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8.xml" ContentType="application/vnd.openxmlformats-officedocument.drawingml.chart+xml"/>
  <Override PartName="/ppt/notesSlides/notesSlide34.xml" ContentType="application/vnd.openxmlformats-officedocument.presentationml.notesSlide+xml"/>
  <Override PartName="/ppt/charts/chart9.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handoutMasterIdLst>
    <p:handoutMasterId r:id="rId85"/>
  </p:handoutMasterIdLst>
  <p:sldIdLst>
    <p:sldId id="949" r:id="rId2"/>
    <p:sldId id="1094" r:id="rId3"/>
    <p:sldId id="1085" r:id="rId4"/>
    <p:sldId id="1098" r:id="rId5"/>
    <p:sldId id="1097" r:id="rId6"/>
    <p:sldId id="1101" r:id="rId7"/>
    <p:sldId id="1103" r:id="rId8"/>
    <p:sldId id="1102" r:id="rId9"/>
    <p:sldId id="945" r:id="rId10"/>
    <p:sldId id="1078" r:id="rId11"/>
    <p:sldId id="1144" r:id="rId12"/>
    <p:sldId id="1083" r:id="rId13"/>
    <p:sldId id="1079" r:id="rId14"/>
    <p:sldId id="1108" r:id="rId15"/>
    <p:sldId id="1129" r:id="rId16"/>
    <p:sldId id="1099" r:id="rId17"/>
    <p:sldId id="1145" r:id="rId18"/>
    <p:sldId id="1147" r:id="rId19"/>
    <p:sldId id="1146" r:id="rId20"/>
    <p:sldId id="1106" r:id="rId21"/>
    <p:sldId id="963" r:id="rId22"/>
    <p:sldId id="1084" r:id="rId23"/>
    <p:sldId id="1142" r:id="rId24"/>
    <p:sldId id="1115" r:id="rId25"/>
    <p:sldId id="1105" r:id="rId26"/>
    <p:sldId id="1114" r:id="rId27"/>
    <p:sldId id="1116" r:id="rId28"/>
    <p:sldId id="1117" r:id="rId29"/>
    <p:sldId id="1118" r:id="rId30"/>
    <p:sldId id="1119" r:id="rId31"/>
    <p:sldId id="1120" r:id="rId32"/>
    <p:sldId id="1121" r:id="rId33"/>
    <p:sldId id="1122" r:id="rId34"/>
    <p:sldId id="1124" r:id="rId35"/>
    <p:sldId id="1149" r:id="rId36"/>
    <p:sldId id="1148" r:id="rId37"/>
    <p:sldId id="1153" r:id="rId38"/>
    <p:sldId id="1152" r:id="rId39"/>
    <p:sldId id="1125" r:id="rId40"/>
    <p:sldId id="1150" r:id="rId41"/>
    <p:sldId id="1151" r:id="rId42"/>
    <p:sldId id="1126" r:id="rId43"/>
    <p:sldId id="1154" r:id="rId44"/>
    <p:sldId id="1155" r:id="rId45"/>
    <p:sldId id="1127" r:id="rId46"/>
    <p:sldId id="1140" r:id="rId47"/>
    <p:sldId id="1073" r:id="rId48"/>
    <p:sldId id="1141" r:id="rId49"/>
    <p:sldId id="1138" r:id="rId50"/>
    <p:sldId id="1134" r:id="rId51"/>
    <p:sldId id="1156" r:id="rId52"/>
    <p:sldId id="1157" r:id="rId53"/>
    <p:sldId id="1130" r:id="rId54"/>
    <p:sldId id="1135" r:id="rId55"/>
    <p:sldId id="1132" r:id="rId56"/>
    <p:sldId id="1133" r:id="rId57"/>
    <p:sldId id="1136" r:id="rId58"/>
    <p:sldId id="1139" r:id="rId59"/>
    <p:sldId id="1100" r:id="rId60"/>
    <p:sldId id="1137" r:id="rId61"/>
    <p:sldId id="1143" r:id="rId62"/>
    <p:sldId id="1178" r:id="rId63"/>
    <p:sldId id="1158" r:id="rId64"/>
    <p:sldId id="1159" r:id="rId65"/>
    <p:sldId id="1160" r:id="rId66"/>
    <p:sldId id="1161" r:id="rId67"/>
    <p:sldId id="1162" r:id="rId68"/>
    <p:sldId id="1163" r:id="rId69"/>
    <p:sldId id="1164" r:id="rId70"/>
    <p:sldId id="1165" r:id="rId71"/>
    <p:sldId id="1166" r:id="rId72"/>
    <p:sldId id="1167" r:id="rId73"/>
    <p:sldId id="1168" r:id="rId74"/>
    <p:sldId id="1169" r:id="rId75"/>
    <p:sldId id="1170" r:id="rId76"/>
    <p:sldId id="1171" r:id="rId77"/>
    <p:sldId id="1172" r:id="rId78"/>
    <p:sldId id="1173" r:id="rId79"/>
    <p:sldId id="1174" r:id="rId80"/>
    <p:sldId id="1175" r:id="rId81"/>
    <p:sldId id="1176" r:id="rId82"/>
    <p:sldId id="1177" r:id="rId83"/>
  </p:sldIdLst>
  <p:sldSz cx="9144000" cy="6858000" type="screen4x3"/>
  <p:notesSz cx="9939338" cy="680878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2EF"/>
    <a:srgbClr val="BADDE1"/>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22" autoAdjust="0"/>
    <p:restoredTop sz="97890" autoAdjust="0"/>
  </p:normalViewPr>
  <p:slideViewPr>
    <p:cSldViewPr snapToGrid="0">
      <p:cViewPr varScale="1">
        <p:scale>
          <a:sx n="70" d="100"/>
          <a:sy n="70" d="100"/>
        </p:scale>
        <p:origin x="65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2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ToddMain\Todd\Accelinnova\Presentations\AgileIndia2016\Value%20Uncertainty%20Game\DiceGameOdds%20-%20Chris%20Updat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ToddMain\Todd\Accelinnova\Presentations\AgileIndia2016\Value%20Uncertainty%20Game\DiceGameOdds%20-%20Chris%20Updat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D:\Dropbox\India2016\Value%20Uncertainty%20Game\DiceGameOdds%20-%20Chris%20Update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Dropbox\India2016\Value%20Uncertainty%20Game\Game%20Engine%20Analysi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Dropbox\India2016\Value%20Uncertainty%20Game\Game%20Engine%20Analysis.xlsx" TargetMode="Externa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Summary!$C$1</c:f>
              <c:strCache>
                <c:ptCount val="1"/>
                <c:pt idx="0">
                  <c:v>Ave/Attempt</c:v>
                </c:pt>
              </c:strCache>
            </c:strRef>
          </c:tx>
          <c:spPr>
            <a:ln w="25400" cap="rnd">
              <a:noFill/>
              <a:round/>
            </a:ln>
            <a:effectLst/>
          </c:spPr>
          <c:marker>
            <c:symbol val="circle"/>
            <c:size val="10"/>
            <c:spPr>
              <a:solidFill>
                <a:schemeClr val="tx1"/>
              </a:solidFill>
              <a:ln w="9525">
                <a:solidFill>
                  <a:schemeClr val="accent1"/>
                </a:solidFill>
              </a:ln>
              <a:effectLst/>
            </c:spPr>
          </c:marker>
          <c:xVal>
            <c:numRef>
              <c:f>Summary!$A$2:$A$15</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xVal>
          <c:yVal>
            <c:numRef>
              <c:f>Summary!$C$2:$C$15</c:f>
              <c:numCache>
                <c:formatCode>0.0</c:formatCode>
                <c:ptCount val="14"/>
                <c:pt idx="0">
                  <c:v>4.666666666666667</c:v>
                </c:pt>
                <c:pt idx="1">
                  <c:v>6.8055555555555554</c:v>
                </c:pt>
                <c:pt idx="2">
                  <c:v>2.5277777777777777</c:v>
                </c:pt>
                <c:pt idx="3">
                  <c:v>5.833333333333333</c:v>
                </c:pt>
                <c:pt idx="4">
                  <c:v>4</c:v>
                </c:pt>
                <c:pt idx="5">
                  <c:v>2.2222222222222223</c:v>
                </c:pt>
                <c:pt idx="6">
                  <c:v>8.5</c:v>
                </c:pt>
                <c:pt idx="7">
                  <c:v>2.6388888888888888</c:v>
                </c:pt>
                <c:pt idx="8">
                  <c:v>3.3333333333333335</c:v>
                </c:pt>
                <c:pt idx="9">
                  <c:v>2.5</c:v>
                </c:pt>
                <c:pt idx="10">
                  <c:v>1.875</c:v>
                </c:pt>
                <c:pt idx="11">
                  <c:v>3.8888888888888888</c:v>
                </c:pt>
                <c:pt idx="12">
                  <c:v>3.3703703703703702</c:v>
                </c:pt>
                <c:pt idx="13">
                  <c:v>3.8888888888888888</c:v>
                </c:pt>
              </c:numCache>
            </c:numRef>
          </c:yVal>
          <c:smooth val="0"/>
        </c:ser>
        <c:dLbls>
          <c:showLegendKey val="0"/>
          <c:showVal val="0"/>
          <c:showCatName val="0"/>
          <c:showSerName val="0"/>
          <c:showPercent val="0"/>
          <c:showBubbleSize val="0"/>
        </c:dLbls>
        <c:axId val="702556248"/>
        <c:axId val="702537040"/>
      </c:scatterChart>
      <c:valAx>
        <c:axId val="70255624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Story ID</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2537040"/>
        <c:crosses val="autoZero"/>
        <c:crossBetween val="midCat"/>
      </c:valAx>
      <c:valAx>
        <c:axId val="702537040"/>
        <c:scaling>
          <c:orientation val="minMax"/>
          <c:max val="10"/>
        </c:scaling>
        <c:delete val="0"/>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Expected Value per day</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255624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tx>
            <c:strRef>
              <c:f>Summary!$C$1</c:f>
              <c:strCache>
                <c:ptCount val="1"/>
                <c:pt idx="0">
                  <c:v>Ave/Attempt</c:v>
                </c:pt>
              </c:strCache>
            </c:strRef>
          </c:tx>
          <c:spPr>
            <a:solidFill>
              <a:schemeClr val="accent1"/>
            </a:solidFill>
            <a:ln w="28575">
              <a:noFill/>
            </a:ln>
            <a:effectLst/>
          </c:spPr>
          <c:invertIfNegative val="0"/>
          <c:xVal>
            <c:numRef>
              <c:f>Summary!$A$2:$A$15</c:f>
              <c:numCache>
                <c:formatCode>General</c:formatCode>
                <c:ptCount val="14"/>
                <c:pt idx="0">
                  <c:v>1</c:v>
                </c:pt>
                <c:pt idx="1">
                  <c:v>2</c:v>
                </c:pt>
                <c:pt idx="2">
                  <c:v>3</c:v>
                </c:pt>
                <c:pt idx="3">
                  <c:v>4</c:v>
                </c:pt>
                <c:pt idx="4">
                  <c:v>5</c:v>
                </c:pt>
                <c:pt idx="5">
                  <c:v>6</c:v>
                </c:pt>
                <c:pt idx="6">
                  <c:v>7</c:v>
                </c:pt>
                <c:pt idx="7">
                  <c:v>8</c:v>
                </c:pt>
                <c:pt idx="8">
                  <c:v>9</c:v>
                </c:pt>
                <c:pt idx="9">
                  <c:v>10</c:v>
                </c:pt>
                <c:pt idx="10">
                  <c:v>11</c:v>
                </c:pt>
                <c:pt idx="11">
                  <c:v>12</c:v>
                </c:pt>
                <c:pt idx="12">
                  <c:v>13</c:v>
                </c:pt>
                <c:pt idx="13">
                  <c:v>14</c:v>
                </c:pt>
              </c:numCache>
            </c:numRef>
          </c:xVal>
          <c:yVal>
            <c:numRef>
              <c:f>Summary!$C$2:$C$15</c:f>
              <c:numCache>
                <c:formatCode>0.0</c:formatCode>
                <c:ptCount val="14"/>
                <c:pt idx="0">
                  <c:v>4.666666666666667</c:v>
                </c:pt>
                <c:pt idx="1">
                  <c:v>6.8055555555555554</c:v>
                </c:pt>
                <c:pt idx="2">
                  <c:v>2.5277777777777777</c:v>
                </c:pt>
                <c:pt idx="3">
                  <c:v>5.833333333333333</c:v>
                </c:pt>
                <c:pt idx="4">
                  <c:v>4</c:v>
                </c:pt>
                <c:pt idx="5">
                  <c:v>2.2222222222222223</c:v>
                </c:pt>
                <c:pt idx="6">
                  <c:v>8.5</c:v>
                </c:pt>
                <c:pt idx="7">
                  <c:v>2.6388888888888888</c:v>
                </c:pt>
                <c:pt idx="8">
                  <c:v>3.3333333333333335</c:v>
                </c:pt>
                <c:pt idx="9">
                  <c:v>2.5</c:v>
                </c:pt>
                <c:pt idx="10">
                  <c:v>1.875</c:v>
                </c:pt>
                <c:pt idx="11">
                  <c:v>3.8888888888888888</c:v>
                </c:pt>
                <c:pt idx="12">
                  <c:v>3.3703703703703702</c:v>
                </c:pt>
                <c:pt idx="13">
                  <c:v>3.8888888888888888</c:v>
                </c:pt>
              </c:numCache>
            </c:numRef>
          </c:yVal>
          <c:bubbleSize>
            <c:numRef>
              <c:f>Summary!$F$2:$F$15</c:f>
              <c:numCache>
                <c:formatCode>0.000</c:formatCode>
                <c:ptCount val="14"/>
                <c:pt idx="0">
                  <c:v>2.25</c:v>
                </c:pt>
                <c:pt idx="1">
                  <c:v>10.285714285714285</c:v>
                </c:pt>
                <c:pt idx="2">
                  <c:v>6</c:v>
                </c:pt>
                <c:pt idx="3">
                  <c:v>9</c:v>
                </c:pt>
                <c:pt idx="4">
                  <c:v>3.375</c:v>
                </c:pt>
                <c:pt idx="5">
                  <c:v>3.375</c:v>
                </c:pt>
                <c:pt idx="6">
                  <c:v>13.5</c:v>
                </c:pt>
                <c:pt idx="7">
                  <c:v>1.44</c:v>
                </c:pt>
                <c:pt idx="8">
                  <c:v>1.2</c:v>
                </c:pt>
                <c:pt idx="9">
                  <c:v>1.2</c:v>
                </c:pt>
                <c:pt idx="10">
                  <c:v>8</c:v>
                </c:pt>
                <c:pt idx="11">
                  <c:v>3.5999999999999996</c:v>
                </c:pt>
                <c:pt idx="12">
                  <c:v>4.1538461538461542</c:v>
                </c:pt>
                <c:pt idx="13">
                  <c:v>1.2</c:v>
                </c:pt>
              </c:numCache>
            </c:numRef>
          </c:bubbleSize>
          <c:bubble3D val="1"/>
        </c:ser>
        <c:dLbls>
          <c:showLegendKey val="0"/>
          <c:showVal val="0"/>
          <c:showCatName val="0"/>
          <c:showSerName val="0"/>
          <c:showPercent val="0"/>
          <c:showBubbleSize val="0"/>
        </c:dLbls>
        <c:bubbleScale val="100"/>
        <c:showNegBubbles val="0"/>
        <c:axId val="702532336"/>
        <c:axId val="702540568"/>
      </c:bubbleChart>
      <c:valAx>
        <c:axId val="702532336"/>
        <c:scaling>
          <c:orientation val="minMax"/>
          <c:max val="16"/>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Story ID</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2540568"/>
        <c:crosses val="autoZero"/>
        <c:crossBetween val="midCat"/>
      </c:valAx>
      <c:valAx>
        <c:axId val="702540568"/>
        <c:scaling>
          <c:orientation val="minMax"/>
        </c:scaling>
        <c:delete val="0"/>
        <c:axPos val="l"/>
        <c:majorGridlines>
          <c:spPr>
            <a:ln w="9525" cap="flat" cmpd="sng" algn="ctr">
              <a:solidFill>
                <a:schemeClr val="tx1"/>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Expected Value per day</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253233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Value</a:t>
            </a:r>
            <a:r>
              <a:rPr lang="en-US" baseline="0" dirty="0" smtClean="0"/>
              <a:t> vs Cost</a:t>
            </a:r>
            <a:endParaRPr lang="en-US" dirty="0"/>
          </a:p>
        </c:rich>
      </c:tx>
      <c:layout/>
      <c:overlay val="0"/>
    </c:title>
    <c:autoTitleDeleted val="0"/>
    <c:plotArea>
      <c:layout/>
      <c:scatterChart>
        <c:scatterStyle val="lineMarker"/>
        <c:varyColors val="0"/>
        <c:ser>
          <c:idx val="0"/>
          <c:order val="0"/>
          <c:tx>
            <c:strRef>
              <c:f>Summary!$G$1</c:f>
              <c:strCache>
                <c:ptCount val="1"/>
                <c:pt idx="0">
                  <c:v>Value</c:v>
                </c:pt>
              </c:strCache>
            </c:strRef>
          </c:tx>
          <c:spPr>
            <a:ln w="28575">
              <a:noFill/>
            </a:ln>
          </c:spPr>
          <c:marker>
            <c:spPr>
              <a:solidFill>
                <a:schemeClr val="tx1"/>
              </a:solidFill>
              <a:ln>
                <a:solidFill>
                  <a:schemeClr val="tx1"/>
                </a:solidFill>
              </a:ln>
            </c:spPr>
          </c:marker>
          <c:xVal>
            <c:numRef>
              <c:f>Summary!$F$2:$F$15</c:f>
              <c:numCache>
                <c:formatCode>0.000</c:formatCode>
                <c:ptCount val="14"/>
                <c:pt idx="0">
                  <c:v>2.25</c:v>
                </c:pt>
                <c:pt idx="1">
                  <c:v>10.285714285714285</c:v>
                </c:pt>
                <c:pt idx="2">
                  <c:v>6</c:v>
                </c:pt>
                <c:pt idx="3">
                  <c:v>9</c:v>
                </c:pt>
                <c:pt idx="4">
                  <c:v>3.375</c:v>
                </c:pt>
                <c:pt idx="5">
                  <c:v>3.375</c:v>
                </c:pt>
                <c:pt idx="6">
                  <c:v>13.5</c:v>
                </c:pt>
                <c:pt idx="7">
                  <c:v>1.44</c:v>
                </c:pt>
                <c:pt idx="8">
                  <c:v>1.2</c:v>
                </c:pt>
                <c:pt idx="9">
                  <c:v>1.2</c:v>
                </c:pt>
                <c:pt idx="10">
                  <c:v>8</c:v>
                </c:pt>
                <c:pt idx="11">
                  <c:v>3.5999999999999996</c:v>
                </c:pt>
                <c:pt idx="12">
                  <c:v>4.1538461538461542</c:v>
                </c:pt>
                <c:pt idx="13">
                  <c:v>1.2</c:v>
                </c:pt>
              </c:numCache>
            </c:numRef>
          </c:xVal>
          <c:yVal>
            <c:numRef>
              <c:f>Summary!$G$2:$G$15</c:f>
              <c:numCache>
                <c:formatCode>0.000</c:formatCode>
                <c:ptCount val="14"/>
                <c:pt idx="0">
                  <c:v>10.5</c:v>
                </c:pt>
                <c:pt idx="1">
                  <c:v>70</c:v>
                </c:pt>
                <c:pt idx="2">
                  <c:v>15.166666666666666</c:v>
                </c:pt>
                <c:pt idx="3">
                  <c:v>52.5</c:v>
                </c:pt>
                <c:pt idx="4">
                  <c:v>13.5</c:v>
                </c:pt>
                <c:pt idx="5">
                  <c:v>7.5</c:v>
                </c:pt>
                <c:pt idx="6">
                  <c:v>114.75</c:v>
                </c:pt>
                <c:pt idx="7">
                  <c:v>3.8</c:v>
                </c:pt>
                <c:pt idx="8">
                  <c:v>4</c:v>
                </c:pt>
                <c:pt idx="9">
                  <c:v>3</c:v>
                </c:pt>
                <c:pt idx="10">
                  <c:v>15</c:v>
                </c:pt>
                <c:pt idx="11">
                  <c:v>14</c:v>
                </c:pt>
                <c:pt idx="12">
                  <c:v>14</c:v>
                </c:pt>
                <c:pt idx="13">
                  <c:v>4.666666666666667</c:v>
                </c:pt>
              </c:numCache>
            </c:numRef>
          </c:yVal>
          <c:smooth val="0"/>
          <c:extLst xmlns:c16r2="http://schemas.microsoft.com/office/drawing/2015/06/chart">
            <c:ext xmlns:c16="http://schemas.microsoft.com/office/drawing/2014/chart" uri="{C3380CC4-5D6E-409C-BE32-E72D297353CC}">
              <c16:uniqueId val="{00000000-23D1-4CDA-A7A9-22F340BB4D94}"/>
            </c:ext>
          </c:extLst>
        </c:ser>
        <c:dLbls>
          <c:showLegendKey val="0"/>
          <c:showVal val="0"/>
          <c:showCatName val="0"/>
          <c:showSerName val="0"/>
          <c:showPercent val="0"/>
          <c:showBubbleSize val="0"/>
        </c:dLbls>
        <c:axId val="702536256"/>
        <c:axId val="702537432"/>
      </c:scatterChart>
      <c:valAx>
        <c:axId val="702536256"/>
        <c:scaling>
          <c:orientation val="minMax"/>
        </c:scaling>
        <c:delete val="0"/>
        <c:axPos val="b"/>
        <c:title>
          <c:tx>
            <c:rich>
              <a:bodyPr/>
              <a:lstStyle/>
              <a:p>
                <a:pPr>
                  <a:defRPr/>
                </a:pPr>
                <a:r>
                  <a:rPr lang="en-US" dirty="0" smtClean="0"/>
                  <a:t>Average Cost (days)</a:t>
                </a:r>
                <a:endParaRPr lang="en-US" dirty="0"/>
              </a:p>
            </c:rich>
          </c:tx>
          <c:layout/>
          <c:overlay val="0"/>
        </c:title>
        <c:numFmt formatCode="0.000" sourceLinked="1"/>
        <c:majorTickMark val="out"/>
        <c:minorTickMark val="none"/>
        <c:tickLblPos val="nextTo"/>
        <c:crossAx val="702537432"/>
        <c:crosses val="autoZero"/>
        <c:crossBetween val="midCat"/>
      </c:valAx>
      <c:valAx>
        <c:axId val="702537432"/>
        <c:scaling>
          <c:orientation val="minMax"/>
        </c:scaling>
        <c:delete val="0"/>
        <c:axPos val="l"/>
        <c:majorGridlines/>
        <c:title>
          <c:tx>
            <c:rich>
              <a:bodyPr rot="0" vert="horz"/>
              <a:lstStyle/>
              <a:p>
                <a:pPr>
                  <a:defRPr/>
                </a:pPr>
                <a:r>
                  <a:rPr lang="en-US" dirty="0" smtClean="0"/>
                  <a:t>Average</a:t>
                </a:r>
              </a:p>
              <a:p>
                <a:pPr>
                  <a:defRPr/>
                </a:pPr>
                <a:r>
                  <a:rPr lang="en-US" dirty="0" smtClean="0"/>
                  <a:t>Value</a:t>
                </a:r>
                <a:endParaRPr lang="en-US" dirty="0"/>
              </a:p>
            </c:rich>
          </c:tx>
          <c:layout/>
          <c:overlay val="0"/>
        </c:title>
        <c:numFmt formatCode="0.000" sourceLinked="1"/>
        <c:majorTickMark val="out"/>
        <c:minorTickMark val="none"/>
        <c:tickLblPos val="nextTo"/>
        <c:crossAx val="702536256"/>
        <c:crosses val="autoZero"/>
        <c:crossBetween val="midCat"/>
      </c:valAx>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Accepted Story Count </a:t>
            </a:r>
            <a:r>
              <a:rPr lang="en-US" baseline="0"/>
              <a:t>Histogram</a:t>
            </a:r>
            <a:endParaRPr lang="en-US"/>
          </a:p>
        </c:rich>
      </c:tx>
      <c:layout/>
      <c:overlay val="0"/>
    </c:title>
    <c:autoTitleDeleted val="0"/>
    <c:plotArea>
      <c:layout/>
      <c:barChart>
        <c:barDir val="col"/>
        <c:grouping val="clustered"/>
        <c:varyColors val="0"/>
        <c:ser>
          <c:idx val="1"/>
          <c:order val="0"/>
          <c:tx>
            <c:strRef>
              <c:f>'Simple - New'!$H$1</c:f>
              <c:strCache>
                <c:ptCount val="1"/>
                <c:pt idx="0">
                  <c:v>Easiest First</c:v>
                </c:pt>
              </c:strCache>
            </c:strRef>
          </c:tx>
          <c:invertIfNegative val="0"/>
          <c:cat>
            <c:numRef>
              <c:f>'Simple - New'!$G$25:$G$32</c:f>
              <c:numCache>
                <c:formatCode>General</c:formatCode>
                <c:ptCount val="8"/>
                <c:pt idx="0">
                  <c:v>0</c:v>
                </c:pt>
                <c:pt idx="1">
                  <c:v>2</c:v>
                </c:pt>
                <c:pt idx="2">
                  <c:v>4</c:v>
                </c:pt>
                <c:pt idx="3">
                  <c:v>6</c:v>
                </c:pt>
                <c:pt idx="4">
                  <c:v>8</c:v>
                </c:pt>
                <c:pt idx="5">
                  <c:v>10</c:v>
                </c:pt>
                <c:pt idx="6">
                  <c:v>12</c:v>
                </c:pt>
                <c:pt idx="7">
                  <c:v>14</c:v>
                </c:pt>
              </c:numCache>
            </c:numRef>
          </c:cat>
          <c:val>
            <c:numRef>
              <c:f>'Simple - New'!$H$25:$H$32</c:f>
              <c:numCache>
                <c:formatCode>General</c:formatCode>
                <c:ptCount val="8"/>
                <c:pt idx="0">
                  <c:v>0</c:v>
                </c:pt>
                <c:pt idx="1">
                  <c:v>0</c:v>
                </c:pt>
                <c:pt idx="2">
                  <c:v>0</c:v>
                </c:pt>
                <c:pt idx="3">
                  <c:v>0</c:v>
                </c:pt>
                <c:pt idx="4">
                  <c:v>17</c:v>
                </c:pt>
                <c:pt idx="5">
                  <c:v>43</c:v>
                </c:pt>
                <c:pt idx="6">
                  <c:v>33</c:v>
                </c:pt>
                <c:pt idx="7">
                  <c:v>7</c:v>
                </c:pt>
              </c:numCache>
            </c:numRef>
          </c:val>
          <c:extLst xmlns:c16r2="http://schemas.microsoft.com/office/drawing/2015/06/chart">
            <c:ext xmlns:c16="http://schemas.microsoft.com/office/drawing/2014/chart" uri="{C3380CC4-5D6E-409C-BE32-E72D297353CC}">
              <c16:uniqueId val="{00000000-5C55-4CCC-9299-041B1EDD076D}"/>
            </c:ext>
          </c:extLst>
        </c:ser>
        <c:ser>
          <c:idx val="0"/>
          <c:order val="1"/>
          <c:tx>
            <c:strRef>
              <c:f>'Optimal -  New'!$H$1</c:f>
              <c:strCache>
                <c:ptCount val="1"/>
                <c:pt idx="0">
                  <c:v>Highest Expected Value First</c:v>
                </c:pt>
              </c:strCache>
            </c:strRef>
          </c:tx>
          <c:spPr>
            <a:solidFill>
              <a:srgbClr val="FF0000"/>
            </a:solidFill>
            <a:ln>
              <a:solidFill>
                <a:schemeClr val="accent1"/>
              </a:solidFill>
            </a:ln>
          </c:spPr>
          <c:invertIfNegative val="0"/>
          <c:cat>
            <c:numRef>
              <c:f>'Simple - New'!$G$25:$G$32</c:f>
              <c:numCache>
                <c:formatCode>General</c:formatCode>
                <c:ptCount val="8"/>
                <c:pt idx="0">
                  <c:v>0</c:v>
                </c:pt>
                <c:pt idx="1">
                  <c:v>2</c:v>
                </c:pt>
                <c:pt idx="2">
                  <c:v>4</c:v>
                </c:pt>
                <c:pt idx="3">
                  <c:v>6</c:v>
                </c:pt>
                <c:pt idx="4">
                  <c:v>8</c:v>
                </c:pt>
                <c:pt idx="5">
                  <c:v>10</c:v>
                </c:pt>
                <c:pt idx="6">
                  <c:v>12</c:v>
                </c:pt>
                <c:pt idx="7">
                  <c:v>14</c:v>
                </c:pt>
              </c:numCache>
            </c:numRef>
          </c:cat>
          <c:val>
            <c:numRef>
              <c:f>'Optimal -  New'!$H$25:$H$32</c:f>
              <c:numCache>
                <c:formatCode>General</c:formatCode>
                <c:ptCount val="8"/>
                <c:pt idx="0">
                  <c:v>8</c:v>
                </c:pt>
                <c:pt idx="1">
                  <c:v>35</c:v>
                </c:pt>
                <c:pt idx="2">
                  <c:v>19</c:v>
                </c:pt>
                <c:pt idx="3">
                  <c:v>14</c:v>
                </c:pt>
                <c:pt idx="4">
                  <c:v>8</c:v>
                </c:pt>
                <c:pt idx="5">
                  <c:v>9</c:v>
                </c:pt>
                <c:pt idx="6">
                  <c:v>5</c:v>
                </c:pt>
                <c:pt idx="7">
                  <c:v>2</c:v>
                </c:pt>
              </c:numCache>
            </c:numRef>
          </c:val>
          <c:extLst xmlns:c16r2="http://schemas.microsoft.com/office/drawing/2015/06/chart">
            <c:ext xmlns:c16="http://schemas.microsoft.com/office/drawing/2014/chart" uri="{C3380CC4-5D6E-409C-BE32-E72D297353CC}">
              <c16:uniqueId val="{00000001-5C55-4CCC-9299-041B1EDD076D}"/>
            </c:ext>
          </c:extLst>
        </c:ser>
        <c:dLbls>
          <c:showLegendKey val="0"/>
          <c:showVal val="0"/>
          <c:showCatName val="0"/>
          <c:showSerName val="0"/>
          <c:showPercent val="0"/>
          <c:showBubbleSize val="0"/>
        </c:dLbls>
        <c:gapWidth val="150"/>
        <c:axId val="702538608"/>
        <c:axId val="702531552"/>
      </c:barChart>
      <c:catAx>
        <c:axId val="702538608"/>
        <c:scaling>
          <c:orientation val="minMax"/>
        </c:scaling>
        <c:delete val="0"/>
        <c:axPos val="b"/>
        <c:title>
          <c:tx>
            <c:rich>
              <a:bodyPr/>
              <a:lstStyle/>
              <a:p>
                <a:pPr>
                  <a:defRPr/>
                </a:pPr>
                <a:r>
                  <a:rPr lang="en-US"/>
                  <a:t>Accepted Story</a:t>
                </a:r>
                <a:r>
                  <a:rPr lang="en-US" baseline="0"/>
                  <a:t> Count</a:t>
                </a:r>
                <a:endParaRPr lang="en-US"/>
              </a:p>
            </c:rich>
          </c:tx>
          <c:layout/>
          <c:overlay val="0"/>
        </c:title>
        <c:numFmt formatCode="General" sourceLinked="1"/>
        <c:majorTickMark val="out"/>
        <c:minorTickMark val="none"/>
        <c:tickLblPos val="nextTo"/>
        <c:crossAx val="702531552"/>
        <c:crosses val="autoZero"/>
        <c:auto val="1"/>
        <c:lblAlgn val="ctr"/>
        <c:lblOffset val="100"/>
        <c:noMultiLvlLbl val="0"/>
      </c:catAx>
      <c:valAx>
        <c:axId val="702531552"/>
        <c:scaling>
          <c:orientation val="minMax"/>
        </c:scaling>
        <c:delete val="0"/>
        <c:axPos val="l"/>
        <c:majorGridlines/>
        <c:title>
          <c:tx>
            <c:rich>
              <a:bodyPr rot="0" vert="horz"/>
              <a:lstStyle/>
              <a:p>
                <a:pPr>
                  <a:defRPr/>
                </a:pPr>
                <a:r>
                  <a:rPr lang="en-US" dirty="0"/>
                  <a:t>Count</a:t>
                </a:r>
              </a:p>
            </c:rich>
          </c:tx>
          <c:layout/>
          <c:overlay val="0"/>
        </c:title>
        <c:numFmt formatCode="General" sourceLinked="1"/>
        <c:majorTickMark val="out"/>
        <c:minorTickMark val="none"/>
        <c:tickLblPos val="nextTo"/>
        <c:crossAx val="70253860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Accepted Points</a:t>
            </a:r>
            <a:r>
              <a:rPr lang="en-US" baseline="0"/>
              <a:t> Histogram</a:t>
            </a:r>
            <a:endParaRPr lang="en-US"/>
          </a:p>
        </c:rich>
      </c:tx>
      <c:layout/>
      <c:overlay val="0"/>
    </c:title>
    <c:autoTitleDeleted val="0"/>
    <c:plotArea>
      <c:layout>
        <c:manualLayout>
          <c:layoutTarget val="inner"/>
          <c:xMode val="edge"/>
          <c:yMode val="edge"/>
          <c:x val="9.3202537182852138E-2"/>
          <c:y val="7.5370370370370365E-2"/>
          <c:w val="0.7665231846019247"/>
          <c:h val="0.84275605132691744"/>
        </c:manualLayout>
      </c:layout>
      <c:barChart>
        <c:barDir val="col"/>
        <c:grouping val="clustered"/>
        <c:varyColors val="0"/>
        <c:ser>
          <c:idx val="1"/>
          <c:order val="0"/>
          <c:tx>
            <c:strRef>
              <c:f>'Simple - New'!$H$1</c:f>
              <c:strCache>
                <c:ptCount val="1"/>
                <c:pt idx="0">
                  <c:v>Easiest First</c:v>
                </c:pt>
              </c:strCache>
            </c:strRef>
          </c:tx>
          <c:invertIfNegative val="0"/>
          <c:cat>
            <c:numRef>
              <c:f>'Optimal - Original'!$G$2:$G$12</c:f>
              <c:numCache>
                <c:formatCode>General</c:formatCode>
                <c:ptCount val="11"/>
                <c:pt idx="0">
                  <c:v>0</c:v>
                </c:pt>
                <c:pt idx="1">
                  <c:v>50</c:v>
                </c:pt>
                <c:pt idx="2">
                  <c:v>100</c:v>
                </c:pt>
                <c:pt idx="3">
                  <c:v>150</c:v>
                </c:pt>
                <c:pt idx="4">
                  <c:v>200</c:v>
                </c:pt>
                <c:pt idx="5">
                  <c:v>250</c:v>
                </c:pt>
                <c:pt idx="6">
                  <c:v>300</c:v>
                </c:pt>
                <c:pt idx="7">
                  <c:v>350</c:v>
                </c:pt>
                <c:pt idx="8">
                  <c:v>400</c:v>
                </c:pt>
                <c:pt idx="9">
                  <c:v>450</c:v>
                </c:pt>
                <c:pt idx="10">
                  <c:v>500</c:v>
                </c:pt>
              </c:numCache>
            </c:numRef>
          </c:cat>
          <c:val>
            <c:numRef>
              <c:f>'Simple - New'!$H$2:$H$12</c:f>
              <c:numCache>
                <c:formatCode>General</c:formatCode>
                <c:ptCount val="11"/>
                <c:pt idx="0">
                  <c:v>0</c:v>
                </c:pt>
                <c:pt idx="1">
                  <c:v>3</c:v>
                </c:pt>
                <c:pt idx="2">
                  <c:v>60</c:v>
                </c:pt>
                <c:pt idx="3">
                  <c:v>26</c:v>
                </c:pt>
                <c:pt idx="4">
                  <c:v>4</c:v>
                </c:pt>
                <c:pt idx="5">
                  <c:v>3</c:v>
                </c:pt>
                <c:pt idx="6">
                  <c:v>3</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00-8AFA-4254-9954-5EB493818B16}"/>
            </c:ext>
          </c:extLst>
        </c:ser>
        <c:ser>
          <c:idx val="0"/>
          <c:order val="1"/>
          <c:tx>
            <c:strRef>
              <c:f>'Optimal -  New'!$H$1</c:f>
              <c:strCache>
                <c:ptCount val="1"/>
                <c:pt idx="0">
                  <c:v>Highest Expected Value First</c:v>
                </c:pt>
              </c:strCache>
            </c:strRef>
          </c:tx>
          <c:spPr>
            <a:solidFill>
              <a:srgbClr val="FF0000"/>
            </a:solidFill>
            <a:ln>
              <a:solidFill>
                <a:srgbClr val="FF0000"/>
              </a:solidFill>
            </a:ln>
          </c:spPr>
          <c:invertIfNegative val="0"/>
          <c:cat>
            <c:numRef>
              <c:f>'Optimal - Original'!$G$2:$G$12</c:f>
              <c:numCache>
                <c:formatCode>General</c:formatCode>
                <c:ptCount val="11"/>
                <c:pt idx="0">
                  <c:v>0</c:v>
                </c:pt>
                <c:pt idx="1">
                  <c:v>50</c:v>
                </c:pt>
                <c:pt idx="2">
                  <c:v>100</c:v>
                </c:pt>
                <c:pt idx="3">
                  <c:v>150</c:v>
                </c:pt>
                <c:pt idx="4">
                  <c:v>200</c:v>
                </c:pt>
                <c:pt idx="5">
                  <c:v>250</c:v>
                </c:pt>
                <c:pt idx="6">
                  <c:v>300</c:v>
                </c:pt>
                <c:pt idx="7">
                  <c:v>350</c:v>
                </c:pt>
                <c:pt idx="8">
                  <c:v>400</c:v>
                </c:pt>
                <c:pt idx="9">
                  <c:v>450</c:v>
                </c:pt>
                <c:pt idx="10">
                  <c:v>500</c:v>
                </c:pt>
              </c:numCache>
            </c:numRef>
          </c:cat>
          <c:val>
            <c:numRef>
              <c:f>'Optimal -  New'!$H$2:$H$12</c:f>
              <c:numCache>
                <c:formatCode>General</c:formatCode>
                <c:ptCount val="11"/>
                <c:pt idx="0">
                  <c:v>8</c:v>
                </c:pt>
                <c:pt idx="1">
                  <c:v>7</c:v>
                </c:pt>
                <c:pt idx="2">
                  <c:v>5</c:v>
                </c:pt>
                <c:pt idx="3">
                  <c:v>14</c:v>
                </c:pt>
                <c:pt idx="4">
                  <c:v>13</c:v>
                </c:pt>
                <c:pt idx="5">
                  <c:v>22</c:v>
                </c:pt>
                <c:pt idx="6">
                  <c:v>7</c:v>
                </c:pt>
                <c:pt idx="7">
                  <c:v>14</c:v>
                </c:pt>
                <c:pt idx="8">
                  <c:v>7</c:v>
                </c:pt>
                <c:pt idx="9">
                  <c:v>2</c:v>
                </c:pt>
                <c:pt idx="10">
                  <c:v>1</c:v>
                </c:pt>
              </c:numCache>
            </c:numRef>
          </c:val>
          <c:extLst xmlns:c16r2="http://schemas.microsoft.com/office/drawing/2015/06/chart">
            <c:ext xmlns:c16="http://schemas.microsoft.com/office/drawing/2014/chart" uri="{C3380CC4-5D6E-409C-BE32-E72D297353CC}">
              <c16:uniqueId val="{00000001-8AFA-4254-9954-5EB493818B16}"/>
            </c:ext>
          </c:extLst>
        </c:ser>
        <c:dLbls>
          <c:showLegendKey val="0"/>
          <c:showVal val="0"/>
          <c:showCatName val="0"/>
          <c:showSerName val="0"/>
          <c:showPercent val="0"/>
          <c:showBubbleSize val="0"/>
        </c:dLbls>
        <c:gapWidth val="150"/>
        <c:axId val="702540960"/>
        <c:axId val="702536648"/>
      </c:barChart>
      <c:catAx>
        <c:axId val="702540960"/>
        <c:scaling>
          <c:orientation val="minMax"/>
        </c:scaling>
        <c:delete val="0"/>
        <c:axPos val="b"/>
        <c:title>
          <c:tx>
            <c:rich>
              <a:bodyPr/>
              <a:lstStyle/>
              <a:p>
                <a:pPr>
                  <a:defRPr/>
                </a:pPr>
                <a:r>
                  <a:rPr lang="en-US"/>
                  <a:t>Accepted Points</a:t>
                </a:r>
              </a:p>
            </c:rich>
          </c:tx>
          <c:layout/>
          <c:overlay val="0"/>
        </c:title>
        <c:numFmt formatCode="General" sourceLinked="1"/>
        <c:majorTickMark val="out"/>
        <c:minorTickMark val="none"/>
        <c:tickLblPos val="nextTo"/>
        <c:crossAx val="702536648"/>
        <c:crosses val="autoZero"/>
        <c:auto val="1"/>
        <c:lblAlgn val="ctr"/>
        <c:lblOffset val="100"/>
        <c:noMultiLvlLbl val="0"/>
      </c:catAx>
      <c:valAx>
        <c:axId val="702536648"/>
        <c:scaling>
          <c:orientation val="minMax"/>
        </c:scaling>
        <c:delete val="0"/>
        <c:axPos val="l"/>
        <c:majorGridlines/>
        <c:title>
          <c:tx>
            <c:rich>
              <a:bodyPr rot="0" vert="horz"/>
              <a:lstStyle/>
              <a:p>
                <a:pPr>
                  <a:defRPr/>
                </a:pPr>
                <a:r>
                  <a:rPr lang="en-US"/>
                  <a:t>Count</a:t>
                </a:r>
              </a:p>
            </c:rich>
          </c:tx>
          <c:layout/>
          <c:overlay val="0"/>
        </c:title>
        <c:numFmt formatCode="General" sourceLinked="1"/>
        <c:majorTickMark val="out"/>
        <c:minorTickMark val="none"/>
        <c:tickLblPos val="nextTo"/>
        <c:crossAx val="702540960"/>
        <c:crosses val="autoZero"/>
        <c:crossBetween val="between"/>
      </c:valAx>
    </c:plotArea>
    <c:legend>
      <c:legendPos val="r"/>
      <c:layout>
        <c:manualLayout>
          <c:xMode val="edge"/>
          <c:yMode val="edge"/>
          <c:x val="0.86667016622922133"/>
          <c:y val="0.43849402158063577"/>
          <c:w val="0.12499650043744531"/>
          <c:h val="0.1206045494313211"/>
        </c:manualLayout>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86162807024664E-2"/>
          <c:y val="4.3635273362941068E-2"/>
          <c:w val="0.93181383719297528"/>
          <c:h val="0.86243871962287921"/>
        </c:manualLayout>
      </c:layout>
      <c:barChart>
        <c:barDir val="col"/>
        <c:grouping val="clustered"/>
        <c:varyColors val="0"/>
        <c:ser>
          <c:idx val="0"/>
          <c:order val="0"/>
          <c:tx>
            <c:strRef>
              <c:f>Sheet1!$B$1</c:f>
              <c:strCache>
                <c:ptCount val="1"/>
                <c:pt idx="0">
                  <c:v>Series 1</c:v>
                </c:pt>
              </c:strCache>
            </c:strRef>
          </c:tx>
          <c:spPr>
            <a:solidFill>
              <a:srgbClr val="00B050"/>
            </a:solidFill>
            <a:ln>
              <a:noFill/>
            </a:ln>
            <a:effectLst/>
          </c:spPr>
          <c:invertIfNegative val="0"/>
          <c:dPt>
            <c:idx val="1"/>
            <c:invertIfNegative val="0"/>
            <c:bubble3D val="0"/>
            <c:spPr>
              <a:solidFill>
                <a:srgbClr val="FFFF00"/>
              </a:solidFill>
              <a:ln>
                <a:noFill/>
              </a:ln>
              <a:effectLst/>
            </c:spPr>
            <c:extLst xmlns:c16r2="http://schemas.microsoft.com/office/drawing/2015/06/chart">
              <c:ext xmlns:c16="http://schemas.microsoft.com/office/drawing/2014/chart" uri="{C3380CC4-5D6E-409C-BE32-E72D297353CC}">
                <c16:uniqueId val="{00000001-BCA1-45FB-8E07-DE5AB026BBF1}"/>
              </c:ext>
            </c:extLst>
          </c:dPt>
          <c:dPt>
            <c:idx val="2"/>
            <c:invertIfNegative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03-BCA1-45FB-8E07-DE5AB026BBF1}"/>
              </c:ext>
            </c:extLst>
          </c:dPt>
          <c:cat>
            <c:strRef>
              <c:f>Sheet1!$A$2:$A$4</c:f>
              <c:strCache>
                <c:ptCount val="3"/>
                <c:pt idx="0">
                  <c:v>10-20%</c:v>
                </c:pt>
                <c:pt idx="1">
                  <c:v>50%</c:v>
                </c:pt>
                <c:pt idx="2">
                  <c:v>80-90%</c:v>
                </c:pt>
              </c:strCache>
            </c:strRef>
          </c:cat>
          <c:val>
            <c:numRef>
              <c:f>Sheet1!$B$2:$B$4</c:f>
              <c:numCache>
                <c:formatCode>General</c:formatCode>
                <c:ptCount val="3"/>
                <c:pt idx="0">
                  <c:v>1</c:v>
                </c:pt>
                <c:pt idx="1">
                  <c:v>2</c:v>
                </c:pt>
                <c:pt idx="2">
                  <c:v>4</c:v>
                </c:pt>
              </c:numCache>
            </c:numRef>
          </c:val>
          <c:extLst xmlns:c16r2="http://schemas.microsoft.com/office/drawing/2015/06/chart">
            <c:ext xmlns:c16="http://schemas.microsoft.com/office/drawing/2014/chart" uri="{C3380CC4-5D6E-409C-BE32-E72D297353CC}">
              <c16:uniqueId val="{00000004-BCA1-45FB-8E07-DE5AB026BBF1}"/>
            </c:ext>
          </c:extLst>
        </c:ser>
        <c:dLbls>
          <c:showLegendKey val="0"/>
          <c:showVal val="0"/>
          <c:showCatName val="0"/>
          <c:showSerName val="0"/>
          <c:showPercent val="0"/>
          <c:showBubbleSize val="0"/>
        </c:dLbls>
        <c:gapWidth val="219"/>
        <c:overlap val="-27"/>
        <c:axId val="696125640"/>
        <c:axId val="696124856"/>
      </c:barChart>
      <c:catAx>
        <c:axId val="696125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696124856"/>
        <c:crosses val="autoZero"/>
        <c:auto val="1"/>
        <c:lblAlgn val="ctr"/>
        <c:lblOffset val="100"/>
        <c:noMultiLvlLbl val="0"/>
      </c:catAx>
      <c:valAx>
        <c:axId val="696124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125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Best</c:v>
                </c:pt>
              </c:strCache>
            </c:strRef>
          </c:tx>
          <c:spPr>
            <a:solidFill>
              <a:schemeClr val="accent1"/>
            </a:solidFill>
            <a:ln>
              <a:noFill/>
            </a:ln>
            <a:effectLst/>
          </c:spPr>
          <c:invertIfNegative val="0"/>
          <c:cat>
            <c:strRef>
              <c:f>Sheet1!$A$2:$A$4</c:f>
              <c:strCache>
                <c:ptCount val="3"/>
                <c:pt idx="0">
                  <c:v>Estimate</c:v>
                </c:pt>
                <c:pt idx="1">
                  <c:v>Ratio of Actual to Estimate</c:v>
                </c:pt>
                <c:pt idx="2">
                  <c:v>Actual</c:v>
                </c:pt>
              </c:strCache>
            </c:strRef>
          </c:cat>
          <c:val>
            <c:numRef>
              <c:f>Sheet1!$B$2:$B$4</c:f>
              <c:numCache>
                <c:formatCode>General</c:formatCode>
                <c:ptCount val="3"/>
                <c:pt idx="0">
                  <c:v>1</c:v>
                </c:pt>
                <c:pt idx="1">
                  <c:v>0.7</c:v>
                </c:pt>
                <c:pt idx="2">
                  <c:v>1</c:v>
                </c:pt>
              </c:numCache>
            </c:numRef>
          </c:val>
          <c:extLst xmlns:c16r2="http://schemas.microsoft.com/office/drawing/2015/06/chart">
            <c:ext xmlns:c16="http://schemas.microsoft.com/office/drawing/2014/chart" uri="{C3380CC4-5D6E-409C-BE32-E72D297353CC}">
              <c16:uniqueId val="{00000000-6698-4EF3-AAFA-11AB43EA15F6}"/>
            </c:ext>
          </c:extLst>
        </c:ser>
        <c:ser>
          <c:idx val="1"/>
          <c:order val="1"/>
          <c:tx>
            <c:strRef>
              <c:f>Sheet1!$C$1</c:f>
              <c:strCache>
                <c:ptCount val="1"/>
                <c:pt idx="0">
                  <c:v>Worst</c:v>
                </c:pt>
              </c:strCache>
            </c:strRef>
          </c:tx>
          <c:spPr>
            <a:solidFill>
              <a:schemeClr val="accent2"/>
            </a:solidFill>
            <a:ln>
              <a:noFill/>
            </a:ln>
            <a:effectLst/>
          </c:spPr>
          <c:invertIfNegative val="0"/>
          <c:cat>
            <c:strRef>
              <c:f>Sheet1!$A$2:$A$4</c:f>
              <c:strCache>
                <c:ptCount val="3"/>
                <c:pt idx="0">
                  <c:v>Estimate</c:v>
                </c:pt>
                <c:pt idx="1">
                  <c:v>Ratio of Actual to Estimate</c:v>
                </c:pt>
                <c:pt idx="2">
                  <c:v>Actual</c:v>
                </c:pt>
              </c:strCache>
            </c:strRef>
          </c:cat>
          <c:val>
            <c:numRef>
              <c:f>Sheet1!$C$2:$C$4</c:f>
              <c:numCache>
                <c:formatCode>General</c:formatCode>
                <c:ptCount val="3"/>
                <c:pt idx="0">
                  <c:v>8</c:v>
                </c:pt>
                <c:pt idx="1">
                  <c:v>2.9</c:v>
                </c:pt>
                <c:pt idx="2">
                  <c:v>18</c:v>
                </c:pt>
              </c:numCache>
            </c:numRef>
          </c:val>
          <c:extLst xmlns:c16r2="http://schemas.microsoft.com/office/drawing/2015/06/chart">
            <c:ext xmlns:c16="http://schemas.microsoft.com/office/drawing/2014/chart" uri="{C3380CC4-5D6E-409C-BE32-E72D297353CC}">
              <c16:uniqueId val="{00000001-6698-4EF3-AAFA-11AB43EA15F6}"/>
            </c:ext>
          </c:extLst>
        </c:ser>
        <c:dLbls>
          <c:showLegendKey val="0"/>
          <c:showVal val="0"/>
          <c:showCatName val="0"/>
          <c:showSerName val="0"/>
          <c:showPercent val="0"/>
          <c:showBubbleSize val="0"/>
        </c:dLbls>
        <c:gapWidth val="219"/>
        <c:overlap val="-27"/>
        <c:axId val="696131128"/>
        <c:axId val="696135048"/>
      </c:barChart>
      <c:catAx>
        <c:axId val="696131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135048"/>
        <c:crosses val="autoZero"/>
        <c:auto val="1"/>
        <c:lblAlgn val="ctr"/>
        <c:lblOffset val="100"/>
        <c:noMultiLvlLbl val="0"/>
      </c:catAx>
      <c:valAx>
        <c:axId val="696135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1311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560439560439559E-2"/>
          <c:y val="4.40251572327044E-2"/>
          <c:w val="0.9505494505494505"/>
          <c:h val="0.77777777777777779"/>
        </c:manualLayout>
      </c:layout>
      <c:lineChart>
        <c:grouping val="standard"/>
        <c:varyColors val="0"/>
        <c:ser>
          <c:idx val="0"/>
          <c:order val="0"/>
          <c:spPr>
            <a:ln w="7967">
              <a:solidFill>
                <a:srgbClr val="000080"/>
              </a:solidFill>
              <a:prstDash val="solid"/>
            </a:ln>
          </c:spPr>
          <c:marker>
            <c:symbol val="diamond"/>
            <c:size val="3"/>
            <c:spPr>
              <a:solidFill>
                <a:srgbClr val="000080"/>
              </a:solidFill>
              <a:ln>
                <a:solidFill>
                  <a:srgbClr val="000080"/>
                </a:solidFill>
                <a:prstDash val="solid"/>
              </a:ln>
            </c:spPr>
          </c:marker>
          <c:cat>
            <c:strRef>
              <c:f>Sheet1!$A$1:$A$12</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Sheet1!$B$1:$B$12</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smooth val="0"/>
        </c:ser>
        <c:dLbls>
          <c:showLegendKey val="0"/>
          <c:showVal val="0"/>
          <c:showCatName val="0"/>
          <c:showSerName val="0"/>
          <c:showPercent val="0"/>
          <c:showBubbleSize val="0"/>
        </c:dLbls>
        <c:marker val="1"/>
        <c:smooth val="0"/>
        <c:axId val="696133872"/>
        <c:axId val="696130736"/>
      </c:lineChart>
      <c:catAx>
        <c:axId val="696133872"/>
        <c:scaling>
          <c:orientation val="minMax"/>
        </c:scaling>
        <c:delete val="0"/>
        <c:axPos val="b"/>
        <c:numFmt formatCode="General" sourceLinked="1"/>
        <c:majorTickMark val="out"/>
        <c:minorTickMark val="none"/>
        <c:tickLblPos val="nextTo"/>
        <c:spPr>
          <a:ln w="1992">
            <a:solidFill>
              <a:srgbClr val="000000"/>
            </a:solidFill>
            <a:prstDash val="solid"/>
          </a:ln>
        </c:spPr>
        <c:txPr>
          <a:bodyPr rot="-2700000" vert="horz"/>
          <a:lstStyle/>
          <a:p>
            <a:pPr>
              <a:defRPr/>
            </a:pPr>
            <a:endParaRPr lang="en-US"/>
          </a:p>
        </c:txPr>
        <c:crossAx val="696130736"/>
        <c:crosses val="autoZero"/>
        <c:auto val="1"/>
        <c:lblAlgn val="ctr"/>
        <c:lblOffset val="100"/>
        <c:tickLblSkip val="1"/>
        <c:tickMarkSkip val="1"/>
        <c:noMultiLvlLbl val="0"/>
      </c:catAx>
      <c:valAx>
        <c:axId val="696130736"/>
        <c:scaling>
          <c:orientation val="minMax"/>
        </c:scaling>
        <c:delete val="0"/>
        <c:axPos val="l"/>
        <c:majorGridlines>
          <c:spPr>
            <a:ln w="1992">
              <a:solidFill>
                <a:srgbClr val="000000"/>
              </a:solidFill>
              <a:prstDash val="solid"/>
            </a:ln>
          </c:spPr>
        </c:majorGridlines>
        <c:numFmt formatCode="General" sourceLinked="1"/>
        <c:majorTickMark val="out"/>
        <c:minorTickMark val="none"/>
        <c:tickLblPos val="nextTo"/>
        <c:spPr>
          <a:ln w="1992">
            <a:solidFill>
              <a:srgbClr val="000000"/>
            </a:solidFill>
            <a:prstDash val="solid"/>
          </a:ln>
        </c:spPr>
        <c:txPr>
          <a:bodyPr rot="0" vert="horz"/>
          <a:lstStyle/>
          <a:p>
            <a:pPr>
              <a:defRPr/>
            </a:pPr>
            <a:endParaRPr lang="en-US"/>
          </a:p>
        </c:txPr>
        <c:crossAx val="696133872"/>
        <c:crosses val="autoZero"/>
        <c:crossBetween val="between"/>
      </c:valAx>
      <c:spPr>
        <a:solidFill>
          <a:srgbClr val="FFFFFF"/>
        </a:solidFill>
        <a:ln w="7967">
          <a:solidFill>
            <a:srgbClr val="808080"/>
          </a:solidFill>
          <a:prstDash val="solid"/>
        </a:ln>
      </c:spPr>
    </c:plotArea>
    <c:plotVisOnly val="1"/>
    <c:dispBlanksAs val="gap"/>
    <c:showDLblsOverMax val="0"/>
  </c:chart>
  <c:spPr>
    <a:noFill/>
    <a:ln>
      <a:noFill/>
    </a:ln>
  </c:spPr>
  <c:txPr>
    <a:bodyPr/>
    <a:lstStyle/>
    <a:p>
      <a:pPr>
        <a:defRPr sz="502" b="0" i="0" u="none" strike="noStrike" baseline="0">
          <a:solidFill>
            <a:schemeClr val="bg1"/>
          </a:solidFill>
          <a:latin typeface="Arial"/>
          <a:ea typeface="Arial"/>
          <a:cs typeface="Aria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560439560439559E-2"/>
          <c:y val="4.40251572327044E-2"/>
          <c:w val="0.9505494505494505"/>
          <c:h val="0.77777777777777779"/>
        </c:manualLayout>
      </c:layout>
      <c:lineChart>
        <c:grouping val="standard"/>
        <c:varyColors val="0"/>
        <c:ser>
          <c:idx val="0"/>
          <c:order val="0"/>
          <c:spPr>
            <a:ln w="7967">
              <a:solidFill>
                <a:srgbClr val="000080"/>
              </a:solidFill>
              <a:prstDash val="solid"/>
            </a:ln>
          </c:spPr>
          <c:marker>
            <c:symbol val="diamond"/>
            <c:size val="3"/>
            <c:spPr>
              <a:solidFill>
                <a:srgbClr val="000080"/>
              </a:solidFill>
              <a:ln>
                <a:solidFill>
                  <a:srgbClr val="000080"/>
                </a:solidFill>
                <a:prstDash val="solid"/>
              </a:ln>
            </c:spPr>
          </c:marker>
          <c:cat>
            <c:strRef>
              <c:f>Sheet1!$A$1:$A$12</c:f>
              <c:strCache>
                <c:ptCount val="12"/>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strCache>
            </c:strRef>
          </c:cat>
          <c:val>
            <c:numRef>
              <c:f>Sheet1!$B$1:$B$12</c:f>
              <c:numCache>
                <c:formatCode>General</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smooth val="0"/>
        </c:ser>
        <c:dLbls>
          <c:showLegendKey val="0"/>
          <c:showVal val="0"/>
          <c:showCatName val="0"/>
          <c:showSerName val="0"/>
          <c:showPercent val="0"/>
          <c:showBubbleSize val="0"/>
        </c:dLbls>
        <c:marker val="1"/>
        <c:smooth val="0"/>
        <c:axId val="696133088"/>
        <c:axId val="696135440"/>
      </c:lineChart>
      <c:catAx>
        <c:axId val="696133088"/>
        <c:scaling>
          <c:orientation val="minMax"/>
        </c:scaling>
        <c:delete val="0"/>
        <c:axPos val="b"/>
        <c:numFmt formatCode="General" sourceLinked="1"/>
        <c:majorTickMark val="out"/>
        <c:minorTickMark val="none"/>
        <c:tickLblPos val="nextTo"/>
        <c:spPr>
          <a:ln w="1992">
            <a:solidFill>
              <a:srgbClr val="000000"/>
            </a:solidFill>
            <a:prstDash val="solid"/>
          </a:ln>
        </c:spPr>
        <c:txPr>
          <a:bodyPr rot="-2700000" vert="horz"/>
          <a:lstStyle/>
          <a:p>
            <a:pPr>
              <a:defRPr/>
            </a:pPr>
            <a:endParaRPr lang="en-US"/>
          </a:p>
        </c:txPr>
        <c:crossAx val="696135440"/>
        <c:crosses val="autoZero"/>
        <c:auto val="1"/>
        <c:lblAlgn val="ctr"/>
        <c:lblOffset val="100"/>
        <c:tickLblSkip val="1"/>
        <c:tickMarkSkip val="1"/>
        <c:noMultiLvlLbl val="0"/>
      </c:catAx>
      <c:valAx>
        <c:axId val="696135440"/>
        <c:scaling>
          <c:orientation val="minMax"/>
        </c:scaling>
        <c:delete val="0"/>
        <c:axPos val="l"/>
        <c:majorGridlines>
          <c:spPr>
            <a:ln w="1992">
              <a:solidFill>
                <a:srgbClr val="000000"/>
              </a:solidFill>
              <a:prstDash val="solid"/>
            </a:ln>
          </c:spPr>
        </c:majorGridlines>
        <c:numFmt formatCode="General" sourceLinked="1"/>
        <c:majorTickMark val="out"/>
        <c:minorTickMark val="none"/>
        <c:tickLblPos val="nextTo"/>
        <c:spPr>
          <a:ln w="1992">
            <a:solidFill>
              <a:srgbClr val="000000"/>
            </a:solidFill>
            <a:prstDash val="solid"/>
          </a:ln>
        </c:spPr>
        <c:txPr>
          <a:bodyPr rot="0" vert="horz"/>
          <a:lstStyle/>
          <a:p>
            <a:pPr>
              <a:defRPr/>
            </a:pPr>
            <a:endParaRPr lang="en-US"/>
          </a:p>
        </c:txPr>
        <c:crossAx val="696133088"/>
        <c:crosses val="autoZero"/>
        <c:crossBetween val="between"/>
      </c:valAx>
      <c:spPr>
        <a:solidFill>
          <a:srgbClr val="FFFFFF"/>
        </a:solidFill>
        <a:ln w="7967">
          <a:solidFill>
            <a:srgbClr val="808080"/>
          </a:solidFill>
          <a:prstDash val="solid"/>
        </a:ln>
      </c:spPr>
    </c:plotArea>
    <c:plotVisOnly val="1"/>
    <c:dispBlanksAs val="gap"/>
    <c:showDLblsOverMax val="0"/>
  </c:chart>
  <c:spPr>
    <a:noFill/>
    <a:ln>
      <a:noFill/>
    </a:ln>
  </c:spPr>
  <c:txPr>
    <a:bodyPr/>
    <a:lstStyle/>
    <a:p>
      <a:pPr>
        <a:defRPr sz="502" b="0" i="0" u="none" strike="noStrike" baseline="0">
          <a:solidFill>
            <a:schemeClr val="bg1"/>
          </a:solidFill>
          <a:latin typeface="Arial"/>
          <a:ea typeface="Arial"/>
          <a:cs typeface="Aria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0.14847</cdr:x>
      <cdr:y>0.71004</cdr:y>
    </cdr:from>
    <cdr:to>
      <cdr:x>0.27306</cdr:x>
      <cdr:y>0.90017</cdr:y>
    </cdr:to>
    <cdr:sp macro="" textlink="">
      <cdr:nvSpPr>
        <cdr:cNvPr id="2" name="Rectangle 1"/>
        <cdr:cNvSpPr/>
      </cdr:nvSpPr>
      <cdr:spPr>
        <a:xfrm xmlns:a="http://schemas.openxmlformats.org/drawingml/2006/main">
          <a:off x="1228725" y="3448050"/>
          <a:ext cx="1031051" cy="923330"/>
        </a:xfrm>
        <a:prstGeom xmlns:a="http://schemas.openxmlformats.org/drawingml/2006/main" prst="rect">
          <a:avLst/>
        </a:prstGeom>
        <a:noFill xmlns:a="http://schemas.openxmlformats.org/drawingml/2006/main"/>
      </cdr:spPr>
      <cdr:txBody>
        <a:bodyPr xmlns:a="http://schemas.openxmlformats.org/drawingml/2006/main" wrap="none" lIns="91440" tIns="45720" rIns="91440" bIns="45720">
          <a:spAutoFit/>
        </a:bodyPr>
        <a:lstStyle xmlns:a="http://schemas.openxmlformats.org/drawingml/2006/main"/>
        <a:p xmlns:a="http://schemas.openxmlformats.org/drawingml/2006/main">
          <a:pPr algn="ctr"/>
          <a:r>
            <a:rPr lang="en-US" sz="5400" b="0" cap="none" spc="0" dirty="0" smtClean="0">
              <a:ln w="0"/>
              <a:solidFill>
                <a:schemeClr val="tx1"/>
              </a:solidFill>
              <a:effectLst>
                <a:outerShdw blurRad="38100" dist="19050" dir="2700000" algn="tl" rotWithShape="0">
                  <a:schemeClr val="dk1">
                    <a:alpha val="40000"/>
                  </a:schemeClr>
                </a:outerShdw>
              </a:effectLst>
            </a:rPr>
            <a:t>1X</a:t>
          </a:r>
          <a:endParaRPr lang="en-US" sz="5400" b="0" cap="none" spc="0" dirty="0">
            <a:ln w="0"/>
            <a:solidFill>
              <a:schemeClr val="tx1"/>
            </a:solidFill>
            <a:effectLst>
              <a:outerShdw blurRad="38100" dist="19050" dir="2700000" algn="tl" rotWithShape="0">
                <a:schemeClr val="dk1">
                  <a:alpha val="40000"/>
                </a:schemeClr>
              </a:outerShdw>
            </a:effectLst>
          </a:endParaRPr>
        </a:p>
      </cdr:txBody>
    </cdr:sp>
  </cdr:relSizeAnchor>
  <cdr:relSizeAnchor xmlns:cdr="http://schemas.openxmlformats.org/drawingml/2006/chartDrawing">
    <cdr:from>
      <cdr:x>0.4696</cdr:x>
      <cdr:y>0.61196</cdr:y>
    </cdr:from>
    <cdr:to>
      <cdr:x>0.59418</cdr:x>
      <cdr:y>0.8021</cdr:y>
    </cdr:to>
    <cdr:sp macro="" textlink="">
      <cdr:nvSpPr>
        <cdr:cNvPr id="3" name="Rectangle 2"/>
        <cdr:cNvSpPr/>
      </cdr:nvSpPr>
      <cdr:spPr>
        <a:xfrm xmlns:a="http://schemas.openxmlformats.org/drawingml/2006/main">
          <a:off x="3886200" y="2971800"/>
          <a:ext cx="1031051" cy="923330"/>
        </a:xfrm>
        <a:prstGeom xmlns:a="http://schemas.openxmlformats.org/drawingml/2006/main" prst="rect">
          <a:avLst/>
        </a:prstGeom>
        <a:noFill xmlns:a="http://schemas.openxmlformats.org/drawingml/2006/main"/>
      </cdr:spPr>
      <cdr:txBody>
        <a:bodyPr xmlns:a="http://schemas.openxmlformats.org/drawingml/2006/main" wrap="none" lIns="91440" tIns="45720" rIns="91440" bIns="4572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5400" dirty="0">
              <a:ln w="0"/>
              <a:solidFill>
                <a:schemeClr val="tx1"/>
              </a:solidFill>
              <a:effectLst>
                <a:outerShdw blurRad="38100" dist="19050" dir="2700000" algn="tl" rotWithShape="0">
                  <a:schemeClr val="dk1">
                    <a:alpha val="40000"/>
                  </a:schemeClr>
                </a:outerShdw>
              </a:effectLst>
            </a:rPr>
            <a:t>2</a:t>
          </a:r>
          <a:r>
            <a:rPr lang="en-US" sz="5400" b="0" cap="none" spc="0" dirty="0" smtClean="0">
              <a:ln w="0"/>
              <a:solidFill>
                <a:schemeClr val="tx1"/>
              </a:solidFill>
              <a:effectLst>
                <a:outerShdw blurRad="38100" dist="19050" dir="2700000" algn="tl" rotWithShape="0">
                  <a:schemeClr val="dk1">
                    <a:alpha val="40000"/>
                  </a:schemeClr>
                </a:outerShdw>
              </a:effectLst>
            </a:rPr>
            <a:t>X</a:t>
          </a:r>
          <a:endParaRPr lang="en-US" sz="5400" b="0" cap="none" spc="0" dirty="0">
            <a:ln w="0"/>
            <a:solidFill>
              <a:schemeClr val="tx1"/>
            </a:solidFill>
            <a:effectLst>
              <a:outerShdw blurRad="38100" dist="19050" dir="2700000" algn="tl" rotWithShape="0">
                <a:schemeClr val="dk1">
                  <a:alpha val="40000"/>
                </a:schemeClr>
              </a:outerShdw>
            </a:effectLst>
          </a:endParaRPr>
        </a:p>
      </cdr:txBody>
    </cdr:sp>
  </cdr:relSizeAnchor>
  <cdr:relSizeAnchor xmlns:cdr="http://schemas.openxmlformats.org/drawingml/2006/chartDrawing">
    <cdr:from>
      <cdr:x>0.78266</cdr:x>
      <cdr:y>0.28245</cdr:y>
    </cdr:from>
    <cdr:to>
      <cdr:x>0.90725</cdr:x>
      <cdr:y>0.47258</cdr:y>
    </cdr:to>
    <cdr:sp macro="" textlink="">
      <cdr:nvSpPr>
        <cdr:cNvPr id="4" name="Rectangle 3"/>
        <cdr:cNvSpPr/>
      </cdr:nvSpPr>
      <cdr:spPr>
        <a:xfrm xmlns:a="http://schemas.openxmlformats.org/drawingml/2006/main">
          <a:off x="6477000" y="1371600"/>
          <a:ext cx="1031051" cy="923330"/>
        </a:xfrm>
        <a:prstGeom xmlns:a="http://schemas.openxmlformats.org/drawingml/2006/main" prst="rect">
          <a:avLst/>
        </a:prstGeom>
        <a:noFill xmlns:a="http://schemas.openxmlformats.org/drawingml/2006/main"/>
      </cdr:spPr>
      <cdr:txBody>
        <a:bodyPr xmlns:a="http://schemas.openxmlformats.org/drawingml/2006/main" wrap="none" lIns="91440" tIns="45720" rIns="91440" bIns="4572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5400" dirty="0">
              <a:ln w="0"/>
              <a:solidFill>
                <a:schemeClr val="tx1"/>
              </a:solidFill>
              <a:effectLst>
                <a:outerShdw blurRad="38100" dist="19050" dir="2700000" algn="tl" rotWithShape="0">
                  <a:schemeClr val="dk1">
                    <a:alpha val="40000"/>
                  </a:schemeClr>
                </a:outerShdw>
              </a:effectLst>
            </a:rPr>
            <a:t>4</a:t>
          </a:r>
          <a:r>
            <a:rPr lang="en-US" sz="5400" b="0" cap="none" spc="0" dirty="0" smtClean="0">
              <a:ln w="0"/>
              <a:solidFill>
                <a:schemeClr val="tx1"/>
              </a:solidFill>
              <a:effectLst>
                <a:outerShdw blurRad="38100" dist="19050" dir="2700000" algn="tl" rotWithShape="0">
                  <a:schemeClr val="dk1">
                    <a:alpha val="40000"/>
                  </a:schemeClr>
                </a:outerShdw>
              </a:effectLst>
            </a:rPr>
            <a:t>X</a:t>
          </a:r>
          <a:endParaRPr lang="en-US" sz="5400" b="0" cap="none" spc="0" dirty="0">
            <a:ln w="0"/>
            <a:solidFill>
              <a:schemeClr val="tx1"/>
            </a:solidFill>
            <a:effectLst>
              <a:outerShdw blurRad="38100" dist="19050" dir="2700000" algn="tl" rotWithShape="0">
                <a:schemeClr val="dk1">
                  <a:alpha val="40000"/>
                </a:schemeClr>
              </a:outerShdw>
            </a:effectLs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2" y="1"/>
            <a:ext cx="4307046" cy="340439"/>
          </a:xfrm>
          <a:prstGeom prst="rect">
            <a:avLst/>
          </a:prstGeom>
          <a:noFill/>
          <a:ln w="9525">
            <a:noFill/>
            <a:miter lim="800000"/>
            <a:headEnd/>
            <a:tailEnd/>
          </a:ln>
          <a:effectLst/>
        </p:spPr>
        <p:txBody>
          <a:bodyPr vert="horz" wrap="square" lIns="93301" tIns="46651" rIns="93301" bIns="46651" numCol="1" anchor="t" anchorCtr="0" compatLnSpc="1">
            <a:prstTxWarp prst="textNoShape">
              <a:avLst/>
            </a:prstTxWarp>
          </a:bodyPr>
          <a:lstStyle>
            <a:lvl1pPr defTabSz="933246">
              <a:defRPr sz="1200"/>
            </a:lvl1pPr>
          </a:lstStyle>
          <a:p>
            <a:pPr>
              <a:defRPr/>
            </a:pPr>
            <a:endParaRPr lang="en-US"/>
          </a:p>
        </p:txBody>
      </p:sp>
      <p:sp>
        <p:nvSpPr>
          <p:cNvPr id="2051" name="Rectangle 3"/>
          <p:cNvSpPr>
            <a:spLocks noGrp="1" noChangeArrowheads="1"/>
          </p:cNvSpPr>
          <p:nvPr>
            <p:ph type="dt" sz="quarter" idx="1"/>
          </p:nvPr>
        </p:nvSpPr>
        <p:spPr bwMode="auto">
          <a:xfrm>
            <a:off x="5630568" y="1"/>
            <a:ext cx="4307046" cy="340439"/>
          </a:xfrm>
          <a:prstGeom prst="rect">
            <a:avLst/>
          </a:prstGeom>
          <a:noFill/>
          <a:ln w="9525">
            <a:noFill/>
            <a:miter lim="800000"/>
            <a:headEnd/>
            <a:tailEnd/>
          </a:ln>
          <a:effectLst/>
        </p:spPr>
        <p:txBody>
          <a:bodyPr vert="horz" wrap="square" lIns="93301" tIns="46651" rIns="93301" bIns="46651" numCol="1" anchor="t" anchorCtr="0" compatLnSpc="1">
            <a:prstTxWarp prst="textNoShape">
              <a:avLst/>
            </a:prstTxWarp>
          </a:bodyPr>
          <a:lstStyle>
            <a:lvl1pPr algn="r" defTabSz="933246">
              <a:defRPr sz="1200"/>
            </a:lvl1pPr>
          </a:lstStyle>
          <a:p>
            <a:pPr>
              <a:defRPr/>
            </a:pPr>
            <a:endParaRPr lang="en-US"/>
          </a:p>
        </p:txBody>
      </p:sp>
      <p:sp>
        <p:nvSpPr>
          <p:cNvPr id="2052" name="Rectangle 4"/>
          <p:cNvSpPr>
            <a:spLocks noGrp="1" noChangeArrowheads="1"/>
          </p:cNvSpPr>
          <p:nvPr>
            <p:ph type="ftr" sz="quarter" idx="2"/>
          </p:nvPr>
        </p:nvSpPr>
        <p:spPr bwMode="auto">
          <a:xfrm>
            <a:off x="2" y="6466774"/>
            <a:ext cx="4307046" cy="340439"/>
          </a:xfrm>
          <a:prstGeom prst="rect">
            <a:avLst/>
          </a:prstGeom>
          <a:noFill/>
          <a:ln w="9525">
            <a:noFill/>
            <a:miter lim="800000"/>
            <a:headEnd/>
            <a:tailEnd/>
          </a:ln>
          <a:effectLst/>
        </p:spPr>
        <p:txBody>
          <a:bodyPr vert="horz" wrap="square" lIns="93301" tIns="46651" rIns="93301" bIns="46651" numCol="1" anchor="b" anchorCtr="0" compatLnSpc="1">
            <a:prstTxWarp prst="textNoShape">
              <a:avLst/>
            </a:prstTxWarp>
          </a:bodyPr>
          <a:lstStyle>
            <a:lvl1pPr defTabSz="933246">
              <a:defRPr sz="1200"/>
            </a:lvl1pPr>
          </a:lstStyle>
          <a:p>
            <a:pPr>
              <a:defRPr/>
            </a:pPr>
            <a:endParaRPr lang="en-US"/>
          </a:p>
        </p:txBody>
      </p:sp>
      <p:sp>
        <p:nvSpPr>
          <p:cNvPr id="2053" name="Rectangle 5"/>
          <p:cNvSpPr>
            <a:spLocks noGrp="1" noChangeArrowheads="1"/>
          </p:cNvSpPr>
          <p:nvPr>
            <p:ph type="sldNum" sz="quarter" idx="3"/>
          </p:nvPr>
        </p:nvSpPr>
        <p:spPr bwMode="auto">
          <a:xfrm>
            <a:off x="5630568" y="6466774"/>
            <a:ext cx="4307046" cy="340439"/>
          </a:xfrm>
          <a:prstGeom prst="rect">
            <a:avLst/>
          </a:prstGeom>
          <a:noFill/>
          <a:ln w="9525">
            <a:noFill/>
            <a:miter lim="800000"/>
            <a:headEnd/>
            <a:tailEnd/>
          </a:ln>
          <a:effectLst/>
        </p:spPr>
        <p:txBody>
          <a:bodyPr vert="horz" wrap="square" lIns="93301" tIns="46651" rIns="93301" bIns="46651" numCol="1" anchor="b" anchorCtr="0" compatLnSpc="1">
            <a:prstTxWarp prst="textNoShape">
              <a:avLst/>
            </a:prstTxWarp>
          </a:bodyPr>
          <a:lstStyle>
            <a:lvl1pPr algn="r" defTabSz="933246">
              <a:defRPr sz="1200"/>
            </a:lvl1pPr>
          </a:lstStyle>
          <a:p>
            <a:pPr>
              <a:defRPr/>
            </a:pPr>
            <a:fld id="{9309592D-0254-471D-82B6-BD443B9E230D}" type="slidenum">
              <a:rPr lang="en-US"/>
              <a:pPr>
                <a:defRPr/>
              </a:pPr>
              <a:t>‹#›</a:t>
            </a:fld>
            <a:endParaRPr lang="en-US"/>
          </a:p>
        </p:txBody>
      </p:sp>
    </p:spTree>
    <p:extLst>
      <p:ext uri="{BB962C8B-B14F-4D97-AF65-F5344CB8AC3E}">
        <p14:creationId xmlns:p14="http://schemas.microsoft.com/office/powerpoint/2010/main" val="35460558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2" y="1"/>
            <a:ext cx="4307046" cy="340439"/>
          </a:xfrm>
          <a:prstGeom prst="rect">
            <a:avLst/>
          </a:prstGeom>
          <a:noFill/>
          <a:ln w="9525">
            <a:noFill/>
            <a:miter lim="800000"/>
            <a:headEnd/>
            <a:tailEnd/>
          </a:ln>
          <a:effectLst/>
        </p:spPr>
        <p:txBody>
          <a:bodyPr vert="horz" wrap="square" lIns="93301" tIns="46651" rIns="93301" bIns="46651" numCol="1" anchor="t" anchorCtr="0" compatLnSpc="1">
            <a:prstTxWarp prst="textNoShape">
              <a:avLst/>
            </a:prstTxWarp>
          </a:bodyPr>
          <a:lstStyle>
            <a:lvl1pPr defTabSz="933246">
              <a:defRPr sz="1200"/>
            </a:lvl1pPr>
          </a:lstStyle>
          <a:p>
            <a:pPr>
              <a:defRPr/>
            </a:pPr>
            <a:endParaRPr lang="en-US"/>
          </a:p>
        </p:txBody>
      </p:sp>
      <p:sp>
        <p:nvSpPr>
          <p:cNvPr id="3075" name="Rectangle 3"/>
          <p:cNvSpPr>
            <a:spLocks noGrp="1" noChangeArrowheads="1"/>
          </p:cNvSpPr>
          <p:nvPr>
            <p:ph type="dt" idx="1"/>
          </p:nvPr>
        </p:nvSpPr>
        <p:spPr bwMode="auto">
          <a:xfrm>
            <a:off x="5630568" y="1"/>
            <a:ext cx="4307046" cy="340439"/>
          </a:xfrm>
          <a:prstGeom prst="rect">
            <a:avLst/>
          </a:prstGeom>
          <a:noFill/>
          <a:ln w="9525">
            <a:noFill/>
            <a:miter lim="800000"/>
            <a:headEnd/>
            <a:tailEnd/>
          </a:ln>
          <a:effectLst/>
        </p:spPr>
        <p:txBody>
          <a:bodyPr vert="horz" wrap="square" lIns="93301" tIns="46651" rIns="93301" bIns="46651" numCol="1" anchor="t" anchorCtr="0" compatLnSpc="1">
            <a:prstTxWarp prst="textNoShape">
              <a:avLst/>
            </a:prstTxWarp>
          </a:bodyPr>
          <a:lstStyle>
            <a:lvl1pPr algn="r" defTabSz="933246">
              <a:defRPr sz="1200"/>
            </a:lvl1pPr>
          </a:lstStyle>
          <a:p>
            <a:pPr>
              <a:defRPr/>
            </a:pPr>
            <a:endParaRPr lang="en-US"/>
          </a:p>
        </p:txBody>
      </p:sp>
      <p:sp>
        <p:nvSpPr>
          <p:cNvPr id="59396" name="Rectangle 4"/>
          <p:cNvSpPr>
            <a:spLocks noGrp="1" noRot="1" noChangeAspect="1" noChangeArrowheads="1" noTextEdit="1"/>
          </p:cNvSpPr>
          <p:nvPr>
            <p:ph type="sldImg" idx="2"/>
          </p:nvPr>
        </p:nvSpPr>
        <p:spPr bwMode="auto">
          <a:xfrm>
            <a:off x="3268663" y="508000"/>
            <a:ext cx="3403600" cy="2552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93934" y="3234175"/>
            <a:ext cx="7951470" cy="3063955"/>
          </a:xfrm>
          <a:prstGeom prst="rect">
            <a:avLst/>
          </a:prstGeom>
          <a:noFill/>
          <a:ln w="9525">
            <a:noFill/>
            <a:miter lim="800000"/>
            <a:headEnd/>
            <a:tailEnd/>
          </a:ln>
          <a:effectLst/>
        </p:spPr>
        <p:txBody>
          <a:bodyPr vert="horz" wrap="square" lIns="93301" tIns="46651" rIns="93301" bIns="466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2" y="6466774"/>
            <a:ext cx="4307046" cy="340439"/>
          </a:xfrm>
          <a:prstGeom prst="rect">
            <a:avLst/>
          </a:prstGeom>
          <a:noFill/>
          <a:ln w="9525">
            <a:noFill/>
            <a:miter lim="800000"/>
            <a:headEnd/>
            <a:tailEnd/>
          </a:ln>
          <a:effectLst/>
        </p:spPr>
        <p:txBody>
          <a:bodyPr vert="horz" wrap="square" lIns="93301" tIns="46651" rIns="93301" bIns="46651" numCol="1" anchor="b" anchorCtr="0" compatLnSpc="1">
            <a:prstTxWarp prst="textNoShape">
              <a:avLst/>
            </a:prstTxWarp>
          </a:bodyPr>
          <a:lstStyle>
            <a:lvl1pPr defTabSz="933246">
              <a:defRPr sz="1200"/>
            </a:lvl1pPr>
          </a:lstStyle>
          <a:p>
            <a:pPr>
              <a:defRPr/>
            </a:pPr>
            <a:endParaRPr lang="en-US"/>
          </a:p>
        </p:txBody>
      </p:sp>
      <p:sp>
        <p:nvSpPr>
          <p:cNvPr id="3079" name="Rectangle 7"/>
          <p:cNvSpPr>
            <a:spLocks noGrp="1" noChangeArrowheads="1"/>
          </p:cNvSpPr>
          <p:nvPr>
            <p:ph type="sldNum" sz="quarter" idx="5"/>
          </p:nvPr>
        </p:nvSpPr>
        <p:spPr bwMode="auto">
          <a:xfrm>
            <a:off x="5630568" y="6466774"/>
            <a:ext cx="4307046" cy="340439"/>
          </a:xfrm>
          <a:prstGeom prst="rect">
            <a:avLst/>
          </a:prstGeom>
          <a:noFill/>
          <a:ln w="9525">
            <a:noFill/>
            <a:miter lim="800000"/>
            <a:headEnd/>
            <a:tailEnd/>
          </a:ln>
          <a:effectLst/>
        </p:spPr>
        <p:txBody>
          <a:bodyPr vert="horz" wrap="square" lIns="93301" tIns="46651" rIns="93301" bIns="46651" numCol="1" anchor="b" anchorCtr="0" compatLnSpc="1">
            <a:prstTxWarp prst="textNoShape">
              <a:avLst/>
            </a:prstTxWarp>
          </a:bodyPr>
          <a:lstStyle>
            <a:lvl1pPr algn="r" defTabSz="933246">
              <a:defRPr sz="1200"/>
            </a:lvl1pPr>
          </a:lstStyle>
          <a:p>
            <a:pPr>
              <a:defRPr/>
            </a:pPr>
            <a:fld id="{27FD3CB8-2AAF-444B-86E9-8534E32CDD6F}" type="slidenum">
              <a:rPr lang="en-US"/>
              <a:pPr>
                <a:defRPr/>
              </a:pPr>
              <a:t>‹#›</a:t>
            </a:fld>
            <a:endParaRPr lang="en-US"/>
          </a:p>
        </p:txBody>
      </p:sp>
    </p:spTree>
    <p:extLst>
      <p:ext uri="{BB962C8B-B14F-4D97-AF65-F5344CB8AC3E}">
        <p14:creationId xmlns:p14="http://schemas.microsoft.com/office/powerpoint/2010/main" val="9712288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CA" dirty="0" smtClean="0"/>
              <a:t>Read the story. Some</a:t>
            </a:r>
            <a:r>
              <a:rPr lang="en-CA" baseline="0" dirty="0" smtClean="0"/>
              <a:t> stories will require you to roll 1 dice. Stories others 2 dice, 3 dice, </a:t>
            </a:r>
            <a:r>
              <a:rPr lang="en-CA" baseline="0" dirty="0" err="1" smtClean="0"/>
              <a:t>etc</a:t>
            </a:r>
            <a:r>
              <a:rPr lang="en-CA" baseline="0" dirty="0" smtClean="0"/>
              <a:t>…</a:t>
            </a:r>
          </a:p>
          <a:p>
            <a:endParaRPr lang="en-CA" baseline="0" dirty="0" smtClean="0"/>
          </a:p>
          <a:p>
            <a:r>
              <a:rPr lang="en-CA" baseline="0" dirty="0" smtClean="0"/>
              <a:t>Each story has a different way of calculating the value. </a:t>
            </a:r>
            <a:endParaRPr lang="en-CA" dirty="0" smtClean="0"/>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B0D80936-43E3-4895-A973-2DAFB42183DB}" type="slidenum">
              <a:rPr lang="en-US" smtClean="0"/>
              <a:pPr>
                <a:defRPr/>
              </a:pPr>
              <a:t>9</a:t>
            </a:fld>
            <a:endParaRPr lang="en-US"/>
          </a:p>
        </p:txBody>
      </p:sp>
    </p:spTree>
    <p:extLst>
      <p:ext uri="{BB962C8B-B14F-4D97-AF65-F5344CB8AC3E}">
        <p14:creationId xmlns:p14="http://schemas.microsoft.com/office/powerpoint/2010/main" val="1748363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26</a:t>
            </a:fld>
            <a:endParaRPr lang="en-US"/>
          </a:p>
        </p:txBody>
      </p:sp>
    </p:spTree>
    <p:extLst>
      <p:ext uri="{BB962C8B-B14F-4D97-AF65-F5344CB8AC3E}">
        <p14:creationId xmlns:p14="http://schemas.microsoft.com/office/powerpoint/2010/main" val="1063688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27</a:t>
            </a:fld>
            <a:endParaRPr lang="en-US"/>
          </a:p>
        </p:txBody>
      </p:sp>
    </p:spTree>
    <p:extLst>
      <p:ext uri="{BB962C8B-B14F-4D97-AF65-F5344CB8AC3E}">
        <p14:creationId xmlns:p14="http://schemas.microsoft.com/office/powerpoint/2010/main" val="890701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28</a:t>
            </a:fld>
            <a:endParaRPr lang="en-US"/>
          </a:p>
        </p:txBody>
      </p:sp>
    </p:spTree>
    <p:extLst>
      <p:ext uri="{BB962C8B-B14F-4D97-AF65-F5344CB8AC3E}">
        <p14:creationId xmlns:p14="http://schemas.microsoft.com/office/powerpoint/2010/main" val="2323098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29</a:t>
            </a:fld>
            <a:endParaRPr lang="en-US"/>
          </a:p>
        </p:txBody>
      </p:sp>
    </p:spTree>
    <p:extLst>
      <p:ext uri="{BB962C8B-B14F-4D97-AF65-F5344CB8AC3E}">
        <p14:creationId xmlns:p14="http://schemas.microsoft.com/office/powerpoint/2010/main" val="3096941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30</a:t>
            </a:fld>
            <a:endParaRPr lang="en-US"/>
          </a:p>
        </p:txBody>
      </p:sp>
    </p:spTree>
    <p:extLst>
      <p:ext uri="{BB962C8B-B14F-4D97-AF65-F5344CB8AC3E}">
        <p14:creationId xmlns:p14="http://schemas.microsoft.com/office/powerpoint/2010/main" val="3863408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31</a:t>
            </a:fld>
            <a:endParaRPr lang="en-US"/>
          </a:p>
        </p:txBody>
      </p:sp>
    </p:spTree>
    <p:extLst>
      <p:ext uri="{BB962C8B-B14F-4D97-AF65-F5344CB8AC3E}">
        <p14:creationId xmlns:p14="http://schemas.microsoft.com/office/powerpoint/2010/main" val="1772340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32</a:t>
            </a:fld>
            <a:endParaRPr lang="en-US"/>
          </a:p>
        </p:txBody>
      </p:sp>
    </p:spTree>
    <p:extLst>
      <p:ext uri="{BB962C8B-B14F-4D97-AF65-F5344CB8AC3E}">
        <p14:creationId xmlns:p14="http://schemas.microsoft.com/office/powerpoint/2010/main" val="3753560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33</a:t>
            </a:fld>
            <a:endParaRPr lang="en-US"/>
          </a:p>
        </p:txBody>
      </p:sp>
    </p:spTree>
    <p:extLst>
      <p:ext uri="{BB962C8B-B14F-4D97-AF65-F5344CB8AC3E}">
        <p14:creationId xmlns:p14="http://schemas.microsoft.com/office/powerpoint/2010/main" val="3198240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34</a:t>
            </a:fld>
            <a:endParaRPr lang="en-US"/>
          </a:p>
        </p:txBody>
      </p:sp>
    </p:spTree>
    <p:extLst>
      <p:ext uri="{BB962C8B-B14F-4D97-AF65-F5344CB8AC3E}">
        <p14:creationId xmlns:p14="http://schemas.microsoft.com/office/powerpoint/2010/main" val="2700164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35</a:t>
            </a:fld>
            <a:endParaRPr lang="en-US"/>
          </a:p>
        </p:txBody>
      </p:sp>
    </p:spTree>
    <p:extLst>
      <p:ext uri="{BB962C8B-B14F-4D97-AF65-F5344CB8AC3E}">
        <p14:creationId xmlns:p14="http://schemas.microsoft.com/office/powerpoint/2010/main" val="2565470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10</a:t>
            </a:fld>
            <a:endParaRPr lang="en-US"/>
          </a:p>
        </p:txBody>
      </p:sp>
    </p:spTree>
    <p:extLst>
      <p:ext uri="{BB962C8B-B14F-4D97-AF65-F5344CB8AC3E}">
        <p14:creationId xmlns:p14="http://schemas.microsoft.com/office/powerpoint/2010/main" val="2661258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37</a:t>
            </a:fld>
            <a:endParaRPr lang="en-US"/>
          </a:p>
        </p:txBody>
      </p:sp>
    </p:spTree>
    <p:extLst>
      <p:ext uri="{BB962C8B-B14F-4D97-AF65-F5344CB8AC3E}">
        <p14:creationId xmlns:p14="http://schemas.microsoft.com/office/powerpoint/2010/main" val="2108190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38</a:t>
            </a:fld>
            <a:endParaRPr lang="en-US"/>
          </a:p>
        </p:txBody>
      </p:sp>
    </p:spTree>
    <p:extLst>
      <p:ext uri="{BB962C8B-B14F-4D97-AF65-F5344CB8AC3E}">
        <p14:creationId xmlns:p14="http://schemas.microsoft.com/office/powerpoint/2010/main" val="2199378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39</a:t>
            </a:fld>
            <a:endParaRPr lang="en-US"/>
          </a:p>
        </p:txBody>
      </p:sp>
    </p:spTree>
    <p:extLst>
      <p:ext uri="{BB962C8B-B14F-4D97-AF65-F5344CB8AC3E}">
        <p14:creationId xmlns:p14="http://schemas.microsoft.com/office/powerpoint/2010/main" val="1748119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40</a:t>
            </a:fld>
            <a:endParaRPr lang="en-US"/>
          </a:p>
        </p:txBody>
      </p:sp>
    </p:spTree>
    <p:extLst>
      <p:ext uri="{BB962C8B-B14F-4D97-AF65-F5344CB8AC3E}">
        <p14:creationId xmlns:p14="http://schemas.microsoft.com/office/powerpoint/2010/main" val="97195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42</a:t>
            </a:fld>
            <a:endParaRPr lang="en-US"/>
          </a:p>
        </p:txBody>
      </p:sp>
    </p:spTree>
    <p:extLst>
      <p:ext uri="{BB962C8B-B14F-4D97-AF65-F5344CB8AC3E}">
        <p14:creationId xmlns:p14="http://schemas.microsoft.com/office/powerpoint/2010/main" val="2740095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43</a:t>
            </a:fld>
            <a:endParaRPr lang="en-US"/>
          </a:p>
        </p:txBody>
      </p:sp>
    </p:spTree>
    <p:extLst>
      <p:ext uri="{BB962C8B-B14F-4D97-AF65-F5344CB8AC3E}">
        <p14:creationId xmlns:p14="http://schemas.microsoft.com/office/powerpoint/2010/main" val="11745485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45</a:t>
            </a:fld>
            <a:endParaRPr lang="en-US"/>
          </a:p>
        </p:txBody>
      </p:sp>
    </p:spTree>
    <p:extLst>
      <p:ext uri="{BB962C8B-B14F-4D97-AF65-F5344CB8AC3E}">
        <p14:creationId xmlns:p14="http://schemas.microsoft.com/office/powerpoint/2010/main" val="1533278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How</a:t>
            </a:r>
            <a:r>
              <a:rPr lang="en-US" baseline="0" dirty="0" smtClean="0"/>
              <a:t> would we prioritize these stories? </a:t>
            </a:r>
          </a:p>
          <a:p>
            <a:r>
              <a:rPr lang="en-US" dirty="0" smtClean="0"/>
              <a:t>Stories</a:t>
            </a:r>
            <a:r>
              <a:rPr lang="en-US" baseline="0" dirty="0" smtClean="0"/>
              <a:t> that have high value, at low cost, should easily come first. This area in the green.</a:t>
            </a:r>
          </a:p>
          <a:p>
            <a:endParaRPr lang="en-US" baseline="0" dirty="0" smtClean="0"/>
          </a:p>
          <a:p>
            <a:r>
              <a:rPr lang="en-US" baseline="0" dirty="0" smtClean="0"/>
              <a:t>Now as we </a:t>
            </a:r>
            <a:r>
              <a:rPr lang="en-US" baseline="0" dirty="0" err="1" smtClean="0"/>
              <a:t>decend</a:t>
            </a:r>
            <a:r>
              <a:rPr lang="en-US" baseline="0" dirty="0" smtClean="0"/>
              <a:t> through priority, we get </a:t>
            </a:r>
            <a:r>
              <a:rPr lang="en-US" baseline="0" dirty="0" err="1" smtClean="0"/>
              <a:t>thorugh</a:t>
            </a:r>
            <a:r>
              <a:rPr lang="en-US" baseline="0" dirty="0" smtClean="0"/>
              <a:t> this yellow zone. Do you take a small story with low payoff, or a risky story with high potential payoff? That’s a decision your team can make. </a:t>
            </a:r>
          </a:p>
          <a:p>
            <a:r>
              <a:rPr lang="en-US" baseline="0" dirty="0" smtClean="0"/>
              <a:t>Expensive stories with low payoff, we </a:t>
            </a:r>
            <a:r>
              <a:rPr lang="en-US" baseline="0" dirty="0" err="1" smtClean="0"/>
              <a:t>oviously</a:t>
            </a:r>
            <a:r>
              <a:rPr lang="en-US" baseline="0" dirty="0" smtClean="0"/>
              <a:t> payoff really low.</a:t>
            </a:r>
          </a:p>
          <a:p>
            <a:endParaRPr lang="en-US" baseline="0" dirty="0" smtClean="0"/>
          </a:p>
          <a:p>
            <a:r>
              <a:rPr lang="en-US" baseline="0" dirty="0" smtClean="0"/>
              <a:t>There are many decision to be made here. </a:t>
            </a:r>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49</a:t>
            </a:fld>
            <a:endParaRPr lang="en-US"/>
          </a:p>
        </p:txBody>
      </p:sp>
    </p:spTree>
    <p:extLst>
      <p:ext uri="{BB962C8B-B14F-4D97-AF65-F5344CB8AC3E}">
        <p14:creationId xmlns:p14="http://schemas.microsoft.com/office/powerpoint/2010/main" val="5738926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How</a:t>
            </a:r>
            <a:r>
              <a:rPr lang="en-US" baseline="0" dirty="0" smtClean="0"/>
              <a:t> would we prioritize these stories? </a:t>
            </a:r>
          </a:p>
          <a:p>
            <a:r>
              <a:rPr lang="en-US" dirty="0" smtClean="0"/>
              <a:t>Stories</a:t>
            </a:r>
            <a:r>
              <a:rPr lang="en-US" baseline="0" dirty="0" smtClean="0"/>
              <a:t> that have high value, at low cost, should easily come first. This area in the green.</a:t>
            </a:r>
          </a:p>
          <a:p>
            <a:endParaRPr lang="en-US" baseline="0" dirty="0" smtClean="0"/>
          </a:p>
          <a:p>
            <a:r>
              <a:rPr lang="en-US" baseline="0" dirty="0" smtClean="0"/>
              <a:t>Now as we </a:t>
            </a:r>
            <a:r>
              <a:rPr lang="en-US" baseline="0" dirty="0" err="1" smtClean="0"/>
              <a:t>decend</a:t>
            </a:r>
            <a:r>
              <a:rPr lang="en-US" baseline="0" dirty="0" smtClean="0"/>
              <a:t> through priority, we get </a:t>
            </a:r>
            <a:r>
              <a:rPr lang="en-US" baseline="0" dirty="0" err="1" smtClean="0"/>
              <a:t>thorugh</a:t>
            </a:r>
            <a:r>
              <a:rPr lang="en-US" baseline="0" dirty="0" smtClean="0"/>
              <a:t> this yellow zone. Do you take a small story with low payoff, or a risky story with high potential payoff? That’s a decision your team can make. </a:t>
            </a:r>
          </a:p>
          <a:p>
            <a:r>
              <a:rPr lang="en-US" baseline="0" dirty="0" smtClean="0"/>
              <a:t>Expensive stories with low payoff, we </a:t>
            </a:r>
            <a:r>
              <a:rPr lang="en-US" baseline="0" dirty="0" err="1" smtClean="0"/>
              <a:t>oviously</a:t>
            </a:r>
            <a:r>
              <a:rPr lang="en-US" baseline="0" dirty="0" smtClean="0"/>
              <a:t> payoff really low.</a:t>
            </a:r>
          </a:p>
          <a:p>
            <a:endParaRPr lang="en-US" baseline="0" dirty="0" smtClean="0"/>
          </a:p>
          <a:p>
            <a:r>
              <a:rPr lang="en-US" baseline="0" dirty="0" smtClean="0"/>
              <a:t>There are many decision to be made here. </a:t>
            </a:r>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59</a:t>
            </a:fld>
            <a:endParaRPr lang="en-US"/>
          </a:p>
        </p:txBody>
      </p:sp>
    </p:spTree>
    <p:extLst>
      <p:ext uri="{BB962C8B-B14F-4D97-AF65-F5344CB8AC3E}">
        <p14:creationId xmlns:p14="http://schemas.microsoft.com/office/powerpoint/2010/main" val="573892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8787647-E234-483B-8620-3E04EA288C9C}" type="slidenum">
              <a:rPr lang="en-US" smtClean="0"/>
              <a:pPr>
                <a:defRPr/>
              </a:pPr>
              <a:t>62</a:t>
            </a:fld>
            <a:endParaRPr lang="en-US"/>
          </a:p>
        </p:txBody>
      </p:sp>
    </p:spTree>
    <p:extLst>
      <p:ext uri="{BB962C8B-B14F-4D97-AF65-F5344CB8AC3E}">
        <p14:creationId xmlns:p14="http://schemas.microsoft.com/office/powerpoint/2010/main" val="2989965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11</a:t>
            </a:fld>
            <a:endParaRPr lang="en-US"/>
          </a:p>
        </p:txBody>
      </p:sp>
    </p:spTree>
    <p:extLst>
      <p:ext uri="{BB962C8B-B14F-4D97-AF65-F5344CB8AC3E}">
        <p14:creationId xmlns:p14="http://schemas.microsoft.com/office/powerpoint/2010/main" val="26612580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63</a:t>
            </a:fld>
            <a:endParaRPr lang="en-US"/>
          </a:p>
        </p:txBody>
      </p:sp>
    </p:spTree>
    <p:extLst>
      <p:ext uri="{BB962C8B-B14F-4D97-AF65-F5344CB8AC3E}">
        <p14:creationId xmlns:p14="http://schemas.microsoft.com/office/powerpoint/2010/main" val="13759027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32C17-A472-4774-AAA4-7C42DB4D94B6}" type="slidenum">
              <a:rPr lang="en-US" smtClean="0"/>
              <a:pPr/>
              <a:t>73</a:t>
            </a:fld>
            <a:endParaRPr lang="en-US"/>
          </a:p>
        </p:txBody>
      </p:sp>
    </p:spTree>
    <p:extLst>
      <p:ext uri="{BB962C8B-B14F-4D97-AF65-F5344CB8AC3E}">
        <p14:creationId xmlns:p14="http://schemas.microsoft.com/office/powerpoint/2010/main" val="2160742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defTabSz="951417" eaLnBrk="0" hangingPunct="0">
              <a:defRPr sz="2700">
                <a:solidFill>
                  <a:srgbClr val="CC3300"/>
                </a:solidFill>
                <a:latin typeface="Arial" pitchFamily="34" charset="0"/>
                <a:cs typeface="Times New Roman" pitchFamily="18" charset="0"/>
              </a:defRPr>
            </a:lvl1pPr>
            <a:lvl2pPr marL="731138" indent="-281208" defTabSz="951417" eaLnBrk="0" hangingPunct="0">
              <a:defRPr sz="2700">
                <a:solidFill>
                  <a:srgbClr val="CC3300"/>
                </a:solidFill>
                <a:latin typeface="Arial" pitchFamily="34" charset="0"/>
                <a:cs typeface="Times New Roman" pitchFamily="18" charset="0"/>
              </a:defRPr>
            </a:lvl2pPr>
            <a:lvl3pPr marL="1124828" indent="-224965" defTabSz="951417" eaLnBrk="0" hangingPunct="0">
              <a:defRPr sz="2700">
                <a:solidFill>
                  <a:srgbClr val="CC3300"/>
                </a:solidFill>
                <a:latin typeface="Arial" pitchFamily="34" charset="0"/>
                <a:cs typeface="Times New Roman" pitchFamily="18" charset="0"/>
              </a:defRPr>
            </a:lvl3pPr>
            <a:lvl4pPr marL="1574759" indent="-224965" defTabSz="951417" eaLnBrk="0" hangingPunct="0">
              <a:defRPr sz="2700">
                <a:solidFill>
                  <a:srgbClr val="CC3300"/>
                </a:solidFill>
                <a:latin typeface="Arial" pitchFamily="34" charset="0"/>
                <a:cs typeface="Times New Roman" pitchFamily="18" charset="0"/>
              </a:defRPr>
            </a:lvl4pPr>
            <a:lvl5pPr marL="2024691" indent="-224965" defTabSz="951417" eaLnBrk="0" hangingPunct="0">
              <a:defRPr sz="2700">
                <a:solidFill>
                  <a:srgbClr val="CC3300"/>
                </a:solidFill>
                <a:latin typeface="Arial" pitchFamily="34" charset="0"/>
                <a:cs typeface="Times New Roman" pitchFamily="18" charset="0"/>
              </a:defRPr>
            </a:lvl5pPr>
            <a:lvl6pPr marL="2474623"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6pPr>
            <a:lvl7pPr marL="2924555"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7pPr>
            <a:lvl8pPr marL="3374486"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8pPr>
            <a:lvl9pPr marL="3824417"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9pPr>
          </a:lstStyle>
          <a:p>
            <a:pPr eaLnBrk="1" hangingPunct="1"/>
            <a:fld id="{436F17A2-0E6E-44DE-B670-94556393E781}" type="slidenum">
              <a:rPr lang="en-US" sz="1300">
                <a:solidFill>
                  <a:schemeClr val="tx1"/>
                </a:solidFill>
                <a:latin typeface="Times New Roman" pitchFamily="18" charset="0"/>
              </a:rPr>
              <a:pPr eaLnBrk="1" hangingPunct="1"/>
              <a:t>75</a:t>
            </a:fld>
            <a:endParaRPr lang="en-US" sz="1300">
              <a:solidFill>
                <a:schemeClr val="tx1"/>
              </a:solidFill>
              <a:latin typeface="Times New Roman" pitchFamily="18" charset="0"/>
            </a:endParaRPr>
          </a:p>
        </p:txBody>
      </p:sp>
      <p:sp>
        <p:nvSpPr>
          <p:cNvPr id="14339" name="Rectangle 2"/>
          <p:cNvSpPr>
            <a:spLocks noGrp="1" noRot="1" noChangeAspect="1" noChangeArrowheads="1" noTextEdit="1"/>
          </p:cNvSpPr>
          <p:nvPr>
            <p:ph type="sldImg"/>
          </p:nvPr>
        </p:nvSpPr>
        <p:spPr>
          <a:xfrm>
            <a:off x="2984500" y="712788"/>
            <a:ext cx="3575050" cy="2682875"/>
          </a:xfrm>
          <a:ln/>
        </p:spPr>
      </p:sp>
      <p:sp>
        <p:nvSpPr>
          <p:cNvPr id="14340" name="Rectangle 3"/>
          <p:cNvSpPr>
            <a:spLocks noGrp="1" noChangeArrowheads="1"/>
          </p:cNvSpPr>
          <p:nvPr>
            <p:ph type="body" idx="1"/>
          </p:nvPr>
        </p:nvSpPr>
        <p:spPr>
          <a:xfrm>
            <a:off x="209786" y="3469791"/>
            <a:ext cx="8942497" cy="3412118"/>
          </a:xfrm>
          <a:noFill/>
        </p:spPr>
        <p:txBody>
          <a:bodyPr/>
          <a:lstStyle/>
          <a:p>
            <a:pPr eaLnBrk="1" hangingPunct="1"/>
            <a:r>
              <a:rPr lang="en-US" dirty="0"/>
              <a:t>(</a:t>
            </a:r>
            <a:r>
              <a:rPr lang="en-US" dirty="0" err="1"/>
              <a:t>MoSCoW</a:t>
            </a:r>
            <a:r>
              <a:rPr lang="en-US" dirty="0"/>
              <a:t> for Pre-Schoolers)  But actually an improvement on </a:t>
            </a:r>
            <a:r>
              <a:rPr lang="en-US" dirty="0" err="1"/>
              <a:t>MoSCoW</a:t>
            </a:r>
            <a:r>
              <a:rPr lang="en-US" dirty="0"/>
              <a:t>.  The English language is loaded.  “Should” implies that if I don’t deliver it is a failure.  On the other hand, by calling a “B” a “wish” I’m actually happy if it is delivered.  The definition of “A” is critical.  It is the Product Owner that is taking the heat for a schedule slip.  This is a huge change for many teams.</a:t>
            </a:r>
            <a:endParaRPr lang="en-US" dirty="0" smtClean="0">
              <a:cs typeface="Arial" pitchFamily="34" charset="0"/>
            </a:endParaRPr>
          </a:p>
        </p:txBody>
      </p:sp>
    </p:spTree>
    <p:extLst>
      <p:ext uri="{BB962C8B-B14F-4D97-AF65-F5344CB8AC3E}">
        <p14:creationId xmlns:p14="http://schemas.microsoft.com/office/powerpoint/2010/main" val="15669472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defTabSz="951417" eaLnBrk="0" hangingPunct="0">
              <a:defRPr sz="2700">
                <a:solidFill>
                  <a:srgbClr val="CC3300"/>
                </a:solidFill>
                <a:latin typeface="Arial" pitchFamily="34" charset="0"/>
                <a:cs typeface="Times New Roman" pitchFamily="18" charset="0"/>
              </a:defRPr>
            </a:lvl1pPr>
            <a:lvl2pPr marL="731138" indent="-281208" defTabSz="951417" eaLnBrk="0" hangingPunct="0">
              <a:defRPr sz="2700">
                <a:solidFill>
                  <a:srgbClr val="CC3300"/>
                </a:solidFill>
                <a:latin typeface="Arial" pitchFamily="34" charset="0"/>
                <a:cs typeface="Times New Roman" pitchFamily="18" charset="0"/>
              </a:defRPr>
            </a:lvl2pPr>
            <a:lvl3pPr marL="1124828" indent="-224965" defTabSz="951417" eaLnBrk="0" hangingPunct="0">
              <a:defRPr sz="2700">
                <a:solidFill>
                  <a:srgbClr val="CC3300"/>
                </a:solidFill>
                <a:latin typeface="Arial" pitchFamily="34" charset="0"/>
                <a:cs typeface="Times New Roman" pitchFamily="18" charset="0"/>
              </a:defRPr>
            </a:lvl3pPr>
            <a:lvl4pPr marL="1574759" indent="-224965" defTabSz="951417" eaLnBrk="0" hangingPunct="0">
              <a:defRPr sz="2700">
                <a:solidFill>
                  <a:srgbClr val="CC3300"/>
                </a:solidFill>
                <a:latin typeface="Arial" pitchFamily="34" charset="0"/>
                <a:cs typeface="Times New Roman" pitchFamily="18" charset="0"/>
              </a:defRPr>
            </a:lvl4pPr>
            <a:lvl5pPr marL="2024691" indent="-224965" defTabSz="951417" eaLnBrk="0" hangingPunct="0">
              <a:defRPr sz="2700">
                <a:solidFill>
                  <a:srgbClr val="CC3300"/>
                </a:solidFill>
                <a:latin typeface="Arial" pitchFamily="34" charset="0"/>
                <a:cs typeface="Times New Roman" pitchFamily="18" charset="0"/>
              </a:defRPr>
            </a:lvl5pPr>
            <a:lvl6pPr marL="2474623"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6pPr>
            <a:lvl7pPr marL="2924555"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7pPr>
            <a:lvl8pPr marL="3374486"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8pPr>
            <a:lvl9pPr marL="3824417"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9pPr>
          </a:lstStyle>
          <a:p>
            <a:pPr eaLnBrk="1" hangingPunct="1"/>
            <a:fld id="{08DC6DA6-4B78-43AA-9F6E-F55C3C51EAD4}" type="slidenum">
              <a:rPr lang="en-US" sz="1300">
                <a:solidFill>
                  <a:schemeClr val="tx1"/>
                </a:solidFill>
                <a:latin typeface="Times New Roman" pitchFamily="18" charset="0"/>
              </a:rPr>
              <a:pPr eaLnBrk="1" hangingPunct="1"/>
              <a:t>76</a:t>
            </a:fld>
            <a:endParaRPr lang="en-US" sz="1300">
              <a:solidFill>
                <a:schemeClr val="tx1"/>
              </a:solidFill>
              <a:latin typeface="Times New Roman" pitchFamily="18" charset="0"/>
            </a:endParaRPr>
          </a:p>
        </p:txBody>
      </p:sp>
      <p:sp>
        <p:nvSpPr>
          <p:cNvPr id="15363" name="Rectangle 2"/>
          <p:cNvSpPr>
            <a:spLocks noGrp="1" noRot="1" noChangeAspect="1" noChangeArrowheads="1" noTextEdit="1"/>
          </p:cNvSpPr>
          <p:nvPr>
            <p:ph type="sldImg"/>
          </p:nvPr>
        </p:nvSpPr>
        <p:spPr>
          <a:xfrm>
            <a:off x="2984500" y="712788"/>
            <a:ext cx="3576638" cy="2682875"/>
          </a:xfrm>
          <a:ln/>
        </p:spPr>
      </p:sp>
      <p:sp>
        <p:nvSpPr>
          <p:cNvPr id="15364" name="Rectangle 3"/>
          <p:cNvSpPr>
            <a:spLocks noGrp="1" noChangeArrowheads="1"/>
          </p:cNvSpPr>
          <p:nvPr>
            <p:ph type="body" idx="1"/>
          </p:nvPr>
        </p:nvSpPr>
        <p:spPr>
          <a:xfrm>
            <a:off x="209786" y="3469791"/>
            <a:ext cx="8942497" cy="3412118"/>
          </a:xfrm>
          <a:noFill/>
        </p:spPr>
        <p:txBody>
          <a:bodyPr/>
          <a:lstStyle/>
          <a:p>
            <a:pPr eaLnBrk="1" hangingPunct="1"/>
            <a:r>
              <a:rPr lang="en-US" dirty="0" smtClean="0">
                <a:cs typeface="Arial" pitchFamily="34" charset="0"/>
              </a:rPr>
              <a:t>We devise a plan where we look to lock down the “A” features but</a:t>
            </a:r>
            <a:r>
              <a:rPr lang="en-US" baseline="0" dirty="0" smtClean="0">
                <a:cs typeface="Arial" pitchFamily="34" charset="0"/>
              </a:rPr>
              <a:t> we create a buffer capacity by only allocating 50%.  If our estimates are close then deliver all the “A”s, but we find that some of the “C”s were actually higher priority and that there were a number of “D”s that were discovered during the development.    But, what if the “A”s turn out to be harder than we thought?</a:t>
            </a:r>
            <a:endParaRPr lang="en-US" dirty="0" smtClean="0">
              <a:cs typeface="Arial" pitchFamily="34" charset="0"/>
            </a:endParaRPr>
          </a:p>
        </p:txBody>
      </p:sp>
    </p:spTree>
    <p:extLst>
      <p:ext uri="{BB962C8B-B14F-4D97-AF65-F5344CB8AC3E}">
        <p14:creationId xmlns:p14="http://schemas.microsoft.com/office/powerpoint/2010/main" val="3869220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defTabSz="951417" eaLnBrk="0" hangingPunct="0">
              <a:defRPr sz="2700">
                <a:solidFill>
                  <a:srgbClr val="CC3300"/>
                </a:solidFill>
                <a:latin typeface="Arial" pitchFamily="34" charset="0"/>
                <a:cs typeface="Times New Roman" pitchFamily="18" charset="0"/>
              </a:defRPr>
            </a:lvl1pPr>
            <a:lvl2pPr marL="731138" indent="-281208" defTabSz="951417" eaLnBrk="0" hangingPunct="0">
              <a:defRPr sz="2700">
                <a:solidFill>
                  <a:srgbClr val="CC3300"/>
                </a:solidFill>
                <a:latin typeface="Arial" pitchFamily="34" charset="0"/>
                <a:cs typeface="Times New Roman" pitchFamily="18" charset="0"/>
              </a:defRPr>
            </a:lvl2pPr>
            <a:lvl3pPr marL="1124828" indent="-224965" defTabSz="951417" eaLnBrk="0" hangingPunct="0">
              <a:defRPr sz="2700">
                <a:solidFill>
                  <a:srgbClr val="CC3300"/>
                </a:solidFill>
                <a:latin typeface="Arial" pitchFamily="34" charset="0"/>
                <a:cs typeface="Times New Roman" pitchFamily="18" charset="0"/>
              </a:defRPr>
            </a:lvl3pPr>
            <a:lvl4pPr marL="1574759" indent="-224965" defTabSz="951417" eaLnBrk="0" hangingPunct="0">
              <a:defRPr sz="2700">
                <a:solidFill>
                  <a:srgbClr val="CC3300"/>
                </a:solidFill>
                <a:latin typeface="Arial" pitchFamily="34" charset="0"/>
                <a:cs typeface="Times New Roman" pitchFamily="18" charset="0"/>
              </a:defRPr>
            </a:lvl4pPr>
            <a:lvl5pPr marL="2024691" indent="-224965" defTabSz="951417" eaLnBrk="0" hangingPunct="0">
              <a:defRPr sz="2700">
                <a:solidFill>
                  <a:srgbClr val="CC3300"/>
                </a:solidFill>
                <a:latin typeface="Arial" pitchFamily="34" charset="0"/>
                <a:cs typeface="Times New Roman" pitchFamily="18" charset="0"/>
              </a:defRPr>
            </a:lvl5pPr>
            <a:lvl6pPr marL="2474623"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6pPr>
            <a:lvl7pPr marL="2924555"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7pPr>
            <a:lvl8pPr marL="3374486"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8pPr>
            <a:lvl9pPr marL="3824417" indent="-224965" defTabSz="951417" eaLnBrk="0" fontAlgn="base" hangingPunct="0">
              <a:spcBef>
                <a:spcPct val="20000"/>
              </a:spcBef>
              <a:spcAft>
                <a:spcPct val="0"/>
              </a:spcAft>
              <a:buClr>
                <a:srgbClr val="333399"/>
              </a:buClr>
              <a:buFont typeface="Wingdings" pitchFamily="2" charset="2"/>
              <a:defRPr sz="2700">
                <a:solidFill>
                  <a:srgbClr val="CC3300"/>
                </a:solidFill>
                <a:latin typeface="Arial" pitchFamily="34" charset="0"/>
                <a:cs typeface="Times New Roman" pitchFamily="18" charset="0"/>
              </a:defRPr>
            </a:lvl9pPr>
          </a:lstStyle>
          <a:p>
            <a:pPr eaLnBrk="1" hangingPunct="1"/>
            <a:fld id="{08DC6DA6-4B78-43AA-9F6E-F55C3C51EAD4}" type="slidenum">
              <a:rPr lang="en-US" sz="1300">
                <a:solidFill>
                  <a:schemeClr val="tx1"/>
                </a:solidFill>
                <a:latin typeface="Times New Roman" pitchFamily="18" charset="0"/>
              </a:rPr>
              <a:pPr eaLnBrk="1" hangingPunct="1"/>
              <a:t>77</a:t>
            </a:fld>
            <a:endParaRPr lang="en-US" sz="1300">
              <a:solidFill>
                <a:schemeClr val="tx1"/>
              </a:solidFill>
              <a:latin typeface="Times New Roman" pitchFamily="18" charset="0"/>
            </a:endParaRPr>
          </a:p>
        </p:txBody>
      </p:sp>
      <p:sp>
        <p:nvSpPr>
          <p:cNvPr id="15363" name="Rectangle 2"/>
          <p:cNvSpPr>
            <a:spLocks noGrp="1" noRot="1" noChangeAspect="1" noChangeArrowheads="1" noTextEdit="1"/>
          </p:cNvSpPr>
          <p:nvPr>
            <p:ph type="sldImg"/>
          </p:nvPr>
        </p:nvSpPr>
        <p:spPr>
          <a:xfrm>
            <a:off x="2984500" y="712788"/>
            <a:ext cx="3576638" cy="2682875"/>
          </a:xfrm>
          <a:ln/>
        </p:spPr>
      </p:sp>
      <p:sp>
        <p:nvSpPr>
          <p:cNvPr id="15364" name="Rectangle 3"/>
          <p:cNvSpPr>
            <a:spLocks noGrp="1" noChangeArrowheads="1"/>
          </p:cNvSpPr>
          <p:nvPr>
            <p:ph type="body" idx="1"/>
          </p:nvPr>
        </p:nvSpPr>
        <p:spPr>
          <a:xfrm>
            <a:off x="209786" y="3469791"/>
            <a:ext cx="8942497" cy="3412118"/>
          </a:xfrm>
          <a:noFill/>
        </p:spPr>
        <p:txBody>
          <a:bodyPr/>
          <a:lstStyle/>
          <a:p>
            <a:pPr eaLnBrk="1" hangingPunct="1"/>
            <a:r>
              <a:rPr lang="en-US" dirty="0" smtClean="0">
                <a:cs typeface="Arial" pitchFamily="34" charset="0"/>
              </a:rPr>
              <a:t>We devise a plan where we look to lock down the “A” features but</a:t>
            </a:r>
            <a:r>
              <a:rPr lang="en-US" baseline="0" dirty="0" smtClean="0">
                <a:cs typeface="Arial" pitchFamily="34" charset="0"/>
              </a:rPr>
              <a:t> we create a buffer capacity by only allocating 50%.  If our estimates are close then deliver all the “A”s, but we find that some of the “C”s were actually higher priority and that there were a number of “D”s that were discovered during the development.    But, what if the “A”s turn out to be harder than we thought?</a:t>
            </a:r>
            <a:endParaRPr lang="en-US" dirty="0" smtClean="0">
              <a:cs typeface="Arial" pitchFamily="34" charset="0"/>
            </a:endParaRPr>
          </a:p>
        </p:txBody>
      </p:sp>
    </p:spTree>
    <p:extLst>
      <p:ext uri="{BB962C8B-B14F-4D97-AF65-F5344CB8AC3E}">
        <p14:creationId xmlns:p14="http://schemas.microsoft.com/office/powerpoint/2010/main" val="4141008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Find</a:t>
            </a:r>
            <a:r>
              <a:rPr lang="en-US" baseline="0" dirty="0" smtClean="0"/>
              <a:t> User Story #1, identified by the black border. Place Approximately in the “middle”. This is going to be our reference for relative </a:t>
            </a:r>
            <a:r>
              <a:rPr lang="en-US" baseline="0" dirty="0" err="1" smtClean="0"/>
              <a:t>estamiting</a:t>
            </a:r>
            <a:r>
              <a:rPr lang="en-US" baseline="0" dirty="0" smtClean="0"/>
              <a:t>.</a:t>
            </a:r>
          </a:p>
          <a:p>
            <a:r>
              <a:rPr lang="en-US" baseline="0" dirty="0" smtClean="0"/>
              <a:t>Do this now. </a:t>
            </a:r>
          </a:p>
          <a:p>
            <a:endParaRPr lang="en-US" baseline="0" dirty="0" smtClean="0"/>
          </a:p>
          <a:p>
            <a:r>
              <a:rPr lang="en-US" baseline="0" dirty="0" smtClean="0"/>
              <a:t>We have just compared User Story #4 to User Story #1, and we know it is both larger in cost and value, so place it somewhere to the right and above User Story #1. </a:t>
            </a:r>
          </a:p>
          <a:p>
            <a:r>
              <a:rPr lang="en-US" baseline="0" dirty="0" smtClean="0"/>
              <a:t>Do this now.</a:t>
            </a:r>
          </a:p>
          <a:p>
            <a:endParaRPr lang="en-US" baseline="0" dirty="0" smtClean="0"/>
          </a:p>
          <a:p>
            <a:r>
              <a:rPr lang="en-US" baseline="0" dirty="0" smtClean="0"/>
              <a:t>You will have 5 minutes to do this relative estimation with all other user stories. Like all estimates, it will be difficult to be precise, so you will have to make an educated guess. </a:t>
            </a:r>
          </a:p>
          <a:p>
            <a:r>
              <a:rPr lang="en-US" baseline="0" dirty="0" smtClean="0"/>
              <a:t>Begin now. </a:t>
            </a:r>
          </a:p>
          <a:p>
            <a:endParaRPr lang="en-US" baseline="0" dirty="0" smtClean="0"/>
          </a:p>
          <a:p>
            <a:endParaRPr lang="en-US" baseline="0"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13</a:t>
            </a:fld>
            <a:endParaRPr lang="en-US"/>
          </a:p>
        </p:txBody>
      </p:sp>
    </p:spTree>
    <p:extLst>
      <p:ext uri="{BB962C8B-B14F-4D97-AF65-F5344CB8AC3E}">
        <p14:creationId xmlns:p14="http://schemas.microsoft.com/office/powerpoint/2010/main" val="573892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18</a:t>
            </a:fld>
            <a:endParaRPr lang="en-US"/>
          </a:p>
        </p:txBody>
      </p:sp>
    </p:spTree>
    <p:extLst>
      <p:ext uri="{BB962C8B-B14F-4D97-AF65-F5344CB8AC3E}">
        <p14:creationId xmlns:p14="http://schemas.microsoft.com/office/powerpoint/2010/main" val="786839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0D80936-43E3-4895-A973-2DAFB42183DB}" type="slidenum">
              <a:rPr lang="en-US" smtClean="0"/>
              <a:pPr>
                <a:defRPr/>
              </a:pPr>
              <a:t>21</a:t>
            </a:fld>
            <a:endParaRPr lang="en-US"/>
          </a:p>
        </p:txBody>
      </p:sp>
    </p:spTree>
    <p:extLst>
      <p:ext uri="{BB962C8B-B14F-4D97-AF65-F5344CB8AC3E}">
        <p14:creationId xmlns:p14="http://schemas.microsoft.com/office/powerpoint/2010/main" val="3328876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22</a:t>
            </a:fld>
            <a:endParaRPr lang="en-US"/>
          </a:p>
        </p:txBody>
      </p:sp>
    </p:spTree>
    <p:extLst>
      <p:ext uri="{BB962C8B-B14F-4D97-AF65-F5344CB8AC3E}">
        <p14:creationId xmlns:p14="http://schemas.microsoft.com/office/powerpoint/2010/main" val="573892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7FD3CB8-2AAF-444B-86E9-8534E32CDD6F}" type="slidenum">
              <a:rPr lang="en-US" smtClean="0"/>
              <a:pPr>
                <a:defRPr/>
              </a:pPr>
              <a:t>24</a:t>
            </a:fld>
            <a:endParaRPr lang="en-US"/>
          </a:p>
        </p:txBody>
      </p:sp>
    </p:spTree>
    <p:extLst>
      <p:ext uri="{BB962C8B-B14F-4D97-AF65-F5344CB8AC3E}">
        <p14:creationId xmlns:p14="http://schemas.microsoft.com/office/powerpoint/2010/main" val="2992094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0B78CB7E-96E7-4BE0-8931-13875A729C24}" type="slidenum">
              <a:rPr lang="en-US" smtClean="0"/>
              <a:pPr>
                <a:defRPr/>
              </a:pPr>
              <a:t>25</a:t>
            </a:fld>
            <a:endParaRPr lang="en-US"/>
          </a:p>
        </p:txBody>
      </p:sp>
    </p:spTree>
    <p:extLst>
      <p:ext uri="{BB962C8B-B14F-4D97-AF65-F5344CB8AC3E}">
        <p14:creationId xmlns:p14="http://schemas.microsoft.com/office/powerpoint/2010/main" val="573892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C42CE2-6378-4FEA-B09D-BD36544E5D44}" type="slidenum">
              <a:rPr lang="en-US"/>
              <a:pPr>
                <a:defRPr/>
              </a:pPr>
              <a:t>‹#›</a:t>
            </a:fld>
            <a:endParaRPr lang="en-US"/>
          </a:p>
        </p:txBody>
      </p:sp>
    </p:spTree>
    <p:extLst>
      <p:ext uri="{BB962C8B-B14F-4D97-AF65-F5344CB8AC3E}">
        <p14:creationId xmlns:p14="http://schemas.microsoft.com/office/powerpoint/2010/main" val="647918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6D7565-BAE5-4CAE-9757-AA53C9D785D5}" type="slidenum">
              <a:rPr lang="en-US"/>
              <a:pPr>
                <a:defRPr/>
              </a:pPr>
              <a:t>‹#›</a:t>
            </a:fld>
            <a:endParaRPr lang="en-US"/>
          </a:p>
        </p:txBody>
      </p:sp>
    </p:spTree>
    <p:extLst>
      <p:ext uri="{BB962C8B-B14F-4D97-AF65-F5344CB8AC3E}">
        <p14:creationId xmlns:p14="http://schemas.microsoft.com/office/powerpoint/2010/main" val="943816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DAE943-E1B0-4820-93B0-56C612FEF393}" type="slidenum">
              <a:rPr lang="en-US"/>
              <a:pPr>
                <a:defRPr/>
              </a:pPr>
              <a:t>‹#›</a:t>
            </a:fld>
            <a:endParaRPr lang="en-US"/>
          </a:p>
        </p:txBody>
      </p:sp>
    </p:spTree>
    <p:extLst>
      <p:ext uri="{BB962C8B-B14F-4D97-AF65-F5344CB8AC3E}">
        <p14:creationId xmlns:p14="http://schemas.microsoft.com/office/powerpoint/2010/main" val="1723869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E0D533A-630F-47C1-B745-CF86F3186773}" type="slidenum">
              <a:rPr lang="en-US"/>
              <a:pPr>
                <a:defRPr/>
              </a:pPr>
              <a:t>‹#›</a:t>
            </a:fld>
            <a:endParaRPr lang="en-US"/>
          </a:p>
        </p:txBody>
      </p:sp>
    </p:spTree>
    <p:extLst>
      <p:ext uri="{BB962C8B-B14F-4D97-AF65-F5344CB8AC3E}">
        <p14:creationId xmlns:p14="http://schemas.microsoft.com/office/powerpoint/2010/main" val="2039180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4A708C-9254-4534-83B8-654A09F761EE}" type="slidenum">
              <a:rPr lang="en-US"/>
              <a:pPr>
                <a:defRPr/>
              </a:pPr>
              <a:t>‹#›</a:t>
            </a:fld>
            <a:endParaRPr lang="en-US"/>
          </a:p>
        </p:txBody>
      </p:sp>
    </p:spTree>
    <p:extLst>
      <p:ext uri="{BB962C8B-B14F-4D97-AF65-F5344CB8AC3E}">
        <p14:creationId xmlns:p14="http://schemas.microsoft.com/office/powerpoint/2010/main" val="4246229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464C75-0CA9-4F21-B528-F533B4018EF7}" type="slidenum">
              <a:rPr lang="en-US"/>
              <a:pPr>
                <a:defRPr/>
              </a:pPr>
              <a:t>‹#›</a:t>
            </a:fld>
            <a:endParaRPr lang="en-US"/>
          </a:p>
        </p:txBody>
      </p:sp>
    </p:spTree>
    <p:extLst>
      <p:ext uri="{BB962C8B-B14F-4D97-AF65-F5344CB8AC3E}">
        <p14:creationId xmlns:p14="http://schemas.microsoft.com/office/powerpoint/2010/main" val="3451854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0111B7F-38BD-451C-B49F-45328F679CD6}" type="slidenum">
              <a:rPr lang="en-US"/>
              <a:pPr>
                <a:defRPr/>
              </a:pPr>
              <a:t>‹#›</a:t>
            </a:fld>
            <a:endParaRPr lang="en-US"/>
          </a:p>
        </p:txBody>
      </p:sp>
    </p:spTree>
    <p:extLst>
      <p:ext uri="{BB962C8B-B14F-4D97-AF65-F5344CB8AC3E}">
        <p14:creationId xmlns:p14="http://schemas.microsoft.com/office/powerpoint/2010/main" val="2734429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B6185D0-8CAE-440E-8D70-9015AAF9D2D5}" type="slidenum">
              <a:rPr lang="en-US"/>
              <a:pPr>
                <a:defRPr/>
              </a:pPr>
              <a:t>‹#›</a:t>
            </a:fld>
            <a:endParaRPr lang="en-US"/>
          </a:p>
        </p:txBody>
      </p:sp>
    </p:spTree>
    <p:extLst>
      <p:ext uri="{BB962C8B-B14F-4D97-AF65-F5344CB8AC3E}">
        <p14:creationId xmlns:p14="http://schemas.microsoft.com/office/powerpoint/2010/main" val="2982153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46429C6-07F8-4389-BA85-687C81441C8B}" type="slidenum">
              <a:rPr lang="en-US"/>
              <a:pPr>
                <a:defRPr/>
              </a:pPr>
              <a:t>‹#›</a:t>
            </a:fld>
            <a:endParaRPr lang="en-US"/>
          </a:p>
        </p:txBody>
      </p:sp>
    </p:spTree>
    <p:extLst>
      <p:ext uri="{BB962C8B-B14F-4D97-AF65-F5344CB8AC3E}">
        <p14:creationId xmlns:p14="http://schemas.microsoft.com/office/powerpoint/2010/main" val="1973410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AF6DE6C-FD82-4272-BCF1-C88E8D419625}" type="slidenum">
              <a:rPr lang="en-US"/>
              <a:pPr>
                <a:defRPr/>
              </a:pPr>
              <a:t>‹#›</a:t>
            </a:fld>
            <a:endParaRPr lang="en-US"/>
          </a:p>
        </p:txBody>
      </p:sp>
    </p:spTree>
    <p:extLst>
      <p:ext uri="{BB962C8B-B14F-4D97-AF65-F5344CB8AC3E}">
        <p14:creationId xmlns:p14="http://schemas.microsoft.com/office/powerpoint/2010/main" val="3071788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CA0DAB3-5790-46D3-B44C-486CEB56CAA2}" type="slidenum">
              <a:rPr lang="en-US"/>
              <a:pPr>
                <a:defRPr/>
              </a:pPr>
              <a:t>‹#›</a:t>
            </a:fld>
            <a:endParaRPr lang="en-US"/>
          </a:p>
        </p:txBody>
      </p:sp>
    </p:spTree>
    <p:extLst>
      <p:ext uri="{BB962C8B-B14F-4D97-AF65-F5344CB8AC3E}">
        <p14:creationId xmlns:p14="http://schemas.microsoft.com/office/powerpoint/2010/main" val="3496216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45BCA6-1BC3-4772-9528-E054BCE30989}" type="slidenum">
              <a:rPr lang="en-US"/>
              <a:pPr>
                <a:defRPr/>
              </a:pPr>
              <a:t>‹#›</a:t>
            </a:fld>
            <a:endParaRPr lang="en-US"/>
          </a:p>
        </p:txBody>
      </p:sp>
    </p:spTree>
    <p:extLst>
      <p:ext uri="{BB962C8B-B14F-4D97-AF65-F5344CB8AC3E}">
        <p14:creationId xmlns:p14="http://schemas.microsoft.com/office/powerpoint/2010/main" val="3348121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9ABE16-BC75-4B25-A09F-7BDC970F8026}" type="slidenum">
              <a:rPr lang="en-US"/>
              <a:pPr>
                <a:defRPr/>
              </a:pPr>
              <a:t>‹#›</a:t>
            </a:fld>
            <a:endParaRPr lang="en-US"/>
          </a:p>
        </p:txBody>
      </p:sp>
    </p:spTree>
    <p:extLst>
      <p:ext uri="{BB962C8B-B14F-4D97-AF65-F5344CB8AC3E}">
        <p14:creationId xmlns:p14="http://schemas.microsoft.com/office/powerpoint/2010/main" val="374225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64BA7C1-FE3B-43C7-8ACC-4ABAE2057B3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6.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mailto:toddelittle@gmail.com" TargetMode="External"/><Relationship Id="rId7"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www.toddlittleweb.com/Downloads/books/StandBackAndDeliver.pdf" TargetMode="External"/><Relationship Id="rId5" Type="http://schemas.openxmlformats.org/officeDocument/2006/relationships/hyperlink" Target="mailto:chris@chrisandseanagile.com" TargetMode="External"/><Relationship Id="rId4" Type="http://schemas.openxmlformats.org/officeDocument/2006/relationships/hyperlink" Target="http://www.toddlittleweb.com/"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7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6988" y="2989407"/>
            <a:ext cx="7772400" cy="1470025"/>
          </a:xfrm>
        </p:spPr>
        <p:txBody>
          <a:bodyPr/>
          <a:lstStyle/>
          <a:p>
            <a:r>
              <a:rPr lang="en-US" dirty="0" smtClean="0"/>
              <a:t>The Value Uncertainty Game</a:t>
            </a:r>
            <a:endParaRPr lang="en-US" dirty="0"/>
          </a:p>
        </p:txBody>
      </p:sp>
      <p:sp>
        <p:nvSpPr>
          <p:cNvPr id="3" name="Subtitle 2"/>
          <p:cNvSpPr>
            <a:spLocks noGrp="1"/>
          </p:cNvSpPr>
          <p:nvPr>
            <p:ph type="subTitle" idx="1"/>
          </p:nvPr>
        </p:nvSpPr>
        <p:spPr>
          <a:xfrm>
            <a:off x="1343886" y="5951859"/>
            <a:ext cx="6400800" cy="708254"/>
          </a:xfrm>
        </p:spPr>
        <p:txBody>
          <a:bodyPr/>
          <a:lstStyle/>
          <a:p>
            <a:r>
              <a:rPr lang="en-US" sz="2000" dirty="0" smtClean="0">
                <a:solidFill>
                  <a:schemeClr val="bg1">
                    <a:lumMod val="50000"/>
                  </a:schemeClr>
                </a:solidFill>
              </a:rPr>
              <a:t>Sean </a:t>
            </a:r>
            <a:r>
              <a:rPr lang="en-US" sz="2000" dirty="0">
                <a:solidFill>
                  <a:schemeClr val="bg1">
                    <a:lumMod val="50000"/>
                  </a:schemeClr>
                </a:solidFill>
              </a:rPr>
              <a:t>Dunn, Enterprise Agile Coach, </a:t>
            </a:r>
            <a:r>
              <a:rPr lang="en-US" sz="2000" dirty="0" smtClean="0">
                <a:solidFill>
                  <a:schemeClr val="bg1">
                    <a:lumMod val="50000"/>
                  </a:schemeClr>
                </a:solidFill>
              </a:rPr>
              <a:t>IHS-</a:t>
            </a:r>
            <a:r>
              <a:rPr lang="en-US" sz="2000" dirty="0" err="1" smtClean="0">
                <a:solidFill>
                  <a:schemeClr val="bg1">
                    <a:lumMod val="50000"/>
                  </a:schemeClr>
                </a:solidFill>
              </a:rPr>
              <a:t>Markit</a:t>
            </a:r>
            <a:r>
              <a:rPr lang="en-US" sz="2000" dirty="0" smtClean="0">
                <a:solidFill>
                  <a:schemeClr val="bg1">
                    <a:lumMod val="50000"/>
                  </a:schemeClr>
                </a:solidFill>
              </a:rPr>
              <a:t> </a:t>
            </a:r>
            <a:endParaRPr lang="en-US" sz="2000" dirty="0">
              <a:solidFill>
                <a:schemeClr val="bg1">
                  <a:lumMod val="50000"/>
                </a:schemeClr>
              </a:solidFill>
            </a:endParaRPr>
          </a:p>
          <a:p>
            <a:r>
              <a:rPr lang="en-US" sz="2000" dirty="0" smtClean="0">
                <a:solidFill>
                  <a:schemeClr val="bg1">
                    <a:lumMod val="50000"/>
                  </a:schemeClr>
                </a:solidFill>
              </a:rPr>
              <a:t>Chris </a:t>
            </a:r>
            <a:r>
              <a:rPr lang="en-US" sz="2000" dirty="0">
                <a:solidFill>
                  <a:schemeClr val="bg1">
                    <a:lumMod val="50000"/>
                  </a:schemeClr>
                </a:solidFill>
              </a:rPr>
              <a:t>Edwards, Sr. Manager</a:t>
            </a:r>
            <a:r>
              <a:rPr lang="en-US" sz="2000">
                <a:solidFill>
                  <a:schemeClr val="bg1">
                    <a:lumMod val="50000"/>
                  </a:schemeClr>
                </a:solidFill>
              </a:rPr>
              <a:t>, </a:t>
            </a:r>
            <a:r>
              <a:rPr lang="en-US" sz="2000" smtClean="0">
                <a:solidFill>
                  <a:schemeClr val="bg1">
                    <a:lumMod val="50000"/>
                  </a:schemeClr>
                </a:solidFill>
              </a:rPr>
              <a:t>IHS-</a:t>
            </a:r>
            <a:r>
              <a:rPr lang="en-US" sz="2000" dirty="0" err="1" smtClean="0">
                <a:solidFill>
                  <a:schemeClr val="bg1">
                    <a:lumMod val="50000"/>
                  </a:schemeClr>
                </a:solidFill>
              </a:rPr>
              <a:t>Markit</a:t>
            </a:r>
            <a:endParaRPr lang="en-US" sz="2000" dirty="0">
              <a:solidFill>
                <a:schemeClr val="bg1">
                  <a:lumMod val="50000"/>
                </a:schemeClr>
              </a:solidFill>
            </a:endParaRPr>
          </a:p>
          <a:p>
            <a:endParaRPr lang="en-US" sz="2000" dirty="0">
              <a:solidFill>
                <a:schemeClr val="bg1">
                  <a:lumMod val="50000"/>
                </a:schemeClr>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4308"/>
          <a:stretch/>
        </p:blipFill>
        <p:spPr>
          <a:xfrm>
            <a:off x="391172" y="516660"/>
            <a:ext cx="4721030" cy="2716711"/>
          </a:xfrm>
          <a:prstGeom prst="rect">
            <a:avLst/>
          </a:prstGeom>
        </p:spPr>
      </p:pic>
      <p:sp>
        <p:nvSpPr>
          <p:cNvPr id="6" name="AutoShape 3"/>
          <p:cNvSpPr>
            <a:spLocks noChangeArrowheads="1"/>
          </p:cNvSpPr>
          <p:nvPr/>
        </p:nvSpPr>
        <p:spPr bwMode="auto">
          <a:xfrm>
            <a:off x="5223164" y="690821"/>
            <a:ext cx="914400" cy="2209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a:noFill/>
          </a:ln>
          <a:effectLst/>
          <a:extLst>
            <a:ext uri="{91240B29-F687-4F45-9708-019B960494DF}">
              <a14:hiddenLine xmlns:a14="http://schemas.microsoft.com/office/drawing/2010/main" w="9525">
                <a:solidFill>
                  <a:srgbClr val="9933FF"/>
                </a:solidFill>
                <a:miter lim="800000"/>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p>
            <a:endParaRPr lang="en-US"/>
          </a:p>
        </p:txBody>
      </p:sp>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3087" y="294412"/>
            <a:ext cx="1371599" cy="277395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ubtitle 2"/>
          <p:cNvSpPr txBox="1">
            <a:spLocks/>
          </p:cNvSpPr>
          <p:nvPr/>
        </p:nvSpPr>
        <p:spPr bwMode="auto">
          <a:xfrm>
            <a:off x="195047" y="4193585"/>
            <a:ext cx="2473036"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cs typeface="+mn-cs"/>
              </a:defRPr>
            </a:lvl2pPr>
            <a:lvl3pPr marL="914400" indent="0" algn="ctr" rtl="0" eaLnBrk="0" fontAlgn="base" hangingPunct="0">
              <a:spcBef>
                <a:spcPct val="20000"/>
              </a:spcBef>
              <a:spcAft>
                <a:spcPct val="0"/>
              </a:spcAft>
              <a:buNone/>
              <a:defRPr sz="2400">
                <a:solidFill>
                  <a:schemeClr val="tx1"/>
                </a:solidFill>
                <a:latin typeface="+mn-lt"/>
                <a:cs typeface="+mn-cs"/>
              </a:defRPr>
            </a:lvl3pPr>
            <a:lvl4pPr marL="1371600" indent="0" algn="ctr" rtl="0" eaLnBrk="0" fontAlgn="base" hangingPunct="0">
              <a:spcBef>
                <a:spcPct val="20000"/>
              </a:spcBef>
              <a:spcAft>
                <a:spcPct val="0"/>
              </a:spcAft>
              <a:buNone/>
              <a:defRPr sz="2000">
                <a:solidFill>
                  <a:schemeClr val="tx1"/>
                </a:solidFill>
                <a:latin typeface="+mn-lt"/>
                <a:cs typeface="+mn-cs"/>
              </a:defRPr>
            </a:lvl4pPr>
            <a:lvl5pPr marL="1828800" indent="0" algn="ctr" rtl="0" eaLnBrk="0" fontAlgn="base" hangingPunct="0">
              <a:spcBef>
                <a:spcPct val="20000"/>
              </a:spcBef>
              <a:spcAft>
                <a:spcPct val="0"/>
              </a:spcAft>
              <a:buNone/>
              <a:defRPr sz="2000">
                <a:solidFill>
                  <a:schemeClr val="tx1"/>
                </a:solidFill>
                <a:latin typeface="+mn-lt"/>
                <a:cs typeface="+mn-cs"/>
              </a:defRPr>
            </a:lvl5pPr>
            <a:lvl6pPr marL="2286000" indent="0" algn="ctr" rtl="0" fontAlgn="base">
              <a:spcBef>
                <a:spcPct val="20000"/>
              </a:spcBef>
              <a:spcAft>
                <a:spcPct val="0"/>
              </a:spcAft>
              <a:buNone/>
              <a:defRPr sz="2000">
                <a:solidFill>
                  <a:schemeClr val="tx1"/>
                </a:solidFill>
                <a:latin typeface="+mn-lt"/>
                <a:cs typeface="+mn-cs"/>
              </a:defRPr>
            </a:lvl6pPr>
            <a:lvl7pPr marL="2743200" indent="0" algn="ctr" rtl="0" fontAlgn="base">
              <a:spcBef>
                <a:spcPct val="20000"/>
              </a:spcBef>
              <a:spcAft>
                <a:spcPct val="0"/>
              </a:spcAft>
              <a:buNone/>
              <a:defRPr sz="2000">
                <a:solidFill>
                  <a:schemeClr val="tx1"/>
                </a:solidFill>
                <a:latin typeface="+mn-lt"/>
                <a:cs typeface="+mn-cs"/>
              </a:defRPr>
            </a:lvl7pPr>
            <a:lvl8pPr marL="3200400" indent="0" algn="ctr" rtl="0" fontAlgn="base">
              <a:spcBef>
                <a:spcPct val="20000"/>
              </a:spcBef>
              <a:spcAft>
                <a:spcPct val="0"/>
              </a:spcAft>
              <a:buNone/>
              <a:defRPr sz="2000">
                <a:solidFill>
                  <a:schemeClr val="tx1"/>
                </a:solidFill>
                <a:latin typeface="+mn-lt"/>
                <a:cs typeface="+mn-cs"/>
              </a:defRPr>
            </a:lvl8pPr>
            <a:lvl9pPr marL="3657600" indent="0" algn="ctr" rtl="0" fontAlgn="base">
              <a:spcBef>
                <a:spcPct val="20000"/>
              </a:spcBef>
              <a:spcAft>
                <a:spcPct val="0"/>
              </a:spcAft>
              <a:buNone/>
              <a:defRPr sz="2000">
                <a:solidFill>
                  <a:schemeClr val="tx1"/>
                </a:solidFill>
                <a:latin typeface="+mn-lt"/>
                <a:cs typeface="+mn-cs"/>
              </a:defRPr>
            </a:lvl9pPr>
          </a:lstStyle>
          <a:p>
            <a:pPr defTabSz="342900" eaLnBrk="1" hangingPunct="1"/>
            <a:r>
              <a:rPr lang="en-US" sz="2400" dirty="0">
                <a:latin typeface="Corbel"/>
                <a:cs typeface="Corbel"/>
              </a:rPr>
              <a:t>Kent J. McDonald</a:t>
            </a:r>
          </a:p>
          <a:p>
            <a:pPr defTabSz="342900" eaLnBrk="1" hangingPunct="1"/>
            <a:r>
              <a:rPr lang="en-US" sz="2400" dirty="0" err="1">
                <a:latin typeface="Corbel"/>
                <a:cs typeface="Corbel"/>
              </a:rPr>
              <a:t>kent@kbp.media</a:t>
            </a:r>
            <a:endParaRPr lang="en-US" sz="2400" dirty="0">
              <a:latin typeface="Corbel"/>
              <a:cs typeface="Corbel"/>
            </a:endParaRPr>
          </a:p>
          <a:p>
            <a:pPr defTabSz="342900" eaLnBrk="1" hangingPunct="1"/>
            <a:r>
              <a:rPr lang="en-US" sz="2400" dirty="0">
                <a:latin typeface="Corbel"/>
                <a:cs typeface="Corbel"/>
              </a:rPr>
              <a:t>@</a:t>
            </a:r>
            <a:r>
              <a:rPr lang="en-US" sz="2400" dirty="0" err="1">
                <a:latin typeface="Corbel"/>
                <a:cs typeface="Corbel"/>
              </a:rPr>
              <a:t>beyondreqs</a:t>
            </a:r>
            <a:endParaRPr lang="en-US" sz="2400" dirty="0">
              <a:latin typeface="Corbel"/>
              <a:cs typeface="Corbel"/>
            </a:endParaRPr>
          </a:p>
        </p:txBody>
      </p:sp>
      <p:sp>
        <p:nvSpPr>
          <p:cNvPr id="10" name="Subtitle 2"/>
          <p:cNvSpPr txBox="1">
            <a:spLocks/>
          </p:cNvSpPr>
          <p:nvPr/>
        </p:nvSpPr>
        <p:spPr>
          <a:xfrm>
            <a:off x="2709646" y="4193585"/>
            <a:ext cx="3374771" cy="1752600"/>
          </a:xfrm>
          <a:prstGeom prst="rect">
            <a:avLst/>
          </a:prstGeom>
        </p:spPr>
        <p:txBody>
          <a:bodyPr vert="horz" lIns="91440" tIns="45720" rIns="91440" bIns="45720" rtlCol="0">
            <a:normAutofit/>
          </a:bodyPr>
          <a:lstStyle>
            <a:lvl1pPr marL="0" indent="0" algn="ctr" defTabSz="342900" rtl="0" eaLnBrk="1" latinLnBrk="0" hangingPunct="1">
              <a:spcBef>
                <a:spcPct val="20000"/>
              </a:spcBef>
              <a:buFont typeface="Arial"/>
              <a:buNone/>
              <a:defRPr sz="2400" kern="1200">
                <a:solidFill>
                  <a:schemeClr val="tx1">
                    <a:tint val="75000"/>
                  </a:schemeClr>
                </a:solidFill>
                <a:latin typeface="Corbel"/>
                <a:ea typeface="+mn-ea"/>
                <a:cs typeface="Corbel"/>
              </a:defRPr>
            </a:lvl1pPr>
            <a:lvl2pPr marL="342900" indent="0" algn="ctr" defTabSz="342900" rtl="0" eaLnBrk="1" latinLnBrk="0" hangingPunct="1">
              <a:spcBef>
                <a:spcPct val="20000"/>
              </a:spcBef>
              <a:buFont typeface="Arial"/>
              <a:buNone/>
              <a:defRPr sz="2100" kern="1200">
                <a:solidFill>
                  <a:schemeClr val="tx1">
                    <a:tint val="75000"/>
                  </a:schemeClr>
                </a:solidFill>
                <a:latin typeface="Corbel"/>
                <a:ea typeface="+mn-ea"/>
                <a:cs typeface="Corbel"/>
              </a:defRPr>
            </a:lvl2pPr>
            <a:lvl3pPr marL="685800" indent="0" algn="ctr" defTabSz="342900" rtl="0" eaLnBrk="1" latinLnBrk="0" hangingPunct="1">
              <a:spcBef>
                <a:spcPct val="20000"/>
              </a:spcBef>
              <a:buFont typeface="Arial"/>
              <a:buNone/>
              <a:defRPr sz="1800" kern="1200">
                <a:solidFill>
                  <a:schemeClr val="tx1">
                    <a:tint val="75000"/>
                  </a:schemeClr>
                </a:solidFill>
                <a:latin typeface="Corbel"/>
                <a:ea typeface="+mn-ea"/>
                <a:cs typeface="Corbel"/>
              </a:defRPr>
            </a:lvl3pPr>
            <a:lvl4pPr marL="1028700" indent="0" algn="ctr" defTabSz="342900" rtl="0" eaLnBrk="1" latinLnBrk="0" hangingPunct="1">
              <a:spcBef>
                <a:spcPct val="20000"/>
              </a:spcBef>
              <a:buFont typeface="Arial"/>
              <a:buNone/>
              <a:defRPr sz="1500" kern="1200">
                <a:solidFill>
                  <a:schemeClr val="tx1">
                    <a:tint val="75000"/>
                  </a:schemeClr>
                </a:solidFill>
                <a:latin typeface="Corbel"/>
                <a:ea typeface="+mn-ea"/>
                <a:cs typeface="Corbel"/>
              </a:defRPr>
            </a:lvl4pPr>
            <a:lvl5pPr marL="1371600" indent="0" algn="ctr" defTabSz="342900" rtl="0" eaLnBrk="1" latinLnBrk="0" hangingPunct="1">
              <a:spcBef>
                <a:spcPct val="20000"/>
              </a:spcBef>
              <a:buFont typeface="Arial"/>
              <a:buNone/>
              <a:defRPr sz="1500" kern="1200">
                <a:solidFill>
                  <a:schemeClr val="tx1">
                    <a:tint val="75000"/>
                  </a:schemeClr>
                </a:solidFill>
                <a:latin typeface="Corbel"/>
                <a:ea typeface="+mn-ea"/>
                <a:cs typeface="Corbel"/>
              </a:defRPr>
            </a:lvl5pPr>
            <a:lvl6pPr marL="17145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574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03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32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smtClean="0">
                <a:solidFill>
                  <a:schemeClr val="tx1"/>
                </a:solidFill>
              </a:rPr>
              <a:t>Todd Little</a:t>
            </a:r>
          </a:p>
          <a:p>
            <a:r>
              <a:rPr lang="en-US" dirty="0" smtClean="0">
                <a:solidFill>
                  <a:schemeClr val="tx1"/>
                </a:solidFill>
              </a:rPr>
              <a:t>toddelittle@gmail.com</a:t>
            </a:r>
          </a:p>
          <a:p>
            <a:r>
              <a:rPr lang="en-US" dirty="0" smtClean="0">
                <a:solidFill>
                  <a:schemeClr val="tx1"/>
                </a:solidFill>
              </a:rPr>
              <a:t>@</a:t>
            </a:r>
            <a:r>
              <a:rPr lang="en-US" dirty="0" err="1" smtClean="0">
                <a:solidFill>
                  <a:schemeClr val="tx1"/>
                </a:solidFill>
              </a:rPr>
              <a:t>toddelittle</a:t>
            </a:r>
            <a:endParaRPr lang="en-US" dirty="0" smtClean="0">
              <a:solidFill>
                <a:schemeClr val="tx1"/>
              </a:solidFill>
            </a:endParaRPr>
          </a:p>
        </p:txBody>
      </p:sp>
      <p:sp>
        <p:nvSpPr>
          <p:cNvPr id="11" name="Subtitle 2"/>
          <p:cNvSpPr txBox="1">
            <a:spLocks/>
          </p:cNvSpPr>
          <p:nvPr/>
        </p:nvSpPr>
        <p:spPr>
          <a:xfrm>
            <a:off x="6125981" y="4193585"/>
            <a:ext cx="2934892" cy="1752600"/>
          </a:xfrm>
          <a:prstGeom prst="rect">
            <a:avLst/>
          </a:prstGeom>
        </p:spPr>
        <p:txBody>
          <a:bodyPr vert="horz" lIns="91440" tIns="45720" rIns="91440" bIns="45720" rtlCol="0">
            <a:normAutofit/>
          </a:bodyPr>
          <a:lstStyle>
            <a:lvl1pPr marL="0" indent="0" algn="ctr" defTabSz="342900" rtl="0" eaLnBrk="1" latinLnBrk="0" hangingPunct="1">
              <a:spcBef>
                <a:spcPct val="20000"/>
              </a:spcBef>
              <a:buFont typeface="Arial"/>
              <a:buNone/>
              <a:defRPr sz="2400" kern="1200">
                <a:solidFill>
                  <a:schemeClr val="tx1">
                    <a:tint val="75000"/>
                  </a:schemeClr>
                </a:solidFill>
                <a:latin typeface="Corbel"/>
                <a:ea typeface="+mn-ea"/>
                <a:cs typeface="Corbel"/>
              </a:defRPr>
            </a:lvl1pPr>
            <a:lvl2pPr marL="342900" indent="0" algn="ctr" defTabSz="342900" rtl="0" eaLnBrk="1" latinLnBrk="0" hangingPunct="1">
              <a:spcBef>
                <a:spcPct val="20000"/>
              </a:spcBef>
              <a:buFont typeface="Arial"/>
              <a:buNone/>
              <a:defRPr sz="2100" kern="1200">
                <a:solidFill>
                  <a:schemeClr val="tx1">
                    <a:tint val="75000"/>
                  </a:schemeClr>
                </a:solidFill>
                <a:latin typeface="Corbel"/>
                <a:ea typeface="+mn-ea"/>
                <a:cs typeface="Corbel"/>
              </a:defRPr>
            </a:lvl2pPr>
            <a:lvl3pPr marL="685800" indent="0" algn="ctr" defTabSz="342900" rtl="0" eaLnBrk="1" latinLnBrk="0" hangingPunct="1">
              <a:spcBef>
                <a:spcPct val="20000"/>
              </a:spcBef>
              <a:buFont typeface="Arial"/>
              <a:buNone/>
              <a:defRPr sz="1800" kern="1200">
                <a:solidFill>
                  <a:schemeClr val="tx1">
                    <a:tint val="75000"/>
                  </a:schemeClr>
                </a:solidFill>
                <a:latin typeface="Corbel"/>
                <a:ea typeface="+mn-ea"/>
                <a:cs typeface="Corbel"/>
              </a:defRPr>
            </a:lvl3pPr>
            <a:lvl4pPr marL="1028700" indent="0" algn="ctr" defTabSz="342900" rtl="0" eaLnBrk="1" latinLnBrk="0" hangingPunct="1">
              <a:spcBef>
                <a:spcPct val="20000"/>
              </a:spcBef>
              <a:buFont typeface="Arial"/>
              <a:buNone/>
              <a:defRPr sz="1500" kern="1200">
                <a:solidFill>
                  <a:schemeClr val="tx1">
                    <a:tint val="75000"/>
                  </a:schemeClr>
                </a:solidFill>
                <a:latin typeface="Corbel"/>
                <a:ea typeface="+mn-ea"/>
                <a:cs typeface="Corbel"/>
              </a:defRPr>
            </a:lvl4pPr>
            <a:lvl5pPr marL="1371600" indent="0" algn="ctr" defTabSz="342900" rtl="0" eaLnBrk="1" latinLnBrk="0" hangingPunct="1">
              <a:spcBef>
                <a:spcPct val="20000"/>
              </a:spcBef>
              <a:buFont typeface="Arial"/>
              <a:buNone/>
              <a:defRPr sz="1500" kern="1200">
                <a:solidFill>
                  <a:schemeClr val="tx1">
                    <a:tint val="75000"/>
                  </a:schemeClr>
                </a:solidFill>
                <a:latin typeface="Corbel"/>
                <a:ea typeface="+mn-ea"/>
                <a:cs typeface="Corbel"/>
              </a:defRPr>
            </a:lvl5pPr>
            <a:lvl6pPr marL="17145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574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03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32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err="1" smtClean="0">
                <a:solidFill>
                  <a:schemeClr val="tx1"/>
                </a:solidFill>
              </a:rPr>
              <a:t>Niel</a:t>
            </a:r>
            <a:r>
              <a:rPr lang="en-US" dirty="0" smtClean="0">
                <a:solidFill>
                  <a:schemeClr val="tx1"/>
                </a:solidFill>
              </a:rPr>
              <a:t> </a:t>
            </a:r>
            <a:r>
              <a:rPr lang="en-US" dirty="0" err="1" smtClean="0">
                <a:solidFill>
                  <a:schemeClr val="tx1"/>
                </a:solidFill>
              </a:rPr>
              <a:t>Nickolaisen</a:t>
            </a:r>
            <a:endParaRPr lang="en-US" dirty="0" smtClean="0">
              <a:solidFill>
                <a:schemeClr val="tx1"/>
              </a:solidFill>
            </a:endParaRPr>
          </a:p>
          <a:p>
            <a:r>
              <a:rPr lang="en-US" dirty="0" err="1" smtClean="0">
                <a:solidFill>
                  <a:schemeClr val="tx1"/>
                </a:solidFill>
              </a:rPr>
              <a:t>nnick@octanner.com</a:t>
            </a:r>
            <a:endParaRPr lang="en-US" dirty="0">
              <a:solidFill>
                <a:schemeClr val="tx1"/>
              </a:solidFill>
            </a:endParaRPr>
          </a:p>
        </p:txBody>
      </p:sp>
    </p:spTree>
    <p:extLst>
      <p:ext uri="{BB962C8B-B14F-4D97-AF65-F5344CB8AC3E}">
        <p14:creationId xmlns:p14="http://schemas.microsoft.com/office/powerpoint/2010/main" val="697419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Example: Relative Sizing</a:t>
            </a:r>
            <a:endParaRPr lang="en-CA"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33545" y="1186960"/>
            <a:ext cx="3980193" cy="2954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309" y="1186960"/>
            <a:ext cx="3847476" cy="2856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97456" y="2489988"/>
            <a:ext cx="3344826" cy="461665"/>
          </a:xfrm>
          <a:prstGeom prst="rect">
            <a:avLst/>
          </a:prstGeom>
        </p:spPr>
        <p:txBody>
          <a:bodyPr wrap="none">
            <a:spAutoFit/>
          </a:bodyPr>
          <a:lstStyle/>
          <a:p>
            <a:r>
              <a:rPr lang="en-US" sz="2400" b="1" dirty="0"/>
              <a:t>Value: Sum of all dice</a:t>
            </a:r>
            <a:endParaRPr lang="en-CA" sz="2400" dirty="0"/>
          </a:p>
        </p:txBody>
      </p:sp>
      <p:sp>
        <p:nvSpPr>
          <p:cNvPr id="7" name="Rectangle 6"/>
          <p:cNvSpPr/>
          <p:nvPr/>
        </p:nvSpPr>
        <p:spPr>
          <a:xfrm>
            <a:off x="1120048" y="4552298"/>
            <a:ext cx="6763390" cy="523220"/>
          </a:xfrm>
          <a:prstGeom prst="rect">
            <a:avLst/>
          </a:prstGeom>
        </p:spPr>
        <p:txBody>
          <a:bodyPr wrap="none">
            <a:spAutoFit/>
          </a:bodyPr>
          <a:lstStyle/>
          <a:p>
            <a:r>
              <a:rPr lang="en-CA" sz="2800" dirty="0"/>
              <a:t>Which story has a higher </a:t>
            </a:r>
            <a:r>
              <a:rPr lang="en-CA" sz="2800" dirty="0" smtClean="0"/>
              <a:t>potential value</a:t>
            </a:r>
            <a:r>
              <a:rPr lang="en-CA" sz="2800" dirty="0"/>
              <a:t>?</a:t>
            </a:r>
          </a:p>
        </p:txBody>
      </p:sp>
      <p:sp>
        <p:nvSpPr>
          <p:cNvPr id="8" name="Rectangle 7"/>
          <p:cNvSpPr/>
          <p:nvPr/>
        </p:nvSpPr>
        <p:spPr>
          <a:xfrm>
            <a:off x="1120047" y="5522784"/>
            <a:ext cx="6561412" cy="523220"/>
          </a:xfrm>
          <a:prstGeom prst="rect">
            <a:avLst/>
          </a:prstGeom>
        </p:spPr>
        <p:txBody>
          <a:bodyPr wrap="none">
            <a:spAutoFit/>
          </a:bodyPr>
          <a:lstStyle/>
          <a:p>
            <a:r>
              <a:rPr lang="en-CA" sz="2800" dirty="0"/>
              <a:t>Which story has a higher </a:t>
            </a:r>
            <a:r>
              <a:rPr lang="en-CA" sz="2800" dirty="0" smtClean="0"/>
              <a:t>potential cost?</a:t>
            </a:r>
            <a:endParaRPr lang="en-CA" sz="2800" dirty="0"/>
          </a:p>
        </p:txBody>
      </p:sp>
      <p:sp>
        <p:nvSpPr>
          <p:cNvPr id="9" name="Rectangle 8"/>
          <p:cNvSpPr/>
          <p:nvPr/>
        </p:nvSpPr>
        <p:spPr>
          <a:xfrm>
            <a:off x="497456" y="3124200"/>
            <a:ext cx="3642344" cy="707886"/>
          </a:xfrm>
          <a:prstGeom prst="rect">
            <a:avLst/>
          </a:prstGeom>
        </p:spPr>
        <p:txBody>
          <a:bodyPr wrap="none">
            <a:spAutoFit/>
          </a:bodyPr>
          <a:lstStyle/>
          <a:p>
            <a:r>
              <a:rPr lang="en-US" sz="2000" b="1" dirty="0" smtClean="0"/>
              <a:t>Test: </a:t>
            </a:r>
            <a:r>
              <a:rPr lang="en-CA" sz="2000" b="1" dirty="0" smtClean="0"/>
              <a:t>Roll </a:t>
            </a:r>
            <a:r>
              <a:rPr lang="en-CA" sz="2000" b="1" dirty="0"/>
              <a:t>3 dice </a:t>
            </a:r>
            <a:r>
              <a:rPr lang="en-CA" sz="2000" b="1" dirty="0" smtClean="0"/>
              <a:t>– </a:t>
            </a:r>
            <a:br>
              <a:rPr lang="en-CA" sz="2000" b="1" dirty="0" smtClean="0"/>
            </a:br>
            <a:r>
              <a:rPr lang="en-CA" sz="2000" b="1" dirty="0" smtClean="0"/>
              <a:t>2 </a:t>
            </a:r>
            <a:r>
              <a:rPr lang="en-CA" sz="2000" b="1" dirty="0"/>
              <a:t>or more dice are the same</a:t>
            </a:r>
            <a:r>
              <a:rPr lang="en-US" sz="2000" b="1" dirty="0" smtClean="0"/>
              <a:t> </a:t>
            </a:r>
            <a:endParaRPr lang="en-CA" sz="2000" dirty="0"/>
          </a:p>
        </p:txBody>
      </p:sp>
      <p:sp>
        <p:nvSpPr>
          <p:cNvPr id="10" name="Rectangle 9"/>
          <p:cNvSpPr/>
          <p:nvPr/>
        </p:nvSpPr>
        <p:spPr>
          <a:xfrm>
            <a:off x="497456" y="1920583"/>
            <a:ext cx="748923" cy="461665"/>
          </a:xfrm>
          <a:prstGeom prst="rect">
            <a:avLst/>
          </a:prstGeom>
        </p:spPr>
        <p:txBody>
          <a:bodyPr wrap="none">
            <a:spAutoFit/>
          </a:bodyPr>
          <a:lstStyle/>
          <a:p>
            <a:r>
              <a:rPr lang="en-US" sz="2400" b="1" dirty="0" smtClean="0"/>
              <a:t>ID 1</a:t>
            </a:r>
            <a:endParaRPr lang="en-CA" sz="2400" dirty="0"/>
          </a:p>
        </p:txBody>
      </p:sp>
      <p:sp>
        <p:nvSpPr>
          <p:cNvPr id="11" name="Rectangle 10"/>
          <p:cNvSpPr/>
          <p:nvPr/>
        </p:nvSpPr>
        <p:spPr>
          <a:xfrm>
            <a:off x="497456" y="1655805"/>
            <a:ext cx="3786220" cy="2257168"/>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Rectangle 11"/>
          <p:cNvSpPr/>
          <p:nvPr/>
        </p:nvSpPr>
        <p:spPr>
          <a:xfrm>
            <a:off x="4740876" y="1814893"/>
            <a:ext cx="3581003" cy="2031325"/>
          </a:xfrm>
          <a:prstGeom prst="rect">
            <a:avLst/>
          </a:prstGeom>
        </p:spPr>
        <p:txBody>
          <a:bodyPr wrap="square">
            <a:spAutoFit/>
          </a:bodyPr>
          <a:lstStyle/>
          <a:p>
            <a:r>
              <a:rPr lang="en-US" sz="2400" b="1" dirty="0"/>
              <a:t>ID: 4 	</a:t>
            </a:r>
            <a:br>
              <a:rPr lang="en-US" sz="2400" b="1" dirty="0"/>
            </a:br>
            <a:r>
              <a:rPr lang="en-US" sz="2400" b="1" dirty="0" smtClean="0"/>
              <a:t/>
            </a:r>
            <a:br>
              <a:rPr lang="en-US" sz="2400" b="1" dirty="0" smtClean="0"/>
            </a:br>
            <a:r>
              <a:rPr lang="en-US" sz="2400" b="1" dirty="0" smtClean="0"/>
              <a:t>Value</a:t>
            </a:r>
            <a:r>
              <a:rPr lang="en-US" sz="2400" b="1" dirty="0"/>
              <a:t>: product of dice</a:t>
            </a:r>
            <a:endParaRPr lang="en-CA" sz="2400" b="1" dirty="0"/>
          </a:p>
          <a:p>
            <a:r>
              <a:rPr lang="en-US" b="1" dirty="0" smtClean="0"/>
              <a:t>Test</a:t>
            </a:r>
            <a:r>
              <a:rPr lang="en-US" b="1" dirty="0"/>
              <a:t>: Roll 3 dice - </a:t>
            </a:r>
            <a:br>
              <a:rPr lang="en-US" b="1" dirty="0"/>
            </a:br>
            <a:r>
              <a:rPr lang="en-US" b="1" dirty="0"/>
              <a:t>Three consecutive integers (straight)</a:t>
            </a:r>
            <a:endParaRPr lang="en-CA" b="1" dirty="0"/>
          </a:p>
        </p:txBody>
      </p:sp>
      <p:grpSp>
        <p:nvGrpSpPr>
          <p:cNvPr id="23" name="Group 22"/>
          <p:cNvGrpSpPr/>
          <p:nvPr/>
        </p:nvGrpSpPr>
        <p:grpSpPr>
          <a:xfrm>
            <a:off x="3559818" y="4043315"/>
            <a:ext cx="2992229" cy="1414576"/>
            <a:chOff x="3559818" y="4043315"/>
            <a:chExt cx="2992229" cy="1414576"/>
          </a:xfrm>
        </p:grpSpPr>
        <p:cxnSp>
          <p:nvCxnSpPr>
            <p:cNvPr id="14" name="Straight Arrow Connector 13"/>
            <p:cNvCxnSpPr>
              <a:endCxn id="5" idx="2"/>
            </p:cNvCxnSpPr>
            <p:nvPr/>
          </p:nvCxnSpPr>
          <p:spPr>
            <a:xfrm flipV="1">
              <a:off x="6071286" y="4043315"/>
              <a:ext cx="480761" cy="50898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59818" y="5088559"/>
              <a:ext cx="1781257" cy="369332"/>
            </a:xfrm>
            <a:prstGeom prst="rect">
              <a:avLst/>
            </a:prstGeom>
            <a:noFill/>
          </p:spPr>
          <p:txBody>
            <a:bodyPr wrap="none" rtlCol="0">
              <a:spAutoFit/>
            </a:bodyPr>
            <a:lstStyle/>
            <a:p>
              <a:r>
                <a:rPr lang="en-CA" dirty="0" smtClean="0">
                  <a:solidFill>
                    <a:srgbClr val="FF0000"/>
                  </a:solidFill>
                </a:rPr>
                <a:t>Product &gt; Sum </a:t>
              </a:r>
              <a:endParaRPr lang="en-CA" dirty="0">
                <a:solidFill>
                  <a:srgbClr val="FF0000"/>
                </a:solidFill>
              </a:endParaRPr>
            </a:p>
          </p:txBody>
        </p:sp>
      </p:grpSp>
      <p:grpSp>
        <p:nvGrpSpPr>
          <p:cNvPr id="24" name="Group 23"/>
          <p:cNvGrpSpPr/>
          <p:nvPr/>
        </p:nvGrpSpPr>
        <p:grpSpPr>
          <a:xfrm>
            <a:off x="1429356" y="4043316"/>
            <a:ext cx="6397905" cy="2372020"/>
            <a:chOff x="1429356" y="4043316"/>
            <a:chExt cx="6397905" cy="2372020"/>
          </a:xfrm>
        </p:grpSpPr>
        <p:sp>
          <p:nvSpPr>
            <p:cNvPr id="17" name="TextBox 16"/>
            <p:cNvSpPr txBox="1"/>
            <p:nvPr/>
          </p:nvSpPr>
          <p:spPr>
            <a:xfrm>
              <a:off x="1429356" y="6046004"/>
              <a:ext cx="6397905" cy="369332"/>
            </a:xfrm>
            <a:prstGeom prst="rect">
              <a:avLst/>
            </a:prstGeom>
            <a:noFill/>
          </p:spPr>
          <p:txBody>
            <a:bodyPr wrap="none" rtlCol="0">
              <a:spAutoFit/>
            </a:bodyPr>
            <a:lstStyle/>
            <a:p>
              <a:r>
                <a:rPr lang="en-CA" dirty="0" err="1" smtClean="0">
                  <a:solidFill>
                    <a:srgbClr val="FF0000"/>
                  </a:solidFill>
                </a:rPr>
                <a:t>Pr</a:t>
              </a:r>
              <a:r>
                <a:rPr lang="en-CA" dirty="0" smtClean="0">
                  <a:solidFill>
                    <a:srgbClr val="FF0000"/>
                  </a:solidFill>
                </a:rPr>
                <a:t>(3 consecutive integers) &lt; </a:t>
              </a:r>
              <a:r>
                <a:rPr lang="en-CA" dirty="0" err="1" smtClean="0">
                  <a:solidFill>
                    <a:srgbClr val="FF0000"/>
                  </a:solidFill>
                </a:rPr>
                <a:t>Pr</a:t>
              </a:r>
              <a:r>
                <a:rPr lang="en-CA" dirty="0" smtClean="0">
                  <a:solidFill>
                    <a:srgbClr val="FF0000"/>
                  </a:solidFill>
                </a:rPr>
                <a:t>(2 or more dice are the same)</a:t>
              </a:r>
              <a:endParaRPr lang="en-CA" dirty="0">
                <a:solidFill>
                  <a:srgbClr val="FF0000"/>
                </a:solidFill>
              </a:endParaRPr>
            </a:p>
          </p:txBody>
        </p:sp>
        <p:cxnSp>
          <p:nvCxnSpPr>
            <p:cNvPr id="19" name="Straight Arrow Connector 18"/>
            <p:cNvCxnSpPr/>
            <p:nvPr/>
          </p:nvCxnSpPr>
          <p:spPr>
            <a:xfrm flipV="1">
              <a:off x="7578811" y="4043316"/>
              <a:ext cx="0" cy="20026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391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Clarification</a:t>
            </a:r>
            <a:endParaRPr lang="en-CA"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6662" y="1126020"/>
            <a:ext cx="6214723" cy="4613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1532163" y="2349183"/>
            <a:ext cx="5799661" cy="1938992"/>
          </a:xfrm>
          <a:prstGeom prst="rect">
            <a:avLst/>
          </a:prstGeom>
        </p:spPr>
        <p:txBody>
          <a:bodyPr wrap="square">
            <a:spAutoFit/>
          </a:bodyPr>
          <a:lstStyle/>
          <a:p>
            <a:r>
              <a:rPr lang="en-US" sz="2400" b="1" dirty="0"/>
              <a:t>ID: </a:t>
            </a:r>
            <a:r>
              <a:rPr lang="en-US" sz="2400" b="1" dirty="0" smtClean="0"/>
              <a:t>5 </a:t>
            </a:r>
            <a:r>
              <a:rPr lang="en-US" sz="2400" b="1" dirty="0"/>
              <a:t>	</a:t>
            </a:r>
            <a:br>
              <a:rPr lang="en-US" sz="2400" b="1" dirty="0"/>
            </a:br>
            <a:r>
              <a:rPr lang="en-US" sz="2400" b="1" dirty="0" smtClean="0"/>
              <a:t/>
            </a:r>
            <a:br>
              <a:rPr lang="en-US" sz="2400" b="1" dirty="0" smtClean="0"/>
            </a:br>
            <a:r>
              <a:rPr lang="en-US" sz="2400" b="1" dirty="0" smtClean="0"/>
              <a:t>Test: Roll 3 dice – no 1s and no 2s</a:t>
            </a:r>
          </a:p>
          <a:p>
            <a:endParaRPr lang="en-US" sz="2400" b="1" dirty="0" smtClean="0"/>
          </a:p>
          <a:p>
            <a:r>
              <a:rPr lang="en-US" sz="2400" b="1" dirty="0" smtClean="0"/>
              <a:t>Value: Sum of all dice</a:t>
            </a:r>
            <a:endParaRPr lang="en-CA" b="1" dirty="0"/>
          </a:p>
        </p:txBody>
      </p:sp>
      <p:sp>
        <p:nvSpPr>
          <p:cNvPr id="20" name="TextBox 19"/>
          <p:cNvSpPr txBox="1"/>
          <p:nvPr/>
        </p:nvSpPr>
        <p:spPr>
          <a:xfrm>
            <a:off x="1532163" y="6020336"/>
            <a:ext cx="5747086" cy="461665"/>
          </a:xfrm>
          <a:prstGeom prst="rect">
            <a:avLst/>
          </a:prstGeom>
          <a:noFill/>
        </p:spPr>
        <p:txBody>
          <a:bodyPr wrap="none" rtlCol="0">
            <a:spAutoFit/>
          </a:bodyPr>
          <a:lstStyle/>
          <a:p>
            <a:r>
              <a:rPr lang="en-US" sz="2400" dirty="0" smtClean="0"/>
              <a:t>Meaning: None of the 3 dice are 1s or 2s</a:t>
            </a:r>
            <a:endParaRPr lang="en-US" sz="2400" dirty="0"/>
          </a:p>
        </p:txBody>
      </p:sp>
    </p:spTree>
    <p:extLst>
      <p:ext uri="{BB962C8B-B14F-4D97-AF65-F5344CB8AC3E}">
        <p14:creationId xmlns:p14="http://schemas.microsoft.com/office/powerpoint/2010/main" val="37422091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CA" dirty="0" smtClean="0"/>
              <a:t>Release Planning</a:t>
            </a:r>
            <a:endParaRPr lang="en-CA" dirty="0"/>
          </a:p>
        </p:txBody>
      </p:sp>
      <p:sp>
        <p:nvSpPr>
          <p:cNvPr id="5" name="Subtitle 4"/>
          <p:cNvSpPr>
            <a:spLocks noGrp="1"/>
          </p:cNvSpPr>
          <p:nvPr>
            <p:ph type="subTitle" idx="1"/>
          </p:nvPr>
        </p:nvSpPr>
        <p:spPr/>
        <p:txBody>
          <a:bodyPr/>
          <a:lstStyle/>
          <a:p>
            <a:endParaRPr lang="en-CA"/>
          </a:p>
        </p:txBody>
      </p:sp>
    </p:spTree>
    <p:extLst>
      <p:ext uri="{BB962C8B-B14F-4D97-AF65-F5344CB8AC3E}">
        <p14:creationId xmlns:p14="http://schemas.microsoft.com/office/powerpoint/2010/main" val="35921537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94407854"/>
              </p:ext>
            </p:extLst>
          </p:nvPr>
        </p:nvGraphicFramePr>
        <p:xfrm>
          <a:off x="684365" y="591274"/>
          <a:ext cx="8102601" cy="5394328"/>
        </p:xfrm>
        <a:graphic>
          <a:graphicData uri="http://schemas.openxmlformats.org/drawingml/2006/table">
            <a:tbl>
              <a:tblPr/>
              <a:tblGrid>
                <a:gridCol w="1508601">
                  <a:extLst>
                    <a:ext uri="{9D8B030D-6E8A-4147-A177-3AD203B41FA5}">
                      <a16:colId xmlns="" xmlns:a16="http://schemas.microsoft.com/office/drawing/2014/main" val="20000"/>
                    </a:ext>
                  </a:extLst>
                </a:gridCol>
                <a:gridCol w="1601876">
                  <a:extLst>
                    <a:ext uri="{9D8B030D-6E8A-4147-A177-3AD203B41FA5}">
                      <a16:colId xmlns="" xmlns:a16="http://schemas.microsoft.com/office/drawing/2014/main" val="20001"/>
                    </a:ext>
                  </a:extLst>
                </a:gridCol>
                <a:gridCol w="1574439">
                  <a:extLst>
                    <a:ext uri="{9D8B030D-6E8A-4147-A177-3AD203B41FA5}">
                      <a16:colId xmlns="" xmlns:a16="http://schemas.microsoft.com/office/drawing/2014/main" val="20002"/>
                    </a:ext>
                  </a:extLst>
                </a:gridCol>
                <a:gridCol w="1651241">
                  <a:extLst>
                    <a:ext uri="{9D8B030D-6E8A-4147-A177-3AD203B41FA5}">
                      <a16:colId xmlns="" xmlns:a16="http://schemas.microsoft.com/office/drawing/2014/main" val="20003"/>
                    </a:ext>
                  </a:extLst>
                </a:gridCol>
                <a:gridCol w="1766444">
                  <a:extLst>
                    <a:ext uri="{9D8B030D-6E8A-4147-A177-3AD203B41FA5}">
                      <a16:colId xmlns="" xmlns:a16="http://schemas.microsoft.com/office/drawing/2014/main" val="20004"/>
                    </a:ext>
                  </a:extLst>
                </a:gridCol>
              </a:tblGrid>
              <a:tr h="1266013">
                <a:tc gridSpan="5">
                  <a:txBody>
                    <a:bodyPr/>
                    <a:lstStyle/>
                    <a:p>
                      <a:pPr marL="0" marR="0" algn="ctr">
                        <a:lnSpc>
                          <a:spcPct val="115000"/>
                        </a:lnSpc>
                        <a:spcBef>
                          <a:spcPts val="1000"/>
                        </a:spcBef>
                        <a:spcAft>
                          <a:spcPts val="0"/>
                        </a:spcAft>
                      </a:pPr>
                      <a:r>
                        <a:rPr lang="en-US" sz="3200" b="1" dirty="0" smtClean="0">
                          <a:solidFill>
                            <a:srgbClr val="4F81BD"/>
                          </a:solidFill>
                          <a:latin typeface="Calibri"/>
                          <a:ea typeface="Times New Roman"/>
                          <a:cs typeface="Times New Roman"/>
                        </a:rPr>
                        <a:t>Estimation and Prioritization:</a:t>
                      </a:r>
                    </a:p>
                    <a:p>
                      <a:pPr marL="0" marR="0" algn="ctr">
                        <a:lnSpc>
                          <a:spcPct val="115000"/>
                        </a:lnSpc>
                        <a:spcBef>
                          <a:spcPts val="1000"/>
                        </a:spcBef>
                        <a:spcAft>
                          <a:spcPts val="0"/>
                        </a:spcAft>
                      </a:pPr>
                      <a:r>
                        <a:rPr lang="en-US" sz="3200" b="1" dirty="0" smtClean="0">
                          <a:solidFill>
                            <a:srgbClr val="4F81BD"/>
                          </a:solidFill>
                          <a:latin typeface="Calibri"/>
                          <a:ea typeface="Times New Roman"/>
                          <a:cs typeface="Times New Roman"/>
                        </a:rPr>
                        <a:t>Place</a:t>
                      </a:r>
                      <a:r>
                        <a:rPr lang="en-US" sz="3200" b="1" baseline="0" dirty="0" smtClean="0">
                          <a:solidFill>
                            <a:srgbClr val="4F81BD"/>
                          </a:solidFill>
                          <a:latin typeface="Calibri"/>
                          <a:ea typeface="Times New Roman"/>
                          <a:cs typeface="Times New Roman"/>
                        </a:rPr>
                        <a:t> stories by relative cost and value</a:t>
                      </a:r>
                      <a:endParaRPr lang="en-US" sz="3200" b="1" dirty="0">
                        <a:solidFill>
                          <a:srgbClr val="4F81BD"/>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XL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M</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S</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825663">
                <a:tc>
                  <a:txBody>
                    <a:bodyPr/>
                    <a:lstStyle/>
                    <a:p>
                      <a:endParaRPr lang="en-US" sz="1800" dirty="0"/>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S</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M</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XL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38961" name="TextBox 2"/>
          <p:cNvSpPr txBox="1">
            <a:spLocks noChangeArrowheads="1"/>
          </p:cNvSpPr>
          <p:nvPr/>
        </p:nvSpPr>
        <p:spPr bwMode="auto">
          <a:xfrm>
            <a:off x="3113088" y="6078538"/>
            <a:ext cx="4032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Cost</a:t>
            </a:r>
          </a:p>
        </p:txBody>
      </p:sp>
      <p:sp>
        <p:nvSpPr>
          <p:cNvPr id="38962" name="TextBox 4"/>
          <p:cNvSpPr txBox="1">
            <a:spLocks noChangeArrowheads="1"/>
          </p:cNvSpPr>
          <p:nvPr/>
        </p:nvSpPr>
        <p:spPr bwMode="auto">
          <a:xfrm rot="-5400000">
            <a:off x="-1561306" y="3071019"/>
            <a:ext cx="403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Value</a:t>
            </a:r>
          </a:p>
        </p:txBody>
      </p:sp>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162" y="2240545"/>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3505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37338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8956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3886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19050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7"/>
          <p:cNvGrpSpPr/>
          <p:nvPr/>
        </p:nvGrpSpPr>
        <p:grpSpPr>
          <a:xfrm>
            <a:off x="6286692" y="2240545"/>
            <a:ext cx="817258" cy="606777"/>
            <a:chOff x="6324600" y="1828800"/>
            <a:chExt cx="817258" cy="606777"/>
          </a:xfrm>
        </p:grpSpPr>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600" y="18288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397239" y="1947522"/>
              <a:ext cx="671979" cy="369332"/>
            </a:xfrm>
            <a:prstGeom prst="rect">
              <a:avLst/>
            </a:prstGeom>
            <a:noFill/>
          </p:spPr>
          <p:txBody>
            <a:bodyPr wrap="none" rtlCol="0">
              <a:spAutoFit/>
            </a:bodyPr>
            <a:lstStyle/>
            <a:p>
              <a:r>
                <a:rPr lang="en-CA" dirty="0" smtClean="0"/>
                <a:t>ID: 4</a:t>
              </a:r>
              <a:endParaRPr lang="en-CA" dirty="0"/>
            </a:p>
          </p:txBody>
        </p:sp>
      </p:grpSp>
      <p:grpSp>
        <p:nvGrpSpPr>
          <p:cNvPr id="21" name="Group 20"/>
          <p:cNvGrpSpPr/>
          <p:nvPr/>
        </p:nvGrpSpPr>
        <p:grpSpPr>
          <a:xfrm>
            <a:off x="4724400" y="2819400"/>
            <a:ext cx="817258" cy="606777"/>
            <a:chOff x="4724400" y="2819400"/>
            <a:chExt cx="817258" cy="606777"/>
          </a:xfrm>
        </p:grpSpPr>
        <p:grpSp>
          <p:nvGrpSpPr>
            <p:cNvPr id="9" name="Group 8"/>
            <p:cNvGrpSpPr/>
            <p:nvPr/>
          </p:nvGrpSpPr>
          <p:grpSpPr>
            <a:xfrm>
              <a:off x="4724400" y="2819400"/>
              <a:ext cx="817258" cy="606777"/>
              <a:chOff x="4724400" y="2819400"/>
              <a:chExt cx="817258" cy="606777"/>
            </a:xfrm>
          </p:grpSpPr>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8194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726141" y="2919106"/>
                <a:ext cx="607859" cy="369332"/>
              </a:xfrm>
              <a:prstGeom prst="rect">
                <a:avLst/>
              </a:prstGeom>
              <a:noFill/>
            </p:spPr>
            <p:txBody>
              <a:bodyPr wrap="none" rtlCol="0">
                <a:spAutoFit/>
              </a:bodyPr>
              <a:lstStyle/>
              <a:p>
                <a:r>
                  <a:rPr lang="en-CA" dirty="0" smtClean="0"/>
                  <a:t>ID:1</a:t>
                </a:r>
                <a:endParaRPr lang="en-CA" dirty="0"/>
              </a:p>
            </p:txBody>
          </p:sp>
        </p:grpSp>
        <p:sp>
          <p:nvSpPr>
            <p:cNvPr id="19" name="Rectangle 18"/>
            <p:cNvSpPr/>
            <p:nvPr/>
          </p:nvSpPr>
          <p:spPr>
            <a:xfrm>
              <a:off x="4735666" y="2905125"/>
              <a:ext cx="703109" cy="4340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pic>
        <p:nvPicPr>
          <p:cNvPr id="20" name="Picture 19"/>
          <p:cNvPicPr>
            <a:picLocks noChangeAspect="1"/>
          </p:cNvPicPr>
          <p:nvPr/>
        </p:nvPicPr>
        <p:blipFill rotWithShape="1">
          <a:blip r:embed="rId4"/>
          <a:srcRect l="12500" r="13083" b="2155"/>
          <a:stretch/>
        </p:blipFill>
        <p:spPr>
          <a:xfrm>
            <a:off x="7522368" y="5253038"/>
            <a:ext cx="1503507" cy="1528762"/>
          </a:xfrm>
          <a:prstGeom prst="rect">
            <a:avLst/>
          </a:prstGeom>
        </p:spPr>
      </p:pic>
    </p:spTree>
    <p:extLst>
      <p:ext uri="{BB962C8B-B14F-4D97-AF65-F5344CB8AC3E}">
        <p14:creationId xmlns:p14="http://schemas.microsoft.com/office/powerpoint/2010/main" val="167160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35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0574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Mini-Retro</a:t>
            </a:r>
            <a:endParaRPr lang="en-CA" dirty="0"/>
          </a:p>
        </p:txBody>
      </p:sp>
      <p:sp>
        <p:nvSpPr>
          <p:cNvPr id="3" name="Content Placeholder 2"/>
          <p:cNvSpPr>
            <a:spLocks noGrp="1"/>
          </p:cNvSpPr>
          <p:nvPr>
            <p:ph idx="1"/>
          </p:nvPr>
        </p:nvSpPr>
        <p:spPr/>
        <p:txBody>
          <a:bodyPr/>
          <a:lstStyle/>
          <a:p>
            <a:r>
              <a:rPr lang="en-CA" dirty="0" smtClean="0"/>
              <a:t>How is this like estimating in software?</a:t>
            </a:r>
          </a:p>
          <a:p>
            <a:r>
              <a:rPr lang="en-CA" dirty="0" smtClean="0"/>
              <a:t>How is it not like estimating in software?</a:t>
            </a:r>
          </a:p>
          <a:p>
            <a:r>
              <a:rPr lang="en-CA" dirty="0" smtClean="0"/>
              <a:t>What can we learn from this?</a:t>
            </a:r>
            <a:endParaRPr lang="en-CA" dirty="0"/>
          </a:p>
        </p:txBody>
      </p:sp>
    </p:spTree>
    <p:extLst>
      <p:ext uri="{BB962C8B-B14F-4D97-AF65-F5344CB8AC3E}">
        <p14:creationId xmlns:p14="http://schemas.microsoft.com/office/powerpoint/2010/main" val="327297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CA" dirty="0" smtClean="0"/>
              <a:t>Goal: Prioritize the backlog to maximize your team’s score by the end of the release</a:t>
            </a:r>
            <a:endParaRPr lang="en-CA" dirty="0"/>
          </a:p>
        </p:txBody>
      </p:sp>
      <p:sp>
        <p:nvSpPr>
          <p:cNvPr id="5" name="Subtitle 4"/>
          <p:cNvSpPr>
            <a:spLocks noGrp="1"/>
          </p:cNvSpPr>
          <p:nvPr>
            <p:ph type="subTitle" idx="1"/>
          </p:nvPr>
        </p:nvSpPr>
        <p:spPr/>
        <p:txBody>
          <a:bodyPr/>
          <a:lstStyle/>
          <a:p>
            <a:endParaRPr lang="en-CA"/>
          </a:p>
        </p:txBody>
      </p:sp>
    </p:spTree>
    <p:extLst>
      <p:ext uri="{BB962C8B-B14F-4D97-AF65-F5344CB8AC3E}">
        <p14:creationId xmlns:p14="http://schemas.microsoft.com/office/powerpoint/2010/main" val="2395094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planning</a:t>
            </a:r>
            <a:endParaRPr lang="en-US" dirty="0"/>
          </a:p>
        </p:txBody>
      </p:sp>
      <p:sp>
        <p:nvSpPr>
          <p:cNvPr id="3" name="Content Placeholder 2"/>
          <p:cNvSpPr>
            <a:spLocks noGrp="1"/>
          </p:cNvSpPr>
          <p:nvPr>
            <p:ph idx="1"/>
          </p:nvPr>
        </p:nvSpPr>
        <p:spPr/>
        <p:txBody>
          <a:bodyPr/>
          <a:lstStyle/>
          <a:p>
            <a:r>
              <a:rPr lang="en-US" dirty="0" smtClean="0"/>
              <a:t>Must Commit to at least 6 stories</a:t>
            </a:r>
          </a:p>
          <a:p>
            <a:pPr lvl="1"/>
            <a:r>
              <a:rPr lang="en-US" dirty="0" smtClean="0"/>
              <a:t>For each story committed and delivered you will get 10 commitment points</a:t>
            </a:r>
          </a:p>
          <a:p>
            <a:pPr lvl="1"/>
            <a:r>
              <a:rPr lang="en-US" dirty="0" smtClean="0"/>
              <a:t>If you miss your commitment you will get 0 commitment points.</a:t>
            </a:r>
            <a:endParaRPr lang="en-US" dirty="0"/>
          </a:p>
        </p:txBody>
      </p:sp>
    </p:spTree>
    <p:extLst>
      <p:ext uri="{BB962C8B-B14F-4D97-AF65-F5344CB8AC3E}">
        <p14:creationId xmlns:p14="http://schemas.microsoft.com/office/powerpoint/2010/main" val="6954673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671216337"/>
              </p:ext>
            </p:extLst>
          </p:nvPr>
        </p:nvGraphicFramePr>
        <p:xfrm>
          <a:off x="110730" y="3263853"/>
          <a:ext cx="3687762" cy="2573164"/>
        </p:xfrm>
        <a:graphic>
          <a:graphicData uri="http://schemas.openxmlformats.org/drawingml/2006/table">
            <a:tbl>
              <a:tblPr/>
              <a:tblGrid>
                <a:gridCol w="686615">
                  <a:extLst>
                    <a:ext uri="{9D8B030D-6E8A-4147-A177-3AD203B41FA5}">
                      <a16:colId xmlns="" xmlns:a16="http://schemas.microsoft.com/office/drawing/2014/main" val="20000"/>
                    </a:ext>
                  </a:extLst>
                </a:gridCol>
                <a:gridCol w="729066">
                  <a:extLst>
                    <a:ext uri="{9D8B030D-6E8A-4147-A177-3AD203B41FA5}">
                      <a16:colId xmlns="" xmlns:a16="http://schemas.microsoft.com/office/drawing/2014/main" val="20001"/>
                    </a:ext>
                  </a:extLst>
                </a:gridCol>
                <a:gridCol w="716579">
                  <a:extLst>
                    <a:ext uri="{9D8B030D-6E8A-4147-A177-3AD203B41FA5}">
                      <a16:colId xmlns="" xmlns:a16="http://schemas.microsoft.com/office/drawing/2014/main" val="20002"/>
                    </a:ext>
                  </a:extLst>
                </a:gridCol>
                <a:gridCol w="751535">
                  <a:extLst>
                    <a:ext uri="{9D8B030D-6E8A-4147-A177-3AD203B41FA5}">
                      <a16:colId xmlns="" xmlns:a16="http://schemas.microsoft.com/office/drawing/2014/main" val="20003"/>
                    </a:ext>
                  </a:extLst>
                </a:gridCol>
                <a:gridCol w="803967">
                  <a:extLst>
                    <a:ext uri="{9D8B030D-6E8A-4147-A177-3AD203B41FA5}">
                      <a16:colId xmlns="" xmlns:a16="http://schemas.microsoft.com/office/drawing/2014/main" val="20004"/>
                    </a:ext>
                  </a:extLst>
                </a:gridCol>
              </a:tblGrid>
              <a:tr h="596739">
                <a:tc gridSpan="5">
                  <a:txBody>
                    <a:bodyPr/>
                    <a:lstStyle/>
                    <a:p>
                      <a:pPr marL="0" marR="0" algn="ctr">
                        <a:lnSpc>
                          <a:spcPct val="115000"/>
                        </a:lnSpc>
                        <a:spcBef>
                          <a:spcPts val="1000"/>
                        </a:spcBef>
                        <a:spcAft>
                          <a:spcPts val="0"/>
                        </a:spcAft>
                      </a:pPr>
                      <a:endParaRPr lang="en-US" sz="1000" b="1" dirty="0">
                        <a:solidFill>
                          <a:srgbClr val="4F81BD"/>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XL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M</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S</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95285">
                <a:tc>
                  <a:txBody>
                    <a:bodyPr/>
                    <a:lstStyle/>
                    <a:p>
                      <a:endParaRPr lang="en-US" sz="600" dirty="0"/>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S</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M</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XL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pic>
        <p:nvPicPr>
          <p:cNvPr id="32358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6464" y="426684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35113" y="467758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54837" y="475183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64887" y="447959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2650" y="480133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87554" y="4142233"/>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7123" y="445484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4158" y="415786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412038" y="304800"/>
            <a:ext cx="3698448" cy="646331"/>
          </a:xfrm>
          <a:prstGeom prst="rect">
            <a:avLst/>
          </a:prstGeom>
          <a:noFill/>
        </p:spPr>
        <p:txBody>
          <a:bodyPr wrap="none" rtlCol="0">
            <a:spAutoFit/>
          </a:bodyPr>
          <a:lstStyle/>
          <a:p>
            <a:r>
              <a:rPr lang="en-CA" sz="3600" dirty="0" smtClean="0"/>
              <a:t>Plan the Release</a:t>
            </a:r>
            <a:endParaRPr lang="en-CA" sz="3600" dirty="0"/>
          </a:p>
        </p:txBody>
      </p:sp>
      <p:pic>
        <p:nvPicPr>
          <p:cNvPr id="2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8000" y="4996186"/>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52600" y="5072386"/>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397033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39843" y="2006575"/>
            <a:ext cx="1031052" cy="646331"/>
          </a:xfrm>
          <a:prstGeom prst="rect">
            <a:avLst/>
          </a:prstGeom>
          <a:noFill/>
        </p:spPr>
        <p:txBody>
          <a:bodyPr wrap="none" rtlCol="0">
            <a:spAutoFit/>
          </a:bodyPr>
          <a:lstStyle/>
          <a:p>
            <a:pPr algn="ctr"/>
            <a:r>
              <a:rPr lang="en-CA" dirty="0" smtClean="0"/>
              <a:t>Release</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246371" y="2006575"/>
            <a:ext cx="830677" cy="523220"/>
          </a:xfrm>
          <a:prstGeom prst="rect">
            <a:avLst/>
          </a:prstGeom>
          <a:noFill/>
        </p:spPr>
        <p:txBody>
          <a:bodyPr wrap="none" rtlCol="0">
            <a:spAutoFit/>
          </a:bodyPr>
          <a:lstStyle/>
          <a:p>
            <a:pPr algn="ctr"/>
            <a:r>
              <a:rPr lang="en-CA" sz="1400" dirty="0" smtClean="0"/>
              <a:t>Iteration</a:t>
            </a:r>
          </a:p>
          <a:p>
            <a:pPr algn="ctr"/>
            <a:r>
              <a:rPr lang="en-CA" sz="1400" dirty="0" smtClean="0"/>
              <a:t>Plan</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25376" y="930593"/>
            <a:ext cx="3989368" cy="2031325"/>
          </a:xfrm>
          <a:prstGeom prst="rect">
            <a:avLst/>
          </a:prstGeom>
          <a:noFill/>
        </p:spPr>
        <p:txBody>
          <a:bodyPr wrap="square" rtlCol="0">
            <a:spAutoFit/>
          </a:bodyPr>
          <a:lstStyle/>
          <a:p>
            <a:r>
              <a:rPr lang="en-CA" dirty="0" smtClean="0"/>
              <a:t>Must commit a minimum of </a:t>
            </a:r>
            <a:r>
              <a:rPr lang="en-CA" dirty="0"/>
              <a:t>6</a:t>
            </a:r>
            <a:r>
              <a:rPr lang="en-CA" dirty="0" smtClean="0"/>
              <a:t> stories for the release</a:t>
            </a:r>
          </a:p>
          <a:p>
            <a:endParaRPr lang="en-CA" dirty="0" smtClean="0"/>
          </a:p>
          <a:p>
            <a:r>
              <a:rPr lang="en-CA" dirty="0" smtClean="0"/>
              <a:t>You can choose to commit more, but you forfeit all commitment points for the release if you miss any committed story</a:t>
            </a:r>
            <a:endParaRPr lang="en-CA" dirty="0"/>
          </a:p>
        </p:txBody>
      </p:sp>
      <p:pic>
        <p:nvPicPr>
          <p:cNvPr id="32" name="Picture 31"/>
          <p:cNvPicPr>
            <a:picLocks noChangeAspect="1"/>
          </p:cNvPicPr>
          <p:nvPr/>
        </p:nvPicPr>
        <p:blipFill rotWithShape="1">
          <a:blip r:embed="rId6"/>
          <a:srcRect l="12500" r="13083" b="2155"/>
          <a:stretch/>
        </p:blipFill>
        <p:spPr>
          <a:xfrm>
            <a:off x="7467600" y="5210175"/>
            <a:ext cx="1503507" cy="1528762"/>
          </a:xfrm>
          <a:prstGeom prst="rect">
            <a:avLst/>
          </a:prstGeom>
        </p:spPr>
      </p:pic>
      <p:pic>
        <p:nvPicPr>
          <p:cNvPr id="3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9788" y="4313082"/>
            <a:ext cx="404023" cy="299968"/>
          </a:xfrm>
          <a:prstGeom prst="rect">
            <a:avLst/>
          </a:prstGeom>
          <a:solidFill>
            <a:srgbClr val="FCA2EF"/>
          </a:solidFill>
          <a:ln>
            <a:noFill/>
          </a:ln>
          <a:effectLst/>
          <a:extLst/>
        </p:spPr>
      </p:pic>
      <p:pic>
        <p:nvPicPr>
          <p:cNvPr id="3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136" y="4759750"/>
            <a:ext cx="404023" cy="299968"/>
          </a:xfrm>
          <a:prstGeom prst="rect">
            <a:avLst/>
          </a:prstGeom>
          <a:solidFill>
            <a:srgbClr val="FCA2EF"/>
          </a:solidFill>
          <a:ln>
            <a:noFill/>
          </a:ln>
          <a:effectLst/>
          <a:extLst/>
        </p:spPr>
      </p:pic>
      <p:pic>
        <p:nvPicPr>
          <p:cNvPr id="4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77" y="5215140"/>
            <a:ext cx="404023" cy="299968"/>
          </a:xfrm>
          <a:prstGeom prst="rect">
            <a:avLst/>
          </a:prstGeom>
          <a:solidFill>
            <a:srgbClr val="FCA2EF"/>
          </a:solidFill>
          <a:ln>
            <a:noFill/>
          </a:ln>
          <a:effectLst/>
          <a:extLst/>
        </p:spPr>
      </p:pic>
      <p:pic>
        <p:nvPicPr>
          <p:cNvPr id="4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390" y="5664454"/>
            <a:ext cx="404023" cy="299968"/>
          </a:xfrm>
          <a:prstGeom prst="rect">
            <a:avLst/>
          </a:prstGeom>
          <a:solidFill>
            <a:srgbClr val="FCA2EF"/>
          </a:solidFill>
          <a:ln>
            <a:noFill/>
          </a:ln>
          <a:effectLst/>
          <a:extLst/>
        </p:spPr>
      </p:pic>
      <p:pic>
        <p:nvPicPr>
          <p:cNvPr id="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8731" y="6119844"/>
            <a:ext cx="404023" cy="299968"/>
          </a:xfrm>
          <a:prstGeom prst="rect">
            <a:avLst/>
          </a:prstGeom>
          <a:solidFill>
            <a:srgbClr val="FCA2EF"/>
          </a:solidFill>
          <a:ln>
            <a:noFill/>
          </a:ln>
          <a:effectLst/>
          <a:extLst/>
        </p:spPr>
      </p:pic>
    </p:spTree>
    <p:extLst>
      <p:ext uri="{BB962C8B-B14F-4D97-AF65-F5344CB8AC3E}">
        <p14:creationId xmlns:p14="http://schemas.microsoft.com/office/powerpoint/2010/main" val="2037038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4444E-6 -4.44444E-6 L 0.43177 -0.14884 " pathEditMode="relative" rAng="0" ptsTypes="AA">
                                      <p:cBhvr>
                                        <p:cTn id="6" dur="500" fill="hold"/>
                                        <p:tgtEl>
                                          <p:spTgt spid="26"/>
                                        </p:tgtEl>
                                        <p:attrNameLst>
                                          <p:attrName>ppt_x</p:attrName>
                                          <p:attrName>ppt_y</p:attrName>
                                        </p:attrNameLst>
                                      </p:cBhvr>
                                      <p:rCtr x="21580" y="-745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4.72222E-6 7.40741E-7 L 0.40087 -0.11088 " pathEditMode="relative" rAng="0" ptsTypes="AA">
                                      <p:cBhvr>
                                        <p:cTn id="10" dur="500" fill="hold"/>
                                        <p:tgtEl>
                                          <p:spTgt spid="17"/>
                                        </p:tgtEl>
                                        <p:attrNameLst>
                                          <p:attrName>ppt_x</p:attrName>
                                          <p:attrName>ppt_y</p:attrName>
                                        </p:attrNameLst>
                                      </p:cBhvr>
                                      <p:rCtr x="20035" y="-555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66667E-6 1.11022E-16 L 0.35156 -0.09074 " pathEditMode="relative" rAng="0" ptsTypes="AA">
                                      <p:cBhvr>
                                        <p:cTn id="14" dur="500" fill="hold"/>
                                        <p:tgtEl>
                                          <p:spTgt spid="13"/>
                                        </p:tgtEl>
                                        <p:attrNameLst>
                                          <p:attrName>ppt_x</p:attrName>
                                          <p:attrName>ppt_y</p:attrName>
                                        </p:attrNameLst>
                                      </p:cBhvr>
                                      <p:rCtr x="19062" y="-4838"/>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9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Purpose	</a:t>
            </a:r>
            <a:endParaRPr lang="en-CA" dirty="0"/>
          </a:p>
        </p:txBody>
      </p:sp>
      <p:sp>
        <p:nvSpPr>
          <p:cNvPr id="3" name="Content Placeholder 2"/>
          <p:cNvSpPr>
            <a:spLocks noGrp="1"/>
          </p:cNvSpPr>
          <p:nvPr>
            <p:ph idx="1"/>
          </p:nvPr>
        </p:nvSpPr>
        <p:spPr>
          <a:xfrm>
            <a:off x="457200" y="2160165"/>
            <a:ext cx="8229600" cy="3965998"/>
          </a:xfrm>
        </p:spPr>
        <p:txBody>
          <a:bodyPr/>
          <a:lstStyle/>
          <a:p>
            <a:pPr marL="0" indent="0" algn="ctr">
              <a:buNone/>
            </a:pPr>
            <a:r>
              <a:rPr lang="en-CA" sz="3600" dirty="0" smtClean="0"/>
              <a:t>A fun game to explore how risk and uncertainty impacts our decisions and behaviours in software development. </a:t>
            </a:r>
            <a:endParaRPr lang="en-CA" sz="3600" dirty="0"/>
          </a:p>
        </p:txBody>
      </p:sp>
    </p:spTree>
    <p:extLst>
      <p:ext uri="{BB962C8B-B14F-4D97-AF65-F5344CB8AC3E}">
        <p14:creationId xmlns:p14="http://schemas.microsoft.com/office/powerpoint/2010/main" val="3072127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Iteration Planning</a:t>
            </a:r>
            <a:endParaRPr lang="en-CA" dirty="0"/>
          </a:p>
        </p:txBody>
      </p:sp>
      <p:sp>
        <p:nvSpPr>
          <p:cNvPr id="4" name="Subtitle 3"/>
          <p:cNvSpPr>
            <a:spLocks noGrp="1"/>
          </p:cNvSpPr>
          <p:nvPr>
            <p:ph type="subTitle" idx="1"/>
          </p:nvPr>
        </p:nvSpPr>
        <p:spPr/>
        <p:txBody>
          <a:bodyPr/>
          <a:lstStyle/>
          <a:p>
            <a:endParaRPr lang="en-CA"/>
          </a:p>
        </p:txBody>
      </p:sp>
    </p:spTree>
    <p:extLst>
      <p:ext uri="{BB962C8B-B14F-4D97-AF65-F5344CB8AC3E}">
        <p14:creationId xmlns:p14="http://schemas.microsoft.com/office/powerpoint/2010/main" val="6854617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t>Stories and Scoring</a:t>
            </a:r>
          </a:p>
        </p:txBody>
      </p:sp>
      <p:sp>
        <p:nvSpPr>
          <p:cNvPr id="2" name="TextBox 1"/>
          <p:cNvSpPr txBox="1"/>
          <p:nvPr/>
        </p:nvSpPr>
        <p:spPr>
          <a:xfrm>
            <a:off x="349249" y="1315879"/>
            <a:ext cx="7413626" cy="5201424"/>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Release is 3 iterations, </a:t>
            </a:r>
          </a:p>
          <a:p>
            <a:pPr marL="800100" lvl="1" indent="-342900">
              <a:buFont typeface="Arial" panose="020B0604020202020204" pitchFamily="34" charset="0"/>
              <a:buChar char="•"/>
            </a:pPr>
            <a:r>
              <a:rPr lang="en-US" sz="2000" dirty="0" smtClean="0"/>
              <a:t>10 “days” per iteration. </a:t>
            </a:r>
          </a:p>
          <a:p>
            <a:pPr marL="800100" lvl="1" indent="-342900">
              <a:buFont typeface="Arial" panose="020B0604020202020204" pitchFamily="34" charset="0"/>
              <a:buChar char="•"/>
            </a:pPr>
            <a:r>
              <a:rPr lang="en-US" sz="2000" dirty="0" smtClean="0"/>
              <a:t>1 Roll of the dice per day</a:t>
            </a:r>
            <a:endParaRPr lang="en-US" sz="2000" dirty="0"/>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WIP limit of one story in progress at a time</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You can earn 5 extra “commitment” points for each COMMITTED story you deliver. </a:t>
            </a:r>
          </a:p>
          <a:p>
            <a:pPr marL="800100" lvl="1" indent="-342900">
              <a:buFont typeface="Arial" panose="020B0604020202020204" pitchFamily="34" charset="0"/>
              <a:buChar char="•"/>
            </a:pPr>
            <a:r>
              <a:rPr lang="en-US" sz="2000" dirty="0" smtClean="0"/>
              <a:t>Forfeit all commitment points for an iteration if any committed stories are missed. </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Must commit to AT LEAST 2 stories per iteration. </a:t>
            </a:r>
            <a:br>
              <a:rPr lang="en-US" sz="2000" dirty="0" smtClean="0"/>
            </a:br>
            <a:endParaRPr lang="en-US" sz="2000" dirty="0" smtClean="0"/>
          </a:p>
          <a:p>
            <a:pPr marL="342900" indent="-342900">
              <a:buFont typeface="Arial" panose="020B0604020202020204" pitchFamily="34" charset="0"/>
              <a:buChar char="•"/>
            </a:pPr>
            <a:r>
              <a:rPr lang="en-US" dirty="0" smtClean="0"/>
              <a:t>You may choose to commit to more – BUT you lose ALL commitment points for that iteration if you miss ANY commitment. </a:t>
            </a: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Score = Delivered Value + Commitment Points</a:t>
            </a:r>
            <a:endParaRPr lang="en-US" dirty="0"/>
          </a:p>
        </p:txBody>
      </p:sp>
    </p:spTree>
    <p:extLst>
      <p:ext uri="{BB962C8B-B14F-4D97-AF65-F5344CB8AC3E}">
        <p14:creationId xmlns:p14="http://schemas.microsoft.com/office/powerpoint/2010/main" val="133123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37997665"/>
              </p:ext>
            </p:extLst>
          </p:nvPr>
        </p:nvGraphicFramePr>
        <p:xfrm>
          <a:off x="110730" y="2745239"/>
          <a:ext cx="3687762" cy="2573164"/>
        </p:xfrm>
        <a:graphic>
          <a:graphicData uri="http://schemas.openxmlformats.org/drawingml/2006/table">
            <a:tbl>
              <a:tblPr/>
              <a:tblGrid>
                <a:gridCol w="686615">
                  <a:extLst>
                    <a:ext uri="{9D8B030D-6E8A-4147-A177-3AD203B41FA5}">
                      <a16:colId xmlns="" xmlns:a16="http://schemas.microsoft.com/office/drawing/2014/main" val="20000"/>
                    </a:ext>
                  </a:extLst>
                </a:gridCol>
                <a:gridCol w="729066">
                  <a:extLst>
                    <a:ext uri="{9D8B030D-6E8A-4147-A177-3AD203B41FA5}">
                      <a16:colId xmlns="" xmlns:a16="http://schemas.microsoft.com/office/drawing/2014/main" val="20001"/>
                    </a:ext>
                  </a:extLst>
                </a:gridCol>
                <a:gridCol w="716579">
                  <a:extLst>
                    <a:ext uri="{9D8B030D-6E8A-4147-A177-3AD203B41FA5}">
                      <a16:colId xmlns="" xmlns:a16="http://schemas.microsoft.com/office/drawing/2014/main" val="20002"/>
                    </a:ext>
                  </a:extLst>
                </a:gridCol>
                <a:gridCol w="751535">
                  <a:extLst>
                    <a:ext uri="{9D8B030D-6E8A-4147-A177-3AD203B41FA5}">
                      <a16:colId xmlns="" xmlns:a16="http://schemas.microsoft.com/office/drawing/2014/main" val="20003"/>
                    </a:ext>
                  </a:extLst>
                </a:gridCol>
                <a:gridCol w="803967">
                  <a:extLst>
                    <a:ext uri="{9D8B030D-6E8A-4147-A177-3AD203B41FA5}">
                      <a16:colId xmlns="" xmlns:a16="http://schemas.microsoft.com/office/drawing/2014/main" val="20004"/>
                    </a:ext>
                  </a:extLst>
                </a:gridCol>
              </a:tblGrid>
              <a:tr h="596739">
                <a:tc gridSpan="5">
                  <a:txBody>
                    <a:bodyPr/>
                    <a:lstStyle/>
                    <a:p>
                      <a:pPr marL="0" marR="0" algn="ctr">
                        <a:lnSpc>
                          <a:spcPct val="115000"/>
                        </a:lnSpc>
                        <a:spcBef>
                          <a:spcPts val="1000"/>
                        </a:spcBef>
                        <a:spcAft>
                          <a:spcPts val="0"/>
                        </a:spcAft>
                      </a:pPr>
                      <a:endParaRPr lang="en-US" sz="1000" b="1" dirty="0">
                        <a:solidFill>
                          <a:srgbClr val="4F81BD"/>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XL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M</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S</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95285">
                <a:tc>
                  <a:txBody>
                    <a:bodyPr/>
                    <a:lstStyle/>
                    <a:p>
                      <a:endParaRPr lang="en-US" sz="600" dirty="0"/>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S</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M</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XL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6464" y="374823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5113" y="415897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4837" y="423322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4887"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2650" y="428271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7554" y="36236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23" y="393623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158" y="363925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412038" y="304800"/>
            <a:ext cx="4826962" cy="646331"/>
          </a:xfrm>
          <a:prstGeom prst="rect">
            <a:avLst/>
          </a:prstGeom>
          <a:noFill/>
        </p:spPr>
        <p:txBody>
          <a:bodyPr wrap="none" rtlCol="0">
            <a:spAutoFit/>
          </a:bodyPr>
          <a:lstStyle/>
          <a:p>
            <a:r>
              <a:rPr lang="en-CA" sz="3600" dirty="0" smtClean="0"/>
              <a:t>Plan the First Iteration </a:t>
            </a:r>
            <a:endParaRPr lang="en-CA" sz="3600"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44775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4553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410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25376" y="930593"/>
            <a:ext cx="3989368" cy="1754326"/>
          </a:xfrm>
          <a:prstGeom prst="rect">
            <a:avLst/>
          </a:prstGeom>
          <a:noFill/>
        </p:spPr>
        <p:txBody>
          <a:bodyPr wrap="square" rtlCol="0">
            <a:spAutoFit/>
          </a:bodyPr>
          <a:lstStyle/>
          <a:p>
            <a:r>
              <a:rPr lang="en-CA" dirty="0" smtClean="0"/>
              <a:t>Must commit a minimum of 2 stories to each iteration </a:t>
            </a:r>
          </a:p>
          <a:p>
            <a:endParaRPr lang="en-CA" dirty="0" smtClean="0"/>
          </a:p>
          <a:p>
            <a:r>
              <a:rPr lang="en-CA" dirty="0" smtClean="0"/>
              <a:t>You can choose to commit more, but you forfeit all commitment points for that iteration if you miss any</a:t>
            </a:r>
            <a:endParaRPr lang="en-CA" dirty="0"/>
          </a:p>
        </p:txBody>
      </p:sp>
      <p:pic>
        <p:nvPicPr>
          <p:cNvPr id="3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4639843" y="2006575"/>
            <a:ext cx="1031052" cy="646331"/>
          </a:xfrm>
          <a:prstGeom prst="rect">
            <a:avLst/>
          </a:prstGeom>
          <a:noFill/>
        </p:spPr>
        <p:txBody>
          <a:bodyPr wrap="none" rtlCol="0">
            <a:spAutoFit/>
          </a:bodyPr>
          <a:lstStyle/>
          <a:p>
            <a:pPr algn="ctr"/>
            <a:r>
              <a:rPr lang="en-CA" dirty="0" smtClean="0"/>
              <a:t>Release</a:t>
            </a:r>
            <a:br>
              <a:rPr lang="en-CA" dirty="0" smtClean="0"/>
            </a:br>
            <a:r>
              <a:rPr lang="en-CA" dirty="0" smtClean="0"/>
              <a:t>Plan </a:t>
            </a:r>
            <a:endParaRPr lang="en-CA" dirty="0"/>
          </a:p>
        </p:txBody>
      </p:sp>
      <p:pic>
        <p:nvPicPr>
          <p:cNvPr id="3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246371" y="2006575"/>
            <a:ext cx="830677" cy="523220"/>
          </a:xfrm>
          <a:prstGeom prst="rect">
            <a:avLst/>
          </a:prstGeom>
          <a:noFill/>
        </p:spPr>
        <p:txBody>
          <a:bodyPr wrap="none" rtlCol="0">
            <a:spAutoFit/>
          </a:bodyPr>
          <a:lstStyle/>
          <a:p>
            <a:pPr algn="ctr"/>
            <a:r>
              <a:rPr lang="en-CA" sz="1400" dirty="0" smtClean="0"/>
              <a:t>Iteration</a:t>
            </a:r>
          </a:p>
          <a:p>
            <a:pPr algn="ctr"/>
            <a:r>
              <a:rPr lang="en-CA" sz="1400" dirty="0" smtClean="0"/>
              <a:t>Plan</a:t>
            </a:r>
            <a:endParaRPr lang="en-CA" sz="1400" dirty="0"/>
          </a:p>
        </p:txBody>
      </p:sp>
      <p:pic>
        <p:nvPicPr>
          <p:cNvPr id="4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40"/>
          <p:cNvPicPr>
            <a:picLocks noChangeAspect="1"/>
          </p:cNvPicPr>
          <p:nvPr/>
        </p:nvPicPr>
        <p:blipFill rotWithShape="1">
          <a:blip r:embed="rId6"/>
          <a:srcRect l="12500" r="13083" b="2155"/>
          <a:stretch/>
        </p:blipFill>
        <p:spPr>
          <a:xfrm>
            <a:off x="7467600" y="5210175"/>
            <a:ext cx="1503507" cy="1528762"/>
          </a:xfrm>
          <a:prstGeom prst="rect">
            <a:avLst/>
          </a:prstGeom>
        </p:spPr>
      </p:pic>
      <p:pic>
        <p:nvPicPr>
          <p:cNvPr id="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6193" y="2952988"/>
            <a:ext cx="404023" cy="299968"/>
          </a:xfrm>
          <a:prstGeom prst="rect">
            <a:avLst/>
          </a:prstGeom>
          <a:solidFill>
            <a:srgbClr val="FCA2EF"/>
          </a:solidFill>
          <a:ln>
            <a:noFill/>
          </a:ln>
          <a:effectLst/>
          <a:extLst/>
        </p:spPr>
      </p:pic>
      <p:pic>
        <p:nvPicPr>
          <p:cNvPr id="4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6534" y="3408378"/>
            <a:ext cx="404023" cy="299968"/>
          </a:xfrm>
          <a:prstGeom prst="rect">
            <a:avLst/>
          </a:prstGeom>
          <a:solidFill>
            <a:srgbClr val="FCA2EF"/>
          </a:solidFill>
          <a:ln>
            <a:noFill/>
          </a:ln>
          <a:effectLs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9447" y="3857692"/>
            <a:ext cx="404023" cy="299968"/>
          </a:xfrm>
          <a:prstGeom prst="rect">
            <a:avLst/>
          </a:prstGeom>
          <a:solidFill>
            <a:srgbClr val="FCA2EF"/>
          </a:solidFill>
          <a:ln>
            <a:noFill/>
          </a:ln>
          <a:effectLst/>
          <a:extLst/>
        </p:spPr>
      </p:pic>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9788" y="4313082"/>
            <a:ext cx="404023" cy="299968"/>
          </a:xfrm>
          <a:prstGeom prst="rect">
            <a:avLst/>
          </a:prstGeom>
          <a:solidFill>
            <a:srgbClr val="FCA2EF"/>
          </a:solidFill>
          <a:ln>
            <a:noFill/>
          </a:ln>
          <a:effectLst/>
          <a:extLst/>
        </p:spPr>
      </p:pic>
      <p:pic>
        <p:nvPicPr>
          <p:cNvPr id="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136" y="4759750"/>
            <a:ext cx="404023" cy="299968"/>
          </a:xfrm>
          <a:prstGeom prst="rect">
            <a:avLst/>
          </a:prstGeom>
          <a:solidFill>
            <a:srgbClr val="FCA2EF"/>
          </a:solidFill>
          <a:ln>
            <a:noFill/>
          </a:ln>
          <a:effectLst/>
          <a:extLst/>
        </p:spPr>
      </p:pic>
      <p:pic>
        <p:nvPicPr>
          <p:cNvPr id="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77" y="5215140"/>
            <a:ext cx="404023" cy="299968"/>
          </a:xfrm>
          <a:prstGeom prst="rect">
            <a:avLst/>
          </a:prstGeom>
          <a:solidFill>
            <a:srgbClr val="FCA2EF"/>
          </a:solidFill>
          <a:ln>
            <a:noFill/>
          </a:ln>
          <a:effectLst/>
          <a:extLst/>
        </p:spPr>
      </p:pic>
      <p:pic>
        <p:nvPicPr>
          <p:cNvPr id="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390" y="5664454"/>
            <a:ext cx="404023" cy="299968"/>
          </a:xfrm>
          <a:prstGeom prst="rect">
            <a:avLst/>
          </a:prstGeom>
          <a:solidFill>
            <a:srgbClr val="FCA2EF"/>
          </a:solidFill>
          <a:ln>
            <a:noFill/>
          </a:ln>
          <a:effectLst/>
          <a:extLst/>
        </p:spPr>
      </p:pic>
      <p:pic>
        <p:nvPicPr>
          <p:cNvPr id="4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731" y="6119844"/>
            <a:ext cx="404023" cy="299968"/>
          </a:xfrm>
          <a:prstGeom prst="rect">
            <a:avLst/>
          </a:prstGeom>
          <a:solidFill>
            <a:srgbClr val="FCA2EF"/>
          </a:solidFill>
          <a:ln>
            <a:noFill/>
          </a:ln>
          <a:effectLst/>
          <a:extLst/>
        </p:spPr>
      </p:pic>
    </p:spTree>
    <p:extLst>
      <p:ext uri="{BB962C8B-B14F-4D97-AF65-F5344CB8AC3E}">
        <p14:creationId xmlns:p14="http://schemas.microsoft.com/office/powerpoint/2010/main" val="4093602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4.81481E-6 L 0.19826 0.0044 " pathEditMode="relative" rAng="0" ptsTypes="AA">
                                      <p:cBhvr>
                                        <p:cTn id="6" dur="2000" fill="hold"/>
                                        <p:tgtEl>
                                          <p:spTgt spid="42"/>
                                        </p:tgtEl>
                                        <p:attrNameLst>
                                          <p:attrName>ppt_x</p:attrName>
                                          <p:attrName>ppt_y</p:attrName>
                                        </p:attrNameLst>
                                      </p:cBhvr>
                                      <p:rCtr x="9913" y="208"/>
                                    </p:animMotion>
                                  </p:childTnLst>
                                </p:cTn>
                              </p:par>
                              <p:par>
                                <p:cTn id="7" presetID="42" presetClass="path" presetSubtype="0" accel="50000" decel="50000" fill="hold" nodeType="withEffect">
                                  <p:stCondLst>
                                    <p:cond delay="0"/>
                                  </p:stCondLst>
                                  <p:childTnLst>
                                    <p:animMotion origin="layout" path="M 1.38889E-6 0 L 0.19236 0.00347 " pathEditMode="relative" rAng="0" ptsTypes="AA">
                                      <p:cBhvr>
                                        <p:cTn id="8" dur="2000" fill="hold"/>
                                        <p:tgtEl>
                                          <p:spTgt spid="43"/>
                                        </p:tgtEl>
                                        <p:attrNameLst>
                                          <p:attrName>ppt_x</p:attrName>
                                          <p:attrName>ppt_y</p:attrName>
                                        </p:attrNameLst>
                                      </p:cBhvr>
                                      <p:rCtr x="9618" y="162"/>
                                    </p:animMotion>
                                  </p:childTnLst>
                                </p:cTn>
                              </p:par>
                              <p:par>
                                <p:cTn id="9" presetID="42" presetClass="path" presetSubtype="0" accel="50000" decel="50000" fill="hold" nodeType="withEffect">
                                  <p:stCondLst>
                                    <p:cond delay="0"/>
                                  </p:stCondLst>
                                  <p:childTnLst>
                                    <p:animMotion origin="layout" path="M -0.01093 0.00208 L 0.1941 0.00648 " pathEditMode="relative" rAng="0" ptsTypes="AA">
                                      <p:cBhvr>
                                        <p:cTn id="10" dur="2000" fill="hold"/>
                                        <p:tgtEl>
                                          <p:spTgt spid="44"/>
                                        </p:tgtEl>
                                        <p:attrNameLst>
                                          <p:attrName>ppt_x</p:attrName>
                                          <p:attrName>ppt_y</p:attrName>
                                        </p:attrNameLst>
                                      </p:cBhvr>
                                      <p:rCtr x="10243"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4800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ce another day by topher76."/>
          <p:cNvPicPr>
            <a:picLocks noChangeAspect="1" noChangeArrowheads="1"/>
          </p:cNvPicPr>
          <p:nvPr/>
        </p:nvPicPr>
        <p:blipFill>
          <a:blip r:embed="rId3">
            <a:extLst>
              <a:ext uri="{28A0092B-C50C-407E-A947-70E740481C1C}">
                <a14:useLocalDpi xmlns:a14="http://schemas.microsoft.com/office/drawing/2010/main" val="0"/>
              </a:ext>
            </a:extLst>
          </a:blip>
          <a:srcRect b="15878"/>
          <a:stretch>
            <a:fillRect/>
          </a:stretch>
        </p:blipFill>
        <p:spPr bwMode="auto">
          <a:xfrm>
            <a:off x="0" y="1376363"/>
            <a:ext cx="9128125"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Simulation Example</a:t>
            </a:r>
            <a:endParaRPr lang="en-US" dirty="0"/>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8570" y="3534816"/>
            <a:ext cx="3980193" cy="2954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009779" y="4159587"/>
            <a:ext cx="3377594" cy="1938992"/>
          </a:xfrm>
          <a:prstGeom prst="rect">
            <a:avLst/>
          </a:prstGeom>
          <a:noFill/>
        </p:spPr>
        <p:txBody>
          <a:bodyPr wrap="square">
            <a:spAutoFit/>
          </a:bodyPr>
          <a:lstStyle/>
          <a:p>
            <a:r>
              <a:rPr lang="en-US" sz="2000" b="1" dirty="0"/>
              <a:t>ID: 1 </a:t>
            </a:r>
            <a:r>
              <a:rPr lang="en-US" sz="2000" b="1" dirty="0" smtClean="0"/>
              <a:t/>
            </a:r>
            <a:br>
              <a:rPr lang="en-US" sz="2000" b="1" dirty="0" smtClean="0"/>
            </a:br>
            <a:r>
              <a:rPr lang="en-US" sz="2000" dirty="0"/>
              <a:t> </a:t>
            </a:r>
          </a:p>
          <a:p>
            <a:r>
              <a:rPr lang="en-US" sz="2000" b="1" dirty="0"/>
              <a:t>Test</a:t>
            </a:r>
            <a:r>
              <a:rPr lang="en-US" sz="2000" dirty="0"/>
              <a:t>: Roll 3 dice - 2 or more dice are the </a:t>
            </a:r>
            <a:r>
              <a:rPr lang="en-US" sz="2000" dirty="0" smtClean="0"/>
              <a:t>same</a:t>
            </a:r>
          </a:p>
          <a:p>
            <a:endParaRPr lang="en-US" sz="2000" dirty="0"/>
          </a:p>
          <a:p>
            <a:r>
              <a:rPr lang="en-US" sz="2000" b="1" dirty="0"/>
              <a:t>Value: Sum of all </a:t>
            </a:r>
            <a:r>
              <a:rPr lang="en-US" sz="2000" b="1" dirty="0" smtClean="0"/>
              <a:t>dice</a:t>
            </a:r>
            <a:endParaRPr lang="en-US" sz="2000" dirty="0"/>
          </a:p>
        </p:txBody>
      </p:sp>
    </p:spTree>
    <p:extLst>
      <p:ext uri="{BB962C8B-B14F-4D97-AF65-F5344CB8AC3E}">
        <p14:creationId xmlns:p14="http://schemas.microsoft.com/office/powerpoint/2010/main" val="3310474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6" y="34338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7" y="286610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ext uri="{D42A27DB-BD31-4B8C-83A1-F6EECF244321}">
                <p14:modId xmlns:p14="http://schemas.microsoft.com/office/powerpoint/2010/main" val="1788743149"/>
              </p:ext>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1 </a:t>
              </a:r>
              <a:r>
                <a:rPr lang="en-US" sz="2000" b="1" dirty="0" smtClean="0"/>
                <a:t/>
              </a:r>
              <a:br>
                <a:rPr lang="en-US" sz="2000" b="1" dirty="0" smtClean="0"/>
              </a:br>
              <a:r>
                <a:rPr lang="en-US" sz="2000" dirty="0"/>
                <a:t> </a:t>
              </a:r>
            </a:p>
            <a:p>
              <a:r>
                <a:rPr lang="en-US" sz="2000" b="1" dirty="0"/>
                <a:t>Test</a:t>
              </a:r>
              <a:r>
                <a:rPr lang="en-US" sz="2000" dirty="0"/>
                <a:t>: Roll 3 dice - 2 or more dice are the </a:t>
              </a:r>
              <a:r>
                <a:rPr lang="en-US" sz="2000" dirty="0" smtClean="0"/>
                <a:t>same</a:t>
              </a:r>
            </a:p>
            <a:p>
              <a:endParaRPr lang="en-US" sz="2000" dirty="0"/>
            </a:p>
            <a:p>
              <a:r>
                <a:rPr lang="en-US" sz="2000" b="1" dirty="0"/>
                <a:t>Value: Sum of all </a:t>
              </a:r>
              <a:r>
                <a:rPr lang="en-US" sz="2000" b="1" dirty="0" smtClean="0"/>
                <a:t>dice</a:t>
              </a:r>
              <a:endParaRPr lang="en-US" sz="2000" dirty="0"/>
            </a:p>
          </p:txBody>
        </p:sp>
      </p:grpSp>
      <p:pic>
        <p:nvPicPr>
          <p:cNvPr id="34" name="Content Placeholder 6"/>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441424" y="4194808"/>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29277" y="4191021"/>
            <a:ext cx="758213" cy="779721"/>
          </a:xfrm>
          <a:prstGeom prst="rect">
            <a:avLst/>
          </a:prstGeom>
        </p:spPr>
      </p:pic>
      <p:pic>
        <p:nvPicPr>
          <p:cNvPr id="53" name="Picture 52"/>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631667" y="4181235"/>
            <a:ext cx="752534" cy="779721"/>
          </a:xfrm>
          <a:prstGeom prst="rect">
            <a:avLst/>
          </a:prstGeom>
        </p:spPr>
      </p:pic>
    </p:spTree>
    <p:extLst>
      <p:ext uri="{BB962C8B-B14F-4D97-AF65-F5344CB8AC3E}">
        <p14:creationId xmlns:p14="http://schemas.microsoft.com/office/powerpoint/2010/main" val="228362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4.72222E-6 -3.33333E-6 L 0.15208 -0.00555 " pathEditMode="relative" rAng="0" ptsTypes="AA">
                                      <p:cBhvr>
                                        <p:cTn id="10" dur="500" fill="hold"/>
                                        <p:tgtEl>
                                          <p:spTgt spid="26"/>
                                        </p:tgtEl>
                                        <p:attrNameLst>
                                          <p:attrName>ppt_x</p:attrName>
                                          <p:attrName>ppt_y</p:attrName>
                                        </p:attrNameLst>
                                      </p:cBhvr>
                                      <p:rCtr x="7604" y="-278"/>
                                    </p:animMotion>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2000"/>
                                        <p:tgtEl>
                                          <p:spTgt spid="34"/>
                                        </p:tgtEl>
                                      </p:cBhvr>
                                    </p:animEffect>
                                    <p:anim calcmode="lin" valueType="num">
                                      <p:cBhvr>
                                        <p:cTn id="24" dur="2000" fill="hold"/>
                                        <p:tgtEl>
                                          <p:spTgt spid="34"/>
                                        </p:tgtEl>
                                        <p:attrNameLst>
                                          <p:attrName>ppt_w</p:attrName>
                                        </p:attrNameLst>
                                      </p:cBhvr>
                                      <p:tavLst>
                                        <p:tav tm="0" fmla="#ppt_w*sin(2.5*pi*$)">
                                          <p:val>
                                            <p:fltVal val="0"/>
                                          </p:val>
                                        </p:tav>
                                        <p:tav tm="100000">
                                          <p:val>
                                            <p:fltVal val="1"/>
                                          </p:val>
                                        </p:tav>
                                      </p:tavLst>
                                    </p:anim>
                                    <p:anim calcmode="lin" valueType="num">
                                      <p:cBhvr>
                                        <p:cTn id="25" dur="2000" fill="hold"/>
                                        <p:tgtEl>
                                          <p:spTgt spid="34"/>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2000"/>
                                        <p:tgtEl>
                                          <p:spTgt spid="35"/>
                                        </p:tgtEl>
                                      </p:cBhvr>
                                    </p:animEffect>
                                    <p:anim calcmode="lin" valueType="num">
                                      <p:cBhvr>
                                        <p:cTn id="29" dur="2000" fill="hold"/>
                                        <p:tgtEl>
                                          <p:spTgt spid="35"/>
                                        </p:tgtEl>
                                        <p:attrNameLst>
                                          <p:attrName>ppt_w</p:attrName>
                                        </p:attrNameLst>
                                      </p:cBhvr>
                                      <p:tavLst>
                                        <p:tav tm="0" fmla="#ppt_w*sin(2.5*pi*$)">
                                          <p:val>
                                            <p:fltVal val="0"/>
                                          </p:val>
                                        </p:tav>
                                        <p:tav tm="100000">
                                          <p:val>
                                            <p:fltVal val="1"/>
                                          </p:val>
                                        </p:tav>
                                      </p:tavLst>
                                    </p:anim>
                                    <p:anim calcmode="lin" valueType="num">
                                      <p:cBhvr>
                                        <p:cTn id="30" dur="2000" fill="hold"/>
                                        <p:tgtEl>
                                          <p:spTgt spid="35"/>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2000"/>
                                        <p:tgtEl>
                                          <p:spTgt spid="53"/>
                                        </p:tgtEl>
                                      </p:cBhvr>
                                    </p:animEffect>
                                    <p:anim calcmode="lin" valueType="num">
                                      <p:cBhvr>
                                        <p:cTn id="34" dur="2000" fill="hold"/>
                                        <p:tgtEl>
                                          <p:spTgt spid="53"/>
                                        </p:tgtEl>
                                        <p:attrNameLst>
                                          <p:attrName>ppt_w</p:attrName>
                                        </p:attrNameLst>
                                      </p:cBhvr>
                                      <p:tavLst>
                                        <p:tav tm="0" fmla="#ppt_w*sin(2.5*pi*$)">
                                          <p:val>
                                            <p:fltVal val="0"/>
                                          </p:val>
                                        </p:tav>
                                        <p:tav tm="100000">
                                          <p:val>
                                            <p:fltVal val="1"/>
                                          </p:val>
                                        </p:tav>
                                      </p:tavLst>
                                    </p:anim>
                                    <p:anim calcmode="lin" valueType="num">
                                      <p:cBhvr>
                                        <p:cTn id="35" dur="2000" fill="hold"/>
                                        <p:tgtEl>
                                          <p:spTgt spid="53"/>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6" y="34338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96264"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ext uri="{D42A27DB-BD31-4B8C-83A1-F6EECF244321}">
                <p14:modId xmlns:p14="http://schemas.microsoft.com/office/powerpoint/2010/main" val="339913842"/>
              </p:ext>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1 </a:t>
              </a:r>
              <a:r>
                <a:rPr lang="en-US" sz="2000" b="1" dirty="0" smtClean="0"/>
                <a:t/>
              </a:r>
              <a:br>
                <a:rPr lang="en-US" sz="2000" b="1" dirty="0" smtClean="0"/>
              </a:br>
              <a:r>
                <a:rPr lang="en-US" sz="2000" dirty="0"/>
                <a:t> </a:t>
              </a:r>
            </a:p>
            <a:p>
              <a:r>
                <a:rPr lang="en-US" sz="2000" b="1" dirty="0"/>
                <a:t>Test</a:t>
              </a:r>
              <a:r>
                <a:rPr lang="en-US" sz="2000" dirty="0"/>
                <a:t>: Roll 3 dice - 2 or more dice are the </a:t>
              </a:r>
              <a:r>
                <a:rPr lang="en-US" sz="2000" dirty="0" smtClean="0"/>
                <a:t>same</a:t>
              </a:r>
            </a:p>
            <a:p>
              <a:endParaRPr lang="en-US" sz="2000" dirty="0"/>
            </a:p>
            <a:p>
              <a:r>
                <a:rPr lang="en-US" sz="2000" b="1" dirty="0"/>
                <a:t>Value: Sum of all </a:t>
              </a:r>
              <a:r>
                <a:rPr lang="en-US" sz="2000" b="1" dirty="0" smtClean="0"/>
                <a:t>dice</a:t>
              </a:r>
              <a:endParaRPr lang="en-US" sz="2000" dirty="0"/>
            </a:p>
          </p:txBody>
        </p:sp>
      </p:grpSp>
      <p:pic>
        <p:nvPicPr>
          <p:cNvPr id="1026" name="Picture 2" descr="http://worldartsme.com/images/dice-face-clipart-1.jpg"/>
          <p:cNvPicPr>
            <a:picLocks noChangeAspect="1" noChangeArrowheads="1"/>
          </p:cNvPicPr>
          <p:nvPr/>
        </p:nvPicPr>
        <p:blipFill rotWithShape="1">
          <a:blip r:embed="rId7">
            <a:extLst>
              <a:ext uri="{28A0092B-C50C-407E-A947-70E740481C1C}">
                <a14:useLocalDpi xmlns:a14="http://schemas.microsoft.com/office/drawing/2010/main" val="0"/>
              </a:ext>
            </a:extLst>
          </a:blip>
          <a:srcRect l="1400" t="52035" r="69807" b="3929"/>
          <a:stretch/>
        </p:blipFill>
        <p:spPr bwMode="auto">
          <a:xfrm>
            <a:off x="1611785" y="4289197"/>
            <a:ext cx="784371" cy="80953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p:cNvPicPr>
            <a:picLocks noChangeAspect="1"/>
          </p:cNvPicPr>
          <p:nvPr/>
        </p:nvPicPr>
        <p:blipFill rotWithShape="1">
          <a:blip r:embed="rId8"/>
          <a:srcRect l="1468" t="2994" r="69431" b="54794"/>
          <a:stretch/>
        </p:blipFill>
        <p:spPr>
          <a:xfrm>
            <a:off x="713191" y="4322752"/>
            <a:ext cx="792760" cy="775983"/>
          </a:xfrm>
          <a:prstGeom prst="rect">
            <a:avLst/>
          </a:prstGeom>
        </p:spPr>
      </p:pic>
      <p:pic>
        <p:nvPicPr>
          <p:cNvPr id="41" name="Picture 6" descr="http://worldartsme.com/images/dice-face-clipart-1.jpg"/>
          <p:cNvPicPr>
            <a:picLocks noChangeAspect="1" noChangeArrowheads="1"/>
          </p:cNvPicPr>
          <p:nvPr/>
        </p:nvPicPr>
        <p:blipFill rotWithShape="1">
          <a:blip r:embed="rId7">
            <a:extLst>
              <a:ext uri="{28A0092B-C50C-407E-A947-70E740481C1C}">
                <a14:useLocalDpi xmlns:a14="http://schemas.microsoft.com/office/drawing/2010/main" val="0"/>
              </a:ext>
            </a:extLst>
          </a:blip>
          <a:srcRect l="69325" t="52018" r="1305" b="4718"/>
          <a:stretch/>
        </p:blipFill>
        <p:spPr bwMode="auto">
          <a:xfrm>
            <a:off x="2494855" y="4275632"/>
            <a:ext cx="800101" cy="795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576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2000"/>
                                        <p:tgtEl>
                                          <p:spTgt spid="41"/>
                                        </p:tgtEl>
                                      </p:cBhvr>
                                    </p:animEffect>
                                    <p:anim calcmode="lin" valueType="num">
                                      <p:cBhvr>
                                        <p:cTn id="13" dur="2000" fill="hold"/>
                                        <p:tgtEl>
                                          <p:spTgt spid="41"/>
                                        </p:tgtEl>
                                        <p:attrNameLst>
                                          <p:attrName>ppt_w</p:attrName>
                                        </p:attrNameLst>
                                      </p:cBhvr>
                                      <p:tavLst>
                                        <p:tav tm="0" fmla="#ppt_w*sin(2.5*pi*$)">
                                          <p:val>
                                            <p:fltVal val="0"/>
                                          </p:val>
                                        </p:tav>
                                        <p:tav tm="100000">
                                          <p:val>
                                            <p:fltVal val="1"/>
                                          </p:val>
                                        </p:tav>
                                      </p:tavLst>
                                    </p:anim>
                                    <p:anim calcmode="lin" valueType="num">
                                      <p:cBhvr>
                                        <p:cTn id="14" dur="2000" fill="hold"/>
                                        <p:tgtEl>
                                          <p:spTgt spid="41"/>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2000"/>
                                        <p:tgtEl>
                                          <p:spTgt spid="40"/>
                                        </p:tgtEl>
                                      </p:cBhvr>
                                    </p:animEffect>
                                    <p:anim calcmode="lin" valueType="num">
                                      <p:cBhvr>
                                        <p:cTn id="18" dur="2000" fill="hold"/>
                                        <p:tgtEl>
                                          <p:spTgt spid="40"/>
                                        </p:tgtEl>
                                        <p:attrNameLst>
                                          <p:attrName>ppt_w</p:attrName>
                                        </p:attrNameLst>
                                      </p:cBhvr>
                                      <p:tavLst>
                                        <p:tav tm="0" fmla="#ppt_w*sin(2.5*pi*$)">
                                          <p:val>
                                            <p:fltVal val="0"/>
                                          </p:val>
                                        </p:tav>
                                        <p:tav tm="100000">
                                          <p:val>
                                            <p:fltVal val="1"/>
                                          </p:val>
                                        </p:tav>
                                      </p:tavLst>
                                    </p:anim>
                                    <p:anim calcmode="lin" valueType="num">
                                      <p:cBhvr>
                                        <p:cTn id="19" dur="20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6" y="34338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96264"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ext uri="{D42A27DB-BD31-4B8C-83A1-F6EECF244321}">
                <p14:modId xmlns:p14="http://schemas.microsoft.com/office/powerpoint/2010/main" val="1989995957"/>
              </p:ext>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1 </a:t>
              </a:r>
              <a:r>
                <a:rPr lang="en-US" sz="2000" b="1" dirty="0" smtClean="0"/>
                <a:t/>
              </a:r>
              <a:br>
                <a:rPr lang="en-US" sz="2000" b="1" dirty="0" smtClean="0"/>
              </a:br>
              <a:r>
                <a:rPr lang="en-US" sz="2000" dirty="0"/>
                <a:t> </a:t>
              </a:r>
            </a:p>
            <a:p>
              <a:r>
                <a:rPr lang="en-US" sz="2000" b="1" dirty="0"/>
                <a:t>Test</a:t>
              </a:r>
              <a:r>
                <a:rPr lang="en-US" sz="2000" dirty="0"/>
                <a:t>: Roll 3 dice - 2 or more dice are the </a:t>
              </a:r>
              <a:r>
                <a:rPr lang="en-US" sz="2000" dirty="0" smtClean="0"/>
                <a:t>same</a:t>
              </a:r>
            </a:p>
            <a:p>
              <a:endParaRPr lang="en-US" sz="2000" dirty="0"/>
            </a:p>
            <a:p>
              <a:r>
                <a:rPr lang="en-US" sz="2000" b="1" dirty="0"/>
                <a:t>Value: Sum of all </a:t>
              </a:r>
              <a:r>
                <a:rPr lang="en-US" sz="2000" b="1" dirty="0" smtClean="0"/>
                <a:t>dice</a:t>
              </a:r>
              <a:endParaRPr lang="en-US" sz="2000" dirty="0"/>
            </a:p>
          </p:txBody>
        </p:sp>
      </p:grpSp>
      <p:pic>
        <p:nvPicPr>
          <p:cNvPr id="34" name="Picture 33"/>
          <p:cNvPicPr>
            <a:picLocks noChangeAspect="1"/>
          </p:cNvPicPr>
          <p:nvPr/>
        </p:nvPicPr>
        <p:blipFill rotWithShape="1">
          <a:blip r:embed="rId7"/>
          <a:srcRect l="69677" t="2538" r="1991" b="54339"/>
          <a:stretch/>
        </p:blipFill>
        <p:spPr>
          <a:xfrm>
            <a:off x="693065" y="4135679"/>
            <a:ext cx="771787" cy="792760"/>
          </a:xfrm>
          <a:prstGeom prst="rect">
            <a:avLst/>
          </a:prstGeom>
        </p:spPr>
      </p:pic>
      <p:pic>
        <p:nvPicPr>
          <p:cNvPr id="35" name="Picture 34"/>
          <p:cNvPicPr>
            <a:picLocks noChangeAspect="1"/>
          </p:cNvPicPr>
          <p:nvPr/>
        </p:nvPicPr>
        <p:blipFill rotWithShape="1">
          <a:blip r:embed="rId7"/>
          <a:srcRect l="69677" t="2538" r="1991" b="54339"/>
          <a:stretch/>
        </p:blipFill>
        <p:spPr>
          <a:xfrm>
            <a:off x="2537326" y="4112328"/>
            <a:ext cx="771787" cy="792760"/>
          </a:xfrm>
          <a:prstGeom prst="rect">
            <a:avLst/>
          </a:prstGeom>
        </p:spPr>
      </p:pic>
      <p:pic>
        <p:nvPicPr>
          <p:cNvPr id="42" name="Picture 41"/>
          <p:cNvPicPr>
            <a:picLocks noChangeAspect="1"/>
          </p:cNvPicPr>
          <p:nvPr/>
        </p:nvPicPr>
        <p:blipFill rotWithShape="1">
          <a:blip r:embed="rId7"/>
          <a:srcRect l="1468" t="2994" r="69431" b="54794"/>
          <a:stretch/>
        </p:blipFill>
        <p:spPr>
          <a:xfrm>
            <a:off x="1645310" y="4110968"/>
            <a:ext cx="792760" cy="775983"/>
          </a:xfrm>
          <a:prstGeom prst="rect">
            <a:avLst/>
          </a:prstGeom>
        </p:spPr>
      </p:pic>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Tree>
    <p:extLst>
      <p:ext uri="{BB962C8B-B14F-4D97-AF65-F5344CB8AC3E}">
        <p14:creationId xmlns:p14="http://schemas.microsoft.com/office/powerpoint/2010/main" val="3888595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000"/>
                                        <p:tgtEl>
                                          <p:spTgt spid="42"/>
                                        </p:tgtEl>
                                      </p:cBhvr>
                                    </p:animEffect>
                                    <p:anim calcmode="lin" valueType="num">
                                      <p:cBhvr>
                                        <p:cTn id="8" dur="2000" fill="hold"/>
                                        <p:tgtEl>
                                          <p:spTgt spid="42"/>
                                        </p:tgtEl>
                                        <p:attrNameLst>
                                          <p:attrName>ppt_w</p:attrName>
                                        </p:attrNameLst>
                                      </p:cBhvr>
                                      <p:tavLst>
                                        <p:tav tm="0" fmla="#ppt_w*sin(2.5*pi*$)">
                                          <p:val>
                                            <p:fltVal val="0"/>
                                          </p:val>
                                        </p:tav>
                                        <p:tav tm="100000">
                                          <p:val>
                                            <p:fltVal val="1"/>
                                          </p:val>
                                        </p:tav>
                                      </p:tavLst>
                                    </p:anim>
                                    <p:anim calcmode="lin" valueType="num">
                                      <p:cBhvr>
                                        <p:cTn id="9" dur="2000" fill="hold"/>
                                        <p:tgtEl>
                                          <p:spTgt spid="4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childTnLst>
                                    <p:anim calcmode="lin" valueType="num">
                                      <p:cBhvr>
                                        <p:cTn id="27" dur="1000"/>
                                        <p:tgtEl>
                                          <p:spTgt spid="7"/>
                                        </p:tgtEl>
                                        <p:attrNameLst>
                                          <p:attrName>ppt_w</p:attrName>
                                        </p:attrNameLst>
                                      </p:cBhvr>
                                      <p:tavLst>
                                        <p:tav tm="0">
                                          <p:val>
                                            <p:strVal val="ppt_w"/>
                                          </p:val>
                                        </p:tav>
                                        <p:tav tm="100000">
                                          <p:val>
                                            <p:fltVal val="0"/>
                                          </p:val>
                                        </p:tav>
                                      </p:tavLst>
                                    </p:anim>
                                    <p:anim calcmode="lin" valueType="num">
                                      <p:cBhvr>
                                        <p:cTn id="28" dur="1000"/>
                                        <p:tgtEl>
                                          <p:spTgt spid="7"/>
                                        </p:tgtEl>
                                        <p:attrNameLst>
                                          <p:attrName>ppt_h</p:attrName>
                                        </p:attrNameLst>
                                      </p:cBhvr>
                                      <p:tavLst>
                                        <p:tav tm="0">
                                          <p:val>
                                            <p:strVal val="ppt_h"/>
                                          </p:val>
                                        </p:tav>
                                        <p:tav tm="100000">
                                          <p:val>
                                            <p:fltVal val="0"/>
                                          </p:val>
                                        </p:tav>
                                      </p:tavLst>
                                    </p:anim>
                                    <p:anim calcmode="lin" valueType="num">
                                      <p:cBhvr>
                                        <p:cTn id="29" dur="1000"/>
                                        <p:tgtEl>
                                          <p:spTgt spid="7"/>
                                        </p:tgtEl>
                                        <p:attrNameLst>
                                          <p:attrName>style.rotation</p:attrName>
                                        </p:attrNameLst>
                                      </p:cBhvr>
                                      <p:tavLst>
                                        <p:tav tm="0">
                                          <p:val>
                                            <p:fltVal val="0"/>
                                          </p:val>
                                        </p:tav>
                                        <p:tav tm="100000">
                                          <p:val>
                                            <p:fltVal val="90"/>
                                          </p:val>
                                        </p:tav>
                                      </p:tavLst>
                                    </p:anim>
                                    <p:animEffect transition="out" filter="fade">
                                      <p:cBhvr>
                                        <p:cTn id="30" dur="1000"/>
                                        <p:tgtEl>
                                          <p:spTgt spid="7"/>
                                        </p:tgtEl>
                                      </p:cBhvr>
                                    </p:animEffect>
                                    <p:set>
                                      <p:cBhvr>
                                        <p:cTn id="31" dur="1" fill="hold">
                                          <p:stCondLst>
                                            <p:cond delay="9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nodeType="clickEffect">
                                  <p:stCondLst>
                                    <p:cond delay="0"/>
                                  </p:stCondLst>
                                  <p:childTnLst>
                                    <p:animMotion origin="layout" path="M 2.22222E-6 -4.44444E-6 L 0.15625 -0.00625 " pathEditMode="relative" rAng="0" ptsTypes="AA">
                                      <p:cBhvr>
                                        <p:cTn id="35" dur="2000" fill="hold"/>
                                        <p:tgtEl>
                                          <p:spTgt spid="26"/>
                                        </p:tgtEl>
                                        <p:attrNameLst>
                                          <p:attrName>ppt_x</p:attrName>
                                          <p:attrName>ppt_y</p:attrName>
                                        </p:attrNameLst>
                                      </p:cBhvr>
                                      <p:rCtr x="7813"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6" y="34338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a:t>
              </a:r>
              <a:r>
                <a:rPr lang="en-US" sz="2000" b="1" dirty="0" smtClean="0"/>
                <a:t>7 </a:t>
              </a:r>
              <a:br>
                <a:rPr lang="en-US" sz="2000" b="1" dirty="0" smtClean="0"/>
              </a:br>
              <a:r>
                <a:rPr lang="en-US" sz="2000" dirty="0"/>
                <a:t> </a:t>
              </a:r>
            </a:p>
            <a:p>
              <a:r>
                <a:rPr lang="en-US" sz="2000" b="1" dirty="0"/>
                <a:t>Test</a:t>
              </a:r>
              <a:r>
                <a:rPr lang="en-US" sz="2000" dirty="0" smtClean="0"/>
                <a:t>: Roll 3 Die – 2 or more 6’s </a:t>
              </a:r>
            </a:p>
            <a:p>
              <a:endParaRPr lang="en-US" sz="2000" dirty="0"/>
            </a:p>
            <a:p>
              <a:r>
                <a:rPr lang="en-US" sz="2000" b="1" dirty="0"/>
                <a:t>Value: </a:t>
              </a:r>
              <a:r>
                <a:rPr lang="en-US" sz="2000" b="1" dirty="0" smtClean="0"/>
                <a:t>Product </a:t>
              </a:r>
              <a:r>
                <a:rPr lang="en-US" sz="2000" b="1" dirty="0"/>
                <a:t>of all </a:t>
              </a:r>
              <a:r>
                <a:rPr lang="en-US" sz="2000" b="1" dirty="0" smtClean="0"/>
                <a:t>dice</a:t>
              </a:r>
              <a:endParaRPr lang="en-US" sz="2000" dirty="0"/>
            </a:p>
          </p:txBody>
        </p:sp>
      </p:grpSp>
      <p:pic>
        <p:nvPicPr>
          <p:cNvPr id="34" name="Picture 33"/>
          <p:cNvPicPr>
            <a:picLocks noChangeAspect="1"/>
          </p:cNvPicPr>
          <p:nvPr/>
        </p:nvPicPr>
        <p:blipFill rotWithShape="1">
          <a:blip r:embed="rId7"/>
          <a:srcRect l="69677" t="2538" r="1991" b="54339"/>
          <a:stretch/>
        </p:blipFill>
        <p:spPr>
          <a:xfrm>
            <a:off x="693065" y="4135679"/>
            <a:ext cx="771787" cy="792760"/>
          </a:xfrm>
          <a:prstGeom prst="rect">
            <a:avLst/>
          </a:prstGeom>
        </p:spPr>
      </p:pic>
      <p:pic>
        <p:nvPicPr>
          <p:cNvPr id="35" name="Picture 34"/>
          <p:cNvPicPr>
            <a:picLocks noChangeAspect="1"/>
          </p:cNvPicPr>
          <p:nvPr/>
        </p:nvPicPr>
        <p:blipFill rotWithShape="1">
          <a:blip r:embed="rId7"/>
          <a:srcRect l="69677" t="2538" r="1991" b="54339"/>
          <a:stretch/>
        </p:blipFill>
        <p:spPr>
          <a:xfrm>
            <a:off x="2537326" y="4112328"/>
            <a:ext cx="771787" cy="792760"/>
          </a:xfrm>
          <a:prstGeom prst="rect">
            <a:avLst/>
          </a:prstGeom>
        </p:spPr>
      </p:pic>
      <p:pic>
        <p:nvPicPr>
          <p:cNvPr id="42" name="Picture 41"/>
          <p:cNvPicPr>
            <a:picLocks noChangeAspect="1"/>
          </p:cNvPicPr>
          <p:nvPr/>
        </p:nvPicPr>
        <p:blipFill rotWithShape="1">
          <a:blip r:embed="rId7"/>
          <a:srcRect l="1468" t="2994" r="69431" b="54794"/>
          <a:stretch/>
        </p:blipFill>
        <p:spPr>
          <a:xfrm>
            <a:off x="1645310" y="4110968"/>
            <a:ext cx="792760" cy="775983"/>
          </a:xfrm>
          <a:prstGeom prst="rect">
            <a:avLst/>
          </a:prstGeom>
        </p:spPr>
      </p:pic>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Tree>
    <p:extLst>
      <p:ext uri="{BB962C8B-B14F-4D97-AF65-F5344CB8AC3E}">
        <p14:creationId xmlns:p14="http://schemas.microsoft.com/office/powerpoint/2010/main" val="1308358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0.0007 L 0.16232 -0.06805 " pathEditMode="relative" rAng="0" ptsTypes="AA">
                                      <p:cBhvr>
                                        <p:cTn id="6" dur="2000" fill="hold"/>
                                        <p:tgtEl>
                                          <p:spTgt spid="17"/>
                                        </p:tgtEl>
                                        <p:attrNameLst>
                                          <p:attrName>ppt_x</p:attrName>
                                          <p:attrName>ppt_y</p:attrName>
                                        </p:attrNameLst>
                                      </p:cBhvr>
                                      <p:rCtr x="8108" y="-3449"/>
                                    </p:animMotion>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2000"/>
                                        <p:tgtEl>
                                          <p:spTgt spid="42"/>
                                        </p:tgtEl>
                                      </p:cBhvr>
                                    </p:animEffect>
                                    <p:anim calcmode="lin" valueType="num">
                                      <p:cBhvr>
                                        <p:cTn id="20" dur="2000" fill="hold"/>
                                        <p:tgtEl>
                                          <p:spTgt spid="42"/>
                                        </p:tgtEl>
                                        <p:attrNameLst>
                                          <p:attrName>ppt_w</p:attrName>
                                        </p:attrNameLst>
                                      </p:cBhvr>
                                      <p:tavLst>
                                        <p:tav tm="0" fmla="#ppt_w*sin(2.5*pi*$)">
                                          <p:val>
                                            <p:fltVal val="0"/>
                                          </p:val>
                                        </p:tav>
                                        <p:tav tm="100000">
                                          <p:val>
                                            <p:fltVal val="1"/>
                                          </p:val>
                                        </p:tav>
                                      </p:tavLst>
                                    </p:anim>
                                    <p:anim calcmode="lin" valueType="num">
                                      <p:cBhvr>
                                        <p:cTn id="21" dur="2000" fill="hold"/>
                                        <p:tgtEl>
                                          <p:spTgt spid="42"/>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2000"/>
                                        <p:tgtEl>
                                          <p:spTgt spid="34"/>
                                        </p:tgtEl>
                                      </p:cBhvr>
                                    </p:animEffect>
                                    <p:anim calcmode="lin" valueType="num">
                                      <p:cBhvr>
                                        <p:cTn id="25" dur="2000" fill="hold"/>
                                        <p:tgtEl>
                                          <p:spTgt spid="34"/>
                                        </p:tgtEl>
                                        <p:attrNameLst>
                                          <p:attrName>ppt_w</p:attrName>
                                        </p:attrNameLst>
                                      </p:cBhvr>
                                      <p:tavLst>
                                        <p:tav tm="0" fmla="#ppt_w*sin(2.5*pi*$)">
                                          <p:val>
                                            <p:fltVal val="0"/>
                                          </p:val>
                                        </p:tav>
                                        <p:tav tm="100000">
                                          <p:val>
                                            <p:fltVal val="1"/>
                                          </p:val>
                                        </p:tav>
                                      </p:tavLst>
                                    </p:anim>
                                    <p:anim calcmode="lin" valueType="num">
                                      <p:cBhvr>
                                        <p:cTn id="26" dur="2000" fill="hold"/>
                                        <p:tgtEl>
                                          <p:spTgt spid="34"/>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2000"/>
                                        <p:tgtEl>
                                          <p:spTgt spid="35"/>
                                        </p:tgtEl>
                                      </p:cBhvr>
                                    </p:animEffect>
                                    <p:anim calcmode="lin" valueType="num">
                                      <p:cBhvr>
                                        <p:cTn id="30" dur="2000" fill="hold"/>
                                        <p:tgtEl>
                                          <p:spTgt spid="35"/>
                                        </p:tgtEl>
                                        <p:attrNameLst>
                                          <p:attrName>ppt_w</p:attrName>
                                        </p:attrNameLst>
                                      </p:cBhvr>
                                      <p:tavLst>
                                        <p:tav tm="0" fmla="#ppt_w*sin(2.5*pi*$)">
                                          <p:val>
                                            <p:fltVal val="0"/>
                                          </p:val>
                                        </p:tav>
                                        <p:tav tm="100000">
                                          <p:val>
                                            <p:fltVal val="1"/>
                                          </p:val>
                                        </p:tav>
                                      </p:tavLst>
                                    </p:anim>
                                    <p:anim calcmode="lin" valueType="num">
                                      <p:cBhvr>
                                        <p:cTn id="31" dur="20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5835"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a:t>
              </a:r>
              <a:r>
                <a:rPr lang="en-US" sz="2000" b="1" dirty="0" smtClean="0"/>
                <a:t>7 </a:t>
              </a:r>
              <a:br>
                <a:rPr lang="en-US" sz="2000" b="1" dirty="0" smtClean="0"/>
              </a:br>
              <a:r>
                <a:rPr lang="en-US" sz="2000" dirty="0"/>
                <a:t> </a:t>
              </a:r>
            </a:p>
            <a:p>
              <a:r>
                <a:rPr lang="en-US" sz="2000" b="1" dirty="0"/>
                <a:t>Test</a:t>
              </a:r>
              <a:r>
                <a:rPr lang="en-US" sz="2000" dirty="0" smtClean="0"/>
                <a:t>: Roll 3 Die – 2 or more 6’s </a:t>
              </a:r>
            </a:p>
            <a:p>
              <a:endParaRPr lang="en-US" sz="2000" dirty="0"/>
            </a:p>
            <a:p>
              <a:r>
                <a:rPr lang="en-US" sz="2000" b="1" dirty="0"/>
                <a:t>Value: </a:t>
              </a:r>
              <a:r>
                <a:rPr lang="en-US" sz="2000" b="1" dirty="0" smtClean="0"/>
                <a:t>Product </a:t>
              </a:r>
              <a:r>
                <a:rPr lang="en-US" sz="2000" b="1" dirty="0"/>
                <a:t>of all </a:t>
              </a:r>
              <a:r>
                <a:rPr lang="en-US" sz="2000" b="1" dirty="0" smtClean="0"/>
                <a:t>dice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41" name="Picture 40"/>
          <p:cNvPicPr>
            <a:picLocks noChangeAspect="1"/>
          </p:cNvPicPr>
          <p:nvPr/>
        </p:nvPicPr>
        <p:blipFill rotWithShape="1">
          <a:blip r:embed="rId7"/>
          <a:srcRect l="35959" t="2081" r="35710" b="54339"/>
          <a:stretch/>
        </p:blipFill>
        <p:spPr>
          <a:xfrm>
            <a:off x="802612" y="4288527"/>
            <a:ext cx="771787" cy="801149"/>
          </a:xfrm>
          <a:prstGeom prst="rect">
            <a:avLst/>
          </a:prstGeom>
        </p:spPr>
      </p:pic>
      <p:pic>
        <p:nvPicPr>
          <p:cNvPr id="44" name="Picture 2" descr="http://worldartsme.com/images/dice-face-clipart-1.jpg"/>
          <p:cNvPicPr>
            <a:picLocks noChangeAspect="1" noChangeArrowheads="1"/>
          </p:cNvPicPr>
          <p:nvPr/>
        </p:nvPicPr>
        <p:blipFill rotWithShape="1">
          <a:blip r:embed="rId8">
            <a:extLst>
              <a:ext uri="{28A0092B-C50C-407E-A947-70E740481C1C}">
                <a14:useLocalDpi xmlns:a14="http://schemas.microsoft.com/office/drawing/2010/main" val="0"/>
              </a:ext>
            </a:extLst>
          </a:blip>
          <a:srcRect l="1400" t="52035" r="69807" b="3929"/>
          <a:stretch/>
        </p:blipFill>
        <p:spPr bwMode="auto">
          <a:xfrm>
            <a:off x="1794846" y="4274643"/>
            <a:ext cx="784371" cy="80953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6" descr="http://worldartsme.com/images/dice-face-clipart-1.jpg"/>
          <p:cNvPicPr>
            <a:picLocks noChangeAspect="1" noChangeArrowheads="1"/>
          </p:cNvPicPr>
          <p:nvPr/>
        </p:nvPicPr>
        <p:blipFill rotWithShape="1">
          <a:blip r:embed="rId8">
            <a:extLst>
              <a:ext uri="{28A0092B-C50C-407E-A947-70E740481C1C}">
                <a14:useLocalDpi xmlns:a14="http://schemas.microsoft.com/office/drawing/2010/main" val="0"/>
              </a:ext>
            </a:extLst>
          </a:blip>
          <a:srcRect l="69325" t="52018" r="1305" b="4718"/>
          <a:stretch/>
        </p:blipFill>
        <p:spPr bwMode="auto">
          <a:xfrm>
            <a:off x="2735685" y="4244955"/>
            <a:ext cx="800101" cy="795338"/>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Tree>
    <p:extLst>
      <p:ext uri="{BB962C8B-B14F-4D97-AF65-F5344CB8AC3E}">
        <p14:creationId xmlns:p14="http://schemas.microsoft.com/office/powerpoint/2010/main" val="3506245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anim calcmode="lin" valueType="num">
                                      <p:cBhvr>
                                        <p:cTn id="8" dur="2000" fill="hold"/>
                                        <p:tgtEl>
                                          <p:spTgt spid="45"/>
                                        </p:tgtEl>
                                        <p:attrNameLst>
                                          <p:attrName>ppt_w</p:attrName>
                                        </p:attrNameLst>
                                      </p:cBhvr>
                                      <p:tavLst>
                                        <p:tav tm="0" fmla="#ppt_w*sin(2.5*pi*$)">
                                          <p:val>
                                            <p:fltVal val="0"/>
                                          </p:val>
                                        </p:tav>
                                        <p:tav tm="100000">
                                          <p:val>
                                            <p:fltVal val="1"/>
                                          </p:val>
                                        </p:tav>
                                      </p:tavLst>
                                    </p:anim>
                                    <p:anim calcmode="lin" valueType="num">
                                      <p:cBhvr>
                                        <p:cTn id="9" dur="2000" fill="hold"/>
                                        <p:tgtEl>
                                          <p:spTgt spid="4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000"/>
                                        <p:tgtEl>
                                          <p:spTgt spid="41"/>
                                        </p:tgtEl>
                                      </p:cBhvr>
                                    </p:animEffect>
                                    <p:anim calcmode="lin" valueType="num">
                                      <p:cBhvr>
                                        <p:cTn id="18" dur="2000" fill="hold"/>
                                        <p:tgtEl>
                                          <p:spTgt spid="41"/>
                                        </p:tgtEl>
                                        <p:attrNameLst>
                                          <p:attrName>ppt_w</p:attrName>
                                        </p:attrNameLst>
                                      </p:cBhvr>
                                      <p:tavLst>
                                        <p:tav tm="0" fmla="#ppt_w*sin(2.5*pi*$)">
                                          <p:val>
                                            <p:fltVal val="0"/>
                                          </p:val>
                                        </p:tav>
                                        <p:tav tm="100000">
                                          <p:val>
                                            <p:fltVal val="1"/>
                                          </p:val>
                                        </p:tav>
                                      </p:tavLst>
                                    </p:anim>
                                    <p:anim calcmode="lin" valueType="num">
                                      <p:cBhvr>
                                        <p:cTn id="19" dur="20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Establishing Norms</a:t>
            </a:r>
            <a:endParaRPr lang="en-CA" dirty="0"/>
          </a:p>
        </p:txBody>
      </p:sp>
      <p:pic>
        <p:nvPicPr>
          <p:cNvPr id="5" name="Picture 2" descr="http://thevirtualpresenter.com/wp-content/uploads/2012/02/hands_showof_handup_handsup_iStock_000009311779Large_TheVirtualPresenter.com_.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9589" y="1600200"/>
            <a:ext cx="7904822" cy="45259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3"/>
          <a:srcRect l="12500" r="13083" b="2155"/>
          <a:stretch/>
        </p:blipFill>
        <p:spPr>
          <a:xfrm>
            <a:off x="3655218" y="1228725"/>
            <a:ext cx="1503507" cy="1528762"/>
          </a:xfrm>
          <a:prstGeom prst="rect">
            <a:avLst/>
          </a:prstGeom>
        </p:spPr>
      </p:pic>
    </p:spTree>
    <p:extLst>
      <p:ext uri="{BB962C8B-B14F-4D97-AF65-F5344CB8AC3E}">
        <p14:creationId xmlns:p14="http://schemas.microsoft.com/office/powerpoint/2010/main" val="96360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5835"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a:t>
              </a:r>
              <a:r>
                <a:rPr lang="en-US" sz="2000" b="1" dirty="0" smtClean="0"/>
                <a:t>7 </a:t>
              </a:r>
              <a:br>
                <a:rPr lang="en-US" sz="2000" b="1" dirty="0" smtClean="0"/>
              </a:br>
              <a:r>
                <a:rPr lang="en-US" sz="2000" dirty="0"/>
                <a:t> </a:t>
              </a:r>
            </a:p>
            <a:p>
              <a:r>
                <a:rPr lang="en-US" sz="2000" b="1" dirty="0"/>
                <a:t>Test</a:t>
              </a:r>
              <a:r>
                <a:rPr lang="en-US" sz="2000" dirty="0" smtClean="0"/>
                <a:t>: Roll 3 Die – 2 or more 6’s </a:t>
              </a:r>
            </a:p>
            <a:p>
              <a:endParaRPr lang="en-US" sz="2000" dirty="0"/>
            </a:p>
            <a:p>
              <a:r>
                <a:rPr lang="en-US" sz="2000" b="1" dirty="0"/>
                <a:t>Value: </a:t>
              </a:r>
              <a:r>
                <a:rPr lang="en-US" sz="2000" b="1" dirty="0" smtClean="0"/>
                <a:t>Product </a:t>
              </a:r>
              <a:r>
                <a:rPr lang="en-US" sz="2000" b="1" dirty="0"/>
                <a:t>of all </a:t>
              </a:r>
              <a:r>
                <a:rPr lang="en-US" sz="2000" b="1" dirty="0" smtClean="0"/>
                <a:t>dice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48" name="Picture 47"/>
          <p:cNvPicPr>
            <a:picLocks noChangeAspect="1"/>
          </p:cNvPicPr>
          <p:nvPr/>
        </p:nvPicPr>
        <p:blipFill rotWithShape="1">
          <a:blip r:embed="rId7"/>
          <a:srcRect l="1468" t="2994" r="69431" b="54794"/>
          <a:stretch/>
        </p:blipFill>
        <p:spPr>
          <a:xfrm>
            <a:off x="1747353" y="4427288"/>
            <a:ext cx="792760" cy="775983"/>
          </a:xfrm>
          <a:prstGeom prst="rect">
            <a:avLst/>
          </a:prstGeom>
        </p:spPr>
      </p:pic>
      <p:pic>
        <p:nvPicPr>
          <p:cNvPr id="49" name="Picture 6" descr="http://worldartsme.com/images/dice-face-clipart-1.jpg"/>
          <p:cNvPicPr>
            <a:picLocks noChangeAspect="1" noChangeArrowheads="1"/>
          </p:cNvPicPr>
          <p:nvPr/>
        </p:nvPicPr>
        <p:blipFill rotWithShape="1">
          <a:blip r:embed="rId8">
            <a:extLst>
              <a:ext uri="{28A0092B-C50C-407E-A947-70E740481C1C}">
                <a14:useLocalDpi xmlns:a14="http://schemas.microsoft.com/office/drawing/2010/main" val="0"/>
              </a:ext>
            </a:extLst>
          </a:blip>
          <a:srcRect l="69325" t="52018" r="1305" b="4718"/>
          <a:stretch/>
        </p:blipFill>
        <p:spPr bwMode="auto">
          <a:xfrm>
            <a:off x="825578" y="4433099"/>
            <a:ext cx="800101" cy="79533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6" descr="http://worldartsme.com/images/dice-face-clipart-1.jpg"/>
          <p:cNvPicPr>
            <a:picLocks noChangeAspect="1" noChangeArrowheads="1"/>
          </p:cNvPicPr>
          <p:nvPr/>
        </p:nvPicPr>
        <p:blipFill rotWithShape="1">
          <a:blip r:embed="rId8">
            <a:extLst>
              <a:ext uri="{28A0092B-C50C-407E-A947-70E740481C1C}">
                <a14:useLocalDpi xmlns:a14="http://schemas.microsoft.com/office/drawing/2010/main" val="0"/>
              </a:ext>
            </a:extLst>
          </a:blip>
          <a:srcRect l="69325" t="52018" r="1305" b="4718"/>
          <a:stretch/>
        </p:blipFill>
        <p:spPr bwMode="auto">
          <a:xfrm>
            <a:off x="2638645" y="4407933"/>
            <a:ext cx="800101" cy="795338"/>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Tree>
    <p:extLst>
      <p:ext uri="{BB962C8B-B14F-4D97-AF65-F5344CB8AC3E}">
        <p14:creationId xmlns:p14="http://schemas.microsoft.com/office/powerpoint/2010/main" val="2363960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2000"/>
                                        <p:tgtEl>
                                          <p:spTgt spid="50"/>
                                        </p:tgtEl>
                                      </p:cBhvr>
                                    </p:animEffect>
                                    <p:anim calcmode="lin" valueType="num">
                                      <p:cBhvr>
                                        <p:cTn id="8" dur="2000" fill="hold"/>
                                        <p:tgtEl>
                                          <p:spTgt spid="50"/>
                                        </p:tgtEl>
                                        <p:attrNameLst>
                                          <p:attrName>ppt_w</p:attrName>
                                        </p:attrNameLst>
                                      </p:cBhvr>
                                      <p:tavLst>
                                        <p:tav tm="0" fmla="#ppt_w*sin(2.5*pi*$)">
                                          <p:val>
                                            <p:fltVal val="0"/>
                                          </p:val>
                                        </p:tav>
                                        <p:tav tm="100000">
                                          <p:val>
                                            <p:fltVal val="1"/>
                                          </p:val>
                                        </p:tav>
                                      </p:tavLst>
                                    </p:anim>
                                    <p:anim calcmode="lin" valueType="num">
                                      <p:cBhvr>
                                        <p:cTn id="9" dur="2000" fill="hold"/>
                                        <p:tgtEl>
                                          <p:spTgt spid="5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2000"/>
                                        <p:tgtEl>
                                          <p:spTgt spid="48"/>
                                        </p:tgtEl>
                                      </p:cBhvr>
                                    </p:animEffect>
                                    <p:anim calcmode="lin" valueType="num">
                                      <p:cBhvr>
                                        <p:cTn id="13" dur="2000" fill="hold"/>
                                        <p:tgtEl>
                                          <p:spTgt spid="48"/>
                                        </p:tgtEl>
                                        <p:attrNameLst>
                                          <p:attrName>ppt_w</p:attrName>
                                        </p:attrNameLst>
                                      </p:cBhvr>
                                      <p:tavLst>
                                        <p:tav tm="0" fmla="#ppt_w*sin(2.5*pi*$)">
                                          <p:val>
                                            <p:fltVal val="0"/>
                                          </p:val>
                                        </p:tav>
                                        <p:tav tm="100000">
                                          <p:val>
                                            <p:fltVal val="1"/>
                                          </p:val>
                                        </p:tav>
                                      </p:tavLst>
                                    </p:anim>
                                    <p:anim calcmode="lin" valueType="num">
                                      <p:cBhvr>
                                        <p:cTn id="14" dur="2000" fill="hold"/>
                                        <p:tgtEl>
                                          <p:spTgt spid="4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2000"/>
                                        <p:tgtEl>
                                          <p:spTgt spid="49"/>
                                        </p:tgtEl>
                                      </p:cBhvr>
                                    </p:animEffect>
                                    <p:anim calcmode="lin" valueType="num">
                                      <p:cBhvr>
                                        <p:cTn id="18" dur="2000" fill="hold"/>
                                        <p:tgtEl>
                                          <p:spTgt spid="49"/>
                                        </p:tgtEl>
                                        <p:attrNameLst>
                                          <p:attrName>ppt_w</p:attrName>
                                        </p:attrNameLst>
                                      </p:cBhvr>
                                      <p:tavLst>
                                        <p:tav tm="0" fmla="#ppt_w*sin(2.5*pi*$)">
                                          <p:val>
                                            <p:fltVal val="0"/>
                                          </p:val>
                                        </p:tav>
                                        <p:tav tm="100000">
                                          <p:val>
                                            <p:fltVal val="1"/>
                                          </p:val>
                                        </p:tav>
                                      </p:tavLst>
                                    </p:anim>
                                    <p:anim calcmode="lin" valueType="num">
                                      <p:cBhvr>
                                        <p:cTn id="19" dur="20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childTnLst>
                                    <p:anim calcmode="lin" valueType="num">
                                      <p:cBhvr>
                                        <p:cTn id="27" dur="1000"/>
                                        <p:tgtEl>
                                          <p:spTgt spid="7"/>
                                        </p:tgtEl>
                                        <p:attrNameLst>
                                          <p:attrName>ppt_w</p:attrName>
                                        </p:attrNameLst>
                                      </p:cBhvr>
                                      <p:tavLst>
                                        <p:tav tm="0">
                                          <p:val>
                                            <p:strVal val="ppt_w"/>
                                          </p:val>
                                        </p:tav>
                                        <p:tav tm="100000">
                                          <p:val>
                                            <p:fltVal val="0"/>
                                          </p:val>
                                        </p:tav>
                                      </p:tavLst>
                                    </p:anim>
                                    <p:anim calcmode="lin" valueType="num">
                                      <p:cBhvr>
                                        <p:cTn id="28" dur="1000"/>
                                        <p:tgtEl>
                                          <p:spTgt spid="7"/>
                                        </p:tgtEl>
                                        <p:attrNameLst>
                                          <p:attrName>ppt_h</p:attrName>
                                        </p:attrNameLst>
                                      </p:cBhvr>
                                      <p:tavLst>
                                        <p:tav tm="0">
                                          <p:val>
                                            <p:strVal val="ppt_h"/>
                                          </p:val>
                                        </p:tav>
                                        <p:tav tm="100000">
                                          <p:val>
                                            <p:fltVal val="0"/>
                                          </p:val>
                                        </p:tav>
                                      </p:tavLst>
                                    </p:anim>
                                    <p:anim calcmode="lin" valueType="num">
                                      <p:cBhvr>
                                        <p:cTn id="29" dur="1000"/>
                                        <p:tgtEl>
                                          <p:spTgt spid="7"/>
                                        </p:tgtEl>
                                        <p:attrNameLst>
                                          <p:attrName>style.rotation</p:attrName>
                                        </p:attrNameLst>
                                      </p:cBhvr>
                                      <p:tavLst>
                                        <p:tav tm="0">
                                          <p:val>
                                            <p:fltVal val="0"/>
                                          </p:val>
                                        </p:tav>
                                        <p:tav tm="100000">
                                          <p:val>
                                            <p:fltVal val="90"/>
                                          </p:val>
                                        </p:tav>
                                      </p:tavLst>
                                    </p:anim>
                                    <p:animEffect transition="out" filter="fade">
                                      <p:cBhvr>
                                        <p:cTn id="30" dur="1000"/>
                                        <p:tgtEl>
                                          <p:spTgt spid="7"/>
                                        </p:tgtEl>
                                      </p:cBhvr>
                                    </p:animEffect>
                                    <p:set>
                                      <p:cBhvr>
                                        <p:cTn id="31" dur="1" fill="hold">
                                          <p:stCondLst>
                                            <p:cond delay="9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nodeType="clickEffect">
                                  <p:stCondLst>
                                    <p:cond delay="0"/>
                                  </p:stCondLst>
                                  <p:childTnLst>
                                    <p:animMotion origin="layout" path="M 5E-6 -4.44444E-6 L 0.14063 0.07524 " pathEditMode="relative" rAng="0" ptsTypes="AA">
                                      <p:cBhvr>
                                        <p:cTn id="35" dur="2000" fill="hold"/>
                                        <p:tgtEl>
                                          <p:spTgt spid="17"/>
                                        </p:tgtEl>
                                        <p:attrNameLst>
                                          <p:attrName>ppt_x</p:attrName>
                                          <p:attrName>ppt_y</p:attrName>
                                        </p:attrNameLst>
                                      </p:cBhvr>
                                      <p:rCtr x="7031" y="37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355"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78214" y="3461811"/>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a:t>
              </a:r>
              <a:r>
                <a:rPr lang="en-US" sz="2000" b="1" dirty="0" smtClean="0"/>
                <a:t>14</a:t>
              </a:r>
              <a:br>
                <a:rPr lang="en-US" sz="2000" b="1" dirty="0" smtClean="0"/>
              </a:br>
              <a:r>
                <a:rPr lang="en-US" sz="2000" dirty="0"/>
                <a:t> </a:t>
              </a:r>
            </a:p>
            <a:p>
              <a:r>
                <a:rPr lang="en-US" sz="2000" b="1" dirty="0"/>
                <a:t>Test</a:t>
              </a:r>
              <a:r>
                <a:rPr lang="en-US" sz="2000" dirty="0" smtClean="0"/>
                <a:t>: Roll 2 Dice – Both Dice are Different </a:t>
              </a:r>
            </a:p>
            <a:p>
              <a:endParaRPr lang="en-US" sz="2000" dirty="0"/>
            </a:p>
            <a:p>
              <a:r>
                <a:rPr lang="en-US" sz="2000" b="1" dirty="0"/>
                <a:t>Value: </a:t>
              </a:r>
              <a:r>
                <a:rPr lang="en-US" sz="2000" b="1" dirty="0" smtClean="0"/>
                <a:t>Highest of two dice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pic>
        <p:nvPicPr>
          <p:cNvPr id="35" name="Picture 34"/>
          <p:cNvPicPr>
            <a:picLocks noChangeAspect="1"/>
          </p:cNvPicPr>
          <p:nvPr/>
        </p:nvPicPr>
        <p:blipFill rotWithShape="1">
          <a:blip r:embed="rId7"/>
          <a:srcRect l="1468" t="2994" r="69431" b="54794"/>
          <a:stretch/>
        </p:blipFill>
        <p:spPr>
          <a:xfrm>
            <a:off x="1230885" y="4427288"/>
            <a:ext cx="792760" cy="775983"/>
          </a:xfrm>
          <a:prstGeom prst="rect">
            <a:avLst/>
          </a:prstGeom>
        </p:spPr>
      </p:pic>
      <p:pic>
        <p:nvPicPr>
          <p:cNvPr id="44" name="Picture 43"/>
          <p:cNvPicPr>
            <a:picLocks noChangeAspect="1"/>
          </p:cNvPicPr>
          <p:nvPr/>
        </p:nvPicPr>
        <p:blipFill rotWithShape="1">
          <a:blip r:embed="rId7"/>
          <a:srcRect l="1468" t="2994" r="69431" b="54794"/>
          <a:stretch/>
        </p:blipFill>
        <p:spPr>
          <a:xfrm>
            <a:off x="2303307" y="4427287"/>
            <a:ext cx="792760" cy="775983"/>
          </a:xfrm>
          <a:prstGeom prst="rect">
            <a:avLst/>
          </a:prstGeom>
        </p:spPr>
      </p:pic>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Tree>
    <p:extLst>
      <p:ext uri="{BB962C8B-B14F-4D97-AF65-F5344CB8AC3E}">
        <p14:creationId xmlns:p14="http://schemas.microsoft.com/office/powerpoint/2010/main" val="4103586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4.44444E-6 L 0.16441 -0.15486 " pathEditMode="relative" rAng="0" ptsTypes="AA">
                                      <p:cBhvr>
                                        <p:cTn id="6" dur="2000" fill="hold"/>
                                        <p:tgtEl>
                                          <p:spTgt spid="13"/>
                                        </p:tgtEl>
                                        <p:attrNameLst>
                                          <p:attrName>ppt_x</p:attrName>
                                          <p:attrName>ppt_y</p:attrName>
                                        </p:attrNameLst>
                                      </p:cBhvr>
                                      <p:rCtr x="8108" y="-5440"/>
                                    </p:animMotion>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000"/>
                                        <p:tgtEl>
                                          <p:spTgt spid="44"/>
                                        </p:tgtEl>
                                      </p:cBhvr>
                                    </p:animEffect>
                                    <p:anim calcmode="lin" valueType="num">
                                      <p:cBhvr>
                                        <p:cTn id="20" dur="2000" fill="hold"/>
                                        <p:tgtEl>
                                          <p:spTgt spid="44"/>
                                        </p:tgtEl>
                                        <p:attrNameLst>
                                          <p:attrName>ppt_w</p:attrName>
                                        </p:attrNameLst>
                                      </p:cBhvr>
                                      <p:tavLst>
                                        <p:tav tm="0" fmla="#ppt_w*sin(2.5*pi*$)">
                                          <p:val>
                                            <p:fltVal val="0"/>
                                          </p:val>
                                        </p:tav>
                                        <p:tav tm="100000">
                                          <p:val>
                                            <p:fltVal val="1"/>
                                          </p:val>
                                        </p:tav>
                                      </p:tavLst>
                                    </p:anim>
                                    <p:anim calcmode="lin" valueType="num">
                                      <p:cBhvr>
                                        <p:cTn id="21" dur="2000" fill="hold"/>
                                        <p:tgtEl>
                                          <p:spTgt spid="44"/>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2000"/>
                                        <p:tgtEl>
                                          <p:spTgt spid="35"/>
                                        </p:tgtEl>
                                      </p:cBhvr>
                                    </p:animEffect>
                                    <p:anim calcmode="lin" valueType="num">
                                      <p:cBhvr>
                                        <p:cTn id="25" dur="2000" fill="hold"/>
                                        <p:tgtEl>
                                          <p:spTgt spid="35"/>
                                        </p:tgtEl>
                                        <p:attrNameLst>
                                          <p:attrName>ppt_w</p:attrName>
                                        </p:attrNameLst>
                                      </p:cBhvr>
                                      <p:tavLst>
                                        <p:tav tm="0" fmla="#ppt_w*sin(2.5*pi*$)">
                                          <p:val>
                                            <p:fltVal val="0"/>
                                          </p:val>
                                        </p:tav>
                                        <p:tav tm="100000">
                                          <p:val>
                                            <p:fltVal val="1"/>
                                          </p:val>
                                        </p:tav>
                                      </p:tavLst>
                                    </p:anim>
                                    <p:anim calcmode="lin" valueType="num">
                                      <p:cBhvr>
                                        <p:cTn id="26" dur="20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36651" y="294603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78214" y="3461811"/>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938992"/>
            </a:xfrm>
            <a:prstGeom prst="rect">
              <a:avLst/>
            </a:prstGeom>
            <a:noFill/>
          </p:spPr>
          <p:txBody>
            <a:bodyPr wrap="square">
              <a:spAutoFit/>
            </a:bodyPr>
            <a:lstStyle/>
            <a:p>
              <a:r>
                <a:rPr lang="en-US" sz="2000" b="1" dirty="0"/>
                <a:t>ID: </a:t>
              </a:r>
              <a:r>
                <a:rPr lang="en-US" sz="2000" b="1" dirty="0" smtClean="0"/>
                <a:t>14</a:t>
              </a:r>
              <a:br>
                <a:rPr lang="en-US" sz="2000" b="1" dirty="0" smtClean="0"/>
              </a:br>
              <a:r>
                <a:rPr lang="en-US" sz="2000" dirty="0"/>
                <a:t> </a:t>
              </a:r>
            </a:p>
            <a:p>
              <a:r>
                <a:rPr lang="en-US" sz="2000" b="1" dirty="0"/>
                <a:t>Test</a:t>
              </a:r>
              <a:r>
                <a:rPr lang="en-US" sz="2000" dirty="0" smtClean="0"/>
                <a:t>: Roll 2 Dice – Both Dice are Different </a:t>
              </a:r>
            </a:p>
            <a:p>
              <a:endParaRPr lang="en-US" sz="2000" dirty="0"/>
            </a:p>
            <a:p>
              <a:r>
                <a:rPr lang="en-US" sz="2000" b="1" dirty="0"/>
                <a:t>Value: </a:t>
              </a:r>
              <a:r>
                <a:rPr lang="en-US" sz="2000" b="1" dirty="0" smtClean="0"/>
                <a:t>Highest of two dice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41" name="Picture 40"/>
          <p:cNvPicPr>
            <a:picLocks noChangeAspect="1"/>
          </p:cNvPicPr>
          <p:nvPr/>
        </p:nvPicPr>
        <p:blipFill rotWithShape="1">
          <a:blip r:embed="rId7"/>
          <a:srcRect l="35959" t="2081" r="35710" b="54339"/>
          <a:stretch/>
        </p:blipFill>
        <p:spPr>
          <a:xfrm>
            <a:off x="1259718" y="4289197"/>
            <a:ext cx="771787" cy="801149"/>
          </a:xfrm>
          <a:prstGeom prst="rect">
            <a:avLst/>
          </a:prstGeom>
        </p:spPr>
      </p:pic>
      <p:pic>
        <p:nvPicPr>
          <p:cNvPr id="42" name="Picture 2" descr="http://worldartsme.com/images/dice-face-clipart-1.jpg"/>
          <p:cNvPicPr>
            <a:picLocks noChangeAspect="1" noChangeArrowheads="1"/>
          </p:cNvPicPr>
          <p:nvPr/>
        </p:nvPicPr>
        <p:blipFill rotWithShape="1">
          <a:blip r:embed="rId8">
            <a:extLst>
              <a:ext uri="{28A0092B-C50C-407E-A947-70E740481C1C}">
                <a14:useLocalDpi xmlns:a14="http://schemas.microsoft.com/office/drawing/2010/main" val="0"/>
              </a:ext>
            </a:extLst>
          </a:blip>
          <a:srcRect l="1400" t="52035" r="69807" b="3929"/>
          <a:stretch/>
        </p:blipFill>
        <p:spPr bwMode="auto">
          <a:xfrm>
            <a:off x="2386474" y="4280808"/>
            <a:ext cx="784371" cy="809538"/>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Tree>
    <p:extLst>
      <p:ext uri="{BB962C8B-B14F-4D97-AF65-F5344CB8AC3E}">
        <p14:creationId xmlns:p14="http://schemas.microsoft.com/office/powerpoint/2010/main" val="1702192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000"/>
                                        <p:tgtEl>
                                          <p:spTgt spid="42"/>
                                        </p:tgtEl>
                                      </p:cBhvr>
                                    </p:animEffect>
                                    <p:anim calcmode="lin" valueType="num">
                                      <p:cBhvr>
                                        <p:cTn id="8" dur="2000" fill="hold"/>
                                        <p:tgtEl>
                                          <p:spTgt spid="42"/>
                                        </p:tgtEl>
                                        <p:attrNameLst>
                                          <p:attrName>ppt_w</p:attrName>
                                        </p:attrNameLst>
                                      </p:cBhvr>
                                      <p:tavLst>
                                        <p:tav tm="0" fmla="#ppt_w*sin(2.5*pi*$)">
                                          <p:val>
                                            <p:fltVal val="0"/>
                                          </p:val>
                                        </p:tav>
                                        <p:tav tm="100000">
                                          <p:val>
                                            <p:fltVal val="1"/>
                                          </p:val>
                                        </p:tav>
                                      </p:tavLst>
                                    </p:anim>
                                    <p:anim calcmode="lin" valueType="num">
                                      <p:cBhvr>
                                        <p:cTn id="9" dur="2000" fill="hold"/>
                                        <p:tgtEl>
                                          <p:spTgt spid="4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2000"/>
                                        <p:tgtEl>
                                          <p:spTgt spid="41"/>
                                        </p:tgtEl>
                                      </p:cBhvr>
                                    </p:animEffect>
                                    <p:anim calcmode="lin" valueType="num">
                                      <p:cBhvr>
                                        <p:cTn id="13" dur="2000" fill="hold"/>
                                        <p:tgtEl>
                                          <p:spTgt spid="41"/>
                                        </p:tgtEl>
                                        <p:attrNameLst>
                                          <p:attrName>ppt_w</p:attrName>
                                        </p:attrNameLst>
                                      </p:cBhvr>
                                      <p:tavLst>
                                        <p:tav tm="0" fmla="#ppt_w*sin(2.5*pi*$)">
                                          <p:val>
                                            <p:fltVal val="0"/>
                                          </p:val>
                                        </p:tav>
                                        <p:tav tm="100000">
                                          <p:val>
                                            <p:fltVal val="1"/>
                                          </p:val>
                                        </p:tav>
                                      </p:tavLst>
                                    </p:anim>
                                    <p:anim calcmode="lin" valueType="num">
                                      <p:cBhvr>
                                        <p:cTn id="14" dur="20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7"/>
                                        </p:tgtEl>
                                        <p:attrNameLst>
                                          <p:attrName>ppt_w</p:attrName>
                                        </p:attrNameLst>
                                      </p:cBhvr>
                                      <p:tavLst>
                                        <p:tav tm="0">
                                          <p:val>
                                            <p:strVal val="ppt_w"/>
                                          </p:val>
                                        </p:tav>
                                        <p:tav tm="100000">
                                          <p:val>
                                            <p:fltVal val="0"/>
                                          </p:val>
                                        </p:tav>
                                      </p:tavLst>
                                    </p:anim>
                                    <p:anim calcmode="lin" valueType="num">
                                      <p:cBhvr>
                                        <p:cTn id="23" dur="1000"/>
                                        <p:tgtEl>
                                          <p:spTgt spid="7"/>
                                        </p:tgtEl>
                                        <p:attrNameLst>
                                          <p:attrName>ppt_h</p:attrName>
                                        </p:attrNameLst>
                                      </p:cBhvr>
                                      <p:tavLst>
                                        <p:tav tm="0">
                                          <p:val>
                                            <p:strVal val="ppt_h"/>
                                          </p:val>
                                        </p:tav>
                                        <p:tav tm="100000">
                                          <p:val>
                                            <p:fltVal val="0"/>
                                          </p:val>
                                        </p:tav>
                                      </p:tavLst>
                                    </p:anim>
                                    <p:anim calcmode="lin" valueType="num">
                                      <p:cBhvr>
                                        <p:cTn id="24" dur="1000"/>
                                        <p:tgtEl>
                                          <p:spTgt spid="7"/>
                                        </p:tgtEl>
                                        <p:attrNameLst>
                                          <p:attrName>style.rotation</p:attrName>
                                        </p:attrNameLst>
                                      </p:cBhvr>
                                      <p:tavLst>
                                        <p:tav tm="0">
                                          <p:val>
                                            <p:fltVal val="0"/>
                                          </p:val>
                                        </p:tav>
                                        <p:tav tm="100000">
                                          <p:val>
                                            <p:fltVal val="90"/>
                                          </p:val>
                                        </p:tav>
                                      </p:tavLst>
                                    </p:anim>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1.66667E-6 1.11111E-6 L 0.1441 0.14005 " pathEditMode="relative" rAng="0" ptsTypes="AA">
                                      <p:cBhvr>
                                        <p:cTn id="30" dur="2000" fill="hold"/>
                                        <p:tgtEl>
                                          <p:spTgt spid="13"/>
                                        </p:tgtEl>
                                        <p:attrNameLst>
                                          <p:attrName>ppt_x</p:attrName>
                                          <p:attrName>ppt_y</p:attrName>
                                        </p:attrNameLst>
                                      </p:cBhvr>
                                      <p:rCtr x="7205" y="6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6343" y="398084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78214" y="3461811"/>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631216"/>
            </a:xfrm>
            <a:prstGeom prst="rect">
              <a:avLst/>
            </a:prstGeom>
            <a:noFill/>
          </p:spPr>
          <p:txBody>
            <a:bodyPr wrap="square">
              <a:spAutoFit/>
            </a:bodyPr>
            <a:lstStyle/>
            <a:p>
              <a:r>
                <a:rPr lang="en-US" sz="2000" b="1" dirty="0"/>
                <a:t>ID: 9</a:t>
              </a:r>
              <a:r>
                <a:rPr lang="en-US" sz="2000" b="1" dirty="0" smtClean="0"/>
                <a:t/>
              </a:r>
              <a:br>
                <a:rPr lang="en-US" sz="2000" b="1" dirty="0" smtClean="0"/>
              </a:br>
              <a:r>
                <a:rPr lang="en-US" sz="2000" dirty="0"/>
                <a:t> </a:t>
              </a:r>
            </a:p>
            <a:p>
              <a:r>
                <a:rPr lang="en-US" sz="2000" b="1" dirty="0"/>
                <a:t>Test</a:t>
              </a:r>
              <a:r>
                <a:rPr lang="en-US" sz="2000" dirty="0" smtClean="0"/>
                <a:t>: Roll 1 Dice – Not a 1</a:t>
              </a:r>
            </a:p>
            <a:p>
              <a:endParaRPr lang="en-US" sz="2000" dirty="0"/>
            </a:p>
            <a:p>
              <a:r>
                <a:rPr lang="en-US" sz="2000" b="1" dirty="0"/>
                <a:t>Value: </a:t>
              </a:r>
              <a:r>
                <a:rPr lang="en-US" sz="2000" b="1" dirty="0" smtClean="0"/>
                <a:t>Value of Single Die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7933" y="304860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47"/>
          <p:cNvPicPr>
            <a:picLocks noChangeAspect="1"/>
          </p:cNvPicPr>
          <p:nvPr/>
        </p:nvPicPr>
        <p:blipFill rotWithShape="1">
          <a:blip r:embed="rId7"/>
          <a:srcRect l="1468" t="2994" r="69431" b="54794"/>
          <a:stretch/>
        </p:blipFill>
        <p:spPr>
          <a:xfrm>
            <a:off x="1464852" y="4363554"/>
            <a:ext cx="792760" cy="775983"/>
          </a:xfrm>
          <a:prstGeom prst="rect">
            <a:avLst/>
          </a:prstGeom>
        </p:spPr>
      </p:pic>
      <p:sp>
        <p:nvSpPr>
          <p:cNvPr id="49" name="Rectangle 48"/>
          <p:cNvSpPr/>
          <p:nvPr/>
        </p:nvSpPr>
        <p:spPr>
          <a:xfrm>
            <a:off x="5107221" y="773809"/>
            <a:ext cx="373820"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Tree>
    <p:extLst>
      <p:ext uri="{BB962C8B-B14F-4D97-AF65-F5344CB8AC3E}">
        <p14:creationId xmlns:p14="http://schemas.microsoft.com/office/powerpoint/2010/main" val="2372955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3.7037E-6 L 0.33125 -0.0118 " pathEditMode="relative" rAng="0" ptsTypes="AA">
                                      <p:cBhvr>
                                        <p:cTn id="6" dur="2000" fill="hold"/>
                                        <p:tgtEl>
                                          <p:spTgt spid="44"/>
                                        </p:tgtEl>
                                        <p:attrNameLst>
                                          <p:attrName>ppt_x</p:attrName>
                                          <p:attrName>ppt_y</p:attrName>
                                        </p:attrNameLst>
                                      </p:cBhvr>
                                      <p:rCtr x="16563" y="-602"/>
                                    </p:animMotion>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2000"/>
                                        <p:tgtEl>
                                          <p:spTgt spid="48"/>
                                        </p:tgtEl>
                                      </p:cBhvr>
                                    </p:animEffect>
                                    <p:anim calcmode="lin" valueType="num">
                                      <p:cBhvr>
                                        <p:cTn id="20" dur="2000" fill="hold"/>
                                        <p:tgtEl>
                                          <p:spTgt spid="48"/>
                                        </p:tgtEl>
                                        <p:attrNameLst>
                                          <p:attrName>ppt_w</p:attrName>
                                        </p:attrNameLst>
                                      </p:cBhvr>
                                      <p:tavLst>
                                        <p:tav tm="0" fmla="#ppt_w*sin(2.5*pi*$)">
                                          <p:val>
                                            <p:fltVal val="0"/>
                                          </p:val>
                                        </p:tav>
                                        <p:tav tm="100000">
                                          <p:val>
                                            <p:fltVal val="1"/>
                                          </p:val>
                                        </p:tav>
                                      </p:tavLst>
                                    </p:anim>
                                    <p:anim calcmode="lin" valueType="num">
                                      <p:cBhvr>
                                        <p:cTn id="21" dur="20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6343" y="398084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78214" y="3461811"/>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2633" y="289862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4646255" y="2006575"/>
            <a:ext cx="1018227" cy="646331"/>
          </a:xfrm>
          <a:prstGeom prst="rect">
            <a:avLst/>
          </a:prstGeom>
          <a:noFill/>
        </p:spPr>
        <p:txBody>
          <a:bodyPr wrap="none" rtlCol="0">
            <a:spAutoFit/>
          </a:bodyPr>
          <a:lstStyle/>
          <a:p>
            <a:pPr algn="ctr"/>
            <a:r>
              <a:rPr lang="en-CA" dirty="0" smtClean="0"/>
              <a:t>Iteration</a:t>
            </a:r>
            <a:br>
              <a:rPr lang="en-CA" dirty="0" smtClean="0"/>
            </a:br>
            <a:r>
              <a:rPr lang="en-CA" dirty="0" smtClean="0"/>
              <a:t>Plan </a:t>
            </a:r>
            <a:endParaRPr lang="en-CA" dirty="0"/>
          </a:p>
        </p:txBody>
      </p:sp>
      <p:pic>
        <p:nvPicPr>
          <p:cNvPr id="2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190297" y="2006575"/>
            <a:ext cx="942822" cy="738664"/>
          </a:xfrm>
          <a:prstGeom prst="rect">
            <a:avLst/>
          </a:prstGeom>
          <a:noFill/>
        </p:spPr>
        <p:txBody>
          <a:bodyPr wrap="none" rtlCol="0">
            <a:spAutoFit/>
          </a:bodyPr>
          <a:lstStyle/>
          <a:p>
            <a:pPr algn="ctr"/>
            <a:r>
              <a:rPr lang="en-CA" sz="1400" dirty="0" smtClean="0"/>
              <a:t>In</a:t>
            </a:r>
            <a:br>
              <a:rPr lang="en-CA" sz="1400" dirty="0" smtClean="0"/>
            </a:br>
            <a:r>
              <a:rPr lang="en-CA" sz="1400" dirty="0" smtClean="0"/>
              <a:t>Progress</a:t>
            </a:r>
            <a:br>
              <a:rPr lang="en-CA" sz="1400" dirty="0" smtClean="0"/>
            </a:br>
            <a:r>
              <a:rPr lang="en-CA" sz="1400" dirty="0" smtClean="0"/>
              <a:t>(WIP = 1)</a:t>
            </a:r>
            <a:endParaRPr lang="en-CA" sz="1400" dirty="0"/>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7643677" y="2222018"/>
            <a:ext cx="931665" cy="307777"/>
          </a:xfrm>
          <a:prstGeom prst="rect">
            <a:avLst/>
          </a:prstGeom>
          <a:noFill/>
        </p:spPr>
        <p:txBody>
          <a:bodyPr wrap="none" rtlCol="0">
            <a:spAutoFit/>
          </a:bodyPr>
          <a:lstStyle/>
          <a:p>
            <a:pPr algn="ctr"/>
            <a:r>
              <a:rPr lang="en-CA" sz="1400" dirty="0" smtClean="0"/>
              <a:t>Accepted</a:t>
            </a:r>
            <a:endParaRPr lang="en-CA" sz="1400" dirty="0"/>
          </a:p>
        </p:txBody>
      </p:sp>
      <p:graphicFrame>
        <p:nvGraphicFramePr>
          <p:cNvPr id="2" name="Table 1"/>
          <p:cNvGraphicFramePr>
            <a:graphicFrameLocks noGrp="1"/>
          </p:cNvGraphicFramePr>
          <p:nvPr>
            <p:extLst/>
          </p:nvPr>
        </p:nvGraphicFramePr>
        <p:xfrm>
          <a:off x="464660" y="328567"/>
          <a:ext cx="8229603" cy="966802"/>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grpSp>
        <p:nvGrpSpPr>
          <p:cNvPr id="7" name="Group 6"/>
          <p:cNvGrpSpPr/>
          <p:nvPr/>
        </p:nvGrpSpPr>
        <p:grpSpPr>
          <a:xfrm>
            <a:off x="253629" y="1248891"/>
            <a:ext cx="3780209" cy="2806634"/>
            <a:chOff x="253629" y="1248891"/>
            <a:chExt cx="3780209" cy="2806634"/>
          </a:xfrm>
        </p:grpSpPr>
        <p:pic>
          <p:nvPicPr>
            <p:cNvPr id="3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ectangle 38"/>
            <p:cNvSpPr/>
            <p:nvPr/>
          </p:nvSpPr>
          <p:spPr>
            <a:xfrm>
              <a:off x="253629" y="1822787"/>
              <a:ext cx="3377594" cy="1631216"/>
            </a:xfrm>
            <a:prstGeom prst="rect">
              <a:avLst/>
            </a:prstGeom>
            <a:noFill/>
          </p:spPr>
          <p:txBody>
            <a:bodyPr wrap="square">
              <a:spAutoFit/>
            </a:bodyPr>
            <a:lstStyle/>
            <a:p>
              <a:r>
                <a:rPr lang="en-US" sz="2000" b="1" dirty="0"/>
                <a:t>ID: 9</a:t>
              </a:r>
              <a:r>
                <a:rPr lang="en-US" sz="2000" b="1" dirty="0" smtClean="0"/>
                <a:t/>
              </a:r>
              <a:br>
                <a:rPr lang="en-US" sz="2000" b="1" dirty="0" smtClean="0"/>
              </a:br>
              <a:r>
                <a:rPr lang="en-US" sz="2000" dirty="0"/>
                <a:t> </a:t>
              </a:r>
            </a:p>
            <a:p>
              <a:r>
                <a:rPr lang="en-US" sz="2000" b="1" dirty="0"/>
                <a:t>Test</a:t>
              </a:r>
              <a:r>
                <a:rPr lang="en-US" sz="2000" dirty="0" smtClean="0"/>
                <a:t>: Roll 1 Dice – Not a 1</a:t>
              </a:r>
            </a:p>
            <a:p>
              <a:endParaRPr lang="en-US" sz="2000" dirty="0"/>
            </a:p>
            <a:p>
              <a:r>
                <a:rPr lang="en-US" sz="2000" b="1" dirty="0"/>
                <a:t>Value: </a:t>
              </a:r>
              <a:r>
                <a:rPr lang="en-US" sz="2000" b="1" dirty="0" smtClean="0"/>
                <a:t>Value of Single Die</a:t>
              </a:r>
              <a:endParaRPr lang="en-US" sz="2000" dirty="0"/>
            </a:p>
          </p:txBody>
        </p:sp>
      </p:grpSp>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9633" y="295506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Rectangle 40"/>
          <p:cNvSpPr/>
          <p:nvPr/>
        </p:nvSpPr>
        <p:spPr>
          <a:xfrm>
            <a:off x="507195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42" name="Picture 6" descr="http://worldartsme.com/images/dice-face-clipart-1.jpg"/>
          <p:cNvPicPr>
            <a:picLocks noChangeAspect="1" noChangeArrowheads="1"/>
          </p:cNvPicPr>
          <p:nvPr/>
        </p:nvPicPr>
        <p:blipFill rotWithShape="1">
          <a:blip r:embed="rId7">
            <a:extLst>
              <a:ext uri="{28A0092B-C50C-407E-A947-70E740481C1C}">
                <a14:useLocalDpi xmlns:a14="http://schemas.microsoft.com/office/drawing/2010/main" val="0"/>
              </a:ext>
            </a:extLst>
          </a:blip>
          <a:srcRect l="69325" t="52018" r="1305" b="4718"/>
          <a:stretch/>
        </p:blipFill>
        <p:spPr bwMode="auto">
          <a:xfrm>
            <a:off x="1743682" y="4354512"/>
            <a:ext cx="800101" cy="795338"/>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p:cNvSpPr/>
          <p:nvPr/>
        </p:nvSpPr>
        <p:spPr>
          <a:xfrm>
            <a:off x="5516307"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6</a:t>
            </a:r>
            <a:endParaRPr lang="en-CA" sz="3200" b="1" dirty="0">
              <a:solidFill>
                <a:srgbClr val="1F497D"/>
              </a:solidFill>
              <a:latin typeface="Bradley Hand ITC"/>
            </a:endParaRPr>
          </a:p>
        </p:txBody>
      </p:sp>
      <p:sp>
        <p:nvSpPr>
          <p:cNvPr id="50" name="Rectangle 49"/>
          <p:cNvSpPr/>
          <p:nvPr/>
        </p:nvSpPr>
        <p:spPr>
          <a:xfrm>
            <a:off x="5969866" y="810049"/>
            <a:ext cx="651140" cy="584775"/>
          </a:xfrm>
          <a:prstGeom prst="rect">
            <a:avLst/>
          </a:prstGeom>
        </p:spPr>
        <p:txBody>
          <a:bodyPr wrap="none">
            <a:spAutoFit/>
          </a:bodyPr>
          <a:lstStyle/>
          <a:p>
            <a:pPr algn="ctr" fontAlgn="ctr"/>
            <a:r>
              <a:rPr lang="en-CA" sz="3200" b="1" dirty="0" smtClean="0">
                <a:solidFill>
                  <a:srgbClr val="1F497D"/>
                </a:solidFill>
                <a:latin typeface="Bradley Hand ITC"/>
              </a:rPr>
              <a:t>53</a:t>
            </a:r>
            <a:endParaRPr lang="en-CA" sz="3200" b="1" dirty="0">
              <a:solidFill>
                <a:srgbClr val="1F497D"/>
              </a:solidFill>
              <a:latin typeface="Bradley Hand ITC"/>
            </a:endParaRPr>
          </a:p>
        </p:txBody>
      </p:sp>
      <p:sp>
        <p:nvSpPr>
          <p:cNvPr id="52" name="Rectangle 51"/>
          <p:cNvSpPr/>
          <p:nvPr/>
        </p:nvSpPr>
        <p:spPr>
          <a:xfrm>
            <a:off x="6691254" y="817812"/>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53" name="Rectangle 52"/>
          <p:cNvSpPr/>
          <p:nvPr/>
        </p:nvSpPr>
        <p:spPr>
          <a:xfrm>
            <a:off x="7197102" y="780664"/>
            <a:ext cx="782587" cy="584775"/>
          </a:xfrm>
          <a:prstGeom prst="rect">
            <a:avLst/>
          </a:prstGeom>
        </p:spPr>
        <p:txBody>
          <a:bodyPr wrap="none">
            <a:spAutoFit/>
          </a:bodyPr>
          <a:lstStyle/>
          <a:p>
            <a:pPr algn="ctr" fontAlgn="ctr"/>
            <a:r>
              <a:rPr lang="en-CA" sz="3200" b="1" dirty="0" smtClean="0">
                <a:solidFill>
                  <a:srgbClr val="1F497D"/>
                </a:solidFill>
                <a:latin typeface="Bradley Hand ITC"/>
              </a:rPr>
              <a:t>Yes</a:t>
            </a:r>
            <a:endParaRPr lang="en-CA" sz="3200" b="1" dirty="0">
              <a:solidFill>
                <a:srgbClr val="1F497D"/>
              </a:solidFill>
              <a:latin typeface="Bradley Hand ITC"/>
            </a:endParaRPr>
          </a:p>
        </p:txBody>
      </p:sp>
      <p:sp>
        <p:nvSpPr>
          <p:cNvPr id="54" name="Rectangle 53"/>
          <p:cNvSpPr/>
          <p:nvPr/>
        </p:nvSpPr>
        <p:spPr>
          <a:xfrm>
            <a:off x="7992628" y="786793"/>
            <a:ext cx="620683" cy="584775"/>
          </a:xfrm>
          <a:prstGeom prst="rect">
            <a:avLst/>
          </a:prstGeom>
        </p:spPr>
        <p:txBody>
          <a:bodyPr wrap="none">
            <a:spAutoFit/>
          </a:bodyPr>
          <a:lstStyle/>
          <a:p>
            <a:pPr algn="ctr" fontAlgn="ctr"/>
            <a:r>
              <a:rPr lang="en-CA" sz="3200" b="1" dirty="0" smtClean="0">
                <a:solidFill>
                  <a:srgbClr val="1F497D"/>
                </a:solidFill>
                <a:latin typeface="Bradley Hand ITC"/>
              </a:rPr>
              <a:t>15</a:t>
            </a:r>
            <a:endParaRPr lang="en-CA" sz="3200" b="1" dirty="0">
              <a:solidFill>
                <a:srgbClr val="1F497D"/>
              </a:solidFill>
              <a:latin typeface="Bradley Hand ITC"/>
            </a:endParaRPr>
          </a:p>
        </p:txBody>
      </p:sp>
    </p:spTree>
    <p:extLst>
      <p:ext uri="{BB962C8B-B14F-4D97-AF65-F5344CB8AC3E}">
        <p14:creationId xmlns:p14="http://schemas.microsoft.com/office/powerpoint/2010/main" val="2938308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000"/>
                                        <p:tgtEl>
                                          <p:spTgt spid="42"/>
                                        </p:tgtEl>
                                      </p:cBhvr>
                                    </p:animEffect>
                                    <p:anim calcmode="lin" valueType="num">
                                      <p:cBhvr>
                                        <p:cTn id="8" dur="2000" fill="hold"/>
                                        <p:tgtEl>
                                          <p:spTgt spid="42"/>
                                        </p:tgtEl>
                                        <p:attrNameLst>
                                          <p:attrName>ppt_w</p:attrName>
                                        </p:attrNameLst>
                                      </p:cBhvr>
                                      <p:tavLst>
                                        <p:tav tm="0" fmla="#ppt_w*sin(2.5*pi*$)">
                                          <p:val>
                                            <p:fltVal val="0"/>
                                          </p:val>
                                        </p:tav>
                                        <p:tav tm="100000">
                                          <p:val>
                                            <p:fltVal val="1"/>
                                          </p:val>
                                        </p:tav>
                                      </p:tavLst>
                                    </p:anim>
                                    <p:anim calcmode="lin" valueType="num">
                                      <p:cBhvr>
                                        <p:cTn id="9" dur="2000" fill="hold"/>
                                        <p:tgtEl>
                                          <p:spTgt spid="4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1" presetClass="exit" presetSubtype="0" fill="hold" nodeType="clickEffect">
                                  <p:stCondLst>
                                    <p:cond delay="0"/>
                                  </p:stCondLst>
                                  <p:childTnLst>
                                    <p:anim calcmode="lin" valueType="num">
                                      <p:cBhvr>
                                        <p:cTn id="17" dur="1000"/>
                                        <p:tgtEl>
                                          <p:spTgt spid="7"/>
                                        </p:tgtEl>
                                        <p:attrNameLst>
                                          <p:attrName>ppt_w</p:attrName>
                                        </p:attrNameLst>
                                      </p:cBhvr>
                                      <p:tavLst>
                                        <p:tav tm="0">
                                          <p:val>
                                            <p:strVal val="ppt_w"/>
                                          </p:val>
                                        </p:tav>
                                        <p:tav tm="100000">
                                          <p:val>
                                            <p:fltVal val="0"/>
                                          </p:val>
                                        </p:tav>
                                      </p:tavLst>
                                    </p:anim>
                                    <p:anim calcmode="lin" valueType="num">
                                      <p:cBhvr>
                                        <p:cTn id="18" dur="1000"/>
                                        <p:tgtEl>
                                          <p:spTgt spid="7"/>
                                        </p:tgtEl>
                                        <p:attrNameLst>
                                          <p:attrName>ppt_h</p:attrName>
                                        </p:attrNameLst>
                                      </p:cBhvr>
                                      <p:tavLst>
                                        <p:tav tm="0">
                                          <p:val>
                                            <p:strVal val="ppt_h"/>
                                          </p:val>
                                        </p:tav>
                                        <p:tav tm="100000">
                                          <p:val>
                                            <p:fltVal val="0"/>
                                          </p:val>
                                        </p:tav>
                                      </p:tavLst>
                                    </p:anim>
                                    <p:anim calcmode="lin" valueType="num">
                                      <p:cBhvr>
                                        <p:cTn id="19" dur="1000"/>
                                        <p:tgtEl>
                                          <p:spTgt spid="7"/>
                                        </p:tgtEl>
                                        <p:attrNameLst>
                                          <p:attrName>style.rotation</p:attrName>
                                        </p:attrNameLst>
                                      </p:cBhvr>
                                      <p:tavLst>
                                        <p:tav tm="0">
                                          <p:val>
                                            <p:fltVal val="0"/>
                                          </p:val>
                                        </p:tav>
                                        <p:tav tm="100000">
                                          <p:val>
                                            <p:fltVal val="90"/>
                                          </p:val>
                                        </p:tav>
                                      </p:tavLst>
                                    </p:anim>
                                    <p:animEffect transition="out" filter="fade">
                                      <p:cBhvr>
                                        <p:cTn id="20" dur="1000"/>
                                        <p:tgtEl>
                                          <p:spTgt spid="7"/>
                                        </p:tgtEl>
                                      </p:cBhvr>
                                    </p:animEffect>
                                    <p:set>
                                      <p:cBhvr>
                                        <p:cTn id="21" dur="1" fill="hold">
                                          <p:stCondLst>
                                            <p:cond delay="999"/>
                                          </p:stCondLst>
                                        </p:cTn>
                                        <p:tgtEl>
                                          <p:spTgt spid="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nodeType="clickEffect">
                                  <p:stCondLst>
                                    <p:cond delay="0"/>
                                  </p:stCondLst>
                                  <p:childTnLst>
                                    <p:animMotion origin="layout" path="M -3.05556E-6 3.7037E-6 L 0.16198 0.21319 " pathEditMode="relative" rAng="0" ptsTypes="AA">
                                      <p:cBhvr>
                                        <p:cTn id="25" dur="2000" fill="hold"/>
                                        <p:tgtEl>
                                          <p:spTgt spid="44"/>
                                        </p:tgtEl>
                                        <p:attrNameLst>
                                          <p:attrName>ppt_x</p:attrName>
                                          <p:attrName>ppt_y</p:attrName>
                                        </p:attrNameLst>
                                      </p:cBhvr>
                                      <p:rCtr x="8090" y="10648"/>
                                    </p:animMotion>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2" grpId="0"/>
      <p:bldP spid="53" grpId="0"/>
      <p:bldP spid="5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Iteration 1: Special Actions</a:t>
            </a:r>
            <a:endParaRPr lang="en-US" dirty="0"/>
          </a:p>
        </p:txBody>
      </p:sp>
      <p:sp>
        <p:nvSpPr>
          <p:cNvPr id="3" name="Content Placeholder 2"/>
          <p:cNvSpPr>
            <a:spLocks noGrp="1"/>
          </p:cNvSpPr>
          <p:nvPr>
            <p:ph idx="1"/>
          </p:nvPr>
        </p:nvSpPr>
        <p:spPr/>
        <p:txBody>
          <a:bodyPr/>
          <a:lstStyle/>
          <a:p>
            <a:r>
              <a:rPr lang="en-US" sz="2800" dirty="0" smtClean="0"/>
              <a:t>It </a:t>
            </a:r>
            <a:r>
              <a:rPr lang="en-US" sz="2800" dirty="0"/>
              <a:t>is </a:t>
            </a:r>
            <a:r>
              <a:rPr lang="en-US" sz="2800" dirty="0" smtClean="0"/>
              <a:t>ok abandon </a:t>
            </a:r>
            <a:r>
              <a:rPr lang="en-US" sz="2800" dirty="0"/>
              <a:t>a </a:t>
            </a:r>
            <a:r>
              <a:rPr lang="en-US" sz="2800" dirty="0" smtClean="0"/>
              <a:t>story</a:t>
            </a:r>
          </a:p>
          <a:p>
            <a:pPr lvl="1"/>
            <a:r>
              <a:rPr lang="en-US" sz="2400" dirty="0" smtClean="0"/>
              <a:t>You can come back to it later</a:t>
            </a:r>
          </a:p>
          <a:p>
            <a:r>
              <a:rPr lang="en-US" sz="2800" dirty="0" smtClean="0"/>
              <a:t>It is ok to redo a story</a:t>
            </a:r>
          </a:p>
          <a:p>
            <a:pPr lvl="1"/>
            <a:r>
              <a:rPr lang="en-US" sz="2400" dirty="0" smtClean="0"/>
              <a:t>If you complete a story and find that the market does not value as much as you would like, you can redo the story by pulling it back into the WIP.  If you later abandon the new redo story, you keep the vale of the completed story.</a:t>
            </a:r>
            <a:endParaRPr lang="en-US" sz="2000" dirty="0"/>
          </a:p>
          <a:p>
            <a:endParaRPr lang="en-US" dirty="0" smtClean="0"/>
          </a:p>
        </p:txBody>
      </p:sp>
      <p:pic>
        <p:nvPicPr>
          <p:cNvPr id="4" name="Picture 3"/>
          <p:cNvPicPr>
            <a:picLocks noChangeAspect="1"/>
          </p:cNvPicPr>
          <p:nvPr/>
        </p:nvPicPr>
        <p:blipFill rotWithShape="1">
          <a:blip r:embed="rId3"/>
          <a:srcRect l="12500" r="13083" b="2155"/>
          <a:stretch/>
        </p:blipFill>
        <p:spPr>
          <a:xfrm>
            <a:off x="7522368" y="5253038"/>
            <a:ext cx="1503507" cy="1528762"/>
          </a:xfrm>
          <a:prstGeom prst="rect">
            <a:avLst/>
          </a:prstGeom>
        </p:spPr>
      </p:pic>
    </p:spTree>
    <p:extLst>
      <p:ext uri="{BB962C8B-B14F-4D97-AF65-F5344CB8AC3E}">
        <p14:creationId xmlns:p14="http://schemas.microsoft.com/office/powerpoint/2010/main" val="181357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9662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110730" y="2745239"/>
          <a:ext cx="3687762" cy="2573164"/>
        </p:xfrm>
        <a:graphic>
          <a:graphicData uri="http://schemas.openxmlformats.org/drawingml/2006/table">
            <a:tbl>
              <a:tblPr/>
              <a:tblGrid>
                <a:gridCol w="686615">
                  <a:extLst>
                    <a:ext uri="{9D8B030D-6E8A-4147-A177-3AD203B41FA5}">
                      <a16:colId xmlns="" xmlns:a16="http://schemas.microsoft.com/office/drawing/2014/main" val="20000"/>
                    </a:ext>
                  </a:extLst>
                </a:gridCol>
                <a:gridCol w="729066">
                  <a:extLst>
                    <a:ext uri="{9D8B030D-6E8A-4147-A177-3AD203B41FA5}">
                      <a16:colId xmlns="" xmlns:a16="http://schemas.microsoft.com/office/drawing/2014/main" val="20001"/>
                    </a:ext>
                  </a:extLst>
                </a:gridCol>
                <a:gridCol w="716579">
                  <a:extLst>
                    <a:ext uri="{9D8B030D-6E8A-4147-A177-3AD203B41FA5}">
                      <a16:colId xmlns="" xmlns:a16="http://schemas.microsoft.com/office/drawing/2014/main" val="20002"/>
                    </a:ext>
                  </a:extLst>
                </a:gridCol>
                <a:gridCol w="751535">
                  <a:extLst>
                    <a:ext uri="{9D8B030D-6E8A-4147-A177-3AD203B41FA5}">
                      <a16:colId xmlns="" xmlns:a16="http://schemas.microsoft.com/office/drawing/2014/main" val="20003"/>
                    </a:ext>
                  </a:extLst>
                </a:gridCol>
                <a:gridCol w="803967">
                  <a:extLst>
                    <a:ext uri="{9D8B030D-6E8A-4147-A177-3AD203B41FA5}">
                      <a16:colId xmlns="" xmlns:a16="http://schemas.microsoft.com/office/drawing/2014/main" val="20004"/>
                    </a:ext>
                  </a:extLst>
                </a:gridCol>
              </a:tblGrid>
              <a:tr h="596739">
                <a:tc gridSpan="5">
                  <a:txBody>
                    <a:bodyPr/>
                    <a:lstStyle/>
                    <a:p>
                      <a:pPr marL="0" marR="0" algn="ctr">
                        <a:lnSpc>
                          <a:spcPct val="115000"/>
                        </a:lnSpc>
                        <a:spcBef>
                          <a:spcPts val="1000"/>
                        </a:spcBef>
                        <a:spcAft>
                          <a:spcPts val="0"/>
                        </a:spcAft>
                      </a:pPr>
                      <a:endParaRPr lang="en-US" sz="1000" b="1" dirty="0">
                        <a:solidFill>
                          <a:srgbClr val="4F81BD"/>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XL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M</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S</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95285">
                <a:tc>
                  <a:txBody>
                    <a:bodyPr/>
                    <a:lstStyle/>
                    <a:p>
                      <a:endParaRPr lang="en-US" sz="600" dirty="0"/>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S</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M</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XL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6464" y="374823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5113" y="415897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4837" y="423322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4887"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2650" y="428271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7554" y="36236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23" y="393623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158" y="363925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412038" y="304800"/>
            <a:ext cx="5493812" cy="646331"/>
          </a:xfrm>
          <a:prstGeom prst="rect">
            <a:avLst/>
          </a:prstGeom>
          <a:noFill/>
        </p:spPr>
        <p:txBody>
          <a:bodyPr wrap="none" rtlCol="0">
            <a:spAutoFit/>
          </a:bodyPr>
          <a:lstStyle/>
          <a:p>
            <a:r>
              <a:rPr lang="en-CA" sz="3600" dirty="0" smtClean="0"/>
              <a:t>Plan the Second Iteration </a:t>
            </a:r>
            <a:endParaRPr lang="en-CA" sz="3600"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44775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4553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410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25376" y="930593"/>
            <a:ext cx="3989368" cy="1754326"/>
          </a:xfrm>
          <a:prstGeom prst="rect">
            <a:avLst/>
          </a:prstGeom>
          <a:noFill/>
        </p:spPr>
        <p:txBody>
          <a:bodyPr wrap="square" rtlCol="0">
            <a:spAutoFit/>
          </a:bodyPr>
          <a:lstStyle/>
          <a:p>
            <a:r>
              <a:rPr lang="en-CA" dirty="0" smtClean="0"/>
              <a:t>Must commit a minimum of 3 stories to each iteration </a:t>
            </a:r>
          </a:p>
          <a:p>
            <a:endParaRPr lang="en-CA" dirty="0" smtClean="0"/>
          </a:p>
          <a:p>
            <a:r>
              <a:rPr lang="en-CA" dirty="0" smtClean="0"/>
              <a:t>You can choose to commit more, but you forfeit all commitment points for that iteration if you miss any</a:t>
            </a:r>
            <a:endParaRPr lang="en-CA" dirty="0"/>
          </a:p>
        </p:txBody>
      </p:sp>
      <p:pic>
        <p:nvPicPr>
          <p:cNvPr id="3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4639843" y="2006575"/>
            <a:ext cx="1031052" cy="646331"/>
          </a:xfrm>
          <a:prstGeom prst="rect">
            <a:avLst/>
          </a:prstGeom>
          <a:noFill/>
        </p:spPr>
        <p:txBody>
          <a:bodyPr wrap="none" rtlCol="0">
            <a:spAutoFit/>
          </a:bodyPr>
          <a:lstStyle/>
          <a:p>
            <a:pPr algn="ctr"/>
            <a:r>
              <a:rPr lang="en-CA" dirty="0" smtClean="0"/>
              <a:t>Release</a:t>
            </a:r>
            <a:br>
              <a:rPr lang="en-CA" dirty="0" smtClean="0"/>
            </a:br>
            <a:r>
              <a:rPr lang="en-CA" dirty="0" smtClean="0"/>
              <a:t>Plan </a:t>
            </a:r>
            <a:endParaRPr lang="en-CA" dirty="0"/>
          </a:p>
        </p:txBody>
      </p:sp>
      <p:pic>
        <p:nvPicPr>
          <p:cNvPr id="3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246371" y="2006575"/>
            <a:ext cx="830677" cy="523220"/>
          </a:xfrm>
          <a:prstGeom prst="rect">
            <a:avLst/>
          </a:prstGeom>
          <a:noFill/>
        </p:spPr>
        <p:txBody>
          <a:bodyPr wrap="none" rtlCol="0">
            <a:spAutoFit/>
          </a:bodyPr>
          <a:lstStyle/>
          <a:p>
            <a:pPr algn="ctr"/>
            <a:r>
              <a:rPr lang="en-CA" sz="1400" dirty="0" smtClean="0"/>
              <a:t>Iteration</a:t>
            </a:r>
          </a:p>
          <a:p>
            <a:pPr algn="ctr"/>
            <a:r>
              <a:rPr lang="en-CA" sz="1400" dirty="0" smtClean="0"/>
              <a:t>Plan</a:t>
            </a:r>
            <a:endParaRPr lang="en-CA" sz="1400" dirty="0"/>
          </a:p>
        </p:txBody>
      </p:sp>
      <p:pic>
        <p:nvPicPr>
          <p:cNvPr id="4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2240" y="4308958"/>
            <a:ext cx="404023" cy="299968"/>
          </a:xfrm>
          <a:prstGeom prst="rect">
            <a:avLst/>
          </a:prstGeom>
          <a:solidFill>
            <a:srgbClr val="FCA2EF"/>
          </a:solidFill>
          <a:ln>
            <a:noFill/>
          </a:ln>
          <a:effectLs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346" y="4110968"/>
            <a:ext cx="404023" cy="299968"/>
          </a:xfrm>
          <a:prstGeom prst="rect">
            <a:avLst/>
          </a:prstGeom>
          <a:solidFill>
            <a:srgbClr val="FCA2EF"/>
          </a:solidFill>
          <a:ln>
            <a:noFill/>
          </a:ln>
          <a:effectLst/>
          <a:extLst/>
        </p:spPr>
      </p:pic>
      <p:pic>
        <p:nvPicPr>
          <p:cNvPr id="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136" y="4759750"/>
            <a:ext cx="404023" cy="299968"/>
          </a:xfrm>
          <a:prstGeom prst="rect">
            <a:avLst/>
          </a:prstGeom>
          <a:solidFill>
            <a:srgbClr val="FCA2EF"/>
          </a:solidFill>
          <a:ln>
            <a:noFill/>
          </a:ln>
          <a:effectLst/>
          <a:extLst/>
        </p:spPr>
      </p:pic>
      <p:pic>
        <p:nvPicPr>
          <p:cNvPr id="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77" y="5215140"/>
            <a:ext cx="404023" cy="299968"/>
          </a:xfrm>
          <a:prstGeom prst="rect">
            <a:avLst/>
          </a:prstGeom>
          <a:solidFill>
            <a:srgbClr val="FCA2EF"/>
          </a:solidFill>
          <a:ln>
            <a:noFill/>
          </a:ln>
          <a:effectLst/>
          <a:extLst/>
        </p:spPr>
      </p:pic>
      <p:pic>
        <p:nvPicPr>
          <p:cNvPr id="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390" y="5664454"/>
            <a:ext cx="404023" cy="299968"/>
          </a:xfrm>
          <a:prstGeom prst="rect">
            <a:avLst/>
          </a:prstGeom>
          <a:solidFill>
            <a:srgbClr val="FCA2EF"/>
          </a:solidFill>
          <a:ln>
            <a:noFill/>
          </a:ln>
          <a:effectLst/>
          <a:extLst/>
        </p:spPr>
      </p:pic>
      <p:pic>
        <p:nvPicPr>
          <p:cNvPr id="4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731" y="6119844"/>
            <a:ext cx="404023" cy="299968"/>
          </a:xfrm>
          <a:prstGeom prst="rect">
            <a:avLst/>
          </a:prstGeom>
          <a:solidFill>
            <a:srgbClr val="FCA2EF"/>
          </a:solidFill>
          <a:ln>
            <a:noFill/>
          </a:ln>
          <a:effectLst/>
          <a:extLst/>
        </p:spPr>
      </p:pic>
    </p:spTree>
    <p:extLst>
      <p:ext uri="{BB962C8B-B14F-4D97-AF65-F5344CB8AC3E}">
        <p14:creationId xmlns:p14="http://schemas.microsoft.com/office/powerpoint/2010/main" val="388395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110730" y="2745239"/>
          <a:ext cx="3687762" cy="2573164"/>
        </p:xfrm>
        <a:graphic>
          <a:graphicData uri="http://schemas.openxmlformats.org/drawingml/2006/table">
            <a:tbl>
              <a:tblPr/>
              <a:tblGrid>
                <a:gridCol w="686615">
                  <a:extLst>
                    <a:ext uri="{9D8B030D-6E8A-4147-A177-3AD203B41FA5}">
                      <a16:colId xmlns="" xmlns:a16="http://schemas.microsoft.com/office/drawing/2014/main" val="20000"/>
                    </a:ext>
                  </a:extLst>
                </a:gridCol>
                <a:gridCol w="729066">
                  <a:extLst>
                    <a:ext uri="{9D8B030D-6E8A-4147-A177-3AD203B41FA5}">
                      <a16:colId xmlns="" xmlns:a16="http://schemas.microsoft.com/office/drawing/2014/main" val="20001"/>
                    </a:ext>
                  </a:extLst>
                </a:gridCol>
                <a:gridCol w="716579">
                  <a:extLst>
                    <a:ext uri="{9D8B030D-6E8A-4147-A177-3AD203B41FA5}">
                      <a16:colId xmlns="" xmlns:a16="http://schemas.microsoft.com/office/drawing/2014/main" val="20002"/>
                    </a:ext>
                  </a:extLst>
                </a:gridCol>
                <a:gridCol w="751535">
                  <a:extLst>
                    <a:ext uri="{9D8B030D-6E8A-4147-A177-3AD203B41FA5}">
                      <a16:colId xmlns="" xmlns:a16="http://schemas.microsoft.com/office/drawing/2014/main" val="20003"/>
                    </a:ext>
                  </a:extLst>
                </a:gridCol>
                <a:gridCol w="803967">
                  <a:extLst>
                    <a:ext uri="{9D8B030D-6E8A-4147-A177-3AD203B41FA5}">
                      <a16:colId xmlns="" xmlns:a16="http://schemas.microsoft.com/office/drawing/2014/main" val="20004"/>
                    </a:ext>
                  </a:extLst>
                </a:gridCol>
              </a:tblGrid>
              <a:tr h="596739">
                <a:tc gridSpan="5">
                  <a:txBody>
                    <a:bodyPr/>
                    <a:lstStyle/>
                    <a:p>
                      <a:pPr marL="0" marR="0" algn="ctr">
                        <a:lnSpc>
                          <a:spcPct val="115000"/>
                        </a:lnSpc>
                        <a:spcBef>
                          <a:spcPts val="1000"/>
                        </a:spcBef>
                        <a:spcAft>
                          <a:spcPts val="0"/>
                        </a:spcAft>
                      </a:pPr>
                      <a:endParaRPr lang="en-US" sz="1000" b="1" dirty="0">
                        <a:solidFill>
                          <a:srgbClr val="4F81BD"/>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XL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L</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M</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95285">
                <a:tc>
                  <a:txBody>
                    <a:bodyPr/>
                    <a:lstStyle/>
                    <a:p>
                      <a:pPr marL="0" marR="0" algn="ctr">
                        <a:lnSpc>
                          <a:spcPct val="115000"/>
                        </a:lnSpc>
                        <a:spcBef>
                          <a:spcPts val="0"/>
                        </a:spcBef>
                        <a:spcAft>
                          <a:spcPts val="0"/>
                        </a:spcAft>
                      </a:pPr>
                      <a:r>
                        <a:rPr lang="en-US" sz="1000" dirty="0" smtClean="0">
                          <a:latin typeface="Calibri"/>
                          <a:ea typeface="Times New Roman"/>
                          <a:cs typeface="Times New Roman"/>
                        </a:rPr>
                        <a:t>S</a:t>
                      </a: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000" kern="1200" dirty="0">
                        <a:solidFill>
                          <a:schemeClr val="tx1"/>
                        </a:solidFill>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000" dirty="0">
                        <a:latin typeface="Calibri"/>
                        <a:ea typeface="Times New Roman"/>
                        <a:cs typeface="Times New Roman"/>
                      </a:endParaRP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95285">
                <a:tc>
                  <a:txBody>
                    <a:bodyPr/>
                    <a:lstStyle/>
                    <a:p>
                      <a:endParaRPr lang="en-US" sz="600" dirty="0"/>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S</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M</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dirty="0">
                          <a:latin typeface="Calibri"/>
                          <a:ea typeface="Times New Roman"/>
                          <a:cs typeface="Times New Roman"/>
                        </a:rPr>
                        <a:t>XL</a:t>
                      </a:r>
                    </a:p>
                  </a:txBody>
                  <a:tcPr marL="21568" marR="215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6464" y="374823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5113" y="415897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4837" y="423322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4887" y="3960984"/>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2650" y="4282718"/>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7554" y="3623619"/>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23" y="3936235"/>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158" y="3639250"/>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412038" y="304800"/>
            <a:ext cx="5493812" cy="646331"/>
          </a:xfrm>
          <a:prstGeom prst="rect">
            <a:avLst/>
          </a:prstGeom>
          <a:noFill/>
        </p:spPr>
        <p:txBody>
          <a:bodyPr wrap="none" rtlCol="0">
            <a:spAutoFit/>
          </a:bodyPr>
          <a:lstStyle/>
          <a:p>
            <a:r>
              <a:rPr lang="en-CA" sz="3600" dirty="0" smtClean="0"/>
              <a:t>Plan the Second Iteration </a:t>
            </a:r>
            <a:endParaRPr lang="en-CA" sz="3600"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44775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4553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410772"/>
            <a:ext cx="404023" cy="2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25376" y="930593"/>
            <a:ext cx="3989368" cy="1754326"/>
          </a:xfrm>
          <a:prstGeom prst="rect">
            <a:avLst/>
          </a:prstGeom>
          <a:noFill/>
        </p:spPr>
        <p:txBody>
          <a:bodyPr wrap="square" rtlCol="0">
            <a:spAutoFit/>
          </a:bodyPr>
          <a:lstStyle/>
          <a:p>
            <a:r>
              <a:rPr lang="en-CA" dirty="0" smtClean="0"/>
              <a:t>Must commit a minimum of 2 stories to each iteration </a:t>
            </a:r>
          </a:p>
          <a:p>
            <a:endParaRPr lang="en-CA" dirty="0" smtClean="0"/>
          </a:p>
          <a:p>
            <a:r>
              <a:rPr lang="en-CA" dirty="0" smtClean="0"/>
              <a:t>You can choose to commit more, but you forfeit all commitment points for that iteration if you miss any</a:t>
            </a:r>
            <a:endParaRPr lang="en-CA" dirty="0"/>
          </a:p>
        </p:txBody>
      </p:sp>
      <p:pic>
        <p:nvPicPr>
          <p:cNvPr id="3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7239000"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4276725"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3463"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4639843" y="2006575"/>
            <a:ext cx="1031052" cy="646331"/>
          </a:xfrm>
          <a:prstGeom prst="rect">
            <a:avLst/>
          </a:prstGeom>
          <a:noFill/>
        </p:spPr>
        <p:txBody>
          <a:bodyPr wrap="none" rtlCol="0">
            <a:spAutoFit/>
          </a:bodyPr>
          <a:lstStyle/>
          <a:p>
            <a:pPr algn="ctr"/>
            <a:r>
              <a:rPr lang="en-CA" dirty="0" smtClean="0"/>
              <a:t>Release</a:t>
            </a:r>
            <a:br>
              <a:rPr lang="en-CA" dirty="0" smtClean="0"/>
            </a:br>
            <a:r>
              <a:rPr lang="en-CA" dirty="0" smtClean="0"/>
              <a:t>Plan </a:t>
            </a:r>
            <a:endParaRPr lang="en-CA" dirty="0"/>
          </a:p>
        </p:txBody>
      </p:sp>
      <p:pic>
        <p:nvPicPr>
          <p:cNvPr id="3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541" r="77739"/>
          <a:stretch/>
        </p:blipFill>
        <p:spPr bwMode="auto">
          <a:xfrm>
            <a:off x="5783062" y="2006575"/>
            <a:ext cx="342900" cy="425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1853189"/>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246371" y="2006575"/>
            <a:ext cx="830677" cy="523220"/>
          </a:xfrm>
          <a:prstGeom prst="rect">
            <a:avLst/>
          </a:prstGeom>
          <a:noFill/>
        </p:spPr>
        <p:txBody>
          <a:bodyPr wrap="none" rtlCol="0">
            <a:spAutoFit/>
          </a:bodyPr>
          <a:lstStyle/>
          <a:p>
            <a:pPr algn="ctr"/>
            <a:r>
              <a:rPr lang="en-CA" sz="1400" dirty="0" smtClean="0"/>
              <a:t>Iteration</a:t>
            </a:r>
          </a:p>
          <a:p>
            <a:pPr algn="ctr"/>
            <a:r>
              <a:rPr lang="en-CA" sz="1400" dirty="0" smtClean="0"/>
              <a:t>Plan</a:t>
            </a:r>
            <a:endParaRPr lang="en-CA" sz="1400" dirty="0"/>
          </a:p>
        </p:txBody>
      </p:sp>
      <p:pic>
        <p:nvPicPr>
          <p:cNvPr id="4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7600" y="1899357"/>
            <a:ext cx="1283813" cy="95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0344" y="4582686"/>
            <a:ext cx="404023" cy="299968"/>
          </a:xfrm>
          <a:prstGeom prst="rect">
            <a:avLst/>
          </a:prstGeom>
          <a:solidFill>
            <a:srgbClr val="FCA2EF"/>
          </a:solidFill>
          <a:ln>
            <a:noFill/>
          </a:ln>
          <a:effectLst/>
          <a:extLst/>
        </p:spPr>
      </p:pic>
      <p:pic>
        <p:nvPicPr>
          <p:cNvPr id="4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2240" y="4308958"/>
            <a:ext cx="404023" cy="299968"/>
          </a:xfrm>
          <a:prstGeom prst="rect">
            <a:avLst/>
          </a:prstGeom>
          <a:solidFill>
            <a:srgbClr val="FCA2EF"/>
          </a:solidFill>
          <a:ln>
            <a:noFill/>
          </a:ln>
          <a:effectLs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346" y="4110968"/>
            <a:ext cx="404023" cy="299968"/>
          </a:xfrm>
          <a:prstGeom prst="rect">
            <a:avLst/>
          </a:prstGeom>
          <a:solidFill>
            <a:srgbClr val="FCA2EF"/>
          </a:solidFill>
          <a:ln>
            <a:noFill/>
          </a:ln>
          <a:effectLst/>
          <a:extLst/>
        </p:spPr>
      </p:pic>
      <p:pic>
        <p:nvPicPr>
          <p:cNvPr id="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136" y="4759750"/>
            <a:ext cx="404023" cy="299968"/>
          </a:xfrm>
          <a:prstGeom prst="rect">
            <a:avLst/>
          </a:prstGeom>
          <a:solidFill>
            <a:srgbClr val="FCA2EF"/>
          </a:solidFill>
          <a:ln>
            <a:noFill/>
          </a:ln>
          <a:effectLst/>
          <a:extLst/>
        </p:spPr>
      </p:pic>
      <p:pic>
        <p:nvPicPr>
          <p:cNvPr id="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77" y="5215140"/>
            <a:ext cx="404023" cy="299968"/>
          </a:xfrm>
          <a:prstGeom prst="rect">
            <a:avLst/>
          </a:prstGeom>
          <a:solidFill>
            <a:srgbClr val="FCA2EF"/>
          </a:solidFill>
          <a:ln>
            <a:noFill/>
          </a:ln>
          <a:effectLst/>
          <a:extLst/>
        </p:spPr>
      </p:pic>
      <p:pic>
        <p:nvPicPr>
          <p:cNvPr id="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390" y="5664454"/>
            <a:ext cx="404023" cy="299968"/>
          </a:xfrm>
          <a:prstGeom prst="rect">
            <a:avLst/>
          </a:prstGeom>
          <a:solidFill>
            <a:srgbClr val="FCA2EF"/>
          </a:solidFill>
          <a:ln>
            <a:noFill/>
          </a:ln>
          <a:effectLst/>
          <a:extLst/>
        </p:spPr>
      </p:pic>
      <p:pic>
        <p:nvPicPr>
          <p:cNvPr id="4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8731" y="6119844"/>
            <a:ext cx="404023" cy="299968"/>
          </a:xfrm>
          <a:prstGeom prst="rect">
            <a:avLst/>
          </a:prstGeom>
          <a:solidFill>
            <a:srgbClr val="FCA2EF"/>
          </a:solidFill>
          <a:ln>
            <a:noFill/>
          </a:ln>
          <a:effectLst/>
          <a:extLst/>
        </p:spPr>
      </p:pic>
      <p:sp>
        <p:nvSpPr>
          <p:cNvPr id="2" name="TextBox 1"/>
          <p:cNvSpPr txBox="1"/>
          <p:nvPr/>
        </p:nvSpPr>
        <p:spPr>
          <a:xfrm>
            <a:off x="300251" y="5664454"/>
            <a:ext cx="3498241" cy="646331"/>
          </a:xfrm>
          <a:prstGeom prst="rect">
            <a:avLst/>
          </a:prstGeom>
          <a:noFill/>
        </p:spPr>
        <p:txBody>
          <a:bodyPr wrap="square" rtlCol="0">
            <a:spAutoFit/>
          </a:bodyPr>
          <a:lstStyle/>
          <a:p>
            <a:r>
              <a:rPr lang="en-US" dirty="0" smtClean="0"/>
              <a:t>Remember your release commitment!</a:t>
            </a:r>
            <a:endParaRPr lang="en-US" dirty="0"/>
          </a:p>
        </p:txBody>
      </p:sp>
    </p:spTree>
    <p:extLst>
      <p:ext uri="{BB962C8B-B14F-4D97-AF65-F5344CB8AC3E}">
        <p14:creationId xmlns:p14="http://schemas.microsoft.com/office/powerpoint/2010/main" val="1153832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3.7037E-6 L 0.60225 -0.07524 " pathEditMode="relative" rAng="0" ptsTypes="AA">
                                      <p:cBhvr>
                                        <p:cTn id="6" dur="2000" fill="hold"/>
                                        <p:tgtEl>
                                          <p:spTgt spid="42"/>
                                        </p:tgtEl>
                                        <p:attrNameLst>
                                          <p:attrName>ppt_x</p:attrName>
                                          <p:attrName>ppt_y</p:attrName>
                                        </p:attrNameLst>
                                      </p:cBhvr>
                                      <p:rCtr x="30104" y="-3773"/>
                                    </p:animMotion>
                                  </p:childTnLst>
                                </p:cTn>
                              </p:par>
                              <p:par>
                                <p:cTn id="7" presetID="42" presetClass="path" presetSubtype="0" accel="50000" decel="50000" fill="hold" nodeType="withEffect">
                                  <p:stCondLst>
                                    <p:cond delay="0"/>
                                  </p:stCondLst>
                                  <p:childTnLst>
                                    <p:animMotion origin="layout" path="M 3.88889E-6 1.11022E-16 L 0.18194 -0.12731 " pathEditMode="relative" rAng="0" ptsTypes="AA">
                                      <p:cBhvr>
                                        <p:cTn id="8" dur="2000" fill="hold"/>
                                        <p:tgtEl>
                                          <p:spTgt spid="43"/>
                                        </p:tgtEl>
                                        <p:attrNameLst>
                                          <p:attrName>ppt_x</p:attrName>
                                          <p:attrName>ppt_y</p:attrName>
                                        </p:attrNameLst>
                                      </p:cBhvr>
                                      <p:rCtr x="9097" y="-6366"/>
                                    </p:animMotion>
                                  </p:childTnLst>
                                </p:cTn>
                              </p:par>
                              <p:par>
                                <p:cTn id="9" presetID="42" presetClass="path" presetSubtype="0" accel="50000" decel="50000" fill="hold" nodeType="withEffect">
                                  <p:stCondLst>
                                    <p:cond delay="0"/>
                                  </p:stCondLst>
                                  <p:childTnLst>
                                    <p:animMotion origin="layout" path="M -0.01094 0.00208 L 0.4335 -0.1669 " pathEditMode="relative" rAng="0" ptsTypes="AA">
                                      <p:cBhvr>
                                        <p:cTn id="10" dur="2000" fill="hold"/>
                                        <p:tgtEl>
                                          <p:spTgt spid="44"/>
                                        </p:tgtEl>
                                        <p:attrNameLst>
                                          <p:attrName>ppt_x</p:attrName>
                                          <p:attrName>ppt_y</p:attrName>
                                        </p:attrNameLst>
                                      </p:cBhvr>
                                      <p:rCtr x="22222" y="-8449"/>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88783487"/>
              </p:ext>
            </p:extLst>
          </p:nvPr>
        </p:nvGraphicFramePr>
        <p:xfrm>
          <a:off x="464660" y="328567"/>
          <a:ext cx="8229603" cy="1399833"/>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33031">
                <a:tc>
                  <a:txBody>
                    <a:bodyPr/>
                    <a:lstStyle/>
                    <a:p>
                      <a:pPr algn="ctr" fontAlgn="ctr"/>
                      <a:r>
                        <a:rPr lang="en-CA" sz="1300" b="0" i="0" u="none" strike="noStrike" dirty="0" smtClean="0">
                          <a:solidFill>
                            <a:srgbClr val="000000"/>
                          </a:solidFill>
                          <a:effectLst/>
                          <a:latin typeface="Calibri"/>
                        </a:rPr>
                        <a:t>2</a:t>
                      </a:r>
                      <a:endParaRPr lang="en-CA" sz="1300" b="0"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16</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NO</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26601516"/>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1028" name="Picture 4" descr="http://worldartsme.com/images/dice-face-clipart-1.jpg"/>
          <p:cNvPicPr>
            <a:picLocks noChangeAspect="1" noChangeArrowheads="1"/>
          </p:cNvPicPr>
          <p:nvPr/>
        </p:nvPicPr>
        <p:blipFill rotWithShape="1">
          <a:blip r:embed="rId3">
            <a:extLst>
              <a:ext uri="{28A0092B-C50C-407E-A947-70E740481C1C}">
                <a14:useLocalDpi xmlns:a14="http://schemas.microsoft.com/office/drawing/2010/main" val="0"/>
              </a:ext>
            </a:extLst>
          </a:blip>
          <a:srcRect l="34770" t="51959" r="35510" b="4259"/>
          <a:stretch/>
        </p:blipFill>
        <p:spPr bwMode="auto">
          <a:xfrm>
            <a:off x="7303143" y="11128709"/>
            <a:ext cx="809625" cy="804863"/>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41" name="Rectangle 40"/>
          <p:cNvSpPr/>
          <p:nvPr/>
        </p:nvSpPr>
        <p:spPr>
          <a:xfrm>
            <a:off x="507195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9" name="Rectangle 48"/>
          <p:cNvSpPr/>
          <p:nvPr/>
        </p:nvSpPr>
        <p:spPr>
          <a:xfrm>
            <a:off x="5516307"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6</a:t>
            </a:r>
            <a:endParaRPr lang="en-CA" sz="3200" b="1" dirty="0">
              <a:solidFill>
                <a:srgbClr val="1F497D"/>
              </a:solidFill>
              <a:latin typeface="Bradley Hand ITC"/>
            </a:endParaRPr>
          </a:p>
        </p:txBody>
      </p:sp>
      <p:sp>
        <p:nvSpPr>
          <p:cNvPr id="50" name="Rectangle 49"/>
          <p:cNvSpPr/>
          <p:nvPr/>
        </p:nvSpPr>
        <p:spPr>
          <a:xfrm>
            <a:off x="5969866" y="810049"/>
            <a:ext cx="651140" cy="584775"/>
          </a:xfrm>
          <a:prstGeom prst="rect">
            <a:avLst/>
          </a:prstGeom>
        </p:spPr>
        <p:txBody>
          <a:bodyPr wrap="none">
            <a:spAutoFit/>
          </a:bodyPr>
          <a:lstStyle/>
          <a:p>
            <a:pPr algn="ctr" fontAlgn="ctr"/>
            <a:r>
              <a:rPr lang="en-CA" sz="3200" b="1" dirty="0" smtClean="0">
                <a:solidFill>
                  <a:srgbClr val="1F497D"/>
                </a:solidFill>
                <a:latin typeface="Bradley Hand ITC"/>
              </a:rPr>
              <a:t>53</a:t>
            </a:r>
            <a:endParaRPr lang="en-CA" sz="3200" b="1" dirty="0">
              <a:solidFill>
                <a:srgbClr val="1F497D"/>
              </a:solidFill>
              <a:latin typeface="Bradley Hand ITC"/>
            </a:endParaRPr>
          </a:p>
        </p:txBody>
      </p:sp>
      <p:sp>
        <p:nvSpPr>
          <p:cNvPr id="52" name="Rectangle 51"/>
          <p:cNvSpPr/>
          <p:nvPr/>
        </p:nvSpPr>
        <p:spPr>
          <a:xfrm>
            <a:off x="6691254" y="817812"/>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53" name="Rectangle 52"/>
          <p:cNvSpPr/>
          <p:nvPr/>
        </p:nvSpPr>
        <p:spPr>
          <a:xfrm>
            <a:off x="7197102" y="780664"/>
            <a:ext cx="782587" cy="584775"/>
          </a:xfrm>
          <a:prstGeom prst="rect">
            <a:avLst/>
          </a:prstGeom>
        </p:spPr>
        <p:txBody>
          <a:bodyPr wrap="none">
            <a:spAutoFit/>
          </a:bodyPr>
          <a:lstStyle/>
          <a:p>
            <a:pPr algn="ctr" fontAlgn="ctr"/>
            <a:r>
              <a:rPr lang="en-CA" sz="3200" b="1" dirty="0" smtClean="0">
                <a:solidFill>
                  <a:srgbClr val="1F497D"/>
                </a:solidFill>
                <a:latin typeface="Bradley Hand ITC"/>
              </a:rPr>
              <a:t>Yes</a:t>
            </a:r>
            <a:endParaRPr lang="en-CA" sz="3200" b="1" dirty="0">
              <a:solidFill>
                <a:srgbClr val="1F497D"/>
              </a:solidFill>
              <a:latin typeface="Bradley Hand ITC"/>
            </a:endParaRPr>
          </a:p>
        </p:txBody>
      </p:sp>
      <p:sp>
        <p:nvSpPr>
          <p:cNvPr id="54" name="Rectangle 53"/>
          <p:cNvSpPr/>
          <p:nvPr/>
        </p:nvSpPr>
        <p:spPr>
          <a:xfrm>
            <a:off x="7992628" y="786793"/>
            <a:ext cx="620683" cy="584775"/>
          </a:xfrm>
          <a:prstGeom prst="rect">
            <a:avLst/>
          </a:prstGeom>
        </p:spPr>
        <p:txBody>
          <a:bodyPr wrap="none">
            <a:spAutoFit/>
          </a:bodyPr>
          <a:lstStyle/>
          <a:p>
            <a:pPr algn="ctr" fontAlgn="ctr"/>
            <a:r>
              <a:rPr lang="en-CA" sz="3200" b="1" dirty="0" smtClean="0">
                <a:solidFill>
                  <a:srgbClr val="1F497D"/>
                </a:solidFill>
                <a:latin typeface="Bradley Hand ITC"/>
              </a:rPr>
              <a:t>15</a:t>
            </a:r>
            <a:endParaRPr lang="en-CA" sz="3200" b="1" dirty="0">
              <a:solidFill>
                <a:srgbClr val="1F497D"/>
              </a:solidFill>
              <a:latin typeface="Bradley Hand ITC"/>
            </a:endParaRPr>
          </a:p>
        </p:txBody>
      </p:sp>
    </p:spTree>
    <p:extLst>
      <p:ext uri="{BB962C8B-B14F-4D97-AF65-F5344CB8AC3E}">
        <p14:creationId xmlns:p14="http://schemas.microsoft.com/office/powerpoint/2010/main" val="3643122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CA" dirty="0" smtClean="0"/>
              <a:t>Introduce yourself to </a:t>
            </a:r>
            <a:br>
              <a:rPr lang="en-CA" dirty="0" smtClean="0"/>
            </a:br>
            <a:r>
              <a:rPr lang="en-CA" dirty="0" smtClean="0"/>
              <a:t>your new team</a:t>
            </a:r>
            <a:br>
              <a:rPr lang="en-CA" dirty="0" smtClean="0"/>
            </a:br>
            <a:r>
              <a:rPr lang="en-CA" dirty="0" smtClean="0"/>
              <a:t>Create a team name</a:t>
            </a:r>
            <a:br>
              <a:rPr lang="en-CA" dirty="0" smtClean="0"/>
            </a:br>
            <a:r>
              <a:rPr lang="en-CA" dirty="0" smtClean="0"/>
              <a:t>(1 minute) </a:t>
            </a:r>
            <a:endParaRPr lang="en-CA" dirty="0"/>
          </a:p>
        </p:txBody>
      </p:sp>
      <p:sp>
        <p:nvSpPr>
          <p:cNvPr id="5" name="Subtitle 4"/>
          <p:cNvSpPr>
            <a:spLocks noGrp="1"/>
          </p:cNvSpPr>
          <p:nvPr>
            <p:ph type="subTitle" idx="1"/>
          </p:nvPr>
        </p:nvSpPr>
        <p:spPr/>
        <p:txBody>
          <a:bodyPr/>
          <a:lstStyle/>
          <a:p>
            <a:endParaRPr lang="en-CA"/>
          </a:p>
        </p:txBody>
      </p:sp>
      <p:pic>
        <p:nvPicPr>
          <p:cNvPr id="2" name="Picture 1"/>
          <p:cNvPicPr>
            <a:picLocks noChangeAspect="1"/>
          </p:cNvPicPr>
          <p:nvPr/>
        </p:nvPicPr>
        <p:blipFill rotWithShape="1">
          <a:blip r:embed="rId2"/>
          <a:srcRect l="12500" r="13083" b="2155"/>
          <a:stretch/>
        </p:blipFill>
        <p:spPr>
          <a:xfrm>
            <a:off x="7522368" y="5253038"/>
            <a:ext cx="1503507" cy="1528762"/>
          </a:xfrm>
          <a:prstGeom prst="rect">
            <a:avLst/>
          </a:prstGeom>
        </p:spPr>
      </p:pic>
    </p:spTree>
    <p:extLst>
      <p:ext uri="{BB962C8B-B14F-4D97-AF65-F5344CB8AC3E}">
        <p14:creationId xmlns:p14="http://schemas.microsoft.com/office/powerpoint/2010/main" val="393827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Iteration 2</a:t>
            </a:r>
            <a:endParaRPr lang="en-US" dirty="0"/>
          </a:p>
        </p:txBody>
      </p:sp>
      <p:sp>
        <p:nvSpPr>
          <p:cNvPr id="3" name="Content Placeholder 2"/>
          <p:cNvSpPr>
            <a:spLocks noGrp="1"/>
          </p:cNvSpPr>
          <p:nvPr>
            <p:ph idx="1"/>
          </p:nvPr>
        </p:nvSpPr>
        <p:spPr/>
        <p:txBody>
          <a:bodyPr/>
          <a:lstStyle/>
          <a:p>
            <a:r>
              <a:rPr lang="en-US" sz="2800" dirty="0" smtClean="0"/>
              <a:t>It </a:t>
            </a:r>
            <a:r>
              <a:rPr lang="en-US" sz="2800" dirty="0"/>
              <a:t>is </a:t>
            </a:r>
            <a:r>
              <a:rPr lang="en-US" sz="2800" dirty="0" smtClean="0"/>
              <a:t>ok abandon </a:t>
            </a:r>
            <a:r>
              <a:rPr lang="en-US" sz="2800" dirty="0"/>
              <a:t>a </a:t>
            </a:r>
            <a:r>
              <a:rPr lang="en-US" sz="2800" dirty="0" smtClean="0"/>
              <a:t>story</a:t>
            </a:r>
          </a:p>
          <a:p>
            <a:pPr lvl="1"/>
            <a:r>
              <a:rPr lang="en-US" sz="2400" dirty="0" smtClean="0"/>
              <a:t>You can come back to it later</a:t>
            </a:r>
          </a:p>
          <a:p>
            <a:r>
              <a:rPr lang="en-US" sz="2800" dirty="0" smtClean="0"/>
              <a:t>It is ok to redo a story</a:t>
            </a:r>
          </a:p>
          <a:p>
            <a:pPr lvl="1"/>
            <a:r>
              <a:rPr lang="en-US" sz="2400" dirty="0" smtClean="0"/>
              <a:t>If you complete a story and find that the market does not value as much as you would like, you can redo the story by pulling it back into the WIP.  If you later abandon the new redo story, you keep the vale of the completed story.</a:t>
            </a:r>
            <a:endParaRPr lang="en-US" sz="2000" dirty="0"/>
          </a:p>
          <a:p>
            <a:endParaRPr lang="en-US" dirty="0" smtClean="0"/>
          </a:p>
        </p:txBody>
      </p:sp>
      <p:pic>
        <p:nvPicPr>
          <p:cNvPr id="4" name="Picture 3"/>
          <p:cNvPicPr>
            <a:picLocks noChangeAspect="1"/>
          </p:cNvPicPr>
          <p:nvPr/>
        </p:nvPicPr>
        <p:blipFill rotWithShape="1">
          <a:blip r:embed="rId3"/>
          <a:srcRect l="12500" r="13083" b="2155"/>
          <a:stretch/>
        </p:blipFill>
        <p:spPr>
          <a:xfrm>
            <a:off x="7522368" y="5253038"/>
            <a:ext cx="1503507" cy="1528762"/>
          </a:xfrm>
          <a:prstGeom prst="rect">
            <a:avLst/>
          </a:prstGeom>
        </p:spPr>
      </p:pic>
    </p:spTree>
    <p:extLst>
      <p:ext uri="{BB962C8B-B14F-4D97-AF65-F5344CB8AC3E}">
        <p14:creationId xmlns:p14="http://schemas.microsoft.com/office/powerpoint/2010/main" val="163103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7668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68880732"/>
              </p:ext>
            </p:extLst>
          </p:nvPr>
        </p:nvGraphicFramePr>
        <p:xfrm>
          <a:off x="464660" y="328567"/>
          <a:ext cx="8229603" cy="1832864"/>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33031">
                <a:tc>
                  <a:txBody>
                    <a:bodyPr/>
                    <a:lstStyle/>
                    <a:p>
                      <a:pPr algn="ctr" fontAlgn="ctr"/>
                      <a:r>
                        <a:rPr lang="en-CA" sz="1300" b="0" i="0" u="none" strike="noStrike" dirty="0" smtClean="0">
                          <a:solidFill>
                            <a:srgbClr val="000000"/>
                          </a:solidFill>
                          <a:effectLst/>
                          <a:latin typeface="Calibri"/>
                        </a:rPr>
                        <a:t>2</a:t>
                      </a:r>
                      <a:endParaRPr lang="en-CA" sz="1300" b="0"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16</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NO</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26601516"/>
                  </a:ext>
                </a:extLst>
              </a:tr>
              <a:tr h="433031">
                <a:tc>
                  <a:txBody>
                    <a:bodyPr/>
                    <a:lstStyle/>
                    <a:p>
                      <a:pPr algn="ctr" fontAlgn="ctr"/>
                      <a:r>
                        <a:rPr lang="en-CA" sz="1300" b="0" i="0" u="none" strike="noStrike" dirty="0" smtClean="0">
                          <a:solidFill>
                            <a:srgbClr val="000000"/>
                          </a:solidFill>
                          <a:effectLst/>
                          <a:latin typeface="Calibri"/>
                        </a:rPr>
                        <a:t>3</a:t>
                      </a:r>
                      <a:endParaRPr lang="en-CA" sz="1300" b="0"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29</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Yes</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150649093"/>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1028" name="Picture 4" descr="http://worldartsme.com/images/dice-face-clipart-1.jpg"/>
          <p:cNvPicPr>
            <a:picLocks noChangeAspect="1" noChangeArrowheads="1"/>
          </p:cNvPicPr>
          <p:nvPr/>
        </p:nvPicPr>
        <p:blipFill rotWithShape="1">
          <a:blip r:embed="rId3">
            <a:extLst>
              <a:ext uri="{28A0092B-C50C-407E-A947-70E740481C1C}">
                <a14:useLocalDpi xmlns:a14="http://schemas.microsoft.com/office/drawing/2010/main" val="0"/>
              </a:ext>
            </a:extLst>
          </a:blip>
          <a:srcRect l="34770" t="51959" r="35510" b="4259"/>
          <a:stretch/>
        </p:blipFill>
        <p:spPr bwMode="auto">
          <a:xfrm>
            <a:off x="7303143" y="11128709"/>
            <a:ext cx="809625" cy="804863"/>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41" name="Rectangle 40"/>
          <p:cNvSpPr/>
          <p:nvPr/>
        </p:nvSpPr>
        <p:spPr>
          <a:xfrm>
            <a:off x="507195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9" name="Rectangle 48"/>
          <p:cNvSpPr/>
          <p:nvPr/>
        </p:nvSpPr>
        <p:spPr>
          <a:xfrm>
            <a:off x="5516307"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6</a:t>
            </a:r>
            <a:endParaRPr lang="en-CA" sz="3200" b="1" dirty="0">
              <a:solidFill>
                <a:srgbClr val="1F497D"/>
              </a:solidFill>
              <a:latin typeface="Bradley Hand ITC"/>
            </a:endParaRPr>
          </a:p>
        </p:txBody>
      </p:sp>
      <p:sp>
        <p:nvSpPr>
          <p:cNvPr id="50" name="Rectangle 49"/>
          <p:cNvSpPr/>
          <p:nvPr/>
        </p:nvSpPr>
        <p:spPr>
          <a:xfrm>
            <a:off x="5969866" y="810049"/>
            <a:ext cx="651140" cy="584775"/>
          </a:xfrm>
          <a:prstGeom prst="rect">
            <a:avLst/>
          </a:prstGeom>
        </p:spPr>
        <p:txBody>
          <a:bodyPr wrap="none">
            <a:spAutoFit/>
          </a:bodyPr>
          <a:lstStyle/>
          <a:p>
            <a:pPr algn="ctr" fontAlgn="ctr"/>
            <a:r>
              <a:rPr lang="en-CA" sz="3200" b="1" dirty="0" smtClean="0">
                <a:solidFill>
                  <a:srgbClr val="1F497D"/>
                </a:solidFill>
                <a:latin typeface="Bradley Hand ITC"/>
              </a:rPr>
              <a:t>53</a:t>
            </a:r>
            <a:endParaRPr lang="en-CA" sz="3200" b="1" dirty="0">
              <a:solidFill>
                <a:srgbClr val="1F497D"/>
              </a:solidFill>
              <a:latin typeface="Bradley Hand ITC"/>
            </a:endParaRPr>
          </a:p>
        </p:txBody>
      </p:sp>
      <p:sp>
        <p:nvSpPr>
          <p:cNvPr id="52" name="Rectangle 51"/>
          <p:cNvSpPr/>
          <p:nvPr/>
        </p:nvSpPr>
        <p:spPr>
          <a:xfrm>
            <a:off x="6691254" y="817812"/>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53" name="Rectangle 52"/>
          <p:cNvSpPr/>
          <p:nvPr/>
        </p:nvSpPr>
        <p:spPr>
          <a:xfrm>
            <a:off x="7197102" y="780664"/>
            <a:ext cx="782587" cy="584775"/>
          </a:xfrm>
          <a:prstGeom prst="rect">
            <a:avLst/>
          </a:prstGeom>
        </p:spPr>
        <p:txBody>
          <a:bodyPr wrap="none">
            <a:spAutoFit/>
          </a:bodyPr>
          <a:lstStyle/>
          <a:p>
            <a:pPr algn="ctr" fontAlgn="ctr"/>
            <a:r>
              <a:rPr lang="en-CA" sz="3200" b="1" dirty="0" smtClean="0">
                <a:solidFill>
                  <a:srgbClr val="1F497D"/>
                </a:solidFill>
                <a:latin typeface="Bradley Hand ITC"/>
              </a:rPr>
              <a:t>Yes</a:t>
            </a:r>
            <a:endParaRPr lang="en-CA" sz="3200" b="1" dirty="0">
              <a:solidFill>
                <a:srgbClr val="1F497D"/>
              </a:solidFill>
              <a:latin typeface="Bradley Hand ITC"/>
            </a:endParaRPr>
          </a:p>
        </p:txBody>
      </p:sp>
      <p:sp>
        <p:nvSpPr>
          <p:cNvPr id="54" name="Rectangle 53"/>
          <p:cNvSpPr/>
          <p:nvPr/>
        </p:nvSpPr>
        <p:spPr>
          <a:xfrm>
            <a:off x="7992628" y="786793"/>
            <a:ext cx="620683" cy="584775"/>
          </a:xfrm>
          <a:prstGeom prst="rect">
            <a:avLst/>
          </a:prstGeom>
        </p:spPr>
        <p:txBody>
          <a:bodyPr wrap="none">
            <a:spAutoFit/>
          </a:bodyPr>
          <a:lstStyle/>
          <a:p>
            <a:pPr algn="ctr" fontAlgn="ctr"/>
            <a:r>
              <a:rPr lang="en-CA" sz="3200" b="1" dirty="0" smtClean="0">
                <a:solidFill>
                  <a:srgbClr val="1F497D"/>
                </a:solidFill>
                <a:latin typeface="Bradley Hand ITC"/>
              </a:rPr>
              <a:t>15</a:t>
            </a:r>
            <a:endParaRPr lang="en-CA" sz="3200" b="1" dirty="0">
              <a:solidFill>
                <a:srgbClr val="1F497D"/>
              </a:solidFill>
              <a:latin typeface="Bradley Hand ITC"/>
            </a:endParaRPr>
          </a:p>
        </p:txBody>
      </p:sp>
    </p:spTree>
    <p:extLst>
      <p:ext uri="{BB962C8B-B14F-4D97-AF65-F5344CB8AC3E}">
        <p14:creationId xmlns:p14="http://schemas.microsoft.com/office/powerpoint/2010/main" val="131770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Iteration 3</a:t>
            </a:r>
            <a:endParaRPr lang="en-US" dirty="0"/>
          </a:p>
        </p:txBody>
      </p:sp>
      <p:sp>
        <p:nvSpPr>
          <p:cNvPr id="3" name="Content Placeholder 2"/>
          <p:cNvSpPr>
            <a:spLocks noGrp="1"/>
          </p:cNvSpPr>
          <p:nvPr>
            <p:ph idx="1"/>
          </p:nvPr>
        </p:nvSpPr>
        <p:spPr/>
        <p:txBody>
          <a:bodyPr/>
          <a:lstStyle/>
          <a:p>
            <a:r>
              <a:rPr lang="en-US" sz="2800" dirty="0" smtClean="0"/>
              <a:t>It </a:t>
            </a:r>
            <a:r>
              <a:rPr lang="en-US" sz="2800" dirty="0"/>
              <a:t>is </a:t>
            </a:r>
            <a:r>
              <a:rPr lang="en-US" sz="2800" dirty="0" smtClean="0"/>
              <a:t>ok abandon </a:t>
            </a:r>
            <a:r>
              <a:rPr lang="en-US" sz="2800" dirty="0"/>
              <a:t>a </a:t>
            </a:r>
            <a:r>
              <a:rPr lang="en-US" sz="2800" dirty="0" smtClean="0"/>
              <a:t>story</a:t>
            </a:r>
          </a:p>
          <a:p>
            <a:pPr lvl="1"/>
            <a:r>
              <a:rPr lang="en-US" sz="2400" dirty="0" smtClean="0"/>
              <a:t>You can come back to it later</a:t>
            </a:r>
          </a:p>
          <a:p>
            <a:r>
              <a:rPr lang="en-US" sz="2800" dirty="0" smtClean="0"/>
              <a:t>It is ok to redo a story</a:t>
            </a:r>
          </a:p>
          <a:p>
            <a:pPr lvl="1"/>
            <a:r>
              <a:rPr lang="en-US" sz="2400" dirty="0" smtClean="0"/>
              <a:t>If you complete a story and find that the market does not value as much as you would like, you can redo the story by pulling it back into the WIP.  If you later abandon the new redo story, you keep the vale of the completed story.</a:t>
            </a:r>
            <a:endParaRPr lang="en-US" sz="2000" dirty="0"/>
          </a:p>
          <a:p>
            <a:endParaRPr lang="en-US" dirty="0" smtClean="0"/>
          </a:p>
        </p:txBody>
      </p:sp>
      <p:pic>
        <p:nvPicPr>
          <p:cNvPr id="4" name="Picture 3"/>
          <p:cNvPicPr>
            <a:picLocks noChangeAspect="1"/>
          </p:cNvPicPr>
          <p:nvPr/>
        </p:nvPicPr>
        <p:blipFill rotWithShape="1">
          <a:blip r:embed="rId3"/>
          <a:srcRect l="12500" r="13083" b="2155"/>
          <a:stretch/>
        </p:blipFill>
        <p:spPr>
          <a:xfrm>
            <a:off x="7522368" y="5253038"/>
            <a:ext cx="1503507" cy="1528762"/>
          </a:xfrm>
          <a:prstGeom prst="rect">
            <a:avLst/>
          </a:prstGeom>
        </p:spPr>
      </p:pic>
      <p:sp>
        <p:nvSpPr>
          <p:cNvPr id="5" name="TextBox 4"/>
          <p:cNvSpPr txBox="1"/>
          <p:nvPr/>
        </p:nvSpPr>
        <p:spPr>
          <a:xfrm>
            <a:off x="300251" y="5664454"/>
            <a:ext cx="5199797" cy="400110"/>
          </a:xfrm>
          <a:prstGeom prst="rect">
            <a:avLst/>
          </a:prstGeom>
          <a:noFill/>
        </p:spPr>
        <p:txBody>
          <a:bodyPr wrap="square" rtlCol="0">
            <a:spAutoFit/>
          </a:bodyPr>
          <a:lstStyle/>
          <a:p>
            <a:r>
              <a:rPr lang="en-US" sz="2000" b="1" dirty="0" smtClean="0"/>
              <a:t>Remember your release commitment!</a:t>
            </a:r>
            <a:endParaRPr lang="en-US" sz="2000" b="1" dirty="0"/>
          </a:p>
        </p:txBody>
      </p:sp>
    </p:spTree>
    <p:extLst>
      <p:ext uri="{BB962C8B-B14F-4D97-AF65-F5344CB8AC3E}">
        <p14:creationId xmlns:p14="http://schemas.microsoft.com/office/powerpoint/2010/main" val="214067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7417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83205135"/>
              </p:ext>
            </p:extLst>
          </p:nvPr>
        </p:nvGraphicFramePr>
        <p:xfrm>
          <a:off x="464660" y="328567"/>
          <a:ext cx="8229603" cy="1832864"/>
        </p:xfrm>
        <a:graphic>
          <a:graphicData uri="http://schemas.openxmlformats.org/drawingml/2006/table">
            <a:tbl>
              <a:tblPr/>
              <a:tblGrid>
                <a:gridCol w="474930">
                  <a:extLst>
                    <a:ext uri="{9D8B030D-6E8A-4147-A177-3AD203B41FA5}">
                      <a16:colId xmlns="" xmlns:a16="http://schemas.microsoft.com/office/drawing/2014/main" val="20000"/>
                    </a:ext>
                  </a:extLst>
                </a:gridCol>
                <a:gridCol w="713651">
                  <a:extLst>
                    <a:ext uri="{9D8B030D-6E8A-4147-A177-3AD203B41FA5}">
                      <a16:colId xmlns="" xmlns:a16="http://schemas.microsoft.com/office/drawing/2014/main" val="20001"/>
                    </a:ext>
                  </a:extLst>
                </a:gridCol>
                <a:gridCol w="399544">
                  <a:extLst>
                    <a:ext uri="{9D8B030D-6E8A-4147-A177-3AD203B41FA5}">
                      <a16:colId xmlns="" xmlns:a16="http://schemas.microsoft.com/office/drawing/2014/main" val="20002"/>
                    </a:ext>
                  </a:extLst>
                </a:gridCol>
                <a:gridCol w="399544">
                  <a:extLst>
                    <a:ext uri="{9D8B030D-6E8A-4147-A177-3AD203B41FA5}">
                      <a16:colId xmlns="" xmlns:a16="http://schemas.microsoft.com/office/drawing/2014/main" val="20003"/>
                    </a:ext>
                  </a:extLst>
                </a:gridCol>
                <a:gridCol w="407082">
                  <a:extLst>
                    <a:ext uri="{9D8B030D-6E8A-4147-A177-3AD203B41FA5}">
                      <a16:colId xmlns="" xmlns:a16="http://schemas.microsoft.com/office/drawing/2014/main" val="20004"/>
                    </a:ext>
                  </a:extLst>
                </a:gridCol>
                <a:gridCol w="437237">
                  <a:extLst>
                    <a:ext uri="{9D8B030D-6E8A-4147-A177-3AD203B41FA5}">
                      <a16:colId xmlns="" xmlns:a16="http://schemas.microsoft.com/office/drawing/2014/main" val="20005"/>
                    </a:ext>
                  </a:extLst>
                </a:gridCol>
                <a:gridCol w="399544">
                  <a:extLst>
                    <a:ext uri="{9D8B030D-6E8A-4147-A177-3AD203B41FA5}">
                      <a16:colId xmlns="" xmlns:a16="http://schemas.microsoft.com/office/drawing/2014/main" val="20006"/>
                    </a:ext>
                  </a:extLst>
                </a:gridCol>
                <a:gridCol w="429698">
                  <a:extLst>
                    <a:ext uri="{9D8B030D-6E8A-4147-A177-3AD203B41FA5}">
                      <a16:colId xmlns="" xmlns:a16="http://schemas.microsoft.com/office/drawing/2014/main" val="20007"/>
                    </a:ext>
                  </a:extLst>
                </a:gridCol>
                <a:gridCol w="407082">
                  <a:extLst>
                    <a:ext uri="{9D8B030D-6E8A-4147-A177-3AD203B41FA5}">
                      <a16:colId xmlns="" xmlns:a16="http://schemas.microsoft.com/office/drawing/2014/main" val="20008"/>
                    </a:ext>
                  </a:extLst>
                </a:gridCol>
                <a:gridCol w="459853">
                  <a:extLst>
                    <a:ext uri="{9D8B030D-6E8A-4147-A177-3AD203B41FA5}">
                      <a16:colId xmlns="" xmlns:a16="http://schemas.microsoft.com/office/drawing/2014/main" val="20009"/>
                    </a:ext>
                  </a:extLst>
                </a:gridCol>
                <a:gridCol w="512623">
                  <a:extLst>
                    <a:ext uri="{9D8B030D-6E8A-4147-A177-3AD203B41FA5}">
                      <a16:colId xmlns="" xmlns:a16="http://schemas.microsoft.com/office/drawing/2014/main" val="20010"/>
                    </a:ext>
                  </a:extLst>
                </a:gridCol>
                <a:gridCol w="474930">
                  <a:extLst>
                    <a:ext uri="{9D8B030D-6E8A-4147-A177-3AD203B41FA5}">
                      <a16:colId xmlns="" xmlns:a16="http://schemas.microsoft.com/office/drawing/2014/main" val="20011"/>
                    </a:ext>
                  </a:extLst>
                </a:gridCol>
                <a:gridCol w="613137">
                  <a:extLst>
                    <a:ext uri="{9D8B030D-6E8A-4147-A177-3AD203B41FA5}">
                      <a16:colId xmlns="" xmlns:a16="http://schemas.microsoft.com/office/drawing/2014/main" val="20012"/>
                    </a:ext>
                  </a:extLst>
                </a:gridCol>
                <a:gridCol w="613137">
                  <a:extLst>
                    <a:ext uri="{9D8B030D-6E8A-4147-A177-3AD203B41FA5}">
                      <a16:colId xmlns="" xmlns:a16="http://schemas.microsoft.com/office/drawing/2014/main" val="20013"/>
                    </a:ext>
                  </a:extLst>
                </a:gridCol>
                <a:gridCol w="753857">
                  <a:extLst>
                    <a:ext uri="{9D8B030D-6E8A-4147-A177-3AD203B41FA5}">
                      <a16:colId xmlns="" xmlns:a16="http://schemas.microsoft.com/office/drawing/2014/main" val="20014"/>
                    </a:ext>
                  </a:extLst>
                </a:gridCol>
                <a:gridCol w="733754">
                  <a:extLst>
                    <a:ext uri="{9D8B030D-6E8A-4147-A177-3AD203B41FA5}">
                      <a16:colId xmlns="" xmlns:a16="http://schemas.microsoft.com/office/drawing/2014/main" val="20015"/>
                    </a:ext>
                  </a:extLst>
                </a:gridCol>
              </a:tblGrid>
              <a:tr h="248091">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700" b="0" i="0" u="none" strike="noStrike" dirty="0">
                          <a:solidFill>
                            <a:srgbClr val="000000"/>
                          </a:solidFill>
                          <a:effectLst/>
                          <a:latin typeface="Calibri"/>
                        </a:rPr>
                        <a:t> # Stories Committed to Iteration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b"/>
                      <a:r>
                        <a:rPr lang="en-CA" sz="900" b="0" i="0" u="none" strike="noStrike" dirty="0" smtClean="0">
                          <a:solidFill>
                            <a:srgbClr val="000000"/>
                          </a:solidFill>
                          <a:effectLst/>
                          <a:latin typeface="Calibri"/>
                        </a:rPr>
                        <a:t>Roll</a:t>
                      </a:r>
                      <a:r>
                        <a:rPr lang="en-CA" sz="900" b="0" i="0" u="none" strike="noStrike" baseline="0" dirty="0" smtClean="0">
                          <a:solidFill>
                            <a:srgbClr val="000000"/>
                          </a:solidFill>
                          <a:effectLst/>
                          <a:latin typeface="Calibri"/>
                        </a:rPr>
                        <a:t> (Day)</a:t>
                      </a:r>
                      <a:endParaRPr lang="en-CA" sz="900" b="0" i="0" u="none" strike="noStrike" dirty="0">
                        <a:solidFill>
                          <a:srgbClr val="000000"/>
                        </a:solidFill>
                        <a:effectLst/>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c>
                  <a:txBody>
                    <a:bodyPr/>
                    <a:lstStyle/>
                    <a:p>
                      <a:pPr algn="l" fontAlgn="b"/>
                      <a:r>
                        <a:rPr lang="en-CA" sz="900" b="0" i="0" u="none" strike="noStrike" dirty="0">
                          <a:solidFill>
                            <a:srgbClr val="000000"/>
                          </a:solidFill>
                          <a:effectLst/>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Total of Accepted Value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 Stories Completed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Iteration Commitment Met?(Yes/No)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n-CA" sz="900" b="0" i="0" u="none" strike="noStrike" dirty="0">
                          <a:solidFill>
                            <a:srgbClr val="000000"/>
                          </a:solidFill>
                          <a:effectLst/>
                          <a:latin typeface="Calibri"/>
                        </a:rPr>
                        <a:t>Commitment Points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5680">
                <a:tc>
                  <a:txBody>
                    <a:bodyPr/>
                    <a:lstStyle/>
                    <a:p>
                      <a:pPr algn="l" fontAlgn="b"/>
                      <a:r>
                        <a:rPr lang="en-CA" sz="900" b="0" i="0" u="none" strike="noStrike">
                          <a:solidFill>
                            <a:srgbClr val="000000"/>
                          </a:solidFill>
                          <a:effectLst/>
                          <a:latin typeface="Calibri"/>
                        </a:rPr>
                        <a:t>Iteration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a:txBody>
                    <a:bodyPr/>
                    <a:lstStyle/>
                    <a:p>
                      <a:pPr algn="r" fontAlgn="b"/>
                      <a:r>
                        <a:rPr lang="en-CA" sz="900" b="0" i="0" u="none" strike="noStrike">
                          <a:solidFill>
                            <a:srgbClr val="000000"/>
                          </a:solidFill>
                          <a:effectLst/>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a:solidFill>
                            <a:srgbClr val="000000"/>
                          </a:solidFill>
                          <a:effectLst/>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CA" sz="900" b="0" i="0" u="none" strike="noStrike" dirty="0">
                          <a:solidFill>
                            <a:srgbClr val="000000"/>
                          </a:solidFill>
                          <a:effectLst/>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CA"/>
                    </a:p>
                  </a:txBody>
                  <a:tcPr/>
                </a:tc>
                <a:tc vMerge="1">
                  <a:txBody>
                    <a:bodyPr/>
                    <a:lstStyle/>
                    <a:p>
                      <a:endParaRPr lang="en-CA"/>
                    </a:p>
                  </a:txBody>
                  <a:tcPr/>
                </a:tc>
                <a:tc vMerge="1">
                  <a:txBody>
                    <a:bodyPr/>
                    <a:lstStyle/>
                    <a:p>
                      <a:endParaRPr lang="en-CA"/>
                    </a:p>
                  </a:txBody>
                  <a:tcPr/>
                </a:tc>
                <a:tc vMerge="1">
                  <a:txBody>
                    <a:bodyPr/>
                    <a:lstStyle/>
                    <a:p>
                      <a:endParaRPr lang="en-CA"/>
                    </a:p>
                  </a:txBody>
                  <a:tcPr/>
                </a:tc>
                <a:extLst>
                  <a:ext uri="{0D108BD9-81ED-4DB2-BD59-A6C34878D82A}">
                    <a16:rowId xmlns="" xmlns:a16="http://schemas.microsoft.com/office/drawing/2014/main" val="10001"/>
                  </a:ext>
                </a:extLst>
              </a:tr>
              <a:tr h="433031">
                <a:tc>
                  <a:txBody>
                    <a:bodyPr/>
                    <a:lstStyle/>
                    <a:p>
                      <a:pPr algn="ctr" fontAlgn="ctr"/>
                      <a:r>
                        <a:rPr lang="en-CA" sz="1300" b="0" i="0" u="none" strike="noStrike" dirty="0">
                          <a:solidFill>
                            <a:srgbClr val="000000"/>
                          </a:solidFill>
                          <a:effectLst/>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33031">
                <a:tc>
                  <a:txBody>
                    <a:bodyPr/>
                    <a:lstStyle/>
                    <a:p>
                      <a:pPr algn="ctr" fontAlgn="ctr"/>
                      <a:r>
                        <a:rPr lang="en-CA" sz="1300" b="0" i="0" u="none" strike="noStrike" dirty="0" smtClean="0">
                          <a:solidFill>
                            <a:srgbClr val="000000"/>
                          </a:solidFill>
                          <a:effectLst/>
                          <a:latin typeface="Calibri"/>
                        </a:rPr>
                        <a:t>2</a:t>
                      </a:r>
                      <a:endParaRPr lang="en-CA" sz="1300" b="0"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16</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NO</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26601516"/>
                  </a:ext>
                </a:extLst>
              </a:tr>
              <a:tr h="433031">
                <a:tc>
                  <a:txBody>
                    <a:bodyPr/>
                    <a:lstStyle/>
                    <a:p>
                      <a:pPr algn="ctr" fontAlgn="ctr"/>
                      <a:r>
                        <a:rPr lang="en-CA" sz="1300" b="0" i="0" u="none" strike="noStrike" dirty="0" smtClean="0">
                          <a:solidFill>
                            <a:srgbClr val="000000"/>
                          </a:solidFill>
                          <a:effectLst/>
                          <a:latin typeface="Calibri"/>
                        </a:rPr>
                        <a:t>3</a:t>
                      </a:r>
                      <a:endParaRPr lang="en-CA" sz="1300" b="0"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3</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14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X</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29</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4</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Yes</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CA" sz="2800" b="1" i="0" u="none" strike="noStrike" dirty="0" smtClean="0">
                          <a:solidFill>
                            <a:srgbClr val="1F497D"/>
                          </a:solidFill>
                          <a:effectLst/>
                          <a:latin typeface="Bradley Hand ITC"/>
                        </a:rPr>
                        <a:t>20</a:t>
                      </a:r>
                      <a:endParaRPr lang="en-CA" sz="2800" b="1" i="0" u="none" strike="noStrike" dirty="0">
                        <a:solidFill>
                          <a:srgbClr val="1F497D"/>
                        </a:solidFill>
                        <a:effectLst/>
                        <a:latin typeface="Bradley Hand ITC"/>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150649093"/>
                  </a:ext>
                </a:extLst>
              </a:tr>
            </a:tbl>
          </a:graphicData>
        </a:graphic>
      </p:graphicFrame>
      <p:sp>
        <p:nvSpPr>
          <p:cNvPr id="3" name="Rectangle 2"/>
          <p:cNvSpPr/>
          <p:nvPr/>
        </p:nvSpPr>
        <p:spPr>
          <a:xfrm>
            <a:off x="1047750" y="784829"/>
            <a:ext cx="417102" cy="584775"/>
          </a:xfrm>
          <a:prstGeom prst="rect">
            <a:avLst/>
          </a:prstGeom>
        </p:spPr>
        <p:txBody>
          <a:bodyPr wrap="none">
            <a:spAutoFit/>
          </a:bodyPr>
          <a:lstStyle/>
          <a:p>
            <a:pPr algn="ctr" fontAlgn="ctr"/>
            <a:r>
              <a:rPr lang="en-CA" sz="3200" b="1" dirty="0">
                <a:solidFill>
                  <a:srgbClr val="1F497D"/>
                </a:solidFill>
                <a:latin typeface="Bradley Hand ITC"/>
              </a:rPr>
              <a:t>3</a:t>
            </a:r>
          </a:p>
        </p:txBody>
      </p:sp>
      <p:sp>
        <p:nvSpPr>
          <p:cNvPr id="36" name="Rectangle 35"/>
          <p:cNvSpPr/>
          <p:nvPr/>
        </p:nvSpPr>
        <p:spPr>
          <a:xfrm>
            <a:off x="1632032" y="784829"/>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37" name="Rectangle 36"/>
          <p:cNvSpPr/>
          <p:nvPr/>
        </p:nvSpPr>
        <p:spPr>
          <a:xfrm>
            <a:off x="2035192" y="784828"/>
            <a:ext cx="444353"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pic>
        <p:nvPicPr>
          <p:cNvPr id="1028" name="Picture 4" descr="http://worldartsme.com/images/dice-face-clipart-1.jpg"/>
          <p:cNvPicPr>
            <a:picLocks noChangeAspect="1" noChangeArrowheads="1"/>
          </p:cNvPicPr>
          <p:nvPr/>
        </p:nvPicPr>
        <p:blipFill rotWithShape="1">
          <a:blip r:embed="rId3">
            <a:extLst>
              <a:ext uri="{28A0092B-C50C-407E-A947-70E740481C1C}">
                <a14:useLocalDpi xmlns:a14="http://schemas.microsoft.com/office/drawing/2010/main" val="0"/>
              </a:ext>
            </a:extLst>
          </a:blip>
          <a:srcRect l="34770" t="51959" r="35510" b="4259"/>
          <a:stretch/>
        </p:blipFill>
        <p:spPr bwMode="auto">
          <a:xfrm>
            <a:off x="7303143" y="11128709"/>
            <a:ext cx="809625" cy="804863"/>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a:xfrm>
            <a:off x="2464588" y="784828"/>
            <a:ext cx="449162" cy="584775"/>
          </a:xfrm>
          <a:prstGeom prst="rect">
            <a:avLst/>
          </a:prstGeom>
        </p:spPr>
        <p:txBody>
          <a:bodyPr wrap="none">
            <a:spAutoFit/>
          </a:bodyPr>
          <a:lstStyle/>
          <a:p>
            <a:pPr algn="ctr" fontAlgn="ctr"/>
            <a:r>
              <a:rPr lang="en-CA" sz="3200" b="1" dirty="0">
                <a:solidFill>
                  <a:srgbClr val="1F497D"/>
                </a:solidFill>
                <a:latin typeface="Bradley Hand ITC"/>
              </a:rPr>
              <a:t>7</a:t>
            </a:r>
          </a:p>
        </p:txBody>
      </p:sp>
      <p:sp>
        <p:nvSpPr>
          <p:cNvPr id="40" name="Rectangle 39"/>
          <p:cNvSpPr/>
          <p:nvPr/>
        </p:nvSpPr>
        <p:spPr>
          <a:xfrm>
            <a:off x="2892443"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7" name="Rectangle 46"/>
          <p:cNvSpPr/>
          <p:nvPr/>
        </p:nvSpPr>
        <p:spPr>
          <a:xfrm>
            <a:off x="3313610"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51" name="Rectangle 50"/>
          <p:cNvSpPr/>
          <p:nvPr/>
        </p:nvSpPr>
        <p:spPr>
          <a:xfrm>
            <a:off x="3595901" y="784828"/>
            <a:ext cx="667170" cy="584775"/>
          </a:xfrm>
          <a:prstGeom prst="rect">
            <a:avLst/>
          </a:prstGeom>
        </p:spPr>
        <p:txBody>
          <a:bodyPr wrap="none">
            <a:spAutoFit/>
          </a:bodyPr>
          <a:lstStyle/>
          <a:p>
            <a:pPr algn="ctr" fontAlgn="ctr"/>
            <a:r>
              <a:rPr lang="en-CA" sz="3200" b="1" dirty="0" smtClean="0">
                <a:solidFill>
                  <a:srgbClr val="1F497D"/>
                </a:solidFill>
                <a:latin typeface="Bradley Hand ITC"/>
              </a:rPr>
              <a:t>36</a:t>
            </a:r>
            <a:endParaRPr lang="en-CA" sz="3200" b="1" dirty="0">
              <a:solidFill>
                <a:srgbClr val="1F497D"/>
              </a:solidFill>
              <a:latin typeface="Bradley Hand ITC"/>
            </a:endParaRPr>
          </a:p>
        </p:txBody>
      </p:sp>
      <p:sp>
        <p:nvSpPr>
          <p:cNvPr id="45" name="Rectangle 44"/>
          <p:cNvSpPr/>
          <p:nvPr/>
        </p:nvSpPr>
        <p:spPr>
          <a:xfrm>
            <a:off x="4123218"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6" name="Rectangle 45"/>
          <p:cNvSpPr/>
          <p:nvPr/>
        </p:nvSpPr>
        <p:spPr>
          <a:xfrm>
            <a:off x="455642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41" name="Rectangle 40"/>
          <p:cNvSpPr/>
          <p:nvPr/>
        </p:nvSpPr>
        <p:spPr>
          <a:xfrm>
            <a:off x="5071955"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X</a:t>
            </a:r>
            <a:endParaRPr lang="en-CA" sz="3200" b="1" dirty="0">
              <a:solidFill>
                <a:srgbClr val="1F497D"/>
              </a:solidFill>
              <a:latin typeface="Bradley Hand ITC"/>
            </a:endParaRPr>
          </a:p>
        </p:txBody>
      </p:sp>
      <p:sp>
        <p:nvSpPr>
          <p:cNvPr id="49" name="Rectangle 48"/>
          <p:cNvSpPr/>
          <p:nvPr/>
        </p:nvSpPr>
        <p:spPr>
          <a:xfrm>
            <a:off x="5516307" y="784828"/>
            <a:ext cx="444352" cy="584775"/>
          </a:xfrm>
          <a:prstGeom prst="rect">
            <a:avLst/>
          </a:prstGeom>
        </p:spPr>
        <p:txBody>
          <a:bodyPr wrap="none">
            <a:spAutoFit/>
          </a:bodyPr>
          <a:lstStyle/>
          <a:p>
            <a:pPr algn="ctr" fontAlgn="ctr"/>
            <a:r>
              <a:rPr lang="en-CA" sz="3200" b="1" dirty="0" smtClean="0">
                <a:solidFill>
                  <a:srgbClr val="1F497D"/>
                </a:solidFill>
                <a:latin typeface="Bradley Hand ITC"/>
              </a:rPr>
              <a:t>6</a:t>
            </a:r>
            <a:endParaRPr lang="en-CA" sz="3200" b="1" dirty="0">
              <a:solidFill>
                <a:srgbClr val="1F497D"/>
              </a:solidFill>
              <a:latin typeface="Bradley Hand ITC"/>
            </a:endParaRPr>
          </a:p>
        </p:txBody>
      </p:sp>
      <p:sp>
        <p:nvSpPr>
          <p:cNvPr id="50" name="Rectangle 49"/>
          <p:cNvSpPr/>
          <p:nvPr/>
        </p:nvSpPr>
        <p:spPr>
          <a:xfrm>
            <a:off x="5969866" y="810049"/>
            <a:ext cx="651140" cy="584775"/>
          </a:xfrm>
          <a:prstGeom prst="rect">
            <a:avLst/>
          </a:prstGeom>
        </p:spPr>
        <p:txBody>
          <a:bodyPr wrap="none">
            <a:spAutoFit/>
          </a:bodyPr>
          <a:lstStyle/>
          <a:p>
            <a:pPr algn="ctr" fontAlgn="ctr"/>
            <a:r>
              <a:rPr lang="en-CA" sz="3200" b="1" dirty="0" smtClean="0">
                <a:solidFill>
                  <a:srgbClr val="1F497D"/>
                </a:solidFill>
                <a:latin typeface="Bradley Hand ITC"/>
              </a:rPr>
              <a:t>53</a:t>
            </a:r>
            <a:endParaRPr lang="en-CA" sz="3200" b="1" dirty="0">
              <a:solidFill>
                <a:srgbClr val="1F497D"/>
              </a:solidFill>
              <a:latin typeface="Bradley Hand ITC"/>
            </a:endParaRPr>
          </a:p>
        </p:txBody>
      </p:sp>
      <p:sp>
        <p:nvSpPr>
          <p:cNvPr id="52" name="Rectangle 51"/>
          <p:cNvSpPr/>
          <p:nvPr/>
        </p:nvSpPr>
        <p:spPr>
          <a:xfrm>
            <a:off x="6691254" y="817812"/>
            <a:ext cx="444352" cy="584775"/>
          </a:xfrm>
          <a:prstGeom prst="rect">
            <a:avLst/>
          </a:prstGeom>
        </p:spPr>
        <p:txBody>
          <a:bodyPr wrap="none">
            <a:spAutoFit/>
          </a:bodyPr>
          <a:lstStyle/>
          <a:p>
            <a:pPr algn="ctr" fontAlgn="ctr"/>
            <a:r>
              <a:rPr lang="en-CA" sz="3200" b="1" dirty="0" smtClean="0">
                <a:solidFill>
                  <a:srgbClr val="1F497D"/>
                </a:solidFill>
                <a:latin typeface="Bradley Hand ITC"/>
              </a:rPr>
              <a:t>4</a:t>
            </a:r>
            <a:endParaRPr lang="en-CA" sz="3200" b="1" dirty="0">
              <a:solidFill>
                <a:srgbClr val="1F497D"/>
              </a:solidFill>
              <a:latin typeface="Bradley Hand ITC"/>
            </a:endParaRPr>
          </a:p>
        </p:txBody>
      </p:sp>
      <p:sp>
        <p:nvSpPr>
          <p:cNvPr id="53" name="Rectangle 52"/>
          <p:cNvSpPr/>
          <p:nvPr/>
        </p:nvSpPr>
        <p:spPr>
          <a:xfrm>
            <a:off x="7197102" y="780664"/>
            <a:ext cx="782587" cy="584775"/>
          </a:xfrm>
          <a:prstGeom prst="rect">
            <a:avLst/>
          </a:prstGeom>
        </p:spPr>
        <p:txBody>
          <a:bodyPr wrap="none">
            <a:spAutoFit/>
          </a:bodyPr>
          <a:lstStyle/>
          <a:p>
            <a:pPr algn="ctr" fontAlgn="ctr"/>
            <a:r>
              <a:rPr lang="en-CA" sz="3200" b="1" dirty="0" smtClean="0">
                <a:solidFill>
                  <a:srgbClr val="1F497D"/>
                </a:solidFill>
                <a:latin typeface="Bradley Hand ITC"/>
              </a:rPr>
              <a:t>Yes</a:t>
            </a:r>
            <a:endParaRPr lang="en-CA" sz="3200" b="1" dirty="0">
              <a:solidFill>
                <a:srgbClr val="1F497D"/>
              </a:solidFill>
              <a:latin typeface="Bradley Hand ITC"/>
            </a:endParaRPr>
          </a:p>
        </p:txBody>
      </p:sp>
      <p:sp>
        <p:nvSpPr>
          <p:cNvPr id="54" name="Rectangle 53"/>
          <p:cNvSpPr/>
          <p:nvPr/>
        </p:nvSpPr>
        <p:spPr>
          <a:xfrm>
            <a:off x="7992628" y="786793"/>
            <a:ext cx="620683" cy="584775"/>
          </a:xfrm>
          <a:prstGeom prst="rect">
            <a:avLst/>
          </a:prstGeom>
        </p:spPr>
        <p:txBody>
          <a:bodyPr wrap="none">
            <a:spAutoFit/>
          </a:bodyPr>
          <a:lstStyle/>
          <a:p>
            <a:pPr algn="ctr" fontAlgn="ctr"/>
            <a:r>
              <a:rPr lang="en-CA" sz="3200" b="1" dirty="0" smtClean="0">
                <a:solidFill>
                  <a:srgbClr val="1F497D"/>
                </a:solidFill>
                <a:latin typeface="Bradley Hand ITC"/>
              </a:rPr>
              <a:t>15</a:t>
            </a:r>
            <a:endParaRPr lang="en-CA" sz="3200" b="1" dirty="0">
              <a:solidFill>
                <a:srgbClr val="1F497D"/>
              </a:solidFill>
              <a:latin typeface="Bradley Hand ITC"/>
            </a:endParaRPr>
          </a:p>
        </p:txBody>
      </p:sp>
      <p:sp>
        <p:nvSpPr>
          <p:cNvPr id="19" name="Rectangle 18"/>
          <p:cNvSpPr/>
          <p:nvPr/>
        </p:nvSpPr>
        <p:spPr>
          <a:xfrm>
            <a:off x="5986697" y="2277361"/>
            <a:ext cx="617477" cy="584775"/>
          </a:xfrm>
          <a:prstGeom prst="rect">
            <a:avLst/>
          </a:prstGeom>
        </p:spPr>
        <p:txBody>
          <a:bodyPr wrap="none">
            <a:spAutoFit/>
          </a:bodyPr>
          <a:lstStyle/>
          <a:p>
            <a:pPr algn="ctr" fontAlgn="ctr"/>
            <a:r>
              <a:rPr lang="en-CA" sz="3200" b="1" dirty="0" smtClean="0">
                <a:solidFill>
                  <a:srgbClr val="1F497D"/>
                </a:solidFill>
                <a:latin typeface="Bradley Hand ITC"/>
              </a:rPr>
              <a:t>98</a:t>
            </a:r>
            <a:endParaRPr lang="en-CA" sz="3200" b="1" dirty="0">
              <a:solidFill>
                <a:srgbClr val="1F497D"/>
              </a:solidFill>
              <a:latin typeface="Bradley Hand ITC"/>
            </a:endParaRPr>
          </a:p>
        </p:txBody>
      </p:sp>
      <p:sp>
        <p:nvSpPr>
          <p:cNvPr id="21" name="Rectangle 20"/>
          <p:cNvSpPr/>
          <p:nvPr/>
        </p:nvSpPr>
        <p:spPr>
          <a:xfrm>
            <a:off x="7960274" y="2277361"/>
            <a:ext cx="651140" cy="584775"/>
          </a:xfrm>
          <a:prstGeom prst="rect">
            <a:avLst/>
          </a:prstGeom>
        </p:spPr>
        <p:txBody>
          <a:bodyPr wrap="none">
            <a:spAutoFit/>
          </a:bodyPr>
          <a:lstStyle/>
          <a:p>
            <a:pPr algn="ctr" fontAlgn="ctr"/>
            <a:r>
              <a:rPr lang="en-CA" sz="3200" b="1" dirty="0" smtClean="0">
                <a:solidFill>
                  <a:srgbClr val="1F497D"/>
                </a:solidFill>
                <a:latin typeface="Bradley Hand ITC"/>
              </a:rPr>
              <a:t>35</a:t>
            </a:r>
            <a:endParaRPr lang="en-CA" sz="3200" b="1" dirty="0">
              <a:solidFill>
                <a:srgbClr val="1F497D"/>
              </a:solidFill>
              <a:latin typeface="Bradley Hand ITC"/>
            </a:endParaRPr>
          </a:p>
        </p:txBody>
      </p:sp>
      <p:sp>
        <p:nvSpPr>
          <p:cNvPr id="22" name="Rectangle 21"/>
          <p:cNvSpPr/>
          <p:nvPr/>
        </p:nvSpPr>
        <p:spPr>
          <a:xfrm>
            <a:off x="5325311" y="4349138"/>
            <a:ext cx="3307316" cy="584775"/>
          </a:xfrm>
          <a:prstGeom prst="rect">
            <a:avLst/>
          </a:prstGeom>
        </p:spPr>
        <p:txBody>
          <a:bodyPr wrap="none">
            <a:spAutoFit/>
          </a:bodyPr>
          <a:lstStyle/>
          <a:p>
            <a:pPr algn="ctr" fontAlgn="ctr"/>
            <a:r>
              <a:rPr lang="en-CA" sz="3200" b="1" dirty="0" smtClean="0">
                <a:solidFill>
                  <a:srgbClr val="1F497D"/>
                </a:solidFill>
                <a:latin typeface="Bradley Hand ITC"/>
              </a:rPr>
              <a:t>Total Score = 193</a:t>
            </a:r>
            <a:endParaRPr lang="en-CA" sz="3200" b="1" dirty="0">
              <a:solidFill>
                <a:srgbClr val="1F497D"/>
              </a:solidFill>
              <a:latin typeface="Bradley Hand ITC"/>
            </a:endParaRPr>
          </a:p>
        </p:txBody>
      </p:sp>
      <p:sp>
        <p:nvSpPr>
          <p:cNvPr id="23" name="Rectangle 22"/>
          <p:cNvSpPr/>
          <p:nvPr/>
        </p:nvSpPr>
        <p:spPr>
          <a:xfrm>
            <a:off x="3800977" y="2916335"/>
            <a:ext cx="4854214" cy="584775"/>
          </a:xfrm>
          <a:prstGeom prst="rect">
            <a:avLst/>
          </a:prstGeom>
        </p:spPr>
        <p:txBody>
          <a:bodyPr wrap="none">
            <a:spAutoFit/>
          </a:bodyPr>
          <a:lstStyle/>
          <a:p>
            <a:pPr algn="ctr" fontAlgn="ctr"/>
            <a:r>
              <a:rPr lang="en-CA" sz="3200" b="1" dirty="0" smtClean="0">
                <a:solidFill>
                  <a:srgbClr val="1F497D"/>
                </a:solidFill>
                <a:latin typeface="Bradley Hand ITC"/>
              </a:rPr>
              <a:t>Release Commitment = 60</a:t>
            </a:r>
            <a:endParaRPr lang="en-CA" sz="3200" b="1" dirty="0">
              <a:solidFill>
                <a:srgbClr val="1F497D"/>
              </a:solidFill>
              <a:latin typeface="Bradley Hand ITC"/>
            </a:endParaRPr>
          </a:p>
        </p:txBody>
      </p:sp>
      <p:sp>
        <p:nvSpPr>
          <p:cNvPr id="24" name="Rectangle 23"/>
          <p:cNvSpPr/>
          <p:nvPr/>
        </p:nvSpPr>
        <p:spPr>
          <a:xfrm>
            <a:off x="4090625" y="3627037"/>
            <a:ext cx="4520789" cy="584775"/>
          </a:xfrm>
          <a:prstGeom prst="rect">
            <a:avLst/>
          </a:prstGeom>
        </p:spPr>
        <p:txBody>
          <a:bodyPr wrap="none">
            <a:spAutoFit/>
          </a:bodyPr>
          <a:lstStyle/>
          <a:p>
            <a:pPr algn="ctr" fontAlgn="ctr"/>
            <a:r>
              <a:rPr lang="en-CA" sz="3200" b="1" dirty="0" smtClean="0">
                <a:solidFill>
                  <a:srgbClr val="1F497D"/>
                </a:solidFill>
                <a:latin typeface="Bradley Hand ITC"/>
              </a:rPr>
              <a:t>Commitment Score = 95</a:t>
            </a:r>
            <a:endParaRPr lang="en-CA" sz="3200" b="1" dirty="0">
              <a:solidFill>
                <a:srgbClr val="1F497D"/>
              </a:solidFill>
              <a:latin typeface="Bradley Hand ITC"/>
            </a:endParaRPr>
          </a:p>
        </p:txBody>
      </p:sp>
    </p:spTree>
    <p:extLst>
      <p:ext uri="{BB962C8B-B14F-4D97-AF65-F5344CB8AC3E}">
        <p14:creationId xmlns:p14="http://schemas.microsoft.com/office/powerpoint/2010/main" val="3759406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Strategies</a:t>
            </a:r>
            <a:endParaRPr lang="en-US" dirty="0"/>
          </a:p>
        </p:txBody>
      </p:sp>
      <p:sp>
        <p:nvSpPr>
          <p:cNvPr id="3" name="Content Placeholder 2"/>
          <p:cNvSpPr>
            <a:spLocks noGrp="1"/>
          </p:cNvSpPr>
          <p:nvPr>
            <p:ph idx="1"/>
          </p:nvPr>
        </p:nvSpPr>
        <p:spPr/>
        <p:txBody>
          <a:bodyPr/>
          <a:lstStyle/>
          <a:p>
            <a:r>
              <a:rPr lang="en-US" dirty="0" smtClean="0"/>
              <a:t>How did you choose which story to pick?</a:t>
            </a:r>
          </a:p>
          <a:p>
            <a:r>
              <a:rPr lang="en-US" dirty="0" smtClean="0"/>
              <a:t>Did you abandon a story in the middle of an iteration?</a:t>
            </a:r>
          </a:p>
          <a:p>
            <a:r>
              <a:rPr lang="en-US" dirty="0" smtClean="0"/>
              <a:t>Did you change your strategy at any point?</a:t>
            </a:r>
          </a:p>
          <a:p>
            <a:pPr marL="0" indent="0">
              <a:buNone/>
            </a:pPr>
            <a:endParaRPr lang="en-US" dirty="0"/>
          </a:p>
        </p:txBody>
      </p:sp>
    </p:spTree>
    <p:extLst>
      <p:ext uri="{BB962C8B-B14F-4D97-AF65-F5344CB8AC3E}">
        <p14:creationId xmlns:p14="http://schemas.microsoft.com/office/powerpoint/2010/main" val="66336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Retrospective</a:t>
            </a:r>
            <a:endParaRPr lang="en-US" dirty="0"/>
          </a:p>
        </p:txBody>
      </p:sp>
      <p:sp>
        <p:nvSpPr>
          <p:cNvPr id="3" name="Content Placeholder 2"/>
          <p:cNvSpPr>
            <a:spLocks noGrp="1"/>
          </p:cNvSpPr>
          <p:nvPr>
            <p:ph idx="1"/>
          </p:nvPr>
        </p:nvSpPr>
        <p:spPr/>
        <p:txBody>
          <a:bodyPr/>
          <a:lstStyle/>
          <a:p>
            <a:r>
              <a:rPr lang="en-US" dirty="0" smtClean="0"/>
              <a:t>What did you learn?</a:t>
            </a:r>
          </a:p>
          <a:p>
            <a:r>
              <a:rPr lang="en-US" dirty="0" smtClean="0"/>
              <a:t>What elements were like software development?</a:t>
            </a:r>
          </a:p>
          <a:p>
            <a:r>
              <a:rPr lang="en-US" dirty="0" smtClean="0"/>
              <a:t>What elements are different in software development?</a:t>
            </a:r>
          </a:p>
          <a:p>
            <a:r>
              <a:rPr lang="en-US" dirty="0" smtClean="0"/>
              <a:t>What impact did committing have on your behavior and decision?</a:t>
            </a:r>
          </a:p>
          <a:p>
            <a:endParaRPr lang="en-US" dirty="0"/>
          </a:p>
        </p:txBody>
      </p:sp>
    </p:spTree>
    <p:extLst>
      <p:ext uri="{BB962C8B-B14F-4D97-AF65-F5344CB8AC3E}">
        <p14:creationId xmlns:p14="http://schemas.microsoft.com/office/powerpoint/2010/main" val="25303577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How did committing influence your decisions?</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211847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10800000">
            <a:off x="2290712" y="1838226"/>
            <a:ext cx="4219417" cy="2932556"/>
          </a:xfrm>
          <a:prstGeom prst="triangle">
            <a:avLst>
              <a:gd name="adj" fmla="val 10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05877" y="1818861"/>
            <a:ext cx="6480313" cy="3220278"/>
          </a:xfrm>
          <a:custGeom>
            <a:avLst/>
            <a:gdLst>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278296 w 6520070"/>
              <a:gd name="connsiteY6" fmla="*/ 3160643 h 3190461"/>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19878 w 6520070"/>
              <a:gd name="connsiteY6" fmla="*/ 3180521 h 3190461"/>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159026 w 6520070"/>
              <a:gd name="connsiteY6" fmla="*/ 3101008 h 3190461"/>
              <a:gd name="connsiteX0" fmla="*/ 9939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159026 w 6520070"/>
              <a:gd name="connsiteY6" fmla="*/ 3101008 h 3210339"/>
              <a:gd name="connsiteX0" fmla="*/ 9939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79513 w 6520070"/>
              <a:gd name="connsiteY6" fmla="*/ 3120886 h 3210339"/>
              <a:gd name="connsiteX0" fmla="*/ 0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79513 w 6520070"/>
              <a:gd name="connsiteY6" fmla="*/ 3120886 h 3210339"/>
              <a:gd name="connsiteX0" fmla="*/ 0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9939 w 6520070"/>
              <a:gd name="connsiteY6" fmla="*/ 3180520 h 3210339"/>
              <a:gd name="connsiteX0" fmla="*/ 0 w 6480313"/>
              <a:gd name="connsiteY0" fmla="*/ 3220278 h 3220278"/>
              <a:gd name="connsiteX1" fmla="*/ 0 w 6480313"/>
              <a:gd name="connsiteY1" fmla="*/ 2971800 h 3220278"/>
              <a:gd name="connsiteX2" fmla="*/ 4214192 w 6480313"/>
              <a:gd name="connsiteY2" fmla="*/ 19878 h 3220278"/>
              <a:gd name="connsiteX3" fmla="*/ 6480313 w 6480313"/>
              <a:gd name="connsiteY3" fmla="*/ 0 h 3220278"/>
              <a:gd name="connsiteX4" fmla="*/ 6450496 w 6480313"/>
              <a:gd name="connsiteY4" fmla="*/ 1500809 h 3220278"/>
              <a:gd name="connsiteX5" fmla="*/ 3876261 w 6480313"/>
              <a:gd name="connsiteY5" fmla="*/ 3200400 h 3220278"/>
              <a:gd name="connsiteX6" fmla="*/ 9939 w 6480313"/>
              <a:gd name="connsiteY6" fmla="*/ 3190459 h 3220278"/>
              <a:gd name="connsiteX0" fmla="*/ 0 w 6480313"/>
              <a:gd name="connsiteY0" fmla="*/ 3220278 h 3220278"/>
              <a:gd name="connsiteX1" fmla="*/ 0 w 6480313"/>
              <a:gd name="connsiteY1" fmla="*/ 2971800 h 3220278"/>
              <a:gd name="connsiteX2" fmla="*/ 4214192 w 6480313"/>
              <a:gd name="connsiteY2" fmla="*/ 19878 h 3220278"/>
              <a:gd name="connsiteX3" fmla="*/ 6480313 w 6480313"/>
              <a:gd name="connsiteY3" fmla="*/ 0 h 3220278"/>
              <a:gd name="connsiteX4" fmla="*/ 6470375 w 6480313"/>
              <a:gd name="connsiteY4" fmla="*/ 1490870 h 3220278"/>
              <a:gd name="connsiteX5" fmla="*/ 3876261 w 6480313"/>
              <a:gd name="connsiteY5" fmla="*/ 3200400 h 3220278"/>
              <a:gd name="connsiteX6" fmla="*/ 9939 w 6480313"/>
              <a:gd name="connsiteY6" fmla="*/ 3190459 h 322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313" h="3220278">
                <a:moveTo>
                  <a:pt x="0" y="3220278"/>
                </a:moveTo>
                <a:lnTo>
                  <a:pt x="0" y="2971800"/>
                </a:lnTo>
                <a:lnTo>
                  <a:pt x="4214192" y="19878"/>
                </a:lnTo>
                <a:lnTo>
                  <a:pt x="6480313" y="0"/>
                </a:lnTo>
                <a:cubicBezTo>
                  <a:pt x="6477000" y="496957"/>
                  <a:pt x="6473688" y="993913"/>
                  <a:pt x="6470375" y="1490870"/>
                </a:cubicBezTo>
                <a:lnTo>
                  <a:pt x="3876261" y="3200400"/>
                </a:lnTo>
                <a:lnTo>
                  <a:pt x="9939" y="3190459"/>
                </a:lnTo>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6251715" y="3329609"/>
            <a:ext cx="2521729" cy="1679713"/>
          </a:xfrm>
          <a:prstGeom prst="triangle">
            <a:avLst>
              <a:gd name="adj" fmla="val 9960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nvPr>
        </p:nvGraphicFramePr>
        <p:xfrm>
          <a:off x="693738" y="505327"/>
          <a:ext cx="8102601" cy="5374776"/>
        </p:xfrm>
        <a:graphic>
          <a:graphicData uri="http://schemas.openxmlformats.org/drawingml/2006/table">
            <a:tbl>
              <a:tblPr/>
              <a:tblGrid>
                <a:gridCol w="1508601">
                  <a:extLst>
                    <a:ext uri="{9D8B030D-6E8A-4147-A177-3AD203B41FA5}">
                      <a16:colId xmlns="" xmlns:a16="http://schemas.microsoft.com/office/drawing/2014/main" val="20000"/>
                    </a:ext>
                  </a:extLst>
                </a:gridCol>
                <a:gridCol w="1601876">
                  <a:extLst>
                    <a:ext uri="{9D8B030D-6E8A-4147-A177-3AD203B41FA5}">
                      <a16:colId xmlns="" xmlns:a16="http://schemas.microsoft.com/office/drawing/2014/main" val="20001"/>
                    </a:ext>
                  </a:extLst>
                </a:gridCol>
                <a:gridCol w="1574439">
                  <a:extLst>
                    <a:ext uri="{9D8B030D-6E8A-4147-A177-3AD203B41FA5}">
                      <a16:colId xmlns="" xmlns:a16="http://schemas.microsoft.com/office/drawing/2014/main" val="20002"/>
                    </a:ext>
                  </a:extLst>
                </a:gridCol>
                <a:gridCol w="1651241">
                  <a:extLst>
                    <a:ext uri="{9D8B030D-6E8A-4147-A177-3AD203B41FA5}">
                      <a16:colId xmlns="" xmlns:a16="http://schemas.microsoft.com/office/drawing/2014/main" val="20003"/>
                    </a:ext>
                  </a:extLst>
                </a:gridCol>
                <a:gridCol w="1766444">
                  <a:extLst>
                    <a:ext uri="{9D8B030D-6E8A-4147-A177-3AD203B41FA5}">
                      <a16:colId xmlns="" xmlns:a16="http://schemas.microsoft.com/office/drawing/2014/main" val="20004"/>
                    </a:ext>
                  </a:extLst>
                </a:gridCol>
              </a:tblGrid>
              <a:tr h="1246461">
                <a:tc gridSpan="5">
                  <a:txBody>
                    <a:bodyPr/>
                    <a:lstStyle/>
                    <a:p>
                      <a:pPr marL="0" marR="0" algn="ctr">
                        <a:lnSpc>
                          <a:spcPct val="115000"/>
                        </a:lnSpc>
                        <a:spcBef>
                          <a:spcPts val="1000"/>
                        </a:spcBef>
                        <a:spcAft>
                          <a:spcPts val="0"/>
                        </a:spcAft>
                      </a:pPr>
                      <a:r>
                        <a:rPr lang="en-US" sz="3200" b="1" dirty="0" smtClean="0">
                          <a:solidFill>
                            <a:srgbClr val="4F81BD"/>
                          </a:solidFill>
                          <a:latin typeface="Calibri"/>
                          <a:ea typeface="Times New Roman"/>
                          <a:cs typeface="Times New Roman"/>
                        </a:rPr>
                        <a:t>Estimation and Prioritization</a:t>
                      </a:r>
                      <a:endParaRPr lang="en-US" sz="3200" b="1" dirty="0">
                        <a:solidFill>
                          <a:srgbClr val="4F81BD"/>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XL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M</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S</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825663">
                <a:tc>
                  <a:txBody>
                    <a:bodyPr/>
                    <a:lstStyle/>
                    <a:p>
                      <a:endParaRPr lang="en-US" sz="1800" dirty="0"/>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S</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M</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XL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38961" name="TextBox 2"/>
          <p:cNvSpPr txBox="1">
            <a:spLocks noChangeArrowheads="1"/>
          </p:cNvSpPr>
          <p:nvPr/>
        </p:nvSpPr>
        <p:spPr bwMode="auto">
          <a:xfrm>
            <a:off x="3113088" y="6078538"/>
            <a:ext cx="4032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Cost</a:t>
            </a:r>
          </a:p>
        </p:txBody>
      </p:sp>
      <p:sp>
        <p:nvSpPr>
          <p:cNvPr id="38962" name="TextBox 4"/>
          <p:cNvSpPr txBox="1">
            <a:spLocks noChangeArrowheads="1"/>
          </p:cNvSpPr>
          <p:nvPr/>
        </p:nvSpPr>
        <p:spPr bwMode="auto">
          <a:xfrm rot="-5400000">
            <a:off x="-1561306" y="3071019"/>
            <a:ext cx="403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Value</a:t>
            </a:r>
          </a:p>
        </p:txBody>
      </p:sp>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162" y="2240545"/>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3505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37338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8956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3886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2829" y="1856875"/>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8194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19050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2290713" y="1838227"/>
            <a:ext cx="6396087" cy="3035431"/>
            <a:chOff x="2290713" y="1838227"/>
            <a:chExt cx="6396087" cy="3035431"/>
          </a:xfrm>
        </p:grpSpPr>
        <p:cxnSp>
          <p:nvCxnSpPr>
            <p:cNvPr id="3" name="Straight Arrow Connector 2"/>
            <p:cNvCxnSpPr/>
            <p:nvPr/>
          </p:nvCxnSpPr>
          <p:spPr>
            <a:xfrm>
              <a:off x="2290713" y="1838227"/>
              <a:ext cx="6396087" cy="3035431"/>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rot="1486261">
              <a:off x="4235077" y="2861178"/>
              <a:ext cx="2935705" cy="523220"/>
            </a:xfrm>
            <a:prstGeom prst="rect">
              <a:avLst/>
            </a:prstGeom>
            <a:noFill/>
          </p:spPr>
          <p:txBody>
            <a:bodyPr wrap="square" rtlCol="0">
              <a:spAutoFit/>
            </a:bodyPr>
            <a:lstStyle/>
            <a:p>
              <a:pPr algn="ctr"/>
              <a:r>
                <a:rPr lang="en-US" sz="2800" dirty="0" smtClean="0"/>
                <a:t>Priority</a:t>
              </a:r>
              <a:endParaRPr lang="en-US" sz="2800" dirty="0"/>
            </a:p>
          </p:txBody>
        </p:sp>
      </p:grpSp>
    </p:spTree>
    <p:extLst>
      <p:ext uri="{BB962C8B-B14F-4D97-AF65-F5344CB8AC3E}">
        <p14:creationId xmlns:p14="http://schemas.microsoft.com/office/powerpoint/2010/main" val="741157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340994" name="Picture 2" descr="http://thevirtualpresenter.com/wp-content/uploads/2012/02/hands_showof_handup_handsup_iStock_000009311779Large_TheVirtualPresenter.com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3350"/>
            <a:ext cx="10009982" cy="57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37055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CA" dirty="0" smtClean="0"/>
              <a:t>So what do the statistics say?</a:t>
            </a:r>
            <a:endParaRPr lang="en-CA" dirty="0"/>
          </a:p>
        </p:txBody>
      </p:sp>
      <p:sp>
        <p:nvSpPr>
          <p:cNvPr id="5" name="Subtitle 4"/>
          <p:cNvSpPr>
            <a:spLocks noGrp="1"/>
          </p:cNvSpPr>
          <p:nvPr>
            <p:ph type="subTitle" idx="1"/>
          </p:nvPr>
        </p:nvSpPr>
        <p:spPr/>
        <p:txBody>
          <a:bodyPr/>
          <a:lstStyle/>
          <a:p>
            <a:endParaRPr lang="en-CA"/>
          </a:p>
        </p:txBody>
      </p:sp>
    </p:spTree>
    <p:extLst>
      <p:ext uri="{BB962C8B-B14F-4D97-AF65-F5344CB8AC3E}">
        <p14:creationId xmlns:p14="http://schemas.microsoft.com/office/powerpoint/2010/main" val="2501188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Expected Value per day</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1457654721"/>
              </p:ext>
            </p:extLst>
          </p:nvPr>
        </p:nvGraphicFramePr>
        <p:xfrm>
          <a:off x="665328" y="1417638"/>
          <a:ext cx="7813343" cy="48995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58633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Expected Value per day</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041421366"/>
              </p:ext>
            </p:extLst>
          </p:nvPr>
        </p:nvGraphicFramePr>
        <p:xfrm>
          <a:off x="665328" y="1417638"/>
          <a:ext cx="7813343" cy="48995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95638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4294967295"/>
            <p:extLst>
              <p:ext uri="{D42A27DB-BD31-4B8C-83A1-F6EECF244321}">
                <p14:modId xmlns:p14="http://schemas.microsoft.com/office/powerpoint/2010/main" val="1359983030"/>
              </p:ext>
            </p:extLst>
          </p:nvPr>
        </p:nvGraphicFramePr>
        <p:xfrm>
          <a:off x="0" y="0"/>
          <a:ext cx="9144000" cy="685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0696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Running a Monte Carlo Simulation</a:t>
            </a:r>
            <a:endParaRPr lang="en-CA" dirty="0"/>
          </a:p>
        </p:txBody>
      </p:sp>
      <p:sp>
        <p:nvSpPr>
          <p:cNvPr id="3" name="Subtitle 2"/>
          <p:cNvSpPr>
            <a:spLocks noGrp="1"/>
          </p:cNvSpPr>
          <p:nvPr>
            <p:ph idx="1"/>
          </p:nvPr>
        </p:nvSpPr>
        <p:spPr/>
        <p:txBody>
          <a:bodyPr/>
          <a:lstStyle/>
          <a:p>
            <a:r>
              <a:rPr lang="en-CA" dirty="0" smtClean="0"/>
              <a:t>Two Strategies: </a:t>
            </a:r>
            <a:endParaRPr lang="en-CA" dirty="0"/>
          </a:p>
          <a:p>
            <a:pPr lvl="1"/>
            <a:r>
              <a:rPr lang="en-CA" dirty="0" smtClean="0"/>
              <a:t>Prioritize lowest cost (meet commitments)</a:t>
            </a:r>
          </a:p>
          <a:p>
            <a:pPr lvl="1"/>
            <a:r>
              <a:rPr lang="en-CA" dirty="0" smtClean="0"/>
              <a:t>Prioritize highest expected value (deliver most value)</a:t>
            </a:r>
            <a:endParaRPr lang="en-CA" dirty="0"/>
          </a:p>
        </p:txBody>
      </p:sp>
    </p:spTree>
    <p:extLst>
      <p:ext uri="{BB962C8B-B14F-4D97-AF65-F5344CB8AC3E}">
        <p14:creationId xmlns:p14="http://schemas.microsoft.com/office/powerpoint/2010/main" val="14178960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93272433"/>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78228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446368977"/>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38827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How do the strategies compare</a:t>
            </a:r>
            <a:endParaRPr lang="en-CA"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96353407"/>
              </p:ext>
            </p:extLst>
          </p:nvPr>
        </p:nvGraphicFramePr>
        <p:xfrm>
          <a:off x="604007" y="1923175"/>
          <a:ext cx="7856289" cy="2268418"/>
        </p:xfrm>
        <a:graphic>
          <a:graphicData uri="http://schemas.openxmlformats.org/drawingml/2006/table">
            <a:tbl>
              <a:tblPr firstRow="1" bandRow="1">
                <a:tableStyleId>{21E4AEA4-8DFA-4A89-87EB-49C32662AFE0}</a:tableStyleId>
              </a:tblPr>
              <a:tblGrid>
                <a:gridCol w="2618763">
                  <a:extLst>
                    <a:ext uri="{9D8B030D-6E8A-4147-A177-3AD203B41FA5}">
                      <a16:colId xmlns="" xmlns:a16="http://schemas.microsoft.com/office/drawing/2014/main" val="1552109974"/>
                    </a:ext>
                  </a:extLst>
                </a:gridCol>
                <a:gridCol w="2618763">
                  <a:extLst>
                    <a:ext uri="{9D8B030D-6E8A-4147-A177-3AD203B41FA5}">
                      <a16:colId xmlns="" xmlns:a16="http://schemas.microsoft.com/office/drawing/2014/main" val="2700598710"/>
                    </a:ext>
                  </a:extLst>
                </a:gridCol>
                <a:gridCol w="2618763">
                  <a:extLst>
                    <a:ext uri="{9D8B030D-6E8A-4147-A177-3AD203B41FA5}">
                      <a16:colId xmlns="" xmlns:a16="http://schemas.microsoft.com/office/drawing/2014/main" val="2028501842"/>
                    </a:ext>
                  </a:extLst>
                </a:gridCol>
              </a:tblGrid>
              <a:tr h="618689">
                <a:tc>
                  <a:txBody>
                    <a:bodyPr/>
                    <a:lstStyle/>
                    <a:p>
                      <a:endParaRPr lang="en-C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Easiest-First</a:t>
                      </a:r>
                    </a:p>
                    <a:p>
                      <a:endParaRPr lang="en-CA" dirty="0"/>
                    </a:p>
                  </a:txBody>
                  <a:tcPr/>
                </a:tc>
                <a:tc>
                  <a:txBody>
                    <a:bodyPr/>
                    <a:lstStyle/>
                    <a:p>
                      <a:r>
                        <a:rPr lang="en-CA" dirty="0" smtClean="0"/>
                        <a:t>Highest</a:t>
                      </a:r>
                      <a:r>
                        <a:rPr lang="en-CA" baseline="0" dirty="0" smtClean="0"/>
                        <a:t> Expected Value First</a:t>
                      </a:r>
                      <a:endParaRPr lang="en-CA" dirty="0"/>
                    </a:p>
                  </a:txBody>
                  <a:tcPr/>
                </a:tc>
                <a:extLst>
                  <a:ext uri="{0D108BD9-81ED-4DB2-BD59-A6C34878D82A}">
                    <a16:rowId xmlns="" xmlns:a16="http://schemas.microsoft.com/office/drawing/2014/main" val="2479107354"/>
                  </a:ext>
                </a:extLst>
              </a:tr>
              <a:tr h="814169">
                <a:tc>
                  <a:txBody>
                    <a:bodyPr/>
                    <a:lstStyle/>
                    <a:p>
                      <a:r>
                        <a:rPr lang="en-CA" dirty="0" smtClean="0"/>
                        <a:t>Average Delivered</a:t>
                      </a:r>
                      <a:r>
                        <a:rPr lang="en-CA" baseline="0" dirty="0" smtClean="0"/>
                        <a:t> </a:t>
                      </a:r>
                      <a:r>
                        <a:rPr lang="en-CA" dirty="0" smtClean="0"/>
                        <a:t>Value Points</a:t>
                      </a:r>
                      <a:endParaRPr lang="en-CA" dirty="0"/>
                    </a:p>
                  </a:txBody>
                  <a:tcPr/>
                </a:tc>
                <a:tc>
                  <a:txBody>
                    <a:bodyPr/>
                    <a:lstStyle/>
                    <a:p>
                      <a:r>
                        <a:rPr lang="en-CA" dirty="0" smtClean="0"/>
                        <a:t>104</a:t>
                      </a:r>
                      <a:endParaRPr lang="en-CA" dirty="0"/>
                    </a:p>
                  </a:txBody>
                  <a:tcPr/>
                </a:tc>
                <a:tc>
                  <a:txBody>
                    <a:bodyPr/>
                    <a:lstStyle/>
                    <a:p>
                      <a:r>
                        <a:rPr lang="en-CA" dirty="0" smtClean="0"/>
                        <a:t>202</a:t>
                      </a:r>
                      <a:endParaRPr lang="en-CA" dirty="0"/>
                    </a:p>
                  </a:txBody>
                  <a:tcPr/>
                </a:tc>
                <a:extLst>
                  <a:ext uri="{0D108BD9-81ED-4DB2-BD59-A6C34878D82A}">
                    <a16:rowId xmlns="" xmlns:a16="http://schemas.microsoft.com/office/drawing/2014/main" val="1312510003"/>
                  </a:ext>
                </a:extLst>
              </a:tr>
              <a:tr h="814169">
                <a:tc>
                  <a:txBody>
                    <a:bodyPr/>
                    <a:lstStyle/>
                    <a:p>
                      <a:r>
                        <a:rPr lang="en-CA" dirty="0" smtClean="0"/>
                        <a:t>Commitment</a:t>
                      </a:r>
                      <a:r>
                        <a:rPr lang="en-CA" baseline="0" dirty="0" smtClean="0"/>
                        <a:t> Points</a:t>
                      </a:r>
                      <a:endParaRPr lang="en-CA" dirty="0"/>
                    </a:p>
                  </a:txBody>
                  <a:tcPr/>
                </a:tc>
                <a:tc>
                  <a:txBody>
                    <a:bodyPr/>
                    <a:lstStyle/>
                    <a:p>
                      <a:r>
                        <a:rPr lang="en-CA" dirty="0" smtClean="0"/>
                        <a:t>25</a:t>
                      </a:r>
                      <a:endParaRPr lang="en-CA" dirty="0"/>
                    </a:p>
                  </a:txBody>
                  <a:tcPr/>
                </a:tc>
                <a:tc>
                  <a:txBody>
                    <a:bodyPr/>
                    <a:lstStyle/>
                    <a:p>
                      <a:r>
                        <a:rPr lang="en-CA" dirty="0" smtClean="0"/>
                        <a:t>9</a:t>
                      </a:r>
                      <a:endParaRPr lang="en-CA" dirty="0"/>
                    </a:p>
                  </a:txBody>
                  <a:tcPr/>
                </a:tc>
                <a:extLst>
                  <a:ext uri="{0D108BD9-81ED-4DB2-BD59-A6C34878D82A}">
                    <a16:rowId xmlns="" xmlns:a16="http://schemas.microsoft.com/office/drawing/2014/main" val="1810739354"/>
                  </a:ext>
                </a:extLst>
              </a:tr>
            </a:tbl>
          </a:graphicData>
        </a:graphic>
      </p:graphicFrame>
      <p:sp>
        <p:nvSpPr>
          <p:cNvPr id="5" name="TextBox 4"/>
          <p:cNvSpPr txBox="1"/>
          <p:nvPr/>
        </p:nvSpPr>
        <p:spPr>
          <a:xfrm>
            <a:off x="457200" y="4572000"/>
            <a:ext cx="8610049" cy="923330"/>
          </a:xfrm>
          <a:prstGeom prst="rect">
            <a:avLst/>
          </a:prstGeom>
          <a:noFill/>
        </p:spPr>
        <p:txBody>
          <a:bodyPr wrap="none" rtlCol="0">
            <a:spAutoFit/>
          </a:bodyPr>
          <a:lstStyle/>
          <a:p>
            <a:pPr algn="ctr"/>
            <a:r>
              <a:rPr lang="en-CA" dirty="0" smtClean="0"/>
              <a:t>On average, always choosing the highest expected value story (and </a:t>
            </a:r>
            <a:br>
              <a:rPr lang="en-CA" dirty="0" smtClean="0"/>
            </a:br>
            <a:r>
              <a:rPr lang="en-CA" dirty="0" smtClean="0"/>
              <a:t>sticking with it) will deliver twice as much value as always going with the </a:t>
            </a:r>
            <a:br>
              <a:rPr lang="en-CA" dirty="0" smtClean="0"/>
            </a:br>
            <a:r>
              <a:rPr lang="en-CA" dirty="0" smtClean="0"/>
              <a:t>easiest stories. On average, this strategy will only cost you 16 commitment points. </a:t>
            </a:r>
            <a:endParaRPr lang="en-CA" dirty="0"/>
          </a:p>
        </p:txBody>
      </p:sp>
    </p:spTree>
    <p:extLst>
      <p:ext uri="{BB962C8B-B14F-4D97-AF65-F5344CB8AC3E}">
        <p14:creationId xmlns:p14="http://schemas.microsoft.com/office/powerpoint/2010/main" val="7256695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2143"/>
            <a:ext cx="8229600" cy="1143000"/>
          </a:xfrm>
        </p:spPr>
        <p:txBody>
          <a:bodyPr/>
          <a:lstStyle/>
          <a:p>
            <a:r>
              <a:rPr lang="en-CA" dirty="0" smtClean="0"/>
              <a:t>Where is an example of </a:t>
            </a:r>
            <a:br>
              <a:rPr lang="en-CA" dirty="0" smtClean="0"/>
            </a:br>
            <a:r>
              <a:rPr lang="en-CA" dirty="0" smtClean="0"/>
              <a:t>incentivizing sub-optimal decisions?</a:t>
            </a:r>
            <a:endParaRPr lang="en-CA" dirty="0"/>
          </a:p>
        </p:txBody>
      </p:sp>
      <p:sp>
        <p:nvSpPr>
          <p:cNvPr id="4" name="Slide Number Placeholder 3"/>
          <p:cNvSpPr>
            <a:spLocks noGrp="1"/>
          </p:cNvSpPr>
          <p:nvPr>
            <p:ph type="sldNum" sz="quarter" idx="10"/>
          </p:nvPr>
        </p:nvSpPr>
        <p:spPr/>
        <p:txBody>
          <a:bodyPr/>
          <a:lstStyle/>
          <a:p>
            <a:pPr>
              <a:defRPr/>
            </a:pPr>
            <a:fld id="{16C99218-3B19-4A9E-9F94-D1630C2F6E48}" type="slidenum">
              <a:rPr lang="en-US" smtClean="0"/>
              <a:pPr>
                <a:defRPr/>
              </a:pPr>
              <a:t>58</a:t>
            </a:fld>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3545" y="2686491"/>
            <a:ext cx="8269584" cy="168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28675" y="5082658"/>
            <a:ext cx="7481535" cy="369332"/>
          </a:xfrm>
          <a:prstGeom prst="rect">
            <a:avLst/>
          </a:prstGeom>
          <a:noFill/>
        </p:spPr>
        <p:txBody>
          <a:bodyPr wrap="none" rtlCol="0">
            <a:spAutoFit/>
          </a:bodyPr>
          <a:lstStyle/>
          <a:p>
            <a:r>
              <a:rPr lang="en-CA" sz="1800" dirty="0" smtClean="0"/>
              <a:t>Why should we not just always be working on the highest-priority thing?</a:t>
            </a:r>
            <a:endParaRPr lang="en-CA" sz="1800" dirty="0"/>
          </a:p>
        </p:txBody>
      </p:sp>
    </p:spTree>
    <p:extLst>
      <p:ext uri="{BB962C8B-B14F-4D97-AF65-F5344CB8AC3E}">
        <p14:creationId xmlns:p14="http://schemas.microsoft.com/office/powerpoint/2010/main" val="33724310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10800000">
            <a:off x="2290712" y="1838226"/>
            <a:ext cx="4219417" cy="2932556"/>
          </a:xfrm>
          <a:prstGeom prst="triangle">
            <a:avLst>
              <a:gd name="adj" fmla="val 1000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05877" y="1818861"/>
            <a:ext cx="6480313" cy="3220278"/>
          </a:xfrm>
          <a:custGeom>
            <a:avLst/>
            <a:gdLst>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278296 w 6520070"/>
              <a:gd name="connsiteY6" fmla="*/ 3160643 h 3190461"/>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19878 w 6520070"/>
              <a:gd name="connsiteY6" fmla="*/ 3180521 h 3190461"/>
              <a:gd name="connsiteX0" fmla="*/ 29818 w 6520070"/>
              <a:gd name="connsiteY0" fmla="*/ 3190461 h 3190461"/>
              <a:gd name="connsiteX1" fmla="*/ 0 w 6520070"/>
              <a:gd name="connsiteY1" fmla="*/ 2961861 h 3190461"/>
              <a:gd name="connsiteX2" fmla="*/ 4214192 w 6520070"/>
              <a:gd name="connsiteY2" fmla="*/ 9939 h 3190461"/>
              <a:gd name="connsiteX3" fmla="*/ 6520070 w 6520070"/>
              <a:gd name="connsiteY3" fmla="*/ 0 h 3190461"/>
              <a:gd name="connsiteX4" fmla="*/ 6450496 w 6520070"/>
              <a:gd name="connsiteY4" fmla="*/ 1490870 h 3190461"/>
              <a:gd name="connsiteX5" fmla="*/ 3876261 w 6520070"/>
              <a:gd name="connsiteY5" fmla="*/ 3190461 h 3190461"/>
              <a:gd name="connsiteX6" fmla="*/ 159026 w 6520070"/>
              <a:gd name="connsiteY6" fmla="*/ 3101008 h 3190461"/>
              <a:gd name="connsiteX0" fmla="*/ 9939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159026 w 6520070"/>
              <a:gd name="connsiteY6" fmla="*/ 3101008 h 3210339"/>
              <a:gd name="connsiteX0" fmla="*/ 9939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79513 w 6520070"/>
              <a:gd name="connsiteY6" fmla="*/ 3120886 h 3210339"/>
              <a:gd name="connsiteX0" fmla="*/ 0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79513 w 6520070"/>
              <a:gd name="connsiteY6" fmla="*/ 3120886 h 3210339"/>
              <a:gd name="connsiteX0" fmla="*/ 0 w 6520070"/>
              <a:gd name="connsiteY0" fmla="*/ 3210339 h 3210339"/>
              <a:gd name="connsiteX1" fmla="*/ 0 w 6520070"/>
              <a:gd name="connsiteY1" fmla="*/ 2961861 h 3210339"/>
              <a:gd name="connsiteX2" fmla="*/ 4214192 w 6520070"/>
              <a:gd name="connsiteY2" fmla="*/ 9939 h 3210339"/>
              <a:gd name="connsiteX3" fmla="*/ 6520070 w 6520070"/>
              <a:gd name="connsiteY3" fmla="*/ 0 h 3210339"/>
              <a:gd name="connsiteX4" fmla="*/ 6450496 w 6520070"/>
              <a:gd name="connsiteY4" fmla="*/ 1490870 h 3210339"/>
              <a:gd name="connsiteX5" fmla="*/ 3876261 w 6520070"/>
              <a:gd name="connsiteY5" fmla="*/ 3190461 h 3210339"/>
              <a:gd name="connsiteX6" fmla="*/ 9939 w 6520070"/>
              <a:gd name="connsiteY6" fmla="*/ 3180520 h 3210339"/>
              <a:gd name="connsiteX0" fmla="*/ 0 w 6480313"/>
              <a:gd name="connsiteY0" fmla="*/ 3220278 h 3220278"/>
              <a:gd name="connsiteX1" fmla="*/ 0 w 6480313"/>
              <a:gd name="connsiteY1" fmla="*/ 2971800 h 3220278"/>
              <a:gd name="connsiteX2" fmla="*/ 4214192 w 6480313"/>
              <a:gd name="connsiteY2" fmla="*/ 19878 h 3220278"/>
              <a:gd name="connsiteX3" fmla="*/ 6480313 w 6480313"/>
              <a:gd name="connsiteY3" fmla="*/ 0 h 3220278"/>
              <a:gd name="connsiteX4" fmla="*/ 6450496 w 6480313"/>
              <a:gd name="connsiteY4" fmla="*/ 1500809 h 3220278"/>
              <a:gd name="connsiteX5" fmla="*/ 3876261 w 6480313"/>
              <a:gd name="connsiteY5" fmla="*/ 3200400 h 3220278"/>
              <a:gd name="connsiteX6" fmla="*/ 9939 w 6480313"/>
              <a:gd name="connsiteY6" fmla="*/ 3190459 h 3220278"/>
              <a:gd name="connsiteX0" fmla="*/ 0 w 6480313"/>
              <a:gd name="connsiteY0" fmla="*/ 3220278 h 3220278"/>
              <a:gd name="connsiteX1" fmla="*/ 0 w 6480313"/>
              <a:gd name="connsiteY1" fmla="*/ 2971800 h 3220278"/>
              <a:gd name="connsiteX2" fmla="*/ 4214192 w 6480313"/>
              <a:gd name="connsiteY2" fmla="*/ 19878 h 3220278"/>
              <a:gd name="connsiteX3" fmla="*/ 6480313 w 6480313"/>
              <a:gd name="connsiteY3" fmla="*/ 0 h 3220278"/>
              <a:gd name="connsiteX4" fmla="*/ 6470375 w 6480313"/>
              <a:gd name="connsiteY4" fmla="*/ 1490870 h 3220278"/>
              <a:gd name="connsiteX5" fmla="*/ 3876261 w 6480313"/>
              <a:gd name="connsiteY5" fmla="*/ 3200400 h 3220278"/>
              <a:gd name="connsiteX6" fmla="*/ 9939 w 6480313"/>
              <a:gd name="connsiteY6" fmla="*/ 3190459 h 322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313" h="3220278">
                <a:moveTo>
                  <a:pt x="0" y="3220278"/>
                </a:moveTo>
                <a:lnTo>
                  <a:pt x="0" y="2971800"/>
                </a:lnTo>
                <a:lnTo>
                  <a:pt x="4214192" y="19878"/>
                </a:lnTo>
                <a:lnTo>
                  <a:pt x="6480313" y="0"/>
                </a:lnTo>
                <a:cubicBezTo>
                  <a:pt x="6477000" y="496957"/>
                  <a:pt x="6473688" y="993913"/>
                  <a:pt x="6470375" y="1490870"/>
                </a:cubicBezTo>
                <a:lnTo>
                  <a:pt x="3876261" y="3200400"/>
                </a:lnTo>
                <a:lnTo>
                  <a:pt x="9939" y="3190459"/>
                </a:lnTo>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a:off x="6251715" y="3329609"/>
            <a:ext cx="2521729" cy="1679713"/>
          </a:xfrm>
          <a:prstGeom prst="triangle">
            <a:avLst>
              <a:gd name="adj" fmla="val 9960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nvPr>
        </p:nvGraphicFramePr>
        <p:xfrm>
          <a:off x="693738" y="505327"/>
          <a:ext cx="8102601" cy="5374776"/>
        </p:xfrm>
        <a:graphic>
          <a:graphicData uri="http://schemas.openxmlformats.org/drawingml/2006/table">
            <a:tbl>
              <a:tblPr/>
              <a:tblGrid>
                <a:gridCol w="1508601">
                  <a:extLst>
                    <a:ext uri="{9D8B030D-6E8A-4147-A177-3AD203B41FA5}">
                      <a16:colId xmlns="" xmlns:a16="http://schemas.microsoft.com/office/drawing/2014/main" val="20000"/>
                    </a:ext>
                  </a:extLst>
                </a:gridCol>
                <a:gridCol w="1601876">
                  <a:extLst>
                    <a:ext uri="{9D8B030D-6E8A-4147-A177-3AD203B41FA5}">
                      <a16:colId xmlns="" xmlns:a16="http://schemas.microsoft.com/office/drawing/2014/main" val="20001"/>
                    </a:ext>
                  </a:extLst>
                </a:gridCol>
                <a:gridCol w="1574439">
                  <a:extLst>
                    <a:ext uri="{9D8B030D-6E8A-4147-A177-3AD203B41FA5}">
                      <a16:colId xmlns="" xmlns:a16="http://schemas.microsoft.com/office/drawing/2014/main" val="20002"/>
                    </a:ext>
                  </a:extLst>
                </a:gridCol>
                <a:gridCol w="1651241">
                  <a:extLst>
                    <a:ext uri="{9D8B030D-6E8A-4147-A177-3AD203B41FA5}">
                      <a16:colId xmlns="" xmlns:a16="http://schemas.microsoft.com/office/drawing/2014/main" val="20003"/>
                    </a:ext>
                  </a:extLst>
                </a:gridCol>
                <a:gridCol w="1766444">
                  <a:extLst>
                    <a:ext uri="{9D8B030D-6E8A-4147-A177-3AD203B41FA5}">
                      <a16:colId xmlns="" xmlns:a16="http://schemas.microsoft.com/office/drawing/2014/main" val="20004"/>
                    </a:ext>
                  </a:extLst>
                </a:gridCol>
              </a:tblGrid>
              <a:tr h="1246461">
                <a:tc gridSpan="5">
                  <a:txBody>
                    <a:bodyPr/>
                    <a:lstStyle/>
                    <a:p>
                      <a:pPr marL="0" marR="0" algn="ctr">
                        <a:lnSpc>
                          <a:spcPct val="115000"/>
                        </a:lnSpc>
                        <a:spcBef>
                          <a:spcPts val="1000"/>
                        </a:spcBef>
                        <a:spcAft>
                          <a:spcPts val="0"/>
                        </a:spcAft>
                      </a:pPr>
                      <a:r>
                        <a:rPr lang="en-US" sz="3200" b="1" dirty="0" smtClean="0">
                          <a:solidFill>
                            <a:srgbClr val="4F81BD"/>
                          </a:solidFill>
                          <a:latin typeface="Calibri"/>
                          <a:ea typeface="Times New Roman"/>
                          <a:cs typeface="Times New Roman"/>
                        </a:rPr>
                        <a:t>Estimation and Prioritization</a:t>
                      </a:r>
                      <a:endParaRPr lang="en-US" sz="3200" b="1" dirty="0">
                        <a:solidFill>
                          <a:srgbClr val="4F81BD"/>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XL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L</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M</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825663">
                <a:tc>
                  <a:txBody>
                    <a:bodyPr/>
                    <a:lstStyle/>
                    <a:p>
                      <a:pPr marL="0" marR="0" algn="ctr">
                        <a:lnSpc>
                          <a:spcPct val="115000"/>
                        </a:lnSpc>
                        <a:spcBef>
                          <a:spcPts val="0"/>
                        </a:spcBef>
                        <a:spcAft>
                          <a:spcPts val="0"/>
                        </a:spcAft>
                      </a:pPr>
                      <a:r>
                        <a:rPr lang="en-US" sz="3200" dirty="0" smtClean="0">
                          <a:latin typeface="Calibri"/>
                          <a:ea typeface="Times New Roman"/>
                          <a:cs typeface="Times New Roman"/>
                        </a:rPr>
                        <a:t>S</a:t>
                      </a: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3200" kern="1200" dirty="0">
                        <a:solidFill>
                          <a:schemeClr val="tx1"/>
                        </a:solidFill>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3200" dirty="0">
                        <a:latin typeface="Calibri"/>
                        <a:ea typeface="Times New Roman"/>
                        <a:cs typeface="Times New Roman"/>
                      </a:endParaRP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825663">
                <a:tc>
                  <a:txBody>
                    <a:bodyPr/>
                    <a:lstStyle/>
                    <a:p>
                      <a:endParaRPr lang="en-US" sz="1800" dirty="0"/>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S</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M</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3200" dirty="0">
                          <a:latin typeface="Calibri"/>
                          <a:ea typeface="Times New Roman"/>
                          <a:cs typeface="Times New Roman"/>
                        </a:rPr>
                        <a:t>XL</a:t>
                      </a:r>
                    </a:p>
                  </a:txBody>
                  <a:tcPr marL="68573" marR="685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38961" name="TextBox 2"/>
          <p:cNvSpPr txBox="1">
            <a:spLocks noChangeArrowheads="1"/>
          </p:cNvSpPr>
          <p:nvPr/>
        </p:nvSpPr>
        <p:spPr bwMode="auto">
          <a:xfrm>
            <a:off x="3113088" y="6078538"/>
            <a:ext cx="4032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Cost</a:t>
            </a:r>
          </a:p>
        </p:txBody>
      </p:sp>
      <p:sp>
        <p:nvSpPr>
          <p:cNvPr id="38962" name="TextBox 4"/>
          <p:cNvSpPr txBox="1">
            <a:spLocks noChangeArrowheads="1"/>
          </p:cNvSpPr>
          <p:nvPr/>
        </p:nvSpPr>
        <p:spPr bwMode="auto">
          <a:xfrm rot="-5400000">
            <a:off x="-1561306" y="3071019"/>
            <a:ext cx="403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t>Value</a:t>
            </a:r>
          </a:p>
        </p:txBody>
      </p:sp>
      <p:pic>
        <p:nvPicPr>
          <p:cNvPr id="3235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162" y="2240545"/>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3505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37338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8956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38862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2829" y="1856875"/>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8194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1905000"/>
            <a:ext cx="817258" cy="60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H="1">
            <a:off x="3408058" y="2208388"/>
            <a:ext cx="3934771"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294829" y="1850941"/>
            <a:ext cx="1133644" cy="369332"/>
          </a:xfrm>
          <a:prstGeom prst="rect">
            <a:avLst/>
          </a:prstGeom>
          <a:noFill/>
        </p:spPr>
        <p:txBody>
          <a:bodyPr wrap="none" rtlCol="0">
            <a:spAutoFit/>
          </a:bodyPr>
          <a:lstStyle/>
          <a:p>
            <a:r>
              <a:rPr lang="en-US" dirty="0" smtClean="0"/>
              <a:t>De-Risk?</a:t>
            </a:r>
            <a:endParaRPr lang="en-US" dirty="0"/>
          </a:p>
        </p:txBody>
      </p:sp>
    </p:spTree>
    <p:extLst>
      <p:ext uri="{BB962C8B-B14F-4D97-AF65-F5344CB8AC3E}">
        <p14:creationId xmlns:p14="http://schemas.microsoft.com/office/powerpoint/2010/main" val="3331366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CA" dirty="0" smtClean="0"/>
              <a:t>Goal of the Game</a:t>
            </a:r>
            <a:endParaRPr lang="en-CA" dirty="0"/>
          </a:p>
        </p:txBody>
      </p:sp>
      <p:sp>
        <p:nvSpPr>
          <p:cNvPr id="7" name="Content Placeholder 6"/>
          <p:cNvSpPr>
            <a:spLocks noGrp="1"/>
          </p:cNvSpPr>
          <p:nvPr>
            <p:ph idx="1"/>
          </p:nvPr>
        </p:nvSpPr>
        <p:spPr/>
        <p:txBody>
          <a:bodyPr/>
          <a:lstStyle/>
          <a:p>
            <a:r>
              <a:rPr lang="en-CA" dirty="0" smtClean="0"/>
              <a:t>Produce a Software Release in 3 iterations of 10 days per iteration</a:t>
            </a:r>
          </a:p>
          <a:p>
            <a:r>
              <a:rPr lang="en-CA" dirty="0" smtClean="0"/>
              <a:t>Prioritize and re-prioritize the backlog to optimize value delivery before the fixed release date</a:t>
            </a:r>
          </a:p>
          <a:p>
            <a:r>
              <a:rPr lang="en-CA" dirty="0" smtClean="0"/>
              <a:t>Be the team that delivers the most points </a:t>
            </a:r>
          </a:p>
          <a:p>
            <a:pPr lvl="1"/>
            <a:r>
              <a:rPr lang="en-CA" dirty="0" smtClean="0"/>
              <a:t>Delivered Value + “Commitment Points”</a:t>
            </a:r>
          </a:p>
          <a:p>
            <a:pPr lvl="1"/>
            <a:endParaRPr lang="en-CA" dirty="0"/>
          </a:p>
        </p:txBody>
      </p:sp>
    </p:spTree>
    <p:extLst>
      <p:ext uri="{BB962C8B-B14F-4D97-AF65-F5344CB8AC3E}">
        <p14:creationId xmlns:p14="http://schemas.microsoft.com/office/powerpoint/2010/main" val="33672301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a:t>
            </a:r>
            <a:r>
              <a:rPr lang="en-US" dirty="0" smtClean="0"/>
              <a:t> </a:t>
            </a:r>
            <a:r>
              <a:rPr lang="en-US" dirty="0" smtClean="0"/>
              <a:t>Risk?</a:t>
            </a:r>
            <a:endParaRPr lang="en-US" dirty="0"/>
          </a:p>
        </p:txBody>
      </p:sp>
      <p:sp>
        <p:nvSpPr>
          <p:cNvPr id="6" name="Content Placeholder 5"/>
          <p:cNvSpPr>
            <a:spLocks noGrp="1"/>
          </p:cNvSpPr>
          <p:nvPr>
            <p:ph idx="1"/>
          </p:nvPr>
        </p:nvSpPr>
        <p:spPr/>
        <p:txBody>
          <a:bodyPr/>
          <a:lstStyle/>
          <a:p>
            <a:r>
              <a:rPr lang="en-US" dirty="0" smtClean="0"/>
              <a:t>Split stories</a:t>
            </a:r>
          </a:p>
          <a:p>
            <a:r>
              <a:rPr lang="en-US" dirty="0" smtClean="0"/>
              <a:t>Get customer feedback early</a:t>
            </a:r>
          </a:p>
          <a:p>
            <a:r>
              <a:rPr lang="en-US" dirty="0"/>
              <a:t>High Value may require taking risk</a:t>
            </a:r>
          </a:p>
          <a:p>
            <a:endParaRPr lang="en-US" dirty="0"/>
          </a:p>
        </p:txBody>
      </p:sp>
    </p:spTree>
    <p:extLst>
      <p:ext uri="{BB962C8B-B14F-4D97-AF65-F5344CB8AC3E}">
        <p14:creationId xmlns:p14="http://schemas.microsoft.com/office/powerpoint/2010/main" val="313263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a:t>Uncertainty is an unavoidable aspect of software development</a:t>
            </a:r>
          </a:p>
          <a:p>
            <a:r>
              <a:rPr lang="en-US" dirty="0" smtClean="0"/>
              <a:t>Commitments may influence decisions</a:t>
            </a:r>
          </a:p>
        </p:txBody>
      </p:sp>
    </p:spTree>
    <p:extLst>
      <p:ext uri="{BB962C8B-B14F-4D97-AF65-F5344CB8AC3E}">
        <p14:creationId xmlns:p14="http://schemas.microsoft.com/office/powerpoint/2010/main" val="32627604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40200" cy="715962"/>
          </a:xfrm>
        </p:spPr>
        <p:txBody>
          <a:bodyPr/>
          <a:lstStyle/>
          <a:p>
            <a:pPr algn="l"/>
            <a:r>
              <a:rPr lang="en-US" dirty="0" smtClean="0"/>
              <a:t>Contact</a:t>
            </a:r>
            <a:endParaRPr lang="en-US" dirty="0"/>
          </a:p>
        </p:txBody>
      </p:sp>
      <p:sp>
        <p:nvSpPr>
          <p:cNvPr id="3" name="Text Placeholder 2"/>
          <p:cNvSpPr>
            <a:spLocks noGrp="1"/>
          </p:cNvSpPr>
          <p:nvPr>
            <p:ph idx="1"/>
          </p:nvPr>
        </p:nvSpPr>
        <p:spPr>
          <a:xfrm>
            <a:off x="152399" y="1057740"/>
            <a:ext cx="8677013" cy="4236747"/>
          </a:xfrm>
        </p:spPr>
        <p:txBody>
          <a:bodyPr/>
          <a:lstStyle/>
          <a:p>
            <a:r>
              <a:rPr lang="en-US" dirty="0" smtClean="0"/>
              <a:t>Todd Little</a:t>
            </a:r>
          </a:p>
          <a:p>
            <a:pPr lvl="1"/>
            <a:r>
              <a:rPr lang="en-US" dirty="0" smtClean="0">
                <a:hlinkClick r:id="rId3"/>
              </a:rPr>
              <a:t>toddelittle@gmail.com</a:t>
            </a:r>
            <a:endParaRPr lang="en-US" dirty="0" smtClean="0"/>
          </a:p>
          <a:p>
            <a:pPr lvl="1"/>
            <a:r>
              <a:rPr lang="en-US" dirty="0" smtClean="0">
                <a:hlinkClick r:id="rId4"/>
              </a:rPr>
              <a:t>www.toddlittleweb.com</a:t>
            </a:r>
            <a:endParaRPr lang="en-US" dirty="0" smtClean="0"/>
          </a:p>
          <a:p>
            <a:pPr lvl="1"/>
            <a:r>
              <a:rPr lang="en-US" dirty="0" smtClean="0"/>
              <a:t>@</a:t>
            </a:r>
            <a:r>
              <a:rPr lang="en-US" dirty="0" err="1" smtClean="0"/>
              <a:t>toddelittle</a:t>
            </a:r>
            <a:endParaRPr lang="en-US" dirty="0"/>
          </a:p>
          <a:p>
            <a:r>
              <a:rPr lang="en-US" dirty="0" smtClean="0"/>
              <a:t>Sean Dunn</a:t>
            </a:r>
          </a:p>
          <a:p>
            <a:pPr lvl="1"/>
            <a:r>
              <a:rPr lang="en-US" sz="2000" dirty="0" smtClean="0">
                <a:hlinkClick r:id="rId5"/>
              </a:rPr>
              <a:t>sean@chrisandseanagile.com </a:t>
            </a:r>
            <a:endParaRPr lang="en-US" sz="2000" dirty="0" smtClean="0"/>
          </a:p>
          <a:p>
            <a:pPr lvl="1"/>
            <a:r>
              <a:rPr lang="en-US" sz="2000" dirty="0" smtClean="0"/>
              <a:t>@SeanDunn10</a:t>
            </a:r>
          </a:p>
          <a:p>
            <a:r>
              <a:rPr lang="en-US" dirty="0" smtClean="0"/>
              <a:t>Chris Edwards</a:t>
            </a:r>
          </a:p>
          <a:p>
            <a:pPr lvl="1"/>
            <a:r>
              <a:rPr lang="en-US" sz="2000" dirty="0" smtClean="0">
                <a:hlinkClick r:id="rId5"/>
              </a:rPr>
              <a:t>chris@chrisandseanagile.com</a:t>
            </a:r>
            <a:endParaRPr lang="en-US" sz="2000" dirty="0" smtClean="0"/>
          </a:p>
          <a:p>
            <a:pPr lvl="1"/>
            <a:r>
              <a:rPr lang="en-US" sz="2000" dirty="0" smtClean="0"/>
              <a:t>@</a:t>
            </a:r>
            <a:r>
              <a:rPr lang="en-US" sz="2000" dirty="0" err="1" smtClean="0"/>
              <a:t>AgileChrisYYC</a:t>
            </a:r>
            <a:endParaRPr lang="en-US" sz="2000" dirty="0" smtClean="0"/>
          </a:p>
          <a:p>
            <a:pPr marL="457200" lvl="1" indent="0">
              <a:buNone/>
            </a:pPr>
            <a:r>
              <a:rPr lang="en-US" dirty="0" smtClean="0"/>
              <a:t>Source Code for Monte Carlo Simulation: github.com/</a:t>
            </a:r>
            <a:r>
              <a:rPr lang="en-US" dirty="0" err="1" smtClean="0"/>
              <a:t>cjsedwards</a:t>
            </a:r>
            <a:r>
              <a:rPr lang="en-US" dirty="0" smtClean="0"/>
              <a:t>/</a:t>
            </a:r>
            <a:r>
              <a:rPr lang="en-US" dirty="0" err="1" smtClean="0"/>
              <a:t>ValueUncertaintyGame</a:t>
            </a:r>
            <a:endParaRPr lang="en-US" dirty="0" smtClean="0"/>
          </a:p>
          <a:p>
            <a:endParaRPr lang="en-US" dirty="0" smtClean="0"/>
          </a:p>
          <a:p>
            <a:pPr marL="0" indent="0">
              <a:buNone/>
            </a:pPr>
            <a:endParaRPr lang="en-US" dirty="0" smtClean="0"/>
          </a:p>
        </p:txBody>
      </p:sp>
      <p:pic>
        <p:nvPicPr>
          <p:cNvPr id="4" name="Picture 3" descr="51sOIwJFqRL">
            <a:hlinkClick r:id="rId6"/>
          </p:cNvPr>
          <p:cNvPicPr>
            <a:picLocks noChangeAspect="1" noChangeArrowheads="1"/>
          </p:cNvPicPr>
          <p:nvPr/>
        </p:nvPicPr>
        <p:blipFill>
          <a:blip r:embed="rId7"/>
          <a:srcRect l="12202" r="12228"/>
          <a:stretch>
            <a:fillRect/>
          </a:stretch>
        </p:blipFill>
        <p:spPr bwMode="auto">
          <a:xfrm>
            <a:off x="5478632" y="204464"/>
            <a:ext cx="3413847" cy="4517661"/>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303029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Estimation Exercise</a:t>
            </a:r>
            <a:br>
              <a:rPr lang="en-US" dirty="0" smtClean="0"/>
            </a:br>
            <a:endParaRPr lang="en-US" dirty="0"/>
          </a:p>
        </p:txBody>
      </p:sp>
      <p:sp>
        <p:nvSpPr>
          <p:cNvPr id="3" name="Content Placeholder 2"/>
          <p:cNvSpPr>
            <a:spLocks noGrp="1"/>
          </p:cNvSpPr>
          <p:nvPr>
            <p:ph idx="1"/>
          </p:nvPr>
        </p:nvSpPr>
        <p:spPr>
          <a:xfrm>
            <a:off x="241300" y="1600200"/>
            <a:ext cx="4393424" cy="4525963"/>
          </a:xfrm>
        </p:spPr>
        <p:txBody>
          <a:bodyPr/>
          <a:lstStyle/>
          <a:p>
            <a:r>
              <a:rPr lang="en-US" dirty="0" smtClean="0"/>
              <a:t>Number of Jellybeans in the jar</a:t>
            </a:r>
          </a:p>
        </p:txBody>
      </p:sp>
      <p:pic>
        <p:nvPicPr>
          <p:cNvPr id="302082" name="Picture 2" descr="http://www.lightandmatter.com/html_books/lm/ch01/figs/jelly-bea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4724" y="1117259"/>
            <a:ext cx="3849265" cy="54502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791458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Jellybean Results</a:t>
            </a:r>
            <a:endParaRPr lang="en-US" dirty="0"/>
          </a:p>
        </p:txBody>
      </p:sp>
      <p:graphicFrame>
        <p:nvGraphicFramePr>
          <p:cNvPr id="4" name="Content Placeholder 3"/>
          <p:cNvGraphicFramePr>
            <a:graphicFrameLocks noGrp="1"/>
          </p:cNvGraphicFramePr>
          <p:nvPr>
            <p:ph idx="1"/>
            <p:extLst/>
          </p:nvPr>
        </p:nvGraphicFramePr>
        <p:xfrm>
          <a:off x="457200" y="1600200"/>
          <a:ext cx="8229600" cy="28041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sz="3200" dirty="0" smtClean="0">
                          <a:solidFill>
                            <a:schemeClr val="tx1"/>
                          </a:solidFill>
                        </a:rPr>
                        <a:t>Type of Estimate</a:t>
                      </a:r>
                      <a:endParaRPr lang="en-US" sz="3200" dirty="0">
                        <a:solidFill>
                          <a:schemeClr val="tx1"/>
                        </a:solidFill>
                      </a:endParaRPr>
                    </a:p>
                  </a:txBody>
                  <a:tcPr>
                    <a:solidFill>
                      <a:schemeClr val="accent4">
                        <a:lumMod val="20000"/>
                        <a:lumOff val="80000"/>
                      </a:schemeClr>
                    </a:solidFill>
                  </a:tcPr>
                </a:tc>
                <a:tc>
                  <a:txBody>
                    <a:bodyPr/>
                    <a:lstStyle/>
                    <a:p>
                      <a:r>
                        <a:rPr lang="en-US" sz="3200" dirty="0" smtClean="0">
                          <a:solidFill>
                            <a:schemeClr val="tx1"/>
                          </a:solidFill>
                        </a:rPr>
                        <a:t>Typical</a:t>
                      </a:r>
                      <a:r>
                        <a:rPr lang="en-US" sz="3200" baseline="0" dirty="0" smtClean="0">
                          <a:solidFill>
                            <a:schemeClr val="tx1"/>
                          </a:solidFill>
                        </a:rPr>
                        <a:t> Ranges</a:t>
                      </a:r>
                      <a:endParaRPr lang="en-US" sz="3200" dirty="0">
                        <a:solidFill>
                          <a:schemeClr val="tx1"/>
                        </a:solidFill>
                      </a:endParaRPr>
                    </a:p>
                  </a:txBody>
                  <a:tcPr>
                    <a:solidFill>
                      <a:schemeClr val="accent4">
                        <a:lumMod val="20000"/>
                        <a:lumOff val="80000"/>
                      </a:schemeClr>
                    </a:solidFill>
                  </a:tcPr>
                </a:tc>
              </a:tr>
              <a:tr h="370840">
                <a:tc>
                  <a:txBody>
                    <a:bodyPr/>
                    <a:lstStyle/>
                    <a:p>
                      <a:r>
                        <a:rPr lang="en-US" sz="3200" dirty="0" smtClean="0"/>
                        <a:t>Individual Estimates</a:t>
                      </a:r>
                      <a:endParaRPr lang="en-US" sz="3200" dirty="0"/>
                    </a:p>
                  </a:txBody>
                  <a:tcPr/>
                </a:tc>
                <a:tc>
                  <a:txBody>
                    <a:bodyPr/>
                    <a:lstStyle/>
                    <a:p>
                      <a:r>
                        <a:rPr lang="en-US" sz="3200" dirty="0" smtClean="0"/>
                        <a:t>0.30 – 1.8   (6X)</a:t>
                      </a:r>
                      <a:endParaRPr lang="en-US" sz="3200" dirty="0"/>
                    </a:p>
                  </a:txBody>
                  <a:tcPr/>
                </a:tc>
              </a:tr>
              <a:tr h="370840">
                <a:tc>
                  <a:txBody>
                    <a:bodyPr/>
                    <a:lstStyle/>
                    <a:p>
                      <a:r>
                        <a:rPr lang="en-US" sz="3200" dirty="0" smtClean="0"/>
                        <a:t>Groups (of</a:t>
                      </a:r>
                      <a:r>
                        <a:rPr lang="en-US" sz="3200" baseline="0" dirty="0" smtClean="0"/>
                        <a:t> ~6)</a:t>
                      </a:r>
                    </a:p>
                  </a:txBody>
                  <a:tcPr/>
                </a:tc>
                <a:tc>
                  <a:txBody>
                    <a:bodyPr/>
                    <a:lstStyle/>
                    <a:p>
                      <a:r>
                        <a:rPr lang="en-US" sz="3200" dirty="0" smtClean="0"/>
                        <a:t>0.75 – 1.50 (2X)</a:t>
                      </a:r>
                      <a:endParaRPr lang="en-US" sz="3200" dirty="0"/>
                    </a:p>
                  </a:txBody>
                  <a:tcPr/>
                </a:tc>
              </a:tr>
              <a:tr h="370840">
                <a:tc>
                  <a:txBody>
                    <a:bodyPr/>
                    <a:lstStyle/>
                    <a:p>
                      <a:r>
                        <a:rPr lang="en-US" sz="3200" dirty="0" smtClean="0"/>
                        <a:t>Average</a:t>
                      </a:r>
                      <a:r>
                        <a:rPr lang="en-US" sz="3200" baseline="0" dirty="0" smtClean="0"/>
                        <a:t> of the Individuals</a:t>
                      </a:r>
                      <a:endParaRPr lang="en-US" sz="3200" dirty="0"/>
                    </a:p>
                  </a:txBody>
                  <a:tcPr/>
                </a:tc>
                <a:tc>
                  <a:txBody>
                    <a:bodyPr/>
                    <a:lstStyle/>
                    <a:p>
                      <a:r>
                        <a:rPr lang="en-US" sz="3200" dirty="0" smtClean="0"/>
                        <a:t>0.80 – 1.20 </a:t>
                      </a:r>
                      <a:endParaRPr lang="en-US" sz="3200" dirty="0"/>
                    </a:p>
                  </a:txBody>
                  <a:tcPr/>
                </a:tc>
              </a:tr>
            </a:tbl>
          </a:graphicData>
        </a:graphic>
      </p:graphicFrame>
      <p:pic>
        <p:nvPicPr>
          <p:cNvPr id="5" name="Picture 2" descr="http://ecx.images-amazon.com/images/I/51YSE0YH9C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373817"/>
            <a:ext cx="2117725" cy="32680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804619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Actual vs. Original Estimate</a:t>
            </a:r>
            <a:endParaRPr lang="en-US" sz="2800" dirty="0"/>
          </a:p>
        </p:txBody>
      </p:sp>
      <p:graphicFrame>
        <p:nvGraphicFramePr>
          <p:cNvPr id="6" name="Content Placeholder 5"/>
          <p:cNvGraphicFramePr>
            <a:graphicFrameLocks noGrp="1"/>
          </p:cNvGraphicFramePr>
          <p:nvPr>
            <p:ph idx="1"/>
            <p:extLst/>
          </p:nvPr>
        </p:nvGraphicFramePr>
        <p:xfrm>
          <a:off x="381000" y="1143000"/>
          <a:ext cx="8275638" cy="4856163"/>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1371600" y="1752600"/>
            <a:ext cx="4012638" cy="923330"/>
          </a:xfrm>
          <a:prstGeom prst="rect">
            <a:avLst/>
          </a:prstGeom>
          <a:noFill/>
        </p:spPr>
        <p:txBody>
          <a:bodyPr wrap="none" lIns="91440" tIns="45720" rIns="91440" bIns="45720">
            <a:spAutoFit/>
          </a:bodyPr>
          <a:lstStyle/>
          <a:p>
            <a:pPr algn="ctr"/>
            <a:r>
              <a:rPr lang="en-US" sz="5400" b="0" cap="none" spc="0" dirty="0" smtClean="0">
                <a:ln w="0"/>
                <a:solidFill>
                  <a:schemeClr val="tx1"/>
                </a:solidFill>
                <a:effectLst>
                  <a:outerShdw blurRad="38100" dist="19050" dir="2700000" algn="tl" rotWithShape="0">
                    <a:schemeClr val="dk1">
                      <a:alpha val="40000"/>
                    </a:schemeClr>
                  </a:outerShdw>
                </a:effectLst>
              </a:rPr>
              <a:t>P90/P10 = 4</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4083833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Jørgensen</a:t>
            </a:r>
            <a:r>
              <a:rPr lang="en-US" dirty="0"/>
              <a:t> 2013</a:t>
            </a:r>
          </a:p>
        </p:txBody>
      </p:sp>
      <p:sp>
        <p:nvSpPr>
          <p:cNvPr id="3" name="Content Placeholder 2"/>
          <p:cNvSpPr>
            <a:spLocks noGrp="1"/>
          </p:cNvSpPr>
          <p:nvPr>
            <p:ph idx="1"/>
          </p:nvPr>
        </p:nvSpPr>
        <p:spPr/>
        <p:txBody>
          <a:bodyPr/>
          <a:lstStyle/>
          <a:p>
            <a:r>
              <a:rPr lang="en-US" dirty="0" smtClean="0"/>
              <a:t>Put software development project for bid on online marketplace vWorker.com</a:t>
            </a:r>
          </a:p>
          <a:p>
            <a:r>
              <a:rPr lang="en-US" dirty="0" smtClean="0"/>
              <a:t>Received 16 bids.  </a:t>
            </a:r>
          </a:p>
          <a:p>
            <a:r>
              <a:rPr lang="en-US" dirty="0" smtClean="0"/>
              <a:t>Reduced down to 6 bids from vendors that had high (9.5) client satisfaction.</a:t>
            </a:r>
          </a:p>
          <a:p>
            <a:r>
              <a:rPr lang="en-US" dirty="0" smtClean="0"/>
              <a:t>All 6 bidders went ahead and built the software</a:t>
            </a:r>
            <a:endParaRPr lang="en-US" dirty="0"/>
          </a:p>
        </p:txBody>
      </p:sp>
    </p:spTree>
    <p:extLst>
      <p:ext uri="{BB962C8B-B14F-4D97-AF65-F5344CB8AC3E}">
        <p14:creationId xmlns:p14="http://schemas.microsoft.com/office/powerpoint/2010/main" val="12458319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Jørgensen</a:t>
            </a:r>
            <a:r>
              <a:rPr lang="en-US" dirty="0" smtClean="0"/>
              <a:t> 2013</a:t>
            </a:r>
            <a:endParaRPr lang="en-US" dirty="0"/>
          </a:p>
        </p:txBody>
      </p:sp>
      <p:sp>
        <p:nvSpPr>
          <p:cNvPr id="3" name="Content Placeholder 2"/>
          <p:cNvSpPr>
            <a:spLocks noGrp="1"/>
          </p:cNvSpPr>
          <p:nvPr>
            <p:ph idx="1"/>
          </p:nvPr>
        </p:nvSpPr>
        <p:spPr>
          <a:xfrm>
            <a:off x="457200" y="1549400"/>
            <a:ext cx="7696200" cy="4525963"/>
          </a:xfrm>
        </p:spPr>
        <p:txBody>
          <a:bodyPr/>
          <a:lstStyle/>
          <a:p>
            <a:r>
              <a:rPr lang="en-US" dirty="0" smtClean="0">
                <a:solidFill>
                  <a:schemeClr val="accent2"/>
                </a:solidFill>
              </a:rPr>
              <a:t>Highest </a:t>
            </a:r>
            <a:r>
              <a:rPr lang="en-US" dirty="0">
                <a:solidFill>
                  <a:schemeClr val="accent2"/>
                </a:solidFill>
              </a:rPr>
              <a:t>E</a:t>
            </a:r>
            <a:r>
              <a:rPr lang="en-US" dirty="0" smtClean="0">
                <a:solidFill>
                  <a:schemeClr val="accent2"/>
                </a:solidFill>
              </a:rPr>
              <a:t>stimate 8x the Lowest</a:t>
            </a:r>
            <a:endParaRPr lang="en-US" dirty="0">
              <a:solidFill>
                <a:schemeClr val="accent2"/>
              </a:solidFill>
            </a:endParaRPr>
          </a:p>
          <a:p>
            <a:r>
              <a:rPr lang="en-US" dirty="0" smtClean="0">
                <a:solidFill>
                  <a:srgbClr val="00B050"/>
                </a:solidFill>
              </a:rPr>
              <a:t>Actual/Estimate Range:  0.7 – 2.9 (4x)</a:t>
            </a:r>
          </a:p>
          <a:p>
            <a:r>
              <a:rPr lang="en-US" dirty="0" smtClean="0">
                <a:solidFill>
                  <a:srgbClr val="FF0000"/>
                </a:solidFill>
              </a:rPr>
              <a:t>Actual Performance Range: Worst took 18X the effort of the best</a:t>
            </a:r>
            <a:endParaRPr lang="en-US" dirty="0">
              <a:solidFill>
                <a:srgbClr val="FF0000"/>
              </a:solidFill>
            </a:endParaRPr>
          </a:p>
        </p:txBody>
      </p:sp>
      <p:graphicFrame>
        <p:nvGraphicFramePr>
          <p:cNvPr id="5" name="Content Placeholder 5"/>
          <p:cNvGraphicFramePr>
            <a:graphicFrameLocks/>
          </p:cNvGraphicFramePr>
          <p:nvPr>
            <p:extLst/>
          </p:nvPr>
        </p:nvGraphicFramePr>
        <p:xfrm>
          <a:off x="274320" y="3566160"/>
          <a:ext cx="8229600" cy="2925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4526297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Now What</a:t>
            </a:r>
            <a:r>
              <a:rPr lang="en-US" dirty="0" smtClean="0"/>
              <a:t>?</a:t>
            </a:r>
            <a:br>
              <a:rPr lang="en-US" dirty="0" smtClean="0"/>
            </a:br>
            <a:r>
              <a:rPr lang="en-US" dirty="0" smtClean="0"/>
              <a:t/>
            </a:r>
            <a:br>
              <a:rPr lang="en-US" dirty="0" smtClean="0"/>
            </a:br>
            <a:r>
              <a:rPr lang="en-US" dirty="0" smtClean="0"/>
              <a:t>How to deal honestly with Uncertainty?</a:t>
            </a:r>
            <a:endParaRPr lang="en-US" dirty="0"/>
          </a:p>
        </p:txBody>
      </p:sp>
    </p:spTree>
    <p:extLst>
      <p:ext uri="{BB962C8B-B14F-4D97-AF65-F5344CB8AC3E}">
        <p14:creationId xmlns:p14="http://schemas.microsoft.com/office/powerpoint/2010/main" val="31809833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 1:</a:t>
            </a:r>
            <a:endParaRPr lang="en-US" dirty="0"/>
          </a:p>
        </p:txBody>
      </p:sp>
      <p:sp>
        <p:nvSpPr>
          <p:cNvPr id="4" name="Content Placeholder 3"/>
          <p:cNvSpPr>
            <a:spLocks noGrp="1"/>
          </p:cNvSpPr>
          <p:nvPr>
            <p:ph idx="1"/>
          </p:nvPr>
        </p:nvSpPr>
        <p:spPr>
          <a:xfrm>
            <a:off x="457200" y="1371600"/>
            <a:ext cx="8229600" cy="4525963"/>
          </a:xfrm>
        </p:spPr>
        <p:txBody>
          <a:bodyPr/>
          <a:lstStyle/>
          <a:p>
            <a:r>
              <a:rPr lang="en-US" dirty="0" smtClean="0"/>
              <a:t>Continue to do the same thing</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158594"/>
            <a:ext cx="6562344" cy="3937406"/>
          </a:xfrm>
          <a:prstGeom prst="rect">
            <a:avLst/>
          </a:prstGeom>
        </p:spPr>
      </p:pic>
    </p:spTree>
    <p:extLst>
      <p:ext uri="{BB962C8B-B14F-4D97-AF65-F5344CB8AC3E}">
        <p14:creationId xmlns:p14="http://schemas.microsoft.com/office/powerpoint/2010/main" val="117439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218"/>
            <a:ext cx="8229600" cy="1143000"/>
          </a:xfrm>
        </p:spPr>
        <p:txBody>
          <a:bodyPr/>
          <a:lstStyle/>
          <a:p>
            <a:r>
              <a:rPr lang="en-CA" dirty="0" smtClean="0"/>
              <a:t>Artifacts (5)</a:t>
            </a:r>
            <a:endParaRPr lang="en-CA"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687" y="3201867"/>
            <a:ext cx="4443413" cy="152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791075" y="3642349"/>
            <a:ext cx="3647858" cy="646331"/>
          </a:xfrm>
          <a:prstGeom prst="rect">
            <a:avLst/>
          </a:prstGeom>
          <a:noFill/>
        </p:spPr>
        <p:txBody>
          <a:bodyPr wrap="none" rtlCol="0">
            <a:spAutoFit/>
          </a:bodyPr>
          <a:lstStyle/>
          <a:p>
            <a:r>
              <a:rPr lang="en-CA" dirty="0" smtClean="0"/>
              <a:t>1 Score Card – Write Your Team’s</a:t>
            </a:r>
          </a:p>
          <a:p>
            <a:r>
              <a:rPr lang="en-CA" dirty="0" smtClean="0"/>
              <a:t>Number at the Top</a:t>
            </a:r>
          </a:p>
        </p:txBody>
      </p:sp>
      <p:graphicFrame>
        <p:nvGraphicFramePr>
          <p:cNvPr id="8" name="Table 7"/>
          <p:cNvGraphicFramePr>
            <a:graphicFrameLocks noGrp="1"/>
          </p:cNvGraphicFramePr>
          <p:nvPr>
            <p:extLst>
              <p:ext uri="{D42A27DB-BD31-4B8C-83A1-F6EECF244321}">
                <p14:modId xmlns:p14="http://schemas.microsoft.com/office/powerpoint/2010/main" val="1542401924"/>
              </p:ext>
            </p:extLst>
          </p:nvPr>
        </p:nvGraphicFramePr>
        <p:xfrm>
          <a:off x="238222" y="4789030"/>
          <a:ext cx="3862239" cy="2084400"/>
        </p:xfrm>
        <a:graphic>
          <a:graphicData uri="http://schemas.openxmlformats.org/drawingml/2006/table">
            <a:tbl>
              <a:tblPr/>
              <a:tblGrid>
                <a:gridCol w="719100">
                  <a:extLst>
                    <a:ext uri="{9D8B030D-6E8A-4147-A177-3AD203B41FA5}">
                      <a16:colId xmlns="" xmlns:a16="http://schemas.microsoft.com/office/drawing/2014/main" val="20000"/>
                    </a:ext>
                  </a:extLst>
                </a:gridCol>
                <a:gridCol w="763561">
                  <a:extLst>
                    <a:ext uri="{9D8B030D-6E8A-4147-A177-3AD203B41FA5}">
                      <a16:colId xmlns="" xmlns:a16="http://schemas.microsoft.com/office/drawing/2014/main" val="20001"/>
                    </a:ext>
                  </a:extLst>
                </a:gridCol>
                <a:gridCol w="750482">
                  <a:extLst>
                    <a:ext uri="{9D8B030D-6E8A-4147-A177-3AD203B41FA5}">
                      <a16:colId xmlns="" xmlns:a16="http://schemas.microsoft.com/office/drawing/2014/main" val="20002"/>
                    </a:ext>
                  </a:extLst>
                </a:gridCol>
                <a:gridCol w="787091">
                  <a:extLst>
                    <a:ext uri="{9D8B030D-6E8A-4147-A177-3AD203B41FA5}">
                      <a16:colId xmlns="" xmlns:a16="http://schemas.microsoft.com/office/drawing/2014/main" val="20003"/>
                    </a:ext>
                  </a:extLst>
                </a:gridCol>
                <a:gridCol w="842005">
                  <a:extLst>
                    <a:ext uri="{9D8B030D-6E8A-4147-A177-3AD203B41FA5}">
                      <a16:colId xmlns="" xmlns:a16="http://schemas.microsoft.com/office/drawing/2014/main" val="20004"/>
                    </a:ext>
                  </a:extLst>
                </a:gridCol>
              </a:tblGrid>
              <a:tr h="0">
                <a:tc gridSpan="5">
                  <a:txBody>
                    <a:bodyPr/>
                    <a:lstStyle/>
                    <a:p>
                      <a:pPr marL="0" marR="0" algn="ctr">
                        <a:lnSpc>
                          <a:spcPct val="115000"/>
                        </a:lnSpc>
                        <a:spcBef>
                          <a:spcPts val="1000"/>
                        </a:spcBef>
                        <a:spcAft>
                          <a:spcPts val="0"/>
                        </a:spcAft>
                      </a:pPr>
                      <a:endParaRPr lang="en-US" sz="1500" b="1" dirty="0">
                        <a:solidFill>
                          <a:srgbClr val="4F81BD"/>
                        </a:solidFill>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4302">
                <a:tc>
                  <a:txBody>
                    <a:bodyPr/>
                    <a:lstStyle/>
                    <a:p>
                      <a:pPr marL="0" marR="0" algn="ctr">
                        <a:lnSpc>
                          <a:spcPct val="115000"/>
                        </a:lnSpc>
                        <a:spcBef>
                          <a:spcPts val="0"/>
                        </a:spcBef>
                        <a:spcAft>
                          <a:spcPts val="0"/>
                        </a:spcAft>
                      </a:pPr>
                      <a:r>
                        <a:rPr lang="en-US" sz="1500" dirty="0" smtClean="0">
                          <a:latin typeface="Calibri"/>
                          <a:ea typeface="Times New Roman"/>
                          <a:cs typeface="Times New Roman"/>
                        </a:rPr>
                        <a:t>XL</a:t>
                      </a: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364302">
                <a:tc>
                  <a:txBody>
                    <a:bodyPr/>
                    <a:lstStyle/>
                    <a:p>
                      <a:pPr marL="0" marR="0" algn="ctr">
                        <a:lnSpc>
                          <a:spcPct val="115000"/>
                        </a:lnSpc>
                        <a:spcBef>
                          <a:spcPts val="0"/>
                        </a:spcBef>
                        <a:spcAft>
                          <a:spcPts val="0"/>
                        </a:spcAft>
                      </a:pPr>
                      <a:r>
                        <a:rPr lang="en-US" sz="1500" dirty="0" smtClean="0">
                          <a:latin typeface="Calibri"/>
                          <a:ea typeface="Times New Roman"/>
                          <a:cs typeface="Times New Roman"/>
                        </a:rPr>
                        <a:t>L</a:t>
                      </a: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r h="364302">
                <a:tc>
                  <a:txBody>
                    <a:bodyPr/>
                    <a:lstStyle/>
                    <a:p>
                      <a:pPr marL="0" marR="0" algn="ctr">
                        <a:lnSpc>
                          <a:spcPct val="115000"/>
                        </a:lnSpc>
                        <a:spcBef>
                          <a:spcPts val="0"/>
                        </a:spcBef>
                        <a:spcAft>
                          <a:spcPts val="0"/>
                        </a:spcAft>
                      </a:pPr>
                      <a:r>
                        <a:rPr lang="en-US" sz="1500" dirty="0" smtClean="0">
                          <a:latin typeface="Calibri"/>
                          <a:ea typeface="Times New Roman"/>
                          <a:cs typeface="Times New Roman"/>
                        </a:rPr>
                        <a:t>M</a:t>
                      </a: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500" kern="1200" dirty="0">
                        <a:solidFill>
                          <a:schemeClr val="tx1"/>
                        </a:solidFill>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500" kern="1200" dirty="0">
                        <a:solidFill>
                          <a:schemeClr val="tx1"/>
                        </a:solidFill>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3"/>
                  </a:ext>
                </a:extLst>
              </a:tr>
              <a:tr h="364302">
                <a:tc>
                  <a:txBody>
                    <a:bodyPr/>
                    <a:lstStyle/>
                    <a:p>
                      <a:pPr marL="0" marR="0" algn="ctr">
                        <a:lnSpc>
                          <a:spcPct val="115000"/>
                        </a:lnSpc>
                        <a:spcBef>
                          <a:spcPts val="0"/>
                        </a:spcBef>
                        <a:spcAft>
                          <a:spcPts val="0"/>
                        </a:spcAft>
                      </a:pPr>
                      <a:r>
                        <a:rPr lang="en-US" sz="1500" dirty="0" smtClean="0">
                          <a:latin typeface="Calibri"/>
                          <a:ea typeface="Times New Roman"/>
                          <a:cs typeface="Times New Roman"/>
                        </a:rPr>
                        <a:t>S</a:t>
                      </a: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endParaRPr lang="en-US" sz="1500" kern="1200" dirty="0">
                        <a:solidFill>
                          <a:schemeClr val="tx1"/>
                        </a:solidFill>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defTabSz="914400" rtl="0" eaLnBrk="1" latinLnBrk="0" hangingPunct="1">
                        <a:lnSpc>
                          <a:spcPct val="115000"/>
                        </a:lnSpc>
                        <a:spcBef>
                          <a:spcPts val="0"/>
                        </a:spcBef>
                        <a:spcAft>
                          <a:spcPts val="0"/>
                        </a:spcAft>
                      </a:pPr>
                      <a:endParaRPr lang="en-US" sz="1500" kern="1200" dirty="0">
                        <a:solidFill>
                          <a:schemeClr val="tx1"/>
                        </a:solidFill>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endParaRPr lang="en-US" sz="1500" dirty="0">
                        <a:latin typeface="Calibri"/>
                        <a:ea typeface="Times New Roman"/>
                        <a:cs typeface="Times New Roman"/>
                      </a:endParaRP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4"/>
                  </a:ext>
                </a:extLst>
              </a:tr>
              <a:tr h="364302">
                <a:tc>
                  <a:txBody>
                    <a:bodyPr/>
                    <a:lstStyle/>
                    <a:p>
                      <a:endParaRPr lang="en-US" sz="900" dirty="0"/>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500" dirty="0">
                          <a:latin typeface="Calibri"/>
                          <a:ea typeface="Times New Roman"/>
                          <a:cs typeface="Times New Roman"/>
                        </a:rPr>
                        <a:t>S</a:t>
                      </a: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500" dirty="0">
                          <a:latin typeface="Calibri"/>
                          <a:ea typeface="Times New Roman"/>
                          <a:cs typeface="Times New Roman"/>
                        </a:rPr>
                        <a:t>M</a:t>
                      </a: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500" dirty="0">
                          <a:latin typeface="Calibri"/>
                          <a:ea typeface="Times New Roman"/>
                          <a:cs typeface="Times New Roman"/>
                        </a:rPr>
                        <a:t>L</a:t>
                      </a: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500" dirty="0">
                          <a:latin typeface="Calibri"/>
                          <a:ea typeface="Times New Roman"/>
                          <a:cs typeface="Times New Roman"/>
                        </a:rPr>
                        <a:t>XL</a:t>
                      </a:r>
                    </a:p>
                  </a:txBody>
                  <a:tcPr marL="32686" marR="3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10" name="TextBox 9"/>
          <p:cNvSpPr txBox="1"/>
          <p:nvPr/>
        </p:nvSpPr>
        <p:spPr>
          <a:xfrm>
            <a:off x="4167028" y="4750752"/>
            <a:ext cx="2435785" cy="646331"/>
          </a:xfrm>
          <a:prstGeom prst="rect">
            <a:avLst/>
          </a:prstGeom>
          <a:noFill/>
        </p:spPr>
        <p:txBody>
          <a:bodyPr wrap="square" rtlCol="0">
            <a:spAutoFit/>
          </a:bodyPr>
          <a:lstStyle/>
          <a:p>
            <a:r>
              <a:rPr lang="en-CA" dirty="0" smtClean="0"/>
              <a:t>Value – Uncertainty Estimation Matrix</a:t>
            </a:r>
          </a:p>
        </p:txBody>
      </p:sp>
      <p:grpSp>
        <p:nvGrpSpPr>
          <p:cNvPr id="6" name="Group 5"/>
          <p:cNvGrpSpPr/>
          <p:nvPr/>
        </p:nvGrpSpPr>
        <p:grpSpPr>
          <a:xfrm>
            <a:off x="391888" y="852068"/>
            <a:ext cx="4218212" cy="793274"/>
            <a:chOff x="391888" y="852068"/>
            <a:chExt cx="4218212" cy="793274"/>
          </a:xfrm>
        </p:grpSpPr>
        <p:pic>
          <p:nvPicPr>
            <p:cNvPr id="11" name="Content Placeholder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004035" y="865641"/>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91888" y="861854"/>
              <a:ext cx="758213" cy="779721"/>
            </a:xfrm>
            <a:prstGeom prst="rect">
              <a:avLst/>
            </a:prstGeom>
          </p:spPr>
        </p:pic>
        <p:pic>
          <p:nvPicPr>
            <p:cNvPr id="13" name="Picture 12"/>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94278" y="852068"/>
              <a:ext cx="752534" cy="779721"/>
            </a:xfrm>
            <a:prstGeom prst="rect">
              <a:avLst/>
            </a:prstGeom>
          </p:spPr>
        </p:pic>
        <p:pic>
          <p:nvPicPr>
            <p:cNvPr id="14" name="Content Placeholder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819400" y="865641"/>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771409" y="1070825"/>
              <a:ext cx="838691" cy="369332"/>
            </a:xfrm>
            <a:prstGeom prst="rect">
              <a:avLst/>
            </a:prstGeom>
            <a:noFill/>
          </p:spPr>
          <p:txBody>
            <a:bodyPr wrap="none" rtlCol="0">
              <a:spAutoFit/>
            </a:bodyPr>
            <a:lstStyle/>
            <a:p>
              <a:r>
                <a:rPr lang="en-CA" dirty="0" smtClean="0"/>
                <a:t>4 Dice</a:t>
              </a:r>
              <a:endParaRPr lang="en-CA" dirty="0"/>
            </a:p>
          </p:txBody>
        </p:sp>
      </p:grpSp>
      <p:grpSp>
        <p:nvGrpSpPr>
          <p:cNvPr id="2322" name="Group 2321"/>
          <p:cNvGrpSpPr/>
          <p:nvPr/>
        </p:nvGrpSpPr>
        <p:grpSpPr>
          <a:xfrm>
            <a:off x="4877861" y="4637175"/>
            <a:ext cx="4047732" cy="2388109"/>
            <a:chOff x="4933197" y="875671"/>
            <a:chExt cx="4047732" cy="2388109"/>
          </a:xfrm>
        </p:grpSpPr>
        <p:pic>
          <p:nvPicPr>
            <p:cNvPr id="2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13045" y="875671"/>
              <a:ext cx="702310" cy="521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67600" y="875671"/>
              <a:ext cx="702310" cy="521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29400" y="875671"/>
              <a:ext cx="702310" cy="521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541" r="77739"/>
            <a:stretch/>
          </p:blipFill>
          <p:spPr bwMode="auto">
            <a:xfrm>
              <a:off x="8087989" y="934325"/>
              <a:ext cx="187584" cy="232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541" r="77739"/>
            <a:stretch/>
          </p:blipFill>
          <p:spPr bwMode="auto">
            <a:xfrm>
              <a:off x="6467475" y="934325"/>
              <a:ext cx="187584" cy="232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629400" y="934325"/>
              <a:ext cx="739305" cy="461665"/>
            </a:xfrm>
            <a:prstGeom prst="rect">
              <a:avLst/>
            </a:prstGeom>
            <a:noFill/>
          </p:spPr>
          <p:txBody>
            <a:bodyPr wrap="none" rtlCol="0">
              <a:spAutoFit/>
            </a:bodyPr>
            <a:lstStyle/>
            <a:p>
              <a:pPr algn="ctr"/>
              <a:r>
                <a:rPr lang="en-CA" sz="1200" dirty="0" smtClean="0"/>
                <a:t>Iteration</a:t>
              </a:r>
              <a:br>
                <a:rPr lang="en-CA" sz="1200" dirty="0" smtClean="0"/>
              </a:br>
              <a:r>
                <a:rPr lang="en-CA" sz="1200" dirty="0" smtClean="0"/>
                <a:t>Plan </a:t>
              </a:r>
              <a:endParaRPr lang="en-CA" sz="1200" dirty="0"/>
            </a:p>
          </p:txBody>
        </p:sp>
        <p:pic>
          <p:nvPicPr>
            <p:cNvPr id="19"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541" r="77739"/>
            <a:stretch/>
          </p:blipFill>
          <p:spPr bwMode="auto">
            <a:xfrm>
              <a:off x="7291517" y="934325"/>
              <a:ext cx="187584" cy="232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7394513" y="886071"/>
              <a:ext cx="755335" cy="577081"/>
            </a:xfrm>
            <a:prstGeom prst="rect">
              <a:avLst/>
            </a:prstGeom>
            <a:noFill/>
          </p:spPr>
          <p:txBody>
            <a:bodyPr wrap="none" rtlCol="0">
              <a:spAutoFit/>
            </a:bodyPr>
            <a:lstStyle/>
            <a:p>
              <a:pPr algn="ctr"/>
              <a:r>
                <a:rPr lang="en-CA" sz="1050" dirty="0" smtClean="0"/>
                <a:t>In</a:t>
              </a:r>
              <a:br>
                <a:rPr lang="en-CA" sz="1050" dirty="0" smtClean="0"/>
              </a:br>
              <a:r>
                <a:rPr lang="en-CA" sz="1050" dirty="0" smtClean="0"/>
                <a:t>Progress</a:t>
              </a:r>
              <a:br>
                <a:rPr lang="en-CA" sz="1050" dirty="0" smtClean="0"/>
              </a:br>
              <a:r>
                <a:rPr lang="en-CA" sz="1050" dirty="0" smtClean="0"/>
                <a:t>(WIP = 1)</a:t>
              </a:r>
              <a:endParaRPr lang="en-CA" sz="1050" dirty="0"/>
            </a:p>
          </p:txBody>
        </p:sp>
        <p:sp>
          <p:nvSpPr>
            <p:cNvPr id="2321" name="TextBox 2320"/>
            <p:cNvSpPr txBox="1"/>
            <p:nvPr/>
          </p:nvSpPr>
          <p:spPr>
            <a:xfrm>
              <a:off x="4933197" y="2007780"/>
              <a:ext cx="1531188" cy="369332"/>
            </a:xfrm>
            <a:prstGeom prst="rect">
              <a:avLst/>
            </a:prstGeom>
            <a:noFill/>
          </p:spPr>
          <p:txBody>
            <a:bodyPr wrap="none" rtlCol="0">
              <a:spAutoFit/>
            </a:bodyPr>
            <a:lstStyle/>
            <a:p>
              <a:r>
                <a:rPr lang="en-CA" dirty="0" smtClean="0"/>
                <a:t>Scrum Board</a:t>
              </a:r>
              <a:endParaRPr lang="en-CA" dirty="0"/>
            </a:p>
          </p:txBody>
        </p:sp>
        <p:sp>
          <p:nvSpPr>
            <p:cNvPr id="315" name="TextBox 314"/>
            <p:cNvSpPr txBox="1"/>
            <p:nvPr/>
          </p:nvSpPr>
          <p:spPr>
            <a:xfrm>
              <a:off x="8233609" y="934325"/>
              <a:ext cx="747320" cy="253916"/>
            </a:xfrm>
            <a:prstGeom prst="rect">
              <a:avLst/>
            </a:prstGeom>
            <a:noFill/>
          </p:spPr>
          <p:txBody>
            <a:bodyPr wrap="none" rtlCol="0">
              <a:spAutoFit/>
            </a:bodyPr>
            <a:lstStyle/>
            <a:p>
              <a:pPr algn="ctr"/>
              <a:r>
                <a:rPr lang="en-CA" sz="1050" dirty="0" smtClean="0"/>
                <a:t>Accepted</a:t>
              </a:r>
              <a:endParaRPr lang="en-CA" sz="1050" dirty="0"/>
            </a:p>
          </p:txBody>
        </p:sp>
      </p:grpSp>
      <p:grpSp>
        <p:nvGrpSpPr>
          <p:cNvPr id="5" name="Group 4"/>
          <p:cNvGrpSpPr/>
          <p:nvPr/>
        </p:nvGrpSpPr>
        <p:grpSpPr>
          <a:xfrm>
            <a:off x="373583" y="1503918"/>
            <a:ext cx="4167776" cy="1697949"/>
            <a:chOff x="373583" y="1503918"/>
            <a:chExt cx="4167776" cy="1697949"/>
          </a:xfrm>
        </p:grpSpPr>
        <p:grpSp>
          <p:nvGrpSpPr>
            <p:cNvPr id="2320" name="Group 2319"/>
            <p:cNvGrpSpPr/>
            <p:nvPr/>
          </p:nvGrpSpPr>
          <p:grpSpPr>
            <a:xfrm>
              <a:off x="391888" y="1503918"/>
              <a:ext cx="4149471" cy="1697949"/>
              <a:chOff x="391888" y="1503918"/>
              <a:chExt cx="4149471" cy="1697949"/>
            </a:xfrm>
          </p:grpSpPr>
          <p:pic>
            <p:nvPicPr>
              <p:cNvPr id="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1888" y="1503918"/>
                <a:ext cx="2287116" cy="169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766514" y="2241390"/>
                <a:ext cx="1774845" cy="369332"/>
              </a:xfrm>
              <a:prstGeom prst="rect">
                <a:avLst/>
              </a:prstGeom>
              <a:noFill/>
            </p:spPr>
            <p:txBody>
              <a:bodyPr wrap="none" rtlCol="0">
                <a:spAutoFit/>
              </a:bodyPr>
              <a:lstStyle/>
              <a:p>
                <a:r>
                  <a:rPr lang="en-CA" dirty="0" smtClean="0"/>
                  <a:t>10 User Stories</a:t>
                </a:r>
                <a:endParaRPr lang="en-CA" dirty="0"/>
              </a:p>
            </p:txBody>
          </p:sp>
        </p:grpSp>
        <p:sp>
          <p:nvSpPr>
            <p:cNvPr id="168" name="Rectangle 167"/>
            <p:cNvSpPr/>
            <p:nvPr/>
          </p:nvSpPr>
          <p:spPr>
            <a:xfrm>
              <a:off x="373583" y="1825891"/>
              <a:ext cx="2305421" cy="1200329"/>
            </a:xfrm>
            <a:prstGeom prst="rect">
              <a:avLst/>
            </a:prstGeom>
            <a:noFill/>
          </p:spPr>
          <p:txBody>
            <a:bodyPr wrap="square">
              <a:spAutoFit/>
            </a:bodyPr>
            <a:lstStyle/>
            <a:p>
              <a:r>
                <a:rPr lang="en-US" sz="1200" b="1" dirty="0"/>
                <a:t>ID: 1 </a:t>
              </a:r>
              <a:r>
                <a:rPr lang="en-US" sz="1200" b="1" dirty="0" smtClean="0"/>
                <a:t/>
              </a:r>
              <a:br>
                <a:rPr lang="en-US" sz="1200" b="1" dirty="0" smtClean="0"/>
              </a:br>
              <a:r>
                <a:rPr lang="en-US" sz="1200" dirty="0"/>
                <a:t> </a:t>
              </a:r>
            </a:p>
            <a:p>
              <a:r>
                <a:rPr lang="en-US" sz="1200" b="1" dirty="0"/>
                <a:t>Test</a:t>
              </a:r>
              <a:r>
                <a:rPr lang="en-US" sz="1200" dirty="0"/>
                <a:t>: Roll 3 dice - 2 or more dice are the </a:t>
              </a:r>
              <a:r>
                <a:rPr lang="en-US" sz="1200" dirty="0" smtClean="0"/>
                <a:t>same</a:t>
              </a:r>
            </a:p>
            <a:p>
              <a:endParaRPr lang="en-US" sz="1200" dirty="0"/>
            </a:p>
            <a:p>
              <a:r>
                <a:rPr lang="en-US" sz="1200" b="1" dirty="0"/>
                <a:t>Value: Sum of all </a:t>
              </a:r>
              <a:r>
                <a:rPr lang="en-US" sz="1200" b="1" dirty="0" smtClean="0"/>
                <a:t>dice</a:t>
              </a:r>
              <a:endParaRPr lang="en-US" sz="1200" dirty="0"/>
            </a:p>
          </p:txBody>
        </p:sp>
      </p:grpSp>
    </p:spTree>
    <p:extLst>
      <p:ext uri="{BB962C8B-B14F-4D97-AF65-F5344CB8AC3E}">
        <p14:creationId xmlns:p14="http://schemas.microsoft.com/office/powerpoint/2010/main" val="265265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2:</a:t>
            </a:r>
            <a:endParaRPr lang="en-US" dirty="0"/>
          </a:p>
        </p:txBody>
      </p:sp>
      <p:sp>
        <p:nvSpPr>
          <p:cNvPr id="5" name="Content Placeholder 4"/>
          <p:cNvSpPr>
            <a:spLocks noGrp="1"/>
          </p:cNvSpPr>
          <p:nvPr>
            <p:ph idx="1"/>
          </p:nvPr>
        </p:nvSpPr>
        <p:spPr/>
        <p:txBody>
          <a:bodyPr/>
          <a:lstStyle/>
          <a:p>
            <a:r>
              <a:rPr lang="en-US" dirty="0" smtClean="0"/>
              <a:t>What about giving a distribution range?</a:t>
            </a:r>
            <a:endParaRPr lang="en-US" dirty="0"/>
          </a:p>
        </p:txBody>
      </p:sp>
    </p:spTree>
    <p:extLst>
      <p:ext uri="{BB962C8B-B14F-4D97-AF65-F5344CB8AC3E}">
        <p14:creationId xmlns:p14="http://schemas.microsoft.com/office/powerpoint/2010/main" val="40344599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3600" b="1" cap="none" dirty="0" smtClean="0">
                <a:effectLst/>
              </a:rPr>
              <a:t>Probability Distribution</a:t>
            </a:r>
            <a:br>
              <a:rPr lang="en-CA" sz="3600" b="1" cap="none" dirty="0" smtClean="0">
                <a:effectLst/>
              </a:rPr>
            </a:br>
            <a:r>
              <a:rPr lang="en-CA" sz="3600" b="1" cap="none" dirty="0" smtClean="0">
                <a:effectLst/>
              </a:rPr>
              <a:t>Estimate/Actual</a:t>
            </a:r>
            <a:endParaRPr lang="en-CA" sz="3600" b="1" cap="none" dirty="0">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5576" y="1700440"/>
            <a:ext cx="7418387" cy="43957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16994" y="2311032"/>
            <a:ext cx="5595763" cy="35702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934718" y="6501211"/>
            <a:ext cx="1508746"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1200" b="0" i="0" u="none" strike="noStrike" kern="0" cap="none" spc="0" normalizeH="0" baseline="0" noProof="0" dirty="0" smtClean="0">
                <a:ln>
                  <a:noFill/>
                </a:ln>
                <a:solidFill>
                  <a:schemeClr val="bg1"/>
                </a:solidFill>
                <a:effectLst/>
                <a:uLnTx/>
                <a:uFillTx/>
                <a:latin typeface="Bodoni MT Condensed" panose="02070606080606020203" pitchFamily="18" charset="0"/>
              </a:rPr>
              <a:t>DeMarco, Little (approximated)</a:t>
            </a:r>
            <a:endParaRPr kumimoji="0" lang="en-CA" sz="12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sp>
        <p:nvSpPr>
          <p:cNvPr id="5" name="TextBox 4"/>
          <p:cNvSpPr txBox="1"/>
          <p:nvPr/>
        </p:nvSpPr>
        <p:spPr>
          <a:xfrm rot="16200000">
            <a:off x="-104988" y="3274380"/>
            <a:ext cx="108234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400" b="0" i="0" u="none" strike="noStrike" kern="0" cap="none" spc="0" normalizeH="0" baseline="0" noProof="0" dirty="0" smtClean="0">
                <a:ln>
                  <a:noFill/>
                </a:ln>
                <a:solidFill>
                  <a:schemeClr val="bg1"/>
                </a:solidFill>
                <a:effectLst/>
                <a:uLnTx/>
                <a:uFillTx/>
                <a:latin typeface="Bodoni MT Condensed" panose="02070606080606020203" pitchFamily="18" charset="0"/>
              </a:rPr>
              <a:t>Frequency</a:t>
            </a:r>
            <a:endParaRPr kumimoji="0" lang="en-CA" sz="24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sp>
        <p:nvSpPr>
          <p:cNvPr id="8" name="TextBox 7"/>
          <p:cNvSpPr txBox="1"/>
          <p:nvPr/>
        </p:nvSpPr>
        <p:spPr>
          <a:xfrm>
            <a:off x="3528223" y="6178046"/>
            <a:ext cx="166904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400" b="0" i="0" u="none" strike="noStrike" kern="0" cap="none" spc="0" normalizeH="0" baseline="0" noProof="0" dirty="0" smtClean="0">
                <a:ln>
                  <a:noFill/>
                </a:ln>
                <a:solidFill>
                  <a:schemeClr val="bg1"/>
                </a:solidFill>
                <a:effectLst/>
                <a:uLnTx/>
                <a:uFillTx/>
                <a:latin typeface="Bodoni MT Condensed" panose="02070606080606020203" pitchFamily="18" charset="0"/>
              </a:rPr>
              <a:t>Actual/Estimated</a:t>
            </a:r>
            <a:endParaRPr kumimoji="0" lang="en-CA" sz="24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pic>
        <p:nvPicPr>
          <p:cNvPr id="9"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49783" y="2600809"/>
            <a:ext cx="612931" cy="1490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6085952" y="1101304"/>
            <a:ext cx="2998099" cy="2308324"/>
            <a:chOff x="6085952" y="1101304"/>
            <a:chExt cx="2998099" cy="2308324"/>
          </a:xfrm>
        </p:grpSpPr>
        <p:pic>
          <p:nvPicPr>
            <p:cNvPr id="10"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5952" y="1450724"/>
              <a:ext cx="2998099" cy="15704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rot="21046162">
              <a:off x="6331358" y="1101304"/>
              <a:ext cx="2647581"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36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Bodoni MT Condensed" panose="02070606080606020203" pitchFamily="18" charset="0"/>
                </a:rPr>
                <a:t>TELL ME HOW LONG</a:t>
              </a:r>
              <a:br>
                <a:rPr kumimoji="0" lang="en-CA" sz="36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Bodoni MT Condensed" panose="02070606080606020203" pitchFamily="18" charset="0"/>
                </a:rPr>
              </a:br>
              <a:r>
                <a:rPr kumimoji="0" lang="en-CA" sz="3600" b="0" i="0"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Bodoni MT Condensed" panose="02070606080606020203" pitchFamily="18" charset="0"/>
                </a:rPr>
                <a:t>IT IS GOING TO TAKE</a:t>
              </a:r>
              <a:endParaRPr kumimoji="0" lang="en-CA" sz="3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Bodoni MT Condensed" panose="02070606080606020203" pitchFamily="18" charset="0"/>
              </a:endParaRPr>
            </a:p>
          </p:txBody>
        </p:sp>
      </p:grpSp>
      <p:grpSp>
        <p:nvGrpSpPr>
          <p:cNvPr id="19" name="Group 18"/>
          <p:cNvGrpSpPr/>
          <p:nvPr/>
        </p:nvGrpSpPr>
        <p:grpSpPr>
          <a:xfrm>
            <a:off x="1677295" y="1600200"/>
            <a:ext cx="2208905" cy="707886"/>
            <a:chOff x="1426991" y="1632723"/>
            <a:chExt cx="2208905" cy="707886"/>
          </a:xfrm>
        </p:grpSpPr>
        <p:cxnSp>
          <p:nvCxnSpPr>
            <p:cNvPr id="6" name="Straight Arrow Connector 5"/>
            <p:cNvCxnSpPr/>
            <p:nvPr/>
          </p:nvCxnSpPr>
          <p:spPr>
            <a:xfrm>
              <a:off x="2700470" y="1817389"/>
              <a:ext cx="935426" cy="49364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426991" y="1632723"/>
              <a:ext cx="835485"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MEDIAN?</a:t>
              </a:r>
            </a:p>
            <a:p>
              <a:pPr marL="0" marR="0" lvl="0" indent="0" algn="ctr" defTabSz="914400" eaLnBrk="1" fontAlgn="auto" latinLnBrk="0" hangingPunct="1">
                <a:lnSpc>
                  <a:spcPct val="100000"/>
                </a:lnSpc>
                <a:spcBef>
                  <a:spcPts val="0"/>
                </a:spcBef>
                <a:spcAft>
                  <a:spcPts val="0"/>
                </a:spcAft>
                <a:buClrTx/>
                <a:buSzTx/>
                <a:buFontTx/>
                <a:buNone/>
                <a:tabLst/>
                <a:defRPr/>
              </a:pPr>
              <a:r>
                <a:rPr lang="en-CA" sz="2000" kern="0" dirty="0" smtClean="0">
                  <a:solidFill>
                    <a:schemeClr val="bg1"/>
                  </a:solidFill>
                  <a:latin typeface="Bodoni MT Condensed" panose="02070606080606020203" pitchFamily="18" charset="0"/>
                </a:rPr>
                <a:t>P50</a:t>
              </a:r>
              <a:endParaRPr kumimoji="0" lang="en-CA" sz="20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grpSp>
      <p:grpSp>
        <p:nvGrpSpPr>
          <p:cNvPr id="22" name="Group 21"/>
          <p:cNvGrpSpPr/>
          <p:nvPr/>
        </p:nvGrpSpPr>
        <p:grpSpPr>
          <a:xfrm>
            <a:off x="3781234" y="3505212"/>
            <a:ext cx="790766" cy="2082241"/>
            <a:chOff x="3781234" y="3505212"/>
            <a:chExt cx="790766" cy="2082241"/>
          </a:xfrm>
        </p:grpSpPr>
        <p:cxnSp>
          <p:nvCxnSpPr>
            <p:cNvPr id="15" name="Straight Arrow Connector 14"/>
            <p:cNvCxnSpPr/>
            <p:nvPr/>
          </p:nvCxnSpPr>
          <p:spPr>
            <a:xfrm flipV="1">
              <a:off x="4303651" y="3505212"/>
              <a:ext cx="268349" cy="131566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81234" y="4879567"/>
              <a:ext cx="59182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MEAN</a:t>
              </a:r>
              <a:b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br>
              <a:endParaRPr kumimoji="0" lang="en-CA" sz="20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grpSp>
      <p:grpSp>
        <p:nvGrpSpPr>
          <p:cNvPr id="23" name="Group 22"/>
          <p:cNvGrpSpPr/>
          <p:nvPr/>
        </p:nvGrpSpPr>
        <p:grpSpPr>
          <a:xfrm>
            <a:off x="4683226" y="5309069"/>
            <a:ext cx="1760982" cy="400110"/>
            <a:chOff x="4683226" y="5309069"/>
            <a:chExt cx="1760982" cy="400110"/>
          </a:xfrm>
        </p:grpSpPr>
        <p:cxnSp>
          <p:nvCxnSpPr>
            <p:cNvPr id="20" name="Straight Arrow Connector 19"/>
            <p:cNvCxnSpPr/>
            <p:nvPr/>
          </p:nvCxnSpPr>
          <p:spPr>
            <a:xfrm flipV="1">
              <a:off x="5449783" y="5478712"/>
              <a:ext cx="994425"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83226" y="5309069"/>
              <a:ext cx="44916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P90</a:t>
              </a:r>
              <a:endParaRPr kumimoji="0" lang="en-CA" sz="20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grpSp>
      <p:grpSp>
        <p:nvGrpSpPr>
          <p:cNvPr id="25" name="Group 24"/>
          <p:cNvGrpSpPr/>
          <p:nvPr/>
        </p:nvGrpSpPr>
        <p:grpSpPr>
          <a:xfrm>
            <a:off x="904906" y="2615667"/>
            <a:ext cx="2154926" cy="785399"/>
            <a:chOff x="2462700" y="952029"/>
            <a:chExt cx="2154926" cy="785399"/>
          </a:xfrm>
        </p:grpSpPr>
        <p:cxnSp>
          <p:nvCxnSpPr>
            <p:cNvPr id="26" name="Straight Arrow Connector 25"/>
            <p:cNvCxnSpPr/>
            <p:nvPr/>
          </p:nvCxnSpPr>
          <p:spPr>
            <a:xfrm flipV="1">
              <a:off x="3259947" y="1682627"/>
              <a:ext cx="1357679" cy="5480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62700" y="952029"/>
              <a:ext cx="1200970"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WHAT PEOPLE</a:t>
              </a:r>
              <a:b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b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EXPECT</a:t>
              </a:r>
              <a:endParaRPr kumimoji="0" lang="en-CA" sz="20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grpSp>
      <p:sp>
        <p:nvSpPr>
          <p:cNvPr id="3" name="Freeform 2"/>
          <p:cNvSpPr/>
          <p:nvPr/>
        </p:nvSpPr>
        <p:spPr>
          <a:xfrm>
            <a:off x="2822529" y="1560522"/>
            <a:ext cx="694006" cy="4337542"/>
          </a:xfrm>
          <a:custGeom>
            <a:avLst/>
            <a:gdLst>
              <a:gd name="connsiteX0" fmla="*/ 0 w 710731"/>
              <a:gd name="connsiteY0" fmla="*/ 4304717 h 4744118"/>
              <a:gd name="connsiteX1" fmla="*/ 581464 w 710731"/>
              <a:gd name="connsiteY1" fmla="*/ 3 h 4744118"/>
              <a:gd name="connsiteX2" fmla="*/ 694006 w 710731"/>
              <a:gd name="connsiteY2" fmla="*/ 4323474 h 4744118"/>
              <a:gd name="connsiteX3" fmla="*/ 708073 w 710731"/>
              <a:gd name="connsiteY3" fmla="*/ 4337542 h 4744118"/>
              <a:gd name="connsiteX0" fmla="*/ 0 w 718398"/>
              <a:gd name="connsiteY0" fmla="*/ 4318785 h 4759173"/>
              <a:gd name="connsiteX1" fmla="*/ 454855 w 718398"/>
              <a:gd name="connsiteY1" fmla="*/ 3 h 4759173"/>
              <a:gd name="connsiteX2" fmla="*/ 694006 w 718398"/>
              <a:gd name="connsiteY2" fmla="*/ 4337542 h 4759173"/>
              <a:gd name="connsiteX3" fmla="*/ 708073 w 718398"/>
              <a:gd name="connsiteY3" fmla="*/ 4351610 h 4759173"/>
              <a:gd name="connsiteX0" fmla="*/ 0 w 694006"/>
              <a:gd name="connsiteY0" fmla="*/ 4318785 h 4337542"/>
              <a:gd name="connsiteX1" fmla="*/ 454855 w 694006"/>
              <a:gd name="connsiteY1" fmla="*/ 3 h 4337542"/>
              <a:gd name="connsiteX2" fmla="*/ 694006 w 694006"/>
              <a:gd name="connsiteY2" fmla="*/ 4337542 h 4337542"/>
            </a:gdLst>
            <a:ahLst/>
            <a:cxnLst>
              <a:cxn ang="0">
                <a:pos x="connsiteX0" y="connsiteY0"/>
              </a:cxn>
              <a:cxn ang="0">
                <a:pos x="connsiteX1" y="connsiteY1"/>
              </a:cxn>
              <a:cxn ang="0">
                <a:pos x="connsiteX2" y="connsiteY2"/>
              </a:cxn>
            </a:cxnLst>
            <a:rect l="l" t="t" r="r" b="b"/>
            <a:pathLst>
              <a:path w="694006" h="4337542">
                <a:moveTo>
                  <a:pt x="0" y="4318785"/>
                </a:moveTo>
                <a:cubicBezTo>
                  <a:pt x="232898" y="2164865"/>
                  <a:pt x="339187" y="-3123"/>
                  <a:pt x="454855" y="3"/>
                </a:cubicBezTo>
                <a:cubicBezTo>
                  <a:pt x="570523" y="3129"/>
                  <a:pt x="651803" y="3612274"/>
                  <a:pt x="694006" y="4337542"/>
                </a:cubicBezTo>
              </a:path>
            </a:pathLst>
          </a:cu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latin typeface="Bodoni MT Condensed" panose="02070606080606020203" pitchFamily="18" charset="0"/>
            </a:endParaRPr>
          </a:p>
        </p:txBody>
      </p:sp>
      <p:grpSp>
        <p:nvGrpSpPr>
          <p:cNvPr id="28" name="Group 27"/>
          <p:cNvGrpSpPr/>
          <p:nvPr/>
        </p:nvGrpSpPr>
        <p:grpSpPr>
          <a:xfrm>
            <a:off x="1135994" y="3934145"/>
            <a:ext cx="1760982" cy="400110"/>
            <a:chOff x="4683226" y="5309069"/>
            <a:chExt cx="1760982" cy="400110"/>
          </a:xfrm>
        </p:grpSpPr>
        <p:cxnSp>
          <p:nvCxnSpPr>
            <p:cNvPr id="29" name="Straight Arrow Connector 28"/>
            <p:cNvCxnSpPr/>
            <p:nvPr/>
          </p:nvCxnSpPr>
          <p:spPr>
            <a:xfrm flipV="1">
              <a:off x="5449783" y="5478712"/>
              <a:ext cx="994425" cy="1"/>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683226" y="5309069"/>
              <a:ext cx="449162"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000" b="0" i="0" u="none" strike="noStrike" kern="0" cap="none" spc="0" normalizeH="0" baseline="0" noProof="0" dirty="0" smtClean="0">
                  <a:ln>
                    <a:noFill/>
                  </a:ln>
                  <a:solidFill>
                    <a:schemeClr val="bg1"/>
                  </a:solidFill>
                  <a:effectLst/>
                  <a:uLnTx/>
                  <a:uFillTx/>
                  <a:latin typeface="Bodoni MT Condensed" panose="02070606080606020203" pitchFamily="18" charset="0"/>
                </a:rPr>
                <a:t>P10</a:t>
              </a:r>
              <a:endParaRPr kumimoji="0" lang="en-CA" sz="2000" b="0" i="0" u="none" strike="noStrike" kern="0" cap="none" spc="0" normalizeH="0" baseline="0" noProof="0" dirty="0">
                <a:ln>
                  <a:noFill/>
                </a:ln>
                <a:solidFill>
                  <a:schemeClr val="bg1"/>
                </a:solidFill>
                <a:effectLst/>
                <a:uLnTx/>
                <a:uFillTx/>
                <a:latin typeface="Bodoni MT Condensed" panose="02070606080606020203" pitchFamily="18" charset="0"/>
              </a:endParaRPr>
            </a:p>
          </p:txBody>
        </p:sp>
      </p:grpSp>
      <p:sp>
        <p:nvSpPr>
          <p:cNvPr id="14" name="Rectangle 13"/>
          <p:cNvSpPr/>
          <p:nvPr/>
        </p:nvSpPr>
        <p:spPr>
          <a:xfrm>
            <a:off x="1028729" y="4617057"/>
            <a:ext cx="1828137" cy="646331"/>
          </a:xfrm>
          <a:prstGeom prst="rect">
            <a:avLst/>
          </a:prstGeom>
        </p:spPr>
        <p:txBody>
          <a:bodyPr wrap="square">
            <a:spAutoFit/>
          </a:bodyPr>
          <a:lstStyle/>
          <a:p>
            <a:pPr lvl="0">
              <a:defRPr/>
            </a:pPr>
            <a:r>
              <a:rPr lang="en-CA" kern="0" dirty="0">
                <a:solidFill>
                  <a:schemeClr val="bg1"/>
                </a:solidFill>
                <a:latin typeface="Bodoni MT Condensed" panose="02070606080606020203" pitchFamily="18" charset="0"/>
              </a:rPr>
              <a:t>WHAT PEOPLE</a:t>
            </a:r>
            <a:br>
              <a:rPr lang="en-CA" kern="0" dirty="0">
                <a:solidFill>
                  <a:schemeClr val="bg1"/>
                </a:solidFill>
                <a:latin typeface="Bodoni MT Condensed" panose="02070606080606020203" pitchFamily="18" charset="0"/>
              </a:rPr>
            </a:br>
            <a:r>
              <a:rPr lang="en-CA" kern="0" dirty="0" smtClean="0">
                <a:solidFill>
                  <a:schemeClr val="bg1"/>
                </a:solidFill>
                <a:latin typeface="Bodoni MT Condensed" panose="02070606080606020203" pitchFamily="18" charset="0"/>
              </a:rPr>
              <a:t>HEAR</a:t>
            </a:r>
            <a:endParaRPr lang="en-CA" kern="0" dirty="0">
              <a:solidFill>
                <a:schemeClr val="bg1"/>
              </a:solidFill>
              <a:latin typeface="Bodoni MT Condensed" panose="02070606080606020203" pitchFamily="18" charset="0"/>
            </a:endParaRPr>
          </a:p>
        </p:txBody>
      </p:sp>
      <p:cxnSp>
        <p:nvCxnSpPr>
          <p:cNvPr id="18" name="Straight Arrow Connector 17"/>
          <p:cNvCxnSpPr/>
          <p:nvPr/>
        </p:nvCxnSpPr>
        <p:spPr>
          <a:xfrm>
            <a:off x="1828800" y="5029200"/>
            <a:ext cx="80124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926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3:</a:t>
            </a:r>
            <a:endParaRPr lang="en-US" dirty="0"/>
          </a:p>
        </p:txBody>
      </p:sp>
      <p:sp>
        <p:nvSpPr>
          <p:cNvPr id="5" name="Content Placeholder 4"/>
          <p:cNvSpPr>
            <a:spLocks noGrp="1"/>
          </p:cNvSpPr>
          <p:nvPr>
            <p:ph idx="1"/>
          </p:nvPr>
        </p:nvSpPr>
        <p:spPr>
          <a:xfrm>
            <a:off x="457200" y="1295400"/>
            <a:ext cx="8229600" cy="4525963"/>
          </a:xfrm>
        </p:spPr>
        <p:txBody>
          <a:bodyPr/>
          <a:lstStyle/>
          <a:p>
            <a:r>
              <a:rPr lang="en-US" dirty="0" smtClean="0"/>
              <a:t>Get Better at Estimating?</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627" y="2133600"/>
            <a:ext cx="7348745" cy="4000500"/>
          </a:xfrm>
          <a:prstGeom prst="rect">
            <a:avLst/>
          </a:prstGeom>
        </p:spPr>
      </p:pic>
    </p:spTree>
    <p:extLst>
      <p:ext uri="{BB962C8B-B14F-4D97-AF65-F5344CB8AC3E}">
        <p14:creationId xmlns:p14="http://schemas.microsoft.com/office/powerpoint/2010/main" val="38910540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4:</a:t>
            </a:r>
            <a:endParaRPr lang="en-US" dirty="0"/>
          </a:p>
        </p:txBody>
      </p:sp>
      <p:sp>
        <p:nvSpPr>
          <p:cNvPr id="5" name="Content Placeholder 4"/>
          <p:cNvSpPr>
            <a:spLocks noGrp="1"/>
          </p:cNvSpPr>
          <p:nvPr>
            <p:ph idx="1"/>
          </p:nvPr>
        </p:nvSpPr>
        <p:spPr>
          <a:xfrm>
            <a:off x="457200" y="1295400"/>
            <a:ext cx="8229600" cy="4525963"/>
          </a:xfrm>
        </p:spPr>
        <p:txBody>
          <a:bodyPr/>
          <a:lstStyle/>
          <a:p>
            <a:r>
              <a:rPr lang="en-US" dirty="0" smtClean="0"/>
              <a:t>Get Better at Story Splitting?</a:t>
            </a:r>
            <a:endParaRPr lang="en-US" dirty="0"/>
          </a:p>
        </p:txBody>
      </p:sp>
      <p:sp>
        <p:nvSpPr>
          <p:cNvPr id="2" name="Rectangle 1"/>
          <p:cNvSpPr/>
          <p:nvPr/>
        </p:nvSpPr>
        <p:spPr>
          <a:xfrm>
            <a:off x="457200" y="2286000"/>
            <a:ext cx="8229600" cy="37639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2967379"/>
            <a:ext cx="3852022" cy="2619375"/>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40625"/>
          <a:stretch/>
        </p:blipFill>
        <p:spPr>
          <a:xfrm>
            <a:off x="519418" y="2321609"/>
            <a:ext cx="3903614" cy="3698191"/>
          </a:xfrm>
          <a:prstGeom prst="rect">
            <a:avLst/>
          </a:prstGeom>
        </p:spPr>
      </p:pic>
    </p:spTree>
    <p:extLst>
      <p:ext uri="{BB962C8B-B14F-4D97-AF65-F5344CB8AC3E}">
        <p14:creationId xmlns:p14="http://schemas.microsoft.com/office/powerpoint/2010/main" val="245885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5:</a:t>
            </a:r>
            <a:endParaRPr lang="en-US" dirty="0"/>
          </a:p>
        </p:txBody>
      </p:sp>
      <p:sp>
        <p:nvSpPr>
          <p:cNvPr id="5" name="Content Placeholder 4"/>
          <p:cNvSpPr>
            <a:spLocks noGrp="1"/>
          </p:cNvSpPr>
          <p:nvPr>
            <p:ph idx="1"/>
          </p:nvPr>
        </p:nvSpPr>
        <p:spPr/>
        <p:txBody>
          <a:bodyPr/>
          <a:lstStyle/>
          <a:p>
            <a:r>
              <a:rPr lang="en-US" dirty="0" smtClean="0"/>
              <a:t>Get Better at Managing Uncertainty?</a:t>
            </a:r>
            <a:endParaRPr lang="en-US" dirty="0"/>
          </a:p>
        </p:txBody>
      </p:sp>
    </p:spTree>
    <p:extLst>
      <p:ext uri="{BB962C8B-B14F-4D97-AF65-F5344CB8AC3E}">
        <p14:creationId xmlns:p14="http://schemas.microsoft.com/office/powerpoint/2010/main" val="7615208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9218" name="Footer Placeholder 2"/>
          <p:cNvSpPr>
            <a:spLocks noGrp="1"/>
          </p:cNvSpPr>
          <p:nvPr>
            <p:ph type="ftr" sz="quarter" idx="4294967295"/>
          </p:nvPr>
        </p:nvSpPr>
        <p:spPr>
          <a:xfrm>
            <a:off x="457200" y="6245225"/>
            <a:ext cx="2133600" cy="476250"/>
          </a:xfrm>
          <a:prstGeom prst="rect">
            <a:avLst/>
          </a:prstGeom>
        </p:spPr>
        <p:txBody>
          <a:bodyPr/>
          <a:lstStyle>
            <a:lvl1pPr eaLnBrk="0" hangingPunct="0">
              <a:tabLst>
                <a:tab pos="8915400" algn="r"/>
              </a:tabLst>
              <a:defRPr sz="2800">
                <a:solidFill>
                  <a:srgbClr val="CC3300"/>
                </a:solidFill>
                <a:latin typeface="Arial" pitchFamily="34" charset="0"/>
                <a:cs typeface="Times New Roman" pitchFamily="18" charset="0"/>
              </a:defRPr>
            </a:lvl1pPr>
            <a:lvl2pPr marL="742950" indent="-285750" eaLnBrk="0" hangingPunct="0">
              <a:tabLst>
                <a:tab pos="8915400" algn="r"/>
              </a:tabLst>
              <a:defRPr sz="2800">
                <a:solidFill>
                  <a:srgbClr val="CC3300"/>
                </a:solidFill>
                <a:latin typeface="Arial" pitchFamily="34" charset="0"/>
                <a:cs typeface="Times New Roman" pitchFamily="18" charset="0"/>
              </a:defRPr>
            </a:lvl2pPr>
            <a:lvl3pPr marL="1143000" indent="-228600" eaLnBrk="0" hangingPunct="0">
              <a:tabLst>
                <a:tab pos="8915400" algn="r"/>
              </a:tabLst>
              <a:defRPr sz="2800">
                <a:solidFill>
                  <a:srgbClr val="CC3300"/>
                </a:solidFill>
                <a:latin typeface="Arial" pitchFamily="34" charset="0"/>
                <a:cs typeface="Times New Roman" pitchFamily="18" charset="0"/>
              </a:defRPr>
            </a:lvl3pPr>
            <a:lvl4pPr marL="1600200" indent="-228600" eaLnBrk="0" hangingPunct="0">
              <a:tabLst>
                <a:tab pos="8915400" algn="r"/>
              </a:tabLst>
              <a:defRPr sz="2800">
                <a:solidFill>
                  <a:srgbClr val="CC3300"/>
                </a:solidFill>
                <a:latin typeface="Arial" pitchFamily="34" charset="0"/>
                <a:cs typeface="Times New Roman" pitchFamily="18" charset="0"/>
              </a:defRPr>
            </a:lvl4pPr>
            <a:lvl5pPr marL="2057400" indent="-228600" eaLnBrk="0" hangingPunct="0">
              <a:tabLst>
                <a:tab pos="8915400" algn="r"/>
              </a:tabLst>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9pPr>
          </a:lstStyle>
          <a:p>
            <a:pPr algn="l" eaLnBrk="1" hangingPunct="1">
              <a:spcAft>
                <a:spcPct val="0"/>
              </a:spcAft>
            </a:pPr>
            <a:endParaRPr lang="en-US" sz="1600" b="0">
              <a:solidFill>
                <a:srgbClr val="D5D5FF"/>
              </a:solidFill>
              <a:latin typeface="Bodoni MT Condensed" panose="02070606080606020203" pitchFamily="18" charset="0"/>
            </a:endParaRPr>
          </a:p>
          <a:p>
            <a:pPr algn="l" eaLnBrk="1" hangingPunct="1">
              <a:spcAft>
                <a:spcPct val="0"/>
              </a:spcAft>
            </a:pPr>
            <a:endParaRPr lang="en-US" sz="1600" b="0">
              <a:solidFill>
                <a:srgbClr val="D5D5FF"/>
              </a:solidFill>
              <a:latin typeface="Bodoni MT Condensed" panose="02070606080606020203" pitchFamily="18" charset="0"/>
            </a:endParaRPr>
          </a:p>
          <a:p>
            <a:pPr eaLnBrk="1" hangingPunct="1"/>
            <a:endParaRPr lang="en-US" sz="1400">
              <a:solidFill>
                <a:srgbClr val="8EA3FA"/>
              </a:solidFill>
              <a:latin typeface="Bodoni MT Condensed" panose="02070606080606020203" pitchFamily="18" charset="0"/>
            </a:endParaRPr>
          </a:p>
          <a:p>
            <a:pPr eaLnBrk="1" hangingPunct="1"/>
            <a:endParaRPr lang="en-US" sz="1000" b="0">
              <a:solidFill>
                <a:srgbClr val="3333CC"/>
              </a:solidFill>
              <a:latin typeface="Bodoni MT Condensed" panose="02070606080606020203" pitchFamily="18" charset="0"/>
            </a:endParaRPr>
          </a:p>
        </p:txBody>
      </p:sp>
      <p:sp>
        <p:nvSpPr>
          <p:cNvPr id="9219" name="Rectangle 2"/>
          <p:cNvSpPr>
            <a:spLocks noGrp="1" noChangeArrowheads="1"/>
          </p:cNvSpPr>
          <p:nvPr>
            <p:ph type="title"/>
          </p:nvPr>
        </p:nvSpPr>
        <p:spPr/>
        <p:txBody>
          <a:bodyPr>
            <a:noAutofit/>
          </a:bodyPr>
          <a:lstStyle/>
          <a:p>
            <a:pPr indent="0" eaLnBrk="1" hangingPunct="1"/>
            <a:r>
              <a:rPr lang="en-US" sz="4800" dirty="0" smtClean="0"/>
              <a:t>The A/B/C List sets proper expectations</a:t>
            </a:r>
          </a:p>
        </p:txBody>
      </p:sp>
      <p:graphicFrame>
        <p:nvGraphicFramePr>
          <p:cNvPr id="125955" name="Group 3"/>
          <p:cNvGraphicFramePr>
            <a:graphicFrameLocks noGrp="1"/>
          </p:cNvGraphicFramePr>
          <p:nvPr>
            <p:ph idx="4294967295"/>
            <p:extLst>
              <p:ext uri="{D42A27DB-BD31-4B8C-83A1-F6EECF244321}">
                <p14:modId xmlns:p14="http://schemas.microsoft.com/office/powerpoint/2010/main" val="4024910536"/>
              </p:ext>
            </p:extLst>
          </p:nvPr>
        </p:nvGraphicFramePr>
        <p:xfrm>
          <a:off x="366713" y="1628775"/>
          <a:ext cx="8382000" cy="2989445"/>
        </p:xfrm>
        <a:graphic>
          <a:graphicData uri="http://schemas.openxmlformats.org/drawingml/2006/table">
            <a:tbl>
              <a:tblPr/>
              <a:tblGrid>
                <a:gridCol w="1319212">
                  <a:extLst>
                    <a:ext uri="{9D8B030D-6E8A-4147-A177-3AD203B41FA5}">
                      <a16:colId xmlns:a16="http://schemas.microsoft.com/office/drawing/2014/main" xmlns="" val="20000"/>
                    </a:ext>
                  </a:extLst>
                </a:gridCol>
                <a:gridCol w="7062788">
                  <a:extLst>
                    <a:ext uri="{9D8B030D-6E8A-4147-A177-3AD203B41FA5}">
                      <a16:colId xmlns:a16="http://schemas.microsoft.com/office/drawing/2014/main" xmlns="" val="20001"/>
                    </a:ext>
                  </a:extLst>
                </a:gridCol>
              </a:tblGrid>
              <a:tr h="1005721">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800" b="0" i="0" u="none" strike="noStrike" cap="none" normalizeH="0" baseline="0" dirty="0" smtClean="0">
                          <a:ln>
                            <a:noFill/>
                          </a:ln>
                          <a:solidFill>
                            <a:schemeClr val="bg1"/>
                          </a:solidFill>
                          <a:effectLst/>
                          <a:latin typeface="Book Antiqua" pitchFamily="18" charset="0"/>
                          <a:cs typeface="Times New Roman" pitchFamily="18" charset="0"/>
                        </a:rPr>
                        <a:t>A</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000" b="0" i="0" u="none" strike="noStrike" cap="none" normalizeH="0" baseline="0" dirty="0" smtClean="0">
                          <a:ln>
                            <a:noFill/>
                          </a:ln>
                          <a:solidFill>
                            <a:srgbClr val="FF0000"/>
                          </a:solidFill>
                          <a:effectLst/>
                          <a:latin typeface="Book Antiqua" pitchFamily="18" charset="0"/>
                          <a:cs typeface="Times New Roman" pitchFamily="18" charset="0"/>
                        </a:rPr>
                        <a:t>MUST</a:t>
                      </a:r>
                      <a:r>
                        <a:rPr kumimoji="0" lang="en-US" sz="2000" b="0" i="0" u="none" strike="noStrike" cap="none" normalizeH="0" baseline="0" dirty="0" smtClean="0">
                          <a:ln>
                            <a:noFill/>
                          </a:ln>
                          <a:solidFill>
                            <a:schemeClr val="bg1"/>
                          </a:solidFill>
                          <a:effectLst/>
                          <a:latin typeface="Book Antiqua" pitchFamily="18" charset="0"/>
                          <a:cs typeface="Times New Roman" pitchFamily="18" charset="0"/>
                        </a:rPr>
                        <a:t> be completed in order to ship the product and the schedule will be slipped if necessary to make this commitment.  The Product Owner will take the heat for the schedule slippage.</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00957">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800" b="0" i="0" u="none" strike="noStrike" cap="none" normalizeH="0" baseline="0" smtClean="0">
                          <a:ln>
                            <a:noFill/>
                          </a:ln>
                          <a:solidFill>
                            <a:schemeClr val="bg1"/>
                          </a:solidFill>
                          <a:effectLst/>
                          <a:latin typeface="Book Antiqua" pitchFamily="18" charset="0"/>
                          <a:cs typeface="Times New Roman" pitchFamily="18" charset="0"/>
                        </a:rPr>
                        <a:t>B</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000" b="0" i="0" u="none" strike="noStrike" cap="none" normalizeH="0" baseline="0" dirty="0" smtClean="0">
                          <a:ln>
                            <a:noFill/>
                          </a:ln>
                          <a:solidFill>
                            <a:schemeClr val="bg1"/>
                          </a:solidFill>
                          <a:effectLst/>
                          <a:latin typeface="Book Antiqua" pitchFamily="18" charset="0"/>
                          <a:cs typeface="Times New Roman" pitchFamily="18" charset="0"/>
                        </a:rPr>
                        <a:t>Is </a:t>
                      </a:r>
                      <a:r>
                        <a:rPr kumimoji="0" lang="en-US" sz="2000" b="0" i="0" u="none" strike="noStrike" cap="none" normalizeH="0" baseline="0" dirty="0" smtClean="0">
                          <a:ln>
                            <a:noFill/>
                          </a:ln>
                          <a:solidFill>
                            <a:srgbClr val="FF0000"/>
                          </a:solidFill>
                          <a:effectLst/>
                          <a:latin typeface="Book Antiqua" pitchFamily="18" charset="0"/>
                          <a:cs typeface="Times New Roman" pitchFamily="18" charset="0"/>
                        </a:rPr>
                        <a:t>WISHED</a:t>
                      </a:r>
                      <a:r>
                        <a:rPr kumimoji="0" lang="en-US" sz="2000" b="0" i="0" u="none" strike="noStrike" cap="none" normalizeH="0" baseline="0" dirty="0" smtClean="0">
                          <a:ln>
                            <a:noFill/>
                          </a:ln>
                          <a:solidFill>
                            <a:schemeClr val="bg1"/>
                          </a:solidFill>
                          <a:effectLst/>
                          <a:latin typeface="Book Antiqua" pitchFamily="18" charset="0"/>
                          <a:cs typeface="Times New Roman" pitchFamily="18" charset="0"/>
                        </a:rPr>
                        <a:t> to be completed in order to ship the product, but may be dropped without consequence.</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77785">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800" b="0" i="0" u="none" strike="noStrike" cap="none" normalizeH="0" baseline="0" smtClean="0">
                          <a:ln>
                            <a:noFill/>
                          </a:ln>
                          <a:solidFill>
                            <a:schemeClr val="bg1"/>
                          </a:solidFill>
                          <a:effectLst/>
                          <a:latin typeface="Book Antiqua" pitchFamily="18" charset="0"/>
                          <a:cs typeface="Times New Roman" pitchFamily="18" charset="0"/>
                        </a:rPr>
                        <a:t>C</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3C3CB4"/>
                        </a:buClr>
                        <a:buSzTx/>
                        <a:buFont typeface="Wingdings" pitchFamily="2" charset="2"/>
                        <a:buNone/>
                        <a:tabLst/>
                      </a:pPr>
                      <a:r>
                        <a:rPr kumimoji="0" lang="en-US" sz="2000" b="0" i="0" u="none" strike="noStrike" cap="none" normalizeH="0" baseline="0" dirty="0" smtClean="0">
                          <a:ln>
                            <a:noFill/>
                          </a:ln>
                          <a:solidFill>
                            <a:schemeClr val="bg1"/>
                          </a:solidFill>
                          <a:effectLst/>
                          <a:latin typeface="Book Antiqua" pitchFamily="18" charset="0"/>
                          <a:cs typeface="Times New Roman" pitchFamily="18" charset="0"/>
                        </a:rPr>
                        <a:t>Is </a:t>
                      </a:r>
                      <a:r>
                        <a:rPr kumimoji="0" lang="en-US" sz="2000" b="0" i="0" u="none" strike="noStrike" cap="none" normalizeH="0" baseline="0" dirty="0" smtClean="0">
                          <a:ln>
                            <a:noFill/>
                          </a:ln>
                          <a:solidFill>
                            <a:srgbClr val="FF0000"/>
                          </a:solidFill>
                          <a:effectLst/>
                          <a:latin typeface="Book Antiqua" pitchFamily="18" charset="0"/>
                          <a:cs typeface="Times New Roman" pitchFamily="18" charset="0"/>
                        </a:rPr>
                        <a:t>NOT TARGETED </a:t>
                      </a:r>
                      <a:r>
                        <a:rPr kumimoji="0" lang="en-US" sz="2000" b="0" i="0" u="none" strike="noStrike" cap="none" normalizeH="0" baseline="0" dirty="0" smtClean="0">
                          <a:ln>
                            <a:noFill/>
                          </a:ln>
                          <a:solidFill>
                            <a:schemeClr val="bg1"/>
                          </a:solidFill>
                          <a:effectLst/>
                          <a:latin typeface="Book Antiqua" pitchFamily="18" charset="0"/>
                          <a:cs typeface="Times New Roman" pitchFamily="18" charset="0"/>
                        </a:rPr>
                        <a:t>to be completed prior to shipping, but might make it if time allows.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9234" name="Text Box 17"/>
          <p:cNvSpPr txBox="1">
            <a:spLocks noChangeArrowheads="1"/>
          </p:cNvSpPr>
          <p:nvPr/>
        </p:nvSpPr>
        <p:spPr bwMode="auto">
          <a:xfrm>
            <a:off x="468313" y="4907508"/>
            <a:ext cx="8229600" cy="1015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2400" dirty="0">
                <a:solidFill>
                  <a:schemeClr val="tx1"/>
                </a:solidFill>
                <a:latin typeface="Bodoni MT Condensed" panose="02070606080606020203" pitchFamily="18" charset="0"/>
              </a:rPr>
              <a:t>Only “A” features may be committed to customers. </a:t>
            </a:r>
          </a:p>
          <a:p>
            <a:pPr eaLnBrk="1" hangingPunct="1">
              <a:spcBef>
                <a:spcPct val="50000"/>
              </a:spcBef>
              <a:buClrTx/>
              <a:buFontTx/>
              <a:buNone/>
            </a:pPr>
            <a:r>
              <a:rPr lang="en-US" sz="2400" dirty="0">
                <a:solidFill>
                  <a:schemeClr val="tx1"/>
                </a:solidFill>
                <a:latin typeface="Bodoni MT Condensed" panose="02070606080606020203" pitchFamily="18" charset="0"/>
              </a:rPr>
              <a:t>If more than 50% of the planned effort is allocated to “A” items the project is at risk.</a:t>
            </a:r>
          </a:p>
        </p:txBody>
      </p:sp>
    </p:spTree>
    <p:extLst>
      <p:ext uri="{BB962C8B-B14F-4D97-AF65-F5344CB8AC3E}">
        <p14:creationId xmlns:p14="http://schemas.microsoft.com/office/powerpoint/2010/main" val="1382749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0242" name="Footer Placeholder 3"/>
          <p:cNvSpPr>
            <a:spLocks noGrp="1"/>
          </p:cNvSpPr>
          <p:nvPr>
            <p:ph type="ftr" sz="quarter" idx="10"/>
          </p:nvPr>
        </p:nvSpPr>
        <p:spPr/>
        <p:txBody>
          <a:bodyPr/>
          <a:lstStyle>
            <a:lvl1pPr eaLnBrk="0" hangingPunct="0">
              <a:tabLst>
                <a:tab pos="8915400" algn="r"/>
              </a:tabLst>
              <a:defRPr sz="2800">
                <a:solidFill>
                  <a:srgbClr val="CC3300"/>
                </a:solidFill>
                <a:latin typeface="Arial" pitchFamily="34" charset="0"/>
                <a:cs typeface="Times New Roman" pitchFamily="18" charset="0"/>
              </a:defRPr>
            </a:lvl1pPr>
            <a:lvl2pPr marL="742950" indent="-285750" eaLnBrk="0" hangingPunct="0">
              <a:tabLst>
                <a:tab pos="8915400" algn="r"/>
              </a:tabLst>
              <a:defRPr sz="2800">
                <a:solidFill>
                  <a:srgbClr val="CC3300"/>
                </a:solidFill>
                <a:latin typeface="Arial" pitchFamily="34" charset="0"/>
                <a:cs typeface="Times New Roman" pitchFamily="18" charset="0"/>
              </a:defRPr>
            </a:lvl2pPr>
            <a:lvl3pPr marL="1143000" indent="-228600" eaLnBrk="0" hangingPunct="0">
              <a:tabLst>
                <a:tab pos="8915400" algn="r"/>
              </a:tabLst>
              <a:defRPr sz="2800">
                <a:solidFill>
                  <a:srgbClr val="CC3300"/>
                </a:solidFill>
                <a:latin typeface="Arial" pitchFamily="34" charset="0"/>
                <a:cs typeface="Times New Roman" pitchFamily="18" charset="0"/>
              </a:defRPr>
            </a:lvl3pPr>
            <a:lvl4pPr marL="1600200" indent="-228600" eaLnBrk="0" hangingPunct="0">
              <a:tabLst>
                <a:tab pos="8915400" algn="r"/>
              </a:tabLst>
              <a:defRPr sz="2800">
                <a:solidFill>
                  <a:srgbClr val="CC3300"/>
                </a:solidFill>
                <a:latin typeface="Arial" pitchFamily="34" charset="0"/>
                <a:cs typeface="Times New Roman" pitchFamily="18" charset="0"/>
              </a:defRPr>
            </a:lvl4pPr>
            <a:lvl5pPr marL="2057400" indent="-228600" eaLnBrk="0" hangingPunct="0">
              <a:tabLst>
                <a:tab pos="8915400" algn="r"/>
              </a:tabLst>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9pPr>
          </a:lstStyle>
          <a:p>
            <a:pPr algn="l" eaLnBrk="1" hangingPunct="1">
              <a:spcAft>
                <a:spcPct val="0"/>
              </a:spcAft>
            </a:pPr>
            <a:endParaRPr lang="en-US" sz="1600" b="0">
              <a:solidFill>
                <a:srgbClr val="D5D5FF"/>
              </a:solidFill>
              <a:latin typeface="Book Antiqua" pitchFamily="18" charset="0"/>
            </a:endParaRPr>
          </a:p>
          <a:p>
            <a:pPr algn="l" eaLnBrk="1" hangingPunct="1">
              <a:spcAft>
                <a:spcPct val="0"/>
              </a:spcAft>
            </a:pPr>
            <a:endParaRPr lang="en-US" sz="1600" b="0">
              <a:solidFill>
                <a:srgbClr val="D5D5FF"/>
              </a:solidFill>
              <a:latin typeface="Book Antiqua" pitchFamily="18" charset="0"/>
            </a:endParaRPr>
          </a:p>
          <a:p>
            <a:pPr eaLnBrk="1" hangingPunct="1"/>
            <a:endParaRPr lang="en-US" sz="1400">
              <a:solidFill>
                <a:srgbClr val="8EA3FA"/>
              </a:solidFill>
              <a:latin typeface="Verdana" pitchFamily="34" charset="0"/>
            </a:endParaRPr>
          </a:p>
          <a:p>
            <a:pPr eaLnBrk="1" hangingPunct="1"/>
            <a:endParaRPr lang="en-US" sz="1000" b="0">
              <a:solidFill>
                <a:srgbClr val="3333CC"/>
              </a:solidFill>
            </a:endParaRPr>
          </a:p>
        </p:txBody>
      </p:sp>
      <p:sp>
        <p:nvSpPr>
          <p:cNvPr id="158722" name="AutoShape 2"/>
          <p:cNvSpPr>
            <a:spLocks noChangeArrowheads="1"/>
          </p:cNvSpPr>
          <p:nvPr/>
        </p:nvSpPr>
        <p:spPr bwMode="auto">
          <a:xfrm rot="5400000">
            <a:off x="711200" y="1841500"/>
            <a:ext cx="1790700" cy="1536700"/>
          </a:xfrm>
          <a:prstGeom prst="can">
            <a:avLst>
              <a:gd name="adj" fmla="val 19199"/>
            </a:avLst>
          </a:prstGeom>
          <a:solidFill>
            <a:srgbClr val="33CC33"/>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A</a:t>
            </a:r>
          </a:p>
        </p:txBody>
      </p:sp>
      <p:graphicFrame>
        <p:nvGraphicFramePr>
          <p:cNvPr id="2" name="Object 3"/>
          <p:cNvGraphicFramePr>
            <a:graphicFrameLocks noGrp="1" noChangeAspect="1"/>
          </p:cNvGraphicFramePr>
          <p:nvPr>
            <p:ph idx="1"/>
            <p:extLst/>
          </p:nvPr>
        </p:nvGraphicFramePr>
        <p:xfrm>
          <a:off x="838200" y="3746500"/>
          <a:ext cx="5405437" cy="2159000"/>
        </p:xfrm>
        <a:graphic>
          <a:graphicData uri="http://schemas.openxmlformats.org/drawingml/2006/chart">
            <c:chart xmlns:c="http://schemas.openxmlformats.org/drawingml/2006/chart" xmlns:r="http://schemas.openxmlformats.org/officeDocument/2006/relationships" r:id="rId3"/>
          </a:graphicData>
        </a:graphic>
      </p:graphicFrame>
      <p:sp>
        <p:nvSpPr>
          <p:cNvPr id="10245" name="Rectangle 4"/>
          <p:cNvSpPr>
            <a:spLocks noGrp="1" noChangeArrowheads="1"/>
          </p:cNvSpPr>
          <p:nvPr>
            <p:ph type="title"/>
          </p:nvPr>
        </p:nvSpPr>
        <p:spPr/>
        <p:txBody>
          <a:bodyPr/>
          <a:lstStyle/>
          <a:p>
            <a:pPr indent="0" eaLnBrk="1" hangingPunct="1"/>
            <a:r>
              <a:rPr lang="en-US" dirty="0" smtClean="0"/>
              <a:t>A/B/C List</a:t>
            </a:r>
          </a:p>
        </p:txBody>
      </p:sp>
      <p:sp>
        <p:nvSpPr>
          <p:cNvPr id="10246" name="Line 5"/>
          <p:cNvSpPr>
            <a:spLocks noChangeShapeType="1"/>
          </p:cNvSpPr>
          <p:nvPr/>
        </p:nvSpPr>
        <p:spPr bwMode="auto">
          <a:xfrm rot="-5400000">
            <a:off x="1517650" y="5753100"/>
            <a:ext cx="0" cy="12319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0247" name="Line 6"/>
          <p:cNvSpPr>
            <a:spLocks noChangeShapeType="1"/>
          </p:cNvSpPr>
          <p:nvPr/>
        </p:nvSpPr>
        <p:spPr bwMode="auto">
          <a:xfrm rot="-5400000">
            <a:off x="2165350" y="4984750"/>
            <a:ext cx="0" cy="25273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0248" name="Text Box 7"/>
          <p:cNvSpPr txBox="1">
            <a:spLocks noChangeArrowheads="1"/>
          </p:cNvSpPr>
          <p:nvPr/>
        </p:nvSpPr>
        <p:spPr bwMode="auto">
          <a:xfrm>
            <a:off x="1066800" y="6445250"/>
            <a:ext cx="719138"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50%</a:t>
            </a:r>
          </a:p>
        </p:txBody>
      </p:sp>
      <p:sp>
        <p:nvSpPr>
          <p:cNvPr id="10249" name="Text Box 8"/>
          <p:cNvSpPr txBox="1">
            <a:spLocks noChangeArrowheads="1"/>
          </p:cNvSpPr>
          <p:nvPr/>
        </p:nvSpPr>
        <p:spPr bwMode="auto">
          <a:xfrm>
            <a:off x="2481263" y="6445250"/>
            <a:ext cx="719137"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100%</a:t>
            </a:r>
          </a:p>
        </p:txBody>
      </p:sp>
      <p:sp>
        <p:nvSpPr>
          <p:cNvPr id="10250" name="Text Box 9"/>
          <p:cNvSpPr txBox="1">
            <a:spLocks noChangeArrowheads="1"/>
          </p:cNvSpPr>
          <p:nvPr/>
        </p:nvSpPr>
        <p:spPr bwMode="auto">
          <a:xfrm>
            <a:off x="5791200" y="4343400"/>
            <a:ext cx="3529013" cy="4572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algn="ctr" eaLnBrk="1" hangingPunct="1">
              <a:spcBef>
                <a:spcPct val="50000"/>
              </a:spcBef>
              <a:buClrTx/>
              <a:buFontTx/>
              <a:buNone/>
            </a:pPr>
            <a:r>
              <a:rPr lang="en-US" sz="2400" b="1">
                <a:solidFill>
                  <a:schemeClr val="bg1"/>
                </a:solidFill>
                <a:latin typeface="Bodoni MT Condensed" panose="02070606080606020203" pitchFamily="18" charset="0"/>
                <a:cs typeface="Arial" pitchFamily="34" charset="0"/>
              </a:rPr>
              <a:t>Backlog Plan</a:t>
            </a:r>
          </a:p>
        </p:txBody>
      </p:sp>
      <p:sp>
        <p:nvSpPr>
          <p:cNvPr id="10251" name="Text Box 10"/>
          <p:cNvSpPr txBox="1">
            <a:spLocks noChangeArrowheads="1"/>
          </p:cNvSpPr>
          <p:nvPr/>
        </p:nvSpPr>
        <p:spPr bwMode="auto">
          <a:xfrm>
            <a:off x="5715000" y="2286000"/>
            <a:ext cx="3529013" cy="4572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algn="ctr" eaLnBrk="1" hangingPunct="1">
              <a:spcBef>
                <a:spcPct val="50000"/>
              </a:spcBef>
              <a:buClrTx/>
              <a:buFontTx/>
              <a:buNone/>
            </a:pPr>
            <a:r>
              <a:rPr lang="en-US" sz="2400" b="1">
                <a:solidFill>
                  <a:schemeClr val="bg1"/>
                </a:solidFill>
                <a:latin typeface="Bodoni MT Condensed" panose="02070606080606020203" pitchFamily="18" charset="0"/>
                <a:cs typeface="Arial" pitchFamily="34" charset="0"/>
              </a:rPr>
              <a:t>Typical Delivery</a:t>
            </a:r>
          </a:p>
        </p:txBody>
      </p:sp>
      <p:sp>
        <p:nvSpPr>
          <p:cNvPr id="158731" name="Line 11"/>
          <p:cNvSpPr>
            <a:spLocks noChangeShapeType="1"/>
          </p:cNvSpPr>
          <p:nvPr/>
        </p:nvSpPr>
        <p:spPr bwMode="auto">
          <a:xfrm rot="5400000" flipV="1">
            <a:off x="2551906" y="1104107"/>
            <a:ext cx="1587" cy="685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32" name="Text Box 12"/>
          <p:cNvSpPr txBox="1">
            <a:spLocks noChangeArrowheads="1"/>
          </p:cNvSpPr>
          <p:nvPr/>
        </p:nvSpPr>
        <p:spPr bwMode="auto">
          <a:xfrm>
            <a:off x="2133600" y="1447800"/>
            <a:ext cx="669925"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a:solidFill>
                  <a:schemeClr val="bg1"/>
                </a:solidFill>
                <a:latin typeface="Bodoni MT Condensed" panose="02070606080606020203" pitchFamily="18" charset="0"/>
                <a:cs typeface="Arial" pitchFamily="34" charset="0"/>
              </a:rPr>
              <a:t>25%</a:t>
            </a:r>
          </a:p>
        </p:txBody>
      </p:sp>
      <p:sp>
        <p:nvSpPr>
          <p:cNvPr id="10254" name="AutoShape 13"/>
          <p:cNvSpPr>
            <a:spLocks noChangeArrowheads="1"/>
          </p:cNvSpPr>
          <p:nvPr/>
        </p:nvSpPr>
        <p:spPr bwMode="auto">
          <a:xfrm rot="5400000">
            <a:off x="783432" y="3680618"/>
            <a:ext cx="1790700" cy="1884363"/>
          </a:xfrm>
          <a:prstGeom prst="flowChartMagneticDisk">
            <a:avLst/>
          </a:prstGeom>
          <a:solidFill>
            <a:srgbClr val="33CC33"/>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A</a:t>
            </a:r>
          </a:p>
        </p:txBody>
      </p:sp>
      <p:sp>
        <p:nvSpPr>
          <p:cNvPr id="10255" name="AutoShape 14"/>
          <p:cNvSpPr>
            <a:spLocks noChangeArrowheads="1"/>
          </p:cNvSpPr>
          <p:nvPr/>
        </p:nvSpPr>
        <p:spPr bwMode="auto">
          <a:xfrm rot="5400000">
            <a:off x="2016919" y="3680619"/>
            <a:ext cx="1790700" cy="1884362"/>
          </a:xfrm>
          <a:prstGeom prst="flowChartMagneticDisk">
            <a:avLst/>
          </a:prstGeom>
          <a:solidFill>
            <a:srgbClr val="FFFF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B</a:t>
            </a:r>
          </a:p>
        </p:txBody>
      </p:sp>
      <p:sp>
        <p:nvSpPr>
          <p:cNvPr id="10256" name="AutoShape 15"/>
          <p:cNvSpPr>
            <a:spLocks noChangeArrowheads="1"/>
          </p:cNvSpPr>
          <p:nvPr/>
        </p:nvSpPr>
        <p:spPr bwMode="auto">
          <a:xfrm rot="5400000">
            <a:off x="3868738" y="2998787"/>
            <a:ext cx="1790700" cy="3248025"/>
          </a:xfrm>
          <a:prstGeom prst="can">
            <a:avLst>
              <a:gd name="adj" fmla="val 45346"/>
            </a:avLst>
          </a:prstGeom>
          <a:solidFill>
            <a:srgbClr val="FF66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C</a:t>
            </a:r>
          </a:p>
        </p:txBody>
      </p:sp>
      <p:sp>
        <p:nvSpPr>
          <p:cNvPr id="158736" name="AutoShape 16"/>
          <p:cNvSpPr>
            <a:spLocks noChangeArrowheads="1"/>
          </p:cNvSpPr>
          <p:nvPr/>
        </p:nvSpPr>
        <p:spPr bwMode="auto">
          <a:xfrm rot="5400000">
            <a:off x="1664494" y="2139156"/>
            <a:ext cx="1790700" cy="941388"/>
          </a:xfrm>
          <a:prstGeom prst="flowChartMagneticDisk">
            <a:avLst/>
          </a:prstGeom>
          <a:solidFill>
            <a:srgbClr val="FFFF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B</a:t>
            </a:r>
          </a:p>
        </p:txBody>
      </p:sp>
      <p:sp>
        <p:nvSpPr>
          <p:cNvPr id="158737" name="AutoShape 17"/>
          <p:cNvSpPr>
            <a:spLocks noChangeArrowheads="1"/>
          </p:cNvSpPr>
          <p:nvPr/>
        </p:nvSpPr>
        <p:spPr bwMode="auto">
          <a:xfrm rot="5400000">
            <a:off x="2178844" y="2282031"/>
            <a:ext cx="1790700" cy="655638"/>
          </a:xfrm>
          <a:prstGeom prst="can">
            <a:avLst>
              <a:gd name="adj" fmla="val 50000"/>
            </a:avLst>
          </a:prstGeom>
          <a:solidFill>
            <a:srgbClr val="FF66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C </a:t>
            </a:r>
          </a:p>
        </p:txBody>
      </p:sp>
      <p:sp>
        <p:nvSpPr>
          <p:cNvPr id="158738" name="AutoShape 18"/>
          <p:cNvSpPr>
            <a:spLocks noChangeArrowheads="1"/>
          </p:cNvSpPr>
          <p:nvPr/>
        </p:nvSpPr>
        <p:spPr bwMode="auto">
          <a:xfrm rot="5400000">
            <a:off x="2521744" y="2282031"/>
            <a:ext cx="1790700" cy="655638"/>
          </a:xfrm>
          <a:prstGeom prst="can">
            <a:avLst>
              <a:gd name="adj" fmla="val 50000"/>
            </a:avLst>
          </a:prstGeom>
          <a:solidFill>
            <a:srgbClr val="3366FF"/>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D  </a:t>
            </a:r>
          </a:p>
        </p:txBody>
      </p:sp>
      <p:sp>
        <p:nvSpPr>
          <p:cNvPr id="158739" name="Line 19"/>
          <p:cNvSpPr>
            <a:spLocks noChangeShapeType="1"/>
          </p:cNvSpPr>
          <p:nvPr/>
        </p:nvSpPr>
        <p:spPr bwMode="auto">
          <a:xfrm rot="-5400000">
            <a:off x="1562100" y="800100"/>
            <a:ext cx="0" cy="12954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40" name="Text Box 20"/>
          <p:cNvSpPr txBox="1">
            <a:spLocks noChangeArrowheads="1"/>
          </p:cNvSpPr>
          <p:nvPr/>
        </p:nvSpPr>
        <p:spPr bwMode="auto">
          <a:xfrm>
            <a:off x="1066800" y="1416050"/>
            <a:ext cx="719138"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50%</a:t>
            </a:r>
          </a:p>
        </p:txBody>
      </p:sp>
      <p:sp>
        <p:nvSpPr>
          <p:cNvPr id="158741" name="Line 21"/>
          <p:cNvSpPr>
            <a:spLocks noChangeShapeType="1"/>
          </p:cNvSpPr>
          <p:nvPr/>
        </p:nvSpPr>
        <p:spPr bwMode="auto">
          <a:xfrm rot="5400000" flipV="1">
            <a:off x="3237706" y="1105694"/>
            <a:ext cx="1588" cy="685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42" name="Text Box 22"/>
          <p:cNvSpPr txBox="1">
            <a:spLocks noChangeArrowheads="1"/>
          </p:cNvSpPr>
          <p:nvPr/>
        </p:nvSpPr>
        <p:spPr bwMode="auto">
          <a:xfrm>
            <a:off x="2819400" y="1449388"/>
            <a:ext cx="669925"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a:solidFill>
                  <a:schemeClr val="bg1"/>
                </a:solidFill>
                <a:latin typeface="Bodoni MT Condensed" panose="02070606080606020203" pitchFamily="18" charset="0"/>
                <a:cs typeface="Arial" pitchFamily="34" charset="0"/>
              </a:rPr>
              <a:t>25%</a:t>
            </a:r>
          </a:p>
        </p:txBody>
      </p:sp>
      <p:sp>
        <p:nvSpPr>
          <p:cNvPr id="10264" name="Text Box 23"/>
          <p:cNvSpPr txBox="1">
            <a:spLocks noChangeArrowheads="1"/>
          </p:cNvSpPr>
          <p:nvPr/>
        </p:nvSpPr>
        <p:spPr bwMode="auto">
          <a:xfrm>
            <a:off x="3505200" y="6096000"/>
            <a:ext cx="16002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800">
                <a:solidFill>
                  <a:schemeClr val="bg1"/>
                </a:solidFill>
                <a:latin typeface="Bodoni MT Condensed" panose="02070606080606020203" pitchFamily="18" charset="0"/>
                <a:cs typeface="Arial" pitchFamily="34" charset="0"/>
              </a:rPr>
              <a:t>Target Delivery Date</a:t>
            </a:r>
          </a:p>
        </p:txBody>
      </p:sp>
      <p:sp>
        <p:nvSpPr>
          <p:cNvPr id="10265" name="Line 24"/>
          <p:cNvSpPr>
            <a:spLocks noChangeShapeType="1"/>
          </p:cNvSpPr>
          <p:nvPr/>
        </p:nvSpPr>
        <p:spPr bwMode="auto">
          <a:xfrm flipH="1">
            <a:off x="3505200" y="5715000"/>
            <a:ext cx="0" cy="533400"/>
          </a:xfrm>
          <a:prstGeom prst="line">
            <a:avLst/>
          </a:prstGeom>
          <a:noFill/>
          <a:ln w="76200">
            <a:solidFill>
              <a:srgbClr val="FF0000"/>
            </a:solidFill>
            <a:round/>
            <a:headEnd/>
            <a:tailEnd type="diamond"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260627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wipe(left)">
                                      <p:cBhvr>
                                        <p:cTn id="7" dur="500"/>
                                        <p:tgtEl>
                                          <p:spTgt spid="1587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8740"/>
                                        </p:tgtEl>
                                        <p:attrNameLst>
                                          <p:attrName>style.visibility</p:attrName>
                                        </p:attrNameLst>
                                      </p:cBhvr>
                                      <p:to>
                                        <p:strVal val="visible"/>
                                      </p:to>
                                    </p:set>
                                    <p:animEffect transition="in" filter="wipe(left)">
                                      <p:cBhvr>
                                        <p:cTn id="10" dur="500"/>
                                        <p:tgtEl>
                                          <p:spTgt spid="15874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8739"/>
                                        </p:tgtEl>
                                        <p:attrNameLst>
                                          <p:attrName>style.visibility</p:attrName>
                                        </p:attrNameLst>
                                      </p:cBhvr>
                                      <p:to>
                                        <p:strVal val="visible"/>
                                      </p:to>
                                    </p:set>
                                    <p:animEffect transition="in" filter="wipe(left)">
                                      <p:cBhvr>
                                        <p:cTn id="13" dur="500"/>
                                        <p:tgtEl>
                                          <p:spTgt spid="15873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8731"/>
                                        </p:tgtEl>
                                        <p:attrNameLst>
                                          <p:attrName>style.visibility</p:attrName>
                                        </p:attrNameLst>
                                      </p:cBhvr>
                                      <p:to>
                                        <p:strVal val="visible"/>
                                      </p:to>
                                    </p:set>
                                    <p:animEffect transition="in" filter="wipe(left)">
                                      <p:cBhvr>
                                        <p:cTn id="18" dur="500"/>
                                        <p:tgtEl>
                                          <p:spTgt spid="1587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8732"/>
                                        </p:tgtEl>
                                        <p:attrNameLst>
                                          <p:attrName>style.visibility</p:attrName>
                                        </p:attrNameLst>
                                      </p:cBhvr>
                                      <p:to>
                                        <p:strVal val="visible"/>
                                      </p:to>
                                    </p:set>
                                    <p:animEffect transition="in" filter="wipe(left)">
                                      <p:cBhvr>
                                        <p:cTn id="21" dur="500"/>
                                        <p:tgtEl>
                                          <p:spTgt spid="15873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8736"/>
                                        </p:tgtEl>
                                        <p:attrNameLst>
                                          <p:attrName>style.visibility</p:attrName>
                                        </p:attrNameLst>
                                      </p:cBhvr>
                                      <p:to>
                                        <p:strVal val="visible"/>
                                      </p:to>
                                    </p:set>
                                    <p:animEffect transition="in" filter="wipe(left)">
                                      <p:cBhvr>
                                        <p:cTn id="24" dur="500"/>
                                        <p:tgtEl>
                                          <p:spTgt spid="15873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58737"/>
                                        </p:tgtEl>
                                        <p:attrNameLst>
                                          <p:attrName>style.visibility</p:attrName>
                                        </p:attrNameLst>
                                      </p:cBhvr>
                                      <p:to>
                                        <p:strVal val="visible"/>
                                      </p:to>
                                    </p:set>
                                    <p:animEffect transition="in" filter="wipe(left)">
                                      <p:cBhvr>
                                        <p:cTn id="29" dur="500"/>
                                        <p:tgtEl>
                                          <p:spTgt spid="1587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8738"/>
                                        </p:tgtEl>
                                        <p:attrNameLst>
                                          <p:attrName>style.visibility</p:attrName>
                                        </p:attrNameLst>
                                      </p:cBhvr>
                                      <p:to>
                                        <p:strVal val="visible"/>
                                      </p:to>
                                    </p:set>
                                    <p:animEffect transition="in" filter="wipe(left)">
                                      <p:cBhvr>
                                        <p:cTn id="32" dur="500"/>
                                        <p:tgtEl>
                                          <p:spTgt spid="15873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58742"/>
                                        </p:tgtEl>
                                        <p:attrNameLst>
                                          <p:attrName>style.visibility</p:attrName>
                                        </p:attrNameLst>
                                      </p:cBhvr>
                                      <p:to>
                                        <p:strVal val="visible"/>
                                      </p:to>
                                    </p:set>
                                    <p:animEffect transition="in" filter="wipe(left)">
                                      <p:cBhvr>
                                        <p:cTn id="35" dur="500"/>
                                        <p:tgtEl>
                                          <p:spTgt spid="15874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8741"/>
                                        </p:tgtEl>
                                        <p:attrNameLst>
                                          <p:attrName>style.visibility</p:attrName>
                                        </p:attrNameLst>
                                      </p:cBhvr>
                                      <p:to>
                                        <p:strVal val="visible"/>
                                      </p:to>
                                    </p:set>
                                    <p:animEffect transition="in" filter="wipe(left)">
                                      <p:cBhvr>
                                        <p:cTn id="38" dur="500"/>
                                        <p:tgtEl>
                                          <p:spTgt spid="158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animBg="1"/>
      <p:bldP spid="158731" grpId="0" animBg="1"/>
      <p:bldP spid="158732" grpId="0"/>
      <p:bldP spid="158736" grpId="0" animBg="1"/>
      <p:bldP spid="158737" grpId="0" animBg="1"/>
      <p:bldP spid="158738" grpId="0" animBg="1"/>
      <p:bldP spid="158739" grpId="0" animBg="1"/>
      <p:bldP spid="158740" grpId="0"/>
      <p:bldP spid="158741" grpId="0" animBg="1"/>
      <p:bldP spid="158742"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0242" name="Footer Placeholder 3"/>
          <p:cNvSpPr>
            <a:spLocks noGrp="1"/>
          </p:cNvSpPr>
          <p:nvPr>
            <p:ph type="ftr" sz="quarter" idx="10"/>
          </p:nvPr>
        </p:nvSpPr>
        <p:spPr/>
        <p:txBody>
          <a:bodyPr/>
          <a:lstStyle>
            <a:lvl1pPr eaLnBrk="0" hangingPunct="0">
              <a:tabLst>
                <a:tab pos="8915400" algn="r"/>
              </a:tabLst>
              <a:defRPr sz="2800">
                <a:solidFill>
                  <a:srgbClr val="CC3300"/>
                </a:solidFill>
                <a:latin typeface="Arial" pitchFamily="34" charset="0"/>
                <a:cs typeface="Times New Roman" pitchFamily="18" charset="0"/>
              </a:defRPr>
            </a:lvl1pPr>
            <a:lvl2pPr marL="742950" indent="-285750" eaLnBrk="0" hangingPunct="0">
              <a:tabLst>
                <a:tab pos="8915400" algn="r"/>
              </a:tabLst>
              <a:defRPr sz="2800">
                <a:solidFill>
                  <a:srgbClr val="CC3300"/>
                </a:solidFill>
                <a:latin typeface="Arial" pitchFamily="34" charset="0"/>
                <a:cs typeface="Times New Roman" pitchFamily="18" charset="0"/>
              </a:defRPr>
            </a:lvl2pPr>
            <a:lvl3pPr marL="1143000" indent="-228600" eaLnBrk="0" hangingPunct="0">
              <a:tabLst>
                <a:tab pos="8915400" algn="r"/>
              </a:tabLst>
              <a:defRPr sz="2800">
                <a:solidFill>
                  <a:srgbClr val="CC3300"/>
                </a:solidFill>
                <a:latin typeface="Arial" pitchFamily="34" charset="0"/>
                <a:cs typeface="Times New Roman" pitchFamily="18" charset="0"/>
              </a:defRPr>
            </a:lvl3pPr>
            <a:lvl4pPr marL="1600200" indent="-228600" eaLnBrk="0" hangingPunct="0">
              <a:tabLst>
                <a:tab pos="8915400" algn="r"/>
              </a:tabLst>
              <a:defRPr sz="2800">
                <a:solidFill>
                  <a:srgbClr val="CC3300"/>
                </a:solidFill>
                <a:latin typeface="Arial" pitchFamily="34" charset="0"/>
                <a:cs typeface="Times New Roman" pitchFamily="18" charset="0"/>
              </a:defRPr>
            </a:lvl4pPr>
            <a:lvl5pPr marL="2057400" indent="-228600" eaLnBrk="0" hangingPunct="0">
              <a:tabLst>
                <a:tab pos="8915400" algn="r"/>
              </a:tabLst>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tabLst>
                <a:tab pos="8915400" algn="r"/>
              </a:tabLst>
              <a:defRPr sz="2800">
                <a:solidFill>
                  <a:srgbClr val="CC3300"/>
                </a:solidFill>
                <a:latin typeface="Arial" pitchFamily="34" charset="0"/>
                <a:cs typeface="Times New Roman" pitchFamily="18" charset="0"/>
              </a:defRPr>
            </a:lvl9pPr>
          </a:lstStyle>
          <a:p>
            <a:pPr algn="l" eaLnBrk="1" hangingPunct="1">
              <a:spcAft>
                <a:spcPct val="0"/>
              </a:spcAft>
            </a:pPr>
            <a:endParaRPr lang="en-US" sz="1600" b="0">
              <a:solidFill>
                <a:srgbClr val="D5D5FF"/>
              </a:solidFill>
              <a:latin typeface="Book Antiqua" pitchFamily="18" charset="0"/>
            </a:endParaRPr>
          </a:p>
          <a:p>
            <a:pPr algn="l" eaLnBrk="1" hangingPunct="1">
              <a:spcAft>
                <a:spcPct val="0"/>
              </a:spcAft>
            </a:pPr>
            <a:endParaRPr lang="en-US" sz="1600" b="0">
              <a:solidFill>
                <a:srgbClr val="D5D5FF"/>
              </a:solidFill>
              <a:latin typeface="Book Antiqua" pitchFamily="18" charset="0"/>
            </a:endParaRPr>
          </a:p>
          <a:p>
            <a:pPr eaLnBrk="1" hangingPunct="1"/>
            <a:endParaRPr lang="en-US" sz="1400">
              <a:solidFill>
                <a:srgbClr val="8EA3FA"/>
              </a:solidFill>
              <a:latin typeface="Verdana" pitchFamily="34" charset="0"/>
            </a:endParaRPr>
          </a:p>
          <a:p>
            <a:pPr eaLnBrk="1" hangingPunct="1"/>
            <a:endParaRPr lang="en-US" sz="1000" b="0">
              <a:solidFill>
                <a:srgbClr val="3333CC"/>
              </a:solidFill>
            </a:endParaRPr>
          </a:p>
        </p:txBody>
      </p:sp>
      <p:sp>
        <p:nvSpPr>
          <p:cNvPr id="158722" name="AutoShape 2"/>
          <p:cNvSpPr>
            <a:spLocks noChangeArrowheads="1"/>
          </p:cNvSpPr>
          <p:nvPr/>
        </p:nvSpPr>
        <p:spPr bwMode="auto">
          <a:xfrm rot="5400000">
            <a:off x="711200" y="1841500"/>
            <a:ext cx="1790700" cy="1536700"/>
          </a:xfrm>
          <a:prstGeom prst="can">
            <a:avLst>
              <a:gd name="adj" fmla="val 19199"/>
            </a:avLst>
          </a:prstGeom>
          <a:solidFill>
            <a:srgbClr val="33CC33"/>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A</a:t>
            </a:r>
          </a:p>
        </p:txBody>
      </p:sp>
      <p:graphicFrame>
        <p:nvGraphicFramePr>
          <p:cNvPr id="2" name="Object 3"/>
          <p:cNvGraphicFramePr>
            <a:graphicFrameLocks noGrp="1" noChangeAspect="1"/>
          </p:cNvGraphicFramePr>
          <p:nvPr>
            <p:ph idx="1"/>
          </p:nvPr>
        </p:nvGraphicFramePr>
        <p:xfrm>
          <a:off x="838200" y="3746500"/>
          <a:ext cx="5405437" cy="2159000"/>
        </p:xfrm>
        <a:graphic>
          <a:graphicData uri="http://schemas.openxmlformats.org/drawingml/2006/chart">
            <c:chart xmlns:c="http://schemas.openxmlformats.org/drawingml/2006/chart" xmlns:r="http://schemas.openxmlformats.org/officeDocument/2006/relationships" r:id="rId3"/>
          </a:graphicData>
        </a:graphic>
      </p:graphicFrame>
      <p:sp>
        <p:nvSpPr>
          <p:cNvPr id="10245" name="Rectangle 4"/>
          <p:cNvSpPr>
            <a:spLocks noGrp="1" noChangeArrowheads="1"/>
          </p:cNvSpPr>
          <p:nvPr>
            <p:ph type="title"/>
          </p:nvPr>
        </p:nvSpPr>
        <p:spPr/>
        <p:txBody>
          <a:bodyPr/>
          <a:lstStyle/>
          <a:p>
            <a:pPr indent="0" eaLnBrk="1" hangingPunct="1"/>
            <a:r>
              <a:rPr lang="en-US" dirty="0" smtClean="0"/>
              <a:t>A/B/C List</a:t>
            </a:r>
          </a:p>
        </p:txBody>
      </p:sp>
      <p:sp>
        <p:nvSpPr>
          <p:cNvPr id="10246" name="Line 5"/>
          <p:cNvSpPr>
            <a:spLocks noChangeShapeType="1"/>
          </p:cNvSpPr>
          <p:nvPr/>
        </p:nvSpPr>
        <p:spPr bwMode="auto">
          <a:xfrm rot="-5400000">
            <a:off x="1517650" y="5753100"/>
            <a:ext cx="0" cy="12319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0247" name="Line 6"/>
          <p:cNvSpPr>
            <a:spLocks noChangeShapeType="1"/>
          </p:cNvSpPr>
          <p:nvPr/>
        </p:nvSpPr>
        <p:spPr bwMode="auto">
          <a:xfrm rot="-5400000">
            <a:off x="2165350" y="4984750"/>
            <a:ext cx="0" cy="25273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0248" name="Text Box 7"/>
          <p:cNvSpPr txBox="1">
            <a:spLocks noChangeArrowheads="1"/>
          </p:cNvSpPr>
          <p:nvPr/>
        </p:nvSpPr>
        <p:spPr bwMode="auto">
          <a:xfrm>
            <a:off x="1066800" y="6445250"/>
            <a:ext cx="719138"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50%</a:t>
            </a:r>
          </a:p>
        </p:txBody>
      </p:sp>
      <p:sp>
        <p:nvSpPr>
          <p:cNvPr id="10249" name="Text Box 8"/>
          <p:cNvSpPr txBox="1">
            <a:spLocks noChangeArrowheads="1"/>
          </p:cNvSpPr>
          <p:nvPr/>
        </p:nvSpPr>
        <p:spPr bwMode="auto">
          <a:xfrm>
            <a:off x="2481263" y="6445250"/>
            <a:ext cx="719137"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100%</a:t>
            </a:r>
          </a:p>
        </p:txBody>
      </p:sp>
      <p:sp>
        <p:nvSpPr>
          <p:cNvPr id="10250" name="Text Box 9"/>
          <p:cNvSpPr txBox="1">
            <a:spLocks noChangeArrowheads="1"/>
          </p:cNvSpPr>
          <p:nvPr/>
        </p:nvSpPr>
        <p:spPr bwMode="auto">
          <a:xfrm>
            <a:off x="5791200" y="4343400"/>
            <a:ext cx="3529013" cy="4572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algn="ctr" eaLnBrk="1" hangingPunct="1">
              <a:spcBef>
                <a:spcPct val="50000"/>
              </a:spcBef>
              <a:buClrTx/>
              <a:buFontTx/>
              <a:buNone/>
            </a:pPr>
            <a:r>
              <a:rPr lang="en-US" sz="2400" b="1">
                <a:solidFill>
                  <a:schemeClr val="bg1"/>
                </a:solidFill>
                <a:latin typeface="Bodoni MT Condensed" panose="02070606080606020203" pitchFamily="18" charset="0"/>
                <a:cs typeface="Arial" pitchFamily="34" charset="0"/>
              </a:rPr>
              <a:t>Backlog Plan</a:t>
            </a:r>
          </a:p>
        </p:txBody>
      </p:sp>
      <p:sp>
        <p:nvSpPr>
          <p:cNvPr id="158731" name="Line 11"/>
          <p:cNvSpPr>
            <a:spLocks noChangeShapeType="1"/>
          </p:cNvSpPr>
          <p:nvPr/>
        </p:nvSpPr>
        <p:spPr bwMode="auto">
          <a:xfrm rot="5400000" flipV="1">
            <a:off x="2551906" y="1104107"/>
            <a:ext cx="1587" cy="685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32" name="Text Box 12"/>
          <p:cNvSpPr txBox="1">
            <a:spLocks noChangeArrowheads="1"/>
          </p:cNvSpPr>
          <p:nvPr/>
        </p:nvSpPr>
        <p:spPr bwMode="auto">
          <a:xfrm>
            <a:off x="2133600" y="1447800"/>
            <a:ext cx="669925"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25%</a:t>
            </a:r>
          </a:p>
        </p:txBody>
      </p:sp>
      <p:sp>
        <p:nvSpPr>
          <p:cNvPr id="10254" name="AutoShape 13"/>
          <p:cNvSpPr>
            <a:spLocks noChangeArrowheads="1"/>
          </p:cNvSpPr>
          <p:nvPr/>
        </p:nvSpPr>
        <p:spPr bwMode="auto">
          <a:xfrm rot="5400000">
            <a:off x="783432" y="3680618"/>
            <a:ext cx="1790700" cy="1884363"/>
          </a:xfrm>
          <a:prstGeom prst="flowChartMagneticDisk">
            <a:avLst/>
          </a:prstGeom>
          <a:solidFill>
            <a:srgbClr val="33CC33"/>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A</a:t>
            </a:r>
          </a:p>
        </p:txBody>
      </p:sp>
      <p:sp>
        <p:nvSpPr>
          <p:cNvPr id="10255" name="AutoShape 14"/>
          <p:cNvSpPr>
            <a:spLocks noChangeArrowheads="1"/>
          </p:cNvSpPr>
          <p:nvPr/>
        </p:nvSpPr>
        <p:spPr bwMode="auto">
          <a:xfrm rot="5400000">
            <a:off x="2016919" y="3680619"/>
            <a:ext cx="1790700" cy="1884362"/>
          </a:xfrm>
          <a:prstGeom prst="flowChartMagneticDisk">
            <a:avLst/>
          </a:prstGeom>
          <a:solidFill>
            <a:srgbClr val="FFFF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B</a:t>
            </a:r>
          </a:p>
        </p:txBody>
      </p:sp>
      <p:sp>
        <p:nvSpPr>
          <p:cNvPr id="10256" name="AutoShape 15"/>
          <p:cNvSpPr>
            <a:spLocks noChangeArrowheads="1"/>
          </p:cNvSpPr>
          <p:nvPr/>
        </p:nvSpPr>
        <p:spPr bwMode="auto">
          <a:xfrm rot="5400000">
            <a:off x="3868738" y="2998787"/>
            <a:ext cx="1790700" cy="3248025"/>
          </a:xfrm>
          <a:prstGeom prst="can">
            <a:avLst>
              <a:gd name="adj" fmla="val 45346"/>
            </a:avLst>
          </a:prstGeom>
          <a:solidFill>
            <a:srgbClr val="FF66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C</a:t>
            </a:r>
          </a:p>
        </p:txBody>
      </p:sp>
      <p:sp>
        <p:nvSpPr>
          <p:cNvPr id="158736" name="AutoShape 16"/>
          <p:cNvSpPr>
            <a:spLocks noChangeArrowheads="1"/>
          </p:cNvSpPr>
          <p:nvPr/>
        </p:nvSpPr>
        <p:spPr bwMode="auto">
          <a:xfrm rot="5400000">
            <a:off x="1664494" y="2139156"/>
            <a:ext cx="1790700" cy="941388"/>
          </a:xfrm>
          <a:prstGeom prst="flowChartMagneticDisk">
            <a:avLst/>
          </a:prstGeom>
          <a:solidFill>
            <a:srgbClr val="FFFF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B</a:t>
            </a:r>
          </a:p>
        </p:txBody>
      </p:sp>
      <p:sp>
        <p:nvSpPr>
          <p:cNvPr id="158737" name="AutoShape 17"/>
          <p:cNvSpPr>
            <a:spLocks noChangeArrowheads="1"/>
          </p:cNvSpPr>
          <p:nvPr/>
        </p:nvSpPr>
        <p:spPr bwMode="auto">
          <a:xfrm rot="5400000">
            <a:off x="2178844" y="2282031"/>
            <a:ext cx="1790700" cy="655638"/>
          </a:xfrm>
          <a:prstGeom prst="can">
            <a:avLst>
              <a:gd name="adj" fmla="val 50000"/>
            </a:avLst>
          </a:prstGeom>
          <a:solidFill>
            <a:srgbClr val="FF6600"/>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C </a:t>
            </a:r>
          </a:p>
        </p:txBody>
      </p:sp>
      <p:sp>
        <p:nvSpPr>
          <p:cNvPr id="158738" name="AutoShape 18"/>
          <p:cNvSpPr>
            <a:spLocks noChangeArrowheads="1"/>
          </p:cNvSpPr>
          <p:nvPr/>
        </p:nvSpPr>
        <p:spPr bwMode="auto">
          <a:xfrm rot="5400000">
            <a:off x="2521744" y="2282031"/>
            <a:ext cx="1790700" cy="655638"/>
          </a:xfrm>
          <a:prstGeom prst="can">
            <a:avLst>
              <a:gd name="adj" fmla="val 50000"/>
            </a:avLst>
          </a:prstGeom>
          <a:solidFill>
            <a:srgbClr val="3366FF"/>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D  </a:t>
            </a:r>
          </a:p>
        </p:txBody>
      </p:sp>
      <p:sp>
        <p:nvSpPr>
          <p:cNvPr id="158739" name="Line 19"/>
          <p:cNvSpPr>
            <a:spLocks noChangeShapeType="1"/>
          </p:cNvSpPr>
          <p:nvPr/>
        </p:nvSpPr>
        <p:spPr bwMode="auto">
          <a:xfrm rot="-5400000">
            <a:off x="1562100" y="800100"/>
            <a:ext cx="0" cy="12954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40" name="Text Box 20"/>
          <p:cNvSpPr txBox="1">
            <a:spLocks noChangeArrowheads="1"/>
          </p:cNvSpPr>
          <p:nvPr/>
        </p:nvSpPr>
        <p:spPr bwMode="auto">
          <a:xfrm>
            <a:off x="1066800" y="1416050"/>
            <a:ext cx="719138"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dirty="0">
                <a:solidFill>
                  <a:schemeClr val="bg1"/>
                </a:solidFill>
                <a:latin typeface="Bodoni MT Condensed" panose="02070606080606020203" pitchFamily="18" charset="0"/>
                <a:cs typeface="Arial" pitchFamily="34" charset="0"/>
              </a:rPr>
              <a:t>50%</a:t>
            </a:r>
          </a:p>
        </p:txBody>
      </p:sp>
      <p:sp>
        <p:nvSpPr>
          <p:cNvPr id="158741" name="Line 21"/>
          <p:cNvSpPr>
            <a:spLocks noChangeShapeType="1"/>
          </p:cNvSpPr>
          <p:nvPr/>
        </p:nvSpPr>
        <p:spPr bwMode="auto">
          <a:xfrm rot="5400000" flipV="1">
            <a:off x="3237706" y="1105694"/>
            <a:ext cx="1588" cy="6858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solidFill>
                <a:schemeClr val="bg1"/>
              </a:solidFill>
            </a:endParaRPr>
          </a:p>
        </p:txBody>
      </p:sp>
      <p:sp>
        <p:nvSpPr>
          <p:cNvPr id="158742" name="Text Box 22"/>
          <p:cNvSpPr txBox="1">
            <a:spLocks noChangeArrowheads="1"/>
          </p:cNvSpPr>
          <p:nvPr/>
        </p:nvSpPr>
        <p:spPr bwMode="auto">
          <a:xfrm>
            <a:off x="2819400" y="1449388"/>
            <a:ext cx="669925" cy="3365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600" b="1">
                <a:solidFill>
                  <a:schemeClr val="bg1"/>
                </a:solidFill>
                <a:latin typeface="Bodoni MT Condensed" panose="02070606080606020203" pitchFamily="18" charset="0"/>
                <a:cs typeface="Arial" pitchFamily="34" charset="0"/>
              </a:rPr>
              <a:t>25%</a:t>
            </a:r>
          </a:p>
        </p:txBody>
      </p:sp>
      <p:sp>
        <p:nvSpPr>
          <p:cNvPr id="10264" name="Text Box 23"/>
          <p:cNvSpPr txBox="1">
            <a:spLocks noChangeArrowheads="1"/>
          </p:cNvSpPr>
          <p:nvPr/>
        </p:nvSpPr>
        <p:spPr bwMode="auto">
          <a:xfrm>
            <a:off x="3505200" y="6096000"/>
            <a:ext cx="16002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eaLnBrk="1" hangingPunct="1">
              <a:spcBef>
                <a:spcPct val="50000"/>
              </a:spcBef>
              <a:buClrTx/>
              <a:buFontTx/>
              <a:buNone/>
            </a:pPr>
            <a:r>
              <a:rPr lang="en-US" sz="1800" dirty="0">
                <a:solidFill>
                  <a:schemeClr val="bg1"/>
                </a:solidFill>
                <a:latin typeface="Bodoni MT Condensed" panose="02070606080606020203" pitchFamily="18" charset="0"/>
                <a:cs typeface="Arial" pitchFamily="34" charset="0"/>
              </a:rPr>
              <a:t>Target Delivery Date</a:t>
            </a:r>
          </a:p>
        </p:txBody>
      </p:sp>
      <p:sp>
        <p:nvSpPr>
          <p:cNvPr id="10265" name="Line 24"/>
          <p:cNvSpPr>
            <a:spLocks noChangeShapeType="1"/>
          </p:cNvSpPr>
          <p:nvPr/>
        </p:nvSpPr>
        <p:spPr bwMode="auto">
          <a:xfrm flipH="1">
            <a:off x="3505200" y="5715000"/>
            <a:ext cx="0" cy="533400"/>
          </a:xfrm>
          <a:prstGeom prst="line">
            <a:avLst/>
          </a:prstGeom>
          <a:noFill/>
          <a:ln w="76200">
            <a:solidFill>
              <a:srgbClr val="FF0000"/>
            </a:solidFill>
            <a:round/>
            <a:headEnd/>
            <a:tailEnd type="diamond"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26" name="AutoShape 24"/>
          <p:cNvSpPr>
            <a:spLocks noChangeArrowheads="1"/>
          </p:cNvSpPr>
          <p:nvPr/>
        </p:nvSpPr>
        <p:spPr bwMode="auto">
          <a:xfrm rot="5400000">
            <a:off x="1428750" y="1123949"/>
            <a:ext cx="1790700" cy="2971800"/>
          </a:xfrm>
          <a:prstGeom prst="can">
            <a:avLst>
              <a:gd name="adj" fmla="val 31862"/>
            </a:avLst>
          </a:prstGeom>
          <a:solidFill>
            <a:srgbClr val="33CC33"/>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ctr">
              <a:spcBef>
                <a:spcPct val="0"/>
              </a:spcBef>
              <a:buClrTx/>
              <a:buFontTx/>
              <a:buNone/>
            </a:pPr>
            <a:r>
              <a:rPr lang="en-US" sz="1800">
                <a:solidFill>
                  <a:schemeClr val="tx1"/>
                </a:solidFill>
                <a:cs typeface="Arial" pitchFamily="34" charset="0"/>
              </a:rPr>
              <a:t>A</a:t>
            </a:r>
          </a:p>
        </p:txBody>
      </p:sp>
      <p:sp>
        <p:nvSpPr>
          <p:cNvPr id="27" name="Text Box 9"/>
          <p:cNvSpPr txBox="1">
            <a:spLocks noChangeArrowheads="1"/>
          </p:cNvSpPr>
          <p:nvPr/>
        </p:nvSpPr>
        <p:spPr bwMode="auto">
          <a:xfrm>
            <a:off x="5715000" y="2286000"/>
            <a:ext cx="3529013" cy="4572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a:solidFill>
                  <a:srgbClr val="CC3300"/>
                </a:solidFill>
                <a:latin typeface="Arial" pitchFamily="34" charset="0"/>
                <a:cs typeface="Times New Roman" pitchFamily="18" charset="0"/>
              </a:defRPr>
            </a:lvl1pPr>
            <a:lvl2pPr marL="742950" indent="-285750" eaLnBrk="0" hangingPunct="0">
              <a:defRPr sz="2800">
                <a:solidFill>
                  <a:srgbClr val="CC3300"/>
                </a:solidFill>
                <a:latin typeface="Arial" pitchFamily="34" charset="0"/>
                <a:cs typeface="Times New Roman" pitchFamily="18" charset="0"/>
              </a:defRPr>
            </a:lvl2pPr>
            <a:lvl3pPr marL="1143000" indent="-228600" eaLnBrk="0" hangingPunct="0">
              <a:defRPr sz="2800">
                <a:solidFill>
                  <a:srgbClr val="CC3300"/>
                </a:solidFill>
                <a:latin typeface="Arial" pitchFamily="34" charset="0"/>
                <a:cs typeface="Times New Roman" pitchFamily="18" charset="0"/>
              </a:defRPr>
            </a:lvl3pPr>
            <a:lvl4pPr marL="1600200" indent="-228600" eaLnBrk="0" hangingPunct="0">
              <a:defRPr sz="2800">
                <a:solidFill>
                  <a:srgbClr val="CC3300"/>
                </a:solidFill>
                <a:latin typeface="Arial" pitchFamily="34" charset="0"/>
                <a:cs typeface="Times New Roman" pitchFamily="18" charset="0"/>
              </a:defRPr>
            </a:lvl4pPr>
            <a:lvl5pPr marL="2057400" indent="-228600" eaLnBrk="0" hangingPunct="0">
              <a:defRPr sz="2800">
                <a:solidFill>
                  <a:srgbClr val="CC3300"/>
                </a:solidFill>
                <a:latin typeface="Arial" pitchFamily="34" charset="0"/>
                <a:cs typeface="Times New Roman" pitchFamily="18" charset="0"/>
              </a:defRPr>
            </a:lvl5pPr>
            <a:lvl6pPr marL="25146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6pPr>
            <a:lvl7pPr marL="29718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7pPr>
            <a:lvl8pPr marL="34290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8pPr>
            <a:lvl9pPr marL="3886200" indent="-228600" eaLnBrk="0" fontAlgn="base" hangingPunct="0">
              <a:spcBef>
                <a:spcPct val="20000"/>
              </a:spcBef>
              <a:spcAft>
                <a:spcPct val="0"/>
              </a:spcAft>
              <a:buClr>
                <a:srgbClr val="333399"/>
              </a:buClr>
              <a:buFont typeface="Wingdings" pitchFamily="2" charset="2"/>
              <a:defRPr sz="2800">
                <a:solidFill>
                  <a:srgbClr val="CC3300"/>
                </a:solidFill>
                <a:latin typeface="Arial" pitchFamily="34" charset="0"/>
                <a:cs typeface="Times New Roman" pitchFamily="18" charset="0"/>
              </a:defRPr>
            </a:lvl9pPr>
          </a:lstStyle>
          <a:p>
            <a:pPr algn="ctr" eaLnBrk="1" hangingPunct="1">
              <a:spcBef>
                <a:spcPct val="50000"/>
              </a:spcBef>
              <a:buClrTx/>
              <a:buFontTx/>
              <a:buNone/>
            </a:pPr>
            <a:r>
              <a:rPr lang="en-US" sz="2400" b="1" dirty="0">
                <a:solidFill>
                  <a:schemeClr val="bg1"/>
                </a:solidFill>
                <a:latin typeface="Bodoni MT Condensed" panose="02070606080606020203" pitchFamily="18" charset="0"/>
                <a:cs typeface="Arial" pitchFamily="34" charset="0"/>
              </a:rPr>
              <a:t>Uncertainty Risk</a:t>
            </a:r>
          </a:p>
        </p:txBody>
      </p:sp>
    </p:spTree>
    <p:extLst>
      <p:ext uri="{BB962C8B-B14F-4D97-AF65-F5344CB8AC3E}">
        <p14:creationId xmlns:p14="http://schemas.microsoft.com/office/powerpoint/2010/main" val="829505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6:</a:t>
            </a:r>
            <a:endParaRPr lang="en-US" dirty="0"/>
          </a:p>
        </p:txBody>
      </p:sp>
      <p:sp>
        <p:nvSpPr>
          <p:cNvPr id="5" name="Content Placeholder 4"/>
          <p:cNvSpPr>
            <a:spLocks noGrp="1"/>
          </p:cNvSpPr>
          <p:nvPr>
            <p:ph idx="1"/>
          </p:nvPr>
        </p:nvSpPr>
        <p:spPr/>
        <p:txBody>
          <a:bodyPr/>
          <a:lstStyle/>
          <a:p>
            <a:r>
              <a:rPr lang="en-US" dirty="0" smtClean="0"/>
              <a:t>Get Better at Continuous Delivery (DevOps)?</a:t>
            </a:r>
            <a:endParaRPr lang="en-US" dirty="0"/>
          </a:p>
        </p:txBody>
      </p:sp>
    </p:spTree>
    <p:extLst>
      <p:ext uri="{BB962C8B-B14F-4D97-AF65-F5344CB8AC3E}">
        <p14:creationId xmlns:p14="http://schemas.microsoft.com/office/powerpoint/2010/main" val="87929774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Option 7:</a:t>
            </a:r>
            <a:endParaRPr lang="en-US" dirty="0"/>
          </a:p>
        </p:txBody>
      </p:sp>
      <p:sp>
        <p:nvSpPr>
          <p:cNvPr id="5" name="Content Placeholder 4"/>
          <p:cNvSpPr>
            <a:spLocks noGrp="1"/>
          </p:cNvSpPr>
          <p:nvPr>
            <p:ph idx="1"/>
          </p:nvPr>
        </p:nvSpPr>
        <p:spPr/>
        <p:txBody>
          <a:bodyPr/>
          <a:lstStyle/>
          <a:p>
            <a:r>
              <a:rPr lang="en-US" dirty="0" smtClean="0"/>
              <a:t>Count Stories?</a:t>
            </a:r>
            <a:endParaRPr lang="en-US" dirty="0"/>
          </a:p>
        </p:txBody>
      </p:sp>
    </p:spTree>
    <p:extLst>
      <p:ext uri="{BB962C8B-B14F-4D97-AF65-F5344CB8AC3E}">
        <p14:creationId xmlns:p14="http://schemas.microsoft.com/office/powerpoint/2010/main" val="1534529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Roles (3)</a:t>
            </a:r>
            <a:endParaRPr lang="en-CA" dirty="0"/>
          </a:p>
        </p:txBody>
      </p:sp>
      <p:sp>
        <p:nvSpPr>
          <p:cNvPr id="3" name="Content Placeholder 2"/>
          <p:cNvSpPr>
            <a:spLocks noGrp="1"/>
          </p:cNvSpPr>
          <p:nvPr>
            <p:ph idx="1"/>
          </p:nvPr>
        </p:nvSpPr>
        <p:spPr>
          <a:xfrm>
            <a:off x="457200" y="1545608"/>
            <a:ext cx="8229600" cy="4525963"/>
          </a:xfrm>
        </p:spPr>
        <p:txBody>
          <a:bodyPr/>
          <a:lstStyle/>
          <a:p>
            <a:r>
              <a:rPr lang="en-CA" dirty="0" smtClean="0"/>
              <a:t>Score Keeper – Update the score sheet after each day of the iteration</a:t>
            </a:r>
          </a:p>
          <a:p>
            <a:r>
              <a:rPr lang="en-CA" dirty="0" smtClean="0"/>
              <a:t>Sticky Minder – Move the Stories, </a:t>
            </a:r>
            <a:br>
              <a:rPr lang="en-CA" dirty="0" smtClean="0"/>
            </a:br>
            <a:r>
              <a:rPr lang="en-CA" dirty="0"/>
              <a:t>k</a:t>
            </a:r>
            <a:r>
              <a:rPr lang="en-CA" dirty="0" smtClean="0"/>
              <a:t>eep the Scrum Board up-to-date </a:t>
            </a:r>
          </a:p>
          <a:p>
            <a:r>
              <a:rPr lang="en-CA" dirty="0" smtClean="0"/>
              <a:t>Dice Roller – Rolls the Dice </a:t>
            </a:r>
          </a:p>
          <a:p>
            <a:endParaRPr lang="en-CA" dirty="0" smtClean="0"/>
          </a:p>
          <a:p>
            <a:endParaRPr lang="en-CA" dirty="0"/>
          </a:p>
        </p:txBody>
      </p:sp>
    </p:spTree>
    <p:extLst>
      <p:ext uri="{BB962C8B-B14F-4D97-AF65-F5344CB8AC3E}">
        <p14:creationId xmlns:p14="http://schemas.microsoft.com/office/powerpoint/2010/main" val="32183544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cap="small" dirty="0" smtClean="0"/>
              <a:t>#</a:t>
            </a:r>
            <a:r>
              <a:rPr lang="en-US" cap="small" dirty="0" err="1" smtClean="0"/>
              <a:t>NoEstimates</a:t>
            </a:r>
            <a:r>
              <a:rPr lang="en-US" cap="small" dirty="0" smtClean="0"/>
              <a:t> Example</a:t>
            </a:r>
            <a:endParaRPr lang="en-US" cap="small" dirty="0"/>
          </a:p>
        </p:txBody>
      </p:sp>
      <p:sp>
        <p:nvSpPr>
          <p:cNvPr id="2" name="Content Placeholder 1"/>
          <p:cNvSpPr>
            <a:spLocks noGrp="1"/>
          </p:cNvSpPr>
          <p:nvPr>
            <p:ph idx="1"/>
          </p:nvPr>
        </p:nvSpPr>
        <p:spPr/>
        <p:txBody>
          <a:bodyPr/>
          <a:lstStyle/>
          <a:p>
            <a:r>
              <a:rPr lang="en-US" dirty="0" smtClean="0"/>
              <a:t>Count Stories</a:t>
            </a:r>
            <a:endParaRPr lang="en-US" dirty="0"/>
          </a:p>
        </p:txBody>
      </p:sp>
      <p:pic>
        <p:nvPicPr>
          <p:cNvPr id="6" name="Content Placeholder 3"/>
          <p:cNvPicPr>
            <a:picLocks noChangeAspect="1"/>
          </p:cNvPicPr>
          <p:nvPr/>
        </p:nvPicPr>
        <p:blipFill>
          <a:blip r:embed="rId2"/>
          <a:stretch>
            <a:fillRect/>
          </a:stretch>
        </p:blipFill>
        <p:spPr>
          <a:xfrm>
            <a:off x="457200" y="2348179"/>
            <a:ext cx="8229600" cy="3824021"/>
          </a:xfrm>
          <a:prstGeom prst="rect">
            <a:avLst/>
          </a:prstGeom>
        </p:spPr>
      </p:pic>
    </p:spTree>
    <p:extLst>
      <p:ext uri="{BB962C8B-B14F-4D97-AF65-F5344CB8AC3E}">
        <p14:creationId xmlns:p14="http://schemas.microsoft.com/office/powerpoint/2010/main" val="86252294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cap="small" dirty="0" smtClean="0"/>
              <a:t>#</a:t>
            </a:r>
            <a:r>
              <a:rPr lang="en-US" cap="small" dirty="0" err="1" smtClean="0"/>
              <a:t>NoEstimates</a:t>
            </a:r>
            <a:r>
              <a:rPr lang="en-US" cap="small" dirty="0" smtClean="0"/>
              <a:t> Example</a:t>
            </a:r>
            <a:endParaRPr lang="en-US" cap="small" dirty="0"/>
          </a:p>
        </p:txBody>
      </p:sp>
      <p:sp>
        <p:nvSpPr>
          <p:cNvPr id="2" name="Content Placeholder 1"/>
          <p:cNvSpPr>
            <a:spLocks noGrp="1"/>
          </p:cNvSpPr>
          <p:nvPr>
            <p:ph idx="1"/>
          </p:nvPr>
        </p:nvSpPr>
        <p:spPr/>
        <p:txBody>
          <a:bodyPr/>
          <a:lstStyle/>
          <a:p>
            <a:r>
              <a:rPr lang="en-US" dirty="0"/>
              <a:t>Count Stories</a:t>
            </a:r>
          </a:p>
          <a:p>
            <a:endParaRPr lang="en-US" dirty="0"/>
          </a:p>
        </p:txBody>
      </p:sp>
      <p:pic>
        <p:nvPicPr>
          <p:cNvPr id="5" name="Content Placeholder 3"/>
          <p:cNvPicPr>
            <a:picLocks noChangeAspect="1"/>
          </p:cNvPicPr>
          <p:nvPr/>
        </p:nvPicPr>
        <p:blipFill>
          <a:blip r:embed="rId2"/>
          <a:stretch>
            <a:fillRect/>
          </a:stretch>
        </p:blipFill>
        <p:spPr>
          <a:xfrm>
            <a:off x="462792" y="2350777"/>
            <a:ext cx="8224008" cy="3821423"/>
          </a:xfrm>
          <a:prstGeom prst="rect">
            <a:avLst/>
          </a:prstGeom>
        </p:spPr>
      </p:pic>
    </p:spTree>
    <p:extLst>
      <p:ext uri="{BB962C8B-B14F-4D97-AF65-F5344CB8AC3E}">
        <p14:creationId xmlns:p14="http://schemas.microsoft.com/office/powerpoint/2010/main" val="109585445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cap="small" dirty="0" smtClean="0"/>
              <a:t>#</a:t>
            </a:r>
            <a:r>
              <a:rPr lang="en-US" cap="small" dirty="0" err="1" smtClean="0"/>
              <a:t>NoEstimates</a:t>
            </a:r>
            <a:r>
              <a:rPr lang="en-US" cap="small" dirty="0" smtClean="0"/>
              <a:t> Example</a:t>
            </a:r>
            <a:endParaRPr lang="en-US" cap="small" dirty="0"/>
          </a:p>
        </p:txBody>
      </p:sp>
      <p:sp>
        <p:nvSpPr>
          <p:cNvPr id="2" name="Content Placeholder 1"/>
          <p:cNvSpPr>
            <a:spLocks noGrp="1"/>
          </p:cNvSpPr>
          <p:nvPr>
            <p:ph idx="1"/>
          </p:nvPr>
        </p:nvSpPr>
        <p:spPr/>
        <p:txBody>
          <a:bodyPr/>
          <a:lstStyle/>
          <a:p>
            <a:r>
              <a:rPr lang="en-US" dirty="0"/>
              <a:t>Count Stories</a:t>
            </a:r>
          </a:p>
          <a:p>
            <a:endParaRPr lang="en-US" dirty="0"/>
          </a:p>
        </p:txBody>
      </p:sp>
      <p:pic>
        <p:nvPicPr>
          <p:cNvPr id="5" name="Content Placeholder 4"/>
          <p:cNvPicPr>
            <a:picLocks noChangeAspect="1"/>
          </p:cNvPicPr>
          <p:nvPr/>
        </p:nvPicPr>
        <p:blipFill>
          <a:blip r:embed="rId2"/>
          <a:stretch>
            <a:fillRect/>
          </a:stretch>
        </p:blipFill>
        <p:spPr>
          <a:xfrm>
            <a:off x="457200" y="2310841"/>
            <a:ext cx="8229600" cy="3824021"/>
          </a:xfrm>
          <a:prstGeom prst="rect">
            <a:avLst/>
          </a:prstGeom>
        </p:spPr>
      </p:pic>
    </p:spTree>
    <p:extLst>
      <p:ext uri="{BB962C8B-B14F-4D97-AF65-F5344CB8AC3E}">
        <p14:creationId xmlns:p14="http://schemas.microsoft.com/office/powerpoint/2010/main" val="22399042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95654" y="248261"/>
            <a:ext cx="8229600" cy="1143000"/>
          </a:xfrm>
        </p:spPr>
        <p:txBody>
          <a:bodyPr/>
          <a:lstStyle/>
          <a:p>
            <a:r>
              <a:rPr lang="en-US" dirty="0" smtClean="0"/>
              <a:t>Example Story</a:t>
            </a:r>
          </a:p>
        </p:txBody>
      </p:sp>
      <p:sp>
        <p:nvSpPr>
          <p:cNvPr id="2" name="TextBox 1"/>
          <p:cNvSpPr txBox="1"/>
          <p:nvPr/>
        </p:nvSpPr>
        <p:spPr>
          <a:xfrm>
            <a:off x="5025408" y="1921226"/>
            <a:ext cx="3208338" cy="646331"/>
          </a:xfrm>
          <a:prstGeom prst="rect">
            <a:avLst/>
          </a:prstGeom>
          <a:noFill/>
        </p:spPr>
        <p:txBody>
          <a:bodyPr wrap="square" rtlCol="0">
            <a:spAutoFit/>
          </a:bodyPr>
          <a:lstStyle/>
          <a:p>
            <a:endParaRPr lang="en-US" dirty="0"/>
          </a:p>
          <a:p>
            <a:endParaRPr lang="en-US" dirty="0"/>
          </a:p>
        </p:txBody>
      </p:sp>
      <p:pic>
        <p:nvPicPr>
          <p:cNvPr id="11" name="Content Placeholder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531057" y="1813776"/>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18910" y="1809989"/>
            <a:ext cx="758213" cy="779721"/>
          </a:xfrm>
          <a:prstGeom prst="rect">
            <a:avLst/>
          </a:prstGeom>
        </p:spPr>
      </p:pic>
      <p:pic>
        <p:nvPicPr>
          <p:cNvPr id="13" name="Picture 12"/>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721300" y="1800203"/>
            <a:ext cx="752534" cy="779721"/>
          </a:xfrm>
          <a:prstGeom prst="rect">
            <a:avLst/>
          </a:prstGeom>
        </p:spPr>
      </p:pic>
      <p:pic>
        <p:nvPicPr>
          <p:cNvPr id="21" name="Content Placeholder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4913545" y="3169894"/>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Content Placeholder 6"/>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519339" y="3147210"/>
            <a:ext cx="758215" cy="77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735662" y="3154288"/>
            <a:ext cx="751369" cy="765544"/>
          </a:xfrm>
          <a:prstGeom prst="rect">
            <a:avLst/>
          </a:prstGeom>
        </p:spPr>
      </p:pic>
      <p:sp>
        <p:nvSpPr>
          <p:cNvPr id="4" name="TextBox 3"/>
          <p:cNvSpPr txBox="1"/>
          <p:nvPr/>
        </p:nvSpPr>
        <p:spPr>
          <a:xfrm>
            <a:off x="7277552" y="1695794"/>
            <a:ext cx="2200459" cy="1015663"/>
          </a:xfrm>
          <a:prstGeom prst="rect">
            <a:avLst/>
          </a:prstGeom>
          <a:noFill/>
        </p:spPr>
        <p:txBody>
          <a:bodyPr wrap="square" rtlCol="0">
            <a:spAutoFit/>
          </a:bodyPr>
          <a:lstStyle/>
          <a:p>
            <a:pPr algn="ctr"/>
            <a:r>
              <a:rPr lang="en-US" sz="2000" b="1" dirty="0" smtClean="0">
                <a:solidFill>
                  <a:srgbClr val="FF0000"/>
                </a:solidFill>
              </a:rPr>
              <a:t>Fail; </a:t>
            </a:r>
            <a:br>
              <a:rPr lang="en-US" sz="2000" b="1" dirty="0" smtClean="0">
                <a:solidFill>
                  <a:srgbClr val="FF0000"/>
                </a:solidFill>
              </a:rPr>
            </a:br>
            <a:r>
              <a:rPr lang="en-US" sz="2000" b="1" dirty="0" smtClean="0">
                <a:solidFill>
                  <a:srgbClr val="FF0000"/>
                </a:solidFill>
              </a:rPr>
              <a:t>Story Not Accepted</a:t>
            </a:r>
            <a:endParaRPr lang="en-US" sz="2000" b="1" dirty="0">
              <a:solidFill>
                <a:srgbClr val="FF0000"/>
              </a:solidFill>
            </a:endParaRPr>
          </a:p>
        </p:txBody>
      </p:sp>
      <p:sp>
        <p:nvSpPr>
          <p:cNvPr id="26" name="TextBox 25"/>
          <p:cNvSpPr txBox="1"/>
          <p:nvPr/>
        </p:nvSpPr>
        <p:spPr>
          <a:xfrm>
            <a:off x="5193782" y="4114575"/>
            <a:ext cx="3146076" cy="523220"/>
          </a:xfrm>
          <a:prstGeom prst="rect">
            <a:avLst/>
          </a:prstGeom>
          <a:noFill/>
        </p:spPr>
        <p:txBody>
          <a:bodyPr wrap="square" rtlCol="0">
            <a:spAutoFit/>
          </a:bodyPr>
          <a:lstStyle/>
          <a:p>
            <a:r>
              <a:rPr lang="en-US" sz="2800" b="1" dirty="0" smtClean="0">
                <a:solidFill>
                  <a:srgbClr val="00B050"/>
                </a:solidFill>
              </a:rPr>
              <a:t>Cost = 2 days</a:t>
            </a:r>
            <a:endParaRPr lang="en-US" sz="2800" b="1" dirty="0">
              <a:solidFill>
                <a:srgbClr val="00B050"/>
              </a:solidFill>
            </a:endParaRPr>
          </a:p>
        </p:txBody>
      </p:sp>
      <p:sp>
        <p:nvSpPr>
          <p:cNvPr id="5" name="Rectangle 4"/>
          <p:cNvSpPr/>
          <p:nvPr/>
        </p:nvSpPr>
        <p:spPr>
          <a:xfrm>
            <a:off x="4854736" y="1765490"/>
            <a:ext cx="2475413" cy="8728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4854737" y="3076753"/>
            <a:ext cx="2475413" cy="87284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256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3629" y="1248891"/>
            <a:ext cx="3780209" cy="2806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53629" y="1822787"/>
            <a:ext cx="3377594" cy="1938992"/>
          </a:xfrm>
          <a:prstGeom prst="rect">
            <a:avLst/>
          </a:prstGeom>
          <a:noFill/>
        </p:spPr>
        <p:txBody>
          <a:bodyPr wrap="square">
            <a:spAutoFit/>
          </a:bodyPr>
          <a:lstStyle/>
          <a:p>
            <a:r>
              <a:rPr lang="en-US" sz="2000" b="1" dirty="0"/>
              <a:t>ID: 1 </a:t>
            </a:r>
            <a:r>
              <a:rPr lang="en-US" sz="2000" b="1" dirty="0" smtClean="0"/>
              <a:t/>
            </a:r>
            <a:br>
              <a:rPr lang="en-US" sz="2000" b="1" dirty="0" smtClean="0"/>
            </a:br>
            <a:r>
              <a:rPr lang="en-US" sz="2000" dirty="0"/>
              <a:t> </a:t>
            </a:r>
          </a:p>
          <a:p>
            <a:r>
              <a:rPr lang="en-US" sz="2000" b="1" dirty="0"/>
              <a:t>Test</a:t>
            </a:r>
            <a:r>
              <a:rPr lang="en-US" sz="2000" dirty="0"/>
              <a:t>: Roll 3 dice - 2 or more dice are the </a:t>
            </a:r>
            <a:r>
              <a:rPr lang="en-US" sz="2000" dirty="0" smtClean="0"/>
              <a:t>same</a:t>
            </a:r>
          </a:p>
          <a:p>
            <a:endParaRPr lang="en-US" sz="2000" dirty="0"/>
          </a:p>
          <a:p>
            <a:r>
              <a:rPr lang="en-US" sz="2000" b="1" dirty="0"/>
              <a:t>Value: Sum of all </a:t>
            </a:r>
            <a:r>
              <a:rPr lang="en-US" sz="2000" b="1" dirty="0" smtClean="0"/>
              <a:t>dice</a:t>
            </a:r>
            <a:endParaRPr lang="en-US" sz="2000" dirty="0"/>
          </a:p>
        </p:txBody>
      </p:sp>
      <p:sp>
        <p:nvSpPr>
          <p:cNvPr id="22" name="TextBox 21"/>
          <p:cNvSpPr txBox="1"/>
          <p:nvPr/>
        </p:nvSpPr>
        <p:spPr>
          <a:xfrm>
            <a:off x="7277553" y="3065475"/>
            <a:ext cx="2200459" cy="1015663"/>
          </a:xfrm>
          <a:prstGeom prst="rect">
            <a:avLst/>
          </a:prstGeom>
          <a:noFill/>
        </p:spPr>
        <p:txBody>
          <a:bodyPr wrap="square" rtlCol="0">
            <a:spAutoFit/>
          </a:bodyPr>
          <a:lstStyle/>
          <a:p>
            <a:pPr algn="ctr"/>
            <a:r>
              <a:rPr lang="en-US" sz="2000" b="1" dirty="0" smtClean="0">
                <a:solidFill>
                  <a:srgbClr val="00B050"/>
                </a:solidFill>
              </a:rPr>
              <a:t>Success;</a:t>
            </a:r>
            <a:br>
              <a:rPr lang="en-US" sz="2000" b="1" dirty="0" smtClean="0">
                <a:solidFill>
                  <a:srgbClr val="00B050"/>
                </a:solidFill>
              </a:rPr>
            </a:br>
            <a:r>
              <a:rPr lang="en-US" sz="2000" b="1" dirty="0" smtClean="0">
                <a:solidFill>
                  <a:srgbClr val="00B050"/>
                </a:solidFill>
              </a:rPr>
              <a:t>Story Completed</a:t>
            </a:r>
            <a:endParaRPr lang="en-US" sz="2000" b="1" dirty="0">
              <a:solidFill>
                <a:srgbClr val="00B050"/>
              </a:solidFill>
            </a:endParaRPr>
          </a:p>
        </p:txBody>
      </p:sp>
      <p:sp>
        <p:nvSpPr>
          <p:cNvPr id="3" name="TextBox 2"/>
          <p:cNvSpPr txBox="1"/>
          <p:nvPr/>
        </p:nvSpPr>
        <p:spPr>
          <a:xfrm>
            <a:off x="3906838" y="2005396"/>
            <a:ext cx="851515" cy="369332"/>
          </a:xfrm>
          <a:prstGeom prst="rect">
            <a:avLst/>
          </a:prstGeom>
          <a:noFill/>
        </p:spPr>
        <p:txBody>
          <a:bodyPr wrap="none" rtlCol="0">
            <a:spAutoFit/>
          </a:bodyPr>
          <a:lstStyle/>
          <a:p>
            <a:r>
              <a:rPr lang="en-CA" dirty="0" smtClean="0"/>
              <a:t>Day 1:</a:t>
            </a:r>
            <a:endParaRPr lang="en-CA" dirty="0"/>
          </a:p>
        </p:txBody>
      </p:sp>
      <p:sp>
        <p:nvSpPr>
          <p:cNvPr id="23" name="TextBox 22"/>
          <p:cNvSpPr txBox="1"/>
          <p:nvPr/>
        </p:nvSpPr>
        <p:spPr>
          <a:xfrm>
            <a:off x="3906838" y="3352800"/>
            <a:ext cx="851515" cy="369332"/>
          </a:xfrm>
          <a:prstGeom prst="rect">
            <a:avLst/>
          </a:prstGeom>
          <a:noFill/>
        </p:spPr>
        <p:txBody>
          <a:bodyPr wrap="none" rtlCol="0">
            <a:spAutoFit/>
          </a:bodyPr>
          <a:lstStyle/>
          <a:p>
            <a:r>
              <a:rPr lang="en-CA" dirty="0" smtClean="0"/>
              <a:t>Day 2:</a:t>
            </a:r>
            <a:endParaRPr lang="en-CA" dirty="0"/>
          </a:p>
        </p:txBody>
      </p:sp>
      <p:sp>
        <p:nvSpPr>
          <p:cNvPr id="36" name="TextBox 35"/>
          <p:cNvSpPr txBox="1"/>
          <p:nvPr/>
        </p:nvSpPr>
        <p:spPr>
          <a:xfrm>
            <a:off x="5069045" y="4637795"/>
            <a:ext cx="3658801" cy="523220"/>
          </a:xfrm>
          <a:prstGeom prst="rect">
            <a:avLst/>
          </a:prstGeom>
          <a:noFill/>
        </p:spPr>
        <p:txBody>
          <a:bodyPr wrap="square" rtlCol="0">
            <a:spAutoFit/>
          </a:bodyPr>
          <a:lstStyle/>
          <a:p>
            <a:r>
              <a:rPr lang="en-US" sz="2800" b="1" smtClean="0">
                <a:solidFill>
                  <a:srgbClr val="00B050"/>
                </a:solidFill>
              </a:rPr>
              <a:t>Value = 3 + 1 + 3 = 7</a:t>
            </a:r>
            <a:endParaRPr lang="en-US" sz="2800" b="1" dirty="0">
              <a:solidFill>
                <a:srgbClr val="00B050"/>
              </a:solidFill>
            </a:endParaRPr>
          </a:p>
        </p:txBody>
      </p:sp>
    </p:spTree>
    <p:extLst>
      <p:ext uri="{BB962C8B-B14F-4D97-AF65-F5344CB8AC3E}">
        <p14:creationId xmlns:p14="http://schemas.microsoft.com/office/powerpoint/2010/main" val="238790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ppt_w</p:attrName>
                                        </p:attrNameLst>
                                      </p:cBhvr>
                                      <p:tavLst>
                                        <p:tav tm="0" fmla="#ppt_w*sin(2.5*pi*$)">
                                          <p:val>
                                            <p:fltVal val="0"/>
                                          </p:val>
                                        </p:tav>
                                        <p:tav tm="100000">
                                          <p:val>
                                            <p:fltVal val="1"/>
                                          </p:val>
                                        </p:tav>
                                      </p:tavLst>
                                    </p:anim>
                                    <p:anim calcmode="lin" valueType="num">
                                      <p:cBhvr>
                                        <p:cTn id="14" dur="2000" fill="hold"/>
                                        <p:tgtEl>
                                          <p:spTgt spid="11"/>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anim calcmode="lin" valueType="num">
                                      <p:cBhvr>
                                        <p:cTn id="23" dur="2000" fill="hold"/>
                                        <p:tgtEl>
                                          <p:spTgt spid="13"/>
                                        </p:tgtEl>
                                        <p:attrNameLst>
                                          <p:attrName>ppt_w</p:attrName>
                                        </p:attrNameLst>
                                      </p:cBhvr>
                                      <p:tavLst>
                                        <p:tav tm="0" fmla="#ppt_w*sin(2.5*pi*$)">
                                          <p:val>
                                            <p:fltVal val="0"/>
                                          </p:val>
                                        </p:tav>
                                        <p:tav tm="100000">
                                          <p:val>
                                            <p:fltVal val="1"/>
                                          </p:val>
                                        </p:tav>
                                      </p:tavLst>
                                    </p:anim>
                                    <p:anim calcmode="lin" valueType="num">
                                      <p:cBhvr>
                                        <p:cTn id="24"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000"/>
                                        <p:tgtEl>
                                          <p:spTgt spid="21"/>
                                        </p:tgtEl>
                                      </p:cBhvr>
                                    </p:animEffect>
                                    <p:anim calcmode="lin" valueType="num">
                                      <p:cBhvr>
                                        <p:cTn id="42" dur="2000" fill="hold"/>
                                        <p:tgtEl>
                                          <p:spTgt spid="21"/>
                                        </p:tgtEl>
                                        <p:attrNameLst>
                                          <p:attrName>ppt_w</p:attrName>
                                        </p:attrNameLst>
                                      </p:cBhvr>
                                      <p:tavLst>
                                        <p:tav tm="0" fmla="#ppt_w*sin(2.5*pi*$)">
                                          <p:val>
                                            <p:fltVal val="0"/>
                                          </p:val>
                                        </p:tav>
                                        <p:tav tm="100000">
                                          <p:val>
                                            <p:fltVal val="1"/>
                                          </p:val>
                                        </p:tav>
                                      </p:tavLst>
                                    </p:anim>
                                    <p:anim calcmode="lin" valueType="num">
                                      <p:cBhvr>
                                        <p:cTn id="43" dur="2000" fill="hold"/>
                                        <p:tgtEl>
                                          <p:spTgt spid="21"/>
                                        </p:tgtEl>
                                        <p:attrNameLst>
                                          <p:attrName>ppt_h</p:attrName>
                                        </p:attrNameLst>
                                      </p:cBhvr>
                                      <p:tavLst>
                                        <p:tav tm="0">
                                          <p:val>
                                            <p:strVal val="#ppt_h"/>
                                          </p:val>
                                        </p:tav>
                                        <p:tav tm="100000">
                                          <p:val>
                                            <p:strVal val="#ppt_h"/>
                                          </p:val>
                                        </p:tav>
                                      </p:tavLst>
                                    </p:anim>
                                  </p:childTnLst>
                                </p:cTn>
                              </p:par>
                              <p:par>
                                <p:cTn id="44" presetID="45"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anim calcmode="lin" valueType="num">
                                      <p:cBhvr>
                                        <p:cTn id="47" dur="2000" fill="hold"/>
                                        <p:tgtEl>
                                          <p:spTgt spid="24"/>
                                        </p:tgtEl>
                                        <p:attrNameLst>
                                          <p:attrName>ppt_w</p:attrName>
                                        </p:attrNameLst>
                                      </p:cBhvr>
                                      <p:tavLst>
                                        <p:tav tm="0" fmla="#ppt_w*sin(2.5*pi*$)">
                                          <p:val>
                                            <p:fltVal val="0"/>
                                          </p:val>
                                        </p:tav>
                                        <p:tav tm="100000">
                                          <p:val>
                                            <p:fltVal val="1"/>
                                          </p:val>
                                        </p:tav>
                                      </p:tavLst>
                                    </p:anim>
                                    <p:anim calcmode="lin" valueType="num">
                                      <p:cBhvr>
                                        <p:cTn id="48" dur="2000" fill="hold"/>
                                        <p:tgtEl>
                                          <p:spTgt spid="24"/>
                                        </p:tgtEl>
                                        <p:attrNameLst>
                                          <p:attrName>ppt_h</p:attrName>
                                        </p:attrNameLst>
                                      </p:cBhvr>
                                      <p:tavLst>
                                        <p:tav tm="0">
                                          <p:val>
                                            <p:strVal val="#ppt_h"/>
                                          </p:val>
                                        </p:tav>
                                        <p:tav tm="100000">
                                          <p:val>
                                            <p:strVal val="#ppt_h"/>
                                          </p:val>
                                        </p:tav>
                                      </p:tavLst>
                                    </p:anim>
                                  </p:childTnLst>
                                </p:cTn>
                              </p:par>
                              <p:par>
                                <p:cTn id="49" presetID="45"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2000"/>
                                        <p:tgtEl>
                                          <p:spTgt spid="25"/>
                                        </p:tgtEl>
                                      </p:cBhvr>
                                    </p:animEffect>
                                    <p:anim calcmode="lin" valueType="num">
                                      <p:cBhvr>
                                        <p:cTn id="52" dur="2000" fill="hold"/>
                                        <p:tgtEl>
                                          <p:spTgt spid="25"/>
                                        </p:tgtEl>
                                        <p:attrNameLst>
                                          <p:attrName>ppt_w</p:attrName>
                                        </p:attrNameLst>
                                      </p:cBhvr>
                                      <p:tavLst>
                                        <p:tav tm="0" fmla="#ppt_w*sin(2.5*pi*$)">
                                          <p:val>
                                            <p:fltVal val="0"/>
                                          </p:val>
                                        </p:tav>
                                        <p:tav tm="100000">
                                          <p:val>
                                            <p:fltVal val="1"/>
                                          </p:val>
                                        </p:tav>
                                      </p:tavLst>
                                    </p:anim>
                                    <p:anim calcmode="lin" valueType="num">
                                      <p:cBhvr>
                                        <p:cTn id="53" dur="20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6" grpId="0"/>
      <p:bldP spid="5" grpId="0" animBg="1"/>
      <p:bldP spid="28" grpId="0" animBg="1"/>
      <p:bldP spid="22" grpId="0"/>
      <p:bldP spid="23" grpId="0"/>
      <p:bldP spid="36"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19119</TotalTime>
  <Words>2902</Words>
  <Application>Microsoft Office PowerPoint</Application>
  <PresentationFormat>On-screen Show (4:3)</PresentationFormat>
  <Paragraphs>977</Paragraphs>
  <Slides>82</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82</vt:i4>
      </vt:variant>
    </vt:vector>
  </HeadingPairs>
  <TitlesOfParts>
    <vt:vector size="92" baseType="lpstr">
      <vt:lpstr>Arial</vt:lpstr>
      <vt:lpstr>Bodoni MT Condensed</vt:lpstr>
      <vt:lpstr>Book Antiqua</vt:lpstr>
      <vt:lpstr>Bradley Hand ITC</vt:lpstr>
      <vt:lpstr>Calibri</vt:lpstr>
      <vt:lpstr>Corbel</vt:lpstr>
      <vt:lpstr>Times New Roman</vt:lpstr>
      <vt:lpstr>Verdana</vt:lpstr>
      <vt:lpstr>Wingdings</vt:lpstr>
      <vt:lpstr>Default Design</vt:lpstr>
      <vt:lpstr>The Value Uncertainty Game</vt:lpstr>
      <vt:lpstr>Purpose </vt:lpstr>
      <vt:lpstr>Establishing Norms</vt:lpstr>
      <vt:lpstr>Introduce yourself to  your new team Create a team name (1 minute) </vt:lpstr>
      <vt:lpstr>PowerPoint Presentation</vt:lpstr>
      <vt:lpstr>Goal of the Game</vt:lpstr>
      <vt:lpstr>Artifacts (5)</vt:lpstr>
      <vt:lpstr>Roles (3)</vt:lpstr>
      <vt:lpstr>Example Story</vt:lpstr>
      <vt:lpstr>Example: Relative Sizing</vt:lpstr>
      <vt:lpstr>Clarification</vt:lpstr>
      <vt:lpstr>Release Planning</vt:lpstr>
      <vt:lpstr>PowerPoint Presentation</vt:lpstr>
      <vt:lpstr>PowerPoint Presentation</vt:lpstr>
      <vt:lpstr>Mini-Retro</vt:lpstr>
      <vt:lpstr>Goal: Prioritize the backlog to maximize your team’s score by the end of the release</vt:lpstr>
      <vt:lpstr>Release planning</vt:lpstr>
      <vt:lpstr>PowerPoint Presentation</vt:lpstr>
      <vt:lpstr>PowerPoint Presentation</vt:lpstr>
      <vt:lpstr>Iteration Planning</vt:lpstr>
      <vt:lpstr>Stories and Scoring</vt:lpstr>
      <vt:lpstr>PowerPoint Presentation</vt:lpstr>
      <vt:lpstr>PowerPoint Presentation</vt:lpstr>
      <vt:lpstr>Simulation 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Iteration 1: Special Actions</vt:lpstr>
      <vt:lpstr>PowerPoint Presentation</vt:lpstr>
      <vt:lpstr>PowerPoint Presentation</vt:lpstr>
      <vt:lpstr>PowerPoint Presentation</vt:lpstr>
      <vt:lpstr>PowerPoint Presentation</vt:lpstr>
      <vt:lpstr>Iteration 2</vt:lpstr>
      <vt:lpstr>PowerPoint Presentation</vt:lpstr>
      <vt:lpstr>PowerPoint Presentation</vt:lpstr>
      <vt:lpstr>Iteration 3</vt:lpstr>
      <vt:lpstr>PowerPoint Presentation</vt:lpstr>
      <vt:lpstr>PowerPoint Presentation</vt:lpstr>
      <vt:lpstr>Story Strategies</vt:lpstr>
      <vt:lpstr>Retrospective</vt:lpstr>
      <vt:lpstr>How did committing influence your decisions?</vt:lpstr>
      <vt:lpstr>PowerPoint Presentation</vt:lpstr>
      <vt:lpstr>So what do the statistics say?</vt:lpstr>
      <vt:lpstr>Expected Value per day</vt:lpstr>
      <vt:lpstr>Expected Value per day</vt:lpstr>
      <vt:lpstr>PowerPoint Presentation</vt:lpstr>
      <vt:lpstr>Running a Monte Carlo Simulation</vt:lpstr>
      <vt:lpstr>PowerPoint Presentation</vt:lpstr>
      <vt:lpstr>PowerPoint Presentation</vt:lpstr>
      <vt:lpstr>How do the strategies compare</vt:lpstr>
      <vt:lpstr>Where is an example of  incentivizing sub-optimal decisions?</vt:lpstr>
      <vt:lpstr>PowerPoint Presentation</vt:lpstr>
      <vt:lpstr>What about Risk?</vt:lpstr>
      <vt:lpstr>Summary</vt:lpstr>
      <vt:lpstr>Contact</vt:lpstr>
      <vt:lpstr>Group Estimation Exercise </vt:lpstr>
      <vt:lpstr>Jellybean Results</vt:lpstr>
      <vt:lpstr>Actual vs. Original Estimate</vt:lpstr>
      <vt:lpstr>Jørgensen 2013</vt:lpstr>
      <vt:lpstr>Jørgensen 2013</vt:lpstr>
      <vt:lpstr>Now What?  How to deal honestly with Uncertainty?</vt:lpstr>
      <vt:lpstr>Option 1:</vt:lpstr>
      <vt:lpstr>Option 2:</vt:lpstr>
      <vt:lpstr>Probability Distribution Estimate/Actual</vt:lpstr>
      <vt:lpstr>Option 3:</vt:lpstr>
      <vt:lpstr>Option 4:</vt:lpstr>
      <vt:lpstr>Option 5:</vt:lpstr>
      <vt:lpstr>The A/B/C List sets proper expectations</vt:lpstr>
      <vt:lpstr>A/B/C List</vt:lpstr>
      <vt:lpstr>A/B/C List</vt:lpstr>
      <vt:lpstr>Option 6:</vt:lpstr>
      <vt:lpstr>Option 7:</vt:lpstr>
      <vt:lpstr>#NoEstimates Example</vt:lpstr>
      <vt:lpstr>#NoEstimates Example</vt:lpstr>
      <vt:lpstr>#NoEstimates Example</vt:lpstr>
    </vt:vector>
  </TitlesOfParts>
  <Company>Landmark Graphics Corp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Todd Little</dc:creator>
  <cp:lastModifiedBy>Todd Little</cp:lastModifiedBy>
  <cp:revision>647</cp:revision>
  <cp:lastPrinted>2015-03-24T12:45:58Z</cp:lastPrinted>
  <dcterms:created xsi:type="dcterms:W3CDTF">2009-08-24T18:47:47Z</dcterms:created>
  <dcterms:modified xsi:type="dcterms:W3CDTF">2017-03-06T07:10:02Z</dcterms:modified>
</cp:coreProperties>
</file>