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4" r:id="rId1"/>
    <p:sldMasterId id="2147483746" r:id="rId2"/>
    <p:sldMasterId id="2147483758" r:id="rId3"/>
    <p:sldMasterId id="2147483771" r:id="rId4"/>
  </p:sldMasterIdLst>
  <p:notesMasterIdLst>
    <p:notesMasterId r:id="rId174"/>
  </p:notesMasterIdLst>
  <p:sldIdLst>
    <p:sldId id="920" r:id="rId5"/>
    <p:sldId id="946" r:id="rId6"/>
    <p:sldId id="947" r:id="rId7"/>
    <p:sldId id="921" r:id="rId8"/>
    <p:sldId id="955" r:id="rId9"/>
    <p:sldId id="956" r:id="rId10"/>
    <p:sldId id="816" r:id="rId11"/>
    <p:sldId id="817" r:id="rId12"/>
    <p:sldId id="818" r:id="rId13"/>
    <p:sldId id="819" r:id="rId14"/>
    <p:sldId id="821" r:id="rId15"/>
    <p:sldId id="822" r:id="rId16"/>
    <p:sldId id="560" r:id="rId17"/>
    <p:sldId id="1059" r:id="rId18"/>
    <p:sldId id="1060" r:id="rId19"/>
    <p:sldId id="561" r:id="rId20"/>
    <p:sldId id="566" r:id="rId21"/>
    <p:sldId id="567" r:id="rId22"/>
    <p:sldId id="820" r:id="rId23"/>
    <p:sldId id="568" r:id="rId24"/>
    <p:sldId id="570" r:id="rId25"/>
    <p:sldId id="823" r:id="rId26"/>
    <p:sldId id="976" r:id="rId27"/>
    <p:sldId id="977" r:id="rId28"/>
    <p:sldId id="1013" r:id="rId29"/>
    <p:sldId id="969"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664" r:id="rId43"/>
    <p:sldId id="665" r:id="rId44"/>
    <p:sldId id="662" r:id="rId45"/>
    <p:sldId id="663" r:id="rId46"/>
    <p:sldId id="1006" r:id="rId47"/>
    <p:sldId id="1007" r:id="rId48"/>
    <p:sldId id="1008" r:id="rId49"/>
    <p:sldId id="1009" r:id="rId50"/>
    <p:sldId id="666" r:id="rId51"/>
    <p:sldId id="667" r:id="rId52"/>
    <p:sldId id="829" r:id="rId53"/>
    <p:sldId id="1061" r:id="rId54"/>
    <p:sldId id="312" r:id="rId55"/>
    <p:sldId id="313" r:id="rId56"/>
    <p:sldId id="314" r:id="rId57"/>
    <p:sldId id="315" r:id="rId58"/>
    <p:sldId id="316" r:id="rId59"/>
    <p:sldId id="831" r:id="rId60"/>
    <p:sldId id="830" r:id="rId61"/>
    <p:sldId id="321" r:id="rId62"/>
    <p:sldId id="322" r:id="rId63"/>
    <p:sldId id="323" r:id="rId64"/>
    <p:sldId id="333" r:id="rId65"/>
    <p:sldId id="332" r:id="rId66"/>
    <p:sldId id="334" r:id="rId67"/>
    <p:sldId id="335" r:id="rId68"/>
    <p:sldId id="336" r:id="rId69"/>
    <p:sldId id="337" r:id="rId70"/>
    <p:sldId id="338" r:id="rId71"/>
    <p:sldId id="1045" r:id="rId72"/>
    <p:sldId id="1046" r:id="rId73"/>
    <p:sldId id="1047" r:id="rId74"/>
    <p:sldId id="1048" r:id="rId75"/>
    <p:sldId id="344" r:id="rId76"/>
    <p:sldId id="345" r:id="rId77"/>
    <p:sldId id="346" r:id="rId78"/>
    <p:sldId id="347" r:id="rId79"/>
    <p:sldId id="674" r:id="rId80"/>
    <p:sldId id="348" r:id="rId81"/>
    <p:sldId id="349" r:id="rId82"/>
    <p:sldId id="350" r:id="rId83"/>
    <p:sldId id="1005" r:id="rId84"/>
    <p:sldId id="1049" r:id="rId85"/>
    <p:sldId id="1050" r:id="rId86"/>
    <p:sldId id="1051" r:id="rId87"/>
    <p:sldId id="1052" r:id="rId88"/>
    <p:sldId id="1053" r:id="rId89"/>
    <p:sldId id="1054" r:id="rId90"/>
    <p:sldId id="1055" r:id="rId91"/>
    <p:sldId id="1056" r:id="rId92"/>
    <p:sldId id="1057" r:id="rId93"/>
    <p:sldId id="1058" r:id="rId94"/>
    <p:sldId id="353" r:id="rId95"/>
    <p:sldId id="552" r:id="rId96"/>
    <p:sldId id="553" r:id="rId97"/>
    <p:sldId id="554" r:id="rId98"/>
    <p:sldId id="675" r:id="rId99"/>
    <p:sldId id="1010" r:id="rId100"/>
    <p:sldId id="280" r:id="rId101"/>
    <p:sldId id="401" r:id="rId102"/>
    <p:sldId id="402" r:id="rId103"/>
    <p:sldId id="838" r:id="rId104"/>
    <p:sldId id="832" r:id="rId105"/>
    <p:sldId id="834" r:id="rId106"/>
    <p:sldId id="836" r:id="rId107"/>
    <p:sldId id="1063" r:id="rId108"/>
    <p:sldId id="1068" r:id="rId109"/>
    <p:sldId id="1069" r:id="rId110"/>
    <p:sldId id="1070" r:id="rId111"/>
    <p:sldId id="1071" r:id="rId112"/>
    <p:sldId id="1072" r:id="rId113"/>
    <p:sldId id="1073" r:id="rId114"/>
    <p:sldId id="1074" r:id="rId115"/>
    <p:sldId id="1075" r:id="rId116"/>
    <p:sldId id="1079" r:id="rId117"/>
    <p:sldId id="1076" r:id="rId118"/>
    <p:sldId id="1078" r:id="rId119"/>
    <p:sldId id="1080" r:id="rId120"/>
    <p:sldId id="1081" r:id="rId121"/>
    <p:sldId id="1082" r:id="rId122"/>
    <p:sldId id="1083" r:id="rId123"/>
    <p:sldId id="1084" r:id="rId124"/>
    <p:sldId id="1085" r:id="rId125"/>
    <p:sldId id="1086" r:id="rId126"/>
    <p:sldId id="1087" r:id="rId127"/>
    <p:sldId id="1088" r:id="rId128"/>
    <p:sldId id="1128" r:id="rId129"/>
    <p:sldId id="1089" r:id="rId130"/>
    <p:sldId id="1090" r:id="rId131"/>
    <p:sldId id="1091" r:id="rId132"/>
    <p:sldId id="1092" r:id="rId133"/>
    <p:sldId id="1093" r:id="rId134"/>
    <p:sldId id="1094" r:id="rId135"/>
    <p:sldId id="1095" r:id="rId136"/>
    <p:sldId id="1096" r:id="rId137"/>
    <p:sldId id="1097" r:id="rId138"/>
    <p:sldId id="1098" r:id="rId139"/>
    <p:sldId id="1099" r:id="rId140"/>
    <p:sldId id="1100" r:id="rId141"/>
    <p:sldId id="1101" r:id="rId142"/>
    <p:sldId id="1102" r:id="rId143"/>
    <p:sldId id="1103" r:id="rId144"/>
    <p:sldId id="1130" r:id="rId145"/>
    <p:sldId id="1131" r:id="rId146"/>
    <p:sldId id="1132" r:id="rId147"/>
    <p:sldId id="1133" r:id="rId148"/>
    <p:sldId id="1134" r:id="rId149"/>
    <p:sldId id="1135" r:id="rId150"/>
    <p:sldId id="1136" r:id="rId151"/>
    <p:sldId id="1137" r:id="rId152"/>
    <p:sldId id="1138" r:id="rId153"/>
    <p:sldId id="1139" r:id="rId154"/>
    <p:sldId id="1112" r:id="rId155"/>
    <p:sldId id="1113" r:id="rId156"/>
    <p:sldId id="1114" r:id="rId157"/>
    <p:sldId id="1115" r:id="rId158"/>
    <p:sldId id="1116" r:id="rId159"/>
    <p:sldId id="1117" r:id="rId160"/>
    <p:sldId id="1118" r:id="rId161"/>
    <p:sldId id="1119" r:id="rId162"/>
    <p:sldId id="1129" r:id="rId163"/>
    <p:sldId id="881" r:id="rId164"/>
    <p:sldId id="1121" r:id="rId165"/>
    <p:sldId id="550" r:id="rId166"/>
    <p:sldId id="551" r:id="rId167"/>
    <p:sldId id="670" r:id="rId168"/>
    <p:sldId id="671" r:id="rId169"/>
    <p:sldId id="672" r:id="rId170"/>
    <p:sldId id="1012" r:id="rId171"/>
    <p:sldId id="1062" r:id="rId172"/>
    <p:sldId id="475" r:id="rId1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5684"/>
    <a:srgbClr val="17375E"/>
    <a:srgbClr val="CB3300"/>
    <a:srgbClr val="117206"/>
    <a:srgbClr val="053100"/>
    <a:srgbClr val="FA0005"/>
    <a:srgbClr val="6A0000"/>
    <a:srgbClr val="B7DEE8"/>
    <a:srgbClr val="00A9E0"/>
  </p:clrMru>
  <p:extLst>
    <p:ext uri="{E76CE94A-603C-4142-B9EB-6D1370010A27}">
      <p14:discardImageEditData xmlns:p14="http://schemas.microsoft.com/office/powerpoint/2010/main" val="0"/>
    </p:ext>
    <p:ext uri="{D31A062A-798A-4329-ABDD-BBA856620510}">
      <p14:defaultImageDpi xmlns:p14="http://schemas.microsoft.com/office/powerpoint/2010/main" val="96"/>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0" d="100"/>
          <a:sy n="60" d="100"/>
        </p:scale>
        <p:origin x="-1656" y="-276"/>
      </p:cViewPr>
      <p:guideLst>
        <p:guide orient="horz" pos="2160"/>
        <p:guide pos="2880"/>
      </p:guideLst>
    </p:cSldViewPr>
  </p:slideViewPr>
  <p:notesTextViewPr>
    <p:cViewPr>
      <p:scale>
        <a:sx n="1" d="1"/>
        <a:sy n="1" d="1"/>
      </p:scale>
      <p:origin x="0" y="0"/>
    </p:cViewPr>
  </p:notesTextViewPr>
  <p:sorterViewPr>
    <p:cViewPr>
      <p:scale>
        <a:sx n="70" d="100"/>
        <a:sy n="70" d="100"/>
      </p:scale>
      <p:origin x="0" y="283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slide" Target="slides/slide150.xml"/><Relationship Id="rId159" Type="http://schemas.openxmlformats.org/officeDocument/2006/relationships/slide" Target="slides/slide155.xml"/><Relationship Id="rId175" Type="http://schemas.openxmlformats.org/officeDocument/2006/relationships/presProps" Target="presProps.xml"/><Relationship Id="rId170" Type="http://schemas.openxmlformats.org/officeDocument/2006/relationships/slide" Target="slides/slide166.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slide" Target="slides/slide16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slide" Target="slides/slide167.xml"/><Relationship Id="rId176" Type="http://schemas.openxmlformats.org/officeDocument/2006/relationships/viewProps" Target="viewProp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slide" Target="slides/slide147.xml"/><Relationship Id="rId156" Type="http://schemas.openxmlformats.org/officeDocument/2006/relationships/slide" Target="slides/slide152.xml"/><Relationship Id="rId164" Type="http://schemas.openxmlformats.org/officeDocument/2006/relationships/slide" Target="slides/slide160.xml"/><Relationship Id="rId169" Type="http://schemas.openxmlformats.org/officeDocument/2006/relationships/slide" Target="slides/slide165.xml"/><Relationship Id="rId177"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72" Type="http://schemas.openxmlformats.org/officeDocument/2006/relationships/slide" Target="slides/slide168.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notesMaster" Target="notesMasters/notes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641F6-2137-45BB-B662-ACBF63565767}" type="datetimeFigureOut">
              <a:rPr lang="en-US" smtClean="0"/>
              <a:pPr/>
              <a:t>9/21/2016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7A853C-905E-4955-A66C-DCFBE9331DBB}" type="slidenum">
              <a:rPr lang="en-US" smtClean="0"/>
              <a:pPr/>
              <a:t>‹#›</a:t>
            </a:fld>
            <a:endParaRPr lang="en-US"/>
          </a:p>
        </p:txBody>
      </p:sp>
    </p:spTree>
    <p:extLst>
      <p:ext uri="{BB962C8B-B14F-4D97-AF65-F5344CB8AC3E}">
        <p14:creationId xmlns:p14="http://schemas.microsoft.com/office/powerpoint/2010/main" val="3024976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8BB8809F-0E22-4FBD-AFD1-E84E751F5191}" type="slidenum">
              <a:rPr lang="en-US"/>
              <a:pPr/>
              <a:t>2</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68F88986-B19F-4268-97C1-7B65A8929476}" type="slidenum">
              <a:rPr lang="en-US"/>
              <a:pPr/>
              <a:t>17</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spcBef>
                <a:spcPct val="0"/>
              </a:spcBef>
            </a:pPr>
            <a:fld id="{8F1DF2F5-D7A6-4666-A020-E56A1D300D73}" type="slidenum">
              <a:rPr lang="en-US" sz="1200">
                <a:solidFill>
                  <a:prstClr val="black"/>
                </a:solidFill>
                <a:latin typeface="Times New Roman" pitchFamily="18" charset="0"/>
              </a:rPr>
              <a:pPr algn="r">
                <a:spcBef>
                  <a:spcPct val="0"/>
                </a:spcBef>
              </a:pPr>
              <a:t>132</a:t>
            </a:fld>
            <a:endParaRPr lang="en-US" sz="1200">
              <a:solidFill>
                <a:prstClr val="black"/>
              </a:solidFill>
              <a:latin typeface="Times New Roman" pitchFamily="18"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8343638F-94AE-443E-BD53-0B6D5AD0F909}" type="slidenum">
              <a:rPr lang="en-US" smtClean="0">
                <a:solidFill>
                  <a:prstClr val="black"/>
                </a:solidFill>
              </a:rPr>
              <a:pPr/>
              <a:t>133</a:t>
            </a:fld>
            <a:endParaRPr lang="en-US" smtClean="0">
              <a:solidFill>
                <a:prstClr val="black"/>
              </a:solidFill>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rgbClr val="CC3300"/>
                </a:solidFill>
                <a:latin typeface="Arial" charset="0"/>
                <a:cs typeface="Times New Roman" pitchFamily="18" charset="0"/>
              </a:defRPr>
            </a:lvl1pPr>
            <a:lvl2pPr marL="742950" indent="-285750" eaLnBrk="0" hangingPunct="0">
              <a:defRPr sz="2800">
                <a:solidFill>
                  <a:srgbClr val="CC3300"/>
                </a:solidFill>
                <a:latin typeface="Arial" charset="0"/>
                <a:cs typeface="Times New Roman" pitchFamily="18" charset="0"/>
              </a:defRPr>
            </a:lvl2pPr>
            <a:lvl3pPr marL="1143000" indent="-228600" eaLnBrk="0" hangingPunct="0">
              <a:defRPr sz="2800">
                <a:solidFill>
                  <a:srgbClr val="CC3300"/>
                </a:solidFill>
                <a:latin typeface="Arial" charset="0"/>
                <a:cs typeface="Times New Roman" pitchFamily="18" charset="0"/>
              </a:defRPr>
            </a:lvl3pPr>
            <a:lvl4pPr marL="1600200" indent="-228600" eaLnBrk="0" hangingPunct="0">
              <a:defRPr sz="2800">
                <a:solidFill>
                  <a:srgbClr val="CC3300"/>
                </a:solidFill>
                <a:latin typeface="Arial" charset="0"/>
                <a:cs typeface="Times New Roman" pitchFamily="18" charset="0"/>
              </a:defRPr>
            </a:lvl4pPr>
            <a:lvl5pPr marL="2057400" indent="-228600" eaLnBrk="0" hangingPunct="0">
              <a:defRPr sz="2800">
                <a:solidFill>
                  <a:srgbClr val="CC3300"/>
                </a:solidFill>
                <a:latin typeface="Arial" charset="0"/>
                <a:cs typeface="Times New Roman" pitchFamily="18" charset="0"/>
              </a:defRPr>
            </a:lvl5pPr>
            <a:lvl6pPr marL="25146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6pPr>
            <a:lvl7pPr marL="29718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7pPr>
            <a:lvl8pPr marL="34290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8pPr>
            <a:lvl9pPr marL="38862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9pPr>
          </a:lstStyle>
          <a:p>
            <a:pPr eaLnBrk="1" hangingPunct="1"/>
            <a:fld id="{CCEB14F8-E9DA-4768-9756-CE05E49C7322}" type="slidenum">
              <a:rPr lang="en-US" sz="1200" smtClean="0">
                <a:solidFill>
                  <a:prstClr val="black"/>
                </a:solidFill>
                <a:latin typeface="Times New Roman" pitchFamily="18" charset="0"/>
              </a:rPr>
              <a:pPr eaLnBrk="1" hangingPunct="1"/>
              <a:t>134</a:t>
            </a:fld>
            <a:endParaRPr lang="en-US" sz="1200" smtClean="0">
              <a:solidFill>
                <a:prstClr val="black"/>
              </a:solidFill>
              <a:latin typeface="Times New Roman" pitchFamily="18"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60E478E3-FCAA-462A-89DC-618CF16181C0}" type="slidenum">
              <a:rPr lang="en-US" smtClean="0">
                <a:solidFill>
                  <a:prstClr val="black"/>
                </a:solidFill>
              </a:rPr>
              <a:pPr/>
              <a:t>140</a:t>
            </a:fld>
            <a:endParaRPr lang="en-US" dirty="0" smtClean="0">
              <a:solidFill>
                <a:prstClr val="black"/>
              </a:solidFill>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r>
              <a:rPr lang="en-US" dirty="0" smtClean="0"/>
              <a:t>Much of the complexity is our Parity process is due to exception handling. We need to assess the value created by standardizing our treatment of exceptions. If the value is low, treat the exception in a one-off manner.</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A3B4E1-2BA4-4620-B389-F512BCA292AD}" type="slidenum">
              <a:rPr lang="en-US">
                <a:solidFill>
                  <a:prstClr val="black"/>
                </a:solidFill>
              </a:rPr>
              <a:pPr/>
              <a:t>141</a:t>
            </a:fld>
            <a:endParaRPr lang="en-US">
              <a:solidFill>
                <a:prstClr val="black"/>
              </a:solidFill>
            </a:endParaRPr>
          </a:p>
        </p:txBody>
      </p:sp>
      <p:sp>
        <p:nvSpPr>
          <p:cNvPr id="915458" name="Rectangle 2"/>
          <p:cNvSpPr>
            <a:spLocks noGrp="1" noRot="1" noChangeAspect="1" noChangeArrowheads="1" noTextEdit="1"/>
          </p:cNvSpPr>
          <p:nvPr>
            <p:ph type="sldImg"/>
          </p:nvPr>
        </p:nvSpPr>
        <p:spPr>
          <a:ln/>
        </p:spPr>
      </p:sp>
      <p:sp>
        <p:nvSpPr>
          <p:cNvPr id="915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14DF93-2944-425B-981D-104748564F3A}" type="slidenum">
              <a:rPr lang="en-US">
                <a:solidFill>
                  <a:prstClr val="black"/>
                </a:solidFill>
              </a:rPr>
              <a:pPr/>
              <a:t>142</a:t>
            </a:fld>
            <a:endParaRPr lang="en-US">
              <a:solidFill>
                <a:prstClr val="black"/>
              </a:solidFill>
            </a:endParaRPr>
          </a:p>
        </p:txBody>
      </p:sp>
      <p:sp>
        <p:nvSpPr>
          <p:cNvPr id="827394" name="Rectangle 2"/>
          <p:cNvSpPr>
            <a:spLocks noGrp="1" noRot="1" noChangeAspect="1" noChangeArrowheads="1" noTextEdit="1"/>
          </p:cNvSpPr>
          <p:nvPr>
            <p:ph type="sldImg"/>
          </p:nvPr>
        </p:nvSpPr>
        <p:spPr>
          <a:ln/>
        </p:spPr>
      </p:sp>
      <p:sp>
        <p:nvSpPr>
          <p:cNvPr id="827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3B5BCBB-AE32-4FAF-8819-E2E822F93119}" type="slidenum">
              <a:rPr lang="en-US">
                <a:solidFill>
                  <a:prstClr val="black"/>
                </a:solidFill>
              </a:rPr>
              <a:pPr/>
              <a:t>143</a:t>
            </a:fld>
            <a:endParaRPr lang="en-US">
              <a:solidFill>
                <a:prstClr val="black"/>
              </a:solidFill>
            </a:endParaRPr>
          </a:p>
        </p:txBody>
      </p:sp>
      <p:sp>
        <p:nvSpPr>
          <p:cNvPr id="8171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spcBef>
                <a:spcPct val="0"/>
              </a:spcBef>
            </a:pPr>
            <a:fld id="{FC4CD585-C676-4945-B83C-F20A9249D5D6}" type="slidenum">
              <a:rPr lang="en-US" sz="1200">
                <a:solidFill>
                  <a:prstClr val="black"/>
                </a:solidFill>
                <a:latin typeface="Times New Roman" pitchFamily="18" charset="0"/>
              </a:rPr>
              <a:pPr algn="r">
                <a:spcBef>
                  <a:spcPct val="0"/>
                </a:spcBef>
              </a:pPr>
              <a:t>143</a:t>
            </a:fld>
            <a:endParaRPr lang="en-US" sz="1200">
              <a:solidFill>
                <a:prstClr val="black"/>
              </a:solidFill>
              <a:latin typeface="Times New Roman" pitchFamily="18" charset="0"/>
            </a:endParaRPr>
          </a:p>
        </p:txBody>
      </p:sp>
      <p:sp>
        <p:nvSpPr>
          <p:cNvPr id="817155" name="Rectangle 2"/>
          <p:cNvSpPr>
            <a:spLocks noGrp="1" noRot="1" noChangeAspect="1" noChangeArrowheads="1" noTextEdit="1"/>
          </p:cNvSpPr>
          <p:nvPr>
            <p:ph type="sldImg"/>
          </p:nvPr>
        </p:nvSpPr>
        <p:spPr>
          <a:xfrm>
            <a:off x="1144588" y="685800"/>
            <a:ext cx="4572000" cy="3429000"/>
          </a:xfrm>
          <a:ln/>
        </p:spPr>
      </p:sp>
      <p:sp>
        <p:nvSpPr>
          <p:cNvPr id="817156" name="Rectangle 3"/>
          <p:cNvSpPr>
            <a:spLocks noGrp="1" noChangeArrowheads="1"/>
          </p:cNvSpPr>
          <p:nvPr>
            <p:ph type="body" idx="1"/>
          </p:nvPr>
        </p:nvSpPr>
        <p:spPr/>
        <p:txBody>
          <a:bodyPr lIns="91432" tIns="45716" rIns="91432" bIns="45716"/>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846282-DB61-4BA9-AABD-3E634FA94B40}" type="slidenum">
              <a:rPr lang="en-US">
                <a:solidFill>
                  <a:prstClr val="black"/>
                </a:solidFill>
              </a:rPr>
              <a:pPr/>
              <a:t>144</a:t>
            </a:fld>
            <a:endParaRPr lang="en-US">
              <a:solidFill>
                <a:prstClr val="black"/>
              </a:solidFill>
            </a:endParaRPr>
          </a:p>
        </p:txBody>
      </p:sp>
      <p:sp>
        <p:nvSpPr>
          <p:cNvPr id="757762" name="Rectangle 2"/>
          <p:cNvSpPr>
            <a:spLocks noGrp="1" noRot="1" noChangeAspect="1" noChangeArrowheads="1" noTextEdit="1"/>
          </p:cNvSpPr>
          <p:nvPr>
            <p:ph type="sldImg"/>
          </p:nvPr>
        </p:nvSpPr>
        <p:spPr>
          <a:ln/>
        </p:spPr>
      </p:sp>
      <p:sp>
        <p:nvSpPr>
          <p:cNvPr id="757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96B13F-A1D3-4105-BE0B-1CF7BAA546F1}" type="slidenum">
              <a:rPr lang="en-US">
                <a:solidFill>
                  <a:prstClr val="black"/>
                </a:solidFill>
              </a:rPr>
              <a:pPr/>
              <a:t>145</a:t>
            </a:fld>
            <a:endParaRPr lang="en-US">
              <a:solidFill>
                <a:prstClr val="black"/>
              </a:solidFill>
            </a:endParaRPr>
          </a:p>
        </p:txBody>
      </p:sp>
      <p:sp>
        <p:nvSpPr>
          <p:cNvPr id="823298" name="Rectangle 2"/>
          <p:cNvSpPr>
            <a:spLocks noGrp="1" noRot="1" noChangeAspect="1" noChangeArrowheads="1" noTextEdit="1"/>
          </p:cNvSpPr>
          <p:nvPr>
            <p:ph type="sldImg"/>
          </p:nvPr>
        </p:nvSpPr>
        <p:spPr>
          <a:ln/>
        </p:spPr>
      </p:sp>
      <p:sp>
        <p:nvSpPr>
          <p:cNvPr id="823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0570E0-EE8C-4BF4-8704-50BA8795B8D9}" type="slidenum">
              <a:rPr lang="en-US">
                <a:solidFill>
                  <a:prstClr val="black"/>
                </a:solidFill>
              </a:rPr>
              <a:pPr/>
              <a:t>146</a:t>
            </a:fld>
            <a:endParaRPr lang="en-US">
              <a:solidFill>
                <a:prstClr val="black"/>
              </a:solidFill>
            </a:endParaRPr>
          </a:p>
        </p:txBody>
      </p:sp>
      <p:sp>
        <p:nvSpPr>
          <p:cNvPr id="652290" name="Rectangle 2"/>
          <p:cNvSpPr>
            <a:spLocks noGrp="1" noRot="1" noChangeAspect="1" noChangeArrowheads="1" noTextEdit="1"/>
          </p:cNvSpPr>
          <p:nvPr>
            <p:ph type="sldImg"/>
          </p:nvPr>
        </p:nvSpPr>
        <p:spPr>
          <a:ln/>
        </p:spPr>
      </p:sp>
      <p:sp>
        <p:nvSpPr>
          <p:cNvPr id="652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32F27FEA-8792-485B-B8F8-06E15A216829}" type="slidenum">
              <a:rPr lang="en-US"/>
              <a:pPr/>
              <a:t>18</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AF98D2-A4BE-4B64-B4BA-CFC89CB3F952}" type="slidenum">
              <a:rPr lang="en-US">
                <a:solidFill>
                  <a:prstClr val="black"/>
                </a:solidFill>
              </a:rPr>
              <a:pPr/>
              <a:t>147</a:t>
            </a:fld>
            <a:endParaRPr lang="en-US">
              <a:solidFill>
                <a:prstClr val="black"/>
              </a:solidFill>
            </a:endParaRPr>
          </a:p>
        </p:txBody>
      </p:sp>
      <p:sp>
        <p:nvSpPr>
          <p:cNvPr id="653314" name="Rectangle 2"/>
          <p:cNvSpPr>
            <a:spLocks noGrp="1" noRot="1" noChangeAspect="1" noChangeArrowheads="1" noTextEdit="1"/>
          </p:cNvSpPr>
          <p:nvPr>
            <p:ph type="sldImg"/>
          </p:nvPr>
        </p:nvSpPr>
        <p:spPr>
          <a:ln/>
        </p:spPr>
      </p:sp>
      <p:sp>
        <p:nvSpPr>
          <p:cNvPr id="653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6A5091-B604-4CDF-8160-86669DF252E2}" type="slidenum">
              <a:rPr lang="en-US">
                <a:solidFill>
                  <a:prstClr val="black"/>
                </a:solidFill>
              </a:rPr>
              <a:pPr/>
              <a:t>148</a:t>
            </a:fld>
            <a:endParaRPr lang="en-US">
              <a:solidFill>
                <a:prstClr val="black"/>
              </a:solidFill>
            </a:endParaRPr>
          </a:p>
        </p:txBody>
      </p:sp>
      <p:sp>
        <p:nvSpPr>
          <p:cNvPr id="1003522" name="Rectangle 2"/>
          <p:cNvSpPr>
            <a:spLocks noGrp="1" noRot="1" noChangeAspect="1" noChangeArrowheads="1" noTextEdit="1"/>
          </p:cNvSpPr>
          <p:nvPr>
            <p:ph type="sldImg"/>
          </p:nvPr>
        </p:nvSpPr>
        <p:spPr>
          <a:ln/>
        </p:spPr>
      </p:sp>
      <p:sp>
        <p:nvSpPr>
          <p:cNvPr id="1003523" name="Rectangle 3"/>
          <p:cNvSpPr>
            <a:spLocks noGrp="1" noChangeArrowheads="1"/>
          </p:cNvSpPr>
          <p:nvPr>
            <p:ph type="body" idx="1"/>
          </p:nvPr>
        </p:nvSpPr>
        <p:spPr/>
        <p:txBody>
          <a:bodyPr/>
          <a:lstStyle/>
          <a:p>
            <a:r>
              <a:rPr lang="en-US"/>
              <a:t>No rainbow. Something that reps BV.</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B3AA34-77F1-4132-BA45-6F3A96074ED2}" type="slidenum">
              <a:rPr lang="en-US">
                <a:solidFill>
                  <a:prstClr val="black"/>
                </a:solidFill>
              </a:rPr>
              <a:pPr/>
              <a:t>149</a:t>
            </a:fld>
            <a:endParaRPr lang="en-US">
              <a:solidFill>
                <a:prstClr val="black"/>
              </a:solidFill>
            </a:endParaRPr>
          </a:p>
        </p:txBody>
      </p:sp>
      <p:sp>
        <p:nvSpPr>
          <p:cNvPr id="1013762" name="Rectangle 2"/>
          <p:cNvSpPr>
            <a:spLocks noGrp="1" noRot="1" noChangeAspect="1" noChangeArrowheads="1" noTextEdit="1"/>
          </p:cNvSpPr>
          <p:nvPr>
            <p:ph type="sldImg"/>
          </p:nvPr>
        </p:nvSpPr>
        <p:spPr>
          <a:ln/>
        </p:spPr>
      </p:sp>
      <p:sp>
        <p:nvSpPr>
          <p:cNvPr id="1013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4FBD1E-448C-45D4-B362-2A80F89DEAA8}" type="slidenum">
              <a:rPr lang="en-US">
                <a:solidFill>
                  <a:prstClr val="black"/>
                </a:solidFill>
              </a:rPr>
              <a:pPr/>
              <a:t>150</a:t>
            </a:fld>
            <a:endParaRPr lang="en-US">
              <a:solidFill>
                <a:prstClr val="black"/>
              </a:solidFill>
            </a:endParaRPr>
          </a:p>
        </p:txBody>
      </p:sp>
      <p:sp>
        <p:nvSpPr>
          <p:cNvPr id="669698" name="Rectangle 2"/>
          <p:cNvSpPr>
            <a:spLocks noGrp="1" noRot="1" noChangeAspect="1" noChangeArrowheads="1" noTextEdit="1"/>
          </p:cNvSpPr>
          <p:nvPr>
            <p:ph type="sldImg"/>
          </p:nvPr>
        </p:nvSpPr>
        <p:spPr>
          <a:ln/>
        </p:spPr>
      </p:sp>
      <p:sp>
        <p:nvSpPr>
          <p:cNvPr id="669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rgbClr val="CC3300"/>
                </a:solidFill>
                <a:latin typeface="Arial" charset="0"/>
                <a:cs typeface="Times New Roman" pitchFamily="18" charset="0"/>
              </a:defRPr>
            </a:lvl1pPr>
            <a:lvl2pPr marL="742950" indent="-285750" eaLnBrk="0" hangingPunct="0">
              <a:defRPr sz="2800">
                <a:solidFill>
                  <a:srgbClr val="CC3300"/>
                </a:solidFill>
                <a:latin typeface="Arial" charset="0"/>
                <a:cs typeface="Times New Roman" pitchFamily="18" charset="0"/>
              </a:defRPr>
            </a:lvl2pPr>
            <a:lvl3pPr marL="1143000" indent="-228600" eaLnBrk="0" hangingPunct="0">
              <a:defRPr sz="2800">
                <a:solidFill>
                  <a:srgbClr val="CC3300"/>
                </a:solidFill>
                <a:latin typeface="Arial" charset="0"/>
                <a:cs typeface="Times New Roman" pitchFamily="18" charset="0"/>
              </a:defRPr>
            </a:lvl3pPr>
            <a:lvl4pPr marL="1600200" indent="-228600" eaLnBrk="0" hangingPunct="0">
              <a:defRPr sz="2800">
                <a:solidFill>
                  <a:srgbClr val="CC3300"/>
                </a:solidFill>
                <a:latin typeface="Arial" charset="0"/>
                <a:cs typeface="Times New Roman" pitchFamily="18" charset="0"/>
              </a:defRPr>
            </a:lvl4pPr>
            <a:lvl5pPr marL="2057400" indent="-228600" eaLnBrk="0" hangingPunct="0">
              <a:defRPr sz="2800">
                <a:solidFill>
                  <a:srgbClr val="CC3300"/>
                </a:solidFill>
                <a:latin typeface="Arial" charset="0"/>
                <a:cs typeface="Times New Roman" pitchFamily="18" charset="0"/>
              </a:defRPr>
            </a:lvl5pPr>
            <a:lvl6pPr marL="25146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6pPr>
            <a:lvl7pPr marL="29718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7pPr>
            <a:lvl8pPr marL="34290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8pPr>
            <a:lvl9pPr marL="38862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9pPr>
          </a:lstStyle>
          <a:p>
            <a:pPr eaLnBrk="1" hangingPunct="1"/>
            <a:fld id="{4CBD0773-5D52-4343-81C2-B4C57539B6C3}" type="slidenum">
              <a:rPr lang="en-US" sz="1200">
                <a:solidFill>
                  <a:prstClr val="black"/>
                </a:solidFill>
                <a:latin typeface="Times New Roman" pitchFamily="18" charset="0"/>
              </a:rPr>
              <a:pPr eaLnBrk="1" hangingPunct="1"/>
              <a:t>151</a:t>
            </a:fld>
            <a:endParaRPr lang="en-US" sz="1200">
              <a:solidFill>
                <a:prstClr val="black"/>
              </a:solidFill>
              <a:latin typeface="Times New Roman" pitchFamily="18" charset="0"/>
            </a:endParaRPr>
          </a:p>
        </p:txBody>
      </p:sp>
      <p:sp>
        <p:nvSpPr>
          <p:cNvPr id="165891" name="Slide Image Placeholder 1"/>
          <p:cNvSpPr>
            <a:spLocks noGrp="1" noRot="1" noChangeAspect="1" noTextEdit="1"/>
          </p:cNvSpPr>
          <p:nvPr>
            <p:ph type="sldImg"/>
          </p:nvPr>
        </p:nvSpPr>
        <p:spPr>
          <a:ln/>
        </p:spPr>
      </p:sp>
      <p:sp>
        <p:nvSpPr>
          <p:cNvPr id="16589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
        <p:nvSpPr>
          <p:cNvPr id="16589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800">
                <a:solidFill>
                  <a:srgbClr val="CC3300"/>
                </a:solidFill>
                <a:latin typeface="Arial" charset="0"/>
                <a:cs typeface="Times New Roman" pitchFamily="18" charset="0"/>
              </a:defRPr>
            </a:lvl1pPr>
            <a:lvl2pPr marL="742950" indent="-285750" eaLnBrk="0" hangingPunct="0">
              <a:defRPr sz="2800">
                <a:solidFill>
                  <a:srgbClr val="CC3300"/>
                </a:solidFill>
                <a:latin typeface="Arial" charset="0"/>
                <a:cs typeface="Times New Roman" pitchFamily="18" charset="0"/>
              </a:defRPr>
            </a:lvl2pPr>
            <a:lvl3pPr marL="1143000" indent="-228600" eaLnBrk="0" hangingPunct="0">
              <a:defRPr sz="2800">
                <a:solidFill>
                  <a:srgbClr val="CC3300"/>
                </a:solidFill>
                <a:latin typeface="Arial" charset="0"/>
                <a:cs typeface="Times New Roman" pitchFamily="18" charset="0"/>
              </a:defRPr>
            </a:lvl3pPr>
            <a:lvl4pPr marL="1600200" indent="-228600" eaLnBrk="0" hangingPunct="0">
              <a:defRPr sz="2800">
                <a:solidFill>
                  <a:srgbClr val="CC3300"/>
                </a:solidFill>
                <a:latin typeface="Arial" charset="0"/>
                <a:cs typeface="Times New Roman" pitchFamily="18" charset="0"/>
              </a:defRPr>
            </a:lvl4pPr>
            <a:lvl5pPr marL="2057400" indent="-228600" eaLnBrk="0" hangingPunct="0">
              <a:defRPr sz="2800">
                <a:solidFill>
                  <a:srgbClr val="CC3300"/>
                </a:solidFill>
                <a:latin typeface="Arial" charset="0"/>
                <a:cs typeface="Times New Roman" pitchFamily="18" charset="0"/>
              </a:defRPr>
            </a:lvl5pPr>
            <a:lvl6pPr marL="25146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6pPr>
            <a:lvl7pPr marL="29718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7pPr>
            <a:lvl8pPr marL="34290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8pPr>
            <a:lvl9pPr marL="38862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9pPr>
          </a:lstStyle>
          <a:p>
            <a:pPr algn="r" eaLnBrk="1" hangingPunct="1">
              <a:spcBef>
                <a:spcPct val="0"/>
              </a:spcBef>
            </a:pPr>
            <a:fld id="{4E152E55-0A3C-4365-AC1A-86BEAA046B72}" type="slidenum">
              <a:rPr lang="en-US" sz="1200">
                <a:solidFill>
                  <a:prstClr val="black"/>
                </a:solidFill>
                <a:cs typeface="Arial" charset="0"/>
              </a:rPr>
              <a:pPr algn="r" eaLnBrk="1" hangingPunct="1">
                <a:spcBef>
                  <a:spcPct val="0"/>
                </a:spcBef>
              </a:pPr>
              <a:t>151</a:t>
            </a:fld>
            <a:endParaRPr lang="en-US" sz="1200">
              <a:solidFill>
                <a:prstClr val="black"/>
              </a:solidFill>
              <a:cs typeface="Arial"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rgbClr val="CC3300"/>
                </a:solidFill>
                <a:latin typeface="Arial" charset="0"/>
                <a:cs typeface="Times New Roman" pitchFamily="18" charset="0"/>
              </a:defRPr>
            </a:lvl1pPr>
            <a:lvl2pPr marL="742950" indent="-285750" eaLnBrk="0" hangingPunct="0">
              <a:defRPr sz="2800">
                <a:solidFill>
                  <a:srgbClr val="CC3300"/>
                </a:solidFill>
                <a:latin typeface="Arial" charset="0"/>
                <a:cs typeface="Times New Roman" pitchFamily="18" charset="0"/>
              </a:defRPr>
            </a:lvl2pPr>
            <a:lvl3pPr marL="1143000" indent="-228600" eaLnBrk="0" hangingPunct="0">
              <a:defRPr sz="2800">
                <a:solidFill>
                  <a:srgbClr val="CC3300"/>
                </a:solidFill>
                <a:latin typeface="Arial" charset="0"/>
                <a:cs typeface="Times New Roman" pitchFamily="18" charset="0"/>
              </a:defRPr>
            </a:lvl3pPr>
            <a:lvl4pPr marL="1600200" indent="-228600" eaLnBrk="0" hangingPunct="0">
              <a:defRPr sz="2800">
                <a:solidFill>
                  <a:srgbClr val="CC3300"/>
                </a:solidFill>
                <a:latin typeface="Arial" charset="0"/>
                <a:cs typeface="Times New Roman" pitchFamily="18" charset="0"/>
              </a:defRPr>
            </a:lvl4pPr>
            <a:lvl5pPr marL="2057400" indent="-228600" eaLnBrk="0" hangingPunct="0">
              <a:defRPr sz="2800">
                <a:solidFill>
                  <a:srgbClr val="CC3300"/>
                </a:solidFill>
                <a:latin typeface="Arial" charset="0"/>
                <a:cs typeface="Times New Roman" pitchFamily="18" charset="0"/>
              </a:defRPr>
            </a:lvl5pPr>
            <a:lvl6pPr marL="25146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6pPr>
            <a:lvl7pPr marL="29718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7pPr>
            <a:lvl8pPr marL="34290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8pPr>
            <a:lvl9pPr marL="38862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9pPr>
          </a:lstStyle>
          <a:p>
            <a:pPr eaLnBrk="1" hangingPunct="1"/>
            <a:fld id="{EC695BC1-A2CA-4C09-938A-87510CF8109B}" type="slidenum">
              <a:rPr lang="en-US" sz="1200">
                <a:solidFill>
                  <a:prstClr val="black"/>
                </a:solidFill>
                <a:latin typeface="Times New Roman" pitchFamily="18" charset="0"/>
              </a:rPr>
              <a:pPr eaLnBrk="1" hangingPunct="1"/>
              <a:t>152</a:t>
            </a:fld>
            <a:endParaRPr lang="en-US" sz="1200">
              <a:solidFill>
                <a:prstClr val="black"/>
              </a:solidFill>
              <a:latin typeface="Times New Roman" pitchFamily="18" charset="0"/>
            </a:endParaRPr>
          </a:p>
        </p:txBody>
      </p:sp>
      <p:sp>
        <p:nvSpPr>
          <p:cNvPr id="166915" name="Slide Image Placeholder 1"/>
          <p:cNvSpPr>
            <a:spLocks noGrp="1" noRot="1" noChangeAspect="1" noTextEdit="1"/>
          </p:cNvSpPr>
          <p:nvPr>
            <p:ph type="sldImg"/>
          </p:nvPr>
        </p:nvSpPr>
        <p:spPr>
          <a:ln/>
        </p:spPr>
      </p:sp>
      <p:sp>
        <p:nvSpPr>
          <p:cNvPr id="16691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
        <p:nvSpPr>
          <p:cNvPr id="16691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800">
                <a:solidFill>
                  <a:srgbClr val="CC3300"/>
                </a:solidFill>
                <a:latin typeface="Arial" charset="0"/>
                <a:cs typeface="Times New Roman" pitchFamily="18" charset="0"/>
              </a:defRPr>
            </a:lvl1pPr>
            <a:lvl2pPr marL="742950" indent="-285750" eaLnBrk="0" hangingPunct="0">
              <a:defRPr sz="2800">
                <a:solidFill>
                  <a:srgbClr val="CC3300"/>
                </a:solidFill>
                <a:latin typeface="Arial" charset="0"/>
                <a:cs typeface="Times New Roman" pitchFamily="18" charset="0"/>
              </a:defRPr>
            </a:lvl2pPr>
            <a:lvl3pPr marL="1143000" indent="-228600" eaLnBrk="0" hangingPunct="0">
              <a:defRPr sz="2800">
                <a:solidFill>
                  <a:srgbClr val="CC3300"/>
                </a:solidFill>
                <a:latin typeface="Arial" charset="0"/>
                <a:cs typeface="Times New Roman" pitchFamily="18" charset="0"/>
              </a:defRPr>
            </a:lvl3pPr>
            <a:lvl4pPr marL="1600200" indent="-228600" eaLnBrk="0" hangingPunct="0">
              <a:defRPr sz="2800">
                <a:solidFill>
                  <a:srgbClr val="CC3300"/>
                </a:solidFill>
                <a:latin typeface="Arial" charset="0"/>
                <a:cs typeface="Times New Roman" pitchFamily="18" charset="0"/>
              </a:defRPr>
            </a:lvl4pPr>
            <a:lvl5pPr marL="2057400" indent="-228600" eaLnBrk="0" hangingPunct="0">
              <a:defRPr sz="2800">
                <a:solidFill>
                  <a:srgbClr val="CC3300"/>
                </a:solidFill>
                <a:latin typeface="Arial" charset="0"/>
                <a:cs typeface="Times New Roman" pitchFamily="18" charset="0"/>
              </a:defRPr>
            </a:lvl5pPr>
            <a:lvl6pPr marL="25146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6pPr>
            <a:lvl7pPr marL="29718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7pPr>
            <a:lvl8pPr marL="34290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8pPr>
            <a:lvl9pPr marL="38862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9pPr>
          </a:lstStyle>
          <a:p>
            <a:pPr algn="r" eaLnBrk="1" hangingPunct="1">
              <a:spcBef>
                <a:spcPct val="0"/>
              </a:spcBef>
            </a:pPr>
            <a:fld id="{8A71C869-D1AC-479B-A9A0-B3CA086A97E0}" type="slidenum">
              <a:rPr lang="en-US" sz="1200">
                <a:solidFill>
                  <a:prstClr val="black"/>
                </a:solidFill>
                <a:cs typeface="Arial" charset="0"/>
              </a:rPr>
              <a:pPr algn="r" eaLnBrk="1" hangingPunct="1">
                <a:spcBef>
                  <a:spcPct val="0"/>
                </a:spcBef>
              </a:pPr>
              <a:t>152</a:t>
            </a:fld>
            <a:endParaRPr lang="en-US" sz="1200">
              <a:solidFill>
                <a:prstClr val="black"/>
              </a:solidFill>
              <a:cs typeface="Arial"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rgbClr val="CC3300"/>
                </a:solidFill>
                <a:latin typeface="Arial" charset="0"/>
                <a:cs typeface="Times New Roman" pitchFamily="18" charset="0"/>
              </a:defRPr>
            </a:lvl1pPr>
            <a:lvl2pPr marL="742950" indent="-285750" eaLnBrk="0" hangingPunct="0">
              <a:defRPr sz="2800">
                <a:solidFill>
                  <a:srgbClr val="CC3300"/>
                </a:solidFill>
                <a:latin typeface="Arial" charset="0"/>
                <a:cs typeface="Times New Roman" pitchFamily="18" charset="0"/>
              </a:defRPr>
            </a:lvl2pPr>
            <a:lvl3pPr marL="1143000" indent="-228600" eaLnBrk="0" hangingPunct="0">
              <a:defRPr sz="2800">
                <a:solidFill>
                  <a:srgbClr val="CC3300"/>
                </a:solidFill>
                <a:latin typeface="Arial" charset="0"/>
                <a:cs typeface="Times New Roman" pitchFamily="18" charset="0"/>
              </a:defRPr>
            </a:lvl3pPr>
            <a:lvl4pPr marL="1600200" indent="-228600" eaLnBrk="0" hangingPunct="0">
              <a:defRPr sz="2800">
                <a:solidFill>
                  <a:srgbClr val="CC3300"/>
                </a:solidFill>
                <a:latin typeface="Arial" charset="0"/>
                <a:cs typeface="Times New Roman" pitchFamily="18" charset="0"/>
              </a:defRPr>
            </a:lvl4pPr>
            <a:lvl5pPr marL="2057400" indent="-228600" eaLnBrk="0" hangingPunct="0">
              <a:defRPr sz="2800">
                <a:solidFill>
                  <a:srgbClr val="CC3300"/>
                </a:solidFill>
                <a:latin typeface="Arial" charset="0"/>
                <a:cs typeface="Times New Roman" pitchFamily="18" charset="0"/>
              </a:defRPr>
            </a:lvl5pPr>
            <a:lvl6pPr marL="25146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6pPr>
            <a:lvl7pPr marL="29718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7pPr>
            <a:lvl8pPr marL="34290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8pPr>
            <a:lvl9pPr marL="38862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9pPr>
          </a:lstStyle>
          <a:p>
            <a:pPr eaLnBrk="1" hangingPunct="1"/>
            <a:fld id="{1F60F702-92AC-4C3E-B272-1724C2FC094C}" type="slidenum">
              <a:rPr lang="en-US" sz="1200">
                <a:solidFill>
                  <a:prstClr val="black"/>
                </a:solidFill>
                <a:latin typeface="Times New Roman" pitchFamily="18" charset="0"/>
              </a:rPr>
              <a:pPr eaLnBrk="1" hangingPunct="1"/>
              <a:t>153</a:t>
            </a:fld>
            <a:endParaRPr lang="en-US" sz="1200">
              <a:solidFill>
                <a:prstClr val="black"/>
              </a:solidFill>
              <a:latin typeface="Times New Roman" pitchFamily="18"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rgbClr val="CC3300"/>
                </a:solidFill>
                <a:latin typeface="Arial" charset="0"/>
                <a:cs typeface="Times New Roman" pitchFamily="18" charset="0"/>
              </a:defRPr>
            </a:lvl1pPr>
            <a:lvl2pPr marL="742950" indent="-285750" eaLnBrk="0" hangingPunct="0">
              <a:defRPr sz="2800">
                <a:solidFill>
                  <a:srgbClr val="CC3300"/>
                </a:solidFill>
                <a:latin typeface="Arial" charset="0"/>
                <a:cs typeface="Times New Roman" pitchFamily="18" charset="0"/>
              </a:defRPr>
            </a:lvl2pPr>
            <a:lvl3pPr marL="1143000" indent="-228600" eaLnBrk="0" hangingPunct="0">
              <a:defRPr sz="2800">
                <a:solidFill>
                  <a:srgbClr val="CC3300"/>
                </a:solidFill>
                <a:latin typeface="Arial" charset="0"/>
                <a:cs typeface="Times New Roman" pitchFamily="18" charset="0"/>
              </a:defRPr>
            </a:lvl3pPr>
            <a:lvl4pPr marL="1600200" indent="-228600" eaLnBrk="0" hangingPunct="0">
              <a:defRPr sz="2800">
                <a:solidFill>
                  <a:srgbClr val="CC3300"/>
                </a:solidFill>
                <a:latin typeface="Arial" charset="0"/>
                <a:cs typeface="Times New Roman" pitchFamily="18" charset="0"/>
              </a:defRPr>
            </a:lvl4pPr>
            <a:lvl5pPr marL="2057400" indent="-228600" eaLnBrk="0" hangingPunct="0">
              <a:defRPr sz="2800">
                <a:solidFill>
                  <a:srgbClr val="CC3300"/>
                </a:solidFill>
                <a:latin typeface="Arial" charset="0"/>
                <a:cs typeface="Times New Roman" pitchFamily="18" charset="0"/>
              </a:defRPr>
            </a:lvl5pPr>
            <a:lvl6pPr marL="25146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6pPr>
            <a:lvl7pPr marL="29718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7pPr>
            <a:lvl8pPr marL="34290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8pPr>
            <a:lvl9pPr marL="38862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9pPr>
          </a:lstStyle>
          <a:p>
            <a:pPr eaLnBrk="1" hangingPunct="1"/>
            <a:fld id="{A35D8DE7-D09A-4631-A404-6236BCD457BD}" type="slidenum">
              <a:rPr lang="en-US" sz="1200">
                <a:solidFill>
                  <a:prstClr val="black"/>
                </a:solidFill>
                <a:latin typeface="Times New Roman" pitchFamily="18" charset="0"/>
              </a:rPr>
              <a:pPr eaLnBrk="1" hangingPunct="1"/>
              <a:t>154</a:t>
            </a:fld>
            <a:endParaRPr lang="en-US" sz="1200">
              <a:solidFill>
                <a:prstClr val="black"/>
              </a:solidFill>
              <a:latin typeface="Times New Roman" pitchFamily="18" charset="0"/>
            </a:endParaRPr>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rgbClr val="CC3300"/>
                </a:solidFill>
                <a:latin typeface="Arial" charset="0"/>
                <a:cs typeface="Times New Roman" pitchFamily="18" charset="0"/>
              </a:defRPr>
            </a:lvl1pPr>
            <a:lvl2pPr marL="742950" indent="-285750" eaLnBrk="0" hangingPunct="0">
              <a:defRPr sz="2800">
                <a:solidFill>
                  <a:srgbClr val="CC3300"/>
                </a:solidFill>
                <a:latin typeface="Arial" charset="0"/>
                <a:cs typeface="Times New Roman" pitchFamily="18" charset="0"/>
              </a:defRPr>
            </a:lvl2pPr>
            <a:lvl3pPr marL="1143000" indent="-228600" eaLnBrk="0" hangingPunct="0">
              <a:defRPr sz="2800">
                <a:solidFill>
                  <a:srgbClr val="CC3300"/>
                </a:solidFill>
                <a:latin typeface="Arial" charset="0"/>
                <a:cs typeface="Times New Roman" pitchFamily="18" charset="0"/>
              </a:defRPr>
            </a:lvl3pPr>
            <a:lvl4pPr marL="1600200" indent="-228600" eaLnBrk="0" hangingPunct="0">
              <a:defRPr sz="2800">
                <a:solidFill>
                  <a:srgbClr val="CC3300"/>
                </a:solidFill>
                <a:latin typeface="Arial" charset="0"/>
                <a:cs typeface="Times New Roman" pitchFamily="18" charset="0"/>
              </a:defRPr>
            </a:lvl4pPr>
            <a:lvl5pPr marL="2057400" indent="-228600" eaLnBrk="0" hangingPunct="0">
              <a:defRPr sz="2800">
                <a:solidFill>
                  <a:srgbClr val="CC3300"/>
                </a:solidFill>
                <a:latin typeface="Arial" charset="0"/>
                <a:cs typeface="Times New Roman" pitchFamily="18" charset="0"/>
              </a:defRPr>
            </a:lvl5pPr>
            <a:lvl6pPr marL="25146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6pPr>
            <a:lvl7pPr marL="29718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7pPr>
            <a:lvl8pPr marL="34290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8pPr>
            <a:lvl9pPr marL="38862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9pPr>
          </a:lstStyle>
          <a:p>
            <a:pPr eaLnBrk="1" hangingPunct="1"/>
            <a:fld id="{2C1A7AFD-9106-4E27-9750-936F72A1938E}" type="slidenum">
              <a:rPr lang="en-US" sz="1200">
                <a:solidFill>
                  <a:prstClr val="black"/>
                </a:solidFill>
                <a:latin typeface="Times New Roman" pitchFamily="18" charset="0"/>
              </a:rPr>
              <a:pPr eaLnBrk="1" hangingPunct="1"/>
              <a:t>155</a:t>
            </a:fld>
            <a:endParaRPr lang="en-US" sz="1200">
              <a:solidFill>
                <a:prstClr val="black"/>
              </a:solidFill>
              <a:latin typeface="Times New Roman" pitchFamily="18" charset="0"/>
            </a:endParaRPr>
          </a:p>
        </p:txBody>
      </p:sp>
      <p:sp>
        <p:nvSpPr>
          <p:cNvPr id="169987" name="Slide Image Placeholder 1"/>
          <p:cNvSpPr>
            <a:spLocks noGrp="1" noRot="1" noChangeAspect="1" noTextEdit="1"/>
          </p:cNvSpPr>
          <p:nvPr>
            <p:ph type="sldImg"/>
          </p:nvPr>
        </p:nvSpPr>
        <p:spPr>
          <a:ln/>
        </p:spPr>
      </p:sp>
      <p:sp>
        <p:nvSpPr>
          <p:cNvPr id="16998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
        <p:nvSpPr>
          <p:cNvPr id="16998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800">
                <a:solidFill>
                  <a:srgbClr val="CC3300"/>
                </a:solidFill>
                <a:latin typeface="Arial" charset="0"/>
                <a:cs typeface="Times New Roman" pitchFamily="18" charset="0"/>
              </a:defRPr>
            </a:lvl1pPr>
            <a:lvl2pPr marL="742950" indent="-285750" eaLnBrk="0" hangingPunct="0">
              <a:defRPr sz="2800">
                <a:solidFill>
                  <a:srgbClr val="CC3300"/>
                </a:solidFill>
                <a:latin typeface="Arial" charset="0"/>
                <a:cs typeface="Times New Roman" pitchFamily="18" charset="0"/>
              </a:defRPr>
            </a:lvl2pPr>
            <a:lvl3pPr marL="1143000" indent="-228600" eaLnBrk="0" hangingPunct="0">
              <a:defRPr sz="2800">
                <a:solidFill>
                  <a:srgbClr val="CC3300"/>
                </a:solidFill>
                <a:latin typeface="Arial" charset="0"/>
                <a:cs typeface="Times New Roman" pitchFamily="18" charset="0"/>
              </a:defRPr>
            </a:lvl3pPr>
            <a:lvl4pPr marL="1600200" indent="-228600" eaLnBrk="0" hangingPunct="0">
              <a:defRPr sz="2800">
                <a:solidFill>
                  <a:srgbClr val="CC3300"/>
                </a:solidFill>
                <a:latin typeface="Arial" charset="0"/>
                <a:cs typeface="Times New Roman" pitchFamily="18" charset="0"/>
              </a:defRPr>
            </a:lvl4pPr>
            <a:lvl5pPr marL="2057400" indent="-228600" eaLnBrk="0" hangingPunct="0">
              <a:defRPr sz="2800">
                <a:solidFill>
                  <a:srgbClr val="CC3300"/>
                </a:solidFill>
                <a:latin typeface="Arial" charset="0"/>
                <a:cs typeface="Times New Roman" pitchFamily="18" charset="0"/>
              </a:defRPr>
            </a:lvl5pPr>
            <a:lvl6pPr marL="25146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6pPr>
            <a:lvl7pPr marL="29718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7pPr>
            <a:lvl8pPr marL="34290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8pPr>
            <a:lvl9pPr marL="38862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9pPr>
          </a:lstStyle>
          <a:p>
            <a:pPr algn="r" eaLnBrk="1" hangingPunct="1">
              <a:spcBef>
                <a:spcPct val="0"/>
              </a:spcBef>
            </a:pPr>
            <a:fld id="{DF17B098-8B51-4FA5-87E8-81084815C05C}" type="slidenum">
              <a:rPr lang="en-US" sz="1200">
                <a:solidFill>
                  <a:prstClr val="black"/>
                </a:solidFill>
                <a:cs typeface="Arial" charset="0"/>
              </a:rPr>
              <a:pPr algn="r" eaLnBrk="1" hangingPunct="1">
                <a:spcBef>
                  <a:spcPct val="0"/>
                </a:spcBef>
              </a:pPr>
              <a:t>155</a:t>
            </a:fld>
            <a:endParaRPr lang="en-US" sz="1200">
              <a:solidFill>
                <a:prstClr val="black"/>
              </a:solidFill>
              <a:cs typeface="Arial"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rgbClr val="CC3300"/>
                </a:solidFill>
                <a:latin typeface="Arial" charset="0"/>
                <a:cs typeface="Times New Roman" pitchFamily="18" charset="0"/>
              </a:defRPr>
            </a:lvl1pPr>
            <a:lvl2pPr marL="742950" indent="-285750" eaLnBrk="0" hangingPunct="0">
              <a:defRPr sz="2800">
                <a:solidFill>
                  <a:srgbClr val="CC3300"/>
                </a:solidFill>
                <a:latin typeface="Arial" charset="0"/>
                <a:cs typeface="Times New Roman" pitchFamily="18" charset="0"/>
              </a:defRPr>
            </a:lvl2pPr>
            <a:lvl3pPr marL="1143000" indent="-228600" eaLnBrk="0" hangingPunct="0">
              <a:defRPr sz="2800">
                <a:solidFill>
                  <a:srgbClr val="CC3300"/>
                </a:solidFill>
                <a:latin typeface="Arial" charset="0"/>
                <a:cs typeface="Times New Roman" pitchFamily="18" charset="0"/>
              </a:defRPr>
            </a:lvl3pPr>
            <a:lvl4pPr marL="1600200" indent="-228600" eaLnBrk="0" hangingPunct="0">
              <a:defRPr sz="2800">
                <a:solidFill>
                  <a:srgbClr val="CC3300"/>
                </a:solidFill>
                <a:latin typeface="Arial" charset="0"/>
                <a:cs typeface="Times New Roman" pitchFamily="18" charset="0"/>
              </a:defRPr>
            </a:lvl4pPr>
            <a:lvl5pPr marL="2057400" indent="-228600" eaLnBrk="0" hangingPunct="0">
              <a:defRPr sz="2800">
                <a:solidFill>
                  <a:srgbClr val="CC3300"/>
                </a:solidFill>
                <a:latin typeface="Arial" charset="0"/>
                <a:cs typeface="Times New Roman" pitchFamily="18" charset="0"/>
              </a:defRPr>
            </a:lvl5pPr>
            <a:lvl6pPr marL="25146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6pPr>
            <a:lvl7pPr marL="29718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7pPr>
            <a:lvl8pPr marL="34290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8pPr>
            <a:lvl9pPr marL="38862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9pPr>
          </a:lstStyle>
          <a:p>
            <a:pPr eaLnBrk="1" hangingPunct="1"/>
            <a:fld id="{895BC430-E966-4FD3-AF38-E515A512CFD1}" type="slidenum">
              <a:rPr lang="en-US" sz="1200">
                <a:solidFill>
                  <a:prstClr val="black"/>
                </a:solidFill>
                <a:latin typeface="Times New Roman" pitchFamily="18" charset="0"/>
              </a:rPr>
              <a:pPr eaLnBrk="1" hangingPunct="1"/>
              <a:t>156</a:t>
            </a:fld>
            <a:endParaRPr lang="en-US" sz="1200">
              <a:solidFill>
                <a:prstClr val="black"/>
              </a:solidFill>
              <a:latin typeface="Times New Roman" pitchFamily="18" charset="0"/>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5079617F-EA6D-4F8D-886E-64E480832736}" type="slidenum">
              <a:rPr lang="en-US" smtClean="0">
                <a:solidFill>
                  <a:prstClr val="black"/>
                </a:solidFill>
              </a:rPr>
              <a:pPr/>
              <a:t>19</a:t>
            </a:fld>
            <a:endParaRPr lang="en-US" smtClean="0">
              <a:solidFill>
                <a:prstClr val="black"/>
              </a:solidFill>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rgbClr val="CC3300"/>
                </a:solidFill>
                <a:latin typeface="Arial" charset="0"/>
                <a:cs typeface="Times New Roman" pitchFamily="18" charset="0"/>
              </a:defRPr>
            </a:lvl1pPr>
            <a:lvl2pPr marL="742950" indent="-285750" eaLnBrk="0" hangingPunct="0">
              <a:defRPr sz="2800">
                <a:solidFill>
                  <a:srgbClr val="CC3300"/>
                </a:solidFill>
                <a:latin typeface="Arial" charset="0"/>
                <a:cs typeface="Times New Roman" pitchFamily="18" charset="0"/>
              </a:defRPr>
            </a:lvl2pPr>
            <a:lvl3pPr marL="1143000" indent="-228600" eaLnBrk="0" hangingPunct="0">
              <a:defRPr sz="2800">
                <a:solidFill>
                  <a:srgbClr val="CC3300"/>
                </a:solidFill>
                <a:latin typeface="Arial" charset="0"/>
                <a:cs typeface="Times New Roman" pitchFamily="18" charset="0"/>
              </a:defRPr>
            </a:lvl3pPr>
            <a:lvl4pPr marL="1600200" indent="-228600" eaLnBrk="0" hangingPunct="0">
              <a:defRPr sz="2800">
                <a:solidFill>
                  <a:srgbClr val="CC3300"/>
                </a:solidFill>
                <a:latin typeface="Arial" charset="0"/>
                <a:cs typeface="Times New Roman" pitchFamily="18" charset="0"/>
              </a:defRPr>
            </a:lvl4pPr>
            <a:lvl5pPr marL="2057400" indent="-228600" eaLnBrk="0" hangingPunct="0">
              <a:defRPr sz="2800">
                <a:solidFill>
                  <a:srgbClr val="CC3300"/>
                </a:solidFill>
                <a:latin typeface="Arial" charset="0"/>
                <a:cs typeface="Times New Roman" pitchFamily="18" charset="0"/>
              </a:defRPr>
            </a:lvl5pPr>
            <a:lvl6pPr marL="25146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6pPr>
            <a:lvl7pPr marL="29718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7pPr>
            <a:lvl8pPr marL="34290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8pPr>
            <a:lvl9pPr marL="38862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9pPr>
          </a:lstStyle>
          <a:p>
            <a:pPr eaLnBrk="1" hangingPunct="1"/>
            <a:fld id="{D529459F-F1A5-4462-8E94-D86D92123D42}" type="slidenum">
              <a:rPr lang="en-US" sz="1200">
                <a:solidFill>
                  <a:prstClr val="black"/>
                </a:solidFill>
                <a:latin typeface="Times New Roman" pitchFamily="18" charset="0"/>
              </a:rPr>
              <a:pPr eaLnBrk="1" hangingPunct="1"/>
              <a:t>157</a:t>
            </a:fld>
            <a:endParaRPr lang="en-US" sz="1200">
              <a:solidFill>
                <a:prstClr val="black"/>
              </a:solidFill>
              <a:latin typeface="Times New Roman" pitchFamily="18" charset="0"/>
            </a:endParaRPr>
          </a:p>
        </p:txBody>
      </p:sp>
      <p:sp>
        <p:nvSpPr>
          <p:cNvPr id="172035" name="Slide Image Placeholder 1"/>
          <p:cNvSpPr>
            <a:spLocks noGrp="1" noRot="1" noChangeAspect="1" noTextEdit="1"/>
          </p:cNvSpPr>
          <p:nvPr>
            <p:ph type="sldImg"/>
          </p:nvPr>
        </p:nvSpPr>
        <p:spPr>
          <a:ln/>
        </p:spPr>
      </p:sp>
      <p:sp>
        <p:nvSpPr>
          <p:cNvPr id="17203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
        <p:nvSpPr>
          <p:cNvPr id="17203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800">
                <a:solidFill>
                  <a:srgbClr val="CC3300"/>
                </a:solidFill>
                <a:latin typeface="Arial" charset="0"/>
                <a:cs typeface="Times New Roman" pitchFamily="18" charset="0"/>
              </a:defRPr>
            </a:lvl1pPr>
            <a:lvl2pPr marL="742950" indent="-285750" eaLnBrk="0" hangingPunct="0">
              <a:defRPr sz="2800">
                <a:solidFill>
                  <a:srgbClr val="CC3300"/>
                </a:solidFill>
                <a:latin typeface="Arial" charset="0"/>
                <a:cs typeface="Times New Roman" pitchFamily="18" charset="0"/>
              </a:defRPr>
            </a:lvl2pPr>
            <a:lvl3pPr marL="1143000" indent="-228600" eaLnBrk="0" hangingPunct="0">
              <a:defRPr sz="2800">
                <a:solidFill>
                  <a:srgbClr val="CC3300"/>
                </a:solidFill>
                <a:latin typeface="Arial" charset="0"/>
                <a:cs typeface="Times New Roman" pitchFamily="18" charset="0"/>
              </a:defRPr>
            </a:lvl3pPr>
            <a:lvl4pPr marL="1600200" indent="-228600" eaLnBrk="0" hangingPunct="0">
              <a:defRPr sz="2800">
                <a:solidFill>
                  <a:srgbClr val="CC3300"/>
                </a:solidFill>
                <a:latin typeface="Arial" charset="0"/>
                <a:cs typeface="Times New Roman" pitchFamily="18" charset="0"/>
              </a:defRPr>
            </a:lvl4pPr>
            <a:lvl5pPr marL="2057400" indent="-228600" eaLnBrk="0" hangingPunct="0">
              <a:defRPr sz="2800">
                <a:solidFill>
                  <a:srgbClr val="CC3300"/>
                </a:solidFill>
                <a:latin typeface="Arial" charset="0"/>
                <a:cs typeface="Times New Roman" pitchFamily="18" charset="0"/>
              </a:defRPr>
            </a:lvl5pPr>
            <a:lvl6pPr marL="25146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6pPr>
            <a:lvl7pPr marL="29718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7pPr>
            <a:lvl8pPr marL="34290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8pPr>
            <a:lvl9pPr marL="38862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9pPr>
          </a:lstStyle>
          <a:p>
            <a:pPr algn="r" eaLnBrk="1" hangingPunct="1">
              <a:spcBef>
                <a:spcPct val="0"/>
              </a:spcBef>
            </a:pPr>
            <a:fld id="{3130A1B4-E226-4139-BD2C-EC14C7889398}" type="slidenum">
              <a:rPr lang="en-US" sz="1200">
                <a:solidFill>
                  <a:prstClr val="black"/>
                </a:solidFill>
                <a:cs typeface="Arial" charset="0"/>
              </a:rPr>
              <a:pPr algn="r" eaLnBrk="1" hangingPunct="1">
                <a:spcBef>
                  <a:spcPct val="0"/>
                </a:spcBef>
              </a:pPr>
              <a:t>157</a:t>
            </a:fld>
            <a:endParaRPr lang="en-US" sz="1200">
              <a:solidFill>
                <a:prstClr val="black"/>
              </a:solidFill>
              <a:cs typeface="Arial"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rgbClr val="CC3300"/>
                </a:solidFill>
                <a:latin typeface="Arial" charset="0"/>
                <a:cs typeface="Times New Roman" pitchFamily="18" charset="0"/>
              </a:defRPr>
            </a:lvl1pPr>
            <a:lvl2pPr marL="742950" indent="-285750" eaLnBrk="0" hangingPunct="0">
              <a:defRPr sz="2800">
                <a:solidFill>
                  <a:srgbClr val="CC3300"/>
                </a:solidFill>
                <a:latin typeface="Arial" charset="0"/>
                <a:cs typeface="Times New Roman" pitchFamily="18" charset="0"/>
              </a:defRPr>
            </a:lvl2pPr>
            <a:lvl3pPr marL="1143000" indent="-228600" eaLnBrk="0" hangingPunct="0">
              <a:defRPr sz="2800">
                <a:solidFill>
                  <a:srgbClr val="CC3300"/>
                </a:solidFill>
                <a:latin typeface="Arial" charset="0"/>
                <a:cs typeface="Times New Roman" pitchFamily="18" charset="0"/>
              </a:defRPr>
            </a:lvl3pPr>
            <a:lvl4pPr marL="1600200" indent="-228600" eaLnBrk="0" hangingPunct="0">
              <a:defRPr sz="2800">
                <a:solidFill>
                  <a:srgbClr val="CC3300"/>
                </a:solidFill>
                <a:latin typeface="Arial" charset="0"/>
                <a:cs typeface="Times New Roman" pitchFamily="18" charset="0"/>
              </a:defRPr>
            </a:lvl4pPr>
            <a:lvl5pPr marL="2057400" indent="-228600" eaLnBrk="0" hangingPunct="0">
              <a:defRPr sz="2800">
                <a:solidFill>
                  <a:srgbClr val="CC3300"/>
                </a:solidFill>
                <a:latin typeface="Arial" charset="0"/>
                <a:cs typeface="Times New Roman" pitchFamily="18" charset="0"/>
              </a:defRPr>
            </a:lvl5pPr>
            <a:lvl6pPr marL="25146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6pPr>
            <a:lvl7pPr marL="29718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7pPr>
            <a:lvl8pPr marL="34290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8pPr>
            <a:lvl9pPr marL="38862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9pPr>
          </a:lstStyle>
          <a:p>
            <a:pPr eaLnBrk="1" hangingPunct="1"/>
            <a:fld id="{2C1A7AFD-9106-4E27-9750-936F72A1938E}" type="slidenum">
              <a:rPr lang="en-US" sz="1200">
                <a:solidFill>
                  <a:prstClr val="black"/>
                </a:solidFill>
                <a:latin typeface="Times New Roman" pitchFamily="18" charset="0"/>
              </a:rPr>
              <a:pPr eaLnBrk="1" hangingPunct="1"/>
              <a:t>158</a:t>
            </a:fld>
            <a:endParaRPr lang="en-US" sz="1200">
              <a:solidFill>
                <a:prstClr val="black"/>
              </a:solidFill>
              <a:latin typeface="Times New Roman" pitchFamily="18" charset="0"/>
            </a:endParaRPr>
          </a:p>
        </p:txBody>
      </p:sp>
      <p:sp>
        <p:nvSpPr>
          <p:cNvPr id="169987" name="Slide Image Placeholder 1"/>
          <p:cNvSpPr>
            <a:spLocks noGrp="1" noRot="1" noChangeAspect="1" noTextEdit="1"/>
          </p:cNvSpPr>
          <p:nvPr>
            <p:ph type="sldImg"/>
          </p:nvPr>
        </p:nvSpPr>
        <p:spPr>
          <a:ln/>
        </p:spPr>
      </p:sp>
      <p:sp>
        <p:nvSpPr>
          <p:cNvPr id="16998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
        <p:nvSpPr>
          <p:cNvPr id="16998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800">
                <a:solidFill>
                  <a:srgbClr val="CC3300"/>
                </a:solidFill>
                <a:latin typeface="Arial" charset="0"/>
                <a:cs typeface="Times New Roman" pitchFamily="18" charset="0"/>
              </a:defRPr>
            </a:lvl1pPr>
            <a:lvl2pPr marL="742950" indent="-285750" eaLnBrk="0" hangingPunct="0">
              <a:defRPr sz="2800">
                <a:solidFill>
                  <a:srgbClr val="CC3300"/>
                </a:solidFill>
                <a:latin typeface="Arial" charset="0"/>
                <a:cs typeface="Times New Roman" pitchFamily="18" charset="0"/>
              </a:defRPr>
            </a:lvl2pPr>
            <a:lvl3pPr marL="1143000" indent="-228600" eaLnBrk="0" hangingPunct="0">
              <a:defRPr sz="2800">
                <a:solidFill>
                  <a:srgbClr val="CC3300"/>
                </a:solidFill>
                <a:latin typeface="Arial" charset="0"/>
                <a:cs typeface="Times New Roman" pitchFamily="18" charset="0"/>
              </a:defRPr>
            </a:lvl3pPr>
            <a:lvl4pPr marL="1600200" indent="-228600" eaLnBrk="0" hangingPunct="0">
              <a:defRPr sz="2800">
                <a:solidFill>
                  <a:srgbClr val="CC3300"/>
                </a:solidFill>
                <a:latin typeface="Arial" charset="0"/>
                <a:cs typeface="Times New Roman" pitchFamily="18" charset="0"/>
              </a:defRPr>
            </a:lvl4pPr>
            <a:lvl5pPr marL="2057400" indent="-228600" eaLnBrk="0" hangingPunct="0">
              <a:defRPr sz="2800">
                <a:solidFill>
                  <a:srgbClr val="CC3300"/>
                </a:solidFill>
                <a:latin typeface="Arial" charset="0"/>
                <a:cs typeface="Times New Roman" pitchFamily="18" charset="0"/>
              </a:defRPr>
            </a:lvl5pPr>
            <a:lvl6pPr marL="25146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6pPr>
            <a:lvl7pPr marL="29718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7pPr>
            <a:lvl8pPr marL="34290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8pPr>
            <a:lvl9pPr marL="38862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9pPr>
          </a:lstStyle>
          <a:p>
            <a:pPr algn="r" eaLnBrk="1" hangingPunct="1">
              <a:spcBef>
                <a:spcPct val="0"/>
              </a:spcBef>
            </a:pPr>
            <a:fld id="{DF17B098-8B51-4FA5-87E8-81084815C05C}" type="slidenum">
              <a:rPr lang="en-US" sz="1200">
                <a:solidFill>
                  <a:prstClr val="black"/>
                </a:solidFill>
                <a:cs typeface="Arial" charset="0"/>
              </a:rPr>
              <a:pPr algn="r" eaLnBrk="1" hangingPunct="1">
                <a:spcBef>
                  <a:spcPct val="0"/>
                </a:spcBef>
              </a:pPr>
              <a:t>158</a:t>
            </a:fld>
            <a:endParaRPr lang="en-US" sz="1200">
              <a:solidFill>
                <a:prstClr val="black"/>
              </a:solidFill>
              <a:cs typeface="Arial"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spcBef>
                <a:spcPct val="0"/>
              </a:spcBef>
              <a:buClrTx/>
              <a:buFontTx/>
              <a:buNone/>
            </a:pPr>
            <a:fld id="{1391F277-DE38-415D-B396-E4B7CF7AC25E}" type="slidenum">
              <a:rPr lang="en-US" sz="1200">
                <a:solidFill>
                  <a:schemeClr val="tx1"/>
                </a:solidFill>
                <a:latin typeface="Times New Roman" pitchFamily="18" charset="0"/>
              </a:rPr>
              <a:pPr algn="r">
                <a:spcBef>
                  <a:spcPct val="0"/>
                </a:spcBef>
                <a:buClrTx/>
                <a:buFontTx/>
                <a:buNone/>
              </a:pPr>
              <a:t>166</a:t>
            </a:fld>
            <a:endParaRPr lang="en-US" sz="1200" dirty="0">
              <a:solidFill>
                <a:schemeClr val="tx1"/>
              </a:solidFill>
              <a:latin typeface="Times New Roman" pitchFamily="18"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CFF6793C-2FE6-4828-98DB-9B52E670AB78}" type="slidenum">
              <a:rPr lang="en-US"/>
              <a:pPr/>
              <a:t>20</a:t>
            </a:fld>
            <a:endParaRPr 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4040AB09-E60D-4097-8642-1A78D8268745}" type="slidenum">
              <a:rPr lang="en-US" smtClean="0"/>
              <a:pPr/>
              <a:t>21</a:t>
            </a:fld>
            <a:endParaRPr lang="en-US"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5BF97314-A57D-4BAB-9A7F-E9D5D855BE85}" type="slidenum">
              <a:rPr lang="en-US" smtClean="0"/>
              <a:pPr/>
              <a:t>30</a:t>
            </a:fld>
            <a:endParaRPr lang="en-US" dirty="0"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r>
              <a:rPr lang="en-US" dirty="0" smtClean="0"/>
              <a:t>Does this help us realize that we often over-engineer our designs?</a:t>
            </a:r>
          </a:p>
          <a:p>
            <a:pPr eaLnBrk="1" hangingPunct="1"/>
            <a:r>
              <a:rPr lang="en-US" dirty="0" smtClean="0"/>
              <a:t>The Never and Rarely used not only represent our over-investing in some features and functions, that work might have kept us from developing features and functions that would help us win in the marketplace.</a:t>
            </a:r>
          </a:p>
          <a:p>
            <a:pPr eaLnBrk="1" hangingPunct="1"/>
            <a:endParaRPr lang="en-US" dirty="0" smtClean="0"/>
          </a:p>
          <a:p>
            <a:pPr eaLnBrk="1" hangingPunct="1"/>
            <a:r>
              <a:rPr lang="en-US" dirty="0" smtClean="0"/>
              <a:t>Google Docs are competing with MS by </a:t>
            </a:r>
            <a:r>
              <a:rPr lang="en-US" u="sng" dirty="0" smtClean="0"/>
              <a:t>only</a:t>
            </a:r>
            <a:r>
              <a:rPr lang="en-US" dirty="0" smtClean="0"/>
              <a:t> implementing the elements of MS Office that people actually use.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p:spPr>
        <p:txBody>
          <a:bodyPr/>
          <a:lstStyle/>
          <a:p>
            <a:r>
              <a:rPr lang="en-US" dirty="0" smtClean="0"/>
              <a:t>Online book company</a:t>
            </a:r>
            <a:r>
              <a:rPr lang="en-US" baseline="0" dirty="0" smtClean="0"/>
              <a:t> – taking orders over the phone</a:t>
            </a:r>
            <a:endParaRPr lang="en-US" dirty="0" smtClean="0"/>
          </a:p>
          <a:p>
            <a:r>
              <a:rPr lang="en-US" dirty="0" smtClean="0"/>
              <a:t>Legacy data entry sequence = Name, Telephone, Address.</a:t>
            </a:r>
          </a:p>
          <a:p>
            <a:r>
              <a:rPr lang="en-US" dirty="0" smtClean="0"/>
              <a:t>Replacement data entry sequence = Name, Address, Telephone.</a:t>
            </a:r>
          </a:p>
          <a:p>
            <a:r>
              <a:rPr lang="en-US" dirty="0" smtClean="0"/>
              <a:t>The requirement is to customize the replacement. Cost is $100,000.</a:t>
            </a:r>
          </a:p>
          <a:p>
            <a:r>
              <a:rPr lang="en-US" dirty="0" smtClean="0"/>
              <a:t>How much “value” did this customization generate? Was it worth $100,000? How about $1000? $1?</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FF40899A-C715-4255-B55B-71866E4F2C35}" type="slidenum">
              <a:rPr lang="en-US" smtClean="0"/>
              <a:pPr/>
              <a:t>32</a:t>
            </a:fld>
            <a:endParaRPr lang="en-US" dirty="0"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A54991AC-97AC-4B34-AC6A-FDC2A628115C}" type="slidenum">
              <a:rPr lang="en-US" smtClean="0"/>
              <a:pPr/>
              <a:t>33</a:t>
            </a:fld>
            <a:endParaRPr lang="en-US" dirty="0" smtClean="0"/>
          </a:p>
        </p:txBody>
      </p:sp>
      <p:sp>
        <p:nvSpPr>
          <p:cNvPr id="116739" name="Rectangle 2"/>
          <p:cNvSpPr>
            <a:spLocks noGrp="1" noRot="1" noChangeAspect="1" noChangeArrowheads="1" noTextEdit="1"/>
          </p:cNvSpPr>
          <p:nvPr>
            <p:ph type="sldImg"/>
          </p:nvPr>
        </p:nvSpPr>
        <p:spPr>
          <a:xfrm>
            <a:off x="1144588" y="685800"/>
            <a:ext cx="4572000" cy="3429000"/>
          </a:xfrm>
          <a:ln/>
        </p:spPr>
      </p:sp>
      <p:sp>
        <p:nvSpPr>
          <p:cNvPr id="11674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spcBef>
                <a:spcPct val="0"/>
              </a:spcBef>
              <a:buClrTx/>
              <a:buFontTx/>
              <a:buNone/>
            </a:pPr>
            <a:fld id="{1391F277-DE38-415D-B396-E4B7CF7AC25E}" type="slidenum">
              <a:rPr lang="en-US" sz="1200">
                <a:solidFill>
                  <a:schemeClr val="tx1"/>
                </a:solidFill>
                <a:latin typeface="Times New Roman" pitchFamily="18" charset="0"/>
              </a:rPr>
              <a:pPr algn="r">
                <a:spcBef>
                  <a:spcPct val="0"/>
                </a:spcBef>
                <a:buClrTx/>
                <a:buFontTx/>
                <a:buNone/>
              </a:pPr>
              <a:t>3</a:t>
            </a:fld>
            <a:endParaRPr lang="en-US" sz="1200" dirty="0">
              <a:solidFill>
                <a:schemeClr val="tx1"/>
              </a:solidFill>
              <a:latin typeface="Times New Roman" pitchFamily="18"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3FAE77C3-0F72-4174-9154-7D1968C2913E}" type="slidenum">
              <a:rPr lang="en-US" smtClean="0"/>
              <a:pPr/>
              <a:t>34</a:t>
            </a:fld>
            <a:endParaRPr lang="en-US" dirty="0" smtClean="0"/>
          </a:p>
        </p:txBody>
      </p:sp>
      <p:sp>
        <p:nvSpPr>
          <p:cNvPr id="117763" name="Rectangle 2"/>
          <p:cNvSpPr>
            <a:spLocks noGrp="1" noRot="1" noChangeAspect="1" noChangeArrowheads="1" noTextEdit="1"/>
          </p:cNvSpPr>
          <p:nvPr>
            <p:ph type="sldImg"/>
          </p:nvPr>
        </p:nvSpPr>
        <p:spPr>
          <a:xfrm>
            <a:off x="1144588" y="685800"/>
            <a:ext cx="4572000" cy="3429000"/>
          </a:xfrm>
          <a:ln/>
        </p:spPr>
      </p:sp>
      <p:sp>
        <p:nvSpPr>
          <p:cNvPr id="117764" name="Rectangle 3"/>
          <p:cNvSpPr>
            <a:spLocks noGrp="1" noChangeArrowheads="1"/>
          </p:cNvSpPr>
          <p:nvPr>
            <p:ph type="body" idx="1"/>
          </p:nvPr>
        </p:nvSpPr>
        <p:spPr>
          <a:noFill/>
          <a:ln/>
        </p:spPr>
        <p:txBody>
          <a:bodyPr/>
          <a:lstStyle/>
          <a:p>
            <a:pPr eaLnBrk="1" hangingPunct="1"/>
            <a:r>
              <a:rPr lang="en-US" dirty="0" smtClean="0"/>
              <a:t>Using this cost / benefit calculation approach to business value is not only incomplete, it can be gamed. In many cases, we start with the number that will guarantee project approval and then work backwards to determine what costs and benefits will generate this number.</a:t>
            </a:r>
          </a:p>
          <a:p>
            <a:pPr eaLnBrk="1" hangingPunct="1"/>
            <a:endParaRPr lang="en-US" dirty="0" smtClean="0"/>
          </a:p>
          <a:p>
            <a:pPr eaLnBrk="1" hangingPunct="1"/>
            <a:r>
              <a:rPr lang="en-US" dirty="0" smtClean="0"/>
              <a:t>If your cost estimate is +/-25% and</a:t>
            </a:r>
            <a:r>
              <a:rPr lang="en-US" baseline="0" dirty="0" smtClean="0"/>
              <a:t> your value estimate is +-50% (These are not uncommon numbers) then your E/R is +-85% = essentially a random number and not a good basis for </a:t>
            </a:r>
            <a:r>
              <a:rPr lang="en-US" baseline="0" smtClean="0"/>
              <a:t>decision making.</a:t>
            </a:r>
            <a:endParaRPr lang="en-US" smtClean="0"/>
          </a:p>
          <a:p>
            <a:pPr eaLnBrk="1" hangingPunct="1"/>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7F927BAC-5B96-43FB-A275-2286C48B273F}" type="slidenum">
              <a:rPr lang="en-US" smtClean="0"/>
              <a:pPr/>
              <a:t>35</a:t>
            </a:fld>
            <a:endParaRPr lang="en-US" dirty="0"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spcBef>
                <a:spcPct val="0"/>
              </a:spcBef>
              <a:buClrTx/>
              <a:buFontTx/>
              <a:buNone/>
            </a:pPr>
            <a:fld id="{58EB797F-4C8D-41F4-BE80-474A34E9C7AA}" type="slidenum">
              <a:rPr lang="en-US" sz="1200">
                <a:solidFill>
                  <a:schemeClr val="tx1"/>
                </a:solidFill>
                <a:latin typeface="Times New Roman" pitchFamily="18" charset="0"/>
              </a:rPr>
              <a:pPr algn="r">
                <a:spcBef>
                  <a:spcPct val="0"/>
                </a:spcBef>
                <a:buClrTx/>
                <a:buFontTx/>
                <a:buNone/>
              </a:pPr>
              <a:t>36</a:t>
            </a:fld>
            <a:endParaRPr lang="en-US" sz="1200" dirty="0">
              <a:solidFill>
                <a:schemeClr val="tx1"/>
              </a:solidFill>
              <a:latin typeface="Times New Roman" pitchFamily="18" charset="0"/>
            </a:endParaRPr>
          </a:p>
        </p:txBody>
      </p:sp>
      <p:sp>
        <p:nvSpPr>
          <p:cNvPr id="119811" name="Rectangle 2"/>
          <p:cNvSpPr>
            <a:spLocks noGrp="1" noRot="1" noChangeAspect="1" noChangeArrowheads="1" noTextEdit="1"/>
          </p:cNvSpPr>
          <p:nvPr>
            <p:ph type="sldImg"/>
          </p:nvPr>
        </p:nvSpPr>
        <p:spPr>
          <a:xfrm>
            <a:off x="1144588" y="685800"/>
            <a:ext cx="4572000" cy="3429000"/>
          </a:xfrm>
          <a:ln/>
        </p:spPr>
      </p:sp>
      <p:sp>
        <p:nvSpPr>
          <p:cNvPr id="119812" name="Rectangle 3"/>
          <p:cNvSpPr>
            <a:spLocks noGrp="1" noChangeArrowheads="1"/>
          </p:cNvSpPr>
          <p:nvPr>
            <p:ph type="body" idx="1"/>
          </p:nvPr>
        </p:nvSpPr>
        <p:spPr>
          <a:noFill/>
          <a:ln/>
        </p:spPr>
        <p:txBody>
          <a:bodyPr/>
          <a:lstStyle/>
          <a:p>
            <a:pPr eaLnBrk="1" hangingPunct="1"/>
            <a:r>
              <a:rPr lang="en-US" dirty="0" smtClean="0"/>
              <a:t>This gives an overview of the value model and the following slides describe each element of the model starting with Purpose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806C4030-8412-4A82-A2FE-928C9603228D}" type="slidenum">
              <a:rPr lang="en-US" smtClean="0"/>
              <a:pPr/>
              <a:t>37</a:t>
            </a:fld>
            <a:endParaRPr lang="en-US" dirty="0"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spcBef>
                <a:spcPct val="0"/>
              </a:spcBef>
              <a:buClrTx/>
              <a:buFontTx/>
              <a:buNone/>
            </a:pPr>
            <a:fld id="{D39992AE-4BCA-4A52-9C25-394AF7B992B2}" type="slidenum">
              <a:rPr lang="en-US" sz="1200">
                <a:solidFill>
                  <a:schemeClr val="tx1"/>
                </a:solidFill>
                <a:latin typeface="Times New Roman" pitchFamily="18" charset="0"/>
              </a:rPr>
              <a:pPr algn="r">
                <a:spcBef>
                  <a:spcPct val="0"/>
                </a:spcBef>
                <a:buClrTx/>
                <a:buFontTx/>
                <a:buNone/>
              </a:pPr>
              <a:t>38</a:t>
            </a:fld>
            <a:endParaRPr lang="en-US" sz="1200" dirty="0">
              <a:solidFill>
                <a:schemeClr val="tx1"/>
              </a:solidFill>
              <a:latin typeface="Times New Roman" pitchFamily="18" charset="0"/>
            </a:endParaRPr>
          </a:p>
        </p:txBody>
      </p:sp>
      <p:sp>
        <p:nvSpPr>
          <p:cNvPr id="121859" name="Rectangle 2"/>
          <p:cNvSpPr>
            <a:spLocks noGrp="1" noRot="1" noChangeAspect="1" noChangeArrowheads="1" noTextEdit="1"/>
          </p:cNvSpPr>
          <p:nvPr>
            <p:ph type="sldImg"/>
          </p:nvPr>
        </p:nvSpPr>
        <p:spPr>
          <a:xfrm>
            <a:off x="1144588" y="685800"/>
            <a:ext cx="4572000" cy="3429000"/>
          </a:xfrm>
          <a:ln/>
        </p:spPr>
      </p:sp>
      <p:sp>
        <p:nvSpPr>
          <p:cNvPr id="12186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3FA29A20-3D3C-418B-9BC0-824C9EF7ABFC}" type="slidenum">
              <a:rPr lang="en-US" smtClean="0">
                <a:solidFill>
                  <a:prstClr val="black"/>
                </a:solidFill>
              </a:rPr>
              <a:pPr/>
              <a:t>39</a:t>
            </a:fld>
            <a:endParaRPr lang="en-US" dirty="0" smtClean="0">
              <a:solidFill>
                <a:prstClr val="black"/>
              </a:solidFill>
            </a:endParaRPr>
          </a:p>
        </p:txBody>
      </p:sp>
      <p:sp>
        <p:nvSpPr>
          <p:cNvPr id="123907" name="Rectangle 2"/>
          <p:cNvSpPr>
            <a:spLocks noGrp="1" noRot="1" noChangeAspect="1" noChangeArrowheads="1" noTextEdit="1"/>
          </p:cNvSpPr>
          <p:nvPr>
            <p:ph type="sldImg"/>
          </p:nvPr>
        </p:nvSpPr>
        <p:spPr>
          <a:xfrm>
            <a:off x="1144588" y="685800"/>
            <a:ext cx="4572000" cy="3429000"/>
          </a:xfrm>
          <a:ln/>
        </p:spPr>
      </p:sp>
      <p:sp>
        <p:nvSpPr>
          <p:cNvPr id="123908" name="Rectangle 3"/>
          <p:cNvSpPr>
            <a:spLocks noGrp="1" noChangeArrowheads="1"/>
          </p:cNvSpPr>
          <p:nvPr>
            <p:ph type="body" idx="1"/>
          </p:nvPr>
        </p:nvSpPr>
        <p:spPr>
          <a:noFill/>
          <a:ln/>
        </p:spPr>
        <p:txBody>
          <a:bodyPr/>
          <a:lstStyle/>
          <a:p>
            <a:pPr eaLnBrk="1" hangingPunct="1"/>
            <a:r>
              <a:rPr lang="en-US" dirty="0" smtClean="0"/>
              <a:t>Differentiate is how to gain market share. Parity is how to hold market share.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942533FB-A3C8-4CDE-BC26-932704C1721E}" type="slidenum">
              <a:rPr lang="en-US" smtClean="0">
                <a:solidFill>
                  <a:prstClr val="black"/>
                </a:solidFill>
              </a:rPr>
              <a:pPr/>
              <a:t>40</a:t>
            </a:fld>
            <a:endParaRPr lang="en-US" dirty="0" smtClean="0">
              <a:solidFill>
                <a:prstClr val="black"/>
              </a:solidFill>
            </a:endParaRPr>
          </a:p>
        </p:txBody>
      </p:sp>
      <p:sp>
        <p:nvSpPr>
          <p:cNvPr id="124931" name="Rectangle 2"/>
          <p:cNvSpPr>
            <a:spLocks noGrp="1" noRot="1" noChangeAspect="1" noChangeArrowheads="1" noTextEdit="1"/>
          </p:cNvSpPr>
          <p:nvPr>
            <p:ph type="sldImg"/>
          </p:nvPr>
        </p:nvSpPr>
        <p:spPr>
          <a:xfrm>
            <a:off x="1144588" y="685800"/>
            <a:ext cx="4572000" cy="3429000"/>
          </a:xfrm>
          <a:ln/>
        </p:spPr>
      </p:sp>
      <p:sp>
        <p:nvSpPr>
          <p:cNvPr id="124932" name="Rectangle 3"/>
          <p:cNvSpPr>
            <a:spLocks noGrp="1" noChangeArrowheads="1"/>
          </p:cNvSpPr>
          <p:nvPr>
            <p:ph type="body" idx="1"/>
          </p:nvPr>
        </p:nvSpPr>
        <p:spPr>
          <a:noFill/>
          <a:ln/>
        </p:spPr>
        <p:txBody>
          <a:bodyPr/>
          <a:lstStyle/>
          <a:p>
            <a:pPr eaLnBrk="1" hangingPunct="1"/>
            <a:r>
              <a:rPr lang="en-US" dirty="0" smtClean="0"/>
              <a:t>While there are many examples of Parity activities, it is helpful to point out some of the Differentiating activities of the team or group you are training. </a:t>
            </a:r>
          </a:p>
          <a:p>
            <a:pPr eaLnBrk="1" hangingPunct="1"/>
            <a:r>
              <a:rPr lang="en-US" dirty="0" smtClean="0"/>
              <a:t>It is also important to emphasize that the Parity activities are important. They are as important as the Differentiating activities. However, their importance does not come from their uniqueness.</a:t>
            </a:r>
          </a:p>
          <a:p>
            <a:pPr eaLnBrk="1" hangingPunct="1"/>
            <a:r>
              <a:rPr lang="en-US" dirty="0" smtClean="0"/>
              <a:t>It is important to emphasize that Purpose not only helps us stop over-engineering or over-investing in Parity activities, features, and functions, it also helps us focus our creativity and innovation on the Differentiating activities, features and functions.</a:t>
            </a:r>
          </a:p>
          <a:p>
            <a:pPr eaLnBrk="1" hangingPunct="1"/>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F239BF-4862-4B74-B596-B439048D58C2}" type="slidenum">
              <a:rPr lang="en-US">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0100757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F239BF-4862-4B74-B596-B439048D58C2}"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0100757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5DD2555E-8EC5-4DCF-8120-8FF8A1423B45}" type="slidenum">
              <a:rPr lang="en-US" smtClean="0">
                <a:solidFill>
                  <a:prstClr val="black"/>
                </a:solidFill>
              </a:rPr>
              <a:pPr/>
              <a:t>43</a:t>
            </a:fld>
            <a:endParaRPr lang="en-US" smtClean="0">
              <a:solidFill>
                <a:prstClr val="black"/>
              </a:solidFill>
            </a:endParaRPr>
          </a:p>
        </p:txBody>
      </p:sp>
      <p:sp>
        <p:nvSpPr>
          <p:cNvPr id="142339" name="Rectangle 2"/>
          <p:cNvSpPr>
            <a:spLocks noGrp="1" noRot="1" noChangeAspect="1" noChangeArrowheads="1" noTextEdit="1"/>
          </p:cNvSpPr>
          <p:nvPr>
            <p:ph type="sldImg"/>
          </p:nvPr>
        </p:nvSpPr>
        <p:spPr>
          <a:xfrm>
            <a:off x="1144588" y="685800"/>
            <a:ext cx="4572000" cy="3429000"/>
          </a:xfrm>
          <a:ln/>
        </p:spPr>
      </p:sp>
      <p:sp>
        <p:nvSpPr>
          <p:cNvPr id="142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5DD2555E-8EC5-4DCF-8120-8FF8A1423B45}" type="slidenum">
              <a:rPr lang="en-US">
                <a:solidFill>
                  <a:prstClr val="black"/>
                </a:solidFill>
              </a:rPr>
              <a:pPr/>
              <a:t>44</a:t>
            </a:fld>
            <a:endParaRPr lang="en-US">
              <a:solidFill>
                <a:prstClr val="black"/>
              </a:solidFill>
            </a:endParaRPr>
          </a:p>
        </p:txBody>
      </p:sp>
      <p:sp>
        <p:nvSpPr>
          <p:cNvPr id="142339" name="Rectangle 2"/>
          <p:cNvSpPr>
            <a:spLocks noGrp="1" noRot="1" noChangeAspect="1" noChangeArrowheads="1" noTextEdit="1"/>
          </p:cNvSpPr>
          <p:nvPr>
            <p:ph type="sldImg"/>
          </p:nvPr>
        </p:nvSpPr>
        <p:spPr>
          <a:xfrm>
            <a:off x="1144588" y="685800"/>
            <a:ext cx="4572000" cy="3429000"/>
          </a:xfrm>
          <a:ln/>
        </p:spPr>
      </p:sp>
      <p:sp>
        <p:nvSpPr>
          <p:cNvPr id="142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5DD2555E-8EC5-4DCF-8120-8FF8A1423B45}" type="slidenum">
              <a:rPr lang="en-US" smtClean="0">
                <a:solidFill>
                  <a:prstClr val="black"/>
                </a:solidFill>
              </a:rPr>
              <a:pPr/>
              <a:t>45</a:t>
            </a:fld>
            <a:endParaRPr lang="en-US" smtClean="0">
              <a:solidFill>
                <a:prstClr val="black"/>
              </a:solidFill>
            </a:endParaRPr>
          </a:p>
        </p:txBody>
      </p:sp>
      <p:sp>
        <p:nvSpPr>
          <p:cNvPr id="142339" name="Rectangle 2"/>
          <p:cNvSpPr>
            <a:spLocks noGrp="1" noRot="1" noChangeAspect="1" noChangeArrowheads="1" noTextEdit="1"/>
          </p:cNvSpPr>
          <p:nvPr>
            <p:ph type="sldImg"/>
          </p:nvPr>
        </p:nvSpPr>
        <p:spPr>
          <a:xfrm>
            <a:off x="1144588" y="685800"/>
            <a:ext cx="4572000" cy="3429000"/>
          </a:xfrm>
          <a:ln/>
        </p:spPr>
      </p:sp>
      <p:sp>
        <p:nvSpPr>
          <p:cNvPr id="142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5DD2555E-8EC5-4DCF-8120-8FF8A1423B45}" type="slidenum">
              <a:rPr lang="en-US" smtClean="0">
                <a:solidFill>
                  <a:prstClr val="black"/>
                </a:solidFill>
              </a:rPr>
              <a:pPr/>
              <a:t>47</a:t>
            </a:fld>
            <a:endParaRPr lang="en-US" smtClean="0">
              <a:solidFill>
                <a:prstClr val="black"/>
              </a:solidFill>
            </a:endParaRPr>
          </a:p>
        </p:txBody>
      </p:sp>
      <p:sp>
        <p:nvSpPr>
          <p:cNvPr id="142339" name="Rectangle 2"/>
          <p:cNvSpPr>
            <a:spLocks noGrp="1" noRot="1" noChangeAspect="1" noChangeArrowheads="1" noTextEdit="1"/>
          </p:cNvSpPr>
          <p:nvPr>
            <p:ph type="sldImg"/>
          </p:nvPr>
        </p:nvSpPr>
        <p:spPr>
          <a:xfrm>
            <a:off x="1144588" y="685800"/>
            <a:ext cx="4572000" cy="3429000"/>
          </a:xfrm>
          <a:ln/>
        </p:spPr>
      </p:sp>
      <p:sp>
        <p:nvSpPr>
          <p:cNvPr id="142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5DD2555E-8EC5-4DCF-8120-8FF8A1423B45}" type="slidenum">
              <a:rPr lang="en-US">
                <a:solidFill>
                  <a:prstClr val="black"/>
                </a:solidFill>
              </a:rPr>
              <a:pPr/>
              <a:t>48</a:t>
            </a:fld>
            <a:endParaRPr lang="en-US">
              <a:solidFill>
                <a:prstClr val="black"/>
              </a:solidFill>
            </a:endParaRPr>
          </a:p>
        </p:txBody>
      </p:sp>
      <p:sp>
        <p:nvSpPr>
          <p:cNvPr id="142339" name="Rectangle 2"/>
          <p:cNvSpPr>
            <a:spLocks noGrp="1" noRot="1" noChangeAspect="1" noChangeArrowheads="1" noTextEdit="1"/>
          </p:cNvSpPr>
          <p:nvPr>
            <p:ph type="sldImg"/>
          </p:nvPr>
        </p:nvSpPr>
        <p:spPr>
          <a:xfrm>
            <a:off x="1144588" y="685800"/>
            <a:ext cx="4572000" cy="3429000"/>
          </a:xfrm>
          <a:ln/>
        </p:spPr>
      </p:sp>
      <p:sp>
        <p:nvSpPr>
          <p:cNvPr id="142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5DD2555E-8EC5-4DCF-8120-8FF8A1423B45}" type="slidenum">
              <a:rPr lang="en-US" smtClean="0">
                <a:solidFill>
                  <a:prstClr val="black"/>
                </a:solidFill>
              </a:rPr>
              <a:pPr/>
              <a:t>49</a:t>
            </a:fld>
            <a:endParaRPr lang="en-US" smtClean="0">
              <a:solidFill>
                <a:prstClr val="black"/>
              </a:solidFill>
            </a:endParaRPr>
          </a:p>
        </p:txBody>
      </p:sp>
      <p:sp>
        <p:nvSpPr>
          <p:cNvPr id="142339" name="Rectangle 2"/>
          <p:cNvSpPr>
            <a:spLocks noGrp="1" noRot="1" noChangeAspect="1" noChangeArrowheads="1" noTextEdit="1"/>
          </p:cNvSpPr>
          <p:nvPr>
            <p:ph type="sldImg"/>
          </p:nvPr>
        </p:nvSpPr>
        <p:spPr>
          <a:xfrm>
            <a:off x="1144588" y="685800"/>
            <a:ext cx="4572000" cy="3429000"/>
          </a:xfrm>
          <a:ln/>
        </p:spPr>
      </p:sp>
      <p:sp>
        <p:nvSpPr>
          <p:cNvPr id="142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B20B4A92-D08D-43D9-8ADE-209D0758A33F}" type="slidenum">
              <a:rPr lang="en-US" smtClean="0"/>
              <a:pPr/>
              <a:t>51</a:t>
            </a:fld>
            <a:endParaRPr lang="en-US" dirty="0" smtClean="0"/>
          </a:p>
        </p:txBody>
      </p:sp>
      <p:sp>
        <p:nvSpPr>
          <p:cNvPr id="132099" name="Rectangle 2"/>
          <p:cNvSpPr>
            <a:spLocks noGrp="1" noRot="1" noChangeAspect="1" noChangeArrowheads="1" noTextEdit="1"/>
          </p:cNvSpPr>
          <p:nvPr>
            <p:ph type="sldImg"/>
          </p:nvPr>
        </p:nvSpPr>
        <p:spPr>
          <a:xfrm>
            <a:off x="1144588" y="685800"/>
            <a:ext cx="4572000" cy="3429000"/>
          </a:xfrm>
          <a:ln/>
        </p:spPr>
      </p:sp>
      <p:sp>
        <p:nvSpPr>
          <p:cNvPr id="132100" name="Rectangle 3"/>
          <p:cNvSpPr>
            <a:spLocks noGrp="1" noChangeArrowheads="1"/>
          </p:cNvSpPr>
          <p:nvPr>
            <p:ph type="body" idx="1"/>
          </p:nvPr>
        </p:nvSpPr>
        <p:spPr>
          <a:noFill/>
          <a:ln/>
        </p:spPr>
        <p:txBody>
          <a:bodyPr/>
          <a:lstStyle/>
          <a:p>
            <a:pPr eaLnBrk="1" hangingPunct="1"/>
            <a:r>
              <a:rPr lang="en-US" dirty="0" smtClean="0"/>
              <a:t>The primary challenge in using the Purpose model is to identify what belongs in the Differentiating category. As a rule of thumb, what belongs in Differentiating should be directly linked to the organization’s strategy.</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51FCFCB7-0808-4B53-B51F-E8B245ABD7DC}" type="slidenum">
              <a:rPr lang="en-US" smtClean="0"/>
              <a:pPr/>
              <a:t>52</a:t>
            </a:fld>
            <a:endParaRPr lang="en-US" dirty="0"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r>
              <a:rPr lang="en-US" dirty="0" smtClean="0"/>
              <a:t>And, strategy is equivalent with what generates our strategic competitive advantage. As a result, what belong in the Differentiating category are those things that directly generate sustainable competitive advantage.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A7BB2CF8-BC4B-476B-A8F5-9E8039694E1E}" type="slidenum">
              <a:rPr lang="en-US" smtClean="0"/>
              <a:pPr/>
              <a:t>53</a:t>
            </a:fld>
            <a:endParaRPr lang="en-US" dirty="0"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r>
              <a:rPr lang="en-US" dirty="0" smtClean="0"/>
              <a:t>These 5 Questions are a useful tool to help us identify the sustainable competitive advantage activities – those that belong in the Differentiating category.</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9A5D44C4-C344-4291-B8A0-08F08F3FCFF3}" type="slidenum">
              <a:rPr lang="en-US" smtClean="0"/>
              <a:pPr/>
              <a:t>54</a:t>
            </a:fld>
            <a:endParaRPr lang="en-US" dirty="0" smtClean="0"/>
          </a:p>
        </p:txBody>
      </p:sp>
      <p:sp>
        <p:nvSpPr>
          <p:cNvPr id="135171" name="Slide Image Placeholder 1"/>
          <p:cNvSpPr>
            <a:spLocks noGrp="1" noRot="1" noChangeAspect="1" noTextEdit="1"/>
          </p:cNvSpPr>
          <p:nvPr>
            <p:ph type="sldImg"/>
          </p:nvPr>
        </p:nvSpPr>
        <p:spPr>
          <a:ln/>
        </p:spPr>
      </p:sp>
      <p:sp>
        <p:nvSpPr>
          <p:cNvPr id="135172" name="Notes Placeholder 2"/>
          <p:cNvSpPr>
            <a:spLocks noGrp="1"/>
          </p:cNvSpPr>
          <p:nvPr>
            <p:ph type="body" idx="1"/>
          </p:nvPr>
        </p:nvSpPr>
        <p:spPr>
          <a:noFill/>
          <a:ln/>
        </p:spPr>
        <p:txBody>
          <a:bodyPr/>
          <a:lstStyle/>
          <a:p>
            <a:pPr eaLnBrk="1" hangingPunct="1"/>
            <a:r>
              <a:rPr lang="en-US" dirty="0" smtClean="0"/>
              <a:t>A basic human need is to want to be needed. Often, we translate this to mean that we want what we do to be Differentiating. One way to filter what is truly differentiating is the idea that, since the Differentiating activities, features, and functions help us gain market share and win new customers, we should be willing to advertise these to the world.</a:t>
            </a:r>
          </a:p>
          <a:p>
            <a:pPr eaLnBrk="1" hangingPunct="1"/>
            <a:r>
              <a:rPr lang="en-US" dirty="0" smtClean="0"/>
              <a:t>If there are questions about whether or not an activity, feature, or function is differentiating, we can ask whether or not we would ever post it on a billboard to win new customers.</a:t>
            </a:r>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buClrTx/>
              <a:buFontTx/>
              <a:buNone/>
              <a:defRPr/>
            </a:pPr>
            <a:fld id="{AFBF618C-E49A-4ED7-8197-26833C196F1B}" type="slidenum">
              <a:rPr lang="en-US" sz="1200">
                <a:solidFill>
                  <a:schemeClr val="tx1"/>
                </a:solidFill>
                <a:latin typeface="+mn-lt"/>
                <a:cs typeface="+mn-cs"/>
              </a:rPr>
              <a:pPr algn="r" fontAlgn="auto">
                <a:spcBef>
                  <a:spcPts val="0"/>
                </a:spcBef>
                <a:spcAft>
                  <a:spcPts val="0"/>
                </a:spcAft>
                <a:buClrTx/>
                <a:buFontTx/>
                <a:buNone/>
                <a:defRPr/>
              </a:pPr>
              <a:t>54</a:t>
            </a:fld>
            <a:endParaRPr lang="en-US" sz="1200" dirty="0">
              <a:solidFill>
                <a:schemeClr val="tx1"/>
              </a:solidFill>
              <a:latin typeface="+mn-lt"/>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A6ACC2EB-8668-4817-B72E-746ED9221134}" type="slidenum">
              <a:rPr lang="en-US" smtClean="0"/>
              <a:pPr/>
              <a:t>55</a:t>
            </a:fld>
            <a:endParaRPr lang="en-US" dirty="0"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r>
              <a:rPr lang="en-US" dirty="0" smtClean="0"/>
              <a:t>CTO  was arguing for significant investments in their financial system but trying to create a billboard makes is clear that this can only be a parity – not a differentiating investment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DC85FC7D-7483-4A4D-8290-10DDE11EB3A6}" type="slidenum">
              <a:rPr lang="en-US" smtClean="0">
                <a:solidFill>
                  <a:prstClr val="black"/>
                </a:solidFill>
              </a:rPr>
              <a:pPr/>
              <a:t>9</a:t>
            </a:fld>
            <a:endParaRPr lang="en-US" dirty="0" smtClean="0">
              <a:solidFill>
                <a:prstClr val="black"/>
              </a:solidFill>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A6ACC2EB-8668-4817-B72E-746ED9221134}" type="slidenum">
              <a:rPr lang="en-US" smtClean="0">
                <a:solidFill>
                  <a:prstClr val="black"/>
                </a:solidFill>
              </a:rPr>
              <a:pPr/>
              <a:t>56</a:t>
            </a:fld>
            <a:endParaRPr lang="en-US" dirty="0" smtClean="0">
              <a:solidFill>
                <a:prstClr val="black"/>
              </a:solidFill>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r>
              <a:rPr lang="en-US" dirty="0" smtClean="0"/>
              <a:t>CTO  was arguing for significant investments in their financial system but trying to create a billboard makes is clear that this can only be a parity – not a differentiating investment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A6ACC2EB-8668-4817-B72E-746ED9221134}" type="slidenum">
              <a:rPr lang="en-US" smtClean="0">
                <a:solidFill>
                  <a:prstClr val="black"/>
                </a:solidFill>
              </a:rPr>
              <a:pPr/>
              <a:t>57</a:t>
            </a:fld>
            <a:endParaRPr lang="en-US" dirty="0" smtClean="0">
              <a:solidFill>
                <a:prstClr val="black"/>
              </a:solidFill>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r>
              <a:rPr lang="en-US" dirty="0" smtClean="0"/>
              <a:t>CTO  was arguing for significant investments in their financial system but trying to create a billboard makes is clear that this can only be a parity – not a differentiating investment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3AB76AD7-157A-4F4B-9FED-33CBA11C069E}" type="slidenum">
              <a:rPr lang="en-US" smtClean="0"/>
              <a:pPr/>
              <a:t>58</a:t>
            </a:fld>
            <a:endParaRPr lang="en-US" dirty="0" smtClean="0"/>
          </a:p>
        </p:txBody>
      </p:sp>
      <p:sp>
        <p:nvSpPr>
          <p:cNvPr id="141315" name="Slide Image Placeholder 1"/>
          <p:cNvSpPr>
            <a:spLocks noGrp="1" noRot="1" noChangeAspect="1" noTextEdit="1"/>
          </p:cNvSpPr>
          <p:nvPr>
            <p:ph type="sldImg"/>
          </p:nvPr>
        </p:nvSpPr>
        <p:spPr>
          <a:ln/>
        </p:spPr>
      </p:sp>
      <p:sp>
        <p:nvSpPr>
          <p:cNvPr id="141316" name="Notes Placeholder 2"/>
          <p:cNvSpPr>
            <a:spLocks noGrp="1"/>
          </p:cNvSpPr>
          <p:nvPr>
            <p:ph type="body" idx="1"/>
          </p:nvPr>
        </p:nvSpPr>
        <p:spPr>
          <a:noFill/>
          <a:ln/>
        </p:spPr>
        <p:txBody>
          <a:bodyPr/>
          <a:lstStyle/>
          <a:p>
            <a:pPr eaLnBrk="1" hangingPunct="1"/>
            <a:r>
              <a:rPr lang="en-US" dirty="0" smtClean="0"/>
              <a:t>Because we want to improve decision making and push it out to our teams, we can assess our Differentiating activities, features, and functions and define a simple, effective decision filter (just like Southwest Airlines’) that our teams can use for the thousands of decisions they make.</a:t>
            </a:r>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buClrTx/>
              <a:buFontTx/>
              <a:buNone/>
              <a:defRPr/>
            </a:pPr>
            <a:fld id="{2CC6D865-1A39-4F97-90A2-637A40244C07}" type="slidenum">
              <a:rPr lang="en-US" sz="1200">
                <a:solidFill>
                  <a:schemeClr val="tx1"/>
                </a:solidFill>
                <a:latin typeface="+mn-lt"/>
                <a:cs typeface="+mn-cs"/>
              </a:rPr>
              <a:pPr algn="r" fontAlgn="auto">
                <a:spcBef>
                  <a:spcPts val="0"/>
                </a:spcBef>
                <a:spcAft>
                  <a:spcPts val="0"/>
                </a:spcAft>
                <a:buClrTx/>
                <a:buFontTx/>
                <a:buNone/>
                <a:defRPr/>
              </a:pPr>
              <a:t>58</a:t>
            </a:fld>
            <a:endParaRPr lang="en-US" sz="1200" dirty="0">
              <a:solidFill>
                <a:schemeClr val="tx1"/>
              </a:solidFill>
              <a:latin typeface="+mn-lt"/>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2B5DB474-B22A-4C53-81BC-8A4C1B2C5708}" type="slidenum">
              <a:rPr lang="en-US" smtClean="0"/>
              <a:pPr/>
              <a:t>59</a:t>
            </a:fld>
            <a:endParaRPr lang="en-US" dirty="0"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DC85FC7D-7483-4A4D-8290-10DDE11EB3A6}" type="slidenum">
              <a:rPr lang="en-US" smtClean="0"/>
              <a:pPr/>
              <a:t>60</a:t>
            </a:fld>
            <a:endParaRPr lang="en-US" dirty="0"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86703D4A-02D9-4DD6-B11C-897C0AB471D6}" type="slidenum">
              <a:rPr lang="en-US" smtClean="0"/>
              <a:pPr/>
              <a:t>61</a:t>
            </a:fld>
            <a:endParaRPr lang="en-US" dirty="0"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60E478E3-FCAA-462A-89DC-618CF16181C0}" type="slidenum">
              <a:rPr lang="en-US" smtClean="0"/>
              <a:pPr/>
              <a:t>62</a:t>
            </a:fld>
            <a:endParaRPr lang="en-US" dirty="0"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r>
              <a:rPr lang="en-US" dirty="0" smtClean="0"/>
              <a:t>Much of the complexity is our Parity process is due to exception handling. We need to assess the value created by standardizing our treatment of exceptions. If the value is low, treat the exception in a one-off manner.</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1D541425-6914-4B94-95BD-DD9A3F44AB0F}" type="slidenum">
              <a:rPr lang="en-US" smtClean="0"/>
              <a:pPr/>
              <a:t>63</a:t>
            </a:fld>
            <a:endParaRPr lang="en-US" dirty="0"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3AD3C5C9-68DD-48FF-A1FD-FFE372852011}" type="slidenum">
              <a:rPr lang="en-US" smtClean="0"/>
              <a:pPr/>
              <a:t>64</a:t>
            </a:fld>
            <a:endParaRPr lang="en-US" dirty="0" smtClean="0"/>
          </a:p>
        </p:txBody>
      </p:sp>
      <p:sp>
        <p:nvSpPr>
          <p:cNvPr id="155651" name="Slide Image Placeholder 1"/>
          <p:cNvSpPr>
            <a:spLocks noGrp="1" noRot="1" noChangeAspect="1" noTextEdit="1"/>
          </p:cNvSpPr>
          <p:nvPr>
            <p:ph type="sldImg"/>
          </p:nvPr>
        </p:nvSpPr>
        <p:spPr>
          <a:ln/>
        </p:spPr>
      </p:sp>
      <p:sp>
        <p:nvSpPr>
          <p:cNvPr id="155652" name="Notes Placeholder 2"/>
          <p:cNvSpPr>
            <a:spLocks noGrp="1"/>
          </p:cNvSpPr>
          <p:nvPr>
            <p:ph type="body" idx="1"/>
          </p:nvPr>
        </p:nvSpPr>
        <p:spPr>
          <a:noFill/>
          <a:ln/>
        </p:spPr>
        <p:txBody>
          <a:bodyPr/>
          <a:lstStyle/>
          <a:p>
            <a:pPr eaLnBrk="1" hangingPunct="1"/>
            <a:r>
              <a:rPr lang="en-US" dirty="0" smtClean="0"/>
              <a:t>Emphasize again that Parity activities are important and necessary.</a:t>
            </a:r>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buClrTx/>
              <a:buFontTx/>
              <a:buNone/>
              <a:defRPr/>
            </a:pPr>
            <a:fld id="{37A0ABA3-B281-4706-9F02-C9AA7C6EE5F8}" type="slidenum">
              <a:rPr lang="en-US" sz="1200">
                <a:solidFill>
                  <a:schemeClr val="tx1"/>
                </a:solidFill>
                <a:latin typeface="+mn-lt"/>
                <a:cs typeface="+mn-cs"/>
              </a:rPr>
              <a:pPr algn="r" fontAlgn="auto">
                <a:spcBef>
                  <a:spcPts val="0"/>
                </a:spcBef>
                <a:spcAft>
                  <a:spcPts val="0"/>
                </a:spcAft>
                <a:buClrTx/>
                <a:buFontTx/>
                <a:buNone/>
                <a:defRPr/>
              </a:pPr>
              <a:t>64</a:t>
            </a:fld>
            <a:endParaRPr lang="en-US" sz="1200" dirty="0">
              <a:solidFill>
                <a:schemeClr val="tx1"/>
              </a:solidFill>
              <a:latin typeface="+mn-lt"/>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p:spPr>
        <p:txBody>
          <a:bodyPr/>
          <a:lstStyle/>
          <a:p>
            <a:r>
              <a:rPr lang="en-US" dirty="0" smtClean="0"/>
              <a:t>This is a reminder that when we prioritize our projects and tasks, it could be that we should complete work on a Parity activity, product, feature, or function before we complete work on something that is Differentiating. Getting up to Parity might be the most important thing to do today.</a:t>
            </a:r>
          </a:p>
        </p:txBody>
      </p:sp>
      <p:sp>
        <p:nvSpPr>
          <p:cNvPr id="156676" name="Slide Number Placeholder 3"/>
          <p:cNvSpPr>
            <a:spLocks noGrp="1"/>
          </p:cNvSpPr>
          <p:nvPr>
            <p:ph type="sldNum" sz="quarter" idx="5"/>
          </p:nvPr>
        </p:nvSpPr>
        <p:spPr>
          <a:noFill/>
        </p:spPr>
        <p:txBody>
          <a:bodyPr/>
          <a:lstStyle/>
          <a:p>
            <a:fld id="{ADBA7EFC-10A5-46F6-B3FF-7A34B644D3DD}" type="slidenum">
              <a:rPr lang="en-US" smtClean="0"/>
              <a:pPr/>
              <a:t>65</a:t>
            </a:fld>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3AD3C5C9-68DD-48FF-A1FD-FFE372852011}" type="slidenum">
              <a:rPr lang="en-US" smtClean="0">
                <a:solidFill>
                  <a:prstClr val="black"/>
                </a:solidFill>
              </a:rPr>
              <a:pPr/>
              <a:t>10</a:t>
            </a:fld>
            <a:endParaRPr lang="en-US" dirty="0" smtClean="0">
              <a:solidFill>
                <a:prstClr val="black"/>
              </a:solidFill>
            </a:endParaRPr>
          </a:p>
        </p:txBody>
      </p:sp>
      <p:sp>
        <p:nvSpPr>
          <p:cNvPr id="155651" name="Slide Image Placeholder 1"/>
          <p:cNvSpPr>
            <a:spLocks noGrp="1" noRot="1" noChangeAspect="1" noTextEdit="1"/>
          </p:cNvSpPr>
          <p:nvPr>
            <p:ph type="sldImg"/>
          </p:nvPr>
        </p:nvSpPr>
        <p:spPr>
          <a:ln/>
        </p:spPr>
      </p:sp>
      <p:sp>
        <p:nvSpPr>
          <p:cNvPr id="155652" name="Notes Placeholder 2"/>
          <p:cNvSpPr>
            <a:spLocks noGrp="1"/>
          </p:cNvSpPr>
          <p:nvPr>
            <p:ph type="body" idx="1"/>
          </p:nvPr>
        </p:nvSpPr>
        <p:spPr>
          <a:noFill/>
          <a:ln/>
        </p:spPr>
        <p:txBody>
          <a:bodyPr/>
          <a:lstStyle/>
          <a:p>
            <a:pPr eaLnBrk="1" hangingPunct="1"/>
            <a:r>
              <a:rPr lang="en-US" dirty="0" smtClean="0"/>
              <a:t>Emphasize again that Parity activities are important and necessary.</a:t>
            </a:r>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a:defRPr/>
            </a:pPr>
            <a:fld id="{37A0ABA3-B281-4706-9F02-C9AA7C6EE5F8}" type="slidenum">
              <a:rPr lang="en-US" sz="1200">
                <a:solidFill>
                  <a:prstClr val="black"/>
                </a:solidFill>
              </a:rPr>
              <a:pPr algn="r">
                <a:defRPr/>
              </a:pPr>
              <a:t>10</a:t>
            </a:fld>
            <a:endParaRPr lang="en-US" sz="1200" dirty="0">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176FF3F4-80EB-41AB-B884-03A9FBCCC6A7}" type="slidenum">
              <a:rPr lang="en-US" smtClean="0"/>
              <a:pPr/>
              <a:t>66</a:t>
            </a:fld>
            <a:endParaRPr lang="en-US" dirty="0" smtClean="0"/>
          </a:p>
        </p:txBody>
      </p:sp>
      <p:sp>
        <p:nvSpPr>
          <p:cNvPr id="157699" name="Slide Image Placeholder 1"/>
          <p:cNvSpPr>
            <a:spLocks noGrp="1" noRot="1" noChangeAspect="1" noTextEdit="1"/>
          </p:cNvSpPr>
          <p:nvPr>
            <p:ph type="sldImg"/>
          </p:nvPr>
        </p:nvSpPr>
        <p:spPr>
          <a:ln/>
        </p:spPr>
      </p:sp>
      <p:sp>
        <p:nvSpPr>
          <p:cNvPr id="157700" name="Notes Placeholder 2"/>
          <p:cNvSpPr>
            <a:spLocks noGrp="1"/>
          </p:cNvSpPr>
          <p:nvPr>
            <p:ph type="body" idx="1"/>
          </p:nvPr>
        </p:nvSpPr>
        <p:spPr>
          <a:noFill/>
          <a:ln/>
        </p:spPr>
        <p:txBody>
          <a:bodyPr/>
          <a:lstStyle/>
          <a:p>
            <a:pPr eaLnBrk="1" hangingPunct="1"/>
            <a:r>
              <a:rPr lang="en-US" dirty="0" smtClean="0"/>
              <a:t>As soon as we release Differentiating features and functions, our competitors can mimic them. So, we need to be thinking several iterations ahead and constantly innovate our Differentiating products, features, and functions.</a:t>
            </a:r>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buClrTx/>
              <a:buFontTx/>
              <a:buNone/>
              <a:defRPr/>
            </a:pPr>
            <a:fld id="{EDBA2CF4-B8A8-4BD1-B409-08BD555F5C70}" type="slidenum">
              <a:rPr lang="en-US" sz="1200">
                <a:solidFill>
                  <a:schemeClr val="tx1"/>
                </a:solidFill>
                <a:latin typeface="+mn-lt"/>
                <a:cs typeface="+mn-cs"/>
              </a:rPr>
              <a:pPr algn="r" fontAlgn="auto">
                <a:spcBef>
                  <a:spcPts val="0"/>
                </a:spcBef>
                <a:spcAft>
                  <a:spcPts val="0"/>
                </a:spcAft>
                <a:buClrTx/>
                <a:buFontTx/>
                <a:buNone/>
                <a:defRPr/>
              </a:pPr>
              <a:t>66</a:t>
            </a:fld>
            <a:endParaRPr lang="en-US" sz="1200" dirty="0">
              <a:solidFill>
                <a:schemeClr val="tx1"/>
              </a:solidFill>
              <a:latin typeface="+mn-lt"/>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8811C4F2-8782-43C7-8799-60077372C395}" type="slidenum">
              <a:rPr lang="en-US" smtClean="0"/>
              <a:pPr/>
              <a:t>67</a:t>
            </a:fld>
            <a:endParaRPr lang="en-US" dirty="0" smtClean="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spcBef>
                <a:spcPct val="0"/>
              </a:spcBef>
              <a:buClrTx/>
              <a:buFontTx/>
              <a:buNone/>
            </a:pPr>
            <a:fld id="{1391F277-DE38-415D-B396-E4B7CF7AC25E}" type="slidenum">
              <a:rPr lang="en-US" sz="1200">
                <a:solidFill>
                  <a:schemeClr val="tx1"/>
                </a:solidFill>
                <a:latin typeface="Times New Roman" pitchFamily="18" charset="0"/>
              </a:rPr>
              <a:pPr algn="r">
                <a:spcBef>
                  <a:spcPct val="0"/>
                </a:spcBef>
                <a:buClrTx/>
                <a:buFontTx/>
                <a:buNone/>
              </a:pPr>
              <a:t>68</a:t>
            </a:fld>
            <a:endParaRPr lang="en-US" sz="1200" dirty="0">
              <a:solidFill>
                <a:schemeClr val="tx1"/>
              </a:solidFill>
              <a:latin typeface="Times New Roman" pitchFamily="18"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spcBef>
                <a:spcPct val="0"/>
              </a:spcBef>
              <a:buClrTx/>
              <a:buFontTx/>
              <a:buNone/>
            </a:pPr>
            <a:fld id="{44A0DBCC-437B-4D89-AF4B-25A9EDAD7CC6}" type="slidenum">
              <a:rPr lang="en-US" sz="1200">
                <a:solidFill>
                  <a:schemeClr val="tx1"/>
                </a:solidFill>
                <a:latin typeface="Times New Roman" pitchFamily="18" charset="0"/>
              </a:rPr>
              <a:pPr algn="r">
                <a:spcBef>
                  <a:spcPct val="0"/>
                </a:spcBef>
                <a:buClrTx/>
                <a:buFontTx/>
                <a:buNone/>
              </a:pPr>
              <a:t>69</a:t>
            </a:fld>
            <a:endParaRPr lang="en-US" sz="1200" dirty="0">
              <a:solidFill>
                <a:schemeClr val="tx1"/>
              </a:solidFill>
              <a:latin typeface="Times New Roman" pitchFamily="18" charset="0"/>
            </a:endParaRPr>
          </a:p>
        </p:txBody>
      </p:sp>
      <p:sp>
        <p:nvSpPr>
          <p:cNvPr id="160771" name="Rectangle 2"/>
          <p:cNvSpPr>
            <a:spLocks noGrp="1" noRot="1" noChangeAspect="1" noChangeArrowheads="1" noTextEdit="1"/>
          </p:cNvSpPr>
          <p:nvPr>
            <p:ph type="sldImg"/>
          </p:nvPr>
        </p:nvSpPr>
        <p:spPr>
          <a:xfrm>
            <a:off x="1144588" y="685800"/>
            <a:ext cx="4572000" cy="3429000"/>
          </a:xfrm>
          <a:ln/>
        </p:spPr>
      </p:sp>
      <p:sp>
        <p:nvSpPr>
          <p:cNvPr id="160772" name="Rectangle 3"/>
          <p:cNvSpPr>
            <a:spLocks noGrp="1" noChangeArrowheads="1"/>
          </p:cNvSpPr>
          <p:nvPr>
            <p:ph type="body" idx="1"/>
          </p:nvPr>
        </p:nvSpPr>
        <p:spPr>
          <a:noFill/>
          <a:ln/>
        </p:spPr>
        <p:txBody>
          <a:bodyPr/>
          <a:lstStyle/>
          <a:p>
            <a:pPr eaLnBrk="1" hangingPunct="1"/>
            <a:r>
              <a:rPr lang="en-US" dirty="0" smtClean="0"/>
              <a:t>For this exercise, have the group (or sub groups) select something they are actually working on. The exercise is much more effective if the participants can use the exercise to make real decisions.</a:t>
            </a:r>
          </a:p>
          <a:p>
            <a:pPr eaLnBrk="1" hangingPunct="1"/>
            <a:r>
              <a:rPr lang="en-US" dirty="0" smtClean="0"/>
              <a:t>For the exercise, use the handout to manage the flow.</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spcBef>
                <a:spcPct val="0"/>
              </a:spcBef>
              <a:buClrTx/>
              <a:buFontTx/>
              <a:buNone/>
            </a:pPr>
            <a:fld id="{B64BDB7E-F7BA-4430-A1E2-58A3FE53B317}" type="slidenum">
              <a:rPr lang="en-US" sz="1200">
                <a:solidFill>
                  <a:schemeClr val="tx1"/>
                </a:solidFill>
                <a:latin typeface="Times New Roman" pitchFamily="18" charset="0"/>
              </a:rPr>
              <a:pPr algn="r">
                <a:spcBef>
                  <a:spcPct val="0"/>
                </a:spcBef>
                <a:buClrTx/>
                <a:buFontTx/>
                <a:buNone/>
              </a:pPr>
              <a:t>70</a:t>
            </a:fld>
            <a:endParaRPr lang="en-US" sz="1200" dirty="0">
              <a:solidFill>
                <a:schemeClr val="tx1"/>
              </a:solidFill>
              <a:latin typeface="Times New Roman" pitchFamily="18" charset="0"/>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pPr eaLnBrk="1" hangingPunct="1"/>
            <a:r>
              <a:rPr lang="en-US" dirty="0" smtClean="0"/>
              <a:t>Just like the previous exercise tasks, ideally the groups define a decision filter.</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spcBef>
                <a:spcPct val="0"/>
              </a:spcBef>
              <a:buClrTx/>
              <a:buFontTx/>
              <a:buNone/>
            </a:pPr>
            <a:fld id="{44A0DBCC-437B-4D89-AF4B-25A9EDAD7CC6}" type="slidenum">
              <a:rPr lang="en-US" sz="1200">
                <a:solidFill>
                  <a:schemeClr val="tx1"/>
                </a:solidFill>
                <a:latin typeface="Times New Roman" pitchFamily="18" charset="0"/>
              </a:rPr>
              <a:pPr algn="r">
                <a:spcBef>
                  <a:spcPct val="0"/>
                </a:spcBef>
                <a:buClrTx/>
                <a:buFontTx/>
                <a:buNone/>
              </a:pPr>
              <a:t>71</a:t>
            </a:fld>
            <a:endParaRPr lang="en-US" sz="1200" dirty="0">
              <a:solidFill>
                <a:schemeClr val="tx1"/>
              </a:solidFill>
              <a:latin typeface="Times New Roman" pitchFamily="18" charset="0"/>
            </a:endParaRPr>
          </a:p>
        </p:txBody>
      </p:sp>
      <p:sp>
        <p:nvSpPr>
          <p:cNvPr id="160771" name="Rectangle 2"/>
          <p:cNvSpPr>
            <a:spLocks noGrp="1" noRot="1" noChangeAspect="1" noChangeArrowheads="1" noTextEdit="1"/>
          </p:cNvSpPr>
          <p:nvPr>
            <p:ph type="sldImg"/>
          </p:nvPr>
        </p:nvSpPr>
        <p:spPr>
          <a:xfrm>
            <a:off x="1144588" y="685800"/>
            <a:ext cx="4572000" cy="3429000"/>
          </a:xfrm>
          <a:ln/>
        </p:spPr>
      </p:sp>
      <p:sp>
        <p:nvSpPr>
          <p:cNvPr id="160772" name="Rectangle 3"/>
          <p:cNvSpPr>
            <a:spLocks noGrp="1" noChangeArrowheads="1"/>
          </p:cNvSpPr>
          <p:nvPr>
            <p:ph type="body" idx="1"/>
          </p:nvPr>
        </p:nvSpPr>
        <p:spPr>
          <a:noFill/>
          <a:ln/>
        </p:spPr>
        <p:txBody>
          <a:bodyPr/>
          <a:lstStyle/>
          <a:p>
            <a:pPr eaLnBrk="1" hangingPunct="1"/>
            <a:r>
              <a:rPr lang="en-US" dirty="0" smtClean="0"/>
              <a:t>For this exercise, have the group (or sub groups) select something they are actually working on. The exercise is much more effective if the participants can use the exercise to make real decisions.</a:t>
            </a:r>
          </a:p>
          <a:p>
            <a:pPr eaLnBrk="1" hangingPunct="1"/>
            <a:r>
              <a:rPr lang="en-US" dirty="0" smtClean="0"/>
              <a:t>For the exercise, use the handout to manage the flow.</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p:spPr>
        <p:txBody>
          <a:bodyPr/>
          <a:lstStyle/>
          <a:p>
            <a:r>
              <a:rPr lang="en-US" dirty="0" smtClean="0"/>
              <a:t>The next piece of the decision making model is Considerations.</a:t>
            </a:r>
          </a:p>
          <a:p>
            <a:r>
              <a:rPr lang="en-US" dirty="0" smtClean="0"/>
              <a:t>Considerations are the inputs to the decision that we cannot quantify using a number.</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spcBef>
                <a:spcPct val="0"/>
              </a:spcBef>
              <a:buClrTx/>
              <a:buFontTx/>
              <a:buNone/>
            </a:pPr>
            <a:fld id="{D1584154-23EE-4AA8-BDF5-230922817CA7}" type="slidenum">
              <a:rPr lang="en-US" sz="1200">
                <a:solidFill>
                  <a:schemeClr val="tx1"/>
                </a:solidFill>
                <a:latin typeface="Times New Roman" pitchFamily="18" charset="0"/>
              </a:rPr>
              <a:pPr algn="r">
                <a:spcBef>
                  <a:spcPct val="0"/>
                </a:spcBef>
                <a:buClrTx/>
                <a:buFontTx/>
                <a:buNone/>
              </a:pPr>
              <a:t>73</a:t>
            </a:fld>
            <a:endParaRPr lang="en-US" sz="1200" dirty="0">
              <a:solidFill>
                <a:schemeClr val="tx1"/>
              </a:solidFill>
              <a:latin typeface="Times New Roman" pitchFamily="18" charset="0"/>
            </a:endParaRPr>
          </a:p>
        </p:txBody>
      </p:sp>
      <p:sp>
        <p:nvSpPr>
          <p:cNvPr id="165891" name="Rectangle 2"/>
          <p:cNvSpPr>
            <a:spLocks noGrp="1" noRot="1" noChangeAspect="1" noChangeArrowheads="1" noTextEdit="1"/>
          </p:cNvSpPr>
          <p:nvPr>
            <p:ph type="sldImg"/>
          </p:nvPr>
        </p:nvSpPr>
        <p:spPr>
          <a:xfrm>
            <a:off x="1144588" y="685800"/>
            <a:ext cx="4572000" cy="3429000"/>
          </a:xfrm>
          <a:ln/>
        </p:spPr>
      </p:sp>
      <p:sp>
        <p:nvSpPr>
          <p:cNvPr id="165892" name="Rectangle 3"/>
          <p:cNvSpPr>
            <a:spLocks noGrp="1" noChangeArrowheads="1"/>
          </p:cNvSpPr>
          <p:nvPr>
            <p:ph type="body" idx="1"/>
          </p:nvPr>
        </p:nvSpPr>
        <p:spPr>
          <a:noFill/>
          <a:ln/>
        </p:spPr>
        <p:txBody>
          <a:bodyPr/>
          <a:lstStyle/>
          <a:p>
            <a:pPr eaLnBrk="1" hangingPunct="1"/>
            <a:r>
              <a:rPr lang="en-US" dirty="0" smtClean="0"/>
              <a:t>One point you can make is how Purpose affects Considerations. For example, if the project is a Parity project and you have technical uncertainty, you might treat this uncertainty very differently than if it is a Differentiating project.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1E6CC134-E636-47C5-9FE1-D737D15760AC}" type="slidenum">
              <a:rPr lang="en-US">
                <a:solidFill>
                  <a:prstClr val="black"/>
                </a:solidFill>
              </a:rPr>
              <a:pPr/>
              <a:t>11</a:t>
            </a:fld>
            <a:endParaRPr lang="en-US">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FF40899A-C715-4255-B55B-71866E4F2C35}" type="slidenum">
              <a:rPr lang="en-US" smtClean="0">
                <a:solidFill>
                  <a:prstClr val="black"/>
                </a:solidFill>
              </a:rPr>
              <a:pPr/>
              <a:t>76</a:t>
            </a:fld>
            <a:endParaRPr lang="en-US" dirty="0" smtClean="0">
              <a:solidFill>
                <a:prstClr val="black"/>
              </a:solidFill>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6661" tIns="48331" rIns="96661" bIns="48331" anchor="b"/>
          <a:lstStyle/>
          <a:p>
            <a:pPr algn="r" defTabSz="966788">
              <a:spcBef>
                <a:spcPct val="0"/>
              </a:spcBef>
              <a:buClrTx/>
              <a:buFontTx/>
              <a:buNone/>
            </a:pPr>
            <a:fld id="{C5C8BBBA-CD6B-4D56-899C-70E830BE955E}" type="slidenum">
              <a:rPr lang="en-US" sz="1300">
                <a:solidFill>
                  <a:schemeClr val="tx1"/>
                </a:solidFill>
                <a:latin typeface="Times New Roman" pitchFamily="18" charset="0"/>
              </a:rPr>
              <a:pPr algn="r" defTabSz="966788">
                <a:spcBef>
                  <a:spcPct val="0"/>
                </a:spcBef>
                <a:buClrTx/>
                <a:buFontTx/>
                <a:buNone/>
              </a:pPr>
              <a:t>78</a:t>
            </a:fld>
            <a:endParaRPr lang="en-US" sz="1300" dirty="0">
              <a:solidFill>
                <a:schemeClr val="tx1"/>
              </a:solidFill>
              <a:latin typeface="Times New Roman" pitchFamily="18" charset="0"/>
            </a:endParaRPr>
          </a:p>
        </p:txBody>
      </p:sp>
      <p:sp>
        <p:nvSpPr>
          <p:cNvPr id="171011" name="Rectangle 2"/>
          <p:cNvSpPr>
            <a:spLocks noGrp="1" noRot="1" noChangeAspect="1" noChangeArrowheads="1" noTextEdit="1"/>
          </p:cNvSpPr>
          <p:nvPr>
            <p:ph type="sldImg"/>
          </p:nvPr>
        </p:nvSpPr>
        <p:spPr>
          <a:xfrm>
            <a:off x="1143000" y="687388"/>
            <a:ext cx="4572000" cy="3429000"/>
          </a:xfrm>
          <a:ln/>
        </p:spPr>
      </p:sp>
      <p:sp>
        <p:nvSpPr>
          <p:cNvPr id="171012" name="Rectangle 3"/>
          <p:cNvSpPr>
            <a:spLocks noGrp="1" noChangeArrowheads="1"/>
          </p:cNvSpPr>
          <p:nvPr>
            <p:ph type="body" idx="1"/>
          </p:nvPr>
        </p:nvSpPr>
        <p:spPr>
          <a:noFill/>
          <a:ln/>
        </p:spPr>
        <p:txBody>
          <a:bodyPr lIns="96661" tIns="48331" rIns="96661" bIns="48331"/>
          <a:lstStyle/>
          <a:p>
            <a:pPr eaLnBrk="1" hangingPunct="1"/>
            <a:r>
              <a:rPr lang="en-US" dirty="0" smtClean="0"/>
              <a:t>This is a representative, not exhaustive list</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A14B7714-BFD5-45CA-965C-8FE8C12CB5C7}" type="slidenum">
              <a:rPr lang="en-US" smtClean="0"/>
              <a:pPr/>
              <a:t>79</a:t>
            </a:fld>
            <a:endParaRPr lang="en-US" dirty="0" smtClean="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r>
              <a:rPr lang="en-US" dirty="0" smtClean="0"/>
              <a:t>This is a representative, not exhaustive list</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spcBef>
                <a:spcPct val="0"/>
              </a:spcBef>
              <a:buClrTx/>
              <a:buFontTx/>
              <a:buNone/>
            </a:pPr>
            <a:fld id="{1391F277-DE38-415D-B396-E4B7CF7AC25E}" type="slidenum">
              <a:rPr lang="en-US" sz="1200">
                <a:solidFill>
                  <a:schemeClr val="tx1"/>
                </a:solidFill>
                <a:latin typeface="Times New Roman" pitchFamily="18" charset="0"/>
              </a:rPr>
              <a:pPr algn="r">
                <a:spcBef>
                  <a:spcPct val="0"/>
                </a:spcBef>
                <a:buClrTx/>
                <a:buFontTx/>
                <a:buNone/>
              </a:pPr>
              <a:t>80</a:t>
            </a:fld>
            <a:endParaRPr lang="en-US" sz="1200" dirty="0">
              <a:solidFill>
                <a:schemeClr val="tx1"/>
              </a:solidFill>
              <a:latin typeface="Times New Roman" pitchFamily="18"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spcBef>
                <a:spcPct val="0"/>
              </a:spcBef>
              <a:buClrTx/>
              <a:buFontTx/>
              <a:buNone/>
            </a:pPr>
            <a:fld id="{B1372655-7598-427C-B9A7-57A64F5D5DB3}" type="slidenum">
              <a:rPr lang="en-US" sz="1200">
                <a:solidFill>
                  <a:schemeClr val="tx1"/>
                </a:solidFill>
                <a:latin typeface="Times New Roman" pitchFamily="18" charset="0"/>
              </a:rPr>
              <a:pPr algn="r">
                <a:spcBef>
                  <a:spcPct val="0"/>
                </a:spcBef>
                <a:buClrTx/>
                <a:buFontTx/>
                <a:buNone/>
              </a:pPr>
              <a:t>81</a:t>
            </a:fld>
            <a:endParaRPr lang="en-US" sz="1200" dirty="0">
              <a:solidFill>
                <a:schemeClr val="tx1"/>
              </a:solidFill>
              <a:latin typeface="Times New Roman" pitchFamily="18" charset="0"/>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r>
              <a:rPr lang="en-US" dirty="0" smtClean="0"/>
              <a:t>This continues the exercise we started after the Purpose training. For this portion of the exercise, we want to continue the same projects the teams selected for Purpose.</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DBC3DA42-71B9-4F7D-AFF3-F3CF85CF4227}" type="slidenum">
              <a:rPr lang="en-US" smtClean="0"/>
              <a:pPr/>
              <a:t>82</a:t>
            </a:fld>
            <a:endParaRPr lang="en-US" dirty="0" smtClean="0"/>
          </a:p>
        </p:txBody>
      </p:sp>
      <p:sp>
        <p:nvSpPr>
          <p:cNvPr id="176131" name="Slide Image Placeholder 1"/>
          <p:cNvSpPr>
            <a:spLocks noGrp="1" noRot="1" noChangeAspect="1" noTextEdit="1"/>
          </p:cNvSpPr>
          <p:nvPr>
            <p:ph type="sldImg"/>
          </p:nvPr>
        </p:nvSpPr>
        <p:spPr>
          <a:ln/>
        </p:spPr>
      </p:sp>
      <p:sp>
        <p:nvSpPr>
          <p:cNvPr id="176132" name="Notes Placeholder 2"/>
          <p:cNvSpPr>
            <a:spLocks noGrp="1"/>
          </p:cNvSpPr>
          <p:nvPr>
            <p:ph type="body" idx="1"/>
          </p:nvPr>
        </p:nvSpPr>
        <p:spPr>
          <a:noFill/>
          <a:ln/>
        </p:spPr>
        <p:txBody>
          <a:bodyPr/>
          <a:lstStyle/>
          <a:p>
            <a:pPr eaLnBrk="1" hangingPunct="1"/>
            <a:r>
              <a:rPr lang="en-US" dirty="0" smtClean="0"/>
              <a:t>If the groups have been trained in the collaboration process, they can use it to prioritize their considerations. Otherwise, they can use some method to identify the most critical decisions.</a:t>
            </a:r>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buClrTx/>
              <a:buFontTx/>
              <a:buNone/>
              <a:defRPr/>
            </a:pPr>
            <a:fld id="{848F3710-986E-4992-BB21-E666AC3CF203}" type="slidenum">
              <a:rPr lang="en-US" sz="1200">
                <a:solidFill>
                  <a:schemeClr val="tx1"/>
                </a:solidFill>
                <a:latin typeface="+mn-lt"/>
                <a:cs typeface="+mn-cs"/>
              </a:rPr>
              <a:pPr algn="r" fontAlgn="auto">
                <a:spcBef>
                  <a:spcPts val="0"/>
                </a:spcBef>
                <a:spcAft>
                  <a:spcPts val="0"/>
                </a:spcAft>
                <a:buClrTx/>
                <a:buFontTx/>
                <a:buNone/>
                <a:defRPr/>
              </a:pPr>
              <a:t>82</a:t>
            </a:fld>
            <a:endParaRPr lang="en-US" sz="1200" dirty="0">
              <a:solidFill>
                <a:schemeClr val="tx1"/>
              </a:solidFill>
              <a:latin typeface="+mn-lt"/>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spcBef>
                <a:spcPct val="0"/>
              </a:spcBef>
              <a:buClrTx/>
              <a:buFontTx/>
              <a:buNone/>
            </a:pPr>
            <a:fld id="{4A1D7BD0-0071-415E-ADA7-27D056E6ECC1}" type="slidenum">
              <a:rPr lang="en-US" sz="1200">
                <a:solidFill>
                  <a:schemeClr val="tx1"/>
                </a:solidFill>
                <a:latin typeface="Times New Roman" pitchFamily="18" charset="0"/>
              </a:rPr>
              <a:pPr algn="r">
                <a:spcBef>
                  <a:spcPct val="0"/>
                </a:spcBef>
                <a:buClrTx/>
                <a:buFontTx/>
                <a:buNone/>
              </a:pPr>
              <a:t>83</a:t>
            </a:fld>
            <a:endParaRPr lang="en-US" sz="1200" dirty="0">
              <a:solidFill>
                <a:schemeClr val="tx1"/>
              </a:solidFill>
              <a:latin typeface="Times New Roman" pitchFamily="18" charset="0"/>
            </a:endParaRPr>
          </a:p>
        </p:txBody>
      </p:sp>
      <p:sp>
        <p:nvSpPr>
          <p:cNvPr id="177155" name="Rectangle 2"/>
          <p:cNvSpPr>
            <a:spLocks noGrp="1" noRot="1" noChangeAspect="1" noChangeArrowheads="1" noTextEdit="1"/>
          </p:cNvSpPr>
          <p:nvPr>
            <p:ph type="sldImg"/>
          </p:nvPr>
        </p:nvSpPr>
        <p:spPr>
          <a:xfrm>
            <a:off x="1144588" y="685800"/>
            <a:ext cx="4572000" cy="3429000"/>
          </a:xfrm>
          <a:ln/>
        </p:spPr>
      </p:sp>
      <p:sp>
        <p:nvSpPr>
          <p:cNvPr id="177156" name="Rectangle 3"/>
          <p:cNvSpPr>
            <a:spLocks noGrp="1" noChangeArrowheads="1"/>
          </p:cNvSpPr>
          <p:nvPr>
            <p:ph type="body" idx="1"/>
          </p:nvPr>
        </p:nvSpPr>
        <p:spPr>
          <a:noFill/>
          <a:ln/>
        </p:spPr>
        <p:txBody>
          <a:bodyPr/>
          <a:lstStyle/>
          <a:p>
            <a:pPr eaLnBrk="1" hangingPunct="1"/>
            <a:r>
              <a:rPr lang="en-US" dirty="0" smtClean="0"/>
              <a:t>Now that we have framed our decision model, we start to make decisions.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DC50B2EC-8F96-405F-8BCB-9102B726A22E}" type="slidenum">
              <a:rPr lang="en-US" smtClean="0"/>
              <a:pPr/>
              <a:t>84</a:t>
            </a:fld>
            <a:endParaRPr lang="en-US" dirty="0" smtClean="0"/>
          </a:p>
        </p:txBody>
      </p:sp>
      <p:sp>
        <p:nvSpPr>
          <p:cNvPr id="178179" name="Slide Image Placeholder 1"/>
          <p:cNvSpPr>
            <a:spLocks noGrp="1" noRot="1" noChangeAspect="1" noTextEdit="1"/>
          </p:cNvSpPr>
          <p:nvPr>
            <p:ph type="sldImg"/>
          </p:nvPr>
        </p:nvSpPr>
        <p:spPr>
          <a:ln/>
        </p:spPr>
      </p:sp>
      <p:sp>
        <p:nvSpPr>
          <p:cNvPr id="178180" name="Notes Placeholder 2"/>
          <p:cNvSpPr>
            <a:spLocks noGrp="1"/>
          </p:cNvSpPr>
          <p:nvPr>
            <p:ph type="body" idx="1"/>
          </p:nvPr>
        </p:nvSpPr>
        <p:spPr>
          <a:noFill/>
          <a:ln/>
        </p:spPr>
        <p:txBody>
          <a:bodyPr/>
          <a:lstStyle/>
          <a:p>
            <a:pPr eaLnBrk="1" hangingPunct="1"/>
            <a:r>
              <a:rPr lang="en-US" dirty="0" smtClean="0"/>
              <a:t>While costs and benefit are not the only inputs to a decision, they might still be critical or the most important inputs.</a:t>
            </a:r>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buClrTx/>
              <a:buFontTx/>
              <a:buNone/>
              <a:defRPr/>
            </a:pPr>
            <a:fld id="{09ED0740-B8C3-444D-8145-825EF8D8CF9E}" type="slidenum">
              <a:rPr lang="en-US" sz="1200">
                <a:solidFill>
                  <a:schemeClr val="tx1"/>
                </a:solidFill>
                <a:latin typeface="+mn-lt"/>
                <a:cs typeface="+mn-cs"/>
              </a:rPr>
              <a:pPr algn="r" fontAlgn="auto">
                <a:spcBef>
                  <a:spcPts val="0"/>
                </a:spcBef>
                <a:spcAft>
                  <a:spcPts val="0"/>
                </a:spcAft>
                <a:buClrTx/>
                <a:buFontTx/>
                <a:buNone/>
                <a:defRPr/>
              </a:pPr>
              <a:t>84</a:t>
            </a:fld>
            <a:endParaRPr lang="en-US" sz="1200" dirty="0">
              <a:solidFill>
                <a:schemeClr val="tx1"/>
              </a:solidFill>
              <a:latin typeface="+mn-lt"/>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spcBef>
                <a:spcPct val="0"/>
              </a:spcBef>
              <a:buClrTx/>
              <a:buFontTx/>
              <a:buNone/>
            </a:pPr>
            <a:fld id="{CB3D3658-67A8-4FF4-92BC-C0E0E3921A77}" type="slidenum">
              <a:rPr lang="en-US" sz="1200">
                <a:solidFill>
                  <a:schemeClr val="tx1"/>
                </a:solidFill>
                <a:latin typeface="Times New Roman" pitchFamily="18" charset="0"/>
              </a:rPr>
              <a:pPr algn="r">
                <a:spcBef>
                  <a:spcPct val="0"/>
                </a:spcBef>
                <a:buClrTx/>
                <a:buFontTx/>
                <a:buNone/>
              </a:pPr>
              <a:t>85</a:t>
            </a:fld>
            <a:endParaRPr lang="en-US" sz="1200" dirty="0">
              <a:solidFill>
                <a:schemeClr val="tx1"/>
              </a:solidFill>
              <a:latin typeface="Times New Roman" pitchFamily="18" charset="0"/>
            </a:endParaRPr>
          </a:p>
        </p:txBody>
      </p:sp>
      <p:sp>
        <p:nvSpPr>
          <p:cNvPr id="179203" name="Rectangle 2"/>
          <p:cNvSpPr>
            <a:spLocks noGrp="1" noRot="1" noChangeAspect="1" noChangeArrowheads="1" noTextEdit="1"/>
          </p:cNvSpPr>
          <p:nvPr>
            <p:ph type="sldImg"/>
          </p:nvPr>
        </p:nvSpPr>
        <p:spPr>
          <a:xfrm>
            <a:off x="1144588" y="685800"/>
            <a:ext cx="4572000" cy="3429000"/>
          </a:xfrm>
          <a:ln/>
        </p:spPr>
      </p:sp>
      <p:sp>
        <p:nvSpPr>
          <p:cNvPr id="179204" name="Rectangle 3"/>
          <p:cNvSpPr>
            <a:spLocks noGrp="1" noChangeArrowheads="1"/>
          </p:cNvSpPr>
          <p:nvPr>
            <p:ph type="body" idx="1"/>
          </p:nvPr>
        </p:nvSpPr>
        <p:spPr>
          <a:noFill/>
          <a:ln/>
        </p:spPr>
        <p:txBody>
          <a:bodyPr/>
          <a:lstStyle/>
          <a:p>
            <a:pPr eaLnBrk="1" hangingPunct="1"/>
            <a:r>
              <a:rPr lang="en-US" dirty="0" smtClean="0"/>
              <a:t>Now that we have framed our decision model, we start to make decisions.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DF1C896B-6C4A-440B-B08E-10E58F33FB92}" type="slidenum">
              <a:rPr lang="en-US">
                <a:solidFill>
                  <a:prstClr val="black"/>
                </a:solidFill>
              </a:rPr>
              <a:pPr/>
              <a:t>12</a:t>
            </a:fld>
            <a:endParaRPr lang="en-US">
              <a:solidFill>
                <a:prstClr val="black"/>
              </a:solidFill>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spcBef>
                <a:spcPct val="0"/>
              </a:spcBef>
              <a:buClrTx/>
              <a:buFontTx/>
              <a:buNone/>
            </a:pPr>
            <a:fld id="{8059E658-5C3D-436A-8FFF-2C086E516F74}" type="slidenum">
              <a:rPr lang="en-US" sz="1200">
                <a:solidFill>
                  <a:schemeClr val="tx1"/>
                </a:solidFill>
                <a:latin typeface="Times New Roman" pitchFamily="18" charset="0"/>
              </a:rPr>
              <a:pPr algn="r">
                <a:spcBef>
                  <a:spcPct val="0"/>
                </a:spcBef>
                <a:buClrTx/>
                <a:buFontTx/>
                <a:buNone/>
              </a:pPr>
              <a:t>86</a:t>
            </a:fld>
            <a:endParaRPr lang="en-US" sz="1200" dirty="0">
              <a:solidFill>
                <a:schemeClr val="tx1"/>
              </a:solidFill>
              <a:latin typeface="Times New Roman" pitchFamily="18"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r>
              <a:rPr lang="en-US" dirty="0" smtClean="0"/>
              <a:t>Make sure the team includes</a:t>
            </a:r>
            <a:r>
              <a:rPr lang="en-US" baseline="0" dirty="0" smtClean="0"/>
              <a:t> EVERYONE who would have input into the conversation</a:t>
            </a:r>
            <a:endParaRPr lang="en-US" dirty="0"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p:spPr>
        <p:txBody>
          <a:bodyPr/>
          <a:lstStyle/>
          <a:p>
            <a:r>
              <a:rPr lang="en-US" dirty="0" smtClean="0"/>
              <a:t>It is likely that, in a collaborative environment, there will be differences of opinions about the specific inputs to the decision model and the resulting decisions. One tool is to use the collaboration process to resolve the differences.</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spcBef>
                <a:spcPct val="0"/>
              </a:spcBef>
              <a:buClrTx/>
              <a:buFontTx/>
              <a:buNone/>
            </a:pPr>
            <a:fld id="{E51ABE4E-BAF4-427B-ABA0-E03705C97FD5}" type="slidenum">
              <a:rPr lang="en-US" sz="1200">
                <a:solidFill>
                  <a:schemeClr val="tx1"/>
                </a:solidFill>
                <a:latin typeface="Times New Roman" pitchFamily="18" charset="0"/>
              </a:rPr>
              <a:pPr algn="r">
                <a:spcBef>
                  <a:spcPct val="0"/>
                </a:spcBef>
                <a:buClrTx/>
                <a:buFontTx/>
                <a:buNone/>
              </a:pPr>
              <a:t>88</a:t>
            </a:fld>
            <a:endParaRPr lang="en-US" sz="1200" dirty="0">
              <a:solidFill>
                <a:schemeClr val="tx1"/>
              </a:solidFill>
              <a:latin typeface="Times New Roman" pitchFamily="18" charset="0"/>
            </a:endParaRPr>
          </a:p>
        </p:txBody>
      </p:sp>
      <p:sp>
        <p:nvSpPr>
          <p:cNvPr id="182275" name="Slide Image Placeholder 1"/>
          <p:cNvSpPr>
            <a:spLocks noGrp="1" noRot="1" noChangeAspect="1" noTextEdit="1"/>
          </p:cNvSpPr>
          <p:nvPr>
            <p:ph type="sldImg"/>
          </p:nvPr>
        </p:nvSpPr>
        <p:spPr>
          <a:ln/>
        </p:spPr>
      </p:sp>
      <p:sp>
        <p:nvSpPr>
          <p:cNvPr id="182276" name="Notes Placeholder 2"/>
          <p:cNvSpPr>
            <a:spLocks noGrp="1"/>
          </p:cNvSpPr>
          <p:nvPr>
            <p:ph type="body" idx="1"/>
          </p:nvPr>
        </p:nvSpPr>
        <p:spPr>
          <a:noFill/>
          <a:ln/>
        </p:spPr>
        <p:txBody>
          <a:bodyPr/>
          <a:lstStyle/>
          <a:p>
            <a:pPr eaLnBrk="1" hangingPunct="1"/>
            <a:r>
              <a:rPr lang="en-US" dirty="0" smtClean="0"/>
              <a:t>Once there is general agreement as to the decision, it is useful to create iterative chunks of how you will implement the decision. This is similar to iterative release in agile but can be applied to a broad range of decisions.</a:t>
            </a:r>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buClrTx/>
              <a:buFontTx/>
              <a:buNone/>
              <a:defRPr/>
            </a:pPr>
            <a:fld id="{23C8792C-DA79-4E10-BCEC-7914F5A53AA3}" type="slidenum">
              <a:rPr lang="en-US" sz="1200">
                <a:solidFill>
                  <a:schemeClr val="tx1"/>
                </a:solidFill>
                <a:latin typeface="+mn-lt"/>
                <a:cs typeface="+mn-cs"/>
              </a:rPr>
              <a:pPr algn="r" fontAlgn="auto">
                <a:spcBef>
                  <a:spcPts val="0"/>
                </a:spcBef>
                <a:spcAft>
                  <a:spcPts val="0"/>
                </a:spcAft>
                <a:buClrTx/>
                <a:buFontTx/>
                <a:buNone/>
                <a:defRPr/>
              </a:pPr>
              <a:t>88</a:t>
            </a:fld>
            <a:endParaRPr lang="en-US" sz="1200" dirty="0">
              <a:solidFill>
                <a:schemeClr val="tx1"/>
              </a:solidFill>
              <a:latin typeface="+mn-lt"/>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113AE9B0-DC7A-465F-B207-F53F29620480}" type="slidenum">
              <a:rPr lang="en-US" smtClean="0"/>
              <a:pPr/>
              <a:t>89</a:t>
            </a:fld>
            <a:endParaRPr lang="en-US" dirty="0" smtClean="0"/>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r>
              <a:rPr lang="en-US" dirty="0" smtClean="0"/>
              <a:t>Continuing the exercise, what are the most important (and therefore highest value) chunks to deliver?</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p:spPr>
        <p:txBody>
          <a:bodyPr/>
          <a:lstStyle/>
          <a:p>
            <a:r>
              <a:rPr lang="en-US" dirty="0" smtClean="0"/>
              <a:t>One thing to consider in making deferral decisions is to identify chunks that we can deliver early that will help us make better future decisions. Can we gather important information in the first chunk that we can use to refine and improve our decision model?</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spcBef>
                <a:spcPct val="0"/>
              </a:spcBef>
              <a:buClrTx/>
              <a:buFontTx/>
              <a:buNone/>
            </a:pPr>
            <a:fld id="{4A1D7BD0-0071-415E-ADA7-27D056E6ECC1}" type="slidenum">
              <a:rPr lang="en-US" sz="1200">
                <a:solidFill>
                  <a:schemeClr val="tx1"/>
                </a:solidFill>
                <a:latin typeface="Times New Roman" pitchFamily="18" charset="0"/>
              </a:rPr>
              <a:pPr algn="r">
                <a:spcBef>
                  <a:spcPct val="0"/>
                </a:spcBef>
                <a:buClrTx/>
                <a:buFontTx/>
                <a:buNone/>
              </a:pPr>
              <a:t>91</a:t>
            </a:fld>
            <a:endParaRPr lang="en-US" sz="1200" dirty="0">
              <a:solidFill>
                <a:schemeClr val="tx1"/>
              </a:solidFill>
              <a:latin typeface="Times New Roman" pitchFamily="18" charset="0"/>
            </a:endParaRPr>
          </a:p>
        </p:txBody>
      </p:sp>
      <p:sp>
        <p:nvSpPr>
          <p:cNvPr id="177155" name="Rectangle 2"/>
          <p:cNvSpPr>
            <a:spLocks noGrp="1" noRot="1" noChangeAspect="1" noChangeArrowheads="1" noTextEdit="1"/>
          </p:cNvSpPr>
          <p:nvPr>
            <p:ph type="sldImg"/>
          </p:nvPr>
        </p:nvSpPr>
        <p:spPr>
          <a:xfrm>
            <a:off x="1144588" y="685800"/>
            <a:ext cx="4572000" cy="3429000"/>
          </a:xfrm>
          <a:ln/>
        </p:spPr>
      </p:sp>
      <p:sp>
        <p:nvSpPr>
          <p:cNvPr id="177156" name="Rectangle 3"/>
          <p:cNvSpPr>
            <a:spLocks noGrp="1" noChangeArrowheads="1"/>
          </p:cNvSpPr>
          <p:nvPr>
            <p:ph type="body" idx="1"/>
          </p:nvPr>
        </p:nvSpPr>
        <p:spPr>
          <a:noFill/>
          <a:ln/>
        </p:spPr>
        <p:txBody>
          <a:bodyPr/>
          <a:lstStyle/>
          <a:p>
            <a:pPr eaLnBrk="1" hangingPunct="1"/>
            <a:r>
              <a:rPr lang="en-US" dirty="0" smtClean="0"/>
              <a:t>Now that we have framed our decision model, we start to make decisions. </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spcBef>
                <a:spcPct val="0"/>
              </a:spcBef>
              <a:buClrTx/>
              <a:buFontTx/>
              <a:buNone/>
            </a:pPr>
            <a:fld id="{4A1D7BD0-0071-415E-ADA7-27D056E6ECC1}" type="slidenum">
              <a:rPr lang="en-US" sz="1200">
                <a:solidFill>
                  <a:schemeClr val="tx1"/>
                </a:solidFill>
                <a:latin typeface="Times New Roman" pitchFamily="18" charset="0"/>
              </a:rPr>
              <a:pPr algn="r">
                <a:spcBef>
                  <a:spcPct val="0"/>
                </a:spcBef>
                <a:buClrTx/>
                <a:buFontTx/>
                <a:buNone/>
              </a:pPr>
              <a:t>92</a:t>
            </a:fld>
            <a:endParaRPr lang="en-US" sz="1200" dirty="0">
              <a:solidFill>
                <a:schemeClr val="tx1"/>
              </a:solidFill>
              <a:latin typeface="Times New Roman" pitchFamily="18" charset="0"/>
            </a:endParaRPr>
          </a:p>
        </p:txBody>
      </p:sp>
      <p:sp>
        <p:nvSpPr>
          <p:cNvPr id="177155" name="Rectangle 2"/>
          <p:cNvSpPr>
            <a:spLocks noGrp="1" noRot="1" noChangeAspect="1" noChangeArrowheads="1" noTextEdit="1"/>
          </p:cNvSpPr>
          <p:nvPr>
            <p:ph type="sldImg"/>
          </p:nvPr>
        </p:nvSpPr>
        <p:spPr>
          <a:xfrm>
            <a:off x="1144588" y="685800"/>
            <a:ext cx="4572000" cy="3429000"/>
          </a:xfrm>
          <a:ln/>
        </p:spPr>
      </p:sp>
      <p:sp>
        <p:nvSpPr>
          <p:cNvPr id="177156" name="Rectangle 3"/>
          <p:cNvSpPr>
            <a:spLocks noGrp="1" noChangeArrowheads="1"/>
          </p:cNvSpPr>
          <p:nvPr>
            <p:ph type="body" idx="1"/>
          </p:nvPr>
        </p:nvSpPr>
        <p:spPr>
          <a:noFill/>
          <a:ln/>
        </p:spPr>
        <p:txBody>
          <a:bodyPr/>
          <a:lstStyle/>
          <a:p>
            <a:pPr eaLnBrk="1" hangingPunct="1"/>
            <a:r>
              <a:rPr lang="en-US" dirty="0" smtClean="0"/>
              <a:t>Now that we have framed our decision model, we start to make decisions. </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spcBef>
                <a:spcPct val="0"/>
              </a:spcBef>
              <a:buClrTx/>
              <a:buFontTx/>
              <a:buNone/>
            </a:pPr>
            <a:fld id="{4A1D7BD0-0071-415E-ADA7-27D056E6ECC1}" type="slidenum">
              <a:rPr lang="en-US" sz="1200">
                <a:solidFill>
                  <a:schemeClr val="tx1"/>
                </a:solidFill>
                <a:latin typeface="Times New Roman" pitchFamily="18" charset="0"/>
              </a:rPr>
              <a:pPr algn="r">
                <a:spcBef>
                  <a:spcPct val="0"/>
                </a:spcBef>
                <a:buClrTx/>
                <a:buFontTx/>
                <a:buNone/>
              </a:pPr>
              <a:t>93</a:t>
            </a:fld>
            <a:endParaRPr lang="en-US" sz="1200" dirty="0">
              <a:solidFill>
                <a:schemeClr val="tx1"/>
              </a:solidFill>
              <a:latin typeface="Times New Roman" pitchFamily="18" charset="0"/>
            </a:endParaRPr>
          </a:p>
        </p:txBody>
      </p:sp>
      <p:sp>
        <p:nvSpPr>
          <p:cNvPr id="177155" name="Rectangle 2"/>
          <p:cNvSpPr>
            <a:spLocks noGrp="1" noRot="1" noChangeAspect="1" noChangeArrowheads="1" noTextEdit="1"/>
          </p:cNvSpPr>
          <p:nvPr>
            <p:ph type="sldImg"/>
          </p:nvPr>
        </p:nvSpPr>
        <p:spPr>
          <a:xfrm>
            <a:off x="1144588" y="685800"/>
            <a:ext cx="4572000" cy="3429000"/>
          </a:xfrm>
          <a:ln/>
        </p:spPr>
      </p:sp>
      <p:sp>
        <p:nvSpPr>
          <p:cNvPr id="177156" name="Rectangle 3"/>
          <p:cNvSpPr>
            <a:spLocks noGrp="1" noChangeArrowheads="1"/>
          </p:cNvSpPr>
          <p:nvPr>
            <p:ph type="body" idx="1"/>
          </p:nvPr>
        </p:nvSpPr>
        <p:spPr>
          <a:noFill/>
          <a:ln/>
        </p:spPr>
        <p:txBody>
          <a:bodyPr/>
          <a:lstStyle/>
          <a:p>
            <a:pPr eaLnBrk="1" hangingPunct="1"/>
            <a:r>
              <a:rPr lang="en-US" dirty="0" smtClean="0"/>
              <a:t>Now that we have framed our decision model, we start to make decisions. </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spcBef>
                <a:spcPct val="0"/>
              </a:spcBef>
              <a:buClrTx/>
              <a:buFontTx/>
              <a:buNone/>
            </a:pPr>
            <a:fld id="{CB3D3658-67A8-4FF4-92BC-C0E0E3921A77}" type="slidenum">
              <a:rPr lang="en-US" sz="1200">
                <a:solidFill>
                  <a:schemeClr val="tx1"/>
                </a:solidFill>
                <a:latin typeface="Times New Roman" pitchFamily="18" charset="0"/>
              </a:rPr>
              <a:pPr algn="r">
                <a:spcBef>
                  <a:spcPct val="0"/>
                </a:spcBef>
                <a:buClrTx/>
                <a:buFontTx/>
                <a:buNone/>
              </a:pPr>
              <a:t>94</a:t>
            </a:fld>
            <a:endParaRPr lang="en-US" sz="1200" dirty="0">
              <a:solidFill>
                <a:schemeClr val="tx1"/>
              </a:solidFill>
              <a:latin typeface="Times New Roman" pitchFamily="18" charset="0"/>
            </a:endParaRPr>
          </a:p>
        </p:txBody>
      </p:sp>
      <p:sp>
        <p:nvSpPr>
          <p:cNvPr id="179203" name="Rectangle 2"/>
          <p:cNvSpPr>
            <a:spLocks noGrp="1" noRot="1" noChangeAspect="1" noChangeArrowheads="1" noTextEdit="1"/>
          </p:cNvSpPr>
          <p:nvPr>
            <p:ph type="sldImg"/>
          </p:nvPr>
        </p:nvSpPr>
        <p:spPr>
          <a:xfrm>
            <a:off x="1144588" y="685800"/>
            <a:ext cx="4572000" cy="3429000"/>
          </a:xfrm>
          <a:ln/>
        </p:spPr>
      </p:sp>
      <p:sp>
        <p:nvSpPr>
          <p:cNvPr id="179204" name="Rectangle 3"/>
          <p:cNvSpPr>
            <a:spLocks noGrp="1" noChangeArrowheads="1"/>
          </p:cNvSpPr>
          <p:nvPr>
            <p:ph type="body" idx="1"/>
          </p:nvPr>
        </p:nvSpPr>
        <p:spPr>
          <a:noFill/>
          <a:ln/>
        </p:spPr>
        <p:txBody>
          <a:bodyPr/>
          <a:lstStyle/>
          <a:p>
            <a:pPr eaLnBrk="1" hangingPunct="1"/>
            <a:r>
              <a:rPr lang="en-US" dirty="0" smtClean="0"/>
              <a:t>Now that we have framed our decision model, we start to make decisions. </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spcBef>
                <a:spcPct val="0"/>
              </a:spcBef>
            </a:pPr>
            <a:fld id="{CB3D3658-67A8-4FF4-92BC-C0E0E3921A77}" type="slidenum">
              <a:rPr lang="en-US" sz="1200">
                <a:solidFill>
                  <a:prstClr val="black"/>
                </a:solidFill>
                <a:latin typeface="Times New Roman" pitchFamily="18" charset="0"/>
              </a:rPr>
              <a:pPr algn="r">
                <a:spcBef>
                  <a:spcPct val="0"/>
                </a:spcBef>
              </a:pPr>
              <a:t>95</a:t>
            </a:fld>
            <a:endParaRPr lang="en-US" sz="1200" dirty="0">
              <a:solidFill>
                <a:prstClr val="black"/>
              </a:solidFill>
              <a:latin typeface="Times New Roman" pitchFamily="18" charset="0"/>
            </a:endParaRPr>
          </a:p>
        </p:txBody>
      </p:sp>
      <p:sp>
        <p:nvSpPr>
          <p:cNvPr id="179203" name="Rectangle 2"/>
          <p:cNvSpPr>
            <a:spLocks noGrp="1" noRot="1" noChangeAspect="1" noChangeArrowheads="1" noTextEdit="1"/>
          </p:cNvSpPr>
          <p:nvPr>
            <p:ph type="sldImg"/>
          </p:nvPr>
        </p:nvSpPr>
        <p:spPr>
          <a:xfrm>
            <a:off x="1144588" y="685800"/>
            <a:ext cx="4572000" cy="3429000"/>
          </a:xfrm>
          <a:ln/>
        </p:spPr>
      </p:sp>
      <p:sp>
        <p:nvSpPr>
          <p:cNvPr id="179204" name="Rectangle 3"/>
          <p:cNvSpPr>
            <a:spLocks noGrp="1" noChangeArrowheads="1"/>
          </p:cNvSpPr>
          <p:nvPr>
            <p:ph type="body" idx="1"/>
          </p:nvPr>
        </p:nvSpPr>
        <p:spPr>
          <a:noFill/>
          <a:ln/>
        </p:spPr>
        <p:txBody>
          <a:bodyPr/>
          <a:lstStyle/>
          <a:p>
            <a:pPr eaLnBrk="1" hangingPunct="1"/>
            <a:r>
              <a:rPr lang="en-US" dirty="0" smtClean="0"/>
              <a:t>Now that we have framed our decision model, we start to make decisions.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rgbClr val="CC3300"/>
                </a:solidFill>
                <a:latin typeface="Arial" charset="0"/>
                <a:cs typeface="Times New Roman" pitchFamily="18" charset="0"/>
              </a:defRPr>
            </a:lvl1pPr>
            <a:lvl2pPr marL="742950" indent="-285750" eaLnBrk="0" hangingPunct="0">
              <a:defRPr sz="2800">
                <a:solidFill>
                  <a:srgbClr val="CC3300"/>
                </a:solidFill>
                <a:latin typeface="Arial" charset="0"/>
                <a:cs typeface="Times New Roman" pitchFamily="18" charset="0"/>
              </a:defRPr>
            </a:lvl2pPr>
            <a:lvl3pPr marL="1143000" indent="-228600" eaLnBrk="0" hangingPunct="0">
              <a:defRPr sz="2800">
                <a:solidFill>
                  <a:srgbClr val="CC3300"/>
                </a:solidFill>
                <a:latin typeface="Arial" charset="0"/>
                <a:cs typeface="Times New Roman" pitchFamily="18" charset="0"/>
              </a:defRPr>
            </a:lvl3pPr>
            <a:lvl4pPr marL="1600200" indent="-228600" eaLnBrk="0" hangingPunct="0">
              <a:defRPr sz="2800">
                <a:solidFill>
                  <a:srgbClr val="CC3300"/>
                </a:solidFill>
                <a:latin typeface="Arial" charset="0"/>
                <a:cs typeface="Times New Roman" pitchFamily="18" charset="0"/>
              </a:defRPr>
            </a:lvl4pPr>
            <a:lvl5pPr marL="2057400" indent="-228600" eaLnBrk="0" hangingPunct="0">
              <a:defRPr sz="2800">
                <a:solidFill>
                  <a:srgbClr val="CC3300"/>
                </a:solidFill>
                <a:latin typeface="Arial" charset="0"/>
                <a:cs typeface="Times New Roman" pitchFamily="18" charset="0"/>
              </a:defRPr>
            </a:lvl5pPr>
            <a:lvl6pPr marL="25146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6pPr>
            <a:lvl7pPr marL="29718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7pPr>
            <a:lvl8pPr marL="34290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8pPr>
            <a:lvl9pPr marL="38862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9pPr>
          </a:lstStyle>
          <a:p>
            <a:pPr eaLnBrk="1" hangingPunct="1"/>
            <a:fld id="{C4737067-AA23-4FD2-87CE-7A0E9E0B3F9F}" type="slidenum">
              <a:rPr lang="en-US" sz="1200" smtClean="0">
                <a:solidFill>
                  <a:schemeClr val="tx1"/>
                </a:solidFill>
                <a:latin typeface="Times New Roman" pitchFamily="18" charset="0"/>
              </a:rPr>
              <a:pPr eaLnBrk="1" hangingPunct="1"/>
              <a:t>13</a:t>
            </a:fld>
            <a:endParaRPr lang="en-US" sz="1200" smtClean="0">
              <a:solidFill>
                <a:schemeClr val="tx1"/>
              </a:solidFill>
              <a:latin typeface="Times New Roman" pitchFamily="18"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B6D89792-05B1-4B97-96F2-C2BB56CE4A4D}" type="slidenum">
              <a:rPr lang="en-US" smtClean="0">
                <a:solidFill>
                  <a:prstClr val="black"/>
                </a:solidFill>
              </a:rPr>
              <a:pPr/>
              <a:t>104</a:t>
            </a:fld>
            <a:endParaRPr lang="en-US" dirty="0" smtClean="0">
              <a:solidFill>
                <a:prstClr val="black"/>
              </a:solidFill>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7F927BAC-5B96-43FB-A275-2286C48B273F}" type="slidenum">
              <a:rPr lang="en-US" smtClean="0">
                <a:solidFill>
                  <a:prstClr val="black"/>
                </a:solidFill>
              </a:rPr>
              <a:pPr/>
              <a:t>106</a:t>
            </a:fld>
            <a:endParaRPr lang="en-US" dirty="0" smtClean="0">
              <a:solidFill>
                <a:prstClr val="black"/>
              </a:solidFill>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7F927BAC-5B96-43FB-A275-2286C48B273F}" type="slidenum">
              <a:rPr lang="en-US" smtClean="0">
                <a:solidFill>
                  <a:prstClr val="black"/>
                </a:solidFill>
              </a:rPr>
              <a:pPr/>
              <a:t>107</a:t>
            </a:fld>
            <a:endParaRPr lang="en-US" dirty="0" smtClean="0">
              <a:solidFill>
                <a:prstClr val="black"/>
              </a:solidFill>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7F927BAC-5B96-43FB-A275-2286C48B273F}" type="slidenum">
              <a:rPr lang="en-US" smtClean="0">
                <a:solidFill>
                  <a:prstClr val="black"/>
                </a:solidFill>
              </a:rPr>
              <a:pPr/>
              <a:t>108</a:t>
            </a:fld>
            <a:endParaRPr lang="en-US" dirty="0" smtClean="0">
              <a:solidFill>
                <a:prstClr val="black"/>
              </a:solidFill>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7F927BAC-5B96-43FB-A275-2286C48B273F}" type="slidenum">
              <a:rPr lang="en-US" smtClean="0">
                <a:solidFill>
                  <a:prstClr val="black"/>
                </a:solidFill>
              </a:rPr>
              <a:pPr/>
              <a:t>109</a:t>
            </a:fld>
            <a:endParaRPr lang="en-US" dirty="0" smtClean="0">
              <a:solidFill>
                <a:prstClr val="black"/>
              </a:solidFill>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7F927BAC-5B96-43FB-A275-2286C48B273F}" type="slidenum">
              <a:rPr lang="en-US" smtClean="0">
                <a:solidFill>
                  <a:prstClr val="black"/>
                </a:solidFill>
              </a:rPr>
              <a:pPr/>
              <a:t>111</a:t>
            </a:fld>
            <a:endParaRPr lang="en-US" dirty="0" smtClean="0">
              <a:solidFill>
                <a:prstClr val="black"/>
              </a:solidFill>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9F1B7B9D-6737-4AC8-88CC-2BE025C1F41D}" type="slidenum">
              <a:rPr lang="en-US" smtClean="0">
                <a:solidFill>
                  <a:prstClr val="black"/>
                </a:solidFill>
              </a:rPr>
              <a:pPr/>
              <a:t>116</a:t>
            </a:fld>
            <a:endParaRPr lang="en-US" smtClean="0">
              <a:solidFill>
                <a:prstClr val="black"/>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9A721B55-1A18-414B-9782-7316047A4B1F}" type="slidenum">
              <a:rPr lang="en-US" smtClean="0">
                <a:solidFill>
                  <a:prstClr val="black"/>
                </a:solidFill>
              </a:rPr>
              <a:pPr/>
              <a:t>117</a:t>
            </a:fld>
            <a:endParaRPr lang="en-US" smtClean="0">
              <a:solidFill>
                <a:prstClr val="black"/>
              </a:solidFill>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5079617F-EA6D-4F8D-886E-64E480832736}" type="slidenum">
              <a:rPr lang="en-US" smtClean="0">
                <a:solidFill>
                  <a:prstClr val="black"/>
                </a:solidFill>
              </a:rPr>
              <a:pPr/>
              <a:t>118</a:t>
            </a:fld>
            <a:endParaRPr lang="en-US" smtClean="0">
              <a:solidFill>
                <a:prstClr val="black"/>
              </a:solidFill>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FAB3F002-DA68-4186-9F1E-C02C7170F252}" type="slidenum">
              <a:rPr lang="en-US" smtClean="0">
                <a:solidFill>
                  <a:prstClr val="black"/>
                </a:solidFill>
              </a:rPr>
              <a:pPr/>
              <a:t>119</a:t>
            </a:fld>
            <a:endParaRPr lang="en-US" smtClean="0">
              <a:solidFill>
                <a:prstClr val="black"/>
              </a:solidFill>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8BB8809F-0E22-4FBD-AFD1-E84E751F5191}" type="slidenum">
              <a:rPr lang="en-US"/>
              <a:pPr/>
              <a:t>16</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342AAB7B-A140-4BDE-B675-779E84182E90}" type="slidenum">
              <a:rPr lang="en-US" smtClean="0">
                <a:solidFill>
                  <a:prstClr val="black"/>
                </a:solidFill>
              </a:rPr>
              <a:pPr/>
              <a:t>120</a:t>
            </a:fld>
            <a:endParaRPr lang="en-US" smtClean="0">
              <a:solidFill>
                <a:prstClr val="black"/>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AE66975D-72E4-4E50-A57B-755B307A84BC}" type="slidenum">
              <a:rPr lang="en-US">
                <a:solidFill>
                  <a:prstClr val="black"/>
                </a:solidFill>
              </a:rPr>
              <a:pPr/>
              <a:t>121</a:t>
            </a:fld>
            <a:endParaRPr lang="en-US">
              <a:solidFill>
                <a:prstClr val="black"/>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1D412CE6-FFF4-416D-9382-7A34090094D3}" type="slidenum">
              <a:rPr lang="en-US">
                <a:solidFill>
                  <a:prstClr val="black"/>
                </a:solidFill>
              </a:rPr>
              <a:pPr/>
              <a:t>122</a:t>
            </a:fld>
            <a:endParaRPr lang="en-US">
              <a:solidFill>
                <a:prstClr val="black"/>
              </a:solidFill>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6C7866AC-E20E-4FCB-AB83-3374DA0A5F46}" type="slidenum">
              <a:rPr lang="en-US">
                <a:solidFill>
                  <a:prstClr val="black"/>
                </a:solidFill>
              </a:rPr>
              <a:pPr/>
              <a:t>123</a:t>
            </a:fld>
            <a:endParaRPr lang="en-US">
              <a:solidFill>
                <a:prstClr val="black"/>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32F27FEA-8792-485B-B8F8-06E15A216829}" type="slidenum">
              <a:rPr lang="en-US">
                <a:solidFill>
                  <a:prstClr val="black"/>
                </a:solidFill>
              </a:rPr>
              <a:pPr/>
              <a:t>124</a:t>
            </a:fld>
            <a:endParaRPr lang="en-US">
              <a:solidFill>
                <a:prstClr val="black"/>
              </a:solidFill>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DF1C896B-6C4A-440B-B08E-10E58F33FB92}" type="slidenum">
              <a:rPr lang="en-US">
                <a:solidFill>
                  <a:prstClr val="black"/>
                </a:solidFill>
              </a:rPr>
              <a:pPr/>
              <a:t>126</a:t>
            </a:fld>
            <a:endParaRPr lang="en-US">
              <a:solidFill>
                <a:prstClr val="black"/>
              </a:solidFill>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C4CCE241-A867-4937-8E04-D5F7DD7FE868}" type="slidenum">
              <a:rPr lang="en-US">
                <a:solidFill>
                  <a:prstClr val="black"/>
                </a:solidFill>
              </a:rPr>
              <a:pPr/>
              <a:t>127</a:t>
            </a:fld>
            <a:endParaRPr lang="en-US">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4984B346-38D8-44AC-AE0F-4750FEBDEFDD}" type="slidenum">
              <a:rPr lang="en-US">
                <a:solidFill>
                  <a:prstClr val="black"/>
                </a:solidFill>
              </a:rPr>
              <a:pPr/>
              <a:t>128</a:t>
            </a:fld>
            <a:endParaRPr lang="en-US">
              <a:solidFill>
                <a:prstClr val="black"/>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68F88986-B19F-4268-97C1-7B65A8929476}" type="slidenum">
              <a:rPr lang="en-US">
                <a:solidFill>
                  <a:prstClr val="black"/>
                </a:solidFill>
              </a:rPr>
              <a:pPr/>
              <a:t>129</a:t>
            </a:fld>
            <a:endParaRPr lang="en-US">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11D48B43-3A6F-4C6A-A45B-AD83E97D649D}" type="slidenum">
              <a:rPr lang="en-US" smtClean="0">
                <a:solidFill>
                  <a:prstClr val="black"/>
                </a:solidFill>
              </a:rPr>
              <a:pPr/>
              <a:t>131</a:t>
            </a:fld>
            <a:endParaRPr lang="en-US" smtClean="0">
              <a:solidFill>
                <a:prstClr val="black"/>
              </a:solidFill>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F3ABDB-F49A-4A18-9553-862425DCD868}" type="datetimeFigureOut">
              <a:rPr lang="en-US" smtClean="0"/>
              <a:pPr/>
              <a:t>9/21/2016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43339E-8F62-42DF-BD78-D824E3389C25}" type="slidenum">
              <a:rPr lang="en-US" smtClean="0"/>
              <a:pPr/>
              <a:t>‹#›</a:t>
            </a:fld>
            <a:endParaRPr lang="en-US"/>
          </a:p>
        </p:txBody>
      </p:sp>
    </p:spTree>
    <p:extLst>
      <p:ext uri="{BB962C8B-B14F-4D97-AF65-F5344CB8AC3E}">
        <p14:creationId xmlns:p14="http://schemas.microsoft.com/office/powerpoint/2010/main" val="1581849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F3ABDB-F49A-4A18-9553-862425DCD868}" type="datetimeFigureOut">
              <a:rPr lang="en-US" smtClean="0"/>
              <a:pPr/>
              <a:t>9/21/2016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43339E-8F62-42DF-BD78-D824E3389C25}" type="slidenum">
              <a:rPr lang="en-US" smtClean="0"/>
              <a:pPr/>
              <a:t>‹#›</a:t>
            </a:fld>
            <a:endParaRPr lang="en-US"/>
          </a:p>
        </p:txBody>
      </p:sp>
    </p:spTree>
    <p:extLst>
      <p:ext uri="{BB962C8B-B14F-4D97-AF65-F5344CB8AC3E}">
        <p14:creationId xmlns:p14="http://schemas.microsoft.com/office/powerpoint/2010/main" val="1594908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F3ABDB-F49A-4A18-9553-862425DCD868}" type="datetimeFigureOut">
              <a:rPr lang="en-US" smtClean="0"/>
              <a:pPr/>
              <a:t>9/21/2016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43339E-8F62-42DF-BD78-D824E3389C25}" type="slidenum">
              <a:rPr lang="en-US" smtClean="0"/>
              <a:pPr/>
              <a:t>‹#›</a:t>
            </a:fld>
            <a:endParaRPr lang="en-US"/>
          </a:p>
        </p:txBody>
      </p:sp>
    </p:spTree>
    <p:extLst>
      <p:ext uri="{BB962C8B-B14F-4D97-AF65-F5344CB8AC3E}">
        <p14:creationId xmlns:p14="http://schemas.microsoft.com/office/powerpoint/2010/main" val="3140676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9C8FC6B-D007-F943-A55A-97031C11B0B8}" type="datetimeFigureOut">
              <a:rPr lang="en-US" smtClean="0">
                <a:solidFill>
                  <a:prstClr val="black">
                    <a:tint val="75000"/>
                  </a:prstClr>
                </a:solidFill>
              </a:rPr>
              <a:pPr/>
              <a:t>9/21/2016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5174E4-6043-734C-9CB4-D2F71F78B1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4754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C8FC6B-D007-F943-A55A-97031C11B0B8}" type="datetimeFigureOut">
              <a:rPr lang="en-US" smtClean="0">
                <a:solidFill>
                  <a:prstClr val="black">
                    <a:tint val="75000"/>
                  </a:prstClr>
                </a:solidFill>
              </a:rPr>
              <a:pPr/>
              <a:t>9/21/2016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5174E4-6043-734C-9CB4-D2F71F78B1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7126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C8FC6B-D007-F943-A55A-97031C11B0B8}" type="datetimeFigureOut">
              <a:rPr lang="en-US" smtClean="0">
                <a:solidFill>
                  <a:prstClr val="black">
                    <a:tint val="75000"/>
                  </a:prstClr>
                </a:solidFill>
              </a:rPr>
              <a:pPr/>
              <a:t>9/21/2016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5174E4-6043-734C-9CB4-D2F71F78B1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3957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9C8FC6B-D007-F943-A55A-97031C11B0B8}" type="datetimeFigureOut">
              <a:rPr lang="en-US" smtClean="0">
                <a:solidFill>
                  <a:prstClr val="black">
                    <a:tint val="75000"/>
                  </a:prstClr>
                </a:solidFill>
              </a:rPr>
              <a:pPr/>
              <a:t>9/21/2016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5174E4-6043-734C-9CB4-D2F71F78B1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224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9C8FC6B-D007-F943-A55A-97031C11B0B8}" type="datetimeFigureOut">
              <a:rPr lang="en-US" smtClean="0">
                <a:solidFill>
                  <a:prstClr val="black">
                    <a:tint val="75000"/>
                  </a:prstClr>
                </a:solidFill>
              </a:rPr>
              <a:pPr/>
              <a:t>9/21/2016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D5174E4-6043-734C-9CB4-D2F71F78B1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90213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9C8FC6B-D007-F943-A55A-97031C11B0B8}" type="datetimeFigureOut">
              <a:rPr lang="en-US" smtClean="0">
                <a:solidFill>
                  <a:prstClr val="black">
                    <a:tint val="75000"/>
                  </a:prstClr>
                </a:solidFill>
              </a:rPr>
              <a:pPr/>
              <a:t>9/21/2016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D5174E4-6043-734C-9CB4-D2F71F78B1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8322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C8FC6B-D007-F943-A55A-97031C11B0B8}" type="datetimeFigureOut">
              <a:rPr lang="en-US" smtClean="0">
                <a:solidFill>
                  <a:prstClr val="black">
                    <a:tint val="75000"/>
                  </a:prstClr>
                </a:solidFill>
              </a:rPr>
              <a:pPr/>
              <a:t>9/21/2016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D5174E4-6043-734C-9CB4-D2F71F78B1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7946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C8FC6B-D007-F943-A55A-97031C11B0B8}" type="datetimeFigureOut">
              <a:rPr lang="en-US" smtClean="0">
                <a:solidFill>
                  <a:prstClr val="black">
                    <a:tint val="75000"/>
                  </a:prstClr>
                </a:solidFill>
              </a:rPr>
              <a:pPr/>
              <a:t>9/21/2016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5174E4-6043-734C-9CB4-D2F71F78B1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3624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F3ABDB-F49A-4A18-9553-862425DCD868}" type="datetimeFigureOut">
              <a:rPr lang="en-US" smtClean="0"/>
              <a:pPr/>
              <a:t>9/21/2016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43339E-8F62-42DF-BD78-D824E3389C25}" type="slidenum">
              <a:rPr lang="en-US" smtClean="0"/>
              <a:pPr/>
              <a:t>‹#›</a:t>
            </a:fld>
            <a:endParaRPr lang="en-US"/>
          </a:p>
        </p:txBody>
      </p:sp>
    </p:spTree>
    <p:extLst>
      <p:ext uri="{BB962C8B-B14F-4D97-AF65-F5344CB8AC3E}">
        <p14:creationId xmlns:p14="http://schemas.microsoft.com/office/powerpoint/2010/main" val="42876393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C8FC6B-D007-F943-A55A-97031C11B0B8}" type="datetimeFigureOut">
              <a:rPr lang="en-US" smtClean="0">
                <a:solidFill>
                  <a:prstClr val="black">
                    <a:tint val="75000"/>
                  </a:prstClr>
                </a:solidFill>
              </a:rPr>
              <a:pPr/>
              <a:t>9/21/2016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5174E4-6043-734C-9CB4-D2F71F78B1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4111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C8FC6B-D007-F943-A55A-97031C11B0B8}" type="datetimeFigureOut">
              <a:rPr lang="en-US" smtClean="0">
                <a:solidFill>
                  <a:prstClr val="black">
                    <a:tint val="75000"/>
                  </a:prstClr>
                </a:solidFill>
              </a:rPr>
              <a:pPr/>
              <a:t>9/21/2016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5174E4-6043-734C-9CB4-D2F71F78B1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90502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C8FC6B-D007-F943-A55A-97031C11B0B8}" type="datetimeFigureOut">
              <a:rPr lang="en-US" smtClean="0">
                <a:solidFill>
                  <a:prstClr val="black">
                    <a:tint val="75000"/>
                  </a:prstClr>
                </a:solidFill>
              </a:rPr>
              <a:pPr/>
              <a:t>9/21/2016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5174E4-6043-734C-9CB4-D2F71F78B1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52967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p:cNvPicPr>
            <a:picLocks noChangeAspect="1"/>
          </p:cNvPicPr>
          <p:nvPr/>
        </p:nvPicPr>
        <p:blipFill>
          <a:blip r:embed="rId2" cstate="email">
            <a:graysc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lvl1pPr algn="ctr">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Date Placeholder 3"/>
          <p:cNvSpPr>
            <a:spLocks noGrp="1"/>
          </p:cNvSpPr>
          <p:nvPr>
            <p:ph type="dt" sz="half" idx="10"/>
          </p:nvPr>
        </p:nvSpPr>
        <p:spPr/>
        <p:txBody>
          <a:bodyPr/>
          <a:lstStyle>
            <a:lvl1pPr>
              <a:defRPr smtClean="0"/>
            </a:lvl1pPr>
          </a:lstStyle>
          <a:p>
            <a:pPr>
              <a:defRPr/>
            </a:pPr>
            <a:fld id="{DFAED580-B3CD-484F-92F1-44ADD4BDC050}" type="datetimeFigureOut">
              <a:rPr lang="en-US"/>
              <a:pPr>
                <a:defRPr/>
              </a:pPr>
              <a:t>9/21/2016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smtClean="0"/>
            </a:lvl1pPr>
          </a:lstStyle>
          <a:p>
            <a:pPr>
              <a:defRPr/>
            </a:pPr>
            <a:fld id="{4DB5F21C-33E3-E043-9C44-B4904982CEED}" type="slidenum">
              <a:rPr lang="en-US"/>
              <a:pPr>
                <a:defRPr/>
              </a:pPr>
              <a:t>‹#›</a:t>
            </a:fld>
            <a:endParaRPr lang="en-US"/>
          </a:p>
        </p:txBody>
      </p:sp>
    </p:spTree>
    <p:extLst>
      <p:ext uri="{BB962C8B-B14F-4D97-AF65-F5344CB8AC3E}">
        <p14:creationId xmlns:p14="http://schemas.microsoft.com/office/powerpoint/2010/main" val="530929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1C772DC-F2BC-F747-9801-3C2CAA1D9C15}" type="datetimeFigureOut">
              <a:rPr lang="en-US"/>
              <a:pPr>
                <a:defRPr/>
              </a:pPr>
              <a:t>9/21/2016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81D7127-893B-B34C-A5AF-0ECCAAA1D2AB}" type="slidenum">
              <a:rPr lang="en-US"/>
              <a:pPr>
                <a:defRPr/>
              </a:pPr>
              <a:t>‹#›</a:t>
            </a:fld>
            <a:endParaRPr lang="en-US"/>
          </a:p>
        </p:txBody>
      </p:sp>
    </p:spTree>
    <p:extLst>
      <p:ext uri="{BB962C8B-B14F-4D97-AF65-F5344CB8AC3E}">
        <p14:creationId xmlns:p14="http://schemas.microsoft.com/office/powerpoint/2010/main" val="11064734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62B86F4-7ED4-F547-842F-6B5D9754B782}" type="datetimeFigureOut">
              <a:rPr lang="en-US"/>
              <a:pPr>
                <a:defRPr/>
              </a:pPr>
              <a:t>9/21/2016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2780AF9-605B-494A-B059-545648385550}" type="slidenum">
              <a:rPr lang="en-US"/>
              <a:pPr>
                <a:defRPr/>
              </a:pPr>
              <a:t>‹#›</a:t>
            </a:fld>
            <a:endParaRPr lang="en-US"/>
          </a:p>
        </p:txBody>
      </p:sp>
    </p:spTree>
    <p:extLst>
      <p:ext uri="{BB962C8B-B14F-4D97-AF65-F5344CB8AC3E}">
        <p14:creationId xmlns:p14="http://schemas.microsoft.com/office/powerpoint/2010/main" val="9385640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7"/>
          <p:cNvPicPr>
            <a:picLocks noChangeAspect="1"/>
          </p:cNvPicPr>
          <p:nvPr/>
        </p:nvPicPr>
        <p:blipFill>
          <a:blip r:embed="rId2" cstate="email">
            <a:graysc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smtClean="0"/>
            </a:lvl1pPr>
          </a:lstStyle>
          <a:p>
            <a:pPr>
              <a:defRPr/>
            </a:pPr>
            <a:fld id="{C5ECEBD3-9DC8-A947-A989-5FFFEAB7B676}" type="datetimeFigureOut">
              <a:rPr lang="en-US"/>
              <a:pPr>
                <a:defRPr/>
              </a:pPr>
              <a:t>9/21/2016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smtClean="0"/>
            </a:lvl1pPr>
          </a:lstStyle>
          <a:p>
            <a:pPr>
              <a:defRPr/>
            </a:pPr>
            <a:fld id="{D2BCA811-EF42-EA4F-85F0-99FF43543DE3}" type="slidenum">
              <a:rPr lang="en-US"/>
              <a:pPr>
                <a:defRPr/>
              </a:pPr>
              <a:t>‹#›</a:t>
            </a:fld>
            <a:endParaRPr lang="en-US"/>
          </a:p>
        </p:txBody>
      </p:sp>
    </p:spTree>
    <p:extLst>
      <p:ext uri="{BB962C8B-B14F-4D97-AF65-F5344CB8AC3E}">
        <p14:creationId xmlns:p14="http://schemas.microsoft.com/office/powerpoint/2010/main" val="40189639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02708846-33AD-4DEC-8398-2A7271C31C93}" type="datetimeFigureOut">
              <a:rPr lang="en-US" smtClean="0"/>
              <a:pPr/>
              <a:t>9/21/2016</a:t>
            </a:fld>
            <a:endParaRPr lang="en-US"/>
          </a:p>
        </p:txBody>
      </p:sp>
      <p:sp>
        <p:nvSpPr>
          <p:cNvPr id="5"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C273BCD-6FCB-8D4F-B721-D3B208957556}" type="slidenum">
              <a:rPr lang="en-US"/>
              <a:pPr>
                <a:defRPr/>
              </a:pPr>
              <a:t>‹#›</a:t>
            </a:fld>
            <a:endParaRPr lang="en-US"/>
          </a:p>
        </p:txBody>
      </p:sp>
    </p:spTree>
    <p:extLst>
      <p:ext uri="{BB962C8B-B14F-4D97-AF65-F5344CB8AC3E}">
        <p14:creationId xmlns:p14="http://schemas.microsoft.com/office/powerpoint/2010/main" val="34843008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02708846-33AD-4DEC-8398-2A7271C31C93}" type="datetimeFigureOut">
              <a:rPr lang="en-US" smtClean="0"/>
              <a:pPr/>
              <a:t>9/21/2016</a:t>
            </a:fld>
            <a:endParaRPr lang="en-US"/>
          </a:p>
        </p:txBody>
      </p:sp>
      <p:sp>
        <p:nvSpPr>
          <p:cNvPr id="6"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E27CC26-4DCE-B142-A442-9CFC9AD19938}" type="slidenum">
              <a:rPr lang="en-US"/>
              <a:pPr>
                <a:defRPr/>
              </a:pPr>
              <a:t>‹#›</a:t>
            </a:fld>
            <a:endParaRPr lang="en-US"/>
          </a:p>
        </p:txBody>
      </p:sp>
    </p:spTree>
    <p:extLst>
      <p:ext uri="{BB962C8B-B14F-4D97-AF65-F5344CB8AC3E}">
        <p14:creationId xmlns:p14="http://schemas.microsoft.com/office/powerpoint/2010/main" val="14749657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02708846-33AD-4DEC-8398-2A7271C31C93}" type="datetimeFigureOut">
              <a:rPr lang="en-US" smtClean="0"/>
              <a:pPr/>
              <a:t>9/21/2016</a:t>
            </a:fld>
            <a:endParaRPr lang="en-US"/>
          </a:p>
        </p:txBody>
      </p:sp>
      <p:sp>
        <p:nvSpPr>
          <p:cNvPr id="8"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6E8AA20-608A-DD4B-9083-F0C1120D721A}" type="slidenum">
              <a:rPr lang="en-US"/>
              <a:pPr>
                <a:defRPr/>
              </a:pPr>
              <a:t>‹#›</a:t>
            </a:fld>
            <a:endParaRPr lang="en-US"/>
          </a:p>
        </p:txBody>
      </p:sp>
    </p:spTree>
    <p:extLst>
      <p:ext uri="{BB962C8B-B14F-4D97-AF65-F5344CB8AC3E}">
        <p14:creationId xmlns:p14="http://schemas.microsoft.com/office/powerpoint/2010/main" val="174677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F3ABDB-F49A-4A18-9553-862425DCD868}" type="datetimeFigureOut">
              <a:rPr lang="en-US" smtClean="0"/>
              <a:pPr/>
              <a:t>9/21/2016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43339E-8F62-42DF-BD78-D824E3389C25}" type="slidenum">
              <a:rPr lang="en-US" smtClean="0"/>
              <a:pPr/>
              <a:t>‹#›</a:t>
            </a:fld>
            <a:endParaRPr lang="en-US"/>
          </a:p>
        </p:txBody>
      </p:sp>
    </p:spTree>
    <p:extLst>
      <p:ext uri="{BB962C8B-B14F-4D97-AF65-F5344CB8AC3E}">
        <p14:creationId xmlns:p14="http://schemas.microsoft.com/office/powerpoint/2010/main" val="37565508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02708846-33AD-4DEC-8398-2A7271C31C93}" type="datetimeFigureOut">
              <a:rPr lang="en-US" smtClean="0"/>
              <a:pPr/>
              <a:t>9/21/2016</a:t>
            </a:fld>
            <a:endParaRPr lang="en-US"/>
          </a:p>
        </p:txBody>
      </p:sp>
      <p:sp>
        <p:nvSpPr>
          <p:cNvPr id="4"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83054A1-9BCE-444A-B4E0-0419CAF98523}" type="slidenum">
              <a:rPr lang="en-US"/>
              <a:pPr>
                <a:defRPr/>
              </a:pPr>
              <a:t>‹#›</a:t>
            </a:fld>
            <a:endParaRPr lang="en-US"/>
          </a:p>
        </p:txBody>
      </p:sp>
    </p:spTree>
    <p:extLst>
      <p:ext uri="{BB962C8B-B14F-4D97-AF65-F5344CB8AC3E}">
        <p14:creationId xmlns:p14="http://schemas.microsoft.com/office/powerpoint/2010/main" val="10628786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02708846-33AD-4DEC-8398-2A7271C31C93}" type="datetimeFigureOut">
              <a:rPr lang="en-US" smtClean="0"/>
              <a:pPr/>
              <a:t>9/21/2016</a:t>
            </a:fld>
            <a:endParaRPr lang="en-US"/>
          </a:p>
        </p:txBody>
      </p:sp>
      <p:sp>
        <p:nvSpPr>
          <p:cNvPr id="3"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2E6544E-1BA8-AA46-904B-F180C76BA13B}" type="slidenum">
              <a:rPr lang="en-US"/>
              <a:pPr>
                <a:defRPr/>
              </a:pPr>
              <a:t>‹#›</a:t>
            </a:fld>
            <a:endParaRPr lang="en-US"/>
          </a:p>
        </p:txBody>
      </p:sp>
    </p:spTree>
    <p:extLst>
      <p:ext uri="{BB962C8B-B14F-4D97-AF65-F5344CB8AC3E}">
        <p14:creationId xmlns:p14="http://schemas.microsoft.com/office/powerpoint/2010/main" val="36407361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7"/>
          <p:cNvPicPr>
            <a:picLocks noChangeAspect="1"/>
          </p:cNvPicPr>
          <p:nvPr/>
        </p:nvPicPr>
        <p:blipFill>
          <a:blip r:embed="rId2" cstate="email">
            <a:graysc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smtClean="0"/>
            </a:lvl1pPr>
          </a:lstStyle>
          <a:p>
            <a:pPr>
              <a:defRPr/>
            </a:pPr>
            <a:fld id="{097806EB-832A-C04D-98B3-84524E41BF21}" type="datetimeFigureOut">
              <a:rPr lang="en-US"/>
              <a:pPr>
                <a:defRPr/>
              </a:pPr>
              <a:t>9/21/2016</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3"/>
          <p:cNvSpPr>
            <a:spLocks noGrp="1"/>
          </p:cNvSpPr>
          <p:nvPr>
            <p:ph type="sldNum" sz="quarter" idx="12"/>
          </p:nvPr>
        </p:nvSpPr>
        <p:spPr/>
        <p:txBody>
          <a:bodyPr/>
          <a:lstStyle>
            <a:lvl1pPr>
              <a:defRPr smtClean="0"/>
            </a:lvl1pPr>
          </a:lstStyle>
          <a:p>
            <a:pPr>
              <a:defRPr/>
            </a:pPr>
            <a:fld id="{4BEFC17C-6FEE-9147-AAEE-8106E7143EA7}" type="slidenum">
              <a:rPr lang="en-US"/>
              <a:pPr>
                <a:defRPr/>
              </a:pPr>
              <a:t>‹#›</a:t>
            </a:fld>
            <a:endParaRPr lang="en-US"/>
          </a:p>
        </p:txBody>
      </p:sp>
    </p:spTree>
    <p:extLst>
      <p:ext uri="{BB962C8B-B14F-4D97-AF65-F5344CB8AC3E}">
        <p14:creationId xmlns:p14="http://schemas.microsoft.com/office/powerpoint/2010/main" val="11617197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02708846-33AD-4DEC-8398-2A7271C31C93}" type="datetimeFigureOut">
              <a:rPr lang="en-US" smtClean="0"/>
              <a:pPr/>
              <a:t>9/21/2016</a:t>
            </a:fld>
            <a:endParaRPr lang="en-US"/>
          </a:p>
        </p:txBody>
      </p:sp>
      <p:sp>
        <p:nvSpPr>
          <p:cNvPr id="6"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50300E4-83A0-F148-9DE0-E19B41EFCC23}" type="slidenum">
              <a:rPr lang="en-US"/>
              <a:pPr>
                <a:defRPr/>
              </a:pPr>
              <a:t>‹#›</a:t>
            </a:fld>
            <a:endParaRPr lang="en-US"/>
          </a:p>
        </p:txBody>
      </p:sp>
    </p:spTree>
    <p:extLst>
      <p:ext uri="{BB962C8B-B14F-4D97-AF65-F5344CB8AC3E}">
        <p14:creationId xmlns:p14="http://schemas.microsoft.com/office/powerpoint/2010/main" val="22219852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02708846-33AD-4DEC-8398-2A7271C31C93}" type="datetimeFigureOut">
              <a:rPr lang="en-US" smtClean="0"/>
              <a:pPr/>
              <a:t>9/21/2016</a:t>
            </a:fld>
            <a:endParaRPr lang="en-US"/>
          </a:p>
        </p:txBody>
      </p:sp>
      <p:sp>
        <p:nvSpPr>
          <p:cNvPr id="6"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565EF47-2B59-5945-800E-791FE484C4B2}" type="slidenum">
              <a:rPr lang="en-US"/>
              <a:pPr>
                <a:defRPr/>
              </a:pPr>
              <a:t>‹#›</a:t>
            </a:fld>
            <a:endParaRPr lang="en-US"/>
          </a:p>
        </p:txBody>
      </p:sp>
    </p:spTree>
    <p:extLst>
      <p:ext uri="{BB962C8B-B14F-4D97-AF65-F5344CB8AC3E}">
        <p14:creationId xmlns:p14="http://schemas.microsoft.com/office/powerpoint/2010/main" val="151187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F3ABDB-F49A-4A18-9553-862425DCD868}" type="datetimeFigureOut">
              <a:rPr lang="en-US" smtClean="0">
                <a:solidFill>
                  <a:prstClr val="black">
                    <a:tint val="75000"/>
                  </a:prstClr>
                </a:solidFill>
              </a:rPr>
              <a:pPr/>
              <a:t>9/21/2016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43339E-8F62-42DF-BD78-D824E3389C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38892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F3ABDB-F49A-4A18-9553-862425DCD868}" type="datetimeFigureOut">
              <a:rPr lang="en-US" smtClean="0">
                <a:solidFill>
                  <a:prstClr val="black">
                    <a:tint val="75000"/>
                  </a:prstClr>
                </a:solidFill>
              </a:rPr>
              <a:pPr/>
              <a:t>9/21/2016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43339E-8F62-42DF-BD78-D824E3389C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03607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F3ABDB-F49A-4A18-9553-862425DCD868}" type="datetimeFigureOut">
              <a:rPr lang="en-US" smtClean="0">
                <a:solidFill>
                  <a:prstClr val="black">
                    <a:tint val="75000"/>
                  </a:prstClr>
                </a:solidFill>
              </a:rPr>
              <a:pPr/>
              <a:t>9/21/2016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43339E-8F62-42DF-BD78-D824E3389C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2668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F3ABDB-F49A-4A18-9553-862425DCD868}" type="datetimeFigureOut">
              <a:rPr lang="en-US" smtClean="0">
                <a:solidFill>
                  <a:prstClr val="black">
                    <a:tint val="75000"/>
                  </a:prstClr>
                </a:solidFill>
              </a:rPr>
              <a:pPr/>
              <a:t>9/21/2016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43339E-8F62-42DF-BD78-D824E3389C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5078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F3ABDB-F49A-4A18-9553-862425DCD868}" type="datetimeFigureOut">
              <a:rPr lang="en-US" smtClean="0">
                <a:solidFill>
                  <a:prstClr val="black">
                    <a:tint val="75000"/>
                  </a:prstClr>
                </a:solidFill>
              </a:rPr>
              <a:pPr/>
              <a:t>9/21/2016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E43339E-8F62-42DF-BD78-D824E3389C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7080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F3ABDB-F49A-4A18-9553-862425DCD868}" type="datetimeFigureOut">
              <a:rPr lang="en-US" smtClean="0"/>
              <a:pPr/>
              <a:t>9/21/2016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43339E-8F62-42DF-BD78-D824E3389C25}" type="slidenum">
              <a:rPr lang="en-US" smtClean="0"/>
              <a:pPr/>
              <a:t>‹#›</a:t>
            </a:fld>
            <a:endParaRPr lang="en-US"/>
          </a:p>
        </p:txBody>
      </p:sp>
    </p:spTree>
    <p:extLst>
      <p:ext uri="{BB962C8B-B14F-4D97-AF65-F5344CB8AC3E}">
        <p14:creationId xmlns:p14="http://schemas.microsoft.com/office/powerpoint/2010/main" val="20986444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F3ABDB-F49A-4A18-9553-862425DCD868}" type="datetimeFigureOut">
              <a:rPr lang="en-US" smtClean="0">
                <a:solidFill>
                  <a:prstClr val="black">
                    <a:tint val="75000"/>
                  </a:prstClr>
                </a:solidFill>
              </a:rPr>
              <a:pPr/>
              <a:t>9/21/2016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E43339E-8F62-42DF-BD78-D824E3389C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01467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F3ABDB-F49A-4A18-9553-862425DCD868}" type="datetimeFigureOut">
              <a:rPr lang="en-US" smtClean="0">
                <a:solidFill>
                  <a:prstClr val="black">
                    <a:tint val="75000"/>
                  </a:prstClr>
                </a:solidFill>
              </a:rPr>
              <a:pPr/>
              <a:t>9/21/2016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E43339E-8F62-42DF-BD78-D824E3389C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55447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F3ABDB-F49A-4A18-9553-862425DCD868}" type="datetimeFigureOut">
              <a:rPr lang="en-US" smtClean="0">
                <a:solidFill>
                  <a:prstClr val="black">
                    <a:tint val="75000"/>
                  </a:prstClr>
                </a:solidFill>
              </a:rPr>
              <a:pPr/>
              <a:t>9/21/2016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43339E-8F62-42DF-BD78-D824E3389C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17028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F3ABDB-F49A-4A18-9553-862425DCD868}" type="datetimeFigureOut">
              <a:rPr lang="en-US" smtClean="0">
                <a:solidFill>
                  <a:prstClr val="black">
                    <a:tint val="75000"/>
                  </a:prstClr>
                </a:solidFill>
              </a:rPr>
              <a:pPr/>
              <a:t>9/21/2016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43339E-8F62-42DF-BD78-D824E3389C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08556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F3ABDB-F49A-4A18-9553-862425DCD868}" type="datetimeFigureOut">
              <a:rPr lang="en-US" smtClean="0">
                <a:solidFill>
                  <a:prstClr val="black">
                    <a:tint val="75000"/>
                  </a:prstClr>
                </a:solidFill>
              </a:rPr>
              <a:pPr/>
              <a:t>9/21/2016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43339E-8F62-42DF-BD78-D824E3389C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4247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F3ABDB-F49A-4A18-9553-862425DCD868}" type="datetimeFigureOut">
              <a:rPr lang="en-US" smtClean="0">
                <a:solidFill>
                  <a:prstClr val="black">
                    <a:tint val="75000"/>
                  </a:prstClr>
                </a:solidFill>
              </a:rPr>
              <a:pPr/>
              <a:t>9/21/2016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43339E-8F62-42DF-BD78-D824E3389C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6026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F3ABDB-F49A-4A18-9553-862425DCD868}" type="datetimeFigureOut">
              <a:rPr lang="en-US" smtClean="0"/>
              <a:pPr/>
              <a:t>9/21/2016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43339E-8F62-42DF-BD78-D824E3389C25}" type="slidenum">
              <a:rPr lang="en-US" smtClean="0"/>
              <a:pPr/>
              <a:t>‹#›</a:t>
            </a:fld>
            <a:endParaRPr lang="en-US"/>
          </a:p>
        </p:txBody>
      </p:sp>
    </p:spTree>
    <p:extLst>
      <p:ext uri="{BB962C8B-B14F-4D97-AF65-F5344CB8AC3E}">
        <p14:creationId xmlns:p14="http://schemas.microsoft.com/office/powerpoint/2010/main" val="4274637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F3ABDB-F49A-4A18-9553-862425DCD868}" type="datetimeFigureOut">
              <a:rPr lang="en-US" smtClean="0"/>
              <a:pPr/>
              <a:t>9/21/2016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43339E-8F62-42DF-BD78-D824E3389C25}" type="slidenum">
              <a:rPr lang="en-US" smtClean="0"/>
              <a:pPr/>
              <a:t>‹#›</a:t>
            </a:fld>
            <a:endParaRPr lang="en-US"/>
          </a:p>
        </p:txBody>
      </p:sp>
    </p:spTree>
    <p:extLst>
      <p:ext uri="{BB962C8B-B14F-4D97-AF65-F5344CB8AC3E}">
        <p14:creationId xmlns:p14="http://schemas.microsoft.com/office/powerpoint/2010/main" val="678972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F3ABDB-F49A-4A18-9553-862425DCD868}" type="datetimeFigureOut">
              <a:rPr lang="en-US" smtClean="0"/>
              <a:pPr/>
              <a:t>9/21/2016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43339E-8F62-42DF-BD78-D824E3389C25}" type="slidenum">
              <a:rPr lang="en-US" smtClean="0"/>
              <a:pPr/>
              <a:t>‹#›</a:t>
            </a:fld>
            <a:endParaRPr lang="en-US"/>
          </a:p>
        </p:txBody>
      </p:sp>
    </p:spTree>
    <p:extLst>
      <p:ext uri="{BB962C8B-B14F-4D97-AF65-F5344CB8AC3E}">
        <p14:creationId xmlns:p14="http://schemas.microsoft.com/office/powerpoint/2010/main" val="2883293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F3ABDB-F49A-4A18-9553-862425DCD868}" type="datetimeFigureOut">
              <a:rPr lang="en-US" smtClean="0"/>
              <a:pPr/>
              <a:t>9/21/2016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43339E-8F62-42DF-BD78-D824E3389C25}" type="slidenum">
              <a:rPr lang="en-US" smtClean="0"/>
              <a:pPr/>
              <a:t>‹#›</a:t>
            </a:fld>
            <a:endParaRPr lang="en-US"/>
          </a:p>
        </p:txBody>
      </p:sp>
    </p:spTree>
    <p:extLst>
      <p:ext uri="{BB962C8B-B14F-4D97-AF65-F5344CB8AC3E}">
        <p14:creationId xmlns:p14="http://schemas.microsoft.com/office/powerpoint/2010/main" val="4079726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F3ABDB-F49A-4A18-9553-862425DCD868}" type="datetimeFigureOut">
              <a:rPr lang="en-US" smtClean="0"/>
              <a:pPr/>
              <a:t>9/21/2016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43339E-8F62-42DF-BD78-D824E3389C25}" type="slidenum">
              <a:rPr lang="en-US" smtClean="0"/>
              <a:pPr/>
              <a:t>‹#›</a:t>
            </a:fld>
            <a:endParaRPr lang="en-US"/>
          </a:p>
        </p:txBody>
      </p:sp>
    </p:spTree>
    <p:extLst>
      <p:ext uri="{BB962C8B-B14F-4D97-AF65-F5344CB8AC3E}">
        <p14:creationId xmlns:p14="http://schemas.microsoft.com/office/powerpoint/2010/main" val="357873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1280160"/>
          </a:xfrm>
          <a:prstGeom prst="rect">
            <a:avLst/>
          </a:prstGeom>
          <a:gradFill flip="none" rotWithShape="1">
            <a:gsLst>
              <a:gs pos="0">
                <a:srgbClr val="000000"/>
              </a:gs>
              <a:gs pos="100000">
                <a:schemeClr val="tx1">
                  <a:lumMod val="85000"/>
                  <a:lumOff val="1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F3ABDB-F49A-4A18-9553-862425DCD868}" type="datetimeFigureOut">
              <a:rPr lang="en-US" smtClean="0"/>
              <a:pPr/>
              <a:t>9/21/2016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43339E-8F62-42DF-BD78-D824E3389C25}" type="slidenum">
              <a:rPr lang="en-US" smtClean="0"/>
              <a:pPr/>
              <a:t>‹#›</a:t>
            </a:fld>
            <a:endParaRPr lang="en-US"/>
          </a:p>
        </p:txBody>
      </p:sp>
    </p:spTree>
    <p:extLst>
      <p:ext uri="{BB962C8B-B14F-4D97-AF65-F5344CB8AC3E}">
        <p14:creationId xmlns:p14="http://schemas.microsoft.com/office/powerpoint/2010/main" val="304551110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4572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9C8FC6B-D007-F943-A55A-97031C11B0B8}" type="datetimeFigureOut">
              <a:rPr lang="en-US" smtClean="0">
                <a:solidFill>
                  <a:prstClr val="black">
                    <a:tint val="75000"/>
                  </a:prstClr>
                </a:solidFill>
              </a:rPr>
              <a:pPr defTabSz="457200"/>
              <a:t>9/21/2016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D5174E4-6043-734C-9CB4-D2F71F78B196}"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71058112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background plain.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152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spcBef>
                <a:spcPct val="20000"/>
              </a:spcBef>
              <a:buClr>
                <a:srgbClr val="333399"/>
              </a:buClr>
              <a:buFont typeface="Wingdings" charset="0"/>
              <a:buNone/>
              <a:defRPr sz="1200" smtClean="0">
                <a:solidFill>
                  <a:srgbClr val="898989"/>
                </a:solidFill>
                <a:cs typeface="Times New Roman" charset="0"/>
              </a:defRPr>
            </a:lvl1pPr>
          </a:lstStyle>
          <a:p>
            <a:pPr>
              <a:defRPr/>
            </a:pPr>
            <a:fld id="{720747F6-A155-EA46-8961-EA526A7910ED}" type="datetimeFigureOut">
              <a:rPr lang="en-US"/>
              <a:pPr>
                <a:defRPr/>
              </a:pPr>
              <a:t>9/21/2016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spcBef>
                <a:spcPct val="20000"/>
              </a:spcBef>
              <a:buClr>
                <a:srgbClr val="333399"/>
              </a:buClr>
              <a:buFont typeface="Wingdings" pitchFamily="2" charset="2"/>
              <a:buNone/>
              <a:defRPr sz="1200">
                <a:solidFill>
                  <a:schemeClr val="tx1">
                    <a:tint val="75000"/>
                  </a:schemeClr>
                </a:solidFill>
                <a:latin typeface="Arial" charset="0"/>
                <a:ea typeface="+mn-ea"/>
                <a:cs typeface="Times New Roman" pitchFamily="18" charset="0"/>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spcBef>
                <a:spcPct val="20000"/>
              </a:spcBef>
              <a:buClr>
                <a:srgbClr val="333399"/>
              </a:buClr>
              <a:buFont typeface="Wingdings" charset="0"/>
              <a:buNone/>
              <a:defRPr sz="1200" smtClean="0">
                <a:solidFill>
                  <a:srgbClr val="898989"/>
                </a:solidFill>
                <a:cs typeface="Times New Roman" charset="0"/>
              </a:defRPr>
            </a:lvl1pPr>
          </a:lstStyle>
          <a:p>
            <a:pPr>
              <a:defRPr/>
            </a:pPr>
            <a:fld id="{DA325E2D-D6FA-674A-9BBB-5B904E40E8DA}" type="slidenum">
              <a:rPr lang="en-US"/>
              <a:pPr>
                <a:defRPr/>
              </a:pPr>
              <a:t>‹#›</a:t>
            </a:fld>
            <a:endParaRPr lang="en-US"/>
          </a:p>
        </p:txBody>
      </p:sp>
    </p:spTree>
    <p:extLst>
      <p:ext uri="{BB962C8B-B14F-4D97-AF65-F5344CB8AC3E}">
        <p14:creationId xmlns:p14="http://schemas.microsoft.com/office/powerpoint/2010/main" val="2806283493"/>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l" defTabSz="457200" rtl="0" eaLnBrk="1" fontAlgn="base" hangingPunct="1">
        <a:spcBef>
          <a:spcPct val="0"/>
        </a:spcBef>
        <a:spcAft>
          <a:spcPct val="0"/>
        </a:spcAft>
        <a:defRPr sz="4400" i="1" kern="1200">
          <a:solidFill>
            <a:schemeClr val="tx1"/>
          </a:solidFill>
          <a:latin typeface="Book Antiqua"/>
          <a:ea typeface="ＭＳ Ｐゴシック" charset="0"/>
          <a:cs typeface="Book Antiqua"/>
        </a:defRPr>
      </a:lvl1pPr>
      <a:lvl2pPr algn="l" defTabSz="457200" rtl="0" eaLnBrk="1" fontAlgn="base" hangingPunct="1">
        <a:spcBef>
          <a:spcPct val="0"/>
        </a:spcBef>
        <a:spcAft>
          <a:spcPct val="0"/>
        </a:spcAft>
        <a:defRPr sz="4400" i="1">
          <a:solidFill>
            <a:schemeClr val="tx1"/>
          </a:solidFill>
          <a:latin typeface="Book Antiqua" charset="0"/>
          <a:ea typeface="ＭＳ Ｐゴシック" charset="0"/>
          <a:cs typeface="Book Antiqua" charset="0"/>
        </a:defRPr>
      </a:lvl2pPr>
      <a:lvl3pPr algn="l" defTabSz="457200" rtl="0" eaLnBrk="1" fontAlgn="base" hangingPunct="1">
        <a:spcBef>
          <a:spcPct val="0"/>
        </a:spcBef>
        <a:spcAft>
          <a:spcPct val="0"/>
        </a:spcAft>
        <a:defRPr sz="4400" i="1">
          <a:solidFill>
            <a:schemeClr val="tx1"/>
          </a:solidFill>
          <a:latin typeface="Book Antiqua" charset="0"/>
          <a:ea typeface="ＭＳ Ｐゴシック" charset="0"/>
          <a:cs typeface="Book Antiqua" charset="0"/>
        </a:defRPr>
      </a:lvl3pPr>
      <a:lvl4pPr algn="l" defTabSz="457200" rtl="0" eaLnBrk="1" fontAlgn="base" hangingPunct="1">
        <a:spcBef>
          <a:spcPct val="0"/>
        </a:spcBef>
        <a:spcAft>
          <a:spcPct val="0"/>
        </a:spcAft>
        <a:defRPr sz="4400" i="1">
          <a:solidFill>
            <a:schemeClr val="tx1"/>
          </a:solidFill>
          <a:latin typeface="Book Antiqua" charset="0"/>
          <a:ea typeface="ＭＳ Ｐゴシック" charset="0"/>
          <a:cs typeface="Book Antiqua" charset="0"/>
        </a:defRPr>
      </a:lvl4pPr>
      <a:lvl5pPr algn="l" defTabSz="457200" rtl="0" eaLnBrk="1" fontAlgn="base" hangingPunct="1">
        <a:spcBef>
          <a:spcPct val="0"/>
        </a:spcBef>
        <a:spcAft>
          <a:spcPct val="0"/>
        </a:spcAft>
        <a:defRPr sz="4400" i="1">
          <a:solidFill>
            <a:schemeClr val="tx1"/>
          </a:solidFill>
          <a:latin typeface="Book Antiqua" charset="0"/>
          <a:ea typeface="ＭＳ Ｐゴシック" charset="0"/>
          <a:cs typeface="Book Antiqua" charset="0"/>
        </a:defRPr>
      </a:lvl5pPr>
      <a:lvl6pPr marL="457200" algn="l" defTabSz="457200" rtl="0" eaLnBrk="1" fontAlgn="base" hangingPunct="1">
        <a:spcBef>
          <a:spcPct val="0"/>
        </a:spcBef>
        <a:spcAft>
          <a:spcPct val="0"/>
        </a:spcAft>
        <a:defRPr sz="4400" i="1">
          <a:solidFill>
            <a:schemeClr val="tx1"/>
          </a:solidFill>
          <a:latin typeface="Book Antiqua" charset="0"/>
          <a:ea typeface="ＭＳ Ｐゴシック" charset="0"/>
        </a:defRPr>
      </a:lvl6pPr>
      <a:lvl7pPr marL="914400" algn="l" defTabSz="457200" rtl="0" eaLnBrk="1" fontAlgn="base" hangingPunct="1">
        <a:spcBef>
          <a:spcPct val="0"/>
        </a:spcBef>
        <a:spcAft>
          <a:spcPct val="0"/>
        </a:spcAft>
        <a:defRPr sz="4400" i="1">
          <a:solidFill>
            <a:schemeClr val="tx1"/>
          </a:solidFill>
          <a:latin typeface="Book Antiqua" charset="0"/>
          <a:ea typeface="ＭＳ Ｐゴシック" charset="0"/>
        </a:defRPr>
      </a:lvl7pPr>
      <a:lvl8pPr marL="1371600" algn="l" defTabSz="457200" rtl="0" eaLnBrk="1" fontAlgn="base" hangingPunct="1">
        <a:spcBef>
          <a:spcPct val="0"/>
        </a:spcBef>
        <a:spcAft>
          <a:spcPct val="0"/>
        </a:spcAft>
        <a:defRPr sz="4400" i="1">
          <a:solidFill>
            <a:schemeClr val="tx1"/>
          </a:solidFill>
          <a:latin typeface="Book Antiqua" charset="0"/>
          <a:ea typeface="ＭＳ Ｐゴシック" charset="0"/>
        </a:defRPr>
      </a:lvl8pPr>
      <a:lvl9pPr marL="1828800" algn="l" defTabSz="457200" rtl="0" eaLnBrk="1" fontAlgn="base" hangingPunct="1">
        <a:spcBef>
          <a:spcPct val="0"/>
        </a:spcBef>
        <a:spcAft>
          <a:spcPct val="0"/>
        </a:spcAft>
        <a:defRPr sz="4400" i="1">
          <a:solidFill>
            <a:schemeClr val="tx1"/>
          </a:solidFill>
          <a:latin typeface="Book Antiqua" charset="0"/>
          <a:ea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Book Antiqua"/>
          <a:ea typeface="ＭＳ Ｐゴシック" charset="0"/>
          <a:cs typeface="Book Antiqua"/>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Book Antiqua"/>
          <a:ea typeface="ＭＳ Ｐゴシック" charset="0"/>
          <a:cs typeface="Book Antiqua"/>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Book Antiqua"/>
          <a:ea typeface="ＭＳ Ｐゴシック" charset="0"/>
          <a:cs typeface="Book Antiqua"/>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Book Antiqua"/>
          <a:ea typeface="ＭＳ Ｐゴシック" charset="0"/>
          <a:cs typeface="Book Antiqua"/>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Book Antiqua"/>
          <a:ea typeface="ＭＳ Ｐゴシック" charset="0"/>
          <a:cs typeface="Book Antiqu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F3ABDB-F49A-4A18-9553-862425DCD868}" type="datetimeFigureOut">
              <a:rPr lang="en-US" smtClean="0">
                <a:solidFill>
                  <a:prstClr val="black">
                    <a:tint val="75000"/>
                  </a:prstClr>
                </a:solidFill>
              </a:rPr>
              <a:pPr/>
              <a:t>9/21/2016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43339E-8F62-42DF-BD78-D824E3389C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1880752"/>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0.xml"/><Relationship Id="rId1" Type="http://schemas.openxmlformats.org/officeDocument/2006/relationships/slideLayout" Target="../slideLayouts/slideLayout2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5.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6.xml"/></Relationships>
</file>

<file path=ppt/slides/_rels/slide112.xml.rels><?xml version="1.0" encoding="UTF-8" standalone="yes"?>
<Relationships xmlns="http://schemas.openxmlformats.org/package/2006/relationships"><Relationship Id="rId2" Type="http://schemas.openxmlformats.org/officeDocument/2006/relationships/hyperlink" Target="https://www.youtube.com/watch?v=u6XAPnuFjJc" TargetMode="External"/><Relationship Id="rId1" Type="http://schemas.openxmlformats.org/officeDocument/2006/relationships/slideLayout" Target="../slideLayouts/slideLayout3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6.xml"/><Relationship Id="rId1" Type="http://schemas.openxmlformats.org/officeDocument/2006/relationships/slideLayout" Target="../slideLayouts/slideLayout36.xml"/></Relationships>
</file>

<file path=ppt/slides/_rels/slide1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7.xml"/><Relationship Id="rId1" Type="http://schemas.openxmlformats.org/officeDocument/2006/relationships/slideLayout" Target="../slideLayouts/slideLayout36.xml"/></Relationships>
</file>

<file path=ppt/slides/_rels/slide1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8.xml"/><Relationship Id="rId1" Type="http://schemas.openxmlformats.org/officeDocument/2006/relationships/slideLayout" Target="../slideLayouts/slideLayout36.xml"/></Relationships>
</file>

<file path=ppt/slides/_rels/slide11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9.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0.xml"/><Relationship Id="rId1" Type="http://schemas.openxmlformats.org/officeDocument/2006/relationships/slideLayout" Target="../slideLayouts/slideLayout36.xml"/></Relationships>
</file>

<file path=ppt/slides/_rels/slide1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1.xml"/><Relationship Id="rId1" Type="http://schemas.openxmlformats.org/officeDocument/2006/relationships/slideLayout" Target="../slideLayouts/slideLayout36.xml"/></Relationships>
</file>

<file path=ppt/slides/_rels/slide1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2.xml"/><Relationship Id="rId1" Type="http://schemas.openxmlformats.org/officeDocument/2006/relationships/slideLayout" Target="../slideLayouts/slideLayout36.xml"/></Relationships>
</file>

<file path=ppt/slides/_rels/slide1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3.xml"/><Relationship Id="rId1" Type="http://schemas.openxmlformats.org/officeDocument/2006/relationships/slideLayout" Target="../slideLayouts/slideLayout36.xml"/></Relationships>
</file>

<file path=ppt/slides/_rels/slide1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4.xml"/><Relationship Id="rId1" Type="http://schemas.openxmlformats.org/officeDocument/2006/relationships/slideLayout" Target="../slideLayouts/slideLayout3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5.xml"/><Relationship Id="rId1" Type="http://schemas.openxmlformats.org/officeDocument/2006/relationships/slideLayout" Target="../slideLayouts/slideLayout36.xml"/></Relationships>
</file>

<file path=ppt/slides/_rels/slide1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6.xml"/><Relationship Id="rId1" Type="http://schemas.openxmlformats.org/officeDocument/2006/relationships/slideLayout" Target="../slideLayouts/slideLayout36.xml"/></Relationships>
</file>

<file path=ppt/slides/_rels/slide1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7.xml"/><Relationship Id="rId1" Type="http://schemas.openxmlformats.org/officeDocument/2006/relationships/slideLayout" Target="../slideLayouts/slideLayout36.xml"/></Relationships>
</file>

<file path=ppt/slides/_rels/slide1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8.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6.xml"/></Relationships>
</file>

<file path=ppt/slides/_rels/slide1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9.xml"/><Relationship Id="rId1" Type="http://schemas.openxmlformats.org/officeDocument/2006/relationships/slideLayout" Target="../slideLayouts/slideLayout36.xml"/></Relationships>
</file>

<file path=ppt/slides/_rels/slide1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0.xml"/><Relationship Id="rId1" Type="http://schemas.openxmlformats.org/officeDocument/2006/relationships/slideLayout" Target="../slideLayouts/slideLayout41.xml"/></Relationships>
</file>

<file path=ppt/slides/_rels/slide1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1.xml"/><Relationship Id="rId1" Type="http://schemas.openxmlformats.org/officeDocument/2006/relationships/slideLayout" Target="../slideLayouts/slideLayout36.xml"/></Relationships>
</file>

<file path=ppt/slides/_rels/slide1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2.xml"/><Relationship Id="rId1" Type="http://schemas.openxmlformats.org/officeDocument/2006/relationships/slideLayout" Target="../slideLayouts/slideLayout3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9.xml.rels><?xml version="1.0" encoding="UTF-8" standalone="yes"?>
<Relationships xmlns="http://schemas.openxmlformats.org/package/2006/relationships"><Relationship Id="rId2" Type="http://schemas.openxmlformats.org/officeDocument/2006/relationships/hyperlink" Target="https://www.youtube.com/watch?v=Wb8KpHqU5tg" TargetMode="Externa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3.xml"/><Relationship Id="rId1" Type="http://schemas.openxmlformats.org/officeDocument/2006/relationships/slideLayout" Target="../slideLayouts/slideLayout36.xml"/></Relationships>
</file>

<file path=ppt/slides/_rels/slide1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4.xml"/><Relationship Id="rId1" Type="http://schemas.openxmlformats.org/officeDocument/2006/relationships/slideLayout" Target="../slideLayouts/slideLayout40.xml"/></Relationships>
</file>

<file path=ppt/slides/_rels/slide1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5.xml"/><Relationship Id="rId1" Type="http://schemas.openxmlformats.org/officeDocument/2006/relationships/slideLayout" Target="../slideLayouts/slideLayout36.xml"/></Relationships>
</file>

<file path=ppt/slides/_rels/slide1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6.xml"/><Relationship Id="rId1" Type="http://schemas.openxmlformats.org/officeDocument/2006/relationships/slideLayout" Target="../slideLayouts/slideLayout41.xml"/></Relationships>
</file>

<file path=ppt/slides/_rels/slide1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07.xml"/><Relationship Id="rId1" Type="http://schemas.openxmlformats.org/officeDocument/2006/relationships/slideLayout" Target="../slideLayouts/slideLayout40.xml"/></Relationships>
</file>

<file path=ppt/slides/_rels/slide14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08.xml"/><Relationship Id="rId1" Type="http://schemas.openxmlformats.org/officeDocument/2006/relationships/slideLayout" Target="../slideLayouts/slideLayout40.xml"/></Relationships>
</file>

<file path=ppt/slides/_rels/slide1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9.xml"/><Relationship Id="rId1" Type="http://schemas.openxmlformats.org/officeDocument/2006/relationships/slideLayout" Target="../slideLayouts/slideLayout36.xml"/></Relationships>
</file>

<file path=ppt/slides/_rels/slide1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0.xml"/><Relationship Id="rId1" Type="http://schemas.openxmlformats.org/officeDocument/2006/relationships/slideLayout" Target="../slideLayouts/slideLayout36.xml"/></Relationships>
</file>

<file path=ppt/slides/_rels/slide1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1.xml"/><Relationship Id="rId1" Type="http://schemas.openxmlformats.org/officeDocument/2006/relationships/slideLayout" Target="../slideLayouts/slideLayout36.xml"/></Relationships>
</file>

<file path=ppt/slides/_rels/slide1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2.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3.xml"/><Relationship Id="rId1" Type="http://schemas.openxmlformats.org/officeDocument/2006/relationships/slideLayout" Target="../slideLayouts/slideLayout36.xml"/></Relationships>
</file>

<file path=ppt/slides/_rels/slide15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114.xml"/><Relationship Id="rId1" Type="http://schemas.openxmlformats.org/officeDocument/2006/relationships/slideLayout" Target="../slideLayouts/slideLayout4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5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notesSlide" Target="../notesSlides/notesSlide115.xml"/><Relationship Id="rId1" Type="http://schemas.openxmlformats.org/officeDocument/2006/relationships/slideLayout" Target="../slideLayouts/slideLayout41.xml"/><Relationship Id="rId6" Type="http://schemas.openxmlformats.org/officeDocument/2006/relationships/image" Target="../media/image92.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91.png"/></Relationships>
</file>

<file path=ppt/slides/_rels/slide1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6.xml"/><Relationship Id="rId1" Type="http://schemas.openxmlformats.org/officeDocument/2006/relationships/slideLayout" Target="../slideLayouts/slideLayout36.xml"/></Relationships>
</file>

<file path=ppt/slides/_rels/slide1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7.xml"/><Relationship Id="rId1" Type="http://schemas.openxmlformats.org/officeDocument/2006/relationships/slideLayout" Target="../slideLayouts/slideLayout36.xml"/></Relationships>
</file>

<file path=ppt/slides/_rels/slide15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118.xml"/><Relationship Id="rId1" Type="http://schemas.openxmlformats.org/officeDocument/2006/relationships/slideLayout" Target="../slideLayouts/slideLayout4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5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19.xml"/><Relationship Id="rId1" Type="http://schemas.openxmlformats.org/officeDocument/2006/relationships/slideLayout" Target="../slideLayouts/slideLayout36.xml"/></Relationships>
</file>

<file path=ppt/slides/_rels/slide15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notesSlide" Target="../notesSlides/notesSlide120.xml"/><Relationship Id="rId1" Type="http://schemas.openxmlformats.org/officeDocument/2006/relationships/slideLayout" Target="../slideLayouts/slideLayout41.xml"/><Relationship Id="rId6" Type="http://schemas.openxmlformats.org/officeDocument/2006/relationships/image" Target="../media/image96.png"/><Relationship Id="rId5" Type="http://schemas.openxmlformats.org/officeDocument/2006/relationships/image" Target="../media/image88.png"/><Relationship Id="rId10" Type="http://schemas.openxmlformats.org/officeDocument/2006/relationships/image" Target="../media/image97.png"/><Relationship Id="rId4" Type="http://schemas.openxmlformats.org/officeDocument/2006/relationships/image" Target="../media/image87.png"/><Relationship Id="rId9" Type="http://schemas.openxmlformats.org/officeDocument/2006/relationships/image" Target="../media/image91.png"/></Relationships>
</file>

<file path=ppt/slides/_rels/slide15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121.xml"/><Relationship Id="rId1" Type="http://schemas.openxmlformats.org/officeDocument/2006/relationships/slideLayout" Target="../slideLayouts/slideLayout4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www.flickr.com/photos/jasonwebber/2975935790/" TargetMode="Externa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8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8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5.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9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6.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9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7.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9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8.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9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9.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6" name="Rectangle 5"/>
          <p:cNvSpPr/>
          <p:nvPr/>
        </p:nvSpPr>
        <p:spPr>
          <a:xfrm>
            <a:off x="0" y="4778180"/>
            <a:ext cx="9144000" cy="2079819"/>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ctrTitle"/>
          </p:nvPr>
        </p:nvSpPr>
        <p:spPr>
          <a:xfrm>
            <a:off x="685800" y="5309882"/>
            <a:ext cx="7772400" cy="1246871"/>
          </a:xfrm>
        </p:spPr>
        <p:txBody>
          <a:bodyPr anchor="t"/>
          <a:lstStyle/>
          <a:p>
            <a:r>
              <a:rPr lang="en-US" dirty="0">
                <a:solidFill>
                  <a:schemeClr val="bg1"/>
                </a:solidFill>
              </a:rPr>
              <a:t>Transformational Leadership </a:t>
            </a:r>
          </a:p>
        </p:txBody>
      </p:sp>
    </p:spTree>
    <p:extLst>
      <p:ext uri="{BB962C8B-B14F-4D97-AF65-F5344CB8AC3E}">
        <p14:creationId xmlns:p14="http://schemas.microsoft.com/office/powerpoint/2010/main" val="27785058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1203" name="Text Box 5"/>
          <p:cNvSpPr txBox="1">
            <a:spLocks noChangeArrowheads="1"/>
          </p:cNvSpPr>
          <p:nvPr/>
        </p:nvSpPr>
        <p:spPr bwMode="auto">
          <a:xfrm>
            <a:off x="457200" y="226873"/>
            <a:ext cx="7848600" cy="1754327"/>
          </a:xfrm>
          <a:prstGeom prst="rect">
            <a:avLst/>
          </a:prstGeom>
          <a:noFill/>
          <a:ln w="9525">
            <a:noFill/>
            <a:miter lim="800000"/>
            <a:headEnd/>
            <a:tailEnd/>
          </a:ln>
        </p:spPr>
        <p:txBody>
          <a:bodyPr wrap="square" anchor="t">
            <a:spAutoFit/>
          </a:bodyPr>
          <a:lstStyle/>
          <a:p>
            <a:r>
              <a:rPr lang="en-US" sz="3600" dirty="0" smtClean="0">
                <a:solidFill>
                  <a:prstClr val="white"/>
                </a:solidFill>
              </a:rPr>
              <a:t>the </a:t>
            </a:r>
            <a:r>
              <a:rPr lang="en-US" sz="3600" b="1" dirty="0" smtClean="0">
                <a:solidFill>
                  <a:prstClr val="white"/>
                </a:solidFill>
              </a:rPr>
              <a:t>individual</a:t>
            </a:r>
            <a:r>
              <a:rPr lang="en-US" sz="3600" dirty="0" smtClean="0">
                <a:solidFill>
                  <a:prstClr val="white"/>
                </a:solidFill>
              </a:rPr>
              <a:t> is the device and there is no difference between organizational and personal computing</a:t>
            </a:r>
            <a:endParaRPr lang="en-US" sz="3600" dirty="0">
              <a:solidFill>
                <a:prstClr val="white"/>
              </a:solidFill>
            </a:endParaRPr>
          </a:p>
        </p:txBody>
      </p:sp>
    </p:spTree>
    <p:extLst>
      <p:ext uri="{BB962C8B-B14F-4D97-AF65-F5344CB8AC3E}">
        <p14:creationId xmlns:p14="http://schemas.microsoft.com/office/powerpoint/2010/main" val="407857363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0" y="0"/>
            <a:ext cx="9144000" cy="1826708"/>
          </a:xfrm>
          <a:prstGeom prst="rect">
            <a:avLst/>
          </a:prstGeom>
          <a:gradFill flip="none" rotWithShape="1">
            <a:gsLst>
              <a:gs pos="0">
                <a:srgbClr val="000000"/>
              </a:gs>
              <a:gs pos="100000">
                <a:schemeClr val="tx1">
                  <a:lumMod val="85000"/>
                  <a:lumOff val="1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4" name="Rectangle 3"/>
          <p:cNvSpPr/>
          <p:nvPr/>
        </p:nvSpPr>
        <p:spPr>
          <a:xfrm>
            <a:off x="448734" y="2074334"/>
            <a:ext cx="8051799" cy="3795911"/>
          </a:xfrm>
          <a:prstGeom prst="rect">
            <a:avLst/>
          </a:prstGeom>
        </p:spPr>
        <p:txBody>
          <a:bodyPr wrap="square">
            <a:spAutoFit/>
          </a:bodyPr>
          <a:lstStyle/>
          <a:p>
            <a:pPr marL="438912" lvl="1" indent="-438912">
              <a:spcBef>
                <a:spcPts val="1000"/>
              </a:spcBef>
              <a:buFont typeface="+mj-lt"/>
              <a:buAutoNum type="arabicPeriod"/>
            </a:pPr>
            <a:r>
              <a:rPr lang="en-US" sz="2800" dirty="0" smtClean="0">
                <a:solidFill>
                  <a:prstClr val="black"/>
                </a:solidFill>
              </a:rPr>
              <a:t>What decisions would you like to be able to make? Right now, know which students need help</a:t>
            </a:r>
          </a:p>
          <a:p>
            <a:pPr marL="438912" lvl="1" indent="-438912">
              <a:spcBef>
                <a:spcPts val="1000"/>
              </a:spcBef>
              <a:buFont typeface="+mj-lt"/>
              <a:buAutoNum type="arabicPeriod"/>
            </a:pPr>
            <a:r>
              <a:rPr lang="en-US" sz="2800" dirty="0" smtClean="0">
                <a:solidFill>
                  <a:prstClr val="black"/>
                </a:solidFill>
              </a:rPr>
              <a:t>What information do you  need in order to make these decisions? Profile, historical performance, course engagement, staff feedback, et cetera data</a:t>
            </a:r>
          </a:p>
          <a:p>
            <a:pPr marL="438912" lvl="1" indent="-438912">
              <a:spcBef>
                <a:spcPts val="1000"/>
              </a:spcBef>
              <a:buFont typeface="+mj-lt"/>
              <a:buAutoNum type="arabicPeriod"/>
            </a:pPr>
            <a:r>
              <a:rPr lang="en-US" sz="2800" dirty="0" smtClean="0">
                <a:solidFill>
                  <a:prstClr val="black"/>
                </a:solidFill>
              </a:rPr>
              <a:t>What transactions are required to gather this information? Gather what we have. Invent a way to get course engagement</a:t>
            </a:r>
          </a:p>
        </p:txBody>
      </p:sp>
      <p:sp>
        <p:nvSpPr>
          <p:cNvPr id="2" name="Title 1"/>
          <p:cNvSpPr>
            <a:spLocks noGrp="1"/>
          </p:cNvSpPr>
          <p:nvPr>
            <p:ph type="title"/>
          </p:nvPr>
        </p:nvSpPr>
        <p:spPr/>
        <p:txBody>
          <a:bodyPr>
            <a:noAutofit/>
          </a:bodyPr>
          <a:lstStyle/>
          <a:p>
            <a:r>
              <a:rPr lang="en-US" dirty="0"/>
              <a:t>Student Analytics at WGU. </a:t>
            </a:r>
            <a:r>
              <a:rPr lang="en-US" dirty="0" smtClean="0"/>
              <a:t/>
            </a:r>
            <a:br>
              <a:rPr lang="en-US" dirty="0" smtClean="0"/>
            </a:br>
            <a:r>
              <a:rPr lang="en-US" dirty="0" smtClean="0">
                <a:solidFill>
                  <a:srgbClr val="00A9E0"/>
                </a:solidFill>
              </a:rPr>
              <a:t>The </a:t>
            </a:r>
            <a:r>
              <a:rPr lang="en-US" dirty="0">
                <a:solidFill>
                  <a:srgbClr val="00A9E0"/>
                </a:solidFill>
              </a:rPr>
              <a:t>Three Questions </a:t>
            </a:r>
            <a:r>
              <a:rPr lang="en-US" dirty="0"/>
              <a:t>to Ask</a:t>
            </a:r>
            <a:r>
              <a:rPr lang="en-US" dirty="0" smtClean="0"/>
              <a:t>:</a:t>
            </a:r>
            <a:endParaRPr lang="en-US" dirty="0"/>
          </a:p>
        </p:txBody>
      </p:sp>
    </p:spTree>
    <p:extLst>
      <p:ext uri="{BB962C8B-B14F-4D97-AF65-F5344CB8AC3E}">
        <p14:creationId xmlns:p14="http://schemas.microsoft.com/office/powerpoint/2010/main" val="4081653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Was </a:t>
            </a:r>
            <a:r>
              <a:rPr lang="en-US" dirty="0" smtClean="0">
                <a:solidFill>
                  <a:srgbClr val="00A9E0"/>
                </a:solidFill>
              </a:rPr>
              <a:t>The Result</a:t>
            </a:r>
            <a:r>
              <a:rPr lang="en-US" dirty="0" smtClean="0"/>
              <a:t>?</a:t>
            </a:r>
            <a:endParaRPr lang="en-US" dirty="0"/>
          </a:p>
        </p:txBody>
      </p:sp>
      <p:sp>
        <p:nvSpPr>
          <p:cNvPr id="3" name="Content Placeholder 2"/>
          <p:cNvSpPr>
            <a:spLocks noGrp="1"/>
          </p:cNvSpPr>
          <p:nvPr>
            <p:ph idx="1"/>
          </p:nvPr>
        </p:nvSpPr>
        <p:spPr/>
        <p:txBody>
          <a:bodyPr/>
          <a:lstStyle/>
          <a:p>
            <a:r>
              <a:rPr lang="en-US" dirty="0" smtClean="0"/>
              <a:t>Increased student retention 10 percentage points (this is huge)</a:t>
            </a:r>
          </a:p>
          <a:p>
            <a:r>
              <a:rPr lang="en-US" dirty="0" smtClean="0"/>
              <a:t>The one time my IT innovation changed the way the entire organization operated</a:t>
            </a:r>
            <a:endParaRPr lang="en-US" dirty="0"/>
          </a:p>
        </p:txBody>
      </p:sp>
    </p:spTree>
    <p:extLst>
      <p:ext uri="{BB962C8B-B14F-4D97-AF65-F5344CB8AC3E}">
        <p14:creationId xmlns:p14="http://schemas.microsoft.com/office/powerpoint/2010/main" val="3551214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Rectangle 17"/>
          <p:cNvSpPr/>
          <p:nvPr/>
        </p:nvSpPr>
        <p:spPr>
          <a:xfrm>
            <a:off x="0" y="948267"/>
            <a:ext cx="9144000" cy="5909732"/>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601133" y="1090983"/>
            <a:ext cx="6248400" cy="2501081"/>
            <a:chOff x="406763" y="533400"/>
            <a:chExt cx="7060836" cy="2728452"/>
          </a:xfrm>
        </p:grpSpPr>
        <p:pic>
          <p:nvPicPr>
            <p:cNvPr id="2" name="Picture 2" descr="cid:image002.png@01CE6044.F3E951C0"/>
            <p:cNvPicPr>
              <a:picLocks noChangeAspect="1" noChangeArrowheads="1"/>
            </p:cNvPicPr>
            <p:nvPr/>
          </p:nvPicPr>
          <p:blipFill rotWithShape="1">
            <a:blip r:embed="rId2">
              <a:extLst>
                <a:ext uri="{28A0092B-C50C-407E-A947-70E740481C1C}">
                  <a14:useLocalDpi xmlns:a14="http://schemas.microsoft.com/office/drawing/2010/main" val="0"/>
                </a:ext>
              </a:extLst>
            </a:blip>
            <a:srcRect b="85081"/>
            <a:stretch/>
          </p:blipFill>
          <p:spPr bwMode="auto">
            <a:xfrm>
              <a:off x="406764" y="533400"/>
              <a:ext cx="7060835" cy="45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id:image002.png@01CE6044.F3E951C0"/>
            <p:cNvPicPr>
              <a:picLocks noChangeAspect="1" noChangeArrowheads="1"/>
            </p:cNvPicPr>
            <p:nvPr/>
          </p:nvPicPr>
          <p:blipFill rotWithShape="1">
            <a:blip r:embed="rId2">
              <a:extLst>
                <a:ext uri="{28A0092B-C50C-407E-A947-70E740481C1C}">
                  <a14:useLocalDpi xmlns:a14="http://schemas.microsoft.com/office/drawing/2010/main" val="0"/>
                </a:ext>
              </a:extLst>
            </a:blip>
            <a:srcRect t="19113" b="24435"/>
            <a:stretch/>
          </p:blipFill>
          <p:spPr bwMode="auto">
            <a:xfrm>
              <a:off x="406763" y="1007807"/>
              <a:ext cx="7060835" cy="1720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id:image002.png@01CE6044.F3E951C0"/>
            <p:cNvPicPr>
              <a:picLocks noChangeAspect="1" noChangeArrowheads="1"/>
            </p:cNvPicPr>
            <p:nvPr/>
          </p:nvPicPr>
          <p:blipFill rotWithShape="1">
            <a:blip r:embed="rId2">
              <a:extLst>
                <a:ext uri="{28A0092B-C50C-407E-A947-70E740481C1C}">
                  <a14:useLocalDpi xmlns:a14="http://schemas.microsoft.com/office/drawing/2010/main" val="0"/>
                </a:ext>
              </a:extLst>
            </a:blip>
            <a:srcRect t="82500"/>
            <a:stretch/>
          </p:blipFill>
          <p:spPr bwMode="auto">
            <a:xfrm>
              <a:off x="406764" y="2728452"/>
              <a:ext cx="706083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p:cNvGrpSpPr/>
          <p:nvPr/>
        </p:nvGrpSpPr>
        <p:grpSpPr>
          <a:xfrm>
            <a:off x="228600" y="3742270"/>
            <a:ext cx="6604716" cy="3017520"/>
            <a:chOff x="304799" y="3657600"/>
            <a:chExt cx="7061916" cy="3017520"/>
          </a:xfrm>
        </p:grpSpPr>
        <p:pic>
          <p:nvPicPr>
            <p:cNvPr id="9" name="Picture 8" descr="image003"/>
            <p:cNvPicPr>
              <a:picLocks noChangeAspect="1" noChangeArrowheads="1"/>
            </p:cNvPicPr>
            <p:nvPr/>
          </p:nvPicPr>
          <p:blipFill rotWithShape="1">
            <a:blip r:embed="rId3">
              <a:extLst>
                <a:ext uri="{28A0092B-C50C-407E-A947-70E740481C1C}">
                  <a14:useLocalDpi xmlns:a14="http://schemas.microsoft.com/office/drawing/2010/main" val="0"/>
                </a:ext>
              </a:extLst>
            </a:blip>
            <a:srcRect b="64000"/>
            <a:stretch/>
          </p:blipFill>
          <p:spPr bwMode="auto">
            <a:xfrm>
              <a:off x="304800" y="3657600"/>
              <a:ext cx="706191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image003"/>
            <p:cNvPicPr>
              <a:picLocks noChangeAspect="1" noChangeArrowheads="1"/>
            </p:cNvPicPr>
            <p:nvPr/>
          </p:nvPicPr>
          <p:blipFill rotWithShape="1">
            <a:blip r:embed="rId3">
              <a:extLst>
                <a:ext uri="{28A0092B-C50C-407E-A947-70E740481C1C}">
                  <a14:useLocalDpi xmlns:a14="http://schemas.microsoft.com/office/drawing/2010/main" val="0"/>
                </a:ext>
              </a:extLst>
            </a:blip>
            <a:srcRect t="38581"/>
            <a:stretch/>
          </p:blipFill>
          <p:spPr bwMode="auto">
            <a:xfrm>
              <a:off x="304799" y="4754880"/>
              <a:ext cx="7061915"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Rectangle 3"/>
          <p:cNvSpPr/>
          <p:nvPr/>
        </p:nvSpPr>
        <p:spPr>
          <a:xfrm>
            <a:off x="2023541" y="1313574"/>
            <a:ext cx="2209800" cy="247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2057400" y="4795673"/>
            <a:ext cx="2209800" cy="123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7306733" y="1815974"/>
            <a:ext cx="1600200" cy="707886"/>
          </a:xfrm>
          <a:prstGeom prst="rect">
            <a:avLst/>
          </a:prstGeom>
          <a:noFill/>
        </p:spPr>
        <p:txBody>
          <a:bodyPr wrap="square" rtlCol="0">
            <a:spAutoFit/>
          </a:bodyPr>
          <a:lstStyle/>
          <a:p>
            <a:r>
              <a:rPr lang="en-US" sz="2000" dirty="0" smtClean="0">
                <a:solidFill>
                  <a:prstClr val="black"/>
                </a:solidFill>
              </a:rPr>
              <a:t>Admissions Model 1</a:t>
            </a:r>
            <a:endParaRPr lang="en-US" sz="2000" dirty="0">
              <a:solidFill>
                <a:prstClr val="black"/>
              </a:solidFill>
            </a:endParaRPr>
          </a:p>
        </p:txBody>
      </p:sp>
      <p:sp>
        <p:nvSpPr>
          <p:cNvPr id="14" name="TextBox 13"/>
          <p:cNvSpPr txBox="1"/>
          <p:nvPr/>
        </p:nvSpPr>
        <p:spPr>
          <a:xfrm>
            <a:off x="7391400" y="4398542"/>
            <a:ext cx="1524000" cy="1631216"/>
          </a:xfrm>
          <a:prstGeom prst="rect">
            <a:avLst/>
          </a:prstGeom>
          <a:noFill/>
        </p:spPr>
        <p:txBody>
          <a:bodyPr wrap="square" rtlCol="0">
            <a:spAutoFit/>
          </a:bodyPr>
          <a:lstStyle/>
          <a:p>
            <a:r>
              <a:rPr lang="en-US" sz="2000" dirty="0" smtClean="0">
                <a:solidFill>
                  <a:prstClr val="black"/>
                </a:solidFill>
              </a:rPr>
              <a:t>After using advanced analytics, Admissions Model 2</a:t>
            </a:r>
            <a:endParaRPr lang="en-US" sz="2000" dirty="0">
              <a:solidFill>
                <a:prstClr val="black"/>
              </a:solidFill>
            </a:endParaRPr>
          </a:p>
        </p:txBody>
      </p:sp>
      <p:sp>
        <p:nvSpPr>
          <p:cNvPr id="15" name="Right Arrow 14"/>
          <p:cNvSpPr/>
          <p:nvPr/>
        </p:nvSpPr>
        <p:spPr>
          <a:xfrm rot="10800000">
            <a:off x="6773333" y="1931921"/>
            <a:ext cx="419100" cy="4556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ight Arrow 15"/>
          <p:cNvSpPr/>
          <p:nvPr/>
        </p:nvSpPr>
        <p:spPr>
          <a:xfrm rot="10800000">
            <a:off x="6858001" y="4961470"/>
            <a:ext cx="419100" cy="4556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609600" y="4123270"/>
            <a:ext cx="2138727" cy="553998"/>
          </a:xfrm>
          <a:prstGeom prst="rect">
            <a:avLst/>
          </a:prstGeom>
          <a:noFill/>
        </p:spPr>
        <p:txBody>
          <a:bodyPr wrap="none" rtlCol="0">
            <a:spAutoFit/>
          </a:bodyPr>
          <a:lstStyle/>
          <a:p>
            <a:r>
              <a:rPr lang="en-US" sz="1000" dirty="0" smtClean="0">
                <a:solidFill>
                  <a:srgbClr val="FF0000"/>
                </a:solidFill>
              </a:rPr>
              <a:t>We thought AD02_min was the most </a:t>
            </a:r>
          </a:p>
          <a:p>
            <a:r>
              <a:rPr lang="en-US" sz="1000" dirty="0" smtClean="0">
                <a:solidFill>
                  <a:srgbClr val="FF0000"/>
                </a:solidFill>
              </a:rPr>
              <a:t>important factor. It turned out to be </a:t>
            </a:r>
          </a:p>
          <a:p>
            <a:r>
              <a:rPr lang="en-US" sz="1000" dirty="0" smtClean="0">
                <a:solidFill>
                  <a:srgbClr val="FF0000"/>
                </a:solidFill>
              </a:rPr>
              <a:t>the 6</a:t>
            </a:r>
            <a:r>
              <a:rPr lang="en-US" sz="1000" baseline="30000" dirty="0" smtClean="0">
                <a:solidFill>
                  <a:srgbClr val="FF0000"/>
                </a:solidFill>
              </a:rPr>
              <a:t>th</a:t>
            </a:r>
            <a:r>
              <a:rPr lang="en-US" sz="1000" dirty="0" smtClean="0">
                <a:solidFill>
                  <a:srgbClr val="FF0000"/>
                </a:solidFill>
              </a:rPr>
              <a:t> most important</a:t>
            </a:r>
            <a:endParaRPr lang="en-US" sz="1000" dirty="0">
              <a:solidFill>
                <a:srgbClr val="FF0000"/>
              </a:solidFill>
            </a:endParaRPr>
          </a:p>
        </p:txBody>
      </p:sp>
      <p:cxnSp>
        <p:nvCxnSpPr>
          <p:cNvPr id="17" name="Straight Arrow Connector 16"/>
          <p:cNvCxnSpPr>
            <a:stCxn id="5" idx="3"/>
          </p:cNvCxnSpPr>
          <p:nvPr/>
        </p:nvCxnSpPr>
        <p:spPr>
          <a:xfrm>
            <a:off x="2748327" y="4400269"/>
            <a:ext cx="1518873" cy="180201"/>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09600" y="4712272"/>
            <a:ext cx="2367956" cy="553998"/>
          </a:xfrm>
          <a:prstGeom prst="rect">
            <a:avLst/>
          </a:prstGeom>
          <a:noFill/>
        </p:spPr>
        <p:txBody>
          <a:bodyPr wrap="none" rtlCol="0">
            <a:spAutoFit/>
          </a:bodyPr>
          <a:lstStyle/>
          <a:p>
            <a:r>
              <a:rPr lang="en-US" sz="1000" dirty="0" smtClean="0">
                <a:solidFill>
                  <a:srgbClr val="FF0000"/>
                </a:solidFill>
              </a:rPr>
              <a:t>We thought AD01_min was the 2</a:t>
            </a:r>
            <a:r>
              <a:rPr lang="en-US" sz="1000" baseline="30000" dirty="0" smtClean="0">
                <a:solidFill>
                  <a:srgbClr val="FF0000"/>
                </a:solidFill>
              </a:rPr>
              <a:t>nd</a:t>
            </a:r>
            <a:r>
              <a:rPr lang="en-US" sz="1000" dirty="0" smtClean="0">
                <a:solidFill>
                  <a:srgbClr val="FF0000"/>
                </a:solidFill>
              </a:rPr>
              <a:t> most </a:t>
            </a:r>
          </a:p>
          <a:p>
            <a:r>
              <a:rPr lang="en-US" sz="1000" dirty="0" smtClean="0">
                <a:solidFill>
                  <a:srgbClr val="FF0000"/>
                </a:solidFill>
              </a:rPr>
              <a:t>important factor. It turned out to be </a:t>
            </a:r>
          </a:p>
          <a:p>
            <a:r>
              <a:rPr lang="en-US" sz="1000" dirty="0" smtClean="0">
                <a:solidFill>
                  <a:srgbClr val="FF0000"/>
                </a:solidFill>
              </a:rPr>
              <a:t>the 9</a:t>
            </a:r>
            <a:r>
              <a:rPr lang="en-US" sz="1000" baseline="30000" dirty="0" smtClean="0">
                <a:solidFill>
                  <a:srgbClr val="FF0000"/>
                </a:solidFill>
              </a:rPr>
              <a:t>th</a:t>
            </a:r>
            <a:r>
              <a:rPr lang="en-US" sz="1000" dirty="0" smtClean="0">
                <a:solidFill>
                  <a:srgbClr val="FF0000"/>
                </a:solidFill>
              </a:rPr>
              <a:t> most important</a:t>
            </a:r>
            <a:endParaRPr lang="en-US" sz="1000" dirty="0">
              <a:solidFill>
                <a:srgbClr val="FF0000"/>
              </a:solidFill>
            </a:endParaRPr>
          </a:p>
        </p:txBody>
      </p:sp>
      <p:cxnSp>
        <p:nvCxnSpPr>
          <p:cNvPr id="20" name="Straight Arrow Connector 19"/>
          <p:cNvCxnSpPr/>
          <p:nvPr/>
        </p:nvCxnSpPr>
        <p:spPr>
          <a:xfrm>
            <a:off x="2900727" y="4919191"/>
            <a:ext cx="1518873" cy="0"/>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1" name="Title 20"/>
          <p:cNvSpPr>
            <a:spLocks noGrp="1"/>
          </p:cNvSpPr>
          <p:nvPr>
            <p:ph type="title"/>
          </p:nvPr>
        </p:nvSpPr>
        <p:spPr/>
        <p:txBody>
          <a:bodyPr>
            <a:normAutofit/>
          </a:bodyPr>
          <a:lstStyle/>
          <a:p>
            <a:r>
              <a:rPr lang="en-US" sz="3200" dirty="0"/>
              <a:t>Analytics Example - </a:t>
            </a:r>
            <a:r>
              <a:rPr lang="en-US" sz="3200" dirty="0" smtClean="0">
                <a:solidFill>
                  <a:srgbClr val="00A9E0"/>
                </a:solidFill>
              </a:rPr>
              <a:t>Admissions</a:t>
            </a:r>
            <a:endParaRPr lang="en-US" sz="3200" dirty="0">
              <a:solidFill>
                <a:srgbClr val="00A9E0"/>
              </a:solidFill>
            </a:endParaRPr>
          </a:p>
        </p:txBody>
      </p:sp>
    </p:spTree>
    <p:extLst>
      <p:ext uri="{BB962C8B-B14F-4D97-AF65-F5344CB8AC3E}">
        <p14:creationId xmlns:p14="http://schemas.microsoft.com/office/powerpoint/2010/main" val="3597096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AutoShape 2" descr="data:image/jpeg;base64,/9j/4AAQSkZJRgABAQAAAQABAAD/2wCEAAkGBhEQERQUEBEUEBEWEhARFhAVFhQQGBUTFRQaFhUUFBMYGyYgGBsjGRIUHy8gIycpLC0sFh4xNzAqNSYrLCkBCQoKDgwOGg8PGiolHCU1LjUsLTUsKyoqMi8pLCkxLSotKTA0LywwLCwsNCwpLCwsLC0sLTUpLyosNCwsNCwsKf/AABEIAMIBAwMBIgACEQEDEQH/xAAcAAEAAgIDAQAAAAAAAAAAAAAABgcEBQECCAP/xABHEAACAgEBBQQECQgHCQAAAAAAAQIDEQQFBhIhMRNBUWEHInGBFDJCU5GSobHBFSNSYnKT0dIkQ1RzorLwFhczNER0s8Lh/8QAGgEBAAIDAQAAAAAAAAAAAAAAAAMEAQUGAv/EADERAAICAQMCAwcEAQUAAAAAAAABAgMRBCExBRJBUWEGEyJxgZGhMrHR8BQjYnLh8f/aAAwDAQACEQMRAD8AvEAAAAAAAAAAAAAAAAAAAAAAAAAAAAAAAAAAAAAAAAAAAAAAAAAAAAAAAAAAAAAAAAAAAAAAAAAAAAAAAAAAAAAAAAAAAAAAAAAAAAAAAAAAAAAAAAAAAAAAAAAAAAAAAAAAAAAAAAAAAAAAAAAAAAAAAAAAAAAAAHGRkA5Bxk5AAAAAAAAAAAAAAAAAAAAAAAAAAAAAAAAAAAAAAAAAAAB0stUU3JpJLLb5JLxbOzZVnpN3plOx6WqWK4Y7Rr5U+vC/JeHi/IjssUI5Zc0Wknq7VXH6vyRu9s+lTT1ScaIS1DXLizwQ9z6v6DST9L1/dp6kvOU39vIhGh0Nl8411Qc5y5KK/wBcl5kpj6LNc1/VLy43+ESkrbZ7xOtfT+m6XEbms+r3+yJZuf6QvhljquhGqxrMOFvEsdY8+/v8+ZNeIqKv0Ya+ElKMqoyTUlJTaaa5pr1TN3o381NUFp1ww1EVw3XQfEs+Fb7njm/Dp5k8LZRj/qGn1PTqdRelopJp8rPHr8ixNbtrT0f8a6uvylKMX9Gcny0u8mkteK9RVOX6KnHL9izkoKU5Tlltyk+95k2/vZxODXVNPzWCL/LflsX17OQxh2fF8v6z0fxHJUO5e/1mnnGrUSc6G1FSlzlX4PPfHy7i0NqbWr09MrrHiEY55c8+Cj4tvBahbGayc9rOn26W1Vy3zx6mbxHwt2hVH41kI+2UY/eyldv77arVyfruqruqg3FY/Wa5yZpI6WyfNQlJeKjKX24IJapZxFG5p9nZOKldNR9OfyehaNo1TeIWQm8ZxGUZPHsTPrZaopuTSS6t8kveUDsueo01sbaq5qcXn4ksNd8Xy5plqbd2rHVbJusinHNLzCSacZJrMXn7+8kru708rco6zpT09kIqWYyaWfIka2nT87X9eP8AEyVI83YLV9G+93bQWmul+dgvUk/lwXd5yX3exnmrUKbwybX9Elpavewl3Jc7fknjZjflOn52v68f4mQec9SvXl+1L72e7rfd42KvS+nLXOScsYx4Z5PRVV8ZrMWpLxTTX0o7OaRCNxNpV6bZfa2vhhGdzfn63JJd7b5ET2jtrW7VnJVp16ePVcXBXCPjdY+Tf+kg7kop+L8BX0uc7Zx7koReHJ/3ktKzebRxeJamlPw7SH28zPqvjJKUWpRaTUlzTT70yk4T02kWaYfDb1/XSi+wg/1If1jXi+Rhw3r1at7ZXz7T2+rj9Hg+Lw+WCP8Aye39SL66C7d6pbeu2fpyl8y+8nErEuvJeJHtzt7I6+ptpQuhhTgunPpKPk+fswV7v3vfPU2yqrk46eEnHCeO0knhyl4rPRe8lndGMe41um6Zdfe6Hs1z6f8AvgWpZvFpIvEtTSn4OyC/E+uk2zRc+Gq6u2SWWoTjNpeOEzzyZeydqz01sbaniUX7mu+L8muRXWred1sbyz2cioPtn8Xy2PQkrUllvCXf0ELU+aeV4rmQbaG2Y66FE63mMlFKttYV/awU4zymsqtzaynyy0uRst0lKM3Fcn2bdscKMY3do1FLhSWeDq0llKLxzLanlnNz0rhBuT3XgSoHCOT2VAAAAAAD46q9QhKb6RjKT9kVn8DzxqdQ7JynLnKcpTftk8/iX7t6UVpr3NSceyt4lHCk48Lzwt8k8eJTHbbM+a1n7yn+UparfCydV7PS92rJdrb24x6+pNfRNspKqy9rMpT7OL8Ixw3j2yf2FgpEd3CdPwKDoU418VnKxxcs8bzlxWCRlmpYgkaPqNrt1M5Pz/Yxdp6xU1WWPpCE5/VWfwPPV9znKUpPMpNyb8W3l/eXzvU4fBL+0UnDsp8Sg0pOOOfC3yyU87dm/Naz95T/AClbVbtLJvfZ+SrjOXa29uMfyWP6O93IUaaFrindbHjcmsuMX8WK8FjD95ut4dgV6ymVdkU3h8M8c4S7mn7TI2K4/B6eBNQ7KrhT68PCsZ88Gay1GC7cHPXaiyV7ty+7J5wsrcW4y5NNprzTwyR7d3ildodHS3nhVjn58D4K8+7J9NrXbNV93FTqnLtbcuNlSTfG84TXTJjO/ZuFmjWY54/O1ePPHI1mO3KTR3krFd7ucq5ZW/C8vmdNytjR1esrhNZrSlZNeMY/J97aReNdSikopRSWElySXgkVx6OrtE9VJaeu+FnYy52zhJY4o5SUV16Fll3TRSgct12+Vuow00klszg0W/H/ACGp/un96PhvTvrXs+cIzqnY5xlJOLisYeOeTR37/afXUaiuVN0YKiU5YlDLipRWI+D9bvJJ2R3jncqaXR35heoPtyt/qVcfXS6qVU4zrk4zi1KMl3NdDdaezZrlHFWrzxR6zpx17/VN9vbu/oNFYnOnUyjZxNOucFFSzzglJZXVe41yqeMprY7izXwU1VOEvizthb/knG6e8kNdQprCsjiNkP0ZeK8n1X/wpNaWdtrhXCVk3OWIxTk3z8EWPuhptLpbYzcbtLK1KuFd1kG7OJ8n2UVlLK5N46+Z23m7CiEuxotjTJyVt2klVH184lC2TTlHHhyRasi5wTk+DntHdHSaicaYtqWMZ8P5+5pNY6tLoaKdVm2asut+D1yXC5ZwlbaunDl5S55fkYew7LNp6qqieK9NHM3RWuzgoR54wurbwsvL5mLbr9nShCLq1eIKaX5yn5UuJ59XxJJ6OrNG9VL4PC+M+xlztlXJcPFHOFFJ56ESxKSSexdtzRp52OEu/d52wsvlLO37ljafSwhFQhFRglhRSwkvYVf6UN3YUzhfVFQVjcJxSwuNLKkl5rP0FqkT9I8qFpo/CI2Sh20cKtxjLi4Zd8k1jGS3dFODOc6XqJ1aqLWXnleeSutx9pOjW1YeFN9jL2T5L/Fws0mog4zkpLElKSa808P7SQbNt2f21XBXq+Lta+HM6ccXEsZxHpksHbvo/wBLqJzucZ9pLm4wmoKUvHmnhspRqc4bPg6q7qFWl1HdZBruXkvD6+pDdwN5dJplOvUwSc5Jq5xU0ljHDLvS9niWjpY6e2KnWqpwfSUVGSfvRU+1NmaPSy4b9Jra33N2VYf7MksM67L3h0WllxUR1tb70rasP9qLWGS12dnwyx/foa/W6Jatu6juy/k0/wA7Fvz0FUouLrg4vrFxi0/asczvp9LCtcMIRhH9GKUV9CNLurvdVr4y4FKE4YThLDeH0ly5Y5MkBdi1JZRy9tdlUnXZlNeAABkiAAAAAAMfXaZW1zg+k4Th9ZY/E88XUuEpRksSi3FrzTw/tR6NaKt9JW6coTeqqWYSx2qXyZdOP2PlnwftKmqg5LuXgdH0DVxqtdU3tLj5r+TY+iba8XXZp2/WjJ2RXjGWFLHsa+0sJHnPTamdUlOuThNPKlF4a95vIb/7QX/Ut+2MH/6kdWpUY4Ze1/Q7LrnbU1h8p55Lm2to+2psr/TrnD60WvxPPVlbi3GSw02mvBrkyQ/7w9of2j/BX/Kdv9m9RrNPLWQ/O2O2xWVpJN4x68UuvV5R5tmrv0rgsdO08+m59/JdssY55+xPPRzvFXdpoVSkldUuDhbw5QXxZLx5cvcbveHb9WjplZZJZw+CGecpdyS9pQuHF96kvc0/wE5t/Gbb8W8/azMdS1HGNzxb7P12Xe8U/hbzj/sW2OUnKTy23JvzbyyUbw7tyo0Gjtaw3x9p5O18cM+5YMvcncOy+cbtRFwoTUlCSw7GunLuj595Z+1NlV6mmdVizCSx4Y8GvBp4FVDlFt+JjqHV4U31wr3UX8X2xj6FJbqbaWj1Vdry4LMZpdeCSw2vZyfuLv0O1KboqVVkJxfRpp/Su4preDcjU6ST9R21d1sE5LH6yXxX9nmR5Sx5P6DzC2VPwtE+r6fR1PF1c9/v91tuT/0vP89p/wC7s/zIjG7/AMTV/wDZ2f8AkrMLZ+zbtTLhqhKxrq+6K8ZSfKK9pKNjVabSw1Prx1eojppuUVzoUVOHqOXWby105csGN5z7yRqOk0q06fdJY4/5Z38vqaLYmwbbnGzlVSpxzfY+CHxukX8p+SLs2toXbVJQajbhuuxxjPgnjlJJp8/PzKO1W2bdTbB2zzicFGCxGMFxLlCC5JF/k+mSaaRpevO1TrlPGd8JeHHj4/sUVslW/lGlXOTtWprU+JtviU1nLZ31m2btLrdRKmbg3fdmPWMlxvlKL5NE93q3Z/pmm1VS6X0RtS8ONKNn4P3Fabwv+l6j+/u/zsgsjKtfU3Givq1sk8LHbhr1ySbU7Go12npvh2eiunKytV9KbJxeeUvkN5bS6cjWbDts2XroPUwlWlmM011hJYcotfGS5Pl4Ew3O2NXrNk9lZ0lZbiXfGSlykvYyOay3U6D+j6+larS5xFyy8Lxpt6xf6r+w9yjjE/z/ACVab+926XOVlrtb3x/tfp5P7ltafVQsipwlGcWsqSaax7SsfShvFC6UKKpKSrbnOSeVxtYUcrwXF9JqLt3ldB2bOtldDGZ6ZvhugvOHSa819po9Dsy6+fZ1VynPOOFLp+1+j7zNt0pLtxyeendMops9/KzPb4NYa+Zm7q9mtXTK6arrhNWSlLouHmvpeEW9/tts/wDtVX0v+BBtvborQbMbm1K+dtPHJdEueIR8vPvZBMnhTlT8OCxZpKerSdvc8LZcb48fyXfqN7dm2RcZ6imcX1jL1k/amip96vg3wmfwPHY4jjGeHix63DnuNRk5hFyaUVlvkkubb8kebLnYsYLWh6XXopucZtryfHzJV6MrpR18FHpKu1S9ijxL7YxLnRA/RtulPTqV98eGyceGEH1jDq3LwbwuXgidou6eLjDc5PrN8LtU3Xwklnz/ALwcgAnNOAAAAAADpOCaaaynya65R3ABDNrei/SXNyrctPJ88Qw4/VfT3YNLP0Py+Tqo4863+EizQQumD5Rs6uraypdsZvHrh/uVf/ufs/tUP3cv5iabo7vPQ0dlKas9eU+JLh645Yy/A3gMwqjB5SI9T1HUamHZbLK+SNfrdg6a95uorsfjKEW/pxk6aTdvSVPNenqhL9JQjn6cGzBJ2rnBUVtiXb3PHzOEjkAyRnDRi27MpnznVXJ+LhF/ejLAMptcGNXoKoxcY1wjB9YqMUn7VjDOsdmUrOKq1lYeIRWV4Pl0MsAz3PzMP8k0fM1/Uj/Ay0cgGG2+ThoxZ7LpbbdVbb5tuEW2/N4MsAJtcHyo08YLEIqK8IpRX0I5upjJYlFST6ppNP2pn0AMZfJqqd19JCanDT1QmnlTjFRafuNjCmKbaSTfNtJLPt8T6Awklwe5TlL9TbPlfp4zWJxUl1xJKS+hnw/JNHzNX1IfwMwGcHlSa4Zh/kmj5mr93D+B3p0FUHmFcIvxjGMftSMkGMGe6XmcJHIBk8gAAAAAAAAAAAAAAAAAAAAAAAAAAAAAAAAAAAAAAAAAAAAAAAAAAAAAAAAAAAAAAAAAAAAAAAAAAAAAAAAAAAAAAAAAAAAAAAAAAAAAAAAAAAAAAAAAAAAAAAAAAAAAAAAAAAAAAAAAAAAAAAAAAAAAAAAAAAAAAAAAAAAAAAAAAAAAAAAAAAAAAAAAAAAAAAAAAAAAAAAAAAAAAAAAAAAAAAAAAAAAAAAAAAAAAAAAAAAAAAAAAAAAAAAAAAAAAAAAAAAH/9k="/>
          <p:cNvSpPr>
            <a:spLocks noChangeAspect="1" noChangeArrowheads="1"/>
          </p:cNvSpPr>
          <p:nvPr/>
        </p:nvSpPr>
        <p:spPr bwMode="auto">
          <a:xfrm>
            <a:off x="155575" y="30867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3076" name="Picture 4"/>
          <p:cNvPicPr>
            <a:picLocks noChangeAspect="1" noChangeArrowheads="1"/>
          </p:cNvPicPr>
          <p:nvPr/>
        </p:nvPicPr>
        <p:blipFill>
          <a:blip r:embed="rId2" cstate="print"/>
          <a:srcRect/>
          <a:stretch>
            <a:fillRect/>
          </a:stretch>
        </p:blipFill>
        <p:spPr bwMode="auto">
          <a:xfrm>
            <a:off x="275312" y="1524000"/>
            <a:ext cx="8716288" cy="3760345"/>
          </a:xfrm>
          <a:prstGeom prst="rect">
            <a:avLst/>
          </a:prstGeom>
          <a:noFill/>
          <a:ln w="9525">
            <a:noFill/>
            <a:miter lim="800000"/>
            <a:headEnd/>
            <a:tailEnd/>
          </a:ln>
          <a:effectLst/>
        </p:spPr>
      </p:pic>
      <p:sp>
        <p:nvSpPr>
          <p:cNvPr id="3" name="TextBox 2"/>
          <p:cNvSpPr txBox="1"/>
          <p:nvPr/>
        </p:nvSpPr>
        <p:spPr>
          <a:xfrm>
            <a:off x="258106" y="5545772"/>
            <a:ext cx="8226425" cy="954107"/>
          </a:xfrm>
          <a:prstGeom prst="rect">
            <a:avLst/>
          </a:prstGeom>
          <a:noFill/>
        </p:spPr>
        <p:txBody>
          <a:bodyPr wrap="square" rtlCol="0">
            <a:spAutoFit/>
          </a:bodyPr>
          <a:lstStyle/>
          <a:p>
            <a:r>
              <a:rPr lang="en-US" sz="2800" dirty="0" smtClean="0">
                <a:solidFill>
                  <a:prstClr val="black"/>
                </a:solidFill>
              </a:rPr>
              <a:t>Machine Learning algorithm can predict pass or fail with 77% accuracy after a student’s first session</a:t>
            </a:r>
            <a:endParaRPr lang="en-US" sz="2800" dirty="0">
              <a:solidFill>
                <a:prstClr val="black"/>
              </a:solidFill>
            </a:endParaRPr>
          </a:p>
        </p:txBody>
      </p:sp>
      <p:sp>
        <p:nvSpPr>
          <p:cNvPr id="2" name="Title 1"/>
          <p:cNvSpPr>
            <a:spLocks noGrp="1"/>
          </p:cNvSpPr>
          <p:nvPr>
            <p:ph type="title"/>
          </p:nvPr>
        </p:nvSpPr>
        <p:spPr/>
        <p:txBody>
          <a:bodyPr>
            <a:noAutofit/>
          </a:bodyPr>
          <a:lstStyle/>
          <a:p>
            <a:r>
              <a:rPr lang="en-US" sz="3400" dirty="0"/>
              <a:t>Example: Course Navigation </a:t>
            </a:r>
            <a:r>
              <a:rPr lang="en-US" sz="3400" dirty="0">
                <a:solidFill>
                  <a:srgbClr val="00A9E0"/>
                </a:solidFill>
              </a:rPr>
              <a:t>Predicts </a:t>
            </a:r>
            <a:r>
              <a:rPr lang="en-US" sz="3400" dirty="0" smtClean="0">
                <a:solidFill>
                  <a:srgbClr val="00A9E0"/>
                </a:solidFill>
              </a:rPr>
              <a:t>Success</a:t>
            </a:r>
            <a:endParaRPr lang="en-US" sz="3400" dirty="0">
              <a:solidFill>
                <a:srgbClr val="00A9E0"/>
              </a:solidFill>
            </a:endParaRPr>
          </a:p>
        </p:txBody>
      </p:sp>
    </p:spTree>
    <p:extLst>
      <p:ext uri="{BB962C8B-B14F-4D97-AF65-F5344CB8AC3E}">
        <p14:creationId xmlns:p14="http://schemas.microsoft.com/office/powerpoint/2010/main" val="925352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914400" indent="-342900" fontAlgn="base">
              <a:spcBef>
                <a:spcPct val="20000"/>
              </a:spcBef>
              <a:spcAft>
                <a:spcPct val="0"/>
              </a:spcAft>
              <a:buClr>
                <a:srgbClr val="333399"/>
              </a:buClr>
              <a:buFont typeface="Wingdings" pitchFamily="2" charset="2"/>
              <a:buNone/>
            </a:pPr>
            <a:endParaRPr lang="en-US" sz="2800" dirty="0" smtClean="0">
              <a:solidFill>
                <a:srgbClr val="CC3300"/>
              </a:solidFill>
              <a:latin typeface="Arial" charset="0"/>
              <a:cs typeface="Times New Roman" pitchFamily="18" charset="0"/>
            </a:endParaRPr>
          </a:p>
        </p:txBody>
      </p:sp>
      <p:sp>
        <p:nvSpPr>
          <p:cNvPr id="14338" name="Rectangle 2"/>
          <p:cNvSpPr>
            <a:spLocks noGrp="1" noChangeArrowheads="1"/>
          </p:cNvSpPr>
          <p:nvPr>
            <p:ph idx="1"/>
          </p:nvPr>
        </p:nvSpPr>
        <p:spPr>
          <a:xfrm>
            <a:off x="0" y="2362200"/>
            <a:ext cx="8382000" cy="4495800"/>
          </a:xfrm>
        </p:spPr>
        <p:txBody>
          <a:bodyPr/>
          <a:lstStyle/>
          <a:p>
            <a:pPr marL="0" indent="0" eaLnBrk="1" hangingPunct="1"/>
            <a:endParaRPr lang="en-US" sz="800" dirty="0" smtClean="0"/>
          </a:p>
          <a:p>
            <a:pPr marL="0" indent="0" algn="ctr" eaLnBrk="1" hangingPunct="1">
              <a:buFont typeface="Wingdings" pitchFamily="2" charset="2"/>
              <a:buNone/>
            </a:pPr>
            <a:r>
              <a:rPr lang="en-US" sz="4000" b="1" dirty="0" smtClean="0"/>
              <a:t>Protect </a:t>
            </a:r>
            <a:r>
              <a:rPr lang="en-US" sz="4000" b="1" dirty="0" smtClean="0">
                <a:solidFill>
                  <a:schemeClr val="accent2"/>
                </a:solidFill>
              </a:rPr>
              <a:t>Team</a:t>
            </a:r>
            <a:r>
              <a:rPr lang="en-US" sz="4000" b="1" dirty="0" smtClean="0"/>
              <a:t> Boundaries</a:t>
            </a:r>
          </a:p>
        </p:txBody>
      </p:sp>
      <p:pic>
        <p:nvPicPr>
          <p:cNvPr id="14339" name="Picture 3"/>
          <p:cNvPicPr>
            <a:picLocks noChangeAspect="1" noChangeArrowheads="1"/>
          </p:cNvPicPr>
          <p:nvPr/>
        </p:nvPicPr>
        <p:blipFill>
          <a:blip r:embed="rId3" cstate="print"/>
          <a:srcRect/>
          <a:stretch>
            <a:fillRect/>
          </a:stretch>
        </p:blipFill>
        <p:spPr bwMode="auto">
          <a:xfrm>
            <a:off x="609600" y="13855"/>
            <a:ext cx="9144000" cy="6858000"/>
          </a:xfrm>
          <a:prstGeom prst="rect">
            <a:avLst/>
          </a:prstGeom>
          <a:noFill/>
          <a:ln w="9525">
            <a:noFill/>
            <a:miter lim="800000"/>
            <a:headEnd/>
            <a:tailEnd/>
          </a:ln>
        </p:spPr>
      </p:pic>
      <p:sp>
        <p:nvSpPr>
          <p:cNvPr id="14340" name="Rectangle 4"/>
          <p:cNvSpPr>
            <a:spLocks noGrp="1" noChangeArrowheads="1"/>
          </p:cNvSpPr>
          <p:nvPr>
            <p:ph type="title"/>
          </p:nvPr>
        </p:nvSpPr>
        <p:spPr bwMode="auto">
          <a:xfrm>
            <a:off x="0" y="457200"/>
            <a:ext cx="9144000" cy="1828800"/>
          </a:xfrm>
          <a:gradFill rotWithShape="1">
            <a:gsLst>
              <a:gs pos="0">
                <a:srgbClr val="472F18"/>
              </a:gs>
              <a:gs pos="100000">
                <a:srgbClr val="996633">
                  <a:alpha val="45000"/>
                </a:srgbClr>
              </a:gs>
            </a:gsLst>
            <a:lin ang="18900000" scaled="1"/>
          </a:gra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sz="4800" b="1" i="0" dirty="0" smtClean="0">
                <a:solidFill>
                  <a:schemeClr val="bg1"/>
                </a:solidFill>
                <a:latin typeface="Arial" pitchFamily="34" charset="0"/>
              </a:rPr>
              <a:t>Leading Through Influence</a:t>
            </a:r>
            <a:endParaRPr lang="en-US" sz="3600" i="0" dirty="0" smtClean="0">
              <a:solidFill>
                <a:schemeClr val="bg1"/>
              </a:solidFill>
              <a:latin typeface="Arial" pitchFamily="34" charset="0"/>
            </a:endParaRPr>
          </a:p>
        </p:txBody>
      </p:sp>
    </p:spTree>
    <p:extLst>
      <p:ext uri="{BB962C8B-B14F-4D97-AF65-F5344CB8AC3E}">
        <p14:creationId xmlns:p14="http://schemas.microsoft.com/office/powerpoint/2010/main" val="409315967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229600" cy="1143000"/>
          </a:xfrm>
        </p:spPr>
        <p:txBody>
          <a:bodyPr/>
          <a:lstStyle/>
          <a:p>
            <a:r>
              <a:rPr lang="en-US" dirty="0" smtClean="0"/>
              <a:t>How Does Influential Authority Differ From Positional Authority?</a:t>
            </a:r>
            <a:endParaRPr lang="en-US" dirty="0"/>
          </a:p>
        </p:txBody>
      </p:sp>
    </p:spTree>
    <p:extLst>
      <p:ext uri="{BB962C8B-B14F-4D97-AF65-F5344CB8AC3E}">
        <p14:creationId xmlns:p14="http://schemas.microsoft.com/office/powerpoint/2010/main" val="421140960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body" idx="1"/>
          </p:nvPr>
        </p:nvSpPr>
        <p:spPr>
          <a:xfrm>
            <a:off x="0" y="0"/>
            <a:ext cx="9144000" cy="6858000"/>
          </a:xfrm>
          <a:solidFill>
            <a:schemeClr val="tx1"/>
          </a:solidFill>
        </p:spPr>
        <p:txBody>
          <a:bodyPr/>
          <a:lstStyle/>
          <a:p>
            <a:pPr eaLnBrk="1" hangingPunct="1">
              <a:buFont typeface="Wingdings" pitchFamily="2" charset="2"/>
              <a:buNone/>
            </a:pPr>
            <a:r>
              <a:rPr lang="en-US" dirty="0" smtClean="0"/>
              <a:t>   </a:t>
            </a:r>
          </a:p>
        </p:txBody>
      </p:sp>
      <p:sp>
        <p:nvSpPr>
          <p:cNvPr id="14339" name="Text Box 3"/>
          <p:cNvSpPr txBox="1">
            <a:spLocks noChangeArrowheads="1"/>
          </p:cNvSpPr>
          <p:nvPr/>
        </p:nvSpPr>
        <p:spPr bwMode="auto">
          <a:xfrm>
            <a:off x="533400" y="1371600"/>
            <a:ext cx="8153400" cy="3416320"/>
          </a:xfrm>
          <a:prstGeom prst="rect">
            <a:avLst/>
          </a:prstGeom>
          <a:noFill/>
          <a:ln w="9525">
            <a:noFill/>
            <a:miter lim="800000"/>
            <a:headEnd/>
            <a:tailEnd/>
          </a:ln>
        </p:spPr>
        <p:txBody>
          <a:bodyPr>
            <a:spAutoFit/>
          </a:bodyPr>
          <a:lstStyle/>
          <a:p>
            <a:pPr algn="ctr" fontAlgn="base">
              <a:spcBef>
                <a:spcPct val="50000"/>
              </a:spcBef>
              <a:spcAft>
                <a:spcPct val="0"/>
              </a:spcAft>
              <a:buClr>
                <a:srgbClr val="333399"/>
              </a:buClr>
              <a:buFont typeface="Wingdings" pitchFamily="2" charset="2"/>
              <a:buNone/>
            </a:pPr>
            <a:r>
              <a:rPr lang="en-US" sz="4800" dirty="0" smtClean="0">
                <a:solidFill>
                  <a:prstClr val="white"/>
                </a:solidFill>
                <a:latin typeface="Arial" pitchFamily="34" charset="0"/>
                <a:cs typeface="Times New Roman" pitchFamily="18" charset="0"/>
              </a:rPr>
              <a:t>The Central (Crazy) Idea: </a:t>
            </a:r>
          </a:p>
          <a:p>
            <a:pPr algn="ctr" fontAlgn="base">
              <a:spcBef>
                <a:spcPct val="50000"/>
              </a:spcBef>
              <a:spcAft>
                <a:spcPct val="0"/>
              </a:spcAft>
              <a:buClr>
                <a:srgbClr val="333399"/>
              </a:buClr>
              <a:buFont typeface="Wingdings" pitchFamily="2" charset="2"/>
              <a:buNone/>
            </a:pPr>
            <a:r>
              <a:rPr lang="en-US" sz="4800" dirty="0" smtClean="0">
                <a:solidFill>
                  <a:prstClr val="white"/>
                </a:solidFill>
                <a:latin typeface="Arial" pitchFamily="34" charset="0"/>
                <a:cs typeface="Times New Roman" pitchFamily="18" charset="0"/>
              </a:rPr>
              <a:t>Influential Leaders are those who gain Followers (without positional authority)</a:t>
            </a:r>
            <a:endParaRPr lang="en-US" sz="4800" dirty="0">
              <a:solidFill>
                <a:prstClr val="white"/>
              </a:solidFill>
              <a:latin typeface="Arial" pitchFamily="34" charset="0"/>
              <a:cs typeface="Times New Roman" pitchFamily="18" charset="0"/>
            </a:endParaRPr>
          </a:p>
        </p:txBody>
      </p:sp>
    </p:spTree>
    <p:extLst>
      <p:ext uri="{BB962C8B-B14F-4D97-AF65-F5344CB8AC3E}">
        <p14:creationId xmlns:p14="http://schemas.microsoft.com/office/powerpoint/2010/main" val="77977897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body" idx="1"/>
          </p:nvPr>
        </p:nvSpPr>
        <p:spPr>
          <a:xfrm>
            <a:off x="0" y="0"/>
            <a:ext cx="9144000" cy="6858000"/>
          </a:xfrm>
          <a:solidFill>
            <a:schemeClr val="tx1"/>
          </a:solidFill>
        </p:spPr>
        <p:txBody>
          <a:bodyPr/>
          <a:lstStyle/>
          <a:p>
            <a:pPr eaLnBrk="1" hangingPunct="1">
              <a:buFont typeface="Wingdings" pitchFamily="2" charset="2"/>
              <a:buNone/>
            </a:pPr>
            <a:r>
              <a:rPr lang="en-US" dirty="0" smtClean="0"/>
              <a:t>   </a:t>
            </a:r>
          </a:p>
        </p:txBody>
      </p:sp>
      <p:sp>
        <p:nvSpPr>
          <p:cNvPr id="14339" name="Text Box 3"/>
          <p:cNvSpPr txBox="1">
            <a:spLocks noChangeArrowheads="1"/>
          </p:cNvSpPr>
          <p:nvPr/>
        </p:nvSpPr>
        <p:spPr bwMode="auto">
          <a:xfrm>
            <a:off x="533400" y="1371600"/>
            <a:ext cx="8153400" cy="3416320"/>
          </a:xfrm>
          <a:prstGeom prst="rect">
            <a:avLst/>
          </a:prstGeom>
          <a:noFill/>
          <a:ln w="9525">
            <a:noFill/>
            <a:miter lim="800000"/>
            <a:headEnd/>
            <a:tailEnd/>
          </a:ln>
        </p:spPr>
        <p:txBody>
          <a:bodyPr>
            <a:spAutoFit/>
          </a:bodyPr>
          <a:lstStyle/>
          <a:p>
            <a:pPr algn="ctr" fontAlgn="base">
              <a:spcBef>
                <a:spcPct val="50000"/>
              </a:spcBef>
              <a:spcAft>
                <a:spcPct val="0"/>
              </a:spcAft>
              <a:buClr>
                <a:srgbClr val="333399"/>
              </a:buClr>
              <a:buFont typeface="Wingdings" pitchFamily="2" charset="2"/>
              <a:buNone/>
            </a:pPr>
            <a:r>
              <a:rPr lang="en-US" sz="4800" dirty="0" smtClean="0">
                <a:solidFill>
                  <a:prstClr val="white"/>
                </a:solidFill>
                <a:latin typeface="Arial" pitchFamily="34" charset="0"/>
                <a:cs typeface="Times New Roman" pitchFamily="18" charset="0"/>
              </a:rPr>
              <a:t>What does that mean to you?</a:t>
            </a:r>
          </a:p>
          <a:p>
            <a:pPr algn="ctr" fontAlgn="base">
              <a:spcBef>
                <a:spcPct val="50000"/>
              </a:spcBef>
              <a:spcAft>
                <a:spcPct val="0"/>
              </a:spcAft>
              <a:buClr>
                <a:srgbClr val="333399"/>
              </a:buClr>
              <a:buFont typeface="Wingdings" pitchFamily="2" charset="2"/>
              <a:buNone/>
            </a:pPr>
            <a:r>
              <a:rPr lang="en-US" sz="4800" dirty="0" smtClean="0">
                <a:solidFill>
                  <a:prstClr val="white"/>
                </a:solidFill>
                <a:latin typeface="Arial" pitchFamily="34" charset="0"/>
                <a:cs typeface="Times New Roman" pitchFamily="18" charset="0"/>
              </a:rPr>
              <a:t>How does someone “gain followers?”</a:t>
            </a:r>
          </a:p>
        </p:txBody>
      </p:sp>
    </p:spTree>
    <p:extLst>
      <p:ext uri="{BB962C8B-B14F-4D97-AF65-F5344CB8AC3E}">
        <p14:creationId xmlns:p14="http://schemas.microsoft.com/office/powerpoint/2010/main" val="283829445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body" idx="1"/>
          </p:nvPr>
        </p:nvSpPr>
        <p:spPr>
          <a:xfrm>
            <a:off x="0" y="0"/>
            <a:ext cx="9144000" cy="6858000"/>
          </a:xfrm>
          <a:solidFill>
            <a:schemeClr val="tx1"/>
          </a:solidFill>
        </p:spPr>
        <p:txBody>
          <a:bodyPr/>
          <a:lstStyle/>
          <a:p>
            <a:pPr eaLnBrk="1" hangingPunct="1">
              <a:buFont typeface="Wingdings" pitchFamily="2" charset="2"/>
              <a:buNone/>
            </a:pPr>
            <a:r>
              <a:rPr lang="en-US" dirty="0" smtClean="0"/>
              <a:t>   </a:t>
            </a:r>
          </a:p>
        </p:txBody>
      </p:sp>
      <p:sp>
        <p:nvSpPr>
          <p:cNvPr id="14339" name="Text Box 3"/>
          <p:cNvSpPr txBox="1">
            <a:spLocks noChangeArrowheads="1"/>
          </p:cNvSpPr>
          <p:nvPr/>
        </p:nvSpPr>
        <p:spPr bwMode="auto">
          <a:xfrm>
            <a:off x="533400" y="1371600"/>
            <a:ext cx="8153400" cy="4524315"/>
          </a:xfrm>
          <a:prstGeom prst="rect">
            <a:avLst/>
          </a:prstGeom>
          <a:noFill/>
          <a:ln w="9525">
            <a:noFill/>
            <a:miter lim="800000"/>
            <a:headEnd/>
            <a:tailEnd/>
          </a:ln>
        </p:spPr>
        <p:txBody>
          <a:bodyPr>
            <a:spAutoFit/>
          </a:bodyPr>
          <a:lstStyle/>
          <a:p>
            <a:pPr algn="ctr" fontAlgn="base">
              <a:spcBef>
                <a:spcPct val="50000"/>
              </a:spcBef>
              <a:spcAft>
                <a:spcPct val="0"/>
              </a:spcAft>
              <a:buClr>
                <a:srgbClr val="333399"/>
              </a:buClr>
              <a:buFont typeface="Wingdings" pitchFamily="2" charset="2"/>
              <a:buNone/>
            </a:pPr>
            <a:r>
              <a:rPr lang="en-US" sz="4800" dirty="0" smtClean="0">
                <a:solidFill>
                  <a:prstClr val="white"/>
                </a:solidFill>
                <a:latin typeface="Arial" pitchFamily="34" charset="0"/>
                <a:cs typeface="Times New Roman" pitchFamily="18" charset="0"/>
              </a:rPr>
              <a:t>Another One Of My Claims:</a:t>
            </a:r>
          </a:p>
          <a:p>
            <a:pPr algn="ctr" fontAlgn="base">
              <a:spcBef>
                <a:spcPct val="50000"/>
              </a:spcBef>
              <a:spcAft>
                <a:spcPct val="0"/>
              </a:spcAft>
              <a:buClr>
                <a:srgbClr val="333399"/>
              </a:buClr>
              <a:buFont typeface="Wingdings" pitchFamily="2" charset="2"/>
              <a:buNone/>
            </a:pPr>
            <a:r>
              <a:rPr lang="en-US" sz="4800" dirty="0" smtClean="0">
                <a:solidFill>
                  <a:prstClr val="white"/>
                </a:solidFill>
                <a:latin typeface="Arial" pitchFamily="34" charset="0"/>
                <a:cs typeface="Times New Roman" pitchFamily="18" charset="0"/>
              </a:rPr>
              <a:t>Influential Authority Is More Important Than Positional Authority</a:t>
            </a:r>
          </a:p>
          <a:p>
            <a:pPr algn="ctr" fontAlgn="base">
              <a:spcBef>
                <a:spcPct val="50000"/>
              </a:spcBef>
              <a:spcAft>
                <a:spcPct val="0"/>
              </a:spcAft>
              <a:buClr>
                <a:srgbClr val="333399"/>
              </a:buClr>
              <a:buFont typeface="Wingdings" pitchFamily="2" charset="2"/>
              <a:buNone/>
            </a:pPr>
            <a:r>
              <a:rPr lang="en-US" sz="4800" dirty="0" smtClean="0">
                <a:solidFill>
                  <a:prstClr val="white"/>
                </a:solidFill>
                <a:latin typeface="Arial" pitchFamily="34" charset="0"/>
                <a:cs typeface="Times New Roman" pitchFamily="18" charset="0"/>
              </a:rPr>
              <a:t>How So?</a:t>
            </a:r>
          </a:p>
        </p:txBody>
      </p:sp>
    </p:spTree>
    <p:extLst>
      <p:ext uri="{BB962C8B-B14F-4D97-AF65-F5344CB8AC3E}">
        <p14:creationId xmlns:p14="http://schemas.microsoft.com/office/powerpoint/2010/main" val="52628078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body" idx="1"/>
          </p:nvPr>
        </p:nvSpPr>
        <p:spPr>
          <a:xfrm>
            <a:off x="0" y="0"/>
            <a:ext cx="9144000" cy="6858000"/>
          </a:xfrm>
          <a:solidFill>
            <a:schemeClr val="tx1"/>
          </a:solidFill>
        </p:spPr>
        <p:txBody>
          <a:bodyPr/>
          <a:lstStyle/>
          <a:p>
            <a:pPr eaLnBrk="1" hangingPunct="1">
              <a:buFont typeface="Wingdings" pitchFamily="2" charset="2"/>
              <a:buNone/>
            </a:pPr>
            <a:r>
              <a:rPr lang="en-US" dirty="0" smtClean="0"/>
              <a:t>   </a:t>
            </a:r>
          </a:p>
        </p:txBody>
      </p:sp>
      <p:sp>
        <p:nvSpPr>
          <p:cNvPr id="14339" name="Text Box 3"/>
          <p:cNvSpPr txBox="1">
            <a:spLocks noChangeArrowheads="1"/>
          </p:cNvSpPr>
          <p:nvPr/>
        </p:nvSpPr>
        <p:spPr bwMode="auto">
          <a:xfrm>
            <a:off x="533400" y="1371600"/>
            <a:ext cx="8153400" cy="2677656"/>
          </a:xfrm>
          <a:prstGeom prst="rect">
            <a:avLst/>
          </a:prstGeom>
          <a:noFill/>
          <a:ln w="9525">
            <a:noFill/>
            <a:miter lim="800000"/>
            <a:headEnd/>
            <a:tailEnd/>
          </a:ln>
        </p:spPr>
        <p:txBody>
          <a:bodyPr>
            <a:spAutoFit/>
          </a:bodyPr>
          <a:lstStyle/>
          <a:p>
            <a:pPr algn="ctr" fontAlgn="base">
              <a:spcBef>
                <a:spcPct val="50000"/>
              </a:spcBef>
              <a:spcAft>
                <a:spcPct val="0"/>
              </a:spcAft>
              <a:buClr>
                <a:srgbClr val="333399"/>
              </a:buClr>
              <a:buFont typeface="Wingdings" pitchFamily="2" charset="2"/>
              <a:buNone/>
            </a:pPr>
            <a:r>
              <a:rPr lang="en-US" sz="4800" dirty="0" smtClean="0">
                <a:solidFill>
                  <a:prstClr val="white"/>
                </a:solidFill>
                <a:latin typeface="Arial" pitchFamily="34" charset="0"/>
                <a:cs typeface="Times New Roman" pitchFamily="18" charset="0"/>
              </a:rPr>
              <a:t>The framework for this our conversation</a:t>
            </a:r>
          </a:p>
          <a:p>
            <a:pPr algn="ctr" fontAlgn="base">
              <a:spcBef>
                <a:spcPct val="50000"/>
              </a:spcBef>
              <a:spcAft>
                <a:spcPct val="0"/>
              </a:spcAft>
              <a:buClr>
                <a:srgbClr val="333399"/>
              </a:buClr>
              <a:buFont typeface="Wingdings" pitchFamily="2" charset="2"/>
              <a:buNone/>
            </a:pPr>
            <a:r>
              <a:rPr lang="en-US" sz="4800" dirty="0" smtClean="0">
                <a:solidFill>
                  <a:prstClr val="white"/>
                </a:solidFill>
                <a:latin typeface="Arial" pitchFamily="34" charset="0"/>
                <a:cs typeface="Times New Roman" pitchFamily="18" charset="0"/>
              </a:rPr>
              <a:t>Trust / Ownership Model</a:t>
            </a:r>
          </a:p>
        </p:txBody>
      </p:sp>
    </p:spTree>
    <p:extLst>
      <p:ext uri="{BB962C8B-B14F-4D97-AF65-F5344CB8AC3E}">
        <p14:creationId xmlns:p14="http://schemas.microsoft.com/office/powerpoint/2010/main" val="29393249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indent="0" eaLnBrk="1" hangingPunct="1"/>
            <a:r>
              <a:rPr lang="en-US" smtClean="0"/>
              <a:t>Unleashing Innovation</a:t>
            </a:r>
          </a:p>
        </p:txBody>
      </p:sp>
      <p:sp>
        <p:nvSpPr>
          <p:cNvPr id="13315" name="Rectangle 3"/>
          <p:cNvSpPr>
            <a:spLocks noGrp="1" noChangeArrowheads="1"/>
          </p:cNvSpPr>
          <p:nvPr>
            <p:ph idx="1"/>
          </p:nvPr>
        </p:nvSpPr>
        <p:spPr/>
        <p:txBody>
          <a:bodyPr/>
          <a:lstStyle/>
          <a:p>
            <a:pPr eaLnBrk="1" hangingPunct="1">
              <a:spcBef>
                <a:spcPct val="50000"/>
              </a:spcBef>
              <a:buFont typeface="Wingdings" pitchFamily="2" charset="2"/>
              <a:buNone/>
            </a:pPr>
            <a:r>
              <a:rPr lang="en-US" sz="800" smtClean="0"/>
              <a:t>   </a:t>
            </a:r>
          </a:p>
          <a:p>
            <a:pPr eaLnBrk="1" hangingPunct="1">
              <a:spcBef>
                <a:spcPct val="30000"/>
              </a:spcBef>
              <a:buFont typeface="Wingdings" pitchFamily="2" charset="2"/>
              <a:buNone/>
            </a:pPr>
            <a:r>
              <a:rPr lang="en-US" sz="4400" smtClean="0"/>
              <a:t>   </a:t>
            </a:r>
          </a:p>
          <a:p>
            <a:pPr eaLnBrk="1" hangingPunct="1">
              <a:spcBef>
                <a:spcPct val="10000"/>
              </a:spcBef>
              <a:buFont typeface="Wingdings" pitchFamily="2" charset="2"/>
              <a:buNone/>
            </a:pPr>
            <a:r>
              <a:rPr lang="en-US" sz="4400" smtClean="0"/>
              <a:t>    </a:t>
            </a:r>
            <a:r>
              <a:rPr lang="en-US" sz="4800" b="1" smtClean="0"/>
              <a:t>Collaboration Process</a:t>
            </a:r>
          </a:p>
          <a:p>
            <a:pPr eaLnBrk="1" hangingPunct="1">
              <a:buFont typeface="Wingdings" pitchFamily="2" charset="2"/>
              <a:buNone/>
            </a:pPr>
            <a:r>
              <a:rPr lang="en-US" sz="4400" smtClean="0">
                <a:solidFill>
                  <a:srgbClr val="FF0066"/>
                </a:solidFill>
              </a:rPr>
              <a:t>   </a:t>
            </a:r>
            <a:endParaRPr lang="en-US" smtClean="0">
              <a:solidFill>
                <a:srgbClr val="9797DD"/>
              </a:solidFill>
            </a:endParaRPr>
          </a:p>
        </p:txBody>
      </p:sp>
      <p:pic>
        <p:nvPicPr>
          <p:cNvPr id="13316" name="Picture 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5638800" y="0"/>
            <a:ext cx="3505199" cy="6858000"/>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3317" name="Text Box 5"/>
          <p:cNvSpPr txBox="1">
            <a:spLocks noChangeArrowheads="1"/>
          </p:cNvSpPr>
          <p:nvPr/>
        </p:nvSpPr>
        <p:spPr bwMode="auto">
          <a:xfrm>
            <a:off x="6019800" y="3048000"/>
            <a:ext cx="2743200" cy="3416320"/>
          </a:xfrm>
          <a:prstGeom prst="rect">
            <a:avLst/>
          </a:prstGeom>
          <a:noFill/>
          <a:ln w="9525">
            <a:noFill/>
            <a:miter lim="800000"/>
            <a:headEnd/>
            <a:tailEnd/>
          </a:ln>
        </p:spPr>
        <p:txBody>
          <a:bodyPr wrap="square">
            <a:spAutoFit/>
          </a:bodyPr>
          <a:lstStyle/>
          <a:p>
            <a:r>
              <a:rPr lang="en-US" sz="3200" dirty="0" smtClean="0">
                <a:solidFill>
                  <a:prstClr val="white"/>
                </a:solidFill>
                <a:cs typeface="Times New Roman" pitchFamily="18" charset="0"/>
              </a:rPr>
              <a:t>think</a:t>
            </a:r>
            <a:r>
              <a:rPr lang="en-US" sz="4000" dirty="0" smtClean="0">
                <a:solidFill>
                  <a:prstClr val="white"/>
                </a:solidFill>
                <a:cs typeface="Times New Roman" pitchFamily="18" charset="0"/>
              </a:rPr>
              <a:t> </a:t>
            </a:r>
            <a:r>
              <a:rPr lang="en-US" sz="8800" dirty="0" smtClean="0">
                <a:solidFill>
                  <a:prstClr val="white"/>
                </a:solidFill>
                <a:cs typeface="Times New Roman" pitchFamily="18" charset="0"/>
              </a:rPr>
              <a:t>BIG</a:t>
            </a:r>
          </a:p>
          <a:p>
            <a:endParaRPr lang="en-US" sz="3200" dirty="0" smtClean="0">
              <a:solidFill>
                <a:prstClr val="white"/>
              </a:solidFill>
              <a:cs typeface="Times New Roman" pitchFamily="18" charset="0"/>
            </a:endParaRPr>
          </a:p>
          <a:p>
            <a:r>
              <a:rPr lang="en-US" sz="3200" dirty="0" smtClean="0">
                <a:solidFill>
                  <a:prstClr val="white"/>
                </a:solidFill>
                <a:cs typeface="Times New Roman" pitchFamily="18" charset="0"/>
              </a:rPr>
              <a:t>technology trends towards perfection</a:t>
            </a:r>
            <a:endParaRPr lang="en-US" sz="3200" dirty="0">
              <a:solidFill>
                <a:prstClr val="white"/>
              </a:solidFill>
              <a:cs typeface="Times New Roman" pitchFamily="18" charset="0"/>
            </a:endParaRPr>
          </a:p>
        </p:txBody>
      </p:sp>
    </p:spTree>
    <p:extLst>
      <p:ext uri="{BB962C8B-B14F-4D97-AF65-F5344CB8AC3E}">
        <p14:creationId xmlns:p14="http://schemas.microsoft.com/office/powerpoint/2010/main" val="330097705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Trust Ownership Model</a:t>
            </a:r>
            <a:endParaRPr lang="en-US" dirty="0"/>
          </a:p>
        </p:txBody>
      </p:sp>
      <p:pic>
        <p:nvPicPr>
          <p:cNvPr id="4" name="Picture 3" descr="C:\Users\Paul\Documents\My Dropbox\Culture Change Book\Diagrams\Trust Ownership 2.jpg"/>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24000" y="1676400"/>
            <a:ext cx="6019800" cy="4675505"/>
          </a:xfrm>
          <a:prstGeom prst="rect">
            <a:avLst/>
          </a:prstGeom>
          <a:noFill/>
          <a:ln>
            <a:noFill/>
          </a:ln>
        </p:spPr>
      </p:pic>
      <p:cxnSp>
        <p:nvCxnSpPr>
          <p:cNvPr id="5" name="Straight Arrow Connector 4"/>
          <p:cNvCxnSpPr/>
          <p:nvPr/>
        </p:nvCxnSpPr>
        <p:spPr>
          <a:xfrm flipV="1">
            <a:off x="2667000" y="2133600"/>
            <a:ext cx="4114800" cy="3505200"/>
          </a:xfrm>
          <a:prstGeom prst="straightConnector1">
            <a:avLst/>
          </a:prstGeom>
          <a:ln w="28575">
            <a:prstDash val="lg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952940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body" idx="1"/>
          </p:nvPr>
        </p:nvSpPr>
        <p:spPr>
          <a:xfrm>
            <a:off x="0" y="0"/>
            <a:ext cx="9144000" cy="6858000"/>
          </a:xfrm>
          <a:solidFill>
            <a:schemeClr val="tx1"/>
          </a:solidFill>
        </p:spPr>
        <p:txBody>
          <a:bodyPr/>
          <a:lstStyle/>
          <a:p>
            <a:pPr eaLnBrk="1" hangingPunct="1">
              <a:buFont typeface="Wingdings" pitchFamily="2" charset="2"/>
              <a:buNone/>
            </a:pPr>
            <a:r>
              <a:rPr lang="en-US" dirty="0" smtClean="0"/>
              <a:t>   </a:t>
            </a:r>
          </a:p>
        </p:txBody>
      </p:sp>
      <p:sp>
        <p:nvSpPr>
          <p:cNvPr id="14339" name="Text Box 3"/>
          <p:cNvSpPr txBox="1">
            <a:spLocks noChangeArrowheads="1"/>
          </p:cNvSpPr>
          <p:nvPr/>
        </p:nvSpPr>
        <p:spPr bwMode="auto">
          <a:xfrm>
            <a:off x="533400" y="1371600"/>
            <a:ext cx="8153400" cy="2308324"/>
          </a:xfrm>
          <a:prstGeom prst="rect">
            <a:avLst/>
          </a:prstGeom>
          <a:noFill/>
          <a:ln w="9525">
            <a:noFill/>
            <a:miter lim="800000"/>
            <a:headEnd/>
            <a:tailEnd/>
          </a:ln>
        </p:spPr>
        <p:txBody>
          <a:bodyPr>
            <a:spAutoFit/>
          </a:bodyPr>
          <a:lstStyle/>
          <a:p>
            <a:pPr algn="ctr" fontAlgn="base">
              <a:spcBef>
                <a:spcPct val="50000"/>
              </a:spcBef>
              <a:spcAft>
                <a:spcPct val="0"/>
              </a:spcAft>
              <a:buClr>
                <a:srgbClr val="333399"/>
              </a:buClr>
              <a:buFont typeface="Wingdings" pitchFamily="2" charset="2"/>
              <a:buNone/>
            </a:pPr>
            <a:r>
              <a:rPr lang="en-US" sz="4800" dirty="0" smtClean="0">
                <a:solidFill>
                  <a:prstClr val="white"/>
                </a:solidFill>
                <a:latin typeface="Arial" pitchFamily="34" charset="0"/>
                <a:cs typeface="Times New Roman" pitchFamily="18" charset="0"/>
              </a:rPr>
              <a:t>How Does Trust / Ownership Apply to Influential Leadership?</a:t>
            </a:r>
          </a:p>
        </p:txBody>
      </p:sp>
    </p:spTree>
    <p:extLst>
      <p:ext uri="{BB962C8B-B14F-4D97-AF65-F5344CB8AC3E}">
        <p14:creationId xmlns:p14="http://schemas.microsoft.com/office/powerpoint/2010/main" val="225514646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1676400" y="685800"/>
            <a:ext cx="5411546" cy="769441"/>
          </a:xfrm>
          <a:prstGeom prst="rect">
            <a:avLst/>
          </a:prstGeom>
          <a:noFill/>
        </p:spPr>
        <p:txBody>
          <a:bodyPr wrap="none" rtlCol="0">
            <a:spAutoFit/>
          </a:bodyPr>
          <a:lstStyle/>
          <a:p>
            <a:r>
              <a:rPr lang="en-US" sz="4400" dirty="0" smtClean="0">
                <a:solidFill>
                  <a:prstClr val="black"/>
                </a:solidFill>
              </a:rPr>
              <a:t>But First Some Context</a:t>
            </a:r>
            <a:endParaRPr lang="en-US" sz="4400" dirty="0">
              <a:solidFill>
                <a:prstClr val="black"/>
              </a:solidFill>
            </a:endParaRPr>
          </a:p>
        </p:txBody>
      </p:sp>
      <p:sp>
        <p:nvSpPr>
          <p:cNvPr id="3" name="TextBox 2"/>
          <p:cNvSpPr txBox="1"/>
          <p:nvPr/>
        </p:nvSpPr>
        <p:spPr>
          <a:xfrm>
            <a:off x="838201" y="1828800"/>
            <a:ext cx="7467600" cy="4524315"/>
          </a:xfrm>
          <a:prstGeom prst="rect">
            <a:avLst/>
          </a:prstGeom>
          <a:noFill/>
        </p:spPr>
        <p:txBody>
          <a:bodyPr wrap="square" rtlCol="0">
            <a:spAutoFit/>
          </a:bodyPr>
          <a:lstStyle/>
          <a:p>
            <a:r>
              <a:rPr lang="en-US" sz="3600" dirty="0" smtClean="0">
                <a:solidFill>
                  <a:prstClr val="black"/>
                </a:solidFill>
              </a:rPr>
              <a:t>Remember the three drivers of motivation:</a:t>
            </a:r>
          </a:p>
          <a:p>
            <a:endParaRPr lang="en-US" sz="3600" dirty="0">
              <a:solidFill>
                <a:prstClr val="black"/>
              </a:solidFill>
            </a:endParaRPr>
          </a:p>
          <a:p>
            <a:r>
              <a:rPr lang="en-US" sz="3600" dirty="0">
                <a:solidFill>
                  <a:prstClr val="black"/>
                </a:solidFill>
                <a:hlinkClick r:id="rId2"/>
              </a:rPr>
              <a:t>https://</a:t>
            </a:r>
            <a:r>
              <a:rPr lang="en-US" sz="3600" dirty="0" smtClean="0">
                <a:solidFill>
                  <a:prstClr val="black"/>
                </a:solidFill>
                <a:hlinkClick r:id="rId2"/>
              </a:rPr>
              <a:t>www.youtube.com/watch?v=u6XAPnuFjJc</a:t>
            </a:r>
            <a:endParaRPr lang="en-US" sz="3600" dirty="0" smtClean="0">
              <a:solidFill>
                <a:prstClr val="black"/>
              </a:solidFill>
            </a:endParaRPr>
          </a:p>
          <a:p>
            <a:endParaRPr lang="en-US" sz="3600" dirty="0" smtClean="0">
              <a:solidFill>
                <a:prstClr val="black"/>
              </a:solidFill>
            </a:endParaRPr>
          </a:p>
          <a:p>
            <a:endParaRPr lang="en-US" sz="3600" dirty="0" smtClean="0">
              <a:solidFill>
                <a:prstClr val="black"/>
              </a:solidFill>
            </a:endParaRPr>
          </a:p>
          <a:p>
            <a:endParaRPr lang="en-US" sz="3600" dirty="0">
              <a:solidFill>
                <a:prstClr val="black"/>
              </a:solidFill>
            </a:endParaRPr>
          </a:p>
        </p:txBody>
      </p:sp>
    </p:spTree>
    <p:extLst>
      <p:ext uri="{BB962C8B-B14F-4D97-AF65-F5344CB8AC3E}">
        <p14:creationId xmlns:p14="http://schemas.microsoft.com/office/powerpoint/2010/main" val="165168009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1676400" y="685800"/>
            <a:ext cx="5135765" cy="769441"/>
          </a:xfrm>
          <a:prstGeom prst="rect">
            <a:avLst/>
          </a:prstGeom>
          <a:noFill/>
        </p:spPr>
        <p:txBody>
          <a:bodyPr wrap="none" rtlCol="0">
            <a:spAutoFit/>
          </a:bodyPr>
          <a:lstStyle/>
          <a:p>
            <a:r>
              <a:rPr lang="en-US" sz="4400" dirty="0" smtClean="0">
                <a:solidFill>
                  <a:prstClr val="black"/>
                </a:solidFill>
              </a:rPr>
              <a:t>Influential Leadership</a:t>
            </a:r>
            <a:endParaRPr lang="en-US" sz="4400" dirty="0">
              <a:solidFill>
                <a:prstClr val="black"/>
              </a:solidFill>
            </a:endParaRPr>
          </a:p>
        </p:txBody>
      </p:sp>
      <p:sp>
        <p:nvSpPr>
          <p:cNvPr id="3" name="TextBox 2"/>
          <p:cNvSpPr txBox="1"/>
          <p:nvPr/>
        </p:nvSpPr>
        <p:spPr>
          <a:xfrm>
            <a:off x="838201" y="1828800"/>
            <a:ext cx="7467600" cy="3447098"/>
          </a:xfrm>
          <a:prstGeom prst="rect">
            <a:avLst/>
          </a:prstGeom>
          <a:noFill/>
        </p:spPr>
        <p:txBody>
          <a:bodyPr wrap="square" rtlCol="0">
            <a:spAutoFit/>
          </a:bodyPr>
          <a:lstStyle/>
          <a:p>
            <a:r>
              <a:rPr lang="en-US" sz="3600" dirty="0" smtClean="0">
                <a:solidFill>
                  <a:prstClr val="black"/>
                </a:solidFill>
              </a:rPr>
              <a:t>To be long-term successful as a leader, I need to:</a:t>
            </a:r>
          </a:p>
          <a:p>
            <a:endParaRPr lang="en-US" sz="2000" dirty="0">
              <a:solidFill>
                <a:prstClr val="black"/>
              </a:solidFill>
            </a:endParaRPr>
          </a:p>
          <a:p>
            <a:r>
              <a:rPr lang="en-US" sz="3600" dirty="0" smtClean="0">
                <a:solidFill>
                  <a:prstClr val="black"/>
                </a:solidFill>
              </a:rPr>
              <a:t>Be in the </a:t>
            </a:r>
            <a:r>
              <a:rPr lang="en-US" sz="3600" b="1" dirty="0" smtClean="0">
                <a:solidFill>
                  <a:prstClr val="black"/>
                </a:solidFill>
              </a:rPr>
              <a:t>What</a:t>
            </a:r>
            <a:r>
              <a:rPr lang="en-US" sz="3600" dirty="0" smtClean="0">
                <a:solidFill>
                  <a:prstClr val="black"/>
                </a:solidFill>
              </a:rPr>
              <a:t> and </a:t>
            </a:r>
            <a:r>
              <a:rPr lang="en-US" sz="3600" b="1" dirty="0" smtClean="0">
                <a:solidFill>
                  <a:prstClr val="black"/>
                </a:solidFill>
              </a:rPr>
              <a:t>Why</a:t>
            </a:r>
            <a:r>
              <a:rPr lang="en-US" sz="3600" dirty="0" smtClean="0">
                <a:solidFill>
                  <a:prstClr val="black"/>
                </a:solidFill>
              </a:rPr>
              <a:t> business and </a:t>
            </a:r>
            <a:r>
              <a:rPr lang="en-US" sz="3600" b="1" dirty="0" smtClean="0">
                <a:solidFill>
                  <a:prstClr val="black"/>
                </a:solidFill>
              </a:rPr>
              <a:t>GET OUT </a:t>
            </a:r>
            <a:r>
              <a:rPr lang="en-US" sz="3600" dirty="0" smtClean="0">
                <a:solidFill>
                  <a:prstClr val="black"/>
                </a:solidFill>
              </a:rPr>
              <a:t>of the </a:t>
            </a:r>
            <a:r>
              <a:rPr lang="en-US" sz="3600" b="1" dirty="0" smtClean="0">
                <a:solidFill>
                  <a:prstClr val="black"/>
                </a:solidFill>
              </a:rPr>
              <a:t>How </a:t>
            </a:r>
            <a:r>
              <a:rPr lang="en-US" sz="3600" dirty="0" smtClean="0">
                <a:solidFill>
                  <a:prstClr val="black"/>
                </a:solidFill>
              </a:rPr>
              <a:t>business</a:t>
            </a:r>
          </a:p>
          <a:p>
            <a:endParaRPr lang="en-US" dirty="0" smtClean="0">
              <a:solidFill>
                <a:prstClr val="black"/>
              </a:solidFill>
            </a:endParaRPr>
          </a:p>
          <a:p>
            <a:r>
              <a:rPr lang="en-US" sz="3600" dirty="0" smtClean="0">
                <a:solidFill>
                  <a:prstClr val="black"/>
                </a:solidFill>
              </a:rPr>
              <a:t>Create a culture of trust.</a:t>
            </a:r>
            <a:endParaRPr lang="en-US" sz="3600" dirty="0">
              <a:solidFill>
                <a:prstClr val="black"/>
              </a:solidFill>
            </a:endParaRPr>
          </a:p>
        </p:txBody>
      </p:sp>
    </p:spTree>
    <p:extLst>
      <p:ext uri="{BB962C8B-B14F-4D97-AF65-F5344CB8AC3E}">
        <p14:creationId xmlns:p14="http://schemas.microsoft.com/office/powerpoint/2010/main" val="106117942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6858000"/>
          </a:xfr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8100000" scaled="1"/>
            <a:tileRect/>
          </a:gradFill>
        </p:spPr>
        <p:txBody>
          <a:bodyPr anchor="t">
            <a:normAutofit/>
          </a:bodyPr>
          <a:lstStyle/>
          <a:p>
            <a:pPr algn="ctr"/>
            <a:r>
              <a:rPr lang="en-US" sz="6600" dirty="0" smtClean="0">
                <a:solidFill>
                  <a:schemeClr val="bg1"/>
                </a:solidFill>
              </a:rPr>
              <a:t/>
            </a:r>
            <a:br>
              <a:rPr lang="en-US" sz="6600" dirty="0" smtClean="0">
                <a:solidFill>
                  <a:schemeClr val="bg1"/>
                </a:solidFill>
              </a:rPr>
            </a:br>
            <a:r>
              <a:rPr lang="en-US" sz="6600" dirty="0" smtClean="0">
                <a:solidFill>
                  <a:schemeClr val="bg1"/>
                </a:solidFill>
              </a:rPr>
              <a:t/>
            </a:r>
            <a:br>
              <a:rPr lang="en-US" sz="6600" dirty="0" smtClean="0">
                <a:solidFill>
                  <a:schemeClr val="bg1"/>
                </a:solidFill>
              </a:rPr>
            </a:br>
            <a:r>
              <a:rPr lang="en-US" sz="6600" dirty="0" smtClean="0">
                <a:solidFill>
                  <a:schemeClr val="bg1"/>
                </a:solidFill>
              </a:rPr>
              <a:t>How can we create a culture of trust?</a:t>
            </a:r>
            <a:endParaRPr lang="en-US" sz="6600" dirty="0">
              <a:solidFill>
                <a:schemeClr val="bg1"/>
              </a:solidFill>
            </a:endParaRPr>
          </a:p>
        </p:txBody>
      </p:sp>
    </p:spTree>
    <p:extLst>
      <p:ext uri="{BB962C8B-B14F-4D97-AF65-F5344CB8AC3E}">
        <p14:creationId xmlns:p14="http://schemas.microsoft.com/office/powerpoint/2010/main" val="361797102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Describe the characteristics of a culture of trust</a:t>
            </a:r>
            <a:endParaRPr lang="en-US" sz="3200" dirty="0"/>
          </a:p>
        </p:txBody>
      </p:sp>
      <p:sp>
        <p:nvSpPr>
          <p:cNvPr id="3" name="Content Placeholder 2"/>
          <p:cNvSpPr>
            <a:spLocks noGrp="1"/>
          </p:cNvSpPr>
          <p:nvPr>
            <p:ph idx="1"/>
          </p:nvPr>
        </p:nvSpPr>
        <p:spPr/>
        <p:txBody>
          <a:bodyPr/>
          <a:lstStyle/>
          <a:p>
            <a:r>
              <a:rPr lang="en-US" dirty="0" smtClean="0"/>
              <a:t>One idea per sticky note</a:t>
            </a:r>
          </a:p>
          <a:p>
            <a:r>
              <a:rPr lang="en-US" dirty="0" smtClean="0"/>
              <a:t>Read each sticky to the group</a:t>
            </a:r>
          </a:p>
          <a:p>
            <a:r>
              <a:rPr lang="en-US" dirty="0" smtClean="0"/>
              <a:t>Group the sticky notes in silence</a:t>
            </a:r>
          </a:p>
          <a:p>
            <a:r>
              <a:rPr lang="en-US" dirty="0" smtClean="0"/>
              <a:t>Vote to prioritize (divide number of groups by 3 and round up to the nearest whole number = number of votes)</a:t>
            </a:r>
          </a:p>
          <a:p>
            <a:endParaRPr lang="en-US" dirty="0"/>
          </a:p>
        </p:txBody>
      </p:sp>
    </p:spTree>
    <p:extLst>
      <p:ext uri="{BB962C8B-B14F-4D97-AF65-F5344CB8AC3E}">
        <p14:creationId xmlns:p14="http://schemas.microsoft.com/office/powerpoint/2010/main" val="238726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10" name="Rectangle 2"/>
          <p:cNvSpPr>
            <a:spLocks noChangeArrowheads="1"/>
          </p:cNvSpPr>
          <p:nvPr/>
        </p:nvSpPr>
        <p:spPr bwMode="auto">
          <a:xfrm>
            <a:off x="0" y="0"/>
            <a:ext cx="4572000" cy="6858000"/>
          </a:xfrm>
          <a:prstGeom prst="rect">
            <a:avLst/>
          </a:prstGeom>
          <a:gradFill rotWithShape="1">
            <a:gsLst>
              <a:gs pos="0">
                <a:schemeClr val="tx1">
                  <a:gamma/>
                  <a:shade val="54118"/>
                  <a:invGamma/>
                </a:schemeClr>
              </a:gs>
              <a:gs pos="100000">
                <a:schemeClr val="tx1">
                  <a:alpha val="67000"/>
                </a:schemeClr>
              </a:gs>
            </a:gsLst>
            <a:lin ang="18900000" scaled="1"/>
          </a:gradFill>
          <a:ln w="9525">
            <a:noFill/>
            <a:miter lim="800000"/>
            <a:headEnd/>
            <a:tailEnd/>
          </a:ln>
          <a:effectLst/>
        </p:spPr>
        <p:txBody>
          <a:bodyPr/>
          <a:lstStyle/>
          <a:p>
            <a:pPr marL="685800" indent="-342900">
              <a:buClr>
                <a:srgbClr val="3C3CB4"/>
              </a:buClr>
              <a:defRPr/>
            </a:pPr>
            <a:endParaRPr lang="en-US" sz="3200">
              <a:solidFill>
                <a:srgbClr val="3C3CB4"/>
              </a:solidFill>
            </a:endParaRPr>
          </a:p>
          <a:p>
            <a:pPr marL="685800" indent="-342900">
              <a:buClr>
                <a:srgbClr val="3C3CB4"/>
              </a:buClr>
              <a:defRPr/>
            </a:pPr>
            <a:r>
              <a:rPr lang="en-US" sz="4000">
                <a:solidFill>
                  <a:prstClr val="white"/>
                </a:solidFill>
              </a:rPr>
              <a:t>    ‘Old school’</a:t>
            </a:r>
          </a:p>
          <a:p>
            <a:pPr marL="685800" indent="-342900">
              <a:buClr>
                <a:srgbClr val="3C3CB4"/>
              </a:buClr>
              <a:defRPr/>
            </a:pPr>
            <a:r>
              <a:rPr lang="en-US" sz="4400">
                <a:solidFill>
                  <a:prstClr val="white"/>
                </a:solidFill>
              </a:rPr>
              <a:t>manages</a:t>
            </a:r>
            <a:r>
              <a:rPr lang="en-US" sz="3200">
                <a:solidFill>
                  <a:prstClr val="white"/>
                </a:solidFill>
              </a:rPr>
              <a:t>  			change</a:t>
            </a:r>
          </a:p>
          <a:p>
            <a:pPr marL="685800" indent="-342900">
              <a:buClr>
                <a:srgbClr val="3C3CB4"/>
              </a:buClr>
              <a:defRPr/>
            </a:pPr>
            <a:r>
              <a:rPr lang="en-US" sz="4000">
                <a:solidFill>
                  <a:prstClr val="white"/>
                </a:solidFill>
              </a:rPr>
              <a:t>knows</a:t>
            </a:r>
            <a:r>
              <a:rPr lang="en-US" sz="3200">
                <a:solidFill>
                  <a:prstClr val="white"/>
                </a:solidFill>
              </a:rPr>
              <a:t> the answers</a:t>
            </a:r>
          </a:p>
          <a:p>
            <a:pPr marL="685800" indent="-342900">
              <a:spcBef>
                <a:spcPct val="70000"/>
              </a:spcBef>
              <a:buClr>
                <a:srgbClr val="3C3CB4"/>
              </a:buClr>
              <a:defRPr/>
            </a:pPr>
            <a:r>
              <a:rPr lang="en-US" sz="3200">
                <a:solidFill>
                  <a:prstClr val="white"/>
                </a:solidFill>
              </a:rPr>
              <a:t>		bureaucratic</a:t>
            </a:r>
          </a:p>
          <a:p>
            <a:pPr marL="685800" indent="-342900">
              <a:buClr>
                <a:srgbClr val="3C3CB4"/>
              </a:buClr>
              <a:defRPr/>
            </a:pPr>
            <a:r>
              <a:rPr lang="en-US" sz="4800">
                <a:solidFill>
                  <a:prstClr val="white"/>
                </a:solidFill>
              </a:rPr>
              <a:t>  leader</a:t>
            </a:r>
            <a:r>
              <a:rPr lang="en-US" sz="3200">
                <a:solidFill>
                  <a:prstClr val="white"/>
                </a:solidFill>
              </a:rPr>
              <a:t> decides</a:t>
            </a:r>
          </a:p>
          <a:p>
            <a:pPr marL="685800" indent="-342900">
              <a:buClr>
                <a:srgbClr val="3C3CB4"/>
              </a:buClr>
              <a:defRPr/>
            </a:pPr>
            <a:endParaRPr lang="en-US" sz="3200">
              <a:solidFill>
                <a:prstClr val="white"/>
              </a:solidFill>
            </a:endParaRPr>
          </a:p>
          <a:p>
            <a:pPr marL="685800" indent="-342900">
              <a:buClr>
                <a:srgbClr val="3C3CB4"/>
              </a:buClr>
              <a:defRPr/>
            </a:pPr>
            <a:r>
              <a:rPr lang="en-US" sz="3200">
                <a:solidFill>
                  <a:prstClr val="white"/>
                </a:solidFill>
              </a:rPr>
              <a:t>authoritarian</a:t>
            </a:r>
          </a:p>
          <a:p>
            <a:pPr marL="685800" indent="-342900">
              <a:buClr>
                <a:srgbClr val="3C3CB4"/>
              </a:buClr>
              <a:buFont typeface="Wingdings" pitchFamily="2" charset="2"/>
              <a:buChar char="§"/>
              <a:defRPr/>
            </a:pPr>
            <a:endParaRPr lang="en-US" sz="3200">
              <a:solidFill>
                <a:prstClr val="white"/>
              </a:solidFill>
            </a:endParaRPr>
          </a:p>
        </p:txBody>
      </p:sp>
      <p:pic>
        <p:nvPicPr>
          <p:cNvPr id="7171" name="Picture 3"/>
          <p:cNvPicPr>
            <a:picLocks noChangeAspect="1" noChangeArrowheads="1"/>
          </p:cNvPicPr>
          <p:nvPr/>
        </p:nvPicPr>
        <p:blipFill>
          <a:blip r:embed="rId3"/>
          <a:srcRect/>
          <a:stretch>
            <a:fillRect/>
          </a:stretch>
        </p:blipFill>
        <p:spPr bwMode="auto">
          <a:xfrm>
            <a:off x="4572000" y="0"/>
            <a:ext cx="4572000" cy="6858000"/>
          </a:xfrm>
          <a:prstGeom prst="rect">
            <a:avLst/>
          </a:prstGeom>
          <a:noFill/>
          <a:ln w="9525">
            <a:noFill/>
            <a:miter lim="800000"/>
            <a:headEnd/>
            <a:tailEnd/>
          </a:ln>
        </p:spPr>
      </p:pic>
      <p:sp>
        <p:nvSpPr>
          <p:cNvPr id="7172" name="Line 4"/>
          <p:cNvSpPr>
            <a:spLocks noChangeShapeType="1"/>
          </p:cNvSpPr>
          <p:nvPr/>
        </p:nvSpPr>
        <p:spPr bwMode="auto">
          <a:xfrm>
            <a:off x="304800" y="1295400"/>
            <a:ext cx="4038600" cy="0"/>
          </a:xfrm>
          <a:prstGeom prst="line">
            <a:avLst/>
          </a:prstGeom>
          <a:noFill/>
          <a:ln w="38100">
            <a:solidFill>
              <a:schemeClr val="bg1"/>
            </a:solidFill>
            <a:round/>
            <a:headEnd/>
            <a:tailEnd/>
          </a:ln>
        </p:spPr>
        <p:txBody>
          <a:bodyPr/>
          <a:lstStyle/>
          <a:p>
            <a:endParaRPr lang="en-US">
              <a:solidFill>
                <a:prstClr val="black"/>
              </a:solidFill>
            </a:endParaRPr>
          </a:p>
        </p:txBody>
      </p:sp>
      <p:sp>
        <p:nvSpPr>
          <p:cNvPr id="7173" name="Rectangle 5"/>
          <p:cNvSpPr>
            <a:spLocks noGrp="1" noChangeArrowheads="1"/>
          </p:cNvSpPr>
          <p:nvPr>
            <p:ph type="body" idx="1"/>
          </p:nvPr>
        </p:nvSpPr>
        <p:spPr>
          <a:xfrm>
            <a:off x="0" y="838200"/>
            <a:ext cx="9144000" cy="5562600"/>
          </a:xfrm>
          <a:noFill/>
        </p:spPr>
        <p:txBody>
          <a:bodyPr/>
          <a:lstStyle/>
          <a:p>
            <a:pPr eaLnBrk="1" hangingPunct="1">
              <a:buFont typeface="Wingdings" pitchFamily="2" charset="2"/>
              <a:buNone/>
            </a:pPr>
            <a:r>
              <a:rPr lang="en-US" smtClean="0"/>
              <a:t>  </a:t>
            </a:r>
          </a:p>
        </p:txBody>
      </p:sp>
    </p:spTree>
    <p:extLst>
      <p:ext uri="{BB962C8B-B14F-4D97-AF65-F5344CB8AC3E}">
        <p14:creationId xmlns:p14="http://schemas.microsoft.com/office/powerpoint/2010/main" val="272654507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a:xfrm>
            <a:off x="0" y="0"/>
            <a:ext cx="4572000" cy="6858000"/>
          </a:xfrm>
          <a:solidFill>
            <a:srgbClr val="FFFF99">
              <a:alpha val="81175"/>
            </a:srgbClr>
          </a:solidFill>
        </p:spPr>
        <p:txBody>
          <a:bodyPr/>
          <a:lstStyle/>
          <a:p>
            <a:pPr marL="576263" indent="-347663" eaLnBrk="1" hangingPunct="1">
              <a:buFont typeface="Wingdings" pitchFamily="2" charset="2"/>
              <a:buNone/>
            </a:pPr>
            <a:endParaRPr lang="en-US" dirty="0" smtClean="0"/>
          </a:p>
          <a:p>
            <a:pPr marL="576263" indent="-347663" eaLnBrk="1" hangingPunct="1">
              <a:buFont typeface="Wingdings" pitchFamily="2" charset="2"/>
              <a:buNone/>
            </a:pPr>
            <a:r>
              <a:rPr lang="en-US" sz="4000" dirty="0" smtClean="0">
                <a:solidFill>
                  <a:schemeClr val="tx1"/>
                </a:solidFill>
              </a:rPr>
              <a:t>       ‘New </a:t>
            </a:r>
            <a:r>
              <a:rPr lang="en-US" sz="4800" dirty="0" smtClean="0">
                <a:solidFill>
                  <a:schemeClr val="tx1"/>
                </a:solidFill>
              </a:rPr>
              <a:t>school</a:t>
            </a:r>
            <a:r>
              <a:rPr lang="en-US" sz="4000" dirty="0" smtClean="0">
                <a:solidFill>
                  <a:schemeClr val="tx1"/>
                </a:solidFill>
              </a:rPr>
              <a:t>’</a:t>
            </a:r>
          </a:p>
          <a:p>
            <a:pPr marL="576263" indent="-347663" eaLnBrk="1" hangingPunct="1">
              <a:buFont typeface="Wingdings" pitchFamily="2" charset="2"/>
              <a:buNone/>
            </a:pPr>
            <a:r>
              <a:rPr lang="en-US" sz="5400" dirty="0" smtClean="0">
                <a:solidFill>
                  <a:schemeClr val="tx1"/>
                </a:solidFill>
              </a:rPr>
              <a:t>embraces</a:t>
            </a:r>
            <a:r>
              <a:rPr lang="en-US" dirty="0" smtClean="0">
                <a:solidFill>
                  <a:schemeClr val="tx1"/>
                </a:solidFill>
              </a:rPr>
              <a:t> 			change</a:t>
            </a:r>
          </a:p>
          <a:p>
            <a:pPr marL="576263" indent="-347663" eaLnBrk="1" hangingPunct="1">
              <a:buFont typeface="Wingdings" pitchFamily="2" charset="2"/>
              <a:buNone/>
            </a:pPr>
            <a:r>
              <a:rPr lang="en-US" dirty="0" smtClean="0">
                <a:solidFill>
                  <a:schemeClr val="tx1"/>
                </a:solidFill>
              </a:rPr>
              <a:t>		fosters </a:t>
            </a:r>
            <a:r>
              <a:rPr lang="en-US" sz="4400" dirty="0" smtClean="0">
                <a:solidFill>
                  <a:schemeClr val="tx1"/>
                </a:solidFill>
              </a:rPr>
              <a:t>new</a:t>
            </a:r>
            <a:r>
              <a:rPr lang="en-US" dirty="0" smtClean="0">
                <a:solidFill>
                  <a:schemeClr val="tx1"/>
                </a:solidFill>
              </a:rPr>
              <a:t> ideas</a:t>
            </a:r>
          </a:p>
          <a:p>
            <a:pPr marL="576263" indent="-347663" eaLnBrk="1" hangingPunct="1">
              <a:buFont typeface="Wingdings" pitchFamily="2" charset="2"/>
              <a:buNone/>
            </a:pPr>
            <a:endParaRPr lang="en-US" sz="900" dirty="0" smtClean="0">
              <a:solidFill>
                <a:schemeClr val="tx1"/>
              </a:solidFill>
            </a:endParaRPr>
          </a:p>
          <a:p>
            <a:pPr marL="576263" indent="-347663" eaLnBrk="1" hangingPunct="1">
              <a:buFont typeface="Wingdings" pitchFamily="2" charset="2"/>
              <a:buNone/>
            </a:pPr>
            <a:r>
              <a:rPr lang="en-US" dirty="0" smtClean="0">
                <a:solidFill>
                  <a:schemeClr val="tx1"/>
                </a:solidFill>
              </a:rPr>
              <a:t>collaborates</a:t>
            </a:r>
          </a:p>
          <a:p>
            <a:pPr marL="576263" indent="-347663" eaLnBrk="1" hangingPunct="1">
              <a:buFont typeface="Wingdings" pitchFamily="2" charset="2"/>
              <a:buNone/>
            </a:pPr>
            <a:r>
              <a:rPr lang="en-US" dirty="0" smtClean="0">
                <a:solidFill>
                  <a:schemeClr val="tx1"/>
                </a:solidFill>
              </a:rPr>
              <a:t>      gives </a:t>
            </a:r>
            <a:r>
              <a:rPr lang="en-US" sz="4000" dirty="0" smtClean="0">
                <a:solidFill>
                  <a:schemeClr val="tx1"/>
                </a:solidFill>
              </a:rPr>
              <a:t>ownership</a:t>
            </a:r>
          </a:p>
          <a:p>
            <a:pPr marL="576263" indent="-347663" eaLnBrk="1" hangingPunct="1">
              <a:buFont typeface="Wingdings" pitchFamily="2" charset="2"/>
              <a:buNone/>
            </a:pPr>
            <a:r>
              <a:rPr lang="en-US" dirty="0" smtClean="0">
                <a:solidFill>
                  <a:schemeClr val="tx1"/>
                </a:solidFill>
              </a:rPr>
              <a:t>	</a:t>
            </a:r>
            <a:r>
              <a:rPr lang="en-US" sz="4000" dirty="0" smtClean="0">
                <a:solidFill>
                  <a:schemeClr val="tx1"/>
                </a:solidFill>
              </a:rPr>
              <a:t>influences</a:t>
            </a:r>
          </a:p>
          <a:p>
            <a:pPr marL="576263" indent="-347663" eaLnBrk="1" hangingPunct="1">
              <a:buFont typeface="Wingdings" pitchFamily="2" charset="2"/>
              <a:buNone/>
            </a:pPr>
            <a:r>
              <a:rPr lang="en-US" sz="4000" dirty="0" smtClean="0">
                <a:solidFill>
                  <a:schemeClr val="tx1"/>
                </a:solidFill>
              </a:rPr>
              <a:t>Believes that . . .</a:t>
            </a:r>
          </a:p>
          <a:p>
            <a:pPr marL="576263" indent="-347663" eaLnBrk="1" hangingPunct="1"/>
            <a:endParaRPr lang="en-US" dirty="0" smtClean="0"/>
          </a:p>
        </p:txBody>
      </p:sp>
      <p:pic>
        <p:nvPicPr>
          <p:cNvPr id="8195" name="Picture 3"/>
          <p:cNvPicPr>
            <a:picLocks noChangeAspect="1" noChangeArrowheads="1"/>
          </p:cNvPicPr>
          <p:nvPr/>
        </p:nvPicPr>
        <p:blipFill>
          <a:blip r:embed="rId3"/>
          <a:srcRect/>
          <a:stretch>
            <a:fillRect/>
          </a:stretch>
        </p:blipFill>
        <p:spPr bwMode="auto">
          <a:xfrm>
            <a:off x="4572000" y="0"/>
            <a:ext cx="4572000" cy="6858000"/>
          </a:xfrm>
          <a:prstGeom prst="rect">
            <a:avLst/>
          </a:prstGeom>
          <a:noFill/>
          <a:ln w="9525">
            <a:noFill/>
            <a:miter lim="800000"/>
            <a:headEnd/>
            <a:tailEnd/>
          </a:ln>
        </p:spPr>
      </p:pic>
      <p:sp>
        <p:nvSpPr>
          <p:cNvPr id="8196" name="Line 4"/>
          <p:cNvSpPr>
            <a:spLocks noChangeShapeType="1"/>
          </p:cNvSpPr>
          <p:nvPr/>
        </p:nvSpPr>
        <p:spPr bwMode="auto">
          <a:xfrm>
            <a:off x="152400" y="1371600"/>
            <a:ext cx="4267200" cy="0"/>
          </a:xfrm>
          <a:prstGeom prst="line">
            <a:avLst/>
          </a:prstGeom>
          <a:noFill/>
          <a:ln w="38100">
            <a:solidFill>
              <a:schemeClr val="tx1"/>
            </a:solidFill>
            <a:round/>
            <a:headEnd/>
            <a:tailEnd/>
          </a:ln>
        </p:spPr>
        <p:txBody>
          <a:bodyPr/>
          <a:lstStyle/>
          <a:p>
            <a:endParaRPr lang="en-US">
              <a:solidFill>
                <a:prstClr val="black"/>
              </a:solidFill>
            </a:endParaRPr>
          </a:p>
        </p:txBody>
      </p:sp>
    </p:spTree>
    <p:extLst>
      <p:ext uri="{BB962C8B-B14F-4D97-AF65-F5344CB8AC3E}">
        <p14:creationId xmlns:p14="http://schemas.microsoft.com/office/powerpoint/2010/main" val="53486008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0" y="0"/>
            <a:ext cx="9144000" cy="12954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t> Leadership Challenges</a:t>
            </a:r>
          </a:p>
        </p:txBody>
      </p:sp>
      <p:sp>
        <p:nvSpPr>
          <p:cNvPr id="9219" name="Rectangle 3"/>
          <p:cNvSpPr>
            <a:spLocks noGrp="1" noChangeArrowheads="1"/>
          </p:cNvSpPr>
          <p:nvPr>
            <p:ph type="body" idx="1"/>
          </p:nvPr>
        </p:nvSpPr>
        <p:spPr/>
        <p:txBody>
          <a:bodyPr/>
          <a:lstStyle/>
          <a:p>
            <a:pPr eaLnBrk="1" hangingPunct="1"/>
            <a:endParaRPr lang="en-US" sz="1000" smtClean="0"/>
          </a:p>
          <a:p>
            <a:pPr eaLnBrk="1" hangingPunct="1"/>
            <a:r>
              <a:rPr lang="en-US" smtClean="0"/>
              <a:t>Get More Done by Doing Less</a:t>
            </a:r>
          </a:p>
          <a:p>
            <a:pPr eaLnBrk="1" hangingPunct="1"/>
            <a:r>
              <a:rPr lang="en-US" smtClean="0"/>
              <a:t>Lead Change</a:t>
            </a:r>
          </a:p>
          <a:p>
            <a:pPr eaLnBrk="1" hangingPunct="1"/>
            <a:r>
              <a:rPr lang="en-US" smtClean="0"/>
              <a:t>Deliver the Right Product</a:t>
            </a:r>
          </a:p>
          <a:p>
            <a:pPr eaLnBrk="1" hangingPunct="1"/>
            <a:r>
              <a:rPr lang="en-US" smtClean="0"/>
              <a:t>Meet Customer’s Changing Needs</a:t>
            </a:r>
          </a:p>
          <a:p>
            <a:pPr eaLnBrk="1" hangingPunct="1"/>
            <a:r>
              <a:rPr lang="en-US" smtClean="0"/>
              <a:t>Meet Market Windows</a:t>
            </a:r>
          </a:p>
          <a:p>
            <a:pPr eaLnBrk="1" hangingPunct="1"/>
            <a:endParaRPr lang="en-US" smtClean="0"/>
          </a:p>
        </p:txBody>
      </p:sp>
      <p:pic>
        <p:nvPicPr>
          <p:cNvPr id="9220" name="Picture 5" descr="263216076_645fe99189"/>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9221" name="Text Box 6"/>
          <p:cNvSpPr txBox="1">
            <a:spLocks noChangeArrowheads="1"/>
          </p:cNvSpPr>
          <p:nvPr/>
        </p:nvSpPr>
        <p:spPr bwMode="auto">
          <a:xfrm>
            <a:off x="2971800" y="0"/>
            <a:ext cx="6172200" cy="1754326"/>
          </a:xfrm>
          <a:prstGeom prst="rect">
            <a:avLst/>
          </a:prstGeom>
          <a:solidFill>
            <a:srgbClr val="FFFFFF">
              <a:alpha val="67842"/>
            </a:srgbClr>
          </a:solidFill>
          <a:ln w="9525">
            <a:noFill/>
            <a:miter lim="800000"/>
            <a:headEnd/>
            <a:tailEnd/>
          </a:ln>
        </p:spPr>
        <p:txBody>
          <a:bodyPr>
            <a:spAutoFit/>
          </a:bodyPr>
          <a:lstStyle/>
          <a:p>
            <a:pPr>
              <a:spcBef>
                <a:spcPct val="50000"/>
              </a:spcBef>
            </a:pPr>
            <a:r>
              <a:rPr lang="en-US" sz="3600" dirty="0">
                <a:solidFill>
                  <a:prstClr val="black"/>
                </a:solidFill>
              </a:rPr>
              <a:t>the</a:t>
            </a:r>
            <a:r>
              <a:rPr lang="en-US" sz="4400" b="1" dirty="0">
                <a:solidFill>
                  <a:prstClr val="black"/>
                </a:solidFill>
              </a:rPr>
              <a:t> </a:t>
            </a:r>
            <a:r>
              <a:rPr lang="en-US" sz="5400" b="1" dirty="0">
                <a:solidFill>
                  <a:prstClr val="black"/>
                </a:solidFill>
              </a:rPr>
              <a:t>answers</a:t>
            </a:r>
            <a:r>
              <a:rPr lang="en-US" sz="4400" b="1" dirty="0">
                <a:solidFill>
                  <a:prstClr val="black"/>
                </a:solidFill>
              </a:rPr>
              <a:t> </a:t>
            </a:r>
            <a:r>
              <a:rPr lang="en-US" sz="3600" dirty="0">
                <a:solidFill>
                  <a:prstClr val="black"/>
                </a:solidFill>
              </a:rPr>
              <a:t>are</a:t>
            </a:r>
            <a:r>
              <a:rPr lang="en-US" sz="4400" b="1" dirty="0">
                <a:solidFill>
                  <a:prstClr val="black"/>
                </a:solidFill>
              </a:rPr>
              <a:t> in 		  </a:t>
            </a:r>
            <a:r>
              <a:rPr lang="en-US" sz="5400" b="1" dirty="0" smtClean="0">
                <a:solidFill>
                  <a:prstClr val="black"/>
                </a:solidFill>
              </a:rPr>
              <a:t>my</a:t>
            </a:r>
            <a:r>
              <a:rPr lang="en-US" sz="4400" b="1" dirty="0" smtClean="0">
                <a:solidFill>
                  <a:prstClr val="black"/>
                </a:solidFill>
              </a:rPr>
              <a:t> </a:t>
            </a:r>
            <a:r>
              <a:rPr lang="en-US" sz="4400" dirty="0">
                <a:solidFill>
                  <a:prstClr val="black"/>
                </a:solidFill>
              </a:rPr>
              <a:t>organization</a:t>
            </a:r>
          </a:p>
        </p:txBody>
      </p:sp>
    </p:spTree>
    <p:extLst>
      <p:ext uri="{BB962C8B-B14F-4D97-AF65-F5344CB8AC3E}">
        <p14:creationId xmlns:p14="http://schemas.microsoft.com/office/powerpoint/2010/main" val="382755181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2743200" y="0"/>
            <a:ext cx="6400800" cy="12954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t>Project Management</a:t>
            </a:r>
          </a:p>
        </p:txBody>
      </p:sp>
      <p:sp>
        <p:nvSpPr>
          <p:cNvPr id="10243" name="Rectangle 3"/>
          <p:cNvSpPr>
            <a:spLocks noGrp="1" noChangeArrowheads="1"/>
          </p:cNvSpPr>
          <p:nvPr>
            <p:ph type="body" idx="1"/>
          </p:nvPr>
        </p:nvSpPr>
        <p:spPr/>
        <p:txBody>
          <a:bodyPr/>
          <a:lstStyle/>
          <a:p>
            <a:pPr marL="0" indent="0" eaLnBrk="1" hangingPunct="1">
              <a:spcBef>
                <a:spcPct val="50000"/>
              </a:spcBef>
              <a:buFont typeface="Wingdings" pitchFamily="2" charset="2"/>
              <a:buNone/>
            </a:pPr>
            <a:r>
              <a:rPr lang="en-US" sz="800" smtClean="0"/>
              <a:t>   </a:t>
            </a:r>
          </a:p>
          <a:p>
            <a:pPr marL="0" indent="0" algn="ctr" eaLnBrk="1" hangingPunct="1">
              <a:spcBef>
                <a:spcPct val="50000"/>
              </a:spcBef>
              <a:buFont typeface="Wingdings" pitchFamily="2" charset="2"/>
              <a:buNone/>
            </a:pPr>
            <a:r>
              <a:rPr lang="en-US" sz="4400" smtClean="0"/>
              <a:t>How Do We Deliver?</a:t>
            </a:r>
          </a:p>
          <a:p>
            <a:pPr marL="0" indent="0" eaLnBrk="1" hangingPunct="1">
              <a:buFont typeface="Wingdings" pitchFamily="2" charset="2"/>
              <a:buNone/>
            </a:pPr>
            <a:r>
              <a:rPr lang="en-US" sz="4400" smtClean="0">
                <a:solidFill>
                  <a:srgbClr val="FF0066"/>
                </a:solidFill>
              </a:rPr>
              <a:t>   </a:t>
            </a:r>
            <a:endParaRPr lang="en-US" smtClean="0"/>
          </a:p>
        </p:txBody>
      </p:sp>
      <p:pic>
        <p:nvPicPr>
          <p:cNvPr id="10244" name="Picture 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0245" name="Text Box 5"/>
          <p:cNvSpPr txBox="1">
            <a:spLocks noChangeArrowheads="1"/>
          </p:cNvSpPr>
          <p:nvPr/>
        </p:nvSpPr>
        <p:spPr bwMode="auto">
          <a:xfrm>
            <a:off x="0" y="381000"/>
            <a:ext cx="9144000" cy="1158875"/>
          </a:xfrm>
          <a:prstGeom prst="rect">
            <a:avLst/>
          </a:prstGeom>
          <a:solidFill>
            <a:schemeClr val="accent2">
              <a:alpha val="54117"/>
            </a:schemeClr>
          </a:solidFill>
          <a:ln w="9525">
            <a:noFill/>
            <a:miter lim="800000"/>
            <a:headEnd/>
            <a:tailEnd/>
          </a:ln>
        </p:spPr>
        <p:txBody>
          <a:bodyPr>
            <a:spAutoFit/>
          </a:bodyPr>
          <a:lstStyle/>
          <a:p>
            <a:pPr algn="r">
              <a:spcBef>
                <a:spcPct val="50000"/>
              </a:spcBef>
            </a:pPr>
            <a:r>
              <a:rPr lang="en-US" sz="4000" b="1">
                <a:solidFill>
                  <a:prstClr val="white"/>
                </a:solidFill>
              </a:rPr>
              <a:t>None of us are as smart as all of us.</a:t>
            </a:r>
          </a:p>
          <a:p>
            <a:pPr algn="r">
              <a:spcBef>
                <a:spcPct val="50000"/>
              </a:spcBef>
            </a:pPr>
            <a:r>
              <a:rPr lang="en-US" sz="2000" b="1">
                <a:solidFill>
                  <a:prstClr val="white"/>
                </a:solidFill>
              </a:rPr>
              <a:t>- Japanese Proverb</a:t>
            </a:r>
          </a:p>
        </p:txBody>
      </p:sp>
    </p:spTree>
    <p:extLst>
      <p:ext uri="{BB962C8B-B14F-4D97-AF65-F5344CB8AC3E}">
        <p14:creationId xmlns:p14="http://schemas.microsoft.com/office/powerpoint/2010/main" val="15444300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indent="0" eaLnBrk="1" hangingPunct="1"/>
            <a:endParaRPr lang="en-US" smtClean="0"/>
          </a:p>
        </p:txBody>
      </p:sp>
      <p:sp>
        <p:nvSpPr>
          <p:cNvPr id="26627" name="Rectangle 3"/>
          <p:cNvSpPr>
            <a:spLocks noGrp="1" noChangeArrowheads="1"/>
          </p:cNvSpPr>
          <p:nvPr>
            <p:ph idx="1"/>
          </p:nvPr>
        </p:nvSpPr>
        <p:spPr/>
        <p:txBody>
          <a:bodyPr/>
          <a:lstStyle/>
          <a:p>
            <a:pPr eaLnBrk="1" hangingPunct="1"/>
            <a:endParaRPr lang="en-US" smtClean="0"/>
          </a:p>
        </p:txBody>
      </p:sp>
      <p:pic>
        <p:nvPicPr>
          <p:cNvPr id="26628" name="Picture 4" descr="1266"/>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0" y="0"/>
            <a:ext cx="3505199" cy="6858000"/>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6629" name="Text Box 5"/>
          <p:cNvSpPr txBox="1">
            <a:spLocks noChangeArrowheads="1"/>
          </p:cNvSpPr>
          <p:nvPr/>
        </p:nvSpPr>
        <p:spPr bwMode="auto">
          <a:xfrm>
            <a:off x="457200" y="457200"/>
            <a:ext cx="2743200" cy="2431435"/>
          </a:xfrm>
          <a:prstGeom prst="rect">
            <a:avLst/>
          </a:prstGeom>
          <a:noFill/>
          <a:ln w="9525">
            <a:noFill/>
            <a:miter lim="800000"/>
            <a:headEnd/>
            <a:tailEnd/>
          </a:ln>
        </p:spPr>
        <p:txBody>
          <a:bodyPr wrap="square">
            <a:spAutoFit/>
          </a:bodyPr>
          <a:lstStyle/>
          <a:p>
            <a:pPr indent="1588">
              <a:spcBef>
                <a:spcPct val="50000"/>
              </a:spcBef>
            </a:pPr>
            <a:r>
              <a:rPr lang="en-US" sz="3600" dirty="0" smtClean="0">
                <a:solidFill>
                  <a:prstClr val="white"/>
                </a:solidFill>
              </a:rPr>
              <a:t>We need to be in the </a:t>
            </a:r>
            <a:r>
              <a:rPr lang="en-US" sz="4400" dirty="0" smtClean="0">
                <a:solidFill>
                  <a:srgbClr val="00A9E0"/>
                </a:solidFill>
              </a:rPr>
              <a:t>experience</a:t>
            </a:r>
            <a:r>
              <a:rPr lang="en-US" sz="3600" b="1" dirty="0" smtClean="0">
                <a:solidFill>
                  <a:prstClr val="white"/>
                </a:solidFill>
              </a:rPr>
              <a:t> </a:t>
            </a:r>
            <a:r>
              <a:rPr lang="en-US" sz="3600" dirty="0" smtClean="0">
                <a:solidFill>
                  <a:prstClr val="white"/>
                </a:solidFill>
              </a:rPr>
              <a:t>business</a:t>
            </a:r>
            <a:endParaRPr lang="en-US" sz="3600" i="1" dirty="0">
              <a:solidFill>
                <a:prstClr val="white"/>
              </a:solidFill>
            </a:endParaRPr>
          </a:p>
        </p:txBody>
      </p:sp>
    </p:spTree>
    <p:extLst>
      <p:ext uri="{BB962C8B-B14F-4D97-AF65-F5344CB8AC3E}">
        <p14:creationId xmlns:p14="http://schemas.microsoft.com/office/powerpoint/2010/main" val="406424437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0" y="0"/>
            <a:ext cx="9144000" cy="6858000"/>
          </a:xfrm>
          <a:solidFill>
            <a:schemeClr val="tx1"/>
          </a:solidFill>
        </p:spPr>
        <p:txBody>
          <a:bodyPr/>
          <a:lstStyle/>
          <a:p>
            <a:pPr eaLnBrk="1" hangingPunct="1">
              <a:buFont typeface="Wingdings" pitchFamily="2" charset="2"/>
              <a:buNone/>
            </a:pPr>
            <a:r>
              <a:rPr lang="en-US" smtClean="0"/>
              <a:t>   </a:t>
            </a:r>
          </a:p>
        </p:txBody>
      </p:sp>
      <p:pic>
        <p:nvPicPr>
          <p:cNvPr id="27651" name="Picture 3" descr="125093"/>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7652" name="Text Box 4"/>
          <p:cNvSpPr txBox="1">
            <a:spLocks noChangeArrowheads="1"/>
          </p:cNvSpPr>
          <p:nvPr/>
        </p:nvSpPr>
        <p:spPr bwMode="auto">
          <a:xfrm>
            <a:off x="533400" y="1295400"/>
            <a:ext cx="8153400" cy="2123658"/>
          </a:xfrm>
          <a:prstGeom prst="rect">
            <a:avLst/>
          </a:prstGeom>
          <a:gradFill rotWithShape="1">
            <a:gsLst>
              <a:gs pos="0">
                <a:schemeClr val="tx1">
                  <a:alpha val="43999"/>
                </a:schemeClr>
              </a:gs>
              <a:gs pos="100000">
                <a:srgbClr val="99FFCC">
                  <a:alpha val="71999"/>
                </a:srgbClr>
              </a:gs>
            </a:gsLst>
            <a:lin ang="18900000" scaled="1"/>
          </a:gradFill>
          <a:ln w="9525">
            <a:noFill/>
            <a:miter lim="800000"/>
            <a:headEnd/>
            <a:tailEnd/>
          </a:ln>
        </p:spPr>
        <p:txBody>
          <a:bodyPr>
            <a:spAutoFit/>
          </a:bodyPr>
          <a:lstStyle/>
          <a:p>
            <a:pPr>
              <a:spcBef>
                <a:spcPct val="50000"/>
              </a:spcBef>
            </a:pPr>
            <a:r>
              <a:rPr lang="en-US" sz="4800" dirty="0">
                <a:solidFill>
                  <a:prstClr val="white"/>
                </a:solidFill>
              </a:rPr>
              <a:t> </a:t>
            </a:r>
            <a:r>
              <a:rPr lang="en-US" sz="4800" dirty="0" smtClean="0">
                <a:solidFill>
                  <a:prstClr val="white"/>
                </a:solidFill>
              </a:rPr>
              <a:t>Methods to build a </a:t>
            </a:r>
            <a:r>
              <a:rPr lang="en-US" sz="6600" dirty="0" smtClean="0">
                <a:solidFill>
                  <a:prstClr val="white"/>
                </a:solidFill>
              </a:rPr>
              <a:t>Culture of Trust</a:t>
            </a:r>
            <a:endParaRPr lang="en-US" sz="4800" b="1" dirty="0">
              <a:solidFill>
                <a:prstClr val="white"/>
              </a:solidFill>
            </a:endParaRPr>
          </a:p>
        </p:txBody>
      </p:sp>
    </p:spTree>
    <p:extLst>
      <p:ext uri="{BB962C8B-B14F-4D97-AF65-F5344CB8AC3E}">
        <p14:creationId xmlns:p14="http://schemas.microsoft.com/office/powerpoint/2010/main" val="380361015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body" idx="1"/>
          </p:nvPr>
        </p:nvSpPr>
        <p:spPr/>
        <p:txBody>
          <a:bodyPr/>
          <a:lstStyle/>
          <a:p>
            <a:pPr eaLnBrk="1" hangingPunct="1"/>
            <a:endParaRPr lang="en-US" smtClean="0"/>
          </a:p>
        </p:txBody>
      </p:sp>
      <p:pic>
        <p:nvPicPr>
          <p:cNvPr id="4099" name="Picture 6" descr="iStock_000004737959Small"/>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100" name="Text Box 5"/>
          <p:cNvSpPr txBox="1">
            <a:spLocks noChangeArrowheads="1"/>
          </p:cNvSpPr>
          <p:nvPr/>
        </p:nvSpPr>
        <p:spPr bwMode="auto">
          <a:xfrm rot="-1638192">
            <a:off x="2914445" y="2866480"/>
            <a:ext cx="2432461" cy="769441"/>
          </a:xfrm>
          <a:prstGeom prst="rect">
            <a:avLst/>
          </a:prstGeom>
          <a:noFill/>
          <a:ln w="9525">
            <a:noFill/>
            <a:miter lim="800000"/>
            <a:headEnd/>
            <a:tailEnd/>
          </a:ln>
        </p:spPr>
        <p:txBody>
          <a:bodyPr wrap="none">
            <a:spAutoFit/>
          </a:bodyPr>
          <a:lstStyle/>
          <a:p>
            <a:pPr marL="342900" indent="-342900"/>
            <a:r>
              <a:rPr lang="en-US" sz="4400" dirty="0" smtClean="0">
                <a:solidFill>
                  <a:prstClr val="black"/>
                </a:solidFill>
              </a:rPr>
              <a:t>Trust First</a:t>
            </a:r>
            <a:endParaRPr lang="en-US" sz="4400" dirty="0">
              <a:solidFill>
                <a:prstClr val="black"/>
              </a:solidFill>
            </a:endParaRPr>
          </a:p>
        </p:txBody>
      </p:sp>
    </p:spTree>
    <p:extLst>
      <p:ext uri="{BB962C8B-B14F-4D97-AF65-F5344CB8AC3E}">
        <p14:creationId xmlns:p14="http://schemas.microsoft.com/office/powerpoint/2010/main" val="374458543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0"/>
            <a:ext cx="9144000" cy="1295400"/>
          </a:xfrm>
        </p:spPr>
        <p:txBody>
          <a:bodyPr/>
          <a:lstStyle/>
          <a:p>
            <a:pPr indent="0" algn="ctr" eaLnBrk="1" hangingPunct="1"/>
            <a:r>
              <a:rPr lang="en-US" smtClean="0"/>
              <a:t>Leading Agile</a:t>
            </a:r>
          </a:p>
        </p:txBody>
      </p:sp>
      <p:sp>
        <p:nvSpPr>
          <p:cNvPr id="20483" name="Rectangle 3"/>
          <p:cNvSpPr>
            <a:spLocks noGrp="1" noChangeArrowheads="1"/>
          </p:cNvSpPr>
          <p:nvPr>
            <p:ph type="body" idx="1"/>
          </p:nvPr>
        </p:nvSpPr>
        <p:spPr/>
        <p:txBody>
          <a:bodyPr/>
          <a:lstStyle/>
          <a:p>
            <a:pPr eaLnBrk="1" hangingPunct="1">
              <a:spcBef>
                <a:spcPct val="50000"/>
              </a:spcBef>
              <a:buFont typeface="Wingdings" pitchFamily="2" charset="2"/>
              <a:buNone/>
            </a:pPr>
            <a:r>
              <a:rPr lang="en-US" sz="800" smtClean="0"/>
              <a:t>   </a:t>
            </a:r>
          </a:p>
          <a:p>
            <a:pPr eaLnBrk="1" hangingPunct="1">
              <a:spcBef>
                <a:spcPct val="50000"/>
              </a:spcBef>
              <a:buFont typeface="Wingdings" pitchFamily="2" charset="2"/>
              <a:buNone/>
            </a:pPr>
            <a:endParaRPr lang="en-US" sz="1400" smtClean="0"/>
          </a:p>
          <a:p>
            <a:pPr eaLnBrk="1" hangingPunct="1">
              <a:spcBef>
                <a:spcPct val="30000"/>
              </a:spcBef>
            </a:pPr>
            <a:r>
              <a:rPr lang="en-US" sz="4400" smtClean="0"/>
              <a:t>  Collaboration Model</a:t>
            </a:r>
          </a:p>
          <a:p>
            <a:pPr eaLnBrk="1" hangingPunct="1"/>
            <a:r>
              <a:rPr lang="en-US" sz="4400" smtClean="0">
                <a:solidFill>
                  <a:srgbClr val="FF0066"/>
                </a:solidFill>
              </a:rPr>
              <a:t>  </a:t>
            </a:r>
            <a:r>
              <a:rPr lang="en-US" sz="4400" smtClean="0"/>
              <a:t>Collaboration Process </a:t>
            </a:r>
          </a:p>
          <a:p>
            <a:pPr eaLnBrk="1" hangingPunct="1">
              <a:buFont typeface="Wingdings" pitchFamily="2" charset="2"/>
              <a:buNone/>
            </a:pPr>
            <a:endParaRPr lang="en-US" smtClean="0"/>
          </a:p>
        </p:txBody>
      </p:sp>
      <p:pic>
        <p:nvPicPr>
          <p:cNvPr id="20484" name="Picture 4"/>
          <p:cNvPicPr>
            <a:picLocks noChangeAspect="1" noChangeArrowheads="1"/>
          </p:cNvPicPr>
          <p:nvPr/>
        </p:nvPicPr>
        <p:blipFill>
          <a:blip r:embed="rId3"/>
          <a:srcRect/>
          <a:stretch>
            <a:fillRect/>
          </a:stretch>
        </p:blipFill>
        <p:spPr bwMode="auto">
          <a:xfrm>
            <a:off x="0" y="0"/>
            <a:ext cx="9144000" cy="7010400"/>
          </a:xfrm>
          <a:prstGeom prst="rect">
            <a:avLst/>
          </a:prstGeom>
          <a:noFill/>
          <a:ln w="9525">
            <a:noFill/>
            <a:miter lim="800000"/>
            <a:headEnd/>
            <a:tailEnd/>
          </a:ln>
        </p:spPr>
      </p:pic>
      <p:sp>
        <p:nvSpPr>
          <p:cNvPr id="20485" name="Text Box 5"/>
          <p:cNvSpPr txBox="1">
            <a:spLocks noChangeArrowheads="1"/>
          </p:cNvSpPr>
          <p:nvPr/>
        </p:nvSpPr>
        <p:spPr bwMode="auto">
          <a:xfrm>
            <a:off x="381000" y="304800"/>
            <a:ext cx="6096000" cy="1600438"/>
          </a:xfrm>
          <a:prstGeom prst="rect">
            <a:avLst/>
          </a:prstGeom>
          <a:gradFill rotWithShape="1">
            <a:gsLst>
              <a:gs pos="0">
                <a:srgbClr val="474776">
                  <a:alpha val="32001"/>
                </a:srgbClr>
              </a:gs>
              <a:gs pos="100000">
                <a:srgbClr val="9999FF">
                  <a:alpha val="50998"/>
                </a:srgbClr>
              </a:gs>
            </a:gsLst>
            <a:lin ang="18900000" scaled="1"/>
          </a:gradFill>
          <a:ln w="9525">
            <a:noFill/>
            <a:miter lim="800000"/>
            <a:headEnd/>
            <a:tailEnd/>
          </a:ln>
        </p:spPr>
        <p:txBody>
          <a:bodyPr>
            <a:spAutoFit/>
          </a:bodyPr>
          <a:lstStyle/>
          <a:p>
            <a:pPr marL="571500">
              <a:spcBef>
                <a:spcPct val="50000"/>
              </a:spcBef>
            </a:pPr>
            <a:r>
              <a:rPr lang="en-US" sz="5400" b="1" dirty="0" smtClean="0">
                <a:solidFill>
                  <a:prstClr val="white"/>
                </a:solidFill>
              </a:rPr>
              <a:t>Team</a:t>
            </a:r>
            <a:r>
              <a:rPr lang="en-US" sz="4400" b="1" dirty="0" smtClean="0">
                <a:solidFill>
                  <a:prstClr val="white"/>
                </a:solidFill>
              </a:rPr>
              <a:t>-</a:t>
            </a:r>
            <a:r>
              <a:rPr lang="en-US" sz="3600" b="1" dirty="0" smtClean="0">
                <a:solidFill>
                  <a:prstClr val="white"/>
                </a:solidFill>
              </a:rPr>
              <a:t>based</a:t>
            </a:r>
            <a:r>
              <a:rPr lang="en-US" sz="4400" b="1" dirty="0" smtClean="0">
                <a:solidFill>
                  <a:prstClr val="white"/>
                </a:solidFill>
              </a:rPr>
              <a:t> </a:t>
            </a:r>
            <a:r>
              <a:rPr lang="en-US" sz="4400" b="1" dirty="0">
                <a:solidFill>
                  <a:prstClr val="white"/>
                </a:solidFill>
              </a:rPr>
              <a:t>				measurements</a:t>
            </a:r>
          </a:p>
        </p:txBody>
      </p:sp>
    </p:spTree>
    <p:extLst>
      <p:ext uri="{BB962C8B-B14F-4D97-AF65-F5344CB8AC3E}">
        <p14:creationId xmlns:p14="http://schemas.microsoft.com/office/powerpoint/2010/main" val="32039124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indent="0" eaLnBrk="1" hangingPunct="1"/>
            <a:endParaRPr lang="en-US" smtClean="0"/>
          </a:p>
        </p:txBody>
      </p:sp>
      <p:sp>
        <p:nvSpPr>
          <p:cNvPr id="21507" name="Rectangle 3"/>
          <p:cNvSpPr>
            <a:spLocks noGrp="1" noChangeArrowheads="1"/>
          </p:cNvSpPr>
          <p:nvPr>
            <p:ph type="body" idx="1"/>
          </p:nvPr>
        </p:nvSpPr>
        <p:spPr/>
        <p:txBody>
          <a:bodyPr/>
          <a:lstStyle/>
          <a:p>
            <a:pPr eaLnBrk="1" hangingPunct="1"/>
            <a:endParaRPr lang="en-US" smtClean="0"/>
          </a:p>
        </p:txBody>
      </p:sp>
      <p:pic>
        <p:nvPicPr>
          <p:cNvPr id="21508" name="Picture 4" descr="leaf1"/>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802821" name="Text Box 5"/>
          <p:cNvSpPr txBox="1">
            <a:spLocks noChangeArrowheads="1"/>
          </p:cNvSpPr>
          <p:nvPr/>
        </p:nvSpPr>
        <p:spPr bwMode="auto">
          <a:xfrm>
            <a:off x="1219200" y="990600"/>
            <a:ext cx="5867400" cy="1616075"/>
          </a:xfrm>
          <a:prstGeom prst="rect">
            <a:avLst/>
          </a:prstGeom>
          <a:gradFill rotWithShape="1">
            <a:gsLst>
              <a:gs pos="0">
                <a:schemeClr val="bg1">
                  <a:alpha val="38000"/>
                </a:schemeClr>
              </a:gs>
              <a:gs pos="100000">
                <a:schemeClr val="bg1">
                  <a:gamma/>
                  <a:shade val="46275"/>
                  <a:invGamma/>
                  <a:alpha val="33000"/>
                </a:schemeClr>
              </a:gs>
            </a:gsLst>
            <a:lin ang="2700000" scaled="1"/>
          </a:gradFill>
          <a:ln w="9525">
            <a:noFill/>
            <a:miter lim="800000"/>
            <a:headEnd/>
            <a:tailEnd/>
          </a:ln>
          <a:effectLst/>
        </p:spPr>
        <p:txBody>
          <a:bodyPr>
            <a:spAutoFit/>
          </a:bodyPr>
          <a:lstStyle/>
          <a:p>
            <a:pPr marL="228600">
              <a:buClr>
                <a:srgbClr val="3C3CB4"/>
              </a:buClr>
              <a:defRPr/>
            </a:pPr>
            <a:r>
              <a:rPr lang="en-US" sz="4000" b="1">
                <a:solidFill>
                  <a:prstClr val="white"/>
                </a:solidFill>
              </a:rPr>
              <a:t>			</a:t>
            </a:r>
            <a:r>
              <a:rPr lang="en-US" sz="4000">
                <a:solidFill>
                  <a:prstClr val="white"/>
                </a:solidFill>
              </a:rPr>
              <a:t>build</a:t>
            </a:r>
            <a:r>
              <a:rPr lang="en-US" sz="4000" b="1">
                <a:solidFill>
                  <a:prstClr val="white"/>
                </a:solidFill>
              </a:rPr>
              <a:t>        	</a:t>
            </a:r>
            <a:r>
              <a:rPr lang="en-US" sz="6000" b="1">
                <a:solidFill>
                  <a:prstClr val="white"/>
                </a:solidFill>
              </a:rPr>
              <a:t>confidence</a:t>
            </a:r>
            <a:endParaRPr lang="en-US" sz="6000">
              <a:solidFill>
                <a:prstClr val="black"/>
              </a:solidFill>
            </a:endParaRPr>
          </a:p>
        </p:txBody>
      </p:sp>
    </p:spTree>
    <p:extLst>
      <p:ext uri="{BB962C8B-B14F-4D97-AF65-F5344CB8AC3E}">
        <p14:creationId xmlns:p14="http://schemas.microsoft.com/office/powerpoint/2010/main" val="225138967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idx="1"/>
          </p:nvPr>
        </p:nvSpPr>
        <p:spPr/>
        <p:txBody>
          <a:bodyPr/>
          <a:lstStyle/>
          <a:p>
            <a:pPr eaLnBrk="1" hangingPunct="1">
              <a:spcBef>
                <a:spcPct val="50000"/>
              </a:spcBef>
              <a:buFont typeface="Wingdings" pitchFamily="2" charset="2"/>
              <a:buNone/>
            </a:pPr>
            <a:r>
              <a:rPr lang="en-US" sz="800" smtClean="0"/>
              <a:t>   </a:t>
            </a:r>
          </a:p>
          <a:p>
            <a:pPr eaLnBrk="1" hangingPunct="1">
              <a:spcBef>
                <a:spcPct val="30000"/>
              </a:spcBef>
              <a:buFont typeface="Wingdings" pitchFamily="2" charset="2"/>
              <a:buNone/>
            </a:pPr>
            <a:r>
              <a:rPr lang="en-US" sz="4400" smtClean="0"/>
              <a:t>   </a:t>
            </a:r>
          </a:p>
          <a:p>
            <a:pPr eaLnBrk="1" hangingPunct="1">
              <a:spcBef>
                <a:spcPct val="30000"/>
              </a:spcBef>
              <a:buFont typeface="Wingdings" pitchFamily="2" charset="2"/>
              <a:buNone/>
            </a:pPr>
            <a:r>
              <a:rPr lang="en-US" sz="4400" smtClean="0"/>
              <a:t>      </a:t>
            </a:r>
            <a:r>
              <a:rPr lang="en-US" sz="4800" b="1" smtClean="0"/>
              <a:t>Collaboration Model</a:t>
            </a:r>
          </a:p>
          <a:p>
            <a:pPr eaLnBrk="1" hangingPunct="1">
              <a:buFont typeface="Wingdings" pitchFamily="2" charset="2"/>
              <a:buNone/>
            </a:pPr>
            <a:r>
              <a:rPr lang="en-US" sz="4400" smtClean="0">
                <a:solidFill>
                  <a:srgbClr val="FF0066"/>
                </a:solidFill>
              </a:rPr>
              <a:t>   </a:t>
            </a:r>
            <a:endParaRPr lang="en-US" smtClean="0">
              <a:solidFill>
                <a:srgbClr val="9797DD"/>
              </a:solidFill>
            </a:endParaRPr>
          </a:p>
        </p:txBody>
      </p:sp>
      <p:sp>
        <p:nvSpPr>
          <p:cNvPr id="23555" name="Rectangle 3"/>
          <p:cNvSpPr>
            <a:spLocks noGrp="1" noChangeArrowheads="1"/>
          </p:cNvSpPr>
          <p:nvPr>
            <p:ph type="title"/>
          </p:nvPr>
        </p:nvSpPr>
        <p:spPr>
          <a:xfrm>
            <a:off x="0" y="0"/>
            <a:ext cx="9144000" cy="1981200"/>
          </a:xfrm>
          <a:solidFill>
            <a:schemeClr val="tx1"/>
          </a:solidFill>
        </p:spPr>
        <p:txBody>
          <a:bodyPr/>
          <a:lstStyle/>
          <a:p>
            <a:pPr indent="0" eaLnBrk="1" hangingPunct="1"/>
            <a:r>
              <a:rPr lang="en-US" smtClean="0"/>
              <a:t>  </a:t>
            </a:r>
          </a:p>
        </p:txBody>
      </p:sp>
      <p:pic>
        <p:nvPicPr>
          <p:cNvPr id="23556" name="Picture 6"/>
          <p:cNvPicPr>
            <a:picLocks noChangeAspect="1" noChangeArrowheads="1"/>
          </p:cNvPicPr>
          <p:nvPr/>
        </p:nvPicPr>
        <p:blipFill>
          <a:blip r:embed="rId3"/>
          <a:srcRect/>
          <a:stretch>
            <a:fillRect/>
          </a:stretch>
        </p:blipFill>
        <p:spPr bwMode="auto">
          <a:xfrm>
            <a:off x="0" y="1066800"/>
            <a:ext cx="9144000" cy="5791200"/>
          </a:xfrm>
          <a:prstGeom prst="rect">
            <a:avLst/>
          </a:prstGeom>
          <a:noFill/>
          <a:ln w="9525">
            <a:noFill/>
            <a:miter lim="800000"/>
            <a:headEnd/>
            <a:tailEnd/>
          </a:ln>
        </p:spPr>
      </p:pic>
      <p:sp>
        <p:nvSpPr>
          <p:cNvPr id="23557" name="Text Box 5"/>
          <p:cNvSpPr txBox="1">
            <a:spLocks noChangeArrowheads="1"/>
          </p:cNvSpPr>
          <p:nvPr/>
        </p:nvSpPr>
        <p:spPr bwMode="auto">
          <a:xfrm>
            <a:off x="304800" y="228600"/>
            <a:ext cx="7467600" cy="1646238"/>
          </a:xfrm>
          <a:prstGeom prst="rect">
            <a:avLst/>
          </a:prstGeom>
          <a:noFill/>
          <a:ln w="9525">
            <a:noFill/>
            <a:miter lim="800000"/>
            <a:headEnd/>
            <a:tailEnd/>
          </a:ln>
        </p:spPr>
        <p:txBody>
          <a:bodyPr>
            <a:spAutoFit/>
          </a:bodyPr>
          <a:lstStyle/>
          <a:p>
            <a:pPr marL="4763" indent="-4763">
              <a:spcBef>
                <a:spcPct val="50000"/>
              </a:spcBef>
            </a:pPr>
            <a:r>
              <a:rPr lang="en-US" sz="5400" b="1">
                <a:solidFill>
                  <a:prstClr val="white"/>
                </a:solidFill>
              </a:rPr>
              <a:t>short </a:t>
            </a:r>
            <a:r>
              <a:rPr lang="en-US" sz="4000">
                <a:solidFill>
                  <a:prstClr val="white"/>
                </a:solidFill>
              </a:rPr>
              <a:t>iterations</a:t>
            </a:r>
            <a:r>
              <a:rPr lang="en-US" sz="4000" b="1">
                <a:solidFill>
                  <a:prstClr val="white"/>
                </a:solidFill>
              </a:rPr>
              <a:t> … 						</a:t>
            </a:r>
            <a:r>
              <a:rPr lang="en-US" sz="4000">
                <a:solidFill>
                  <a:prstClr val="white"/>
                </a:solidFill>
              </a:rPr>
              <a:t>early</a:t>
            </a:r>
            <a:r>
              <a:rPr lang="en-US" sz="4000" b="1">
                <a:solidFill>
                  <a:prstClr val="white"/>
                </a:solidFill>
              </a:rPr>
              <a:t> </a:t>
            </a:r>
            <a:r>
              <a:rPr lang="en-US" sz="4800" b="1">
                <a:solidFill>
                  <a:prstClr val="white"/>
                </a:solidFill>
              </a:rPr>
              <a:t>wins</a:t>
            </a:r>
          </a:p>
        </p:txBody>
      </p:sp>
    </p:spTree>
    <p:extLst>
      <p:ext uri="{BB962C8B-B14F-4D97-AF65-F5344CB8AC3E}">
        <p14:creationId xmlns:p14="http://schemas.microsoft.com/office/powerpoint/2010/main" val="127711885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6858000"/>
          </a:xfr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8100000" scaled="1"/>
            <a:tileRect/>
          </a:gradFill>
        </p:spPr>
        <p:txBody>
          <a:bodyPr anchor="t">
            <a:normAutofit/>
          </a:bodyPr>
          <a:lstStyle/>
          <a:p>
            <a:pPr algn="ctr"/>
            <a:r>
              <a:rPr lang="en-US" sz="6600" dirty="0">
                <a:solidFill>
                  <a:schemeClr val="bg1"/>
                </a:solidFill>
              </a:rPr>
              <a:t/>
            </a:r>
            <a:br>
              <a:rPr lang="en-US" sz="6600" dirty="0">
                <a:solidFill>
                  <a:schemeClr val="bg1"/>
                </a:solidFill>
              </a:rPr>
            </a:br>
            <a:r>
              <a:rPr lang="en-US" sz="6600" dirty="0" smtClean="0">
                <a:solidFill>
                  <a:schemeClr val="bg1"/>
                </a:solidFill>
              </a:rPr>
              <a:t>Blame and fix processes, not people</a:t>
            </a:r>
            <a:endParaRPr lang="en-US" sz="6600" dirty="0">
              <a:solidFill>
                <a:schemeClr val="bg1"/>
              </a:solidFill>
            </a:endParaRPr>
          </a:p>
        </p:txBody>
      </p:sp>
    </p:spTree>
    <p:extLst>
      <p:ext uri="{BB962C8B-B14F-4D97-AF65-F5344CB8AC3E}">
        <p14:creationId xmlns:p14="http://schemas.microsoft.com/office/powerpoint/2010/main" val="380284470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indent="0" eaLnBrk="1" hangingPunct="1"/>
            <a:endParaRPr lang="en-US" smtClean="0"/>
          </a:p>
        </p:txBody>
      </p:sp>
      <p:sp>
        <p:nvSpPr>
          <p:cNvPr id="26627" name="Rectangle 3"/>
          <p:cNvSpPr>
            <a:spLocks noGrp="1" noChangeArrowheads="1"/>
          </p:cNvSpPr>
          <p:nvPr>
            <p:ph type="body" idx="1"/>
          </p:nvPr>
        </p:nvSpPr>
        <p:spPr/>
        <p:txBody>
          <a:bodyPr/>
          <a:lstStyle/>
          <a:p>
            <a:pPr eaLnBrk="1" hangingPunct="1"/>
            <a:endParaRPr lang="en-US" smtClean="0"/>
          </a:p>
        </p:txBody>
      </p:sp>
      <p:pic>
        <p:nvPicPr>
          <p:cNvPr id="26628" name="Picture 4" descr="1266"/>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6629" name="Text Box 5"/>
          <p:cNvSpPr txBox="1">
            <a:spLocks noChangeArrowheads="1"/>
          </p:cNvSpPr>
          <p:nvPr/>
        </p:nvSpPr>
        <p:spPr bwMode="auto">
          <a:xfrm>
            <a:off x="533400" y="2057400"/>
            <a:ext cx="5410200" cy="914400"/>
          </a:xfrm>
          <a:prstGeom prst="rect">
            <a:avLst/>
          </a:prstGeom>
          <a:noFill/>
          <a:ln w="9525">
            <a:noFill/>
            <a:miter lim="800000"/>
            <a:headEnd/>
            <a:tailEnd/>
          </a:ln>
        </p:spPr>
        <p:txBody>
          <a:bodyPr>
            <a:spAutoFit/>
          </a:bodyPr>
          <a:lstStyle/>
          <a:p>
            <a:pPr marL="173038" indent="1588">
              <a:spcBef>
                <a:spcPct val="50000"/>
              </a:spcBef>
            </a:pPr>
            <a:r>
              <a:rPr lang="en-US" sz="5400" b="1">
                <a:solidFill>
                  <a:prstClr val="white"/>
                </a:solidFill>
              </a:rPr>
              <a:t>Authentic</a:t>
            </a:r>
            <a:r>
              <a:rPr lang="en-US" sz="4000" i="1">
                <a:solidFill>
                  <a:prstClr val="white"/>
                </a:solidFill>
              </a:rPr>
              <a:t> </a:t>
            </a:r>
          </a:p>
        </p:txBody>
      </p:sp>
    </p:spTree>
    <p:extLst>
      <p:ext uri="{BB962C8B-B14F-4D97-AF65-F5344CB8AC3E}">
        <p14:creationId xmlns:p14="http://schemas.microsoft.com/office/powerpoint/2010/main" val="187310131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indent="0" eaLnBrk="1" hangingPunct="1"/>
            <a:endParaRPr lang="en-US" smtClean="0"/>
          </a:p>
        </p:txBody>
      </p:sp>
      <p:sp>
        <p:nvSpPr>
          <p:cNvPr id="27651" name="Rectangle 3"/>
          <p:cNvSpPr>
            <a:spLocks noGrp="1" noChangeArrowheads="1"/>
          </p:cNvSpPr>
          <p:nvPr>
            <p:ph type="body" idx="1"/>
          </p:nvPr>
        </p:nvSpPr>
        <p:spPr/>
        <p:txBody>
          <a:bodyPr/>
          <a:lstStyle/>
          <a:p>
            <a:pPr eaLnBrk="1" hangingPunct="1"/>
            <a:endParaRPr lang="en-US" smtClean="0"/>
          </a:p>
        </p:txBody>
      </p:sp>
      <p:pic>
        <p:nvPicPr>
          <p:cNvPr id="27652" name="Picture 5"/>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7653" name="Text Box 6"/>
          <p:cNvSpPr txBox="1">
            <a:spLocks noChangeArrowheads="1"/>
          </p:cNvSpPr>
          <p:nvPr/>
        </p:nvSpPr>
        <p:spPr bwMode="auto">
          <a:xfrm>
            <a:off x="0" y="304800"/>
            <a:ext cx="6096000" cy="1920875"/>
          </a:xfrm>
          <a:prstGeom prst="rect">
            <a:avLst/>
          </a:prstGeom>
          <a:noFill/>
          <a:ln w="9525">
            <a:noFill/>
            <a:miter lim="800000"/>
            <a:headEnd/>
            <a:tailEnd/>
          </a:ln>
        </p:spPr>
        <p:txBody>
          <a:bodyPr>
            <a:spAutoFit/>
          </a:bodyPr>
          <a:lstStyle/>
          <a:p>
            <a:pPr marL="914400" indent="-342900">
              <a:spcBef>
                <a:spcPct val="50000"/>
              </a:spcBef>
            </a:pPr>
            <a:r>
              <a:rPr lang="en-US" sz="4800">
                <a:solidFill>
                  <a:prstClr val="black"/>
                </a:solidFill>
              </a:rPr>
              <a:t>		</a:t>
            </a:r>
            <a:r>
              <a:rPr lang="en-US" sz="6000">
                <a:solidFill>
                  <a:prstClr val="black"/>
                </a:solidFill>
              </a:rPr>
              <a:t>purpose</a:t>
            </a:r>
            <a:r>
              <a:rPr lang="en-US">
                <a:solidFill>
                  <a:prstClr val="black"/>
                </a:solidFill>
              </a:rPr>
              <a:t> over </a:t>
            </a:r>
            <a:r>
              <a:rPr lang="en-US" sz="4800">
                <a:solidFill>
                  <a:prstClr val="black"/>
                </a:solidFill>
              </a:rPr>
              <a:t>personal</a:t>
            </a:r>
            <a:r>
              <a:rPr lang="en-US" sz="6000">
                <a:solidFill>
                  <a:prstClr val="black"/>
                </a:solidFill>
              </a:rPr>
              <a:t> </a:t>
            </a:r>
            <a:r>
              <a:rPr lang="en-US">
                <a:solidFill>
                  <a:prstClr val="black"/>
                </a:solidFill>
              </a:rPr>
              <a:t>agenda</a:t>
            </a:r>
          </a:p>
        </p:txBody>
      </p:sp>
    </p:spTree>
    <p:extLst>
      <p:ext uri="{BB962C8B-B14F-4D97-AF65-F5344CB8AC3E}">
        <p14:creationId xmlns:p14="http://schemas.microsoft.com/office/powerpoint/2010/main" val="301139189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indent="0" eaLnBrk="1" hangingPunct="1"/>
            <a:r>
              <a:rPr lang="en-US" smtClean="0"/>
              <a:t>Project Management</a:t>
            </a:r>
          </a:p>
        </p:txBody>
      </p:sp>
      <p:sp>
        <p:nvSpPr>
          <p:cNvPr id="28675" name="Rectangle 3"/>
          <p:cNvSpPr>
            <a:spLocks noGrp="1" noChangeArrowheads="1"/>
          </p:cNvSpPr>
          <p:nvPr>
            <p:ph type="body" idx="1"/>
          </p:nvPr>
        </p:nvSpPr>
        <p:spPr/>
        <p:txBody>
          <a:bodyPr/>
          <a:lstStyle/>
          <a:p>
            <a:pPr marL="0" indent="0" eaLnBrk="1" hangingPunct="1">
              <a:spcBef>
                <a:spcPct val="50000"/>
              </a:spcBef>
              <a:buFont typeface="Wingdings" pitchFamily="2" charset="2"/>
              <a:buNone/>
            </a:pPr>
            <a:r>
              <a:rPr lang="en-US" sz="800" smtClean="0"/>
              <a:t>   </a:t>
            </a:r>
          </a:p>
          <a:p>
            <a:pPr marL="0" indent="0" algn="ctr" eaLnBrk="1" hangingPunct="1">
              <a:spcBef>
                <a:spcPct val="50000"/>
              </a:spcBef>
              <a:buFont typeface="Wingdings" pitchFamily="2" charset="2"/>
              <a:buNone/>
            </a:pPr>
            <a:r>
              <a:rPr lang="en-US" sz="4400" smtClean="0"/>
              <a:t>How Do We Deliver?</a:t>
            </a:r>
          </a:p>
          <a:p>
            <a:pPr marL="0" indent="0" eaLnBrk="1" hangingPunct="1">
              <a:buFont typeface="Wingdings" pitchFamily="2" charset="2"/>
              <a:buNone/>
            </a:pPr>
            <a:r>
              <a:rPr lang="en-US" sz="4400" smtClean="0">
                <a:solidFill>
                  <a:srgbClr val="FF0066"/>
                </a:solidFill>
              </a:rPr>
              <a:t>   </a:t>
            </a:r>
            <a:endParaRPr lang="en-US" smtClean="0"/>
          </a:p>
        </p:txBody>
      </p:sp>
      <p:pic>
        <p:nvPicPr>
          <p:cNvPr id="28676" name="Picture 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8677" name="Text Box 5"/>
          <p:cNvSpPr txBox="1">
            <a:spLocks noChangeArrowheads="1"/>
          </p:cNvSpPr>
          <p:nvPr/>
        </p:nvSpPr>
        <p:spPr bwMode="auto">
          <a:xfrm>
            <a:off x="1143000" y="990600"/>
            <a:ext cx="4343400" cy="823913"/>
          </a:xfrm>
          <a:prstGeom prst="rect">
            <a:avLst/>
          </a:prstGeom>
          <a:solidFill>
            <a:schemeClr val="bg1">
              <a:alpha val="49019"/>
            </a:schemeClr>
          </a:solidFill>
          <a:ln w="9525">
            <a:noFill/>
            <a:miter lim="800000"/>
            <a:headEnd/>
            <a:tailEnd/>
          </a:ln>
        </p:spPr>
        <p:txBody>
          <a:bodyPr>
            <a:spAutoFit/>
          </a:bodyPr>
          <a:lstStyle/>
          <a:p>
            <a:pPr marL="228600">
              <a:spcBef>
                <a:spcPct val="50000"/>
              </a:spcBef>
            </a:pPr>
            <a:r>
              <a:rPr lang="en-US" sz="4800" b="1">
                <a:solidFill>
                  <a:prstClr val="black"/>
                </a:solidFill>
              </a:rPr>
              <a:t>Trustworthy </a:t>
            </a:r>
          </a:p>
        </p:txBody>
      </p:sp>
    </p:spTree>
    <p:extLst>
      <p:ext uri="{BB962C8B-B14F-4D97-AF65-F5344CB8AC3E}">
        <p14:creationId xmlns:p14="http://schemas.microsoft.com/office/powerpoint/2010/main" val="198857438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0"/>
            <a:ext cx="9144000" cy="2667000"/>
          </a:xfrm>
        </p:spPr>
        <p:txBody>
          <a:bodyPr/>
          <a:lstStyle/>
          <a:p>
            <a:pPr indent="0" eaLnBrk="1" hangingPunct="1"/>
            <a:r>
              <a:rPr lang="en-US" b="1" i="0" smtClean="0">
                <a:solidFill>
                  <a:schemeClr val="bg1"/>
                </a:solidFill>
                <a:latin typeface="Arial" charset="0"/>
              </a:rPr>
              <a:t>		</a:t>
            </a:r>
            <a:r>
              <a:rPr lang="en-US" sz="4800" b="1" i="0" smtClean="0">
                <a:latin typeface="Arial" charset="0"/>
              </a:rPr>
              <a:t>protect</a:t>
            </a:r>
            <a:r>
              <a:rPr lang="en-US" b="1" i="0" smtClean="0">
                <a:latin typeface="Arial" charset="0"/>
              </a:rPr>
              <a:t> </a:t>
            </a:r>
            <a:br>
              <a:rPr lang="en-US" b="1" i="0" smtClean="0">
                <a:latin typeface="Arial" charset="0"/>
              </a:rPr>
            </a:br>
            <a:r>
              <a:rPr lang="en-US" b="1" i="0" smtClean="0">
                <a:latin typeface="Arial" charset="0"/>
              </a:rPr>
              <a:t>			</a:t>
            </a:r>
            <a:r>
              <a:rPr lang="en-US" sz="4000" b="1" i="0" smtClean="0">
                <a:latin typeface="Arial" charset="0"/>
              </a:rPr>
              <a:t>team</a:t>
            </a:r>
            <a:r>
              <a:rPr lang="en-US" b="1" i="0" smtClean="0">
                <a:latin typeface="Arial" charset="0"/>
              </a:rPr>
              <a:t> </a:t>
            </a:r>
            <a:r>
              <a:rPr lang="en-US" sz="5400" b="1" i="0" smtClean="0">
                <a:latin typeface="Arial" charset="0"/>
              </a:rPr>
              <a:t>Boundaries</a:t>
            </a:r>
          </a:p>
        </p:txBody>
      </p:sp>
      <p:sp>
        <p:nvSpPr>
          <p:cNvPr id="24579" name="Rectangle 3"/>
          <p:cNvSpPr>
            <a:spLocks noGrp="1" noChangeArrowheads="1"/>
          </p:cNvSpPr>
          <p:nvPr>
            <p:ph type="body" idx="1"/>
          </p:nvPr>
        </p:nvSpPr>
        <p:spPr>
          <a:xfrm>
            <a:off x="0" y="2667000"/>
            <a:ext cx="9144000" cy="4191000"/>
          </a:xfrm>
        </p:spPr>
        <p:txBody>
          <a:bodyPr/>
          <a:lstStyle/>
          <a:p>
            <a:pPr marL="0" indent="0" eaLnBrk="1" hangingPunct="1"/>
            <a:endParaRPr lang="en-US" sz="800" smtClean="0"/>
          </a:p>
          <a:p>
            <a:pPr marL="0" indent="0" algn="ctr" eaLnBrk="1" hangingPunct="1">
              <a:buFont typeface="Wingdings" pitchFamily="2" charset="2"/>
              <a:buNone/>
            </a:pPr>
            <a:r>
              <a:rPr lang="en-US" sz="4000" b="1" smtClean="0"/>
              <a:t>Protect </a:t>
            </a:r>
            <a:r>
              <a:rPr lang="en-US" sz="4000" b="1" smtClean="0">
                <a:solidFill>
                  <a:schemeClr val="accent2"/>
                </a:solidFill>
              </a:rPr>
              <a:t>Team</a:t>
            </a:r>
            <a:r>
              <a:rPr lang="en-US" sz="4000" b="1" smtClean="0"/>
              <a:t> Boundaries</a:t>
            </a:r>
          </a:p>
        </p:txBody>
      </p:sp>
      <p:pic>
        <p:nvPicPr>
          <p:cNvPr id="24580" name="Picture 4"/>
          <p:cNvPicPr>
            <a:picLocks noChangeAspect="1" noChangeArrowheads="1"/>
          </p:cNvPicPr>
          <p:nvPr/>
        </p:nvPicPr>
        <p:blipFill>
          <a:blip r:embed="rId3"/>
          <a:srcRect/>
          <a:stretch>
            <a:fillRect/>
          </a:stretch>
        </p:blipFill>
        <p:spPr bwMode="auto">
          <a:xfrm>
            <a:off x="0" y="2438400"/>
            <a:ext cx="9144000" cy="4419600"/>
          </a:xfrm>
          <a:prstGeom prst="rect">
            <a:avLst/>
          </a:prstGeom>
          <a:noFill/>
          <a:ln w="9525">
            <a:noFill/>
            <a:miter lim="800000"/>
            <a:headEnd/>
            <a:tailEnd/>
          </a:ln>
        </p:spPr>
      </p:pic>
    </p:spTree>
    <p:extLst>
      <p:ext uri="{BB962C8B-B14F-4D97-AF65-F5344CB8AC3E}">
        <p14:creationId xmlns:p14="http://schemas.microsoft.com/office/powerpoint/2010/main" val="10631098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0"/>
            <a:ext cx="9144000" cy="1295400"/>
          </a:xfrm>
        </p:spPr>
        <p:txBody>
          <a:bodyPr/>
          <a:lstStyle/>
          <a:p>
            <a:pPr indent="0" eaLnBrk="1" hangingPunct="1"/>
            <a:r>
              <a:rPr lang="en-US" smtClean="0"/>
              <a:t>Trustworthiness</a:t>
            </a:r>
          </a:p>
        </p:txBody>
      </p:sp>
      <p:sp>
        <p:nvSpPr>
          <p:cNvPr id="28675" name="Rectangle 3"/>
          <p:cNvSpPr>
            <a:spLocks noGrp="1" noChangeArrowheads="1"/>
          </p:cNvSpPr>
          <p:nvPr>
            <p:ph idx="1"/>
          </p:nvPr>
        </p:nvSpPr>
        <p:spPr>
          <a:xfrm>
            <a:off x="0" y="0"/>
            <a:ext cx="9144000" cy="6858000"/>
          </a:xfrm>
          <a:solidFill>
            <a:schemeClr val="bg1"/>
          </a:solidFill>
        </p:spPr>
        <p:txBody>
          <a:bodyPr/>
          <a:lstStyle/>
          <a:p>
            <a:pPr marL="1181100" indent="-609600" eaLnBrk="1" hangingPunct="1"/>
            <a:endParaRPr lang="en-US" dirty="0" smtClean="0"/>
          </a:p>
          <a:p>
            <a:pPr marL="1181100" indent="-609600" eaLnBrk="1" hangingPunct="1">
              <a:buFont typeface="Wingdings" pitchFamily="2" charset="2"/>
              <a:buNone/>
            </a:pPr>
            <a:endParaRPr lang="en-US" sz="800" dirty="0" smtClean="0"/>
          </a:p>
          <a:p>
            <a:pPr marL="1181100" indent="-609600" eaLnBrk="1" hangingPunct="1">
              <a:buFont typeface="Wingdings" pitchFamily="2" charset="2"/>
              <a:buNone/>
            </a:pPr>
            <a:endParaRPr lang="en-US" sz="2800" dirty="0" smtClean="0"/>
          </a:p>
          <a:p>
            <a:pPr marL="1181100" indent="-609600" eaLnBrk="1" hangingPunct="1">
              <a:buFont typeface="Wingdings" pitchFamily="2" charset="2"/>
              <a:buNone/>
            </a:pPr>
            <a:endParaRPr lang="en-US" sz="3600" dirty="0" smtClean="0">
              <a:solidFill>
                <a:schemeClr val="tx1"/>
              </a:solidFill>
            </a:endParaRPr>
          </a:p>
          <a:p>
            <a:pPr marL="1181100" indent="-609600" eaLnBrk="1" hangingPunct="1">
              <a:buFont typeface="Wingdings" pitchFamily="2" charset="2"/>
              <a:buNone/>
            </a:pPr>
            <a:endParaRPr lang="en-US" dirty="0" smtClean="0"/>
          </a:p>
        </p:txBody>
      </p:sp>
      <p:pic>
        <p:nvPicPr>
          <p:cNvPr id="286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572000" y="0"/>
            <a:ext cx="457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457200" rIns="457200" rtlCol="0" anchor="ctr"/>
          <a:lstStyle/>
          <a:p>
            <a:r>
              <a:rPr lang="en-US" sz="3600" dirty="0">
                <a:solidFill>
                  <a:schemeClr val="bg1"/>
                </a:solidFill>
              </a:rPr>
              <a:t>It really is </a:t>
            </a:r>
            <a:r>
              <a:rPr lang="en-US" sz="3600" dirty="0" smtClean="0">
                <a:solidFill>
                  <a:schemeClr val="bg1"/>
                </a:solidFill>
              </a:rPr>
              <a:t/>
            </a:r>
            <a:br>
              <a:rPr lang="en-US" sz="3600" dirty="0" smtClean="0">
                <a:solidFill>
                  <a:schemeClr val="bg1"/>
                </a:solidFill>
              </a:rPr>
            </a:br>
            <a:r>
              <a:rPr lang="en-US" sz="3600" dirty="0" smtClean="0">
                <a:solidFill>
                  <a:srgbClr val="00A9E0"/>
                </a:solidFill>
              </a:rPr>
              <a:t>different </a:t>
            </a:r>
            <a:r>
              <a:rPr lang="en-US" sz="3600" dirty="0">
                <a:solidFill>
                  <a:srgbClr val="00A9E0"/>
                </a:solidFill>
              </a:rPr>
              <a:t>today</a:t>
            </a:r>
            <a:r>
              <a:rPr lang="en-US" sz="3600" dirty="0">
                <a:solidFill>
                  <a:schemeClr val="bg1"/>
                </a:solidFill>
              </a:rPr>
              <a:t>.</a:t>
            </a:r>
          </a:p>
          <a:p>
            <a:endParaRPr lang="en-US" sz="3600" dirty="0">
              <a:solidFill>
                <a:schemeClr val="bg1"/>
              </a:solidFill>
            </a:endParaRPr>
          </a:p>
          <a:p>
            <a:r>
              <a:rPr lang="en-US" sz="3600" dirty="0">
                <a:solidFill>
                  <a:schemeClr val="bg1"/>
                </a:solidFill>
              </a:rPr>
              <a:t>How so?</a:t>
            </a:r>
            <a:endParaRPr lang="en-US" sz="3600" dirty="0">
              <a:solidFill>
                <a:schemeClr val="tx1"/>
              </a:solidFill>
            </a:endParaRPr>
          </a:p>
        </p:txBody>
      </p:sp>
    </p:spTree>
    <p:extLst>
      <p:ext uri="{BB962C8B-B14F-4D97-AF65-F5344CB8AC3E}">
        <p14:creationId xmlns:p14="http://schemas.microsoft.com/office/powerpoint/2010/main" val="1794365735"/>
      </p:ext>
    </p:extLst>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p:txBody>
          <a:bodyPr/>
          <a:lstStyle/>
          <a:p>
            <a:pPr eaLnBrk="1" hangingPunct="1"/>
            <a:r>
              <a:rPr lang="en-US" smtClean="0"/>
              <a:t>Project Management</a:t>
            </a:r>
          </a:p>
        </p:txBody>
      </p:sp>
      <p:sp>
        <p:nvSpPr>
          <p:cNvPr id="32772" name="Rectangle 3"/>
          <p:cNvSpPr>
            <a:spLocks noGrp="1" noChangeArrowheads="1"/>
          </p:cNvSpPr>
          <p:nvPr>
            <p:ph idx="1"/>
          </p:nvPr>
        </p:nvSpPr>
        <p:spPr/>
        <p:txBody>
          <a:bodyPr/>
          <a:lstStyle/>
          <a:p>
            <a:pPr eaLnBrk="1" hangingPunct="1"/>
            <a:endParaRPr lang="en-US" smtClean="0"/>
          </a:p>
          <a:p>
            <a:pPr eaLnBrk="1" hangingPunct="1"/>
            <a:r>
              <a:rPr lang="en-US" smtClean="0"/>
              <a:t>Focus, Communication, and Expectation Management</a:t>
            </a:r>
          </a:p>
        </p:txBody>
      </p:sp>
      <p:sp>
        <p:nvSpPr>
          <p:cNvPr id="32770" name="Footer Placeholder 3"/>
          <p:cNvSpPr>
            <a:spLocks noGrp="1"/>
          </p:cNvSpPr>
          <p:nvPr>
            <p:ph type="ftr" sz="quarter" idx="11"/>
          </p:nvPr>
        </p:nvSpPr>
        <p:spPr bwMode="auto">
          <a:xfrm>
            <a:off x="0" y="6553200"/>
            <a:ext cx="9144000" cy="304800"/>
          </a:xfrm>
          <a:prstGeom prst="rect">
            <a:avLst/>
          </a:prstGeom>
          <a:noFill/>
          <a:ln>
            <a:miter lim="800000"/>
            <a:headEnd/>
            <a:tailEnd/>
          </a:ln>
        </p:spPr>
        <p:txBody>
          <a:bodyPr/>
          <a:lstStyle/>
          <a:p>
            <a:endParaRPr lang="en-US">
              <a:solidFill>
                <a:prstClr val="black">
                  <a:tint val="75000"/>
                </a:prstClr>
              </a:solidFill>
              <a:latin typeface="Book Antiqua" pitchFamily="18" charset="0"/>
            </a:endParaRPr>
          </a:p>
          <a:p>
            <a:endParaRPr lang="en-US" sz="1000">
              <a:solidFill>
                <a:srgbClr val="3333CC"/>
              </a:solidFill>
            </a:endParaRPr>
          </a:p>
        </p:txBody>
      </p:sp>
      <p:pic>
        <p:nvPicPr>
          <p:cNvPr id="32773" name="Picture 6" descr="1185"/>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2774" name="Text Box 7"/>
          <p:cNvSpPr txBox="1">
            <a:spLocks noChangeArrowheads="1"/>
          </p:cNvSpPr>
          <p:nvPr/>
        </p:nvSpPr>
        <p:spPr bwMode="auto">
          <a:xfrm>
            <a:off x="457200" y="457200"/>
            <a:ext cx="6553200" cy="1323439"/>
          </a:xfrm>
          <a:prstGeom prst="rect">
            <a:avLst/>
          </a:prstGeom>
          <a:noFill/>
          <a:ln w="9525">
            <a:noFill/>
            <a:miter lim="800000"/>
            <a:headEnd/>
            <a:tailEnd/>
          </a:ln>
        </p:spPr>
        <p:txBody>
          <a:bodyPr>
            <a:spAutoFit/>
          </a:bodyPr>
          <a:lstStyle/>
          <a:p>
            <a:pPr marL="4763" indent="-4763">
              <a:spcBef>
                <a:spcPct val="50000"/>
              </a:spcBef>
            </a:pPr>
            <a:r>
              <a:rPr lang="en-US" sz="4000" dirty="0" smtClean="0">
                <a:solidFill>
                  <a:prstClr val="white"/>
                </a:solidFill>
              </a:rPr>
              <a:t>Be transparent and over-communicate</a:t>
            </a:r>
            <a:endParaRPr lang="en-US" sz="4000" dirty="0">
              <a:solidFill>
                <a:prstClr val="white"/>
              </a:solidFill>
            </a:endParaRPr>
          </a:p>
        </p:txBody>
      </p:sp>
    </p:spTree>
    <p:extLst>
      <p:ext uri="{BB962C8B-B14F-4D97-AF65-F5344CB8AC3E}">
        <p14:creationId xmlns:p14="http://schemas.microsoft.com/office/powerpoint/2010/main" val="293554000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idx="1"/>
          </p:nvPr>
        </p:nvSpPr>
        <p:spPr>
          <a:xfrm>
            <a:off x="0" y="0"/>
            <a:ext cx="9144000" cy="6858000"/>
          </a:xfrm>
          <a:solidFill>
            <a:srgbClr val="FFFFFF"/>
          </a:solidFill>
        </p:spPr>
        <p:txBody>
          <a:bodyPr/>
          <a:lstStyle/>
          <a:p>
            <a:endParaRPr lang="en-US" sz="6600" smtClean="0"/>
          </a:p>
          <a:p>
            <a:pPr>
              <a:buFont typeface="Wingdings" pitchFamily="2" charset="2"/>
              <a:buNone/>
            </a:pPr>
            <a:endParaRPr lang="en-US" sz="4400" smtClean="0"/>
          </a:p>
        </p:txBody>
      </p:sp>
      <p:sp>
        <p:nvSpPr>
          <p:cNvPr id="38915" name="Text Box 3"/>
          <p:cNvSpPr txBox="1">
            <a:spLocks noChangeArrowheads="1"/>
          </p:cNvSpPr>
          <p:nvPr/>
        </p:nvSpPr>
        <p:spPr bwMode="auto">
          <a:xfrm>
            <a:off x="0" y="152400"/>
            <a:ext cx="8305800" cy="1846659"/>
          </a:xfrm>
          <a:prstGeom prst="rect">
            <a:avLst/>
          </a:prstGeom>
          <a:gradFill rotWithShape="1">
            <a:gsLst>
              <a:gs pos="0">
                <a:srgbClr val="993300">
                  <a:alpha val="75000"/>
                </a:srgbClr>
              </a:gs>
              <a:gs pos="100000">
                <a:srgbClr val="CC3300">
                  <a:alpha val="30000"/>
                </a:srgbClr>
              </a:gs>
            </a:gsLst>
            <a:lin ang="18900000" scaled="1"/>
          </a:gradFill>
          <a:ln w="9525">
            <a:noFill/>
            <a:miter lim="800000"/>
            <a:headEnd/>
            <a:tailEnd/>
          </a:ln>
        </p:spPr>
        <p:txBody>
          <a:bodyPr>
            <a:spAutoFit/>
          </a:bodyPr>
          <a:lstStyle/>
          <a:p>
            <a:pPr marL="342900"/>
            <a:r>
              <a:rPr lang="en-US" sz="5400" dirty="0">
                <a:solidFill>
                  <a:prstClr val="white"/>
                </a:solidFill>
              </a:rPr>
              <a:t>bring </a:t>
            </a:r>
            <a:r>
              <a:rPr lang="en-US" sz="5400" b="1" dirty="0">
                <a:solidFill>
                  <a:prstClr val="white"/>
                </a:solidFill>
              </a:rPr>
              <a:t>solutions</a:t>
            </a:r>
            <a:r>
              <a:rPr lang="en-US" sz="5400" dirty="0">
                <a:solidFill>
                  <a:prstClr val="white"/>
                </a:solidFill>
              </a:rPr>
              <a:t> </a:t>
            </a:r>
            <a:br>
              <a:rPr lang="en-US" sz="5400" dirty="0">
                <a:solidFill>
                  <a:prstClr val="white"/>
                </a:solidFill>
              </a:rPr>
            </a:br>
            <a:r>
              <a:rPr lang="en-US" sz="5400" dirty="0">
                <a:solidFill>
                  <a:prstClr val="white"/>
                </a:solidFill>
              </a:rPr>
              <a:t>          </a:t>
            </a:r>
            <a:r>
              <a:rPr lang="en-US" sz="6000" b="1" dirty="0" smtClean="0">
                <a:solidFill>
                  <a:prstClr val="white"/>
                </a:solidFill>
              </a:rPr>
              <a:t>not</a:t>
            </a:r>
            <a:r>
              <a:rPr lang="en-US" sz="5400" dirty="0" smtClean="0">
                <a:solidFill>
                  <a:prstClr val="white"/>
                </a:solidFill>
              </a:rPr>
              <a:t> just problems</a:t>
            </a:r>
            <a:endParaRPr lang="en-US" sz="4400" b="1" dirty="0">
              <a:solidFill>
                <a:prstClr val="white"/>
              </a:solidFill>
            </a:endParaRPr>
          </a:p>
        </p:txBody>
      </p:sp>
      <p:pic>
        <p:nvPicPr>
          <p:cNvPr id="38918" name="Picture 6"/>
          <p:cNvPicPr>
            <a:picLocks noChangeAspect="1" noChangeArrowheads="1"/>
          </p:cNvPicPr>
          <p:nvPr/>
        </p:nvPicPr>
        <p:blipFill>
          <a:blip r:embed="rId3" cstate="print"/>
          <a:srcRect/>
          <a:stretch>
            <a:fillRect/>
          </a:stretch>
        </p:blipFill>
        <p:spPr bwMode="auto">
          <a:xfrm>
            <a:off x="1905000" y="1981200"/>
            <a:ext cx="6400800" cy="4876800"/>
          </a:xfrm>
          <a:prstGeom prst="rect">
            <a:avLst/>
          </a:prstGeom>
          <a:noFill/>
          <a:ln w="9525">
            <a:noFill/>
            <a:miter lim="800000"/>
            <a:headEnd/>
            <a:tailEnd/>
          </a:ln>
          <a:effectLst/>
        </p:spPr>
      </p:pic>
    </p:spTree>
    <p:extLst>
      <p:ext uri="{BB962C8B-B14F-4D97-AF65-F5344CB8AC3E}">
        <p14:creationId xmlns:p14="http://schemas.microsoft.com/office/powerpoint/2010/main" val="446782542"/>
      </p:ext>
    </p:extLst>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7" name="Picture 9" descr="green2"/>
          <p:cNvPicPr>
            <a:picLocks noChangeAspect="1" noChangeArrowheads="1"/>
          </p:cNvPicPr>
          <p:nvPr/>
        </p:nvPicPr>
        <p:blipFill>
          <a:blip r:embed="rId3" cstate="print"/>
          <a:srcRect/>
          <a:stretch>
            <a:fillRect/>
          </a:stretch>
        </p:blipFill>
        <p:spPr bwMode="auto">
          <a:xfrm>
            <a:off x="4419600" y="0"/>
            <a:ext cx="4724400" cy="6858000"/>
          </a:xfrm>
          <a:prstGeom prst="rect">
            <a:avLst/>
          </a:prstGeom>
          <a:noFill/>
        </p:spPr>
      </p:pic>
      <p:sp>
        <p:nvSpPr>
          <p:cNvPr id="150531" name="Rectangle 3"/>
          <p:cNvSpPr>
            <a:spLocks noGrp="1" noChangeArrowheads="1"/>
          </p:cNvSpPr>
          <p:nvPr>
            <p:ph type="body" idx="4294967295"/>
          </p:nvPr>
        </p:nvSpPr>
        <p:spPr>
          <a:xfrm>
            <a:off x="0" y="1219200"/>
            <a:ext cx="5105400" cy="4343400"/>
          </a:xfrm>
          <a:gradFill rotWithShape="0">
            <a:gsLst>
              <a:gs pos="0">
                <a:srgbClr val="005E2F"/>
              </a:gs>
              <a:gs pos="100000">
                <a:srgbClr val="00CC66">
                  <a:alpha val="50998"/>
                </a:srgbClr>
              </a:gs>
            </a:gsLst>
            <a:lin ang="18900000"/>
          </a:gradFill>
        </p:spPr>
        <p:txBody>
          <a:bodyPr>
            <a:normAutofit fontScale="92500" lnSpcReduction="10000"/>
          </a:bodyPr>
          <a:lstStyle/>
          <a:p>
            <a:pPr marL="1181100" indent="-609600" eaLnBrk="1" hangingPunct="1">
              <a:buFont typeface="Wingdings" pitchFamily="2" charset="2"/>
              <a:buNone/>
            </a:pPr>
            <a:endParaRPr lang="en-US" dirty="0" smtClean="0">
              <a:solidFill>
                <a:schemeClr val="bg1"/>
              </a:solidFill>
            </a:endParaRPr>
          </a:p>
          <a:p>
            <a:pPr marL="1181100" indent="-609600" eaLnBrk="1" hangingPunct="1">
              <a:buFont typeface="Wingdings" pitchFamily="2" charset="2"/>
              <a:buNone/>
            </a:pPr>
            <a:r>
              <a:rPr lang="en-US" sz="4800" dirty="0" smtClean="0">
                <a:solidFill>
                  <a:schemeClr val="bg1"/>
                </a:solidFill>
              </a:rPr>
              <a:t>Communicate everything:</a:t>
            </a:r>
          </a:p>
          <a:p>
            <a:pPr marL="1181100" indent="-609600" eaLnBrk="1" hangingPunct="1">
              <a:buFont typeface="Wingdings" pitchFamily="2" charset="2"/>
              <a:buNone/>
            </a:pPr>
            <a:r>
              <a:rPr lang="en-US" sz="4800" dirty="0" smtClean="0">
                <a:solidFill>
                  <a:schemeClr val="bg1"/>
                </a:solidFill>
              </a:rPr>
              <a:t>The good</a:t>
            </a:r>
          </a:p>
          <a:p>
            <a:pPr marL="1181100" indent="-609600" eaLnBrk="1" hangingPunct="1">
              <a:buFont typeface="Wingdings" pitchFamily="2" charset="2"/>
              <a:buNone/>
            </a:pPr>
            <a:r>
              <a:rPr lang="en-US" sz="4800" dirty="0" smtClean="0">
                <a:solidFill>
                  <a:schemeClr val="bg1"/>
                </a:solidFill>
              </a:rPr>
              <a:t>The bad</a:t>
            </a:r>
          </a:p>
          <a:p>
            <a:pPr marL="1181100" indent="-609600" eaLnBrk="1" hangingPunct="1">
              <a:buFont typeface="Wingdings" pitchFamily="2" charset="2"/>
              <a:buNone/>
            </a:pPr>
            <a:r>
              <a:rPr lang="en-US" sz="4800" dirty="0" smtClean="0">
                <a:solidFill>
                  <a:schemeClr val="bg1"/>
                </a:solidFill>
              </a:rPr>
              <a:t>The ugly</a:t>
            </a:r>
            <a:endParaRPr lang="en-US" sz="4000" dirty="0" smtClean="0">
              <a:solidFill>
                <a:schemeClr val="bg1"/>
              </a:solidFill>
            </a:endParaRPr>
          </a:p>
        </p:txBody>
      </p:sp>
    </p:spTree>
    <p:extLst>
      <p:ext uri="{BB962C8B-B14F-4D97-AF65-F5344CB8AC3E}">
        <p14:creationId xmlns:p14="http://schemas.microsoft.com/office/powerpoint/2010/main" val="396567690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idx="1"/>
          </p:nvPr>
        </p:nvSpPr>
        <p:spPr>
          <a:xfrm>
            <a:off x="0" y="0"/>
            <a:ext cx="9144000" cy="6858000"/>
          </a:xfrm>
          <a:gradFill rotWithShape="1">
            <a:gsLst>
              <a:gs pos="0">
                <a:schemeClr val="tx1"/>
              </a:gs>
              <a:gs pos="100000">
                <a:srgbClr val="000099">
                  <a:alpha val="78000"/>
                </a:srgbClr>
              </a:gs>
            </a:gsLst>
            <a:lin ang="18900000" scaled="1"/>
          </a:gradFill>
        </p:spPr>
        <p:txBody>
          <a:bodyPr/>
          <a:lstStyle/>
          <a:p>
            <a:pPr eaLnBrk="1" hangingPunct="1"/>
            <a:endParaRPr lang="en-US" smtClean="0"/>
          </a:p>
          <a:p>
            <a:pPr eaLnBrk="1" hangingPunct="1">
              <a:buFont typeface="Wingdings" pitchFamily="2" charset="2"/>
              <a:buNone/>
            </a:pPr>
            <a:endParaRPr lang="en-US" sz="4400" smtClean="0">
              <a:solidFill>
                <a:schemeClr val="bg1"/>
              </a:solidFill>
            </a:endParaRPr>
          </a:p>
          <a:p>
            <a:pPr eaLnBrk="1" hangingPunct="1">
              <a:buFont typeface="Wingdings" pitchFamily="2" charset="2"/>
              <a:buNone/>
            </a:pPr>
            <a:r>
              <a:rPr lang="en-US" smtClean="0">
                <a:solidFill>
                  <a:schemeClr val="bg1"/>
                </a:solidFill>
              </a:rPr>
              <a:t>   </a:t>
            </a:r>
          </a:p>
        </p:txBody>
      </p:sp>
      <p:sp>
        <p:nvSpPr>
          <p:cNvPr id="28676" name="Text Box 4"/>
          <p:cNvSpPr txBox="1">
            <a:spLocks noChangeArrowheads="1"/>
          </p:cNvSpPr>
          <p:nvPr/>
        </p:nvSpPr>
        <p:spPr bwMode="auto">
          <a:xfrm>
            <a:off x="0" y="990600"/>
            <a:ext cx="4495800" cy="4524315"/>
          </a:xfrm>
          <a:prstGeom prst="rect">
            <a:avLst/>
          </a:prstGeom>
          <a:noFill/>
          <a:ln w="9525">
            <a:noFill/>
            <a:miter lim="800000"/>
            <a:headEnd/>
            <a:tailEnd/>
          </a:ln>
        </p:spPr>
        <p:txBody>
          <a:bodyPr wrap="square">
            <a:spAutoFit/>
          </a:bodyPr>
          <a:lstStyle/>
          <a:p>
            <a:pPr marL="225425" indent="1588">
              <a:spcBef>
                <a:spcPct val="50000"/>
              </a:spcBef>
            </a:pPr>
            <a:r>
              <a:rPr lang="en-US" sz="7200" dirty="0">
                <a:solidFill>
                  <a:prstClr val="white"/>
                </a:solidFill>
              </a:rPr>
              <a:t> </a:t>
            </a:r>
            <a:r>
              <a:rPr lang="en-US" sz="5400" dirty="0" smtClean="0">
                <a:solidFill>
                  <a:prstClr val="white"/>
                </a:solidFill>
              </a:rPr>
              <a:t>If it is bad news, the earlier you communicate it, the better</a:t>
            </a:r>
            <a:endParaRPr lang="en-US" sz="5400" dirty="0">
              <a:solidFill>
                <a:prstClr val="white"/>
              </a:solidFill>
            </a:endParaRPr>
          </a:p>
        </p:txBody>
      </p:sp>
      <p:pic>
        <p:nvPicPr>
          <p:cNvPr id="28678" name="Picture 6"/>
          <p:cNvPicPr>
            <a:picLocks noChangeAspect="1" noChangeArrowheads="1"/>
          </p:cNvPicPr>
          <p:nvPr/>
        </p:nvPicPr>
        <p:blipFill>
          <a:blip r:embed="rId3" cstate="print"/>
          <a:srcRect/>
          <a:stretch>
            <a:fillRect/>
          </a:stretch>
        </p:blipFill>
        <p:spPr bwMode="auto">
          <a:xfrm>
            <a:off x="4572000" y="0"/>
            <a:ext cx="4572000" cy="6858000"/>
          </a:xfrm>
          <a:prstGeom prst="rect">
            <a:avLst/>
          </a:prstGeom>
          <a:noFill/>
          <a:ln w="9525">
            <a:noFill/>
            <a:miter lim="800000"/>
            <a:headEnd/>
            <a:tailEnd/>
          </a:ln>
          <a:effectLst/>
        </p:spPr>
      </p:pic>
    </p:spTree>
    <p:extLst>
      <p:ext uri="{BB962C8B-B14F-4D97-AF65-F5344CB8AC3E}">
        <p14:creationId xmlns:p14="http://schemas.microsoft.com/office/powerpoint/2010/main" val="90955871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indent="0" eaLnBrk="1" hangingPunct="1"/>
            <a:endParaRPr lang="en-US" smtClean="0"/>
          </a:p>
        </p:txBody>
      </p:sp>
      <p:sp>
        <p:nvSpPr>
          <p:cNvPr id="25603" name="Rectangle 3"/>
          <p:cNvSpPr>
            <a:spLocks noGrp="1" noChangeArrowheads="1"/>
          </p:cNvSpPr>
          <p:nvPr>
            <p:ph type="body" idx="1"/>
          </p:nvPr>
        </p:nvSpPr>
        <p:spPr/>
        <p:txBody>
          <a:bodyPr/>
          <a:lstStyle/>
          <a:p>
            <a:pPr eaLnBrk="1" hangingPunct="1"/>
            <a:endParaRPr lang="en-US" smtClean="0"/>
          </a:p>
          <a:p>
            <a:pPr eaLnBrk="1" hangingPunct="1"/>
            <a:r>
              <a:rPr lang="en-US" smtClean="0"/>
              <a:t>Teams know HOW! Let them do it!</a:t>
            </a:r>
          </a:p>
          <a:p>
            <a:pPr eaLnBrk="1" hangingPunct="1"/>
            <a:r>
              <a:rPr lang="en-US" smtClean="0"/>
              <a:t>Let them make mistakes. </a:t>
            </a:r>
          </a:p>
          <a:p>
            <a:pPr eaLnBrk="1" hangingPunct="1"/>
            <a:r>
              <a:rPr lang="en-US" smtClean="0"/>
              <a:t>Build safety net</a:t>
            </a:r>
          </a:p>
        </p:txBody>
      </p:sp>
      <p:pic>
        <p:nvPicPr>
          <p:cNvPr id="25604" name="Picture 4" descr="safety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 Box 5"/>
          <p:cNvSpPr txBox="1">
            <a:spLocks noChangeArrowheads="1"/>
          </p:cNvSpPr>
          <p:nvPr/>
        </p:nvSpPr>
        <p:spPr bwMode="auto">
          <a:xfrm>
            <a:off x="838200" y="1600200"/>
            <a:ext cx="71628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914400" indent="-342900" eaLnBrk="0" hangingPunct="0">
              <a:defRPr sz="2800">
                <a:solidFill>
                  <a:srgbClr val="CC3300"/>
                </a:solidFill>
                <a:latin typeface="Arial" charset="0"/>
                <a:cs typeface="Times New Roman" pitchFamily="18" charset="0"/>
              </a:defRPr>
            </a:lvl1pPr>
            <a:lvl2pPr marL="742950" indent="-285750" eaLnBrk="0" hangingPunct="0">
              <a:defRPr sz="2800">
                <a:solidFill>
                  <a:srgbClr val="CC3300"/>
                </a:solidFill>
                <a:latin typeface="Arial" charset="0"/>
                <a:cs typeface="Times New Roman" pitchFamily="18" charset="0"/>
              </a:defRPr>
            </a:lvl2pPr>
            <a:lvl3pPr marL="1143000" indent="-228600" eaLnBrk="0" hangingPunct="0">
              <a:defRPr sz="2800">
                <a:solidFill>
                  <a:srgbClr val="CC3300"/>
                </a:solidFill>
                <a:latin typeface="Arial" charset="0"/>
                <a:cs typeface="Times New Roman" pitchFamily="18" charset="0"/>
              </a:defRPr>
            </a:lvl3pPr>
            <a:lvl4pPr marL="1600200" indent="-228600" eaLnBrk="0" hangingPunct="0">
              <a:defRPr sz="2800">
                <a:solidFill>
                  <a:srgbClr val="CC3300"/>
                </a:solidFill>
                <a:latin typeface="Arial" charset="0"/>
                <a:cs typeface="Times New Roman" pitchFamily="18" charset="0"/>
              </a:defRPr>
            </a:lvl4pPr>
            <a:lvl5pPr marL="2057400" indent="-228600" eaLnBrk="0" hangingPunct="0">
              <a:defRPr sz="2800">
                <a:solidFill>
                  <a:srgbClr val="CC3300"/>
                </a:solidFill>
                <a:latin typeface="Arial" charset="0"/>
                <a:cs typeface="Times New Roman" pitchFamily="18" charset="0"/>
              </a:defRPr>
            </a:lvl5pPr>
            <a:lvl6pPr marL="25146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6pPr>
            <a:lvl7pPr marL="29718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7pPr>
            <a:lvl8pPr marL="34290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8pPr>
            <a:lvl9pPr marL="38862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9pPr>
          </a:lstStyle>
          <a:p>
            <a:pPr eaLnBrk="1" hangingPunct="1">
              <a:spcBef>
                <a:spcPct val="50000"/>
              </a:spcBef>
            </a:pPr>
            <a:r>
              <a:rPr lang="en-US" sz="5400" dirty="0" smtClean="0">
                <a:solidFill>
                  <a:prstClr val="white"/>
                </a:solidFill>
              </a:rPr>
              <a:t>“In the absence of communication, everyone assumes the worst”</a:t>
            </a:r>
          </a:p>
          <a:p>
            <a:pPr eaLnBrk="1" hangingPunct="1">
              <a:spcBef>
                <a:spcPct val="50000"/>
              </a:spcBef>
            </a:pPr>
            <a:r>
              <a:rPr lang="en-US" sz="2400" dirty="0" smtClean="0">
                <a:solidFill>
                  <a:prstClr val="white"/>
                </a:solidFill>
              </a:rPr>
              <a:t>Niel Nickolaisen</a:t>
            </a:r>
            <a:endParaRPr lang="en-US" sz="2400" dirty="0">
              <a:solidFill>
                <a:prstClr val="white"/>
              </a:solidFill>
            </a:endParaRPr>
          </a:p>
        </p:txBody>
      </p:sp>
    </p:spTree>
    <p:extLst>
      <p:ext uri="{BB962C8B-B14F-4D97-AF65-F5344CB8AC3E}">
        <p14:creationId xmlns:p14="http://schemas.microsoft.com/office/powerpoint/2010/main" val="348263638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990600" y="838200"/>
            <a:ext cx="7467600" cy="4832092"/>
          </a:xfrm>
          <a:prstGeom prst="rect">
            <a:avLst/>
          </a:prstGeom>
          <a:noFill/>
        </p:spPr>
        <p:txBody>
          <a:bodyPr wrap="square" rtlCol="0">
            <a:spAutoFit/>
          </a:bodyPr>
          <a:lstStyle/>
          <a:p>
            <a:r>
              <a:rPr lang="en-US" sz="4400" dirty="0" smtClean="0">
                <a:solidFill>
                  <a:prstClr val="black"/>
                </a:solidFill>
              </a:rPr>
              <a:t>What is one specific thing you will do differently to build your influential leadership by creating a culture of trust? </a:t>
            </a:r>
          </a:p>
          <a:p>
            <a:r>
              <a:rPr lang="en-US" sz="4400" dirty="0" smtClean="0">
                <a:solidFill>
                  <a:prstClr val="black"/>
                </a:solidFill>
              </a:rPr>
              <a:t>Write it down</a:t>
            </a:r>
          </a:p>
          <a:p>
            <a:r>
              <a:rPr lang="en-US" sz="4400" dirty="0" smtClean="0">
                <a:solidFill>
                  <a:prstClr val="black"/>
                </a:solidFill>
              </a:rPr>
              <a:t>Share it (to create joint accountability)</a:t>
            </a:r>
            <a:endParaRPr lang="en-US" sz="4400" dirty="0">
              <a:solidFill>
                <a:prstClr val="black"/>
              </a:solidFill>
            </a:endParaRPr>
          </a:p>
        </p:txBody>
      </p:sp>
    </p:spTree>
    <p:extLst>
      <p:ext uri="{BB962C8B-B14F-4D97-AF65-F5344CB8AC3E}">
        <p14:creationId xmlns:p14="http://schemas.microsoft.com/office/powerpoint/2010/main" val="46158773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6858000"/>
          </a:xfr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8100000" scaled="1"/>
            <a:tileRect/>
          </a:gradFill>
        </p:spPr>
        <p:txBody>
          <a:bodyPr anchor="t">
            <a:normAutofit/>
          </a:bodyPr>
          <a:lstStyle/>
          <a:p>
            <a:pPr algn="ctr"/>
            <a:r>
              <a:rPr lang="en-US" sz="6600" dirty="0" smtClean="0">
                <a:solidFill>
                  <a:schemeClr val="bg1"/>
                </a:solidFill>
              </a:rPr>
              <a:t/>
            </a:r>
            <a:br>
              <a:rPr lang="en-US" sz="6600" dirty="0" smtClean="0">
                <a:solidFill>
                  <a:schemeClr val="bg1"/>
                </a:solidFill>
              </a:rPr>
            </a:br>
            <a:r>
              <a:rPr lang="en-US" sz="6600" dirty="0" smtClean="0">
                <a:solidFill>
                  <a:schemeClr val="bg1"/>
                </a:solidFill>
              </a:rPr>
              <a:t/>
            </a:r>
            <a:br>
              <a:rPr lang="en-US" sz="6600" dirty="0" smtClean="0">
                <a:solidFill>
                  <a:schemeClr val="bg1"/>
                </a:solidFill>
              </a:rPr>
            </a:br>
            <a:r>
              <a:rPr lang="en-US" sz="6600" dirty="0" smtClean="0">
                <a:solidFill>
                  <a:schemeClr val="bg1"/>
                </a:solidFill>
              </a:rPr>
              <a:t>How can we grow ownership?</a:t>
            </a:r>
            <a:endParaRPr lang="en-US" sz="6600" dirty="0">
              <a:solidFill>
                <a:schemeClr val="bg1"/>
              </a:solidFill>
            </a:endParaRPr>
          </a:p>
        </p:txBody>
      </p:sp>
    </p:spTree>
    <p:extLst>
      <p:ext uri="{BB962C8B-B14F-4D97-AF65-F5344CB8AC3E}">
        <p14:creationId xmlns:p14="http://schemas.microsoft.com/office/powerpoint/2010/main" val="78027887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28600"/>
            <a:ext cx="5029200" cy="3477875"/>
          </a:xfrm>
          <a:prstGeom prst="rect">
            <a:avLst/>
          </a:prstGeom>
        </p:spPr>
        <p:txBody>
          <a:bodyPr wrap="square">
            <a:spAutoFit/>
          </a:bodyPr>
          <a:lstStyle/>
          <a:p>
            <a:r>
              <a:rPr lang="en-US" sz="4400" dirty="0" smtClean="0">
                <a:solidFill>
                  <a:prstClr val="black"/>
                </a:solidFill>
                <a:cs typeface="Times New Roman" pitchFamily="18" charset="0"/>
              </a:rPr>
              <a:t>How about giving away decision making?</a:t>
            </a:r>
          </a:p>
          <a:p>
            <a:endParaRPr lang="en-US" sz="4400" dirty="0">
              <a:solidFill>
                <a:prstClr val="black"/>
              </a:solidFill>
              <a:cs typeface="Times New Roman" pitchFamily="18" charset="0"/>
            </a:endParaRPr>
          </a:p>
          <a:p>
            <a:r>
              <a:rPr lang="en-US" sz="4400" dirty="0" smtClean="0">
                <a:solidFill>
                  <a:prstClr val="black"/>
                </a:solidFill>
                <a:cs typeface="Times New Roman" pitchFamily="18" charset="0"/>
              </a:rPr>
              <a:t>What are the risks?</a:t>
            </a:r>
          </a:p>
        </p:txBody>
      </p:sp>
      <p:pic>
        <p:nvPicPr>
          <p:cNvPr id="3" name="Picture 4"/>
          <p:cNvPicPr>
            <a:picLocks noChangeAspect="1" noChangeArrowheads="1"/>
          </p:cNvPicPr>
          <p:nvPr/>
        </p:nvPicPr>
        <p:blipFill>
          <a:blip r:embed="rId2" cstate="print"/>
          <a:srcRect/>
          <a:stretch>
            <a:fillRect/>
          </a:stretch>
        </p:blipFill>
        <p:spPr bwMode="auto">
          <a:xfrm>
            <a:off x="5181600" y="0"/>
            <a:ext cx="3962400" cy="6858000"/>
          </a:xfrm>
          <a:prstGeom prst="rect">
            <a:avLst/>
          </a:prstGeom>
          <a:noFill/>
          <a:ln w="9525">
            <a:noFill/>
            <a:miter lim="800000"/>
            <a:headEnd/>
            <a:tailEnd/>
          </a:ln>
        </p:spPr>
      </p:pic>
    </p:spTree>
    <p:extLst>
      <p:ext uri="{BB962C8B-B14F-4D97-AF65-F5344CB8AC3E}">
        <p14:creationId xmlns:p14="http://schemas.microsoft.com/office/powerpoint/2010/main" val="3074390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 Ownership?</a:t>
            </a:r>
            <a:endParaRPr lang="en-US" dirty="0"/>
          </a:p>
        </p:txBody>
      </p:sp>
      <p:sp>
        <p:nvSpPr>
          <p:cNvPr id="3" name="Content Placeholder 2"/>
          <p:cNvSpPr>
            <a:spLocks noGrp="1"/>
          </p:cNvSpPr>
          <p:nvPr>
            <p:ph idx="1"/>
          </p:nvPr>
        </p:nvSpPr>
        <p:spPr/>
        <p:txBody>
          <a:bodyPr>
            <a:normAutofit/>
          </a:bodyPr>
          <a:lstStyle/>
          <a:p>
            <a:r>
              <a:rPr lang="en-US" sz="4000" dirty="0" smtClean="0"/>
              <a:t>Focus on Why and What – never How</a:t>
            </a:r>
          </a:p>
          <a:p>
            <a:r>
              <a:rPr lang="en-US" sz="4000" dirty="0" smtClean="0"/>
              <a:t>Others own all How decisions</a:t>
            </a:r>
          </a:p>
          <a:p>
            <a:r>
              <a:rPr lang="en-US" sz="4000" dirty="0" smtClean="0"/>
              <a:t>Link all work to Why</a:t>
            </a:r>
          </a:p>
          <a:p>
            <a:r>
              <a:rPr lang="en-US" sz="4000" dirty="0" smtClean="0"/>
              <a:t>Communicate Why</a:t>
            </a:r>
          </a:p>
          <a:p>
            <a:r>
              <a:rPr lang="en-US" sz="4000" dirty="0" smtClean="0"/>
              <a:t>Expose team to user’s lives and goals</a:t>
            </a:r>
          </a:p>
        </p:txBody>
      </p:sp>
    </p:spTree>
    <p:extLst>
      <p:ext uri="{BB962C8B-B14F-4D97-AF65-F5344CB8AC3E}">
        <p14:creationId xmlns:p14="http://schemas.microsoft.com/office/powerpoint/2010/main" val="376946438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With Why</a:t>
            </a:r>
            <a:endParaRPr lang="en-US" dirty="0"/>
          </a:p>
        </p:txBody>
      </p:sp>
      <p:sp>
        <p:nvSpPr>
          <p:cNvPr id="3" name="Content Placeholder 2"/>
          <p:cNvSpPr>
            <a:spLocks noGrp="1"/>
          </p:cNvSpPr>
          <p:nvPr>
            <p:ph idx="1"/>
          </p:nvPr>
        </p:nvSpPr>
        <p:spPr/>
        <p:txBody>
          <a:bodyPr>
            <a:normAutofit/>
          </a:bodyPr>
          <a:lstStyle/>
          <a:p>
            <a:pPr marL="0" indent="0">
              <a:buNone/>
            </a:pPr>
            <a:r>
              <a:rPr lang="en-US" sz="4000" dirty="0" smtClean="0"/>
              <a:t>Simon Sinek</a:t>
            </a:r>
          </a:p>
          <a:p>
            <a:pPr marL="0" indent="0">
              <a:buNone/>
            </a:pPr>
            <a:r>
              <a:rPr lang="en-US" sz="4000" dirty="0">
                <a:hlinkClick r:id="rId2"/>
              </a:rPr>
              <a:t>https://</a:t>
            </a:r>
            <a:r>
              <a:rPr lang="en-US" sz="4000" dirty="0" smtClean="0">
                <a:hlinkClick r:id="rId2"/>
              </a:rPr>
              <a:t>www.youtube.com/watch?v=Wb8KpHqU5tg</a:t>
            </a:r>
            <a:endParaRPr lang="en-US" sz="4000" dirty="0" smtClean="0"/>
          </a:p>
        </p:txBody>
      </p:sp>
    </p:spTree>
    <p:extLst>
      <p:ext uri="{BB962C8B-B14F-4D97-AF65-F5344CB8AC3E}">
        <p14:creationId xmlns:p14="http://schemas.microsoft.com/office/powerpoint/2010/main" val="34628480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339035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cstate="print"/>
          <a:srcRect/>
          <a:stretch>
            <a:fillRect/>
          </a:stretch>
        </p:blipFill>
        <p:spPr bwMode="auto">
          <a:xfrm>
            <a:off x="0" y="1965325"/>
            <a:ext cx="9144000" cy="4892675"/>
          </a:xfrm>
          <a:prstGeom prst="rect">
            <a:avLst/>
          </a:prstGeom>
          <a:noFill/>
          <a:ln w="9525">
            <a:noFill/>
            <a:miter lim="800000"/>
            <a:headEnd/>
            <a:tailEnd/>
          </a:ln>
        </p:spPr>
      </p:pic>
      <p:sp>
        <p:nvSpPr>
          <p:cNvPr id="48131" name="Text Box 3"/>
          <p:cNvSpPr txBox="1">
            <a:spLocks noChangeArrowheads="1"/>
          </p:cNvSpPr>
          <p:nvPr/>
        </p:nvSpPr>
        <p:spPr bwMode="auto">
          <a:xfrm>
            <a:off x="304800" y="533400"/>
            <a:ext cx="8610600" cy="769441"/>
          </a:xfrm>
          <a:prstGeom prst="rect">
            <a:avLst/>
          </a:prstGeom>
          <a:noFill/>
          <a:ln w="9525">
            <a:noFill/>
            <a:miter lim="800000"/>
            <a:headEnd/>
            <a:tailEnd/>
          </a:ln>
        </p:spPr>
        <p:txBody>
          <a:bodyPr>
            <a:spAutoFit/>
          </a:bodyPr>
          <a:lstStyle/>
          <a:p>
            <a:pPr marL="914400" indent="-342900">
              <a:spcBef>
                <a:spcPct val="50000"/>
              </a:spcBef>
            </a:pPr>
            <a:r>
              <a:rPr lang="en-US" sz="4400" dirty="0" smtClean="0">
                <a:solidFill>
                  <a:srgbClr val="C0504D"/>
                </a:solidFill>
              </a:rPr>
              <a:t>Never Problem Solve</a:t>
            </a:r>
            <a:endParaRPr lang="en-US" sz="5400" dirty="0">
              <a:solidFill>
                <a:srgbClr val="C0504D"/>
              </a:solidFill>
            </a:endParaRPr>
          </a:p>
        </p:txBody>
      </p:sp>
    </p:spTree>
    <p:extLst>
      <p:ext uri="{BB962C8B-B14F-4D97-AF65-F5344CB8AC3E}">
        <p14:creationId xmlns:p14="http://schemas.microsoft.com/office/powerpoint/2010/main" val="175438655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1826708"/>
          </a:xfrm>
          <a:prstGeom prst="rect">
            <a:avLst/>
          </a:prstGeom>
          <a:gradFill flip="none" rotWithShape="1">
            <a:gsLst>
              <a:gs pos="0">
                <a:srgbClr val="000000"/>
              </a:gs>
              <a:gs pos="100000">
                <a:schemeClr val="tx1">
                  <a:lumMod val="85000"/>
                  <a:lumOff val="1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p:nvPr>
        </p:nvSpPr>
        <p:spPr/>
        <p:txBody>
          <a:bodyPr>
            <a:noAutofit/>
          </a:bodyPr>
          <a:lstStyle/>
          <a:p>
            <a:r>
              <a:rPr lang="en-US" dirty="0" smtClean="0">
                <a:solidFill>
                  <a:prstClr val="white"/>
                </a:solidFill>
              </a:rPr>
              <a:t>OK </a:t>
            </a:r>
            <a:r>
              <a:rPr lang="en-US" dirty="0">
                <a:solidFill>
                  <a:prstClr val="white"/>
                </a:solidFill>
              </a:rPr>
              <a:t>Smart Guy, how do we then </a:t>
            </a:r>
            <a:r>
              <a:rPr lang="en-US" dirty="0" smtClean="0">
                <a:solidFill>
                  <a:prstClr val="white"/>
                </a:solidFill>
              </a:rPr>
              <a:t/>
            </a:r>
            <a:br>
              <a:rPr lang="en-US" dirty="0" smtClean="0">
                <a:solidFill>
                  <a:prstClr val="white"/>
                </a:solidFill>
              </a:rPr>
            </a:br>
            <a:r>
              <a:rPr lang="en-US" dirty="0" smtClean="0">
                <a:solidFill>
                  <a:srgbClr val="00A9E0"/>
                </a:solidFill>
              </a:rPr>
              <a:t>solve </a:t>
            </a:r>
            <a:r>
              <a:rPr lang="en-US" dirty="0">
                <a:solidFill>
                  <a:srgbClr val="00A9E0"/>
                </a:solidFill>
              </a:rPr>
              <a:t>problems</a:t>
            </a:r>
            <a:r>
              <a:rPr lang="en-US" dirty="0">
                <a:solidFill>
                  <a:prstClr val="white"/>
                </a:solidFill>
              </a:rPr>
              <a:t> and make plans</a:t>
            </a:r>
            <a:r>
              <a:rPr lang="en-US" dirty="0" smtClean="0">
                <a:solidFill>
                  <a:prstClr val="white"/>
                </a:solidFill>
              </a:rPr>
              <a:t>?</a:t>
            </a:r>
            <a:endParaRPr lang="en-US" dirty="0"/>
          </a:p>
        </p:txBody>
      </p:sp>
      <p:pic>
        <p:nvPicPr>
          <p:cNvPr id="914437" name="Picture 5" descr="upwards1"/>
          <p:cNvPicPr>
            <a:picLocks noChangeAspect="1" noChangeArrowheads="1"/>
          </p:cNvPicPr>
          <p:nvPr/>
        </p:nvPicPr>
        <p:blipFill>
          <a:blip r:embed="rId3" cstate="print"/>
          <a:srcRect/>
          <a:stretch>
            <a:fillRect/>
          </a:stretch>
        </p:blipFill>
        <p:spPr bwMode="auto">
          <a:xfrm>
            <a:off x="0" y="1820334"/>
            <a:ext cx="9144000" cy="5037666"/>
          </a:xfrm>
          <a:prstGeom prst="rect">
            <a:avLst/>
          </a:prstGeom>
          <a:noFill/>
        </p:spPr>
      </p:pic>
      <p:sp>
        <p:nvSpPr>
          <p:cNvPr id="914436" name="Text Box 4"/>
          <p:cNvSpPr txBox="1">
            <a:spLocks noChangeArrowheads="1"/>
          </p:cNvSpPr>
          <p:nvPr/>
        </p:nvSpPr>
        <p:spPr bwMode="auto">
          <a:xfrm>
            <a:off x="2116667" y="1998134"/>
            <a:ext cx="4749800" cy="1200329"/>
          </a:xfrm>
          <a:prstGeom prst="rect">
            <a:avLst/>
          </a:prstGeom>
          <a:noFill/>
          <a:ln w="9525">
            <a:noFill/>
            <a:miter lim="800000"/>
            <a:headEnd/>
            <a:tailEnd/>
          </a:ln>
          <a:effectLst/>
        </p:spPr>
        <p:txBody>
          <a:bodyPr wrap="square">
            <a:spAutoFit/>
          </a:bodyPr>
          <a:lstStyle/>
          <a:p>
            <a:pPr marL="914400" indent="-342900">
              <a:spcBef>
                <a:spcPct val="50000"/>
              </a:spcBef>
            </a:pPr>
            <a:r>
              <a:rPr lang="en-US" dirty="0">
                <a:solidFill>
                  <a:prstClr val="black"/>
                </a:solidFill>
              </a:rPr>
              <a:t>		   </a:t>
            </a:r>
            <a:r>
              <a:rPr lang="en-US" dirty="0">
                <a:solidFill>
                  <a:prstClr val="white"/>
                </a:solidFill>
              </a:rPr>
              <a:t>through</a:t>
            </a:r>
          </a:p>
          <a:p>
            <a:pPr marL="914400" indent="-342900">
              <a:spcBef>
                <a:spcPct val="0"/>
              </a:spcBef>
            </a:pPr>
            <a:r>
              <a:rPr lang="en-US" sz="5400" dirty="0">
                <a:solidFill>
                  <a:prstClr val="white"/>
                </a:solidFill>
              </a:rPr>
              <a:t>collaboration </a:t>
            </a:r>
            <a:endParaRPr lang="en-US" sz="4800" dirty="0">
              <a:solidFill>
                <a:prstClr val="black"/>
              </a:solidFill>
            </a:endParaRPr>
          </a:p>
        </p:txBody>
      </p:sp>
    </p:spTree>
    <p:extLst>
      <p:ext uri="{BB962C8B-B14F-4D97-AF65-F5344CB8AC3E}">
        <p14:creationId xmlns:p14="http://schemas.microsoft.com/office/powerpoint/2010/main" val="339107457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0" name="Rectangle 2"/>
          <p:cNvSpPr>
            <a:spLocks noGrp="1" noChangeArrowheads="1"/>
          </p:cNvSpPr>
          <p:nvPr>
            <p:ph type="title"/>
          </p:nvPr>
        </p:nvSpPr>
        <p:spPr bwMode="auto">
          <a:xfrm>
            <a:off x="2743200" y="0"/>
            <a:ext cx="6400800" cy="12954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en-US"/>
              <a:t>Project Management</a:t>
            </a:r>
          </a:p>
        </p:txBody>
      </p:sp>
      <p:sp>
        <p:nvSpPr>
          <p:cNvPr id="826371" name="Rectangle 3"/>
          <p:cNvSpPr>
            <a:spLocks noGrp="1" noChangeArrowheads="1"/>
          </p:cNvSpPr>
          <p:nvPr>
            <p:ph idx="1"/>
          </p:nvPr>
        </p:nvSpPr>
        <p:spPr/>
        <p:txBody>
          <a:bodyPr/>
          <a:lstStyle/>
          <a:p>
            <a:endParaRPr lang="en-US"/>
          </a:p>
          <a:p>
            <a:r>
              <a:rPr lang="en-US"/>
              <a:t>Quality Management</a:t>
            </a:r>
          </a:p>
        </p:txBody>
      </p:sp>
      <p:pic>
        <p:nvPicPr>
          <p:cNvPr id="826372"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
        <p:nvSpPr>
          <p:cNvPr id="6" name="Rectangle 3"/>
          <p:cNvSpPr txBox="1">
            <a:spLocks noChangeArrowheads="1"/>
          </p:cNvSpPr>
          <p:nvPr/>
        </p:nvSpPr>
        <p:spPr>
          <a:xfrm>
            <a:off x="0" y="2158999"/>
            <a:ext cx="9144000" cy="2235200"/>
          </a:xfrm>
          <a:prstGeom prst="rect">
            <a:avLst/>
          </a:prstGeom>
          <a:solidFill>
            <a:schemeClr val="tx1">
              <a:alpha val="60000"/>
            </a:schemeClr>
          </a:solidFill>
        </p:spPr>
        <p:txBody>
          <a:bodyPr vert="horz" lIns="457200" tIns="45720" rIns="45720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4000" dirty="0">
                <a:solidFill>
                  <a:prstClr val="white"/>
                </a:solidFill>
              </a:rPr>
              <a:t>create </a:t>
            </a:r>
            <a:r>
              <a:rPr lang="en-US" sz="2400" dirty="0">
                <a:solidFill>
                  <a:prstClr val="white"/>
                </a:solidFill>
              </a:rPr>
              <a:t>an</a:t>
            </a:r>
            <a:r>
              <a:rPr lang="en-US" sz="4000" dirty="0">
                <a:solidFill>
                  <a:prstClr val="white"/>
                </a:solidFill>
              </a:rPr>
              <a:t> </a:t>
            </a:r>
            <a:r>
              <a:rPr lang="en-US" sz="5400" dirty="0">
                <a:solidFill>
                  <a:prstClr val="white"/>
                </a:solidFill>
              </a:rPr>
              <a:t>open</a:t>
            </a:r>
            <a:r>
              <a:rPr lang="en-US" sz="4000" dirty="0">
                <a:solidFill>
                  <a:prstClr val="white"/>
                </a:solidFill>
              </a:rPr>
              <a:t> </a:t>
            </a:r>
            <a:br>
              <a:rPr lang="en-US" sz="4000" dirty="0">
                <a:solidFill>
                  <a:prstClr val="white"/>
                </a:solidFill>
              </a:rPr>
            </a:br>
            <a:r>
              <a:rPr lang="en-US" sz="4000" dirty="0">
                <a:solidFill>
                  <a:prstClr val="white"/>
                </a:solidFill>
              </a:rPr>
              <a:t>				environment</a:t>
            </a:r>
          </a:p>
        </p:txBody>
      </p:sp>
    </p:spTree>
    <p:extLst>
      <p:ext uri="{BB962C8B-B14F-4D97-AF65-F5344CB8AC3E}">
        <p14:creationId xmlns:p14="http://schemas.microsoft.com/office/powerpoint/2010/main" val="224285140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3"/>
          <p:cNvSpPr>
            <a:spLocks noChangeArrowheads="1"/>
          </p:cNvSpPr>
          <p:nvPr/>
        </p:nvSpPr>
        <p:spPr bwMode="auto">
          <a:xfrm>
            <a:off x="0" y="1371600"/>
            <a:ext cx="4495800" cy="4953000"/>
          </a:xfrm>
          <a:prstGeom prst="rect">
            <a:avLst/>
          </a:prstGeom>
          <a:noFill/>
          <a:ln w="9525">
            <a:noFill/>
            <a:miter lim="800000"/>
            <a:headEnd/>
            <a:tailEnd/>
          </a:ln>
        </p:spPr>
        <p:txBody>
          <a:bodyPr/>
          <a:lstStyle/>
          <a:p>
            <a:pPr marL="398463" indent="-342900">
              <a:buClr>
                <a:srgbClr val="3C3CB4"/>
              </a:buClr>
            </a:pPr>
            <a:endParaRPr lang="en-US">
              <a:solidFill>
                <a:srgbClr val="3C3CB4"/>
              </a:solidFill>
            </a:endParaRPr>
          </a:p>
        </p:txBody>
      </p:sp>
      <p:pic>
        <p:nvPicPr>
          <p:cNvPr id="816131"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
        <p:nvSpPr>
          <p:cNvPr id="816132" name="Text Box 4"/>
          <p:cNvSpPr txBox="1">
            <a:spLocks noChangeArrowheads="1"/>
          </p:cNvSpPr>
          <p:nvPr/>
        </p:nvSpPr>
        <p:spPr bwMode="auto">
          <a:xfrm>
            <a:off x="914400" y="2582333"/>
            <a:ext cx="8229600" cy="2215991"/>
          </a:xfrm>
          <a:prstGeom prst="rect">
            <a:avLst/>
          </a:prstGeom>
          <a:noFill/>
          <a:ln w="9525">
            <a:noFill/>
            <a:miter lim="800000"/>
            <a:headEnd/>
            <a:tailEnd/>
          </a:ln>
          <a:effectLst/>
        </p:spPr>
        <p:txBody>
          <a:bodyPr>
            <a:spAutoFit/>
          </a:bodyPr>
          <a:lstStyle/>
          <a:p>
            <a:r>
              <a:rPr lang="en-US" sz="4400" dirty="0">
                <a:solidFill>
                  <a:schemeClr val="bg1"/>
                </a:solidFill>
              </a:rPr>
              <a:t>     </a:t>
            </a:r>
            <a:r>
              <a:rPr lang="en-US" sz="4000" dirty="0">
                <a:solidFill>
                  <a:schemeClr val="bg1"/>
                </a:solidFill>
              </a:rPr>
              <a:t>fosters creativity and innovation,</a:t>
            </a:r>
          </a:p>
          <a:p>
            <a:r>
              <a:rPr lang="en-US" sz="4000" dirty="0">
                <a:solidFill>
                  <a:schemeClr val="bg1"/>
                </a:solidFill>
              </a:rPr>
              <a:t>team commitment and ownership</a:t>
            </a:r>
          </a:p>
          <a:p>
            <a:r>
              <a:rPr lang="en-US" sz="5400" dirty="0">
                <a:solidFill>
                  <a:schemeClr val="bg1"/>
                </a:solidFill>
              </a:rPr>
              <a:t>        encourages ideas</a:t>
            </a:r>
            <a:endParaRPr lang="en-US" dirty="0">
              <a:solidFill>
                <a:schemeClr val="bg1"/>
              </a:solidFill>
            </a:endParaRPr>
          </a:p>
        </p:txBody>
      </p:sp>
    </p:spTree>
    <p:extLst>
      <p:ext uri="{BB962C8B-B14F-4D97-AF65-F5344CB8AC3E}">
        <p14:creationId xmlns:p14="http://schemas.microsoft.com/office/powerpoint/2010/main" val="376439173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1826708"/>
          </a:xfrm>
          <a:prstGeom prst="rect">
            <a:avLst/>
          </a:prstGeom>
          <a:gradFill flip="none" rotWithShape="1">
            <a:gsLst>
              <a:gs pos="0">
                <a:srgbClr val="000000"/>
              </a:gs>
              <a:gs pos="100000">
                <a:schemeClr val="tx1">
                  <a:lumMod val="85000"/>
                  <a:lumOff val="1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p:nvPr>
        </p:nvSpPr>
        <p:spPr/>
        <p:txBody>
          <a:bodyPr>
            <a:noAutofit/>
          </a:bodyPr>
          <a:lstStyle/>
          <a:p>
            <a:r>
              <a:rPr lang="en-US" dirty="0"/>
              <a:t>bring </a:t>
            </a:r>
            <a:r>
              <a:rPr lang="en-US" dirty="0" smtClean="0"/>
              <a:t>the </a:t>
            </a:r>
            <a:r>
              <a:rPr lang="en-US" dirty="0" smtClean="0">
                <a:solidFill>
                  <a:srgbClr val="00A9E0"/>
                </a:solidFill>
              </a:rPr>
              <a:t>right people </a:t>
            </a:r>
            <a:r>
              <a:rPr lang="en-US" dirty="0" smtClean="0"/>
              <a:t>together from </a:t>
            </a:r>
            <a:r>
              <a:rPr lang="en-US" dirty="0"/>
              <a:t>the entire enterprise</a:t>
            </a:r>
            <a:br>
              <a:rPr lang="en-US" dirty="0"/>
            </a:br>
            <a:endParaRPr lang="en-US" dirty="0"/>
          </a:p>
        </p:txBody>
      </p:sp>
      <p:sp>
        <p:nvSpPr>
          <p:cNvPr id="756738" name="Rectangle 2"/>
          <p:cNvSpPr>
            <a:spLocks noGrp="1" noChangeArrowheads="1"/>
          </p:cNvSpPr>
          <p:nvPr>
            <p:ph idx="4294967295"/>
          </p:nvPr>
        </p:nvSpPr>
        <p:spPr>
          <a:xfrm>
            <a:off x="0" y="1600200"/>
            <a:ext cx="8229600" cy="4525963"/>
          </a:xfrm>
          <a:noFill/>
        </p:spPr>
        <p:txBody>
          <a:bodyPr/>
          <a:lstStyle/>
          <a:p>
            <a:endParaRPr lang="en-US"/>
          </a:p>
          <a:p>
            <a:pPr>
              <a:buFont typeface="Wingdings" pitchFamily="2" charset="2"/>
              <a:buNone/>
            </a:pPr>
            <a:r>
              <a:rPr lang="en-US"/>
              <a:t> </a:t>
            </a:r>
          </a:p>
        </p:txBody>
      </p:sp>
      <p:sp>
        <p:nvSpPr>
          <p:cNvPr id="756744" name="Text Box 8"/>
          <p:cNvSpPr txBox="1">
            <a:spLocks noChangeArrowheads="1"/>
          </p:cNvSpPr>
          <p:nvPr/>
        </p:nvSpPr>
        <p:spPr bwMode="auto">
          <a:xfrm>
            <a:off x="4893733" y="2260600"/>
            <a:ext cx="3886200" cy="4275138"/>
          </a:xfrm>
          <a:prstGeom prst="rect">
            <a:avLst/>
          </a:prstGeom>
          <a:noFill/>
          <a:ln w="9525">
            <a:noFill/>
            <a:miter lim="800000"/>
            <a:headEnd/>
            <a:tailEnd/>
          </a:ln>
          <a:effectLst/>
        </p:spPr>
        <p:txBody>
          <a:bodyPr>
            <a:spAutoFit/>
          </a:bodyPr>
          <a:lstStyle/>
          <a:p>
            <a:r>
              <a:rPr lang="en-US" sz="4400" dirty="0">
                <a:solidFill>
                  <a:prstClr val="black"/>
                </a:solidFill>
              </a:rPr>
              <a:t>  customers</a:t>
            </a:r>
          </a:p>
          <a:p>
            <a:r>
              <a:rPr lang="en-US" b="1" dirty="0">
                <a:solidFill>
                  <a:prstClr val="black"/>
                </a:solidFill>
              </a:rPr>
              <a:t>            marketing</a:t>
            </a:r>
          </a:p>
          <a:p>
            <a:r>
              <a:rPr lang="en-US" sz="3600" dirty="0">
                <a:solidFill>
                  <a:prstClr val="black"/>
                </a:solidFill>
              </a:rPr>
              <a:t>               sales</a:t>
            </a:r>
          </a:p>
          <a:p>
            <a:r>
              <a:rPr lang="en-US" dirty="0">
                <a:solidFill>
                  <a:prstClr val="black"/>
                </a:solidFill>
              </a:rPr>
              <a:t>	 finance</a:t>
            </a:r>
          </a:p>
          <a:p>
            <a:r>
              <a:rPr lang="en-US" sz="3200" b="1" dirty="0">
                <a:solidFill>
                  <a:prstClr val="black"/>
                </a:solidFill>
              </a:rPr>
              <a:t>technology</a:t>
            </a:r>
          </a:p>
          <a:p>
            <a:r>
              <a:rPr lang="en-US" dirty="0">
                <a:solidFill>
                  <a:prstClr val="black"/>
                </a:solidFill>
              </a:rPr>
              <a:t>          </a:t>
            </a:r>
            <a:r>
              <a:rPr lang="en-US" sz="2400" dirty="0">
                <a:solidFill>
                  <a:prstClr val="black"/>
                </a:solidFill>
              </a:rPr>
              <a:t>manufacturing</a:t>
            </a:r>
          </a:p>
          <a:p>
            <a:r>
              <a:rPr lang="en-US" sz="4000" dirty="0">
                <a:solidFill>
                  <a:prstClr val="black"/>
                </a:solidFill>
              </a:rPr>
              <a:t>   stakeholders</a:t>
            </a:r>
          </a:p>
        </p:txBody>
      </p:sp>
      <p:pic>
        <p:nvPicPr>
          <p:cNvPr id="756745" name="Picture 9" descr="people6"/>
          <p:cNvPicPr>
            <a:picLocks noChangeAspect="1" noChangeArrowheads="1"/>
          </p:cNvPicPr>
          <p:nvPr/>
        </p:nvPicPr>
        <p:blipFill>
          <a:blip r:embed="rId3" cstate="print"/>
          <a:srcRect/>
          <a:stretch>
            <a:fillRect/>
          </a:stretch>
        </p:blipFill>
        <p:spPr bwMode="auto">
          <a:xfrm>
            <a:off x="0" y="1828800"/>
            <a:ext cx="4191000" cy="5029200"/>
          </a:xfrm>
          <a:prstGeom prst="rect">
            <a:avLst/>
          </a:prstGeom>
          <a:noFill/>
        </p:spPr>
      </p:pic>
    </p:spTree>
    <p:extLst>
      <p:ext uri="{BB962C8B-B14F-4D97-AF65-F5344CB8AC3E}">
        <p14:creationId xmlns:p14="http://schemas.microsoft.com/office/powerpoint/2010/main" val="79172631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FFFFFF"/>
                </a:solidFill>
              </a:rPr>
              <a:t>agree to </a:t>
            </a:r>
            <a:r>
              <a:rPr lang="en-US" dirty="0">
                <a:solidFill>
                  <a:srgbClr val="00A9E0"/>
                </a:solidFill>
              </a:rPr>
              <a:t>goals </a:t>
            </a:r>
            <a:r>
              <a:rPr lang="en-US" dirty="0" smtClean="0">
                <a:solidFill>
                  <a:srgbClr val="00A9E0"/>
                </a:solidFill>
              </a:rPr>
              <a:t>and objectives</a:t>
            </a:r>
            <a:endParaRPr lang="en-US" dirty="0">
              <a:solidFill>
                <a:srgbClr val="00A9E0"/>
              </a:solidFill>
            </a:endParaRPr>
          </a:p>
        </p:txBody>
      </p:sp>
      <p:sp>
        <p:nvSpPr>
          <p:cNvPr id="822274" name="Rectangle 2"/>
          <p:cNvSpPr>
            <a:spLocks noGrp="1" noChangeArrowheads="1"/>
          </p:cNvSpPr>
          <p:nvPr>
            <p:ph idx="4294967295"/>
          </p:nvPr>
        </p:nvSpPr>
        <p:spPr>
          <a:xfrm>
            <a:off x="0" y="1752600"/>
            <a:ext cx="9144000" cy="5105400"/>
          </a:xfrm>
          <a:noFill/>
        </p:spPr>
        <p:txBody>
          <a:bodyPr/>
          <a:lstStyle/>
          <a:p>
            <a:endParaRPr lang="en-US"/>
          </a:p>
          <a:p>
            <a:pPr>
              <a:buFont typeface="Wingdings" pitchFamily="2" charset="2"/>
              <a:buNone/>
            </a:pPr>
            <a:r>
              <a:rPr lang="en-US"/>
              <a:t>   </a:t>
            </a:r>
          </a:p>
        </p:txBody>
      </p:sp>
      <p:pic>
        <p:nvPicPr>
          <p:cNvPr id="822275" name="Picture 3"/>
          <p:cNvPicPr>
            <a:picLocks noChangeArrowheads="1"/>
          </p:cNvPicPr>
          <p:nvPr/>
        </p:nvPicPr>
        <p:blipFill rotWithShape="1">
          <a:blip r:embed="rId3" cstate="print"/>
          <a:srcRect r="2737"/>
          <a:stretch/>
        </p:blipFill>
        <p:spPr bwMode="auto">
          <a:xfrm>
            <a:off x="0" y="1270000"/>
            <a:ext cx="9144000" cy="5588000"/>
          </a:xfrm>
          <a:prstGeom prst="rect">
            <a:avLst/>
          </a:prstGeom>
          <a:noFill/>
          <a:ln w="9525">
            <a:noFill/>
            <a:miter lim="800000"/>
            <a:headEnd/>
            <a:tailEnd/>
          </a:ln>
          <a:effectLst/>
        </p:spPr>
      </p:pic>
    </p:spTree>
    <p:extLst>
      <p:ext uri="{BB962C8B-B14F-4D97-AF65-F5344CB8AC3E}">
        <p14:creationId xmlns:p14="http://schemas.microsoft.com/office/powerpoint/2010/main" val="381534030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2"/>
          <p:cNvSpPr>
            <a:spLocks noGrp="1" noChangeArrowheads="1"/>
          </p:cNvSpPr>
          <p:nvPr>
            <p:ph type="title"/>
          </p:nvPr>
        </p:nvSpPr>
        <p:spPr bwMode="auto">
          <a:xfrm>
            <a:off x="2743200" y="0"/>
            <a:ext cx="6400800" cy="12954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8019" name="Rectangle 3"/>
          <p:cNvSpPr>
            <a:spLocks noGrp="1" noChangeArrowheads="1"/>
          </p:cNvSpPr>
          <p:nvPr>
            <p:ph idx="1"/>
          </p:nvPr>
        </p:nvSpPr>
        <p:spPr/>
        <p:txBody>
          <a:bodyPr/>
          <a:lstStyle/>
          <a:p>
            <a:endParaRPr lang="en-US"/>
          </a:p>
        </p:txBody>
      </p:sp>
      <p:sp>
        <p:nvSpPr>
          <p:cNvPr id="598021" name="Text Box 5"/>
          <p:cNvSpPr txBox="1">
            <a:spLocks noChangeArrowheads="1"/>
          </p:cNvSpPr>
          <p:nvPr/>
        </p:nvSpPr>
        <p:spPr bwMode="auto">
          <a:xfrm>
            <a:off x="4419600" y="1143000"/>
            <a:ext cx="4343400" cy="519113"/>
          </a:xfrm>
          <a:prstGeom prst="rect">
            <a:avLst/>
          </a:prstGeom>
          <a:noFill/>
          <a:ln w="9525">
            <a:noFill/>
            <a:miter lim="800000"/>
            <a:headEnd/>
            <a:tailEnd/>
          </a:ln>
          <a:effectLst/>
        </p:spPr>
        <p:txBody>
          <a:bodyPr>
            <a:spAutoFit/>
          </a:bodyPr>
          <a:lstStyle/>
          <a:p>
            <a:pPr marL="914400" indent="-342900">
              <a:spcBef>
                <a:spcPct val="50000"/>
              </a:spcBef>
            </a:pPr>
            <a:endParaRPr lang="en-US">
              <a:solidFill>
                <a:prstClr val="black"/>
              </a:solidFill>
            </a:endParaRPr>
          </a:p>
        </p:txBody>
      </p:sp>
      <p:pic>
        <p:nvPicPr>
          <p:cNvPr id="598023" name="Picture 7"/>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
        <p:nvSpPr>
          <p:cNvPr id="598022" name="Text Box 6"/>
          <p:cNvSpPr txBox="1">
            <a:spLocks noChangeArrowheads="1"/>
          </p:cNvSpPr>
          <p:nvPr/>
        </p:nvSpPr>
        <p:spPr bwMode="auto">
          <a:xfrm>
            <a:off x="0" y="685337"/>
            <a:ext cx="9144000" cy="923330"/>
          </a:xfrm>
          <a:prstGeom prst="rect">
            <a:avLst/>
          </a:prstGeom>
          <a:solidFill>
            <a:schemeClr val="tx1">
              <a:alpha val="75000"/>
            </a:schemeClr>
          </a:solidFill>
          <a:ln w="9525">
            <a:noFill/>
            <a:miter lim="800000"/>
            <a:headEnd/>
            <a:tailEnd/>
          </a:ln>
          <a:effectLst/>
        </p:spPr>
        <p:txBody>
          <a:bodyPr wrap="square" anchor="t">
            <a:spAutoFit/>
          </a:bodyPr>
          <a:lstStyle/>
          <a:p>
            <a:pPr marL="63500" algn="ctr">
              <a:spcBef>
                <a:spcPct val="50000"/>
              </a:spcBef>
            </a:pPr>
            <a:r>
              <a:rPr lang="en-US" sz="5400" dirty="0">
                <a:solidFill>
                  <a:schemeClr val="bg1"/>
                </a:solidFill>
              </a:rPr>
              <a:t>brainstorm</a:t>
            </a:r>
          </a:p>
        </p:txBody>
      </p:sp>
    </p:spTree>
    <p:extLst>
      <p:ext uri="{BB962C8B-B14F-4D97-AF65-F5344CB8AC3E}">
        <p14:creationId xmlns:p14="http://schemas.microsoft.com/office/powerpoint/2010/main" val="237329690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6996" name="Picture 4"/>
          <p:cNvPicPr>
            <a:picLocks noChangeAspect="1" noChangeArrowheads="1"/>
          </p:cNvPicPr>
          <p:nvPr/>
        </p:nvPicPr>
        <p:blipFill>
          <a:blip r:embed="rId3" cstate="print"/>
          <a:srcRect/>
          <a:stretch>
            <a:fillRect/>
          </a:stretch>
        </p:blipFill>
        <p:spPr bwMode="auto">
          <a:xfrm>
            <a:off x="3581400" y="0"/>
            <a:ext cx="5562600" cy="6858000"/>
          </a:xfrm>
          <a:prstGeom prst="rect">
            <a:avLst/>
          </a:prstGeom>
          <a:noFill/>
          <a:ln w="9525">
            <a:noFill/>
            <a:miter lim="800000"/>
            <a:headEnd/>
            <a:tailEnd/>
          </a:ln>
          <a:effectLst/>
        </p:spPr>
      </p:pic>
      <p:sp>
        <p:nvSpPr>
          <p:cNvPr id="596995" name="Rectangle 3"/>
          <p:cNvSpPr>
            <a:spLocks noGrp="1" noChangeArrowheads="1"/>
          </p:cNvSpPr>
          <p:nvPr>
            <p:ph idx="1"/>
          </p:nvPr>
        </p:nvSpPr>
        <p:spPr>
          <a:xfrm>
            <a:off x="0" y="0"/>
            <a:ext cx="3936999" cy="6857999"/>
          </a:xfrm>
          <a:solidFill>
            <a:schemeClr val="tx1"/>
          </a:solidFill>
        </p:spPr>
        <p:txBody>
          <a:bodyPr anchor="ctr"/>
          <a:lstStyle/>
          <a:p>
            <a:pPr marL="228600" indent="0">
              <a:buFont typeface="Wingdings" pitchFamily="2" charset="2"/>
              <a:buNone/>
            </a:pPr>
            <a:endParaRPr lang="en-US" sz="2000" dirty="0">
              <a:solidFill>
                <a:schemeClr val="bg1"/>
              </a:solidFill>
            </a:endParaRPr>
          </a:p>
          <a:p>
            <a:pPr marL="228600" indent="0">
              <a:buFont typeface="Wingdings" pitchFamily="2" charset="2"/>
              <a:buNone/>
            </a:pPr>
            <a:r>
              <a:rPr lang="en-US" sz="5400" dirty="0">
                <a:solidFill>
                  <a:schemeClr val="bg1"/>
                </a:solidFill>
              </a:rPr>
              <a:t>  </a:t>
            </a:r>
            <a:r>
              <a:rPr lang="en-US" sz="5400" dirty="0" smtClean="0">
                <a:solidFill>
                  <a:schemeClr val="bg1"/>
                </a:solidFill>
              </a:rPr>
              <a:t> group</a:t>
            </a:r>
            <a:endParaRPr lang="en-US" sz="5400" dirty="0">
              <a:solidFill>
                <a:schemeClr val="bg1"/>
              </a:solidFill>
            </a:endParaRPr>
          </a:p>
          <a:p>
            <a:pPr marL="228600" indent="0">
              <a:buFont typeface="Wingdings" pitchFamily="2" charset="2"/>
              <a:buNone/>
            </a:pPr>
            <a:r>
              <a:rPr lang="en-US" sz="5400" dirty="0">
                <a:solidFill>
                  <a:schemeClr val="bg1"/>
                </a:solidFill>
              </a:rPr>
              <a:t>  		</a:t>
            </a:r>
            <a:r>
              <a:rPr lang="en-US" sz="5400" dirty="0" smtClean="0">
                <a:solidFill>
                  <a:schemeClr val="bg1"/>
                </a:solidFill>
              </a:rPr>
              <a:t> </a:t>
            </a:r>
            <a:r>
              <a:rPr lang="en-US" sz="4000" dirty="0" smtClean="0">
                <a:solidFill>
                  <a:schemeClr val="bg1"/>
                </a:solidFill>
              </a:rPr>
              <a:t>in</a:t>
            </a:r>
            <a:r>
              <a:rPr lang="en-US" sz="5400" dirty="0" smtClean="0">
                <a:solidFill>
                  <a:schemeClr val="bg1"/>
                </a:solidFill>
              </a:rPr>
              <a:t> </a:t>
            </a:r>
            <a:endParaRPr lang="en-US" sz="5400" dirty="0">
              <a:solidFill>
                <a:schemeClr val="bg1"/>
              </a:solidFill>
            </a:endParaRPr>
          </a:p>
          <a:p>
            <a:pPr marL="228600" indent="0">
              <a:buFont typeface="Wingdings" pitchFamily="2" charset="2"/>
              <a:buNone/>
            </a:pPr>
            <a:r>
              <a:rPr lang="en-US" sz="6600" dirty="0" smtClean="0">
                <a:solidFill>
                  <a:srgbClr val="00A9E0"/>
                </a:solidFill>
              </a:rPr>
              <a:t> silence</a:t>
            </a:r>
            <a:endParaRPr lang="en-US" sz="6600" dirty="0">
              <a:solidFill>
                <a:srgbClr val="00A9E0"/>
              </a:solidFill>
            </a:endParaRPr>
          </a:p>
        </p:txBody>
      </p:sp>
    </p:spTree>
    <p:extLst>
      <p:ext uri="{BB962C8B-B14F-4D97-AF65-F5344CB8AC3E}">
        <p14:creationId xmlns:p14="http://schemas.microsoft.com/office/powerpoint/2010/main" val="289412864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98" name="Rectangle 2"/>
          <p:cNvSpPr>
            <a:spLocks noGrp="1" noChangeArrowheads="1"/>
          </p:cNvSpPr>
          <p:nvPr>
            <p:ph type="title"/>
          </p:nvPr>
        </p:nvSpPr>
        <p:spPr bwMode="auto">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2499" name="Rectangle 3"/>
          <p:cNvSpPr>
            <a:spLocks noGrp="1" noChangeArrowheads="1"/>
          </p:cNvSpPr>
          <p:nvPr>
            <p:ph idx="1"/>
          </p:nvPr>
        </p:nvSpPr>
        <p:spPr/>
        <p:txBody>
          <a:bodyPr/>
          <a:lstStyle/>
          <a:p>
            <a:endParaRPr lang="en-US"/>
          </a:p>
        </p:txBody>
      </p:sp>
      <p:pic>
        <p:nvPicPr>
          <p:cNvPr id="1002500"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
        <p:nvSpPr>
          <p:cNvPr id="1002501" name="Text Box 5"/>
          <p:cNvSpPr txBox="1">
            <a:spLocks noChangeArrowheads="1"/>
          </p:cNvSpPr>
          <p:nvPr/>
        </p:nvSpPr>
        <p:spPr bwMode="auto">
          <a:xfrm>
            <a:off x="4419600" y="1143000"/>
            <a:ext cx="4343400" cy="519113"/>
          </a:xfrm>
          <a:prstGeom prst="rect">
            <a:avLst/>
          </a:prstGeom>
          <a:noFill/>
          <a:ln w="9525">
            <a:noFill/>
            <a:miter lim="800000"/>
            <a:headEnd/>
            <a:tailEnd/>
          </a:ln>
          <a:effectLst/>
        </p:spPr>
        <p:txBody>
          <a:bodyPr>
            <a:spAutoFit/>
          </a:bodyPr>
          <a:lstStyle/>
          <a:p>
            <a:pPr marL="914400" indent="-342900">
              <a:spcBef>
                <a:spcPct val="50000"/>
              </a:spcBef>
            </a:pPr>
            <a:endParaRPr lang="en-US">
              <a:solidFill>
                <a:prstClr val="black"/>
              </a:solidFill>
            </a:endParaRPr>
          </a:p>
        </p:txBody>
      </p:sp>
      <p:sp>
        <p:nvSpPr>
          <p:cNvPr id="1002502" name="Text Box 6"/>
          <p:cNvSpPr txBox="1">
            <a:spLocks noChangeArrowheads="1"/>
          </p:cNvSpPr>
          <p:nvPr/>
        </p:nvSpPr>
        <p:spPr bwMode="auto">
          <a:xfrm>
            <a:off x="4792132" y="1828800"/>
            <a:ext cx="4191001" cy="3887218"/>
          </a:xfrm>
          <a:prstGeom prst="rect">
            <a:avLst/>
          </a:prstGeom>
          <a:noFill/>
          <a:ln w="9525">
            <a:noFill/>
            <a:miter lim="800000"/>
            <a:headEnd/>
            <a:tailEnd/>
          </a:ln>
          <a:effectLst/>
        </p:spPr>
        <p:txBody>
          <a:bodyPr wrap="square">
            <a:spAutoFit/>
          </a:bodyPr>
          <a:lstStyle/>
          <a:p>
            <a:pPr marL="63500">
              <a:spcBef>
                <a:spcPct val="50000"/>
              </a:spcBef>
            </a:pPr>
            <a:r>
              <a:rPr lang="en-US" sz="5400" b="1" dirty="0"/>
              <a:t>    </a:t>
            </a:r>
            <a:r>
              <a:rPr lang="en-US" sz="5400" dirty="0"/>
              <a:t>prioritize</a:t>
            </a:r>
            <a:r>
              <a:rPr lang="en-US" sz="5400" b="1" dirty="0"/>
              <a:t> </a:t>
            </a:r>
            <a:r>
              <a:rPr lang="en-US" sz="4000" dirty="0"/>
              <a:t>based</a:t>
            </a:r>
            <a:r>
              <a:rPr lang="en-US" sz="5400" dirty="0"/>
              <a:t> on</a:t>
            </a:r>
            <a:r>
              <a:rPr lang="en-US" sz="5400" b="1" dirty="0"/>
              <a:t> </a:t>
            </a:r>
          </a:p>
          <a:p>
            <a:pPr marL="63500">
              <a:spcBef>
                <a:spcPct val="10000"/>
              </a:spcBef>
            </a:pPr>
            <a:r>
              <a:rPr lang="en-US" sz="5400" b="1" dirty="0"/>
              <a:t>	</a:t>
            </a:r>
            <a:r>
              <a:rPr lang="en-US" sz="6600" b="1" dirty="0"/>
              <a:t>business</a:t>
            </a:r>
            <a:r>
              <a:rPr lang="en-US" sz="5400" b="1" dirty="0"/>
              <a:t> 		</a:t>
            </a:r>
            <a:r>
              <a:rPr lang="en-US" sz="6600" b="1" dirty="0"/>
              <a:t>value</a:t>
            </a:r>
          </a:p>
        </p:txBody>
      </p:sp>
    </p:spTree>
    <p:extLst>
      <p:ext uri="{BB962C8B-B14F-4D97-AF65-F5344CB8AC3E}">
        <p14:creationId xmlns:p14="http://schemas.microsoft.com/office/powerpoint/2010/main" val="365051919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Individuals volunteer</a:t>
            </a:r>
            <a:endParaRPr lang="en-US" dirty="0"/>
          </a:p>
        </p:txBody>
      </p:sp>
      <p:pic>
        <p:nvPicPr>
          <p:cNvPr id="1012739" name="Picture 3"/>
          <p:cNvPicPr>
            <a:picLocks noChangeArrowheads="1"/>
          </p:cNvPicPr>
          <p:nvPr/>
        </p:nvPicPr>
        <p:blipFill>
          <a:blip r:embed="rId3" cstate="print"/>
          <a:srcRect/>
          <a:stretch>
            <a:fillRect/>
          </a:stretch>
        </p:blipFill>
        <p:spPr bwMode="auto">
          <a:xfrm>
            <a:off x="0" y="1288676"/>
            <a:ext cx="3886200" cy="5586984"/>
          </a:xfrm>
          <a:prstGeom prst="rect">
            <a:avLst/>
          </a:prstGeom>
          <a:noFill/>
          <a:ln w="9525">
            <a:noFill/>
            <a:miter lim="800000"/>
            <a:headEnd/>
            <a:tailEnd/>
          </a:ln>
          <a:effectLst/>
        </p:spPr>
      </p:pic>
      <p:sp>
        <p:nvSpPr>
          <p:cNvPr id="1012740" name="Text Box 4"/>
          <p:cNvSpPr txBox="1">
            <a:spLocks noChangeArrowheads="1"/>
          </p:cNvSpPr>
          <p:nvPr/>
        </p:nvSpPr>
        <p:spPr bwMode="auto">
          <a:xfrm>
            <a:off x="4741333" y="2844799"/>
            <a:ext cx="3581400" cy="2400657"/>
          </a:xfrm>
          <a:prstGeom prst="rect">
            <a:avLst/>
          </a:prstGeom>
          <a:noFill/>
          <a:ln w="9525">
            <a:noFill/>
            <a:miter lim="800000"/>
            <a:headEnd/>
            <a:tailEnd/>
          </a:ln>
          <a:effectLst/>
        </p:spPr>
        <p:txBody>
          <a:bodyPr>
            <a:spAutoFit/>
          </a:bodyPr>
          <a:lstStyle/>
          <a:p>
            <a:pPr>
              <a:spcBef>
                <a:spcPct val="50000"/>
              </a:spcBef>
            </a:pPr>
            <a:r>
              <a:rPr lang="en-US" sz="3200" dirty="0" smtClean="0">
                <a:solidFill>
                  <a:srgbClr val="000000"/>
                </a:solidFill>
              </a:rPr>
              <a:t>for</a:t>
            </a:r>
            <a:r>
              <a:rPr lang="en-US" sz="3200" dirty="0">
                <a:solidFill>
                  <a:srgbClr val="000000"/>
                </a:solidFill>
              </a:rPr>
              <a:t> </a:t>
            </a:r>
            <a:r>
              <a:rPr lang="en-US" sz="6000" dirty="0" smtClean="0">
                <a:solidFill>
                  <a:srgbClr val="000000"/>
                </a:solidFill>
              </a:rPr>
              <a:t>what</a:t>
            </a:r>
            <a:endParaRPr lang="en-US" sz="6000" dirty="0">
              <a:solidFill>
                <a:srgbClr val="000000"/>
              </a:solidFill>
            </a:endParaRPr>
          </a:p>
          <a:p>
            <a:pPr>
              <a:spcBef>
                <a:spcPct val="50000"/>
              </a:spcBef>
            </a:pPr>
            <a:r>
              <a:rPr lang="en-US" sz="2000" dirty="0" smtClean="0">
                <a:solidFill>
                  <a:srgbClr val="000000"/>
                </a:solidFill>
              </a:rPr>
              <a:t>        and </a:t>
            </a:r>
            <a:r>
              <a:rPr lang="en-US" sz="2000" dirty="0">
                <a:solidFill>
                  <a:srgbClr val="000000"/>
                </a:solidFill>
              </a:rPr>
              <a:t>by </a:t>
            </a:r>
            <a:r>
              <a:rPr lang="en-US" sz="6000" dirty="0">
                <a:solidFill>
                  <a:srgbClr val="000000"/>
                </a:solidFill>
              </a:rPr>
              <a:t>when</a:t>
            </a:r>
          </a:p>
        </p:txBody>
      </p:sp>
    </p:spTree>
    <p:extLst>
      <p:ext uri="{BB962C8B-B14F-4D97-AF65-F5344CB8AC3E}">
        <p14:creationId xmlns:p14="http://schemas.microsoft.com/office/powerpoint/2010/main" val="25130927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This Is Before</a:t>
            </a:r>
            <a:endParaRPr lang="en-US" dirty="0"/>
          </a:p>
        </p:txBody>
      </p:sp>
      <p:sp>
        <p:nvSpPr>
          <p:cNvPr id="3" name="Content Placeholder 2"/>
          <p:cNvSpPr>
            <a:spLocks noGrp="1"/>
          </p:cNvSpPr>
          <p:nvPr>
            <p:ph idx="1"/>
          </p:nvPr>
        </p:nvSpPr>
        <p:spPr/>
        <p:txBody>
          <a:bodyPr>
            <a:normAutofit lnSpcReduction="10000"/>
          </a:bodyPr>
          <a:lstStyle/>
          <a:p>
            <a:r>
              <a:rPr lang="en-US" dirty="0" smtClean="0"/>
              <a:t>Cognitive systems / deep learning</a:t>
            </a:r>
          </a:p>
          <a:p>
            <a:r>
              <a:rPr lang="en-US" dirty="0" smtClean="0"/>
              <a:t>Internet of Things (sensors on everything) / ubiquitous compute (microprocessors everywhere)</a:t>
            </a:r>
          </a:p>
          <a:p>
            <a:r>
              <a:rPr lang="en-US" dirty="0" smtClean="0"/>
              <a:t>Ubiquitous wireless and wired broadband</a:t>
            </a:r>
          </a:p>
          <a:p>
            <a:r>
              <a:rPr lang="en-US" dirty="0" smtClean="0"/>
              <a:t>Real, “living” nanotechnology</a:t>
            </a:r>
          </a:p>
          <a:p>
            <a:r>
              <a:rPr lang="en-US" dirty="0" smtClean="0"/>
              <a:t>What does a supply chain manager do when every item can report its location and age? Use a spreadsheet? A clip board? </a:t>
            </a:r>
            <a:endParaRPr lang="en-US" dirty="0"/>
          </a:p>
        </p:txBody>
      </p:sp>
    </p:spTree>
    <p:extLst>
      <p:ext uri="{BB962C8B-B14F-4D97-AF65-F5344CB8AC3E}">
        <p14:creationId xmlns:p14="http://schemas.microsoft.com/office/powerpoint/2010/main" val="55400679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457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61156" name="Picture 4"/>
          <p:cNvPicPr>
            <a:picLocks noChangeArrowheads="1"/>
          </p:cNvPicPr>
          <p:nvPr/>
        </p:nvPicPr>
        <p:blipFill rotWithShape="1">
          <a:blip r:embed="rId3" cstate="print"/>
          <a:srcRect l="162" r="12297"/>
          <a:stretch/>
        </p:blipFill>
        <p:spPr bwMode="auto">
          <a:xfrm>
            <a:off x="4572000" y="0"/>
            <a:ext cx="4572000" cy="6858000"/>
          </a:xfrm>
          <a:prstGeom prst="rect">
            <a:avLst/>
          </a:prstGeom>
          <a:noFill/>
          <a:ln w="9525">
            <a:noFill/>
            <a:miter lim="800000"/>
            <a:headEnd/>
            <a:tailEnd/>
          </a:ln>
          <a:effectLst/>
        </p:spPr>
      </p:pic>
      <p:sp>
        <p:nvSpPr>
          <p:cNvPr id="561160" name="Text Box 8"/>
          <p:cNvSpPr txBox="1">
            <a:spLocks noChangeArrowheads="1"/>
          </p:cNvSpPr>
          <p:nvPr/>
        </p:nvSpPr>
        <p:spPr bwMode="auto">
          <a:xfrm>
            <a:off x="0" y="4343400"/>
            <a:ext cx="4123267" cy="1846659"/>
          </a:xfrm>
          <a:prstGeom prst="rect">
            <a:avLst/>
          </a:prstGeom>
          <a:noFill/>
          <a:ln w="9525">
            <a:noFill/>
            <a:miter lim="800000"/>
            <a:headEnd/>
            <a:tailEnd/>
          </a:ln>
          <a:effectLst/>
        </p:spPr>
        <p:txBody>
          <a:bodyPr wrap="square">
            <a:spAutoFit/>
          </a:bodyPr>
          <a:lstStyle/>
          <a:p>
            <a:pPr algn="r">
              <a:spcBef>
                <a:spcPct val="50000"/>
              </a:spcBef>
            </a:pPr>
            <a:r>
              <a:rPr lang="en-US" sz="4800" dirty="0">
                <a:solidFill>
                  <a:schemeClr val="bg1"/>
                </a:solidFill>
              </a:rPr>
              <a:t>         </a:t>
            </a:r>
            <a:r>
              <a:rPr lang="en-US" sz="4800" dirty="0" smtClean="0">
                <a:solidFill>
                  <a:schemeClr val="bg1"/>
                </a:solidFill>
              </a:rPr>
              <a:t>   and let </a:t>
            </a:r>
            <a:r>
              <a:rPr lang="en-US" sz="4800" dirty="0">
                <a:solidFill>
                  <a:schemeClr val="bg1"/>
                </a:solidFill>
              </a:rPr>
              <a:t>them </a:t>
            </a:r>
            <a:r>
              <a:rPr lang="en-US" sz="6600" dirty="0" smtClean="0">
                <a:solidFill>
                  <a:schemeClr val="bg1"/>
                </a:solidFill>
              </a:rPr>
              <a:t>work</a:t>
            </a:r>
            <a:endParaRPr lang="en-US" sz="6600" dirty="0">
              <a:solidFill>
                <a:schemeClr val="bg1"/>
              </a:solidFill>
            </a:endParaRPr>
          </a:p>
        </p:txBody>
      </p:sp>
    </p:spTree>
    <p:extLst>
      <p:ext uri="{BB962C8B-B14F-4D97-AF65-F5344CB8AC3E}">
        <p14:creationId xmlns:p14="http://schemas.microsoft.com/office/powerpoint/2010/main" val="4128993831"/>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9"/>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14400" indent="-342900">
              <a:buClr>
                <a:srgbClr val="3C3CB4"/>
              </a:buClr>
            </a:pPr>
            <a:r>
              <a:rPr lang="en-US" sz="3200" dirty="0" smtClean="0">
                <a:solidFill>
                  <a:srgbClr val="3C3CB4"/>
                </a:solidFill>
              </a:rPr>
              <a:t>      </a:t>
            </a:r>
            <a:endParaRPr lang="en-US" sz="3200" dirty="0">
              <a:solidFill>
                <a:srgbClr val="3C3CB4"/>
              </a:solidFill>
            </a:endParaRPr>
          </a:p>
          <a:p>
            <a:pPr marL="914400" indent="-342900">
              <a:buClr>
                <a:srgbClr val="3C3CB4"/>
              </a:buClr>
            </a:pPr>
            <a:r>
              <a:rPr lang="en-US" sz="3200" dirty="0">
                <a:solidFill>
                  <a:srgbClr val="3C3CB4"/>
                </a:solidFill>
              </a:rPr>
              <a:t>   </a:t>
            </a:r>
          </a:p>
        </p:txBody>
      </p:sp>
      <p:pic>
        <p:nvPicPr>
          <p:cNvPr id="2056" name="Picture 8" descr="side_peo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4010025"/>
            <a:ext cx="39052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side_market_wind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250" y="1809750"/>
            <a:ext cx="20955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side_budg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1857375"/>
            <a:ext cx="20002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descr="side_consideratio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2543175"/>
            <a:ext cx="20002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9" descr="side_purpos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9350" y="2552700"/>
            <a:ext cx="20002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side_result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1752600"/>
            <a:ext cx="39052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52600" y="609600"/>
            <a:ext cx="5213030" cy="1323439"/>
          </a:xfrm>
          <a:prstGeom prst="rect">
            <a:avLst/>
          </a:prstGeom>
          <a:noFill/>
        </p:spPr>
        <p:txBody>
          <a:bodyPr wrap="none" rtlCol="0">
            <a:spAutoFit/>
          </a:bodyPr>
          <a:lstStyle/>
          <a:p>
            <a:pPr algn="ctr"/>
            <a:r>
              <a:rPr lang="en-US" sz="4000" dirty="0" smtClean="0">
                <a:solidFill>
                  <a:prstClr val="black"/>
                </a:solidFill>
              </a:rPr>
              <a:t>Macro Leadership</a:t>
            </a:r>
          </a:p>
          <a:p>
            <a:pPr algn="ctr"/>
            <a:r>
              <a:rPr lang="en-US" sz="4000" dirty="0" smtClean="0">
                <a:solidFill>
                  <a:prstClr val="black"/>
                </a:solidFill>
              </a:rPr>
              <a:t>Keeping Myself on Track</a:t>
            </a:r>
            <a:endParaRPr lang="en-US" sz="4000" dirty="0">
              <a:solidFill>
                <a:prstClr val="black"/>
              </a:solidFill>
            </a:endParaRPr>
          </a:p>
        </p:txBody>
      </p:sp>
    </p:spTree>
    <p:extLst>
      <p:ext uri="{BB962C8B-B14F-4D97-AF65-F5344CB8AC3E}">
        <p14:creationId xmlns:p14="http://schemas.microsoft.com/office/powerpoint/2010/main" val="36037226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2000" fill="hold"/>
                                        <p:tgtEl>
                                          <p:spTgt spid="2052"/>
                                        </p:tgtEl>
                                        <p:attrNameLst>
                                          <p:attrName>ppt_x</p:attrName>
                                        </p:attrNameLst>
                                      </p:cBhvr>
                                      <p:tavLst>
                                        <p:tav tm="0">
                                          <p:val>
                                            <p:strVal val="0-#ppt_w/2"/>
                                          </p:val>
                                        </p:tav>
                                        <p:tav tm="100000">
                                          <p:val>
                                            <p:strVal val="#ppt_x"/>
                                          </p:val>
                                        </p:tav>
                                      </p:tavLst>
                                    </p:anim>
                                    <p:anim calcmode="lin" valueType="num">
                                      <p:cBhvr additive="base">
                                        <p:cTn id="8" dur="2000" fill="hold"/>
                                        <p:tgtEl>
                                          <p:spTgt spid="205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2000"/>
                            </p:stCondLst>
                            <p:childTnLst>
                              <p:par>
                                <p:cTn id="10" presetID="2" presetClass="entr" presetSubtype="3" fill="hold" nodeType="afterEffect">
                                  <p:stCondLst>
                                    <p:cond delay="0"/>
                                  </p:stCondLst>
                                  <p:childTnLst>
                                    <p:set>
                                      <p:cBhvr>
                                        <p:cTn id="11" dur="1" fill="hold">
                                          <p:stCondLst>
                                            <p:cond delay="0"/>
                                          </p:stCondLst>
                                        </p:cTn>
                                        <p:tgtEl>
                                          <p:spTgt spid="2054"/>
                                        </p:tgtEl>
                                        <p:attrNameLst>
                                          <p:attrName>style.visibility</p:attrName>
                                        </p:attrNameLst>
                                      </p:cBhvr>
                                      <p:to>
                                        <p:strVal val="visible"/>
                                      </p:to>
                                    </p:set>
                                    <p:anim calcmode="lin" valueType="num">
                                      <p:cBhvr additive="base">
                                        <p:cTn id="12" dur="2000" fill="hold"/>
                                        <p:tgtEl>
                                          <p:spTgt spid="2054"/>
                                        </p:tgtEl>
                                        <p:attrNameLst>
                                          <p:attrName>ppt_x</p:attrName>
                                        </p:attrNameLst>
                                      </p:cBhvr>
                                      <p:tavLst>
                                        <p:tav tm="0">
                                          <p:val>
                                            <p:strVal val="1+#ppt_w/2"/>
                                          </p:val>
                                        </p:tav>
                                        <p:tav tm="100000">
                                          <p:val>
                                            <p:strVal val="#ppt_x"/>
                                          </p:val>
                                        </p:tav>
                                      </p:tavLst>
                                    </p:anim>
                                    <p:anim calcmode="lin" valueType="num">
                                      <p:cBhvr additive="base">
                                        <p:cTn id="13" dur="2000" fill="hold"/>
                                        <p:tgtEl>
                                          <p:spTgt spid="2054"/>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4000"/>
                            </p:stCondLst>
                            <p:childTnLst>
                              <p:par>
                                <p:cTn id="15" presetID="2" presetClass="entr" presetSubtype="4" fill="hold" nodeType="afterEffect">
                                  <p:stCondLst>
                                    <p:cond delay="0"/>
                                  </p:stCondLst>
                                  <p:childTnLst>
                                    <p:set>
                                      <p:cBhvr>
                                        <p:cTn id="16" dur="1" fill="hold">
                                          <p:stCondLst>
                                            <p:cond delay="0"/>
                                          </p:stCondLst>
                                        </p:cTn>
                                        <p:tgtEl>
                                          <p:spTgt spid="2056"/>
                                        </p:tgtEl>
                                        <p:attrNameLst>
                                          <p:attrName>style.visibility</p:attrName>
                                        </p:attrNameLst>
                                      </p:cBhvr>
                                      <p:to>
                                        <p:strVal val="visible"/>
                                      </p:to>
                                    </p:set>
                                    <p:anim calcmode="lin" valueType="num">
                                      <p:cBhvr additive="base">
                                        <p:cTn id="17" dur="2000" fill="hold"/>
                                        <p:tgtEl>
                                          <p:spTgt spid="2056"/>
                                        </p:tgtEl>
                                        <p:attrNameLst>
                                          <p:attrName>ppt_x</p:attrName>
                                        </p:attrNameLst>
                                      </p:cBhvr>
                                      <p:tavLst>
                                        <p:tav tm="0">
                                          <p:val>
                                            <p:strVal val="#ppt_x"/>
                                          </p:val>
                                        </p:tav>
                                        <p:tav tm="100000">
                                          <p:val>
                                            <p:strVal val="#ppt_x"/>
                                          </p:val>
                                        </p:tav>
                                      </p:tavLst>
                                    </p:anim>
                                    <p:anim calcmode="lin" valueType="num">
                                      <p:cBhvr additive="base">
                                        <p:cTn id="18" dur="2000" fill="hold"/>
                                        <p:tgtEl>
                                          <p:spTgt spid="2056"/>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12" fill="hold" nodeType="afterEffect">
                                  <p:stCondLst>
                                    <p:cond delay="0"/>
                                  </p:stCondLst>
                                  <p:childTnLst>
                                    <p:set>
                                      <p:cBhvr>
                                        <p:cTn id="21" dur="1" fill="hold">
                                          <p:stCondLst>
                                            <p:cond delay="0"/>
                                          </p:stCondLst>
                                        </p:cTn>
                                        <p:tgtEl>
                                          <p:spTgt spid="2057"/>
                                        </p:tgtEl>
                                        <p:attrNameLst>
                                          <p:attrName>style.visibility</p:attrName>
                                        </p:attrNameLst>
                                      </p:cBhvr>
                                      <p:to>
                                        <p:strVal val="visible"/>
                                      </p:to>
                                    </p:set>
                                    <p:anim calcmode="lin" valueType="num">
                                      <p:cBhvr additive="base">
                                        <p:cTn id="22" dur="2000" fill="hold"/>
                                        <p:tgtEl>
                                          <p:spTgt spid="2057"/>
                                        </p:tgtEl>
                                        <p:attrNameLst>
                                          <p:attrName>ppt_x</p:attrName>
                                        </p:attrNameLst>
                                      </p:cBhvr>
                                      <p:tavLst>
                                        <p:tav tm="0">
                                          <p:val>
                                            <p:strVal val="0-#ppt_w/2"/>
                                          </p:val>
                                        </p:tav>
                                        <p:tav tm="100000">
                                          <p:val>
                                            <p:strVal val="#ppt_x"/>
                                          </p:val>
                                        </p:tav>
                                      </p:tavLst>
                                    </p:anim>
                                    <p:anim calcmode="lin" valueType="num">
                                      <p:cBhvr additive="base">
                                        <p:cTn id="23" dur="2000" fill="hold"/>
                                        <p:tgtEl>
                                          <p:spTgt spid="2057"/>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2" fill="hold" nodeType="afterEffect">
                                  <p:stCondLst>
                                    <p:cond delay="0"/>
                                  </p:stCondLst>
                                  <p:childTnLst>
                                    <p:set>
                                      <p:cBhvr>
                                        <p:cTn id="26" dur="1" fill="hold">
                                          <p:stCondLst>
                                            <p:cond delay="0"/>
                                          </p:stCondLst>
                                        </p:cTn>
                                        <p:tgtEl>
                                          <p:spTgt spid="2055"/>
                                        </p:tgtEl>
                                        <p:attrNameLst>
                                          <p:attrName>style.visibility</p:attrName>
                                        </p:attrNameLst>
                                      </p:cBhvr>
                                      <p:to>
                                        <p:strVal val="visible"/>
                                      </p:to>
                                    </p:set>
                                    <p:anim calcmode="lin" valueType="num">
                                      <p:cBhvr additive="base">
                                        <p:cTn id="27" dur="2000" fill="hold"/>
                                        <p:tgtEl>
                                          <p:spTgt spid="2055"/>
                                        </p:tgtEl>
                                        <p:attrNameLst>
                                          <p:attrName>ppt_x</p:attrName>
                                        </p:attrNameLst>
                                      </p:cBhvr>
                                      <p:tavLst>
                                        <p:tav tm="0">
                                          <p:val>
                                            <p:strVal val="1+#ppt_w/2"/>
                                          </p:val>
                                        </p:tav>
                                        <p:tav tm="100000">
                                          <p:val>
                                            <p:strVal val="#ppt_x"/>
                                          </p:val>
                                        </p:tav>
                                      </p:tavLst>
                                    </p:anim>
                                    <p:anim calcmode="lin" valueType="num">
                                      <p:cBhvr additive="base">
                                        <p:cTn id="28" dur="2000" fill="hold"/>
                                        <p:tgtEl>
                                          <p:spTgt spid="2055"/>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10000"/>
                            </p:stCondLst>
                            <p:childTnLst>
                              <p:par>
                                <p:cTn id="30" presetID="2" presetClass="entr" presetSubtype="1" fill="hold" nodeType="afterEffect">
                                  <p:stCondLst>
                                    <p:cond delay="0"/>
                                  </p:stCondLst>
                                  <p:childTnLst>
                                    <p:set>
                                      <p:cBhvr>
                                        <p:cTn id="31" dur="1" fill="hold">
                                          <p:stCondLst>
                                            <p:cond delay="0"/>
                                          </p:stCondLst>
                                        </p:cTn>
                                        <p:tgtEl>
                                          <p:spTgt spid="2053"/>
                                        </p:tgtEl>
                                        <p:attrNameLst>
                                          <p:attrName>style.visibility</p:attrName>
                                        </p:attrNameLst>
                                      </p:cBhvr>
                                      <p:to>
                                        <p:strVal val="visible"/>
                                      </p:to>
                                    </p:set>
                                    <p:anim calcmode="lin" valueType="num">
                                      <p:cBhvr additive="base">
                                        <p:cTn id="32" dur="2000" fill="hold"/>
                                        <p:tgtEl>
                                          <p:spTgt spid="2053"/>
                                        </p:tgtEl>
                                        <p:attrNameLst>
                                          <p:attrName>ppt_x</p:attrName>
                                        </p:attrNameLst>
                                      </p:cBhvr>
                                      <p:tavLst>
                                        <p:tav tm="0">
                                          <p:val>
                                            <p:strVal val="#ppt_x"/>
                                          </p:val>
                                        </p:tav>
                                        <p:tav tm="100000">
                                          <p:val>
                                            <p:strVal val="#ppt_x"/>
                                          </p:val>
                                        </p:tav>
                                      </p:tavLst>
                                    </p:anim>
                                    <p:anim calcmode="lin" valueType="num">
                                      <p:cBhvr additive="base">
                                        <p:cTn id="33" dur="2000" fill="hold"/>
                                        <p:tgtEl>
                                          <p:spTgt spid="205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0"/>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14400" indent="-342900">
              <a:buClr>
                <a:srgbClr val="3C3CB4"/>
              </a:buClr>
              <a:buFont typeface="Wingdings" pitchFamily="2" charset="2"/>
              <a:buChar char="§"/>
            </a:pPr>
            <a:endParaRPr lang="en-US" sz="3200">
              <a:solidFill>
                <a:srgbClr val="3C3CB4"/>
              </a:solidFill>
            </a:endParaRPr>
          </a:p>
          <a:p>
            <a:pPr marL="914400" indent="-342900">
              <a:buClr>
                <a:srgbClr val="3C3CB4"/>
              </a:buClr>
            </a:pPr>
            <a:r>
              <a:rPr lang="en-US" sz="3200">
                <a:solidFill>
                  <a:srgbClr val="3C3CB4"/>
                </a:solidFill>
              </a:rPr>
              <a:t>      </a:t>
            </a:r>
          </a:p>
          <a:p>
            <a:pPr marL="914400" indent="-342900">
              <a:buClr>
                <a:srgbClr val="3C3CB4"/>
              </a:buClr>
            </a:pPr>
            <a:r>
              <a:rPr lang="en-US" sz="3200">
                <a:solidFill>
                  <a:srgbClr val="3C3CB4"/>
                </a:solidFill>
              </a:rPr>
              <a:t>   </a:t>
            </a:r>
          </a:p>
        </p:txBody>
      </p:sp>
      <p:pic>
        <p:nvPicPr>
          <p:cNvPr id="71683" name="Picture 2" descr="side_peo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7925" y="3648075"/>
            <a:ext cx="39052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3" descr="side_market_wind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9188" y="1452563"/>
            <a:ext cx="20955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4" descr="side_budg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2450" y="1485900"/>
            <a:ext cx="20002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8" descr="spiral_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3250" y="2428875"/>
            <a:ext cx="257175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Picture 5" descr="side_consideration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62450" y="2181225"/>
            <a:ext cx="20002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Picture 6" descr="side_purpos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2190750"/>
            <a:ext cx="20002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9" name="Picture 7" descr="side_result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8400" y="1371600"/>
            <a:ext cx="39052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0" name="Title 7"/>
          <p:cNvSpPr>
            <a:spLocks/>
          </p:cNvSpPr>
          <p:nvPr/>
        </p:nvSpPr>
        <p:spPr bwMode="auto">
          <a:xfrm>
            <a:off x="381000" y="304800"/>
            <a:ext cx="6400800" cy="768350"/>
          </a:xfrm>
          <a:prstGeom prst="rect">
            <a:avLst/>
          </a:prstGeom>
          <a:gradFill rotWithShape="1">
            <a:gsLst>
              <a:gs pos="0">
                <a:srgbClr val="8EA3FA"/>
              </a:gs>
              <a:gs pos="100000">
                <a:srgbClr val="ABBAF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234950">
              <a:spcBef>
                <a:spcPct val="0"/>
              </a:spcBef>
            </a:pPr>
            <a:r>
              <a:rPr lang="en-GB" sz="3600" b="1">
                <a:solidFill>
                  <a:prstClr val="white"/>
                </a:solidFill>
              </a:rPr>
              <a:t>Stand Back</a:t>
            </a:r>
            <a:endParaRPr lang="en-US" sz="3600" b="1">
              <a:solidFill>
                <a:prstClr val="white"/>
              </a:solidFill>
            </a:endParaRPr>
          </a:p>
        </p:txBody>
      </p:sp>
    </p:spTree>
    <p:extLst>
      <p:ext uri="{BB962C8B-B14F-4D97-AF65-F5344CB8AC3E}">
        <p14:creationId xmlns:p14="http://schemas.microsoft.com/office/powerpoint/2010/main" val="285527059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p:cNvSpPr>
            <a:spLocks noGrp="1" noChangeArrowheads="1"/>
          </p:cNvSpPr>
          <p:nvPr>
            <p:ph type="body" idx="1"/>
          </p:nvPr>
        </p:nvSpPr>
        <p:spPr>
          <a:xfrm>
            <a:off x="0" y="0"/>
            <a:ext cx="9144000" cy="6858000"/>
          </a:xfrm>
          <a:solidFill>
            <a:schemeClr val="tx1"/>
          </a:solidFill>
        </p:spPr>
        <p:txBody>
          <a:bodyPr/>
          <a:lstStyle/>
          <a:p>
            <a:pPr marL="52388" indent="1588" eaLnBrk="1" hangingPunct="1"/>
            <a:endParaRPr lang="en-US" smtClean="0"/>
          </a:p>
          <a:p>
            <a:pPr marL="52388" indent="1588" algn="ctr" eaLnBrk="1" hangingPunct="1">
              <a:buFont typeface="Wingdings" pitchFamily="2" charset="2"/>
              <a:buNone/>
            </a:pPr>
            <a:endParaRPr lang="en-US" sz="4000" smtClean="0"/>
          </a:p>
        </p:txBody>
      </p:sp>
      <p:pic>
        <p:nvPicPr>
          <p:cNvPr id="7270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0"/>
            <a:ext cx="647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 Box 5"/>
          <p:cNvSpPr txBox="1">
            <a:spLocks noChangeArrowheads="1"/>
          </p:cNvSpPr>
          <p:nvPr/>
        </p:nvSpPr>
        <p:spPr bwMode="auto">
          <a:xfrm>
            <a:off x="838200" y="3048000"/>
            <a:ext cx="45735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800">
                <a:solidFill>
                  <a:srgbClr val="CC3300"/>
                </a:solidFill>
                <a:latin typeface="Arial" charset="0"/>
                <a:cs typeface="Times New Roman" pitchFamily="18" charset="0"/>
              </a:defRPr>
            </a:lvl1pPr>
            <a:lvl2pPr marL="742950" indent="-285750" eaLnBrk="0" hangingPunct="0">
              <a:defRPr sz="2800">
                <a:solidFill>
                  <a:srgbClr val="CC3300"/>
                </a:solidFill>
                <a:latin typeface="Arial" charset="0"/>
                <a:cs typeface="Times New Roman" pitchFamily="18" charset="0"/>
              </a:defRPr>
            </a:lvl2pPr>
            <a:lvl3pPr marL="1143000" indent="-228600" eaLnBrk="0" hangingPunct="0">
              <a:defRPr sz="2800">
                <a:solidFill>
                  <a:srgbClr val="CC3300"/>
                </a:solidFill>
                <a:latin typeface="Arial" charset="0"/>
                <a:cs typeface="Times New Roman" pitchFamily="18" charset="0"/>
              </a:defRPr>
            </a:lvl3pPr>
            <a:lvl4pPr marL="1600200" indent="-228600" eaLnBrk="0" hangingPunct="0">
              <a:defRPr sz="2800">
                <a:solidFill>
                  <a:srgbClr val="CC3300"/>
                </a:solidFill>
                <a:latin typeface="Arial" charset="0"/>
                <a:cs typeface="Times New Roman" pitchFamily="18" charset="0"/>
              </a:defRPr>
            </a:lvl4pPr>
            <a:lvl5pPr marL="2057400" indent="-228600" eaLnBrk="0" hangingPunct="0">
              <a:defRPr sz="2800">
                <a:solidFill>
                  <a:srgbClr val="CC3300"/>
                </a:solidFill>
                <a:latin typeface="Arial" charset="0"/>
                <a:cs typeface="Times New Roman" pitchFamily="18" charset="0"/>
              </a:defRPr>
            </a:lvl5pPr>
            <a:lvl6pPr marL="25146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6pPr>
            <a:lvl7pPr marL="29718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7pPr>
            <a:lvl8pPr marL="34290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8pPr>
            <a:lvl9pPr marL="3886200" indent="-228600" algn="ctr" eaLnBrk="0" fontAlgn="base" hangingPunct="0">
              <a:spcBef>
                <a:spcPct val="20000"/>
              </a:spcBef>
              <a:spcAft>
                <a:spcPct val="0"/>
              </a:spcAft>
              <a:buClr>
                <a:srgbClr val="333399"/>
              </a:buClr>
              <a:buFont typeface="Wingdings" pitchFamily="2" charset="2"/>
              <a:defRPr sz="2800">
                <a:solidFill>
                  <a:srgbClr val="CC3300"/>
                </a:solidFill>
                <a:latin typeface="Arial" charset="0"/>
                <a:cs typeface="Times New Roman" pitchFamily="18" charset="0"/>
              </a:defRPr>
            </a:lvl9pPr>
          </a:lstStyle>
          <a:p>
            <a:pPr eaLnBrk="1" hangingPunct="1"/>
            <a:r>
              <a:rPr lang="en-US" sz="4000">
                <a:solidFill>
                  <a:prstClr val="white"/>
                </a:solidFill>
              </a:rPr>
              <a:t>remove</a:t>
            </a:r>
            <a:r>
              <a:rPr lang="en-US" sz="4000" b="1">
                <a:solidFill>
                  <a:prstClr val="white"/>
                </a:solidFill>
              </a:rPr>
              <a:t> </a:t>
            </a:r>
            <a:r>
              <a:rPr lang="en-US" sz="5400" b="1">
                <a:solidFill>
                  <a:prstClr val="white"/>
                </a:solidFill>
              </a:rPr>
              <a:t>barriers</a:t>
            </a:r>
          </a:p>
        </p:txBody>
      </p:sp>
    </p:spTree>
    <p:extLst>
      <p:ext uri="{BB962C8B-B14F-4D97-AF65-F5344CB8AC3E}">
        <p14:creationId xmlns:p14="http://schemas.microsoft.com/office/powerpoint/2010/main" val="183260344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body" idx="1"/>
          </p:nvPr>
        </p:nvSpPr>
        <p:spPr/>
        <p:txBody>
          <a:bodyPr/>
          <a:lstStyle/>
          <a:p>
            <a:pPr eaLnBrk="1" hangingPunct="1"/>
            <a:endParaRPr lang="en-US" smtClean="0"/>
          </a:p>
          <a:p>
            <a:pPr eaLnBrk="1" hangingPunct="1"/>
            <a:r>
              <a:rPr lang="en-US" smtClean="0"/>
              <a:t>Using the cube concept, how do you recognize when you need to step back and step up?</a:t>
            </a:r>
          </a:p>
          <a:p>
            <a:pPr eaLnBrk="1" hangingPunct="1"/>
            <a:endParaRPr lang="en-US" smtClean="0"/>
          </a:p>
          <a:p>
            <a:pPr eaLnBrk="1" hangingPunct="1"/>
            <a:r>
              <a:rPr lang="en-US" smtClean="0"/>
              <a:t>How do you use this to help teams grow?</a:t>
            </a:r>
          </a:p>
        </p:txBody>
      </p:sp>
      <p:sp>
        <p:nvSpPr>
          <p:cNvPr id="73731" name="Rectangle 3"/>
          <p:cNvSpPr>
            <a:spLocks noGrp="1" noChangeArrowheads="1"/>
          </p:cNvSpPr>
          <p:nvPr>
            <p:ph type="title"/>
          </p:nvPr>
        </p:nvSpPr>
        <p:spPr>
          <a:xfrm>
            <a:off x="0" y="0"/>
            <a:ext cx="9144000" cy="1295400"/>
          </a:xfrm>
          <a:noFill/>
          <a:extLst>
            <a:ext uri="{909E8E84-426E-40DD-AFC4-6F175D3DCCD1}">
              <a14:hiddenFill xmlns:a14="http://schemas.microsoft.com/office/drawing/2010/main">
                <a:gradFill rotWithShape="1">
                  <a:gsLst>
                    <a:gs pos="0">
                      <a:srgbClr val="8EA3FA"/>
                    </a:gs>
                    <a:gs pos="100000">
                      <a:srgbClr val="ABBAFB"/>
                    </a:gs>
                  </a:gsLst>
                  <a:lin ang="5400000" scaled="1"/>
                </a:gradFill>
              </a14:hiddenFill>
            </a:ext>
          </a:extLst>
        </p:spPr>
        <p:txBody>
          <a:bodyPr/>
          <a:lstStyle/>
          <a:p>
            <a:pPr eaLnBrk="1" hangingPunct="1"/>
            <a:r>
              <a:rPr lang="en-US" i="0" smtClean="0">
                <a:latin typeface="Arial" charset="0"/>
              </a:rPr>
              <a:t>	  </a:t>
            </a:r>
            <a:r>
              <a:rPr lang="en-US" sz="4800" b="1" i="0" smtClean="0">
                <a:latin typeface="Arial" charset="0"/>
              </a:rPr>
              <a:t>help</a:t>
            </a:r>
            <a:r>
              <a:rPr lang="en-US" i="0" smtClean="0">
                <a:latin typeface="Arial" charset="0"/>
              </a:rPr>
              <a:t> teams </a:t>
            </a:r>
            <a:r>
              <a:rPr lang="en-US" sz="6600" i="0" smtClean="0">
                <a:latin typeface="Arial" charset="0"/>
              </a:rPr>
              <a:t>grow</a:t>
            </a:r>
            <a:r>
              <a:rPr lang="en-US" i="0" smtClean="0">
                <a:latin typeface="Arial" charset="0"/>
              </a:rPr>
              <a:t>?</a:t>
            </a:r>
          </a:p>
        </p:txBody>
      </p:sp>
      <p:pic>
        <p:nvPicPr>
          <p:cNvPr id="737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9144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8998833"/>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14400" indent="-342900">
              <a:buClr>
                <a:srgbClr val="3C3CB4"/>
              </a:buClr>
              <a:buFont typeface="Wingdings" pitchFamily="2" charset="2"/>
              <a:buChar char="§"/>
            </a:pPr>
            <a:endParaRPr lang="en-US" sz="3200">
              <a:solidFill>
                <a:srgbClr val="3C3CB4"/>
              </a:solidFill>
            </a:endParaRPr>
          </a:p>
          <a:p>
            <a:pPr marL="914400" indent="-342900">
              <a:buClr>
                <a:srgbClr val="3C3CB4"/>
              </a:buClr>
            </a:pPr>
            <a:r>
              <a:rPr lang="en-US" sz="3200">
                <a:solidFill>
                  <a:srgbClr val="3C3CB4"/>
                </a:solidFill>
              </a:rPr>
              <a:t>      </a:t>
            </a:r>
          </a:p>
          <a:p>
            <a:pPr marL="914400" indent="-342900">
              <a:buClr>
                <a:srgbClr val="3C3CB4"/>
              </a:buClr>
            </a:pPr>
            <a:r>
              <a:rPr lang="en-US" sz="3200">
                <a:solidFill>
                  <a:srgbClr val="3C3CB4"/>
                </a:solidFill>
              </a:rPr>
              <a:t>   </a:t>
            </a:r>
          </a:p>
        </p:txBody>
      </p:sp>
      <p:grpSp>
        <p:nvGrpSpPr>
          <p:cNvPr id="74755" name="Group 7"/>
          <p:cNvGrpSpPr>
            <a:grpSpLocks/>
          </p:cNvGrpSpPr>
          <p:nvPr/>
        </p:nvGrpSpPr>
        <p:grpSpPr bwMode="auto">
          <a:xfrm>
            <a:off x="1905000" y="1295400"/>
            <a:ext cx="5078413" cy="5276850"/>
            <a:chOff x="2513013" y="1323975"/>
            <a:chExt cx="3973512" cy="3990975"/>
          </a:xfrm>
        </p:grpSpPr>
        <p:pic>
          <p:nvPicPr>
            <p:cNvPr id="74757" name="Picture 2" descr="side_peo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0" y="3600450"/>
              <a:ext cx="39052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3" descr="side_market_wind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3013" y="1404938"/>
              <a:ext cx="20955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4" descr="side_budg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6275" y="1438275"/>
              <a:ext cx="20002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0" name="Picture 5" descr="side_consideratio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6275" y="2133600"/>
              <a:ext cx="20002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1" name="Picture 6" descr="side_purpos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2225" y="2143125"/>
              <a:ext cx="20002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2" name="Picture 7" descr="side_result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2225" y="1323975"/>
              <a:ext cx="39052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4756" name="Title 8"/>
          <p:cNvSpPr>
            <a:spLocks/>
          </p:cNvSpPr>
          <p:nvPr/>
        </p:nvSpPr>
        <p:spPr bwMode="auto">
          <a:xfrm>
            <a:off x="457200" y="457200"/>
            <a:ext cx="7848600" cy="768350"/>
          </a:xfrm>
          <a:prstGeom prst="rect">
            <a:avLst/>
          </a:prstGeom>
          <a:gradFill rotWithShape="1">
            <a:gsLst>
              <a:gs pos="0">
                <a:srgbClr val="8EA3FA"/>
              </a:gs>
              <a:gs pos="100000">
                <a:srgbClr val="ABBAF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234950">
              <a:spcBef>
                <a:spcPct val="0"/>
              </a:spcBef>
            </a:pPr>
            <a:r>
              <a:rPr lang="en-GB" sz="3600" b="1">
                <a:solidFill>
                  <a:prstClr val="white"/>
                </a:solidFill>
              </a:rPr>
              <a:t>Larger Boundaries</a:t>
            </a:r>
            <a:endParaRPr lang="en-US" sz="3600" b="1">
              <a:solidFill>
                <a:prstClr val="white"/>
              </a:solidFill>
            </a:endParaRPr>
          </a:p>
        </p:txBody>
      </p:sp>
    </p:spTree>
    <p:extLst>
      <p:ext uri="{BB962C8B-B14F-4D97-AF65-F5344CB8AC3E}">
        <p14:creationId xmlns:p14="http://schemas.microsoft.com/office/powerpoint/2010/main" val="106229289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body" idx="1"/>
          </p:nvPr>
        </p:nvSpPr>
        <p:spPr>
          <a:xfrm>
            <a:off x="0" y="838200"/>
            <a:ext cx="4038600" cy="4191000"/>
          </a:xfrm>
          <a:noFill/>
          <a:extLst>
            <a:ext uri="{909E8E84-426E-40DD-AFC4-6F175D3DCCD1}">
              <a14:hiddenFill xmlns:a14="http://schemas.microsoft.com/office/drawing/2010/main">
                <a:gradFill rotWithShape="1">
                  <a:gsLst>
                    <a:gs pos="0">
                      <a:srgbClr val="D7DEFD"/>
                    </a:gs>
                    <a:gs pos="100000">
                      <a:srgbClr val="ABBAFB"/>
                    </a:gs>
                  </a:gsLst>
                  <a:lin ang="5400000" scaled="1"/>
                </a:gradFill>
              </a14:hiddenFill>
            </a:ext>
          </a:extLst>
        </p:spPr>
        <p:txBody>
          <a:bodyPr/>
          <a:lstStyle/>
          <a:p>
            <a:pPr eaLnBrk="1" hangingPunct="1">
              <a:buFont typeface="Wingdings" pitchFamily="2" charset="2"/>
              <a:buNone/>
            </a:pPr>
            <a:endParaRPr lang="en-US" dirty="0" smtClean="0"/>
          </a:p>
          <a:p>
            <a:pPr eaLnBrk="1" hangingPunct="1">
              <a:buFont typeface="Wingdings" pitchFamily="2" charset="2"/>
              <a:buNone/>
            </a:pPr>
            <a:r>
              <a:rPr lang="en-US" dirty="0" smtClean="0">
                <a:solidFill>
                  <a:schemeClr val="tx1"/>
                </a:solidFill>
              </a:rPr>
              <a:t>stand </a:t>
            </a:r>
          </a:p>
          <a:p>
            <a:pPr eaLnBrk="1" hangingPunct="1">
              <a:buFont typeface="Wingdings" pitchFamily="2" charset="2"/>
              <a:buNone/>
            </a:pPr>
            <a:r>
              <a:rPr lang="en-US" dirty="0" smtClean="0">
                <a:solidFill>
                  <a:schemeClr val="tx1"/>
                </a:solidFill>
              </a:rPr>
              <a:t>		</a:t>
            </a:r>
            <a:r>
              <a:rPr lang="en-US" sz="6000" b="1" dirty="0" smtClean="0">
                <a:solidFill>
                  <a:schemeClr val="tx1"/>
                </a:solidFill>
              </a:rPr>
              <a:t>back</a:t>
            </a:r>
            <a:r>
              <a:rPr lang="en-US" dirty="0" smtClean="0">
                <a:solidFill>
                  <a:schemeClr val="tx1"/>
                </a:solidFill>
              </a:rPr>
              <a:t> </a:t>
            </a:r>
          </a:p>
          <a:p>
            <a:pPr eaLnBrk="1" hangingPunct="1">
              <a:buFont typeface="Wingdings" pitchFamily="2" charset="2"/>
              <a:buNone/>
            </a:pPr>
            <a:r>
              <a:rPr lang="en-US" dirty="0" smtClean="0">
                <a:solidFill>
                  <a:schemeClr val="tx1"/>
                </a:solidFill>
              </a:rPr>
              <a:t>	even </a:t>
            </a:r>
          </a:p>
          <a:p>
            <a:pPr eaLnBrk="1" hangingPunct="1">
              <a:buFont typeface="Wingdings" pitchFamily="2" charset="2"/>
              <a:buNone/>
            </a:pPr>
            <a:r>
              <a:rPr lang="en-US" sz="6000" dirty="0" smtClean="0">
                <a:solidFill>
                  <a:schemeClr val="tx1"/>
                </a:solidFill>
              </a:rPr>
              <a:t>further</a:t>
            </a:r>
          </a:p>
        </p:txBody>
      </p:sp>
      <p:pic>
        <p:nvPicPr>
          <p:cNvPr id="757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0"/>
            <a:ext cx="502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489221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1"/>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14400" indent="-342900">
              <a:buClr>
                <a:srgbClr val="3C3CB4"/>
              </a:buClr>
              <a:buFont typeface="Wingdings" pitchFamily="2" charset="2"/>
              <a:buChar char="§"/>
            </a:pPr>
            <a:endParaRPr lang="en-US" sz="3200">
              <a:solidFill>
                <a:srgbClr val="3C3CB4"/>
              </a:solidFill>
            </a:endParaRPr>
          </a:p>
          <a:p>
            <a:pPr marL="914400" indent="-342900">
              <a:buClr>
                <a:srgbClr val="3C3CB4"/>
              </a:buClr>
            </a:pPr>
            <a:r>
              <a:rPr lang="en-US" sz="3200">
                <a:solidFill>
                  <a:srgbClr val="3C3CB4"/>
                </a:solidFill>
              </a:rPr>
              <a:t>      </a:t>
            </a:r>
          </a:p>
          <a:p>
            <a:pPr marL="914400" indent="-342900">
              <a:buClr>
                <a:srgbClr val="3C3CB4"/>
              </a:buClr>
            </a:pPr>
            <a:r>
              <a:rPr lang="en-US" sz="3200">
                <a:solidFill>
                  <a:srgbClr val="3C3CB4"/>
                </a:solidFill>
              </a:rPr>
              <a:t>   </a:t>
            </a:r>
          </a:p>
        </p:txBody>
      </p:sp>
      <p:pic>
        <p:nvPicPr>
          <p:cNvPr id="76803" name="Picture 2" descr="side_peo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2688" y="4205288"/>
            <a:ext cx="39052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3" descr="side_market_wind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3950" y="2009775"/>
            <a:ext cx="20955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4" descr="side_budg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7213" y="2043113"/>
            <a:ext cx="20002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10" descr="spiral_0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4538" y="2357438"/>
            <a:ext cx="34290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6" descr="side_consideration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67213" y="2738438"/>
            <a:ext cx="20002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8" name="Picture 7" descr="side_purpos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2743200"/>
            <a:ext cx="20002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9" name="Picture 8" descr="side_result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43163" y="1933575"/>
            <a:ext cx="39052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Picture 11" descr="spiral_002_tai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28825" y="2881313"/>
            <a:ext cx="104775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1" name="Title 7"/>
          <p:cNvSpPr>
            <a:spLocks/>
          </p:cNvSpPr>
          <p:nvPr/>
        </p:nvSpPr>
        <p:spPr bwMode="auto">
          <a:xfrm>
            <a:off x="381000" y="304800"/>
            <a:ext cx="6400800" cy="768350"/>
          </a:xfrm>
          <a:prstGeom prst="rect">
            <a:avLst/>
          </a:prstGeom>
          <a:gradFill rotWithShape="1">
            <a:gsLst>
              <a:gs pos="0">
                <a:srgbClr val="8EA3FA"/>
              </a:gs>
              <a:gs pos="100000">
                <a:srgbClr val="ABBAF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234950">
              <a:spcBef>
                <a:spcPct val="0"/>
              </a:spcBef>
            </a:pPr>
            <a:r>
              <a:rPr lang="en-GB" sz="3600" b="1">
                <a:solidFill>
                  <a:prstClr val="white"/>
                </a:solidFill>
              </a:rPr>
              <a:t>Step Up</a:t>
            </a:r>
            <a:endParaRPr lang="en-US" sz="3600" b="1">
              <a:solidFill>
                <a:prstClr val="white"/>
              </a:solidFill>
            </a:endParaRPr>
          </a:p>
        </p:txBody>
      </p:sp>
    </p:spTree>
    <p:extLst>
      <p:ext uri="{BB962C8B-B14F-4D97-AF65-F5344CB8AC3E}">
        <p14:creationId xmlns:p14="http://schemas.microsoft.com/office/powerpoint/2010/main" val="61117772"/>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14400" indent="-342900">
              <a:buClr>
                <a:srgbClr val="3C3CB4"/>
              </a:buClr>
              <a:buFont typeface="Wingdings" pitchFamily="2" charset="2"/>
              <a:buChar char="§"/>
            </a:pPr>
            <a:endParaRPr lang="en-US" sz="3200">
              <a:solidFill>
                <a:srgbClr val="3C3CB4"/>
              </a:solidFill>
            </a:endParaRPr>
          </a:p>
          <a:p>
            <a:pPr marL="914400" indent="-342900">
              <a:buClr>
                <a:srgbClr val="3C3CB4"/>
              </a:buClr>
            </a:pPr>
            <a:r>
              <a:rPr lang="en-US" sz="3200">
                <a:solidFill>
                  <a:srgbClr val="3C3CB4"/>
                </a:solidFill>
              </a:rPr>
              <a:t>      </a:t>
            </a:r>
          </a:p>
          <a:p>
            <a:pPr marL="914400" indent="-342900">
              <a:buClr>
                <a:srgbClr val="3C3CB4"/>
              </a:buClr>
            </a:pPr>
            <a:r>
              <a:rPr lang="en-US" sz="3200">
                <a:solidFill>
                  <a:srgbClr val="3C3CB4"/>
                </a:solidFill>
              </a:rPr>
              <a:t>   </a:t>
            </a:r>
          </a:p>
        </p:txBody>
      </p:sp>
      <p:grpSp>
        <p:nvGrpSpPr>
          <p:cNvPr id="74755" name="Group 7"/>
          <p:cNvGrpSpPr>
            <a:grpSpLocks/>
          </p:cNvGrpSpPr>
          <p:nvPr/>
        </p:nvGrpSpPr>
        <p:grpSpPr bwMode="auto">
          <a:xfrm>
            <a:off x="1905000" y="1295400"/>
            <a:ext cx="5078413" cy="5276850"/>
            <a:chOff x="2513013" y="1323975"/>
            <a:chExt cx="3973512" cy="3990975"/>
          </a:xfrm>
        </p:grpSpPr>
        <p:pic>
          <p:nvPicPr>
            <p:cNvPr id="74757" name="Picture 2" descr="side_peo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0" y="3600450"/>
              <a:ext cx="39052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3" descr="side_market_wind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3013" y="1404938"/>
              <a:ext cx="20955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4" descr="side_budg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6275" y="1438275"/>
              <a:ext cx="20002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0" name="Picture 5" descr="side_consideratio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6275" y="2133600"/>
              <a:ext cx="20002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1" name="Picture 6" descr="side_purpos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2225" y="2143125"/>
              <a:ext cx="20002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2" name="Picture 7" descr="side_result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2225" y="1323975"/>
              <a:ext cx="39052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4756" name="Title 8"/>
          <p:cNvSpPr>
            <a:spLocks/>
          </p:cNvSpPr>
          <p:nvPr/>
        </p:nvSpPr>
        <p:spPr bwMode="auto">
          <a:xfrm>
            <a:off x="457200" y="457200"/>
            <a:ext cx="7848600" cy="768350"/>
          </a:xfrm>
          <a:prstGeom prst="rect">
            <a:avLst/>
          </a:prstGeom>
          <a:gradFill rotWithShape="1">
            <a:gsLst>
              <a:gs pos="0">
                <a:srgbClr val="8EA3FA"/>
              </a:gs>
              <a:gs pos="100000">
                <a:srgbClr val="ABBAF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234950">
              <a:spcBef>
                <a:spcPct val="0"/>
              </a:spcBef>
            </a:pPr>
            <a:r>
              <a:rPr lang="en-GB" sz="3600" b="1" dirty="0" smtClean="0">
                <a:solidFill>
                  <a:prstClr val="white"/>
                </a:solidFill>
              </a:rPr>
              <a:t>Use It To Influence Upwards? </a:t>
            </a:r>
            <a:endParaRPr lang="en-US" sz="3600" b="1" dirty="0">
              <a:solidFill>
                <a:prstClr val="white"/>
              </a:solidFill>
            </a:endParaRPr>
          </a:p>
        </p:txBody>
      </p:sp>
    </p:spTree>
    <p:extLst>
      <p:ext uri="{BB962C8B-B14F-4D97-AF65-F5344CB8AC3E}">
        <p14:creationId xmlns:p14="http://schemas.microsoft.com/office/powerpoint/2010/main" val="147740904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457200" y="854654"/>
            <a:ext cx="8292662" cy="1446550"/>
          </a:xfrm>
          <a:prstGeom prst="rect">
            <a:avLst/>
          </a:prstGeom>
          <a:noFill/>
        </p:spPr>
        <p:txBody>
          <a:bodyPr wrap="square" rtlCol="0">
            <a:spAutoFit/>
          </a:bodyPr>
          <a:lstStyle/>
          <a:p>
            <a:pPr algn="ctr"/>
            <a:r>
              <a:rPr lang="en-US" sz="4400" dirty="0" smtClean="0">
                <a:solidFill>
                  <a:prstClr val="black"/>
                </a:solidFill>
              </a:rPr>
              <a:t>A way to keep track of the </a:t>
            </a:r>
          </a:p>
          <a:p>
            <a:pPr algn="ctr"/>
            <a:r>
              <a:rPr lang="en-US" sz="4400" dirty="0" smtClean="0">
                <a:solidFill>
                  <a:prstClr val="black"/>
                </a:solidFill>
              </a:rPr>
              <a:t>Why and What</a:t>
            </a:r>
            <a:endParaRPr lang="en-US" sz="4400" dirty="0">
              <a:solidFill>
                <a:prstClr val="black"/>
              </a:solidFill>
            </a:endParaRPr>
          </a:p>
        </p:txBody>
      </p:sp>
    </p:spTree>
    <p:extLst>
      <p:ext uri="{BB962C8B-B14F-4D97-AF65-F5344CB8AC3E}">
        <p14:creationId xmlns:p14="http://schemas.microsoft.com/office/powerpoint/2010/main" val="31256258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idx="1"/>
          </p:nvPr>
        </p:nvSpPr>
        <p:spPr>
          <a:xfrm>
            <a:off x="0" y="1271016"/>
            <a:ext cx="9144000" cy="5586984"/>
          </a:xfrm>
          <a:solidFill>
            <a:schemeClr val="tx2">
              <a:lumMod val="75000"/>
            </a:schemeClr>
          </a:solidFill>
        </p:spPr>
        <p:txBody>
          <a:bodyPr/>
          <a:lstStyle/>
          <a:p>
            <a:pPr eaLnBrk="1" hangingPunct="1">
              <a:buFont typeface="Wingdings" pitchFamily="2" charset="2"/>
              <a:buNone/>
            </a:pPr>
            <a:r>
              <a:rPr lang="en-US" smtClean="0"/>
              <a:t>   </a:t>
            </a:r>
          </a:p>
        </p:txBody>
      </p:sp>
      <p:sp>
        <p:nvSpPr>
          <p:cNvPr id="22531" name="Text Box 3"/>
          <p:cNvSpPr txBox="1">
            <a:spLocks noChangeArrowheads="1"/>
          </p:cNvSpPr>
          <p:nvPr/>
        </p:nvSpPr>
        <p:spPr bwMode="auto">
          <a:xfrm>
            <a:off x="533400" y="1547614"/>
            <a:ext cx="8077200" cy="4801314"/>
          </a:xfrm>
          <a:prstGeom prst="rect">
            <a:avLst/>
          </a:prstGeom>
          <a:noFill/>
          <a:ln w="9525">
            <a:noFill/>
            <a:miter lim="800000"/>
            <a:headEnd/>
            <a:tailEnd/>
          </a:ln>
        </p:spPr>
        <p:txBody>
          <a:bodyPr wrap="square">
            <a:spAutoFit/>
          </a:bodyPr>
          <a:lstStyle/>
          <a:p>
            <a:pPr marL="228600" algn="ctr">
              <a:spcBef>
                <a:spcPct val="50000"/>
              </a:spcBef>
            </a:pPr>
            <a:r>
              <a:rPr lang="en-US" sz="3600" dirty="0" smtClean="0">
                <a:solidFill>
                  <a:schemeClr val="bg1"/>
                </a:solidFill>
              </a:rPr>
              <a:t>My IT is not agile enough (and, by extension, neither am I)</a:t>
            </a:r>
          </a:p>
          <a:p>
            <a:pPr marL="228600" algn="ctr">
              <a:spcBef>
                <a:spcPct val="50000"/>
              </a:spcBef>
            </a:pPr>
            <a:r>
              <a:rPr lang="en-US" sz="3600" dirty="0" smtClean="0">
                <a:solidFill>
                  <a:schemeClr val="bg1"/>
                </a:solidFill>
              </a:rPr>
              <a:t>I am not setting up my team or my organization for success</a:t>
            </a:r>
          </a:p>
          <a:p>
            <a:pPr marL="228600" algn="ctr">
              <a:spcBef>
                <a:spcPct val="50000"/>
              </a:spcBef>
            </a:pPr>
            <a:r>
              <a:rPr lang="en-US" sz="3600" dirty="0" smtClean="0">
                <a:solidFill>
                  <a:schemeClr val="bg1"/>
                </a:solidFill>
              </a:rPr>
              <a:t>We are not spending our time on the right things</a:t>
            </a:r>
          </a:p>
          <a:p>
            <a:pPr marL="228600" algn="ctr">
              <a:spcBef>
                <a:spcPct val="50000"/>
              </a:spcBef>
            </a:pPr>
            <a:r>
              <a:rPr lang="en-US" sz="3600" dirty="0" smtClean="0">
                <a:solidFill>
                  <a:schemeClr val="bg1"/>
                </a:solidFill>
              </a:rPr>
              <a:t>We are not doing things the right way</a:t>
            </a:r>
            <a:endParaRPr lang="en-US" sz="3600" dirty="0">
              <a:solidFill>
                <a:schemeClr val="bg1"/>
              </a:solidFill>
            </a:endParaRPr>
          </a:p>
        </p:txBody>
      </p:sp>
      <p:sp>
        <p:nvSpPr>
          <p:cNvPr id="4" name="Title 3"/>
          <p:cNvSpPr txBox="1">
            <a:spLocks/>
          </p:cNvSpPr>
          <p:nvPr/>
        </p:nvSpPr>
        <p:spPr>
          <a:xfrm>
            <a:off x="457200" y="274638"/>
            <a:ext cx="8229600" cy="114300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763" indent="-4763" algn="l">
              <a:spcBef>
                <a:spcPct val="50000"/>
              </a:spcBef>
            </a:pPr>
            <a:r>
              <a:rPr lang="en-US" sz="3600" dirty="0" smtClean="0">
                <a:solidFill>
                  <a:prstClr val="white"/>
                </a:solidFill>
              </a:rPr>
              <a:t>What Worries Me</a:t>
            </a:r>
            <a:endParaRPr lang="en-US" sz="3600" dirty="0">
              <a:solidFill>
                <a:prstClr val="white"/>
              </a:solidFill>
            </a:endParaRPr>
          </a:p>
        </p:txBody>
      </p:sp>
    </p:spTree>
    <p:extLst>
      <p:ext uri="{BB962C8B-B14F-4D97-AF65-F5344CB8AC3E}">
        <p14:creationId xmlns:p14="http://schemas.microsoft.com/office/powerpoint/2010/main" val="67114585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7200" rIns="457200" rtlCol="0" anchor="ctr"/>
          <a:lstStyle/>
          <a:p>
            <a:pPr indent="-342900">
              <a:spcBef>
                <a:spcPct val="50000"/>
              </a:spcBef>
            </a:pPr>
            <a:endParaRPr lang="en-US" sz="2400" dirty="0">
              <a:solidFill>
                <a:srgbClr val="FFFFFF"/>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6192"/>
            <a:ext cx="8610599" cy="6463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4431859"/>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990600" y="838200"/>
            <a:ext cx="7467600" cy="5509200"/>
          </a:xfrm>
          <a:prstGeom prst="rect">
            <a:avLst/>
          </a:prstGeom>
          <a:noFill/>
        </p:spPr>
        <p:txBody>
          <a:bodyPr wrap="square" rtlCol="0">
            <a:spAutoFit/>
          </a:bodyPr>
          <a:lstStyle/>
          <a:p>
            <a:r>
              <a:rPr lang="en-US" sz="4400" dirty="0" smtClean="0">
                <a:solidFill>
                  <a:prstClr val="black"/>
                </a:solidFill>
              </a:rPr>
              <a:t>What is one specific thing you will do differently to build your influential leadership by creating a culture of ownership? </a:t>
            </a:r>
          </a:p>
          <a:p>
            <a:r>
              <a:rPr lang="en-US" sz="4400" dirty="0" smtClean="0">
                <a:solidFill>
                  <a:prstClr val="black"/>
                </a:solidFill>
              </a:rPr>
              <a:t>Write it down</a:t>
            </a:r>
          </a:p>
          <a:p>
            <a:r>
              <a:rPr lang="en-US" sz="4400" dirty="0" smtClean="0">
                <a:solidFill>
                  <a:prstClr val="black"/>
                </a:solidFill>
              </a:rPr>
              <a:t>Share it (to create joint accountability)</a:t>
            </a:r>
            <a:endParaRPr lang="en-US" sz="4400" dirty="0">
              <a:solidFill>
                <a:prstClr val="black"/>
              </a:solidFill>
            </a:endParaRPr>
          </a:p>
        </p:txBody>
      </p:sp>
    </p:spTree>
    <p:extLst>
      <p:ext uri="{BB962C8B-B14F-4D97-AF65-F5344CB8AC3E}">
        <p14:creationId xmlns:p14="http://schemas.microsoft.com/office/powerpoint/2010/main" val="3854352524"/>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normAutofit/>
          </a:bodyPr>
          <a:lstStyle/>
          <a:p>
            <a:r>
              <a:rPr lang="en-US" dirty="0" smtClean="0"/>
              <a:t>Focus On </a:t>
            </a:r>
            <a:r>
              <a:rPr lang="en-US" dirty="0" smtClean="0">
                <a:solidFill>
                  <a:srgbClr val="00A9E0"/>
                </a:solidFill>
              </a:rPr>
              <a:t>Relationships</a:t>
            </a:r>
            <a:endParaRPr lang="en-US" dirty="0">
              <a:solidFill>
                <a:srgbClr val="00A9E0"/>
              </a:solidFill>
            </a:endParaRPr>
          </a:p>
        </p:txBody>
      </p:sp>
      <p:sp>
        <p:nvSpPr>
          <p:cNvPr id="3" name="Content Placeholder 2"/>
          <p:cNvSpPr>
            <a:spLocks noGrp="1"/>
          </p:cNvSpPr>
          <p:nvPr>
            <p:ph idx="1"/>
          </p:nvPr>
        </p:nvSpPr>
        <p:spPr>
          <a:xfrm>
            <a:off x="4157134" y="1651000"/>
            <a:ext cx="4648200" cy="4830763"/>
          </a:xfrm>
        </p:spPr>
        <p:txBody>
          <a:bodyPr>
            <a:normAutofit lnSpcReduction="10000"/>
          </a:bodyPr>
          <a:lstStyle/>
          <a:p>
            <a:pPr marL="0" indent="0">
              <a:buNone/>
            </a:pPr>
            <a:r>
              <a:rPr lang="en-US" dirty="0" smtClean="0"/>
              <a:t>We need to build relationships of trust with multiple groups:</a:t>
            </a:r>
          </a:p>
          <a:p>
            <a:r>
              <a:rPr lang="en-US" dirty="0" smtClean="0"/>
              <a:t>Our bosses</a:t>
            </a:r>
          </a:p>
          <a:p>
            <a:r>
              <a:rPr lang="en-US" dirty="0" smtClean="0"/>
              <a:t>Our peers</a:t>
            </a:r>
          </a:p>
          <a:p>
            <a:r>
              <a:rPr lang="en-US" dirty="0" smtClean="0"/>
              <a:t>Our staff</a:t>
            </a:r>
          </a:p>
          <a:p>
            <a:r>
              <a:rPr lang="en-US" dirty="0" smtClean="0"/>
              <a:t>Our internal customers</a:t>
            </a:r>
          </a:p>
          <a:p>
            <a:r>
              <a:rPr lang="en-US" dirty="0" smtClean="0"/>
              <a:t>Our external customers</a:t>
            </a:r>
          </a:p>
          <a:p>
            <a:r>
              <a:rPr lang="en-US" dirty="0" smtClean="0"/>
              <a:t>Our service providers</a:t>
            </a:r>
            <a:endParaRPr lang="en-US" dirty="0"/>
          </a:p>
        </p:txBody>
      </p:sp>
      <p:pic>
        <p:nvPicPr>
          <p:cNvPr id="4" name="Picture 3"/>
          <p:cNvPicPr>
            <a:picLocks noChangeArrowheads="1"/>
          </p:cNvPicPr>
          <p:nvPr/>
        </p:nvPicPr>
        <p:blipFill>
          <a:blip r:embed="rId2" cstate="email"/>
          <a:srcRect/>
          <a:stretch>
            <a:fillRect/>
          </a:stretch>
        </p:blipFill>
        <p:spPr bwMode="auto">
          <a:xfrm>
            <a:off x="0" y="1271016"/>
            <a:ext cx="3886200" cy="5586984"/>
          </a:xfrm>
          <a:prstGeom prst="rect">
            <a:avLst/>
          </a:prstGeom>
          <a:noFill/>
          <a:ln w="9525">
            <a:noFill/>
            <a:miter lim="800000"/>
            <a:headEnd/>
            <a:tailEnd/>
          </a:ln>
        </p:spPr>
      </p:pic>
    </p:spTree>
    <p:extLst>
      <p:ext uri="{BB962C8B-B14F-4D97-AF65-F5344CB8AC3E}">
        <p14:creationId xmlns:p14="http://schemas.microsoft.com/office/powerpoint/2010/main" val="2398989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826708"/>
          </a:xfrm>
          <a:prstGeom prst="rect">
            <a:avLst/>
          </a:prstGeom>
          <a:gradFill flip="none" rotWithShape="1">
            <a:gsLst>
              <a:gs pos="0">
                <a:srgbClr val="000000"/>
              </a:gs>
              <a:gs pos="100000">
                <a:schemeClr val="tx1">
                  <a:lumMod val="85000"/>
                  <a:lumOff val="1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p:nvPr>
        </p:nvSpPr>
        <p:spPr>
          <a:xfrm>
            <a:off x="457200" y="274320"/>
            <a:ext cx="8229600" cy="1143000"/>
          </a:xfrm>
        </p:spPr>
        <p:txBody>
          <a:bodyPr>
            <a:noAutofit/>
          </a:bodyPr>
          <a:lstStyle/>
          <a:p>
            <a:r>
              <a:rPr lang="en-US" dirty="0" smtClean="0"/>
              <a:t>What Does It Take To Build </a:t>
            </a:r>
            <a:br>
              <a:rPr lang="en-US" dirty="0" smtClean="0"/>
            </a:br>
            <a:r>
              <a:rPr lang="en-US" dirty="0" smtClean="0">
                <a:solidFill>
                  <a:srgbClr val="00A9E0"/>
                </a:solidFill>
              </a:rPr>
              <a:t>Relationships of Trust</a:t>
            </a:r>
            <a:r>
              <a:rPr lang="en-US" dirty="0" smtClean="0"/>
              <a:t>?</a:t>
            </a:r>
            <a:endParaRPr lang="en-US" dirty="0"/>
          </a:p>
        </p:txBody>
      </p:sp>
      <p:sp>
        <p:nvSpPr>
          <p:cNvPr id="3" name="Content Placeholder 2"/>
          <p:cNvSpPr>
            <a:spLocks noGrp="1"/>
          </p:cNvSpPr>
          <p:nvPr>
            <p:ph idx="1"/>
          </p:nvPr>
        </p:nvSpPr>
        <p:spPr>
          <a:xfrm>
            <a:off x="457200" y="2057400"/>
            <a:ext cx="4478867" cy="4525963"/>
          </a:xfrm>
        </p:spPr>
        <p:txBody>
          <a:bodyPr>
            <a:normAutofit lnSpcReduction="10000"/>
          </a:bodyPr>
          <a:lstStyle/>
          <a:p>
            <a:r>
              <a:rPr lang="en-US" dirty="0" smtClean="0"/>
              <a:t>Days in the Life</a:t>
            </a:r>
          </a:p>
          <a:p>
            <a:r>
              <a:rPr lang="en-US" dirty="0" smtClean="0"/>
              <a:t>Get out of the office</a:t>
            </a:r>
          </a:p>
          <a:p>
            <a:r>
              <a:rPr lang="en-US" dirty="0" smtClean="0"/>
              <a:t>Build credibility through Operational Excellence</a:t>
            </a:r>
          </a:p>
          <a:p>
            <a:r>
              <a:rPr lang="en-US" dirty="0" smtClean="0"/>
              <a:t>Understand the engine that drives the organization so that you can Enable Strategy</a:t>
            </a:r>
            <a:endParaRPr lang="en-US" dirty="0"/>
          </a:p>
        </p:txBody>
      </p:sp>
      <p:pic>
        <p:nvPicPr>
          <p:cNvPr id="4" name="Picture 3" descr="Accomplishments.jpg"/>
          <p:cNvPicPr>
            <a:picLocks/>
          </p:cNvPicPr>
          <p:nvPr/>
        </p:nvPicPr>
        <p:blipFill>
          <a:blip r:embed="rId2" cstate="email">
            <a:extLst>
              <a:ext uri="{28A0092B-C50C-407E-A947-70E740481C1C}">
                <a14:useLocalDpi xmlns:a14="http://schemas.microsoft.com/office/drawing/2010/main" val="0"/>
              </a:ext>
            </a:extLst>
          </a:blip>
          <a:stretch>
            <a:fillRect/>
          </a:stretch>
        </p:blipFill>
        <p:spPr>
          <a:xfrm>
            <a:off x="5257800" y="1828800"/>
            <a:ext cx="3886200" cy="5029200"/>
          </a:xfrm>
          <a:prstGeom prst="rect">
            <a:avLst/>
          </a:prstGeom>
        </p:spPr>
      </p:pic>
    </p:spTree>
    <p:extLst>
      <p:ext uri="{BB962C8B-B14F-4D97-AF65-F5344CB8AC3E}">
        <p14:creationId xmlns:p14="http://schemas.microsoft.com/office/powerpoint/2010/main" val="223663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 </a:t>
            </a:r>
            <a:r>
              <a:rPr lang="en-US" dirty="0" smtClean="0">
                <a:solidFill>
                  <a:srgbClr val="00A9E0"/>
                </a:solidFill>
              </a:rPr>
              <a:t>Final Thought </a:t>
            </a:r>
            <a:r>
              <a:rPr lang="en-US" dirty="0" smtClean="0"/>
              <a:t>On Trust - Ownership</a:t>
            </a:r>
            <a:endParaRPr lang="en-US" dirty="0"/>
          </a:p>
        </p:txBody>
      </p:sp>
      <p:sp>
        <p:nvSpPr>
          <p:cNvPr id="3" name="Content Placeholder 2"/>
          <p:cNvSpPr>
            <a:spLocks noGrp="1"/>
          </p:cNvSpPr>
          <p:nvPr>
            <p:ph idx="1"/>
          </p:nvPr>
        </p:nvSpPr>
        <p:spPr/>
        <p:txBody>
          <a:bodyPr>
            <a:normAutofit/>
          </a:bodyPr>
          <a:lstStyle/>
          <a:p>
            <a:pPr marL="0" indent="0">
              <a:buNone/>
            </a:pPr>
            <a:r>
              <a:rPr lang="en-US" sz="3600" dirty="0" smtClean="0"/>
              <a:t>Establish two decision filters:</a:t>
            </a:r>
          </a:p>
          <a:p>
            <a:r>
              <a:rPr lang="en-US" sz="3600" dirty="0" smtClean="0"/>
              <a:t>Will this improve team / individual ownership?</a:t>
            </a:r>
          </a:p>
          <a:p>
            <a:r>
              <a:rPr lang="en-US" sz="3600" dirty="0" smtClean="0"/>
              <a:t>Will this improve trust?</a:t>
            </a:r>
            <a:endParaRPr lang="en-US" sz="3600" dirty="0"/>
          </a:p>
        </p:txBody>
      </p:sp>
    </p:spTree>
    <p:extLst>
      <p:ext uri="{BB962C8B-B14F-4D97-AF65-F5344CB8AC3E}">
        <p14:creationId xmlns:p14="http://schemas.microsoft.com/office/powerpoint/2010/main" val="4060578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Leadership Is Not For The Faint Of Heart</a:t>
            </a:r>
            <a:endParaRPr lang="en-US" sz="3600" dirty="0"/>
          </a:p>
        </p:txBody>
      </p:sp>
      <p:sp>
        <p:nvSpPr>
          <p:cNvPr id="3" name="Content Placeholder 2"/>
          <p:cNvSpPr>
            <a:spLocks noGrp="1"/>
          </p:cNvSpPr>
          <p:nvPr>
            <p:ph idx="1"/>
          </p:nvPr>
        </p:nvSpPr>
        <p:spPr/>
        <p:txBody>
          <a:bodyPr/>
          <a:lstStyle/>
          <a:p>
            <a:r>
              <a:rPr lang="en-US" dirty="0" smtClean="0"/>
              <a:t>What you need to do varies by team, individual, and situation.</a:t>
            </a:r>
          </a:p>
          <a:p>
            <a:r>
              <a:rPr lang="en-US" dirty="0" smtClean="0"/>
              <a:t>Be trustworthy, be honest, be self-aware, and expect to fail, reflect, and change.</a:t>
            </a:r>
          </a:p>
          <a:p>
            <a:r>
              <a:rPr lang="en-US" dirty="0" smtClean="0"/>
              <a:t>Ask if you have influence or positional authority. If your authority is positional, think of how to use trust and ownership to change.</a:t>
            </a:r>
            <a:endParaRPr lang="en-US" dirty="0"/>
          </a:p>
        </p:txBody>
      </p:sp>
    </p:spTree>
    <p:extLst>
      <p:ext uri="{BB962C8B-B14F-4D97-AF65-F5344CB8AC3E}">
        <p14:creationId xmlns:p14="http://schemas.microsoft.com/office/powerpoint/2010/main" val="2051010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4763" indent="-4763">
              <a:spcBef>
                <a:spcPct val="50000"/>
              </a:spcBef>
            </a:pPr>
            <a:r>
              <a:rPr lang="en-US" dirty="0" smtClean="0"/>
              <a:t>Exercise </a:t>
            </a:r>
            <a:r>
              <a:rPr lang="en-US" dirty="0" smtClean="0">
                <a:solidFill>
                  <a:srgbClr val="00A9E0"/>
                </a:solidFill>
              </a:rPr>
              <a:t>For </a:t>
            </a:r>
            <a:r>
              <a:rPr lang="en-US" dirty="0">
                <a:solidFill>
                  <a:srgbClr val="00A9E0"/>
                </a:solidFill>
              </a:rPr>
              <a:t>you </a:t>
            </a:r>
            <a:r>
              <a:rPr lang="en-US" dirty="0"/>
              <a:t>. . . </a:t>
            </a:r>
          </a:p>
        </p:txBody>
      </p:sp>
      <p:sp>
        <p:nvSpPr>
          <p:cNvPr id="55299" name="Rectangle 3"/>
          <p:cNvSpPr>
            <a:spLocks noGrp="1" noChangeArrowheads="1"/>
          </p:cNvSpPr>
          <p:nvPr>
            <p:ph type="body" idx="4294967295"/>
          </p:nvPr>
        </p:nvSpPr>
        <p:spPr>
          <a:xfrm>
            <a:off x="0" y="1600200"/>
            <a:ext cx="8229600" cy="4525963"/>
          </a:xfrm>
        </p:spPr>
        <p:txBody>
          <a:bodyPr/>
          <a:lstStyle/>
          <a:p>
            <a:pPr>
              <a:spcBef>
                <a:spcPct val="0"/>
              </a:spcBef>
              <a:buClrTx/>
              <a:buFontTx/>
              <a:buNone/>
            </a:pPr>
            <a:endParaRPr lang="en-US" b="1" dirty="0" smtClean="0">
              <a:solidFill>
                <a:srgbClr val="006699"/>
              </a:solidFill>
            </a:endParaRPr>
          </a:p>
          <a:p>
            <a:pPr>
              <a:spcBef>
                <a:spcPct val="0"/>
              </a:spcBef>
              <a:buClrTx/>
              <a:buFontTx/>
              <a:buNone/>
            </a:pPr>
            <a:r>
              <a:rPr lang="en-US" b="1" dirty="0" smtClean="0"/>
              <a:t>	</a:t>
            </a:r>
            <a:r>
              <a:rPr lang="en-US" sz="3600" b="1" dirty="0" smtClean="0"/>
              <a:t>Exercise: Pick a project.</a:t>
            </a:r>
          </a:p>
          <a:p>
            <a:pPr eaLnBrk="1" hangingPunct="1"/>
            <a:endParaRPr lang="en-US" dirty="0" smtClean="0"/>
          </a:p>
        </p:txBody>
      </p:sp>
      <p:pic>
        <p:nvPicPr>
          <p:cNvPr id="55300" name="Picture 4"/>
          <p:cNvPicPr>
            <a:picLocks noChangeAspect="1" noChangeArrowheads="1"/>
          </p:cNvPicPr>
          <p:nvPr/>
        </p:nvPicPr>
        <p:blipFill rotWithShape="1">
          <a:blip r:embed="rId3" cstate="print"/>
          <a:srcRect b="18534"/>
          <a:stretch/>
        </p:blipFill>
        <p:spPr bwMode="auto">
          <a:xfrm>
            <a:off x="0" y="1278467"/>
            <a:ext cx="9144000" cy="5586984"/>
          </a:xfrm>
          <a:prstGeom prst="rect">
            <a:avLst/>
          </a:prstGeom>
          <a:noFill/>
          <a:ln w="9525">
            <a:noFill/>
            <a:miter lim="800000"/>
            <a:headEnd/>
            <a:tailEnd/>
          </a:ln>
        </p:spPr>
      </p:pic>
      <p:sp>
        <p:nvSpPr>
          <p:cNvPr id="8" name="Rectangle 7"/>
          <p:cNvSpPr/>
          <p:nvPr/>
        </p:nvSpPr>
        <p:spPr>
          <a:xfrm>
            <a:off x="0" y="1277698"/>
            <a:ext cx="4191000" cy="5580302"/>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 name="TextBox 2"/>
          <p:cNvSpPr txBox="1"/>
          <p:nvPr/>
        </p:nvSpPr>
        <p:spPr>
          <a:xfrm>
            <a:off x="457200" y="1216556"/>
            <a:ext cx="3352800" cy="5693866"/>
          </a:xfrm>
          <a:prstGeom prst="rect">
            <a:avLst/>
          </a:prstGeom>
          <a:noFill/>
        </p:spPr>
        <p:txBody>
          <a:bodyPr wrap="square" rtlCol="0">
            <a:spAutoFit/>
          </a:bodyPr>
          <a:lstStyle/>
          <a:p>
            <a:r>
              <a:rPr lang="en-US" sz="2800" dirty="0">
                <a:solidFill>
                  <a:schemeClr val="bg1"/>
                </a:solidFill>
              </a:rPr>
              <a:t>What are some specific changes you will make in your approach to leadership?</a:t>
            </a:r>
          </a:p>
          <a:p>
            <a:endParaRPr lang="en-US" sz="2800" dirty="0" smtClean="0">
              <a:solidFill>
                <a:schemeClr val="bg1"/>
              </a:solidFill>
            </a:endParaRPr>
          </a:p>
          <a:p>
            <a:r>
              <a:rPr lang="en-US" sz="2800" dirty="0">
                <a:solidFill>
                  <a:schemeClr val="bg1"/>
                </a:solidFill>
              </a:rPr>
              <a:t>What is your transformation </a:t>
            </a:r>
            <a:r>
              <a:rPr lang="en-US" sz="2800" dirty="0" smtClean="0">
                <a:solidFill>
                  <a:schemeClr val="bg1"/>
                </a:solidFill>
              </a:rPr>
              <a:t/>
            </a:r>
            <a:br>
              <a:rPr lang="en-US" sz="2800" dirty="0" smtClean="0">
                <a:solidFill>
                  <a:schemeClr val="bg1"/>
                </a:solidFill>
              </a:rPr>
            </a:br>
            <a:r>
              <a:rPr lang="en-US" sz="2800" dirty="0" smtClean="0">
                <a:solidFill>
                  <a:schemeClr val="bg1"/>
                </a:solidFill>
              </a:rPr>
              <a:t>action </a:t>
            </a:r>
            <a:r>
              <a:rPr lang="en-US" sz="2800" dirty="0">
                <a:solidFill>
                  <a:schemeClr val="bg1"/>
                </a:solidFill>
              </a:rPr>
              <a:t>plan</a:t>
            </a:r>
            <a:r>
              <a:rPr lang="en-US" sz="2800" dirty="0" smtClean="0">
                <a:solidFill>
                  <a:schemeClr val="bg1"/>
                </a:solidFill>
              </a:rPr>
              <a:t>?</a:t>
            </a:r>
          </a:p>
          <a:p>
            <a:endParaRPr lang="en-US" sz="2800" dirty="0">
              <a:solidFill>
                <a:schemeClr val="bg1"/>
              </a:solidFill>
            </a:endParaRPr>
          </a:p>
          <a:p>
            <a:r>
              <a:rPr lang="en-US" sz="2800" dirty="0" smtClean="0">
                <a:solidFill>
                  <a:schemeClr val="bg1"/>
                </a:solidFill>
              </a:rPr>
              <a:t>What help do you need?</a:t>
            </a:r>
            <a:endParaRPr lang="en-US" sz="2800" dirty="0">
              <a:solidFill>
                <a:schemeClr val="bg1"/>
              </a:solidFill>
            </a:endParaRPr>
          </a:p>
          <a:p>
            <a:endParaRPr lang="en-US" sz="2800" dirty="0">
              <a:solidFill>
                <a:schemeClr val="bg1"/>
              </a:solidFill>
            </a:endParaRPr>
          </a:p>
        </p:txBody>
      </p:sp>
    </p:spTree>
    <p:extLst>
      <p:ext uri="{BB962C8B-B14F-4D97-AF65-F5344CB8AC3E}">
        <p14:creationId xmlns:p14="http://schemas.microsoft.com/office/powerpoint/2010/main" val="22825938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Next Steps</a:t>
            </a:r>
            <a:endParaRPr lang="en-US" dirty="0"/>
          </a:p>
        </p:txBody>
      </p:sp>
      <p:sp>
        <p:nvSpPr>
          <p:cNvPr id="3" name="TextBox 2"/>
          <p:cNvSpPr txBox="1"/>
          <p:nvPr/>
        </p:nvSpPr>
        <p:spPr>
          <a:xfrm>
            <a:off x="590551" y="2190750"/>
            <a:ext cx="7981950" cy="2862322"/>
          </a:xfrm>
          <a:prstGeom prst="rect">
            <a:avLst/>
          </a:prstGeom>
          <a:noFill/>
        </p:spPr>
        <p:txBody>
          <a:bodyPr wrap="square" rtlCol="0">
            <a:spAutoFit/>
          </a:bodyPr>
          <a:lstStyle/>
          <a:p>
            <a:pPr marL="571500" indent="-571500">
              <a:buFont typeface="Arial" panose="020B0604020202020204" pitchFamily="34" charset="0"/>
              <a:buChar char="•"/>
            </a:pPr>
            <a:r>
              <a:rPr lang="en-US" sz="3600" dirty="0" smtClean="0"/>
              <a:t>Experiment with this approach but trust first</a:t>
            </a:r>
          </a:p>
          <a:p>
            <a:pPr marL="571500" indent="-571500">
              <a:buFont typeface="Arial" panose="020B0604020202020204" pitchFamily="34" charset="0"/>
              <a:buChar char="•"/>
            </a:pPr>
            <a:r>
              <a:rPr lang="en-US" sz="3600" dirty="0" smtClean="0"/>
              <a:t>Find and utilize an internal or external mentor – and then be prepared to do lots of personal reflection </a:t>
            </a:r>
            <a:r>
              <a:rPr lang="en-US" sz="3600" smtClean="0"/>
              <a:t>and change</a:t>
            </a:r>
            <a:endParaRPr lang="en-US" sz="3600" dirty="0" smtClean="0"/>
          </a:p>
        </p:txBody>
      </p:sp>
    </p:spTree>
    <p:extLst>
      <p:ext uri="{BB962C8B-B14F-4D97-AF65-F5344CB8AC3E}">
        <p14:creationId xmlns:p14="http://schemas.microsoft.com/office/powerpoint/2010/main" val="303839748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Offer</a:t>
            </a:r>
            <a:endParaRPr lang="en-US" dirty="0"/>
          </a:p>
        </p:txBody>
      </p:sp>
      <p:sp>
        <p:nvSpPr>
          <p:cNvPr id="3" name="TextBox 2"/>
          <p:cNvSpPr txBox="1"/>
          <p:nvPr/>
        </p:nvSpPr>
        <p:spPr>
          <a:xfrm>
            <a:off x="331076" y="1576552"/>
            <a:ext cx="8607972" cy="4524315"/>
          </a:xfrm>
          <a:prstGeom prst="rect">
            <a:avLst/>
          </a:prstGeom>
          <a:noFill/>
        </p:spPr>
        <p:txBody>
          <a:bodyPr wrap="square" rtlCol="0">
            <a:spAutoFit/>
          </a:bodyPr>
          <a:lstStyle/>
          <a:p>
            <a:r>
              <a:rPr lang="en-US" sz="3200" dirty="0" smtClean="0"/>
              <a:t>I will:</a:t>
            </a:r>
          </a:p>
          <a:p>
            <a:endParaRPr lang="en-US" sz="3200" dirty="0"/>
          </a:p>
          <a:p>
            <a:pPr marL="457200" indent="-457200">
              <a:buFont typeface="Arial" panose="020B0604020202020204" pitchFamily="34" charset="0"/>
              <a:buChar char="•"/>
            </a:pPr>
            <a:r>
              <a:rPr lang="en-US" sz="3200" dirty="0" smtClean="0"/>
              <a:t>Teach this and / or the extended class (agile, lean, et cetera) to you and your team.</a:t>
            </a:r>
          </a:p>
          <a:p>
            <a:pPr marL="457200" indent="-457200">
              <a:buFont typeface="Arial" panose="020B0604020202020204" pitchFamily="34" charset="0"/>
              <a:buChar char="•"/>
            </a:pPr>
            <a:r>
              <a:rPr lang="en-US" sz="3200" dirty="0" smtClean="0"/>
              <a:t>Take your leadership team through Purpose Alignment</a:t>
            </a:r>
          </a:p>
          <a:p>
            <a:pPr marL="457200" indent="-457200">
              <a:buFont typeface="Arial" panose="020B0604020202020204" pitchFamily="34" charset="0"/>
              <a:buChar char="•"/>
            </a:pPr>
            <a:r>
              <a:rPr lang="en-US" sz="3200" dirty="0" smtClean="0"/>
              <a:t>Take you and your team (or your leadership team) through a strategic planning exercise</a:t>
            </a:r>
          </a:p>
          <a:p>
            <a:r>
              <a:rPr lang="en-US" sz="3200" dirty="0" smtClean="0"/>
              <a:t>All I ask is that you pay my </a:t>
            </a:r>
            <a:r>
              <a:rPr lang="en-US" sz="3200" smtClean="0"/>
              <a:t>travel expenses</a:t>
            </a:r>
            <a:endParaRPr lang="en-US" sz="3200" dirty="0"/>
          </a:p>
        </p:txBody>
      </p:sp>
    </p:spTree>
    <p:extLst>
      <p:ext uri="{BB962C8B-B14F-4D97-AF65-F5344CB8AC3E}">
        <p14:creationId xmlns:p14="http://schemas.microsoft.com/office/powerpoint/2010/main" val="352899566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370017" y="1828800"/>
            <a:ext cx="4590103" cy="2739211"/>
          </a:xfrm>
          <a:prstGeom prst="rect">
            <a:avLst/>
          </a:prstGeom>
          <a:noFill/>
        </p:spPr>
        <p:txBody>
          <a:bodyPr wrap="none" rtlCol="0">
            <a:spAutoFit/>
          </a:bodyPr>
          <a:lstStyle/>
          <a:p>
            <a:pPr algn="ctr"/>
            <a:r>
              <a:rPr lang="en-US" sz="6600" dirty="0" smtClean="0"/>
              <a:t>Questions?</a:t>
            </a:r>
          </a:p>
          <a:p>
            <a:pPr algn="ctr"/>
            <a:endParaRPr lang="en-US" sz="6600" dirty="0"/>
          </a:p>
          <a:p>
            <a:pPr algn="ctr"/>
            <a:r>
              <a:rPr lang="en-US" sz="4000" dirty="0" smtClean="0"/>
              <a:t>nnick@octanner.com</a:t>
            </a:r>
            <a:endParaRPr lang="en-US" sz="4000" dirty="0"/>
          </a:p>
        </p:txBody>
      </p:sp>
    </p:spTree>
    <p:extLst>
      <p:ext uri="{BB962C8B-B14F-4D97-AF65-F5344CB8AC3E}">
        <p14:creationId xmlns:p14="http://schemas.microsoft.com/office/powerpoint/2010/main" val="8332672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826708"/>
          </a:xfrm>
          <a:prstGeom prst="rect">
            <a:avLst/>
          </a:prstGeom>
          <a:gradFill flip="none" rotWithShape="1">
            <a:gsLst>
              <a:gs pos="0">
                <a:srgbClr val="000000"/>
              </a:gs>
              <a:gs pos="100000">
                <a:schemeClr val="tx1">
                  <a:lumMod val="85000"/>
                  <a:lumOff val="1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24580" name="Picture 4"/>
          <p:cNvPicPr>
            <a:picLocks noChangeAspect="1" noChangeArrowheads="1"/>
          </p:cNvPicPr>
          <p:nvPr/>
        </p:nvPicPr>
        <p:blipFill>
          <a:blip r:embed="rId3" cstate="print"/>
          <a:srcRect/>
          <a:stretch>
            <a:fillRect/>
          </a:stretch>
        </p:blipFill>
        <p:spPr bwMode="auto">
          <a:xfrm>
            <a:off x="0" y="1820333"/>
            <a:ext cx="9144000" cy="5037667"/>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n-US" dirty="0">
                <a:latin typeface="Calibri"/>
                <a:cs typeface="Calibri"/>
              </a:rPr>
              <a:t>“The </a:t>
            </a:r>
            <a:r>
              <a:rPr lang="en-US" dirty="0">
                <a:solidFill>
                  <a:srgbClr val="00A9E0"/>
                </a:solidFill>
                <a:latin typeface="Calibri"/>
                <a:cs typeface="Calibri"/>
              </a:rPr>
              <a:t>biggest change </a:t>
            </a:r>
            <a:r>
              <a:rPr lang="en-US" dirty="0">
                <a:latin typeface="Calibri"/>
                <a:cs typeface="Calibri"/>
              </a:rPr>
              <a:t>to the enterprise since </a:t>
            </a:r>
            <a:r>
              <a:rPr lang="en-US" dirty="0" smtClean="0">
                <a:latin typeface="Calibri"/>
                <a:cs typeface="Calibri"/>
              </a:rPr>
              <a:t/>
            </a:r>
            <a:br>
              <a:rPr lang="en-US" dirty="0" smtClean="0">
                <a:latin typeface="Calibri"/>
                <a:cs typeface="Calibri"/>
              </a:rPr>
            </a:br>
            <a:r>
              <a:rPr lang="en-US" dirty="0" smtClean="0">
                <a:latin typeface="Calibri"/>
                <a:cs typeface="Calibri"/>
              </a:rPr>
              <a:t>Al </a:t>
            </a:r>
            <a:r>
              <a:rPr lang="en-US" dirty="0">
                <a:latin typeface="Calibri"/>
                <a:cs typeface="Calibri"/>
              </a:rPr>
              <a:t>Gore invented the internet.”</a:t>
            </a:r>
          </a:p>
        </p:txBody>
      </p:sp>
    </p:spTree>
    <p:extLst>
      <p:ext uri="{BB962C8B-B14F-4D97-AF65-F5344CB8AC3E}">
        <p14:creationId xmlns:p14="http://schemas.microsoft.com/office/powerpoint/2010/main" val="20704792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p:txBody>
          <a:bodyPr/>
          <a:lstStyle/>
          <a:p>
            <a:pPr eaLnBrk="1" hangingPunct="1">
              <a:spcBef>
                <a:spcPct val="50000"/>
              </a:spcBef>
              <a:buFont typeface="Wingdings" pitchFamily="2" charset="2"/>
              <a:buNone/>
            </a:pPr>
            <a:r>
              <a:rPr lang="en-US" sz="800" smtClean="0"/>
              <a:t>   </a:t>
            </a:r>
          </a:p>
          <a:p>
            <a:pPr eaLnBrk="1" hangingPunct="1">
              <a:spcBef>
                <a:spcPct val="30000"/>
              </a:spcBef>
              <a:buFont typeface="Wingdings" pitchFamily="2" charset="2"/>
              <a:buNone/>
            </a:pPr>
            <a:r>
              <a:rPr lang="en-US" sz="4400" smtClean="0"/>
              <a:t>   </a:t>
            </a:r>
          </a:p>
          <a:p>
            <a:pPr eaLnBrk="1" hangingPunct="1">
              <a:spcBef>
                <a:spcPct val="30000"/>
              </a:spcBef>
              <a:buFont typeface="Wingdings" pitchFamily="2" charset="2"/>
              <a:buNone/>
            </a:pPr>
            <a:r>
              <a:rPr lang="en-US" sz="4400" smtClean="0"/>
              <a:t>      </a:t>
            </a:r>
            <a:r>
              <a:rPr lang="en-US" sz="4800" b="1" smtClean="0"/>
              <a:t>Collaboration Model</a:t>
            </a:r>
          </a:p>
          <a:p>
            <a:pPr eaLnBrk="1" hangingPunct="1">
              <a:buFont typeface="Wingdings" pitchFamily="2" charset="2"/>
              <a:buNone/>
            </a:pPr>
            <a:r>
              <a:rPr lang="en-US" sz="4400" smtClean="0">
                <a:solidFill>
                  <a:srgbClr val="FF0066"/>
                </a:solidFill>
              </a:rPr>
              <a:t>   </a:t>
            </a:r>
            <a:endParaRPr lang="en-US" smtClean="0">
              <a:solidFill>
                <a:srgbClr val="9797DD"/>
              </a:solidFill>
            </a:endParaRPr>
          </a:p>
        </p:txBody>
      </p:sp>
      <p:pic>
        <p:nvPicPr>
          <p:cNvPr id="23556" name="Picture 6"/>
          <p:cNvPicPr>
            <a:picLocks noChangeAspect="1" noChangeArrowheads="1"/>
          </p:cNvPicPr>
          <p:nvPr/>
        </p:nvPicPr>
        <p:blipFill>
          <a:blip r:embed="rId3" cstate="print"/>
          <a:srcRect/>
          <a:stretch>
            <a:fillRect/>
          </a:stretch>
        </p:blipFill>
        <p:spPr bwMode="auto">
          <a:xfrm>
            <a:off x="0" y="1278466"/>
            <a:ext cx="9144000" cy="5579533"/>
          </a:xfrm>
          <a:prstGeom prst="rect">
            <a:avLst/>
          </a:prstGeom>
          <a:noFill/>
          <a:ln w="9525">
            <a:noFill/>
            <a:miter lim="800000"/>
            <a:headEnd/>
            <a:tailEnd/>
          </a:ln>
        </p:spPr>
      </p:pic>
      <p:sp>
        <p:nvSpPr>
          <p:cNvPr id="23557" name="Text Box 5"/>
          <p:cNvSpPr txBox="1">
            <a:spLocks noChangeArrowheads="1"/>
          </p:cNvSpPr>
          <p:nvPr/>
        </p:nvSpPr>
        <p:spPr bwMode="auto">
          <a:xfrm>
            <a:off x="457200" y="2252130"/>
            <a:ext cx="5376333" cy="1200329"/>
          </a:xfrm>
          <a:prstGeom prst="rect">
            <a:avLst/>
          </a:prstGeom>
          <a:noFill/>
          <a:ln w="9525">
            <a:noFill/>
            <a:miter lim="800000"/>
            <a:headEnd/>
            <a:tailEnd/>
          </a:ln>
        </p:spPr>
        <p:txBody>
          <a:bodyPr wrap="square">
            <a:spAutoFit/>
          </a:bodyPr>
          <a:lstStyle/>
          <a:p>
            <a:pPr marL="4763" indent="-4763" algn="l">
              <a:spcBef>
                <a:spcPct val="50000"/>
              </a:spcBef>
            </a:pPr>
            <a:r>
              <a:rPr lang="en-US" sz="3600" dirty="0" smtClean="0">
                <a:solidFill>
                  <a:schemeClr val="bg1"/>
                </a:solidFill>
              </a:rPr>
              <a:t>We might not be prepared for this new world</a:t>
            </a:r>
            <a:r>
              <a:rPr lang="en-US" sz="3600" b="1" dirty="0" smtClean="0">
                <a:solidFill>
                  <a:schemeClr val="bg1"/>
                </a:solidFill>
              </a:rPr>
              <a:t> </a:t>
            </a:r>
            <a:endParaRPr lang="en-US" sz="3600" b="1" dirty="0">
              <a:solidFill>
                <a:schemeClr val="bg1"/>
              </a:solidFill>
            </a:endParaRPr>
          </a:p>
        </p:txBody>
      </p:sp>
      <p:sp>
        <p:nvSpPr>
          <p:cNvPr id="2" name="Title 1"/>
          <p:cNvSpPr>
            <a:spLocks noGrp="1"/>
          </p:cNvSpPr>
          <p:nvPr>
            <p:ph type="title"/>
          </p:nvPr>
        </p:nvSpPr>
        <p:spPr/>
        <p:txBody>
          <a:bodyPr/>
          <a:lstStyle/>
          <a:p>
            <a:r>
              <a:rPr lang="en-US" dirty="0" smtClean="0"/>
              <a:t>Let’s be </a:t>
            </a:r>
            <a:r>
              <a:rPr lang="en-US" dirty="0" smtClean="0">
                <a:solidFill>
                  <a:srgbClr val="00A9E0"/>
                </a:solidFill>
              </a:rPr>
              <a:t>honest</a:t>
            </a:r>
            <a:r>
              <a:rPr lang="en-US" dirty="0" smtClean="0"/>
              <a:t>:</a:t>
            </a:r>
            <a:endParaRPr lang="en-US" dirty="0"/>
          </a:p>
        </p:txBody>
      </p:sp>
    </p:spTree>
    <p:extLst>
      <p:ext uri="{BB962C8B-B14F-4D97-AF65-F5344CB8AC3E}">
        <p14:creationId xmlns:p14="http://schemas.microsoft.com/office/powerpoint/2010/main" val="10149084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0" y="0"/>
            <a:ext cx="9144000" cy="12954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t> Leadership Challenges</a:t>
            </a:r>
          </a:p>
        </p:txBody>
      </p:sp>
      <p:sp>
        <p:nvSpPr>
          <p:cNvPr id="9219" name="Rectangle 3"/>
          <p:cNvSpPr>
            <a:spLocks noGrp="1" noChangeArrowheads="1"/>
          </p:cNvSpPr>
          <p:nvPr>
            <p:ph idx="1"/>
          </p:nvPr>
        </p:nvSpPr>
        <p:spPr/>
        <p:txBody>
          <a:bodyPr/>
          <a:lstStyle/>
          <a:p>
            <a:pPr eaLnBrk="1" hangingPunct="1"/>
            <a:endParaRPr lang="en-US" sz="1000" smtClean="0"/>
          </a:p>
          <a:p>
            <a:pPr eaLnBrk="1" hangingPunct="1"/>
            <a:r>
              <a:rPr lang="en-US" smtClean="0"/>
              <a:t>Get More Done by Doing Less</a:t>
            </a:r>
          </a:p>
          <a:p>
            <a:pPr eaLnBrk="1" hangingPunct="1"/>
            <a:r>
              <a:rPr lang="en-US" smtClean="0"/>
              <a:t>Lead Change</a:t>
            </a:r>
          </a:p>
          <a:p>
            <a:pPr eaLnBrk="1" hangingPunct="1"/>
            <a:r>
              <a:rPr lang="en-US" smtClean="0"/>
              <a:t>Deliver the Right Product</a:t>
            </a:r>
          </a:p>
          <a:p>
            <a:pPr eaLnBrk="1" hangingPunct="1"/>
            <a:r>
              <a:rPr lang="en-US" smtClean="0"/>
              <a:t>Meet Customer’s Changing Needs</a:t>
            </a:r>
          </a:p>
          <a:p>
            <a:pPr eaLnBrk="1" hangingPunct="1"/>
            <a:r>
              <a:rPr lang="en-US" smtClean="0"/>
              <a:t>Meet Market Windows</a:t>
            </a:r>
          </a:p>
          <a:p>
            <a:pPr eaLnBrk="1" hangingPunct="1"/>
            <a:endParaRPr lang="en-US" smtClean="0"/>
          </a:p>
        </p:txBody>
      </p:sp>
      <p:pic>
        <p:nvPicPr>
          <p:cNvPr id="9220" name="Picture 5" descr="263216076_645fe99189"/>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5638801" y="0"/>
            <a:ext cx="3505199" cy="6858000"/>
          </a:xfrm>
          <a:prstGeom prst="rect">
            <a:avLst/>
          </a:prstGeom>
          <a:solidFill>
            <a:schemeClr val="tx1">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9221" name="Text Box 6"/>
          <p:cNvSpPr txBox="1">
            <a:spLocks noChangeArrowheads="1"/>
          </p:cNvSpPr>
          <p:nvPr/>
        </p:nvSpPr>
        <p:spPr bwMode="auto">
          <a:xfrm>
            <a:off x="6028266" y="2895600"/>
            <a:ext cx="3039533" cy="3693319"/>
          </a:xfrm>
          <a:prstGeom prst="rect">
            <a:avLst/>
          </a:prstGeom>
          <a:noFill/>
          <a:ln w="9525">
            <a:noFill/>
            <a:miter lim="800000"/>
            <a:headEnd/>
            <a:tailEnd/>
          </a:ln>
        </p:spPr>
        <p:txBody>
          <a:bodyPr wrap="square">
            <a:spAutoFit/>
          </a:bodyPr>
          <a:lstStyle/>
          <a:p>
            <a:pPr>
              <a:spcBef>
                <a:spcPct val="50000"/>
              </a:spcBef>
            </a:pPr>
            <a:r>
              <a:rPr lang="en-US" sz="3600" dirty="0" smtClean="0">
                <a:solidFill>
                  <a:schemeClr val="bg1"/>
                </a:solidFill>
              </a:rPr>
              <a:t>How can we survive in this world?</a:t>
            </a:r>
          </a:p>
          <a:p>
            <a:pPr>
              <a:spcBef>
                <a:spcPct val="50000"/>
              </a:spcBef>
            </a:pPr>
            <a:r>
              <a:rPr lang="en-US" sz="3600" dirty="0" smtClean="0">
                <a:solidFill>
                  <a:schemeClr val="bg1"/>
                </a:solidFill>
              </a:rPr>
              <a:t>How can we thrive in this world?</a:t>
            </a:r>
            <a:endParaRPr lang="en-US" sz="3600" dirty="0">
              <a:solidFill>
                <a:schemeClr val="bg1"/>
              </a:solidFill>
            </a:endParaRPr>
          </a:p>
        </p:txBody>
      </p:sp>
    </p:spTree>
    <p:extLst>
      <p:ext uri="{BB962C8B-B14F-4D97-AF65-F5344CB8AC3E}">
        <p14:creationId xmlns:p14="http://schemas.microsoft.com/office/powerpoint/2010/main" val="29656233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idx="1"/>
          </p:nvPr>
        </p:nvSpPr>
        <p:spPr>
          <a:xfrm>
            <a:off x="0" y="0"/>
            <a:ext cx="9144000" cy="1295400"/>
          </a:xfrm>
          <a:solidFill>
            <a:schemeClr val="tx1"/>
          </a:solidFill>
        </p:spPr>
        <p:txBody>
          <a:bodyPr/>
          <a:lstStyle/>
          <a:p>
            <a:pPr eaLnBrk="1" hangingPunct="1">
              <a:buFont typeface="Wingdings" pitchFamily="2" charset="2"/>
              <a:buNone/>
            </a:pPr>
            <a:r>
              <a:rPr lang="en-US" smtClean="0"/>
              <a:t>   </a:t>
            </a:r>
          </a:p>
        </p:txBody>
      </p:sp>
      <p:sp>
        <p:nvSpPr>
          <p:cNvPr id="22531" name="Text Box 3"/>
          <p:cNvSpPr txBox="1">
            <a:spLocks noChangeArrowheads="1"/>
          </p:cNvSpPr>
          <p:nvPr/>
        </p:nvSpPr>
        <p:spPr bwMode="auto">
          <a:xfrm>
            <a:off x="457200" y="1905000"/>
            <a:ext cx="7924800" cy="4154984"/>
          </a:xfrm>
          <a:prstGeom prst="rect">
            <a:avLst/>
          </a:prstGeom>
          <a:noFill/>
          <a:ln w="9525">
            <a:noFill/>
            <a:miter lim="800000"/>
            <a:headEnd/>
            <a:tailEnd/>
          </a:ln>
        </p:spPr>
        <p:txBody>
          <a:bodyPr>
            <a:spAutoFit/>
          </a:bodyPr>
          <a:lstStyle/>
          <a:p>
            <a:pPr>
              <a:spcBef>
                <a:spcPct val="50000"/>
              </a:spcBef>
            </a:pPr>
            <a:r>
              <a:rPr lang="en-US" sz="4800" dirty="0" smtClean="0"/>
              <a:t>Your </a:t>
            </a:r>
            <a:r>
              <a:rPr lang="en-US" sz="4800" dirty="0" smtClean="0">
                <a:solidFill>
                  <a:srgbClr val="00A9E0"/>
                </a:solidFill>
              </a:rPr>
              <a:t>name</a:t>
            </a:r>
          </a:p>
          <a:p>
            <a:pPr>
              <a:spcBef>
                <a:spcPct val="50000"/>
              </a:spcBef>
            </a:pPr>
            <a:r>
              <a:rPr lang="en-US" sz="4800" dirty="0" smtClean="0"/>
              <a:t>Your </a:t>
            </a:r>
            <a:r>
              <a:rPr lang="en-US" sz="4800" dirty="0" smtClean="0">
                <a:solidFill>
                  <a:srgbClr val="00A9E0"/>
                </a:solidFill>
              </a:rPr>
              <a:t>organization</a:t>
            </a:r>
          </a:p>
          <a:p>
            <a:pPr>
              <a:spcBef>
                <a:spcPct val="50000"/>
              </a:spcBef>
            </a:pPr>
            <a:r>
              <a:rPr lang="en-US" sz="4800" dirty="0" smtClean="0"/>
              <a:t>What </a:t>
            </a:r>
            <a:r>
              <a:rPr lang="en-US" sz="4800" dirty="0" smtClean="0">
                <a:solidFill>
                  <a:srgbClr val="00A9E0"/>
                </a:solidFill>
              </a:rPr>
              <a:t>it does</a:t>
            </a:r>
          </a:p>
          <a:p>
            <a:pPr>
              <a:spcBef>
                <a:spcPct val="50000"/>
              </a:spcBef>
            </a:pPr>
            <a:r>
              <a:rPr lang="en-US" sz="4800" dirty="0" smtClean="0"/>
              <a:t>Your </a:t>
            </a:r>
            <a:r>
              <a:rPr lang="en-US" sz="4800" dirty="0" smtClean="0">
                <a:solidFill>
                  <a:srgbClr val="00A9E0"/>
                </a:solidFill>
              </a:rPr>
              <a:t>role</a:t>
            </a:r>
            <a:endParaRPr lang="en-US" sz="7200" dirty="0">
              <a:solidFill>
                <a:srgbClr val="00A9E0"/>
              </a:solidFill>
            </a:endParaRPr>
          </a:p>
        </p:txBody>
      </p:sp>
      <p:sp>
        <p:nvSpPr>
          <p:cNvPr id="4" name="Title 3"/>
          <p:cNvSpPr>
            <a:spLocks noGrp="1"/>
          </p:cNvSpPr>
          <p:nvPr>
            <p:ph type="title"/>
          </p:nvPr>
        </p:nvSpPr>
        <p:spPr>
          <a:xfrm>
            <a:off x="457200" y="274638"/>
            <a:ext cx="8229600" cy="1143000"/>
          </a:xfrm>
        </p:spPr>
        <p:txBody>
          <a:bodyPr anchor="t">
            <a:noAutofit/>
          </a:bodyPr>
          <a:lstStyle/>
          <a:p>
            <a:pPr lvl="0" algn="l"/>
            <a:r>
              <a:rPr lang="en-US" sz="3600" dirty="0" smtClean="0">
                <a:solidFill>
                  <a:srgbClr val="FFFFFF"/>
                </a:solidFill>
              </a:rPr>
              <a:t>Introduction</a:t>
            </a:r>
            <a:endParaRPr lang="en-US" sz="3600" dirty="0">
              <a:solidFill>
                <a:srgbClr val="FFFFFF"/>
              </a:solidFill>
            </a:endParaRPr>
          </a:p>
        </p:txBody>
      </p:sp>
    </p:spTree>
    <p:extLst>
      <p:ext uri="{BB962C8B-B14F-4D97-AF65-F5344CB8AC3E}">
        <p14:creationId xmlns:p14="http://schemas.microsoft.com/office/powerpoint/2010/main" val="28831608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rrowheads="1"/>
          </p:cNvPicPr>
          <p:nvPr/>
        </p:nvPicPr>
        <p:blipFill rotWithShape="1">
          <a:blip r:embed="rId3" cstate="print"/>
          <a:srcRect r="30928"/>
          <a:stretch/>
        </p:blipFill>
        <p:spPr bwMode="auto">
          <a:xfrm>
            <a:off x="5257800" y="1278392"/>
            <a:ext cx="3883153" cy="5588421"/>
          </a:xfrm>
          <a:prstGeom prst="rect">
            <a:avLst/>
          </a:prstGeom>
          <a:noFill/>
          <a:ln w="9525">
            <a:noFill/>
            <a:miter lim="800000"/>
            <a:headEnd/>
            <a:tailEnd/>
          </a:ln>
        </p:spPr>
      </p:pic>
      <p:sp>
        <p:nvSpPr>
          <p:cNvPr id="6" name="Title 3"/>
          <p:cNvSpPr>
            <a:spLocks noGrp="1"/>
          </p:cNvSpPr>
          <p:nvPr>
            <p:ph type="title"/>
          </p:nvPr>
        </p:nvSpPr>
        <p:spPr>
          <a:xfrm>
            <a:off x="457200" y="274638"/>
            <a:ext cx="8229600" cy="1143000"/>
          </a:xfrm>
        </p:spPr>
        <p:txBody>
          <a:bodyPr anchor="t">
            <a:noAutofit/>
          </a:bodyPr>
          <a:lstStyle/>
          <a:p>
            <a:pPr lvl="0" algn="l"/>
            <a:r>
              <a:rPr lang="en-US" sz="3600" dirty="0" smtClean="0">
                <a:solidFill>
                  <a:srgbClr val="FFFFFF"/>
                </a:solidFill>
              </a:rPr>
              <a:t>Change everything!</a:t>
            </a:r>
            <a:endParaRPr lang="en-US" sz="3600" dirty="0">
              <a:solidFill>
                <a:srgbClr val="FFFFFF"/>
              </a:solidFill>
            </a:endParaRPr>
          </a:p>
        </p:txBody>
      </p:sp>
      <p:sp>
        <p:nvSpPr>
          <p:cNvPr id="7" name="Content Placeholder 4"/>
          <p:cNvSpPr txBox="1">
            <a:spLocks/>
          </p:cNvSpPr>
          <p:nvPr/>
        </p:nvSpPr>
        <p:spPr>
          <a:xfrm>
            <a:off x="457200" y="1648634"/>
            <a:ext cx="4343400" cy="429945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7472" indent="-347472"/>
            <a:r>
              <a:rPr lang="en-US" sz="2800" dirty="0"/>
              <a:t>Transform my role</a:t>
            </a:r>
          </a:p>
          <a:p>
            <a:pPr marL="347472" indent="-347472"/>
            <a:r>
              <a:rPr lang="en-US" sz="2800" dirty="0"/>
              <a:t>Then Transform my organization</a:t>
            </a:r>
          </a:p>
          <a:p>
            <a:pPr marL="347472" indent="-347472"/>
            <a:r>
              <a:rPr lang="en-US" sz="2800" dirty="0"/>
              <a:t>Then Transform my organization some more</a:t>
            </a:r>
          </a:p>
        </p:txBody>
      </p:sp>
    </p:spTree>
    <p:extLst>
      <p:ext uri="{BB962C8B-B14F-4D97-AF65-F5344CB8AC3E}">
        <p14:creationId xmlns:p14="http://schemas.microsoft.com/office/powerpoint/2010/main" val="21361993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rrowheads="1"/>
          </p:cNvPicPr>
          <p:nvPr/>
        </p:nvPicPr>
        <p:blipFill rotWithShape="1">
          <a:blip r:embed="rId3" cstate="print"/>
          <a:srcRect r="21280"/>
          <a:stretch/>
        </p:blipFill>
        <p:spPr bwMode="auto">
          <a:xfrm>
            <a:off x="0" y="1"/>
            <a:ext cx="9144000" cy="6858000"/>
          </a:xfrm>
          <a:prstGeom prst="rect">
            <a:avLst/>
          </a:prstGeom>
          <a:noFill/>
          <a:ln w="9525">
            <a:noFill/>
            <a:miter lim="800000"/>
            <a:headEnd/>
            <a:tailEnd/>
          </a:ln>
        </p:spPr>
      </p:pic>
      <p:sp>
        <p:nvSpPr>
          <p:cNvPr id="4" name="Rectangle 3"/>
          <p:cNvSpPr/>
          <p:nvPr/>
        </p:nvSpPr>
        <p:spPr>
          <a:xfrm>
            <a:off x="0" y="3716918"/>
            <a:ext cx="9144000" cy="3141082"/>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5" name="Title 1"/>
          <p:cNvSpPr txBox="1">
            <a:spLocks/>
          </p:cNvSpPr>
          <p:nvPr/>
        </p:nvSpPr>
        <p:spPr>
          <a:xfrm>
            <a:off x="-88496" y="3259063"/>
            <a:ext cx="1774685" cy="2589604"/>
          </a:xfrm>
          <a:prstGeom prst="rect">
            <a:avLst/>
          </a:prstGeom>
        </p:spPr>
        <p:txBody>
          <a:bodyPr vert="horz" lIns="91440" tIns="45720" rIns="91440" bIns="45720" rtlCol="0" anchor="t">
            <a:noAutofit/>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r>
              <a:rPr lang="en-US" sz="20000" b="0" dirty="0" smtClean="0">
                <a:solidFill>
                  <a:srgbClr val="FFFFFF">
                    <a:alpha val="15000"/>
                  </a:srgbClr>
                </a:solidFill>
              </a:rPr>
              <a:t>?</a:t>
            </a:r>
            <a:endParaRPr lang="en-US" sz="20000" b="0" dirty="0">
              <a:solidFill>
                <a:srgbClr val="FFFFFF">
                  <a:alpha val="15000"/>
                </a:srgbClr>
              </a:solidFill>
            </a:endParaRPr>
          </a:p>
        </p:txBody>
      </p:sp>
      <p:sp>
        <p:nvSpPr>
          <p:cNvPr id="6" name="Title 1"/>
          <p:cNvSpPr txBox="1">
            <a:spLocks/>
          </p:cNvSpPr>
          <p:nvPr/>
        </p:nvSpPr>
        <p:spPr>
          <a:xfrm>
            <a:off x="722313" y="4406900"/>
            <a:ext cx="5933570" cy="136207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bg1"/>
                </a:solidFill>
                <a:latin typeface="+mj-lt"/>
                <a:ea typeface="+mj-ea"/>
                <a:cs typeface="+mj-cs"/>
              </a:defRPr>
            </a:lvl1pPr>
          </a:lstStyle>
          <a:p>
            <a:r>
              <a:rPr lang="en-US" sz="3200" dirty="0" smtClean="0">
                <a:solidFill>
                  <a:srgbClr val="FFFFFF"/>
                </a:solidFill>
              </a:rPr>
              <a:t>But how? Some tools that work.</a:t>
            </a:r>
            <a:endParaRPr lang="en-US" sz="3200" dirty="0">
              <a:solidFill>
                <a:srgbClr val="FFFFFF"/>
              </a:solidFill>
            </a:endParaRPr>
          </a:p>
        </p:txBody>
      </p:sp>
    </p:spTree>
    <p:extLst>
      <p:ext uri="{BB962C8B-B14F-4D97-AF65-F5344CB8AC3E}">
        <p14:creationId xmlns:p14="http://schemas.microsoft.com/office/powerpoint/2010/main" val="16450410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of </a:t>
            </a:r>
            <a:r>
              <a:rPr lang="en-US" dirty="0" smtClean="0">
                <a:solidFill>
                  <a:srgbClr val="00A9E0"/>
                </a:solidFill>
              </a:rPr>
              <a:t>Transformational Leaders</a:t>
            </a:r>
            <a:endParaRPr lang="en-US" dirty="0">
              <a:solidFill>
                <a:srgbClr val="00A9E0"/>
              </a:solidFill>
            </a:endParaRPr>
          </a:p>
        </p:txBody>
      </p:sp>
      <p:sp>
        <p:nvSpPr>
          <p:cNvPr id="3" name="Content Placeholder 2"/>
          <p:cNvSpPr>
            <a:spLocks noGrp="1"/>
          </p:cNvSpPr>
          <p:nvPr>
            <p:ph idx="1"/>
          </p:nvPr>
        </p:nvSpPr>
        <p:spPr>
          <a:xfrm>
            <a:off x="457200" y="1600200"/>
            <a:ext cx="4343400" cy="4525963"/>
          </a:xfrm>
        </p:spPr>
        <p:txBody>
          <a:bodyPr>
            <a:normAutofit fontScale="92500" lnSpcReduction="20000"/>
          </a:bodyPr>
          <a:lstStyle/>
          <a:p>
            <a:pPr marL="0" indent="0">
              <a:buNone/>
            </a:pPr>
            <a:r>
              <a:rPr lang="en-US" sz="3500" dirty="0" smtClean="0"/>
              <a:t>Models:</a:t>
            </a:r>
          </a:p>
          <a:p>
            <a:r>
              <a:rPr lang="en-US" sz="3500" dirty="0" smtClean="0"/>
              <a:t>Business Value Model</a:t>
            </a:r>
          </a:p>
          <a:p>
            <a:r>
              <a:rPr lang="en-US" sz="3500" dirty="0" smtClean="0"/>
              <a:t>Purpose Alignment</a:t>
            </a:r>
          </a:p>
          <a:p>
            <a:r>
              <a:rPr lang="en-US" sz="3500" dirty="0" smtClean="0">
                <a:solidFill>
                  <a:schemeClr val="bg1">
                    <a:lumMod val="65000"/>
                  </a:schemeClr>
                </a:solidFill>
              </a:rPr>
              <a:t>Design for Information</a:t>
            </a:r>
          </a:p>
          <a:p>
            <a:r>
              <a:rPr lang="en-US" sz="3500" dirty="0" smtClean="0">
                <a:solidFill>
                  <a:schemeClr val="bg1">
                    <a:lumMod val="65000"/>
                  </a:schemeClr>
                </a:solidFill>
              </a:rPr>
              <a:t>Pro-active Risk Management</a:t>
            </a:r>
          </a:p>
          <a:p>
            <a:r>
              <a:rPr lang="en-US" sz="3500" dirty="0" smtClean="0"/>
              <a:t>Trust / Ownership</a:t>
            </a:r>
          </a:p>
          <a:p>
            <a:r>
              <a:rPr lang="en-US" sz="3500" dirty="0" smtClean="0">
                <a:solidFill>
                  <a:schemeClr val="bg1">
                    <a:lumMod val="65000"/>
                  </a:schemeClr>
                </a:solidFill>
              </a:rPr>
              <a:t>Collaborative Leadership</a:t>
            </a:r>
          </a:p>
          <a:p>
            <a:endParaRPr lang="en-US" dirty="0" smtClean="0"/>
          </a:p>
          <a:p>
            <a:pPr marL="0" indent="0">
              <a:buNone/>
            </a:pPr>
            <a:endParaRPr lang="en-US" dirty="0"/>
          </a:p>
        </p:txBody>
      </p:sp>
      <p:sp>
        <p:nvSpPr>
          <p:cNvPr id="4" name="Rectangle 3"/>
          <p:cNvSpPr/>
          <p:nvPr/>
        </p:nvSpPr>
        <p:spPr>
          <a:xfrm>
            <a:off x="4876800" y="1606927"/>
            <a:ext cx="4191000" cy="4031873"/>
          </a:xfrm>
          <a:prstGeom prst="rect">
            <a:avLst/>
          </a:prstGeom>
        </p:spPr>
        <p:txBody>
          <a:bodyPr wrap="square">
            <a:spAutoFit/>
          </a:bodyPr>
          <a:lstStyle/>
          <a:p>
            <a:r>
              <a:rPr lang="en-US" sz="3200" dirty="0" smtClean="0"/>
              <a:t>Delivery Practices:</a:t>
            </a:r>
            <a:endParaRPr lang="en-US" sz="3200" dirty="0"/>
          </a:p>
          <a:p>
            <a:pPr marL="457200" indent="-457200">
              <a:buFont typeface="Arial" panose="020B0604020202020204" pitchFamily="34" charset="0"/>
              <a:buChar char="•"/>
            </a:pPr>
            <a:r>
              <a:rPr lang="en-US" sz="3200" dirty="0">
                <a:solidFill>
                  <a:schemeClr val="bg1">
                    <a:lumMod val="65000"/>
                  </a:schemeClr>
                </a:solidFill>
              </a:rPr>
              <a:t>Agile / Beyond Agile</a:t>
            </a:r>
          </a:p>
          <a:p>
            <a:pPr marL="457200" indent="-457200">
              <a:buFont typeface="Arial" panose="020B0604020202020204" pitchFamily="34" charset="0"/>
              <a:buChar char="•"/>
            </a:pPr>
            <a:r>
              <a:rPr lang="en-US" sz="3200" dirty="0">
                <a:solidFill>
                  <a:schemeClr val="bg1">
                    <a:lumMod val="65000"/>
                  </a:schemeClr>
                </a:solidFill>
              </a:rPr>
              <a:t>Agile Project Management</a:t>
            </a:r>
          </a:p>
          <a:p>
            <a:pPr marL="457200" indent="-457200">
              <a:buFont typeface="Arial" panose="020B0604020202020204" pitchFamily="34" charset="0"/>
              <a:buChar char="•"/>
            </a:pPr>
            <a:r>
              <a:rPr lang="en-US" sz="3200" dirty="0">
                <a:solidFill>
                  <a:schemeClr val="bg1">
                    <a:lumMod val="65000"/>
                  </a:schemeClr>
                </a:solidFill>
              </a:rPr>
              <a:t>Production Change</a:t>
            </a:r>
          </a:p>
          <a:p>
            <a:pPr marL="457200" indent="-457200">
              <a:buFont typeface="Arial" panose="020B0604020202020204" pitchFamily="34" charset="0"/>
              <a:buChar char="•"/>
            </a:pPr>
            <a:r>
              <a:rPr lang="en-US" sz="3200" dirty="0">
                <a:solidFill>
                  <a:schemeClr val="bg1">
                    <a:lumMod val="65000"/>
                  </a:schemeClr>
                </a:solidFill>
              </a:rPr>
              <a:t>Proactive Service Improvement</a:t>
            </a:r>
          </a:p>
          <a:p>
            <a:pPr marL="457200" indent="-457200">
              <a:buFont typeface="Arial" panose="020B0604020202020204" pitchFamily="34" charset="0"/>
              <a:buChar char="•"/>
            </a:pPr>
            <a:r>
              <a:rPr lang="en-US" sz="3200" dirty="0">
                <a:solidFill>
                  <a:schemeClr val="bg1">
                    <a:lumMod val="65000"/>
                  </a:schemeClr>
                </a:solidFill>
              </a:rPr>
              <a:t>Meaningful Metrics</a:t>
            </a:r>
          </a:p>
        </p:txBody>
      </p:sp>
    </p:spTree>
    <p:extLst>
      <p:ext uri="{BB962C8B-B14F-4D97-AF65-F5344CB8AC3E}">
        <p14:creationId xmlns:p14="http://schemas.microsoft.com/office/powerpoint/2010/main" val="13375878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AutoShape 8"/>
          <p:cNvSpPr>
            <a:spLocks noChangeArrowheads="1"/>
          </p:cNvSpPr>
          <p:nvPr/>
        </p:nvSpPr>
        <p:spPr bwMode="auto">
          <a:xfrm>
            <a:off x="4510423" y="3506740"/>
            <a:ext cx="1503987" cy="1410085"/>
          </a:xfrm>
          <a:prstGeom prst="rightArrow">
            <a:avLst>
              <a:gd name="adj1" fmla="val 50000"/>
              <a:gd name="adj2" fmla="val 26957"/>
            </a:avLst>
          </a:prstGeom>
          <a:solidFill>
            <a:schemeClr val="bg1">
              <a:lumMod val="50000"/>
            </a:schemeClr>
          </a:solidFill>
          <a:ln w="9525">
            <a:noFill/>
            <a:miter lim="800000"/>
            <a:headEnd/>
            <a:tailEnd/>
          </a:ln>
        </p:spPr>
        <p:txBody>
          <a:bodyPr wrap="none" anchor="ctr"/>
          <a:lstStyle/>
          <a:p>
            <a:pPr defTabSz="457200"/>
            <a:endParaRPr lang="en-US" dirty="0">
              <a:solidFill>
                <a:prstClr val="black"/>
              </a:solidFill>
            </a:endParaRPr>
          </a:p>
        </p:txBody>
      </p:sp>
      <p:sp>
        <p:nvSpPr>
          <p:cNvPr id="8" name="Rectangle 7"/>
          <p:cNvSpPr/>
          <p:nvPr/>
        </p:nvSpPr>
        <p:spPr>
          <a:xfrm>
            <a:off x="0" y="0"/>
            <a:ext cx="9144000" cy="1277697"/>
          </a:xfrm>
          <a:prstGeom prst="rect">
            <a:avLst/>
          </a:prstGeom>
          <a:gradFill flip="none" rotWithShape="1">
            <a:gsLst>
              <a:gs pos="0">
                <a:srgbClr val="000000"/>
              </a:gs>
              <a:gs pos="100000">
                <a:schemeClr val="tx1">
                  <a:lumMod val="85000"/>
                  <a:lumOff val="15000"/>
                </a:schemeClr>
              </a:gs>
            </a:gsLst>
            <a:lin ang="4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4" name="Title 3"/>
          <p:cNvSpPr>
            <a:spLocks noGrp="1"/>
          </p:cNvSpPr>
          <p:nvPr>
            <p:ph type="title"/>
          </p:nvPr>
        </p:nvSpPr>
        <p:spPr>
          <a:xfrm>
            <a:off x="457200" y="274638"/>
            <a:ext cx="8229600" cy="1003059"/>
          </a:xfrm>
        </p:spPr>
        <p:txBody>
          <a:bodyPr anchor="t">
            <a:noAutofit/>
          </a:bodyPr>
          <a:lstStyle/>
          <a:p>
            <a:pPr lvl="0" algn="l"/>
            <a:r>
              <a:rPr lang="en-US" sz="3600" dirty="0">
                <a:solidFill>
                  <a:srgbClr val="00B3EF"/>
                </a:solidFill>
              </a:rPr>
              <a:t>Business Value</a:t>
            </a:r>
            <a:r>
              <a:rPr lang="en-US" sz="3600" dirty="0">
                <a:solidFill>
                  <a:schemeClr val="bg1"/>
                </a:solidFill>
              </a:rPr>
              <a:t> Model</a:t>
            </a:r>
          </a:p>
        </p:txBody>
      </p:sp>
      <p:sp>
        <p:nvSpPr>
          <p:cNvPr id="29" name="Rectangle 4"/>
          <p:cNvSpPr>
            <a:spLocks noChangeArrowheads="1"/>
          </p:cNvSpPr>
          <p:nvPr/>
        </p:nvSpPr>
        <p:spPr bwMode="auto">
          <a:xfrm>
            <a:off x="228600" y="5674592"/>
            <a:ext cx="5029200" cy="762000"/>
          </a:xfrm>
          <a:prstGeom prst="rect">
            <a:avLst/>
          </a:prstGeom>
          <a:solidFill>
            <a:srgbClr val="C0212A"/>
          </a:solidFill>
          <a:ln w="9525">
            <a:noFill/>
            <a:miter lim="800000"/>
            <a:headEnd/>
            <a:tailEnd/>
          </a:ln>
        </p:spPr>
        <p:txBody>
          <a:bodyPr wrap="none" anchor="ctr"/>
          <a:lstStyle/>
          <a:p>
            <a:pPr defTabSz="457200"/>
            <a:endParaRPr lang="en-US" dirty="0">
              <a:solidFill>
                <a:prstClr val="black"/>
              </a:solidFill>
            </a:endParaRPr>
          </a:p>
        </p:txBody>
      </p:sp>
      <p:sp>
        <p:nvSpPr>
          <p:cNvPr id="30" name="Rectangle 4"/>
          <p:cNvSpPr>
            <a:spLocks noChangeArrowheads="1"/>
          </p:cNvSpPr>
          <p:nvPr/>
        </p:nvSpPr>
        <p:spPr bwMode="auto">
          <a:xfrm>
            <a:off x="228600" y="1754140"/>
            <a:ext cx="5029200" cy="762000"/>
          </a:xfrm>
          <a:prstGeom prst="rect">
            <a:avLst/>
          </a:prstGeom>
          <a:solidFill>
            <a:srgbClr val="00B3EF"/>
          </a:solidFill>
          <a:ln w="9525">
            <a:noFill/>
            <a:miter lim="800000"/>
            <a:headEnd/>
            <a:tailEnd/>
          </a:ln>
        </p:spPr>
        <p:txBody>
          <a:bodyPr wrap="none" anchor="ctr"/>
          <a:lstStyle/>
          <a:p>
            <a:pPr defTabSz="457200"/>
            <a:endParaRPr lang="en-US" dirty="0">
              <a:solidFill>
                <a:prstClr val="black"/>
              </a:solidFill>
            </a:endParaRPr>
          </a:p>
        </p:txBody>
      </p:sp>
      <p:sp>
        <p:nvSpPr>
          <p:cNvPr id="31" name="Text Box 6"/>
          <p:cNvSpPr txBox="1">
            <a:spLocks noChangeArrowheads="1"/>
          </p:cNvSpPr>
          <p:nvPr/>
        </p:nvSpPr>
        <p:spPr bwMode="auto">
          <a:xfrm>
            <a:off x="228600" y="1848812"/>
            <a:ext cx="5029200" cy="461665"/>
          </a:xfrm>
          <a:prstGeom prst="rect">
            <a:avLst/>
          </a:prstGeom>
          <a:noFill/>
          <a:ln w="9525">
            <a:noFill/>
            <a:miter lim="800000"/>
            <a:headEnd/>
            <a:tailEnd/>
          </a:ln>
        </p:spPr>
        <p:txBody>
          <a:bodyPr wrap="square">
            <a:spAutoFit/>
          </a:bodyPr>
          <a:lstStyle/>
          <a:p>
            <a:pPr marL="4763" indent="-4763" algn="ctr" defTabSz="457200">
              <a:spcBef>
                <a:spcPct val="50000"/>
              </a:spcBef>
            </a:pPr>
            <a:r>
              <a:rPr lang="en-US" sz="2400" b="1" dirty="0">
                <a:solidFill>
                  <a:prstClr val="white"/>
                </a:solidFill>
              </a:rPr>
              <a:t>Purpose</a:t>
            </a:r>
          </a:p>
        </p:txBody>
      </p:sp>
      <p:pic>
        <p:nvPicPr>
          <p:cNvPr id="32" name="Picture 7" descr="chalk1"/>
          <p:cNvPicPr>
            <a:picLocks noChangeArrowheads="1"/>
          </p:cNvPicPr>
          <p:nvPr/>
        </p:nvPicPr>
        <p:blipFill>
          <a:blip r:embed="rId2" cstate="print"/>
          <a:srcRect/>
          <a:stretch>
            <a:fillRect/>
          </a:stretch>
        </p:blipFill>
        <p:spPr bwMode="auto">
          <a:xfrm>
            <a:off x="2930237" y="3420472"/>
            <a:ext cx="2327563" cy="1559467"/>
          </a:xfrm>
          <a:prstGeom prst="rect">
            <a:avLst/>
          </a:prstGeom>
          <a:noFill/>
          <a:ln w="9525">
            <a:noFill/>
            <a:miter lim="800000"/>
            <a:headEnd/>
            <a:tailEnd/>
          </a:ln>
        </p:spPr>
      </p:pic>
      <p:sp>
        <p:nvSpPr>
          <p:cNvPr id="33" name="AutoShape 8"/>
          <p:cNvSpPr>
            <a:spLocks noChangeArrowheads="1"/>
          </p:cNvSpPr>
          <p:nvPr/>
        </p:nvSpPr>
        <p:spPr bwMode="auto">
          <a:xfrm>
            <a:off x="246303" y="3506740"/>
            <a:ext cx="2585411" cy="1410085"/>
          </a:xfrm>
          <a:prstGeom prst="rightArrow">
            <a:avLst>
              <a:gd name="adj1" fmla="val 50000"/>
              <a:gd name="adj2" fmla="val 26957"/>
            </a:avLst>
          </a:prstGeom>
          <a:solidFill>
            <a:srgbClr val="00890B"/>
          </a:solidFill>
          <a:ln w="9525">
            <a:noFill/>
            <a:miter lim="800000"/>
            <a:headEnd/>
            <a:tailEnd/>
          </a:ln>
        </p:spPr>
        <p:txBody>
          <a:bodyPr wrap="none" anchor="ctr"/>
          <a:lstStyle/>
          <a:p>
            <a:pPr defTabSz="457200"/>
            <a:endParaRPr lang="en-US" dirty="0">
              <a:solidFill>
                <a:prstClr val="black"/>
              </a:solidFill>
            </a:endParaRPr>
          </a:p>
        </p:txBody>
      </p:sp>
      <p:sp>
        <p:nvSpPr>
          <p:cNvPr id="34" name="Text Box 9"/>
          <p:cNvSpPr txBox="1">
            <a:spLocks noChangeArrowheads="1"/>
          </p:cNvSpPr>
          <p:nvPr/>
        </p:nvSpPr>
        <p:spPr bwMode="auto">
          <a:xfrm>
            <a:off x="246303" y="3954704"/>
            <a:ext cx="2201332" cy="461665"/>
          </a:xfrm>
          <a:prstGeom prst="rect">
            <a:avLst/>
          </a:prstGeom>
          <a:noFill/>
          <a:ln w="9525">
            <a:noFill/>
            <a:miter lim="800000"/>
            <a:headEnd/>
            <a:tailEnd/>
          </a:ln>
        </p:spPr>
        <p:txBody>
          <a:bodyPr wrap="square">
            <a:spAutoFit/>
          </a:bodyPr>
          <a:lstStyle/>
          <a:p>
            <a:pPr marL="4763" indent="-4763" algn="ctr" defTabSz="457200">
              <a:spcBef>
                <a:spcPct val="50000"/>
              </a:spcBef>
            </a:pPr>
            <a:r>
              <a:rPr lang="en-US" sz="2400" b="1" dirty="0">
                <a:solidFill>
                  <a:prstClr val="white"/>
                </a:solidFill>
              </a:rPr>
              <a:t>Considerations</a:t>
            </a:r>
          </a:p>
        </p:txBody>
      </p:sp>
      <p:sp>
        <p:nvSpPr>
          <p:cNvPr id="35" name="AutoShape 10"/>
          <p:cNvSpPr>
            <a:spLocks noChangeArrowheads="1"/>
          </p:cNvSpPr>
          <p:nvPr/>
        </p:nvSpPr>
        <p:spPr bwMode="auto">
          <a:xfrm>
            <a:off x="762000" y="2439940"/>
            <a:ext cx="1295400" cy="914400"/>
          </a:xfrm>
          <a:prstGeom prst="downArrow">
            <a:avLst>
              <a:gd name="adj1" fmla="val 50000"/>
              <a:gd name="adj2" fmla="val 25000"/>
            </a:avLst>
          </a:prstGeom>
          <a:solidFill>
            <a:srgbClr val="00B3EF"/>
          </a:solidFill>
          <a:ln w="9525">
            <a:noFill/>
            <a:miter lim="800000"/>
            <a:headEnd/>
            <a:tailEnd/>
          </a:ln>
        </p:spPr>
        <p:txBody>
          <a:bodyPr wrap="none" anchor="ctr"/>
          <a:lstStyle/>
          <a:p>
            <a:pPr defTabSz="457200"/>
            <a:endParaRPr lang="en-US" dirty="0">
              <a:solidFill>
                <a:prstClr val="black"/>
              </a:solidFill>
            </a:endParaRPr>
          </a:p>
        </p:txBody>
      </p:sp>
      <p:sp>
        <p:nvSpPr>
          <p:cNvPr id="36" name="Text Box 13"/>
          <p:cNvSpPr txBox="1">
            <a:spLocks noChangeArrowheads="1"/>
          </p:cNvSpPr>
          <p:nvPr/>
        </p:nvSpPr>
        <p:spPr bwMode="auto">
          <a:xfrm>
            <a:off x="228600" y="5791970"/>
            <a:ext cx="5029200" cy="461665"/>
          </a:xfrm>
          <a:prstGeom prst="rect">
            <a:avLst/>
          </a:prstGeom>
          <a:noFill/>
          <a:ln w="9525">
            <a:noFill/>
            <a:miter lim="800000"/>
            <a:headEnd/>
            <a:tailEnd/>
          </a:ln>
        </p:spPr>
        <p:txBody>
          <a:bodyPr wrap="square">
            <a:spAutoFit/>
          </a:bodyPr>
          <a:lstStyle/>
          <a:p>
            <a:pPr algn="ctr" defTabSz="457200">
              <a:spcBef>
                <a:spcPct val="50000"/>
              </a:spcBef>
            </a:pPr>
            <a:r>
              <a:rPr lang="en-US" sz="2400" b="1" dirty="0">
                <a:solidFill>
                  <a:prstClr val="white"/>
                </a:solidFill>
              </a:rPr>
              <a:t>Costs and Benefits</a:t>
            </a:r>
          </a:p>
        </p:txBody>
      </p:sp>
      <p:sp>
        <p:nvSpPr>
          <p:cNvPr id="37" name="AutoShape 10"/>
          <p:cNvSpPr>
            <a:spLocks noChangeArrowheads="1"/>
          </p:cNvSpPr>
          <p:nvPr/>
        </p:nvSpPr>
        <p:spPr bwMode="auto">
          <a:xfrm>
            <a:off x="3886200" y="2135140"/>
            <a:ext cx="1295400" cy="914400"/>
          </a:xfrm>
          <a:prstGeom prst="downArrow">
            <a:avLst>
              <a:gd name="adj1" fmla="val 50000"/>
              <a:gd name="adj2" fmla="val 25000"/>
            </a:avLst>
          </a:prstGeom>
          <a:solidFill>
            <a:srgbClr val="00B3EF"/>
          </a:solidFill>
          <a:ln w="9525">
            <a:noFill/>
            <a:miter lim="800000"/>
            <a:headEnd/>
            <a:tailEnd/>
          </a:ln>
        </p:spPr>
        <p:txBody>
          <a:bodyPr wrap="none" anchor="ctr"/>
          <a:lstStyle/>
          <a:p>
            <a:pPr defTabSz="457200"/>
            <a:endParaRPr lang="en-US" dirty="0">
              <a:solidFill>
                <a:prstClr val="black"/>
              </a:solidFill>
            </a:endParaRPr>
          </a:p>
        </p:txBody>
      </p:sp>
      <p:sp>
        <p:nvSpPr>
          <p:cNvPr id="38" name="AutoShape 10"/>
          <p:cNvSpPr>
            <a:spLocks noChangeArrowheads="1"/>
          </p:cNvSpPr>
          <p:nvPr/>
        </p:nvSpPr>
        <p:spPr bwMode="auto">
          <a:xfrm rot="10800000">
            <a:off x="3886200" y="5217392"/>
            <a:ext cx="1295400" cy="914400"/>
          </a:xfrm>
          <a:prstGeom prst="downArrow">
            <a:avLst>
              <a:gd name="adj1" fmla="val 50000"/>
              <a:gd name="adj2" fmla="val 25000"/>
            </a:avLst>
          </a:prstGeom>
          <a:solidFill>
            <a:srgbClr val="C0212A"/>
          </a:solidFill>
          <a:ln w="9525">
            <a:noFill/>
            <a:miter lim="800000"/>
            <a:headEnd/>
            <a:tailEnd/>
          </a:ln>
        </p:spPr>
        <p:txBody>
          <a:bodyPr wrap="none" anchor="ctr"/>
          <a:lstStyle/>
          <a:p>
            <a:pPr defTabSz="457200"/>
            <a:endParaRPr lang="en-US" dirty="0">
              <a:solidFill>
                <a:prstClr val="black"/>
              </a:solidFill>
            </a:endParaRPr>
          </a:p>
        </p:txBody>
      </p:sp>
      <p:pic>
        <p:nvPicPr>
          <p:cNvPr id="39" name="Picture 4"/>
          <p:cNvPicPr>
            <a:picLocks noChangeArrowheads="1"/>
          </p:cNvPicPr>
          <p:nvPr/>
        </p:nvPicPr>
        <p:blipFill>
          <a:blip r:embed="rId3" cstate="print"/>
          <a:srcRect/>
          <a:stretch>
            <a:fillRect/>
          </a:stretch>
        </p:blipFill>
        <p:spPr bwMode="auto">
          <a:xfrm>
            <a:off x="6065212" y="1754140"/>
            <a:ext cx="2835119" cy="4682451"/>
          </a:xfrm>
          <a:prstGeom prst="rect">
            <a:avLst/>
          </a:prstGeom>
          <a:noFill/>
          <a:ln w="9525">
            <a:noFill/>
            <a:miter lim="800000"/>
            <a:headEnd/>
            <a:tailEnd/>
          </a:ln>
        </p:spPr>
      </p:pic>
    </p:spTree>
    <p:extLst>
      <p:ext uri="{BB962C8B-B14F-4D97-AF65-F5344CB8AC3E}">
        <p14:creationId xmlns:p14="http://schemas.microsoft.com/office/powerpoint/2010/main" val="25957307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1277697"/>
          </a:xfrm>
          <a:prstGeom prst="rect">
            <a:avLst/>
          </a:prstGeom>
          <a:gradFill flip="none" rotWithShape="1">
            <a:gsLst>
              <a:gs pos="0">
                <a:srgbClr val="000000"/>
              </a:gs>
              <a:gs pos="100000">
                <a:schemeClr val="tx1">
                  <a:lumMod val="85000"/>
                  <a:lumOff val="15000"/>
                </a:schemeClr>
              </a:gs>
            </a:gsLst>
            <a:lin ang="4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4" name="Title 3"/>
          <p:cNvSpPr>
            <a:spLocks noGrp="1"/>
          </p:cNvSpPr>
          <p:nvPr>
            <p:ph type="title"/>
          </p:nvPr>
        </p:nvSpPr>
        <p:spPr>
          <a:xfrm>
            <a:off x="457200" y="274638"/>
            <a:ext cx="8229600" cy="1003059"/>
          </a:xfrm>
        </p:spPr>
        <p:txBody>
          <a:bodyPr anchor="t">
            <a:noAutofit/>
          </a:bodyPr>
          <a:lstStyle/>
          <a:p>
            <a:pPr lvl="0" algn="l"/>
            <a:r>
              <a:rPr lang="en-US" sz="3600" dirty="0">
                <a:solidFill>
                  <a:schemeClr val="bg1"/>
                </a:solidFill>
              </a:rPr>
              <a:t>Purpose Alignment</a:t>
            </a:r>
          </a:p>
        </p:txBody>
      </p:sp>
      <p:pic>
        <p:nvPicPr>
          <p:cNvPr id="9" name="Picture 8"/>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28750" y="1524000"/>
            <a:ext cx="6419850" cy="5135880"/>
          </a:xfrm>
          <a:prstGeom prst="rect">
            <a:avLst/>
          </a:prstGeom>
        </p:spPr>
      </p:pic>
      <p:cxnSp>
        <p:nvCxnSpPr>
          <p:cNvPr id="10" name="Straight Arrow Connector 9"/>
          <p:cNvCxnSpPr/>
          <p:nvPr/>
        </p:nvCxnSpPr>
        <p:spPr>
          <a:xfrm flipH="1">
            <a:off x="5943600" y="3124200"/>
            <a:ext cx="1600200" cy="838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696200" y="2743200"/>
            <a:ext cx="973343" cy="923330"/>
          </a:xfrm>
          <a:prstGeom prst="rect">
            <a:avLst/>
          </a:prstGeom>
          <a:noFill/>
        </p:spPr>
        <p:txBody>
          <a:bodyPr wrap="none" rtlCol="0">
            <a:spAutoFit/>
          </a:bodyPr>
          <a:lstStyle/>
          <a:p>
            <a:pPr defTabSz="457200"/>
            <a:r>
              <a:rPr lang="en-US" b="1" dirty="0" smtClean="0">
                <a:solidFill>
                  <a:srgbClr val="FF0000"/>
                </a:solidFill>
              </a:rPr>
              <a:t>This line</a:t>
            </a:r>
          </a:p>
          <a:p>
            <a:pPr defTabSz="457200"/>
            <a:r>
              <a:rPr lang="en-US" b="1" dirty="0">
                <a:solidFill>
                  <a:srgbClr val="FF0000"/>
                </a:solidFill>
              </a:rPr>
              <a:t>i</a:t>
            </a:r>
            <a:r>
              <a:rPr lang="en-US" b="1" dirty="0" smtClean="0">
                <a:solidFill>
                  <a:srgbClr val="FF0000"/>
                </a:solidFill>
              </a:rPr>
              <a:t>s a big</a:t>
            </a:r>
          </a:p>
          <a:p>
            <a:pPr defTabSz="457200"/>
            <a:r>
              <a:rPr lang="en-US" b="1" dirty="0" smtClean="0">
                <a:solidFill>
                  <a:srgbClr val="FF0000"/>
                </a:solidFill>
              </a:rPr>
              <a:t>deal</a:t>
            </a:r>
          </a:p>
        </p:txBody>
      </p:sp>
    </p:spTree>
    <p:extLst>
      <p:ext uri="{BB962C8B-B14F-4D97-AF65-F5344CB8AC3E}">
        <p14:creationId xmlns:p14="http://schemas.microsoft.com/office/powerpoint/2010/main" val="23694254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Paul\Documents\My Dropbox\Culture Change Book\Diagrams\Trust Ownership 2.jpg"/>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24447" y="1676400"/>
            <a:ext cx="6019800" cy="4675505"/>
          </a:xfrm>
          <a:prstGeom prst="rect">
            <a:avLst/>
          </a:prstGeom>
          <a:noFill/>
          <a:ln>
            <a:noFill/>
          </a:ln>
        </p:spPr>
      </p:pic>
      <p:sp>
        <p:nvSpPr>
          <p:cNvPr id="2" name="Title 1"/>
          <p:cNvSpPr>
            <a:spLocks noGrp="1"/>
          </p:cNvSpPr>
          <p:nvPr>
            <p:ph type="title"/>
          </p:nvPr>
        </p:nvSpPr>
        <p:spPr>
          <a:xfrm>
            <a:off x="457200" y="151806"/>
            <a:ext cx="8229600" cy="1143000"/>
          </a:xfrm>
        </p:spPr>
        <p:txBody>
          <a:bodyPr>
            <a:normAutofit fontScale="90000"/>
          </a:bodyPr>
          <a:lstStyle/>
          <a:p>
            <a:r>
              <a:rPr lang="en-US" dirty="0" smtClean="0">
                <a:solidFill>
                  <a:srgbClr val="00A9E0"/>
                </a:solidFill>
              </a:rPr>
              <a:t>Trust Ownership </a:t>
            </a:r>
            <a:r>
              <a:rPr lang="en-US" dirty="0" smtClean="0"/>
              <a:t>Model – </a:t>
            </a:r>
            <a:r>
              <a:rPr lang="en-US" dirty="0" smtClean="0"/>
              <a:t>Rethinking our Role</a:t>
            </a:r>
            <a:endParaRPr lang="en-US" dirty="0"/>
          </a:p>
        </p:txBody>
      </p:sp>
      <p:sp>
        <p:nvSpPr>
          <p:cNvPr id="3" name="Oval 2"/>
          <p:cNvSpPr/>
          <p:nvPr/>
        </p:nvSpPr>
        <p:spPr>
          <a:xfrm>
            <a:off x="2243659" y="3810000"/>
            <a:ext cx="1905000" cy="1905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6705600" y="2058412"/>
            <a:ext cx="2133600" cy="2677656"/>
          </a:xfrm>
          <a:prstGeom prst="rect">
            <a:avLst/>
          </a:prstGeom>
          <a:noFill/>
        </p:spPr>
        <p:txBody>
          <a:bodyPr wrap="square" rtlCol="0">
            <a:spAutoFit/>
          </a:bodyPr>
          <a:lstStyle/>
          <a:p>
            <a:r>
              <a:rPr lang="en-US" sz="2400" dirty="0" smtClean="0">
                <a:solidFill>
                  <a:srgbClr val="C00000"/>
                </a:solidFill>
              </a:rPr>
              <a:t>If we operate here, we are the speed, operational excellence,</a:t>
            </a:r>
          </a:p>
          <a:p>
            <a:r>
              <a:rPr lang="en-US" sz="2400" dirty="0">
                <a:solidFill>
                  <a:srgbClr val="C00000"/>
                </a:solidFill>
              </a:rPr>
              <a:t>a</a:t>
            </a:r>
            <a:r>
              <a:rPr lang="en-US" sz="2400" dirty="0" smtClean="0">
                <a:solidFill>
                  <a:srgbClr val="C00000"/>
                </a:solidFill>
              </a:rPr>
              <a:t>nd innovation bottleneck</a:t>
            </a:r>
            <a:endParaRPr lang="en-US" sz="2400" dirty="0">
              <a:solidFill>
                <a:srgbClr val="C00000"/>
              </a:solidFill>
            </a:endParaRPr>
          </a:p>
        </p:txBody>
      </p:sp>
      <p:cxnSp>
        <p:nvCxnSpPr>
          <p:cNvPr id="7" name="Straight Arrow Connector 6"/>
          <p:cNvCxnSpPr/>
          <p:nvPr/>
        </p:nvCxnSpPr>
        <p:spPr>
          <a:xfrm flipH="1">
            <a:off x="4114800" y="3581400"/>
            <a:ext cx="2590800" cy="9144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628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1277697"/>
          </a:xfrm>
          <a:prstGeom prst="rect">
            <a:avLst/>
          </a:prstGeom>
          <a:gradFill flip="none" rotWithShape="1">
            <a:gsLst>
              <a:gs pos="0">
                <a:srgbClr val="000000"/>
              </a:gs>
              <a:gs pos="100000">
                <a:schemeClr val="tx1">
                  <a:lumMod val="85000"/>
                  <a:lumOff val="15000"/>
                </a:schemeClr>
              </a:gs>
            </a:gsLst>
            <a:lin ang="4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4" name="Title 3"/>
          <p:cNvSpPr>
            <a:spLocks noGrp="1"/>
          </p:cNvSpPr>
          <p:nvPr>
            <p:ph type="title"/>
          </p:nvPr>
        </p:nvSpPr>
        <p:spPr>
          <a:xfrm>
            <a:off x="457200" y="274638"/>
            <a:ext cx="8229600" cy="1003059"/>
          </a:xfrm>
        </p:spPr>
        <p:txBody>
          <a:bodyPr anchor="t">
            <a:noAutofit/>
          </a:bodyPr>
          <a:lstStyle/>
          <a:p>
            <a:pPr lvl="0" algn="l"/>
            <a:r>
              <a:rPr lang="en-US" sz="3600" dirty="0">
                <a:solidFill>
                  <a:schemeClr val="bg1"/>
                </a:solidFill>
              </a:rPr>
              <a:t>Make </a:t>
            </a:r>
            <a:r>
              <a:rPr lang="en-US" sz="3600" dirty="0">
                <a:solidFill>
                  <a:srgbClr val="00B3EF"/>
                </a:solidFill>
              </a:rPr>
              <a:t>great decisions</a:t>
            </a:r>
          </a:p>
        </p:txBody>
      </p:sp>
      <p:pic>
        <p:nvPicPr>
          <p:cNvPr id="6" name="Picture 3"/>
          <p:cNvPicPr>
            <a:picLocks noChangeAspect="1" noChangeArrowheads="1"/>
          </p:cNvPicPr>
          <p:nvPr/>
        </p:nvPicPr>
        <p:blipFill rotWithShape="1">
          <a:blip r:embed="rId2" cstate="print"/>
          <a:srcRect l="3522" r="9085"/>
          <a:stretch/>
        </p:blipFill>
        <p:spPr bwMode="auto">
          <a:xfrm>
            <a:off x="0" y="1277697"/>
            <a:ext cx="9144000" cy="5580303"/>
          </a:xfrm>
          <a:prstGeom prst="rect">
            <a:avLst/>
          </a:prstGeom>
          <a:noFill/>
          <a:ln w="9525">
            <a:noFill/>
            <a:miter lim="800000"/>
            <a:headEnd/>
            <a:tailEnd/>
          </a:ln>
        </p:spPr>
      </p:pic>
      <p:sp>
        <p:nvSpPr>
          <p:cNvPr id="7" name="Rectangle 6"/>
          <p:cNvSpPr/>
          <p:nvPr/>
        </p:nvSpPr>
        <p:spPr>
          <a:xfrm>
            <a:off x="5638800" y="1277698"/>
            <a:ext cx="3505199" cy="5580302"/>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 name="Title 1"/>
          <p:cNvSpPr txBox="1">
            <a:spLocks/>
          </p:cNvSpPr>
          <p:nvPr/>
        </p:nvSpPr>
        <p:spPr>
          <a:xfrm>
            <a:off x="8208195" y="3244532"/>
            <a:ext cx="1774685" cy="2589604"/>
          </a:xfrm>
          <a:prstGeom prst="rect">
            <a:avLst/>
          </a:prstGeom>
        </p:spPr>
        <p:txBody>
          <a:bodyPr vert="horz" lIns="91440" tIns="45720" rIns="91440" bIns="45720" rtlCol="0" anchor="t">
            <a:noAutofit/>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r>
              <a:rPr lang="en-US" sz="20000" b="0" dirty="0" smtClean="0">
                <a:solidFill>
                  <a:srgbClr val="FFFFFF">
                    <a:alpha val="15000"/>
                  </a:srgbClr>
                </a:solidFill>
              </a:rPr>
              <a:t>!</a:t>
            </a:r>
            <a:endParaRPr lang="en-US" sz="20000" b="0" dirty="0">
              <a:solidFill>
                <a:srgbClr val="FFFFFF">
                  <a:alpha val="15000"/>
                </a:srgbClr>
              </a:solidFill>
            </a:endParaRPr>
          </a:p>
        </p:txBody>
      </p:sp>
      <p:sp>
        <p:nvSpPr>
          <p:cNvPr id="11" name="Content Placeholder 2"/>
          <p:cNvSpPr>
            <a:spLocks noGrp="1"/>
          </p:cNvSpPr>
          <p:nvPr>
            <p:ph idx="1"/>
          </p:nvPr>
        </p:nvSpPr>
        <p:spPr>
          <a:xfrm>
            <a:off x="5871921" y="3869606"/>
            <a:ext cx="3214266" cy="2057400"/>
          </a:xfrm>
        </p:spPr>
        <p:txBody>
          <a:bodyPr>
            <a:normAutofit/>
          </a:bodyPr>
          <a:lstStyle/>
          <a:p>
            <a:pPr marL="0" indent="0">
              <a:spcBef>
                <a:spcPts val="0"/>
              </a:spcBef>
              <a:buNone/>
            </a:pPr>
            <a:r>
              <a:rPr lang="en-US" dirty="0" smtClean="0">
                <a:solidFill>
                  <a:schemeClr val="bg1"/>
                </a:solidFill>
              </a:rPr>
              <a:t>What if it all comes down to better decision-making?</a:t>
            </a:r>
            <a:endParaRPr lang="en-US" dirty="0">
              <a:solidFill>
                <a:schemeClr val="bg1"/>
              </a:solidFill>
            </a:endParaRPr>
          </a:p>
        </p:txBody>
      </p:sp>
    </p:spTree>
    <p:extLst>
      <p:ext uri="{BB962C8B-B14F-4D97-AF65-F5344CB8AC3E}">
        <p14:creationId xmlns:p14="http://schemas.microsoft.com/office/powerpoint/2010/main" val="12137390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a:noFill/>
        </p:spPr>
        <p:txBody>
          <a:bodyPr>
            <a:noAutofit/>
          </a:bodyPr>
          <a:lstStyle/>
          <a:p>
            <a:r>
              <a:rPr lang="en-US" i="0" dirty="0" smtClean="0">
                <a:latin typeface="+mn-lt"/>
              </a:rPr>
              <a:t>What does it </a:t>
            </a:r>
            <a:r>
              <a:rPr lang="en-US" i="0" dirty="0" smtClean="0">
                <a:solidFill>
                  <a:srgbClr val="00A9E0"/>
                </a:solidFill>
                <a:latin typeface="+mn-lt"/>
              </a:rPr>
              <a:t>take to </a:t>
            </a:r>
            <a:r>
              <a:rPr lang="en-US" dirty="0" smtClean="0">
                <a:solidFill>
                  <a:srgbClr val="00A9E0"/>
                </a:solidFill>
                <a:latin typeface="+mn-lt"/>
              </a:rPr>
              <a:t>win </a:t>
            </a:r>
            <a:r>
              <a:rPr lang="en-US" dirty="0" smtClean="0">
                <a:latin typeface="+mn-lt"/>
              </a:rPr>
              <a:t>at decision-making? </a:t>
            </a:r>
            <a:endParaRPr lang="en-US" i="0" dirty="0">
              <a:latin typeface="+mn-lt"/>
            </a:endParaRPr>
          </a:p>
        </p:txBody>
      </p:sp>
      <p:pic>
        <p:nvPicPr>
          <p:cNvPr id="450562" name="Picture 2" descr="300 - magic eight ball by Jason Webber">
            <a:hlinkClick r:id="rId2" tooltip="300 - magic eight ball by Jason Webber"/>
          </p:cNvPr>
          <p:cNvPicPr>
            <a:picLocks noGrp="1" noChangeAspect="1" noChangeArrowheads="1"/>
          </p:cNvPicPr>
          <p:nvPr>
            <p:ph idx="4294967295"/>
          </p:nvPr>
        </p:nvPicPr>
        <p:blipFill rotWithShape="1">
          <a:blip r:embed="rId3" cstate="print"/>
          <a:srcRect t="8500" b="-149"/>
          <a:stretch/>
        </p:blipFill>
        <p:spPr bwMode="auto">
          <a:xfrm>
            <a:off x="0" y="1280160"/>
            <a:ext cx="9144000" cy="5586984"/>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a:bodyPr>
          <a:lstStyle/>
          <a:p>
            <a:r>
              <a:rPr lang="en-US" dirty="0">
                <a:solidFill>
                  <a:srgbClr val="00A9E0"/>
                </a:solidFill>
              </a:rPr>
              <a:t>All types </a:t>
            </a:r>
            <a:r>
              <a:rPr lang="en-US" dirty="0"/>
              <a:t>of decisions</a:t>
            </a:r>
            <a:r>
              <a:rPr lang="en-US" dirty="0" smtClean="0"/>
              <a:t>:</a:t>
            </a:r>
          </a:p>
        </p:txBody>
      </p:sp>
      <p:sp>
        <p:nvSpPr>
          <p:cNvPr id="4099" name="Rectangle 3"/>
          <p:cNvSpPr>
            <a:spLocks noGrp="1" noChangeArrowheads="1"/>
          </p:cNvSpPr>
          <p:nvPr>
            <p:ph idx="1"/>
          </p:nvPr>
        </p:nvSpPr>
        <p:spPr/>
        <p:txBody>
          <a:bodyPr/>
          <a:lstStyle/>
          <a:p>
            <a:endParaRPr lang="en-US" dirty="0" smtClean="0"/>
          </a:p>
        </p:txBody>
      </p:sp>
      <p:pic>
        <p:nvPicPr>
          <p:cNvPr id="4100" name="Picture 4"/>
          <p:cNvPicPr>
            <a:picLocks noChangeAspect="1" noChangeArrowheads="1"/>
          </p:cNvPicPr>
          <p:nvPr/>
        </p:nvPicPr>
        <p:blipFill rotWithShape="1">
          <a:blip r:embed="rId3" cstate="print"/>
          <a:srcRect t="18667" b="-134"/>
          <a:stretch/>
        </p:blipFill>
        <p:spPr bwMode="auto">
          <a:xfrm>
            <a:off x="0" y="1280160"/>
            <a:ext cx="9144000" cy="5586984"/>
          </a:xfrm>
          <a:prstGeom prst="rect">
            <a:avLst/>
          </a:prstGeom>
          <a:noFill/>
          <a:ln w="9525">
            <a:noFill/>
            <a:miter lim="800000"/>
            <a:headEnd/>
            <a:tailEnd/>
          </a:ln>
        </p:spPr>
      </p:pic>
      <p:sp>
        <p:nvSpPr>
          <p:cNvPr id="4101" name="Text Box 5"/>
          <p:cNvSpPr txBox="1">
            <a:spLocks noChangeArrowheads="1"/>
          </p:cNvSpPr>
          <p:nvPr/>
        </p:nvSpPr>
        <p:spPr bwMode="auto">
          <a:xfrm>
            <a:off x="1346201" y="1405466"/>
            <a:ext cx="6781800" cy="923330"/>
          </a:xfrm>
          <a:prstGeom prst="rect">
            <a:avLst/>
          </a:prstGeom>
          <a:noFill/>
          <a:ln w="9525">
            <a:noFill/>
            <a:miter lim="800000"/>
            <a:headEnd/>
            <a:tailEnd/>
          </a:ln>
        </p:spPr>
        <p:txBody>
          <a:bodyPr>
            <a:spAutoFit/>
          </a:bodyPr>
          <a:lstStyle/>
          <a:p>
            <a:pPr marL="914400" indent="-342900" algn="r">
              <a:spcBef>
                <a:spcPct val="50000"/>
              </a:spcBef>
            </a:pPr>
            <a:r>
              <a:rPr lang="en-US" dirty="0" smtClean="0"/>
              <a:t>what </a:t>
            </a:r>
            <a:r>
              <a:rPr lang="en-US" sz="4400" dirty="0"/>
              <a:t>do</a:t>
            </a:r>
            <a:r>
              <a:rPr lang="en-US" sz="5400" dirty="0"/>
              <a:t> </a:t>
            </a:r>
            <a:r>
              <a:rPr lang="en-US" dirty="0"/>
              <a:t>we </a:t>
            </a:r>
            <a:r>
              <a:rPr lang="en-US" sz="5400" dirty="0"/>
              <a:t>do?</a:t>
            </a:r>
            <a:endParaRPr lang="en-US" dirty="0"/>
          </a:p>
        </p:txBody>
      </p:sp>
      <p:sp>
        <p:nvSpPr>
          <p:cNvPr id="4102" name="Text Box 6"/>
          <p:cNvSpPr txBox="1">
            <a:spLocks noChangeArrowheads="1"/>
          </p:cNvSpPr>
          <p:nvPr/>
        </p:nvSpPr>
        <p:spPr bwMode="auto">
          <a:xfrm>
            <a:off x="169333" y="2717799"/>
            <a:ext cx="5791200" cy="923330"/>
          </a:xfrm>
          <a:prstGeom prst="rect">
            <a:avLst/>
          </a:prstGeom>
          <a:noFill/>
          <a:ln w="9525">
            <a:noFill/>
            <a:miter lim="800000"/>
            <a:headEnd/>
            <a:tailEnd/>
          </a:ln>
        </p:spPr>
        <p:txBody>
          <a:bodyPr>
            <a:spAutoFit/>
          </a:bodyPr>
          <a:lstStyle/>
          <a:p>
            <a:pPr marL="914400" indent="-342900">
              <a:spcBef>
                <a:spcPct val="50000"/>
              </a:spcBef>
            </a:pPr>
            <a:r>
              <a:rPr lang="en-US" sz="5400" dirty="0"/>
              <a:t>when </a:t>
            </a:r>
            <a:r>
              <a:rPr lang="en-US" sz="3600" dirty="0"/>
              <a:t>do</a:t>
            </a:r>
            <a:r>
              <a:rPr lang="en-US" sz="5400" dirty="0"/>
              <a:t> </a:t>
            </a:r>
            <a:r>
              <a:rPr lang="en-US" dirty="0"/>
              <a:t>we </a:t>
            </a:r>
            <a:r>
              <a:rPr lang="en-US" sz="5400" dirty="0"/>
              <a:t>do it?</a:t>
            </a:r>
            <a:endParaRPr lang="en-US" dirty="0"/>
          </a:p>
        </p:txBody>
      </p:sp>
      <p:sp>
        <p:nvSpPr>
          <p:cNvPr id="4103" name="Text Box 7"/>
          <p:cNvSpPr txBox="1">
            <a:spLocks noChangeArrowheads="1"/>
          </p:cNvSpPr>
          <p:nvPr/>
        </p:nvSpPr>
        <p:spPr bwMode="auto">
          <a:xfrm>
            <a:off x="2159001" y="5206536"/>
            <a:ext cx="5037666" cy="923330"/>
          </a:xfrm>
          <a:prstGeom prst="rect">
            <a:avLst/>
          </a:prstGeom>
          <a:noFill/>
          <a:ln w="9525">
            <a:noFill/>
            <a:miter lim="800000"/>
            <a:headEnd/>
            <a:tailEnd/>
          </a:ln>
        </p:spPr>
        <p:txBody>
          <a:bodyPr wrap="square">
            <a:spAutoFit/>
          </a:bodyPr>
          <a:lstStyle/>
          <a:p>
            <a:pPr marL="914400" indent="-342900" algn="r">
              <a:spcBef>
                <a:spcPct val="50000"/>
              </a:spcBef>
            </a:pPr>
            <a:r>
              <a:rPr lang="en-US" dirty="0">
                <a:solidFill>
                  <a:schemeClr val="bg1"/>
                </a:solidFill>
              </a:rPr>
              <a:t>when </a:t>
            </a:r>
            <a:r>
              <a:rPr lang="en-US" sz="5400" dirty="0">
                <a:solidFill>
                  <a:schemeClr val="bg1"/>
                </a:solidFill>
              </a:rPr>
              <a:t>do </a:t>
            </a:r>
            <a:r>
              <a:rPr lang="en-US" dirty="0">
                <a:solidFill>
                  <a:schemeClr val="bg1"/>
                </a:solidFill>
              </a:rPr>
              <a:t>we </a:t>
            </a:r>
            <a:r>
              <a:rPr lang="en-US" sz="4400" dirty="0">
                <a:solidFill>
                  <a:schemeClr val="bg1"/>
                </a:solidFill>
              </a:rPr>
              <a:t>decide?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additive="base">
                                        <p:cTn id="7" dur="500" fill="hold"/>
                                        <p:tgtEl>
                                          <p:spTgt spid="4101"/>
                                        </p:tgtEl>
                                        <p:attrNameLst>
                                          <p:attrName>ppt_x</p:attrName>
                                        </p:attrNameLst>
                                      </p:cBhvr>
                                      <p:tavLst>
                                        <p:tav tm="0">
                                          <p:val>
                                            <p:strVal val="1+#ppt_w/2"/>
                                          </p:val>
                                        </p:tav>
                                        <p:tav tm="100000">
                                          <p:val>
                                            <p:strVal val="#ppt_x"/>
                                          </p:val>
                                        </p:tav>
                                      </p:tavLst>
                                    </p:anim>
                                    <p:anim calcmode="lin" valueType="num">
                                      <p:cBhvr additive="base">
                                        <p:cTn id="8" dur="500" fill="hold"/>
                                        <p:tgtEl>
                                          <p:spTgt spid="410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02"/>
                                        </p:tgtEl>
                                        <p:attrNameLst>
                                          <p:attrName>style.visibility</p:attrName>
                                        </p:attrNameLst>
                                      </p:cBhvr>
                                      <p:to>
                                        <p:strVal val="visible"/>
                                      </p:to>
                                    </p:set>
                                    <p:anim calcmode="lin" valueType="num">
                                      <p:cBhvr additive="base">
                                        <p:cTn id="13" dur="500" fill="hold"/>
                                        <p:tgtEl>
                                          <p:spTgt spid="4102"/>
                                        </p:tgtEl>
                                        <p:attrNameLst>
                                          <p:attrName>ppt_x</p:attrName>
                                        </p:attrNameLst>
                                      </p:cBhvr>
                                      <p:tavLst>
                                        <p:tav tm="0">
                                          <p:val>
                                            <p:strVal val="0-#ppt_w/2"/>
                                          </p:val>
                                        </p:tav>
                                        <p:tav tm="100000">
                                          <p:val>
                                            <p:strVal val="#ppt_x"/>
                                          </p:val>
                                        </p:tav>
                                      </p:tavLst>
                                    </p:anim>
                                    <p:anim calcmode="lin" valueType="num">
                                      <p:cBhvr additive="base">
                                        <p:cTn id="14" dur="500" fill="hold"/>
                                        <p:tgtEl>
                                          <p:spTgt spid="410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103"/>
                                        </p:tgtEl>
                                        <p:attrNameLst>
                                          <p:attrName>style.visibility</p:attrName>
                                        </p:attrNameLst>
                                      </p:cBhvr>
                                      <p:to>
                                        <p:strVal val="visible"/>
                                      </p:to>
                                    </p:set>
                                    <p:anim calcmode="lin" valueType="num">
                                      <p:cBhvr additive="base">
                                        <p:cTn id="19" dur="500" fill="hold"/>
                                        <p:tgtEl>
                                          <p:spTgt spid="4103"/>
                                        </p:tgtEl>
                                        <p:attrNameLst>
                                          <p:attrName>ppt_x</p:attrName>
                                        </p:attrNameLst>
                                      </p:cBhvr>
                                      <p:tavLst>
                                        <p:tav tm="0">
                                          <p:val>
                                            <p:strVal val="1+#ppt_w/2"/>
                                          </p:val>
                                        </p:tav>
                                        <p:tav tm="100000">
                                          <p:val>
                                            <p:strVal val="#ppt_x"/>
                                          </p:val>
                                        </p:tav>
                                      </p:tavLst>
                                    </p:anim>
                                    <p:anim calcmode="lin" valueType="num">
                                      <p:cBhvr additive="base">
                                        <p:cTn id="20" dur="500" fill="hold"/>
                                        <p:tgtEl>
                                          <p:spTgt spid="41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p:bldP spid="4102" grpId="0"/>
      <p:bldP spid="410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i="0" dirty="0" smtClean="0">
                <a:latin typeface="+mn-lt"/>
              </a:rPr>
              <a:t>and, how we </a:t>
            </a:r>
            <a:r>
              <a:rPr lang="en-US" i="0" dirty="0" smtClean="0">
                <a:solidFill>
                  <a:srgbClr val="00A9E0"/>
                </a:solidFill>
                <a:latin typeface="+mn-lt"/>
              </a:rPr>
              <a:t>decide to decide</a:t>
            </a:r>
            <a:r>
              <a:rPr lang="en-US" i="0" dirty="0" smtClean="0">
                <a:latin typeface="+mn-lt"/>
              </a:rPr>
              <a:t>?</a:t>
            </a:r>
            <a:endParaRPr lang="en-US" i="0" dirty="0">
              <a:latin typeface="+mn-lt"/>
            </a:endParaRPr>
          </a:p>
        </p:txBody>
      </p:sp>
      <p:pic>
        <p:nvPicPr>
          <p:cNvPr id="5" name="Picture 4" descr="iStock_000044481022Medium.jpg"/>
          <p:cNvPicPr>
            <a:picLocks noChangeAspect="1"/>
          </p:cNvPicPr>
          <p:nvPr/>
        </p:nvPicPr>
        <p:blipFill rotWithShape="1">
          <a:blip r:embed="rId2" cstate="email">
            <a:extLst>
              <a:ext uri="{28A0092B-C50C-407E-A947-70E740481C1C}">
                <a14:useLocalDpi xmlns:a14="http://schemas.microsoft.com/office/drawing/2010/main" val="0"/>
              </a:ext>
            </a:extLst>
          </a:blip>
          <a:srcRect t="6929" b="11606"/>
          <a:stretch/>
        </p:blipFill>
        <p:spPr>
          <a:xfrm>
            <a:off x="0" y="1271016"/>
            <a:ext cx="9144000" cy="5586984"/>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a:xfrm>
            <a:off x="0" y="274638"/>
            <a:ext cx="8229600" cy="1143000"/>
          </a:xfrm>
        </p:spPr>
        <p:txBody>
          <a:bodyPr/>
          <a:lstStyle/>
          <a:p>
            <a:pPr eaLnBrk="1" hangingPunct="1"/>
            <a:r>
              <a:rPr lang="en-US" dirty="0" smtClean="0"/>
              <a:t>  Start Up</a:t>
            </a:r>
          </a:p>
        </p:txBody>
      </p:sp>
      <p:sp>
        <p:nvSpPr>
          <p:cNvPr id="55299" name="Rectangle 3"/>
          <p:cNvSpPr>
            <a:spLocks noGrp="1" noChangeArrowheads="1"/>
          </p:cNvSpPr>
          <p:nvPr>
            <p:ph type="body" idx="4294967295"/>
          </p:nvPr>
        </p:nvSpPr>
        <p:spPr>
          <a:xfrm>
            <a:off x="0" y="1600200"/>
            <a:ext cx="8229600" cy="4525963"/>
          </a:xfrm>
        </p:spPr>
        <p:txBody>
          <a:bodyPr/>
          <a:lstStyle/>
          <a:p>
            <a:pPr>
              <a:spcBef>
                <a:spcPct val="0"/>
              </a:spcBef>
              <a:buClrTx/>
              <a:buFontTx/>
              <a:buNone/>
            </a:pPr>
            <a:endParaRPr lang="en-US" b="1" dirty="0" smtClean="0">
              <a:solidFill>
                <a:srgbClr val="006699"/>
              </a:solidFill>
            </a:endParaRPr>
          </a:p>
          <a:p>
            <a:pPr>
              <a:spcBef>
                <a:spcPct val="0"/>
              </a:spcBef>
              <a:buClrTx/>
              <a:buFontTx/>
              <a:buNone/>
            </a:pPr>
            <a:r>
              <a:rPr lang="en-US" b="1" dirty="0" smtClean="0"/>
              <a:t>	</a:t>
            </a:r>
            <a:r>
              <a:rPr lang="en-US" sz="3600" b="1" dirty="0" smtClean="0"/>
              <a:t>Exercise: Pick a project.</a:t>
            </a:r>
          </a:p>
          <a:p>
            <a:pPr eaLnBrk="1" hangingPunct="1"/>
            <a:endParaRPr lang="en-US" dirty="0" smtClean="0"/>
          </a:p>
        </p:txBody>
      </p:sp>
      <p:pic>
        <p:nvPicPr>
          <p:cNvPr id="55300"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 name="Rectangle 6"/>
          <p:cNvSpPr/>
          <p:nvPr/>
        </p:nvSpPr>
        <p:spPr>
          <a:xfrm>
            <a:off x="0" y="0"/>
            <a:ext cx="9144000" cy="1280160"/>
          </a:xfrm>
          <a:prstGeom prst="rect">
            <a:avLst/>
          </a:prstGeom>
          <a:gradFill flip="none" rotWithShape="1">
            <a:gsLst>
              <a:gs pos="0">
                <a:srgbClr val="000000"/>
              </a:gs>
              <a:gs pos="100000">
                <a:schemeClr val="tx1">
                  <a:lumMod val="85000"/>
                  <a:lumOff val="15000"/>
                </a:schemeClr>
              </a:gs>
            </a:gsLst>
            <a:lin ang="4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8" name="Title 3"/>
          <p:cNvSpPr txBox="1">
            <a:spLocks/>
          </p:cNvSpPr>
          <p:nvPr/>
        </p:nvSpPr>
        <p:spPr>
          <a:xfrm>
            <a:off x="457200" y="274638"/>
            <a:ext cx="8229600" cy="1143000"/>
          </a:xfrm>
          <a:prstGeom prst="rect">
            <a:avLst/>
          </a:prstGeom>
        </p:spPr>
        <p:txBody>
          <a:bodyPr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rgbClr val="FFFFFF"/>
                </a:solidFill>
              </a:rPr>
              <a:t>Exercise</a:t>
            </a:r>
            <a:endParaRPr lang="en-US" sz="3600" dirty="0">
              <a:solidFill>
                <a:srgbClr val="FFFFFF"/>
              </a:solidFill>
            </a:endParaRPr>
          </a:p>
        </p:txBody>
      </p:sp>
      <p:sp>
        <p:nvSpPr>
          <p:cNvPr id="9" name="Rectangle 8"/>
          <p:cNvSpPr/>
          <p:nvPr/>
        </p:nvSpPr>
        <p:spPr>
          <a:xfrm>
            <a:off x="0" y="1277698"/>
            <a:ext cx="4191000" cy="5580302"/>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55301" name="Text Box 5"/>
          <p:cNvSpPr txBox="1">
            <a:spLocks noChangeArrowheads="1"/>
          </p:cNvSpPr>
          <p:nvPr/>
        </p:nvSpPr>
        <p:spPr bwMode="auto">
          <a:xfrm>
            <a:off x="457200" y="1752600"/>
            <a:ext cx="3276600" cy="3323987"/>
          </a:xfrm>
          <a:prstGeom prst="rect">
            <a:avLst/>
          </a:prstGeom>
          <a:noFill/>
          <a:ln w="9525">
            <a:noFill/>
            <a:miter lim="800000"/>
            <a:headEnd/>
            <a:tailEnd/>
          </a:ln>
        </p:spPr>
        <p:txBody>
          <a:bodyPr wrap="square">
            <a:spAutoFit/>
          </a:bodyPr>
          <a:lstStyle/>
          <a:p>
            <a:pPr marL="4763" indent="-4763">
              <a:spcBef>
                <a:spcPct val="50000"/>
              </a:spcBef>
            </a:pPr>
            <a:r>
              <a:rPr lang="en-US" sz="2800" dirty="0" smtClean="0">
                <a:solidFill>
                  <a:schemeClr val="bg1"/>
                </a:solidFill>
              </a:rPr>
              <a:t>Why are you here?</a:t>
            </a:r>
          </a:p>
          <a:p>
            <a:pPr marL="4763" indent="-4763">
              <a:spcBef>
                <a:spcPct val="50000"/>
              </a:spcBef>
            </a:pPr>
            <a:r>
              <a:rPr lang="en-US" sz="2800" dirty="0" smtClean="0">
                <a:solidFill>
                  <a:schemeClr val="bg1"/>
                </a:solidFill>
              </a:rPr>
              <a:t>What is the one area you need to change in how you lead your team and your organization’s digital transformation?</a:t>
            </a:r>
            <a:endParaRPr lang="en-US" sz="2800" dirty="0">
              <a:solidFill>
                <a:schemeClr val="bg1"/>
              </a:solidFill>
            </a:endParaRPr>
          </a:p>
        </p:txBody>
      </p:sp>
    </p:spTree>
    <p:extLst>
      <p:ext uri="{BB962C8B-B14F-4D97-AF65-F5344CB8AC3E}">
        <p14:creationId xmlns:p14="http://schemas.microsoft.com/office/powerpoint/2010/main" val="21064444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5301">
                                            <p:txEl>
                                              <p:pRg st="0" end="0"/>
                                            </p:txEl>
                                          </p:spTgt>
                                        </p:tgtEl>
                                        <p:attrNameLst>
                                          <p:attrName>style.visibility</p:attrName>
                                        </p:attrNameLst>
                                      </p:cBhvr>
                                      <p:to>
                                        <p:strVal val="visible"/>
                                      </p:to>
                                    </p:set>
                                    <p:anim calcmode="lin" valueType="num">
                                      <p:cBhvr additive="base">
                                        <p:cTn id="7" dur="500" fill="hold"/>
                                        <p:tgtEl>
                                          <p:spTgt spid="5530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530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5301">
                                            <p:txEl>
                                              <p:pRg st="1" end="1"/>
                                            </p:txEl>
                                          </p:spTgt>
                                        </p:tgtEl>
                                        <p:attrNameLst>
                                          <p:attrName>style.visibility</p:attrName>
                                        </p:attrNameLst>
                                      </p:cBhvr>
                                      <p:to>
                                        <p:strVal val="visible"/>
                                      </p:to>
                                    </p:set>
                                    <p:anim calcmode="lin" valueType="num">
                                      <p:cBhvr additive="base">
                                        <p:cTn id="13" dur="500" fill="hold"/>
                                        <p:tgtEl>
                                          <p:spTgt spid="5530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530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1826708"/>
          </a:xfrm>
          <a:prstGeom prst="rect">
            <a:avLst/>
          </a:prstGeom>
          <a:gradFill flip="none" rotWithShape="1">
            <a:gsLst>
              <a:gs pos="0">
                <a:srgbClr val="000000"/>
              </a:gs>
              <a:gs pos="100000">
                <a:schemeClr val="tx1">
                  <a:lumMod val="85000"/>
                  <a:lumOff val="1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170" name="AutoShape 2"/>
          <p:cNvSpPr>
            <a:spLocks noChangeAspect="1" noChangeArrowheads="1" noTextEdit="1"/>
          </p:cNvSpPr>
          <p:nvPr/>
        </p:nvSpPr>
        <p:spPr bwMode="auto">
          <a:xfrm>
            <a:off x="0" y="1095375"/>
            <a:ext cx="9144000" cy="4648200"/>
          </a:xfrm>
          <a:prstGeom prst="rect">
            <a:avLst/>
          </a:prstGeom>
          <a:noFill/>
          <a:ln w="9525">
            <a:noFill/>
            <a:miter lim="800000"/>
            <a:headEnd/>
            <a:tailEnd/>
          </a:ln>
        </p:spPr>
        <p:txBody>
          <a:bodyPr/>
          <a:lstStyle/>
          <a:p>
            <a:endParaRPr lang="en-US" dirty="0"/>
          </a:p>
        </p:txBody>
      </p:sp>
      <p:sp>
        <p:nvSpPr>
          <p:cNvPr id="3" name="Title 2"/>
          <p:cNvSpPr>
            <a:spLocks noGrp="1"/>
          </p:cNvSpPr>
          <p:nvPr>
            <p:ph type="title"/>
          </p:nvPr>
        </p:nvSpPr>
        <p:spPr/>
        <p:txBody>
          <a:bodyPr>
            <a:noAutofit/>
          </a:bodyPr>
          <a:lstStyle/>
          <a:p>
            <a:r>
              <a:rPr lang="en-US" dirty="0">
                <a:solidFill>
                  <a:srgbClr val="00A9E0"/>
                </a:solidFill>
              </a:rPr>
              <a:t>Why This </a:t>
            </a:r>
            <a:r>
              <a:rPr lang="en-US" dirty="0" smtClean="0">
                <a:solidFill>
                  <a:srgbClr val="00A9E0"/>
                </a:solidFill>
              </a:rPr>
              <a:t>Matters</a:t>
            </a:r>
            <a:br>
              <a:rPr lang="en-US" dirty="0" smtClean="0">
                <a:solidFill>
                  <a:srgbClr val="00A9E0"/>
                </a:solidFill>
              </a:rPr>
            </a:br>
            <a:r>
              <a:rPr lang="en-US" dirty="0" smtClean="0"/>
              <a:t>Our </a:t>
            </a:r>
            <a:r>
              <a:rPr lang="en-US" dirty="0"/>
              <a:t>Credibility Is On The Line</a:t>
            </a:r>
            <a:br>
              <a:rPr lang="en-US" dirty="0"/>
            </a:br>
            <a:endParaRPr lang="en-US" dirty="0"/>
          </a:p>
        </p:txBody>
      </p:sp>
      <p:sp>
        <p:nvSpPr>
          <p:cNvPr id="7172" name="Text Box 4"/>
          <p:cNvSpPr txBox="1">
            <a:spLocks noChangeArrowheads="1"/>
          </p:cNvSpPr>
          <p:nvPr/>
        </p:nvSpPr>
        <p:spPr bwMode="auto">
          <a:xfrm>
            <a:off x="6928113" y="5291316"/>
            <a:ext cx="2004219" cy="1261884"/>
          </a:xfrm>
          <a:prstGeom prst="rect">
            <a:avLst/>
          </a:prstGeom>
          <a:gradFill flip="none" rotWithShape="1">
            <a:gsLst>
              <a:gs pos="0">
                <a:srgbClr val="6A0000"/>
              </a:gs>
              <a:gs pos="100000">
                <a:srgbClr val="FA0005"/>
              </a:gs>
            </a:gsLst>
            <a:lin ang="5400000" scaled="0"/>
            <a:tileRect/>
          </a:gradFill>
          <a:ln w="38100">
            <a:noFill/>
            <a:miter lim="800000"/>
            <a:headEnd/>
            <a:tailEnd/>
          </a:ln>
        </p:spPr>
        <p:txBody>
          <a:bodyPr wrap="square">
            <a:spAutoFit/>
          </a:bodyPr>
          <a:lstStyle/>
          <a:p>
            <a:pPr indent="1588" algn="ctr">
              <a:spcBef>
                <a:spcPct val="0"/>
              </a:spcBef>
            </a:pPr>
            <a:endParaRPr lang="en-US" sz="2000" b="1" dirty="0">
              <a:solidFill>
                <a:schemeClr val="bg1"/>
              </a:solidFill>
            </a:endParaRPr>
          </a:p>
          <a:p>
            <a:pPr indent="1588" algn="ctr">
              <a:spcBef>
                <a:spcPct val="0"/>
              </a:spcBef>
            </a:pPr>
            <a:r>
              <a:rPr lang="en-US" b="1" dirty="0">
                <a:solidFill>
                  <a:schemeClr val="bg1"/>
                </a:solidFill>
              </a:rPr>
              <a:t>Always or Often Used:  20%</a:t>
            </a:r>
          </a:p>
          <a:p>
            <a:pPr indent="1588" algn="ctr">
              <a:spcBef>
                <a:spcPct val="0"/>
              </a:spcBef>
            </a:pPr>
            <a:endParaRPr lang="en-US" sz="2000" b="1" dirty="0">
              <a:solidFill>
                <a:schemeClr val="bg1"/>
              </a:solidFill>
            </a:endParaRPr>
          </a:p>
        </p:txBody>
      </p:sp>
      <p:sp>
        <p:nvSpPr>
          <p:cNvPr id="7173" name="Text Box 5"/>
          <p:cNvSpPr txBox="1">
            <a:spLocks noChangeArrowheads="1"/>
          </p:cNvSpPr>
          <p:nvPr/>
        </p:nvSpPr>
        <p:spPr bwMode="auto">
          <a:xfrm>
            <a:off x="372533" y="2224495"/>
            <a:ext cx="1981200" cy="1200329"/>
          </a:xfrm>
          <a:prstGeom prst="rect">
            <a:avLst/>
          </a:prstGeom>
          <a:gradFill rotWithShape="1">
            <a:gsLst>
              <a:gs pos="0">
                <a:srgbClr val="053100"/>
              </a:gs>
              <a:gs pos="100000">
                <a:srgbClr val="117206"/>
              </a:gs>
            </a:gsLst>
            <a:lin ang="5400000" scaled="0"/>
          </a:gradFill>
          <a:ln w="38100">
            <a:noFill/>
            <a:miter lim="800000"/>
            <a:headEnd/>
            <a:tailEnd/>
          </a:ln>
        </p:spPr>
        <p:txBody>
          <a:bodyPr wrap="square" anchor="ctr">
            <a:spAutoFit/>
          </a:bodyPr>
          <a:lstStyle/>
          <a:p>
            <a:pPr indent="1588" algn="ctr">
              <a:spcBef>
                <a:spcPct val="0"/>
              </a:spcBef>
            </a:pPr>
            <a:endParaRPr lang="en-US" b="1" dirty="0" smtClean="0">
              <a:solidFill>
                <a:schemeClr val="bg1"/>
              </a:solidFill>
            </a:endParaRPr>
          </a:p>
          <a:p>
            <a:pPr indent="1588" algn="ctr">
              <a:spcBef>
                <a:spcPct val="0"/>
              </a:spcBef>
            </a:pPr>
            <a:r>
              <a:rPr lang="en-US" b="1" dirty="0" smtClean="0">
                <a:solidFill>
                  <a:schemeClr val="bg1"/>
                </a:solidFill>
              </a:rPr>
              <a:t>Never </a:t>
            </a:r>
            <a:r>
              <a:rPr lang="en-US" b="1" dirty="0">
                <a:solidFill>
                  <a:schemeClr val="bg1"/>
                </a:solidFill>
              </a:rPr>
              <a:t>or Rarely Used:  64</a:t>
            </a:r>
            <a:r>
              <a:rPr lang="en-US" b="1" dirty="0" smtClean="0">
                <a:solidFill>
                  <a:schemeClr val="bg1"/>
                </a:solidFill>
              </a:rPr>
              <a:t>%</a:t>
            </a:r>
          </a:p>
          <a:p>
            <a:pPr indent="1588" algn="ctr">
              <a:spcBef>
                <a:spcPct val="0"/>
              </a:spcBef>
            </a:pPr>
            <a:endParaRPr lang="en-US" b="1" dirty="0">
              <a:solidFill>
                <a:schemeClr val="bg1"/>
              </a:solidFill>
            </a:endParaRPr>
          </a:p>
        </p:txBody>
      </p:sp>
      <p:pic>
        <p:nvPicPr>
          <p:cNvPr id="7175" name="Picture 7" descr="pie_chart02"/>
          <p:cNvPicPr>
            <a:picLocks noChangeAspect="1" noChangeArrowheads="1"/>
          </p:cNvPicPr>
          <p:nvPr/>
        </p:nvPicPr>
        <p:blipFill>
          <a:blip r:embed="rId3" cstate="print"/>
          <a:srcRect/>
          <a:stretch>
            <a:fillRect/>
          </a:stretch>
        </p:blipFill>
        <p:spPr bwMode="auto">
          <a:xfrm>
            <a:off x="2286000" y="3276600"/>
            <a:ext cx="4286250" cy="2190750"/>
          </a:xfrm>
          <a:prstGeom prst="rect">
            <a:avLst/>
          </a:prstGeom>
          <a:noFill/>
          <a:ln w="9525">
            <a:noFill/>
            <a:miter lim="800000"/>
            <a:headEnd/>
            <a:tailEnd/>
          </a:ln>
        </p:spPr>
      </p:pic>
      <p:sp>
        <p:nvSpPr>
          <p:cNvPr id="7176" name="Text Box 8"/>
          <p:cNvSpPr txBox="1">
            <a:spLocks noChangeArrowheads="1"/>
          </p:cNvSpPr>
          <p:nvPr/>
        </p:nvSpPr>
        <p:spPr bwMode="auto">
          <a:xfrm>
            <a:off x="4724400" y="2819400"/>
            <a:ext cx="1268413" cy="581025"/>
          </a:xfrm>
          <a:prstGeom prst="rect">
            <a:avLst/>
          </a:prstGeom>
          <a:noFill/>
          <a:ln w="9525" algn="ctr">
            <a:noFill/>
            <a:miter lim="800000"/>
            <a:headEnd/>
            <a:tailEnd/>
          </a:ln>
        </p:spPr>
        <p:txBody>
          <a:bodyPr wrap="none">
            <a:spAutoFit/>
          </a:bodyPr>
          <a:lstStyle/>
          <a:p>
            <a:pPr algn="ctr">
              <a:spcBef>
                <a:spcPct val="0"/>
              </a:spcBef>
              <a:buClrTx/>
              <a:buFontTx/>
              <a:buNone/>
            </a:pPr>
            <a:r>
              <a:rPr lang="en-US" sz="1600" b="1" dirty="0">
                <a:solidFill>
                  <a:schemeClr val="tx1"/>
                </a:solidFill>
              </a:rPr>
              <a:t>Sometimes</a:t>
            </a:r>
          </a:p>
          <a:p>
            <a:pPr algn="ctr">
              <a:spcBef>
                <a:spcPct val="0"/>
              </a:spcBef>
              <a:buClrTx/>
              <a:buFontTx/>
              <a:buNone/>
            </a:pPr>
            <a:r>
              <a:rPr lang="en-US" sz="1600" b="1" dirty="0">
                <a:solidFill>
                  <a:schemeClr val="tx1"/>
                </a:solidFill>
              </a:rPr>
              <a:t>16%</a:t>
            </a:r>
          </a:p>
        </p:txBody>
      </p:sp>
      <p:sp>
        <p:nvSpPr>
          <p:cNvPr id="7177" name="Text Box 9"/>
          <p:cNvSpPr txBox="1">
            <a:spLocks noChangeArrowheads="1"/>
          </p:cNvSpPr>
          <p:nvPr/>
        </p:nvSpPr>
        <p:spPr bwMode="auto">
          <a:xfrm>
            <a:off x="2514600" y="2819400"/>
            <a:ext cx="960438" cy="701675"/>
          </a:xfrm>
          <a:prstGeom prst="rect">
            <a:avLst/>
          </a:prstGeom>
          <a:noFill/>
          <a:ln w="9525" algn="ctr">
            <a:noFill/>
            <a:miter lim="800000"/>
            <a:headEnd/>
            <a:tailEnd/>
          </a:ln>
        </p:spPr>
        <p:txBody>
          <a:bodyPr wrap="none">
            <a:spAutoFit/>
          </a:bodyPr>
          <a:lstStyle/>
          <a:p>
            <a:pPr algn="ctr">
              <a:spcBef>
                <a:spcPct val="0"/>
              </a:spcBef>
              <a:buClrTx/>
              <a:buFontTx/>
              <a:buNone/>
            </a:pPr>
            <a:r>
              <a:rPr lang="en-US" sz="2000" b="1" dirty="0">
                <a:solidFill>
                  <a:schemeClr val="tx1"/>
                </a:solidFill>
              </a:rPr>
              <a:t>Rarely</a:t>
            </a:r>
          </a:p>
          <a:p>
            <a:pPr algn="ctr">
              <a:spcBef>
                <a:spcPct val="0"/>
              </a:spcBef>
              <a:buClrTx/>
              <a:buFontTx/>
              <a:buNone/>
            </a:pPr>
            <a:r>
              <a:rPr lang="en-US" sz="2000" b="1" dirty="0">
                <a:solidFill>
                  <a:schemeClr val="tx1"/>
                </a:solidFill>
              </a:rPr>
              <a:t>19%</a:t>
            </a:r>
          </a:p>
        </p:txBody>
      </p:sp>
      <p:sp>
        <p:nvSpPr>
          <p:cNvPr id="7178" name="Text Box 10"/>
          <p:cNvSpPr txBox="1">
            <a:spLocks noChangeArrowheads="1"/>
          </p:cNvSpPr>
          <p:nvPr/>
        </p:nvSpPr>
        <p:spPr bwMode="auto">
          <a:xfrm>
            <a:off x="1295400" y="4191000"/>
            <a:ext cx="976313" cy="701675"/>
          </a:xfrm>
          <a:prstGeom prst="rect">
            <a:avLst/>
          </a:prstGeom>
          <a:noFill/>
          <a:ln w="9525" algn="ctr">
            <a:noFill/>
            <a:miter lim="800000"/>
            <a:headEnd/>
            <a:tailEnd/>
          </a:ln>
        </p:spPr>
        <p:txBody>
          <a:bodyPr>
            <a:spAutoFit/>
          </a:bodyPr>
          <a:lstStyle/>
          <a:p>
            <a:pPr algn="ctr">
              <a:spcBef>
                <a:spcPct val="0"/>
              </a:spcBef>
              <a:buClrTx/>
              <a:buFontTx/>
              <a:buNone/>
            </a:pPr>
            <a:r>
              <a:rPr lang="en-US" sz="2000" b="1" dirty="0">
                <a:solidFill>
                  <a:schemeClr val="tx1"/>
                </a:solidFill>
              </a:rPr>
              <a:t>Never</a:t>
            </a:r>
          </a:p>
          <a:p>
            <a:pPr algn="ctr">
              <a:spcBef>
                <a:spcPct val="0"/>
              </a:spcBef>
              <a:buClrTx/>
              <a:buFontTx/>
              <a:buNone/>
            </a:pPr>
            <a:r>
              <a:rPr lang="en-US" sz="2000" b="1" dirty="0">
                <a:solidFill>
                  <a:schemeClr val="tx1"/>
                </a:solidFill>
              </a:rPr>
              <a:t>45%</a:t>
            </a:r>
          </a:p>
        </p:txBody>
      </p:sp>
      <p:sp>
        <p:nvSpPr>
          <p:cNvPr id="7179" name="Text Box 11"/>
          <p:cNvSpPr txBox="1">
            <a:spLocks noChangeArrowheads="1"/>
          </p:cNvSpPr>
          <p:nvPr/>
        </p:nvSpPr>
        <p:spPr bwMode="auto">
          <a:xfrm>
            <a:off x="6629400" y="4114800"/>
            <a:ext cx="715963" cy="581025"/>
          </a:xfrm>
          <a:prstGeom prst="rect">
            <a:avLst/>
          </a:prstGeom>
          <a:noFill/>
          <a:ln w="9525" algn="ctr">
            <a:noFill/>
            <a:miter lim="800000"/>
            <a:headEnd/>
            <a:tailEnd/>
          </a:ln>
        </p:spPr>
        <p:txBody>
          <a:bodyPr wrap="none">
            <a:spAutoFit/>
          </a:bodyPr>
          <a:lstStyle/>
          <a:p>
            <a:pPr algn="ctr">
              <a:spcBef>
                <a:spcPct val="0"/>
              </a:spcBef>
              <a:buClrTx/>
              <a:buFontTx/>
              <a:buNone/>
            </a:pPr>
            <a:r>
              <a:rPr lang="en-US" sz="1600" b="1" dirty="0">
                <a:solidFill>
                  <a:schemeClr val="tx1"/>
                </a:solidFill>
              </a:rPr>
              <a:t>Often</a:t>
            </a:r>
          </a:p>
          <a:p>
            <a:pPr algn="ctr">
              <a:spcBef>
                <a:spcPct val="0"/>
              </a:spcBef>
              <a:buClrTx/>
              <a:buFontTx/>
              <a:buNone/>
            </a:pPr>
            <a:r>
              <a:rPr lang="en-US" sz="1600" b="1" dirty="0">
                <a:solidFill>
                  <a:schemeClr val="tx1"/>
                </a:solidFill>
              </a:rPr>
              <a:t>13%</a:t>
            </a:r>
          </a:p>
        </p:txBody>
      </p:sp>
      <p:sp>
        <p:nvSpPr>
          <p:cNvPr id="7180" name="Text Box 12"/>
          <p:cNvSpPr txBox="1">
            <a:spLocks noChangeArrowheads="1"/>
          </p:cNvSpPr>
          <p:nvPr/>
        </p:nvSpPr>
        <p:spPr bwMode="auto">
          <a:xfrm>
            <a:off x="5486400" y="5410200"/>
            <a:ext cx="884238" cy="581025"/>
          </a:xfrm>
          <a:prstGeom prst="rect">
            <a:avLst/>
          </a:prstGeom>
          <a:noFill/>
          <a:ln w="9525" algn="ctr">
            <a:noFill/>
            <a:miter lim="800000"/>
            <a:headEnd/>
            <a:tailEnd/>
          </a:ln>
        </p:spPr>
        <p:txBody>
          <a:bodyPr wrap="none">
            <a:spAutoFit/>
          </a:bodyPr>
          <a:lstStyle/>
          <a:p>
            <a:pPr algn="ctr">
              <a:spcBef>
                <a:spcPct val="0"/>
              </a:spcBef>
              <a:buClrTx/>
              <a:buFontTx/>
              <a:buNone/>
            </a:pPr>
            <a:r>
              <a:rPr lang="en-US" sz="1600" b="1" dirty="0">
                <a:solidFill>
                  <a:schemeClr val="tx1"/>
                </a:solidFill>
              </a:rPr>
              <a:t>Always</a:t>
            </a:r>
          </a:p>
          <a:p>
            <a:pPr algn="ctr">
              <a:spcBef>
                <a:spcPct val="0"/>
              </a:spcBef>
              <a:buClrTx/>
              <a:buFontTx/>
              <a:buNone/>
            </a:pPr>
            <a:r>
              <a:rPr lang="en-US" sz="1600" b="1" dirty="0">
                <a:solidFill>
                  <a:schemeClr val="tx1"/>
                </a:solidFill>
              </a:rPr>
              <a:t>7%</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solidFill>
                  <a:srgbClr val="00A9E0"/>
                </a:solidFill>
              </a:rPr>
              <a:t>My Favorite </a:t>
            </a:r>
            <a:r>
              <a:rPr lang="en-US" dirty="0"/>
              <a:t>Personal </a:t>
            </a:r>
            <a:r>
              <a:rPr lang="en-US" dirty="0" smtClean="0"/>
              <a:t>Example</a:t>
            </a:r>
            <a:endParaRPr lang="en-US" dirty="0"/>
          </a:p>
        </p:txBody>
      </p:sp>
      <p:sp>
        <p:nvSpPr>
          <p:cNvPr id="8194" name="Rectangle 3"/>
          <p:cNvSpPr>
            <a:spLocks noGrp="1" noChangeArrowheads="1"/>
          </p:cNvSpPr>
          <p:nvPr>
            <p:ph type="body" idx="4294967295"/>
          </p:nvPr>
        </p:nvSpPr>
        <p:spPr>
          <a:xfrm>
            <a:off x="0" y="1270000"/>
            <a:ext cx="4343400" cy="2362200"/>
          </a:xfrm>
          <a:gradFill>
            <a:gsLst>
              <a:gs pos="0">
                <a:schemeClr val="tx1">
                  <a:alpha val="62000"/>
                </a:schemeClr>
              </a:gs>
              <a:gs pos="100000">
                <a:srgbClr val="3366CC">
                  <a:alpha val="67000"/>
                </a:srgbClr>
              </a:gs>
            </a:gsLst>
            <a:lin ang="18900000"/>
          </a:gradFill>
        </p:spPr>
        <p:txBody>
          <a:bodyPr/>
          <a:lstStyle/>
          <a:p>
            <a:pPr marL="339725" indent="-3175">
              <a:buFont typeface="Wingdings" pitchFamily="2" charset="2"/>
              <a:buNone/>
            </a:pPr>
            <a:r>
              <a:rPr lang="en-US" dirty="0" smtClean="0">
                <a:solidFill>
                  <a:schemeClr val="bg1"/>
                </a:solidFill>
              </a:rPr>
              <a:t>Legacy System</a:t>
            </a:r>
          </a:p>
        </p:txBody>
      </p:sp>
      <p:sp>
        <p:nvSpPr>
          <p:cNvPr id="8195" name="Text Box 5"/>
          <p:cNvSpPr txBox="1">
            <a:spLocks noChangeArrowheads="1"/>
          </p:cNvSpPr>
          <p:nvPr/>
        </p:nvSpPr>
        <p:spPr bwMode="auto">
          <a:xfrm>
            <a:off x="1981200" y="2070100"/>
            <a:ext cx="1828800" cy="314325"/>
          </a:xfrm>
          <a:prstGeom prst="rect">
            <a:avLst/>
          </a:prstGeom>
          <a:solidFill>
            <a:schemeClr val="bg1"/>
          </a:solidFill>
          <a:ln w="9525">
            <a:solidFill>
              <a:schemeClr val="tx1"/>
            </a:solidFill>
            <a:miter lim="800000"/>
            <a:headEnd/>
            <a:tailEnd/>
          </a:ln>
        </p:spPr>
        <p:txBody>
          <a:bodyPr>
            <a:spAutoFit/>
          </a:bodyPr>
          <a:lstStyle/>
          <a:p>
            <a:pPr marL="914400" indent="-342900">
              <a:spcBef>
                <a:spcPct val="50000"/>
              </a:spcBef>
            </a:pPr>
            <a:endParaRPr lang="en-US" sz="1400" dirty="0"/>
          </a:p>
        </p:txBody>
      </p:sp>
      <p:sp>
        <p:nvSpPr>
          <p:cNvPr id="8196" name="Rectangle 6"/>
          <p:cNvSpPr>
            <a:spLocks noChangeArrowheads="1"/>
          </p:cNvSpPr>
          <p:nvPr/>
        </p:nvSpPr>
        <p:spPr bwMode="auto">
          <a:xfrm>
            <a:off x="4343400" y="1270000"/>
            <a:ext cx="4800600" cy="2362200"/>
          </a:xfrm>
          <a:prstGeom prst="rect">
            <a:avLst/>
          </a:prstGeom>
          <a:gradFill rotWithShape="1">
            <a:gsLst>
              <a:gs pos="0">
                <a:srgbClr val="3366CC">
                  <a:alpha val="67000"/>
                </a:srgbClr>
              </a:gs>
              <a:gs pos="100000">
                <a:schemeClr val="tx1">
                  <a:alpha val="62000"/>
                </a:schemeClr>
              </a:gs>
            </a:gsLst>
            <a:lin ang="2700000" scaled="1"/>
          </a:gradFill>
          <a:ln w="9525">
            <a:noFill/>
            <a:miter lim="800000"/>
            <a:headEnd/>
            <a:tailEnd/>
          </a:ln>
        </p:spPr>
        <p:txBody>
          <a:bodyPr/>
          <a:lstStyle/>
          <a:p>
            <a:pPr marL="339725" indent="-3175" eaLnBrk="0" hangingPunct="0">
              <a:buClr>
                <a:srgbClr val="3C3CB4"/>
              </a:buClr>
            </a:pPr>
            <a:r>
              <a:rPr lang="en-US" sz="3200" dirty="0">
                <a:solidFill>
                  <a:schemeClr val="bg1"/>
                </a:solidFill>
              </a:rPr>
              <a:t>Replacement </a:t>
            </a:r>
            <a:r>
              <a:rPr lang="en-US" sz="3200" dirty="0" smtClean="0">
                <a:solidFill>
                  <a:schemeClr val="bg1"/>
                </a:solidFill>
              </a:rPr>
              <a:t>System</a:t>
            </a:r>
            <a:endParaRPr lang="en-US" sz="3200" dirty="0">
              <a:solidFill>
                <a:schemeClr val="bg1"/>
              </a:solidFill>
            </a:endParaRPr>
          </a:p>
        </p:txBody>
      </p:sp>
      <p:sp>
        <p:nvSpPr>
          <p:cNvPr id="8198" name="Text Box 8"/>
          <p:cNvSpPr txBox="1">
            <a:spLocks noChangeArrowheads="1"/>
          </p:cNvSpPr>
          <p:nvPr/>
        </p:nvSpPr>
        <p:spPr bwMode="auto">
          <a:xfrm>
            <a:off x="1981200" y="2498725"/>
            <a:ext cx="1828800" cy="314325"/>
          </a:xfrm>
          <a:prstGeom prst="rect">
            <a:avLst/>
          </a:prstGeom>
          <a:solidFill>
            <a:srgbClr val="CC3300"/>
          </a:solidFill>
          <a:ln w="9525">
            <a:solidFill>
              <a:schemeClr val="tx1"/>
            </a:solidFill>
            <a:miter lim="800000"/>
            <a:headEnd/>
            <a:tailEnd/>
          </a:ln>
        </p:spPr>
        <p:txBody>
          <a:bodyPr>
            <a:spAutoFit/>
          </a:bodyPr>
          <a:lstStyle/>
          <a:p>
            <a:pPr marL="914400" indent="-342900">
              <a:spcBef>
                <a:spcPct val="50000"/>
              </a:spcBef>
            </a:pPr>
            <a:endParaRPr lang="en-US" sz="1400" dirty="0"/>
          </a:p>
        </p:txBody>
      </p:sp>
      <p:sp>
        <p:nvSpPr>
          <p:cNvPr id="8199" name="Text Box 9"/>
          <p:cNvSpPr txBox="1">
            <a:spLocks noChangeArrowheads="1"/>
          </p:cNvSpPr>
          <p:nvPr/>
        </p:nvSpPr>
        <p:spPr bwMode="auto">
          <a:xfrm>
            <a:off x="1981200" y="2927350"/>
            <a:ext cx="1828800" cy="314325"/>
          </a:xfrm>
          <a:prstGeom prst="rect">
            <a:avLst/>
          </a:prstGeom>
          <a:solidFill>
            <a:schemeClr val="bg1"/>
          </a:solidFill>
          <a:ln w="9525">
            <a:solidFill>
              <a:schemeClr val="tx1"/>
            </a:solidFill>
            <a:miter lim="800000"/>
            <a:headEnd/>
            <a:tailEnd/>
          </a:ln>
        </p:spPr>
        <p:txBody>
          <a:bodyPr>
            <a:spAutoFit/>
          </a:bodyPr>
          <a:lstStyle/>
          <a:p>
            <a:pPr marL="914400" indent="-342900">
              <a:spcBef>
                <a:spcPct val="50000"/>
              </a:spcBef>
            </a:pPr>
            <a:endParaRPr lang="en-US" sz="1400" dirty="0"/>
          </a:p>
        </p:txBody>
      </p:sp>
      <p:sp>
        <p:nvSpPr>
          <p:cNvPr id="8202" name="AutoShape 12"/>
          <p:cNvSpPr>
            <a:spLocks noChangeArrowheads="1"/>
          </p:cNvSpPr>
          <p:nvPr/>
        </p:nvSpPr>
        <p:spPr bwMode="auto">
          <a:xfrm>
            <a:off x="3310465" y="1456268"/>
            <a:ext cx="1371600" cy="304800"/>
          </a:xfrm>
          <a:prstGeom prst="rightArrow">
            <a:avLst>
              <a:gd name="adj1" fmla="val 50000"/>
              <a:gd name="adj2" fmla="val 112500"/>
            </a:avLst>
          </a:prstGeom>
          <a:solidFill>
            <a:schemeClr val="bg1"/>
          </a:solidFill>
          <a:ln w="9525">
            <a:noFill/>
            <a:miter lim="800000"/>
            <a:headEnd/>
            <a:tailEnd/>
          </a:ln>
        </p:spPr>
        <p:txBody>
          <a:bodyPr wrap="none" anchor="ctr"/>
          <a:lstStyle/>
          <a:p>
            <a:endParaRPr lang="en-GB" dirty="0"/>
          </a:p>
        </p:txBody>
      </p:sp>
      <p:sp>
        <p:nvSpPr>
          <p:cNvPr id="8203" name="Rectangle 16"/>
          <p:cNvSpPr>
            <a:spLocks noChangeArrowheads="1"/>
          </p:cNvSpPr>
          <p:nvPr/>
        </p:nvSpPr>
        <p:spPr bwMode="auto">
          <a:xfrm>
            <a:off x="0" y="3048000"/>
            <a:ext cx="6019800" cy="3810000"/>
          </a:xfrm>
          <a:prstGeom prst="rect">
            <a:avLst/>
          </a:prstGeom>
          <a:noFill/>
          <a:ln w="9525">
            <a:noFill/>
            <a:miter lim="800000"/>
            <a:headEnd/>
            <a:tailEnd/>
          </a:ln>
        </p:spPr>
        <p:txBody>
          <a:bodyPr wrap="none" anchor="ctr"/>
          <a:lstStyle/>
          <a:p>
            <a:endParaRPr lang="en-GB" dirty="0"/>
          </a:p>
        </p:txBody>
      </p:sp>
      <p:sp>
        <p:nvSpPr>
          <p:cNvPr id="8205" name="Text Box 18"/>
          <p:cNvSpPr txBox="1">
            <a:spLocks noChangeArrowheads="1"/>
          </p:cNvSpPr>
          <p:nvPr/>
        </p:nvSpPr>
        <p:spPr bwMode="auto">
          <a:xfrm>
            <a:off x="520700" y="3894666"/>
            <a:ext cx="6629400" cy="2468563"/>
          </a:xfrm>
          <a:prstGeom prst="rect">
            <a:avLst/>
          </a:prstGeom>
          <a:noFill/>
          <a:ln w="9525">
            <a:noFill/>
            <a:miter lim="800000"/>
            <a:headEnd/>
            <a:tailEnd/>
          </a:ln>
        </p:spPr>
        <p:txBody>
          <a:bodyPr>
            <a:spAutoFit/>
          </a:bodyPr>
          <a:lstStyle/>
          <a:p>
            <a:pPr marL="3175" indent="-3175">
              <a:spcBef>
                <a:spcPct val="50000"/>
              </a:spcBef>
            </a:pPr>
            <a:r>
              <a:rPr lang="en-US" sz="3600" dirty="0">
                <a:solidFill>
                  <a:schemeClr val="tx1"/>
                </a:solidFill>
              </a:rPr>
              <a:t>what’s</a:t>
            </a:r>
            <a:r>
              <a:rPr lang="en-US" sz="4800" dirty="0">
                <a:solidFill>
                  <a:schemeClr val="tx1"/>
                </a:solidFill>
              </a:rPr>
              <a:t> </a:t>
            </a:r>
            <a:r>
              <a:rPr lang="en-US" sz="3200" dirty="0">
                <a:solidFill>
                  <a:schemeClr val="tx1"/>
                </a:solidFill>
              </a:rPr>
              <a:t>the</a:t>
            </a:r>
            <a:r>
              <a:rPr lang="en-US" sz="4800" dirty="0">
                <a:solidFill>
                  <a:schemeClr val="tx1"/>
                </a:solidFill>
              </a:rPr>
              <a:t> </a:t>
            </a:r>
            <a:r>
              <a:rPr lang="en-US" sz="5400" b="1" dirty="0">
                <a:solidFill>
                  <a:schemeClr val="tx1"/>
                </a:solidFill>
              </a:rPr>
              <a:t>value</a:t>
            </a:r>
            <a:r>
              <a:rPr lang="en-US" sz="4800" dirty="0">
                <a:solidFill>
                  <a:schemeClr val="tx1"/>
                </a:solidFill>
              </a:rPr>
              <a:t> of  	</a:t>
            </a:r>
            <a:br>
              <a:rPr lang="en-US" sz="4800" dirty="0">
                <a:solidFill>
                  <a:schemeClr val="tx1"/>
                </a:solidFill>
              </a:rPr>
            </a:br>
            <a:r>
              <a:rPr lang="en-US" sz="4800" dirty="0">
                <a:solidFill>
                  <a:schemeClr val="tx1"/>
                </a:solidFill>
              </a:rPr>
              <a:t>             </a:t>
            </a:r>
            <a:r>
              <a:rPr lang="en-US" sz="3600" dirty="0">
                <a:solidFill>
                  <a:schemeClr val="tx1"/>
                </a:solidFill>
              </a:rPr>
              <a:t>this</a:t>
            </a:r>
            <a:r>
              <a:rPr lang="en-US" sz="4800" dirty="0">
                <a:solidFill>
                  <a:schemeClr val="tx1"/>
                </a:solidFill>
              </a:rPr>
              <a:t> </a:t>
            </a:r>
            <a:r>
              <a:rPr lang="en-US" sz="5400" dirty="0">
                <a:solidFill>
                  <a:schemeClr val="tx1"/>
                </a:solidFill>
              </a:rPr>
              <a:t>required</a:t>
            </a:r>
            <a:r>
              <a:rPr lang="en-US" sz="4800" dirty="0">
                <a:solidFill>
                  <a:schemeClr val="tx1"/>
                </a:solidFill>
              </a:rPr>
              <a:t/>
            </a:r>
            <a:br>
              <a:rPr lang="en-US" sz="4800" dirty="0">
                <a:solidFill>
                  <a:schemeClr val="tx1"/>
                </a:solidFill>
              </a:rPr>
            </a:br>
            <a:r>
              <a:rPr lang="en-US" sz="4800" dirty="0">
                <a:solidFill>
                  <a:schemeClr val="tx1"/>
                </a:solidFill>
              </a:rPr>
              <a:t>      change?</a:t>
            </a:r>
          </a:p>
        </p:txBody>
      </p:sp>
      <p:pic>
        <p:nvPicPr>
          <p:cNvPr id="8206" name="Picture 19"/>
          <p:cNvPicPr>
            <a:picLocks noChangeAspect="1" noChangeArrowheads="1"/>
          </p:cNvPicPr>
          <p:nvPr/>
        </p:nvPicPr>
        <p:blipFill>
          <a:blip r:embed="rId3" cstate="print"/>
          <a:srcRect/>
          <a:stretch>
            <a:fillRect/>
          </a:stretch>
        </p:blipFill>
        <p:spPr bwMode="auto">
          <a:xfrm>
            <a:off x="6807200" y="3937000"/>
            <a:ext cx="1735667" cy="2603500"/>
          </a:xfrm>
          <a:prstGeom prst="rect">
            <a:avLst/>
          </a:prstGeom>
          <a:noFill/>
          <a:ln w="9525">
            <a:noFill/>
            <a:miter lim="800000"/>
            <a:headEnd/>
            <a:tailEnd/>
          </a:ln>
        </p:spPr>
      </p:pic>
      <p:sp>
        <p:nvSpPr>
          <p:cNvPr id="4" name="TextBox 3"/>
          <p:cNvSpPr txBox="1"/>
          <p:nvPr/>
        </p:nvSpPr>
        <p:spPr>
          <a:xfrm>
            <a:off x="330200" y="1921933"/>
            <a:ext cx="1490133" cy="1409617"/>
          </a:xfrm>
          <a:prstGeom prst="rect">
            <a:avLst/>
          </a:prstGeom>
          <a:noFill/>
        </p:spPr>
        <p:txBody>
          <a:bodyPr wrap="square" rtlCol="0">
            <a:spAutoFit/>
          </a:bodyPr>
          <a:lstStyle/>
          <a:p>
            <a:pPr indent="-3175" algn="r">
              <a:lnSpc>
                <a:spcPct val="120000"/>
              </a:lnSpc>
              <a:buFont typeface="Wingdings" pitchFamily="2" charset="2"/>
              <a:buNone/>
            </a:pPr>
            <a:r>
              <a:rPr lang="en-US" sz="2400" dirty="0" smtClean="0">
                <a:solidFill>
                  <a:schemeClr val="bg1"/>
                </a:solidFill>
              </a:rPr>
              <a:t>Name:</a:t>
            </a:r>
          </a:p>
          <a:p>
            <a:pPr indent="-3175" algn="r">
              <a:lnSpc>
                <a:spcPct val="120000"/>
              </a:lnSpc>
              <a:buFont typeface="Wingdings" pitchFamily="2" charset="2"/>
              <a:buNone/>
            </a:pPr>
            <a:r>
              <a:rPr lang="en-US" sz="2400" dirty="0" smtClean="0">
                <a:solidFill>
                  <a:schemeClr val="bg1"/>
                </a:solidFill>
              </a:rPr>
              <a:t>Phone:</a:t>
            </a:r>
          </a:p>
          <a:p>
            <a:pPr indent="-3175" algn="r">
              <a:lnSpc>
                <a:spcPct val="120000"/>
              </a:lnSpc>
              <a:buFont typeface="Wingdings" pitchFamily="2" charset="2"/>
              <a:buNone/>
            </a:pPr>
            <a:r>
              <a:rPr lang="en-US" sz="2400" dirty="0" smtClean="0">
                <a:solidFill>
                  <a:schemeClr val="bg1"/>
                </a:solidFill>
              </a:rPr>
              <a:t>Address:</a:t>
            </a:r>
            <a:endParaRPr lang="en-US" sz="2400" dirty="0">
              <a:solidFill>
                <a:schemeClr val="bg1"/>
              </a:solidFill>
            </a:endParaRPr>
          </a:p>
        </p:txBody>
      </p:sp>
      <p:sp>
        <p:nvSpPr>
          <p:cNvPr id="18" name="Text Box 5"/>
          <p:cNvSpPr txBox="1">
            <a:spLocks noChangeArrowheads="1"/>
          </p:cNvSpPr>
          <p:nvPr/>
        </p:nvSpPr>
        <p:spPr bwMode="auto">
          <a:xfrm>
            <a:off x="6629400" y="2070100"/>
            <a:ext cx="1828800" cy="314325"/>
          </a:xfrm>
          <a:prstGeom prst="rect">
            <a:avLst/>
          </a:prstGeom>
          <a:solidFill>
            <a:schemeClr val="bg1"/>
          </a:solidFill>
          <a:ln w="9525">
            <a:solidFill>
              <a:schemeClr val="tx1"/>
            </a:solidFill>
            <a:miter lim="800000"/>
            <a:headEnd/>
            <a:tailEnd/>
          </a:ln>
        </p:spPr>
        <p:txBody>
          <a:bodyPr>
            <a:spAutoFit/>
          </a:bodyPr>
          <a:lstStyle/>
          <a:p>
            <a:pPr marL="914400" indent="-342900">
              <a:spcBef>
                <a:spcPct val="50000"/>
              </a:spcBef>
            </a:pPr>
            <a:endParaRPr lang="en-US" sz="1400" dirty="0"/>
          </a:p>
        </p:txBody>
      </p:sp>
      <p:sp>
        <p:nvSpPr>
          <p:cNvPr id="19" name="Text Box 8"/>
          <p:cNvSpPr txBox="1">
            <a:spLocks noChangeArrowheads="1"/>
          </p:cNvSpPr>
          <p:nvPr/>
        </p:nvSpPr>
        <p:spPr bwMode="auto">
          <a:xfrm>
            <a:off x="6629400" y="2498725"/>
            <a:ext cx="1828800" cy="314325"/>
          </a:xfrm>
          <a:prstGeom prst="rect">
            <a:avLst/>
          </a:prstGeom>
          <a:solidFill>
            <a:schemeClr val="bg1"/>
          </a:solidFill>
          <a:ln w="9525">
            <a:solidFill>
              <a:schemeClr val="tx1"/>
            </a:solidFill>
            <a:miter lim="800000"/>
            <a:headEnd/>
            <a:tailEnd/>
          </a:ln>
        </p:spPr>
        <p:txBody>
          <a:bodyPr>
            <a:spAutoFit/>
          </a:bodyPr>
          <a:lstStyle/>
          <a:p>
            <a:pPr marL="914400" indent="-342900">
              <a:spcBef>
                <a:spcPct val="50000"/>
              </a:spcBef>
            </a:pPr>
            <a:endParaRPr lang="en-US" sz="1400" dirty="0"/>
          </a:p>
        </p:txBody>
      </p:sp>
      <p:sp>
        <p:nvSpPr>
          <p:cNvPr id="20" name="Text Box 9"/>
          <p:cNvSpPr txBox="1">
            <a:spLocks noChangeArrowheads="1"/>
          </p:cNvSpPr>
          <p:nvPr/>
        </p:nvSpPr>
        <p:spPr bwMode="auto">
          <a:xfrm>
            <a:off x="6629400" y="2927350"/>
            <a:ext cx="1828800" cy="314325"/>
          </a:xfrm>
          <a:prstGeom prst="rect">
            <a:avLst/>
          </a:prstGeom>
          <a:solidFill>
            <a:srgbClr val="CB3300"/>
          </a:solidFill>
          <a:ln w="9525">
            <a:solidFill>
              <a:schemeClr val="tx1"/>
            </a:solidFill>
            <a:miter lim="800000"/>
            <a:headEnd/>
            <a:tailEnd/>
          </a:ln>
        </p:spPr>
        <p:txBody>
          <a:bodyPr>
            <a:spAutoFit/>
          </a:bodyPr>
          <a:lstStyle/>
          <a:p>
            <a:pPr marL="914400" indent="-342900">
              <a:spcBef>
                <a:spcPct val="50000"/>
              </a:spcBef>
            </a:pPr>
            <a:endParaRPr lang="en-US" sz="1400" dirty="0"/>
          </a:p>
        </p:txBody>
      </p:sp>
      <p:sp>
        <p:nvSpPr>
          <p:cNvPr id="21" name="TextBox 20"/>
          <p:cNvSpPr txBox="1"/>
          <p:nvPr/>
        </p:nvSpPr>
        <p:spPr>
          <a:xfrm>
            <a:off x="4978400" y="1921933"/>
            <a:ext cx="1490133" cy="1852815"/>
          </a:xfrm>
          <a:prstGeom prst="rect">
            <a:avLst/>
          </a:prstGeom>
          <a:noFill/>
        </p:spPr>
        <p:txBody>
          <a:bodyPr wrap="square" rtlCol="0">
            <a:spAutoFit/>
          </a:bodyPr>
          <a:lstStyle/>
          <a:p>
            <a:pPr indent="-3175" algn="r">
              <a:lnSpc>
                <a:spcPct val="120000"/>
              </a:lnSpc>
              <a:buFont typeface="Wingdings" pitchFamily="2" charset="2"/>
              <a:buNone/>
            </a:pPr>
            <a:r>
              <a:rPr lang="en-US" sz="2400" dirty="0" smtClean="0">
                <a:solidFill>
                  <a:schemeClr val="bg1"/>
                </a:solidFill>
              </a:rPr>
              <a:t>Name:</a:t>
            </a:r>
          </a:p>
          <a:p>
            <a:pPr indent="-3175" algn="r">
              <a:lnSpc>
                <a:spcPct val="120000"/>
              </a:lnSpc>
            </a:pPr>
            <a:r>
              <a:rPr lang="en-US" sz="2400" dirty="0" smtClean="0">
                <a:solidFill>
                  <a:schemeClr val="bg1"/>
                </a:solidFill>
              </a:rPr>
              <a:t>Address:</a:t>
            </a:r>
          </a:p>
          <a:p>
            <a:pPr indent="-3175" algn="r">
              <a:lnSpc>
                <a:spcPct val="120000"/>
              </a:lnSpc>
            </a:pPr>
            <a:r>
              <a:rPr lang="en-US" sz="2400" dirty="0" smtClean="0">
                <a:solidFill>
                  <a:schemeClr val="bg1"/>
                </a:solidFill>
              </a:rPr>
              <a:t>Phone</a:t>
            </a:r>
            <a:r>
              <a:rPr lang="en-US" sz="2400" dirty="0">
                <a:solidFill>
                  <a:schemeClr val="bg1"/>
                </a:solidFill>
              </a:rPr>
              <a:t>:</a:t>
            </a:r>
          </a:p>
          <a:p>
            <a:pPr indent="-3175" algn="r">
              <a:lnSpc>
                <a:spcPct val="120000"/>
              </a:lnSpc>
              <a:buFont typeface="Wingdings" pitchFamily="2" charset="2"/>
              <a:buNone/>
            </a:pP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3" cstate="print"/>
          <a:srcRect t="18667" b="-133"/>
          <a:stretch/>
        </p:blipFill>
        <p:spPr bwMode="auto">
          <a:xfrm>
            <a:off x="4419600" y="1280160"/>
            <a:ext cx="4724400" cy="5586984"/>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US" dirty="0" smtClean="0"/>
              <a:t>Ideally</a:t>
            </a:r>
            <a:r>
              <a:rPr lang="en-US" dirty="0"/>
              <a:t>, we decide based </a:t>
            </a:r>
            <a:r>
              <a:rPr lang="en-US" dirty="0" smtClean="0"/>
              <a:t>on</a:t>
            </a:r>
            <a:endParaRPr lang="en-US" dirty="0"/>
          </a:p>
        </p:txBody>
      </p:sp>
      <p:sp>
        <p:nvSpPr>
          <p:cNvPr id="11267" name="Rectangle 3"/>
          <p:cNvSpPr>
            <a:spLocks noGrp="1" noChangeArrowheads="1"/>
          </p:cNvSpPr>
          <p:nvPr>
            <p:ph idx="4294967295"/>
          </p:nvPr>
        </p:nvSpPr>
        <p:spPr>
          <a:xfrm>
            <a:off x="0" y="1262063"/>
            <a:ext cx="4419600" cy="5595937"/>
          </a:xfrm>
          <a:noFill/>
        </p:spPr>
        <p:txBody>
          <a:bodyPr/>
          <a:lstStyle/>
          <a:p>
            <a:pPr eaLnBrk="1" hangingPunct="1">
              <a:buFont typeface="Wingdings" pitchFamily="2" charset="2"/>
              <a:buNone/>
            </a:pPr>
            <a:endParaRPr lang="en-US" dirty="0" smtClean="0"/>
          </a:p>
          <a:p>
            <a:pPr marL="573088" indent="-1588" eaLnBrk="1" hangingPunct="1">
              <a:spcBef>
                <a:spcPts val="0"/>
              </a:spcBef>
              <a:buFont typeface="Wingdings" pitchFamily="2" charset="2"/>
              <a:buNone/>
            </a:pPr>
            <a:endParaRPr lang="en-US" dirty="0" smtClean="0"/>
          </a:p>
          <a:p>
            <a:pPr marL="573088" indent="-1588" eaLnBrk="1" hangingPunct="1">
              <a:spcBef>
                <a:spcPts val="0"/>
              </a:spcBef>
              <a:buFont typeface="Wingdings" pitchFamily="2" charset="2"/>
              <a:buNone/>
            </a:pPr>
            <a:endParaRPr lang="en-US" sz="2400" dirty="0" smtClean="0"/>
          </a:p>
          <a:p>
            <a:pPr marL="573088" indent="-1588" eaLnBrk="1" hangingPunct="1">
              <a:spcBef>
                <a:spcPts val="0"/>
              </a:spcBef>
              <a:buFont typeface="Wingdings" pitchFamily="2" charset="2"/>
              <a:buNone/>
            </a:pPr>
            <a:r>
              <a:rPr lang="en-US" sz="6600" b="1" dirty="0" smtClean="0"/>
              <a:t>value</a:t>
            </a:r>
          </a:p>
          <a:p>
            <a:pPr marL="573088" indent="-1588" eaLnBrk="1" hangingPunct="1">
              <a:buFont typeface="Wingdings" pitchFamily="2" charset="2"/>
              <a:buNone/>
            </a:pPr>
            <a:endParaRPr lang="en-US" dirty="0" smtClean="0"/>
          </a:p>
          <a:p>
            <a:pPr marL="573088" indent="-1588" eaLnBrk="1" hangingPunct="1">
              <a:buFont typeface="Wingdings" pitchFamily="2" charset="2"/>
              <a:buNone/>
            </a:pPr>
            <a:r>
              <a:rPr lang="en-US" dirty="0" smtClean="0"/>
              <a:t>But, </a:t>
            </a:r>
            <a:br>
              <a:rPr lang="en-US" dirty="0" smtClean="0"/>
            </a:br>
            <a:r>
              <a:rPr lang="en-US" sz="4800" dirty="0" smtClean="0"/>
              <a:t>what’s that?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p:cNvSpPr txBox="1">
            <a:spLocks noChangeArrowheads="1"/>
          </p:cNvSpPr>
          <p:nvPr/>
        </p:nvSpPr>
        <p:spPr>
          <a:xfrm>
            <a:off x="0" y="1277938"/>
            <a:ext cx="9144000" cy="5580062"/>
          </a:xfrm>
          <a:prstGeom prst="rect">
            <a:avLst/>
          </a:prstGeom>
          <a:gradFill>
            <a:gsLst>
              <a:gs pos="0">
                <a:srgbClr val="0066CC"/>
              </a:gs>
              <a:gs pos="100000">
                <a:srgbClr val="CFD8FD">
                  <a:alpha val="56000"/>
                </a:srgbClr>
              </a:gs>
            </a:gsLst>
            <a:lin ang="18900000"/>
          </a:gra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itchFamily="2" charset="2"/>
              <a:buNone/>
            </a:pPr>
            <a:r>
              <a:rPr lang="en-US" smtClean="0"/>
              <a:t>  </a:t>
            </a:r>
            <a:endParaRPr lang="en-US" dirty="0" smtClean="0"/>
          </a:p>
        </p:txBody>
      </p:sp>
      <p:sp>
        <p:nvSpPr>
          <p:cNvPr id="5" name="Title 4"/>
          <p:cNvSpPr>
            <a:spLocks noGrp="1"/>
          </p:cNvSpPr>
          <p:nvPr>
            <p:ph type="title"/>
          </p:nvPr>
        </p:nvSpPr>
        <p:spPr/>
        <p:txBody>
          <a:bodyPr>
            <a:normAutofit/>
          </a:bodyPr>
          <a:lstStyle/>
          <a:p>
            <a:r>
              <a:rPr lang="en-US" dirty="0">
                <a:latin typeface="Calibri"/>
                <a:cs typeface="Calibri"/>
              </a:rPr>
              <a:t>Defining </a:t>
            </a:r>
            <a:r>
              <a:rPr lang="en-US" dirty="0" smtClean="0">
                <a:latin typeface="Calibri"/>
                <a:cs typeface="Calibri"/>
              </a:rPr>
              <a:t>Value</a:t>
            </a:r>
            <a:endParaRPr lang="en-US" dirty="0">
              <a:latin typeface="Calibri"/>
              <a:cs typeface="Calibri"/>
            </a:endParaRPr>
          </a:p>
        </p:txBody>
      </p:sp>
      <p:grpSp>
        <p:nvGrpSpPr>
          <p:cNvPr id="2" name="Group 3"/>
          <p:cNvGrpSpPr>
            <a:grpSpLocks/>
          </p:cNvGrpSpPr>
          <p:nvPr/>
        </p:nvGrpSpPr>
        <p:grpSpPr bwMode="auto">
          <a:xfrm>
            <a:off x="6096000" y="2091289"/>
            <a:ext cx="2895600" cy="3937560"/>
            <a:chOff x="3792" y="1488"/>
            <a:chExt cx="1824" cy="1907"/>
          </a:xfrm>
        </p:grpSpPr>
        <p:pic>
          <p:nvPicPr>
            <p:cNvPr id="12303" name="Picture 4"/>
            <p:cNvPicPr>
              <a:picLocks noChangeAspect="1" noChangeArrowheads="1"/>
            </p:cNvPicPr>
            <p:nvPr/>
          </p:nvPicPr>
          <p:blipFill>
            <a:blip r:embed="rId3" cstate="print"/>
            <a:srcRect/>
            <a:stretch>
              <a:fillRect/>
            </a:stretch>
          </p:blipFill>
          <p:spPr bwMode="auto">
            <a:xfrm>
              <a:off x="4176" y="1488"/>
              <a:ext cx="1056" cy="1642"/>
            </a:xfrm>
            <a:prstGeom prst="rect">
              <a:avLst/>
            </a:prstGeom>
            <a:noFill/>
            <a:ln w="9525">
              <a:noFill/>
              <a:miter lim="800000"/>
              <a:headEnd/>
              <a:tailEnd/>
            </a:ln>
          </p:spPr>
        </p:pic>
        <p:sp>
          <p:nvSpPr>
            <p:cNvPr id="12304" name="Text Box 5"/>
            <p:cNvSpPr txBox="1">
              <a:spLocks noChangeArrowheads="1"/>
            </p:cNvSpPr>
            <p:nvPr/>
          </p:nvSpPr>
          <p:spPr bwMode="auto">
            <a:xfrm>
              <a:off x="3792" y="3216"/>
              <a:ext cx="1824" cy="179"/>
            </a:xfrm>
            <a:prstGeom prst="rect">
              <a:avLst/>
            </a:prstGeom>
            <a:solidFill>
              <a:srgbClr val="FFFFFF">
                <a:alpha val="47058"/>
              </a:srgbClr>
            </a:solidFill>
            <a:ln w="9525">
              <a:noFill/>
              <a:miter lim="800000"/>
              <a:headEnd/>
              <a:tailEnd/>
            </a:ln>
          </p:spPr>
          <p:txBody>
            <a:bodyPr>
              <a:spAutoFit/>
            </a:bodyPr>
            <a:lstStyle/>
            <a:p>
              <a:pPr algn="ctr">
                <a:spcBef>
                  <a:spcPct val="50000"/>
                </a:spcBef>
              </a:pPr>
              <a:r>
                <a:rPr lang="en-US" b="1" dirty="0">
                  <a:solidFill>
                    <a:schemeClr val="tx1"/>
                  </a:solidFill>
                </a:rPr>
                <a:t>Business Value</a:t>
              </a:r>
            </a:p>
          </p:txBody>
        </p:sp>
      </p:grpSp>
      <p:sp>
        <p:nvSpPr>
          <p:cNvPr id="12292" name="AutoShape 6"/>
          <p:cNvSpPr>
            <a:spLocks noChangeArrowheads="1"/>
          </p:cNvSpPr>
          <p:nvPr/>
        </p:nvSpPr>
        <p:spPr bwMode="auto">
          <a:xfrm>
            <a:off x="228600" y="3843889"/>
            <a:ext cx="2133600" cy="1371600"/>
          </a:xfrm>
          <a:prstGeom prst="rightArrow">
            <a:avLst>
              <a:gd name="adj1" fmla="val 50000"/>
              <a:gd name="adj2" fmla="val 38889"/>
            </a:avLst>
          </a:prstGeom>
          <a:gradFill rotWithShape="1">
            <a:gsLst>
              <a:gs pos="0">
                <a:schemeClr val="tx2"/>
              </a:gs>
              <a:gs pos="100000">
                <a:srgbClr val="CC3399"/>
              </a:gs>
            </a:gsLst>
            <a:lin ang="18900000" scaled="1"/>
          </a:gradFill>
          <a:ln w="9525">
            <a:noFill/>
            <a:miter lim="800000"/>
            <a:headEnd/>
            <a:tailEnd/>
          </a:ln>
        </p:spPr>
        <p:txBody>
          <a:bodyPr wrap="none" anchor="ctr"/>
          <a:lstStyle/>
          <a:p>
            <a:endParaRPr lang="en-US" dirty="0"/>
          </a:p>
        </p:txBody>
      </p:sp>
      <p:sp>
        <p:nvSpPr>
          <p:cNvPr id="12293" name="Text Box 7"/>
          <p:cNvSpPr txBox="1">
            <a:spLocks noChangeArrowheads="1"/>
          </p:cNvSpPr>
          <p:nvPr/>
        </p:nvSpPr>
        <p:spPr bwMode="auto">
          <a:xfrm>
            <a:off x="457200" y="4272514"/>
            <a:ext cx="1524000" cy="457200"/>
          </a:xfrm>
          <a:prstGeom prst="rect">
            <a:avLst/>
          </a:prstGeom>
          <a:noFill/>
          <a:ln w="9525">
            <a:noFill/>
            <a:miter lim="800000"/>
            <a:headEnd/>
            <a:tailEnd/>
          </a:ln>
        </p:spPr>
        <p:txBody>
          <a:bodyPr>
            <a:spAutoFit/>
          </a:bodyPr>
          <a:lstStyle/>
          <a:p>
            <a:pPr marL="4763" indent="-4763">
              <a:spcBef>
                <a:spcPct val="50000"/>
              </a:spcBef>
            </a:pPr>
            <a:r>
              <a:rPr lang="en-US" sz="2400" dirty="0">
                <a:solidFill>
                  <a:schemeClr val="bg1"/>
                </a:solidFill>
              </a:rPr>
              <a:t>Benefits</a:t>
            </a:r>
          </a:p>
        </p:txBody>
      </p:sp>
      <p:sp>
        <p:nvSpPr>
          <p:cNvPr id="12294" name="Rectangle 8"/>
          <p:cNvSpPr>
            <a:spLocks noChangeArrowheads="1"/>
          </p:cNvSpPr>
          <p:nvPr/>
        </p:nvSpPr>
        <p:spPr bwMode="auto">
          <a:xfrm>
            <a:off x="2438400" y="2091289"/>
            <a:ext cx="2590800" cy="1143000"/>
          </a:xfrm>
          <a:prstGeom prst="rect">
            <a:avLst/>
          </a:prstGeom>
          <a:solidFill>
            <a:srgbClr val="FF6699">
              <a:alpha val="72156"/>
            </a:srgbClr>
          </a:solidFill>
          <a:ln w="28575">
            <a:solidFill>
              <a:schemeClr val="bg1"/>
            </a:solidFill>
            <a:miter lim="800000"/>
            <a:headEnd/>
            <a:tailEnd/>
          </a:ln>
        </p:spPr>
        <p:txBody>
          <a:bodyPr wrap="none" anchor="ctr"/>
          <a:lstStyle/>
          <a:p>
            <a:endParaRPr lang="en-US" dirty="0"/>
          </a:p>
        </p:txBody>
      </p:sp>
      <p:sp>
        <p:nvSpPr>
          <p:cNvPr id="12295" name="Text Box 9"/>
          <p:cNvSpPr txBox="1">
            <a:spLocks noChangeArrowheads="1"/>
          </p:cNvSpPr>
          <p:nvPr/>
        </p:nvSpPr>
        <p:spPr bwMode="auto">
          <a:xfrm>
            <a:off x="2514600" y="3234289"/>
            <a:ext cx="2514600" cy="946150"/>
          </a:xfrm>
          <a:prstGeom prst="rect">
            <a:avLst/>
          </a:prstGeom>
          <a:noFill/>
          <a:ln w="9525">
            <a:noFill/>
            <a:miter lim="800000"/>
            <a:headEnd/>
            <a:tailEnd/>
          </a:ln>
        </p:spPr>
        <p:txBody>
          <a:bodyPr>
            <a:spAutoFit/>
          </a:bodyPr>
          <a:lstStyle/>
          <a:p>
            <a:pPr marL="4763" indent="-4763" algn="ctr">
              <a:spcBef>
                <a:spcPct val="50000"/>
              </a:spcBef>
            </a:pPr>
            <a:r>
              <a:rPr lang="en-US" b="1" dirty="0">
                <a:solidFill>
                  <a:schemeClr val="bg1"/>
                </a:solidFill>
              </a:rPr>
              <a:t>Value Calculation</a:t>
            </a:r>
          </a:p>
        </p:txBody>
      </p:sp>
      <p:grpSp>
        <p:nvGrpSpPr>
          <p:cNvPr id="3" name="Group 10"/>
          <p:cNvGrpSpPr>
            <a:grpSpLocks/>
          </p:cNvGrpSpPr>
          <p:nvPr/>
        </p:nvGrpSpPr>
        <p:grpSpPr bwMode="auto">
          <a:xfrm>
            <a:off x="228600" y="2472289"/>
            <a:ext cx="2133600" cy="1371600"/>
            <a:chOff x="96" y="1680"/>
            <a:chExt cx="1344" cy="768"/>
          </a:xfrm>
        </p:grpSpPr>
        <p:sp>
          <p:nvSpPr>
            <p:cNvPr id="12301" name="AutoShape 11"/>
            <p:cNvSpPr>
              <a:spLocks noChangeArrowheads="1"/>
            </p:cNvSpPr>
            <p:nvPr/>
          </p:nvSpPr>
          <p:spPr bwMode="auto">
            <a:xfrm>
              <a:off x="96" y="1680"/>
              <a:ext cx="1344" cy="768"/>
            </a:xfrm>
            <a:prstGeom prst="rightArrow">
              <a:avLst>
                <a:gd name="adj1" fmla="val 50000"/>
                <a:gd name="adj2" fmla="val 43750"/>
              </a:avLst>
            </a:prstGeom>
            <a:gradFill rotWithShape="1">
              <a:gsLst>
                <a:gs pos="0">
                  <a:schemeClr val="tx2"/>
                </a:gs>
                <a:gs pos="100000">
                  <a:schemeClr val="accent2"/>
                </a:gs>
              </a:gsLst>
              <a:lin ang="18900000" scaled="1"/>
            </a:gradFill>
            <a:ln w="9525">
              <a:noFill/>
              <a:miter lim="800000"/>
              <a:headEnd/>
              <a:tailEnd/>
            </a:ln>
          </p:spPr>
          <p:txBody>
            <a:bodyPr wrap="none" anchor="ctr"/>
            <a:lstStyle/>
            <a:p>
              <a:endParaRPr lang="en-US" dirty="0"/>
            </a:p>
          </p:txBody>
        </p:sp>
        <p:sp>
          <p:nvSpPr>
            <p:cNvPr id="12302" name="Text Box 12"/>
            <p:cNvSpPr txBox="1">
              <a:spLocks noChangeArrowheads="1"/>
            </p:cNvSpPr>
            <p:nvPr/>
          </p:nvSpPr>
          <p:spPr bwMode="auto">
            <a:xfrm>
              <a:off x="240" y="1920"/>
              <a:ext cx="960" cy="256"/>
            </a:xfrm>
            <a:prstGeom prst="rect">
              <a:avLst/>
            </a:prstGeom>
            <a:noFill/>
            <a:ln w="9525">
              <a:noFill/>
              <a:miter lim="800000"/>
              <a:headEnd/>
              <a:tailEnd/>
            </a:ln>
          </p:spPr>
          <p:txBody>
            <a:bodyPr>
              <a:spAutoFit/>
            </a:bodyPr>
            <a:lstStyle/>
            <a:p>
              <a:pPr marL="4763" indent="-4763">
                <a:spcBef>
                  <a:spcPct val="50000"/>
                </a:spcBef>
              </a:pPr>
              <a:r>
                <a:rPr lang="en-US" sz="2400" dirty="0">
                  <a:solidFill>
                    <a:schemeClr val="bg1"/>
                  </a:solidFill>
                </a:rPr>
                <a:t>Costs</a:t>
              </a:r>
            </a:p>
          </p:txBody>
        </p:sp>
      </p:grpSp>
      <p:pic>
        <p:nvPicPr>
          <p:cNvPr id="12297" name="Picture 13" descr="chalk1"/>
          <p:cNvPicPr>
            <a:picLocks noChangeAspect="1" noChangeArrowheads="1"/>
          </p:cNvPicPr>
          <p:nvPr/>
        </p:nvPicPr>
        <p:blipFill>
          <a:blip r:embed="rId4" cstate="print"/>
          <a:srcRect/>
          <a:stretch>
            <a:fillRect/>
          </a:stretch>
        </p:blipFill>
        <p:spPr bwMode="auto">
          <a:xfrm>
            <a:off x="2438400" y="3234289"/>
            <a:ext cx="2616200" cy="2895600"/>
          </a:xfrm>
          <a:prstGeom prst="rect">
            <a:avLst/>
          </a:prstGeom>
          <a:noFill/>
          <a:ln w="9525">
            <a:noFill/>
            <a:miter lim="800000"/>
            <a:headEnd/>
            <a:tailEnd/>
          </a:ln>
        </p:spPr>
      </p:pic>
      <p:sp>
        <p:nvSpPr>
          <p:cNvPr id="12298" name="Text Box 14"/>
          <p:cNvSpPr txBox="1">
            <a:spLocks noChangeArrowheads="1"/>
          </p:cNvSpPr>
          <p:nvPr/>
        </p:nvSpPr>
        <p:spPr bwMode="auto">
          <a:xfrm>
            <a:off x="2514600" y="2472289"/>
            <a:ext cx="2438400" cy="519113"/>
          </a:xfrm>
          <a:prstGeom prst="rect">
            <a:avLst/>
          </a:prstGeom>
          <a:noFill/>
          <a:ln w="9525">
            <a:noFill/>
            <a:miter lim="800000"/>
            <a:headEnd/>
            <a:tailEnd/>
          </a:ln>
        </p:spPr>
        <p:txBody>
          <a:bodyPr>
            <a:spAutoFit/>
          </a:bodyPr>
          <a:lstStyle/>
          <a:p>
            <a:pPr algn="ctr">
              <a:spcBef>
                <a:spcPct val="50000"/>
              </a:spcBef>
            </a:pPr>
            <a:r>
              <a:rPr lang="en-US" dirty="0">
                <a:solidFill>
                  <a:schemeClr val="tx1"/>
                </a:solidFill>
              </a:rPr>
              <a:t>calculation</a:t>
            </a:r>
          </a:p>
        </p:txBody>
      </p:sp>
      <p:sp>
        <p:nvSpPr>
          <p:cNvPr id="12299" name="AutoShape 15"/>
          <p:cNvSpPr>
            <a:spLocks noChangeArrowheads="1"/>
          </p:cNvSpPr>
          <p:nvPr/>
        </p:nvSpPr>
        <p:spPr bwMode="auto">
          <a:xfrm>
            <a:off x="5181600" y="3310489"/>
            <a:ext cx="12192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99CCFF"/>
              </a:gs>
              <a:gs pos="100000">
                <a:schemeClr val="bg1"/>
              </a:gs>
            </a:gsLst>
            <a:lin ang="18900000" scaled="1"/>
          </a:gradFill>
          <a:ln w="9525">
            <a:noFill/>
            <a:miter lim="800000"/>
            <a:headEnd/>
            <a:tailEnd/>
          </a:ln>
        </p:spPr>
        <p:txBody>
          <a:bodyPr wrap="none" anchor="ctr"/>
          <a:lstStyle/>
          <a:p>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Valuing the </a:t>
            </a:r>
            <a:r>
              <a:rPr lang="en-US" dirty="0" smtClean="0"/>
              <a:t>Inputs</a:t>
            </a:r>
            <a:endParaRPr lang="en-US" dirty="0"/>
          </a:p>
        </p:txBody>
      </p:sp>
      <p:sp>
        <p:nvSpPr>
          <p:cNvPr id="13314" name="Rectangle 2"/>
          <p:cNvSpPr>
            <a:spLocks noGrp="1" noChangeArrowheads="1"/>
          </p:cNvSpPr>
          <p:nvPr>
            <p:ph idx="4294967295"/>
          </p:nvPr>
        </p:nvSpPr>
        <p:spPr>
          <a:xfrm>
            <a:off x="0" y="1277938"/>
            <a:ext cx="9144000" cy="5580062"/>
          </a:xfrm>
          <a:gradFill>
            <a:gsLst>
              <a:gs pos="0">
                <a:srgbClr val="0066CC"/>
              </a:gs>
              <a:gs pos="100000">
                <a:srgbClr val="CFD8FD">
                  <a:alpha val="56000"/>
                </a:srgbClr>
              </a:gs>
            </a:gsLst>
            <a:lin ang="18900000"/>
          </a:gradFill>
        </p:spPr>
        <p:txBody>
          <a:bodyPr/>
          <a:lstStyle/>
          <a:p>
            <a:pPr eaLnBrk="1" hangingPunct="1">
              <a:buFont typeface="Wingdings" pitchFamily="2" charset="2"/>
              <a:buNone/>
            </a:pPr>
            <a:r>
              <a:rPr lang="en-US" dirty="0" smtClean="0"/>
              <a:t>  </a:t>
            </a:r>
          </a:p>
        </p:txBody>
      </p:sp>
      <p:grpSp>
        <p:nvGrpSpPr>
          <p:cNvPr id="2" name="Group 3"/>
          <p:cNvGrpSpPr>
            <a:grpSpLocks/>
          </p:cNvGrpSpPr>
          <p:nvPr/>
        </p:nvGrpSpPr>
        <p:grpSpPr bwMode="auto">
          <a:xfrm>
            <a:off x="6096000" y="2091289"/>
            <a:ext cx="2895600" cy="3937560"/>
            <a:chOff x="3792" y="1488"/>
            <a:chExt cx="1824" cy="1907"/>
          </a:xfrm>
        </p:grpSpPr>
        <p:pic>
          <p:nvPicPr>
            <p:cNvPr id="13328" name="Picture 4"/>
            <p:cNvPicPr>
              <a:picLocks noChangeAspect="1" noChangeArrowheads="1"/>
            </p:cNvPicPr>
            <p:nvPr/>
          </p:nvPicPr>
          <p:blipFill>
            <a:blip r:embed="rId3" cstate="print"/>
            <a:srcRect/>
            <a:stretch>
              <a:fillRect/>
            </a:stretch>
          </p:blipFill>
          <p:spPr bwMode="auto">
            <a:xfrm>
              <a:off x="4176" y="1488"/>
              <a:ext cx="1056" cy="1642"/>
            </a:xfrm>
            <a:prstGeom prst="rect">
              <a:avLst/>
            </a:prstGeom>
            <a:noFill/>
            <a:ln w="9525">
              <a:noFill/>
              <a:miter lim="800000"/>
              <a:headEnd/>
              <a:tailEnd/>
            </a:ln>
          </p:spPr>
        </p:pic>
        <p:sp>
          <p:nvSpPr>
            <p:cNvPr id="13329" name="Text Box 5"/>
            <p:cNvSpPr txBox="1">
              <a:spLocks noChangeArrowheads="1"/>
            </p:cNvSpPr>
            <p:nvPr/>
          </p:nvSpPr>
          <p:spPr bwMode="auto">
            <a:xfrm>
              <a:off x="3792" y="3216"/>
              <a:ext cx="1824" cy="179"/>
            </a:xfrm>
            <a:prstGeom prst="rect">
              <a:avLst/>
            </a:prstGeom>
            <a:solidFill>
              <a:srgbClr val="FFFFFF">
                <a:alpha val="47058"/>
              </a:srgbClr>
            </a:solidFill>
            <a:ln w="9525">
              <a:noFill/>
              <a:miter lim="800000"/>
              <a:headEnd/>
              <a:tailEnd/>
            </a:ln>
          </p:spPr>
          <p:txBody>
            <a:bodyPr>
              <a:spAutoFit/>
            </a:bodyPr>
            <a:lstStyle/>
            <a:p>
              <a:pPr algn="ctr">
                <a:spcBef>
                  <a:spcPct val="50000"/>
                </a:spcBef>
              </a:pPr>
              <a:r>
                <a:rPr lang="en-US" b="1" dirty="0">
                  <a:solidFill>
                    <a:schemeClr val="tx1"/>
                  </a:solidFill>
                </a:rPr>
                <a:t>Business Value</a:t>
              </a:r>
            </a:p>
          </p:txBody>
        </p:sp>
      </p:grpSp>
      <p:sp>
        <p:nvSpPr>
          <p:cNvPr id="13316" name="AutoShape 6"/>
          <p:cNvSpPr>
            <a:spLocks noChangeArrowheads="1"/>
          </p:cNvSpPr>
          <p:nvPr/>
        </p:nvSpPr>
        <p:spPr bwMode="auto">
          <a:xfrm>
            <a:off x="228600" y="3843889"/>
            <a:ext cx="2133600" cy="1371600"/>
          </a:xfrm>
          <a:prstGeom prst="rightArrow">
            <a:avLst>
              <a:gd name="adj1" fmla="val 50000"/>
              <a:gd name="adj2" fmla="val 38889"/>
            </a:avLst>
          </a:prstGeom>
          <a:gradFill rotWithShape="1">
            <a:gsLst>
              <a:gs pos="0">
                <a:schemeClr val="bg1"/>
              </a:gs>
              <a:gs pos="100000">
                <a:srgbClr val="FF3399"/>
              </a:gs>
            </a:gsLst>
            <a:lin ang="18900000" scaled="1"/>
          </a:gradFill>
          <a:ln w="9525">
            <a:noFill/>
            <a:miter lim="800000"/>
            <a:headEnd/>
            <a:tailEnd/>
          </a:ln>
        </p:spPr>
        <p:txBody>
          <a:bodyPr wrap="none" anchor="ctr"/>
          <a:lstStyle/>
          <a:p>
            <a:endParaRPr lang="en-US" dirty="0"/>
          </a:p>
        </p:txBody>
      </p:sp>
      <p:sp>
        <p:nvSpPr>
          <p:cNvPr id="13317" name="Text Box 7"/>
          <p:cNvSpPr txBox="1">
            <a:spLocks noChangeArrowheads="1"/>
          </p:cNvSpPr>
          <p:nvPr/>
        </p:nvSpPr>
        <p:spPr bwMode="auto">
          <a:xfrm>
            <a:off x="457200" y="4272514"/>
            <a:ext cx="1524000" cy="457200"/>
          </a:xfrm>
          <a:prstGeom prst="rect">
            <a:avLst/>
          </a:prstGeom>
          <a:noFill/>
          <a:ln w="9525">
            <a:noFill/>
            <a:miter lim="800000"/>
            <a:headEnd/>
            <a:tailEnd/>
          </a:ln>
        </p:spPr>
        <p:txBody>
          <a:bodyPr>
            <a:spAutoFit/>
          </a:bodyPr>
          <a:lstStyle/>
          <a:p>
            <a:pPr marL="4763" indent="-4763">
              <a:spcBef>
                <a:spcPct val="50000"/>
              </a:spcBef>
            </a:pPr>
            <a:r>
              <a:rPr lang="en-US" sz="2400" b="1" dirty="0">
                <a:solidFill>
                  <a:schemeClr val="tx1"/>
                </a:solidFill>
              </a:rPr>
              <a:t>Guess</a:t>
            </a:r>
          </a:p>
        </p:txBody>
      </p:sp>
      <p:sp>
        <p:nvSpPr>
          <p:cNvPr id="13318" name="Rectangle 8"/>
          <p:cNvSpPr>
            <a:spLocks noChangeArrowheads="1"/>
          </p:cNvSpPr>
          <p:nvPr/>
        </p:nvSpPr>
        <p:spPr bwMode="auto">
          <a:xfrm>
            <a:off x="2438400" y="2091289"/>
            <a:ext cx="2590800" cy="1143000"/>
          </a:xfrm>
          <a:prstGeom prst="rect">
            <a:avLst/>
          </a:prstGeom>
          <a:solidFill>
            <a:schemeClr val="bg1"/>
          </a:solidFill>
          <a:ln w="28575">
            <a:solidFill>
              <a:schemeClr val="bg1"/>
            </a:solidFill>
            <a:miter lim="800000"/>
            <a:headEnd/>
            <a:tailEnd/>
          </a:ln>
        </p:spPr>
        <p:txBody>
          <a:bodyPr wrap="none" anchor="ctr"/>
          <a:lstStyle/>
          <a:p>
            <a:endParaRPr lang="en-US" dirty="0"/>
          </a:p>
        </p:txBody>
      </p:sp>
      <p:sp>
        <p:nvSpPr>
          <p:cNvPr id="13319" name="Text Box 9"/>
          <p:cNvSpPr txBox="1">
            <a:spLocks noChangeArrowheads="1"/>
          </p:cNvSpPr>
          <p:nvPr/>
        </p:nvSpPr>
        <p:spPr bwMode="auto">
          <a:xfrm>
            <a:off x="2514600" y="3234289"/>
            <a:ext cx="2514600" cy="946150"/>
          </a:xfrm>
          <a:prstGeom prst="rect">
            <a:avLst/>
          </a:prstGeom>
          <a:noFill/>
          <a:ln w="9525">
            <a:noFill/>
            <a:miter lim="800000"/>
            <a:headEnd/>
            <a:tailEnd/>
          </a:ln>
        </p:spPr>
        <p:txBody>
          <a:bodyPr>
            <a:spAutoFit/>
          </a:bodyPr>
          <a:lstStyle/>
          <a:p>
            <a:pPr marL="4763" indent="-4763" algn="ctr">
              <a:spcBef>
                <a:spcPct val="50000"/>
              </a:spcBef>
            </a:pPr>
            <a:r>
              <a:rPr lang="en-US" b="1" dirty="0">
                <a:solidFill>
                  <a:schemeClr val="bg1"/>
                </a:solidFill>
              </a:rPr>
              <a:t>Value Calculation</a:t>
            </a:r>
          </a:p>
        </p:txBody>
      </p:sp>
      <p:grpSp>
        <p:nvGrpSpPr>
          <p:cNvPr id="3" name="Group 10"/>
          <p:cNvGrpSpPr>
            <a:grpSpLocks/>
          </p:cNvGrpSpPr>
          <p:nvPr/>
        </p:nvGrpSpPr>
        <p:grpSpPr bwMode="auto">
          <a:xfrm>
            <a:off x="228600" y="2472289"/>
            <a:ext cx="2133600" cy="1371600"/>
            <a:chOff x="96" y="1680"/>
            <a:chExt cx="1344" cy="768"/>
          </a:xfrm>
        </p:grpSpPr>
        <p:sp>
          <p:nvSpPr>
            <p:cNvPr id="13326" name="AutoShape 11"/>
            <p:cNvSpPr>
              <a:spLocks noChangeArrowheads="1"/>
            </p:cNvSpPr>
            <p:nvPr/>
          </p:nvSpPr>
          <p:spPr bwMode="auto">
            <a:xfrm>
              <a:off x="96" y="1680"/>
              <a:ext cx="1344" cy="768"/>
            </a:xfrm>
            <a:prstGeom prst="rightArrow">
              <a:avLst>
                <a:gd name="adj1" fmla="val 50000"/>
                <a:gd name="adj2" fmla="val 43750"/>
              </a:avLst>
            </a:prstGeom>
            <a:gradFill rotWithShape="1">
              <a:gsLst>
                <a:gs pos="0">
                  <a:srgbClr val="FFFFFF"/>
                </a:gs>
                <a:gs pos="100000">
                  <a:srgbClr val="3333CC"/>
                </a:gs>
              </a:gsLst>
              <a:lin ang="18900000" scaled="1"/>
            </a:gradFill>
            <a:ln w="9525">
              <a:noFill/>
              <a:miter lim="800000"/>
              <a:headEnd/>
              <a:tailEnd/>
            </a:ln>
          </p:spPr>
          <p:txBody>
            <a:bodyPr wrap="none" anchor="ctr"/>
            <a:lstStyle/>
            <a:p>
              <a:endParaRPr lang="en-US" dirty="0"/>
            </a:p>
          </p:txBody>
        </p:sp>
        <p:sp>
          <p:nvSpPr>
            <p:cNvPr id="13327" name="Text Box 12"/>
            <p:cNvSpPr txBox="1">
              <a:spLocks noChangeArrowheads="1"/>
            </p:cNvSpPr>
            <p:nvPr/>
          </p:nvSpPr>
          <p:spPr bwMode="auto">
            <a:xfrm>
              <a:off x="240" y="1920"/>
              <a:ext cx="960" cy="256"/>
            </a:xfrm>
            <a:prstGeom prst="rect">
              <a:avLst/>
            </a:prstGeom>
            <a:noFill/>
            <a:ln w="9525">
              <a:noFill/>
              <a:miter lim="800000"/>
              <a:headEnd/>
              <a:tailEnd/>
            </a:ln>
          </p:spPr>
          <p:txBody>
            <a:bodyPr>
              <a:spAutoFit/>
            </a:bodyPr>
            <a:lstStyle/>
            <a:p>
              <a:pPr marL="4763" indent="-4763">
                <a:spcBef>
                  <a:spcPct val="50000"/>
                </a:spcBef>
              </a:pPr>
              <a:r>
                <a:rPr lang="en-US" sz="2400" b="1" dirty="0">
                  <a:solidFill>
                    <a:schemeClr val="tx1"/>
                  </a:solidFill>
                </a:rPr>
                <a:t>Estimate</a:t>
              </a:r>
            </a:p>
          </p:txBody>
        </p:sp>
      </p:grpSp>
      <p:pic>
        <p:nvPicPr>
          <p:cNvPr id="13321" name="Picture 13" descr="chalk1"/>
          <p:cNvPicPr>
            <a:picLocks noChangeAspect="1" noChangeArrowheads="1"/>
          </p:cNvPicPr>
          <p:nvPr/>
        </p:nvPicPr>
        <p:blipFill>
          <a:blip r:embed="rId4" cstate="print"/>
          <a:srcRect/>
          <a:stretch>
            <a:fillRect/>
          </a:stretch>
        </p:blipFill>
        <p:spPr bwMode="auto">
          <a:xfrm>
            <a:off x="2438400" y="3234289"/>
            <a:ext cx="2616200" cy="2895600"/>
          </a:xfrm>
          <a:prstGeom prst="rect">
            <a:avLst/>
          </a:prstGeom>
          <a:noFill/>
          <a:ln w="9525">
            <a:noFill/>
            <a:miter lim="800000"/>
            <a:headEnd/>
            <a:tailEnd/>
          </a:ln>
        </p:spPr>
      </p:pic>
      <p:sp>
        <p:nvSpPr>
          <p:cNvPr id="13323" name="Rectangle 15"/>
          <p:cNvSpPr>
            <a:spLocks noChangeArrowheads="1"/>
          </p:cNvSpPr>
          <p:nvPr/>
        </p:nvSpPr>
        <p:spPr bwMode="auto">
          <a:xfrm>
            <a:off x="2438400" y="2091289"/>
            <a:ext cx="2590800" cy="1143000"/>
          </a:xfrm>
          <a:prstGeom prst="rect">
            <a:avLst/>
          </a:prstGeom>
          <a:solidFill>
            <a:srgbClr val="FF6699">
              <a:alpha val="72156"/>
            </a:srgbClr>
          </a:solidFill>
          <a:ln w="28575">
            <a:solidFill>
              <a:schemeClr val="bg1"/>
            </a:solidFill>
            <a:miter lim="800000"/>
            <a:headEnd/>
            <a:tailEnd/>
          </a:ln>
        </p:spPr>
        <p:txBody>
          <a:bodyPr wrap="none" anchor="ctr"/>
          <a:lstStyle/>
          <a:p>
            <a:endParaRPr lang="en-US" dirty="0"/>
          </a:p>
        </p:txBody>
      </p:sp>
      <p:sp>
        <p:nvSpPr>
          <p:cNvPr id="13324" name="AutoShape 16"/>
          <p:cNvSpPr>
            <a:spLocks noChangeArrowheads="1"/>
          </p:cNvSpPr>
          <p:nvPr/>
        </p:nvSpPr>
        <p:spPr bwMode="auto">
          <a:xfrm>
            <a:off x="5181600" y="3310489"/>
            <a:ext cx="12192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99CCFF"/>
              </a:gs>
              <a:gs pos="100000">
                <a:schemeClr val="bg1"/>
              </a:gs>
            </a:gsLst>
            <a:lin ang="18900000" scaled="1"/>
          </a:gradFill>
          <a:ln w="9525">
            <a:noFill/>
            <a:miter lim="800000"/>
            <a:headEnd/>
            <a:tailEnd/>
          </a:ln>
        </p:spPr>
        <p:txBody>
          <a:bodyPr wrap="none" anchor="ctr"/>
          <a:lstStyle/>
          <a:p>
            <a:endParaRPr lang="en-US" dirty="0"/>
          </a:p>
        </p:txBody>
      </p:sp>
      <p:sp>
        <p:nvSpPr>
          <p:cNvPr id="13322" name="Text Box 14"/>
          <p:cNvSpPr txBox="1">
            <a:spLocks noChangeArrowheads="1"/>
          </p:cNvSpPr>
          <p:nvPr/>
        </p:nvSpPr>
        <p:spPr bwMode="auto">
          <a:xfrm>
            <a:off x="2514600" y="2489214"/>
            <a:ext cx="2438400" cy="519113"/>
          </a:xfrm>
          <a:prstGeom prst="rect">
            <a:avLst/>
          </a:prstGeom>
          <a:noFill/>
          <a:ln w="9525">
            <a:noFill/>
            <a:miter lim="800000"/>
            <a:headEnd/>
            <a:tailEnd/>
          </a:ln>
        </p:spPr>
        <p:txBody>
          <a:bodyPr>
            <a:spAutoFit/>
          </a:bodyPr>
          <a:lstStyle/>
          <a:p>
            <a:pPr algn="ctr">
              <a:spcBef>
                <a:spcPct val="50000"/>
              </a:spcBef>
            </a:pPr>
            <a:r>
              <a:rPr lang="en-US" dirty="0">
                <a:solidFill>
                  <a:schemeClr val="tx1"/>
                </a:solidFill>
              </a:rPr>
              <a:t>calculation</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idx="1"/>
          </p:nvPr>
        </p:nvSpPr>
        <p:spPr>
          <a:xfrm>
            <a:off x="0" y="0"/>
            <a:ext cx="9144000" cy="6858000"/>
          </a:xfrm>
          <a:solidFill>
            <a:schemeClr val="tx1"/>
          </a:solidFill>
        </p:spPr>
        <p:txBody>
          <a:bodyPr/>
          <a:lstStyle/>
          <a:p>
            <a:pPr eaLnBrk="1" hangingPunct="1">
              <a:buFont typeface="Wingdings" pitchFamily="2" charset="2"/>
              <a:buNone/>
            </a:pPr>
            <a:r>
              <a:rPr lang="en-US" dirty="0" smtClean="0"/>
              <a:t>   </a:t>
            </a:r>
          </a:p>
        </p:txBody>
      </p:sp>
      <p:sp>
        <p:nvSpPr>
          <p:cNvPr id="14339" name="Text Box 3"/>
          <p:cNvSpPr txBox="1">
            <a:spLocks noChangeArrowheads="1"/>
          </p:cNvSpPr>
          <p:nvPr/>
        </p:nvSpPr>
        <p:spPr bwMode="auto">
          <a:xfrm>
            <a:off x="533400" y="2209800"/>
            <a:ext cx="8153400" cy="1006475"/>
          </a:xfrm>
          <a:prstGeom prst="rect">
            <a:avLst/>
          </a:prstGeom>
          <a:noFill/>
          <a:ln w="9525">
            <a:noFill/>
            <a:miter lim="800000"/>
            <a:headEnd/>
            <a:tailEnd/>
          </a:ln>
        </p:spPr>
        <p:txBody>
          <a:bodyPr>
            <a:spAutoFit/>
          </a:bodyPr>
          <a:lstStyle/>
          <a:p>
            <a:pPr algn="ctr">
              <a:spcBef>
                <a:spcPct val="50000"/>
              </a:spcBef>
            </a:pPr>
            <a:r>
              <a:rPr lang="en-US" sz="4800" dirty="0">
                <a:solidFill>
                  <a:schemeClr val="bg1"/>
                </a:solidFill>
              </a:rPr>
              <a:t> </a:t>
            </a:r>
            <a:r>
              <a:rPr lang="en-US" sz="6000" dirty="0">
                <a:solidFill>
                  <a:schemeClr val="bg1"/>
                </a:solidFill>
              </a:rPr>
              <a:t>we need some help !</a:t>
            </a:r>
            <a:endParaRPr lang="en-US" sz="4800" dirty="0">
              <a:solidFill>
                <a:schemeClr val="bg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FFFF"/>
                </a:solidFill>
              </a:rPr>
              <a:t>Business Value </a:t>
            </a:r>
            <a:r>
              <a:rPr lang="en-US" dirty="0" smtClean="0">
                <a:solidFill>
                  <a:srgbClr val="FFFFFF"/>
                </a:solidFill>
              </a:rPr>
              <a:t>Model</a:t>
            </a:r>
            <a:endParaRPr lang="en-US" dirty="0">
              <a:solidFill>
                <a:srgbClr val="FFFFFF"/>
              </a:solidFill>
            </a:endParaRPr>
          </a:p>
        </p:txBody>
      </p:sp>
      <p:sp>
        <p:nvSpPr>
          <p:cNvPr id="15362" name="Rectangle 2"/>
          <p:cNvSpPr>
            <a:spLocks noGrp="1" noChangeArrowheads="1"/>
          </p:cNvSpPr>
          <p:nvPr>
            <p:ph type="body" idx="4294967295"/>
          </p:nvPr>
        </p:nvSpPr>
        <p:spPr>
          <a:xfrm>
            <a:off x="0" y="1277938"/>
            <a:ext cx="9144000" cy="5580062"/>
          </a:xfrm>
          <a:gradFill>
            <a:gsLst>
              <a:gs pos="0">
                <a:srgbClr val="D7DEFD"/>
              </a:gs>
              <a:gs pos="100000">
                <a:schemeClr val="accent2"/>
              </a:gs>
            </a:gsLst>
            <a:lin ang="2700000"/>
          </a:gradFill>
        </p:spPr>
        <p:txBody>
          <a:bodyPr/>
          <a:lstStyle/>
          <a:p>
            <a:pPr eaLnBrk="1" hangingPunct="1">
              <a:buFont typeface="Wingdings" pitchFamily="2" charset="2"/>
              <a:buNone/>
            </a:pPr>
            <a:r>
              <a:rPr lang="en-US" dirty="0" smtClean="0"/>
              <a:t>  </a:t>
            </a:r>
          </a:p>
        </p:txBody>
      </p:sp>
      <p:sp>
        <p:nvSpPr>
          <p:cNvPr id="15363" name="AutoShape 3"/>
          <p:cNvSpPr>
            <a:spLocks noChangeArrowheads="1"/>
          </p:cNvSpPr>
          <p:nvPr/>
        </p:nvSpPr>
        <p:spPr bwMode="auto">
          <a:xfrm>
            <a:off x="5181600" y="3352800"/>
            <a:ext cx="9144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99CCFF"/>
              </a:gs>
              <a:gs pos="100000">
                <a:schemeClr val="bg1"/>
              </a:gs>
            </a:gsLst>
            <a:lin ang="18900000" scaled="1"/>
          </a:gradFill>
          <a:ln w="9525">
            <a:noFill/>
            <a:miter lim="800000"/>
            <a:headEnd/>
            <a:tailEnd/>
          </a:ln>
        </p:spPr>
        <p:txBody>
          <a:bodyPr wrap="none" anchor="ctr"/>
          <a:lstStyle/>
          <a:p>
            <a:endParaRPr lang="en-US" dirty="0"/>
          </a:p>
        </p:txBody>
      </p:sp>
      <p:sp>
        <p:nvSpPr>
          <p:cNvPr id="15364" name="Rectangle 4"/>
          <p:cNvSpPr>
            <a:spLocks noChangeArrowheads="1"/>
          </p:cNvSpPr>
          <p:nvPr/>
        </p:nvSpPr>
        <p:spPr bwMode="auto">
          <a:xfrm>
            <a:off x="685800" y="1600200"/>
            <a:ext cx="5029200" cy="762000"/>
          </a:xfrm>
          <a:prstGeom prst="rect">
            <a:avLst/>
          </a:prstGeom>
          <a:gradFill rotWithShape="1">
            <a:gsLst>
              <a:gs pos="0">
                <a:srgbClr val="47005E"/>
              </a:gs>
              <a:gs pos="100000">
                <a:srgbClr val="9900CC"/>
              </a:gs>
            </a:gsLst>
            <a:lin ang="18900000" scaled="1"/>
          </a:gradFill>
          <a:ln w="9525">
            <a:solidFill>
              <a:srgbClr val="9900CC"/>
            </a:solidFill>
            <a:miter lim="800000"/>
            <a:headEnd/>
            <a:tailEnd/>
          </a:ln>
        </p:spPr>
        <p:txBody>
          <a:bodyPr wrap="none" anchor="ctr"/>
          <a:lstStyle/>
          <a:p>
            <a:endParaRPr lang="en-US" dirty="0"/>
          </a:p>
        </p:txBody>
      </p:sp>
      <p:sp>
        <p:nvSpPr>
          <p:cNvPr id="15365" name="AutoShape 5"/>
          <p:cNvSpPr>
            <a:spLocks noChangeArrowheads="1"/>
          </p:cNvSpPr>
          <p:nvPr/>
        </p:nvSpPr>
        <p:spPr bwMode="auto">
          <a:xfrm>
            <a:off x="3124200" y="2438400"/>
            <a:ext cx="1422400" cy="571500"/>
          </a:xfrm>
          <a:prstGeom prst="downArrow">
            <a:avLst>
              <a:gd name="adj1" fmla="val 50000"/>
              <a:gd name="adj2" fmla="val 25000"/>
            </a:avLst>
          </a:prstGeom>
          <a:gradFill rotWithShape="1">
            <a:gsLst>
              <a:gs pos="0">
                <a:srgbClr val="47005E"/>
              </a:gs>
              <a:gs pos="100000">
                <a:srgbClr val="9900CC"/>
              </a:gs>
            </a:gsLst>
            <a:lin ang="18900000" scaled="1"/>
          </a:gradFill>
          <a:ln w="9525">
            <a:solidFill>
              <a:srgbClr val="9900CC"/>
            </a:solidFill>
            <a:miter lim="800000"/>
            <a:headEnd/>
            <a:tailEnd/>
          </a:ln>
        </p:spPr>
        <p:txBody>
          <a:bodyPr wrap="none" anchor="ctr"/>
          <a:lstStyle/>
          <a:p>
            <a:endParaRPr lang="en-US" dirty="0"/>
          </a:p>
        </p:txBody>
      </p:sp>
      <p:sp>
        <p:nvSpPr>
          <p:cNvPr id="15366" name="Text Box 6"/>
          <p:cNvSpPr txBox="1">
            <a:spLocks noChangeArrowheads="1"/>
          </p:cNvSpPr>
          <p:nvPr/>
        </p:nvSpPr>
        <p:spPr bwMode="auto">
          <a:xfrm>
            <a:off x="1676400" y="1828800"/>
            <a:ext cx="4038600" cy="519113"/>
          </a:xfrm>
          <a:prstGeom prst="rect">
            <a:avLst/>
          </a:prstGeom>
          <a:noFill/>
          <a:ln w="9525">
            <a:noFill/>
            <a:miter lim="800000"/>
            <a:headEnd/>
            <a:tailEnd/>
          </a:ln>
        </p:spPr>
        <p:txBody>
          <a:bodyPr>
            <a:spAutoFit/>
          </a:bodyPr>
          <a:lstStyle/>
          <a:p>
            <a:pPr marL="4763" indent="-4763" algn="ctr">
              <a:spcBef>
                <a:spcPct val="50000"/>
              </a:spcBef>
            </a:pPr>
            <a:r>
              <a:rPr lang="en-US" b="1" dirty="0">
                <a:solidFill>
                  <a:schemeClr val="bg1"/>
                </a:solidFill>
              </a:rPr>
              <a:t>Purpose</a:t>
            </a:r>
          </a:p>
        </p:txBody>
      </p:sp>
      <p:pic>
        <p:nvPicPr>
          <p:cNvPr id="15367" name="Picture 7" descr="chalk1"/>
          <p:cNvPicPr>
            <a:picLocks noChangeAspect="1" noChangeArrowheads="1"/>
          </p:cNvPicPr>
          <p:nvPr/>
        </p:nvPicPr>
        <p:blipFill>
          <a:blip r:embed="rId3" cstate="print"/>
          <a:srcRect/>
          <a:stretch>
            <a:fillRect/>
          </a:stretch>
        </p:blipFill>
        <p:spPr bwMode="auto">
          <a:xfrm>
            <a:off x="3276600" y="3124200"/>
            <a:ext cx="1778000" cy="1676400"/>
          </a:xfrm>
          <a:prstGeom prst="rect">
            <a:avLst/>
          </a:prstGeom>
          <a:noFill/>
          <a:ln w="9525">
            <a:noFill/>
            <a:miter lim="800000"/>
            <a:headEnd/>
            <a:tailEnd/>
          </a:ln>
        </p:spPr>
      </p:pic>
      <p:sp>
        <p:nvSpPr>
          <p:cNvPr id="15368" name="AutoShape 8"/>
          <p:cNvSpPr>
            <a:spLocks noChangeArrowheads="1"/>
          </p:cNvSpPr>
          <p:nvPr/>
        </p:nvSpPr>
        <p:spPr bwMode="auto">
          <a:xfrm>
            <a:off x="228600" y="3200400"/>
            <a:ext cx="2895600" cy="1828800"/>
          </a:xfrm>
          <a:prstGeom prst="rightArrow">
            <a:avLst>
              <a:gd name="adj1" fmla="val 50000"/>
              <a:gd name="adj2" fmla="val 39583"/>
            </a:avLst>
          </a:prstGeom>
          <a:gradFill rotWithShape="1">
            <a:gsLst>
              <a:gs pos="0">
                <a:srgbClr val="18472F"/>
              </a:gs>
              <a:gs pos="100000">
                <a:srgbClr val="339966"/>
              </a:gs>
            </a:gsLst>
            <a:lin ang="18900000" scaled="1"/>
          </a:gradFill>
          <a:ln w="9525">
            <a:noFill/>
            <a:miter lim="800000"/>
            <a:headEnd/>
            <a:tailEnd/>
          </a:ln>
        </p:spPr>
        <p:txBody>
          <a:bodyPr wrap="none" anchor="ctr"/>
          <a:lstStyle/>
          <a:p>
            <a:endParaRPr lang="en-US" dirty="0"/>
          </a:p>
        </p:txBody>
      </p:sp>
      <p:sp>
        <p:nvSpPr>
          <p:cNvPr id="15369" name="Text Box 9"/>
          <p:cNvSpPr txBox="1">
            <a:spLocks noChangeArrowheads="1"/>
          </p:cNvSpPr>
          <p:nvPr/>
        </p:nvSpPr>
        <p:spPr bwMode="auto">
          <a:xfrm>
            <a:off x="228600" y="3810000"/>
            <a:ext cx="2819400" cy="519113"/>
          </a:xfrm>
          <a:prstGeom prst="rect">
            <a:avLst/>
          </a:prstGeom>
          <a:noFill/>
          <a:ln w="9525">
            <a:noFill/>
            <a:miter lim="800000"/>
            <a:headEnd/>
            <a:tailEnd/>
          </a:ln>
        </p:spPr>
        <p:txBody>
          <a:bodyPr>
            <a:spAutoFit/>
          </a:bodyPr>
          <a:lstStyle/>
          <a:p>
            <a:pPr marL="4763" indent="-4763" algn="ctr">
              <a:spcBef>
                <a:spcPct val="50000"/>
              </a:spcBef>
            </a:pPr>
            <a:r>
              <a:rPr lang="en-US" b="1" dirty="0">
                <a:solidFill>
                  <a:schemeClr val="bg1"/>
                </a:solidFill>
              </a:rPr>
              <a:t>Considerations</a:t>
            </a:r>
          </a:p>
        </p:txBody>
      </p:sp>
      <p:sp>
        <p:nvSpPr>
          <p:cNvPr id="15370" name="AutoShape 10"/>
          <p:cNvSpPr>
            <a:spLocks noChangeArrowheads="1"/>
          </p:cNvSpPr>
          <p:nvPr/>
        </p:nvSpPr>
        <p:spPr bwMode="auto">
          <a:xfrm>
            <a:off x="762000" y="2438400"/>
            <a:ext cx="1295400" cy="914400"/>
          </a:xfrm>
          <a:prstGeom prst="downArrow">
            <a:avLst>
              <a:gd name="adj1" fmla="val 50000"/>
              <a:gd name="adj2" fmla="val 25000"/>
            </a:avLst>
          </a:prstGeom>
          <a:gradFill rotWithShape="1">
            <a:gsLst>
              <a:gs pos="0">
                <a:srgbClr val="47005E"/>
              </a:gs>
              <a:gs pos="100000">
                <a:srgbClr val="9900CC"/>
              </a:gs>
            </a:gsLst>
            <a:lin ang="18900000" scaled="1"/>
          </a:gradFill>
          <a:ln w="9525">
            <a:solidFill>
              <a:srgbClr val="9900CC"/>
            </a:solidFill>
            <a:miter lim="800000"/>
            <a:headEnd/>
            <a:tailEnd/>
          </a:ln>
        </p:spPr>
        <p:txBody>
          <a:bodyPr wrap="none" anchor="ctr"/>
          <a:lstStyle/>
          <a:p>
            <a:endParaRPr lang="en-US" dirty="0"/>
          </a:p>
        </p:txBody>
      </p:sp>
      <p:pic>
        <p:nvPicPr>
          <p:cNvPr id="15371" name="Picture 11"/>
          <p:cNvPicPr>
            <a:picLocks noChangeAspect="1" noChangeArrowheads="1"/>
          </p:cNvPicPr>
          <p:nvPr/>
        </p:nvPicPr>
        <p:blipFill>
          <a:blip r:embed="rId4" cstate="print"/>
          <a:srcRect/>
          <a:stretch>
            <a:fillRect/>
          </a:stretch>
        </p:blipFill>
        <p:spPr bwMode="auto">
          <a:xfrm>
            <a:off x="6172200" y="2133600"/>
            <a:ext cx="2667000" cy="3581400"/>
          </a:xfrm>
          <a:prstGeom prst="rect">
            <a:avLst/>
          </a:prstGeom>
          <a:noFill/>
          <a:ln w="9525">
            <a:noFill/>
            <a:miter lim="800000"/>
            <a:headEnd/>
            <a:tailEnd/>
          </a:ln>
        </p:spPr>
      </p:pic>
      <p:sp>
        <p:nvSpPr>
          <p:cNvPr id="15372" name="AutoShape 12"/>
          <p:cNvSpPr>
            <a:spLocks noChangeArrowheads="1"/>
          </p:cNvSpPr>
          <p:nvPr/>
        </p:nvSpPr>
        <p:spPr bwMode="auto">
          <a:xfrm>
            <a:off x="1981200" y="5029200"/>
            <a:ext cx="4114800" cy="1143000"/>
          </a:xfrm>
          <a:prstGeom prst="upArrowCallout">
            <a:avLst>
              <a:gd name="adj1" fmla="val 90000"/>
              <a:gd name="adj2" fmla="val 90000"/>
              <a:gd name="adj3" fmla="val 16667"/>
              <a:gd name="adj4" fmla="val 66667"/>
            </a:avLst>
          </a:prstGeom>
          <a:solidFill>
            <a:srgbClr val="CC3399"/>
          </a:solidFill>
          <a:ln w="9525">
            <a:noFill/>
            <a:miter lim="800000"/>
            <a:headEnd/>
            <a:tailEnd/>
          </a:ln>
        </p:spPr>
        <p:txBody>
          <a:bodyPr wrap="none" anchor="ctr"/>
          <a:lstStyle/>
          <a:p>
            <a:endParaRPr lang="en-US" dirty="0"/>
          </a:p>
        </p:txBody>
      </p:sp>
      <p:sp>
        <p:nvSpPr>
          <p:cNvPr id="15373" name="Text Box 13"/>
          <p:cNvSpPr txBox="1">
            <a:spLocks noChangeArrowheads="1"/>
          </p:cNvSpPr>
          <p:nvPr/>
        </p:nvSpPr>
        <p:spPr bwMode="auto">
          <a:xfrm>
            <a:off x="1981200" y="5562600"/>
            <a:ext cx="4038600" cy="519113"/>
          </a:xfrm>
          <a:prstGeom prst="rect">
            <a:avLst/>
          </a:prstGeom>
          <a:noFill/>
          <a:ln w="9525">
            <a:noFill/>
            <a:miter lim="800000"/>
            <a:headEnd/>
            <a:tailEnd/>
          </a:ln>
        </p:spPr>
        <p:txBody>
          <a:bodyPr>
            <a:spAutoFit/>
          </a:bodyPr>
          <a:lstStyle/>
          <a:p>
            <a:pPr algn="ctr">
              <a:spcBef>
                <a:spcPct val="50000"/>
              </a:spcBef>
            </a:pPr>
            <a:r>
              <a:rPr lang="en-US" b="1" dirty="0">
                <a:solidFill>
                  <a:schemeClr val="bg1"/>
                </a:solidFill>
              </a:rPr>
              <a:t>Costs and Benefits</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457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457200" rIns="457200" rtlCol="0" anchor="ctr"/>
          <a:lstStyle/>
          <a:p>
            <a:r>
              <a:rPr lang="en-US" sz="5400" dirty="0" smtClean="0">
                <a:solidFill>
                  <a:srgbClr val="FFFFFF"/>
                </a:solidFill>
              </a:rPr>
              <a:t>where</a:t>
            </a:r>
            <a:r>
              <a:rPr lang="en-US" sz="3200" dirty="0" smtClean="0">
                <a:solidFill>
                  <a:srgbClr val="FFFFFF"/>
                </a:solidFill>
              </a:rPr>
              <a:t> </a:t>
            </a:r>
            <a:endParaRPr lang="en-US" sz="3200" dirty="0">
              <a:solidFill>
                <a:srgbClr val="FFFFFF"/>
              </a:solidFill>
            </a:endParaRPr>
          </a:p>
          <a:p>
            <a:r>
              <a:rPr lang="en-US" sz="3200" dirty="0">
                <a:solidFill>
                  <a:srgbClr val="FFFFFF"/>
                </a:solidFill>
              </a:rPr>
              <a:t>		do </a:t>
            </a:r>
          </a:p>
          <a:p>
            <a:r>
              <a:rPr lang="en-US" sz="3200" dirty="0">
                <a:solidFill>
                  <a:srgbClr val="FFFFFF"/>
                </a:solidFill>
              </a:rPr>
              <a:t>	we </a:t>
            </a:r>
          </a:p>
          <a:p>
            <a:r>
              <a:rPr lang="en-US" sz="3200" dirty="0">
                <a:solidFill>
                  <a:srgbClr val="FFFFFF"/>
                </a:solidFill>
              </a:rPr>
              <a:t>		</a:t>
            </a:r>
            <a:r>
              <a:rPr lang="en-US" sz="6000" dirty="0">
                <a:solidFill>
                  <a:srgbClr val="FFFFFF"/>
                </a:solidFill>
              </a:rPr>
              <a:t>start?</a:t>
            </a:r>
          </a:p>
        </p:txBody>
      </p:sp>
      <p:pic>
        <p:nvPicPr>
          <p:cNvPr id="16387" name="Picture 4"/>
          <p:cNvPicPr>
            <a:picLocks noChangeAspect="1" noChangeArrowheads="1"/>
          </p:cNvPicPr>
          <p:nvPr/>
        </p:nvPicPr>
        <p:blipFill>
          <a:blip r:embed="rId3" cstate="print"/>
          <a:srcRect/>
          <a:stretch>
            <a:fillRect/>
          </a:stretch>
        </p:blipFill>
        <p:spPr bwMode="auto">
          <a:xfrm>
            <a:off x="4572000" y="0"/>
            <a:ext cx="4572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4294967295"/>
          </p:nvPr>
        </p:nvSpPr>
        <p:spPr>
          <a:xfrm>
            <a:off x="0" y="1278466"/>
            <a:ext cx="9144000" cy="5579533"/>
          </a:xfrm>
          <a:gradFill>
            <a:gsLst>
              <a:gs pos="0">
                <a:srgbClr val="D7DEFD"/>
              </a:gs>
              <a:gs pos="100000">
                <a:schemeClr val="accent2"/>
              </a:gs>
            </a:gsLst>
            <a:lin ang="2700000"/>
          </a:gradFill>
        </p:spPr>
        <p:txBody>
          <a:bodyPr/>
          <a:lstStyle/>
          <a:p>
            <a:pPr eaLnBrk="1" hangingPunct="1">
              <a:buFont typeface="Wingdings" pitchFamily="2" charset="2"/>
              <a:buNone/>
            </a:pPr>
            <a:r>
              <a:rPr lang="en-US" dirty="0" smtClean="0"/>
              <a:t>  </a:t>
            </a:r>
          </a:p>
        </p:txBody>
      </p:sp>
      <p:pic>
        <p:nvPicPr>
          <p:cNvPr id="17411" name="Picture 3"/>
          <p:cNvPicPr>
            <a:picLocks noChangeAspect="1" noChangeArrowheads="1"/>
          </p:cNvPicPr>
          <p:nvPr/>
        </p:nvPicPr>
        <p:blipFill>
          <a:blip r:embed="rId3" cstate="print"/>
          <a:srcRect/>
          <a:stretch>
            <a:fillRect/>
          </a:stretch>
        </p:blipFill>
        <p:spPr bwMode="auto">
          <a:xfrm>
            <a:off x="6299187" y="2201351"/>
            <a:ext cx="1676400" cy="3581400"/>
          </a:xfrm>
          <a:prstGeom prst="rect">
            <a:avLst/>
          </a:prstGeom>
          <a:noFill/>
          <a:ln w="9525">
            <a:noFill/>
            <a:miter lim="800000"/>
            <a:headEnd/>
            <a:tailEnd/>
          </a:ln>
        </p:spPr>
      </p:pic>
      <p:sp>
        <p:nvSpPr>
          <p:cNvPr id="17412" name="AutoShape 4"/>
          <p:cNvSpPr>
            <a:spLocks noChangeArrowheads="1"/>
          </p:cNvSpPr>
          <p:nvPr/>
        </p:nvSpPr>
        <p:spPr bwMode="auto">
          <a:xfrm>
            <a:off x="4851387" y="3801551"/>
            <a:ext cx="12192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99CCFF"/>
              </a:gs>
              <a:gs pos="100000">
                <a:schemeClr val="bg1"/>
              </a:gs>
            </a:gsLst>
            <a:lin ang="18900000" scaled="1"/>
          </a:gradFill>
          <a:ln w="9525">
            <a:noFill/>
            <a:miter lim="800000"/>
            <a:headEnd/>
            <a:tailEnd/>
          </a:ln>
        </p:spPr>
        <p:txBody>
          <a:bodyPr wrap="none" anchor="ctr"/>
          <a:lstStyle/>
          <a:p>
            <a:endParaRPr lang="en-US" dirty="0"/>
          </a:p>
        </p:txBody>
      </p:sp>
      <p:sp>
        <p:nvSpPr>
          <p:cNvPr id="17413" name="Rectangle 7"/>
          <p:cNvSpPr>
            <a:spLocks noChangeArrowheads="1"/>
          </p:cNvSpPr>
          <p:nvPr/>
        </p:nvSpPr>
        <p:spPr bwMode="auto">
          <a:xfrm>
            <a:off x="1346187" y="2048951"/>
            <a:ext cx="4038600" cy="762000"/>
          </a:xfrm>
          <a:prstGeom prst="rect">
            <a:avLst/>
          </a:prstGeom>
          <a:gradFill rotWithShape="1">
            <a:gsLst>
              <a:gs pos="0">
                <a:srgbClr val="47005E"/>
              </a:gs>
              <a:gs pos="100000">
                <a:srgbClr val="9900CC"/>
              </a:gs>
            </a:gsLst>
            <a:lin ang="18900000" scaled="1"/>
          </a:gradFill>
          <a:ln w="9525">
            <a:solidFill>
              <a:srgbClr val="9900CC"/>
            </a:solidFill>
            <a:miter lim="800000"/>
            <a:headEnd/>
            <a:tailEnd/>
          </a:ln>
        </p:spPr>
        <p:txBody>
          <a:bodyPr wrap="none" anchor="ctr"/>
          <a:lstStyle/>
          <a:p>
            <a:endParaRPr lang="en-US" dirty="0"/>
          </a:p>
        </p:txBody>
      </p:sp>
      <p:sp>
        <p:nvSpPr>
          <p:cNvPr id="17414" name="AutoShape 8"/>
          <p:cNvSpPr>
            <a:spLocks noChangeArrowheads="1"/>
          </p:cNvSpPr>
          <p:nvPr/>
        </p:nvSpPr>
        <p:spPr bwMode="auto">
          <a:xfrm>
            <a:off x="2793987" y="2887151"/>
            <a:ext cx="1422400" cy="571500"/>
          </a:xfrm>
          <a:prstGeom prst="downArrow">
            <a:avLst>
              <a:gd name="adj1" fmla="val 50000"/>
              <a:gd name="adj2" fmla="val 25000"/>
            </a:avLst>
          </a:prstGeom>
          <a:gradFill rotWithShape="1">
            <a:gsLst>
              <a:gs pos="0">
                <a:srgbClr val="47005E"/>
              </a:gs>
              <a:gs pos="100000">
                <a:srgbClr val="9900CC"/>
              </a:gs>
            </a:gsLst>
            <a:lin ang="18900000" scaled="1"/>
          </a:gradFill>
          <a:ln w="9525">
            <a:solidFill>
              <a:srgbClr val="9900CC"/>
            </a:solidFill>
            <a:miter lim="800000"/>
            <a:headEnd/>
            <a:tailEnd/>
          </a:ln>
        </p:spPr>
        <p:txBody>
          <a:bodyPr wrap="none" anchor="ctr"/>
          <a:lstStyle/>
          <a:p>
            <a:endParaRPr lang="en-US" dirty="0"/>
          </a:p>
        </p:txBody>
      </p:sp>
      <p:sp>
        <p:nvSpPr>
          <p:cNvPr id="17415" name="Text Box 9"/>
          <p:cNvSpPr txBox="1">
            <a:spLocks noChangeArrowheads="1"/>
          </p:cNvSpPr>
          <p:nvPr/>
        </p:nvSpPr>
        <p:spPr bwMode="auto">
          <a:xfrm>
            <a:off x="1346187" y="2277551"/>
            <a:ext cx="4038600" cy="519113"/>
          </a:xfrm>
          <a:prstGeom prst="rect">
            <a:avLst/>
          </a:prstGeom>
          <a:noFill/>
          <a:ln w="9525">
            <a:noFill/>
            <a:miter lim="800000"/>
            <a:headEnd/>
            <a:tailEnd/>
          </a:ln>
        </p:spPr>
        <p:txBody>
          <a:bodyPr>
            <a:spAutoFit/>
          </a:bodyPr>
          <a:lstStyle/>
          <a:p>
            <a:pPr marL="4763" indent="-4763" algn="ctr">
              <a:spcBef>
                <a:spcPct val="50000"/>
              </a:spcBef>
            </a:pPr>
            <a:r>
              <a:rPr lang="en-US" b="1" dirty="0">
                <a:solidFill>
                  <a:schemeClr val="bg1"/>
                </a:solidFill>
              </a:rPr>
              <a:t>Purpose</a:t>
            </a:r>
          </a:p>
        </p:txBody>
      </p:sp>
      <p:pic>
        <p:nvPicPr>
          <p:cNvPr id="17416" name="Picture 10" descr="chalk1"/>
          <p:cNvPicPr>
            <a:picLocks noChangeAspect="1" noChangeArrowheads="1"/>
          </p:cNvPicPr>
          <p:nvPr/>
        </p:nvPicPr>
        <p:blipFill>
          <a:blip r:embed="rId4" cstate="print"/>
          <a:srcRect/>
          <a:stretch>
            <a:fillRect/>
          </a:stretch>
        </p:blipFill>
        <p:spPr bwMode="auto">
          <a:xfrm>
            <a:off x="2108187" y="3572951"/>
            <a:ext cx="2616200" cy="1676400"/>
          </a:xfrm>
          <a:prstGeom prst="rect">
            <a:avLst/>
          </a:prstGeom>
          <a:noFill/>
          <a:ln w="9525">
            <a:noFill/>
            <a:miter lim="800000"/>
            <a:headEnd/>
            <a:tailEnd/>
          </a:ln>
        </p:spPr>
      </p:pic>
      <p:sp>
        <p:nvSpPr>
          <p:cNvPr id="10" name="Title 1"/>
          <p:cNvSpPr txBox="1">
            <a:spLocks/>
          </p:cNvSpPr>
          <p:nvPr/>
        </p:nvSpPr>
        <p:spPr>
          <a:xfrm>
            <a:off x="457200" y="274638"/>
            <a:ext cx="8229600" cy="1143000"/>
          </a:xfrm>
          <a:prstGeom prst="rect">
            <a:avLst/>
          </a:prstGeom>
        </p:spPr>
        <p:txBody>
          <a:bodyPr>
            <a:normAutofit/>
          </a:bodyPr>
          <a:lstStyle>
            <a:lvl1pPr algn="l" defTabSz="457200" rtl="0" eaLnBrk="1" latinLnBrk="0" hangingPunct="1">
              <a:spcBef>
                <a:spcPct val="0"/>
              </a:spcBef>
              <a:buNone/>
              <a:defRPr sz="3600" kern="1200">
                <a:solidFill>
                  <a:schemeClr val="bg1"/>
                </a:solidFill>
                <a:latin typeface="+mj-lt"/>
                <a:ea typeface="+mj-ea"/>
                <a:cs typeface="+mj-cs"/>
              </a:defRPr>
            </a:lvl1pPr>
          </a:lstStyle>
          <a:p>
            <a:r>
              <a:rPr lang="en-US" dirty="0" smtClean="0">
                <a:solidFill>
                  <a:srgbClr val="FFFFFF"/>
                </a:solidFill>
              </a:rPr>
              <a:t>Business Value Model</a:t>
            </a:r>
            <a:endParaRPr lang="en-US" dirty="0">
              <a:solidFill>
                <a:srgbClr val="FFFFFF"/>
              </a:solidFill>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542867" cy="1143000"/>
          </a:xfrm>
        </p:spPr>
        <p:txBody>
          <a:bodyPr>
            <a:noAutofit/>
          </a:bodyPr>
          <a:lstStyle/>
          <a:p>
            <a:r>
              <a:rPr lang="en-US" sz="3200" dirty="0">
                <a:solidFill>
                  <a:srgbClr val="FFFFFF"/>
                </a:solidFill>
              </a:rPr>
              <a:t>My Operating System: </a:t>
            </a:r>
            <a:r>
              <a:rPr lang="en-US" sz="3200" dirty="0">
                <a:solidFill>
                  <a:srgbClr val="00A9E0"/>
                </a:solidFill>
              </a:rPr>
              <a:t>Purpose </a:t>
            </a:r>
            <a:r>
              <a:rPr lang="en-US" sz="3200" dirty="0" smtClean="0">
                <a:solidFill>
                  <a:srgbClr val="00A9E0"/>
                </a:solidFill>
              </a:rPr>
              <a:t>Alignment Model</a:t>
            </a:r>
            <a:endParaRPr lang="en-US" sz="3200" dirty="0">
              <a:solidFill>
                <a:srgbClr val="00A9E0"/>
              </a:solidFill>
            </a:endParaRPr>
          </a:p>
        </p:txBody>
      </p:sp>
      <p:sp>
        <p:nvSpPr>
          <p:cNvPr id="19458" name="Rectangle 2"/>
          <p:cNvSpPr>
            <a:spLocks noGrp="1" noChangeArrowheads="1"/>
          </p:cNvSpPr>
          <p:nvPr>
            <p:ph idx="4294967295"/>
          </p:nvPr>
        </p:nvSpPr>
        <p:spPr>
          <a:xfrm>
            <a:off x="0" y="1277938"/>
            <a:ext cx="9144000" cy="5580062"/>
          </a:xfrm>
          <a:gradFill>
            <a:gsLst>
              <a:gs pos="0">
                <a:srgbClr val="0066CC"/>
              </a:gs>
              <a:gs pos="100000">
                <a:srgbClr val="A8EFF6">
                  <a:alpha val="67000"/>
                </a:srgbClr>
              </a:gs>
            </a:gsLst>
            <a:lin ang="18900000"/>
          </a:gradFill>
        </p:spPr>
        <p:txBody>
          <a:bodyPr/>
          <a:lstStyle/>
          <a:p>
            <a:pPr eaLnBrk="1" hangingPunct="1">
              <a:buFont typeface="Wingdings" pitchFamily="2" charset="2"/>
              <a:buNone/>
            </a:pPr>
            <a:r>
              <a:rPr lang="en-US" dirty="0" smtClean="0"/>
              <a:t>   </a:t>
            </a:r>
          </a:p>
        </p:txBody>
      </p:sp>
      <p:sp>
        <p:nvSpPr>
          <p:cNvPr id="19459" name="Text Box 3"/>
          <p:cNvSpPr txBox="1">
            <a:spLocks noChangeArrowheads="1"/>
          </p:cNvSpPr>
          <p:nvPr/>
        </p:nvSpPr>
        <p:spPr bwMode="auto">
          <a:xfrm>
            <a:off x="635001" y="3335875"/>
            <a:ext cx="2249488" cy="822325"/>
          </a:xfrm>
          <a:prstGeom prst="rect">
            <a:avLst/>
          </a:prstGeom>
          <a:solidFill>
            <a:srgbClr val="FFFFFF">
              <a:alpha val="47842"/>
            </a:srgbClr>
          </a:solidFill>
          <a:ln w="12700" cap="sq">
            <a:noFill/>
            <a:miter lim="800000"/>
            <a:headEnd type="none" w="sm" len="sm"/>
            <a:tailEnd type="none" w="sm" len="sm"/>
          </a:ln>
        </p:spPr>
        <p:txBody>
          <a:bodyPr wrap="none">
            <a:spAutoFit/>
          </a:bodyPr>
          <a:lstStyle/>
          <a:p>
            <a:pPr algn="ctr" eaLnBrk="0" hangingPunct="0">
              <a:spcBef>
                <a:spcPct val="0"/>
              </a:spcBef>
            </a:pPr>
            <a:r>
              <a:rPr lang="en-US" sz="2400" b="1" dirty="0">
                <a:solidFill>
                  <a:prstClr val="black"/>
                </a:solidFill>
              </a:rPr>
              <a:t>Market</a:t>
            </a:r>
          </a:p>
          <a:p>
            <a:pPr algn="ctr" eaLnBrk="0" hangingPunct="0">
              <a:spcBef>
                <a:spcPct val="0"/>
              </a:spcBef>
            </a:pPr>
            <a:r>
              <a:rPr lang="en-US" sz="2400" b="1" dirty="0">
                <a:solidFill>
                  <a:prstClr val="black"/>
                </a:solidFill>
              </a:rPr>
              <a:t>Differentiating</a:t>
            </a:r>
            <a:endParaRPr lang="en-US" sz="2400" dirty="0">
              <a:solidFill>
                <a:prstClr val="black"/>
              </a:solidFill>
            </a:endParaRPr>
          </a:p>
        </p:txBody>
      </p:sp>
      <p:sp>
        <p:nvSpPr>
          <p:cNvPr id="19460" name="Text Box 4"/>
          <p:cNvSpPr txBox="1">
            <a:spLocks noChangeArrowheads="1"/>
          </p:cNvSpPr>
          <p:nvPr/>
        </p:nvSpPr>
        <p:spPr bwMode="auto">
          <a:xfrm>
            <a:off x="2257426" y="1954750"/>
            <a:ext cx="654050" cy="366713"/>
          </a:xfrm>
          <a:prstGeom prst="rect">
            <a:avLst/>
          </a:prstGeom>
          <a:noFill/>
          <a:ln w="12700" cap="sq">
            <a:noFill/>
            <a:miter lim="800000"/>
            <a:headEnd type="none" w="sm" len="sm"/>
            <a:tailEnd type="none" w="sm" len="sm"/>
          </a:ln>
        </p:spPr>
        <p:txBody>
          <a:bodyPr wrap="none">
            <a:spAutoFit/>
          </a:bodyPr>
          <a:lstStyle/>
          <a:p>
            <a:pPr eaLnBrk="0" hangingPunct="0">
              <a:spcBef>
                <a:spcPct val="0"/>
              </a:spcBef>
            </a:pPr>
            <a:r>
              <a:rPr lang="en-US" dirty="0">
                <a:solidFill>
                  <a:prstClr val="black"/>
                </a:solidFill>
              </a:rPr>
              <a:t>High</a:t>
            </a:r>
          </a:p>
        </p:txBody>
      </p:sp>
      <p:sp>
        <p:nvSpPr>
          <p:cNvPr id="19461" name="Text Box 5"/>
          <p:cNvSpPr txBox="1">
            <a:spLocks noChangeArrowheads="1"/>
          </p:cNvSpPr>
          <p:nvPr/>
        </p:nvSpPr>
        <p:spPr bwMode="auto">
          <a:xfrm>
            <a:off x="2295526" y="5171025"/>
            <a:ext cx="603250" cy="366713"/>
          </a:xfrm>
          <a:prstGeom prst="rect">
            <a:avLst/>
          </a:prstGeom>
          <a:noFill/>
          <a:ln w="12700" cap="sq">
            <a:noFill/>
            <a:miter lim="800000"/>
            <a:headEnd type="none" w="sm" len="sm"/>
            <a:tailEnd type="none" w="sm" len="sm"/>
          </a:ln>
        </p:spPr>
        <p:txBody>
          <a:bodyPr wrap="none">
            <a:spAutoFit/>
          </a:bodyPr>
          <a:lstStyle/>
          <a:p>
            <a:pPr eaLnBrk="0" hangingPunct="0">
              <a:spcBef>
                <a:spcPct val="0"/>
              </a:spcBef>
            </a:pPr>
            <a:r>
              <a:rPr lang="en-US" dirty="0">
                <a:solidFill>
                  <a:prstClr val="black"/>
                </a:solidFill>
              </a:rPr>
              <a:t>Low</a:t>
            </a:r>
          </a:p>
        </p:txBody>
      </p:sp>
      <p:sp>
        <p:nvSpPr>
          <p:cNvPr id="19462" name="Text Box 6"/>
          <p:cNvSpPr txBox="1">
            <a:spLocks noChangeArrowheads="1"/>
          </p:cNvSpPr>
          <p:nvPr/>
        </p:nvSpPr>
        <p:spPr bwMode="auto">
          <a:xfrm>
            <a:off x="4368801" y="6002875"/>
            <a:ext cx="2435225" cy="457200"/>
          </a:xfrm>
          <a:prstGeom prst="rect">
            <a:avLst/>
          </a:prstGeom>
          <a:solidFill>
            <a:srgbClr val="FFFFFF">
              <a:alpha val="41176"/>
            </a:srgbClr>
          </a:solidFill>
          <a:ln w="12700" cap="sq">
            <a:noFill/>
            <a:miter lim="800000"/>
            <a:headEnd type="none" w="sm" len="sm"/>
            <a:tailEnd type="none" w="sm" len="sm"/>
          </a:ln>
        </p:spPr>
        <p:txBody>
          <a:bodyPr wrap="none">
            <a:spAutoFit/>
          </a:bodyPr>
          <a:lstStyle/>
          <a:p>
            <a:pPr eaLnBrk="0" hangingPunct="0">
              <a:spcBef>
                <a:spcPct val="0"/>
              </a:spcBef>
            </a:pPr>
            <a:r>
              <a:rPr lang="en-US" sz="2400" b="1" dirty="0">
                <a:solidFill>
                  <a:prstClr val="black"/>
                </a:solidFill>
              </a:rPr>
              <a:t>Mission Critical</a:t>
            </a:r>
          </a:p>
        </p:txBody>
      </p:sp>
      <p:sp>
        <p:nvSpPr>
          <p:cNvPr id="19463" name="Text Box 7"/>
          <p:cNvSpPr txBox="1">
            <a:spLocks noChangeArrowheads="1"/>
          </p:cNvSpPr>
          <p:nvPr/>
        </p:nvSpPr>
        <p:spPr bwMode="auto">
          <a:xfrm>
            <a:off x="3133726" y="5752050"/>
            <a:ext cx="603250" cy="366713"/>
          </a:xfrm>
          <a:prstGeom prst="rect">
            <a:avLst/>
          </a:prstGeom>
          <a:noFill/>
          <a:ln w="12700" cap="sq">
            <a:noFill/>
            <a:miter lim="800000"/>
            <a:headEnd type="none" w="sm" len="sm"/>
            <a:tailEnd type="none" w="sm" len="sm"/>
          </a:ln>
        </p:spPr>
        <p:txBody>
          <a:bodyPr wrap="none">
            <a:spAutoFit/>
          </a:bodyPr>
          <a:lstStyle/>
          <a:p>
            <a:pPr eaLnBrk="0" hangingPunct="0">
              <a:spcBef>
                <a:spcPct val="0"/>
              </a:spcBef>
            </a:pPr>
            <a:r>
              <a:rPr lang="en-US" dirty="0">
                <a:solidFill>
                  <a:prstClr val="black"/>
                </a:solidFill>
              </a:rPr>
              <a:t>Low</a:t>
            </a:r>
          </a:p>
        </p:txBody>
      </p:sp>
      <p:sp>
        <p:nvSpPr>
          <p:cNvPr id="19464" name="Text Box 8"/>
          <p:cNvSpPr txBox="1">
            <a:spLocks noChangeArrowheads="1"/>
          </p:cNvSpPr>
          <p:nvPr/>
        </p:nvSpPr>
        <p:spPr bwMode="auto">
          <a:xfrm>
            <a:off x="6981826" y="5726650"/>
            <a:ext cx="654050" cy="366713"/>
          </a:xfrm>
          <a:prstGeom prst="rect">
            <a:avLst/>
          </a:prstGeom>
          <a:noFill/>
          <a:ln w="12700" cap="sq">
            <a:noFill/>
            <a:miter lim="800000"/>
            <a:headEnd type="none" w="sm" len="sm"/>
            <a:tailEnd type="none" w="sm" len="sm"/>
          </a:ln>
        </p:spPr>
        <p:txBody>
          <a:bodyPr wrap="none">
            <a:spAutoFit/>
          </a:bodyPr>
          <a:lstStyle/>
          <a:p>
            <a:pPr eaLnBrk="0" hangingPunct="0">
              <a:spcBef>
                <a:spcPct val="0"/>
              </a:spcBef>
            </a:pPr>
            <a:r>
              <a:rPr lang="en-US" dirty="0">
                <a:solidFill>
                  <a:prstClr val="black"/>
                </a:solidFill>
              </a:rPr>
              <a:t>High</a:t>
            </a:r>
          </a:p>
        </p:txBody>
      </p:sp>
      <p:sp>
        <p:nvSpPr>
          <p:cNvPr id="19465" name="Rectangle 9"/>
          <p:cNvSpPr>
            <a:spLocks noChangeArrowheads="1"/>
          </p:cNvSpPr>
          <p:nvPr/>
        </p:nvSpPr>
        <p:spPr bwMode="auto">
          <a:xfrm>
            <a:off x="3073401" y="1888075"/>
            <a:ext cx="2362200" cy="1905000"/>
          </a:xfrm>
          <a:prstGeom prst="rect">
            <a:avLst/>
          </a:prstGeom>
          <a:solidFill>
            <a:srgbClr val="00CC99"/>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00CC99"/>
            </a:extrusionClr>
          </a:sp3d>
        </p:spPr>
        <p:txBody>
          <a:bodyPr wrap="none" anchor="ctr">
            <a:flatTx/>
          </a:bodyPr>
          <a:lstStyle/>
          <a:p>
            <a:endParaRPr lang="en-US" dirty="0">
              <a:solidFill>
                <a:prstClr val="black"/>
              </a:solidFill>
            </a:endParaRPr>
          </a:p>
        </p:txBody>
      </p:sp>
      <p:sp>
        <p:nvSpPr>
          <p:cNvPr id="19466" name="Rectangle 10"/>
          <p:cNvSpPr>
            <a:spLocks noChangeArrowheads="1"/>
          </p:cNvSpPr>
          <p:nvPr/>
        </p:nvSpPr>
        <p:spPr bwMode="auto">
          <a:xfrm>
            <a:off x="5435601" y="3793075"/>
            <a:ext cx="2286000" cy="1905000"/>
          </a:xfrm>
          <a:prstGeom prst="rect">
            <a:avLst/>
          </a:prstGeom>
          <a:solidFill>
            <a:srgbClr val="0066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0066FF"/>
            </a:extrusionClr>
          </a:sp3d>
        </p:spPr>
        <p:txBody>
          <a:bodyPr wrap="none" anchor="ctr">
            <a:flatTx/>
          </a:bodyPr>
          <a:lstStyle/>
          <a:p>
            <a:endParaRPr lang="en-US" dirty="0">
              <a:solidFill>
                <a:prstClr val="black"/>
              </a:solidFill>
            </a:endParaRPr>
          </a:p>
        </p:txBody>
      </p:sp>
      <p:sp>
        <p:nvSpPr>
          <p:cNvPr id="19467" name="Rectangle 11"/>
          <p:cNvSpPr>
            <a:spLocks noChangeArrowheads="1"/>
          </p:cNvSpPr>
          <p:nvPr/>
        </p:nvSpPr>
        <p:spPr bwMode="auto">
          <a:xfrm>
            <a:off x="3073401" y="3793075"/>
            <a:ext cx="2362200" cy="1905000"/>
          </a:xfrm>
          <a:prstGeom prst="rect">
            <a:avLst/>
          </a:prstGeom>
          <a:solidFill>
            <a:srgbClr val="CCCCFF"/>
          </a:solidFill>
          <a:ln w="9525">
            <a:noFill/>
            <a:miter lim="800000"/>
            <a:headEnd/>
            <a:tailEnd/>
          </a:ln>
        </p:spPr>
        <p:txBody>
          <a:bodyPr wrap="none" anchor="ctr"/>
          <a:lstStyle/>
          <a:p>
            <a:endParaRPr lang="en-US" dirty="0">
              <a:solidFill>
                <a:prstClr val="black"/>
              </a:solidFill>
            </a:endParaRPr>
          </a:p>
        </p:txBody>
      </p:sp>
      <p:sp>
        <p:nvSpPr>
          <p:cNvPr id="19468" name="Rectangle 12"/>
          <p:cNvSpPr>
            <a:spLocks noChangeArrowheads="1"/>
          </p:cNvSpPr>
          <p:nvPr/>
        </p:nvSpPr>
        <p:spPr bwMode="auto">
          <a:xfrm>
            <a:off x="5435601" y="1888075"/>
            <a:ext cx="2286000" cy="1905000"/>
          </a:xfrm>
          <a:prstGeom prst="rect">
            <a:avLst/>
          </a:prstGeom>
          <a:solidFill>
            <a:srgbClr val="9966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9966FF"/>
            </a:extrusionClr>
          </a:sp3d>
        </p:spPr>
        <p:txBody>
          <a:bodyPr wrap="none" anchor="ctr">
            <a:flatTx/>
          </a:bodyPr>
          <a:lstStyle/>
          <a:p>
            <a:endParaRPr lang="en-US" dirty="0">
              <a:solidFill>
                <a:prstClr val="black"/>
              </a:solidFill>
            </a:endParaRPr>
          </a:p>
        </p:txBody>
      </p:sp>
      <p:sp>
        <p:nvSpPr>
          <p:cNvPr id="1049613" name="Text Box 13"/>
          <p:cNvSpPr txBox="1">
            <a:spLocks noChangeArrowheads="1"/>
          </p:cNvSpPr>
          <p:nvPr/>
        </p:nvSpPr>
        <p:spPr bwMode="auto">
          <a:xfrm>
            <a:off x="5527188" y="2581018"/>
            <a:ext cx="2048766" cy="830997"/>
          </a:xfrm>
          <a:prstGeom prst="rect">
            <a:avLst/>
          </a:prstGeom>
          <a:noFill/>
          <a:ln w="9525">
            <a:noFill/>
            <a:miter lim="800000"/>
            <a:headEnd/>
            <a:tailEnd/>
          </a:ln>
        </p:spPr>
        <p:txBody>
          <a:bodyPr wrap="none">
            <a:spAutoFit/>
          </a:bodyPr>
          <a:lstStyle/>
          <a:p>
            <a:pPr algn="ctr">
              <a:spcBef>
                <a:spcPct val="0"/>
              </a:spcBef>
            </a:pPr>
            <a:r>
              <a:rPr lang="en-US" sz="2400" b="1" dirty="0" smtClean="0">
                <a:solidFill>
                  <a:prstClr val="white"/>
                </a:solidFill>
              </a:rPr>
              <a:t>Differentiating</a:t>
            </a:r>
          </a:p>
          <a:p>
            <a:pPr algn="ctr">
              <a:spcBef>
                <a:spcPct val="0"/>
              </a:spcBef>
            </a:pPr>
            <a:r>
              <a:rPr lang="en-US" sz="2400" b="1" dirty="0" smtClean="0">
                <a:solidFill>
                  <a:prstClr val="white"/>
                </a:solidFill>
              </a:rPr>
              <a:t>(Better Than)</a:t>
            </a:r>
            <a:endParaRPr lang="en-US" sz="2400" b="1" dirty="0">
              <a:solidFill>
                <a:prstClr val="white"/>
              </a:solidFill>
            </a:endParaRPr>
          </a:p>
        </p:txBody>
      </p:sp>
      <p:sp>
        <p:nvSpPr>
          <p:cNvPr id="1049614" name="Text Box 14"/>
          <p:cNvSpPr txBox="1">
            <a:spLocks noChangeArrowheads="1"/>
          </p:cNvSpPr>
          <p:nvPr/>
        </p:nvSpPr>
        <p:spPr bwMode="auto">
          <a:xfrm>
            <a:off x="5725508" y="4375688"/>
            <a:ext cx="1707776" cy="830997"/>
          </a:xfrm>
          <a:prstGeom prst="rect">
            <a:avLst/>
          </a:prstGeom>
          <a:noFill/>
          <a:ln w="9525">
            <a:noFill/>
            <a:miter lim="800000"/>
            <a:headEnd/>
            <a:tailEnd/>
          </a:ln>
        </p:spPr>
        <p:txBody>
          <a:bodyPr wrap="none">
            <a:spAutoFit/>
          </a:bodyPr>
          <a:lstStyle/>
          <a:p>
            <a:pPr algn="ctr">
              <a:spcBef>
                <a:spcPct val="0"/>
              </a:spcBef>
            </a:pPr>
            <a:r>
              <a:rPr lang="en-US" sz="2400" b="1" dirty="0" smtClean="0">
                <a:solidFill>
                  <a:prstClr val="white"/>
                </a:solidFill>
              </a:rPr>
              <a:t>Parity</a:t>
            </a:r>
          </a:p>
          <a:p>
            <a:pPr algn="ctr">
              <a:spcBef>
                <a:spcPct val="0"/>
              </a:spcBef>
            </a:pPr>
            <a:r>
              <a:rPr lang="en-US" sz="2400" b="1" dirty="0" smtClean="0">
                <a:solidFill>
                  <a:prstClr val="white"/>
                </a:solidFill>
              </a:rPr>
              <a:t>(As Well As)</a:t>
            </a:r>
            <a:endParaRPr lang="en-US" sz="2400" b="1" dirty="0">
              <a:solidFill>
                <a:prstClr val="white"/>
              </a:solidFill>
            </a:endParaRPr>
          </a:p>
        </p:txBody>
      </p:sp>
      <p:sp>
        <p:nvSpPr>
          <p:cNvPr id="1049615" name="Text Box 15"/>
          <p:cNvSpPr txBox="1">
            <a:spLocks noChangeArrowheads="1"/>
          </p:cNvSpPr>
          <p:nvPr/>
        </p:nvSpPr>
        <p:spPr bwMode="auto">
          <a:xfrm>
            <a:off x="3225801" y="2573875"/>
            <a:ext cx="2063750" cy="707886"/>
          </a:xfrm>
          <a:prstGeom prst="rect">
            <a:avLst/>
          </a:prstGeom>
          <a:noFill/>
          <a:ln w="9525">
            <a:noFill/>
            <a:miter lim="800000"/>
            <a:headEnd/>
            <a:tailEnd/>
          </a:ln>
        </p:spPr>
        <p:txBody>
          <a:bodyPr>
            <a:spAutoFit/>
          </a:bodyPr>
          <a:lstStyle/>
          <a:p>
            <a:pPr algn="ctr">
              <a:spcBef>
                <a:spcPct val="0"/>
              </a:spcBef>
            </a:pPr>
            <a:r>
              <a:rPr lang="en-US" sz="2400" b="1" dirty="0" smtClean="0">
                <a:solidFill>
                  <a:schemeClr val="bg1"/>
                </a:solidFill>
              </a:rPr>
              <a:t>Partner</a:t>
            </a:r>
          </a:p>
          <a:p>
            <a:pPr algn="ctr">
              <a:spcBef>
                <a:spcPct val="0"/>
              </a:spcBef>
            </a:pPr>
            <a:r>
              <a:rPr lang="en-US" sz="1600" b="1" dirty="0" smtClean="0">
                <a:solidFill>
                  <a:srgbClr val="FF0000"/>
                </a:solidFill>
              </a:rPr>
              <a:t>(very rare)</a:t>
            </a:r>
            <a:endParaRPr lang="en-US" sz="1600" b="1" dirty="0">
              <a:solidFill>
                <a:srgbClr val="FF0000"/>
              </a:solidFill>
            </a:endParaRPr>
          </a:p>
        </p:txBody>
      </p:sp>
      <p:sp>
        <p:nvSpPr>
          <p:cNvPr id="1049616" name="Text Box 16"/>
          <p:cNvSpPr txBox="1">
            <a:spLocks noChangeArrowheads="1"/>
          </p:cNvSpPr>
          <p:nvPr/>
        </p:nvSpPr>
        <p:spPr bwMode="auto">
          <a:xfrm>
            <a:off x="3378201" y="4398210"/>
            <a:ext cx="1828800" cy="784830"/>
          </a:xfrm>
          <a:prstGeom prst="rect">
            <a:avLst/>
          </a:prstGeom>
          <a:noFill/>
          <a:ln w="9525">
            <a:noFill/>
            <a:miter lim="800000"/>
            <a:headEnd/>
            <a:tailEnd/>
          </a:ln>
        </p:spPr>
        <p:txBody>
          <a:bodyPr>
            <a:spAutoFit/>
          </a:bodyPr>
          <a:lstStyle/>
          <a:p>
            <a:pPr algn="ctr">
              <a:spcBef>
                <a:spcPts val="600"/>
              </a:spcBef>
            </a:pPr>
            <a:r>
              <a:rPr lang="en-US" sz="2400" b="1" dirty="0">
                <a:solidFill>
                  <a:prstClr val="black"/>
                </a:solidFill>
              </a:rPr>
              <a:t>Who </a:t>
            </a:r>
            <a:r>
              <a:rPr lang="en-US" sz="2400" b="1" dirty="0" smtClean="0">
                <a:solidFill>
                  <a:prstClr val="black"/>
                </a:solidFill>
              </a:rPr>
              <a:t>cares</a:t>
            </a:r>
          </a:p>
          <a:p>
            <a:pPr algn="ctr">
              <a:spcBef>
                <a:spcPts val="600"/>
              </a:spcBef>
            </a:pPr>
            <a:r>
              <a:rPr lang="en-US" sz="1600" b="1" dirty="0" smtClean="0">
                <a:solidFill>
                  <a:srgbClr val="FF0000"/>
                </a:solidFill>
              </a:rPr>
              <a:t>(hopefully rare)</a:t>
            </a:r>
            <a:endParaRPr lang="en-US" sz="1600" b="1" dirty="0">
              <a:solidFill>
                <a:srgbClr val="FF0000"/>
              </a:solidFill>
            </a:endParaRPr>
          </a:p>
        </p:txBody>
      </p:sp>
    </p:spTree>
    <p:extLst>
      <p:ext uri="{BB962C8B-B14F-4D97-AF65-F5344CB8AC3E}">
        <p14:creationId xmlns:p14="http://schemas.microsoft.com/office/powerpoint/2010/main" val="254318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96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496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496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13" grpId="0"/>
      <p:bldP spid="1049614" grpId="0"/>
      <p:bldP spid="1049615" grpId="0"/>
      <p:bldP spid="10496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1826708"/>
          </a:xfrm>
          <a:prstGeom prst="rect">
            <a:avLst/>
          </a:prstGeom>
          <a:gradFill flip="none" rotWithShape="1">
            <a:gsLst>
              <a:gs pos="0">
                <a:srgbClr val="000000"/>
              </a:gs>
              <a:gs pos="100000">
                <a:schemeClr val="tx1">
                  <a:lumMod val="85000"/>
                  <a:lumOff val="15000"/>
                </a:schemeClr>
              </a:gs>
            </a:gsLst>
            <a:lin ang="4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4" name="Title 1"/>
          <p:cNvSpPr>
            <a:spLocks noGrp="1"/>
          </p:cNvSpPr>
          <p:nvPr>
            <p:ph type="title"/>
          </p:nvPr>
        </p:nvSpPr>
        <p:spPr>
          <a:xfrm>
            <a:off x="457200" y="274638"/>
            <a:ext cx="8229600" cy="1143000"/>
          </a:xfrm>
        </p:spPr>
        <p:txBody>
          <a:bodyPr/>
          <a:lstStyle/>
          <a:p>
            <a:pPr algn="l"/>
            <a:r>
              <a:rPr lang="en-US" dirty="0" smtClean="0">
                <a:solidFill>
                  <a:schemeClr val="bg1"/>
                </a:solidFill>
              </a:rPr>
              <a:t>Who Is </a:t>
            </a:r>
            <a:r>
              <a:rPr lang="en-US" dirty="0" smtClean="0">
                <a:solidFill>
                  <a:srgbClr val="00B3EF"/>
                </a:solidFill>
              </a:rPr>
              <a:t>This Guy</a:t>
            </a:r>
            <a:r>
              <a:rPr lang="en-US" dirty="0" smtClean="0">
                <a:solidFill>
                  <a:schemeClr val="bg1"/>
                </a:solidFill>
              </a:rPr>
              <a:t>?</a:t>
            </a:r>
            <a:endParaRPr lang="en-US" dirty="0">
              <a:solidFill>
                <a:schemeClr val="bg1"/>
              </a:solidFill>
            </a:endParaRPr>
          </a:p>
        </p:txBody>
      </p:sp>
      <p:sp>
        <p:nvSpPr>
          <p:cNvPr id="6" name="TextBox 5"/>
          <p:cNvSpPr txBox="1"/>
          <p:nvPr/>
        </p:nvSpPr>
        <p:spPr>
          <a:xfrm>
            <a:off x="457200" y="2191341"/>
            <a:ext cx="4901685" cy="2246769"/>
          </a:xfrm>
          <a:prstGeom prst="rect">
            <a:avLst/>
          </a:prstGeom>
          <a:noFill/>
        </p:spPr>
        <p:txBody>
          <a:bodyPr wrap="square" rtlCol="0">
            <a:spAutoFit/>
          </a:bodyPr>
          <a:lstStyle/>
          <a:p>
            <a:pPr marL="457200" indent="-457200" defTabSz="457200">
              <a:buFont typeface="Arial" panose="020B0604020202020204" pitchFamily="34" charset="0"/>
              <a:buChar char="•"/>
            </a:pPr>
            <a:r>
              <a:rPr lang="en-US" sz="2800" dirty="0" smtClean="0">
                <a:solidFill>
                  <a:prstClr val="black"/>
                </a:solidFill>
                <a:cs typeface="Times New Roman" pitchFamily="18" charset="0"/>
              </a:rPr>
              <a:t>The Accidental CIO</a:t>
            </a:r>
          </a:p>
          <a:p>
            <a:pPr marL="457200" indent="-457200" defTabSz="457200">
              <a:buFont typeface="Arial" panose="020B0604020202020204" pitchFamily="34" charset="0"/>
              <a:buChar char="•"/>
            </a:pPr>
            <a:r>
              <a:rPr lang="en-US" sz="2800" dirty="0" smtClean="0">
                <a:solidFill>
                  <a:prstClr val="black"/>
                </a:solidFill>
                <a:cs typeface="Times New Roman" pitchFamily="18" charset="0"/>
              </a:rPr>
              <a:t>Author of two books and numerous articles</a:t>
            </a:r>
          </a:p>
          <a:p>
            <a:pPr marL="457200" indent="-457200" defTabSz="457200">
              <a:buFont typeface="Arial" panose="020B0604020202020204" pitchFamily="34" charset="0"/>
              <a:buChar char="•"/>
            </a:pPr>
            <a:r>
              <a:rPr lang="en-US" sz="2800" dirty="0" smtClean="0">
                <a:solidFill>
                  <a:prstClr val="black"/>
                </a:solidFill>
                <a:cs typeface="Times New Roman" pitchFamily="18" charset="0"/>
              </a:rPr>
              <a:t>Spent last 17 years doing IT turnarounds</a:t>
            </a:r>
            <a:endParaRPr lang="en-US" sz="2800" dirty="0">
              <a:solidFill>
                <a:prstClr val="black"/>
              </a:solidFill>
              <a:cs typeface="Times New Roman" pitchFamily="18" charset="0"/>
            </a:endParaRPr>
          </a:p>
        </p:txBody>
      </p:sp>
      <p:pic>
        <p:nvPicPr>
          <p:cNvPr id="7"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037018" y="4622585"/>
            <a:ext cx="1431306" cy="1888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69666" y="4622585"/>
            <a:ext cx="1480538" cy="1901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006608" y="1954920"/>
            <a:ext cx="2061854" cy="2358466"/>
          </a:xfrm>
          <a:prstGeom prst="rect">
            <a:avLst/>
          </a:prstGeom>
        </p:spPr>
      </p:pic>
      <p:pic>
        <p:nvPicPr>
          <p:cNvPr id="3" name="Picture 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087908" y="4455837"/>
            <a:ext cx="2980554" cy="2235415"/>
          </a:xfrm>
          <a:prstGeom prst="rect">
            <a:avLst/>
          </a:prstGeom>
        </p:spPr>
      </p:pic>
    </p:spTree>
    <p:extLst>
      <p:ext uri="{BB962C8B-B14F-4D97-AF65-F5344CB8AC3E}">
        <p14:creationId xmlns:p14="http://schemas.microsoft.com/office/powerpoint/2010/main" val="25600743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idx="1"/>
          </p:nvPr>
        </p:nvSpPr>
        <p:spPr>
          <a:xfrm>
            <a:off x="0" y="1278466"/>
            <a:ext cx="9144000" cy="5579533"/>
          </a:xfrm>
          <a:gradFill>
            <a:gsLst>
              <a:gs pos="0">
                <a:srgbClr val="0066CC"/>
              </a:gs>
              <a:gs pos="100000">
                <a:srgbClr val="A8EFF6">
                  <a:alpha val="67000"/>
                </a:srgbClr>
              </a:gs>
            </a:gsLst>
            <a:lin ang="18900000"/>
          </a:gradFill>
        </p:spPr>
        <p:txBody>
          <a:bodyPr/>
          <a:lstStyle/>
          <a:p>
            <a:pPr eaLnBrk="1" hangingPunct="1">
              <a:buFont typeface="Wingdings" pitchFamily="2" charset="2"/>
              <a:buNone/>
            </a:pPr>
            <a:r>
              <a:rPr lang="en-US" dirty="0" smtClean="0"/>
              <a:t>   </a:t>
            </a:r>
          </a:p>
        </p:txBody>
      </p:sp>
      <p:sp>
        <p:nvSpPr>
          <p:cNvPr id="20483" name="Text Box 3"/>
          <p:cNvSpPr txBox="1">
            <a:spLocks noChangeArrowheads="1"/>
          </p:cNvSpPr>
          <p:nvPr/>
        </p:nvSpPr>
        <p:spPr bwMode="auto">
          <a:xfrm>
            <a:off x="635001" y="3335875"/>
            <a:ext cx="2249488" cy="822325"/>
          </a:xfrm>
          <a:prstGeom prst="rect">
            <a:avLst/>
          </a:prstGeom>
          <a:solidFill>
            <a:srgbClr val="FFFFFF">
              <a:alpha val="47842"/>
            </a:srgbClr>
          </a:solidFill>
          <a:ln w="12700" cap="sq">
            <a:noFill/>
            <a:miter lim="800000"/>
            <a:headEnd type="none" w="sm" len="sm"/>
            <a:tailEnd type="none" w="sm" len="sm"/>
          </a:ln>
        </p:spPr>
        <p:txBody>
          <a:bodyPr wrap="none">
            <a:spAutoFit/>
          </a:bodyPr>
          <a:lstStyle/>
          <a:p>
            <a:pPr algn="ctr" eaLnBrk="0" hangingPunct="0">
              <a:spcBef>
                <a:spcPct val="0"/>
              </a:spcBef>
            </a:pPr>
            <a:r>
              <a:rPr lang="en-US" sz="2400" b="1" dirty="0">
                <a:solidFill>
                  <a:prstClr val="black"/>
                </a:solidFill>
              </a:rPr>
              <a:t>Market</a:t>
            </a:r>
          </a:p>
          <a:p>
            <a:pPr algn="ctr" eaLnBrk="0" hangingPunct="0">
              <a:spcBef>
                <a:spcPct val="0"/>
              </a:spcBef>
            </a:pPr>
            <a:r>
              <a:rPr lang="en-US" sz="2400" b="1" dirty="0">
                <a:solidFill>
                  <a:prstClr val="black"/>
                </a:solidFill>
              </a:rPr>
              <a:t>Differentiating</a:t>
            </a:r>
            <a:endParaRPr lang="en-US" sz="2400" dirty="0">
              <a:solidFill>
                <a:prstClr val="black"/>
              </a:solidFill>
            </a:endParaRPr>
          </a:p>
        </p:txBody>
      </p:sp>
      <p:sp>
        <p:nvSpPr>
          <p:cNvPr id="20484" name="Text Box 4"/>
          <p:cNvSpPr txBox="1">
            <a:spLocks noChangeArrowheads="1"/>
          </p:cNvSpPr>
          <p:nvPr/>
        </p:nvSpPr>
        <p:spPr bwMode="auto">
          <a:xfrm>
            <a:off x="2257426" y="1954750"/>
            <a:ext cx="654050" cy="366713"/>
          </a:xfrm>
          <a:prstGeom prst="rect">
            <a:avLst/>
          </a:prstGeom>
          <a:noFill/>
          <a:ln w="12700" cap="sq">
            <a:noFill/>
            <a:miter lim="800000"/>
            <a:headEnd type="none" w="sm" len="sm"/>
            <a:tailEnd type="none" w="sm" len="sm"/>
          </a:ln>
        </p:spPr>
        <p:txBody>
          <a:bodyPr wrap="none">
            <a:spAutoFit/>
          </a:bodyPr>
          <a:lstStyle/>
          <a:p>
            <a:pPr eaLnBrk="0" hangingPunct="0">
              <a:spcBef>
                <a:spcPct val="0"/>
              </a:spcBef>
            </a:pPr>
            <a:r>
              <a:rPr lang="en-US" dirty="0">
                <a:solidFill>
                  <a:prstClr val="black"/>
                </a:solidFill>
              </a:rPr>
              <a:t>High</a:t>
            </a:r>
          </a:p>
        </p:txBody>
      </p:sp>
      <p:sp>
        <p:nvSpPr>
          <p:cNvPr id="20485" name="Text Box 5"/>
          <p:cNvSpPr txBox="1">
            <a:spLocks noChangeArrowheads="1"/>
          </p:cNvSpPr>
          <p:nvPr/>
        </p:nvSpPr>
        <p:spPr bwMode="auto">
          <a:xfrm>
            <a:off x="2295526" y="5171025"/>
            <a:ext cx="603250" cy="366713"/>
          </a:xfrm>
          <a:prstGeom prst="rect">
            <a:avLst/>
          </a:prstGeom>
          <a:noFill/>
          <a:ln w="12700" cap="sq">
            <a:noFill/>
            <a:miter lim="800000"/>
            <a:headEnd type="none" w="sm" len="sm"/>
            <a:tailEnd type="none" w="sm" len="sm"/>
          </a:ln>
        </p:spPr>
        <p:txBody>
          <a:bodyPr wrap="none">
            <a:spAutoFit/>
          </a:bodyPr>
          <a:lstStyle/>
          <a:p>
            <a:pPr eaLnBrk="0" hangingPunct="0">
              <a:spcBef>
                <a:spcPct val="0"/>
              </a:spcBef>
            </a:pPr>
            <a:r>
              <a:rPr lang="en-US" dirty="0">
                <a:solidFill>
                  <a:prstClr val="black"/>
                </a:solidFill>
              </a:rPr>
              <a:t>Low</a:t>
            </a:r>
          </a:p>
        </p:txBody>
      </p:sp>
      <p:sp>
        <p:nvSpPr>
          <p:cNvPr id="20486" name="Text Box 6"/>
          <p:cNvSpPr txBox="1">
            <a:spLocks noChangeArrowheads="1"/>
          </p:cNvSpPr>
          <p:nvPr/>
        </p:nvSpPr>
        <p:spPr bwMode="auto">
          <a:xfrm>
            <a:off x="4368801" y="6002875"/>
            <a:ext cx="2435225" cy="457200"/>
          </a:xfrm>
          <a:prstGeom prst="rect">
            <a:avLst/>
          </a:prstGeom>
          <a:solidFill>
            <a:srgbClr val="FFFFFF">
              <a:alpha val="41176"/>
            </a:srgbClr>
          </a:solidFill>
          <a:ln w="12700" cap="sq">
            <a:noFill/>
            <a:miter lim="800000"/>
            <a:headEnd type="none" w="sm" len="sm"/>
            <a:tailEnd type="none" w="sm" len="sm"/>
          </a:ln>
        </p:spPr>
        <p:txBody>
          <a:bodyPr wrap="none">
            <a:spAutoFit/>
          </a:bodyPr>
          <a:lstStyle/>
          <a:p>
            <a:pPr eaLnBrk="0" hangingPunct="0">
              <a:spcBef>
                <a:spcPct val="0"/>
              </a:spcBef>
            </a:pPr>
            <a:r>
              <a:rPr lang="en-US" sz="2400" b="1" dirty="0">
                <a:solidFill>
                  <a:prstClr val="black"/>
                </a:solidFill>
              </a:rPr>
              <a:t>Mission Critical</a:t>
            </a:r>
          </a:p>
        </p:txBody>
      </p:sp>
      <p:sp>
        <p:nvSpPr>
          <p:cNvPr id="20487" name="Text Box 7"/>
          <p:cNvSpPr txBox="1">
            <a:spLocks noChangeArrowheads="1"/>
          </p:cNvSpPr>
          <p:nvPr/>
        </p:nvSpPr>
        <p:spPr bwMode="auto">
          <a:xfrm>
            <a:off x="3133726" y="5752050"/>
            <a:ext cx="603250" cy="366713"/>
          </a:xfrm>
          <a:prstGeom prst="rect">
            <a:avLst/>
          </a:prstGeom>
          <a:noFill/>
          <a:ln w="12700" cap="sq">
            <a:noFill/>
            <a:miter lim="800000"/>
            <a:headEnd type="none" w="sm" len="sm"/>
            <a:tailEnd type="none" w="sm" len="sm"/>
          </a:ln>
        </p:spPr>
        <p:txBody>
          <a:bodyPr wrap="none">
            <a:spAutoFit/>
          </a:bodyPr>
          <a:lstStyle/>
          <a:p>
            <a:pPr eaLnBrk="0" hangingPunct="0">
              <a:spcBef>
                <a:spcPct val="0"/>
              </a:spcBef>
            </a:pPr>
            <a:r>
              <a:rPr lang="en-US" dirty="0">
                <a:solidFill>
                  <a:prstClr val="black"/>
                </a:solidFill>
              </a:rPr>
              <a:t>Low</a:t>
            </a:r>
          </a:p>
        </p:txBody>
      </p:sp>
      <p:sp>
        <p:nvSpPr>
          <p:cNvPr id="20488" name="Text Box 8"/>
          <p:cNvSpPr txBox="1">
            <a:spLocks noChangeArrowheads="1"/>
          </p:cNvSpPr>
          <p:nvPr/>
        </p:nvSpPr>
        <p:spPr bwMode="auto">
          <a:xfrm>
            <a:off x="6981826" y="5726650"/>
            <a:ext cx="654050" cy="366713"/>
          </a:xfrm>
          <a:prstGeom prst="rect">
            <a:avLst/>
          </a:prstGeom>
          <a:noFill/>
          <a:ln w="12700" cap="sq">
            <a:noFill/>
            <a:miter lim="800000"/>
            <a:headEnd type="none" w="sm" len="sm"/>
            <a:tailEnd type="none" w="sm" len="sm"/>
          </a:ln>
        </p:spPr>
        <p:txBody>
          <a:bodyPr wrap="none">
            <a:spAutoFit/>
          </a:bodyPr>
          <a:lstStyle/>
          <a:p>
            <a:pPr eaLnBrk="0" hangingPunct="0">
              <a:spcBef>
                <a:spcPct val="0"/>
              </a:spcBef>
            </a:pPr>
            <a:r>
              <a:rPr lang="en-US" dirty="0">
                <a:solidFill>
                  <a:prstClr val="black"/>
                </a:solidFill>
              </a:rPr>
              <a:t>High</a:t>
            </a:r>
          </a:p>
        </p:txBody>
      </p:sp>
      <p:sp>
        <p:nvSpPr>
          <p:cNvPr id="20489" name="Rectangle 9"/>
          <p:cNvSpPr>
            <a:spLocks noChangeArrowheads="1"/>
          </p:cNvSpPr>
          <p:nvPr/>
        </p:nvSpPr>
        <p:spPr bwMode="auto">
          <a:xfrm>
            <a:off x="3073401" y="1888075"/>
            <a:ext cx="2362200" cy="1905000"/>
          </a:xfrm>
          <a:prstGeom prst="rect">
            <a:avLst/>
          </a:prstGeom>
          <a:solidFill>
            <a:srgbClr val="00CC99"/>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00CC99"/>
            </a:extrusionClr>
          </a:sp3d>
        </p:spPr>
        <p:txBody>
          <a:bodyPr wrap="none" anchor="ctr">
            <a:flatTx/>
          </a:bodyPr>
          <a:lstStyle/>
          <a:p>
            <a:endParaRPr lang="en-US" dirty="0">
              <a:solidFill>
                <a:prstClr val="black"/>
              </a:solidFill>
            </a:endParaRPr>
          </a:p>
        </p:txBody>
      </p:sp>
      <p:sp>
        <p:nvSpPr>
          <p:cNvPr id="20490" name="Rectangle 10"/>
          <p:cNvSpPr>
            <a:spLocks noChangeArrowheads="1"/>
          </p:cNvSpPr>
          <p:nvPr/>
        </p:nvSpPr>
        <p:spPr bwMode="auto">
          <a:xfrm>
            <a:off x="5435601" y="3793075"/>
            <a:ext cx="2286000" cy="1905000"/>
          </a:xfrm>
          <a:prstGeom prst="rect">
            <a:avLst/>
          </a:prstGeom>
          <a:solidFill>
            <a:srgbClr val="0066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0066FF"/>
            </a:extrusionClr>
          </a:sp3d>
        </p:spPr>
        <p:txBody>
          <a:bodyPr wrap="none" anchor="ctr">
            <a:flatTx/>
          </a:bodyPr>
          <a:lstStyle/>
          <a:p>
            <a:endParaRPr lang="en-US" dirty="0">
              <a:solidFill>
                <a:prstClr val="black"/>
              </a:solidFill>
            </a:endParaRPr>
          </a:p>
        </p:txBody>
      </p:sp>
      <p:sp>
        <p:nvSpPr>
          <p:cNvPr id="20491" name="Rectangle 11"/>
          <p:cNvSpPr>
            <a:spLocks noChangeArrowheads="1"/>
          </p:cNvSpPr>
          <p:nvPr/>
        </p:nvSpPr>
        <p:spPr bwMode="auto">
          <a:xfrm>
            <a:off x="3073401" y="3793075"/>
            <a:ext cx="2362200" cy="1905000"/>
          </a:xfrm>
          <a:prstGeom prst="rect">
            <a:avLst/>
          </a:prstGeom>
          <a:solidFill>
            <a:srgbClr val="CCCCFF"/>
          </a:solidFill>
          <a:ln w="9525">
            <a:noFill/>
            <a:miter lim="800000"/>
            <a:headEnd/>
            <a:tailEnd/>
          </a:ln>
        </p:spPr>
        <p:txBody>
          <a:bodyPr wrap="none" anchor="ctr"/>
          <a:lstStyle/>
          <a:p>
            <a:endParaRPr lang="en-US" dirty="0">
              <a:solidFill>
                <a:prstClr val="black"/>
              </a:solidFill>
            </a:endParaRPr>
          </a:p>
        </p:txBody>
      </p:sp>
      <p:sp>
        <p:nvSpPr>
          <p:cNvPr id="20492" name="Rectangle 12"/>
          <p:cNvSpPr>
            <a:spLocks noChangeArrowheads="1"/>
          </p:cNvSpPr>
          <p:nvPr/>
        </p:nvSpPr>
        <p:spPr bwMode="auto">
          <a:xfrm>
            <a:off x="5435601" y="1888075"/>
            <a:ext cx="2286000" cy="1905000"/>
          </a:xfrm>
          <a:prstGeom prst="rect">
            <a:avLst/>
          </a:prstGeom>
          <a:solidFill>
            <a:srgbClr val="9966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9966FF"/>
            </a:extrusionClr>
          </a:sp3d>
        </p:spPr>
        <p:txBody>
          <a:bodyPr wrap="none" anchor="ctr">
            <a:flatTx/>
          </a:bodyPr>
          <a:lstStyle/>
          <a:p>
            <a:endParaRPr lang="en-US" dirty="0">
              <a:solidFill>
                <a:prstClr val="black"/>
              </a:solidFill>
            </a:endParaRPr>
          </a:p>
        </p:txBody>
      </p:sp>
      <p:sp>
        <p:nvSpPr>
          <p:cNvPr id="20493" name="Text Box 13"/>
          <p:cNvSpPr txBox="1">
            <a:spLocks noChangeArrowheads="1"/>
          </p:cNvSpPr>
          <p:nvPr/>
        </p:nvSpPr>
        <p:spPr bwMode="auto">
          <a:xfrm>
            <a:off x="5842673" y="2345275"/>
            <a:ext cx="1390895" cy="830997"/>
          </a:xfrm>
          <a:prstGeom prst="rect">
            <a:avLst/>
          </a:prstGeom>
          <a:noFill/>
          <a:ln w="9525">
            <a:noFill/>
            <a:miter lim="800000"/>
            <a:headEnd/>
            <a:tailEnd/>
          </a:ln>
        </p:spPr>
        <p:txBody>
          <a:bodyPr wrap="none">
            <a:spAutoFit/>
          </a:bodyPr>
          <a:lstStyle/>
          <a:p>
            <a:pPr algn="ctr">
              <a:spcBef>
                <a:spcPct val="0"/>
              </a:spcBef>
            </a:pPr>
            <a:r>
              <a:rPr lang="en-US" sz="2400" b="1" dirty="0">
                <a:solidFill>
                  <a:prstClr val="white"/>
                </a:solidFill>
              </a:rPr>
              <a:t>Innovate,</a:t>
            </a:r>
          </a:p>
          <a:p>
            <a:pPr algn="ctr">
              <a:spcBef>
                <a:spcPct val="0"/>
              </a:spcBef>
            </a:pPr>
            <a:r>
              <a:rPr lang="en-US" sz="2400" b="1" dirty="0">
                <a:solidFill>
                  <a:prstClr val="white"/>
                </a:solidFill>
              </a:rPr>
              <a:t>Create</a:t>
            </a:r>
          </a:p>
        </p:txBody>
      </p:sp>
      <p:sp>
        <p:nvSpPr>
          <p:cNvPr id="20494" name="Text Box 15"/>
          <p:cNvSpPr txBox="1">
            <a:spLocks noChangeArrowheads="1"/>
          </p:cNvSpPr>
          <p:nvPr/>
        </p:nvSpPr>
        <p:spPr bwMode="auto">
          <a:xfrm>
            <a:off x="3225801" y="2345275"/>
            <a:ext cx="2063750" cy="707886"/>
          </a:xfrm>
          <a:prstGeom prst="rect">
            <a:avLst/>
          </a:prstGeom>
          <a:noFill/>
          <a:ln w="9525">
            <a:noFill/>
            <a:miter lim="800000"/>
            <a:headEnd/>
            <a:tailEnd/>
          </a:ln>
        </p:spPr>
        <p:txBody>
          <a:bodyPr>
            <a:spAutoFit/>
          </a:bodyPr>
          <a:lstStyle/>
          <a:p>
            <a:pPr algn="ctr">
              <a:spcBef>
                <a:spcPct val="0"/>
              </a:spcBef>
            </a:pPr>
            <a:r>
              <a:rPr lang="en-US" sz="2000" b="1" dirty="0">
                <a:solidFill>
                  <a:srgbClr val="FFFFFF"/>
                </a:solidFill>
              </a:rPr>
              <a:t>Do we take this on?</a:t>
            </a:r>
          </a:p>
        </p:txBody>
      </p:sp>
      <p:sp>
        <p:nvSpPr>
          <p:cNvPr id="20495" name="Text Box 16"/>
          <p:cNvSpPr txBox="1">
            <a:spLocks noChangeArrowheads="1"/>
          </p:cNvSpPr>
          <p:nvPr/>
        </p:nvSpPr>
        <p:spPr bwMode="auto">
          <a:xfrm>
            <a:off x="3378201" y="4304389"/>
            <a:ext cx="1828800" cy="707886"/>
          </a:xfrm>
          <a:prstGeom prst="rect">
            <a:avLst/>
          </a:prstGeom>
          <a:noFill/>
          <a:ln w="9525">
            <a:noFill/>
            <a:miter lim="800000"/>
            <a:headEnd/>
            <a:tailEnd/>
          </a:ln>
        </p:spPr>
        <p:txBody>
          <a:bodyPr>
            <a:spAutoFit/>
          </a:bodyPr>
          <a:lstStyle/>
          <a:p>
            <a:pPr algn="ctr">
              <a:spcBef>
                <a:spcPct val="50000"/>
              </a:spcBef>
            </a:pPr>
            <a:r>
              <a:rPr lang="en-US" sz="2000" b="1" dirty="0">
                <a:solidFill>
                  <a:prstClr val="black"/>
                </a:solidFill>
              </a:rPr>
              <a:t>Minimize or Eliminate</a:t>
            </a:r>
          </a:p>
        </p:txBody>
      </p:sp>
      <p:sp>
        <p:nvSpPr>
          <p:cNvPr id="20496" name="Text Box 19"/>
          <p:cNvSpPr txBox="1">
            <a:spLocks noChangeArrowheads="1"/>
          </p:cNvSpPr>
          <p:nvPr/>
        </p:nvSpPr>
        <p:spPr bwMode="auto">
          <a:xfrm>
            <a:off x="5699840" y="4021675"/>
            <a:ext cx="1743233" cy="1200329"/>
          </a:xfrm>
          <a:prstGeom prst="rect">
            <a:avLst/>
          </a:prstGeom>
          <a:noFill/>
          <a:ln w="12700" cap="sq">
            <a:noFill/>
            <a:miter lim="800000"/>
            <a:headEnd type="none" w="sm" len="sm"/>
            <a:tailEnd type="none" w="sm" len="sm"/>
          </a:ln>
        </p:spPr>
        <p:txBody>
          <a:bodyPr wrap="none">
            <a:spAutoFit/>
          </a:bodyPr>
          <a:lstStyle/>
          <a:p>
            <a:pPr algn="ctr" eaLnBrk="0" hangingPunct="0">
              <a:spcBef>
                <a:spcPct val="0"/>
              </a:spcBef>
            </a:pPr>
            <a:r>
              <a:rPr lang="en-US" sz="2400" b="1" dirty="0">
                <a:solidFill>
                  <a:prstClr val="white"/>
                </a:solidFill>
              </a:rPr>
              <a:t>Achieve and</a:t>
            </a:r>
          </a:p>
          <a:p>
            <a:pPr algn="ctr" eaLnBrk="0" hangingPunct="0">
              <a:spcBef>
                <a:spcPct val="0"/>
              </a:spcBef>
            </a:pPr>
            <a:r>
              <a:rPr lang="en-US" sz="2400" b="1" dirty="0">
                <a:solidFill>
                  <a:prstClr val="white"/>
                </a:solidFill>
              </a:rPr>
              <a:t>Maintain</a:t>
            </a:r>
          </a:p>
          <a:p>
            <a:pPr algn="ctr" eaLnBrk="0" hangingPunct="0">
              <a:spcBef>
                <a:spcPct val="0"/>
              </a:spcBef>
            </a:pPr>
            <a:r>
              <a:rPr lang="en-US" sz="2400" b="1" dirty="0" smtClean="0">
                <a:solidFill>
                  <a:prstClr val="white"/>
                </a:solidFill>
              </a:rPr>
              <a:t>Parity</a:t>
            </a:r>
            <a:endParaRPr lang="en-US" sz="2400" dirty="0">
              <a:solidFill>
                <a:prstClr val="white"/>
              </a:solidFill>
            </a:endParaRPr>
          </a:p>
        </p:txBody>
      </p:sp>
      <p:sp>
        <p:nvSpPr>
          <p:cNvPr id="19" name="Title 1"/>
          <p:cNvSpPr txBox="1">
            <a:spLocks/>
          </p:cNvSpPr>
          <p:nvPr/>
        </p:nvSpPr>
        <p:spPr>
          <a:xfrm>
            <a:off x="457200" y="274638"/>
            <a:ext cx="8229600" cy="1143000"/>
          </a:xfrm>
          <a:prstGeom prst="rect">
            <a:avLst/>
          </a:prstGeom>
        </p:spPr>
        <p:txBody>
          <a:bodyPr>
            <a:normAutofit/>
          </a:bodyPr>
          <a:lstStyle>
            <a:lvl1pPr algn="l" defTabSz="457200" rtl="0" eaLnBrk="1" latinLnBrk="0" hangingPunct="1">
              <a:spcBef>
                <a:spcPct val="0"/>
              </a:spcBef>
              <a:buNone/>
              <a:defRPr sz="3600" kern="1200">
                <a:solidFill>
                  <a:schemeClr val="bg1"/>
                </a:solidFill>
                <a:latin typeface="+mj-lt"/>
                <a:ea typeface="+mj-ea"/>
                <a:cs typeface="+mj-cs"/>
              </a:defRPr>
            </a:lvl1pPr>
          </a:lstStyle>
          <a:p>
            <a:r>
              <a:rPr lang="en-US" dirty="0" smtClean="0">
                <a:solidFill>
                  <a:srgbClr val="FFFFFF"/>
                </a:solidFill>
              </a:rPr>
              <a:t>In Practice</a:t>
            </a:r>
            <a:endParaRPr lang="en-US" dirty="0">
              <a:solidFill>
                <a:srgbClr val="FFFFFF"/>
              </a:solidFill>
            </a:endParaRPr>
          </a:p>
        </p:txBody>
      </p:sp>
    </p:spTree>
    <p:extLst>
      <p:ext uri="{BB962C8B-B14F-4D97-AF65-F5344CB8AC3E}">
        <p14:creationId xmlns:p14="http://schemas.microsoft.com/office/powerpoint/2010/main" val="15517688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lstStyle/>
          <a:p>
            <a:r>
              <a:rPr lang="en-US" dirty="0" smtClean="0"/>
              <a:t>The </a:t>
            </a:r>
            <a:r>
              <a:rPr lang="en-US" dirty="0" smtClean="0">
                <a:solidFill>
                  <a:srgbClr val="00A9E0"/>
                </a:solidFill>
              </a:rPr>
              <a:t>Differentiating</a:t>
            </a:r>
            <a:r>
              <a:rPr lang="en-US" dirty="0" smtClean="0"/>
              <a:t> Rules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23143187"/>
              </p:ext>
            </p:extLst>
          </p:nvPr>
        </p:nvGraphicFramePr>
        <p:xfrm>
          <a:off x="457200" y="1600200"/>
          <a:ext cx="7924800" cy="3352800"/>
        </p:xfrm>
        <a:graphic>
          <a:graphicData uri="http://schemas.openxmlformats.org/drawingml/2006/table">
            <a:tbl>
              <a:tblPr firstRow="1" bandRow="1">
                <a:tableStyleId>{5C22544A-7EE6-4342-B048-85BDC9FD1C3A}</a:tableStyleId>
              </a:tblPr>
              <a:tblGrid>
                <a:gridCol w="3200400"/>
                <a:gridCol w="4724400"/>
              </a:tblGrid>
              <a:tr h="370840">
                <a:tc>
                  <a:txBody>
                    <a:bodyPr/>
                    <a:lstStyle/>
                    <a:p>
                      <a:r>
                        <a:rPr lang="en-US" sz="2800" dirty="0" smtClean="0"/>
                        <a:t>Rules</a:t>
                      </a:r>
                      <a:endParaRPr lang="en-US" sz="2800" dirty="0"/>
                    </a:p>
                  </a:txBody>
                  <a:tcPr/>
                </a:tc>
                <a:tc>
                  <a:txBody>
                    <a:bodyPr/>
                    <a:lstStyle/>
                    <a:p>
                      <a:r>
                        <a:rPr lang="en-US" sz="2800" dirty="0" smtClean="0"/>
                        <a:t>How?</a:t>
                      </a:r>
                      <a:endParaRPr lang="en-US" sz="2800" dirty="0"/>
                    </a:p>
                  </a:txBody>
                  <a:tcPr/>
                </a:tc>
              </a:tr>
              <a:tr h="370840">
                <a:tc>
                  <a:txBody>
                    <a:bodyPr/>
                    <a:lstStyle/>
                    <a:p>
                      <a:r>
                        <a:rPr lang="en-US" sz="2800" dirty="0" smtClean="0"/>
                        <a:t>Always Be the</a:t>
                      </a:r>
                      <a:r>
                        <a:rPr lang="en-US" sz="2800" baseline="0" dirty="0" smtClean="0"/>
                        <a:t> Market Leader</a:t>
                      </a:r>
                      <a:endParaRPr lang="en-US" sz="2800" dirty="0"/>
                    </a:p>
                  </a:txBody>
                  <a:tcPr/>
                </a:tc>
                <a:tc>
                  <a:txBody>
                    <a:bodyPr/>
                    <a:lstStyle/>
                    <a:p>
                      <a:r>
                        <a:rPr lang="en-US" sz="2800" dirty="0" smtClean="0"/>
                        <a:t>Innovate</a:t>
                      </a:r>
                      <a:r>
                        <a:rPr lang="en-US" sz="2800" baseline="0" dirty="0" smtClean="0"/>
                        <a:t> now and forever</a:t>
                      </a:r>
                      <a:endParaRPr lang="en-US" sz="2800" dirty="0"/>
                    </a:p>
                  </a:txBody>
                  <a:tcPr/>
                </a:tc>
              </a:tr>
              <a:tr h="370840">
                <a:tc>
                  <a:txBody>
                    <a:bodyPr/>
                    <a:lstStyle/>
                    <a:p>
                      <a:r>
                        <a:rPr lang="en-US" sz="2800" dirty="0" smtClean="0"/>
                        <a:t>Focus</a:t>
                      </a:r>
                      <a:endParaRPr lang="en-US" sz="2800" dirty="0"/>
                    </a:p>
                  </a:txBody>
                  <a:tcPr/>
                </a:tc>
                <a:tc>
                  <a:txBody>
                    <a:bodyPr/>
                    <a:lstStyle/>
                    <a:p>
                      <a:r>
                        <a:rPr lang="en-US" sz="2800" dirty="0" smtClean="0"/>
                        <a:t>Have 1-3</a:t>
                      </a:r>
                      <a:r>
                        <a:rPr lang="en-US" sz="2800" baseline="0" dirty="0" smtClean="0"/>
                        <a:t> specific things you do better than anyone else</a:t>
                      </a:r>
                      <a:endParaRPr lang="en-US" sz="2800" dirty="0"/>
                    </a:p>
                  </a:txBody>
                  <a:tcPr/>
                </a:tc>
              </a:tr>
              <a:tr h="370840">
                <a:tc>
                  <a:txBody>
                    <a:bodyPr/>
                    <a:lstStyle/>
                    <a:p>
                      <a:r>
                        <a:rPr lang="en-US" sz="2800" dirty="0" smtClean="0"/>
                        <a:t>Own</a:t>
                      </a:r>
                      <a:r>
                        <a:rPr lang="en-US" sz="2800" baseline="0" dirty="0" smtClean="0"/>
                        <a:t> Differentiating</a:t>
                      </a:r>
                      <a:endParaRPr lang="en-US" sz="2800" dirty="0"/>
                    </a:p>
                  </a:txBody>
                  <a:tcPr/>
                </a:tc>
                <a:tc>
                  <a:txBody>
                    <a:bodyPr/>
                    <a:lstStyle/>
                    <a:p>
                      <a:r>
                        <a:rPr lang="en-US" sz="2800" dirty="0" smtClean="0"/>
                        <a:t>You cannot outsource your innovation</a:t>
                      </a:r>
                      <a:endParaRPr lang="en-US" sz="2800" dirty="0"/>
                    </a:p>
                  </a:txBody>
                  <a:tcPr/>
                </a:tc>
              </a:tr>
            </a:tbl>
          </a:graphicData>
        </a:graphic>
      </p:graphicFrame>
    </p:spTree>
    <p:extLst>
      <p:ext uri="{BB962C8B-B14F-4D97-AF65-F5344CB8AC3E}">
        <p14:creationId xmlns:p14="http://schemas.microsoft.com/office/powerpoint/2010/main" val="33975407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lstStyle/>
          <a:p>
            <a:r>
              <a:rPr lang="en-US" dirty="0" smtClean="0"/>
              <a:t>The </a:t>
            </a:r>
            <a:r>
              <a:rPr lang="en-US" dirty="0" smtClean="0">
                <a:solidFill>
                  <a:srgbClr val="00A9E0"/>
                </a:solidFill>
              </a:rPr>
              <a:t>Parity</a:t>
            </a:r>
            <a:r>
              <a:rPr lang="en-US" dirty="0" smtClean="0"/>
              <a:t> Rules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48380053"/>
              </p:ext>
            </p:extLst>
          </p:nvPr>
        </p:nvGraphicFramePr>
        <p:xfrm>
          <a:off x="457200" y="1600200"/>
          <a:ext cx="7924800" cy="4206240"/>
        </p:xfrm>
        <a:graphic>
          <a:graphicData uri="http://schemas.openxmlformats.org/drawingml/2006/table">
            <a:tbl>
              <a:tblPr firstRow="1" bandRow="1">
                <a:tableStyleId>{5C22544A-7EE6-4342-B048-85BDC9FD1C3A}</a:tableStyleId>
              </a:tblPr>
              <a:tblGrid>
                <a:gridCol w="3200400"/>
                <a:gridCol w="4724400"/>
              </a:tblGrid>
              <a:tr h="370840">
                <a:tc>
                  <a:txBody>
                    <a:bodyPr/>
                    <a:lstStyle/>
                    <a:p>
                      <a:r>
                        <a:rPr lang="en-US" sz="2800" dirty="0" smtClean="0"/>
                        <a:t>Rules</a:t>
                      </a:r>
                      <a:endParaRPr lang="en-US" sz="2800" dirty="0"/>
                    </a:p>
                  </a:txBody>
                  <a:tcPr/>
                </a:tc>
                <a:tc>
                  <a:txBody>
                    <a:bodyPr/>
                    <a:lstStyle/>
                    <a:p>
                      <a:r>
                        <a:rPr lang="en-US" sz="2800" dirty="0" smtClean="0"/>
                        <a:t>How?</a:t>
                      </a:r>
                      <a:endParaRPr lang="en-US" sz="2800" dirty="0"/>
                    </a:p>
                  </a:txBody>
                  <a:tcPr/>
                </a:tc>
              </a:tr>
              <a:tr h="370840">
                <a:tc>
                  <a:txBody>
                    <a:bodyPr/>
                    <a:lstStyle/>
                    <a:p>
                      <a:r>
                        <a:rPr lang="en-US" sz="2800" dirty="0" smtClean="0"/>
                        <a:t>Fill Any</a:t>
                      </a:r>
                      <a:r>
                        <a:rPr lang="en-US" sz="2800" baseline="0" dirty="0" smtClean="0"/>
                        <a:t> Gaps Because </a:t>
                      </a:r>
                      <a:r>
                        <a:rPr lang="en-US" sz="2800" dirty="0" smtClean="0"/>
                        <a:t>Gaps Kill</a:t>
                      </a:r>
                      <a:endParaRPr lang="en-US" sz="2800" dirty="0"/>
                    </a:p>
                  </a:txBody>
                  <a:tcPr/>
                </a:tc>
                <a:tc>
                  <a:txBody>
                    <a:bodyPr/>
                    <a:lstStyle/>
                    <a:p>
                      <a:r>
                        <a:rPr lang="en-US" sz="2800" dirty="0" smtClean="0"/>
                        <a:t>Adopt</a:t>
                      </a:r>
                      <a:r>
                        <a:rPr lang="en-US" sz="2800" baseline="0" dirty="0" smtClean="0"/>
                        <a:t> Best Practices – adopt the innovation of market leaders</a:t>
                      </a:r>
                      <a:endParaRPr lang="en-US" sz="2800" dirty="0"/>
                    </a:p>
                  </a:txBody>
                  <a:tcPr/>
                </a:tc>
              </a:tr>
              <a:tr h="370840">
                <a:tc>
                  <a:txBody>
                    <a:bodyPr/>
                    <a:lstStyle/>
                    <a:p>
                      <a:r>
                        <a:rPr lang="en-US" sz="2800" dirty="0" smtClean="0"/>
                        <a:t>Eliminate Risks</a:t>
                      </a:r>
                      <a:r>
                        <a:rPr lang="en-US" sz="2800" baseline="0" dirty="0" smtClean="0"/>
                        <a:t> Because Risks Kill</a:t>
                      </a:r>
                      <a:endParaRPr lang="en-US" sz="2800" dirty="0"/>
                    </a:p>
                  </a:txBody>
                  <a:tcPr/>
                </a:tc>
                <a:tc>
                  <a:txBody>
                    <a:bodyPr/>
                    <a:lstStyle/>
                    <a:p>
                      <a:r>
                        <a:rPr lang="en-US" sz="2800" dirty="0" smtClean="0"/>
                        <a:t>Simplify</a:t>
                      </a:r>
                      <a:r>
                        <a:rPr lang="en-US" sz="2800" baseline="0" dirty="0" smtClean="0"/>
                        <a:t> – complexity increases risks and reduces agility</a:t>
                      </a:r>
                      <a:endParaRPr lang="en-US" sz="2800" dirty="0"/>
                    </a:p>
                  </a:txBody>
                  <a:tcPr/>
                </a:tc>
              </a:tr>
              <a:tr h="370840">
                <a:tc>
                  <a:txBody>
                    <a:bodyPr/>
                    <a:lstStyle/>
                    <a:p>
                      <a:r>
                        <a:rPr lang="en-US" sz="2800" dirty="0" smtClean="0"/>
                        <a:t>Create Capacity To Focus </a:t>
                      </a:r>
                      <a:r>
                        <a:rPr lang="en-US" sz="2800" baseline="0" dirty="0" smtClean="0"/>
                        <a:t>Resources on Innovation</a:t>
                      </a:r>
                      <a:endParaRPr lang="en-US" sz="2800" dirty="0"/>
                    </a:p>
                  </a:txBody>
                  <a:tcPr/>
                </a:tc>
                <a:tc>
                  <a:txBody>
                    <a:bodyPr/>
                    <a:lstStyle/>
                    <a:p>
                      <a:r>
                        <a:rPr lang="en-US" sz="2800" dirty="0" smtClean="0"/>
                        <a:t>Standardize</a:t>
                      </a:r>
                      <a:r>
                        <a:rPr lang="en-US" sz="2800" baseline="0" dirty="0" smtClean="0"/>
                        <a:t> – there is only downside to exception handling of Parity activities</a:t>
                      </a:r>
                      <a:endParaRPr lang="en-US" sz="2800" dirty="0"/>
                    </a:p>
                  </a:txBody>
                  <a:tcPr/>
                </a:tc>
              </a:tr>
            </a:tbl>
          </a:graphicData>
        </a:graphic>
      </p:graphicFrame>
    </p:spTree>
    <p:extLst>
      <p:ext uri="{BB962C8B-B14F-4D97-AF65-F5344CB8AC3E}">
        <p14:creationId xmlns:p14="http://schemas.microsoft.com/office/powerpoint/2010/main" val="32651378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FF"/>
                </a:solidFill>
              </a:rPr>
              <a:t>My Current Example – </a:t>
            </a:r>
            <a:r>
              <a:rPr lang="en-US" dirty="0" smtClean="0">
                <a:solidFill>
                  <a:srgbClr val="00A9E0"/>
                </a:solidFill>
              </a:rPr>
              <a:t>OC Tanner</a:t>
            </a:r>
            <a:endParaRPr lang="en-US" dirty="0">
              <a:solidFill>
                <a:srgbClr val="00A9E0"/>
              </a:solidFill>
            </a:endParaRPr>
          </a:p>
        </p:txBody>
      </p:sp>
      <p:sp>
        <p:nvSpPr>
          <p:cNvPr id="25602" name="Rectangle 2"/>
          <p:cNvSpPr>
            <a:spLocks noGrp="1" noChangeArrowheads="1"/>
          </p:cNvSpPr>
          <p:nvPr>
            <p:ph idx="4294967295"/>
          </p:nvPr>
        </p:nvSpPr>
        <p:spPr>
          <a:xfrm>
            <a:off x="0" y="1277938"/>
            <a:ext cx="9144000" cy="5580062"/>
          </a:xfrm>
          <a:gradFill>
            <a:gsLst>
              <a:gs pos="0">
                <a:srgbClr val="0066CC"/>
              </a:gs>
              <a:gs pos="100000">
                <a:srgbClr val="A8EFF6">
                  <a:alpha val="67000"/>
                </a:srgbClr>
              </a:gs>
            </a:gsLst>
            <a:lin ang="18900000"/>
          </a:gradFill>
        </p:spPr>
        <p:txBody>
          <a:bodyPr/>
          <a:lstStyle/>
          <a:p>
            <a:pPr eaLnBrk="1" hangingPunct="1">
              <a:buFont typeface="Wingdings" pitchFamily="2" charset="2"/>
              <a:buNone/>
            </a:pPr>
            <a:r>
              <a:rPr lang="en-US" smtClean="0"/>
              <a:t>   </a:t>
            </a:r>
          </a:p>
        </p:txBody>
      </p:sp>
      <p:sp>
        <p:nvSpPr>
          <p:cNvPr id="25603" name="Text Box 3"/>
          <p:cNvSpPr txBox="1">
            <a:spLocks noChangeArrowheads="1"/>
          </p:cNvSpPr>
          <p:nvPr/>
        </p:nvSpPr>
        <p:spPr bwMode="auto">
          <a:xfrm>
            <a:off x="635001" y="3352803"/>
            <a:ext cx="2249488" cy="822325"/>
          </a:xfrm>
          <a:prstGeom prst="rect">
            <a:avLst/>
          </a:prstGeom>
          <a:solidFill>
            <a:srgbClr val="FFFFFF">
              <a:alpha val="47842"/>
            </a:srgbClr>
          </a:solidFill>
          <a:ln w="12700" cap="sq">
            <a:noFill/>
            <a:miter lim="800000"/>
            <a:headEnd type="none" w="sm" len="sm"/>
            <a:tailEnd type="none" w="sm" len="sm"/>
          </a:ln>
        </p:spPr>
        <p:txBody>
          <a:bodyPr wrap="none">
            <a:spAutoFit/>
          </a:bodyPr>
          <a:lstStyle/>
          <a:p>
            <a:pPr algn="ctr" eaLnBrk="0" hangingPunct="0">
              <a:spcBef>
                <a:spcPct val="0"/>
              </a:spcBef>
            </a:pPr>
            <a:r>
              <a:rPr lang="en-US" sz="2400" b="1">
                <a:solidFill>
                  <a:prstClr val="black"/>
                </a:solidFill>
              </a:rPr>
              <a:t>Market</a:t>
            </a:r>
          </a:p>
          <a:p>
            <a:pPr algn="ctr" eaLnBrk="0" hangingPunct="0">
              <a:spcBef>
                <a:spcPct val="0"/>
              </a:spcBef>
            </a:pPr>
            <a:r>
              <a:rPr lang="en-US" sz="2400" b="1">
                <a:solidFill>
                  <a:prstClr val="black"/>
                </a:solidFill>
              </a:rPr>
              <a:t>Differentiating</a:t>
            </a:r>
            <a:endParaRPr lang="en-US" sz="2400">
              <a:solidFill>
                <a:prstClr val="black"/>
              </a:solidFill>
            </a:endParaRPr>
          </a:p>
        </p:txBody>
      </p:sp>
      <p:sp>
        <p:nvSpPr>
          <p:cNvPr id="25604" name="Text Box 4"/>
          <p:cNvSpPr txBox="1">
            <a:spLocks noChangeArrowheads="1"/>
          </p:cNvSpPr>
          <p:nvPr/>
        </p:nvSpPr>
        <p:spPr bwMode="auto">
          <a:xfrm>
            <a:off x="2257426" y="1971678"/>
            <a:ext cx="654050" cy="366713"/>
          </a:xfrm>
          <a:prstGeom prst="rect">
            <a:avLst/>
          </a:prstGeom>
          <a:noFill/>
          <a:ln w="12700" cap="sq">
            <a:noFill/>
            <a:miter lim="800000"/>
            <a:headEnd type="none" w="sm" len="sm"/>
            <a:tailEnd type="none" w="sm" len="sm"/>
          </a:ln>
        </p:spPr>
        <p:txBody>
          <a:bodyPr wrap="none">
            <a:spAutoFit/>
          </a:bodyPr>
          <a:lstStyle/>
          <a:p>
            <a:pPr eaLnBrk="0" hangingPunct="0">
              <a:spcBef>
                <a:spcPct val="0"/>
              </a:spcBef>
            </a:pPr>
            <a:r>
              <a:rPr lang="en-US">
                <a:solidFill>
                  <a:prstClr val="black"/>
                </a:solidFill>
              </a:rPr>
              <a:t>High</a:t>
            </a:r>
          </a:p>
        </p:txBody>
      </p:sp>
      <p:sp>
        <p:nvSpPr>
          <p:cNvPr id="25605" name="Text Box 5"/>
          <p:cNvSpPr txBox="1">
            <a:spLocks noChangeArrowheads="1"/>
          </p:cNvSpPr>
          <p:nvPr/>
        </p:nvSpPr>
        <p:spPr bwMode="auto">
          <a:xfrm>
            <a:off x="2295526" y="5187953"/>
            <a:ext cx="603250" cy="366713"/>
          </a:xfrm>
          <a:prstGeom prst="rect">
            <a:avLst/>
          </a:prstGeom>
          <a:noFill/>
          <a:ln w="12700" cap="sq">
            <a:noFill/>
            <a:miter lim="800000"/>
            <a:headEnd type="none" w="sm" len="sm"/>
            <a:tailEnd type="none" w="sm" len="sm"/>
          </a:ln>
        </p:spPr>
        <p:txBody>
          <a:bodyPr wrap="none">
            <a:spAutoFit/>
          </a:bodyPr>
          <a:lstStyle/>
          <a:p>
            <a:pPr eaLnBrk="0" hangingPunct="0">
              <a:spcBef>
                <a:spcPct val="0"/>
              </a:spcBef>
            </a:pPr>
            <a:r>
              <a:rPr lang="en-US">
                <a:solidFill>
                  <a:prstClr val="black"/>
                </a:solidFill>
              </a:rPr>
              <a:t>Low</a:t>
            </a:r>
          </a:p>
        </p:txBody>
      </p:sp>
      <p:sp>
        <p:nvSpPr>
          <p:cNvPr id="25606" name="Text Box 6"/>
          <p:cNvSpPr txBox="1">
            <a:spLocks noChangeArrowheads="1"/>
          </p:cNvSpPr>
          <p:nvPr/>
        </p:nvSpPr>
        <p:spPr bwMode="auto">
          <a:xfrm>
            <a:off x="4368801" y="6019803"/>
            <a:ext cx="2135020" cy="461665"/>
          </a:xfrm>
          <a:prstGeom prst="rect">
            <a:avLst/>
          </a:prstGeom>
          <a:solidFill>
            <a:srgbClr val="FFFFFF">
              <a:alpha val="41176"/>
            </a:srgbClr>
          </a:solidFill>
          <a:ln w="12700" cap="sq">
            <a:noFill/>
            <a:miter lim="800000"/>
            <a:headEnd type="none" w="sm" len="sm"/>
            <a:tailEnd type="none" w="sm" len="sm"/>
          </a:ln>
        </p:spPr>
        <p:txBody>
          <a:bodyPr wrap="none">
            <a:spAutoFit/>
          </a:bodyPr>
          <a:lstStyle/>
          <a:p>
            <a:pPr algn="ctr" eaLnBrk="0" hangingPunct="0">
              <a:spcBef>
                <a:spcPct val="0"/>
              </a:spcBef>
            </a:pPr>
            <a:r>
              <a:rPr lang="en-US" sz="2400" b="1" dirty="0">
                <a:solidFill>
                  <a:prstClr val="black"/>
                </a:solidFill>
              </a:rPr>
              <a:t>Mission Critical</a:t>
            </a:r>
          </a:p>
        </p:txBody>
      </p:sp>
      <p:sp>
        <p:nvSpPr>
          <p:cNvPr id="25607" name="Text Box 7"/>
          <p:cNvSpPr txBox="1">
            <a:spLocks noChangeArrowheads="1"/>
          </p:cNvSpPr>
          <p:nvPr/>
        </p:nvSpPr>
        <p:spPr bwMode="auto">
          <a:xfrm>
            <a:off x="3133726" y="5768978"/>
            <a:ext cx="603250" cy="366713"/>
          </a:xfrm>
          <a:prstGeom prst="rect">
            <a:avLst/>
          </a:prstGeom>
          <a:noFill/>
          <a:ln w="12700" cap="sq">
            <a:noFill/>
            <a:miter lim="800000"/>
            <a:headEnd type="none" w="sm" len="sm"/>
            <a:tailEnd type="none" w="sm" len="sm"/>
          </a:ln>
        </p:spPr>
        <p:txBody>
          <a:bodyPr wrap="none">
            <a:spAutoFit/>
          </a:bodyPr>
          <a:lstStyle/>
          <a:p>
            <a:pPr eaLnBrk="0" hangingPunct="0">
              <a:spcBef>
                <a:spcPct val="0"/>
              </a:spcBef>
            </a:pPr>
            <a:r>
              <a:rPr lang="en-US">
                <a:solidFill>
                  <a:prstClr val="black"/>
                </a:solidFill>
              </a:rPr>
              <a:t>Low</a:t>
            </a:r>
          </a:p>
        </p:txBody>
      </p:sp>
      <p:sp>
        <p:nvSpPr>
          <p:cNvPr id="25608" name="Text Box 8"/>
          <p:cNvSpPr txBox="1">
            <a:spLocks noChangeArrowheads="1"/>
          </p:cNvSpPr>
          <p:nvPr/>
        </p:nvSpPr>
        <p:spPr bwMode="auto">
          <a:xfrm>
            <a:off x="6981826" y="5743578"/>
            <a:ext cx="654050" cy="366713"/>
          </a:xfrm>
          <a:prstGeom prst="rect">
            <a:avLst/>
          </a:prstGeom>
          <a:noFill/>
          <a:ln w="12700" cap="sq">
            <a:noFill/>
            <a:miter lim="800000"/>
            <a:headEnd type="none" w="sm" len="sm"/>
            <a:tailEnd type="none" w="sm" len="sm"/>
          </a:ln>
        </p:spPr>
        <p:txBody>
          <a:bodyPr wrap="none">
            <a:spAutoFit/>
          </a:bodyPr>
          <a:lstStyle/>
          <a:p>
            <a:pPr eaLnBrk="0" hangingPunct="0">
              <a:spcBef>
                <a:spcPct val="0"/>
              </a:spcBef>
            </a:pPr>
            <a:r>
              <a:rPr lang="en-US">
                <a:solidFill>
                  <a:prstClr val="black"/>
                </a:solidFill>
              </a:rPr>
              <a:t>High</a:t>
            </a:r>
          </a:p>
        </p:txBody>
      </p:sp>
      <p:sp>
        <p:nvSpPr>
          <p:cNvPr id="25609" name="Rectangle 9"/>
          <p:cNvSpPr>
            <a:spLocks noChangeArrowheads="1"/>
          </p:cNvSpPr>
          <p:nvPr/>
        </p:nvSpPr>
        <p:spPr bwMode="auto">
          <a:xfrm>
            <a:off x="3073401" y="1905003"/>
            <a:ext cx="2362200" cy="1905000"/>
          </a:xfrm>
          <a:prstGeom prst="rect">
            <a:avLst/>
          </a:prstGeom>
          <a:solidFill>
            <a:srgbClr val="00CC99"/>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00CC99"/>
            </a:extrusionClr>
          </a:sp3d>
        </p:spPr>
        <p:txBody>
          <a:bodyPr wrap="none" anchor="ctr">
            <a:flatTx/>
          </a:bodyPr>
          <a:lstStyle/>
          <a:p>
            <a:endParaRPr lang="en-US">
              <a:solidFill>
                <a:prstClr val="black"/>
              </a:solidFill>
            </a:endParaRPr>
          </a:p>
        </p:txBody>
      </p:sp>
      <p:sp>
        <p:nvSpPr>
          <p:cNvPr id="25610" name="Rectangle 10"/>
          <p:cNvSpPr>
            <a:spLocks noChangeArrowheads="1"/>
          </p:cNvSpPr>
          <p:nvPr/>
        </p:nvSpPr>
        <p:spPr bwMode="auto">
          <a:xfrm>
            <a:off x="5435601" y="3810003"/>
            <a:ext cx="2286000" cy="1905000"/>
          </a:xfrm>
          <a:prstGeom prst="rect">
            <a:avLst/>
          </a:prstGeom>
          <a:solidFill>
            <a:srgbClr val="0066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0066FF"/>
            </a:extrusionClr>
          </a:sp3d>
        </p:spPr>
        <p:txBody>
          <a:bodyPr wrap="none" anchor="ctr">
            <a:flatTx/>
          </a:bodyPr>
          <a:lstStyle/>
          <a:p>
            <a:endParaRPr lang="en-US">
              <a:solidFill>
                <a:prstClr val="black"/>
              </a:solidFill>
            </a:endParaRPr>
          </a:p>
        </p:txBody>
      </p:sp>
      <p:sp>
        <p:nvSpPr>
          <p:cNvPr id="25611" name="Rectangle 11"/>
          <p:cNvSpPr>
            <a:spLocks noChangeArrowheads="1"/>
          </p:cNvSpPr>
          <p:nvPr/>
        </p:nvSpPr>
        <p:spPr bwMode="auto">
          <a:xfrm>
            <a:off x="3073401" y="3810003"/>
            <a:ext cx="2362200" cy="1905000"/>
          </a:xfrm>
          <a:prstGeom prst="rect">
            <a:avLst/>
          </a:prstGeom>
          <a:solidFill>
            <a:srgbClr val="CCCCFF"/>
          </a:solidFill>
          <a:ln w="9525">
            <a:noFill/>
            <a:miter lim="800000"/>
            <a:headEnd/>
            <a:tailEnd/>
          </a:ln>
        </p:spPr>
        <p:txBody>
          <a:bodyPr wrap="none" anchor="ctr"/>
          <a:lstStyle/>
          <a:p>
            <a:endParaRPr lang="en-US">
              <a:solidFill>
                <a:prstClr val="black"/>
              </a:solidFill>
            </a:endParaRPr>
          </a:p>
        </p:txBody>
      </p:sp>
      <p:sp>
        <p:nvSpPr>
          <p:cNvPr id="25612" name="Rectangle 12"/>
          <p:cNvSpPr>
            <a:spLocks noChangeArrowheads="1"/>
          </p:cNvSpPr>
          <p:nvPr/>
        </p:nvSpPr>
        <p:spPr bwMode="auto">
          <a:xfrm>
            <a:off x="5435601" y="1905003"/>
            <a:ext cx="2286000" cy="1905000"/>
          </a:xfrm>
          <a:prstGeom prst="rect">
            <a:avLst/>
          </a:prstGeom>
          <a:solidFill>
            <a:srgbClr val="9966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9966FF"/>
            </a:extrusionClr>
          </a:sp3d>
        </p:spPr>
        <p:txBody>
          <a:bodyPr wrap="none" anchor="ctr">
            <a:flatTx/>
          </a:bodyPr>
          <a:lstStyle/>
          <a:p>
            <a:endParaRPr lang="en-US">
              <a:solidFill>
                <a:prstClr val="black"/>
              </a:solidFill>
            </a:endParaRPr>
          </a:p>
        </p:txBody>
      </p:sp>
      <p:sp>
        <p:nvSpPr>
          <p:cNvPr id="25613" name="Text Box 13"/>
          <p:cNvSpPr txBox="1">
            <a:spLocks noChangeArrowheads="1"/>
          </p:cNvSpPr>
          <p:nvPr/>
        </p:nvSpPr>
        <p:spPr bwMode="auto">
          <a:xfrm>
            <a:off x="5435601" y="1981203"/>
            <a:ext cx="2254271" cy="1569660"/>
          </a:xfrm>
          <a:prstGeom prst="rect">
            <a:avLst/>
          </a:prstGeom>
          <a:noFill/>
          <a:ln w="9525">
            <a:noFill/>
            <a:miter lim="800000"/>
            <a:headEnd/>
            <a:tailEnd/>
          </a:ln>
        </p:spPr>
        <p:txBody>
          <a:bodyPr wrap="none">
            <a:spAutoFit/>
          </a:bodyPr>
          <a:lstStyle/>
          <a:p>
            <a:pPr>
              <a:spcBef>
                <a:spcPct val="0"/>
              </a:spcBef>
            </a:pPr>
            <a:r>
              <a:rPr lang="en-US" sz="2400" dirty="0" smtClean="0">
                <a:solidFill>
                  <a:prstClr val="white"/>
                </a:solidFill>
              </a:rPr>
              <a:t>Employee </a:t>
            </a:r>
          </a:p>
          <a:p>
            <a:pPr>
              <a:spcBef>
                <a:spcPct val="0"/>
              </a:spcBef>
            </a:pPr>
            <a:r>
              <a:rPr lang="en-US" sz="2400" dirty="0" smtClean="0">
                <a:solidFill>
                  <a:prstClr val="white"/>
                </a:solidFill>
              </a:rPr>
              <a:t>recognition that </a:t>
            </a:r>
          </a:p>
          <a:p>
            <a:pPr>
              <a:spcBef>
                <a:spcPct val="0"/>
              </a:spcBef>
            </a:pPr>
            <a:r>
              <a:rPr lang="en-US" sz="2400" dirty="0" smtClean="0">
                <a:solidFill>
                  <a:prstClr val="white"/>
                </a:solidFill>
              </a:rPr>
              <a:t>drives </a:t>
            </a:r>
          </a:p>
          <a:p>
            <a:pPr>
              <a:spcBef>
                <a:spcPct val="0"/>
              </a:spcBef>
            </a:pPr>
            <a:r>
              <a:rPr lang="en-US" sz="2400" dirty="0" smtClean="0">
                <a:solidFill>
                  <a:prstClr val="white"/>
                </a:solidFill>
              </a:rPr>
              <a:t>engagement</a:t>
            </a:r>
            <a:endParaRPr lang="en-US" sz="2400" dirty="0">
              <a:solidFill>
                <a:prstClr val="white"/>
              </a:solidFill>
            </a:endParaRPr>
          </a:p>
        </p:txBody>
      </p:sp>
      <p:sp>
        <p:nvSpPr>
          <p:cNvPr id="25614" name="Text Box 14"/>
          <p:cNvSpPr txBox="1">
            <a:spLocks noChangeArrowheads="1"/>
          </p:cNvSpPr>
          <p:nvPr/>
        </p:nvSpPr>
        <p:spPr bwMode="auto">
          <a:xfrm>
            <a:off x="5466926" y="3810003"/>
            <a:ext cx="2330875" cy="1938992"/>
          </a:xfrm>
          <a:prstGeom prst="rect">
            <a:avLst/>
          </a:prstGeom>
          <a:noFill/>
          <a:ln w="9525">
            <a:noFill/>
            <a:miter lim="800000"/>
            <a:headEnd/>
            <a:tailEnd/>
          </a:ln>
        </p:spPr>
        <p:txBody>
          <a:bodyPr wrap="square">
            <a:spAutoFit/>
          </a:bodyPr>
          <a:lstStyle/>
          <a:p>
            <a:pPr algn="ctr">
              <a:spcBef>
                <a:spcPct val="0"/>
              </a:spcBef>
            </a:pPr>
            <a:r>
              <a:rPr lang="en-US" sz="2400" dirty="0">
                <a:solidFill>
                  <a:prstClr val="white"/>
                </a:solidFill>
              </a:rPr>
              <a:t>Everything </a:t>
            </a:r>
            <a:r>
              <a:rPr lang="en-US" sz="2400" dirty="0" smtClean="0">
                <a:solidFill>
                  <a:prstClr val="white"/>
                </a:solidFill>
              </a:rPr>
              <a:t>else</a:t>
            </a:r>
            <a:endParaRPr lang="en-US" sz="2400" dirty="0">
              <a:solidFill>
                <a:prstClr val="white"/>
              </a:solidFill>
            </a:endParaRPr>
          </a:p>
          <a:p>
            <a:pPr algn="ctr">
              <a:spcBef>
                <a:spcPct val="0"/>
              </a:spcBef>
            </a:pPr>
            <a:r>
              <a:rPr lang="en-US" sz="2400" dirty="0" err="1" smtClean="0">
                <a:solidFill>
                  <a:prstClr val="white"/>
                </a:solidFill>
              </a:rPr>
              <a:t>Acctg</a:t>
            </a:r>
            <a:r>
              <a:rPr lang="en-US" sz="2400" dirty="0" smtClean="0">
                <a:solidFill>
                  <a:prstClr val="white"/>
                </a:solidFill>
              </a:rPr>
              <a:t>, Lean,  Pricing, CRM, Network, </a:t>
            </a:r>
            <a:r>
              <a:rPr lang="en-US" sz="2400" dirty="0" err="1" smtClean="0">
                <a:solidFill>
                  <a:prstClr val="white"/>
                </a:solidFill>
              </a:rPr>
              <a:t>eCommerce</a:t>
            </a:r>
            <a:endParaRPr lang="en-US" sz="2400" dirty="0">
              <a:solidFill>
                <a:prstClr val="white"/>
              </a:solidFill>
            </a:endParaRPr>
          </a:p>
        </p:txBody>
      </p:sp>
    </p:spTree>
    <p:extLst>
      <p:ext uri="{BB962C8B-B14F-4D97-AF65-F5344CB8AC3E}">
        <p14:creationId xmlns:p14="http://schemas.microsoft.com/office/powerpoint/2010/main" val="32643385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OC Tanner IT</a:t>
            </a:r>
            <a:endParaRPr lang="en-US" dirty="0"/>
          </a:p>
        </p:txBody>
      </p:sp>
      <p:sp>
        <p:nvSpPr>
          <p:cNvPr id="25602" name="Rectangle 2"/>
          <p:cNvSpPr>
            <a:spLocks noGrp="1" noChangeArrowheads="1"/>
          </p:cNvSpPr>
          <p:nvPr>
            <p:ph idx="4294967295"/>
          </p:nvPr>
        </p:nvSpPr>
        <p:spPr>
          <a:xfrm>
            <a:off x="0" y="1277938"/>
            <a:ext cx="9144000" cy="5580062"/>
          </a:xfrm>
          <a:gradFill>
            <a:gsLst>
              <a:gs pos="0">
                <a:srgbClr val="0066CC"/>
              </a:gs>
              <a:gs pos="100000">
                <a:srgbClr val="A8EFF6">
                  <a:alpha val="67000"/>
                </a:srgbClr>
              </a:gs>
            </a:gsLst>
            <a:lin ang="18900000"/>
          </a:gradFill>
        </p:spPr>
        <p:txBody>
          <a:bodyPr/>
          <a:lstStyle/>
          <a:p>
            <a:pPr eaLnBrk="1" hangingPunct="1">
              <a:buFont typeface="Wingdings" pitchFamily="2" charset="2"/>
              <a:buNone/>
            </a:pPr>
            <a:r>
              <a:rPr lang="en-US" dirty="0" smtClean="0"/>
              <a:t>   </a:t>
            </a:r>
          </a:p>
        </p:txBody>
      </p:sp>
      <p:sp>
        <p:nvSpPr>
          <p:cNvPr id="25603" name="Text Box 3"/>
          <p:cNvSpPr txBox="1">
            <a:spLocks noChangeArrowheads="1"/>
          </p:cNvSpPr>
          <p:nvPr/>
        </p:nvSpPr>
        <p:spPr bwMode="auto">
          <a:xfrm>
            <a:off x="635001" y="3352803"/>
            <a:ext cx="2249488" cy="822325"/>
          </a:xfrm>
          <a:prstGeom prst="rect">
            <a:avLst/>
          </a:prstGeom>
          <a:solidFill>
            <a:srgbClr val="FFFFFF">
              <a:alpha val="47842"/>
            </a:srgbClr>
          </a:solidFill>
          <a:ln w="12700" cap="sq">
            <a:noFill/>
            <a:miter lim="800000"/>
            <a:headEnd type="none" w="sm" len="sm"/>
            <a:tailEnd type="none" w="sm" len="sm"/>
          </a:ln>
        </p:spPr>
        <p:txBody>
          <a:bodyPr wrap="none">
            <a:spAutoFit/>
          </a:bodyPr>
          <a:lstStyle/>
          <a:p>
            <a:pPr algn="ctr" eaLnBrk="0" hangingPunct="0">
              <a:spcBef>
                <a:spcPct val="0"/>
              </a:spcBef>
            </a:pPr>
            <a:r>
              <a:rPr lang="en-US" sz="2400" b="1">
                <a:solidFill>
                  <a:prstClr val="black"/>
                </a:solidFill>
              </a:rPr>
              <a:t>Market</a:t>
            </a:r>
          </a:p>
          <a:p>
            <a:pPr algn="ctr" eaLnBrk="0" hangingPunct="0">
              <a:spcBef>
                <a:spcPct val="0"/>
              </a:spcBef>
            </a:pPr>
            <a:r>
              <a:rPr lang="en-US" sz="2400" b="1">
                <a:solidFill>
                  <a:prstClr val="black"/>
                </a:solidFill>
              </a:rPr>
              <a:t>Differentiating</a:t>
            </a:r>
            <a:endParaRPr lang="en-US" sz="2400">
              <a:solidFill>
                <a:prstClr val="black"/>
              </a:solidFill>
            </a:endParaRPr>
          </a:p>
        </p:txBody>
      </p:sp>
      <p:sp>
        <p:nvSpPr>
          <p:cNvPr id="25604" name="Text Box 4"/>
          <p:cNvSpPr txBox="1">
            <a:spLocks noChangeArrowheads="1"/>
          </p:cNvSpPr>
          <p:nvPr/>
        </p:nvSpPr>
        <p:spPr bwMode="auto">
          <a:xfrm>
            <a:off x="2257426" y="1971678"/>
            <a:ext cx="654050" cy="366713"/>
          </a:xfrm>
          <a:prstGeom prst="rect">
            <a:avLst/>
          </a:prstGeom>
          <a:noFill/>
          <a:ln w="12700" cap="sq">
            <a:noFill/>
            <a:miter lim="800000"/>
            <a:headEnd type="none" w="sm" len="sm"/>
            <a:tailEnd type="none" w="sm" len="sm"/>
          </a:ln>
        </p:spPr>
        <p:txBody>
          <a:bodyPr wrap="none">
            <a:spAutoFit/>
          </a:bodyPr>
          <a:lstStyle/>
          <a:p>
            <a:pPr eaLnBrk="0" hangingPunct="0">
              <a:spcBef>
                <a:spcPct val="0"/>
              </a:spcBef>
            </a:pPr>
            <a:r>
              <a:rPr lang="en-US">
                <a:solidFill>
                  <a:prstClr val="black"/>
                </a:solidFill>
              </a:rPr>
              <a:t>High</a:t>
            </a:r>
          </a:p>
        </p:txBody>
      </p:sp>
      <p:sp>
        <p:nvSpPr>
          <p:cNvPr id="25605" name="Text Box 5"/>
          <p:cNvSpPr txBox="1">
            <a:spLocks noChangeArrowheads="1"/>
          </p:cNvSpPr>
          <p:nvPr/>
        </p:nvSpPr>
        <p:spPr bwMode="auto">
          <a:xfrm>
            <a:off x="2295526" y="5187953"/>
            <a:ext cx="603250" cy="366713"/>
          </a:xfrm>
          <a:prstGeom prst="rect">
            <a:avLst/>
          </a:prstGeom>
          <a:noFill/>
          <a:ln w="12700" cap="sq">
            <a:noFill/>
            <a:miter lim="800000"/>
            <a:headEnd type="none" w="sm" len="sm"/>
            <a:tailEnd type="none" w="sm" len="sm"/>
          </a:ln>
        </p:spPr>
        <p:txBody>
          <a:bodyPr wrap="none">
            <a:spAutoFit/>
          </a:bodyPr>
          <a:lstStyle/>
          <a:p>
            <a:pPr eaLnBrk="0" hangingPunct="0">
              <a:spcBef>
                <a:spcPct val="0"/>
              </a:spcBef>
            </a:pPr>
            <a:r>
              <a:rPr lang="en-US">
                <a:solidFill>
                  <a:prstClr val="black"/>
                </a:solidFill>
              </a:rPr>
              <a:t>Low</a:t>
            </a:r>
          </a:p>
        </p:txBody>
      </p:sp>
      <p:sp>
        <p:nvSpPr>
          <p:cNvPr id="25606" name="Text Box 6"/>
          <p:cNvSpPr txBox="1">
            <a:spLocks noChangeArrowheads="1"/>
          </p:cNvSpPr>
          <p:nvPr/>
        </p:nvSpPr>
        <p:spPr bwMode="auto">
          <a:xfrm>
            <a:off x="4518903" y="6019803"/>
            <a:ext cx="2135020" cy="461665"/>
          </a:xfrm>
          <a:prstGeom prst="rect">
            <a:avLst/>
          </a:prstGeom>
          <a:solidFill>
            <a:srgbClr val="FFFFFF">
              <a:alpha val="41176"/>
            </a:srgbClr>
          </a:solidFill>
          <a:ln w="12700" cap="sq">
            <a:noFill/>
            <a:miter lim="800000"/>
            <a:headEnd type="none" w="sm" len="sm"/>
            <a:tailEnd type="none" w="sm" len="sm"/>
          </a:ln>
        </p:spPr>
        <p:txBody>
          <a:bodyPr wrap="none">
            <a:spAutoFit/>
          </a:bodyPr>
          <a:lstStyle/>
          <a:p>
            <a:pPr algn="ctr" eaLnBrk="0" hangingPunct="0">
              <a:spcBef>
                <a:spcPct val="0"/>
              </a:spcBef>
            </a:pPr>
            <a:r>
              <a:rPr lang="en-US" sz="2400" b="1" dirty="0">
                <a:solidFill>
                  <a:prstClr val="black"/>
                </a:solidFill>
              </a:rPr>
              <a:t>Mission Critical</a:t>
            </a:r>
          </a:p>
        </p:txBody>
      </p:sp>
      <p:sp>
        <p:nvSpPr>
          <p:cNvPr id="25607" name="Text Box 7"/>
          <p:cNvSpPr txBox="1">
            <a:spLocks noChangeArrowheads="1"/>
          </p:cNvSpPr>
          <p:nvPr/>
        </p:nvSpPr>
        <p:spPr bwMode="auto">
          <a:xfrm>
            <a:off x="3133726" y="5768978"/>
            <a:ext cx="603250" cy="366713"/>
          </a:xfrm>
          <a:prstGeom prst="rect">
            <a:avLst/>
          </a:prstGeom>
          <a:noFill/>
          <a:ln w="12700" cap="sq">
            <a:noFill/>
            <a:miter lim="800000"/>
            <a:headEnd type="none" w="sm" len="sm"/>
            <a:tailEnd type="none" w="sm" len="sm"/>
          </a:ln>
        </p:spPr>
        <p:txBody>
          <a:bodyPr wrap="none">
            <a:spAutoFit/>
          </a:bodyPr>
          <a:lstStyle/>
          <a:p>
            <a:pPr eaLnBrk="0" hangingPunct="0">
              <a:spcBef>
                <a:spcPct val="0"/>
              </a:spcBef>
            </a:pPr>
            <a:r>
              <a:rPr lang="en-US">
                <a:solidFill>
                  <a:prstClr val="black"/>
                </a:solidFill>
              </a:rPr>
              <a:t>Low</a:t>
            </a:r>
          </a:p>
        </p:txBody>
      </p:sp>
      <p:sp>
        <p:nvSpPr>
          <p:cNvPr id="25608" name="Text Box 8"/>
          <p:cNvSpPr txBox="1">
            <a:spLocks noChangeArrowheads="1"/>
          </p:cNvSpPr>
          <p:nvPr/>
        </p:nvSpPr>
        <p:spPr bwMode="auto">
          <a:xfrm>
            <a:off x="6981826" y="5743578"/>
            <a:ext cx="654050" cy="366713"/>
          </a:xfrm>
          <a:prstGeom prst="rect">
            <a:avLst/>
          </a:prstGeom>
          <a:noFill/>
          <a:ln w="12700" cap="sq">
            <a:noFill/>
            <a:miter lim="800000"/>
            <a:headEnd type="none" w="sm" len="sm"/>
            <a:tailEnd type="none" w="sm" len="sm"/>
          </a:ln>
        </p:spPr>
        <p:txBody>
          <a:bodyPr wrap="none">
            <a:spAutoFit/>
          </a:bodyPr>
          <a:lstStyle/>
          <a:p>
            <a:pPr eaLnBrk="0" hangingPunct="0">
              <a:spcBef>
                <a:spcPct val="0"/>
              </a:spcBef>
            </a:pPr>
            <a:r>
              <a:rPr lang="en-US">
                <a:solidFill>
                  <a:prstClr val="black"/>
                </a:solidFill>
              </a:rPr>
              <a:t>High</a:t>
            </a:r>
          </a:p>
        </p:txBody>
      </p:sp>
      <p:sp>
        <p:nvSpPr>
          <p:cNvPr id="25609" name="Rectangle 9"/>
          <p:cNvSpPr>
            <a:spLocks noChangeArrowheads="1"/>
          </p:cNvSpPr>
          <p:nvPr/>
        </p:nvSpPr>
        <p:spPr bwMode="auto">
          <a:xfrm>
            <a:off x="3073401" y="1905003"/>
            <a:ext cx="2362200" cy="1905000"/>
          </a:xfrm>
          <a:prstGeom prst="rect">
            <a:avLst/>
          </a:prstGeom>
          <a:solidFill>
            <a:srgbClr val="00CC99"/>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00CC99"/>
            </a:extrusionClr>
          </a:sp3d>
        </p:spPr>
        <p:txBody>
          <a:bodyPr wrap="none" anchor="ctr">
            <a:flatTx/>
          </a:bodyPr>
          <a:lstStyle/>
          <a:p>
            <a:endParaRPr lang="en-US">
              <a:solidFill>
                <a:prstClr val="black"/>
              </a:solidFill>
            </a:endParaRPr>
          </a:p>
        </p:txBody>
      </p:sp>
      <p:sp>
        <p:nvSpPr>
          <p:cNvPr id="25610" name="Rectangle 10"/>
          <p:cNvSpPr>
            <a:spLocks noChangeArrowheads="1"/>
          </p:cNvSpPr>
          <p:nvPr/>
        </p:nvSpPr>
        <p:spPr bwMode="auto">
          <a:xfrm>
            <a:off x="5435601" y="3810003"/>
            <a:ext cx="2286000" cy="1905000"/>
          </a:xfrm>
          <a:prstGeom prst="rect">
            <a:avLst/>
          </a:prstGeom>
          <a:solidFill>
            <a:srgbClr val="0066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0066FF"/>
            </a:extrusionClr>
          </a:sp3d>
        </p:spPr>
        <p:txBody>
          <a:bodyPr wrap="none" anchor="ctr">
            <a:flatTx/>
          </a:bodyPr>
          <a:lstStyle/>
          <a:p>
            <a:endParaRPr lang="en-US">
              <a:solidFill>
                <a:prstClr val="black"/>
              </a:solidFill>
            </a:endParaRPr>
          </a:p>
        </p:txBody>
      </p:sp>
      <p:sp>
        <p:nvSpPr>
          <p:cNvPr id="25611" name="Rectangle 11"/>
          <p:cNvSpPr>
            <a:spLocks noChangeArrowheads="1"/>
          </p:cNvSpPr>
          <p:nvPr/>
        </p:nvSpPr>
        <p:spPr bwMode="auto">
          <a:xfrm>
            <a:off x="3073401" y="3810003"/>
            <a:ext cx="2362200" cy="1905000"/>
          </a:xfrm>
          <a:prstGeom prst="rect">
            <a:avLst/>
          </a:prstGeom>
          <a:solidFill>
            <a:srgbClr val="CCCCFF"/>
          </a:solidFill>
          <a:ln w="9525">
            <a:noFill/>
            <a:miter lim="800000"/>
            <a:headEnd/>
            <a:tailEnd/>
          </a:ln>
        </p:spPr>
        <p:txBody>
          <a:bodyPr wrap="none" anchor="ctr"/>
          <a:lstStyle/>
          <a:p>
            <a:endParaRPr lang="en-US">
              <a:solidFill>
                <a:prstClr val="black"/>
              </a:solidFill>
            </a:endParaRPr>
          </a:p>
        </p:txBody>
      </p:sp>
      <p:sp>
        <p:nvSpPr>
          <p:cNvPr id="25612" name="Rectangle 12"/>
          <p:cNvSpPr>
            <a:spLocks noChangeArrowheads="1"/>
          </p:cNvSpPr>
          <p:nvPr/>
        </p:nvSpPr>
        <p:spPr bwMode="auto">
          <a:xfrm>
            <a:off x="5435601" y="1905003"/>
            <a:ext cx="2286000" cy="1905000"/>
          </a:xfrm>
          <a:prstGeom prst="rect">
            <a:avLst/>
          </a:prstGeom>
          <a:solidFill>
            <a:srgbClr val="9966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9966FF"/>
            </a:extrusionClr>
          </a:sp3d>
        </p:spPr>
        <p:txBody>
          <a:bodyPr wrap="none" anchor="ctr">
            <a:flatTx/>
          </a:bodyPr>
          <a:lstStyle/>
          <a:p>
            <a:endParaRPr lang="en-US">
              <a:solidFill>
                <a:prstClr val="black"/>
              </a:solidFill>
            </a:endParaRPr>
          </a:p>
        </p:txBody>
      </p:sp>
      <p:sp>
        <p:nvSpPr>
          <p:cNvPr id="25613" name="Text Box 13"/>
          <p:cNvSpPr txBox="1">
            <a:spLocks noChangeArrowheads="1"/>
          </p:cNvSpPr>
          <p:nvPr/>
        </p:nvSpPr>
        <p:spPr bwMode="auto">
          <a:xfrm>
            <a:off x="5435601" y="1981203"/>
            <a:ext cx="2362200" cy="1569660"/>
          </a:xfrm>
          <a:prstGeom prst="rect">
            <a:avLst/>
          </a:prstGeom>
          <a:noFill/>
          <a:ln w="9525">
            <a:noFill/>
            <a:miter lim="800000"/>
            <a:headEnd/>
            <a:tailEnd/>
          </a:ln>
        </p:spPr>
        <p:txBody>
          <a:bodyPr wrap="square">
            <a:spAutoFit/>
          </a:bodyPr>
          <a:lstStyle/>
          <a:p>
            <a:pPr>
              <a:spcBef>
                <a:spcPct val="0"/>
              </a:spcBef>
            </a:pPr>
            <a:r>
              <a:rPr lang="en-US" sz="2400" dirty="0" smtClean="0">
                <a:solidFill>
                  <a:prstClr val="white"/>
                </a:solidFill>
              </a:rPr>
              <a:t>Engagement analytics,</a:t>
            </a:r>
          </a:p>
          <a:p>
            <a:pPr>
              <a:spcBef>
                <a:spcPct val="0"/>
              </a:spcBef>
            </a:pPr>
            <a:r>
              <a:rPr lang="en-US" sz="2400" dirty="0" smtClean="0">
                <a:solidFill>
                  <a:prstClr val="white"/>
                </a:solidFill>
              </a:rPr>
              <a:t>Natural recognition</a:t>
            </a:r>
          </a:p>
        </p:txBody>
      </p:sp>
      <p:sp>
        <p:nvSpPr>
          <p:cNvPr id="25614" name="Text Box 14"/>
          <p:cNvSpPr txBox="1">
            <a:spLocks noChangeArrowheads="1"/>
          </p:cNvSpPr>
          <p:nvPr/>
        </p:nvSpPr>
        <p:spPr bwMode="auto">
          <a:xfrm>
            <a:off x="5466926" y="3810003"/>
            <a:ext cx="2330875" cy="1938992"/>
          </a:xfrm>
          <a:prstGeom prst="rect">
            <a:avLst/>
          </a:prstGeom>
          <a:noFill/>
          <a:ln w="9525">
            <a:noFill/>
            <a:miter lim="800000"/>
            <a:headEnd/>
            <a:tailEnd/>
          </a:ln>
        </p:spPr>
        <p:txBody>
          <a:bodyPr wrap="square">
            <a:spAutoFit/>
          </a:bodyPr>
          <a:lstStyle/>
          <a:p>
            <a:pPr algn="ctr">
              <a:spcBef>
                <a:spcPct val="0"/>
              </a:spcBef>
            </a:pPr>
            <a:r>
              <a:rPr lang="en-US" sz="2400" dirty="0">
                <a:solidFill>
                  <a:prstClr val="white"/>
                </a:solidFill>
              </a:rPr>
              <a:t>Everything </a:t>
            </a:r>
            <a:r>
              <a:rPr lang="en-US" sz="2400" dirty="0" smtClean="0">
                <a:solidFill>
                  <a:prstClr val="white"/>
                </a:solidFill>
              </a:rPr>
              <a:t>Else:</a:t>
            </a:r>
          </a:p>
          <a:p>
            <a:pPr algn="ctr">
              <a:spcBef>
                <a:spcPct val="0"/>
              </a:spcBef>
            </a:pPr>
            <a:r>
              <a:rPr lang="en-US" sz="2400" dirty="0" smtClean="0">
                <a:solidFill>
                  <a:prstClr val="white"/>
                </a:solidFill>
              </a:rPr>
              <a:t>Network, CRM, platform, cloud, architecture, reporting</a:t>
            </a:r>
            <a:endParaRPr lang="en-US" sz="2400" dirty="0">
              <a:solidFill>
                <a:prstClr val="white"/>
              </a:solidFill>
            </a:endParaRPr>
          </a:p>
        </p:txBody>
      </p:sp>
    </p:spTree>
    <p:extLst>
      <p:ext uri="{BB962C8B-B14F-4D97-AF65-F5344CB8AC3E}">
        <p14:creationId xmlns:p14="http://schemas.microsoft.com/office/powerpoint/2010/main" val="15427227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26302885"/>
              </p:ext>
            </p:extLst>
          </p:nvPr>
        </p:nvGraphicFramePr>
        <p:xfrm>
          <a:off x="169333" y="1451188"/>
          <a:ext cx="8813801" cy="5258147"/>
        </p:xfrm>
        <a:graphic>
          <a:graphicData uri="http://schemas.openxmlformats.org/drawingml/2006/table">
            <a:tbl>
              <a:tblPr firstRow="1" bandRow="1">
                <a:tableStyleId>{5C22544A-7EE6-4342-B048-85BDC9FD1C3A}</a:tableStyleId>
              </a:tblPr>
              <a:tblGrid>
                <a:gridCol w="2498179"/>
                <a:gridCol w="1989155"/>
                <a:gridCol w="4326467"/>
              </a:tblGrid>
              <a:tr h="571402">
                <a:tc>
                  <a:txBody>
                    <a:bodyPr/>
                    <a:lstStyle/>
                    <a:p>
                      <a:r>
                        <a:rPr lang="en-US" sz="2600" dirty="0" smtClean="0"/>
                        <a:t>System</a:t>
                      </a:r>
                      <a:endParaRPr lang="en-US" sz="2600" dirty="0"/>
                    </a:p>
                  </a:txBody>
                  <a:tcPr marL="83771" marR="83771" marT="41886" marB="41886"/>
                </a:tc>
                <a:tc>
                  <a:txBody>
                    <a:bodyPr/>
                    <a:lstStyle/>
                    <a:p>
                      <a:r>
                        <a:rPr lang="en-US" sz="2600" dirty="0" smtClean="0"/>
                        <a:t>Purpose</a:t>
                      </a:r>
                      <a:endParaRPr lang="en-US" sz="2600" dirty="0"/>
                    </a:p>
                  </a:txBody>
                  <a:tcPr marL="83771" marR="83771" marT="41886" marB="41886"/>
                </a:tc>
                <a:tc>
                  <a:txBody>
                    <a:bodyPr/>
                    <a:lstStyle/>
                    <a:p>
                      <a:r>
                        <a:rPr lang="en-US" sz="2600" dirty="0" smtClean="0"/>
                        <a:t>What To Do</a:t>
                      </a:r>
                      <a:endParaRPr lang="en-US" sz="2600" dirty="0"/>
                    </a:p>
                  </a:txBody>
                  <a:tcPr marL="83771" marR="83771" marT="41886" marB="41886"/>
                </a:tc>
              </a:tr>
              <a:tr h="1197240">
                <a:tc>
                  <a:txBody>
                    <a:bodyPr/>
                    <a:lstStyle/>
                    <a:p>
                      <a:r>
                        <a:rPr lang="en-US" sz="2200" dirty="0" smtClean="0"/>
                        <a:t>Order processing, catalog</a:t>
                      </a:r>
                      <a:r>
                        <a:rPr lang="en-US" sz="2200" baseline="0" dirty="0" smtClean="0"/>
                        <a:t> and item management</a:t>
                      </a:r>
                      <a:endParaRPr lang="en-US" sz="2200" dirty="0"/>
                    </a:p>
                  </a:txBody>
                  <a:tcPr marL="83771" marR="83771" marT="41886" marB="41886"/>
                </a:tc>
                <a:tc>
                  <a:txBody>
                    <a:bodyPr/>
                    <a:lstStyle/>
                    <a:p>
                      <a:r>
                        <a:rPr lang="en-US" sz="2200" dirty="0" smtClean="0"/>
                        <a:t>Parity</a:t>
                      </a:r>
                      <a:endParaRPr lang="en-US" sz="2200" dirty="0"/>
                    </a:p>
                  </a:txBody>
                  <a:tcPr marL="83771" marR="83771" marT="41886" marB="41886"/>
                </a:tc>
                <a:tc>
                  <a:txBody>
                    <a:bodyPr/>
                    <a:lstStyle/>
                    <a:p>
                      <a:r>
                        <a:rPr lang="en-US" sz="2200" dirty="0" smtClean="0"/>
                        <a:t>A</a:t>
                      </a:r>
                      <a:r>
                        <a:rPr lang="en-US" sz="2200" baseline="0" dirty="0" smtClean="0"/>
                        <a:t> gentle but complete re-do of ERP</a:t>
                      </a:r>
                      <a:endParaRPr lang="en-US" sz="2200" dirty="0"/>
                    </a:p>
                  </a:txBody>
                  <a:tcPr marL="83771" marR="83771" marT="41886" marB="41886"/>
                </a:tc>
              </a:tr>
              <a:tr h="1089029">
                <a:tc>
                  <a:txBody>
                    <a:bodyPr/>
                    <a:lstStyle/>
                    <a:p>
                      <a:r>
                        <a:rPr lang="en-US" sz="2200" dirty="0" smtClean="0"/>
                        <a:t>CRM</a:t>
                      </a:r>
                      <a:endParaRPr lang="en-US" sz="2200" dirty="0"/>
                    </a:p>
                  </a:txBody>
                  <a:tcPr marL="83771" marR="83771" marT="41886" marB="41886"/>
                </a:tc>
                <a:tc>
                  <a:txBody>
                    <a:bodyPr/>
                    <a:lstStyle/>
                    <a:p>
                      <a:r>
                        <a:rPr lang="en-US" sz="2200" dirty="0" smtClean="0"/>
                        <a:t>Parity</a:t>
                      </a:r>
                      <a:endParaRPr lang="en-US" sz="2200" dirty="0"/>
                    </a:p>
                  </a:txBody>
                  <a:tcPr marL="83771" marR="83771" marT="41886" marB="41886"/>
                </a:tc>
                <a:tc>
                  <a:txBody>
                    <a:bodyPr/>
                    <a:lstStyle/>
                    <a:p>
                      <a:r>
                        <a:rPr lang="en-US" sz="2200" dirty="0" smtClean="0"/>
                        <a:t>Replace highly-customized</a:t>
                      </a:r>
                      <a:r>
                        <a:rPr lang="en-US" sz="2200" baseline="0" dirty="0" smtClean="0"/>
                        <a:t> system with something we configure to best practices</a:t>
                      </a:r>
                      <a:endParaRPr lang="en-US" sz="2200" dirty="0"/>
                    </a:p>
                  </a:txBody>
                  <a:tcPr marL="83771" marR="83771" marT="41886" marB="41886"/>
                </a:tc>
              </a:tr>
              <a:tr h="1089029">
                <a:tc>
                  <a:txBody>
                    <a:bodyPr/>
                    <a:lstStyle/>
                    <a:p>
                      <a:r>
                        <a:rPr lang="en-US" sz="2200" dirty="0" smtClean="0"/>
                        <a:t>Accounting</a:t>
                      </a:r>
                      <a:endParaRPr lang="en-US" sz="2200" dirty="0"/>
                    </a:p>
                  </a:txBody>
                  <a:tcPr marL="83771" marR="83771" marT="41886" marB="41886"/>
                </a:tc>
                <a:tc>
                  <a:txBody>
                    <a:bodyPr/>
                    <a:lstStyle/>
                    <a:p>
                      <a:r>
                        <a:rPr lang="en-US" sz="2200" dirty="0" smtClean="0"/>
                        <a:t>Parity</a:t>
                      </a:r>
                      <a:endParaRPr lang="en-US" sz="2200" dirty="0"/>
                    </a:p>
                  </a:txBody>
                  <a:tcPr marL="83771" marR="83771" marT="41886" marB="41886"/>
                </a:tc>
                <a:tc>
                  <a:txBody>
                    <a:bodyPr/>
                    <a:lstStyle/>
                    <a:p>
                      <a:r>
                        <a:rPr lang="en-US" sz="2200" dirty="0" smtClean="0"/>
                        <a:t>Replace wackiness</a:t>
                      </a:r>
                      <a:r>
                        <a:rPr lang="en-US" sz="2200" baseline="0" dirty="0" smtClean="0"/>
                        <a:t> and 3</a:t>
                      </a:r>
                      <a:r>
                        <a:rPr lang="en-US" sz="2200" baseline="30000" dirty="0" smtClean="0"/>
                        <a:t>rd</a:t>
                      </a:r>
                      <a:r>
                        <a:rPr lang="en-US" sz="2200" baseline="0" dirty="0" smtClean="0"/>
                        <a:t> party AR with standard COA and ERP</a:t>
                      </a:r>
                      <a:endParaRPr lang="en-US" sz="2200" dirty="0"/>
                    </a:p>
                  </a:txBody>
                  <a:tcPr marL="83771" marR="83771" marT="41886" marB="41886"/>
                </a:tc>
              </a:tr>
              <a:tr h="1310864">
                <a:tc>
                  <a:txBody>
                    <a:bodyPr/>
                    <a:lstStyle/>
                    <a:p>
                      <a:r>
                        <a:rPr lang="en-US" sz="2200" dirty="0" smtClean="0"/>
                        <a:t>Natural</a:t>
                      </a:r>
                      <a:r>
                        <a:rPr lang="en-US" sz="2200" baseline="0" dirty="0" smtClean="0"/>
                        <a:t> recognition</a:t>
                      </a:r>
                      <a:endParaRPr lang="en-US" sz="2200" dirty="0"/>
                    </a:p>
                  </a:txBody>
                  <a:tcPr marL="83771" marR="83771" marT="41886" marB="41886"/>
                </a:tc>
                <a:tc>
                  <a:txBody>
                    <a:bodyPr/>
                    <a:lstStyle/>
                    <a:p>
                      <a:r>
                        <a:rPr lang="en-US" sz="2200" dirty="0" smtClean="0"/>
                        <a:t>Differentiating</a:t>
                      </a:r>
                      <a:endParaRPr lang="en-US" sz="2200" dirty="0"/>
                    </a:p>
                  </a:txBody>
                  <a:tcPr marL="83771" marR="83771" marT="41886" marB="41886"/>
                </a:tc>
                <a:tc>
                  <a:txBody>
                    <a:bodyPr/>
                    <a:lstStyle/>
                    <a:p>
                      <a:r>
                        <a:rPr lang="en-US" sz="2200" dirty="0" smtClean="0"/>
                        <a:t>Mine</a:t>
                      </a:r>
                      <a:r>
                        <a:rPr lang="en-US" sz="2200" baseline="0" dirty="0" smtClean="0"/>
                        <a:t> Slack, Chatter, Jabber, et cetera for recognition suggestions</a:t>
                      </a:r>
                      <a:endParaRPr lang="en-US" sz="2200" dirty="0"/>
                    </a:p>
                  </a:txBody>
                  <a:tcPr marL="83771" marR="83771" marT="41886" marB="41886"/>
                </a:tc>
              </a:tr>
            </a:tbl>
          </a:graphicData>
        </a:graphic>
      </p:graphicFrame>
      <p:sp>
        <p:nvSpPr>
          <p:cNvPr id="5" name="Title 4"/>
          <p:cNvSpPr>
            <a:spLocks noGrp="1"/>
          </p:cNvSpPr>
          <p:nvPr>
            <p:ph type="title"/>
          </p:nvPr>
        </p:nvSpPr>
        <p:spPr>
          <a:xfrm>
            <a:off x="457200" y="274638"/>
            <a:ext cx="8686800" cy="1143000"/>
          </a:xfrm>
        </p:spPr>
        <p:txBody>
          <a:bodyPr>
            <a:normAutofit/>
          </a:bodyPr>
          <a:lstStyle/>
          <a:p>
            <a:r>
              <a:rPr lang="en-US" dirty="0">
                <a:solidFill>
                  <a:srgbClr val="00A9E0"/>
                </a:solidFill>
                <a:cs typeface="Calibri"/>
              </a:rPr>
              <a:t>Rationalizing</a:t>
            </a:r>
            <a:r>
              <a:rPr lang="en-US" dirty="0">
                <a:cs typeface="Calibri"/>
              </a:rPr>
              <a:t> The Portfolio And The </a:t>
            </a:r>
            <a:r>
              <a:rPr lang="en-US" dirty="0" smtClean="0">
                <a:cs typeface="Calibri"/>
              </a:rPr>
              <a:t>Projects</a:t>
            </a:r>
            <a:endParaRPr lang="en-US" dirty="0"/>
          </a:p>
        </p:txBody>
      </p:sp>
    </p:spTree>
    <p:extLst>
      <p:ext uri="{BB962C8B-B14F-4D97-AF65-F5344CB8AC3E}">
        <p14:creationId xmlns:p14="http://schemas.microsoft.com/office/powerpoint/2010/main" val="8717567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To-Date Results</a:t>
            </a:r>
            <a:endParaRPr lang="en-US" dirty="0"/>
          </a:p>
        </p:txBody>
      </p:sp>
      <p:sp>
        <p:nvSpPr>
          <p:cNvPr id="3" name="TextBox 2"/>
          <p:cNvSpPr txBox="1"/>
          <p:nvPr/>
        </p:nvSpPr>
        <p:spPr>
          <a:xfrm>
            <a:off x="590551" y="2190750"/>
            <a:ext cx="7981950" cy="3108543"/>
          </a:xfrm>
          <a:prstGeom prst="rect">
            <a:avLst/>
          </a:prstGeom>
          <a:noFill/>
        </p:spPr>
        <p:txBody>
          <a:bodyPr wrap="square" rtlCol="0">
            <a:spAutoFit/>
          </a:bodyPr>
          <a:lstStyle/>
          <a:p>
            <a:r>
              <a:rPr lang="en-US" sz="2800" dirty="0" smtClean="0"/>
              <a:t>ERP Re-do in 12 months and at a fraction of the previous budget</a:t>
            </a:r>
          </a:p>
          <a:p>
            <a:r>
              <a:rPr lang="en-US" sz="2800" dirty="0" smtClean="0"/>
              <a:t>Re-defined business architecture (what do we do better than anyone else?)</a:t>
            </a:r>
          </a:p>
          <a:p>
            <a:r>
              <a:rPr lang="en-US" sz="2800" dirty="0" smtClean="0"/>
              <a:t>5 Year Strategic Plan includes 5 initiatives – 4 of them from IT</a:t>
            </a:r>
          </a:p>
          <a:p>
            <a:r>
              <a:rPr lang="en-US" sz="2800" smtClean="0"/>
              <a:t>Hope </a:t>
            </a:r>
            <a:r>
              <a:rPr lang="en-US" sz="2800" dirty="0" smtClean="0"/>
              <a:t>for </a:t>
            </a:r>
            <a:r>
              <a:rPr lang="en-US" sz="2800" smtClean="0"/>
              <a:t>the </a:t>
            </a:r>
            <a:r>
              <a:rPr lang="en-US" sz="2800" smtClean="0"/>
              <a:t>hopeless</a:t>
            </a:r>
            <a:endParaRPr lang="en-US" sz="2800" dirty="0" smtClean="0"/>
          </a:p>
        </p:txBody>
      </p:sp>
    </p:spTree>
    <p:extLst>
      <p:ext uri="{BB962C8B-B14F-4D97-AF65-F5344CB8AC3E}">
        <p14:creationId xmlns:p14="http://schemas.microsoft.com/office/powerpoint/2010/main" val="27059892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FFFF"/>
                </a:solidFill>
              </a:rPr>
              <a:t>Another Example - </a:t>
            </a:r>
            <a:r>
              <a:rPr lang="en-US" dirty="0" smtClean="0">
                <a:solidFill>
                  <a:srgbClr val="00A9E0"/>
                </a:solidFill>
              </a:rPr>
              <a:t>WGU</a:t>
            </a:r>
            <a:endParaRPr lang="en-US" dirty="0">
              <a:solidFill>
                <a:srgbClr val="00A9E0"/>
              </a:solidFill>
            </a:endParaRPr>
          </a:p>
        </p:txBody>
      </p:sp>
      <p:sp>
        <p:nvSpPr>
          <p:cNvPr id="25602" name="Rectangle 2"/>
          <p:cNvSpPr>
            <a:spLocks noGrp="1" noChangeArrowheads="1"/>
          </p:cNvSpPr>
          <p:nvPr>
            <p:ph idx="4294967295"/>
          </p:nvPr>
        </p:nvSpPr>
        <p:spPr>
          <a:xfrm>
            <a:off x="0" y="1277938"/>
            <a:ext cx="9144000" cy="5580062"/>
          </a:xfrm>
          <a:gradFill>
            <a:gsLst>
              <a:gs pos="0">
                <a:srgbClr val="0066CC"/>
              </a:gs>
              <a:gs pos="100000">
                <a:srgbClr val="A8EFF6">
                  <a:alpha val="67000"/>
                </a:srgbClr>
              </a:gs>
            </a:gsLst>
            <a:lin ang="18900000"/>
          </a:gradFill>
        </p:spPr>
        <p:txBody>
          <a:bodyPr/>
          <a:lstStyle/>
          <a:p>
            <a:pPr eaLnBrk="1" hangingPunct="1">
              <a:buFont typeface="Wingdings" pitchFamily="2" charset="2"/>
              <a:buNone/>
            </a:pPr>
            <a:r>
              <a:rPr lang="en-US" smtClean="0"/>
              <a:t>   </a:t>
            </a:r>
          </a:p>
        </p:txBody>
      </p:sp>
      <p:sp>
        <p:nvSpPr>
          <p:cNvPr id="25603" name="Text Box 3"/>
          <p:cNvSpPr txBox="1">
            <a:spLocks noChangeArrowheads="1"/>
          </p:cNvSpPr>
          <p:nvPr/>
        </p:nvSpPr>
        <p:spPr bwMode="auto">
          <a:xfrm>
            <a:off x="635001" y="3352803"/>
            <a:ext cx="2249488" cy="822325"/>
          </a:xfrm>
          <a:prstGeom prst="rect">
            <a:avLst/>
          </a:prstGeom>
          <a:solidFill>
            <a:srgbClr val="FFFFFF">
              <a:alpha val="47842"/>
            </a:srgbClr>
          </a:solidFill>
          <a:ln w="12700" cap="sq">
            <a:noFill/>
            <a:miter lim="800000"/>
            <a:headEnd type="none" w="sm" len="sm"/>
            <a:tailEnd type="none" w="sm" len="sm"/>
          </a:ln>
        </p:spPr>
        <p:txBody>
          <a:bodyPr wrap="none">
            <a:spAutoFit/>
          </a:bodyPr>
          <a:lstStyle/>
          <a:p>
            <a:pPr algn="ctr" eaLnBrk="0" hangingPunct="0">
              <a:spcBef>
                <a:spcPct val="0"/>
              </a:spcBef>
            </a:pPr>
            <a:r>
              <a:rPr lang="en-US" sz="2400" b="1">
                <a:solidFill>
                  <a:prstClr val="black"/>
                </a:solidFill>
              </a:rPr>
              <a:t>Market</a:t>
            </a:r>
          </a:p>
          <a:p>
            <a:pPr algn="ctr" eaLnBrk="0" hangingPunct="0">
              <a:spcBef>
                <a:spcPct val="0"/>
              </a:spcBef>
            </a:pPr>
            <a:r>
              <a:rPr lang="en-US" sz="2400" b="1">
                <a:solidFill>
                  <a:prstClr val="black"/>
                </a:solidFill>
              </a:rPr>
              <a:t>Differentiating</a:t>
            </a:r>
            <a:endParaRPr lang="en-US" sz="2400">
              <a:solidFill>
                <a:prstClr val="black"/>
              </a:solidFill>
            </a:endParaRPr>
          </a:p>
        </p:txBody>
      </p:sp>
      <p:sp>
        <p:nvSpPr>
          <p:cNvPr id="25604" name="Text Box 4"/>
          <p:cNvSpPr txBox="1">
            <a:spLocks noChangeArrowheads="1"/>
          </p:cNvSpPr>
          <p:nvPr/>
        </p:nvSpPr>
        <p:spPr bwMode="auto">
          <a:xfrm>
            <a:off x="2257426" y="1971678"/>
            <a:ext cx="654050" cy="366713"/>
          </a:xfrm>
          <a:prstGeom prst="rect">
            <a:avLst/>
          </a:prstGeom>
          <a:noFill/>
          <a:ln w="12700" cap="sq">
            <a:noFill/>
            <a:miter lim="800000"/>
            <a:headEnd type="none" w="sm" len="sm"/>
            <a:tailEnd type="none" w="sm" len="sm"/>
          </a:ln>
        </p:spPr>
        <p:txBody>
          <a:bodyPr wrap="none">
            <a:spAutoFit/>
          </a:bodyPr>
          <a:lstStyle/>
          <a:p>
            <a:pPr eaLnBrk="0" hangingPunct="0">
              <a:spcBef>
                <a:spcPct val="0"/>
              </a:spcBef>
            </a:pPr>
            <a:r>
              <a:rPr lang="en-US">
                <a:solidFill>
                  <a:prstClr val="black"/>
                </a:solidFill>
              </a:rPr>
              <a:t>High</a:t>
            </a:r>
          </a:p>
        </p:txBody>
      </p:sp>
      <p:sp>
        <p:nvSpPr>
          <p:cNvPr id="25605" name="Text Box 5"/>
          <p:cNvSpPr txBox="1">
            <a:spLocks noChangeArrowheads="1"/>
          </p:cNvSpPr>
          <p:nvPr/>
        </p:nvSpPr>
        <p:spPr bwMode="auto">
          <a:xfrm>
            <a:off x="2295526" y="5187953"/>
            <a:ext cx="603250" cy="366713"/>
          </a:xfrm>
          <a:prstGeom prst="rect">
            <a:avLst/>
          </a:prstGeom>
          <a:noFill/>
          <a:ln w="12700" cap="sq">
            <a:noFill/>
            <a:miter lim="800000"/>
            <a:headEnd type="none" w="sm" len="sm"/>
            <a:tailEnd type="none" w="sm" len="sm"/>
          </a:ln>
        </p:spPr>
        <p:txBody>
          <a:bodyPr wrap="none">
            <a:spAutoFit/>
          </a:bodyPr>
          <a:lstStyle/>
          <a:p>
            <a:pPr eaLnBrk="0" hangingPunct="0">
              <a:spcBef>
                <a:spcPct val="0"/>
              </a:spcBef>
            </a:pPr>
            <a:r>
              <a:rPr lang="en-US">
                <a:solidFill>
                  <a:prstClr val="black"/>
                </a:solidFill>
              </a:rPr>
              <a:t>Low</a:t>
            </a:r>
          </a:p>
        </p:txBody>
      </p:sp>
      <p:sp>
        <p:nvSpPr>
          <p:cNvPr id="25606" name="Text Box 6"/>
          <p:cNvSpPr txBox="1">
            <a:spLocks noChangeArrowheads="1"/>
          </p:cNvSpPr>
          <p:nvPr/>
        </p:nvSpPr>
        <p:spPr bwMode="auto">
          <a:xfrm>
            <a:off x="4368801" y="6019803"/>
            <a:ext cx="2135020" cy="461665"/>
          </a:xfrm>
          <a:prstGeom prst="rect">
            <a:avLst/>
          </a:prstGeom>
          <a:solidFill>
            <a:srgbClr val="FFFFFF">
              <a:alpha val="41176"/>
            </a:srgbClr>
          </a:solidFill>
          <a:ln w="12700" cap="sq">
            <a:noFill/>
            <a:miter lim="800000"/>
            <a:headEnd type="none" w="sm" len="sm"/>
            <a:tailEnd type="none" w="sm" len="sm"/>
          </a:ln>
        </p:spPr>
        <p:txBody>
          <a:bodyPr wrap="none">
            <a:spAutoFit/>
          </a:bodyPr>
          <a:lstStyle/>
          <a:p>
            <a:pPr algn="ctr" eaLnBrk="0" hangingPunct="0">
              <a:spcBef>
                <a:spcPct val="0"/>
              </a:spcBef>
            </a:pPr>
            <a:r>
              <a:rPr lang="en-US" sz="2400" b="1" dirty="0">
                <a:solidFill>
                  <a:prstClr val="black"/>
                </a:solidFill>
              </a:rPr>
              <a:t>Mission Critical</a:t>
            </a:r>
          </a:p>
        </p:txBody>
      </p:sp>
      <p:sp>
        <p:nvSpPr>
          <p:cNvPr id="25607" name="Text Box 7"/>
          <p:cNvSpPr txBox="1">
            <a:spLocks noChangeArrowheads="1"/>
          </p:cNvSpPr>
          <p:nvPr/>
        </p:nvSpPr>
        <p:spPr bwMode="auto">
          <a:xfrm>
            <a:off x="3133726" y="5768978"/>
            <a:ext cx="603250" cy="366713"/>
          </a:xfrm>
          <a:prstGeom prst="rect">
            <a:avLst/>
          </a:prstGeom>
          <a:noFill/>
          <a:ln w="12700" cap="sq">
            <a:noFill/>
            <a:miter lim="800000"/>
            <a:headEnd type="none" w="sm" len="sm"/>
            <a:tailEnd type="none" w="sm" len="sm"/>
          </a:ln>
        </p:spPr>
        <p:txBody>
          <a:bodyPr wrap="none">
            <a:spAutoFit/>
          </a:bodyPr>
          <a:lstStyle/>
          <a:p>
            <a:pPr eaLnBrk="0" hangingPunct="0">
              <a:spcBef>
                <a:spcPct val="0"/>
              </a:spcBef>
            </a:pPr>
            <a:r>
              <a:rPr lang="en-US">
                <a:solidFill>
                  <a:prstClr val="black"/>
                </a:solidFill>
              </a:rPr>
              <a:t>Low</a:t>
            </a:r>
          </a:p>
        </p:txBody>
      </p:sp>
      <p:sp>
        <p:nvSpPr>
          <p:cNvPr id="25608" name="Text Box 8"/>
          <p:cNvSpPr txBox="1">
            <a:spLocks noChangeArrowheads="1"/>
          </p:cNvSpPr>
          <p:nvPr/>
        </p:nvSpPr>
        <p:spPr bwMode="auto">
          <a:xfrm>
            <a:off x="6981826" y="5743578"/>
            <a:ext cx="654050" cy="366713"/>
          </a:xfrm>
          <a:prstGeom prst="rect">
            <a:avLst/>
          </a:prstGeom>
          <a:noFill/>
          <a:ln w="12700" cap="sq">
            <a:noFill/>
            <a:miter lim="800000"/>
            <a:headEnd type="none" w="sm" len="sm"/>
            <a:tailEnd type="none" w="sm" len="sm"/>
          </a:ln>
        </p:spPr>
        <p:txBody>
          <a:bodyPr wrap="none">
            <a:spAutoFit/>
          </a:bodyPr>
          <a:lstStyle/>
          <a:p>
            <a:pPr eaLnBrk="0" hangingPunct="0">
              <a:spcBef>
                <a:spcPct val="0"/>
              </a:spcBef>
            </a:pPr>
            <a:r>
              <a:rPr lang="en-US">
                <a:solidFill>
                  <a:prstClr val="black"/>
                </a:solidFill>
              </a:rPr>
              <a:t>High</a:t>
            </a:r>
          </a:p>
        </p:txBody>
      </p:sp>
      <p:sp>
        <p:nvSpPr>
          <p:cNvPr id="25609" name="Rectangle 9"/>
          <p:cNvSpPr>
            <a:spLocks noChangeArrowheads="1"/>
          </p:cNvSpPr>
          <p:nvPr/>
        </p:nvSpPr>
        <p:spPr bwMode="auto">
          <a:xfrm>
            <a:off x="3073401" y="1905003"/>
            <a:ext cx="2362200" cy="1905000"/>
          </a:xfrm>
          <a:prstGeom prst="rect">
            <a:avLst/>
          </a:prstGeom>
          <a:solidFill>
            <a:srgbClr val="00CC99"/>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00CC99"/>
            </a:extrusionClr>
          </a:sp3d>
        </p:spPr>
        <p:txBody>
          <a:bodyPr wrap="none" anchor="ctr">
            <a:flatTx/>
          </a:bodyPr>
          <a:lstStyle/>
          <a:p>
            <a:endParaRPr lang="en-US">
              <a:solidFill>
                <a:prstClr val="black"/>
              </a:solidFill>
            </a:endParaRPr>
          </a:p>
        </p:txBody>
      </p:sp>
      <p:sp>
        <p:nvSpPr>
          <p:cNvPr id="25610" name="Rectangle 10"/>
          <p:cNvSpPr>
            <a:spLocks noChangeArrowheads="1"/>
          </p:cNvSpPr>
          <p:nvPr/>
        </p:nvSpPr>
        <p:spPr bwMode="auto">
          <a:xfrm>
            <a:off x="5435601" y="3810003"/>
            <a:ext cx="2286000" cy="1905000"/>
          </a:xfrm>
          <a:prstGeom prst="rect">
            <a:avLst/>
          </a:prstGeom>
          <a:solidFill>
            <a:srgbClr val="0066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0066FF"/>
            </a:extrusionClr>
          </a:sp3d>
        </p:spPr>
        <p:txBody>
          <a:bodyPr wrap="none" anchor="ctr">
            <a:flatTx/>
          </a:bodyPr>
          <a:lstStyle/>
          <a:p>
            <a:endParaRPr lang="en-US">
              <a:solidFill>
                <a:prstClr val="black"/>
              </a:solidFill>
            </a:endParaRPr>
          </a:p>
        </p:txBody>
      </p:sp>
      <p:sp>
        <p:nvSpPr>
          <p:cNvPr id="25611" name="Rectangle 11"/>
          <p:cNvSpPr>
            <a:spLocks noChangeArrowheads="1"/>
          </p:cNvSpPr>
          <p:nvPr/>
        </p:nvSpPr>
        <p:spPr bwMode="auto">
          <a:xfrm>
            <a:off x="3073401" y="3810003"/>
            <a:ext cx="2362200" cy="1905000"/>
          </a:xfrm>
          <a:prstGeom prst="rect">
            <a:avLst/>
          </a:prstGeom>
          <a:solidFill>
            <a:srgbClr val="CCCCFF"/>
          </a:solidFill>
          <a:ln w="9525">
            <a:noFill/>
            <a:miter lim="800000"/>
            <a:headEnd/>
            <a:tailEnd/>
          </a:ln>
        </p:spPr>
        <p:txBody>
          <a:bodyPr wrap="none" anchor="ctr"/>
          <a:lstStyle/>
          <a:p>
            <a:endParaRPr lang="en-US">
              <a:solidFill>
                <a:prstClr val="black"/>
              </a:solidFill>
            </a:endParaRPr>
          </a:p>
        </p:txBody>
      </p:sp>
      <p:sp>
        <p:nvSpPr>
          <p:cNvPr id="25612" name="Rectangle 12"/>
          <p:cNvSpPr>
            <a:spLocks noChangeArrowheads="1"/>
          </p:cNvSpPr>
          <p:nvPr/>
        </p:nvSpPr>
        <p:spPr bwMode="auto">
          <a:xfrm>
            <a:off x="5435601" y="1905003"/>
            <a:ext cx="2286000" cy="1905000"/>
          </a:xfrm>
          <a:prstGeom prst="rect">
            <a:avLst/>
          </a:prstGeom>
          <a:solidFill>
            <a:srgbClr val="9966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9966FF"/>
            </a:extrusionClr>
          </a:sp3d>
        </p:spPr>
        <p:txBody>
          <a:bodyPr wrap="none" anchor="ctr">
            <a:flatTx/>
          </a:bodyPr>
          <a:lstStyle/>
          <a:p>
            <a:endParaRPr lang="en-US">
              <a:solidFill>
                <a:prstClr val="black"/>
              </a:solidFill>
            </a:endParaRPr>
          </a:p>
        </p:txBody>
      </p:sp>
      <p:sp>
        <p:nvSpPr>
          <p:cNvPr id="25613" name="Text Box 13"/>
          <p:cNvSpPr txBox="1">
            <a:spLocks noChangeArrowheads="1"/>
          </p:cNvSpPr>
          <p:nvPr/>
        </p:nvSpPr>
        <p:spPr bwMode="auto">
          <a:xfrm>
            <a:off x="5435601" y="1981203"/>
            <a:ext cx="2211183" cy="1200329"/>
          </a:xfrm>
          <a:prstGeom prst="rect">
            <a:avLst/>
          </a:prstGeom>
          <a:noFill/>
          <a:ln w="9525">
            <a:noFill/>
            <a:miter lim="800000"/>
            <a:headEnd/>
            <a:tailEnd/>
          </a:ln>
        </p:spPr>
        <p:txBody>
          <a:bodyPr wrap="none">
            <a:spAutoFit/>
          </a:bodyPr>
          <a:lstStyle/>
          <a:p>
            <a:pPr>
              <a:spcBef>
                <a:spcPct val="0"/>
              </a:spcBef>
            </a:pPr>
            <a:r>
              <a:rPr lang="en-US" sz="2400" dirty="0">
                <a:solidFill>
                  <a:prstClr val="white"/>
                </a:solidFill>
              </a:rPr>
              <a:t>Self-paced,</a:t>
            </a:r>
          </a:p>
          <a:p>
            <a:pPr>
              <a:spcBef>
                <a:spcPct val="0"/>
              </a:spcBef>
            </a:pPr>
            <a:r>
              <a:rPr lang="en-US" sz="2400" dirty="0">
                <a:solidFill>
                  <a:prstClr val="white"/>
                </a:solidFill>
              </a:rPr>
              <a:t>Competency-</a:t>
            </a:r>
          </a:p>
          <a:p>
            <a:pPr>
              <a:spcBef>
                <a:spcPct val="0"/>
              </a:spcBef>
            </a:pPr>
            <a:r>
              <a:rPr lang="en-US" sz="2400" dirty="0" smtClean="0">
                <a:solidFill>
                  <a:prstClr val="white"/>
                </a:solidFill>
              </a:rPr>
              <a:t>Based Higher Ed</a:t>
            </a:r>
            <a:endParaRPr lang="en-US" sz="2400" dirty="0">
              <a:solidFill>
                <a:prstClr val="white"/>
              </a:solidFill>
            </a:endParaRPr>
          </a:p>
        </p:txBody>
      </p:sp>
      <p:sp>
        <p:nvSpPr>
          <p:cNvPr id="25614" name="Text Box 14"/>
          <p:cNvSpPr txBox="1">
            <a:spLocks noChangeArrowheads="1"/>
          </p:cNvSpPr>
          <p:nvPr/>
        </p:nvSpPr>
        <p:spPr bwMode="auto">
          <a:xfrm>
            <a:off x="5466926" y="3810003"/>
            <a:ext cx="2330875" cy="1938992"/>
          </a:xfrm>
          <a:prstGeom prst="rect">
            <a:avLst/>
          </a:prstGeom>
          <a:noFill/>
          <a:ln w="9525">
            <a:noFill/>
            <a:miter lim="800000"/>
            <a:headEnd/>
            <a:tailEnd/>
          </a:ln>
        </p:spPr>
        <p:txBody>
          <a:bodyPr wrap="square">
            <a:spAutoFit/>
          </a:bodyPr>
          <a:lstStyle/>
          <a:p>
            <a:pPr algn="ctr">
              <a:spcBef>
                <a:spcPct val="0"/>
              </a:spcBef>
            </a:pPr>
            <a:r>
              <a:rPr lang="en-US" sz="2400" dirty="0">
                <a:solidFill>
                  <a:prstClr val="white"/>
                </a:solidFill>
              </a:rPr>
              <a:t>Everything Else</a:t>
            </a:r>
          </a:p>
          <a:p>
            <a:pPr algn="ctr">
              <a:spcBef>
                <a:spcPct val="0"/>
              </a:spcBef>
            </a:pPr>
            <a:r>
              <a:rPr lang="en-US" sz="2400" dirty="0" smtClean="0">
                <a:solidFill>
                  <a:prstClr val="white"/>
                </a:solidFill>
              </a:rPr>
              <a:t>Fin Aid, Registration, Student Support, Faculty, </a:t>
            </a:r>
            <a:r>
              <a:rPr lang="en-US" sz="2400" dirty="0" err="1" smtClean="0">
                <a:solidFill>
                  <a:prstClr val="white"/>
                </a:solidFill>
              </a:rPr>
              <a:t>Etc</a:t>
            </a:r>
            <a:endParaRPr lang="en-US" sz="2400" dirty="0">
              <a:solidFill>
                <a:prstClr val="white"/>
              </a:solidFill>
            </a:endParaRPr>
          </a:p>
        </p:txBody>
      </p:sp>
    </p:spTree>
    <p:extLst>
      <p:ext uri="{BB962C8B-B14F-4D97-AF65-F5344CB8AC3E}">
        <p14:creationId xmlns:p14="http://schemas.microsoft.com/office/powerpoint/2010/main" val="1179450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WGU </a:t>
            </a:r>
            <a:r>
              <a:rPr lang="en-US" dirty="0" smtClean="0"/>
              <a:t>IT</a:t>
            </a:r>
            <a:endParaRPr lang="en-US" dirty="0"/>
          </a:p>
        </p:txBody>
      </p:sp>
      <p:sp>
        <p:nvSpPr>
          <p:cNvPr id="25602" name="Rectangle 2"/>
          <p:cNvSpPr>
            <a:spLocks noGrp="1" noChangeArrowheads="1"/>
          </p:cNvSpPr>
          <p:nvPr>
            <p:ph idx="4294967295"/>
          </p:nvPr>
        </p:nvSpPr>
        <p:spPr>
          <a:xfrm>
            <a:off x="0" y="1277938"/>
            <a:ext cx="9144000" cy="5580062"/>
          </a:xfrm>
          <a:gradFill>
            <a:gsLst>
              <a:gs pos="0">
                <a:srgbClr val="0066CC"/>
              </a:gs>
              <a:gs pos="100000">
                <a:srgbClr val="A8EFF6">
                  <a:alpha val="67000"/>
                </a:srgbClr>
              </a:gs>
            </a:gsLst>
            <a:lin ang="18900000"/>
          </a:gradFill>
        </p:spPr>
        <p:txBody>
          <a:bodyPr/>
          <a:lstStyle/>
          <a:p>
            <a:pPr eaLnBrk="1" hangingPunct="1">
              <a:buFont typeface="Wingdings" pitchFamily="2" charset="2"/>
              <a:buNone/>
            </a:pPr>
            <a:r>
              <a:rPr lang="en-US" dirty="0" smtClean="0"/>
              <a:t>   </a:t>
            </a:r>
          </a:p>
        </p:txBody>
      </p:sp>
      <p:sp>
        <p:nvSpPr>
          <p:cNvPr id="25603" name="Text Box 3"/>
          <p:cNvSpPr txBox="1">
            <a:spLocks noChangeArrowheads="1"/>
          </p:cNvSpPr>
          <p:nvPr/>
        </p:nvSpPr>
        <p:spPr bwMode="auto">
          <a:xfrm>
            <a:off x="635001" y="3352803"/>
            <a:ext cx="2249488" cy="822325"/>
          </a:xfrm>
          <a:prstGeom prst="rect">
            <a:avLst/>
          </a:prstGeom>
          <a:solidFill>
            <a:srgbClr val="FFFFFF">
              <a:alpha val="47842"/>
            </a:srgbClr>
          </a:solidFill>
          <a:ln w="12700" cap="sq">
            <a:noFill/>
            <a:miter lim="800000"/>
            <a:headEnd type="none" w="sm" len="sm"/>
            <a:tailEnd type="none" w="sm" len="sm"/>
          </a:ln>
        </p:spPr>
        <p:txBody>
          <a:bodyPr wrap="none">
            <a:spAutoFit/>
          </a:bodyPr>
          <a:lstStyle/>
          <a:p>
            <a:pPr algn="ctr" eaLnBrk="0" hangingPunct="0">
              <a:spcBef>
                <a:spcPct val="0"/>
              </a:spcBef>
            </a:pPr>
            <a:r>
              <a:rPr lang="en-US" sz="2400" b="1">
                <a:solidFill>
                  <a:prstClr val="black"/>
                </a:solidFill>
              </a:rPr>
              <a:t>Market</a:t>
            </a:r>
          </a:p>
          <a:p>
            <a:pPr algn="ctr" eaLnBrk="0" hangingPunct="0">
              <a:spcBef>
                <a:spcPct val="0"/>
              </a:spcBef>
            </a:pPr>
            <a:r>
              <a:rPr lang="en-US" sz="2400" b="1">
                <a:solidFill>
                  <a:prstClr val="black"/>
                </a:solidFill>
              </a:rPr>
              <a:t>Differentiating</a:t>
            </a:r>
            <a:endParaRPr lang="en-US" sz="2400">
              <a:solidFill>
                <a:prstClr val="black"/>
              </a:solidFill>
            </a:endParaRPr>
          </a:p>
        </p:txBody>
      </p:sp>
      <p:sp>
        <p:nvSpPr>
          <p:cNvPr id="25604" name="Text Box 4"/>
          <p:cNvSpPr txBox="1">
            <a:spLocks noChangeArrowheads="1"/>
          </p:cNvSpPr>
          <p:nvPr/>
        </p:nvSpPr>
        <p:spPr bwMode="auto">
          <a:xfrm>
            <a:off x="2257426" y="1971678"/>
            <a:ext cx="654050" cy="366713"/>
          </a:xfrm>
          <a:prstGeom prst="rect">
            <a:avLst/>
          </a:prstGeom>
          <a:noFill/>
          <a:ln w="12700" cap="sq">
            <a:noFill/>
            <a:miter lim="800000"/>
            <a:headEnd type="none" w="sm" len="sm"/>
            <a:tailEnd type="none" w="sm" len="sm"/>
          </a:ln>
        </p:spPr>
        <p:txBody>
          <a:bodyPr wrap="none">
            <a:spAutoFit/>
          </a:bodyPr>
          <a:lstStyle/>
          <a:p>
            <a:pPr eaLnBrk="0" hangingPunct="0">
              <a:spcBef>
                <a:spcPct val="0"/>
              </a:spcBef>
            </a:pPr>
            <a:r>
              <a:rPr lang="en-US">
                <a:solidFill>
                  <a:prstClr val="black"/>
                </a:solidFill>
              </a:rPr>
              <a:t>High</a:t>
            </a:r>
          </a:p>
        </p:txBody>
      </p:sp>
      <p:sp>
        <p:nvSpPr>
          <p:cNvPr id="25605" name="Text Box 5"/>
          <p:cNvSpPr txBox="1">
            <a:spLocks noChangeArrowheads="1"/>
          </p:cNvSpPr>
          <p:nvPr/>
        </p:nvSpPr>
        <p:spPr bwMode="auto">
          <a:xfrm>
            <a:off x="2295526" y="5187953"/>
            <a:ext cx="603250" cy="366713"/>
          </a:xfrm>
          <a:prstGeom prst="rect">
            <a:avLst/>
          </a:prstGeom>
          <a:noFill/>
          <a:ln w="12700" cap="sq">
            <a:noFill/>
            <a:miter lim="800000"/>
            <a:headEnd type="none" w="sm" len="sm"/>
            <a:tailEnd type="none" w="sm" len="sm"/>
          </a:ln>
        </p:spPr>
        <p:txBody>
          <a:bodyPr wrap="none">
            <a:spAutoFit/>
          </a:bodyPr>
          <a:lstStyle/>
          <a:p>
            <a:pPr eaLnBrk="0" hangingPunct="0">
              <a:spcBef>
                <a:spcPct val="0"/>
              </a:spcBef>
            </a:pPr>
            <a:r>
              <a:rPr lang="en-US">
                <a:solidFill>
                  <a:prstClr val="black"/>
                </a:solidFill>
              </a:rPr>
              <a:t>Low</a:t>
            </a:r>
          </a:p>
        </p:txBody>
      </p:sp>
      <p:sp>
        <p:nvSpPr>
          <p:cNvPr id="25606" name="Text Box 6"/>
          <p:cNvSpPr txBox="1">
            <a:spLocks noChangeArrowheads="1"/>
          </p:cNvSpPr>
          <p:nvPr/>
        </p:nvSpPr>
        <p:spPr bwMode="auto">
          <a:xfrm>
            <a:off x="4518903" y="6019803"/>
            <a:ext cx="2135020" cy="461665"/>
          </a:xfrm>
          <a:prstGeom prst="rect">
            <a:avLst/>
          </a:prstGeom>
          <a:solidFill>
            <a:srgbClr val="FFFFFF">
              <a:alpha val="41176"/>
            </a:srgbClr>
          </a:solidFill>
          <a:ln w="12700" cap="sq">
            <a:noFill/>
            <a:miter lim="800000"/>
            <a:headEnd type="none" w="sm" len="sm"/>
            <a:tailEnd type="none" w="sm" len="sm"/>
          </a:ln>
        </p:spPr>
        <p:txBody>
          <a:bodyPr wrap="none">
            <a:spAutoFit/>
          </a:bodyPr>
          <a:lstStyle/>
          <a:p>
            <a:pPr algn="ctr" eaLnBrk="0" hangingPunct="0">
              <a:spcBef>
                <a:spcPct val="0"/>
              </a:spcBef>
            </a:pPr>
            <a:r>
              <a:rPr lang="en-US" sz="2400" b="1" dirty="0">
                <a:solidFill>
                  <a:prstClr val="black"/>
                </a:solidFill>
              </a:rPr>
              <a:t>Mission Critical</a:t>
            </a:r>
          </a:p>
        </p:txBody>
      </p:sp>
      <p:sp>
        <p:nvSpPr>
          <p:cNvPr id="25607" name="Text Box 7"/>
          <p:cNvSpPr txBox="1">
            <a:spLocks noChangeArrowheads="1"/>
          </p:cNvSpPr>
          <p:nvPr/>
        </p:nvSpPr>
        <p:spPr bwMode="auto">
          <a:xfrm>
            <a:off x="3133726" y="5768978"/>
            <a:ext cx="603250" cy="366713"/>
          </a:xfrm>
          <a:prstGeom prst="rect">
            <a:avLst/>
          </a:prstGeom>
          <a:noFill/>
          <a:ln w="12700" cap="sq">
            <a:noFill/>
            <a:miter lim="800000"/>
            <a:headEnd type="none" w="sm" len="sm"/>
            <a:tailEnd type="none" w="sm" len="sm"/>
          </a:ln>
        </p:spPr>
        <p:txBody>
          <a:bodyPr wrap="none">
            <a:spAutoFit/>
          </a:bodyPr>
          <a:lstStyle/>
          <a:p>
            <a:pPr eaLnBrk="0" hangingPunct="0">
              <a:spcBef>
                <a:spcPct val="0"/>
              </a:spcBef>
            </a:pPr>
            <a:r>
              <a:rPr lang="en-US">
                <a:solidFill>
                  <a:prstClr val="black"/>
                </a:solidFill>
              </a:rPr>
              <a:t>Low</a:t>
            </a:r>
          </a:p>
        </p:txBody>
      </p:sp>
      <p:sp>
        <p:nvSpPr>
          <p:cNvPr id="25608" name="Text Box 8"/>
          <p:cNvSpPr txBox="1">
            <a:spLocks noChangeArrowheads="1"/>
          </p:cNvSpPr>
          <p:nvPr/>
        </p:nvSpPr>
        <p:spPr bwMode="auto">
          <a:xfrm>
            <a:off x="6981826" y="5743578"/>
            <a:ext cx="654050" cy="366713"/>
          </a:xfrm>
          <a:prstGeom prst="rect">
            <a:avLst/>
          </a:prstGeom>
          <a:noFill/>
          <a:ln w="12700" cap="sq">
            <a:noFill/>
            <a:miter lim="800000"/>
            <a:headEnd type="none" w="sm" len="sm"/>
            <a:tailEnd type="none" w="sm" len="sm"/>
          </a:ln>
        </p:spPr>
        <p:txBody>
          <a:bodyPr wrap="none">
            <a:spAutoFit/>
          </a:bodyPr>
          <a:lstStyle/>
          <a:p>
            <a:pPr eaLnBrk="0" hangingPunct="0">
              <a:spcBef>
                <a:spcPct val="0"/>
              </a:spcBef>
            </a:pPr>
            <a:r>
              <a:rPr lang="en-US">
                <a:solidFill>
                  <a:prstClr val="black"/>
                </a:solidFill>
              </a:rPr>
              <a:t>High</a:t>
            </a:r>
          </a:p>
        </p:txBody>
      </p:sp>
      <p:sp>
        <p:nvSpPr>
          <p:cNvPr id="25609" name="Rectangle 9"/>
          <p:cNvSpPr>
            <a:spLocks noChangeArrowheads="1"/>
          </p:cNvSpPr>
          <p:nvPr/>
        </p:nvSpPr>
        <p:spPr bwMode="auto">
          <a:xfrm>
            <a:off x="3073401" y="1905003"/>
            <a:ext cx="2362200" cy="1905000"/>
          </a:xfrm>
          <a:prstGeom prst="rect">
            <a:avLst/>
          </a:prstGeom>
          <a:solidFill>
            <a:srgbClr val="00CC99"/>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00CC99"/>
            </a:extrusionClr>
          </a:sp3d>
        </p:spPr>
        <p:txBody>
          <a:bodyPr wrap="none" anchor="ctr">
            <a:flatTx/>
          </a:bodyPr>
          <a:lstStyle/>
          <a:p>
            <a:endParaRPr lang="en-US">
              <a:solidFill>
                <a:prstClr val="black"/>
              </a:solidFill>
            </a:endParaRPr>
          </a:p>
        </p:txBody>
      </p:sp>
      <p:sp>
        <p:nvSpPr>
          <p:cNvPr id="25610" name="Rectangle 10"/>
          <p:cNvSpPr>
            <a:spLocks noChangeArrowheads="1"/>
          </p:cNvSpPr>
          <p:nvPr/>
        </p:nvSpPr>
        <p:spPr bwMode="auto">
          <a:xfrm>
            <a:off x="5435601" y="3810003"/>
            <a:ext cx="2286000" cy="1905000"/>
          </a:xfrm>
          <a:prstGeom prst="rect">
            <a:avLst/>
          </a:prstGeom>
          <a:solidFill>
            <a:srgbClr val="0066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0066FF"/>
            </a:extrusionClr>
          </a:sp3d>
        </p:spPr>
        <p:txBody>
          <a:bodyPr wrap="none" anchor="ctr">
            <a:flatTx/>
          </a:bodyPr>
          <a:lstStyle/>
          <a:p>
            <a:endParaRPr lang="en-US">
              <a:solidFill>
                <a:prstClr val="black"/>
              </a:solidFill>
            </a:endParaRPr>
          </a:p>
        </p:txBody>
      </p:sp>
      <p:sp>
        <p:nvSpPr>
          <p:cNvPr id="25611" name="Rectangle 11"/>
          <p:cNvSpPr>
            <a:spLocks noChangeArrowheads="1"/>
          </p:cNvSpPr>
          <p:nvPr/>
        </p:nvSpPr>
        <p:spPr bwMode="auto">
          <a:xfrm>
            <a:off x="3073401" y="3810003"/>
            <a:ext cx="2362200" cy="1905000"/>
          </a:xfrm>
          <a:prstGeom prst="rect">
            <a:avLst/>
          </a:prstGeom>
          <a:solidFill>
            <a:srgbClr val="CCCCFF"/>
          </a:solidFill>
          <a:ln w="9525">
            <a:noFill/>
            <a:miter lim="800000"/>
            <a:headEnd/>
            <a:tailEnd/>
          </a:ln>
        </p:spPr>
        <p:txBody>
          <a:bodyPr wrap="none" anchor="ctr"/>
          <a:lstStyle/>
          <a:p>
            <a:endParaRPr lang="en-US">
              <a:solidFill>
                <a:prstClr val="black"/>
              </a:solidFill>
            </a:endParaRPr>
          </a:p>
        </p:txBody>
      </p:sp>
      <p:sp>
        <p:nvSpPr>
          <p:cNvPr id="25612" name="Rectangle 12"/>
          <p:cNvSpPr>
            <a:spLocks noChangeArrowheads="1"/>
          </p:cNvSpPr>
          <p:nvPr/>
        </p:nvSpPr>
        <p:spPr bwMode="auto">
          <a:xfrm>
            <a:off x="5435601" y="1905003"/>
            <a:ext cx="2286000" cy="1905000"/>
          </a:xfrm>
          <a:prstGeom prst="rect">
            <a:avLst/>
          </a:prstGeom>
          <a:solidFill>
            <a:srgbClr val="9966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9966FF"/>
            </a:extrusionClr>
          </a:sp3d>
        </p:spPr>
        <p:txBody>
          <a:bodyPr wrap="none" anchor="ctr">
            <a:flatTx/>
          </a:bodyPr>
          <a:lstStyle/>
          <a:p>
            <a:endParaRPr lang="en-US">
              <a:solidFill>
                <a:prstClr val="black"/>
              </a:solidFill>
            </a:endParaRPr>
          </a:p>
        </p:txBody>
      </p:sp>
      <p:sp>
        <p:nvSpPr>
          <p:cNvPr id="25613" name="Text Box 13"/>
          <p:cNvSpPr txBox="1">
            <a:spLocks noChangeArrowheads="1"/>
          </p:cNvSpPr>
          <p:nvPr/>
        </p:nvSpPr>
        <p:spPr bwMode="auto">
          <a:xfrm>
            <a:off x="5435601" y="1981203"/>
            <a:ext cx="2362200" cy="1569660"/>
          </a:xfrm>
          <a:prstGeom prst="rect">
            <a:avLst/>
          </a:prstGeom>
          <a:noFill/>
          <a:ln w="9525">
            <a:noFill/>
            <a:miter lim="800000"/>
            <a:headEnd/>
            <a:tailEnd/>
          </a:ln>
        </p:spPr>
        <p:txBody>
          <a:bodyPr wrap="square">
            <a:spAutoFit/>
          </a:bodyPr>
          <a:lstStyle/>
          <a:p>
            <a:pPr>
              <a:spcBef>
                <a:spcPct val="0"/>
              </a:spcBef>
            </a:pPr>
            <a:r>
              <a:rPr lang="en-US" sz="2400" dirty="0" smtClean="0">
                <a:solidFill>
                  <a:prstClr val="white"/>
                </a:solidFill>
              </a:rPr>
              <a:t>Student Analytics </a:t>
            </a:r>
          </a:p>
          <a:p>
            <a:pPr>
              <a:spcBef>
                <a:spcPct val="0"/>
              </a:spcBef>
            </a:pPr>
            <a:r>
              <a:rPr lang="en-US" sz="2400" dirty="0" smtClean="0">
                <a:solidFill>
                  <a:prstClr val="white"/>
                </a:solidFill>
              </a:rPr>
              <a:t>(for competency-based, self-paced)</a:t>
            </a:r>
          </a:p>
        </p:txBody>
      </p:sp>
      <p:sp>
        <p:nvSpPr>
          <p:cNvPr id="25614" name="Text Box 14"/>
          <p:cNvSpPr txBox="1">
            <a:spLocks noChangeArrowheads="1"/>
          </p:cNvSpPr>
          <p:nvPr/>
        </p:nvSpPr>
        <p:spPr bwMode="auto">
          <a:xfrm>
            <a:off x="5466926" y="4114803"/>
            <a:ext cx="2330875" cy="1200329"/>
          </a:xfrm>
          <a:prstGeom prst="rect">
            <a:avLst/>
          </a:prstGeom>
          <a:noFill/>
          <a:ln w="9525">
            <a:noFill/>
            <a:miter lim="800000"/>
            <a:headEnd/>
            <a:tailEnd/>
          </a:ln>
        </p:spPr>
        <p:txBody>
          <a:bodyPr wrap="square">
            <a:spAutoFit/>
          </a:bodyPr>
          <a:lstStyle/>
          <a:p>
            <a:pPr algn="ctr">
              <a:spcBef>
                <a:spcPct val="0"/>
              </a:spcBef>
            </a:pPr>
            <a:r>
              <a:rPr lang="en-US" sz="2400" dirty="0">
                <a:solidFill>
                  <a:prstClr val="white"/>
                </a:solidFill>
              </a:rPr>
              <a:t>Everything </a:t>
            </a:r>
            <a:r>
              <a:rPr lang="en-US" sz="2400" dirty="0" smtClean="0">
                <a:solidFill>
                  <a:prstClr val="white"/>
                </a:solidFill>
              </a:rPr>
              <a:t>Else:</a:t>
            </a:r>
          </a:p>
          <a:p>
            <a:pPr algn="ctr">
              <a:spcBef>
                <a:spcPct val="0"/>
              </a:spcBef>
            </a:pPr>
            <a:r>
              <a:rPr lang="en-US" sz="2400" dirty="0" smtClean="0">
                <a:solidFill>
                  <a:prstClr val="white"/>
                </a:solidFill>
              </a:rPr>
              <a:t>Network, SRM, Portal, ERP, </a:t>
            </a:r>
            <a:r>
              <a:rPr lang="en-US" sz="2400" dirty="0" err="1" smtClean="0">
                <a:solidFill>
                  <a:prstClr val="white"/>
                </a:solidFill>
              </a:rPr>
              <a:t>Etc</a:t>
            </a:r>
            <a:endParaRPr lang="en-US" sz="2400" dirty="0">
              <a:solidFill>
                <a:prstClr val="white"/>
              </a:solidFill>
            </a:endParaRPr>
          </a:p>
        </p:txBody>
      </p:sp>
    </p:spTree>
    <p:extLst>
      <p:ext uri="{BB962C8B-B14F-4D97-AF65-F5344CB8AC3E}">
        <p14:creationId xmlns:p14="http://schemas.microsoft.com/office/powerpoint/2010/main" val="2016989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61949006"/>
              </p:ext>
            </p:extLst>
          </p:nvPr>
        </p:nvGraphicFramePr>
        <p:xfrm>
          <a:off x="169333" y="1451188"/>
          <a:ext cx="8813801" cy="5257564"/>
        </p:xfrm>
        <a:graphic>
          <a:graphicData uri="http://schemas.openxmlformats.org/drawingml/2006/table">
            <a:tbl>
              <a:tblPr firstRow="1" bandRow="1">
                <a:tableStyleId>{5C22544A-7EE6-4342-B048-85BDC9FD1C3A}</a:tableStyleId>
              </a:tblPr>
              <a:tblGrid>
                <a:gridCol w="2498179"/>
                <a:gridCol w="1989155"/>
                <a:gridCol w="4326467"/>
              </a:tblGrid>
              <a:tr h="571402">
                <a:tc>
                  <a:txBody>
                    <a:bodyPr/>
                    <a:lstStyle/>
                    <a:p>
                      <a:r>
                        <a:rPr lang="en-US" sz="2600" dirty="0" smtClean="0"/>
                        <a:t>Project</a:t>
                      </a:r>
                      <a:endParaRPr lang="en-US" sz="2600" dirty="0"/>
                    </a:p>
                  </a:txBody>
                  <a:tcPr marL="83771" marR="83771" marT="41886" marB="41886"/>
                </a:tc>
                <a:tc>
                  <a:txBody>
                    <a:bodyPr/>
                    <a:lstStyle/>
                    <a:p>
                      <a:r>
                        <a:rPr lang="en-US" sz="2600" dirty="0" smtClean="0"/>
                        <a:t>Purpose</a:t>
                      </a:r>
                      <a:endParaRPr lang="en-US" sz="2600" dirty="0"/>
                    </a:p>
                  </a:txBody>
                  <a:tcPr marL="83771" marR="83771" marT="41886" marB="41886"/>
                </a:tc>
                <a:tc>
                  <a:txBody>
                    <a:bodyPr/>
                    <a:lstStyle/>
                    <a:p>
                      <a:r>
                        <a:rPr lang="en-US" sz="2600" dirty="0" smtClean="0"/>
                        <a:t>What To Do</a:t>
                      </a:r>
                      <a:endParaRPr lang="en-US" sz="2600" dirty="0"/>
                    </a:p>
                  </a:txBody>
                  <a:tcPr marL="83771" marR="83771" marT="41886" marB="41886"/>
                </a:tc>
              </a:tr>
              <a:tr h="1197240">
                <a:tc>
                  <a:txBody>
                    <a:bodyPr/>
                    <a:lstStyle/>
                    <a:p>
                      <a:r>
                        <a:rPr lang="en-US" sz="2200" dirty="0" smtClean="0"/>
                        <a:t>Student Profile</a:t>
                      </a:r>
                      <a:endParaRPr lang="en-US" sz="2200" dirty="0"/>
                    </a:p>
                  </a:txBody>
                  <a:tcPr marL="83771" marR="83771" marT="41886" marB="41886"/>
                </a:tc>
                <a:tc>
                  <a:txBody>
                    <a:bodyPr/>
                    <a:lstStyle/>
                    <a:p>
                      <a:r>
                        <a:rPr lang="en-US" sz="2200" dirty="0" smtClean="0"/>
                        <a:t>Parity</a:t>
                      </a:r>
                      <a:endParaRPr lang="en-US" sz="2200" dirty="0"/>
                    </a:p>
                  </a:txBody>
                  <a:tcPr marL="83771" marR="83771" marT="41886" marB="41886"/>
                </a:tc>
                <a:tc>
                  <a:txBody>
                    <a:bodyPr/>
                    <a:lstStyle/>
                    <a:p>
                      <a:r>
                        <a:rPr lang="en-US" sz="2200" dirty="0" smtClean="0"/>
                        <a:t>Kill current custom</a:t>
                      </a:r>
                      <a:r>
                        <a:rPr lang="en-US" sz="2200" baseline="0" dirty="0" smtClean="0"/>
                        <a:t> p</a:t>
                      </a:r>
                      <a:r>
                        <a:rPr lang="en-US" sz="2200" dirty="0" smtClean="0"/>
                        <a:t>roject,</a:t>
                      </a:r>
                      <a:r>
                        <a:rPr lang="en-US" sz="2200" baseline="0" dirty="0" smtClean="0"/>
                        <a:t> configure in CRM</a:t>
                      </a:r>
                      <a:endParaRPr lang="en-US" sz="2200" dirty="0"/>
                    </a:p>
                  </a:txBody>
                  <a:tcPr marL="83771" marR="83771" marT="41886" marB="41886"/>
                </a:tc>
              </a:tr>
              <a:tr h="1089029">
                <a:tc>
                  <a:txBody>
                    <a:bodyPr/>
                    <a:lstStyle/>
                    <a:p>
                      <a:r>
                        <a:rPr lang="en-US" sz="2200" dirty="0" smtClean="0"/>
                        <a:t>CRM</a:t>
                      </a:r>
                      <a:endParaRPr lang="en-US" sz="2200" dirty="0"/>
                    </a:p>
                  </a:txBody>
                  <a:tcPr marL="83771" marR="83771" marT="41886" marB="41886"/>
                </a:tc>
                <a:tc>
                  <a:txBody>
                    <a:bodyPr/>
                    <a:lstStyle/>
                    <a:p>
                      <a:r>
                        <a:rPr lang="en-US" sz="2200" dirty="0" smtClean="0"/>
                        <a:t>Parity</a:t>
                      </a:r>
                      <a:endParaRPr lang="en-US" sz="2200" dirty="0"/>
                    </a:p>
                  </a:txBody>
                  <a:tcPr marL="83771" marR="83771" marT="41886" marB="41886"/>
                </a:tc>
                <a:tc>
                  <a:txBody>
                    <a:bodyPr/>
                    <a:lstStyle/>
                    <a:p>
                      <a:r>
                        <a:rPr lang="en-US" sz="2200" dirty="0" smtClean="0"/>
                        <a:t>Replace seven different systems /</a:t>
                      </a:r>
                      <a:r>
                        <a:rPr lang="en-US" sz="2200" baseline="0" dirty="0" smtClean="0"/>
                        <a:t> approaches with one</a:t>
                      </a:r>
                      <a:endParaRPr lang="en-US" sz="2200" dirty="0"/>
                    </a:p>
                  </a:txBody>
                  <a:tcPr marL="83771" marR="83771" marT="41886" marB="41886"/>
                </a:tc>
              </a:tr>
              <a:tr h="1089029">
                <a:tc>
                  <a:txBody>
                    <a:bodyPr/>
                    <a:lstStyle/>
                    <a:p>
                      <a:r>
                        <a:rPr lang="en-US" sz="2200" dirty="0" smtClean="0"/>
                        <a:t>Enrollment</a:t>
                      </a:r>
                      <a:endParaRPr lang="en-US" sz="2200" dirty="0"/>
                    </a:p>
                  </a:txBody>
                  <a:tcPr marL="83771" marR="83771" marT="41886" marB="41886"/>
                </a:tc>
                <a:tc>
                  <a:txBody>
                    <a:bodyPr/>
                    <a:lstStyle/>
                    <a:p>
                      <a:r>
                        <a:rPr lang="en-US" sz="2200" dirty="0" smtClean="0"/>
                        <a:t>Parity</a:t>
                      </a:r>
                      <a:endParaRPr lang="en-US" sz="2200" dirty="0"/>
                    </a:p>
                  </a:txBody>
                  <a:tcPr marL="83771" marR="83771" marT="41886" marB="41886"/>
                </a:tc>
                <a:tc>
                  <a:txBody>
                    <a:bodyPr/>
                    <a:lstStyle/>
                    <a:p>
                      <a:r>
                        <a:rPr lang="en-US" sz="2200" dirty="0" smtClean="0"/>
                        <a:t>Configure (not customize) and free up 4</a:t>
                      </a:r>
                      <a:r>
                        <a:rPr lang="en-US" sz="2200" baseline="0" dirty="0" smtClean="0"/>
                        <a:t> engineers</a:t>
                      </a:r>
                      <a:endParaRPr lang="en-US" sz="2200" dirty="0"/>
                    </a:p>
                  </a:txBody>
                  <a:tcPr marL="83771" marR="83771" marT="41886" marB="41886"/>
                </a:tc>
              </a:tr>
              <a:tr h="1310864">
                <a:tc>
                  <a:txBody>
                    <a:bodyPr/>
                    <a:lstStyle/>
                    <a:p>
                      <a:r>
                        <a:rPr lang="en-US" sz="2200" dirty="0" smtClean="0"/>
                        <a:t>Analytics For Student Engagement</a:t>
                      </a:r>
                      <a:endParaRPr lang="en-US" sz="2200" dirty="0"/>
                    </a:p>
                  </a:txBody>
                  <a:tcPr marL="83771" marR="83771" marT="41886" marB="41886"/>
                </a:tc>
                <a:tc>
                  <a:txBody>
                    <a:bodyPr/>
                    <a:lstStyle/>
                    <a:p>
                      <a:r>
                        <a:rPr lang="en-US" sz="2200" dirty="0" smtClean="0"/>
                        <a:t>Differentiating</a:t>
                      </a:r>
                      <a:endParaRPr lang="en-US" sz="2200" dirty="0"/>
                    </a:p>
                  </a:txBody>
                  <a:tcPr marL="83771" marR="83771" marT="41886" marB="41886"/>
                </a:tc>
                <a:tc>
                  <a:txBody>
                    <a:bodyPr/>
                    <a:lstStyle/>
                    <a:p>
                      <a:r>
                        <a:rPr lang="en-US" sz="2200" dirty="0" smtClean="0"/>
                        <a:t>Pilot “Edge” technologies to capture and analyze</a:t>
                      </a:r>
                      <a:r>
                        <a:rPr lang="en-US" sz="2200" baseline="0" dirty="0" smtClean="0"/>
                        <a:t> d</a:t>
                      </a:r>
                      <a:r>
                        <a:rPr lang="en-US" sz="2200" dirty="0" smtClean="0"/>
                        <a:t>ata</a:t>
                      </a:r>
                      <a:endParaRPr lang="en-US" sz="2200" dirty="0"/>
                    </a:p>
                  </a:txBody>
                  <a:tcPr marL="83771" marR="83771" marT="41886" marB="41886"/>
                </a:tc>
              </a:tr>
            </a:tbl>
          </a:graphicData>
        </a:graphic>
      </p:graphicFrame>
      <p:sp>
        <p:nvSpPr>
          <p:cNvPr id="5" name="Title 4"/>
          <p:cNvSpPr>
            <a:spLocks noGrp="1"/>
          </p:cNvSpPr>
          <p:nvPr>
            <p:ph type="title"/>
          </p:nvPr>
        </p:nvSpPr>
        <p:spPr>
          <a:xfrm>
            <a:off x="457200" y="274638"/>
            <a:ext cx="8686800" cy="1143000"/>
          </a:xfrm>
        </p:spPr>
        <p:txBody>
          <a:bodyPr>
            <a:normAutofit/>
          </a:bodyPr>
          <a:lstStyle/>
          <a:p>
            <a:r>
              <a:rPr lang="en-US" dirty="0">
                <a:solidFill>
                  <a:srgbClr val="00A9E0"/>
                </a:solidFill>
                <a:cs typeface="Calibri"/>
              </a:rPr>
              <a:t>Rationalizing</a:t>
            </a:r>
            <a:r>
              <a:rPr lang="en-US" dirty="0">
                <a:cs typeface="Calibri"/>
              </a:rPr>
              <a:t> The Portfolio And The </a:t>
            </a:r>
            <a:r>
              <a:rPr lang="en-US" dirty="0" smtClean="0">
                <a:cs typeface="Calibri"/>
              </a:rPr>
              <a:t>Projects</a:t>
            </a:r>
            <a:endParaRPr lang="en-US" dirty="0"/>
          </a:p>
        </p:txBody>
      </p:sp>
    </p:spTree>
    <p:extLst>
      <p:ext uri="{BB962C8B-B14F-4D97-AF65-F5344CB8AC3E}">
        <p14:creationId xmlns:p14="http://schemas.microsoft.com/office/powerpoint/2010/main" val="1157410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rrowheads="1"/>
          </p:cNvPicPr>
          <p:nvPr/>
        </p:nvPicPr>
        <p:blipFill rotWithShape="1">
          <a:blip r:embed="rId2" cstate="print"/>
          <a:srcRect r="30928"/>
          <a:stretch/>
        </p:blipFill>
        <p:spPr bwMode="auto">
          <a:xfrm>
            <a:off x="5257800" y="1278392"/>
            <a:ext cx="3883153" cy="5588421"/>
          </a:xfrm>
          <a:prstGeom prst="rect">
            <a:avLst/>
          </a:prstGeom>
          <a:noFill/>
          <a:ln w="9525">
            <a:noFill/>
            <a:miter lim="800000"/>
            <a:headEnd/>
            <a:tailEnd/>
          </a:ln>
        </p:spPr>
      </p:pic>
      <p:sp>
        <p:nvSpPr>
          <p:cNvPr id="10" name="Rectangle 9"/>
          <p:cNvSpPr/>
          <p:nvPr/>
        </p:nvSpPr>
        <p:spPr>
          <a:xfrm>
            <a:off x="0" y="0"/>
            <a:ext cx="9144000" cy="1280160"/>
          </a:xfrm>
          <a:prstGeom prst="rect">
            <a:avLst/>
          </a:prstGeom>
          <a:gradFill flip="none" rotWithShape="1">
            <a:gsLst>
              <a:gs pos="0">
                <a:srgbClr val="000000"/>
              </a:gs>
              <a:gs pos="100000">
                <a:schemeClr val="tx1">
                  <a:lumMod val="85000"/>
                  <a:lumOff val="15000"/>
                </a:schemeClr>
              </a:gs>
            </a:gsLst>
            <a:lin ang="4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4" name="Title 3"/>
          <p:cNvSpPr>
            <a:spLocks noGrp="1"/>
          </p:cNvSpPr>
          <p:nvPr>
            <p:ph type="title"/>
          </p:nvPr>
        </p:nvSpPr>
        <p:spPr/>
        <p:txBody>
          <a:bodyPr anchor="t">
            <a:noAutofit/>
          </a:bodyPr>
          <a:lstStyle/>
          <a:p>
            <a:pPr lvl="0" algn="l"/>
            <a:r>
              <a:rPr lang="en-US" sz="3600" dirty="0" smtClean="0">
                <a:solidFill>
                  <a:srgbClr val="FFFFFF"/>
                </a:solidFill>
              </a:rPr>
              <a:t>How do we solve the </a:t>
            </a:r>
            <a:r>
              <a:rPr lang="en-US" sz="3600" dirty="0" smtClean="0">
                <a:solidFill>
                  <a:srgbClr val="00B3EF"/>
                </a:solidFill>
              </a:rPr>
              <a:t>Leadership Paradox?</a:t>
            </a:r>
            <a:r>
              <a:rPr lang="en-US" sz="3600" dirty="0">
                <a:solidFill>
                  <a:srgbClr val="FFFFFF"/>
                </a:solidFill>
              </a:rPr>
              <a:t/>
            </a:r>
            <a:br>
              <a:rPr lang="en-US" sz="3600" dirty="0">
                <a:solidFill>
                  <a:srgbClr val="FFFFFF"/>
                </a:solidFill>
              </a:rPr>
            </a:br>
            <a:endParaRPr lang="en-US" sz="3600" dirty="0">
              <a:solidFill>
                <a:srgbClr val="FFFFFF"/>
              </a:solidFill>
            </a:endParaRPr>
          </a:p>
        </p:txBody>
      </p:sp>
      <p:sp>
        <p:nvSpPr>
          <p:cNvPr id="5" name="Content Placeholder 4"/>
          <p:cNvSpPr>
            <a:spLocks noGrp="1"/>
          </p:cNvSpPr>
          <p:nvPr>
            <p:ph idx="1"/>
          </p:nvPr>
        </p:nvSpPr>
        <p:spPr>
          <a:xfrm>
            <a:off x="457200" y="1648634"/>
            <a:ext cx="4343400" cy="4299454"/>
          </a:xfrm>
        </p:spPr>
        <p:txBody>
          <a:bodyPr>
            <a:noAutofit/>
          </a:bodyPr>
          <a:lstStyle/>
          <a:p>
            <a:r>
              <a:rPr lang="en-US" sz="2800" dirty="0" smtClean="0"/>
              <a:t>Deliver operational excellence while . . . </a:t>
            </a:r>
          </a:p>
          <a:p>
            <a:r>
              <a:rPr lang="en-US" sz="2800" dirty="0" smtClean="0"/>
              <a:t>Driving innovation</a:t>
            </a:r>
          </a:p>
          <a:p>
            <a:pPr lvl="1"/>
            <a:r>
              <a:rPr lang="en-US" sz="2400" dirty="0" smtClean="0"/>
              <a:t>Technology</a:t>
            </a:r>
          </a:p>
          <a:p>
            <a:pPr lvl="1"/>
            <a:r>
              <a:rPr lang="en-US" sz="2400" dirty="0" smtClean="0"/>
              <a:t>Business model</a:t>
            </a:r>
          </a:p>
          <a:p>
            <a:pPr lvl="1"/>
            <a:r>
              <a:rPr lang="en-US" sz="2400" dirty="0" smtClean="0"/>
              <a:t>Business rule</a:t>
            </a:r>
          </a:p>
          <a:p>
            <a:pPr lvl="1"/>
            <a:r>
              <a:rPr lang="en-US" sz="2400" dirty="0" smtClean="0"/>
              <a:t>Product and service</a:t>
            </a:r>
            <a:endParaRPr lang="en-US" sz="2400" dirty="0"/>
          </a:p>
        </p:txBody>
      </p:sp>
    </p:spTree>
    <p:extLst>
      <p:ext uri="{BB962C8B-B14F-4D97-AF65-F5344CB8AC3E}">
        <p14:creationId xmlns:p14="http://schemas.microsoft.com/office/powerpoint/2010/main" val="2231935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Want To Give This A Try?</a:t>
            </a:r>
            <a:endParaRPr lang="en-US" dirty="0"/>
          </a:p>
        </p:txBody>
      </p:sp>
    </p:spTree>
    <p:extLst>
      <p:ext uri="{BB962C8B-B14F-4D97-AF65-F5344CB8AC3E}">
        <p14:creationId xmlns:p14="http://schemas.microsoft.com/office/powerpoint/2010/main" val="180662507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Challenge</a:t>
            </a:r>
            <a:r>
              <a:rPr lang="en-US" dirty="0" smtClean="0"/>
              <a:t>?</a:t>
            </a:r>
            <a:endParaRPr lang="en-US" dirty="0"/>
          </a:p>
        </p:txBody>
      </p:sp>
      <p:sp>
        <p:nvSpPr>
          <p:cNvPr id="27650" name="Rectangle 2"/>
          <p:cNvSpPr>
            <a:spLocks noGrp="1" noChangeArrowheads="1"/>
          </p:cNvSpPr>
          <p:nvPr>
            <p:ph idx="4294967295"/>
          </p:nvPr>
        </p:nvSpPr>
        <p:spPr>
          <a:xfrm>
            <a:off x="0" y="1277938"/>
            <a:ext cx="9144000" cy="5580062"/>
          </a:xfrm>
          <a:gradFill>
            <a:gsLst>
              <a:gs pos="0">
                <a:srgbClr val="0066CC"/>
              </a:gs>
              <a:gs pos="100000">
                <a:srgbClr val="A8EFF6">
                  <a:alpha val="67000"/>
                </a:srgbClr>
              </a:gs>
            </a:gsLst>
            <a:lin ang="18900000"/>
          </a:gradFill>
        </p:spPr>
        <p:txBody>
          <a:bodyPr/>
          <a:lstStyle/>
          <a:p>
            <a:pPr eaLnBrk="1" hangingPunct="1">
              <a:buFont typeface="Wingdings" pitchFamily="2" charset="2"/>
              <a:buNone/>
            </a:pPr>
            <a:r>
              <a:rPr lang="en-US" dirty="0" smtClean="0"/>
              <a:t>   </a:t>
            </a:r>
          </a:p>
        </p:txBody>
      </p:sp>
      <p:sp>
        <p:nvSpPr>
          <p:cNvPr id="27651" name="Text Box 3"/>
          <p:cNvSpPr txBox="1">
            <a:spLocks noChangeArrowheads="1"/>
          </p:cNvSpPr>
          <p:nvPr/>
        </p:nvSpPr>
        <p:spPr bwMode="auto">
          <a:xfrm>
            <a:off x="609600" y="3276600"/>
            <a:ext cx="2249488" cy="822325"/>
          </a:xfrm>
          <a:prstGeom prst="rect">
            <a:avLst/>
          </a:prstGeom>
          <a:solidFill>
            <a:srgbClr val="FFFFFF">
              <a:alpha val="47842"/>
            </a:srgbClr>
          </a:solidFill>
          <a:ln w="12700" cap="sq">
            <a:noFill/>
            <a:miter lim="800000"/>
            <a:headEnd type="none" w="sm" len="sm"/>
            <a:tailEnd type="none" w="sm" len="sm"/>
          </a:ln>
        </p:spPr>
        <p:txBody>
          <a:bodyPr wrap="none">
            <a:spAutoFit/>
          </a:bodyPr>
          <a:lstStyle/>
          <a:p>
            <a:pPr algn="ctr" eaLnBrk="0" hangingPunct="0">
              <a:spcBef>
                <a:spcPct val="0"/>
              </a:spcBef>
              <a:buClrTx/>
              <a:buFontTx/>
              <a:buNone/>
            </a:pPr>
            <a:r>
              <a:rPr lang="en-US" sz="2400" b="1" dirty="0">
                <a:solidFill>
                  <a:schemeClr val="tx1"/>
                </a:solidFill>
              </a:rPr>
              <a:t>Market</a:t>
            </a:r>
          </a:p>
          <a:p>
            <a:pPr algn="ctr" eaLnBrk="0" hangingPunct="0">
              <a:spcBef>
                <a:spcPct val="0"/>
              </a:spcBef>
              <a:buClrTx/>
              <a:buFontTx/>
              <a:buNone/>
            </a:pPr>
            <a:r>
              <a:rPr lang="en-US" sz="2400" b="1" dirty="0">
                <a:solidFill>
                  <a:schemeClr val="tx1"/>
                </a:solidFill>
              </a:rPr>
              <a:t>Differentiating</a:t>
            </a:r>
            <a:endParaRPr lang="en-US" sz="2400" dirty="0">
              <a:solidFill>
                <a:schemeClr val="tx1"/>
              </a:solidFill>
            </a:endParaRPr>
          </a:p>
        </p:txBody>
      </p:sp>
      <p:sp>
        <p:nvSpPr>
          <p:cNvPr id="27652" name="Text Box 4"/>
          <p:cNvSpPr txBox="1">
            <a:spLocks noChangeArrowheads="1"/>
          </p:cNvSpPr>
          <p:nvPr/>
        </p:nvSpPr>
        <p:spPr bwMode="auto">
          <a:xfrm>
            <a:off x="2232025" y="1895475"/>
            <a:ext cx="654050" cy="366713"/>
          </a:xfrm>
          <a:prstGeom prst="rect">
            <a:avLst/>
          </a:prstGeom>
          <a:noFill/>
          <a:ln w="12700" cap="sq">
            <a:noFill/>
            <a:miter lim="800000"/>
            <a:headEnd type="none" w="sm" len="sm"/>
            <a:tailEnd type="none" w="sm" len="sm"/>
          </a:ln>
        </p:spPr>
        <p:txBody>
          <a:bodyPr wrap="none">
            <a:spAutoFit/>
          </a:bodyPr>
          <a:lstStyle/>
          <a:p>
            <a:pPr eaLnBrk="0" hangingPunct="0">
              <a:spcBef>
                <a:spcPct val="0"/>
              </a:spcBef>
              <a:buClrTx/>
              <a:buFontTx/>
              <a:buNone/>
            </a:pPr>
            <a:r>
              <a:rPr lang="en-US" sz="1800" dirty="0">
                <a:solidFill>
                  <a:schemeClr val="tx1"/>
                </a:solidFill>
              </a:rPr>
              <a:t>High</a:t>
            </a:r>
          </a:p>
        </p:txBody>
      </p:sp>
      <p:sp>
        <p:nvSpPr>
          <p:cNvPr id="27653" name="Text Box 5"/>
          <p:cNvSpPr txBox="1">
            <a:spLocks noChangeArrowheads="1"/>
          </p:cNvSpPr>
          <p:nvPr/>
        </p:nvSpPr>
        <p:spPr bwMode="auto">
          <a:xfrm>
            <a:off x="2270125" y="5111750"/>
            <a:ext cx="603250" cy="366713"/>
          </a:xfrm>
          <a:prstGeom prst="rect">
            <a:avLst/>
          </a:prstGeom>
          <a:noFill/>
          <a:ln w="12700" cap="sq">
            <a:noFill/>
            <a:miter lim="800000"/>
            <a:headEnd type="none" w="sm" len="sm"/>
            <a:tailEnd type="none" w="sm" len="sm"/>
          </a:ln>
        </p:spPr>
        <p:txBody>
          <a:bodyPr wrap="none">
            <a:spAutoFit/>
          </a:bodyPr>
          <a:lstStyle/>
          <a:p>
            <a:pPr eaLnBrk="0" hangingPunct="0">
              <a:spcBef>
                <a:spcPct val="0"/>
              </a:spcBef>
              <a:buClrTx/>
              <a:buFontTx/>
              <a:buNone/>
            </a:pPr>
            <a:r>
              <a:rPr lang="en-US" sz="1800" dirty="0">
                <a:solidFill>
                  <a:schemeClr val="tx1"/>
                </a:solidFill>
              </a:rPr>
              <a:t>Low</a:t>
            </a:r>
          </a:p>
        </p:txBody>
      </p:sp>
      <p:sp>
        <p:nvSpPr>
          <p:cNvPr id="27654" name="Text Box 6"/>
          <p:cNvSpPr txBox="1">
            <a:spLocks noChangeArrowheads="1"/>
          </p:cNvSpPr>
          <p:nvPr/>
        </p:nvSpPr>
        <p:spPr bwMode="auto">
          <a:xfrm>
            <a:off x="4493502" y="5943600"/>
            <a:ext cx="2135020" cy="461665"/>
          </a:xfrm>
          <a:prstGeom prst="rect">
            <a:avLst/>
          </a:prstGeom>
          <a:solidFill>
            <a:srgbClr val="FFFFFF">
              <a:alpha val="41176"/>
            </a:srgbClr>
          </a:solidFill>
          <a:ln w="12700" cap="sq">
            <a:noFill/>
            <a:miter lim="800000"/>
            <a:headEnd type="none" w="sm" len="sm"/>
            <a:tailEnd type="none" w="sm" len="sm"/>
          </a:ln>
        </p:spPr>
        <p:txBody>
          <a:bodyPr wrap="none">
            <a:spAutoFit/>
          </a:bodyPr>
          <a:lstStyle/>
          <a:p>
            <a:pPr algn="ctr" eaLnBrk="0" hangingPunct="0">
              <a:spcBef>
                <a:spcPct val="0"/>
              </a:spcBef>
              <a:buClrTx/>
              <a:buFontTx/>
              <a:buNone/>
            </a:pPr>
            <a:r>
              <a:rPr lang="en-US" sz="2400" b="1" dirty="0">
                <a:solidFill>
                  <a:schemeClr val="tx1"/>
                </a:solidFill>
              </a:rPr>
              <a:t>Mission Critical</a:t>
            </a:r>
          </a:p>
        </p:txBody>
      </p:sp>
      <p:sp>
        <p:nvSpPr>
          <p:cNvPr id="27655" name="Text Box 7"/>
          <p:cNvSpPr txBox="1">
            <a:spLocks noChangeArrowheads="1"/>
          </p:cNvSpPr>
          <p:nvPr/>
        </p:nvSpPr>
        <p:spPr bwMode="auto">
          <a:xfrm>
            <a:off x="3108325" y="5692775"/>
            <a:ext cx="603250" cy="366713"/>
          </a:xfrm>
          <a:prstGeom prst="rect">
            <a:avLst/>
          </a:prstGeom>
          <a:noFill/>
          <a:ln w="12700" cap="sq">
            <a:noFill/>
            <a:miter lim="800000"/>
            <a:headEnd type="none" w="sm" len="sm"/>
            <a:tailEnd type="none" w="sm" len="sm"/>
          </a:ln>
        </p:spPr>
        <p:txBody>
          <a:bodyPr wrap="none">
            <a:spAutoFit/>
          </a:bodyPr>
          <a:lstStyle/>
          <a:p>
            <a:pPr eaLnBrk="0" hangingPunct="0">
              <a:spcBef>
                <a:spcPct val="0"/>
              </a:spcBef>
              <a:buClrTx/>
              <a:buFontTx/>
              <a:buNone/>
            </a:pPr>
            <a:r>
              <a:rPr lang="en-US" sz="1800" dirty="0">
                <a:solidFill>
                  <a:schemeClr val="tx1"/>
                </a:solidFill>
              </a:rPr>
              <a:t>Low</a:t>
            </a:r>
          </a:p>
        </p:txBody>
      </p:sp>
      <p:sp>
        <p:nvSpPr>
          <p:cNvPr id="27656" name="Text Box 8"/>
          <p:cNvSpPr txBox="1">
            <a:spLocks noChangeArrowheads="1"/>
          </p:cNvSpPr>
          <p:nvPr/>
        </p:nvSpPr>
        <p:spPr bwMode="auto">
          <a:xfrm>
            <a:off x="6956425" y="5667375"/>
            <a:ext cx="654050" cy="366713"/>
          </a:xfrm>
          <a:prstGeom prst="rect">
            <a:avLst/>
          </a:prstGeom>
          <a:noFill/>
          <a:ln w="12700" cap="sq">
            <a:noFill/>
            <a:miter lim="800000"/>
            <a:headEnd type="none" w="sm" len="sm"/>
            <a:tailEnd type="none" w="sm" len="sm"/>
          </a:ln>
        </p:spPr>
        <p:txBody>
          <a:bodyPr wrap="none">
            <a:spAutoFit/>
          </a:bodyPr>
          <a:lstStyle/>
          <a:p>
            <a:pPr eaLnBrk="0" hangingPunct="0">
              <a:spcBef>
                <a:spcPct val="0"/>
              </a:spcBef>
              <a:buClrTx/>
              <a:buFontTx/>
              <a:buNone/>
            </a:pPr>
            <a:r>
              <a:rPr lang="en-US" sz="1800" dirty="0">
                <a:solidFill>
                  <a:schemeClr val="tx1"/>
                </a:solidFill>
              </a:rPr>
              <a:t>High</a:t>
            </a:r>
          </a:p>
        </p:txBody>
      </p:sp>
      <p:sp>
        <p:nvSpPr>
          <p:cNvPr id="27657" name="Rectangle 9"/>
          <p:cNvSpPr>
            <a:spLocks noChangeArrowheads="1"/>
          </p:cNvSpPr>
          <p:nvPr/>
        </p:nvSpPr>
        <p:spPr bwMode="auto">
          <a:xfrm>
            <a:off x="3048000" y="1828800"/>
            <a:ext cx="2362200" cy="1905000"/>
          </a:xfrm>
          <a:prstGeom prst="rect">
            <a:avLst/>
          </a:prstGeom>
          <a:solidFill>
            <a:srgbClr val="00CC99"/>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00CC99"/>
            </a:extrusionClr>
          </a:sp3d>
        </p:spPr>
        <p:txBody>
          <a:bodyPr wrap="none" anchor="ctr">
            <a:flatTx/>
          </a:bodyPr>
          <a:lstStyle/>
          <a:p>
            <a:endParaRPr lang="en-US" dirty="0"/>
          </a:p>
        </p:txBody>
      </p:sp>
      <p:sp>
        <p:nvSpPr>
          <p:cNvPr id="27658" name="Rectangle 10"/>
          <p:cNvSpPr>
            <a:spLocks noChangeArrowheads="1"/>
          </p:cNvSpPr>
          <p:nvPr/>
        </p:nvSpPr>
        <p:spPr bwMode="auto">
          <a:xfrm>
            <a:off x="5410200" y="3733800"/>
            <a:ext cx="2286000" cy="1905000"/>
          </a:xfrm>
          <a:prstGeom prst="rect">
            <a:avLst/>
          </a:prstGeom>
          <a:solidFill>
            <a:srgbClr val="0066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0066FF"/>
            </a:extrusionClr>
          </a:sp3d>
        </p:spPr>
        <p:txBody>
          <a:bodyPr wrap="none" anchor="ctr">
            <a:flatTx/>
          </a:bodyPr>
          <a:lstStyle/>
          <a:p>
            <a:endParaRPr lang="en-US" dirty="0"/>
          </a:p>
        </p:txBody>
      </p:sp>
      <p:sp>
        <p:nvSpPr>
          <p:cNvPr id="27659" name="Rectangle 11"/>
          <p:cNvSpPr>
            <a:spLocks noChangeArrowheads="1"/>
          </p:cNvSpPr>
          <p:nvPr/>
        </p:nvSpPr>
        <p:spPr bwMode="auto">
          <a:xfrm>
            <a:off x="3048000" y="3733800"/>
            <a:ext cx="2362200" cy="1905000"/>
          </a:xfrm>
          <a:prstGeom prst="rect">
            <a:avLst/>
          </a:prstGeom>
          <a:solidFill>
            <a:srgbClr val="CCCCFF"/>
          </a:solidFill>
          <a:ln w="9525">
            <a:noFill/>
            <a:miter lim="800000"/>
            <a:headEnd/>
            <a:tailEnd/>
          </a:ln>
        </p:spPr>
        <p:txBody>
          <a:bodyPr wrap="none" anchor="ctr"/>
          <a:lstStyle/>
          <a:p>
            <a:endParaRPr lang="en-US" dirty="0"/>
          </a:p>
        </p:txBody>
      </p:sp>
      <p:sp>
        <p:nvSpPr>
          <p:cNvPr id="27660" name="Rectangle 12"/>
          <p:cNvSpPr>
            <a:spLocks noChangeArrowheads="1"/>
          </p:cNvSpPr>
          <p:nvPr/>
        </p:nvSpPr>
        <p:spPr bwMode="auto">
          <a:xfrm>
            <a:off x="5410200" y="1828800"/>
            <a:ext cx="2286000" cy="1905000"/>
          </a:xfrm>
          <a:prstGeom prst="rect">
            <a:avLst/>
          </a:prstGeom>
          <a:solidFill>
            <a:srgbClr val="9966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9966FF"/>
            </a:extrusionClr>
          </a:sp3d>
        </p:spPr>
        <p:txBody>
          <a:bodyPr wrap="none" anchor="ctr">
            <a:flatTx/>
          </a:bodyPr>
          <a:lstStyle/>
          <a:p>
            <a:endParaRPr lang="en-US" dirty="0"/>
          </a:p>
        </p:txBody>
      </p:sp>
      <p:sp>
        <p:nvSpPr>
          <p:cNvPr id="27661" name="Text Box 13"/>
          <p:cNvSpPr txBox="1">
            <a:spLocks noChangeArrowheads="1"/>
          </p:cNvSpPr>
          <p:nvPr/>
        </p:nvSpPr>
        <p:spPr bwMode="auto">
          <a:xfrm>
            <a:off x="5537290" y="2514600"/>
            <a:ext cx="2048766" cy="461665"/>
          </a:xfrm>
          <a:prstGeom prst="rect">
            <a:avLst/>
          </a:prstGeom>
          <a:noFill/>
          <a:ln w="9525">
            <a:noFill/>
            <a:miter lim="800000"/>
            <a:headEnd/>
            <a:tailEnd/>
          </a:ln>
        </p:spPr>
        <p:txBody>
          <a:bodyPr wrap="none">
            <a:spAutoFit/>
          </a:bodyPr>
          <a:lstStyle/>
          <a:p>
            <a:pPr>
              <a:spcBef>
                <a:spcPct val="0"/>
              </a:spcBef>
              <a:buClrTx/>
              <a:buFontTx/>
              <a:buNone/>
            </a:pPr>
            <a:r>
              <a:rPr lang="en-US" sz="2400" b="1" dirty="0" smtClean="0">
                <a:solidFill>
                  <a:schemeClr val="bg1"/>
                </a:solidFill>
              </a:rPr>
              <a:t>Differentiating</a:t>
            </a:r>
            <a:endParaRPr lang="en-US" sz="2400" b="1" dirty="0">
              <a:solidFill>
                <a:schemeClr val="bg1"/>
              </a:solidFill>
            </a:endParaRPr>
          </a:p>
        </p:txBody>
      </p:sp>
      <p:sp>
        <p:nvSpPr>
          <p:cNvPr id="27662" name="Text Box 14"/>
          <p:cNvSpPr txBox="1">
            <a:spLocks noChangeArrowheads="1"/>
          </p:cNvSpPr>
          <p:nvPr/>
        </p:nvSpPr>
        <p:spPr bwMode="auto">
          <a:xfrm>
            <a:off x="6087969" y="4316413"/>
            <a:ext cx="932050" cy="461665"/>
          </a:xfrm>
          <a:prstGeom prst="rect">
            <a:avLst/>
          </a:prstGeom>
          <a:noFill/>
          <a:ln w="9525">
            <a:noFill/>
            <a:miter lim="800000"/>
            <a:headEnd/>
            <a:tailEnd/>
          </a:ln>
        </p:spPr>
        <p:txBody>
          <a:bodyPr wrap="none">
            <a:spAutoFit/>
          </a:bodyPr>
          <a:lstStyle/>
          <a:p>
            <a:pPr algn="ctr">
              <a:spcBef>
                <a:spcPct val="0"/>
              </a:spcBef>
              <a:buClrTx/>
              <a:buFontTx/>
              <a:buNone/>
            </a:pPr>
            <a:r>
              <a:rPr lang="en-US" sz="2400" b="1" dirty="0">
                <a:solidFill>
                  <a:schemeClr val="bg1"/>
                </a:solidFill>
              </a:rPr>
              <a:t>Parity</a:t>
            </a:r>
          </a:p>
        </p:txBody>
      </p:sp>
      <p:sp>
        <p:nvSpPr>
          <p:cNvPr id="27663" name="Text Box 15"/>
          <p:cNvSpPr txBox="1">
            <a:spLocks noChangeArrowheads="1"/>
          </p:cNvSpPr>
          <p:nvPr/>
        </p:nvSpPr>
        <p:spPr bwMode="auto">
          <a:xfrm>
            <a:off x="3200400" y="2514600"/>
            <a:ext cx="2063750" cy="461665"/>
          </a:xfrm>
          <a:prstGeom prst="rect">
            <a:avLst/>
          </a:prstGeom>
          <a:noFill/>
          <a:ln w="9525">
            <a:noFill/>
            <a:miter lim="800000"/>
            <a:headEnd/>
            <a:tailEnd/>
          </a:ln>
        </p:spPr>
        <p:txBody>
          <a:bodyPr>
            <a:spAutoFit/>
          </a:bodyPr>
          <a:lstStyle/>
          <a:p>
            <a:pPr algn="ctr">
              <a:spcBef>
                <a:spcPct val="0"/>
              </a:spcBef>
              <a:buClrTx/>
              <a:buFontTx/>
              <a:buNone/>
            </a:pPr>
            <a:r>
              <a:rPr lang="en-US" sz="2400" b="1" dirty="0">
                <a:solidFill>
                  <a:srgbClr val="FFFFFF"/>
                </a:solidFill>
              </a:rPr>
              <a:t>Partner?</a:t>
            </a:r>
          </a:p>
        </p:txBody>
      </p:sp>
      <p:sp>
        <p:nvSpPr>
          <p:cNvPr id="27664" name="Text Box 16"/>
          <p:cNvSpPr txBox="1">
            <a:spLocks noChangeArrowheads="1"/>
          </p:cNvSpPr>
          <p:nvPr/>
        </p:nvSpPr>
        <p:spPr bwMode="auto">
          <a:xfrm>
            <a:off x="3352800" y="4262735"/>
            <a:ext cx="1828800" cy="461665"/>
          </a:xfrm>
          <a:prstGeom prst="rect">
            <a:avLst/>
          </a:prstGeom>
          <a:noFill/>
          <a:ln w="9525">
            <a:noFill/>
            <a:miter lim="800000"/>
            <a:headEnd/>
            <a:tailEnd/>
          </a:ln>
        </p:spPr>
        <p:txBody>
          <a:bodyPr>
            <a:spAutoFit/>
          </a:bodyPr>
          <a:lstStyle/>
          <a:p>
            <a:pPr algn="ctr">
              <a:spcBef>
                <a:spcPct val="50000"/>
              </a:spcBef>
            </a:pPr>
            <a:r>
              <a:rPr lang="en-US" sz="2400" b="1" dirty="0">
                <a:solidFill>
                  <a:schemeClr val="tx1"/>
                </a:solidFill>
              </a:rPr>
              <a:t>Who cares?</a:t>
            </a:r>
          </a:p>
        </p:txBody>
      </p:sp>
      <p:sp>
        <p:nvSpPr>
          <p:cNvPr id="27665" name="Text Box 17"/>
          <p:cNvSpPr txBox="1">
            <a:spLocks noChangeArrowheads="1"/>
          </p:cNvSpPr>
          <p:nvPr/>
        </p:nvSpPr>
        <p:spPr bwMode="auto">
          <a:xfrm>
            <a:off x="4885273" y="228600"/>
            <a:ext cx="3352800" cy="641350"/>
          </a:xfrm>
          <a:prstGeom prst="rect">
            <a:avLst/>
          </a:prstGeom>
          <a:noFill/>
          <a:ln w="9525">
            <a:noFill/>
            <a:miter lim="800000"/>
            <a:headEnd/>
            <a:tailEnd/>
          </a:ln>
        </p:spPr>
        <p:txBody>
          <a:bodyPr>
            <a:spAutoFit/>
          </a:bodyPr>
          <a:lstStyle/>
          <a:p>
            <a:pPr algn="ctr">
              <a:spcBef>
                <a:spcPct val="50000"/>
              </a:spcBef>
            </a:pPr>
            <a:r>
              <a:rPr lang="en-US" sz="3600" b="1" dirty="0" smtClean="0">
                <a:solidFill>
                  <a:srgbClr val="FFFFFF"/>
                </a:solidFill>
              </a:rPr>
              <a:t>Strategy</a:t>
            </a:r>
            <a:endParaRPr lang="en-US" dirty="0">
              <a:solidFill>
                <a:srgbClr val="FFFFFF"/>
              </a:solidFill>
            </a:endParaRPr>
          </a:p>
        </p:txBody>
      </p:sp>
      <p:sp>
        <p:nvSpPr>
          <p:cNvPr id="27666" name="Up-Down Arrow 17"/>
          <p:cNvSpPr>
            <a:spLocks noChangeArrowheads="1"/>
          </p:cNvSpPr>
          <p:nvPr/>
        </p:nvSpPr>
        <p:spPr bwMode="auto">
          <a:xfrm>
            <a:off x="6180673" y="838200"/>
            <a:ext cx="762000" cy="1462088"/>
          </a:xfrm>
          <a:prstGeom prst="upDownArrow">
            <a:avLst>
              <a:gd name="adj1" fmla="val 50000"/>
              <a:gd name="adj2" fmla="val 19996"/>
            </a:avLst>
          </a:prstGeom>
          <a:gradFill rotWithShape="1">
            <a:gsLst>
              <a:gs pos="0">
                <a:srgbClr val="009973"/>
              </a:gs>
              <a:gs pos="100000">
                <a:srgbClr val="FFFFFF"/>
              </a:gs>
            </a:gsLst>
            <a:lin ang="5400000" scaled="1"/>
          </a:gradFill>
          <a:ln w="9525" algn="ctr">
            <a:noFill/>
            <a:round/>
            <a:headEnd/>
            <a:tailEnd/>
          </a:ln>
        </p:spPr>
        <p:txBody>
          <a:bodyPr/>
          <a:lstStyle/>
          <a:p>
            <a:pPr marL="914400" indent="-342900"/>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3" cstate="print"/>
          <a:srcRect l="3522" r="9085"/>
          <a:stretch/>
        </p:blipFill>
        <p:spPr bwMode="auto">
          <a:xfrm>
            <a:off x="0" y="1277697"/>
            <a:ext cx="9144000" cy="5580303"/>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a:latin typeface="Calibri"/>
                <a:cs typeface="Calibri"/>
              </a:rPr>
              <a:t> strategy </a:t>
            </a:r>
            <a:r>
              <a:rPr lang="en-US" dirty="0">
                <a:solidFill>
                  <a:srgbClr val="00A9E0"/>
                </a:solidFill>
                <a:latin typeface="Calibri"/>
                <a:cs typeface="Calibri"/>
              </a:rPr>
              <a:t>=</a:t>
            </a:r>
            <a:r>
              <a:rPr lang="en-US" dirty="0">
                <a:latin typeface="Calibri"/>
                <a:cs typeface="Calibri"/>
              </a:rPr>
              <a:t> </a:t>
            </a:r>
            <a:r>
              <a:rPr lang="en-US" dirty="0" smtClean="0">
                <a:latin typeface="Calibri"/>
                <a:cs typeface="Calibri"/>
              </a:rPr>
              <a:t>sustainable competitive advantage</a:t>
            </a:r>
            <a:endParaRPr lang="en-US" dirty="0">
              <a:latin typeface="Calibri"/>
              <a:cs typeface="Calibri"/>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solidFill>
                  <a:srgbClr val="00A9E0"/>
                </a:solidFill>
              </a:rPr>
              <a:t>4 important </a:t>
            </a:r>
            <a:r>
              <a:rPr lang="en-US" dirty="0"/>
              <a:t>questions</a:t>
            </a:r>
            <a:r>
              <a:rPr lang="en-US" dirty="0" smtClean="0"/>
              <a:t>:</a:t>
            </a:r>
            <a:endParaRPr lang="en-US" dirty="0"/>
          </a:p>
        </p:txBody>
      </p:sp>
      <p:sp>
        <p:nvSpPr>
          <p:cNvPr id="29698" name="Rectangle 2"/>
          <p:cNvSpPr>
            <a:spLocks noGrp="1" noChangeArrowheads="1"/>
          </p:cNvSpPr>
          <p:nvPr>
            <p:ph idx="4294967295"/>
          </p:nvPr>
        </p:nvSpPr>
        <p:spPr>
          <a:xfrm>
            <a:off x="0" y="1277938"/>
            <a:ext cx="9144000" cy="5580062"/>
          </a:xfrm>
          <a:solidFill>
            <a:schemeClr val="tx1"/>
          </a:solidFill>
        </p:spPr>
        <p:txBody>
          <a:bodyPr/>
          <a:lstStyle/>
          <a:p>
            <a:pPr marL="1028700" indent="-457200" eaLnBrk="1" hangingPunct="1">
              <a:buFont typeface="Wingdings" pitchFamily="2" charset="2"/>
              <a:buNone/>
            </a:pPr>
            <a:endParaRPr lang="en-US" dirty="0" smtClean="0"/>
          </a:p>
          <a:p>
            <a:pPr marL="1028700" indent="-457200" eaLnBrk="1" hangingPunct="1">
              <a:buFont typeface="Wingdings" pitchFamily="2" charset="2"/>
              <a:buNone/>
            </a:pPr>
            <a:endParaRPr lang="en-US" sz="1400" b="1" dirty="0" smtClean="0"/>
          </a:p>
          <a:p>
            <a:pPr marL="1085850" indent="-514350" eaLnBrk="1" hangingPunct="1">
              <a:buClr>
                <a:schemeClr val="bg1"/>
              </a:buClr>
              <a:buFont typeface="+mj-lt"/>
              <a:buAutoNum type="arabicPeriod"/>
            </a:pPr>
            <a:r>
              <a:rPr lang="en-US" dirty="0" smtClean="0">
                <a:solidFill>
                  <a:schemeClr val="bg1"/>
                </a:solidFill>
              </a:rPr>
              <a:t>Who do we serve?</a:t>
            </a:r>
          </a:p>
          <a:p>
            <a:pPr marL="1085850" indent="-514350" eaLnBrk="1" hangingPunct="1">
              <a:buClr>
                <a:schemeClr val="bg1"/>
              </a:buClr>
              <a:buFont typeface="+mj-lt"/>
              <a:buAutoNum type="arabicPeriod"/>
            </a:pPr>
            <a:r>
              <a:rPr lang="en-US" dirty="0" smtClean="0">
                <a:solidFill>
                  <a:schemeClr val="bg1"/>
                </a:solidFill>
              </a:rPr>
              <a:t>What do they need and want most?</a:t>
            </a:r>
          </a:p>
          <a:p>
            <a:pPr marL="1085850" indent="-514350" eaLnBrk="1" hangingPunct="1">
              <a:buClr>
                <a:schemeClr val="bg1"/>
              </a:buClr>
              <a:buFont typeface="+mj-lt"/>
              <a:buAutoNum type="arabicPeriod"/>
            </a:pPr>
            <a:r>
              <a:rPr lang="en-US" dirty="0" smtClean="0">
                <a:solidFill>
                  <a:schemeClr val="bg1"/>
                </a:solidFill>
              </a:rPr>
              <a:t>What do we do – better than anyone else – to meet these needs and wants?</a:t>
            </a:r>
          </a:p>
          <a:p>
            <a:pPr marL="1085850" indent="-514350" eaLnBrk="1" hangingPunct="1">
              <a:buClr>
                <a:schemeClr val="bg1"/>
              </a:buClr>
              <a:buFont typeface="+mj-lt"/>
              <a:buAutoNum type="arabicPeriod"/>
            </a:pPr>
            <a:r>
              <a:rPr lang="en-US" dirty="0" smtClean="0">
                <a:solidFill>
                  <a:schemeClr val="bg1"/>
                </a:solidFill>
              </a:rPr>
              <a:t>What is the best way to provide this?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9698">
                                            <p:txEl>
                                              <p:pRg st="2" end="2"/>
                                            </p:txEl>
                                          </p:spTgt>
                                        </p:tgtEl>
                                        <p:attrNameLst>
                                          <p:attrName>style.visibility</p:attrName>
                                        </p:attrNameLst>
                                      </p:cBhvr>
                                      <p:to>
                                        <p:strVal val="visible"/>
                                      </p:to>
                                    </p:set>
                                    <p:anim calcmode="lin" valueType="num">
                                      <p:cBhvr additive="base">
                                        <p:cTn id="7" dur="500" fill="hold"/>
                                        <p:tgtEl>
                                          <p:spTgt spid="29698">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969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9698">
                                            <p:txEl>
                                              <p:pRg st="3" end="3"/>
                                            </p:txEl>
                                          </p:spTgt>
                                        </p:tgtEl>
                                        <p:attrNameLst>
                                          <p:attrName>style.visibility</p:attrName>
                                        </p:attrNameLst>
                                      </p:cBhvr>
                                      <p:to>
                                        <p:strVal val="visible"/>
                                      </p:to>
                                    </p:set>
                                    <p:anim calcmode="lin" valueType="num">
                                      <p:cBhvr additive="base">
                                        <p:cTn id="13" dur="500" fill="hold"/>
                                        <p:tgtEl>
                                          <p:spTgt spid="29698">
                                            <p:txEl>
                                              <p:pRg st="3" end="3"/>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969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9698">
                                            <p:txEl>
                                              <p:pRg st="4" end="4"/>
                                            </p:txEl>
                                          </p:spTgt>
                                        </p:tgtEl>
                                        <p:attrNameLst>
                                          <p:attrName>style.visibility</p:attrName>
                                        </p:attrNameLst>
                                      </p:cBhvr>
                                      <p:to>
                                        <p:strVal val="visible"/>
                                      </p:to>
                                    </p:set>
                                    <p:anim calcmode="lin" valueType="num">
                                      <p:cBhvr additive="base">
                                        <p:cTn id="19" dur="500" fill="hold"/>
                                        <p:tgtEl>
                                          <p:spTgt spid="29698">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969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9698">
                                            <p:txEl>
                                              <p:pRg st="5" end="5"/>
                                            </p:txEl>
                                          </p:spTgt>
                                        </p:tgtEl>
                                        <p:attrNameLst>
                                          <p:attrName>style.visibility</p:attrName>
                                        </p:attrNameLst>
                                      </p:cBhvr>
                                      <p:to>
                                        <p:strVal val="visible"/>
                                      </p:to>
                                    </p:set>
                                    <p:anim calcmode="lin" valueType="num">
                                      <p:cBhvr additive="base">
                                        <p:cTn id="25" dur="500" fill="hold"/>
                                        <p:tgtEl>
                                          <p:spTgt spid="29698">
                                            <p:txEl>
                                              <p:pRg st="5" end="5"/>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9698">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rrowheads="1"/>
          </p:cNvPicPr>
          <p:nvPr/>
        </p:nvPicPr>
        <p:blipFill rotWithShape="1">
          <a:blip r:embed="rId3" cstate="print"/>
          <a:srcRect l="3030" r="712"/>
          <a:stretch/>
        </p:blipFill>
        <p:spPr bwMode="auto">
          <a:xfrm>
            <a:off x="0" y="1272028"/>
            <a:ext cx="9144000" cy="5585972"/>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US" dirty="0"/>
              <a:t>the </a:t>
            </a:r>
            <a:r>
              <a:rPr lang="en-US" dirty="0">
                <a:solidFill>
                  <a:srgbClr val="00A9E0"/>
                </a:solidFill>
              </a:rPr>
              <a:t>“billboard” </a:t>
            </a:r>
            <a:r>
              <a:rPr lang="en-US" dirty="0"/>
              <a:t>test</a:t>
            </a:r>
            <a:r>
              <a:rPr lang="en-US" dirty="0" smtClean="0"/>
              <a:t>…</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tock_000013810606Medium.jpg"/>
          <p:cNvPicPr>
            <a:picLocks noChangeAspect="1"/>
          </p:cNvPicPr>
          <p:nvPr/>
        </p:nvPicPr>
        <p:blipFill rotWithShape="1">
          <a:blip r:embed="rId3" cstate="email">
            <a:extLst>
              <a:ext uri="{28A0092B-C50C-407E-A947-70E740481C1C}">
                <a14:useLocalDpi xmlns:a14="http://schemas.microsoft.com/office/drawing/2010/main" val="0"/>
              </a:ext>
            </a:extLst>
          </a:blip>
          <a:srcRect l="12509" t="19757" r="-1" b="-131"/>
          <a:stretch/>
        </p:blipFill>
        <p:spPr>
          <a:xfrm>
            <a:off x="0" y="1280160"/>
            <a:ext cx="9144000" cy="5586984"/>
          </a:xfrm>
          <a:prstGeom prst="rect">
            <a:avLst/>
          </a:prstGeom>
        </p:spPr>
      </p:pic>
      <p:sp>
        <p:nvSpPr>
          <p:cNvPr id="31747" name="Text Box 3"/>
          <p:cNvSpPr txBox="1">
            <a:spLocks noChangeArrowheads="1"/>
          </p:cNvSpPr>
          <p:nvPr/>
        </p:nvSpPr>
        <p:spPr bwMode="auto">
          <a:xfrm>
            <a:off x="604607" y="2962276"/>
            <a:ext cx="7860194" cy="1480692"/>
          </a:xfrm>
          <a:prstGeom prst="rect">
            <a:avLst/>
          </a:prstGeom>
          <a:noFill/>
          <a:ln w="12700" algn="ctr">
            <a:noFill/>
            <a:miter lim="800000"/>
            <a:headEnd/>
            <a:tailEnd/>
          </a:ln>
        </p:spPr>
        <p:txBody>
          <a:bodyPr wrap="none" lIns="64291" tIns="32146" rIns="0" bIns="32146">
            <a:spAutoFit/>
          </a:bodyPr>
          <a:lstStyle/>
          <a:p>
            <a:pPr algn="ctr">
              <a:spcBef>
                <a:spcPct val="0"/>
              </a:spcBef>
              <a:buClrTx/>
              <a:buFontTx/>
              <a:buNone/>
            </a:pPr>
            <a:r>
              <a:rPr lang="en-US" sz="3200" dirty="0" smtClean="0">
                <a:solidFill>
                  <a:schemeClr val="tx1"/>
                </a:solidFill>
                <a:latin typeface="Constantia" pitchFamily="18" charset="0"/>
              </a:rPr>
              <a:t>Employee recognition? </a:t>
            </a:r>
            <a:r>
              <a:rPr lang="en-US" sz="3200" dirty="0" smtClean="0">
                <a:latin typeface="Constantia" pitchFamily="18" charset="0"/>
              </a:rPr>
              <a:t>Who cares?</a:t>
            </a:r>
            <a:endParaRPr lang="en-US" sz="3200" dirty="0">
              <a:solidFill>
                <a:schemeClr val="tx1"/>
              </a:solidFill>
              <a:latin typeface="Constantia" pitchFamily="18" charset="0"/>
            </a:endParaRPr>
          </a:p>
          <a:p>
            <a:pPr algn="ctr">
              <a:spcBef>
                <a:spcPct val="0"/>
              </a:spcBef>
              <a:buClrTx/>
              <a:buFontTx/>
              <a:buNone/>
            </a:pPr>
            <a:endParaRPr lang="en-US" sz="2400" dirty="0">
              <a:solidFill>
                <a:schemeClr val="tx1"/>
              </a:solidFill>
              <a:latin typeface="Constantia" pitchFamily="18" charset="0"/>
            </a:endParaRPr>
          </a:p>
          <a:p>
            <a:pPr algn="ctr">
              <a:spcBef>
                <a:spcPct val="0"/>
              </a:spcBef>
              <a:buClrTx/>
              <a:buFontTx/>
              <a:buNone/>
            </a:pPr>
            <a:r>
              <a:rPr lang="en-US" sz="3600" dirty="0">
                <a:solidFill>
                  <a:schemeClr val="tx1"/>
                </a:solidFill>
                <a:latin typeface="Constantia" pitchFamily="18" charset="0"/>
              </a:rPr>
              <a:t>You Should See </a:t>
            </a:r>
            <a:r>
              <a:rPr lang="en-US" sz="3600" dirty="0" smtClean="0">
                <a:solidFill>
                  <a:schemeClr val="tx1"/>
                </a:solidFill>
                <a:latin typeface="Constantia" pitchFamily="18" charset="0"/>
              </a:rPr>
              <a:t>Our </a:t>
            </a:r>
            <a:r>
              <a:rPr lang="en-US" sz="3600" b="1" dirty="0" smtClean="0">
                <a:latin typeface="Constantia" pitchFamily="18" charset="0"/>
              </a:rPr>
              <a:t>Custom Invoices</a:t>
            </a:r>
            <a:r>
              <a:rPr lang="en-US" sz="3600" b="1" dirty="0" smtClean="0">
                <a:solidFill>
                  <a:schemeClr val="tx1"/>
                </a:solidFill>
                <a:latin typeface="Constantia" pitchFamily="18" charset="0"/>
              </a:rPr>
              <a:t>!</a:t>
            </a:r>
            <a:endParaRPr lang="en-US" sz="3600" b="1" dirty="0">
              <a:solidFill>
                <a:schemeClr val="tx1"/>
              </a:solidFill>
              <a:latin typeface="Constantia" pitchFamily="18" charset="0"/>
            </a:endParaRPr>
          </a:p>
        </p:txBody>
      </p:sp>
      <p:sp>
        <p:nvSpPr>
          <p:cNvPr id="3" name="Title 2"/>
          <p:cNvSpPr>
            <a:spLocks noGrp="1"/>
          </p:cNvSpPr>
          <p:nvPr>
            <p:ph type="title"/>
          </p:nvPr>
        </p:nvSpPr>
        <p:spPr/>
        <p:txBody>
          <a:bodyPr>
            <a:normAutofit/>
          </a:bodyPr>
          <a:lstStyle/>
          <a:p>
            <a:r>
              <a:rPr lang="en-US" dirty="0"/>
              <a:t>For </a:t>
            </a:r>
            <a:r>
              <a:rPr lang="en-US" dirty="0" smtClean="0">
                <a:solidFill>
                  <a:srgbClr val="00A9E0"/>
                </a:solidFill>
              </a:rPr>
              <a:t>OC Tanner</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iStock_000013810606Medium.jpg"/>
          <p:cNvPicPr>
            <a:picLocks noChangeAspect="1"/>
          </p:cNvPicPr>
          <p:nvPr/>
        </p:nvPicPr>
        <p:blipFill rotWithShape="1">
          <a:blip r:embed="rId3" cstate="email">
            <a:extLst>
              <a:ext uri="{28A0092B-C50C-407E-A947-70E740481C1C}">
                <a14:useLocalDpi xmlns:a14="http://schemas.microsoft.com/office/drawing/2010/main" val="0"/>
              </a:ext>
            </a:extLst>
          </a:blip>
          <a:srcRect l="12509" t="19757" r="-1" b="-131"/>
          <a:stretch/>
        </p:blipFill>
        <p:spPr>
          <a:xfrm>
            <a:off x="0" y="1280160"/>
            <a:ext cx="9144000" cy="5586984"/>
          </a:xfrm>
          <a:prstGeom prst="rect">
            <a:avLst/>
          </a:prstGeom>
        </p:spPr>
      </p:pic>
      <p:sp>
        <p:nvSpPr>
          <p:cNvPr id="31747" name="Text Box 3"/>
          <p:cNvSpPr txBox="1">
            <a:spLocks noChangeArrowheads="1"/>
          </p:cNvSpPr>
          <p:nvPr/>
        </p:nvSpPr>
        <p:spPr bwMode="auto">
          <a:xfrm>
            <a:off x="770758" y="2777067"/>
            <a:ext cx="7509638" cy="1911579"/>
          </a:xfrm>
          <a:prstGeom prst="rect">
            <a:avLst/>
          </a:prstGeom>
          <a:noFill/>
          <a:ln w="12700" algn="ctr">
            <a:noFill/>
            <a:miter lim="800000"/>
            <a:headEnd/>
            <a:tailEnd/>
          </a:ln>
        </p:spPr>
        <p:txBody>
          <a:bodyPr wrap="square" lIns="64291" tIns="32146" rIns="0" bIns="32146">
            <a:spAutoFit/>
          </a:bodyPr>
          <a:lstStyle/>
          <a:p>
            <a:pPr algn="ctr">
              <a:spcBef>
                <a:spcPct val="0"/>
              </a:spcBef>
            </a:pPr>
            <a:r>
              <a:rPr lang="en-US" sz="3200" dirty="0" smtClean="0">
                <a:solidFill>
                  <a:prstClr val="black"/>
                </a:solidFill>
                <a:latin typeface="Constantia" pitchFamily="18" charset="0"/>
              </a:rPr>
              <a:t>Want a faster recovery? Want lower risks? Want to reduce time in surgery? </a:t>
            </a:r>
            <a:endParaRPr lang="en-US" sz="3200" dirty="0">
              <a:solidFill>
                <a:prstClr val="black"/>
              </a:solidFill>
              <a:latin typeface="Constantia" pitchFamily="18" charset="0"/>
            </a:endParaRPr>
          </a:p>
          <a:p>
            <a:pPr algn="ctr">
              <a:spcBef>
                <a:spcPct val="0"/>
              </a:spcBef>
            </a:pPr>
            <a:endParaRPr lang="en-US" sz="2000" dirty="0">
              <a:solidFill>
                <a:prstClr val="black"/>
              </a:solidFill>
              <a:latin typeface="Constantia" pitchFamily="18" charset="0"/>
            </a:endParaRPr>
          </a:p>
          <a:p>
            <a:pPr algn="ctr">
              <a:spcBef>
                <a:spcPct val="0"/>
              </a:spcBef>
            </a:pPr>
            <a:r>
              <a:rPr lang="en-US" sz="3600" b="1" dirty="0" smtClean="0">
                <a:solidFill>
                  <a:prstClr val="black"/>
                </a:solidFill>
                <a:latin typeface="Constantia" pitchFamily="18" charset="0"/>
              </a:rPr>
              <a:t>Our implants give that and more</a:t>
            </a:r>
            <a:endParaRPr lang="en-US" sz="3600" b="1" dirty="0">
              <a:solidFill>
                <a:prstClr val="black"/>
              </a:solidFill>
              <a:latin typeface="Constantia" pitchFamily="18" charset="0"/>
            </a:endParaRPr>
          </a:p>
        </p:txBody>
      </p:sp>
      <p:sp>
        <p:nvSpPr>
          <p:cNvPr id="3" name="Title 2"/>
          <p:cNvSpPr>
            <a:spLocks noGrp="1"/>
          </p:cNvSpPr>
          <p:nvPr>
            <p:ph type="title"/>
          </p:nvPr>
        </p:nvSpPr>
        <p:spPr/>
        <p:txBody>
          <a:bodyPr>
            <a:normAutofit/>
          </a:bodyPr>
          <a:lstStyle/>
          <a:p>
            <a:r>
              <a:rPr lang="en-US" dirty="0"/>
              <a:t>Or . . . </a:t>
            </a:r>
          </a:p>
        </p:txBody>
      </p:sp>
    </p:spTree>
    <p:extLst>
      <p:ext uri="{BB962C8B-B14F-4D97-AF65-F5344CB8AC3E}">
        <p14:creationId xmlns:p14="http://schemas.microsoft.com/office/powerpoint/2010/main" val="150530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_000013810606Medium.jpg"/>
          <p:cNvPicPr>
            <a:picLocks noChangeAspect="1"/>
          </p:cNvPicPr>
          <p:nvPr/>
        </p:nvPicPr>
        <p:blipFill rotWithShape="1">
          <a:blip r:embed="rId3" cstate="email">
            <a:extLst>
              <a:ext uri="{28A0092B-C50C-407E-A947-70E740481C1C}">
                <a14:useLocalDpi xmlns:a14="http://schemas.microsoft.com/office/drawing/2010/main" val="0"/>
              </a:ext>
            </a:extLst>
          </a:blip>
          <a:srcRect l="12509" t="19757" r="-1" b="-131"/>
          <a:stretch/>
        </p:blipFill>
        <p:spPr>
          <a:xfrm>
            <a:off x="0" y="1280160"/>
            <a:ext cx="9144000" cy="5586984"/>
          </a:xfrm>
          <a:prstGeom prst="rect">
            <a:avLst/>
          </a:prstGeom>
        </p:spPr>
      </p:pic>
      <p:sp>
        <p:nvSpPr>
          <p:cNvPr id="31747" name="Text Box 3"/>
          <p:cNvSpPr txBox="1">
            <a:spLocks noChangeArrowheads="1"/>
          </p:cNvSpPr>
          <p:nvPr/>
        </p:nvSpPr>
        <p:spPr bwMode="auto">
          <a:xfrm>
            <a:off x="612894" y="3089275"/>
            <a:ext cx="7843650" cy="1542247"/>
          </a:xfrm>
          <a:prstGeom prst="rect">
            <a:avLst/>
          </a:prstGeom>
          <a:noFill/>
          <a:ln w="12700" algn="ctr">
            <a:noFill/>
            <a:miter lim="800000"/>
            <a:headEnd/>
            <a:tailEnd/>
          </a:ln>
        </p:spPr>
        <p:txBody>
          <a:bodyPr wrap="none" lIns="64291" tIns="32146" rIns="0" bIns="32146">
            <a:spAutoFit/>
          </a:bodyPr>
          <a:lstStyle/>
          <a:p>
            <a:pPr algn="ctr" fontAlgn="base">
              <a:spcBef>
                <a:spcPct val="0"/>
              </a:spcBef>
              <a:spcAft>
                <a:spcPct val="0"/>
              </a:spcAft>
            </a:pPr>
            <a:r>
              <a:rPr lang="en-US" sz="2800" dirty="0" smtClean="0">
                <a:solidFill>
                  <a:prstClr val="black"/>
                </a:solidFill>
                <a:latin typeface="Constantia" pitchFamily="18" charset="0"/>
                <a:cs typeface="Times New Roman" pitchFamily="18" charset="0"/>
              </a:rPr>
              <a:t>Engagement? Who cares. Did you know that all of </a:t>
            </a:r>
          </a:p>
          <a:p>
            <a:pPr algn="ctr" fontAlgn="base">
              <a:spcBef>
                <a:spcPct val="0"/>
              </a:spcBef>
              <a:spcAft>
                <a:spcPct val="0"/>
              </a:spcAft>
            </a:pPr>
            <a:r>
              <a:rPr lang="en-US" sz="2800" dirty="0" smtClean="0">
                <a:solidFill>
                  <a:prstClr val="black"/>
                </a:solidFill>
                <a:latin typeface="Constantia" pitchFamily="18" charset="0"/>
                <a:cs typeface="Times New Roman" pitchFamily="18" charset="0"/>
              </a:rPr>
              <a:t>our revenue drops into an account titled</a:t>
            </a:r>
          </a:p>
          <a:p>
            <a:pPr algn="ctr" fontAlgn="base">
              <a:spcBef>
                <a:spcPct val="0"/>
              </a:spcBef>
              <a:spcAft>
                <a:spcPct val="0"/>
              </a:spcAft>
            </a:pPr>
            <a:r>
              <a:rPr lang="en-US" sz="4000" dirty="0" smtClean="0">
                <a:solidFill>
                  <a:prstClr val="black"/>
                </a:solidFill>
                <a:latin typeface="Constantia" pitchFamily="18" charset="0"/>
                <a:cs typeface="Times New Roman" pitchFamily="18" charset="0"/>
              </a:rPr>
              <a:t>Diamond Sales!</a:t>
            </a:r>
            <a:endParaRPr lang="en-US" sz="4000" b="1" dirty="0">
              <a:solidFill>
                <a:prstClr val="black"/>
              </a:solidFill>
              <a:latin typeface="Constantia" pitchFamily="18" charset="0"/>
              <a:cs typeface="Times New Roman" pitchFamily="18" charset="0"/>
            </a:endParaRPr>
          </a:p>
        </p:txBody>
      </p:sp>
      <p:sp>
        <p:nvSpPr>
          <p:cNvPr id="3" name="Title 2"/>
          <p:cNvSpPr>
            <a:spLocks noGrp="1"/>
          </p:cNvSpPr>
          <p:nvPr>
            <p:ph type="title"/>
          </p:nvPr>
        </p:nvSpPr>
        <p:spPr/>
        <p:txBody>
          <a:bodyPr>
            <a:normAutofit/>
          </a:bodyPr>
          <a:lstStyle/>
          <a:p>
            <a:r>
              <a:rPr lang="en-US" dirty="0"/>
              <a:t>For </a:t>
            </a:r>
            <a:r>
              <a:rPr lang="en-US" dirty="0" smtClean="0">
                <a:solidFill>
                  <a:srgbClr val="00A9E0"/>
                </a:solidFill>
              </a:rPr>
              <a:t>OC Tanner</a:t>
            </a:r>
            <a:endParaRPr lang="en-US" dirty="0">
              <a:solidFill>
                <a:srgbClr val="00A9E0"/>
              </a:solidFill>
            </a:endParaRPr>
          </a:p>
        </p:txBody>
      </p:sp>
    </p:spTree>
    <p:extLst>
      <p:ext uri="{BB962C8B-B14F-4D97-AF65-F5344CB8AC3E}">
        <p14:creationId xmlns:p14="http://schemas.microsoft.com/office/powerpoint/2010/main" val="8059524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63533" y="0"/>
            <a:ext cx="4580467"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866" name="Rectangle 3"/>
          <p:cNvSpPr>
            <a:spLocks noChangeArrowheads="1"/>
          </p:cNvSpPr>
          <p:nvPr/>
        </p:nvSpPr>
        <p:spPr bwMode="auto">
          <a:xfrm>
            <a:off x="457200" y="1722438"/>
            <a:ext cx="8229600" cy="4297362"/>
          </a:xfrm>
          <a:prstGeom prst="rect">
            <a:avLst/>
          </a:prstGeom>
          <a:noFill/>
          <a:ln w="9525">
            <a:noFill/>
            <a:miter lim="800000"/>
            <a:headEnd/>
            <a:tailEnd/>
          </a:ln>
        </p:spPr>
        <p:txBody>
          <a:bodyPr/>
          <a:lstStyle/>
          <a:p>
            <a:pPr marL="914400" indent="-342900">
              <a:buClr>
                <a:srgbClr val="3C3CB4"/>
              </a:buClr>
            </a:pPr>
            <a:r>
              <a:rPr lang="en-US" sz="3200" dirty="0">
                <a:solidFill>
                  <a:srgbClr val="3C3CB4"/>
                </a:solidFill>
              </a:rPr>
              <a:t>   </a:t>
            </a:r>
          </a:p>
          <a:p>
            <a:pPr marL="914400" indent="-342900">
              <a:buClr>
                <a:srgbClr val="3C3CB4"/>
              </a:buClr>
            </a:pPr>
            <a:endParaRPr lang="en-US" sz="3200" b="1" dirty="0">
              <a:solidFill>
                <a:srgbClr val="3C3CB4"/>
              </a:solidFill>
            </a:endParaRPr>
          </a:p>
        </p:txBody>
      </p:sp>
      <p:pic>
        <p:nvPicPr>
          <p:cNvPr id="36867" name="Picture 4"/>
          <p:cNvPicPr>
            <a:picLocks noChangeArrowheads="1"/>
          </p:cNvPicPr>
          <p:nvPr/>
        </p:nvPicPr>
        <p:blipFill>
          <a:blip r:embed="rId3" cstate="print"/>
          <a:srcRect/>
          <a:stretch>
            <a:fillRect/>
          </a:stretch>
        </p:blipFill>
        <p:spPr bwMode="auto">
          <a:xfrm>
            <a:off x="0" y="0"/>
            <a:ext cx="4572000" cy="6858000"/>
          </a:xfrm>
          <a:prstGeom prst="rect">
            <a:avLst/>
          </a:prstGeom>
          <a:noFill/>
          <a:ln w="9525">
            <a:noFill/>
            <a:miter lim="800000"/>
            <a:headEnd/>
            <a:tailEnd/>
          </a:ln>
        </p:spPr>
      </p:pic>
      <p:sp>
        <p:nvSpPr>
          <p:cNvPr id="36868" name="Text Box 5"/>
          <p:cNvSpPr txBox="1">
            <a:spLocks noChangeArrowheads="1"/>
          </p:cNvSpPr>
          <p:nvPr/>
        </p:nvSpPr>
        <p:spPr bwMode="auto">
          <a:xfrm>
            <a:off x="4953000" y="688032"/>
            <a:ext cx="4191000" cy="5201424"/>
          </a:xfrm>
          <a:prstGeom prst="rect">
            <a:avLst/>
          </a:prstGeom>
          <a:noFill/>
          <a:ln w="9525">
            <a:noFill/>
            <a:miter lim="800000"/>
            <a:headEnd/>
            <a:tailEnd/>
          </a:ln>
        </p:spPr>
        <p:txBody>
          <a:bodyPr wrap="square" anchor="b">
            <a:spAutoFit/>
          </a:bodyPr>
          <a:lstStyle/>
          <a:p>
            <a:pPr>
              <a:spcBef>
                <a:spcPts val="1800"/>
              </a:spcBef>
            </a:pPr>
            <a:r>
              <a:rPr lang="en-US" sz="6000" dirty="0" smtClean="0">
                <a:solidFill>
                  <a:schemeClr val="bg1"/>
                </a:solidFill>
              </a:rPr>
              <a:t>strategy</a:t>
            </a:r>
            <a:r>
              <a:rPr lang="en-US" dirty="0" smtClean="0">
                <a:solidFill>
                  <a:schemeClr val="bg1"/>
                </a:solidFill>
              </a:rPr>
              <a:t> </a:t>
            </a:r>
            <a:endParaRPr lang="en-US" dirty="0">
              <a:solidFill>
                <a:schemeClr val="bg1"/>
              </a:solidFill>
            </a:endParaRPr>
          </a:p>
          <a:p>
            <a:pPr>
              <a:spcBef>
                <a:spcPct val="50000"/>
              </a:spcBef>
            </a:pPr>
            <a:r>
              <a:rPr lang="en-US" sz="4400" dirty="0" smtClean="0">
                <a:solidFill>
                  <a:schemeClr val="bg1"/>
                </a:solidFill>
              </a:rPr>
              <a:t>  creates</a:t>
            </a:r>
            <a:r>
              <a:rPr lang="en-US" dirty="0" smtClean="0">
                <a:solidFill>
                  <a:schemeClr val="bg1"/>
                </a:solidFill>
              </a:rPr>
              <a:t> </a:t>
            </a:r>
            <a:endParaRPr lang="en-US" dirty="0">
              <a:solidFill>
                <a:schemeClr val="bg1"/>
              </a:solidFill>
            </a:endParaRPr>
          </a:p>
          <a:p>
            <a:pPr>
              <a:spcBef>
                <a:spcPts val="600"/>
              </a:spcBef>
            </a:pPr>
            <a:r>
              <a:rPr lang="en-US" dirty="0">
                <a:solidFill>
                  <a:schemeClr val="bg1"/>
                </a:solidFill>
              </a:rPr>
              <a:t>   </a:t>
            </a:r>
            <a:r>
              <a:rPr lang="en-US" dirty="0" smtClean="0">
                <a:solidFill>
                  <a:schemeClr val="bg1"/>
                </a:solidFill>
              </a:rPr>
              <a:t>	</a:t>
            </a:r>
            <a:r>
              <a:rPr lang="en-US" sz="5400" dirty="0" smtClean="0">
                <a:solidFill>
                  <a:schemeClr val="bg1"/>
                </a:solidFill>
              </a:rPr>
              <a:t>decision </a:t>
            </a:r>
            <a:r>
              <a:rPr lang="en-US" sz="5400" dirty="0">
                <a:solidFill>
                  <a:schemeClr val="bg1"/>
                </a:solidFill>
              </a:rPr>
              <a:t>	    </a:t>
            </a:r>
            <a:r>
              <a:rPr lang="en-US" sz="5400" dirty="0" smtClean="0">
                <a:solidFill>
                  <a:schemeClr val="bg1"/>
                </a:solidFill>
              </a:rPr>
              <a:t>	</a:t>
            </a:r>
            <a:r>
              <a:rPr lang="en-US" sz="4400" dirty="0" smtClean="0">
                <a:solidFill>
                  <a:schemeClr val="bg1"/>
                </a:solidFill>
              </a:rPr>
              <a:t>filters</a:t>
            </a:r>
          </a:p>
          <a:p>
            <a:pPr>
              <a:spcBef>
                <a:spcPct val="50000"/>
              </a:spcBef>
            </a:pPr>
            <a:r>
              <a:rPr lang="en-US" sz="4400" dirty="0" smtClean="0">
                <a:solidFill>
                  <a:schemeClr val="bg1"/>
                </a:solidFill>
              </a:rPr>
              <a:t>     </a:t>
            </a:r>
            <a:r>
              <a:rPr lang="en-US" sz="4400" dirty="0" smtClean="0">
                <a:solidFill>
                  <a:srgbClr val="00A9E0"/>
                </a:solidFill>
              </a:rPr>
              <a:t>a HUGE idea!</a:t>
            </a:r>
            <a:endParaRPr lang="en-US" sz="4400" dirty="0">
              <a:solidFill>
                <a:srgbClr val="00A9E0"/>
              </a:solidFill>
            </a:endParaRPr>
          </a:p>
          <a:p>
            <a:pPr>
              <a:spcBef>
                <a:spcPct val="50000"/>
              </a:spcBef>
            </a:pPr>
            <a:endParaRPr lang="en-US" dirty="0">
              <a:solidFill>
                <a:schemeClr val="bg1"/>
              </a:solidFill>
            </a:endParaRPr>
          </a:p>
        </p:txBody>
      </p:sp>
      <p:sp>
        <p:nvSpPr>
          <p:cNvPr id="5" name="Right Arrow 4"/>
          <p:cNvSpPr/>
          <p:nvPr/>
        </p:nvSpPr>
        <p:spPr bwMode="auto">
          <a:xfrm>
            <a:off x="4660392" y="4773168"/>
            <a:ext cx="978408" cy="865632"/>
          </a:xfrm>
          <a:prstGeom prst="rightArrow">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914400" marR="0" indent="-342900" algn="l" defTabSz="914400" rtl="0" eaLnBrk="1" fontAlgn="base" latinLnBrk="0" hangingPunct="1">
              <a:lnSpc>
                <a:spcPct val="100000"/>
              </a:lnSpc>
              <a:spcBef>
                <a:spcPct val="20000"/>
              </a:spcBef>
              <a:spcAft>
                <a:spcPct val="0"/>
              </a:spcAft>
              <a:buClr>
                <a:srgbClr val="333399"/>
              </a:buClr>
              <a:buSzTx/>
              <a:buFont typeface="Wingdings" pitchFamily="2" charset="2"/>
              <a:buNone/>
              <a:tabLst/>
            </a:pPr>
            <a:endParaRPr kumimoji="0" lang="en-US" sz="2800" b="0" i="0" u="none" strike="noStrike" cap="none" normalizeH="0" baseline="0" smtClean="0">
              <a:ln>
                <a:noFill/>
              </a:ln>
              <a:solidFill>
                <a:srgbClr val="CC3300"/>
              </a:solidFill>
              <a:effectLst/>
              <a:latin typeface="Arial"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6868">
                                            <p:txEl>
                                              <p:pRg st="3" end="3"/>
                                            </p:txEl>
                                          </p:spTgt>
                                        </p:tgtEl>
                                        <p:attrNameLst>
                                          <p:attrName>style.visibility</p:attrName>
                                        </p:attrNameLst>
                                      </p:cBhvr>
                                      <p:to>
                                        <p:strVal val="visible"/>
                                      </p:to>
                                    </p:set>
                                    <p:anim calcmode="lin" valueType="num">
                                      <p:cBhvr additive="base">
                                        <p:cTn id="11" dur="500" fill="hold"/>
                                        <p:tgtEl>
                                          <p:spTgt spid="36868">
                                            <p:txEl>
                                              <p:pRg st="3" end="3"/>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6868">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decision filters</a:t>
            </a:r>
          </a:p>
        </p:txBody>
      </p:sp>
      <p:sp>
        <p:nvSpPr>
          <p:cNvPr id="37890" name="Rectangle 2"/>
          <p:cNvSpPr>
            <a:spLocks noGrp="1" noChangeArrowheads="1"/>
          </p:cNvSpPr>
          <p:nvPr>
            <p:ph idx="4294967295"/>
          </p:nvPr>
        </p:nvSpPr>
        <p:spPr>
          <a:xfrm>
            <a:off x="457200" y="1481138"/>
            <a:ext cx="3445933" cy="5376862"/>
          </a:xfrm>
          <a:noFill/>
        </p:spPr>
        <p:txBody>
          <a:bodyPr>
            <a:normAutofit/>
          </a:bodyPr>
          <a:lstStyle/>
          <a:p>
            <a:pPr eaLnBrk="1" hangingPunct="1">
              <a:buFont typeface="Wingdings" pitchFamily="2" charset="2"/>
              <a:buNone/>
            </a:pPr>
            <a:r>
              <a:rPr lang="en-US" dirty="0" smtClean="0"/>
              <a:t>make </a:t>
            </a:r>
            <a:r>
              <a:rPr lang="en-US" sz="4000" dirty="0" smtClean="0"/>
              <a:t>daily</a:t>
            </a:r>
            <a:r>
              <a:rPr lang="en-US" dirty="0" smtClean="0"/>
              <a:t> </a:t>
            </a:r>
            <a:br>
              <a:rPr lang="en-US" dirty="0" smtClean="0"/>
            </a:br>
            <a:r>
              <a:rPr lang="en-US" dirty="0" smtClean="0"/>
              <a:t>decisions</a:t>
            </a:r>
          </a:p>
          <a:p>
            <a:pPr eaLnBrk="1" hangingPunct="1">
              <a:buFont typeface="Wingdings" pitchFamily="2" charset="2"/>
              <a:buNone/>
            </a:pPr>
            <a:endParaRPr lang="en-US" dirty="0" smtClean="0"/>
          </a:p>
          <a:p>
            <a:pPr eaLnBrk="1" hangingPunct="1">
              <a:buFont typeface="Wingdings" pitchFamily="2" charset="2"/>
              <a:buNone/>
            </a:pPr>
            <a:r>
              <a:rPr lang="en-US" sz="3600" b="1" dirty="0" smtClean="0"/>
              <a:t>schedule</a:t>
            </a:r>
            <a:r>
              <a:rPr lang="en-US" dirty="0" smtClean="0"/>
              <a:t> projects</a:t>
            </a:r>
          </a:p>
          <a:p>
            <a:pPr eaLnBrk="1" hangingPunct="1">
              <a:buFont typeface="Wingdings" pitchFamily="2" charset="2"/>
              <a:buNone/>
            </a:pPr>
            <a:endParaRPr lang="en-US" dirty="0" smtClean="0"/>
          </a:p>
          <a:p>
            <a:pPr eaLnBrk="1" hangingPunct="1">
              <a:buFont typeface="Wingdings" pitchFamily="2" charset="2"/>
              <a:buNone/>
            </a:pPr>
            <a:r>
              <a:rPr lang="en-US" dirty="0" smtClean="0"/>
              <a:t>what  </a:t>
            </a:r>
            <a:br>
              <a:rPr lang="en-US" dirty="0" smtClean="0"/>
            </a:br>
            <a:r>
              <a:rPr lang="en-US" dirty="0" smtClean="0"/>
              <a:t>to </a:t>
            </a:r>
            <a:r>
              <a:rPr lang="en-US" sz="5400" dirty="0" smtClean="0"/>
              <a:t>develop</a:t>
            </a:r>
          </a:p>
          <a:p>
            <a:pPr eaLnBrk="1" hangingPunct="1">
              <a:buFont typeface="Wingdings" pitchFamily="2" charset="2"/>
              <a:buNone/>
            </a:pPr>
            <a:endParaRPr lang="en-US" dirty="0" smtClean="0"/>
          </a:p>
        </p:txBody>
      </p:sp>
      <p:pic>
        <p:nvPicPr>
          <p:cNvPr id="37891" name="Picture 3"/>
          <p:cNvPicPr>
            <a:picLocks noChangeArrowheads="1"/>
          </p:cNvPicPr>
          <p:nvPr/>
        </p:nvPicPr>
        <p:blipFill>
          <a:blip r:embed="rId3" cstate="print"/>
          <a:srcRect/>
          <a:stretch>
            <a:fillRect/>
          </a:stretch>
        </p:blipFill>
        <p:spPr bwMode="auto">
          <a:xfrm>
            <a:off x="5257800" y="1271016"/>
            <a:ext cx="3886200" cy="558698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266"/>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0" y="3716918"/>
            <a:ext cx="9144000" cy="3141082"/>
          </a:xfrm>
          <a:prstGeom prst="rect">
            <a:avLst/>
          </a:prstGeom>
          <a:solidFill>
            <a:schemeClr val="tx1">
              <a:alpha val="50000"/>
            </a:schemeClr>
          </a:solidFill>
          <a:ln>
            <a:no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 name="Title 1"/>
          <p:cNvSpPr txBox="1">
            <a:spLocks/>
          </p:cNvSpPr>
          <p:nvPr/>
        </p:nvSpPr>
        <p:spPr>
          <a:xfrm>
            <a:off x="-88496" y="3259063"/>
            <a:ext cx="1774685" cy="2589604"/>
          </a:xfrm>
          <a:prstGeom prst="rect">
            <a:avLst/>
          </a:prstGeom>
        </p:spPr>
        <p:txBody>
          <a:bodyPr vert="horz" lIns="91440" tIns="45720" rIns="91440" bIns="45720" rtlCol="0" anchor="t">
            <a:noAutofit/>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r>
              <a:rPr lang="en-US" sz="20000" b="0" dirty="0" smtClean="0">
                <a:solidFill>
                  <a:srgbClr val="FFFFFF">
                    <a:alpha val="15000"/>
                  </a:srgbClr>
                </a:solidFill>
              </a:rPr>
              <a:t>?</a:t>
            </a:r>
            <a:endParaRPr lang="en-US" sz="20000" b="0" dirty="0">
              <a:solidFill>
                <a:srgbClr val="FFFFFF">
                  <a:alpha val="15000"/>
                </a:srgbClr>
              </a:solidFill>
            </a:endParaRPr>
          </a:p>
        </p:txBody>
      </p:sp>
      <p:sp>
        <p:nvSpPr>
          <p:cNvPr id="2" name="Title 1"/>
          <p:cNvSpPr>
            <a:spLocks noGrp="1"/>
          </p:cNvSpPr>
          <p:nvPr>
            <p:ph type="title"/>
          </p:nvPr>
        </p:nvSpPr>
        <p:spPr>
          <a:xfrm>
            <a:off x="722313" y="4406900"/>
            <a:ext cx="5933570" cy="1362075"/>
          </a:xfrm>
        </p:spPr>
        <p:txBody>
          <a:bodyPr>
            <a:noAutofit/>
          </a:bodyPr>
          <a:lstStyle/>
          <a:p>
            <a:r>
              <a:rPr lang="en-US" sz="3200" b="0" dirty="0" smtClean="0">
                <a:solidFill>
                  <a:srgbClr val="FFFFFF"/>
                </a:solidFill>
              </a:rPr>
              <a:t>So what is different today?</a:t>
            </a:r>
            <a:endParaRPr lang="en-US" sz="3200" b="0" dirty="0">
              <a:solidFill>
                <a:srgbClr val="FFFFFF"/>
              </a:solidFill>
            </a:endParaRPr>
          </a:p>
        </p:txBody>
      </p:sp>
    </p:spTree>
    <p:extLst>
      <p:ext uri="{BB962C8B-B14F-4D97-AF65-F5344CB8AC3E}">
        <p14:creationId xmlns:p14="http://schemas.microsoft.com/office/powerpoint/2010/main" val="132801252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idx="1"/>
          </p:nvPr>
        </p:nvSpPr>
        <p:spPr>
          <a:xfrm>
            <a:off x="0" y="0"/>
            <a:ext cx="9144000" cy="6858000"/>
          </a:xfrm>
          <a:solidFill>
            <a:schemeClr val="tx1"/>
          </a:solidFill>
        </p:spPr>
        <p:txBody>
          <a:bodyPr anchor="ctr"/>
          <a:lstStyle/>
          <a:p>
            <a:pPr marL="685800" eaLnBrk="1" hangingPunct="1"/>
            <a:endParaRPr lang="en-US" dirty="0" smtClean="0">
              <a:solidFill>
                <a:schemeClr val="bg1"/>
              </a:solidFill>
            </a:endParaRPr>
          </a:p>
          <a:p>
            <a:pPr marL="685800" eaLnBrk="1" hangingPunct="1">
              <a:buFont typeface="Wingdings" pitchFamily="2" charset="2"/>
              <a:buNone/>
            </a:pPr>
            <a:r>
              <a:rPr lang="en-US" sz="5400" dirty="0" smtClean="0">
                <a:solidFill>
                  <a:schemeClr val="bg1"/>
                </a:solidFill>
              </a:rPr>
              <a:t>cascade</a:t>
            </a:r>
          </a:p>
          <a:p>
            <a:pPr marL="685800" eaLnBrk="1" hangingPunct="1">
              <a:buFont typeface="Wingdings" pitchFamily="2" charset="2"/>
              <a:buNone/>
            </a:pPr>
            <a:r>
              <a:rPr lang="en-US" sz="4000" dirty="0" smtClean="0">
                <a:solidFill>
                  <a:schemeClr val="bg1"/>
                </a:solidFill>
              </a:rPr>
              <a:t>       decision</a:t>
            </a:r>
          </a:p>
          <a:p>
            <a:pPr marL="685800" eaLnBrk="1" hangingPunct="1">
              <a:buFont typeface="Wingdings" pitchFamily="2" charset="2"/>
              <a:buNone/>
            </a:pPr>
            <a:r>
              <a:rPr lang="en-US" sz="4000" dirty="0" smtClean="0">
                <a:solidFill>
                  <a:schemeClr val="bg1"/>
                </a:solidFill>
              </a:rPr>
              <a:t>filters</a:t>
            </a:r>
          </a:p>
          <a:p>
            <a:pPr marL="685800" eaLnBrk="1" hangingPunct="1">
              <a:buFont typeface="Wingdings" pitchFamily="2" charset="2"/>
              <a:buNone/>
            </a:pPr>
            <a:r>
              <a:rPr lang="en-US" sz="6000" dirty="0" smtClean="0">
                <a:solidFill>
                  <a:srgbClr val="00A9E0"/>
                </a:solidFill>
              </a:rPr>
              <a:t> throughout</a:t>
            </a:r>
          </a:p>
          <a:p>
            <a:pPr marL="685800" eaLnBrk="1" hangingPunct="1">
              <a:buFont typeface="Wingdings" pitchFamily="2" charset="2"/>
              <a:buNone/>
            </a:pPr>
            <a:r>
              <a:rPr lang="en-US" sz="4000" dirty="0" smtClean="0">
                <a:solidFill>
                  <a:schemeClr val="bg1"/>
                </a:solidFill>
              </a:rPr>
              <a:t>   </a:t>
            </a:r>
            <a:r>
              <a:rPr lang="en-US" dirty="0" smtClean="0">
                <a:solidFill>
                  <a:schemeClr val="bg1"/>
                </a:solidFill>
              </a:rPr>
              <a:t>organization</a:t>
            </a:r>
          </a:p>
          <a:p>
            <a:pPr marL="685800" eaLnBrk="1" hangingPunct="1"/>
            <a:endParaRPr lang="en-US" sz="2400" dirty="0" smtClean="0">
              <a:solidFill>
                <a:schemeClr val="bg1"/>
              </a:solidFill>
            </a:endParaRPr>
          </a:p>
        </p:txBody>
      </p:sp>
      <p:pic>
        <p:nvPicPr>
          <p:cNvPr id="38915" name="Picture 3"/>
          <p:cNvPicPr>
            <a:picLocks noChangeAspect="1" noChangeArrowheads="1"/>
          </p:cNvPicPr>
          <p:nvPr/>
        </p:nvPicPr>
        <p:blipFill>
          <a:blip r:embed="rId3" cstate="print"/>
          <a:srcRect/>
          <a:stretch>
            <a:fillRect/>
          </a:stretch>
        </p:blipFill>
        <p:spPr bwMode="auto">
          <a:xfrm>
            <a:off x="4572000" y="0"/>
            <a:ext cx="457199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idx="1"/>
          </p:nvPr>
        </p:nvSpPr>
        <p:spPr>
          <a:xfrm>
            <a:off x="0" y="0"/>
            <a:ext cx="9144000" cy="6858000"/>
          </a:xfrm>
          <a:solidFill>
            <a:schemeClr val="tx1"/>
          </a:solidFill>
        </p:spPr>
        <p:txBody>
          <a:bodyPr/>
          <a:lstStyle/>
          <a:p>
            <a:pPr eaLnBrk="1" hangingPunct="1">
              <a:buFont typeface="Wingdings" pitchFamily="2" charset="2"/>
              <a:buNone/>
            </a:pPr>
            <a:r>
              <a:rPr lang="en-US" dirty="0" smtClean="0"/>
              <a:t>   </a:t>
            </a:r>
          </a:p>
        </p:txBody>
      </p:sp>
      <p:sp>
        <p:nvSpPr>
          <p:cNvPr id="49155" name="Text Box 3"/>
          <p:cNvSpPr txBox="1">
            <a:spLocks noChangeArrowheads="1"/>
          </p:cNvSpPr>
          <p:nvPr/>
        </p:nvSpPr>
        <p:spPr bwMode="auto">
          <a:xfrm>
            <a:off x="533400" y="2209800"/>
            <a:ext cx="8153400" cy="1006475"/>
          </a:xfrm>
          <a:prstGeom prst="rect">
            <a:avLst/>
          </a:prstGeom>
          <a:noFill/>
          <a:ln w="9525">
            <a:noFill/>
            <a:miter lim="800000"/>
            <a:headEnd/>
            <a:tailEnd/>
          </a:ln>
        </p:spPr>
        <p:txBody>
          <a:bodyPr>
            <a:spAutoFit/>
          </a:bodyPr>
          <a:lstStyle/>
          <a:p>
            <a:pPr algn="ctr">
              <a:spcBef>
                <a:spcPct val="50000"/>
              </a:spcBef>
            </a:pPr>
            <a:r>
              <a:rPr lang="en-US" sz="4800" dirty="0">
                <a:solidFill>
                  <a:schemeClr val="bg1"/>
                </a:solidFill>
              </a:rPr>
              <a:t> </a:t>
            </a:r>
            <a:r>
              <a:rPr lang="en-US" sz="6000" dirty="0">
                <a:solidFill>
                  <a:schemeClr val="bg1"/>
                </a:solidFill>
              </a:rPr>
              <a:t>caveats</a:t>
            </a:r>
            <a:endParaRPr lang="en-US" sz="4800" dirty="0">
              <a:solidFill>
                <a:schemeClr val="bg1"/>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rrowheads="1"/>
          </p:cNvPicPr>
          <p:nvPr/>
        </p:nvPicPr>
        <p:blipFill rotWithShape="1">
          <a:blip r:embed="rId3" cstate="print"/>
          <a:srcRect l="2878" r="-1"/>
          <a:stretch/>
        </p:blipFill>
        <p:spPr bwMode="auto">
          <a:xfrm>
            <a:off x="0" y="1271057"/>
            <a:ext cx="9144000" cy="5588864"/>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n-US" dirty="0"/>
              <a:t>treat </a:t>
            </a:r>
            <a:r>
              <a:rPr lang="en-US" dirty="0">
                <a:solidFill>
                  <a:srgbClr val="00A9E0"/>
                </a:solidFill>
              </a:rPr>
              <a:t>exceptions</a:t>
            </a:r>
            <a:r>
              <a:rPr lang="en-US" dirty="0"/>
              <a:t> as </a:t>
            </a:r>
            <a:r>
              <a:rPr lang="en-US" dirty="0" smtClean="0"/>
              <a:t>exceptions</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sz="4000" dirty="0" smtClean="0"/>
              <a:t>Managing Risks</a:t>
            </a:r>
          </a:p>
        </p:txBody>
      </p:sp>
      <p:sp>
        <p:nvSpPr>
          <p:cNvPr id="50179" name="Rectangle 3"/>
          <p:cNvSpPr>
            <a:spLocks noGrp="1" noChangeArrowheads="1"/>
          </p:cNvSpPr>
          <p:nvPr>
            <p:ph idx="1"/>
          </p:nvPr>
        </p:nvSpPr>
        <p:spPr/>
        <p:txBody>
          <a:bodyPr/>
          <a:lstStyle/>
          <a:p>
            <a:pPr marL="0" indent="3175" eaLnBrk="1" hangingPunct="1">
              <a:spcBef>
                <a:spcPct val="0"/>
              </a:spcBef>
              <a:buFont typeface="Wingdings" pitchFamily="2" charset="2"/>
              <a:buNone/>
            </a:pPr>
            <a:endParaRPr lang="en-US" sz="800" dirty="0" smtClean="0"/>
          </a:p>
          <a:p>
            <a:pPr marL="0" indent="3175" algn="ctr" eaLnBrk="1" hangingPunct="1">
              <a:buFont typeface="Wingdings" pitchFamily="2" charset="2"/>
              <a:buNone/>
            </a:pPr>
            <a:endParaRPr lang="en-US" sz="2000" dirty="0" smtClean="0"/>
          </a:p>
          <a:p>
            <a:pPr marL="0" indent="3175" algn="ctr" eaLnBrk="1" hangingPunct="1">
              <a:buFont typeface="Wingdings" pitchFamily="2" charset="2"/>
              <a:buNone/>
            </a:pPr>
            <a:r>
              <a:rPr lang="en-US" sz="4000" dirty="0" smtClean="0"/>
              <a:t>List Three Professional Options</a:t>
            </a:r>
          </a:p>
        </p:txBody>
      </p:sp>
      <p:pic>
        <p:nvPicPr>
          <p:cNvPr id="50180"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0" y="0"/>
            <a:ext cx="3505199" cy="6857999"/>
          </a:xfrm>
          <a:prstGeom prst="rect">
            <a:avLst/>
          </a:prstGeom>
          <a:solidFill>
            <a:schemeClr val="tx1">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50181" name="Text Box 5"/>
          <p:cNvSpPr txBox="1">
            <a:spLocks noChangeArrowheads="1"/>
          </p:cNvSpPr>
          <p:nvPr/>
        </p:nvSpPr>
        <p:spPr bwMode="auto">
          <a:xfrm>
            <a:off x="457200" y="567266"/>
            <a:ext cx="2853267" cy="4524315"/>
          </a:xfrm>
          <a:prstGeom prst="rect">
            <a:avLst/>
          </a:prstGeom>
          <a:noFill/>
          <a:ln w="9525">
            <a:noFill/>
            <a:miter lim="800000"/>
            <a:headEnd/>
            <a:tailEnd/>
          </a:ln>
        </p:spPr>
        <p:txBody>
          <a:bodyPr wrap="square">
            <a:spAutoFit/>
          </a:bodyPr>
          <a:lstStyle/>
          <a:p>
            <a:pPr>
              <a:spcBef>
                <a:spcPct val="50000"/>
              </a:spcBef>
            </a:pPr>
            <a:r>
              <a:rPr lang="en-US" sz="3600" dirty="0">
                <a:solidFill>
                  <a:schemeClr val="bg1"/>
                </a:solidFill>
              </a:rPr>
              <a:t>common</a:t>
            </a:r>
            <a:r>
              <a:rPr lang="en-US" sz="4800" dirty="0">
                <a:solidFill>
                  <a:schemeClr val="bg1"/>
                </a:solidFill>
              </a:rPr>
              <a:t> </a:t>
            </a:r>
            <a:r>
              <a:rPr lang="en-US" sz="6600" dirty="0">
                <a:solidFill>
                  <a:schemeClr val="bg1"/>
                </a:solidFill>
              </a:rPr>
              <a:t>sense</a:t>
            </a:r>
            <a:r>
              <a:rPr lang="en-US" sz="4800" dirty="0">
                <a:solidFill>
                  <a:schemeClr val="bg1"/>
                </a:solidFill>
              </a:rPr>
              <a:t> </a:t>
            </a:r>
            <a:endParaRPr lang="en-US" sz="4800" dirty="0" smtClean="0">
              <a:solidFill>
                <a:schemeClr val="bg1"/>
              </a:solidFill>
            </a:endParaRPr>
          </a:p>
          <a:p>
            <a:pPr>
              <a:spcBef>
                <a:spcPct val="50000"/>
              </a:spcBef>
            </a:pPr>
            <a:r>
              <a:rPr lang="en-US" sz="3200" dirty="0" smtClean="0">
                <a:solidFill>
                  <a:schemeClr val="bg1"/>
                </a:solidFill>
              </a:rPr>
              <a:t>not</a:t>
            </a:r>
            <a:r>
              <a:rPr lang="en-US" sz="4800" dirty="0" smtClean="0">
                <a:solidFill>
                  <a:schemeClr val="bg1"/>
                </a:solidFill>
              </a:rPr>
              <a:t>        </a:t>
            </a:r>
            <a:r>
              <a:rPr lang="en-US" sz="3600" dirty="0">
                <a:solidFill>
                  <a:schemeClr val="bg1"/>
                </a:solidFill>
              </a:rPr>
              <a:t>common</a:t>
            </a:r>
            <a:r>
              <a:rPr lang="en-US" sz="4800" dirty="0">
                <a:solidFill>
                  <a:schemeClr val="bg1"/>
                </a:solidFill>
              </a:rPr>
              <a:t> </a:t>
            </a:r>
            <a:r>
              <a:rPr lang="en-US" sz="4800" dirty="0" smtClean="0">
                <a:solidFill>
                  <a:schemeClr val="bg1"/>
                </a:solidFill>
              </a:rPr>
              <a:t>practice</a:t>
            </a:r>
            <a:endParaRPr lang="en-US" sz="4800" dirty="0">
              <a:solidFill>
                <a:schemeClr val="bg1"/>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1203" name="Text Box 5"/>
          <p:cNvSpPr txBox="1">
            <a:spLocks noChangeArrowheads="1"/>
          </p:cNvSpPr>
          <p:nvPr/>
        </p:nvSpPr>
        <p:spPr bwMode="auto">
          <a:xfrm>
            <a:off x="533400" y="457200"/>
            <a:ext cx="7315200" cy="1477328"/>
          </a:xfrm>
          <a:prstGeom prst="rect">
            <a:avLst/>
          </a:prstGeom>
          <a:noFill/>
          <a:ln w="9525">
            <a:noFill/>
            <a:miter lim="800000"/>
            <a:headEnd/>
            <a:tailEnd/>
          </a:ln>
        </p:spPr>
        <p:txBody>
          <a:bodyPr anchor="t">
            <a:spAutoFit/>
          </a:bodyPr>
          <a:lstStyle/>
          <a:p>
            <a:pPr>
              <a:spcBef>
                <a:spcPct val="50000"/>
              </a:spcBef>
            </a:pPr>
            <a:r>
              <a:rPr lang="en-US" sz="3600" dirty="0">
                <a:solidFill>
                  <a:schemeClr val="bg1"/>
                </a:solidFill>
              </a:rPr>
              <a:t>parity is </a:t>
            </a:r>
            <a:r>
              <a:rPr lang="en-US" sz="3600" dirty="0" smtClean="0">
                <a:solidFill>
                  <a:schemeClr val="bg1"/>
                </a:solidFill>
              </a:rPr>
              <a:t/>
            </a:r>
            <a:br>
              <a:rPr lang="en-US" sz="3600" dirty="0" smtClean="0">
                <a:solidFill>
                  <a:schemeClr val="bg1"/>
                </a:solidFill>
              </a:rPr>
            </a:br>
            <a:r>
              <a:rPr lang="en-US" sz="5400" dirty="0" smtClean="0">
                <a:solidFill>
                  <a:schemeClr val="bg1"/>
                </a:solidFill>
              </a:rPr>
              <a:t>mission </a:t>
            </a:r>
            <a:r>
              <a:rPr lang="en-US" sz="5400" dirty="0">
                <a:solidFill>
                  <a:schemeClr val="bg1"/>
                </a:solidFill>
              </a:rPr>
              <a:t>critical</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p:cNvPicPr>
            <a:picLocks noChangeAspect="1" noChangeArrowheads="1"/>
          </p:cNvPicPr>
          <p:nvPr/>
        </p:nvPicPr>
        <p:blipFill rotWithShape="1">
          <a:blip r:embed="rId3" cstate="print"/>
          <a:srcRect t="464" r="735" b="-163"/>
          <a:stretch/>
        </p:blipFill>
        <p:spPr bwMode="auto">
          <a:xfrm>
            <a:off x="0" y="1280160"/>
            <a:ext cx="9144000" cy="5586984"/>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n-US" dirty="0"/>
              <a:t> purpose is </a:t>
            </a:r>
            <a:r>
              <a:rPr lang="en-US" dirty="0">
                <a:solidFill>
                  <a:srgbClr val="00A9E0"/>
                </a:solidFill>
              </a:rPr>
              <a:t>not</a:t>
            </a:r>
            <a:r>
              <a:rPr lang="en-US" dirty="0"/>
              <a:t> </a:t>
            </a:r>
            <a:r>
              <a:rPr lang="en-US" dirty="0" smtClean="0"/>
              <a:t>priority</a:t>
            </a: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rrowheads="1"/>
          </p:cNvPicPr>
          <p:nvPr/>
        </p:nvPicPr>
        <p:blipFill rotWithShape="1">
          <a:blip r:embed="rId3" cstate="print"/>
          <a:srcRect l="16590" r="15910"/>
          <a:stretch/>
        </p:blipFill>
        <p:spPr bwMode="auto">
          <a:xfrm>
            <a:off x="0" y="0"/>
            <a:ext cx="5029200" cy="6894098"/>
          </a:xfrm>
          <a:prstGeom prst="rect">
            <a:avLst/>
          </a:prstGeom>
          <a:noFill/>
          <a:ln w="9525">
            <a:noFill/>
            <a:miter lim="800000"/>
            <a:headEnd/>
            <a:tailEnd/>
          </a:ln>
        </p:spPr>
      </p:pic>
      <p:sp>
        <p:nvSpPr>
          <p:cNvPr id="2" name="Rectangle 1"/>
          <p:cNvSpPr/>
          <p:nvPr/>
        </p:nvSpPr>
        <p:spPr>
          <a:xfrm>
            <a:off x="4919133" y="0"/>
            <a:ext cx="4224867"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251" name="Text Box 3"/>
          <p:cNvSpPr txBox="1">
            <a:spLocks noChangeArrowheads="1"/>
          </p:cNvSpPr>
          <p:nvPr/>
        </p:nvSpPr>
        <p:spPr bwMode="auto">
          <a:xfrm>
            <a:off x="5113867" y="1168400"/>
            <a:ext cx="3691467" cy="3231654"/>
          </a:xfrm>
          <a:prstGeom prst="rect">
            <a:avLst/>
          </a:prstGeom>
          <a:noFill/>
          <a:ln w="9525">
            <a:noFill/>
            <a:miter lim="800000"/>
            <a:headEnd/>
            <a:tailEnd/>
          </a:ln>
        </p:spPr>
        <p:txBody>
          <a:bodyPr wrap="square">
            <a:spAutoFit/>
          </a:bodyPr>
          <a:lstStyle/>
          <a:p>
            <a:pPr>
              <a:spcBef>
                <a:spcPct val="50000"/>
              </a:spcBef>
            </a:pPr>
            <a:r>
              <a:rPr lang="en-US" sz="4400" dirty="0">
                <a:solidFill>
                  <a:schemeClr val="bg1"/>
                </a:solidFill>
              </a:rPr>
              <a:t>Differentiating</a:t>
            </a:r>
            <a:r>
              <a:rPr lang="en-US" sz="4800" dirty="0">
                <a:solidFill>
                  <a:schemeClr val="bg1"/>
                </a:solidFill>
              </a:rPr>
              <a:t> 	</a:t>
            </a:r>
            <a:r>
              <a:rPr lang="en-US" sz="6000" dirty="0">
                <a:solidFill>
                  <a:srgbClr val="00A9E0"/>
                </a:solidFill>
              </a:rPr>
              <a:t>changes</a:t>
            </a:r>
            <a:r>
              <a:rPr lang="en-US" sz="4800" dirty="0">
                <a:solidFill>
                  <a:schemeClr val="bg1"/>
                </a:solidFill>
              </a:rPr>
              <a:t>          		</a:t>
            </a:r>
            <a:r>
              <a:rPr lang="en-US" sz="4800" dirty="0" smtClean="0">
                <a:solidFill>
                  <a:schemeClr val="bg1"/>
                </a:solidFill>
              </a:rPr>
              <a:t>over</a:t>
            </a:r>
          </a:p>
          <a:p>
            <a:pPr algn="r"/>
            <a:r>
              <a:rPr lang="en-US" sz="4800" dirty="0" smtClean="0">
                <a:solidFill>
                  <a:schemeClr val="bg1"/>
                </a:solidFill>
              </a:rPr>
              <a:t>time</a:t>
            </a:r>
            <a:r>
              <a:rPr lang="en-US" dirty="0" smtClean="0">
                <a:solidFill>
                  <a:schemeClr val="bg1"/>
                </a:solidFill>
              </a:rPr>
              <a:t> </a:t>
            </a:r>
            <a:endParaRPr lang="en-US" dirty="0">
              <a:solidFill>
                <a:schemeClr val="bg1"/>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endParaRPr lang="en-US" dirty="0" smtClean="0"/>
          </a:p>
        </p:txBody>
      </p:sp>
      <p:sp>
        <p:nvSpPr>
          <p:cNvPr id="54275" name="Rectangle 3"/>
          <p:cNvSpPr>
            <a:spLocks noGrp="1" noChangeArrowheads="1"/>
          </p:cNvSpPr>
          <p:nvPr>
            <p:ph idx="1"/>
          </p:nvPr>
        </p:nvSpPr>
        <p:spPr/>
        <p:txBody>
          <a:bodyPr/>
          <a:lstStyle/>
          <a:p>
            <a:pPr eaLnBrk="1" hangingPunct="1"/>
            <a:r>
              <a:rPr lang="en-US" dirty="0" smtClean="0"/>
              <a:t>Leadership Influence</a:t>
            </a:r>
          </a:p>
        </p:txBody>
      </p:sp>
      <p:pic>
        <p:nvPicPr>
          <p:cNvPr id="54276" name="Picture 7"/>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4277" name="Text Box 5"/>
          <p:cNvSpPr txBox="1">
            <a:spLocks noChangeArrowheads="1"/>
          </p:cNvSpPr>
          <p:nvPr/>
        </p:nvSpPr>
        <p:spPr bwMode="auto">
          <a:xfrm>
            <a:off x="482611" y="668861"/>
            <a:ext cx="5181600" cy="1015663"/>
          </a:xfrm>
          <a:prstGeom prst="rect">
            <a:avLst/>
          </a:prstGeom>
          <a:noFill/>
          <a:ln w="9525">
            <a:noFill/>
            <a:miter lim="800000"/>
            <a:headEnd/>
            <a:tailEnd/>
          </a:ln>
        </p:spPr>
        <p:txBody>
          <a:bodyPr>
            <a:spAutoFit/>
          </a:bodyPr>
          <a:lstStyle/>
          <a:p>
            <a:pPr>
              <a:spcBef>
                <a:spcPct val="50000"/>
              </a:spcBef>
            </a:pPr>
            <a:r>
              <a:rPr lang="en-US" sz="6000" dirty="0">
                <a:solidFill>
                  <a:srgbClr val="00A9E0"/>
                </a:solidFill>
              </a:rPr>
              <a:t>innovate!</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p:txBody>
          <a:bodyPr/>
          <a:lstStyle/>
          <a:p>
            <a:pPr eaLnBrk="1" hangingPunct="1"/>
            <a:r>
              <a:rPr lang="en-US" dirty="0" smtClean="0"/>
              <a:t>  Start Up</a:t>
            </a:r>
          </a:p>
        </p:txBody>
      </p:sp>
      <p:sp>
        <p:nvSpPr>
          <p:cNvPr id="55299" name="Rectangle 3"/>
          <p:cNvSpPr>
            <a:spLocks noGrp="1" noChangeArrowheads="1"/>
          </p:cNvSpPr>
          <p:nvPr>
            <p:ph type="body" idx="4294967295"/>
          </p:nvPr>
        </p:nvSpPr>
        <p:spPr/>
        <p:txBody>
          <a:bodyPr/>
          <a:lstStyle/>
          <a:p>
            <a:pPr>
              <a:spcBef>
                <a:spcPct val="0"/>
              </a:spcBef>
              <a:buClrTx/>
              <a:buFontTx/>
              <a:buNone/>
            </a:pPr>
            <a:endParaRPr lang="en-US" b="1" dirty="0" smtClean="0">
              <a:solidFill>
                <a:srgbClr val="006699"/>
              </a:solidFill>
            </a:endParaRPr>
          </a:p>
          <a:p>
            <a:pPr>
              <a:spcBef>
                <a:spcPct val="0"/>
              </a:spcBef>
              <a:buClrTx/>
              <a:buFontTx/>
              <a:buNone/>
            </a:pPr>
            <a:r>
              <a:rPr lang="en-US" b="1" dirty="0" smtClean="0"/>
              <a:t>	</a:t>
            </a:r>
            <a:r>
              <a:rPr lang="en-US" sz="3600" b="1" dirty="0" smtClean="0"/>
              <a:t>Exercise: Pick a project.</a:t>
            </a:r>
          </a:p>
          <a:p>
            <a:pPr eaLnBrk="1" hangingPunct="1"/>
            <a:endParaRPr lang="en-US" dirty="0" smtClean="0"/>
          </a:p>
        </p:txBody>
      </p:sp>
      <p:pic>
        <p:nvPicPr>
          <p:cNvPr id="55300"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5301" name="Text Box 5"/>
          <p:cNvSpPr txBox="1">
            <a:spLocks noChangeArrowheads="1"/>
          </p:cNvSpPr>
          <p:nvPr/>
        </p:nvSpPr>
        <p:spPr bwMode="auto">
          <a:xfrm>
            <a:off x="1219200" y="1752600"/>
            <a:ext cx="4343400" cy="2246769"/>
          </a:xfrm>
          <a:prstGeom prst="rect">
            <a:avLst/>
          </a:prstGeom>
          <a:noFill/>
          <a:ln w="9525">
            <a:noFill/>
            <a:miter lim="800000"/>
            <a:headEnd/>
            <a:tailEnd/>
          </a:ln>
        </p:spPr>
        <p:txBody>
          <a:bodyPr>
            <a:spAutoFit/>
          </a:bodyPr>
          <a:lstStyle/>
          <a:p>
            <a:pPr marL="4763" indent="-4763">
              <a:spcBef>
                <a:spcPct val="50000"/>
              </a:spcBef>
            </a:pPr>
            <a:r>
              <a:rPr lang="en-US" sz="4000" b="1" dirty="0" smtClean="0">
                <a:solidFill>
                  <a:schemeClr val="bg1"/>
                </a:solidFill>
              </a:rPr>
              <a:t>Exercise</a:t>
            </a:r>
            <a:endParaRPr lang="en-US" sz="4000" b="1" dirty="0">
              <a:solidFill>
                <a:schemeClr val="bg1"/>
              </a:solidFill>
            </a:endParaRPr>
          </a:p>
          <a:p>
            <a:pPr marL="4763" indent="-4763">
              <a:spcBef>
                <a:spcPct val="50000"/>
              </a:spcBef>
            </a:pPr>
            <a:r>
              <a:rPr lang="en-US" sz="4000" b="1" dirty="0" smtClean="0">
                <a:solidFill>
                  <a:schemeClr val="bg1"/>
                </a:solidFill>
              </a:rPr>
              <a:t>For your organization . . . </a:t>
            </a:r>
            <a:endParaRPr lang="en-US" sz="4000" b="1" dirty="0">
              <a:solidFill>
                <a:schemeClr val="bg1"/>
              </a:solidFill>
            </a:endParaRPr>
          </a:p>
        </p:txBody>
      </p:sp>
      <p:sp>
        <p:nvSpPr>
          <p:cNvPr id="1275910" name="AutoShape 6"/>
          <p:cNvSpPr>
            <a:spLocks noChangeArrowheads="1"/>
          </p:cNvSpPr>
          <p:nvPr/>
        </p:nvSpPr>
        <p:spPr bwMode="auto">
          <a:xfrm>
            <a:off x="381000" y="2667000"/>
            <a:ext cx="6096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6424 h 21600"/>
              <a:gd name="T14" fmla="*/ 18156 w 21600"/>
              <a:gd name="T15" fmla="*/ 15176 h 21600"/>
            </a:gdLst>
            <a:ahLst/>
            <a:cxnLst>
              <a:cxn ang="T8">
                <a:pos x="T0" y="T1"/>
              </a:cxn>
              <a:cxn ang="T9">
                <a:pos x="T2" y="T3"/>
              </a:cxn>
              <a:cxn ang="T10">
                <a:pos x="T4" y="T5"/>
              </a:cxn>
              <a:cxn ang="T11">
                <a:pos x="T6" y="T7"/>
              </a:cxn>
            </a:cxnLst>
            <a:rect l="T12" t="T13" r="T14" b="T15"/>
            <a:pathLst>
              <a:path w="21600" h="21600">
                <a:moveTo>
                  <a:pt x="13100" y="0"/>
                </a:moveTo>
                <a:lnTo>
                  <a:pt x="13100" y="6424"/>
                </a:lnTo>
                <a:lnTo>
                  <a:pt x="3375" y="6424"/>
                </a:lnTo>
                <a:lnTo>
                  <a:pt x="3375" y="15176"/>
                </a:lnTo>
                <a:lnTo>
                  <a:pt x="13100" y="15176"/>
                </a:lnTo>
                <a:lnTo>
                  <a:pt x="13100" y="21600"/>
                </a:lnTo>
                <a:lnTo>
                  <a:pt x="21600" y="10800"/>
                </a:lnTo>
                <a:close/>
              </a:path>
              <a:path w="21600" h="21600">
                <a:moveTo>
                  <a:pt x="1350" y="6424"/>
                </a:moveTo>
                <a:lnTo>
                  <a:pt x="1350" y="15176"/>
                </a:lnTo>
                <a:lnTo>
                  <a:pt x="2700" y="15176"/>
                </a:lnTo>
                <a:lnTo>
                  <a:pt x="2700" y="6424"/>
                </a:lnTo>
                <a:close/>
              </a:path>
              <a:path w="21600" h="21600">
                <a:moveTo>
                  <a:pt x="0" y="6424"/>
                </a:moveTo>
                <a:lnTo>
                  <a:pt x="0" y="15176"/>
                </a:lnTo>
                <a:lnTo>
                  <a:pt x="675" y="15176"/>
                </a:lnTo>
                <a:lnTo>
                  <a:pt x="675" y="6424"/>
                </a:lnTo>
                <a:close/>
              </a:path>
            </a:pathLst>
          </a:custGeom>
          <a:solidFill>
            <a:schemeClr val="bg1"/>
          </a:solidFill>
          <a:ln w="9525">
            <a:solidFill>
              <a:schemeClr val="bg1"/>
            </a:solidFill>
            <a:miter lim="800000"/>
            <a:headEnd/>
            <a:tailEnd/>
          </a:ln>
        </p:spPr>
        <p:txBody>
          <a:bodyPr wrap="none" anchor="ctr"/>
          <a:lstStyle/>
          <a:p>
            <a:endParaRPr lang="en-US" dirty="0"/>
          </a:p>
        </p:txBody>
      </p:sp>
    </p:spTree>
    <p:extLst>
      <p:ext uri="{BB962C8B-B14F-4D97-AF65-F5344CB8AC3E}">
        <p14:creationId xmlns:p14="http://schemas.microsoft.com/office/powerpoint/2010/main" val="32880744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75910"/>
                                        </p:tgtEl>
                                        <p:attrNameLst>
                                          <p:attrName>style.visibility</p:attrName>
                                        </p:attrNameLst>
                                      </p:cBhvr>
                                      <p:to>
                                        <p:strVal val="visible"/>
                                      </p:to>
                                    </p:set>
                                    <p:anim calcmode="lin" valueType="num">
                                      <p:cBhvr additive="base">
                                        <p:cTn id="7" dur="500" fill="hold"/>
                                        <p:tgtEl>
                                          <p:spTgt spid="1275910"/>
                                        </p:tgtEl>
                                        <p:attrNameLst>
                                          <p:attrName>ppt_x</p:attrName>
                                        </p:attrNameLst>
                                      </p:cBhvr>
                                      <p:tavLst>
                                        <p:tav tm="0">
                                          <p:val>
                                            <p:strVal val="0-#ppt_w/2"/>
                                          </p:val>
                                        </p:tav>
                                        <p:tav tm="100000">
                                          <p:val>
                                            <p:strVal val="#ppt_x"/>
                                          </p:val>
                                        </p:tav>
                                      </p:tavLst>
                                    </p:anim>
                                    <p:anim calcmode="lin" valueType="num">
                                      <p:cBhvr additive="base">
                                        <p:cTn id="8" dur="500" fill="hold"/>
                                        <p:tgtEl>
                                          <p:spTgt spid="12759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59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body" idx="4294967295"/>
          </p:nvPr>
        </p:nvSpPr>
        <p:spPr>
          <a:xfrm>
            <a:off x="0" y="0"/>
            <a:ext cx="9144000" cy="6858000"/>
          </a:xfrm>
          <a:gradFill>
            <a:gsLst>
              <a:gs pos="0">
                <a:srgbClr val="0066CC"/>
              </a:gs>
              <a:gs pos="100000">
                <a:srgbClr val="A8EFF6">
                  <a:alpha val="67000"/>
                </a:srgbClr>
              </a:gs>
            </a:gsLst>
            <a:lin ang="18900000"/>
          </a:gradFill>
        </p:spPr>
        <p:txBody>
          <a:bodyPr/>
          <a:lstStyle/>
          <a:p>
            <a:pPr eaLnBrk="1" hangingPunct="1">
              <a:buFont typeface="Wingdings" pitchFamily="2" charset="2"/>
              <a:buNone/>
            </a:pPr>
            <a:r>
              <a:rPr lang="en-US" dirty="0" smtClean="0"/>
              <a:t>   </a:t>
            </a:r>
          </a:p>
        </p:txBody>
      </p:sp>
      <p:sp>
        <p:nvSpPr>
          <p:cNvPr id="56323" name="Text Box 3"/>
          <p:cNvSpPr txBox="1">
            <a:spLocks noChangeArrowheads="1"/>
          </p:cNvSpPr>
          <p:nvPr/>
        </p:nvSpPr>
        <p:spPr bwMode="auto">
          <a:xfrm>
            <a:off x="609600" y="3276600"/>
            <a:ext cx="2249488" cy="822325"/>
          </a:xfrm>
          <a:prstGeom prst="rect">
            <a:avLst/>
          </a:prstGeom>
          <a:solidFill>
            <a:srgbClr val="FFFFFF">
              <a:alpha val="47842"/>
            </a:srgbClr>
          </a:solidFill>
          <a:ln w="12700" cap="sq">
            <a:noFill/>
            <a:miter lim="800000"/>
            <a:headEnd type="none" w="sm" len="sm"/>
            <a:tailEnd type="none" w="sm" len="sm"/>
          </a:ln>
        </p:spPr>
        <p:txBody>
          <a:bodyPr wrap="none">
            <a:spAutoFit/>
          </a:bodyPr>
          <a:lstStyle/>
          <a:p>
            <a:pPr algn="ctr" eaLnBrk="0" hangingPunct="0">
              <a:spcBef>
                <a:spcPct val="0"/>
              </a:spcBef>
              <a:buClrTx/>
              <a:buFontTx/>
              <a:buNone/>
            </a:pPr>
            <a:r>
              <a:rPr lang="en-US" sz="2400" b="1" dirty="0">
                <a:solidFill>
                  <a:schemeClr val="tx1"/>
                </a:solidFill>
              </a:rPr>
              <a:t>Market</a:t>
            </a:r>
          </a:p>
          <a:p>
            <a:pPr algn="ctr" eaLnBrk="0" hangingPunct="0">
              <a:spcBef>
                <a:spcPct val="0"/>
              </a:spcBef>
              <a:buClrTx/>
              <a:buFontTx/>
              <a:buNone/>
            </a:pPr>
            <a:r>
              <a:rPr lang="en-US" sz="2400" b="1" dirty="0">
                <a:solidFill>
                  <a:schemeClr val="tx1"/>
                </a:solidFill>
              </a:rPr>
              <a:t>Differentiating</a:t>
            </a:r>
            <a:endParaRPr lang="en-US" sz="2400" dirty="0">
              <a:solidFill>
                <a:schemeClr val="tx1"/>
              </a:solidFill>
            </a:endParaRPr>
          </a:p>
        </p:txBody>
      </p:sp>
      <p:sp>
        <p:nvSpPr>
          <p:cNvPr id="56324" name="Text Box 4"/>
          <p:cNvSpPr txBox="1">
            <a:spLocks noChangeArrowheads="1"/>
          </p:cNvSpPr>
          <p:nvPr/>
        </p:nvSpPr>
        <p:spPr bwMode="auto">
          <a:xfrm>
            <a:off x="2232025" y="1895475"/>
            <a:ext cx="654050" cy="366713"/>
          </a:xfrm>
          <a:prstGeom prst="rect">
            <a:avLst/>
          </a:prstGeom>
          <a:noFill/>
          <a:ln w="12700" cap="sq">
            <a:noFill/>
            <a:miter lim="800000"/>
            <a:headEnd type="none" w="sm" len="sm"/>
            <a:tailEnd type="none" w="sm" len="sm"/>
          </a:ln>
        </p:spPr>
        <p:txBody>
          <a:bodyPr wrap="none">
            <a:spAutoFit/>
          </a:bodyPr>
          <a:lstStyle/>
          <a:p>
            <a:pPr eaLnBrk="0" hangingPunct="0">
              <a:spcBef>
                <a:spcPct val="0"/>
              </a:spcBef>
              <a:buClrTx/>
              <a:buFontTx/>
              <a:buNone/>
            </a:pPr>
            <a:r>
              <a:rPr lang="en-US" sz="1800" dirty="0">
                <a:solidFill>
                  <a:schemeClr val="tx1"/>
                </a:solidFill>
              </a:rPr>
              <a:t>High</a:t>
            </a:r>
          </a:p>
        </p:txBody>
      </p:sp>
      <p:sp>
        <p:nvSpPr>
          <p:cNvPr id="56325" name="Text Box 5"/>
          <p:cNvSpPr txBox="1">
            <a:spLocks noChangeArrowheads="1"/>
          </p:cNvSpPr>
          <p:nvPr/>
        </p:nvSpPr>
        <p:spPr bwMode="auto">
          <a:xfrm>
            <a:off x="2270125" y="5111750"/>
            <a:ext cx="603250" cy="366713"/>
          </a:xfrm>
          <a:prstGeom prst="rect">
            <a:avLst/>
          </a:prstGeom>
          <a:noFill/>
          <a:ln w="12700" cap="sq">
            <a:noFill/>
            <a:miter lim="800000"/>
            <a:headEnd type="none" w="sm" len="sm"/>
            <a:tailEnd type="none" w="sm" len="sm"/>
          </a:ln>
        </p:spPr>
        <p:txBody>
          <a:bodyPr wrap="none">
            <a:spAutoFit/>
          </a:bodyPr>
          <a:lstStyle/>
          <a:p>
            <a:pPr eaLnBrk="0" hangingPunct="0">
              <a:spcBef>
                <a:spcPct val="0"/>
              </a:spcBef>
              <a:buClrTx/>
              <a:buFontTx/>
              <a:buNone/>
            </a:pPr>
            <a:r>
              <a:rPr lang="en-US" sz="1800" dirty="0">
                <a:solidFill>
                  <a:schemeClr val="tx1"/>
                </a:solidFill>
              </a:rPr>
              <a:t>Low</a:t>
            </a:r>
          </a:p>
        </p:txBody>
      </p:sp>
      <p:sp>
        <p:nvSpPr>
          <p:cNvPr id="56326" name="Text Box 6"/>
          <p:cNvSpPr txBox="1">
            <a:spLocks noChangeArrowheads="1"/>
          </p:cNvSpPr>
          <p:nvPr/>
        </p:nvSpPr>
        <p:spPr bwMode="auto">
          <a:xfrm>
            <a:off x="4343400" y="5943600"/>
            <a:ext cx="2435225" cy="457200"/>
          </a:xfrm>
          <a:prstGeom prst="rect">
            <a:avLst/>
          </a:prstGeom>
          <a:solidFill>
            <a:srgbClr val="FFFFFF">
              <a:alpha val="41176"/>
            </a:srgbClr>
          </a:solidFill>
          <a:ln w="12700" cap="sq">
            <a:noFill/>
            <a:miter lim="800000"/>
            <a:headEnd type="none" w="sm" len="sm"/>
            <a:tailEnd type="none" w="sm" len="sm"/>
          </a:ln>
        </p:spPr>
        <p:txBody>
          <a:bodyPr wrap="none">
            <a:spAutoFit/>
          </a:bodyPr>
          <a:lstStyle/>
          <a:p>
            <a:pPr eaLnBrk="0" hangingPunct="0">
              <a:spcBef>
                <a:spcPct val="0"/>
              </a:spcBef>
              <a:buClrTx/>
              <a:buFontTx/>
              <a:buNone/>
            </a:pPr>
            <a:r>
              <a:rPr lang="en-US" sz="2400" b="1" dirty="0">
                <a:solidFill>
                  <a:schemeClr val="tx1"/>
                </a:solidFill>
              </a:rPr>
              <a:t>Mission Critical</a:t>
            </a:r>
          </a:p>
        </p:txBody>
      </p:sp>
      <p:sp>
        <p:nvSpPr>
          <p:cNvPr id="56327" name="Text Box 7"/>
          <p:cNvSpPr txBox="1">
            <a:spLocks noChangeArrowheads="1"/>
          </p:cNvSpPr>
          <p:nvPr/>
        </p:nvSpPr>
        <p:spPr bwMode="auto">
          <a:xfrm>
            <a:off x="3108325" y="5692775"/>
            <a:ext cx="603250" cy="366713"/>
          </a:xfrm>
          <a:prstGeom prst="rect">
            <a:avLst/>
          </a:prstGeom>
          <a:noFill/>
          <a:ln w="12700" cap="sq">
            <a:noFill/>
            <a:miter lim="800000"/>
            <a:headEnd type="none" w="sm" len="sm"/>
            <a:tailEnd type="none" w="sm" len="sm"/>
          </a:ln>
        </p:spPr>
        <p:txBody>
          <a:bodyPr wrap="none">
            <a:spAutoFit/>
          </a:bodyPr>
          <a:lstStyle/>
          <a:p>
            <a:pPr eaLnBrk="0" hangingPunct="0">
              <a:spcBef>
                <a:spcPct val="0"/>
              </a:spcBef>
              <a:buClrTx/>
              <a:buFontTx/>
              <a:buNone/>
            </a:pPr>
            <a:r>
              <a:rPr lang="en-US" sz="1800" dirty="0">
                <a:solidFill>
                  <a:schemeClr val="tx1"/>
                </a:solidFill>
              </a:rPr>
              <a:t>Low</a:t>
            </a:r>
          </a:p>
        </p:txBody>
      </p:sp>
      <p:sp>
        <p:nvSpPr>
          <p:cNvPr id="56328" name="Text Box 8"/>
          <p:cNvSpPr txBox="1">
            <a:spLocks noChangeArrowheads="1"/>
          </p:cNvSpPr>
          <p:nvPr/>
        </p:nvSpPr>
        <p:spPr bwMode="auto">
          <a:xfrm>
            <a:off x="6956425" y="5667375"/>
            <a:ext cx="654050" cy="366713"/>
          </a:xfrm>
          <a:prstGeom prst="rect">
            <a:avLst/>
          </a:prstGeom>
          <a:noFill/>
          <a:ln w="12700" cap="sq">
            <a:noFill/>
            <a:miter lim="800000"/>
            <a:headEnd type="none" w="sm" len="sm"/>
            <a:tailEnd type="none" w="sm" len="sm"/>
          </a:ln>
        </p:spPr>
        <p:txBody>
          <a:bodyPr wrap="none">
            <a:spAutoFit/>
          </a:bodyPr>
          <a:lstStyle/>
          <a:p>
            <a:pPr eaLnBrk="0" hangingPunct="0">
              <a:spcBef>
                <a:spcPct val="0"/>
              </a:spcBef>
              <a:buClrTx/>
              <a:buFontTx/>
              <a:buNone/>
            </a:pPr>
            <a:r>
              <a:rPr lang="en-US" sz="1800" dirty="0">
                <a:solidFill>
                  <a:schemeClr val="tx1"/>
                </a:solidFill>
              </a:rPr>
              <a:t>High</a:t>
            </a:r>
          </a:p>
        </p:txBody>
      </p:sp>
      <p:sp>
        <p:nvSpPr>
          <p:cNvPr id="56329" name="Rectangle 9"/>
          <p:cNvSpPr>
            <a:spLocks noChangeArrowheads="1"/>
          </p:cNvSpPr>
          <p:nvPr/>
        </p:nvSpPr>
        <p:spPr bwMode="auto">
          <a:xfrm>
            <a:off x="3048000" y="1828800"/>
            <a:ext cx="2362200" cy="1905000"/>
          </a:xfrm>
          <a:prstGeom prst="rect">
            <a:avLst/>
          </a:prstGeom>
          <a:solidFill>
            <a:srgbClr val="00CC99"/>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00CC99"/>
            </a:extrusionClr>
          </a:sp3d>
        </p:spPr>
        <p:txBody>
          <a:bodyPr wrap="none" anchor="ctr">
            <a:flatTx/>
          </a:bodyPr>
          <a:lstStyle/>
          <a:p>
            <a:endParaRPr lang="en-US" dirty="0"/>
          </a:p>
        </p:txBody>
      </p:sp>
      <p:sp>
        <p:nvSpPr>
          <p:cNvPr id="56330" name="Rectangle 10"/>
          <p:cNvSpPr>
            <a:spLocks noChangeArrowheads="1"/>
          </p:cNvSpPr>
          <p:nvPr/>
        </p:nvSpPr>
        <p:spPr bwMode="auto">
          <a:xfrm>
            <a:off x="5410200" y="3733800"/>
            <a:ext cx="2286000" cy="1905000"/>
          </a:xfrm>
          <a:prstGeom prst="rect">
            <a:avLst/>
          </a:prstGeom>
          <a:solidFill>
            <a:srgbClr val="0066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0066FF"/>
            </a:extrusionClr>
          </a:sp3d>
        </p:spPr>
        <p:txBody>
          <a:bodyPr wrap="none" anchor="ctr">
            <a:flatTx/>
          </a:bodyPr>
          <a:lstStyle/>
          <a:p>
            <a:endParaRPr lang="en-US" dirty="0"/>
          </a:p>
        </p:txBody>
      </p:sp>
      <p:sp>
        <p:nvSpPr>
          <p:cNvPr id="56331" name="Rectangle 11"/>
          <p:cNvSpPr>
            <a:spLocks noChangeArrowheads="1"/>
          </p:cNvSpPr>
          <p:nvPr/>
        </p:nvSpPr>
        <p:spPr bwMode="auto">
          <a:xfrm>
            <a:off x="3048000" y="3733800"/>
            <a:ext cx="2362200" cy="1905000"/>
          </a:xfrm>
          <a:prstGeom prst="rect">
            <a:avLst/>
          </a:prstGeom>
          <a:solidFill>
            <a:srgbClr val="CCCCFF"/>
          </a:solidFill>
          <a:ln w="9525">
            <a:noFill/>
            <a:miter lim="800000"/>
            <a:headEnd/>
            <a:tailEnd/>
          </a:ln>
        </p:spPr>
        <p:txBody>
          <a:bodyPr wrap="none" anchor="ctr"/>
          <a:lstStyle/>
          <a:p>
            <a:endParaRPr lang="en-US" dirty="0"/>
          </a:p>
        </p:txBody>
      </p:sp>
      <p:sp>
        <p:nvSpPr>
          <p:cNvPr id="56332" name="Rectangle 12"/>
          <p:cNvSpPr>
            <a:spLocks noChangeArrowheads="1"/>
          </p:cNvSpPr>
          <p:nvPr/>
        </p:nvSpPr>
        <p:spPr bwMode="auto">
          <a:xfrm>
            <a:off x="5410200" y="1828800"/>
            <a:ext cx="2286000" cy="1905000"/>
          </a:xfrm>
          <a:prstGeom prst="rect">
            <a:avLst/>
          </a:prstGeom>
          <a:solidFill>
            <a:srgbClr val="9966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9966FF"/>
            </a:extrusionClr>
          </a:sp3d>
        </p:spPr>
        <p:txBody>
          <a:bodyPr wrap="none" anchor="ctr">
            <a:flatTx/>
          </a:bodyPr>
          <a:lstStyle/>
          <a:p>
            <a:endParaRPr lang="en-US" dirty="0"/>
          </a:p>
        </p:txBody>
      </p:sp>
      <p:sp>
        <p:nvSpPr>
          <p:cNvPr id="56333" name="Text Box 13"/>
          <p:cNvSpPr txBox="1">
            <a:spLocks noChangeArrowheads="1"/>
          </p:cNvSpPr>
          <p:nvPr/>
        </p:nvSpPr>
        <p:spPr bwMode="auto">
          <a:xfrm>
            <a:off x="5517706" y="2514600"/>
            <a:ext cx="2048766" cy="461665"/>
          </a:xfrm>
          <a:prstGeom prst="rect">
            <a:avLst/>
          </a:prstGeom>
          <a:solidFill>
            <a:srgbClr val="FFFFFF">
              <a:alpha val="36078"/>
            </a:srgbClr>
          </a:solidFill>
          <a:ln w="9525">
            <a:noFill/>
            <a:miter lim="800000"/>
            <a:headEnd/>
            <a:tailEnd/>
          </a:ln>
        </p:spPr>
        <p:txBody>
          <a:bodyPr wrap="none">
            <a:spAutoFit/>
          </a:bodyPr>
          <a:lstStyle/>
          <a:p>
            <a:pPr algn="ctr">
              <a:spcBef>
                <a:spcPct val="0"/>
              </a:spcBef>
              <a:buClrTx/>
              <a:buFontTx/>
              <a:buNone/>
            </a:pPr>
            <a:r>
              <a:rPr lang="en-US" sz="2400" b="1" dirty="0" smtClean="0">
                <a:solidFill>
                  <a:schemeClr val="bg1"/>
                </a:solidFill>
              </a:rPr>
              <a:t>Differentiating</a:t>
            </a:r>
            <a:endParaRPr lang="en-US" sz="2400" b="1" dirty="0">
              <a:solidFill>
                <a:schemeClr val="bg1"/>
              </a:solidFill>
            </a:endParaRPr>
          </a:p>
        </p:txBody>
      </p:sp>
      <p:sp>
        <p:nvSpPr>
          <p:cNvPr id="56334" name="Text Box 14"/>
          <p:cNvSpPr txBox="1">
            <a:spLocks noChangeArrowheads="1"/>
          </p:cNvSpPr>
          <p:nvPr/>
        </p:nvSpPr>
        <p:spPr bwMode="auto">
          <a:xfrm>
            <a:off x="6087969" y="4316413"/>
            <a:ext cx="932050" cy="461665"/>
          </a:xfrm>
          <a:prstGeom prst="rect">
            <a:avLst/>
          </a:prstGeom>
          <a:solidFill>
            <a:srgbClr val="FFFFFF">
              <a:alpha val="49019"/>
            </a:srgbClr>
          </a:solidFill>
          <a:ln w="9525">
            <a:noFill/>
            <a:miter lim="800000"/>
            <a:headEnd/>
            <a:tailEnd/>
          </a:ln>
        </p:spPr>
        <p:txBody>
          <a:bodyPr wrap="none">
            <a:spAutoFit/>
          </a:bodyPr>
          <a:lstStyle/>
          <a:p>
            <a:pPr algn="ctr">
              <a:spcBef>
                <a:spcPct val="0"/>
              </a:spcBef>
              <a:buClrTx/>
              <a:buFontTx/>
              <a:buNone/>
            </a:pPr>
            <a:r>
              <a:rPr lang="en-US" sz="2400" b="1" dirty="0">
                <a:solidFill>
                  <a:schemeClr val="bg1"/>
                </a:solidFill>
              </a:rPr>
              <a:t>Parity</a:t>
            </a:r>
          </a:p>
        </p:txBody>
      </p:sp>
      <p:sp>
        <p:nvSpPr>
          <p:cNvPr id="56335" name="Text Box 15"/>
          <p:cNvSpPr txBox="1">
            <a:spLocks noChangeArrowheads="1"/>
          </p:cNvSpPr>
          <p:nvPr/>
        </p:nvSpPr>
        <p:spPr bwMode="auto">
          <a:xfrm>
            <a:off x="3200400" y="2514600"/>
            <a:ext cx="2063750" cy="461665"/>
          </a:xfrm>
          <a:prstGeom prst="rect">
            <a:avLst/>
          </a:prstGeom>
          <a:solidFill>
            <a:srgbClr val="F8F8F8">
              <a:alpha val="54117"/>
            </a:srgbClr>
          </a:solidFill>
          <a:ln w="9525">
            <a:noFill/>
            <a:miter lim="800000"/>
            <a:headEnd/>
            <a:tailEnd/>
          </a:ln>
        </p:spPr>
        <p:txBody>
          <a:bodyPr>
            <a:spAutoFit/>
          </a:bodyPr>
          <a:lstStyle/>
          <a:p>
            <a:pPr algn="ctr">
              <a:spcBef>
                <a:spcPct val="0"/>
              </a:spcBef>
              <a:buClrTx/>
              <a:buFontTx/>
              <a:buNone/>
            </a:pPr>
            <a:r>
              <a:rPr lang="en-US" sz="2400" b="1" dirty="0">
                <a:solidFill>
                  <a:schemeClr val="tx1"/>
                </a:solidFill>
              </a:rPr>
              <a:t>Partner?</a:t>
            </a:r>
          </a:p>
        </p:txBody>
      </p:sp>
      <p:sp>
        <p:nvSpPr>
          <p:cNvPr id="56336" name="Text Box 16"/>
          <p:cNvSpPr txBox="1">
            <a:spLocks noChangeArrowheads="1"/>
          </p:cNvSpPr>
          <p:nvPr/>
        </p:nvSpPr>
        <p:spPr bwMode="auto">
          <a:xfrm>
            <a:off x="3352800" y="4262735"/>
            <a:ext cx="1828800" cy="461665"/>
          </a:xfrm>
          <a:prstGeom prst="rect">
            <a:avLst/>
          </a:prstGeom>
          <a:solidFill>
            <a:srgbClr val="FFFFFF">
              <a:alpha val="27843"/>
            </a:srgbClr>
          </a:solidFill>
          <a:ln w="9525">
            <a:noFill/>
            <a:miter lim="800000"/>
            <a:headEnd/>
            <a:tailEnd/>
          </a:ln>
        </p:spPr>
        <p:txBody>
          <a:bodyPr>
            <a:spAutoFit/>
          </a:bodyPr>
          <a:lstStyle/>
          <a:p>
            <a:pPr algn="ctr">
              <a:spcBef>
                <a:spcPct val="50000"/>
              </a:spcBef>
            </a:pPr>
            <a:r>
              <a:rPr lang="en-US" sz="2400" b="1" dirty="0">
                <a:solidFill>
                  <a:schemeClr val="tx1"/>
                </a:solidFill>
              </a:rPr>
              <a:t>Who cares?</a:t>
            </a:r>
          </a:p>
        </p:txBody>
      </p:sp>
      <p:sp>
        <p:nvSpPr>
          <p:cNvPr id="56337" name="Text Box 17"/>
          <p:cNvSpPr txBox="1">
            <a:spLocks noChangeArrowheads="1"/>
          </p:cNvSpPr>
          <p:nvPr/>
        </p:nvSpPr>
        <p:spPr bwMode="auto">
          <a:xfrm>
            <a:off x="914400" y="228600"/>
            <a:ext cx="7772400" cy="823913"/>
          </a:xfrm>
          <a:prstGeom prst="rect">
            <a:avLst/>
          </a:prstGeom>
          <a:noFill/>
          <a:ln w="9525">
            <a:noFill/>
            <a:miter lim="800000"/>
            <a:headEnd/>
            <a:tailEnd/>
          </a:ln>
        </p:spPr>
        <p:txBody>
          <a:bodyPr>
            <a:spAutoFit/>
          </a:bodyPr>
          <a:lstStyle/>
          <a:p>
            <a:pPr marL="914400" indent="-342900">
              <a:spcBef>
                <a:spcPct val="50000"/>
              </a:spcBef>
            </a:pPr>
            <a:r>
              <a:rPr lang="en-US" sz="3600" b="1" dirty="0">
                <a:solidFill>
                  <a:schemeClr val="bg1"/>
                </a:solidFill>
              </a:rPr>
              <a:t>      </a:t>
            </a:r>
            <a:r>
              <a:rPr lang="en-US" sz="4800" b="1" dirty="0">
                <a:solidFill>
                  <a:schemeClr val="tx1"/>
                </a:solidFill>
              </a:rPr>
              <a:t>What is </a:t>
            </a:r>
            <a:r>
              <a:rPr lang="en-US" sz="4800" b="1" dirty="0" smtClean="0"/>
              <a:t>differentiating</a:t>
            </a:r>
            <a:r>
              <a:rPr lang="en-US" sz="4800" b="1" dirty="0" smtClean="0">
                <a:solidFill>
                  <a:schemeClr val="tx1"/>
                </a:solidFill>
              </a:rPr>
              <a:t>?</a:t>
            </a:r>
            <a:endParaRPr lang="en-US" sz="4800" dirty="0">
              <a:solidFill>
                <a:schemeClr val="tx1"/>
              </a:solidFill>
            </a:endParaRPr>
          </a:p>
        </p:txBody>
      </p:sp>
      <p:sp>
        <p:nvSpPr>
          <p:cNvPr id="1294354" name="AutoShape 18"/>
          <p:cNvSpPr>
            <a:spLocks noChangeArrowheads="1"/>
          </p:cNvSpPr>
          <p:nvPr/>
        </p:nvSpPr>
        <p:spPr bwMode="auto">
          <a:xfrm>
            <a:off x="1295400" y="381000"/>
            <a:ext cx="6096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6424 h 21600"/>
              <a:gd name="T14" fmla="*/ 18156 w 21600"/>
              <a:gd name="T15" fmla="*/ 15176 h 21600"/>
            </a:gdLst>
            <a:ahLst/>
            <a:cxnLst>
              <a:cxn ang="T8">
                <a:pos x="T0" y="T1"/>
              </a:cxn>
              <a:cxn ang="T9">
                <a:pos x="T2" y="T3"/>
              </a:cxn>
              <a:cxn ang="T10">
                <a:pos x="T4" y="T5"/>
              </a:cxn>
              <a:cxn ang="T11">
                <a:pos x="T6" y="T7"/>
              </a:cxn>
            </a:cxnLst>
            <a:rect l="T12" t="T13" r="T14" b="T15"/>
            <a:pathLst>
              <a:path w="21600" h="21600">
                <a:moveTo>
                  <a:pt x="13100" y="0"/>
                </a:moveTo>
                <a:lnTo>
                  <a:pt x="13100" y="6424"/>
                </a:lnTo>
                <a:lnTo>
                  <a:pt x="3375" y="6424"/>
                </a:lnTo>
                <a:lnTo>
                  <a:pt x="3375" y="15176"/>
                </a:lnTo>
                <a:lnTo>
                  <a:pt x="13100" y="15176"/>
                </a:lnTo>
                <a:lnTo>
                  <a:pt x="13100" y="21600"/>
                </a:lnTo>
                <a:lnTo>
                  <a:pt x="21600" y="10800"/>
                </a:lnTo>
                <a:close/>
              </a:path>
              <a:path w="21600" h="21600">
                <a:moveTo>
                  <a:pt x="1350" y="6424"/>
                </a:moveTo>
                <a:lnTo>
                  <a:pt x="1350" y="15176"/>
                </a:lnTo>
                <a:lnTo>
                  <a:pt x="2700" y="15176"/>
                </a:lnTo>
                <a:lnTo>
                  <a:pt x="2700" y="6424"/>
                </a:lnTo>
                <a:close/>
              </a:path>
              <a:path w="21600" h="21600">
                <a:moveTo>
                  <a:pt x="0" y="6424"/>
                </a:moveTo>
                <a:lnTo>
                  <a:pt x="0" y="15176"/>
                </a:lnTo>
                <a:lnTo>
                  <a:pt x="675" y="15176"/>
                </a:lnTo>
                <a:lnTo>
                  <a:pt x="675" y="6424"/>
                </a:lnTo>
                <a:close/>
              </a:path>
            </a:pathLst>
          </a:custGeom>
          <a:solidFill>
            <a:schemeClr val="bg1"/>
          </a:solidFill>
          <a:ln w="9525">
            <a:solidFill>
              <a:schemeClr val="bg1"/>
            </a:solidFill>
            <a:miter lim="800000"/>
            <a:headEnd/>
            <a:tailEnd/>
          </a:ln>
        </p:spPr>
        <p:txBody>
          <a:bodyPr wrap="none" anchor="ctr"/>
          <a:lstStyle/>
          <a:p>
            <a:endParaRPr lang="en-US" dirty="0"/>
          </a:p>
        </p:txBody>
      </p:sp>
    </p:spTree>
    <p:extLst>
      <p:ext uri="{BB962C8B-B14F-4D97-AF65-F5344CB8AC3E}">
        <p14:creationId xmlns:p14="http://schemas.microsoft.com/office/powerpoint/2010/main" val="137862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94354"/>
                                        </p:tgtEl>
                                        <p:attrNameLst>
                                          <p:attrName>style.visibility</p:attrName>
                                        </p:attrNameLst>
                                      </p:cBhvr>
                                      <p:to>
                                        <p:strVal val="visible"/>
                                      </p:to>
                                    </p:set>
                                    <p:anim calcmode="lin" valueType="num">
                                      <p:cBhvr additive="base">
                                        <p:cTn id="7" dur="500" fill="hold"/>
                                        <p:tgtEl>
                                          <p:spTgt spid="1294354"/>
                                        </p:tgtEl>
                                        <p:attrNameLst>
                                          <p:attrName>ppt_x</p:attrName>
                                        </p:attrNameLst>
                                      </p:cBhvr>
                                      <p:tavLst>
                                        <p:tav tm="0">
                                          <p:val>
                                            <p:strVal val="0-#ppt_w/2"/>
                                          </p:val>
                                        </p:tav>
                                        <p:tav tm="100000">
                                          <p:val>
                                            <p:strVal val="#ppt_x"/>
                                          </p:val>
                                        </p:tav>
                                      </p:tavLst>
                                    </p:anim>
                                    <p:anim calcmode="lin" valueType="num">
                                      <p:cBhvr additive="base">
                                        <p:cTn id="8" dur="500" fill="hold"/>
                                        <p:tgtEl>
                                          <p:spTgt spid="12943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435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0"/>
            <a:ext cx="9144000" cy="1295400"/>
          </a:xfrm>
          <a:solidFill>
            <a:schemeClr val="tx1"/>
          </a:solidFill>
        </p:spPr>
        <p:txBody>
          <a:bodyPr/>
          <a:lstStyle/>
          <a:p>
            <a:endParaRPr lang="en-US" dirty="0" smtClean="0"/>
          </a:p>
        </p:txBody>
      </p:sp>
      <p:sp>
        <p:nvSpPr>
          <p:cNvPr id="62467" name="Rectangle 3"/>
          <p:cNvSpPr>
            <a:spLocks noGrp="1" noChangeArrowheads="1"/>
          </p:cNvSpPr>
          <p:nvPr>
            <p:ph idx="1"/>
          </p:nvPr>
        </p:nvSpPr>
        <p:spPr/>
        <p:txBody>
          <a:bodyPr/>
          <a:lstStyle/>
          <a:p>
            <a:pPr>
              <a:spcBef>
                <a:spcPct val="50000"/>
              </a:spcBef>
              <a:buFont typeface="Wingdings" pitchFamily="2" charset="2"/>
              <a:buNone/>
            </a:pPr>
            <a:r>
              <a:rPr lang="en-US" sz="800" dirty="0" smtClean="0"/>
              <a:t>   </a:t>
            </a:r>
          </a:p>
          <a:p>
            <a:pPr>
              <a:spcBef>
                <a:spcPct val="30000"/>
              </a:spcBef>
              <a:buFont typeface="Wingdings" pitchFamily="2" charset="2"/>
              <a:buNone/>
            </a:pPr>
            <a:r>
              <a:rPr lang="en-US" sz="4400" dirty="0" smtClean="0"/>
              <a:t>   </a:t>
            </a:r>
          </a:p>
          <a:p>
            <a:pPr>
              <a:spcBef>
                <a:spcPct val="30000"/>
              </a:spcBef>
              <a:buFont typeface="Wingdings" pitchFamily="2" charset="2"/>
              <a:buNone/>
            </a:pPr>
            <a:r>
              <a:rPr lang="en-US" sz="4400" dirty="0" smtClean="0"/>
              <a:t>      </a:t>
            </a:r>
            <a:r>
              <a:rPr lang="en-US" sz="4800" b="1" dirty="0" smtClean="0"/>
              <a:t>Collaboration Model</a:t>
            </a:r>
          </a:p>
          <a:p>
            <a:pPr>
              <a:buFont typeface="Wingdings" pitchFamily="2" charset="2"/>
              <a:buNone/>
            </a:pPr>
            <a:r>
              <a:rPr lang="en-US" sz="4400" dirty="0" smtClean="0">
                <a:solidFill>
                  <a:srgbClr val="FF0066"/>
                </a:solidFill>
              </a:rPr>
              <a:t>   </a:t>
            </a:r>
            <a:endParaRPr lang="en-US" dirty="0" smtClean="0">
              <a:solidFill>
                <a:srgbClr val="9797DD"/>
              </a:solidFill>
            </a:endParaRPr>
          </a:p>
        </p:txBody>
      </p:sp>
      <p:pic>
        <p:nvPicPr>
          <p:cNvPr id="62468" name="Picture 4"/>
          <p:cNvPicPr>
            <a:picLocks noChangeAspect="1" noChangeArrowheads="1"/>
          </p:cNvPicPr>
          <p:nvPr/>
        </p:nvPicPr>
        <p:blipFill>
          <a:blip r:embed="rId3" cstate="print"/>
          <a:srcRect/>
          <a:stretch>
            <a:fillRect/>
          </a:stretch>
        </p:blipFill>
        <p:spPr bwMode="auto">
          <a:xfrm>
            <a:off x="0" y="762000"/>
            <a:ext cx="9144000" cy="6096000"/>
          </a:xfrm>
          <a:prstGeom prst="rect">
            <a:avLst/>
          </a:prstGeom>
          <a:noFill/>
          <a:ln w="9525">
            <a:noFill/>
            <a:miter lim="800000"/>
            <a:headEnd/>
            <a:tailEnd/>
          </a:ln>
        </p:spPr>
      </p:pic>
      <p:sp>
        <p:nvSpPr>
          <p:cNvPr id="7" name="Rectangle 6"/>
          <p:cNvSpPr/>
          <p:nvPr/>
        </p:nvSpPr>
        <p:spPr>
          <a:xfrm>
            <a:off x="5638800" y="1277698"/>
            <a:ext cx="3505199" cy="5580302"/>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extBox 1"/>
          <p:cNvSpPr txBox="1"/>
          <p:nvPr/>
        </p:nvSpPr>
        <p:spPr>
          <a:xfrm>
            <a:off x="6096000" y="1905000"/>
            <a:ext cx="2743200" cy="2554545"/>
          </a:xfrm>
          <a:prstGeom prst="rect">
            <a:avLst/>
          </a:prstGeom>
          <a:noFill/>
        </p:spPr>
        <p:txBody>
          <a:bodyPr wrap="square" rtlCol="0">
            <a:spAutoFit/>
          </a:bodyPr>
          <a:lstStyle/>
          <a:p>
            <a:r>
              <a:rPr lang="en-US" sz="3200" dirty="0" smtClean="0">
                <a:solidFill>
                  <a:prstClr val="white"/>
                </a:solidFill>
              </a:rPr>
              <a:t>Everything is moving fast.</a:t>
            </a:r>
            <a:endParaRPr lang="en-US" sz="3200" dirty="0">
              <a:solidFill>
                <a:prstClr val="white"/>
              </a:solidFill>
            </a:endParaRPr>
          </a:p>
          <a:p>
            <a:endParaRPr lang="en-US" sz="3200" dirty="0" smtClean="0">
              <a:solidFill>
                <a:prstClr val="white"/>
              </a:solidFill>
            </a:endParaRPr>
          </a:p>
          <a:p>
            <a:r>
              <a:rPr lang="en-US" sz="3200" dirty="0" smtClean="0">
                <a:solidFill>
                  <a:prstClr val="white"/>
                </a:solidFill>
              </a:rPr>
              <a:t>We need to move fast too.</a:t>
            </a:r>
            <a:endParaRPr lang="en-US" sz="3200" dirty="0">
              <a:solidFill>
                <a:prstClr val="white"/>
              </a:solidFill>
            </a:endParaRPr>
          </a:p>
        </p:txBody>
      </p:sp>
      <p:sp>
        <p:nvSpPr>
          <p:cNvPr id="8" name="Rectangle 7"/>
          <p:cNvSpPr/>
          <p:nvPr/>
        </p:nvSpPr>
        <p:spPr>
          <a:xfrm>
            <a:off x="0" y="0"/>
            <a:ext cx="9144000" cy="1280160"/>
          </a:xfrm>
          <a:prstGeom prst="rect">
            <a:avLst/>
          </a:prstGeom>
          <a:gradFill flip="none" rotWithShape="1">
            <a:gsLst>
              <a:gs pos="0">
                <a:srgbClr val="000000"/>
              </a:gs>
              <a:gs pos="100000">
                <a:schemeClr val="tx1">
                  <a:lumMod val="85000"/>
                  <a:lumOff val="15000"/>
                </a:schemeClr>
              </a:gs>
            </a:gsLst>
            <a:lin ang="4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9" name="Title 3"/>
          <p:cNvSpPr txBox="1">
            <a:spLocks/>
          </p:cNvSpPr>
          <p:nvPr/>
        </p:nvSpPr>
        <p:spPr>
          <a:xfrm>
            <a:off x="457200" y="274638"/>
            <a:ext cx="8229600" cy="114300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763" indent="-4763" algn="l">
              <a:spcBef>
                <a:spcPct val="50000"/>
              </a:spcBef>
            </a:pPr>
            <a:r>
              <a:rPr lang="en-US" sz="3600" dirty="0">
                <a:solidFill>
                  <a:prstClr val="white"/>
                </a:solidFill>
              </a:rPr>
              <a:t>The </a:t>
            </a:r>
            <a:r>
              <a:rPr lang="en-US" sz="3600" dirty="0">
                <a:solidFill>
                  <a:srgbClr val="00A9E0"/>
                </a:solidFill>
              </a:rPr>
              <a:t>currency</a:t>
            </a:r>
            <a:r>
              <a:rPr lang="en-US" sz="3600" dirty="0">
                <a:solidFill>
                  <a:prstClr val="white"/>
                </a:solidFill>
              </a:rPr>
              <a:t> is now speed</a:t>
            </a:r>
          </a:p>
        </p:txBody>
      </p:sp>
    </p:spTree>
    <p:extLst>
      <p:ext uri="{BB962C8B-B14F-4D97-AF65-F5344CB8AC3E}">
        <p14:creationId xmlns:p14="http://schemas.microsoft.com/office/powerpoint/2010/main" val="213018820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p:cNvPicPr>
            <a:picLocks noChangeAspect="1" noChangeArrowheads="1"/>
          </p:cNvPicPr>
          <p:nvPr/>
        </p:nvPicPr>
        <p:blipFill>
          <a:blip r:embed="rId3" cstate="print"/>
          <a:srcRect/>
          <a:stretch>
            <a:fillRect/>
          </a:stretch>
        </p:blipFill>
        <p:spPr bwMode="auto">
          <a:xfrm>
            <a:off x="4038600" y="0"/>
            <a:ext cx="5105400" cy="6858000"/>
          </a:xfrm>
          <a:prstGeom prst="rect">
            <a:avLst/>
          </a:prstGeom>
          <a:noFill/>
          <a:ln w="9525">
            <a:noFill/>
            <a:miter lim="800000"/>
            <a:headEnd/>
            <a:tailEnd/>
          </a:ln>
        </p:spPr>
      </p:pic>
      <p:sp>
        <p:nvSpPr>
          <p:cNvPr id="58371" name="Rectangle 3"/>
          <p:cNvSpPr>
            <a:spLocks noGrp="1" noChangeArrowheads="1"/>
          </p:cNvSpPr>
          <p:nvPr>
            <p:ph type="body" idx="4294967295"/>
          </p:nvPr>
        </p:nvSpPr>
        <p:spPr>
          <a:xfrm>
            <a:off x="0" y="1066800"/>
            <a:ext cx="4038600" cy="4343400"/>
          </a:xfrm>
          <a:gradFill>
            <a:gsLst>
              <a:gs pos="0">
                <a:schemeClr val="tx1">
                  <a:alpha val="59000"/>
                </a:schemeClr>
              </a:gs>
              <a:gs pos="100000">
                <a:srgbClr val="006600">
                  <a:alpha val="48000"/>
                </a:srgbClr>
              </a:gs>
            </a:gsLst>
            <a:lin ang="18900000"/>
          </a:gradFill>
        </p:spPr>
        <p:txBody>
          <a:bodyPr/>
          <a:lstStyle/>
          <a:p>
            <a:pPr eaLnBrk="1" hangingPunct="1">
              <a:lnSpc>
                <a:spcPct val="80000"/>
              </a:lnSpc>
              <a:buFont typeface="Wingdings" pitchFamily="2" charset="2"/>
              <a:buNone/>
            </a:pPr>
            <a:endParaRPr lang="en-US" sz="5400" dirty="0" smtClean="0"/>
          </a:p>
          <a:p>
            <a:pPr eaLnBrk="1" hangingPunct="1">
              <a:lnSpc>
                <a:spcPct val="80000"/>
              </a:lnSpc>
              <a:buFont typeface="Wingdings" pitchFamily="2" charset="2"/>
              <a:buNone/>
            </a:pPr>
            <a:r>
              <a:rPr lang="en-US" sz="3600" dirty="0" smtClean="0">
                <a:solidFill>
                  <a:schemeClr val="bg1"/>
                </a:solidFill>
              </a:rPr>
              <a:t>     	your</a:t>
            </a:r>
            <a:endParaRPr lang="en-US" sz="3600" b="1" dirty="0" smtClean="0">
              <a:solidFill>
                <a:schemeClr val="bg1"/>
              </a:solidFill>
            </a:endParaRPr>
          </a:p>
          <a:p>
            <a:pPr eaLnBrk="1" hangingPunct="1">
              <a:lnSpc>
                <a:spcPct val="80000"/>
              </a:lnSpc>
              <a:buFont typeface="Wingdings" pitchFamily="2" charset="2"/>
              <a:buNone/>
            </a:pPr>
            <a:endParaRPr lang="en-US" sz="3600" dirty="0" smtClean="0">
              <a:solidFill>
                <a:schemeClr val="bg1"/>
              </a:solidFill>
            </a:endParaRPr>
          </a:p>
          <a:p>
            <a:pPr eaLnBrk="1" hangingPunct="1">
              <a:lnSpc>
                <a:spcPct val="80000"/>
              </a:lnSpc>
              <a:buFont typeface="Wingdings" pitchFamily="2" charset="2"/>
              <a:buNone/>
            </a:pPr>
            <a:r>
              <a:rPr lang="en-US" sz="4400" dirty="0" smtClean="0">
                <a:solidFill>
                  <a:schemeClr val="bg1"/>
                </a:solidFill>
              </a:rPr>
              <a:t> </a:t>
            </a:r>
            <a:r>
              <a:rPr lang="en-US" sz="5400" dirty="0" smtClean="0">
                <a:solidFill>
                  <a:schemeClr val="bg1"/>
                </a:solidFill>
              </a:rPr>
              <a:t>decision</a:t>
            </a:r>
            <a:r>
              <a:rPr lang="en-US" sz="3600" dirty="0" smtClean="0">
                <a:solidFill>
                  <a:schemeClr val="bg1"/>
                </a:solidFill>
              </a:rPr>
              <a:t>   	</a:t>
            </a:r>
          </a:p>
          <a:p>
            <a:pPr eaLnBrk="1" hangingPunct="1">
              <a:lnSpc>
                <a:spcPct val="80000"/>
              </a:lnSpc>
              <a:buFont typeface="Wingdings" pitchFamily="2" charset="2"/>
              <a:buNone/>
            </a:pPr>
            <a:endParaRPr lang="en-US" sz="3600" dirty="0" smtClean="0">
              <a:solidFill>
                <a:schemeClr val="bg1"/>
              </a:solidFill>
            </a:endParaRPr>
          </a:p>
          <a:p>
            <a:pPr eaLnBrk="1" hangingPunct="1">
              <a:lnSpc>
                <a:spcPct val="80000"/>
              </a:lnSpc>
              <a:buFont typeface="Wingdings" pitchFamily="2" charset="2"/>
              <a:buNone/>
            </a:pPr>
            <a:r>
              <a:rPr lang="en-US" sz="3600" dirty="0" smtClean="0">
                <a:solidFill>
                  <a:schemeClr val="bg1"/>
                </a:solidFill>
              </a:rPr>
              <a:t>		filter?</a:t>
            </a:r>
            <a:endParaRPr lang="en-US" sz="2800" dirty="0" smtClean="0">
              <a:solidFill>
                <a:schemeClr val="bg1"/>
              </a:solidFill>
            </a:endParaRPr>
          </a:p>
          <a:p>
            <a:pPr eaLnBrk="1" hangingPunct="1">
              <a:lnSpc>
                <a:spcPct val="80000"/>
              </a:lnSpc>
              <a:buFont typeface="Wingdings" pitchFamily="2" charset="2"/>
              <a:buNone/>
            </a:pPr>
            <a:endParaRPr lang="en-US" sz="2800" dirty="0" smtClean="0">
              <a:solidFill>
                <a:schemeClr val="bg1"/>
              </a:solidFill>
            </a:endParaRPr>
          </a:p>
        </p:txBody>
      </p:sp>
      <p:sp>
        <p:nvSpPr>
          <p:cNvPr id="1280006" name="AutoShape 6"/>
          <p:cNvSpPr>
            <a:spLocks noChangeArrowheads="1"/>
          </p:cNvSpPr>
          <p:nvPr/>
        </p:nvSpPr>
        <p:spPr bwMode="auto">
          <a:xfrm>
            <a:off x="228600" y="1828800"/>
            <a:ext cx="6096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6424 h 21600"/>
              <a:gd name="T14" fmla="*/ 18156 w 21600"/>
              <a:gd name="T15" fmla="*/ 15176 h 21600"/>
            </a:gdLst>
            <a:ahLst/>
            <a:cxnLst>
              <a:cxn ang="T8">
                <a:pos x="T0" y="T1"/>
              </a:cxn>
              <a:cxn ang="T9">
                <a:pos x="T2" y="T3"/>
              </a:cxn>
              <a:cxn ang="T10">
                <a:pos x="T4" y="T5"/>
              </a:cxn>
              <a:cxn ang="T11">
                <a:pos x="T6" y="T7"/>
              </a:cxn>
            </a:cxnLst>
            <a:rect l="T12" t="T13" r="T14" b="T15"/>
            <a:pathLst>
              <a:path w="21600" h="21600">
                <a:moveTo>
                  <a:pt x="13100" y="0"/>
                </a:moveTo>
                <a:lnTo>
                  <a:pt x="13100" y="6424"/>
                </a:lnTo>
                <a:lnTo>
                  <a:pt x="3375" y="6424"/>
                </a:lnTo>
                <a:lnTo>
                  <a:pt x="3375" y="15176"/>
                </a:lnTo>
                <a:lnTo>
                  <a:pt x="13100" y="15176"/>
                </a:lnTo>
                <a:lnTo>
                  <a:pt x="13100" y="21600"/>
                </a:lnTo>
                <a:lnTo>
                  <a:pt x="21600" y="10800"/>
                </a:lnTo>
                <a:close/>
              </a:path>
              <a:path w="21600" h="21600">
                <a:moveTo>
                  <a:pt x="1350" y="6424"/>
                </a:moveTo>
                <a:lnTo>
                  <a:pt x="1350" y="15176"/>
                </a:lnTo>
                <a:lnTo>
                  <a:pt x="2700" y="15176"/>
                </a:lnTo>
                <a:lnTo>
                  <a:pt x="2700" y="6424"/>
                </a:lnTo>
                <a:close/>
              </a:path>
              <a:path w="21600" h="21600">
                <a:moveTo>
                  <a:pt x="0" y="6424"/>
                </a:moveTo>
                <a:lnTo>
                  <a:pt x="0" y="15176"/>
                </a:lnTo>
                <a:lnTo>
                  <a:pt x="675" y="15176"/>
                </a:lnTo>
                <a:lnTo>
                  <a:pt x="675" y="6424"/>
                </a:lnTo>
                <a:close/>
              </a:path>
            </a:pathLst>
          </a:custGeom>
          <a:solidFill>
            <a:schemeClr val="bg1"/>
          </a:solidFill>
          <a:ln w="9525">
            <a:solidFill>
              <a:schemeClr val="bg1"/>
            </a:solidFill>
            <a:miter lim="800000"/>
            <a:headEnd/>
            <a:tailEnd/>
          </a:ln>
        </p:spPr>
        <p:txBody>
          <a:bodyPr wrap="none" anchor="ctr"/>
          <a:lstStyle/>
          <a:p>
            <a:endParaRPr lang="en-US" dirty="0"/>
          </a:p>
        </p:txBody>
      </p:sp>
    </p:spTree>
    <p:extLst>
      <p:ext uri="{BB962C8B-B14F-4D97-AF65-F5344CB8AC3E}">
        <p14:creationId xmlns:p14="http://schemas.microsoft.com/office/powerpoint/2010/main" val="195788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80006"/>
                                        </p:tgtEl>
                                        <p:attrNameLst>
                                          <p:attrName>style.visibility</p:attrName>
                                        </p:attrNameLst>
                                      </p:cBhvr>
                                      <p:to>
                                        <p:strVal val="visible"/>
                                      </p:to>
                                    </p:set>
                                    <p:anim calcmode="lin" valueType="num">
                                      <p:cBhvr additive="base">
                                        <p:cTn id="7" dur="500" fill="hold"/>
                                        <p:tgtEl>
                                          <p:spTgt spid="1280006"/>
                                        </p:tgtEl>
                                        <p:attrNameLst>
                                          <p:attrName>ppt_x</p:attrName>
                                        </p:attrNameLst>
                                      </p:cBhvr>
                                      <p:tavLst>
                                        <p:tav tm="0">
                                          <p:val>
                                            <p:strVal val="0-#ppt_w/2"/>
                                          </p:val>
                                        </p:tav>
                                        <p:tav tm="100000">
                                          <p:val>
                                            <p:strVal val="#ppt_x"/>
                                          </p:val>
                                        </p:tav>
                                      </p:tavLst>
                                    </p:anim>
                                    <p:anim calcmode="lin" valueType="num">
                                      <p:cBhvr additive="base">
                                        <p:cTn id="8" dur="500" fill="hold"/>
                                        <p:tgtEl>
                                          <p:spTgt spid="12800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0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body" idx="4294967295"/>
          </p:nvPr>
        </p:nvSpPr>
        <p:spPr>
          <a:xfrm>
            <a:off x="0" y="0"/>
            <a:ext cx="9144000" cy="6858000"/>
          </a:xfrm>
          <a:gradFill>
            <a:gsLst>
              <a:gs pos="0">
                <a:srgbClr val="0066CC"/>
              </a:gs>
              <a:gs pos="100000">
                <a:srgbClr val="A8EFF6">
                  <a:alpha val="67000"/>
                </a:srgbClr>
              </a:gs>
            </a:gsLst>
            <a:lin ang="18900000"/>
          </a:gradFill>
        </p:spPr>
        <p:txBody>
          <a:bodyPr/>
          <a:lstStyle/>
          <a:p>
            <a:pPr eaLnBrk="1" hangingPunct="1">
              <a:buFont typeface="Wingdings" pitchFamily="2" charset="2"/>
              <a:buNone/>
            </a:pPr>
            <a:r>
              <a:rPr lang="en-US" dirty="0" smtClean="0"/>
              <a:t>   </a:t>
            </a:r>
          </a:p>
        </p:txBody>
      </p:sp>
      <p:sp>
        <p:nvSpPr>
          <p:cNvPr id="56323" name="Text Box 3"/>
          <p:cNvSpPr txBox="1">
            <a:spLocks noChangeArrowheads="1"/>
          </p:cNvSpPr>
          <p:nvPr/>
        </p:nvSpPr>
        <p:spPr bwMode="auto">
          <a:xfrm>
            <a:off x="609600" y="3276600"/>
            <a:ext cx="2249488" cy="822325"/>
          </a:xfrm>
          <a:prstGeom prst="rect">
            <a:avLst/>
          </a:prstGeom>
          <a:solidFill>
            <a:srgbClr val="FFFFFF">
              <a:alpha val="47842"/>
            </a:srgbClr>
          </a:solidFill>
          <a:ln w="12700" cap="sq">
            <a:noFill/>
            <a:miter lim="800000"/>
            <a:headEnd type="none" w="sm" len="sm"/>
            <a:tailEnd type="none" w="sm" len="sm"/>
          </a:ln>
        </p:spPr>
        <p:txBody>
          <a:bodyPr wrap="none">
            <a:spAutoFit/>
          </a:bodyPr>
          <a:lstStyle/>
          <a:p>
            <a:pPr algn="ctr" eaLnBrk="0" hangingPunct="0">
              <a:spcBef>
                <a:spcPct val="0"/>
              </a:spcBef>
              <a:buClrTx/>
              <a:buFontTx/>
              <a:buNone/>
            </a:pPr>
            <a:r>
              <a:rPr lang="en-US" sz="2400" b="1" dirty="0">
                <a:solidFill>
                  <a:schemeClr val="tx1"/>
                </a:solidFill>
              </a:rPr>
              <a:t>Market</a:t>
            </a:r>
          </a:p>
          <a:p>
            <a:pPr algn="ctr" eaLnBrk="0" hangingPunct="0">
              <a:spcBef>
                <a:spcPct val="0"/>
              </a:spcBef>
              <a:buClrTx/>
              <a:buFontTx/>
              <a:buNone/>
            </a:pPr>
            <a:r>
              <a:rPr lang="en-US" sz="2400" b="1" dirty="0">
                <a:solidFill>
                  <a:schemeClr val="tx1"/>
                </a:solidFill>
              </a:rPr>
              <a:t>Differentiating</a:t>
            </a:r>
            <a:endParaRPr lang="en-US" sz="2400" dirty="0">
              <a:solidFill>
                <a:schemeClr val="tx1"/>
              </a:solidFill>
            </a:endParaRPr>
          </a:p>
        </p:txBody>
      </p:sp>
      <p:sp>
        <p:nvSpPr>
          <p:cNvPr id="56324" name="Text Box 4"/>
          <p:cNvSpPr txBox="1">
            <a:spLocks noChangeArrowheads="1"/>
          </p:cNvSpPr>
          <p:nvPr/>
        </p:nvSpPr>
        <p:spPr bwMode="auto">
          <a:xfrm>
            <a:off x="2232025" y="1895475"/>
            <a:ext cx="654050" cy="366713"/>
          </a:xfrm>
          <a:prstGeom prst="rect">
            <a:avLst/>
          </a:prstGeom>
          <a:noFill/>
          <a:ln w="12700" cap="sq">
            <a:noFill/>
            <a:miter lim="800000"/>
            <a:headEnd type="none" w="sm" len="sm"/>
            <a:tailEnd type="none" w="sm" len="sm"/>
          </a:ln>
        </p:spPr>
        <p:txBody>
          <a:bodyPr wrap="none">
            <a:spAutoFit/>
          </a:bodyPr>
          <a:lstStyle/>
          <a:p>
            <a:pPr eaLnBrk="0" hangingPunct="0">
              <a:spcBef>
                <a:spcPct val="0"/>
              </a:spcBef>
              <a:buClrTx/>
              <a:buFontTx/>
              <a:buNone/>
            </a:pPr>
            <a:r>
              <a:rPr lang="en-US" sz="1800" dirty="0">
                <a:solidFill>
                  <a:schemeClr val="tx1"/>
                </a:solidFill>
              </a:rPr>
              <a:t>High</a:t>
            </a:r>
          </a:p>
        </p:txBody>
      </p:sp>
      <p:sp>
        <p:nvSpPr>
          <p:cNvPr id="56325" name="Text Box 5"/>
          <p:cNvSpPr txBox="1">
            <a:spLocks noChangeArrowheads="1"/>
          </p:cNvSpPr>
          <p:nvPr/>
        </p:nvSpPr>
        <p:spPr bwMode="auto">
          <a:xfrm>
            <a:off x="2270125" y="5111750"/>
            <a:ext cx="603250" cy="366713"/>
          </a:xfrm>
          <a:prstGeom prst="rect">
            <a:avLst/>
          </a:prstGeom>
          <a:noFill/>
          <a:ln w="12700" cap="sq">
            <a:noFill/>
            <a:miter lim="800000"/>
            <a:headEnd type="none" w="sm" len="sm"/>
            <a:tailEnd type="none" w="sm" len="sm"/>
          </a:ln>
        </p:spPr>
        <p:txBody>
          <a:bodyPr wrap="none">
            <a:spAutoFit/>
          </a:bodyPr>
          <a:lstStyle/>
          <a:p>
            <a:pPr eaLnBrk="0" hangingPunct="0">
              <a:spcBef>
                <a:spcPct val="0"/>
              </a:spcBef>
              <a:buClrTx/>
              <a:buFontTx/>
              <a:buNone/>
            </a:pPr>
            <a:r>
              <a:rPr lang="en-US" sz="1800" dirty="0">
                <a:solidFill>
                  <a:schemeClr val="tx1"/>
                </a:solidFill>
              </a:rPr>
              <a:t>Low</a:t>
            </a:r>
          </a:p>
        </p:txBody>
      </p:sp>
      <p:sp>
        <p:nvSpPr>
          <p:cNvPr id="56326" name="Text Box 6"/>
          <p:cNvSpPr txBox="1">
            <a:spLocks noChangeArrowheads="1"/>
          </p:cNvSpPr>
          <p:nvPr/>
        </p:nvSpPr>
        <p:spPr bwMode="auto">
          <a:xfrm>
            <a:off x="4343400" y="5943600"/>
            <a:ext cx="2435225" cy="457200"/>
          </a:xfrm>
          <a:prstGeom prst="rect">
            <a:avLst/>
          </a:prstGeom>
          <a:solidFill>
            <a:srgbClr val="FFFFFF">
              <a:alpha val="41176"/>
            </a:srgbClr>
          </a:solidFill>
          <a:ln w="12700" cap="sq">
            <a:noFill/>
            <a:miter lim="800000"/>
            <a:headEnd type="none" w="sm" len="sm"/>
            <a:tailEnd type="none" w="sm" len="sm"/>
          </a:ln>
        </p:spPr>
        <p:txBody>
          <a:bodyPr wrap="none">
            <a:spAutoFit/>
          </a:bodyPr>
          <a:lstStyle/>
          <a:p>
            <a:pPr eaLnBrk="0" hangingPunct="0">
              <a:spcBef>
                <a:spcPct val="0"/>
              </a:spcBef>
              <a:buClrTx/>
              <a:buFontTx/>
              <a:buNone/>
            </a:pPr>
            <a:r>
              <a:rPr lang="en-US" sz="2400" b="1" dirty="0">
                <a:solidFill>
                  <a:schemeClr val="tx1"/>
                </a:solidFill>
              </a:rPr>
              <a:t>Mission Critical</a:t>
            </a:r>
          </a:p>
        </p:txBody>
      </p:sp>
      <p:sp>
        <p:nvSpPr>
          <p:cNvPr id="56327" name="Text Box 7"/>
          <p:cNvSpPr txBox="1">
            <a:spLocks noChangeArrowheads="1"/>
          </p:cNvSpPr>
          <p:nvPr/>
        </p:nvSpPr>
        <p:spPr bwMode="auto">
          <a:xfrm>
            <a:off x="3108325" y="5692775"/>
            <a:ext cx="603250" cy="366713"/>
          </a:xfrm>
          <a:prstGeom prst="rect">
            <a:avLst/>
          </a:prstGeom>
          <a:noFill/>
          <a:ln w="12700" cap="sq">
            <a:noFill/>
            <a:miter lim="800000"/>
            <a:headEnd type="none" w="sm" len="sm"/>
            <a:tailEnd type="none" w="sm" len="sm"/>
          </a:ln>
        </p:spPr>
        <p:txBody>
          <a:bodyPr wrap="none">
            <a:spAutoFit/>
          </a:bodyPr>
          <a:lstStyle/>
          <a:p>
            <a:pPr eaLnBrk="0" hangingPunct="0">
              <a:spcBef>
                <a:spcPct val="0"/>
              </a:spcBef>
              <a:buClrTx/>
              <a:buFontTx/>
              <a:buNone/>
            </a:pPr>
            <a:r>
              <a:rPr lang="en-US" sz="1800" dirty="0">
                <a:solidFill>
                  <a:schemeClr val="tx1"/>
                </a:solidFill>
              </a:rPr>
              <a:t>Low</a:t>
            </a:r>
          </a:p>
        </p:txBody>
      </p:sp>
      <p:sp>
        <p:nvSpPr>
          <p:cNvPr id="56328" name="Text Box 8"/>
          <p:cNvSpPr txBox="1">
            <a:spLocks noChangeArrowheads="1"/>
          </p:cNvSpPr>
          <p:nvPr/>
        </p:nvSpPr>
        <p:spPr bwMode="auto">
          <a:xfrm>
            <a:off x="6956425" y="5667375"/>
            <a:ext cx="654050" cy="366713"/>
          </a:xfrm>
          <a:prstGeom prst="rect">
            <a:avLst/>
          </a:prstGeom>
          <a:noFill/>
          <a:ln w="12700" cap="sq">
            <a:noFill/>
            <a:miter lim="800000"/>
            <a:headEnd type="none" w="sm" len="sm"/>
            <a:tailEnd type="none" w="sm" len="sm"/>
          </a:ln>
        </p:spPr>
        <p:txBody>
          <a:bodyPr wrap="none">
            <a:spAutoFit/>
          </a:bodyPr>
          <a:lstStyle/>
          <a:p>
            <a:pPr eaLnBrk="0" hangingPunct="0">
              <a:spcBef>
                <a:spcPct val="0"/>
              </a:spcBef>
              <a:buClrTx/>
              <a:buFontTx/>
              <a:buNone/>
            </a:pPr>
            <a:r>
              <a:rPr lang="en-US" sz="1800" dirty="0">
                <a:solidFill>
                  <a:schemeClr val="tx1"/>
                </a:solidFill>
              </a:rPr>
              <a:t>High</a:t>
            </a:r>
          </a:p>
        </p:txBody>
      </p:sp>
      <p:sp>
        <p:nvSpPr>
          <p:cNvPr id="56329" name="Rectangle 9"/>
          <p:cNvSpPr>
            <a:spLocks noChangeArrowheads="1"/>
          </p:cNvSpPr>
          <p:nvPr/>
        </p:nvSpPr>
        <p:spPr bwMode="auto">
          <a:xfrm>
            <a:off x="3048000" y="1828800"/>
            <a:ext cx="2362200" cy="1905000"/>
          </a:xfrm>
          <a:prstGeom prst="rect">
            <a:avLst/>
          </a:prstGeom>
          <a:solidFill>
            <a:srgbClr val="00CC99"/>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00CC99"/>
            </a:extrusionClr>
          </a:sp3d>
        </p:spPr>
        <p:txBody>
          <a:bodyPr wrap="none" anchor="ctr">
            <a:flatTx/>
          </a:bodyPr>
          <a:lstStyle/>
          <a:p>
            <a:endParaRPr lang="en-US" dirty="0"/>
          </a:p>
        </p:txBody>
      </p:sp>
      <p:sp>
        <p:nvSpPr>
          <p:cNvPr id="56330" name="Rectangle 10"/>
          <p:cNvSpPr>
            <a:spLocks noChangeArrowheads="1"/>
          </p:cNvSpPr>
          <p:nvPr/>
        </p:nvSpPr>
        <p:spPr bwMode="auto">
          <a:xfrm>
            <a:off x="5410200" y="3733800"/>
            <a:ext cx="2286000" cy="1905000"/>
          </a:xfrm>
          <a:prstGeom prst="rect">
            <a:avLst/>
          </a:prstGeom>
          <a:solidFill>
            <a:srgbClr val="0066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0066FF"/>
            </a:extrusionClr>
          </a:sp3d>
        </p:spPr>
        <p:txBody>
          <a:bodyPr wrap="none" anchor="ctr">
            <a:flatTx/>
          </a:bodyPr>
          <a:lstStyle/>
          <a:p>
            <a:endParaRPr lang="en-US" dirty="0"/>
          </a:p>
        </p:txBody>
      </p:sp>
      <p:sp>
        <p:nvSpPr>
          <p:cNvPr id="56331" name="Rectangle 11"/>
          <p:cNvSpPr>
            <a:spLocks noChangeArrowheads="1"/>
          </p:cNvSpPr>
          <p:nvPr/>
        </p:nvSpPr>
        <p:spPr bwMode="auto">
          <a:xfrm>
            <a:off x="3048000" y="3733800"/>
            <a:ext cx="2362200" cy="1905000"/>
          </a:xfrm>
          <a:prstGeom prst="rect">
            <a:avLst/>
          </a:prstGeom>
          <a:solidFill>
            <a:srgbClr val="CCCCFF"/>
          </a:solidFill>
          <a:ln w="9525">
            <a:noFill/>
            <a:miter lim="800000"/>
            <a:headEnd/>
            <a:tailEnd/>
          </a:ln>
        </p:spPr>
        <p:txBody>
          <a:bodyPr wrap="none" anchor="ctr"/>
          <a:lstStyle/>
          <a:p>
            <a:endParaRPr lang="en-US" dirty="0"/>
          </a:p>
        </p:txBody>
      </p:sp>
      <p:sp>
        <p:nvSpPr>
          <p:cNvPr id="56332" name="Rectangle 12"/>
          <p:cNvSpPr>
            <a:spLocks noChangeArrowheads="1"/>
          </p:cNvSpPr>
          <p:nvPr/>
        </p:nvSpPr>
        <p:spPr bwMode="auto">
          <a:xfrm>
            <a:off x="5410200" y="1828800"/>
            <a:ext cx="2286000" cy="1905000"/>
          </a:xfrm>
          <a:prstGeom prst="rect">
            <a:avLst/>
          </a:prstGeom>
          <a:solidFill>
            <a:srgbClr val="9966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9966FF"/>
            </a:extrusionClr>
          </a:sp3d>
        </p:spPr>
        <p:txBody>
          <a:bodyPr wrap="none" anchor="ctr">
            <a:flatTx/>
          </a:bodyPr>
          <a:lstStyle/>
          <a:p>
            <a:endParaRPr lang="en-US" dirty="0"/>
          </a:p>
        </p:txBody>
      </p:sp>
      <p:sp>
        <p:nvSpPr>
          <p:cNvPr id="56333" name="Text Box 13"/>
          <p:cNvSpPr txBox="1">
            <a:spLocks noChangeArrowheads="1"/>
          </p:cNvSpPr>
          <p:nvPr/>
        </p:nvSpPr>
        <p:spPr bwMode="auto">
          <a:xfrm>
            <a:off x="5517706" y="2514600"/>
            <a:ext cx="2048766" cy="461665"/>
          </a:xfrm>
          <a:prstGeom prst="rect">
            <a:avLst/>
          </a:prstGeom>
          <a:solidFill>
            <a:srgbClr val="FFFFFF">
              <a:alpha val="36078"/>
            </a:srgbClr>
          </a:solidFill>
          <a:ln w="9525">
            <a:noFill/>
            <a:miter lim="800000"/>
            <a:headEnd/>
            <a:tailEnd/>
          </a:ln>
        </p:spPr>
        <p:txBody>
          <a:bodyPr wrap="none">
            <a:spAutoFit/>
          </a:bodyPr>
          <a:lstStyle/>
          <a:p>
            <a:pPr algn="ctr">
              <a:spcBef>
                <a:spcPct val="0"/>
              </a:spcBef>
              <a:buClrTx/>
              <a:buFontTx/>
              <a:buNone/>
            </a:pPr>
            <a:r>
              <a:rPr lang="en-US" sz="2400" b="1" dirty="0" smtClean="0">
                <a:solidFill>
                  <a:schemeClr val="bg1"/>
                </a:solidFill>
              </a:rPr>
              <a:t>Differentiating</a:t>
            </a:r>
            <a:endParaRPr lang="en-US" sz="2400" b="1" dirty="0">
              <a:solidFill>
                <a:schemeClr val="bg1"/>
              </a:solidFill>
            </a:endParaRPr>
          </a:p>
        </p:txBody>
      </p:sp>
      <p:sp>
        <p:nvSpPr>
          <p:cNvPr id="56334" name="Text Box 14"/>
          <p:cNvSpPr txBox="1">
            <a:spLocks noChangeArrowheads="1"/>
          </p:cNvSpPr>
          <p:nvPr/>
        </p:nvSpPr>
        <p:spPr bwMode="auto">
          <a:xfrm>
            <a:off x="6087969" y="4316413"/>
            <a:ext cx="932050" cy="461665"/>
          </a:xfrm>
          <a:prstGeom prst="rect">
            <a:avLst/>
          </a:prstGeom>
          <a:solidFill>
            <a:srgbClr val="FFFFFF">
              <a:alpha val="49019"/>
            </a:srgbClr>
          </a:solidFill>
          <a:ln w="9525">
            <a:noFill/>
            <a:miter lim="800000"/>
            <a:headEnd/>
            <a:tailEnd/>
          </a:ln>
        </p:spPr>
        <p:txBody>
          <a:bodyPr wrap="none">
            <a:spAutoFit/>
          </a:bodyPr>
          <a:lstStyle/>
          <a:p>
            <a:pPr algn="ctr">
              <a:spcBef>
                <a:spcPct val="0"/>
              </a:spcBef>
              <a:buClrTx/>
              <a:buFontTx/>
              <a:buNone/>
            </a:pPr>
            <a:r>
              <a:rPr lang="en-US" sz="2400" b="1" dirty="0">
                <a:solidFill>
                  <a:schemeClr val="bg1"/>
                </a:solidFill>
              </a:rPr>
              <a:t>Parity</a:t>
            </a:r>
          </a:p>
        </p:txBody>
      </p:sp>
      <p:sp>
        <p:nvSpPr>
          <p:cNvPr id="56335" name="Text Box 15"/>
          <p:cNvSpPr txBox="1">
            <a:spLocks noChangeArrowheads="1"/>
          </p:cNvSpPr>
          <p:nvPr/>
        </p:nvSpPr>
        <p:spPr bwMode="auto">
          <a:xfrm>
            <a:off x="3200400" y="2514600"/>
            <a:ext cx="2063750" cy="461665"/>
          </a:xfrm>
          <a:prstGeom prst="rect">
            <a:avLst/>
          </a:prstGeom>
          <a:solidFill>
            <a:srgbClr val="F8F8F8">
              <a:alpha val="54117"/>
            </a:srgbClr>
          </a:solidFill>
          <a:ln w="9525">
            <a:noFill/>
            <a:miter lim="800000"/>
            <a:headEnd/>
            <a:tailEnd/>
          </a:ln>
        </p:spPr>
        <p:txBody>
          <a:bodyPr>
            <a:spAutoFit/>
          </a:bodyPr>
          <a:lstStyle/>
          <a:p>
            <a:pPr algn="ctr">
              <a:spcBef>
                <a:spcPct val="0"/>
              </a:spcBef>
              <a:buClrTx/>
              <a:buFontTx/>
              <a:buNone/>
            </a:pPr>
            <a:r>
              <a:rPr lang="en-US" sz="2400" b="1" dirty="0">
                <a:solidFill>
                  <a:schemeClr val="tx1"/>
                </a:solidFill>
              </a:rPr>
              <a:t>Partner?</a:t>
            </a:r>
          </a:p>
        </p:txBody>
      </p:sp>
      <p:sp>
        <p:nvSpPr>
          <p:cNvPr id="56336" name="Text Box 16"/>
          <p:cNvSpPr txBox="1">
            <a:spLocks noChangeArrowheads="1"/>
          </p:cNvSpPr>
          <p:nvPr/>
        </p:nvSpPr>
        <p:spPr bwMode="auto">
          <a:xfrm>
            <a:off x="3352800" y="4262735"/>
            <a:ext cx="1828800" cy="461665"/>
          </a:xfrm>
          <a:prstGeom prst="rect">
            <a:avLst/>
          </a:prstGeom>
          <a:solidFill>
            <a:srgbClr val="FFFFFF">
              <a:alpha val="27843"/>
            </a:srgbClr>
          </a:solidFill>
          <a:ln w="9525">
            <a:noFill/>
            <a:miter lim="800000"/>
            <a:headEnd/>
            <a:tailEnd/>
          </a:ln>
        </p:spPr>
        <p:txBody>
          <a:bodyPr>
            <a:spAutoFit/>
          </a:bodyPr>
          <a:lstStyle/>
          <a:p>
            <a:pPr algn="ctr">
              <a:spcBef>
                <a:spcPct val="50000"/>
              </a:spcBef>
            </a:pPr>
            <a:r>
              <a:rPr lang="en-US" sz="2400" b="1" dirty="0">
                <a:solidFill>
                  <a:schemeClr val="tx1"/>
                </a:solidFill>
              </a:rPr>
              <a:t>Who cares?</a:t>
            </a:r>
          </a:p>
        </p:txBody>
      </p:sp>
      <p:sp>
        <p:nvSpPr>
          <p:cNvPr id="56337" name="Text Box 17"/>
          <p:cNvSpPr txBox="1">
            <a:spLocks noChangeArrowheads="1"/>
          </p:cNvSpPr>
          <p:nvPr/>
        </p:nvSpPr>
        <p:spPr bwMode="auto">
          <a:xfrm>
            <a:off x="476520" y="296840"/>
            <a:ext cx="8585596" cy="769441"/>
          </a:xfrm>
          <a:prstGeom prst="rect">
            <a:avLst/>
          </a:prstGeom>
          <a:noFill/>
          <a:ln w="9525">
            <a:noFill/>
            <a:miter lim="800000"/>
            <a:headEnd/>
            <a:tailEnd/>
          </a:ln>
        </p:spPr>
        <p:txBody>
          <a:bodyPr wrap="square">
            <a:spAutoFit/>
          </a:bodyPr>
          <a:lstStyle/>
          <a:p>
            <a:pPr marL="914400" indent="-342900">
              <a:spcBef>
                <a:spcPct val="50000"/>
              </a:spcBef>
            </a:pPr>
            <a:r>
              <a:rPr lang="en-US" sz="4400" b="1" dirty="0" smtClean="0"/>
              <a:t>Pick a project. Where does it fit?</a:t>
            </a:r>
            <a:endParaRPr lang="en-US" sz="4400" dirty="0">
              <a:solidFill>
                <a:schemeClr val="tx1"/>
              </a:solidFill>
            </a:endParaRPr>
          </a:p>
        </p:txBody>
      </p:sp>
      <p:sp>
        <p:nvSpPr>
          <p:cNvPr id="1294354" name="AutoShape 18"/>
          <p:cNvSpPr>
            <a:spLocks noChangeArrowheads="1"/>
          </p:cNvSpPr>
          <p:nvPr/>
        </p:nvSpPr>
        <p:spPr bwMode="auto">
          <a:xfrm>
            <a:off x="353688" y="381000"/>
            <a:ext cx="6096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6424 h 21600"/>
              <a:gd name="T14" fmla="*/ 18156 w 21600"/>
              <a:gd name="T15" fmla="*/ 15176 h 21600"/>
            </a:gdLst>
            <a:ahLst/>
            <a:cxnLst>
              <a:cxn ang="T8">
                <a:pos x="T0" y="T1"/>
              </a:cxn>
              <a:cxn ang="T9">
                <a:pos x="T2" y="T3"/>
              </a:cxn>
              <a:cxn ang="T10">
                <a:pos x="T4" y="T5"/>
              </a:cxn>
              <a:cxn ang="T11">
                <a:pos x="T6" y="T7"/>
              </a:cxn>
            </a:cxnLst>
            <a:rect l="T12" t="T13" r="T14" b="T15"/>
            <a:pathLst>
              <a:path w="21600" h="21600">
                <a:moveTo>
                  <a:pt x="13100" y="0"/>
                </a:moveTo>
                <a:lnTo>
                  <a:pt x="13100" y="6424"/>
                </a:lnTo>
                <a:lnTo>
                  <a:pt x="3375" y="6424"/>
                </a:lnTo>
                <a:lnTo>
                  <a:pt x="3375" y="15176"/>
                </a:lnTo>
                <a:lnTo>
                  <a:pt x="13100" y="15176"/>
                </a:lnTo>
                <a:lnTo>
                  <a:pt x="13100" y="21600"/>
                </a:lnTo>
                <a:lnTo>
                  <a:pt x="21600" y="10800"/>
                </a:lnTo>
                <a:close/>
              </a:path>
              <a:path w="21600" h="21600">
                <a:moveTo>
                  <a:pt x="1350" y="6424"/>
                </a:moveTo>
                <a:lnTo>
                  <a:pt x="1350" y="15176"/>
                </a:lnTo>
                <a:lnTo>
                  <a:pt x="2700" y="15176"/>
                </a:lnTo>
                <a:lnTo>
                  <a:pt x="2700" y="6424"/>
                </a:lnTo>
                <a:close/>
              </a:path>
              <a:path w="21600" h="21600">
                <a:moveTo>
                  <a:pt x="0" y="6424"/>
                </a:moveTo>
                <a:lnTo>
                  <a:pt x="0" y="15176"/>
                </a:lnTo>
                <a:lnTo>
                  <a:pt x="675" y="15176"/>
                </a:lnTo>
                <a:lnTo>
                  <a:pt x="675" y="6424"/>
                </a:lnTo>
                <a:close/>
              </a:path>
            </a:pathLst>
          </a:custGeom>
          <a:solidFill>
            <a:schemeClr val="bg1"/>
          </a:solidFill>
          <a:ln w="9525">
            <a:solidFill>
              <a:schemeClr val="bg1"/>
            </a:solidFill>
            <a:miter lim="800000"/>
            <a:headEnd/>
            <a:tailEnd/>
          </a:ln>
        </p:spPr>
        <p:txBody>
          <a:bodyPr wrap="none" anchor="ctr"/>
          <a:lstStyle/>
          <a:p>
            <a:endParaRPr lang="en-US" dirty="0"/>
          </a:p>
        </p:txBody>
      </p:sp>
    </p:spTree>
    <p:extLst>
      <p:ext uri="{BB962C8B-B14F-4D97-AF65-F5344CB8AC3E}">
        <p14:creationId xmlns:p14="http://schemas.microsoft.com/office/powerpoint/2010/main" val="49657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94354"/>
                                        </p:tgtEl>
                                        <p:attrNameLst>
                                          <p:attrName>style.visibility</p:attrName>
                                        </p:attrNameLst>
                                      </p:cBhvr>
                                      <p:to>
                                        <p:strVal val="visible"/>
                                      </p:to>
                                    </p:set>
                                    <p:anim calcmode="lin" valueType="num">
                                      <p:cBhvr additive="base">
                                        <p:cTn id="7" dur="500" fill="hold"/>
                                        <p:tgtEl>
                                          <p:spTgt spid="1294354"/>
                                        </p:tgtEl>
                                        <p:attrNameLst>
                                          <p:attrName>ppt_x</p:attrName>
                                        </p:attrNameLst>
                                      </p:cBhvr>
                                      <p:tavLst>
                                        <p:tav tm="0">
                                          <p:val>
                                            <p:strVal val="0-#ppt_w/2"/>
                                          </p:val>
                                        </p:tav>
                                        <p:tav tm="100000">
                                          <p:val>
                                            <p:strVal val="#ppt_x"/>
                                          </p:val>
                                        </p:tav>
                                      </p:tavLst>
                                    </p:anim>
                                    <p:anim calcmode="lin" valueType="num">
                                      <p:cBhvr additive="base">
                                        <p:cTn id="8" dur="500" fill="hold"/>
                                        <p:tgtEl>
                                          <p:spTgt spid="12943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435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rrowheads="1"/>
          </p:cNvPicPr>
          <p:nvPr/>
        </p:nvPicPr>
        <p:blipFill rotWithShape="1">
          <a:blip r:embed="rId3" cstate="print"/>
          <a:srcRect b="18476"/>
          <a:stretch/>
        </p:blipFill>
        <p:spPr bwMode="auto">
          <a:xfrm>
            <a:off x="0" y="0"/>
            <a:ext cx="9144000" cy="6858000"/>
          </a:xfrm>
          <a:prstGeom prst="rect">
            <a:avLst/>
          </a:prstGeom>
          <a:noFill/>
          <a:ln w="9525">
            <a:noFill/>
            <a:miter lim="800000"/>
            <a:headEnd/>
            <a:tailEnd/>
          </a:ln>
        </p:spPr>
      </p:pic>
      <p:sp>
        <p:nvSpPr>
          <p:cNvPr id="60419" name="Text Box 3"/>
          <p:cNvSpPr txBox="1">
            <a:spLocks noChangeArrowheads="1"/>
          </p:cNvSpPr>
          <p:nvPr/>
        </p:nvSpPr>
        <p:spPr bwMode="auto">
          <a:xfrm>
            <a:off x="287869" y="1346200"/>
            <a:ext cx="5638800" cy="1569660"/>
          </a:xfrm>
          <a:prstGeom prst="rect">
            <a:avLst/>
          </a:prstGeom>
          <a:noFill/>
          <a:ln w="9525">
            <a:noFill/>
            <a:miter lim="800000"/>
            <a:headEnd/>
            <a:tailEnd/>
          </a:ln>
        </p:spPr>
        <p:txBody>
          <a:bodyPr>
            <a:spAutoFit/>
          </a:bodyPr>
          <a:lstStyle/>
          <a:p>
            <a:pPr>
              <a:spcBef>
                <a:spcPct val="50000"/>
              </a:spcBef>
            </a:pPr>
            <a:r>
              <a:rPr lang="en-US" sz="3600" dirty="0" smtClean="0">
                <a:solidFill>
                  <a:schemeClr val="tx1"/>
                </a:solidFill>
              </a:rPr>
              <a:t>                other </a:t>
            </a:r>
            <a:r>
              <a:rPr lang="en-US" sz="3600" dirty="0">
                <a:solidFill>
                  <a:schemeClr val="tx1"/>
                </a:solidFill>
              </a:rPr>
              <a:t>	</a:t>
            </a:r>
            <a:endParaRPr lang="en-US" sz="5400" dirty="0">
              <a:solidFill>
                <a:schemeClr val="tx1"/>
              </a:solidFill>
            </a:endParaRPr>
          </a:p>
          <a:p>
            <a:r>
              <a:rPr lang="en-US" sz="6000" dirty="0" smtClean="0">
                <a:solidFill>
                  <a:schemeClr val="tx1"/>
                </a:solidFill>
                <a:sym typeface="Wingdings" pitchFamily="2" charset="2"/>
              </a:rPr>
              <a:t>considerations</a:t>
            </a:r>
            <a:r>
              <a:rPr lang="en-US" sz="3600" dirty="0" smtClean="0">
                <a:solidFill>
                  <a:schemeClr val="tx1"/>
                </a:solidFill>
                <a:sym typeface="Wingdings" pitchFamily="2" charset="2"/>
              </a:rPr>
              <a:t>                      </a:t>
            </a:r>
            <a:endParaRPr lang="en-US" sz="4400" dirty="0">
              <a:solidFill>
                <a:schemeClr val="tx1"/>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A9E0"/>
                </a:solidFill>
              </a:rPr>
              <a:t>Business Value </a:t>
            </a:r>
            <a:r>
              <a:rPr lang="en-US" dirty="0" smtClean="0"/>
              <a:t>Model</a:t>
            </a:r>
            <a:endParaRPr lang="en-US" dirty="0"/>
          </a:p>
        </p:txBody>
      </p:sp>
      <p:sp>
        <p:nvSpPr>
          <p:cNvPr id="61442" name="Rectangle 2"/>
          <p:cNvSpPr>
            <a:spLocks noGrp="1" noChangeArrowheads="1"/>
          </p:cNvSpPr>
          <p:nvPr>
            <p:ph type="body" idx="4294967295"/>
          </p:nvPr>
        </p:nvSpPr>
        <p:spPr>
          <a:xfrm>
            <a:off x="0" y="1277938"/>
            <a:ext cx="9144000" cy="5580062"/>
          </a:xfrm>
          <a:gradFill>
            <a:gsLst>
              <a:gs pos="0">
                <a:srgbClr val="D7DEFD"/>
              </a:gs>
              <a:gs pos="100000">
                <a:schemeClr val="accent2"/>
              </a:gs>
            </a:gsLst>
            <a:lin ang="2700000"/>
          </a:gradFill>
        </p:spPr>
        <p:txBody>
          <a:bodyPr/>
          <a:lstStyle/>
          <a:p>
            <a:pPr eaLnBrk="1" hangingPunct="1">
              <a:buFont typeface="Wingdings" pitchFamily="2" charset="2"/>
              <a:buNone/>
            </a:pPr>
            <a:r>
              <a:rPr lang="en-US" dirty="0" smtClean="0"/>
              <a:t>  </a:t>
            </a:r>
          </a:p>
        </p:txBody>
      </p:sp>
      <p:sp>
        <p:nvSpPr>
          <p:cNvPr id="61443" name="AutoShape 3"/>
          <p:cNvSpPr>
            <a:spLocks noChangeArrowheads="1"/>
          </p:cNvSpPr>
          <p:nvPr/>
        </p:nvSpPr>
        <p:spPr bwMode="auto">
          <a:xfrm>
            <a:off x="5181600" y="3352800"/>
            <a:ext cx="9144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99CCFF"/>
              </a:gs>
              <a:gs pos="100000">
                <a:schemeClr val="bg1"/>
              </a:gs>
            </a:gsLst>
            <a:lin ang="18900000" scaled="1"/>
          </a:gradFill>
          <a:ln w="9525">
            <a:noFill/>
            <a:miter lim="800000"/>
            <a:headEnd/>
            <a:tailEnd/>
          </a:ln>
        </p:spPr>
        <p:txBody>
          <a:bodyPr wrap="none" anchor="ctr"/>
          <a:lstStyle/>
          <a:p>
            <a:endParaRPr lang="en-US" dirty="0"/>
          </a:p>
        </p:txBody>
      </p:sp>
      <p:sp>
        <p:nvSpPr>
          <p:cNvPr id="61444" name="Rectangle 4"/>
          <p:cNvSpPr>
            <a:spLocks noChangeArrowheads="1"/>
          </p:cNvSpPr>
          <p:nvPr/>
        </p:nvSpPr>
        <p:spPr bwMode="auto">
          <a:xfrm>
            <a:off x="685800" y="1600200"/>
            <a:ext cx="5029200" cy="762000"/>
          </a:xfrm>
          <a:prstGeom prst="rect">
            <a:avLst/>
          </a:prstGeom>
          <a:gradFill rotWithShape="1">
            <a:gsLst>
              <a:gs pos="0">
                <a:srgbClr val="47005E"/>
              </a:gs>
              <a:gs pos="100000">
                <a:srgbClr val="9900CC"/>
              </a:gs>
            </a:gsLst>
            <a:lin ang="18900000" scaled="1"/>
          </a:gradFill>
          <a:ln w="9525">
            <a:solidFill>
              <a:srgbClr val="9900CC"/>
            </a:solidFill>
            <a:miter lim="800000"/>
            <a:headEnd/>
            <a:tailEnd/>
          </a:ln>
        </p:spPr>
        <p:txBody>
          <a:bodyPr wrap="none" anchor="ctr"/>
          <a:lstStyle/>
          <a:p>
            <a:endParaRPr lang="en-US" dirty="0"/>
          </a:p>
        </p:txBody>
      </p:sp>
      <p:sp>
        <p:nvSpPr>
          <p:cNvPr id="61445" name="AutoShape 5"/>
          <p:cNvSpPr>
            <a:spLocks noChangeArrowheads="1"/>
          </p:cNvSpPr>
          <p:nvPr/>
        </p:nvSpPr>
        <p:spPr bwMode="auto">
          <a:xfrm>
            <a:off x="3124200" y="2438400"/>
            <a:ext cx="1422400" cy="571500"/>
          </a:xfrm>
          <a:prstGeom prst="downArrow">
            <a:avLst>
              <a:gd name="adj1" fmla="val 50000"/>
              <a:gd name="adj2" fmla="val 25000"/>
            </a:avLst>
          </a:prstGeom>
          <a:gradFill rotWithShape="1">
            <a:gsLst>
              <a:gs pos="0">
                <a:srgbClr val="47005E"/>
              </a:gs>
              <a:gs pos="100000">
                <a:srgbClr val="9900CC"/>
              </a:gs>
            </a:gsLst>
            <a:lin ang="18900000" scaled="1"/>
          </a:gradFill>
          <a:ln w="9525">
            <a:solidFill>
              <a:srgbClr val="9900CC"/>
            </a:solidFill>
            <a:miter lim="800000"/>
            <a:headEnd/>
            <a:tailEnd/>
          </a:ln>
        </p:spPr>
        <p:txBody>
          <a:bodyPr wrap="none" anchor="ctr"/>
          <a:lstStyle/>
          <a:p>
            <a:endParaRPr lang="en-US" dirty="0"/>
          </a:p>
        </p:txBody>
      </p:sp>
      <p:sp>
        <p:nvSpPr>
          <p:cNvPr id="61446" name="Text Box 6"/>
          <p:cNvSpPr txBox="1">
            <a:spLocks noChangeArrowheads="1"/>
          </p:cNvSpPr>
          <p:nvPr/>
        </p:nvSpPr>
        <p:spPr bwMode="auto">
          <a:xfrm>
            <a:off x="1676400" y="1828800"/>
            <a:ext cx="4038600" cy="519113"/>
          </a:xfrm>
          <a:prstGeom prst="rect">
            <a:avLst/>
          </a:prstGeom>
          <a:noFill/>
          <a:ln w="9525">
            <a:noFill/>
            <a:miter lim="800000"/>
            <a:headEnd/>
            <a:tailEnd/>
          </a:ln>
        </p:spPr>
        <p:txBody>
          <a:bodyPr>
            <a:spAutoFit/>
          </a:bodyPr>
          <a:lstStyle/>
          <a:p>
            <a:pPr marL="4763" indent="-4763" algn="ctr">
              <a:spcBef>
                <a:spcPct val="50000"/>
              </a:spcBef>
            </a:pPr>
            <a:r>
              <a:rPr lang="en-US" b="1" dirty="0">
                <a:solidFill>
                  <a:schemeClr val="bg1"/>
                </a:solidFill>
              </a:rPr>
              <a:t>Purpose</a:t>
            </a:r>
          </a:p>
        </p:txBody>
      </p:sp>
      <p:pic>
        <p:nvPicPr>
          <p:cNvPr id="61447" name="Picture 7" descr="chalk1"/>
          <p:cNvPicPr>
            <a:picLocks noChangeAspect="1" noChangeArrowheads="1"/>
          </p:cNvPicPr>
          <p:nvPr/>
        </p:nvPicPr>
        <p:blipFill>
          <a:blip r:embed="rId3" cstate="print"/>
          <a:srcRect/>
          <a:stretch>
            <a:fillRect/>
          </a:stretch>
        </p:blipFill>
        <p:spPr bwMode="auto">
          <a:xfrm>
            <a:off x="3276600" y="3124200"/>
            <a:ext cx="1778000" cy="1676400"/>
          </a:xfrm>
          <a:prstGeom prst="rect">
            <a:avLst/>
          </a:prstGeom>
          <a:noFill/>
          <a:ln w="9525">
            <a:noFill/>
            <a:miter lim="800000"/>
            <a:headEnd/>
            <a:tailEnd/>
          </a:ln>
        </p:spPr>
      </p:pic>
      <p:sp>
        <p:nvSpPr>
          <p:cNvPr id="61448" name="AutoShape 8"/>
          <p:cNvSpPr>
            <a:spLocks noChangeArrowheads="1"/>
          </p:cNvSpPr>
          <p:nvPr/>
        </p:nvSpPr>
        <p:spPr bwMode="auto">
          <a:xfrm>
            <a:off x="228600" y="3200400"/>
            <a:ext cx="2895600" cy="1828800"/>
          </a:xfrm>
          <a:prstGeom prst="rightArrow">
            <a:avLst>
              <a:gd name="adj1" fmla="val 50000"/>
              <a:gd name="adj2" fmla="val 39583"/>
            </a:avLst>
          </a:prstGeom>
          <a:gradFill rotWithShape="1">
            <a:gsLst>
              <a:gs pos="0">
                <a:srgbClr val="18472F"/>
              </a:gs>
              <a:gs pos="100000">
                <a:srgbClr val="339966"/>
              </a:gs>
            </a:gsLst>
            <a:lin ang="18900000" scaled="1"/>
          </a:gradFill>
          <a:ln w="9525">
            <a:noFill/>
            <a:miter lim="800000"/>
            <a:headEnd/>
            <a:tailEnd/>
          </a:ln>
        </p:spPr>
        <p:txBody>
          <a:bodyPr wrap="none" anchor="ctr"/>
          <a:lstStyle/>
          <a:p>
            <a:endParaRPr lang="en-US" dirty="0"/>
          </a:p>
        </p:txBody>
      </p:sp>
      <p:sp>
        <p:nvSpPr>
          <p:cNvPr id="61449" name="Text Box 9"/>
          <p:cNvSpPr txBox="1">
            <a:spLocks noChangeArrowheads="1"/>
          </p:cNvSpPr>
          <p:nvPr/>
        </p:nvSpPr>
        <p:spPr bwMode="auto">
          <a:xfrm>
            <a:off x="228600" y="3810000"/>
            <a:ext cx="2819400" cy="519113"/>
          </a:xfrm>
          <a:prstGeom prst="rect">
            <a:avLst/>
          </a:prstGeom>
          <a:noFill/>
          <a:ln w="9525">
            <a:noFill/>
            <a:miter lim="800000"/>
            <a:headEnd/>
            <a:tailEnd/>
          </a:ln>
        </p:spPr>
        <p:txBody>
          <a:bodyPr>
            <a:spAutoFit/>
          </a:bodyPr>
          <a:lstStyle/>
          <a:p>
            <a:pPr marL="4763" indent="-4763" algn="ctr">
              <a:spcBef>
                <a:spcPct val="50000"/>
              </a:spcBef>
            </a:pPr>
            <a:r>
              <a:rPr lang="en-US" b="1" dirty="0">
                <a:solidFill>
                  <a:schemeClr val="bg1"/>
                </a:solidFill>
              </a:rPr>
              <a:t>Considerations</a:t>
            </a:r>
          </a:p>
        </p:txBody>
      </p:sp>
      <p:sp>
        <p:nvSpPr>
          <p:cNvPr id="61450" name="AutoShape 10"/>
          <p:cNvSpPr>
            <a:spLocks noChangeArrowheads="1"/>
          </p:cNvSpPr>
          <p:nvPr/>
        </p:nvSpPr>
        <p:spPr bwMode="auto">
          <a:xfrm>
            <a:off x="762000" y="2438400"/>
            <a:ext cx="1295400" cy="914400"/>
          </a:xfrm>
          <a:prstGeom prst="downArrow">
            <a:avLst>
              <a:gd name="adj1" fmla="val 50000"/>
              <a:gd name="adj2" fmla="val 25000"/>
            </a:avLst>
          </a:prstGeom>
          <a:gradFill rotWithShape="1">
            <a:gsLst>
              <a:gs pos="0">
                <a:srgbClr val="47005E"/>
              </a:gs>
              <a:gs pos="100000">
                <a:srgbClr val="9900CC"/>
              </a:gs>
            </a:gsLst>
            <a:lin ang="18900000" scaled="1"/>
          </a:gradFill>
          <a:ln w="9525">
            <a:solidFill>
              <a:srgbClr val="9900CC"/>
            </a:solidFill>
            <a:miter lim="800000"/>
            <a:headEnd/>
            <a:tailEnd/>
          </a:ln>
        </p:spPr>
        <p:txBody>
          <a:bodyPr wrap="none" anchor="ctr"/>
          <a:lstStyle/>
          <a:p>
            <a:endParaRPr lang="en-US" dirty="0"/>
          </a:p>
        </p:txBody>
      </p:sp>
      <p:pic>
        <p:nvPicPr>
          <p:cNvPr id="61452" name="Picture 3"/>
          <p:cNvPicPr>
            <a:picLocks noChangeAspect="1" noChangeArrowheads="1"/>
          </p:cNvPicPr>
          <p:nvPr/>
        </p:nvPicPr>
        <p:blipFill>
          <a:blip r:embed="rId4" cstate="print"/>
          <a:srcRect/>
          <a:stretch>
            <a:fillRect/>
          </a:stretch>
        </p:blipFill>
        <p:spPr bwMode="auto">
          <a:xfrm>
            <a:off x="6629400" y="1905000"/>
            <a:ext cx="1676400" cy="3581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idx="1"/>
          </p:nvPr>
        </p:nvSpPr>
        <p:spPr/>
        <p:txBody>
          <a:bodyPr/>
          <a:lstStyle/>
          <a:p>
            <a:pPr>
              <a:spcBef>
                <a:spcPct val="50000"/>
              </a:spcBef>
              <a:buFont typeface="Wingdings" pitchFamily="2" charset="2"/>
              <a:buNone/>
            </a:pPr>
            <a:r>
              <a:rPr lang="en-US" sz="800" dirty="0" smtClean="0"/>
              <a:t>   </a:t>
            </a:r>
          </a:p>
          <a:p>
            <a:pPr>
              <a:spcBef>
                <a:spcPct val="30000"/>
              </a:spcBef>
              <a:buFont typeface="Wingdings" pitchFamily="2" charset="2"/>
              <a:buNone/>
            </a:pPr>
            <a:r>
              <a:rPr lang="en-US" sz="4400" dirty="0" smtClean="0"/>
              <a:t>   </a:t>
            </a:r>
          </a:p>
          <a:p>
            <a:pPr>
              <a:spcBef>
                <a:spcPct val="30000"/>
              </a:spcBef>
              <a:buFont typeface="Wingdings" pitchFamily="2" charset="2"/>
              <a:buNone/>
            </a:pPr>
            <a:r>
              <a:rPr lang="en-US" sz="4400" dirty="0" smtClean="0"/>
              <a:t>      </a:t>
            </a:r>
            <a:r>
              <a:rPr lang="en-US" sz="4800" b="1" dirty="0" smtClean="0"/>
              <a:t>Collaboration Model</a:t>
            </a:r>
          </a:p>
          <a:p>
            <a:pPr>
              <a:buFont typeface="Wingdings" pitchFamily="2" charset="2"/>
              <a:buNone/>
            </a:pPr>
            <a:r>
              <a:rPr lang="en-US" sz="4400" dirty="0" smtClean="0">
                <a:solidFill>
                  <a:srgbClr val="FF0066"/>
                </a:solidFill>
              </a:rPr>
              <a:t>   </a:t>
            </a:r>
            <a:endParaRPr lang="en-US" dirty="0" smtClean="0">
              <a:solidFill>
                <a:srgbClr val="9797DD"/>
              </a:solidFill>
            </a:endParaRPr>
          </a:p>
        </p:txBody>
      </p:sp>
      <p:pic>
        <p:nvPicPr>
          <p:cNvPr id="62468" name="Picture 4"/>
          <p:cNvPicPr>
            <a:picLocks noChangeAspect="1" noChangeArrowheads="1"/>
          </p:cNvPicPr>
          <p:nvPr/>
        </p:nvPicPr>
        <p:blipFill>
          <a:blip r:embed="rId3" cstate="print"/>
          <a:srcRect/>
          <a:stretch>
            <a:fillRect/>
          </a:stretch>
        </p:blipFill>
        <p:spPr bwMode="auto">
          <a:xfrm>
            <a:off x="0" y="0"/>
            <a:ext cx="9144000" cy="6096000"/>
          </a:xfrm>
          <a:prstGeom prst="rect">
            <a:avLst/>
          </a:prstGeom>
          <a:noFill/>
          <a:ln w="9525">
            <a:noFill/>
            <a:miter lim="800000"/>
            <a:headEnd/>
            <a:tailEnd/>
          </a:ln>
        </p:spPr>
      </p:pic>
      <p:sp>
        <p:nvSpPr>
          <p:cNvPr id="2" name="Rectangle 1"/>
          <p:cNvSpPr/>
          <p:nvPr/>
        </p:nvSpPr>
        <p:spPr>
          <a:xfrm>
            <a:off x="0" y="6036733"/>
            <a:ext cx="9144000" cy="821267"/>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469" name="Text Box 5"/>
          <p:cNvSpPr txBox="1">
            <a:spLocks noChangeArrowheads="1"/>
          </p:cNvSpPr>
          <p:nvPr/>
        </p:nvSpPr>
        <p:spPr bwMode="auto">
          <a:xfrm>
            <a:off x="5257800" y="5105401"/>
            <a:ext cx="3429000" cy="1107996"/>
          </a:xfrm>
          <a:prstGeom prst="rect">
            <a:avLst/>
          </a:prstGeom>
          <a:noFill/>
          <a:ln w="9525">
            <a:noFill/>
            <a:miter lim="800000"/>
            <a:headEnd/>
            <a:tailEnd/>
          </a:ln>
        </p:spPr>
        <p:txBody>
          <a:bodyPr>
            <a:spAutoFit/>
          </a:bodyPr>
          <a:lstStyle/>
          <a:p>
            <a:pPr marL="4763" indent="-4763" algn="ctr">
              <a:spcBef>
                <a:spcPct val="50000"/>
              </a:spcBef>
            </a:pPr>
            <a:r>
              <a:rPr lang="en-US" sz="6600" dirty="0">
                <a:solidFill>
                  <a:schemeClr val="bg1"/>
                </a:solidFill>
              </a:rPr>
              <a:t>flexibility</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idx="1"/>
          </p:nvPr>
        </p:nvSpPr>
        <p:spPr/>
        <p:txBody>
          <a:bodyPr/>
          <a:lstStyle/>
          <a:p>
            <a:pPr>
              <a:spcBef>
                <a:spcPct val="50000"/>
              </a:spcBef>
              <a:buFont typeface="Wingdings" pitchFamily="2" charset="2"/>
              <a:buNone/>
            </a:pPr>
            <a:r>
              <a:rPr lang="en-US" sz="800" dirty="0" smtClean="0"/>
              <a:t>   </a:t>
            </a:r>
          </a:p>
          <a:p>
            <a:pPr>
              <a:spcBef>
                <a:spcPct val="30000"/>
              </a:spcBef>
              <a:buFont typeface="Wingdings" pitchFamily="2" charset="2"/>
              <a:buNone/>
            </a:pPr>
            <a:r>
              <a:rPr lang="en-US" sz="4400" dirty="0" smtClean="0"/>
              <a:t>   </a:t>
            </a:r>
          </a:p>
          <a:p>
            <a:pPr>
              <a:spcBef>
                <a:spcPct val="30000"/>
              </a:spcBef>
              <a:buFont typeface="Wingdings" pitchFamily="2" charset="2"/>
              <a:buNone/>
            </a:pPr>
            <a:r>
              <a:rPr lang="en-US" sz="4400" dirty="0" smtClean="0"/>
              <a:t>      </a:t>
            </a:r>
            <a:r>
              <a:rPr lang="en-US" sz="4800" b="1" dirty="0" smtClean="0"/>
              <a:t>Collaboration Model</a:t>
            </a:r>
          </a:p>
          <a:p>
            <a:pPr>
              <a:buFont typeface="Wingdings" pitchFamily="2" charset="2"/>
              <a:buNone/>
            </a:pPr>
            <a:r>
              <a:rPr lang="en-US" sz="4400" dirty="0" smtClean="0">
                <a:solidFill>
                  <a:srgbClr val="FF0066"/>
                </a:solidFill>
              </a:rPr>
              <a:t>   </a:t>
            </a:r>
            <a:endParaRPr lang="en-US" dirty="0" smtClean="0">
              <a:solidFill>
                <a:srgbClr val="9797DD"/>
              </a:solidFill>
            </a:endParaRPr>
          </a:p>
        </p:txBody>
      </p:sp>
      <p:pic>
        <p:nvPicPr>
          <p:cNvPr id="63492" name="Picture 4"/>
          <p:cNvPicPr>
            <a:picLocks noChangeArrowheads="1"/>
          </p:cNvPicPr>
          <p:nvPr/>
        </p:nvPicPr>
        <p:blipFill rotWithShape="1">
          <a:blip r:embed="rId3" cstate="print"/>
          <a:srcRect t="866" b="7035"/>
          <a:stretch/>
        </p:blipFill>
        <p:spPr bwMode="auto">
          <a:xfrm>
            <a:off x="0" y="1280160"/>
            <a:ext cx="9144000" cy="5586984"/>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dependencies</a:t>
            </a: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4419600" y="0"/>
            <a:ext cx="4724400" cy="6858000"/>
          </a:xfrm>
          <a:prstGeom prst="rect">
            <a:avLst/>
          </a:prstGeom>
          <a:noFill/>
          <a:ln w="9525">
            <a:noFill/>
            <a:miter lim="800000"/>
            <a:headEnd/>
            <a:tailEnd/>
          </a:ln>
        </p:spPr>
      </p:pic>
      <p:sp>
        <p:nvSpPr>
          <p:cNvPr id="11267" name="Rectangle 3"/>
          <p:cNvSpPr>
            <a:spLocks noGrp="1" noChangeArrowheads="1"/>
          </p:cNvSpPr>
          <p:nvPr>
            <p:ph idx="1"/>
          </p:nvPr>
        </p:nvSpPr>
        <p:spPr>
          <a:xfrm>
            <a:off x="0" y="0"/>
            <a:ext cx="4419600" cy="6858000"/>
          </a:xfrm>
          <a:solidFill>
            <a:srgbClr val="000000"/>
          </a:solidFill>
        </p:spPr>
        <p:txBody>
          <a:bodyPr anchor="ctr"/>
          <a:lstStyle/>
          <a:p>
            <a:pPr eaLnBrk="1" hangingPunct="1">
              <a:buFont typeface="Wingdings" pitchFamily="2" charset="2"/>
              <a:buNone/>
            </a:pPr>
            <a:endParaRPr lang="en-US" dirty="0" smtClean="0"/>
          </a:p>
          <a:p>
            <a:pPr marL="573088" indent="-1588" eaLnBrk="1" hangingPunct="1">
              <a:spcBef>
                <a:spcPts val="0"/>
              </a:spcBef>
              <a:buFont typeface="Wingdings" pitchFamily="2" charset="2"/>
              <a:buNone/>
            </a:pPr>
            <a:endParaRPr lang="en-US" dirty="0" smtClean="0">
              <a:solidFill>
                <a:schemeClr val="bg1"/>
              </a:solidFill>
            </a:endParaRPr>
          </a:p>
          <a:p>
            <a:pPr marL="573088" indent="-1588" eaLnBrk="1" hangingPunct="1">
              <a:spcBef>
                <a:spcPts val="0"/>
              </a:spcBef>
              <a:buFont typeface="Wingdings" pitchFamily="2" charset="2"/>
              <a:buNone/>
            </a:pPr>
            <a:r>
              <a:rPr lang="en-US" sz="4400" dirty="0" smtClean="0">
                <a:solidFill>
                  <a:schemeClr val="bg1"/>
                </a:solidFill>
              </a:rPr>
              <a:t>Time to </a:t>
            </a:r>
            <a:endParaRPr lang="en-US" sz="4400" dirty="0">
              <a:solidFill>
                <a:schemeClr val="bg1"/>
              </a:solidFill>
            </a:endParaRPr>
          </a:p>
          <a:p>
            <a:pPr marL="573088" indent="-1588" eaLnBrk="1" hangingPunct="1">
              <a:spcBef>
                <a:spcPts val="0"/>
              </a:spcBef>
              <a:buFont typeface="Wingdings" pitchFamily="2" charset="2"/>
              <a:buNone/>
            </a:pPr>
            <a:r>
              <a:rPr lang="en-US" sz="7200" dirty="0" smtClean="0">
                <a:solidFill>
                  <a:schemeClr val="bg1"/>
                </a:solidFill>
              </a:rPr>
              <a:t>Benefit</a:t>
            </a:r>
          </a:p>
        </p:txBody>
      </p:sp>
    </p:spTree>
    <p:extLst>
      <p:ext uri="{BB962C8B-B14F-4D97-AF65-F5344CB8AC3E}">
        <p14:creationId xmlns:p14="http://schemas.microsoft.com/office/powerpoint/2010/main" val="127328164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rotWithShape="1">
          <a:blip r:embed="rId3" cstate="print"/>
          <a:srcRect l="9133" t="6966" r="7276" b="-31011"/>
          <a:stretch/>
        </p:blipFill>
        <p:spPr bwMode="auto">
          <a:xfrm>
            <a:off x="0" y="0"/>
            <a:ext cx="4572000" cy="9144000"/>
          </a:xfrm>
          <a:prstGeom prst="rect">
            <a:avLst/>
          </a:prstGeom>
          <a:noFill/>
          <a:ln w="9525">
            <a:noFill/>
            <a:miter lim="800000"/>
            <a:headEnd/>
            <a:tailEnd/>
          </a:ln>
        </p:spPr>
      </p:pic>
      <p:sp>
        <p:nvSpPr>
          <p:cNvPr id="2" name="Rectangle 1"/>
          <p:cNvSpPr/>
          <p:nvPr/>
        </p:nvSpPr>
        <p:spPr>
          <a:xfrm>
            <a:off x="4572000" y="0"/>
            <a:ext cx="457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515" name="Text Box 3"/>
          <p:cNvSpPr txBox="1">
            <a:spLocks noChangeArrowheads="1"/>
          </p:cNvSpPr>
          <p:nvPr/>
        </p:nvSpPr>
        <p:spPr bwMode="auto">
          <a:xfrm>
            <a:off x="4978401" y="1811867"/>
            <a:ext cx="3886200" cy="3749675"/>
          </a:xfrm>
          <a:prstGeom prst="rect">
            <a:avLst/>
          </a:prstGeom>
          <a:noFill/>
          <a:ln w="9525">
            <a:noFill/>
            <a:miter lim="800000"/>
            <a:headEnd/>
            <a:tailEnd/>
          </a:ln>
        </p:spPr>
        <p:txBody>
          <a:bodyPr>
            <a:spAutoFit/>
          </a:bodyPr>
          <a:lstStyle/>
          <a:p>
            <a:pPr marL="571500">
              <a:spcBef>
                <a:spcPct val="50000"/>
              </a:spcBef>
            </a:pPr>
            <a:r>
              <a:rPr lang="en-US" sz="6600" dirty="0">
                <a:solidFill>
                  <a:schemeClr val="tx1"/>
                </a:solidFill>
              </a:rPr>
              <a:t> </a:t>
            </a:r>
            <a:r>
              <a:rPr lang="en-US" sz="6600" dirty="0">
                <a:solidFill>
                  <a:schemeClr val="bg1"/>
                </a:solidFill>
              </a:rPr>
              <a:t>time</a:t>
            </a:r>
            <a:r>
              <a:rPr lang="en-US" dirty="0">
                <a:solidFill>
                  <a:schemeClr val="bg1"/>
                </a:solidFill>
              </a:rPr>
              <a:t> </a:t>
            </a:r>
          </a:p>
          <a:p>
            <a:pPr marL="571500">
              <a:spcBef>
                <a:spcPct val="50000"/>
              </a:spcBef>
            </a:pPr>
            <a:r>
              <a:rPr lang="en-US" dirty="0">
                <a:solidFill>
                  <a:schemeClr val="bg1"/>
                </a:solidFill>
              </a:rPr>
              <a:t>            to </a:t>
            </a:r>
          </a:p>
          <a:p>
            <a:pPr marL="571500">
              <a:spcBef>
                <a:spcPct val="50000"/>
              </a:spcBef>
            </a:pPr>
            <a:r>
              <a:rPr lang="en-US" dirty="0">
                <a:solidFill>
                  <a:schemeClr val="bg1"/>
                </a:solidFill>
              </a:rPr>
              <a:t>      </a:t>
            </a:r>
            <a:r>
              <a:rPr lang="en-US" sz="4400" dirty="0">
                <a:solidFill>
                  <a:schemeClr val="bg1"/>
                </a:solidFill>
              </a:rPr>
              <a:t>market</a:t>
            </a:r>
          </a:p>
          <a:p>
            <a:pPr marL="571500">
              <a:spcBef>
                <a:spcPct val="50000"/>
              </a:spcBef>
            </a:pPr>
            <a:endParaRPr lang="en-US" sz="4400" dirty="0">
              <a:solidFill>
                <a:schemeClr val="bg1"/>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A9E0"/>
                </a:solidFill>
              </a:rPr>
              <a:t>Complexity </a:t>
            </a:r>
            <a:r>
              <a:rPr lang="en-US" dirty="0" smtClean="0"/>
              <a:t>risks</a:t>
            </a:r>
            <a:endParaRPr lang="en-US" dirty="0"/>
          </a:p>
        </p:txBody>
      </p:sp>
      <p:sp>
        <p:nvSpPr>
          <p:cNvPr id="66562" name="Rectangle 3"/>
          <p:cNvSpPr>
            <a:spLocks noGrp="1" noChangeArrowheads="1"/>
          </p:cNvSpPr>
          <p:nvPr>
            <p:ph type="body" sz="half" idx="4294967295"/>
          </p:nvPr>
        </p:nvSpPr>
        <p:spPr>
          <a:xfrm>
            <a:off x="4648200" y="1295400"/>
            <a:ext cx="4495800" cy="5562600"/>
          </a:xfrm>
          <a:noFill/>
        </p:spPr>
        <p:txBody>
          <a:bodyPr/>
          <a:lstStyle/>
          <a:p>
            <a:pPr eaLnBrk="1" hangingPunct="1">
              <a:buFont typeface="Wingdings" pitchFamily="2" charset="2"/>
              <a:buNone/>
            </a:pPr>
            <a:r>
              <a:rPr lang="en-US" sz="2400" dirty="0" smtClean="0"/>
              <a:t>  </a:t>
            </a:r>
          </a:p>
        </p:txBody>
      </p:sp>
      <p:pic>
        <p:nvPicPr>
          <p:cNvPr id="66563" name="Picture 7"/>
          <p:cNvPicPr>
            <a:picLocks noChangeAspect="1" noChangeArrowheads="1"/>
          </p:cNvPicPr>
          <p:nvPr/>
        </p:nvPicPr>
        <p:blipFill>
          <a:blip r:embed="rId3" cstate="print"/>
          <a:srcRect/>
          <a:stretch>
            <a:fillRect/>
          </a:stretch>
        </p:blipFill>
        <p:spPr bwMode="auto">
          <a:xfrm>
            <a:off x="59269" y="1363136"/>
            <a:ext cx="5257800" cy="5029200"/>
          </a:xfrm>
          <a:prstGeom prst="rect">
            <a:avLst/>
          </a:prstGeom>
          <a:noFill/>
          <a:ln w="9525">
            <a:noFill/>
            <a:miter lim="800000"/>
            <a:headEnd/>
            <a:tailEnd/>
          </a:ln>
        </p:spPr>
      </p:pic>
      <p:sp>
        <p:nvSpPr>
          <p:cNvPr id="66565" name="Rectangle 5"/>
          <p:cNvSpPr>
            <a:spLocks noGrp="1" noChangeArrowheads="1"/>
          </p:cNvSpPr>
          <p:nvPr>
            <p:ph type="body" sz="half" idx="4294967295"/>
          </p:nvPr>
        </p:nvSpPr>
        <p:spPr>
          <a:xfrm>
            <a:off x="5232401" y="1405472"/>
            <a:ext cx="3928532" cy="5317067"/>
          </a:xfrm>
          <a:noFill/>
        </p:spPr>
        <p:txBody>
          <a:bodyPr/>
          <a:lstStyle/>
          <a:p>
            <a:pPr eaLnBrk="1" hangingPunct="1">
              <a:lnSpc>
                <a:spcPct val="90000"/>
              </a:lnSpc>
              <a:buFont typeface="Wingdings" pitchFamily="2" charset="2"/>
              <a:buNone/>
            </a:pPr>
            <a:r>
              <a:rPr lang="en-US" sz="4400" dirty="0" smtClean="0">
                <a:solidFill>
                  <a:srgbClr val="4D4D4D"/>
                </a:solidFill>
              </a:rPr>
              <a:t>       team</a:t>
            </a:r>
            <a:r>
              <a:rPr lang="en-US" sz="2800" dirty="0" smtClean="0">
                <a:solidFill>
                  <a:srgbClr val="4D4D4D"/>
                </a:solidFill>
              </a:rPr>
              <a:t> size</a:t>
            </a:r>
          </a:p>
          <a:p>
            <a:pPr eaLnBrk="1" hangingPunct="1">
              <a:lnSpc>
                <a:spcPct val="90000"/>
              </a:lnSpc>
              <a:buFont typeface="Wingdings" pitchFamily="2" charset="2"/>
              <a:buNone/>
            </a:pPr>
            <a:r>
              <a:rPr lang="en-US" sz="2800" dirty="0" smtClean="0">
                <a:solidFill>
                  <a:srgbClr val="4D4D4D"/>
                </a:solidFill>
              </a:rPr>
              <a:t>mission </a:t>
            </a:r>
            <a:r>
              <a:rPr lang="en-US" sz="2800" b="1" dirty="0" smtClean="0">
                <a:solidFill>
                  <a:srgbClr val="4D4D4D"/>
                </a:solidFill>
              </a:rPr>
              <a:t>criticality</a:t>
            </a:r>
            <a:r>
              <a:rPr lang="en-US" sz="2800" dirty="0" smtClean="0">
                <a:solidFill>
                  <a:srgbClr val="4D4D4D"/>
                </a:solidFill>
              </a:rPr>
              <a:t> </a:t>
            </a:r>
          </a:p>
          <a:p>
            <a:pPr eaLnBrk="1" hangingPunct="1">
              <a:lnSpc>
                <a:spcPct val="90000"/>
              </a:lnSpc>
              <a:buFont typeface="Wingdings" pitchFamily="2" charset="2"/>
              <a:buNone/>
            </a:pPr>
            <a:r>
              <a:rPr lang="en-US" sz="2800" dirty="0" smtClean="0">
                <a:solidFill>
                  <a:srgbClr val="4D4D4D"/>
                </a:solidFill>
              </a:rPr>
              <a:t>	  team </a:t>
            </a:r>
            <a:r>
              <a:rPr lang="en-US" sz="4000" dirty="0" smtClean="0">
                <a:solidFill>
                  <a:srgbClr val="4D4D4D"/>
                </a:solidFill>
              </a:rPr>
              <a:t>location</a:t>
            </a:r>
          </a:p>
          <a:p>
            <a:pPr eaLnBrk="1" hangingPunct="1">
              <a:lnSpc>
                <a:spcPct val="90000"/>
              </a:lnSpc>
              <a:buFont typeface="Wingdings" pitchFamily="2" charset="2"/>
              <a:buNone/>
            </a:pPr>
            <a:r>
              <a:rPr lang="en-US" sz="2800" dirty="0" smtClean="0">
                <a:solidFill>
                  <a:srgbClr val="4D4D4D"/>
                </a:solidFill>
              </a:rPr>
              <a:t> team </a:t>
            </a:r>
            <a:r>
              <a:rPr lang="en-US" sz="2800" b="1" dirty="0" smtClean="0">
                <a:solidFill>
                  <a:srgbClr val="4D4D4D"/>
                </a:solidFill>
              </a:rPr>
              <a:t>capacity</a:t>
            </a:r>
          </a:p>
          <a:p>
            <a:pPr eaLnBrk="1" hangingPunct="1">
              <a:lnSpc>
                <a:spcPct val="90000"/>
              </a:lnSpc>
              <a:buFont typeface="Wingdings" pitchFamily="2" charset="2"/>
              <a:buNone/>
            </a:pPr>
            <a:r>
              <a:rPr lang="en-US" sz="4400" dirty="0" smtClean="0">
                <a:solidFill>
                  <a:srgbClr val="4D4D4D"/>
                </a:solidFill>
              </a:rPr>
              <a:t>  domain</a:t>
            </a:r>
            <a:r>
              <a:rPr lang="en-US" sz="2800" dirty="0" smtClean="0">
                <a:solidFill>
                  <a:srgbClr val="4D4D4D"/>
                </a:solidFill>
              </a:rPr>
              <a:t> </a:t>
            </a:r>
          </a:p>
          <a:p>
            <a:pPr eaLnBrk="1" hangingPunct="1">
              <a:lnSpc>
                <a:spcPct val="90000"/>
              </a:lnSpc>
              <a:buFont typeface="Wingdings" pitchFamily="2" charset="2"/>
              <a:buNone/>
            </a:pPr>
            <a:r>
              <a:rPr lang="en-US" sz="2800" dirty="0" smtClean="0">
                <a:solidFill>
                  <a:srgbClr val="4D4D4D"/>
                </a:solidFill>
              </a:rPr>
              <a:t>knowledge gaps</a:t>
            </a:r>
          </a:p>
          <a:p>
            <a:pPr eaLnBrk="1" hangingPunct="1">
              <a:lnSpc>
                <a:spcPct val="90000"/>
              </a:lnSpc>
              <a:buFont typeface="Wingdings" pitchFamily="2" charset="2"/>
              <a:buNone/>
            </a:pPr>
            <a:r>
              <a:rPr lang="en-US" sz="4000" dirty="0" smtClean="0">
                <a:solidFill>
                  <a:srgbClr val="4D4D4D"/>
                </a:solidFill>
              </a:rPr>
              <a:t>dependencies</a:t>
            </a:r>
          </a:p>
          <a:p>
            <a:pPr eaLnBrk="1" hangingPunct="1">
              <a:lnSpc>
                <a:spcPct val="90000"/>
              </a:lnSpc>
              <a:buFont typeface="Wingdings" pitchFamily="2" charset="2"/>
              <a:buNone/>
            </a:pPr>
            <a:r>
              <a:rPr lang="en-US" sz="4000" dirty="0" smtClean="0">
                <a:solidFill>
                  <a:srgbClr val="4D4D4D"/>
                </a:solidFill>
              </a:rPr>
              <a:t>    </a:t>
            </a:r>
            <a:r>
              <a:rPr lang="en-US" sz="4000" b="1" dirty="0" smtClean="0">
                <a:solidFill>
                  <a:srgbClr val="4D4D4D"/>
                </a:solidFill>
              </a:rPr>
              <a:t>technical</a:t>
            </a:r>
            <a:r>
              <a:rPr lang="en-US" sz="4000" dirty="0" smtClean="0">
                <a:solidFill>
                  <a:srgbClr val="4D4D4D"/>
                </a:solidFill>
              </a:rPr>
              <a:t> </a:t>
            </a:r>
            <a:r>
              <a:rPr lang="en-US" dirty="0" smtClean="0">
                <a:solidFill>
                  <a:srgbClr val="4D4D4D"/>
                </a:solidFill>
              </a:rPr>
              <a:t>complexity</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A9E0"/>
                </a:solidFill>
              </a:rPr>
              <a:t>uncertainty</a:t>
            </a:r>
            <a:r>
              <a:rPr lang="en-US" dirty="0"/>
              <a:t> </a:t>
            </a:r>
            <a:r>
              <a:rPr lang="en-US" dirty="0" smtClean="0"/>
              <a:t>risks</a:t>
            </a:r>
            <a:endParaRPr lang="en-US" dirty="0"/>
          </a:p>
        </p:txBody>
      </p:sp>
      <p:sp>
        <p:nvSpPr>
          <p:cNvPr id="67587" name="Rectangle 4"/>
          <p:cNvSpPr>
            <a:spLocks noGrp="1" noChangeArrowheads="1"/>
          </p:cNvSpPr>
          <p:nvPr>
            <p:ph sz="half" idx="4294967295"/>
          </p:nvPr>
        </p:nvSpPr>
        <p:spPr>
          <a:xfrm>
            <a:off x="203200" y="1634067"/>
            <a:ext cx="4724400" cy="4343400"/>
          </a:xfrm>
          <a:noFill/>
        </p:spPr>
        <p:txBody>
          <a:bodyPr/>
          <a:lstStyle/>
          <a:p>
            <a:pPr marL="571500" indent="0" eaLnBrk="1" hangingPunct="1">
              <a:buFont typeface="Wingdings" pitchFamily="2" charset="2"/>
              <a:buNone/>
            </a:pPr>
            <a:r>
              <a:rPr lang="en-US" sz="4800" dirty="0" smtClean="0">
                <a:solidFill>
                  <a:srgbClr val="4D4D4D"/>
                </a:solidFill>
              </a:rPr>
              <a:t>market</a:t>
            </a:r>
            <a:r>
              <a:rPr lang="en-US" sz="3200" dirty="0" smtClean="0">
                <a:solidFill>
                  <a:srgbClr val="4D4D4D"/>
                </a:solidFill>
              </a:rPr>
              <a:t> </a:t>
            </a:r>
          </a:p>
          <a:p>
            <a:pPr marL="571500" indent="0" eaLnBrk="1" hangingPunct="1">
              <a:buFont typeface="Wingdings" pitchFamily="2" charset="2"/>
              <a:buNone/>
            </a:pPr>
            <a:r>
              <a:rPr lang="en-US" sz="3200" dirty="0" smtClean="0">
                <a:solidFill>
                  <a:srgbClr val="4D4D4D"/>
                </a:solidFill>
              </a:rPr>
              <a:t>		  uncertainty</a:t>
            </a:r>
          </a:p>
          <a:p>
            <a:pPr marL="571500" indent="0" eaLnBrk="1" hangingPunct="1">
              <a:buFont typeface="Wingdings" pitchFamily="2" charset="2"/>
              <a:buNone/>
            </a:pPr>
            <a:r>
              <a:rPr lang="en-US" sz="3200" dirty="0" smtClean="0">
                <a:solidFill>
                  <a:srgbClr val="4D4D4D"/>
                </a:solidFill>
              </a:rPr>
              <a:t>technical   		</a:t>
            </a:r>
            <a:r>
              <a:rPr lang="en-US" sz="4400" dirty="0" smtClean="0">
                <a:solidFill>
                  <a:srgbClr val="4D4D4D"/>
                </a:solidFill>
              </a:rPr>
              <a:t>uncertainty</a:t>
            </a:r>
          </a:p>
          <a:p>
            <a:pPr marL="571500" indent="0" eaLnBrk="1" hangingPunct="1">
              <a:buFont typeface="Wingdings" pitchFamily="2" charset="2"/>
              <a:buNone/>
            </a:pPr>
            <a:r>
              <a:rPr lang="en-US" sz="3200" dirty="0" smtClean="0">
                <a:solidFill>
                  <a:srgbClr val="4D4D4D"/>
                </a:solidFill>
              </a:rPr>
              <a:t>project </a:t>
            </a:r>
            <a:r>
              <a:rPr lang="en-US" sz="3200" b="1" dirty="0" smtClean="0">
                <a:solidFill>
                  <a:srgbClr val="4D4D4D"/>
                </a:solidFill>
              </a:rPr>
              <a:t>duration</a:t>
            </a:r>
          </a:p>
          <a:p>
            <a:pPr marL="571500" indent="0" algn="r" eaLnBrk="1" hangingPunct="1">
              <a:buFont typeface="Wingdings" pitchFamily="2" charset="2"/>
              <a:buNone/>
            </a:pPr>
            <a:r>
              <a:rPr lang="en-US" sz="5400" dirty="0" smtClean="0">
                <a:solidFill>
                  <a:srgbClr val="4D4D4D"/>
                </a:solidFill>
              </a:rPr>
              <a:t>dependents</a:t>
            </a:r>
          </a:p>
        </p:txBody>
      </p:sp>
      <p:sp>
        <p:nvSpPr>
          <p:cNvPr id="67586" name="Rectangle 3"/>
          <p:cNvSpPr>
            <a:spLocks noGrp="1" noChangeArrowheads="1"/>
          </p:cNvSpPr>
          <p:nvPr>
            <p:ph sz="half" idx="4294967295"/>
          </p:nvPr>
        </p:nvSpPr>
        <p:spPr>
          <a:xfrm>
            <a:off x="5105400" y="1600200"/>
            <a:ext cx="4038600" cy="4525963"/>
          </a:xfrm>
          <a:noFill/>
        </p:spPr>
        <p:txBody>
          <a:bodyPr/>
          <a:lstStyle/>
          <a:p>
            <a:pPr eaLnBrk="1" hangingPunct="1">
              <a:buFont typeface="Wingdings" pitchFamily="2" charset="2"/>
              <a:buNone/>
            </a:pPr>
            <a:r>
              <a:rPr lang="en-US" sz="2400" dirty="0" smtClean="0"/>
              <a:t>  </a:t>
            </a:r>
          </a:p>
        </p:txBody>
      </p:sp>
      <p:pic>
        <p:nvPicPr>
          <p:cNvPr id="67588" name="Picture 7"/>
          <p:cNvPicPr>
            <a:picLocks noChangeArrowheads="1"/>
          </p:cNvPicPr>
          <p:nvPr/>
        </p:nvPicPr>
        <p:blipFill>
          <a:blip r:embed="rId3" cstate="print"/>
          <a:srcRect/>
          <a:stretch>
            <a:fillRect/>
          </a:stretch>
        </p:blipFill>
        <p:spPr bwMode="auto">
          <a:xfrm>
            <a:off x="5257800" y="1278466"/>
            <a:ext cx="3886200" cy="55795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457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457200" rIns="457200" rtlCol="0" anchor="ctr"/>
          <a:lstStyle/>
          <a:p>
            <a:r>
              <a:rPr lang="en-US" sz="3200" dirty="0">
                <a:solidFill>
                  <a:schemeClr val="bg1"/>
                </a:solidFill>
                <a:cs typeface="Times New Roman" pitchFamily="18" charset="0"/>
              </a:rPr>
              <a:t>We are swimming in </a:t>
            </a:r>
            <a:r>
              <a:rPr lang="en-US" sz="3200" dirty="0">
                <a:solidFill>
                  <a:srgbClr val="00A9E0"/>
                </a:solidFill>
                <a:cs typeface="Times New Roman" pitchFamily="18" charset="0"/>
              </a:rPr>
              <a:t>oceans of uncertainty </a:t>
            </a:r>
            <a:r>
              <a:rPr lang="en-US" sz="3200" dirty="0">
                <a:solidFill>
                  <a:schemeClr val="bg1"/>
                </a:solidFill>
                <a:cs typeface="Times New Roman" pitchFamily="18" charset="0"/>
              </a:rPr>
              <a:t>and ambiguity</a:t>
            </a:r>
          </a:p>
          <a:p>
            <a:endParaRPr lang="en-US" sz="3200" dirty="0">
              <a:solidFill>
                <a:schemeClr val="bg1"/>
              </a:solidFill>
              <a:cs typeface="Times New Roman" pitchFamily="18" charset="0"/>
            </a:endParaRPr>
          </a:p>
          <a:p>
            <a:r>
              <a:rPr lang="en-US" sz="3200" dirty="0">
                <a:solidFill>
                  <a:schemeClr val="bg1"/>
                </a:solidFill>
                <a:cs typeface="Times New Roman" pitchFamily="18" charset="0"/>
              </a:rPr>
              <a:t>We must move fast but move where?</a:t>
            </a:r>
          </a:p>
        </p:txBody>
      </p:sp>
      <p:pic>
        <p:nvPicPr>
          <p:cNvPr id="3" name="Picture 4"/>
          <p:cNvPicPr>
            <a:picLocks noChangeArrowheads="1"/>
          </p:cNvPicPr>
          <p:nvPr/>
        </p:nvPicPr>
        <p:blipFill>
          <a:blip r:embed="rId2" cstate="print"/>
          <a:srcRect/>
          <a:stretch>
            <a:fillRect/>
          </a:stretch>
        </p:blipFill>
        <p:spPr bwMode="auto">
          <a:xfrm>
            <a:off x="4572000" y="0"/>
            <a:ext cx="4572000" cy="6858000"/>
          </a:xfrm>
          <a:prstGeom prst="rect">
            <a:avLst/>
          </a:prstGeom>
          <a:noFill/>
          <a:ln w="9525">
            <a:noFill/>
            <a:miter lim="800000"/>
            <a:headEnd/>
            <a:tailEnd/>
          </a:ln>
        </p:spPr>
      </p:pic>
    </p:spTree>
    <p:extLst>
      <p:ext uri="{BB962C8B-B14F-4D97-AF65-F5344CB8AC3E}">
        <p14:creationId xmlns:p14="http://schemas.microsoft.com/office/powerpoint/2010/main" val="3230525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1143000"/>
          </a:xfrm>
          <a:prstGeom prst="rect">
            <a:avLst/>
          </a:prstGeom>
        </p:spPr>
        <p:txBody>
          <a:bodyPr>
            <a:normAutofit/>
          </a:bodyPr>
          <a:lstStyle>
            <a:lvl1pPr algn="l" defTabSz="457200" rtl="0" eaLnBrk="1" latinLnBrk="0" hangingPunct="1">
              <a:spcBef>
                <a:spcPct val="0"/>
              </a:spcBef>
              <a:buNone/>
              <a:defRPr sz="3600" kern="1200">
                <a:solidFill>
                  <a:schemeClr val="bg1"/>
                </a:solidFill>
                <a:latin typeface="+mj-lt"/>
                <a:ea typeface="+mj-ea"/>
                <a:cs typeface="+mj-cs"/>
              </a:defRPr>
            </a:lvl1pPr>
          </a:lstStyle>
          <a:p>
            <a:pPr marL="4763" indent="-4763">
              <a:spcBef>
                <a:spcPct val="50000"/>
              </a:spcBef>
            </a:pPr>
            <a:r>
              <a:rPr lang="en-US" dirty="0" smtClean="0"/>
              <a:t>Considerations . . . </a:t>
            </a:r>
            <a:endParaRPr lang="en-US" dirty="0"/>
          </a:p>
        </p:txBody>
      </p:sp>
      <p:sp>
        <p:nvSpPr>
          <p:cNvPr id="8" name="Rectangle 3"/>
          <p:cNvSpPr txBox="1">
            <a:spLocks noChangeArrowheads="1"/>
          </p:cNvSpPr>
          <p:nvPr/>
        </p:nvSpPr>
        <p:spPr>
          <a:xfrm>
            <a:off x="0" y="1600200"/>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0"/>
              </a:spcBef>
              <a:buFontTx/>
              <a:buNone/>
            </a:pPr>
            <a:endParaRPr lang="en-US" b="1" smtClean="0">
              <a:solidFill>
                <a:srgbClr val="006699"/>
              </a:solidFill>
            </a:endParaRPr>
          </a:p>
          <a:p>
            <a:pPr>
              <a:spcBef>
                <a:spcPct val="0"/>
              </a:spcBef>
              <a:buFontTx/>
              <a:buNone/>
            </a:pPr>
            <a:r>
              <a:rPr lang="en-US" b="1" smtClean="0"/>
              <a:t>	</a:t>
            </a:r>
            <a:r>
              <a:rPr lang="en-US" sz="3600" b="1" smtClean="0"/>
              <a:t>Exercise: Pick a project.</a:t>
            </a:r>
          </a:p>
          <a:p>
            <a:endParaRPr lang="en-US" dirty="0" smtClean="0"/>
          </a:p>
        </p:txBody>
      </p:sp>
      <p:pic>
        <p:nvPicPr>
          <p:cNvPr id="9" name="Picture 4"/>
          <p:cNvPicPr>
            <a:picLocks noChangeAspect="1" noChangeArrowheads="1"/>
          </p:cNvPicPr>
          <p:nvPr/>
        </p:nvPicPr>
        <p:blipFill rotWithShape="1">
          <a:blip r:embed="rId3" cstate="print"/>
          <a:srcRect b="18534"/>
          <a:stretch/>
        </p:blipFill>
        <p:spPr bwMode="auto">
          <a:xfrm>
            <a:off x="0" y="1278467"/>
            <a:ext cx="9144000" cy="5586984"/>
          </a:xfrm>
          <a:prstGeom prst="rect">
            <a:avLst/>
          </a:prstGeom>
          <a:noFill/>
          <a:ln w="9525">
            <a:noFill/>
            <a:miter lim="800000"/>
            <a:headEnd/>
            <a:tailEnd/>
          </a:ln>
        </p:spPr>
      </p:pic>
      <p:sp>
        <p:nvSpPr>
          <p:cNvPr id="10" name="Rectangle 9"/>
          <p:cNvSpPr/>
          <p:nvPr/>
        </p:nvSpPr>
        <p:spPr>
          <a:xfrm>
            <a:off x="0" y="1277698"/>
            <a:ext cx="4191000" cy="5580302"/>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1" name="TextBox 10"/>
          <p:cNvSpPr txBox="1"/>
          <p:nvPr/>
        </p:nvSpPr>
        <p:spPr>
          <a:xfrm>
            <a:off x="457200" y="1752600"/>
            <a:ext cx="3352800" cy="3970318"/>
          </a:xfrm>
          <a:prstGeom prst="rect">
            <a:avLst/>
          </a:prstGeom>
          <a:noFill/>
        </p:spPr>
        <p:txBody>
          <a:bodyPr wrap="square" rtlCol="0">
            <a:spAutoFit/>
          </a:bodyPr>
          <a:lstStyle/>
          <a:p>
            <a:r>
              <a:rPr lang="en-US" sz="2800" dirty="0" smtClean="0">
                <a:solidFill>
                  <a:schemeClr val="bg1"/>
                </a:solidFill>
              </a:rPr>
              <a:t>Vary by project, time, competitive landscape, and pretty much everything else</a:t>
            </a:r>
          </a:p>
          <a:p>
            <a:endParaRPr lang="en-US" sz="2800" dirty="0">
              <a:solidFill>
                <a:schemeClr val="bg1"/>
              </a:solidFill>
            </a:endParaRPr>
          </a:p>
          <a:p>
            <a:r>
              <a:rPr lang="en-US" sz="2800" dirty="0" smtClean="0">
                <a:solidFill>
                  <a:schemeClr val="bg1"/>
                </a:solidFill>
              </a:rPr>
              <a:t>Brainstorm and prioritize your considerations and then repeat</a:t>
            </a:r>
          </a:p>
        </p:txBody>
      </p:sp>
    </p:spTree>
    <p:extLst>
      <p:ext uri="{BB962C8B-B14F-4D97-AF65-F5344CB8AC3E}">
        <p14:creationId xmlns:p14="http://schemas.microsoft.com/office/powerpoint/2010/main" val="30816048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 calcmode="lin" valueType="num">
                                      <p:cBhvr additive="base">
                                        <p:cTn id="13" dur="500" fill="hold"/>
                                        <p:tgtEl>
                                          <p:spTgt spid="1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body" idx="4294967295"/>
          </p:nvPr>
        </p:nvSpPr>
        <p:spPr>
          <a:xfrm>
            <a:off x="0" y="0"/>
            <a:ext cx="9144000" cy="6858000"/>
          </a:xfrm>
          <a:gradFill>
            <a:gsLst>
              <a:gs pos="0">
                <a:schemeClr val="tx1">
                  <a:alpha val="75000"/>
                </a:schemeClr>
              </a:gs>
              <a:gs pos="100000">
                <a:srgbClr val="660066">
                  <a:alpha val="70000"/>
                </a:srgbClr>
              </a:gs>
            </a:gsLst>
            <a:lin ang="18900000"/>
          </a:gradFill>
        </p:spPr>
        <p:txBody>
          <a:bodyPr/>
          <a:lstStyle/>
          <a:p>
            <a:pPr eaLnBrk="1" hangingPunct="1">
              <a:buFont typeface="Wingdings" pitchFamily="2" charset="2"/>
              <a:buNone/>
            </a:pPr>
            <a:r>
              <a:rPr lang="en-US" dirty="0" smtClean="0"/>
              <a:t>   </a:t>
            </a:r>
          </a:p>
        </p:txBody>
      </p:sp>
      <p:sp>
        <p:nvSpPr>
          <p:cNvPr id="70659" name="Text Box 3"/>
          <p:cNvSpPr txBox="1">
            <a:spLocks noChangeArrowheads="1"/>
          </p:cNvSpPr>
          <p:nvPr/>
        </p:nvSpPr>
        <p:spPr bwMode="auto">
          <a:xfrm>
            <a:off x="533400" y="2209800"/>
            <a:ext cx="8153400" cy="1006475"/>
          </a:xfrm>
          <a:prstGeom prst="rect">
            <a:avLst/>
          </a:prstGeom>
          <a:noFill/>
          <a:ln w="9525">
            <a:noFill/>
            <a:miter lim="800000"/>
            <a:headEnd/>
            <a:tailEnd/>
          </a:ln>
        </p:spPr>
        <p:txBody>
          <a:bodyPr>
            <a:spAutoFit/>
          </a:bodyPr>
          <a:lstStyle/>
          <a:p>
            <a:pPr algn="ctr">
              <a:spcBef>
                <a:spcPct val="50000"/>
              </a:spcBef>
            </a:pPr>
            <a:r>
              <a:rPr lang="en-US" sz="4800" dirty="0">
                <a:solidFill>
                  <a:schemeClr val="bg1"/>
                </a:solidFill>
              </a:rPr>
              <a:t> </a:t>
            </a:r>
            <a:r>
              <a:rPr lang="en-US" sz="6000" dirty="0">
                <a:solidFill>
                  <a:schemeClr val="bg1"/>
                </a:solidFill>
              </a:rPr>
              <a:t>your considerations?</a:t>
            </a:r>
            <a:endParaRPr lang="en-US" sz="4800" dirty="0">
              <a:solidFill>
                <a:schemeClr val="bg1"/>
              </a:solidFill>
            </a:endParaRPr>
          </a:p>
        </p:txBody>
      </p:sp>
      <p:sp>
        <p:nvSpPr>
          <p:cNvPr id="1563652" name="AutoShape 4"/>
          <p:cNvSpPr>
            <a:spLocks noChangeArrowheads="1"/>
          </p:cNvSpPr>
          <p:nvPr/>
        </p:nvSpPr>
        <p:spPr bwMode="auto">
          <a:xfrm>
            <a:off x="381000" y="2514600"/>
            <a:ext cx="6096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6424 h 21600"/>
              <a:gd name="T14" fmla="*/ 18156 w 21600"/>
              <a:gd name="T15" fmla="*/ 15176 h 21600"/>
            </a:gdLst>
            <a:ahLst/>
            <a:cxnLst>
              <a:cxn ang="T8">
                <a:pos x="T0" y="T1"/>
              </a:cxn>
              <a:cxn ang="T9">
                <a:pos x="T2" y="T3"/>
              </a:cxn>
              <a:cxn ang="T10">
                <a:pos x="T4" y="T5"/>
              </a:cxn>
              <a:cxn ang="T11">
                <a:pos x="T6" y="T7"/>
              </a:cxn>
            </a:cxnLst>
            <a:rect l="T12" t="T13" r="T14" b="T15"/>
            <a:pathLst>
              <a:path w="21600" h="21600">
                <a:moveTo>
                  <a:pt x="13100" y="0"/>
                </a:moveTo>
                <a:lnTo>
                  <a:pt x="13100" y="6424"/>
                </a:lnTo>
                <a:lnTo>
                  <a:pt x="3375" y="6424"/>
                </a:lnTo>
                <a:lnTo>
                  <a:pt x="3375" y="15176"/>
                </a:lnTo>
                <a:lnTo>
                  <a:pt x="13100" y="15176"/>
                </a:lnTo>
                <a:lnTo>
                  <a:pt x="13100" y="21600"/>
                </a:lnTo>
                <a:lnTo>
                  <a:pt x="21600" y="10800"/>
                </a:lnTo>
                <a:close/>
              </a:path>
              <a:path w="21600" h="21600">
                <a:moveTo>
                  <a:pt x="1350" y="6424"/>
                </a:moveTo>
                <a:lnTo>
                  <a:pt x="1350" y="15176"/>
                </a:lnTo>
                <a:lnTo>
                  <a:pt x="2700" y="15176"/>
                </a:lnTo>
                <a:lnTo>
                  <a:pt x="2700" y="6424"/>
                </a:lnTo>
                <a:close/>
              </a:path>
              <a:path w="21600" h="21600">
                <a:moveTo>
                  <a:pt x="0" y="6424"/>
                </a:moveTo>
                <a:lnTo>
                  <a:pt x="0" y="15176"/>
                </a:lnTo>
                <a:lnTo>
                  <a:pt x="675" y="15176"/>
                </a:lnTo>
                <a:lnTo>
                  <a:pt x="675" y="6424"/>
                </a:lnTo>
                <a:close/>
              </a:path>
            </a:pathLst>
          </a:custGeom>
          <a:solidFill>
            <a:schemeClr val="bg1"/>
          </a:solidFill>
          <a:ln w="9525">
            <a:solidFill>
              <a:schemeClr val="bg1"/>
            </a:solidFill>
            <a:miter lim="800000"/>
            <a:headEnd/>
            <a:tailEnd/>
          </a:ln>
        </p:spPr>
        <p:txBody>
          <a:bodyPr wrap="none" anchor="ctr"/>
          <a:lstStyle/>
          <a:p>
            <a:endParaRPr lang="en-US" dirty="0"/>
          </a:p>
        </p:txBody>
      </p:sp>
    </p:spTree>
    <p:extLst>
      <p:ext uri="{BB962C8B-B14F-4D97-AF65-F5344CB8AC3E}">
        <p14:creationId xmlns:p14="http://schemas.microsoft.com/office/powerpoint/2010/main" val="47251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63652"/>
                                        </p:tgtEl>
                                        <p:attrNameLst>
                                          <p:attrName>style.visibility</p:attrName>
                                        </p:attrNameLst>
                                      </p:cBhvr>
                                      <p:to>
                                        <p:strVal val="visible"/>
                                      </p:to>
                                    </p:set>
                                    <p:anim calcmode="lin" valueType="num">
                                      <p:cBhvr additive="base">
                                        <p:cTn id="7" dur="500" fill="hold"/>
                                        <p:tgtEl>
                                          <p:spTgt spid="1563652"/>
                                        </p:tgtEl>
                                        <p:attrNameLst>
                                          <p:attrName>ppt_x</p:attrName>
                                        </p:attrNameLst>
                                      </p:cBhvr>
                                      <p:tavLst>
                                        <p:tav tm="0">
                                          <p:val>
                                            <p:strVal val="0-#ppt_w/2"/>
                                          </p:val>
                                        </p:tav>
                                        <p:tav tm="100000">
                                          <p:val>
                                            <p:strVal val="#ppt_x"/>
                                          </p:val>
                                        </p:tav>
                                      </p:tavLst>
                                    </p:anim>
                                    <p:anim calcmode="lin" valueType="num">
                                      <p:cBhvr additive="base">
                                        <p:cTn id="8" dur="500" fill="hold"/>
                                        <p:tgtEl>
                                          <p:spTgt spid="15636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365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vote2"/>
          <p:cNvPicPr>
            <a:picLocks noChangeAspect="1" noChangeArrowheads="1"/>
          </p:cNvPicPr>
          <p:nvPr/>
        </p:nvPicPr>
        <p:blipFill>
          <a:blip r:embed="rId3" cstate="print"/>
          <a:srcRect/>
          <a:stretch>
            <a:fillRect/>
          </a:stretch>
        </p:blipFill>
        <p:spPr bwMode="auto">
          <a:xfrm>
            <a:off x="4343400" y="0"/>
            <a:ext cx="4800600" cy="6705600"/>
          </a:xfrm>
          <a:prstGeom prst="rect">
            <a:avLst/>
          </a:prstGeom>
          <a:noFill/>
          <a:ln w="9525">
            <a:noFill/>
            <a:miter lim="800000"/>
            <a:headEnd/>
            <a:tailEnd/>
          </a:ln>
        </p:spPr>
      </p:pic>
      <p:sp>
        <p:nvSpPr>
          <p:cNvPr id="71683" name="Rectangle 3"/>
          <p:cNvSpPr>
            <a:spLocks noChangeArrowheads="1"/>
          </p:cNvSpPr>
          <p:nvPr/>
        </p:nvSpPr>
        <p:spPr bwMode="auto">
          <a:xfrm>
            <a:off x="0" y="0"/>
            <a:ext cx="4648200" cy="6858000"/>
          </a:xfrm>
          <a:prstGeom prst="rect">
            <a:avLst/>
          </a:prstGeom>
          <a:solidFill>
            <a:srgbClr val="4D4D4D"/>
          </a:solidFill>
          <a:ln w="9525">
            <a:noFill/>
            <a:miter lim="800000"/>
            <a:headEnd/>
            <a:tailEnd/>
          </a:ln>
        </p:spPr>
        <p:txBody>
          <a:bodyPr wrap="none" anchor="ctr"/>
          <a:lstStyle/>
          <a:p>
            <a:endParaRPr lang="en-US" dirty="0"/>
          </a:p>
        </p:txBody>
      </p:sp>
      <p:sp>
        <p:nvSpPr>
          <p:cNvPr id="71684" name="Text Box 4"/>
          <p:cNvSpPr txBox="1">
            <a:spLocks noChangeArrowheads="1"/>
          </p:cNvSpPr>
          <p:nvPr/>
        </p:nvSpPr>
        <p:spPr bwMode="auto">
          <a:xfrm>
            <a:off x="685800" y="2286000"/>
            <a:ext cx="3886200" cy="1189038"/>
          </a:xfrm>
          <a:prstGeom prst="rect">
            <a:avLst/>
          </a:prstGeom>
          <a:noFill/>
          <a:ln w="9525">
            <a:noFill/>
            <a:miter lim="800000"/>
            <a:headEnd/>
            <a:tailEnd/>
          </a:ln>
        </p:spPr>
        <p:txBody>
          <a:bodyPr>
            <a:spAutoFit/>
          </a:bodyPr>
          <a:lstStyle/>
          <a:p>
            <a:pPr marL="228600">
              <a:spcBef>
                <a:spcPct val="50000"/>
              </a:spcBef>
            </a:pPr>
            <a:r>
              <a:rPr lang="en-US" sz="7200" dirty="0">
                <a:solidFill>
                  <a:schemeClr val="bg1"/>
                </a:solidFill>
              </a:rPr>
              <a:t>prioritize</a:t>
            </a:r>
          </a:p>
        </p:txBody>
      </p:sp>
      <p:sp>
        <p:nvSpPr>
          <p:cNvPr id="1563652" name="AutoShape 4"/>
          <p:cNvSpPr>
            <a:spLocks noChangeArrowheads="1"/>
          </p:cNvSpPr>
          <p:nvPr/>
        </p:nvSpPr>
        <p:spPr bwMode="auto">
          <a:xfrm>
            <a:off x="304800" y="2667000"/>
            <a:ext cx="6096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6424 h 21600"/>
              <a:gd name="T14" fmla="*/ 18156 w 21600"/>
              <a:gd name="T15" fmla="*/ 15176 h 21600"/>
            </a:gdLst>
            <a:ahLst/>
            <a:cxnLst>
              <a:cxn ang="T8">
                <a:pos x="T0" y="T1"/>
              </a:cxn>
              <a:cxn ang="T9">
                <a:pos x="T2" y="T3"/>
              </a:cxn>
              <a:cxn ang="T10">
                <a:pos x="T4" y="T5"/>
              </a:cxn>
              <a:cxn ang="T11">
                <a:pos x="T6" y="T7"/>
              </a:cxn>
            </a:cxnLst>
            <a:rect l="T12" t="T13" r="T14" b="T15"/>
            <a:pathLst>
              <a:path w="21600" h="21600">
                <a:moveTo>
                  <a:pt x="13100" y="0"/>
                </a:moveTo>
                <a:lnTo>
                  <a:pt x="13100" y="6424"/>
                </a:lnTo>
                <a:lnTo>
                  <a:pt x="3375" y="6424"/>
                </a:lnTo>
                <a:lnTo>
                  <a:pt x="3375" y="15176"/>
                </a:lnTo>
                <a:lnTo>
                  <a:pt x="13100" y="15176"/>
                </a:lnTo>
                <a:lnTo>
                  <a:pt x="13100" y="21600"/>
                </a:lnTo>
                <a:lnTo>
                  <a:pt x="21600" y="10800"/>
                </a:lnTo>
                <a:close/>
              </a:path>
              <a:path w="21600" h="21600">
                <a:moveTo>
                  <a:pt x="1350" y="6424"/>
                </a:moveTo>
                <a:lnTo>
                  <a:pt x="1350" y="15176"/>
                </a:lnTo>
                <a:lnTo>
                  <a:pt x="2700" y="15176"/>
                </a:lnTo>
                <a:lnTo>
                  <a:pt x="2700" y="6424"/>
                </a:lnTo>
                <a:close/>
              </a:path>
              <a:path w="21600" h="21600">
                <a:moveTo>
                  <a:pt x="0" y="6424"/>
                </a:moveTo>
                <a:lnTo>
                  <a:pt x="0" y="15176"/>
                </a:lnTo>
                <a:lnTo>
                  <a:pt x="675" y="15176"/>
                </a:lnTo>
                <a:lnTo>
                  <a:pt x="675" y="6424"/>
                </a:lnTo>
                <a:close/>
              </a:path>
            </a:pathLst>
          </a:custGeom>
          <a:solidFill>
            <a:schemeClr val="bg1"/>
          </a:solidFill>
          <a:ln w="9525">
            <a:solidFill>
              <a:schemeClr val="bg1"/>
            </a:solidFill>
            <a:miter lim="800000"/>
            <a:headEnd/>
            <a:tailEnd/>
          </a:ln>
        </p:spPr>
        <p:txBody>
          <a:bodyPr wrap="none" anchor="ctr"/>
          <a:lstStyle/>
          <a:p>
            <a:endParaRPr lang="en-US" dirty="0"/>
          </a:p>
        </p:txBody>
      </p:sp>
    </p:spTree>
    <p:extLst>
      <p:ext uri="{BB962C8B-B14F-4D97-AF65-F5344CB8AC3E}">
        <p14:creationId xmlns:p14="http://schemas.microsoft.com/office/powerpoint/2010/main" val="356789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63652"/>
                                        </p:tgtEl>
                                        <p:attrNameLst>
                                          <p:attrName>style.visibility</p:attrName>
                                        </p:attrNameLst>
                                      </p:cBhvr>
                                      <p:to>
                                        <p:strVal val="visible"/>
                                      </p:to>
                                    </p:set>
                                    <p:anim calcmode="lin" valueType="num">
                                      <p:cBhvr additive="base">
                                        <p:cTn id="7" dur="500" fill="hold"/>
                                        <p:tgtEl>
                                          <p:spTgt spid="1563652"/>
                                        </p:tgtEl>
                                        <p:attrNameLst>
                                          <p:attrName>ppt_x</p:attrName>
                                        </p:attrNameLst>
                                      </p:cBhvr>
                                      <p:tavLst>
                                        <p:tav tm="0">
                                          <p:val>
                                            <p:strVal val="0-#ppt_w/2"/>
                                          </p:val>
                                        </p:tav>
                                        <p:tav tm="100000">
                                          <p:val>
                                            <p:strVal val="#ppt_x"/>
                                          </p:val>
                                        </p:tav>
                                      </p:tavLst>
                                    </p:anim>
                                    <p:anim calcmode="lin" valueType="num">
                                      <p:cBhvr additive="base">
                                        <p:cTn id="8" dur="500" fill="hold"/>
                                        <p:tgtEl>
                                          <p:spTgt spid="15636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365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body" idx="4294967295"/>
          </p:nvPr>
        </p:nvSpPr>
        <p:spPr>
          <a:xfrm>
            <a:off x="0" y="0"/>
            <a:ext cx="9144000" cy="6858000"/>
          </a:xfrm>
          <a:gradFill>
            <a:gsLst>
              <a:gs pos="0">
                <a:srgbClr val="D7DEFD"/>
              </a:gs>
              <a:gs pos="100000">
                <a:schemeClr val="accent2"/>
              </a:gs>
            </a:gsLst>
            <a:lin ang="2700000"/>
          </a:gradFill>
        </p:spPr>
        <p:txBody>
          <a:bodyPr/>
          <a:lstStyle/>
          <a:p>
            <a:pPr eaLnBrk="1" hangingPunct="1">
              <a:buFont typeface="Wingdings" pitchFamily="2" charset="2"/>
              <a:buNone/>
            </a:pPr>
            <a:r>
              <a:rPr lang="en-US" dirty="0" smtClean="0"/>
              <a:t>  </a:t>
            </a:r>
          </a:p>
        </p:txBody>
      </p:sp>
      <p:sp>
        <p:nvSpPr>
          <p:cNvPr id="72707" name="AutoShape 3"/>
          <p:cNvSpPr>
            <a:spLocks noChangeArrowheads="1"/>
          </p:cNvSpPr>
          <p:nvPr/>
        </p:nvSpPr>
        <p:spPr bwMode="auto">
          <a:xfrm>
            <a:off x="5181600" y="3352800"/>
            <a:ext cx="9144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99CCFF"/>
              </a:gs>
              <a:gs pos="100000">
                <a:schemeClr val="bg1"/>
              </a:gs>
            </a:gsLst>
            <a:lin ang="18900000" scaled="1"/>
          </a:gradFill>
          <a:ln w="9525">
            <a:noFill/>
            <a:miter lim="800000"/>
            <a:headEnd/>
            <a:tailEnd/>
          </a:ln>
        </p:spPr>
        <p:txBody>
          <a:bodyPr wrap="none" anchor="ctr"/>
          <a:lstStyle/>
          <a:p>
            <a:endParaRPr lang="en-US" dirty="0"/>
          </a:p>
        </p:txBody>
      </p:sp>
      <p:sp>
        <p:nvSpPr>
          <p:cNvPr id="72708" name="Rectangle 4"/>
          <p:cNvSpPr>
            <a:spLocks noChangeArrowheads="1"/>
          </p:cNvSpPr>
          <p:nvPr/>
        </p:nvSpPr>
        <p:spPr bwMode="auto">
          <a:xfrm>
            <a:off x="685800" y="1600200"/>
            <a:ext cx="5029200" cy="762000"/>
          </a:xfrm>
          <a:prstGeom prst="rect">
            <a:avLst/>
          </a:prstGeom>
          <a:gradFill rotWithShape="1">
            <a:gsLst>
              <a:gs pos="0">
                <a:srgbClr val="47005E"/>
              </a:gs>
              <a:gs pos="100000">
                <a:srgbClr val="9900CC"/>
              </a:gs>
            </a:gsLst>
            <a:lin ang="18900000" scaled="1"/>
          </a:gradFill>
          <a:ln w="9525">
            <a:solidFill>
              <a:srgbClr val="9900CC"/>
            </a:solidFill>
            <a:miter lim="800000"/>
            <a:headEnd/>
            <a:tailEnd/>
          </a:ln>
        </p:spPr>
        <p:txBody>
          <a:bodyPr wrap="none" anchor="ctr"/>
          <a:lstStyle/>
          <a:p>
            <a:endParaRPr lang="en-US" dirty="0"/>
          </a:p>
        </p:txBody>
      </p:sp>
      <p:sp>
        <p:nvSpPr>
          <p:cNvPr id="72709" name="AutoShape 5"/>
          <p:cNvSpPr>
            <a:spLocks noChangeArrowheads="1"/>
          </p:cNvSpPr>
          <p:nvPr/>
        </p:nvSpPr>
        <p:spPr bwMode="auto">
          <a:xfrm>
            <a:off x="3124200" y="2438400"/>
            <a:ext cx="1422400" cy="571500"/>
          </a:xfrm>
          <a:prstGeom prst="downArrow">
            <a:avLst>
              <a:gd name="adj1" fmla="val 50000"/>
              <a:gd name="adj2" fmla="val 25000"/>
            </a:avLst>
          </a:prstGeom>
          <a:gradFill rotWithShape="1">
            <a:gsLst>
              <a:gs pos="0">
                <a:srgbClr val="47005E"/>
              </a:gs>
              <a:gs pos="100000">
                <a:srgbClr val="9900CC"/>
              </a:gs>
            </a:gsLst>
            <a:lin ang="18900000" scaled="1"/>
          </a:gradFill>
          <a:ln w="9525">
            <a:solidFill>
              <a:srgbClr val="9900CC"/>
            </a:solidFill>
            <a:miter lim="800000"/>
            <a:headEnd/>
            <a:tailEnd/>
          </a:ln>
        </p:spPr>
        <p:txBody>
          <a:bodyPr wrap="none" anchor="ctr"/>
          <a:lstStyle/>
          <a:p>
            <a:endParaRPr lang="en-US" dirty="0"/>
          </a:p>
        </p:txBody>
      </p:sp>
      <p:sp>
        <p:nvSpPr>
          <p:cNvPr id="72710" name="Text Box 6"/>
          <p:cNvSpPr txBox="1">
            <a:spLocks noChangeArrowheads="1"/>
          </p:cNvSpPr>
          <p:nvPr/>
        </p:nvSpPr>
        <p:spPr bwMode="auto">
          <a:xfrm>
            <a:off x="1676400" y="1828800"/>
            <a:ext cx="4038600" cy="519113"/>
          </a:xfrm>
          <a:prstGeom prst="rect">
            <a:avLst/>
          </a:prstGeom>
          <a:noFill/>
          <a:ln w="9525">
            <a:noFill/>
            <a:miter lim="800000"/>
            <a:headEnd/>
            <a:tailEnd/>
          </a:ln>
        </p:spPr>
        <p:txBody>
          <a:bodyPr>
            <a:spAutoFit/>
          </a:bodyPr>
          <a:lstStyle/>
          <a:p>
            <a:pPr marL="4763" indent="-4763" algn="ctr">
              <a:spcBef>
                <a:spcPct val="50000"/>
              </a:spcBef>
            </a:pPr>
            <a:r>
              <a:rPr lang="en-US" b="1" dirty="0">
                <a:solidFill>
                  <a:schemeClr val="bg1"/>
                </a:solidFill>
              </a:rPr>
              <a:t>Purpose</a:t>
            </a:r>
          </a:p>
        </p:txBody>
      </p:sp>
      <p:pic>
        <p:nvPicPr>
          <p:cNvPr id="72711" name="Picture 7" descr="chalk1"/>
          <p:cNvPicPr>
            <a:picLocks noChangeAspect="1" noChangeArrowheads="1"/>
          </p:cNvPicPr>
          <p:nvPr/>
        </p:nvPicPr>
        <p:blipFill>
          <a:blip r:embed="rId3" cstate="print"/>
          <a:srcRect/>
          <a:stretch>
            <a:fillRect/>
          </a:stretch>
        </p:blipFill>
        <p:spPr bwMode="auto">
          <a:xfrm>
            <a:off x="3276600" y="3124200"/>
            <a:ext cx="1778000" cy="1676400"/>
          </a:xfrm>
          <a:prstGeom prst="rect">
            <a:avLst/>
          </a:prstGeom>
          <a:noFill/>
          <a:ln w="9525">
            <a:noFill/>
            <a:miter lim="800000"/>
            <a:headEnd/>
            <a:tailEnd/>
          </a:ln>
        </p:spPr>
      </p:pic>
      <p:sp>
        <p:nvSpPr>
          <p:cNvPr id="72712" name="AutoShape 8"/>
          <p:cNvSpPr>
            <a:spLocks noChangeArrowheads="1"/>
          </p:cNvSpPr>
          <p:nvPr/>
        </p:nvSpPr>
        <p:spPr bwMode="auto">
          <a:xfrm>
            <a:off x="228600" y="3200400"/>
            <a:ext cx="2895600" cy="1828800"/>
          </a:xfrm>
          <a:prstGeom prst="rightArrow">
            <a:avLst>
              <a:gd name="adj1" fmla="val 50000"/>
              <a:gd name="adj2" fmla="val 39583"/>
            </a:avLst>
          </a:prstGeom>
          <a:gradFill rotWithShape="1">
            <a:gsLst>
              <a:gs pos="0">
                <a:srgbClr val="18472F"/>
              </a:gs>
              <a:gs pos="100000">
                <a:srgbClr val="339966"/>
              </a:gs>
            </a:gsLst>
            <a:lin ang="18900000" scaled="1"/>
          </a:gradFill>
          <a:ln w="9525">
            <a:noFill/>
            <a:miter lim="800000"/>
            <a:headEnd/>
            <a:tailEnd/>
          </a:ln>
        </p:spPr>
        <p:txBody>
          <a:bodyPr wrap="none" anchor="ctr"/>
          <a:lstStyle/>
          <a:p>
            <a:endParaRPr lang="en-US" dirty="0"/>
          </a:p>
        </p:txBody>
      </p:sp>
      <p:sp>
        <p:nvSpPr>
          <p:cNvPr id="72713" name="Text Box 9"/>
          <p:cNvSpPr txBox="1">
            <a:spLocks noChangeArrowheads="1"/>
          </p:cNvSpPr>
          <p:nvPr/>
        </p:nvSpPr>
        <p:spPr bwMode="auto">
          <a:xfrm>
            <a:off x="228600" y="3810000"/>
            <a:ext cx="2819400" cy="519113"/>
          </a:xfrm>
          <a:prstGeom prst="rect">
            <a:avLst/>
          </a:prstGeom>
          <a:noFill/>
          <a:ln w="9525">
            <a:noFill/>
            <a:miter lim="800000"/>
            <a:headEnd/>
            <a:tailEnd/>
          </a:ln>
        </p:spPr>
        <p:txBody>
          <a:bodyPr>
            <a:spAutoFit/>
          </a:bodyPr>
          <a:lstStyle/>
          <a:p>
            <a:pPr marL="4763" indent="-4763" algn="ctr">
              <a:spcBef>
                <a:spcPct val="50000"/>
              </a:spcBef>
            </a:pPr>
            <a:r>
              <a:rPr lang="en-US" b="1" dirty="0">
                <a:solidFill>
                  <a:schemeClr val="bg1"/>
                </a:solidFill>
              </a:rPr>
              <a:t>Considerations</a:t>
            </a:r>
          </a:p>
        </p:txBody>
      </p:sp>
      <p:sp>
        <p:nvSpPr>
          <p:cNvPr id="72714" name="AutoShape 10"/>
          <p:cNvSpPr>
            <a:spLocks noChangeArrowheads="1"/>
          </p:cNvSpPr>
          <p:nvPr/>
        </p:nvSpPr>
        <p:spPr bwMode="auto">
          <a:xfrm>
            <a:off x="762000" y="2438400"/>
            <a:ext cx="1295400" cy="914400"/>
          </a:xfrm>
          <a:prstGeom prst="downArrow">
            <a:avLst>
              <a:gd name="adj1" fmla="val 50000"/>
              <a:gd name="adj2" fmla="val 25000"/>
            </a:avLst>
          </a:prstGeom>
          <a:gradFill rotWithShape="1">
            <a:gsLst>
              <a:gs pos="0">
                <a:srgbClr val="47005E"/>
              </a:gs>
              <a:gs pos="100000">
                <a:srgbClr val="9900CC"/>
              </a:gs>
            </a:gsLst>
            <a:lin ang="18900000" scaled="1"/>
          </a:gradFill>
          <a:ln w="9525">
            <a:solidFill>
              <a:srgbClr val="9900CC"/>
            </a:solidFill>
            <a:miter lim="800000"/>
            <a:headEnd/>
            <a:tailEnd/>
          </a:ln>
        </p:spPr>
        <p:txBody>
          <a:bodyPr wrap="none" anchor="ctr"/>
          <a:lstStyle/>
          <a:p>
            <a:endParaRPr lang="en-US" dirty="0"/>
          </a:p>
        </p:txBody>
      </p:sp>
      <p:sp>
        <p:nvSpPr>
          <p:cNvPr id="72716" name="AutoShape 12"/>
          <p:cNvSpPr>
            <a:spLocks noChangeArrowheads="1"/>
          </p:cNvSpPr>
          <p:nvPr/>
        </p:nvSpPr>
        <p:spPr bwMode="auto">
          <a:xfrm>
            <a:off x="1981200" y="5029200"/>
            <a:ext cx="4114800" cy="1143000"/>
          </a:xfrm>
          <a:prstGeom prst="upArrowCallout">
            <a:avLst>
              <a:gd name="adj1" fmla="val 90000"/>
              <a:gd name="adj2" fmla="val 90000"/>
              <a:gd name="adj3" fmla="val 16667"/>
              <a:gd name="adj4" fmla="val 66667"/>
            </a:avLst>
          </a:prstGeom>
          <a:solidFill>
            <a:srgbClr val="CC3399"/>
          </a:solidFill>
          <a:ln w="9525">
            <a:noFill/>
            <a:miter lim="800000"/>
            <a:headEnd/>
            <a:tailEnd/>
          </a:ln>
        </p:spPr>
        <p:txBody>
          <a:bodyPr wrap="none" anchor="ctr"/>
          <a:lstStyle/>
          <a:p>
            <a:endParaRPr lang="en-US" dirty="0"/>
          </a:p>
        </p:txBody>
      </p:sp>
      <p:sp>
        <p:nvSpPr>
          <p:cNvPr id="72717" name="Text Box 13"/>
          <p:cNvSpPr txBox="1">
            <a:spLocks noChangeArrowheads="1"/>
          </p:cNvSpPr>
          <p:nvPr/>
        </p:nvSpPr>
        <p:spPr bwMode="auto">
          <a:xfrm>
            <a:off x="1981200" y="5562600"/>
            <a:ext cx="4038600" cy="519113"/>
          </a:xfrm>
          <a:prstGeom prst="rect">
            <a:avLst/>
          </a:prstGeom>
          <a:noFill/>
          <a:ln w="9525">
            <a:noFill/>
            <a:miter lim="800000"/>
            <a:headEnd/>
            <a:tailEnd/>
          </a:ln>
        </p:spPr>
        <p:txBody>
          <a:bodyPr>
            <a:spAutoFit/>
          </a:bodyPr>
          <a:lstStyle/>
          <a:p>
            <a:pPr algn="ctr">
              <a:spcBef>
                <a:spcPct val="50000"/>
              </a:spcBef>
            </a:pPr>
            <a:r>
              <a:rPr lang="en-US" b="1" dirty="0">
                <a:solidFill>
                  <a:schemeClr val="bg1"/>
                </a:solidFill>
              </a:rPr>
              <a:t>Costs and Benefits</a:t>
            </a:r>
          </a:p>
        </p:txBody>
      </p:sp>
      <p:sp>
        <p:nvSpPr>
          <p:cNvPr id="72718" name="Text Box 14"/>
          <p:cNvSpPr txBox="1">
            <a:spLocks noChangeArrowheads="1"/>
          </p:cNvSpPr>
          <p:nvPr/>
        </p:nvSpPr>
        <p:spPr bwMode="auto">
          <a:xfrm>
            <a:off x="762000" y="304800"/>
            <a:ext cx="8077200" cy="641350"/>
          </a:xfrm>
          <a:prstGeom prst="rect">
            <a:avLst/>
          </a:prstGeom>
          <a:solidFill>
            <a:srgbClr val="FFFFFF">
              <a:alpha val="45097"/>
            </a:srgbClr>
          </a:solidFill>
          <a:ln w="9525">
            <a:noFill/>
            <a:miter lim="800000"/>
            <a:headEnd/>
            <a:tailEnd/>
          </a:ln>
        </p:spPr>
        <p:txBody>
          <a:bodyPr>
            <a:spAutoFit/>
          </a:bodyPr>
          <a:lstStyle/>
          <a:p>
            <a:pPr indent="1588">
              <a:spcBef>
                <a:spcPct val="50000"/>
              </a:spcBef>
            </a:pPr>
            <a:r>
              <a:rPr lang="en-US" sz="3600" b="1" dirty="0">
                <a:solidFill>
                  <a:schemeClr val="tx1"/>
                </a:solidFill>
              </a:rPr>
              <a:t>Business Value Model</a:t>
            </a:r>
          </a:p>
        </p:txBody>
      </p:sp>
      <p:pic>
        <p:nvPicPr>
          <p:cNvPr id="72720" name="Picture 3"/>
          <p:cNvPicPr>
            <a:picLocks noChangeAspect="1" noChangeArrowheads="1"/>
          </p:cNvPicPr>
          <p:nvPr/>
        </p:nvPicPr>
        <p:blipFill>
          <a:blip r:embed="rId4" cstate="print"/>
          <a:srcRect/>
          <a:stretch>
            <a:fillRect/>
          </a:stretch>
        </p:blipFill>
        <p:spPr bwMode="auto">
          <a:xfrm>
            <a:off x="6629400" y="1905000"/>
            <a:ext cx="1676400" cy="3581400"/>
          </a:xfrm>
          <a:prstGeom prst="rect">
            <a:avLst/>
          </a:prstGeom>
          <a:noFill/>
          <a:ln w="9525">
            <a:noFill/>
            <a:miter lim="800000"/>
            <a:headEnd/>
            <a:tailEnd/>
          </a:ln>
        </p:spPr>
      </p:pic>
    </p:spTree>
    <p:extLst>
      <p:ext uri="{BB962C8B-B14F-4D97-AF65-F5344CB8AC3E}">
        <p14:creationId xmlns:p14="http://schemas.microsoft.com/office/powerpoint/2010/main" val="4274482711"/>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NPA_030"/>
          <p:cNvPicPr>
            <a:picLocks noChangeAspect="1" noChangeArrowheads="1"/>
          </p:cNvPicPr>
          <p:nvPr/>
        </p:nvPicPr>
        <p:blipFill>
          <a:blip r:embed="rId3" cstate="print"/>
          <a:srcRect/>
          <a:stretch>
            <a:fillRect/>
          </a:stretch>
        </p:blipFill>
        <p:spPr bwMode="auto">
          <a:xfrm>
            <a:off x="4114800" y="0"/>
            <a:ext cx="5029200" cy="6858000"/>
          </a:xfrm>
          <a:prstGeom prst="rect">
            <a:avLst/>
          </a:prstGeom>
          <a:noFill/>
          <a:ln w="9525">
            <a:noFill/>
            <a:miter lim="800000"/>
            <a:headEnd/>
            <a:tailEnd/>
          </a:ln>
        </p:spPr>
      </p:pic>
      <p:sp>
        <p:nvSpPr>
          <p:cNvPr id="73731" name="Text Box 3"/>
          <p:cNvSpPr txBox="1">
            <a:spLocks noChangeArrowheads="1"/>
          </p:cNvSpPr>
          <p:nvPr/>
        </p:nvSpPr>
        <p:spPr bwMode="auto">
          <a:xfrm>
            <a:off x="228600" y="762000"/>
            <a:ext cx="4572000" cy="3801041"/>
          </a:xfrm>
          <a:prstGeom prst="rect">
            <a:avLst/>
          </a:prstGeom>
          <a:gradFill rotWithShape="1">
            <a:gsLst>
              <a:gs pos="0">
                <a:srgbClr val="18185E"/>
              </a:gs>
              <a:gs pos="100000">
                <a:srgbClr val="3333CC">
                  <a:alpha val="73000"/>
                </a:srgbClr>
              </a:gs>
            </a:gsLst>
            <a:lin ang="18900000" scaled="1"/>
          </a:gradFill>
          <a:ln w="9525">
            <a:noFill/>
            <a:miter lim="800000"/>
            <a:headEnd/>
            <a:tailEnd/>
          </a:ln>
        </p:spPr>
        <p:txBody>
          <a:bodyPr wrap="square">
            <a:spAutoFit/>
          </a:bodyPr>
          <a:lstStyle/>
          <a:p>
            <a:pPr>
              <a:spcBef>
                <a:spcPct val="50000"/>
              </a:spcBef>
            </a:pPr>
            <a:endParaRPr lang="en-US" dirty="0">
              <a:solidFill>
                <a:schemeClr val="tx1"/>
              </a:solidFill>
            </a:endParaRPr>
          </a:p>
          <a:p>
            <a:pPr>
              <a:spcBef>
                <a:spcPct val="50000"/>
              </a:spcBef>
            </a:pPr>
            <a:r>
              <a:rPr lang="en-US" sz="5400" b="1" dirty="0">
                <a:solidFill>
                  <a:schemeClr val="tx1"/>
                </a:solidFill>
              </a:rPr>
              <a:t>	</a:t>
            </a:r>
            <a:r>
              <a:rPr lang="en-US" sz="5400" dirty="0">
                <a:solidFill>
                  <a:schemeClr val="bg1"/>
                </a:solidFill>
              </a:rPr>
              <a:t>costs</a:t>
            </a:r>
            <a:r>
              <a:rPr lang="en-US" dirty="0">
                <a:solidFill>
                  <a:schemeClr val="bg1"/>
                </a:solidFill>
              </a:rPr>
              <a:t> </a:t>
            </a:r>
          </a:p>
          <a:p>
            <a:pPr>
              <a:spcBef>
                <a:spcPct val="50000"/>
              </a:spcBef>
            </a:pPr>
            <a:r>
              <a:rPr lang="en-US" dirty="0">
                <a:solidFill>
                  <a:schemeClr val="bg1"/>
                </a:solidFill>
              </a:rPr>
              <a:t>		and </a:t>
            </a:r>
          </a:p>
          <a:p>
            <a:pPr>
              <a:spcBef>
                <a:spcPct val="50000"/>
              </a:spcBef>
            </a:pPr>
            <a:r>
              <a:rPr lang="en-US" sz="6000" b="1" dirty="0">
                <a:solidFill>
                  <a:schemeClr val="bg1"/>
                </a:solidFill>
              </a:rPr>
              <a:t> </a:t>
            </a:r>
            <a:r>
              <a:rPr lang="en-US" sz="6000" b="1" dirty="0" smtClean="0">
                <a:solidFill>
                  <a:schemeClr val="bg1"/>
                </a:solidFill>
              </a:rPr>
              <a:t>benefits?</a:t>
            </a:r>
            <a:endParaRPr lang="en-US" sz="6000" b="1" dirty="0">
              <a:solidFill>
                <a:schemeClr val="bg1"/>
              </a:solidFill>
            </a:endParaRPr>
          </a:p>
        </p:txBody>
      </p:sp>
      <p:sp>
        <p:nvSpPr>
          <p:cNvPr id="1264644" name="AutoShape 4"/>
          <p:cNvSpPr>
            <a:spLocks noChangeArrowheads="1"/>
          </p:cNvSpPr>
          <p:nvPr/>
        </p:nvSpPr>
        <p:spPr bwMode="auto">
          <a:xfrm>
            <a:off x="381000" y="1828800"/>
            <a:ext cx="6096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6424 h 21600"/>
              <a:gd name="T14" fmla="*/ 18156 w 21600"/>
              <a:gd name="T15" fmla="*/ 15176 h 21600"/>
            </a:gdLst>
            <a:ahLst/>
            <a:cxnLst>
              <a:cxn ang="T8">
                <a:pos x="T0" y="T1"/>
              </a:cxn>
              <a:cxn ang="T9">
                <a:pos x="T2" y="T3"/>
              </a:cxn>
              <a:cxn ang="T10">
                <a:pos x="T4" y="T5"/>
              </a:cxn>
              <a:cxn ang="T11">
                <a:pos x="T6" y="T7"/>
              </a:cxn>
            </a:cxnLst>
            <a:rect l="T12" t="T13" r="T14" b="T15"/>
            <a:pathLst>
              <a:path w="21600" h="21600">
                <a:moveTo>
                  <a:pt x="13100" y="0"/>
                </a:moveTo>
                <a:lnTo>
                  <a:pt x="13100" y="6424"/>
                </a:lnTo>
                <a:lnTo>
                  <a:pt x="3375" y="6424"/>
                </a:lnTo>
                <a:lnTo>
                  <a:pt x="3375" y="15176"/>
                </a:lnTo>
                <a:lnTo>
                  <a:pt x="13100" y="15176"/>
                </a:lnTo>
                <a:lnTo>
                  <a:pt x="13100" y="21600"/>
                </a:lnTo>
                <a:lnTo>
                  <a:pt x="21600" y="10800"/>
                </a:lnTo>
                <a:close/>
              </a:path>
              <a:path w="21600" h="21600">
                <a:moveTo>
                  <a:pt x="1350" y="6424"/>
                </a:moveTo>
                <a:lnTo>
                  <a:pt x="1350" y="15176"/>
                </a:lnTo>
                <a:lnTo>
                  <a:pt x="2700" y="15176"/>
                </a:lnTo>
                <a:lnTo>
                  <a:pt x="2700" y="6424"/>
                </a:lnTo>
                <a:close/>
              </a:path>
              <a:path w="21600" h="21600">
                <a:moveTo>
                  <a:pt x="0" y="6424"/>
                </a:moveTo>
                <a:lnTo>
                  <a:pt x="0" y="15176"/>
                </a:lnTo>
                <a:lnTo>
                  <a:pt x="675" y="15176"/>
                </a:lnTo>
                <a:lnTo>
                  <a:pt x="675" y="6424"/>
                </a:lnTo>
                <a:close/>
              </a:path>
            </a:pathLst>
          </a:custGeom>
          <a:solidFill>
            <a:schemeClr val="bg1"/>
          </a:solidFill>
          <a:ln w="9525">
            <a:solidFill>
              <a:schemeClr val="bg1"/>
            </a:solidFill>
            <a:miter lim="800000"/>
            <a:headEnd/>
            <a:tailEnd/>
          </a:ln>
        </p:spPr>
        <p:txBody>
          <a:bodyPr wrap="none" anchor="ctr"/>
          <a:lstStyle/>
          <a:p>
            <a:endParaRPr lang="en-US" dirty="0"/>
          </a:p>
        </p:txBody>
      </p:sp>
    </p:spTree>
    <p:extLst>
      <p:ext uri="{BB962C8B-B14F-4D97-AF65-F5344CB8AC3E}">
        <p14:creationId xmlns:p14="http://schemas.microsoft.com/office/powerpoint/2010/main" val="160683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64644"/>
                                        </p:tgtEl>
                                        <p:attrNameLst>
                                          <p:attrName>style.visibility</p:attrName>
                                        </p:attrNameLst>
                                      </p:cBhvr>
                                      <p:to>
                                        <p:strVal val="visible"/>
                                      </p:to>
                                    </p:set>
                                    <p:anim calcmode="lin" valueType="num">
                                      <p:cBhvr additive="base">
                                        <p:cTn id="7" dur="500" fill="hold"/>
                                        <p:tgtEl>
                                          <p:spTgt spid="1264644"/>
                                        </p:tgtEl>
                                        <p:attrNameLst>
                                          <p:attrName>ppt_x</p:attrName>
                                        </p:attrNameLst>
                                      </p:cBhvr>
                                      <p:tavLst>
                                        <p:tav tm="0">
                                          <p:val>
                                            <p:strVal val="0-#ppt_w/2"/>
                                          </p:val>
                                        </p:tav>
                                        <p:tav tm="100000">
                                          <p:val>
                                            <p:strVal val="#ppt_x"/>
                                          </p:val>
                                        </p:tav>
                                      </p:tavLst>
                                    </p:anim>
                                    <p:anim calcmode="lin" valueType="num">
                                      <p:cBhvr additive="base">
                                        <p:cTn id="8" dur="500" fill="hold"/>
                                        <p:tgtEl>
                                          <p:spTgt spid="12646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464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body" idx="4294967295"/>
          </p:nvPr>
        </p:nvSpPr>
        <p:spPr>
          <a:xfrm>
            <a:off x="0" y="0"/>
            <a:ext cx="9144000" cy="6858000"/>
          </a:xfrm>
          <a:gradFill>
            <a:gsLst>
              <a:gs pos="0">
                <a:srgbClr val="D7DEFD"/>
              </a:gs>
              <a:gs pos="100000">
                <a:schemeClr val="accent2"/>
              </a:gs>
            </a:gsLst>
            <a:lin ang="2700000"/>
          </a:gradFill>
        </p:spPr>
        <p:txBody>
          <a:bodyPr/>
          <a:lstStyle/>
          <a:p>
            <a:pPr eaLnBrk="1" hangingPunct="1">
              <a:buFont typeface="Wingdings" pitchFamily="2" charset="2"/>
              <a:buNone/>
            </a:pPr>
            <a:r>
              <a:rPr lang="en-US" dirty="0" smtClean="0"/>
              <a:t>  </a:t>
            </a:r>
          </a:p>
        </p:txBody>
      </p:sp>
      <p:sp>
        <p:nvSpPr>
          <p:cNvPr id="74755" name="AutoShape 3"/>
          <p:cNvSpPr>
            <a:spLocks noChangeArrowheads="1"/>
          </p:cNvSpPr>
          <p:nvPr/>
        </p:nvSpPr>
        <p:spPr bwMode="auto">
          <a:xfrm>
            <a:off x="5181600" y="3352800"/>
            <a:ext cx="9144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99CCFF"/>
              </a:gs>
              <a:gs pos="100000">
                <a:schemeClr val="bg1"/>
              </a:gs>
            </a:gsLst>
            <a:lin ang="18900000" scaled="1"/>
          </a:gradFill>
          <a:ln w="9525">
            <a:noFill/>
            <a:miter lim="800000"/>
            <a:headEnd/>
            <a:tailEnd/>
          </a:ln>
        </p:spPr>
        <p:txBody>
          <a:bodyPr wrap="none" anchor="ctr"/>
          <a:lstStyle/>
          <a:p>
            <a:endParaRPr lang="en-US" dirty="0"/>
          </a:p>
        </p:txBody>
      </p:sp>
      <p:sp>
        <p:nvSpPr>
          <p:cNvPr id="74756" name="Rectangle 4"/>
          <p:cNvSpPr>
            <a:spLocks noChangeArrowheads="1"/>
          </p:cNvSpPr>
          <p:nvPr/>
        </p:nvSpPr>
        <p:spPr bwMode="auto">
          <a:xfrm>
            <a:off x="685800" y="1600200"/>
            <a:ext cx="5029200" cy="762000"/>
          </a:xfrm>
          <a:prstGeom prst="rect">
            <a:avLst/>
          </a:prstGeom>
          <a:gradFill rotWithShape="1">
            <a:gsLst>
              <a:gs pos="0">
                <a:srgbClr val="47005E"/>
              </a:gs>
              <a:gs pos="100000">
                <a:srgbClr val="9900CC"/>
              </a:gs>
            </a:gsLst>
            <a:lin ang="18900000" scaled="1"/>
          </a:gradFill>
          <a:ln w="9525">
            <a:solidFill>
              <a:srgbClr val="9900CC"/>
            </a:solidFill>
            <a:miter lim="800000"/>
            <a:headEnd/>
            <a:tailEnd/>
          </a:ln>
        </p:spPr>
        <p:txBody>
          <a:bodyPr wrap="none" anchor="ctr"/>
          <a:lstStyle/>
          <a:p>
            <a:endParaRPr lang="en-US" dirty="0"/>
          </a:p>
        </p:txBody>
      </p:sp>
      <p:sp>
        <p:nvSpPr>
          <p:cNvPr id="74757" name="AutoShape 5"/>
          <p:cNvSpPr>
            <a:spLocks noChangeArrowheads="1"/>
          </p:cNvSpPr>
          <p:nvPr/>
        </p:nvSpPr>
        <p:spPr bwMode="auto">
          <a:xfrm>
            <a:off x="3124200" y="2438400"/>
            <a:ext cx="1422400" cy="571500"/>
          </a:xfrm>
          <a:prstGeom prst="downArrow">
            <a:avLst>
              <a:gd name="adj1" fmla="val 50000"/>
              <a:gd name="adj2" fmla="val 25000"/>
            </a:avLst>
          </a:prstGeom>
          <a:gradFill rotWithShape="1">
            <a:gsLst>
              <a:gs pos="0">
                <a:srgbClr val="47005E"/>
              </a:gs>
              <a:gs pos="100000">
                <a:srgbClr val="9900CC"/>
              </a:gs>
            </a:gsLst>
            <a:lin ang="18900000" scaled="1"/>
          </a:gradFill>
          <a:ln w="9525">
            <a:solidFill>
              <a:srgbClr val="9900CC"/>
            </a:solidFill>
            <a:miter lim="800000"/>
            <a:headEnd/>
            <a:tailEnd/>
          </a:ln>
        </p:spPr>
        <p:txBody>
          <a:bodyPr wrap="none" anchor="ctr"/>
          <a:lstStyle/>
          <a:p>
            <a:endParaRPr lang="en-US" dirty="0"/>
          </a:p>
        </p:txBody>
      </p:sp>
      <p:sp>
        <p:nvSpPr>
          <p:cNvPr id="74758" name="Text Box 6"/>
          <p:cNvSpPr txBox="1">
            <a:spLocks noChangeArrowheads="1"/>
          </p:cNvSpPr>
          <p:nvPr/>
        </p:nvSpPr>
        <p:spPr bwMode="auto">
          <a:xfrm>
            <a:off x="1676400" y="1828800"/>
            <a:ext cx="4038600" cy="519113"/>
          </a:xfrm>
          <a:prstGeom prst="rect">
            <a:avLst/>
          </a:prstGeom>
          <a:noFill/>
          <a:ln w="9525">
            <a:noFill/>
            <a:miter lim="800000"/>
            <a:headEnd/>
            <a:tailEnd/>
          </a:ln>
        </p:spPr>
        <p:txBody>
          <a:bodyPr>
            <a:spAutoFit/>
          </a:bodyPr>
          <a:lstStyle/>
          <a:p>
            <a:pPr marL="4763" indent="-4763" algn="ctr">
              <a:spcBef>
                <a:spcPct val="50000"/>
              </a:spcBef>
            </a:pPr>
            <a:r>
              <a:rPr lang="en-US" b="1" dirty="0">
                <a:solidFill>
                  <a:schemeClr val="bg1"/>
                </a:solidFill>
              </a:rPr>
              <a:t>Purpose</a:t>
            </a:r>
          </a:p>
        </p:txBody>
      </p:sp>
      <p:sp>
        <p:nvSpPr>
          <p:cNvPr id="74760" name="AutoShape 8"/>
          <p:cNvSpPr>
            <a:spLocks noChangeArrowheads="1"/>
          </p:cNvSpPr>
          <p:nvPr/>
        </p:nvSpPr>
        <p:spPr bwMode="auto">
          <a:xfrm>
            <a:off x="228600" y="3200400"/>
            <a:ext cx="2895600" cy="1828800"/>
          </a:xfrm>
          <a:prstGeom prst="rightArrow">
            <a:avLst>
              <a:gd name="adj1" fmla="val 50000"/>
              <a:gd name="adj2" fmla="val 39583"/>
            </a:avLst>
          </a:prstGeom>
          <a:gradFill rotWithShape="1">
            <a:gsLst>
              <a:gs pos="0">
                <a:srgbClr val="18472F"/>
              </a:gs>
              <a:gs pos="100000">
                <a:srgbClr val="339966"/>
              </a:gs>
            </a:gsLst>
            <a:lin ang="18900000" scaled="1"/>
          </a:gradFill>
          <a:ln w="9525">
            <a:noFill/>
            <a:miter lim="800000"/>
            <a:headEnd/>
            <a:tailEnd/>
          </a:ln>
        </p:spPr>
        <p:txBody>
          <a:bodyPr wrap="none" anchor="ctr"/>
          <a:lstStyle/>
          <a:p>
            <a:endParaRPr lang="en-US" dirty="0"/>
          </a:p>
        </p:txBody>
      </p:sp>
      <p:sp>
        <p:nvSpPr>
          <p:cNvPr id="74761" name="Text Box 9"/>
          <p:cNvSpPr txBox="1">
            <a:spLocks noChangeArrowheads="1"/>
          </p:cNvSpPr>
          <p:nvPr/>
        </p:nvSpPr>
        <p:spPr bwMode="auto">
          <a:xfrm>
            <a:off x="228600" y="3810000"/>
            <a:ext cx="2819400" cy="519113"/>
          </a:xfrm>
          <a:prstGeom prst="rect">
            <a:avLst/>
          </a:prstGeom>
          <a:noFill/>
          <a:ln w="9525">
            <a:noFill/>
            <a:miter lim="800000"/>
            <a:headEnd/>
            <a:tailEnd/>
          </a:ln>
        </p:spPr>
        <p:txBody>
          <a:bodyPr>
            <a:spAutoFit/>
          </a:bodyPr>
          <a:lstStyle/>
          <a:p>
            <a:pPr marL="4763" indent="-4763" algn="ctr">
              <a:spcBef>
                <a:spcPct val="50000"/>
              </a:spcBef>
            </a:pPr>
            <a:r>
              <a:rPr lang="en-US" b="1" dirty="0">
                <a:solidFill>
                  <a:schemeClr val="bg1"/>
                </a:solidFill>
              </a:rPr>
              <a:t>Considerations</a:t>
            </a:r>
          </a:p>
        </p:txBody>
      </p:sp>
      <p:sp>
        <p:nvSpPr>
          <p:cNvPr id="74762" name="AutoShape 10"/>
          <p:cNvSpPr>
            <a:spLocks noChangeArrowheads="1"/>
          </p:cNvSpPr>
          <p:nvPr/>
        </p:nvSpPr>
        <p:spPr bwMode="auto">
          <a:xfrm>
            <a:off x="762000" y="2438400"/>
            <a:ext cx="1295400" cy="914400"/>
          </a:xfrm>
          <a:prstGeom prst="downArrow">
            <a:avLst>
              <a:gd name="adj1" fmla="val 50000"/>
              <a:gd name="adj2" fmla="val 25000"/>
            </a:avLst>
          </a:prstGeom>
          <a:gradFill rotWithShape="1">
            <a:gsLst>
              <a:gs pos="0">
                <a:srgbClr val="47005E"/>
              </a:gs>
              <a:gs pos="100000">
                <a:srgbClr val="9900CC"/>
              </a:gs>
            </a:gsLst>
            <a:lin ang="18900000" scaled="1"/>
          </a:gradFill>
          <a:ln w="9525">
            <a:solidFill>
              <a:srgbClr val="9900CC"/>
            </a:solidFill>
            <a:miter lim="800000"/>
            <a:headEnd/>
            <a:tailEnd/>
          </a:ln>
        </p:spPr>
        <p:txBody>
          <a:bodyPr wrap="none" anchor="ctr"/>
          <a:lstStyle/>
          <a:p>
            <a:endParaRPr lang="en-US" dirty="0"/>
          </a:p>
        </p:txBody>
      </p:sp>
      <p:pic>
        <p:nvPicPr>
          <p:cNvPr id="74763" name="Picture 11"/>
          <p:cNvPicPr>
            <a:picLocks noChangeAspect="1" noChangeArrowheads="1"/>
          </p:cNvPicPr>
          <p:nvPr/>
        </p:nvPicPr>
        <p:blipFill>
          <a:blip r:embed="rId3" cstate="print"/>
          <a:srcRect/>
          <a:stretch>
            <a:fillRect/>
          </a:stretch>
        </p:blipFill>
        <p:spPr bwMode="auto">
          <a:xfrm>
            <a:off x="6172200" y="2133600"/>
            <a:ext cx="2667000" cy="3581400"/>
          </a:xfrm>
          <a:prstGeom prst="rect">
            <a:avLst/>
          </a:prstGeom>
          <a:noFill/>
          <a:ln w="9525">
            <a:noFill/>
            <a:miter lim="800000"/>
            <a:headEnd/>
            <a:tailEnd/>
          </a:ln>
        </p:spPr>
      </p:pic>
      <p:sp>
        <p:nvSpPr>
          <p:cNvPr id="74764" name="AutoShape 12"/>
          <p:cNvSpPr>
            <a:spLocks noChangeArrowheads="1"/>
          </p:cNvSpPr>
          <p:nvPr/>
        </p:nvSpPr>
        <p:spPr bwMode="auto">
          <a:xfrm>
            <a:off x="1981200" y="5029200"/>
            <a:ext cx="4114800" cy="1143000"/>
          </a:xfrm>
          <a:prstGeom prst="upArrowCallout">
            <a:avLst>
              <a:gd name="adj1" fmla="val 90000"/>
              <a:gd name="adj2" fmla="val 90000"/>
              <a:gd name="adj3" fmla="val 16667"/>
              <a:gd name="adj4" fmla="val 66667"/>
            </a:avLst>
          </a:prstGeom>
          <a:solidFill>
            <a:srgbClr val="CC3399"/>
          </a:solidFill>
          <a:ln w="9525">
            <a:noFill/>
            <a:miter lim="800000"/>
            <a:headEnd/>
            <a:tailEnd/>
          </a:ln>
        </p:spPr>
        <p:txBody>
          <a:bodyPr wrap="none" anchor="ctr"/>
          <a:lstStyle/>
          <a:p>
            <a:endParaRPr lang="en-US" dirty="0"/>
          </a:p>
        </p:txBody>
      </p:sp>
      <p:sp>
        <p:nvSpPr>
          <p:cNvPr id="74765" name="Text Box 13"/>
          <p:cNvSpPr txBox="1">
            <a:spLocks noChangeArrowheads="1"/>
          </p:cNvSpPr>
          <p:nvPr/>
        </p:nvSpPr>
        <p:spPr bwMode="auto">
          <a:xfrm>
            <a:off x="1981200" y="5562600"/>
            <a:ext cx="4038600" cy="519113"/>
          </a:xfrm>
          <a:prstGeom prst="rect">
            <a:avLst/>
          </a:prstGeom>
          <a:noFill/>
          <a:ln w="9525">
            <a:noFill/>
            <a:miter lim="800000"/>
            <a:headEnd/>
            <a:tailEnd/>
          </a:ln>
        </p:spPr>
        <p:txBody>
          <a:bodyPr>
            <a:spAutoFit/>
          </a:bodyPr>
          <a:lstStyle/>
          <a:p>
            <a:pPr algn="ctr">
              <a:spcBef>
                <a:spcPct val="50000"/>
              </a:spcBef>
            </a:pPr>
            <a:r>
              <a:rPr lang="en-US" b="1" dirty="0">
                <a:solidFill>
                  <a:schemeClr val="bg1"/>
                </a:solidFill>
              </a:rPr>
              <a:t>Costs and Benefits</a:t>
            </a:r>
          </a:p>
        </p:txBody>
      </p:sp>
      <p:sp>
        <p:nvSpPr>
          <p:cNvPr id="74766" name="Text Box 14"/>
          <p:cNvSpPr txBox="1">
            <a:spLocks noChangeArrowheads="1"/>
          </p:cNvSpPr>
          <p:nvPr/>
        </p:nvSpPr>
        <p:spPr bwMode="auto">
          <a:xfrm>
            <a:off x="762000" y="304800"/>
            <a:ext cx="8077200" cy="641350"/>
          </a:xfrm>
          <a:prstGeom prst="rect">
            <a:avLst/>
          </a:prstGeom>
          <a:solidFill>
            <a:srgbClr val="FFFFFF">
              <a:alpha val="45097"/>
            </a:srgbClr>
          </a:solidFill>
          <a:ln w="9525">
            <a:noFill/>
            <a:miter lim="800000"/>
            <a:headEnd/>
            <a:tailEnd/>
          </a:ln>
        </p:spPr>
        <p:txBody>
          <a:bodyPr>
            <a:spAutoFit/>
          </a:bodyPr>
          <a:lstStyle/>
          <a:p>
            <a:pPr indent="1588">
              <a:spcBef>
                <a:spcPct val="50000"/>
              </a:spcBef>
            </a:pPr>
            <a:r>
              <a:rPr lang="en-US" sz="3600" b="1" dirty="0">
                <a:solidFill>
                  <a:schemeClr val="tx1"/>
                </a:solidFill>
              </a:rPr>
              <a:t>Business Value Model</a:t>
            </a:r>
          </a:p>
        </p:txBody>
      </p:sp>
      <p:pic>
        <p:nvPicPr>
          <p:cNvPr id="74768" name="Picture 16" descr="arrows_circle"/>
          <p:cNvPicPr>
            <a:picLocks noChangeAspect="1" noChangeArrowheads="1"/>
          </p:cNvPicPr>
          <p:nvPr/>
        </p:nvPicPr>
        <p:blipFill>
          <a:blip r:embed="rId4" cstate="print"/>
          <a:srcRect/>
          <a:stretch>
            <a:fillRect/>
          </a:stretch>
        </p:blipFill>
        <p:spPr bwMode="auto">
          <a:xfrm>
            <a:off x="3200400" y="3200400"/>
            <a:ext cx="1752600" cy="1676400"/>
          </a:xfrm>
          <a:prstGeom prst="rect">
            <a:avLst/>
          </a:prstGeom>
          <a:noFill/>
        </p:spPr>
      </p:pic>
    </p:spTree>
    <p:extLst>
      <p:ext uri="{BB962C8B-B14F-4D97-AF65-F5344CB8AC3E}">
        <p14:creationId xmlns:p14="http://schemas.microsoft.com/office/powerpoint/2010/main" val="3780871193"/>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3" cstate="print"/>
          <a:srcRect/>
          <a:stretch>
            <a:fillRect/>
          </a:stretch>
        </p:blipFill>
        <p:spPr bwMode="auto">
          <a:xfrm>
            <a:off x="0" y="0"/>
            <a:ext cx="5181600" cy="6858000"/>
          </a:xfrm>
          <a:prstGeom prst="rect">
            <a:avLst/>
          </a:prstGeom>
          <a:noFill/>
          <a:ln w="9525">
            <a:noFill/>
            <a:miter lim="800000"/>
            <a:headEnd/>
            <a:tailEnd/>
          </a:ln>
        </p:spPr>
      </p:pic>
      <p:sp>
        <p:nvSpPr>
          <p:cNvPr id="75779" name="Text Box 3"/>
          <p:cNvSpPr txBox="1">
            <a:spLocks noChangeArrowheads="1"/>
          </p:cNvSpPr>
          <p:nvPr/>
        </p:nvSpPr>
        <p:spPr bwMode="auto">
          <a:xfrm>
            <a:off x="5181600" y="914400"/>
            <a:ext cx="3962400" cy="4302125"/>
          </a:xfrm>
          <a:prstGeom prst="rect">
            <a:avLst/>
          </a:prstGeom>
          <a:gradFill rotWithShape="1">
            <a:gsLst>
              <a:gs pos="0">
                <a:srgbClr val="FFFFFF">
                  <a:alpha val="62999"/>
                </a:srgbClr>
              </a:gs>
              <a:gs pos="100000">
                <a:schemeClr val="bg2">
                  <a:alpha val="67000"/>
                </a:schemeClr>
              </a:gs>
            </a:gsLst>
            <a:lin ang="18900000" scaled="1"/>
          </a:gradFill>
          <a:ln w="9525">
            <a:noFill/>
            <a:miter lim="800000"/>
            <a:headEnd/>
            <a:tailEnd/>
          </a:ln>
        </p:spPr>
        <p:txBody>
          <a:bodyPr>
            <a:spAutoFit/>
          </a:bodyPr>
          <a:lstStyle/>
          <a:p>
            <a:pPr>
              <a:spcBef>
                <a:spcPct val="50000"/>
              </a:spcBef>
            </a:pPr>
            <a:r>
              <a:rPr lang="en-US" sz="6000" dirty="0"/>
              <a:t>	</a:t>
            </a:r>
            <a:r>
              <a:rPr lang="en-US" sz="6000" dirty="0">
                <a:solidFill>
                  <a:schemeClr val="tx1"/>
                </a:solidFill>
              </a:rPr>
              <a:t>it’s</a:t>
            </a:r>
            <a:r>
              <a:rPr lang="en-US" dirty="0">
                <a:solidFill>
                  <a:schemeClr val="tx1"/>
                </a:solidFill>
              </a:rPr>
              <a:t> </a:t>
            </a:r>
          </a:p>
          <a:p>
            <a:pPr>
              <a:spcBef>
                <a:spcPct val="50000"/>
              </a:spcBef>
            </a:pPr>
            <a:r>
              <a:rPr lang="en-US" dirty="0">
                <a:solidFill>
                  <a:schemeClr val="tx1"/>
                </a:solidFill>
              </a:rPr>
              <a:t>		</a:t>
            </a:r>
            <a:r>
              <a:rPr lang="en-US" sz="4800" b="1" dirty="0">
                <a:solidFill>
                  <a:schemeClr val="tx1"/>
                </a:solidFill>
              </a:rPr>
              <a:t>a</a:t>
            </a:r>
            <a:r>
              <a:rPr lang="en-US" dirty="0">
                <a:solidFill>
                  <a:schemeClr val="tx1"/>
                </a:solidFill>
              </a:rPr>
              <a:t> </a:t>
            </a:r>
          </a:p>
          <a:p>
            <a:pPr>
              <a:spcBef>
                <a:spcPct val="50000"/>
              </a:spcBef>
            </a:pPr>
            <a:r>
              <a:rPr lang="en-US" sz="4800" dirty="0">
                <a:solidFill>
                  <a:schemeClr val="tx1"/>
                </a:solidFill>
              </a:rPr>
              <a:t>conversation</a:t>
            </a:r>
          </a:p>
          <a:p>
            <a:pPr>
              <a:spcBef>
                <a:spcPct val="50000"/>
              </a:spcBef>
            </a:pPr>
            <a:endParaRPr lang="en-US" sz="4800" dirty="0"/>
          </a:p>
        </p:txBody>
      </p:sp>
    </p:spTree>
    <p:extLst>
      <p:ext uri="{BB962C8B-B14F-4D97-AF65-F5344CB8AC3E}">
        <p14:creationId xmlns:p14="http://schemas.microsoft.com/office/powerpoint/2010/main" val="5188303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body" idx="1"/>
          </p:nvPr>
        </p:nvSpPr>
        <p:spPr>
          <a:xfrm>
            <a:off x="0" y="0"/>
            <a:ext cx="9144000" cy="6858000"/>
          </a:xfrm>
          <a:solidFill>
            <a:schemeClr val="tx2"/>
          </a:solidFill>
        </p:spPr>
        <p:txBody>
          <a:bodyPr/>
          <a:lstStyle/>
          <a:p>
            <a:endParaRPr lang="en-US" dirty="0" smtClean="0"/>
          </a:p>
          <a:p>
            <a:pPr>
              <a:buFont typeface="Wingdings" pitchFamily="2" charset="2"/>
              <a:buNone/>
            </a:pPr>
            <a:endParaRPr lang="en-US" sz="4400" dirty="0" smtClean="0">
              <a:solidFill>
                <a:schemeClr val="bg1"/>
              </a:solidFill>
            </a:endParaRPr>
          </a:p>
          <a:p>
            <a:pPr>
              <a:buFont typeface="Wingdings" pitchFamily="2" charset="2"/>
              <a:buNone/>
            </a:pPr>
            <a:r>
              <a:rPr lang="en-US" dirty="0" smtClean="0">
                <a:solidFill>
                  <a:schemeClr val="bg1"/>
                </a:solidFill>
              </a:rPr>
              <a:t>   </a:t>
            </a:r>
          </a:p>
        </p:txBody>
      </p:sp>
      <p:pic>
        <p:nvPicPr>
          <p:cNvPr id="76803" name="Picture 3"/>
          <p:cNvPicPr>
            <a:picLocks noChangeAspect="1" noChangeArrowheads="1"/>
          </p:cNvPicPr>
          <p:nvPr/>
        </p:nvPicPr>
        <p:blipFill>
          <a:blip r:embed="rId3" cstate="print"/>
          <a:srcRect/>
          <a:stretch>
            <a:fillRect/>
          </a:stretch>
        </p:blipFill>
        <p:spPr bwMode="auto">
          <a:xfrm>
            <a:off x="0" y="990600"/>
            <a:ext cx="9144000" cy="5867400"/>
          </a:xfrm>
          <a:prstGeom prst="rect">
            <a:avLst/>
          </a:prstGeom>
          <a:noFill/>
          <a:ln w="9525">
            <a:noFill/>
            <a:miter lim="800000"/>
            <a:headEnd/>
            <a:tailEnd/>
          </a:ln>
        </p:spPr>
      </p:pic>
      <p:sp>
        <p:nvSpPr>
          <p:cNvPr id="76804" name="Text Box 4"/>
          <p:cNvSpPr txBox="1">
            <a:spLocks noChangeArrowheads="1"/>
          </p:cNvSpPr>
          <p:nvPr/>
        </p:nvSpPr>
        <p:spPr bwMode="auto">
          <a:xfrm>
            <a:off x="609600" y="457200"/>
            <a:ext cx="7848600" cy="1189038"/>
          </a:xfrm>
          <a:prstGeom prst="rect">
            <a:avLst/>
          </a:prstGeom>
          <a:noFill/>
          <a:ln w="9525">
            <a:noFill/>
            <a:miter lim="800000"/>
            <a:headEnd/>
            <a:tailEnd/>
          </a:ln>
        </p:spPr>
        <p:txBody>
          <a:bodyPr>
            <a:spAutoFit/>
          </a:bodyPr>
          <a:lstStyle/>
          <a:p>
            <a:pPr>
              <a:spcBef>
                <a:spcPct val="50000"/>
              </a:spcBef>
            </a:pPr>
            <a:r>
              <a:rPr lang="en-US" sz="7200" dirty="0">
                <a:solidFill>
                  <a:schemeClr val="bg1"/>
                </a:solidFill>
              </a:rPr>
              <a:t>resolve </a:t>
            </a:r>
            <a:r>
              <a:rPr lang="en-US" sz="4800" dirty="0">
                <a:solidFill>
                  <a:schemeClr val="bg1"/>
                </a:solidFill>
              </a:rPr>
              <a:t>differences</a:t>
            </a:r>
          </a:p>
        </p:txBody>
      </p:sp>
      <p:sp>
        <p:nvSpPr>
          <p:cNvPr id="76805" name="Text Box 5"/>
          <p:cNvSpPr txBox="1">
            <a:spLocks noChangeArrowheads="1"/>
          </p:cNvSpPr>
          <p:nvPr/>
        </p:nvSpPr>
        <p:spPr bwMode="auto">
          <a:xfrm>
            <a:off x="5410200" y="1524000"/>
            <a:ext cx="2895600" cy="914400"/>
          </a:xfrm>
          <a:prstGeom prst="rect">
            <a:avLst/>
          </a:prstGeom>
          <a:noFill/>
          <a:ln w="9525">
            <a:noFill/>
            <a:miter lim="800000"/>
            <a:headEnd/>
            <a:tailEnd/>
          </a:ln>
        </p:spPr>
        <p:txBody>
          <a:bodyPr>
            <a:spAutoFit/>
          </a:bodyPr>
          <a:lstStyle/>
          <a:p>
            <a:pPr>
              <a:spcBef>
                <a:spcPct val="50000"/>
              </a:spcBef>
            </a:pPr>
            <a:r>
              <a:rPr lang="en-US" sz="5400" dirty="0">
                <a:solidFill>
                  <a:schemeClr val="bg1"/>
                </a:solidFill>
              </a:rPr>
              <a:t> </a:t>
            </a:r>
          </a:p>
        </p:txBody>
      </p:sp>
    </p:spTree>
    <p:extLst>
      <p:ext uri="{BB962C8B-B14F-4D97-AF65-F5344CB8AC3E}">
        <p14:creationId xmlns:p14="http://schemas.microsoft.com/office/powerpoint/2010/main" val="276207003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cstate="print"/>
          <a:srcRect/>
          <a:stretch>
            <a:fillRect/>
          </a:stretch>
        </p:blipFill>
        <p:spPr bwMode="auto">
          <a:xfrm>
            <a:off x="0" y="1282890"/>
            <a:ext cx="9144000" cy="5575110"/>
          </a:xfrm>
          <a:prstGeom prst="rect">
            <a:avLst/>
          </a:prstGeom>
          <a:noFill/>
          <a:ln w="9525">
            <a:noFill/>
            <a:miter lim="800000"/>
            <a:headEnd/>
            <a:tailEnd/>
          </a:ln>
        </p:spPr>
      </p:pic>
      <p:sp>
        <p:nvSpPr>
          <p:cNvPr id="77827" name="Text Box 3"/>
          <p:cNvSpPr txBox="1">
            <a:spLocks noChangeArrowheads="1"/>
          </p:cNvSpPr>
          <p:nvPr/>
        </p:nvSpPr>
        <p:spPr bwMode="auto">
          <a:xfrm>
            <a:off x="457200" y="230872"/>
            <a:ext cx="8686800" cy="2105025"/>
          </a:xfrm>
          <a:prstGeom prst="rect">
            <a:avLst/>
          </a:prstGeom>
          <a:noFill/>
          <a:ln w="9525">
            <a:noFill/>
            <a:miter lim="800000"/>
            <a:headEnd/>
            <a:tailEnd/>
          </a:ln>
        </p:spPr>
        <p:txBody>
          <a:bodyPr>
            <a:spAutoFit/>
          </a:bodyPr>
          <a:lstStyle/>
          <a:p>
            <a:pPr>
              <a:spcBef>
                <a:spcPct val="50000"/>
              </a:spcBef>
            </a:pPr>
            <a:r>
              <a:rPr lang="en-US" sz="6600" dirty="0">
                <a:solidFill>
                  <a:schemeClr val="bg1"/>
                </a:solidFill>
              </a:rPr>
              <a:t>group chunks </a:t>
            </a:r>
            <a:r>
              <a:rPr lang="en-US" sz="6600" dirty="0">
                <a:solidFill>
                  <a:srgbClr val="003366"/>
                </a:solidFill>
              </a:rPr>
              <a:t/>
            </a:r>
            <a:br>
              <a:rPr lang="en-US" sz="6600" dirty="0">
                <a:solidFill>
                  <a:srgbClr val="003366"/>
                </a:solidFill>
              </a:rPr>
            </a:br>
            <a:r>
              <a:rPr lang="en-US" sz="6600" dirty="0">
                <a:solidFill>
                  <a:srgbClr val="003366"/>
                </a:solidFill>
              </a:rPr>
              <a:t>		</a:t>
            </a:r>
            <a:r>
              <a:rPr lang="en-US" sz="6600" dirty="0">
                <a:solidFill>
                  <a:schemeClr val="bg1"/>
                </a:solidFill>
              </a:rPr>
              <a:t>high – </a:t>
            </a:r>
            <a:r>
              <a:rPr lang="en-US" sz="5400" dirty="0">
                <a:solidFill>
                  <a:schemeClr val="bg1"/>
                </a:solidFill>
              </a:rPr>
              <a:t>medium</a:t>
            </a:r>
            <a:r>
              <a:rPr lang="en-US" sz="6600" dirty="0">
                <a:solidFill>
                  <a:schemeClr val="bg1"/>
                </a:solidFill>
              </a:rPr>
              <a:t> - </a:t>
            </a:r>
            <a:r>
              <a:rPr lang="en-US" sz="4000" dirty="0">
                <a:solidFill>
                  <a:schemeClr val="bg1"/>
                </a:solidFill>
              </a:rPr>
              <a:t>low</a:t>
            </a:r>
          </a:p>
        </p:txBody>
      </p:sp>
    </p:spTree>
    <p:extLst>
      <p:ext uri="{BB962C8B-B14F-4D97-AF65-F5344CB8AC3E}">
        <p14:creationId xmlns:p14="http://schemas.microsoft.com/office/powerpoint/2010/main" val="398266077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5"/>
          <p:cNvPicPr>
            <a:picLocks noChangeAspect="1" noChangeArrowheads="1"/>
          </p:cNvPicPr>
          <p:nvPr/>
        </p:nvPicPr>
        <p:blipFill>
          <a:blip r:embed="rId3" cstate="print"/>
          <a:srcRect/>
          <a:stretch>
            <a:fillRect/>
          </a:stretch>
        </p:blipFill>
        <p:spPr bwMode="auto">
          <a:xfrm>
            <a:off x="0" y="0"/>
            <a:ext cx="4800600" cy="6858000"/>
          </a:xfrm>
          <a:prstGeom prst="rect">
            <a:avLst/>
          </a:prstGeom>
          <a:noFill/>
          <a:ln w="9525">
            <a:noFill/>
            <a:miter lim="800000"/>
            <a:headEnd/>
            <a:tailEnd/>
          </a:ln>
        </p:spPr>
      </p:pic>
      <p:sp>
        <p:nvSpPr>
          <p:cNvPr id="78851" name="Text Box 4"/>
          <p:cNvSpPr txBox="1">
            <a:spLocks noChangeArrowheads="1"/>
          </p:cNvSpPr>
          <p:nvPr/>
        </p:nvSpPr>
        <p:spPr bwMode="auto">
          <a:xfrm>
            <a:off x="5508008" y="1491032"/>
            <a:ext cx="3581400" cy="3751263"/>
          </a:xfrm>
          <a:prstGeom prst="rect">
            <a:avLst/>
          </a:prstGeom>
          <a:noFill/>
          <a:ln w="9525">
            <a:noFill/>
            <a:miter lim="800000"/>
            <a:headEnd/>
            <a:tailEnd/>
          </a:ln>
        </p:spPr>
        <p:txBody>
          <a:bodyPr>
            <a:spAutoFit/>
          </a:bodyPr>
          <a:lstStyle/>
          <a:p>
            <a:pPr marL="228600">
              <a:spcBef>
                <a:spcPct val="50000"/>
              </a:spcBef>
            </a:pPr>
            <a:r>
              <a:rPr lang="en-US" sz="4800" dirty="0">
                <a:solidFill>
                  <a:schemeClr val="tx1"/>
                </a:solidFill>
              </a:rPr>
              <a:t>What are your largest value chunks?</a:t>
            </a:r>
            <a:endParaRPr lang="en-US" sz="7200" dirty="0">
              <a:solidFill>
                <a:schemeClr val="tx1"/>
              </a:solidFill>
            </a:endParaRPr>
          </a:p>
        </p:txBody>
      </p:sp>
      <p:sp>
        <p:nvSpPr>
          <p:cNvPr id="5" name="AutoShape 4"/>
          <p:cNvSpPr>
            <a:spLocks noChangeArrowheads="1"/>
          </p:cNvSpPr>
          <p:nvPr/>
        </p:nvSpPr>
        <p:spPr bwMode="auto">
          <a:xfrm>
            <a:off x="5029200" y="1594514"/>
            <a:ext cx="685800" cy="685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6424 h 21600"/>
              <a:gd name="T14" fmla="*/ 18156 w 21600"/>
              <a:gd name="T15" fmla="*/ 15176 h 21600"/>
            </a:gdLst>
            <a:ahLst/>
            <a:cxnLst>
              <a:cxn ang="T8">
                <a:pos x="T0" y="T1"/>
              </a:cxn>
              <a:cxn ang="T9">
                <a:pos x="T2" y="T3"/>
              </a:cxn>
              <a:cxn ang="T10">
                <a:pos x="T4" y="T5"/>
              </a:cxn>
              <a:cxn ang="T11">
                <a:pos x="T6" y="T7"/>
              </a:cxn>
            </a:cxnLst>
            <a:rect l="T12" t="T13" r="T14" b="T15"/>
            <a:pathLst>
              <a:path w="21600" h="21600">
                <a:moveTo>
                  <a:pt x="13100" y="0"/>
                </a:moveTo>
                <a:lnTo>
                  <a:pt x="13100" y="6424"/>
                </a:lnTo>
                <a:lnTo>
                  <a:pt x="3375" y="6424"/>
                </a:lnTo>
                <a:lnTo>
                  <a:pt x="3375" y="15176"/>
                </a:lnTo>
                <a:lnTo>
                  <a:pt x="13100" y="15176"/>
                </a:lnTo>
                <a:lnTo>
                  <a:pt x="13100" y="21600"/>
                </a:lnTo>
                <a:lnTo>
                  <a:pt x="21600" y="10800"/>
                </a:lnTo>
                <a:close/>
              </a:path>
              <a:path w="21600" h="21600">
                <a:moveTo>
                  <a:pt x="1350" y="6424"/>
                </a:moveTo>
                <a:lnTo>
                  <a:pt x="1350" y="15176"/>
                </a:lnTo>
                <a:lnTo>
                  <a:pt x="2700" y="15176"/>
                </a:lnTo>
                <a:lnTo>
                  <a:pt x="2700" y="6424"/>
                </a:lnTo>
                <a:close/>
              </a:path>
              <a:path w="21600" h="21600">
                <a:moveTo>
                  <a:pt x="0" y="6424"/>
                </a:moveTo>
                <a:lnTo>
                  <a:pt x="0" y="15176"/>
                </a:lnTo>
                <a:lnTo>
                  <a:pt x="675" y="15176"/>
                </a:lnTo>
                <a:lnTo>
                  <a:pt x="675" y="6424"/>
                </a:lnTo>
                <a:close/>
              </a:path>
            </a:pathLst>
          </a:custGeom>
          <a:solidFill>
            <a:schemeClr val="tx1"/>
          </a:solidFill>
          <a:ln w="9525">
            <a:solidFill>
              <a:schemeClr val="bg1"/>
            </a:solidFill>
            <a:miter lim="800000"/>
            <a:headEnd/>
            <a:tailEnd/>
          </a:ln>
        </p:spPr>
        <p:txBody>
          <a:bodyPr wrap="none" anchor="ctr"/>
          <a:lstStyle/>
          <a:p>
            <a:endParaRPr lang="en-US" dirty="0"/>
          </a:p>
        </p:txBody>
      </p:sp>
    </p:spTree>
    <p:extLst>
      <p:ext uri="{BB962C8B-B14F-4D97-AF65-F5344CB8AC3E}">
        <p14:creationId xmlns:p14="http://schemas.microsoft.com/office/powerpoint/2010/main" val="170661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idx="1"/>
          </p:nvPr>
        </p:nvSpPr>
        <p:spPr>
          <a:xfrm>
            <a:off x="4572000" y="0"/>
            <a:ext cx="4572000" cy="6858000"/>
          </a:xfrm>
          <a:solidFill>
            <a:srgbClr val="000000"/>
          </a:solidFill>
          <a:ln>
            <a:noFill/>
          </a:ln>
        </p:spPr>
        <p:txBody>
          <a:bodyPr lIns="457200" rIns="457200" anchor="ctr">
            <a:normAutofit/>
          </a:bodyPr>
          <a:lstStyle/>
          <a:p>
            <a:pPr marL="0" indent="0" eaLnBrk="1" hangingPunct="1">
              <a:spcBef>
                <a:spcPts val="0"/>
              </a:spcBef>
              <a:buFont typeface="Wingdings" pitchFamily="2" charset="2"/>
              <a:buNone/>
            </a:pPr>
            <a:r>
              <a:rPr lang="en-US" dirty="0" smtClean="0">
                <a:solidFill>
                  <a:srgbClr val="FFFFFF"/>
                </a:solidFill>
              </a:rPr>
              <a:t>We are </a:t>
            </a:r>
            <a:r>
              <a:rPr lang="en-US" dirty="0" smtClean="0">
                <a:solidFill>
                  <a:srgbClr val="00A9E0"/>
                </a:solidFill>
              </a:rPr>
              <a:t>buried in data </a:t>
            </a:r>
            <a:r>
              <a:rPr lang="en-US" dirty="0" smtClean="0">
                <a:solidFill>
                  <a:srgbClr val="FFFFFF"/>
                </a:solidFill>
              </a:rPr>
              <a:t>and so need to be really good at personalizing the filters</a:t>
            </a:r>
          </a:p>
        </p:txBody>
      </p:sp>
      <p:pic>
        <p:nvPicPr>
          <p:cNvPr id="38915" name="Picture 3"/>
          <p:cNvPicPr>
            <a:picLocks noChangeArrowheads="1"/>
          </p:cNvPicPr>
          <p:nvPr/>
        </p:nvPicPr>
        <p:blipFill>
          <a:blip r:embed="rId3" cstate="print"/>
          <a:srcRect/>
          <a:stretch>
            <a:fillRect/>
          </a:stretch>
        </p:blipFill>
        <p:spPr bwMode="auto">
          <a:xfrm>
            <a:off x="0" y="0"/>
            <a:ext cx="4572000" cy="6858000"/>
          </a:xfrm>
          <a:prstGeom prst="rect">
            <a:avLst/>
          </a:prstGeom>
          <a:noFill/>
          <a:ln w="9525">
            <a:noFill/>
            <a:miter lim="800000"/>
            <a:headEnd/>
            <a:tailEnd/>
          </a:ln>
        </p:spPr>
      </p:pic>
    </p:spTree>
    <p:extLst>
      <p:ext uri="{BB962C8B-B14F-4D97-AF65-F5344CB8AC3E}">
        <p14:creationId xmlns:p14="http://schemas.microsoft.com/office/powerpoint/2010/main" val="285520657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body" idx="4294967295"/>
          </p:nvPr>
        </p:nvSpPr>
        <p:spPr>
          <a:noFill/>
        </p:spPr>
        <p:txBody>
          <a:bodyPr/>
          <a:lstStyle/>
          <a:p>
            <a:endParaRPr lang="en-US" dirty="0" smtClean="0"/>
          </a:p>
          <a:p>
            <a:pPr>
              <a:buFont typeface="Wingdings" pitchFamily="2" charset="2"/>
              <a:buNone/>
            </a:pPr>
            <a:r>
              <a:rPr lang="en-US" dirty="0" smtClean="0"/>
              <a:t> </a:t>
            </a:r>
          </a:p>
        </p:txBody>
      </p:sp>
      <p:pic>
        <p:nvPicPr>
          <p:cNvPr id="80899" name="Picture 4"/>
          <p:cNvPicPr>
            <a:picLocks noChangeAspect="1" noChangeArrowheads="1"/>
          </p:cNvPicPr>
          <p:nvPr/>
        </p:nvPicPr>
        <p:blipFill>
          <a:blip r:embed="rId3" cstate="print"/>
          <a:srcRect/>
          <a:stretch>
            <a:fillRect/>
          </a:stretch>
        </p:blipFill>
        <p:spPr bwMode="auto">
          <a:xfrm>
            <a:off x="685800" y="1600200"/>
            <a:ext cx="8458200" cy="5257800"/>
          </a:xfrm>
          <a:prstGeom prst="rect">
            <a:avLst/>
          </a:prstGeom>
          <a:noFill/>
          <a:ln w="9525">
            <a:noFill/>
            <a:miter lim="800000"/>
            <a:headEnd/>
            <a:tailEnd/>
          </a:ln>
        </p:spPr>
      </p:pic>
      <p:sp>
        <p:nvSpPr>
          <p:cNvPr id="1264644" name="AutoShape 4"/>
          <p:cNvSpPr>
            <a:spLocks noChangeArrowheads="1"/>
          </p:cNvSpPr>
          <p:nvPr/>
        </p:nvSpPr>
        <p:spPr bwMode="auto">
          <a:xfrm>
            <a:off x="218368" y="191072"/>
            <a:ext cx="6096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6424 h 21600"/>
              <a:gd name="T14" fmla="*/ 18156 w 21600"/>
              <a:gd name="T15" fmla="*/ 15176 h 21600"/>
            </a:gdLst>
            <a:ahLst/>
            <a:cxnLst>
              <a:cxn ang="T8">
                <a:pos x="T0" y="T1"/>
              </a:cxn>
              <a:cxn ang="T9">
                <a:pos x="T2" y="T3"/>
              </a:cxn>
              <a:cxn ang="T10">
                <a:pos x="T4" y="T5"/>
              </a:cxn>
              <a:cxn ang="T11">
                <a:pos x="T6" y="T7"/>
              </a:cxn>
            </a:cxnLst>
            <a:rect l="T12" t="T13" r="T14" b="T15"/>
            <a:pathLst>
              <a:path w="21600" h="21600">
                <a:moveTo>
                  <a:pt x="13100" y="0"/>
                </a:moveTo>
                <a:lnTo>
                  <a:pt x="13100" y="6424"/>
                </a:lnTo>
                <a:lnTo>
                  <a:pt x="3375" y="6424"/>
                </a:lnTo>
                <a:lnTo>
                  <a:pt x="3375" y="15176"/>
                </a:lnTo>
                <a:lnTo>
                  <a:pt x="13100" y="15176"/>
                </a:lnTo>
                <a:lnTo>
                  <a:pt x="13100" y="21600"/>
                </a:lnTo>
                <a:lnTo>
                  <a:pt x="21600" y="10800"/>
                </a:lnTo>
                <a:close/>
              </a:path>
              <a:path w="21600" h="21600">
                <a:moveTo>
                  <a:pt x="1350" y="6424"/>
                </a:moveTo>
                <a:lnTo>
                  <a:pt x="1350" y="15176"/>
                </a:lnTo>
                <a:lnTo>
                  <a:pt x="2700" y="15176"/>
                </a:lnTo>
                <a:lnTo>
                  <a:pt x="2700" y="6424"/>
                </a:lnTo>
                <a:close/>
              </a:path>
              <a:path w="21600" h="21600">
                <a:moveTo>
                  <a:pt x="0" y="6424"/>
                </a:moveTo>
                <a:lnTo>
                  <a:pt x="0" y="15176"/>
                </a:lnTo>
                <a:lnTo>
                  <a:pt x="675" y="15176"/>
                </a:lnTo>
                <a:lnTo>
                  <a:pt x="675" y="6424"/>
                </a:lnTo>
                <a:close/>
              </a:path>
            </a:pathLst>
          </a:custGeom>
          <a:solidFill>
            <a:schemeClr val="bg1"/>
          </a:solidFill>
          <a:ln w="9525">
            <a:solidFill>
              <a:schemeClr val="bg1"/>
            </a:solidFill>
            <a:miter lim="800000"/>
            <a:headEnd/>
            <a:tailEnd/>
          </a:ln>
        </p:spPr>
        <p:txBody>
          <a:bodyPr wrap="none" anchor="ctr"/>
          <a:lstStyle/>
          <a:p>
            <a:endParaRPr lang="en-US" dirty="0"/>
          </a:p>
        </p:txBody>
      </p:sp>
      <p:sp>
        <p:nvSpPr>
          <p:cNvPr id="2" name="TextBox 1"/>
          <p:cNvSpPr txBox="1"/>
          <p:nvPr/>
        </p:nvSpPr>
        <p:spPr>
          <a:xfrm>
            <a:off x="1146405" y="146140"/>
            <a:ext cx="6258188" cy="1077218"/>
          </a:xfrm>
          <a:prstGeom prst="rect">
            <a:avLst/>
          </a:prstGeom>
          <a:noFill/>
        </p:spPr>
        <p:txBody>
          <a:bodyPr wrap="none" rtlCol="0">
            <a:spAutoFit/>
          </a:bodyPr>
          <a:lstStyle/>
          <a:p>
            <a:r>
              <a:rPr lang="en-US" sz="3200" dirty="0" smtClean="0">
                <a:solidFill>
                  <a:schemeClr val="bg1"/>
                </a:solidFill>
              </a:rPr>
              <a:t>What do we need to add in order to </a:t>
            </a:r>
          </a:p>
          <a:p>
            <a:r>
              <a:rPr lang="en-US" sz="3200" dirty="0" smtClean="0">
                <a:solidFill>
                  <a:schemeClr val="bg1"/>
                </a:solidFill>
              </a:rPr>
              <a:t>make a better, future decision?</a:t>
            </a:r>
            <a:endParaRPr lang="en-US" sz="3200" dirty="0">
              <a:solidFill>
                <a:schemeClr val="bg1"/>
              </a:solidFill>
            </a:endParaRPr>
          </a:p>
        </p:txBody>
      </p:sp>
    </p:spTree>
    <p:extLst>
      <p:ext uri="{BB962C8B-B14F-4D97-AF65-F5344CB8AC3E}">
        <p14:creationId xmlns:p14="http://schemas.microsoft.com/office/powerpoint/2010/main" val="323616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64644"/>
                                        </p:tgtEl>
                                        <p:attrNameLst>
                                          <p:attrName>style.visibility</p:attrName>
                                        </p:attrNameLst>
                                      </p:cBhvr>
                                      <p:to>
                                        <p:strVal val="visible"/>
                                      </p:to>
                                    </p:set>
                                    <p:anim calcmode="lin" valueType="num">
                                      <p:cBhvr additive="base">
                                        <p:cTn id="7" dur="500" fill="hold"/>
                                        <p:tgtEl>
                                          <p:spTgt spid="1264644"/>
                                        </p:tgtEl>
                                        <p:attrNameLst>
                                          <p:attrName>ppt_x</p:attrName>
                                        </p:attrNameLst>
                                      </p:cBhvr>
                                      <p:tavLst>
                                        <p:tav tm="0">
                                          <p:val>
                                            <p:strVal val="0-#ppt_w/2"/>
                                          </p:val>
                                        </p:tav>
                                        <p:tav tm="100000">
                                          <p:val>
                                            <p:strVal val="#ppt_x"/>
                                          </p:val>
                                        </p:tav>
                                      </p:tavLst>
                                    </p:anim>
                                    <p:anim calcmode="lin" valueType="num">
                                      <p:cBhvr additive="base">
                                        <p:cTn id="8" dur="500" fill="hold"/>
                                        <p:tgtEl>
                                          <p:spTgt spid="12646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464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A9E0"/>
                </a:solidFill>
              </a:rPr>
              <a:t>Business Value </a:t>
            </a:r>
            <a:r>
              <a:rPr lang="en-US" dirty="0" smtClean="0">
                <a:solidFill>
                  <a:srgbClr val="FFFFFF"/>
                </a:solidFill>
              </a:rPr>
              <a:t>Model</a:t>
            </a:r>
            <a:endParaRPr lang="en-US" dirty="0">
              <a:solidFill>
                <a:srgbClr val="FFFFFF"/>
              </a:solidFill>
            </a:endParaRPr>
          </a:p>
        </p:txBody>
      </p:sp>
      <p:sp>
        <p:nvSpPr>
          <p:cNvPr id="72706" name="Rectangle 2"/>
          <p:cNvSpPr>
            <a:spLocks noGrp="1" noChangeArrowheads="1"/>
          </p:cNvSpPr>
          <p:nvPr>
            <p:ph type="body" idx="4294967295"/>
          </p:nvPr>
        </p:nvSpPr>
        <p:spPr>
          <a:xfrm>
            <a:off x="0" y="1277938"/>
            <a:ext cx="9144000" cy="5580062"/>
          </a:xfrm>
          <a:gradFill>
            <a:gsLst>
              <a:gs pos="0">
                <a:srgbClr val="D7DEFD"/>
              </a:gs>
              <a:gs pos="100000">
                <a:schemeClr val="accent2"/>
              </a:gs>
            </a:gsLst>
            <a:lin ang="2700000"/>
          </a:gradFill>
        </p:spPr>
        <p:txBody>
          <a:bodyPr/>
          <a:lstStyle/>
          <a:p>
            <a:pPr eaLnBrk="1" hangingPunct="1">
              <a:buFont typeface="Wingdings" pitchFamily="2" charset="2"/>
              <a:buNone/>
            </a:pPr>
            <a:r>
              <a:rPr lang="en-US" dirty="0" smtClean="0"/>
              <a:t>  </a:t>
            </a:r>
          </a:p>
        </p:txBody>
      </p:sp>
      <p:sp>
        <p:nvSpPr>
          <p:cNvPr id="72707" name="AutoShape 3"/>
          <p:cNvSpPr>
            <a:spLocks noChangeArrowheads="1"/>
          </p:cNvSpPr>
          <p:nvPr/>
        </p:nvSpPr>
        <p:spPr bwMode="auto">
          <a:xfrm>
            <a:off x="5181600" y="3352800"/>
            <a:ext cx="9144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99CCFF"/>
              </a:gs>
              <a:gs pos="100000">
                <a:schemeClr val="bg1"/>
              </a:gs>
            </a:gsLst>
            <a:lin ang="18900000" scaled="1"/>
          </a:gradFill>
          <a:ln w="9525">
            <a:noFill/>
            <a:miter lim="800000"/>
            <a:headEnd/>
            <a:tailEnd/>
          </a:ln>
        </p:spPr>
        <p:txBody>
          <a:bodyPr wrap="none" anchor="ctr"/>
          <a:lstStyle/>
          <a:p>
            <a:endParaRPr lang="en-US" dirty="0"/>
          </a:p>
        </p:txBody>
      </p:sp>
      <p:sp>
        <p:nvSpPr>
          <p:cNvPr id="72708" name="Rectangle 4"/>
          <p:cNvSpPr>
            <a:spLocks noChangeArrowheads="1"/>
          </p:cNvSpPr>
          <p:nvPr/>
        </p:nvSpPr>
        <p:spPr bwMode="auto">
          <a:xfrm>
            <a:off x="685800" y="1600200"/>
            <a:ext cx="5029200" cy="762000"/>
          </a:xfrm>
          <a:prstGeom prst="rect">
            <a:avLst/>
          </a:prstGeom>
          <a:gradFill rotWithShape="1">
            <a:gsLst>
              <a:gs pos="0">
                <a:srgbClr val="47005E"/>
              </a:gs>
              <a:gs pos="100000">
                <a:srgbClr val="9900CC"/>
              </a:gs>
            </a:gsLst>
            <a:lin ang="18900000" scaled="1"/>
          </a:gradFill>
          <a:ln w="9525">
            <a:solidFill>
              <a:srgbClr val="9900CC"/>
            </a:solidFill>
            <a:miter lim="800000"/>
            <a:headEnd/>
            <a:tailEnd/>
          </a:ln>
        </p:spPr>
        <p:txBody>
          <a:bodyPr wrap="none" anchor="ctr"/>
          <a:lstStyle/>
          <a:p>
            <a:endParaRPr lang="en-US" dirty="0"/>
          </a:p>
        </p:txBody>
      </p:sp>
      <p:sp>
        <p:nvSpPr>
          <p:cNvPr id="72709" name="AutoShape 5"/>
          <p:cNvSpPr>
            <a:spLocks noChangeArrowheads="1"/>
          </p:cNvSpPr>
          <p:nvPr/>
        </p:nvSpPr>
        <p:spPr bwMode="auto">
          <a:xfrm>
            <a:off x="3124200" y="2438400"/>
            <a:ext cx="1422400" cy="571500"/>
          </a:xfrm>
          <a:prstGeom prst="downArrow">
            <a:avLst>
              <a:gd name="adj1" fmla="val 50000"/>
              <a:gd name="adj2" fmla="val 25000"/>
            </a:avLst>
          </a:prstGeom>
          <a:gradFill rotWithShape="1">
            <a:gsLst>
              <a:gs pos="0">
                <a:srgbClr val="47005E"/>
              </a:gs>
              <a:gs pos="100000">
                <a:srgbClr val="9900CC"/>
              </a:gs>
            </a:gsLst>
            <a:lin ang="18900000" scaled="1"/>
          </a:gradFill>
          <a:ln w="9525">
            <a:solidFill>
              <a:srgbClr val="9900CC"/>
            </a:solidFill>
            <a:miter lim="800000"/>
            <a:headEnd/>
            <a:tailEnd/>
          </a:ln>
        </p:spPr>
        <p:txBody>
          <a:bodyPr wrap="none" anchor="ctr"/>
          <a:lstStyle/>
          <a:p>
            <a:endParaRPr lang="en-US" dirty="0"/>
          </a:p>
        </p:txBody>
      </p:sp>
      <p:sp>
        <p:nvSpPr>
          <p:cNvPr id="72710" name="Text Box 6"/>
          <p:cNvSpPr txBox="1">
            <a:spLocks noChangeArrowheads="1"/>
          </p:cNvSpPr>
          <p:nvPr/>
        </p:nvSpPr>
        <p:spPr bwMode="auto">
          <a:xfrm>
            <a:off x="685800" y="1786465"/>
            <a:ext cx="5029200" cy="369332"/>
          </a:xfrm>
          <a:prstGeom prst="rect">
            <a:avLst/>
          </a:prstGeom>
          <a:noFill/>
          <a:ln w="9525">
            <a:noFill/>
            <a:miter lim="800000"/>
            <a:headEnd/>
            <a:tailEnd/>
          </a:ln>
        </p:spPr>
        <p:txBody>
          <a:bodyPr wrap="square">
            <a:spAutoFit/>
          </a:bodyPr>
          <a:lstStyle/>
          <a:p>
            <a:pPr marL="4763" indent="-4763" algn="ctr">
              <a:spcBef>
                <a:spcPct val="50000"/>
              </a:spcBef>
            </a:pPr>
            <a:r>
              <a:rPr lang="en-US" b="1" dirty="0">
                <a:solidFill>
                  <a:schemeClr val="bg1"/>
                </a:solidFill>
              </a:rPr>
              <a:t>Purpose</a:t>
            </a:r>
          </a:p>
        </p:txBody>
      </p:sp>
      <p:pic>
        <p:nvPicPr>
          <p:cNvPr id="72711" name="Picture 7" descr="chalk1"/>
          <p:cNvPicPr>
            <a:picLocks noChangeAspect="1" noChangeArrowheads="1"/>
          </p:cNvPicPr>
          <p:nvPr/>
        </p:nvPicPr>
        <p:blipFill>
          <a:blip r:embed="rId3" cstate="print"/>
          <a:srcRect/>
          <a:stretch>
            <a:fillRect/>
          </a:stretch>
        </p:blipFill>
        <p:spPr bwMode="auto">
          <a:xfrm>
            <a:off x="3276600" y="3124200"/>
            <a:ext cx="1778000" cy="1676400"/>
          </a:xfrm>
          <a:prstGeom prst="rect">
            <a:avLst/>
          </a:prstGeom>
          <a:noFill/>
          <a:ln w="9525">
            <a:noFill/>
            <a:miter lim="800000"/>
            <a:headEnd/>
            <a:tailEnd/>
          </a:ln>
        </p:spPr>
      </p:pic>
      <p:sp>
        <p:nvSpPr>
          <p:cNvPr id="72712" name="AutoShape 8"/>
          <p:cNvSpPr>
            <a:spLocks noChangeArrowheads="1"/>
          </p:cNvSpPr>
          <p:nvPr/>
        </p:nvSpPr>
        <p:spPr bwMode="auto">
          <a:xfrm>
            <a:off x="228600" y="3200400"/>
            <a:ext cx="2895600" cy="1828800"/>
          </a:xfrm>
          <a:prstGeom prst="rightArrow">
            <a:avLst>
              <a:gd name="adj1" fmla="val 50000"/>
              <a:gd name="adj2" fmla="val 39583"/>
            </a:avLst>
          </a:prstGeom>
          <a:gradFill rotWithShape="1">
            <a:gsLst>
              <a:gs pos="0">
                <a:srgbClr val="18472F"/>
              </a:gs>
              <a:gs pos="100000">
                <a:srgbClr val="339966"/>
              </a:gs>
            </a:gsLst>
            <a:lin ang="18900000" scaled="1"/>
          </a:gradFill>
          <a:ln w="9525">
            <a:noFill/>
            <a:miter lim="800000"/>
            <a:headEnd/>
            <a:tailEnd/>
          </a:ln>
        </p:spPr>
        <p:txBody>
          <a:bodyPr wrap="none" anchor="ctr"/>
          <a:lstStyle/>
          <a:p>
            <a:endParaRPr lang="en-US" dirty="0"/>
          </a:p>
        </p:txBody>
      </p:sp>
      <p:sp>
        <p:nvSpPr>
          <p:cNvPr id="72713" name="Text Box 9"/>
          <p:cNvSpPr txBox="1">
            <a:spLocks noChangeArrowheads="1"/>
          </p:cNvSpPr>
          <p:nvPr/>
        </p:nvSpPr>
        <p:spPr bwMode="auto">
          <a:xfrm>
            <a:off x="228600" y="3886203"/>
            <a:ext cx="2218267" cy="369332"/>
          </a:xfrm>
          <a:prstGeom prst="rect">
            <a:avLst/>
          </a:prstGeom>
          <a:noFill/>
          <a:ln w="9525">
            <a:noFill/>
            <a:miter lim="800000"/>
            <a:headEnd/>
            <a:tailEnd/>
          </a:ln>
        </p:spPr>
        <p:txBody>
          <a:bodyPr wrap="square">
            <a:spAutoFit/>
          </a:bodyPr>
          <a:lstStyle/>
          <a:p>
            <a:pPr marL="4763" indent="-4763" algn="ctr">
              <a:spcBef>
                <a:spcPct val="50000"/>
              </a:spcBef>
            </a:pPr>
            <a:r>
              <a:rPr lang="en-US" b="1" dirty="0">
                <a:solidFill>
                  <a:schemeClr val="bg1"/>
                </a:solidFill>
              </a:rPr>
              <a:t>Considerations</a:t>
            </a:r>
          </a:p>
        </p:txBody>
      </p:sp>
      <p:sp>
        <p:nvSpPr>
          <p:cNvPr id="72714" name="AutoShape 10"/>
          <p:cNvSpPr>
            <a:spLocks noChangeArrowheads="1"/>
          </p:cNvSpPr>
          <p:nvPr/>
        </p:nvSpPr>
        <p:spPr bwMode="auto">
          <a:xfrm>
            <a:off x="762000" y="2438400"/>
            <a:ext cx="1295400" cy="914400"/>
          </a:xfrm>
          <a:prstGeom prst="downArrow">
            <a:avLst>
              <a:gd name="adj1" fmla="val 50000"/>
              <a:gd name="adj2" fmla="val 25000"/>
            </a:avLst>
          </a:prstGeom>
          <a:gradFill rotWithShape="1">
            <a:gsLst>
              <a:gs pos="0">
                <a:srgbClr val="47005E"/>
              </a:gs>
              <a:gs pos="100000">
                <a:srgbClr val="9900CC"/>
              </a:gs>
            </a:gsLst>
            <a:lin ang="18900000" scaled="1"/>
          </a:gradFill>
          <a:ln w="9525">
            <a:solidFill>
              <a:srgbClr val="9900CC"/>
            </a:solidFill>
            <a:miter lim="800000"/>
            <a:headEnd/>
            <a:tailEnd/>
          </a:ln>
        </p:spPr>
        <p:txBody>
          <a:bodyPr wrap="none" anchor="ctr"/>
          <a:lstStyle/>
          <a:p>
            <a:endParaRPr lang="en-US" dirty="0"/>
          </a:p>
        </p:txBody>
      </p:sp>
      <p:sp>
        <p:nvSpPr>
          <p:cNvPr id="72716" name="AutoShape 12"/>
          <p:cNvSpPr>
            <a:spLocks noChangeArrowheads="1"/>
          </p:cNvSpPr>
          <p:nvPr/>
        </p:nvSpPr>
        <p:spPr bwMode="auto">
          <a:xfrm>
            <a:off x="1981200" y="5029200"/>
            <a:ext cx="4114800" cy="1143000"/>
          </a:xfrm>
          <a:prstGeom prst="upArrowCallout">
            <a:avLst>
              <a:gd name="adj1" fmla="val 90000"/>
              <a:gd name="adj2" fmla="val 90000"/>
              <a:gd name="adj3" fmla="val 16667"/>
              <a:gd name="adj4" fmla="val 66667"/>
            </a:avLst>
          </a:prstGeom>
          <a:solidFill>
            <a:srgbClr val="CC3399"/>
          </a:solidFill>
          <a:ln w="9525">
            <a:noFill/>
            <a:miter lim="800000"/>
            <a:headEnd/>
            <a:tailEnd/>
          </a:ln>
        </p:spPr>
        <p:txBody>
          <a:bodyPr wrap="none" anchor="ctr"/>
          <a:lstStyle/>
          <a:p>
            <a:endParaRPr lang="en-US" dirty="0"/>
          </a:p>
        </p:txBody>
      </p:sp>
      <p:sp>
        <p:nvSpPr>
          <p:cNvPr id="72717" name="Text Box 13"/>
          <p:cNvSpPr txBox="1">
            <a:spLocks noChangeArrowheads="1"/>
          </p:cNvSpPr>
          <p:nvPr/>
        </p:nvSpPr>
        <p:spPr bwMode="auto">
          <a:xfrm>
            <a:off x="1981200" y="5562600"/>
            <a:ext cx="4038600" cy="519113"/>
          </a:xfrm>
          <a:prstGeom prst="rect">
            <a:avLst/>
          </a:prstGeom>
          <a:noFill/>
          <a:ln w="9525">
            <a:noFill/>
            <a:miter lim="800000"/>
            <a:headEnd/>
            <a:tailEnd/>
          </a:ln>
        </p:spPr>
        <p:txBody>
          <a:bodyPr>
            <a:spAutoFit/>
          </a:bodyPr>
          <a:lstStyle/>
          <a:p>
            <a:pPr algn="ctr">
              <a:spcBef>
                <a:spcPct val="50000"/>
              </a:spcBef>
            </a:pPr>
            <a:r>
              <a:rPr lang="en-US" b="1" dirty="0">
                <a:solidFill>
                  <a:schemeClr val="bg1"/>
                </a:solidFill>
              </a:rPr>
              <a:t>Costs and Benefits</a:t>
            </a:r>
          </a:p>
        </p:txBody>
      </p:sp>
      <p:pic>
        <p:nvPicPr>
          <p:cNvPr id="72720" name="Picture 3"/>
          <p:cNvPicPr>
            <a:picLocks noChangeAspect="1" noChangeArrowheads="1"/>
          </p:cNvPicPr>
          <p:nvPr/>
        </p:nvPicPr>
        <p:blipFill>
          <a:blip r:embed="rId4" cstate="print"/>
          <a:srcRect/>
          <a:stretch>
            <a:fillRect/>
          </a:stretch>
        </p:blipFill>
        <p:spPr bwMode="auto">
          <a:xfrm>
            <a:off x="6629400" y="1905000"/>
            <a:ext cx="1676400" cy="3581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Autofit/>
          </a:bodyPr>
          <a:lstStyle/>
          <a:p>
            <a:r>
              <a:rPr lang="en-US" dirty="0"/>
              <a:t>Business Value Example – </a:t>
            </a:r>
            <a:r>
              <a:rPr lang="en-US" dirty="0">
                <a:solidFill>
                  <a:srgbClr val="00A9E0"/>
                </a:solidFill>
              </a:rPr>
              <a:t>Replace MS </a:t>
            </a:r>
            <a:r>
              <a:rPr lang="en-US" dirty="0" smtClean="0">
                <a:solidFill>
                  <a:srgbClr val="00A9E0"/>
                </a:solidFill>
              </a:rPr>
              <a:t>Office</a:t>
            </a:r>
            <a:endParaRPr lang="en-US" dirty="0">
              <a:solidFill>
                <a:srgbClr val="00A9E0"/>
              </a:solidFill>
            </a:endParaRPr>
          </a:p>
        </p:txBody>
      </p:sp>
      <p:sp>
        <p:nvSpPr>
          <p:cNvPr id="72706" name="Rectangle 2"/>
          <p:cNvSpPr>
            <a:spLocks noGrp="1" noChangeArrowheads="1"/>
          </p:cNvSpPr>
          <p:nvPr>
            <p:ph type="body" idx="4294967295"/>
          </p:nvPr>
        </p:nvSpPr>
        <p:spPr>
          <a:xfrm>
            <a:off x="0" y="1277938"/>
            <a:ext cx="9144000" cy="5580062"/>
          </a:xfrm>
          <a:gradFill>
            <a:gsLst>
              <a:gs pos="0">
                <a:srgbClr val="D7DEFD"/>
              </a:gs>
              <a:gs pos="100000">
                <a:schemeClr val="accent2"/>
              </a:gs>
            </a:gsLst>
            <a:lin ang="2700000"/>
          </a:gradFill>
        </p:spPr>
        <p:txBody>
          <a:bodyPr/>
          <a:lstStyle/>
          <a:p>
            <a:pPr eaLnBrk="1" hangingPunct="1">
              <a:buFont typeface="Wingdings" pitchFamily="2" charset="2"/>
              <a:buNone/>
            </a:pPr>
            <a:r>
              <a:rPr lang="en-US" dirty="0" smtClean="0"/>
              <a:t>  </a:t>
            </a:r>
          </a:p>
        </p:txBody>
      </p:sp>
      <p:sp>
        <p:nvSpPr>
          <p:cNvPr id="72707" name="AutoShape 3"/>
          <p:cNvSpPr>
            <a:spLocks noChangeArrowheads="1"/>
          </p:cNvSpPr>
          <p:nvPr/>
        </p:nvSpPr>
        <p:spPr bwMode="auto">
          <a:xfrm>
            <a:off x="5181600" y="3352800"/>
            <a:ext cx="9144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99CCFF"/>
              </a:gs>
              <a:gs pos="100000">
                <a:schemeClr val="bg1"/>
              </a:gs>
            </a:gsLst>
            <a:lin ang="18900000" scaled="1"/>
          </a:gradFill>
          <a:ln w="9525">
            <a:noFill/>
            <a:miter lim="800000"/>
            <a:headEnd/>
            <a:tailEnd/>
          </a:ln>
        </p:spPr>
        <p:txBody>
          <a:bodyPr wrap="none" anchor="ctr"/>
          <a:lstStyle/>
          <a:p>
            <a:endParaRPr lang="en-US" dirty="0"/>
          </a:p>
        </p:txBody>
      </p:sp>
      <p:sp>
        <p:nvSpPr>
          <p:cNvPr id="72708" name="Rectangle 4"/>
          <p:cNvSpPr>
            <a:spLocks noChangeArrowheads="1"/>
          </p:cNvSpPr>
          <p:nvPr/>
        </p:nvSpPr>
        <p:spPr bwMode="auto">
          <a:xfrm>
            <a:off x="685800" y="1600200"/>
            <a:ext cx="5029200" cy="762000"/>
          </a:xfrm>
          <a:prstGeom prst="rect">
            <a:avLst/>
          </a:prstGeom>
          <a:gradFill rotWithShape="1">
            <a:gsLst>
              <a:gs pos="0">
                <a:srgbClr val="47005E"/>
              </a:gs>
              <a:gs pos="100000">
                <a:srgbClr val="9900CC"/>
              </a:gs>
            </a:gsLst>
            <a:lin ang="18900000" scaled="1"/>
          </a:gradFill>
          <a:ln w="9525">
            <a:solidFill>
              <a:srgbClr val="9900CC"/>
            </a:solidFill>
            <a:miter lim="800000"/>
            <a:headEnd/>
            <a:tailEnd/>
          </a:ln>
        </p:spPr>
        <p:txBody>
          <a:bodyPr wrap="none" anchor="ctr"/>
          <a:lstStyle/>
          <a:p>
            <a:endParaRPr lang="en-US" dirty="0"/>
          </a:p>
        </p:txBody>
      </p:sp>
      <p:sp>
        <p:nvSpPr>
          <p:cNvPr id="72709" name="AutoShape 5"/>
          <p:cNvSpPr>
            <a:spLocks noChangeArrowheads="1"/>
          </p:cNvSpPr>
          <p:nvPr/>
        </p:nvSpPr>
        <p:spPr bwMode="auto">
          <a:xfrm>
            <a:off x="3124200" y="2438400"/>
            <a:ext cx="1422400" cy="571500"/>
          </a:xfrm>
          <a:prstGeom prst="downArrow">
            <a:avLst>
              <a:gd name="adj1" fmla="val 50000"/>
              <a:gd name="adj2" fmla="val 25000"/>
            </a:avLst>
          </a:prstGeom>
          <a:gradFill rotWithShape="1">
            <a:gsLst>
              <a:gs pos="0">
                <a:srgbClr val="47005E"/>
              </a:gs>
              <a:gs pos="100000">
                <a:srgbClr val="9900CC"/>
              </a:gs>
            </a:gsLst>
            <a:lin ang="18900000" scaled="1"/>
          </a:gradFill>
          <a:ln w="9525">
            <a:solidFill>
              <a:srgbClr val="9900CC"/>
            </a:solidFill>
            <a:miter lim="800000"/>
            <a:headEnd/>
            <a:tailEnd/>
          </a:ln>
        </p:spPr>
        <p:txBody>
          <a:bodyPr wrap="none" anchor="ctr"/>
          <a:lstStyle/>
          <a:p>
            <a:endParaRPr lang="en-US" dirty="0"/>
          </a:p>
        </p:txBody>
      </p:sp>
      <p:sp>
        <p:nvSpPr>
          <p:cNvPr id="72710" name="Text Box 6"/>
          <p:cNvSpPr txBox="1">
            <a:spLocks noChangeArrowheads="1"/>
          </p:cNvSpPr>
          <p:nvPr/>
        </p:nvSpPr>
        <p:spPr bwMode="auto">
          <a:xfrm>
            <a:off x="1676400" y="1828800"/>
            <a:ext cx="4038600" cy="519113"/>
          </a:xfrm>
          <a:prstGeom prst="rect">
            <a:avLst/>
          </a:prstGeom>
          <a:noFill/>
          <a:ln w="9525">
            <a:noFill/>
            <a:miter lim="800000"/>
            <a:headEnd/>
            <a:tailEnd/>
          </a:ln>
        </p:spPr>
        <p:txBody>
          <a:bodyPr>
            <a:spAutoFit/>
          </a:bodyPr>
          <a:lstStyle/>
          <a:p>
            <a:pPr marL="4763" indent="-4763" algn="ctr">
              <a:spcBef>
                <a:spcPct val="50000"/>
              </a:spcBef>
            </a:pPr>
            <a:r>
              <a:rPr lang="en-US" b="1" dirty="0">
                <a:solidFill>
                  <a:schemeClr val="bg1"/>
                </a:solidFill>
              </a:rPr>
              <a:t>Purpose</a:t>
            </a:r>
          </a:p>
        </p:txBody>
      </p:sp>
      <p:pic>
        <p:nvPicPr>
          <p:cNvPr id="72711" name="Picture 7" descr="chalk1"/>
          <p:cNvPicPr>
            <a:picLocks noChangeAspect="1" noChangeArrowheads="1"/>
          </p:cNvPicPr>
          <p:nvPr/>
        </p:nvPicPr>
        <p:blipFill>
          <a:blip r:embed="rId3" cstate="print"/>
          <a:srcRect/>
          <a:stretch>
            <a:fillRect/>
          </a:stretch>
        </p:blipFill>
        <p:spPr bwMode="auto">
          <a:xfrm>
            <a:off x="3276600" y="3124200"/>
            <a:ext cx="1778000" cy="1676400"/>
          </a:xfrm>
          <a:prstGeom prst="rect">
            <a:avLst/>
          </a:prstGeom>
          <a:noFill/>
          <a:ln w="9525">
            <a:noFill/>
            <a:miter lim="800000"/>
            <a:headEnd/>
            <a:tailEnd/>
          </a:ln>
        </p:spPr>
      </p:pic>
      <p:sp>
        <p:nvSpPr>
          <p:cNvPr id="72712" name="AutoShape 8"/>
          <p:cNvSpPr>
            <a:spLocks noChangeArrowheads="1"/>
          </p:cNvSpPr>
          <p:nvPr/>
        </p:nvSpPr>
        <p:spPr bwMode="auto">
          <a:xfrm>
            <a:off x="228600" y="3200400"/>
            <a:ext cx="2895600" cy="1828800"/>
          </a:xfrm>
          <a:prstGeom prst="rightArrow">
            <a:avLst>
              <a:gd name="adj1" fmla="val 50000"/>
              <a:gd name="adj2" fmla="val 39583"/>
            </a:avLst>
          </a:prstGeom>
          <a:gradFill rotWithShape="1">
            <a:gsLst>
              <a:gs pos="0">
                <a:srgbClr val="18472F"/>
              </a:gs>
              <a:gs pos="100000">
                <a:srgbClr val="339966"/>
              </a:gs>
            </a:gsLst>
            <a:lin ang="18900000" scaled="1"/>
          </a:gradFill>
          <a:ln w="9525">
            <a:noFill/>
            <a:miter lim="800000"/>
            <a:headEnd/>
            <a:tailEnd/>
          </a:ln>
        </p:spPr>
        <p:txBody>
          <a:bodyPr wrap="none" anchor="ctr"/>
          <a:lstStyle/>
          <a:p>
            <a:endParaRPr lang="en-US" dirty="0"/>
          </a:p>
        </p:txBody>
      </p:sp>
      <p:sp>
        <p:nvSpPr>
          <p:cNvPr id="72713" name="Text Box 9"/>
          <p:cNvSpPr txBox="1">
            <a:spLocks noChangeArrowheads="1"/>
          </p:cNvSpPr>
          <p:nvPr/>
        </p:nvSpPr>
        <p:spPr bwMode="auto">
          <a:xfrm>
            <a:off x="228600" y="3810000"/>
            <a:ext cx="2819400" cy="519113"/>
          </a:xfrm>
          <a:prstGeom prst="rect">
            <a:avLst/>
          </a:prstGeom>
          <a:noFill/>
          <a:ln w="9525">
            <a:noFill/>
            <a:miter lim="800000"/>
            <a:headEnd/>
            <a:tailEnd/>
          </a:ln>
        </p:spPr>
        <p:txBody>
          <a:bodyPr>
            <a:spAutoFit/>
          </a:bodyPr>
          <a:lstStyle/>
          <a:p>
            <a:pPr marL="4763" indent="-4763" algn="ctr">
              <a:spcBef>
                <a:spcPct val="50000"/>
              </a:spcBef>
            </a:pPr>
            <a:r>
              <a:rPr lang="en-US" b="1" dirty="0">
                <a:solidFill>
                  <a:schemeClr val="bg1"/>
                </a:solidFill>
              </a:rPr>
              <a:t>Considerations</a:t>
            </a:r>
          </a:p>
        </p:txBody>
      </p:sp>
      <p:sp>
        <p:nvSpPr>
          <p:cNvPr id="72714" name="AutoShape 10"/>
          <p:cNvSpPr>
            <a:spLocks noChangeArrowheads="1"/>
          </p:cNvSpPr>
          <p:nvPr/>
        </p:nvSpPr>
        <p:spPr bwMode="auto">
          <a:xfrm>
            <a:off x="762000" y="2438400"/>
            <a:ext cx="1295400" cy="914400"/>
          </a:xfrm>
          <a:prstGeom prst="downArrow">
            <a:avLst>
              <a:gd name="adj1" fmla="val 50000"/>
              <a:gd name="adj2" fmla="val 25000"/>
            </a:avLst>
          </a:prstGeom>
          <a:gradFill rotWithShape="1">
            <a:gsLst>
              <a:gs pos="0">
                <a:srgbClr val="47005E"/>
              </a:gs>
              <a:gs pos="100000">
                <a:srgbClr val="9900CC"/>
              </a:gs>
            </a:gsLst>
            <a:lin ang="18900000" scaled="1"/>
          </a:gradFill>
          <a:ln w="9525">
            <a:solidFill>
              <a:srgbClr val="9900CC"/>
            </a:solidFill>
            <a:miter lim="800000"/>
            <a:headEnd/>
            <a:tailEnd/>
          </a:ln>
        </p:spPr>
        <p:txBody>
          <a:bodyPr wrap="none" anchor="ctr"/>
          <a:lstStyle/>
          <a:p>
            <a:endParaRPr lang="en-US" dirty="0"/>
          </a:p>
        </p:txBody>
      </p:sp>
      <p:sp>
        <p:nvSpPr>
          <p:cNvPr id="72716" name="AutoShape 12"/>
          <p:cNvSpPr>
            <a:spLocks noChangeArrowheads="1"/>
          </p:cNvSpPr>
          <p:nvPr/>
        </p:nvSpPr>
        <p:spPr bwMode="auto">
          <a:xfrm>
            <a:off x="1981200" y="5029200"/>
            <a:ext cx="4114800" cy="1143000"/>
          </a:xfrm>
          <a:prstGeom prst="upArrowCallout">
            <a:avLst>
              <a:gd name="adj1" fmla="val 90000"/>
              <a:gd name="adj2" fmla="val 90000"/>
              <a:gd name="adj3" fmla="val 16667"/>
              <a:gd name="adj4" fmla="val 66667"/>
            </a:avLst>
          </a:prstGeom>
          <a:solidFill>
            <a:srgbClr val="CC3399"/>
          </a:solidFill>
          <a:ln w="9525">
            <a:noFill/>
            <a:miter lim="800000"/>
            <a:headEnd/>
            <a:tailEnd/>
          </a:ln>
        </p:spPr>
        <p:txBody>
          <a:bodyPr wrap="none" anchor="ctr"/>
          <a:lstStyle/>
          <a:p>
            <a:endParaRPr lang="en-US" dirty="0"/>
          </a:p>
        </p:txBody>
      </p:sp>
      <p:sp>
        <p:nvSpPr>
          <p:cNvPr id="72717" name="Text Box 13"/>
          <p:cNvSpPr txBox="1">
            <a:spLocks noChangeArrowheads="1"/>
          </p:cNvSpPr>
          <p:nvPr/>
        </p:nvSpPr>
        <p:spPr bwMode="auto">
          <a:xfrm>
            <a:off x="1981200" y="5562600"/>
            <a:ext cx="4038600" cy="369332"/>
          </a:xfrm>
          <a:prstGeom prst="rect">
            <a:avLst/>
          </a:prstGeom>
          <a:noFill/>
          <a:ln w="9525">
            <a:noFill/>
            <a:miter lim="800000"/>
            <a:headEnd/>
            <a:tailEnd/>
          </a:ln>
        </p:spPr>
        <p:txBody>
          <a:bodyPr>
            <a:spAutoFit/>
          </a:bodyPr>
          <a:lstStyle/>
          <a:p>
            <a:pPr algn="ctr">
              <a:spcBef>
                <a:spcPct val="50000"/>
              </a:spcBef>
            </a:pPr>
            <a:r>
              <a:rPr lang="en-US" b="1" dirty="0" smtClean="0">
                <a:solidFill>
                  <a:schemeClr val="bg1"/>
                </a:solidFill>
              </a:rPr>
              <a:t>Save $350,000 per year</a:t>
            </a:r>
            <a:endParaRPr lang="en-US" b="1" dirty="0">
              <a:solidFill>
                <a:schemeClr val="bg1"/>
              </a:solidFill>
            </a:endParaRPr>
          </a:p>
        </p:txBody>
      </p:sp>
      <p:pic>
        <p:nvPicPr>
          <p:cNvPr id="72720" name="Picture 3"/>
          <p:cNvPicPr>
            <a:picLocks noChangeAspect="1" noChangeArrowheads="1"/>
          </p:cNvPicPr>
          <p:nvPr/>
        </p:nvPicPr>
        <p:blipFill>
          <a:blip r:embed="rId4" cstate="print"/>
          <a:srcRect/>
          <a:stretch>
            <a:fillRect/>
          </a:stretch>
        </p:blipFill>
        <p:spPr bwMode="auto">
          <a:xfrm>
            <a:off x="6629400" y="1905000"/>
            <a:ext cx="1676400" cy="3581400"/>
          </a:xfrm>
          <a:prstGeom prst="rect">
            <a:avLst/>
          </a:prstGeom>
          <a:noFill/>
          <a:ln w="9525">
            <a:noFill/>
            <a:miter lim="800000"/>
            <a:headEnd/>
            <a:tailEnd/>
          </a:ln>
        </p:spPr>
      </p:pic>
    </p:spTree>
    <p:extLst>
      <p:ext uri="{BB962C8B-B14F-4D97-AF65-F5344CB8AC3E}">
        <p14:creationId xmlns:p14="http://schemas.microsoft.com/office/powerpoint/2010/main" val="4194353707"/>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Balancing </a:t>
            </a:r>
            <a:r>
              <a:rPr lang="en-US" dirty="0" smtClean="0">
                <a:solidFill>
                  <a:srgbClr val="00A9E0"/>
                </a:solidFill>
              </a:rPr>
              <a:t>Considerations</a:t>
            </a:r>
            <a:endParaRPr lang="en-US" dirty="0">
              <a:solidFill>
                <a:srgbClr val="00A9E0"/>
              </a:solidFill>
            </a:endParaRPr>
          </a:p>
        </p:txBody>
      </p:sp>
      <p:sp>
        <p:nvSpPr>
          <p:cNvPr id="72706" name="Rectangle 2"/>
          <p:cNvSpPr>
            <a:spLocks noGrp="1" noChangeArrowheads="1"/>
          </p:cNvSpPr>
          <p:nvPr>
            <p:ph type="body" idx="4294967295"/>
          </p:nvPr>
        </p:nvSpPr>
        <p:spPr>
          <a:xfrm>
            <a:off x="0" y="1277938"/>
            <a:ext cx="9144000" cy="5580062"/>
          </a:xfrm>
          <a:gradFill>
            <a:gsLst>
              <a:gs pos="0">
                <a:srgbClr val="D7DEFD"/>
              </a:gs>
              <a:gs pos="100000">
                <a:schemeClr val="accent2"/>
              </a:gs>
            </a:gsLst>
            <a:lin ang="2700000"/>
          </a:gradFill>
        </p:spPr>
        <p:txBody>
          <a:bodyPr/>
          <a:lstStyle/>
          <a:p>
            <a:pPr eaLnBrk="1" hangingPunct="1">
              <a:buFont typeface="Wingdings" pitchFamily="2" charset="2"/>
              <a:buNone/>
            </a:pPr>
            <a:r>
              <a:rPr lang="en-US" dirty="0" smtClean="0"/>
              <a:t>  </a:t>
            </a:r>
          </a:p>
        </p:txBody>
      </p:sp>
      <p:sp>
        <p:nvSpPr>
          <p:cNvPr id="72707" name="AutoShape 3"/>
          <p:cNvSpPr>
            <a:spLocks noChangeArrowheads="1"/>
          </p:cNvSpPr>
          <p:nvPr/>
        </p:nvSpPr>
        <p:spPr bwMode="auto">
          <a:xfrm>
            <a:off x="5181600" y="3352800"/>
            <a:ext cx="9144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99CCFF"/>
              </a:gs>
              <a:gs pos="100000">
                <a:schemeClr val="bg1"/>
              </a:gs>
            </a:gsLst>
            <a:lin ang="18900000" scaled="1"/>
          </a:gradFill>
          <a:ln w="9525">
            <a:noFill/>
            <a:miter lim="800000"/>
            <a:headEnd/>
            <a:tailEnd/>
          </a:ln>
        </p:spPr>
        <p:txBody>
          <a:bodyPr wrap="none" anchor="ctr"/>
          <a:lstStyle/>
          <a:p>
            <a:endParaRPr lang="en-US" dirty="0"/>
          </a:p>
        </p:txBody>
      </p:sp>
      <p:sp>
        <p:nvSpPr>
          <p:cNvPr id="72708" name="Rectangle 4"/>
          <p:cNvSpPr>
            <a:spLocks noChangeArrowheads="1"/>
          </p:cNvSpPr>
          <p:nvPr/>
        </p:nvSpPr>
        <p:spPr bwMode="auto">
          <a:xfrm>
            <a:off x="685800" y="1600200"/>
            <a:ext cx="5029200" cy="762000"/>
          </a:xfrm>
          <a:prstGeom prst="rect">
            <a:avLst/>
          </a:prstGeom>
          <a:gradFill rotWithShape="1">
            <a:gsLst>
              <a:gs pos="0">
                <a:srgbClr val="47005E"/>
              </a:gs>
              <a:gs pos="100000">
                <a:srgbClr val="9900CC"/>
              </a:gs>
            </a:gsLst>
            <a:lin ang="18900000" scaled="1"/>
          </a:gradFill>
          <a:ln w="9525">
            <a:solidFill>
              <a:srgbClr val="9900CC"/>
            </a:solidFill>
            <a:miter lim="800000"/>
            <a:headEnd/>
            <a:tailEnd/>
          </a:ln>
        </p:spPr>
        <p:txBody>
          <a:bodyPr wrap="none" anchor="ctr"/>
          <a:lstStyle/>
          <a:p>
            <a:endParaRPr lang="en-US" dirty="0"/>
          </a:p>
        </p:txBody>
      </p:sp>
      <p:sp>
        <p:nvSpPr>
          <p:cNvPr id="72709" name="AutoShape 5"/>
          <p:cNvSpPr>
            <a:spLocks noChangeArrowheads="1"/>
          </p:cNvSpPr>
          <p:nvPr/>
        </p:nvSpPr>
        <p:spPr bwMode="auto">
          <a:xfrm>
            <a:off x="3124200" y="2438400"/>
            <a:ext cx="1422400" cy="571500"/>
          </a:xfrm>
          <a:prstGeom prst="downArrow">
            <a:avLst>
              <a:gd name="adj1" fmla="val 50000"/>
              <a:gd name="adj2" fmla="val 25000"/>
            </a:avLst>
          </a:prstGeom>
          <a:gradFill rotWithShape="1">
            <a:gsLst>
              <a:gs pos="0">
                <a:srgbClr val="47005E"/>
              </a:gs>
              <a:gs pos="100000">
                <a:srgbClr val="9900CC"/>
              </a:gs>
            </a:gsLst>
            <a:lin ang="18900000" scaled="1"/>
          </a:gradFill>
          <a:ln w="9525">
            <a:solidFill>
              <a:srgbClr val="9900CC"/>
            </a:solidFill>
            <a:miter lim="800000"/>
            <a:headEnd/>
            <a:tailEnd/>
          </a:ln>
        </p:spPr>
        <p:txBody>
          <a:bodyPr wrap="none" anchor="ctr"/>
          <a:lstStyle/>
          <a:p>
            <a:endParaRPr lang="en-US" dirty="0"/>
          </a:p>
        </p:txBody>
      </p:sp>
      <p:sp>
        <p:nvSpPr>
          <p:cNvPr id="72710" name="Text Box 6"/>
          <p:cNvSpPr txBox="1">
            <a:spLocks noChangeArrowheads="1"/>
          </p:cNvSpPr>
          <p:nvPr/>
        </p:nvSpPr>
        <p:spPr bwMode="auto">
          <a:xfrm>
            <a:off x="1676400" y="1828800"/>
            <a:ext cx="4038600" cy="369332"/>
          </a:xfrm>
          <a:prstGeom prst="rect">
            <a:avLst/>
          </a:prstGeom>
          <a:noFill/>
          <a:ln w="9525">
            <a:noFill/>
            <a:miter lim="800000"/>
            <a:headEnd/>
            <a:tailEnd/>
          </a:ln>
        </p:spPr>
        <p:txBody>
          <a:bodyPr>
            <a:spAutoFit/>
          </a:bodyPr>
          <a:lstStyle/>
          <a:p>
            <a:pPr marL="4763" indent="-4763" algn="ctr">
              <a:spcBef>
                <a:spcPct val="50000"/>
              </a:spcBef>
            </a:pPr>
            <a:r>
              <a:rPr lang="en-US" b="1" dirty="0" smtClean="0">
                <a:solidFill>
                  <a:schemeClr val="bg1"/>
                </a:solidFill>
              </a:rPr>
              <a:t>Office Suite = Parity</a:t>
            </a:r>
            <a:endParaRPr lang="en-US" b="1" dirty="0">
              <a:solidFill>
                <a:schemeClr val="bg1"/>
              </a:solidFill>
            </a:endParaRPr>
          </a:p>
        </p:txBody>
      </p:sp>
      <p:pic>
        <p:nvPicPr>
          <p:cNvPr id="72711" name="Picture 7" descr="chalk1"/>
          <p:cNvPicPr>
            <a:picLocks noChangeAspect="1" noChangeArrowheads="1"/>
          </p:cNvPicPr>
          <p:nvPr/>
        </p:nvPicPr>
        <p:blipFill>
          <a:blip r:embed="rId3" cstate="print"/>
          <a:srcRect/>
          <a:stretch>
            <a:fillRect/>
          </a:stretch>
        </p:blipFill>
        <p:spPr bwMode="auto">
          <a:xfrm>
            <a:off x="3276600" y="3124200"/>
            <a:ext cx="1778000" cy="1676400"/>
          </a:xfrm>
          <a:prstGeom prst="rect">
            <a:avLst/>
          </a:prstGeom>
          <a:noFill/>
          <a:ln w="9525">
            <a:noFill/>
            <a:miter lim="800000"/>
            <a:headEnd/>
            <a:tailEnd/>
          </a:ln>
        </p:spPr>
      </p:pic>
      <p:sp>
        <p:nvSpPr>
          <p:cNvPr id="72712" name="AutoShape 8"/>
          <p:cNvSpPr>
            <a:spLocks noChangeArrowheads="1"/>
          </p:cNvSpPr>
          <p:nvPr/>
        </p:nvSpPr>
        <p:spPr bwMode="auto">
          <a:xfrm>
            <a:off x="228600" y="3200400"/>
            <a:ext cx="2895600" cy="1828800"/>
          </a:xfrm>
          <a:prstGeom prst="rightArrow">
            <a:avLst>
              <a:gd name="adj1" fmla="val 50000"/>
              <a:gd name="adj2" fmla="val 39583"/>
            </a:avLst>
          </a:prstGeom>
          <a:gradFill rotWithShape="1">
            <a:gsLst>
              <a:gs pos="0">
                <a:srgbClr val="18472F"/>
              </a:gs>
              <a:gs pos="100000">
                <a:srgbClr val="339966"/>
              </a:gs>
            </a:gsLst>
            <a:lin ang="18900000" scaled="1"/>
          </a:gradFill>
          <a:ln w="9525">
            <a:noFill/>
            <a:miter lim="800000"/>
            <a:headEnd/>
            <a:tailEnd/>
          </a:ln>
        </p:spPr>
        <p:txBody>
          <a:bodyPr wrap="none" anchor="ctr"/>
          <a:lstStyle/>
          <a:p>
            <a:endParaRPr lang="en-US" dirty="0"/>
          </a:p>
        </p:txBody>
      </p:sp>
      <p:sp>
        <p:nvSpPr>
          <p:cNvPr id="72713" name="Text Box 9"/>
          <p:cNvSpPr txBox="1">
            <a:spLocks noChangeArrowheads="1"/>
          </p:cNvSpPr>
          <p:nvPr/>
        </p:nvSpPr>
        <p:spPr bwMode="auto">
          <a:xfrm>
            <a:off x="228600" y="3810000"/>
            <a:ext cx="2819400" cy="784830"/>
          </a:xfrm>
          <a:prstGeom prst="rect">
            <a:avLst/>
          </a:prstGeom>
          <a:noFill/>
          <a:ln w="9525">
            <a:noFill/>
            <a:miter lim="800000"/>
            <a:headEnd/>
            <a:tailEnd/>
          </a:ln>
        </p:spPr>
        <p:txBody>
          <a:bodyPr>
            <a:spAutoFit/>
          </a:bodyPr>
          <a:lstStyle/>
          <a:p>
            <a:pPr marL="4763" indent="-4763" algn="ctr">
              <a:spcBef>
                <a:spcPct val="50000"/>
              </a:spcBef>
            </a:pPr>
            <a:r>
              <a:rPr lang="en-US" b="1" dirty="0" smtClean="0">
                <a:solidFill>
                  <a:schemeClr val="bg1"/>
                </a:solidFill>
              </a:rPr>
              <a:t>Replace Excel = Dead CIO</a:t>
            </a:r>
          </a:p>
          <a:p>
            <a:pPr marL="4763" indent="-4763" algn="ctr">
              <a:spcBef>
                <a:spcPct val="50000"/>
              </a:spcBef>
            </a:pPr>
            <a:r>
              <a:rPr lang="en-US" b="1" dirty="0" smtClean="0">
                <a:solidFill>
                  <a:schemeClr val="bg1"/>
                </a:solidFill>
              </a:rPr>
              <a:t>Or, = Split Support Model</a:t>
            </a:r>
            <a:endParaRPr lang="en-US" b="1" dirty="0">
              <a:solidFill>
                <a:schemeClr val="bg1"/>
              </a:solidFill>
            </a:endParaRPr>
          </a:p>
        </p:txBody>
      </p:sp>
      <p:sp>
        <p:nvSpPr>
          <p:cNvPr id="72714" name="AutoShape 10"/>
          <p:cNvSpPr>
            <a:spLocks noChangeArrowheads="1"/>
          </p:cNvSpPr>
          <p:nvPr/>
        </p:nvSpPr>
        <p:spPr bwMode="auto">
          <a:xfrm>
            <a:off x="762000" y="2438400"/>
            <a:ext cx="1295400" cy="914400"/>
          </a:xfrm>
          <a:prstGeom prst="downArrow">
            <a:avLst>
              <a:gd name="adj1" fmla="val 50000"/>
              <a:gd name="adj2" fmla="val 25000"/>
            </a:avLst>
          </a:prstGeom>
          <a:gradFill rotWithShape="1">
            <a:gsLst>
              <a:gs pos="0">
                <a:srgbClr val="47005E"/>
              </a:gs>
              <a:gs pos="100000">
                <a:srgbClr val="9900CC"/>
              </a:gs>
            </a:gsLst>
            <a:lin ang="18900000" scaled="1"/>
          </a:gradFill>
          <a:ln w="9525">
            <a:solidFill>
              <a:srgbClr val="9900CC"/>
            </a:solidFill>
            <a:miter lim="800000"/>
            <a:headEnd/>
            <a:tailEnd/>
          </a:ln>
        </p:spPr>
        <p:txBody>
          <a:bodyPr wrap="none" anchor="ctr"/>
          <a:lstStyle/>
          <a:p>
            <a:endParaRPr lang="en-US" dirty="0"/>
          </a:p>
        </p:txBody>
      </p:sp>
      <p:sp>
        <p:nvSpPr>
          <p:cNvPr id="72716" name="AutoShape 12"/>
          <p:cNvSpPr>
            <a:spLocks noChangeArrowheads="1"/>
          </p:cNvSpPr>
          <p:nvPr/>
        </p:nvSpPr>
        <p:spPr bwMode="auto">
          <a:xfrm>
            <a:off x="1981200" y="5029200"/>
            <a:ext cx="4114800" cy="1143000"/>
          </a:xfrm>
          <a:prstGeom prst="upArrowCallout">
            <a:avLst>
              <a:gd name="adj1" fmla="val 90000"/>
              <a:gd name="adj2" fmla="val 90000"/>
              <a:gd name="adj3" fmla="val 16667"/>
              <a:gd name="adj4" fmla="val 66667"/>
            </a:avLst>
          </a:prstGeom>
          <a:solidFill>
            <a:srgbClr val="CC3399"/>
          </a:solidFill>
          <a:ln w="9525">
            <a:noFill/>
            <a:miter lim="800000"/>
            <a:headEnd/>
            <a:tailEnd/>
          </a:ln>
        </p:spPr>
        <p:txBody>
          <a:bodyPr wrap="none" anchor="ctr"/>
          <a:lstStyle/>
          <a:p>
            <a:endParaRPr lang="en-US" dirty="0"/>
          </a:p>
        </p:txBody>
      </p:sp>
      <p:sp>
        <p:nvSpPr>
          <p:cNvPr id="72717" name="Text Box 13"/>
          <p:cNvSpPr txBox="1">
            <a:spLocks noChangeArrowheads="1"/>
          </p:cNvSpPr>
          <p:nvPr/>
        </p:nvSpPr>
        <p:spPr bwMode="auto">
          <a:xfrm>
            <a:off x="1981200" y="5562600"/>
            <a:ext cx="4038600" cy="369332"/>
          </a:xfrm>
          <a:prstGeom prst="rect">
            <a:avLst/>
          </a:prstGeom>
          <a:noFill/>
          <a:ln w="9525">
            <a:noFill/>
            <a:miter lim="800000"/>
            <a:headEnd/>
            <a:tailEnd/>
          </a:ln>
        </p:spPr>
        <p:txBody>
          <a:bodyPr>
            <a:spAutoFit/>
          </a:bodyPr>
          <a:lstStyle/>
          <a:p>
            <a:pPr algn="ctr">
              <a:spcBef>
                <a:spcPct val="50000"/>
              </a:spcBef>
            </a:pPr>
            <a:r>
              <a:rPr lang="en-US" b="1" dirty="0" smtClean="0">
                <a:solidFill>
                  <a:schemeClr val="bg1"/>
                </a:solidFill>
              </a:rPr>
              <a:t>Save $350,000 per year</a:t>
            </a:r>
            <a:endParaRPr lang="en-US" b="1" dirty="0">
              <a:solidFill>
                <a:schemeClr val="bg1"/>
              </a:solidFill>
            </a:endParaRPr>
          </a:p>
        </p:txBody>
      </p:sp>
      <p:pic>
        <p:nvPicPr>
          <p:cNvPr id="72720" name="Picture 3"/>
          <p:cNvPicPr>
            <a:picLocks noChangeAspect="1" noChangeArrowheads="1"/>
          </p:cNvPicPr>
          <p:nvPr/>
        </p:nvPicPr>
        <p:blipFill>
          <a:blip r:embed="rId4" cstate="print"/>
          <a:srcRect/>
          <a:stretch>
            <a:fillRect/>
          </a:stretch>
        </p:blipFill>
        <p:spPr bwMode="auto">
          <a:xfrm>
            <a:off x="6629400" y="1905000"/>
            <a:ext cx="1676400" cy="3581400"/>
          </a:xfrm>
          <a:prstGeom prst="rect">
            <a:avLst/>
          </a:prstGeom>
          <a:noFill/>
          <a:ln w="9525">
            <a:noFill/>
            <a:miter lim="800000"/>
            <a:headEnd/>
            <a:tailEnd/>
          </a:ln>
        </p:spPr>
      </p:pic>
    </p:spTree>
    <p:extLst>
      <p:ext uri="{BB962C8B-B14F-4D97-AF65-F5344CB8AC3E}">
        <p14:creationId xmlns:p14="http://schemas.microsoft.com/office/powerpoint/2010/main" val="4239757413"/>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 Example: </a:t>
            </a:r>
            <a:r>
              <a:rPr lang="en-US" dirty="0" smtClean="0">
                <a:solidFill>
                  <a:srgbClr val="00A9E0"/>
                </a:solidFill>
              </a:rPr>
              <a:t>SAP Re-Do at OCT</a:t>
            </a:r>
            <a:endParaRPr lang="en-US" dirty="0">
              <a:solidFill>
                <a:srgbClr val="00A9E0"/>
              </a:solidFill>
            </a:endParaRPr>
          </a:p>
        </p:txBody>
      </p:sp>
      <p:sp>
        <p:nvSpPr>
          <p:cNvPr id="74754" name="Rectangle 2"/>
          <p:cNvSpPr>
            <a:spLocks noGrp="1" noChangeArrowheads="1"/>
          </p:cNvSpPr>
          <p:nvPr>
            <p:ph type="body" idx="4294967295"/>
          </p:nvPr>
        </p:nvSpPr>
        <p:spPr>
          <a:xfrm>
            <a:off x="0" y="1277938"/>
            <a:ext cx="9144000" cy="5580062"/>
          </a:xfrm>
          <a:gradFill>
            <a:gsLst>
              <a:gs pos="0">
                <a:srgbClr val="D7DEFD"/>
              </a:gs>
              <a:gs pos="100000">
                <a:schemeClr val="accent2"/>
              </a:gs>
            </a:gsLst>
            <a:lin ang="2700000"/>
          </a:gradFill>
        </p:spPr>
        <p:txBody>
          <a:bodyPr/>
          <a:lstStyle/>
          <a:p>
            <a:pPr eaLnBrk="1" hangingPunct="1">
              <a:buFont typeface="Wingdings" pitchFamily="2" charset="2"/>
              <a:buNone/>
            </a:pPr>
            <a:r>
              <a:rPr lang="en-US" dirty="0" smtClean="0"/>
              <a:t>  </a:t>
            </a:r>
          </a:p>
        </p:txBody>
      </p:sp>
      <p:sp>
        <p:nvSpPr>
          <p:cNvPr id="74755" name="AutoShape 3"/>
          <p:cNvSpPr>
            <a:spLocks noChangeArrowheads="1"/>
          </p:cNvSpPr>
          <p:nvPr/>
        </p:nvSpPr>
        <p:spPr bwMode="auto">
          <a:xfrm>
            <a:off x="5181600" y="3352800"/>
            <a:ext cx="9144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99CCFF"/>
              </a:gs>
              <a:gs pos="100000">
                <a:schemeClr val="bg1"/>
              </a:gs>
            </a:gsLst>
            <a:lin ang="18900000" scaled="1"/>
          </a:gradFill>
          <a:ln w="9525">
            <a:noFill/>
            <a:miter lim="800000"/>
            <a:headEnd/>
            <a:tailEnd/>
          </a:ln>
        </p:spPr>
        <p:txBody>
          <a:bodyPr wrap="none" anchor="ctr"/>
          <a:lstStyle/>
          <a:p>
            <a:endParaRPr lang="en-US" dirty="0"/>
          </a:p>
        </p:txBody>
      </p:sp>
      <p:sp>
        <p:nvSpPr>
          <p:cNvPr id="74756" name="Rectangle 4"/>
          <p:cNvSpPr>
            <a:spLocks noChangeArrowheads="1"/>
          </p:cNvSpPr>
          <p:nvPr/>
        </p:nvSpPr>
        <p:spPr bwMode="auto">
          <a:xfrm>
            <a:off x="685800" y="1600200"/>
            <a:ext cx="5029200" cy="762000"/>
          </a:xfrm>
          <a:prstGeom prst="rect">
            <a:avLst/>
          </a:prstGeom>
          <a:gradFill rotWithShape="1">
            <a:gsLst>
              <a:gs pos="0">
                <a:srgbClr val="47005E"/>
              </a:gs>
              <a:gs pos="100000">
                <a:srgbClr val="9900CC"/>
              </a:gs>
            </a:gsLst>
            <a:lin ang="18900000" scaled="1"/>
          </a:gradFill>
          <a:ln w="9525">
            <a:solidFill>
              <a:srgbClr val="9900CC"/>
            </a:solidFill>
            <a:miter lim="800000"/>
            <a:headEnd/>
            <a:tailEnd/>
          </a:ln>
        </p:spPr>
        <p:txBody>
          <a:bodyPr wrap="none" anchor="ctr"/>
          <a:lstStyle/>
          <a:p>
            <a:endParaRPr lang="en-US" dirty="0"/>
          </a:p>
        </p:txBody>
      </p:sp>
      <p:sp>
        <p:nvSpPr>
          <p:cNvPr id="74757" name="AutoShape 5"/>
          <p:cNvSpPr>
            <a:spLocks noChangeArrowheads="1"/>
          </p:cNvSpPr>
          <p:nvPr/>
        </p:nvSpPr>
        <p:spPr bwMode="auto">
          <a:xfrm>
            <a:off x="3124200" y="2438400"/>
            <a:ext cx="1422400" cy="571500"/>
          </a:xfrm>
          <a:prstGeom prst="downArrow">
            <a:avLst>
              <a:gd name="adj1" fmla="val 50000"/>
              <a:gd name="adj2" fmla="val 25000"/>
            </a:avLst>
          </a:prstGeom>
          <a:gradFill rotWithShape="1">
            <a:gsLst>
              <a:gs pos="0">
                <a:srgbClr val="47005E"/>
              </a:gs>
              <a:gs pos="100000">
                <a:srgbClr val="9900CC"/>
              </a:gs>
            </a:gsLst>
            <a:lin ang="18900000" scaled="1"/>
          </a:gradFill>
          <a:ln w="9525">
            <a:solidFill>
              <a:srgbClr val="9900CC"/>
            </a:solidFill>
            <a:miter lim="800000"/>
            <a:headEnd/>
            <a:tailEnd/>
          </a:ln>
        </p:spPr>
        <p:txBody>
          <a:bodyPr wrap="none" anchor="ctr"/>
          <a:lstStyle/>
          <a:p>
            <a:endParaRPr lang="en-US" dirty="0"/>
          </a:p>
        </p:txBody>
      </p:sp>
      <p:sp>
        <p:nvSpPr>
          <p:cNvPr id="74760" name="AutoShape 8"/>
          <p:cNvSpPr>
            <a:spLocks noChangeArrowheads="1"/>
          </p:cNvSpPr>
          <p:nvPr/>
        </p:nvSpPr>
        <p:spPr bwMode="auto">
          <a:xfrm>
            <a:off x="228600" y="3200400"/>
            <a:ext cx="2895600" cy="1828800"/>
          </a:xfrm>
          <a:prstGeom prst="rightArrow">
            <a:avLst>
              <a:gd name="adj1" fmla="val 50000"/>
              <a:gd name="adj2" fmla="val 39583"/>
            </a:avLst>
          </a:prstGeom>
          <a:gradFill rotWithShape="1">
            <a:gsLst>
              <a:gs pos="0">
                <a:srgbClr val="18472F"/>
              </a:gs>
              <a:gs pos="100000">
                <a:srgbClr val="339966"/>
              </a:gs>
            </a:gsLst>
            <a:lin ang="18900000" scaled="1"/>
          </a:gradFill>
          <a:ln w="9525">
            <a:noFill/>
            <a:miter lim="800000"/>
            <a:headEnd/>
            <a:tailEnd/>
          </a:ln>
        </p:spPr>
        <p:txBody>
          <a:bodyPr wrap="none" anchor="ctr"/>
          <a:lstStyle/>
          <a:p>
            <a:endParaRPr lang="en-US" dirty="0"/>
          </a:p>
        </p:txBody>
      </p:sp>
      <p:sp>
        <p:nvSpPr>
          <p:cNvPr id="74761" name="Text Box 9"/>
          <p:cNvSpPr txBox="1">
            <a:spLocks noChangeArrowheads="1"/>
          </p:cNvSpPr>
          <p:nvPr/>
        </p:nvSpPr>
        <p:spPr bwMode="auto">
          <a:xfrm>
            <a:off x="152400" y="3603175"/>
            <a:ext cx="2819400" cy="1077218"/>
          </a:xfrm>
          <a:prstGeom prst="rect">
            <a:avLst/>
          </a:prstGeom>
          <a:noFill/>
          <a:ln w="9525">
            <a:noFill/>
            <a:miter lim="800000"/>
            <a:headEnd/>
            <a:tailEnd/>
          </a:ln>
        </p:spPr>
        <p:txBody>
          <a:bodyPr>
            <a:spAutoFit/>
          </a:bodyPr>
          <a:lstStyle/>
          <a:p>
            <a:pPr indent="-4763" algn="ctr"/>
            <a:r>
              <a:rPr lang="en-US" sz="1600" b="1" dirty="0" smtClean="0">
                <a:solidFill>
                  <a:schemeClr val="bg1"/>
                </a:solidFill>
              </a:rPr>
              <a:t>P = Low risk, Lower client Impact</a:t>
            </a:r>
          </a:p>
          <a:p>
            <a:pPr indent="-4763" algn="ctr"/>
            <a:r>
              <a:rPr lang="en-US" sz="1600" b="1" dirty="0" smtClean="0">
                <a:solidFill>
                  <a:schemeClr val="bg1"/>
                </a:solidFill>
              </a:rPr>
              <a:t>CA = Not sure it will even work, High client impact</a:t>
            </a:r>
            <a:endParaRPr lang="en-US" sz="1600" b="1" dirty="0">
              <a:solidFill>
                <a:schemeClr val="bg1"/>
              </a:solidFill>
            </a:endParaRPr>
          </a:p>
        </p:txBody>
      </p:sp>
      <p:sp>
        <p:nvSpPr>
          <p:cNvPr id="74762" name="AutoShape 10"/>
          <p:cNvSpPr>
            <a:spLocks noChangeArrowheads="1"/>
          </p:cNvSpPr>
          <p:nvPr/>
        </p:nvSpPr>
        <p:spPr bwMode="auto">
          <a:xfrm>
            <a:off x="762000" y="2438400"/>
            <a:ext cx="1295400" cy="914400"/>
          </a:xfrm>
          <a:prstGeom prst="downArrow">
            <a:avLst>
              <a:gd name="adj1" fmla="val 50000"/>
              <a:gd name="adj2" fmla="val 25000"/>
            </a:avLst>
          </a:prstGeom>
          <a:gradFill rotWithShape="1">
            <a:gsLst>
              <a:gs pos="0">
                <a:srgbClr val="47005E"/>
              </a:gs>
              <a:gs pos="100000">
                <a:srgbClr val="9900CC"/>
              </a:gs>
            </a:gsLst>
            <a:lin ang="18900000" scaled="1"/>
          </a:gradFill>
          <a:ln w="9525">
            <a:solidFill>
              <a:srgbClr val="9900CC"/>
            </a:solidFill>
            <a:miter lim="800000"/>
            <a:headEnd/>
            <a:tailEnd/>
          </a:ln>
        </p:spPr>
        <p:txBody>
          <a:bodyPr wrap="none" anchor="ctr"/>
          <a:lstStyle/>
          <a:p>
            <a:endParaRPr lang="en-US" dirty="0"/>
          </a:p>
        </p:txBody>
      </p:sp>
      <p:pic>
        <p:nvPicPr>
          <p:cNvPr id="74763" name="Picture 11"/>
          <p:cNvPicPr>
            <a:picLocks noChangeAspect="1" noChangeArrowheads="1"/>
          </p:cNvPicPr>
          <p:nvPr/>
        </p:nvPicPr>
        <p:blipFill>
          <a:blip r:embed="rId3" cstate="print"/>
          <a:srcRect/>
          <a:stretch>
            <a:fillRect/>
          </a:stretch>
        </p:blipFill>
        <p:spPr bwMode="auto">
          <a:xfrm>
            <a:off x="6172200" y="2133600"/>
            <a:ext cx="2667000" cy="3581400"/>
          </a:xfrm>
          <a:prstGeom prst="rect">
            <a:avLst/>
          </a:prstGeom>
          <a:noFill/>
          <a:ln w="9525">
            <a:noFill/>
            <a:miter lim="800000"/>
            <a:headEnd/>
            <a:tailEnd/>
          </a:ln>
        </p:spPr>
      </p:pic>
      <p:sp>
        <p:nvSpPr>
          <p:cNvPr id="74764" name="AutoShape 12"/>
          <p:cNvSpPr>
            <a:spLocks noChangeArrowheads="1"/>
          </p:cNvSpPr>
          <p:nvPr/>
        </p:nvSpPr>
        <p:spPr bwMode="auto">
          <a:xfrm>
            <a:off x="1981200" y="5029200"/>
            <a:ext cx="4114800" cy="1143000"/>
          </a:xfrm>
          <a:prstGeom prst="upArrowCallout">
            <a:avLst>
              <a:gd name="adj1" fmla="val 90000"/>
              <a:gd name="adj2" fmla="val 90000"/>
              <a:gd name="adj3" fmla="val 16667"/>
              <a:gd name="adj4" fmla="val 66667"/>
            </a:avLst>
          </a:prstGeom>
          <a:solidFill>
            <a:srgbClr val="CC3399"/>
          </a:solidFill>
          <a:ln w="9525">
            <a:noFill/>
            <a:miter lim="800000"/>
            <a:headEnd/>
            <a:tailEnd/>
          </a:ln>
        </p:spPr>
        <p:txBody>
          <a:bodyPr wrap="none" anchor="ctr"/>
          <a:lstStyle/>
          <a:p>
            <a:endParaRPr lang="en-US" dirty="0"/>
          </a:p>
        </p:txBody>
      </p:sp>
      <p:sp>
        <p:nvSpPr>
          <p:cNvPr id="74765" name="Text Box 13"/>
          <p:cNvSpPr txBox="1">
            <a:spLocks noChangeArrowheads="1"/>
          </p:cNvSpPr>
          <p:nvPr/>
        </p:nvSpPr>
        <p:spPr bwMode="auto">
          <a:xfrm>
            <a:off x="1981199" y="5444067"/>
            <a:ext cx="4123267" cy="707886"/>
          </a:xfrm>
          <a:prstGeom prst="rect">
            <a:avLst/>
          </a:prstGeom>
          <a:noFill/>
          <a:ln w="9525">
            <a:noFill/>
            <a:miter lim="800000"/>
            <a:headEnd/>
            <a:tailEnd/>
          </a:ln>
        </p:spPr>
        <p:txBody>
          <a:bodyPr wrap="square">
            <a:spAutoFit/>
          </a:bodyPr>
          <a:lstStyle/>
          <a:p>
            <a:pPr algn="ctr">
              <a:spcBef>
                <a:spcPct val="50000"/>
              </a:spcBef>
            </a:pPr>
            <a:r>
              <a:rPr lang="en-US" sz="2000" b="1" dirty="0" smtClean="0">
                <a:solidFill>
                  <a:schemeClr val="bg1"/>
                </a:solidFill>
              </a:rPr>
              <a:t>Assume equal </a:t>
            </a:r>
            <a:r>
              <a:rPr lang="en-US" sz="2000" b="1" dirty="0">
                <a:solidFill>
                  <a:schemeClr val="bg1"/>
                </a:solidFill>
              </a:rPr>
              <a:t>c</a:t>
            </a:r>
            <a:r>
              <a:rPr lang="en-US" sz="2000" b="1" dirty="0" smtClean="0">
                <a:solidFill>
                  <a:schemeClr val="bg1"/>
                </a:solidFill>
              </a:rPr>
              <a:t>osts, CA = Massive benefits, P = Decent benefits</a:t>
            </a:r>
            <a:endParaRPr lang="en-US" sz="2000" b="1" dirty="0">
              <a:solidFill>
                <a:schemeClr val="bg1"/>
              </a:solidFill>
            </a:endParaRPr>
          </a:p>
        </p:txBody>
      </p:sp>
      <p:pic>
        <p:nvPicPr>
          <p:cNvPr id="74768" name="Picture 16" descr="arrows_circle"/>
          <p:cNvPicPr>
            <a:picLocks noChangeAspect="1" noChangeArrowheads="1"/>
          </p:cNvPicPr>
          <p:nvPr/>
        </p:nvPicPr>
        <p:blipFill>
          <a:blip r:embed="rId4" cstate="print"/>
          <a:srcRect/>
          <a:stretch>
            <a:fillRect/>
          </a:stretch>
        </p:blipFill>
        <p:spPr bwMode="auto">
          <a:xfrm>
            <a:off x="3200400" y="3200400"/>
            <a:ext cx="1752600" cy="1676400"/>
          </a:xfrm>
          <a:prstGeom prst="rect">
            <a:avLst/>
          </a:prstGeom>
          <a:noFill/>
        </p:spPr>
      </p:pic>
      <p:sp>
        <p:nvSpPr>
          <p:cNvPr id="15" name="Text Box 9"/>
          <p:cNvSpPr txBox="1">
            <a:spLocks noChangeArrowheads="1"/>
          </p:cNvSpPr>
          <p:nvPr/>
        </p:nvSpPr>
        <p:spPr bwMode="auto">
          <a:xfrm>
            <a:off x="762000" y="1693225"/>
            <a:ext cx="4876800" cy="707886"/>
          </a:xfrm>
          <a:prstGeom prst="rect">
            <a:avLst/>
          </a:prstGeom>
          <a:noFill/>
          <a:ln w="9525">
            <a:noFill/>
            <a:miter lim="800000"/>
            <a:headEnd/>
            <a:tailEnd/>
          </a:ln>
        </p:spPr>
        <p:txBody>
          <a:bodyPr wrap="square">
            <a:spAutoFit/>
          </a:bodyPr>
          <a:lstStyle/>
          <a:p>
            <a:pPr indent="-4763" algn="ctr"/>
            <a:r>
              <a:rPr lang="en-US" sz="2000" b="1" dirty="0" smtClean="0">
                <a:solidFill>
                  <a:schemeClr val="bg1"/>
                </a:solidFill>
              </a:rPr>
              <a:t>P = Differentiating</a:t>
            </a:r>
          </a:p>
          <a:p>
            <a:pPr indent="-4763" algn="ctr"/>
            <a:r>
              <a:rPr lang="en-US" sz="2000" b="1" dirty="0" smtClean="0">
                <a:solidFill>
                  <a:schemeClr val="bg1"/>
                </a:solidFill>
              </a:rPr>
              <a:t>CA = Parity</a:t>
            </a:r>
            <a:endParaRPr lang="en-US" sz="2000" b="1" dirty="0">
              <a:solidFill>
                <a:schemeClr val="bg1"/>
              </a:solidFill>
            </a:endParaRPr>
          </a:p>
        </p:txBody>
      </p:sp>
    </p:spTree>
    <p:extLst>
      <p:ext uri="{BB962C8B-B14F-4D97-AF65-F5344CB8AC3E}">
        <p14:creationId xmlns:p14="http://schemas.microsoft.com/office/powerpoint/2010/main" val="3916598722"/>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WGU: </a:t>
            </a:r>
            <a:r>
              <a:rPr lang="en-US" dirty="0">
                <a:solidFill>
                  <a:srgbClr val="00A9E0"/>
                </a:solidFill>
              </a:rPr>
              <a:t>Student </a:t>
            </a:r>
            <a:r>
              <a:rPr lang="en-US" dirty="0" smtClean="0">
                <a:solidFill>
                  <a:srgbClr val="00A9E0"/>
                </a:solidFill>
              </a:rPr>
              <a:t>Analytics</a:t>
            </a:r>
            <a:endParaRPr lang="en-US" dirty="0">
              <a:solidFill>
                <a:srgbClr val="00A9E0"/>
              </a:solidFill>
            </a:endParaRPr>
          </a:p>
        </p:txBody>
      </p:sp>
      <p:sp>
        <p:nvSpPr>
          <p:cNvPr id="74754" name="Rectangle 2"/>
          <p:cNvSpPr>
            <a:spLocks noGrp="1" noChangeArrowheads="1"/>
          </p:cNvSpPr>
          <p:nvPr>
            <p:ph type="body" idx="4294967295"/>
          </p:nvPr>
        </p:nvSpPr>
        <p:spPr>
          <a:xfrm>
            <a:off x="0" y="1277938"/>
            <a:ext cx="9144000" cy="5580062"/>
          </a:xfrm>
          <a:gradFill>
            <a:gsLst>
              <a:gs pos="0">
                <a:srgbClr val="D7DEFD"/>
              </a:gs>
              <a:gs pos="100000">
                <a:schemeClr val="accent2"/>
              </a:gs>
            </a:gsLst>
            <a:lin ang="2700000"/>
          </a:gradFill>
        </p:spPr>
        <p:txBody>
          <a:bodyPr/>
          <a:lstStyle/>
          <a:p>
            <a:pPr eaLnBrk="1" hangingPunct="1">
              <a:buFont typeface="Wingdings" pitchFamily="2" charset="2"/>
              <a:buNone/>
            </a:pPr>
            <a:r>
              <a:rPr lang="en-US" dirty="0" smtClean="0"/>
              <a:t>  </a:t>
            </a:r>
          </a:p>
        </p:txBody>
      </p:sp>
      <p:sp>
        <p:nvSpPr>
          <p:cNvPr id="74755" name="AutoShape 3"/>
          <p:cNvSpPr>
            <a:spLocks noChangeArrowheads="1"/>
          </p:cNvSpPr>
          <p:nvPr/>
        </p:nvSpPr>
        <p:spPr bwMode="auto">
          <a:xfrm>
            <a:off x="5181600" y="3352800"/>
            <a:ext cx="9144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99CCFF"/>
              </a:gs>
              <a:gs pos="100000">
                <a:schemeClr val="bg1"/>
              </a:gs>
            </a:gsLst>
            <a:lin ang="18900000" scaled="1"/>
          </a:gradFill>
          <a:ln w="9525">
            <a:noFill/>
            <a:miter lim="800000"/>
            <a:headEnd/>
            <a:tailEnd/>
          </a:ln>
        </p:spPr>
        <p:txBody>
          <a:bodyPr wrap="none" anchor="ctr"/>
          <a:lstStyle/>
          <a:p>
            <a:endParaRPr lang="en-US" dirty="0">
              <a:solidFill>
                <a:prstClr val="black"/>
              </a:solidFill>
            </a:endParaRPr>
          </a:p>
        </p:txBody>
      </p:sp>
      <p:sp>
        <p:nvSpPr>
          <p:cNvPr id="74756" name="Rectangle 4"/>
          <p:cNvSpPr>
            <a:spLocks noChangeArrowheads="1"/>
          </p:cNvSpPr>
          <p:nvPr/>
        </p:nvSpPr>
        <p:spPr bwMode="auto">
          <a:xfrm>
            <a:off x="685800" y="1600200"/>
            <a:ext cx="5029200" cy="762000"/>
          </a:xfrm>
          <a:prstGeom prst="rect">
            <a:avLst/>
          </a:prstGeom>
          <a:gradFill rotWithShape="1">
            <a:gsLst>
              <a:gs pos="0">
                <a:srgbClr val="47005E"/>
              </a:gs>
              <a:gs pos="100000">
                <a:srgbClr val="9900CC"/>
              </a:gs>
            </a:gsLst>
            <a:lin ang="18900000" scaled="1"/>
          </a:gradFill>
          <a:ln w="9525">
            <a:solidFill>
              <a:srgbClr val="9900CC"/>
            </a:solidFill>
            <a:miter lim="800000"/>
            <a:headEnd/>
            <a:tailEnd/>
          </a:ln>
        </p:spPr>
        <p:txBody>
          <a:bodyPr wrap="none" anchor="ctr"/>
          <a:lstStyle/>
          <a:p>
            <a:endParaRPr lang="en-US" dirty="0">
              <a:solidFill>
                <a:prstClr val="black"/>
              </a:solidFill>
            </a:endParaRPr>
          </a:p>
        </p:txBody>
      </p:sp>
      <p:sp>
        <p:nvSpPr>
          <p:cNvPr id="74757" name="AutoShape 5"/>
          <p:cNvSpPr>
            <a:spLocks noChangeArrowheads="1"/>
          </p:cNvSpPr>
          <p:nvPr/>
        </p:nvSpPr>
        <p:spPr bwMode="auto">
          <a:xfrm>
            <a:off x="3124200" y="2438400"/>
            <a:ext cx="1422400" cy="571500"/>
          </a:xfrm>
          <a:prstGeom prst="downArrow">
            <a:avLst>
              <a:gd name="adj1" fmla="val 50000"/>
              <a:gd name="adj2" fmla="val 25000"/>
            </a:avLst>
          </a:prstGeom>
          <a:gradFill rotWithShape="1">
            <a:gsLst>
              <a:gs pos="0">
                <a:srgbClr val="47005E"/>
              </a:gs>
              <a:gs pos="100000">
                <a:srgbClr val="9900CC"/>
              </a:gs>
            </a:gsLst>
            <a:lin ang="18900000" scaled="1"/>
          </a:gradFill>
          <a:ln w="9525">
            <a:solidFill>
              <a:srgbClr val="9900CC"/>
            </a:solidFill>
            <a:miter lim="800000"/>
            <a:headEnd/>
            <a:tailEnd/>
          </a:ln>
        </p:spPr>
        <p:txBody>
          <a:bodyPr wrap="none" anchor="ctr"/>
          <a:lstStyle/>
          <a:p>
            <a:endParaRPr lang="en-US" dirty="0">
              <a:solidFill>
                <a:prstClr val="black"/>
              </a:solidFill>
            </a:endParaRPr>
          </a:p>
        </p:txBody>
      </p:sp>
      <p:sp>
        <p:nvSpPr>
          <p:cNvPr id="74760" name="AutoShape 8"/>
          <p:cNvSpPr>
            <a:spLocks noChangeArrowheads="1"/>
          </p:cNvSpPr>
          <p:nvPr/>
        </p:nvSpPr>
        <p:spPr bwMode="auto">
          <a:xfrm>
            <a:off x="228600" y="3200400"/>
            <a:ext cx="2895600" cy="1828800"/>
          </a:xfrm>
          <a:prstGeom prst="rightArrow">
            <a:avLst>
              <a:gd name="adj1" fmla="val 50000"/>
              <a:gd name="adj2" fmla="val 39583"/>
            </a:avLst>
          </a:prstGeom>
          <a:gradFill rotWithShape="1">
            <a:gsLst>
              <a:gs pos="0">
                <a:srgbClr val="18472F"/>
              </a:gs>
              <a:gs pos="100000">
                <a:srgbClr val="339966"/>
              </a:gs>
            </a:gsLst>
            <a:lin ang="18900000" scaled="1"/>
          </a:gradFill>
          <a:ln w="9525">
            <a:noFill/>
            <a:miter lim="800000"/>
            <a:headEnd/>
            <a:tailEnd/>
          </a:ln>
        </p:spPr>
        <p:txBody>
          <a:bodyPr wrap="none" anchor="ctr"/>
          <a:lstStyle/>
          <a:p>
            <a:endParaRPr lang="en-US" dirty="0">
              <a:solidFill>
                <a:prstClr val="black"/>
              </a:solidFill>
            </a:endParaRPr>
          </a:p>
        </p:txBody>
      </p:sp>
      <p:sp>
        <p:nvSpPr>
          <p:cNvPr id="74761" name="Text Box 9"/>
          <p:cNvSpPr txBox="1">
            <a:spLocks noChangeArrowheads="1"/>
          </p:cNvSpPr>
          <p:nvPr/>
        </p:nvSpPr>
        <p:spPr bwMode="auto">
          <a:xfrm>
            <a:off x="152400" y="3733800"/>
            <a:ext cx="2819400" cy="923330"/>
          </a:xfrm>
          <a:prstGeom prst="rect">
            <a:avLst/>
          </a:prstGeom>
          <a:noFill/>
          <a:ln w="9525">
            <a:noFill/>
            <a:miter lim="800000"/>
            <a:headEnd/>
            <a:tailEnd/>
          </a:ln>
        </p:spPr>
        <p:txBody>
          <a:bodyPr>
            <a:spAutoFit/>
          </a:bodyPr>
          <a:lstStyle/>
          <a:p>
            <a:pPr marL="4763" indent="-4763" algn="ctr"/>
            <a:r>
              <a:rPr lang="en-US" b="1" dirty="0" smtClean="0">
                <a:solidFill>
                  <a:prstClr val="white"/>
                </a:solidFill>
              </a:rPr>
              <a:t>High Technical Complexity</a:t>
            </a:r>
          </a:p>
          <a:p>
            <a:pPr marL="4763" indent="-4763" algn="ctr"/>
            <a:r>
              <a:rPr lang="en-US" b="1" dirty="0" smtClean="0">
                <a:solidFill>
                  <a:prstClr val="white"/>
                </a:solidFill>
              </a:rPr>
              <a:t>Just might be our only chance</a:t>
            </a:r>
          </a:p>
        </p:txBody>
      </p:sp>
      <p:sp>
        <p:nvSpPr>
          <p:cNvPr id="74762" name="AutoShape 10"/>
          <p:cNvSpPr>
            <a:spLocks noChangeArrowheads="1"/>
          </p:cNvSpPr>
          <p:nvPr/>
        </p:nvSpPr>
        <p:spPr bwMode="auto">
          <a:xfrm>
            <a:off x="762000" y="2438400"/>
            <a:ext cx="1295400" cy="914400"/>
          </a:xfrm>
          <a:prstGeom prst="downArrow">
            <a:avLst>
              <a:gd name="adj1" fmla="val 50000"/>
              <a:gd name="adj2" fmla="val 25000"/>
            </a:avLst>
          </a:prstGeom>
          <a:gradFill rotWithShape="1">
            <a:gsLst>
              <a:gs pos="0">
                <a:srgbClr val="47005E"/>
              </a:gs>
              <a:gs pos="100000">
                <a:srgbClr val="9900CC"/>
              </a:gs>
            </a:gsLst>
            <a:lin ang="18900000" scaled="1"/>
          </a:gradFill>
          <a:ln w="9525">
            <a:solidFill>
              <a:srgbClr val="9900CC"/>
            </a:solidFill>
            <a:miter lim="800000"/>
            <a:headEnd/>
            <a:tailEnd/>
          </a:ln>
        </p:spPr>
        <p:txBody>
          <a:bodyPr wrap="none" anchor="ctr"/>
          <a:lstStyle/>
          <a:p>
            <a:endParaRPr lang="en-US" dirty="0">
              <a:solidFill>
                <a:prstClr val="black"/>
              </a:solidFill>
            </a:endParaRPr>
          </a:p>
        </p:txBody>
      </p:sp>
      <p:pic>
        <p:nvPicPr>
          <p:cNvPr id="74763" name="Picture 11"/>
          <p:cNvPicPr>
            <a:picLocks noChangeAspect="1" noChangeArrowheads="1"/>
          </p:cNvPicPr>
          <p:nvPr/>
        </p:nvPicPr>
        <p:blipFill>
          <a:blip r:embed="rId3" cstate="print"/>
          <a:srcRect/>
          <a:stretch>
            <a:fillRect/>
          </a:stretch>
        </p:blipFill>
        <p:spPr bwMode="auto">
          <a:xfrm>
            <a:off x="6172200" y="2133600"/>
            <a:ext cx="2667000" cy="3581400"/>
          </a:xfrm>
          <a:prstGeom prst="rect">
            <a:avLst/>
          </a:prstGeom>
          <a:noFill/>
          <a:ln w="9525">
            <a:noFill/>
            <a:miter lim="800000"/>
            <a:headEnd/>
            <a:tailEnd/>
          </a:ln>
        </p:spPr>
      </p:pic>
      <p:sp>
        <p:nvSpPr>
          <p:cNvPr id="16" name="AutoShape 12"/>
          <p:cNvSpPr>
            <a:spLocks noChangeArrowheads="1"/>
          </p:cNvSpPr>
          <p:nvPr/>
        </p:nvSpPr>
        <p:spPr bwMode="auto">
          <a:xfrm>
            <a:off x="1981200" y="5029200"/>
            <a:ext cx="4114800" cy="1143000"/>
          </a:xfrm>
          <a:prstGeom prst="upArrowCallout">
            <a:avLst>
              <a:gd name="adj1" fmla="val 90000"/>
              <a:gd name="adj2" fmla="val 90000"/>
              <a:gd name="adj3" fmla="val 16667"/>
              <a:gd name="adj4" fmla="val 66667"/>
            </a:avLst>
          </a:prstGeom>
          <a:solidFill>
            <a:srgbClr val="CC3399"/>
          </a:solidFill>
          <a:ln w="9525">
            <a:noFill/>
            <a:miter lim="800000"/>
            <a:headEnd/>
            <a:tailEnd/>
          </a:ln>
        </p:spPr>
        <p:txBody>
          <a:bodyPr wrap="none" anchor="ctr"/>
          <a:lstStyle/>
          <a:p>
            <a:endParaRPr lang="en-US" dirty="0"/>
          </a:p>
        </p:txBody>
      </p:sp>
      <p:sp>
        <p:nvSpPr>
          <p:cNvPr id="74765" name="Text Box 13"/>
          <p:cNvSpPr txBox="1">
            <a:spLocks noChangeArrowheads="1"/>
          </p:cNvSpPr>
          <p:nvPr/>
        </p:nvSpPr>
        <p:spPr bwMode="auto">
          <a:xfrm>
            <a:off x="1981199" y="5427134"/>
            <a:ext cx="4106333" cy="707886"/>
          </a:xfrm>
          <a:prstGeom prst="rect">
            <a:avLst/>
          </a:prstGeom>
          <a:noFill/>
          <a:ln w="9525">
            <a:noFill/>
            <a:miter lim="800000"/>
            <a:headEnd/>
            <a:tailEnd/>
          </a:ln>
        </p:spPr>
        <p:txBody>
          <a:bodyPr wrap="square">
            <a:spAutoFit/>
          </a:bodyPr>
          <a:lstStyle/>
          <a:p>
            <a:pPr algn="ctr"/>
            <a:r>
              <a:rPr lang="en-US" sz="2000" b="1" dirty="0" smtClean="0">
                <a:solidFill>
                  <a:prstClr val="white"/>
                </a:solidFill>
              </a:rPr>
              <a:t>Benefits?</a:t>
            </a:r>
          </a:p>
          <a:p>
            <a:pPr algn="ctr"/>
            <a:r>
              <a:rPr lang="en-US" sz="2000" b="1" dirty="0" smtClean="0">
                <a:solidFill>
                  <a:prstClr val="white"/>
                </a:solidFill>
              </a:rPr>
              <a:t>Could be pricy</a:t>
            </a:r>
            <a:endParaRPr lang="en-US" sz="2000" b="1" dirty="0">
              <a:solidFill>
                <a:prstClr val="white"/>
              </a:solidFill>
            </a:endParaRPr>
          </a:p>
        </p:txBody>
      </p:sp>
      <p:pic>
        <p:nvPicPr>
          <p:cNvPr id="74768" name="Picture 16" descr="arrows_circle"/>
          <p:cNvPicPr>
            <a:picLocks noChangeAspect="1" noChangeArrowheads="1"/>
          </p:cNvPicPr>
          <p:nvPr/>
        </p:nvPicPr>
        <p:blipFill>
          <a:blip r:embed="rId4" cstate="print"/>
          <a:srcRect/>
          <a:stretch>
            <a:fillRect/>
          </a:stretch>
        </p:blipFill>
        <p:spPr bwMode="auto">
          <a:xfrm>
            <a:off x="3200400" y="3200400"/>
            <a:ext cx="1752600" cy="1676400"/>
          </a:xfrm>
          <a:prstGeom prst="rect">
            <a:avLst/>
          </a:prstGeom>
          <a:noFill/>
        </p:spPr>
      </p:pic>
      <p:sp>
        <p:nvSpPr>
          <p:cNvPr id="15" name="Text Box 9"/>
          <p:cNvSpPr txBox="1">
            <a:spLocks noChangeArrowheads="1"/>
          </p:cNvSpPr>
          <p:nvPr/>
        </p:nvSpPr>
        <p:spPr bwMode="auto">
          <a:xfrm>
            <a:off x="762000" y="1752600"/>
            <a:ext cx="4876800" cy="400110"/>
          </a:xfrm>
          <a:prstGeom prst="rect">
            <a:avLst/>
          </a:prstGeom>
          <a:noFill/>
          <a:ln w="9525">
            <a:noFill/>
            <a:miter lim="800000"/>
            <a:headEnd/>
            <a:tailEnd/>
          </a:ln>
        </p:spPr>
        <p:txBody>
          <a:bodyPr wrap="square">
            <a:spAutoFit/>
          </a:bodyPr>
          <a:lstStyle/>
          <a:p>
            <a:pPr marL="4763" indent="-4763" algn="ctr">
              <a:spcBef>
                <a:spcPct val="50000"/>
              </a:spcBef>
            </a:pPr>
            <a:r>
              <a:rPr lang="en-US" sz="2000" b="1" dirty="0" smtClean="0">
                <a:solidFill>
                  <a:prstClr val="white"/>
                </a:solidFill>
              </a:rPr>
              <a:t>Parity and Differentiating</a:t>
            </a:r>
            <a:endParaRPr lang="en-US" sz="2000" b="1" dirty="0">
              <a:solidFill>
                <a:prstClr val="white"/>
              </a:solidFill>
            </a:endParaRPr>
          </a:p>
        </p:txBody>
      </p:sp>
    </p:spTree>
    <p:extLst>
      <p:ext uri="{BB962C8B-B14F-4D97-AF65-F5344CB8AC3E}">
        <p14:creationId xmlns:p14="http://schemas.microsoft.com/office/powerpoint/2010/main" val="346437135"/>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Next Steps</a:t>
            </a:r>
            <a:endParaRPr lang="en-US" dirty="0"/>
          </a:p>
        </p:txBody>
      </p:sp>
      <p:sp>
        <p:nvSpPr>
          <p:cNvPr id="3" name="TextBox 2"/>
          <p:cNvSpPr txBox="1"/>
          <p:nvPr/>
        </p:nvSpPr>
        <p:spPr>
          <a:xfrm>
            <a:off x="590551" y="1895475"/>
            <a:ext cx="7981950" cy="4031873"/>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Get some help on this – the models are simple but implementation can be a challenge. This is common sense but not common practice</a:t>
            </a:r>
          </a:p>
          <a:p>
            <a:pPr marL="457200" indent="-457200">
              <a:buFont typeface="Arial" panose="020B0604020202020204" pitchFamily="34" charset="0"/>
              <a:buChar char="•"/>
            </a:pPr>
            <a:r>
              <a:rPr lang="en-US" sz="3200" dirty="0" smtClean="0"/>
              <a:t>Use it in leading up, sideways and down – done properly it will change your life (for the better)</a:t>
            </a:r>
            <a:r>
              <a:rPr lang="en-US" sz="3200" dirty="0"/>
              <a:t> </a:t>
            </a:r>
            <a:r>
              <a:rPr lang="en-US" sz="3200" dirty="0" smtClean="0"/>
              <a:t>as well as the life of your organization (for the better)</a:t>
            </a:r>
          </a:p>
        </p:txBody>
      </p:sp>
    </p:spTree>
    <p:extLst>
      <p:ext uri="{BB962C8B-B14F-4D97-AF65-F5344CB8AC3E}">
        <p14:creationId xmlns:p14="http://schemas.microsoft.com/office/powerpoint/2010/main" val="140332408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a:bodyPr>
          <a:lstStyle/>
          <a:p>
            <a:r>
              <a:rPr lang="en-US" dirty="0" smtClean="0"/>
              <a:t>Analytics Can Create </a:t>
            </a:r>
            <a:r>
              <a:rPr lang="en-US" dirty="0" smtClean="0">
                <a:solidFill>
                  <a:srgbClr val="00A9E0"/>
                </a:solidFill>
              </a:rPr>
              <a:t>Competitive Advantage</a:t>
            </a:r>
            <a:endParaRPr lang="en-US" dirty="0">
              <a:solidFill>
                <a:srgbClr val="00A9E0"/>
              </a:solidFill>
            </a:endParaRPr>
          </a:p>
        </p:txBody>
      </p:sp>
      <p:pic>
        <p:nvPicPr>
          <p:cNvPr id="5" name="Picture 3" descr="optpic"/>
          <p:cNvPicPr>
            <a:picLocks noChangeArrowheads="1"/>
          </p:cNvPicPr>
          <p:nvPr/>
        </p:nvPicPr>
        <p:blipFill rotWithShape="1">
          <a:blip r:embed="rId2" cstate="print"/>
          <a:srcRect t="11545"/>
          <a:stretch/>
        </p:blipFill>
        <p:spPr bwMode="auto">
          <a:xfrm>
            <a:off x="0" y="1271016"/>
            <a:ext cx="9144000" cy="5586984"/>
          </a:xfrm>
          <a:prstGeom prst="rect">
            <a:avLst/>
          </a:prstGeom>
          <a:noFill/>
          <a:ln w="9525">
            <a:noFill/>
            <a:miter lim="800000"/>
            <a:headEnd/>
            <a:tailEnd/>
          </a:ln>
        </p:spPr>
      </p:pic>
    </p:spTree>
    <p:extLst>
      <p:ext uri="{BB962C8B-B14F-4D97-AF65-F5344CB8AC3E}">
        <p14:creationId xmlns:p14="http://schemas.microsoft.com/office/powerpoint/2010/main" val="3757100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0" y="0"/>
            <a:ext cx="9144000" cy="1826708"/>
          </a:xfrm>
          <a:prstGeom prst="rect">
            <a:avLst/>
          </a:prstGeom>
          <a:gradFill flip="none" rotWithShape="1">
            <a:gsLst>
              <a:gs pos="0">
                <a:srgbClr val="000000"/>
              </a:gs>
              <a:gs pos="100000">
                <a:schemeClr val="tx1">
                  <a:lumMod val="85000"/>
                  <a:lumOff val="1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 name="Title 2"/>
          <p:cNvSpPr>
            <a:spLocks noGrp="1"/>
          </p:cNvSpPr>
          <p:nvPr>
            <p:ph type="title"/>
          </p:nvPr>
        </p:nvSpPr>
        <p:spPr/>
        <p:txBody>
          <a:bodyPr>
            <a:noAutofit/>
          </a:bodyPr>
          <a:lstStyle/>
          <a:p>
            <a:r>
              <a:rPr lang="en-US" dirty="0"/>
              <a:t>If </a:t>
            </a:r>
            <a:r>
              <a:rPr lang="en-US" dirty="0">
                <a:solidFill>
                  <a:srgbClr val="00A9E0"/>
                </a:solidFill>
              </a:rPr>
              <a:t>great decisions matter</a:t>
            </a:r>
            <a:r>
              <a:rPr lang="en-US" dirty="0"/>
              <a:t>, how can IT lead in better decision-making</a:t>
            </a:r>
            <a:r>
              <a:rPr lang="en-US" dirty="0" smtClean="0"/>
              <a:t>?</a:t>
            </a:r>
            <a:endParaRPr lang="en-US" dirty="0"/>
          </a:p>
        </p:txBody>
      </p:sp>
      <p:pic>
        <p:nvPicPr>
          <p:cNvPr id="6" name="Picture 11"/>
          <p:cNvPicPr>
            <a:picLocks noChangeAspect="1" noChangeArrowheads="1"/>
          </p:cNvPicPr>
          <p:nvPr/>
        </p:nvPicPr>
        <p:blipFill rotWithShape="1">
          <a:blip r:embed="rId2" cstate="print"/>
          <a:srcRect t="5766" b="4098"/>
          <a:stretch/>
        </p:blipFill>
        <p:spPr bwMode="auto">
          <a:xfrm>
            <a:off x="5257800" y="1828800"/>
            <a:ext cx="3886200" cy="5029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ln w="9525">
            <a:noFill/>
            <a:miter lim="800000"/>
            <a:headEnd/>
            <a:tailEnd/>
          </a:ln>
        </p:spPr>
      </p:pic>
      <p:sp>
        <p:nvSpPr>
          <p:cNvPr id="4" name="Rectangle 3"/>
          <p:cNvSpPr/>
          <p:nvPr/>
        </p:nvSpPr>
        <p:spPr>
          <a:xfrm>
            <a:off x="457200" y="2252134"/>
            <a:ext cx="5350933" cy="3631763"/>
          </a:xfrm>
          <a:prstGeom prst="rect">
            <a:avLst/>
          </a:prstGeom>
        </p:spPr>
        <p:txBody>
          <a:bodyPr wrap="square">
            <a:spAutoFit/>
          </a:bodyPr>
          <a:lstStyle/>
          <a:p>
            <a:pPr>
              <a:spcBef>
                <a:spcPts val="2000"/>
              </a:spcBef>
            </a:pPr>
            <a:r>
              <a:rPr lang="en-US" sz="3600" dirty="0" smtClean="0"/>
              <a:t>What analysis will make the biggest, fastest difference?</a:t>
            </a:r>
          </a:p>
          <a:p>
            <a:pPr>
              <a:spcBef>
                <a:spcPts val="2000"/>
              </a:spcBef>
            </a:pPr>
            <a:r>
              <a:rPr lang="en-US" sz="3600" dirty="0" smtClean="0"/>
              <a:t>Customers?</a:t>
            </a:r>
          </a:p>
          <a:p>
            <a:pPr>
              <a:spcBef>
                <a:spcPts val="2000"/>
              </a:spcBef>
            </a:pPr>
            <a:r>
              <a:rPr lang="en-US" sz="3600" dirty="0" smtClean="0"/>
              <a:t>Products?</a:t>
            </a:r>
          </a:p>
          <a:p>
            <a:pPr>
              <a:spcBef>
                <a:spcPts val="2000"/>
              </a:spcBef>
            </a:pPr>
            <a:r>
              <a:rPr lang="en-US" sz="3600" dirty="0" smtClean="0"/>
              <a:t>Operations?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11"/>
          <p:cNvPicPr>
            <a:picLocks noChangeAspect="1" noChangeArrowheads="1"/>
          </p:cNvPicPr>
          <p:nvPr/>
        </p:nvPicPr>
        <p:blipFill>
          <a:blip r:embed="rId2" cstate="print"/>
          <a:srcRect/>
          <a:stretch>
            <a:fillRect/>
          </a:stretch>
        </p:blipFill>
        <p:spPr bwMode="auto">
          <a:xfrm>
            <a:off x="5257800" y="1278466"/>
            <a:ext cx="3886200" cy="557953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ln w="9525">
            <a:noFill/>
            <a:miter lim="800000"/>
            <a:headEnd/>
            <a:tailEnd/>
          </a:ln>
        </p:spPr>
      </p:pic>
      <p:sp>
        <p:nvSpPr>
          <p:cNvPr id="4" name="Rectangle 3"/>
          <p:cNvSpPr/>
          <p:nvPr/>
        </p:nvSpPr>
        <p:spPr>
          <a:xfrm>
            <a:off x="457200" y="1605088"/>
            <a:ext cx="5596467" cy="4780796"/>
          </a:xfrm>
          <a:prstGeom prst="rect">
            <a:avLst/>
          </a:prstGeom>
        </p:spPr>
        <p:txBody>
          <a:bodyPr wrap="square">
            <a:spAutoFit/>
          </a:bodyPr>
          <a:lstStyle/>
          <a:p>
            <a:pPr marL="347472" lvl="1" indent="-347472">
              <a:spcBef>
                <a:spcPts val="1000"/>
              </a:spcBef>
              <a:buFont typeface="+mj-lt"/>
              <a:buAutoNum type="arabicPeriod"/>
            </a:pPr>
            <a:r>
              <a:rPr lang="en-US" sz="3600" dirty="0" smtClean="0"/>
              <a:t>What decisions would you like to be able to make?</a:t>
            </a:r>
            <a:endParaRPr lang="en-US" sz="3600" dirty="0"/>
          </a:p>
          <a:p>
            <a:pPr marL="347472" lvl="1" indent="-347472">
              <a:spcBef>
                <a:spcPts val="1000"/>
              </a:spcBef>
              <a:buFont typeface="+mj-lt"/>
              <a:buAutoNum type="arabicPeriod"/>
            </a:pPr>
            <a:r>
              <a:rPr lang="en-US" sz="3600" dirty="0" smtClean="0"/>
              <a:t>What information do you need in order to make these decisions</a:t>
            </a:r>
            <a:endParaRPr lang="en-US" sz="3600" dirty="0"/>
          </a:p>
          <a:p>
            <a:pPr marL="347472" lvl="1" indent="-347472">
              <a:spcBef>
                <a:spcPts val="1000"/>
              </a:spcBef>
              <a:buFont typeface="+mj-lt"/>
              <a:buAutoNum type="arabicPeriod"/>
            </a:pPr>
            <a:r>
              <a:rPr lang="en-US" sz="3600" dirty="0" smtClean="0"/>
              <a:t>What transactions are required to gather this information?</a:t>
            </a:r>
          </a:p>
        </p:txBody>
      </p:sp>
      <p:sp>
        <p:nvSpPr>
          <p:cNvPr id="2" name="Title 1"/>
          <p:cNvSpPr>
            <a:spLocks noGrp="1"/>
          </p:cNvSpPr>
          <p:nvPr>
            <p:ph type="title"/>
          </p:nvPr>
        </p:nvSpPr>
        <p:spPr/>
        <p:txBody>
          <a:bodyPr>
            <a:normAutofit/>
          </a:bodyPr>
          <a:lstStyle/>
          <a:p>
            <a:r>
              <a:rPr lang="en-US" dirty="0">
                <a:solidFill>
                  <a:srgbClr val="00A9E0"/>
                </a:solidFill>
              </a:rPr>
              <a:t>Three Questions </a:t>
            </a:r>
            <a:r>
              <a:rPr lang="en-US" dirty="0"/>
              <a:t>to Ask</a:t>
            </a:r>
            <a:r>
              <a:rPr lang="en-US" dirty="0" smtClean="0"/>
              <a:t>:</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Tranformational-Leadership-0412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ales Shapers 7.9.13 N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Tranformational-Leadership-041215</Template>
  <TotalTime>3162</TotalTime>
  <Words>4387</Words>
  <Application>Microsoft Office PowerPoint</Application>
  <PresentationFormat>On-screen Show (4:3)</PresentationFormat>
  <Paragraphs>999</Paragraphs>
  <Slides>169</Slides>
  <Notes>122</Notes>
  <HiddenSlides>8</HiddenSlides>
  <MMClips>0</MMClips>
  <ScaleCrop>false</ScaleCrop>
  <HeadingPairs>
    <vt:vector size="4" baseType="variant">
      <vt:variant>
        <vt:lpstr>Theme</vt:lpstr>
      </vt:variant>
      <vt:variant>
        <vt:i4>4</vt:i4>
      </vt:variant>
      <vt:variant>
        <vt:lpstr>Slide Titles</vt:lpstr>
      </vt:variant>
      <vt:variant>
        <vt:i4>169</vt:i4>
      </vt:variant>
    </vt:vector>
  </HeadingPairs>
  <TitlesOfParts>
    <vt:vector size="173" baseType="lpstr">
      <vt:lpstr>Tranformational-Leadership-041215</vt:lpstr>
      <vt:lpstr>Office Theme</vt:lpstr>
      <vt:lpstr>Sales Shapers 7.9.13 NN</vt:lpstr>
      <vt:lpstr>2_Office Theme</vt:lpstr>
      <vt:lpstr>Transformational Leadership </vt:lpstr>
      <vt:lpstr>Introduction</vt:lpstr>
      <vt:lpstr>  Start Up</vt:lpstr>
      <vt:lpstr>Who Is This Guy?</vt:lpstr>
      <vt:lpstr>How do we solve the Leadership Paradox? </vt:lpstr>
      <vt:lpstr>So what is different today?</vt:lpstr>
      <vt:lpstr>PowerPoint Presentation</vt:lpstr>
      <vt:lpstr>PowerPoint Presentation</vt:lpstr>
      <vt:lpstr>PowerPoint Presentation</vt:lpstr>
      <vt:lpstr>PowerPoint Presentation</vt:lpstr>
      <vt:lpstr>Unleashing Innovation</vt:lpstr>
      <vt:lpstr>PowerPoint Presentation</vt:lpstr>
      <vt:lpstr>Trustworthiness</vt:lpstr>
      <vt:lpstr>PowerPoint Presentation</vt:lpstr>
      <vt:lpstr>And This Is Before</vt:lpstr>
      <vt:lpstr>PowerPoint Presentation</vt:lpstr>
      <vt:lpstr>“The biggest change to the enterprise since  Al Gore invented the internet.”</vt:lpstr>
      <vt:lpstr>Let’s be honest:</vt:lpstr>
      <vt:lpstr> Leadership Challenges</vt:lpstr>
      <vt:lpstr>Change everything!</vt:lpstr>
      <vt:lpstr>PowerPoint Presentation</vt:lpstr>
      <vt:lpstr>Tools of Transformational Leaders</vt:lpstr>
      <vt:lpstr>Business Value Model</vt:lpstr>
      <vt:lpstr>Purpose Alignment</vt:lpstr>
      <vt:lpstr>Trust Ownership Model – Rethinking our Role</vt:lpstr>
      <vt:lpstr>Make great decisions</vt:lpstr>
      <vt:lpstr>What does it take to win at decision-making? </vt:lpstr>
      <vt:lpstr>All types of decisions:</vt:lpstr>
      <vt:lpstr>and, how we decide to decide?</vt:lpstr>
      <vt:lpstr>Why This Matters Our Credibility Is On The Line </vt:lpstr>
      <vt:lpstr>My Favorite Personal Example</vt:lpstr>
      <vt:lpstr>Ideally, we decide based on</vt:lpstr>
      <vt:lpstr>Defining Value</vt:lpstr>
      <vt:lpstr>Valuing the Inputs</vt:lpstr>
      <vt:lpstr>PowerPoint Presentation</vt:lpstr>
      <vt:lpstr>Business Value Model</vt:lpstr>
      <vt:lpstr>PowerPoint Presentation</vt:lpstr>
      <vt:lpstr>PowerPoint Presentation</vt:lpstr>
      <vt:lpstr>My Operating System: Purpose Alignment Model</vt:lpstr>
      <vt:lpstr>PowerPoint Presentation</vt:lpstr>
      <vt:lpstr>The Differentiating Rules</vt:lpstr>
      <vt:lpstr>The Parity Rules</vt:lpstr>
      <vt:lpstr>My Current Example – OC Tanner</vt:lpstr>
      <vt:lpstr>OC Tanner IT</vt:lpstr>
      <vt:lpstr>Rationalizing The Portfolio And The Projects</vt:lpstr>
      <vt:lpstr>The To-Date Results</vt:lpstr>
      <vt:lpstr>Another Example - WGU</vt:lpstr>
      <vt:lpstr>WGU IT</vt:lpstr>
      <vt:lpstr>Rationalizing The Portfolio And The Projects</vt:lpstr>
      <vt:lpstr>Want To Give This A Try?</vt:lpstr>
      <vt:lpstr>The Challenge?</vt:lpstr>
      <vt:lpstr> strategy = sustainable competitive advantage</vt:lpstr>
      <vt:lpstr>4 important questions:</vt:lpstr>
      <vt:lpstr>the “billboard” test…</vt:lpstr>
      <vt:lpstr>For OC Tanner</vt:lpstr>
      <vt:lpstr>Or . . . </vt:lpstr>
      <vt:lpstr>For OC Tanner</vt:lpstr>
      <vt:lpstr>PowerPoint Presentation</vt:lpstr>
      <vt:lpstr>decision filters</vt:lpstr>
      <vt:lpstr>PowerPoint Presentation</vt:lpstr>
      <vt:lpstr>PowerPoint Presentation</vt:lpstr>
      <vt:lpstr>treat exceptions as exceptions</vt:lpstr>
      <vt:lpstr>Managing Risks</vt:lpstr>
      <vt:lpstr>PowerPoint Presentation</vt:lpstr>
      <vt:lpstr> purpose is not priority</vt:lpstr>
      <vt:lpstr>PowerPoint Presentation</vt:lpstr>
      <vt:lpstr>PowerPoint Presentation</vt:lpstr>
      <vt:lpstr>  Start Up</vt:lpstr>
      <vt:lpstr>PowerPoint Presentation</vt:lpstr>
      <vt:lpstr>PowerPoint Presentation</vt:lpstr>
      <vt:lpstr>PowerPoint Presentation</vt:lpstr>
      <vt:lpstr>PowerPoint Presentation</vt:lpstr>
      <vt:lpstr>Business Value Model</vt:lpstr>
      <vt:lpstr>PowerPoint Presentation</vt:lpstr>
      <vt:lpstr>dependencies</vt:lpstr>
      <vt:lpstr>PowerPoint Presentation</vt:lpstr>
      <vt:lpstr>PowerPoint Presentation</vt:lpstr>
      <vt:lpstr>Complexity risks</vt:lpstr>
      <vt:lpstr>uncertainty risks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Business Value Model</vt:lpstr>
      <vt:lpstr>Business Value Example – Replace MS Office</vt:lpstr>
      <vt:lpstr>Balancing Considerations</vt:lpstr>
      <vt:lpstr>An Example: SAP Re-Do at OCT</vt:lpstr>
      <vt:lpstr>WGU: Student Analytics</vt:lpstr>
      <vt:lpstr>Your Next Steps</vt:lpstr>
      <vt:lpstr>Analytics Can Create Competitive Advantage</vt:lpstr>
      <vt:lpstr>If great decisions matter, how can IT lead in better decision-making?</vt:lpstr>
      <vt:lpstr>Three Questions to Ask:</vt:lpstr>
      <vt:lpstr>Student Analytics at WGU.  The Three Questions to Ask:</vt:lpstr>
      <vt:lpstr>What Was The Result?</vt:lpstr>
      <vt:lpstr>Analytics Example - Admissions</vt:lpstr>
      <vt:lpstr>Example: Course Navigation Predicts Success</vt:lpstr>
      <vt:lpstr>Leading Through Influence</vt:lpstr>
      <vt:lpstr>How Does Influential Authority Differ From Positional Authority?</vt:lpstr>
      <vt:lpstr>PowerPoint Presentation</vt:lpstr>
      <vt:lpstr>PowerPoint Presentation</vt:lpstr>
      <vt:lpstr>PowerPoint Presentation</vt:lpstr>
      <vt:lpstr>PowerPoint Presentation</vt:lpstr>
      <vt:lpstr>Trust Ownership Model</vt:lpstr>
      <vt:lpstr>PowerPoint Presentation</vt:lpstr>
      <vt:lpstr>PowerPoint Presentation</vt:lpstr>
      <vt:lpstr>PowerPoint Presentation</vt:lpstr>
      <vt:lpstr>  How can we create a culture of trust?</vt:lpstr>
      <vt:lpstr>Describe the characteristics of a culture of trust</vt:lpstr>
      <vt:lpstr>PowerPoint Presentation</vt:lpstr>
      <vt:lpstr>PowerPoint Presentation</vt:lpstr>
      <vt:lpstr> Leadership Challenges</vt:lpstr>
      <vt:lpstr>Project Management</vt:lpstr>
      <vt:lpstr>PowerPoint Presentation</vt:lpstr>
      <vt:lpstr>PowerPoint Presentation</vt:lpstr>
      <vt:lpstr>Leading Agile</vt:lpstr>
      <vt:lpstr>PowerPoint Presentation</vt:lpstr>
      <vt:lpstr>  </vt:lpstr>
      <vt:lpstr> Blame and fix processes, not people</vt:lpstr>
      <vt:lpstr>PowerPoint Presentation</vt:lpstr>
      <vt:lpstr>PowerPoint Presentation</vt:lpstr>
      <vt:lpstr>Project Management</vt:lpstr>
      <vt:lpstr>  protect     team Boundaries</vt:lpstr>
      <vt:lpstr>Project Management</vt:lpstr>
      <vt:lpstr>PowerPoint Presentation</vt:lpstr>
      <vt:lpstr>PowerPoint Presentation</vt:lpstr>
      <vt:lpstr>PowerPoint Presentation</vt:lpstr>
      <vt:lpstr>PowerPoint Presentation</vt:lpstr>
      <vt:lpstr>PowerPoint Presentation</vt:lpstr>
      <vt:lpstr>  How can we grow ownership?</vt:lpstr>
      <vt:lpstr>PowerPoint Presentation</vt:lpstr>
      <vt:lpstr>Grow Ownership?</vt:lpstr>
      <vt:lpstr>Start With Why</vt:lpstr>
      <vt:lpstr>PowerPoint Presentation</vt:lpstr>
      <vt:lpstr>OK Smart Guy, how do we then  solve problems and make plans?</vt:lpstr>
      <vt:lpstr>Project Management</vt:lpstr>
      <vt:lpstr>PowerPoint Presentation</vt:lpstr>
      <vt:lpstr>bring the right people together from the entire enterprise </vt:lpstr>
      <vt:lpstr>agree to goals and objectives</vt:lpstr>
      <vt:lpstr>PowerPoint Presentation</vt:lpstr>
      <vt:lpstr>PowerPoint Presentation</vt:lpstr>
      <vt:lpstr>PowerPoint Presentation</vt:lpstr>
      <vt:lpstr>Individuals volunteer</vt:lpstr>
      <vt:lpstr>PowerPoint Presentation</vt:lpstr>
      <vt:lpstr>PowerPoint Presentation</vt:lpstr>
      <vt:lpstr>PowerPoint Presentation</vt:lpstr>
      <vt:lpstr>PowerPoint Presentation</vt:lpstr>
      <vt:lpstr>   help teams grow?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Focus On Relationships</vt:lpstr>
      <vt:lpstr>What Does It Take To Build  Relationships of Trust?</vt:lpstr>
      <vt:lpstr>A Final Thought On Trust - Ownership</vt:lpstr>
      <vt:lpstr>Leadership Is Not For The Faint Of Heart</vt:lpstr>
      <vt:lpstr>Exercise For you . . . </vt:lpstr>
      <vt:lpstr>Your Next Steps</vt:lpstr>
      <vt:lpstr>My Offer</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CIO Mini Boot Camp</dc:title>
  <dc:creator>Niel Nickolaisen</dc:creator>
  <cp:lastModifiedBy>Niel Nickolaisen</cp:lastModifiedBy>
  <cp:revision>247</cp:revision>
  <dcterms:created xsi:type="dcterms:W3CDTF">2011-08-02T17:19:59Z</dcterms:created>
  <dcterms:modified xsi:type="dcterms:W3CDTF">2016-09-21T13:14:19Z</dcterms:modified>
</cp:coreProperties>
</file>