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4"/>
  </p:notesMasterIdLst>
  <p:handoutMasterIdLst>
    <p:handoutMasterId r:id="rId55"/>
  </p:handoutMasterIdLst>
  <p:sldIdLst>
    <p:sldId id="949" r:id="rId2"/>
    <p:sldId id="1094" r:id="rId3"/>
    <p:sldId id="1085" r:id="rId4"/>
    <p:sldId id="1098" r:id="rId5"/>
    <p:sldId id="1097" r:id="rId6"/>
    <p:sldId id="1101" r:id="rId7"/>
    <p:sldId id="1103" r:id="rId8"/>
    <p:sldId id="1102" r:id="rId9"/>
    <p:sldId id="945" r:id="rId10"/>
    <p:sldId id="1078" r:id="rId11"/>
    <p:sldId id="1144" r:id="rId12"/>
    <p:sldId id="1083" r:id="rId13"/>
    <p:sldId id="1079" r:id="rId14"/>
    <p:sldId id="1108" r:id="rId15"/>
    <p:sldId id="1129" r:id="rId16"/>
    <p:sldId id="1099" r:id="rId17"/>
    <p:sldId id="1106" r:id="rId18"/>
    <p:sldId id="963" r:id="rId19"/>
    <p:sldId id="1084" r:id="rId20"/>
    <p:sldId id="1142" r:id="rId21"/>
    <p:sldId id="1115" r:id="rId22"/>
    <p:sldId id="1105" r:id="rId23"/>
    <p:sldId id="1114" r:id="rId24"/>
    <p:sldId id="1116" r:id="rId25"/>
    <p:sldId id="1117" r:id="rId26"/>
    <p:sldId id="1118" r:id="rId27"/>
    <p:sldId id="1119" r:id="rId28"/>
    <p:sldId id="1120" r:id="rId29"/>
    <p:sldId id="1121" r:id="rId30"/>
    <p:sldId id="1122" r:id="rId31"/>
    <p:sldId id="1124" r:id="rId32"/>
    <p:sldId id="1125" r:id="rId33"/>
    <p:sldId id="1126" r:id="rId34"/>
    <p:sldId id="1127" r:id="rId35"/>
    <p:sldId id="955" r:id="rId36"/>
    <p:sldId id="1128" r:id="rId37"/>
    <p:sldId id="1140" r:id="rId38"/>
    <p:sldId id="1073" r:id="rId39"/>
    <p:sldId id="1141" r:id="rId40"/>
    <p:sldId id="1138" r:id="rId41"/>
    <p:sldId id="1134" r:id="rId42"/>
    <p:sldId id="1130" r:id="rId43"/>
    <p:sldId id="1131" r:id="rId44"/>
    <p:sldId id="1135" r:id="rId45"/>
    <p:sldId id="1132" r:id="rId46"/>
    <p:sldId id="1133" r:id="rId47"/>
    <p:sldId id="1136" r:id="rId48"/>
    <p:sldId id="1139" r:id="rId49"/>
    <p:sldId id="1100" r:id="rId50"/>
    <p:sldId id="1137" r:id="rId51"/>
    <p:sldId id="1143" r:id="rId52"/>
    <p:sldId id="1072" r:id="rId53"/>
  </p:sldIdLst>
  <p:sldSz cx="9144000" cy="6858000" type="screen4x3"/>
  <p:notesSz cx="9939338" cy="6808788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ADDE1"/>
    <a:srgbClr val="FF0000"/>
    <a:srgbClr val="FCA2E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0505E3EF-67EA-436B-97B2-0124C06EBD24}" styleName="Medium Style 4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16D9F66E-5EB9-4882-86FB-DCBF35E3C3E4}" styleName="Medium Style 4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822" autoAdjust="0"/>
    <p:restoredTop sz="97890" autoAdjust="0"/>
  </p:normalViewPr>
  <p:slideViewPr>
    <p:cSldViewPr snapToGrid="0">
      <p:cViewPr varScale="1">
        <p:scale>
          <a:sx n="112" d="100"/>
          <a:sy n="112" d="100"/>
        </p:scale>
        <p:origin x="-1530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7242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D:\Dropbox\India2016\Value%20Uncertainty%20Game\DiceGameOdds%20-%20Chris%20Updates.xlsx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D:\Dropbox\India2016\Value%20Uncertainty%20Game\DiceGameOdds%20-%20Chris%20Updates.xlsx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file:///D:\Dropbox\India2016\Value%20Uncertainty%20Game\Game%20Engine%20Analysis.xlsx" TargetMode="Externa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oleObject" Target="file:///D:\Dropbox\India2016\Value%20Uncertainty%20Game\Game%20Engine%20Analysis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en-US" dirty="0" smtClean="0"/>
              <a:t>Value</a:t>
            </a:r>
            <a:r>
              <a:rPr lang="en-US" baseline="0" dirty="0" smtClean="0"/>
              <a:t> vs Cost</a:t>
            </a:r>
            <a:endParaRPr lang="en-US" dirty="0"/>
          </a:p>
        </c:rich>
      </c:tx>
      <c:layout/>
      <c:overlay val="0"/>
    </c:title>
    <c:autoTitleDeleted val="0"/>
    <c:plotArea>
      <c:layout/>
      <c:scatterChart>
        <c:scatterStyle val="lineMarker"/>
        <c:varyColors val="0"/>
        <c:ser>
          <c:idx val="0"/>
          <c:order val="0"/>
          <c:tx>
            <c:strRef>
              <c:f>Summary!$G$1</c:f>
              <c:strCache>
                <c:ptCount val="1"/>
                <c:pt idx="0">
                  <c:v>Value</c:v>
                </c:pt>
              </c:strCache>
            </c:strRef>
          </c:tx>
          <c:spPr>
            <a:ln w="28575">
              <a:noFill/>
            </a:ln>
          </c:spPr>
          <c:marker>
            <c:spPr>
              <a:solidFill>
                <a:schemeClr val="tx1"/>
              </a:solidFill>
              <a:ln>
                <a:solidFill>
                  <a:schemeClr val="tx1"/>
                </a:solidFill>
              </a:ln>
            </c:spPr>
          </c:marker>
          <c:xVal>
            <c:numRef>
              <c:f>Summary!$F$2:$F$15</c:f>
              <c:numCache>
                <c:formatCode>0.000</c:formatCode>
                <c:ptCount val="14"/>
                <c:pt idx="0">
                  <c:v>2.25</c:v>
                </c:pt>
                <c:pt idx="1">
                  <c:v>10.285714285714285</c:v>
                </c:pt>
                <c:pt idx="2">
                  <c:v>6</c:v>
                </c:pt>
                <c:pt idx="3">
                  <c:v>9</c:v>
                </c:pt>
                <c:pt idx="4">
                  <c:v>3.375</c:v>
                </c:pt>
                <c:pt idx="5">
                  <c:v>3.375</c:v>
                </c:pt>
                <c:pt idx="6">
                  <c:v>13.5</c:v>
                </c:pt>
                <c:pt idx="7">
                  <c:v>1.44</c:v>
                </c:pt>
                <c:pt idx="8">
                  <c:v>1.2</c:v>
                </c:pt>
                <c:pt idx="9">
                  <c:v>1.2</c:v>
                </c:pt>
                <c:pt idx="10">
                  <c:v>8</c:v>
                </c:pt>
                <c:pt idx="11">
                  <c:v>3.5999999999999996</c:v>
                </c:pt>
                <c:pt idx="12">
                  <c:v>4.1538461538461542</c:v>
                </c:pt>
                <c:pt idx="13">
                  <c:v>1.2</c:v>
                </c:pt>
              </c:numCache>
            </c:numRef>
          </c:xVal>
          <c:yVal>
            <c:numRef>
              <c:f>Summary!$G$2:$G$15</c:f>
              <c:numCache>
                <c:formatCode>0.000</c:formatCode>
                <c:ptCount val="14"/>
                <c:pt idx="0">
                  <c:v>10.5</c:v>
                </c:pt>
                <c:pt idx="1">
                  <c:v>70</c:v>
                </c:pt>
                <c:pt idx="2">
                  <c:v>15.166666666666666</c:v>
                </c:pt>
                <c:pt idx="3">
                  <c:v>52.5</c:v>
                </c:pt>
                <c:pt idx="4">
                  <c:v>13.5</c:v>
                </c:pt>
                <c:pt idx="5">
                  <c:v>7.5</c:v>
                </c:pt>
                <c:pt idx="6">
                  <c:v>114.75</c:v>
                </c:pt>
                <c:pt idx="7">
                  <c:v>3.8</c:v>
                </c:pt>
                <c:pt idx="8">
                  <c:v>4</c:v>
                </c:pt>
                <c:pt idx="9">
                  <c:v>3</c:v>
                </c:pt>
                <c:pt idx="10">
                  <c:v>15</c:v>
                </c:pt>
                <c:pt idx="11">
                  <c:v>14</c:v>
                </c:pt>
                <c:pt idx="12">
                  <c:v>14</c:v>
                </c:pt>
                <c:pt idx="13">
                  <c:v>4.666666666666667</c:v>
                </c:pt>
              </c:numCache>
            </c:numRef>
          </c:y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0-23D1-4CDA-A7A9-22F340BB4D9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223748480"/>
        <c:axId val="223750784"/>
      </c:scatterChart>
      <c:valAx>
        <c:axId val="223748480"/>
        <c:scaling>
          <c:orientation val="minMax"/>
        </c:scaling>
        <c:delete val="0"/>
        <c:axPos val="b"/>
        <c:title>
          <c:tx>
            <c:rich>
              <a:bodyPr/>
              <a:lstStyle/>
              <a:p>
                <a:pPr>
                  <a:defRPr/>
                </a:pPr>
                <a:r>
                  <a:rPr lang="en-US" dirty="0" smtClean="0"/>
                  <a:t>Average Cost (days)</a:t>
                </a:r>
                <a:endParaRPr lang="en-US" dirty="0"/>
              </a:p>
            </c:rich>
          </c:tx>
          <c:layout/>
          <c:overlay val="0"/>
        </c:title>
        <c:numFmt formatCode="0.000" sourceLinked="1"/>
        <c:majorTickMark val="out"/>
        <c:minorTickMark val="none"/>
        <c:tickLblPos val="nextTo"/>
        <c:crossAx val="223750784"/>
        <c:crosses val="autoZero"/>
        <c:crossBetween val="midCat"/>
      </c:valAx>
      <c:valAx>
        <c:axId val="223750784"/>
        <c:scaling>
          <c:orientation val="minMax"/>
        </c:scaling>
        <c:delete val="0"/>
        <c:axPos val="l"/>
        <c:majorGridlines/>
        <c:title>
          <c:tx>
            <c:rich>
              <a:bodyPr rot="0" vert="horz"/>
              <a:lstStyle/>
              <a:p>
                <a:pPr>
                  <a:defRPr/>
                </a:pPr>
                <a:r>
                  <a:rPr lang="en-US" dirty="0" smtClean="0"/>
                  <a:t>Average</a:t>
                </a:r>
              </a:p>
              <a:p>
                <a:pPr>
                  <a:defRPr/>
                </a:pPr>
                <a:r>
                  <a:rPr lang="en-US" dirty="0" smtClean="0"/>
                  <a:t>Value</a:t>
                </a:r>
                <a:endParaRPr lang="en-US" dirty="0"/>
              </a:p>
            </c:rich>
          </c:tx>
          <c:layout/>
          <c:overlay val="0"/>
        </c:title>
        <c:numFmt formatCode="0.000" sourceLinked="1"/>
        <c:majorTickMark val="out"/>
        <c:minorTickMark val="none"/>
        <c:tickLblPos val="nextTo"/>
        <c:crossAx val="223748480"/>
        <c:crosses val="autoZero"/>
        <c:crossBetween val="midCat"/>
      </c:valAx>
    </c:plotArea>
    <c:legend>
      <c:legendPos val="r"/>
      <c:layout/>
      <c:overlay val="0"/>
    </c:legend>
    <c:plotVisOnly val="1"/>
    <c:dispBlanksAs val="gap"/>
    <c:showDLblsOverMax val="0"/>
  </c:chart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en-US" dirty="0"/>
              <a:t>Expected </a:t>
            </a:r>
            <a:r>
              <a:rPr lang="en-US" dirty="0" smtClean="0"/>
              <a:t>Value vs Cost</a:t>
            </a:r>
            <a:endParaRPr lang="en-US" dirty="0"/>
          </a:p>
        </c:rich>
      </c:tx>
      <c:layout/>
      <c:overlay val="0"/>
    </c:title>
    <c:autoTitleDeleted val="0"/>
    <c:plotArea>
      <c:layout/>
      <c:scatterChart>
        <c:scatterStyle val="lineMarker"/>
        <c:varyColors val="0"/>
        <c:ser>
          <c:idx val="0"/>
          <c:order val="0"/>
          <c:tx>
            <c:strRef>
              <c:f>Summary!$C$1</c:f>
              <c:strCache>
                <c:ptCount val="1"/>
                <c:pt idx="0">
                  <c:v>Ave/Attempt</c:v>
                </c:pt>
              </c:strCache>
            </c:strRef>
          </c:tx>
          <c:spPr>
            <a:ln w="28575">
              <a:noFill/>
            </a:ln>
          </c:spPr>
          <c:marker>
            <c:spPr>
              <a:solidFill>
                <a:schemeClr val="tx1"/>
              </a:solidFill>
              <a:ln>
                <a:solidFill>
                  <a:schemeClr val="tx1"/>
                </a:solidFill>
              </a:ln>
            </c:spPr>
          </c:marker>
          <c:xVal>
            <c:numRef>
              <c:f>Summary!$F$2:$F$15</c:f>
              <c:numCache>
                <c:formatCode>0.000</c:formatCode>
                <c:ptCount val="14"/>
                <c:pt idx="0">
                  <c:v>2.25</c:v>
                </c:pt>
                <c:pt idx="1">
                  <c:v>10.285714285714285</c:v>
                </c:pt>
                <c:pt idx="2">
                  <c:v>6</c:v>
                </c:pt>
                <c:pt idx="3">
                  <c:v>9</c:v>
                </c:pt>
                <c:pt idx="4">
                  <c:v>3.375</c:v>
                </c:pt>
                <c:pt idx="5">
                  <c:v>3.375</c:v>
                </c:pt>
                <c:pt idx="6">
                  <c:v>13.5</c:v>
                </c:pt>
                <c:pt idx="7">
                  <c:v>1.44</c:v>
                </c:pt>
                <c:pt idx="8">
                  <c:v>1.2</c:v>
                </c:pt>
                <c:pt idx="9">
                  <c:v>1.2</c:v>
                </c:pt>
                <c:pt idx="10">
                  <c:v>8</c:v>
                </c:pt>
                <c:pt idx="11">
                  <c:v>3.5999999999999996</c:v>
                </c:pt>
                <c:pt idx="12">
                  <c:v>4.1538461538461542</c:v>
                </c:pt>
                <c:pt idx="13">
                  <c:v>1.2</c:v>
                </c:pt>
              </c:numCache>
            </c:numRef>
          </c:xVal>
          <c:yVal>
            <c:numRef>
              <c:f>Summary!$C$2:$C$15</c:f>
              <c:numCache>
                <c:formatCode>0.0</c:formatCode>
                <c:ptCount val="14"/>
                <c:pt idx="0">
                  <c:v>4.666666666666667</c:v>
                </c:pt>
                <c:pt idx="1">
                  <c:v>6.8055555555555554</c:v>
                </c:pt>
                <c:pt idx="2">
                  <c:v>2.5277777777777777</c:v>
                </c:pt>
                <c:pt idx="3">
                  <c:v>5.833333333333333</c:v>
                </c:pt>
                <c:pt idx="4">
                  <c:v>4</c:v>
                </c:pt>
                <c:pt idx="5">
                  <c:v>2.2222222222222223</c:v>
                </c:pt>
                <c:pt idx="6">
                  <c:v>8.5</c:v>
                </c:pt>
                <c:pt idx="7">
                  <c:v>2.6388888888888888</c:v>
                </c:pt>
                <c:pt idx="8">
                  <c:v>3.3333333333333335</c:v>
                </c:pt>
                <c:pt idx="9">
                  <c:v>2.5</c:v>
                </c:pt>
                <c:pt idx="10">
                  <c:v>1.875</c:v>
                </c:pt>
                <c:pt idx="11">
                  <c:v>3.8888888888888888</c:v>
                </c:pt>
                <c:pt idx="12">
                  <c:v>3.3703703703703702</c:v>
                </c:pt>
                <c:pt idx="13">
                  <c:v>3.8888888888888888</c:v>
                </c:pt>
              </c:numCache>
            </c:numRef>
          </c:y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0-609A-4F1E-B482-2F6B5F9AC58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223759744"/>
        <c:axId val="223782784"/>
      </c:scatterChart>
      <c:valAx>
        <c:axId val="223759744"/>
        <c:scaling>
          <c:orientation val="minMax"/>
        </c:scaling>
        <c:delete val="0"/>
        <c:axPos val="b"/>
        <c:title>
          <c:tx>
            <c:rich>
              <a:bodyPr/>
              <a:lstStyle/>
              <a:p>
                <a:pPr>
                  <a:defRPr/>
                </a:pPr>
                <a:r>
                  <a:rPr lang="en-US" dirty="0" smtClean="0"/>
                  <a:t>Average Cost (days)</a:t>
                </a:r>
                <a:endParaRPr lang="en-US" dirty="0"/>
              </a:p>
            </c:rich>
          </c:tx>
          <c:layout/>
          <c:overlay val="0"/>
        </c:title>
        <c:numFmt formatCode="0.000" sourceLinked="1"/>
        <c:majorTickMark val="out"/>
        <c:minorTickMark val="none"/>
        <c:tickLblPos val="nextTo"/>
        <c:crossAx val="223782784"/>
        <c:crosses val="autoZero"/>
        <c:crossBetween val="midCat"/>
      </c:valAx>
      <c:valAx>
        <c:axId val="223782784"/>
        <c:scaling>
          <c:orientation val="minMax"/>
        </c:scaling>
        <c:delete val="0"/>
        <c:axPos val="l"/>
        <c:majorGridlines/>
        <c:title>
          <c:tx>
            <c:rich>
              <a:bodyPr rot="0" vert="horz"/>
              <a:lstStyle/>
              <a:p>
                <a:pPr>
                  <a:defRPr/>
                </a:pPr>
                <a:r>
                  <a:rPr lang="en-US" dirty="0"/>
                  <a:t>Expected</a:t>
                </a:r>
              </a:p>
              <a:p>
                <a:pPr>
                  <a:defRPr/>
                </a:pPr>
                <a:r>
                  <a:rPr lang="en-US" baseline="0" dirty="0" smtClean="0"/>
                  <a:t>Value</a:t>
                </a:r>
              </a:p>
              <a:p>
                <a:pPr>
                  <a:defRPr/>
                </a:pPr>
                <a:r>
                  <a:rPr lang="en-US" baseline="0" dirty="0" smtClean="0"/>
                  <a:t>(/day)</a:t>
                </a:r>
              </a:p>
            </c:rich>
          </c:tx>
          <c:layout/>
          <c:overlay val="0"/>
        </c:title>
        <c:numFmt formatCode="0.0" sourceLinked="1"/>
        <c:majorTickMark val="out"/>
        <c:minorTickMark val="none"/>
        <c:tickLblPos val="nextTo"/>
        <c:crossAx val="223759744"/>
        <c:crosses val="autoZero"/>
        <c:crossBetween val="midCat"/>
      </c:valAx>
    </c:plotArea>
    <c:legend>
      <c:legendPos val="r"/>
      <c:layout/>
      <c:overlay val="0"/>
    </c:legend>
    <c:plotVisOnly val="1"/>
    <c:dispBlanksAs val="gap"/>
    <c:showDLblsOverMax val="0"/>
  </c:chart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en-US"/>
              <a:t>Accepted Story Count </a:t>
            </a:r>
            <a:r>
              <a:rPr lang="en-US" baseline="0"/>
              <a:t>Histogram</a:t>
            </a:r>
            <a:endParaRPr lang="en-US"/>
          </a:p>
        </c:rich>
      </c:tx>
      <c:layout/>
      <c:overlay val="0"/>
    </c:title>
    <c:autoTitleDeleted val="0"/>
    <c:plotArea>
      <c:layout/>
      <c:barChart>
        <c:barDir val="col"/>
        <c:grouping val="clustered"/>
        <c:varyColors val="0"/>
        <c:ser>
          <c:idx val="1"/>
          <c:order val="0"/>
          <c:tx>
            <c:strRef>
              <c:f>'Simple - New'!$H$1</c:f>
              <c:strCache>
                <c:ptCount val="1"/>
                <c:pt idx="0">
                  <c:v>Easiest First</c:v>
                </c:pt>
              </c:strCache>
            </c:strRef>
          </c:tx>
          <c:invertIfNegative val="0"/>
          <c:cat>
            <c:numRef>
              <c:f>'Simple - New'!$G$25:$G$32</c:f>
              <c:numCache>
                <c:formatCode>General</c:formatCode>
                <c:ptCount val="8"/>
                <c:pt idx="0">
                  <c:v>0</c:v>
                </c:pt>
                <c:pt idx="1">
                  <c:v>2</c:v>
                </c:pt>
                <c:pt idx="2">
                  <c:v>4</c:v>
                </c:pt>
                <c:pt idx="3">
                  <c:v>6</c:v>
                </c:pt>
                <c:pt idx="4">
                  <c:v>8</c:v>
                </c:pt>
                <c:pt idx="5">
                  <c:v>10</c:v>
                </c:pt>
                <c:pt idx="6">
                  <c:v>12</c:v>
                </c:pt>
                <c:pt idx="7">
                  <c:v>14</c:v>
                </c:pt>
              </c:numCache>
            </c:numRef>
          </c:cat>
          <c:val>
            <c:numRef>
              <c:f>'Simple - New'!$H$25:$H$32</c:f>
              <c:numCache>
                <c:formatCode>General</c:formatCode>
                <c:ptCount val="8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17</c:v>
                </c:pt>
                <c:pt idx="5">
                  <c:v>43</c:v>
                </c:pt>
                <c:pt idx="6">
                  <c:v>33</c:v>
                </c:pt>
                <c:pt idx="7">
                  <c:v>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5C55-4CCC-9299-041B1EDD076D}"/>
            </c:ext>
          </c:extLst>
        </c:ser>
        <c:ser>
          <c:idx val="0"/>
          <c:order val="1"/>
          <c:tx>
            <c:strRef>
              <c:f>'Optimal -  New'!$H$1</c:f>
              <c:strCache>
                <c:ptCount val="1"/>
                <c:pt idx="0">
                  <c:v>Highest Expected Value First</c:v>
                </c:pt>
              </c:strCache>
            </c:strRef>
          </c:tx>
          <c:spPr>
            <a:solidFill>
              <a:srgbClr val="FF0000"/>
            </a:solidFill>
            <a:ln>
              <a:solidFill>
                <a:schemeClr val="accent1"/>
              </a:solidFill>
            </a:ln>
          </c:spPr>
          <c:invertIfNegative val="0"/>
          <c:cat>
            <c:numRef>
              <c:f>'Simple - New'!$G$25:$G$32</c:f>
              <c:numCache>
                <c:formatCode>General</c:formatCode>
                <c:ptCount val="8"/>
                <c:pt idx="0">
                  <c:v>0</c:v>
                </c:pt>
                <c:pt idx="1">
                  <c:v>2</c:v>
                </c:pt>
                <c:pt idx="2">
                  <c:v>4</c:v>
                </c:pt>
                <c:pt idx="3">
                  <c:v>6</c:v>
                </c:pt>
                <c:pt idx="4">
                  <c:v>8</c:v>
                </c:pt>
                <c:pt idx="5">
                  <c:v>10</c:v>
                </c:pt>
                <c:pt idx="6">
                  <c:v>12</c:v>
                </c:pt>
                <c:pt idx="7">
                  <c:v>14</c:v>
                </c:pt>
              </c:numCache>
            </c:numRef>
          </c:cat>
          <c:val>
            <c:numRef>
              <c:f>'Optimal -  New'!$H$25:$H$32</c:f>
              <c:numCache>
                <c:formatCode>General</c:formatCode>
                <c:ptCount val="8"/>
                <c:pt idx="0">
                  <c:v>8</c:v>
                </c:pt>
                <c:pt idx="1">
                  <c:v>35</c:v>
                </c:pt>
                <c:pt idx="2">
                  <c:v>19</c:v>
                </c:pt>
                <c:pt idx="3">
                  <c:v>14</c:v>
                </c:pt>
                <c:pt idx="4">
                  <c:v>8</c:v>
                </c:pt>
                <c:pt idx="5">
                  <c:v>9</c:v>
                </c:pt>
                <c:pt idx="6">
                  <c:v>5</c:v>
                </c:pt>
                <c:pt idx="7">
                  <c:v>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5C55-4CCC-9299-041B1EDD076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25390976"/>
        <c:axId val="225392896"/>
      </c:barChart>
      <c:catAx>
        <c:axId val="225390976"/>
        <c:scaling>
          <c:orientation val="minMax"/>
        </c:scaling>
        <c:delete val="0"/>
        <c:axPos val="b"/>
        <c:title>
          <c:tx>
            <c:rich>
              <a:bodyPr/>
              <a:lstStyle/>
              <a:p>
                <a:pPr>
                  <a:defRPr/>
                </a:pPr>
                <a:r>
                  <a:rPr lang="en-US"/>
                  <a:t>Accepted Story</a:t>
                </a:r>
                <a:r>
                  <a:rPr lang="en-US" baseline="0"/>
                  <a:t> Count</a:t>
                </a:r>
                <a:endParaRPr lang="en-US"/>
              </a:p>
            </c:rich>
          </c:tx>
          <c:layout/>
          <c:overlay val="0"/>
        </c:title>
        <c:numFmt formatCode="General" sourceLinked="1"/>
        <c:majorTickMark val="out"/>
        <c:minorTickMark val="none"/>
        <c:tickLblPos val="nextTo"/>
        <c:crossAx val="225392896"/>
        <c:crosses val="autoZero"/>
        <c:auto val="1"/>
        <c:lblAlgn val="ctr"/>
        <c:lblOffset val="100"/>
        <c:noMultiLvlLbl val="0"/>
      </c:catAx>
      <c:valAx>
        <c:axId val="225392896"/>
        <c:scaling>
          <c:orientation val="minMax"/>
        </c:scaling>
        <c:delete val="0"/>
        <c:axPos val="l"/>
        <c:majorGridlines/>
        <c:title>
          <c:tx>
            <c:rich>
              <a:bodyPr rot="0" vert="horz"/>
              <a:lstStyle/>
              <a:p>
                <a:pPr>
                  <a:defRPr/>
                </a:pPr>
                <a:r>
                  <a:rPr lang="en-US" dirty="0"/>
                  <a:t>Count</a:t>
                </a:r>
              </a:p>
            </c:rich>
          </c:tx>
          <c:layout/>
          <c:overlay val="0"/>
        </c:title>
        <c:numFmt formatCode="General" sourceLinked="1"/>
        <c:majorTickMark val="out"/>
        <c:minorTickMark val="none"/>
        <c:tickLblPos val="nextTo"/>
        <c:crossAx val="225390976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en-US"/>
              <a:t>Accepted Points</a:t>
            </a:r>
            <a:r>
              <a:rPr lang="en-US" baseline="0"/>
              <a:t> Histogram</a:t>
            </a:r>
            <a:endParaRPr lang="en-US"/>
          </a:p>
        </c:rich>
      </c:tx>
      <c:layout/>
      <c:overlay val="0"/>
    </c:title>
    <c:autoTitleDeleted val="0"/>
    <c:plotArea>
      <c:layout>
        <c:manualLayout>
          <c:layoutTarget val="inner"/>
          <c:xMode val="edge"/>
          <c:yMode val="edge"/>
          <c:x val="9.3202537182852138E-2"/>
          <c:y val="7.5370370370370365E-2"/>
          <c:w val="0.7665231846019247"/>
          <c:h val="0.84275605132691744"/>
        </c:manualLayout>
      </c:layout>
      <c:barChart>
        <c:barDir val="col"/>
        <c:grouping val="clustered"/>
        <c:varyColors val="0"/>
        <c:ser>
          <c:idx val="1"/>
          <c:order val="0"/>
          <c:tx>
            <c:strRef>
              <c:f>'Simple - New'!$H$1</c:f>
              <c:strCache>
                <c:ptCount val="1"/>
                <c:pt idx="0">
                  <c:v>Easiest First</c:v>
                </c:pt>
              </c:strCache>
            </c:strRef>
          </c:tx>
          <c:invertIfNegative val="0"/>
          <c:cat>
            <c:numRef>
              <c:f>'Optimal - Original'!$G$2:$G$12</c:f>
              <c:numCache>
                <c:formatCode>General</c:formatCode>
                <c:ptCount val="11"/>
                <c:pt idx="0">
                  <c:v>0</c:v>
                </c:pt>
                <c:pt idx="1">
                  <c:v>50</c:v>
                </c:pt>
                <c:pt idx="2">
                  <c:v>100</c:v>
                </c:pt>
                <c:pt idx="3">
                  <c:v>150</c:v>
                </c:pt>
                <c:pt idx="4">
                  <c:v>200</c:v>
                </c:pt>
                <c:pt idx="5">
                  <c:v>250</c:v>
                </c:pt>
                <c:pt idx="6">
                  <c:v>300</c:v>
                </c:pt>
                <c:pt idx="7">
                  <c:v>350</c:v>
                </c:pt>
                <c:pt idx="8">
                  <c:v>400</c:v>
                </c:pt>
                <c:pt idx="9">
                  <c:v>450</c:v>
                </c:pt>
                <c:pt idx="10">
                  <c:v>500</c:v>
                </c:pt>
              </c:numCache>
            </c:numRef>
          </c:cat>
          <c:val>
            <c:numRef>
              <c:f>'Simple - New'!$H$2:$H$12</c:f>
              <c:numCache>
                <c:formatCode>General</c:formatCode>
                <c:ptCount val="11"/>
                <c:pt idx="0">
                  <c:v>0</c:v>
                </c:pt>
                <c:pt idx="1">
                  <c:v>3</c:v>
                </c:pt>
                <c:pt idx="2">
                  <c:v>60</c:v>
                </c:pt>
                <c:pt idx="3">
                  <c:v>26</c:v>
                </c:pt>
                <c:pt idx="4">
                  <c:v>4</c:v>
                </c:pt>
                <c:pt idx="5">
                  <c:v>3</c:v>
                </c:pt>
                <c:pt idx="6">
                  <c:v>3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8AFA-4254-9954-5EB493818B16}"/>
            </c:ext>
          </c:extLst>
        </c:ser>
        <c:ser>
          <c:idx val="0"/>
          <c:order val="1"/>
          <c:tx>
            <c:strRef>
              <c:f>'Optimal -  New'!$H$1</c:f>
              <c:strCache>
                <c:ptCount val="1"/>
                <c:pt idx="0">
                  <c:v>Highest Expected Value First</c:v>
                </c:pt>
              </c:strCache>
            </c:strRef>
          </c:tx>
          <c:spPr>
            <a:solidFill>
              <a:srgbClr val="FF0000"/>
            </a:solidFill>
            <a:ln>
              <a:solidFill>
                <a:srgbClr val="FF0000"/>
              </a:solidFill>
            </a:ln>
          </c:spPr>
          <c:invertIfNegative val="0"/>
          <c:cat>
            <c:numRef>
              <c:f>'Optimal - Original'!$G$2:$G$12</c:f>
              <c:numCache>
                <c:formatCode>General</c:formatCode>
                <c:ptCount val="11"/>
                <c:pt idx="0">
                  <c:v>0</c:v>
                </c:pt>
                <c:pt idx="1">
                  <c:v>50</c:v>
                </c:pt>
                <c:pt idx="2">
                  <c:v>100</c:v>
                </c:pt>
                <c:pt idx="3">
                  <c:v>150</c:v>
                </c:pt>
                <c:pt idx="4">
                  <c:v>200</c:v>
                </c:pt>
                <c:pt idx="5">
                  <c:v>250</c:v>
                </c:pt>
                <c:pt idx="6">
                  <c:v>300</c:v>
                </c:pt>
                <c:pt idx="7">
                  <c:v>350</c:v>
                </c:pt>
                <c:pt idx="8">
                  <c:v>400</c:v>
                </c:pt>
                <c:pt idx="9">
                  <c:v>450</c:v>
                </c:pt>
                <c:pt idx="10">
                  <c:v>500</c:v>
                </c:pt>
              </c:numCache>
            </c:numRef>
          </c:cat>
          <c:val>
            <c:numRef>
              <c:f>'Optimal -  New'!$H$2:$H$12</c:f>
              <c:numCache>
                <c:formatCode>General</c:formatCode>
                <c:ptCount val="11"/>
                <c:pt idx="0">
                  <c:v>8</c:v>
                </c:pt>
                <c:pt idx="1">
                  <c:v>7</c:v>
                </c:pt>
                <c:pt idx="2">
                  <c:v>5</c:v>
                </c:pt>
                <c:pt idx="3">
                  <c:v>14</c:v>
                </c:pt>
                <c:pt idx="4">
                  <c:v>13</c:v>
                </c:pt>
                <c:pt idx="5">
                  <c:v>22</c:v>
                </c:pt>
                <c:pt idx="6">
                  <c:v>7</c:v>
                </c:pt>
                <c:pt idx="7">
                  <c:v>14</c:v>
                </c:pt>
                <c:pt idx="8">
                  <c:v>7</c:v>
                </c:pt>
                <c:pt idx="9">
                  <c:v>2</c:v>
                </c:pt>
                <c:pt idx="10">
                  <c:v>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8AFA-4254-9954-5EB493818B1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25436416"/>
        <c:axId val="225438336"/>
      </c:barChart>
      <c:catAx>
        <c:axId val="225436416"/>
        <c:scaling>
          <c:orientation val="minMax"/>
        </c:scaling>
        <c:delete val="0"/>
        <c:axPos val="b"/>
        <c:title>
          <c:tx>
            <c:rich>
              <a:bodyPr/>
              <a:lstStyle/>
              <a:p>
                <a:pPr>
                  <a:defRPr/>
                </a:pPr>
                <a:r>
                  <a:rPr lang="en-US"/>
                  <a:t>Accepted Points</a:t>
                </a:r>
              </a:p>
            </c:rich>
          </c:tx>
          <c:layout/>
          <c:overlay val="0"/>
        </c:title>
        <c:numFmt formatCode="General" sourceLinked="1"/>
        <c:majorTickMark val="out"/>
        <c:minorTickMark val="none"/>
        <c:tickLblPos val="nextTo"/>
        <c:crossAx val="225438336"/>
        <c:crosses val="autoZero"/>
        <c:auto val="1"/>
        <c:lblAlgn val="ctr"/>
        <c:lblOffset val="100"/>
        <c:noMultiLvlLbl val="0"/>
      </c:catAx>
      <c:valAx>
        <c:axId val="225438336"/>
        <c:scaling>
          <c:orientation val="minMax"/>
        </c:scaling>
        <c:delete val="0"/>
        <c:axPos val="l"/>
        <c:majorGridlines/>
        <c:title>
          <c:tx>
            <c:rich>
              <a:bodyPr rot="0" vert="horz"/>
              <a:lstStyle/>
              <a:p>
                <a:pPr>
                  <a:defRPr/>
                </a:pPr>
                <a:r>
                  <a:rPr lang="en-US"/>
                  <a:t>Count</a:t>
                </a:r>
              </a:p>
            </c:rich>
          </c:tx>
          <c:layout/>
          <c:overlay val="0"/>
        </c:title>
        <c:numFmt formatCode="General" sourceLinked="1"/>
        <c:majorTickMark val="out"/>
        <c:minorTickMark val="none"/>
        <c:tickLblPos val="nextTo"/>
        <c:crossAx val="225436416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86667016622922133"/>
          <c:y val="0.43849402158063577"/>
          <c:w val="0.12499650043744531"/>
          <c:h val="0.1206045494313211"/>
        </c:manualLayout>
      </c:layout>
      <c:overlay val="0"/>
    </c:legend>
    <c:plotVisOnly val="1"/>
    <c:dispBlanksAs val="gap"/>
    <c:showDLblsOverMax val="0"/>
  </c:chart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2" y="1"/>
            <a:ext cx="4307046" cy="340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301" tIns="46651" rIns="93301" bIns="46651" numCol="1" anchor="t" anchorCtr="0" compatLnSpc="1">
            <a:prstTxWarp prst="textNoShape">
              <a:avLst/>
            </a:prstTxWarp>
          </a:bodyPr>
          <a:lstStyle>
            <a:lvl1pPr defTabSz="933246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5630568" y="1"/>
            <a:ext cx="4307046" cy="340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301" tIns="46651" rIns="93301" bIns="46651" numCol="1" anchor="t" anchorCtr="0" compatLnSpc="1">
            <a:prstTxWarp prst="textNoShape">
              <a:avLst/>
            </a:prstTxWarp>
          </a:bodyPr>
          <a:lstStyle>
            <a:lvl1pPr algn="r" defTabSz="933246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2" y="6466774"/>
            <a:ext cx="4307046" cy="340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301" tIns="46651" rIns="93301" bIns="46651" numCol="1" anchor="b" anchorCtr="0" compatLnSpc="1">
            <a:prstTxWarp prst="textNoShape">
              <a:avLst/>
            </a:prstTxWarp>
          </a:bodyPr>
          <a:lstStyle>
            <a:lvl1pPr defTabSz="933246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5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5630568" y="6466774"/>
            <a:ext cx="4307046" cy="340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301" tIns="46651" rIns="93301" bIns="46651" numCol="1" anchor="b" anchorCtr="0" compatLnSpc="1">
            <a:prstTxWarp prst="textNoShape">
              <a:avLst/>
            </a:prstTxWarp>
          </a:bodyPr>
          <a:lstStyle>
            <a:lvl1pPr algn="r" defTabSz="933246">
              <a:defRPr sz="1200"/>
            </a:lvl1pPr>
          </a:lstStyle>
          <a:p>
            <a:pPr>
              <a:defRPr/>
            </a:pPr>
            <a:fld id="{9309592D-0254-471D-82B6-BD443B9E230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605583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2" y="1"/>
            <a:ext cx="4307046" cy="340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301" tIns="46651" rIns="93301" bIns="46651" numCol="1" anchor="t" anchorCtr="0" compatLnSpc="1">
            <a:prstTxWarp prst="textNoShape">
              <a:avLst/>
            </a:prstTxWarp>
          </a:bodyPr>
          <a:lstStyle>
            <a:lvl1pPr defTabSz="933246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5630568" y="1"/>
            <a:ext cx="4307046" cy="340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301" tIns="46651" rIns="93301" bIns="46651" numCol="1" anchor="t" anchorCtr="0" compatLnSpc="1">
            <a:prstTxWarp prst="textNoShape">
              <a:avLst/>
            </a:prstTxWarp>
          </a:bodyPr>
          <a:lstStyle>
            <a:lvl1pPr algn="r" defTabSz="933246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939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268663" y="508000"/>
            <a:ext cx="3403600" cy="25527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93934" y="3234175"/>
            <a:ext cx="7951470" cy="30639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301" tIns="46651" rIns="93301" bIns="4665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2" y="6466774"/>
            <a:ext cx="4307046" cy="340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301" tIns="46651" rIns="93301" bIns="46651" numCol="1" anchor="b" anchorCtr="0" compatLnSpc="1">
            <a:prstTxWarp prst="textNoShape">
              <a:avLst/>
            </a:prstTxWarp>
          </a:bodyPr>
          <a:lstStyle>
            <a:lvl1pPr defTabSz="933246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630568" y="6466774"/>
            <a:ext cx="4307046" cy="340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301" tIns="46651" rIns="93301" bIns="46651" numCol="1" anchor="b" anchorCtr="0" compatLnSpc="1">
            <a:prstTxWarp prst="textNoShape">
              <a:avLst/>
            </a:prstTxWarp>
          </a:bodyPr>
          <a:lstStyle>
            <a:lvl1pPr algn="r" defTabSz="933246">
              <a:defRPr sz="1200"/>
            </a:lvl1pPr>
          </a:lstStyle>
          <a:p>
            <a:pPr>
              <a:defRPr/>
            </a:pPr>
            <a:fld id="{27FD3CB8-2AAF-444B-86E9-8534E32CDD6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122885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680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n-CA" dirty="0" smtClean="0"/>
              <a:t>Read the story. Some</a:t>
            </a:r>
            <a:r>
              <a:rPr lang="en-CA" baseline="0" dirty="0" smtClean="0"/>
              <a:t> stories will require you to roll 1 dice. Stories others 2 dice, 3 dice, </a:t>
            </a:r>
            <a:r>
              <a:rPr lang="en-CA" baseline="0" dirty="0" err="1" smtClean="0"/>
              <a:t>etc</a:t>
            </a:r>
            <a:r>
              <a:rPr lang="en-CA" baseline="0" dirty="0" smtClean="0"/>
              <a:t>…</a:t>
            </a:r>
          </a:p>
          <a:p>
            <a:endParaRPr lang="en-CA" baseline="0" dirty="0" smtClean="0"/>
          </a:p>
          <a:p>
            <a:r>
              <a:rPr lang="en-CA" baseline="0" dirty="0" smtClean="0"/>
              <a:t>Each story has a different way of calculating the value. </a:t>
            </a:r>
            <a:endParaRPr lang="en-CA" dirty="0" smtClean="0"/>
          </a:p>
          <a:p>
            <a:endParaRPr lang="en-US" dirty="0" smtClean="0"/>
          </a:p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0D80936-43E3-4895-A973-2DAFB42183DB}" type="slidenum">
              <a:rPr lang="en-US" smtClean="0"/>
              <a:pPr>
                <a:defRPr/>
              </a:pPr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836397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782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0B78CB7E-96E7-4BE0-8931-13875A729C24}" type="slidenum">
              <a:rPr lang="en-US" smtClean="0"/>
              <a:pPr>
                <a:defRPr/>
              </a:pPr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070103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782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0B78CB7E-96E7-4BE0-8931-13875A729C24}" type="slidenum">
              <a:rPr lang="en-US" smtClean="0"/>
              <a:pPr>
                <a:defRPr/>
              </a:pPr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309882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782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0B78CB7E-96E7-4BE0-8931-13875A729C24}" type="slidenum">
              <a:rPr lang="en-US" smtClean="0"/>
              <a:pPr>
                <a:defRPr/>
              </a:pPr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694145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782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0B78CB7E-96E7-4BE0-8931-13875A729C24}" type="slidenum">
              <a:rPr lang="en-US" smtClean="0"/>
              <a:pPr>
                <a:defRPr/>
              </a:pPr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340812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782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0B78CB7E-96E7-4BE0-8931-13875A729C24}" type="slidenum">
              <a:rPr lang="en-US" smtClean="0"/>
              <a:pPr>
                <a:defRPr/>
              </a:pPr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234071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782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0B78CB7E-96E7-4BE0-8931-13875A729C24}" type="slidenum">
              <a:rPr lang="en-US" smtClean="0"/>
              <a:pPr>
                <a:defRPr/>
              </a:pPr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356024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782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0B78CB7E-96E7-4BE0-8931-13875A729C24}" type="slidenum">
              <a:rPr lang="en-US" smtClean="0"/>
              <a:pPr>
                <a:defRPr/>
              </a:pPr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824027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782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0B78CB7E-96E7-4BE0-8931-13875A729C24}" type="slidenum">
              <a:rPr lang="en-US" smtClean="0"/>
              <a:pPr>
                <a:defRPr/>
              </a:pPr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016423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782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0B78CB7E-96E7-4BE0-8931-13875A729C24}" type="slidenum">
              <a:rPr lang="en-US" smtClean="0"/>
              <a:pPr>
                <a:defRPr/>
              </a:pPr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811935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782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0B78CB7E-96E7-4BE0-8931-13875A729C24}" type="slidenum">
              <a:rPr lang="en-US" smtClean="0"/>
              <a:pPr>
                <a:defRPr/>
              </a:pPr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009531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7FD3CB8-2AAF-444B-86E9-8534E32CDD6F}" type="slidenum">
              <a:rPr lang="en-US" smtClean="0"/>
              <a:pPr>
                <a:defRPr/>
              </a:pPr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125803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782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0B78CB7E-96E7-4BE0-8931-13875A729C24}" type="slidenum">
              <a:rPr lang="en-US" smtClean="0"/>
              <a:pPr>
                <a:defRPr/>
              </a:pPr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327865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7FD3CB8-2AAF-444B-86E9-8534E32CDD6F}" type="slidenum">
              <a:rPr lang="en-US" smtClean="0"/>
              <a:pPr>
                <a:defRPr/>
              </a:pPr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711532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782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n-US" dirty="0" smtClean="0"/>
              <a:t>How</a:t>
            </a:r>
            <a:r>
              <a:rPr lang="en-US" baseline="0" dirty="0" smtClean="0"/>
              <a:t> would we prioritize these stories? </a:t>
            </a:r>
          </a:p>
          <a:p>
            <a:r>
              <a:rPr lang="en-US" dirty="0" smtClean="0"/>
              <a:t>Stories</a:t>
            </a:r>
            <a:r>
              <a:rPr lang="en-US" baseline="0" dirty="0" smtClean="0"/>
              <a:t> that have high value, at low cost, should easily come first. This area in the green.</a:t>
            </a:r>
          </a:p>
          <a:p>
            <a:endParaRPr lang="en-US" baseline="0" dirty="0" smtClean="0"/>
          </a:p>
          <a:p>
            <a:r>
              <a:rPr lang="en-US" baseline="0" dirty="0" smtClean="0"/>
              <a:t>Now as we </a:t>
            </a:r>
            <a:r>
              <a:rPr lang="en-US" baseline="0" dirty="0" err="1" smtClean="0"/>
              <a:t>decend</a:t>
            </a:r>
            <a:r>
              <a:rPr lang="en-US" baseline="0" dirty="0" smtClean="0"/>
              <a:t> through priority, we get </a:t>
            </a:r>
            <a:r>
              <a:rPr lang="en-US" baseline="0" dirty="0" err="1" smtClean="0"/>
              <a:t>thorugh</a:t>
            </a:r>
            <a:r>
              <a:rPr lang="en-US" baseline="0" dirty="0" smtClean="0"/>
              <a:t> this yellow zone. Do you take a small story with low payoff, or a risky story with high potential payoff? That’s a decision your team can make. </a:t>
            </a:r>
          </a:p>
          <a:p>
            <a:r>
              <a:rPr lang="en-US" baseline="0" dirty="0" smtClean="0"/>
              <a:t>Expensive stories with low payoff, we </a:t>
            </a:r>
            <a:r>
              <a:rPr lang="en-US" baseline="0" dirty="0" err="1" smtClean="0"/>
              <a:t>oviously</a:t>
            </a:r>
            <a:r>
              <a:rPr lang="en-US" baseline="0" dirty="0" smtClean="0"/>
              <a:t> payoff really low.</a:t>
            </a:r>
          </a:p>
          <a:p>
            <a:endParaRPr lang="en-US" baseline="0" dirty="0" smtClean="0"/>
          </a:p>
          <a:p>
            <a:r>
              <a:rPr lang="en-US" baseline="0" dirty="0" smtClean="0"/>
              <a:t>There are many decision to be made here. </a:t>
            </a: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0B78CB7E-96E7-4BE0-8931-13875A729C24}" type="slidenum">
              <a:rPr lang="en-US" smtClean="0"/>
              <a:pPr>
                <a:defRPr/>
              </a:pPr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389265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782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n-US" dirty="0" smtClean="0"/>
              <a:t>How</a:t>
            </a:r>
            <a:r>
              <a:rPr lang="en-US" baseline="0" dirty="0" smtClean="0"/>
              <a:t> would we prioritize these stories? </a:t>
            </a:r>
          </a:p>
          <a:p>
            <a:r>
              <a:rPr lang="en-US" dirty="0" smtClean="0"/>
              <a:t>Stories</a:t>
            </a:r>
            <a:r>
              <a:rPr lang="en-US" baseline="0" dirty="0" smtClean="0"/>
              <a:t> that have high value, at low cost, should easily come first. This area in the green.</a:t>
            </a:r>
          </a:p>
          <a:p>
            <a:endParaRPr lang="en-US" baseline="0" dirty="0" smtClean="0"/>
          </a:p>
          <a:p>
            <a:r>
              <a:rPr lang="en-US" baseline="0" dirty="0" smtClean="0"/>
              <a:t>Now as we </a:t>
            </a:r>
            <a:r>
              <a:rPr lang="en-US" baseline="0" dirty="0" err="1" smtClean="0"/>
              <a:t>decend</a:t>
            </a:r>
            <a:r>
              <a:rPr lang="en-US" baseline="0" dirty="0" smtClean="0"/>
              <a:t> through priority, we get </a:t>
            </a:r>
            <a:r>
              <a:rPr lang="en-US" baseline="0" dirty="0" err="1" smtClean="0"/>
              <a:t>thorugh</a:t>
            </a:r>
            <a:r>
              <a:rPr lang="en-US" baseline="0" dirty="0" smtClean="0"/>
              <a:t> this yellow zone. Do you take a small story with low payoff, or a risky story with high potential payoff? That’s a decision your team can make. </a:t>
            </a:r>
          </a:p>
          <a:p>
            <a:r>
              <a:rPr lang="en-US" baseline="0" dirty="0" smtClean="0"/>
              <a:t>Expensive stories with low payoff, we </a:t>
            </a:r>
            <a:r>
              <a:rPr lang="en-US" baseline="0" dirty="0" err="1" smtClean="0"/>
              <a:t>oviously</a:t>
            </a:r>
            <a:r>
              <a:rPr lang="en-US" baseline="0" dirty="0" smtClean="0"/>
              <a:t> payoff really low.</a:t>
            </a:r>
          </a:p>
          <a:p>
            <a:endParaRPr lang="en-US" baseline="0" dirty="0" smtClean="0"/>
          </a:p>
          <a:p>
            <a:r>
              <a:rPr lang="en-US" baseline="0" dirty="0" smtClean="0"/>
              <a:t>There are many decision to be made here. </a:t>
            </a: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0B78CB7E-96E7-4BE0-8931-13875A729C24}" type="slidenum">
              <a:rPr lang="en-US" smtClean="0"/>
              <a:pPr>
                <a:defRPr/>
              </a:pPr>
              <a:t>49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3892656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8787647-E234-483B-8620-3E04EA288C9C}" type="slidenum">
              <a:rPr lang="en-US" smtClean="0"/>
              <a:pPr>
                <a:defRPr/>
              </a:pPr>
              <a:t>52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690660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7FD3CB8-2AAF-444B-86E9-8534E32CDD6F}" type="slidenum">
              <a:rPr lang="en-US" smtClean="0"/>
              <a:pPr>
                <a:defRPr/>
              </a:pPr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125803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782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n-US" dirty="0" smtClean="0"/>
              <a:t>Find</a:t>
            </a:r>
            <a:r>
              <a:rPr lang="en-US" baseline="0" dirty="0" smtClean="0"/>
              <a:t> User Story #1, identified by the black border. Place Approximately in the “middle”. This is going to be our reference for relative </a:t>
            </a:r>
            <a:r>
              <a:rPr lang="en-US" baseline="0" dirty="0" err="1" smtClean="0"/>
              <a:t>estamiting</a:t>
            </a:r>
            <a:r>
              <a:rPr lang="en-US" baseline="0" dirty="0" smtClean="0"/>
              <a:t>.</a:t>
            </a:r>
          </a:p>
          <a:p>
            <a:r>
              <a:rPr lang="en-US" baseline="0" dirty="0" smtClean="0"/>
              <a:t>Do this now. </a:t>
            </a:r>
          </a:p>
          <a:p>
            <a:endParaRPr lang="en-US" baseline="0" dirty="0" smtClean="0"/>
          </a:p>
          <a:p>
            <a:r>
              <a:rPr lang="en-US" baseline="0" dirty="0" smtClean="0"/>
              <a:t>We have just compared User Story #4 to User Story #1, and we know it is both larger in cost and value, so place it somewhere to the right and above User Story #1. </a:t>
            </a:r>
          </a:p>
          <a:p>
            <a:r>
              <a:rPr lang="en-US" baseline="0" dirty="0" smtClean="0"/>
              <a:t>Do this now.</a:t>
            </a:r>
          </a:p>
          <a:p>
            <a:endParaRPr lang="en-US" baseline="0" dirty="0" smtClean="0"/>
          </a:p>
          <a:p>
            <a:r>
              <a:rPr lang="en-US" baseline="0" dirty="0" smtClean="0"/>
              <a:t>You will have 5 minutes to do this relative estimation with all other user stories. Like all estimates, it will be difficult to be precise, so you will have to make an educated guess. </a:t>
            </a:r>
          </a:p>
          <a:p>
            <a:r>
              <a:rPr lang="en-US" baseline="0" dirty="0" smtClean="0"/>
              <a:t>Begin now. </a:t>
            </a:r>
          </a:p>
          <a:p>
            <a:endParaRPr lang="en-US" baseline="0" dirty="0" smtClean="0"/>
          </a:p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0B78CB7E-96E7-4BE0-8931-13875A729C24}" type="slidenum">
              <a:rPr lang="en-US" smtClean="0"/>
              <a:pPr>
                <a:defRPr/>
              </a:pPr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389265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680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0D80936-43E3-4895-A973-2DAFB42183DB}" type="slidenum">
              <a:rPr lang="en-US" smtClean="0"/>
              <a:pPr>
                <a:defRPr/>
              </a:pPr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887635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782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0B78CB7E-96E7-4BE0-8931-13875A729C24}" type="slidenum">
              <a:rPr lang="en-US" smtClean="0"/>
              <a:pPr>
                <a:defRPr/>
              </a:pPr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389265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7FD3CB8-2AAF-444B-86E9-8534E32CDD6F}" type="slidenum">
              <a:rPr lang="en-US" smtClean="0"/>
              <a:pPr>
                <a:defRPr/>
              </a:pPr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209438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782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0B78CB7E-96E7-4BE0-8931-13875A729C24}" type="slidenum">
              <a:rPr lang="en-US" smtClean="0"/>
              <a:pPr>
                <a:defRPr/>
              </a:pPr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389265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782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0B78CB7E-96E7-4BE0-8931-13875A729C24}" type="slidenum">
              <a:rPr lang="en-US" smtClean="0"/>
              <a:pPr>
                <a:defRPr/>
              </a:pPr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36885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FC42CE2-6378-4FEA-B09D-BD36544E5D4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79189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C6D7565-BAE5-4CAE-9757-AA53C9D785D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38164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CDAE943-E1B0-4820-93B0-56C612FEF39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386988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57200" y="3938588"/>
            <a:ext cx="4038600" cy="21875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E0D533A-630F-47C1-B745-CF86F318677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918040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34A708C-9254-4534-83B8-654A09F761E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62293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3464C75-0CA9-4F21-B528-F533B4018EF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18541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0111B7F-38BD-451C-B49F-45328F679CD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44296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B6185D0-8CAE-440E-8D70-9015AAF9D2D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21530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6429C6-07F8-4389-BA85-687C81441C8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34105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AF6DE6C-FD82-4272-BCF1-C88E8D41962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17882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CA0DAB3-5790-46D3-B44C-486CEB56CAA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62169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D45BCA6-1BC3-4772-9528-E054BCE3098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81210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A9ABE16-BC75-4B25-A09F-7BDC970F802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2250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A64BA7C1-FE3B-43C7-8ACC-4ABAE2057B3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17.pn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Relationship Id="rId9" Type="http://schemas.openxmlformats.org/officeDocument/2006/relationships/image" Target="../media/image10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17.png"/><Relationship Id="rId7" Type="http://schemas.openxmlformats.org/officeDocument/2006/relationships/image" Target="../media/image2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7" Type="http://schemas.openxmlformats.org/officeDocument/2006/relationships/image" Target="../media/image2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7" Type="http://schemas.openxmlformats.org/officeDocument/2006/relationships/image" Target="../media/image2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17.png"/><Relationship Id="rId7" Type="http://schemas.openxmlformats.org/officeDocument/2006/relationships/image" Target="../media/image2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17.png"/><Relationship Id="rId7" Type="http://schemas.openxmlformats.org/officeDocument/2006/relationships/image" Target="../media/image2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7" Type="http://schemas.openxmlformats.org/officeDocument/2006/relationships/image" Target="../media/image2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17.png"/><Relationship Id="rId7" Type="http://schemas.openxmlformats.org/officeDocument/2006/relationships/image" Target="../media/image2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7" Type="http://schemas.openxmlformats.org/officeDocument/2006/relationships/image" Target="../media/image22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7" Type="http://schemas.openxmlformats.org/officeDocument/2006/relationships/image" Target="../media/image21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jpeg"/><Relationship Id="rId3" Type="http://schemas.openxmlformats.org/officeDocument/2006/relationships/hyperlink" Target="mailto:todd.little@ihs.com" TargetMode="External"/><Relationship Id="rId7" Type="http://schemas.openxmlformats.org/officeDocument/2006/relationships/hyperlink" Target="http://www.toddlittleweb.com/Downloads/books/StandBackAndDeliver.pdf" TargetMode="External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6" Type="http://schemas.openxmlformats.org/officeDocument/2006/relationships/hyperlink" Target="mailto:chris.edwards@ihs.com" TargetMode="External"/><Relationship Id="rId5" Type="http://schemas.openxmlformats.org/officeDocument/2006/relationships/hyperlink" Target="mailto:sean.dunn@ihs.com" TargetMode="External"/><Relationship Id="rId4" Type="http://schemas.openxmlformats.org/officeDocument/2006/relationships/hyperlink" Target="http://www.toddlittleweb.com/" TargetMode="Externa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1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96988" y="2989407"/>
            <a:ext cx="7772400" cy="1470025"/>
          </a:xfrm>
        </p:spPr>
        <p:txBody>
          <a:bodyPr/>
          <a:lstStyle/>
          <a:p>
            <a:r>
              <a:rPr lang="en-US" dirty="0" smtClean="0"/>
              <a:t>The Value Uncertainty Game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43886" y="4368713"/>
            <a:ext cx="6400800" cy="1752600"/>
          </a:xfrm>
        </p:spPr>
        <p:txBody>
          <a:bodyPr/>
          <a:lstStyle/>
          <a:p>
            <a:r>
              <a:rPr lang="en-US" sz="2000" dirty="0" smtClean="0"/>
              <a:t>Sean Dunn, Enterprise Agile Coach, IHS</a:t>
            </a:r>
          </a:p>
          <a:p>
            <a:r>
              <a:rPr lang="en-US" sz="2000" dirty="0" smtClean="0"/>
              <a:t>Chris Edwards, Sr. Manager, IHS </a:t>
            </a:r>
          </a:p>
          <a:p>
            <a:r>
              <a:rPr lang="en-US" sz="2000" dirty="0" smtClean="0"/>
              <a:t>Todd Little, VP Product Development, IHS</a:t>
            </a:r>
            <a:endParaRPr lang="en-US" sz="20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308"/>
          <a:stretch/>
        </p:blipFill>
        <p:spPr>
          <a:xfrm>
            <a:off x="391172" y="516660"/>
            <a:ext cx="4721030" cy="2716711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39608" y="4478909"/>
            <a:ext cx="1564190" cy="1733123"/>
          </a:xfrm>
          <a:prstGeom prst="rect">
            <a:avLst/>
          </a:prstGeom>
        </p:spPr>
      </p:pic>
      <p:sp>
        <p:nvSpPr>
          <p:cNvPr id="6" name="AutoShape 3"/>
          <p:cNvSpPr>
            <a:spLocks noChangeArrowheads="1"/>
          </p:cNvSpPr>
          <p:nvPr/>
        </p:nvSpPr>
        <p:spPr bwMode="auto">
          <a:xfrm>
            <a:off x="5223164" y="690821"/>
            <a:ext cx="914400" cy="2209800"/>
          </a:xfrm>
          <a:custGeom>
            <a:avLst/>
            <a:gdLst>
              <a:gd name="G0" fmla="+- 16200 0 0"/>
              <a:gd name="G1" fmla="+- 5400 0 0"/>
              <a:gd name="G2" fmla="+- 21600 0 5400"/>
              <a:gd name="G3" fmla="+- 10800 0 5400"/>
              <a:gd name="G4" fmla="+- 21600 0 16200"/>
              <a:gd name="G5" fmla="*/ G4 G3 10800"/>
              <a:gd name="G6" fmla="+- 21600 0 G5"/>
              <a:gd name="T0" fmla="*/ 16200 w 21600"/>
              <a:gd name="T1" fmla="*/ 0 h 21600"/>
              <a:gd name="T2" fmla="*/ 0 w 21600"/>
              <a:gd name="T3" fmla="*/ 10800 h 21600"/>
              <a:gd name="T4" fmla="*/ 16200 w 21600"/>
              <a:gd name="T5" fmla="*/ 21600 h 21600"/>
              <a:gd name="T6" fmla="*/ 21600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G1 h 21600"/>
              <a:gd name="T14" fmla="*/ G6 w 21600"/>
              <a:gd name="T15" fmla="*/ G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9933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7763" dir="2700000" algn="ct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pic>
        <p:nvPicPr>
          <p:cNvPr id="8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3087" y="294412"/>
            <a:ext cx="1371599" cy="27739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hlink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974194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Example: Relative Sizing</a:t>
            </a:r>
            <a:endParaRPr lang="en-CA" dirty="0"/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3545" y="1186960"/>
            <a:ext cx="3980193" cy="29548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28309" y="1186960"/>
            <a:ext cx="3847476" cy="28563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Rectangle 5"/>
          <p:cNvSpPr/>
          <p:nvPr/>
        </p:nvSpPr>
        <p:spPr>
          <a:xfrm>
            <a:off x="497456" y="2489988"/>
            <a:ext cx="334482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/>
              <a:t>Value: Sum of all dice</a:t>
            </a:r>
            <a:endParaRPr lang="en-CA" sz="2400" dirty="0"/>
          </a:p>
        </p:txBody>
      </p:sp>
      <p:sp>
        <p:nvSpPr>
          <p:cNvPr id="7" name="Rectangle 6"/>
          <p:cNvSpPr/>
          <p:nvPr/>
        </p:nvSpPr>
        <p:spPr>
          <a:xfrm>
            <a:off x="1120048" y="4552298"/>
            <a:ext cx="676339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CA" sz="2800" dirty="0"/>
              <a:t>Which story has a higher </a:t>
            </a:r>
            <a:r>
              <a:rPr lang="en-CA" sz="2800" dirty="0" smtClean="0"/>
              <a:t>potential value</a:t>
            </a:r>
            <a:r>
              <a:rPr lang="en-CA" sz="2800" dirty="0"/>
              <a:t>?</a:t>
            </a:r>
          </a:p>
        </p:txBody>
      </p:sp>
      <p:sp>
        <p:nvSpPr>
          <p:cNvPr id="8" name="Rectangle 7"/>
          <p:cNvSpPr/>
          <p:nvPr/>
        </p:nvSpPr>
        <p:spPr>
          <a:xfrm>
            <a:off x="1120047" y="5522784"/>
            <a:ext cx="656141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CA" sz="2800" dirty="0"/>
              <a:t>Which story has a higher </a:t>
            </a:r>
            <a:r>
              <a:rPr lang="en-CA" sz="2800" dirty="0" smtClean="0"/>
              <a:t>potential cost?</a:t>
            </a:r>
            <a:endParaRPr lang="en-CA" sz="2800" dirty="0"/>
          </a:p>
        </p:txBody>
      </p:sp>
      <p:sp>
        <p:nvSpPr>
          <p:cNvPr id="9" name="Rectangle 8"/>
          <p:cNvSpPr/>
          <p:nvPr/>
        </p:nvSpPr>
        <p:spPr>
          <a:xfrm>
            <a:off x="497456" y="3124200"/>
            <a:ext cx="364234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b="1" dirty="0" smtClean="0"/>
              <a:t>Test: </a:t>
            </a:r>
            <a:r>
              <a:rPr lang="en-CA" sz="2000" b="1" dirty="0" smtClean="0"/>
              <a:t>Roll </a:t>
            </a:r>
            <a:r>
              <a:rPr lang="en-CA" sz="2000" b="1" dirty="0"/>
              <a:t>3 dice </a:t>
            </a:r>
            <a:r>
              <a:rPr lang="en-CA" sz="2000" b="1" dirty="0" smtClean="0"/>
              <a:t>– </a:t>
            </a:r>
            <a:br>
              <a:rPr lang="en-CA" sz="2000" b="1" dirty="0" smtClean="0"/>
            </a:br>
            <a:r>
              <a:rPr lang="en-CA" sz="2000" b="1" dirty="0" smtClean="0"/>
              <a:t>2 </a:t>
            </a:r>
            <a:r>
              <a:rPr lang="en-CA" sz="2000" b="1" dirty="0"/>
              <a:t>or more dice are the same</a:t>
            </a:r>
            <a:r>
              <a:rPr lang="en-US" sz="2000" b="1" dirty="0" smtClean="0"/>
              <a:t> </a:t>
            </a:r>
            <a:endParaRPr lang="en-CA" sz="2000" dirty="0"/>
          </a:p>
        </p:txBody>
      </p:sp>
      <p:sp>
        <p:nvSpPr>
          <p:cNvPr id="10" name="Rectangle 9"/>
          <p:cNvSpPr/>
          <p:nvPr/>
        </p:nvSpPr>
        <p:spPr>
          <a:xfrm>
            <a:off x="497456" y="1920583"/>
            <a:ext cx="74892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 smtClean="0"/>
              <a:t>ID 1</a:t>
            </a:r>
            <a:endParaRPr lang="en-CA" sz="2400" dirty="0"/>
          </a:p>
        </p:txBody>
      </p:sp>
      <p:sp>
        <p:nvSpPr>
          <p:cNvPr id="11" name="Rectangle 10"/>
          <p:cNvSpPr/>
          <p:nvPr/>
        </p:nvSpPr>
        <p:spPr>
          <a:xfrm>
            <a:off x="497456" y="1655805"/>
            <a:ext cx="3786220" cy="2257168"/>
          </a:xfrm>
          <a:prstGeom prst="rect">
            <a:avLst/>
          </a:pr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12" name="Rectangle 11"/>
          <p:cNvSpPr/>
          <p:nvPr/>
        </p:nvSpPr>
        <p:spPr>
          <a:xfrm>
            <a:off x="4740876" y="1814893"/>
            <a:ext cx="3581003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/>
              <a:t>ID: 4 	</a:t>
            </a:r>
            <a:br>
              <a:rPr lang="en-US" sz="2400" b="1" dirty="0"/>
            </a:br>
            <a:r>
              <a:rPr lang="en-US" sz="2400" b="1" dirty="0" smtClean="0"/>
              <a:t/>
            </a:r>
            <a:br>
              <a:rPr lang="en-US" sz="2400" b="1" dirty="0" smtClean="0"/>
            </a:br>
            <a:r>
              <a:rPr lang="en-US" sz="2400" b="1" dirty="0" smtClean="0"/>
              <a:t>Value</a:t>
            </a:r>
            <a:r>
              <a:rPr lang="en-US" sz="2400" b="1" dirty="0"/>
              <a:t>: product of dice</a:t>
            </a:r>
            <a:endParaRPr lang="en-CA" sz="2400" b="1" dirty="0"/>
          </a:p>
          <a:p>
            <a:r>
              <a:rPr lang="en-US" b="1" dirty="0" smtClean="0"/>
              <a:t>Test</a:t>
            </a:r>
            <a:r>
              <a:rPr lang="en-US" b="1" dirty="0"/>
              <a:t>: Roll 3 dice - </a:t>
            </a:r>
            <a:br>
              <a:rPr lang="en-US" b="1" dirty="0"/>
            </a:br>
            <a:r>
              <a:rPr lang="en-US" b="1" dirty="0"/>
              <a:t>Three consecutive integers (straight)</a:t>
            </a:r>
            <a:endParaRPr lang="en-CA" b="1" dirty="0"/>
          </a:p>
        </p:txBody>
      </p:sp>
      <p:grpSp>
        <p:nvGrpSpPr>
          <p:cNvPr id="23" name="Group 22"/>
          <p:cNvGrpSpPr/>
          <p:nvPr/>
        </p:nvGrpSpPr>
        <p:grpSpPr>
          <a:xfrm>
            <a:off x="3559818" y="4043315"/>
            <a:ext cx="2992229" cy="1414576"/>
            <a:chOff x="3559818" y="4043315"/>
            <a:chExt cx="2992229" cy="1414576"/>
          </a:xfrm>
        </p:grpSpPr>
        <p:cxnSp>
          <p:nvCxnSpPr>
            <p:cNvPr id="14" name="Straight Arrow Connector 13"/>
            <p:cNvCxnSpPr>
              <a:endCxn id="5" idx="2"/>
            </p:cNvCxnSpPr>
            <p:nvPr/>
          </p:nvCxnSpPr>
          <p:spPr>
            <a:xfrm flipV="1">
              <a:off x="6071286" y="4043315"/>
              <a:ext cx="480761" cy="508983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TextBox 15"/>
            <p:cNvSpPr txBox="1"/>
            <p:nvPr/>
          </p:nvSpPr>
          <p:spPr>
            <a:xfrm>
              <a:off x="3559818" y="5088559"/>
              <a:ext cx="178125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CA" dirty="0" smtClean="0">
                  <a:solidFill>
                    <a:srgbClr val="FF0000"/>
                  </a:solidFill>
                </a:rPr>
                <a:t>Product &gt; Sum </a:t>
              </a:r>
              <a:endParaRPr lang="en-CA" dirty="0">
                <a:solidFill>
                  <a:srgbClr val="FF0000"/>
                </a:solidFill>
              </a:endParaRPr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1429356" y="4043316"/>
            <a:ext cx="6397905" cy="2372020"/>
            <a:chOff x="1429356" y="4043316"/>
            <a:chExt cx="6397905" cy="2372020"/>
          </a:xfrm>
        </p:grpSpPr>
        <p:sp>
          <p:nvSpPr>
            <p:cNvPr id="17" name="TextBox 16"/>
            <p:cNvSpPr txBox="1"/>
            <p:nvPr/>
          </p:nvSpPr>
          <p:spPr>
            <a:xfrm>
              <a:off x="1429356" y="6046004"/>
              <a:ext cx="639790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CA" dirty="0" err="1" smtClean="0">
                  <a:solidFill>
                    <a:srgbClr val="FF0000"/>
                  </a:solidFill>
                </a:rPr>
                <a:t>Pr</a:t>
              </a:r>
              <a:r>
                <a:rPr lang="en-CA" dirty="0" smtClean="0">
                  <a:solidFill>
                    <a:srgbClr val="FF0000"/>
                  </a:solidFill>
                </a:rPr>
                <a:t>(3 consecutive integers) &lt; </a:t>
              </a:r>
              <a:r>
                <a:rPr lang="en-CA" dirty="0" err="1" smtClean="0">
                  <a:solidFill>
                    <a:srgbClr val="FF0000"/>
                  </a:solidFill>
                </a:rPr>
                <a:t>Pr</a:t>
              </a:r>
              <a:r>
                <a:rPr lang="en-CA" dirty="0" smtClean="0">
                  <a:solidFill>
                    <a:srgbClr val="FF0000"/>
                  </a:solidFill>
                </a:rPr>
                <a:t>(2 or more dice are the same)</a:t>
              </a:r>
              <a:endParaRPr lang="en-CA" dirty="0">
                <a:solidFill>
                  <a:srgbClr val="FF0000"/>
                </a:solidFill>
              </a:endParaRPr>
            </a:p>
          </p:txBody>
        </p:sp>
        <p:cxnSp>
          <p:nvCxnSpPr>
            <p:cNvPr id="19" name="Straight Arrow Connector 18"/>
            <p:cNvCxnSpPr/>
            <p:nvPr/>
          </p:nvCxnSpPr>
          <p:spPr>
            <a:xfrm flipV="1">
              <a:off x="7578811" y="4043316"/>
              <a:ext cx="0" cy="2002688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1339116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Clarification</a:t>
            </a:r>
            <a:endParaRPr lang="en-CA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46662" y="1126020"/>
            <a:ext cx="6214723" cy="46137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Rectangle 11"/>
          <p:cNvSpPr/>
          <p:nvPr/>
        </p:nvSpPr>
        <p:spPr>
          <a:xfrm>
            <a:off x="1532163" y="2349183"/>
            <a:ext cx="5799661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/>
              <a:t>ID: </a:t>
            </a:r>
            <a:r>
              <a:rPr lang="en-US" sz="2400" b="1" dirty="0" smtClean="0"/>
              <a:t>5 </a:t>
            </a:r>
            <a:r>
              <a:rPr lang="en-US" sz="2400" b="1" dirty="0"/>
              <a:t>	</a:t>
            </a:r>
            <a:br>
              <a:rPr lang="en-US" sz="2400" b="1" dirty="0"/>
            </a:br>
            <a:r>
              <a:rPr lang="en-US" sz="2400" b="1" dirty="0" smtClean="0"/>
              <a:t/>
            </a:r>
            <a:br>
              <a:rPr lang="en-US" sz="2400" b="1" dirty="0" smtClean="0"/>
            </a:br>
            <a:r>
              <a:rPr lang="en-US" sz="2400" b="1" dirty="0" smtClean="0"/>
              <a:t>Test</a:t>
            </a:r>
            <a:r>
              <a:rPr lang="en-US" sz="2400" b="1" dirty="0" smtClean="0"/>
              <a:t>: Roll 3 dice – no 1s and no 2s</a:t>
            </a:r>
          </a:p>
          <a:p>
            <a:endParaRPr lang="en-US" sz="2400" b="1" dirty="0" smtClean="0"/>
          </a:p>
          <a:p>
            <a:r>
              <a:rPr lang="en-US" sz="2400" b="1" dirty="0" smtClean="0"/>
              <a:t>Value: Sum of all dice</a:t>
            </a:r>
            <a:endParaRPr lang="en-CA" b="1" dirty="0"/>
          </a:p>
        </p:txBody>
      </p:sp>
      <p:sp>
        <p:nvSpPr>
          <p:cNvPr id="20" name="TextBox 19"/>
          <p:cNvSpPr txBox="1"/>
          <p:nvPr/>
        </p:nvSpPr>
        <p:spPr>
          <a:xfrm>
            <a:off x="1532163" y="6020336"/>
            <a:ext cx="574708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Meaning: None of the 3 dice are 1s or 2s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7422091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CA" dirty="0" smtClean="0"/>
              <a:t>Release Planning</a:t>
            </a:r>
            <a:endParaRPr lang="en-CA" dirty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592153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94407854"/>
              </p:ext>
            </p:extLst>
          </p:nvPr>
        </p:nvGraphicFramePr>
        <p:xfrm>
          <a:off x="684365" y="591274"/>
          <a:ext cx="8102601" cy="5394328"/>
        </p:xfrm>
        <a:graphic>
          <a:graphicData uri="http://schemas.openxmlformats.org/drawingml/2006/table">
            <a:tbl>
              <a:tblPr/>
              <a:tblGrid>
                <a:gridCol w="150860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60187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574439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651241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766444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1266013">
                <a:tc gridSpan="5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</a:pPr>
                      <a:r>
                        <a:rPr lang="en-US" sz="3200" b="1" dirty="0" smtClean="0">
                          <a:solidFill>
                            <a:srgbClr val="4F81BD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Estimation and Prioritization:</a:t>
                      </a:r>
                    </a:p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</a:pPr>
                      <a:r>
                        <a:rPr lang="en-US" sz="3200" b="1" dirty="0" smtClean="0">
                          <a:solidFill>
                            <a:srgbClr val="4F81BD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Place</a:t>
                      </a:r>
                      <a:r>
                        <a:rPr lang="en-US" sz="3200" b="1" baseline="0" dirty="0" smtClean="0">
                          <a:solidFill>
                            <a:srgbClr val="4F81BD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 stories by relative cost and value</a:t>
                      </a:r>
                      <a:endParaRPr lang="en-US" sz="3200" b="1" dirty="0">
                        <a:solidFill>
                          <a:srgbClr val="4F81BD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73" marR="685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663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 dirty="0" smtClean="0">
                          <a:latin typeface="Calibri"/>
                          <a:ea typeface="Times New Roman"/>
                          <a:cs typeface="Times New Roman"/>
                        </a:rPr>
                        <a:t>XL</a:t>
                      </a:r>
                      <a:endParaRPr lang="en-US" sz="3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73" marR="685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3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73" marR="685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3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73" marR="685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3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73" marR="685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3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73" marR="685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25663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 dirty="0" smtClean="0">
                          <a:latin typeface="Calibri"/>
                          <a:ea typeface="Times New Roman"/>
                          <a:cs typeface="Times New Roman"/>
                        </a:rPr>
                        <a:t>L</a:t>
                      </a:r>
                      <a:endParaRPr lang="en-US" sz="3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73" marR="685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3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73" marR="685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3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73" marR="685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3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73" marR="685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3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73" marR="685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25663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 dirty="0" smtClean="0">
                          <a:latin typeface="Calibri"/>
                          <a:ea typeface="Times New Roman"/>
                          <a:cs typeface="Times New Roman"/>
                        </a:rPr>
                        <a:t>M</a:t>
                      </a:r>
                      <a:endParaRPr lang="en-US" sz="3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73" marR="685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3200" kern="1200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73" marR="685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3200" kern="1200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73" marR="685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3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73" marR="685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3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73" marR="685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25663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 dirty="0" smtClean="0">
                          <a:latin typeface="Calibri"/>
                          <a:ea typeface="Times New Roman"/>
                          <a:cs typeface="Times New Roman"/>
                        </a:rPr>
                        <a:t>S</a:t>
                      </a:r>
                      <a:endParaRPr lang="en-US" sz="3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73" marR="685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3200" kern="1200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73" marR="685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3200" kern="1200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73" marR="685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3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73" marR="685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3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73" marR="685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825663"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 marL="68573" marR="685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 dirty="0">
                          <a:latin typeface="Calibri"/>
                          <a:ea typeface="Times New Roman"/>
                          <a:cs typeface="Times New Roman"/>
                        </a:rPr>
                        <a:t>S</a:t>
                      </a:r>
                    </a:p>
                  </a:txBody>
                  <a:tcPr marL="68573" marR="685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 dirty="0">
                          <a:latin typeface="Calibri"/>
                          <a:ea typeface="Times New Roman"/>
                          <a:cs typeface="Times New Roman"/>
                        </a:rPr>
                        <a:t>M</a:t>
                      </a:r>
                    </a:p>
                  </a:txBody>
                  <a:tcPr marL="68573" marR="685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 dirty="0">
                          <a:latin typeface="Calibri"/>
                          <a:ea typeface="Times New Roman"/>
                          <a:cs typeface="Times New Roman"/>
                        </a:rPr>
                        <a:t>L</a:t>
                      </a:r>
                    </a:p>
                  </a:txBody>
                  <a:tcPr marL="68573" marR="685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 dirty="0">
                          <a:latin typeface="Calibri"/>
                          <a:ea typeface="Times New Roman"/>
                          <a:cs typeface="Times New Roman"/>
                        </a:rPr>
                        <a:t>XL</a:t>
                      </a:r>
                    </a:p>
                  </a:txBody>
                  <a:tcPr marL="68573" marR="685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</a:tbl>
          </a:graphicData>
        </a:graphic>
      </p:graphicFrame>
      <p:sp>
        <p:nvSpPr>
          <p:cNvPr id="38961" name="TextBox 2"/>
          <p:cNvSpPr txBox="1">
            <a:spLocks noChangeArrowheads="1"/>
          </p:cNvSpPr>
          <p:nvPr/>
        </p:nvSpPr>
        <p:spPr bwMode="auto">
          <a:xfrm>
            <a:off x="3113088" y="6078538"/>
            <a:ext cx="403225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eaLnBrk="1" hangingPunct="1"/>
            <a:r>
              <a:rPr lang="en-US"/>
              <a:t>Cost</a:t>
            </a:r>
          </a:p>
        </p:txBody>
      </p:sp>
      <p:sp>
        <p:nvSpPr>
          <p:cNvPr id="38962" name="TextBox 4"/>
          <p:cNvSpPr txBox="1">
            <a:spLocks noChangeArrowheads="1"/>
          </p:cNvSpPr>
          <p:nvPr/>
        </p:nvSpPr>
        <p:spPr bwMode="auto">
          <a:xfrm rot="-5400000">
            <a:off x="-1561306" y="3071019"/>
            <a:ext cx="403225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eaLnBrk="1" hangingPunct="1"/>
            <a:r>
              <a:rPr lang="en-US"/>
              <a:t>Value</a:t>
            </a:r>
          </a:p>
        </p:txBody>
      </p:sp>
      <p:pic>
        <p:nvPicPr>
          <p:cNvPr id="32358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3162" y="2240545"/>
            <a:ext cx="817258" cy="606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0" y="3505200"/>
            <a:ext cx="817258" cy="606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4200" y="3733800"/>
            <a:ext cx="817258" cy="606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6200" y="2895600"/>
            <a:ext cx="817258" cy="606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0" y="3886200"/>
            <a:ext cx="817258" cy="606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0800" y="1905000"/>
            <a:ext cx="817258" cy="606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18" name="Group 17"/>
          <p:cNvGrpSpPr/>
          <p:nvPr/>
        </p:nvGrpSpPr>
        <p:grpSpPr>
          <a:xfrm>
            <a:off x="6286692" y="2240545"/>
            <a:ext cx="817258" cy="606777"/>
            <a:chOff x="6324600" y="1828800"/>
            <a:chExt cx="817258" cy="606777"/>
          </a:xfrm>
        </p:grpSpPr>
        <p:pic>
          <p:nvPicPr>
            <p:cNvPr id="15" name="Picture 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24600" y="1828800"/>
              <a:ext cx="817258" cy="60677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0" name="TextBox 9"/>
            <p:cNvSpPr txBox="1"/>
            <p:nvPr/>
          </p:nvSpPr>
          <p:spPr>
            <a:xfrm>
              <a:off x="6397239" y="1947522"/>
              <a:ext cx="67197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CA" dirty="0" smtClean="0"/>
                <a:t>ID: 4</a:t>
              </a:r>
              <a:endParaRPr lang="en-CA" dirty="0"/>
            </a:p>
          </p:txBody>
        </p:sp>
      </p:grpSp>
      <p:grpSp>
        <p:nvGrpSpPr>
          <p:cNvPr id="21" name="Group 20"/>
          <p:cNvGrpSpPr/>
          <p:nvPr/>
        </p:nvGrpSpPr>
        <p:grpSpPr>
          <a:xfrm>
            <a:off x="4724400" y="2819400"/>
            <a:ext cx="817258" cy="606777"/>
            <a:chOff x="4724400" y="2819400"/>
            <a:chExt cx="817258" cy="606777"/>
          </a:xfrm>
        </p:grpSpPr>
        <p:grpSp>
          <p:nvGrpSpPr>
            <p:cNvPr id="9" name="Group 8"/>
            <p:cNvGrpSpPr/>
            <p:nvPr/>
          </p:nvGrpSpPr>
          <p:grpSpPr>
            <a:xfrm>
              <a:off x="4724400" y="2819400"/>
              <a:ext cx="817258" cy="606777"/>
              <a:chOff x="4724400" y="2819400"/>
              <a:chExt cx="817258" cy="606777"/>
            </a:xfrm>
          </p:grpSpPr>
          <p:pic>
            <p:nvPicPr>
              <p:cNvPr id="16" name="Picture 2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724400" y="2819400"/>
                <a:ext cx="817258" cy="60677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6" name="TextBox 5"/>
              <p:cNvSpPr txBox="1"/>
              <p:nvPr/>
            </p:nvSpPr>
            <p:spPr>
              <a:xfrm>
                <a:off x="4726141" y="2919106"/>
                <a:ext cx="607859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CA" dirty="0" smtClean="0"/>
                  <a:t>ID:1</a:t>
                </a:r>
                <a:endParaRPr lang="en-CA" dirty="0"/>
              </a:p>
            </p:txBody>
          </p:sp>
        </p:grpSp>
        <p:sp>
          <p:nvSpPr>
            <p:cNvPr id="19" name="Rectangle 18"/>
            <p:cNvSpPr/>
            <p:nvPr/>
          </p:nvSpPr>
          <p:spPr>
            <a:xfrm>
              <a:off x="4735666" y="2905125"/>
              <a:ext cx="703109" cy="434009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</p:grpSp>
      <p:pic>
        <p:nvPicPr>
          <p:cNvPr id="20" name="Picture 19"/>
          <p:cNvPicPr>
            <a:picLocks noChangeAspect="1"/>
          </p:cNvPicPr>
          <p:nvPr/>
        </p:nvPicPr>
        <p:blipFill rotWithShape="1">
          <a:blip r:embed="rId4"/>
          <a:srcRect l="12500" r="13083" b="2155"/>
          <a:stretch/>
        </p:blipFill>
        <p:spPr>
          <a:xfrm>
            <a:off x="7522368" y="5253038"/>
            <a:ext cx="1503507" cy="1528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1607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3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340994" name="Picture 2" descr="http://thevirtualpresenter.com/wp-content/uploads/2012/02/hands_showof_handup_handsup_iStock_000009311779Large_TheVirtualPresenter.com_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33350"/>
            <a:ext cx="10009982" cy="57326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940574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Mini-Retro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dirty="0" smtClean="0"/>
              <a:t>How is this like estimating in software?</a:t>
            </a:r>
          </a:p>
          <a:p>
            <a:r>
              <a:rPr lang="en-CA" dirty="0" smtClean="0"/>
              <a:t>How is it not like estimating in software?</a:t>
            </a:r>
          </a:p>
          <a:p>
            <a:r>
              <a:rPr lang="en-CA" dirty="0" smtClean="0"/>
              <a:t>What can we learn from this?</a:t>
            </a: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32729777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CA" dirty="0" smtClean="0"/>
              <a:t>Goal: Prioritize the backlog to maximize your team’s score by the end of the release</a:t>
            </a:r>
            <a:endParaRPr lang="en-CA" dirty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395094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CA" dirty="0" smtClean="0"/>
              <a:t>Iteration Planning</a:t>
            </a:r>
            <a:endParaRPr lang="en-CA" dirty="0"/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6854617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Stories and Scoring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349249" y="1315879"/>
            <a:ext cx="7413626" cy="52014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 smtClean="0"/>
              <a:t>Release is 3 iterations, 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000" dirty="0" smtClean="0"/>
              <a:t>10 “days” per iteration. 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000" dirty="0" smtClean="0"/>
              <a:t>1 Roll of the dice per day</a:t>
            </a:r>
            <a:endParaRPr lang="en-US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 smtClean="0"/>
              <a:t>WIP limit of one story in progress at a time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 smtClean="0"/>
              <a:t>You can earn 5 extra “commitment” points for each COMMITTED story you deliver. 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000" dirty="0" smtClean="0"/>
              <a:t>Forfeit all commitment points for an iteration if any committed stories are missed.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 smtClean="0"/>
              <a:t>Must commit to AT LEAST 3 stories per iteration. </a:t>
            </a:r>
            <a:br>
              <a:rPr lang="en-US" sz="2000" dirty="0" smtClean="0"/>
            </a:br>
            <a:endParaRPr lang="en-US" sz="2000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 smtClean="0"/>
              <a:t>You may choose to commit to more – BUT you lose ALL commitment points for that iteration if you miss ANY commitment. </a:t>
            </a: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Score = Delivered Value + Commitment Points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312321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541" r="77739"/>
          <a:stretch/>
        </p:blipFill>
        <p:spPr bwMode="auto">
          <a:xfrm>
            <a:off x="7239000" y="2006575"/>
            <a:ext cx="342900" cy="42582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2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541" r="77739"/>
          <a:stretch/>
        </p:blipFill>
        <p:spPr bwMode="auto">
          <a:xfrm>
            <a:off x="4276725" y="2006575"/>
            <a:ext cx="342900" cy="42582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1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13463" y="1853189"/>
            <a:ext cx="1283813" cy="9530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37997665"/>
              </p:ext>
            </p:extLst>
          </p:nvPr>
        </p:nvGraphicFramePr>
        <p:xfrm>
          <a:off x="110730" y="2745239"/>
          <a:ext cx="3687762" cy="2573164"/>
        </p:xfrm>
        <a:graphic>
          <a:graphicData uri="http://schemas.openxmlformats.org/drawingml/2006/table">
            <a:tbl>
              <a:tblPr/>
              <a:tblGrid>
                <a:gridCol w="68661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72906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716579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751535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803967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596739">
                <a:tc gridSpan="5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</a:pPr>
                      <a:endParaRPr lang="en-US" sz="1000" b="1" dirty="0">
                        <a:solidFill>
                          <a:srgbClr val="4F81BD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1568" marR="215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95285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latin typeface="Calibri"/>
                          <a:ea typeface="Times New Roman"/>
                          <a:cs typeface="Times New Roman"/>
                        </a:rPr>
                        <a:t>XL</a:t>
                      </a:r>
                      <a:endParaRPr lang="en-US" sz="1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1568" marR="215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1568" marR="215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1568" marR="215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1568" marR="215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1568" marR="215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95285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latin typeface="Calibri"/>
                          <a:ea typeface="Times New Roman"/>
                          <a:cs typeface="Times New Roman"/>
                        </a:rPr>
                        <a:t>L</a:t>
                      </a:r>
                      <a:endParaRPr lang="en-US" sz="1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1568" marR="215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1568" marR="215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1568" marR="215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1568" marR="215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1568" marR="215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95285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latin typeface="Calibri"/>
                          <a:ea typeface="Times New Roman"/>
                          <a:cs typeface="Times New Roman"/>
                        </a:rPr>
                        <a:t>M</a:t>
                      </a:r>
                      <a:endParaRPr lang="en-US" sz="1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1568" marR="215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 kern="1200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1568" marR="215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 kern="1200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1568" marR="215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1568" marR="215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1568" marR="215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95285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latin typeface="Calibri"/>
                          <a:ea typeface="Times New Roman"/>
                          <a:cs typeface="Times New Roman"/>
                        </a:rPr>
                        <a:t>S</a:t>
                      </a:r>
                      <a:endParaRPr lang="en-US" sz="1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1568" marR="215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 kern="1200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1568" marR="215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 kern="1200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1568" marR="215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1568" marR="215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1568" marR="215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395285">
                <a:tc>
                  <a:txBody>
                    <a:bodyPr/>
                    <a:lstStyle/>
                    <a:p>
                      <a:endParaRPr lang="en-US" sz="600" dirty="0"/>
                    </a:p>
                  </a:txBody>
                  <a:tcPr marL="21568" marR="215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latin typeface="Calibri"/>
                          <a:ea typeface="Times New Roman"/>
                          <a:cs typeface="Times New Roman"/>
                        </a:rPr>
                        <a:t>S</a:t>
                      </a:r>
                    </a:p>
                  </a:txBody>
                  <a:tcPr marL="21568" marR="215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latin typeface="Calibri"/>
                          <a:ea typeface="Times New Roman"/>
                          <a:cs typeface="Times New Roman"/>
                        </a:rPr>
                        <a:t>M</a:t>
                      </a:r>
                    </a:p>
                  </a:txBody>
                  <a:tcPr marL="21568" marR="215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latin typeface="Calibri"/>
                          <a:ea typeface="Times New Roman"/>
                          <a:cs typeface="Times New Roman"/>
                        </a:rPr>
                        <a:t>L</a:t>
                      </a:r>
                    </a:p>
                  </a:txBody>
                  <a:tcPr marL="21568" marR="215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latin typeface="Calibri"/>
                          <a:ea typeface="Times New Roman"/>
                          <a:cs typeface="Times New Roman"/>
                        </a:rPr>
                        <a:t>XL</a:t>
                      </a:r>
                    </a:p>
                  </a:txBody>
                  <a:tcPr marL="21568" marR="215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</a:tbl>
          </a:graphicData>
        </a:graphic>
      </p:graphicFrame>
      <p:pic>
        <p:nvPicPr>
          <p:cNvPr id="323586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6464" y="3748230"/>
            <a:ext cx="404023" cy="2999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5113" y="4158974"/>
            <a:ext cx="404023" cy="2999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54837" y="4233220"/>
            <a:ext cx="404023" cy="2999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4887" y="3960984"/>
            <a:ext cx="404023" cy="2999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2650" y="4282718"/>
            <a:ext cx="404023" cy="2999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87554" y="3623619"/>
            <a:ext cx="404023" cy="2999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7123" y="3936235"/>
            <a:ext cx="404023" cy="2999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4158" y="3639250"/>
            <a:ext cx="404023" cy="2999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9" name="TextBox 18"/>
          <p:cNvSpPr txBox="1"/>
          <p:nvPr/>
        </p:nvSpPr>
        <p:spPr>
          <a:xfrm>
            <a:off x="2412038" y="304800"/>
            <a:ext cx="482696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3600" dirty="0" smtClean="0"/>
              <a:t>Plan the First Iteration </a:t>
            </a:r>
            <a:endParaRPr lang="en-CA" sz="3600" dirty="0"/>
          </a:p>
        </p:txBody>
      </p:sp>
      <p:pic>
        <p:nvPicPr>
          <p:cNvPr id="24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0" y="4477572"/>
            <a:ext cx="404023" cy="2999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5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2600" y="4553772"/>
            <a:ext cx="404023" cy="2999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6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3410772"/>
            <a:ext cx="404023" cy="2999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0" name="TextBox 19"/>
          <p:cNvSpPr txBox="1"/>
          <p:nvPr/>
        </p:nvSpPr>
        <p:spPr>
          <a:xfrm>
            <a:off x="4646255" y="2006575"/>
            <a:ext cx="101822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CA" dirty="0" smtClean="0"/>
              <a:t>Iteration</a:t>
            </a:r>
            <a:br>
              <a:rPr lang="en-CA" dirty="0" smtClean="0"/>
            </a:br>
            <a:r>
              <a:rPr lang="en-CA" dirty="0" smtClean="0"/>
              <a:t>Plan </a:t>
            </a:r>
            <a:endParaRPr lang="en-CA" dirty="0"/>
          </a:p>
        </p:txBody>
      </p:sp>
      <p:pic>
        <p:nvPicPr>
          <p:cNvPr id="23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541" r="77739"/>
          <a:stretch/>
        </p:blipFill>
        <p:spPr bwMode="auto">
          <a:xfrm>
            <a:off x="5783062" y="2006575"/>
            <a:ext cx="342900" cy="42582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7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9800" y="1853189"/>
            <a:ext cx="1283813" cy="9530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8" name="TextBox 27"/>
          <p:cNvSpPr txBox="1"/>
          <p:nvPr/>
        </p:nvSpPr>
        <p:spPr>
          <a:xfrm>
            <a:off x="6190297" y="2006575"/>
            <a:ext cx="942822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CA" sz="1400" dirty="0" smtClean="0"/>
              <a:t>In</a:t>
            </a:r>
            <a:br>
              <a:rPr lang="en-CA" sz="1400" dirty="0" smtClean="0"/>
            </a:br>
            <a:r>
              <a:rPr lang="en-CA" sz="1400" dirty="0" smtClean="0"/>
              <a:t>Progress</a:t>
            </a:r>
            <a:br>
              <a:rPr lang="en-CA" sz="1400" dirty="0" smtClean="0"/>
            </a:br>
            <a:r>
              <a:rPr lang="en-CA" sz="1400" dirty="0" smtClean="0"/>
              <a:t>(WIP = 1)</a:t>
            </a:r>
            <a:endParaRPr lang="en-CA" sz="1400" dirty="0"/>
          </a:p>
        </p:txBody>
      </p:sp>
      <p:pic>
        <p:nvPicPr>
          <p:cNvPr id="29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7600" y="1899357"/>
            <a:ext cx="1283813" cy="9530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0" name="TextBox 29"/>
          <p:cNvSpPr txBox="1"/>
          <p:nvPr/>
        </p:nvSpPr>
        <p:spPr>
          <a:xfrm>
            <a:off x="7643677" y="2222018"/>
            <a:ext cx="93166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CA" sz="1400" dirty="0" smtClean="0"/>
              <a:t>Accepted</a:t>
            </a:r>
            <a:endParaRPr lang="en-CA" sz="1400" dirty="0"/>
          </a:p>
        </p:txBody>
      </p:sp>
      <p:sp>
        <p:nvSpPr>
          <p:cNvPr id="5" name="TextBox 4"/>
          <p:cNvSpPr txBox="1"/>
          <p:nvPr/>
        </p:nvSpPr>
        <p:spPr>
          <a:xfrm>
            <a:off x="125376" y="930593"/>
            <a:ext cx="398936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dirty="0" smtClean="0"/>
              <a:t>Must commit a minimum of 3 stories to each iteration </a:t>
            </a:r>
          </a:p>
          <a:p>
            <a:endParaRPr lang="en-CA" dirty="0" smtClean="0"/>
          </a:p>
          <a:p>
            <a:r>
              <a:rPr lang="en-CA" dirty="0" smtClean="0"/>
              <a:t>You can choose to commit more, but you forfeit all commitment points for that iteration if you miss any</a:t>
            </a:r>
            <a:endParaRPr lang="en-CA" dirty="0"/>
          </a:p>
        </p:txBody>
      </p:sp>
      <p:pic>
        <p:nvPicPr>
          <p:cNvPr id="32" name="Picture 31"/>
          <p:cNvPicPr>
            <a:picLocks noChangeAspect="1"/>
          </p:cNvPicPr>
          <p:nvPr/>
        </p:nvPicPr>
        <p:blipFill rotWithShape="1">
          <a:blip r:embed="rId6"/>
          <a:srcRect l="12500" r="13083" b="2155"/>
          <a:stretch/>
        </p:blipFill>
        <p:spPr>
          <a:xfrm>
            <a:off x="7467600" y="5210175"/>
            <a:ext cx="1503507" cy="1528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36024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-2.96296E-6 L 0.46354 -0.07083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177" y="-354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-4.81481E-6 L 0.43681 -0.02824 " pathEditMode="relative" rAng="0" ptsTypes="AA">
                                      <p:cBhvr>
                                        <p:cTn id="1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840" y="-141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4.44444E-6 L 0.38125 -0.00834 " pathEditMode="relative" rAng="0" ptsTypes="AA">
                                      <p:cBhvr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062" y="-41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Purpose	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160165"/>
            <a:ext cx="8229600" cy="3965998"/>
          </a:xfrm>
        </p:spPr>
        <p:txBody>
          <a:bodyPr/>
          <a:lstStyle/>
          <a:p>
            <a:pPr marL="0" indent="0" algn="ctr">
              <a:buNone/>
            </a:pPr>
            <a:r>
              <a:rPr lang="en-CA" sz="3600" dirty="0" smtClean="0"/>
              <a:t>A fun game to explore how risk and uncertainty impacts our decisions and behaviours in software development. </a:t>
            </a:r>
            <a:endParaRPr lang="en-CA" sz="3600" dirty="0"/>
          </a:p>
        </p:txBody>
      </p:sp>
    </p:spTree>
    <p:extLst>
      <p:ext uri="{BB962C8B-B14F-4D97-AF65-F5344CB8AC3E}">
        <p14:creationId xmlns:p14="http://schemas.microsoft.com/office/powerpoint/2010/main" val="3072127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340994" name="Picture 2" descr="http://thevirtualpresenter.com/wp-content/uploads/2012/02/hands_showof_handup_handsup_iStock_000009311779Large_TheVirtualPresenter.com_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33350"/>
            <a:ext cx="10009982" cy="57326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214800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dice another day by topher76.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878"/>
          <a:stretch>
            <a:fillRect/>
          </a:stretch>
        </p:blipFill>
        <p:spPr bwMode="auto">
          <a:xfrm>
            <a:off x="0" y="1376363"/>
            <a:ext cx="9128125" cy="5113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Simulation Example</a:t>
            </a:r>
            <a:endParaRPr lang="en-US" dirty="0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98570" y="3534816"/>
            <a:ext cx="3980193" cy="29548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Rectangle 5"/>
          <p:cNvSpPr/>
          <p:nvPr/>
        </p:nvSpPr>
        <p:spPr>
          <a:xfrm>
            <a:off x="5009779" y="4159587"/>
            <a:ext cx="3377594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000" b="1" dirty="0"/>
              <a:t>ID: 1 </a:t>
            </a:r>
            <a:r>
              <a:rPr lang="en-US" sz="2000" b="1" dirty="0" smtClean="0"/>
              <a:t/>
            </a:r>
            <a:br>
              <a:rPr lang="en-US" sz="2000" b="1" dirty="0" smtClean="0"/>
            </a:br>
            <a:r>
              <a:rPr lang="en-US" sz="2000" dirty="0"/>
              <a:t> </a:t>
            </a:r>
          </a:p>
          <a:p>
            <a:r>
              <a:rPr lang="en-US" sz="2000" b="1" dirty="0"/>
              <a:t>Test</a:t>
            </a:r>
            <a:r>
              <a:rPr lang="en-US" sz="2000" dirty="0"/>
              <a:t>: Roll 3 dice - 2 or more dice are the </a:t>
            </a:r>
            <a:r>
              <a:rPr lang="en-US" sz="2000" dirty="0" smtClean="0"/>
              <a:t>same</a:t>
            </a:r>
          </a:p>
          <a:p>
            <a:endParaRPr lang="en-US" sz="2000" dirty="0"/>
          </a:p>
          <a:p>
            <a:r>
              <a:rPr lang="en-US" sz="2000" b="1" dirty="0"/>
              <a:t>Value: Sum of all </a:t>
            </a:r>
            <a:r>
              <a:rPr lang="en-US" sz="2000" b="1" dirty="0" smtClean="0"/>
              <a:t>dice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3104743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541" r="77739"/>
          <a:stretch/>
        </p:blipFill>
        <p:spPr bwMode="auto">
          <a:xfrm>
            <a:off x="7239000" y="2006575"/>
            <a:ext cx="342900" cy="42582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2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541" r="77739"/>
          <a:stretch/>
        </p:blipFill>
        <p:spPr bwMode="auto">
          <a:xfrm>
            <a:off x="4276725" y="2006575"/>
            <a:ext cx="342900" cy="42582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1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13463" y="1853189"/>
            <a:ext cx="1283813" cy="9530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3355" y="3960984"/>
            <a:ext cx="404023" cy="2999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3356" y="3433819"/>
            <a:ext cx="404023" cy="2999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6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3357" y="2866100"/>
            <a:ext cx="404023" cy="2999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0" name="TextBox 19"/>
          <p:cNvSpPr txBox="1"/>
          <p:nvPr/>
        </p:nvSpPr>
        <p:spPr>
          <a:xfrm>
            <a:off x="4646255" y="2006575"/>
            <a:ext cx="101822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CA" dirty="0" smtClean="0"/>
              <a:t>Iteration</a:t>
            </a:r>
            <a:br>
              <a:rPr lang="en-CA" dirty="0" smtClean="0"/>
            </a:br>
            <a:r>
              <a:rPr lang="en-CA" dirty="0" smtClean="0"/>
              <a:t>Plan </a:t>
            </a:r>
            <a:endParaRPr lang="en-CA" dirty="0"/>
          </a:p>
        </p:txBody>
      </p:sp>
      <p:pic>
        <p:nvPicPr>
          <p:cNvPr id="23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541" r="77739"/>
          <a:stretch/>
        </p:blipFill>
        <p:spPr bwMode="auto">
          <a:xfrm>
            <a:off x="5783062" y="2006575"/>
            <a:ext cx="342900" cy="42582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7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9800" y="1853189"/>
            <a:ext cx="1283813" cy="9530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8" name="TextBox 27"/>
          <p:cNvSpPr txBox="1"/>
          <p:nvPr/>
        </p:nvSpPr>
        <p:spPr>
          <a:xfrm>
            <a:off x="6190297" y="2006575"/>
            <a:ext cx="942822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CA" sz="1400" dirty="0" smtClean="0"/>
              <a:t>In</a:t>
            </a:r>
            <a:br>
              <a:rPr lang="en-CA" sz="1400" dirty="0" smtClean="0"/>
            </a:br>
            <a:r>
              <a:rPr lang="en-CA" sz="1400" dirty="0" smtClean="0"/>
              <a:t>Progress</a:t>
            </a:r>
            <a:br>
              <a:rPr lang="en-CA" sz="1400" dirty="0" smtClean="0"/>
            </a:br>
            <a:r>
              <a:rPr lang="en-CA" sz="1400" dirty="0" smtClean="0"/>
              <a:t>(WIP = 1)</a:t>
            </a:r>
            <a:endParaRPr lang="en-CA" sz="1400" dirty="0"/>
          </a:p>
        </p:txBody>
      </p:sp>
      <p:pic>
        <p:nvPicPr>
          <p:cNvPr id="29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7600" y="1899357"/>
            <a:ext cx="1283813" cy="9530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0" name="TextBox 29"/>
          <p:cNvSpPr txBox="1"/>
          <p:nvPr/>
        </p:nvSpPr>
        <p:spPr>
          <a:xfrm>
            <a:off x="7643677" y="2222018"/>
            <a:ext cx="93166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CA" sz="1400" dirty="0" smtClean="0"/>
              <a:t>Accepted</a:t>
            </a:r>
            <a:endParaRPr lang="en-CA" sz="1400" dirty="0"/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88743149"/>
              </p:ext>
            </p:extLst>
          </p:nvPr>
        </p:nvGraphicFramePr>
        <p:xfrm>
          <a:off x="464660" y="328567"/>
          <a:ext cx="8229603" cy="966802"/>
        </p:xfrm>
        <a:graphic>
          <a:graphicData uri="http://schemas.openxmlformats.org/drawingml/2006/table">
            <a:tbl>
              <a:tblPr/>
              <a:tblGrid>
                <a:gridCol w="4749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71365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399544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399544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407082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437237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399544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  <a:gridCol w="429698">
                  <a:extLst>
                    <a:ext uri="{9D8B030D-6E8A-4147-A177-3AD203B41FA5}">
                      <a16:colId xmlns:a16="http://schemas.microsoft.com/office/drawing/2014/main" xmlns="" val="20007"/>
                    </a:ext>
                  </a:extLst>
                </a:gridCol>
                <a:gridCol w="407082">
                  <a:extLst>
                    <a:ext uri="{9D8B030D-6E8A-4147-A177-3AD203B41FA5}">
                      <a16:colId xmlns:a16="http://schemas.microsoft.com/office/drawing/2014/main" xmlns="" val="20008"/>
                    </a:ext>
                  </a:extLst>
                </a:gridCol>
                <a:gridCol w="459853">
                  <a:extLst>
                    <a:ext uri="{9D8B030D-6E8A-4147-A177-3AD203B41FA5}">
                      <a16:colId xmlns:a16="http://schemas.microsoft.com/office/drawing/2014/main" xmlns="" val="20009"/>
                    </a:ext>
                  </a:extLst>
                </a:gridCol>
                <a:gridCol w="512623">
                  <a:extLst>
                    <a:ext uri="{9D8B030D-6E8A-4147-A177-3AD203B41FA5}">
                      <a16:colId xmlns:a16="http://schemas.microsoft.com/office/drawing/2014/main" xmlns="" val="20010"/>
                    </a:ext>
                  </a:extLst>
                </a:gridCol>
                <a:gridCol w="474930">
                  <a:extLst>
                    <a:ext uri="{9D8B030D-6E8A-4147-A177-3AD203B41FA5}">
                      <a16:colId xmlns:a16="http://schemas.microsoft.com/office/drawing/2014/main" xmlns="" val="20011"/>
                    </a:ext>
                  </a:extLst>
                </a:gridCol>
                <a:gridCol w="613137">
                  <a:extLst>
                    <a:ext uri="{9D8B030D-6E8A-4147-A177-3AD203B41FA5}">
                      <a16:colId xmlns:a16="http://schemas.microsoft.com/office/drawing/2014/main" xmlns="" val="20012"/>
                    </a:ext>
                  </a:extLst>
                </a:gridCol>
                <a:gridCol w="613137">
                  <a:extLst>
                    <a:ext uri="{9D8B030D-6E8A-4147-A177-3AD203B41FA5}">
                      <a16:colId xmlns:a16="http://schemas.microsoft.com/office/drawing/2014/main" xmlns="" val="20013"/>
                    </a:ext>
                  </a:extLst>
                </a:gridCol>
                <a:gridCol w="753857">
                  <a:extLst>
                    <a:ext uri="{9D8B030D-6E8A-4147-A177-3AD203B41FA5}">
                      <a16:colId xmlns:a16="http://schemas.microsoft.com/office/drawing/2014/main" xmlns="" val="20014"/>
                    </a:ext>
                  </a:extLst>
                </a:gridCol>
                <a:gridCol w="733754">
                  <a:extLst>
                    <a:ext uri="{9D8B030D-6E8A-4147-A177-3AD203B41FA5}">
                      <a16:colId xmlns:a16="http://schemas.microsoft.com/office/drawing/2014/main" xmlns="" val="20015"/>
                    </a:ext>
                  </a:extLst>
                </a:gridCol>
              </a:tblGrid>
              <a:tr h="248091">
                <a:tc>
                  <a:txBody>
                    <a:bodyPr/>
                    <a:lstStyle/>
                    <a:p>
                      <a:pPr algn="l" fontAlgn="b"/>
                      <a:r>
                        <a:rPr lang="en-CA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en-CA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# Stories Committed to Iteration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9">
                  <a:txBody>
                    <a:bodyPr/>
                    <a:lstStyle/>
                    <a:p>
                      <a:pPr algn="ctr" fontAlgn="b"/>
                      <a:r>
                        <a:rPr lang="en-CA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Roll (Day)</a:t>
                      </a:r>
                      <a:endParaRPr lang="en-CA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CA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en-CA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Total of Accepted Value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en-CA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# Stories Completed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en-CA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Iteration Commitment Met?(Yes/No)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en-CA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Commitment Points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85680">
                <a:tc>
                  <a:txBody>
                    <a:bodyPr/>
                    <a:lstStyle/>
                    <a:p>
                      <a:pPr algn="l" fontAlgn="b"/>
                      <a:r>
                        <a:rPr lang="en-CA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Iteration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CA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CA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CA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CA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CA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CA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CA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CA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CA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CA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3031"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CA" sz="2800" b="1" i="0" u="none" strike="noStrike" dirty="0">
                        <a:solidFill>
                          <a:srgbClr val="1F497D"/>
                        </a:solidFill>
                        <a:effectLst/>
                        <a:latin typeface="Bradley Hand ITC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CA" sz="2800" b="1" i="0" u="none" strike="noStrike" dirty="0">
                        <a:solidFill>
                          <a:srgbClr val="1F497D"/>
                        </a:solidFill>
                        <a:effectLst/>
                        <a:latin typeface="Bradley Hand ITC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CA" sz="2800" b="1" i="0" u="none" strike="noStrike" dirty="0">
                        <a:solidFill>
                          <a:srgbClr val="1F497D"/>
                        </a:solidFill>
                        <a:effectLst/>
                        <a:latin typeface="Bradley Hand ITC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CA" sz="2800" b="1" i="0" u="none" strike="noStrike" dirty="0">
                        <a:solidFill>
                          <a:srgbClr val="1F497D"/>
                        </a:solidFill>
                        <a:effectLst/>
                        <a:latin typeface="Bradley Hand ITC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CA" sz="2800" b="1" i="0" u="none" strike="noStrike" dirty="0">
                        <a:solidFill>
                          <a:srgbClr val="1F497D"/>
                        </a:solidFill>
                        <a:effectLst/>
                        <a:latin typeface="Bradley Hand ITC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CA" sz="2800" b="1" i="0" u="none" strike="noStrike" dirty="0">
                        <a:solidFill>
                          <a:srgbClr val="1F497D"/>
                        </a:solidFill>
                        <a:effectLst/>
                        <a:latin typeface="Bradley Hand ITC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CA" sz="2800" b="1" i="0" u="none" strike="noStrike" dirty="0">
                        <a:solidFill>
                          <a:srgbClr val="1F497D"/>
                        </a:solidFill>
                        <a:effectLst/>
                        <a:latin typeface="Bradley Hand ITC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CA" sz="2800" b="1" i="0" u="none" strike="noStrike" dirty="0">
                        <a:solidFill>
                          <a:srgbClr val="1F497D"/>
                        </a:solidFill>
                        <a:effectLst/>
                        <a:latin typeface="Bradley Hand ITC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CA" sz="2800" b="1" i="0" u="none" strike="noStrike" dirty="0">
                        <a:solidFill>
                          <a:srgbClr val="1F497D"/>
                        </a:solidFill>
                        <a:effectLst/>
                        <a:latin typeface="Bradley Hand ITC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CA" sz="2800" b="1" i="0" u="none" strike="noStrike" dirty="0">
                        <a:solidFill>
                          <a:srgbClr val="1F497D"/>
                        </a:solidFill>
                        <a:effectLst/>
                        <a:latin typeface="Bradley Hand ITC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CA" sz="2800" b="1" i="0" u="none" strike="noStrike" dirty="0">
                        <a:solidFill>
                          <a:srgbClr val="1F497D"/>
                        </a:solidFill>
                        <a:effectLst/>
                        <a:latin typeface="Bradley Hand ITC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CA" sz="2800" b="1" i="0" u="none" strike="noStrike" dirty="0">
                        <a:solidFill>
                          <a:srgbClr val="1F497D"/>
                        </a:solidFill>
                        <a:effectLst/>
                        <a:latin typeface="Bradley Hand ITC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CA" sz="2800" b="1" i="0" u="none" strike="noStrike" dirty="0">
                        <a:solidFill>
                          <a:srgbClr val="1F497D"/>
                        </a:solidFill>
                        <a:effectLst/>
                        <a:latin typeface="Bradley Hand ITC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CA" sz="2800" b="1" i="0" u="none" strike="noStrike" dirty="0">
                        <a:solidFill>
                          <a:srgbClr val="1F497D"/>
                        </a:solidFill>
                        <a:effectLst/>
                        <a:latin typeface="Bradley Hand ITC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CA" sz="2800" b="1" i="0" u="none" strike="noStrike" dirty="0">
                        <a:solidFill>
                          <a:srgbClr val="1F497D"/>
                        </a:solidFill>
                        <a:effectLst/>
                        <a:latin typeface="Bradley Hand ITC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sp>
        <p:nvSpPr>
          <p:cNvPr id="3" name="Rectangle 2"/>
          <p:cNvSpPr/>
          <p:nvPr/>
        </p:nvSpPr>
        <p:spPr>
          <a:xfrm>
            <a:off x="1047750" y="784829"/>
            <a:ext cx="41710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ctr"/>
            <a:r>
              <a:rPr lang="en-CA" sz="3200" b="1" dirty="0">
                <a:solidFill>
                  <a:srgbClr val="1F497D"/>
                </a:solidFill>
                <a:latin typeface="Bradley Hand ITC"/>
              </a:rPr>
              <a:t>3</a:t>
            </a:r>
          </a:p>
        </p:txBody>
      </p:sp>
      <p:sp>
        <p:nvSpPr>
          <p:cNvPr id="36" name="Rectangle 35"/>
          <p:cNvSpPr/>
          <p:nvPr/>
        </p:nvSpPr>
        <p:spPr>
          <a:xfrm>
            <a:off x="1632032" y="784829"/>
            <a:ext cx="4443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ctr"/>
            <a:r>
              <a:rPr lang="en-CA" sz="3200" b="1" dirty="0" smtClean="0">
                <a:solidFill>
                  <a:srgbClr val="1F497D"/>
                </a:solidFill>
                <a:latin typeface="Bradley Hand ITC"/>
              </a:rPr>
              <a:t>X</a:t>
            </a:r>
            <a:endParaRPr lang="en-CA" sz="3200" b="1" dirty="0">
              <a:solidFill>
                <a:srgbClr val="1F497D"/>
              </a:solidFill>
              <a:latin typeface="Bradley Hand ITC"/>
            </a:endParaRPr>
          </a:p>
        </p:txBody>
      </p:sp>
      <p:grpSp>
        <p:nvGrpSpPr>
          <p:cNvPr id="7" name="Group 6"/>
          <p:cNvGrpSpPr/>
          <p:nvPr/>
        </p:nvGrpSpPr>
        <p:grpSpPr>
          <a:xfrm>
            <a:off x="253629" y="1248891"/>
            <a:ext cx="3780209" cy="2806634"/>
            <a:chOff x="253629" y="1248891"/>
            <a:chExt cx="3780209" cy="2806634"/>
          </a:xfrm>
        </p:grpSpPr>
        <p:pic>
          <p:nvPicPr>
            <p:cNvPr id="38" name="Picture 2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3629" y="1248891"/>
              <a:ext cx="3780209" cy="28066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39" name="Rectangle 38"/>
            <p:cNvSpPr/>
            <p:nvPr/>
          </p:nvSpPr>
          <p:spPr>
            <a:xfrm>
              <a:off x="253629" y="1822787"/>
              <a:ext cx="3377594" cy="193899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2000" b="1" dirty="0"/>
                <a:t>ID: 1 </a:t>
              </a:r>
              <a:r>
                <a:rPr lang="en-US" sz="2000" b="1" dirty="0" smtClean="0"/>
                <a:t/>
              </a:r>
              <a:br>
                <a:rPr lang="en-US" sz="2000" b="1" dirty="0" smtClean="0"/>
              </a:br>
              <a:r>
                <a:rPr lang="en-US" sz="2000" dirty="0"/>
                <a:t> </a:t>
              </a:r>
            </a:p>
            <a:p>
              <a:r>
                <a:rPr lang="en-US" sz="2000" b="1" dirty="0"/>
                <a:t>Test</a:t>
              </a:r>
              <a:r>
                <a:rPr lang="en-US" sz="2000" dirty="0"/>
                <a:t>: Roll 3 dice - 2 or more dice are the </a:t>
              </a:r>
              <a:r>
                <a:rPr lang="en-US" sz="2000" dirty="0" smtClean="0"/>
                <a:t>same</a:t>
              </a:r>
            </a:p>
            <a:p>
              <a:endParaRPr lang="en-US" sz="2000" dirty="0"/>
            </a:p>
            <a:p>
              <a:r>
                <a:rPr lang="en-US" sz="2000" b="1" dirty="0"/>
                <a:t>Value: Sum of all </a:t>
              </a:r>
              <a:r>
                <a:rPr lang="en-US" sz="2000" b="1" dirty="0" smtClean="0"/>
                <a:t>dice</a:t>
              </a:r>
              <a:endParaRPr lang="en-US" sz="2000" dirty="0"/>
            </a:p>
          </p:txBody>
        </p:sp>
      </p:grpSp>
      <p:pic>
        <p:nvPicPr>
          <p:cNvPr id="34" name="Content Placeholder 6"/>
          <p:cNvPicPr>
            <a:picLocks noChangeAspect="1"/>
          </p:cNvPicPr>
          <p:nvPr/>
        </p:nvPicPr>
        <p:blipFill rotWithShape="1">
          <a:blip r:embed="rId7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441424" y="4194808"/>
            <a:ext cx="758215" cy="7797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" name="Picture 34"/>
          <p:cNvPicPr>
            <a:picLocks noChangeAspect="1"/>
          </p:cNvPicPr>
          <p:nvPr/>
        </p:nvPicPr>
        <p:blipFill rotWithShape="1">
          <a:blip r:embed="rId8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29277" y="4191021"/>
            <a:ext cx="758213" cy="779721"/>
          </a:xfrm>
          <a:prstGeom prst="rect">
            <a:avLst/>
          </a:prstGeom>
        </p:spPr>
      </p:pic>
      <p:pic>
        <p:nvPicPr>
          <p:cNvPr id="53" name="Picture 52"/>
          <p:cNvPicPr>
            <a:picLocks noChangeAspect="1"/>
          </p:cNvPicPr>
          <p:nvPr/>
        </p:nvPicPr>
        <p:blipFill rotWithShape="1">
          <a:blip r:embed="rId9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631667" y="4181235"/>
            <a:ext cx="752534" cy="7797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3620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-3.33333E-6 L 0.15208 -0.00555 " pathEditMode="relative" rAng="0" ptsTypes="AA">
                                      <p:cBhvr>
                                        <p:cTn id="1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604" y="-2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541" r="77739"/>
          <a:stretch/>
        </p:blipFill>
        <p:spPr bwMode="auto">
          <a:xfrm>
            <a:off x="7239000" y="2006575"/>
            <a:ext cx="342900" cy="42582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2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541" r="77739"/>
          <a:stretch/>
        </p:blipFill>
        <p:spPr bwMode="auto">
          <a:xfrm>
            <a:off x="4276725" y="2006575"/>
            <a:ext cx="342900" cy="42582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1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13463" y="1853189"/>
            <a:ext cx="1283813" cy="9530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3355" y="3960984"/>
            <a:ext cx="404023" cy="2999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3356" y="3433819"/>
            <a:ext cx="404023" cy="2999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6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96264" y="2898625"/>
            <a:ext cx="404023" cy="2999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0" name="TextBox 19"/>
          <p:cNvSpPr txBox="1"/>
          <p:nvPr/>
        </p:nvSpPr>
        <p:spPr>
          <a:xfrm>
            <a:off x="4646255" y="2006575"/>
            <a:ext cx="101822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CA" dirty="0" smtClean="0"/>
              <a:t>Iteration</a:t>
            </a:r>
            <a:br>
              <a:rPr lang="en-CA" dirty="0" smtClean="0"/>
            </a:br>
            <a:r>
              <a:rPr lang="en-CA" dirty="0" smtClean="0"/>
              <a:t>Plan </a:t>
            </a:r>
            <a:endParaRPr lang="en-CA" dirty="0"/>
          </a:p>
        </p:txBody>
      </p:sp>
      <p:pic>
        <p:nvPicPr>
          <p:cNvPr id="23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541" r="77739"/>
          <a:stretch/>
        </p:blipFill>
        <p:spPr bwMode="auto">
          <a:xfrm>
            <a:off x="5783062" y="2006575"/>
            <a:ext cx="342900" cy="42582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7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9800" y="1853189"/>
            <a:ext cx="1283813" cy="9530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8" name="TextBox 27"/>
          <p:cNvSpPr txBox="1"/>
          <p:nvPr/>
        </p:nvSpPr>
        <p:spPr>
          <a:xfrm>
            <a:off x="6190297" y="2006575"/>
            <a:ext cx="942822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CA" sz="1400" dirty="0" smtClean="0"/>
              <a:t>In</a:t>
            </a:r>
            <a:br>
              <a:rPr lang="en-CA" sz="1400" dirty="0" smtClean="0"/>
            </a:br>
            <a:r>
              <a:rPr lang="en-CA" sz="1400" dirty="0" smtClean="0"/>
              <a:t>Progress</a:t>
            </a:r>
            <a:br>
              <a:rPr lang="en-CA" sz="1400" dirty="0" smtClean="0"/>
            </a:br>
            <a:r>
              <a:rPr lang="en-CA" sz="1400" dirty="0" smtClean="0"/>
              <a:t>(WIP = 1)</a:t>
            </a:r>
            <a:endParaRPr lang="en-CA" sz="1400" dirty="0"/>
          </a:p>
        </p:txBody>
      </p:sp>
      <p:pic>
        <p:nvPicPr>
          <p:cNvPr id="29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7600" y="1899357"/>
            <a:ext cx="1283813" cy="9530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0" name="TextBox 29"/>
          <p:cNvSpPr txBox="1"/>
          <p:nvPr/>
        </p:nvSpPr>
        <p:spPr>
          <a:xfrm>
            <a:off x="7643677" y="2222018"/>
            <a:ext cx="93166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CA" sz="1400" dirty="0" smtClean="0"/>
              <a:t>Accepted</a:t>
            </a:r>
            <a:endParaRPr lang="en-CA" sz="1400" dirty="0"/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9913842"/>
              </p:ext>
            </p:extLst>
          </p:nvPr>
        </p:nvGraphicFramePr>
        <p:xfrm>
          <a:off x="464660" y="328567"/>
          <a:ext cx="8229603" cy="966802"/>
        </p:xfrm>
        <a:graphic>
          <a:graphicData uri="http://schemas.openxmlformats.org/drawingml/2006/table">
            <a:tbl>
              <a:tblPr/>
              <a:tblGrid>
                <a:gridCol w="4749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71365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399544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399544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407082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437237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399544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  <a:gridCol w="429698">
                  <a:extLst>
                    <a:ext uri="{9D8B030D-6E8A-4147-A177-3AD203B41FA5}">
                      <a16:colId xmlns:a16="http://schemas.microsoft.com/office/drawing/2014/main" xmlns="" val="20007"/>
                    </a:ext>
                  </a:extLst>
                </a:gridCol>
                <a:gridCol w="407082">
                  <a:extLst>
                    <a:ext uri="{9D8B030D-6E8A-4147-A177-3AD203B41FA5}">
                      <a16:colId xmlns:a16="http://schemas.microsoft.com/office/drawing/2014/main" xmlns="" val="20008"/>
                    </a:ext>
                  </a:extLst>
                </a:gridCol>
                <a:gridCol w="459853">
                  <a:extLst>
                    <a:ext uri="{9D8B030D-6E8A-4147-A177-3AD203B41FA5}">
                      <a16:colId xmlns:a16="http://schemas.microsoft.com/office/drawing/2014/main" xmlns="" val="20009"/>
                    </a:ext>
                  </a:extLst>
                </a:gridCol>
                <a:gridCol w="512623">
                  <a:extLst>
                    <a:ext uri="{9D8B030D-6E8A-4147-A177-3AD203B41FA5}">
                      <a16:colId xmlns:a16="http://schemas.microsoft.com/office/drawing/2014/main" xmlns="" val="20010"/>
                    </a:ext>
                  </a:extLst>
                </a:gridCol>
                <a:gridCol w="474930">
                  <a:extLst>
                    <a:ext uri="{9D8B030D-6E8A-4147-A177-3AD203B41FA5}">
                      <a16:colId xmlns:a16="http://schemas.microsoft.com/office/drawing/2014/main" xmlns="" val="20011"/>
                    </a:ext>
                  </a:extLst>
                </a:gridCol>
                <a:gridCol w="613137">
                  <a:extLst>
                    <a:ext uri="{9D8B030D-6E8A-4147-A177-3AD203B41FA5}">
                      <a16:colId xmlns:a16="http://schemas.microsoft.com/office/drawing/2014/main" xmlns="" val="20012"/>
                    </a:ext>
                  </a:extLst>
                </a:gridCol>
                <a:gridCol w="613137">
                  <a:extLst>
                    <a:ext uri="{9D8B030D-6E8A-4147-A177-3AD203B41FA5}">
                      <a16:colId xmlns:a16="http://schemas.microsoft.com/office/drawing/2014/main" xmlns="" val="20013"/>
                    </a:ext>
                  </a:extLst>
                </a:gridCol>
                <a:gridCol w="753857">
                  <a:extLst>
                    <a:ext uri="{9D8B030D-6E8A-4147-A177-3AD203B41FA5}">
                      <a16:colId xmlns:a16="http://schemas.microsoft.com/office/drawing/2014/main" xmlns="" val="20014"/>
                    </a:ext>
                  </a:extLst>
                </a:gridCol>
                <a:gridCol w="733754">
                  <a:extLst>
                    <a:ext uri="{9D8B030D-6E8A-4147-A177-3AD203B41FA5}">
                      <a16:colId xmlns:a16="http://schemas.microsoft.com/office/drawing/2014/main" xmlns="" val="20015"/>
                    </a:ext>
                  </a:extLst>
                </a:gridCol>
              </a:tblGrid>
              <a:tr h="248091">
                <a:tc>
                  <a:txBody>
                    <a:bodyPr/>
                    <a:lstStyle/>
                    <a:p>
                      <a:pPr algn="l" fontAlgn="b"/>
                      <a:r>
                        <a:rPr lang="en-CA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en-CA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# Stories Committed to Iteration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9">
                  <a:txBody>
                    <a:bodyPr/>
                    <a:lstStyle/>
                    <a:p>
                      <a:pPr algn="ctr" fontAlgn="b"/>
                      <a:r>
                        <a:rPr lang="en-CA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Roll (Day)</a:t>
                      </a:r>
                      <a:endParaRPr lang="en-CA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CA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en-CA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Total of Accepted Value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en-CA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# Stories Completed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en-CA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Iteration Commitment Met?(Yes/No)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en-CA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Commitment Points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85680">
                <a:tc>
                  <a:txBody>
                    <a:bodyPr/>
                    <a:lstStyle/>
                    <a:p>
                      <a:pPr algn="l" fontAlgn="b"/>
                      <a:r>
                        <a:rPr lang="en-CA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Iteration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CA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CA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CA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CA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CA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CA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CA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CA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CA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CA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3031"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CA" sz="2800" b="1" i="0" u="none" strike="noStrike" dirty="0">
                        <a:solidFill>
                          <a:srgbClr val="1F497D"/>
                        </a:solidFill>
                        <a:effectLst/>
                        <a:latin typeface="Bradley Hand ITC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CA" sz="2800" b="1" i="0" u="none" strike="noStrike" dirty="0">
                        <a:solidFill>
                          <a:srgbClr val="1F497D"/>
                        </a:solidFill>
                        <a:effectLst/>
                        <a:latin typeface="Bradley Hand ITC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CA" sz="2800" b="1" i="0" u="none" strike="noStrike" dirty="0">
                        <a:solidFill>
                          <a:srgbClr val="1F497D"/>
                        </a:solidFill>
                        <a:effectLst/>
                        <a:latin typeface="Bradley Hand ITC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CA" sz="2800" b="1" i="0" u="none" strike="noStrike" dirty="0">
                        <a:solidFill>
                          <a:srgbClr val="1F497D"/>
                        </a:solidFill>
                        <a:effectLst/>
                        <a:latin typeface="Bradley Hand ITC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CA" sz="2800" b="1" i="0" u="none" strike="noStrike" dirty="0">
                        <a:solidFill>
                          <a:srgbClr val="1F497D"/>
                        </a:solidFill>
                        <a:effectLst/>
                        <a:latin typeface="Bradley Hand ITC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CA" sz="2800" b="1" i="0" u="none" strike="noStrike" dirty="0">
                        <a:solidFill>
                          <a:srgbClr val="1F497D"/>
                        </a:solidFill>
                        <a:effectLst/>
                        <a:latin typeface="Bradley Hand ITC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CA" sz="2800" b="1" i="0" u="none" strike="noStrike" dirty="0">
                        <a:solidFill>
                          <a:srgbClr val="1F497D"/>
                        </a:solidFill>
                        <a:effectLst/>
                        <a:latin typeface="Bradley Hand ITC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CA" sz="2800" b="1" i="0" u="none" strike="noStrike" dirty="0">
                        <a:solidFill>
                          <a:srgbClr val="1F497D"/>
                        </a:solidFill>
                        <a:effectLst/>
                        <a:latin typeface="Bradley Hand ITC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CA" sz="2800" b="1" i="0" u="none" strike="noStrike" dirty="0">
                        <a:solidFill>
                          <a:srgbClr val="1F497D"/>
                        </a:solidFill>
                        <a:effectLst/>
                        <a:latin typeface="Bradley Hand ITC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CA" sz="2800" b="1" i="0" u="none" strike="noStrike" dirty="0">
                        <a:solidFill>
                          <a:srgbClr val="1F497D"/>
                        </a:solidFill>
                        <a:effectLst/>
                        <a:latin typeface="Bradley Hand ITC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CA" sz="2800" b="1" i="0" u="none" strike="noStrike" dirty="0">
                        <a:solidFill>
                          <a:srgbClr val="1F497D"/>
                        </a:solidFill>
                        <a:effectLst/>
                        <a:latin typeface="Bradley Hand ITC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CA" sz="2800" b="1" i="0" u="none" strike="noStrike" dirty="0">
                        <a:solidFill>
                          <a:srgbClr val="1F497D"/>
                        </a:solidFill>
                        <a:effectLst/>
                        <a:latin typeface="Bradley Hand ITC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CA" sz="2800" b="1" i="0" u="none" strike="noStrike" dirty="0">
                        <a:solidFill>
                          <a:srgbClr val="1F497D"/>
                        </a:solidFill>
                        <a:effectLst/>
                        <a:latin typeface="Bradley Hand ITC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CA" sz="2800" b="1" i="0" u="none" strike="noStrike" dirty="0">
                        <a:solidFill>
                          <a:srgbClr val="1F497D"/>
                        </a:solidFill>
                        <a:effectLst/>
                        <a:latin typeface="Bradley Hand ITC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CA" sz="2800" b="1" i="0" u="none" strike="noStrike" dirty="0">
                        <a:solidFill>
                          <a:srgbClr val="1F497D"/>
                        </a:solidFill>
                        <a:effectLst/>
                        <a:latin typeface="Bradley Hand ITC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sp>
        <p:nvSpPr>
          <p:cNvPr id="3" name="Rectangle 2"/>
          <p:cNvSpPr/>
          <p:nvPr/>
        </p:nvSpPr>
        <p:spPr>
          <a:xfrm>
            <a:off x="1047750" y="784829"/>
            <a:ext cx="41710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ctr"/>
            <a:r>
              <a:rPr lang="en-CA" sz="3200" b="1" dirty="0">
                <a:solidFill>
                  <a:srgbClr val="1F497D"/>
                </a:solidFill>
                <a:latin typeface="Bradley Hand ITC"/>
              </a:rPr>
              <a:t>3</a:t>
            </a:r>
          </a:p>
        </p:txBody>
      </p:sp>
      <p:sp>
        <p:nvSpPr>
          <p:cNvPr id="36" name="Rectangle 35"/>
          <p:cNvSpPr/>
          <p:nvPr/>
        </p:nvSpPr>
        <p:spPr>
          <a:xfrm>
            <a:off x="1632032" y="784829"/>
            <a:ext cx="4443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ctr"/>
            <a:r>
              <a:rPr lang="en-CA" sz="3200" b="1" dirty="0" smtClean="0">
                <a:solidFill>
                  <a:srgbClr val="1F497D"/>
                </a:solidFill>
                <a:latin typeface="Bradley Hand ITC"/>
              </a:rPr>
              <a:t>X</a:t>
            </a:r>
            <a:endParaRPr lang="en-CA" sz="3200" b="1" dirty="0">
              <a:solidFill>
                <a:srgbClr val="1F497D"/>
              </a:solidFill>
              <a:latin typeface="Bradley Hand ITC"/>
            </a:endParaRPr>
          </a:p>
        </p:txBody>
      </p:sp>
      <p:sp>
        <p:nvSpPr>
          <p:cNvPr id="37" name="Rectangle 36"/>
          <p:cNvSpPr/>
          <p:nvPr/>
        </p:nvSpPr>
        <p:spPr>
          <a:xfrm>
            <a:off x="2035192" y="784828"/>
            <a:ext cx="4443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ctr"/>
            <a:r>
              <a:rPr lang="en-CA" sz="3200" b="1" dirty="0" smtClean="0">
                <a:solidFill>
                  <a:srgbClr val="1F497D"/>
                </a:solidFill>
                <a:latin typeface="Bradley Hand ITC"/>
              </a:rPr>
              <a:t>X</a:t>
            </a:r>
            <a:endParaRPr lang="en-CA" sz="3200" b="1" dirty="0">
              <a:solidFill>
                <a:srgbClr val="1F497D"/>
              </a:solidFill>
              <a:latin typeface="Bradley Hand ITC"/>
            </a:endParaRPr>
          </a:p>
        </p:txBody>
      </p:sp>
      <p:grpSp>
        <p:nvGrpSpPr>
          <p:cNvPr id="7" name="Group 6"/>
          <p:cNvGrpSpPr/>
          <p:nvPr/>
        </p:nvGrpSpPr>
        <p:grpSpPr>
          <a:xfrm>
            <a:off x="253629" y="1248891"/>
            <a:ext cx="3780209" cy="2806634"/>
            <a:chOff x="253629" y="1248891"/>
            <a:chExt cx="3780209" cy="2806634"/>
          </a:xfrm>
        </p:grpSpPr>
        <p:pic>
          <p:nvPicPr>
            <p:cNvPr id="38" name="Picture 2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3629" y="1248891"/>
              <a:ext cx="3780209" cy="28066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39" name="Rectangle 38"/>
            <p:cNvSpPr/>
            <p:nvPr/>
          </p:nvSpPr>
          <p:spPr>
            <a:xfrm>
              <a:off x="253629" y="1822787"/>
              <a:ext cx="3377594" cy="193899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2000" b="1" dirty="0"/>
                <a:t>ID: 1 </a:t>
              </a:r>
              <a:r>
                <a:rPr lang="en-US" sz="2000" b="1" dirty="0" smtClean="0"/>
                <a:t/>
              </a:r>
              <a:br>
                <a:rPr lang="en-US" sz="2000" b="1" dirty="0" smtClean="0"/>
              </a:br>
              <a:r>
                <a:rPr lang="en-US" sz="2000" dirty="0"/>
                <a:t> </a:t>
              </a:r>
            </a:p>
            <a:p>
              <a:r>
                <a:rPr lang="en-US" sz="2000" b="1" dirty="0"/>
                <a:t>Test</a:t>
              </a:r>
              <a:r>
                <a:rPr lang="en-US" sz="2000" dirty="0"/>
                <a:t>: Roll 3 dice - 2 or more dice are the </a:t>
              </a:r>
              <a:r>
                <a:rPr lang="en-US" sz="2000" dirty="0" smtClean="0"/>
                <a:t>same</a:t>
              </a:r>
            </a:p>
            <a:p>
              <a:endParaRPr lang="en-US" sz="2000" dirty="0"/>
            </a:p>
            <a:p>
              <a:r>
                <a:rPr lang="en-US" sz="2000" b="1" dirty="0"/>
                <a:t>Value: Sum of all </a:t>
              </a:r>
              <a:r>
                <a:rPr lang="en-US" sz="2000" b="1" dirty="0" smtClean="0"/>
                <a:t>dice</a:t>
              </a:r>
              <a:endParaRPr lang="en-US" sz="2000" dirty="0"/>
            </a:p>
          </p:txBody>
        </p:sp>
      </p:grpSp>
      <p:pic>
        <p:nvPicPr>
          <p:cNvPr id="1026" name="Picture 2" descr="http://worldartsme.com/images/dice-face-clipart-1.jpg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00" t="52035" r="69807" b="3929"/>
          <a:stretch/>
        </p:blipFill>
        <p:spPr bwMode="auto">
          <a:xfrm>
            <a:off x="1611785" y="4289197"/>
            <a:ext cx="784371" cy="8095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" name="Picture 39"/>
          <p:cNvPicPr>
            <a:picLocks noChangeAspect="1"/>
          </p:cNvPicPr>
          <p:nvPr/>
        </p:nvPicPr>
        <p:blipFill rotWithShape="1">
          <a:blip r:embed="rId8"/>
          <a:srcRect l="1468" t="2994" r="69431" b="54794"/>
          <a:stretch/>
        </p:blipFill>
        <p:spPr>
          <a:xfrm>
            <a:off x="713191" y="4322752"/>
            <a:ext cx="792760" cy="775983"/>
          </a:xfrm>
          <a:prstGeom prst="rect">
            <a:avLst/>
          </a:prstGeom>
        </p:spPr>
      </p:pic>
      <p:pic>
        <p:nvPicPr>
          <p:cNvPr id="41" name="Picture 6" descr="http://worldartsme.com/images/dice-face-clipart-1.jpg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325" t="52018" r="1305" b="4718"/>
          <a:stretch/>
        </p:blipFill>
        <p:spPr bwMode="auto">
          <a:xfrm>
            <a:off x="2494855" y="4275632"/>
            <a:ext cx="800101" cy="795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075763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541" r="77739"/>
          <a:stretch/>
        </p:blipFill>
        <p:spPr bwMode="auto">
          <a:xfrm>
            <a:off x="7239000" y="2006575"/>
            <a:ext cx="342900" cy="42582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2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541" r="77739"/>
          <a:stretch/>
        </p:blipFill>
        <p:spPr bwMode="auto">
          <a:xfrm>
            <a:off x="4276725" y="2006575"/>
            <a:ext cx="342900" cy="42582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1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13463" y="1853189"/>
            <a:ext cx="1283813" cy="9530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3355" y="3960984"/>
            <a:ext cx="404023" cy="2999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3356" y="3433819"/>
            <a:ext cx="404023" cy="2999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6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96264" y="2898625"/>
            <a:ext cx="404023" cy="2999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0" name="TextBox 19"/>
          <p:cNvSpPr txBox="1"/>
          <p:nvPr/>
        </p:nvSpPr>
        <p:spPr>
          <a:xfrm>
            <a:off x="4646255" y="2006575"/>
            <a:ext cx="101822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CA" dirty="0" smtClean="0"/>
              <a:t>Iteration</a:t>
            </a:r>
            <a:br>
              <a:rPr lang="en-CA" dirty="0" smtClean="0"/>
            </a:br>
            <a:r>
              <a:rPr lang="en-CA" dirty="0" smtClean="0"/>
              <a:t>Plan </a:t>
            </a:r>
            <a:endParaRPr lang="en-CA" dirty="0"/>
          </a:p>
        </p:txBody>
      </p:sp>
      <p:pic>
        <p:nvPicPr>
          <p:cNvPr id="23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541" r="77739"/>
          <a:stretch/>
        </p:blipFill>
        <p:spPr bwMode="auto">
          <a:xfrm>
            <a:off x="5783062" y="2006575"/>
            <a:ext cx="342900" cy="42582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7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9800" y="1853189"/>
            <a:ext cx="1283813" cy="9530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8" name="TextBox 27"/>
          <p:cNvSpPr txBox="1"/>
          <p:nvPr/>
        </p:nvSpPr>
        <p:spPr>
          <a:xfrm>
            <a:off x="6190297" y="2006575"/>
            <a:ext cx="942822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CA" sz="1400" dirty="0" smtClean="0"/>
              <a:t>In</a:t>
            </a:r>
            <a:br>
              <a:rPr lang="en-CA" sz="1400" dirty="0" smtClean="0"/>
            </a:br>
            <a:r>
              <a:rPr lang="en-CA" sz="1400" dirty="0" smtClean="0"/>
              <a:t>Progress</a:t>
            </a:r>
            <a:br>
              <a:rPr lang="en-CA" sz="1400" dirty="0" smtClean="0"/>
            </a:br>
            <a:r>
              <a:rPr lang="en-CA" sz="1400" dirty="0" smtClean="0"/>
              <a:t>(WIP = 1)</a:t>
            </a:r>
            <a:endParaRPr lang="en-CA" sz="1400" dirty="0"/>
          </a:p>
        </p:txBody>
      </p:sp>
      <p:pic>
        <p:nvPicPr>
          <p:cNvPr id="29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7600" y="1899357"/>
            <a:ext cx="1283813" cy="9530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0" name="TextBox 29"/>
          <p:cNvSpPr txBox="1"/>
          <p:nvPr/>
        </p:nvSpPr>
        <p:spPr>
          <a:xfrm>
            <a:off x="7643677" y="2222018"/>
            <a:ext cx="93166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CA" sz="1400" dirty="0" smtClean="0"/>
              <a:t>Accepted</a:t>
            </a:r>
            <a:endParaRPr lang="en-CA" sz="1400" dirty="0"/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89995957"/>
              </p:ext>
            </p:extLst>
          </p:nvPr>
        </p:nvGraphicFramePr>
        <p:xfrm>
          <a:off x="464660" y="328567"/>
          <a:ext cx="8229603" cy="966802"/>
        </p:xfrm>
        <a:graphic>
          <a:graphicData uri="http://schemas.openxmlformats.org/drawingml/2006/table">
            <a:tbl>
              <a:tblPr/>
              <a:tblGrid>
                <a:gridCol w="4749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71365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399544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399544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407082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437237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399544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  <a:gridCol w="429698">
                  <a:extLst>
                    <a:ext uri="{9D8B030D-6E8A-4147-A177-3AD203B41FA5}">
                      <a16:colId xmlns:a16="http://schemas.microsoft.com/office/drawing/2014/main" xmlns="" val="20007"/>
                    </a:ext>
                  </a:extLst>
                </a:gridCol>
                <a:gridCol w="407082">
                  <a:extLst>
                    <a:ext uri="{9D8B030D-6E8A-4147-A177-3AD203B41FA5}">
                      <a16:colId xmlns:a16="http://schemas.microsoft.com/office/drawing/2014/main" xmlns="" val="20008"/>
                    </a:ext>
                  </a:extLst>
                </a:gridCol>
                <a:gridCol w="459853">
                  <a:extLst>
                    <a:ext uri="{9D8B030D-6E8A-4147-A177-3AD203B41FA5}">
                      <a16:colId xmlns:a16="http://schemas.microsoft.com/office/drawing/2014/main" xmlns="" val="20009"/>
                    </a:ext>
                  </a:extLst>
                </a:gridCol>
                <a:gridCol w="512623">
                  <a:extLst>
                    <a:ext uri="{9D8B030D-6E8A-4147-A177-3AD203B41FA5}">
                      <a16:colId xmlns:a16="http://schemas.microsoft.com/office/drawing/2014/main" xmlns="" val="20010"/>
                    </a:ext>
                  </a:extLst>
                </a:gridCol>
                <a:gridCol w="474930">
                  <a:extLst>
                    <a:ext uri="{9D8B030D-6E8A-4147-A177-3AD203B41FA5}">
                      <a16:colId xmlns:a16="http://schemas.microsoft.com/office/drawing/2014/main" xmlns="" val="20011"/>
                    </a:ext>
                  </a:extLst>
                </a:gridCol>
                <a:gridCol w="613137">
                  <a:extLst>
                    <a:ext uri="{9D8B030D-6E8A-4147-A177-3AD203B41FA5}">
                      <a16:colId xmlns:a16="http://schemas.microsoft.com/office/drawing/2014/main" xmlns="" val="20012"/>
                    </a:ext>
                  </a:extLst>
                </a:gridCol>
                <a:gridCol w="613137">
                  <a:extLst>
                    <a:ext uri="{9D8B030D-6E8A-4147-A177-3AD203B41FA5}">
                      <a16:colId xmlns:a16="http://schemas.microsoft.com/office/drawing/2014/main" xmlns="" val="20013"/>
                    </a:ext>
                  </a:extLst>
                </a:gridCol>
                <a:gridCol w="753857">
                  <a:extLst>
                    <a:ext uri="{9D8B030D-6E8A-4147-A177-3AD203B41FA5}">
                      <a16:colId xmlns:a16="http://schemas.microsoft.com/office/drawing/2014/main" xmlns="" val="20014"/>
                    </a:ext>
                  </a:extLst>
                </a:gridCol>
                <a:gridCol w="733754">
                  <a:extLst>
                    <a:ext uri="{9D8B030D-6E8A-4147-A177-3AD203B41FA5}">
                      <a16:colId xmlns:a16="http://schemas.microsoft.com/office/drawing/2014/main" xmlns="" val="20015"/>
                    </a:ext>
                  </a:extLst>
                </a:gridCol>
              </a:tblGrid>
              <a:tr h="248091">
                <a:tc>
                  <a:txBody>
                    <a:bodyPr/>
                    <a:lstStyle/>
                    <a:p>
                      <a:pPr algn="l" fontAlgn="b"/>
                      <a:r>
                        <a:rPr lang="en-CA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en-CA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# Stories Committed to Iteration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9">
                  <a:txBody>
                    <a:bodyPr/>
                    <a:lstStyle/>
                    <a:p>
                      <a:pPr algn="ctr" fontAlgn="b"/>
                      <a:r>
                        <a:rPr lang="en-CA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Roll</a:t>
                      </a:r>
                      <a:r>
                        <a:rPr lang="en-CA" sz="9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(Day)</a:t>
                      </a:r>
                      <a:endParaRPr lang="en-CA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CA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en-CA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Total of Accepted Value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en-CA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# Stories Completed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en-CA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Iteration Commitment Met?(Yes/No)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en-CA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Commitment Points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85680">
                <a:tc>
                  <a:txBody>
                    <a:bodyPr/>
                    <a:lstStyle/>
                    <a:p>
                      <a:pPr algn="l" fontAlgn="b"/>
                      <a:r>
                        <a:rPr lang="en-CA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Iteration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CA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CA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CA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CA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CA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CA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CA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CA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CA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CA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3031"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CA" sz="2800" b="1" i="0" u="none" strike="noStrike" dirty="0">
                        <a:solidFill>
                          <a:srgbClr val="1F497D"/>
                        </a:solidFill>
                        <a:effectLst/>
                        <a:latin typeface="Bradley Hand ITC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CA" sz="2800" b="1" i="0" u="none" strike="noStrike" dirty="0">
                        <a:solidFill>
                          <a:srgbClr val="1F497D"/>
                        </a:solidFill>
                        <a:effectLst/>
                        <a:latin typeface="Bradley Hand ITC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CA" sz="2800" b="1" i="0" u="none" strike="noStrike" dirty="0">
                        <a:solidFill>
                          <a:srgbClr val="1F497D"/>
                        </a:solidFill>
                        <a:effectLst/>
                        <a:latin typeface="Bradley Hand ITC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CA" sz="2800" b="1" i="0" u="none" strike="noStrike" dirty="0">
                        <a:solidFill>
                          <a:srgbClr val="1F497D"/>
                        </a:solidFill>
                        <a:effectLst/>
                        <a:latin typeface="Bradley Hand ITC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CA" sz="2800" b="1" i="0" u="none" strike="noStrike" dirty="0">
                        <a:solidFill>
                          <a:srgbClr val="1F497D"/>
                        </a:solidFill>
                        <a:effectLst/>
                        <a:latin typeface="Bradley Hand ITC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CA" sz="2800" b="1" i="0" u="none" strike="noStrike" dirty="0">
                        <a:solidFill>
                          <a:srgbClr val="1F497D"/>
                        </a:solidFill>
                        <a:effectLst/>
                        <a:latin typeface="Bradley Hand ITC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CA" sz="2800" b="1" i="0" u="none" strike="noStrike" dirty="0">
                        <a:solidFill>
                          <a:srgbClr val="1F497D"/>
                        </a:solidFill>
                        <a:effectLst/>
                        <a:latin typeface="Bradley Hand ITC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CA" sz="2800" b="1" i="0" u="none" strike="noStrike" dirty="0">
                        <a:solidFill>
                          <a:srgbClr val="1F497D"/>
                        </a:solidFill>
                        <a:effectLst/>
                        <a:latin typeface="Bradley Hand ITC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CA" sz="2800" b="1" i="0" u="none" strike="noStrike" dirty="0">
                        <a:solidFill>
                          <a:srgbClr val="1F497D"/>
                        </a:solidFill>
                        <a:effectLst/>
                        <a:latin typeface="Bradley Hand ITC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CA" sz="2800" b="1" i="0" u="none" strike="noStrike" dirty="0">
                        <a:solidFill>
                          <a:srgbClr val="1F497D"/>
                        </a:solidFill>
                        <a:effectLst/>
                        <a:latin typeface="Bradley Hand ITC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CA" sz="2800" b="1" i="0" u="none" strike="noStrike" dirty="0">
                        <a:solidFill>
                          <a:srgbClr val="1F497D"/>
                        </a:solidFill>
                        <a:effectLst/>
                        <a:latin typeface="Bradley Hand ITC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CA" sz="2800" b="1" i="0" u="none" strike="noStrike" dirty="0">
                        <a:solidFill>
                          <a:srgbClr val="1F497D"/>
                        </a:solidFill>
                        <a:effectLst/>
                        <a:latin typeface="Bradley Hand ITC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CA" sz="2800" b="1" i="0" u="none" strike="noStrike" dirty="0">
                        <a:solidFill>
                          <a:srgbClr val="1F497D"/>
                        </a:solidFill>
                        <a:effectLst/>
                        <a:latin typeface="Bradley Hand ITC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CA" sz="2800" b="1" i="0" u="none" strike="noStrike" dirty="0">
                        <a:solidFill>
                          <a:srgbClr val="1F497D"/>
                        </a:solidFill>
                        <a:effectLst/>
                        <a:latin typeface="Bradley Hand ITC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CA" sz="2800" b="1" i="0" u="none" strike="noStrike" dirty="0">
                        <a:solidFill>
                          <a:srgbClr val="1F497D"/>
                        </a:solidFill>
                        <a:effectLst/>
                        <a:latin typeface="Bradley Hand ITC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sp>
        <p:nvSpPr>
          <p:cNvPr id="3" name="Rectangle 2"/>
          <p:cNvSpPr/>
          <p:nvPr/>
        </p:nvSpPr>
        <p:spPr>
          <a:xfrm>
            <a:off x="1047750" y="784829"/>
            <a:ext cx="41710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ctr"/>
            <a:r>
              <a:rPr lang="en-CA" sz="3200" b="1" dirty="0">
                <a:solidFill>
                  <a:srgbClr val="1F497D"/>
                </a:solidFill>
                <a:latin typeface="Bradley Hand ITC"/>
              </a:rPr>
              <a:t>3</a:t>
            </a:r>
          </a:p>
        </p:txBody>
      </p:sp>
      <p:sp>
        <p:nvSpPr>
          <p:cNvPr id="36" name="Rectangle 35"/>
          <p:cNvSpPr/>
          <p:nvPr/>
        </p:nvSpPr>
        <p:spPr>
          <a:xfrm>
            <a:off x="1632032" y="784829"/>
            <a:ext cx="4443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ctr"/>
            <a:r>
              <a:rPr lang="en-CA" sz="3200" b="1" dirty="0" smtClean="0">
                <a:solidFill>
                  <a:srgbClr val="1F497D"/>
                </a:solidFill>
                <a:latin typeface="Bradley Hand ITC"/>
              </a:rPr>
              <a:t>X</a:t>
            </a:r>
            <a:endParaRPr lang="en-CA" sz="3200" b="1" dirty="0">
              <a:solidFill>
                <a:srgbClr val="1F497D"/>
              </a:solidFill>
              <a:latin typeface="Bradley Hand ITC"/>
            </a:endParaRPr>
          </a:p>
        </p:txBody>
      </p:sp>
      <p:sp>
        <p:nvSpPr>
          <p:cNvPr id="37" name="Rectangle 36"/>
          <p:cNvSpPr/>
          <p:nvPr/>
        </p:nvSpPr>
        <p:spPr>
          <a:xfrm>
            <a:off x="2035192" y="784828"/>
            <a:ext cx="4443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ctr"/>
            <a:r>
              <a:rPr lang="en-CA" sz="3200" b="1" dirty="0" smtClean="0">
                <a:solidFill>
                  <a:srgbClr val="1F497D"/>
                </a:solidFill>
                <a:latin typeface="Bradley Hand ITC"/>
              </a:rPr>
              <a:t>X</a:t>
            </a:r>
            <a:endParaRPr lang="en-CA" sz="3200" b="1" dirty="0">
              <a:solidFill>
                <a:srgbClr val="1F497D"/>
              </a:solidFill>
              <a:latin typeface="Bradley Hand ITC"/>
            </a:endParaRPr>
          </a:p>
        </p:txBody>
      </p:sp>
      <p:grpSp>
        <p:nvGrpSpPr>
          <p:cNvPr id="7" name="Group 6"/>
          <p:cNvGrpSpPr/>
          <p:nvPr/>
        </p:nvGrpSpPr>
        <p:grpSpPr>
          <a:xfrm>
            <a:off x="253629" y="1248891"/>
            <a:ext cx="3780209" cy="2806634"/>
            <a:chOff x="253629" y="1248891"/>
            <a:chExt cx="3780209" cy="2806634"/>
          </a:xfrm>
        </p:grpSpPr>
        <p:pic>
          <p:nvPicPr>
            <p:cNvPr id="38" name="Picture 2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3629" y="1248891"/>
              <a:ext cx="3780209" cy="28066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39" name="Rectangle 38"/>
            <p:cNvSpPr/>
            <p:nvPr/>
          </p:nvSpPr>
          <p:spPr>
            <a:xfrm>
              <a:off x="253629" y="1822787"/>
              <a:ext cx="3377594" cy="193899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2000" b="1" dirty="0"/>
                <a:t>ID: 1 </a:t>
              </a:r>
              <a:r>
                <a:rPr lang="en-US" sz="2000" b="1" dirty="0" smtClean="0"/>
                <a:t/>
              </a:r>
              <a:br>
                <a:rPr lang="en-US" sz="2000" b="1" dirty="0" smtClean="0"/>
              </a:br>
              <a:r>
                <a:rPr lang="en-US" sz="2000" dirty="0"/>
                <a:t> </a:t>
              </a:r>
            </a:p>
            <a:p>
              <a:r>
                <a:rPr lang="en-US" sz="2000" b="1" dirty="0"/>
                <a:t>Test</a:t>
              </a:r>
              <a:r>
                <a:rPr lang="en-US" sz="2000" dirty="0"/>
                <a:t>: Roll 3 dice - 2 or more dice are the </a:t>
              </a:r>
              <a:r>
                <a:rPr lang="en-US" sz="2000" dirty="0" smtClean="0"/>
                <a:t>same</a:t>
              </a:r>
            </a:p>
            <a:p>
              <a:endParaRPr lang="en-US" sz="2000" dirty="0"/>
            </a:p>
            <a:p>
              <a:r>
                <a:rPr lang="en-US" sz="2000" b="1" dirty="0"/>
                <a:t>Value: Sum of all </a:t>
              </a:r>
              <a:r>
                <a:rPr lang="en-US" sz="2000" b="1" dirty="0" smtClean="0"/>
                <a:t>dice</a:t>
              </a:r>
              <a:endParaRPr lang="en-US" sz="2000" dirty="0"/>
            </a:p>
          </p:txBody>
        </p:sp>
      </p:grpSp>
      <p:pic>
        <p:nvPicPr>
          <p:cNvPr id="34" name="Picture 33"/>
          <p:cNvPicPr>
            <a:picLocks noChangeAspect="1"/>
          </p:cNvPicPr>
          <p:nvPr/>
        </p:nvPicPr>
        <p:blipFill rotWithShape="1">
          <a:blip r:embed="rId7"/>
          <a:srcRect l="69677" t="2538" r="1991" b="54339"/>
          <a:stretch/>
        </p:blipFill>
        <p:spPr>
          <a:xfrm>
            <a:off x="693065" y="4135679"/>
            <a:ext cx="771787" cy="792760"/>
          </a:xfrm>
          <a:prstGeom prst="rect">
            <a:avLst/>
          </a:prstGeom>
        </p:spPr>
      </p:pic>
      <p:pic>
        <p:nvPicPr>
          <p:cNvPr id="35" name="Picture 34"/>
          <p:cNvPicPr>
            <a:picLocks noChangeAspect="1"/>
          </p:cNvPicPr>
          <p:nvPr/>
        </p:nvPicPr>
        <p:blipFill rotWithShape="1">
          <a:blip r:embed="rId7"/>
          <a:srcRect l="69677" t="2538" r="1991" b="54339"/>
          <a:stretch/>
        </p:blipFill>
        <p:spPr>
          <a:xfrm>
            <a:off x="2537326" y="4112328"/>
            <a:ext cx="771787" cy="792760"/>
          </a:xfrm>
          <a:prstGeom prst="rect">
            <a:avLst/>
          </a:prstGeom>
        </p:spPr>
      </p:pic>
      <p:pic>
        <p:nvPicPr>
          <p:cNvPr id="42" name="Picture 41"/>
          <p:cNvPicPr>
            <a:picLocks noChangeAspect="1"/>
          </p:cNvPicPr>
          <p:nvPr/>
        </p:nvPicPr>
        <p:blipFill rotWithShape="1">
          <a:blip r:embed="rId7"/>
          <a:srcRect l="1468" t="2994" r="69431" b="54794"/>
          <a:stretch/>
        </p:blipFill>
        <p:spPr>
          <a:xfrm>
            <a:off x="1645310" y="4110968"/>
            <a:ext cx="792760" cy="775983"/>
          </a:xfrm>
          <a:prstGeom prst="rect">
            <a:avLst/>
          </a:prstGeom>
        </p:spPr>
      </p:pic>
      <p:sp>
        <p:nvSpPr>
          <p:cNvPr id="43" name="Rectangle 42"/>
          <p:cNvSpPr/>
          <p:nvPr/>
        </p:nvSpPr>
        <p:spPr>
          <a:xfrm>
            <a:off x="2464588" y="784828"/>
            <a:ext cx="44916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ctr"/>
            <a:r>
              <a:rPr lang="en-CA" sz="3200" b="1" dirty="0">
                <a:solidFill>
                  <a:srgbClr val="1F497D"/>
                </a:solidFill>
                <a:latin typeface="Bradley Hand ITC"/>
              </a:rPr>
              <a:t>7</a:t>
            </a:r>
          </a:p>
        </p:txBody>
      </p:sp>
    </p:spTree>
    <p:extLst>
      <p:ext uri="{BB962C8B-B14F-4D97-AF65-F5344CB8AC3E}">
        <p14:creationId xmlns:p14="http://schemas.microsoft.com/office/powerpoint/2010/main" val="38885951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7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-4.44444E-6 L 0.15625 -0.00625 " pathEditMode="relative" rAng="0" ptsTypes="AA">
                                      <p:cBhvr>
                                        <p:cTn id="35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13" y="-32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541" r="77739"/>
          <a:stretch/>
        </p:blipFill>
        <p:spPr bwMode="auto">
          <a:xfrm>
            <a:off x="7239000" y="2006575"/>
            <a:ext cx="342900" cy="42582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2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541" r="77739"/>
          <a:stretch/>
        </p:blipFill>
        <p:spPr bwMode="auto">
          <a:xfrm>
            <a:off x="4276725" y="2006575"/>
            <a:ext cx="342900" cy="42582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1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13463" y="1853189"/>
            <a:ext cx="1283813" cy="9530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3355" y="3960984"/>
            <a:ext cx="404023" cy="2999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3356" y="3433819"/>
            <a:ext cx="404023" cy="2999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6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62633" y="2898625"/>
            <a:ext cx="404023" cy="2999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0" name="TextBox 19"/>
          <p:cNvSpPr txBox="1"/>
          <p:nvPr/>
        </p:nvSpPr>
        <p:spPr>
          <a:xfrm>
            <a:off x="4646255" y="2006575"/>
            <a:ext cx="101822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CA" dirty="0" smtClean="0"/>
              <a:t>Iteration</a:t>
            </a:r>
            <a:br>
              <a:rPr lang="en-CA" dirty="0" smtClean="0"/>
            </a:br>
            <a:r>
              <a:rPr lang="en-CA" dirty="0" smtClean="0"/>
              <a:t>Plan </a:t>
            </a:r>
            <a:endParaRPr lang="en-CA" dirty="0"/>
          </a:p>
        </p:txBody>
      </p:sp>
      <p:pic>
        <p:nvPicPr>
          <p:cNvPr id="23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541" r="77739"/>
          <a:stretch/>
        </p:blipFill>
        <p:spPr bwMode="auto">
          <a:xfrm>
            <a:off x="5783062" y="2006575"/>
            <a:ext cx="342900" cy="42582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7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9800" y="1853189"/>
            <a:ext cx="1283813" cy="9530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8" name="TextBox 27"/>
          <p:cNvSpPr txBox="1"/>
          <p:nvPr/>
        </p:nvSpPr>
        <p:spPr>
          <a:xfrm>
            <a:off x="6190297" y="2006575"/>
            <a:ext cx="942822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CA" sz="1400" dirty="0" smtClean="0"/>
              <a:t>In</a:t>
            </a:r>
            <a:br>
              <a:rPr lang="en-CA" sz="1400" dirty="0" smtClean="0"/>
            </a:br>
            <a:r>
              <a:rPr lang="en-CA" sz="1400" dirty="0" smtClean="0"/>
              <a:t>Progress</a:t>
            </a:r>
            <a:br>
              <a:rPr lang="en-CA" sz="1400" dirty="0" smtClean="0"/>
            </a:br>
            <a:r>
              <a:rPr lang="en-CA" sz="1400" dirty="0" smtClean="0"/>
              <a:t>(WIP = 1)</a:t>
            </a:r>
            <a:endParaRPr lang="en-CA" sz="1400" dirty="0"/>
          </a:p>
        </p:txBody>
      </p:sp>
      <p:pic>
        <p:nvPicPr>
          <p:cNvPr id="29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7600" y="1899357"/>
            <a:ext cx="1283813" cy="9530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0" name="TextBox 29"/>
          <p:cNvSpPr txBox="1"/>
          <p:nvPr/>
        </p:nvSpPr>
        <p:spPr>
          <a:xfrm>
            <a:off x="7643677" y="2222018"/>
            <a:ext cx="93166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CA" sz="1400" dirty="0" smtClean="0"/>
              <a:t>Accepted</a:t>
            </a:r>
            <a:endParaRPr lang="en-CA" sz="1400" dirty="0"/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/>
          </p:nvPr>
        </p:nvGraphicFramePr>
        <p:xfrm>
          <a:off x="464660" y="328567"/>
          <a:ext cx="8229603" cy="966802"/>
        </p:xfrm>
        <a:graphic>
          <a:graphicData uri="http://schemas.openxmlformats.org/drawingml/2006/table">
            <a:tbl>
              <a:tblPr/>
              <a:tblGrid>
                <a:gridCol w="4749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71365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399544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399544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407082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437237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399544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  <a:gridCol w="429698">
                  <a:extLst>
                    <a:ext uri="{9D8B030D-6E8A-4147-A177-3AD203B41FA5}">
                      <a16:colId xmlns:a16="http://schemas.microsoft.com/office/drawing/2014/main" xmlns="" val="20007"/>
                    </a:ext>
                  </a:extLst>
                </a:gridCol>
                <a:gridCol w="407082">
                  <a:extLst>
                    <a:ext uri="{9D8B030D-6E8A-4147-A177-3AD203B41FA5}">
                      <a16:colId xmlns:a16="http://schemas.microsoft.com/office/drawing/2014/main" xmlns="" val="20008"/>
                    </a:ext>
                  </a:extLst>
                </a:gridCol>
                <a:gridCol w="459853">
                  <a:extLst>
                    <a:ext uri="{9D8B030D-6E8A-4147-A177-3AD203B41FA5}">
                      <a16:colId xmlns:a16="http://schemas.microsoft.com/office/drawing/2014/main" xmlns="" val="20009"/>
                    </a:ext>
                  </a:extLst>
                </a:gridCol>
                <a:gridCol w="512623">
                  <a:extLst>
                    <a:ext uri="{9D8B030D-6E8A-4147-A177-3AD203B41FA5}">
                      <a16:colId xmlns:a16="http://schemas.microsoft.com/office/drawing/2014/main" xmlns="" val="20010"/>
                    </a:ext>
                  </a:extLst>
                </a:gridCol>
                <a:gridCol w="474930">
                  <a:extLst>
                    <a:ext uri="{9D8B030D-6E8A-4147-A177-3AD203B41FA5}">
                      <a16:colId xmlns:a16="http://schemas.microsoft.com/office/drawing/2014/main" xmlns="" val="20011"/>
                    </a:ext>
                  </a:extLst>
                </a:gridCol>
                <a:gridCol w="613137">
                  <a:extLst>
                    <a:ext uri="{9D8B030D-6E8A-4147-A177-3AD203B41FA5}">
                      <a16:colId xmlns:a16="http://schemas.microsoft.com/office/drawing/2014/main" xmlns="" val="20012"/>
                    </a:ext>
                  </a:extLst>
                </a:gridCol>
                <a:gridCol w="613137">
                  <a:extLst>
                    <a:ext uri="{9D8B030D-6E8A-4147-A177-3AD203B41FA5}">
                      <a16:colId xmlns:a16="http://schemas.microsoft.com/office/drawing/2014/main" xmlns="" val="20013"/>
                    </a:ext>
                  </a:extLst>
                </a:gridCol>
                <a:gridCol w="753857">
                  <a:extLst>
                    <a:ext uri="{9D8B030D-6E8A-4147-A177-3AD203B41FA5}">
                      <a16:colId xmlns:a16="http://schemas.microsoft.com/office/drawing/2014/main" xmlns="" val="20014"/>
                    </a:ext>
                  </a:extLst>
                </a:gridCol>
                <a:gridCol w="733754">
                  <a:extLst>
                    <a:ext uri="{9D8B030D-6E8A-4147-A177-3AD203B41FA5}">
                      <a16:colId xmlns:a16="http://schemas.microsoft.com/office/drawing/2014/main" xmlns="" val="20015"/>
                    </a:ext>
                  </a:extLst>
                </a:gridCol>
              </a:tblGrid>
              <a:tr h="248091">
                <a:tc>
                  <a:txBody>
                    <a:bodyPr/>
                    <a:lstStyle/>
                    <a:p>
                      <a:pPr algn="l" fontAlgn="b"/>
                      <a:r>
                        <a:rPr lang="en-CA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en-CA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# Stories Committed to Iteration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9">
                  <a:txBody>
                    <a:bodyPr/>
                    <a:lstStyle/>
                    <a:p>
                      <a:pPr algn="ctr" fontAlgn="b"/>
                      <a:r>
                        <a:rPr lang="en-CA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Roll</a:t>
                      </a:r>
                      <a:r>
                        <a:rPr lang="en-CA" sz="9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(Day)</a:t>
                      </a:r>
                      <a:endParaRPr lang="en-CA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CA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en-CA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Total of Accepted Value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en-CA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# Stories Completed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en-CA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Iteration Commitment Met?(Yes/No)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en-CA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Commitment Points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85680">
                <a:tc>
                  <a:txBody>
                    <a:bodyPr/>
                    <a:lstStyle/>
                    <a:p>
                      <a:pPr algn="l" fontAlgn="b"/>
                      <a:r>
                        <a:rPr lang="en-CA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Iteration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CA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CA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CA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CA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CA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CA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CA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CA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CA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CA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3031"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CA" sz="2800" b="1" i="0" u="none" strike="noStrike" dirty="0">
                        <a:solidFill>
                          <a:srgbClr val="1F497D"/>
                        </a:solidFill>
                        <a:effectLst/>
                        <a:latin typeface="Bradley Hand ITC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CA" sz="2800" b="1" i="0" u="none" strike="noStrike" dirty="0">
                        <a:solidFill>
                          <a:srgbClr val="1F497D"/>
                        </a:solidFill>
                        <a:effectLst/>
                        <a:latin typeface="Bradley Hand ITC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CA" sz="2800" b="1" i="0" u="none" strike="noStrike" dirty="0">
                        <a:solidFill>
                          <a:srgbClr val="1F497D"/>
                        </a:solidFill>
                        <a:effectLst/>
                        <a:latin typeface="Bradley Hand ITC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CA" sz="2800" b="1" i="0" u="none" strike="noStrike" dirty="0">
                        <a:solidFill>
                          <a:srgbClr val="1F497D"/>
                        </a:solidFill>
                        <a:effectLst/>
                        <a:latin typeface="Bradley Hand ITC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CA" sz="2800" b="1" i="0" u="none" strike="noStrike" dirty="0">
                        <a:solidFill>
                          <a:srgbClr val="1F497D"/>
                        </a:solidFill>
                        <a:effectLst/>
                        <a:latin typeface="Bradley Hand ITC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CA" sz="2800" b="1" i="0" u="none" strike="noStrike" dirty="0">
                        <a:solidFill>
                          <a:srgbClr val="1F497D"/>
                        </a:solidFill>
                        <a:effectLst/>
                        <a:latin typeface="Bradley Hand ITC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CA" sz="2800" b="1" i="0" u="none" strike="noStrike" dirty="0">
                        <a:solidFill>
                          <a:srgbClr val="1F497D"/>
                        </a:solidFill>
                        <a:effectLst/>
                        <a:latin typeface="Bradley Hand ITC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CA" sz="2800" b="1" i="0" u="none" strike="noStrike" dirty="0">
                        <a:solidFill>
                          <a:srgbClr val="1F497D"/>
                        </a:solidFill>
                        <a:effectLst/>
                        <a:latin typeface="Bradley Hand ITC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CA" sz="2800" b="1" i="0" u="none" strike="noStrike" dirty="0">
                        <a:solidFill>
                          <a:srgbClr val="1F497D"/>
                        </a:solidFill>
                        <a:effectLst/>
                        <a:latin typeface="Bradley Hand ITC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CA" sz="2800" b="1" i="0" u="none" strike="noStrike" dirty="0">
                        <a:solidFill>
                          <a:srgbClr val="1F497D"/>
                        </a:solidFill>
                        <a:effectLst/>
                        <a:latin typeface="Bradley Hand ITC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CA" sz="2800" b="1" i="0" u="none" strike="noStrike" dirty="0">
                        <a:solidFill>
                          <a:srgbClr val="1F497D"/>
                        </a:solidFill>
                        <a:effectLst/>
                        <a:latin typeface="Bradley Hand ITC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CA" sz="2800" b="1" i="0" u="none" strike="noStrike" dirty="0">
                        <a:solidFill>
                          <a:srgbClr val="1F497D"/>
                        </a:solidFill>
                        <a:effectLst/>
                        <a:latin typeface="Bradley Hand ITC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CA" sz="2800" b="1" i="0" u="none" strike="noStrike" dirty="0">
                        <a:solidFill>
                          <a:srgbClr val="1F497D"/>
                        </a:solidFill>
                        <a:effectLst/>
                        <a:latin typeface="Bradley Hand ITC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CA" sz="2800" b="1" i="0" u="none" strike="noStrike" dirty="0">
                        <a:solidFill>
                          <a:srgbClr val="1F497D"/>
                        </a:solidFill>
                        <a:effectLst/>
                        <a:latin typeface="Bradley Hand ITC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CA" sz="2800" b="1" i="0" u="none" strike="noStrike" dirty="0">
                        <a:solidFill>
                          <a:srgbClr val="1F497D"/>
                        </a:solidFill>
                        <a:effectLst/>
                        <a:latin typeface="Bradley Hand ITC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sp>
        <p:nvSpPr>
          <p:cNvPr id="3" name="Rectangle 2"/>
          <p:cNvSpPr/>
          <p:nvPr/>
        </p:nvSpPr>
        <p:spPr>
          <a:xfrm>
            <a:off x="1047750" y="784829"/>
            <a:ext cx="41710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ctr"/>
            <a:r>
              <a:rPr lang="en-CA" sz="3200" b="1" dirty="0">
                <a:solidFill>
                  <a:srgbClr val="1F497D"/>
                </a:solidFill>
                <a:latin typeface="Bradley Hand ITC"/>
              </a:rPr>
              <a:t>3</a:t>
            </a:r>
          </a:p>
        </p:txBody>
      </p:sp>
      <p:sp>
        <p:nvSpPr>
          <p:cNvPr id="36" name="Rectangle 35"/>
          <p:cNvSpPr/>
          <p:nvPr/>
        </p:nvSpPr>
        <p:spPr>
          <a:xfrm>
            <a:off x="1632032" y="784829"/>
            <a:ext cx="4443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ctr"/>
            <a:r>
              <a:rPr lang="en-CA" sz="3200" b="1" dirty="0" smtClean="0">
                <a:solidFill>
                  <a:srgbClr val="1F497D"/>
                </a:solidFill>
                <a:latin typeface="Bradley Hand ITC"/>
              </a:rPr>
              <a:t>X</a:t>
            </a:r>
            <a:endParaRPr lang="en-CA" sz="3200" b="1" dirty="0">
              <a:solidFill>
                <a:srgbClr val="1F497D"/>
              </a:solidFill>
              <a:latin typeface="Bradley Hand ITC"/>
            </a:endParaRPr>
          </a:p>
        </p:txBody>
      </p:sp>
      <p:sp>
        <p:nvSpPr>
          <p:cNvPr id="37" name="Rectangle 36"/>
          <p:cNvSpPr/>
          <p:nvPr/>
        </p:nvSpPr>
        <p:spPr>
          <a:xfrm>
            <a:off x="2035192" y="784828"/>
            <a:ext cx="4443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ctr"/>
            <a:r>
              <a:rPr lang="en-CA" sz="3200" b="1" dirty="0" smtClean="0">
                <a:solidFill>
                  <a:srgbClr val="1F497D"/>
                </a:solidFill>
                <a:latin typeface="Bradley Hand ITC"/>
              </a:rPr>
              <a:t>X</a:t>
            </a:r>
            <a:endParaRPr lang="en-CA" sz="3200" b="1" dirty="0">
              <a:solidFill>
                <a:srgbClr val="1F497D"/>
              </a:solidFill>
              <a:latin typeface="Bradley Hand ITC"/>
            </a:endParaRPr>
          </a:p>
        </p:txBody>
      </p:sp>
      <p:grpSp>
        <p:nvGrpSpPr>
          <p:cNvPr id="7" name="Group 6"/>
          <p:cNvGrpSpPr/>
          <p:nvPr/>
        </p:nvGrpSpPr>
        <p:grpSpPr>
          <a:xfrm>
            <a:off x="253629" y="1248891"/>
            <a:ext cx="3780209" cy="2806634"/>
            <a:chOff x="253629" y="1248891"/>
            <a:chExt cx="3780209" cy="2806634"/>
          </a:xfrm>
        </p:grpSpPr>
        <p:pic>
          <p:nvPicPr>
            <p:cNvPr id="38" name="Picture 2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3629" y="1248891"/>
              <a:ext cx="3780209" cy="28066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39" name="Rectangle 38"/>
            <p:cNvSpPr/>
            <p:nvPr/>
          </p:nvSpPr>
          <p:spPr>
            <a:xfrm>
              <a:off x="253629" y="1822787"/>
              <a:ext cx="3377594" cy="193899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2000" b="1" dirty="0"/>
                <a:t>ID: </a:t>
              </a:r>
              <a:r>
                <a:rPr lang="en-US" sz="2000" b="1" dirty="0" smtClean="0"/>
                <a:t>7 </a:t>
              </a:r>
              <a:br>
                <a:rPr lang="en-US" sz="2000" b="1" dirty="0" smtClean="0"/>
              </a:br>
              <a:r>
                <a:rPr lang="en-US" sz="2000" dirty="0"/>
                <a:t> </a:t>
              </a:r>
            </a:p>
            <a:p>
              <a:r>
                <a:rPr lang="en-US" sz="2000" b="1" dirty="0"/>
                <a:t>Test</a:t>
              </a:r>
              <a:r>
                <a:rPr lang="en-US" sz="2000" dirty="0" smtClean="0"/>
                <a:t>: Roll 3 Die – 2 or more 6’s </a:t>
              </a:r>
            </a:p>
            <a:p>
              <a:endParaRPr lang="en-US" sz="2000" dirty="0"/>
            </a:p>
            <a:p>
              <a:r>
                <a:rPr lang="en-US" sz="2000" b="1" dirty="0"/>
                <a:t>Value: </a:t>
              </a:r>
              <a:r>
                <a:rPr lang="en-US" sz="2000" b="1" dirty="0" smtClean="0"/>
                <a:t>Product </a:t>
              </a:r>
              <a:r>
                <a:rPr lang="en-US" sz="2000" b="1" dirty="0"/>
                <a:t>of all </a:t>
              </a:r>
              <a:r>
                <a:rPr lang="en-US" sz="2000" b="1" dirty="0" smtClean="0"/>
                <a:t>dice</a:t>
              </a:r>
              <a:endParaRPr lang="en-US" sz="2000" dirty="0"/>
            </a:p>
          </p:txBody>
        </p:sp>
      </p:grpSp>
      <p:pic>
        <p:nvPicPr>
          <p:cNvPr id="34" name="Picture 33"/>
          <p:cNvPicPr>
            <a:picLocks noChangeAspect="1"/>
          </p:cNvPicPr>
          <p:nvPr/>
        </p:nvPicPr>
        <p:blipFill rotWithShape="1">
          <a:blip r:embed="rId7"/>
          <a:srcRect l="69677" t="2538" r="1991" b="54339"/>
          <a:stretch/>
        </p:blipFill>
        <p:spPr>
          <a:xfrm>
            <a:off x="693065" y="4135679"/>
            <a:ext cx="771787" cy="792760"/>
          </a:xfrm>
          <a:prstGeom prst="rect">
            <a:avLst/>
          </a:prstGeom>
        </p:spPr>
      </p:pic>
      <p:pic>
        <p:nvPicPr>
          <p:cNvPr id="35" name="Picture 34"/>
          <p:cNvPicPr>
            <a:picLocks noChangeAspect="1"/>
          </p:cNvPicPr>
          <p:nvPr/>
        </p:nvPicPr>
        <p:blipFill rotWithShape="1">
          <a:blip r:embed="rId7"/>
          <a:srcRect l="69677" t="2538" r="1991" b="54339"/>
          <a:stretch/>
        </p:blipFill>
        <p:spPr>
          <a:xfrm>
            <a:off x="2537326" y="4112328"/>
            <a:ext cx="771787" cy="792760"/>
          </a:xfrm>
          <a:prstGeom prst="rect">
            <a:avLst/>
          </a:prstGeom>
        </p:spPr>
      </p:pic>
      <p:pic>
        <p:nvPicPr>
          <p:cNvPr id="42" name="Picture 41"/>
          <p:cNvPicPr>
            <a:picLocks noChangeAspect="1"/>
          </p:cNvPicPr>
          <p:nvPr/>
        </p:nvPicPr>
        <p:blipFill rotWithShape="1">
          <a:blip r:embed="rId7"/>
          <a:srcRect l="1468" t="2994" r="69431" b="54794"/>
          <a:stretch/>
        </p:blipFill>
        <p:spPr>
          <a:xfrm>
            <a:off x="1645310" y="4110968"/>
            <a:ext cx="792760" cy="775983"/>
          </a:xfrm>
          <a:prstGeom prst="rect">
            <a:avLst/>
          </a:prstGeom>
        </p:spPr>
      </p:pic>
      <p:sp>
        <p:nvSpPr>
          <p:cNvPr id="43" name="Rectangle 42"/>
          <p:cNvSpPr/>
          <p:nvPr/>
        </p:nvSpPr>
        <p:spPr>
          <a:xfrm>
            <a:off x="2464588" y="784828"/>
            <a:ext cx="44916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ctr"/>
            <a:r>
              <a:rPr lang="en-CA" sz="3200" b="1" dirty="0">
                <a:solidFill>
                  <a:srgbClr val="1F497D"/>
                </a:solidFill>
                <a:latin typeface="Bradley Hand ITC"/>
              </a:rPr>
              <a:t>7</a:t>
            </a:r>
          </a:p>
        </p:txBody>
      </p:sp>
      <p:sp>
        <p:nvSpPr>
          <p:cNvPr id="40" name="Rectangle 39"/>
          <p:cNvSpPr/>
          <p:nvPr/>
        </p:nvSpPr>
        <p:spPr>
          <a:xfrm>
            <a:off x="2892443" y="784828"/>
            <a:ext cx="44435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ctr"/>
            <a:r>
              <a:rPr lang="en-CA" sz="3200" b="1" dirty="0" smtClean="0">
                <a:solidFill>
                  <a:srgbClr val="1F497D"/>
                </a:solidFill>
                <a:latin typeface="Bradley Hand ITC"/>
              </a:rPr>
              <a:t>X</a:t>
            </a:r>
            <a:endParaRPr lang="en-CA" sz="3200" b="1" dirty="0">
              <a:solidFill>
                <a:srgbClr val="1F497D"/>
              </a:solidFill>
              <a:latin typeface="Bradley Hand ITC"/>
            </a:endParaRPr>
          </a:p>
        </p:txBody>
      </p:sp>
    </p:spTree>
    <p:extLst>
      <p:ext uri="{BB962C8B-B14F-4D97-AF65-F5344CB8AC3E}">
        <p14:creationId xmlns:p14="http://schemas.microsoft.com/office/powerpoint/2010/main" val="13083582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0.0007 L 0.16232 -0.06805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108" y="-344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541" r="77739"/>
          <a:stretch/>
        </p:blipFill>
        <p:spPr bwMode="auto">
          <a:xfrm>
            <a:off x="7239000" y="2006575"/>
            <a:ext cx="342900" cy="42582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2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541" r="77739"/>
          <a:stretch/>
        </p:blipFill>
        <p:spPr bwMode="auto">
          <a:xfrm>
            <a:off x="4276725" y="2006575"/>
            <a:ext cx="342900" cy="42582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1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13463" y="1853189"/>
            <a:ext cx="1283813" cy="9530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3355" y="3960984"/>
            <a:ext cx="404023" cy="2999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55835" y="2898625"/>
            <a:ext cx="404023" cy="2999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6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62633" y="2898625"/>
            <a:ext cx="404023" cy="2999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0" name="TextBox 19"/>
          <p:cNvSpPr txBox="1"/>
          <p:nvPr/>
        </p:nvSpPr>
        <p:spPr>
          <a:xfrm>
            <a:off x="4646255" y="2006575"/>
            <a:ext cx="101822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CA" dirty="0" smtClean="0"/>
              <a:t>Iteration</a:t>
            </a:r>
            <a:br>
              <a:rPr lang="en-CA" dirty="0" smtClean="0"/>
            </a:br>
            <a:r>
              <a:rPr lang="en-CA" dirty="0" smtClean="0"/>
              <a:t>Plan </a:t>
            </a:r>
            <a:endParaRPr lang="en-CA" dirty="0"/>
          </a:p>
        </p:txBody>
      </p:sp>
      <p:pic>
        <p:nvPicPr>
          <p:cNvPr id="23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541" r="77739"/>
          <a:stretch/>
        </p:blipFill>
        <p:spPr bwMode="auto">
          <a:xfrm>
            <a:off x="5783062" y="2006575"/>
            <a:ext cx="342900" cy="42582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7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9800" y="1853189"/>
            <a:ext cx="1283813" cy="9530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8" name="TextBox 27"/>
          <p:cNvSpPr txBox="1"/>
          <p:nvPr/>
        </p:nvSpPr>
        <p:spPr>
          <a:xfrm>
            <a:off x="6190297" y="2006575"/>
            <a:ext cx="942822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CA" sz="1400" dirty="0" smtClean="0"/>
              <a:t>In</a:t>
            </a:r>
            <a:br>
              <a:rPr lang="en-CA" sz="1400" dirty="0" smtClean="0"/>
            </a:br>
            <a:r>
              <a:rPr lang="en-CA" sz="1400" dirty="0" smtClean="0"/>
              <a:t>Progress</a:t>
            </a:r>
            <a:br>
              <a:rPr lang="en-CA" sz="1400" dirty="0" smtClean="0"/>
            </a:br>
            <a:r>
              <a:rPr lang="en-CA" sz="1400" dirty="0" smtClean="0"/>
              <a:t>(WIP = 1)</a:t>
            </a:r>
            <a:endParaRPr lang="en-CA" sz="1400" dirty="0"/>
          </a:p>
        </p:txBody>
      </p:sp>
      <p:pic>
        <p:nvPicPr>
          <p:cNvPr id="29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7600" y="1899357"/>
            <a:ext cx="1283813" cy="9530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0" name="TextBox 29"/>
          <p:cNvSpPr txBox="1"/>
          <p:nvPr/>
        </p:nvSpPr>
        <p:spPr>
          <a:xfrm>
            <a:off x="7643677" y="2222018"/>
            <a:ext cx="93166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CA" sz="1400" dirty="0" smtClean="0"/>
              <a:t>Accepted</a:t>
            </a:r>
            <a:endParaRPr lang="en-CA" sz="1400" dirty="0"/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/>
          </p:nvPr>
        </p:nvGraphicFramePr>
        <p:xfrm>
          <a:off x="464660" y="328567"/>
          <a:ext cx="8229603" cy="966802"/>
        </p:xfrm>
        <a:graphic>
          <a:graphicData uri="http://schemas.openxmlformats.org/drawingml/2006/table">
            <a:tbl>
              <a:tblPr/>
              <a:tblGrid>
                <a:gridCol w="4749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71365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399544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399544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407082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437237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399544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  <a:gridCol w="429698">
                  <a:extLst>
                    <a:ext uri="{9D8B030D-6E8A-4147-A177-3AD203B41FA5}">
                      <a16:colId xmlns:a16="http://schemas.microsoft.com/office/drawing/2014/main" xmlns="" val="20007"/>
                    </a:ext>
                  </a:extLst>
                </a:gridCol>
                <a:gridCol w="407082">
                  <a:extLst>
                    <a:ext uri="{9D8B030D-6E8A-4147-A177-3AD203B41FA5}">
                      <a16:colId xmlns:a16="http://schemas.microsoft.com/office/drawing/2014/main" xmlns="" val="20008"/>
                    </a:ext>
                  </a:extLst>
                </a:gridCol>
                <a:gridCol w="459853">
                  <a:extLst>
                    <a:ext uri="{9D8B030D-6E8A-4147-A177-3AD203B41FA5}">
                      <a16:colId xmlns:a16="http://schemas.microsoft.com/office/drawing/2014/main" xmlns="" val="20009"/>
                    </a:ext>
                  </a:extLst>
                </a:gridCol>
                <a:gridCol w="512623">
                  <a:extLst>
                    <a:ext uri="{9D8B030D-6E8A-4147-A177-3AD203B41FA5}">
                      <a16:colId xmlns:a16="http://schemas.microsoft.com/office/drawing/2014/main" xmlns="" val="20010"/>
                    </a:ext>
                  </a:extLst>
                </a:gridCol>
                <a:gridCol w="474930">
                  <a:extLst>
                    <a:ext uri="{9D8B030D-6E8A-4147-A177-3AD203B41FA5}">
                      <a16:colId xmlns:a16="http://schemas.microsoft.com/office/drawing/2014/main" xmlns="" val="20011"/>
                    </a:ext>
                  </a:extLst>
                </a:gridCol>
                <a:gridCol w="613137">
                  <a:extLst>
                    <a:ext uri="{9D8B030D-6E8A-4147-A177-3AD203B41FA5}">
                      <a16:colId xmlns:a16="http://schemas.microsoft.com/office/drawing/2014/main" xmlns="" val="20012"/>
                    </a:ext>
                  </a:extLst>
                </a:gridCol>
                <a:gridCol w="613137">
                  <a:extLst>
                    <a:ext uri="{9D8B030D-6E8A-4147-A177-3AD203B41FA5}">
                      <a16:colId xmlns:a16="http://schemas.microsoft.com/office/drawing/2014/main" xmlns="" val="20013"/>
                    </a:ext>
                  </a:extLst>
                </a:gridCol>
                <a:gridCol w="753857">
                  <a:extLst>
                    <a:ext uri="{9D8B030D-6E8A-4147-A177-3AD203B41FA5}">
                      <a16:colId xmlns:a16="http://schemas.microsoft.com/office/drawing/2014/main" xmlns="" val="20014"/>
                    </a:ext>
                  </a:extLst>
                </a:gridCol>
                <a:gridCol w="733754">
                  <a:extLst>
                    <a:ext uri="{9D8B030D-6E8A-4147-A177-3AD203B41FA5}">
                      <a16:colId xmlns:a16="http://schemas.microsoft.com/office/drawing/2014/main" xmlns="" val="20015"/>
                    </a:ext>
                  </a:extLst>
                </a:gridCol>
              </a:tblGrid>
              <a:tr h="248091">
                <a:tc>
                  <a:txBody>
                    <a:bodyPr/>
                    <a:lstStyle/>
                    <a:p>
                      <a:pPr algn="l" fontAlgn="b"/>
                      <a:r>
                        <a:rPr lang="en-CA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en-CA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# Stories Committed to Iteration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9">
                  <a:txBody>
                    <a:bodyPr/>
                    <a:lstStyle/>
                    <a:p>
                      <a:pPr algn="ctr" fontAlgn="b"/>
                      <a:r>
                        <a:rPr lang="en-CA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Roll</a:t>
                      </a:r>
                      <a:r>
                        <a:rPr lang="en-CA" sz="9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(Day)</a:t>
                      </a:r>
                      <a:endParaRPr lang="en-CA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CA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en-CA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Total of Accepted Value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en-CA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# Stories Completed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en-CA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Iteration Commitment Met?(Yes/No)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en-CA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Commitment Points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85680">
                <a:tc>
                  <a:txBody>
                    <a:bodyPr/>
                    <a:lstStyle/>
                    <a:p>
                      <a:pPr algn="l" fontAlgn="b"/>
                      <a:r>
                        <a:rPr lang="en-CA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Iteration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CA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CA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CA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CA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CA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CA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CA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CA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CA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CA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3031"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CA" sz="2800" b="1" i="0" u="none" strike="noStrike" dirty="0">
                        <a:solidFill>
                          <a:srgbClr val="1F497D"/>
                        </a:solidFill>
                        <a:effectLst/>
                        <a:latin typeface="Bradley Hand ITC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CA" sz="2800" b="1" i="0" u="none" strike="noStrike" dirty="0">
                        <a:solidFill>
                          <a:srgbClr val="1F497D"/>
                        </a:solidFill>
                        <a:effectLst/>
                        <a:latin typeface="Bradley Hand ITC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CA" sz="2800" b="1" i="0" u="none" strike="noStrike" dirty="0">
                        <a:solidFill>
                          <a:srgbClr val="1F497D"/>
                        </a:solidFill>
                        <a:effectLst/>
                        <a:latin typeface="Bradley Hand ITC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CA" sz="2800" b="1" i="0" u="none" strike="noStrike" dirty="0">
                        <a:solidFill>
                          <a:srgbClr val="1F497D"/>
                        </a:solidFill>
                        <a:effectLst/>
                        <a:latin typeface="Bradley Hand ITC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CA" sz="2800" b="1" i="0" u="none" strike="noStrike" dirty="0">
                        <a:solidFill>
                          <a:srgbClr val="1F497D"/>
                        </a:solidFill>
                        <a:effectLst/>
                        <a:latin typeface="Bradley Hand ITC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CA" sz="2800" b="1" i="0" u="none" strike="noStrike" dirty="0">
                        <a:solidFill>
                          <a:srgbClr val="1F497D"/>
                        </a:solidFill>
                        <a:effectLst/>
                        <a:latin typeface="Bradley Hand ITC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CA" sz="2800" b="1" i="0" u="none" strike="noStrike" dirty="0">
                        <a:solidFill>
                          <a:srgbClr val="1F497D"/>
                        </a:solidFill>
                        <a:effectLst/>
                        <a:latin typeface="Bradley Hand ITC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CA" sz="2800" b="1" i="0" u="none" strike="noStrike" dirty="0">
                        <a:solidFill>
                          <a:srgbClr val="1F497D"/>
                        </a:solidFill>
                        <a:effectLst/>
                        <a:latin typeface="Bradley Hand ITC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CA" sz="2800" b="1" i="0" u="none" strike="noStrike" dirty="0">
                        <a:solidFill>
                          <a:srgbClr val="1F497D"/>
                        </a:solidFill>
                        <a:effectLst/>
                        <a:latin typeface="Bradley Hand ITC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CA" sz="2800" b="1" i="0" u="none" strike="noStrike" dirty="0">
                        <a:solidFill>
                          <a:srgbClr val="1F497D"/>
                        </a:solidFill>
                        <a:effectLst/>
                        <a:latin typeface="Bradley Hand ITC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CA" sz="2800" b="1" i="0" u="none" strike="noStrike" dirty="0">
                        <a:solidFill>
                          <a:srgbClr val="1F497D"/>
                        </a:solidFill>
                        <a:effectLst/>
                        <a:latin typeface="Bradley Hand ITC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CA" sz="2800" b="1" i="0" u="none" strike="noStrike" dirty="0">
                        <a:solidFill>
                          <a:srgbClr val="1F497D"/>
                        </a:solidFill>
                        <a:effectLst/>
                        <a:latin typeface="Bradley Hand ITC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CA" sz="2800" b="1" i="0" u="none" strike="noStrike" dirty="0">
                        <a:solidFill>
                          <a:srgbClr val="1F497D"/>
                        </a:solidFill>
                        <a:effectLst/>
                        <a:latin typeface="Bradley Hand ITC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CA" sz="2800" b="1" i="0" u="none" strike="noStrike" dirty="0">
                        <a:solidFill>
                          <a:srgbClr val="1F497D"/>
                        </a:solidFill>
                        <a:effectLst/>
                        <a:latin typeface="Bradley Hand ITC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CA" sz="2800" b="1" i="0" u="none" strike="noStrike" dirty="0">
                        <a:solidFill>
                          <a:srgbClr val="1F497D"/>
                        </a:solidFill>
                        <a:effectLst/>
                        <a:latin typeface="Bradley Hand ITC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sp>
        <p:nvSpPr>
          <p:cNvPr id="3" name="Rectangle 2"/>
          <p:cNvSpPr/>
          <p:nvPr/>
        </p:nvSpPr>
        <p:spPr>
          <a:xfrm>
            <a:off x="1047750" y="784829"/>
            <a:ext cx="41710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ctr"/>
            <a:r>
              <a:rPr lang="en-CA" sz="3200" b="1" dirty="0">
                <a:solidFill>
                  <a:srgbClr val="1F497D"/>
                </a:solidFill>
                <a:latin typeface="Bradley Hand ITC"/>
              </a:rPr>
              <a:t>3</a:t>
            </a:r>
          </a:p>
        </p:txBody>
      </p:sp>
      <p:sp>
        <p:nvSpPr>
          <p:cNvPr id="36" name="Rectangle 35"/>
          <p:cNvSpPr/>
          <p:nvPr/>
        </p:nvSpPr>
        <p:spPr>
          <a:xfrm>
            <a:off x="1632032" y="784829"/>
            <a:ext cx="4443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ctr"/>
            <a:r>
              <a:rPr lang="en-CA" sz="3200" b="1" dirty="0" smtClean="0">
                <a:solidFill>
                  <a:srgbClr val="1F497D"/>
                </a:solidFill>
                <a:latin typeface="Bradley Hand ITC"/>
              </a:rPr>
              <a:t>X</a:t>
            </a:r>
            <a:endParaRPr lang="en-CA" sz="3200" b="1" dirty="0">
              <a:solidFill>
                <a:srgbClr val="1F497D"/>
              </a:solidFill>
              <a:latin typeface="Bradley Hand ITC"/>
            </a:endParaRPr>
          </a:p>
        </p:txBody>
      </p:sp>
      <p:sp>
        <p:nvSpPr>
          <p:cNvPr id="37" name="Rectangle 36"/>
          <p:cNvSpPr/>
          <p:nvPr/>
        </p:nvSpPr>
        <p:spPr>
          <a:xfrm>
            <a:off x="2035192" y="784828"/>
            <a:ext cx="4443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ctr"/>
            <a:r>
              <a:rPr lang="en-CA" sz="3200" b="1" dirty="0" smtClean="0">
                <a:solidFill>
                  <a:srgbClr val="1F497D"/>
                </a:solidFill>
                <a:latin typeface="Bradley Hand ITC"/>
              </a:rPr>
              <a:t>X</a:t>
            </a:r>
            <a:endParaRPr lang="en-CA" sz="3200" b="1" dirty="0">
              <a:solidFill>
                <a:srgbClr val="1F497D"/>
              </a:solidFill>
              <a:latin typeface="Bradley Hand ITC"/>
            </a:endParaRPr>
          </a:p>
        </p:txBody>
      </p:sp>
      <p:grpSp>
        <p:nvGrpSpPr>
          <p:cNvPr id="7" name="Group 6"/>
          <p:cNvGrpSpPr/>
          <p:nvPr/>
        </p:nvGrpSpPr>
        <p:grpSpPr>
          <a:xfrm>
            <a:off x="253629" y="1248891"/>
            <a:ext cx="3780209" cy="2806634"/>
            <a:chOff x="253629" y="1248891"/>
            <a:chExt cx="3780209" cy="2806634"/>
          </a:xfrm>
        </p:grpSpPr>
        <p:pic>
          <p:nvPicPr>
            <p:cNvPr id="38" name="Picture 2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3629" y="1248891"/>
              <a:ext cx="3780209" cy="28066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39" name="Rectangle 38"/>
            <p:cNvSpPr/>
            <p:nvPr/>
          </p:nvSpPr>
          <p:spPr>
            <a:xfrm>
              <a:off x="253629" y="1822787"/>
              <a:ext cx="3377594" cy="193899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2000" b="1" dirty="0"/>
                <a:t>ID: </a:t>
              </a:r>
              <a:r>
                <a:rPr lang="en-US" sz="2000" b="1" dirty="0" smtClean="0"/>
                <a:t>7 </a:t>
              </a:r>
              <a:br>
                <a:rPr lang="en-US" sz="2000" b="1" dirty="0" smtClean="0"/>
              </a:br>
              <a:r>
                <a:rPr lang="en-US" sz="2000" dirty="0"/>
                <a:t> </a:t>
              </a:r>
            </a:p>
            <a:p>
              <a:r>
                <a:rPr lang="en-US" sz="2000" b="1" dirty="0"/>
                <a:t>Test</a:t>
              </a:r>
              <a:r>
                <a:rPr lang="en-US" sz="2000" dirty="0" smtClean="0"/>
                <a:t>: Roll 3 Die – 2 or more 6’s </a:t>
              </a:r>
            </a:p>
            <a:p>
              <a:endParaRPr lang="en-US" sz="2000" dirty="0"/>
            </a:p>
            <a:p>
              <a:r>
                <a:rPr lang="en-US" sz="2000" b="1" dirty="0"/>
                <a:t>Value: </a:t>
              </a:r>
              <a:r>
                <a:rPr lang="en-US" sz="2000" b="1" dirty="0" smtClean="0"/>
                <a:t>Product </a:t>
              </a:r>
              <a:r>
                <a:rPr lang="en-US" sz="2000" b="1" dirty="0"/>
                <a:t>of all </a:t>
              </a:r>
              <a:r>
                <a:rPr lang="en-US" sz="2000" b="1" dirty="0" smtClean="0"/>
                <a:t>dice</a:t>
              </a:r>
              <a:endParaRPr lang="en-US" sz="2000" dirty="0"/>
            </a:p>
          </p:txBody>
        </p:sp>
      </p:grpSp>
      <p:sp>
        <p:nvSpPr>
          <p:cNvPr id="43" name="Rectangle 42"/>
          <p:cNvSpPr/>
          <p:nvPr/>
        </p:nvSpPr>
        <p:spPr>
          <a:xfrm>
            <a:off x="2464588" y="784828"/>
            <a:ext cx="44916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ctr"/>
            <a:r>
              <a:rPr lang="en-CA" sz="3200" b="1" dirty="0">
                <a:solidFill>
                  <a:srgbClr val="1F497D"/>
                </a:solidFill>
                <a:latin typeface="Bradley Hand ITC"/>
              </a:rPr>
              <a:t>7</a:t>
            </a:r>
          </a:p>
        </p:txBody>
      </p:sp>
      <p:sp>
        <p:nvSpPr>
          <p:cNvPr id="40" name="Rectangle 39"/>
          <p:cNvSpPr/>
          <p:nvPr/>
        </p:nvSpPr>
        <p:spPr>
          <a:xfrm>
            <a:off x="2892443" y="784828"/>
            <a:ext cx="44435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ctr"/>
            <a:r>
              <a:rPr lang="en-CA" sz="3200" b="1" dirty="0" smtClean="0">
                <a:solidFill>
                  <a:srgbClr val="1F497D"/>
                </a:solidFill>
                <a:latin typeface="Bradley Hand ITC"/>
              </a:rPr>
              <a:t>X</a:t>
            </a:r>
            <a:endParaRPr lang="en-CA" sz="3200" b="1" dirty="0">
              <a:solidFill>
                <a:srgbClr val="1F497D"/>
              </a:solidFill>
              <a:latin typeface="Bradley Hand ITC"/>
            </a:endParaRPr>
          </a:p>
        </p:txBody>
      </p:sp>
      <p:pic>
        <p:nvPicPr>
          <p:cNvPr id="41" name="Picture 40"/>
          <p:cNvPicPr>
            <a:picLocks noChangeAspect="1"/>
          </p:cNvPicPr>
          <p:nvPr/>
        </p:nvPicPr>
        <p:blipFill rotWithShape="1">
          <a:blip r:embed="rId7"/>
          <a:srcRect l="35959" t="2081" r="35710" b="54339"/>
          <a:stretch/>
        </p:blipFill>
        <p:spPr>
          <a:xfrm>
            <a:off x="802612" y="4288527"/>
            <a:ext cx="771787" cy="801149"/>
          </a:xfrm>
          <a:prstGeom prst="rect">
            <a:avLst/>
          </a:prstGeom>
        </p:spPr>
      </p:pic>
      <p:pic>
        <p:nvPicPr>
          <p:cNvPr id="44" name="Picture 2" descr="http://worldartsme.com/images/dice-face-clipart-1.jpg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00" t="52035" r="69807" b="3929"/>
          <a:stretch/>
        </p:blipFill>
        <p:spPr bwMode="auto">
          <a:xfrm>
            <a:off x="1794846" y="4274643"/>
            <a:ext cx="784371" cy="8095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6" descr="http://worldartsme.com/images/dice-face-clipart-1.jpg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325" t="52018" r="1305" b="4718"/>
          <a:stretch/>
        </p:blipFill>
        <p:spPr bwMode="auto">
          <a:xfrm>
            <a:off x="2735685" y="4244955"/>
            <a:ext cx="800101" cy="795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7" name="Rectangle 46"/>
          <p:cNvSpPr/>
          <p:nvPr/>
        </p:nvSpPr>
        <p:spPr>
          <a:xfrm>
            <a:off x="3313610" y="784828"/>
            <a:ext cx="44435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ctr"/>
            <a:r>
              <a:rPr lang="en-CA" sz="3200" b="1" dirty="0" smtClean="0">
                <a:solidFill>
                  <a:srgbClr val="1F497D"/>
                </a:solidFill>
                <a:latin typeface="Bradley Hand ITC"/>
              </a:rPr>
              <a:t>X</a:t>
            </a:r>
            <a:endParaRPr lang="en-CA" sz="3200" b="1" dirty="0">
              <a:solidFill>
                <a:srgbClr val="1F497D"/>
              </a:solidFill>
              <a:latin typeface="Bradley Hand ITC"/>
            </a:endParaRPr>
          </a:p>
        </p:txBody>
      </p:sp>
    </p:spTree>
    <p:extLst>
      <p:ext uri="{BB962C8B-B14F-4D97-AF65-F5344CB8AC3E}">
        <p14:creationId xmlns:p14="http://schemas.microsoft.com/office/powerpoint/2010/main" val="35062459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541" r="77739"/>
          <a:stretch/>
        </p:blipFill>
        <p:spPr bwMode="auto">
          <a:xfrm>
            <a:off x="7239000" y="2006575"/>
            <a:ext cx="342900" cy="42582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2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541" r="77739"/>
          <a:stretch/>
        </p:blipFill>
        <p:spPr bwMode="auto">
          <a:xfrm>
            <a:off x="4276725" y="2006575"/>
            <a:ext cx="342900" cy="42582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1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13463" y="1853189"/>
            <a:ext cx="1283813" cy="9530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3355" y="3960984"/>
            <a:ext cx="404023" cy="2999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55835" y="2898625"/>
            <a:ext cx="404023" cy="2999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6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62633" y="2898625"/>
            <a:ext cx="404023" cy="2999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0" name="TextBox 19"/>
          <p:cNvSpPr txBox="1"/>
          <p:nvPr/>
        </p:nvSpPr>
        <p:spPr>
          <a:xfrm>
            <a:off x="4646255" y="2006575"/>
            <a:ext cx="101822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CA" dirty="0" smtClean="0"/>
              <a:t>Iteration</a:t>
            </a:r>
            <a:br>
              <a:rPr lang="en-CA" dirty="0" smtClean="0"/>
            </a:br>
            <a:r>
              <a:rPr lang="en-CA" dirty="0" smtClean="0"/>
              <a:t>Plan </a:t>
            </a:r>
            <a:endParaRPr lang="en-CA" dirty="0"/>
          </a:p>
        </p:txBody>
      </p:sp>
      <p:pic>
        <p:nvPicPr>
          <p:cNvPr id="23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541" r="77739"/>
          <a:stretch/>
        </p:blipFill>
        <p:spPr bwMode="auto">
          <a:xfrm>
            <a:off x="5783062" y="2006575"/>
            <a:ext cx="342900" cy="42582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7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9800" y="1853189"/>
            <a:ext cx="1283813" cy="9530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8" name="TextBox 27"/>
          <p:cNvSpPr txBox="1"/>
          <p:nvPr/>
        </p:nvSpPr>
        <p:spPr>
          <a:xfrm>
            <a:off x="6190297" y="2006575"/>
            <a:ext cx="942822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CA" sz="1400" dirty="0" smtClean="0"/>
              <a:t>In</a:t>
            </a:r>
            <a:br>
              <a:rPr lang="en-CA" sz="1400" dirty="0" smtClean="0"/>
            </a:br>
            <a:r>
              <a:rPr lang="en-CA" sz="1400" dirty="0" smtClean="0"/>
              <a:t>Progress</a:t>
            </a:r>
            <a:br>
              <a:rPr lang="en-CA" sz="1400" dirty="0" smtClean="0"/>
            </a:br>
            <a:r>
              <a:rPr lang="en-CA" sz="1400" dirty="0" smtClean="0"/>
              <a:t>(WIP = 1)</a:t>
            </a:r>
            <a:endParaRPr lang="en-CA" sz="1400" dirty="0"/>
          </a:p>
        </p:txBody>
      </p:sp>
      <p:pic>
        <p:nvPicPr>
          <p:cNvPr id="29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7600" y="1899357"/>
            <a:ext cx="1283813" cy="9530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0" name="TextBox 29"/>
          <p:cNvSpPr txBox="1"/>
          <p:nvPr/>
        </p:nvSpPr>
        <p:spPr>
          <a:xfrm>
            <a:off x="7643677" y="2222018"/>
            <a:ext cx="93166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CA" sz="1400" dirty="0" smtClean="0"/>
              <a:t>Accepted</a:t>
            </a:r>
            <a:endParaRPr lang="en-CA" sz="1400" dirty="0"/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/>
          </p:nvPr>
        </p:nvGraphicFramePr>
        <p:xfrm>
          <a:off x="464660" y="328567"/>
          <a:ext cx="8229603" cy="966802"/>
        </p:xfrm>
        <a:graphic>
          <a:graphicData uri="http://schemas.openxmlformats.org/drawingml/2006/table">
            <a:tbl>
              <a:tblPr/>
              <a:tblGrid>
                <a:gridCol w="4749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71365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399544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399544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407082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437237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399544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  <a:gridCol w="429698">
                  <a:extLst>
                    <a:ext uri="{9D8B030D-6E8A-4147-A177-3AD203B41FA5}">
                      <a16:colId xmlns:a16="http://schemas.microsoft.com/office/drawing/2014/main" xmlns="" val="20007"/>
                    </a:ext>
                  </a:extLst>
                </a:gridCol>
                <a:gridCol w="407082">
                  <a:extLst>
                    <a:ext uri="{9D8B030D-6E8A-4147-A177-3AD203B41FA5}">
                      <a16:colId xmlns:a16="http://schemas.microsoft.com/office/drawing/2014/main" xmlns="" val="20008"/>
                    </a:ext>
                  </a:extLst>
                </a:gridCol>
                <a:gridCol w="459853">
                  <a:extLst>
                    <a:ext uri="{9D8B030D-6E8A-4147-A177-3AD203B41FA5}">
                      <a16:colId xmlns:a16="http://schemas.microsoft.com/office/drawing/2014/main" xmlns="" val="20009"/>
                    </a:ext>
                  </a:extLst>
                </a:gridCol>
                <a:gridCol w="512623">
                  <a:extLst>
                    <a:ext uri="{9D8B030D-6E8A-4147-A177-3AD203B41FA5}">
                      <a16:colId xmlns:a16="http://schemas.microsoft.com/office/drawing/2014/main" xmlns="" val="20010"/>
                    </a:ext>
                  </a:extLst>
                </a:gridCol>
                <a:gridCol w="474930">
                  <a:extLst>
                    <a:ext uri="{9D8B030D-6E8A-4147-A177-3AD203B41FA5}">
                      <a16:colId xmlns:a16="http://schemas.microsoft.com/office/drawing/2014/main" xmlns="" val="20011"/>
                    </a:ext>
                  </a:extLst>
                </a:gridCol>
                <a:gridCol w="613137">
                  <a:extLst>
                    <a:ext uri="{9D8B030D-6E8A-4147-A177-3AD203B41FA5}">
                      <a16:colId xmlns:a16="http://schemas.microsoft.com/office/drawing/2014/main" xmlns="" val="20012"/>
                    </a:ext>
                  </a:extLst>
                </a:gridCol>
                <a:gridCol w="613137">
                  <a:extLst>
                    <a:ext uri="{9D8B030D-6E8A-4147-A177-3AD203B41FA5}">
                      <a16:colId xmlns:a16="http://schemas.microsoft.com/office/drawing/2014/main" xmlns="" val="20013"/>
                    </a:ext>
                  </a:extLst>
                </a:gridCol>
                <a:gridCol w="753857">
                  <a:extLst>
                    <a:ext uri="{9D8B030D-6E8A-4147-A177-3AD203B41FA5}">
                      <a16:colId xmlns:a16="http://schemas.microsoft.com/office/drawing/2014/main" xmlns="" val="20014"/>
                    </a:ext>
                  </a:extLst>
                </a:gridCol>
                <a:gridCol w="733754">
                  <a:extLst>
                    <a:ext uri="{9D8B030D-6E8A-4147-A177-3AD203B41FA5}">
                      <a16:colId xmlns:a16="http://schemas.microsoft.com/office/drawing/2014/main" xmlns="" val="20015"/>
                    </a:ext>
                  </a:extLst>
                </a:gridCol>
              </a:tblGrid>
              <a:tr h="248091">
                <a:tc>
                  <a:txBody>
                    <a:bodyPr/>
                    <a:lstStyle/>
                    <a:p>
                      <a:pPr algn="l" fontAlgn="b"/>
                      <a:r>
                        <a:rPr lang="en-CA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en-CA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# Stories Committed to Iteration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9">
                  <a:txBody>
                    <a:bodyPr/>
                    <a:lstStyle/>
                    <a:p>
                      <a:pPr algn="ctr" fontAlgn="b"/>
                      <a:r>
                        <a:rPr lang="en-CA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Roll</a:t>
                      </a:r>
                      <a:r>
                        <a:rPr lang="en-CA" sz="9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(Day)</a:t>
                      </a:r>
                      <a:endParaRPr lang="en-CA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CA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en-CA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Total of Accepted Value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en-CA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# Stories Completed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en-CA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Iteration Commitment Met?(Yes/No)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en-CA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Commitment Points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85680">
                <a:tc>
                  <a:txBody>
                    <a:bodyPr/>
                    <a:lstStyle/>
                    <a:p>
                      <a:pPr algn="l" fontAlgn="b"/>
                      <a:r>
                        <a:rPr lang="en-CA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Iteration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CA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CA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CA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CA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CA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CA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CA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CA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CA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CA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3031"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CA" sz="2800" b="1" i="0" u="none" strike="noStrike" dirty="0">
                        <a:solidFill>
                          <a:srgbClr val="1F497D"/>
                        </a:solidFill>
                        <a:effectLst/>
                        <a:latin typeface="Bradley Hand ITC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CA" sz="2800" b="1" i="0" u="none" strike="noStrike" dirty="0">
                        <a:solidFill>
                          <a:srgbClr val="1F497D"/>
                        </a:solidFill>
                        <a:effectLst/>
                        <a:latin typeface="Bradley Hand ITC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CA" sz="2800" b="1" i="0" u="none" strike="noStrike" dirty="0">
                        <a:solidFill>
                          <a:srgbClr val="1F497D"/>
                        </a:solidFill>
                        <a:effectLst/>
                        <a:latin typeface="Bradley Hand ITC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CA" sz="2800" b="1" i="0" u="none" strike="noStrike" dirty="0">
                        <a:solidFill>
                          <a:srgbClr val="1F497D"/>
                        </a:solidFill>
                        <a:effectLst/>
                        <a:latin typeface="Bradley Hand ITC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CA" sz="2800" b="1" i="0" u="none" strike="noStrike" dirty="0">
                        <a:solidFill>
                          <a:srgbClr val="1F497D"/>
                        </a:solidFill>
                        <a:effectLst/>
                        <a:latin typeface="Bradley Hand ITC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CA" sz="2800" b="1" i="0" u="none" strike="noStrike" dirty="0">
                        <a:solidFill>
                          <a:srgbClr val="1F497D"/>
                        </a:solidFill>
                        <a:effectLst/>
                        <a:latin typeface="Bradley Hand ITC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CA" sz="2800" b="1" i="0" u="none" strike="noStrike" dirty="0">
                        <a:solidFill>
                          <a:srgbClr val="1F497D"/>
                        </a:solidFill>
                        <a:effectLst/>
                        <a:latin typeface="Bradley Hand ITC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CA" sz="2800" b="1" i="0" u="none" strike="noStrike" dirty="0">
                        <a:solidFill>
                          <a:srgbClr val="1F497D"/>
                        </a:solidFill>
                        <a:effectLst/>
                        <a:latin typeface="Bradley Hand ITC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CA" sz="2800" b="1" i="0" u="none" strike="noStrike" dirty="0">
                        <a:solidFill>
                          <a:srgbClr val="1F497D"/>
                        </a:solidFill>
                        <a:effectLst/>
                        <a:latin typeface="Bradley Hand ITC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CA" sz="2800" b="1" i="0" u="none" strike="noStrike" dirty="0">
                        <a:solidFill>
                          <a:srgbClr val="1F497D"/>
                        </a:solidFill>
                        <a:effectLst/>
                        <a:latin typeface="Bradley Hand ITC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CA" sz="2800" b="1" i="0" u="none" strike="noStrike" dirty="0">
                        <a:solidFill>
                          <a:srgbClr val="1F497D"/>
                        </a:solidFill>
                        <a:effectLst/>
                        <a:latin typeface="Bradley Hand ITC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CA" sz="2800" b="1" i="0" u="none" strike="noStrike" dirty="0">
                        <a:solidFill>
                          <a:srgbClr val="1F497D"/>
                        </a:solidFill>
                        <a:effectLst/>
                        <a:latin typeface="Bradley Hand ITC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CA" sz="2800" b="1" i="0" u="none" strike="noStrike" dirty="0">
                        <a:solidFill>
                          <a:srgbClr val="1F497D"/>
                        </a:solidFill>
                        <a:effectLst/>
                        <a:latin typeface="Bradley Hand ITC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CA" sz="2800" b="1" i="0" u="none" strike="noStrike" dirty="0">
                        <a:solidFill>
                          <a:srgbClr val="1F497D"/>
                        </a:solidFill>
                        <a:effectLst/>
                        <a:latin typeface="Bradley Hand ITC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CA" sz="2800" b="1" i="0" u="none" strike="noStrike" dirty="0">
                        <a:solidFill>
                          <a:srgbClr val="1F497D"/>
                        </a:solidFill>
                        <a:effectLst/>
                        <a:latin typeface="Bradley Hand ITC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sp>
        <p:nvSpPr>
          <p:cNvPr id="3" name="Rectangle 2"/>
          <p:cNvSpPr/>
          <p:nvPr/>
        </p:nvSpPr>
        <p:spPr>
          <a:xfrm>
            <a:off x="1047750" y="784829"/>
            <a:ext cx="41710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ctr"/>
            <a:r>
              <a:rPr lang="en-CA" sz="3200" b="1" dirty="0">
                <a:solidFill>
                  <a:srgbClr val="1F497D"/>
                </a:solidFill>
                <a:latin typeface="Bradley Hand ITC"/>
              </a:rPr>
              <a:t>3</a:t>
            </a:r>
          </a:p>
        </p:txBody>
      </p:sp>
      <p:sp>
        <p:nvSpPr>
          <p:cNvPr id="36" name="Rectangle 35"/>
          <p:cNvSpPr/>
          <p:nvPr/>
        </p:nvSpPr>
        <p:spPr>
          <a:xfrm>
            <a:off x="1632032" y="784829"/>
            <a:ext cx="4443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ctr"/>
            <a:r>
              <a:rPr lang="en-CA" sz="3200" b="1" dirty="0" smtClean="0">
                <a:solidFill>
                  <a:srgbClr val="1F497D"/>
                </a:solidFill>
                <a:latin typeface="Bradley Hand ITC"/>
              </a:rPr>
              <a:t>X</a:t>
            </a:r>
            <a:endParaRPr lang="en-CA" sz="3200" b="1" dirty="0">
              <a:solidFill>
                <a:srgbClr val="1F497D"/>
              </a:solidFill>
              <a:latin typeface="Bradley Hand ITC"/>
            </a:endParaRPr>
          </a:p>
        </p:txBody>
      </p:sp>
      <p:sp>
        <p:nvSpPr>
          <p:cNvPr id="37" name="Rectangle 36"/>
          <p:cNvSpPr/>
          <p:nvPr/>
        </p:nvSpPr>
        <p:spPr>
          <a:xfrm>
            <a:off x="2035192" y="784828"/>
            <a:ext cx="4443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ctr"/>
            <a:r>
              <a:rPr lang="en-CA" sz="3200" b="1" dirty="0" smtClean="0">
                <a:solidFill>
                  <a:srgbClr val="1F497D"/>
                </a:solidFill>
                <a:latin typeface="Bradley Hand ITC"/>
              </a:rPr>
              <a:t>X</a:t>
            </a:r>
            <a:endParaRPr lang="en-CA" sz="3200" b="1" dirty="0">
              <a:solidFill>
                <a:srgbClr val="1F497D"/>
              </a:solidFill>
              <a:latin typeface="Bradley Hand ITC"/>
            </a:endParaRPr>
          </a:p>
        </p:txBody>
      </p:sp>
      <p:grpSp>
        <p:nvGrpSpPr>
          <p:cNvPr id="7" name="Group 6"/>
          <p:cNvGrpSpPr/>
          <p:nvPr/>
        </p:nvGrpSpPr>
        <p:grpSpPr>
          <a:xfrm>
            <a:off x="253629" y="1248891"/>
            <a:ext cx="3780209" cy="2806634"/>
            <a:chOff x="253629" y="1248891"/>
            <a:chExt cx="3780209" cy="2806634"/>
          </a:xfrm>
        </p:grpSpPr>
        <p:pic>
          <p:nvPicPr>
            <p:cNvPr id="38" name="Picture 2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3629" y="1248891"/>
              <a:ext cx="3780209" cy="28066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39" name="Rectangle 38"/>
            <p:cNvSpPr/>
            <p:nvPr/>
          </p:nvSpPr>
          <p:spPr>
            <a:xfrm>
              <a:off x="253629" y="1822787"/>
              <a:ext cx="3377594" cy="193899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2000" b="1" dirty="0"/>
                <a:t>ID: </a:t>
              </a:r>
              <a:r>
                <a:rPr lang="en-US" sz="2000" b="1" dirty="0" smtClean="0"/>
                <a:t>7 </a:t>
              </a:r>
              <a:br>
                <a:rPr lang="en-US" sz="2000" b="1" dirty="0" smtClean="0"/>
              </a:br>
              <a:r>
                <a:rPr lang="en-US" sz="2000" dirty="0"/>
                <a:t> </a:t>
              </a:r>
            </a:p>
            <a:p>
              <a:r>
                <a:rPr lang="en-US" sz="2000" b="1" dirty="0"/>
                <a:t>Test</a:t>
              </a:r>
              <a:r>
                <a:rPr lang="en-US" sz="2000" dirty="0" smtClean="0"/>
                <a:t>: Roll 3 Die – 2 or more 6’s </a:t>
              </a:r>
            </a:p>
            <a:p>
              <a:endParaRPr lang="en-US" sz="2000" dirty="0"/>
            </a:p>
            <a:p>
              <a:r>
                <a:rPr lang="en-US" sz="2000" b="1" dirty="0"/>
                <a:t>Value: </a:t>
              </a:r>
              <a:r>
                <a:rPr lang="en-US" sz="2000" b="1" dirty="0" smtClean="0"/>
                <a:t>Product </a:t>
              </a:r>
              <a:r>
                <a:rPr lang="en-US" sz="2000" b="1" dirty="0"/>
                <a:t>of all </a:t>
              </a:r>
              <a:r>
                <a:rPr lang="en-US" sz="2000" b="1" dirty="0" smtClean="0"/>
                <a:t>dice</a:t>
              </a:r>
              <a:endParaRPr lang="en-US" sz="2000" dirty="0"/>
            </a:p>
          </p:txBody>
        </p:sp>
      </p:grpSp>
      <p:sp>
        <p:nvSpPr>
          <p:cNvPr id="43" name="Rectangle 42"/>
          <p:cNvSpPr/>
          <p:nvPr/>
        </p:nvSpPr>
        <p:spPr>
          <a:xfrm>
            <a:off x="2464588" y="784828"/>
            <a:ext cx="44916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ctr"/>
            <a:r>
              <a:rPr lang="en-CA" sz="3200" b="1" dirty="0">
                <a:solidFill>
                  <a:srgbClr val="1F497D"/>
                </a:solidFill>
                <a:latin typeface="Bradley Hand ITC"/>
              </a:rPr>
              <a:t>7</a:t>
            </a:r>
          </a:p>
        </p:txBody>
      </p:sp>
      <p:sp>
        <p:nvSpPr>
          <p:cNvPr id="40" name="Rectangle 39"/>
          <p:cNvSpPr/>
          <p:nvPr/>
        </p:nvSpPr>
        <p:spPr>
          <a:xfrm>
            <a:off x="2892443" y="784828"/>
            <a:ext cx="44435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ctr"/>
            <a:r>
              <a:rPr lang="en-CA" sz="3200" b="1" dirty="0" smtClean="0">
                <a:solidFill>
                  <a:srgbClr val="1F497D"/>
                </a:solidFill>
                <a:latin typeface="Bradley Hand ITC"/>
              </a:rPr>
              <a:t>X</a:t>
            </a:r>
            <a:endParaRPr lang="en-CA" sz="3200" b="1" dirty="0">
              <a:solidFill>
                <a:srgbClr val="1F497D"/>
              </a:solidFill>
              <a:latin typeface="Bradley Hand ITC"/>
            </a:endParaRPr>
          </a:p>
        </p:txBody>
      </p:sp>
      <p:sp>
        <p:nvSpPr>
          <p:cNvPr id="47" name="Rectangle 46"/>
          <p:cNvSpPr/>
          <p:nvPr/>
        </p:nvSpPr>
        <p:spPr>
          <a:xfrm>
            <a:off x="3313610" y="784828"/>
            <a:ext cx="44435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ctr"/>
            <a:r>
              <a:rPr lang="en-CA" sz="3200" b="1" dirty="0" smtClean="0">
                <a:solidFill>
                  <a:srgbClr val="1F497D"/>
                </a:solidFill>
                <a:latin typeface="Bradley Hand ITC"/>
              </a:rPr>
              <a:t>X</a:t>
            </a:r>
            <a:endParaRPr lang="en-CA" sz="3200" b="1" dirty="0">
              <a:solidFill>
                <a:srgbClr val="1F497D"/>
              </a:solidFill>
              <a:latin typeface="Bradley Hand ITC"/>
            </a:endParaRPr>
          </a:p>
        </p:txBody>
      </p:sp>
      <p:pic>
        <p:nvPicPr>
          <p:cNvPr id="48" name="Picture 47"/>
          <p:cNvPicPr>
            <a:picLocks noChangeAspect="1"/>
          </p:cNvPicPr>
          <p:nvPr/>
        </p:nvPicPr>
        <p:blipFill rotWithShape="1">
          <a:blip r:embed="rId7"/>
          <a:srcRect l="1468" t="2994" r="69431" b="54794"/>
          <a:stretch/>
        </p:blipFill>
        <p:spPr>
          <a:xfrm>
            <a:off x="1747353" y="4427288"/>
            <a:ext cx="792760" cy="775983"/>
          </a:xfrm>
          <a:prstGeom prst="rect">
            <a:avLst/>
          </a:prstGeom>
        </p:spPr>
      </p:pic>
      <p:pic>
        <p:nvPicPr>
          <p:cNvPr id="49" name="Picture 6" descr="http://worldartsme.com/images/dice-face-clipart-1.jpg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325" t="52018" r="1305" b="4718"/>
          <a:stretch/>
        </p:blipFill>
        <p:spPr bwMode="auto">
          <a:xfrm>
            <a:off x="825578" y="4433099"/>
            <a:ext cx="800101" cy="795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0" name="Picture 6" descr="http://worldartsme.com/images/dice-face-clipart-1.jpg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325" t="52018" r="1305" b="4718"/>
          <a:stretch/>
        </p:blipFill>
        <p:spPr bwMode="auto">
          <a:xfrm>
            <a:off x="2638645" y="4407933"/>
            <a:ext cx="800101" cy="795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1" name="Rectangle 50"/>
          <p:cNvSpPr/>
          <p:nvPr/>
        </p:nvSpPr>
        <p:spPr>
          <a:xfrm>
            <a:off x="3595901" y="784828"/>
            <a:ext cx="66717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ctr"/>
            <a:r>
              <a:rPr lang="en-CA" sz="3200" b="1" dirty="0" smtClean="0">
                <a:solidFill>
                  <a:srgbClr val="1F497D"/>
                </a:solidFill>
                <a:latin typeface="Bradley Hand ITC"/>
              </a:rPr>
              <a:t>36</a:t>
            </a:r>
            <a:endParaRPr lang="en-CA" sz="3200" b="1" dirty="0">
              <a:solidFill>
                <a:srgbClr val="1F497D"/>
              </a:solidFill>
              <a:latin typeface="Bradley Hand ITC"/>
            </a:endParaRPr>
          </a:p>
        </p:txBody>
      </p:sp>
    </p:spTree>
    <p:extLst>
      <p:ext uri="{BB962C8B-B14F-4D97-AF65-F5344CB8AC3E}">
        <p14:creationId xmlns:p14="http://schemas.microsoft.com/office/powerpoint/2010/main" val="23639604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7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-4.44444E-6 L 0.14063 0.07524 " pathEditMode="relative" rAng="0" ptsTypes="AA">
                                      <p:cBhvr>
                                        <p:cTn id="35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031" y="375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541" r="77739"/>
          <a:stretch/>
        </p:blipFill>
        <p:spPr bwMode="auto">
          <a:xfrm>
            <a:off x="7239000" y="2006575"/>
            <a:ext cx="342900" cy="42582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2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541" r="77739"/>
          <a:stretch/>
        </p:blipFill>
        <p:spPr bwMode="auto">
          <a:xfrm>
            <a:off x="4276725" y="2006575"/>
            <a:ext cx="342900" cy="42582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1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13463" y="1853189"/>
            <a:ext cx="1283813" cy="9530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3355" y="3960984"/>
            <a:ext cx="404023" cy="2999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78214" y="3461811"/>
            <a:ext cx="404023" cy="2999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6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62633" y="2898625"/>
            <a:ext cx="404023" cy="2999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0" name="TextBox 19"/>
          <p:cNvSpPr txBox="1"/>
          <p:nvPr/>
        </p:nvSpPr>
        <p:spPr>
          <a:xfrm>
            <a:off x="4646255" y="2006575"/>
            <a:ext cx="101822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CA" dirty="0" smtClean="0"/>
              <a:t>Iteration</a:t>
            </a:r>
            <a:br>
              <a:rPr lang="en-CA" dirty="0" smtClean="0"/>
            </a:br>
            <a:r>
              <a:rPr lang="en-CA" dirty="0" smtClean="0"/>
              <a:t>Plan </a:t>
            </a:r>
            <a:endParaRPr lang="en-CA" dirty="0"/>
          </a:p>
        </p:txBody>
      </p:sp>
      <p:pic>
        <p:nvPicPr>
          <p:cNvPr id="23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541" r="77739"/>
          <a:stretch/>
        </p:blipFill>
        <p:spPr bwMode="auto">
          <a:xfrm>
            <a:off x="5783062" y="2006575"/>
            <a:ext cx="342900" cy="42582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7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9800" y="1853189"/>
            <a:ext cx="1283813" cy="9530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8" name="TextBox 27"/>
          <p:cNvSpPr txBox="1"/>
          <p:nvPr/>
        </p:nvSpPr>
        <p:spPr>
          <a:xfrm>
            <a:off x="6190297" y="2006575"/>
            <a:ext cx="942822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CA" sz="1400" dirty="0" smtClean="0"/>
              <a:t>In</a:t>
            </a:r>
            <a:br>
              <a:rPr lang="en-CA" sz="1400" dirty="0" smtClean="0"/>
            </a:br>
            <a:r>
              <a:rPr lang="en-CA" sz="1400" dirty="0" smtClean="0"/>
              <a:t>Progress</a:t>
            </a:r>
            <a:br>
              <a:rPr lang="en-CA" sz="1400" dirty="0" smtClean="0"/>
            </a:br>
            <a:r>
              <a:rPr lang="en-CA" sz="1400" dirty="0" smtClean="0"/>
              <a:t>(WIP = 1)</a:t>
            </a:r>
            <a:endParaRPr lang="en-CA" sz="1400" dirty="0"/>
          </a:p>
        </p:txBody>
      </p:sp>
      <p:pic>
        <p:nvPicPr>
          <p:cNvPr id="29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7600" y="1899357"/>
            <a:ext cx="1283813" cy="9530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0" name="TextBox 29"/>
          <p:cNvSpPr txBox="1"/>
          <p:nvPr/>
        </p:nvSpPr>
        <p:spPr>
          <a:xfrm>
            <a:off x="7643677" y="2222018"/>
            <a:ext cx="93166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CA" sz="1400" dirty="0" smtClean="0"/>
              <a:t>Accepted</a:t>
            </a:r>
            <a:endParaRPr lang="en-CA" sz="1400" dirty="0"/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/>
          </p:nvPr>
        </p:nvGraphicFramePr>
        <p:xfrm>
          <a:off x="464660" y="328567"/>
          <a:ext cx="8229603" cy="966802"/>
        </p:xfrm>
        <a:graphic>
          <a:graphicData uri="http://schemas.openxmlformats.org/drawingml/2006/table">
            <a:tbl>
              <a:tblPr/>
              <a:tblGrid>
                <a:gridCol w="4749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71365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399544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399544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407082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437237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399544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  <a:gridCol w="429698">
                  <a:extLst>
                    <a:ext uri="{9D8B030D-6E8A-4147-A177-3AD203B41FA5}">
                      <a16:colId xmlns:a16="http://schemas.microsoft.com/office/drawing/2014/main" xmlns="" val="20007"/>
                    </a:ext>
                  </a:extLst>
                </a:gridCol>
                <a:gridCol w="407082">
                  <a:extLst>
                    <a:ext uri="{9D8B030D-6E8A-4147-A177-3AD203B41FA5}">
                      <a16:colId xmlns:a16="http://schemas.microsoft.com/office/drawing/2014/main" xmlns="" val="20008"/>
                    </a:ext>
                  </a:extLst>
                </a:gridCol>
                <a:gridCol w="459853">
                  <a:extLst>
                    <a:ext uri="{9D8B030D-6E8A-4147-A177-3AD203B41FA5}">
                      <a16:colId xmlns:a16="http://schemas.microsoft.com/office/drawing/2014/main" xmlns="" val="20009"/>
                    </a:ext>
                  </a:extLst>
                </a:gridCol>
                <a:gridCol w="512623">
                  <a:extLst>
                    <a:ext uri="{9D8B030D-6E8A-4147-A177-3AD203B41FA5}">
                      <a16:colId xmlns:a16="http://schemas.microsoft.com/office/drawing/2014/main" xmlns="" val="20010"/>
                    </a:ext>
                  </a:extLst>
                </a:gridCol>
                <a:gridCol w="474930">
                  <a:extLst>
                    <a:ext uri="{9D8B030D-6E8A-4147-A177-3AD203B41FA5}">
                      <a16:colId xmlns:a16="http://schemas.microsoft.com/office/drawing/2014/main" xmlns="" val="20011"/>
                    </a:ext>
                  </a:extLst>
                </a:gridCol>
                <a:gridCol w="613137">
                  <a:extLst>
                    <a:ext uri="{9D8B030D-6E8A-4147-A177-3AD203B41FA5}">
                      <a16:colId xmlns:a16="http://schemas.microsoft.com/office/drawing/2014/main" xmlns="" val="20012"/>
                    </a:ext>
                  </a:extLst>
                </a:gridCol>
                <a:gridCol w="613137">
                  <a:extLst>
                    <a:ext uri="{9D8B030D-6E8A-4147-A177-3AD203B41FA5}">
                      <a16:colId xmlns:a16="http://schemas.microsoft.com/office/drawing/2014/main" xmlns="" val="20013"/>
                    </a:ext>
                  </a:extLst>
                </a:gridCol>
                <a:gridCol w="753857">
                  <a:extLst>
                    <a:ext uri="{9D8B030D-6E8A-4147-A177-3AD203B41FA5}">
                      <a16:colId xmlns:a16="http://schemas.microsoft.com/office/drawing/2014/main" xmlns="" val="20014"/>
                    </a:ext>
                  </a:extLst>
                </a:gridCol>
                <a:gridCol w="733754">
                  <a:extLst>
                    <a:ext uri="{9D8B030D-6E8A-4147-A177-3AD203B41FA5}">
                      <a16:colId xmlns:a16="http://schemas.microsoft.com/office/drawing/2014/main" xmlns="" val="20015"/>
                    </a:ext>
                  </a:extLst>
                </a:gridCol>
              </a:tblGrid>
              <a:tr h="248091">
                <a:tc>
                  <a:txBody>
                    <a:bodyPr/>
                    <a:lstStyle/>
                    <a:p>
                      <a:pPr algn="l" fontAlgn="b"/>
                      <a:r>
                        <a:rPr lang="en-CA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en-CA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# Stories Committed to Iteration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9">
                  <a:txBody>
                    <a:bodyPr/>
                    <a:lstStyle/>
                    <a:p>
                      <a:pPr algn="ctr" fontAlgn="b"/>
                      <a:r>
                        <a:rPr lang="en-CA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Roll</a:t>
                      </a:r>
                      <a:r>
                        <a:rPr lang="en-CA" sz="9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(Day)</a:t>
                      </a:r>
                      <a:endParaRPr lang="en-CA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CA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en-CA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Total of Accepted Value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en-CA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# Stories Completed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en-CA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Iteration Commitment Met?(Yes/No)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en-CA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Commitment Points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85680">
                <a:tc>
                  <a:txBody>
                    <a:bodyPr/>
                    <a:lstStyle/>
                    <a:p>
                      <a:pPr algn="l" fontAlgn="b"/>
                      <a:r>
                        <a:rPr lang="en-CA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Iteration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CA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CA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CA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CA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CA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CA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CA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CA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CA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CA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3031"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CA" sz="2800" b="1" i="0" u="none" strike="noStrike" dirty="0">
                        <a:solidFill>
                          <a:srgbClr val="1F497D"/>
                        </a:solidFill>
                        <a:effectLst/>
                        <a:latin typeface="Bradley Hand ITC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CA" sz="2800" b="1" i="0" u="none" strike="noStrike" dirty="0">
                        <a:solidFill>
                          <a:srgbClr val="1F497D"/>
                        </a:solidFill>
                        <a:effectLst/>
                        <a:latin typeface="Bradley Hand ITC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CA" sz="2800" b="1" i="0" u="none" strike="noStrike" dirty="0">
                        <a:solidFill>
                          <a:srgbClr val="1F497D"/>
                        </a:solidFill>
                        <a:effectLst/>
                        <a:latin typeface="Bradley Hand ITC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CA" sz="2800" b="1" i="0" u="none" strike="noStrike" dirty="0">
                        <a:solidFill>
                          <a:srgbClr val="1F497D"/>
                        </a:solidFill>
                        <a:effectLst/>
                        <a:latin typeface="Bradley Hand ITC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CA" sz="2800" b="1" i="0" u="none" strike="noStrike" dirty="0">
                        <a:solidFill>
                          <a:srgbClr val="1F497D"/>
                        </a:solidFill>
                        <a:effectLst/>
                        <a:latin typeface="Bradley Hand ITC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CA" sz="2800" b="1" i="0" u="none" strike="noStrike" dirty="0">
                        <a:solidFill>
                          <a:srgbClr val="1F497D"/>
                        </a:solidFill>
                        <a:effectLst/>
                        <a:latin typeface="Bradley Hand ITC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CA" sz="2800" b="1" i="0" u="none" strike="noStrike" dirty="0">
                        <a:solidFill>
                          <a:srgbClr val="1F497D"/>
                        </a:solidFill>
                        <a:effectLst/>
                        <a:latin typeface="Bradley Hand ITC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CA" sz="2800" b="1" i="0" u="none" strike="noStrike" dirty="0">
                        <a:solidFill>
                          <a:srgbClr val="1F497D"/>
                        </a:solidFill>
                        <a:effectLst/>
                        <a:latin typeface="Bradley Hand ITC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CA" sz="2800" b="1" i="0" u="none" strike="noStrike" dirty="0">
                        <a:solidFill>
                          <a:srgbClr val="1F497D"/>
                        </a:solidFill>
                        <a:effectLst/>
                        <a:latin typeface="Bradley Hand ITC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CA" sz="2800" b="1" i="0" u="none" strike="noStrike" dirty="0">
                        <a:solidFill>
                          <a:srgbClr val="1F497D"/>
                        </a:solidFill>
                        <a:effectLst/>
                        <a:latin typeface="Bradley Hand ITC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CA" sz="2800" b="1" i="0" u="none" strike="noStrike" dirty="0">
                        <a:solidFill>
                          <a:srgbClr val="1F497D"/>
                        </a:solidFill>
                        <a:effectLst/>
                        <a:latin typeface="Bradley Hand ITC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CA" sz="2800" b="1" i="0" u="none" strike="noStrike" dirty="0">
                        <a:solidFill>
                          <a:srgbClr val="1F497D"/>
                        </a:solidFill>
                        <a:effectLst/>
                        <a:latin typeface="Bradley Hand ITC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CA" sz="2800" b="1" i="0" u="none" strike="noStrike" dirty="0">
                        <a:solidFill>
                          <a:srgbClr val="1F497D"/>
                        </a:solidFill>
                        <a:effectLst/>
                        <a:latin typeface="Bradley Hand ITC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CA" sz="2800" b="1" i="0" u="none" strike="noStrike" dirty="0">
                        <a:solidFill>
                          <a:srgbClr val="1F497D"/>
                        </a:solidFill>
                        <a:effectLst/>
                        <a:latin typeface="Bradley Hand ITC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CA" sz="2800" b="1" i="0" u="none" strike="noStrike" dirty="0">
                        <a:solidFill>
                          <a:srgbClr val="1F497D"/>
                        </a:solidFill>
                        <a:effectLst/>
                        <a:latin typeface="Bradley Hand ITC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sp>
        <p:nvSpPr>
          <p:cNvPr id="3" name="Rectangle 2"/>
          <p:cNvSpPr/>
          <p:nvPr/>
        </p:nvSpPr>
        <p:spPr>
          <a:xfrm>
            <a:off x="1047750" y="784829"/>
            <a:ext cx="41710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ctr"/>
            <a:r>
              <a:rPr lang="en-CA" sz="3200" b="1" dirty="0">
                <a:solidFill>
                  <a:srgbClr val="1F497D"/>
                </a:solidFill>
                <a:latin typeface="Bradley Hand ITC"/>
              </a:rPr>
              <a:t>3</a:t>
            </a:r>
          </a:p>
        </p:txBody>
      </p:sp>
      <p:sp>
        <p:nvSpPr>
          <p:cNvPr id="36" name="Rectangle 35"/>
          <p:cNvSpPr/>
          <p:nvPr/>
        </p:nvSpPr>
        <p:spPr>
          <a:xfrm>
            <a:off x="1632032" y="784829"/>
            <a:ext cx="4443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ctr"/>
            <a:r>
              <a:rPr lang="en-CA" sz="3200" b="1" dirty="0" smtClean="0">
                <a:solidFill>
                  <a:srgbClr val="1F497D"/>
                </a:solidFill>
                <a:latin typeface="Bradley Hand ITC"/>
              </a:rPr>
              <a:t>X</a:t>
            </a:r>
            <a:endParaRPr lang="en-CA" sz="3200" b="1" dirty="0">
              <a:solidFill>
                <a:srgbClr val="1F497D"/>
              </a:solidFill>
              <a:latin typeface="Bradley Hand ITC"/>
            </a:endParaRPr>
          </a:p>
        </p:txBody>
      </p:sp>
      <p:sp>
        <p:nvSpPr>
          <p:cNvPr id="37" name="Rectangle 36"/>
          <p:cNvSpPr/>
          <p:nvPr/>
        </p:nvSpPr>
        <p:spPr>
          <a:xfrm>
            <a:off x="2035192" y="784828"/>
            <a:ext cx="4443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ctr"/>
            <a:r>
              <a:rPr lang="en-CA" sz="3200" b="1" dirty="0" smtClean="0">
                <a:solidFill>
                  <a:srgbClr val="1F497D"/>
                </a:solidFill>
                <a:latin typeface="Bradley Hand ITC"/>
              </a:rPr>
              <a:t>X</a:t>
            </a:r>
            <a:endParaRPr lang="en-CA" sz="3200" b="1" dirty="0">
              <a:solidFill>
                <a:srgbClr val="1F497D"/>
              </a:solidFill>
              <a:latin typeface="Bradley Hand ITC"/>
            </a:endParaRPr>
          </a:p>
        </p:txBody>
      </p:sp>
      <p:grpSp>
        <p:nvGrpSpPr>
          <p:cNvPr id="7" name="Group 6"/>
          <p:cNvGrpSpPr/>
          <p:nvPr/>
        </p:nvGrpSpPr>
        <p:grpSpPr>
          <a:xfrm>
            <a:off x="253629" y="1248891"/>
            <a:ext cx="3780209" cy="2806634"/>
            <a:chOff x="253629" y="1248891"/>
            <a:chExt cx="3780209" cy="2806634"/>
          </a:xfrm>
        </p:grpSpPr>
        <p:pic>
          <p:nvPicPr>
            <p:cNvPr id="38" name="Picture 2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3629" y="1248891"/>
              <a:ext cx="3780209" cy="28066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39" name="Rectangle 38"/>
            <p:cNvSpPr/>
            <p:nvPr/>
          </p:nvSpPr>
          <p:spPr>
            <a:xfrm>
              <a:off x="253629" y="1822787"/>
              <a:ext cx="3377594" cy="193899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2000" b="1" dirty="0"/>
                <a:t>ID: </a:t>
              </a:r>
              <a:r>
                <a:rPr lang="en-US" sz="2000" b="1" dirty="0" smtClean="0"/>
                <a:t>14</a:t>
              </a:r>
              <a:br>
                <a:rPr lang="en-US" sz="2000" b="1" dirty="0" smtClean="0"/>
              </a:br>
              <a:r>
                <a:rPr lang="en-US" sz="2000" dirty="0"/>
                <a:t> </a:t>
              </a:r>
            </a:p>
            <a:p>
              <a:r>
                <a:rPr lang="en-US" sz="2000" b="1" dirty="0"/>
                <a:t>Test</a:t>
              </a:r>
              <a:r>
                <a:rPr lang="en-US" sz="2000" dirty="0" smtClean="0"/>
                <a:t>: Roll 2 Dice – Both Dice are Different </a:t>
              </a:r>
            </a:p>
            <a:p>
              <a:endParaRPr lang="en-US" sz="2000" dirty="0"/>
            </a:p>
            <a:p>
              <a:r>
                <a:rPr lang="en-US" sz="2000" b="1" dirty="0"/>
                <a:t>Value: </a:t>
              </a:r>
              <a:r>
                <a:rPr lang="en-US" sz="2000" b="1" dirty="0" smtClean="0"/>
                <a:t>Highest of two dice</a:t>
              </a:r>
              <a:endParaRPr lang="en-US" sz="2000" dirty="0"/>
            </a:p>
          </p:txBody>
        </p:sp>
      </p:grpSp>
      <p:sp>
        <p:nvSpPr>
          <p:cNvPr id="43" name="Rectangle 42"/>
          <p:cNvSpPr/>
          <p:nvPr/>
        </p:nvSpPr>
        <p:spPr>
          <a:xfrm>
            <a:off x="2464588" y="784828"/>
            <a:ext cx="44916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ctr"/>
            <a:r>
              <a:rPr lang="en-CA" sz="3200" b="1" dirty="0">
                <a:solidFill>
                  <a:srgbClr val="1F497D"/>
                </a:solidFill>
                <a:latin typeface="Bradley Hand ITC"/>
              </a:rPr>
              <a:t>7</a:t>
            </a:r>
          </a:p>
        </p:txBody>
      </p:sp>
      <p:sp>
        <p:nvSpPr>
          <p:cNvPr id="40" name="Rectangle 39"/>
          <p:cNvSpPr/>
          <p:nvPr/>
        </p:nvSpPr>
        <p:spPr>
          <a:xfrm>
            <a:off x="2892443" y="784828"/>
            <a:ext cx="44435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ctr"/>
            <a:r>
              <a:rPr lang="en-CA" sz="3200" b="1" dirty="0" smtClean="0">
                <a:solidFill>
                  <a:srgbClr val="1F497D"/>
                </a:solidFill>
                <a:latin typeface="Bradley Hand ITC"/>
              </a:rPr>
              <a:t>X</a:t>
            </a:r>
            <a:endParaRPr lang="en-CA" sz="3200" b="1" dirty="0">
              <a:solidFill>
                <a:srgbClr val="1F497D"/>
              </a:solidFill>
              <a:latin typeface="Bradley Hand ITC"/>
            </a:endParaRPr>
          </a:p>
        </p:txBody>
      </p:sp>
      <p:sp>
        <p:nvSpPr>
          <p:cNvPr id="47" name="Rectangle 46"/>
          <p:cNvSpPr/>
          <p:nvPr/>
        </p:nvSpPr>
        <p:spPr>
          <a:xfrm>
            <a:off x="3313610" y="784828"/>
            <a:ext cx="44435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ctr"/>
            <a:r>
              <a:rPr lang="en-CA" sz="3200" b="1" dirty="0" smtClean="0">
                <a:solidFill>
                  <a:srgbClr val="1F497D"/>
                </a:solidFill>
                <a:latin typeface="Bradley Hand ITC"/>
              </a:rPr>
              <a:t>X</a:t>
            </a:r>
            <a:endParaRPr lang="en-CA" sz="3200" b="1" dirty="0">
              <a:solidFill>
                <a:srgbClr val="1F497D"/>
              </a:solidFill>
              <a:latin typeface="Bradley Hand ITC"/>
            </a:endParaRPr>
          </a:p>
        </p:txBody>
      </p:sp>
      <p:sp>
        <p:nvSpPr>
          <p:cNvPr id="51" name="Rectangle 50"/>
          <p:cNvSpPr/>
          <p:nvPr/>
        </p:nvSpPr>
        <p:spPr>
          <a:xfrm>
            <a:off x="3595901" y="784828"/>
            <a:ext cx="66717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ctr"/>
            <a:r>
              <a:rPr lang="en-CA" sz="3200" b="1" dirty="0" smtClean="0">
                <a:solidFill>
                  <a:srgbClr val="1F497D"/>
                </a:solidFill>
                <a:latin typeface="Bradley Hand ITC"/>
              </a:rPr>
              <a:t>36</a:t>
            </a:r>
            <a:endParaRPr lang="en-CA" sz="3200" b="1" dirty="0">
              <a:solidFill>
                <a:srgbClr val="1F497D"/>
              </a:solidFill>
              <a:latin typeface="Bradley Hand ITC"/>
            </a:endParaRPr>
          </a:p>
        </p:txBody>
      </p:sp>
      <p:pic>
        <p:nvPicPr>
          <p:cNvPr id="35" name="Picture 34"/>
          <p:cNvPicPr>
            <a:picLocks noChangeAspect="1"/>
          </p:cNvPicPr>
          <p:nvPr/>
        </p:nvPicPr>
        <p:blipFill rotWithShape="1">
          <a:blip r:embed="rId7"/>
          <a:srcRect l="1468" t="2994" r="69431" b="54794"/>
          <a:stretch/>
        </p:blipFill>
        <p:spPr>
          <a:xfrm>
            <a:off x="1230885" y="4427288"/>
            <a:ext cx="792760" cy="775983"/>
          </a:xfrm>
          <a:prstGeom prst="rect">
            <a:avLst/>
          </a:prstGeom>
        </p:spPr>
      </p:pic>
      <p:pic>
        <p:nvPicPr>
          <p:cNvPr id="44" name="Picture 43"/>
          <p:cNvPicPr>
            <a:picLocks noChangeAspect="1"/>
          </p:cNvPicPr>
          <p:nvPr/>
        </p:nvPicPr>
        <p:blipFill rotWithShape="1">
          <a:blip r:embed="rId7"/>
          <a:srcRect l="1468" t="2994" r="69431" b="54794"/>
          <a:stretch/>
        </p:blipFill>
        <p:spPr>
          <a:xfrm>
            <a:off x="2303307" y="4427287"/>
            <a:ext cx="792760" cy="775983"/>
          </a:xfrm>
          <a:prstGeom prst="rect">
            <a:avLst/>
          </a:prstGeom>
        </p:spPr>
      </p:pic>
      <p:sp>
        <p:nvSpPr>
          <p:cNvPr id="45" name="Rectangle 44"/>
          <p:cNvSpPr/>
          <p:nvPr/>
        </p:nvSpPr>
        <p:spPr>
          <a:xfrm>
            <a:off x="4123218" y="784828"/>
            <a:ext cx="44435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ctr"/>
            <a:r>
              <a:rPr lang="en-CA" sz="3200" b="1" dirty="0" smtClean="0">
                <a:solidFill>
                  <a:srgbClr val="1F497D"/>
                </a:solidFill>
                <a:latin typeface="Bradley Hand ITC"/>
              </a:rPr>
              <a:t>X</a:t>
            </a:r>
            <a:endParaRPr lang="en-CA" sz="3200" b="1" dirty="0">
              <a:solidFill>
                <a:srgbClr val="1F497D"/>
              </a:solidFill>
              <a:latin typeface="Bradley Hand ITC"/>
            </a:endParaRPr>
          </a:p>
        </p:txBody>
      </p:sp>
    </p:spTree>
    <p:extLst>
      <p:ext uri="{BB962C8B-B14F-4D97-AF65-F5344CB8AC3E}">
        <p14:creationId xmlns:p14="http://schemas.microsoft.com/office/powerpoint/2010/main" val="41035869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4.44444E-6 L 0.16441 -0.15486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108" y="-544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541" r="77739"/>
          <a:stretch/>
        </p:blipFill>
        <p:spPr bwMode="auto">
          <a:xfrm>
            <a:off x="7239000" y="2006575"/>
            <a:ext cx="342900" cy="42582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2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541" r="77739"/>
          <a:stretch/>
        </p:blipFill>
        <p:spPr bwMode="auto">
          <a:xfrm>
            <a:off x="4276725" y="2006575"/>
            <a:ext cx="342900" cy="42582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1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13463" y="1853189"/>
            <a:ext cx="1283813" cy="9530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36651" y="2946034"/>
            <a:ext cx="404023" cy="2999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78214" y="3461811"/>
            <a:ext cx="404023" cy="2999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6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62633" y="2898625"/>
            <a:ext cx="404023" cy="2999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0" name="TextBox 19"/>
          <p:cNvSpPr txBox="1"/>
          <p:nvPr/>
        </p:nvSpPr>
        <p:spPr>
          <a:xfrm>
            <a:off x="4646255" y="2006575"/>
            <a:ext cx="101822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CA" dirty="0" smtClean="0"/>
              <a:t>Iteration</a:t>
            </a:r>
            <a:br>
              <a:rPr lang="en-CA" dirty="0" smtClean="0"/>
            </a:br>
            <a:r>
              <a:rPr lang="en-CA" dirty="0" smtClean="0"/>
              <a:t>Plan </a:t>
            </a:r>
            <a:endParaRPr lang="en-CA" dirty="0"/>
          </a:p>
        </p:txBody>
      </p:sp>
      <p:pic>
        <p:nvPicPr>
          <p:cNvPr id="23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541" r="77739"/>
          <a:stretch/>
        </p:blipFill>
        <p:spPr bwMode="auto">
          <a:xfrm>
            <a:off x="5783062" y="2006575"/>
            <a:ext cx="342900" cy="42582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7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9800" y="1853189"/>
            <a:ext cx="1283813" cy="9530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8" name="TextBox 27"/>
          <p:cNvSpPr txBox="1"/>
          <p:nvPr/>
        </p:nvSpPr>
        <p:spPr>
          <a:xfrm>
            <a:off x="6190297" y="2006575"/>
            <a:ext cx="942822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CA" sz="1400" dirty="0" smtClean="0"/>
              <a:t>In</a:t>
            </a:r>
            <a:br>
              <a:rPr lang="en-CA" sz="1400" dirty="0" smtClean="0"/>
            </a:br>
            <a:r>
              <a:rPr lang="en-CA" sz="1400" dirty="0" smtClean="0"/>
              <a:t>Progress</a:t>
            </a:r>
            <a:br>
              <a:rPr lang="en-CA" sz="1400" dirty="0" smtClean="0"/>
            </a:br>
            <a:r>
              <a:rPr lang="en-CA" sz="1400" dirty="0" smtClean="0"/>
              <a:t>(WIP = 1)</a:t>
            </a:r>
            <a:endParaRPr lang="en-CA" sz="1400" dirty="0"/>
          </a:p>
        </p:txBody>
      </p:sp>
      <p:pic>
        <p:nvPicPr>
          <p:cNvPr id="29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7600" y="1899357"/>
            <a:ext cx="1283813" cy="9530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0" name="TextBox 29"/>
          <p:cNvSpPr txBox="1"/>
          <p:nvPr/>
        </p:nvSpPr>
        <p:spPr>
          <a:xfrm>
            <a:off x="7643677" y="2222018"/>
            <a:ext cx="93166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CA" sz="1400" dirty="0" smtClean="0"/>
              <a:t>Accepted</a:t>
            </a:r>
            <a:endParaRPr lang="en-CA" sz="1400" dirty="0"/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/>
          </p:nvPr>
        </p:nvGraphicFramePr>
        <p:xfrm>
          <a:off x="464660" y="328567"/>
          <a:ext cx="8229603" cy="966802"/>
        </p:xfrm>
        <a:graphic>
          <a:graphicData uri="http://schemas.openxmlformats.org/drawingml/2006/table">
            <a:tbl>
              <a:tblPr/>
              <a:tblGrid>
                <a:gridCol w="4749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71365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399544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399544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407082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437237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399544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  <a:gridCol w="429698">
                  <a:extLst>
                    <a:ext uri="{9D8B030D-6E8A-4147-A177-3AD203B41FA5}">
                      <a16:colId xmlns:a16="http://schemas.microsoft.com/office/drawing/2014/main" xmlns="" val="20007"/>
                    </a:ext>
                  </a:extLst>
                </a:gridCol>
                <a:gridCol w="407082">
                  <a:extLst>
                    <a:ext uri="{9D8B030D-6E8A-4147-A177-3AD203B41FA5}">
                      <a16:colId xmlns:a16="http://schemas.microsoft.com/office/drawing/2014/main" xmlns="" val="20008"/>
                    </a:ext>
                  </a:extLst>
                </a:gridCol>
                <a:gridCol w="459853">
                  <a:extLst>
                    <a:ext uri="{9D8B030D-6E8A-4147-A177-3AD203B41FA5}">
                      <a16:colId xmlns:a16="http://schemas.microsoft.com/office/drawing/2014/main" xmlns="" val="20009"/>
                    </a:ext>
                  </a:extLst>
                </a:gridCol>
                <a:gridCol w="512623">
                  <a:extLst>
                    <a:ext uri="{9D8B030D-6E8A-4147-A177-3AD203B41FA5}">
                      <a16:colId xmlns:a16="http://schemas.microsoft.com/office/drawing/2014/main" xmlns="" val="20010"/>
                    </a:ext>
                  </a:extLst>
                </a:gridCol>
                <a:gridCol w="474930">
                  <a:extLst>
                    <a:ext uri="{9D8B030D-6E8A-4147-A177-3AD203B41FA5}">
                      <a16:colId xmlns:a16="http://schemas.microsoft.com/office/drawing/2014/main" xmlns="" val="20011"/>
                    </a:ext>
                  </a:extLst>
                </a:gridCol>
                <a:gridCol w="613137">
                  <a:extLst>
                    <a:ext uri="{9D8B030D-6E8A-4147-A177-3AD203B41FA5}">
                      <a16:colId xmlns:a16="http://schemas.microsoft.com/office/drawing/2014/main" xmlns="" val="20012"/>
                    </a:ext>
                  </a:extLst>
                </a:gridCol>
                <a:gridCol w="613137">
                  <a:extLst>
                    <a:ext uri="{9D8B030D-6E8A-4147-A177-3AD203B41FA5}">
                      <a16:colId xmlns:a16="http://schemas.microsoft.com/office/drawing/2014/main" xmlns="" val="20013"/>
                    </a:ext>
                  </a:extLst>
                </a:gridCol>
                <a:gridCol w="753857">
                  <a:extLst>
                    <a:ext uri="{9D8B030D-6E8A-4147-A177-3AD203B41FA5}">
                      <a16:colId xmlns:a16="http://schemas.microsoft.com/office/drawing/2014/main" xmlns="" val="20014"/>
                    </a:ext>
                  </a:extLst>
                </a:gridCol>
                <a:gridCol w="733754">
                  <a:extLst>
                    <a:ext uri="{9D8B030D-6E8A-4147-A177-3AD203B41FA5}">
                      <a16:colId xmlns:a16="http://schemas.microsoft.com/office/drawing/2014/main" xmlns="" val="20015"/>
                    </a:ext>
                  </a:extLst>
                </a:gridCol>
              </a:tblGrid>
              <a:tr h="248091">
                <a:tc>
                  <a:txBody>
                    <a:bodyPr/>
                    <a:lstStyle/>
                    <a:p>
                      <a:pPr algn="l" fontAlgn="b"/>
                      <a:r>
                        <a:rPr lang="en-CA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en-CA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# Stories Committed to Iteration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9">
                  <a:txBody>
                    <a:bodyPr/>
                    <a:lstStyle/>
                    <a:p>
                      <a:pPr algn="ctr" fontAlgn="b"/>
                      <a:r>
                        <a:rPr lang="en-CA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Roll</a:t>
                      </a:r>
                      <a:r>
                        <a:rPr lang="en-CA" sz="9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(Day)</a:t>
                      </a:r>
                      <a:endParaRPr lang="en-CA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CA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en-CA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Total of Accepted Value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en-CA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# Stories Completed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en-CA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Iteration Commitment Met?(Yes/No)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en-CA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Commitment Points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85680">
                <a:tc>
                  <a:txBody>
                    <a:bodyPr/>
                    <a:lstStyle/>
                    <a:p>
                      <a:pPr algn="l" fontAlgn="b"/>
                      <a:r>
                        <a:rPr lang="en-CA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Iteration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CA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CA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CA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CA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CA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CA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CA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CA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CA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CA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3031"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CA" sz="2800" b="1" i="0" u="none" strike="noStrike" dirty="0">
                        <a:solidFill>
                          <a:srgbClr val="1F497D"/>
                        </a:solidFill>
                        <a:effectLst/>
                        <a:latin typeface="Bradley Hand ITC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CA" sz="2800" b="1" i="0" u="none" strike="noStrike" dirty="0">
                        <a:solidFill>
                          <a:srgbClr val="1F497D"/>
                        </a:solidFill>
                        <a:effectLst/>
                        <a:latin typeface="Bradley Hand ITC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CA" sz="2800" b="1" i="0" u="none" strike="noStrike" dirty="0">
                        <a:solidFill>
                          <a:srgbClr val="1F497D"/>
                        </a:solidFill>
                        <a:effectLst/>
                        <a:latin typeface="Bradley Hand ITC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CA" sz="2800" b="1" i="0" u="none" strike="noStrike" dirty="0">
                        <a:solidFill>
                          <a:srgbClr val="1F497D"/>
                        </a:solidFill>
                        <a:effectLst/>
                        <a:latin typeface="Bradley Hand ITC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CA" sz="2800" b="1" i="0" u="none" strike="noStrike" dirty="0">
                        <a:solidFill>
                          <a:srgbClr val="1F497D"/>
                        </a:solidFill>
                        <a:effectLst/>
                        <a:latin typeface="Bradley Hand ITC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CA" sz="2800" b="1" i="0" u="none" strike="noStrike" dirty="0">
                        <a:solidFill>
                          <a:srgbClr val="1F497D"/>
                        </a:solidFill>
                        <a:effectLst/>
                        <a:latin typeface="Bradley Hand ITC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CA" sz="2800" b="1" i="0" u="none" strike="noStrike" dirty="0">
                        <a:solidFill>
                          <a:srgbClr val="1F497D"/>
                        </a:solidFill>
                        <a:effectLst/>
                        <a:latin typeface="Bradley Hand ITC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CA" sz="2800" b="1" i="0" u="none" strike="noStrike" dirty="0">
                        <a:solidFill>
                          <a:srgbClr val="1F497D"/>
                        </a:solidFill>
                        <a:effectLst/>
                        <a:latin typeface="Bradley Hand ITC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CA" sz="2800" b="1" i="0" u="none" strike="noStrike" dirty="0">
                        <a:solidFill>
                          <a:srgbClr val="1F497D"/>
                        </a:solidFill>
                        <a:effectLst/>
                        <a:latin typeface="Bradley Hand ITC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CA" sz="2800" b="1" i="0" u="none" strike="noStrike" dirty="0">
                        <a:solidFill>
                          <a:srgbClr val="1F497D"/>
                        </a:solidFill>
                        <a:effectLst/>
                        <a:latin typeface="Bradley Hand ITC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CA" sz="2800" b="1" i="0" u="none" strike="noStrike" dirty="0">
                        <a:solidFill>
                          <a:srgbClr val="1F497D"/>
                        </a:solidFill>
                        <a:effectLst/>
                        <a:latin typeface="Bradley Hand ITC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CA" sz="2800" b="1" i="0" u="none" strike="noStrike" dirty="0">
                        <a:solidFill>
                          <a:srgbClr val="1F497D"/>
                        </a:solidFill>
                        <a:effectLst/>
                        <a:latin typeface="Bradley Hand ITC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CA" sz="2800" b="1" i="0" u="none" strike="noStrike" dirty="0">
                        <a:solidFill>
                          <a:srgbClr val="1F497D"/>
                        </a:solidFill>
                        <a:effectLst/>
                        <a:latin typeface="Bradley Hand ITC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CA" sz="2800" b="1" i="0" u="none" strike="noStrike" dirty="0">
                        <a:solidFill>
                          <a:srgbClr val="1F497D"/>
                        </a:solidFill>
                        <a:effectLst/>
                        <a:latin typeface="Bradley Hand ITC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CA" sz="2800" b="1" i="0" u="none" strike="noStrike" dirty="0">
                        <a:solidFill>
                          <a:srgbClr val="1F497D"/>
                        </a:solidFill>
                        <a:effectLst/>
                        <a:latin typeface="Bradley Hand ITC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sp>
        <p:nvSpPr>
          <p:cNvPr id="3" name="Rectangle 2"/>
          <p:cNvSpPr/>
          <p:nvPr/>
        </p:nvSpPr>
        <p:spPr>
          <a:xfrm>
            <a:off x="1047750" y="784829"/>
            <a:ext cx="41710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ctr"/>
            <a:r>
              <a:rPr lang="en-CA" sz="3200" b="1" dirty="0">
                <a:solidFill>
                  <a:srgbClr val="1F497D"/>
                </a:solidFill>
                <a:latin typeface="Bradley Hand ITC"/>
              </a:rPr>
              <a:t>3</a:t>
            </a:r>
          </a:p>
        </p:txBody>
      </p:sp>
      <p:sp>
        <p:nvSpPr>
          <p:cNvPr id="36" name="Rectangle 35"/>
          <p:cNvSpPr/>
          <p:nvPr/>
        </p:nvSpPr>
        <p:spPr>
          <a:xfrm>
            <a:off x="1632032" y="784829"/>
            <a:ext cx="4443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ctr"/>
            <a:r>
              <a:rPr lang="en-CA" sz="3200" b="1" dirty="0" smtClean="0">
                <a:solidFill>
                  <a:srgbClr val="1F497D"/>
                </a:solidFill>
                <a:latin typeface="Bradley Hand ITC"/>
              </a:rPr>
              <a:t>X</a:t>
            </a:r>
            <a:endParaRPr lang="en-CA" sz="3200" b="1" dirty="0">
              <a:solidFill>
                <a:srgbClr val="1F497D"/>
              </a:solidFill>
              <a:latin typeface="Bradley Hand ITC"/>
            </a:endParaRPr>
          </a:p>
        </p:txBody>
      </p:sp>
      <p:sp>
        <p:nvSpPr>
          <p:cNvPr id="37" name="Rectangle 36"/>
          <p:cNvSpPr/>
          <p:nvPr/>
        </p:nvSpPr>
        <p:spPr>
          <a:xfrm>
            <a:off x="2035192" y="784828"/>
            <a:ext cx="4443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ctr"/>
            <a:r>
              <a:rPr lang="en-CA" sz="3200" b="1" dirty="0" smtClean="0">
                <a:solidFill>
                  <a:srgbClr val="1F497D"/>
                </a:solidFill>
                <a:latin typeface="Bradley Hand ITC"/>
              </a:rPr>
              <a:t>X</a:t>
            </a:r>
            <a:endParaRPr lang="en-CA" sz="3200" b="1" dirty="0">
              <a:solidFill>
                <a:srgbClr val="1F497D"/>
              </a:solidFill>
              <a:latin typeface="Bradley Hand ITC"/>
            </a:endParaRPr>
          </a:p>
        </p:txBody>
      </p:sp>
      <p:grpSp>
        <p:nvGrpSpPr>
          <p:cNvPr id="7" name="Group 6"/>
          <p:cNvGrpSpPr/>
          <p:nvPr/>
        </p:nvGrpSpPr>
        <p:grpSpPr>
          <a:xfrm>
            <a:off x="253629" y="1248891"/>
            <a:ext cx="3780209" cy="2806634"/>
            <a:chOff x="253629" y="1248891"/>
            <a:chExt cx="3780209" cy="2806634"/>
          </a:xfrm>
        </p:grpSpPr>
        <p:pic>
          <p:nvPicPr>
            <p:cNvPr id="38" name="Picture 2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3629" y="1248891"/>
              <a:ext cx="3780209" cy="28066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39" name="Rectangle 38"/>
            <p:cNvSpPr/>
            <p:nvPr/>
          </p:nvSpPr>
          <p:spPr>
            <a:xfrm>
              <a:off x="253629" y="1822787"/>
              <a:ext cx="3377594" cy="193899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2000" b="1" dirty="0"/>
                <a:t>ID: </a:t>
              </a:r>
              <a:r>
                <a:rPr lang="en-US" sz="2000" b="1" dirty="0" smtClean="0"/>
                <a:t>14</a:t>
              </a:r>
              <a:br>
                <a:rPr lang="en-US" sz="2000" b="1" dirty="0" smtClean="0"/>
              </a:br>
              <a:r>
                <a:rPr lang="en-US" sz="2000" dirty="0"/>
                <a:t> </a:t>
              </a:r>
            </a:p>
            <a:p>
              <a:r>
                <a:rPr lang="en-US" sz="2000" b="1" dirty="0"/>
                <a:t>Test</a:t>
              </a:r>
              <a:r>
                <a:rPr lang="en-US" sz="2000" dirty="0" smtClean="0"/>
                <a:t>: Roll 2 Dice – Both Dice are Different </a:t>
              </a:r>
            </a:p>
            <a:p>
              <a:endParaRPr lang="en-US" sz="2000" dirty="0"/>
            </a:p>
            <a:p>
              <a:r>
                <a:rPr lang="en-US" sz="2000" b="1" dirty="0"/>
                <a:t>Value: </a:t>
              </a:r>
              <a:r>
                <a:rPr lang="en-US" sz="2000" b="1" dirty="0" smtClean="0"/>
                <a:t>Highest of two dice</a:t>
              </a:r>
              <a:endParaRPr lang="en-US" sz="2000" dirty="0"/>
            </a:p>
          </p:txBody>
        </p:sp>
      </p:grpSp>
      <p:sp>
        <p:nvSpPr>
          <p:cNvPr id="43" name="Rectangle 42"/>
          <p:cNvSpPr/>
          <p:nvPr/>
        </p:nvSpPr>
        <p:spPr>
          <a:xfrm>
            <a:off x="2464588" y="784828"/>
            <a:ext cx="44916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ctr"/>
            <a:r>
              <a:rPr lang="en-CA" sz="3200" b="1" dirty="0">
                <a:solidFill>
                  <a:srgbClr val="1F497D"/>
                </a:solidFill>
                <a:latin typeface="Bradley Hand ITC"/>
              </a:rPr>
              <a:t>7</a:t>
            </a:r>
          </a:p>
        </p:txBody>
      </p:sp>
      <p:sp>
        <p:nvSpPr>
          <p:cNvPr id="40" name="Rectangle 39"/>
          <p:cNvSpPr/>
          <p:nvPr/>
        </p:nvSpPr>
        <p:spPr>
          <a:xfrm>
            <a:off x="2892443" y="784828"/>
            <a:ext cx="44435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ctr"/>
            <a:r>
              <a:rPr lang="en-CA" sz="3200" b="1" dirty="0" smtClean="0">
                <a:solidFill>
                  <a:srgbClr val="1F497D"/>
                </a:solidFill>
                <a:latin typeface="Bradley Hand ITC"/>
              </a:rPr>
              <a:t>X</a:t>
            </a:r>
            <a:endParaRPr lang="en-CA" sz="3200" b="1" dirty="0">
              <a:solidFill>
                <a:srgbClr val="1F497D"/>
              </a:solidFill>
              <a:latin typeface="Bradley Hand ITC"/>
            </a:endParaRPr>
          </a:p>
        </p:txBody>
      </p:sp>
      <p:sp>
        <p:nvSpPr>
          <p:cNvPr id="47" name="Rectangle 46"/>
          <p:cNvSpPr/>
          <p:nvPr/>
        </p:nvSpPr>
        <p:spPr>
          <a:xfrm>
            <a:off x="3313610" y="784828"/>
            <a:ext cx="44435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ctr"/>
            <a:r>
              <a:rPr lang="en-CA" sz="3200" b="1" dirty="0" smtClean="0">
                <a:solidFill>
                  <a:srgbClr val="1F497D"/>
                </a:solidFill>
                <a:latin typeface="Bradley Hand ITC"/>
              </a:rPr>
              <a:t>X</a:t>
            </a:r>
            <a:endParaRPr lang="en-CA" sz="3200" b="1" dirty="0">
              <a:solidFill>
                <a:srgbClr val="1F497D"/>
              </a:solidFill>
              <a:latin typeface="Bradley Hand ITC"/>
            </a:endParaRPr>
          </a:p>
        </p:txBody>
      </p:sp>
      <p:sp>
        <p:nvSpPr>
          <p:cNvPr id="51" name="Rectangle 50"/>
          <p:cNvSpPr/>
          <p:nvPr/>
        </p:nvSpPr>
        <p:spPr>
          <a:xfrm>
            <a:off x="3595901" y="784828"/>
            <a:ext cx="66717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ctr"/>
            <a:r>
              <a:rPr lang="en-CA" sz="3200" b="1" dirty="0" smtClean="0">
                <a:solidFill>
                  <a:srgbClr val="1F497D"/>
                </a:solidFill>
                <a:latin typeface="Bradley Hand ITC"/>
              </a:rPr>
              <a:t>36</a:t>
            </a:r>
            <a:endParaRPr lang="en-CA" sz="3200" b="1" dirty="0">
              <a:solidFill>
                <a:srgbClr val="1F497D"/>
              </a:solidFill>
              <a:latin typeface="Bradley Hand ITC"/>
            </a:endParaRPr>
          </a:p>
        </p:txBody>
      </p:sp>
      <p:sp>
        <p:nvSpPr>
          <p:cNvPr id="45" name="Rectangle 44"/>
          <p:cNvSpPr/>
          <p:nvPr/>
        </p:nvSpPr>
        <p:spPr>
          <a:xfrm>
            <a:off x="4123218" y="784828"/>
            <a:ext cx="44435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ctr"/>
            <a:r>
              <a:rPr lang="en-CA" sz="3200" b="1" dirty="0" smtClean="0">
                <a:solidFill>
                  <a:srgbClr val="1F497D"/>
                </a:solidFill>
                <a:latin typeface="Bradley Hand ITC"/>
              </a:rPr>
              <a:t>X</a:t>
            </a:r>
            <a:endParaRPr lang="en-CA" sz="3200" b="1" dirty="0">
              <a:solidFill>
                <a:srgbClr val="1F497D"/>
              </a:solidFill>
              <a:latin typeface="Bradley Hand ITC"/>
            </a:endParaRPr>
          </a:p>
        </p:txBody>
      </p:sp>
      <p:pic>
        <p:nvPicPr>
          <p:cNvPr id="41" name="Picture 40"/>
          <p:cNvPicPr>
            <a:picLocks noChangeAspect="1"/>
          </p:cNvPicPr>
          <p:nvPr/>
        </p:nvPicPr>
        <p:blipFill rotWithShape="1">
          <a:blip r:embed="rId7"/>
          <a:srcRect l="35959" t="2081" r="35710" b="54339"/>
          <a:stretch/>
        </p:blipFill>
        <p:spPr>
          <a:xfrm>
            <a:off x="1259718" y="4289197"/>
            <a:ext cx="771787" cy="801149"/>
          </a:xfrm>
          <a:prstGeom prst="rect">
            <a:avLst/>
          </a:prstGeom>
        </p:spPr>
      </p:pic>
      <p:pic>
        <p:nvPicPr>
          <p:cNvPr id="42" name="Picture 2" descr="http://worldartsme.com/images/dice-face-clipart-1.jpg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00" t="52035" r="69807" b="3929"/>
          <a:stretch/>
        </p:blipFill>
        <p:spPr bwMode="auto">
          <a:xfrm>
            <a:off x="2386474" y="4280808"/>
            <a:ext cx="784371" cy="8095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6" name="Rectangle 45"/>
          <p:cNvSpPr/>
          <p:nvPr/>
        </p:nvSpPr>
        <p:spPr>
          <a:xfrm>
            <a:off x="4556425" y="784828"/>
            <a:ext cx="44435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ctr"/>
            <a:r>
              <a:rPr lang="en-CA" sz="3200" b="1" dirty="0" smtClean="0">
                <a:solidFill>
                  <a:srgbClr val="1F497D"/>
                </a:solidFill>
                <a:latin typeface="Bradley Hand ITC"/>
              </a:rPr>
              <a:t>4</a:t>
            </a:r>
            <a:endParaRPr lang="en-CA" sz="3200" b="1" dirty="0">
              <a:solidFill>
                <a:srgbClr val="1F497D"/>
              </a:solidFill>
              <a:latin typeface="Bradley Hand ITC"/>
            </a:endParaRPr>
          </a:p>
        </p:txBody>
      </p:sp>
    </p:spTree>
    <p:extLst>
      <p:ext uri="{BB962C8B-B14F-4D97-AF65-F5344CB8AC3E}">
        <p14:creationId xmlns:p14="http://schemas.microsoft.com/office/powerpoint/2010/main" val="1702192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2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1.11111E-6 L 0.1441 0.14005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205" y="699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Establishing Norms</a:t>
            </a:r>
            <a:endParaRPr lang="en-CA" dirty="0"/>
          </a:p>
        </p:txBody>
      </p:sp>
      <p:pic>
        <p:nvPicPr>
          <p:cNvPr id="5" name="Picture 2" descr="http://thevirtualpresenter.com/wp-content/uploads/2012/02/hands_showof_handup_handsup_iStock_000009311779Large_TheVirtualPresenter.com_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589" y="1600200"/>
            <a:ext cx="7904822" cy="4525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/>
          <a:srcRect l="12500" r="13083" b="2155"/>
          <a:stretch/>
        </p:blipFill>
        <p:spPr>
          <a:xfrm>
            <a:off x="3655218" y="1228725"/>
            <a:ext cx="1503507" cy="1528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36047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541" r="77739"/>
          <a:stretch/>
        </p:blipFill>
        <p:spPr bwMode="auto">
          <a:xfrm>
            <a:off x="7239000" y="2006575"/>
            <a:ext cx="342900" cy="42582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2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541" r="77739"/>
          <a:stretch/>
        </p:blipFill>
        <p:spPr bwMode="auto">
          <a:xfrm>
            <a:off x="4276725" y="2006575"/>
            <a:ext cx="342900" cy="42582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1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13463" y="1853189"/>
            <a:ext cx="1283813" cy="9530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96343" y="3980840"/>
            <a:ext cx="404023" cy="2999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78214" y="3461811"/>
            <a:ext cx="404023" cy="2999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6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62633" y="2898625"/>
            <a:ext cx="404023" cy="2999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0" name="TextBox 19"/>
          <p:cNvSpPr txBox="1"/>
          <p:nvPr/>
        </p:nvSpPr>
        <p:spPr>
          <a:xfrm>
            <a:off x="4646255" y="2006575"/>
            <a:ext cx="101822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CA" dirty="0" smtClean="0"/>
              <a:t>Iteration</a:t>
            </a:r>
            <a:br>
              <a:rPr lang="en-CA" dirty="0" smtClean="0"/>
            </a:br>
            <a:r>
              <a:rPr lang="en-CA" dirty="0" smtClean="0"/>
              <a:t>Plan </a:t>
            </a:r>
            <a:endParaRPr lang="en-CA" dirty="0"/>
          </a:p>
        </p:txBody>
      </p:sp>
      <p:pic>
        <p:nvPicPr>
          <p:cNvPr id="23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541" r="77739"/>
          <a:stretch/>
        </p:blipFill>
        <p:spPr bwMode="auto">
          <a:xfrm>
            <a:off x="5783062" y="2006575"/>
            <a:ext cx="342900" cy="42582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7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9800" y="1853189"/>
            <a:ext cx="1283813" cy="9530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8" name="TextBox 27"/>
          <p:cNvSpPr txBox="1"/>
          <p:nvPr/>
        </p:nvSpPr>
        <p:spPr>
          <a:xfrm>
            <a:off x="6190297" y="2006575"/>
            <a:ext cx="942822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CA" sz="1400" dirty="0" smtClean="0"/>
              <a:t>In</a:t>
            </a:r>
            <a:br>
              <a:rPr lang="en-CA" sz="1400" dirty="0" smtClean="0"/>
            </a:br>
            <a:r>
              <a:rPr lang="en-CA" sz="1400" dirty="0" smtClean="0"/>
              <a:t>Progress</a:t>
            </a:r>
            <a:br>
              <a:rPr lang="en-CA" sz="1400" dirty="0" smtClean="0"/>
            </a:br>
            <a:r>
              <a:rPr lang="en-CA" sz="1400" dirty="0" smtClean="0"/>
              <a:t>(WIP = 1)</a:t>
            </a:r>
            <a:endParaRPr lang="en-CA" sz="1400" dirty="0"/>
          </a:p>
        </p:txBody>
      </p:sp>
      <p:pic>
        <p:nvPicPr>
          <p:cNvPr id="29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7600" y="1899357"/>
            <a:ext cx="1283813" cy="9530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0" name="TextBox 29"/>
          <p:cNvSpPr txBox="1"/>
          <p:nvPr/>
        </p:nvSpPr>
        <p:spPr>
          <a:xfrm>
            <a:off x="7643677" y="2222018"/>
            <a:ext cx="93166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CA" sz="1400" dirty="0" smtClean="0"/>
              <a:t>Accepted</a:t>
            </a:r>
            <a:endParaRPr lang="en-CA" sz="1400" dirty="0"/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/>
          </p:nvPr>
        </p:nvGraphicFramePr>
        <p:xfrm>
          <a:off x="464660" y="328567"/>
          <a:ext cx="8229603" cy="966802"/>
        </p:xfrm>
        <a:graphic>
          <a:graphicData uri="http://schemas.openxmlformats.org/drawingml/2006/table">
            <a:tbl>
              <a:tblPr/>
              <a:tblGrid>
                <a:gridCol w="4749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71365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399544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399544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407082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437237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399544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  <a:gridCol w="429698">
                  <a:extLst>
                    <a:ext uri="{9D8B030D-6E8A-4147-A177-3AD203B41FA5}">
                      <a16:colId xmlns:a16="http://schemas.microsoft.com/office/drawing/2014/main" xmlns="" val="20007"/>
                    </a:ext>
                  </a:extLst>
                </a:gridCol>
                <a:gridCol w="407082">
                  <a:extLst>
                    <a:ext uri="{9D8B030D-6E8A-4147-A177-3AD203B41FA5}">
                      <a16:colId xmlns:a16="http://schemas.microsoft.com/office/drawing/2014/main" xmlns="" val="20008"/>
                    </a:ext>
                  </a:extLst>
                </a:gridCol>
                <a:gridCol w="459853">
                  <a:extLst>
                    <a:ext uri="{9D8B030D-6E8A-4147-A177-3AD203B41FA5}">
                      <a16:colId xmlns:a16="http://schemas.microsoft.com/office/drawing/2014/main" xmlns="" val="20009"/>
                    </a:ext>
                  </a:extLst>
                </a:gridCol>
                <a:gridCol w="512623">
                  <a:extLst>
                    <a:ext uri="{9D8B030D-6E8A-4147-A177-3AD203B41FA5}">
                      <a16:colId xmlns:a16="http://schemas.microsoft.com/office/drawing/2014/main" xmlns="" val="20010"/>
                    </a:ext>
                  </a:extLst>
                </a:gridCol>
                <a:gridCol w="474930">
                  <a:extLst>
                    <a:ext uri="{9D8B030D-6E8A-4147-A177-3AD203B41FA5}">
                      <a16:colId xmlns:a16="http://schemas.microsoft.com/office/drawing/2014/main" xmlns="" val="20011"/>
                    </a:ext>
                  </a:extLst>
                </a:gridCol>
                <a:gridCol w="613137">
                  <a:extLst>
                    <a:ext uri="{9D8B030D-6E8A-4147-A177-3AD203B41FA5}">
                      <a16:colId xmlns:a16="http://schemas.microsoft.com/office/drawing/2014/main" xmlns="" val="20012"/>
                    </a:ext>
                  </a:extLst>
                </a:gridCol>
                <a:gridCol w="613137">
                  <a:extLst>
                    <a:ext uri="{9D8B030D-6E8A-4147-A177-3AD203B41FA5}">
                      <a16:colId xmlns:a16="http://schemas.microsoft.com/office/drawing/2014/main" xmlns="" val="20013"/>
                    </a:ext>
                  </a:extLst>
                </a:gridCol>
                <a:gridCol w="753857">
                  <a:extLst>
                    <a:ext uri="{9D8B030D-6E8A-4147-A177-3AD203B41FA5}">
                      <a16:colId xmlns:a16="http://schemas.microsoft.com/office/drawing/2014/main" xmlns="" val="20014"/>
                    </a:ext>
                  </a:extLst>
                </a:gridCol>
                <a:gridCol w="733754">
                  <a:extLst>
                    <a:ext uri="{9D8B030D-6E8A-4147-A177-3AD203B41FA5}">
                      <a16:colId xmlns:a16="http://schemas.microsoft.com/office/drawing/2014/main" xmlns="" val="20015"/>
                    </a:ext>
                  </a:extLst>
                </a:gridCol>
              </a:tblGrid>
              <a:tr h="248091">
                <a:tc>
                  <a:txBody>
                    <a:bodyPr/>
                    <a:lstStyle/>
                    <a:p>
                      <a:pPr algn="l" fontAlgn="b"/>
                      <a:r>
                        <a:rPr lang="en-CA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en-CA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# Stories Committed to Iteration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9">
                  <a:txBody>
                    <a:bodyPr/>
                    <a:lstStyle/>
                    <a:p>
                      <a:pPr algn="ctr" fontAlgn="b"/>
                      <a:r>
                        <a:rPr lang="en-CA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Roll</a:t>
                      </a:r>
                      <a:r>
                        <a:rPr lang="en-CA" sz="9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(Day)</a:t>
                      </a:r>
                      <a:endParaRPr lang="en-CA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CA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en-CA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Total of Accepted Value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en-CA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# Stories Completed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en-CA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Iteration Commitment Met?(Yes/No)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en-CA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Commitment Points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85680">
                <a:tc>
                  <a:txBody>
                    <a:bodyPr/>
                    <a:lstStyle/>
                    <a:p>
                      <a:pPr algn="l" fontAlgn="b"/>
                      <a:r>
                        <a:rPr lang="en-CA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Iteration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CA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CA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CA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CA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CA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CA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CA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CA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CA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CA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3031"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CA" sz="2800" b="1" i="0" u="none" strike="noStrike" dirty="0">
                        <a:solidFill>
                          <a:srgbClr val="1F497D"/>
                        </a:solidFill>
                        <a:effectLst/>
                        <a:latin typeface="Bradley Hand ITC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CA" sz="2800" b="1" i="0" u="none" strike="noStrike" dirty="0">
                        <a:solidFill>
                          <a:srgbClr val="1F497D"/>
                        </a:solidFill>
                        <a:effectLst/>
                        <a:latin typeface="Bradley Hand ITC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CA" sz="2800" b="1" i="0" u="none" strike="noStrike" dirty="0">
                        <a:solidFill>
                          <a:srgbClr val="1F497D"/>
                        </a:solidFill>
                        <a:effectLst/>
                        <a:latin typeface="Bradley Hand ITC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CA" sz="2800" b="1" i="0" u="none" strike="noStrike" dirty="0">
                        <a:solidFill>
                          <a:srgbClr val="1F497D"/>
                        </a:solidFill>
                        <a:effectLst/>
                        <a:latin typeface="Bradley Hand ITC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CA" sz="2800" b="1" i="0" u="none" strike="noStrike" dirty="0">
                        <a:solidFill>
                          <a:srgbClr val="1F497D"/>
                        </a:solidFill>
                        <a:effectLst/>
                        <a:latin typeface="Bradley Hand ITC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CA" sz="2800" b="1" i="0" u="none" strike="noStrike" dirty="0">
                        <a:solidFill>
                          <a:srgbClr val="1F497D"/>
                        </a:solidFill>
                        <a:effectLst/>
                        <a:latin typeface="Bradley Hand ITC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CA" sz="2800" b="1" i="0" u="none" strike="noStrike" dirty="0">
                        <a:solidFill>
                          <a:srgbClr val="1F497D"/>
                        </a:solidFill>
                        <a:effectLst/>
                        <a:latin typeface="Bradley Hand ITC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CA" sz="2800" b="1" i="0" u="none" strike="noStrike" dirty="0">
                        <a:solidFill>
                          <a:srgbClr val="1F497D"/>
                        </a:solidFill>
                        <a:effectLst/>
                        <a:latin typeface="Bradley Hand ITC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CA" sz="2800" b="1" i="0" u="none" strike="noStrike" dirty="0">
                        <a:solidFill>
                          <a:srgbClr val="1F497D"/>
                        </a:solidFill>
                        <a:effectLst/>
                        <a:latin typeface="Bradley Hand ITC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CA" sz="2800" b="1" i="0" u="none" strike="noStrike" dirty="0">
                        <a:solidFill>
                          <a:srgbClr val="1F497D"/>
                        </a:solidFill>
                        <a:effectLst/>
                        <a:latin typeface="Bradley Hand ITC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CA" sz="2800" b="1" i="0" u="none" strike="noStrike" dirty="0">
                        <a:solidFill>
                          <a:srgbClr val="1F497D"/>
                        </a:solidFill>
                        <a:effectLst/>
                        <a:latin typeface="Bradley Hand ITC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CA" sz="2800" b="1" i="0" u="none" strike="noStrike" dirty="0">
                        <a:solidFill>
                          <a:srgbClr val="1F497D"/>
                        </a:solidFill>
                        <a:effectLst/>
                        <a:latin typeface="Bradley Hand ITC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CA" sz="2800" b="1" i="0" u="none" strike="noStrike" dirty="0">
                        <a:solidFill>
                          <a:srgbClr val="1F497D"/>
                        </a:solidFill>
                        <a:effectLst/>
                        <a:latin typeface="Bradley Hand ITC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CA" sz="2800" b="1" i="0" u="none" strike="noStrike" dirty="0">
                        <a:solidFill>
                          <a:srgbClr val="1F497D"/>
                        </a:solidFill>
                        <a:effectLst/>
                        <a:latin typeface="Bradley Hand ITC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CA" sz="2800" b="1" i="0" u="none" strike="noStrike" dirty="0">
                        <a:solidFill>
                          <a:srgbClr val="1F497D"/>
                        </a:solidFill>
                        <a:effectLst/>
                        <a:latin typeface="Bradley Hand ITC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sp>
        <p:nvSpPr>
          <p:cNvPr id="3" name="Rectangle 2"/>
          <p:cNvSpPr/>
          <p:nvPr/>
        </p:nvSpPr>
        <p:spPr>
          <a:xfrm>
            <a:off x="1047750" y="784829"/>
            <a:ext cx="41710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ctr"/>
            <a:r>
              <a:rPr lang="en-CA" sz="3200" b="1" dirty="0">
                <a:solidFill>
                  <a:srgbClr val="1F497D"/>
                </a:solidFill>
                <a:latin typeface="Bradley Hand ITC"/>
              </a:rPr>
              <a:t>3</a:t>
            </a:r>
          </a:p>
        </p:txBody>
      </p:sp>
      <p:sp>
        <p:nvSpPr>
          <p:cNvPr id="36" name="Rectangle 35"/>
          <p:cNvSpPr/>
          <p:nvPr/>
        </p:nvSpPr>
        <p:spPr>
          <a:xfrm>
            <a:off x="1632032" y="784829"/>
            <a:ext cx="4443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ctr"/>
            <a:r>
              <a:rPr lang="en-CA" sz="3200" b="1" dirty="0" smtClean="0">
                <a:solidFill>
                  <a:srgbClr val="1F497D"/>
                </a:solidFill>
                <a:latin typeface="Bradley Hand ITC"/>
              </a:rPr>
              <a:t>X</a:t>
            </a:r>
            <a:endParaRPr lang="en-CA" sz="3200" b="1" dirty="0">
              <a:solidFill>
                <a:srgbClr val="1F497D"/>
              </a:solidFill>
              <a:latin typeface="Bradley Hand ITC"/>
            </a:endParaRPr>
          </a:p>
        </p:txBody>
      </p:sp>
      <p:sp>
        <p:nvSpPr>
          <p:cNvPr id="37" name="Rectangle 36"/>
          <p:cNvSpPr/>
          <p:nvPr/>
        </p:nvSpPr>
        <p:spPr>
          <a:xfrm>
            <a:off x="2035192" y="784828"/>
            <a:ext cx="4443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ctr"/>
            <a:r>
              <a:rPr lang="en-CA" sz="3200" b="1" dirty="0" smtClean="0">
                <a:solidFill>
                  <a:srgbClr val="1F497D"/>
                </a:solidFill>
                <a:latin typeface="Bradley Hand ITC"/>
              </a:rPr>
              <a:t>X</a:t>
            </a:r>
            <a:endParaRPr lang="en-CA" sz="3200" b="1" dirty="0">
              <a:solidFill>
                <a:srgbClr val="1F497D"/>
              </a:solidFill>
              <a:latin typeface="Bradley Hand ITC"/>
            </a:endParaRPr>
          </a:p>
        </p:txBody>
      </p:sp>
      <p:grpSp>
        <p:nvGrpSpPr>
          <p:cNvPr id="7" name="Group 6"/>
          <p:cNvGrpSpPr/>
          <p:nvPr/>
        </p:nvGrpSpPr>
        <p:grpSpPr>
          <a:xfrm>
            <a:off x="253629" y="1248891"/>
            <a:ext cx="3780209" cy="2806634"/>
            <a:chOff x="253629" y="1248891"/>
            <a:chExt cx="3780209" cy="2806634"/>
          </a:xfrm>
        </p:grpSpPr>
        <p:pic>
          <p:nvPicPr>
            <p:cNvPr id="38" name="Picture 2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3629" y="1248891"/>
              <a:ext cx="3780209" cy="28066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39" name="Rectangle 38"/>
            <p:cNvSpPr/>
            <p:nvPr/>
          </p:nvSpPr>
          <p:spPr>
            <a:xfrm>
              <a:off x="253629" y="1822787"/>
              <a:ext cx="3377594" cy="163121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2000" b="1" dirty="0"/>
                <a:t>ID: 9</a:t>
              </a:r>
              <a:r>
                <a:rPr lang="en-US" sz="2000" b="1" dirty="0" smtClean="0"/>
                <a:t/>
              </a:r>
              <a:br>
                <a:rPr lang="en-US" sz="2000" b="1" dirty="0" smtClean="0"/>
              </a:br>
              <a:r>
                <a:rPr lang="en-US" sz="2000" dirty="0"/>
                <a:t> </a:t>
              </a:r>
            </a:p>
            <a:p>
              <a:r>
                <a:rPr lang="en-US" sz="2000" b="1" dirty="0"/>
                <a:t>Test</a:t>
              </a:r>
              <a:r>
                <a:rPr lang="en-US" sz="2000" dirty="0" smtClean="0"/>
                <a:t>: Roll 1 Dice – Not a 1</a:t>
              </a:r>
            </a:p>
            <a:p>
              <a:endParaRPr lang="en-US" sz="2000" dirty="0"/>
            </a:p>
            <a:p>
              <a:r>
                <a:rPr lang="en-US" sz="2000" b="1" dirty="0"/>
                <a:t>Value: </a:t>
              </a:r>
              <a:r>
                <a:rPr lang="en-US" sz="2000" b="1" dirty="0" smtClean="0"/>
                <a:t>Value of Single Die</a:t>
              </a:r>
              <a:endParaRPr lang="en-US" sz="2000" dirty="0"/>
            </a:p>
          </p:txBody>
        </p:sp>
      </p:grpSp>
      <p:sp>
        <p:nvSpPr>
          <p:cNvPr id="43" name="Rectangle 42"/>
          <p:cNvSpPr/>
          <p:nvPr/>
        </p:nvSpPr>
        <p:spPr>
          <a:xfrm>
            <a:off x="2464588" y="784828"/>
            <a:ext cx="44916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ctr"/>
            <a:r>
              <a:rPr lang="en-CA" sz="3200" b="1" dirty="0">
                <a:solidFill>
                  <a:srgbClr val="1F497D"/>
                </a:solidFill>
                <a:latin typeface="Bradley Hand ITC"/>
              </a:rPr>
              <a:t>7</a:t>
            </a:r>
          </a:p>
        </p:txBody>
      </p:sp>
      <p:sp>
        <p:nvSpPr>
          <p:cNvPr id="40" name="Rectangle 39"/>
          <p:cNvSpPr/>
          <p:nvPr/>
        </p:nvSpPr>
        <p:spPr>
          <a:xfrm>
            <a:off x="2892443" y="784828"/>
            <a:ext cx="44435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ctr"/>
            <a:r>
              <a:rPr lang="en-CA" sz="3200" b="1" dirty="0" smtClean="0">
                <a:solidFill>
                  <a:srgbClr val="1F497D"/>
                </a:solidFill>
                <a:latin typeface="Bradley Hand ITC"/>
              </a:rPr>
              <a:t>X</a:t>
            </a:r>
            <a:endParaRPr lang="en-CA" sz="3200" b="1" dirty="0">
              <a:solidFill>
                <a:srgbClr val="1F497D"/>
              </a:solidFill>
              <a:latin typeface="Bradley Hand ITC"/>
            </a:endParaRPr>
          </a:p>
        </p:txBody>
      </p:sp>
      <p:sp>
        <p:nvSpPr>
          <p:cNvPr id="47" name="Rectangle 46"/>
          <p:cNvSpPr/>
          <p:nvPr/>
        </p:nvSpPr>
        <p:spPr>
          <a:xfrm>
            <a:off x="3313610" y="784828"/>
            <a:ext cx="44435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ctr"/>
            <a:r>
              <a:rPr lang="en-CA" sz="3200" b="1" dirty="0" smtClean="0">
                <a:solidFill>
                  <a:srgbClr val="1F497D"/>
                </a:solidFill>
                <a:latin typeface="Bradley Hand ITC"/>
              </a:rPr>
              <a:t>X</a:t>
            </a:r>
            <a:endParaRPr lang="en-CA" sz="3200" b="1" dirty="0">
              <a:solidFill>
                <a:srgbClr val="1F497D"/>
              </a:solidFill>
              <a:latin typeface="Bradley Hand ITC"/>
            </a:endParaRPr>
          </a:p>
        </p:txBody>
      </p:sp>
      <p:sp>
        <p:nvSpPr>
          <p:cNvPr id="51" name="Rectangle 50"/>
          <p:cNvSpPr/>
          <p:nvPr/>
        </p:nvSpPr>
        <p:spPr>
          <a:xfrm>
            <a:off x="3595901" y="784828"/>
            <a:ext cx="66717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ctr"/>
            <a:r>
              <a:rPr lang="en-CA" sz="3200" b="1" dirty="0" smtClean="0">
                <a:solidFill>
                  <a:srgbClr val="1F497D"/>
                </a:solidFill>
                <a:latin typeface="Bradley Hand ITC"/>
              </a:rPr>
              <a:t>36</a:t>
            </a:r>
            <a:endParaRPr lang="en-CA" sz="3200" b="1" dirty="0">
              <a:solidFill>
                <a:srgbClr val="1F497D"/>
              </a:solidFill>
              <a:latin typeface="Bradley Hand ITC"/>
            </a:endParaRPr>
          </a:p>
        </p:txBody>
      </p:sp>
      <p:sp>
        <p:nvSpPr>
          <p:cNvPr id="45" name="Rectangle 44"/>
          <p:cNvSpPr/>
          <p:nvPr/>
        </p:nvSpPr>
        <p:spPr>
          <a:xfrm>
            <a:off x="4123218" y="784828"/>
            <a:ext cx="44435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ctr"/>
            <a:r>
              <a:rPr lang="en-CA" sz="3200" b="1" dirty="0" smtClean="0">
                <a:solidFill>
                  <a:srgbClr val="1F497D"/>
                </a:solidFill>
                <a:latin typeface="Bradley Hand ITC"/>
              </a:rPr>
              <a:t>X</a:t>
            </a:r>
            <a:endParaRPr lang="en-CA" sz="3200" b="1" dirty="0">
              <a:solidFill>
                <a:srgbClr val="1F497D"/>
              </a:solidFill>
              <a:latin typeface="Bradley Hand ITC"/>
            </a:endParaRPr>
          </a:p>
        </p:txBody>
      </p:sp>
      <p:sp>
        <p:nvSpPr>
          <p:cNvPr id="46" name="Rectangle 45"/>
          <p:cNvSpPr/>
          <p:nvPr/>
        </p:nvSpPr>
        <p:spPr>
          <a:xfrm>
            <a:off x="4556425" y="784828"/>
            <a:ext cx="44435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ctr"/>
            <a:r>
              <a:rPr lang="en-CA" sz="3200" b="1" dirty="0" smtClean="0">
                <a:solidFill>
                  <a:srgbClr val="1F497D"/>
                </a:solidFill>
                <a:latin typeface="Bradley Hand ITC"/>
              </a:rPr>
              <a:t>4</a:t>
            </a:r>
            <a:endParaRPr lang="en-CA" sz="3200" b="1" dirty="0">
              <a:solidFill>
                <a:srgbClr val="1F497D"/>
              </a:solidFill>
              <a:latin typeface="Bradley Hand ITC"/>
            </a:endParaRPr>
          </a:p>
        </p:txBody>
      </p:sp>
      <p:pic>
        <p:nvPicPr>
          <p:cNvPr id="44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07933" y="3048609"/>
            <a:ext cx="404023" cy="2999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8" name="Picture 47"/>
          <p:cNvPicPr>
            <a:picLocks noChangeAspect="1"/>
          </p:cNvPicPr>
          <p:nvPr/>
        </p:nvPicPr>
        <p:blipFill rotWithShape="1">
          <a:blip r:embed="rId7"/>
          <a:srcRect l="1468" t="2994" r="69431" b="54794"/>
          <a:stretch/>
        </p:blipFill>
        <p:spPr>
          <a:xfrm>
            <a:off x="1464852" y="4363554"/>
            <a:ext cx="792760" cy="775983"/>
          </a:xfrm>
          <a:prstGeom prst="rect">
            <a:avLst/>
          </a:prstGeom>
        </p:spPr>
      </p:pic>
      <p:sp>
        <p:nvSpPr>
          <p:cNvPr id="49" name="Rectangle 48"/>
          <p:cNvSpPr/>
          <p:nvPr/>
        </p:nvSpPr>
        <p:spPr>
          <a:xfrm>
            <a:off x="5107221" y="773809"/>
            <a:ext cx="37382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ctr"/>
            <a:r>
              <a:rPr lang="en-CA" sz="3200" b="1" dirty="0" smtClean="0">
                <a:solidFill>
                  <a:srgbClr val="1F497D"/>
                </a:solidFill>
                <a:latin typeface="Bradley Hand ITC"/>
              </a:rPr>
              <a:t>x</a:t>
            </a:r>
            <a:endParaRPr lang="en-CA" sz="3200" b="1" dirty="0">
              <a:solidFill>
                <a:srgbClr val="1F497D"/>
              </a:solidFill>
              <a:latin typeface="Bradley Hand ITC"/>
            </a:endParaRPr>
          </a:p>
        </p:txBody>
      </p:sp>
    </p:spTree>
    <p:extLst>
      <p:ext uri="{BB962C8B-B14F-4D97-AF65-F5344CB8AC3E}">
        <p14:creationId xmlns:p14="http://schemas.microsoft.com/office/powerpoint/2010/main" val="23729558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3.7037E-6 L 0.33125 -0.0118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563" y="-60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541" r="77739"/>
          <a:stretch/>
        </p:blipFill>
        <p:spPr bwMode="auto">
          <a:xfrm>
            <a:off x="7239000" y="2006575"/>
            <a:ext cx="342900" cy="42582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2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541" r="77739"/>
          <a:stretch/>
        </p:blipFill>
        <p:spPr bwMode="auto">
          <a:xfrm>
            <a:off x="4276725" y="2006575"/>
            <a:ext cx="342900" cy="42582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1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13463" y="1853189"/>
            <a:ext cx="1283813" cy="9530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96343" y="3980840"/>
            <a:ext cx="404023" cy="2999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78214" y="3461811"/>
            <a:ext cx="404023" cy="2999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6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62633" y="2898625"/>
            <a:ext cx="404023" cy="2999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0" name="TextBox 19"/>
          <p:cNvSpPr txBox="1"/>
          <p:nvPr/>
        </p:nvSpPr>
        <p:spPr>
          <a:xfrm>
            <a:off x="4646255" y="2006575"/>
            <a:ext cx="101822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CA" dirty="0" smtClean="0"/>
              <a:t>Iteration</a:t>
            </a:r>
            <a:br>
              <a:rPr lang="en-CA" dirty="0" smtClean="0"/>
            </a:br>
            <a:r>
              <a:rPr lang="en-CA" dirty="0" smtClean="0"/>
              <a:t>Plan </a:t>
            </a:r>
            <a:endParaRPr lang="en-CA" dirty="0"/>
          </a:p>
        </p:txBody>
      </p:sp>
      <p:pic>
        <p:nvPicPr>
          <p:cNvPr id="23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541" r="77739"/>
          <a:stretch/>
        </p:blipFill>
        <p:spPr bwMode="auto">
          <a:xfrm>
            <a:off x="5783062" y="2006575"/>
            <a:ext cx="342900" cy="42582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7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9800" y="1853189"/>
            <a:ext cx="1283813" cy="9530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8" name="TextBox 27"/>
          <p:cNvSpPr txBox="1"/>
          <p:nvPr/>
        </p:nvSpPr>
        <p:spPr>
          <a:xfrm>
            <a:off x="6190297" y="2006575"/>
            <a:ext cx="942822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CA" sz="1400" dirty="0" smtClean="0"/>
              <a:t>In</a:t>
            </a:r>
            <a:br>
              <a:rPr lang="en-CA" sz="1400" dirty="0" smtClean="0"/>
            </a:br>
            <a:r>
              <a:rPr lang="en-CA" sz="1400" dirty="0" smtClean="0"/>
              <a:t>Progress</a:t>
            </a:r>
            <a:br>
              <a:rPr lang="en-CA" sz="1400" dirty="0" smtClean="0"/>
            </a:br>
            <a:r>
              <a:rPr lang="en-CA" sz="1400" dirty="0" smtClean="0"/>
              <a:t>(WIP = 1)</a:t>
            </a:r>
            <a:endParaRPr lang="en-CA" sz="1400" dirty="0"/>
          </a:p>
        </p:txBody>
      </p:sp>
      <p:pic>
        <p:nvPicPr>
          <p:cNvPr id="29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7600" y="1899357"/>
            <a:ext cx="1283813" cy="9530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0" name="TextBox 29"/>
          <p:cNvSpPr txBox="1"/>
          <p:nvPr/>
        </p:nvSpPr>
        <p:spPr>
          <a:xfrm>
            <a:off x="7643677" y="2222018"/>
            <a:ext cx="93166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CA" sz="1400" dirty="0" smtClean="0"/>
              <a:t>Accepted</a:t>
            </a:r>
            <a:endParaRPr lang="en-CA" sz="1400" dirty="0"/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/>
          </p:nvPr>
        </p:nvGraphicFramePr>
        <p:xfrm>
          <a:off x="464660" y="328567"/>
          <a:ext cx="8229603" cy="966802"/>
        </p:xfrm>
        <a:graphic>
          <a:graphicData uri="http://schemas.openxmlformats.org/drawingml/2006/table">
            <a:tbl>
              <a:tblPr/>
              <a:tblGrid>
                <a:gridCol w="4749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71365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399544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399544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407082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437237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399544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  <a:gridCol w="429698">
                  <a:extLst>
                    <a:ext uri="{9D8B030D-6E8A-4147-A177-3AD203B41FA5}">
                      <a16:colId xmlns:a16="http://schemas.microsoft.com/office/drawing/2014/main" xmlns="" val="20007"/>
                    </a:ext>
                  </a:extLst>
                </a:gridCol>
                <a:gridCol w="407082">
                  <a:extLst>
                    <a:ext uri="{9D8B030D-6E8A-4147-A177-3AD203B41FA5}">
                      <a16:colId xmlns:a16="http://schemas.microsoft.com/office/drawing/2014/main" xmlns="" val="20008"/>
                    </a:ext>
                  </a:extLst>
                </a:gridCol>
                <a:gridCol w="459853">
                  <a:extLst>
                    <a:ext uri="{9D8B030D-6E8A-4147-A177-3AD203B41FA5}">
                      <a16:colId xmlns:a16="http://schemas.microsoft.com/office/drawing/2014/main" xmlns="" val="20009"/>
                    </a:ext>
                  </a:extLst>
                </a:gridCol>
                <a:gridCol w="512623">
                  <a:extLst>
                    <a:ext uri="{9D8B030D-6E8A-4147-A177-3AD203B41FA5}">
                      <a16:colId xmlns:a16="http://schemas.microsoft.com/office/drawing/2014/main" xmlns="" val="20010"/>
                    </a:ext>
                  </a:extLst>
                </a:gridCol>
                <a:gridCol w="474930">
                  <a:extLst>
                    <a:ext uri="{9D8B030D-6E8A-4147-A177-3AD203B41FA5}">
                      <a16:colId xmlns:a16="http://schemas.microsoft.com/office/drawing/2014/main" xmlns="" val="20011"/>
                    </a:ext>
                  </a:extLst>
                </a:gridCol>
                <a:gridCol w="613137">
                  <a:extLst>
                    <a:ext uri="{9D8B030D-6E8A-4147-A177-3AD203B41FA5}">
                      <a16:colId xmlns:a16="http://schemas.microsoft.com/office/drawing/2014/main" xmlns="" val="20012"/>
                    </a:ext>
                  </a:extLst>
                </a:gridCol>
                <a:gridCol w="613137">
                  <a:extLst>
                    <a:ext uri="{9D8B030D-6E8A-4147-A177-3AD203B41FA5}">
                      <a16:colId xmlns:a16="http://schemas.microsoft.com/office/drawing/2014/main" xmlns="" val="20013"/>
                    </a:ext>
                  </a:extLst>
                </a:gridCol>
                <a:gridCol w="753857">
                  <a:extLst>
                    <a:ext uri="{9D8B030D-6E8A-4147-A177-3AD203B41FA5}">
                      <a16:colId xmlns:a16="http://schemas.microsoft.com/office/drawing/2014/main" xmlns="" val="20014"/>
                    </a:ext>
                  </a:extLst>
                </a:gridCol>
                <a:gridCol w="733754">
                  <a:extLst>
                    <a:ext uri="{9D8B030D-6E8A-4147-A177-3AD203B41FA5}">
                      <a16:colId xmlns:a16="http://schemas.microsoft.com/office/drawing/2014/main" xmlns="" val="20015"/>
                    </a:ext>
                  </a:extLst>
                </a:gridCol>
              </a:tblGrid>
              <a:tr h="248091">
                <a:tc>
                  <a:txBody>
                    <a:bodyPr/>
                    <a:lstStyle/>
                    <a:p>
                      <a:pPr algn="l" fontAlgn="b"/>
                      <a:r>
                        <a:rPr lang="en-CA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en-CA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# Stories Committed to Iteration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9">
                  <a:txBody>
                    <a:bodyPr/>
                    <a:lstStyle/>
                    <a:p>
                      <a:pPr algn="ctr" fontAlgn="b"/>
                      <a:r>
                        <a:rPr lang="en-CA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Roll</a:t>
                      </a:r>
                      <a:r>
                        <a:rPr lang="en-CA" sz="9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(Day)</a:t>
                      </a:r>
                      <a:endParaRPr lang="en-CA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CA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en-CA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Total of Accepted Value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en-CA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# Stories Completed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en-CA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Iteration Commitment Met?(Yes/No)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en-CA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Commitment Points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85680">
                <a:tc>
                  <a:txBody>
                    <a:bodyPr/>
                    <a:lstStyle/>
                    <a:p>
                      <a:pPr algn="l" fontAlgn="b"/>
                      <a:r>
                        <a:rPr lang="en-CA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Iteration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CA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CA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CA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CA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CA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CA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CA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CA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CA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CA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3031"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CA" sz="2800" b="1" i="0" u="none" strike="noStrike" dirty="0">
                        <a:solidFill>
                          <a:srgbClr val="1F497D"/>
                        </a:solidFill>
                        <a:effectLst/>
                        <a:latin typeface="Bradley Hand ITC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CA" sz="2800" b="1" i="0" u="none" strike="noStrike" dirty="0">
                        <a:solidFill>
                          <a:srgbClr val="1F497D"/>
                        </a:solidFill>
                        <a:effectLst/>
                        <a:latin typeface="Bradley Hand ITC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CA" sz="2800" b="1" i="0" u="none" strike="noStrike" dirty="0">
                        <a:solidFill>
                          <a:srgbClr val="1F497D"/>
                        </a:solidFill>
                        <a:effectLst/>
                        <a:latin typeface="Bradley Hand ITC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CA" sz="2800" b="1" i="0" u="none" strike="noStrike" dirty="0">
                        <a:solidFill>
                          <a:srgbClr val="1F497D"/>
                        </a:solidFill>
                        <a:effectLst/>
                        <a:latin typeface="Bradley Hand ITC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CA" sz="2800" b="1" i="0" u="none" strike="noStrike" dirty="0">
                        <a:solidFill>
                          <a:srgbClr val="1F497D"/>
                        </a:solidFill>
                        <a:effectLst/>
                        <a:latin typeface="Bradley Hand ITC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CA" sz="2800" b="1" i="0" u="none" strike="noStrike" dirty="0">
                        <a:solidFill>
                          <a:srgbClr val="1F497D"/>
                        </a:solidFill>
                        <a:effectLst/>
                        <a:latin typeface="Bradley Hand ITC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CA" sz="2800" b="1" i="0" u="none" strike="noStrike" dirty="0">
                        <a:solidFill>
                          <a:srgbClr val="1F497D"/>
                        </a:solidFill>
                        <a:effectLst/>
                        <a:latin typeface="Bradley Hand ITC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CA" sz="2800" b="1" i="0" u="none" strike="noStrike" dirty="0">
                        <a:solidFill>
                          <a:srgbClr val="1F497D"/>
                        </a:solidFill>
                        <a:effectLst/>
                        <a:latin typeface="Bradley Hand ITC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CA" sz="2800" b="1" i="0" u="none" strike="noStrike" dirty="0">
                        <a:solidFill>
                          <a:srgbClr val="1F497D"/>
                        </a:solidFill>
                        <a:effectLst/>
                        <a:latin typeface="Bradley Hand ITC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CA" sz="2800" b="1" i="0" u="none" strike="noStrike" dirty="0">
                        <a:solidFill>
                          <a:srgbClr val="1F497D"/>
                        </a:solidFill>
                        <a:effectLst/>
                        <a:latin typeface="Bradley Hand ITC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CA" sz="2800" b="1" i="0" u="none" strike="noStrike" dirty="0">
                        <a:solidFill>
                          <a:srgbClr val="1F497D"/>
                        </a:solidFill>
                        <a:effectLst/>
                        <a:latin typeface="Bradley Hand ITC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CA" sz="2800" b="1" i="0" u="none" strike="noStrike" dirty="0">
                        <a:solidFill>
                          <a:srgbClr val="1F497D"/>
                        </a:solidFill>
                        <a:effectLst/>
                        <a:latin typeface="Bradley Hand ITC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CA" sz="2800" b="1" i="0" u="none" strike="noStrike" dirty="0">
                        <a:solidFill>
                          <a:srgbClr val="1F497D"/>
                        </a:solidFill>
                        <a:effectLst/>
                        <a:latin typeface="Bradley Hand ITC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CA" sz="2800" b="1" i="0" u="none" strike="noStrike" dirty="0">
                        <a:solidFill>
                          <a:srgbClr val="1F497D"/>
                        </a:solidFill>
                        <a:effectLst/>
                        <a:latin typeface="Bradley Hand ITC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CA" sz="2800" b="1" i="0" u="none" strike="noStrike" dirty="0">
                        <a:solidFill>
                          <a:srgbClr val="1F497D"/>
                        </a:solidFill>
                        <a:effectLst/>
                        <a:latin typeface="Bradley Hand ITC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sp>
        <p:nvSpPr>
          <p:cNvPr id="3" name="Rectangle 2"/>
          <p:cNvSpPr/>
          <p:nvPr/>
        </p:nvSpPr>
        <p:spPr>
          <a:xfrm>
            <a:off x="1047750" y="784829"/>
            <a:ext cx="41710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ctr"/>
            <a:r>
              <a:rPr lang="en-CA" sz="3200" b="1" dirty="0">
                <a:solidFill>
                  <a:srgbClr val="1F497D"/>
                </a:solidFill>
                <a:latin typeface="Bradley Hand ITC"/>
              </a:rPr>
              <a:t>3</a:t>
            </a:r>
          </a:p>
        </p:txBody>
      </p:sp>
      <p:sp>
        <p:nvSpPr>
          <p:cNvPr id="36" name="Rectangle 35"/>
          <p:cNvSpPr/>
          <p:nvPr/>
        </p:nvSpPr>
        <p:spPr>
          <a:xfrm>
            <a:off x="1632032" y="784829"/>
            <a:ext cx="4443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ctr"/>
            <a:r>
              <a:rPr lang="en-CA" sz="3200" b="1" dirty="0" smtClean="0">
                <a:solidFill>
                  <a:srgbClr val="1F497D"/>
                </a:solidFill>
                <a:latin typeface="Bradley Hand ITC"/>
              </a:rPr>
              <a:t>X</a:t>
            </a:r>
            <a:endParaRPr lang="en-CA" sz="3200" b="1" dirty="0">
              <a:solidFill>
                <a:srgbClr val="1F497D"/>
              </a:solidFill>
              <a:latin typeface="Bradley Hand ITC"/>
            </a:endParaRPr>
          </a:p>
        </p:txBody>
      </p:sp>
      <p:sp>
        <p:nvSpPr>
          <p:cNvPr id="37" name="Rectangle 36"/>
          <p:cNvSpPr/>
          <p:nvPr/>
        </p:nvSpPr>
        <p:spPr>
          <a:xfrm>
            <a:off x="2035192" y="784828"/>
            <a:ext cx="4443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ctr"/>
            <a:r>
              <a:rPr lang="en-CA" sz="3200" b="1" dirty="0" smtClean="0">
                <a:solidFill>
                  <a:srgbClr val="1F497D"/>
                </a:solidFill>
                <a:latin typeface="Bradley Hand ITC"/>
              </a:rPr>
              <a:t>X</a:t>
            </a:r>
            <a:endParaRPr lang="en-CA" sz="3200" b="1" dirty="0">
              <a:solidFill>
                <a:srgbClr val="1F497D"/>
              </a:solidFill>
              <a:latin typeface="Bradley Hand ITC"/>
            </a:endParaRPr>
          </a:p>
        </p:txBody>
      </p:sp>
      <p:grpSp>
        <p:nvGrpSpPr>
          <p:cNvPr id="7" name="Group 6"/>
          <p:cNvGrpSpPr/>
          <p:nvPr/>
        </p:nvGrpSpPr>
        <p:grpSpPr>
          <a:xfrm>
            <a:off x="253629" y="1248891"/>
            <a:ext cx="3780209" cy="2806634"/>
            <a:chOff x="253629" y="1248891"/>
            <a:chExt cx="3780209" cy="2806634"/>
          </a:xfrm>
        </p:grpSpPr>
        <p:pic>
          <p:nvPicPr>
            <p:cNvPr id="38" name="Picture 2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3629" y="1248891"/>
              <a:ext cx="3780209" cy="28066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39" name="Rectangle 38"/>
            <p:cNvSpPr/>
            <p:nvPr/>
          </p:nvSpPr>
          <p:spPr>
            <a:xfrm>
              <a:off x="253629" y="1822787"/>
              <a:ext cx="3377594" cy="163121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2000" b="1" dirty="0"/>
                <a:t>ID: 9</a:t>
              </a:r>
              <a:r>
                <a:rPr lang="en-US" sz="2000" b="1" dirty="0" smtClean="0"/>
                <a:t/>
              </a:r>
              <a:br>
                <a:rPr lang="en-US" sz="2000" b="1" dirty="0" smtClean="0"/>
              </a:br>
              <a:r>
                <a:rPr lang="en-US" sz="2000" dirty="0"/>
                <a:t> </a:t>
              </a:r>
            </a:p>
            <a:p>
              <a:r>
                <a:rPr lang="en-US" sz="2000" b="1" dirty="0"/>
                <a:t>Test</a:t>
              </a:r>
              <a:r>
                <a:rPr lang="en-US" sz="2000" dirty="0" smtClean="0"/>
                <a:t>: Roll 1 Dice – Not a 1</a:t>
              </a:r>
            </a:p>
            <a:p>
              <a:endParaRPr lang="en-US" sz="2000" dirty="0"/>
            </a:p>
            <a:p>
              <a:r>
                <a:rPr lang="en-US" sz="2000" b="1" dirty="0"/>
                <a:t>Value: </a:t>
              </a:r>
              <a:r>
                <a:rPr lang="en-US" sz="2000" b="1" dirty="0" smtClean="0"/>
                <a:t>Value of Single Die</a:t>
              </a:r>
              <a:endParaRPr lang="en-US" sz="2000" dirty="0"/>
            </a:p>
          </p:txBody>
        </p:sp>
      </p:grpSp>
      <p:sp>
        <p:nvSpPr>
          <p:cNvPr id="43" name="Rectangle 42"/>
          <p:cNvSpPr/>
          <p:nvPr/>
        </p:nvSpPr>
        <p:spPr>
          <a:xfrm>
            <a:off x="2464588" y="784828"/>
            <a:ext cx="44916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ctr"/>
            <a:r>
              <a:rPr lang="en-CA" sz="3200" b="1" dirty="0">
                <a:solidFill>
                  <a:srgbClr val="1F497D"/>
                </a:solidFill>
                <a:latin typeface="Bradley Hand ITC"/>
              </a:rPr>
              <a:t>7</a:t>
            </a:r>
          </a:p>
        </p:txBody>
      </p:sp>
      <p:sp>
        <p:nvSpPr>
          <p:cNvPr id="40" name="Rectangle 39"/>
          <p:cNvSpPr/>
          <p:nvPr/>
        </p:nvSpPr>
        <p:spPr>
          <a:xfrm>
            <a:off x="2892443" y="784828"/>
            <a:ext cx="44435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ctr"/>
            <a:r>
              <a:rPr lang="en-CA" sz="3200" b="1" dirty="0" smtClean="0">
                <a:solidFill>
                  <a:srgbClr val="1F497D"/>
                </a:solidFill>
                <a:latin typeface="Bradley Hand ITC"/>
              </a:rPr>
              <a:t>X</a:t>
            </a:r>
            <a:endParaRPr lang="en-CA" sz="3200" b="1" dirty="0">
              <a:solidFill>
                <a:srgbClr val="1F497D"/>
              </a:solidFill>
              <a:latin typeface="Bradley Hand ITC"/>
            </a:endParaRPr>
          </a:p>
        </p:txBody>
      </p:sp>
      <p:sp>
        <p:nvSpPr>
          <p:cNvPr id="47" name="Rectangle 46"/>
          <p:cNvSpPr/>
          <p:nvPr/>
        </p:nvSpPr>
        <p:spPr>
          <a:xfrm>
            <a:off x="3313610" y="784828"/>
            <a:ext cx="44435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ctr"/>
            <a:r>
              <a:rPr lang="en-CA" sz="3200" b="1" dirty="0" smtClean="0">
                <a:solidFill>
                  <a:srgbClr val="1F497D"/>
                </a:solidFill>
                <a:latin typeface="Bradley Hand ITC"/>
              </a:rPr>
              <a:t>X</a:t>
            </a:r>
            <a:endParaRPr lang="en-CA" sz="3200" b="1" dirty="0">
              <a:solidFill>
                <a:srgbClr val="1F497D"/>
              </a:solidFill>
              <a:latin typeface="Bradley Hand ITC"/>
            </a:endParaRPr>
          </a:p>
        </p:txBody>
      </p:sp>
      <p:sp>
        <p:nvSpPr>
          <p:cNvPr id="51" name="Rectangle 50"/>
          <p:cNvSpPr/>
          <p:nvPr/>
        </p:nvSpPr>
        <p:spPr>
          <a:xfrm>
            <a:off x="3595901" y="784828"/>
            <a:ext cx="66717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ctr"/>
            <a:r>
              <a:rPr lang="en-CA" sz="3200" b="1" dirty="0" smtClean="0">
                <a:solidFill>
                  <a:srgbClr val="1F497D"/>
                </a:solidFill>
                <a:latin typeface="Bradley Hand ITC"/>
              </a:rPr>
              <a:t>36</a:t>
            </a:r>
            <a:endParaRPr lang="en-CA" sz="3200" b="1" dirty="0">
              <a:solidFill>
                <a:srgbClr val="1F497D"/>
              </a:solidFill>
              <a:latin typeface="Bradley Hand ITC"/>
            </a:endParaRPr>
          </a:p>
        </p:txBody>
      </p:sp>
      <p:sp>
        <p:nvSpPr>
          <p:cNvPr id="45" name="Rectangle 44"/>
          <p:cNvSpPr/>
          <p:nvPr/>
        </p:nvSpPr>
        <p:spPr>
          <a:xfrm>
            <a:off x="4123218" y="784828"/>
            <a:ext cx="44435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ctr"/>
            <a:r>
              <a:rPr lang="en-CA" sz="3200" b="1" dirty="0" smtClean="0">
                <a:solidFill>
                  <a:srgbClr val="1F497D"/>
                </a:solidFill>
                <a:latin typeface="Bradley Hand ITC"/>
              </a:rPr>
              <a:t>X</a:t>
            </a:r>
            <a:endParaRPr lang="en-CA" sz="3200" b="1" dirty="0">
              <a:solidFill>
                <a:srgbClr val="1F497D"/>
              </a:solidFill>
              <a:latin typeface="Bradley Hand ITC"/>
            </a:endParaRPr>
          </a:p>
        </p:txBody>
      </p:sp>
      <p:sp>
        <p:nvSpPr>
          <p:cNvPr id="46" name="Rectangle 45"/>
          <p:cNvSpPr/>
          <p:nvPr/>
        </p:nvSpPr>
        <p:spPr>
          <a:xfrm>
            <a:off x="4556425" y="784828"/>
            <a:ext cx="44435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ctr"/>
            <a:r>
              <a:rPr lang="en-CA" sz="3200" b="1" dirty="0" smtClean="0">
                <a:solidFill>
                  <a:srgbClr val="1F497D"/>
                </a:solidFill>
                <a:latin typeface="Bradley Hand ITC"/>
              </a:rPr>
              <a:t>4</a:t>
            </a:r>
            <a:endParaRPr lang="en-CA" sz="3200" b="1" dirty="0">
              <a:solidFill>
                <a:srgbClr val="1F497D"/>
              </a:solidFill>
              <a:latin typeface="Bradley Hand ITC"/>
            </a:endParaRPr>
          </a:p>
        </p:txBody>
      </p:sp>
      <p:pic>
        <p:nvPicPr>
          <p:cNvPr id="44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49633" y="2955068"/>
            <a:ext cx="404023" cy="2999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1" name="Rectangle 40"/>
          <p:cNvSpPr/>
          <p:nvPr/>
        </p:nvSpPr>
        <p:spPr>
          <a:xfrm>
            <a:off x="5071955" y="784828"/>
            <a:ext cx="44435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ctr"/>
            <a:r>
              <a:rPr lang="en-CA" sz="3200" b="1" dirty="0" smtClean="0">
                <a:solidFill>
                  <a:srgbClr val="1F497D"/>
                </a:solidFill>
                <a:latin typeface="Bradley Hand ITC"/>
              </a:rPr>
              <a:t>X</a:t>
            </a:r>
            <a:endParaRPr lang="en-CA" sz="3200" b="1" dirty="0">
              <a:solidFill>
                <a:srgbClr val="1F497D"/>
              </a:solidFill>
              <a:latin typeface="Bradley Hand ITC"/>
            </a:endParaRPr>
          </a:p>
        </p:txBody>
      </p:sp>
      <p:pic>
        <p:nvPicPr>
          <p:cNvPr id="42" name="Picture 6" descr="http://worldartsme.com/images/dice-face-clipart-1.jpg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325" t="52018" r="1305" b="4718"/>
          <a:stretch/>
        </p:blipFill>
        <p:spPr bwMode="auto">
          <a:xfrm>
            <a:off x="1743682" y="4354512"/>
            <a:ext cx="800101" cy="795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9" name="Rectangle 48"/>
          <p:cNvSpPr/>
          <p:nvPr/>
        </p:nvSpPr>
        <p:spPr>
          <a:xfrm>
            <a:off x="5516307" y="784828"/>
            <a:ext cx="44435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ctr"/>
            <a:r>
              <a:rPr lang="en-CA" sz="3200" b="1" dirty="0" smtClean="0">
                <a:solidFill>
                  <a:srgbClr val="1F497D"/>
                </a:solidFill>
                <a:latin typeface="Bradley Hand ITC"/>
              </a:rPr>
              <a:t>6</a:t>
            </a:r>
            <a:endParaRPr lang="en-CA" sz="3200" b="1" dirty="0">
              <a:solidFill>
                <a:srgbClr val="1F497D"/>
              </a:solidFill>
              <a:latin typeface="Bradley Hand ITC"/>
            </a:endParaRPr>
          </a:p>
        </p:txBody>
      </p:sp>
      <p:sp>
        <p:nvSpPr>
          <p:cNvPr id="50" name="Rectangle 49"/>
          <p:cNvSpPr/>
          <p:nvPr/>
        </p:nvSpPr>
        <p:spPr>
          <a:xfrm>
            <a:off x="5969866" y="810049"/>
            <a:ext cx="65114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ctr"/>
            <a:r>
              <a:rPr lang="en-CA" sz="3200" b="1" dirty="0" smtClean="0">
                <a:solidFill>
                  <a:srgbClr val="1F497D"/>
                </a:solidFill>
                <a:latin typeface="Bradley Hand ITC"/>
              </a:rPr>
              <a:t>53</a:t>
            </a:r>
            <a:endParaRPr lang="en-CA" sz="3200" b="1" dirty="0">
              <a:solidFill>
                <a:srgbClr val="1F497D"/>
              </a:solidFill>
              <a:latin typeface="Bradley Hand ITC"/>
            </a:endParaRPr>
          </a:p>
        </p:txBody>
      </p:sp>
      <p:sp>
        <p:nvSpPr>
          <p:cNvPr id="52" name="Rectangle 51"/>
          <p:cNvSpPr/>
          <p:nvPr/>
        </p:nvSpPr>
        <p:spPr>
          <a:xfrm>
            <a:off x="6691254" y="817812"/>
            <a:ext cx="44435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ctr"/>
            <a:r>
              <a:rPr lang="en-CA" sz="3200" b="1" dirty="0" smtClean="0">
                <a:solidFill>
                  <a:srgbClr val="1F497D"/>
                </a:solidFill>
                <a:latin typeface="Bradley Hand ITC"/>
              </a:rPr>
              <a:t>4</a:t>
            </a:r>
            <a:endParaRPr lang="en-CA" sz="3200" b="1" dirty="0">
              <a:solidFill>
                <a:srgbClr val="1F497D"/>
              </a:solidFill>
              <a:latin typeface="Bradley Hand ITC"/>
            </a:endParaRPr>
          </a:p>
        </p:txBody>
      </p:sp>
      <p:sp>
        <p:nvSpPr>
          <p:cNvPr id="53" name="Rectangle 52"/>
          <p:cNvSpPr/>
          <p:nvPr/>
        </p:nvSpPr>
        <p:spPr>
          <a:xfrm>
            <a:off x="7197102" y="780664"/>
            <a:ext cx="78258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ctr"/>
            <a:r>
              <a:rPr lang="en-CA" sz="3200" b="1" dirty="0" smtClean="0">
                <a:solidFill>
                  <a:srgbClr val="1F497D"/>
                </a:solidFill>
                <a:latin typeface="Bradley Hand ITC"/>
              </a:rPr>
              <a:t>Yes</a:t>
            </a:r>
            <a:endParaRPr lang="en-CA" sz="3200" b="1" dirty="0">
              <a:solidFill>
                <a:srgbClr val="1F497D"/>
              </a:solidFill>
              <a:latin typeface="Bradley Hand ITC"/>
            </a:endParaRPr>
          </a:p>
        </p:txBody>
      </p:sp>
      <p:sp>
        <p:nvSpPr>
          <p:cNvPr id="54" name="Rectangle 53"/>
          <p:cNvSpPr/>
          <p:nvPr/>
        </p:nvSpPr>
        <p:spPr>
          <a:xfrm>
            <a:off x="7992628" y="786793"/>
            <a:ext cx="62068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ctr"/>
            <a:r>
              <a:rPr lang="en-CA" sz="3200" b="1" dirty="0" smtClean="0">
                <a:solidFill>
                  <a:srgbClr val="1F497D"/>
                </a:solidFill>
                <a:latin typeface="Bradley Hand ITC"/>
              </a:rPr>
              <a:t>15</a:t>
            </a:r>
            <a:endParaRPr lang="en-CA" sz="3200" b="1" dirty="0">
              <a:solidFill>
                <a:srgbClr val="1F497D"/>
              </a:solidFill>
              <a:latin typeface="Bradley Hand ITC"/>
            </a:endParaRPr>
          </a:p>
        </p:txBody>
      </p:sp>
    </p:spTree>
    <p:extLst>
      <p:ext uri="{BB962C8B-B14F-4D97-AF65-F5344CB8AC3E}">
        <p14:creationId xmlns:p14="http://schemas.microsoft.com/office/powerpoint/2010/main" val="29383087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3.7037E-6 L 0.16198 0.21319 " pathEditMode="relative" rAng="0" ptsTypes="AA">
                                      <p:cBhvr>
                                        <p:cTn id="25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090" y="1064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/>
      <p:bldP spid="50" grpId="0"/>
      <p:bldP spid="52" grpId="0"/>
      <p:bldP spid="53" grpId="0"/>
      <p:bldP spid="54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88783487"/>
              </p:ext>
            </p:extLst>
          </p:nvPr>
        </p:nvGraphicFramePr>
        <p:xfrm>
          <a:off x="464660" y="328567"/>
          <a:ext cx="8229603" cy="1399833"/>
        </p:xfrm>
        <a:graphic>
          <a:graphicData uri="http://schemas.openxmlformats.org/drawingml/2006/table">
            <a:tbl>
              <a:tblPr/>
              <a:tblGrid>
                <a:gridCol w="4749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71365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399544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399544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407082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437237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399544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  <a:gridCol w="429698">
                  <a:extLst>
                    <a:ext uri="{9D8B030D-6E8A-4147-A177-3AD203B41FA5}">
                      <a16:colId xmlns:a16="http://schemas.microsoft.com/office/drawing/2014/main" xmlns="" val="20007"/>
                    </a:ext>
                  </a:extLst>
                </a:gridCol>
                <a:gridCol w="407082">
                  <a:extLst>
                    <a:ext uri="{9D8B030D-6E8A-4147-A177-3AD203B41FA5}">
                      <a16:colId xmlns:a16="http://schemas.microsoft.com/office/drawing/2014/main" xmlns="" val="20008"/>
                    </a:ext>
                  </a:extLst>
                </a:gridCol>
                <a:gridCol w="459853">
                  <a:extLst>
                    <a:ext uri="{9D8B030D-6E8A-4147-A177-3AD203B41FA5}">
                      <a16:colId xmlns:a16="http://schemas.microsoft.com/office/drawing/2014/main" xmlns="" val="20009"/>
                    </a:ext>
                  </a:extLst>
                </a:gridCol>
                <a:gridCol w="512623">
                  <a:extLst>
                    <a:ext uri="{9D8B030D-6E8A-4147-A177-3AD203B41FA5}">
                      <a16:colId xmlns:a16="http://schemas.microsoft.com/office/drawing/2014/main" xmlns="" val="20010"/>
                    </a:ext>
                  </a:extLst>
                </a:gridCol>
                <a:gridCol w="474930">
                  <a:extLst>
                    <a:ext uri="{9D8B030D-6E8A-4147-A177-3AD203B41FA5}">
                      <a16:colId xmlns:a16="http://schemas.microsoft.com/office/drawing/2014/main" xmlns="" val="20011"/>
                    </a:ext>
                  </a:extLst>
                </a:gridCol>
                <a:gridCol w="613137">
                  <a:extLst>
                    <a:ext uri="{9D8B030D-6E8A-4147-A177-3AD203B41FA5}">
                      <a16:colId xmlns:a16="http://schemas.microsoft.com/office/drawing/2014/main" xmlns="" val="20012"/>
                    </a:ext>
                  </a:extLst>
                </a:gridCol>
                <a:gridCol w="613137">
                  <a:extLst>
                    <a:ext uri="{9D8B030D-6E8A-4147-A177-3AD203B41FA5}">
                      <a16:colId xmlns:a16="http://schemas.microsoft.com/office/drawing/2014/main" xmlns="" val="20013"/>
                    </a:ext>
                  </a:extLst>
                </a:gridCol>
                <a:gridCol w="753857">
                  <a:extLst>
                    <a:ext uri="{9D8B030D-6E8A-4147-A177-3AD203B41FA5}">
                      <a16:colId xmlns:a16="http://schemas.microsoft.com/office/drawing/2014/main" xmlns="" val="20014"/>
                    </a:ext>
                  </a:extLst>
                </a:gridCol>
                <a:gridCol w="733754">
                  <a:extLst>
                    <a:ext uri="{9D8B030D-6E8A-4147-A177-3AD203B41FA5}">
                      <a16:colId xmlns:a16="http://schemas.microsoft.com/office/drawing/2014/main" xmlns="" val="20015"/>
                    </a:ext>
                  </a:extLst>
                </a:gridCol>
              </a:tblGrid>
              <a:tr h="248091">
                <a:tc>
                  <a:txBody>
                    <a:bodyPr/>
                    <a:lstStyle/>
                    <a:p>
                      <a:pPr algn="l" fontAlgn="b"/>
                      <a:r>
                        <a:rPr lang="en-CA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en-CA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# Stories Committed to Iteration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9">
                  <a:txBody>
                    <a:bodyPr/>
                    <a:lstStyle/>
                    <a:p>
                      <a:pPr algn="ctr" fontAlgn="b"/>
                      <a:r>
                        <a:rPr lang="en-CA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Roll</a:t>
                      </a:r>
                      <a:r>
                        <a:rPr lang="en-CA" sz="9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(Day)</a:t>
                      </a:r>
                      <a:endParaRPr lang="en-CA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CA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en-CA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Total of Accepted Value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en-CA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# Stories Completed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en-CA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Iteration Commitment Met?(Yes/No)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en-CA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Commitment Points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85680">
                <a:tc>
                  <a:txBody>
                    <a:bodyPr/>
                    <a:lstStyle/>
                    <a:p>
                      <a:pPr algn="l" fontAlgn="b"/>
                      <a:r>
                        <a:rPr lang="en-CA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Iteration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CA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CA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CA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CA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CA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CA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CA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CA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CA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CA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3031"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CA" sz="2800" b="1" i="0" u="none" strike="noStrike" dirty="0">
                        <a:solidFill>
                          <a:srgbClr val="1F497D"/>
                        </a:solidFill>
                        <a:effectLst/>
                        <a:latin typeface="Bradley Hand ITC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CA" sz="2800" b="1" i="0" u="none" strike="noStrike" dirty="0">
                        <a:solidFill>
                          <a:srgbClr val="1F497D"/>
                        </a:solidFill>
                        <a:effectLst/>
                        <a:latin typeface="Bradley Hand ITC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CA" sz="2800" b="1" i="0" u="none" strike="noStrike" dirty="0">
                        <a:solidFill>
                          <a:srgbClr val="1F497D"/>
                        </a:solidFill>
                        <a:effectLst/>
                        <a:latin typeface="Bradley Hand ITC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CA" sz="2800" b="1" i="0" u="none" strike="noStrike" dirty="0">
                        <a:solidFill>
                          <a:srgbClr val="1F497D"/>
                        </a:solidFill>
                        <a:effectLst/>
                        <a:latin typeface="Bradley Hand ITC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CA" sz="2800" b="1" i="0" u="none" strike="noStrike" dirty="0">
                        <a:solidFill>
                          <a:srgbClr val="1F497D"/>
                        </a:solidFill>
                        <a:effectLst/>
                        <a:latin typeface="Bradley Hand ITC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CA" sz="2800" b="1" i="0" u="none" strike="noStrike" dirty="0">
                        <a:solidFill>
                          <a:srgbClr val="1F497D"/>
                        </a:solidFill>
                        <a:effectLst/>
                        <a:latin typeface="Bradley Hand ITC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CA" sz="2800" b="1" i="0" u="none" strike="noStrike" dirty="0">
                        <a:solidFill>
                          <a:srgbClr val="1F497D"/>
                        </a:solidFill>
                        <a:effectLst/>
                        <a:latin typeface="Bradley Hand ITC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CA" sz="2800" b="1" i="0" u="none" strike="noStrike" dirty="0">
                        <a:solidFill>
                          <a:srgbClr val="1F497D"/>
                        </a:solidFill>
                        <a:effectLst/>
                        <a:latin typeface="Bradley Hand ITC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CA" sz="2800" b="1" i="0" u="none" strike="noStrike" dirty="0">
                        <a:solidFill>
                          <a:srgbClr val="1F497D"/>
                        </a:solidFill>
                        <a:effectLst/>
                        <a:latin typeface="Bradley Hand ITC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CA" sz="2800" b="1" i="0" u="none" strike="noStrike" dirty="0">
                        <a:solidFill>
                          <a:srgbClr val="1F497D"/>
                        </a:solidFill>
                        <a:effectLst/>
                        <a:latin typeface="Bradley Hand ITC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CA" sz="2800" b="1" i="0" u="none" strike="noStrike" dirty="0">
                        <a:solidFill>
                          <a:srgbClr val="1F497D"/>
                        </a:solidFill>
                        <a:effectLst/>
                        <a:latin typeface="Bradley Hand ITC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CA" sz="2800" b="1" i="0" u="none" strike="noStrike" dirty="0">
                        <a:solidFill>
                          <a:srgbClr val="1F497D"/>
                        </a:solidFill>
                        <a:effectLst/>
                        <a:latin typeface="Bradley Hand ITC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CA" sz="2800" b="1" i="0" u="none" strike="noStrike" dirty="0">
                        <a:solidFill>
                          <a:srgbClr val="1F497D"/>
                        </a:solidFill>
                        <a:effectLst/>
                        <a:latin typeface="Bradley Hand ITC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CA" sz="2800" b="1" i="0" u="none" strike="noStrike" dirty="0">
                        <a:solidFill>
                          <a:srgbClr val="1F497D"/>
                        </a:solidFill>
                        <a:effectLst/>
                        <a:latin typeface="Bradley Hand ITC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CA" sz="2800" b="1" i="0" u="none" strike="noStrike" dirty="0">
                        <a:solidFill>
                          <a:srgbClr val="1F497D"/>
                        </a:solidFill>
                        <a:effectLst/>
                        <a:latin typeface="Bradley Hand ITC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33031"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  <a:endParaRPr lang="en-CA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2800" b="1" i="0" u="none" strike="noStrike" dirty="0" smtClean="0">
                          <a:solidFill>
                            <a:srgbClr val="1F497D"/>
                          </a:solidFill>
                          <a:effectLst/>
                          <a:latin typeface="Bradley Hand ITC"/>
                        </a:rPr>
                        <a:t>4</a:t>
                      </a:r>
                      <a:endParaRPr lang="en-CA" sz="2800" b="1" i="0" u="none" strike="noStrike" dirty="0">
                        <a:solidFill>
                          <a:srgbClr val="1F497D"/>
                        </a:solidFill>
                        <a:effectLst/>
                        <a:latin typeface="Bradley Hand ITC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2800" b="1" i="0" u="none" strike="noStrike" dirty="0" smtClean="0">
                          <a:solidFill>
                            <a:srgbClr val="1F497D"/>
                          </a:solidFill>
                          <a:effectLst/>
                          <a:latin typeface="Bradley Hand ITC"/>
                        </a:rPr>
                        <a:t>X</a:t>
                      </a:r>
                      <a:endParaRPr lang="en-CA" sz="2800" b="1" i="0" u="none" strike="noStrike" dirty="0">
                        <a:solidFill>
                          <a:srgbClr val="1F497D"/>
                        </a:solidFill>
                        <a:effectLst/>
                        <a:latin typeface="Bradley Hand ITC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2800" b="1" i="0" u="none" strike="noStrike" dirty="0" smtClean="0">
                          <a:solidFill>
                            <a:srgbClr val="1F497D"/>
                          </a:solidFill>
                          <a:effectLst/>
                          <a:latin typeface="Bradley Hand ITC"/>
                        </a:rPr>
                        <a:t>X</a:t>
                      </a:r>
                      <a:endParaRPr lang="en-CA" sz="2800" b="1" i="0" u="none" strike="noStrike" dirty="0">
                        <a:solidFill>
                          <a:srgbClr val="1F497D"/>
                        </a:solidFill>
                        <a:effectLst/>
                        <a:latin typeface="Bradley Hand ITC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2800" b="1" i="0" u="none" strike="noStrike" dirty="0" smtClean="0">
                          <a:solidFill>
                            <a:srgbClr val="1F497D"/>
                          </a:solidFill>
                          <a:effectLst/>
                          <a:latin typeface="Bradley Hand ITC"/>
                        </a:rPr>
                        <a:t>X</a:t>
                      </a:r>
                      <a:endParaRPr lang="en-CA" sz="2800" b="1" i="0" u="none" strike="noStrike" dirty="0">
                        <a:solidFill>
                          <a:srgbClr val="1F497D"/>
                        </a:solidFill>
                        <a:effectLst/>
                        <a:latin typeface="Bradley Hand ITC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2800" b="1" i="0" u="none" strike="noStrike" dirty="0" smtClean="0">
                          <a:solidFill>
                            <a:srgbClr val="1F497D"/>
                          </a:solidFill>
                          <a:effectLst/>
                          <a:latin typeface="Bradley Hand ITC"/>
                        </a:rPr>
                        <a:t>10</a:t>
                      </a:r>
                      <a:endParaRPr lang="en-CA" sz="2800" b="1" i="0" u="none" strike="noStrike" dirty="0">
                        <a:solidFill>
                          <a:srgbClr val="1F497D"/>
                        </a:solidFill>
                        <a:effectLst/>
                        <a:latin typeface="Bradley Hand ITC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2800" b="1" i="0" u="none" strike="noStrike" dirty="0" smtClean="0">
                          <a:solidFill>
                            <a:srgbClr val="1F497D"/>
                          </a:solidFill>
                          <a:effectLst/>
                          <a:latin typeface="Bradley Hand ITC"/>
                        </a:rPr>
                        <a:t>X</a:t>
                      </a:r>
                      <a:endParaRPr lang="en-CA" sz="2800" b="1" i="0" u="none" strike="noStrike" dirty="0">
                        <a:solidFill>
                          <a:srgbClr val="1F497D"/>
                        </a:solidFill>
                        <a:effectLst/>
                        <a:latin typeface="Bradley Hand ITC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2800" b="1" i="0" u="none" strike="noStrike" dirty="0" smtClean="0">
                          <a:solidFill>
                            <a:srgbClr val="1F497D"/>
                          </a:solidFill>
                          <a:effectLst/>
                          <a:latin typeface="Bradley Hand ITC"/>
                        </a:rPr>
                        <a:t>3</a:t>
                      </a:r>
                      <a:endParaRPr lang="en-CA" sz="2800" b="1" i="0" u="none" strike="noStrike" dirty="0">
                        <a:solidFill>
                          <a:srgbClr val="1F497D"/>
                        </a:solidFill>
                        <a:effectLst/>
                        <a:latin typeface="Bradley Hand ITC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2800" b="1" i="0" u="none" strike="noStrike" dirty="0" smtClean="0">
                          <a:solidFill>
                            <a:srgbClr val="1F497D"/>
                          </a:solidFill>
                          <a:effectLst/>
                          <a:latin typeface="Bradley Hand ITC"/>
                        </a:rPr>
                        <a:t>X</a:t>
                      </a:r>
                      <a:endParaRPr lang="en-CA" sz="2800" b="1" i="0" u="none" strike="noStrike" dirty="0">
                        <a:solidFill>
                          <a:srgbClr val="1F497D"/>
                        </a:solidFill>
                        <a:effectLst/>
                        <a:latin typeface="Bradley Hand ITC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2800" b="1" i="0" u="none" strike="noStrike" dirty="0" smtClean="0">
                          <a:solidFill>
                            <a:srgbClr val="1F497D"/>
                          </a:solidFill>
                          <a:effectLst/>
                          <a:latin typeface="Bradley Hand ITC"/>
                        </a:rPr>
                        <a:t>X</a:t>
                      </a:r>
                      <a:endParaRPr lang="en-CA" sz="2800" b="1" i="0" u="none" strike="noStrike" dirty="0">
                        <a:solidFill>
                          <a:srgbClr val="1F497D"/>
                        </a:solidFill>
                        <a:effectLst/>
                        <a:latin typeface="Bradley Hand ITC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2800" b="1" i="0" u="none" strike="noStrike" dirty="0" smtClean="0">
                          <a:solidFill>
                            <a:srgbClr val="1F497D"/>
                          </a:solidFill>
                          <a:effectLst/>
                          <a:latin typeface="Bradley Hand ITC"/>
                        </a:rPr>
                        <a:t>3</a:t>
                      </a:r>
                      <a:endParaRPr lang="en-CA" sz="2800" b="1" i="0" u="none" strike="noStrike" dirty="0">
                        <a:solidFill>
                          <a:srgbClr val="1F497D"/>
                        </a:solidFill>
                        <a:effectLst/>
                        <a:latin typeface="Bradley Hand ITC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2800" b="1" i="0" u="none" strike="noStrike" dirty="0" smtClean="0">
                          <a:solidFill>
                            <a:srgbClr val="1F497D"/>
                          </a:solidFill>
                          <a:effectLst/>
                          <a:latin typeface="Bradley Hand ITC"/>
                        </a:rPr>
                        <a:t>X</a:t>
                      </a:r>
                      <a:endParaRPr lang="en-CA" sz="2800" b="1" i="0" u="none" strike="noStrike" dirty="0">
                        <a:solidFill>
                          <a:srgbClr val="1F497D"/>
                        </a:solidFill>
                        <a:effectLst/>
                        <a:latin typeface="Bradley Hand ITC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2800" b="1" i="0" u="none" strike="noStrike" dirty="0" smtClean="0">
                          <a:solidFill>
                            <a:srgbClr val="1F497D"/>
                          </a:solidFill>
                          <a:effectLst/>
                          <a:latin typeface="Bradley Hand ITC"/>
                        </a:rPr>
                        <a:t>16</a:t>
                      </a:r>
                      <a:endParaRPr lang="en-CA" sz="2800" b="1" i="0" u="none" strike="noStrike" dirty="0">
                        <a:solidFill>
                          <a:srgbClr val="1F497D"/>
                        </a:solidFill>
                        <a:effectLst/>
                        <a:latin typeface="Bradley Hand ITC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2800" b="1" i="0" u="none" strike="noStrike" dirty="0" smtClean="0">
                          <a:solidFill>
                            <a:srgbClr val="1F497D"/>
                          </a:solidFill>
                          <a:effectLst/>
                          <a:latin typeface="Bradley Hand ITC"/>
                        </a:rPr>
                        <a:t>3</a:t>
                      </a:r>
                      <a:endParaRPr lang="en-CA" sz="2800" b="1" i="0" u="none" strike="noStrike" dirty="0">
                        <a:solidFill>
                          <a:srgbClr val="1F497D"/>
                        </a:solidFill>
                        <a:effectLst/>
                        <a:latin typeface="Bradley Hand ITC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2800" b="1" i="0" u="none" strike="noStrike" dirty="0" smtClean="0">
                          <a:solidFill>
                            <a:srgbClr val="1F497D"/>
                          </a:solidFill>
                          <a:effectLst/>
                          <a:latin typeface="Bradley Hand ITC"/>
                        </a:rPr>
                        <a:t>NO</a:t>
                      </a:r>
                      <a:endParaRPr lang="en-CA" sz="2800" b="1" i="0" u="none" strike="noStrike" dirty="0">
                        <a:solidFill>
                          <a:srgbClr val="1F497D"/>
                        </a:solidFill>
                        <a:effectLst/>
                        <a:latin typeface="Bradley Hand ITC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2800" b="1" i="0" u="none" strike="noStrike" dirty="0" smtClean="0">
                          <a:solidFill>
                            <a:srgbClr val="1F497D"/>
                          </a:solidFill>
                          <a:effectLst/>
                          <a:latin typeface="Bradley Hand ITC"/>
                        </a:rPr>
                        <a:t>0</a:t>
                      </a:r>
                      <a:endParaRPr lang="en-CA" sz="2800" b="1" i="0" u="none" strike="noStrike" dirty="0">
                        <a:solidFill>
                          <a:srgbClr val="1F497D"/>
                        </a:solidFill>
                        <a:effectLst/>
                        <a:latin typeface="Bradley Hand ITC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526601516"/>
                  </a:ext>
                </a:extLst>
              </a:tr>
            </a:tbl>
          </a:graphicData>
        </a:graphic>
      </p:graphicFrame>
      <p:sp>
        <p:nvSpPr>
          <p:cNvPr id="3" name="Rectangle 2"/>
          <p:cNvSpPr/>
          <p:nvPr/>
        </p:nvSpPr>
        <p:spPr>
          <a:xfrm>
            <a:off x="1047750" y="784829"/>
            <a:ext cx="41710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ctr"/>
            <a:r>
              <a:rPr lang="en-CA" sz="3200" b="1" dirty="0">
                <a:solidFill>
                  <a:srgbClr val="1F497D"/>
                </a:solidFill>
                <a:latin typeface="Bradley Hand ITC"/>
              </a:rPr>
              <a:t>3</a:t>
            </a:r>
          </a:p>
        </p:txBody>
      </p:sp>
      <p:sp>
        <p:nvSpPr>
          <p:cNvPr id="36" name="Rectangle 35"/>
          <p:cNvSpPr/>
          <p:nvPr/>
        </p:nvSpPr>
        <p:spPr>
          <a:xfrm>
            <a:off x="1632032" y="784829"/>
            <a:ext cx="4443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ctr"/>
            <a:r>
              <a:rPr lang="en-CA" sz="3200" b="1" dirty="0" smtClean="0">
                <a:solidFill>
                  <a:srgbClr val="1F497D"/>
                </a:solidFill>
                <a:latin typeface="Bradley Hand ITC"/>
              </a:rPr>
              <a:t>X</a:t>
            </a:r>
            <a:endParaRPr lang="en-CA" sz="3200" b="1" dirty="0">
              <a:solidFill>
                <a:srgbClr val="1F497D"/>
              </a:solidFill>
              <a:latin typeface="Bradley Hand ITC"/>
            </a:endParaRPr>
          </a:p>
        </p:txBody>
      </p:sp>
      <p:sp>
        <p:nvSpPr>
          <p:cNvPr id="37" name="Rectangle 36"/>
          <p:cNvSpPr/>
          <p:nvPr/>
        </p:nvSpPr>
        <p:spPr>
          <a:xfrm>
            <a:off x="2035192" y="784828"/>
            <a:ext cx="4443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ctr"/>
            <a:r>
              <a:rPr lang="en-CA" sz="3200" b="1" dirty="0" smtClean="0">
                <a:solidFill>
                  <a:srgbClr val="1F497D"/>
                </a:solidFill>
                <a:latin typeface="Bradley Hand ITC"/>
              </a:rPr>
              <a:t>X</a:t>
            </a:r>
            <a:endParaRPr lang="en-CA" sz="3200" b="1" dirty="0">
              <a:solidFill>
                <a:srgbClr val="1F497D"/>
              </a:solidFill>
              <a:latin typeface="Bradley Hand ITC"/>
            </a:endParaRPr>
          </a:p>
        </p:txBody>
      </p:sp>
      <p:pic>
        <p:nvPicPr>
          <p:cNvPr id="1028" name="Picture 4" descr="http://worldartsme.com/images/dice-face-clipart-1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770" t="51959" r="35510" b="4259"/>
          <a:stretch/>
        </p:blipFill>
        <p:spPr bwMode="auto">
          <a:xfrm>
            <a:off x="7303143" y="11128709"/>
            <a:ext cx="809625" cy="8048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3" name="Rectangle 42"/>
          <p:cNvSpPr/>
          <p:nvPr/>
        </p:nvSpPr>
        <p:spPr>
          <a:xfrm>
            <a:off x="2464588" y="784828"/>
            <a:ext cx="44916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ctr"/>
            <a:r>
              <a:rPr lang="en-CA" sz="3200" b="1" dirty="0">
                <a:solidFill>
                  <a:srgbClr val="1F497D"/>
                </a:solidFill>
                <a:latin typeface="Bradley Hand ITC"/>
              </a:rPr>
              <a:t>7</a:t>
            </a:r>
          </a:p>
        </p:txBody>
      </p:sp>
      <p:sp>
        <p:nvSpPr>
          <p:cNvPr id="40" name="Rectangle 39"/>
          <p:cNvSpPr/>
          <p:nvPr/>
        </p:nvSpPr>
        <p:spPr>
          <a:xfrm>
            <a:off x="2892443" y="784828"/>
            <a:ext cx="44435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ctr"/>
            <a:r>
              <a:rPr lang="en-CA" sz="3200" b="1" dirty="0" smtClean="0">
                <a:solidFill>
                  <a:srgbClr val="1F497D"/>
                </a:solidFill>
                <a:latin typeface="Bradley Hand ITC"/>
              </a:rPr>
              <a:t>X</a:t>
            </a:r>
            <a:endParaRPr lang="en-CA" sz="3200" b="1" dirty="0">
              <a:solidFill>
                <a:srgbClr val="1F497D"/>
              </a:solidFill>
              <a:latin typeface="Bradley Hand ITC"/>
            </a:endParaRPr>
          </a:p>
        </p:txBody>
      </p:sp>
      <p:sp>
        <p:nvSpPr>
          <p:cNvPr id="47" name="Rectangle 46"/>
          <p:cNvSpPr/>
          <p:nvPr/>
        </p:nvSpPr>
        <p:spPr>
          <a:xfrm>
            <a:off x="3313610" y="784828"/>
            <a:ext cx="44435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ctr"/>
            <a:r>
              <a:rPr lang="en-CA" sz="3200" b="1" dirty="0" smtClean="0">
                <a:solidFill>
                  <a:srgbClr val="1F497D"/>
                </a:solidFill>
                <a:latin typeface="Bradley Hand ITC"/>
              </a:rPr>
              <a:t>X</a:t>
            </a:r>
            <a:endParaRPr lang="en-CA" sz="3200" b="1" dirty="0">
              <a:solidFill>
                <a:srgbClr val="1F497D"/>
              </a:solidFill>
              <a:latin typeface="Bradley Hand ITC"/>
            </a:endParaRPr>
          </a:p>
        </p:txBody>
      </p:sp>
      <p:sp>
        <p:nvSpPr>
          <p:cNvPr id="51" name="Rectangle 50"/>
          <p:cNvSpPr/>
          <p:nvPr/>
        </p:nvSpPr>
        <p:spPr>
          <a:xfrm>
            <a:off x="3595901" y="784828"/>
            <a:ext cx="66717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ctr"/>
            <a:r>
              <a:rPr lang="en-CA" sz="3200" b="1" dirty="0" smtClean="0">
                <a:solidFill>
                  <a:srgbClr val="1F497D"/>
                </a:solidFill>
                <a:latin typeface="Bradley Hand ITC"/>
              </a:rPr>
              <a:t>36</a:t>
            </a:r>
            <a:endParaRPr lang="en-CA" sz="3200" b="1" dirty="0">
              <a:solidFill>
                <a:srgbClr val="1F497D"/>
              </a:solidFill>
              <a:latin typeface="Bradley Hand ITC"/>
            </a:endParaRPr>
          </a:p>
        </p:txBody>
      </p:sp>
      <p:sp>
        <p:nvSpPr>
          <p:cNvPr id="45" name="Rectangle 44"/>
          <p:cNvSpPr/>
          <p:nvPr/>
        </p:nvSpPr>
        <p:spPr>
          <a:xfrm>
            <a:off x="4123218" y="784828"/>
            <a:ext cx="44435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ctr"/>
            <a:r>
              <a:rPr lang="en-CA" sz="3200" b="1" dirty="0" smtClean="0">
                <a:solidFill>
                  <a:srgbClr val="1F497D"/>
                </a:solidFill>
                <a:latin typeface="Bradley Hand ITC"/>
              </a:rPr>
              <a:t>X</a:t>
            </a:r>
            <a:endParaRPr lang="en-CA" sz="3200" b="1" dirty="0">
              <a:solidFill>
                <a:srgbClr val="1F497D"/>
              </a:solidFill>
              <a:latin typeface="Bradley Hand ITC"/>
            </a:endParaRPr>
          </a:p>
        </p:txBody>
      </p:sp>
      <p:sp>
        <p:nvSpPr>
          <p:cNvPr id="46" name="Rectangle 45"/>
          <p:cNvSpPr/>
          <p:nvPr/>
        </p:nvSpPr>
        <p:spPr>
          <a:xfrm>
            <a:off x="4556425" y="784828"/>
            <a:ext cx="44435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ctr"/>
            <a:r>
              <a:rPr lang="en-CA" sz="3200" b="1" dirty="0" smtClean="0">
                <a:solidFill>
                  <a:srgbClr val="1F497D"/>
                </a:solidFill>
                <a:latin typeface="Bradley Hand ITC"/>
              </a:rPr>
              <a:t>4</a:t>
            </a:r>
            <a:endParaRPr lang="en-CA" sz="3200" b="1" dirty="0">
              <a:solidFill>
                <a:srgbClr val="1F497D"/>
              </a:solidFill>
              <a:latin typeface="Bradley Hand ITC"/>
            </a:endParaRPr>
          </a:p>
        </p:txBody>
      </p:sp>
      <p:sp>
        <p:nvSpPr>
          <p:cNvPr id="41" name="Rectangle 40"/>
          <p:cNvSpPr/>
          <p:nvPr/>
        </p:nvSpPr>
        <p:spPr>
          <a:xfrm>
            <a:off x="5071955" y="784828"/>
            <a:ext cx="44435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ctr"/>
            <a:r>
              <a:rPr lang="en-CA" sz="3200" b="1" dirty="0" smtClean="0">
                <a:solidFill>
                  <a:srgbClr val="1F497D"/>
                </a:solidFill>
                <a:latin typeface="Bradley Hand ITC"/>
              </a:rPr>
              <a:t>X</a:t>
            </a:r>
            <a:endParaRPr lang="en-CA" sz="3200" b="1" dirty="0">
              <a:solidFill>
                <a:srgbClr val="1F497D"/>
              </a:solidFill>
              <a:latin typeface="Bradley Hand ITC"/>
            </a:endParaRPr>
          </a:p>
        </p:txBody>
      </p:sp>
      <p:sp>
        <p:nvSpPr>
          <p:cNvPr id="49" name="Rectangle 48"/>
          <p:cNvSpPr/>
          <p:nvPr/>
        </p:nvSpPr>
        <p:spPr>
          <a:xfrm>
            <a:off x="5516307" y="784828"/>
            <a:ext cx="44435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ctr"/>
            <a:r>
              <a:rPr lang="en-CA" sz="3200" b="1" dirty="0" smtClean="0">
                <a:solidFill>
                  <a:srgbClr val="1F497D"/>
                </a:solidFill>
                <a:latin typeface="Bradley Hand ITC"/>
              </a:rPr>
              <a:t>6</a:t>
            </a:r>
            <a:endParaRPr lang="en-CA" sz="3200" b="1" dirty="0">
              <a:solidFill>
                <a:srgbClr val="1F497D"/>
              </a:solidFill>
              <a:latin typeface="Bradley Hand ITC"/>
            </a:endParaRPr>
          </a:p>
        </p:txBody>
      </p:sp>
      <p:sp>
        <p:nvSpPr>
          <p:cNvPr id="50" name="Rectangle 49"/>
          <p:cNvSpPr/>
          <p:nvPr/>
        </p:nvSpPr>
        <p:spPr>
          <a:xfrm>
            <a:off x="5969866" y="810049"/>
            <a:ext cx="65114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ctr"/>
            <a:r>
              <a:rPr lang="en-CA" sz="3200" b="1" dirty="0" smtClean="0">
                <a:solidFill>
                  <a:srgbClr val="1F497D"/>
                </a:solidFill>
                <a:latin typeface="Bradley Hand ITC"/>
              </a:rPr>
              <a:t>53</a:t>
            </a:r>
            <a:endParaRPr lang="en-CA" sz="3200" b="1" dirty="0">
              <a:solidFill>
                <a:srgbClr val="1F497D"/>
              </a:solidFill>
              <a:latin typeface="Bradley Hand ITC"/>
            </a:endParaRPr>
          </a:p>
        </p:txBody>
      </p:sp>
      <p:sp>
        <p:nvSpPr>
          <p:cNvPr id="52" name="Rectangle 51"/>
          <p:cNvSpPr/>
          <p:nvPr/>
        </p:nvSpPr>
        <p:spPr>
          <a:xfrm>
            <a:off x="6691254" y="817812"/>
            <a:ext cx="44435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ctr"/>
            <a:r>
              <a:rPr lang="en-CA" sz="3200" b="1" dirty="0" smtClean="0">
                <a:solidFill>
                  <a:srgbClr val="1F497D"/>
                </a:solidFill>
                <a:latin typeface="Bradley Hand ITC"/>
              </a:rPr>
              <a:t>4</a:t>
            </a:r>
            <a:endParaRPr lang="en-CA" sz="3200" b="1" dirty="0">
              <a:solidFill>
                <a:srgbClr val="1F497D"/>
              </a:solidFill>
              <a:latin typeface="Bradley Hand ITC"/>
            </a:endParaRPr>
          </a:p>
        </p:txBody>
      </p:sp>
      <p:sp>
        <p:nvSpPr>
          <p:cNvPr id="53" name="Rectangle 52"/>
          <p:cNvSpPr/>
          <p:nvPr/>
        </p:nvSpPr>
        <p:spPr>
          <a:xfrm>
            <a:off x="7197102" y="780664"/>
            <a:ext cx="78258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ctr"/>
            <a:r>
              <a:rPr lang="en-CA" sz="3200" b="1" dirty="0" smtClean="0">
                <a:solidFill>
                  <a:srgbClr val="1F497D"/>
                </a:solidFill>
                <a:latin typeface="Bradley Hand ITC"/>
              </a:rPr>
              <a:t>Yes</a:t>
            </a:r>
            <a:endParaRPr lang="en-CA" sz="3200" b="1" dirty="0">
              <a:solidFill>
                <a:srgbClr val="1F497D"/>
              </a:solidFill>
              <a:latin typeface="Bradley Hand ITC"/>
            </a:endParaRPr>
          </a:p>
        </p:txBody>
      </p:sp>
      <p:sp>
        <p:nvSpPr>
          <p:cNvPr id="54" name="Rectangle 53"/>
          <p:cNvSpPr/>
          <p:nvPr/>
        </p:nvSpPr>
        <p:spPr>
          <a:xfrm>
            <a:off x="7992628" y="786793"/>
            <a:ext cx="62068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ctr"/>
            <a:r>
              <a:rPr lang="en-CA" sz="3200" b="1" dirty="0" smtClean="0">
                <a:solidFill>
                  <a:srgbClr val="1F497D"/>
                </a:solidFill>
                <a:latin typeface="Bradley Hand ITC"/>
              </a:rPr>
              <a:t>15</a:t>
            </a:r>
            <a:endParaRPr lang="en-CA" sz="3200" b="1" dirty="0">
              <a:solidFill>
                <a:srgbClr val="1F497D"/>
              </a:solidFill>
              <a:latin typeface="Bradley Hand ITC"/>
            </a:endParaRPr>
          </a:p>
        </p:txBody>
      </p:sp>
    </p:spTree>
    <p:extLst>
      <p:ext uri="{BB962C8B-B14F-4D97-AF65-F5344CB8AC3E}">
        <p14:creationId xmlns:p14="http://schemas.microsoft.com/office/powerpoint/2010/main" val="36431227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68880732"/>
              </p:ext>
            </p:extLst>
          </p:nvPr>
        </p:nvGraphicFramePr>
        <p:xfrm>
          <a:off x="464660" y="328567"/>
          <a:ext cx="8229603" cy="1832864"/>
        </p:xfrm>
        <a:graphic>
          <a:graphicData uri="http://schemas.openxmlformats.org/drawingml/2006/table">
            <a:tbl>
              <a:tblPr/>
              <a:tblGrid>
                <a:gridCol w="4749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71365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399544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399544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407082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437237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399544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  <a:gridCol w="429698">
                  <a:extLst>
                    <a:ext uri="{9D8B030D-6E8A-4147-A177-3AD203B41FA5}">
                      <a16:colId xmlns:a16="http://schemas.microsoft.com/office/drawing/2014/main" xmlns="" val="20007"/>
                    </a:ext>
                  </a:extLst>
                </a:gridCol>
                <a:gridCol w="407082">
                  <a:extLst>
                    <a:ext uri="{9D8B030D-6E8A-4147-A177-3AD203B41FA5}">
                      <a16:colId xmlns:a16="http://schemas.microsoft.com/office/drawing/2014/main" xmlns="" val="20008"/>
                    </a:ext>
                  </a:extLst>
                </a:gridCol>
                <a:gridCol w="459853">
                  <a:extLst>
                    <a:ext uri="{9D8B030D-6E8A-4147-A177-3AD203B41FA5}">
                      <a16:colId xmlns:a16="http://schemas.microsoft.com/office/drawing/2014/main" xmlns="" val="20009"/>
                    </a:ext>
                  </a:extLst>
                </a:gridCol>
                <a:gridCol w="512623">
                  <a:extLst>
                    <a:ext uri="{9D8B030D-6E8A-4147-A177-3AD203B41FA5}">
                      <a16:colId xmlns:a16="http://schemas.microsoft.com/office/drawing/2014/main" xmlns="" val="20010"/>
                    </a:ext>
                  </a:extLst>
                </a:gridCol>
                <a:gridCol w="474930">
                  <a:extLst>
                    <a:ext uri="{9D8B030D-6E8A-4147-A177-3AD203B41FA5}">
                      <a16:colId xmlns:a16="http://schemas.microsoft.com/office/drawing/2014/main" xmlns="" val="20011"/>
                    </a:ext>
                  </a:extLst>
                </a:gridCol>
                <a:gridCol w="613137">
                  <a:extLst>
                    <a:ext uri="{9D8B030D-6E8A-4147-A177-3AD203B41FA5}">
                      <a16:colId xmlns:a16="http://schemas.microsoft.com/office/drawing/2014/main" xmlns="" val="20012"/>
                    </a:ext>
                  </a:extLst>
                </a:gridCol>
                <a:gridCol w="613137">
                  <a:extLst>
                    <a:ext uri="{9D8B030D-6E8A-4147-A177-3AD203B41FA5}">
                      <a16:colId xmlns:a16="http://schemas.microsoft.com/office/drawing/2014/main" xmlns="" val="20013"/>
                    </a:ext>
                  </a:extLst>
                </a:gridCol>
                <a:gridCol w="753857">
                  <a:extLst>
                    <a:ext uri="{9D8B030D-6E8A-4147-A177-3AD203B41FA5}">
                      <a16:colId xmlns:a16="http://schemas.microsoft.com/office/drawing/2014/main" xmlns="" val="20014"/>
                    </a:ext>
                  </a:extLst>
                </a:gridCol>
                <a:gridCol w="733754">
                  <a:extLst>
                    <a:ext uri="{9D8B030D-6E8A-4147-A177-3AD203B41FA5}">
                      <a16:colId xmlns:a16="http://schemas.microsoft.com/office/drawing/2014/main" xmlns="" val="20015"/>
                    </a:ext>
                  </a:extLst>
                </a:gridCol>
              </a:tblGrid>
              <a:tr h="248091">
                <a:tc>
                  <a:txBody>
                    <a:bodyPr/>
                    <a:lstStyle/>
                    <a:p>
                      <a:pPr algn="l" fontAlgn="b"/>
                      <a:r>
                        <a:rPr lang="en-CA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en-CA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# Stories Committed to Iteration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9">
                  <a:txBody>
                    <a:bodyPr/>
                    <a:lstStyle/>
                    <a:p>
                      <a:pPr algn="ctr" fontAlgn="b"/>
                      <a:r>
                        <a:rPr lang="en-CA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Roll</a:t>
                      </a:r>
                      <a:r>
                        <a:rPr lang="en-CA" sz="9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(Day)</a:t>
                      </a:r>
                      <a:endParaRPr lang="en-CA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CA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en-CA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Total of Accepted Value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en-CA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# Stories Completed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en-CA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Iteration Commitment Met?(Yes/No)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en-CA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Commitment Points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85680">
                <a:tc>
                  <a:txBody>
                    <a:bodyPr/>
                    <a:lstStyle/>
                    <a:p>
                      <a:pPr algn="l" fontAlgn="b"/>
                      <a:r>
                        <a:rPr lang="en-CA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Iteration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CA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CA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CA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CA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CA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CA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CA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CA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CA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CA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3031"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CA" sz="2800" b="1" i="0" u="none" strike="noStrike" dirty="0">
                        <a:solidFill>
                          <a:srgbClr val="1F497D"/>
                        </a:solidFill>
                        <a:effectLst/>
                        <a:latin typeface="Bradley Hand ITC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CA" sz="2800" b="1" i="0" u="none" strike="noStrike" dirty="0">
                        <a:solidFill>
                          <a:srgbClr val="1F497D"/>
                        </a:solidFill>
                        <a:effectLst/>
                        <a:latin typeface="Bradley Hand ITC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CA" sz="2800" b="1" i="0" u="none" strike="noStrike" dirty="0">
                        <a:solidFill>
                          <a:srgbClr val="1F497D"/>
                        </a:solidFill>
                        <a:effectLst/>
                        <a:latin typeface="Bradley Hand ITC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CA" sz="2800" b="1" i="0" u="none" strike="noStrike" dirty="0">
                        <a:solidFill>
                          <a:srgbClr val="1F497D"/>
                        </a:solidFill>
                        <a:effectLst/>
                        <a:latin typeface="Bradley Hand ITC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CA" sz="2800" b="1" i="0" u="none" strike="noStrike" dirty="0">
                        <a:solidFill>
                          <a:srgbClr val="1F497D"/>
                        </a:solidFill>
                        <a:effectLst/>
                        <a:latin typeface="Bradley Hand ITC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CA" sz="2800" b="1" i="0" u="none" strike="noStrike" dirty="0">
                        <a:solidFill>
                          <a:srgbClr val="1F497D"/>
                        </a:solidFill>
                        <a:effectLst/>
                        <a:latin typeface="Bradley Hand ITC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CA" sz="2800" b="1" i="0" u="none" strike="noStrike" dirty="0">
                        <a:solidFill>
                          <a:srgbClr val="1F497D"/>
                        </a:solidFill>
                        <a:effectLst/>
                        <a:latin typeface="Bradley Hand ITC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CA" sz="2800" b="1" i="0" u="none" strike="noStrike" dirty="0">
                        <a:solidFill>
                          <a:srgbClr val="1F497D"/>
                        </a:solidFill>
                        <a:effectLst/>
                        <a:latin typeface="Bradley Hand ITC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CA" sz="2800" b="1" i="0" u="none" strike="noStrike" dirty="0">
                        <a:solidFill>
                          <a:srgbClr val="1F497D"/>
                        </a:solidFill>
                        <a:effectLst/>
                        <a:latin typeface="Bradley Hand ITC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CA" sz="2800" b="1" i="0" u="none" strike="noStrike" dirty="0">
                        <a:solidFill>
                          <a:srgbClr val="1F497D"/>
                        </a:solidFill>
                        <a:effectLst/>
                        <a:latin typeface="Bradley Hand ITC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CA" sz="2800" b="1" i="0" u="none" strike="noStrike" dirty="0">
                        <a:solidFill>
                          <a:srgbClr val="1F497D"/>
                        </a:solidFill>
                        <a:effectLst/>
                        <a:latin typeface="Bradley Hand ITC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CA" sz="2800" b="1" i="0" u="none" strike="noStrike" dirty="0">
                        <a:solidFill>
                          <a:srgbClr val="1F497D"/>
                        </a:solidFill>
                        <a:effectLst/>
                        <a:latin typeface="Bradley Hand ITC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CA" sz="2800" b="1" i="0" u="none" strike="noStrike" dirty="0">
                        <a:solidFill>
                          <a:srgbClr val="1F497D"/>
                        </a:solidFill>
                        <a:effectLst/>
                        <a:latin typeface="Bradley Hand ITC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CA" sz="2800" b="1" i="0" u="none" strike="noStrike" dirty="0">
                        <a:solidFill>
                          <a:srgbClr val="1F497D"/>
                        </a:solidFill>
                        <a:effectLst/>
                        <a:latin typeface="Bradley Hand ITC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CA" sz="2800" b="1" i="0" u="none" strike="noStrike" dirty="0">
                        <a:solidFill>
                          <a:srgbClr val="1F497D"/>
                        </a:solidFill>
                        <a:effectLst/>
                        <a:latin typeface="Bradley Hand ITC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33031"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  <a:endParaRPr lang="en-CA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2800" b="1" i="0" u="none" strike="noStrike" dirty="0" smtClean="0">
                          <a:solidFill>
                            <a:srgbClr val="1F497D"/>
                          </a:solidFill>
                          <a:effectLst/>
                          <a:latin typeface="Bradley Hand ITC"/>
                        </a:rPr>
                        <a:t>4</a:t>
                      </a:r>
                      <a:endParaRPr lang="en-CA" sz="2800" b="1" i="0" u="none" strike="noStrike" dirty="0">
                        <a:solidFill>
                          <a:srgbClr val="1F497D"/>
                        </a:solidFill>
                        <a:effectLst/>
                        <a:latin typeface="Bradley Hand ITC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2800" b="1" i="0" u="none" strike="noStrike" dirty="0" smtClean="0">
                          <a:solidFill>
                            <a:srgbClr val="1F497D"/>
                          </a:solidFill>
                          <a:effectLst/>
                          <a:latin typeface="Bradley Hand ITC"/>
                        </a:rPr>
                        <a:t>X</a:t>
                      </a:r>
                      <a:endParaRPr lang="en-CA" sz="2800" b="1" i="0" u="none" strike="noStrike" dirty="0">
                        <a:solidFill>
                          <a:srgbClr val="1F497D"/>
                        </a:solidFill>
                        <a:effectLst/>
                        <a:latin typeface="Bradley Hand ITC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2800" b="1" i="0" u="none" strike="noStrike" dirty="0" smtClean="0">
                          <a:solidFill>
                            <a:srgbClr val="1F497D"/>
                          </a:solidFill>
                          <a:effectLst/>
                          <a:latin typeface="Bradley Hand ITC"/>
                        </a:rPr>
                        <a:t>X</a:t>
                      </a:r>
                      <a:endParaRPr lang="en-CA" sz="2800" b="1" i="0" u="none" strike="noStrike" dirty="0">
                        <a:solidFill>
                          <a:srgbClr val="1F497D"/>
                        </a:solidFill>
                        <a:effectLst/>
                        <a:latin typeface="Bradley Hand ITC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2800" b="1" i="0" u="none" strike="noStrike" dirty="0" smtClean="0">
                          <a:solidFill>
                            <a:srgbClr val="1F497D"/>
                          </a:solidFill>
                          <a:effectLst/>
                          <a:latin typeface="Bradley Hand ITC"/>
                        </a:rPr>
                        <a:t>X</a:t>
                      </a:r>
                      <a:endParaRPr lang="en-CA" sz="2800" b="1" i="0" u="none" strike="noStrike" dirty="0">
                        <a:solidFill>
                          <a:srgbClr val="1F497D"/>
                        </a:solidFill>
                        <a:effectLst/>
                        <a:latin typeface="Bradley Hand ITC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2800" b="1" i="0" u="none" strike="noStrike" dirty="0" smtClean="0">
                          <a:solidFill>
                            <a:srgbClr val="1F497D"/>
                          </a:solidFill>
                          <a:effectLst/>
                          <a:latin typeface="Bradley Hand ITC"/>
                        </a:rPr>
                        <a:t>10</a:t>
                      </a:r>
                      <a:endParaRPr lang="en-CA" sz="2800" b="1" i="0" u="none" strike="noStrike" dirty="0">
                        <a:solidFill>
                          <a:srgbClr val="1F497D"/>
                        </a:solidFill>
                        <a:effectLst/>
                        <a:latin typeface="Bradley Hand ITC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2800" b="1" i="0" u="none" strike="noStrike" dirty="0" smtClean="0">
                          <a:solidFill>
                            <a:srgbClr val="1F497D"/>
                          </a:solidFill>
                          <a:effectLst/>
                          <a:latin typeface="Bradley Hand ITC"/>
                        </a:rPr>
                        <a:t>X</a:t>
                      </a:r>
                      <a:endParaRPr lang="en-CA" sz="2800" b="1" i="0" u="none" strike="noStrike" dirty="0">
                        <a:solidFill>
                          <a:srgbClr val="1F497D"/>
                        </a:solidFill>
                        <a:effectLst/>
                        <a:latin typeface="Bradley Hand ITC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2800" b="1" i="0" u="none" strike="noStrike" dirty="0" smtClean="0">
                          <a:solidFill>
                            <a:srgbClr val="1F497D"/>
                          </a:solidFill>
                          <a:effectLst/>
                          <a:latin typeface="Bradley Hand ITC"/>
                        </a:rPr>
                        <a:t>3</a:t>
                      </a:r>
                      <a:endParaRPr lang="en-CA" sz="2800" b="1" i="0" u="none" strike="noStrike" dirty="0">
                        <a:solidFill>
                          <a:srgbClr val="1F497D"/>
                        </a:solidFill>
                        <a:effectLst/>
                        <a:latin typeface="Bradley Hand ITC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2800" b="1" i="0" u="none" strike="noStrike" dirty="0" smtClean="0">
                          <a:solidFill>
                            <a:srgbClr val="1F497D"/>
                          </a:solidFill>
                          <a:effectLst/>
                          <a:latin typeface="Bradley Hand ITC"/>
                        </a:rPr>
                        <a:t>X</a:t>
                      </a:r>
                      <a:endParaRPr lang="en-CA" sz="2800" b="1" i="0" u="none" strike="noStrike" dirty="0">
                        <a:solidFill>
                          <a:srgbClr val="1F497D"/>
                        </a:solidFill>
                        <a:effectLst/>
                        <a:latin typeface="Bradley Hand ITC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2800" b="1" i="0" u="none" strike="noStrike" dirty="0" smtClean="0">
                          <a:solidFill>
                            <a:srgbClr val="1F497D"/>
                          </a:solidFill>
                          <a:effectLst/>
                          <a:latin typeface="Bradley Hand ITC"/>
                        </a:rPr>
                        <a:t>X</a:t>
                      </a:r>
                      <a:endParaRPr lang="en-CA" sz="2800" b="1" i="0" u="none" strike="noStrike" dirty="0">
                        <a:solidFill>
                          <a:srgbClr val="1F497D"/>
                        </a:solidFill>
                        <a:effectLst/>
                        <a:latin typeface="Bradley Hand ITC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2800" b="1" i="0" u="none" strike="noStrike" dirty="0" smtClean="0">
                          <a:solidFill>
                            <a:srgbClr val="1F497D"/>
                          </a:solidFill>
                          <a:effectLst/>
                          <a:latin typeface="Bradley Hand ITC"/>
                        </a:rPr>
                        <a:t>3</a:t>
                      </a:r>
                      <a:endParaRPr lang="en-CA" sz="2800" b="1" i="0" u="none" strike="noStrike" dirty="0">
                        <a:solidFill>
                          <a:srgbClr val="1F497D"/>
                        </a:solidFill>
                        <a:effectLst/>
                        <a:latin typeface="Bradley Hand ITC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2800" b="1" i="0" u="none" strike="noStrike" dirty="0" smtClean="0">
                          <a:solidFill>
                            <a:srgbClr val="1F497D"/>
                          </a:solidFill>
                          <a:effectLst/>
                          <a:latin typeface="Bradley Hand ITC"/>
                        </a:rPr>
                        <a:t>X</a:t>
                      </a:r>
                      <a:endParaRPr lang="en-CA" sz="2800" b="1" i="0" u="none" strike="noStrike" dirty="0">
                        <a:solidFill>
                          <a:srgbClr val="1F497D"/>
                        </a:solidFill>
                        <a:effectLst/>
                        <a:latin typeface="Bradley Hand ITC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2800" b="1" i="0" u="none" strike="noStrike" dirty="0" smtClean="0">
                          <a:solidFill>
                            <a:srgbClr val="1F497D"/>
                          </a:solidFill>
                          <a:effectLst/>
                          <a:latin typeface="Bradley Hand ITC"/>
                        </a:rPr>
                        <a:t>16</a:t>
                      </a:r>
                      <a:endParaRPr lang="en-CA" sz="2800" b="1" i="0" u="none" strike="noStrike" dirty="0">
                        <a:solidFill>
                          <a:srgbClr val="1F497D"/>
                        </a:solidFill>
                        <a:effectLst/>
                        <a:latin typeface="Bradley Hand ITC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2800" b="1" i="0" u="none" strike="noStrike" dirty="0" smtClean="0">
                          <a:solidFill>
                            <a:srgbClr val="1F497D"/>
                          </a:solidFill>
                          <a:effectLst/>
                          <a:latin typeface="Bradley Hand ITC"/>
                        </a:rPr>
                        <a:t>3</a:t>
                      </a:r>
                      <a:endParaRPr lang="en-CA" sz="2800" b="1" i="0" u="none" strike="noStrike" dirty="0">
                        <a:solidFill>
                          <a:srgbClr val="1F497D"/>
                        </a:solidFill>
                        <a:effectLst/>
                        <a:latin typeface="Bradley Hand ITC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2800" b="1" i="0" u="none" strike="noStrike" dirty="0" smtClean="0">
                          <a:solidFill>
                            <a:srgbClr val="1F497D"/>
                          </a:solidFill>
                          <a:effectLst/>
                          <a:latin typeface="Bradley Hand ITC"/>
                        </a:rPr>
                        <a:t>NO</a:t>
                      </a:r>
                      <a:endParaRPr lang="en-CA" sz="2800" b="1" i="0" u="none" strike="noStrike" dirty="0">
                        <a:solidFill>
                          <a:srgbClr val="1F497D"/>
                        </a:solidFill>
                        <a:effectLst/>
                        <a:latin typeface="Bradley Hand ITC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2800" b="1" i="0" u="none" strike="noStrike" dirty="0" smtClean="0">
                          <a:solidFill>
                            <a:srgbClr val="1F497D"/>
                          </a:solidFill>
                          <a:effectLst/>
                          <a:latin typeface="Bradley Hand ITC"/>
                        </a:rPr>
                        <a:t>0</a:t>
                      </a:r>
                      <a:endParaRPr lang="en-CA" sz="2800" b="1" i="0" u="none" strike="noStrike" dirty="0">
                        <a:solidFill>
                          <a:srgbClr val="1F497D"/>
                        </a:solidFill>
                        <a:effectLst/>
                        <a:latin typeface="Bradley Hand ITC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526601516"/>
                  </a:ext>
                </a:extLst>
              </a:tr>
              <a:tr h="433031"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  <a:endParaRPr lang="en-CA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2800" b="1" i="0" u="none" strike="noStrike" dirty="0" smtClean="0">
                          <a:solidFill>
                            <a:srgbClr val="1F497D"/>
                          </a:solidFill>
                          <a:effectLst/>
                          <a:latin typeface="Bradley Hand ITC"/>
                        </a:rPr>
                        <a:t>4</a:t>
                      </a:r>
                      <a:endParaRPr lang="en-CA" sz="2800" b="1" i="0" u="none" strike="noStrike" dirty="0">
                        <a:solidFill>
                          <a:srgbClr val="1F497D"/>
                        </a:solidFill>
                        <a:effectLst/>
                        <a:latin typeface="Bradley Hand ITC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2800" b="1" i="0" u="none" strike="noStrike" dirty="0" smtClean="0">
                          <a:solidFill>
                            <a:srgbClr val="1F497D"/>
                          </a:solidFill>
                          <a:effectLst/>
                          <a:latin typeface="Bradley Hand ITC"/>
                        </a:rPr>
                        <a:t>X</a:t>
                      </a:r>
                      <a:endParaRPr lang="en-CA" sz="2800" b="1" i="0" u="none" strike="noStrike" dirty="0">
                        <a:solidFill>
                          <a:srgbClr val="1F497D"/>
                        </a:solidFill>
                        <a:effectLst/>
                        <a:latin typeface="Bradley Hand ITC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2800" b="1" i="0" u="none" strike="noStrike" dirty="0" smtClean="0">
                          <a:solidFill>
                            <a:srgbClr val="1F497D"/>
                          </a:solidFill>
                          <a:effectLst/>
                          <a:latin typeface="Bradley Hand ITC"/>
                        </a:rPr>
                        <a:t>X</a:t>
                      </a:r>
                      <a:endParaRPr lang="en-CA" sz="2800" b="1" i="0" u="none" strike="noStrike" dirty="0">
                        <a:solidFill>
                          <a:srgbClr val="1F497D"/>
                        </a:solidFill>
                        <a:effectLst/>
                        <a:latin typeface="Bradley Hand ITC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2800" b="1" i="0" u="none" strike="noStrike" dirty="0" smtClean="0">
                          <a:solidFill>
                            <a:srgbClr val="1F497D"/>
                          </a:solidFill>
                          <a:effectLst/>
                          <a:latin typeface="Bradley Hand ITC"/>
                        </a:rPr>
                        <a:t>10</a:t>
                      </a:r>
                      <a:endParaRPr lang="en-CA" sz="2800" b="1" i="0" u="none" strike="noStrike" dirty="0">
                        <a:solidFill>
                          <a:srgbClr val="1F497D"/>
                        </a:solidFill>
                        <a:effectLst/>
                        <a:latin typeface="Bradley Hand ITC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2800" b="1" i="0" u="none" strike="noStrike" dirty="0" smtClean="0">
                          <a:solidFill>
                            <a:srgbClr val="1F497D"/>
                          </a:solidFill>
                          <a:effectLst/>
                          <a:latin typeface="Bradley Hand ITC"/>
                        </a:rPr>
                        <a:t>X</a:t>
                      </a:r>
                      <a:endParaRPr lang="en-CA" sz="2800" b="1" i="0" u="none" strike="noStrike" dirty="0">
                        <a:solidFill>
                          <a:srgbClr val="1F497D"/>
                        </a:solidFill>
                        <a:effectLst/>
                        <a:latin typeface="Bradley Hand ITC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2800" b="1" i="0" u="none" strike="noStrike" dirty="0" smtClean="0">
                          <a:solidFill>
                            <a:srgbClr val="1F497D"/>
                          </a:solidFill>
                          <a:effectLst/>
                          <a:latin typeface="Bradley Hand ITC"/>
                        </a:rPr>
                        <a:t>2</a:t>
                      </a:r>
                      <a:endParaRPr lang="en-CA" sz="2800" b="1" i="0" u="none" strike="noStrike" dirty="0">
                        <a:solidFill>
                          <a:srgbClr val="1F497D"/>
                        </a:solidFill>
                        <a:effectLst/>
                        <a:latin typeface="Bradley Hand ITC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2800" b="1" i="0" u="none" strike="noStrike" dirty="0" smtClean="0">
                          <a:solidFill>
                            <a:srgbClr val="1F497D"/>
                          </a:solidFill>
                          <a:effectLst/>
                          <a:latin typeface="Bradley Hand ITC"/>
                        </a:rPr>
                        <a:t>3</a:t>
                      </a:r>
                      <a:endParaRPr lang="en-CA" sz="2800" b="1" i="0" u="none" strike="noStrike" dirty="0">
                        <a:solidFill>
                          <a:srgbClr val="1F497D"/>
                        </a:solidFill>
                        <a:effectLst/>
                        <a:latin typeface="Bradley Hand ITC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2800" b="1" i="0" u="none" strike="noStrike" dirty="0" smtClean="0">
                          <a:solidFill>
                            <a:srgbClr val="1F497D"/>
                          </a:solidFill>
                          <a:effectLst/>
                          <a:latin typeface="Bradley Hand ITC"/>
                        </a:rPr>
                        <a:t>X</a:t>
                      </a:r>
                      <a:endParaRPr lang="en-CA" sz="2800" b="1" i="0" u="none" strike="noStrike" dirty="0">
                        <a:solidFill>
                          <a:srgbClr val="1F497D"/>
                        </a:solidFill>
                        <a:effectLst/>
                        <a:latin typeface="Bradley Hand ITC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2800" b="1" i="0" u="none" strike="noStrike" dirty="0" smtClean="0">
                          <a:solidFill>
                            <a:srgbClr val="1F497D"/>
                          </a:solidFill>
                          <a:effectLst/>
                          <a:latin typeface="Bradley Hand ITC"/>
                        </a:rPr>
                        <a:t>14</a:t>
                      </a:r>
                      <a:endParaRPr lang="en-CA" sz="2800" b="1" i="0" u="none" strike="noStrike" dirty="0">
                        <a:solidFill>
                          <a:srgbClr val="1F497D"/>
                        </a:solidFill>
                        <a:effectLst/>
                        <a:latin typeface="Bradley Hand ITC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2800" b="1" i="0" u="none" strike="noStrike" dirty="0" smtClean="0">
                          <a:solidFill>
                            <a:srgbClr val="1F497D"/>
                          </a:solidFill>
                          <a:effectLst/>
                          <a:latin typeface="Bradley Hand ITC"/>
                        </a:rPr>
                        <a:t>X</a:t>
                      </a:r>
                      <a:endParaRPr lang="en-CA" sz="2800" b="1" i="0" u="none" strike="noStrike" dirty="0">
                        <a:solidFill>
                          <a:srgbClr val="1F497D"/>
                        </a:solidFill>
                        <a:effectLst/>
                        <a:latin typeface="Bradley Hand ITC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2800" b="1" i="0" u="none" strike="noStrike" dirty="0" smtClean="0">
                          <a:solidFill>
                            <a:srgbClr val="1F497D"/>
                          </a:solidFill>
                          <a:effectLst/>
                          <a:latin typeface="Bradley Hand ITC"/>
                        </a:rPr>
                        <a:t>X</a:t>
                      </a:r>
                      <a:endParaRPr lang="en-CA" sz="2800" b="1" i="0" u="none" strike="noStrike" dirty="0">
                        <a:solidFill>
                          <a:srgbClr val="1F497D"/>
                        </a:solidFill>
                        <a:effectLst/>
                        <a:latin typeface="Bradley Hand ITC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2800" b="1" i="0" u="none" strike="noStrike" dirty="0" smtClean="0">
                          <a:solidFill>
                            <a:srgbClr val="1F497D"/>
                          </a:solidFill>
                          <a:effectLst/>
                          <a:latin typeface="Bradley Hand ITC"/>
                        </a:rPr>
                        <a:t>29</a:t>
                      </a:r>
                      <a:endParaRPr lang="en-CA" sz="2800" b="1" i="0" u="none" strike="noStrike" dirty="0">
                        <a:solidFill>
                          <a:srgbClr val="1F497D"/>
                        </a:solidFill>
                        <a:effectLst/>
                        <a:latin typeface="Bradley Hand ITC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2800" b="1" i="0" u="none" strike="noStrike" dirty="0" smtClean="0">
                          <a:solidFill>
                            <a:srgbClr val="1F497D"/>
                          </a:solidFill>
                          <a:effectLst/>
                          <a:latin typeface="Bradley Hand ITC"/>
                        </a:rPr>
                        <a:t>4</a:t>
                      </a:r>
                      <a:endParaRPr lang="en-CA" sz="2800" b="1" i="0" u="none" strike="noStrike" dirty="0">
                        <a:solidFill>
                          <a:srgbClr val="1F497D"/>
                        </a:solidFill>
                        <a:effectLst/>
                        <a:latin typeface="Bradley Hand ITC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2800" b="1" i="0" u="none" strike="noStrike" dirty="0" smtClean="0">
                          <a:solidFill>
                            <a:srgbClr val="1F497D"/>
                          </a:solidFill>
                          <a:effectLst/>
                          <a:latin typeface="Bradley Hand ITC"/>
                        </a:rPr>
                        <a:t>Yes</a:t>
                      </a:r>
                      <a:endParaRPr lang="en-CA" sz="2800" b="1" i="0" u="none" strike="noStrike" dirty="0">
                        <a:solidFill>
                          <a:srgbClr val="1F497D"/>
                        </a:solidFill>
                        <a:effectLst/>
                        <a:latin typeface="Bradley Hand ITC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2800" b="1" i="0" u="none" strike="noStrike" dirty="0" smtClean="0">
                          <a:solidFill>
                            <a:srgbClr val="1F497D"/>
                          </a:solidFill>
                          <a:effectLst/>
                          <a:latin typeface="Bradley Hand ITC"/>
                        </a:rPr>
                        <a:t>20</a:t>
                      </a:r>
                      <a:endParaRPr lang="en-CA" sz="2800" b="1" i="0" u="none" strike="noStrike" dirty="0">
                        <a:solidFill>
                          <a:srgbClr val="1F497D"/>
                        </a:solidFill>
                        <a:effectLst/>
                        <a:latin typeface="Bradley Hand ITC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150649093"/>
                  </a:ext>
                </a:extLst>
              </a:tr>
            </a:tbl>
          </a:graphicData>
        </a:graphic>
      </p:graphicFrame>
      <p:sp>
        <p:nvSpPr>
          <p:cNvPr id="3" name="Rectangle 2"/>
          <p:cNvSpPr/>
          <p:nvPr/>
        </p:nvSpPr>
        <p:spPr>
          <a:xfrm>
            <a:off x="1047750" y="784829"/>
            <a:ext cx="41710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ctr"/>
            <a:r>
              <a:rPr lang="en-CA" sz="3200" b="1" dirty="0">
                <a:solidFill>
                  <a:srgbClr val="1F497D"/>
                </a:solidFill>
                <a:latin typeface="Bradley Hand ITC"/>
              </a:rPr>
              <a:t>3</a:t>
            </a:r>
          </a:p>
        </p:txBody>
      </p:sp>
      <p:sp>
        <p:nvSpPr>
          <p:cNvPr id="36" name="Rectangle 35"/>
          <p:cNvSpPr/>
          <p:nvPr/>
        </p:nvSpPr>
        <p:spPr>
          <a:xfrm>
            <a:off x="1632032" y="784829"/>
            <a:ext cx="4443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ctr"/>
            <a:r>
              <a:rPr lang="en-CA" sz="3200" b="1" dirty="0" smtClean="0">
                <a:solidFill>
                  <a:srgbClr val="1F497D"/>
                </a:solidFill>
                <a:latin typeface="Bradley Hand ITC"/>
              </a:rPr>
              <a:t>X</a:t>
            </a:r>
            <a:endParaRPr lang="en-CA" sz="3200" b="1" dirty="0">
              <a:solidFill>
                <a:srgbClr val="1F497D"/>
              </a:solidFill>
              <a:latin typeface="Bradley Hand ITC"/>
            </a:endParaRPr>
          </a:p>
        </p:txBody>
      </p:sp>
      <p:sp>
        <p:nvSpPr>
          <p:cNvPr id="37" name="Rectangle 36"/>
          <p:cNvSpPr/>
          <p:nvPr/>
        </p:nvSpPr>
        <p:spPr>
          <a:xfrm>
            <a:off x="2035192" y="784828"/>
            <a:ext cx="4443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ctr"/>
            <a:r>
              <a:rPr lang="en-CA" sz="3200" b="1" dirty="0" smtClean="0">
                <a:solidFill>
                  <a:srgbClr val="1F497D"/>
                </a:solidFill>
                <a:latin typeface="Bradley Hand ITC"/>
              </a:rPr>
              <a:t>X</a:t>
            </a:r>
            <a:endParaRPr lang="en-CA" sz="3200" b="1" dirty="0">
              <a:solidFill>
                <a:srgbClr val="1F497D"/>
              </a:solidFill>
              <a:latin typeface="Bradley Hand ITC"/>
            </a:endParaRPr>
          </a:p>
        </p:txBody>
      </p:sp>
      <p:pic>
        <p:nvPicPr>
          <p:cNvPr id="1028" name="Picture 4" descr="http://worldartsme.com/images/dice-face-clipart-1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770" t="51959" r="35510" b="4259"/>
          <a:stretch/>
        </p:blipFill>
        <p:spPr bwMode="auto">
          <a:xfrm>
            <a:off x="7303143" y="11128709"/>
            <a:ext cx="809625" cy="8048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3" name="Rectangle 42"/>
          <p:cNvSpPr/>
          <p:nvPr/>
        </p:nvSpPr>
        <p:spPr>
          <a:xfrm>
            <a:off x="2464588" y="784828"/>
            <a:ext cx="44916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ctr"/>
            <a:r>
              <a:rPr lang="en-CA" sz="3200" b="1" dirty="0">
                <a:solidFill>
                  <a:srgbClr val="1F497D"/>
                </a:solidFill>
                <a:latin typeface="Bradley Hand ITC"/>
              </a:rPr>
              <a:t>7</a:t>
            </a:r>
          </a:p>
        </p:txBody>
      </p:sp>
      <p:sp>
        <p:nvSpPr>
          <p:cNvPr id="40" name="Rectangle 39"/>
          <p:cNvSpPr/>
          <p:nvPr/>
        </p:nvSpPr>
        <p:spPr>
          <a:xfrm>
            <a:off x="2892443" y="784828"/>
            <a:ext cx="44435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ctr"/>
            <a:r>
              <a:rPr lang="en-CA" sz="3200" b="1" dirty="0" smtClean="0">
                <a:solidFill>
                  <a:srgbClr val="1F497D"/>
                </a:solidFill>
                <a:latin typeface="Bradley Hand ITC"/>
              </a:rPr>
              <a:t>X</a:t>
            </a:r>
            <a:endParaRPr lang="en-CA" sz="3200" b="1" dirty="0">
              <a:solidFill>
                <a:srgbClr val="1F497D"/>
              </a:solidFill>
              <a:latin typeface="Bradley Hand ITC"/>
            </a:endParaRPr>
          </a:p>
        </p:txBody>
      </p:sp>
      <p:sp>
        <p:nvSpPr>
          <p:cNvPr id="47" name="Rectangle 46"/>
          <p:cNvSpPr/>
          <p:nvPr/>
        </p:nvSpPr>
        <p:spPr>
          <a:xfrm>
            <a:off x="3313610" y="784828"/>
            <a:ext cx="44435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ctr"/>
            <a:r>
              <a:rPr lang="en-CA" sz="3200" b="1" dirty="0" smtClean="0">
                <a:solidFill>
                  <a:srgbClr val="1F497D"/>
                </a:solidFill>
                <a:latin typeface="Bradley Hand ITC"/>
              </a:rPr>
              <a:t>X</a:t>
            </a:r>
            <a:endParaRPr lang="en-CA" sz="3200" b="1" dirty="0">
              <a:solidFill>
                <a:srgbClr val="1F497D"/>
              </a:solidFill>
              <a:latin typeface="Bradley Hand ITC"/>
            </a:endParaRPr>
          </a:p>
        </p:txBody>
      </p:sp>
      <p:sp>
        <p:nvSpPr>
          <p:cNvPr id="51" name="Rectangle 50"/>
          <p:cNvSpPr/>
          <p:nvPr/>
        </p:nvSpPr>
        <p:spPr>
          <a:xfrm>
            <a:off x="3595901" y="784828"/>
            <a:ext cx="66717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ctr"/>
            <a:r>
              <a:rPr lang="en-CA" sz="3200" b="1" dirty="0" smtClean="0">
                <a:solidFill>
                  <a:srgbClr val="1F497D"/>
                </a:solidFill>
                <a:latin typeface="Bradley Hand ITC"/>
              </a:rPr>
              <a:t>36</a:t>
            </a:r>
            <a:endParaRPr lang="en-CA" sz="3200" b="1" dirty="0">
              <a:solidFill>
                <a:srgbClr val="1F497D"/>
              </a:solidFill>
              <a:latin typeface="Bradley Hand ITC"/>
            </a:endParaRPr>
          </a:p>
        </p:txBody>
      </p:sp>
      <p:sp>
        <p:nvSpPr>
          <p:cNvPr id="45" name="Rectangle 44"/>
          <p:cNvSpPr/>
          <p:nvPr/>
        </p:nvSpPr>
        <p:spPr>
          <a:xfrm>
            <a:off x="4123218" y="784828"/>
            <a:ext cx="44435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ctr"/>
            <a:r>
              <a:rPr lang="en-CA" sz="3200" b="1" dirty="0" smtClean="0">
                <a:solidFill>
                  <a:srgbClr val="1F497D"/>
                </a:solidFill>
                <a:latin typeface="Bradley Hand ITC"/>
              </a:rPr>
              <a:t>X</a:t>
            </a:r>
            <a:endParaRPr lang="en-CA" sz="3200" b="1" dirty="0">
              <a:solidFill>
                <a:srgbClr val="1F497D"/>
              </a:solidFill>
              <a:latin typeface="Bradley Hand ITC"/>
            </a:endParaRPr>
          </a:p>
        </p:txBody>
      </p:sp>
      <p:sp>
        <p:nvSpPr>
          <p:cNvPr id="46" name="Rectangle 45"/>
          <p:cNvSpPr/>
          <p:nvPr/>
        </p:nvSpPr>
        <p:spPr>
          <a:xfrm>
            <a:off x="4556425" y="784828"/>
            <a:ext cx="44435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ctr"/>
            <a:r>
              <a:rPr lang="en-CA" sz="3200" b="1" dirty="0" smtClean="0">
                <a:solidFill>
                  <a:srgbClr val="1F497D"/>
                </a:solidFill>
                <a:latin typeface="Bradley Hand ITC"/>
              </a:rPr>
              <a:t>4</a:t>
            </a:r>
            <a:endParaRPr lang="en-CA" sz="3200" b="1" dirty="0">
              <a:solidFill>
                <a:srgbClr val="1F497D"/>
              </a:solidFill>
              <a:latin typeface="Bradley Hand ITC"/>
            </a:endParaRPr>
          </a:p>
        </p:txBody>
      </p:sp>
      <p:sp>
        <p:nvSpPr>
          <p:cNvPr id="41" name="Rectangle 40"/>
          <p:cNvSpPr/>
          <p:nvPr/>
        </p:nvSpPr>
        <p:spPr>
          <a:xfrm>
            <a:off x="5071955" y="784828"/>
            <a:ext cx="44435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ctr"/>
            <a:r>
              <a:rPr lang="en-CA" sz="3200" b="1" dirty="0" smtClean="0">
                <a:solidFill>
                  <a:srgbClr val="1F497D"/>
                </a:solidFill>
                <a:latin typeface="Bradley Hand ITC"/>
              </a:rPr>
              <a:t>X</a:t>
            </a:r>
            <a:endParaRPr lang="en-CA" sz="3200" b="1" dirty="0">
              <a:solidFill>
                <a:srgbClr val="1F497D"/>
              </a:solidFill>
              <a:latin typeface="Bradley Hand ITC"/>
            </a:endParaRPr>
          </a:p>
        </p:txBody>
      </p:sp>
      <p:sp>
        <p:nvSpPr>
          <p:cNvPr id="49" name="Rectangle 48"/>
          <p:cNvSpPr/>
          <p:nvPr/>
        </p:nvSpPr>
        <p:spPr>
          <a:xfrm>
            <a:off x="5516307" y="784828"/>
            <a:ext cx="44435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ctr"/>
            <a:r>
              <a:rPr lang="en-CA" sz="3200" b="1" dirty="0" smtClean="0">
                <a:solidFill>
                  <a:srgbClr val="1F497D"/>
                </a:solidFill>
                <a:latin typeface="Bradley Hand ITC"/>
              </a:rPr>
              <a:t>6</a:t>
            </a:r>
            <a:endParaRPr lang="en-CA" sz="3200" b="1" dirty="0">
              <a:solidFill>
                <a:srgbClr val="1F497D"/>
              </a:solidFill>
              <a:latin typeface="Bradley Hand ITC"/>
            </a:endParaRPr>
          </a:p>
        </p:txBody>
      </p:sp>
      <p:sp>
        <p:nvSpPr>
          <p:cNvPr id="50" name="Rectangle 49"/>
          <p:cNvSpPr/>
          <p:nvPr/>
        </p:nvSpPr>
        <p:spPr>
          <a:xfrm>
            <a:off x="5969866" y="810049"/>
            <a:ext cx="65114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ctr"/>
            <a:r>
              <a:rPr lang="en-CA" sz="3200" b="1" dirty="0" smtClean="0">
                <a:solidFill>
                  <a:srgbClr val="1F497D"/>
                </a:solidFill>
                <a:latin typeface="Bradley Hand ITC"/>
              </a:rPr>
              <a:t>53</a:t>
            </a:r>
            <a:endParaRPr lang="en-CA" sz="3200" b="1" dirty="0">
              <a:solidFill>
                <a:srgbClr val="1F497D"/>
              </a:solidFill>
              <a:latin typeface="Bradley Hand ITC"/>
            </a:endParaRPr>
          </a:p>
        </p:txBody>
      </p:sp>
      <p:sp>
        <p:nvSpPr>
          <p:cNvPr id="52" name="Rectangle 51"/>
          <p:cNvSpPr/>
          <p:nvPr/>
        </p:nvSpPr>
        <p:spPr>
          <a:xfrm>
            <a:off x="6691254" y="817812"/>
            <a:ext cx="44435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ctr"/>
            <a:r>
              <a:rPr lang="en-CA" sz="3200" b="1" dirty="0" smtClean="0">
                <a:solidFill>
                  <a:srgbClr val="1F497D"/>
                </a:solidFill>
                <a:latin typeface="Bradley Hand ITC"/>
              </a:rPr>
              <a:t>4</a:t>
            </a:r>
            <a:endParaRPr lang="en-CA" sz="3200" b="1" dirty="0">
              <a:solidFill>
                <a:srgbClr val="1F497D"/>
              </a:solidFill>
              <a:latin typeface="Bradley Hand ITC"/>
            </a:endParaRPr>
          </a:p>
        </p:txBody>
      </p:sp>
      <p:sp>
        <p:nvSpPr>
          <p:cNvPr id="53" name="Rectangle 52"/>
          <p:cNvSpPr/>
          <p:nvPr/>
        </p:nvSpPr>
        <p:spPr>
          <a:xfrm>
            <a:off x="7197102" y="780664"/>
            <a:ext cx="78258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ctr"/>
            <a:r>
              <a:rPr lang="en-CA" sz="3200" b="1" dirty="0" smtClean="0">
                <a:solidFill>
                  <a:srgbClr val="1F497D"/>
                </a:solidFill>
                <a:latin typeface="Bradley Hand ITC"/>
              </a:rPr>
              <a:t>Yes</a:t>
            </a:r>
            <a:endParaRPr lang="en-CA" sz="3200" b="1" dirty="0">
              <a:solidFill>
                <a:srgbClr val="1F497D"/>
              </a:solidFill>
              <a:latin typeface="Bradley Hand ITC"/>
            </a:endParaRPr>
          </a:p>
        </p:txBody>
      </p:sp>
      <p:sp>
        <p:nvSpPr>
          <p:cNvPr id="54" name="Rectangle 53"/>
          <p:cNvSpPr/>
          <p:nvPr/>
        </p:nvSpPr>
        <p:spPr>
          <a:xfrm>
            <a:off x="7992628" y="786793"/>
            <a:ext cx="62068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ctr"/>
            <a:r>
              <a:rPr lang="en-CA" sz="3200" b="1" dirty="0" smtClean="0">
                <a:solidFill>
                  <a:srgbClr val="1F497D"/>
                </a:solidFill>
                <a:latin typeface="Bradley Hand ITC"/>
              </a:rPr>
              <a:t>15</a:t>
            </a:r>
            <a:endParaRPr lang="en-CA" sz="3200" b="1" dirty="0">
              <a:solidFill>
                <a:srgbClr val="1F497D"/>
              </a:solidFill>
              <a:latin typeface="Bradley Hand ITC"/>
            </a:endParaRPr>
          </a:p>
        </p:txBody>
      </p:sp>
    </p:spTree>
    <p:extLst>
      <p:ext uri="{BB962C8B-B14F-4D97-AF65-F5344CB8AC3E}">
        <p14:creationId xmlns:p14="http://schemas.microsoft.com/office/powerpoint/2010/main" val="13177060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83205135"/>
              </p:ext>
            </p:extLst>
          </p:nvPr>
        </p:nvGraphicFramePr>
        <p:xfrm>
          <a:off x="464660" y="328567"/>
          <a:ext cx="8229603" cy="1832864"/>
        </p:xfrm>
        <a:graphic>
          <a:graphicData uri="http://schemas.openxmlformats.org/drawingml/2006/table">
            <a:tbl>
              <a:tblPr/>
              <a:tblGrid>
                <a:gridCol w="4749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71365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399544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399544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407082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437237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399544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  <a:gridCol w="429698">
                  <a:extLst>
                    <a:ext uri="{9D8B030D-6E8A-4147-A177-3AD203B41FA5}">
                      <a16:colId xmlns:a16="http://schemas.microsoft.com/office/drawing/2014/main" xmlns="" val="20007"/>
                    </a:ext>
                  </a:extLst>
                </a:gridCol>
                <a:gridCol w="407082">
                  <a:extLst>
                    <a:ext uri="{9D8B030D-6E8A-4147-A177-3AD203B41FA5}">
                      <a16:colId xmlns:a16="http://schemas.microsoft.com/office/drawing/2014/main" xmlns="" val="20008"/>
                    </a:ext>
                  </a:extLst>
                </a:gridCol>
                <a:gridCol w="459853">
                  <a:extLst>
                    <a:ext uri="{9D8B030D-6E8A-4147-A177-3AD203B41FA5}">
                      <a16:colId xmlns:a16="http://schemas.microsoft.com/office/drawing/2014/main" xmlns="" val="20009"/>
                    </a:ext>
                  </a:extLst>
                </a:gridCol>
                <a:gridCol w="512623">
                  <a:extLst>
                    <a:ext uri="{9D8B030D-6E8A-4147-A177-3AD203B41FA5}">
                      <a16:colId xmlns:a16="http://schemas.microsoft.com/office/drawing/2014/main" xmlns="" val="20010"/>
                    </a:ext>
                  </a:extLst>
                </a:gridCol>
                <a:gridCol w="474930">
                  <a:extLst>
                    <a:ext uri="{9D8B030D-6E8A-4147-A177-3AD203B41FA5}">
                      <a16:colId xmlns:a16="http://schemas.microsoft.com/office/drawing/2014/main" xmlns="" val="20011"/>
                    </a:ext>
                  </a:extLst>
                </a:gridCol>
                <a:gridCol w="613137">
                  <a:extLst>
                    <a:ext uri="{9D8B030D-6E8A-4147-A177-3AD203B41FA5}">
                      <a16:colId xmlns:a16="http://schemas.microsoft.com/office/drawing/2014/main" xmlns="" val="20012"/>
                    </a:ext>
                  </a:extLst>
                </a:gridCol>
                <a:gridCol w="613137">
                  <a:extLst>
                    <a:ext uri="{9D8B030D-6E8A-4147-A177-3AD203B41FA5}">
                      <a16:colId xmlns:a16="http://schemas.microsoft.com/office/drawing/2014/main" xmlns="" val="20013"/>
                    </a:ext>
                  </a:extLst>
                </a:gridCol>
                <a:gridCol w="753857">
                  <a:extLst>
                    <a:ext uri="{9D8B030D-6E8A-4147-A177-3AD203B41FA5}">
                      <a16:colId xmlns:a16="http://schemas.microsoft.com/office/drawing/2014/main" xmlns="" val="20014"/>
                    </a:ext>
                  </a:extLst>
                </a:gridCol>
                <a:gridCol w="733754">
                  <a:extLst>
                    <a:ext uri="{9D8B030D-6E8A-4147-A177-3AD203B41FA5}">
                      <a16:colId xmlns:a16="http://schemas.microsoft.com/office/drawing/2014/main" xmlns="" val="20015"/>
                    </a:ext>
                  </a:extLst>
                </a:gridCol>
              </a:tblGrid>
              <a:tr h="248091">
                <a:tc>
                  <a:txBody>
                    <a:bodyPr/>
                    <a:lstStyle/>
                    <a:p>
                      <a:pPr algn="l" fontAlgn="b"/>
                      <a:r>
                        <a:rPr lang="en-CA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en-CA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# Stories Committed to Iteration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9">
                  <a:txBody>
                    <a:bodyPr/>
                    <a:lstStyle/>
                    <a:p>
                      <a:pPr algn="ctr" fontAlgn="b"/>
                      <a:r>
                        <a:rPr lang="en-CA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Roll</a:t>
                      </a:r>
                      <a:r>
                        <a:rPr lang="en-CA" sz="9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(Day)</a:t>
                      </a:r>
                      <a:endParaRPr lang="en-CA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CA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en-CA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Total of Accepted Value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en-CA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# Stories Completed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en-CA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Iteration Commitment Met?(Yes/No)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en-CA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Commitment Points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85680">
                <a:tc>
                  <a:txBody>
                    <a:bodyPr/>
                    <a:lstStyle/>
                    <a:p>
                      <a:pPr algn="l" fontAlgn="b"/>
                      <a:r>
                        <a:rPr lang="en-CA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Iteration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CA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CA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CA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CA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CA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CA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CA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CA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CA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CA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3031"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CA" sz="2800" b="1" i="0" u="none" strike="noStrike" dirty="0">
                        <a:solidFill>
                          <a:srgbClr val="1F497D"/>
                        </a:solidFill>
                        <a:effectLst/>
                        <a:latin typeface="Bradley Hand ITC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CA" sz="2800" b="1" i="0" u="none" strike="noStrike" dirty="0">
                        <a:solidFill>
                          <a:srgbClr val="1F497D"/>
                        </a:solidFill>
                        <a:effectLst/>
                        <a:latin typeface="Bradley Hand ITC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CA" sz="2800" b="1" i="0" u="none" strike="noStrike" dirty="0">
                        <a:solidFill>
                          <a:srgbClr val="1F497D"/>
                        </a:solidFill>
                        <a:effectLst/>
                        <a:latin typeface="Bradley Hand ITC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CA" sz="2800" b="1" i="0" u="none" strike="noStrike" dirty="0">
                        <a:solidFill>
                          <a:srgbClr val="1F497D"/>
                        </a:solidFill>
                        <a:effectLst/>
                        <a:latin typeface="Bradley Hand ITC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CA" sz="2800" b="1" i="0" u="none" strike="noStrike" dirty="0">
                        <a:solidFill>
                          <a:srgbClr val="1F497D"/>
                        </a:solidFill>
                        <a:effectLst/>
                        <a:latin typeface="Bradley Hand ITC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CA" sz="2800" b="1" i="0" u="none" strike="noStrike" dirty="0">
                        <a:solidFill>
                          <a:srgbClr val="1F497D"/>
                        </a:solidFill>
                        <a:effectLst/>
                        <a:latin typeface="Bradley Hand ITC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CA" sz="2800" b="1" i="0" u="none" strike="noStrike" dirty="0">
                        <a:solidFill>
                          <a:srgbClr val="1F497D"/>
                        </a:solidFill>
                        <a:effectLst/>
                        <a:latin typeface="Bradley Hand ITC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CA" sz="2800" b="1" i="0" u="none" strike="noStrike" dirty="0">
                        <a:solidFill>
                          <a:srgbClr val="1F497D"/>
                        </a:solidFill>
                        <a:effectLst/>
                        <a:latin typeface="Bradley Hand ITC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CA" sz="2800" b="1" i="0" u="none" strike="noStrike" dirty="0">
                        <a:solidFill>
                          <a:srgbClr val="1F497D"/>
                        </a:solidFill>
                        <a:effectLst/>
                        <a:latin typeface="Bradley Hand ITC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CA" sz="2800" b="1" i="0" u="none" strike="noStrike" dirty="0">
                        <a:solidFill>
                          <a:srgbClr val="1F497D"/>
                        </a:solidFill>
                        <a:effectLst/>
                        <a:latin typeface="Bradley Hand ITC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CA" sz="2800" b="1" i="0" u="none" strike="noStrike" dirty="0">
                        <a:solidFill>
                          <a:srgbClr val="1F497D"/>
                        </a:solidFill>
                        <a:effectLst/>
                        <a:latin typeface="Bradley Hand ITC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CA" sz="2800" b="1" i="0" u="none" strike="noStrike" dirty="0">
                        <a:solidFill>
                          <a:srgbClr val="1F497D"/>
                        </a:solidFill>
                        <a:effectLst/>
                        <a:latin typeface="Bradley Hand ITC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CA" sz="2800" b="1" i="0" u="none" strike="noStrike" dirty="0">
                        <a:solidFill>
                          <a:srgbClr val="1F497D"/>
                        </a:solidFill>
                        <a:effectLst/>
                        <a:latin typeface="Bradley Hand ITC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CA" sz="2800" b="1" i="0" u="none" strike="noStrike" dirty="0">
                        <a:solidFill>
                          <a:srgbClr val="1F497D"/>
                        </a:solidFill>
                        <a:effectLst/>
                        <a:latin typeface="Bradley Hand ITC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CA" sz="2800" b="1" i="0" u="none" strike="noStrike" dirty="0">
                        <a:solidFill>
                          <a:srgbClr val="1F497D"/>
                        </a:solidFill>
                        <a:effectLst/>
                        <a:latin typeface="Bradley Hand ITC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33031"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  <a:endParaRPr lang="en-CA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2800" b="1" i="0" u="none" strike="noStrike" dirty="0" smtClean="0">
                          <a:solidFill>
                            <a:srgbClr val="1F497D"/>
                          </a:solidFill>
                          <a:effectLst/>
                          <a:latin typeface="Bradley Hand ITC"/>
                        </a:rPr>
                        <a:t>4</a:t>
                      </a:r>
                      <a:endParaRPr lang="en-CA" sz="2800" b="1" i="0" u="none" strike="noStrike" dirty="0">
                        <a:solidFill>
                          <a:srgbClr val="1F497D"/>
                        </a:solidFill>
                        <a:effectLst/>
                        <a:latin typeface="Bradley Hand ITC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2800" b="1" i="0" u="none" strike="noStrike" dirty="0" smtClean="0">
                          <a:solidFill>
                            <a:srgbClr val="1F497D"/>
                          </a:solidFill>
                          <a:effectLst/>
                          <a:latin typeface="Bradley Hand ITC"/>
                        </a:rPr>
                        <a:t>X</a:t>
                      </a:r>
                      <a:endParaRPr lang="en-CA" sz="2800" b="1" i="0" u="none" strike="noStrike" dirty="0">
                        <a:solidFill>
                          <a:srgbClr val="1F497D"/>
                        </a:solidFill>
                        <a:effectLst/>
                        <a:latin typeface="Bradley Hand ITC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2800" b="1" i="0" u="none" strike="noStrike" dirty="0" smtClean="0">
                          <a:solidFill>
                            <a:srgbClr val="1F497D"/>
                          </a:solidFill>
                          <a:effectLst/>
                          <a:latin typeface="Bradley Hand ITC"/>
                        </a:rPr>
                        <a:t>X</a:t>
                      </a:r>
                      <a:endParaRPr lang="en-CA" sz="2800" b="1" i="0" u="none" strike="noStrike" dirty="0">
                        <a:solidFill>
                          <a:srgbClr val="1F497D"/>
                        </a:solidFill>
                        <a:effectLst/>
                        <a:latin typeface="Bradley Hand ITC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2800" b="1" i="0" u="none" strike="noStrike" dirty="0" smtClean="0">
                          <a:solidFill>
                            <a:srgbClr val="1F497D"/>
                          </a:solidFill>
                          <a:effectLst/>
                          <a:latin typeface="Bradley Hand ITC"/>
                        </a:rPr>
                        <a:t>X</a:t>
                      </a:r>
                      <a:endParaRPr lang="en-CA" sz="2800" b="1" i="0" u="none" strike="noStrike" dirty="0">
                        <a:solidFill>
                          <a:srgbClr val="1F497D"/>
                        </a:solidFill>
                        <a:effectLst/>
                        <a:latin typeface="Bradley Hand ITC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2800" b="1" i="0" u="none" strike="noStrike" dirty="0" smtClean="0">
                          <a:solidFill>
                            <a:srgbClr val="1F497D"/>
                          </a:solidFill>
                          <a:effectLst/>
                          <a:latin typeface="Bradley Hand ITC"/>
                        </a:rPr>
                        <a:t>10</a:t>
                      </a:r>
                      <a:endParaRPr lang="en-CA" sz="2800" b="1" i="0" u="none" strike="noStrike" dirty="0">
                        <a:solidFill>
                          <a:srgbClr val="1F497D"/>
                        </a:solidFill>
                        <a:effectLst/>
                        <a:latin typeface="Bradley Hand ITC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2800" b="1" i="0" u="none" strike="noStrike" dirty="0" smtClean="0">
                          <a:solidFill>
                            <a:srgbClr val="1F497D"/>
                          </a:solidFill>
                          <a:effectLst/>
                          <a:latin typeface="Bradley Hand ITC"/>
                        </a:rPr>
                        <a:t>X</a:t>
                      </a:r>
                      <a:endParaRPr lang="en-CA" sz="2800" b="1" i="0" u="none" strike="noStrike" dirty="0">
                        <a:solidFill>
                          <a:srgbClr val="1F497D"/>
                        </a:solidFill>
                        <a:effectLst/>
                        <a:latin typeface="Bradley Hand ITC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2800" b="1" i="0" u="none" strike="noStrike" dirty="0" smtClean="0">
                          <a:solidFill>
                            <a:srgbClr val="1F497D"/>
                          </a:solidFill>
                          <a:effectLst/>
                          <a:latin typeface="Bradley Hand ITC"/>
                        </a:rPr>
                        <a:t>3</a:t>
                      </a:r>
                      <a:endParaRPr lang="en-CA" sz="2800" b="1" i="0" u="none" strike="noStrike" dirty="0">
                        <a:solidFill>
                          <a:srgbClr val="1F497D"/>
                        </a:solidFill>
                        <a:effectLst/>
                        <a:latin typeface="Bradley Hand ITC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2800" b="1" i="0" u="none" strike="noStrike" dirty="0" smtClean="0">
                          <a:solidFill>
                            <a:srgbClr val="1F497D"/>
                          </a:solidFill>
                          <a:effectLst/>
                          <a:latin typeface="Bradley Hand ITC"/>
                        </a:rPr>
                        <a:t>X</a:t>
                      </a:r>
                      <a:endParaRPr lang="en-CA" sz="2800" b="1" i="0" u="none" strike="noStrike" dirty="0">
                        <a:solidFill>
                          <a:srgbClr val="1F497D"/>
                        </a:solidFill>
                        <a:effectLst/>
                        <a:latin typeface="Bradley Hand ITC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2800" b="1" i="0" u="none" strike="noStrike" dirty="0" smtClean="0">
                          <a:solidFill>
                            <a:srgbClr val="1F497D"/>
                          </a:solidFill>
                          <a:effectLst/>
                          <a:latin typeface="Bradley Hand ITC"/>
                        </a:rPr>
                        <a:t>X</a:t>
                      </a:r>
                      <a:endParaRPr lang="en-CA" sz="2800" b="1" i="0" u="none" strike="noStrike" dirty="0">
                        <a:solidFill>
                          <a:srgbClr val="1F497D"/>
                        </a:solidFill>
                        <a:effectLst/>
                        <a:latin typeface="Bradley Hand ITC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2800" b="1" i="0" u="none" strike="noStrike" dirty="0" smtClean="0">
                          <a:solidFill>
                            <a:srgbClr val="1F497D"/>
                          </a:solidFill>
                          <a:effectLst/>
                          <a:latin typeface="Bradley Hand ITC"/>
                        </a:rPr>
                        <a:t>3</a:t>
                      </a:r>
                      <a:endParaRPr lang="en-CA" sz="2800" b="1" i="0" u="none" strike="noStrike" dirty="0">
                        <a:solidFill>
                          <a:srgbClr val="1F497D"/>
                        </a:solidFill>
                        <a:effectLst/>
                        <a:latin typeface="Bradley Hand ITC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2800" b="1" i="0" u="none" strike="noStrike" dirty="0" smtClean="0">
                          <a:solidFill>
                            <a:srgbClr val="1F497D"/>
                          </a:solidFill>
                          <a:effectLst/>
                          <a:latin typeface="Bradley Hand ITC"/>
                        </a:rPr>
                        <a:t>X</a:t>
                      </a:r>
                      <a:endParaRPr lang="en-CA" sz="2800" b="1" i="0" u="none" strike="noStrike" dirty="0">
                        <a:solidFill>
                          <a:srgbClr val="1F497D"/>
                        </a:solidFill>
                        <a:effectLst/>
                        <a:latin typeface="Bradley Hand ITC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2800" b="1" i="0" u="none" strike="noStrike" dirty="0" smtClean="0">
                          <a:solidFill>
                            <a:srgbClr val="1F497D"/>
                          </a:solidFill>
                          <a:effectLst/>
                          <a:latin typeface="Bradley Hand ITC"/>
                        </a:rPr>
                        <a:t>16</a:t>
                      </a:r>
                      <a:endParaRPr lang="en-CA" sz="2800" b="1" i="0" u="none" strike="noStrike" dirty="0">
                        <a:solidFill>
                          <a:srgbClr val="1F497D"/>
                        </a:solidFill>
                        <a:effectLst/>
                        <a:latin typeface="Bradley Hand ITC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2800" b="1" i="0" u="none" strike="noStrike" dirty="0" smtClean="0">
                          <a:solidFill>
                            <a:srgbClr val="1F497D"/>
                          </a:solidFill>
                          <a:effectLst/>
                          <a:latin typeface="Bradley Hand ITC"/>
                        </a:rPr>
                        <a:t>3</a:t>
                      </a:r>
                      <a:endParaRPr lang="en-CA" sz="2800" b="1" i="0" u="none" strike="noStrike" dirty="0">
                        <a:solidFill>
                          <a:srgbClr val="1F497D"/>
                        </a:solidFill>
                        <a:effectLst/>
                        <a:latin typeface="Bradley Hand ITC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2800" b="1" i="0" u="none" strike="noStrike" dirty="0" smtClean="0">
                          <a:solidFill>
                            <a:srgbClr val="1F497D"/>
                          </a:solidFill>
                          <a:effectLst/>
                          <a:latin typeface="Bradley Hand ITC"/>
                        </a:rPr>
                        <a:t>NO</a:t>
                      </a:r>
                      <a:endParaRPr lang="en-CA" sz="2800" b="1" i="0" u="none" strike="noStrike" dirty="0">
                        <a:solidFill>
                          <a:srgbClr val="1F497D"/>
                        </a:solidFill>
                        <a:effectLst/>
                        <a:latin typeface="Bradley Hand ITC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2800" b="1" i="0" u="none" strike="noStrike" dirty="0" smtClean="0">
                          <a:solidFill>
                            <a:srgbClr val="1F497D"/>
                          </a:solidFill>
                          <a:effectLst/>
                          <a:latin typeface="Bradley Hand ITC"/>
                        </a:rPr>
                        <a:t>0</a:t>
                      </a:r>
                      <a:endParaRPr lang="en-CA" sz="2800" b="1" i="0" u="none" strike="noStrike" dirty="0">
                        <a:solidFill>
                          <a:srgbClr val="1F497D"/>
                        </a:solidFill>
                        <a:effectLst/>
                        <a:latin typeface="Bradley Hand ITC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526601516"/>
                  </a:ext>
                </a:extLst>
              </a:tr>
              <a:tr h="433031"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  <a:endParaRPr lang="en-CA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2800" b="1" i="0" u="none" strike="noStrike" dirty="0" smtClean="0">
                          <a:solidFill>
                            <a:srgbClr val="1F497D"/>
                          </a:solidFill>
                          <a:effectLst/>
                          <a:latin typeface="Bradley Hand ITC"/>
                        </a:rPr>
                        <a:t>4</a:t>
                      </a:r>
                      <a:endParaRPr lang="en-CA" sz="2800" b="1" i="0" u="none" strike="noStrike" dirty="0">
                        <a:solidFill>
                          <a:srgbClr val="1F497D"/>
                        </a:solidFill>
                        <a:effectLst/>
                        <a:latin typeface="Bradley Hand ITC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2800" b="1" i="0" u="none" strike="noStrike" dirty="0" smtClean="0">
                          <a:solidFill>
                            <a:srgbClr val="1F497D"/>
                          </a:solidFill>
                          <a:effectLst/>
                          <a:latin typeface="Bradley Hand ITC"/>
                        </a:rPr>
                        <a:t>X</a:t>
                      </a:r>
                      <a:endParaRPr lang="en-CA" sz="2800" b="1" i="0" u="none" strike="noStrike" dirty="0">
                        <a:solidFill>
                          <a:srgbClr val="1F497D"/>
                        </a:solidFill>
                        <a:effectLst/>
                        <a:latin typeface="Bradley Hand ITC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2800" b="1" i="0" u="none" strike="noStrike" dirty="0" smtClean="0">
                          <a:solidFill>
                            <a:srgbClr val="1F497D"/>
                          </a:solidFill>
                          <a:effectLst/>
                          <a:latin typeface="Bradley Hand ITC"/>
                        </a:rPr>
                        <a:t>X</a:t>
                      </a:r>
                      <a:endParaRPr lang="en-CA" sz="2800" b="1" i="0" u="none" strike="noStrike" dirty="0">
                        <a:solidFill>
                          <a:srgbClr val="1F497D"/>
                        </a:solidFill>
                        <a:effectLst/>
                        <a:latin typeface="Bradley Hand ITC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2800" b="1" i="0" u="none" strike="noStrike" dirty="0" smtClean="0">
                          <a:solidFill>
                            <a:srgbClr val="1F497D"/>
                          </a:solidFill>
                          <a:effectLst/>
                          <a:latin typeface="Bradley Hand ITC"/>
                        </a:rPr>
                        <a:t>10</a:t>
                      </a:r>
                      <a:endParaRPr lang="en-CA" sz="2800" b="1" i="0" u="none" strike="noStrike" dirty="0">
                        <a:solidFill>
                          <a:srgbClr val="1F497D"/>
                        </a:solidFill>
                        <a:effectLst/>
                        <a:latin typeface="Bradley Hand ITC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2800" b="1" i="0" u="none" strike="noStrike" dirty="0" smtClean="0">
                          <a:solidFill>
                            <a:srgbClr val="1F497D"/>
                          </a:solidFill>
                          <a:effectLst/>
                          <a:latin typeface="Bradley Hand ITC"/>
                        </a:rPr>
                        <a:t>X</a:t>
                      </a:r>
                      <a:endParaRPr lang="en-CA" sz="2800" b="1" i="0" u="none" strike="noStrike" dirty="0">
                        <a:solidFill>
                          <a:srgbClr val="1F497D"/>
                        </a:solidFill>
                        <a:effectLst/>
                        <a:latin typeface="Bradley Hand ITC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2800" b="1" i="0" u="none" strike="noStrike" dirty="0" smtClean="0">
                          <a:solidFill>
                            <a:srgbClr val="1F497D"/>
                          </a:solidFill>
                          <a:effectLst/>
                          <a:latin typeface="Bradley Hand ITC"/>
                        </a:rPr>
                        <a:t>2</a:t>
                      </a:r>
                      <a:endParaRPr lang="en-CA" sz="2800" b="1" i="0" u="none" strike="noStrike" dirty="0">
                        <a:solidFill>
                          <a:srgbClr val="1F497D"/>
                        </a:solidFill>
                        <a:effectLst/>
                        <a:latin typeface="Bradley Hand ITC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2800" b="1" i="0" u="none" strike="noStrike" dirty="0" smtClean="0">
                          <a:solidFill>
                            <a:srgbClr val="1F497D"/>
                          </a:solidFill>
                          <a:effectLst/>
                          <a:latin typeface="Bradley Hand ITC"/>
                        </a:rPr>
                        <a:t>3</a:t>
                      </a:r>
                      <a:endParaRPr lang="en-CA" sz="2800" b="1" i="0" u="none" strike="noStrike" dirty="0">
                        <a:solidFill>
                          <a:srgbClr val="1F497D"/>
                        </a:solidFill>
                        <a:effectLst/>
                        <a:latin typeface="Bradley Hand ITC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2800" b="1" i="0" u="none" strike="noStrike" dirty="0" smtClean="0">
                          <a:solidFill>
                            <a:srgbClr val="1F497D"/>
                          </a:solidFill>
                          <a:effectLst/>
                          <a:latin typeface="Bradley Hand ITC"/>
                        </a:rPr>
                        <a:t>X</a:t>
                      </a:r>
                      <a:endParaRPr lang="en-CA" sz="2800" b="1" i="0" u="none" strike="noStrike" dirty="0">
                        <a:solidFill>
                          <a:srgbClr val="1F497D"/>
                        </a:solidFill>
                        <a:effectLst/>
                        <a:latin typeface="Bradley Hand ITC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2800" b="1" i="0" u="none" strike="noStrike" dirty="0" smtClean="0">
                          <a:solidFill>
                            <a:srgbClr val="1F497D"/>
                          </a:solidFill>
                          <a:effectLst/>
                          <a:latin typeface="Bradley Hand ITC"/>
                        </a:rPr>
                        <a:t>14</a:t>
                      </a:r>
                      <a:endParaRPr lang="en-CA" sz="2800" b="1" i="0" u="none" strike="noStrike" dirty="0">
                        <a:solidFill>
                          <a:srgbClr val="1F497D"/>
                        </a:solidFill>
                        <a:effectLst/>
                        <a:latin typeface="Bradley Hand ITC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2800" b="1" i="0" u="none" strike="noStrike" dirty="0" smtClean="0">
                          <a:solidFill>
                            <a:srgbClr val="1F497D"/>
                          </a:solidFill>
                          <a:effectLst/>
                          <a:latin typeface="Bradley Hand ITC"/>
                        </a:rPr>
                        <a:t>X</a:t>
                      </a:r>
                      <a:endParaRPr lang="en-CA" sz="2800" b="1" i="0" u="none" strike="noStrike" dirty="0">
                        <a:solidFill>
                          <a:srgbClr val="1F497D"/>
                        </a:solidFill>
                        <a:effectLst/>
                        <a:latin typeface="Bradley Hand ITC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2800" b="1" i="0" u="none" strike="noStrike" dirty="0" smtClean="0">
                          <a:solidFill>
                            <a:srgbClr val="1F497D"/>
                          </a:solidFill>
                          <a:effectLst/>
                          <a:latin typeface="Bradley Hand ITC"/>
                        </a:rPr>
                        <a:t>X</a:t>
                      </a:r>
                      <a:endParaRPr lang="en-CA" sz="2800" b="1" i="0" u="none" strike="noStrike" dirty="0">
                        <a:solidFill>
                          <a:srgbClr val="1F497D"/>
                        </a:solidFill>
                        <a:effectLst/>
                        <a:latin typeface="Bradley Hand ITC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2800" b="1" i="0" u="none" strike="noStrike" dirty="0" smtClean="0">
                          <a:solidFill>
                            <a:srgbClr val="1F497D"/>
                          </a:solidFill>
                          <a:effectLst/>
                          <a:latin typeface="Bradley Hand ITC"/>
                        </a:rPr>
                        <a:t>29</a:t>
                      </a:r>
                      <a:endParaRPr lang="en-CA" sz="2800" b="1" i="0" u="none" strike="noStrike" dirty="0">
                        <a:solidFill>
                          <a:srgbClr val="1F497D"/>
                        </a:solidFill>
                        <a:effectLst/>
                        <a:latin typeface="Bradley Hand ITC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2800" b="1" i="0" u="none" strike="noStrike" dirty="0" smtClean="0">
                          <a:solidFill>
                            <a:srgbClr val="1F497D"/>
                          </a:solidFill>
                          <a:effectLst/>
                          <a:latin typeface="Bradley Hand ITC"/>
                        </a:rPr>
                        <a:t>4</a:t>
                      </a:r>
                      <a:endParaRPr lang="en-CA" sz="2800" b="1" i="0" u="none" strike="noStrike" dirty="0">
                        <a:solidFill>
                          <a:srgbClr val="1F497D"/>
                        </a:solidFill>
                        <a:effectLst/>
                        <a:latin typeface="Bradley Hand ITC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2800" b="1" i="0" u="none" strike="noStrike" dirty="0" smtClean="0">
                          <a:solidFill>
                            <a:srgbClr val="1F497D"/>
                          </a:solidFill>
                          <a:effectLst/>
                          <a:latin typeface="Bradley Hand ITC"/>
                        </a:rPr>
                        <a:t>Yes</a:t>
                      </a:r>
                      <a:endParaRPr lang="en-CA" sz="2800" b="1" i="0" u="none" strike="noStrike" dirty="0">
                        <a:solidFill>
                          <a:srgbClr val="1F497D"/>
                        </a:solidFill>
                        <a:effectLst/>
                        <a:latin typeface="Bradley Hand ITC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2800" b="1" i="0" u="none" strike="noStrike" dirty="0" smtClean="0">
                          <a:solidFill>
                            <a:srgbClr val="1F497D"/>
                          </a:solidFill>
                          <a:effectLst/>
                          <a:latin typeface="Bradley Hand ITC"/>
                        </a:rPr>
                        <a:t>20</a:t>
                      </a:r>
                      <a:endParaRPr lang="en-CA" sz="2800" b="1" i="0" u="none" strike="noStrike" dirty="0">
                        <a:solidFill>
                          <a:srgbClr val="1F497D"/>
                        </a:solidFill>
                        <a:effectLst/>
                        <a:latin typeface="Bradley Hand ITC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150649093"/>
                  </a:ext>
                </a:extLst>
              </a:tr>
            </a:tbl>
          </a:graphicData>
        </a:graphic>
      </p:graphicFrame>
      <p:sp>
        <p:nvSpPr>
          <p:cNvPr id="3" name="Rectangle 2"/>
          <p:cNvSpPr/>
          <p:nvPr/>
        </p:nvSpPr>
        <p:spPr>
          <a:xfrm>
            <a:off x="1047750" y="784829"/>
            <a:ext cx="41710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ctr"/>
            <a:r>
              <a:rPr lang="en-CA" sz="3200" b="1" dirty="0">
                <a:solidFill>
                  <a:srgbClr val="1F497D"/>
                </a:solidFill>
                <a:latin typeface="Bradley Hand ITC"/>
              </a:rPr>
              <a:t>3</a:t>
            </a:r>
          </a:p>
        </p:txBody>
      </p:sp>
      <p:sp>
        <p:nvSpPr>
          <p:cNvPr id="36" name="Rectangle 35"/>
          <p:cNvSpPr/>
          <p:nvPr/>
        </p:nvSpPr>
        <p:spPr>
          <a:xfrm>
            <a:off x="1632032" y="784829"/>
            <a:ext cx="4443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ctr"/>
            <a:r>
              <a:rPr lang="en-CA" sz="3200" b="1" dirty="0" smtClean="0">
                <a:solidFill>
                  <a:srgbClr val="1F497D"/>
                </a:solidFill>
                <a:latin typeface="Bradley Hand ITC"/>
              </a:rPr>
              <a:t>X</a:t>
            </a:r>
            <a:endParaRPr lang="en-CA" sz="3200" b="1" dirty="0">
              <a:solidFill>
                <a:srgbClr val="1F497D"/>
              </a:solidFill>
              <a:latin typeface="Bradley Hand ITC"/>
            </a:endParaRPr>
          </a:p>
        </p:txBody>
      </p:sp>
      <p:sp>
        <p:nvSpPr>
          <p:cNvPr id="37" name="Rectangle 36"/>
          <p:cNvSpPr/>
          <p:nvPr/>
        </p:nvSpPr>
        <p:spPr>
          <a:xfrm>
            <a:off x="2035192" y="784828"/>
            <a:ext cx="4443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ctr"/>
            <a:r>
              <a:rPr lang="en-CA" sz="3200" b="1" dirty="0" smtClean="0">
                <a:solidFill>
                  <a:srgbClr val="1F497D"/>
                </a:solidFill>
                <a:latin typeface="Bradley Hand ITC"/>
              </a:rPr>
              <a:t>X</a:t>
            </a:r>
            <a:endParaRPr lang="en-CA" sz="3200" b="1" dirty="0">
              <a:solidFill>
                <a:srgbClr val="1F497D"/>
              </a:solidFill>
              <a:latin typeface="Bradley Hand ITC"/>
            </a:endParaRPr>
          </a:p>
        </p:txBody>
      </p:sp>
      <p:pic>
        <p:nvPicPr>
          <p:cNvPr id="1028" name="Picture 4" descr="http://worldartsme.com/images/dice-face-clipart-1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770" t="51959" r="35510" b="4259"/>
          <a:stretch/>
        </p:blipFill>
        <p:spPr bwMode="auto">
          <a:xfrm>
            <a:off x="7303143" y="11128709"/>
            <a:ext cx="809625" cy="8048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3" name="Rectangle 42"/>
          <p:cNvSpPr/>
          <p:nvPr/>
        </p:nvSpPr>
        <p:spPr>
          <a:xfrm>
            <a:off x="2464588" y="784828"/>
            <a:ext cx="44916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ctr"/>
            <a:r>
              <a:rPr lang="en-CA" sz="3200" b="1" dirty="0">
                <a:solidFill>
                  <a:srgbClr val="1F497D"/>
                </a:solidFill>
                <a:latin typeface="Bradley Hand ITC"/>
              </a:rPr>
              <a:t>7</a:t>
            </a:r>
          </a:p>
        </p:txBody>
      </p:sp>
      <p:sp>
        <p:nvSpPr>
          <p:cNvPr id="40" name="Rectangle 39"/>
          <p:cNvSpPr/>
          <p:nvPr/>
        </p:nvSpPr>
        <p:spPr>
          <a:xfrm>
            <a:off x="2892443" y="784828"/>
            <a:ext cx="44435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ctr"/>
            <a:r>
              <a:rPr lang="en-CA" sz="3200" b="1" dirty="0" smtClean="0">
                <a:solidFill>
                  <a:srgbClr val="1F497D"/>
                </a:solidFill>
                <a:latin typeface="Bradley Hand ITC"/>
              </a:rPr>
              <a:t>X</a:t>
            </a:r>
            <a:endParaRPr lang="en-CA" sz="3200" b="1" dirty="0">
              <a:solidFill>
                <a:srgbClr val="1F497D"/>
              </a:solidFill>
              <a:latin typeface="Bradley Hand ITC"/>
            </a:endParaRPr>
          </a:p>
        </p:txBody>
      </p:sp>
      <p:sp>
        <p:nvSpPr>
          <p:cNvPr id="47" name="Rectangle 46"/>
          <p:cNvSpPr/>
          <p:nvPr/>
        </p:nvSpPr>
        <p:spPr>
          <a:xfrm>
            <a:off x="3313610" y="784828"/>
            <a:ext cx="44435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ctr"/>
            <a:r>
              <a:rPr lang="en-CA" sz="3200" b="1" dirty="0" smtClean="0">
                <a:solidFill>
                  <a:srgbClr val="1F497D"/>
                </a:solidFill>
                <a:latin typeface="Bradley Hand ITC"/>
              </a:rPr>
              <a:t>X</a:t>
            </a:r>
            <a:endParaRPr lang="en-CA" sz="3200" b="1" dirty="0">
              <a:solidFill>
                <a:srgbClr val="1F497D"/>
              </a:solidFill>
              <a:latin typeface="Bradley Hand ITC"/>
            </a:endParaRPr>
          </a:p>
        </p:txBody>
      </p:sp>
      <p:sp>
        <p:nvSpPr>
          <p:cNvPr id="51" name="Rectangle 50"/>
          <p:cNvSpPr/>
          <p:nvPr/>
        </p:nvSpPr>
        <p:spPr>
          <a:xfrm>
            <a:off x="3595901" y="784828"/>
            <a:ext cx="66717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ctr"/>
            <a:r>
              <a:rPr lang="en-CA" sz="3200" b="1" dirty="0" smtClean="0">
                <a:solidFill>
                  <a:srgbClr val="1F497D"/>
                </a:solidFill>
                <a:latin typeface="Bradley Hand ITC"/>
              </a:rPr>
              <a:t>36</a:t>
            </a:r>
            <a:endParaRPr lang="en-CA" sz="3200" b="1" dirty="0">
              <a:solidFill>
                <a:srgbClr val="1F497D"/>
              </a:solidFill>
              <a:latin typeface="Bradley Hand ITC"/>
            </a:endParaRPr>
          </a:p>
        </p:txBody>
      </p:sp>
      <p:sp>
        <p:nvSpPr>
          <p:cNvPr id="45" name="Rectangle 44"/>
          <p:cNvSpPr/>
          <p:nvPr/>
        </p:nvSpPr>
        <p:spPr>
          <a:xfrm>
            <a:off x="4123218" y="784828"/>
            <a:ext cx="44435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ctr"/>
            <a:r>
              <a:rPr lang="en-CA" sz="3200" b="1" dirty="0" smtClean="0">
                <a:solidFill>
                  <a:srgbClr val="1F497D"/>
                </a:solidFill>
                <a:latin typeface="Bradley Hand ITC"/>
              </a:rPr>
              <a:t>X</a:t>
            </a:r>
            <a:endParaRPr lang="en-CA" sz="3200" b="1" dirty="0">
              <a:solidFill>
                <a:srgbClr val="1F497D"/>
              </a:solidFill>
              <a:latin typeface="Bradley Hand ITC"/>
            </a:endParaRPr>
          </a:p>
        </p:txBody>
      </p:sp>
      <p:sp>
        <p:nvSpPr>
          <p:cNvPr id="46" name="Rectangle 45"/>
          <p:cNvSpPr/>
          <p:nvPr/>
        </p:nvSpPr>
        <p:spPr>
          <a:xfrm>
            <a:off x="4556425" y="784828"/>
            <a:ext cx="44435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ctr"/>
            <a:r>
              <a:rPr lang="en-CA" sz="3200" b="1" dirty="0" smtClean="0">
                <a:solidFill>
                  <a:srgbClr val="1F497D"/>
                </a:solidFill>
                <a:latin typeface="Bradley Hand ITC"/>
              </a:rPr>
              <a:t>4</a:t>
            </a:r>
            <a:endParaRPr lang="en-CA" sz="3200" b="1" dirty="0">
              <a:solidFill>
                <a:srgbClr val="1F497D"/>
              </a:solidFill>
              <a:latin typeface="Bradley Hand ITC"/>
            </a:endParaRPr>
          </a:p>
        </p:txBody>
      </p:sp>
      <p:sp>
        <p:nvSpPr>
          <p:cNvPr id="41" name="Rectangle 40"/>
          <p:cNvSpPr/>
          <p:nvPr/>
        </p:nvSpPr>
        <p:spPr>
          <a:xfrm>
            <a:off x="5071955" y="784828"/>
            <a:ext cx="44435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ctr"/>
            <a:r>
              <a:rPr lang="en-CA" sz="3200" b="1" dirty="0" smtClean="0">
                <a:solidFill>
                  <a:srgbClr val="1F497D"/>
                </a:solidFill>
                <a:latin typeface="Bradley Hand ITC"/>
              </a:rPr>
              <a:t>X</a:t>
            </a:r>
            <a:endParaRPr lang="en-CA" sz="3200" b="1" dirty="0">
              <a:solidFill>
                <a:srgbClr val="1F497D"/>
              </a:solidFill>
              <a:latin typeface="Bradley Hand ITC"/>
            </a:endParaRPr>
          </a:p>
        </p:txBody>
      </p:sp>
      <p:sp>
        <p:nvSpPr>
          <p:cNvPr id="49" name="Rectangle 48"/>
          <p:cNvSpPr/>
          <p:nvPr/>
        </p:nvSpPr>
        <p:spPr>
          <a:xfrm>
            <a:off x="5516307" y="784828"/>
            <a:ext cx="44435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ctr"/>
            <a:r>
              <a:rPr lang="en-CA" sz="3200" b="1" dirty="0" smtClean="0">
                <a:solidFill>
                  <a:srgbClr val="1F497D"/>
                </a:solidFill>
                <a:latin typeface="Bradley Hand ITC"/>
              </a:rPr>
              <a:t>6</a:t>
            </a:r>
            <a:endParaRPr lang="en-CA" sz="3200" b="1" dirty="0">
              <a:solidFill>
                <a:srgbClr val="1F497D"/>
              </a:solidFill>
              <a:latin typeface="Bradley Hand ITC"/>
            </a:endParaRPr>
          </a:p>
        </p:txBody>
      </p:sp>
      <p:sp>
        <p:nvSpPr>
          <p:cNvPr id="50" name="Rectangle 49"/>
          <p:cNvSpPr/>
          <p:nvPr/>
        </p:nvSpPr>
        <p:spPr>
          <a:xfrm>
            <a:off x="5969866" y="810049"/>
            <a:ext cx="65114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ctr"/>
            <a:r>
              <a:rPr lang="en-CA" sz="3200" b="1" dirty="0" smtClean="0">
                <a:solidFill>
                  <a:srgbClr val="1F497D"/>
                </a:solidFill>
                <a:latin typeface="Bradley Hand ITC"/>
              </a:rPr>
              <a:t>53</a:t>
            </a:r>
            <a:endParaRPr lang="en-CA" sz="3200" b="1" dirty="0">
              <a:solidFill>
                <a:srgbClr val="1F497D"/>
              </a:solidFill>
              <a:latin typeface="Bradley Hand ITC"/>
            </a:endParaRPr>
          </a:p>
        </p:txBody>
      </p:sp>
      <p:sp>
        <p:nvSpPr>
          <p:cNvPr id="52" name="Rectangle 51"/>
          <p:cNvSpPr/>
          <p:nvPr/>
        </p:nvSpPr>
        <p:spPr>
          <a:xfrm>
            <a:off x="6691254" y="817812"/>
            <a:ext cx="44435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ctr"/>
            <a:r>
              <a:rPr lang="en-CA" sz="3200" b="1" dirty="0" smtClean="0">
                <a:solidFill>
                  <a:srgbClr val="1F497D"/>
                </a:solidFill>
                <a:latin typeface="Bradley Hand ITC"/>
              </a:rPr>
              <a:t>4</a:t>
            </a:r>
            <a:endParaRPr lang="en-CA" sz="3200" b="1" dirty="0">
              <a:solidFill>
                <a:srgbClr val="1F497D"/>
              </a:solidFill>
              <a:latin typeface="Bradley Hand ITC"/>
            </a:endParaRPr>
          </a:p>
        </p:txBody>
      </p:sp>
      <p:sp>
        <p:nvSpPr>
          <p:cNvPr id="53" name="Rectangle 52"/>
          <p:cNvSpPr/>
          <p:nvPr/>
        </p:nvSpPr>
        <p:spPr>
          <a:xfrm>
            <a:off x="7197102" y="780664"/>
            <a:ext cx="78258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ctr"/>
            <a:r>
              <a:rPr lang="en-CA" sz="3200" b="1" dirty="0" smtClean="0">
                <a:solidFill>
                  <a:srgbClr val="1F497D"/>
                </a:solidFill>
                <a:latin typeface="Bradley Hand ITC"/>
              </a:rPr>
              <a:t>Yes</a:t>
            </a:r>
            <a:endParaRPr lang="en-CA" sz="3200" b="1" dirty="0">
              <a:solidFill>
                <a:srgbClr val="1F497D"/>
              </a:solidFill>
              <a:latin typeface="Bradley Hand ITC"/>
            </a:endParaRPr>
          </a:p>
        </p:txBody>
      </p:sp>
      <p:sp>
        <p:nvSpPr>
          <p:cNvPr id="54" name="Rectangle 53"/>
          <p:cNvSpPr/>
          <p:nvPr/>
        </p:nvSpPr>
        <p:spPr>
          <a:xfrm>
            <a:off x="7992628" y="786793"/>
            <a:ext cx="62068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ctr"/>
            <a:r>
              <a:rPr lang="en-CA" sz="3200" b="1" dirty="0" smtClean="0">
                <a:solidFill>
                  <a:srgbClr val="1F497D"/>
                </a:solidFill>
                <a:latin typeface="Bradley Hand ITC"/>
              </a:rPr>
              <a:t>15</a:t>
            </a:r>
            <a:endParaRPr lang="en-CA" sz="3200" b="1" dirty="0">
              <a:solidFill>
                <a:srgbClr val="1F497D"/>
              </a:solidFill>
              <a:latin typeface="Bradley Hand ITC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5986697" y="2277361"/>
            <a:ext cx="61747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ctr"/>
            <a:r>
              <a:rPr lang="en-CA" sz="3200" b="1" dirty="0" smtClean="0">
                <a:solidFill>
                  <a:srgbClr val="1F497D"/>
                </a:solidFill>
                <a:latin typeface="Bradley Hand ITC"/>
              </a:rPr>
              <a:t>98</a:t>
            </a:r>
            <a:endParaRPr lang="en-CA" sz="3200" b="1" dirty="0">
              <a:solidFill>
                <a:srgbClr val="1F497D"/>
              </a:solidFill>
              <a:latin typeface="Bradley Hand ITC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7960274" y="2277361"/>
            <a:ext cx="65114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ctr"/>
            <a:r>
              <a:rPr lang="en-CA" sz="3200" b="1" dirty="0" smtClean="0">
                <a:solidFill>
                  <a:srgbClr val="1F497D"/>
                </a:solidFill>
                <a:latin typeface="Bradley Hand ITC"/>
              </a:rPr>
              <a:t>35</a:t>
            </a:r>
            <a:endParaRPr lang="en-CA" sz="3200" b="1" dirty="0">
              <a:solidFill>
                <a:srgbClr val="1F497D"/>
              </a:solidFill>
              <a:latin typeface="Bradley Hand ITC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5473932" y="2931411"/>
            <a:ext cx="332334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ctr"/>
            <a:r>
              <a:rPr lang="en-CA" sz="3200" b="1" dirty="0" smtClean="0">
                <a:solidFill>
                  <a:srgbClr val="1F497D"/>
                </a:solidFill>
                <a:latin typeface="Bradley Hand ITC"/>
              </a:rPr>
              <a:t>Total Score = 133</a:t>
            </a:r>
            <a:endParaRPr lang="en-CA" sz="3200" b="1" dirty="0">
              <a:solidFill>
                <a:srgbClr val="1F497D"/>
              </a:solidFill>
              <a:latin typeface="Bradley Hand ITC"/>
            </a:endParaRPr>
          </a:p>
        </p:txBody>
      </p:sp>
    </p:spTree>
    <p:extLst>
      <p:ext uri="{BB962C8B-B14F-4D97-AF65-F5344CB8AC3E}">
        <p14:creationId xmlns:p14="http://schemas.microsoft.com/office/powerpoint/2010/main" val="37594064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Special Actions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dirty="0" smtClean="0"/>
              <a:t>It </a:t>
            </a:r>
            <a:r>
              <a:rPr lang="en-US" sz="2800" dirty="0"/>
              <a:t>is </a:t>
            </a:r>
            <a:r>
              <a:rPr lang="en-US" sz="2800" dirty="0" smtClean="0"/>
              <a:t>ok abandon </a:t>
            </a:r>
            <a:r>
              <a:rPr lang="en-US" sz="2800" dirty="0"/>
              <a:t>a </a:t>
            </a:r>
            <a:r>
              <a:rPr lang="en-US" sz="2800" dirty="0" smtClean="0"/>
              <a:t>story</a:t>
            </a:r>
          </a:p>
          <a:p>
            <a:pPr lvl="1"/>
            <a:r>
              <a:rPr lang="en-US" sz="2400" dirty="0" smtClean="0"/>
              <a:t>You can come back to it later</a:t>
            </a:r>
          </a:p>
          <a:p>
            <a:r>
              <a:rPr lang="en-US" sz="2800" dirty="0" smtClean="0"/>
              <a:t>You can not redo a story once it has been accepted</a:t>
            </a:r>
            <a:endParaRPr lang="en-US" sz="2400" dirty="0"/>
          </a:p>
          <a:p>
            <a:endParaRPr lang="en-US" dirty="0" smtClean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/>
          <a:srcRect l="12500" r="13083" b="2155"/>
          <a:stretch/>
        </p:blipFill>
        <p:spPr>
          <a:xfrm>
            <a:off x="7522368" y="5253038"/>
            <a:ext cx="1503507" cy="1528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07998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340994" name="Picture 2" descr="http://thevirtualpresenter.com/wp-content/uploads/2012/02/hands_showof_handup_handsup_iStock_000009311779Large_TheVirtualPresenter.com_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33350"/>
            <a:ext cx="10009982" cy="57326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281073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Story Strategies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How did you choose which story to pick?</a:t>
            </a:r>
          </a:p>
          <a:p>
            <a:r>
              <a:rPr lang="en-US" dirty="0" smtClean="0"/>
              <a:t>Did you abandon a story in the middle of an iteration?</a:t>
            </a:r>
          </a:p>
          <a:p>
            <a:r>
              <a:rPr lang="en-US" dirty="0" smtClean="0"/>
              <a:t>Did you change your strategy at any point?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633655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Retrospective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What did you learn?</a:t>
            </a:r>
          </a:p>
          <a:p>
            <a:r>
              <a:rPr lang="en-US" dirty="0" smtClean="0"/>
              <a:t>What elements were like software development?</a:t>
            </a:r>
          </a:p>
          <a:p>
            <a:r>
              <a:rPr lang="en-US" dirty="0" smtClean="0"/>
              <a:t>What elements are different in software development?</a:t>
            </a:r>
          </a:p>
          <a:p>
            <a:r>
              <a:rPr lang="en-US" dirty="0" smtClean="0"/>
              <a:t>What impact did committing have on your behavior and decision?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303577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How did committing influence your decisions?</a:t>
            </a:r>
            <a:endParaRPr lang="en-US" dirty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11847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CA" dirty="0" smtClean="0"/>
              <a:t>Introduce yourself to </a:t>
            </a:r>
            <a:br>
              <a:rPr lang="en-CA" dirty="0" smtClean="0"/>
            </a:br>
            <a:r>
              <a:rPr lang="en-CA" dirty="0" smtClean="0"/>
              <a:t>your new team</a:t>
            </a:r>
            <a:br>
              <a:rPr lang="en-CA" dirty="0" smtClean="0"/>
            </a:br>
            <a:r>
              <a:rPr lang="en-CA" dirty="0" smtClean="0"/>
              <a:t>(1 minute) </a:t>
            </a:r>
            <a:endParaRPr lang="en-CA" dirty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12500" r="13083" b="2155"/>
          <a:stretch/>
        </p:blipFill>
        <p:spPr>
          <a:xfrm>
            <a:off x="7522368" y="5253038"/>
            <a:ext cx="1503507" cy="1528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82795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sosceles Triangle 1"/>
          <p:cNvSpPr/>
          <p:nvPr/>
        </p:nvSpPr>
        <p:spPr>
          <a:xfrm rot="10800000">
            <a:off x="2290712" y="1838226"/>
            <a:ext cx="4219417" cy="2932556"/>
          </a:xfrm>
          <a:prstGeom prst="triangle">
            <a:avLst>
              <a:gd name="adj" fmla="val 100000"/>
            </a:avLst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Freeform 6"/>
          <p:cNvSpPr/>
          <p:nvPr/>
        </p:nvSpPr>
        <p:spPr>
          <a:xfrm>
            <a:off x="2305877" y="1818861"/>
            <a:ext cx="6480313" cy="3220278"/>
          </a:xfrm>
          <a:custGeom>
            <a:avLst/>
            <a:gdLst>
              <a:gd name="connsiteX0" fmla="*/ 29818 w 6520070"/>
              <a:gd name="connsiteY0" fmla="*/ 3190461 h 3190461"/>
              <a:gd name="connsiteX1" fmla="*/ 0 w 6520070"/>
              <a:gd name="connsiteY1" fmla="*/ 2961861 h 3190461"/>
              <a:gd name="connsiteX2" fmla="*/ 4214192 w 6520070"/>
              <a:gd name="connsiteY2" fmla="*/ 9939 h 3190461"/>
              <a:gd name="connsiteX3" fmla="*/ 6520070 w 6520070"/>
              <a:gd name="connsiteY3" fmla="*/ 0 h 3190461"/>
              <a:gd name="connsiteX4" fmla="*/ 6450496 w 6520070"/>
              <a:gd name="connsiteY4" fmla="*/ 1490870 h 3190461"/>
              <a:gd name="connsiteX5" fmla="*/ 3876261 w 6520070"/>
              <a:gd name="connsiteY5" fmla="*/ 3190461 h 3190461"/>
              <a:gd name="connsiteX6" fmla="*/ 278296 w 6520070"/>
              <a:gd name="connsiteY6" fmla="*/ 3160643 h 3190461"/>
              <a:gd name="connsiteX0" fmla="*/ 29818 w 6520070"/>
              <a:gd name="connsiteY0" fmla="*/ 3190461 h 3190461"/>
              <a:gd name="connsiteX1" fmla="*/ 0 w 6520070"/>
              <a:gd name="connsiteY1" fmla="*/ 2961861 h 3190461"/>
              <a:gd name="connsiteX2" fmla="*/ 4214192 w 6520070"/>
              <a:gd name="connsiteY2" fmla="*/ 9939 h 3190461"/>
              <a:gd name="connsiteX3" fmla="*/ 6520070 w 6520070"/>
              <a:gd name="connsiteY3" fmla="*/ 0 h 3190461"/>
              <a:gd name="connsiteX4" fmla="*/ 6450496 w 6520070"/>
              <a:gd name="connsiteY4" fmla="*/ 1490870 h 3190461"/>
              <a:gd name="connsiteX5" fmla="*/ 3876261 w 6520070"/>
              <a:gd name="connsiteY5" fmla="*/ 3190461 h 3190461"/>
              <a:gd name="connsiteX6" fmla="*/ 19878 w 6520070"/>
              <a:gd name="connsiteY6" fmla="*/ 3180521 h 3190461"/>
              <a:gd name="connsiteX0" fmla="*/ 29818 w 6520070"/>
              <a:gd name="connsiteY0" fmla="*/ 3190461 h 3190461"/>
              <a:gd name="connsiteX1" fmla="*/ 0 w 6520070"/>
              <a:gd name="connsiteY1" fmla="*/ 2961861 h 3190461"/>
              <a:gd name="connsiteX2" fmla="*/ 4214192 w 6520070"/>
              <a:gd name="connsiteY2" fmla="*/ 9939 h 3190461"/>
              <a:gd name="connsiteX3" fmla="*/ 6520070 w 6520070"/>
              <a:gd name="connsiteY3" fmla="*/ 0 h 3190461"/>
              <a:gd name="connsiteX4" fmla="*/ 6450496 w 6520070"/>
              <a:gd name="connsiteY4" fmla="*/ 1490870 h 3190461"/>
              <a:gd name="connsiteX5" fmla="*/ 3876261 w 6520070"/>
              <a:gd name="connsiteY5" fmla="*/ 3190461 h 3190461"/>
              <a:gd name="connsiteX6" fmla="*/ 159026 w 6520070"/>
              <a:gd name="connsiteY6" fmla="*/ 3101008 h 3190461"/>
              <a:gd name="connsiteX0" fmla="*/ 9939 w 6520070"/>
              <a:gd name="connsiteY0" fmla="*/ 3210339 h 3210339"/>
              <a:gd name="connsiteX1" fmla="*/ 0 w 6520070"/>
              <a:gd name="connsiteY1" fmla="*/ 2961861 h 3210339"/>
              <a:gd name="connsiteX2" fmla="*/ 4214192 w 6520070"/>
              <a:gd name="connsiteY2" fmla="*/ 9939 h 3210339"/>
              <a:gd name="connsiteX3" fmla="*/ 6520070 w 6520070"/>
              <a:gd name="connsiteY3" fmla="*/ 0 h 3210339"/>
              <a:gd name="connsiteX4" fmla="*/ 6450496 w 6520070"/>
              <a:gd name="connsiteY4" fmla="*/ 1490870 h 3210339"/>
              <a:gd name="connsiteX5" fmla="*/ 3876261 w 6520070"/>
              <a:gd name="connsiteY5" fmla="*/ 3190461 h 3210339"/>
              <a:gd name="connsiteX6" fmla="*/ 159026 w 6520070"/>
              <a:gd name="connsiteY6" fmla="*/ 3101008 h 3210339"/>
              <a:gd name="connsiteX0" fmla="*/ 9939 w 6520070"/>
              <a:gd name="connsiteY0" fmla="*/ 3210339 h 3210339"/>
              <a:gd name="connsiteX1" fmla="*/ 0 w 6520070"/>
              <a:gd name="connsiteY1" fmla="*/ 2961861 h 3210339"/>
              <a:gd name="connsiteX2" fmla="*/ 4214192 w 6520070"/>
              <a:gd name="connsiteY2" fmla="*/ 9939 h 3210339"/>
              <a:gd name="connsiteX3" fmla="*/ 6520070 w 6520070"/>
              <a:gd name="connsiteY3" fmla="*/ 0 h 3210339"/>
              <a:gd name="connsiteX4" fmla="*/ 6450496 w 6520070"/>
              <a:gd name="connsiteY4" fmla="*/ 1490870 h 3210339"/>
              <a:gd name="connsiteX5" fmla="*/ 3876261 w 6520070"/>
              <a:gd name="connsiteY5" fmla="*/ 3190461 h 3210339"/>
              <a:gd name="connsiteX6" fmla="*/ 79513 w 6520070"/>
              <a:gd name="connsiteY6" fmla="*/ 3120886 h 3210339"/>
              <a:gd name="connsiteX0" fmla="*/ 0 w 6520070"/>
              <a:gd name="connsiteY0" fmla="*/ 3210339 h 3210339"/>
              <a:gd name="connsiteX1" fmla="*/ 0 w 6520070"/>
              <a:gd name="connsiteY1" fmla="*/ 2961861 h 3210339"/>
              <a:gd name="connsiteX2" fmla="*/ 4214192 w 6520070"/>
              <a:gd name="connsiteY2" fmla="*/ 9939 h 3210339"/>
              <a:gd name="connsiteX3" fmla="*/ 6520070 w 6520070"/>
              <a:gd name="connsiteY3" fmla="*/ 0 h 3210339"/>
              <a:gd name="connsiteX4" fmla="*/ 6450496 w 6520070"/>
              <a:gd name="connsiteY4" fmla="*/ 1490870 h 3210339"/>
              <a:gd name="connsiteX5" fmla="*/ 3876261 w 6520070"/>
              <a:gd name="connsiteY5" fmla="*/ 3190461 h 3210339"/>
              <a:gd name="connsiteX6" fmla="*/ 79513 w 6520070"/>
              <a:gd name="connsiteY6" fmla="*/ 3120886 h 3210339"/>
              <a:gd name="connsiteX0" fmla="*/ 0 w 6520070"/>
              <a:gd name="connsiteY0" fmla="*/ 3210339 h 3210339"/>
              <a:gd name="connsiteX1" fmla="*/ 0 w 6520070"/>
              <a:gd name="connsiteY1" fmla="*/ 2961861 h 3210339"/>
              <a:gd name="connsiteX2" fmla="*/ 4214192 w 6520070"/>
              <a:gd name="connsiteY2" fmla="*/ 9939 h 3210339"/>
              <a:gd name="connsiteX3" fmla="*/ 6520070 w 6520070"/>
              <a:gd name="connsiteY3" fmla="*/ 0 h 3210339"/>
              <a:gd name="connsiteX4" fmla="*/ 6450496 w 6520070"/>
              <a:gd name="connsiteY4" fmla="*/ 1490870 h 3210339"/>
              <a:gd name="connsiteX5" fmla="*/ 3876261 w 6520070"/>
              <a:gd name="connsiteY5" fmla="*/ 3190461 h 3210339"/>
              <a:gd name="connsiteX6" fmla="*/ 9939 w 6520070"/>
              <a:gd name="connsiteY6" fmla="*/ 3180520 h 3210339"/>
              <a:gd name="connsiteX0" fmla="*/ 0 w 6480313"/>
              <a:gd name="connsiteY0" fmla="*/ 3220278 h 3220278"/>
              <a:gd name="connsiteX1" fmla="*/ 0 w 6480313"/>
              <a:gd name="connsiteY1" fmla="*/ 2971800 h 3220278"/>
              <a:gd name="connsiteX2" fmla="*/ 4214192 w 6480313"/>
              <a:gd name="connsiteY2" fmla="*/ 19878 h 3220278"/>
              <a:gd name="connsiteX3" fmla="*/ 6480313 w 6480313"/>
              <a:gd name="connsiteY3" fmla="*/ 0 h 3220278"/>
              <a:gd name="connsiteX4" fmla="*/ 6450496 w 6480313"/>
              <a:gd name="connsiteY4" fmla="*/ 1500809 h 3220278"/>
              <a:gd name="connsiteX5" fmla="*/ 3876261 w 6480313"/>
              <a:gd name="connsiteY5" fmla="*/ 3200400 h 3220278"/>
              <a:gd name="connsiteX6" fmla="*/ 9939 w 6480313"/>
              <a:gd name="connsiteY6" fmla="*/ 3190459 h 3220278"/>
              <a:gd name="connsiteX0" fmla="*/ 0 w 6480313"/>
              <a:gd name="connsiteY0" fmla="*/ 3220278 h 3220278"/>
              <a:gd name="connsiteX1" fmla="*/ 0 w 6480313"/>
              <a:gd name="connsiteY1" fmla="*/ 2971800 h 3220278"/>
              <a:gd name="connsiteX2" fmla="*/ 4214192 w 6480313"/>
              <a:gd name="connsiteY2" fmla="*/ 19878 h 3220278"/>
              <a:gd name="connsiteX3" fmla="*/ 6480313 w 6480313"/>
              <a:gd name="connsiteY3" fmla="*/ 0 h 3220278"/>
              <a:gd name="connsiteX4" fmla="*/ 6470375 w 6480313"/>
              <a:gd name="connsiteY4" fmla="*/ 1490870 h 3220278"/>
              <a:gd name="connsiteX5" fmla="*/ 3876261 w 6480313"/>
              <a:gd name="connsiteY5" fmla="*/ 3200400 h 3220278"/>
              <a:gd name="connsiteX6" fmla="*/ 9939 w 6480313"/>
              <a:gd name="connsiteY6" fmla="*/ 3190459 h 32202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480313" h="3220278">
                <a:moveTo>
                  <a:pt x="0" y="3220278"/>
                </a:moveTo>
                <a:lnTo>
                  <a:pt x="0" y="2971800"/>
                </a:lnTo>
                <a:lnTo>
                  <a:pt x="4214192" y="19878"/>
                </a:lnTo>
                <a:lnTo>
                  <a:pt x="6480313" y="0"/>
                </a:lnTo>
                <a:cubicBezTo>
                  <a:pt x="6477000" y="496957"/>
                  <a:pt x="6473688" y="993913"/>
                  <a:pt x="6470375" y="1490870"/>
                </a:cubicBezTo>
                <a:lnTo>
                  <a:pt x="3876261" y="3200400"/>
                </a:lnTo>
                <a:lnTo>
                  <a:pt x="9939" y="3190459"/>
                </a:lnTo>
              </a:path>
            </a:pathLst>
          </a:cu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Isosceles Triangle 7"/>
          <p:cNvSpPr/>
          <p:nvPr/>
        </p:nvSpPr>
        <p:spPr>
          <a:xfrm>
            <a:off x="6251715" y="3329609"/>
            <a:ext cx="2521729" cy="1679713"/>
          </a:xfrm>
          <a:prstGeom prst="triangle">
            <a:avLst>
              <a:gd name="adj" fmla="val 99606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/>
          </p:nvPr>
        </p:nvGraphicFramePr>
        <p:xfrm>
          <a:off x="693738" y="505327"/>
          <a:ext cx="8102601" cy="5374776"/>
        </p:xfrm>
        <a:graphic>
          <a:graphicData uri="http://schemas.openxmlformats.org/drawingml/2006/table">
            <a:tbl>
              <a:tblPr/>
              <a:tblGrid>
                <a:gridCol w="150860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60187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574439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651241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766444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1246461">
                <a:tc gridSpan="5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</a:pPr>
                      <a:r>
                        <a:rPr lang="en-US" sz="3200" b="1" dirty="0" smtClean="0">
                          <a:solidFill>
                            <a:srgbClr val="4F81BD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Estimation and Prioritization</a:t>
                      </a:r>
                      <a:endParaRPr lang="en-US" sz="3200" b="1" dirty="0">
                        <a:solidFill>
                          <a:srgbClr val="4F81BD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73" marR="685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663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 dirty="0" smtClean="0">
                          <a:latin typeface="Calibri"/>
                          <a:ea typeface="Times New Roman"/>
                          <a:cs typeface="Times New Roman"/>
                        </a:rPr>
                        <a:t>XL</a:t>
                      </a:r>
                      <a:endParaRPr lang="en-US" sz="3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73" marR="685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3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73" marR="685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3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73" marR="685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3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73" marR="685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3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73" marR="685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25663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 dirty="0" smtClean="0">
                          <a:latin typeface="Calibri"/>
                          <a:ea typeface="Times New Roman"/>
                          <a:cs typeface="Times New Roman"/>
                        </a:rPr>
                        <a:t>L</a:t>
                      </a:r>
                      <a:endParaRPr lang="en-US" sz="3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73" marR="685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3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73" marR="685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3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73" marR="685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3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73" marR="685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3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73" marR="685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25663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 dirty="0" smtClean="0">
                          <a:latin typeface="Calibri"/>
                          <a:ea typeface="Times New Roman"/>
                          <a:cs typeface="Times New Roman"/>
                        </a:rPr>
                        <a:t>M</a:t>
                      </a:r>
                      <a:endParaRPr lang="en-US" sz="3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73" marR="685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3200" kern="1200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73" marR="685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3200" kern="1200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73" marR="685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3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73" marR="685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3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73" marR="685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25663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 dirty="0" smtClean="0">
                          <a:latin typeface="Calibri"/>
                          <a:ea typeface="Times New Roman"/>
                          <a:cs typeface="Times New Roman"/>
                        </a:rPr>
                        <a:t>S</a:t>
                      </a:r>
                      <a:endParaRPr lang="en-US" sz="3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73" marR="685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3200" kern="1200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73" marR="685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3200" kern="1200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73" marR="685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3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73" marR="685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3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73" marR="685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825663"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 marL="68573" marR="685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 dirty="0">
                          <a:latin typeface="Calibri"/>
                          <a:ea typeface="Times New Roman"/>
                          <a:cs typeface="Times New Roman"/>
                        </a:rPr>
                        <a:t>S</a:t>
                      </a:r>
                    </a:p>
                  </a:txBody>
                  <a:tcPr marL="68573" marR="685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 dirty="0">
                          <a:latin typeface="Calibri"/>
                          <a:ea typeface="Times New Roman"/>
                          <a:cs typeface="Times New Roman"/>
                        </a:rPr>
                        <a:t>M</a:t>
                      </a:r>
                    </a:p>
                  </a:txBody>
                  <a:tcPr marL="68573" marR="685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 dirty="0">
                          <a:latin typeface="Calibri"/>
                          <a:ea typeface="Times New Roman"/>
                          <a:cs typeface="Times New Roman"/>
                        </a:rPr>
                        <a:t>L</a:t>
                      </a:r>
                    </a:p>
                  </a:txBody>
                  <a:tcPr marL="68573" marR="685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 dirty="0">
                          <a:latin typeface="Calibri"/>
                          <a:ea typeface="Times New Roman"/>
                          <a:cs typeface="Times New Roman"/>
                        </a:rPr>
                        <a:t>XL</a:t>
                      </a:r>
                    </a:p>
                  </a:txBody>
                  <a:tcPr marL="68573" marR="685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</a:tbl>
          </a:graphicData>
        </a:graphic>
      </p:graphicFrame>
      <p:sp>
        <p:nvSpPr>
          <p:cNvPr id="38961" name="TextBox 2"/>
          <p:cNvSpPr txBox="1">
            <a:spLocks noChangeArrowheads="1"/>
          </p:cNvSpPr>
          <p:nvPr/>
        </p:nvSpPr>
        <p:spPr bwMode="auto">
          <a:xfrm>
            <a:off x="3113088" y="6078538"/>
            <a:ext cx="403225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eaLnBrk="1" hangingPunct="1"/>
            <a:r>
              <a:rPr lang="en-US"/>
              <a:t>Cost</a:t>
            </a:r>
          </a:p>
        </p:txBody>
      </p:sp>
      <p:sp>
        <p:nvSpPr>
          <p:cNvPr id="38962" name="TextBox 4"/>
          <p:cNvSpPr txBox="1">
            <a:spLocks noChangeArrowheads="1"/>
          </p:cNvSpPr>
          <p:nvPr/>
        </p:nvSpPr>
        <p:spPr bwMode="auto">
          <a:xfrm rot="-5400000">
            <a:off x="-1561306" y="3071019"/>
            <a:ext cx="403225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eaLnBrk="1" hangingPunct="1"/>
            <a:r>
              <a:rPr lang="en-US"/>
              <a:t>Value</a:t>
            </a:r>
          </a:p>
        </p:txBody>
      </p:sp>
      <p:pic>
        <p:nvPicPr>
          <p:cNvPr id="32358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3162" y="2240545"/>
            <a:ext cx="817258" cy="606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0" y="3505200"/>
            <a:ext cx="817258" cy="606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4200" y="3733800"/>
            <a:ext cx="817258" cy="606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6200" y="2895600"/>
            <a:ext cx="817258" cy="606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0" y="3886200"/>
            <a:ext cx="817258" cy="606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42829" y="1856875"/>
            <a:ext cx="817258" cy="606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4400" y="2819400"/>
            <a:ext cx="817258" cy="606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0800" y="1905000"/>
            <a:ext cx="817258" cy="606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10" name="Group 9"/>
          <p:cNvGrpSpPr/>
          <p:nvPr/>
        </p:nvGrpSpPr>
        <p:grpSpPr>
          <a:xfrm>
            <a:off x="2290713" y="1838227"/>
            <a:ext cx="6396087" cy="3035431"/>
            <a:chOff x="2290713" y="1838227"/>
            <a:chExt cx="6396087" cy="3035431"/>
          </a:xfrm>
        </p:grpSpPr>
        <p:cxnSp>
          <p:nvCxnSpPr>
            <p:cNvPr id="3" name="Straight Arrow Connector 2"/>
            <p:cNvCxnSpPr/>
            <p:nvPr/>
          </p:nvCxnSpPr>
          <p:spPr>
            <a:xfrm>
              <a:off x="2290713" y="1838227"/>
              <a:ext cx="6396087" cy="3035431"/>
            </a:xfrm>
            <a:prstGeom prst="straightConnector1">
              <a:avLst/>
            </a:prstGeom>
            <a:ln w="76200">
              <a:solidFill>
                <a:schemeClr val="tx2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" name="TextBox 4"/>
            <p:cNvSpPr txBox="1"/>
            <p:nvPr/>
          </p:nvSpPr>
          <p:spPr>
            <a:xfrm rot="1486261">
              <a:off x="4235077" y="2861178"/>
              <a:ext cx="293570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dirty="0" smtClean="0"/>
                <a:t>Priority</a:t>
              </a:r>
              <a:endParaRPr lang="en-US" sz="2800" dirty="0"/>
            </a:p>
          </p:txBody>
        </p:sp>
      </p:grpSp>
    </p:spTree>
    <p:extLst>
      <p:ext uri="{BB962C8B-B14F-4D97-AF65-F5344CB8AC3E}">
        <p14:creationId xmlns:p14="http://schemas.microsoft.com/office/powerpoint/2010/main" val="7411573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CA" dirty="0" smtClean="0"/>
              <a:t>So what do the statistics say?</a:t>
            </a:r>
            <a:endParaRPr lang="en-CA" dirty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501188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Content Placeholder 5"/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1359983030"/>
              </p:ext>
            </p:extLst>
          </p:nvPr>
        </p:nvGraphicFramePr>
        <p:xfrm>
          <a:off x="0" y="0"/>
          <a:ext cx="9144000" cy="685799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48069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48514195"/>
              </p:ext>
            </p:extLst>
          </p:nvPr>
        </p:nvGraphicFramePr>
        <p:xfrm>
          <a:off x="0" y="0"/>
          <a:ext cx="9144000" cy="6858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417098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Running a Monte Carlo Simulation</a:t>
            </a:r>
            <a:endParaRPr lang="en-CA" dirty="0"/>
          </a:p>
        </p:txBody>
      </p:sp>
      <p:sp>
        <p:nvSpPr>
          <p:cNvPr id="3" name="Subtitl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dirty="0" smtClean="0"/>
              <a:t>Two Strategies: </a:t>
            </a:r>
            <a:endParaRPr lang="en-CA" dirty="0"/>
          </a:p>
          <a:p>
            <a:pPr lvl="1"/>
            <a:r>
              <a:rPr lang="en-CA" dirty="0" smtClean="0"/>
              <a:t>Prioritize lowest cost (meet commitments)</a:t>
            </a:r>
          </a:p>
          <a:p>
            <a:pPr lvl="1"/>
            <a:r>
              <a:rPr lang="en-CA" dirty="0" smtClean="0"/>
              <a:t>Prioritize highest expected value (deliver most value)</a:t>
            </a: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14178960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hart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3272433"/>
              </p:ext>
            </p:extLst>
          </p:nvPr>
        </p:nvGraphicFramePr>
        <p:xfrm>
          <a:off x="0" y="0"/>
          <a:ext cx="9144000" cy="6858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0478228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46368977"/>
              </p:ext>
            </p:extLst>
          </p:nvPr>
        </p:nvGraphicFramePr>
        <p:xfrm>
          <a:off x="0" y="0"/>
          <a:ext cx="9144000" cy="6858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093882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How do the strategies compare</a:t>
            </a:r>
            <a:endParaRPr lang="en-CA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296353407"/>
              </p:ext>
            </p:extLst>
          </p:nvPr>
        </p:nvGraphicFramePr>
        <p:xfrm>
          <a:off x="604007" y="1923175"/>
          <a:ext cx="7856289" cy="2268418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2618763">
                  <a:extLst>
                    <a:ext uri="{9D8B030D-6E8A-4147-A177-3AD203B41FA5}">
                      <a16:colId xmlns:a16="http://schemas.microsoft.com/office/drawing/2014/main" xmlns="" val="1552109974"/>
                    </a:ext>
                  </a:extLst>
                </a:gridCol>
                <a:gridCol w="2618763">
                  <a:extLst>
                    <a:ext uri="{9D8B030D-6E8A-4147-A177-3AD203B41FA5}">
                      <a16:colId xmlns:a16="http://schemas.microsoft.com/office/drawing/2014/main" xmlns="" val="2700598710"/>
                    </a:ext>
                  </a:extLst>
                </a:gridCol>
                <a:gridCol w="2618763">
                  <a:extLst>
                    <a:ext uri="{9D8B030D-6E8A-4147-A177-3AD203B41FA5}">
                      <a16:colId xmlns:a16="http://schemas.microsoft.com/office/drawing/2014/main" xmlns="" val="2028501842"/>
                    </a:ext>
                  </a:extLst>
                </a:gridCol>
              </a:tblGrid>
              <a:tr h="618689">
                <a:tc>
                  <a:txBody>
                    <a:bodyPr/>
                    <a:lstStyle/>
                    <a:p>
                      <a:endParaRPr lang="en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dirty="0" smtClean="0"/>
                        <a:t>Easiest-First</a:t>
                      </a:r>
                    </a:p>
                    <a:p>
                      <a:endParaRPr lang="en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CA" dirty="0" smtClean="0"/>
                        <a:t>Highest</a:t>
                      </a:r>
                      <a:r>
                        <a:rPr lang="en-CA" baseline="0" dirty="0" smtClean="0"/>
                        <a:t> Expected Value First</a:t>
                      </a:r>
                      <a:endParaRPr lang="en-CA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479107354"/>
                  </a:ext>
                </a:extLst>
              </a:tr>
              <a:tr h="814169">
                <a:tc>
                  <a:txBody>
                    <a:bodyPr/>
                    <a:lstStyle/>
                    <a:p>
                      <a:r>
                        <a:rPr lang="en-CA" dirty="0" smtClean="0"/>
                        <a:t>Average Delivered</a:t>
                      </a:r>
                      <a:r>
                        <a:rPr lang="en-CA" baseline="0" dirty="0" smtClean="0"/>
                        <a:t> </a:t>
                      </a:r>
                      <a:r>
                        <a:rPr lang="en-CA" dirty="0" smtClean="0"/>
                        <a:t>Value Points</a:t>
                      </a:r>
                      <a:endParaRPr lang="en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CA" dirty="0" smtClean="0"/>
                        <a:t>104</a:t>
                      </a:r>
                      <a:endParaRPr lang="en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CA" dirty="0" smtClean="0"/>
                        <a:t>202</a:t>
                      </a:r>
                      <a:endParaRPr lang="en-CA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312510003"/>
                  </a:ext>
                </a:extLst>
              </a:tr>
              <a:tr h="814169">
                <a:tc>
                  <a:txBody>
                    <a:bodyPr/>
                    <a:lstStyle/>
                    <a:p>
                      <a:r>
                        <a:rPr lang="en-CA" dirty="0" smtClean="0"/>
                        <a:t>Commitment</a:t>
                      </a:r>
                      <a:r>
                        <a:rPr lang="en-CA" baseline="0" dirty="0" smtClean="0"/>
                        <a:t> Points</a:t>
                      </a:r>
                      <a:endParaRPr lang="en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CA" dirty="0" smtClean="0"/>
                        <a:t>25</a:t>
                      </a:r>
                      <a:endParaRPr lang="en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CA" dirty="0" smtClean="0"/>
                        <a:t>9</a:t>
                      </a:r>
                      <a:endParaRPr lang="en-CA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810739354"/>
                  </a:ext>
                </a:extLst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457200" y="4572000"/>
            <a:ext cx="861004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CA" dirty="0" smtClean="0"/>
              <a:t>On average, always choosing the highest expected value story (and </a:t>
            </a:r>
            <a:br>
              <a:rPr lang="en-CA" dirty="0" smtClean="0"/>
            </a:br>
            <a:r>
              <a:rPr lang="en-CA" dirty="0" smtClean="0"/>
              <a:t>sticking with it) will deliver twice as much value as always going with the </a:t>
            </a:r>
            <a:br>
              <a:rPr lang="en-CA" dirty="0" smtClean="0"/>
            </a:br>
            <a:r>
              <a:rPr lang="en-CA" dirty="0" smtClean="0"/>
              <a:t>easiest stories. On average, this strategy will only cost you 16 commitment points. </a:t>
            </a: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7256695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52143"/>
            <a:ext cx="8229600" cy="1143000"/>
          </a:xfrm>
        </p:spPr>
        <p:txBody>
          <a:bodyPr/>
          <a:lstStyle/>
          <a:p>
            <a:r>
              <a:rPr lang="en-CA" dirty="0" smtClean="0"/>
              <a:t>Where is an example of </a:t>
            </a:r>
            <a:br>
              <a:rPr lang="en-CA" dirty="0" smtClean="0"/>
            </a:br>
            <a:r>
              <a:rPr lang="en-CA" dirty="0" smtClean="0"/>
              <a:t>incentivizing sub-optimal decisions?</a:t>
            </a:r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6C99218-3B19-4A9E-9F94-D1630C2F6E48}" type="slidenum">
              <a:rPr lang="en-US" smtClean="0"/>
              <a:pPr>
                <a:defRPr/>
              </a:pPr>
              <a:t>48</a:t>
            </a:fld>
            <a:endParaRPr lang="en-US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3545" y="2686491"/>
            <a:ext cx="8269584" cy="16894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828675" y="5082658"/>
            <a:ext cx="74815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1800" dirty="0" smtClean="0"/>
              <a:t>Why should we not just always be working on the highest-priority thing?</a:t>
            </a:r>
            <a:endParaRPr lang="en-CA" sz="1800" dirty="0"/>
          </a:p>
        </p:txBody>
      </p:sp>
    </p:spTree>
    <p:extLst>
      <p:ext uri="{BB962C8B-B14F-4D97-AF65-F5344CB8AC3E}">
        <p14:creationId xmlns:p14="http://schemas.microsoft.com/office/powerpoint/2010/main" val="33724310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sosceles Triangle 1"/>
          <p:cNvSpPr/>
          <p:nvPr/>
        </p:nvSpPr>
        <p:spPr>
          <a:xfrm rot="10800000">
            <a:off x="2290712" y="1838226"/>
            <a:ext cx="4219417" cy="2932556"/>
          </a:xfrm>
          <a:prstGeom prst="triangle">
            <a:avLst>
              <a:gd name="adj" fmla="val 100000"/>
            </a:avLst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Freeform 6"/>
          <p:cNvSpPr/>
          <p:nvPr/>
        </p:nvSpPr>
        <p:spPr>
          <a:xfrm>
            <a:off x="2305877" y="1818861"/>
            <a:ext cx="6480313" cy="3220278"/>
          </a:xfrm>
          <a:custGeom>
            <a:avLst/>
            <a:gdLst>
              <a:gd name="connsiteX0" fmla="*/ 29818 w 6520070"/>
              <a:gd name="connsiteY0" fmla="*/ 3190461 h 3190461"/>
              <a:gd name="connsiteX1" fmla="*/ 0 w 6520070"/>
              <a:gd name="connsiteY1" fmla="*/ 2961861 h 3190461"/>
              <a:gd name="connsiteX2" fmla="*/ 4214192 w 6520070"/>
              <a:gd name="connsiteY2" fmla="*/ 9939 h 3190461"/>
              <a:gd name="connsiteX3" fmla="*/ 6520070 w 6520070"/>
              <a:gd name="connsiteY3" fmla="*/ 0 h 3190461"/>
              <a:gd name="connsiteX4" fmla="*/ 6450496 w 6520070"/>
              <a:gd name="connsiteY4" fmla="*/ 1490870 h 3190461"/>
              <a:gd name="connsiteX5" fmla="*/ 3876261 w 6520070"/>
              <a:gd name="connsiteY5" fmla="*/ 3190461 h 3190461"/>
              <a:gd name="connsiteX6" fmla="*/ 278296 w 6520070"/>
              <a:gd name="connsiteY6" fmla="*/ 3160643 h 3190461"/>
              <a:gd name="connsiteX0" fmla="*/ 29818 w 6520070"/>
              <a:gd name="connsiteY0" fmla="*/ 3190461 h 3190461"/>
              <a:gd name="connsiteX1" fmla="*/ 0 w 6520070"/>
              <a:gd name="connsiteY1" fmla="*/ 2961861 h 3190461"/>
              <a:gd name="connsiteX2" fmla="*/ 4214192 w 6520070"/>
              <a:gd name="connsiteY2" fmla="*/ 9939 h 3190461"/>
              <a:gd name="connsiteX3" fmla="*/ 6520070 w 6520070"/>
              <a:gd name="connsiteY3" fmla="*/ 0 h 3190461"/>
              <a:gd name="connsiteX4" fmla="*/ 6450496 w 6520070"/>
              <a:gd name="connsiteY4" fmla="*/ 1490870 h 3190461"/>
              <a:gd name="connsiteX5" fmla="*/ 3876261 w 6520070"/>
              <a:gd name="connsiteY5" fmla="*/ 3190461 h 3190461"/>
              <a:gd name="connsiteX6" fmla="*/ 19878 w 6520070"/>
              <a:gd name="connsiteY6" fmla="*/ 3180521 h 3190461"/>
              <a:gd name="connsiteX0" fmla="*/ 29818 w 6520070"/>
              <a:gd name="connsiteY0" fmla="*/ 3190461 h 3190461"/>
              <a:gd name="connsiteX1" fmla="*/ 0 w 6520070"/>
              <a:gd name="connsiteY1" fmla="*/ 2961861 h 3190461"/>
              <a:gd name="connsiteX2" fmla="*/ 4214192 w 6520070"/>
              <a:gd name="connsiteY2" fmla="*/ 9939 h 3190461"/>
              <a:gd name="connsiteX3" fmla="*/ 6520070 w 6520070"/>
              <a:gd name="connsiteY3" fmla="*/ 0 h 3190461"/>
              <a:gd name="connsiteX4" fmla="*/ 6450496 w 6520070"/>
              <a:gd name="connsiteY4" fmla="*/ 1490870 h 3190461"/>
              <a:gd name="connsiteX5" fmla="*/ 3876261 w 6520070"/>
              <a:gd name="connsiteY5" fmla="*/ 3190461 h 3190461"/>
              <a:gd name="connsiteX6" fmla="*/ 159026 w 6520070"/>
              <a:gd name="connsiteY6" fmla="*/ 3101008 h 3190461"/>
              <a:gd name="connsiteX0" fmla="*/ 9939 w 6520070"/>
              <a:gd name="connsiteY0" fmla="*/ 3210339 h 3210339"/>
              <a:gd name="connsiteX1" fmla="*/ 0 w 6520070"/>
              <a:gd name="connsiteY1" fmla="*/ 2961861 h 3210339"/>
              <a:gd name="connsiteX2" fmla="*/ 4214192 w 6520070"/>
              <a:gd name="connsiteY2" fmla="*/ 9939 h 3210339"/>
              <a:gd name="connsiteX3" fmla="*/ 6520070 w 6520070"/>
              <a:gd name="connsiteY3" fmla="*/ 0 h 3210339"/>
              <a:gd name="connsiteX4" fmla="*/ 6450496 w 6520070"/>
              <a:gd name="connsiteY4" fmla="*/ 1490870 h 3210339"/>
              <a:gd name="connsiteX5" fmla="*/ 3876261 w 6520070"/>
              <a:gd name="connsiteY5" fmla="*/ 3190461 h 3210339"/>
              <a:gd name="connsiteX6" fmla="*/ 159026 w 6520070"/>
              <a:gd name="connsiteY6" fmla="*/ 3101008 h 3210339"/>
              <a:gd name="connsiteX0" fmla="*/ 9939 w 6520070"/>
              <a:gd name="connsiteY0" fmla="*/ 3210339 h 3210339"/>
              <a:gd name="connsiteX1" fmla="*/ 0 w 6520070"/>
              <a:gd name="connsiteY1" fmla="*/ 2961861 h 3210339"/>
              <a:gd name="connsiteX2" fmla="*/ 4214192 w 6520070"/>
              <a:gd name="connsiteY2" fmla="*/ 9939 h 3210339"/>
              <a:gd name="connsiteX3" fmla="*/ 6520070 w 6520070"/>
              <a:gd name="connsiteY3" fmla="*/ 0 h 3210339"/>
              <a:gd name="connsiteX4" fmla="*/ 6450496 w 6520070"/>
              <a:gd name="connsiteY4" fmla="*/ 1490870 h 3210339"/>
              <a:gd name="connsiteX5" fmla="*/ 3876261 w 6520070"/>
              <a:gd name="connsiteY5" fmla="*/ 3190461 h 3210339"/>
              <a:gd name="connsiteX6" fmla="*/ 79513 w 6520070"/>
              <a:gd name="connsiteY6" fmla="*/ 3120886 h 3210339"/>
              <a:gd name="connsiteX0" fmla="*/ 0 w 6520070"/>
              <a:gd name="connsiteY0" fmla="*/ 3210339 h 3210339"/>
              <a:gd name="connsiteX1" fmla="*/ 0 w 6520070"/>
              <a:gd name="connsiteY1" fmla="*/ 2961861 h 3210339"/>
              <a:gd name="connsiteX2" fmla="*/ 4214192 w 6520070"/>
              <a:gd name="connsiteY2" fmla="*/ 9939 h 3210339"/>
              <a:gd name="connsiteX3" fmla="*/ 6520070 w 6520070"/>
              <a:gd name="connsiteY3" fmla="*/ 0 h 3210339"/>
              <a:gd name="connsiteX4" fmla="*/ 6450496 w 6520070"/>
              <a:gd name="connsiteY4" fmla="*/ 1490870 h 3210339"/>
              <a:gd name="connsiteX5" fmla="*/ 3876261 w 6520070"/>
              <a:gd name="connsiteY5" fmla="*/ 3190461 h 3210339"/>
              <a:gd name="connsiteX6" fmla="*/ 79513 w 6520070"/>
              <a:gd name="connsiteY6" fmla="*/ 3120886 h 3210339"/>
              <a:gd name="connsiteX0" fmla="*/ 0 w 6520070"/>
              <a:gd name="connsiteY0" fmla="*/ 3210339 h 3210339"/>
              <a:gd name="connsiteX1" fmla="*/ 0 w 6520070"/>
              <a:gd name="connsiteY1" fmla="*/ 2961861 h 3210339"/>
              <a:gd name="connsiteX2" fmla="*/ 4214192 w 6520070"/>
              <a:gd name="connsiteY2" fmla="*/ 9939 h 3210339"/>
              <a:gd name="connsiteX3" fmla="*/ 6520070 w 6520070"/>
              <a:gd name="connsiteY3" fmla="*/ 0 h 3210339"/>
              <a:gd name="connsiteX4" fmla="*/ 6450496 w 6520070"/>
              <a:gd name="connsiteY4" fmla="*/ 1490870 h 3210339"/>
              <a:gd name="connsiteX5" fmla="*/ 3876261 w 6520070"/>
              <a:gd name="connsiteY5" fmla="*/ 3190461 h 3210339"/>
              <a:gd name="connsiteX6" fmla="*/ 9939 w 6520070"/>
              <a:gd name="connsiteY6" fmla="*/ 3180520 h 3210339"/>
              <a:gd name="connsiteX0" fmla="*/ 0 w 6480313"/>
              <a:gd name="connsiteY0" fmla="*/ 3220278 h 3220278"/>
              <a:gd name="connsiteX1" fmla="*/ 0 w 6480313"/>
              <a:gd name="connsiteY1" fmla="*/ 2971800 h 3220278"/>
              <a:gd name="connsiteX2" fmla="*/ 4214192 w 6480313"/>
              <a:gd name="connsiteY2" fmla="*/ 19878 h 3220278"/>
              <a:gd name="connsiteX3" fmla="*/ 6480313 w 6480313"/>
              <a:gd name="connsiteY3" fmla="*/ 0 h 3220278"/>
              <a:gd name="connsiteX4" fmla="*/ 6450496 w 6480313"/>
              <a:gd name="connsiteY4" fmla="*/ 1500809 h 3220278"/>
              <a:gd name="connsiteX5" fmla="*/ 3876261 w 6480313"/>
              <a:gd name="connsiteY5" fmla="*/ 3200400 h 3220278"/>
              <a:gd name="connsiteX6" fmla="*/ 9939 w 6480313"/>
              <a:gd name="connsiteY6" fmla="*/ 3190459 h 3220278"/>
              <a:gd name="connsiteX0" fmla="*/ 0 w 6480313"/>
              <a:gd name="connsiteY0" fmla="*/ 3220278 h 3220278"/>
              <a:gd name="connsiteX1" fmla="*/ 0 w 6480313"/>
              <a:gd name="connsiteY1" fmla="*/ 2971800 h 3220278"/>
              <a:gd name="connsiteX2" fmla="*/ 4214192 w 6480313"/>
              <a:gd name="connsiteY2" fmla="*/ 19878 h 3220278"/>
              <a:gd name="connsiteX3" fmla="*/ 6480313 w 6480313"/>
              <a:gd name="connsiteY3" fmla="*/ 0 h 3220278"/>
              <a:gd name="connsiteX4" fmla="*/ 6470375 w 6480313"/>
              <a:gd name="connsiteY4" fmla="*/ 1490870 h 3220278"/>
              <a:gd name="connsiteX5" fmla="*/ 3876261 w 6480313"/>
              <a:gd name="connsiteY5" fmla="*/ 3200400 h 3220278"/>
              <a:gd name="connsiteX6" fmla="*/ 9939 w 6480313"/>
              <a:gd name="connsiteY6" fmla="*/ 3190459 h 32202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480313" h="3220278">
                <a:moveTo>
                  <a:pt x="0" y="3220278"/>
                </a:moveTo>
                <a:lnTo>
                  <a:pt x="0" y="2971800"/>
                </a:lnTo>
                <a:lnTo>
                  <a:pt x="4214192" y="19878"/>
                </a:lnTo>
                <a:lnTo>
                  <a:pt x="6480313" y="0"/>
                </a:lnTo>
                <a:cubicBezTo>
                  <a:pt x="6477000" y="496957"/>
                  <a:pt x="6473688" y="993913"/>
                  <a:pt x="6470375" y="1490870"/>
                </a:cubicBezTo>
                <a:lnTo>
                  <a:pt x="3876261" y="3200400"/>
                </a:lnTo>
                <a:lnTo>
                  <a:pt x="9939" y="3190459"/>
                </a:lnTo>
              </a:path>
            </a:pathLst>
          </a:cu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Isosceles Triangle 7"/>
          <p:cNvSpPr/>
          <p:nvPr/>
        </p:nvSpPr>
        <p:spPr>
          <a:xfrm>
            <a:off x="6251715" y="3329609"/>
            <a:ext cx="2521729" cy="1679713"/>
          </a:xfrm>
          <a:prstGeom prst="triangle">
            <a:avLst>
              <a:gd name="adj" fmla="val 99606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/>
          </p:nvPr>
        </p:nvGraphicFramePr>
        <p:xfrm>
          <a:off x="693738" y="505327"/>
          <a:ext cx="8102601" cy="5374776"/>
        </p:xfrm>
        <a:graphic>
          <a:graphicData uri="http://schemas.openxmlformats.org/drawingml/2006/table">
            <a:tbl>
              <a:tblPr/>
              <a:tblGrid>
                <a:gridCol w="150860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60187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574439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651241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766444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1246461">
                <a:tc gridSpan="5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</a:pPr>
                      <a:r>
                        <a:rPr lang="en-US" sz="3200" b="1" dirty="0" smtClean="0">
                          <a:solidFill>
                            <a:srgbClr val="4F81BD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Estimation and Prioritization</a:t>
                      </a:r>
                      <a:endParaRPr lang="en-US" sz="3200" b="1" dirty="0">
                        <a:solidFill>
                          <a:srgbClr val="4F81BD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73" marR="685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663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 dirty="0" smtClean="0">
                          <a:latin typeface="Calibri"/>
                          <a:ea typeface="Times New Roman"/>
                          <a:cs typeface="Times New Roman"/>
                        </a:rPr>
                        <a:t>XL</a:t>
                      </a:r>
                      <a:endParaRPr lang="en-US" sz="3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73" marR="685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3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73" marR="685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3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73" marR="685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3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73" marR="685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3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73" marR="685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25663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 dirty="0" smtClean="0">
                          <a:latin typeface="Calibri"/>
                          <a:ea typeface="Times New Roman"/>
                          <a:cs typeface="Times New Roman"/>
                        </a:rPr>
                        <a:t>L</a:t>
                      </a:r>
                      <a:endParaRPr lang="en-US" sz="3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73" marR="685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3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73" marR="685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3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73" marR="685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3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73" marR="685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3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73" marR="685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25663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 dirty="0" smtClean="0">
                          <a:latin typeface="Calibri"/>
                          <a:ea typeface="Times New Roman"/>
                          <a:cs typeface="Times New Roman"/>
                        </a:rPr>
                        <a:t>M</a:t>
                      </a:r>
                      <a:endParaRPr lang="en-US" sz="3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73" marR="685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3200" kern="1200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73" marR="685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3200" kern="1200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73" marR="685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3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73" marR="685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3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73" marR="685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25663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 dirty="0" smtClean="0">
                          <a:latin typeface="Calibri"/>
                          <a:ea typeface="Times New Roman"/>
                          <a:cs typeface="Times New Roman"/>
                        </a:rPr>
                        <a:t>S</a:t>
                      </a:r>
                      <a:endParaRPr lang="en-US" sz="3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73" marR="685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3200" kern="1200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73" marR="685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3200" kern="1200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73" marR="685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3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73" marR="685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3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73" marR="685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825663"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 marL="68573" marR="685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 dirty="0">
                          <a:latin typeface="Calibri"/>
                          <a:ea typeface="Times New Roman"/>
                          <a:cs typeface="Times New Roman"/>
                        </a:rPr>
                        <a:t>S</a:t>
                      </a:r>
                    </a:p>
                  </a:txBody>
                  <a:tcPr marL="68573" marR="685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 dirty="0">
                          <a:latin typeface="Calibri"/>
                          <a:ea typeface="Times New Roman"/>
                          <a:cs typeface="Times New Roman"/>
                        </a:rPr>
                        <a:t>M</a:t>
                      </a:r>
                    </a:p>
                  </a:txBody>
                  <a:tcPr marL="68573" marR="685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 dirty="0">
                          <a:latin typeface="Calibri"/>
                          <a:ea typeface="Times New Roman"/>
                          <a:cs typeface="Times New Roman"/>
                        </a:rPr>
                        <a:t>L</a:t>
                      </a:r>
                    </a:p>
                  </a:txBody>
                  <a:tcPr marL="68573" marR="685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 dirty="0">
                          <a:latin typeface="Calibri"/>
                          <a:ea typeface="Times New Roman"/>
                          <a:cs typeface="Times New Roman"/>
                        </a:rPr>
                        <a:t>XL</a:t>
                      </a:r>
                    </a:p>
                  </a:txBody>
                  <a:tcPr marL="68573" marR="685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</a:tbl>
          </a:graphicData>
        </a:graphic>
      </p:graphicFrame>
      <p:sp>
        <p:nvSpPr>
          <p:cNvPr id="38961" name="TextBox 2"/>
          <p:cNvSpPr txBox="1">
            <a:spLocks noChangeArrowheads="1"/>
          </p:cNvSpPr>
          <p:nvPr/>
        </p:nvSpPr>
        <p:spPr bwMode="auto">
          <a:xfrm>
            <a:off x="3113088" y="6078538"/>
            <a:ext cx="403225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eaLnBrk="1" hangingPunct="1"/>
            <a:r>
              <a:rPr lang="en-US"/>
              <a:t>Cost</a:t>
            </a:r>
          </a:p>
        </p:txBody>
      </p:sp>
      <p:sp>
        <p:nvSpPr>
          <p:cNvPr id="38962" name="TextBox 4"/>
          <p:cNvSpPr txBox="1">
            <a:spLocks noChangeArrowheads="1"/>
          </p:cNvSpPr>
          <p:nvPr/>
        </p:nvSpPr>
        <p:spPr bwMode="auto">
          <a:xfrm rot="-5400000">
            <a:off x="-1561306" y="3071019"/>
            <a:ext cx="403225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eaLnBrk="1" hangingPunct="1"/>
            <a:r>
              <a:rPr lang="en-US"/>
              <a:t>Value</a:t>
            </a:r>
          </a:p>
        </p:txBody>
      </p:sp>
      <p:pic>
        <p:nvPicPr>
          <p:cNvPr id="32358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3162" y="2240545"/>
            <a:ext cx="817258" cy="606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0" y="3505200"/>
            <a:ext cx="817258" cy="606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4200" y="3733800"/>
            <a:ext cx="817258" cy="606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6200" y="2895600"/>
            <a:ext cx="817258" cy="606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0" y="3886200"/>
            <a:ext cx="817258" cy="606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42829" y="1856875"/>
            <a:ext cx="817258" cy="606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4400" y="2819400"/>
            <a:ext cx="817258" cy="606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0800" y="1905000"/>
            <a:ext cx="817258" cy="606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9" name="Straight Arrow Connector 8"/>
          <p:cNvCxnSpPr/>
          <p:nvPr/>
        </p:nvCxnSpPr>
        <p:spPr>
          <a:xfrm flipH="1">
            <a:off x="3408058" y="2208388"/>
            <a:ext cx="3934771" cy="0"/>
          </a:xfrm>
          <a:prstGeom prst="straightConnector1">
            <a:avLst/>
          </a:prstGeom>
          <a:ln w="571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4294829" y="1850941"/>
            <a:ext cx="11336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De-Risk?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313667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340994" name="Picture 2" descr="http://thevirtualpresenter.com/wp-content/uploads/2012/02/hands_showof_handup_handsup_iStock_000009311779Large_TheVirtualPresenter.com_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33350"/>
            <a:ext cx="10009982" cy="57326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483705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How Can Reduce Risk?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Split stories</a:t>
            </a:r>
          </a:p>
          <a:p>
            <a:r>
              <a:rPr lang="en-US" dirty="0" smtClean="0"/>
              <a:t>Get customer feedback early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26389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Summary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Uncertainty is an unavoidable aspect of software development</a:t>
            </a:r>
          </a:p>
          <a:p>
            <a:r>
              <a:rPr lang="en-US" dirty="0" smtClean="0"/>
              <a:t>Commitments may influence decisions</a:t>
            </a:r>
          </a:p>
        </p:txBody>
      </p:sp>
    </p:spTree>
    <p:extLst>
      <p:ext uri="{BB962C8B-B14F-4D97-AF65-F5344CB8AC3E}">
        <p14:creationId xmlns:p14="http://schemas.microsoft.com/office/powerpoint/2010/main" val="32627604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4140200" cy="715962"/>
          </a:xfrm>
        </p:spPr>
        <p:txBody>
          <a:bodyPr/>
          <a:lstStyle/>
          <a:p>
            <a:pPr algn="l"/>
            <a:r>
              <a:rPr lang="en-US" dirty="0" smtClean="0"/>
              <a:t>Contact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idx="1"/>
          </p:nvPr>
        </p:nvSpPr>
        <p:spPr>
          <a:xfrm>
            <a:off x="152399" y="1057740"/>
            <a:ext cx="8677013" cy="4236747"/>
          </a:xfrm>
        </p:spPr>
        <p:txBody>
          <a:bodyPr/>
          <a:lstStyle/>
          <a:p>
            <a:r>
              <a:rPr lang="en-US" dirty="0" smtClean="0"/>
              <a:t>Todd Little</a:t>
            </a:r>
          </a:p>
          <a:p>
            <a:pPr lvl="1"/>
            <a:r>
              <a:rPr lang="en-US" dirty="0" smtClean="0">
                <a:hlinkClick r:id="rId3"/>
              </a:rPr>
              <a:t>todd.little@ihs.com</a:t>
            </a:r>
            <a:endParaRPr lang="en-US" dirty="0" smtClean="0"/>
          </a:p>
          <a:p>
            <a:pPr lvl="1"/>
            <a:r>
              <a:rPr lang="en-US" dirty="0" smtClean="0">
                <a:hlinkClick r:id="rId4"/>
              </a:rPr>
              <a:t>www.toddlittleweb.com</a:t>
            </a:r>
            <a:endParaRPr lang="en-US" dirty="0"/>
          </a:p>
          <a:p>
            <a:r>
              <a:rPr lang="en-US" dirty="0" smtClean="0"/>
              <a:t>Sean Dunn</a:t>
            </a:r>
          </a:p>
          <a:p>
            <a:pPr lvl="1"/>
            <a:r>
              <a:rPr lang="en-US" dirty="0" smtClean="0">
                <a:hlinkClick r:id="rId5"/>
              </a:rPr>
              <a:t>sean.dunn@ihs.com</a:t>
            </a:r>
            <a:endParaRPr lang="en-US" dirty="0" smtClean="0"/>
          </a:p>
          <a:p>
            <a:pPr lvl="1"/>
            <a:r>
              <a:rPr lang="en-US" dirty="0" smtClean="0"/>
              <a:t>@SeanDunn10</a:t>
            </a:r>
          </a:p>
          <a:p>
            <a:r>
              <a:rPr lang="en-US" dirty="0" smtClean="0"/>
              <a:t>Chris Edwards</a:t>
            </a:r>
          </a:p>
          <a:p>
            <a:pPr lvl="1"/>
            <a:r>
              <a:rPr lang="en-US" dirty="0" smtClean="0">
                <a:hlinkClick r:id="rId6"/>
              </a:rPr>
              <a:t>chris.edwards@ihs.com</a:t>
            </a:r>
            <a:endParaRPr lang="en-US" dirty="0" smtClean="0"/>
          </a:p>
          <a:p>
            <a:pPr lvl="1"/>
            <a:r>
              <a:rPr lang="en-US" dirty="0" smtClean="0"/>
              <a:t>@</a:t>
            </a:r>
            <a:r>
              <a:rPr lang="en-US" dirty="0" err="1" smtClean="0"/>
              <a:t>AgileChrisYYC</a:t>
            </a:r>
            <a:endParaRPr lang="en-US" dirty="0" smtClean="0"/>
          </a:p>
          <a:p>
            <a:pPr marL="457200" lvl="1" indent="0">
              <a:buNone/>
            </a:pPr>
            <a:r>
              <a:rPr lang="en-US" dirty="0" smtClean="0"/>
              <a:t>Source Code for Monte Carlo Simulation: github.com/</a:t>
            </a:r>
            <a:r>
              <a:rPr lang="en-US" dirty="0" err="1" smtClean="0"/>
              <a:t>cjsedwards</a:t>
            </a:r>
            <a:r>
              <a:rPr lang="en-US" dirty="0" smtClean="0"/>
              <a:t>/</a:t>
            </a:r>
            <a:r>
              <a:rPr lang="en-US" dirty="0" err="1" smtClean="0"/>
              <a:t>ValueUncertaintyGame</a:t>
            </a:r>
            <a:endParaRPr lang="en-US" dirty="0" smtClean="0"/>
          </a:p>
          <a:p>
            <a:endParaRPr lang="en-US" dirty="0" smtClean="0"/>
          </a:p>
          <a:p>
            <a:pPr marL="0" indent="0">
              <a:buNone/>
            </a:pPr>
            <a:endParaRPr lang="en-US" dirty="0" smtClean="0"/>
          </a:p>
        </p:txBody>
      </p:sp>
      <p:pic>
        <p:nvPicPr>
          <p:cNvPr id="4" name="Picture 3" descr="51sOIwJFqRL">
            <a:hlinkClick r:id="rId7"/>
          </p:cNvPr>
          <p:cNvPicPr>
            <a:picLocks noChangeAspect="1" noChangeArrowheads="1"/>
          </p:cNvPicPr>
          <p:nvPr/>
        </p:nvPicPr>
        <p:blipFill>
          <a:blip r:embed="rId8"/>
          <a:srcRect l="12202" r="12228"/>
          <a:stretch>
            <a:fillRect/>
          </a:stretch>
        </p:blipFill>
        <p:spPr bwMode="auto">
          <a:xfrm>
            <a:off x="4847208" y="204464"/>
            <a:ext cx="4045272" cy="535324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9168419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Goal of the Game</a:t>
            </a:r>
            <a:endParaRPr lang="en-CA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dirty="0" smtClean="0"/>
              <a:t>Produce a Software Release in 3 iterations</a:t>
            </a:r>
          </a:p>
          <a:p>
            <a:r>
              <a:rPr lang="en-CA" dirty="0" smtClean="0"/>
              <a:t>Prioritize and re-prioritize the backlog to optimize value delivery before the fixed release date</a:t>
            </a:r>
          </a:p>
          <a:p>
            <a:r>
              <a:rPr lang="en-CA" dirty="0" smtClean="0"/>
              <a:t>Be the team that delivers the most points </a:t>
            </a:r>
          </a:p>
          <a:p>
            <a:pPr lvl="1"/>
            <a:r>
              <a:rPr lang="en-CA" dirty="0" smtClean="0"/>
              <a:t>Delivered Value + “Commitment Points”</a:t>
            </a:r>
          </a:p>
          <a:p>
            <a:pPr lvl="1"/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3367230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" y="-5218"/>
            <a:ext cx="8229600" cy="1143000"/>
          </a:xfrm>
        </p:spPr>
        <p:txBody>
          <a:bodyPr/>
          <a:lstStyle/>
          <a:p>
            <a:r>
              <a:rPr lang="en-CA" dirty="0" smtClean="0"/>
              <a:t>Artifacts (5)</a:t>
            </a:r>
            <a:endParaRPr lang="en-CA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687" y="3201867"/>
            <a:ext cx="4443413" cy="15272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4791075" y="3642349"/>
            <a:ext cx="364785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dirty="0" smtClean="0"/>
              <a:t>1 Score Card – Write Your Team’s</a:t>
            </a:r>
          </a:p>
          <a:p>
            <a:r>
              <a:rPr lang="en-CA" dirty="0" smtClean="0"/>
              <a:t>Number at the Top</a:t>
            </a:r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42401924"/>
              </p:ext>
            </p:extLst>
          </p:nvPr>
        </p:nvGraphicFramePr>
        <p:xfrm>
          <a:off x="238222" y="4789030"/>
          <a:ext cx="3862239" cy="2084400"/>
        </p:xfrm>
        <a:graphic>
          <a:graphicData uri="http://schemas.openxmlformats.org/drawingml/2006/table">
            <a:tbl>
              <a:tblPr/>
              <a:tblGrid>
                <a:gridCol w="71910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76356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750482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787091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84200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0">
                <a:tc gridSpan="5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</a:pPr>
                      <a:endParaRPr lang="en-US" sz="1500" b="1" dirty="0">
                        <a:solidFill>
                          <a:srgbClr val="4F81BD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2686" marR="326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64302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dirty="0" smtClean="0">
                          <a:latin typeface="Calibri"/>
                          <a:ea typeface="Times New Roman"/>
                          <a:cs typeface="Times New Roman"/>
                        </a:rPr>
                        <a:t>XL</a:t>
                      </a:r>
                      <a:endParaRPr lang="en-US" sz="15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2686" marR="326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5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2686" marR="326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5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2686" marR="326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5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2686" marR="326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5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2686" marR="326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64302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dirty="0" smtClean="0">
                          <a:latin typeface="Calibri"/>
                          <a:ea typeface="Times New Roman"/>
                          <a:cs typeface="Times New Roman"/>
                        </a:rPr>
                        <a:t>L</a:t>
                      </a:r>
                      <a:endParaRPr lang="en-US" sz="15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2686" marR="326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5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2686" marR="326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5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2686" marR="326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5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2686" marR="326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5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2686" marR="326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64302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dirty="0" smtClean="0">
                          <a:latin typeface="Calibri"/>
                          <a:ea typeface="Times New Roman"/>
                          <a:cs typeface="Times New Roman"/>
                        </a:rPr>
                        <a:t>M</a:t>
                      </a:r>
                      <a:endParaRPr lang="en-US" sz="15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2686" marR="326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500" kern="1200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2686" marR="326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500" kern="1200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2686" marR="326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5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2686" marR="326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5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2686" marR="326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64302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dirty="0" smtClean="0">
                          <a:latin typeface="Calibri"/>
                          <a:ea typeface="Times New Roman"/>
                          <a:cs typeface="Times New Roman"/>
                        </a:rPr>
                        <a:t>S</a:t>
                      </a:r>
                      <a:endParaRPr lang="en-US" sz="15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2686" marR="326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500" kern="1200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2686" marR="326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500" kern="1200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2686" marR="326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5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2686" marR="326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5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2686" marR="326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364302">
                <a:tc>
                  <a:txBody>
                    <a:bodyPr/>
                    <a:lstStyle/>
                    <a:p>
                      <a:endParaRPr lang="en-US" sz="900" dirty="0"/>
                    </a:p>
                  </a:txBody>
                  <a:tcPr marL="32686" marR="326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dirty="0">
                          <a:latin typeface="Calibri"/>
                          <a:ea typeface="Times New Roman"/>
                          <a:cs typeface="Times New Roman"/>
                        </a:rPr>
                        <a:t>S</a:t>
                      </a:r>
                    </a:p>
                  </a:txBody>
                  <a:tcPr marL="32686" marR="326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dirty="0">
                          <a:latin typeface="Calibri"/>
                          <a:ea typeface="Times New Roman"/>
                          <a:cs typeface="Times New Roman"/>
                        </a:rPr>
                        <a:t>M</a:t>
                      </a:r>
                    </a:p>
                  </a:txBody>
                  <a:tcPr marL="32686" marR="326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dirty="0">
                          <a:latin typeface="Calibri"/>
                          <a:ea typeface="Times New Roman"/>
                          <a:cs typeface="Times New Roman"/>
                        </a:rPr>
                        <a:t>L</a:t>
                      </a:r>
                    </a:p>
                  </a:txBody>
                  <a:tcPr marL="32686" marR="326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dirty="0">
                          <a:latin typeface="Calibri"/>
                          <a:ea typeface="Times New Roman"/>
                          <a:cs typeface="Times New Roman"/>
                        </a:rPr>
                        <a:t>XL</a:t>
                      </a:r>
                    </a:p>
                  </a:txBody>
                  <a:tcPr marL="32686" marR="326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</a:tbl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4167028" y="4750752"/>
            <a:ext cx="243578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dirty="0" smtClean="0"/>
              <a:t>Value – Uncertainty Estimation Matrix</a:t>
            </a:r>
          </a:p>
        </p:txBody>
      </p:sp>
      <p:grpSp>
        <p:nvGrpSpPr>
          <p:cNvPr id="6" name="Group 5"/>
          <p:cNvGrpSpPr/>
          <p:nvPr/>
        </p:nvGrpSpPr>
        <p:grpSpPr>
          <a:xfrm>
            <a:off x="391888" y="852068"/>
            <a:ext cx="4218212" cy="793274"/>
            <a:chOff x="391888" y="852068"/>
            <a:chExt cx="4218212" cy="793274"/>
          </a:xfrm>
        </p:grpSpPr>
        <p:pic>
          <p:nvPicPr>
            <p:cNvPr id="11" name="Content Placeholder 6"/>
            <p:cNvPicPr>
              <a:picLocks noChangeAspect="1"/>
            </p:cNvPicPr>
            <p:nvPr/>
          </p:nvPicPr>
          <p:blipFill rotWithShape="1">
            <a:blip r:embed="rId3" cstate="screen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2004035" y="865641"/>
              <a:ext cx="758215" cy="7797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2" name="Picture 11"/>
            <p:cNvPicPr>
              <a:picLocks noChangeAspect="1"/>
            </p:cNvPicPr>
            <p:nvPr/>
          </p:nvPicPr>
          <p:blipFill rotWithShape="1">
            <a:blip r:embed="rId4" cstate="screen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91888" y="861854"/>
              <a:ext cx="758213" cy="779721"/>
            </a:xfrm>
            <a:prstGeom prst="rect">
              <a:avLst/>
            </a:prstGeom>
          </p:spPr>
        </p:pic>
        <p:pic>
          <p:nvPicPr>
            <p:cNvPr id="13" name="Picture 12"/>
            <p:cNvPicPr>
              <a:picLocks noChangeAspect="1"/>
            </p:cNvPicPr>
            <p:nvPr/>
          </p:nvPicPr>
          <p:blipFill rotWithShape="1">
            <a:blip r:embed="rId5" cstate="screen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194278" y="852068"/>
              <a:ext cx="752534" cy="779721"/>
            </a:xfrm>
            <a:prstGeom prst="rect">
              <a:avLst/>
            </a:prstGeom>
          </p:spPr>
        </p:pic>
        <p:pic>
          <p:nvPicPr>
            <p:cNvPr id="14" name="Content Placeholder 6"/>
            <p:cNvPicPr>
              <a:picLocks noChangeAspect="1"/>
            </p:cNvPicPr>
            <p:nvPr/>
          </p:nvPicPr>
          <p:blipFill rotWithShape="1">
            <a:blip r:embed="rId3" cstate="screen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2819400" y="865641"/>
              <a:ext cx="758215" cy="7797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5" name="TextBox 14"/>
            <p:cNvSpPr txBox="1"/>
            <p:nvPr/>
          </p:nvSpPr>
          <p:spPr>
            <a:xfrm>
              <a:off x="3771409" y="1070825"/>
              <a:ext cx="83869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CA" dirty="0" smtClean="0"/>
                <a:t>4 Dice</a:t>
              </a:r>
              <a:endParaRPr lang="en-CA" dirty="0"/>
            </a:p>
          </p:txBody>
        </p:sp>
      </p:grpSp>
      <p:grpSp>
        <p:nvGrpSpPr>
          <p:cNvPr id="2322" name="Group 2321"/>
          <p:cNvGrpSpPr/>
          <p:nvPr/>
        </p:nvGrpSpPr>
        <p:grpSpPr>
          <a:xfrm>
            <a:off x="4877861" y="4637175"/>
            <a:ext cx="4047732" cy="2388109"/>
            <a:chOff x="4933197" y="875671"/>
            <a:chExt cx="4047732" cy="2388109"/>
          </a:xfrm>
        </p:grpSpPr>
        <p:pic>
          <p:nvPicPr>
            <p:cNvPr id="21" name="Picture 2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213045" y="875671"/>
              <a:ext cx="702310" cy="52139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312" name="Picture 2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467600" y="875671"/>
              <a:ext cx="702310" cy="52139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313" name="Picture 2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629400" y="875671"/>
              <a:ext cx="702310" cy="52139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6" name="Picture 2"/>
            <p:cNvPicPr>
              <a:picLocks noChangeAspect="1" noChangeArrowheads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5541" r="77739"/>
            <a:stretch/>
          </p:blipFill>
          <p:spPr bwMode="auto">
            <a:xfrm>
              <a:off x="8087989" y="934325"/>
              <a:ext cx="187584" cy="232945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7" name="Picture 2"/>
            <p:cNvPicPr>
              <a:picLocks noChangeAspect="1" noChangeArrowheads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5541" r="77739"/>
            <a:stretch/>
          </p:blipFill>
          <p:spPr bwMode="auto">
            <a:xfrm>
              <a:off x="6467475" y="934325"/>
              <a:ext cx="187584" cy="232945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8" name="TextBox 17"/>
            <p:cNvSpPr txBox="1"/>
            <p:nvPr/>
          </p:nvSpPr>
          <p:spPr>
            <a:xfrm>
              <a:off x="6629400" y="934325"/>
              <a:ext cx="73930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CA" sz="1200" dirty="0" smtClean="0"/>
                <a:t>Iteration</a:t>
              </a:r>
              <a:br>
                <a:rPr lang="en-CA" sz="1200" dirty="0" smtClean="0"/>
              </a:br>
              <a:r>
                <a:rPr lang="en-CA" sz="1200" dirty="0" smtClean="0"/>
                <a:t>Plan </a:t>
              </a:r>
              <a:endParaRPr lang="en-CA" sz="1200" dirty="0"/>
            </a:p>
          </p:txBody>
        </p:sp>
        <p:pic>
          <p:nvPicPr>
            <p:cNvPr id="19" name="Picture 2"/>
            <p:cNvPicPr>
              <a:picLocks noChangeAspect="1" noChangeArrowheads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5541" r="77739"/>
            <a:stretch/>
          </p:blipFill>
          <p:spPr bwMode="auto">
            <a:xfrm>
              <a:off x="7291517" y="934325"/>
              <a:ext cx="187584" cy="232945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0" name="TextBox 19"/>
            <p:cNvSpPr txBox="1"/>
            <p:nvPr/>
          </p:nvSpPr>
          <p:spPr>
            <a:xfrm>
              <a:off x="7394513" y="886071"/>
              <a:ext cx="755335" cy="5770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CA" sz="1050" dirty="0" smtClean="0"/>
                <a:t>In</a:t>
              </a:r>
              <a:br>
                <a:rPr lang="en-CA" sz="1050" dirty="0" smtClean="0"/>
              </a:br>
              <a:r>
                <a:rPr lang="en-CA" sz="1050" dirty="0" smtClean="0"/>
                <a:t>Progress</a:t>
              </a:r>
              <a:br>
                <a:rPr lang="en-CA" sz="1050" dirty="0" smtClean="0"/>
              </a:br>
              <a:r>
                <a:rPr lang="en-CA" sz="1050" dirty="0" smtClean="0"/>
                <a:t>(WIP = 1)</a:t>
              </a:r>
              <a:endParaRPr lang="en-CA" sz="1050" dirty="0"/>
            </a:p>
          </p:txBody>
        </p:sp>
        <p:sp>
          <p:nvSpPr>
            <p:cNvPr id="2321" name="TextBox 2320"/>
            <p:cNvSpPr txBox="1"/>
            <p:nvPr/>
          </p:nvSpPr>
          <p:spPr>
            <a:xfrm>
              <a:off x="4933197" y="2007780"/>
              <a:ext cx="153118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CA" dirty="0" smtClean="0"/>
                <a:t>Scrum Board</a:t>
              </a:r>
              <a:endParaRPr lang="en-CA" dirty="0"/>
            </a:p>
          </p:txBody>
        </p:sp>
        <p:sp>
          <p:nvSpPr>
            <p:cNvPr id="315" name="TextBox 314"/>
            <p:cNvSpPr txBox="1"/>
            <p:nvPr/>
          </p:nvSpPr>
          <p:spPr>
            <a:xfrm>
              <a:off x="8233609" y="934325"/>
              <a:ext cx="747320" cy="2539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CA" sz="1050" dirty="0" smtClean="0"/>
                <a:t>Accepted</a:t>
              </a:r>
              <a:endParaRPr lang="en-CA" sz="1050" dirty="0"/>
            </a:p>
          </p:txBody>
        </p:sp>
      </p:grpSp>
      <p:grpSp>
        <p:nvGrpSpPr>
          <p:cNvPr id="5" name="Group 4"/>
          <p:cNvGrpSpPr/>
          <p:nvPr/>
        </p:nvGrpSpPr>
        <p:grpSpPr>
          <a:xfrm>
            <a:off x="373583" y="1503918"/>
            <a:ext cx="4167776" cy="1697949"/>
            <a:chOff x="373583" y="1503918"/>
            <a:chExt cx="4167776" cy="1697949"/>
          </a:xfrm>
        </p:grpSpPr>
        <p:grpSp>
          <p:nvGrpSpPr>
            <p:cNvPr id="2320" name="Group 2319"/>
            <p:cNvGrpSpPr/>
            <p:nvPr/>
          </p:nvGrpSpPr>
          <p:grpSpPr>
            <a:xfrm>
              <a:off x="391888" y="1503918"/>
              <a:ext cx="4149471" cy="1697949"/>
              <a:chOff x="391888" y="1503918"/>
              <a:chExt cx="4149471" cy="1697949"/>
            </a:xfrm>
          </p:grpSpPr>
          <p:pic>
            <p:nvPicPr>
              <p:cNvPr id="9" name="Picture 2"/>
              <p:cNvPicPr>
                <a:picLocks noChangeAspect="1" noChangeArrowheads="1"/>
              </p:cNvPicPr>
              <p:nvPr/>
            </p:nvPicPr>
            <p:blipFill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91888" y="1503918"/>
                <a:ext cx="2287116" cy="1697949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4" name="TextBox 3"/>
              <p:cNvSpPr txBox="1"/>
              <p:nvPr/>
            </p:nvSpPr>
            <p:spPr>
              <a:xfrm>
                <a:off x="2766514" y="2241390"/>
                <a:ext cx="1774845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CA" dirty="0" smtClean="0"/>
                  <a:t>14 User Stories</a:t>
                </a:r>
                <a:endParaRPr lang="en-CA" dirty="0"/>
              </a:p>
            </p:txBody>
          </p:sp>
        </p:grpSp>
        <p:sp>
          <p:nvSpPr>
            <p:cNvPr id="168" name="Rectangle 167"/>
            <p:cNvSpPr/>
            <p:nvPr/>
          </p:nvSpPr>
          <p:spPr>
            <a:xfrm>
              <a:off x="373583" y="1825891"/>
              <a:ext cx="2305421" cy="120032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1200" b="1" dirty="0"/>
                <a:t>ID: 1 </a:t>
              </a:r>
              <a:r>
                <a:rPr lang="en-US" sz="1200" b="1" dirty="0" smtClean="0"/>
                <a:t/>
              </a:r>
              <a:br>
                <a:rPr lang="en-US" sz="1200" b="1" dirty="0" smtClean="0"/>
              </a:br>
              <a:r>
                <a:rPr lang="en-US" sz="1200" dirty="0"/>
                <a:t> </a:t>
              </a:r>
            </a:p>
            <a:p>
              <a:r>
                <a:rPr lang="en-US" sz="1200" b="1" dirty="0"/>
                <a:t>Test</a:t>
              </a:r>
              <a:r>
                <a:rPr lang="en-US" sz="1200" dirty="0"/>
                <a:t>: Roll 3 dice - 2 or more dice are the </a:t>
              </a:r>
              <a:r>
                <a:rPr lang="en-US" sz="1200" dirty="0" smtClean="0"/>
                <a:t>same</a:t>
              </a:r>
            </a:p>
            <a:p>
              <a:endParaRPr lang="en-US" sz="1200" dirty="0"/>
            </a:p>
            <a:p>
              <a:r>
                <a:rPr lang="en-US" sz="1200" b="1" dirty="0"/>
                <a:t>Value: Sum of all </a:t>
              </a:r>
              <a:r>
                <a:rPr lang="en-US" sz="1200" b="1" dirty="0" smtClean="0"/>
                <a:t>dice</a:t>
              </a:r>
              <a:endParaRPr lang="en-US" sz="1200" dirty="0"/>
            </a:p>
          </p:txBody>
        </p:sp>
      </p:grpSp>
    </p:spTree>
    <p:extLst>
      <p:ext uri="{BB962C8B-B14F-4D97-AF65-F5344CB8AC3E}">
        <p14:creationId xmlns:p14="http://schemas.microsoft.com/office/powerpoint/2010/main" val="26526521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Roles (4)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dirty="0" smtClean="0"/>
              <a:t>Score Keeper – Update the score sheet after each day of the iteration</a:t>
            </a:r>
          </a:p>
          <a:p>
            <a:r>
              <a:rPr lang="en-CA" dirty="0" smtClean="0"/>
              <a:t>Sticky Minder – Move the Stories, </a:t>
            </a:r>
            <a:br>
              <a:rPr lang="en-CA" dirty="0" smtClean="0"/>
            </a:br>
            <a:r>
              <a:rPr lang="en-CA" dirty="0"/>
              <a:t>k</a:t>
            </a:r>
            <a:r>
              <a:rPr lang="en-CA" dirty="0" smtClean="0"/>
              <a:t>eep the Scrum Board up-to-date </a:t>
            </a:r>
          </a:p>
          <a:p>
            <a:r>
              <a:rPr lang="en-CA" dirty="0" smtClean="0"/>
              <a:t>Dice Roller – Rolls the Dice </a:t>
            </a:r>
          </a:p>
          <a:p>
            <a:endParaRPr lang="en-CA" dirty="0" smtClean="0"/>
          </a:p>
          <a:p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3218354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Title 1"/>
          <p:cNvSpPr>
            <a:spLocks noGrp="1"/>
          </p:cNvSpPr>
          <p:nvPr>
            <p:ph type="title"/>
          </p:nvPr>
        </p:nvSpPr>
        <p:spPr>
          <a:xfrm>
            <a:off x="395654" y="248261"/>
            <a:ext cx="8229600" cy="1143000"/>
          </a:xfrm>
        </p:spPr>
        <p:txBody>
          <a:bodyPr/>
          <a:lstStyle/>
          <a:p>
            <a:r>
              <a:rPr lang="en-US" dirty="0" smtClean="0"/>
              <a:t>Example Story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5025408" y="1921226"/>
            <a:ext cx="320833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  <a:p>
            <a:endParaRPr lang="en-US" dirty="0"/>
          </a:p>
        </p:txBody>
      </p:sp>
      <p:pic>
        <p:nvPicPr>
          <p:cNvPr id="11" name="Content Placeholder 6"/>
          <p:cNvPicPr>
            <a:picLocks noChangeAspect="1"/>
          </p:cNvPicPr>
          <p:nvPr/>
        </p:nvPicPr>
        <p:blipFill rotWithShape="1">
          <a:blip r:embed="rId3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531057" y="1813776"/>
            <a:ext cx="758215" cy="7797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4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918910" y="1809989"/>
            <a:ext cx="758213" cy="779721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 rotWithShape="1">
          <a:blip r:embed="rId5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721300" y="1800203"/>
            <a:ext cx="752534" cy="779721"/>
          </a:xfrm>
          <a:prstGeom prst="rect">
            <a:avLst/>
          </a:prstGeom>
        </p:spPr>
      </p:pic>
      <p:pic>
        <p:nvPicPr>
          <p:cNvPr id="21" name="Content Placeholder 6"/>
          <p:cNvPicPr>
            <a:picLocks noChangeAspect="1"/>
          </p:cNvPicPr>
          <p:nvPr/>
        </p:nvPicPr>
        <p:blipFill rotWithShape="1">
          <a:blip r:embed="rId3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913545" y="3169894"/>
            <a:ext cx="758215" cy="7797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Content Placeholder 6"/>
          <p:cNvPicPr>
            <a:picLocks noChangeAspect="1"/>
          </p:cNvPicPr>
          <p:nvPr/>
        </p:nvPicPr>
        <p:blipFill rotWithShape="1">
          <a:blip r:embed="rId3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519339" y="3147210"/>
            <a:ext cx="758215" cy="7797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" name="Picture 24"/>
          <p:cNvPicPr>
            <a:picLocks noChangeAspect="1"/>
          </p:cNvPicPr>
          <p:nvPr/>
        </p:nvPicPr>
        <p:blipFill rotWithShape="1">
          <a:blip r:embed="rId6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735662" y="3154288"/>
            <a:ext cx="751369" cy="765544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7277552" y="1695794"/>
            <a:ext cx="220045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rgbClr val="FF0000"/>
                </a:solidFill>
              </a:rPr>
              <a:t>Fail; </a:t>
            </a:r>
            <a:br>
              <a:rPr lang="en-US" sz="2000" b="1" dirty="0" smtClean="0">
                <a:solidFill>
                  <a:srgbClr val="FF0000"/>
                </a:solidFill>
              </a:rPr>
            </a:br>
            <a:r>
              <a:rPr lang="en-US" sz="2000" b="1" dirty="0" smtClean="0">
                <a:solidFill>
                  <a:srgbClr val="FF0000"/>
                </a:solidFill>
              </a:rPr>
              <a:t>Story Not Accepted</a:t>
            </a:r>
            <a:endParaRPr lang="en-US" sz="2000" b="1" dirty="0">
              <a:solidFill>
                <a:srgbClr val="FF0000"/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5193782" y="4114575"/>
            <a:ext cx="31460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00B050"/>
                </a:solidFill>
              </a:rPr>
              <a:t>Cost = 2 days</a:t>
            </a:r>
            <a:endParaRPr lang="en-US" sz="2800" b="1" dirty="0">
              <a:solidFill>
                <a:srgbClr val="00B050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854736" y="1765490"/>
            <a:ext cx="2475413" cy="87284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ectangle 27"/>
          <p:cNvSpPr/>
          <p:nvPr/>
        </p:nvSpPr>
        <p:spPr>
          <a:xfrm>
            <a:off x="4854737" y="3076753"/>
            <a:ext cx="2475413" cy="872842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22562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3629" y="1248891"/>
            <a:ext cx="3780209" cy="28066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Rectangle 7"/>
          <p:cNvSpPr/>
          <p:nvPr/>
        </p:nvSpPr>
        <p:spPr>
          <a:xfrm>
            <a:off x="253629" y="1822787"/>
            <a:ext cx="3377594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000" b="1" dirty="0"/>
              <a:t>ID: 1 </a:t>
            </a:r>
            <a:r>
              <a:rPr lang="en-US" sz="2000" b="1" dirty="0" smtClean="0"/>
              <a:t/>
            </a:r>
            <a:br>
              <a:rPr lang="en-US" sz="2000" b="1" dirty="0" smtClean="0"/>
            </a:br>
            <a:r>
              <a:rPr lang="en-US" sz="2000" dirty="0"/>
              <a:t> </a:t>
            </a:r>
          </a:p>
          <a:p>
            <a:r>
              <a:rPr lang="en-US" sz="2000" b="1" dirty="0"/>
              <a:t>Test</a:t>
            </a:r>
            <a:r>
              <a:rPr lang="en-US" sz="2000" dirty="0"/>
              <a:t>: Roll 3 dice - 2 or more dice are the </a:t>
            </a:r>
            <a:r>
              <a:rPr lang="en-US" sz="2000" dirty="0" smtClean="0"/>
              <a:t>same</a:t>
            </a:r>
          </a:p>
          <a:p>
            <a:endParaRPr lang="en-US" sz="2000" dirty="0"/>
          </a:p>
          <a:p>
            <a:r>
              <a:rPr lang="en-US" sz="2000" b="1" dirty="0"/>
              <a:t>Value: Sum of all </a:t>
            </a:r>
            <a:r>
              <a:rPr lang="en-US" sz="2000" b="1" dirty="0" smtClean="0"/>
              <a:t>dice</a:t>
            </a:r>
            <a:endParaRPr lang="en-US" sz="2000" dirty="0"/>
          </a:p>
        </p:txBody>
      </p:sp>
      <p:sp>
        <p:nvSpPr>
          <p:cNvPr id="22" name="TextBox 21"/>
          <p:cNvSpPr txBox="1"/>
          <p:nvPr/>
        </p:nvSpPr>
        <p:spPr>
          <a:xfrm>
            <a:off x="7277553" y="3065475"/>
            <a:ext cx="220045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rgbClr val="00B050"/>
                </a:solidFill>
              </a:rPr>
              <a:t>Success;</a:t>
            </a:r>
            <a:br>
              <a:rPr lang="en-US" sz="2000" b="1" dirty="0" smtClean="0">
                <a:solidFill>
                  <a:srgbClr val="00B050"/>
                </a:solidFill>
              </a:rPr>
            </a:br>
            <a:r>
              <a:rPr lang="en-US" sz="2000" b="1" dirty="0" smtClean="0">
                <a:solidFill>
                  <a:srgbClr val="00B050"/>
                </a:solidFill>
              </a:rPr>
              <a:t>Story Completed</a:t>
            </a:r>
            <a:endParaRPr lang="en-US" sz="2000" b="1" dirty="0">
              <a:solidFill>
                <a:srgbClr val="00B05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906838" y="2005396"/>
            <a:ext cx="8515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dirty="0" smtClean="0"/>
              <a:t>Day 1:</a:t>
            </a:r>
            <a:endParaRPr lang="en-CA" dirty="0"/>
          </a:p>
        </p:txBody>
      </p:sp>
      <p:sp>
        <p:nvSpPr>
          <p:cNvPr id="23" name="TextBox 22"/>
          <p:cNvSpPr txBox="1"/>
          <p:nvPr/>
        </p:nvSpPr>
        <p:spPr>
          <a:xfrm>
            <a:off x="3906838" y="3352800"/>
            <a:ext cx="8515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dirty="0" smtClean="0"/>
              <a:t>Day 2:</a:t>
            </a:r>
            <a:endParaRPr lang="en-CA" dirty="0"/>
          </a:p>
        </p:txBody>
      </p:sp>
      <p:sp>
        <p:nvSpPr>
          <p:cNvPr id="36" name="TextBox 35"/>
          <p:cNvSpPr txBox="1"/>
          <p:nvPr/>
        </p:nvSpPr>
        <p:spPr>
          <a:xfrm>
            <a:off x="5069045" y="4637795"/>
            <a:ext cx="365880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smtClean="0">
                <a:solidFill>
                  <a:srgbClr val="00B050"/>
                </a:solidFill>
              </a:rPr>
              <a:t>Value = 3 + 1 + 3 = 7</a:t>
            </a:r>
            <a:endParaRPr lang="en-US" sz="2800" b="1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79040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26" grpId="0"/>
      <p:bldP spid="5" grpId="0" animBg="1"/>
      <p:bldP spid="28" grpId="0" animBg="1"/>
      <p:bldP spid="22" grpId="0"/>
      <p:bldP spid="23" grpId="0"/>
      <p:bldP spid="36" grpId="0"/>
    </p:bld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18877</TotalTime>
  <Words>1837</Words>
  <Application>Microsoft Office PowerPoint</Application>
  <PresentationFormat>On-screen Show (4:3)</PresentationFormat>
  <Paragraphs>784</Paragraphs>
  <Slides>52</Slides>
  <Notes>24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52</vt:i4>
      </vt:variant>
    </vt:vector>
  </HeadingPairs>
  <TitlesOfParts>
    <vt:vector size="53" baseType="lpstr">
      <vt:lpstr>Default Design</vt:lpstr>
      <vt:lpstr>The Value Uncertainty Game</vt:lpstr>
      <vt:lpstr>Purpose </vt:lpstr>
      <vt:lpstr>Establishing Norms</vt:lpstr>
      <vt:lpstr>Introduce yourself to  your new team (1 minute) </vt:lpstr>
      <vt:lpstr>PowerPoint Presentation</vt:lpstr>
      <vt:lpstr>Goal of the Game</vt:lpstr>
      <vt:lpstr>Artifacts (5)</vt:lpstr>
      <vt:lpstr>Roles (4)</vt:lpstr>
      <vt:lpstr>Example Story</vt:lpstr>
      <vt:lpstr>Example: Relative Sizing</vt:lpstr>
      <vt:lpstr>Clarification</vt:lpstr>
      <vt:lpstr>Release Planning</vt:lpstr>
      <vt:lpstr>PowerPoint Presentation</vt:lpstr>
      <vt:lpstr>PowerPoint Presentation</vt:lpstr>
      <vt:lpstr>Mini-Retro</vt:lpstr>
      <vt:lpstr>Goal: Prioritize the backlog to maximize your team’s score by the end of the release</vt:lpstr>
      <vt:lpstr>Iteration Planning</vt:lpstr>
      <vt:lpstr>Stories and Scoring</vt:lpstr>
      <vt:lpstr>PowerPoint Presentation</vt:lpstr>
      <vt:lpstr>PowerPoint Presentation</vt:lpstr>
      <vt:lpstr>Simulation Example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Special Actions</vt:lpstr>
      <vt:lpstr>PowerPoint Presentation</vt:lpstr>
      <vt:lpstr>Story Strategies</vt:lpstr>
      <vt:lpstr>Retrospective</vt:lpstr>
      <vt:lpstr>How did committing influence your decisions?</vt:lpstr>
      <vt:lpstr>PowerPoint Presentation</vt:lpstr>
      <vt:lpstr>So what do the statistics say?</vt:lpstr>
      <vt:lpstr>PowerPoint Presentation</vt:lpstr>
      <vt:lpstr>PowerPoint Presentation</vt:lpstr>
      <vt:lpstr>Running a Monte Carlo Simulation</vt:lpstr>
      <vt:lpstr>PowerPoint Presentation</vt:lpstr>
      <vt:lpstr>PowerPoint Presentation</vt:lpstr>
      <vt:lpstr>How do the strategies compare</vt:lpstr>
      <vt:lpstr>Where is an example of  incentivizing sub-optimal decisions?</vt:lpstr>
      <vt:lpstr>PowerPoint Presentation</vt:lpstr>
      <vt:lpstr>How Can Reduce Risk?</vt:lpstr>
      <vt:lpstr>Summary</vt:lpstr>
      <vt:lpstr>Contact</vt:lpstr>
    </vt:vector>
  </TitlesOfParts>
  <Company>Landmark Graphics Corp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Todd Little</dc:creator>
  <cp:lastModifiedBy>Edwards, Chris</cp:lastModifiedBy>
  <cp:revision>624</cp:revision>
  <cp:lastPrinted>2015-03-24T12:45:58Z</cp:lastPrinted>
  <dcterms:created xsi:type="dcterms:W3CDTF">2009-08-24T18:47:47Z</dcterms:created>
  <dcterms:modified xsi:type="dcterms:W3CDTF">2016-03-17T08:21:29Z</dcterms:modified>
</cp:coreProperties>
</file>