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949" r:id="rId2"/>
    <p:sldId id="950" r:id="rId3"/>
    <p:sldId id="970" r:id="rId4"/>
    <p:sldId id="967" r:id="rId5"/>
    <p:sldId id="881" r:id="rId6"/>
    <p:sldId id="882" r:id="rId7"/>
    <p:sldId id="883" r:id="rId8"/>
    <p:sldId id="960" r:id="rId9"/>
    <p:sldId id="941" r:id="rId10"/>
    <p:sldId id="945" r:id="rId11"/>
    <p:sldId id="963" r:id="rId12"/>
    <p:sldId id="956" r:id="rId13"/>
    <p:sldId id="964" r:id="rId14"/>
    <p:sldId id="957" r:id="rId15"/>
    <p:sldId id="955" r:id="rId16"/>
    <p:sldId id="961" r:id="rId17"/>
    <p:sldId id="940" r:id="rId18"/>
    <p:sldId id="954" r:id="rId19"/>
    <p:sldId id="969" r:id="rId20"/>
  </p:sldIdLst>
  <p:sldSz cx="9144000" cy="6858000" type="screen4x3"/>
  <p:notesSz cx="9939338" cy="680878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DDE1"/>
    <a:srgbClr val="FF0000"/>
    <a:srgbClr val="FCA2E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29" autoAdjust="0"/>
    <p:restoredTop sz="94790" autoAdjust="0"/>
  </p:normalViewPr>
  <p:slideViewPr>
    <p:cSldViewPr snapToGrid="0">
      <p:cViewPr varScale="1">
        <p:scale>
          <a:sx n="90" d="100"/>
          <a:sy n="90" d="100"/>
        </p:scale>
        <p:origin x="984" y="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2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 y="1"/>
            <a:ext cx="4307046" cy="340439"/>
          </a:xfrm>
          <a:prstGeom prst="rect">
            <a:avLst/>
          </a:prstGeom>
          <a:noFill/>
          <a:ln w="9525">
            <a:noFill/>
            <a:miter lim="800000"/>
            <a:headEnd/>
            <a:tailEnd/>
          </a:ln>
          <a:effectLst/>
        </p:spPr>
        <p:txBody>
          <a:bodyPr vert="horz" wrap="square" lIns="93301" tIns="46651" rIns="93301" bIns="46651" numCol="1" anchor="t" anchorCtr="0" compatLnSpc="1">
            <a:prstTxWarp prst="textNoShape">
              <a:avLst/>
            </a:prstTxWarp>
          </a:bodyPr>
          <a:lstStyle>
            <a:lvl1pPr defTabSz="933246">
              <a:defRPr sz="1200"/>
            </a:lvl1pPr>
          </a:lstStyle>
          <a:p>
            <a:pPr>
              <a:defRPr/>
            </a:pPr>
            <a:endParaRPr lang="en-US"/>
          </a:p>
        </p:txBody>
      </p:sp>
      <p:sp>
        <p:nvSpPr>
          <p:cNvPr id="2051" name="Rectangle 3"/>
          <p:cNvSpPr>
            <a:spLocks noGrp="1" noChangeArrowheads="1"/>
          </p:cNvSpPr>
          <p:nvPr>
            <p:ph type="dt" sz="quarter" idx="1"/>
          </p:nvPr>
        </p:nvSpPr>
        <p:spPr bwMode="auto">
          <a:xfrm>
            <a:off x="5630568" y="1"/>
            <a:ext cx="4307046" cy="340439"/>
          </a:xfrm>
          <a:prstGeom prst="rect">
            <a:avLst/>
          </a:prstGeom>
          <a:noFill/>
          <a:ln w="9525">
            <a:noFill/>
            <a:miter lim="800000"/>
            <a:headEnd/>
            <a:tailEnd/>
          </a:ln>
          <a:effectLst/>
        </p:spPr>
        <p:txBody>
          <a:bodyPr vert="horz" wrap="square" lIns="93301" tIns="46651" rIns="93301" bIns="46651" numCol="1" anchor="t" anchorCtr="0" compatLnSpc="1">
            <a:prstTxWarp prst="textNoShape">
              <a:avLst/>
            </a:prstTxWarp>
          </a:bodyPr>
          <a:lstStyle>
            <a:lvl1pPr algn="r" defTabSz="933246">
              <a:defRPr sz="1200"/>
            </a:lvl1pPr>
          </a:lstStyle>
          <a:p>
            <a:pPr>
              <a:defRPr/>
            </a:pPr>
            <a:endParaRPr lang="en-US"/>
          </a:p>
        </p:txBody>
      </p:sp>
      <p:sp>
        <p:nvSpPr>
          <p:cNvPr id="2052" name="Rectangle 4"/>
          <p:cNvSpPr>
            <a:spLocks noGrp="1" noChangeArrowheads="1"/>
          </p:cNvSpPr>
          <p:nvPr>
            <p:ph type="ftr" sz="quarter" idx="2"/>
          </p:nvPr>
        </p:nvSpPr>
        <p:spPr bwMode="auto">
          <a:xfrm>
            <a:off x="2" y="6466774"/>
            <a:ext cx="4307046" cy="340439"/>
          </a:xfrm>
          <a:prstGeom prst="rect">
            <a:avLst/>
          </a:prstGeom>
          <a:noFill/>
          <a:ln w="9525">
            <a:noFill/>
            <a:miter lim="800000"/>
            <a:headEnd/>
            <a:tailEnd/>
          </a:ln>
          <a:effectLst/>
        </p:spPr>
        <p:txBody>
          <a:bodyPr vert="horz" wrap="square" lIns="93301" tIns="46651" rIns="93301" bIns="46651" numCol="1" anchor="b" anchorCtr="0" compatLnSpc="1">
            <a:prstTxWarp prst="textNoShape">
              <a:avLst/>
            </a:prstTxWarp>
          </a:bodyPr>
          <a:lstStyle>
            <a:lvl1pPr defTabSz="933246">
              <a:defRPr sz="1200"/>
            </a:lvl1pPr>
          </a:lstStyle>
          <a:p>
            <a:pPr>
              <a:defRPr/>
            </a:pPr>
            <a:endParaRPr lang="en-US"/>
          </a:p>
        </p:txBody>
      </p:sp>
      <p:sp>
        <p:nvSpPr>
          <p:cNvPr id="2053" name="Rectangle 5"/>
          <p:cNvSpPr>
            <a:spLocks noGrp="1" noChangeArrowheads="1"/>
          </p:cNvSpPr>
          <p:nvPr>
            <p:ph type="sldNum" sz="quarter" idx="3"/>
          </p:nvPr>
        </p:nvSpPr>
        <p:spPr bwMode="auto">
          <a:xfrm>
            <a:off x="5630568" y="6466774"/>
            <a:ext cx="4307046" cy="340439"/>
          </a:xfrm>
          <a:prstGeom prst="rect">
            <a:avLst/>
          </a:prstGeom>
          <a:noFill/>
          <a:ln w="9525">
            <a:noFill/>
            <a:miter lim="800000"/>
            <a:headEnd/>
            <a:tailEnd/>
          </a:ln>
          <a:effectLst/>
        </p:spPr>
        <p:txBody>
          <a:bodyPr vert="horz" wrap="square" lIns="93301" tIns="46651" rIns="93301" bIns="46651" numCol="1" anchor="b" anchorCtr="0" compatLnSpc="1">
            <a:prstTxWarp prst="textNoShape">
              <a:avLst/>
            </a:prstTxWarp>
          </a:bodyPr>
          <a:lstStyle>
            <a:lvl1pPr algn="r" defTabSz="933246">
              <a:defRPr sz="1200"/>
            </a:lvl1pPr>
          </a:lstStyle>
          <a:p>
            <a:pPr>
              <a:defRPr/>
            </a:pPr>
            <a:fld id="{9309592D-0254-471D-82B6-BD443B9E230D}" type="slidenum">
              <a:rPr lang="en-US"/>
              <a:pPr>
                <a:defRPr/>
              </a:pPr>
              <a:t>‹#›</a:t>
            </a:fld>
            <a:endParaRPr lang="en-US"/>
          </a:p>
        </p:txBody>
      </p:sp>
    </p:spTree>
    <p:extLst>
      <p:ext uri="{BB962C8B-B14F-4D97-AF65-F5344CB8AC3E}">
        <p14:creationId xmlns:p14="http://schemas.microsoft.com/office/powerpoint/2010/main" val="3546055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1"/>
            <a:ext cx="4307046" cy="340439"/>
          </a:xfrm>
          <a:prstGeom prst="rect">
            <a:avLst/>
          </a:prstGeom>
          <a:noFill/>
          <a:ln w="9525">
            <a:noFill/>
            <a:miter lim="800000"/>
            <a:headEnd/>
            <a:tailEnd/>
          </a:ln>
          <a:effectLst/>
        </p:spPr>
        <p:txBody>
          <a:bodyPr vert="horz" wrap="square" lIns="93301" tIns="46651" rIns="93301" bIns="46651" numCol="1" anchor="t" anchorCtr="0" compatLnSpc="1">
            <a:prstTxWarp prst="textNoShape">
              <a:avLst/>
            </a:prstTxWarp>
          </a:bodyPr>
          <a:lstStyle>
            <a:lvl1pPr defTabSz="933246">
              <a:defRPr sz="1200"/>
            </a:lvl1pPr>
          </a:lstStyle>
          <a:p>
            <a:pPr>
              <a:defRPr/>
            </a:pPr>
            <a:endParaRPr lang="en-US"/>
          </a:p>
        </p:txBody>
      </p:sp>
      <p:sp>
        <p:nvSpPr>
          <p:cNvPr id="3075" name="Rectangle 3"/>
          <p:cNvSpPr>
            <a:spLocks noGrp="1" noChangeArrowheads="1"/>
          </p:cNvSpPr>
          <p:nvPr>
            <p:ph type="dt" idx="1"/>
          </p:nvPr>
        </p:nvSpPr>
        <p:spPr bwMode="auto">
          <a:xfrm>
            <a:off x="5630568" y="1"/>
            <a:ext cx="4307046" cy="340439"/>
          </a:xfrm>
          <a:prstGeom prst="rect">
            <a:avLst/>
          </a:prstGeom>
          <a:noFill/>
          <a:ln w="9525">
            <a:noFill/>
            <a:miter lim="800000"/>
            <a:headEnd/>
            <a:tailEnd/>
          </a:ln>
          <a:effectLst/>
        </p:spPr>
        <p:txBody>
          <a:bodyPr vert="horz" wrap="square" lIns="93301" tIns="46651" rIns="93301" bIns="46651" numCol="1" anchor="t" anchorCtr="0" compatLnSpc="1">
            <a:prstTxWarp prst="textNoShape">
              <a:avLst/>
            </a:prstTxWarp>
          </a:bodyPr>
          <a:lstStyle>
            <a:lvl1pPr algn="r" defTabSz="933246">
              <a:defRPr sz="1200"/>
            </a:lvl1pPr>
          </a:lstStyle>
          <a:p>
            <a:pPr>
              <a:defRPr/>
            </a:pPr>
            <a:endParaRPr lang="en-US"/>
          </a:p>
        </p:txBody>
      </p:sp>
      <p:sp>
        <p:nvSpPr>
          <p:cNvPr id="59396" name="Rectangle 4"/>
          <p:cNvSpPr>
            <a:spLocks noGrp="1" noRot="1" noChangeAspect="1" noChangeArrowheads="1" noTextEdit="1"/>
          </p:cNvSpPr>
          <p:nvPr>
            <p:ph type="sldImg" idx="2"/>
          </p:nvPr>
        </p:nvSpPr>
        <p:spPr bwMode="auto">
          <a:xfrm>
            <a:off x="3268663" y="508000"/>
            <a:ext cx="3403600" cy="25527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93934" y="3234175"/>
            <a:ext cx="7951470" cy="3063955"/>
          </a:xfrm>
          <a:prstGeom prst="rect">
            <a:avLst/>
          </a:prstGeom>
          <a:noFill/>
          <a:ln w="9525">
            <a:noFill/>
            <a:miter lim="800000"/>
            <a:headEnd/>
            <a:tailEnd/>
          </a:ln>
          <a:effectLst/>
        </p:spPr>
        <p:txBody>
          <a:bodyPr vert="horz" wrap="square" lIns="93301" tIns="46651" rIns="93301" bIns="4665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2" y="6466774"/>
            <a:ext cx="4307046" cy="340439"/>
          </a:xfrm>
          <a:prstGeom prst="rect">
            <a:avLst/>
          </a:prstGeom>
          <a:noFill/>
          <a:ln w="9525">
            <a:noFill/>
            <a:miter lim="800000"/>
            <a:headEnd/>
            <a:tailEnd/>
          </a:ln>
          <a:effectLst/>
        </p:spPr>
        <p:txBody>
          <a:bodyPr vert="horz" wrap="square" lIns="93301" tIns="46651" rIns="93301" bIns="46651" numCol="1" anchor="b" anchorCtr="0" compatLnSpc="1">
            <a:prstTxWarp prst="textNoShape">
              <a:avLst/>
            </a:prstTxWarp>
          </a:bodyPr>
          <a:lstStyle>
            <a:lvl1pPr defTabSz="933246">
              <a:defRPr sz="1200"/>
            </a:lvl1pPr>
          </a:lstStyle>
          <a:p>
            <a:pPr>
              <a:defRPr/>
            </a:pPr>
            <a:endParaRPr lang="en-US"/>
          </a:p>
        </p:txBody>
      </p:sp>
      <p:sp>
        <p:nvSpPr>
          <p:cNvPr id="3079" name="Rectangle 7"/>
          <p:cNvSpPr>
            <a:spLocks noGrp="1" noChangeArrowheads="1"/>
          </p:cNvSpPr>
          <p:nvPr>
            <p:ph type="sldNum" sz="quarter" idx="5"/>
          </p:nvPr>
        </p:nvSpPr>
        <p:spPr bwMode="auto">
          <a:xfrm>
            <a:off x="5630568" y="6466774"/>
            <a:ext cx="4307046" cy="340439"/>
          </a:xfrm>
          <a:prstGeom prst="rect">
            <a:avLst/>
          </a:prstGeom>
          <a:noFill/>
          <a:ln w="9525">
            <a:noFill/>
            <a:miter lim="800000"/>
            <a:headEnd/>
            <a:tailEnd/>
          </a:ln>
          <a:effectLst/>
        </p:spPr>
        <p:txBody>
          <a:bodyPr vert="horz" wrap="square" lIns="93301" tIns="46651" rIns="93301" bIns="46651" numCol="1" anchor="b" anchorCtr="0" compatLnSpc="1">
            <a:prstTxWarp prst="textNoShape">
              <a:avLst/>
            </a:prstTxWarp>
          </a:bodyPr>
          <a:lstStyle>
            <a:lvl1pPr algn="r" defTabSz="933246">
              <a:defRPr sz="1200"/>
            </a:lvl1pPr>
          </a:lstStyle>
          <a:p>
            <a:pPr>
              <a:defRPr/>
            </a:pPr>
            <a:fld id="{27FD3CB8-2AAF-444B-86E9-8534E32CDD6F}" type="slidenum">
              <a:rPr lang="en-US"/>
              <a:pPr>
                <a:defRPr/>
              </a:pPr>
              <a:t>‹#›</a:t>
            </a:fld>
            <a:endParaRPr lang="en-US"/>
          </a:p>
        </p:txBody>
      </p:sp>
    </p:spTree>
    <p:extLst>
      <p:ext uri="{BB962C8B-B14F-4D97-AF65-F5344CB8AC3E}">
        <p14:creationId xmlns:p14="http://schemas.microsoft.com/office/powerpoint/2010/main" val="9712288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FD3CB8-2AAF-444B-86E9-8534E32CDD6F}" type="slidenum">
              <a:rPr lang="en-US" smtClean="0"/>
              <a:pPr>
                <a:defRPr/>
              </a:pPr>
              <a:t>2</a:t>
            </a:fld>
            <a:endParaRPr lang="en-US"/>
          </a:p>
        </p:txBody>
      </p:sp>
    </p:spTree>
    <p:extLst>
      <p:ext uri="{BB962C8B-B14F-4D97-AF65-F5344CB8AC3E}">
        <p14:creationId xmlns:p14="http://schemas.microsoft.com/office/powerpoint/2010/main" val="1001554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0B78CB7E-96E7-4BE0-8931-13875A729C24}" type="slidenum">
              <a:rPr lang="en-US" smtClean="0"/>
              <a:pPr>
                <a:defRPr/>
              </a:pPr>
              <a:t>13</a:t>
            </a:fld>
            <a:endParaRPr lang="en-US"/>
          </a:p>
        </p:txBody>
      </p:sp>
    </p:spTree>
    <p:extLst>
      <p:ext uri="{BB962C8B-B14F-4D97-AF65-F5344CB8AC3E}">
        <p14:creationId xmlns:p14="http://schemas.microsoft.com/office/powerpoint/2010/main" val="3183545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FD3CB8-2AAF-444B-86E9-8534E32CDD6F}" type="slidenum">
              <a:rPr lang="en-US" smtClean="0"/>
              <a:pPr>
                <a:defRPr/>
              </a:pPr>
              <a:t>15</a:t>
            </a:fld>
            <a:endParaRPr lang="en-US"/>
          </a:p>
        </p:txBody>
      </p:sp>
    </p:spTree>
    <p:extLst>
      <p:ext uri="{BB962C8B-B14F-4D97-AF65-F5344CB8AC3E}">
        <p14:creationId xmlns:p14="http://schemas.microsoft.com/office/powerpoint/2010/main" val="3417115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0B78CB7E-96E7-4BE0-8931-13875A729C24}" type="slidenum">
              <a:rPr lang="en-US" smtClean="0"/>
              <a:pPr>
                <a:defRPr/>
              </a:pPr>
              <a:t>16</a:t>
            </a:fld>
            <a:endParaRPr lang="en-US"/>
          </a:p>
        </p:txBody>
      </p:sp>
    </p:spTree>
    <p:extLst>
      <p:ext uri="{BB962C8B-B14F-4D97-AF65-F5344CB8AC3E}">
        <p14:creationId xmlns:p14="http://schemas.microsoft.com/office/powerpoint/2010/main" val="2668453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0D1C8465-0EDD-433D-A203-D7ECA377820F}" type="slidenum">
              <a:rPr lang="en-US" smtClean="0"/>
              <a:pPr>
                <a:defRPr/>
              </a:pPr>
              <a:t>17</a:t>
            </a:fld>
            <a:endParaRPr lang="en-US"/>
          </a:p>
        </p:txBody>
      </p:sp>
    </p:spTree>
    <p:extLst>
      <p:ext uri="{BB962C8B-B14F-4D97-AF65-F5344CB8AC3E}">
        <p14:creationId xmlns:p14="http://schemas.microsoft.com/office/powerpoint/2010/main" val="2245200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FD3CB8-2AAF-444B-86E9-8534E32CDD6F}" type="slidenum">
              <a:rPr lang="en-US" smtClean="0"/>
              <a:pPr>
                <a:defRPr/>
              </a:pPr>
              <a:t>3</a:t>
            </a:fld>
            <a:endParaRPr lang="en-US"/>
          </a:p>
        </p:txBody>
      </p:sp>
    </p:spTree>
    <p:extLst>
      <p:ext uri="{BB962C8B-B14F-4D97-AF65-F5344CB8AC3E}">
        <p14:creationId xmlns:p14="http://schemas.microsoft.com/office/powerpoint/2010/main" val="1926155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3225" eaLnBrk="0" hangingPunct="0">
              <a:defRPr sz="2700">
                <a:solidFill>
                  <a:srgbClr val="CC3300"/>
                </a:solidFill>
                <a:latin typeface="Arial" pitchFamily="34" charset="0"/>
                <a:cs typeface="Times New Roman" pitchFamily="18" charset="0"/>
              </a:defRPr>
            </a:lvl1pPr>
            <a:lvl2pPr marL="717158" indent="-275830" defTabSz="933225" eaLnBrk="0" hangingPunct="0">
              <a:defRPr sz="2700">
                <a:solidFill>
                  <a:srgbClr val="CC3300"/>
                </a:solidFill>
                <a:latin typeface="Arial" pitchFamily="34" charset="0"/>
                <a:cs typeface="Times New Roman" pitchFamily="18" charset="0"/>
              </a:defRPr>
            </a:lvl2pPr>
            <a:lvl3pPr marL="1103320" indent="-220664" defTabSz="933225" eaLnBrk="0" hangingPunct="0">
              <a:defRPr sz="2700">
                <a:solidFill>
                  <a:srgbClr val="CC3300"/>
                </a:solidFill>
                <a:latin typeface="Arial" pitchFamily="34" charset="0"/>
                <a:cs typeface="Times New Roman" pitchFamily="18" charset="0"/>
              </a:defRPr>
            </a:lvl3pPr>
            <a:lvl4pPr marL="1544648" indent="-220664" defTabSz="933225" eaLnBrk="0" hangingPunct="0">
              <a:defRPr sz="2700">
                <a:solidFill>
                  <a:srgbClr val="CC3300"/>
                </a:solidFill>
                <a:latin typeface="Arial" pitchFamily="34" charset="0"/>
                <a:cs typeface="Times New Roman" pitchFamily="18" charset="0"/>
              </a:defRPr>
            </a:lvl4pPr>
            <a:lvl5pPr marL="1985976" indent="-220664" defTabSz="933225" eaLnBrk="0" hangingPunct="0">
              <a:defRPr sz="2700">
                <a:solidFill>
                  <a:srgbClr val="CC3300"/>
                </a:solidFill>
                <a:latin typeface="Arial" pitchFamily="34" charset="0"/>
                <a:cs typeface="Times New Roman" pitchFamily="18" charset="0"/>
              </a:defRPr>
            </a:lvl5pPr>
            <a:lvl6pPr marL="2427305" indent="-220664" defTabSz="933225" eaLnBrk="0" fontAlgn="base" hangingPunct="0">
              <a:spcBef>
                <a:spcPct val="20000"/>
              </a:spcBef>
              <a:spcAft>
                <a:spcPct val="0"/>
              </a:spcAft>
              <a:buClr>
                <a:srgbClr val="333399"/>
              </a:buClr>
              <a:buFont typeface="Wingdings" pitchFamily="2" charset="2"/>
              <a:defRPr sz="2700">
                <a:solidFill>
                  <a:srgbClr val="CC3300"/>
                </a:solidFill>
                <a:latin typeface="Arial" pitchFamily="34" charset="0"/>
                <a:cs typeface="Times New Roman" pitchFamily="18" charset="0"/>
              </a:defRPr>
            </a:lvl6pPr>
            <a:lvl7pPr marL="2868633" indent="-220664" defTabSz="933225" eaLnBrk="0" fontAlgn="base" hangingPunct="0">
              <a:spcBef>
                <a:spcPct val="20000"/>
              </a:spcBef>
              <a:spcAft>
                <a:spcPct val="0"/>
              </a:spcAft>
              <a:buClr>
                <a:srgbClr val="333399"/>
              </a:buClr>
              <a:buFont typeface="Wingdings" pitchFamily="2" charset="2"/>
              <a:defRPr sz="2700">
                <a:solidFill>
                  <a:srgbClr val="CC3300"/>
                </a:solidFill>
                <a:latin typeface="Arial" pitchFamily="34" charset="0"/>
                <a:cs typeface="Times New Roman" pitchFamily="18" charset="0"/>
              </a:defRPr>
            </a:lvl7pPr>
            <a:lvl8pPr marL="3309961" indent="-220664" defTabSz="933225" eaLnBrk="0" fontAlgn="base" hangingPunct="0">
              <a:spcBef>
                <a:spcPct val="20000"/>
              </a:spcBef>
              <a:spcAft>
                <a:spcPct val="0"/>
              </a:spcAft>
              <a:buClr>
                <a:srgbClr val="333399"/>
              </a:buClr>
              <a:buFont typeface="Wingdings" pitchFamily="2" charset="2"/>
              <a:defRPr sz="2700">
                <a:solidFill>
                  <a:srgbClr val="CC3300"/>
                </a:solidFill>
                <a:latin typeface="Arial" pitchFamily="34" charset="0"/>
                <a:cs typeface="Times New Roman" pitchFamily="18" charset="0"/>
              </a:defRPr>
            </a:lvl8pPr>
            <a:lvl9pPr marL="3751289" indent="-220664" defTabSz="933225" eaLnBrk="0" fontAlgn="base" hangingPunct="0">
              <a:spcBef>
                <a:spcPct val="20000"/>
              </a:spcBef>
              <a:spcAft>
                <a:spcPct val="0"/>
              </a:spcAft>
              <a:buClr>
                <a:srgbClr val="333399"/>
              </a:buClr>
              <a:buFont typeface="Wingdings" pitchFamily="2" charset="2"/>
              <a:defRPr sz="2700">
                <a:solidFill>
                  <a:srgbClr val="CC3300"/>
                </a:solidFill>
                <a:latin typeface="Arial" pitchFamily="34" charset="0"/>
                <a:cs typeface="Times New Roman" pitchFamily="18" charset="0"/>
              </a:defRPr>
            </a:lvl9pPr>
          </a:lstStyle>
          <a:p>
            <a:pPr eaLnBrk="1" hangingPunct="1"/>
            <a:fld id="{436F17A2-0E6E-44DE-B670-94556393E781}" type="slidenum">
              <a:rPr lang="en-US" sz="1300">
                <a:solidFill>
                  <a:schemeClr val="tx1"/>
                </a:solidFill>
                <a:latin typeface="Times New Roman" pitchFamily="18" charset="0"/>
              </a:rPr>
              <a:pPr eaLnBrk="1" hangingPunct="1"/>
              <a:t>5</a:t>
            </a:fld>
            <a:endParaRPr lang="en-US" sz="1300">
              <a:solidFill>
                <a:schemeClr val="tx1"/>
              </a:solidFill>
              <a:latin typeface="Times New Roman" pitchFamily="18" charset="0"/>
            </a:endParaRPr>
          </a:p>
        </p:txBody>
      </p:sp>
      <p:sp>
        <p:nvSpPr>
          <p:cNvPr id="14339" name="Rectangle 2"/>
          <p:cNvSpPr>
            <a:spLocks noGrp="1" noRot="1" noChangeAspect="1" noChangeArrowheads="1" noTextEdit="1"/>
          </p:cNvSpPr>
          <p:nvPr>
            <p:ph type="sldImg"/>
          </p:nvPr>
        </p:nvSpPr>
        <p:spPr>
          <a:xfrm>
            <a:off x="3314700" y="676275"/>
            <a:ext cx="3389313" cy="2541588"/>
          </a:xfrm>
          <a:ln/>
        </p:spPr>
      </p:sp>
      <p:sp>
        <p:nvSpPr>
          <p:cNvPr id="14340" name="Rectangle 3"/>
          <p:cNvSpPr>
            <a:spLocks noGrp="1" noChangeArrowheads="1"/>
          </p:cNvSpPr>
          <p:nvPr>
            <p:ph type="body" idx="1"/>
          </p:nvPr>
        </p:nvSpPr>
        <p:spPr>
          <a:xfrm>
            <a:off x="220216" y="3289141"/>
            <a:ext cx="9387153" cy="3234470"/>
          </a:xfrm>
          <a:noFill/>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3589262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defTabSz="933225" eaLnBrk="0" hangingPunct="0">
              <a:defRPr sz="2700">
                <a:solidFill>
                  <a:srgbClr val="CC3300"/>
                </a:solidFill>
                <a:latin typeface="Arial" pitchFamily="34" charset="0"/>
                <a:cs typeface="Times New Roman" pitchFamily="18" charset="0"/>
              </a:defRPr>
            </a:lvl1pPr>
            <a:lvl2pPr marL="717158" indent="-275830" defTabSz="933225" eaLnBrk="0" hangingPunct="0">
              <a:defRPr sz="2700">
                <a:solidFill>
                  <a:srgbClr val="CC3300"/>
                </a:solidFill>
                <a:latin typeface="Arial" pitchFamily="34" charset="0"/>
                <a:cs typeface="Times New Roman" pitchFamily="18" charset="0"/>
              </a:defRPr>
            </a:lvl2pPr>
            <a:lvl3pPr marL="1103320" indent="-220664" defTabSz="933225" eaLnBrk="0" hangingPunct="0">
              <a:defRPr sz="2700">
                <a:solidFill>
                  <a:srgbClr val="CC3300"/>
                </a:solidFill>
                <a:latin typeface="Arial" pitchFamily="34" charset="0"/>
                <a:cs typeface="Times New Roman" pitchFamily="18" charset="0"/>
              </a:defRPr>
            </a:lvl3pPr>
            <a:lvl4pPr marL="1544648" indent="-220664" defTabSz="933225" eaLnBrk="0" hangingPunct="0">
              <a:defRPr sz="2700">
                <a:solidFill>
                  <a:srgbClr val="CC3300"/>
                </a:solidFill>
                <a:latin typeface="Arial" pitchFamily="34" charset="0"/>
                <a:cs typeface="Times New Roman" pitchFamily="18" charset="0"/>
              </a:defRPr>
            </a:lvl4pPr>
            <a:lvl5pPr marL="1985976" indent="-220664" defTabSz="933225" eaLnBrk="0" hangingPunct="0">
              <a:defRPr sz="2700">
                <a:solidFill>
                  <a:srgbClr val="CC3300"/>
                </a:solidFill>
                <a:latin typeface="Arial" pitchFamily="34" charset="0"/>
                <a:cs typeface="Times New Roman" pitchFamily="18" charset="0"/>
              </a:defRPr>
            </a:lvl5pPr>
            <a:lvl6pPr marL="2427305" indent="-220664" defTabSz="933225" eaLnBrk="0" fontAlgn="base" hangingPunct="0">
              <a:spcBef>
                <a:spcPct val="20000"/>
              </a:spcBef>
              <a:spcAft>
                <a:spcPct val="0"/>
              </a:spcAft>
              <a:buClr>
                <a:srgbClr val="333399"/>
              </a:buClr>
              <a:buFont typeface="Wingdings" pitchFamily="2" charset="2"/>
              <a:defRPr sz="2700">
                <a:solidFill>
                  <a:srgbClr val="CC3300"/>
                </a:solidFill>
                <a:latin typeface="Arial" pitchFamily="34" charset="0"/>
                <a:cs typeface="Times New Roman" pitchFamily="18" charset="0"/>
              </a:defRPr>
            </a:lvl6pPr>
            <a:lvl7pPr marL="2868633" indent="-220664" defTabSz="933225" eaLnBrk="0" fontAlgn="base" hangingPunct="0">
              <a:spcBef>
                <a:spcPct val="20000"/>
              </a:spcBef>
              <a:spcAft>
                <a:spcPct val="0"/>
              </a:spcAft>
              <a:buClr>
                <a:srgbClr val="333399"/>
              </a:buClr>
              <a:buFont typeface="Wingdings" pitchFamily="2" charset="2"/>
              <a:defRPr sz="2700">
                <a:solidFill>
                  <a:srgbClr val="CC3300"/>
                </a:solidFill>
                <a:latin typeface="Arial" pitchFamily="34" charset="0"/>
                <a:cs typeface="Times New Roman" pitchFamily="18" charset="0"/>
              </a:defRPr>
            </a:lvl7pPr>
            <a:lvl8pPr marL="3309961" indent="-220664" defTabSz="933225" eaLnBrk="0" fontAlgn="base" hangingPunct="0">
              <a:spcBef>
                <a:spcPct val="20000"/>
              </a:spcBef>
              <a:spcAft>
                <a:spcPct val="0"/>
              </a:spcAft>
              <a:buClr>
                <a:srgbClr val="333399"/>
              </a:buClr>
              <a:buFont typeface="Wingdings" pitchFamily="2" charset="2"/>
              <a:defRPr sz="2700">
                <a:solidFill>
                  <a:srgbClr val="CC3300"/>
                </a:solidFill>
                <a:latin typeface="Arial" pitchFamily="34" charset="0"/>
                <a:cs typeface="Times New Roman" pitchFamily="18" charset="0"/>
              </a:defRPr>
            </a:lvl8pPr>
            <a:lvl9pPr marL="3751289" indent="-220664" defTabSz="933225" eaLnBrk="0" fontAlgn="base" hangingPunct="0">
              <a:spcBef>
                <a:spcPct val="20000"/>
              </a:spcBef>
              <a:spcAft>
                <a:spcPct val="0"/>
              </a:spcAft>
              <a:buClr>
                <a:srgbClr val="333399"/>
              </a:buClr>
              <a:buFont typeface="Wingdings" pitchFamily="2" charset="2"/>
              <a:defRPr sz="2700">
                <a:solidFill>
                  <a:srgbClr val="CC3300"/>
                </a:solidFill>
                <a:latin typeface="Arial" pitchFamily="34" charset="0"/>
                <a:cs typeface="Times New Roman" pitchFamily="18" charset="0"/>
              </a:defRPr>
            </a:lvl9pPr>
          </a:lstStyle>
          <a:p>
            <a:pPr eaLnBrk="1" hangingPunct="1"/>
            <a:fld id="{08DC6DA6-4B78-43AA-9F6E-F55C3C51EAD4}" type="slidenum">
              <a:rPr lang="en-US" sz="1300">
                <a:solidFill>
                  <a:schemeClr val="tx1"/>
                </a:solidFill>
                <a:latin typeface="Times New Roman" pitchFamily="18" charset="0"/>
              </a:rPr>
              <a:pPr eaLnBrk="1" hangingPunct="1"/>
              <a:t>6</a:t>
            </a:fld>
            <a:endParaRPr lang="en-US" sz="1300">
              <a:solidFill>
                <a:schemeClr val="tx1"/>
              </a:solidFill>
              <a:latin typeface="Times New Roman" pitchFamily="18" charset="0"/>
            </a:endParaRPr>
          </a:p>
        </p:txBody>
      </p:sp>
      <p:sp>
        <p:nvSpPr>
          <p:cNvPr id="15363" name="Rectangle 2"/>
          <p:cNvSpPr>
            <a:spLocks noGrp="1" noRot="1" noChangeAspect="1" noChangeArrowheads="1" noTextEdit="1"/>
          </p:cNvSpPr>
          <p:nvPr>
            <p:ph type="sldImg"/>
          </p:nvPr>
        </p:nvSpPr>
        <p:spPr>
          <a:xfrm>
            <a:off x="3316288" y="676275"/>
            <a:ext cx="3387725" cy="2541588"/>
          </a:xfrm>
          <a:ln/>
        </p:spPr>
      </p:sp>
      <p:sp>
        <p:nvSpPr>
          <p:cNvPr id="15364" name="Rectangle 3"/>
          <p:cNvSpPr>
            <a:spLocks noGrp="1" noChangeArrowheads="1"/>
          </p:cNvSpPr>
          <p:nvPr>
            <p:ph type="body" idx="1"/>
          </p:nvPr>
        </p:nvSpPr>
        <p:spPr>
          <a:xfrm>
            <a:off x="220216" y="3289141"/>
            <a:ext cx="9387153" cy="3234470"/>
          </a:xfrm>
          <a:noFill/>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1353738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33225" eaLnBrk="0" hangingPunct="0">
              <a:defRPr sz="2700">
                <a:solidFill>
                  <a:srgbClr val="CC3300"/>
                </a:solidFill>
                <a:latin typeface="Arial" pitchFamily="34" charset="0"/>
                <a:cs typeface="Times New Roman" pitchFamily="18" charset="0"/>
              </a:defRPr>
            </a:lvl1pPr>
            <a:lvl2pPr marL="717158" indent="-275830" defTabSz="933225" eaLnBrk="0" hangingPunct="0">
              <a:defRPr sz="2700">
                <a:solidFill>
                  <a:srgbClr val="CC3300"/>
                </a:solidFill>
                <a:latin typeface="Arial" pitchFamily="34" charset="0"/>
                <a:cs typeface="Times New Roman" pitchFamily="18" charset="0"/>
              </a:defRPr>
            </a:lvl2pPr>
            <a:lvl3pPr marL="1103320" indent="-220664" defTabSz="933225" eaLnBrk="0" hangingPunct="0">
              <a:defRPr sz="2700">
                <a:solidFill>
                  <a:srgbClr val="CC3300"/>
                </a:solidFill>
                <a:latin typeface="Arial" pitchFamily="34" charset="0"/>
                <a:cs typeface="Times New Roman" pitchFamily="18" charset="0"/>
              </a:defRPr>
            </a:lvl3pPr>
            <a:lvl4pPr marL="1544648" indent="-220664" defTabSz="933225" eaLnBrk="0" hangingPunct="0">
              <a:defRPr sz="2700">
                <a:solidFill>
                  <a:srgbClr val="CC3300"/>
                </a:solidFill>
                <a:latin typeface="Arial" pitchFamily="34" charset="0"/>
                <a:cs typeface="Times New Roman" pitchFamily="18" charset="0"/>
              </a:defRPr>
            </a:lvl4pPr>
            <a:lvl5pPr marL="1985976" indent="-220664" defTabSz="933225" eaLnBrk="0" hangingPunct="0">
              <a:defRPr sz="2700">
                <a:solidFill>
                  <a:srgbClr val="CC3300"/>
                </a:solidFill>
                <a:latin typeface="Arial" pitchFamily="34" charset="0"/>
                <a:cs typeface="Times New Roman" pitchFamily="18" charset="0"/>
              </a:defRPr>
            </a:lvl5pPr>
            <a:lvl6pPr marL="2427305" indent="-220664" defTabSz="933225" eaLnBrk="0" fontAlgn="base" hangingPunct="0">
              <a:spcBef>
                <a:spcPct val="20000"/>
              </a:spcBef>
              <a:spcAft>
                <a:spcPct val="0"/>
              </a:spcAft>
              <a:buClr>
                <a:srgbClr val="333399"/>
              </a:buClr>
              <a:buFont typeface="Wingdings" pitchFamily="2" charset="2"/>
              <a:defRPr sz="2700">
                <a:solidFill>
                  <a:srgbClr val="CC3300"/>
                </a:solidFill>
                <a:latin typeface="Arial" pitchFamily="34" charset="0"/>
                <a:cs typeface="Times New Roman" pitchFamily="18" charset="0"/>
              </a:defRPr>
            </a:lvl6pPr>
            <a:lvl7pPr marL="2868633" indent="-220664" defTabSz="933225" eaLnBrk="0" fontAlgn="base" hangingPunct="0">
              <a:spcBef>
                <a:spcPct val="20000"/>
              </a:spcBef>
              <a:spcAft>
                <a:spcPct val="0"/>
              </a:spcAft>
              <a:buClr>
                <a:srgbClr val="333399"/>
              </a:buClr>
              <a:buFont typeface="Wingdings" pitchFamily="2" charset="2"/>
              <a:defRPr sz="2700">
                <a:solidFill>
                  <a:srgbClr val="CC3300"/>
                </a:solidFill>
                <a:latin typeface="Arial" pitchFamily="34" charset="0"/>
                <a:cs typeface="Times New Roman" pitchFamily="18" charset="0"/>
              </a:defRPr>
            </a:lvl7pPr>
            <a:lvl8pPr marL="3309961" indent="-220664" defTabSz="933225" eaLnBrk="0" fontAlgn="base" hangingPunct="0">
              <a:spcBef>
                <a:spcPct val="20000"/>
              </a:spcBef>
              <a:spcAft>
                <a:spcPct val="0"/>
              </a:spcAft>
              <a:buClr>
                <a:srgbClr val="333399"/>
              </a:buClr>
              <a:buFont typeface="Wingdings" pitchFamily="2" charset="2"/>
              <a:defRPr sz="2700">
                <a:solidFill>
                  <a:srgbClr val="CC3300"/>
                </a:solidFill>
                <a:latin typeface="Arial" pitchFamily="34" charset="0"/>
                <a:cs typeface="Times New Roman" pitchFamily="18" charset="0"/>
              </a:defRPr>
            </a:lvl8pPr>
            <a:lvl9pPr marL="3751289" indent="-220664" defTabSz="933225" eaLnBrk="0" fontAlgn="base" hangingPunct="0">
              <a:spcBef>
                <a:spcPct val="20000"/>
              </a:spcBef>
              <a:spcAft>
                <a:spcPct val="0"/>
              </a:spcAft>
              <a:buClr>
                <a:srgbClr val="333399"/>
              </a:buClr>
              <a:buFont typeface="Wingdings" pitchFamily="2" charset="2"/>
              <a:defRPr sz="2700">
                <a:solidFill>
                  <a:srgbClr val="CC3300"/>
                </a:solidFill>
                <a:latin typeface="Arial" pitchFamily="34" charset="0"/>
                <a:cs typeface="Times New Roman" pitchFamily="18" charset="0"/>
              </a:defRPr>
            </a:lvl9pPr>
          </a:lstStyle>
          <a:p>
            <a:pPr eaLnBrk="1" hangingPunct="1"/>
            <a:fld id="{F443A4D4-4CE6-4A52-B66D-600BA9E9B8FD}" type="slidenum">
              <a:rPr lang="en-US" sz="1300">
                <a:solidFill>
                  <a:schemeClr val="tx1"/>
                </a:solidFill>
                <a:latin typeface="Times New Roman" pitchFamily="18" charset="0"/>
              </a:rPr>
              <a:pPr eaLnBrk="1" hangingPunct="1"/>
              <a:t>7</a:t>
            </a:fld>
            <a:endParaRPr lang="en-US" sz="1300">
              <a:solidFill>
                <a:schemeClr val="tx1"/>
              </a:solidFill>
              <a:latin typeface="Times New Roman" pitchFamily="18" charset="0"/>
            </a:endParaRPr>
          </a:p>
        </p:txBody>
      </p:sp>
      <p:sp>
        <p:nvSpPr>
          <p:cNvPr id="16387" name="Rectangle 2"/>
          <p:cNvSpPr>
            <a:spLocks noGrp="1" noRot="1" noChangeAspect="1" noChangeArrowheads="1" noTextEdit="1"/>
          </p:cNvSpPr>
          <p:nvPr>
            <p:ph type="sldImg"/>
          </p:nvPr>
        </p:nvSpPr>
        <p:spPr>
          <a:xfrm>
            <a:off x="3316288" y="676275"/>
            <a:ext cx="3387725" cy="2541588"/>
          </a:xfrm>
          <a:ln/>
        </p:spPr>
      </p:sp>
      <p:sp>
        <p:nvSpPr>
          <p:cNvPr id="16388" name="Rectangle 3"/>
          <p:cNvSpPr>
            <a:spLocks noGrp="1" noChangeArrowheads="1"/>
          </p:cNvSpPr>
          <p:nvPr>
            <p:ph type="body" idx="1"/>
          </p:nvPr>
        </p:nvSpPr>
        <p:spPr>
          <a:xfrm>
            <a:off x="220216" y="3289141"/>
            <a:ext cx="9387153" cy="3234470"/>
          </a:xfrm>
          <a:noFill/>
        </p:spPr>
        <p:txBody>
          <a:bodyPr/>
          <a:lstStyle/>
          <a:p>
            <a:pPr eaLnBrk="1" hangingPunct="1"/>
            <a:r>
              <a:rPr lang="en-US" smtClean="0">
                <a:cs typeface="Arial" pitchFamily="34" charset="0"/>
              </a:rPr>
              <a:t>Need some explanation to go along with this slide and the previous one.</a:t>
            </a:r>
          </a:p>
          <a:p>
            <a:pPr eaLnBrk="1" hangingPunct="1"/>
            <a:r>
              <a:rPr lang="en-US" smtClean="0">
                <a:cs typeface="Arial" pitchFamily="34" charset="0"/>
              </a:rPr>
              <a:t>--</a:t>
            </a:r>
            <a:r>
              <a:rPr lang="en-US" i="1" smtClean="0">
                <a:cs typeface="Arial" pitchFamily="34" charset="0"/>
              </a:rPr>
              <a:t>The idea is that there is uncertainty in the estimation process.  A factor of 2X is a generally sufficient buffer if the team has gotten basic estimation down.  Thus is it possible that what is actually delivered is only the “A” items.  That is ok and actually expected.</a:t>
            </a:r>
            <a:endParaRPr lang="en-US" smtClean="0">
              <a:cs typeface="Arial" pitchFamily="34" charset="0"/>
            </a:endParaRPr>
          </a:p>
        </p:txBody>
      </p:sp>
    </p:spTree>
    <p:extLst>
      <p:ext uri="{BB962C8B-B14F-4D97-AF65-F5344CB8AC3E}">
        <p14:creationId xmlns:p14="http://schemas.microsoft.com/office/powerpoint/2010/main" val="3780550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0B78CB7E-96E7-4BE0-8931-13875A729C24}" type="slidenum">
              <a:rPr lang="en-US" smtClean="0"/>
              <a:pPr>
                <a:defRPr/>
              </a:pPr>
              <a:t>8</a:t>
            </a:fld>
            <a:endParaRPr lang="en-US"/>
          </a:p>
        </p:txBody>
      </p:sp>
    </p:spTree>
    <p:extLst>
      <p:ext uri="{BB962C8B-B14F-4D97-AF65-F5344CB8AC3E}">
        <p14:creationId xmlns:p14="http://schemas.microsoft.com/office/powerpoint/2010/main" val="2311452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FD3CB8-2AAF-444B-86E9-8534E32CDD6F}" type="slidenum">
              <a:rPr lang="en-US" smtClean="0"/>
              <a:pPr>
                <a:defRPr/>
              </a:pPr>
              <a:t>9</a:t>
            </a:fld>
            <a:endParaRPr lang="en-US"/>
          </a:p>
        </p:txBody>
      </p:sp>
    </p:spTree>
    <p:extLst>
      <p:ext uri="{BB962C8B-B14F-4D97-AF65-F5344CB8AC3E}">
        <p14:creationId xmlns:p14="http://schemas.microsoft.com/office/powerpoint/2010/main" val="502637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B0D80936-43E3-4895-A973-2DAFB42183DB}" type="slidenum">
              <a:rPr lang="en-US" smtClean="0"/>
              <a:pPr>
                <a:defRPr/>
              </a:pPr>
              <a:t>10</a:t>
            </a:fld>
            <a:endParaRPr lang="en-US"/>
          </a:p>
        </p:txBody>
      </p:sp>
    </p:spTree>
    <p:extLst>
      <p:ext uri="{BB962C8B-B14F-4D97-AF65-F5344CB8AC3E}">
        <p14:creationId xmlns:p14="http://schemas.microsoft.com/office/powerpoint/2010/main" val="1748363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B0D80936-43E3-4895-A973-2DAFB42183DB}" type="slidenum">
              <a:rPr lang="en-US" smtClean="0"/>
              <a:pPr>
                <a:defRPr/>
              </a:pPr>
              <a:t>11</a:t>
            </a:fld>
            <a:endParaRPr lang="en-US"/>
          </a:p>
        </p:txBody>
      </p:sp>
    </p:spTree>
    <p:extLst>
      <p:ext uri="{BB962C8B-B14F-4D97-AF65-F5344CB8AC3E}">
        <p14:creationId xmlns:p14="http://schemas.microsoft.com/office/powerpoint/2010/main" val="3328876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C42CE2-6378-4FEA-B09D-BD36544E5D44}" type="slidenum">
              <a:rPr lang="en-US"/>
              <a:pPr>
                <a:defRPr/>
              </a:pPr>
              <a:t>‹#›</a:t>
            </a:fld>
            <a:endParaRPr lang="en-US"/>
          </a:p>
        </p:txBody>
      </p:sp>
    </p:spTree>
    <p:extLst>
      <p:ext uri="{BB962C8B-B14F-4D97-AF65-F5344CB8AC3E}">
        <p14:creationId xmlns:p14="http://schemas.microsoft.com/office/powerpoint/2010/main" val="647918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C6D7565-BAE5-4CAE-9757-AA53C9D785D5}" type="slidenum">
              <a:rPr lang="en-US"/>
              <a:pPr>
                <a:defRPr/>
              </a:pPr>
              <a:t>‹#›</a:t>
            </a:fld>
            <a:endParaRPr lang="en-US"/>
          </a:p>
        </p:txBody>
      </p:sp>
    </p:spTree>
    <p:extLst>
      <p:ext uri="{BB962C8B-B14F-4D97-AF65-F5344CB8AC3E}">
        <p14:creationId xmlns:p14="http://schemas.microsoft.com/office/powerpoint/2010/main" val="943816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DAE943-E1B0-4820-93B0-56C612FEF393}" type="slidenum">
              <a:rPr lang="en-US"/>
              <a:pPr>
                <a:defRPr/>
              </a:pPr>
              <a:t>‹#›</a:t>
            </a:fld>
            <a:endParaRPr lang="en-US"/>
          </a:p>
        </p:txBody>
      </p:sp>
    </p:spTree>
    <p:extLst>
      <p:ext uri="{BB962C8B-B14F-4D97-AF65-F5344CB8AC3E}">
        <p14:creationId xmlns:p14="http://schemas.microsoft.com/office/powerpoint/2010/main" val="1723869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E0D533A-630F-47C1-B745-CF86F3186773}" type="slidenum">
              <a:rPr lang="en-US"/>
              <a:pPr>
                <a:defRPr/>
              </a:pPr>
              <a:t>‹#›</a:t>
            </a:fld>
            <a:endParaRPr lang="en-US"/>
          </a:p>
        </p:txBody>
      </p:sp>
    </p:spTree>
    <p:extLst>
      <p:ext uri="{BB962C8B-B14F-4D97-AF65-F5344CB8AC3E}">
        <p14:creationId xmlns:p14="http://schemas.microsoft.com/office/powerpoint/2010/main" val="2039180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4A708C-9254-4534-83B8-654A09F761EE}" type="slidenum">
              <a:rPr lang="en-US"/>
              <a:pPr>
                <a:defRPr/>
              </a:pPr>
              <a:t>‹#›</a:t>
            </a:fld>
            <a:endParaRPr lang="en-US"/>
          </a:p>
        </p:txBody>
      </p:sp>
    </p:spTree>
    <p:extLst>
      <p:ext uri="{BB962C8B-B14F-4D97-AF65-F5344CB8AC3E}">
        <p14:creationId xmlns:p14="http://schemas.microsoft.com/office/powerpoint/2010/main" val="4246229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464C75-0CA9-4F21-B528-F533B4018EF7}" type="slidenum">
              <a:rPr lang="en-US"/>
              <a:pPr>
                <a:defRPr/>
              </a:pPr>
              <a:t>‹#›</a:t>
            </a:fld>
            <a:endParaRPr lang="en-US"/>
          </a:p>
        </p:txBody>
      </p:sp>
    </p:spTree>
    <p:extLst>
      <p:ext uri="{BB962C8B-B14F-4D97-AF65-F5344CB8AC3E}">
        <p14:creationId xmlns:p14="http://schemas.microsoft.com/office/powerpoint/2010/main" val="3451854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111B7F-38BD-451C-B49F-45328F679CD6}" type="slidenum">
              <a:rPr lang="en-US"/>
              <a:pPr>
                <a:defRPr/>
              </a:pPr>
              <a:t>‹#›</a:t>
            </a:fld>
            <a:endParaRPr lang="en-US"/>
          </a:p>
        </p:txBody>
      </p:sp>
    </p:spTree>
    <p:extLst>
      <p:ext uri="{BB962C8B-B14F-4D97-AF65-F5344CB8AC3E}">
        <p14:creationId xmlns:p14="http://schemas.microsoft.com/office/powerpoint/2010/main" val="273442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B6185D0-8CAE-440E-8D70-9015AAF9D2D5}" type="slidenum">
              <a:rPr lang="en-US"/>
              <a:pPr>
                <a:defRPr/>
              </a:pPr>
              <a:t>‹#›</a:t>
            </a:fld>
            <a:endParaRPr lang="en-US"/>
          </a:p>
        </p:txBody>
      </p:sp>
    </p:spTree>
    <p:extLst>
      <p:ext uri="{BB962C8B-B14F-4D97-AF65-F5344CB8AC3E}">
        <p14:creationId xmlns:p14="http://schemas.microsoft.com/office/powerpoint/2010/main" val="2982153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46429C6-07F8-4389-BA85-687C81441C8B}" type="slidenum">
              <a:rPr lang="en-US"/>
              <a:pPr>
                <a:defRPr/>
              </a:pPr>
              <a:t>‹#›</a:t>
            </a:fld>
            <a:endParaRPr lang="en-US"/>
          </a:p>
        </p:txBody>
      </p:sp>
    </p:spTree>
    <p:extLst>
      <p:ext uri="{BB962C8B-B14F-4D97-AF65-F5344CB8AC3E}">
        <p14:creationId xmlns:p14="http://schemas.microsoft.com/office/powerpoint/2010/main" val="197341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AF6DE6C-FD82-4272-BCF1-C88E8D419625}" type="slidenum">
              <a:rPr lang="en-US"/>
              <a:pPr>
                <a:defRPr/>
              </a:pPr>
              <a:t>‹#›</a:t>
            </a:fld>
            <a:endParaRPr lang="en-US"/>
          </a:p>
        </p:txBody>
      </p:sp>
    </p:spTree>
    <p:extLst>
      <p:ext uri="{BB962C8B-B14F-4D97-AF65-F5344CB8AC3E}">
        <p14:creationId xmlns:p14="http://schemas.microsoft.com/office/powerpoint/2010/main" val="3071788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CA0DAB3-5790-46D3-B44C-486CEB56CAA2}" type="slidenum">
              <a:rPr lang="en-US"/>
              <a:pPr>
                <a:defRPr/>
              </a:pPr>
              <a:t>‹#›</a:t>
            </a:fld>
            <a:endParaRPr lang="en-US"/>
          </a:p>
        </p:txBody>
      </p:sp>
    </p:spTree>
    <p:extLst>
      <p:ext uri="{BB962C8B-B14F-4D97-AF65-F5344CB8AC3E}">
        <p14:creationId xmlns:p14="http://schemas.microsoft.com/office/powerpoint/2010/main" val="3496216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45BCA6-1BC3-4772-9528-E054BCE30989}" type="slidenum">
              <a:rPr lang="en-US"/>
              <a:pPr>
                <a:defRPr/>
              </a:pPr>
              <a:t>‹#›</a:t>
            </a:fld>
            <a:endParaRPr lang="en-US"/>
          </a:p>
        </p:txBody>
      </p:sp>
    </p:spTree>
    <p:extLst>
      <p:ext uri="{BB962C8B-B14F-4D97-AF65-F5344CB8AC3E}">
        <p14:creationId xmlns:p14="http://schemas.microsoft.com/office/powerpoint/2010/main" val="334812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A9ABE16-BC75-4B25-A09F-7BDC970F8026}" type="slidenum">
              <a:rPr lang="en-US"/>
              <a:pPr>
                <a:defRPr/>
              </a:pPr>
              <a:t>‹#›</a:t>
            </a:fld>
            <a:endParaRPr lang="en-US"/>
          </a:p>
        </p:txBody>
      </p:sp>
    </p:spTree>
    <p:extLst>
      <p:ext uri="{BB962C8B-B14F-4D97-AF65-F5344CB8AC3E}">
        <p14:creationId xmlns:p14="http://schemas.microsoft.com/office/powerpoint/2010/main" val="374225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64BA7C1-FE3B-43C7-8ACC-4ABAE2057B3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8.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6988" y="2989407"/>
            <a:ext cx="7772400" cy="1470025"/>
          </a:xfrm>
        </p:spPr>
        <p:txBody>
          <a:bodyPr/>
          <a:lstStyle/>
          <a:p>
            <a:r>
              <a:rPr lang="en-US" dirty="0" smtClean="0"/>
              <a:t>The Value Uncertainty Game</a:t>
            </a:r>
            <a:endParaRPr lang="en-US" dirty="0"/>
          </a:p>
        </p:txBody>
      </p:sp>
      <p:sp>
        <p:nvSpPr>
          <p:cNvPr id="3" name="Subtitle 2"/>
          <p:cNvSpPr>
            <a:spLocks noGrp="1"/>
          </p:cNvSpPr>
          <p:nvPr>
            <p:ph type="subTitle" idx="1"/>
          </p:nvPr>
        </p:nvSpPr>
        <p:spPr>
          <a:xfrm>
            <a:off x="1371600" y="4459432"/>
            <a:ext cx="6400800" cy="1752600"/>
          </a:xfrm>
        </p:spPr>
        <p:txBody>
          <a:bodyPr/>
          <a:lstStyle/>
          <a:p>
            <a:r>
              <a:rPr lang="en-US" dirty="0" smtClean="0"/>
              <a:t>Todd Little</a:t>
            </a:r>
          </a:p>
          <a:p>
            <a:r>
              <a:rPr lang="en-US" dirty="0" smtClean="0"/>
              <a:t>VP Product Development</a:t>
            </a:r>
          </a:p>
          <a:p>
            <a:r>
              <a:rPr lang="en-US" dirty="0" smtClean="0"/>
              <a:t>IHS</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14308"/>
          <a:stretch/>
        </p:blipFill>
        <p:spPr>
          <a:xfrm>
            <a:off x="391172" y="516660"/>
            <a:ext cx="4721030" cy="271671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39608" y="4478909"/>
            <a:ext cx="1564190" cy="1733123"/>
          </a:xfrm>
          <a:prstGeom prst="rect">
            <a:avLst/>
          </a:prstGeom>
        </p:spPr>
      </p:pic>
      <p:sp>
        <p:nvSpPr>
          <p:cNvPr id="6" name="AutoShape 3"/>
          <p:cNvSpPr>
            <a:spLocks noChangeArrowheads="1"/>
          </p:cNvSpPr>
          <p:nvPr/>
        </p:nvSpPr>
        <p:spPr bwMode="auto">
          <a:xfrm>
            <a:off x="5223164" y="690821"/>
            <a:ext cx="914400" cy="22098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solidFill>
          <a:ln>
            <a:noFill/>
          </a:ln>
          <a:effectLst/>
          <a:extLst>
            <a:ext uri="{91240B29-F687-4F45-9708-019B960494DF}">
              <a14:hiddenLine xmlns:a14="http://schemas.microsoft.com/office/drawing/2010/main" w="9525">
                <a:solidFill>
                  <a:srgbClr val="9933FF"/>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none" anchor="ctr"/>
          <a:lstStyle/>
          <a:p>
            <a:endParaRPr lang="en-US"/>
          </a:p>
        </p:txBody>
      </p:sp>
      <p:pic>
        <p:nvPicPr>
          <p:cNvPr id="8"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3087" y="294412"/>
            <a:ext cx="1371599" cy="2773953"/>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7419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434017" y="1738046"/>
            <a:ext cx="692123" cy="666627"/>
          </a:xfrm>
          <a:prstGeom prst="roundRect">
            <a:avLst>
              <a:gd name="adj" fmla="val 255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1239642" y="1738046"/>
            <a:ext cx="692123" cy="666627"/>
          </a:xfrm>
          <a:prstGeom prst="roundRect">
            <a:avLst>
              <a:gd name="adj" fmla="val 2551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2855371" y="1738046"/>
            <a:ext cx="692123" cy="666627"/>
          </a:xfrm>
          <a:prstGeom prst="roundRect">
            <a:avLst>
              <a:gd name="adj" fmla="val 2551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890" name="Title 1"/>
          <p:cNvSpPr>
            <a:spLocks noGrp="1"/>
          </p:cNvSpPr>
          <p:nvPr>
            <p:ph type="title"/>
          </p:nvPr>
        </p:nvSpPr>
        <p:spPr/>
        <p:txBody>
          <a:bodyPr/>
          <a:lstStyle/>
          <a:p>
            <a:r>
              <a:rPr lang="en-US" dirty="0" smtClean="0"/>
              <a:t>Example Story</a:t>
            </a:r>
          </a:p>
        </p:txBody>
      </p:sp>
      <p:pic>
        <p:nvPicPr>
          <p:cNvPr id="37919" name="Picture 3" descr="http://www.adam-mcfarland.net/wp-content/uploads/2009/03/blank-index-car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3838" y="1409700"/>
            <a:ext cx="47625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06935" y="1801924"/>
            <a:ext cx="3208338" cy="646331"/>
          </a:xfrm>
          <a:prstGeom prst="rect">
            <a:avLst/>
          </a:prstGeom>
          <a:noFill/>
        </p:spPr>
        <p:txBody>
          <a:bodyPr wrap="square" rtlCol="0">
            <a:spAutoFit/>
          </a:bodyPr>
          <a:lstStyle/>
          <a:p>
            <a:endParaRPr lang="en-US" dirty="0"/>
          </a:p>
          <a:p>
            <a:endParaRPr lang="en-US" dirty="0"/>
          </a:p>
        </p:txBody>
      </p:sp>
      <p:sp>
        <p:nvSpPr>
          <p:cNvPr id="8" name="Rectangle 7"/>
          <p:cNvSpPr/>
          <p:nvPr/>
        </p:nvSpPr>
        <p:spPr>
          <a:xfrm>
            <a:off x="4152900" y="1646188"/>
            <a:ext cx="4572000" cy="2031325"/>
          </a:xfrm>
          <a:prstGeom prst="rect">
            <a:avLst/>
          </a:prstGeom>
          <a:solidFill>
            <a:schemeClr val="bg1"/>
          </a:solidFill>
        </p:spPr>
        <p:txBody>
          <a:bodyPr>
            <a:spAutoFit/>
          </a:bodyPr>
          <a:lstStyle/>
          <a:p>
            <a:r>
              <a:rPr lang="en-US" b="1" dirty="0"/>
              <a:t>ID: 1 	Value: Sum of all dice</a:t>
            </a:r>
            <a:endParaRPr lang="en-US" dirty="0"/>
          </a:p>
          <a:p>
            <a:r>
              <a:rPr lang="en-US" dirty="0"/>
              <a:t>                   </a:t>
            </a:r>
          </a:p>
          <a:p>
            <a:r>
              <a:rPr lang="en-US" dirty="0"/>
              <a:t>Major feature</a:t>
            </a:r>
          </a:p>
          <a:p>
            <a:r>
              <a:rPr lang="en-US" dirty="0"/>
              <a:t> </a:t>
            </a:r>
          </a:p>
          <a:p>
            <a:r>
              <a:rPr lang="en-US" b="1" dirty="0"/>
              <a:t>Test</a:t>
            </a:r>
            <a:r>
              <a:rPr lang="en-US" dirty="0"/>
              <a:t>: Roll 3 dice - 2 or more dice are the same</a:t>
            </a:r>
          </a:p>
          <a:p>
            <a:r>
              <a:rPr lang="en-US" dirty="0"/>
              <a:t> </a:t>
            </a:r>
          </a:p>
        </p:txBody>
      </p:sp>
      <p:pic>
        <p:nvPicPr>
          <p:cNvPr id="11" name="Content Placeholder 6"/>
          <p:cNvPicPr>
            <a:picLocks noChangeAspect="1"/>
          </p:cNvPicPr>
          <p:nvPr/>
        </p:nvPicPr>
        <p:blipFill rotWithShape="1">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2012584" y="1694474"/>
            <a:ext cx="758215" cy="779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p:nvPicPr>
        <p:blipFill rotWithShape="1">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411954" y="1694464"/>
            <a:ext cx="758213" cy="779721"/>
          </a:xfrm>
          <a:prstGeom prst="rect">
            <a:avLst/>
          </a:prstGeom>
        </p:spPr>
      </p:pic>
      <p:pic>
        <p:nvPicPr>
          <p:cNvPr id="13" name="Picture 12"/>
          <p:cNvPicPr>
            <a:picLocks noChangeAspect="1"/>
          </p:cNvPicPr>
          <p:nvPr/>
        </p:nvPicPr>
        <p:blipFill rotWithShape="1">
          <a:blip r:embed="rId6"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1202827" y="1694464"/>
            <a:ext cx="752534" cy="779721"/>
          </a:xfrm>
          <a:prstGeom prst="rect">
            <a:avLst/>
          </a:prstGeom>
        </p:spPr>
      </p:pic>
      <p:sp>
        <p:nvSpPr>
          <p:cNvPr id="17" name="Rounded Rectangle 16"/>
          <p:cNvSpPr/>
          <p:nvPr/>
        </p:nvSpPr>
        <p:spPr>
          <a:xfrm>
            <a:off x="433036" y="3152905"/>
            <a:ext cx="692123" cy="666627"/>
          </a:xfrm>
          <a:prstGeom prst="roundRect">
            <a:avLst>
              <a:gd name="adj" fmla="val 2551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1238661" y="3152905"/>
            <a:ext cx="692123" cy="666627"/>
          </a:xfrm>
          <a:prstGeom prst="roundRect">
            <a:avLst>
              <a:gd name="adj" fmla="val 2551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2854390" y="3152905"/>
            <a:ext cx="692123" cy="666627"/>
          </a:xfrm>
          <a:prstGeom prst="roundRect">
            <a:avLst>
              <a:gd name="adj" fmla="val 2551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Content Placeholder 6"/>
          <p:cNvPicPr>
            <a:picLocks noChangeAspect="1"/>
          </p:cNvPicPr>
          <p:nvPr/>
        </p:nvPicPr>
        <p:blipFill rotWithShape="1">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402699" y="3096367"/>
            <a:ext cx="758215" cy="779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2"/>
          <p:cNvPicPr>
            <a:picLocks noChangeAspect="1"/>
          </p:cNvPicPr>
          <p:nvPr/>
        </p:nvPicPr>
        <p:blipFill rotWithShape="1">
          <a:blip r:embed="rId6"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2811676" y="3100124"/>
            <a:ext cx="752534" cy="779721"/>
          </a:xfrm>
          <a:prstGeom prst="rect">
            <a:avLst/>
          </a:prstGeom>
        </p:spPr>
      </p:pic>
      <p:pic>
        <p:nvPicPr>
          <p:cNvPr id="24" name="Content Placeholder 6"/>
          <p:cNvPicPr>
            <a:picLocks noChangeAspect="1"/>
          </p:cNvPicPr>
          <p:nvPr/>
        </p:nvPicPr>
        <p:blipFill rotWithShape="1">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2005783" y="3119707"/>
            <a:ext cx="758215" cy="779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4"/>
          <p:cNvPicPr>
            <a:picLocks noChangeAspect="1"/>
          </p:cNvPicPr>
          <p:nvPr/>
        </p:nvPicPr>
        <p:blipFill rotWithShape="1">
          <a:blip r:embed="rId7"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1213121" y="3097290"/>
            <a:ext cx="751369" cy="765544"/>
          </a:xfrm>
          <a:prstGeom prst="rect">
            <a:avLst/>
          </a:prstGeom>
        </p:spPr>
      </p:pic>
      <p:sp>
        <p:nvSpPr>
          <p:cNvPr id="4" name="TextBox 3"/>
          <p:cNvSpPr txBox="1"/>
          <p:nvPr/>
        </p:nvSpPr>
        <p:spPr>
          <a:xfrm>
            <a:off x="731520" y="2519030"/>
            <a:ext cx="2200459" cy="523220"/>
          </a:xfrm>
          <a:prstGeom prst="rect">
            <a:avLst/>
          </a:prstGeom>
          <a:noFill/>
        </p:spPr>
        <p:txBody>
          <a:bodyPr wrap="square" rtlCol="0">
            <a:spAutoFit/>
          </a:bodyPr>
          <a:lstStyle/>
          <a:p>
            <a:pPr algn="ctr"/>
            <a:r>
              <a:rPr lang="en-US" sz="2800" b="1" dirty="0" smtClean="0">
                <a:solidFill>
                  <a:srgbClr val="FF0000"/>
                </a:solidFill>
              </a:rPr>
              <a:t>Fail</a:t>
            </a:r>
            <a:endParaRPr lang="en-US" sz="2800" b="1" dirty="0">
              <a:solidFill>
                <a:srgbClr val="FF0000"/>
              </a:solidFill>
            </a:endParaRPr>
          </a:p>
        </p:txBody>
      </p:sp>
      <p:sp>
        <p:nvSpPr>
          <p:cNvPr id="26" name="TextBox 25"/>
          <p:cNvSpPr txBox="1"/>
          <p:nvPr/>
        </p:nvSpPr>
        <p:spPr>
          <a:xfrm>
            <a:off x="400437" y="3927615"/>
            <a:ext cx="3146076" cy="523220"/>
          </a:xfrm>
          <a:prstGeom prst="rect">
            <a:avLst/>
          </a:prstGeom>
          <a:noFill/>
        </p:spPr>
        <p:txBody>
          <a:bodyPr wrap="square" rtlCol="0">
            <a:spAutoFit/>
          </a:bodyPr>
          <a:lstStyle/>
          <a:p>
            <a:pPr algn="ctr"/>
            <a:r>
              <a:rPr lang="en-US" sz="2800" b="1" dirty="0" smtClean="0">
                <a:solidFill>
                  <a:srgbClr val="FF0000"/>
                </a:solidFill>
              </a:rPr>
              <a:t>Value = 3+1+3 = 7</a:t>
            </a:r>
            <a:endParaRPr lang="en-US" sz="2800" b="1" dirty="0">
              <a:solidFill>
                <a:srgbClr val="FF0000"/>
              </a:solidFill>
            </a:endParaRPr>
          </a:p>
        </p:txBody>
      </p:sp>
      <p:pic>
        <p:nvPicPr>
          <p:cNvPr id="27" name="Picture 26"/>
          <p:cNvPicPr>
            <a:picLocks noChangeAspect="1"/>
          </p:cNvPicPr>
          <p:nvPr/>
        </p:nvPicPr>
        <p:blipFill rotWithShape="1">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2824672" y="1700385"/>
            <a:ext cx="758213" cy="779721"/>
          </a:xfrm>
          <a:prstGeom prst="rect">
            <a:avLst/>
          </a:prstGeom>
        </p:spPr>
      </p:pic>
      <p:sp>
        <p:nvSpPr>
          <p:cNvPr id="5" name="Rectangle 4"/>
          <p:cNvSpPr/>
          <p:nvPr/>
        </p:nvSpPr>
        <p:spPr>
          <a:xfrm>
            <a:off x="336263" y="1646188"/>
            <a:ext cx="2475413" cy="8728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41181" y="3049250"/>
            <a:ext cx="2475413" cy="8728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7904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anim calcmode="lin" valueType="num">
                                      <p:cBhvr>
                                        <p:cTn id="8" dur="2000" fill="hold"/>
                                        <p:tgtEl>
                                          <p:spTgt spid="14"/>
                                        </p:tgtEl>
                                        <p:attrNameLst>
                                          <p:attrName>ppt_w</p:attrName>
                                        </p:attrNameLst>
                                      </p:cBhvr>
                                      <p:tavLst>
                                        <p:tav tm="0" fmla="#ppt_w*sin(2.5*pi*$)">
                                          <p:val>
                                            <p:fltVal val="0"/>
                                          </p:val>
                                        </p:tav>
                                        <p:tav tm="100000">
                                          <p:val>
                                            <p:fltVal val="1"/>
                                          </p:val>
                                        </p:tav>
                                      </p:tavLst>
                                    </p:anim>
                                    <p:anim calcmode="lin" valueType="num">
                                      <p:cBhvr>
                                        <p:cTn id="9" dur="2000" fill="hold"/>
                                        <p:tgtEl>
                                          <p:spTgt spid="14"/>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2000"/>
                                        <p:tgtEl>
                                          <p:spTgt spid="15"/>
                                        </p:tgtEl>
                                      </p:cBhvr>
                                    </p:animEffect>
                                    <p:anim calcmode="lin" valueType="num">
                                      <p:cBhvr>
                                        <p:cTn id="13" dur="2000" fill="hold"/>
                                        <p:tgtEl>
                                          <p:spTgt spid="15"/>
                                        </p:tgtEl>
                                        <p:attrNameLst>
                                          <p:attrName>ppt_w</p:attrName>
                                        </p:attrNameLst>
                                      </p:cBhvr>
                                      <p:tavLst>
                                        <p:tav tm="0" fmla="#ppt_w*sin(2.5*pi*$)">
                                          <p:val>
                                            <p:fltVal val="0"/>
                                          </p:val>
                                        </p:tav>
                                        <p:tav tm="100000">
                                          <p:val>
                                            <p:fltVal val="1"/>
                                          </p:val>
                                        </p:tav>
                                      </p:tavLst>
                                    </p:anim>
                                    <p:anim calcmode="lin" valueType="num">
                                      <p:cBhvr>
                                        <p:cTn id="14" dur="2000" fill="hold"/>
                                        <p:tgtEl>
                                          <p:spTgt spid="15"/>
                                        </p:tgtEl>
                                        <p:attrNameLst>
                                          <p:attrName>ppt_h</p:attrName>
                                        </p:attrNameLst>
                                      </p:cBhvr>
                                      <p:tavLst>
                                        <p:tav tm="0">
                                          <p:val>
                                            <p:strVal val="#ppt_h"/>
                                          </p:val>
                                        </p:tav>
                                        <p:tav tm="100000">
                                          <p:val>
                                            <p:strVal val="#ppt_h"/>
                                          </p:val>
                                        </p:tav>
                                      </p:tavLst>
                                    </p:anim>
                                  </p:childTnLst>
                                </p:cTn>
                              </p:par>
                              <p:par>
                                <p:cTn id="15" presetID="45"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2000"/>
                                        <p:tgtEl>
                                          <p:spTgt spid="16"/>
                                        </p:tgtEl>
                                      </p:cBhvr>
                                    </p:animEffect>
                                    <p:anim calcmode="lin" valueType="num">
                                      <p:cBhvr>
                                        <p:cTn id="18" dur="2000" fill="hold"/>
                                        <p:tgtEl>
                                          <p:spTgt spid="16"/>
                                        </p:tgtEl>
                                        <p:attrNameLst>
                                          <p:attrName>ppt_w</p:attrName>
                                        </p:attrNameLst>
                                      </p:cBhvr>
                                      <p:tavLst>
                                        <p:tav tm="0" fmla="#ppt_w*sin(2.5*pi*$)">
                                          <p:val>
                                            <p:fltVal val="0"/>
                                          </p:val>
                                        </p:tav>
                                        <p:tav tm="100000">
                                          <p:val>
                                            <p:fltVal val="1"/>
                                          </p:val>
                                        </p:tav>
                                      </p:tavLst>
                                    </p:anim>
                                    <p:anim calcmode="lin" valueType="num">
                                      <p:cBhvr>
                                        <p:cTn id="19" dur="2000" fill="hold"/>
                                        <p:tgtEl>
                                          <p:spTgt spid="16"/>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nodePh="1">
                                  <p:stCondLst>
                                    <p:cond delay="0"/>
                                  </p:stCondLst>
                                  <p:endCondLst>
                                    <p:cond evt="begin" delay="0">
                                      <p:tn val="20"/>
                                    </p:cond>
                                  </p:endCondLst>
                                  <p:childTnLst>
                                    <p:set>
                                      <p:cBhvr>
                                        <p:cTn id="21" dur="1" fill="hold">
                                          <p:stCondLst>
                                            <p:cond delay="0"/>
                                          </p:stCondLst>
                                        </p:cTn>
                                        <p:tgtEl>
                                          <p:spTgt spid="2"/>
                                        </p:tgtEl>
                                        <p:attrNameLst>
                                          <p:attrName>style.visibility</p:attrName>
                                        </p:attrNameLst>
                                      </p:cBhvr>
                                      <p:to>
                                        <p:strVal val="visible"/>
                                      </p:to>
                                    </p:set>
                                    <p:animEffect transition="in" filter="fade">
                                      <p:cBhvr>
                                        <p:cTn id="22" dur="2000"/>
                                        <p:tgtEl>
                                          <p:spTgt spid="2"/>
                                        </p:tgtEl>
                                      </p:cBhvr>
                                    </p:animEffect>
                                    <p:anim calcmode="lin" valueType="num">
                                      <p:cBhvr>
                                        <p:cTn id="23" dur="2000" fill="hold"/>
                                        <p:tgtEl>
                                          <p:spTgt spid="2"/>
                                        </p:tgtEl>
                                        <p:attrNameLst>
                                          <p:attrName>ppt_w</p:attrName>
                                        </p:attrNameLst>
                                      </p:cBhvr>
                                      <p:tavLst>
                                        <p:tav tm="0" fmla="#ppt_w*sin(2.5*pi*$)">
                                          <p:val>
                                            <p:fltVal val="0"/>
                                          </p:val>
                                        </p:tav>
                                        <p:tav tm="100000">
                                          <p:val>
                                            <p:fltVal val="1"/>
                                          </p:val>
                                        </p:tav>
                                      </p:tavLst>
                                    </p:anim>
                                    <p:anim calcmode="lin" valueType="num">
                                      <p:cBhvr>
                                        <p:cTn id="24" dur="2000" fill="hold"/>
                                        <p:tgtEl>
                                          <p:spTgt spid="2"/>
                                        </p:tgtEl>
                                        <p:attrNameLst>
                                          <p:attrName>ppt_h</p:attrName>
                                        </p:attrNameLst>
                                      </p:cBhvr>
                                      <p:tavLst>
                                        <p:tav tm="0">
                                          <p:val>
                                            <p:strVal val="#ppt_h"/>
                                          </p:val>
                                        </p:tav>
                                        <p:tav tm="100000">
                                          <p:val>
                                            <p:strVal val="#ppt_h"/>
                                          </p:val>
                                        </p:tav>
                                      </p:tavLst>
                                    </p:anim>
                                  </p:childTnLst>
                                </p:cTn>
                              </p:par>
                              <p:par>
                                <p:cTn id="25" presetID="45"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2000"/>
                                        <p:tgtEl>
                                          <p:spTgt spid="11"/>
                                        </p:tgtEl>
                                      </p:cBhvr>
                                    </p:animEffect>
                                    <p:anim calcmode="lin" valueType="num">
                                      <p:cBhvr>
                                        <p:cTn id="28" dur="2000" fill="hold"/>
                                        <p:tgtEl>
                                          <p:spTgt spid="11"/>
                                        </p:tgtEl>
                                        <p:attrNameLst>
                                          <p:attrName>ppt_w</p:attrName>
                                        </p:attrNameLst>
                                      </p:cBhvr>
                                      <p:tavLst>
                                        <p:tav tm="0" fmla="#ppt_w*sin(2.5*pi*$)">
                                          <p:val>
                                            <p:fltVal val="0"/>
                                          </p:val>
                                        </p:tav>
                                        <p:tav tm="100000">
                                          <p:val>
                                            <p:fltVal val="1"/>
                                          </p:val>
                                        </p:tav>
                                      </p:tavLst>
                                    </p:anim>
                                    <p:anim calcmode="lin" valueType="num">
                                      <p:cBhvr>
                                        <p:cTn id="29" dur="2000" fill="hold"/>
                                        <p:tgtEl>
                                          <p:spTgt spid="11"/>
                                        </p:tgtEl>
                                        <p:attrNameLst>
                                          <p:attrName>ppt_h</p:attrName>
                                        </p:attrNameLst>
                                      </p:cBhvr>
                                      <p:tavLst>
                                        <p:tav tm="0">
                                          <p:val>
                                            <p:strVal val="#ppt_h"/>
                                          </p:val>
                                        </p:tav>
                                        <p:tav tm="100000">
                                          <p:val>
                                            <p:strVal val="#ppt_h"/>
                                          </p:val>
                                        </p:tav>
                                      </p:tavLst>
                                    </p:anim>
                                  </p:childTnLst>
                                </p:cTn>
                              </p:par>
                              <p:par>
                                <p:cTn id="30" presetID="45" presetClass="entr" presetSubtype="0" fill="hold"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2000"/>
                                        <p:tgtEl>
                                          <p:spTgt spid="12"/>
                                        </p:tgtEl>
                                      </p:cBhvr>
                                    </p:animEffect>
                                    <p:anim calcmode="lin" valueType="num">
                                      <p:cBhvr>
                                        <p:cTn id="33" dur="2000" fill="hold"/>
                                        <p:tgtEl>
                                          <p:spTgt spid="12"/>
                                        </p:tgtEl>
                                        <p:attrNameLst>
                                          <p:attrName>ppt_w</p:attrName>
                                        </p:attrNameLst>
                                      </p:cBhvr>
                                      <p:tavLst>
                                        <p:tav tm="0" fmla="#ppt_w*sin(2.5*pi*$)">
                                          <p:val>
                                            <p:fltVal val="0"/>
                                          </p:val>
                                        </p:tav>
                                        <p:tav tm="100000">
                                          <p:val>
                                            <p:fltVal val="1"/>
                                          </p:val>
                                        </p:tav>
                                      </p:tavLst>
                                    </p:anim>
                                    <p:anim calcmode="lin" valueType="num">
                                      <p:cBhvr>
                                        <p:cTn id="34" dur="2000" fill="hold"/>
                                        <p:tgtEl>
                                          <p:spTgt spid="12"/>
                                        </p:tgtEl>
                                        <p:attrNameLst>
                                          <p:attrName>ppt_h</p:attrName>
                                        </p:attrNameLst>
                                      </p:cBhvr>
                                      <p:tavLst>
                                        <p:tav tm="0">
                                          <p:val>
                                            <p:strVal val="#ppt_h"/>
                                          </p:val>
                                        </p:tav>
                                        <p:tav tm="100000">
                                          <p:val>
                                            <p:strVal val="#ppt_h"/>
                                          </p:val>
                                        </p:tav>
                                      </p:tavLst>
                                    </p:anim>
                                  </p:childTnLst>
                                </p:cTn>
                              </p:par>
                              <p:par>
                                <p:cTn id="35" presetID="45" presetClass="entr" presetSubtype="0"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2000"/>
                                        <p:tgtEl>
                                          <p:spTgt spid="13"/>
                                        </p:tgtEl>
                                      </p:cBhvr>
                                    </p:animEffect>
                                    <p:anim calcmode="lin" valueType="num">
                                      <p:cBhvr>
                                        <p:cTn id="38" dur="2000" fill="hold"/>
                                        <p:tgtEl>
                                          <p:spTgt spid="13"/>
                                        </p:tgtEl>
                                        <p:attrNameLst>
                                          <p:attrName>ppt_w</p:attrName>
                                        </p:attrNameLst>
                                      </p:cBhvr>
                                      <p:tavLst>
                                        <p:tav tm="0" fmla="#ppt_w*sin(2.5*pi*$)">
                                          <p:val>
                                            <p:fltVal val="0"/>
                                          </p:val>
                                        </p:tav>
                                        <p:tav tm="100000">
                                          <p:val>
                                            <p:fltVal val="1"/>
                                          </p:val>
                                        </p:tav>
                                      </p:tavLst>
                                    </p:anim>
                                    <p:anim calcmode="lin" valueType="num">
                                      <p:cBhvr>
                                        <p:cTn id="39" dur="2000" fill="hold"/>
                                        <p:tgtEl>
                                          <p:spTgt spid="13"/>
                                        </p:tgtEl>
                                        <p:attrNameLst>
                                          <p:attrName>ppt_h</p:attrName>
                                        </p:attrNameLst>
                                      </p:cBhvr>
                                      <p:tavLst>
                                        <p:tav tm="0">
                                          <p:val>
                                            <p:strVal val="#ppt_h"/>
                                          </p:val>
                                        </p:tav>
                                        <p:tav tm="100000">
                                          <p:val>
                                            <p:strVal val="#ppt_h"/>
                                          </p:val>
                                        </p:tav>
                                      </p:tavLst>
                                    </p:anim>
                                  </p:childTnLst>
                                </p:cTn>
                              </p:par>
                              <p:par>
                                <p:cTn id="40" presetID="45" presetClass="entr" presetSubtype="0" fill="hold"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2000"/>
                                        <p:tgtEl>
                                          <p:spTgt spid="27"/>
                                        </p:tgtEl>
                                      </p:cBhvr>
                                    </p:animEffect>
                                    <p:anim calcmode="lin" valueType="num">
                                      <p:cBhvr>
                                        <p:cTn id="43" dur="2000" fill="hold"/>
                                        <p:tgtEl>
                                          <p:spTgt spid="27"/>
                                        </p:tgtEl>
                                        <p:attrNameLst>
                                          <p:attrName>ppt_w</p:attrName>
                                        </p:attrNameLst>
                                      </p:cBhvr>
                                      <p:tavLst>
                                        <p:tav tm="0" fmla="#ppt_w*sin(2.5*pi*$)">
                                          <p:val>
                                            <p:fltVal val="0"/>
                                          </p:val>
                                        </p:tav>
                                        <p:tav tm="100000">
                                          <p:val>
                                            <p:fltVal val="1"/>
                                          </p:val>
                                        </p:tav>
                                      </p:tavLst>
                                    </p:anim>
                                    <p:anim calcmode="lin" valueType="num">
                                      <p:cBhvr>
                                        <p:cTn id="44" dur="2000" fill="hold"/>
                                        <p:tgtEl>
                                          <p:spTgt spid="27"/>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45"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2000"/>
                                        <p:tgtEl>
                                          <p:spTgt spid="17"/>
                                        </p:tgtEl>
                                      </p:cBhvr>
                                    </p:animEffect>
                                    <p:anim calcmode="lin" valueType="num">
                                      <p:cBhvr>
                                        <p:cTn id="58" dur="2000" fill="hold"/>
                                        <p:tgtEl>
                                          <p:spTgt spid="17"/>
                                        </p:tgtEl>
                                        <p:attrNameLst>
                                          <p:attrName>ppt_w</p:attrName>
                                        </p:attrNameLst>
                                      </p:cBhvr>
                                      <p:tavLst>
                                        <p:tav tm="0" fmla="#ppt_w*sin(2.5*pi*$)">
                                          <p:val>
                                            <p:fltVal val="0"/>
                                          </p:val>
                                        </p:tav>
                                        <p:tav tm="100000">
                                          <p:val>
                                            <p:fltVal val="1"/>
                                          </p:val>
                                        </p:tav>
                                      </p:tavLst>
                                    </p:anim>
                                    <p:anim calcmode="lin" valueType="num">
                                      <p:cBhvr>
                                        <p:cTn id="59" dur="2000" fill="hold"/>
                                        <p:tgtEl>
                                          <p:spTgt spid="17"/>
                                        </p:tgtEl>
                                        <p:attrNameLst>
                                          <p:attrName>ppt_h</p:attrName>
                                        </p:attrNameLst>
                                      </p:cBhvr>
                                      <p:tavLst>
                                        <p:tav tm="0">
                                          <p:val>
                                            <p:strVal val="#ppt_h"/>
                                          </p:val>
                                        </p:tav>
                                        <p:tav tm="100000">
                                          <p:val>
                                            <p:strVal val="#ppt_h"/>
                                          </p:val>
                                        </p:tav>
                                      </p:tavLst>
                                    </p:anim>
                                  </p:childTnLst>
                                </p:cTn>
                              </p:par>
                              <p:par>
                                <p:cTn id="60" presetID="45" presetClass="entr" presetSubtype="0" fill="hold" grpId="0" nodeType="with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2000"/>
                                        <p:tgtEl>
                                          <p:spTgt spid="18"/>
                                        </p:tgtEl>
                                      </p:cBhvr>
                                    </p:animEffect>
                                    <p:anim calcmode="lin" valueType="num">
                                      <p:cBhvr>
                                        <p:cTn id="63" dur="2000" fill="hold"/>
                                        <p:tgtEl>
                                          <p:spTgt spid="18"/>
                                        </p:tgtEl>
                                        <p:attrNameLst>
                                          <p:attrName>ppt_w</p:attrName>
                                        </p:attrNameLst>
                                      </p:cBhvr>
                                      <p:tavLst>
                                        <p:tav tm="0" fmla="#ppt_w*sin(2.5*pi*$)">
                                          <p:val>
                                            <p:fltVal val="0"/>
                                          </p:val>
                                        </p:tav>
                                        <p:tav tm="100000">
                                          <p:val>
                                            <p:fltVal val="1"/>
                                          </p:val>
                                        </p:tav>
                                      </p:tavLst>
                                    </p:anim>
                                    <p:anim calcmode="lin" valueType="num">
                                      <p:cBhvr>
                                        <p:cTn id="64" dur="2000" fill="hold"/>
                                        <p:tgtEl>
                                          <p:spTgt spid="18"/>
                                        </p:tgtEl>
                                        <p:attrNameLst>
                                          <p:attrName>ppt_h</p:attrName>
                                        </p:attrNameLst>
                                      </p:cBhvr>
                                      <p:tavLst>
                                        <p:tav tm="0">
                                          <p:val>
                                            <p:strVal val="#ppt_h"/>
                                          </p:val>
                                        </p:tav>
                                        <p:tav tm="100000">
                                          <p:val>
                                            <p:strVal val="#ppt_h"/>
                                          </p:val>
                                        </p:tav>
                                      </p:tavLst>
                                    </p:anim>
                                  </p:childTnLst>
                                </p:cTn>
                              </p:par>
                              <p:par>
                                <p:cTn id="65" presetID="45" presetClass="entr" presetSubtype="0" fill="hold" grpId="0" nodeType="with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fade">
                                      <p:cBhvr>
                                        <p:cTn id="67" dur="2000"/>
                                        <p:tgtEl>
                                          <p:spTgt spid="19"/>
                                        </p:tgtEl>
                                      </p:cBhvr>
                                    </p:animEffect>
                                    <p:anim calcmode="lin" valueType="num">
                                      <p:cBhvr>
                                        <p:cTn id="68" dur="2000" fill="hold"/>
                                        <p:tgtEl>
                                          <p:spTgt spid="19"/>
                                        </p:tgtEl>
                                        <p:attrNameLst>
                                          <p:attrName>ppt_w</p:attrName>
                                        </p:attrNameLst>
                                      </p:cBhvr>
                                      <p:tavLst>
                                        <p:tav tm="0" fmla="#ppt_w*sin(2.5*pi*$)">
                                          <p:val>
                                            <p:fltVal val="0"/>
                                          </p:val>
                                        </p:tav>
                                        <p:tav tm="100000">
                                          <p:val>
                                            <p:fltVal val="1"/>
                                          </p:val>
                                        </p:tav>
                                      </p:tavLst>
                                    </p:anim>
                                    <p:anim calcmode="lin" valueType="num">
                                      <p:cBhvr>
                                        <p:cTn id="69" dur="2000" fill="hold"/>
                                        <p:tgtEl>
                                          <p:spTgt spid="19"/>
                                        </p:tgtEl>
                                        <p:attrNameLst>
                                          <p:attrName>ppt_h</p:attrName>
                                        </p:attrNameLst>
                                      </p:cBhvr>
                                      <p:tavLst>
                                        <p:tav tm="0">
                                          <p:val>
                                            <p:strVal val="#ppt_h"/>
                                          </p:val>
                                        </p:tav>
                                        <p:tav tm="100000">
                                          <p:val>
                                            <p:strVal val="#ppt_h"/>
                                          </p:val>
                                        </p:tav>
                                      </p:tavLst>
                                    </p:anim>
                                  </p:childTnLst>
                                </p:cTn>
                              </p:par>
                              <p:par>
                                <p:cTn id="70" presetID="45" presetClass="entr" presetSubtype="0" fill="hold" nodeType="with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fade">
                                      <p:cBhvr>
                                        <p:cTn id="72" dur="2000"/>
                                        <p:tgtEl>
                                          <p:spTgt spid="21"/>
                                        </p:tgtEl>
                                      </p:cBhvr>
                                    </p:animEffect>
                                    <p:anim calcmode="lin" valueType="num">
                                      <p:cBhvr>
                                        <p:cTn id="73" dur="2000" fill="hold"/>
                                        <p:tgtEl>
                                          <p:spTgt spid="21"/>
                                        </p:tgtEl>
                                        <p:attrNameLst>
                                          <p:attrName>ppt_w</p:attrName>
                                        </p:attrNameLst>
                                      </p:cBhvr>
                                      <p:tavLst>
                                        <p:tav tm="0" fmla="#ppt_w*sin(2.5*pi*$)">
                                          <p:val>
                                            <p:fltVal val="0"/>
                                          </p:val>
                                        </p:tav>
                                        <p:tav tm="100000">
                                          <p:val>
                                            <p:fltVal val="1"/>
                                          </p:val>
                                        </p:tav>
                                      </p:tavLst>
                                    </p:anim>
                                    <p:anim calcmode="lin" valueType="num">
                                      <p:cBhvr>
                                        <p:cTn id="74" dur="2000" fill="hold"/>
                                        <p:tgtEl>
                                          <p:spTgt spid="21"/>
                                        </p:tgtEl>
                                        <p:attrNameLst>
                                          <p:attrName>ppt_h</p:attrName>
                                        </p:attrNameLst>
                                      </p:cBhvr>
                                      <p:tavLst>
                                        <p:tav tm="0">
                                          <p:val>
                                            <p:strVal val="#ppt_h"/>
                                          </p:val>
                                        </p:tav>
                                        <p:tav tm="100000">
                                          <p:val>
                                            <p:strVal val="#ppt_h"/>
                                          </p:val>
                                        </p:tav>
                                      </p:tavLst>
                                    </p:anim>
                                  </p:childTnLst>
                                </p:cTn>
                              </p:par>
                              <p:par>
                                <p:cTn id="75" presetID="45" presetClass="entr" presetSubtype="0" fill="hold" nodeType="with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fade">
                                      <p:cBhvr>
                                        <p:cTn id="77" dur="2000"/>
                                        <p:tgtEl>
                                          <p:spTgt spid="23"/>
                                        </p:tgtEl>
                                      </p:cBhvr>
                                    </p:animEffect>
                                    <p:anim calcmode="lin" valueType="num">
                                      <p:cBhvr>
                                        <p:cTn id="78" dur="2000" fill="hold"/>
                                        <p:tgtEl>
                                          <p:spTgt spid="23"/>
                                        </p:tgtEl>
                                        <p:attrNameLst>
                                          <p:attrName>ppt_w</p:attrName>
                                        </p:attrNameLst>
                                      </p:cBhvr>
                                      <p:tavLst>
                                        <p:tav tm="0" fmla="#ppt_w*sin(2.5*pi*$)">
                                          <p:val>
                                            <p:fltVal val="0"/>
                                          </p:val>
                                        </p:tav>
                                        <p:tav tm="100000">
                                          <p:val>
                                            <p:fltVal val="1"/>
                                          </p:val>
                                        </p:tav>
                                      </p:tavLst>
                                    </p:anim>
                                    <p:anim calcmode="lin" valueType="num">
                                      <p:cBhvr>
                                        <p:cTn id="79" dur="2000" fill="hold"/>
                                        <p:tgtEl>
                                          <p:spTgt spid="23"/>
                                        </p:tgtEl>
                                        <p:attrNameLst>
                                          <p:attrName>ppt_h</p:attrName>
                                        </p:attrNameLst>
                                      </p:cBhvr>
                                      <p:tavLst>
                                        <p:tav tm="0">
                                          <p:val>
                                            <p:strVal val="#ppt_h"/>
                                          </p:val>
                                        </p:tav>
                                        <p:tav tm="100000">
                                          <p:val>
                                            <p:strVal val="#ppt_h"/>
                                          </p:val>
                                        </p:tav>
                                      </p:tavLst>
                                    </p:anim>
                                  </p:childTnLst>
                                </p:cTn>
                              </p:par>
                              <p:par>
                                <p:cTn id="80" presetID="45" presetClass="entr" presetSubtype="0" fill="hold" nodeType="withEffect">
                                  <p:stCondLst>
                                    <p:cond delay="0"/>
                                  </p:stCondLst>
                                  <p:childTnLst>
                                    <p:set>
                                      <p:cBhvr>
                                        <p:cTn id="81" dur="1" fill="hold">
                                          <p:stCondLst>
                                            <p:cond delay="0"/>
                                          </p:stCondLst>
                                        </p:cTn>
                                        <p:tgtEl>
                                          <p:spTgt spid="24"/>
                                        </p:tgtEl>
                                        <p:attrNameLst>
                                          <p:attrName>style.visibility</p:attrName>
                                        </p:attrNameLst>
                                      </p:cBhvr>
                                      <p:to>
                                        <p:strVal val="visible"/>
                                      </p:to>
                                    </p:set>
                                    <p:animEffect transition="in" filter="fade">
                                      <p:cBhvr>
                                        <p:cTn id="82" dur="2000"/>
                                        <p:tgtEl>
                                          <p:spTgt spid="24"/>
                                        </p:tgtEl>
                                      </p:cBhvr>
                                    </p:animEffect>
                                    <p:anim calcmode="lin" valueType="num">
                                      <p:cBhvr>
                                        <p:cTn id="83" dur="2000" fill="hold"/>
                                        <p:tgtEl>
                                          <p:spTgt spid="24"/>
                                        </p:tgtEl>
                                        <p:attrNameLst>
                                          <p:attrName>ppt_w</p:attrName>
                                        </p:attrNameLst>
                                      </p:cBhvr>
                                      <p:tavLst>
                                        <p:tav tm="0" fmla="#ppt_w*sin(2.5*pi*$)">
                                          <p:val>
                                            <p:fltVal val="0"/>
                                          </p:val>
                                        </p:tav>
                                        <p:tav tm="100000">
                                          <p:val>
                                            <p:fltVal val="1"/>
                                          </p:val>
                                        </p:tav>
                                      </p:tavLst>
                                    </p:anim>
                                    <p:anim calcmode="lin" valueType="num">
                                      <p:cBhvr>
                                        <p:cTn id="84" dur="2000" fill="hold"/>
                                        <p:tgtEl>
                                          <p:spTgt spid="24"/>
                                        </p:tgtEl>
                                        <p:attrNameLst>
                                          <p:attrName>ppt_h</p:attrName>
                                        </p:attrNameLst>
                                      </p:cBhvr>
                                      <p:tavLst>
                                        <p:tav tm="0">
                                          <p:val>
                                            <p:strVal val="#ppt_h"/>
                                          </p:val>
                                        </p:tav>
                                        <p:tav tm="100000">
                                          <p:val>
                                            <p:strVal val="#ppt_h"/>
                                          </p:val>
                                        </p:tav>
                                      </p:tavLst>
                                    </p:anim>
                                  </p:childTnLst>
                                </p:cTn>
                              </p:par>
                              <p:par>
                                <p:cTn id="85" presetID="45" presetClass="entr" presetSubtype="0" fill="hold" nodeType="with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fade">
                                      <p:cBhvr>
                                        <p:cTn id="87" dur="2000"/>
                                        <p:tgtEl>
                                          <p:spTgt spid="25"/>
                                        </p:tgtEl>
                                      </p:cBhvr>
                                    </p:animEffect>
                                    <p:anim calcmode="lin" valueType="num">
                                      <p:cBhvr>
                                        <p:cTn id="88" dur="2000" fill="hold"/>
                                        <p:tgtEl>
                                          <p:spTgt spid="25"/>
                                        </p:tgtEl>
                                        <p:attrNameLst>
                                          <p:attrName>ppt_w</p:attrName>
                                        </p:attrNameLst>
                                      </p:cBhvr>
                                      <p:tavLst>
                                        <p:tav tm="0" fmla="#ppt_w*sin(2.5*pi*$)">
                                          <p:val>
                                            <p:fltVal val="0"/>
                                          </p:val>
                                        </p:tav>
                                        <p:tav tm="100000">
                                          <p:val>
                                            <p:fltVal val="1"/>
                                          </p:val>
                                        </p:tav>
                                      </p:tavLst>
                                    </p:anim>
                                    <p:anim calcmode="lin" valueType="num">
                                      <p:cBhvr>
                                        <p:cTn id="89" dur="20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28"/>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 grpId="0"/>
      <p:bldP spid="17" grpId="0" animBg="1"/>
      <p:bldP spid="18" grpId="0" animBg="1"/>
      <p:bldP spid="19" grpId="0" animBg="1"/>
      <p:bldP spid="4" grpId="0"/>
      <p:bldP spid="26" grpId="0"/>
      <p:bldP spid="5" grpId="0" animBg="1"/>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smtClean="0"/>
              <a:t>Stories and Scoring</a:t>
            </a:r>
          </a:p>
        </p:txBody>
      </p:sp>
      <p:sp>
        <p:nvSpPr>
          <p:cNvPr id="9" name="Content Placeholder 8"/>
          <p:cNvSpPr>
            <a:spLocks noGrp="1"/>
          </p:cNvSpPr>
          <p:nvPr>
            <p:ph idx="1"/>
          </p:nvPr>
        </p:nvSpPr>
        <p:spPr>
          <a:xfrm>
            <a:off x="457200" y="5039975"/>
            <a:ext cx="8229600" cy="1378288"/>
          </a:xfrm>
        </p:spPr>
        <p:txBody>
          <a:bodyPr>
            <a:normAutofit/>
          </a:bodyPr>
          <a:lstStyle/>
          <a:p>
            <a:pPr>
              <a:defRPr/>
            </a:pPr>
            <a:r>
              <a:rPr lang="en-US" sz="2000" dirty="0" smtClean="0"/>
              <a:t>Points are scored for accepted stories. </a:t>
            </a:r>
          </a:p>
          <a:p>
            <a:pPr marL="0" indent="0">
              <a:buNone/>
              <a:defRPr/>
            </a:pPr>
            <a:endParaRPr lang="en-US" sz="2000" dirty="0" smtClean="0"/>
          </a:p>
          <a:p>
            <a:pPr>
              <a:defRPr/>
            </a:pPr>
            <a:r>
              <a:rPr lang="en-US" sz="2000" dirty="0" smtClean="0"/>
              <a:t>Value </a:t>
            </a:r>
            <a:r>
              <a:rPr lang="en-US" sz="2000" dirty="0"/>
              <a:t>is just an estimate…the market will decide </a:t>
            </a:r>
          </a:p>
          <a:p>
            <a:pPr>
              <a:defRPr/>
            </a:pPr>
            <a:endParaRPr lang="en-US" sz="2000" dirty="0"/>
          </a:p>
        </p:txBody>
      </p:sp>
      <p:pic>
        <p:nvPicPr>
          <p:cNvPr id="37919" name="Picture 3" descr="http://www.adam-mcfarland.net/wp-content/uploads/2009/03/blank-index-car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3838" y="1409700"/>
            <a:ext cx="47625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25500" y="1315879"/>
            <a:ext cx="3208338" cy="3724096"/>
          </a:xfrm>
          <a:prstGeom prst="rect">
            <a:avLst/>
          </a:prstGeom>
          <a:noFill/>
        </p:spPr>
        <p:txBody>
          <a:bodyPr wrap="square" rtlCol="0">
            <a:spAutoFit/>
          </a:bodyPr>
          <a:lstStyle/>
          <a:p>
            <a:r>
              <a:rPr lang="en-US" sz="2000" dirty="0" smtClean="0"/>
              <a:t>We will run 3 iterations, with 10 rolls of the dice per iteration</a:t>
            </a:r>
          </a:p>
          <a:p>
            <a:endParaRPr lang="en-US" sz="2000" dirty="0"/>
          </a:p>
          <a:p>
            <a:r>
              <a:rPr lang="en-US" sz="2000" dirty="0" smtClean="0"/>
              <a:t>WIP limit of one story in progress</a:t>
            </a:r>
          </a:p>
          <a:p>
            <a:endParaRPr lang="en-US" sz="2000" dirty="0"/>
          </a:p>
          <a:p>
            <a:r>
              <a:rPr lang="en-US" sz="2000" dirty="0" smtClean="0"/>
              <a:t>Must commit to 6 stories for the release, and 2 stories per iteration</a:t>
            </a:r>
          </a:p>
          <a:p>
            <a:endParaRPr lang="en-US" dirty="0"/>
          </a:p>
          <a:p>
            <a:endParaRPr lang="en-US" dirty="0"/>
          </a:p>
        </p:txBody>
      </p:sp>
      <p:sp>
        <p:nvSpPr>
          <p:cNvPr id="8" name="Rectangle 7"/>
          <p:cNvSpPr/>
          <p:nvPr/>
        </p:nvSpPr>
        <p:spPr>
          <a:xfrm>
            <a:off x="4152900" y="1646188"/>
            <a:ext cx="4572000" cy="2031325"/>
          </a:xfrm>
          <a:prstGeom prst="rect">
            <a:avLst/>
          </a:prstGeom>
          <a:solidFill>
            <a:schemeClr val="bg1"/>
          </a:solidFill>
        </p:spPr>
        <p:txBody>
          <a:bodyPr>
            <a:spAutoFit/>
          </a:bodyPr>
          <a:lstStyle/>
          <a:p>
            <a:r>
              <a:rPr lang="en-US" b="1" dirty="0"/>
              <a:t>ID: 1 	Value: Sum of all dice</a:t>
            </a:r>
            <a:endParaRPr lang="en-US" dirty="0"/>
          </a:p>
          <a:p>
            <a:r>
              <a:rPr lang="en-US" dirty="0"/>
              <a:t>                   </a:t>
            </a:r>
          </a:p>
          <a:p>
            <a:r>
              <a:rPr lang="en-US" dirty="0"/>
              <a:t>Major feature</a:t>
            </a:r>
          </a:p>
          <a:p>
            <a:r>
              <a:rPr lang="en-US" dirty="0"/>
              <a:t> </a:t>
            </a:r>
          </a:p>
          <a:p>
            <a:r>
              <a:rPr lang="en-US" b="1" dirty="0"/>
              <a:t>Test</a:t>
            </a:r>
            <a:r>
              <a:rPr lang="en-US" dirty="0"/>
              <a:t>: Roll 3 dice - 2 or more dice are the same</a:t>
            </a:r>
          </a:p>
          <a:p>
            <a:r>
              <a:rPr lang="en-US" dirty="0"/>
              <a:t> </a:t>
            </a:r>
          </a:p>
        </p:txBody>
      </p:sp>
    </p:spTree>
    <p:extLst>
      <p:ext uri="{BB962C8B-B14F-4D97-AF65-F5344CB8AC3E}">
        <p14:creationId xmlns:p14="http://schemas.microsoft.com/office/powerpoint/2010/main" val="1331232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Release Planning (5 minutes</a:t>
            </a:r>
            <a:r>
              <a:rPr lang="en-US" b="1" dirty="0" smtClean="0"/>
              <a:t>)</a:t>
            </a:r>
            <a:endParaRPr lang="en-US" dirty="0"/>
          </a:p>
        </p:txBody>
      </p:sp>
      <p:sp>
        <p:nvSpPr>
          <p:cNvPr id="3" name="Content Placeholder 2"/>
          <p:cNvSpPr>
            <a:spLocks noGrp="1"/>
          </p:cNvSpPr>
          <p:nvPr>
            <p:ph idx="1"/>
          </p:nvPr>
        </p:nvSpPr>
        <p:spPr/>
        <p:txBody>
          <a:bodyPr/>
          <a:lstStyle/>
          <a:p>
            <a:pPr lvl="0"/>
            <a:r>
              <a:rPr lang="en-US" dirty="0" smtClean="0"/>
              <a:t>Estimate </a:t>
            </a:r>
            <a:r>
              <a:rPr lang="en-US" dirty="0"/>
              <a:t>how much time each story will take, S, M, L, or XL</a:t>
            </a:r>
          </a:p>
          <a:p>
            <a:pPr lvl="0"/>
            <a:r>
              <a:rPr lang="en-US" dirty="0"/>
              <a:t>Estimate how much value each story will have.  Map onto the value/cost chart</a:t>
            </a:r>
          </a:p>
          <a:p>
            <a:pPr lvl="0"/>
            <a:r>
              <a:rPr lang="en-US" dirty="0" smtClean="0"/>
              <a:t>Prioritize and commit at </a:t>
            </a:r>
            <a:r>
              <a:rPr lang="en-US" dirty="0"/>
              <a:t>least 6 stories. </a:t>
            </a:r>
            <a:r>
              <a:rPr lang="en-US" dirty="0" smtClean="0"/>
              <a:t>Get </a:t>
            </a:r>
            <a:r>
              <a:rPr lang="en-US" dirty="0"/>
              <a:t>10 </a:t>
            </a:r>
            <a:r>
              <a:rPr lang="en-US" dirty="0" smtClean="0"/>
              <a:t>commit points </a:t>
            </a:r>
            <a:r>
              <a:rPr lang="en-US" dirty="0"/>
              <a:t>per </a:t>
            </a:r>
            <a:r>
              <a:rPr lang="en-US" dirty="0" smtClean="0"/>
              <a:t>story committed and delivered.  </a:t>
            </a:r>
            <a:r>
              <a:rPr lang="en-US" dirty="0"/>
              <a:t>Miss any commitment and you will get 0 points.   </a:t>
            </a:r>
          </a:p>
          <a:p>
            <a:pPr lvl="1"/>
            <a:r>
              <a:rPr lang="en-US" dirty="0"/>
              <a:t>Mark committed stories with an “A” </a:t>
            </a:r>
            <a:r>
              <a:rPr lang="en-US" dirty="0" smtClean="0"/>
              <a:t>Mark </a:t>
            </a:r>
            <a:r>
              <a:rPr lang="en-US" dirty="0"/>
              <a:t>remaining stories with a “B” or “C”</a:t>
            </a:r>
          </a:p>
          <a:p>
            <a:endParaRPr lang="en-US" dirty="0"/>
          </a:p>
        </p:txBody>
      </p:sp>
    </p:spTree>
    <p:extLst>
      <p:ext uri="{BB962C8B-B14F-4D97-AF65-F5344CB8AC3E}">
        <p14:creationId xmlns:p14="http://schemas.microsoft.com/office/powerpoint/2010/main" val="370630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693738" y="505327"/>
          <a:ext cx="8102601" cy="5374776"/>
        </p:xfrm>
        <a:graphic>
          <a:graphicData uri="http://schemas.openxmlformats.org/drawingml/2006/table">
            <a:tbl>
              <a:tblPr/>
              <a:tblGrid>
                <a:gridCol w="1508601"/>
                <a:gridCol w="1601876"/>
                <a:gridCol w="1574439"/>
                <a:gridCol w="1651241"/>
                <a:gridCol w="1766444"/>
              </a:tblGrid>
              <a:tr h="1246461">
                <a:tc gridSpan="5">
                  <a:txBody>
                    <a:bodyPr/>
                    <a:lstStyle/>
                    <a:p>
                      <a:pPr marL="0" marR="0" algn="ctr">
                        <a:lnSpc>
                          <a:spcPct val="115000"/>
                        </a:lnSpc>
                        <a:spcBef>
                          <a:spcPts val="1000"/>
                        </a:spcBef>
                        <a:spcAft>
                          <a:spcPts val="0"/>
                        </a:spcAft>
                      </a:pPr>
                      <a:r>
                        <a:rPr lang="en-US" sz="3200" b="1" dirty="0" smtClean="0">
                          <a:solidFill>
                            <a:srgbClr val="4F81BD"/>
                          </a:solidFill>
                          <a:latin typeface="Calibri"/>
                          <a:ea typeface="Times New Roman"/>
                          <a:cs typeface="Times New Roman"/>
                        </a:rPr>
                        <a:t>Estimation and Prioritization</a:t>
                      </a:r>
                      <a:endParaRPr lang="en-US" sz="3200" b="1" dirty="0">
                        <a:solidFill>
                          <a:srgbClr val="4F81BD"/>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25663">
                <a:tc>
                  <a:txBody>
                    <a:bodyPr/>
                    <a:lstStyle/>
                    <a:p>
                      <a:pPr marL="0" marR="0" algn="ctr">
                        <a:lnSpc>
                          <a:spcPct val="115000"/>
                        </a:lnSpc>
                        <a:spcBef>
                          <a:spcPts val="0"/>
                        </a:spcBef>
                        <a:spcAft>
                          <a:spcPts val="0"/>
                        </a:spcAft>
                      </a:pPr>
                      <a:r>
                        <a:rPr lang="en-US" sz="3200" dirty="0" smtClean="0">
                          <a:latin typeface="Calibri"/>
                          <a:ea typeface="Times New Roman"/>
                          <a:cs typeface="Times New Roman"/>
                        </a:rPr>
                        <a:t>XL</a:t>
                      </a: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825663">
                <a:tc>
                  <a:txBody>
                    <a:bodyPr/>
                    <a:lstStyle/>
                    <a:p>
                      <a:pPr marL="0" marR="0" algn="ctr">
                        <a:lnSpc>
                          <a:spcPct val="115000"/>
                        </a:lnSpc>
                        <a:spcBef>
                          <a:spcPts val="0"/>
                        </a:spcBef>
                        <a:spcAft>
                          <a:spcPts val="0"/>
                        </a:spcAft>
                      </a:pPr>
                      <a:r>
                        <a:rPr lang="en-US" sz="3200" dirty="0" smtClean="0">
                          <a:latin typeface="Calibri"/>
                          <a:ea typeface="Times New Roman"/>
                          <a:cs typeface="Times New Roman"/>
                        </a:rPr>
                        <a:t>L</a:t>
                      </a: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825663">
                <a:tc>
                  <a:txBody>
                    <a:bodyPr/>
                    <a:lstStyle/>
                    <a:p>
                      <a:pPr marL="0" marR="0" algn="ctr">
                        <a:lnSpc>
                          <a:spcPct val="115000"/>
                        </a:lnSpc>
                        <a:spcBef>
                          <a:spcPts val="0"/>
                        </a:spcBef>
                        <a:spcAft>
                          <a:spcPts val="0"/>
                        </a:spcAft>
                      </a:pPr>
                      <a:r>
                        <a:rPr lang="en-US" sz="3200" dirty="0" smtClean="0">
                          <a:latin typeface="Calibri"/>
                          <a:ea typeface="Times New Roman"/>
                          <a:cs typeface="Times New Roman"/>
                        </a:rPr>
                        <a:t>M</a:t>
                      </a: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endParaRPr lang="en-US" sz="3200" kern="1200" dirty="0">
                        <a:solidFill>
                          <a:schemeClr val="tx1"/>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914400" rtl="0" eaLnBrk="1" latinLnBrk="0" hangingPunct="1">
                        <a:lnSpc>
                          <a:spcPct val="115000"/>
                        </a:lnSpc>
                        <a:spcBef>
                          <a:spcPts val="0"/>
                        </a:spcBef>
                        <a:spcAft>
                          <a:spcPts val="0"/>
                        </a:spcAft>
                      </a:pPr>
                      <a:endParaRPr lang="en-US" sz="3200" kern="1200" dirty="0">
                        <a:solidFill>
                          <a:schemeClr val="tx1"/>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825663">
                <a:tc>
                  <a:txBody>
                    <a:bodyPr/>
                    <a:lstStyle/>
                    <a:p>
                      <a:pPr marL="0" marR="0" algn="ctr">
                        <a:lnSpc>
                          <a:spcPct val="115000"/>
                        </a:lnSpc>
                        <a:spcBef>
                          <a:spcPts val="0"/>
                        </a:spcBef>
                        <a:spcAft>
                          <a:spcPts val="0"/>
                        </a:spcAft>
                      </a:pPr>
                      <a:r>
                        <a:rPr lang="en-US" sz="3200" dirty="0" smtClean="0">
                          <a:latin typeface="Calibri"/>
                          <a:ea typeface="Times New Roman"/>
                          <a:cs typeface="Times New Roman"/>
                        </a:rPr>
                        <a:t>S</a:t>
                      </a: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endParaRPr lang="en-US" sz="3200" kern="1200" dirty="0">
                        <a:solidFill>
                          <a:schemeClr val="tx1"/>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914400" rtl="0" eaLnBrk="1" latinLnBrk="0" hangingPunct="1">
                        <a:lnSpc>
                          <a:spcPct val="115000"/>
                        </a:lnSpc>
                        <a:spcBef>
                          <a:spcPts val="0"/>
                        </a:spcBef>
                        <a:spcAft>
                          <a:spcPts val="0"/>
                        </a:spcAft>
                      </a:pPr>
                      <a:endParaRPr lang="en-US" sz="3200" kern="1200" dirty="0">
                        <a:solidFill>
                          <a:schemeClr val="tx1"/>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825663">
                <a:tc>
                  <a:txBody>
                    <a:bodyPr/>
                    <a:lstStyle/>
                    <a:p>
                      <a:endParaRPr lang="en-US" sz="1800" dirty="0"/>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Calibri"/>
                          <a:ea typeface="Times New Roman"/>
                          <a:cs typeface="Times New Roman"/>
                        </a:rPr>
                        <a:t>S</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Calibri"/>
                          <a:ea typeface="Times New Roman"/>
                          <a:cs typeface="Times New Roman"/>
                        </a:rPr>
                        <a:t>M</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Calibri"/>
                          <a:ea typeface="Times New Roman"/>
                          <a:cs typeface="Times New Roman"/>
                        </a:rPr>
                        <a:t>L</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Calibri"/>
                          <a:ea typeface="Times New Roman"/>
                          <a:cs typeface="Times New Roman"/>
                        </a:rPr>
                        <a:t>XL</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8961" name="TextBox 2"/>
          <p:cNvSpPr txBox="1">
            <a:spLocks noChangeArrowheads="1"/>
          </p:cNvSpPr>
          <p:nvPr/>
        </p:nvSpPr>
        <p:spPr bwMode="auto">
          <a:xfrm>
            <a:off x="3113088" y="6078538"/>
            <a:ext cx="403225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a:t>Cost</a:t>
            </a:r>
          </a:p>
        </p:txBody>
      </p:sp>
      <p:sp>
        <p:nvSpPr>
          <p:cNvPr id="38962" name="TextBox 4"/>
          <p:cNvSpPr txBox="1">
            <a:spLocks noChangeArrowheads="1"/>
          </p:cNvSpPr>
          <p:nvPr/>
        </p:nvSpPr>
        <p:spPr bwMode="auto">
          <a:xfrm rot="-5400000">
            <a:off x="-1561306" y="3071019"/>
            <a:ext cx="40322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a:t>Value</a:t>
            </a:r>
          </a:p>
        </p:txBody>
      </p:sp>
      <p:cxnSp>
        <p:nvCxnSpPr>
          <p:cNvPr id="3" name="Straight Arrow Connector 2"/>
          <p:cNvCxnSpPr/>
          <p:nvPr/>
        </p:nvCxnSpPr>
        <p:spPr>
          <a:xfrm>
            <a:off x="2290713" y="1838227"/>
            <a:ext cx="6396087" cy="303543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rot="1486261">
            <a:off x="4523869" y="2743197"/>
            <a:ext cx="2935705" cy="523220"/>
          </a:xfrm>
          <a:prstGeom prst="rect">
            <a:avLst/>
          </a:prstGeom>
          <a:noFill/>
        </p:spPr>
        <p:txBody>
          <a:bodyPr wrap="square" rtlCol="0">
            <a:spAutoFit/>
          </a:bodyPr>
          <a:lstStyle/>
          <a:p>
            <a:pPr algn="ctr"/>
            <a:r>
              <a:rPr lang="en-US" sz="2800" dirty="0" smtClean="0"/>
              <a:t>Priority</a:t>
            </a:r>
            <a:endParaRPr lang="en-US" sz="2800" dirty="0"/>
          </a:p>
        </p:txBody>
      </p:sp>
    </p:spTree>
    <p:extLst>
      <p:ext uri="{BB962C8B-B14F-4D97-AF65-F5344CB8AC3E}">
        <p14:creationId xmlns:p14="http://schemas.microsoft.com/office/powerpoint/2010/main" val="744239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a:t>
            </a:r>
            <a:r>
              <a:rPr lang="en-US" b="1" dirty="0" smtClean="0"/>
              <a:t>Iterations</a:t>
            </a:r>
            <a:endParaRPr lang="en-US" dirty="0"/>
          </a:p>
        </p:txBody>
      </p:sp>
      <p:sp>
        <p:nvSpPr>
          <p:cNvPr id="3" name="Content Placeholder 2"/>
          <p:cNvSpPr>
            <a:spLocks noGrp="1"/>
          </p:cNvSpPr>
          <p:nvPr>
            <p:ph idx="1"/>
          </p:nvPr>
        </p:nvSpPr>
        <p:spPr>
          <a:xfrm>
            <a:off x="457200" y="1182758"/>
            <a:ext cx="8229600" cy="4525963"/>
          </a:xfrm>
        </p:spPr>
        <p:txBody>
          <a:bodyPr/>
          <a:lstStyle/>
          <a:p>
            <a:pPr lvl="0"/>
            <a:r>
              <a:rPr lang="en-US" dirty="0" smtClean="0"/>
              <a:t>Estimation updates</a:t>
            </a:r>
            <a:endParaRPr lang="en-US" dirty="0"/>
          </a:p>
          <a:p>
            <a:pPr lvl="1"/>
            <a:r>
              <a:rPr lang="en-US" dirty="0"/>
              <a:t>Estimate any new stories </a:t>
            </a:r>
            <a:endParaRPr lang="en-US" dirty="0" smtClean="0"/>
          </a:p>
          <a:p>
            <a:pPr lvl="1"/>
            <a:r>
              <a:rPr lang="en-US" dirty="0" smtClean="0"/>
              <a:t>Tweak </a:t>
            </a:r>
            <a:r>
              <a:rPr lang="en-US" dirty="0"/>
              <a:t>any of the prior estimates if desired</a:t>
            </a:r>
          </a:p>
          <a:p>
            <a:pPr lvl="0"/>
            <a:r>
              <a:rPr lang="en-US" dirty="0" smtClean="0"/>
              <a:t>Story </a:t>
            </a:r>
            <a:r>
              <a:rPr lang="en-US" dirty="0"/>
              <a:t>signup </a:t>
            </a:r>
            <a:endParaRPr lang="en-US" dirty="0" smtClean="0"/>
          </a:p>
          <a:p>
            <a:pPr lvl="1"/>
            <a:r>
              <a:rPr lang="en-US" dirty="0" smtClean="0"/>
              <a:t>Commit to </a:t>
            </a:r>
            <a:r>
              <a:rPr lang="en-US" dirty="0"/>
              <a:t>at least 2 stories by pulling them into the Iteration Backlog</a:t>
            </a:r>
          </a:p>
          <a:p>
            <a:pPr lvl="1"/>
            <a:r>
              <a:rPr lang="en-US" dirty="0" smtClean="0"/>
              <a:t>You </a:t>
            </a:r>
            <a:r>
              <a:rPr lang="en-US" dirty="0"/>
              <a:t>get 5 points per committed </a:t>
            </a:r>
            <a:r>
              <a:rPr lang="en-US" dirty="0" smtClean="0"/>
              <a:t>story delivered.  </a:t>
            </a:r>
            <a:r>
              <a:rPr lang="en-US" dirty="0"/>
              <a:t>If you miss any commitment you get 0 </a:t>
            </a:r>
            <a:r>
              <a:rPr lang="en-US" dirty="0" smtClean="0"/>
              <a:t>commit points for that iteration.  If you deliver a story that is not committed you get 0 commit points for that story</a:t>
            </a:r>
            <a:endParaRPr lang="en-US" dirty="0"/>
          </a:p>
          <a:p>
            <a:endParaRPr lang="en-US" dirty="0"/>
          </a:p>
        </p:txBody>
      </p:sp>
    </p:spTree>
    <p:extLst>
      <p:ext uri="{BB962C8B-B14F-4D97-AF65-F5344CB8AC3E}">
        <p14:creationId xmlns:p14="http://schemas.microsoft.com/office/powerpoint/2010/main" val="22587369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Actions</a:t>
            </a:r>
            <a:endParaRPr lang="en-US" dirty="0"/>
          </a:p>
        </p:txBody>
      </p:sp>
      <p:sp>
        <p:nvSpPr>
          <p:cNvPr id="3" name="Content Placeholder 2"/>
          <p:cNvSpPr>
            <a:spLocks noGrp="1"/>
          </p:cNvSpPr>
          <p:nvPr>
            <p:ph idx="1"/>
          </p:nvPr>
        </p:nvSpPr>
        <p:spPr/>
        <p:txBody>
          <a:bodyPr/>
          <a:lstStyle/>
          <a:p>
            <a:r>
              <a:rPr lang="en-US" sz="2800" dirty="0" smtClean="0"/>
              <a:t>It </a:t>
            </a:r>
            <a:r>
              <a:rPr lang="en-US" sz="2800" dirty="0"/>
              <a:t>is </a:t>
            </a:r>
            <a:r>
              <a:rPr lang="en-US" sz="2800" dirty="0" smtClean="0"/>
              <a:t>ok abandon </a:t>
            </a:r>
            <a:r>
              <a:rPr lang="en-US" sz="2800" dirty="0"/>
              <a:t>a </a:t>
            </a:r>
            <a:r>
              <a:rPr lang="en-US" sz="2800" dirty="0" smtClean="0"/>
              <a:t>story</a:t>
            </a:r>
          </a:p>
          <a:p>
            <a:pPr lvl="1"/>
            <a:r>
              <a:rPr lang="en-US" sz="2400" dirty="0" smtClean="0"/>
              <a:t>You can come back to it later</a:t>
            </a:r>
            <a:endParaRPr lang="en-US" sz="2400" dirty="0" smtClean="0"/>
          </a:p>
          <a:p>
            <a:r>
              <a:rPr lang="en-US" sz="2800" dirty="0" smtClean="0"/>
              <a:t>It is ok to redo a </a:t>
            </a:r>
            <a:r>
              <a:rPr lang="en-US" sz="2800" dirty="0" smtClean="0"/>
              <a:t>stor</a:t>
            </a:r>
            <a:r>
              <a:rPr lang="en-US" sz="2800" dirty="0" smtClean="0"/>
              <a:t>y</a:t>
            </a:r>
          </a:p>
          <a:p>
            <a:pPr lvl="1"/>
            <a:r>
              <a:rPr lang="en-US" sz="2400" dirty="0" smtClean="0"/>
              <a:t>Pull it back into the backlog</a:t>
            </a:r>
          </a:p>
          <a:p>
            <a:pPr lvl="1"/>
            <a:r>
              <a:rPr lang="en-US" sz="2400" dirty="0" smtClean="0"/>
              <a:t>Work it just as before to pass the test</a:t>
            </a:r>
            <a:endParaRPr lang="en-US" sz="2400" dirty="0" smtClean="0"/>
          </a:p>
          <a:p>
            <a:pPr lvl="1"/>
            <a:r>
              <a:rPr lang="en-US" sz="2400" dirty="0" smtClean="0"/>
              <a:t>If the new development is not better than the previous result, then revert to the previous result.</a:t>
            </a:r>
            <a:endParaRPr lang="en-US" sz="2400" dirty="0"/>
          </a:p>
          <a:p>
            <a:endParaRPr lang="en-US" dirty="0" smtClean="0"/>
          </a:p>
        </p:txBody>
      </p:sp>
    </p:spTree>
    <p:extLst>
      <p:ext uri="{BB962C8B-B14F-4D97-AF65-F5344CB8AC3E}">
        <p14:creationId xmlns:p14="http://schemas.microsoft.com/office/powerpoint/2010/main" val="3530799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693738" y="505327"/>
          <a:ext cx="8102601" cy="5374776"/>
        </p:xfrm>
        <a:graphic>
          <a:graphicData uri="http://schemas.openxmlformats.org/drawingml/2006/table">
            <a:tbl>
              <a:tblPr/>
              <a:tblGrid>
                <a:gridCol w="1508601"/>
                <a:gridCol w="1601876"/>
                <a:gridCol w="1574439"/>
                <a:gridCol w="1651241"/>
                <a:gridCol w="1766444"/>
              </a:tblGrid>
              <a:tr h="1246461">
                <a:tc gridSpan="5">
                  <a:txBody>
                    <a:bodyPr/>
                    <a:lstStyle/>
                    <a:p>
                      <a:pPr marL="0" marR="0" algn="ctr">
                        <a:lnSpc>
                          <a:spcPct val="115000"/>
                        </a:lnSpc>
                        <a:spcBef>
                          <a:spcPts val="1000"/>
                        </a:spcBef>
                        <a:spcAft>
                          <a:spcPts val="0"/>
                        </a:spcAft>
                      </a:pPr>
                      <a:r>
                        <a:rPr lang="en-US" sz="3200" b="1" dirty="0" smtClean="0">
                          <a:solidFill>
                            <a:srgbClr val="4F81BD"/>
                          </a:solidFill>
                          <a:latin typeface="Calibri"/>
                          <a:ea typeface="Times New Roman"/>
                          <a:cs typeface="Times New Roman"/>
                        </a:rPr>
                        <a:t>Estimation and Prioritization</a:t>
                      </a:r>
                      <a:endParaRPr lang="en-US" sz="3200" b="1" dirty="0">
                        <a:solidFill>
                          <a:srgbClr val="4F81BD"/>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25663">
                <a:tc>
                  <a:txBody>
                    <a:bodyPr/>
                    <a:lstStyle/>
                    <a:p>
                      <a:pPr marL="0" marR="0" algn="ctr">
                        <a:lnSpc>
                          <a:spcPct val="115000"/>
                        </a:lnSpc>
                        <a:spcBef>
                          <a:spcPts val="0"/>
                        </a:spcBef>
                        <a:spcAft>
                          <a:spcPts val="0"/>
                        </a:spcAft>
                      </a:pPr>
                      <a:r>
                        <a:rPr lang="en-US" sz="3200" dirty="0" smtClean="0">
                          <a:latin typeface="Calibri"/>
                          <a:ea typeface="Times New Roman"/>
                          <a:cs typeface="Times New Roman"/>
                        </a:rPr>
                        <a:t>XL</a:t>
                      </a: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825663">
                <a:tc>
                  <a:txBody>
                    <a:bodyPr/>
                    <a:lstStyle/>
                    <a:p>
                      <a:pPr marL="0" marR="0" algn="ctr">
                        <a:lnSpc>
                          <a:spcPct val="115000"/>
                        </a:lnSpc>
                        <a:spcBef>
                          <a:spcPts val="0"/>
                        </a:spcBef>
                        <a:spcAft>
                          <a:spcPts val="0"/>
                        </a:spcAft>
                      </a:pPr>
                      <a:r>
                        <a:rPr lang="en-US" sz="3200" dirty="0" smtClean="0">
                          <a:latin typeface="Calibri"/>
                          <a:ea typeface="Times New Roman"/>
                          <a:cs typeface="Times New Roman"/>
                        </a:rPr>
                        <a:t>L</a:t>
                      </a: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825663">
                <a:tc>
                  <a:txBody>
                    <a:bodyPr/>
                    <a:lstStyle/>
                    <a:p>
                      <a:pPr marL="0" marR="0" algn="ctr">
                        <a:lnSpc>
                          <a:spcPct val="115000"/>
                        </a:lnSpc>
                        <a:spcBef>
                          <a:spcPts val="0"/>
                        </a:spcBef>
                        <a:spcAft>
                          <a:spcPts val="0"/>
                        </a:spcAft>
                      </a:pPr>
                      <a:r>
                        <a:rPr lang="en-US" sz="3200" dirty="0" smtClean="0">
                          <a:latin typeface="Calibri"/>
                          <a:ea typeface="Times New Roman"/>
                          <a:cs typeface="Times New Roman"/>
                        </a:rPr>
                        <a:t>M</a:t>
                      </a: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endParaRPr lang="en-US" sz="3200" kern="1200" dirty="0">
                        <a:solidFill>
                          <a:schemeClr val="tx1"/>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914400" rtl="0" eaLnBrk="1" latinLnBrk="0" hangingPunct="1">
                        <a:lnSpc>
                          <a:spcPct val="115000"/>
                        </a:lnSpc>
                        <a:spcBef>
                          <a:spcPts val="0"/>
                        </a:spcBef>
                        <a:spcAft>
                          <a:spcPts val="0"/>
                        </a:spcAft>
                      </a:pPr>
                      <a:endParaRPr lang="en-US" sz="3200" kern="1200" dirty="0">
                        <a:solidFill>
                          <a:schemeClr val="tx1"/>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825663">
                <a:tc>
                  <a:txBody>
                    <a:bodyPr/>
                    <a:lstStyle/>
                    <a:p>
                      <a:pPr marL="0" marR="0" algn="ctr">
                        <a:lnSpc>
                          <a:spcPct val="115000"/>
                        </a:lnSpc>
                        <a:spcBef>
                          <a:spcPts val="0"/>
                        </a:spcBef>
                        <a:spcAft>
                          <a:spcPts val="0"/>
                        </a:spcAft>
                      </a:pPr>
                      <a:r>
                        <a:rPr lang="en-US" sz="3200" dirty="0" smtClean="0">
                          <a:latin typeface="Calibri"/>
                          <a:ea typeface="Times New Roman"/>
                          <a:cs typeface="Times New Roman"/>
                        </a:rPr>
                        <a:t>S</a:t>
                      </a: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endParaRPr lang="en-US" sz="3200" kern="1200" dirty="0">
                        <a:solidFill>
                          <a:schemeClr val="tx1"/>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914400" rtl="0" eaLnBrk="1" latinLnBrk="0" hangingPunct="1">
                        <a:lnSpc>
                          <a:spcPct val="115000"/>
                        </a:lnSpc>
                        <a:spcBef>
                          <a:spcPts val="0"/>
                        </a:spcBef>
                        <a:spcAft>
                          <a:spcPts val="0"/>
                        </a:spcAft>
                      </a:pPr>
                      <a:endParaRPr lang="en-US" sz="3200" kern="1200" dirty="0">
                        <a:solidFill>
                          <a:schemeClr val="tx1"/>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825663">
                <a:tc>
                  <a:txBody>
                    <a:bodyPr/>
                    <a:lstStyle/>
                    <a:p>
                      <a:endParaRPr lang="en-US" sz="1800" dirty="0"/>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Calibri"/>
                          <a:ea typeface="Times New Roman"/>
                          <a:cs typeface="Times New Roman"/>
                        </a:rPr>
                        <a:t>S</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Calibri"/>
                          <a:ea typeface="Times New Roman"/>
                          <a:cs typeface="Times New Roman"/>
                        </a:rPr>
                        <a:t>M</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Calibri"/>
                          <a:ea typeface="Times New Roman"/>
                          <a:cs typeface="Times New Roman"/>
                        </a:rPr>
                        <a:t>L</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Calibri"/>
                          <a:ea typeface="Times New Roman"/>
                          <a:cs typeface="Times New Roman"/>
                        </a:rPr>
                        <a:t>XL</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8961" name="TextBox 2"/>
          <p:cNvSpPr txBox="1">
            <a:spLocks noChangeArrowheads="1"/>
          </p:cNvSpPr>
          <p:nvPr/>
        </p:nvSpPr>
        <p:spPr bwMode="auto">
          <a:xfrm>
            <a:off x="3113088" y="6078538"/>
            <a:ext cx="403225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a:t>Cost</a:t>
            </a:r>
          </a:p>
        </p:txBody>
      </p:sp>
      <p:sp>
        <p:nvSpPr>
          <p:cNvPr id="38962" name="TextBox 4"/>
          <p:cNvSpPr txBox="1">
            <a:spLocks noChangeArrowheads="1"/>
          </p:cNvSpPr>
          <p:nvPr/>
        </p:nvSpPr>
        <p:spPr bwMode="auto">
          <a:xfrm rot="-5400000">
            <a:off x="-1561306" y="3071019"/>
            <a:ext cx="40322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a:t>Value</a:t>
            </a:r>
          </a:p>
        </p:txBody>
      </p:sp>
      <p:cxnSp>
        <p:nvCxnSpPr>
          <p:cNvPr id="3" name="Straight Arrow Connector 2"/>
          <p:cNvCxnSpPr/>
          <p:nvPr/>
        </p:nvCxnSpPr>
        <p:spPr>
          <a:xfrm>
            <a:off x="2290713" y="1838227"/>
            <a:ext cx="6396087" cy="303543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rot="1486261">
            <a:off x="4523869" y="2743197"/>
            <a:ext cx="2935705" cy="523220"/>
          </a:xfrm>
          <a:prstGeom prst="rect">
            <a:avLst/>
          </a:prstGeom>
          <a:noFill/>
        </p:spPr>
        <p:txBody>
          <a:bodyPr wrap="square" rtlCol="0">
            <a:spAutoFit/>
          </a:bodyPr>
          <a:lstStyle/>
          <a:p>
            <a:pPr algn="ctr"/>
            <a:r>
              <a:rPr lang="en-US" sz="2800" dirty="0" smtClean="0"/>
              <a:t>Priority</a:t>
            </a:r>
            <a:endParaRPr lang="en-US" sz="2800" dirty="0"/>
          </a:p>
        </p:txBody>
      </p:sp>
    </p:spTree>
    <p:extLst>
      <p:ext uri="{BB962C8B-B14F-4D97-AF65-F5344CB8AC3E}">
        <p14:creationId xmlns:p14="http://schemas.microsoft.com/office/powerpoint/2010/main" val="407418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dirty="0" smtClean="0"/>
              <a:t>The Progress Board</a:t>
            </a:r>
          </a:p>
        </p:txBody>
      </p:sp>
      <p:graphicFrame>
        <p:nvGraphicFramePr>
          <p:cNvPr id="4" name="Table 3"/>
          <p:cNvGraphicFramePr>
            <a:graphicFrameLocks noGrp="1"/>
          </p:cNvGraphicFramePr>
          <p:nvPr>
            <p:extLst>
              <p:ext uri="{D42A27DB-BD31-4B8C-83A1-F6EECF244321}">
                <p14:modId xmlns:p14="http://schemas.microsoft.com/office/powerpoint/2010/main" val="3262177504"/>
              </p:ext>
            </p:extLst>
          </p:nvPr>
        </p:nvGraphicFramePr>
        <p:xfrm>
          <a:off x="609600" y="1257300"/>
          <a:ext cx="7962900" cy="4425950"/>
        </p:xfrm>
        <a:graphic>
          <a:graphicData uri="http://schemas.openxmlformats.org/drawingml/2006/table">
            <a:tbl>
              <a:tblPr/>
              <a:tblGrid>
                <a:gridCol w="1990725"/>
                <a:gridCol w="1990725"/>
                <a:gridCol w="1990725"/>
                <a:gridCol w="1990725"/>
              </a:tblGrid>
              <a:tr h="1371452">
                <a:tc>
                  <a:txBody>
                    <a:bodyPr/>
                    <a:lstStyle/>
                    <a:p>
                      <a:pPr marL="0" marR="0">
                        <a:lnSpc>
                          <a:spcPct val="115000"/>
                        </a:lnSpc>
                        <a:spcBef>
                          <a:spcPts val="0"/>
                        </a:spcBef>
                        <a:spcAft>
                          <a:spcPts val="0"/>
                        </a:spcAft>
                      </a:pPr>
                      <a:r>
                        <a:rPr lang="en-US" sz="3000" dirty="0">
                          <a:latin typeface="Calibri"/>
                          <a:ea typeface="Times New Roman"/>
                          <a:cs typeface="Times New Roman"/>
                        </a:rPr>
                        <a:t>Backlog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3000" dirty="0" smtClean="0">
                          <a:latin typeface="Calibri"/>
                          <a:ea typeface="Times New Roman"/>
                          <a:cs typeface="Times New Roman"/>
                        </a:rPr>
                        <a:t>Committed</a:t>
                      </a:r>
                      <a:endParaRPr lang="en-US" sz="3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3000" dirty="0" smtClean="0">
                          <a:latin typeface="Calibri"/>
                          <a:ea typeface="Times New Roman"/>
                          <a:cs typeface="Times New Roman"/>
                        </a:rPr>
                        <a:t>In Work</a:t>
                      </a:r>
                    </a:p>
                    <a:p>
                      <a:pPr marL="0" marR="0">
                        <a:lnSpc>
                          <a:spcPct val="115000"/>
                        </a:lnSpc>
                        <a:spcBef>
                          <a:spcPts val="0"/>
                        </a:spcBef>
                        <a:spcAft>
                          <a:spcPts val="0"/>
                        </a:spcAft>
                      </a:pPr>
                      <a:endParaRPr lang="en-US" sz="3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3000" dirty="0" smtClean="0">
                          <a:latin typeface="Calibri"/>
                          <a:ea typeface="Times New Roman"/>
                          <a:cs typeface="Times New Roman"/>
                        </a:rPr>
                        <a:t>Accepted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54498">
                <a:tc>
                  <a:txBody>
                    <a:bodyPr/>
                    <a:lstStyle/>
                    <a:p>
                      <a:pPr marL="0" marR="0">
                        <a:lnSpc>
                          <a:spcPct val="115000"/>
                        </a:lnSpc>
                        <a:spcBef>
                          <a:spcPts val="0"/>
                        </a:spcBef>
                        <a:spcAft>
                          <a:spcPts val="0"/>
                        </a:spcAft>
                      </a:pPr>
                      <a:r>
                        <a:rPr lang="en-US" sz="2000" dirty="0" smtClean="0">
                          <a:latin typeface="Calibri"/>
                          <a:ea typeface="Times New Roman"/>
                          <a:cs typeface="Times New Roman"/>
                        </a:rPr>
                        <a:t>Committed for this release (A)</a:t>
                      </a:r>
                    </a:p>
                    <a:p>
                      <a:pPr marL="0" marR="0">
                        <a:lnSpc>
                          <a:spcPct val="115000"/>
                        </a:lnSpc>
                        <a:spcBef>
                          <a:spcPts val="0"/>
                        </a:spcBef>
                        <a:spcAft>
                          <a:spcPts val="0"/>
                        </a:spcAft>
                      </a:pPr>
                      <a:endParaRPr lang="en-US" sz="2000" dirty="0" smtClean="0">
                        <a:latin typeface="Calibri"/>
                        <a:ea typeface="Times New Roman"/>
                        <a:cs typeface="Times New Roman"/>
                      </a:endParaRPr>
                    </a:p>
                    <a:p>
                      <a:pPr marL="0" marR="0">
                        <a:lnSpc>
                          <a:spcPct val="115000"/>
                        </a:lnSpc>
                        <a:spcBef>
                          <a:spcPts val="0"/>
                        </a:spcBef>
                        <a:spcAft>
                          <a:spcPts val="0"/>
                        </a:spcAft>
                      </a:pPr>
                      <a:r>
                        <a:rPr lang="en-US" sz="2000" dirty="0" smtClean="0">
                          <a:latin typeface="Calibri"/>
                          <a:ea typeface="Times New Roman"/>
                          <a:cs typeface="Times New Roman"/>
                        </a:rPr>
                        <a:t>Cutline</a:t>
                      </a:r>
                    </a:p>
                    <a:p>
                      <a:pPr marL="0" marR="0">
                        <a:lnSpc>
                          <a:spcPct val="115000"/>
                        </a:lnSpc>
                        <a:spcBef>
                          <a:spcPts val="0"/>
                        </a:spcBef>
                        <a:spcAft>
                          <a:spcPts val="0"/>
                        </a:spcAft>
                      </a:pPr>
                      <a:endParaRPr lang="en-US" sz="2000" dirty="0">
                        <a:latin typeface="Calibri"/>
                        <a:ea typeface="Times New Roman"/>
                        <a:cs typeface="Times New Roman"/>
                      </a:endParaRPr>
                    </a:p>
                    <a:p>
                      <a:pPr marL="0" marR="0">
                        <a:lnSpc>
                          <a:spcPct val="115000"/>
                        </a:lnSpc>
                        <a:spcBef>
                          <a:spcPts val="0"/>
                        </a:spcBef>
                        <a:spcAft>
                          <a:spcPts val="0"/>
                        </a:spcAft>
                      </a:pPr>
                      <a:r>
                        <a:rPr lang="en-US" sz="2000" dirty="0" smtClean="0">
                          <a:latin typeface="Calibri"/>
                          <a:ea typeface="Times New Roman"/>
                          <a:cs typeface="Times New Roman"/>
                        </a:rPr>
                        <a:t>Potential</a:t>
                      </a:r>
                      <a:r>
                        <a:rPr lang="en-US" sz="2000" baseline="0" dirty="0" smtClean="0">
                          <a:latin typeface="Calibri"/>
                          <a:ea typeface="Times New Roman"/>
                          <a:cs typeface="Times New Roman"/>
                        </a:rPr>
                        <a:t> stories</a:t>
                      </a:r>
                      <a:endParaRPr lang="en-US" sz="20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2000" dirty="0" smtClean="0">
                          <a:latin typeface="Calibri"/>
                          <a:ea typeface="Times New Roman"/>
                          <a:cs typeface="Times New Roman"/>
                        </a:rPr>
                        <a:t>Committed for this iteration</a:t>
                      </a:r>
                    </a:p>
                    <a:p>
                      <a:pPr marL="0" marR="0">
                        <a:lnSpc>
                          <a:spcPct val="115000"/>
                        </a:lnSpc>
                        <a:spcBef>
                          <a:spcPts val="0"/>
                        </a:spcBef>
                        <a:spcAft>
                          <a:spcPts val="0"/>
                        </a:spcAft>
                      </a:pP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2000" dirty="0" smtClean="0">
                          <a:latin typeface="Calibri"/>
                          <a:ea typeface="Times New Roman"/>
                          <a:cs typeface="Times New Roman"/>
                        </a:rPr>
                        <a:t>In Development</a:t>
                      </a:r>
                    </a:p>
                    <a:p>
                      <a:pPr marL="0" marR="0">
                        <a:lnSpc>
                          <a:spcPct val="115000"/>
                        </a:lnSpc>
                        <a:spcBef>
                          <a:spcPts val="0"/>
                        </a:spcBef>
                        <a:spcAft>
                          <a:spcPts val="0"/>
                        </a:spcAft>
                      </a:pP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smtClean="0">
                          <a:latin typeface="Calibri"/>
                          <a:ea typeface="Times New Roman"/>
                          <a:cs typeface="Times New Roman"/>
                        </a:rPr>
                        <a:t>Passes test criteria</a:t>
                      </a:r>
                      <a:endParaRPr lang="en-US" sz="20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058446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Keeping Score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89568375"/>
              </p:ext>
            </p:extLst>
          </p:nvPr>
        </p:nvGraphicFramePr>
        <p:xfrm>
          <a:off x="586411" y="1417644"/>
          <a:ext cx="6110595" cy="5152122"/>
        </p:xfrm>
        <a:graphic>
          <a:graphicData uri="http://schemas.openxmlformats.org/drawingml/2006/table">
            <a:tbl>
              <a:tblPr/>
              <a:tblGrid>
                <a:gridCol w="543845"/>
                <a:gridCol w="543845"/>
                <a:gridCol w="613568"/>
                <a:gridCol w="613568"/>
                <a:gridCol w="613568"/>
                <a:gridCol w="613568"/>
                <a:gridCol w="613568"/>
                <a:gridCol w="613568"/>
                <a:gridCol w="613568"/>
                <a:gridCol w="727929"/>
              </a:tblGrid>
              <a:tr h="437858">
                <a:tc>
                  <a:txBody>
                    <a:bodyPr/>
                    <a:lstStyle/>
                    <a:p>
                      <a:pPr algn="ctr" fontAlgn="b"/>
                      <a:r>
                        <a:rPr lang="en-US" sz="1100" b="0" i="0" u="none" strike="noStrike" dirty="0" err="1">
                          <a:solidFill>
                            <a:srgbClr val="000000"/>
                          </a:solidFill>
                          <a:effectLst/>
                          <a:latin typeface="Calibri" panose="020F0502020204030204" pitchFamily="34" charset="0"/>
                        </a:rPr>
                        <a:t>Iter</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Day</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Story#</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DE9D9"/>
                    </a:solidFill>
                  </a:tcPr>
                </a:tc>
                <a:tc>
                  <a:txBody>
                    <a:bodyPr/>
                    <a:lstStyle/>
                    <a:p>
                      <a:pPr algn="ctr" fontAlgn="b"/>
                      <a:r>
                        <a:rPr lang="en-US" sz="1100" b="1" i="0" u="none" strike="noStrike" dirty="0">
                          <a:solidFill>
                            <a:srgbClr val="FFFFFF"/>
                          </a:solidFill>
                          <a:effectLst/>
                          <a:latin typeface="Calibri" panose="020F0502020204030204" pitchFamily="34" charset="0"/>
                        </a:rPr>
                        <a:t>Red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1" i="0" u="none" strike="noStrike">
                          <a:solidFill>
                            <a:srgbClr val="FFFFFF"/>
                          </a:solidFill>
                          <a:effectLst/>
                          <a:latin typeface="Calibri" panose="020F0502020204030204" pitchFamily="34" charset="0"/>
                        </a:rPr>
                        <a:t>Green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White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100" b="1" i="0" u="none" strike="noStrike">
                          <a:solidFill>
                            <a:srgbClr val="F79646"/>
                          </a:solidFill>
                          <a:effectLst/>
                          <a:latin typeface="Calibri" panose="020F0502020204030204" pitchFamily="34" charset="0"/>
                        </a:rPr>
                        <a:t>Blue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538DD5"/>
                    </a:solidFill>
                  </a:tcPr>
                </a:tc>
                <a:tc>
                  <a:txBody>
                    <a:bodyPr/>
                    <a:lstStyle/>
                    <a:p>
                      <a:pPr algn="ctr" fontAlgn="b"/>
                      <a:r>
                        <a:rPr lang="en-US" sz="1100" b="0" i="0" u="none" strike="noStrike">
                          <a:solidFill>
                            <a:srgbClr val="000000"/>
                          </a:solidFill>
                          <a:effectLst/>
                          <a:latin typeface="Calibri" panose="020F0502020204030204" pitchFamily="34" charset="0"/>
                        </a:rPr>
                        <a:t>Value Pts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Iter Commit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Rel Commit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r>
              <a:tr h="218929">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4</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4</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5</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4</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60</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4</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5</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4</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1</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3</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4</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7</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929">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26226">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100" b="0" i="0" u="none" strike="noStrike">
                          <a:solidFill>
                            <a:srgbClr val="000000"/>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r>
              <a:tr h="218929">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631">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929">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26226">
                <a:tc>
                  <a:txBody>
                    <a:bodyPr/>
                    <a:lstStyle/>
                    <a:p>
                      <a:pPr algn="ct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100" b="0" i="0" u="none" strike="noStrike">
                          <a:solidFill>
                            <a:srgbClr val="000000"/>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r>
            </a:tbl>
          </a:graphicData>
        </a:graphic>
      </p:graphicFrame>
    </p:spTree>
    <p:extLst>
      <p:ext uri="{BB962C8B-B14F-4D97-AF65-F5344CB8AC3E}">
        <p14:creationId xmlns:p14="http://schemas.microsoft.com/office/powerpoint/2010/main" val="28642191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Keeping Score</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283685669"/>
              </p:ext>
            </p:extLst>
          </p:nvPr>
        </p:nvGraphicFramePr>
        <p:xfrm>
          <a:off x="337932" y="1417647"/>
          <a:ext cx="8488014" cy="5241574"/>
        </p:xfrm>
        <a:graphic>
          <a:graphicData uri="http://schemas.openxmlformats.org/drawingml/2006/table">
            <a:tbl>
              <a:tblPr/>
              <a:tblGrid>
                <a:gridCol w="244352"/>
                <a:gridCol w="1208899"/>
                <a:gridCol w="1106015"/>
                <a:gridCol w="2224889"/>
                <a:gridCol w="488704"/>
                <a:gridCol w="565867"/>
                <a:gridCol w="565867"/>
                <a:gridCol w="488704"/>
                <a:gridCol w="565867"/>
                <a:gridCol w="488704"/>
                <a:gridCol w="540146"/>
              </a:tblGrid>
              <a:tr h="307324">
                <a:tc>
                  <a:txBody>
                    <a:bodyPr/>
                    <a:lstStyle/>
                    <a:p>
                      <a:pPr algn="ctr" fontAlgn="t"/>
                      <a:r>
                        <a:rPr lang="en-US" sz="800" b="1" i="0" u="none" strike="noStrike">
                          <a:solidFill>
                            <a:srgbClr val="000000"/>
                          </a:solidFill>
                          <a:effectLst/>
                          <a:latin typeface="Calibri" panose="020F0502020204030204" pitchFamily="34" charset="0"/>
                        </a:rPr>
                        <a:t>ID</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1" i="0" u="none" strike="noStrike">
                          <a:solidFill>
                            <a:srgbClr val="000000"/>
                          </a:solidFill>
                          <a:effectLst/>
                          <a:latin typeface="Calibri" panose="020F0502020204030204" pitchFamily="34" charset="0"/>
                        </a:rPr>
                        <a:t>Category</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1" i="0" u="none" strike="noStrike">
                          <a:solidFill>
                            <a:srgbClr val="000000"/>
                          </a:solidFill>
                          <a:effectLst/>
                          <a:latin typeface="Calibri" panose="020F0502020204030204" pitchFamily="34" charset="0"/>
                        </a:rPr>
                        <a:t>Value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1" i="0" u="none" strike="noStrike">
                          <a:solidFill>
                            <a:srgbClr val="000000"/>
                          </a:solidFill>
                          <a:effectLst/>
                          <a:latin typeface="Calibri" panose="020F0502020204030204" pitchFamily="34" charset="0"/>
                        </a:rPr>
                        <a:t>Test</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1" i="0" u="none" strike="noStrike" dirty="0">
                          <a:solidFill>
                            <a:srgbClr val="000000"/>
                          </a:solidFill>
                          <a:effectLst/>
                          <a:latin typeface="Calibri" panose="020F0502020204030204" pitchFamily="34" charset="0"/>
                        </a:rPr>
                        <a:t>Priority (A/B/C)</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1" i="0" u="none" strike="noStrike">
                          <a:solidFill>
                            <a:srgbClr val="000000"/>
                          </a:solidFill>
                          <a:effectLst/>
                          <a:latin typeface="Calibri" panose="020F0502020204030204" pitchFamily="34" charset="0"/>
                        </a:rPr>
                        <a:t>Value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1" i="0" u="none" strike="noStrike">
                          <a:solidFill>
                            <a:srgbClr val="000000"/>
                          </a:solidFill>
                          <a:effectLst/>
                          <a:latin typeface="Calibri" panose="020F0502020204030204" pitchFamily="34" charset="0"/>
                        </a:rPr>
                        <a:t>Rel Commit</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1" i="0" u="none" strike="noStrike" dirty="0" err="1">
                          <a:solidFill>
                            <a:srgbClr val="000000"/>
                          </a:solidFill>
                          <a:effectLst/>
                          <a:latin typeface="Calibri" panose="020F0502020204030204" pitchFamily="34" charset="0"/>
                        </a:rPr>
                        <a:t>Iter</a:t>
                      </a:r>
                      <a:r>
                        <a:rPr lang="en-US" sz="800" b="1" i="0" u="none" strike="noStrike" dirty="0">
                          <a:solidFill>
                            <a:srgbClr val="000000"/>
                          </a:solidFill>
                          <a:effectLst/>
                          <a:latin typeface="Calibri" panose="020F0502020204030204" pitchFamily="34" charset="0"/>
                        </a:rPr>
                        <a:t> Commit</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1" i="0" u="none" strike="noStrike">
                          <a:solidFill>
                            <a:srgbClr val="000000"/>
                          </a:solidFill>
                          <a:effectLst/>
                          <a:latin typeface="Calibri" panose="020F0502020204030204" pitchFamily="34" charset="0"/>
                        </a:rPr>
                        <a:t>Rel Com Pts</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1" i="0" u="none" strike="noStrike">
                          <a:solidFill>
                            <a:srgbClr val="000000"/>
                          </a:solidFill>
                          <a:effectLst/>
                          <a:latin typeface="Calibri" panose="020F0502020204030204" pitchFamily="34" charset="0"/>
                        </a:rPr>
                        <a:t>It Com Pts</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800" b="1" i="0" u="none" strike="noStrike">
                          <a:solidFill>
                            <a:srgbClr val="000000"/>
                          </a:solidFill>
                          <a:effectLst/>
                          <a:latin typeface="Calibri" panose="020F0502020204030204" pitchFamily="34" charset="0"/>
                        </a:rPr>
                        <a:t>Cost</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90250">
                <a:tc>
                  <a:txBody>
                    <a:bodyPr/>
                    <a:lstStyle/>
                    <a:p>
                      <a:pPr algn="ctr" fontAlgn="t"/>
                      <a:r>
                        <a:rPr lang="en-US" sz="800" b="0" i="0" u="none" strike="noStrike">
                          <a:solidFill>
                            <a:srgbClr val="000000"/>
                          </a:solidFill>
                          <a:effectLst/>
                          <a:latin typeface="Verdana" panose="020B0604030504040204" pitchFamily="34" charset="0"/>
                        </a:rPr>
                        <a:t>1</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Major feature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Sum of all dice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a:solidFill>
                            <a:srgbClr val="000000"/>
                          </a:solidFill>
                          <a:effectLst/>
                          <a:latin typeface="Verdana" panose="020B0604030504040204" pitchFamily="34" charset="0"/>
                        </a:rPr>
                        <a:t>Roll 3 dice - 2 or more dice are the same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effectLst/>
                          <a:latin typeface="Verdana" panose="020B0604030504040204" pitchFamily="34" charset="0"/>
                        </a:rPr>
                        <a:t>A</a:t>
                      </a:r>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r>
                        <a:rPr lang="en-US" sz="800" b="0" i="0" u="none" strike="noStrike" dirty="0" smtClean="0">
                          <a:solidFill>
                            <a:srgbClr val="000000"/>
                          </a:solidFill>
                          <a:effectLst/>
                          <a:latin typeface="Verdana" panose="020B0604030504040204" pitchFamily="34" charset="0"/>
                        </a:rPr>
                        <a:t>X</a:t>
                      </a:r>
                      <a:endParaRPr lang="en-US" sz="800" b="0" i="0" u="none" strike="noStrike" dirty="0">
                        <a:solidFill>
                          <a:srgbClr val="000000"/>
                        </a:solidFill>
                        <a:effectLst/>
                        <a:latin typeface="Verdana" panose="020B0604030504040204" pitchFamily="34" charset="0"/>
                      </a:endParaRP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r>
                        <a:rPr lang="en-US" sz="800" b="0" i="0" u="none" strike="noStrike" dirty="0" smtClean="0">
                          <a:solidFill>
                            <a:srgbClr val="000000"/>
                          </a:solidFill>
                          <a:effectLst/>
                          <a:latin typeface="Verdana" panose="020B0604030504040204" pitchFamily="34" charset="0"/>
                        </a:rPr>
                        <a:t>1</a:t>
                      </a:r>
                      <a:endParaRPr lang="en-US" sz="800" b="0" i="0" u="none" strike="noStrike" dirty="0">
                        <a:solidFill>
                          <a:srgbClr val="000000"/>
                        </a:solidFill>
                        <a:effectLst/>
                        <a:latin typeface="Verdana" panose="020B0604030504040204" pitchFamily="34" charset="0"/>
                      </a:endParaRP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t"/>
                      <a:r>
                        <a:rPr lang="en-US" sz="800" b="0" i="0" u="none" strike="noStrike">
                          <a:solidFill>
                            <a:srgbClr val="000000"/>
                          </a:solidFill>
                          <a:effectLst/>
                          <a:latin typeface="Verdana" panose="020B0604030504040204" pitchFamily="34" charset="0"/>
                        </a:rPr>
                        <a:t>2</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Major feature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Sum of matching dice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Roll 4 dice - 2 or more dice are the same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effectLst/>
                          <a:latin typeface="Verdana" panose="020B0604030504040204" pitchFamily="34" charset="0"/>
                        </a:rPr>
                        <a:t>B</a:t>
                      </a:r>
                      <a:endParaRPr lang="en-US" sz="800" b="0" i="0" u="none" strike="noStrike" dirty="0">
                        <a:solidFill>
                          <a:srgbClr val="000000"/>
                        </a:solidFill>
                        <a:effectLst/>
                        <a:latin typeface="Verdana" panose="020B0604030504040204" pitchFamily="34" charset="0"/>
                      </a:endParaRP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t"/>
                      <a:r>
                        <a:rPr lang="en-US" sz="800" b="0" i="0" u="none" strike="noStrike">
                          <a:solidFill>
                            <a:srgbClr val="000000"/>
                          </a:solidFill>
                          <a:effectLst/>
                          <a:latin typeface="Verdana" panose="020B0604030504040204" pitchFamily="34" charset="0"/>
                        </a:rPr>
                        <a:t>3</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Research</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product of dice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Roll 2 dice - 2 or more dice are the same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effectLst/>
                          <a:latin typeface="Verdana" panose="020B0604030504040204" pitchFamily="34" charset="0"/>
                        </a:rPr>
                        <a:t>C</a:t>
                      </a:r>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t"/>
                      <a:r>
                        <a:rPr lang="en-US" sz="800" b="0" i="0" u="none" strike="noStrike">
                          <a:solidFill>
                            <a:srgbClr val="000000"/>
                          </a:solidFill>
                          <a:effectLst/>
                          <a:latin typeface="Verdana" panose="020B0604030504040204" pitchFamily="34" charset="0"/>
                        </a:rPr>
                        <a:t>4</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Major Research</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a:solidFill>
                            <a:srgbClr val="000000"/>
                          </a:solidFill>
                          <a:effectLst/>
                          <a:latin typeface="Verdana" panose="020B0604030504040204" pitchFamily="34" charset="0"/>
                        </a:rPr>
                        <a:t>product of dice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Roll 3 dice - Three consecutive integers (straight)</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effectLst/>
                          <a:latin typeface="Verdana" panose="020B0604030504040204" pitchFamily="34" charset="0"/>
                        </a:rPr>
                        <a:t>A</a:t>
                      </a:r>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r>
                        <a:rPr lang="en-US" sz="800" b="0" i="0" u="none" strike="noStrike" dirty="0" smtClean="0">
                          <a:solidFill>
                            <a:srgbClr val="000000"/>
                          </a:solidFill>
                          <a:effectLst/>
                          <a:latin typeface="Verdana" panose="020B0604030504040204" pitchFamily="34" charset="0"/>
                        </a:rPr>
                        <a:t>X</a:t>
                      </a:r>
                      <a:endParaRPr lang="en-US" sz="800" b="0" i="0" u="none" strike="noStrike" dirty="0">
                        <a:solidFill>
                          <a:srgbClr val="000000"/>
                        </a:solidFill>
                        <a:effectLst/>
                        <a:latin typeface="Verdana" panose="020B0604030504040204" pitchFamily="34" charset="0"/>
                      </a:endParaRP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smtClean="0">
                          <a:solidFill>
                            <a:srgbClr val="000000"/>
                          </a:solidFill>
                          <a:effectLst/>
                          <a:latin typeface="Verdana" panose="020B0604030504040204" pitchFamily="34" charset="0"/>
                        </a:rPr>
                        <a:t>2</a:t>
                      </a:r>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t"/>
                      <a:r>
                        <a:rPr lang="en-US" sz="800" b="0" i="0" u="none" strike="noStrike">
                          <a:solidFill>
                            <a:srgbClr val="000000"/>
                          </a:solidFill>
                          <a:effectLst/>
                          <a:latin typeface="Verdana" panose="020B0604030504040204" pitchFamily="34" charset="0"/>
                        </a:rPr>
                        <a:t>5</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Moderate enhancement</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Sum of all (3) dice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Roll 3 dice - No 1s</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t"/>
                      <a:r>
                        <a:rPr lang="en-US" sz="800" b="0" i="0" u="none" strike="noStrike">
                          <a:solidFill>
                            <a:srgbClr val="000000"/>
                          </a:solidFill>
                          <a:effectLst/>
                          <a:latin typeface="Verdana" panose="020B0604030504040204" pitchFamily="34" charset="0"/>
                        </a:rPr>
                        <a:t>6</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Moderate enhancement</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Sum of all (3) dice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Roll 3 dice - No 6s</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t"/>
                      <a:r>
                        <a:rPr lang="en-US" sz="800" b="0" i="0" u="none" strike="noStrike">
                          <a:solidFill>
                            <a:srgbClr val="000000"/>
                          </a:solidFill>
                          <a:effectLst/>
                          <a:latin typeface="Verdana" panose="020B0604030504040204" pitchFamily="34" charset="0"/>
                        </a:rPr>
                        <a:t>7</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Enhancement</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Sum of all (2) dice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Roll 2 dice - No 1s</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t"/>
                      <a:r>
                        <a:rPr lang="en-US" sz="800" b="0" i="0" u="none" strike="noStrike">
                          <a:solidFill>
                            <a:srgbClr val="000000"/>
                          </a:solidFill>
                          <a:effectLst/>
                          <a:latin typeface="Verdana" panose="020B0604030504040204" pitchFamily="34" charset="0"/>
                        </a:rPr>
                        <a:t>8</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Enhancement</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Sum of all (2) dice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Roll 2 dice - No 6s</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t"/>
                      <a:r>
                        <a:rPr lang="en-US" sz="800" b="0" i="0" u="none" strike="noStrike">
                          <a:solidFill>
                            <a:srgbClr val="000000"/>
                          </a:solidFill>
                          <a:effectLst/>
                          <a:latin typeface="Verdana" panose="020B0604030504040204" pitchFamily="34" charset="0"/>
                        </a:rPr>
                        <a:t>9</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Incremental feature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Sum of all (1) dice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Roll 1 die - No 1s</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t"/>
                      <a:r>
                        <a:rPr lang="en-US" sz="800" b="0" i="0" u="none" strike="noStrike">
                          <a:solidFill>
                            <a:srgbClr val="000000"/>
                          </a:solidFill>
                          <a:effectLst/>
                          <a:latin typeface="Verdana" panose="020B0604030504040204" pitchFamily="34" charset="0"/>
                        </a:rPr>
                        <a:t>10</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Incremental feature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Sum of all (1) dice</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Verdana" panose="020B0604030504040204" pitchFamily="34" charset="0"/>
                        </a:rPr>
                        <a:t>Roll 1 die - No 6s</a:t>
                      </a:r>
                    </a:p>
                  </a:txBody>
                  <a:tcPr marL="4914" marR="4914" marT="4914"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Verdana" panose="020B0604030504040204" pitchFamily="34" charset="0"/>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250">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Total</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800" b="0" i="0" u="none" strike="noStrike">
                          <a:solidFill>
                            <a:srgbClr val="000000"/>
                          </a:solidFill>
                          <a:effectLst/>
                          <a:latin typeface="Verdana" panose="020B0604030504040204" pitchFamily="34" charset="0"/>
                        </a:rPr>
                        <a:t> </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Verdana" panose="020B0604030504040204" pitchFamily="34" charset="0"/>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276432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 Exercise</a:t>
            </a:r>
            <a:br>
              <a:rPr lang="en-US" dirty="0" smtClean="0"/>
            </a:br>
            <a:endParaRPr lang="en-US" dirty="0"/>
          </a:p>
        </p:txBody>
      </p:sp>
      <p:sp>
        <p:nvSpPr>
          <p:cNvPr id="3" name="Content Placeholder 2"/>
          <p:cNvSpPr>
            <a:spLocks noGrp="1"/>
          </p:cNvSpPr>
          <p:nvPr>
            <p:ph idx="1"/>
          </p:nvPr>
        </p:nvSpPr>
        <p:spPr/>
        <p:txBody>
          <a:bodyPr/>
          <a:lstStyle/>
          <a:p>
            <a:endParaRPr lang="en-US" dirty="0"/>
          </a:p>
        </p:txBody>
      </p:sp>
      <p:pic>
        <p:nvPicPr>
          <p:cNvPr id="302082" name="Picture 2" descr="http://www.lightandmatter.com/html_books/lm/ch01/figs/jelly-bean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4192" y="1117259"/>
            <a:ext cx="3849265" cy="5450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3238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Exercise</a:t>
            </a:r>
            <a:endParaRPr lang="en-US" dirty="0"/>
          </a:p>
        </p:txBody>
      </p:sp>
      <p:sp>
        <p:nvSpPr>
          <p:cNvPr id="3" name="Content Placeholder 2"/>
          <p:cNvSpPr>
            <a:spLocks noGrp="1"/>
          </p:cNvSpPr>
          <p:nvPr>
            <p:ph idx="1"/>
          </p:nvPr>
        </p:nvSpPr>
        <p:spPr/>
        <p:txBody>
          <a:bodyPr/>
          <a:lstStyle/>
          <a:p>
            <a:endParaRPr lang="en-US" dirty="0"/>
          </a:p>
        </p:txBody>
      </p:sp>
      <p:pic>
        <p:nvPicPr>
          <p:cNvPr id="4" name="Picture 4" descr="dice another day by topher76."/>
          <p:cNvPicPr>
            <a:picLocks noChangeAspect="1" noChangeArrowheads="1"/>
          </p:cNvPicPr>
          <p:nvPr/>
        </p:nvPicPr>
        <p:blipFill>
          <a:blip r:embed="rId3">
            <a:extLst>
              <a:ext uri="{28A0092B-C50C-407E-A947-70E740481C1C}">
                <a14:useLocalDpi xmlns:a14="http://schemas.microsoft.com/office/drawing/2010/main" val="0"/>
              </a:ext>
            </a:extLst>
          </a:blip>
          <a:srcRect b="15878"/>
          <a:stretch>
            <a:fillRect/>
          </a:stretch>
        </p:blipFill>
        <p:spPr bwMode="auto">
          <a:xfrm>
            <a:off x="0" y="1376363"/>
            <a:ext cx="9128125" cy="511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http://www.adam-mcfarland.net/wp-content/uploads/2009/03/blank-index-car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8138" y="3644900"/>
            <a:ext cx="47625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4356100" y="3881388"/>
            <a:ext cx="4368800" cy="2031325"/>
          </a:xfrm>
          <a:prstGeom prst="rect">
            <a:avLst/>
          </a:prstGeom>
          <a:solidFill>
            <a:schemeClr val="bg1"/>
          </a:solidFill>
        </p:spPr>
        <p:txBody>
          <a:bodyPr wrap="square">
            <a:spAutoFit/>
          </a:bodyPr>
          <a:lstStyle/>
          <a:p>
            <a:r>
              <a:rPr lang="en-US" b="1" dirty="0"/>
              <a:t>ID: 1 	Value: Sum of all dice</a:t>
            </a:r>
            <a:endParaRPr lang="en-US" dirty="0"/>
          </a:p>
          <a:p>
            <a:r>
              <a:rPr lang="en-US" dirty="0"/>
              <a:t>                   </a:t>
            </a:r>
          </a:p>
          <a:p>
            <a:r>
              <a:rPr lang="en-US" dirty="0"/>
              <a:t>Major feature</a:t>
            </a:r>
          </a:p>
          <a:p>
            <a:r>
              <a:rPr lang="en-US" dirty="0"/>
              <a:t> </a:t>
            </a:r>
          </a:p>
          <a:p>
            <a:r>
              <a:rPr lang="en-US" b="1" dirty="0"/>
              <a:t>Test</a:t>
            </a:r>
            <a:r>
              <a:rPr lang="en-US" dirty="0"/>
              <a:t>: Roll 3 dice - 2 or more dice are the same</a:t>
            </a:r>
          </a:p>
          <a:p>
            <a:r>
              <a:rPr lang="en-US" dirty="0"/>
              <a:t> </a:t>
            </a:r>
          </a:p>
        </p:txBody>
      </p:sp>
    </p:spTree>
    <p:extLst>
      <p:ext uri="{BB962C8B-B14F-4D97-AF65-F5344CB8AC3E}">
        <p14:creationId xmlns:p14="http://schemas.microsoft.com/office/powerpoint/2010/main" val="858815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ABC’s of Prioritization</a:t>
            </a:r>
            <a:endParaRPr lang="en-US" dirty="0"/>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18904" b="13415"/>
          <a:stretch/>
        </p:blipFill>
        <p:spPr>
          <a:xfrm>
            <a:off x="542591" y="1371600"/>
            <a:ext cx="7933556" cy="4641574"/>
          </a:xfrm>
          <a:prstGeom prst="rect">
            <a:avLst/>
          </a:prstGeom>
        </p:spPr>
      </p:pic>
    </p:spTree>
    <p:extLst>
      <p:ext uri="{BB962C8B-B14F-4D97-AF65-F5344CB8AC3E}">
        <p14:creationId xmlns:p14="http://schemas.microsoft.com/office/powerpoint/2010/main" val="2133370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2"/>
          <p:cNvSpPr>
            <a:spLocks noGrp="1"/>
          </p:cNvSpPr>
          <p:nvPr>
            <p:ph type="ftr" sz="quarter" idx="10"/>
          </p:nvPr>
        </p:nvSpPr>
        <p:spPr/>
        <p:txBody>
          <a:bodyPr/>
          <a:lstStyle>
            <a:lvl1pPr eaLnBrk="0" hangingPunct="0">
              <a:tabLst>
                <a:tab pos="8915400" algn="r"/>
              </a:tabLst>
              <a:defRPr sz="2800">
                <a:solidFill>
                  <a:srgbClr val="CC3300"/>
                </a:solidFill>
                <a:latin typeface="Arial" pitchFamily="34" charset="0"/>
                <a:cs typeface="Times New Roman" pitchFamily="18" charset="0"/>
              </a:defRPr>
            </a:lvl1pPr>
            <a:lvl2pPr marL="742950" indent="-285750" eaLnBrk="0" hangingPunct="0">
              <a:tabLst>
                <a:tab pos="8915400" algn="r"/>
              </a:tabLst>
              <a:defRPr sz="2800">
                <a:solidFill>
                  <a:srgbClr val="CC3300"/>
                </a:solidFill>
                <a:latin typeface="Arial" pitchFamily="34" charset="0"/>
                <a:cs typeface="Times New Roman" pitchFamily="18" charset="0"/>
              </a:defRPr>
            </a:lvl2pPr>
            <a:lvl3pPr marL="1143000" indent="-228600" eaLnBrk="0" hangingPunct="0">
              <a:tabLst>
                <a:tab pos="8915400" algn="r"/>
              </a:tabLst>
              <a:defRPr sz="2800">
                <a:solidFill>
                  <a:srgbClr val="CC3300"/>
                </a:solidFill>
                <a:latin typeface="Arial" pitchFamily="34" charset="0"/>
                <a:cs typeface="Times New Roman" pitchFamily="18" charset="0"/>
              </a:defRPr>
            </a:lvl3pPr>
            <a:lvl4pPr marL="1600200" indent="-228600" eaLnBrk="0" hangingPunct="0">
              <a:tabLst>
                <a:tab pos="8915400" algn="r"/>
              </a:tabLst>
              <a:defRPr sz="2800">
                <a:solidFill>
                  <a:srgbClr val="CC3300"/>
                </a:solidFill>
                <a:latin typeface="Arial" pitchFamily="34" charset="0"/>
                <a:cs typeface="Times New Roman" pitchFamily="18" charset="0"/>
              </a:defRPr>
            </a:lvl4pPr>
            <a:lvl5pPr marL="2057400" indent="-228600" eaLnBrk="0" hangingPunct="0">
              <a:tabLst>
                <a:tab pos="8915400" algn="r"/>
              </a:tabLst>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tabLst>
                <a:tab pos="8915400" algn="r"/>
              </a:tabLst>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tabLst>
                <a:tab pos="8915400" algn="r"/>
              </a:tabLst>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tabLst>
                <a:tab pos="8915400" algn="r"/>
              </a:tabLst>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tabLst>
                <a:tab pos="8915400" algn="r"/>
              </a:tabLst>
              <a:defRPr sz="2800">
                <a:solidFill>
                  <a:srgbClr val="CC3300"/>
                </a:solidFill>
                <a:latin typeface="Arial" pitchFamily="34" charset="0"/>
                <a:cs typeface="Times New Roman" pitchFamily="18" charset="0"/>
              </a:defRPr>
            </a:lvl9pPr>
          </a:lstStyle>
          <a:p>
            <a:pPr algn="l" eaLnBrk="1" hangingPunct="1">
              <a:spcAft>
                <a:spcPct val="0"/>
              </a:spcAft>
            </a:pPr>
            <a:endParaRPr lang="en-US" sz="1600" b="0">
              <a:solidFill>
                <a:srgbClr val="D5D5FF"/>
              </a:solidFill>
              <a:latin typeface="Book Antiqua" pitchFamily="18" charset="0"/>
            </a:endParaRPr>
          </a:p>
          <a:p>
            <a:pPr algn="l" eaLnBrk="1" hangingPunct="1">
              <a:spcAft>
                <a:spcPct val="0"/>
              </a:spcAft>
            </a:pPr>
            <a:endParaRPr lang="en-US" sz="1600" b="0">
              <a:solidFill>
                <a:srgbClr val="D5D5FF"/>
              </a:solidFill>
              <a:latin typeface="Book Antiqua" pitchFamily="18" charset="0"/>
            </a:endParaRPr>
          </a:p>
          <a:p>
            <a:pPr eaLnBrk="1" hangingPunct="1"/>
            <a:endParaRPr lang="en-US" sz="1400">
              <a:solidFill>
                <a:srgbClr val="8EA3FA"/>
              </a:solidFill>
              <a:latin typeface="Verdana" pitchFamily="34" charset="0"/>
            </a:endParaRPr>
          </a:p>
          <a:p>
            <a:pPr eaLnBrk="1" hangingPunct="1"/>
            <a:endParaRPr lang="en-US" sz="1000" b="0">
              <a:solidFill>
                <a:srgbClr val="3333CC"/>
              </a:solidFill>
            </a:endParaRPr>
          </a:p>
        </p:txBody>
      </p:sp>
      <p:sp>
        <p:nvSpPr>
          <p:cNvPr id="9219" name="Rectangle 2"/>
          <p:cNvSpPr>
            <a:spLocks noGrp="1" noChangeArrowheads="1"/>
          </p:cNvSpPr>
          <p:nvPr>
            <p:ph type="title"/>
          </p:nvPr>
        </p:nvSpPr>
        <p:spPr/>
        <p:txBody>
          <a:bodyPr/>
          <a:lstStyle/>
          <a:p>
            <a:pPr indent="0" eaLnBrk="1" hangingPunct="1"/>
            <a:r>
              <a:rPr lang="en-US" sz="4000" smtClean="0"/>
              <a:t>The A/B/C List sets proper expectations</a:t>
            </a:r>
          </a:p>
        </p:txBody>
      </p:sp>
      <p:graphicFrame>
        <p:nvGraphicFramePr>
          <p:cNvPr id="125955" name="Group 3"/>
          <p:cNvGraphicFramePr>
            <a:graphicFrameLocks noGrp="1"/>
          </p:cNvGraphicFramePr>
          <p:nvPr>
            <p:ph idx="4294967295"/>
            <p:extLst>
              <p:ext uri="{D42A27DB-BD31-4B8C-83A1-F6EECF244321}">
                <p14:modId xmlns:p14="http://schemas.microsoft.com/office/powerpoint/2010/main" val="3945391026"/>
              </p:ext>
            </p:extLst>
          </p:nvPr>
        </p:nvGraphicFramePr>
        <p:xfrm>
          <a:off x="366713" y="1628775"/>
          <a:ext cx="8382000" cy="2684645"/>
        </p:xfrm>
        <a:graphic>
          <a:graphicData uri="http://schemas.openxmlformats.org/drawingml/2006/table">
            <a:tbl>
              <a:tblPr/>
              <a:tblGrid>
                <a:gridCol w="1319212"/>
                <a:gridCol w="7062788"/>
              </a:tblGrid>
              <a:tr h="1005721">
                <a:tc>
                  <a:txBody>
                    <a:bodyPr/>
                    <a:lstStyle/>
                    <a:p>
                      <a:pPr marL="0" marR="0" lvl="0" indent="0" algn="l" defTabSz="914400" rtl="0" eaLnBrk="1" fontAlgn="base" latinLnBrk="0" hangingPunct="1">
                        <a:lnSpc>
                          <a:spcPct val="100000"/>
                        </a:lnSpc>
                        <a:spcBef>
                          <a:spcPct val="20000"/>
                        </a:spcBef>
                        <a:spcAft>
                          <a:spcPct val="0"/>
                        </a:spcAft>
                        <a:buClr>
                          <a:srgbClr val="3C3CB4"/>
                        </a:buClr>
                        <a:buSzTx/>
                        <a:buFont typeface="Wingdings" pitchFamily="2" charset="2"/>
                        <a:buNone/>
                        <a:tabLst/>
                      </a:pPr>
                      <a:r>
                        <a:rPr kumimoji="0" lang="en-US" sz="2800" b="0" i="0" u="none" strike="noStrike" cap="none" normalizeH="0" baseline="0" dirty="0" smtClean="0">
                          <a:ln>
                            <a:noFill/>
                          </a:ln>
                          <a:solidFill>
                            <a:srgbClr val="3C3CB4"/>
                          </a:solidFill>
                          <a:effectLst/>
                          <a:latin typeface="Book Antiqua" pitchFamily="18" charset="0"/>
                          <a:cs typeface="Times New Roman" pitchFamily="18" charset="0"/>
                        </a:rPr>
                        <a:t>A</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C3CB4"/>
                        </a:buClr>
                        <a:buSzTx/>
                        <a:buFont typeface="Wingdings" pitchFamily="2" charset="2"/>
                        <a:buNone/>
                        <a:tabLst/>
                      </a:pPr>
                      <a:r>
                        <a:rPr kumimoji="0" lang="en-US" sz="2000" b="0" i="0" u="none" strike="noStrike" cap="none" normalizeH="0" baseline="0" dirty="0" smtClean="0">
                          <a:ln>
                            <a:noFill/>
                          </a:ln>
                          <a:solidFill>
                            <a:srgbClr val="3C3CB4"/>
                          </a:solidFill>
                          <a:effectLst/>
                          <a:latin typeface="Book Antiqua" pitchFamily="18" charset="0"/>
                          <a:cs typeface="Times New Roman" pitchFamily="18" charset="0"/>
                        </a:rPr>
                        <a:t>MUST be completed in order to ship the product and the schedule will be slipped if necessary to make this commitment. </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957">
                <a:tc>
                  <a:txBody>
                    <a:bodyPr/>
                    <a:lstStyle/>
                    <a:p>
                      <a:pPr marL="0" marR="0" lvl="0" indent="0" algn="l" defTabSz="914400" rtl="0" eaLnBrk="1" fontAlgn="base" latinLnBrk="0" hangingPunct="1">
                        <a:lnSpc>
                          <a:spcPct val="100000"/>
                        </a:lnSpc>
                        <a:spcBef>
                          <a:spcPct val="20000"/>
                        </a:spcBef>
                        <a:spcAft>
                          <a:spcPct val="0"/>
                        </a:spcAft>
                        <a:buClr>
                          <a:srgbClr val="3C3CB4"/>
                        </a:buClr>
                        <a:buSzTx/>
                        <a:buFont typeface="Wingdings" pitchFamily="2" charset="2"/>
                        <a:buNone/>
                        <a:tabLst/>
                      </a:pPr>
                      <a:r>
                        <a:rPr kumimoji="0" lang="en-US" sz="2800" b="0" i="0" u="none" strike="noStrike" cap="none" normalizeH="0" baseline="0" smtClean="0">
                          <a:ln>
                            <a:noFill/>
                          </a:ln>
                          <a:solidFill>
                            <a:srgbClr val="3C3CB4"/>
                          </a:solidFill>
                          <a:effectLst/>
                          <a:latin typeface="Book Antiqua" pitchFamily="18" charset="0"/>
                          <a:cs typeface="Times New Roman" pitchFamily="18" charset="0"/>
                        </a:rPr>
                        <a:t>B</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C3CB4"/>
                        </a:buClr>
                        <a:buSzTx/>
                        <a:buFont typeface="Wingdings" pitchFamily="2" charset="2"/>
                        <a:buNone/>
                        <a:tabLst/>
                      </a:pPr>
                      <a:r>
                        <a:rPr kumimoji="0" lang="en-US" sz="2000" b="0" i="0" u="none" strike="noStrike" cap="none" normalizeH="0" baseline="0" dirty="0" smtClean="0">
                          <a:ln>
                            <a:noFill/>
                          </a:ln>
                          <a:solidFill>
                            <a:srgbClr val="3C3CB4"/>
                          </a:solidFill>
                          <a:effectLst/>
                          <a:latin typeface="Book Antiqua" pitchFamily="18" charset="0"/>
                          <a:cs typeface="Times New Roman" pitchFamily="18" charset="0"/>
                        </a:rPr>
                        <a:t>Is WISHED to be completed in order to ship the product, but may be dropped without consequence.</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7785">
                <a:tc>
                  <a:txBody>
                    <a:bodyPr/>
                    <a:lstStyle/>
                    <a:p>
                      <a:pPr marL="0" marR="0" lvl="0" indent="0" algn="l" defTabSz="914400" rtl="0" eaLnBrk="1" fontAlgn="base" latinLnBrk="0" hangingPunct="1">
                        <a:lnSpc>
                          <a:spcPct val="100000"/>
                        </a:lnSpc>
                        <a:spcBef>
                          <a:spcPct val="20000"/>
                        </a:spcBef>
                        <a:spcAft>
                          <a:spcPct val="0"/>
                        </a:spcAft>
                        <a:buClr>
                          <a:srgbClr val="3C3CB4"/>
                        </a:buClr>
                        <a:buSzTx/>
                        <a:buFont typeface="Wingdings" pitchFamily="2" charset="2"/>
                        <a:buNone/>
                        <a:tabLst/>
                      </a:pPr>
                      <a:r>
                        <a:rPr kumimoji="0" lang="en-US" sz="2800" b="0" i="0" u="none" strike="noStrike" cap="none" normalizeH="0" baseline="0" smtClean="0">
                          <a:ln>
                            <a:noFill/>
                          </a:ln>
                          <a:solidFill>
                            <a:srgbClr val="3C3CB4"/>
                          </a:solidFill>
                          <a:effectLst/>
                          <a:latin typeface="Book Antiqua" pitchFamily="18" charset="0"/>
                          <a:cs typeface="Times New Roman" pitchFamily="18" charset="0"/>
                        </a:rPr>
                        <a:t>C</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C3CB4"/>
                        </a:buClr>
                        <a:buSzTx/>
                        <a:buFont typeface="Wingdings" pitchFamily="2" charset="2"/>
                        <a:buNone/>
                        <a:tabLst/>
                      </a:pPr>
                      <a:r>
                        <a:rPr kumimoji="0" lang="en-US" sz="2000" b="0" i="0" u="none" strike="noStrike" cap="none" normalizeH="0" baseline="0" dirty="0" smtClean="0">
                          <a:ln>
                            <a:noFill/>
                          </a:ln>
                          <a:solidFill>
                            <a:srgbClr val="3C3CB4"/>
                          </a:solidFill>
                          <a:effectLst/>
                          <a:latin typeface="Book Antiqua" pitchFamily="18" charset="0"/>
                          <a:cs typeface="Times New Roman" pitchFamily="18" charset="0"/>
                        </a:rPr>
                        <a:t>Is NOT TARGETED to be completed prior to shipping, but might make it if time allows.</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34" name="Text Box 17"/>
          <p:cNvSpPr txBox="1">
            <a:spLocks noChangeArrowheads="1"/>
          </p:cNvSpPr>
          <p:nvPr/>
        </p:nvSpPr>
        <p:spPr bwMode="auto">
          <a:xfrm>
            <a:off x="468313" y="46482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eaLnBrk="1" hangingPunct="1">
              <a:spcBef>
                <a:spcPct val="50000"/>
              </a:spcBef>
              <a:buClrTx/>
              <a:buFontTx/>
              <a:buNone/>
            </a:pPr>
            <a:r>
              <a:rPr lang="en-US" sz="2400" dirty="0">
                <a:solidFill>
                  <a:schemeClr val="tx1"/>
                </a:solidFill>
              </a:rPr>
              <a:t>Only “A” features may be committed to customers. </a:t>
            </a:r>
          </a:p>
          <a:p>
            <a:pPr eaLnBrk="1" hangingPunct="1">
              <a:spcBef>
                <a:spcPct val="50000"/>
              </a:spcBef>
              <a:buClrTx/>
              <a:buFontTx/>
              <a:buNone/>
            </a:pPr>
            <a:r>
              <a:rPr lang="en-US" sz="2400" dirty="0">
                <a:solidFill>
                  <a:schemeClr val="tx1"/>
                </a:solidFill>
              </a:rPr>
              <a:t>If more than 50% of the planned effort is allocated to “A” items the project is at risk.</a:t>
            </a:r>
          </a:p>
        </p:txBody>
      </p:sp>
    </p:spTree>
    <p:extLst>
      <p:ext uri="{BB962C8B-B14F-4D97-AF65-F5344CB8AC3E}">
        <p14:creationId xmlns:p14="http://schemas.microsoft.com/office/powerpoint/2010/main" val="5403506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3"/>
          <p:cNvSpPr>
            <a:spLocks noGrp="1"/>
          </p:cNvSpPr>
          <p:nvPr>
            <p:ph type="ftr" sz="quarter" idx="10"/>
          </p:nvPr>
        </p:nvSpPr>
        <p:spPr/>
        <p:txBody>
          <a:bodyPr/>
          <a:lstStyle>
            <a:lvl1pPr eaLnBrk="0" hangingPunct="0">
              <a:tabLst>
                <a:tab pos="8915400" algn="r"/>
              </a:tabLst>
              <a:defRPr sz="2800">
                <a:solidFill>
                  <a:srgbClr val="CC3300"/>
                </a:solidFill>
                <a:latin typeface="Arial" pitchFamily="34" charset="0"/>
                <a:cs typeface="Times New Roman" pitchFamily="18" charset="0"/>
              </a:defRPr>
            </a:lvl1pPr>
            <a:lvl2pPr marL="742950" indent="-285750" eaLnBrk="0" hangingPunct="0">
              <a:tabLst>
                <a:tab pos="8915400" algn="r"/>
              </a:tabLst>
              <a:defRPr sz="2800">
                <a:solidFill>
                  <a:srgbClr val="CC3300"/>
                </a:solidFill>
                <a:latin typeface="Arial" pitchFamily="34" charset="0"/>
                <a:cs typeface="Times New Roman" pitchFamily="18" charset="0"/>
              </a:defRPr>
            </a:lvl2pPr>
            <a:lvl3pPr marL="1143000" indent="-228600" eaLnBrk="0" hangingPunct="0">
              <a:tabLst>
                <a:tab pos="8915400" algn="r"/>
              </a:tabLst>
              <a:defRPr sz="2800">
                <a:solidFill>
                  <a:srgbClr val="CC3300"/>
                </a:solidFill>
                <a:latin typeface="Arial" pitchFamily="34" charset="0"/>
                <a:cs typeface="Times New Roman" pitchFamily="18" charset="0"/>
              </a:defRPr>
            </a:lvl3pPr>
            <a:lvl4pPr marL="1600200" indent="-228600" eaLnBrk="0" hangingPunct="0">
              <a:tabLst>
                <a:tab pos="8915400" algn="r"/>
              </a:tabLst>
              <a:defRPr sz="2800">
                <a:solidFill>
                  <a:srgbClr val="CC3300"/>
                </a:solidFill>
                <a:latin typeface="Arial" pitchFamily="34" charset="0"/>
                <a:cs typeface="Times New Roman" pitchFamily="18" charset="0"/>
              </a:defRPr>
            </a:lvl4pPr>
            <a:lvl5pPr marL="2057400" indent="-228600" eaLnBrk="0" hangingPunct="0">
              <a:tabLst>
                <a:tab pos="8915400" algn="r"/>
              </a:tabLst>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tabLst>
                <a:tab pos="8915400" algn="r"/>
              </a:tabLst>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tabLst>
                <a:tab pos="8915400" algn="r"/>
              </a:tabLst>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tabLst>
                <a:tab pos="8915400" algn="r"/>
              </a:tabLst>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tabLst>
                <a:tab pos="8915400" algn="r"/>
              </a:tabLst>
              <a:defRPr sz="2800">
                <a:solidFill>
                  <a:srgbClr val="CC3300"/>
                </a:solidFill>
                <a:latin typeface="Arial" pitchFamily="34" charset="0"/>
                <a:cs typeface="Times New Roman" pitchFamily="18" charset="0"/>
              </a:defRPr>
            </a:lvl9pPr>
          </a:lstStyle>
          <a:p>
            <a:pPr algn="l" eaLnBrk="1" hangingPunct="1">
              <a:spcAft>
                <a:spcPct val="0"/>
              </a:spcAft>
            </a:pPr>
            <a:endParaRPr lang="en-US" sz="1600" b="0">
              <a:solidFill>
                <a:srgbClr val="D5D5FF"/>
              </a:solidFill>
              <a:latin typeface="Book Antiqua" pitchFamily="18" charset="0"/>
            </a:endParaRPr>
          </a:p>
          <a:p>
            <a:pPr algn="l" eaLnBrk="1" hangingPunct="1">
              <a:spcAft>
                <a:spcPct val="0"/>
              </a:spcAft>
            </a:pPr>
            <a:endParaRPr lang="en-US" sz="1600" b="0">
              <a:solidFill>
                <a:srgbClr val="D5D5FF"/>
              </a:solidFill>
              <a:latin typeface="Book Antiqua" pitchFamily="18" charset="0"/>
            </a:endParaRPr>
          </a:p>
          <a:p>
            <a:pPr eaLnBrk="1" hangingPunct="1"/>
            <a:endParaRPr lang="en-US" sz="1400">
              <a:solidFill>
                <a:srgbClr val="8EA3FA"/>
              </a:solidFill>
              <a:latin typeface="Verdana" pitchFamily="34" charset="0"/>
            </a:endParaRPr>
          </a:p>
          <a:p>
            <a:pPr eaLnBrk="1" hangingPunct="1"/>
            <a:endParaRPr lang="en-US" sz="1000" b="0">
              <a:solidFill>
                <a:srgbClr val="3333CC"/>
              </a:solidFill>
            </a:endParaRPr>
          </a:p>
        </p:txBody>
      </p:sp>
      <p:sp>
        <p:nvSpPr>
          <p:cNvPr id="158722" name="AutoShape 2"/>
          <p:cNvSpPr>
            <a:spLocks noChangeArrowheads="1"/>
          </p:cNvSpPr>
          <p:nvPr/>
        </p:nvSpPr>
        <p:spPr bwMode="auto">
          <a:xfrm rot="5400000">
            <a:off x="711200" y="1841500"/>
            <a:ext cx="1790700" cy="1536700"/>
          </a:xfrm>
          <a:prstGeom prst="can">
            <a:avLst>
              <a:gd name="adj" fmla="val 19199"/>
            </a:avLst>
          </a:prstGeom>
          <a:solidFill>
            <a:srgbClr val="33CC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A</a:t>
            </a:r>
          </a:p>
        </p:txBody>
      </p:sp>
      <p:graphicFrame>
        <p:nvGraphicFramePr>
          <p:cNvPr id="10244" name="Object 3"/>
          <p:cNvGraphicFramePr>
            <a:graphicFrameLocks noGrp="1" noChangeAspect="1"/>
          </p:cNvGraphicFramePr>
          <p:nvPr>
            <p:ph idx="1"/>
          </p:nvPr>
        </p:nvGraphicFramePr>
        <p:xfrm>
          <a:off x="696913" y="5378450"/>
          <a:ext cx="5507037" cy="830263"/>
        </p:xfrm>
        <a:graphic>
          <a:graphicData uri="http://schemas.openxmlformats.org/presentationml/2006/ole">
            <mc:AlternateContent xmlns:mc="http://schemas.openxmlformats.org/markup-compatibility/2006">
              <mc:Choice xmlns:v="urn:schemas-microsoft-com:vml" Requires="v">
                <p:oleObj spid="_x0000_s320561" name="Chart" r:id="rId4" imgW="8763185" imgH="4638736" progId="Excel.Chart.8">
                  <p:embed/>
                </p:oleObj>
              </mc:Choice>
              <mc:Fallback>
                <p:oleObj name="Chart" r:id="rId4" imgW="8763185" imgH="4638736"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t="71460"/>
                      <a:stretch>
                        <a:fillRect/>
                      </a:stretch>
                    </p:blipFill>
                    <p:spPr bwMode="auto">
                      <a:xfrm>
                        <a:off x="696913" y="5378450"/>
                        <a:ext cx="5507037" cy="830263"/>
                      </a:xfrm>
                      <a:prstGeom prst="rect">
                        <a:avLst/>
                      </a:prstGeom>
                      <a:noFill/>
                      <a:ln>
                        <a:noFill/>
                      </a:ln>
                      <a:effectLst/>
                      <a:extLst>
                        <a:ext uri="{909E8E84-426E-40DD-AFC4-6F175D3DCCD1}">
                          <a14:hiddenFill xmlns:a14="http://schemas.microsoft.com/office/drawing/2010/main">
                            <a:gradFill rotWithShape="1">
                              <a:gsLst>
                                <a:gs pos="0">
                                  <a:schemeClr val="accent1"/>
                                </a:gs>
                                <a:gs pos="100000">
                                  <a:schemeClr val="bg1"/>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5" name="Rectangle 4"/>
          <p:cNvSpPr>
            <a:spLocks noGrp="1" noChangeArrowheads="1"/>
          </p:cNvSpPr>
          <p:nvPr>
            <p:ph type="title"/>
          </p:nvPr>
        </p:nvSpPr>
        <p:spPr/>
        <p:txBody>
          <a:bodyPr/>
          <a:lstStyle/>
          <a:p>
            <a:pPr indent="0" eaLnBrk="1" hangingPunct="1"/>
            <a:r>
              <a:rPr lang="en-US" smtClean="0"/>
              <a:t>A/B/C List</a:t>
            </a:r>
          </a:p>
        </p:txBody>
      </p:sp>
      <p:sp>
        <p:nvSpPr>
          <p:cNvPr id="10246" name="Line 5"/>
          <p:cNvSpPr>
            <a:spLocks noChangeShapeType="1"/>
          </p:cNvSpPr>
          <p:nvPr/>
        </p:nvSpPr>
        <p:spPr bwMode="auto">
          <a:xfrm rot="-5400000">
            <a:off x="1517650" y="5753100"/>
            <a:ext cx="0" cy="12319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7" name="Line 6"/>
          <p:cNvSpPr>
            <a:spLocks noChangeShapeType="1"/>
          </p:cNvSpPr>
          <p:nvPr/>
        </p:nvSpPr>
        <p:spPr bwMode="auto">
          <a:xfrm rot="-5400000">
            <a:off x="2165350" y="4984750"/>
            <a:ext cx="0" cy="25273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8" name="Text Box 7"/>
          <p:cNvSpPr txBox="1">
            <a:spLocks noChangeArrowheads="1"/>
          </p:cNvSpPr>
          <p:nvPr/>
        </p:nvSpPr>
        <p:spPr bwMode="auto">
          <a:xfrm>
            <a:off x="1066800" y="6445250"/>
            <a:ext cx="719138"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eaLnBrk="1" hangingPunct="1">
              <a:spcBef>
                <a:spcPct val="50000"/>
              </a:spcBef>
              <a:buClrTx/>
              <a:buFontTx/>
              <a:buNone/>
            </a:pPr>
            <a:r>
              <a:rPr lang="en-US" sz="1600" b="1">
                <a:solidFill>
                  <a:schemeClr val="tx1"/>
                </a:solidFill>
                <a:latin typeface="Arial Rounded MT Bold" pitchFamily="34" charset="0"/>
                <a:cs typeface="Arial" pitchFamily="34" charset="0"/>
              </a:rPr>
              <a:t>50%</a:t>
            </a:r>
          </a:p>
        </p:txBody>
      </p:sp>
      <p:sp>
        <p:nvSpPr>
          <p:cNvPr id="10249" name="Text Box 8"/>
          <p:cNvSpPr txBox="1">
            <a:spLocks noChangeArrowheads="1"/>
          </p:cNvSpPr>
          <p:nvPr/>
        </p:nvSpPr>
        <p:spPr bwMode="auto">
          <a:xfrm>
            <a:off x="2481263" y="6445250"/>
            <a:ext cx="719137"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eaLnBrk="1" hangingPunct="1">
              <a:spcBef>
                <a:spcPct val="50000"/>
              </a:spcBef>
              <a:buClrTx/>
              <a:buFontTx/>
              <a:buNone/>
            </a:pPr>
            <a:r>
              <a:rPr lang="en-US" sz="1600" b="1">
                <a:solidFill>
                  <a:schemeClr val="tx1"/>
                </a:solidFill>
                <a:latin typeface="Arial Rounded MT Bold" pitchFamily="34" charset="0"/>
                <a:cs typeface="Arial" pitchFamily="34" charset="0"/>
              </a:rPr>
              <a:t>100%</a:t>
            </a:r>
          </a:p>
        </p:txBody>
      </p:sp>
      <p:sp>
        <p:nvSpPr>
          <p:cNvPr id="10250" name="Text Box 9"/>
          <p:cNvSpPr txBox="1">
            <a:spLocks noChangeArrowheads="1"/>
          </p:cNvSpPr>
          <p:nvPr/>
        </p:nvSpPr>
        <p:spPr bwMode="auto">
          <a:xfrm>
            <a:off x="5791200" y="4343400"/>
            <a:ext cx="3529013"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algn="ctr" eaLnBrk="1" hangingPunct="1">
              <a:spcBef>
                <a:spcPct val="50000"/>
              </a:spcBef>
              <a:buClrTx/>
              <a:buFontTx/>
              <a:buNone/>
            </a:pPr>
            <a:r>
              <a:rPr lang="en-US" sz="2400" b="1">
                <a:solidFill>
                  <a:schemeClr val="tx1"/>
                </a:solidFill>
                <a:latin typeface="Arial Rounded MT Bold" pitchFamily="34" charset="0"/>
                <a:cs typeface="Arial" pitchFamily="34" charset="0"/>
              </a:rPr>
              <a:t>Backlog Plan</a:t>
            </a:r>
          </a:p>
        </p:txBody>
      </p:sp>
      <p:sp>
        <p:nvSpPr>
          <p:cNvPr id="10251" name="Text Box 10"/>
          <p:cNvSpPr txBox="1">
            <a:spLocks noChangeArrowheads="1"/>
          </p:cNvSpPr>
          <p:nvPr/>
        </p:nvSpPr>
        <p:spPr bwMode="auto">
          <a:xfrm>
            <a:off x="5715000" y="2286000"/>
            <a:ext cx="3529013"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algn="ctr" eaLnBrk="1" hangingPunct="1">
              <a:spcBef>
                <a:spcPct val="50000"/>
              </a:spcBef>
              <a:buClrTx/>
              <a:buFontTx/>
              <a:buNone/>
            </a:pPr>
            <a:r>
              <a:rPr lang="en-US" sz="2400" b="1">
                <a:solidFill>
                  <a:schemeClr val="tx1"/>
                </a:solidFill>
                <a:latin typeface="Arial Rounded MT Bold" pitchFamily="34" charset="0"/>
                <a:cs typeface="Arial" pitchFamily="34" charset="0"/>
              </a:rPr>
              <a:t>Typical Delivery</a:t>
            </a:r>
          </a:p>
        </p:txBody>
      </p:sp>
      <p:sp>
        <p:nvSpPr>
          <p:cNvPr id="158731" name="Line 11"/>
          <p:cNvSpPr>
            <a:spLocks noChangeShapeType="1"/>
          </p:cNvSpPr>
          <p:nvPr/>
        </p:nvSpPr>
        <p:spPr bwMode="auto">
          <a:xfrm rot="5400000" flipV="1">
            <a:off x="2551906" y="1104107"/>
            <a:ext cx="1587" cy="6858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8732" name="Text Box 12"/>
          <p:cNvSpPr txBox="1">
            <a:spLocks noChangeArrowheads="1"/>
          </p:cNvSpPr>
          <p:nvPr/>
        </p:nvSpPr>
        <p:spPr bwMode="auto">
          <a:xfrm>
            <a:off x="2133600" y="1447800"/>
            <a:ext cx="66992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eaLnBrk="1" hangingPunct="1">
              <a:spcBef>
                <a:spcPct val="50000"/>
              </a:spcBef>
              <a:buClrTx/>
              <a:buFontTx/>
              <a:buNone/>
            </a:pPr>
            <a:r>
              <a:rPr lang="en-US" sz="1600" b="1">
                <a:solidFill>
                  <a:schemeClr val="tx1"/>
                </a:solidFill>
                <a:latin typeface="Arial Rounded MT Bold" pitchFamily="34" charset="0"/>
                <a:cs typeface="Arial" pitchFamily="34" charset="0"/>
              </a:rPr>
              <a:t>25%</a:t>
            </a:r>
          </a:p>
        </p:txBody>
      </p:sp>
      <p:sp>
        <p:nvSpPr>
          <p:cNvPr id="10254" name="AutoShape 13"/>
          <p:cNvSpPr>
            <a:spLocks noChangeArrowheads="1"/>
          </p:cNvSpPr>
          <p:nvPr/>
        </p:nvSpPr>
        <p:spPr bwMode="auto">
          <a:xfrm rot="5400000">
            <a:off x="783432" y="3680618"/>
            <a:ext cx="1790700" cy="1884363"/>
          </a:xfrm>
          <a:prstGeom prst="flowChartMagneticDisk">
            <a:avLst/>
          </a:prstGeom>
          <a:solidFill>
            <a:srgbClr val="33CC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A</a:t>
            </a:r>
          </a:p>
        </p:txBody>
      </p:sp>
      <p:sp>
        <p:nvSpPr>
          <p:cNvPr id="10255" name="AutoShape 14"/>
          <p:cNvSpPr>
            <a:spLocks noChangeArrowheads="1"/>
          </p:cNvSpPr>
          <p:nvPr/>
        </p:nvSpPr>
        <p:spPr bwMode="auto">
          <a:xfrm rot="5400000">
            <a:off x="2016919" y="3680619"/>
            <a:ext cx="1790700" cy="1884362"/>
          </a:xfrm>
          <a:prstGeom prst="flowChartMagneticDisk">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B</a:t>
            </a:r>
          </a:p>
        </p:txBody>
      </p:sp>
      <p:sp>
        <p:nvSpPr>
          <p:cNvPr id="10256" name="AutoShape 15"/>
          <p:cNvSpPr>
            <a:spLocks noChangeArrowheads="1"/>
          </p:cNvSpPr>
          <p:nvPr/>
        </p:nvSpPr>
        <p:spPr bwMode="auto">
          <a:xfrm rot="5400000">
            <a:off x="3868738" y="2998787"/>
            <a:ext cx="1790700" cy="3248025"/>
          </a:xfrm>
          <a:prstGeom prst="can">
            <a:avLst>
              <a:gd name="adj" fmla="val 45346"/>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C</a:t>
            </a:r>
          </a:p>
        </p:txBody>
      </p:sp>
      <p:sp>
        <p:nvSpPr>
          <p:cNvPr id="158736" name="AutoShape 16"/>
          <p:cNvSpPr>
            <a:spLocks noChangeArrowheads="1"/>
          </p:cNvSpPr>
          <p:nvPr/>
        </p:nvSpPr>
        <p:spPr bwMode="auto">
          <a:xfrm rot="5400000">
            <a:off x="1664494" y="2139156"/>
            <a:ext cx="1790700" cy="941388"/>
          </a:xfrm>
          <a:prstGeom prst="flowChartMagneticDisk">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B</a:t>
            </a:r>
          </a:p>
        </p:txBody>
      </p:sp>
      <p:sp>
        <p:nvSpPr>
          <p:cNvPr id="158737" name="AutoShape 17"/>
          <p:cNvSpPr>
            <a:spLocks noChangeArrowheads="1"/>
          </p:cNvSpPr>
          <p:nvPr/>
        </p:nvSpPr>
        <p:spPr bwMode="auto">
          <a:xfrm rot="5400000">
            <a:off x="2178844" y="2282031"/>
            <a:ext cx="1790700" cy="655638"/>
          </a:xfrm>
          <a:prstGeom prst="can">
            <a:avLst>
              <a:gd name="adj" fmla="val 50000"/>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C </a:t>
            </a:r>
          </a:p>
        </p:txBody>
      </p:sp>
      <p:sp>
        <p:nvSpPr>
          <p:cNvPr id="158738" name="AutoShape 18"/>
          <p:cNvSpPr>
            <a:spLocks noChangeArrowheads="1"/>
          </p:cNvSpPr>
          <p:nvPr/>
        </p:nvSpPr>
        <p:spPr bwMode="auto">
          <a:xfrm rot="5400000">
            <a:off x="2521744" y="2282031"/>
            <a:ext cx="1790700" cy="655638"/>
          </a:xfrm>
          <a:prstGeom prst="can">
            <a:avLst>
              <a:gd name="adj" fmla="val 50000"/>
            </a:avLst>
          </a:pr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D  </a:t>
            </a:r>
          </a:p>
        </p:txBody>
      </p:sp>
      <p:sp>
        <p:nvSpPr>
          <p:cNvPr id="158739" name="Line 19"/>
          <p:cNvSpPr>
            <a:spLocks noChangeShapeType="1"/>
          </p:cNvSpPr>
          <p:nvPr/>
        </p:nvSpPr>
        <p:spPr bwMode="auto">
          <a:xfrm rot="-5400000">
            <a:off x="1562100" y="800100"/>
            <a:ext cx="0" cy="12954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8740" name="Text Box 20"/>
          <p:cNvSpPr txBox="1">
            <a:spLocks noChangeArrowheads="1"/>
          </p:cNvSpPr>
          <p:nvPr/>
        </p:nvSpPr>
        <p:spPr bwMode="auto">
          <a:xfrm>
            <a:off x="1066800" y="1416050"/>
            <a:ext cx="719138"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eaLnBrk="1" hangingPunct="1">
              <a:spcBef>
                <a:spcPct val="50000"/>
              </a:spcBef>
              <a:buClrTx/>
              <a:buFontTx/>
              <a:buNone/>
            </a:pPr>
            <a:r>
              <a:rPr lang="en-US" sz="1600" b="1">
                <a:solidFill>
                  <a:schemeClr val="tx1"/>
                </a:solidFill>
                <a:latin typeface="Arial Rounded MT Bold" pitchFamily="34" charset="0"/>
                <a:cs typeface="Arial" pitchFamily="34" charset="0"/>
              </a:rPr>
              <a:t>50%</a:t>
            </a:r>
          </a:p>
        </p:txBody>
      </p:sp>
      <p:sp>
        <p:nvSpPr>
          <p:cNvPr id="158741" name="Line 21"/>
          <p:cNvSpPr>
            <a:spLocks noChangeShapeType="1"/>
          </p:cNvSpPr>
          <p:nvPr/>
        </p:nvSpPr>
        <p:spPr bwMode="auto">
          <a:xfrm rot="5400000" flipV="1">
            <a:off x="3237706" y="1105694"/>
            <a:ext cx="1588" cy="6858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8742" name="Text Box 22"/>
          <p:cNvSpPr txBox="1">
            <a:spLocks noChangeArrowheads="1"/>
          </p:cNvSpPr>
          <p:nvPr/>
        </p:nvSpPr>
        <p:spPr bwMode="auto">
          <a:xfrm>
            <a:off x="2819400" y="1449388"/>
            <a:ext cx="66992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eaLnBrk="1" hangingPunct="1">
              <a:spcBef>
                <a:spcPct val="50000"/>
              </a:spcBef>
              <a:buClrTx/>
              <a:buFontTx/>
              <a:buNone/>
            </a:pPr>
            <a:r>
              <a:rPr lang="en-US" sz="1600" b="1">
                <a:solidFill>
                  <a:schemeClr val="tx1"/>
                </a:solidFill>
                <a:latin typeface="Arial Rounded MT Bold" pitchFamily="34" charset="0"/>
                <a:cs typeface="Arial" pitchFamily="34" charset="0"/>
              </a:rPr>
              <a:t>25%</a:t>
            </a:r>
          </a:p>
        </p:txBody>
      </p:sp>
      <p:sp>
        <p:nvSpPr>
          <p:cNvPr id="10264" name="Text Box 23"/>
          <p:cNvSpPr txBox="1">
            <a:spLocks noChangeArrowheads="1"/>
          </p:cNvSpPr>
          <p:nvPr/>
        </p:nvSpPr>
        <p:spPr bwMode="auto">
          <a:xfrm>
            <a:off x="3505200" y="6096000"/>
            <a:ext cx="1600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eaLnBrk="1" hangingPunct="1">
              <a:spcBef>
                <a:spcPct val="50000"/>
              </a:spcBef>
              <a:buClrTx/>
              <a:buFontTx/>
              <a:buNone/>
            </a:pPr>
            <a:r>
              <a:rPr lang="en-US" sz="1800">
                <a:solidFill>
                  <a:schemeClr val="tx1"/>
                </a:solidFill>
                <a:cs typeface="Arial" pitchFamily="34" charset="0"/>
              </a:rPr>
              <a:t>Target Delivery Date</a:t>
            </a:r>
          </a:p>
        </p:txBody>
      </p:sp>
      <p:sp>
        <p:nvSpPr>
          <p:cNvPr id="10265" name="Line 24"/>
          <p:cNvSpPr>
            <a:spLocks noChangeShapeType="1"/>
          </p:cNvSpPr>
          <p:nvPr/>
        </p:nvSpPr>
        <p:spPr bwMode="auto">
          <a:xfrm flipH="1">
            <a:off x="3505200" y="5715000"/>
            <a:ext cx="0" cy="533400"/>
          </a:xfrm>
          <a:prstGeom prst="line">
            <a:avLst/>
          </a:prstGeom>
          <a:noFill/>
          <a:ln w="76200">
            <a:solidFill>
              <a:srgbClr val="FF0000"/>
            </a:solidFill>
            <a:round/>
            <a:headEn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526384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8722"/>
                                        </p:tgtEl>
                                        <p:attrNameLst>
                                          <p:attrName>style.visibility</p:attrName>
                                        </p:attrNameLst>
                                      </p:cBhvr>
                                      <p:to>
                                        <p:strVal val="visible"/>
                                      </p:to>
                                    </p:set>
                                    <p:animEffect transition="in" filter="wipe(left)">
                                      <p:cBhvr>
                                        <p:cTn id="7" dur="500"/>
                                        <p:tgtEl>
                                          <p:spTgt spid="1587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8740"/>
                                        </p:tgtEl>
                                        <p:attrNameLst>
                                          <p:attrName>style.visibility</p:attrName>
                                        </p:attrNameLst>
                                      </p:cBhvr>
                                      <p:to>
                                        <p:strVal val="visible"/>
                                      </p:to>
                                    </p:set>
                                    <p:animEffect transition="in" filter="wipe(left)">
                                      <p:cBhvr>
                                        <p:cTn id="10" dur="500"/>
                                        <p:tgtEl>
                                          <p:spTgt spid="158740"/>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58739"/>
                                        </p:tgtEl>
                                        <p:attrNameLst>
                                          <p:attrName>style.visibility</p:attrName>
                                        </p:attrNameLst>
                                      </p:cBhvr>
                                      <p:to>
                                        <p:strVal val="visible"/>
                                      </p:to>
                                    </p:set>
                                    <p:animEffect transition="in" filter="wipe(left)">
                                      <p:cBhvr>
                                        <p:cTn id="13" dur="500"/>
                                        <p:tgtEl>
                                          <p:spTgt spid="15873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58731"/>
                                        </p:tgtEl>
                                        <p:attrNameLst>
                                          <p:attrName>style.visibility</p:attrName>
                                        </p:attrNameLst>
                                      </p:cBhvr>
                                      <p:to>
                                        <p:strVal val="visible"/>
                                      </p:to>
                                    </p:set>
                                    <p:animEffect transition="in" filter="wipe(left)">
                                      <p:cBhvr>
                                        <p:cTn id="18" dur="500"/>
                                        <p:tgtEl>
                                          <p:spTgt spid="158731"/>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58732"/>
                                        </p:tgtEl>
                                        <p:attrNameLst>
                                          <p:attrName>style.visibility</p:attrName>
                                        </p:attrNameLst>
                                      </p:cBhvr>
                                      <p:to>
                                        <p:strVal val="visible"/>
                                      </p:to>
                                    </p:set>
                                    <p:animEffect transition="in" filter="wipe(left)">
                                      <p:cBhvr>
                                        <p:cTn id="21" dur="500"/>
                                        <p:tgtEl>
                                          <p:spTgt spid="158732"/>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58736"/>
                                        </p:tgtEl>
                                        <p:attrNameLst>
                                          <p:attrName>style.visibility</p:attrName>
                                        </p:attrNameLst>
                                      </p:cBhvr>
                                      <p:to>
                                        <p:strVal val="visible"/>
                                      </p:to>
                                    </p:set>
                                    <p:animEffect transition="in" filter="wipe(left)">
                                      <p:cBhvr>
                                        <p:cTn id="24" dur="500"/>
                                        <p:tgtEl>
                                          <p:spTgt spid="15873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58737"/>
                                        </p:tgtEl>
                                        <p:attrNameLst>
                                          <p:attrName>style.visibility</p:attrName>
                                        </p:attrNameLst>
                                      </p:cBhvr>
                                      <p:to>
                                        <p:strVal val="visible"/>
                                      </p:to>
                                    </p:set>
                                    <p:animEffect transition="in" filter="wipe(left)">
                                      <p:cBhvr>
                                        <p:cTn id="29" dur="500"/>
                                        <p:tgtEl>
                                          <p:spTgt spid="158737"/>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158738"/>
                                        </p:tgtEl>
                                        <p:attrNameLst>
                                          <p:attrName>style.visibility</p:attrName>
                                        </p:attrNameLst>
                                      </p:cBhvr>
                                      <p:to>
                                        <p:strVal val="visible"/>
                                      </p:to>
                                    </p:set>
                                    <p:animEffect transition="in" filter="wipe(left)">
                                      <p:cBhvr>
                                        <p:cTn id="32" dur="500"/>
                                        <p:tgtEl>
                                          <p:spTgt spid="158738"/>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158742"/>
                                        </p:tgtEl>
                                        <p:attrNameLst>
                                          <p:attrName>style.visibility</p:attrName>
                                        </p:attrNameLst>
                                      </p:cBhvr>
                                      <p:to>
                                        <p:strVal val="visible"/>
                                      </p:to>
                                    </p:set>
                                    <p:animEffect transition="in" filter="wipe(left)">
                                      <p:cBhvr>
                                        <p:cTn id="35" dur="500"/>
                                        <p:tgtEl>
                                          <p:spTgt spid="158742"/>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158741"/>
                                        </p:tgtEl>
                                        <p:attrNameLst>
                                          <p:attrName>style.visibility</p:attrName>
                                        </p:attrNameLst>
                                      </p:cBhvr>
                                      <p:to>
                                        <p:strVal val="visible"/>
                                      </p:to>
                                    </p:set>
                                    <p:animEffect transition="in" filter="wipe(left)">
                                      <p:cBhvr>
                                        <p:cTn id="38" dur="500"/>
                                        <p:tgtEl>
                                          <p:spTgt spid="1587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nimBg="1"/>
      <p:bldP spid="158731" grpId="0" animBg="1"/>
      <p:bldP spid="158732" grpId="0"/>
      <p:bldP spid="158736" grpId="0" animBg="1"/>
      <p:bldP spid="158737" grpId="0" animBg="1"/>
      <p:bldP spid="158738" grpId="0" animBg="1"/>
      <p:bldP spid="158739" grpId="0" animBg="1"/>
      <p:bldP spid="158740" grpId="0"/>
      <p:bldP spid="158741" grpId="0" animBg="1"/>
      <p:bldP spid="15874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p:txBody>
          <a:bodyPr/>
          <a:lstStyle>
            <a:lvl1pPr eaLnBrk="0" hangingPunct="0">
              <a:tabLst>
                <a:tab pos="8915400" algn="r"/>
              </a:tabLst>
              <a:defRPr sz="2800">
                <a:solidFill>
                  <a:srgbClr val="CC3300"/>
                </a:solidFill>
                <a:latin typeface="Arial" pitchFamily="34" charset="0"/>
                <a:cs typeface="Times New Roman" pitchFamily="18" charset="0"/>
              </a:defRPr>
            </a:lvl1pPr>
            <a:lvl2pPr marL="742950" indent="-285750" eaLnBrk="0" hangingPunct="0">
              <a:tabLst>
                <a:tab pos="8915400" algn="r"/>
              </a:tabLst>
              <a:defRPr sz="2800">
                <a:solidFill>
                  <a:srgbClr val="CC3300"/>
                </a:solidFill>
                <a:latin typeface="Arial" pitchFamily="34" charset="0"/>
                <a:cs typeface="Times New Roman" pitchFamily="18" charset="0"/>
              </a:defRPr>
            </a:lvl2pPr>
            <a:lvl3pPr marL="1143000" indent="-228600" eaLnBrk="0" hangingPunct="0">
              <a:tabLst>
                <a:tab pos="8915400" algn="r"/>
              </a:tabLst>
              <a:defRPr sz="2800">
                <a:solidFill>
                  <a:srgbClr val="CC3300"/>
                </a:solidFill>
                <a:latin typeface="Arial" pitchFamily="34" charset="0"/>
                <a:cs typeface="Times New Roman" pitchFamily="18" charset="0"/>
              </a:defRPr>
            </a:lvl3pPr>
            <a:lvl4pPr marL="1600200" indent="-228600" eaLnBrk="0" hangingPunct="0">
              <a:tabLst>
                <a:tab pos="8915400" algn="r"/>
              </a:tabLst>
              <a:defRPr sz="2800">
                <a:solidFill>
                  <a:srgbClr val="CC3300"/>
                </a:solidFill>
                <a:latin typeface="Arial" pitchFamily="34" charset="0"/>
                <a:cs typeface="Times New Roman" pitchFamily="18" charset="0"/>
              </a:defRPr>
            </a:lvl4pPr>
            <a:lvl5pPr marL="2057400" indent="-228600" eaLnBrk="0" hangingPunct="0">
              <a:tabLst>
                <a:tab pos="8915400" algn="r"/>
              </a:tabLst>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tabLst>
                <a:tab pos="8915400" algn="r"/>
              </a:tabLst>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tabLst>
                <a:tab pos="8915400" algn="r"/>
              </a:tabLst>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tabLst>
                <a:tab pos="8915400" algn="r"/>
              </a:tabLst>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tabLst>
                <a:tab pos="8915400" algn="r"/>
              </a:tabLst>
              <a:defRPr sz="2800">
                <a:solidFill>
                  <a:srgbClr val="CC3300"/>
                </a:solidFill>
                <a:latin typeface="Arial" pitchFamily="34" charset="0"/>
                <a:cs typeface="Times New Roman" pitchFamily="18" charset="0"/>
              </a:defRPr>
            </a:lvl9pPr>
          </a:lstStyle>
          <a:p>
            <a:pPr algn="l" eaLnBrk="1" hangingPunct="1">
              <a:spcAft>
                <a:spcPct val="0"/>
              </a:spcAft>
            </a:pPr>
            <a:endParaRPr lang="en-US" sz="1600" b="0">
              <a:solidFill>
                <a:srgbClr val="D5D5FF"/>
              </a:solidFill>
              <a:latin typeface="Book Antiqua" pitchFamily="18" charset="0"/>
            </a:endParaRPr>
          </a:p>
          <a:p>
            <a:pPr algn="l" eaLnBrk="1" hangingPunct="1">
              <a:spcAft>
                <a:spcPct val="0"/>
              </a:spcAft>
            </a:pPr>
            <a:endParaRPr lang="en-US" sz="1600" b="0">
              <a:solidFill>
                <a:srgbClr val="D5D5FF"/>
              </a:solidFill>
              <a:latin typeface="Book Antiqua" pitchFamily="18" charset="0"/>
            </a:endParaRPr>
          </a:p>
          <a:p>
            <a:pPr eaLnBrk="1" hangingPunct="1"/>
            <a:endParaRPr lang="en-US" sz="1400">
              <a:solidFill>
                <a:srgbClr val="8EA3FA"/>
              </a:solidFill>
              <a:latin typeface="Verdana" pitchFamily="34" charset="0"/>
            </a:endParaRPr>
          </a:p>
          <a:p>
            <a:pPr eaLnBrk="1" hangingPunct="1"/>
            <a:endParaRPr lang="en-US" sz="1000" b="0">
              <a:solidFill>
                <a:srgbClr val="3333CC"/>
              </a:solidFill>
            </a:endParaRPr>
          </a:p>
        </p:txBody>
      </p:sp>
      <p:graphicFrame>
        <p:nvGraphicFramePr>
          <p:cNvPr id="11267" name="Object 2"/>
          <p:cNvGraphicFramePr>
            <a:graphicFrameLocks noGrp="1" noChangeAspect="1"/>
          </p:cNvGraphicFramePr>
          <p:nvPr>
            <p:ph idx="1"/>
          </p:nvPr>
        </p:nvGraphicFramePr>
        <p:xfrm>
          <a:off x="696913" y="5378450"/>
          <a:ext cx="5507037" cy="830263"/>
        </p:xfrm>
        <a:graphic>
          <a:graphicData uri="http://schemas.openxmlformats.org/presentationml/2006/ole">
            <mc:AlternateContent xmlns:mc="http://schemas.openxmlformats.org/markup-compatibility/2006">
              <mc:Choice xmlns:v="urn:schemas-microsoft-com:vml" Requires="v">
                <p:oleObj spid="_x0000_s321585" name="Chart" r:id="rId4" imgW="8763185" imgH="4638736" progId="Excel.Chart.8">
                  <p:embed/>
                </p:oleObj>
              </mc:Choice>
              <mc:Fallback>
                <p:oleObj name="Chart" r:id="rId4" imgW="8763185" imgH="4638736" progId="Excel.Char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t="71460"/>
                      <a:stretch>
                        <a:fillRect/>
                      </a:stretch>
                    </p:blipFill>
                    <p:spPr bwMode="auto">
                      <a:xfrm>
                        <a:off x="696913" y="5378450"/>
                        <a:ext cx="5507037" cy="830263"/>
                      </a:xfrm>
                      <a:prstGeom prst="rect">
                        <a:avLst/>
                      </a:prstGeom>
                      <a:noFill/>
                      <a:ln>
                        <a:noFill/>
                      </a:ln>
                      <a:effectLst/>
                      <a:extLst>
                        <a:ext uri="{909E8E84-426E-40DD-AFC4-6F175D3DCCD1}">
                          <a14:hiddenFill xmlns:a14="http://schemas.microsoft.com/office/drawing/2010/main">
                            <a:gradFill rotWithShape="1">
                              <a:gsLst>
                                <a:gs pos="0">
                                  <a:schemeClr val="accent1"/>
                                </a:gs>
                                <a:gs pos="100000">
                                  <a:schemeClr val="bg1"/>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68" name="Rectangle 3"/>
          <p:cNvSpPr>
            <a:spLocks noGrp="1" noChangeArrowheads="1"/>
          </p:cNvSpPr>
          <p:nvPr>
            <p:ph type="title"/>
          </p:nvPr>
        </p:nvSpPr>
        <p:spPr/>
        <p:txBody>
          <a:bodyPr/>
          <a:lstStyle/>
          <a:p>
            <a:pPr indent="0" eaLnBrk="1" hangingPunct="1"/>
            <a:r>
              <a:rPr lang="en-US" smtClean="0"/>
              <a:t>A/B/C List</a:t>
            </a:r>
          </a:p>
        </p:txBody>
      </p:sp>
      <p:sp>
        <p:nvSpPr>
          <p:cNvPr id="11269" name="Line 4"/>
          <p:cNvSpPr>
            <a:spLocks noChangeShapeType="1"/>
          </p:cNvSpPr>
          <p:nvPr/>
        </p:nvSpPr>
        <p:spPr bwMode="auto">
          <a:xfrm rot="-5400000">
            <a:off x="1517650" y="5753100"/>
            <a:ext cx="0" cy="12319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0" name="Line 5"/>
          <p:cNvSpPr>
            <a:spLocks noChangeShapeType="1"/>
          </p:cNvSpPr>
          <p:nvPr/>
        </p:nvSpPr>
        <p:spPr bwMode="auto">
          <a:xfrm rot="-5400000">
            <a:off x="2165350" y="4984750"/>
            <a:ext cx="0" cy="25273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1" name="Text Box 6"/>
          <p:cNvSpPr txBox="1">
            <a:spLocks noChangeArrowheads="1"/>
          </p:cNvSpPr>
          <p:nvPr/>
        </p:nvSpPr>
        <p:spPr bwMode="auto">
          <a:xfrm>
            <a:off x="1066800" y="6445250"/>
            <a:ext cx="719138"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eaLnBrk="1" hangingPunct="1">
              <a:spcBef>
                <a:spcPct val="50000"/>
              </a:spcBef>
              <a:buClrTx/>
              <a:buFontTx/>
              <a:buNone/>
            </a:pPr>
            <a:r>
              <a:rPr lang="en-US" sz="1600" b="1">
                <a:solidFill>
                  <a:schemeClr val="tx1"/>
                </a:solidFill>
                <a:latin typeface="Arial Rounded MT Bold" pitchFamily="34" charset="0"/>
                <a:cs typeface="Arial" pitchFamily="34" charset="0"/>
              </a:rPr>
              <a:t>50%</a:t>
            </a:r>
          </a:p>
        </p:txBody>
      </p:sp>
      <p:sp>
        <p:nvSpPr>
          <p:cNvPr id="11272" name="Text Box 7"/>
          <p:cNvSpPr txBox="1">
            <a:spLocks noChangeArrowheads="1"/>
          </p:cNvSpPr>
          <p:nvPr/>
        </p:nvSpPr>
        <p:spPr bwMode="auto">
          <a:xfrm>
            <a:off x="2481263" y="6445250"/>
            <a:ext cx="719137"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eaLnBrk="1" hangingPunct="1">
              <a:spcBef>
                <a:spcPct val="50000"/>
              </a:spcBef>
              <a:buClrTx/>
              <a:buFontTx/>
              <a:buNone/>
            </a:pPr>
            <a:r>
              <a:rPr lang="en-US" sz="1600" b="1">
                <a:solidFill>
                  <a:schemeClr val="tx1"/>
                </a:solidFill>
                <a:latin typeface="Arial Rounded MT Bold" pitchFamily="34" charset="0"/>
                <a:cs typeface="Arial" pitchFamily="34" charset="0"/>
              </a:rPr>
              <a:t>100%</a:t>
            </a:r>
          </a:p>
        </p:txBody>
      </p:sp>
      <p:sp>
        <p:nvSpPr>
          <p:cNvPr id="11273" name="Text Box 8"/>
          <p:cNvSpPr txBox="1">
            <a:spLocks noChangeArrowheads="1"/>
          </p:cNvSpPr>
          <p:nvPr/>
        </p:nvSpPr>
        <p:spPr bwMode="auto">
          <a:xfrm>
            <a:off x="5791200" y="4343400"/>
            <a:ext cx="3529013"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algn="ctr" eaLnBrk="1" hangingPunct="1">
              <a:spcBef>
                <a:spcPct val="50000"/>
              </a:spcBef>
              <a:buClrTx/>
              <a:buFontTx/>
              <a:buNone/>
            </a:pPr>
            <a:r>
              <a:rPr lang="en-US" sz="2400" b="1">
                <a:solidFill>
                  <a:schemeClr val="tx1"/>
                </a:solidFill>
                <a:latin typeface="Arial Rounded MT Bold" pitchFamily="34" charset="0"/>
                <a:cs typeface="Arial" pitchFamily="34" charset="0"/>
              </a:rPr>
              <a:t>Backlog Plan</a:t>
            </a:r>
          </a:p>
        </p:txBody>
      </p:sp>
      <p:sp>
        <p:nvSpPr>
          <p:cNvPr id="11274" name="Text Box 9"/>
          <p:cNvSpPr txBox="1">
            <a:spLocks noChangeArrowheads="1"/>
          </p:cNvSpPr>
          <p:nvPr/>
        </p:nvSpPr>
        <p:spPr bwMode="auto">
          <a:xfrm>
            <a:off x="5715000" y="2286000"/>
            <a:ext cx="3529013"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algn="ctr" eaLnBrk="1" hangingPunct="1">
              <a:spcBef>
                <a:spcPct val="50000"/>
              </a:spcBef>
              <a:buClrTx/>
              <a:buFontTx/>
              <a:buNone/>
            </a:pPr>
            <a:r>
              <a:rPr lang="en-US" sz="2400" b="1">
                <a:solidFill>
                  <a:schemeClr val="tx1"/>
                </a:solidFill>
                <a:latin typeface="Arial Rounded MT Bold" pitchFamily="34" charset="0"/>
                <a:cs typeface="Arial" pitchFamily="34" charset="0"/>
              </a:rPr>
              <a:t>Uncertainty Risk</a:t>
            </a:r>
          </a:p>
        </p:txBody>
      </p:sp>
      <p:sp>
        <p:nvSpPr>
          <p:cNvPr id="11275" name="Line 10"/>
          <p:cNvSpPr>
            <a:spLocks noChangeShapeType="1"/>
          </p:cNvSpPr>
          <p:nvPr/>
        </p:nvSpPr>
        <p:spPr bwMode="auto">
          <a:xfrm rot="5400000" flipV="1">
            <a:off x="2551906" y="1104107"/>
            <a:ext cx="1587" cy="6858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6" name="Text Box 11"/>
          <p:cNvSpPr txBox="1">
            <a:spLocks noChangeArrowheads="1"/>
          </p:cNvSpPr>
          <p:nvPr/>
        </p:nvSpPr>
        <p:spPr bwMode="auto">
          <a:xfrm>
            <a:off x="2133600" y="1447800"/>
            <a:ext cx="66992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eaLnBrk="1" hangingPunct="1">
              <a:spcBef>
                <a:spcPct val="50000"/>
              </a:spcBef>
              <a:buClrTx/>
              <a:buFontTx/>
              <a:buNone/>
            </a:pPr>
            <a:r>
              <a:rPr lang="en-US" sz="1600" b="1">
                <a:solidFill>
                  <a:schemeClr val="tx1"/>
                </a:solidFill>
                <a:latin typeface="Arial Rounded MT Bold" pitchFamily="34" charset="0"/>
                <a:cs typeface="Arial" pitchFamily="34" charset="0"/>
              </a:rPr>
              <a:t>25%</a:t>
            </a:r>
          </a:p>
        </p:txBody>
      </p:sp>
      <p:sp>
        <p:nvSpPr>
          <p:cNvPr id="11277" name="AutoShape 12"/>
          <p:cNvSpPr>
            <a:spLocks noChangeArrowheads="1"/>
          </p:cNvSpPr>
          <p:nvPr/>
        </p:nvSpPr>
        <p:spPr bwMode="auto">
          <a:xfrm rot="5400000">
            <a:off x="783432" y="3680618"/>
            <a:ext cx="1790700" cy="1884363"/>
          </a:xfrm>
          <a:prstGeom prst="flowChartMagneticDisk">
            <a:avLst/>
          </a:prstGeom>
          <a:solidFill>
            <a:srgbClr val="33CC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A</a:t>
            </a:r>
          </a:p>
        </p:txBody>
      </p:sp>
      <p:sp>
        <p:nvSpPr>
          <p:cNvPr id="11278" name="AutoShape 13"/>
          <p:cNvSpPr>
            <a:spLocks noChangeArrowheads="1"/>
          </p:cNvSpPr>
          <p:nvPr/>
        </p:nvSpPr>
        <p:spPr bwMode="auto">
          <a:xfrm rot="5400000">
            <a:off x="2016919" y="3680619"/>
            <a:ext cx="1790700" cy="1884362"/>
          </a:xfrm>
          <a:prstGeom prst="flowChartMagneticDisk">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B</a:t>
            </a:r>
          </a:p>
        </p:txBody>
      </p:sp>
      <p:sp>
        <p:nvSpPr>
          <p:cNvPr id="11279" name="AutoShape 14"/>
          <p:cNvSpPr>
            <a:spLocks noChangeArrowheads="1"/>
          </p:cNvSpPr>
          <p:nvPr/>
        </p:nvSpPr>
        <p:spPr bwMode="auto">
          <a:xfrm rot="5400000">
            <a:off x="3868738" y="2998787"/>
            <a:ext cx="1790700" cy="3248025"/>
          </a:xfrm>
          <a:prstGeom prst="can">
            <a:avLst>
              <a:gd name="adj" fmla="val 45346"/>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C</a:t>
            </a:r>
          </a:p>
        </p:txBody>
      </p:sp>
      <p:sp>
        <p:nvSpPr>
          <p:cNvPr id="11280" name="AutoShape 15"/>
          <p:cNvSpPr>
            <a:spLocks noChangeArrowheads="1"/>
          </p:cNvSpPr>
          <p:nvPr/>
        </p:nvSpPr>
        <p:spPr bwMode="auto">
          <a:xfrm rot="5400000">
            <a:off x="1664494" y="2139156"/>
            <a:ext cx="1790700" cy="941388"/>
          </a:xfrm>
          <a:prstGeom prst="flowChartMagneticDisk">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B</a:t>
            </a:r>
          </a:p>
        </p:txBody>
      </p:sp>
      <p:sp>
        <p:nvSpPr>
          <p:cNvPr id="11281" name="AutoShape 16"/>
          <p:cNvSpPr>
            <a:spLocks noChangeArrowheads="1"/>
          </p:cNvSpPr>
          <p:nvPr/>
        </p:nvSpPr>
        <p:spPr bwMode="auto">
          <a:xfrm rot="5400000">
            <a:off x="2178844" y="2282031"/>
            <a:ext cx="1790700" cy="655638"/>
          </a:xfrm>
          <a:prstGeom prst="can">
            <a:avLst>
              <a:gd name="adj" fmla="val 50000"/>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C </a:t>
            </a:r>
          </a:p>
        </p:txBody>
      </p:sp>
      <p:sp>
        <p:nvSpPr>
          <p:cNvPr id="11282" name="AutoShape 17"/>
          <p:cNvSpPr>
            <a:spLocks noChangeArrowheads="1"/>
          </p:cNvSpPr>
          <p:nvPr/>
        </p:nvSpPr>
        <p:spPr bwMode="auto">
          <a:xfrm rot="5400000">
            <a:off x="2521744" y="2282031"/>
            <a:ext cx="1790700" cy="655638"/>
          </a:xfrm>
          <a:prstGeom prst="can">
            <a:avLst>
              <a:gd name="adj" fmla="val 50000"/>
            </a:avLst>
          </a:pr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D  </a:t>
            </a:r>
          </a:p>
        </p:txBody>
      </p:sp>
      <p:sp>
        <p:nvSpPr>
          <p:cNvPr id="11283" name="Line 18"/>
          <p:cNvSpPr>
            <a:spLocks noChangeShapeType="1"/>
          </p:cNvSpPr>
          <p:nvPr/>
        </p:nvSpPr>
        <p:spPr bwMode="auto">
          <a:xfrm rot="-5400000">
            <a:off x="1562100" y="800100"/>
            <a:ext cx="0" cy="12954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4" name="Text Box 19"/>
          <p:cNvSpPr txBox="1">
            <a:spLocks noChangeArrowheads="1"/>
          </p:cNvSpPr>
          <p:nvPr/>
        </p:nvSpPr>
        <p:spPr bwMode="auto">
          <a:xfrm>
            <a:off x="1066800" y="1416050"/>
            <a:ext cx="719138"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eaLnBrk="1" hangingPunct="1">
              <a:spcBef>
                <a:spcPct val="50000"/>
              </a:spcBef>
              <a:buClrTx/>
              <a:buFontTx/>
              <a:buNone/>
            </a:pPr>
            <a:r>
              <a:rPr lang="en-US" sz="1600" b="1">
                <a:solidFill>
                  <a:schemeClr val="tx1"/>
                </a:solidFill>
                <a:latin typeface="Arial Rounded MT Bold" pitchFamily="34" charset="0"/>
                <a:cs typeface="Arial" pitchFamily="34" charset="0"/>
              </a:rPr>
              <a:t>50%</a:t>
            </a:r>
          </a:p>
        </p:txBody>
      </p:sp>
      <p:sp>
        <p:nvSpPr>
          <p:cNvPr id="11285" name="Line 20"/>
          <p:cNvSpPr>
            <a:spLocks noChangeShapeType="1"/>
          </p:cNvSpPr>
          <p:nvPr/>
        </p:nvSpPr>
        <p:spPr bwMode="auto">
          <a:xfrm rot="5400000" flipV="1">
            <a:off x="3237706" y="1105694"/>
            <a:ext cx="1588" cy="6858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6" name="Text Box 21"/>
          <p:cNvSpPr txBox="1">
            <a:spLocks noChangeArrowheads="1"/>
          </p:cNvSpPr>
          <p:nvPr/>
        </p:nvSpPr>
        <p:spPr bwMode="auto">
          <a:xfrm>
            <a:off x="2819400" y="1449388"/>
            <a:ext cx="66992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eaLnBrk="1" hangingPunct="1">
              <a:spcBef>
                <a:spcPct val="50000"/>
              </a:spcBef>
              <a:buClrTx/>
              <a:buFontTx/>
              <a:buNone/>
            </a:pPr>
            <a:r>
              <a:rPr lang="en-US" sz="1600" b="1">
                <a:solidFill>
                  <a:schemeClr val="tx1"/>
                </a:solidFill>
                <a:latin typeface="Arial Rounded MT Bold" pitchFamily="34" charset="0"/>
                <a:cs typeface="Arial" pitchFamily="34" charset="0"/>
              </a:rPr>
              <a:t>25%</a:t>
            </a:r>
          </a:p>
        </p:txBody>
      </p:sp>
      <p:sp>
        <p:nvSpPr>
          <p:cNvPr id="11287" name="Text Box 22"/>
          <p:cNvSpPr txBox="1">
            <a:spLocks noChangeArrowheads="1"/>
          </p:cNvSpPr>
          <p:nvPr/>
        </p:nvSpPr>
        <p:spPr bwMode="auto">
          <a:xfrm>
            <a:off x="3505200" y="6096000"/>
            <a:ext cx="1600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rgbClr val="CC3300"/>
                </a:solidFill>
                <a:latin typeface="Arial" pitchFamily="34" charset="0"/>
                <a:cs typeface="Times New Roman" pitchFamily="18" charset="0"/>
              </a:defRPr>
            </a:lvl1pPr>
            <a:lvl2pPr marL="742950" indent="-285750" eaLnBrk="0" hangingPunct="0">
              <a:defRPr sz="2800">
                <a:solidFill>
                  <a:srgbClr val="CC3300"/>
                </a:solidFill>
                <a:latin typeface="Arial" pitchFamily="34" charset="0"/>
                <a:cs typeface="Times New Roman" pitchFamily="18" charset="0"/>
              </a:defRPr>
            </a:lvl2pPr>
            <a:lvl3pPr marL="1143000" indent="-228600" eaLnBrk="0" hangingPunct="0">
              <a:defRPr sz="2800">
                <a:solidFill>
                  <a:srgbClr val="CC3300"/>
                </a:solidFill>
                <a:latin typeface="Arial" pitchFamily="34" charset="0"/>
                <a:cs typeface="Times New Roman" pitchFamily="18" charset="0"/>
              </a:defRPr>
            </a:lvl3pPr>
            <a:lvl4pPr marL="1600200" indent="-228600" eaLnBrk="0" hangingPunct="0">
              <a:defRPr sz="2800">
                <a:solidFill>
                  <a:srgbClr val="CC3300"/>
                </a:solidFill>
                <a:latin typeface="Arial" pitchFamily="34" charset="0"/>
                <a:cs typeface="Times New Roman" pitchFamily="18" charset="0"/>
              </a:defRPr>
            </a:lvl4pPr>
            <a:lvl5pPr marL="2057400" indent="-228600" eaLnBrk="0" hangingPunct="0">
              <a:defRPr sz="2800">
                <a:solidFill>
                  <a:srgbClr val="CC3300"/>
                </a:solidFill>
                <a:latin typeface="Arial" pitchFamily="34" charset="0"/>
                <a:cs typeface="Times New Roman" pitchFamily="18" charset="0"/>
              </a:defRPr>
            </a:lvl5pPr>
            <a:lvl6pPr marL="25146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6pPr>
            <a:lvl7pPr marL="29718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7pPr>
            <a:lvl8pPr marL="34290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8pPr>
            <a:lvl9pPr marL="3886200" indent="-228600" eaLnBrk="0" fontAlgn="base" hangingPunct="0">
              <a:spcBef>
                <a:spcPct val="20000"/>
              </a:spcBef>
              <a:spcAft>
                <a:spcPct val="0"/>
              </a:spcAft>
              <a:buClr>
                <a:srgbClr val="333399"/>
              </a:buClr>
              <a:buFont typeface="Wingdings" pitchFamily="2" charset="2"/>
              <a:defRPr sz="2800">
                <a:solidFill>
                  <a:srgbClr val="CC3300"/>
                </a:solidFill>
                <a:latin typeface="Arial" pitchFamily="34" charset="0"/>
                <a:cs typeface="Times New Roman" pitchFamily="18" charset="0"/>
              </a:defRPr>
            </a:lvl9pPr>
          </a:lstStyle>
          <a:p>
            <a:pPr eaLnBrk="1" hangingPunct="1">
              <a:spcBef>
                <a:spcPct val="50000"/>
              </a:spcBef>
              <a:buClrTx/>
              <a:buFontTx/>
              <a:buNone/>
            </a:pPr>
            <a:r>
              <a:rPr lang="en-US" sz="1800">
                <a:solidFill>
                  <a:schemeClr val="tx1"/>
                </a:solidFill>
                <a:cs typeface="Arial" pitchFamily="34" charset="0"/>
              </a:rPr>
              <a:t>Target Delivery Date</a:t>
            </a:r>
          </a:p>
        </p:txBody>
      </p:sp>
      <p:sp>
        <p:nvSpPr>
          <p:cNvPr id="11288" name="Line 23"/>
          <p:cNvSpPr>
            <a:spLocks noChangeShapeType="1"/>
          </p:cNvSpPr>
          <p:nvPr/>
        </p:nvSpPr>
        <p:spPr bwMode="auto">
          <a:xfrm flipH="1">
            <a:off x="3505200" y="5715000"/>
            <a:ext cx="0" cy="533400"/>
          </a:xfrm>
          <a:prstGeom prst="line">
            <a:avLst/>
          </a:prstGeom>
          <a:noFill/>
          <a:ln w="76200">
            <a:solidFill>
              <a:srgbClr val="FF0000"/>
            </a:solidFill>
            <a:round/>
            <a:headEn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9" name="AutoShape 24"/>
          <p:cNvSpPr>
            <a:spLocks noChangeArrowheads="1"/>
          </p:cNvSpPr>
          <p:nvPr/>
        </p:nvSpPr>
        <p:spPr bwMode="auto">
          <a:xfrm rot="5400000">
            <a:off x="1428750" y="1123950"/>
            <a:ext cx="1790700" cy="2971800"/>
          </a:xfrm>
          <a:prstGeom prst="can">
            <a:avLst>
              <a:gd name="adj" fmla="val 31862"/>
            </a:avLst>
          </a:prstGeom>
          <a:solidFill>
            <a:srgbClr val="33CC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pPr algn="ctr">
              <a:spcBef>
                <a:spcPct val="0"/>
              </a:spcBef>
              <a:buClrTx/>
              <a:buFontTx/>
              <a:buNone/>
            </a:pPr>
            <a:r>
              <a:rPr lang="en-US" sz="1800">
                <a:solidFill>
                  <a:schemeClr val="tx1"/>
                </a:solidFill>
                <a:cs typeface="Arial" pitchFamily="34" charset="0"/>
              </a:rPr>
              <a:t>A</a:t>
            </a:r>
          </a:p>
        </p:txBody>
      </p:sp>
    </p:spTree>
    <p:extLst>
      <p:ext uri="{BB962C8B-B14F-4D97-AF65-F5344CB8AC3E}">
        <p14:creationId xmlns:p14="http://schemas.microsoft.com/office/powerpoint/2010/main" val="2201453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693738" y="505327"/>
          <a:ext cx="8102601" cy="5374776"/>
        </p:xfrm>
        <a:graphic>
          <a:graphicData uri="http://schemas.openxmlformats.org/drawingml/2006/table">
            <a:tbl>
              <a:tblPr/>
              <a:tblGrid>
                <a:gridCol w="1508601"/>
                <a:gridCol w="1601876"/>
                <a:gridCol w="1574439"/>
                <a:gridCol w="1651241"/>
                <a:gridCol w="1766444"/>
              </a:tblGrid>
              <a:tr h="1246461">
                <a:tc gridSpan="5">
                  <a:txBody>
                    <a:bodyPr/>
                    <a:lstStyle/>
                    <a:p>
                      <a:pPr marL="0" marR="0" algn="ctr">
                        <a:lnSpc>
                          <a:spcPct val="115000"/>
                        </a:lnSpc>
                        <a:spcBef>
                          <a:spcPts val="1000"/>
                        </a:spcBef>
                        <a:spcAft>
                          <a:spcPts val="0"/>
                        </a:spcAft>
                      </a:pPr>
                      <a:r>
                        <a:rPr lang="en-US" sz="3200" b="1" dirty="0" smtClean="0">
                          <a:solidFill>
                            <a:srgbClr val="4F81BD"/>
                          </a:solidFill>
                          <a:latin typeface="Calibri"/>
                          <a:ea typeface="Times New Roman"/>
                          <a:cs typeface="Times New Roman"/>
                        </a:rPr>
                        <a:t>Estimation and Prioritization</a:t>
                      </a:r>
                      <a:endParaRPr lang="en-US" sz="3200" b="1" dirty="0">
                        <a:solidFill>
                          <a:srgbClr val="4F81BD"/>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25663">
                <a:tc>
                  <a:txBody>
                    <a:bodyPr/>
                    <a:lstStyle/>
                    <a:p>
                      <a:pPr marL="0" marR="0" algn="ctr">
                        <a:lnSpc>
                          <a:spcPct val="115000"/>
                        </a:lnSpc>
                        <a:spcBef>
                          <a:spcPts val="0"/>
                        </a:spcBef>
                        <a:spcAft>
                          <a:spcPts val="0"/>
                        </a:spcAft>
                      </a:pPr>
                      <a:r>
                        <a:rPr lang="en-US" sz="3200" dirty="0" smtClean="0">
                          <a:latin typeface="Calibri"/>
                          <a:ea typeface="Times New Roman"/>
                          <a:cs typeface="Times New Roman"/>
                        </a:rPr>
                        <a:t>XL</a:t>
                      </a: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825663">
                <a:tc>
                  <a:txBody>
                    <a:bodyPr/>
                    <a:lstStyle/>
                    <a:p>
                      <a:pPr marL="0" marR="0" algn="ctr">
                        <a:lnSpc>
                          <a:spcPct val="115000"/>
                        </a:lnSpc>
                        <a:spcBef>
                          <a:spcPts val="0"/>
                        </a:spcBef>
                        <a:spcAft>
                          <a:spcPts val="0"/>
                        </a:spcAft>
                      </a:pPr>
                      <a:r>
                        <a:rPr lang="en-US" sz="3200" dirty="0" smtClean="0">
                          <a:latin typeface="Calibri"/>
                          <a:ea typeface="Times New Roman"/>
                          <a:cs typeface="Times New Roman"/>
                        </a:rPr>
                        <a:t>L</a:t>
                      </a: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825663">
                <a:tc>
                  <a:txBody>
                    <a:bodyPr/>
                    <a:lstStyle/>
                    <a:p>
                      <a:pPr marL="0" marR="0" algn="ctr">
                        <a:lnSpc>
                          <a:spcPct val="115000"/>
                        </a:lnSpc>
                        <a:spcBef>
                          <a:spcPts val="0"/>
                        </a:spcBef>
                        <a:spcAft>
                          <a:spcPts val="0"/>
                        </a:spcAft>
                      </a:pPr>
                      <a:r>
                        <a:rPr lang="en-US" sz="3200" dirty="0" smtClean="0">
                          <a:latin typeface="Calibri"/>
                          <a:ea typeface="Times New Roman"/>
                          <a:cs typeface="Times New Roman"/>
                        </a:rPr>
                        <a:t>M</a:t>
                      </a: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endParaRPr lang="en-US" sz="3200" kern="1200" dirty="0">
                        <a:solidFill>
                          <a:schemeClr val="tx1"/>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914400" rtl="0" eaLnBrk="1" latinLnBrk="0" hangingPunct="1">
                        <a:lnSpc>
                          <a:spcPct val="115000"/>
                        </a:lnSpc>
                        <a:spcBef>
                          <a:spcPts val="0"/>
                        </a:spcBef>
                        <a:spcAft>
                          <a:spcPts val="0"/>
                        </a:spcAft>
                      </a:pPr>
                      <a:endParaRPr lang="en-US" sz="3200" kern="1200" dirty="0">
                        <a:solidFill>
                          <a:schemeClr val="tx1"/>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825663">
                <a:tc>
                  <a:txBody>
                    <a:bodyPr/>
                    <a:lstStyle/>
                    <a:p>
                      <a:pPr marL="0" marR="0" algn="ctr">
                        <a:lnSpc>
                          <a:spcPct val="115000"/>
                        </a:lnSpc>
                        <a:spcBef>
                          <a:spcPts val="0"/>
                        </a:spcBef>
                        <a:spcAft>
                          <a:spcPts val="0"/>
                        </a:spcAft>
                      </a:pPr>
                      <a:r>
                        <a:rPr lang="en-US" sz="3200" dirty="0" smtClean="0">
                          <a:latin typeface="Calibri"/>
                          <a:ea typeface="Times New Roman"/>
                          <a:cs typeface="Times New Roman"/>
                        </a:rPr>
                        <a:t>S</a:t>
                      </a: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endParaRPr lang="en-US" sz="3200" kern="1200" dirty="0">
                        <a:solidFill>
                          <a:schemeClr val="tx1"/>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defTabSz="914400" rtl="0" eaLnBrk="1" latinLnBrk="0" hangingPunct="1">
                        <a:lnSpc>
                          <a:spcPct val="115000"/>
                        </a:lnSpc>
                        <a:spcBef>
                          <a:spcPts val="0"/>
                        </a:spcBef>
                        <a:spcAft>
                          <a:spcPts val="0"/>
                        </a:spcAft>
                      </a:pPr>
                      <a:endParaRPr lang="en-US" sz="3200" kern="1200" dirty="0">
                        <a:solidFill>
                          <a:schemeClr val="tx1"/>
                        </a:solidFill>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15000"/>
                        </a:lnSpc>
                        <a:spcBef>
                          <a:spcPts val="0"/>
                        </a:spcBef>
                        <a:spcAft>
                          <a:spcPts val="0"/>
                        </a:spcAft>
                      </a:pPr>
                      <a:endParaRPr lang="en-US" sz="3200" dirty="0">
                        <a:latin typeface="Calibri"/>
                        <a:ea typeface="Times New Roman"/>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825663">
                <a:tc>
                  <a:txBody>
                    <a:bodyPr/>
                    <a:lstStyle/>
                    <a:p>
                      <a:endParaRPr lang="en-US" sz="1800" dirty="0"/>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Calibri"/>
                          <a:ea typeface="Times New Roman"/>
                          <a:cs typeface="Times New Roman"/>
                        </a:rPr>
                        <a:t>S</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Calibri"/>
                          <a:ea typeface="Times New Roman"/>
                          <a:cs typeface="Times New Roman"/>
                        </a:rPr>
                        <a:t>M</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Calibri"/>
                          <a:ea typeface="Times New Roman"/>
                          <a:cs typeface="Times New Roman"/>
                        </a:rPr>
                        <a:t>L</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200" dirty="0">
                          <a:latin typeface="Calibri"/>
                          <a:ea typeface="Times New Roman"/>
                          <a:cs typeface="Times New Roman"/>
                        </a:rPr>
                        <a:t>XL</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8961" name="TextBox 2"/>
          <p:cNvSpPr txBox="1">
            <a:spLocks noChangeArrowheads="1"/>
          </p:cNvSpPr>
          <p:nvPr/>
        </p:nvSpPr>
        <p:spPr bwMode="auto">
          <a:xfrm>
            <a:off x="3113088" y="6078538"/>
            <a:ext cx="403225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a:t>Cost</a:t>
            </a:r>
          </a:p>
        </p:txBody>
      </p:sp>
      <p:sp>
        <p:nvSpPr>
          <p:cNvPr id="38962" name="TextBox 4"/>
          <p:cNvSpPr txBox="1">
            <a:spLocks noChangeArrowheads="1"/>
          </p:cNvSpPr>
          <p:nvPr/>
        </p:nvSpPr>
        <p:spPr bwMode="auto">
          <a:xfrm rot="-5400000">
            <a:off x="-1561306" y="3071019"/>
            <a:ext cx="40322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a:t>Value</a:t>
            </a:r>
          </a:p>
        </p:txBody>
      </p:sp>
      <p:cxnSp>
        <p:nvCxnSpPr>
          <p:cNvPr id="3" name="Straight Arrow Connector 2"/>
          <p:cNvCxnSpPr/>
          <p:nvPr/>
        </p:nvCxnSpPr>
        <p:spPr>
          <a:xfrm>
            <a:off x="2290713" y="1838227"/>
            <a:ext cx="6396087" cy="303543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rot="1486261">
            <a:off x="4523869" y="2743197"/>
            <a:ext cx="2935705" cy="523220"/>
          </a:xfrm>
          <a:prstGeom prst="rect">
            <a:avLst/>
          </a:prstGeom>
          <a:noFill/>
        </p:spPr>
        <p:txBody>
          <a:bodyPr wrap="square" rtlCol="0">
            <a:spAutoFit/>
          </a:bodyPr>
          <a:lstStyle/>
          <a:p>
            <a:pPr algn="ctr"/>
            <a:r>
              <a:rPr lang="en-US" sz="2800" dirty="0" smtClean="0"/>
              <a:t>Priority</a:t>
            </a:r>
            <a:endParaRPr lang="en-US" sz="2800" dirty="0"/>
          </a:p>
        </p:txBody>
      </p:sp>
    </p:spTree>
    <p:extLst>
      <p:ext uri="{BB962C8B-B14F-4D97-AF65-F5344CB8AC3E}">
        <p14:creationId xmlns:p14="http://schemas.microsoft.com/office/powerpoint/2010/main" val="4033527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Exercise</a:t>
            </a:r>
            <a:endParaRPr lang="en-US" dirty="0"/>
          </a:p>
        </p:txBody>
      </p:sp>
      <p:sp>
        <p:nvSpPr>
          <p:cNvPr id="3" name="Content Placeholder 2"/>
          <p:cNvSpPr>
            <a:spLocks noGrp="1"/>
          </p:cNvSpPr>
          <p:nvPr>
            <p:ph idx="1"/>
          </p:nvPr>
        </p:nvSpPr>
        <p:spPr/>
        <p:txBody>
          <a:bodyPr/>
          <a:lstStyle/>
          <a:p>
            <a:endParaRPr lang="en-US" dirty="0"/>
          </a:p>
        </p:txBody>
      </p:sp>
      <p:pic>
        <p:nvPicPr>
          <p:cNvPr id="4" name="Picture 4" descr="dice another day by topher76."/>
          <p:cNvPicPr>
            <a:picLocks noChangeAspect="1" noChangeArrowheads="1"/>
          </p:cNvPicPr>
          <p:nvPr/>
        </p:nvPicPr>
        <p:blipFill>
          <a:blip r:embed="rId3">
            <a:extLst>
              <a:ext uri="{28A0092B-C50C-407E-A947-70E740481C1C}">
                <a14:useLocalDpi xmlns:a14="http://schemas.microsoft.com/office/drawing/2010/main" val="0"/>
              </a:ext>
            </a:extLst>
          </a:blip>
          <a:srcRect b="15878"/>
          <a:stretch>
            <a:fillRect/>
          </a:stretch>
        </p:blipFill>
        <p:spPr bwMode="auto">
          <a:xfrm>
            <a:off x="0" y="1376363"/>
            <a:ext cx="9128125" cy="511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http://www.adam-mcfarland.net/wp-content/uploads/2009/03/blank-index-car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8138" y="3644900"/>
            <a:ext cx="47625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4356100" y="3881388"/>
            <a:ext cx="4368800" cy="2031325"/>
          </a:xfrm>
          <a:prstGeom prst="rect">
            <a:avLst/>
          </a:prstGeom>
          <a:solidFill>
            <a:schemeClr val="bg1"/>
          </a:solidFill>
        </p:spPr>
        <p:txBody>
          <a:bodyPr wrap="square">
            <a:spAutoFit/>
          </a:bodyPr>
          <a:lstStyle/>
          <a:p>
            <a:r>
              <a:rPr lang="en-US" b="1" dirty="0"/>
              <a:t>ID: 1 	Value: Sum of all dice</a:t>
            </a:r>
            <a:endParaRPr lang="en-US" dirty="0"/>
          </a:p>
          <a:p>
            <a:r>
              <a:rPr lang="en-US" dirty="0"/>
              <a:t>                   </a:t>
            </a:r>
          </a:p>
          <a:p>
            <a:r>
              <a:rPr lang="en-US" dirty="0"/>
              <a:t>Major feature</a:t>
            </a:r>
          </a:p>
          <a:p>
            <a:r>
              <a:rPr lang="en-US" dirty="0"/>
              <a:t> </a:t>
            </a:r>
          </a:p>
          <a:p>
            <a:r>
              <a:rPr lang="en-US" b="1" dirty="0"/>
              <a:t>Test</a:t>
            </a:r>
            <a:r>
              <a:rPr lang="en-US" dirty="0"/>
              <a:t>: Roll 3 dice - 2 or more dice are the same</a:t>
            </a:r>
          </a:p>
          <a:p>
            <a:r>
              <a:rPr lang="en-US" dirty="0"/>
              <a:t> </a:t>
            </a:r>
          </a:p>
        </p:txBody>
      </p:sp>
    </p:spTree>
    <p:extLst>
      <p:ext uri="{BB962C8B-B14F-4D97-AF65-F5344CB8AC3E}">
        <p14:creationId xmlns:p14="http://schemas.microsoft.com/office/powerpoint/2010/main" val="2975969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15878</TotalTime>
  <Words>875</Words>
  <Application>Microsoft Office PowerPoint</Application>
  <PresentationFormat>On-screen Show (4:3)</PresentationFormat>
  <Paragraphs>599</Paragraphs>
  <Slides>19</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vt:lpstr>
      <vt:lpstr>Arial Rounded MT Bold</vt:lpstr>
      <vt:lpstr>Book Antiqua</vt:lpstr>
      <vt:lpstr>Calibri</vt:lpstr>
      <vt:lpstr>Times New Roman</vt:lpstr>
      <vt:lpstr>Verdana</vt:lpstr>
      <vt:lpstr>Wingdings</vt:lpstr>
      <vt:lpstr>Default Design</vt:lpstr>
      <vt:lpstr>Chart</vt:lpstr>
      <vt:lpstr>The Value Uncertainty Game</vt:lpstr>
      <vt:lpstr>Estimation Exercise </vt:lpstr>
      <vt:lpstr>Simulation Exercise</vt:lpstr>
      <vt:lpstr>ABC’s of Prioritization</vt:lpstr>
      <vt:lpstr>The A/B/C List sets proper expectations</vt:lpstr>
      <vt:lpstr>A/B/C List</vt:lpstr>
      <vt:lpstr>A/B/C List</vt:lpstr>
      <vt:lpstr>PowerPoint Presentation</vt:lpstr>
      <vt:lpstr>Simulation Exercise</vt:lpstr>
      <vt:lpstr>Example Story</vt:lpstr>
      <vt:lpstr>Stories and Scoring</vt:lpstr>
      <vt:lpstr>Release Planning (5 minutes)</vt:lpstr>
      <vt:lpstr>PowerPoint Presentation</vt:lpstr>
      <vt:lpstr>3 Iterations</vt:lpstr>
      <vt:lpstr>Special Actions</vt:lpstr>
      <vt:lpstr>PowerPoint Presentation</vt:lpstr>
      <vt:lpstr>The Progress Board</vt:lpstr>
      <vt:lpstr>Keeping Score</vt:lpstr>
      <vt:lpstr>Keeping Score</vt:lpstr>
    </vt:vector>
  </TitlesOfParts>
  <Company>Landmark Graphics Corp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Todd Little</dc:creator>
  <cp:lastModifiedBy>Little, Todd</cp:lastModifiedBy>
  <cp:revision>514</cp:revision>
  <cp:lastPrinted>2015-03-24T12:45:58Z</cp:lastPrinted>
  <dcterms:created xsi:type="dcterms:W3CDTF">2009-08-24T18:47:47Z</dcterms:created>
  <dcterms:modified xsi:type="dcterms:W3CDTF">2015-03-25T10:25:01Z</dcterms:modified>
</cp:coreProperties>
</file>