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notesSlides/notesSlide43.xml" ContentType="application/vnd.openxmlformats-officedocument.presentationml.notesSlide+xml"/>
  <Override PartName="/ppt/charts/chart2.xml" ContentType="application/vnd.openxmlformats-officedocument.drawingml.chart+xml"/>
  <Override PartName="/ppt/notesSlides/notesSlide44.xml" ContentType="application/vnd.openxmlformats-officedocument.presentationml.notesSlide+xml"/>
  <Override PartName="/ppt/charts/chart3.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397" r:id="rId2"/>
    <p:sldId id="1158" r:id="rId3"/>
    <p:sldId id="828" r:id="rId4"/>
    <p:sldId id="1215" r:id="rId5"/>
    <p:sldId id="1214" r:id="rId6"/>
    <p:sldId id="485" r:id="rId7"/>
    <p:sldId id="588" r:id="rId8"/>
    <p:sldId id="593" r:id="rId9"/>
    <p:sldId id="594" r:id="rId10"/>
    <p:sldId id="595" r:id="rId11"/>
    <p:sldId id="596" r:id="rId12"/>
    <p:sldId id="897" r:id="rId13"/>
    <p:sldId id="597" r:id="rId14"/>
    <p:sldId id="892" r:id="rId15"/>
    <p:sldId id="917" r:id="rId16"/>
    <p:sldId id="1160" r:id="rId17"/>
    <p:sldId id="894" r:id="rId18"/>
    <p:sldId id="1210" r:id="rId19"/>
    <p:sldId id="833" r:id="rId20"/>
    <p:sldId id="801" r:id="rId21"/>
    <p:sldId id="774" r:id="rId22"/>
    <p:sldId id="1165" r:id="rId23"/>
    <p:sldId id="1166" r:id="rId24"/>
    <p:sldId id="1199" r:id="rId25"/>
    <p:sldId id="1229" r:id="rId26"/>
    <p:sldId id="1235" r:id="rId27"/>
    <p:sldId id="1230" r:id="rId28"/>
    <p:sldId id="1231" r:id="rId29"/>
    <p:sldId id="1232" r:id="rId30"/>
    <p:sldId id="1200" r:id="rId31"/>
    <p:sldId id="1233" r:id="rId32"/>
    <p:sldId id="830" r:id="rId33"/>
    <p:sldId id="831" r:id="rId34"/>
    <p:sldId id="934" r:id="rId35"/>
    <p:sldId id="1216" r:id="rId36"/>
    <p:sldId id="1227" r:id="rId37"/>
    <p:sldId id="924" r:id="rId38"/>
    <p:sldId id="1217" r:id="rId39"/>
    <p:sldId id="1234" r:id="rId40"/>
    <p:sldId id="1205" r:id="rId41"/>
    <p:sldId id="1218" r:id="rId42"/>
    <p:sldId id="506" r:id="rId43"/>
    <p:sldId id="1226" r:id="rId44"/>
    <p:sldId id="1201" r:id="rId45"/>
    <p:sldId id="1183" r:id="rId46"/>
    <p:sldId id="1184" r:id="rId47"/>
    <p:sldId id="1185" r:id="rId48"/>
    <p:sldId id="1191" r:id="rId49"/>
    <p:sldId id="1192" r:id="rId50"/>
    <p:sldId id="1211" r:id="rId51"/>
    <p:sldId id="1212" r:id="rId52"/>
    <p:sldId id="1219" r:id="rId53"/>
    <p:sldId id="1220" r:id="rId54"/>
    <p:sldId id="1221" r:id="rId55"/>
    <p:sldId id="1222" r:id="rId56"/>
    <p:sldId id="1223" r:id="rId57"/>
    <p:sldId id="1224" r:id="rId58"/>
  </p:sldIdLst>
  <p:sldSz cx="9144000" cy="6858000" type="screen4x3"/>
  <p:notesSz cx="9309100" cy="7023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7D9"/>
    <a:srgbClr val="BADDE1"/>
    <a:srgbClr val="FF0000"/>
    <a:srgbClr val="FCA2E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143" autoAdjust="0"/>
    <p:restoredTop sz="71241" autoAdjust="0"/>
  </p:normalViewPr>
  <p:slideViewPr>
    <p:cSldViewPr snapToGrid="0">
      <p:cViewPr varScale="1">
        <p:scale>
          <a:sx n="62" d="100"/>
          <a:sy n="62" d="100"/>
        </p:scale>
        <p:origin x="53" y="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bl4052\AppData\Roaming\Microsoft\Excel\view-proposals%202011-03-24%20(version%201).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AgileForecast_2010-Final.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guresForPP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Submissions for 2011 compared to 2010</a:t>
            </a:r>
          </a:p>
        </c:rich>
      </c:tx>
      <c:overlay val="1"/>
    </c:title>
    <c:autoTitleDeleted val="0"/>
    <c:plotArea>
      <c:layout/>
      <c:scatterChart>
        <c:scatterStyle val="lineMarker"/>
        <c:varyColors val="0"/>
        <c:ser>
          <c:idx val="0"/>
          <c:order val="0"/>
          <c:tx>
            <c:strRef>
              <c:f>'2010v2011'!$B$1</c:f>
              <c:strCache>
                <c:ptCount val="1"/>
                <c:pt idx="0">
                  <c:v>Y2010</c:v>
                </c:pt>
              </c:strCache>
            </c:strRef>
          </c:tx>
          <c:xVal>
            <c:numRef>
              <c:f>'2010v2011'!$A$2:$A$62</c:f>
              <c:numCache>
                <c:formatCode>0</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xVal>
          <c:yVal>
            <c:numRef>
              <c:f>'2010v2011'!$B$2:$B$62</c:f>
              <c:numCache>
                <c:formatCode>General</c:formatCode>
                <c:ptCount val="61"/>
                <c:pt idx="0">
                  <c:v>916</c:v>
                </c:pt>
                <c:pt idx="1">
                  <c:v>899</c:v>
                </c:pt>
                <c:pt idx="2">
                  <c:v>810</c:v>
                </c:pt>
                <c:pt idx="3">
                  <c:v>629</c:v>
                </c:pt>
                <c:pt idx="4">
                  <c:v>547</c:v>
                </c:pt>
                <c:pt idx="5">
                  <c:v>496</c:v>
                </c:pt>
                <c:pt idx="6">
                  <c:v>453</c:v>
                </c:pt>
                <c:pt idx="7">
                  <c:v>412</c:v>
                </c:pt>
                <c:pt idx="8">
                  <c:v>387</c:v>
                </c:pt>
                <c:pt idx="9">
                  <c:v>367</c:v>
                </c:pt>
                <c:pt idx="10">
                  <c:v>327</c:v>
                </c:pt>
                <c:pt idx="11">
                  <c:v>301</c:v>
                </c:pt>
                <c:pt idx="12">
                  <c:v>278</c:v>
                </c:pt>
                <c:pt idx="13">
                  <c:v>260</c:v>
                </c:pt>
                <c:pt idx="14">
                  <c:v>237</c:v>
                </c:pt>
                <c:pt idx="15">
                  <c:v>227</c:v>
                </c:pt>
                <c:pt idx="16">
                  <c:v>219</c:v>
                </c:pt>
                <c:pt idx="17">
                  <c:v>210</c:v>
                </c:pt>
                <c:pt idx="18">
                  <c:v>197</c:v>
                </c:pt>
                <c:pt idx="19">
                  <c:v>190</c:v>
                </c:pt>
                <c:pt idx="20">
                  <c:v>177</c:v>
                </c:pt>
                <c:pt idx="21">
                  <c:v>163</c:v>
                </c:pt>
                <c:pt idx="22">
                  <c:v>151</c:v>
                </c:pt>
                <c:pt idx="23">
                  <c:v>144</c:v>
                </c:pt>
                <c:pt idx="24">
                  <c:v>131</c:v>
                </c:pt>
                <c:pt idx="25">
                  <c:v>120</c:v>
                </c:pt>
                <c:pt idx="26">
                  <c:v>115</c:v>
                </c:pt>
                <c:pt idx="27">
                  <c:v>106</c:v>
                </c:pt>
                <c:pt idx="28">
                  <c:v>93</c:v>
                </c:pt>
                <c:pt idx="29">
                  <c:v>89</c:v>
                </c:pt>
                <c:pt idx="30">
                  <c:v>84</c:v>
                </c:pt>
                <c:pt idx="31">
                  <c:v>82</c:v>
                </c:pt>
                <c:pt idx="32">
                  <c:v>80</c:v>
                </c:pt>
                <c:pt idx="33">
                  <c:v>73</c:v>
                </c:pt>
                <c:pt idx="34">
                  <c:v>68</c:v>
                </c:pt>
                <c:pt idx="35">
                  <c:v>62</c:v>
                </c:pt>
                <c:pt idx="36">
                  <c:v>57</c:v>
                </c:pt>
                <c:pt idx="37">
                  <c:v>53</c:v>
                </c:pt>
                <c:pt idx="38">
                  <c:v>50</c:v>
                </c:pt>
                <c:pt idx="39">
                  <c:v>46</c:v>
                </c:pt>
                <c:pt idx="40">
                  <c:v>40</c:v>
                </c:pt>
                <c:pt idx="41">
                  <c:v>33</c:v>
                </c:pt>
                <c:pt idx="42">
                  <c:v>32</c:v>
                </c:pt>
                <c:pt idx="43">
                  <c:v>30</c:v>
                </c:pt>
                <c:pt idx="44">
                  <c:v>26</c:v>
                </c:pt>
                <c:pt idx="45">
                  <c:v>23</c:v>
                </c:pt>
                <c:pt idx="46">
                  <c:v>18</c:v>
                </c:pt>
                <c:pt idx="47">
                  <c:v>10</c:v>
                </c:pt>
                <c:pt idx="48">
                  <c:v>1</c:v>
                </c:pt>
              </c:numCache>
            </c:numRef>
          </c:yVal>
          <c:smooth val="0"/>
        </c:ser>
        <c:ser>
          <c:idx val="1"/>
          <c:order val="1"/>
          <c:tx>
            <c:v>Y2011-IT1</c:v>
          </c:tx>
          <c:xVal>
            <c:numRef>
              <c:f>'2010v2011'!$A$37:$A$62</c:f>
              <c:numCache>
                <c:formatCode>0</c:formatCode>
                <c:ptCount val="26"/>
                <c:pt idx="0">
                  <c:v>35</c:v>
                </c:pt>
                <c:pt idx="1">
                  <c:v>36</c:v>
                </c:pt>
                <c:pt idx="2">
                  <c:v>37</c:v>
                </c:pt>
                <c:pt idx="3">
                  <c:v>38</c:v>
                </c:pt>
                <c:pt idx="4">
                  <c:v>39</c:v>
                </c:pt>
                <c:pt idx="5">
                  <c:v>40</c:v>
                </c:pt>
                <c:pt idx="6">
                  <c:v>41</c:v>
                </c:pt>
                <c:pt idx="7">
                  <c:v>42</c:v>
                </c:pt>
                <c:pt idx="8">
                  <c:v>43</c:v>
                </c:pt>
                <c:pt idx="9">
                  <c:v>44</c:v>
                </c:pt>
                <c:pt idx="10">
                  <c:v>45</c:v>
                </c:pt>
                <c:pt idx="11">
                  <c:v>46</c:v>
                </c:pt>
                <c:pt idx="12">
                  <c:v>47</c:v>
                </c:pt>
                <c:pt idx="13">
                  <c:v>48</c:v>
                </c:pt>
                <c:pt idx="14">
                  <c:v>49</c:v>
                </c:pt>
                <c:pt idx="15">
                  <c:v>50</c:v>
                </c:pt>
                <c:pt idx="16">
                  <c:v>51</c:v>
                </c:pt>
                <c:pt idx="17">
                  <c:v>52</c:v>
                </c:pt>
                <c:pt idx="18">
                  <c:v>53</c:v>
                </c:pt>
                <c:pt idx="19">
                  <c:v>54</c:v>
                </c:pt>
                <c:pt idx="20">
                  <c:v>55</c:v>
                </c:pt>
                <c:pt idx="21">
                  <c:v>56</c:v>
                </c:pt>
                <c:pt idx="22">
                  <c:v>57</c:v>
                </c:pt>
                <c:pt idx="23">
                  <c:v>58</c:v>
                </c:pt>
                <c:pt idx="24">
                  <c:v>59</c:v>
                </c:pt>
                <c:pt idx="25">
                  <c:v>60</c:v>
                </c:pt>
              </c:numCache>
            </c:numRef>
          </c:xVal>
          <c:yVal>
            <c:numRef>
              <c:f>'2010v2011'!$C$37:$C$62</c:f>
              <c:numCache>
                <c:formatCode>General</c:formatCode>
                <c:ptCount val="26"/>
                <c:pt idx="0">
                  <c:v>473</c:v>
                </c:pt>
                <c:pt idx="1">
                  <c:v>282</c:v>
                </c:pt>
                <c:pt idx="2">
                  <c:v>171</c:v>
                </c:pt>
                <c:pt idx="3">
                  <c:v>146</c:v>
                </c:pt>
                <c:pt idx="4">
                  <c:v>116</c:v>
                </c:pt>
                <c:pt idx="5">
                  <c:v>96</c:v>
                </c:pt>
                <c:pt idx="6">
                  <c:v>72</c:v>
                </c:pt>
                <c:pt idx="7">
                  <c:v>63</c:v>
                </c:pt>
                <c:pt idx="8">
                  <c:v>49</c:v>
                </c:pt>
                <c:pt idx="9">
                  <c:v>46</c:v>
                </c:pt>
                <c:pt idx="10">
                  <c:v>42</c:v>
                </c:pt>
                <c:pt idx="11">
                  <c:v>40</c:v>
                </c:pt>
                <c:pt idx="12">
                  <c:v>38</c:v>
                </c:pt>
                <c:pt idx="13">
                  <c:v>31</c:v>
                </c:pt>
                <c:pt idx="14">
                  <c:v>23</c:v>
                </c:pt>
                <c:pt idx="15">
                  <c:v>17</c:v>
                </c:pt>
                <c:pt idx="16">
                  <c:v>13</c:v>
                </c:pt>
                <c:pt idx="17">
                  <c:v>0</c:v>
                </c:pt>
                <c:pt idx="18">
                  <c:v>9</c:v>
                </c:pt>
                <c:pt idx="19">
                  <c:v>9</c:v>
                </c:pt>
                <c:pt idx="20">
                  <c:v>7</c:v>
                </c:pt>
                <c:pt idx="21">
                  <c:v>7</c:v>
                </c:pt>
                <c:pt idx="22">
                  <c:v>5</c:v>
                </c:pt>
                <c:pt idx="23">
                  <c:v>0</c:v>
                </c:pt>
                <c:pt idx="24">
                  <c:v>4</c:v>
                </c:pt>
                <c:pt idx="25">
                  <c:v>1</c:v>
                </c:pt>
              </c:numCache>
            </c:numRef>
          </c:yVal>
          <c:smooth val="0"/>
        </c:ser>
        <c:ser>
          <c:idx val="2"/>
          <c:order val="2"/>
          <c:tx>
            <c:v>Y2011-IT2</c:v>
          </c:tx>
          <c:spPr>
            <a:ln cmpd="sng">
              <a:solidFill>
                <a:srgbClr val="FF0000"/>
              </a:solidFill>
            </a:ln>
          </c:spPr>
          <c:marker>
            <c:spPr>
              <a:solidFill>
                <a:srgbClr val="FF0000"/>
              </a:solidFill>
            </c:spPr>
          </c:marker>
          <c:xVal>
            <c:numRef>
              <c:f>'2010v2011'!$A$2:$A$36</c:f>
              <c:numCache>
                <c:formatCode>0</c:formatCode>
                <c:ptCount val="3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numCache>
            </c:numRef>
          </c:xVal>
          <c:yVal>
            <c:numRef>
              <c:f>'2010v2011'!$C$2:$C$36</c:f>
              <c:numCache>
                <c:formatCode>General</c:formatCode>
                <c:ptCount val="35"/>
                <c:pt idx="0">
                  <c:v>938</c:v>
                </c:pt>
                <c:pt idx="1">
                  <c:v>785</c:v>
                </c:pt>
                <c:pt idx="2">
                  <c:v>732</c:v>
                </c:pt>
                <c:pt idx="3">
                  <c:v>714</c:v>
                </c:pt>
                <c:pt idx="4">
                  <c:v>687</c:v>
                </c:pt>
                <c:pt idx="5">
                  <c:v>672</c:v>
                </c:pt>
                <c:pt idx="6">
                  <c:v>657</c:v>
                </c:pt>
                <c:pt idx="7">
                  <c:v>647</c:v>
                </c:pt>
                <c:pt idx="8">
                  <c:v>612</c:v>
                </c:pt>
                <c:pt idx="9">
                  <c:v>604</c:v>
                </c:pt>
                <c:pt idx="10">
                  <c:v>599</c:v>
                </c:pt>
                <c:pt idx="11">
                  <c:v>593</c:v>
                </c:pt>
                <c:pt idx="12">
                  <c:v>588</c:v>
                </c:pt>
                <c:pt idx="13">
                  <c:v>572</c:v>
                </c:pt>
                <c:pt idx="14">
                  <c:v>571</c:v>
                </c:pt>
                <c:pt idx="15">
                  <c:v>561</c:v>
                </c:pt>
                <c:pt idx="16">
                  <c:v>556</c:v>
                </c:pt>
                <c:pt idx="17">
                  <c:v>555</c:v>
                </c:pt>
                <c:pt idx="18">
                  <c:v>551</c:v>
                </c:pt>
                <c:pt idx="19">
                  <c:v>546</c:v>
                </c:pt>
                <c:pt idx="20">
                  <c:v>544</c:v>
                </c:pt>
                <c:pt idx="21">
                  <c:v>538</c:v>
                </c:pt>
                <c:pt idx="22">
                  <c:v>534</c:v>
                </c:pt>
                <c:pt idx="23">
                  <c:v>531</c:v>
                </c:pt>
                <c:pt idx="24">
                  <c:v>529</c:v>
                </c:pt>
                <c:pt idx="25">
                  <c:v>523</c:v>
                </c:pt>
                <c:pt idx="26">
                  <c:v>522</c:v>
                </c:pt>
                <c:pt idx="27">
                  <c:v>516</c:v>
                </c:pt>
                <c:pt idx="28">
                  <c:v>510</c:v>
                </c:pt>
                <c:pt idx="29">
                  <c:v>505</c:v>
                </c:pt>
                <c:pt idx="30">
                  <c:v>504</c:v>
                </c:pt>
                <c:pt idx="31">
                  <c:v>502</c:v>
                </c:pt>
                <c:pt idx="32">
                  <c:v>495</c:v>
                </c:pt>
                <c:pt idx="33">
                  <c:v>492</c:v>
                </c:pt>
                <c:pt idx="34">
                  <c:v>488</c:v>
                </c:pt>
              </c:numCache>
            </c:numRef>
          </c:yVal>
          <c:smooth val="0"/>
        </c:ser>
        <c:dLbls>
          <c:showLegendKey val="0"/>
          <c:showVal val="0"/>
          <c:showCatName val="0"/>
          <c:showSerName val="0"/>
          <c:showPercent val="0"/>
          <c:showBubbleSize val="0"/>
        </c:dLbls>
        <c:axId val="293632568"/>
        <c:axId val="293632960"/>
      </c:scatterChart>
      <c:valAx>
        <c:axId val="293632568"/>
        <c:scaling>
          <c:orientation val="minMax"/>
        </c:scaling>
        <c:delete val="0"/>
        <c:axPos val="b"/>
        <c:title>
          <c:tx>
            <c:rich>
              <a:bodyPr/>
              <a:lstStyle/>
              <a:p>
                <a:pPr>
                  <a:defRPr sz="1200"/>
                </a:pPr>
                <a:r>
                  <a:rPr lang="en-US" sz="1200"/>
                  <a:t>Days Before Deadline</a:t>
                </a:r>
              </a:p>
            </c:rich>
          </c:tx>
          <c:overlay val="0"/>
        </c:title>
        <c:numFmt formatCode="0" sourceLinked="1"/>
        <c:majorTickMark val="out"/>
        <c:minorTickMark val="none"/>
        <c:tickLblPos val="nextTo"/>
        <c:crossAx val="293632960"/>
        <c:crosses val="autoZero"/>
        <c:crossBetween val="midCat"/>
      </c:valAx>
      <c:valAx>
        <c:axId val="293632960"/>
        <c:scaling>
          <c:orientation val="minMax"/>
        </c:scaling>
        <c:delete val="0"/>
        <c:axPos val="l"/>
        <c:majorGridlines/>
        <c:numFmt formatCode="General" sourceLinked="1"/>
        <c:majorTickMark val="out"/>
        <c:minorTickMark val="none"/>
        <c:tickLblPos val="nextTo"/>
        <c:crossAx val="293632568"/>
        <c:crosses val="autoZero"/>
        <c:crossBetween val="midCat"/>
      </c:valAx>
    </c:plotArea>
    <c:legend>
      <c:legendPos val="r"/>
      <c:layout>
        <c:manualLayout>
          <c:xMode val="edge"/>
          <c:yMode val="edge"/>
          <c:x val="0.53586439195100222"/>
          <c:y val="0.33532516768737686"/>
          <c:w val="0.22306955380577456"/>
          <c:h val="0.25115157480314959"/>
        </c:manualLayout>
      </c:layout>
      <c:overlay val="0"/>
    </c:legend>
    <c:plotVisOnly val="1"/>
    <c:dispBlanksAs val="span"/>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Estimated Agile 2010 Attendance</a:t>
            </a:r>
          </a:p>
        </c:rich>
      </c:tx>
      <c:layout>
        <c:manualLayout>
          <c:xMode val="edge"/>
          <c:yMode val="edge"/>
          <c:x val="0.35849056603773582"/>
          <c:y val="1.9575856443719477E-2"/>
        </c:manualLayout>
      </c:layout>
      <c:overlay val="0"/>
    </c:title>
    <c:autoTitleDeleted val="0"/>
    <c:plotArea>
      <c:layout>
        <c:manualLayout>
          <c:layoutTarget val="inner"/>
          <c:xMode val="edge"/>
          <c:yMode val="edge"/>
          <c:x val="5.6603773584905669E-2"/>
          <c:y val="0.12234910277324652"/>
          <c:w val="0.88568257491675706"/>
          <c:h val="0.76998368678629692"/>
        </c:manualLayout>
      </c:layout>
      <c:lineChart>
        <c:grouping val="standard"/>
        <c:varyColors val="0"/>
        <c:ser>
          <c:idx val="0"/>
          <c:order val="0"/>
          <c:tx>
            <c:v>Most Likely</c:v>
          </c:tx>
          <c:cat>
            <c:strRef>
              <c:f>'Reg by week 200X'!$C$2:$C$18</c:f>
              <c:strCache>
                <c:ptCount val="17"/>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FINAL </c:v>
                </c:pt>
              </c:strCache>
            </c:strRef>
          </c:cat>
          <c:val>
            <c:numRef>
              <c:f>'Reg by week 200X'!$S$2:$S$18</c:f>
              <c:numCache>
                <c:formatCode>0</c:formatCode>
                <c:ptCount val="17"/>
                <c:pt idx="0" formatCode="General">
                  <c:v>1400</c:v>
                </c:pt>
                <c:pt idx="1">
                  <c:v>1364.524282017014</c:v>
                </c:pt>
                <c:pt idx="2">
                  <c:v>1120.1595723345199</c:v>
                </c:pt>
                <c:pt idx="3">
                  <c:v>971.83652026867162</c:v>
                </c:pt>
                <c:pt idx="4">
                  <c:v>1047.0468661522759</c:v>
                </c:pt>
                <c:pt idx="5">
                  <c:v>1111.6132985187735</c:v>
                </c:pt>
                <c:pt idx="6">
                  <c:v>1255.6123506238828</c:v>
                </c:pt>
                <c:pt idx="7">
                  <c:v>1241.4580715471131</c:v>
                </c:pt>
                <c:pt idx="8">
                  <c:v>1280.5708091064266</c:v>
                </c:pt>
                <c:pt idx="9">
                  <c:v>1251.8607690046781</c:v>
                </c:pt>
                <c:pt idx="10">
                  <c:v>1272.4499570484511</c:v>
                </c:pt>
                <c:pt idx="11">
                  <c:v>1295.6802157684579</c:v>
                </c:pt>
                <c:pt idx="12">
                  <c:v>1330.7759114313151</c:v>
                </c:pt>
                <c:pt idx="13">
                  <c:v>1396.1783399132858</c:v>
                </c:pt>
                <c:pt idx="14">
                  <c:v>1430.0960817823848</c:v>
                </c:pt>
                <c:pt idx="15">
                  <c:v>1418.2857878409411</c:v>
                </c:pt>
                <c:pt idx="16">
                  <c:v>1336</c:v>
                </c:pt>
              </c:numCache>
            </c:numRef>
          </c:val>
          <c:smooth val="0"/>
        </c:ser>
        <c:ser>
          <c:idx val="1"/>
          <c:order val="1"/>
          <c:tx>
            <c:v>Pessimistic</c:v>
          </c:tx>
          <c:spPr>
            <a:ln>
              <a:solidFill>
                <a:srgbClr val="FF0000"/>
              </a:solidFill>
            </a:ln>
          </c:spPr>
          <c:marker>
            <c:spPr>
              <a:solidFill>
                <a:srgbClr val="FF0000"/>
              </a:solidFill>
            </c:spPr>
          </c:marker>
          <c:cat>
            <c:strRef>
              <c:f>'Reg by week 200X'!$C$2:$C$18</c:f>
              <c:strCache>
                <c:ptCount val="17"/>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FINAL </c:v>
                </c:pt>
              </c:strCache>
            </c:strRef>
          </c:cat>
          <c:val>
            <c:numRef>
              <c:f>'Reg by week 200X'!$T$2:$T$18</c:f>
              <c:numCache>
                <c:formatCode>0</c:formatCode>
                <c:ptCount val="17"/>
                <c:pt idx="0" formatCode="General">
                  <c:v>1200</c:v>
                </c:pt>
                <c:pt idx="1">
                  <c:v>1178.595119929568</c:v>
                </c:pt>
                <c:pt idx="2">
                  <c:v>939.79963125411905</c:v>
                </c:pt>
                <c:pt idx="3">
                  <c:v>797.76680738427797</c:v>
                </c:pt>
                <c:pt idx="4">
                  <c:v>889.45184479774798</c:v>
                </c:pt>
                <c:pt idx="5">
                  <c:v>969.36719556692049</c:v>
                </c:pt>
                <c:pt idx="6">
                  <c:v>1129.998366302681</c:v>
                </c:pt>
                <c:pt idx="7">
                  <c:v>1128.1303502700698</c:v>
                </c:pt>
                <c:pt idx="8">
                  <c:v>1180.5262345227825</c:v>
                </c:pt>
                <c:pt idx="9">
                  <c:v>1163.8540540977708</c:v>
                </c:pt>
                <c:pt idx="10">
                  <c:v>1197.2485781025575</c:v>
                </c:pt>
                <c:pt idx="11">
                  <c:v>1233.2141518672761</c:v>
                </c:pt>
                <c:pt idx="12">
                  <c:v>1281.0641743026276</c:v>
                </c:pt>
                <c:pt idx="13">
                  <c:v>1359.3380119177591</c:v>
                </c:pt>
                <c:pt idx="14">
                  <c:v>1405.7486153428681</c:v>
                </c:pt>
                <c:pt idx="15">
                  <c:v>1406.1181713308288</c:v>
                </c:pt>
                <c:pt idx="16">
                  <c:v>1336</c:v>
                </c:pt>
              </c:numCache>
            </c:numRef>
          </c:val>
          <c:smooth val="0"/>
        </c:ser>
        <c:ser>
          <c:idx val="2"/>
          <c:order val="2"/>
          <c:tx>
            <c:v>Optimistic</c:v>
          </c:tx>
          <c:spPr>
            <a:ln>
              <a:solidFill>
                <a:srgbClr val="92D050"/>
              </a:solidFill>
            </a:ln>
          </c:spPr>
          <c:marker>
            <c:spPr>
              <a:solidFill>
                <a:srgbClr val="92D050"/>
              </a:solidFill>
            </c:spPr>
          </c:marker>
          <c:cat>
            <c:strRef>
              <c:f>'Reg by week 200X'!$C$2:$C$18</c:f>
              <c:strCache>
                <c:ptCount val="17"/>
                <c:pt idx="0">
                  <c:v>16</c:v>
                </c:pt>
                <c:pt idx="1">
                  <c:v>15</c:v>
                </c:pt>
                <c:pt idx="2">
                  <c:v>14</c:v>
                </c:pt>
                <c:pt idx="3">
                  <c:v>13</c:v>
                </c:pt>
                <c:pt idx="4">
                  <c:v>12</c:v>
                </c:pt>
                <c:pt idx="5">
                  <c:v>11</c:v>
                </c:pt>
                <c:pt idx="6">
                  <c:v>10</c:v>
                </c:pt>
                <c:pt idx="7">
                  <c:v>9</c:v>
                </c:pt>
                <c:pt idx="8">
                  <c:v>8</c:v>
                </c:pt>
                <c:pt idx="9">
                  <c:v>7</c:v>
                </c:pt>
                <c:pt idx="10">
                  <c:v>6</c:v>
                </c:pt>
                <c:pt idx="11">
                  <c:v>5</c:v>
                </c:pt>
                <c:pt idx="12">
                  <c:v>4</c:v>
                </c:pt>
                <c:pt idx="13">
                  <c:v>3</c:v>
                </c:pt>
                <c:pt idx="14">
                  <c:v>2</c:v>
                </c:pt>
                <c:pt idx="15">
                  <c:v>1</c:v>
                </c:pt>
                <c:pt idx="16">
                  <c:v>FINAL </c:v>
                </c:pt>
              </c:strCache>
            </c:strRef>
          </c:cat>
          <c:val>
            <c:numRef>
              <c:f>'Reg by week 200X'!$U$2:$U$18</c:f>
              <c:numCache>
                <c:formatCode>0</c:formatCode>
                <c:ptCount val="17"/>
                <c:pt idx="0" formatCode="General">
                  <c:v>1700</c:v>
                </c:pt>
                <c:pt idx="1">
                  <c:v>1643.4180251481966</c:v>
                </c:pt>
                <c:pt idx="2">
                  <c:v>1390.6994839551248</c:v>
                </c:pt>
                <c:pt idx="3">
                  <c:v>1232.9410895952601</c:v>
                </c:pt>
                <c:pt idx="4">
                  <c:v>1283.4393981840581</c:v>
                </c:pt>
                <c:pt idx="5">
                  <c:v>1324.9824529465641</c:v>
                </c:pt>
                <c:pt idx="6">
                  <c:v>1444.033327105687</c:v>
                </c:pt>
                <c:pt idx="7">
                  <c:v>1411.449653462679</c:v>
                </c:pt>
                <c:pt idx="8">
                  <c:v>1430.6376709818931</c:v>
                </c:pt>
                <c:pt idx="9">
                  <c:v>1383.8708413650372</c:v>
                </c:pt>
                <c:pt idx="10">
                  <c:v>1385.2520254672961</c:v>
                </c:pt>
                <c:pt idx="11">
                  <c:v>1389.3793116202335</c:v>
                </c:pt>
                <c:pt idx="12">
                  <c:v>1405.3435171243464</c:v>
                </c:pt>
                <c:pt idx="13">
                  <c:v>1451.4388319065811</c:v>
                </c:pt>
                <c:pt idx="14">
                  <c:v>1466.6172814416552</c:v>
                </c:pt>
                <c:pt idx="15">
                  <c:v>1436.5372126061038</c:v>
                </c:pt>
                <c:pt idx="16">
                  <c:v>1336</c:v>
                </c:pt>
              </c:numCache>
            </c:numRef>
          </c:val>
          <c:smooth val="0"/>
        </c:ser>
        <c:dLbls>
          <c:showLegendKey val="0"/>
          <c:showVal val="0"/>
          <c:showCatName val="0"/>
          <c:showSerName val="0"/>
          <c:showPercent val="0"/>
          <c:showBubbleSize val="0"/>
        </c:dLbls>
        <c:marker val="1"/>
        <c:smooth val="0"/>
        <c:axId val="293633744"/>
        <c:axId val="293634136"/>
      </c:lineChart>
      <c:catAx>
        <c:axId val="293633744"/>
        <c:scaling>
          <c:orientation val="minMax"/>
        </c:scaling>
        <c:delete val="0"/>
        <c:axPos val="b"/>
        <c:title>
          <c:tx>
            <c:rich>
              <a:bodyPr/>
              <a:lstStyle/>
              <a:p>
                <a:pPr>
                  <a:defRPr/>
                </a:pPr>
                <a:r>
                  <a:rPr lang="en-US"/>
                  <a:t>Weeks Out</a:t>
                </a:r>
              </a:p>
            </c:rich>
          </c:tx>
          <c:layout>
            <c:manualLayout>
              <c:xMode val="edge"/>
              <c:yMode val="edge"/>
              <c:x val="0.4594894561598234"/>
              <c:y val="0.94290375203915344"/>
            </c:manualLayout>
          </c:layout>
          <c:overlay val="0"/>
        </c:title>
        <c:numFmt formatCode="General" sourceLinked="1"/>
        <c:majorTickMark val="out"/>
        <c:minorTickMark val="none"/>
        <c:tickLblPos val="nextTo"/>
        <c:txPr>
          <a:bodyPr rot="0" vert="horz"/>
          <a:lstStyle/>
          <a:p>
            <a:pPr>
              <a:defRPr/>
            </a:pPr>
            <a:endParaRPr lang="en-US"/>
          </a:p>
        </c:txPr>
        <c:crossAx val="293634136"/>
        <c:crosses val="autoZero"/>
        <c:auto val="1"/>
        <c:lblAlgn val="ctr"/>
        <c:lblOffset val="100"/>
        <c:tickLblSkip val="1"/>
        <c:tickMarkSkip val="1"/>
        <c:noMultiLvlLbl val="0"/>
      </c:catAx>
      <c:valAx>
        <c:axId val="293634136"/>
        <c:scaling>
          <c:orientation val="minMax"/>
        </c:scaling>
        <c:delete val="0"/>
        <c:axPos val="l"/>
        <c:majorGridlines/>
        <c:numFmt formatCode="General" sourceLinked="1"/>
        <c:majorTickMark val="out"/>
        <c:minorTickMark val="none"/>
        <c:tickLblPos val="nextTo"/>
        <c:txPr>
          <a:bodyPr rot="0" vert="horz"/>
          <a:lstStyle/>
          <a:p>
            <a:pPr>
              <a:defRPr/>
            </a:pPr>
            <a:endParaRPr lang="en-US"/>
          </a:p>
        </c:txPr>
        <c:crossAx val="293633744"/>
        <c:crosses val="autoZero"/>
        <c:crossBetween val="between"/>
      </c:valAx>
    </c:plotArea>
    <c:legend>
      <c:legendPos val="r"/>
      <c:layout>
        <c:manualLayout>
          <c:xMode val="edge"/>
          <c:yMode val="edge"/>
          <c:x val="0.4421013688494268"/>
          <c:y val="0.59869494290375214"/>
          <c:w val="0.1742508324084355"/>
          <c:h val="0.14845024469820603"/>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25" b="1" i="0" u="none" strike="noStrike" baseline="0">
                <a:solidFill>
                  <a:srgbClr val="000000"/>
                </a:solidFill>
                <a:latin typeface="Arial"/>
                <a:ea typeface="Arial"/>
                <a:cs typeface="Arial"/>
              </a:defRPr>
            </a:pPr>
            <a:r>
              <a:rPr lang="en-US"/>
              <a:t>Cumulative Distribution Function of Actual/Estimate Ratio</a:t>
            </a:r>
          </a:p>
        </c:rich>
      </c:tx>
      <c:layout>
        <c:manualLayout>
          <c:xMode val="edge"/>
          <c:yMode val="edge"/>
          <c:x val="0.16981132075471697"/>
          <c:y val="1.9575856443719467E-2"/>
        </c:manualLayout>
      </c:layout>
      <c:overlay val="0"/>
      <c:spPr>
        <a:noFill/>
        <a:ln w="25400">
          <a:noFill/>
        </a:ln>
      </c:spPr>
    </c:title>
    <c:autoTitleDeleted val="0"/>
    <c:plotArea>
      <c:layout>
        <c:manualLayout>
          <c:layoutTarget val="inner"/>
          <c:xMode val="edge"/>
          <c:yMode val="edge"/>
          <c:x val="0.10099889012208645"/>
          <c:y val="0.11419249592169672"/>
          <c:w val="0.80022197558268593"/>
          <c:h val="0.77161500815660833"/>
        </c:manualLayout>
      </c:layout>
      <c:scatterChart>
        <c:scatterStyle val="smoothMarker"/>
        <c:varyColors val="0"/>
        <c:ser>
          <c:idx val="1"/>
          <c:order val="0"/>
          <c:tx>
            <c:v>DeMarco Data</c:v>
          </c:tx>
          <c:spPr>
            <a:ln w="28575">
              <a:noFill/>
            </a:ln>
          </c:spPr>
          <c:marker>
            <c:symbol val="square"/>
            <c:size val="5"/>
            <c:spPr>
              <a:solidFill>
                <a:srgbClr val="FF00FF"/>
              </a:solidFill>
              <a:ln>
                <a:solidFill>
                  <a:srgbClr val="FF00FF"/>
                </a:solidFill>
                <a:prstDash val="solid"/>
              </a:ln>
            </c:spPr>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Data'!$G$5:$G$24</c:f>
              <c:numCache>
                <c:formatCode>General</c:formatCode>
                <c:ptCount val="20"/>
                <c:pt idx="0">
                  <c:v>2.5000000000000001E-2</c:v>
                </c:pt>
                <c:pt idx="1">
                  <c:v>7.5000000000000011E-2</c:v>
                </c:pt>
                <c:pt idx="2">
                  <c:v>0.125</c:v>
                </c:pt>
                <c:pt idx="3">
                  <c:v>0.17500000000000004</c:v>
                </c:pt>
                <c:pt idx="4">
                  <c:v>0.22500000000000001</c:v>
                </c:pt>
                <c:pt idx="5">
                  <c:v>0.27500000000000002</c:v>
                </c:pt>
                <c:pt idx="6">
                  <c:v>0.32500000000000057</c:v>
                </c:pt>
                <c:pt idx="7">
                  <c:v>0.3750000000000005</c:v>
                </c:pt>
                <c:pt idx="8">
                  <c:v>0.42500000000000032</c:v>
                </c:pt>
                <c:pt idx="9">
                  <c:v>0.47500000000000031</c:v>
                </c:pt>
                <c:pt idx="10">
                  <c:v>0.52500000000000002</c:v>
                </c:pt>
                <c:pt idx="11">
                  <c:v>0.57500000000000062</c:v>
                </c:pt>
                <c:pt idx="12">
                  <c:v>0.62500000000000111</c:v>
                </c:pt>
                <c:pt idx="13">
                  <c:v>0.67500000000000127</c:v>
                </c:pt>
                <c:pt idx="14">
                  <c:v>0.72500000000000064</c:v>
                </c:pt>
                <c:pt idx="15">
                  <c:v>0.77500000000000124</c:v>
                </c:pt>
                <c:pt idx="16">
                  <c:v>0.82500000000000062</c:v>
                </c:pt>
                <c:pt idx="17">
                  <c:v>0.87500000000000111</c:v>
                </c:pt>
                <c:pt idx="18">
                  <c:v>0.92500000000000004</c:v>
                </c:pt>
                <c:pt idx="19">
                  <c:v>0.97500000000000064</c:v>
                </c:pt>
              </c:numCache>
            </c:numRef>
          </c:yVal>
          <c:smooth val="0"/>
        </c:ser>
        <c:ser>
          <c:idx val="2"/>
          <c:order val="1"/>
          <c:tx>
            <c:v>DeMarco Log-Normal</c:v>
          </c:tx>
          <c:spPr>
            <a:ln w="38100">
              <a:solidFill>
                <a:srgbClr val="FF0000"/>
              </a:solidFill>
              <a:prstDash val="solid"/>
            </a:ln>
          </c:spPr>
          <c:marker>
            <c:symbol val="none"/>
          </c:marker>
          <c:xVal>
            <c:numRef>
              <c:f>'[Chart in Uncertainty Surrounding the Cone of Uncertainty 20050222a.doc 2]Demarco Data'!$E$5:$E$24</c:f>
              <c:numCache>
                <c:formatCode>General</c:formatCode>
                <c:ptCount val="20"/>
                <c:pt idx="0">
                  <c:v>0.62314540059347479</c:v>
                </c:pt>
                <c:pt idx="1">
                  <c:v>0.63489950752030033</c:v>
                </c:pt>
                <c:pt idx="2">
                  <c:v>0.759457933370978</c:v>
                </c:pt>
                <c:pt idx="3">
                  <c:v>0.8652514997692663</c:v>
                </c:pt>
                <c:pt idx="4">
                  <c:v>1.033623910336239</c:v>
                </c:pt>
                <c:pt idx="5">
                  <c:v>1.1229946524064141</c:v>
                </c:pt>
                <c:pt idx="6">
                  <c:v>1.1518915866741932</c:v>
                </c:pt>
                <c:pt idx="7">
                  <c:v>1.4538093485461876</c:v>
                </c:pt>
                <c:pt idx="8">
                  <c:v>1.8247220405493778</c:v>
                </c:pt>
                <c:pt idx="9">
                  <c:v>1.8933428775948462</c:v>
                </c:pt>
                <c:pt idx="10">
                  <c:v>1.9447219447219461</c:v>
                </c:pt>
                <c:pt idx="11">
                  <c:v>2.0391608391608367</c:v>
                </c:pt>
                <c:pt idx="12">
                  <c:v>2.0808080808080787</c:v>
                </c:pt>
                <c:pt idx="13">
                  <c:v>2.6543209876543212</c:v>
                </c:pt>
                <c:pt idx="14">
                  <c:v>2.7804642166344355</c:v>
                </c:pt>
                <c:pt idx="15">
                  <c:v>2.8652037617554882</c:v>
                </c:pt>
                <c:pt idx="16">
                  <c:v>3.0856643356643354</c:v>
                </c:pt>
                <c:pt idx="17">
                  <c:v>3.4029484029483981</c:v>
                </c:pt>
                <c:pt idx="18">
                  <c:v>3.8833992094861682</c:v>
                </c:pt>
                <c:pt idx="19">
                  <c:v>4.9197860962566864</c:v>
                </c:pt>
              </c:numCache>
            </c:numRef>
          </c:xVal>
          <c:yVal>
            <c:numRef>
              <c:f>'[Chart in Uncertainty Surrounding the Cone of Uncertainty 20050222a.doc 2]Demarco Data'!$H$5:$H$24</c:f>
              <c:numCache>
                <c:formatCode>General</c:formatCode>
                <c:ptCount val="20"/>
                <c:pt idx="0">
                  <c:v>4.7419097112585934E-2</c:v>
                </c:pt>
                <c:pt idx="1">
                  <c:v>5.0510138084717722E-2</c:v>
                </c:pt>
                <c:pt idx="2">
                  <c:v>8.8876341405338524E-2</c:v>
                </c:pt>
                <c:pt idx="3">
                  <c:v>0.12819478080702895</c:v>
                </c:pt>
                <c:pt idx="4">
                  <c:v>0.19907813882732303</c:v>
                </c:pt>
                <c:pt idx="5">
                  <c:v>0.23896313104068914</c:v>
                </c:pt>
                <c:pt idx="6">
                  <c:v>0.25200384342302823</c:v>
                </c:pt>
                <c:pt idx="7">
                  <c:v>0.38649338630337132</c:v>
                </c:pt>
                <c:pt idx="8">
                  <c:v>0.53276302980076518</c:v>
                </c:pt>
                <c:pt idx="9">
                  <c:v>0.55663268894158879</c:v>
                </c:pt>
                <c:pt idx="10">
                  <c:v>0.57382240494234649</c:v>
                </c:pt>
                <c:pt idx="11">
                  <c:v>0.60390482381693467</c:v>
                </c:pt>
                <c:pt idx="12">
                  <c:v>0.61655603882712329</c:v>
                </c:pt>
                <c:pt idx="13">
                  <c:v>0.75601750597663409</c:v>
                </c:pt>
                <c:pt idx="14">
                  <c:v>0.77913847448107221</c:v>
                </c:pt>
                <c:pt idx="15">
                  <c:v>0.79339555393409722</c:v>
                </c:pt>
                <c:pt idx="16">
                  <c:v>0.82618102816143724</c:v>
                </c:pt>
                <c:pt idx="17">
                  <c:v>0.86408117214623481</c:v>
                </c:pt>
                <c:pt idx="18">
                  <c:v>0.90562372531165336</c:v>
                </c:pt>
                <c:pt idx="19">
                  <c:v>0.95544949606895069</c:v>
                </c:pt>
              </c:numCache>
            </c:numRef>
          </c:yVal>
          <c:smooth val="1"/>
        </c:ser>
        <c:ser>
          <c:idx val="0"/>
          <c:order val="2"/>
          <c:tx>
            <c:v>Landmark Data</c:v>
          </c:tx>
          <c:spPr>
            <a:ln w="28575">
              <a:noFill/>
            </a:ln>
          </c:spPr>
          <c:marker>
            <c:symbol val="plus"/>
            <c:size val="6"/>
            <c:spPr>
              <a:noFill/>
              <a:ln>
                <a:solidFill>
                  <a:srgbClr val="000080"/>
                </a:solidFill>
                <a:prstDash val="solid"/>
              </a:ln>
            </c:spPr>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2]RaiioHisto'!$E$6:$E$229</c:f>
              <c:numCache>
                <c:formatCode>General</c:formatCode>
                <c:ptCount val="224"/>
                <c:pt idx="0">
                  <c:v>2.2321428571428592E-3</c:v>
                </c:pt>
                <c:pt idx="1">
                  <c:v>6.6964285714285711E-3</c:v>
                </c:pt>
                <c:pt idx="2">
                  <c:v>1.1160714285714314E-2</c:v>
                </c:pt>
                <c:pt idx="3">
                  <c:v>1.5625E-2</c:v>
                </c:pt>
                <c:pt idx="4">
                  <c:v>2.0089285714285764E-2</c:v>
                </c:pt>
                <c:pt idx="5">
                  <c:v>2.4553571428571452E-2</c:v>
                </c:pt>
                <c:pt idx="6">
                  <c:v>2.9017857142857151E-2</c:v>
                </c:pt>
                <c:pt idx="7">
                  <c:v>3.3482142857142856E-2</c:v>
                </c:pt>
                <c:pt idx="8">
                  <c:v>3.7946428571428582E-2</c:v>
                </c:pt>
                <c:pt idx="9">
                  <c:v>4.2410714285714385E-2</c:v>
                </c:pt>
                <c:pt idx="10">
                  <c:v>4.6874999999999986E-2</c:v>
                </c:pt>
                <c:pt idx="11">
                  <c:v>5.1339285714285705E-2</c:v>
                </c:pt>
                <c:pt idx="12">
                  <c:v>5.5803571428571529E-2</c:v>
                </c:pt>
                <c:pt idx="13">
                  <c:v>6.0267857142857144E-2</c:v>
                </c:pt>
                <c:pt idx="14">
                  <c:v>6.473214285714303E-2</c:v>
                </c:pt>
                <c:pt idx="15">
                  <c:v>6.9196428571428728E-2</c:v>
                </c:pt>
                <c:pt idx="16">
                  <c:v>7.3660714285714302E-2</c:v>
                </c:pt>
                <c:pt idx="17">
                  <c:v>7.8125E-2</c:v>
                </c:pt>
                <c:pt idx="18">
                  <c:v>8.2589285714285685E-2</c:v>
                </c:pt>
                <c:pt idx="19">
                  <c:v>8.7053571428571411E-2</c:v>
                </c:pt>
                <c:pt idx="20">
                  <c:v>9.1517857142857248E-2</c:v>
                </c:pt>
                <c:pt idx="21">
                  <c:v>9.5982142857142863E-2</c:v>
                </c:pt>
                <c:pt idx="22">
                  <c:v>0.10044642857142859</c:v>
                </c:pt>
                <c:pt idx="23">
                  <c:v>0.10491071428571429</c:v>
                </c:pt>
                <c:pt idx="24">
                  <c:v>0.10937500000000012</c:v>
                </c:pt>
                <c:pt idx="25">
                  <c:v>0.11383928571428571</c:v>
                </c:pt>
                <c:pt idx="26">
                  <c:v>0.11830357142857163</c:v>
                </c:pt>
                <c:pt idx="27">
                  <c:v>0.12276785714285714</c:v>
                </c:pt>
                <c:pt idx="28">
                  <c:v>0.12723214285714324</c:v>
                </c:pt>
                <c:pt idx="29">
                  <c:v>0.13169642857142899</c:v>
                </c:pt>
                <c:pt idx="30">
                  <c:v>0.13616071428571402</c:v>
                </c:pt>
                <c:pt idx="31">
                  <c:v>0.140625</c:v>
                </c:pt>
                <c:pt idx="32">
                  <c:v>0.14508928571428598</c:v>
                </c:pt>
                <c:pt idx="33">
                  <c:v>0.14955357142857137</c:v>
                </c:pt>
                <c:pt idx="34">
                  <c:v>0.15401785714285748</c:v>
                </c:pt>
                <c:pt idx="35">
                  <c:v>0.15848214285714349</c:v>
                </c:pt>
                <c:pt idx="36">
                  <c:v>0.16294642857142927</c:v>
                </c:pt>
                <c:pt idx="37">
                  <c:v>0.16741071428571427</c:v>
                </c:pt>
                <c:pt idx="38">
                  <c:v>0.171875</c:v>
                </c:pt>
                <c:pt idx="39">
                  <c:v>0.17633928571428598</c:v>
                </c:pt>
                <c:pt idx="40">
                  <c:v>0.18080357142857137</c:v>
                </c:pt>
                <c:pt idx="41">
                  <c:v>0.18526785714285748</c:v>
                </c:pt>
                <c:pt idx="42">
                  <c:v>0.18973214285714349</c:v>
                </c:pt>
                <c:pt idx="43">
                  <c:v>0.19419642857142899</c:v>
                </c:pt>
                <c:pt idx="44">
                  <c:v>0.19866071428571402</c:v>
                </c:pt>
                <c:pt idx="45">
                  <c:v>0.203125</c:v>
                </c:pt>
                <c:pt idx="46">
                  <c:v>0.20758928571428598</c:v>
                </c:pt>
                <c:pt idx="47">
                  <c:v>0.21205357142857137</c:v>
                </c:pt>
                <c:pt idx="48">
                  <c:v>0.21651785714285748</c:v>
                </c:pt>
                <c:pt idx="49">
                  <c:v>0.22098214285714324</c:v>
                </c:pt>
                <c:pt idx="50">
                  <c:v>0.22544642857142927</c:v>
                </c:pt>
                <c:pt idx="51">
                  <c:v>0.22991071428571427</c:v>
                </c:pt>
                <c:pt idx="52">
                  <c:v>0.234375</c:v>
                </c:pt>
                <c:pt idx="53">
                  <c:v>0.23883928571428598</c:v>
                </c:pt>
                <c:pt idx="54">
                  <c:v>0.24330357142857137</c:v>
                </c:pt>
                <c:pt idx="55">
                  <c:v>0.24776785714285748</c:v>
                </c:pt>
                <c:pt idx="56">
                  <c:v>0.25223214285714279</c:v>
                </c:pt>
                <c:pt idx="57">
                  <c:v>0.25669642857142799</c:v>
                </c:pt>
                <c:pt idx="58">
                  <c:v>0.2611607142857143</c:v>
                </c:pt>
                <c:pt idx="59">
                  <c:v>0.265625</c:v>
                </c:pt>
                <c:pt idx="60">
                  <c:v>0.27008928571428642</c:v>
                </c:pt>
                <c:pt idx="61">
                  <c:v>0.27455357142857145</c:v>
                </c:pt>
                <c:pt idx="62">
                  <c:v>0.27901785714285804</c:v>
                </c:pt>
                <c:pt idx="63">
                  <c:v>0.28348214285714346</c:v>
                </c:pt>
                <c:pt idx="64">
                  <c:v>0.28794642857142855</c:v>
                </c:pt>
                <c:pt idx="65">
                  <c:v>0.29241071428571491</c:v>
                </c:pt>
                <c:pt idx="66">
                  <c:v>0.2968750000000005</c:v>
                </c:pt>
                <c:pt idx="67">
                  <c:v>0.30133928571428642</c:v>
                </c:pt>
                <c:pt idx="68">
                  <c:v>0.30580357142857201</c:v>
                </c:pt>
                <c:pt idx="69">
                  <c:v>0.31026785714285804</c:v>
                </c:pt>
                <c:pt idx="70">
                  <c:v>0.31473214285714285</c:v>
                </c:pt>
                <c:pt idx="71">
                  <c:v>0.31919642857142855</c:v>
                </c:pt>
                <c:pt idx="72">
                  <c:v>0.32366071428571491</c:v>
                </c:pt>
                <c:pt idx="73">
                  <c:v>0.3281250000000005</c:v>
                </c:pt>
                <c:pt idx="74">
                  <c:v>0.33258928571428698</c:v>
                </c:pt>
                <c:pt idx="75">
                  <c:v>0.33705357142857201</c:v>
                </c:pt>
                <c:pt idx="76">
                  <c:v>0.34151785714285804</c:v>
                </c:pt>
                <c:pt idx="77">
                  <c:v>0.34598214285714346</c:v>
                </c:pt>
                <c:pt idx="78">
                  <c:v>0.35044642857142855</c:v>
                </c:pt>
                <c:pt idx="79">
                  <c:v>0.35491071428571491</c:v>
                </c:pt>
                <c:pt idx="80">
                  <c:v>0.3593750000000005</c:v>
                </c:pt>
                <c:pt idx="81">
                  <c:v>0.36383928571428642</c:v>
                </c:pt>
                <c:pt idx="82">
                  <c:v>0.36830357142857201</c:v>
                </c:pt>
                <c:pt idx="83">
                  <c:v>0.37276785714285804</c:v>
                </c:pt>
                <c:pt idx="84">
                  <c:v>0.37723214285714285</c:v>
                </c:pt>
                <c:pt idx="85">
                  <c:v>0.38169642857142855</c:v>
                </c:pt>
                <c:pt idx="86">
                  <c:v>0.38616071428571491</c:v>
                </c:pt>
                <c:pt idx="87">
                  <c:v>0.3906250000000005</c:v>
                </c:pt>
                <c:pt idx="88">
                  <c:v>0.39508928571428698</c:v>
                </c:pt>
                <c:pt idx="89">
                  <c:v>0.39955357142857201</c:v>
                </c:pt>
                <c:pt idx="90">
                  <c:v>0.40401785714285804</c:v>
                </c:pt>
                <c:pt idx="91">
                  <c:v>0.40848214285714346</c:v>
                </c:pt>
                <c:pt idx="92">
                  <c:v>0.41294642857142855</c:v>
                </c:pt>
                <c:pt idx="93">
                  <c:v>0.41741071428571491</c:v>
                </c:pt>
                <c:pt idx="94">
                  <c:v>0.4218750000000005</c:v>
                </c:pt>
                <c:pt idx="95">
                  <c:v>0.42633928571428642</c:v>
                </c:pt>
                <c:pt idx="96">
                  <c:v>0.43080357142857201</c:v>
                </c:pt>
                <c:pt idx="97">
                  <c:v>0.43526785714285804</c:v>
                </c:pt>
                <c:pt idx="98">
                  <c:v>0.43973214285714285</c:v>
                </c:pt>
                <c:pt idx="99">
                  <c:v>0.44419642857142799</c:v>
                </c:pt>
                <c:pt idx="100">
                  <c:v>0.4486607142857143</c:v>
                </c:pt>
                <c:pt idx="101">
                  <c:v>0.453125</c:v>
                </c:pt>
                <c:pt idx="102">
                  <c:v>0.45758928571428642</c:v>
                </c:pt>
                <c:pt idx="103">
                  <c:v>0.46205357142857145</c:v>
                </c:pt>
                <c:pt idx="104">
                  <c:v>0.46651785714285804</c:v>
                </c:pt>
                <c:pt idx="105">
                  <c:v>0.47098214285714346</c:v>
                </c:pt>
                <c:pt idx="106">
                  <c:v>0.47544642857142855</c:v>
                </c:pt>
                <c:pt idx="107">
                  <c:v>0.47991071428571491</c:v>
                </c:pt>
                <c:pt idx="108">
                  <c:v>0.4843750000000005</c:v>
                </c:pt>
                <c:pt idx="109">
                  <c:v>0.48883928571428642</c:v>
                </c:pt>
                <c:pt idx="110">
                  <c:v>0.49330357142857201</c:v>
                </c:pt>
                <c:pt idx="111">
                  <c:v>0.49776785714285804</c:v>
                </c:pt>
                <c:pt idx="112">
                  <c:v>0.50223214285714113</c:v>
                </c:pt>
                <c:pt idx="113">
                  <c:v>0.5066964285714286</c:v>
                </c:pt>
                <c:pt idx="114">
                  <c:v>0.5111607142857143</c:v>
                </c:pt>
                <c:pt idx="115">
                  <c:v>0.51562500000000111</c:v>
                </c:pt>
                <c:pt idx="116">
                  <c:v>0.52008928571428559</c:v>
                </c:pt>
                <c:pt idx="117">
                  <c:v>0.52455357142857162</c:v>
                </c:pt>
                <c:pt idx="118">
                  <c:v>0.5290178571428571</c:v>
                </c:pt>
                <c:pt idx="119">
                  <c:v>0.53348214285714113</c:v>
                </c:pt>
                <c:pt idx="120">
                  <c:v>0.5379464285714286</c:v>
                </c:pt>
                <c:pt idx="121">
                  <c:v>0.5424107142857143</c:v>
                </c:pt>
                <c:pt idx="122">
                  <c:v>0.54687500000000111</c:v>
                </c:pt>
                <c:pt idx="123">
                  <c:v>0.55133928571428559</c:v>
                </c:pt>
                <c:pt idx="124">
                  <c:v>0.55580357142857284</c:v>
                </c:pt>
                <c:pt idx="125">
                  <c:v>0.5602678571428571</c:v>
                </c:pt>
                <c:pt idx="126">
                  <c:v>0.56473214285714257</c:v>
                </c:pt>
                <c:pt idx="127">
                  <c:v>0.5691964285714286</c:v>
                </c:pt>
                <c:pt idx="128">
                  <c:v>0.57366071428571463</c:v>
                </c:pt>
                <c:pt idx="129">
                  <c:v>0.57812500000000111</c:v>
                </c:pt>
                <c:pt idx="130">
                  <c:v>0.58258928571428426</c:v>
                </c:pt>
                <c:pt idx="131">
                  <c:v>0.58705357142857162</c:v>
                </c:pt>
                <c:pt idx="132">
                  <c:v>0.59151785714285599</c:v>
                </c:pt>
                <c:pt idx="133">
                  <c:v>0.59598214285714113</c:v>
                </c:pt>
                <c:pt idx="134">
                  <c:v>0.6004464285714286</c:v>
                </c:pt>
                <c:pt idx="135">
                  <c:v>0.60491071428571463</c:v>
                </c:pt>
                <c:pt idx="136">
                  <c:v>0.60937500000000111</c:v>
                </c:pt>
                <c:pt idx="137">
                  <c:v>0.6138392857142857</c:v>
                </c:pt>
                <c:pt idx="138">
                  <c:v>0.61830357142857284</c:v>
                </c:pt>
                <c:pt idx="139">
                  <c:v>0.62276785714285765</c:v>
                </c:pt>
                <c:pt idx="140">
                  <c:v>0.62723214285714257</c:v>
                </c:pt>
                <c:pt idx="141">
                  <c:v>0.63169642857142982</c:v>
                </c:pt>
                <c:pt idx="142">
                  <c:v>0.63616071428571463</c:v>
                </c:pt>
                <c:pt idx="143">
                  <c:v>0.640625000000002</c:v>
                </c:pt>
                <c:pt idx="144">
                  <c:v>0.6450892857142857</c:v>
                </c:pt>
                <c:pt idx="145">
                  <c:v>0.64955357142857284</c:v>
                </c:pt>
                <c:pt idx="146">
                  <c:v>0.65401785714285765</c:v>
                </c:pt>
                <c:pt idx="147">
                  <c:v>0.65848214285714257</c:v>
                </c:pt>
                <c:pt idx="148">
                  <c:v>0.66294642857142982</c:v>
                </c:pt>
                <c:pt idx="149">
                  <c:v>0.66741071428571463</c:v>
                </c:pt>
                <c:pt idx="150">
                  <c:v>0.671875000000002</c:v>
                </c:pt>
                <c:pt idx="151">
                  <c:v>0.6763392857142857</c:v>
                </c:pt>
                <c:pt idx="152">
                  <c:v>0.68080357142857284</c:v>
                </c:pt>
                <c:pt idx="153">
                  <c:v>0.6852678571428571</c:v>
                </c:pt>
                <c:pt idx="154">
                  <c:v>0.68973214285714257</c:v>
                </c:pt>
                <c:pt idx="155">
                  <c:v>0.6941964285714286</c:v>
                </c:pt>
                <c:pt idx="156">
                  <c:v>0.69866071428571463</c:v>
                </c:pt>
                <c:pt idx="157">
                  <c:v>0.70312500000000111</c:v>
                </c:pt>
                <c:pt idx="158">
                  <c:v>0.70758928571428559</c:v>
                </c:pt>
                <c:pt idx="159">
                  <c:v>0.71205357142857284</c:v>
                </c:pt>
                <c:pt idx="160">
                  <c:v>0.7165178571428571</c:v>
                </c:pt>
                <c:pt idx="161">
                  <c:v>0.72098214285714257</c:v>
                </c:pt>
                <c:pt idx="162">
                  <c:v>0.7254464285714286</c:v>
                </c:pt>
                <c:pt idx="163">
                  <c:v>0.72991071428571463</c:v>
                </c:pt>
                <c:pt idx="164">
                  <c:v>0.73437500000000111</c:v>
                </c:pt>
                <c:pt idx="165">
                  <c:v>0.7388392857142857</c:v>
                </c:pt>
                <c:pt idx="166">
                  <c:v>0.74330357142857284</c:v>
                </c:pt>
                <c:pt idx="167">
                  <c:v>0.74776785714285765</c:v>
                </c:pt>
                <c:pt idx="168">
                  <c:v>0.75223214285714257</c:v>
                </c:pt>
                <c:pt idx="169">
                  <c:v>0.75669642857142982</c:v>
                </c:pt>
                <c:pt idx="170">
                  <c:v>0.76116071428571463</c:v>
                </c:pt>
                <c:pt idx="171">
                  <c:v>0.765625000000002</c:v>
                </c:pt>
                <c:pt idx="172">
                  <c:v>0.7700892857142857</c:v>
                </c:pt>
                <c:pt idx="173">
                  <c:v>0.77455357142857284</c:v>
                </c:pt>
                <c:pt idx="174">
                  <c:v>0.77901785714285765</c:v>
                </c:pt>
                <c:pt idx="175">
                  <c:v>0.78348214285714113</c:v>
                </c:pt>
                <c:pt idx="176">
                  <c:v>0.7879464285714286</c:v>
                </c:pt>
                <c:pt idx="177">
                  <c:v>0.7924107142857143</c:v>
                </c:pt>
                <c:pt idx="178">
                  <c:v>0.79687500000000111</c:v>
                </c:pt>
                <c:pt idx="179">
                  <c:v>0.80133928571428559</c:v>
                </c:pt>
                <c:pt idx="180">
                  <c:v>0.80580357142857284</c:v>
                </c:pt>
                <c:pt idx="181">
                  <c:v>0.8102678571428571</c:v>
                </c:pt>
                <c:pt idx="182">
                  <c:v>0.81473214285714257</c:v>
                </c:pt>
                <c:pt idx="183">
                  <c:v>0.8191964285714286</c:v>
                </c:pt>
                <c:pt idx="184">
                  <c:v>0.82366071428571463</c:v>
                </c:pt>
                <c:pt idx="185">
                  <c:v>0.82812500000000111</c:v>
                </c:pt>
                <c:pt idx="186">
                  <c:v>0.83258928571428559</c:v>
                </c:pt>
                <c:pt idx="187">
                  <c:v>0.83705357142857284</c:v>
                </c:pt>
                <c:pt idx="188">
                  <c:v>0.8415178571428571</c:v>
                </c:pt>
                <c:pt idx="189">
                  <c:v>0.84598214285714257</c:v>
                </c:pt>
                <c:pt idx="190">
                  <c:v>0.8504464285714286</c:v>
                </c:pt>
                <c:pt idx="191">
                  <c:v>0.85491071428571463</c:v>
                </c:pt>
                <c:pt idx="192">
                  <c:v>0.85937500000000111</c:v>
                </c:pt>
                <c:pt idx="193">
                  <c:v>0.8638392857142857</c:v>
                </c:pt>
                <c:pt idx="194">
                  <c:v>0.86830357142857284</c:v>
                </c:pt>
                <c:pt idx="195">
                  <c:v>0.87276785714285765</c:v>
                </c:pt>
                <c:pt idx="196">
                  <c:v>0.87723214285714257</c:v>
                </c:pt>
                <c:pt idx="197">
                  <c:v>0.8816964285714286</c:v>
                </c:pt>
                <c:pt idx="198">
                  <c:v>0.8861607142857143</c:v>
                </c:pt>
                <c:pt idx="199">
                  <c:v>0.89062500000000111</c:v>
                </c:pt>
                <c:pt idx="200">
                  <c:v>0.89508928571428559</c:v>
                </c:pt>
                <c:pt idx="201">
                  <c:v>0.89955357142857162</c:v>
                </c:pt>
                <c:pt idx="202">
                  <c:v>0.9040178571428571</c:v>
                </c:pt>
                <c:pt idx="203">
                  <c:v>0.90848214285714113</c:v>
                </c:pt>
                <c:pt idx="204">
                  <c:v>0.9129464285714286</c:v>
                </c:pt>
                <c:pt idx="205">
                  <c:v>0.9174107142857143</c:v>
                </c:pt>
                <c:pt idx="206">
                  <c:v>0.92187500000000111</c:v>
                </c:pt>
                <c:pt idx="207">
                  <c:v>0.92633928571428559</c:v>
                </c:pt>
                <c:pt idx="208">
                  <c:v>0.93080357142857284</c:v>
                </c:pt>
                <c:pt idx="209">
                  <c:v>0.9352678571428571</c:v>
                </c:pt>
                <c:pt idx="210">
                  <c:v>0.93973214285714257</c:v>
                </c:pt>
                <c:pt idx="211">
                  <c:v>0.9441964285714286</c:v>
                </c:pt>
                <c:pt idx="212">
                  <c:v>0.94866071428571463</c:v>
                </c:pt>
                <c:pt idx="213">
                  <c:v>0.95312500000000111</c:v>
                </c:pt>
                <c:pt idx="214">
                  <c:v>0.95758928571428559</c:v>
                </c:pt>
                <c:pt idx="215">
                  <c:v>0.96205357142857284</c:v>
                </c:pt>
                <c:pt idx="216">
                  <c:v>0.9665178571428571</c:v>
                </c:pt>
                <c:pt idx="217">
                  <c:v>0.97098214285714257</c:v>
                </c:pt>
                <c:pt idx="218">
                  <c:v>0.9754464285714286</c:v>
                </c:pt>
                <c:pt idx="219">
                  <c:v>0.97991071428571463</c:v>
                </c:pt>
                <c:pt idx="220">
                  <c:v>0.984375</c:v>
                </c:pt>
                <c:pt idx="221">
                  <c:v>0.98883928571428559</c:v>
                </c:pt>
                <c:pt idx="222">
                  <c:v>0.99330357142857162</c:v>
                </c:pt>
                <c:pt idx="223">
                  <c:v>0.9977678571428571</c:v>
                </c:pt>
              </c:numCache>
            </c:numRef>
          </c:yVal>
          <c:smooth val="1"/>
        </c:ser>
        <c:ser>
          <c:idx val="3"/>
          <c:order val="3"/>
          <c:tx>
            <c:v>Landmark Log-Normal</c:v>
          </c:tx>
          <c:spPr>
            <a:ln w="38100">
              <a:pattFill prst="pct75">
                <a:fgClr>
                  <a:srgbClr val="000080"/>
                </a:fgClr>
                <a:bgClr>
                  <a:srgbClr val="FFFFFF"/>
                </a:bgClr>
              </a:pattFill>
              <a:prstDash val="solid"/>
            </a:ln>
          </c:spPr>
          <c:marker>
            <c:symbol val="none"/>
          </c:marker>
          <c:xVal>
            <c:numRef>
              <c:f>'[Chart in Uncertainty Surrounding the Cone of Uncertainty 20050222a.doc 2]RaiioHisto'!$C$6:$C$229</c:f>
              <c:numCache>
                <c:formatCode>General</c:formatCode>
                <c:ptCount val="224"/>
                <c:pt idx="0">
                  <c:v>0.50276243093922657</c:v>
                </c:pt>
                <c:pt idx="1">
                  <c:v>0.54491017964071853</c:v>
                </c:pt>
                <c:pt idx="2">
                  <c:v>0.56603773584905659</c:v>
                </c:pt>
                <c:pt idx="3">
                  <c:v>0.60066006600660071</c:v>
                </c:pt>
                <c:pt idx="4">
                  <c:v>0.61243144424131624</c:v>
                </c:pt>
                <c:pt idx="5">
                  <c:v>0.70491803278688658</c:v>
                </c:pt>
                <c:pt idx="6">
                  <c:v>0.72077922077922074</c:v>
                </c:pt>
                <c:pt idx="7">
                  <c:v>0.74324324324324365</c:v>
                </c:pt>
                <c:pt idx="8">
                  <c:v>0.76056338028168957</c:v>
                </c:pt>
                <c:pt idx="9">
                  <c:v>0.79620853080568721</c:v>
                </c:pt>
                <c:pt idx="10">
                  <c:v>0.88235294117647056</c:v>
                </c:pt>
                <c:pt idx="11">
                  <c:v>0.88950276243093795</c:v>
                </c:pt>
                <c:pt idx="12">
                  <c:v>0.90402476780185759</c:v>
                </c:pt>
                <c:pt idx="13">
                  <c:v>0.9151515151515156</c:v>
                </c:pt>
                <c:pt idx="14">
                  <c:v>0.91851851851851862</c:v>
                </c:pt>
                <c:pt idx="15">
                  <c:v>0.92592592592592549</c:v>
                </c:pt>
                <c:pt idx="16">
                  <c:v>0.93150684931506744</c:v>
                </c:pt>
                <c:pt idx="17">
                  <c:v>0.95454545454545592</c:v>
                </c:pt>
                <c:pt idx="18">
                  <c:v>1.0069930069930071</c:v>
                </c:pt>
                <c:pt idx="19">
                  <c:v>1.0282485875706215</c:v>
                </c:pt>
                <c:pt idx="20">
                  <c:v>1.0306748466257669</c:v>
                </c:pt>
                <c:pt idx="21">
                  <c:v>1.0317460317460321</c:v>
                </c:pt>
                <c:pt idx="22">
                  <c:v>1.0434782608695652</c:v>
                </c:pt>
                <c:pt idx="23">
                  <c:v>1.0542168674698795</c:v>
                </c:pt>
                <c:pt idx="24">
                  <c:v>1.0666666666666667</c:v>
                </c:pt>
                <c:pt idx="25">
                  <c:v>1.0666666666666667</c:v>
                </c:pt>
                <c:pt idx="26">
                  <c:v>1.0679611650485437</c:v>
                </c:pt>
                <c:pt idx="27">
                  <c:v>1.0708955223880601</c:v>
                </c:pt>
                <c:pt idx="28">
                  <c:v>1.084070796460177</c:v>
                </c:pt>
                <c:pt idx="29">
                  <c:v>1.0943396226415101</c:v>
                </c:pt>
                <c:pt idx="30">
                  <c:v>1.0943396226415101</c:v>
                </c:pt>
                <c:pt idx="31">
                  <c:v>1.1045454545454545</c:v>
                </c:pt>
                <c:pt idx="32">
                  <c:v>1.1055900621118013</c:v>
                </c:pt>
                <c:pt idx="33">
                  <c:v>1.121951219512193</c:v>
                </c:pt>
                <c:pt idx="34">
                  <c:v>1.1428571428571441</c:v>
                </c:pt>
                <c:pt idx="35">
                  <c:v>1.1428571428571441</c:v>
                </c:pt>
                <c:pt idx="36">
                  <c:v>1.1593406593406594</c:v>
                </c:pt>
                <c:pt idx="37">
                  <c:v>1.1606217616580321</c:v>
                </c:pt>
                <c:pt idx="38">
                  <c:v>1.1654411764705883</c:v>
                </c:pt>
                <c:pt idx="39">
                  <c:v>1.1734939759036145</c:v>
                </c:pt>
                <c:pt idx="40">
                  <c:v>1.1785714285714306</c:v>
                </c:pt>
                <c:pt idx="41">
                  <c:v>1.1800947867298579</c:v>
                </c:pt>
                <c:pt idx="42">
                  <c:v>1.1818181818181821</c:v>
                </c:pt>
                <c:pt idx="43">
                  <c:v>1.1822916666666667</c:v>
                </c:pt>
                <c:pt idx="44">
                  <c:v>1.1857142857142837</c:v>
                </c:pt>
                <c:pt idx="45">
                  <c:v>1.1941176470588255</c:v>
                </c:pt>
                <c:pt idx="46">
                  <c:v>1.1942857142857184</c:v>
                </c:pt>
                <c:pt idx="47">
                  <c:v>1.2055555555555555</c:v>
                </c:pt>
                <c:pt idx="48">
                  <c:v>1.2085308056872037</c:v>
                </c:pt>
                <c:pt idx="49">
                  <c:v>1.2131147540983598</c:v>
                </c:pt>
                <c:pt idx="50">
                  <c:v>1.2310469314079422</c:v>
                </c:pt>
                <c:pt idx="51">
                  <c:v>1.2352941176470551</c:v>
                </c:pt>
                <c:pt idx="52">
                  <c:v>1.2459016393442599</c:v>
                </c:pt>
                <c:pt idx="53">
                  <c:v>1.2516556291390728</c:v>
                </c:pt>
                <c:pt idx="54">
                  <c:v>1.2647975077881619</c:v>
                </c:pt>
                <c:pt idx="55">
                  <c:v>1.28</c:v>
                </c:pt>
                <c:pt idx="56">
                  <c:v>1.2833333333333334</c:v>
                </c:pt>
                <c:pt idx="57">
                  <c:v>1.2848484848484849</c:v>
                </c:pt>
                <c:pt idx="58">
                  <c:v>1.2957198443579758</c:v>
                </c:pt>
                <c:pt idx="59">
                  <c:v>1.3012422360248448</c:v>
                </c:pt>
                <c:pt idx="60">
                  <c:v>1.3089430894308942</c:v>
                </c:pt>
                <c:pt idx="61">
                  <c:v>1.3125</c:v>
                </c:pt>
                <c:pt idx="62">
                  <c:v>1.3156028368794326</c:v>
                </c:pt>
                <c:pt idx="63">
                  <c:v>1.316455696202532</c:v>
                </c:pt>
                <c:pt idx="64">
                  <c:v>1.3172413793103448</c:v>
                </c:pt>
                <c:pt idx="65">
                  <c:v>1.327586206896552</c:v>
                </c:pt>
                <c:pt idx="66">
                  <c:v>1.3333333333333333</c:v>
                </c:pt>
                <c:pt idx="67">
                  <c:v>1.3526570048309214</c:v>
                </c:pt>
                <c:pt idx="68">
                  <c:v>1.356973995271868</c:v>
                </c:pt>
                <c:pt idx="69">
                  <c:v>1.3620689655172435</c:v>
                </c:pt>
                <c:pt idx="70">
                  <c:v>1.4</c:v>
                </c:pt>
                <c:pt idx="71">
                  <c:v>1.4</c:v>
                </c:pt>
                <c:pt idx="72">
                  <c:v>1.4049079754601228</c:v>
                </c:pt>
                <c:pt idx="73">
                  <c:v>1.4148936170212736</c:v>
                </c:pt>
                <c:pt idx="74">
                  <c:v>1.4464285714285721</c:v>
                </c:pt>
                <c:pt idx="75">
                  <c:v>1.4509283819628638</c:v>
                </c:pt>
                <c:pt idx="76">
                  <c:v>1.4583333333333333</c:v>
                </c:pt>
                <c:pt idx="77">
                  <c:v>1.4626865671641778</c:v>
                </c:pt>
                <c:pt idx="78">
                  <c:v>1.4651162790697674</c:v>
                </c:pt>
                <c:pt idx="79">
                  <c:v>1.4738292011019254</c:v>
                </c:pt>
                <c:pt idx="80">
                  <c:v>1.4768211920529755</c:v>
                </c:pt>
                <c:pt idx="81">
                  <c:v>1.4986225895316805</c:v>
                </c:pt>
                <c:pt idx="82">
                  <c:v>1.5</c:v>
                </c:pt>
                <c:pt idx="83">
                  <c:v>1.515923566878981</c:v>
                </c:pt>
                <c:pt idx="84">
                  <c:v>1.5166666666666666</c:v>
                </c:pt>
                <c:pt idx="85">
                  <c:v>1.5272206303724893</c:v>
                </c:pt>
                <c:pt idx="86">
                  <c:v>1.5384615384615385</c:v>
                </c:pt>
                <c:pt idx="87">
                  <c:v>1.5405405405405421</c:v>
                </c:pt>
                <c:pt idx="88">
                  <c:v>1.5405405405405421</c:v>
                </c:pt>
                <c:pt idx="89">
                  <c:v>1.5405405405405421</c:v>
                </c:pt>
                <c:pt idx="90">
                  <c:v>1.5476190476190455</c:v>
                </c:pt>
                <c:pt idx="91">
                  <c:v>1.5646258503401358</c:v>
                </c:pt>
                <c:pt idx="92">
                  <c:v>1.5671641791044755</c:v>
                </c:pt>
                <c:pt idx="93">
                  <c:v>1.5759312320916874</c:v>
                </c:pt>
                <c:pt idx="94">
                  <c:v>1.5812672176308538</c:v>
                </c:pt>
                <c:pt idx="95">
                  <c:v>1.6</c:v>
                </c:pt>
                <c:pt idx="96">
                  <c:v>1.6</c:v>
                </c:pt>
                <c:pt idx="97">
                  <c:v>1.6</c:v>
                </c:pt>
                <c:pt idx="98">
                  <c:v>1.6105263157894707</c:v>
                </c:pt>
                <c:pt idx="99">
                  <c:v>1.6190476190476191</c:v>
                </c:pt>
                <c:pt idx="100">
                  <c:v>1.6241610738255041</c:v>
                </c:pt>
                <c:pt idx="101">
                  <c:v>1.6245733788395904</c:v>
                </c:pt>
                <c:pt idx="102">
                  <c:v>1.6246418338108883</c:v>
                </c:pt>
                <c:pt idx="103">
                  <c:v>1.6266666666666667</c:v>
                </c:pt>
                <c:pt idx="104">
                  <c:v>1.641255605381166</c:v>
                </c:pt>
                <c:pt idx="105">
                  <c:v>1.6435643564356412</c:v>
                </c:pt>
                <c:pt idx="106">
                  <c:v>1.661654135338346</c:v>
                </c:pt>
                <c:pt idx="107">
                  <c:v>1.6687697160883279</c:v>
                </c:pt>
                <c:pt idx="108">
                  <c:v>1.677777777777778</c:v>
                </c:pt>
                <c:pt idx="109">
                  <c:v>1.6917293233082706</c:v>
                </c:pt>
                <c:pt idx="110">
                  <c:v>1.6993464052287581</c:v>
                </c:pt>
                <c:pt idx="111">
                  <c:v>1.7009345794392519</c:v>
                </c:pt>
                <c:pt idx="112">
                  <c:v>1.7096774193548379</c:v>
                </c:pt>
                <c:pt idx="113">
                  <c:v>1.7193675889328064</c:v>
                </c:pt>
                <c:pt idx="114">
                  <c:v>1.7202797202797202</c:v>
                </c:pt>
                <c:pt idx="115">
                  <c:v>1.7222222222222219</c:v>
                </c:pt>
                <c:pt idx="116">
                  <c:v>1.7365853658536585</c:v>
                </c:pt>
                <c:pt idx="117">
                  <c:v>1.7412140575079833</c:v>
                </c:pt>
                <c:pt idx="118">
                  <c:v>1.7480314960629897</c:v>
                </c:pt>
                <c:pt idx="119">
                  <c:v>1.75</c:v>
                </c:pt>
                <c:pt idx="120">
                  <c:v>1.7537688442211055</c:v>
                </c:pt>
                <c:pt idx="121">
                  <c:v>1.7619047619047619</c:v>
                </c:pt>
                <c:pt idx="122">
                  <c:v>1.7673267326732658</c:v>
                </c:pt>
                <c:pt idx="123">
                  <c:v>1.7741046831955918</c:v>
                </c:pt>
                <c:pt idx="124">
                  <c:v>1.7792207792207793</c:v>
                </c:pt>
                <c:pt idx="125">
                  <c:v>1.7816091954022966</c:v>
                </c:pt>
                <c:pt idx="126">
                  <c:v>1.787965616045843</c:v>
                </c:pt>
                <c:pt idx="127">
                  <c:v>1.8019801980198018</c:v>
                </c:pt>
                <c:pt idx="128">
                  <c:v>1.8035714285714286</c:v>
                </c:pt>
                <c:pt idx="129">
                  <c:v>1.8086956521739108</c:v>
                </c:pt>
                <c:pt idx="130">
                  <c:v>1.8086956521739108</c:v>
                </c:pt>
                <c:pt idx="131">
                  <c:v>1.8163265306122449</c:v>
                </c:pt>
                <c:pt idx="132">
                  <c:v>1.851485148514852</c:v>
                </c:pt>
                <c:pt idx="133">
                  <c:v>1.8582089552238805</c:v>
                </c:pt>
                <c:pt idx="134">
                  <c:v>1.875</c:v>
                </c:pt>
                <c:pt idx="135">
                  <c:v>1.9179104477611939</c:v>
                </c:pt>
                <c:pt idx="136">
                  <c:v>1.930939226519337</c:v>
                </c:pt>
                <c:pt idx="137">
                  <c:v>1.9352941176470568</c:v>
                </c:pt>
                <c:pt idx="138">
                  <c:v>1.9383983572895278</c:v>
                </c:pt>
                <c:pt idx="139">
                  <c:v>1.9384615384615407</c:v>
                </c:pt>
                <c:pt idx="140">
                  <c:v>1.9405940594059399</c:v>
                </c:pt>
                <c:pt idx="141">
                  <c:v>1.9635416666666667</c:v>
                </c:pt>
                <c:pt idx="142">
                  <c:v>2</c:v>
                </c:pt>
                <c:pt idx="143">
                  <c:v>2</c:v>
                </c:pt>
                <c:pt idx="144">
                  <c:v>2.0049504950495027</c:v>
                </c:pt>
                <c:pt idx="145">
                  <c:v>2.0055096418732781</c:v>
                </c:pt>
                <c:pt idx="146">
                  <c:v>2.0102040816326552</c:v>
                </c:pt>
                <c:pt idx="147">
                  <c:v>2.0102040816326552</c:v>
                </c:pt>
                <c:pt idx="148">
                  <c:v>2.0480769230769229</c:v>
                </c:pt>
                <c:pt idx="149">
                  <c:v>2.0515463917525771</c:v>
                </c:pt>
                <c:pt idx="150">
                  <c:v>2.0540540540540539</c:v>
                </c:pt>
                <c:pt idx="151">
                  <c:v>2.0638297872340452</c:v>
                </c:pt>
                <c:pt idx="152">
                  <c:v>2.0796460176991127</c:v>
                </c:pt>
                <c:pt idx="153">
                  <c:v>2.1033519553072666</c:v>
                </c:pt>
                <c:pt idx="154">
                  <c:v>2.1242236024844763</c:v>
                </c:pt>
                <c:pt idx="155">
                  <c:v>2.1477987421383733</c:v>
                </c:pt>
                <c:pt idx="156">
                  <c:v>2.1520912547528552</c:v>
                </c:pt>
                <c:pt idx="157">
                  <c:v>2.1960784313725443</c:v>
                </c:pt>
                <c:pt idx="158">
                  <c:v>2.2213114754098382</c:v>
                </c:pt>
                <c:pt idx="159">
                  <c:v>2.2868852459016402</c:v>
                </c:pt>
                <c:pt idx="160">
                  <c:v>2.2869565217391306</c:v>
                </c:pt>
                <c:pt idx="161">
                  <c:v>2.2869565217391306</c:v>
                </c:pt>
                <c:pt idx="162">
                  <c:v>2.3189655172413794</c:v>
                </c:pt>
                <c:pt idx="163">
                  <c:v>2.3452380952380927</c:v>
                </c:pt>
                <c:pt idx="164">
                  <c:v>2.3529411764705839</c:v>
                </c:pt>
                <c:pt idx="165">
                  <c:v>2.3557692307692255</c:v>
                </c:pt>
                <c:pt idx="166">
                  <c:v>2.3609022556390982</c:v>
                </c:pt>
                <c:pt idx="167">
                  <c:v>2.3796296296296222</c:v>
                </c:pt>
                <c:pt idx="168">
                  <c:v>2.3846153846153837</c:v>
                </c:pt>
                <c:pt idx="169">
                  <c:v>2.4025974025974066</c:v>
                </c:pt>
                <c:pt idx="170">
                  <c:v>2.4133333333333336</c:v>
                </c:pt>
                <c:pt idx="171">
                  <c:v>2.4221453287197185</c:v>
                </c:pt>
                <c:pt idx="172">
                  <c:v>2.4285714285714324</c:v>
                </c:pt>
                <c:pt idx="173">
                  <c:v>2.4499999999999997</c:v>
                </c:pt>
                <c:pt idx="174">
                  <c:v>2.490797546012276</c:v>
                </c:pt>
                <c:pt idx="175">
                  <c:v>2.4922279792746069</c:v>
                </c:pt>
                <c:pt idx="176">
                  <c:v>2.5076923076923134</c:v>
                </c:pt>
                <c:pt idx="177">
                  <c:v>2.5145228215767634</c:v>
                </c:pt>
                <c:pt idx="178">
                  <c:v>2.533582089552239</c:v>
                </c:pt>
                <c:pt idx="179">
                  <c:v>2.5529411764705867</c:v>
                </c:pt>
                <c:pt idx="180">
                  <c:v>2.5555555555555554</c:v>
                </c:pt>
                <c:pt idx="181">
                  <c:v>2.5664739884393062</c:v>
                </c:pt>
                <c:pt idx="182">
                  <c:v>2.5754716981132035</c:v>
                </c:pt>
                <c:pt idx="183">
                  <c:v>2.5862068965517238</c:v>
                </c:pt>
                <c:pt idx="184">
                  <c:v>2.5909090909090908</c:v>
                </c:pt>
                <c:pt idx="185">
                  <c:v>2.6</c:v>
                </c:pt>
                <c:pt idx="186">
                  <c:v>2.6160714285714284</c:v>
                </c:pt>
                <c:pt idx="187">
                  <c:v>2.625</c:v>
                </c:pt>
                <c:pt idx="188">
                  <c:v>2.6415094339622627</c:v>
                </c:pt>
                <c:pt idx="189">
                  <c:v>2.6475644699140402</c:v>
                </c:pt>
                <c:pt idx="190">
                  <c:v>2.6590257879656192</c:v>
                </c:pt>
                <c:pt idx="191">
                  <c:v>2.9333333333333331</c:v>
                </c:pt>
                <c:pt idx="192">
                  <c:v>2.9464285714285707</c:v>
                </c:pt>
                <c:pt idx="193">
                  <c:v>2.9616724738675937</c:v>
                </c:pt>
                <c:pt idx="194">
                  <c:v>2.9814814814814814</c:v>
                </c:pt>
                <c:pt idx="195">
                  <c:v>3.0110192837465566</c:v>
                </c:pt>
                <c:pt idx="196">
                  <c:v>3.0357142857142847</c:v>
                </c:pt>
                <c:pt idx="197">
                  <c:v>3.0505617977528092</c:v>
                </c:pt>
                <c:pt idx="198">
                  <c:v>3.2965116279069817</c:v>
                </c:pt>
                <c:pt idx="199">
                  <c:v>3.3090909090909078</c:v>
                </c:pt>
                <c:pt idx="200">
                  <c:v>3.3174603174603181</c:v>
                </c:pt>
                <c:pt idx="201">
                  <c:v>3.3478260869565242</c:v>
                </c:pt>
                <c:pt idx="202">
                  <c:v>3.3613861386138577</c:v>
                </c:pt>
                <c:pt idx="203">
                  <c:v>3.4239130434782608</c:v>
                </c:pt>
                <c:pt idx="204">
                  <c:v>3.4306930693069306</c:v>
                </c:pt>
                <c:pt idx="205">
                  <c:v>3.4594594594594552</c:v>
                </c:pt>
                <c:pt idx="206">
                  <c:v>3.5416666666666665</c:v>
                </c:pt>
                <c:pt idx="207">
                  <c:v>3.6648936170212782</c:v>
                </c:pt>
                <c:pt idx="208">
                  <c:v>3.6749999999999998</c:v>
                </c:pt>
                <c:pt idx="209">
                  <c:v>3.6850828729281782</c:v>
                </c:pt>
                <c:pt idx="210">
                  <c:v>3.7142857142857144</c:v>
                </c:pt>
                <c:pt idx="211">
                  <c:v>3.7900552486187844</c:v>
                </c:pt>
                <c:pt idx="212">
                  <c:v>3.8832116788321223</c:v>
                </c:pt>
                <c:pt idx="213">
                  <c:v>4.1596638655462188</c:v>
                </c:pt>
                <c:pt idx="214">
                  <c:v>4.3061224489795915</c:v>
                </c:pt>
                <c:pt idx="215">
                  <c:v>4.4863813229571994</c:v>
                </c:pt>
                <c:pt idx="216">
                  <c:v>4.6129032258064395</c:v>
                </c:pt>
                <c:pt idx="217">
                  <c:v>4.857142857142847</c:v>
                </c:pt>
                <c:pt idx="218">
                  <c:v>5.195402298850575</c:v>
                </c:pt>
                <c:pt idx="219">
                  <c:v>6.1428571428571415</c:v>
                </c:pt>
                <c:pt idx="220">
                  <c:v>6.1578947368420955</c:v>
                </c:pt>
                <c:pt idx="221">
                  <c:v>6.2592592592592595</c:v>
                </c:pt>
                <c:pt idx="222">
                  <c:v>6.3</c:v>
                </c:pt>
                <c:pt idx="223">
                  <c:v>6.7619047619047619</c:v>
                </c:pt>
              </c:numCache>
            </c:numRef>
          </c:xVal>
          <c:yVal>
            <c:numRef>
              <c:f>'[Chart in Uncertainty Surrounding the Cone of Uncertainty 20050222a.doc 2]RaiioHisto'!$F$6:$F$229</c:f>
              <c:numCache>
                <c:formatCode>General</c:formatCode>
                <c:ptCount val="224"/>
                <c:pt idx="0">
                  <c:v>4.1482632447509401E-3</c:v>
                </c:pt>
                <c:pt idx="1">
                  <c:v>6.7547475811336006E-3</c:v>
                </c:pt>
                <c:pt idx="2">
                  <c:v>8.4274961833004248E-3</c:v>
                </c:pt>
                <c:pt idx="3">
                  <c:v>1.1765538004264641E-2</c:v>
                </c:pt>
                <c:pt idx="4">
                  <c:v>1.3081411023055288E-2</c:v>
                </c:pt>
                <c:pt idx="5">
                  <c:v>2.6971649830709918E-2</c:v>
                </c:pt>
                <c:pt idx="6">
                  <c:v>3.0027934776062602E-2</c:v>
                </c:pt>
                <c:pt idx="7">
                  <c:v>3.470941901510028E-2</c:v>
                </c:pt>
                <c:pt idx="8">
                  <c:v>3.8603945152444322E-2</c:v>
                </c:pt>
                <c:pt idx="9">
                  <c:v>4.7403689025460806E-2</c:v>
                </c:pt>
                <c:pt idx="10">
                  <c:v>7.2973493108413445E-2</c:v>
                </c:pt>
                <c:pt idx="11">
                  <c:v>7.536126161608353E-2</c:v>
                </c:pt>
                <c:pt idx="12">
                  <c:v>8.0331540321307626E-2</c:v>
                </c:pt>
                <c:pt idx="13">
                  <c:v>8.4247370459723026E-2</c:v>
                </c:pt>
                <c:pt idx="14">
                  <c:v>8.5450456734830066E-2</c:v>
                </c:pt>
                <c:pt idx="15">
                  <c:v>8.8126572417084742E-2</c:v>
                </c:pt>
                <c:pt idx="16">
                  <c:v>9.0169221524802667E-2</c:v>
                </c:pt>
                <c:pt idx="17">
                  <c:v>9.8836638979674721E-2</c:v>
                </c:pt>
                <c:pt idx="18">
                  <c:v>0.11990765218846811</c:v>
                </c:pt>
                <c:pt idx="19">
                  <c:v>0.12894051091990755</c:v>
                </c:pt>
                <c:pt idx="20">
                  <c:v>0.12998855938179671</c:v>
                </c:pt>
                <c:pt idx="21">
                  <c:v>0.13045235153355561</c:v>
                </c:pt>
                <c:pt idx="22">
                  <c:v>0.1355748505057438</c:v>
                </c:pt>
                <c:pt idx="23">
                  <c:v>0.14033071216364637</c:v>
                </c:pt>
                <c:pt idx="24">
                  <c:v>0.14592206427881238</c:v>
                </c:pt>
                <c:pt idx="25">
                  <c:v>0.14592206427881238</c:v>
                </c:pt>
                <c:pt idx="26">
                  <c:v>0.14650810448830373</c:v>
                </c:pt>
                <c:pt idx="27">
                  <c:v>0.14783973209707563</c:v>
                </c:pt>
                <c:pt idx="28">
                  <c:v>0.15387240055667037</c:v>
                </c:pt>
                <c:pt idx="29">
                  <c:v>0.15863336039320541</c:v>
                </c:pt>
                <c:pt idx="30">
                  <c:v>0.15863336039320541</c:v>
                </c:pt>
                <c:pt idx="31">
                  <c:v>0.16341443551317009</c:v>
                </c:pt>
                <c:pt idx="32">
                  <c:v>0.16390650053330574</c:v>
                </c:pt>
                <c:pt idx="33">
                  <c:v>0.1716767495012359</c:v>
                </c:pt>
                <c:pt idx="34">
                  <c:v>0.18177013063464398</c:v>
                </c:pt>
                <c:pt idx="35">
                  <c:v>0.18177013063464398</c:v>
                </c:pt>
                <c:pt idx="36">
                  <c:v>0.18984936166194719</c:v>
                </c:pt>
                <c:pt idx="37">
                  <c:v>0.19048150185621293</c:v>
                </c:pt>
                <c:pt idx="38">
                  <c:v>0.19286483468065319</c:v>
                </c:pt>
                <c:pt idx="39">
                  <c:v>0.19686532488497976</c:v>
                </c:pt>
                <c:pt idx="40">
                  <c:v>0.19939906158042858</c:v>
                </c:pt>
                <c:pt idx="41">
                  <c:v>0.20016091416901161</c:v>
                </c:pt>
                <c:pt idx="42">
                  <c:v>0.20102372468970417</c:v>
                </c:pt>
                <c:pt idx="43">
                  <c:v>0.20126094223348479</c:v>
                </c:pt>
                <c:pt idx="44">
                  <c:v>0.2029778363858549</c:v>
                </c:pt>
                <c:pt idx="45">
                  <c:v>0.20720891607159822</c:v>
                </c:pt>
                <c:pt idx="46">
                  <c:v>0.20729376031623409</c:v>
                </c:pt>
                <c:pt idx="47">
                  <c:v>0.21300226057921975</c:v>
                </c:pt>
                <c:pt idx="48">
                  <c:v>0.21451546430766782</c:v>
                </c:pt>
                <c:pt idx="49">
                  <c:v>0.21685170108793589</c:v>
                </c:pt>
                <c:pt idx="50">
                  <c:v>0.22604472444751278</c:v>
                </c:pt>
                <c:pt idx="51">
                  <c:v>0.22823393887931617</c:v>
                </c:pt>
                <c:pt idx="52">
                  <c:v>0.23372008043669798</c:v>
                </c:pt>
                <c:pt idx="53">
                  <c:v>0.23670654359199336</c:v>
                </c:pt>
                <c:pt idx="54">
                  <c:v>0.24355339146925586</c:v>
                </c:pt>
                <c:pt idx="55">
                  <c:v>0.25151495705064142</c:v>
                </c:pt>
                <c:pt idx="56">
                  <c:v>0.25326603195156561</c:v>
                </c:pt>
                <c:pt idx="57">
                  <c:v>0.25406258062377196</c:v>
                </c:pt>
                <c:pt idx="58">
                  <c:v>0.2597884690664139</c:v>
                </c:pt>
                <c:pt idx="59">
                  <c:v>0.26270379380655717</c:v>
                </c:pt>
                <c:pt idx="60">
                  <c:v>0.2667760982325868</c:v>
                </c:pt>
                <c:pt idx="61">
                  <c:v>0.26865960560514812</c:v>
                </c:pt>
                <c:pt idx="62">
                  <c:v>0.27030392038118389</c:v>
                </c:pt>
                <c:pt idx="63">
                  <c:v>0.27075608281675312</c:v>
                </c:pt>
                <c:pt idx="64">
                  <c:v>0.27117270472299182</c:v>
                </c:pt>
                <c:pt idx="65">
                  <c:v>0.2766645590698964</c:v>
                </c:pt>
                <c:pt idx="66">
                  <c:v>0.27972030988956914</c:v>
                </c:pt>
                <c:pt idx="67">
                  <c:v>0.29001548836799135</c:v>
                </c:pt>
                <c:pt idx="68">
                  <c:v>0.29231917033782989</c:v>
                </c:pt>
                <c:pt idx="69">
                  <c:v>0.29503943546525935</c:v>
                </c:pt>
                <c:pt idx="70">
                  <c:v>0.31532316700713497</c:v>
                </c:pt>
                <c:pt idx="71">
                  <c:v>0.31532316700713497</c:v>
                </c:pt>
                <c:pt idx="72">
                  <c:v>0.31794970544754547</c:v>
                </c:pt>
                <c:pt idx="73">
                  <c:v>0.32329338830172233</c:v>
                </c:pt>
                <c:pt idx="74">
                  <c:v>0.34015519396661281</c:v>
                </c:pt>
                <c:pt idx="75">
                  <c:v>0.34255813548333869</c:v>
                </c:pt>
                <c:pt idx="76">
                  <c:v>0.34651004924268197</c:v>
                </c:pt>
                <c:pt idx="77">
                  <c:v>0.34883176318649445</c:v>
                </c:pt>
                <c:pt idx="78">
                  <c:v>0.35012706528893539</c:v>
                </c:pt>
                <c:pt idx="79">
                  <c:v>0.35476857184883742</c:v>
                </c:pt>
                <c:pt idx="80">
                  <c:v>0.3563611270455333</c:v>
                </c:pt>
                <c:pt idx="81">
                  <c:v>0.36794192281855742</c:v>
                </c:pt>
                <c:pt idx="82">
                  <c:v>0.36867207094882964</c:v>
                </c:pt>
                <c:pt idx="83">
                  <c:v>0.37709806194184847</c:v>
                </c:pt>
                <c:pt idx="84">
                  <c:v>0.37749057038669848</c:v>
                </c:pt>
                <c:pt idx="85">
                  <c:v>0.38305793944499417</c:v>
                </c:pt>
                <c:pt idx="86">
                  <c:v>0.38897190072900639</c:v>
                </c:pt>
                <c:pt idx="87">
                  <c:v>0.3900638051908682</c:v>
                </c:pt>
                <c:pt idx="88">
                  <c:v>0.3900638051908682</c:v>
                </c:pt>
                <c:pt idx="89">
                  <c:v>0.3900638051908682</c:v>
                </c:pt>
                <c:pt idx="90">
                  <c:v>0.39377688820979129</c:v>
                </c:pt>
                <c:pt idx="91">
                  <c:v>0.40266742204172579</c:v>
                </c:pt>
                <c:pt idx="92">
                  <c:v>0.40399049182267066</c:v>
                </c:pt>
                <c:pt idx="93">
                  <c:v>0.40855208506152568</c:v>
                </c:pt>
                <c:pt idx="94">
                  <c:v>0.41132213275799956</c:v>
                </c:pt>
                <c:pt idx="95">
                  <c:v>0.42100705159069685</c:v>
                </c:pt>
                <c:pt idx="96">
                  <c:v>0.42100705159069685</c:v>
                </c:pt>
                <c:pt idx="97">
                  <c:v>0.42100705159069685</c:v>
                </c:pt>
                <c:pt idx="98">
                  <c:v>0.42642074716582296</c:v>
                </c:pt>
                <c:pt idx="99">
                  <c:v>0.43078755056751117</c:v>
                </c:pt>
                <c:pt idx="100">
                  <c:v>0.43340103766997295</c:v>
                </c:pt>
                <c:pt idx="101">
                  <c:v>0.4336115364737041</c:v>
                </c:pt>
                <c:pt idx="102">
                  <c:v>0.43364648222753732</c:v>
                </c:pt>
                <c:pt idx="103">
                  <c:v>0.43467971210931627</c:v>
                </c:pt>
                <c:pt idx="104">
                  <c:v>0.44209899267957997</c:v>
                </c:pt>
                <c:pt idx="105">
                  <c:v>0.44326899420206167</c:v>
                </c:pt>
                <c:pt idx="106">
                  <c:v>0.45239597842641444</c:v>
                </c:pt>
                <c:pt idx="107">
                  <c:v>0.45596597032358338</c:v>
                </c:pt>
                <c:pt idx="108">
                  <c:v>0.46046870760569186</c:v>
                </c:pt>
                <c:pt idx="109">
                  <c:v>0.46740468651654082</c:v>
                </c:pt>
                <c:pt idx="110">
                  <c:v>0.47117168135528292</c:v>
                </c:pt>
                <c:pt idx="111">
                  <c:v>0.47195531376201078</c:v>
                </c:pt>
                <c:pt idx="112">
                  <c:v>0.47625797570061312</c:v>
                </c:pt>
                <c:pt idx="113">
                  <c:v>0.48100440927103538</c:v>
                </c:pt>
                <c:pt idx="114">
                  <c:v>0.4814499593420134</c:v>
                </c:pt>
                <c:pt idx="115">
                  <c:v>0.48239810564838137</c:v>
                </c:pt>
                <c:pt idx="116">
                  <c:v>0.48937854037174905</c:v>
                </c:pt>
                <c:pt idx="117">
                  <c:v>0.49161656279136701</c:v>
                </c:pt>
                <c:pt idx="118">
                  <c:v>0.49490251525829254</c:v>
                </c:pt>
                <c:pt idx="119">
                  <c:v>0.4958490086553628</c:v>
                </c:pt>
                <c:pt idx="120">
                  <c:v>0.49765823292645434</c:v>
                </c:pt>
                <c:pt idx="121">
                  <c:v>0.50155075501310786</c:v>
                </c:pt>
                <c:pt idx="122">
                  <c:v>0.5041347985753204</c:v>
                </c:pt>
                <c:pt idx="123">
                  <c:v>0.50735370340500452</c:v>
                </c:pt>
                <c:pt idx="124">
                  <c:v>0.50977494146341662</c:v>
                </c:pt>
                <c:pt idx="125">
                  <c:v>0.51090278034694847</c:v>
                </c:pt>
                <c:pt idx="126">
                  <c:v>0.51389656104597237</c:v>
                </c:pt>
                <c:pt idx="127">
                  <c:v>0.52045682020995276</c:v>
                </c:pt>
                <c:pt idx="128">
                  <c:v>0.52119813595040099</c:v>
                </c:pt>
                <c:pt idx="129">
                  <c:v>0.52358044145457161</c:v>
                </c:pt>
                <c:pt idx="130">
                  <c:v>0.52358044145457161</c:v>
                </c:pt>
                <c:pt idx="131">
                  <c:v>0.52711405905850461</c:v>
                </c:pt>
                <c:pt idx="132">
                  <c:v>0.54317432614381544</c:v>
                </c:pt>
                <c:pt idx="133">
                  <c:v>0.54620385076257161</c:v>
                </c:pt>
                <c:pt idx="134">
                  <c:v>0.55370975321949389</c:v>
                </c:pt>
                <c:pt idx="135">
                  <c:v>0.57249950143873063</c:v>
                </c:pt>
                <c:pt idx="136">
                  <c:v>0.57809161781907514</c:v>
                </c:pt>
                <c:pt idx="137">
                  <c:v>0.57994895365818822</c:v>
                </c:pt>
                <c:pt idx="138">
                  <c:v>0.58126926364278952</c:v>
                </c:pt>
                <c:pt idx="139">
                  <c:v>0.5812961047565478</c:v>
                </c:pt>
                <c:pt idx="140">
                  <c:v>0.58220132357310161</c:v>
                </c:pt>
                <c:pt idx="141">
                  <c:v>0.59185158216095957</c:v>
                </c:pt>
                <c:pt idx="142">
                  <c:v>0.606840739533268</c:v>
                </c:pt>
                <c:pt idx="143">
                  <c:v>0.606840739533268</c:v>
                </c:pt>
                <c:pt idx="144">
                  <c:v>0.60884345205947654</c:v>
                </c:pt>
                <c:pt idx="145">
                  <c:v>0.60906916295100588</c:v>
                </c:pt>
                <c:pt idx="146">
                  <c:v>0.61096023762683316</c:v>
                </c:pt>
                <c:pt idx="147">
                  <c:v>0.61096023762683316</c:v>
                </c:pt>
                <c:pt idx="148">
                  <c:v>0.62595944924011182</c:v>
                </c:pt>
                <c:pt idx="149">
                  <c:v>0.62731060296884988</c:v>
                </c:pt>
                <c:pt idx="150">
                  <c:v>0.62828479660832803</c:v>
                </c:pt>
                <c:pt idx="151">
                  <c:v>0.63206337034506832</c:v>
                </c:pt>
                <c:pt idx="152">
                  <c:v>0.63811216659865855</c:v>
                </c:pt>
                <c:pt idx="153">
                  <c:v>0.64702903136505496</c:v>
                </c:pt>
                <c:pt idx="154">
                  <c:v>0.65473191736650282</c:v>
                </c:pt>
                <c:pt idx="155">
                  <c:v>0.66326667721421761</c:v>
                </c:pt>
                <c:pt idx="156">
                  <c:v>0.66480179818681207</c:v>
                </c:pt>
                <c:pt idx="157">
                  <c:v>0.68019991990818274</c:v>
                </c:pt>
                <c:pt idx="158">
                  <c:v>0.68876125547741263</c:v>
                </c:pt>
                <c:pt idx="159">
                  <c:v>0.71009882223131504</c:v>
                </c:pt>
                <c:pt idx="160">
                  <c:v>0.71012130864139689</c:v>
                </c:pt>
                <c:pt idx="161">
                  <c:v>0.71012130864139689</c:v>
                </c:pt>
                <c:pt idx="162">
                  <c:v>0.7200669567754806</c:v>
                </c:pt>
                <c:pt idx="163">
                  <c:v>0.72800482355821317</c:v>
                </c:pt>
                <c:pt idx="164">
                  <c:v>0.73029412628942092</c:v>
                </c:pt>
                <c:pt idx="165">
                  <c:v>0.73113030244087873</c:v>
                </c:pt>
                <c:pt idx="166">
                  <c:v>0.73264210846293421</c:v>
                </c:pt>
                <c:pt idx="167">
                  <c:v>0.73809377803898601</c:v>
                </c:pt>
                <c:pt idx="168">
                  <c:v>0.73952832523720358</c:v>
                </c:pt>
                <c:pt idx="169">
                  <c:v>0.74464394331558192</c:v>
                </c:pt>
                <c:pt idx="170">
                  <c:v>0.74765491550897911</c:v>
                </c:pt>
                <c:pt idx="171">
                  <c:v>0.75010233864312448</c:v>
                </c:pt>
                <c:pt idx="172">
                  <c:v>0.75187356077109491</c:v>
                </c:pt>
                <c:pt idx="173">
                  <c:v>0.75769798859328963</c:v>
                </c:pt>
                <c:pt idx="174">
                  <c:v>0.76844400900295551</c:v>
                </c:pt>
                <c:pt idx="175">
                  <c:v>0.76881274182718928</c:v>
                </c:pt>
                <c:pt idx="176">
                  <c:v>0.77276478652359415</c:v>
                </c:pt>
                <c:pt idx="177">
                  <c:v>0.77449050494811478</c:v>
                </c:pt>
                <c:pt idx="178">
                  <c:v>0.77924204061851621</c:v>
                </c:pt>
                <c:pt idx="179">
                  <c:v>0.78397331001532855</c:v>
                </c:pt>
                <c:pt idx="180">
                  <c:v>0.7846049896767211</c:v>
                </c:pt>
                <c:pt idx="181">
                  <c:v>0.78722455326244312</c:v>
                </c:pt>
                <c:pt idx="182">
                  <c:v>0.78936096481905915</c:v>
                </c:pt>
                <c:pt idx="183">
                  <c:v>0.79188374065901079</c:v>
                </c:pt>
                <c:pt idx="184">
                  <c:v>0.79297984384671261</c:v>
                </c:pt>
                <c:pt idx="185">
                  <c:v>0.79508367893509591</c:v>
                </c:pt>
                <c:pt idx="186">
                  <c:v>0.79875401967128346</c:v>
                </c:pt>
                <c:pt idx="187">
                  <c:v>0.80076633505423855</c:v>
                </c:pt>
                <c:pt idx="188">
                  <c:v>0.80443744065730449</c:v>
                </c:pt>
                <c:pt idx="189">
                  <c:v>0.80576781007061282</c:v>
                </c:pt>
                <c:pt idx="190">
                  <c:v>0.8082626455169295</c:v>
                </c:pt>
                <c:pt idx="191">
                  <c:v>0.85959148905800165</c:v>
                </c:pt>
                <c:pt idx="192">
                  <c:v>0.86167508828863881</c:v>
                </c:pt>
                <c:pt idx="193">
                  <c:v>0.86406245657297065</c:v>
                </c:pt>
                <c:pt idx="194">
                  <c:v>0.86710449816291868</c:v>
                </c:pt>
                <c:pt idx="195">
                  <c:v>0.87151676879139528</c:v>
                </c:pt>
                <c:pt idx="196">
                  <c:v>0.8750946981960217</c:v>
                </c:pt>
                <c:pt idx="197">
                  <c:v>0.8771983800635067</c:v>
                </c:pt>
                <c:pt idx="198">
                  <c:v>0.9073408170740872</c:v>
                </c:pt>
                <c:pt idx="199">
                  <c:v>0.90866605042127935</c:v>
                </c:pt>
                <c:pt idx="200">
                  <c:v>0.90953720065102051</c:v>
                </c:pt>
                <c:pt idx="201">
                  <c:v>0.91262830073367163</c:v>
                </c:pt>
                <c:pt idx="202">
                  <c:v>0.91397408327819984</c:v>
                </c:pt>
                <c:pt idx="203">
                  <c:v>0.91991415563478363</c:v>
                </c:pt>
                <c:pt idx="204">
                  <c:v>0.9205328342542729</c:v>
                </c:pt>
                <c:pt idx="205">
                  <c:v>0.92310444061158015</c:v>
                </c:pt>
                <c:pt idx="206">
                  <c:v>0.92999809048258475</c:v>
                </c:pt>
                <c:pt idx="207">
                  <c:v>0.93917419860090479</c:v>
                </c:pt>
                <c:pt idx="208">
                  <c:v>0.93987005442705462</c:v>
                </c:pt>
                <c:pt idx="209">
                  <c:v>0.94055618629462856</c:v>
                </c:pt>
                <c:pt idx="210">
                  <c:v>0.94249859597284558</c:v>
                </c:pt>
                <c:pt idx="211">
                  <c:v>0.94724101769464175</c:v>
                </c:pt>
                <c:pt idx="212">
                  <c:v>0.95252653173757951</c:v>
                </c:pt>
                <c:pt idx="213">
                  <c:v>0.96522569414345571</c:v>
                </c:pt>
                <c:pt idx="214">
                  <c:v>0.97047276202909893</c:v>
                </c:pt>
                <c:pt idx="215">
                  <c:v>0.97582267822728264</c:v>
                </c:pt>
                <c:pt idx="216">
                  <c:v>0.97896702582701356</c:v>
                </c:pt>
                <c:pt idx="217">
                  <c:v>0.98388840551327994</c:v>
                </c:pt>
                <c:pt idx="218">
                  <c:v>0.98880121068943605</c:v>
                </c:pt>
                <c:pt idx="219">
                  <c:v>0.9958141548235695</c:v>
                </c:pt>
                <c:pt idx="220">
                  <c:v>0.99587732085575043</c:v>
                </c:pt>
                <c:pt idx="221">
                  <c:v>0.99627770103825797</c:v>
                </c:pt>
                <c:pt idx="222">
                  <c:v>0.99642686355968002</c:v>
                </c:pt>
                <c:pt idx="223">
                  <c:v>0.99773801918879168</c:v>
                </c:pt>
              </c:numCache>
            </c:numRef>
          </c:yVal>
          <c:smooth val="1"/>
        </c:ser>
        <c:dLbls>
          <c:showLegendKey val="0"/>
          <c:showVal val="0"/>
          <c:showCatName val="0"/>
          <c:showSerName val="0"/>
          <c:showPercent val="0"/>
          <c:showBubbleSize val="0"/>
        </c:dLbls>
        <c:axId val="335029896"/>
        <c:axId val="335030288"/>
      </c:scatterChart>
      <c:valAx>
        <c:axId val="335029896"/>
        <c:scaling>
          <c:logBase val="10"/>
          <c:orientation val="minMax"/>
        </c:scaling>
        <c:delete val="0"/>
        <c:axPos val="b"/>
        <c:majorGridlines>
          <c:spPr>
            <a:ln w="3175">
              <a:solidFill>
                <a:srgbClr val="000000"/>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Ratio of Actual/Estimate</a:t>
                </a:r>
              </a:p>
            </c:rich>
          </c:tx>
          <c:layout>
            <c:manualLayout>
              <c:xMode val="edge"/>
              <c:yMode val="edge"/>
              <c:x val="0.38179800221975674"/>
              <c:y val="0.9445350734094616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335030288"/>
        <c:crosses val="autoZero"/>
        <c:crossBetween val="midCat"/>
      </c:valAx>
      <c:valAx>
        <c:axId val="335030288"/>
        <c:scaling>
          <c:orientation val="minMax"/>
          <c:max val="1"/>
        </c:scaling>
        <c:delete val="0"/>
        <c:axPos val="l"/>
        <c:majorGridlines>
          <c:spPr>
            <a:ln w="3175">
              <a:solidFill>
                <a:srgbClr val="FFFFFF"/>
              </a:solidFill>
              <a:prstDash val="solid"/>
            </a:ln>
          </c:spPr>
        </c:majorGridlines>
        <c:title>
          <c:tx>
            <c:rich>
              <a:bodyPr/>
              <a:lstStyle/>
              <a:p>
                <a:pPr>
                  <a:defRPr sz="1325" b="1" i="0" u="none" strike="noStrike" baseline="0">
                    <a:solidFill>
                      <a:srgbClr val="000000"/>
                    </a:solidFill>
                    <a:latin typeface="Arial"/>
                    <a:ea typeface="Arial"/>
                    <a:cs typeface="Arial"/>
                  </a:defRPr>
                </a:pPr>
                <a:r>
                  <a:rPr lang="en-US"/>
                  <a:t>CDF Probability</a:t>
                </a:r>
              </a:p>
            </c:rich>
          </c:tx>
          <c:layout>
            <c:manualLayout>
              <c:xMode val="edge"/>
              <c:yMode val="edge"/>
              <c:x val="3.3296337402885768E-3"/>
              <c:y val="0.3833605220228397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175" b="0" i="0" u="none" strike="noStrike" baseline="0">
                <a:solidFill>
                  <a:srgbClr val="000000"/>
                </a:solidFill>
                <a:latin typeface="Arial"/>
                <a:ea typeface="Arial"/>
                <a:cs typeface="Arial"/>
              </a:defRPr>
            </a:pPr>
            <a:endParaRPr lang="en-US"/>
          </a:p>
        </c:txPr>
        <c:crossAx val="335029896"/>
        <c:crossesAt val="0.1"/>
        <c:crossBetween val="midCat"/>
      </c:valAx>
      <c:spPr>
        <a:noFill/>
        <a:ln w="3175">
          <a:solidFill>
            <a:srgbClr val="000000"/>
          </a:solidFill>
          <a:prstDash val="solid"/>
        </a:ln>
      </c:spPr>
    </c:plotArea>
    <c:legend>
      <c:legendPos val="r"/>
      <c:layout>
        <c:manualLayout>
          <c:xMode val="edge"/>
          <c:yMode val="edge"/>
          <c:x val="0.16870144284128802"/>
          <c:y val="0.33768352365416116"/>
          <c:w val="0.23196448390677088"/>
          <c:h val="0.15823817292006567"/>
        </c:manualLayout>
      </c:layout>
      <c:overlay val="0"/>
      <c:spPr>
        <a:solidFill>
          <a:srgbClr val="FFFFFF"/>
        </a:solidFill>
        <a:ln w="3175">
          <a:solidFill>
            <a:srgbClr val="000000"/>
          </a:solidFill>
          <a:prstDash val="solid"/>
        </a:ln>
      </c:spPr>
      <c:txPr>
        <a:bodyPr/>
        <a:lstStyle/>
        <a:p>
          <a:pPr>
            <a:defRPr sz="108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defTabSz="933246">
              <a:defRPr sz="1200"/>
            </a:lvl1pPr>
          </a:lstStyle>
          <a:p>
            <a:pPr>
              <a:defRPr/>
            </a:pPr>
            <a:endParaRPr lang="en-US"/>
          </a:p>
        </p:txBody>
      </p:sp>
      <p:sp>
        <p:nvSpPr>
          <p:cNvPr id="2051" name="Rectangle 3"/>
          <p:cNvSpPr>
            <a:spLocks noGrp="1" noChangeArrowheads="1"/>
          </p:cNvSpPr>
          <p:nvPr>
            <p:ph type="dt" sz="quarter" idx="1"/>
          </p:nvPr>
        </p:nvSpPr>
        <p:spPr bwMode="auto">
          <a:xfrm>
            <a:off x="5273542"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algn="r" defTabSz="933246">
              <a:defRPr sz="1200"/>
            </a:lvl1pPr>
          </a:lstStyle>
          <a:p>
            <a:pPr>
              <a:defRPr/>
            </a:pPr>
            <a:endParaRPr lang="en-US"/>
          </a:p>
        </p:txBody>
      </p:sp>
      <p:sp>
        <p:nvSpPr>
          <p:cNvPr id="2052" name="Rectangle 4"/>
          <p:cNvSpPr>
            <a:spLocks noGrp="1" noChangeArrowheads="1"/>
          </p:cNvSpPr>
          <p:nvPr>
            <p:ph type="ftr" sz="quarter" idx="2"/>
          </p:nvPr>
        </p:nvSpPr>
        <p:spPr bwMode="auto">
          <a:xfrm>
            <a:off x="1"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defTabSz="933246">
              <a:defRPr sz="1200"/>
            </a:lvl1pPr>
          </a:lstStyle>
          <a:p>
            <a:pPr>
              <a:defRPr/>
            </a:pPr>
            <a:endParaRPr lang="en-US"/>
          </a:p>
        </p:txBody>
      </p:sp>
      <p:sp>
        <p:nvSpPr>
          <p:cNvPr id="2053" name="Rectangle 5"/>
          <p:cNvSpPr>
            <a:spLocks noGrp="1" noChangeArrowheads="1"/>
          </p:cNvSpPr>
          <p:nvPr>
            <p:ph type="sldNum" sz="quarter" idx="3"/>
          </p:nvPr>
        </p:nvSpPr>
        <p:spPr bwMode="auto">
          <a:xfrm>
            <a:off x="5273542"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algn="r" defTabSz="933246">
              <a:defRPr sz="1200"/>
            </a:lvl1pPr>
          </a:lstStyle>
          <a:p>
            <a:pPr>
              <a:defRPr/>
            </a:pPr>
            <a:fld id="{9309592D-0254-471D-82B6-BD443B9E230D}" type="slidenum">
              <a:rPr lang="en-US"/>
              <a:pPr>
                <a:defRPr/>
              </a:pPr>
              <a:t>‹#›</a:t>
            </a:fld>
            <a:endParaRPr lang="en-US"/>
          </a:p>
        </p:txBody>
      </p:sp>
    </p:spTree>
    <p:extLst>
      <p:ext uri="{BB962C8B-B14F-4D97-AF65-F5344CB8AC3E}">
        <p14:creationId xmlns:p14="http://schemas.microsoft.com/office/powerpoint/2010/main" val="3546055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defTabSz="933246">
              <a:defRPr sz="1200"/>
            </a:lvl1pPr>
          </a:lstStyle>
          <a:p>
            <a:pPr>
              <a:defRPr/>
            </a:pPr>
            <a:endParaRPr lang="en-US"/>
          </a:p>
        </p:txBody>
      </p:sp>
      <p:sp>
        <p:nvSpPr>
          <p:cNvPr id="3075" name="Rectangle 3"/>
          <p:cNvSpPr>
            <a:spLocks noGrp="1" noChangeArrowheads="1"/>
          </p:cNvSpPr>
          <p:nvPr>
            <p:ph type="dt" idx="1"/>
          </p:nvPr>
        </p:nvSpPr>
        <p:spPr bwMode="auto">
          <a:xfrm>
            <a:off x="5273542" y="0"/>
            <a:ext cx="4033943" cy="35115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lvl1pPr algn="r" defTabSz="933246">
              <a:defRPr sz="1200"/>
            </a:lvl1pPr>
          </a:lstStyle>
          <a:p>
            <a:pPr>
              <a:defRPr/>
            </a:pPr>
            <a:endParaRPr lang="en-US"/>
          </a:p>
        </p:txBody>
      </p:sp>
      <p:sp>
        <p:nvSpPr>
          <p:cNvPr id="59396" name="Rectangle 4"/>
          <p:cNvSpPr>
            <a:spLocks noGrp="1" noRot="1" noChangeAspect="1" noChangeArrowheads="1" noTextEdit="1"/>
          </p:cNvSpPr>
          <p:nvPr>
            <p:ph type="sldImg" idx="2"/>
          </p:nvPr>
        </p:nvSpPr>
        <p:spPr bwMode="auto">
          <a:xfrm>
            <a:off x="2898775" y="523875"/>
            <a:ext cx="3513138" cy="2633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0910" y="3335973"/>
            <a:ext cx="7447280" cy="3160395"/>
          </a:xfrm>
          <a:prstGeom prst="rect">
            <a:avLst/>
          </a:prstGeom>
          <a:noFill/>
          <a:ln w="9525">
            <a:noFill/>
            <a:miter lim="800000"/>
            <a:headEnd/>
            <a:tailEnd/>
          </a:ln>
          <a:effectLst/>
        </p:spPr>
        <p:txBody>
          <a:bodyPr vert="horz" wrap="square" lIns="93301" tIns="46651" rIns="93301" bIns="466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1"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defTabSz="933246">
              <a:defRPr sz="1200"/>
            </a:lvl1pPr>
          </a:lstStyle>
          <a:p>
            <a:pPr>
              <a:defRPr/>
            </a:pPr>
            <a:endParaRPr lang="en-US"/>
          </a:p>
        </p:txBody>
      </p:sp>
      <p:sp>
        <p:nvSpPr>
          <p:cNvPr id="3079" name="Rectangle 7"/>
          <p:cNvSpPr>
            <a:spLocks noGrp="1" noChangeArrowheads="1"/>
          </p:cNvSpPr>
          <p:nvPr>
            <p:ph type="sldNum" sz="quarter" idx="5"/>
          </p:nvPr>
        </p:nvSpPr>
        <p:spPr bwMode="auto">
          <a:xfrm>
            <a:off x="5273542" y="6670320"/>
            <a:ext cx="4033943" cy="351155"/>
          </a:xfrm>
          <a:prstGeom prst="rect">
            <a:avLst/>
          </a:prstGeom>
          <a:noFill/>
          <a:ln w="9525">
            <a:noFill/>
            <a:miter lim="800000"/>
            <a:headEnd/>
            <a:tailEnd/>
          </a:ln>
          <a:effectLst/>
        </p:spPr>
        <p:txBody>
          <a:bodyPr vert="horz" wrap="square" lIns="93301" tIns="46651" rIns="93301" bIns="46651" numCol="1" anchor="b" anchorCtr="0" compatLnSpc="1">
            <a:prstTxWarp prst="textNoShape">
              <a:avLst/>
            </a:prstTxWarp>
          </a:bodyPr>
          <a:lstStyle>
            <a:lvl1pPr algn="r" defTabSz="933246">
              <a:defRPr sz="1200"/>
            </a:lvl1pPr>
          </a:lstStyle>
          <a:p>
            <a:pPr>
              <a:defRPr/>
            </a:pPr>
            <a:fld id="{27FD3CB8-2AAF-444B-86E9-8534E32CDD6F}" type="slidenum">
              <a:rPr lang="en-US"/>
              <a:pPr>
                <a:defRPr/>
              </a:pPr>
              <a:t>‹#›</a:t>
            </a:fld>
            <a:endParaRPr lang="en-US"/>
          </a:p>
        </p:txBody>
      </p:sp>
    </p:spTree>
    <p:extLst>
      <p:ext uri="{BB962C8B-B14F-4D97-AF65-F5344CB8AC3E}">
        <p14:creationId xmlns:p14="http://schemas.microsoft.com/office/powerpoint/2010/main" val="971228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8E4843B1-B885-40CE-A886-0195A3E5C259}" type="slidenum">
              <a:rPr lang="en-US" smtClean="0"/>
              <a:pPr defTabSz="933160" eaLnBrk="1" hangingPunct="1"/>
              <a:t>1</a:t>
            </a:fld>
            <a:endParaRPr lang="en-US" dirty="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Todd comes from Oil and Gas exploration, a business that deals with risk in many facets.  Chris comes from investment banking, another area that has made it important to understand and comprehend issues associated with risk.  Both Todd and Chris have spent their careers developing software in these industries.</a:t>
            </a:r>
          </a:p>
        </p:txBody>
      </p:sp>
    </p:spTree>
    <p:extLst>
      <p:ext uri="{BB962C8B-B14F-4D97-AF65-F5344CB8AC3E}">
        <p14:creationId xmlns:p14="http://schemas.microsoft.com/office/powerpoint/2010/main" val="357014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509886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739190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369573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517717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74D1B1E-9D3A-4BA4-8EE6-2AFBD64D57DA}" type="slidenum">
              <a:rPr lang="en-US" smtClean="0"/>
              <a:pPr defTabSz="933160" eaLnBrk="1" hangingPunct="1"/>
              <a:t>14</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Oil exploration is highly risky.  It used to be that 10% was a good find rate for wildcat wells.  Based on improvements in technology this is closer to 20%.  Still risky, but that risk is acceptable because the payout is enormous.  The key is having a diversified portfolio to balance the risk exposure.</a:t>
            </a:r>
          </a:p>
        </p:txBody>
      </p:sp>
    </p:spTree>
    <p:extLst>
      <p:ext uri="{BB962C8B-B14F-4D97-AF65-F5344CB8AC3E}">
        <p14:creationId xmlns:p14="http://schemas.microsoft.com/office/powerpoint/2010/main" val="90535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74D1B1E-9D3A-4BA4-8EE6-2AFBD64D57DA}" type="slidenum">
              <a:rPr lang="en-US" smtClean="0"/>
              <a:pPr defTabSz="933160" eaLnBrk="1" hangingPunct="1"/>
              <a:t>15</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Oil exploration is highly risky.  It used to be that 10% was a good find rate for wildcat wells.  Based on improvements in technology this is closer to 20%.  Still risky, but that risk is acceptable because the payout is enormous.  The key is having a diversified portfolio to balance the risk exposure.</a:t>
            </a:r>
          </a:p>
        </p:txBody>
      </p:sp>
    </p:spTree>
    <p:extLst>
      <p:ext uri="{BB962C8B-B14F-4D97-AF65-F5344CB8AC3E}">
        <p14:creationId xmlns:p14="http://schemas.microsoft.com/office/powerpoint/2010/main" val="1766251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57DFB42F-E4FB-43F5-BD72-50AEA5EB7073}" type="slidenum">
              <a:rPr lang="en-US" smtClean="0"/>
              <a:pPr defTabSz="933160" eaLnBrk="1" hangingPunct="1"/>
              <a:t>16</a:t>
            </a:fld>
            <a:endParaRPr lang="en-US" dirty="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dirty="0" smtClean="0"/>
              <a:t>Safety is not to be messed with.  </a:t>
            </a:r>
          </a:p>
          <a:p>
            <a:pPr lvl="1" eaLnBrk="1" hangingPunct="1"/>
            <a:endParaRPr lang="en-US" dirty="0" smtClean="0"/>
          </a:p>
          <a:p>
            <a:pPr lvl="1" eaLnBrk="1" hangingPunct="1"/>
            <a:r>
              <a:rPr lang="en-US" dirty="0" smtClean="0"/>
              <a:t>Test, Test, Test</a:t>
            </a:r>
          </a:p>
          <a:p>
            <a:pPr lvl="1" eaLnBrk="1" hangingPunct="1"/>
            <a:r>
              <a:rPr lang="en-US" dirty="0" smtClean="0"/>
              <a:t>Test again with real data</a:t>
            </a:r>
          </a:p>
          <a:p>
            <a:pPr lvl="1" eaLnBrk="1" hangingPunct="1"/>
            <a:r>
              <a:rPr lang="en-US" dirty="0" smtClean="0"/>
              <a:t>Test, Test, Test</a:t>
            </a:r>
          </a:p>
          <a:p>
            <a:pPr lvl="1" eaLnBrk="1" hangingPunct="1"/>
            <a:r>
              <a:rPr lang="en-US" dirty="0" smtClean="0"/>
              <a:t>Test again with real data</a:t>
            </a:r>
          </a:p>
          <a:p>
            <a:pPr eaLnBrk="1" hangingPunct="1"/>
            <a:endParaRPr lang="en-US" dirty="0" smtClean="0"/>
          </a:p>
        </p:txBody>
      </p:sp>
    </p:spTree>
    <p:extLst>
      <p:ext uri="{BB962C8B-B14F-4D97-AF65-F5344CB8AC3E}">
        <p14:creationId xmlns:p14="http://schemas.microsoft.com/office/powerpoint/2010/main" val="3057076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C1B12414-BF3F-4749-80AA-D196BAE0BF44}" type="slidenum">
              <a:rPr lang="en-US" smtClean="0"/>
              <a:pPr defTabSz="933160" eaLnBrk="1" hangingPunct="1"/>
              <a:t>17</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Oil and gas geologists and engineers build models to help them comprehend the uncertainties.  This is a tornado chart, because it looks like a tornado.  This chart clearly shows that the largest uncertainty is associated with Reserves, with the next largest uncertainty being oil/gas price.  This gives the engineer something to focus on.  Perhaps there is additional data that can be collected to help reduce the uncertainty bars. There may not be anything that can be done about Oil/gas price.  Perhaps futures contracts could be used to hedge some of the uncertainty.   The other uncertainties may not be worth spending too much time since they have limited effect on the total uncertainty.</a:t>
            </a:r>
          </a:p>
        </p:txBody>
      </p:sp>
    </p:spTree>
    <p:extLst>
      <p:ext uri="{BB962C8B-B14F-4D97-AF65-F5344CB8AC3E}">
        <p14:creationId xmlns:p14="http://schemas.microsoft.com/office/powerpoint/2010/main" val="89610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7DAA2C-696A-0245-966C-6BFCED7AC8F7}" type="slidenum">
              <a:rPr lang="en-US" smtClean="0"/>
              <a:t>18</a:t>
            </a:fld>
            <a:endParaRPr lang="en-US" dirty="0"/>
          </a:p>
        </p:txBody>
      </p:sp>
    </p:spTree>
    <p:extLst>
      <p:ext uri="{BB962C8B-B14F-4D97-AF65-F5344CB8AC3E}">
        <p14:creationId xmlns:p14="http://schemas.microsoft.com/office/powerpoint/2010/main" val="978448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19</a:t>
            </a:fld>
            <a:endParaRPr lang="en-US"/>
          </a:p>
        </p:txBody>
      </p:sp>
    </p:spTree>
    <p:extLst>
      <p:ext uri="{BB962C8B-B14F-4D97-AF65-F5344CB8AC3E}">
        <p14:creationId xmlns:p14="http://schemas.microsoft.com/office/powerpoint/2010/main" val="407407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a:t>
            </a:fld>
            <a:endParaRPr lang="en-US"/>
          </a:p>
        </p:txBody>
      </p:sp>
    </p:spTree>
    <p:extLst>
      <p:ext uri="{BB962C8B-B14F-4D97-AF65-F5344CB8AC3E}">
        <p14:creationId xmlns:p14="http://schemas.microsoft.com/office/powerpoint/2010/main" val="3623168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20</a:t>
            </a:fld>
            <a:endParaRPr lang="en-US"/>
          </a:p>
        </p:txBody>
      </p:sp>
    </p:spTree>
    <p:extLst>
      <p:ext uri="{BB962C8B-B14F-4D97-AF65-F5344CB8AC3E}">
        <p14:creationId xmlns:p14="http://schemas.microsoft.com/office/powerpoint/2010/main" val="431561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21</a:t>
            </a:fld>
            <a:endParaRPr lang="en-US"/>
          </a:p>
        </p:txBody>
      </p:sp>
    </p:spTree>
    <p:extLst>
      <p:ext uri="{BB962C8B-B14F-4D97-AF65-F5344CB8AC3E}">
        <p14:creationId xmlns:p14="http://schemas.microsoft.com/office/powerpoint/2010/main" val="1214949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7DAA2C-696A-0245-966C-6BFCED7AC8F7}" type="slidenum">
              <a:rPr lang="en-US" smtClean="0"/>
              <a:t>22</a:t>
            </a:fld>
            <a:endParaRPr lang="en-US"/>
          </a:p>
        </p:txBody>
      </p:sp>
    </p:spTree>
    <p:extLst>
      <p:ext uri="{BB962C8B-B14F-4D97-AF65-F5344CB8AC3E}">
        <p14:creationId xmlns:p14="http://schemas.microsoft.com/office/powerpoint/2010/main" val="2561501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defTabSz="873331">
              <a:defRPr/>
            </a:pPr>
            <a:r>
              <a:rPr lang="en-US" dirty="0" smtClean="0"/>
              <a:t>http://www.flickr.com/photos/nick_anderson/5049751331/sizes/m/in/photostream/</a:t>
            </a:r>
          </a:p>
          <a:p>
            <a:endParaRPr lang="en-US" dirty="0"/>
          </a:p>
        </p:txBody>
      </p:sp>
      <p:sp>
        <p:nvSpPr>
          <p:cNvPr id="4" name="Tijdelijke aanduiding voor dianummer 3"/>
          <p:cNvSpPr>
            <a:spLocks noGrp="1"/>
          </p:cNvSpPr>
          <p:nvPr>
            <p:ph type="sldNum" sz="quarter" idx="10"/>
          </p:nvPr>
        </p:nvSpPr>
        <p:spPr/>
        <p:txBody>
          <a:bodyPr/>
          <a:lstStyle/>
          <a:p>
            <a:fld id="{81544137-AD7C-4216-970D-FABF8B35288E}" type="slidenum">
              <a:rPr lang="nl-NL" smtClean="0"/>
              <a:pPr/>
              <a:t>23</a:t>
            </a:fld>
            <a:endParaRPr lang="nl-NL"/>
          </a:p>
        </p:txBody>
      </p:sp>
    </p:spTree>
    <p:extLst>
      <p:ext uri="{BB962C8B-B14F-4D97-AF65-F5344CB8AC3E}">
        <p14:creationId xmlns:p14="http://schemas.microsoft.com/office/powerpoint/2010/main" val="4021354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3190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993200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808409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32</a:t>
            </a:fld>
            <a:endParaRPr lang="en-US"/>
          </a:p>
        </p:txBody>
      </p:sp>
    </p:spTree>
    <p:extLst>
      <p:ext uri="{BB962C8B-B14F-4D97-AF65-F5344CB8AC3E}">
        <p14:creationId xmlns:p14="http://schemas.microsoft.com/office/powerpoint/2010/main" val="2605594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33</a:t>
            </a:fld>
            <a:endParaRPr lang="en-US"/>
          </a:p>
        </p:txBody>
      </p:sp>
    </p:spTree>
    <p:extLst>
      <p:ext uri="{BB962C8B-B14F-4D97-AF65-F5344CB8AC3E}">
        <p14:creationId xmlns:p14="http://schemas.microsoft.com/office/powerpoint/2010/main" val="1638317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EB35746-8674-4EC7-9280-09B36864C116}" type="slidenum">
              <a:rPr lang="en-US" smtClean="0"/>
              <a:pPr/>
              <a:t>34</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2221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a:t>
            </a:fld>
            <a:endParaRPr lang="en-US"/>
          </a:p>
        </p:txBody>
      </p:sp>
    </p:spTree>
    <p:extLst>
      <p:ext uri="{BB962C8B-B14F-4D97-AF65-F5344CB8AC3E}">
        <p14:creationId xmlns:p14="http://schemas.microsoft.com/office/powerpoint/2010/main" val="248746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Arial" charset="0"/>
              </a:rPr>
              <a:t>9 research projects for drive train</a:t>
            </a:r>
          </a:p>
          <a:p>
            <a:r>
              <a:rPr lang="en-US" sz="1200" kern="1200" dirty="0" smtClean="0">
                <a:solidFill>
                  <a:schemeClr val="tx1"/>
                </a:solidFill>
                <a:effectLst/>
                <a:latin typeface="Arial" charset="0"/>
                <a:ea typeface="+mn-ea"/>
                <a:cs typeface="Arial" charset="0"/>
              </a:rPr>
              <a:t>1</a:t>
            </a:r>
            <a:r>
              <a:rPr lang="en-US" sz="1200" kern="1200" baseline="0" dirty="0" smtClean="0">
                <a:solidFill>
                  <a:schemeClr val="tx1"/>
                </a:solidFill>
                <a:effectLst/>
                <a:latin typeface="Arial" charset="0"/>
                <a:ea typeface="+mn-ea"/>
                <a:cs typeface="Arial" charset="0"/>
              </a:rPr>
              <a:t> chassis – same hole for all 9 drive trains</a:t>
            </a:r>
          </a:p>
          <a:p>
            <a:r>
              <a:rPr lang="en-US" sz="1200" kern="1200" baseline="0" dirty="0" smtClean="0">
                <a:solidFill>
                  <a:schemeClr val="tx1"/>
                </a:solidFill>
                <a:effectLst/>
                <a:latin typeface="Arial" charset="0"/>
                <a:ea typeface="+mn-ea"/>
                <a:cs typeface="Arial" charset="0"/>
              </a:rPr>
              <a:t>VOI from 9 research projects, VOF from chassis design</a:t>
            </a:r>
          </a:p>
          <a:p>
            <a:endParaRPr lang="en-US" sz="1200" kern="1200" dirty="0" smtClean="0">
              <a:solidFill>
                <a:schemeClr val="tx1"/>
              </a:solidFill>
              <a:effectLst/>
              <a:latin typeface="Arial" charset="0"/>
              <a:ea typeface="+mn-ea"/>
              <a:cs typeface="Arial" charset="0"/>
            </a:endParaRPr>
          </a:p>
          <a:p>
            <a:r>
              <a:rPr lang="en-US" sz="1200" kern="1200" dirty="0" smtClean="0">
                <a:solidFill>
                  <a:schemeClr val="tx1"/>
                </a:solidFill>
                <a:effectLst/>
                <a:latin typeface="Arial" charset="0"/>
                <a:ea typeface="+mn-ea"/>
                <a:cs typeface="Arial" charset="0"/>
              </a:rPr>
              <a:t>Contrast this with the development of the Prius. Toyota had 9 different research projects running to develop hybrid engine technologies. Normally they would choose a drivetrain first, and build a car around it. Instead Toyota decided to keep its options open, and designed the Prius with a hole in it for the drive train. The 9 research projects continued, and 9+ months after the Prius development project was started, a drive train was chosen. Toyota knew that this car needed a radically new drive train architecture. Instead of guessing and choosing one, they let all 9 research projects continue their work, and as they did, the best option for the car's engine became clear. So was 9 research projects a waste? No because each project was generating factual information about the options for hybrid engine design, information that Toyota engineering management needed to make an informed choice.</a:t>
            </a:r>
          </a:p>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37</a:t>
            </a:fld>
            <a:endParaRPr lang="en-US"/>
          </a:p>
        </p:txBody>
      </p:sp>
    </p:spTree>
    <p:extLst>
      <p:ext uri="{BB962C8B-B14F-4D97-AF65-F5344CB8AC3E}">
        <p14:creationId xmlns:p14="http://schemas.microsoft.com/office/powerpoint/2010/main" val="3641815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7DAA2C-696A-0245-966C-6BFCED7AC8F7}" type="slidenum">
              <a:rPr lang="en-US" smtClean="0"/>
              <a:t>39</a:t>
            </a:fld>
            <a:endParaRPr lang="en-US"/>
          </a:p>
        </p:txBody>
      </p:sp>
    </p:spTree>
    <p:extLst>
      <p:ext uri="{BB962C8B-B14F-4D97-AF65-F5344CB8AC3E}">
        <p14:creationId xmlns:p14="http://schemas.microsoft.com/office/powerpoint/2010/main" val="220918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40</a:t>
            </a:fld>
            <a:endParaRPr lang="en-US"/>
          </a:p>
        </p:txBody>
      </p:sp>
    </p:spTree>
    <p:extLst>
      <p:ext uri="{BB962C8B-B14F-4D97-AF65-F5344CB8AC3E}">
        <p14:creationId xmlns:p14="http://schemas.microsoft.com/office/powerpoint/2010/main" val="721887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2C5042AA-C170-4E27-B7B4-B8325A84D823}" type="slidenum">
              <a:rPr lang="en-US" smtClean="0"/>
              <a:pPr defTabSz="933160" eaLnBrk="1" hangingPunct="1"/>
              <a:t>41</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first generation of Ford Taurus turned out to be the best selling car in America in the</a:t>
            </a:r>
          </a:p>
          <a:p>
            <a:pPr eaLnBrk="1" hangingPunct="1"/>
            <a:r>
              <a:rPr lang="en-US" smtClean="0"/>
              <a:t>late 1980s. Conceived in the 1980's and introduced in 1986, it set the standard for new practices</a:t>
            </a:r>
          </a:p>
          <a:p>
            <a:pPr eaLnBrk="1" hangingPunct="1"/>
            <a:r>
              <a:rPr lang="en-US" smtClean="0"/>
              <a:t>in project management and product development. It was one of the early projects in the U.S.,</a:t>
            </a:r>
          </a:p>
          <a:p>
            <a:pPr eaLnBrk="1" hangingPunct="1"/>
            <a:r>
              <a:rPr lang="en-US" smtClean="0"/>
              <a:t>which fully utilized the concept of cross-functional teams and concurrent engineering practices.</a:t>
            </a:r>
          </a:p>
          <a:p>
            <a:pPr eaLnBrk="1" hangingPunct="1"/>
            <a:r>
              <a:rPr lang="en-US" smtClean="0"/>
              <a:t>It established close ties with vendors and subcontractors, and was characterized by a spirit of</a:t>
            </a:r>
          </a:p>
          <a:p>
            <a:pPr eaLnBrk="1" hangingPunct="1"/>
            <a:r>
              <a:rPr lang="en-US" smtClean="0"/>
              <a:t>cooperation and strong synergy among teams. The result was a remarkable market and business</a:t>
            </a:r>
          </a:p>
          <a:p>
            <a:pPr eaLnBrk="1" hangingPunct="1"/>
            <a:r>
              <a:rPr lang="en-US" smtClean="0"/>
              <a:t>success. Its revolutionary design and outstanding quality, created a new trend in the U.S.</a:t>
            </a:r>
          </a:p>
          <a:p>
            <a:pPr eaLnBrk="1" hangingPunct="1"/>
            <a:r>
              <a:rPr lang="en-US" smtClean="0"/>
              <a:t>automobile industry, and customers simply loved the car. Yet, when the project was completed,</a:t>
            </a:r>
          </a:p>
          <a:p>
            <a:pPr eaLnBrk="1" hangingPunct="1"/>
            <a:r>
              <a:rPr lang="en-US" smtClean="0"/>
              <a:t>the project manager was fired. His “sin” was that project completion was delayed by six months.</a:t>
            </a:r>
          </a:p>
          <a:p>
            <a:pPr eaLnBrk="1" hangingPunct="1"/>
            <a:r>
              <a:rPr lang="en-US" smtClean="0"/>
              <a:t>In contrast, the second generation of Ford Taurus was developed in the early 1990s and</a:t>
            </a:r>
          </a:p>
          <a:p>
            <a:pPr eaLnBrk="1" hangingPunct="1"/>
            <a:r>
              <a:rPr lang="en-US" smtClean="0"/>
              <a:t>2</a:t>
            </a:r>
          </a:p>
          <a:p>
            <a:pPr eaLnBrk="1" hangingPunct="1"/>
            <a:r>
              <a:rPr lang="en-US" smtClean="0"/>
              <a:t>completed in 1995. With increased competition and the enormous success of Japanese imports,</a:t>
            </a:r>
          </a:p>
          <a:p>
            <a:pPr eaLnBrk="1" hangingPunct="1"/>
            <a:r>
              <a:rPr lang="en-US" smtClean="0"/>
              <a:t>Ford had hoped to reestablish Taurus, once again, as the best selling car in America. But the new</a:t>
            </a:r>
          </a:p>
          <a:p>
            <a:pPr eaLnBrk="1" hangingPunct="1"/>
            <a:r>
              <a:rPr lang="en-US" smtClean="0"/>
              <a:t>project manager learned the lesson of his predecessor: He considered project schedule as a “holy</a:t>
            </a:r>
          </a:p>
          <a:p>
            <a:pPr eaLnBrk="1" hangingPunct="1"/>
            <a:r>
              <a:rPr lang="en-US" smtClean="0"/>
              <a:t>grail,” and made sticking to the completion date the ultimate goal, while sacrificing other things.</a:t>
            </a:r>
          </a:p>
          <a:p>
            <a:pPr eaLnBrk="1" hangingPunct="1"/>
            <a:r>
              <a:rPr lang="en-US" smtClean="0"/>
              <a:t>Vendor relationships, team spirit, and product integration were just few of the issues that</a:t>
            </a:r>
          </a:p>
          <a:p>
            <a:pPr eaLnBrk="1" hangingPunct="1"/>
            <a:r>
              <a:rPr lang="en-US" smtClean="0"/>
              <a:t>suffered. The second generation of Taurus turned out to be a disappointing business experience.</a:t>
            </a:r>
          </a:p>
          <a:p>
            <a:pPr eaLnBrk="1" hangingPunct="1"/>
            <a:r>
              <a:rPr lang="en-US" smtClean="0"/>
              <a:t>It did not recapture the position of the best selling car in America and Ford was not able to repeat</a:t>
            </a:r>
          </a:p>
          <a:p>
            <a:pPr eaLnBrk="1" hangingPunct="1"/>
            <a:r>
              <a:rPr lang="en-US" smtClean="0"/>
              <a:t>its outstanding success of the first Taurus.</a:t>
            </a:r>
          </a:p>
        </p:txBody>
      </p:sp>
    </p:spTree>
    <p:extLst>
      <p:ext uri="{BB962C8B-B14F-4D97-AF65-F5344CB8AC3E}">
        <p14:creationId xmlns:p14="http://schemas.microsoft.com/office/powerpoint/2010/main" val="299206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E1894F91-737D-497D-B6A1-7F71EED13AD8}" type="slidenum">
              <a:rPr lang="en-US" smtClean="0"/>
              <a:pPr defTabSz="933160" eaLnBrk="1" hangingPunct="1"/>
              <a:t>42</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81500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43</a:t>
            </a:fld>
            <a:endParaRPr lang="en-US"/>
          </a:p>
        </p:txBody>
      </p:sp>
    </p:spTree>
    <p:extLst>
      <p:ext uri="{BB962C8B-B14F-4D97-AF65-F5344CB8AC3E}">
        <p14:creationId xmlns:p14="http://schemas.microsoft.com/office/powerpoint/2010/main" val="2166233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951F8EED-A4B9-4387-A6B3-371534E01757}" type="slidenum">
              <a:rPr lang="en-US" smtClean="0"/>
              <a:pPr defTabSz="933160" eaLnBrk="1" hangingPunct="1"/>
              <a:t>44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073737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45</a:t>
            </a:fld>
            <a:endParaRPr lang="en-US"/>
          </a:p>
        </p:txBody>
      </p:sp>
    </p:spTree>
    <p:extLst>
      <p:ext uri="{BB962C8B-B14F-4D97-AF65-F5344CB8AC3E}">
        <p14:creationId xmlns:p14="http://schemas.microsoft.com/office/powerpoint/2010/main" val="987972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46</a:t>
            </a:fld>
            <a:endParaRPr lang="en-US"/>
          </a:p>
        </p:txBody>
      </p:sp>
    </p:spTree>
    <p:extLst>
      <p:ext uri="{BB962C8B-B14F-4D97-AF65-F5344CB8AC3E}">
        <p14:creationId xmlns:p14="http://schemas.microsoft.com/office/powerpoint/2010/main" val="2071884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47</a:t>
            </a:fld>
            <a:endParaRPr lang="en-US"/>
          </a:p>
        </p:txBody>
      </p:sp>
    </p:spTree>
    <p:extLst>
      <p:ext uri="{BB962C8B-B14F-4D97-AF65-F5344CB8AC3E}">
        <p14:creationId xmlns:p14="http://schemas.microsoft.com/office/powerpoint/2010/main" val="29470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53D0E30B-80E8-4824-BD2B-47F3C2AFEA09}" type="slidenum">
              <a:rPr lang="en-US" smtClean="0"/>
              <a:pPr defTabSz="933160" eaLnBrk="1" hangingPunct="1"/>
              <a:t>4</a:t>
            </a:fld>
            <a:endParaRPr lang="en-US" dirty="0" smtClean="0"/>
          </a:p>
        </p:txBody>
      </p:sp>
      <p:sp>
        <p:nvSpPr>
          <p:cNvPr id="63491" name="Rectangle 2"/>
          <p:cNvSpPr>
            <a:spLocks noGrp="1" noRot="1" noChangeAspect="1" noChangeArrowheads="1" noTextEdit="1"/>
          </p:cNvSpPr>
          <p:nvPr>
            <p:ph type="sldImg"/>
          </p:nvPr>
        </p:nvSpPr>
        <p:spPr>
          <a:xfrm>
            <a:off x="2947988" y="696913"/>
            <a:ext cx="3494087" cy="2620962"/>
          </a:xfrm>
          <a:ln/>
        </p:spPr>
      </p:sp>
      <p:sp>
        <p:nvSpPr>
          <p:cNvPr id="63492" name="Rectangle 3"/>
          <p:cNvSpPr>
            <a:spLocks noGrp="1" noChangeArrowheads="1"/>
          </p:cNvSpPr>
          <p:nvPr>
            <p:ph type="body" idx="1"/>
          </p:nvPr>
        </p:nvSpPr>
        <p:spPr>
          <a:xfrm>
            <a:off x="206869" y="3394499"/>
            <a:ext cx="8791928" cy="33343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What can we say about every one of these predictions?  They are wrong.  But the collective set of predictions is quite useful.  Which is more important when predicting hurricanes – where it hits or when it hits?  Ok, both are important, but where is much more important than when.  If you are in Florida you don’t really care when it hits.  But once you know it has a chance to hit Houston then it is very important to know when it might hit.  </a:t>
            </a:r>
          </a:p>
        </p:txBody>
      </p:sp>
    </p:spTree>
    <p:extLst>
      <p:ext uri="{BB962C8B-B14F-4D97-AF65-F5344CB8AC3E}">
        <p14:creationId xmlns:p14="http://schemas.microsoft.com/office/powerpoint/2010/main" val="2609843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372300CE-E40C-4D7E-9091-95F2A14DD060}" type="slidenum">
              <a:rPr lang="en-US" smtClean="0"/>
              <a:pPr defTabSz="933160" eaLnBrk="1" hangingPunct="1"/>
              <a:t>48</a:t>
            </a:fld>
            <a:endParaRPr lang="en-US" dirty="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When the Denver Airport baggage handling system was designed, for example, no one asked what would happen if the fully automated system failed. How would baggage be handed? No one thought about it and there we no accommodations made in the airport plan. So when the system did fail there were no other alternatives to move baggage around the airport. There were no underground roadways on which to manually move luggage using tugs. </a:t>
            </a:r>
          </a:p>
        </p:txBody>
      </p:sp>
    </p:spTree>
    <p:extLst>
      <p:ext uri="{BB962C8B-B14F-4D97-AF65-F5344CB8AC3E}">
        <p14:creationId xmlns:p14="http://schemas.microsoft.com/office/powerpoint/2010/main" val="1260967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49</a:t>
            </a:fld>
            <a:endParaRPr lang="en-US"/>
          </a:p>
        </p:txBody>
      </p:sp>
    </p:spTree>
    <p:extLst>
      <p:ext uri="{BB962C8B-B14F-4D97-AF65-F5344CB8AC3E}">
        <p14:creationId xmlns:p14="http://schemas.microsoft.com/office/powerpoint/2010/main" val="4048016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B32C9C56-148C-4135-994B-66CF9128CF62}" type="slidenum">
              <a:rPr lang="en-US" smtClean="0"/>
              <a:pPr defTabSz="933160" eaLnBrk="1" hangingPunct="1"/>
              <a:t>50</a:t>
            </a:fld>
            <a:endParaRPr lang="en-US" smtClean="0"/>
          </a:p>
        </p:txBody>
      </p:sp>
    </p:spTree>
    <p:extLst>
      <p:ext uri="{BB962C8B-B14F-4D97-AF65-F5344CB8AC3E}">
        <p14:creationId xmlns:p14="http://schemas.microsoft.com/office/powerpoint/2010/main" val="3904884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C890BF16-6257-4AE8-BBF0-A7A0D1F1EB90}" type="slidenum">
              <a:rPr lang="en-US" smtClean="0"/>
              <a:pPr defTabSz="933160" eaLnBrk="1" hangingPunct="1"/>
              <a:t>51</a:t>
            </a:fld>
            <a:endParaRPr lang="en-US" smtClean="0"/>
          </a:p>
        </p:txBody>
      </p:sp>
    </p:spTree>
    <p:extLst>
      <p:ext uri="{BB962C8B-B14F-4D97-AF65-F5344CB8AC3E}">
        <p14:creationId xmlns:p14="http://schemas.microsoft.com/office/powerpoint/2010/main" val="26015565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98EACD09-EF9B-477D-BBC7-BB8AA3B810D7}" type="slidenum">
              <a:rPr lang="en-US" smtClean="0"/>
              <a:pPr defTabSz="933160" eaLnBrk="1" hangingPunct="1"/>
              <a:t>52</a:t>
            </a:fld>
            <a:endParaRPr lang="en-US" smtClean="0"/>
          </a:p>
        </p:txBody>
      </p:sp>
    </p:spTree>
    <p:extLst>
      <p:ext uri="{BB962C8B-B14F-4D97-AF65-F5344CB8AC3E}">
        <p14:creationId xmlns:p14="http://schemas.microsoft.com/office/powerpoint/2010/main" val="2619610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436F17A2-0E6E-44DE-B670-94556393E781}" type="slidenum">
              <a:rPr lang="en-US" sz="1300">
                <a:solidFill>
                  <a:schemeClr val="tx1"/>
                </a:solidFill>
                <a:latin typeface="Times New Roman" pitchFamily="18" charset="0"/>
              </a:rPr>
              <a:pPr eaLnBrk="1" hangingPunct="1"/>
              <a:t>53</a:t>
            </a:fld>
            <a:endParaRPr lang="en-US" sz="1300">
              <a:solidFill>
                <a:schemeClr val="tx1"/>
              </a:solidFill>
              <a:latin typeface="Times New Roman" pitchFamily="18" charset="0"/>
            </a:endParaRPr>
          </a:p>
        </p:txBody>
      </p:sp>
      <p:sp>
        <p:nvSpPr>
          <p:cNvPr id="14339" name="Rectangle 2"/>
          <p:cNvSpPr>
            <a:spLocks noGrp="1" noRot="1" noChangeAspect="1" noChangeArrowheads="1" noTextEdit="1"/>
          </p:cNvSpPr>
          <p:nvPr>
            <p:ph type="sldImg"/>
          </p:nvPr>
        </p:nvSpPr>
        <p:spPr>
          <a:xfrm>
            <a:off x="2943225" y="696913"/>
            <a:ext cx="3495675" cy="2622550"/>
          </a:xfrm>
          <a:ln/>
        </p:spPr>
      </p:sp>
      <p:sp>
        <p:nvSpPr>
          <p:cNvPr id="14340" name="Rectangle 3"/>
          <p:cNvSpPr>
            <a:spLocks noGrp="1" noChangeArrowheads="1"/>
          </p:cNvSpPr>
          <p:nvPr>
            <p:ph type="body" idx="1"/>
          </p:nvPr>
        </p:nvSpPr>
        <p:spPr>
          <a:xfrm>
            <a:off x="206253" y="3392669"/>
            <a:ext cx="8791928" cy="3336278"/>
          </a:xfrm>
          <a:noFill/>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23566066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08DC6DA6-4B78-43AA-9F6E-F55C3C51EAD4}" type="slidenum">
              <a:rPr lang="en-US" sz="1300">
                <a:solidFill>
                  <a:schemeClr val="tx1"/>
                </a:solidFill>
                <a:latin typeface="Times New Roman" pitchFamily="18" charset="0"/>
              </a:rPr>
              <a:pPr eaLnBrk="1" hangingPunct="1"/>
              <a:t>54</a:t>
            </a:fld>
            <a:endParaRPr lang="en-US" sz="1300">
              <a:solidFill>
                <a:schemeClr val="tx1"/>
              </a:solidFill>
              <a:latin typeface="Times New Roman" pitchFamily="18" charset="0"/>
            </a:endParaRPr>
          </a:p>
        </p:txBody>
      </p:sp>
      <p:sp>
        <p:nvSpPr>
          <p:cNvPr id="15363" name="Rectangle 2"/>
          <p:cNvSpPr>
            <a:spLocks noGrp="1" noRot="1" noChangeAspect="1" noChangeArrowheads="1" noTextEdit="1"/>
          </p:cNvSpPr>
          <p:nvPr>
            <p:ph type="sldImg"/>
          </p:nvPr>
        </p:nvSpPr>
        <p:spPr>
          <a:xfrm>
            <a:off x="2943225" y="696913"/>
            <a:ext cx="3497263" cy="2622550"/>
          </a:xfrm>
          <a:ln/>
        </p:spPr>
      </p:sp>
      <p:sp>
        <p:nvSpPr>
          <p:cNvPr id="15364" name="Rectangle 3"/>
          <p:cNvSpPr>
            <a:spLocks noGrp="1" noChangeArrowheads="1"/>
          </p:cNvSpPr>
          <p:nvPr>
            <p:ph type="body" idx="1"/>
          </p:nvPr>
        </p:nvSpPr>
        <p:spPr>
          <a:xfrm>
            <a:off x="206253" y="3392669"/>
            <a:ext cx="8791928" cy="3336278"/>
          </a:xfrm>
          <a:noFill/>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30414566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33225" eaLnBrk="0" hangingPunct="0">
              <a:defRPr sz="2700">
                <a:solidFill>
                  <a:srgbClr val="CC3300"/>
                </a:solidFill>
                <a:latin typeface="Arial" pitchFamily="34" charset="0"/>
                <a:cs typeface="Times New Roman" pitchFamily="18" charset="0"/>
              </a:defRPr>
            </a:lvl1pPr>
            <a:lvl2pPr marL="717158" indent="-275830" defTabSz="933225" eaLnBrk="0" hangingPunct="0">
              <a:defRPr sz="2700">
                <a:solidFill>
                  <a:srgbClr val="CC3300"/>
                </a:solidFill>
                <a:latin typeface="Arial" pitchFamily="34" charset="0"/>
                <a:cs typeface="Times New Roman" pitchFamily="18" charset="0"/>
              </a:defRPr>
            </a:lvl2pPr>
            <a:lvl3pPr marL="1103320" indent="-220664" defTabSz="933225" eaLnBrk="0" hangingPunct="0">
              <a:defRPr sz="2700">
                <a:solidFill>
                  <a:srgbClr val="CC3300"/>
                </a:solidFill>
                <a:latin typeface="Arial" pitchFamily="34" charset="0"/>
                <a:cs typeface="Times New Roman" pitchFamily="18" charset="0"/>
              </a:defRPr>
            </a:lvl3pPr>
            <a:lvl4pPr marL="1544648" indent="-220664" defTabSz="933225" eaLnBrk="0" hangingPunct="0">
              <a:defRPr sz="2700">
                <a:solidFill>
                  <a:srgbClr val="CC3300"/>
                </a:solidFill>
                <a:latin typeface="Arial" pitchFamily="34" charset="0"/>
                <a:cs typeface="Times New Roman" pitchFamily="18" charset="0"/>
              </a:defRPr>
            </a:lvl4pPr>
            <a:lvl5pPr marL="1985976" indent="-220664" defTabSz="933225" eaLnBrk="0" hangingPunct="0">
              <a:defRPr sz="2700">
                <a:solidFill>
                  <a:srgbClr val="CC3300"/>
                </a:solidFill>
                <a:latin typeface="Arial" pitchFamily="34" charset="0"/>
                <a:cs typeface="Times New Roman" pitchFamily="18" charset="0"/>
              </a:defRPr>
            </a:lvl5pPr>
            <a:lvl6pPr marL="2427305"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6pPr>
            <a:lvl7pPr marL="2868633"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7pPr>
            <a:lvl8pPr marL="3309961"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8pPr>
            <a:lvl9pPr marL="3751289" indent="-220664" defTabSz="933225" eaLnBrk="0" fontAlgn="base" hangingPunct="0">
              <a:spcBef>
                <a:spcPct val="20000"/>
              </a:spcBef>
              <a:spcAft>
                <a:spcPct val="0"/>
              </a:spcAft>
              <a:buClr>
                <a:srgbClr val="333399"/>
              </a:buClr>
              <a:buFont typeface="Wingdings" pitchFamily="2" charset="2"/>
              <a:defRPr sz="2700">
                <a:solidFill>
                  <a:srgbClr val="CC3300"/>
                </a:solidFill>
                <a:latin typeface="Arial" pitchFamily="34" charset="0"/>
                <a:cs typeface="Times New Roman" pitchFamily="18" charset="0"/>
              </a:defRPr>
            </a:lvl9pPr>
          </a:lstStyle>
          <a:p>
            <a:pPr eaLnBrk="1" hangingPunct="1"/>
            <a:fld id="{F443A4D4-4CE6-4A52-B66D-600BA9E9B8FD}" type="slidenum">
              <a:rPr lang="en-US" sz="1300">
                <a:solidFill>
                  <a:schemeClr val="tx1"/>
                </a:solidFill>
                <a:latin typeface="Times New Roman" pitchFamily="18" charset="0"/>
              </a:rPr>
              <a:pPr eaLnBrk="1" hangingPunct="1"/>
              <a:t>55</a:t>
            </a:fld>
            <a:endParaRPr lang="en-US" sz="1300">
              <a:solidFill>
                <a:schemeClr val="tx1"/>
              </a:solidFill>
              <a:latin typeface="Times New Roman" pitchFamily="18" charset="0"/>
            </a:endParaRPr>
          </a:p>
        </p:txBody>
      </p:sp>
      <p:sp>
        <p:nvSpPr>
          <p:cNvPr id="16387" name="Rectangle 2"/>
          <p:cNvSpPr>
            <a:spLocks noGrp="1" noRot="1" noChangeAspect="1" noChangeArrowheads="1" noTextEdit="1"/>
          </p:cNvSpPr>
          <p:nvPr>
            <p:ph type="sldImg"/>
          </p:nvPr>
        </p:nvSpPr>
        <p:spPr>
          <a:xfrm>
            <a:off x="2943225" y="696913"/>
            <a:ext cx="3497263" cy="2622550"/>
          </a:xfrm>
          <a:ln/>
        </p:spPr>
      </p:sp>
      <p:sp>
        <p:nvSpPr>
          <p:cNvPr id="16388" name="Rectangle 3"/>
          <p:cNvSpPr>
            <a:spLocks noGrp="1" noChangeArrowheads="1"/>
          </p:cNvSpPr>
          <p:nvPr>
            <p:ph type="body" idx="1"/>
          </p:nvPr>
        </p:nvSpPr>
        <p:spPr>
          <a:xfrm>
            <a:off x="206253" y="3392669"/>
            <a:ext cx="8791928" cy="3336278"/>
          </a:xfrm>
          <a:noFill/>
        </p:spPr>
        <p:txBody>
          <a:bodyPr/>
          <a:lstStyle/>
          <a:p>
            <a:pPr eaLnBrk="1" hangingPunct="1"/>
            <a:r>
              <a:rPr lang="en-US" smtClean="0">
                <a:cs typeface="Arial" pitchFamily="34" charset="0"/>
              </a:rPr>
              <a:t>Need some explanation to go along with this slide and the previous one.</a:t>
            </a:r>
          </a:p>
          <a:p>
            <a:pPr eaLnBrk="1" hangingPunct="1"/>
            <a:r>
              <a:rPr lang="en-US" smtClean="0">
                <a:cs typeface="Arial" pitchFamily="34" charset="0"/>
              </a:rPr>
              <a:t>--</a:t>
            </a:r>
            <a:r>
              <a:rPr lang="en-US" i="1" smtClean="0">
                <a:cs typeface="Arial" pitchFamily="34" charset="0"/>
              </a:rPr>
              <a:t>The idea is that there is uncertainty in the estimation process.  A factor of 2X is a generally sufficient buffer if the team has gotten basic estimation down.  Thus is it possible that what is actually delivered is only the “A” items.  That is ok and actually expected.</a:t>
            </a:r>
            <a:endParaRPr lang="en-US" smtClean="0">
              <a:cs typeface="Arial" pitchFamily="34" charset="0"/>
            </a:endParaRPr>
          </a:p>
        </p:txBody>
      </p:sp>
    </p:spTree>
    <p:extLst>
      <p:ext uri="{BB962C8B-B14F-4D97-AF65-F5344CB8AC3E}">
        <p14:creationId xmlns:p14="http://schemas.microsoft.com/office/powerpoint/2010/main" val="3184521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56</a:t>
            </a:fld>
            <a:endParaRPr lang="en-US"/>
          </a:p>
        </p:txBody>
      </p:sp>
    </p:spTree>
    <p:extLst>
      <p:ext uri="{BB962C8B-B14F-4D97-AF65-F5344CB8AC3E}">
        <p14:creationId xmlns:p14="http://schemas.microsoft.com/office/powerpoint/2010/main" val="17432028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B78CB7E-96E7-4BE0-8931-13875A729C24}" type="slidenum">
              <a:rPr lang="en-US" smtClean="0"/>
              <a:pPr>
                <a:defRPr/>
              </a:pPr>
              <a:t>57</a:t>
            </a:fld>
            <a:endParaRPr lang="en-US"/>
          </a:p>
        </p:txBody>
      </p:sp>
    </p:spTree>
    <p:extLst>
      <p:ext uri="{BB962C8B-B14F-4D97-AF65-F5344CB8AC3E}">
        <p14:creationId xmlns:p14="http://schemas.microsoft.com/office/powerpoint/2010/main" val="2736217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2740AF0-0DAC-4FD8-9610-CAB379160692}" type="slidenum">
              <a:rPr lang="en-US" smtClean="0"/>
              <a:pPr defTabSz="933160" eaLnBrk="1" hangingPunct="1"/>
              <a:t>5</a:t>
            </a:fld>
            <a:endParaRPr lang="en-US" dirty="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Inspection and adaptation is the answer.  Iterations help bring in new information</a:t>
            </a:r>
          </a:p>
        </p:txBody>
      </p:sp>
    </p:spTree>
    <p:extLst>
      <p:ext uri="{BB962C8B-B14F-4D97-AF65-F5344CB8AC3E}">
        <p14:creationId xmlns:p14="http://schemas.microsoft.com/office/powerpoint/2010/main" val="1559516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C14569CF-94DF-48A6-8ACA-CEA6CE2B4EF1}" type="slidenum">
              <a:rPr lang="en-US" smtClean="0"/>
              <a:pPr defTabSz="933160" eaLnBrk="1" hangingPunct="1"/>
              <a:t>6</a:t>
            </a:fld>
            <a:endParaRPr lang="en-US" smtClean="0"/>
          </a:p>
        </p:txBody>
      </p:sp>
      <p:sp>
        <p:nvSpPr>
          <p:cNvPr id="67587" name="Rectangle 2"/>
          <p:cNvSpPr>
            <a:spLocks noGrp="1" noRot="1" noChangeAspect="1" noChangeArrowheads="1" noTextEdit="1"/>
          </p:cNvSpPr>
          <p:nvPr>
            <p:ph type="sldImg"/>
          </p:nvPr>
        </p:nvSpPr>
        <p:spPr>
          <a:xfrm>
            <a:off x="2886075" y="515938"/>
            <a:ext cx="3524250" cy="2643187"/>
          </a:xfrm>
          <a:ln/>
        </p:spPr>
      </p:sp>
      <p:sp>
        <p:nvSpPr>
          <p:cNvPr id="67588" name="Rectangle 3"/>
          <p:cNvSpPr>
            <a:spLocks noGrp="1" noChangeArrowheads="1"/>
          </p:cNvSpPr>
          <p:nvPr>
            <p:ph type="body" idx="1"/>
          </p:nvPr>
        </p:nvSpPr>
        <p:spPr>
          <a:xfrm>
            <a:off x="1241215" y="3334348"/>
            <a:ext cx="6812128" cy="31620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War – now that’s an area with lots of risk.  I guess he didn’t do too well in his prediction.</a:t>
            </a:r>
          </a:p>
        </p:txBody>
      </p:sp>
    </p:spTree>
    <p:extLst>
      <p:ext uri="{BB962C8B-B14F-4D97-AF65-F5344CB8AC3E}">
        <p14:creationId xmlns:p14="http://schemas.microsoft.com/office/powerpoint/2010/main" val="1994838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46C2C93C-EB47-4456-838A-19EFD35462B5}" type="slidenum">
              <a:rPr lang="en-US" smtClean="0"/>
              <a:pPr defTabSz="933160" eaLnBrk="1" hangingPunct="1"/>
              <a:t>7</a:t>
            </a:fld>
            <a:endParaRPr lang="en-US" smtClean="0"/>
          </a:p>
        </p:txBody>
      </p:sp>
    </p:spTree>
    <p:extLst>
      <p:ext uri="{BB962C8B-B14F-4D97-AF65-F5344CB8AC3E}">
        <p14:creationId xmlns:p14="http://schemas.microsoft.com/office/powerpoint/2010/main" val="235407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751CF60B-0766-41A3-8D69-09F8B358A71C}" type="slidenum">
              <a:rPr lang="en-US" smtClean="0"/>
              <a:pPr defTabSz="933160" eaLnBrk="1" hangingPunct="1"/>
              <a:t>8</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Most movies strive to be the next Titanic, the largest grossing film of all time.  </a:t>
            </a:r>
          </a:p>
          <a:p>
            <a:pPr eaLnBrk="1" hangingPunct="1"/>
            <a:endParaRPr lang="en-US" dirty="0" smtClean="0"/>
          </a:p>
          <a:p>
            <a:pPr eaLnBrk="1" hangingPunct="1"/>
            <a:r>
              <a:rPr lang="en-US" dirty="0" smtClean="0"/>
              <a:t>The reality is that the vast majority really do end up closer to the real Titanic than to the movie Titanic.</a:t>
            </a:r>
          </a:p>
        </p:txBody>
      </p:sp>
    </p:spTree>
    <p:extLst>
      <p:ext uri="{BB962C8B-B14F-4D97-AF65-F5344CB8AC3E}">
        <p14:creationId xmlns:p14="http://schemas.microsoft.com/office/powerpoint/2010/main" val="366173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073D2D22-70DF-40EF-A9B4-B59A597112E7}" type="slidenum">
              <a:rPr lang="en-US" smtClean="0"/>
              <a:pPr defTabSz="933160" eaLnBrk="1" hangingPunct="1"/>
              <a:t>9</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Books.  Here is my book.  Doesn’t it look like it is chock full of useful stuff?</a:t>
            </a:r>
          </a:p>
          <a:p>
            <a:pPr eaLnBrk="1" hangingPunct="1"/>
            <a:endParaRPr lang="en-US" smtClean="0"/>
          </a:p>
          <a:p>
            <a:pPr eaLnBrk="1" hangingPunct="1"/>
            <a:r>
              <a:rPr lang="en-US" smtClean="0"/>
              <a:t>But only 25% of books sell more than 100 copies.  Please do your part so that I am not part of that statistic. </a:t>
            </a:r>
          </a:p>
        </p:txBody>
      </p:sp>
    </p:spTree>
    <p:extLst>
      <p:ext uri="{BB962C8B-B14F-4D97-AF65-F5344CB8AC3E}">
        <p14:creationId xmlns:p14="http://schemas.microsoft.com/office/powerpoint/2010/main" val="3292757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42CE2-6378-4FEA-B09D-BD36544E5D44}" type="slidenum">
              <a:rPr lang="en-US"/>
              <a:pPr>
                <a:defRPr/>
              </a:pPr>
              <a:t>‹#›</a:t>
            </a:fld>
            <a:endParaRPr lang="en-US"/>
          </a:p>
        </p:txBody>
      </p:sp>
    </p:spTree>
    <p:extLst>
      <p:ext uri="{BB962C8B-B14F-4D97-AF65-F5344CB8AC3E}">
        <p14:creationId xmlns:p14="http://schemas.microsoft.com/office/powerpoint/2010/main" val="647918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9ABE16-BC75-4B25-A09F-7BDC970F8026}" type="slidenum">
              <a:rPr lang="en-US"/>
              <a:pPr>
                <a:defRPr/>
              </a:pPr>
              <a:t>‹#›</a:t>
            </a:fld>
            <a:endParaRPr lang="en-US"/>
          </a:p>
        </p:txBody>
      </p:sp>
    </p:spTree>
    <p:extLst>
      <p:ext uri="{BB962C8B-B14F-4D97-AF65-F5344CB8AC3E}">
        <p14:creationId xmlns:p14="http://schemas.microsoft.com/office/powerpoint/2010/main" val="37422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D7565-BAE5-4CAE-9757-AA53C9D785D5}" type="slidenum">
              <a:rPr lang="en-US"/>
              <a:pPr>
                <a:defRPr/>
              </a:pPr>
              <a:t>‹#›</a:t>
            </a:fld>
            <a:endParaRPr lang="en-US"/>
          </a:p>
        </p:txBody>
      </p:sp>
    </p:spTree>
    <p:extLst>
      <p:ext uri="{BB962C8B-B14F-4D97-AF65-F5344CB8AC3E}">
        <p14:creationId xmlns:p14="http://schemas.microsoft.com/office/powerpoint/2010/main" val="943816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AE943-E1B0-4820-93B0-56C612FEF393}" type="slidenum">
              <a:rPr lang="en-US"/>
              <a:pPr>
                <a:defRPr/>
              </a:pPr>
              <a:t>‹#›</a:t>
            </a:fld>
            <a:endParaRPr lang="en-US"/>
          </a:p>
        </p:txBody>
      </p:sp>
    </p:spTree>
    <p:extLst>
      <p:ext uri="{BB962C8B-B14F-4D97-AF65-F5344CB8AC3E}">
        <p14:creationId xmlns:p14="http://schemas.microsoft.com/office/powerpoint/2010/main" val="1723869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D533A-630F-47C1-B745-CF86F3186773}" type="slidenum">
              <a:rPr lang="en-US"/>
              <a:pPr>
                <a:defRPr/>
              </a:pPr>
              <a:t>‹#›</a:t>
            </a:fld>
            <a:endParaRPr lang="en-US"/>
          </a:p>
        </p:txBody>
      </p:sp>
    </p:spTree>
    <p:extLst>
      <p:ext uri="{BB962C8B-B14F-4D97-AF65-F5344CB8AC3E}">
        <p14:creationId xmlns:p14="http://schemas.microsoft.com/office/powerpoint/2010/main" val="2039180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A708C-9254-4534-83B8-654A09F761EE}" type="slidenum">
              <a:rPr lang="en-US"/>
              <a:pPr>
                <a:defRPr/>
              </a:pPr>
              <a:t>‹#›</a:t>
            </a:fld>
            <a:endParaRPr lang="en-US"/>
          </a:p>
        </p:txBody>
      </p:sp>
    </p:spTree>
    <p:extLst>
      <p:ext uri="{BB962C8B-B14F-4D97-AF65-F5344CB8AC3E}">
        <p14:creationId xmlns:p14="http://schemas.microsoft.com/office/powerpoint/2010/main" val="424622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4BA7C1-FE3B-43C7-8ACC-4ABAE2057B3A}" type="slidenum">
              <a:rPr lang="en-US" smtClean="0"/>
              <a:pPr>
                <a:defRPr/>
              </a:pPr>
              <a:t>‹#›</a:t>
            </a:fld>
            <a:endParaRPr lang="en-US"/>
          </a:p>
        </p:txBody>
      </p:sp>
      <p:pic>
        <p:nvPicPr>
          <p:cNvPr id="6" name="Picture 2" descr="http://t0.gstatic.com/images?q=tbn:ANd9GcQ5Xn56FQvkdHzoB-P8dA8idKU4Ji0DTAc4lA8QaNYA3qefT4oUOSBWdnK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2875" y="106361"/>
            <a:ext cx="6324600" cy="28956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457200" y="3263899"/>
            <a:ext cx="8191500" cy="2862263"/>
          </a:xfrm>
        </p:spPr>
        <p:txBody>
          <a:bodyPr/>
          <a:lstStyle>
            <a:lvl1pPr marL="0" indent="0">
              <a:buFontTx/>
              <a:buNone/>
              <a:defRPr/>
            </a:lvl1pPr>
          </a:lstStyle>
          <a:p>
            <a:endParaRPr lang="en-US" dirty="0"/>
          </a:p>
        </p:txBody>
      </p:sp>
    </p:spTree>
    <p:extLst>
      <p:ext uri="{BB962C8B-B14F-4D97-AF65-F5344CB8AC3E}">
        <p14:creationId xmlns:p14="http://schemas.microsoft.com/office/powerpoint/2010/main" val="278357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64C75-0CA9-4F21-B528-F533B4018EF7}"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4944" y="5777624"/>
            <a:ext cx="952717" cy="1055611"/>
          </a:xfrm>
          <a:prstGeom prst="rect">
            <a:avLst/>
          </a:prstGeom>
        </p:spPr>
      </p:pic>
    </p:spTree>
    <p:extLst>
      <p:ext uri="{BB962C8B-B14F-4D97-AF65-F5344CB8AC3E}">
        <p14:creationId xmlns:p14="http://schemas.microsoft.com/office/powerpoint/2010/main" val="34518541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111B7F-38BD-451C-B49F-45328F679CD6}" type="slidenum">
              <a:rPr lang="en-US"/>
              <a:pPr>
                <a:defRPr/>
              </a:pPr>
              <a:t>‹#›</a:t>
            </a:fld>
            <a:endParaRPr lang="en-US"/>
          </a:p>
        </p:txBody>
      </p:sp>
    </p:spTree>
    <p:extLst>
      <p:ext uri="{BB962C8B-B14F-4D97-AF65-F5344CB8AC3E}">
        <p14:creationId xmlns:p14="http://schemas.microsoft.com/office/powerpoint/2010/main" val="273442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6185D0-8CAE-440E-8D70-9015AAF9D2D5}" type="slidenum">
              <a:rPr lang="en-US"/>
              <a:pPr>
                <a:defRPr/>
              </a:pPr>
              <a:t>‹#›</a:t>
            </a:fld>
            <a:endParaRPr lang="en-US"/>
          </a:p>
        </p:txBody>
      </p:sp>
    </p:spTree>
    <p:extLst>
      <p:ext uri="{BB962C8B-B14F-4D97-AF65-F5344CB8AC3E}">
        <p14:creationId xmlns:p14="http://schemas.microsoft.com/office/powerpoint/2010/main" val="2982153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6429C6-07F8-4389-BA85-687C81441C8B}" type="slidenum">
              <a:rPr lang="en-US"/>
              <a:pPr>
                <a:defRPr/>
              </a:pPr>
              <a:t>‹#›</a:t>
            </a:fld>
            <a:endParaRPr lang="en-US"/>
          </a:p>
        </p:txBody>
      </p:sp>
    </p:spTree>
    <p:extLst>
      <p:ext uri="{BB962C8B-B14F-4D97-AF65-F5344CB8AC3E}">
        <p14:creationId xmlns:p14="http://schemas.microsoft.com/office/powerpoint/2010/main" val="197341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F6DE6C-FD82-4272-BCF1-C88E8D419625}" type="slidenum">
              <a:rPr lang="en-US"/>
              <a:pPr>
                <a:defRPr/>
              </a:pPr>
              <a:t>‹#›</a:t>
            </a:fld>
            <a:endParaRPr lang="en-US"/>
          </a:p>
        </p:txBody>
      </p:sp>
    </p:spTree>
    <p:extLst>
      <p:ext uri="{BB962C8B-B14F-4D97-AF65-F5344CB8AC3E}">
        <p14:creationId xmlns:p14="http://schemas.microsoft.com/office/powerpoint/2010/main" val="307178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A0DAB3-5790-46D3-B44C-486CEB56CAA2}" type="slidenum">
              <a:rPr lang="en-US"/>
              <a:pPr>
                <a:defRPr/>
              </a:pPr>
              <a:t>‹#›</a:t>
            </a:fld>
            <a:endParaRPr lang="en-US"/>
          </a:p>
        </p:txBody>
      </p:sp>
    </p:spTree>
    <p:extLst>
      <p:ext uri="{BB962C8B-B14F-4D97-AF65-F5344CB8AC3E}">
        <p14:creationId xmlns:p14="http://schemas.microsoft.com/office/powerpoint/2010/main" val="349621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5BCA6-1BC3-4772-9528-E054BCE30989}" type="slidenum">
              <a:rPr lang="en-US"/>
              <a:pPr>
                <a:defRPr/>
              </a:pPr>
              <a:t>‹#›</a:t>
            </a:fld>
            <a:endParaRPr lang="en-US"/>
          </a:p>
        </p:txBody>
      </p:sp>
    </p:spTree>
    <p:extLst>
      <p:ext uri="{BB962C8B-B14F-4D97-AF65-F5344CB8AC3E}">
        <p14:creationId xmlns:p14="http://schemas.microsoft.com/office/powerpoint/2010/main" val="3348121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64BA7C1-FE3B-43C7-8ACC-4ABAE2057B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7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xml"/><Relationship Id="rId5" Type="http://schemas.openxmlformats.org/officeDocument/2006/relationships/image" Target="../media/image38.gif"/><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0.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52.png"/><Relationship Id="rId4"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8" Type="http://schemas.openxmlformats.org/officeDocument/2006/relationships/hyperlink" Target="http://www.toddlittleweb.com/Downloads/books/StandBackAndDeliver.pdf" TargetMode="External"/><Relationship Id="rId3" Type="http://schemas.openxmlformats.org/officeDocument/2006/relationships/hyperlink" Target="mailto:todd.little@ihs.com" TargetMode="External"/><Relationship Id="rId7" Type="http://schemas.openxmlformats.org/officeDocument/2006/relationships/hyperlink" Target="http://www.accelinnova.com/"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www.toddlittleweb.com/" TargetMode="External"/><Relationship Id="rId5" Type="http://schemas.openxmlformats.org/officeDocument/2006/relationships/hyperlink" Target="http://www.linkedin.com/in/toddelittle/" TargetMode="External"/><Relationship Id="rId4" Type="http://schemas.openxmlformats.org/officeDocument/2006/relationships/hyperlink" Target="mailto:toddelittle@gmail.com" TargetMode="External"/><Relationship Id="rId9" Type="http://schemas.openxmlformats.org/officeDocument/2006/relationships/image" Target="../media/image16.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61.emf"/><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61.emf"/><Relationship Id="rId4" Type="http://schemas.openxmlformats.org/officeDocument/2006/relationships/oleObject" Target="../embeddings/oleObject3.bin"/></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risk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0" y="0"/>
            <a:ext cx="9020432" cy="1470025"/>
          </a:xfrm>
        </p:spPr>
        <p:txBody>
          <a:bodyPr/>
          <a:lstStyle/>
          <a:p>
            <a:pPr algn="l" eaLnBrk="1" hangingPunct="1"/>
            <a:r>
              <a:rPr lang="en-US" sz="3600" b="1" dirty="0" smtClean="0">
                <a:solidFill>
                  <a:schemeClr val="tx1"/>
                </a:solidFill>
              </a:rPr>
              <a:t>Risky Business:  Real Options for Software Development</a:t>
            </a:r>
            <a:endParaRPr lang="en-GB" sz="2400" b="1" dirty="0" smtClean="0">
              <a:solidFill>
                <a:schemeClr val="tx1"/>
              </a:solidFill>
            </a:endParaRPr>
          </a:p>
        </p:txBody>
      </p:sp>
      <p:sp>
        <p:nvSpPr>
          <p:cNvPr id="4100" name="Text Box 5"/>
          <p:cNvSpPr txBox="1">
            <a:spLocks noChangeArrowheads="1"/>
          </p:cNvSpPr>
          <p:nvPr/>
        </p:nvSpPr>
        <p:spPr bwMode="auto">
          <a:xfrm>
            <a:off x="4343400" y="5950488"/>
            <a:ext cx="48006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spcBef>
                <a:spcPts val="600"/>
              </a:spcBef>
            </a:pPr>
            <a:r>
              <a:rPr lang="en-US" sz="2400" b="1" dirty="0"/>
              <a:t>Todd Little</a:t>
            </a:r>
          </a:p>
          <a:p>
            <a:pPr algn="r" eaLnBrk="1" hangingPunct="1">
              <a:spcBef>
                <a:spcPts val="600"/>
              </a:spcBef>
            </a:pPr>
            <a:r>
              <a:rPr lang="en-US" sz="2400" b="1" dirty="0" smtClean="0"/>
              <a:t>VP Product Development, IHS</a:t>
            </a:r>
            <a:endParaRPr lang="en-US" sz="2400" b="1"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715" y="414414"/>
            <a:ext cx="952717" cy="1055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todd\Accelinnova\Presentations\Risk\king_playing_cards.jpg"/>
          <p:cNvPicPr>
            <a:picLocks noChangeAspect="1" noChangeArrowheads="1"/>
          </p:cNvPicPr>
          <p:nvPr/>
        </p:nvPicPr>
        <p:blipFill>
          <a:blip r:embed="rId3">
            <a:extLst>
              <a:ext uri="{28A0092B-C50C-407E-A947-70E740481C1C}">
                <a14:useLocalDpi xmlns:a14="http://schemas.microsoft.com/office/drawing/2010/main" val="0"/>
              </a:ext>
            </a:extLst>
          </a:blip>
          <a:srcRect l="4950" r="4500"/>
          <a:stretch>
            <a:fillRect/>
          </a:stretch>
        </p:blipFill>
        <p:spPr bwMode="auto">
          <a:xfrm>
            <a:off x="-152400" y="0"/>
            <a:ext cx="94154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title"/>
          </p:nvPr>
        </p:nvSpPr>
        <p:spPr>
          <a:xfrm>
            <a:off x="0" y="457200"/>
            <a:ext cx="9144000" cy="1143000"/>
          </a:xfrm>
        </p:spPr>
        <p:txBody>
          <a:bodyPr/>
          <a:lstStyle/>
          <a:p>
            <a:pPr eaLnBrk="1" hangingPunct="1"/>
            <a:r>
              <a:rPr lang="en-US" smtClean="0">
                <a:solidFill>
                  <a:schemeClr val="bg1"/>
                </a:solidFill>
              </a:rPr>
              <a:t>Poker</a:t>
            </a:r>
            <a:br>
              <a:rPr lang="en-US" smtClean="0">
                <a:solidFill>
                  <a:schemeClr val="bg1"/>
                </a:solidFill>
              </a:rPr>
            </a:br>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t>Texas </a:t>
            </a:r>
            <a:r>
              <a:rPr lang="en-US" dirty="0" err="1" smtClean="0"/>
              <a:t>Hold’em</a:t>
            </a:r>
            <a:r>
              <a:rPr lang="en-US" dirty="0" smtClean="0"/>
              <a:t>: </a:t>
            </a:r>
            <a:br>
              <a:rPr lang="en-US" dirty="0" smtClean="0"/>
            </a:br>
            <a:r>
              <a:rPr lang="en-US" dirty="0" smtClean="0"/>
              <a:t>Which is the best hole hand?</a:t>
            </a:r>
          </a:p>
        </p:txBody>
      </p:sp>
      <p:pic>
        <p:nvPicPr>
          <p:cNvPr id="15363" name="Picture 2" descr="C:\todd\Accelinnova\Presentations\Risk\Poker-sm-211-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3" descr="C:\todd\Accelinnova\Presentations\Risk\Poker-sm-24B-4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4" descr="C:\todd\Accelinnova\Presentations\Risk\Poker-sm-226-9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95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5" descr="C:\todd\Accelinnova\Presentations\Risk\Poker-sm-249-6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6" descr="C:\todd\Accelinnova\Presentations\Risk\Poker-sm-23C-3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77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8" name="Picture 7" descr="C:\todd\Accelinnova\Presentations\Risk\Poker-sm-24C-3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72" name="TextBox 12"/>
          <p:cNvSpPr txBox="1">
            <a:spLocks noChangeArrowheads="1"/>
          </p:cNvSpPr>
          <p:nvPr/>
        </p:nvSpPr>
        <p:spPr bwMode="auto">
          <a:xfrm>
            <a:off x="228600" y="1897063"/>
            <a:ext cx="25908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A</a:t>
            </a:r>
          </a:p>
        </p:txBody>
      </p:sp>
      <p:sp>
        <p:nvSpPr>
          <p:cNvPr id="15373" name="TextBox 13"/>
          <p:cNvSpPr txBox="1">
            <a:spLocks noChangeArrowheads="1"/>
          </p:cNvSpPr>
          <p:nvPr/>
        </p:nvSpPr>
        <p:spPr bwMode="auto">
          <a:xfrm>
            <a:off x="3276600" y="1897063"/>
            <a:ext cx="26670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B</a:t>
            </a:r>
          </a:p>
        </p:txBody>
      </p:sp>
      <p:sp>
        <p:nvSpPr>
          <p:cNvPr id="15374" name="TextBox 14"/>
          <p:cNvSpPr txBox="1">
            <a:spLocks noChangeArrowheads="1"/>
          </p:cNvSpPr>
          <p:nvPr/>
        </p:nvSpPr>
        <p:spPr bwMode="auto">
          <a:xfrm>
            <a:off x="6248400" y="1897063"/>
            <a:ext cx="26670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dirty="0" smtClean="0"/>
              <a:t>Texas </a:t>
            </a:r>
            <a:r>
              <a:rPr lang="en-US" dirty="0" err="1" smtClean="0"/>
              <a:t>Hold’em</a:t>
            </a:r>
            <a:r>
              <a:rPr lang="en-US" dirty="0" smtClean="0"/>
              <a:t>: </a:t>
            </a:r>
            <a:br>
              <a:rPr lang="en-US" dirty="0" smtClean="0"/>
            </a:br>
            <a:r>
              <a:rPr lang="en-US" dirty="0" smtClean="0"/>
              <a:t>Which is the best hole hand?</a:t>
            </a:r>
          </a:p>
        </p:txBody>
      </p:sp>
      <p:pic>
        <p:nvPicPr>
          <p:cNvPr id="15363" name="Picture 2" descr="C:\todd\Accelinnova\Presentations\Risk\Poker-sm-211-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4" name="Picture 3" descr="C:\todd\Accelinnova\Presentations\Risk\Poker-sm-24B-4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5" name="Picture 4" descr="C:\todd\Accelinnova\Presentations\Risk\Poker-sm-226-9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95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6" name="Picture 5" descr="C:\todd\Accelinnova\Presentations\Risk\Poker-sm-249-6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6" descr="C:\todd\Accelinnova\Presentations\Risk\Poker-sm-23C-3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77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368" name="Picture 7" descr="C:\todd\Accelinnova\Presentations\Risk\Poker-sm-24C-3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6125" y="3114675"/>
            <a:ext cx="1285875"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7049" name="TextBox 9"/>
          <p:cNvSpPr txBox="1">
            <a:spLocks noChangeArrowheads="1"/>
          </p:cNvSpPr>
          <p:nvPr/>
        </p:nvSpPr>
        <p:spPr bwMode="auto">
          <a:xfrm>
            <a:off x="228600" y="5402263"/>
            <a:ext cx="2590800" cy="769937"/>
          </a:xfrm>
          <a:prstGeom prst="rect">
            <a:avLst/>
          </a:prstGeom>
          <a:solidFill>
            <a:srgbClr val="FFFF00"/>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33.5%</a:t>
            </a:r>
          </a:p>
        </p:txBody>
      </p:sp>
      <p:sp>
        <p:nvSpPr>
          <p:cNvPr id="87050" name="TextBox 10"/>
          <p:cNvSpPr txBox="1">
            <a:spLocks noChangeArrowheads="1"/>
          </p:cNvSpPr>
          <p:nvPr/>
        </p:nvSpPr>
        <p:spPr bwMode="auto">
          <a:xfrm>
            <a:off x="3276600" y="5402263"/>
            <a:ext cx="2667000" cy="769937"/>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dirty="0"/>
              <a:t>29.6%</a:t>
            </a:r>
          </a:p>
        </p:txBody>
      </p:sp>
      <p:sp>
        <p:nvSpPr>
          <p:cNvPr id="87051" name="TextBox 11"/>
          <p:cNvSpPr txBox="1">
            <a:spLocks noChangeArrowheads="1"/>
          </p:cNvSpPr>
          <p:nvPr/>
        </p:nvSpPr>
        <p:spPr bwMode="auto">
          <a:xfrm>
            <a:off x="6248400" y="5402263"/>
            <a:ext cx="2667000" cy="769937"/>
          </a:xfrm>
          <a:prstGeom prst="rect">
            <a:avLst/>
          </a:prstGeom>
          <a:solidFill>
            <a:srgbClr val="92D050"/>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36.5%</a:t>
            </a:r>
          </a:p>
        </p:txBody>
      </p:sp>
      <p:sp>
        <p:nvSpPr>
          <p:cNvPr id="15372" name="TextBox 12"/>
          <p:cNvSpPr txBox="1">
            <a:spLocks noChangeArrowheads="1"/>
          </p:cNvSpPr>
          <p:nvPr/>
        </p:nvSpPr>
        <p:spPr bwMode="auto">
          <a:xfrm>
            <a:off x="228600" y="1897063"/>
            <a:ext cx="25908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A</a:t>
            </a:r>
          </a:p>
        </p:txBody>
      </p:sp>
      <p:sp>
        <p:nvSpPr>
          <p:cNvPr id="15373" name="TextBox 13"/>
          <p:cNvSpPr txBox="1">
            <a:spLocks noChangeArrowheads="1"/>
          </p:cNvSpPr>
          <p:nvPr/>
        </p:nvSpPr>
        <p:spPr bwMode="auto">
          <a:xfrm>
            <a:off x="3276600" y="1897063"/>
            <a:ext cx="26670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B</a:t>
            </a:r>
          </a:p>
        </p:txBody>
      </p:sp>
      <p:sp>
        <p:nvSpPr>
          <p:cNvPr id="15374" name="TextBox 14"/>
          <p:cNvSpPr txBox="1">
            <a:spLocks noChangeArrowheads="1"/>
          </p:cNvSpPr>
          <p:nvPr/>
        </p:nvSpPr>
        <p:spPr bwMode="auto">
          <a:xfrm>
            <a:off x="6248400" y="1897063"/>
            <a:ext cx="2667000" cy="769937"/>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400"/>
              <a:t>C</a:t>
            </a:r>
          </a:p>
        </p:txBody>
      </p:sp>
      <p:sp>
        <p:nvSpPr>
          <p:cNvPr id="2" name="Oval 1"/>
          <p:cNvSpPr/>
          <p:nvPr/>
        </p:nvSpPr>
        <p:spPr>
          <a:xfrm>
            <a:off x="5810023" y="2559050"/>
            <a:ext cx="2162628" cy="2843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366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70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9" grpId="0" animBg="1"/>
      <p:bldP spid="87050" grpId="0" animBg="1"/>
      <p:bldP spid="87051"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i.dailymail.co.uk/i/pix/2008/11/11/article-1084784-026EA156000005DC-433_468x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a:xfrm>
            <a:off x="0" y="457200"/>
            <a:ext cx="9144000" cy="1143000"/>
          </a:xfrm>
        </p:spPr>
        <p:txBody>
          <a:bodyPr/>
          <a:lstStyle/>
          <a:p>
            <a:pPr eaLnBrk="1" hangingPunct="1"/>
            <a:r>
              <a:rPr lang="en-US" smtClean="0">
                <a:solidFill>
                  <a:schemeClr val="bg1"/>
                </a:solidFill>
              </a:rPr>
              <a:t>Poker Metric: </a:t>
            </a:r>
            <a:br>
              <a:rPr lang="en-US" smtClean="0">
                <a:solidFill>
                  <a:schemeClr val="bg1"/>
                </a:solidFill>
              </a:rPr>
            </a:br>
            <a:r>
              <a:rPr lang="en-US" smtClean="0">
                <a:solidFill>
                  <a:schemeClr val="bg1"/>
                </a:solidFill>
              </a:rPr>
              <a:t>Percent of Hands Won</a:t>
            </a:r>
            <a:br>
              <a:rPr lang="en-US" smtClean="0">
                <a:solidFill>
                  <a:schemeClr val="bg1"/>
                </a:solidFill>
              </a:rPr>
            </a:br>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Oil &amp; Gas Exploration</a:t>
            </a:r>
          </a:p>
        </p:txBody>
      </p:sp>
      <p:pic>
        <p:nvPicPr>
          <p:cNvPr id="21507" name="Picture 3" descr="Oil_Expl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1433513"/>
            <a:ext cx="7299325"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147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Oil &amp; Gas Exploration</a:t>
            </a:r>
          </a:p>
        </p:txBody>
      </p:sp>
      <p:pic>
        <p:nvPicPr>
          <p:cNvPr id="21507" name="Picture 3" descr="Oil_Expl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1433513"/>
            <a:ext cx="7299325"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WordArt 4"/>
          <p:cNvSpPr>
            <a:spLocks noChangeArrowheads="1" noChangeShapeType="1" noTextEdit="1"/>
          </p:cNvSpPr>
          <p:nvPr/>
        </p:nvSpPr>
        <p:spPr bwMode="auto">
          <a:xfrm>
            <a:off x="3167063" y="2990850"/>
            <a:ext cx="2809875" cy="8747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90-80% Failure</a:t>
            </a:r>
          </a:p>
        </p:txBody>
      </p:sp>
    </p:spTree>
    <p:extLst>
      <p:ext uri="{BB962C8B-B14F-4D97-AF65-F5344CB8AC3E}">
        <p14:creationId xmlns:p14="http://schemas.microsoft.com/office/powerpoint/2010/main" val="153546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dirty="0" smtClean="0"/>
          </a:p>
        </p:txBody>
      </p:sp>
      <p:pic>
        <p:nvPicPr>
          <p:cNvPr id="26627" name="Picture 3" descr="Blowout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150"/>
            <a:ext cx="91440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4"/>
          <p:cNvSpPr>
            <a:spLocks noChangeArrowheads="1"/>
          </p:cNvSpPr>
          <p:nvPr/>
        </p:nvSpPr>
        <p:spPr bwMode="auto">
          <a:xfrm>
            <a:off x="4572000" y="2911475"/>
            <a:ext cx="2362200" cy="1676400"/>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a:lstStyle/>
          <a:p>
            <a:pPr algn="ctr"/>
            <a:r>
              <a:rPr lang="en-US" dirty="0"/>
              <a:t>I’m beginning to think it wasn’t such a good idea to turn off those unit tests</a:t>
            </a:r>
          </a:p>
        </p:txBody>
      </p:sp>
    </p:spTree>
    <p:extLst>
      <p:ext uri="{BB962C8B-B14F-4D97-AF65-F5344CB8AC3E}">
        <p14:creationId xmlns:p14="http://schemas.microsoft.com/office/powerpoint/2010/main" val="1216399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 calcmode="lin" valueType="num">
                                      <p:cBhvr>
                                        <p:cTn id="7" dur="500" fill="hold"/>
                                        <p:tgtEl>
                                          <p:spTgt spid="63492"/>
                                        </p:tgtEl>
                                        <p:attrNameLst>
                                          <p:attrName>ppt_w</p:attrName>
                                        </p:attrNameLst>
                                      </p:cBhvr>
                                      <p:tavLst>
                                        <p:tav tm="0">
                                          <p:val>
                                            <p:fltVal val="0"/>
                                          </p:val>
                                        </p:tav>
                                        <p:tav tm="100000">
                                          <p:val>
                                            <p:strVal val="#ppt_w"/>
                                          </p:val>
                                        </p:tav>
                                      </p:tavLst>
                                    </p:anim>
                                    <p:anim calcmode="lin" valueType="num">
                                      <p:cBhvr>
                                        <p:cTn id="8" dur="500" fill="hold"/>
                                        <p:tgtEl>
                                          <p:spTgt spid="63492"/>
                                        </p:tgtEl>
                                        <p:attrNameLst>
                                          <p:attrName>ppt_h</p:attrName>
                                        </p:attrNameLst>
                                      </p:cBhvr>
                                      <p:tavLst>
                                        <p:tav tm="0">
                                          <p:val>
                                            <p:fltVal val="0"/>
                                          </p:val>
                                        </p:tav>
                                        <p:tav tm="100000">
                                          <p:val>
                                            <p:strVal val="#ppt_h"/>
                                          </p:val>
                                        </p:tav>
                                      </p:tavLst>
                                    </p:anim>
                                    <p:animEffect transition="in" filter="fade">
                                      <p:cBhvr>
                                        <p:cTn id="9"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t>Which Uncertainties Are Important?</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l="4146" t="5511" r="3835" b="2907"/>
          <a:stretch>
            <a:fillRect/>
          </a:stretch>
        </p:blipFill>
        <p:spPr bwMode="auto">
          <a:xfrm>
            <a:off x="304800" y="1905000"/>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65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skydivers.jpg"/>
          <p:cNvPicPr>
            <a:picLocks noGrp="1" noChangeAspect="1"/>
          </p:cNvPicPr>
          <p:nvPr>
            <p:ph idx="1"/>
          </p:nvPr>
        </p:nvPicPr>
        <p:blipFill rotWithShape="1">
          <a:blip r:embed="rId3">
            <a:extLst>
              <a:ext uri="{28A0092B-C50C-407E-A947-70E740481C1C}">
                <a14:useLocalDpi xmlns:a14="http://schemas.microsoft.com/office/drawing/2010/main" val="0"/>
              </a:ext>
            </a:extLst>
          </a:blip>
          <a:srcRect t="5657" b="5657"/>
          <a:stretch/>
        </p:blipFill>
        <p:spPr>
          <a:xfrm>
            <a:off x="-14356" y="0"/>
            <a:ext cx="9284677" cy="6858000"/>
          </a:xfrm>
        </p:spPr>
      </p:pic>
      <p:sp>
        <p:nvSpPr>
          <p:cNvPr id="2" name="Titel 1"/>
          <p:cNvSpPr>
            <a:spLocks noGrp="1"/>
          </p:cNvSpPr>
          <p:nvPr>
            <p:ph type="title"/>
          </p:nvPr>
        </p:nvSpPr>
        <p:spPr>
          <a:xfrm>
            <a:off x="0" y="12613"/>
            <a:ext cx="9144000" cy="1143000"/>
          </a:xfrm>
        </p:spPr>
        <p:txBody>
          <a:bodyPr>
            <a:normAutofit/>
          </a:bodyPr>
          <a:lstStyle/>
          <a:p>
            <a:r>
              <a:rPr lang="nl-NL" sz="3600" dirty="0">
                <a:solidFill>
                  <a:srgbClr val="000000"/>
                </a:solidFill>
              </a:rPr>
              <a:t>R</a:t>
            </a:r>
            <a:r>
              <a:rPr lang="nl-NL" sz="3600" dirty="0" smtClean="0">
                <a:solidFill>
                  <a:srgbClr val="000000"/>
                </a:solidFill>
              </a:rPr>
              <a:t>isk management tools</a:t>
            </a:r>
            <a:endParaRPr lang="nl-NL" sz="3600" dirty="0">
              <a:solidFill>
                <a:srgbClr val="000000"/>
              </a:solidFill>
            </a:endParaRPr>
          </a:p>
        </p:txBody>
      </p:sp>
    </p:spTree>
    <p:extLst>
      <p:ext uri="{BB962C8B-B14F-4D97-AF65-F5344CB8AC3E}">
        <p14:creationId xmlns:p14="http://schemas.microsoft.com/office/powerpoint/2010/main" val="197965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Options</a:t>
            </a:r>
            <a:endParaRPr lang="en-US" dirty="0"/>
          </a:p>
        </p:txBody>
      </p:sp>
      <p:sp>
        <p:nvSpPr>
          <p:cNvPr id="3" name="Content Placeholder 2"/>
          <p:cNvSpPr>
            <a:spLocks noGrp="1"/>
          </p:cNvSpPr>
          <p:nvPr>
            <p:ph idx="1"/>
          </p:nvPr>
        </p:nvSpPr>
        <p:spPr/>
        <p:txBody>
          <a:bodyPr/>
          <a:lstStyle/>
          <a:p>
            <a:r>
              <a:rPr lang="en-US" dirty="0" smtClean="0"/>
              <a:t>The </a:t>
            </a:r>
            <a:r>
              <a:rPr lang="en-US" dirty="0"/>
              <a:t>right — but not the obligation — to undertake certain </a:t>
            </a:r>
            <a:r>
              <a:rPr lang="en-US" dirty="0" smtClean="0"/>
              <a:t>actions prior to an expiry date</a:t>
            </a:r>
            <a:endParaRPr lang="en-US" dirty="0"/>
          </a:p>
        </p:txBody>
      </p:sp>
      <p:pic>
        <p:nvPicPr>
          <p:cNvPr id="271362" name="Picture 2" descr="http://careerstrategiesgroup.com/wp-content/uploads/2010/08/career-options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479" y="2936854"/>
            <a:ext cx="5143500" cy="208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88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http://practicebasedevidence.squarespace.com/storage/images/question-dice-by-frameangel.jpg?__SQUARESPACE_CACHEVERSION=13310299077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95" y="4241647"/>
            <a:ext cx="2865417" cy="25932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Risk and Uncertainty</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20142516"/>
              </p:ext>
            </p:extLst>
          </p:nvPr>
        </p:nvGraphicFramePr>
        <p:xfrm>
          <a:off x="457200" y="1600200"/>
          <a:ext cx="8229600" cy="2839720"/>
        </p:xfrm>
        <a:graphic>
          <a:graphicData uri="http://schemas.openxmlformats.org/drawingml/2006/table">
            <a:tbl>
              <a:tblPr firstRow="1" bandRow="1">
                <a:tableStyleId>{93296810-A885-4BE3-A3E7-6D5BEEA58F35}</a:tableStyleId>
              </a:tblPr>
              <a:tblGrid>
                <a:gridCol w="1718841"/>
                <a:gridCol w="2905245"/>
                <a:gridCol w="3605514"/>
              </a:tblGrid>
              <a:tr h="370840">
                <a:tc>
                  <a:txBody>
                    <a:bodyPr/>
                    <a:lstStyle/>
                    <a:p>
                      <a:endParaRPr lang="en-US" dirty="0"/>
                    </a:p>
                  </a:txBody>
                  <a:tcPr/>
                </a:tc>
                <a:tc>
                  <a:txBody>
                    <a:bodyPr/>
                    <a:lstStyle/>
                    <a:p>
                      <a:r>
                        <a:rPr lang="en-US" dirty="0" smtClean="0"/>
                        <a:t>Risk</a:t>
                      </a:r>
                      <a:endParaRPr lang="en-US" dirty="0"/>
                    </a:p>
                  </a:txBody>
                  <a:tcPr/>
                </a:tc>
                <a:tc>
                  <a:txBody>
                    <a:bodyPr/>
                    <a:lstStyle/>
                    <a:p>
                      <a:r>
                        <a:rPr lang="en-US" dirty="0" smtClean="0"/>
                        <a:t>Uncertainty</a:t>
                      </a:r>
                      <a:endParaRPr lang="en-US" dirty="0"/>
                    </a:p>
                  </a:txBody>
                  <a:tcPr/>
                </a:tc>
              </a:tr>
              <a:tr h="370840">
                <a:tc>
                  <a:txBody>
                    <a:bodyPr/>
                    <a:lstStyle/>
                    <a:p>
                      <a:r>
                        <a:rPr lang="en-US" dirty="0" smtClean="0"/>
                        <a:t>Frank Knight</a:t>
                      </a:r>
                      <a:endParaRPr lang="en-US" dirty="0"/>
                    </a:p>
                  </a:txBody>
                  <a:tcPr/>
                </a:tc>
                <a:tc>
                  <a:txBody>
                    <a:bodyPr/>
                    <a:lstStyle/>
                    <a:p>
                      <a:r>
                        <a:rPr lang="en-US" dirty="0" smtClean="0"/>
                        <a:t>Immeasurable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Quantifiable</a:t>
                      </a:r>
                    </a:p>
                    <a:p>
                      <a:endParaRPr lang="en-US" dirty="0"/>
                    </a:p>
                  </a:txBody>
                  <a:tcPr/>
                </a:tc>
              </a:tr>
              <a:tr h="370840">
                <a:tc>
                  <a:txBody>
                    <a:bodyPr/>
                    <a:lstStyle/>
                    <a:p>
                      <a:r>
                        <a:rPr lang="en-US" dirty="0" smtClean="0"/>
                        <a:t>PMI</a:t>
                      </a:r>
                      <a:endParaRPr lang="en-US" dirty="0"/>
                    </a:p>
                  </a:txBody>
                  <a:tcPr/>
                </a:tc>
                <a:tc>
                  <a:txBody>
                    <a:bodyPr/>
                    <a:lstStyle/>
                    <a:p>
                      <a:r>
                        <a:rPr lang="en-US" dirty="0" smtClean="0"/>
                        <a:t>Risk can be positive or negative</a:t>
                      </a:r>
                    </a:p>
                    <a:p>
                      <a:endParaRPr lang="en-US" dirty="0"/>
                    </a:p>
                  </a:txBody>
                  <a:tcPr/>
                </a:tc>
                <a:tc>
                  <a:txBody>
                    <a:bodyPr/>
                    <a:lstStyle/>
                    <a:p>
                      <a:r>
                        <a:rPr lang="en-US" dirty="0" smtClean="0"/>
                        <a:t>???</a:t>
                      </a:r>
                      <a:endParaRPr lang="en-US" dirty="0"/>
                    </a:p>
                  </a:txBody>
                  <a:tcPr/>
                </a:tc>
              </a:tr>
              <a:tr h="370840">
                <a:tc>
                  <a:txBody>
                    <a:bodyPr/>
                    <a:lstStyle/>
                    <a:p>
                      <a:r>
                        <a:rPr lang="en-US" dirty="0" smtClean="0"/>
                        <a:t>English</a:t>
                      </a:r>
                      <a:endParaRPr lang="en-US" dirty="0"/>
                    </a:p>
                  </a:txBody>
                  <a:tcPr/>
                </a:tc>
                <a:tc>
                  <a:txBody>
                    <a:bodyPr/>
                    <a:lstStyle/>
                    <a:p>
                      <a:r>
                        <a:rPr lang="en-US" sz="1800" kern="1200" dirty="0" smtClean="0">
                          <a:effectLst/>
                        </a:rPr>
                        <a:t>A situation involving exposure to danger</a:t>
                      </a:r>
                      <a:endParaRPr lang="en-US" dirty="0"/>
                    </a:p>
                  </a:txBody>
                  <a:tcPr/>
                </a:tc>
                <a:tc>
                  <a:txBody>
                    <a:bodyPr/>
                    <a:lstStyle/>
                    <a:p>
                      <a:r>
                        <a:rPr lang="en-US" sz="1800" kern="1200" dirty="0" smtClean="0">
                          <a:effectLst/>
                        </a:rPr>
                        <a:t>The state of being uncertain</a:t>
                      </a:r>
                    </a:p>
                    <a:p>
                      <a:r>
                        <a:rPr lang="en-US" sz="1800" dirty="0" smtClean="0">
                          <a:effectLst/>
                        </a:rPr>
                        <a:t>Not known or established; questionable</a:t>
                      </a:r>
                      <a:endParaRPr lang="en-US" i="1" dirty="0"/>
                    </a:p>
                  </a:txBody>
                  <a:tcPr/>
                </a:tc>
              </a:tr>
            </a:tbl>
          </a:graphicData>
        </a:graphic>
      </p:graphicFrame>
      <p:pic>
        <p:nvPicPr>
          <p:cNvPr id="7" name="Tijdelijke aanduiding voor inhoud 3" descr="risk chases you.jpg"/>
          <p:cNvPicPr>
            <a:picLocks noChangeAspect="1"/>
          </p:cNvPicPr>
          <p:nvPr/>
        </p:nvPicPr>
        <p:blipFill>
          <a:blip r:embed="rId4">
            <a:extLst>
              <a:ext uri="{28A0092B-C50C-407E-A947-70E740481C1C}">
                <a14:useLocalDpi xmlns:a14="http://schemas.microsoft.com/office/drawing/2010/main" val="0"/>
              </a:ext>
            </a:extLst>
          </a:blip>
          <a:srcRect l="-587" r="-587"/>
          <a:stretch>
            <a:fillRect/>
          </a:stretch>
        </p:blipFill>
        <p:spPr bwMode="auto">
          <a:xfrm>
            <a:off x="405311" y="4426749"/>
            <a:ext cx="4351883" cy="225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645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 Tickets</a:t>
            </a:r>
            <a:endParaRPr lang="en-US" dirty="0"/>
          </a:p>
        </p:txBody>
      </p:sp>
      <p:pic>
        <p:nvPicPr>
          <p:cNvPr id="269314" name="Picture 2" descr="http://upload.wikimedia.org/wikipedia/commons/9/9d/NWA_Airline_Ticket_JL27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604" y="1627468"/>
            <a:ext cx="6286500" cy="27527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609600" y="4581144"/>
            <a:ext cx="8229600" cy="138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kern="0" dirty="0" smtClean="0"/>
              <a:t>The right — but not the obligation — to undertake certain actions prior to an expiry date</a:t>
            </a:r>
            <a:endParaRPr lang="en-US" kern="0" dirty="0"/>
          </a:p>
        </p:txBody>
      </p:sp>
    </p:spTree>
    <p:extLst>
      <p:ext uri="{BB962C8B-B14F-4D97-AF65-F5344CB8AC3E}">
        <p14:creationId xmlns:p14="http://schemas.microsoft.com/office/powerpoint/2010/main" val="2183377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Options</a:t>
            </a:r>
            <a:endParaRPr lang="en-US" dirty="0"/>
          </a:p>
        </p:txBody>
      </p:sp>
      <p:sp>
        <p:nvSpPr>
          <p:cNvPr id="3" name="Content Placeholder 2"/>
          <p:cNvSpPr>
            <a:spLocks noGrp="1"/>
          </p:cNvSpPr>
          <p:nvPr>
            <p:ph idx="1"/>
          </p:nvPr>
        </p:nvSpPr>
        <p:spPr>
          <a:xfrm>
            <a:off x="457200" y="1266561"/>
            <a:ext cx="8229600" cy="4525963"/>
          </a:xfrm>
        </p:spPr>
        <p:txBody>
          <a:bodyPr/>
          <a:lstStyle/>
          <a:p>
            <a:r>
              <a:rPr lang="en-US" dirty="0" smtClean="0"/>
              <a:t>The right, but not the obligation to take some action prior to an expiry date</a:t>
            </a:r>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353977"/>
            <a:ext cx="2819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53977"/>
            <a:ext cx="2667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353977"/>
            <a:ext cx="2743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735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Do you have a choice?</a:t>
            </a:r>
            <a:endParaRPr lang="en-US" dirty="0"/>
          </a:p>
        </p:txBody>
      </p:sp>
      <p:sp>
        <p:nvSpPr>
          <p:cNvPr id="4" name="Tijdelijke aanduiding voor dianummer 3"/>
          <p:cNvSpPr>
            <a:spLocks noGrp="1"/>
          </p:cNvSpPr>
          <p:nvPr>
            <p:ph type="sldNum" sz="quarter" idx="12"/>
          </p:nvPr>
        </p:nvSpPr>
        <p:spPr/>
        <p:txBody>
          <a:bodyPr/>
          <a:lstStyle/>
          <a:p>
            <a:fld id="{4EEA979C-8971-4603-8071-C2D92F9AD40F}" type="slidenum">
              <a:rPr lang="nl-NL" smtClean="0"/>
              <a:pPr/>
              <a:t>22</a:t>
            </a:fld>
            <a:endParaRPr lang="nl-NL"/>
          </a:p>
        </p:txBody>
      </p:sp>
      <p:sp>
        <p:nvSpPr>
          <p:cNvPr id="5" name="Rechthoek 4"/>
          <p:cNvSpPr/>
          <p:nvPr/>
        </p:nvSpPr>
        <p:spPr>
          <a:xfrm>
            <a:off x="4499992" y="1340768"/>
            <a:ext cx="3384376" cy="1440160"/>
          </a:xfrm>
          <a:prstGeom prst="rect">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Option</a:t>
            </a:r>
            <a:endParaRPr lang="en-US" sz="5400" dirty="0"/>
          </a:p>
        </p:txBody>
      </p:sp>
      <p:sp>
        <p:nvSpPr>
          <p:cNvPr id="7" name="Rechthoek 6"/>
          <p:cNvSpPr/>
          <p:nvPr/>
        </p:nvSpPr>
        <p:spPr>
          <a:xfrm>
            <a:off x="699543" y="5043190"/>
            <a:ext cx="4216499" cy="1440160"/>
          </a:xfrm>
          <a:prstGeom prst="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t>Commitment</a:t>
            </a:r>
            <a:endParaRPr lang="en-US" sz="5400" dirty="0"/>
          </a:p>
        </p:txBody>
      </p:sp>
      <p:sp>
        <p:nvSpPr>
          <p:cNvPr id="8" name="Rechthoek 7"/>
          <p:cNvSpPr/>
          <p:nvPr/>
        </p:nvSpPr>
        <p:spPr>
          <a:xfrm>
            <a:off x="2879812" y="3189675"/>
            <a:ext cx="3384376" cy="1440160"/>
          </a:xfrm>
          <a:prstGeom prst="rect">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tx1"/>
                </a:solidFill>
              </a:rPr>
              <a:t>Decision</a:t>
            </a:r>
            <a:endParaRPr lang="en-US" sz="5400" dirty="0">
              <a:solidFill>
                <a:schemeClr val="tx1"/>
              </a:solidFill>
            </a:endParaRPr>
          </a:p>
        </p:txBody>
      </p:sp>
    </p:spTree>
    <p:extLst>
      <p:ext uri="{BB962C8B-B14F-4D97-AF65-F5344CB8AC3E}">
        <p14:creationId xmlns:p14="http://schemas.microsoft.com/office/powerpoint/2010/main" val="4171734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6409" b="33791"/>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74328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0065" y="969184"/>
            <a:ext cx="3007151" cy="2130065"/>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650" y="4254144"/>
            <a:ext cx="2507531" cy="2182348"/>
          </a:xfrm>
          <a:prstGeom prst="rect">
            <a:avLst/>
          </a:prstGeom>
        </p:spPr>
      </p:pic>
      <p:pic>
        <p:nvPicPr>
          <p:cNvPr id="7" name="Picture 6"/>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0747" b="-11148"/>
          <a:stretch/>
        </p:blipFill>
        <p:spPr bwMode="auto">
          <a:xfrm>
            <a:off x="4599305" y="4450394"/>
            <a:ext cx="3454986" cy="2407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960064" y="317713"/>
            <a:ext cx="3094227" cy="461665"/>
          </a:xfrm>
          <a:prstGeom prst="rect">
            <a:avLst/>
          </a:prstGeom>
          <a:noFill/>
        </p:spPr>
        <p:txBody>
          <a:bodyPr wrap="square" rtlCol="0">
            <a:spAutoFit/>
          </a:bodyPr>
          <a:lstStyle/>
          <a:p>
            <a:r>
              <a:rPr lang="en-US" sz="2400" dirty="0" smtClean="0"/>
              <a:t>Value of Information</a:t>
            </a:r>
            <a:endParaRPr lang="en-US" sz="2400" dirty="0"/>
          </a:p>
        </p:txBody>
      </p:sp>
      <p:sp>
        <p:nvSpPr>
          <p:cNvPr id="10" name="TextBox 9"/>
          <p:cNvSpPr txBox="1"/>
          <p:nvPr/>
        </p:nvSpPr>
        <p:spPr>
          <a:xfrm>
            <a:off x="885139" y="3613668"/>
            <a:ext cx="3094227" cy="461665"/>
          </a:xfrm>
          <a:prstGeom prst="rect">
            <a:avLst/>
          </a:prstGeom>
          <a:noFill/>
        </p:spPr>
        <p:txBody>
          <a:bodyPr wrap="square" rtlCol="0">
            <a:spAutoFit/>
          </a:bodyPr>
          <a:lstStyle/>
          <a:p>
            <a:r>
              <a:rPr lang="en-US" sz="2400" dirty="0" smtClean="0"/>
              <a:t>Value of Flexibility</a:t>
            </a:r>
            <a:endParaRPr lang="en-US" sz="2400" dirty="0"/>
          </a:p>
        </p:txBody>
      </p:sp>
      <p:sp>
        <p:nvSpPr>
          <p:cNvPr id="11" name="TextBox 10"/>
          <p:cNvSpPr txBox="1"/>
          <p:nvPr/>
        </p:nvSpPr>
        <p:spPr>
          <a:xfrm>
            <a:off x="5068378" y="3613668"/>
            <a:ext cx="3094227" cy="461665"/>
          </a:xfrm>
          <a:prstGeom prst="rect">
            <a:avLst/>
          </a:prstGeom>
          <a:noFill/>
        </p:spPr>
        <p:txBody>
          <a:bodyPr wrap="square" rtlCol="0">
            <a:spAutoFit/>
          </a:bodyPr>
          <a:lstStyle/>
          <a:p>
            <a:r>
              <a:rPr lang="en-US" sz="2400" dirty="0" smtClean="0"/>
              <a:t>Cost of Delay</a:t>
            </a:r>
            <a:endParaRPr lang="en-US" sz="2400" dirty="0"/>
          </a:p>
        </p:txBody>
      </p:sp>
      <p:sp>
        <p:nvSpPr>
          <p:cNvPr id="14" name="TextBox 13"/>
          <p:cNvSpPr txBox="1"/>
          <p:nvPr/>
        </p:nvSpPr>
        <p:spPr>
          <a:xfrm>
            <a:off x="901301" y="317713"/>
            <a:ext cx="3094227" cy="461665"/>
          </a:xfrm>
          <a:prstGeom prst="rect">
            <a:avLst/>
          </a:prstGeom>
          <a:noFill/>
        </p:spPr>
        <p:txBody>
          <a:bodyPr wrap="square" rtlCol="0">
            <a:spAutoFit/>
          </a:bodyPr>
          <a:lstStyle/>
          <a:p>
            <a:r>
              <a:rPr lang="en-US" sz="2400" dirty="0" smtClean="0"/>
              <a:t>Value of Uncertainty</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970" y="969184"/>
            <a:ext cx="3260396" cy="2222997"/>
          </a:xfrm>
          <a:prstGeom prst="rect">
            <a:avLst/>
          </a:prstGeom>
        </p:spPr>
      </p:pic>
    </p:spTree>
    <p:extLst>
      <p:ext uri="{BB962C8B-B14F-4D97-AF65-F5344CB8AC3E}">
        <p14:creationId xmlns:p14="http://schemas.microsoft.com/office/powerpoint/2010/main" val="9510260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Uncertainty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9625" y="2201069"/>
            <a:ext cx="2152650" cy="3295650"/>
          </a:xfrm>
        </p:spPr>
      </p:pic>
      <p:sp>
        <p:nvSpPr>
          <p:cNvPr id="5" name="TextBox 4"/>
          <p:cNvSpPr txBox="1"/>
          <p:nvPr/>
        </p:nvSpPr>
        <p:spPr>
          <a:xfrm>
            <a:off x="3757609" y="1671640"/>
            <a:ext cx="4300538" cy="1938992"/>
          </a:xfrm>
          <a:prstGeom prst="rect">
            <a:avLst/>
          </a:prstGeom>
          <a:noFill/>
        </p:spPr>
        <p:txBody>
          <a:bodyPr wrap="square" rtlCol="0">
            <a:spAutoFit/>
          </a:bodyPr>
          <a:lstStyle/>
          <a:p>
            <a:r>
              <a:rPr lang="en-US" sz="4000" dirty="0" smtClean="0"/>
              <a:t>What is the source of all value?</a:t>
            </a:r>
            <a:endParaRPr lang="en-US" sz="4000" dirty="0"/>
          </a:p>
        </p:txBody>
      </p:sp>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51248"/>
          <a:stretch/>
        </p:blipFill>
        <p:spPr>
          <a:xfrm>
            <a:off x="3200388" y="4200528"/>
            <a:ext cx="5728284" cy="2400307"/>
          </a:xfrm>
          <a:prstGeom prst="rect">
            <a:avLst/>
          </a:prstGeom>
        </p:spPr>
      </p:pic>
    </p:spTree>
    <p:extLst>
      <p:ext uri="{BB962C8B-B14F-4D97-AF65-F5344CB8AC3E}">
        <p14:creationId xmlns:p14="http://schemas.microsoft.com/office/powerpoint/2010/main" val="15708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Uncertainty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44" y="1954642"/>
            <a:ext cx="7324220" cy="4013673"/>
          </a:xfrm>
          <a:prstGeom prst="rect">
            <a:avLst/>
          </a:prstGeom>
        </p:spPr>
      </p:pic>
      <p:sp>
        <p:nvSpPr>
          <p:cNvPr id="5" name="TextBox 4"/>
          <p:cNvSpPr txBox="1"/>
          <p:nvPr/>
        </p:nvSpPr>
        <p:spPr>
          <a:xfrm>
            <a:off x="1927654" y="2187146"/>
            <a:ext cx="2384854" cy="954107"/>
          </a:xfrm>
          <a:prstGeom prst="rect">
            <a:avLst/>
          </a:prstGeom>
          <a:noFill/>
        </p:spPr>
        <p:txBody>
          <a:bodyPr wrap="square" rtlCol="0">
            <a:spAutoFit/>
          </a:bodyPr>
          <a:lstStyle/>
          <a:p>
            <a:r>
              <a:rPr lang="en-US" sz="2800" dirty="0" smtClean="0"/>
              <a:t>Efficient Frontier</a:t>
            </a:r>
            <a:endParaRPr lang="en-US" sz="2800" dirty="0"/>
          </a:p>
        </p:txBody>
      </p:sp>
      <p:sp>
        <p:nvSpPr>
          <p:cNvPr id="6" name="Oval 5"/>
          <p:cNvSpPr/>
          <p:nvPr/>
        </p:nvSpPr>
        <p:spPr>
          <a:xfrm>
            <a:off x="6895070" y="3719384"/>
            <a:ext cx="296562" cy="2718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6227805" y="3867665"/>
            <a:ext cx="642552" cy="21006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9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nvPr>
        </p:nvGraphicFramePr>
        <p:xfrm>
          <a:off x="720807" y="2106824"/>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solidFill>
                            <a:srgbClr val="FF0000"/>
                          </a:solidFill>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54115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nvPr>
        </p:nvGraphicFramePr>
        <p:xfrm>
          <a:off x="720807" y="2106824"/>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smtClean="0">
                          <a:latin typeface="Arial"/>
                        </a:rPr>
                        <a:t>███</a:t>
                      </a:r>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8833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nvPr>
        </p:nvGraphicFramePr>
        <p:xfrm>
          <a:off x="720807" y="2106824"/>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smtClean="0">
                          <a:latin typeface="Arial"/>
                        </a:rPr>
                        <a:t>██</a:t>
                      </a:r>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0097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isque Busines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283" y="-12"/>
            <a:ext cx="9123216" cy="6843012"/>
          </a:xfrm>
        </p:spPr>
      </p:pic>
      <p:sp>
        <p:nvSpPr>
          <p:cNvPr id="2" name="Title 1"/>
          <p:cNvSpPr>
            <a:spLocks noGrp="1"/>
          </p:cNvSpPr>
          <p:nvPr>
            <p:ph type="title"/>
          </p:nvPr>
        </p:nvSpPr>
        <p:spPr>
          <a:xfrm>
            <a:off x="457200" y="-82562"/>
            <a:ext cx="8229600" cy="1143000"/>
          </a:xfrm>
        </p:spPr>
        <p:txBody>
          <a:bodyPr/>
          <a:lstStyle/>
          <a:p>
            <a:r>
              <a:rPr lang="en-US" dirty="0" smtClean="0">
                <a:solidFill>
                  <a:schemeClr val="bg1"/>
                </a:solidFill>
              </a:rPr>
              <a:t>Risky Business</a:t>
            </a:r>
            <a:endParaRPr lang="en-US" dirty="0">
              <a:solidFill>
                <a:schemeClr val="bg1"/>
              </a:solidFill>
            </a:endParaRPr>
          </a:p>
        </p:txBody>
      </p:sp>
    </p:spTree>
    <p:extLst>
      <p:ext uri="{BB962C8B-B14F-4D97-AF65-F5344CB8AC3E}">
        <p14:creationId xmlns:p14="http://schemas.microsoft.com/office/powerpoint/2010/main" val="2037169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Information</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6805" t="9499" r="7917" b="4822"/>
          <a:stretch/>
        </p:blipFill>
        <p:spPr>
          <a:xfrm>
            <a:off x="0" y="1511299"/>
            <a:ext cx="9144000" cy="51677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3734" y="274638"/>
            <a:ext cx="952717" cy="1055611"/>
          </a:xfrm>
          <a:prstGeom prst="rect">
            <a:avLst/>
          </a:prstGeom>
        </p:spPr>
      </p:pic>
    </p:spTree>
    <p:extLst>
      <p:ext uri="{BB962C8B-B14F-4D97-AF65-F5344CB8AC3E}">
        <p14:creationId xmlns:p14="http://schemas.microsoft.com/office/powerpoint/2010/main" val="4091414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Information</a:t>
            </a:r>
            <a:endParaRPr lang="en-US" dirty="0"/>
          </a:p>
        </p:txBody>
      </p:sp>
      <p:pic>
        <p:nvPicPr>
          <p:cNvPr id="4" name="Content Placeholder 3"/>
          <p:cNvPicPr>
            <a:picLocks noGrp="1" noChangeAspect="1"/>
          </p:cNvPicPr>
          <p:nvPr>
            <p:ph idx="1"/>
          </p:nvPr>
        </p:nvPicPr>
        <p:blipFill rotWithShape="1">
          <a:blip r:embed="rId2"/>
          <a:srcRect t="20886" b="38980"/>
          <a:stretch/>
        </p:blipFill>
        <p:spPr>
          <a:xfrm>
            <a:off x="548922" y="1989438"/>
            <a:ext cx="8046156" cy="3620530"/>
          </a:xfrm>
          <a:prstGeom prst="rect">
            <a:avLst/>
          </a:prstGeom>
        </p:spPr>
      </p:pic>
    </p:spTree>
    <p:extLst>
      <p:ext uri="{BB962C8B-B14F-4D97-AF65-F5344CB8AC3E}">
        <p14:creationId xmlns:p14="http://schemas.microsoft.com/office/powerpoint/2010/main" val="8610737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Information</a:t>
            </a:r>
            <a:endParaRPr lang="en-US" dirty="0"/>
          </a:p>
        </p:txBody>
      </p:sp>
      <p:sp>
        <p:nvSpPr>
          <p:cNvPr id="3" name="Content Placeholder 2"/>
          <p:cNvSpPr>
            <a:spLocks noGrp="1"/>
          </p:cNvSpPr>
          <p:nvPr>
            <p:ph idx="1"/>
          </p:nvPr>
        </p:nvSpPr>
        <p:spPr/>
        <p:txBody>
          <a:bodyPr/>
          <a:lstStyle/>
          <a:p>
            <a:endParaRPr lang="en-US" dirty="0"/>
          </a:p>
        </p:txBody>
      </p:sp>
      <p:pic>
        <p:nvPicPr>
          <p:cNvPr id="268290" name="Picture 2" descr="http://media-2.web.britannica.com/eb-media/47/78447-004-278D88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41" y="1274042"/>
            <a:ext cx="7807800" cy="51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847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Information</a:t>
            </a:r>
            <a:endParaRPr lang="en-US" dirty="0"/>
          </a:p>
        </p:txBody>
      </p:sp>
      <p:sp>
        <p:nvSpPr>
          <p:cNvPr id="3" name="Content Placeholder 2"/>
          <p:cNvSpPr>
            <a:spLocks noGrp="1"/>
          </p:cNvSpPr>
          <p:nvPr>
            <p:ph idx="1"/>
          </p:nvPr>
        </p:nvSpPr>
        <p:spPr/>
        <p:txBody>
          <a:bodyPr/>
          <a:lstStyle/>
          <a:p>
            <a:endParaRPr lang="en-US" dirty="0"/>
          </a:p>
        </p:txBody>
      </p:sp>
      <p:pic>
        <p:nvPicPr>
          <p:cNvPr id="270338" name="Picture 2" descr="http://www.gingerpricedds.com/wp-content/uploads/2012/03/dr-oz-tooth-decay-xr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65" y="1840373"/>
            <a:ext cx="8694516" cy="434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028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ChangeArrowheads="1"/>
          </p:cNvSpPr>
          <p:nvPr/>
        </p:nvSpPr>
        <p:spPr bwMode="auto">
          <a:xfrm rot="-5400000">
            <a:off x="251619" y="3575844"/>
            <a:ext cx="1328737" cy="307975"/>
          </a:xfrm>
          <a:prstGeom prst="rect">
            <a:avLst/>
          </a:prstGeom>
          <a:noFill/>
          <a:ln w="9525">
            <a:noFill/>
            <a:miter lim="800000"/>
            <a:headEnd/>
            <a:tailEnd/>
          </a:ln>
        </p:spPr>
        <p:txBody>
          <a:bodyPr wrap="none" lIns="92075" tIns="46038" rIns="92075" bIns="46038">
            <a:spAutoFit/>
          </a:bodyPr>
          <a:lstStyle/>
          <a:p>
            <a:pPr eaLnBrk="0" hangingPunct="0"/>
            <a:r>
              <a:rPr lang="en-US" sz="1400" b="1"/>
              <a:t>Value or Cost</a:t>
            </a:r>
          </a:p>
        </p:txBody>
      </p:sp>
      <p:sp>
        <p:nvSpPr>
          <p:cNvPr id="44035" name="Line 5"/>
          <p:cNvSpPr>
            <a:spLocks noChangeShapeType="1"/>
          </p:cNvSpPr>
          <p:nvPr/>
        </p:nvSpPr>
        <p:spPr bwMode="auto">
          <a:xfrm>
            <a:off x="1260475" y="2501900"/>
            <a:ext cx="0" cy="2579688"/>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6" name="Line 6"/>
          <p:cNvSpPr>
            <a:spLocks noChangeShapeType="1"/>
          </p:cNvSpPr>
          <p:nvPr/>
        </p:nvSpPr>
        <p:spPr bwMode="auto">
          <a:xfrm>
            <a:off x="1223963" y="50784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7" name="Line 7"/>
          <p:cNvSpPr>
            <a:spLocks noChangeShapeType="1"/>
          </p:cNvSpPr>
          <p:nvPr/>
        </p:nvSpPr>
        <p:spPr bwMode="auto">
          <a:xfrm>
            <a:off x="1223963" y="4708525"/>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8" name="Line 8"/>
          <p:cNvSpPr>
            <a:spLocks noChangeShapeType="1"/>
          </p:cNvSpPr>
          <p:nvPr/>
        </p:nvSpPr>
        <p:spPr bwMode="auto">
          <a:xfrm>
            <a:off x="1223963" y="43418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39" name="Line 9"/>
          <p:cNvSpPr>
            <a:spLocks noChangeShapeType="1"/>
          </p:cNvSpPr>
          <p:nvPr/>
        </p:nvSpPr>
        <p:spPr bwMode="auto">
          <a:xfrm>
            <a:off x="1223963" y="39735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0" name="Line 10"/>
          <p:cNvSpPr>
            <a:spLocks noChangeShapeType="1"/>
          </p:cNvSpPr>
          <p:nvPr/>
        </p:nvSpPr>
        <p:spPr bwMode="auto">
          <a:xfrm>
            <a:off x="1223963" y="36052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1" name="Line 11"/>
          <p:cNvSpPr>
            <a:spLocks noChangeShapeType="1"/>
          </p:cNvSpPr>
          <p:nvPr/>
        </p:nvSpPr>
        <p:spPr bwMode="auto">
          <a:xfrm>
            <a:off x="1223963" y="32369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2" name="Line 12"/>
          <p:cNvSpPr>
            <a:spLocks noChangeShapeType="1"/>
          </p:cNvSpPr>
          <p:nvPr/>
        </p:nvSpPr>
        <p:spPr bwMode="auto">
          <a:xfrm>
            <a:off x="1223963" y="2868613"/>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3" name="Line 13"/>
          <p:cNvSpPr>
            <a:spLocks noChangeShapeType="1"/>
          </p:cNvSpPr>
          <p:nvPr/>
        </p:nvSpPr>
        <p:spPr bwMode="auto">
          <a:xfrm>
            <a:off x="1223963" y="2501900"/>
            <a:ext cx="76200"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4" name="Line 14"/>
          <p:cNvSpPr>
            <a:spLocks noChangeShapeType="1"/>
          </p:cNvSpPr>
          <p:nvPr/>
        </p:nvSpPr>
        <p:spPr bwMode="auto">
          <a:xfrm>
            <a:off x="1260475" y="5078413"/>
            <a:ext cx="3382963" cy="0"/>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5" name="Line 15"/>
          <p:cNvSpPr>
            <a:spLocks noChangeShapeType="1"/>
          </p:cNvSpPr>
          <p:nvPr/>
        </p:nvSpPr>
        <p:spPr bwMode="auto">
          <a:xfrm flipV="1">
            <a:off x="126047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6" name="Line 16"/>
          <p:cNvSpPr>
            <a:spLocks noChangeShapeType="1"/>
          </p:cNvSpPr>
          <p:nvPr/>
        </p:nvSpPr>
        <p:spPr bwMode="auto">
          <a:xfrm flipV="1">
            <a:off x="207962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7" name="Line 17"/>
          <p:cNvSpPr>
            <a:spLocks noChangeShapeType="1"/>
          </p:cNvSpPr>
          <p:nvPr/>
        </p:nvSpPr>
        <p:spPr bwMode="auto">
          <a:xfrm flipV="1">
            <a:off x="2901950"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8" name="Line 18"/>
          <p:cNvSpPr>
            <a:spLocks noChangeShapeType="1"/>
          </p:cNvSpPr>
          <p:nvPr/>
        </p:nvSpPr>
        <p:spPr bwMode="auto">
          <a:xfrm flipV="1">
            <a:off x="371157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44049" name="Line 19"/>
          <p:cNvSpPr>
            <a:spLocks noChangeShapeType="1"/>
          </p:cNvSpPr>
          <p:nvPr/>
        </p:nvSpPr>
        <p:spPr bwMode="auto">
          <a:xfrm flipV="1">
            <a:off x="4530725" y="5040313"/>
            <a:ext cx="0" cy="79375"/>
          </a:xfrm>
          <a:prstGeom prst="line">
            <a:avLst/>
          </a:prstGeom>
          <a:noFill/>
          <a:ln w="12700">
            <a:solidFill>
              <a:schemeClr val="tx2"/>
            </a:solidFill>
            <a:round/>
            <a:headEnd type="none" w="sm" len="sm"/>
            <a:tailEnd type="none" w="sm" len="sm"/>
          </a:ln>
        </p:spPr>
        <p:txBody>
          <a:bodyPr wrap="none" anchor="ctr"/>
          <a:lstStyle/>
          <a:p>
            <a:endParaRPr lang="en-US"/>
          </a:p>
        </p:txBody>
      </p:sp>
      <p:grpSp>
        <p:nvGrpSpPr>
          <p:cNvPr id="44050" name="Group 52"/>
          <p:cNvGrpSpPr>
            <a:grpSpLocks/>
          </p:cNvGrpSpPr>
          <p:nvPr/>
        </p:nvGrpSpPr>
        <p:grpSpPr bwMode="auto">
          <a:xfrm>
            <a:off x="1797321" y="3422650"/>
            <a:ext cx="1808171" cy="365125"/>
            <a:chOff x="1519" y="1876"/>
            <a:chExt cx="1139" cy="230"/>
          </a:xfrm>
        </p:grpSpPr>
        <p:sp>
          <p:nvSpPr>
            <p:cNvPr id="44080" name="Rectangle 53"/>
            <p:cNvSpPr>
              <a:spLocks noChangeArrowheads="1"/>
            </p:cNvSpPr>
            <p:nvPr/>
          </p:nvSpPr>
          <p:spPr bwMode="auto">
            <a:xfrm>
              <a:off x="1519" y="1876"/>
              <a:ext cx="261" cy="230"/>
            </a:xfrm>
            <a:prstGeom prst="rect">
              <a:avLst/>
            </a:prstGeom>
            <a:noFill/>
            <a:ln w="9525">
              <a:noFill/>
              <a:miter lim="800000"/>
              <a:headEnd/>
              <a:tailEnd/>
            </a:ln>
          </p:spPr>
          <p:txBody>
            <a:bodyPr wrap="none" anchor="ctr"/>
            <a:lstStyle/>
            <a:p>
              <a:endParaRPr lang="en-US"/>
            </a:p>
          </p:txBody>
        </p:sp>
        <p:sp>
          <p:nvSpPr>
            <p:cNvPr id="44081" name="Rectangle 54"/>
            <p:cNvSpPr>
              <a:spLocks noChangeArrowheads="1"/>
            </p:cNvSpPr>
            <p:nvPr/>
          </p:nvSpPr>
          <p:spPr bwMode="auto">
            <a:xfrm>
              <a:off x="1531" y="1889"/>
              <a:ext cx="239" cy="205"/>
            </a:xfrm>
            <a:prstGeom prst="rect">
              <a:avLst/>
            </a:prstGeom>
            <a:noFill/>
            <a:ln w="9525">
              <a:noFill/>
              <a:miter lim="800000"/>
              <a:headEnd/>
              <a:tailEnd/>
            </a:ln>
          </p:spPr>
          <p:txBody>
            <a:bodyPr wrap="none" anchor="ctr"/>
            <a:lstStyle/>
            <a:p>
              <a:endParaRPr lang="en-US"/>
            </a:p>
          </p:txBody>
        </p:sp>
        <p:sp>
          <p:nvSpPr>
            <p:cNvPr id="44082" name="Rectangle 55"/>
            <p:cNvSpPr>
              <a:spLocks noChangeArrowheads="1"/>
            </p:cNvSpPr>
            <p:nvPr/>
          </p:nvSpPr>
          <p:spPr bwMode="auto">
            <a:xfrm>
              <a:off x="1541" y="1891"/>
              <a:ext cx="1117" cy="194"/>
            </a:xfrm>
            <a:prstGeom prst="rect">
              <a:avLst/>
            </a:prstGeom>
            <a:noFill/>
            <a:ln w="9525">
              <a:noFill/>
              <a:miter lim="800000"/>
              <a:headEnd/>
              <a:tailEnd/>
            </a:ln>
          </p:spPr>
          <p:txBody>
            <a:bodyPr wrap="none" lIns="92075" tIns="46038" rIns="92075" bIns="46038">
              <a:spAutoFit/>
            </a:bodyPr>
            <a:lstStyle/>
            <a:p>
              <a:pPr eaLnBrk="0" hangingPunct="0"/>
              <a:r>
                <a:rPr lang="en-US" sz="1400" dirty="0" smtClean="0"/>
                <a:t>Value of Information</a:t>
              </a:r>
              <a:endParaRPr lang="en-US" sz="1400" dirty="0"/>
            </a:p>
          </p:txBody>
        </p:sp>
      </p:grpSp>
      <p:grpSp>
        <p:nvGrpSpPr>
          <p:cNvPr id="44051" name="Group 60"/>
          <p:cNvGrpSpPr>
            <a:grpSpLocks/>
          </p:cNvGrpSpPr>
          <p:nvPr/>
        </p:nvGrpSpPr>
        <p:grpSpPr bwMode="auto">
          <a:xfrm>
            <a:off x="1936753" y="4362450"/>
            <a:ext cx="590551" cy="361950"/>
            <a:chOff x="1478" y="3037"/>
            <a:chExt cx="372" cy="228"/>
          </a:xfrm>
        </p:grpSpPr>
        <p:sp>
          <p:nvSpPr>
            <p:cNvPr id="44077" name="Rectangle 61"/>
            <p:cNvSpPr>
              <a:spLocks noChangeArrowheads="1"/>
            </p:cNvSpPr>
            <p:nvPr/>
          </p:nvSpPr>
          <p:spPr bwMode="auto">
            <a:xfrm>
              <a:off x="1478" y="3037"/>
              <a:ext cx="261" cy="228"/>
            </a:xfrm>
            <a:prstGeom prst="rect">
              <a:avLst/>
            </a:prstGeom>
            <a:noFill/>
            <a:ln w="9525">
              <a:noFill/>
              <a:miter lim="800000"/>
              <a:headEnd/>
              <a:tailEnd/>
            </a:ln>
          </p:spPr>
          <p:txBody>
            <a:bodyPr wrap="none" anchor="ctr"/>
            <a:lstStyle/>
            <a:p>
              <a:endParaRPr lang="en-US"/>
            </a:p>
          </p:txBody>
        </p:sp>
        <p:sp>
          <p:nvSpPr>
            <p:cNvPr id="44078" name="Rectangle 62"/>
            <p:cNvSpPr>
              <a:spLocks noChangeArrowheads="1"/>
            </p:cNvSpPr>
            <p:nvPr/>
          </p:nvSpPr>
          <p:spPr bwMode="auto">
            <a:xfrm>
              <a:off x="1488" y="3048"/>
              <a:ext cx="240" cy="205"/>
            </a:xfrm>
            <a:prstGeom prst="rect">
              <a:avLst/>
            </a:prstGeom>
            <a:noFill/>
            <a:ln w="9525">
              <a:noFill/>
              <a:miter lim="800000"/>
              <a:headEnd/>
              <a:tailEnd/>
            </a:ln>
          </p:spPr>
          <p:txBody>
            <a:bodyPr wrap="none" anchor="ctr"/>
            <a:lstStyle/>
            <a:p>
              <a:endParaRPr lang="en-US"/>
            </a:p>
          </p:txBody>
        </p:sp>
        <p:sp>
          <p:nvSpPr>
            <p:cNvPr id="44079" name="Rectangle 63"/>
            <p:cNvSpPr>
              <a:spLocks noChangeArrowheads="1"/>
            </p:cNvSpPr>
            <p:nvPr/>
          </p:nvSpPr>
          <p:spPr bwMode="auto">
            <a:xfrm>
              <a:off x="1501" y="3050"/>
              <a:ext cx="349" cy="194"/>
            </a:xfrm>
            <a:prstGeom prst="rect">
              <a:avLst/>
            </a:prstGeom>
            <a:noFill/>
            <a:ln w="9525">
              <a:noFill/>
              <a:miter lim="800000"/>
              <a:headEnd/>
              <a:tailEnd/>
            </a:ln>
          </p:spPr>
          <p:txBody>
            <a:bodyPr wrap="none" lIns="92075" tIns="46038" rIns="92075" bIns="46038">
              <a:spAutoFit/>
            </a:bodyPr>
            <a:lstStyle/>
            <a:p>
              <a:pPr eaLnBrk="0" hangingPunct="0"/>
              <a:r>
                <a:rPr lang="en-US" sz="1400" dirty="0" smtClean="0"/>
                <a:t>Cost</a:t>
              </a:r>
              <a:endParaRPr lang="en-US" sz="1400" dirty="0"/>
            </a:p>
          </p:txBody>
        </p:sp>
      </p:grpSp>
      <p:sp>
        <p:nvSpPr>
          <p:cNvPr id="44052" name="Line 68"/>
          <p:cNvSpPr>
            <a:spLocks noChangeShapeType="1"/>
          </p:cNvSpPr>
          <p:nvPr/>
        </p:nvSpPr>
        <p:spPr bwMode="auto">
          <a:xfrm flipV="1">
            <a:off x="2370138" y="3127375"/>
            <a:ext cx="0" cy="273050"/>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44053" name="Line 72"/>
          <p:cNvSpPr>
            <a:spLocks noChangeShapeType="1"/>
          </p:cNvSpPr>
          <p:nvPr/>
        </p:nvSpPr>
        <p:spPr bwMode="auto">
          <a:xfrm flipH="1">
            <a:off x="1647825" y="4587875"/>
            <a:ext cx="355600" cy="295275"/>
          </a:xfrm>
          <a:prstGeom prst="line">
            <a:avLst/>
          </a:prstGeom>
          <a:noFill/>
          <a:ln w="12700">
            <a:solidFill>
              <a:schemeClr val="tx2"/>
            </a:solidFill>
            <a:round/>
            <a:headEnd type="none" w="sm" len="sm"/>
            <a:tailEnd type="stealth" w="med" len="med"/>
          </a:ln>
        </p:spPr>
        <p:txBody>
          <a:bodyPr wrap="none" anchor="ctr"/>
          <a:lstStyle/>
          <a:p>
            <a:endParaRPr lang="en-US"/>
          </a:p>
        </p:txBody>
      </p:sp>
      <p:sp>
        <p:nvSpPr>
          <p:cNvPr id="44054" name="Freeform 74"/>
          <p:cNvSpPr>
            <a:spLocks/>
          </p:cNvSpPr>
          <p:nvPr/>
        </p:nvSpPr>
        <p:spPr bwMode="auto">
          <a:xfrm>
            <a:off x="1260475" y="1863725"/>
            <a:ext cx="3263900" cy="3078163"/>
          </a:xfrm>
          <a:custGeom>
            <a:avLst/>
            <a:gdLst>
              <a:gd name="T0" fmla="*/ 0 w 7214"/>
              <a:gd name="T1" fmla="*/ 2147483647 h 10336"/>
              <a:gd name="T2" fmla="*/ 2147483647 w 7214"/>
              <a:gd name="T3" fmla="*/ 2147483647 h 10336"/>
              <a:gd name="T4" fmla="*/ 2147483647 w 7214"/>
              <a:gd name="T5" fmla="*/ 2147483647 h 10336"/>
              <a:gd name="T6" fmla="*/ 2147483647 w 7214"/>
              <a:gd name="T7" fmla="*/ 2147483647 h 10336"/>
              <a:gd name="T8" fmla="*/ 2147483647 w 7214"/>
              <a:gd name="T9" fmla="*/ 2147483647 h 10336"/>
              <a:gd name="T10" fmla="*/ 2147483647 w 7214"/>
              <a:gd name="T11" fmla="*/ 2147483647 h 10336"/>
              <a:gd name="T12" fmla="*/ 2147483647 w 7214"/>
              <a:gd name="T13" fmla="*/ 2147483647 h 10336"/>
              <a:gd name="T14" fmla="*/ 2147483647 w 7214"/>
              <a:gd name="T15" fmla="*/ 0 h 10336"/>
              <a:gd name="T16" fmla="*/ 2147483647 w 7214"/>
              <a:gd name="T17" fmla="*/ 2147483647 h 10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14"/>
              <a:gd name="T28" fmla="*/ 0 h 10336"/>
              <a:gd name="T29" fmla="*/ 7214 w 7214"/>
              <a:gd name="T30" fmla="*/ 10336 h 10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14" h="10336">
                <a:moveTo>
                  <a:pt x="0" y="10336"/>
                </a:moveTo>
                <a:lnTo>
                  <a:pt x="3783" y="10000"/>
                </a:lnTo>
                <a:cubicBezTo>
                  <a:pt x="4673" y="9886"/>
                  <a:pt x="5078" y="9327"/>
                  <a:pt x="5422" y="9051"/>
                </a:cubicBezTo>
                <a:cubicBezTo>
                  <a:pt x="5819" y="8548"/>
                  <a:pt x="6046" y="8072"/>
                  <a:pt x="6267" y="7255"/>
                </a:cubicBezTo>
                <a:cubicBezTo>
                  <a:pt x="6388" y="6598"/>
                  <a:pt x="6567" y="5382"/>
                  <a:pt x="6671" y="4689"/>
                </a:cubicBezTo>
                <a:cubicBezTo>
                  <a:pt x="6743" y="4159"/>
                  <a:pt x="6816" y="3627"/>
                  <a:pt x="6888" y="3097"/>
                </a:cubicBezTo>
                <a:cubicBezTo>
                  <a:pt x="6968" y="2493"/>
                  <a:pt x="7048" y="1890"/>
                  <a:pt x="7129" y="1287"/>
                </a:cubicBezTo>
                <a:cubicBezTo>
                  <a:pt x="7157" y="858"/>
                  <a:pt x="7186" y="429"/>
                  <a:pt x="7214" y="0"/>
                </a:cubicBezTo>
                <a:lnTo>
                  <a:pt x="7214" y="81"/>
                </a:lnTo>
              </a:path>
            </a:pathLst>
          </a:custGeom>
          <a:noFill/>
          <a:ln w="38100" cap="rnd">
            <a:solidFill>
              <a:srgbClr val="FF0000"/>
            </a:solidFill>
            <a:round/>
            <a:headEnd type="none" w="sm" len="sm"/>
            <a:tailEnd type="none" w="sm" len="sm"/>
          </a:ln>
        </p:spPr>
        <p:txBody>
          <a:bodyPr/>
          <a:lstStyle/>
          <a:p>
            <a:endParaRPr lang="en-US"/>
          </a:p>
        </p:txBody>
      </p:sp>
      <p:sp>
        <p:nvSpPr>
          <p:cNvPr id="44055" name="Rectangle 78"/>
          <p:cNvSpPr>
            <a:spLocks noGrp="1" noChangeArrowheads="1"/>
          </p:cNvSpPr>
          <p:nvPr>
            <p:ph type="title"/>
          </p:nvPr>
        </p:nvSpPr>
        <p:spPr/>
        <p:txBody>
          <a:bodyPr>
            <a:normAutofit/>
          </a:bodyPr>
          <a:lstStyle/>
          <a:p>
            <a:r>
              <a:rPr lang="en-US" sz="2800" dirty="0" smtClean="0"/>
              <a:t>Increasing Value &amp; Cost of Info.</a:t>
            </a:r>
          </a:p>
        </p:txBody>
      </p:sp>
      <p:sp>
        <p:nvSpPr>
          <p:cNvPr id="44057" name="Text Box 83"/>
          <p:cNvSpPr txBox="1">
            <a:spLocks noChangeArrowheads="1"/>
          </p:cNvSpPr>
          <p:nvPr/>
        </p:nvSpPr>
        <p:spPr bwMode="auto">
          <a:xfrm>
            <a:off x="688975" y="4876800"/>
            <a:ext cx="387350" cy="336550"/>
          </a:xfrm>
          <a:prstGeom prst="rect">
            <a:avLst/>
          </a:prstGeom>
          <a:noFill/>
          <a:ln w="9525">
            <a:noFill/>
            <a:miter lim="800000"/>
            <a:headEnd/>
            <a:tailEnd/>
          </a:ln>
        </p:spPr>
        <p:txBody>
          <a:bodyPr wrap="none">
            <a:spAutoFit/>
          </a:bodyPr>
          <a:lstStyle/>
          <a:p>
            <a:r>
              <a:rPr lang="en-US" sz="1600"/>
              <a:t>$0</a:t>
            </a:r>
          </a:p>
        </p:txBody>
      </p:sp>
      <p:sp>
        <p:nvSpPr>
          <p:cNvPr id="44058" name="Text Box 84"/>
          <p:cNvSpPr txBox="1">
            <a:spLocks noChangeArrowheads="1"/>
          </p:cNvSpPr>
          <p:nvPr/>
        </p:nvSpPr>
        <p:spPr bwMode="auto">
          <a:xfrm>
            <a:off x="612775" y="2362200"/>
            <a:ext cx="488950" cy="334963"/>
          </a:xfrm>
          <a:prstGeom prst="rect">
            <a:avLst/>
          </a:prstGeom>
          <a:noFill/>
          <a:ln w="9525">
            <a:noFill/>
            <a:miter lim="800000"/>
            <a:headEnd/>
            <a:tailEnd/>
          </a:ln>
        </p:spPr>
        <p:txBody>
          <a:bodyPr wrap="none">
            <a:spAutoFit/>
          </a:bodyPr>
          <a:lstStyle/>
          <a:p>
            <a:r>
              <a:rPr lang="en-US" sz="1600"/>
              <a:t>$$$</a:t>
            </a:r>
          </a:p>
        </p:txBody>
      </p:sp>
      <p:sp>
        <p:nvSpPr>
          <p:cNvPr id="44059" name="Freeform 73"/>
          <p:cNvSpPr>
            <a:spLocks/>
          </p:cNvSpPr>
          <p:nvPr/>
        </p:nvSpPr>
        <p:spPr bwMode="auto">
          <a:xfrm>
            <a:off x="1000125" y="5421313"/>
            <a:ext cx="2222500" cy="1762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a:p>
        </p:txBody>
      </p:sp>
      <p:sp>
        <p:nvSpPr>
          <p:cNvPr id="44060" name="Freeform 77"/>
          <p:cNvSpPr>
            <a:spLocks/>
          </p:cNvSpPr>
          <p:nvPr/>
        </p:nvSpPr>
        <p:spPr bwMode="auto">
          <a:xfrm>
            <a:off x="3562350" y="5148263"/>
            <a:ext cx="633413" cy="646112"/>
          </a:xfrm>
          <a:custGeom>
            <a:avLst/>
            <a:gdLst>
              <a:gd name="T0" fmla="*/ 0 w 1567"/>
              <a:gd name="T1" fmla="*/ 2147483647 h 197"/>
              <a:gd name="T2" fmla="*/ 2147483647 w 1567"/>
              <a:gd name="T3" fmla="*/ 2147483647 h 197"/>
              <a:gd name="T4" fmla="*/ 2147483647 w 1567"/>
              <a:gd name="T5" fmla="*/ 2147483647 h 197"/>
              <a:gd name="T6" fmla="*/ 2147483647 w 1567"/>
              <a:gd name="T7" fmla="*/ 2147483647 h 197"/>
              <a:gd name="T8" fmla="*/ 2147483647 w 1567"/>
              <a:gd name="T9" fmla="*/ 2147483647 h 197"/>
              <a:gd name="T10" fmla="*/ 2147483647 w 1567"/>
              <a:gd name="T11" fmla="*/ 2147483647 h 197"/>
              <a:gd name="T12" fmla="*/ 2147483647 w 1567"/>
              <a:gd name="T13" fmla="*/ 2147483647 h 197"/>
              <a:gd name="T14" fmla="*/ 2147483647 w 1567"/>
              <a:gd name="T15" fmla="*/ 2147483647 h 197"/>
              <a:gd name="T16" fmla="*/ 2147483647 w 1567"/>
              <a:gd name="T17" fmla="*/ 2147483647 h 197"/>
              <a:gd name="T18" fmla="*/ 2147483647 w 1567"/>
              <a:gd name="T19" fmla="*/ 2147483647 h 197"/>
              <a:gd name="T20" fmla="*/ 2147483647 w 1567"/>
              <a:gd name="T21" fmla="*/ 2147483647 h 197"/>
              <a:gd name="T22" fmla="*/ 2147483647 w 1567"/>
              <a:gd name="T23" fmla="*/ 2147483647 h 197"/>
              <a:gd name="T24" fmla="*/ 2147483647 w 1567"/>
              <a:gd name="T25" fmla="*/ 2147483647 h 197"/>
              <a:gd name="T26" fmla="*/ 2147483647 w 1567"/>
              <a:gd name="T27" fmla="*/ 2147483647 h 197"/>
              <a:gd name="T28" fmla="*/ 2147483647 w 1567"/>
              <a:gd name="T29" fmla="*/ 2147483647 h 197"/>
              <a:gd name="T30" fmla="*/ 2147483647 w 1567"/>
              <a:gd name="T31" fmla="*/ 2147483647 h 197"/>
              <a:gd name="T32" fmla="*/ 2147483647 w 1567"/>
              <a:gd name="T33" fmla="*/ 2147483647 h 197"/>
              <a:gd name="T34" fmla="*/ 2147483647 w 1567"/>
              <a:gd name="T35" fmla="*/ 2147483647 h 197"/>
              <a:gd name="T36" fmla="*/ 2147483647 w 1567"/>
              <a:gd name="T37" fmla="*/ 2147483647 h 197"/>
              <a:gd name="T38" fmla="*/ 2147483647 w 1567"/>
              <a:gd name="T39" fmla="*/ 2147483647 h 197"/>
              <a:gd name="T40" fmla="*/ 2147483647 w 1567"/>
              <a:gd name="T41" fmla="*/ 2147483647 h 197"/>
              <a:gd name="T42" fmla="*/ 2147483647 w 1567"/>
              <a:gd name="T43" fmla="*/ 2147483647 h 197"/>
              <a:gd name="T44" fmla="*/ 2147483647 w 1567"/>
              <a:gd name="T45" fmla="*/ 0 h 197"/>
              <a:gd name="T46" fmla="*/ 2147483647 w 1567"/>
              <a:gd name="T47" fmla="*/ 0 h 197"/>
              <a:gd name="T48" fmla="*/ 2147483647 w 1567"/>
              <a:gd name="T49" fmla="*/ 0 h 197"/>
              <a:gd name="T50" fmla="*/ 2147483647 w 1567"/>
              <a:gd name="T51" fmla="*/ 2147483647 h 197"/>
              <a:gd name="T52" fmla="*/ 2147483647 w 1567"/>
              <a:gd name="T53" fmla="*/ 2147483647 h 197"/>
              <a:gd name="T54" fmla="*/ 2147483647 w 1567"/>
              <a:gd name="T55" fmla="*/ 2147483647 h 197"/>
              <a:gd name="T56" fmla="*/ 2147483647 w 1567"/>
              <a:gd name="T57" fmla="*/ 2147483647 h 197"/>
              <a:gd name="T58" fmla="*/ 2147483647 w 1567"/>
              <a:gd name="T59" fmla="*/ 2147483647 h 197"/>
              <a:gd name="T60" fmla="*/ 2147483647 w 1567"/>
              <a:gd name="T61" fmla="*/ 2147483647 h 197"/>
              <a:gd name="T62" fmla="*/ 2147483647 w 1567"/>
              <a:gd name="T63" fmla="*/ 2147483647 h 197"/>
              <a:gd name="T64" fmla="*/ 2147483647 w 1567"/>
              <a:gd name="T65" fmla="*/ 2147483647 h 197"/>
              <a:gd name="T66" fmla="*/ 2147483647 w 1567"/>
              <a:gd name="T67" fmla="*/ 2147483647 h 197"/>
              <a:gd name="T68" fmla="*/ 2147483647 w 1567"/>
              <a:gd name="T69" fmla="*/ 2147483647 h 197"/>
              <a:gd name="T70" fmla="*/ 2147483647 w 1567"/>
              <a:gd name="T71" fmla="*/ 2147483647 h 197"/>
              <a:gd name="T72" fmla="*/ 2147483647 w 1567"/>
              <a:gd name="T73" fmla="*/ 2147483647 h 197"/>
              <a:gd name="T74" fmla="*/ 2147483647 w 1567"/>
              <a:gd name="T75" fmla="*/ 2147483647 h 197"/>
              <a:gd name="T76" fmla="*/ 2147483647 w 1567"/>
              <a:gd name="T77" fmla="*/ 2147483647 h 197"/>
              <a:gd name="T78" fmla="*/ 2147483647 w 1567"/>
              <a:gd name="T79" fmla="*/ 2147483647 h 197"/>
              <a:gd name="T80" fmla="*/ 2147483647 w 1567"/>
              <a:gd name="T81" fmla="*/ 2147483647 h 197"/>
              <a:gd name="T82" fmla="*/ 2147483647 w 1567"/>
              <a:gd name="T83" fmla="*/ 2147483647 h 197"/>
              <a:gd name="T84" fmla="*/ 2147483647 w 1567"/>
              <a:gd name="T85" fmla="*/ 2147483647 h 197"/>
              <a:gd name="T86" fmla="*/ 2147483647 w 1567"/>
              <a:gd name="T87" fmla="*/ 2147483647 h 197"/>
              <a:gd name="T88" fmla="*/ 2147483647 w 1567"/>
              <a:gd name="T89" fmla="*/ 2147483647 h 197"/>
              <a:gd name="T90" fmla="*/ 2147483647 w 1567"/>
              <a:gd name="T91" fmla="*/ 2147483647 h 197"/>
              <a:gd name="T92" fmla="*/ 2147483647 w 1567"/>
              <a:gd name="T93" fmla="*/ 2147483647 h 197"/>
              <a:gd name="T94" fmla="*/ 2147483647 w 1567"/>
              <a:gd name="T95" fmla="*/ 2147483647 h 197"/>
              <a:gd name="T96" fmla="*/ 2147483647 w 1567"/>
              <a:gd name="T97" fmla="*/ 2147483647 h 197"/>
              <a:gd name="T98" fmla="*/ 2147483647 w 1567"/>
              <a:gd name="T99" fmla="*/ 2147483647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7"/>
              <a:gd name="T151" fmla="*/ 0 h 197"/>
              <a:gd name="T152" fmla="*/ 1567 w 1567"/>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7" h="197">
                <a:moveTo>
                  <a:pt x="0" y="196"/>
                </a:moveTo>
                <a:lnTo>
                  <a:pt x="44" y="195"/>
                </a:lnTo>
                <a:lnTo>
                  <a:pt x="71" y="194"/>
                </a:lnTo>
                <a:lnTo>
                  <a:pt x="99" y="192"/>
                </a:lnTo>
                <a:lnTo>
                  <a:pt x="135" y="189"/>
                </a:lnTo>
                <a:lnTo>
                  <a:pt x="187" y="184"/>
                </a:lnTo>
                <a:lnTo>
                  <a:pt x="232" y="177"/>
                </a:lnTo>
                <a:lnTo>
                  <a:pt x="268" y="170"/>
                </a:lnTo>
                <a:lnTo>
                  <a:pt x="300" y="162"/>
                </a:lnTo>
                <a:lnTo>
                  <a:pt x="336" y="153"/>
                </a:lnTo>
                <a:lnTo>
                  <a:pt x="371" y="142"/>
                </a:lnTo>
                <a:lnTo>
                  <a:pt x="409" y="130"/>
                </a:lnTo>
                <a:lnTo>
                  <a:pt x="450" y="112"/>
                </a:lnTo>
                <a:lnTo>
                  <a:pt x="487" y="97"/>
                </a:lnTo>
                <a:lnTo>
                  <a:pt x="523" y="80"/>
                </a:lnTo>
                <a:lnTo>
                  <a:pt x="557" y="65"/>
                </a:lnTo>
                <a:lnTo>
                  <a:pt x="581" y="53"/>
                </a:lnTo>
                <a:lnTo>
                  <a:pt x="610" y="39"/>
                </a:lnTo>
                <a:lnTo>
                  <a:pt x="636" y="29"/>
                </a:lnTo>
                <a:lnTo>
                  <a:pt x="670" y="19"/>
                </a:lnTo>
                <a:lnTo>
                  <a:pt x="707" y="8"/>
                </a:lnTo>
                <a:lnTo>
                  <a:pt x="734" y="3"/>
                </a:lnTo>
                <a:lnTo>
                  <a:pt x="755" y="0"/>
                </a:lnTo>
                <a:lnTo>
                  <a:pt x="773" y="0"/>
                </a:lnTo>
                <a:lnTo>
                  <a:pt x="800" y="0"/>
                </a:lnTo>
                <a:lnTo>
                  <a:pt x="828" y="2"/>
                </a:lnTo>
                <a:lnTo>
                  <a:pt x="854" y="7"/>
                </a:lnTo>
                <a:lnTo>
                  <a:pt x="875" y="13"/>
                </a:lnTo>
                <a:lnTo>
                  <a:pt x="902" y="19"/>
                </a:lnTo>
                <a:lnTo>
                  <a:pt x="936" y="30"/>
                </a:lnTo>
                <a:lnTo>
                  <a:pt x="962" y="42"/>
                </a:lnTo>
                <a:lnTo>
                  <a:pt x="988" y="53"/>
                </a:lnTo>
                <a:lnTo>
                  <a:pt x="1016" y="68"/>
                </a:lnTo>
                <a:lnTo>
                  <a:pt x="1041" y="80"/>
                </a:lnTo>
                <a:lnTo>
                  <a:pt x="1075" y="94"/>
                </a:lnTo>
                <a:lnTo>
                  <a:pt x="1099" y="107"/>
                </a:lnTo>
                <a:lnTo>
                  <a:pt x="1131" y="119"/>
                </a:lnTo>
                <a:lnTo>
                  <a:pt x="1158" y="130"/>
                </a:lnTo>
                <a:lnTo>
                  <a:pt x="1187" y="140"/>
                </a:lnTo>
                <a:lnTo>
                  <a:pt x="1218" y="150"/>
                </a:lnTo>
                <a:lnTo>
                  <a:pt x="1252" y="161"/>
                </a:lnTo>
                <a:lnTo>
                  <a:pt x="1284" y="168"/>
                </a:lnTo>
                <a:lnTo>
                  <a:pt x="1318" y="174"/>
                </a:lnTo>
                <a:lnTo>
                  <a:pt x="1358" y="181"/>
                </a:lnTo>
                <a:lnTo>
                  <a:pt x="1394" y="187"/>
                </a:lnTo>
                <a:lnTo>
                  <a:pt x="1434" y="190"/>
                </a:lnTo>
                <a:lnTo>
                  <a:pt x="1480" y="192"/>
                </a:lnTo>
                <a:lnTo>
                  <a:pt x="1506" y="193"/>
                </a:lnTo>
                <a:lnTo>
                  <a:pt x="1535" y="193"/>
                </a:lnTo>
                <a:lnTo>
                  <a:pt x="1566" y="196"/>
                </a:lnTo>
              </a:path>
            </a:pathLst>
          </a:custGeom>
          <a:solidFill>
            <a:srgbClr val="5A5A59"/>
          </a:solidFill>
          <a:ln w="12700" cap="rnd">
            <a:solidFill>
              <a:srgbClr val="000000"/>
            </a:solidFill>
            <a:round/>
            <a:headEnd/>
            <a:tailEnd/>
          </a:ln>
        </p:spPr>
        <p:txBody>
          <a:bodyPr/>
          <a:lstStyle/>
          <a:p>
            <a:endParaRPr lang="en-US"/>
          </a:p>
        </p:txBody>
      </p:sp>
      <p:sp>
        <p:nvSpPr>
          <p:cNvPr id="44061" name="Text Box 78"/>
          <p:cNvSpPr txBox="1">
            <a:spLocks noChangeArrowheads="1"/>
          </p:cNvSpPr>
          <p:nvPr/>
        </p:nvSpPr>
        <p:spPr bwMode="auto">
          <a:xfrm>
            <a:off x="1393825" y="5575300"/>
            <a:ext cx="1393825" cy="338138"/>
          </a:xfrm>
          <a:prstGeom prst="rect">
            <a:avLst/>
          </a:prstGeom>
          <a:noFill/>
          <a:ln w="9525">
            <a:noFill/>
            <a:miter lim="800000"/>
            <a:headEnd/>
            <a:tailEnd/>
          </a:ln>
        </p:spPr>
        <p:txBody>
          <a:bodyPr wrap="none">
            <a:spAutoFit/>
          </a:bodyPr>
          <a:lstStyle/>
          <a:p>
            <a:r>
              <a:rPr lang="en-US" sz="1600"/>
              <a:t>Low certainty</a:t>
            </a:r>
          </a:p>
        </p:txBody>
      </p:sp>
      <p:sp>
        <p:nvSpPr>
          <p:cNvPr id="44062" name="Text Box 79"/>
          <p:cNvSpPr txBox="1">
            <a:spLocks noChangeArrowheads="1"/>
          </p:cNvSpPr>
          <p:nvPr/>
        </p:nvSpPr>
        <p:spPr bwMode="auto">
          <a:xfrm>
            <a:off x="3368675" y="5792788"/>
            <a:ext cx="1438275" cy="338137"/>
          </a:xfrm>
          <a:prstGeom prst="rect">
            <a:avLst/>
          </a:prstGeom>
          <a:noFill/>
          <a:ln w="9525">
            <a:noFill/>
            <a:miter lim="800000"/>
            <a:headEnd/>
            <a:tailEnd/>
          </a:ln>
        </p:spPr>
        <p:txBody>
          <a:bodyPr wrap="none">
            <a:spAutoFit/>
          </a:bodyPr>
          <a:lstStyle/>
          <a:p>
            <a:r>
              <a:rPr lang="en-US" sz="1600"/>
              <a:t>High certainty</a:t>
            </a:r>
          </a:p>
        </p:txBody>
      </p:sp>
      <p:cxnSp>
        <p:nvCxnSpPr>
          <p:cNvPr id="92" name="Straight Connector 91"/>
          <p:cNvCxnSpPr/>
          <p:nvPr/>
        </p:nvCxnSpPr>
        <p:spPr>
          <a:xfrm rot="10800000">
            <a:off x="1295400" y="2665413"/>
            <a:ext cx="3200400" cy="158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64" name="Rectangle 4"/>
          <p:cNvSpPr>
            <a:spLocks noChangeArrowheads="1"/>
          </p:cNvSpPr>
          <p:nvPr/>
        </p:nvSpPr>
        <p:spPr bwMode="auto">
          <a:xfrm>
            <a:off x="3292475" y="2286000"/>
            <a:ext cx="838200" cy="369888"/>
          </a:xfrm>
          <a:prstGeom prst="rect">
            <a:avLst/>
          </a:prstGeom>
          <a:noFill/>
          <a:ln w="9525">
            <a:noFill/>
            <a:miter lim="800000"/>
            <a:headEnd/>
            <a:tailEnd/>
          </a:ln>
        </p:spPr>
        <p:txBody>
          <a:bodyPr lIns="92075" tIns="46038" rIns="92075" bIns="46038">
            <a:spAutoFit/>
          </a:bodyPr>
          <a:lstStyle/>
          <a:p>
            <a:pPr eaLnBrk="0" hangingPunct="0"/>
            <a:r>
              <a:rPr lang="en-US"/>
              <a:t>EVPI</a:t>
            </a:r>
          </a:p>
        </p:txBody>
      </p:sp>
      <p:sp>
        <p:nvSpPr>
          <p:cNvPr id="44065" name="Rectangle 4"/>
          <p:cNvSpPr>
            <a:spLocks noChangeArrowheads="1"/>
          </p:cNvSpPr>
          <p:nvPr/>
        </p:nvSpPr>
        <p:spPr bwMode="auto">
          <a:xfrm>
            <a:off x="1690688" y="1863725"/>
            <a:ext cx="1219200" cy="523875"/>
          </a:xfrm>
          <a:prstGeom prst="rect">
            <a:avLst/>
          </a:prstGeom>
          <a:noFill/>
          <a:ln w="9525">
            <a:noFill/>
            <a:miter lim="800000"/>
            <a:headEnd/>
            <a:tailEnd/>
          </a:ln>
        </p:spPr>
        <p:txBody>
          <a:bodyPr lIns="92075" tIns="46038" rIns="92075" bIns="46038">
            <a:spAutoFit/>
          </a:bodyPr>
          <a:lstStyle/>
          <a:p>
            <a:pPr algn="ctr" eaLnBrk="0" hangingPunct="0"/>
            <a:r>
              <a:rPr lang="en-US" sz="1400"/>
              <a:t>Aim for this range</a:t>
            </a:r>
          </a:p>
        </p:txBody>
      </p:sp>
      <p:grpSp>
        <p:nvGrpSpPr>
          <p:cNvPr id="44066" name="Group 99"/>
          <p:cNvGrpSpPr>
            <a:grpSpLocks/>
          </p:cNvGrpSpPr>
          <p:nvPr/>
        </p:nvGrpSpPr>
        <p:grpSpPr bwMode="auto">
          <a:xfrm>
            <a:off x="1752600" y="2400300"/>
            <a:ext cx="1116013" cy="184150"/>
            <a:chOff x="1752600" y="2316478"/>
            <a:chExt cx="1115290" cy="274322"/>
          </a:xfrm>
        </p:grpSpPr>
        <p:sp>
          <p:nvSpPr>
            <p:cNvPr id="44074" name="Line 14"/>
            <p:cNvSpPr>
              <a:spLocks noChangeShapeType="1"/>
            </p:cNvSpPr>
            <p:nvPr/>
          </p:nvSpPr>
          <p:spPr bwMode="auto">
            <a:xfrm flipV="1">
              <a:off x="1752600" y="2407918"/>
              <a:ext cx="1097280" cy="0"/>
            </a:xfrm>
            <a:prstGeom prst="line">
              <a:avLst/>
            </a:prstGeom>
            <a:noFill/>
            <a:ln w="25400">
              <a:solidFill>
                <a:schemeClr val="tx2"/>
              </a:solidFill>
              <a:round/>
              <a:headEnd type="none" w="sm" len="sm"/>
              <a:tailEnd type="none" w="sm" len="sm"/>
            </a:ln>
          </p:spPr>
          <p:txBody>
            <a:bodyPr wrap="none" anchor="ctr"/>
            <a:lstStyle/>
            <a:p>
              <a:endParaRPr lang="en-US"/>
            </a:p>
          </p:txBody>
        </p:sp>
        <p:sp>
          <p:nvSpPr>
            <p:cNvPr id="44075" name="Line 14"/>
            <p:cNvSpPr>
              <a:spLocks noChangeShapeType="1"/>
            </p:cNvSpPr>
            <p:nvPr/>
          </p:nvSpPr>
          <p:spPr bwMode="auto">
            <a:xfrm rot="5400000" flipV="1">
              <a:off x="2730729" y="2453639"/>
              <a:ext cx="274322" cy="0"/>
            </a:xfrm>
            <a:prstGeom prst="line">
              <a:avLst/>
            </a:prstGeom>
            <a:noFill/>
            <a:ln w="25400">
              <a:solidFill>
                <a:schemeClr val="tx2"/>
              </a:solidFill>
              <a:round/>
              <a:headEnd type="none" w="sm" len="sm"/>
              <a:tailEnd type="none" w="sm" len="sm"/>
            </a:ln>
          </p:spPr>
          <p:txBody>
            <a:bodyPr wrap="none" anchor="ctr"/>
            <a:lstStyle/>
            <a:p>
              <a:endParaRPr lang="en-US"/>
            </a:p>
          </p:txBody>
        </p:sp>
        <p:sp>
          <p:nvSpPr>
            <p:cNvPr id="44076" name="Line 14"/>
            <p:cNvSpPr>
              <a:spLocks noChangeShapeType="1"/>
            </p:cNvSpPr>
            <p:nvPr/>
          </p:nvSpPr>
          <p:spPr bwMode="auto">
            <a:xfrm rot="5400000" flipV="1">
              <a:off x="1615439" y="2453639"/>
              <a:ext cx="274322" cy="0"/>
            </a:xfrm>
            <a:prstGeom prst="line">
              <a:avLst/>
            </a:prstGeom>
            <a:noFill/>
            <a:ln w="25400">
              <a:solidFill>
                <a:schemeClr val="tx2"/>
              </a:solidFill>
              <a:round/>
              <a:headEnd type="none" w="sm" len="sm"/>
              <a:tailEnd type="none" w="sm" len="sm"/>
            </a:ln>
          </p:spPr>
          <p:txBody>
            <a:bodyPr wrap="none" anchor="ctr"/>
            <a:lstStyle/>
            <a:p>
              <a:endParaRPr lang="en-US"/>
            </a:p>
          </p:txBody>
        </p:sp>
      </p:grpSp>
      <p:sp>
        <p:nvSpPr>
          <p:cNvPr id="102" name="Slide Number Placeholder 3"/>
          <p:cNvSpPr>
            <a:spLocks noGrp="1"/>
          </p:cNvSpPr>
          <p:nvPr>
            <p:ph type="sldNum" sz="quarter" idx="4294967295"/>
          </p:nvPr>
        </p:nvSpPr>
        <p:spPr>
          <a:xfrm>
            <a:off x="7467600" y="6245225"/>
            <a:ext cx="1219200" cy="476250"/>
          </a:xfrm>
          <a:prstGeom prst="rect">
            <a:avLst/>
          </a:prstGeom>
        </p:spPr>
        <p:txBody>
          <a:bodyPr/>
          <a:lstStyle/>
          <a:p>
            <a:pPr>
              <a:defRPr/>
            </a:pPr>
            <a:fld id="{78C5BD54-9FF1-49FA-95A3-024E955B8A8B}" type="slidenum">
              <a:rPr lang="en-US"/>
              <a:pPr>
                <a:defRPr/>
              </a:pPr>
              <a:t>34</a:t>
            </a:fld>
            <a:endParaRPr lang="en-US"/>
          </a:p>
        </p:txBody>
      </p:sp>
      <p:sp>
        <p:nvSpPr>
          <p:cNvPr id="44069" name="Freeform 74"/>
          <p:cNvSpPr>
            <a:spLocks/>
          </p:cNvSpPr>
          <p:nvPr/>
        </p:nvSpPr>
        <p:spPr bwMode="auto">
          <a:xfrm rot="10800000">
            <a:off x="1393825" y="2697163"/>
            <a:ext cx="3263900" cy="2381250"/>
          </a:xfrm>
          <a:custGeom>
            <a:avLst/>
            <a:gdLst>
              <a:gd name="T0" fmla="*/ 0 w 10000"/>
              <a:gd name="T1" fmla="*/ 2147483647 h 10000"/>
              <a:gd name="T2" fmla="*/ 2147483647 w 10000"/>
              <a:gd name="T3" fmla="*/ 2147483647 h 10000"/>
              <a:gd name="T4" fmla="*/ 2147483647 w 10000"/>
              <a:gd name="T5" fmla="*/ 2147483647 h 10000"/>
              <a:gd name="T6" fmla="*/ 2147483647 w 10000"/>
              <a:gd name="T7" fmla="*/ 0 h 10000"/>
              <a:gd name="T8" fmla="*/ 0 60000 65536"/>
              <a:gd name="T9" fmla="*/ 0 60000 65536"/>
              <a:gd name="T10" fmla="*/ 0 60000 65536"/>
              <a:gd name="T11" fmla="*/ 0 60000 65536"/>
              <a:gd name="T12" fmla="*/ 0 w 10000"/>
              <a:gd name="T13" fmla="*/ 0 h 10000"/>
              <a:gd name="T14" fmla="*/ 10000 w 10000"/>
              <a:gd name="T15" fmla="*/ 10000 h 10000"/>
            </a:gdLst>
            <a:ahLst/>
            <a:cxnLst>
              <a:cxn ang="T8">
                <a:pos x="T0" y="T1"/>
              </a:cxn>
              <a:cxn ang="T9">
                <a:pos x="T2" y="T3"/>
              </a:cxn>
              <a:cxn ang="T10">
                <a:pos x="T4" y="T5"/>
              </a:cxn>
              <a:cxn ang="T11">
                <a:pos x="T6" y="T7"/>
              </a:cxn>
            </a:cxnLst>
            <a:rect l="T12" t="T13" r="T14" b="T15"/>
            <a:pathLst>
              <a:path w="10000" h="10000">
                <a:moveTo>
                  <a:pt x="0" y="10000"/>
                </a:moveTo>
                <a:lnTo>
                  <a:pt x="2899" y="10000"/>
                </a:lnTo>
                <a:cubicBezTo>
                  <a:pt x="4276" y="9720"/>
                  <a:pt x="6454" y="9561"/>
                  <a:pt x="8200" y="7733"/>
                </a:cubicBezTo>
                <a:cubicBezTo>
                  <a:pt x="9450" y="5523"/>
                  <a:pt x="9631" y="4460"/>
                  <a:pt x="10000" y="0"/>
                </a:cubicBezTo>
              </a:path>
            </a:pathLst>
          </a:custGeom>
          <a:noFill/>
          <a:ln w="57150" cap="rnd">
            <a:solidFill>
              <a:srgbClr val="00B050"/>
            </a:solidFill>
            <a:round/>
            <a:headEnd type="none" w="sm" len="sm"/>
            <a:tailEnd type="none" w="sm" len="sm"/>
          </a:ln>
        </p:spPr>
        <p:txBody>
          <a:bodyPr/>
          <a:lstStyle/>
          <a:p>
            <a:endParaRPr lang="en-US"/>
          </a:p>
        </p:txBody>
      </p:sp>
      <p:sp>
        <p:nvSpPr>
          <p:cNvPr id="80" name="Oval 79"/>
          <p:cNvSpPr/>
          <p:nvPr/>
        </p:nvSpPr>
        <p:spPr>
          <a:xfrm>
            <a:off x="4629150" y="2643188"/>
            <a:ext cx="90488" cy="920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1" name="Straight Connector 80"/>
          <p:cNvCxnSpPr/>
          <p:nvPr/>
        </p:nvCxnSpPr>
        <p:spPr>
          <a:xfrm rot="5400000">
            <a:off x="3500438" y="3868738"/>
            <a:ext cx="234315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72" name="Rectangle 4"/>
          <p:cNvSpPr>
            <a:spLocks noChangeArrowheads="1"/>
          </p:cNvSpPr>
          <p:nvPr/>
        </p:nvSpPr>
        <p:spPr bwMode="auto">
          <a:xfrm>
            <a:off x="4910138" y="5086350"/>
            <a:ext cx="1719262" cy="708025"/>
          </a:xfrm>
          <a:prstGeom prst="rect">
            <a:avLst/>
          </a:prstGeom>
          <a:noFill/>
          <a:ln w="9525">
            <a:noFill/>
            <a:miter lim="800000"/>
            <a:headEnd/>
            <a:tailEnd/>
          </a:ln>
        </p:spPr>
        <p:txBody>
          <a:bodyPr lIns="92075" tIns="46038" rIns="92075" bIns="46038">
            <a:spAutoFit/>
          </a:bodyPr>
          <a:lstStyle/>
          <a:p>
            <a:pPr eaLnBrk="0" hangingPunct="0"/>
            <a:r>
              <a:rPr lang="en-US"/>
              <a:t>Perfect Information</a:t>
            </a:r>
          </a:p>
        </p:txBody>
      </p:sp>
      <p:sp>
        <p:nvSpPr>
          <p:cNvPr id="44073" name="Line 72"/>
          <p:cNvSpPr>
            <a:spLocks noChangeShapeType="1"/>
          </p:cNvSpPr>
          <p:nvPr/>
        </p:nvSpPr>
        <p:spPr bwMode="auto">
          <a:xfrm flipH="1" flipV="1">
            <a:off x="4719638" y="4983163"/>
            <a:ext cx="233362" cy="230187"/>
          </a:xfrm>
          <a:prstGeom prst="line">
            <a:avLst/>
          </a:prstGeom>
          <a:noFill/>
          <a:ln w="12700">
            <a:solidFill>
              <a:schemeClr val="tx2"/>
            </a:solidFill>
            <a:round/>
            <a:headEnd type="none" w="sm" len="sm"/>
            <a:tailEnd type="stealth" w="med" len="med"/>
          </a:ln>
        </p:spPr>
        <p:txBody>
          <a:bodyPr wrap="none" anchor="ctr"/>
          <a:lstStyle/>
          <a:p>
            <a:endParaRPr lang="en-US"/>
          </a:p>
        </p:txBody>
      </p:sp>
      <p:pic>
        <p:nvPicPr>
          <p:cNvPr id="50" name="Picture 49" descr="pdf logo.jpg"/>
          <p:cNvPicPr>
            <a:picLocks noChangeAspect="1" noChangeArrowheads="1"/>
          </p:cNvPicPr>
          <p:nvPr/>
        </p:nvPicPr>
        <p:blipFill>
          <a:blip r:embed="rId3" cstate="print"/>
          <a:srcRect l="6828" t="24615" r="8907" b="50000"/>
          <a:stretch>
            <a:fillRect/>
          </a:stretch>
        </p:blipFill>
        <p:spPr bwMode="auto">
          <a:xfrm>
            <a:off x="362121" y="6153875"/>
            <a:ext cx="2209989" cy="516995"/>
          </a:xfrm>
          <a:prstGeom prst="rect">
            <a:avLst/>
          </a:prstGeom>
          <a:noFill/>
          <a:ln w="9525">
            <a:noFill/>
            <a:miter lim="800000"/>
            <a:headEnd/>
            <a:tailEnd/>
          </a:ln>
        </p:spPr>
      </p:pic>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89435354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Development</a:t>
            </a:r>
            <a:endParaRPr lang="en-US" dirty="0"/>
          </a:p>
        </p:txBody>
      </p:sp>
      <p:sp>
        <p:nvSpPr>
          <p:cNvPr id="3" name="Content Placeholder 2"/>
          <p:cNvSpPr>
            <a:spLocks noGrp="1"/>
          </p:cNvSpPr>
          <p:nvPr>
            <p:ph idx="1"/>
          </p:nvPr>
        </p:nvSpPr>
        <p:spPr/>
        <p:txBody>
          <a:bodyPr/>
          <a:lstStyle/>
          <a:p>
            <a:r>
              <a:rPr lang="en-US" dirty="0" smtClean="0"/>
              <a:t>Examples of Value of Information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350" y="2469452"/>
            <a:ext cx="4914349" cy="4174236"/>
          </a:xfrm>
          <a:prstGeom prst="rect">
            <a:avLst/>
          </a:prstGeom>
        </p:spPr>
      </p:pic>
    </p:spTree>
    <p:extLst>
      <p:ext uri="{BB962C8B-B14F-4D97-AF65-F5344CB8AC3E}">
        <p14:creationId xmlns:p14="http://schemas.microsoft.com/office/powerpoint/2010/main" val="34113984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POC can increase risk</a:t>
            </a:r>
            <a:endParaRPr lang="en-US" dirty="0"/>
          </a:p>
        </p:txBody>
      </p:sp>
      <p:sp>
        <p:nvSpPr>
          <p:cNvPr id="3" name="Content Placeholder 2"/>
          <p:cNvSpPr>
            <a:spLocks noGrp="1"/>
          </p:cNvSpPr>
          <p:nvPr>
            <p:ph idx="1"/>
          </p:nvPr>
        </p:nvSpPr>
        <p:spPr/>
        <p:txBody>
          <a:bodyPr/>
          <a:lstStyle/>
          <a:p>
            <a:r>
              <a:rPr lang="en-US" dirty="0" smtClean="0"/>
              <a:t>POC is intended to show if something is possible</a:t>
            </a:r>
          </a:p>
          <a:p>
            <a:r>
              <a:rPr lang="en-US" dirty="0" smtClean="0"/>
              <a:t>With software almost anything is possible</a:t>
            </a:r>
          </a:p>
          <a:p>
            <a:r>
              <a:rPr lang="en-US" dirty="0" smtClean="0"/>
              <a:t>Therefore, the answer to almost every POC is YES</a:t>
            </a:r>
          </a:p>
          <a:p>
            <a:r>
              <a:rPr lang="en-US" dirty="0" smtClean="0"/>
              <a:t>At that point expectations are set high</a:t>
            </a:r>
          </a:p>
          <a:p>
            <a:r>
              <a:rPr lang="en-US" dirty="0" smtClean="0"/>
              <a:t>What risk is actually reduced? </a:t>
            </a:r>
          </a:p>
          <a:p>
            <a:r>
              <a:rPr lang="en-US" dirty="0" smtClean="0"/>
              <a:t>Instead design POC to expose the biggest risks that we need to understand</a:t>
            </a:r>
            <a:endParaRPr lang="en-US" dirty="0"/>
          </a:p>
        </p:txBody>
      </p:sp>
    </p:spTree>
    <p:extLst>
      <p:ext uri="{BB962C8B-B14F-4D97-AF65-F5344CB8AC3E}">
        <p14:creationId xmlns:p14="http://schemas.microsoft.com/office/powerpoint/2010/main" val="199755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Flexibility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299" y="1941467"/>
            <a:ext cx="5105401" cy="3829051"/>
          </a:xfrm>
          <a:prstGeom prst="rect">
            <a:avLst/>
          </a:prstGeom>
        </p:spPr>
      </p:pic>
    </p:spTree>
    <p:extLst>
      <p:ext uri="{BB962C8B-B14F-4D97-AF65-F5344CB8AC3E}">
        <p14:creationId xmlns:p14="http://schemas.microsoft.com/office/powerpoint/2010/main" val="2484832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Development</a:t>
            </a:r>
            <a:endParaRPr lang="en-US" dirty="0"/>
          </a:p>
        </p:txBody>
      </p:sp>
      <p:sp>
        <p:nvSpPr>
          <p:cNvPr id="3" name="Content Placeholder 2"/>
          <p:cNvSpPr>
            <a:spLocks noGrp="1"/>
          </p:cNvSpPr>
          <p:nvPr>
            <p:ph idx="1"/>
          </p:nvPr>
        </p:nvSpPr>
        <p:spPr/>
        <p:txBody>
          <a:bodyPr/>
          <a:lstStyle/>
          <a:p>
            <a:r>
              <a:rPr lang="en-US" dirty="0" smtClean="0"/>
              <a:t>Value of </a:t>
            </a:r>
            <a:r>
              <a:rPr lang="en-US" dirty="0" smtClean="0"/>
              <a:t>Flexibility from Loose Coupling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415" y="2691069"/>
            <a:ext cx="4699172" cy="3524379"/>
          </a:xfrm>
          <a:prstGeom prst="rect">
            <a:avLst/>
          </a:prstGeom>
        </p:spPr>
      </p:pic>
    </p:spTree>
    <p:extLst>
      <p:ext uri="{BB962C8B-B14F-4D97-AF65-F5344CB8AC3E}">
        <p14:creationId xmlns:p14="http://schemas.microsoft.com/office/powerpoint/2010/main" val="5070244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HouseRisk1.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0" y="0"/>
            <a:ext cx="9144000" cy="6856215"/>
          </a:xfrm>
          <a:prstGeom prst="rect">
            <a:avLst/>
          </a:prstGeom>
        </p:spPr>
      </p:pic>
    </p:spTree>
    <p:extLst>
      <p:ext uri="{BB962C8B-B14F-4D97-AF65-F5344CB8AC3E}">
        <p14:creationId xmlns:p14="http://schemas.microsoft.com/office/powerpoint/2010/main" val="2353982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smtClean="0"/>
              <a:t>Hurricane Rita</a:t>
            </a:r>
          </a:p>
        </p:txBody>
      </p:sp>
      <p:graphicFrame>
        <p:nvGraphicFramePr>
          <p:cNvPr id="1026" name="Object 3"/>
          <p:cNvGraphicFramePr>
            <a:graphicFrameLocks noGrp="1" noChangeAspect="1"/>
          </p:cNvGraphicFramePr>
          <p:nvPr>
            <p:ph idx="1"/>
          </p:nvPr>
        </p:nvGraphicFramePr>
        <p:xfrm>
          <a:off x="990600" y="1287463"/>
          <a:ext cx="7202488" cy="5581650"/>
        </p:xfrm>
        <a:graphic>
          <a:graphicData uri="http://schemas.openxmlformats.org/presentationml/2006/ole">
            <mc:AlternateContent xmlns:mc="http://schemas.openxmlformats.org/markup-compatibility/2006">
              <mc:Choice xmlns:v="urn:schemas-microsoft-com:vml" Requires="v">
                <p:oleObj spid="_x0000_s332811" name="HiJaak" r:id="rId4" imgW="1800000" imgH="1395015" progId="">
                  <p:embed/>
                </p:oleObj>
              </mc:Choice>
              <mc:Fallback>
                <p:oleObj name="HiJaak" r:id="rId4" imgW="1800000" imgH="1395015" progId="">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600" y="1287463"/>
                        <a:ext cx="7202488" cy="55816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Freeform 4"/>
          <p:cNvSpPr>
            <a:spLocks/>
          </p:cNvSpPr>
          <p:nvPr/>
        </p:nvSpPr>
        <p:spPr bwMode="auto">
          <a:xfrm>
            <a:off x="4776788" y="3873500"/>
            <a:ext cx="1181100" cy="1765300"/>
          </a:xfrm>
          <a:custGeom>
            <a:avLst/>
            <a:gdLst>
              <a:gd name="T0" fmla="*/ 2147483647 w 744"/>
              <a:gd name="T1" fmla="*/ 2147483647 h 1112"/>
              <a:gd name="T2" fmla="*/ 2147483647 w 744"/>
              <a:gd name="T3" fmla="*/ 2147483647 h 1112"/>
              <a:gd name="T4" fmla="*/ 2147483647 w 744"/>
              <a:gd name="T5" fmla="*/ 2147483647 h 1112"/>
              <a:gd name="T6" fmla="*/ 2147483647 w 744"/>
              <a:gd name="T7" fmla="*/ 2147483647 h 1112"/>
              <a:gd name="T8" fmla="*/ 2147483647 w 744"/>
              <a:gd name="T9" fmla="*/ 2147483647 h 1112"/>
              <a:gd name="T10" fmla="*/ 2147483647 w 744"/>
              <a:gd name="T11" fmla="*/ 2147483647 h 1112"/>
              <a:gd name="T12" fmla="*/ 2147483647 w 744"/>
              <a:gd name="T13" fmla="*/ 2147483647 h 1112"/>
              <a:gd name="T14" fmla="*/ 2147483647 w 744"/>
              <a:gd name="T15" fmla="*/ 2147483647 h 1112"/>
              <a:gd name="T16" fmla="*/ 2147483647 w 744"/>
              <a:gd name="T17" fmla="*/ 2147483647 h 1112"/>
              <a:gd name="T18" fmla="*/ 2147483647 w 744"/>
              <a:gd name="T19" fmla="*/ 2147483647 h 1112"/>
              <a:gd name="T20" fmla="*/ 2147483647 w 744"/>
              <a:gd name="T21" fmla="*/ 2147483647 h 1112"/>
              <a:gd name="T22" fmla="*/ 2147483647 w 744"/>
              <a:gd name="T23" fmla="*/ 2147483647 h 1112"/>
              <a:gd name="T24" fmla="*/ 2147483647 w 744"/>
              <a:gd name="T25" fmla="*/ 2147483647 h 1112"/>
              <a:gd name="T26" fmla="*/ 2147483647 w 744"/>
              <a:gd name="T27" fmla="*/ 2147483647 h 1112"/>
              <a:gd name="T28" fmla="*/ 2147483647 w 744"/>
              <a:gd name="T29" fmla="*/ 2147483647 h 1112"/>
              <a:gd name="T30" fmla="*/ 2147483647 w 744"/>
              <a:gd name="T31" fmla="*/ 2147483647 h 1112"/>
              <a:gd name="T32" fmla="*/ 2147483647 w 744"/>
              <a:gd name="T33" fmla="*/ 0 h 1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1112"/>
              <a:gd name="T53" fmla="*/ 744 w 744"/>
              <a:gd name="T54" fmla="*/ 1112 h 1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1112">
                <a:moveTo>
                  <a:pt x="744" y="1112"/>
                </a:moveTo>
                <a:cubicBezTo>
                  <a:pt x="705" y="1095"/>
                  <a:pt x="664" y="1085"/>
                  <a:pt x="624" y="1072"/>
                </a:cubicBezTo>
                <a:cubicBezTo>
                  <a:pt x="614" y="1069"/>
                  <a:pt x="602" y="1069"/>
                  <a:pt x="592" y="1064"/>
                </a:cubicBezTo>
                <a:cubicBezTo>
                  <a:pt x="559" y="1045"/>
                  <a:pt x="485" y="1014"/>
                  <a:pt x="452" y="992"/>
                </a:cubicBezTo>
                <a:cubicBezTo>
                  <a:pt x="428" y="980"/>
                  <a:pt x="388" y="937"/>
                  <a:pt x="372" y="932"/>
                </a:cubicBezTo>
                <a:cubicBezTo>
                  <a:pt x="344" y="904"/>
                  <a:pt x="331" y="894"/>
                  <a:pt x="300" y="872"/>
                </a:cubicBezTo>
                <a:cubicBezTo>
                  <a:pt x="287" y="863"/>
                  <a:pt x="276" y="850"/>
                  <a:pt x="264" y="840"/>
                </a:cubicBezTo>
                <a:cubicBezTo>
                  <a:pt x="246" y="825"/>
                  <a:pt x="212" y="786"/>
                  <a:pt x="192" y="760"/>
                </a:cubicBezTo>
                <a:cubicBezTo>
                  <a:pt x="181" y="741"/>
                  <a:pt x="157" y="711"/>
                  <a:pt x="140" y="688"/>
                </a:cubicBezTo>
                <a:cubicBezTo>
                  <a:pt x="125" y="665"/>
                  <a:pt x="115" y="657"/>
                  <a:pt x="100" y="620"/>
                </a:cubicBezTo>
                <a:cubicBezTo>
                  <a:pt x="96" y="596"/>
                  <a:pt x="70" y="486"/>
                  <a:pt x="52" y="468"/>
                </a:cubicBezTo>
                <a:cubicBezTo>
                  <a:pt x="34" y="415"/>
                  <a:pt x="39" y="399"/>
                  <a:pt x="28" y="344"/>
                </a:cubicBezTo>
                <a:cubicBezTo>
                  <a:pt x="32" y="285"/>
                  <a:pt x="0" y="268"/>
                  <a:pt x="20" y="220"/>
                </a:cubicBezTo>
                <a:cubicBezTo>
                  <a:pt x="29" y="203"/>
                  <a:pt x="72" y="143"/>
                  <a:pt x="88" y="132"/>
                </a:cubicBezTo>
                <a:cubicBezTo>
                  <a:pt x="136" y="60"/>
                  <a:pt x="132" y="95"/>
                  <a:pt x="200" y="44"/>
                </a:cubicBezTo>
                <a:cubicBezTo>
                  <a:pt x="220" y="29"/>
                  <a:pt x="237" y="20"/>
                  <a:pt x="260" y="8"/>
                </a:cubicBezTo>
                <a:cubicBezTo>
                  <a:pt x="277" y="1"/>
                  <a:pt x="297" y="1"/>
                  <a:pt x="304" y="0"/>
                </a:cubicBezTo>
              </a:path>
            </a:pathLst>
          </a:custGeom>
          <a:noFill/>
          <a:ln w="57150">
            <a:solidFill>
              <a:srgbClr val="F4FDA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Tree>
    <p:extLst>
      <p:ext uri="{BB962C8B-B14F-4D97-AF65-F5344CB8AC3E}">
        <p14:creationId xmlns:p14="http://schemas.microsoft.com/office/powerpoint/2010/main" val="1312753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0"/>
          </a:xfrm>
        </p:spPr>
        <p:txBody>
          <a:bodyPr/>
          <a:lstStyle/>
          <a:p>
            <a:r>
              <a:rPr lang="en-US" dirty="0" smtClean="0"/>
              <a:t>Cost of Delay</a:t>
            </a:r>
            <a:endParaRPr lang="en-US" dirty="0"/>
          </a:p>
        </p:txBody>
      </p:sp>
      <p:pic>
        <p:nvPicPr>
          <p:cNvPr id="3"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47" b="-11148"/>
          <a:stretch/>
        </p:blipFill>
        <p:spPr bwMode="auto">
          <a:xfrm>
            <a:off x="449943" y="1737360"/>
            <a:ext cx="8266805"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449943" y="77298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kern="0" dirty="0" smtClean="0"/>
              <a:t>Value Loss from Delay</a:t>
            </a:r>
            <a:endParaRPr lang="en-US" kern="0" dirty="0"/>
          </a:p>
        </p:txBody>
      </p:sp>
      <p:cxnSp>
        <p:nvCxnSpPr>
          <p:cNvPr id="6" name="Straight Connector 5"/>
          <p:cNvCxnSpPr/>
          <p:nvPr/>
        </p:nvCxnSpPr>
        <p:spPr>
          <a:xfrm flipH="1">
            <a:off x="2258568" y="617538"/>
            <a:ext cx="4343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891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Wrong Priorities</a:t>
            </a:r>
          </a:p>
        </p:txBody>
      </p:sp>
      <p:pic>
        <p:nvPicPr>
          <p:cNvPr id="55299" name="Picture 3" descr="1986-ford-tau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1638"/>
            <a:ext cx="91440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724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z="3600" dirty="0" smtClean="0"/>
              <a:t>Risk Management is not Risk Aversion</a:t>
            </a:r>
          </a:p>
        </p:txBody>
      </p:sp>
      <p:pic>
        <p:nvPicPr>
          <p:cNvPr id="165891" name="HouseRiskMath.wmv">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476375" y="1565275"/>
            <a:ext cx="6097588" cy="45720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58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165891"/>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40200" cy="1143000"/>
          </a:xfrm>
        </p:spPr>
        <p:txBody>
          <a:bodyPr/>
          <a:lstStyle/>
          <a:p>
            <a:pPr algn="l"/>
            <a:r>
              <a:rPr lang="en-US" dirty="0" smtClean="0"/>
              <a:t>Contact</a:t>
            </a:r>
            <a:endParaRPr lang="en-US" dirty="0"/>
          </a:p>
        </p:txBody>
      </p:sp>
      <p:sp>
        <p:nvSpPr>
          <p:cNvPr id="3" name="Text Placeholder 2"/>
          <p:cNvSpPr>
            <a:spLocks noGrp="1"/>
          </p:cNvSpPr>
          <p:nvPr>
            <p:ph idx="1"/>
          </p:nvPr>
        </p:nvSpPr>
        <p:spPr>
          <a:xfrm>
            <a:off x="152400" y="1762416"/>
            <a:ext cx="4648200" cy="4236747"/>
          </a:xfrm>
        </p:spPr>
        <p:txBody>
          <a:bodyPr/>
          <a:lstStyle/>
          <a:p>
            <a:r>
              <a:rPr lang="en-US" dirty="0" smtClean="0"/>
              <a:t>Todd Little</a:t>
            </a:r>
          </a:p>
          <a:p>
            <a:pPr lvl="1"/>
            <a:r>
              <a:rPr lang="en-US" dirty="0" smtClean="0">
                <a:hlinkClick r:id="rId3"/>
              </a:rPr>
              <a:t>todd.little@ihs.com</a:t>
            </a:r>
            <a:endParaRPr lang="en-US" dirty="0" smtClean="0"/>
          </a:p>
          <a:p>
            <a:pPr lvl="1"/>
            <a:r>
              <a:rPr lang="en-US" dirty="0" smtClean="0">
                <a:hlinkClick r:id="rId4"/>
              </a:rPr>
              <a:t>toddelittle@gmail.com</a:t>
            </a:r>
            <a:endParaRPr lang="en-US" dirty="0" smtClean="0"/>
          </a:p>
          <a:p>
            <a:pPr lvl="1"/>
            <a:endParaRPr lang="en-US" dirty="0"/>
          </a:p>
          <a:p>
            <a:pPr lvl="1"/>
            <a:r>
              <a:rPr lang="en-US" dirty="0">
                <a:hlinkClick r:id="rId5" tooltip="View public profile"/>
              </a:rPr>
              <a:t>www.linkedin.com/in</a:t>
            </a:r>
            <a:r>
              <a:rPr lang="en-US" dirty="0" smtClean="0">
                <a:hlinkClick r:id="rId5" tooltip="View public profile"/>
              </a:rPr>
              <a:t>/ </a:t>
            </a:r>
            <a:r>
              <a:rPr lang="en-US" dirty="0" err="1" smtClean="0">
                <a:hlinkClick r:id="rId5" tooltip="View public profile"/>
              </a:rPr>
              <a:t>toddelittle</a:t>
            </a:r>
            <a:r>
              <a:rPr lang="en-US" dirty="0">
                <a:hlinkClick r:id="rId5" tooltip="View public profile"/>
              </a:rPr>
              <a:t>/</a:t>
            </a:r>
            <a:endParaRPr lang="en-US" dirty="0" smtClean="0"/>
          </a:p>
          <a:p>
            <a:pPr marL="457200" lvl="1" indent="0">
              <a:buNone/>
            </a:pPr>
            <a:endParaRPr lang="en-US" dirty="0" smtClean="0"/>
          </a:p>
          <a:p>
            <a:pPr lvl="1"/>
            <a:r>
              <a:rPr lang="en-US" dirty="0" smtClean="0">
                <a:hlinkClick r:id="rId6"/>
              </a:rPr>
              <a:t>www.toddlittleweb.com</a:t>
            </a:r>
            <a:endParaRPr lang="en-US" dirty="0" smtClean="0"/>
          </a:p>
          <a:p>
            <a:pPr lvl="1"/>
            <a:r>
              <a:rPr lang="en-US" dirty="0" smtClean="0">
                <a:hlinkClick r:id="rId7"/>
              </a:rPr>
              <a:t>www.accelinnova.com</a:t>
            </a:r>
            <a:endParaRPr lang="en-US" dirty="0" smtClean="0"/>
          </a:p>
          <a:p>
            <a:pPr marL="457200" lvl="1" indent="0">
              <a:buNone/>
            </a:pPr>
            <a:endParaRPr lang="en-US" dirty="0" smtClean="0"/>
          </a:p>
          <a:p>
            <a:pPr marL="0" indent="0">
              <a:buNone/>
            </a:pPr>
            <a:endParaRPr lang="en-US" dirty="0" smtClean="0"/>
          </a:p>
        </p:txBody>
      </p:sp>
      <p:pic>
        <p:nvPicPr>
          <p:cNvPr id="4" name="Picture 3" descr="51sOIwJFqRL">
            <a:hlinkClick r:id="rId8"/>
          </p:cNvPr>
          <p:cNvPicPr>
            <a:picLocks noChangeAspect="1" noChangeArrowheads="1"/>
          </p:cNvPicPr>
          <p:nvPr/>
        </p:nvPicPr>
        <p:blipFill>
          <a:blip r:embed="rId9"/>
          <a:srcRect l="12202" r="12228"/>
          <a:stretch>
            <a:fillRect/>
          </a:stretch>
        </p:blipFill>
        <p:spPr bwMode="auto">
          <a:xfrm>
            <a:off x="4847208" y="204464"/>
            <a:ext cx="4045272" cy="535324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19076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Real Options</a:t>
            </a:r>
          </a:p>
        </p:txBody>
      </p:sp>
      <p:pic>
        <p:nvPicPr>
          <p:cNvPr id="18435" name="Picture 3" descr="priortocancel333 by sgvisu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233488"/>
            <a:ext cx="8220075"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Grp="1" noChangeArrowheads="1"/>
          </p:cNvSpPr>
          <p:nvPr>
            <p:ph type="body" idx="1"/>
          </p:nvPr>
        </p:nvSpPr>
        <p:spPr>
          <a:xfrm>
            <a:off x="684213" y="2076450"/>
            <a:ext cx="8229600" cy="4049713"/>
          </a:xfrm>
        </p:spPr>
        <p:txBody>
          <a:bodyPr/>
          <a:lstStyle/>
          <a:p>
            <a:pPr algn="ctr" eaLnBrk="1" hangingPunct="1">
              <a:buFontTx/>
              <a:buNone/>
            </a:pPr>
            <a:r>
              <a:rPr lang="en-US" sz="6000" smtClean="0">
                <a:solidFill>
                  <a:srgbClr val="FFFF00"/>
                </a:solidFill>
              </a:rPr>
              <a:t>Value of Information</a:t>
            </a:r>
          </a:p>
          <a:p>
            <a:pPr algn="ctr" eaLnBrk="1" hangingPunct="1">
              <a:buFontTx/>
              <a:buNone/>
            </a:pPr>
            <a:endParaRPr lang="en-US" sz="6000" smtClean="0">
              <a:solidFill>
                <a:srgbClr val="FFFF00"/>
              </a:solidFill>
            </a:endParaRPr>
          </a:p>
          <a:p>
            <a:pPr algn="ctr" eaLnBrk="1" hangingPunct="1">
              <a:buFontTx/>
              <a:buNone/>
            </a:pPr>
            <a:r>
              <a:rPr lang="en-US" sz="6000" smtClean="0">
                <a:solidFill>
                  <a:srgbClr val="FFFF00"/>
                </a:solidFill>
              </a:rPr>
              <a:t>Value  of Flexibility</a:t>
            </a:r>
          </a:p>
        </p:txBody>
      </p:sp>
    </p:spTree>
    <p:extLst>
      <p:ext uri="{BB962C8B-B14F-4D97-AF65-F5344CB8AC3E}">
        <p14:creationId xmlns:p14="http://schemas.microsoft.com/office/powerpoint/2010/main" val="1631325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3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991725" cy="761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681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4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96500" cy="761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355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5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62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942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z="4000" dirty="0" smtClean="0"/>
              <a:t>Delivery Failure results in Collateral Damage</a:t>
            </a:r>
          </a:p>
        </p:txBody>
      </p:sp>
      <p:pic>
        <p:nvPicPr>
          <p:cNvPr id="29699" name="Picture 3" descr="denver-airport1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57150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denverbag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3813175"/>
            <a:ext cx="48260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99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Management and Real Options</a:t>
            </a:r>
            <a:endParaRPr lang="en-US" dirty="0"/>
          </a:p>
        </p:txBody>
      </p:sp>
      <p:pic>
        <p:nvPicPr>
          <p:cNvPr id="5" name="Picture 2" descr="http://styledotasia.com/wp-content/uploads/2013/04/singapore-changi-airp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793875"/>
            <a:ext cx="5715000" cy="3390900"/>
          </a:xfrm>
          <a:prstGeom prst="rect">
            <a:avLst/>
          </a:prstGeom>
          <a:noFill/>
          <a:extLst>
            <a:ext uri="{909E8E84-426E-40DD-AFC4-6F175D3DCCD1}">
              <a14:hiddenFill xmlns:a14="http://schemas.microsoft.com/office/drawing/2010/main">
                <a:solidFill>
                  <a:srgbClr val="FFFFFF"/>
                </a:solidFill>
              </a14:hiddenFill>
            </a:ext>
          </a:extLst>
        </p:spPr>
      </p:pic>
      <p:sp>
        <p:nvSpPr>
          <p:cNvPr id="7" name="_s1029"/>
          <p:cNvSpPr>
            <a:spLocks noChangeArrowheads="1"/>
          </p:cNvSpPr>
          <p:nvPr/>
        </p:nvSpPr>
        <p:spPr bwMode="auto">
          <a:xfrm>
            <a:off x="5519738" y="5337175"/>
            <a:ext cx="1257300" cy="1277938"/>
          </a:xfrm>
          <a:prstGeom prst="ellipse">
            <a:avLst/>
          </a:prstGeom>
          <a:solidFill>
            <a:srgbClr val="BBE0E3"/>
          </a:solidFill>
          <a:ln w="9525">
            <a:solidFill>
              <a:srgbClr val="000000"/>
            </a:solidFill>
            <a:round/>
            <a:headEnd/>
            <a:tailEnd/>
          </a:ln>
        </p:spPr>
        <p:txBody>
          <a:bodyPr lIns="0" tIns="0" rIns="0" bIns="0" anchor="ctr"/>
          <a:lstStyle/>
          <a:p>
            <a:pPr algn="ctr"/>
            <a:r>
              <a:rPr lang="en-US" sz="1400" dirty="0" smtClean="0">
                <a:solidFill>
                  <a:srgbClr val="000000"/>
                </a:solidFill>
              </a:rPr>
              <a:t>Traditional Baggage</a:t>
            </a:r>
            <a:endParaRPr lang="en-US" sz="2000" dirty="0">
              <a:solidFill>
                <a:srgbClr val="000000"/>
              </a:solidFill>
            </a:endParaRPr>
          </a:p>
        </p:txBody>
      </p:sp>
      <p:sp>
        <p:nvSpPr>
          <p:cNvPr id="9" name="_s1033"/>
          <p:cNvSpPr>
            <a:spLocks noChangeArrowheads="1"/>
          </p:cNvSpPr>
          <p:nvPr/>
        </p:nvSpPr>
        <p:spPr bwMode="auto">
          <a:xfrm>
            <a:off x="7150100" y="2466975"/>
            <a:ext cx="1258888" cy="1276350"/>
          </a:xfrm>
          <a:prstGeom prst="ellipse">
            <a:avLst/>
          </a:prstGeom>
          <a:solidFill>
            <a:schemeClr val="accent6">
              <a:lumMod val="20000"/>
              <a:lumOff val="80000"/>
            </a:schemeClr>
          </a:solidFill>
          <a:ln w="9525">
            <a:solidFill>
              <a:srgbClr val="000000"/>
            </a:solidFill>
            <a:round/>
            <a:headEnd/>
            <a:tailEnd/>
          </a:ln>
        </p:spPr>
        <p:txBody>
          <a:bodyPr lIns="0" tIns="0" rIns="0" bIns="0" anchor="ctr"/>
          <a:lstStyle/>
          <a:p>
            <a:pPr algn="ctr"/>
            <a:r>
              <a:rPr lang="en-US" sz="1400" dirty="0" smtClean="0">
                <a:solidFill>
                  <a:srgbClr val="000000"/>
                </a:solidFill>
              </a:rPr>
              <a:t>Automated Baggage</a:t>
            </a:r>
            <a:endParaRPr lang="en-US" sz="2000" dirty="0">
              <a:solidFill>
                <a:srgbClr val="000000"/>
              </a:solidFill>
            </a:endParaRPr>
          </a:p>
        </p:txBody>
      </p:sp>
      <p:sp>
        <p:nvSpPr>
          <p:cNvPr id="10" name="_s1034"/>
          <p:cNvSpPr>
            <a:spLocks noChangeArrowheads="1"/>
          </p:cNvSpPr>
          <p:nvPr/>
        </p:nvSpPr>
        <p:spPr bwMode="auto">
          <a:xfrm>
            <a:off x="7150100" y="4381500"/>
            <a:ext cx="1258888" cy="1276350"/>
          </a:xfrm>
          <a:prstGeom prst="ellipse">
            <a:avLst/>
          </a:prstGeom>
          <a:solidFill>
            <a:srgbClr val="BBE0E3"/>
          </a:solidFill>
          <a:ln w="9525">
            <a:solidFill>
              <a:srgbClr val="000000"/>
            </a:solidFill>
            <a:round/>
            <a:headEnd/>
            <a:tailEnd/>
          </a:ln>
        </p:spPr>
        <p:txBody>
          <a:bodyPr lIns="0" tIns="0" rIns="0" bIns="0" anchor="ctr"/>
          <a:lstStyle/>
          <a:p>
            <a:pPr algn="ctr"/>
            <a:r>
              <a:rPr lang="en-US" sz="1600" dirty="0" smtClean="0">
                <a:solidFill>
                  <a:srgbClr val="000000"/>
                </a:solidFill>
              </a:rPr>
              <a:t>Airport</a:t>
            </a:r>
            <a:endParaRPr lang="en-US" sz="2400" dirty="0">
              <a:solidFill>
                <a:srgbClr val="000000"/>
              </a:solidFill>
            </a:endParaRPr>
          </a:p>
        </p:txBody>
      </p:sp>
      <p:sp>
        <p:nvSpPr>
          <p:cNvPr id="11" name="_s1028"/>
          <p:cNvSpPr>
            <a:spLocks noChangeShapeType="1"/>
          </p:cNvSpPr>
          <p:nvPr/>
        </p:nvSpPr>
        <p:spPr bwMode="auto">
          <a:xfrm flipH="1">
            <a:off x="6689725" y="5335588"/>
            <a:ext cx="544513" cy="320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rgbClr val="000000"/>
              </a:solidFill>
            </a:endParaRPr>
          </a:p>
        </p:txBody>
      </p:sp>
      <p:sp>
        <p:nvSpPr>
          <p:cNvPr id="13" name="_s1032"/>
          <p:cNvSpPr>
            <a:spLocks noChangeShapeType="1"/>
          </p:cNvSpPr>
          <p:nvPr/>
        </p:nvSpPr>
        <p:spPr bwMode="auto">
          <a:xfrm flipV="1">
            <a:off x="7778750" y="3741738"/>
            <a:ext cx="0" cy="63976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lIns="0" tIns="0" rIns="0" bIns="0" anchor="ctr"/>
          <a:lstStyle/>
          <a:p>
            <a:endParaRPr lang="en-US">
              <a:solidFill>
                <a:srgbClr val="000000"/>
              </a:solidFill>
            </a:endParaRPr>
          </a:p>
        </p:txBody>
      </p:sp>
      <p:grpSp>
        <p:nvGrpSpPr>
          <p:cNvPr id="16" name="Group 13"/>
          <p:cNvGrpSpPr>
            <a:grpSpLocks/>
          </p:cNvGrpSpPr>
          <p:nvPr/>
        </p:nvGrpSpPr>
        <p:grpSpPr bwMode="auto">
          <a:xfrm>
            <a:off x="6235700" y="4295775"/>
            <a:ext cx="877888" cy="750888"/>
            <a:chOff x="4888" y="1179"/>
            <a:chExt cx="553" cy="473"/>
          </a:xfrm>
        </p:grpSpPr>
        <p:sp>
          <p:nvSpPr>
            <p:cNvPr id="17" name="Freeform 14"/>
            <p:cNvSpPr>
              <a:spLocks/>
            </p:cNvSpPr>
            <p:nvPr/>
          </p:nvSpPr>
          <p:spPr bwMode="auto">
            <a:xfrm>
              <a:off x="5306" y="1179"/>
              <a:ext cx="2" cy="1"/>
            </a:xfrm>
            <a:custGeom>
              <a:avLst/>
              <a:gdLst>
                <a:gd name="T0" fmla="*/ 2 w 2"/>
                <a:gd name="T1" fmla="*/ 0 h 1"/>
                <a:gd name="T2" fmla="*/ 2 w 2"/>
                <a:gd name="T3" fmla="*/ 1 h 1"/>
                <a:gd name="T4" fmla="*/ 1 w 2"/>
                <a:gd name="T5" fmla="*/ 1 h 1"/>
                <a:gd name="T6" fmla="*/ 1 w 2"/>
                <a:gd name="T7" fmla="*/ 1 h 1"/>
                <a:gd name="T8" fmla="*/ 1 w 2"/>
                <a:gd name="T9" fmla="*/ 1 h 1"/>
                <a:gd name="T10" fmla="*/ 1 w 2"/>
                <a:gd name="T11" fmla="*/ 1 h 1"/>
                <a:gd name="T12" fmla="*/ 0 w 2"/>
                <a:gd name="T13" fmla="*/ 1 h 1"/>
                <a:gd name="T14" fmla="*/ 0 w 2"/>
                <a:gd name="T15" fmla="*/ 1 h 1"/>
                <a:gd name="T16" fmla="*/ 0 w 2"/>
                <a:gd name="T17" fmla="*/ 1 h 1"/>
                <a:gd name="T18" fmla="*/ 0 w 2"/>
                <a:gd name="T19" fmla="*/ 1 h 1"/>
                <a:gd name="T20" fmla="*/ 0 w 2"/>
                <a:gd name="T21" fmla="*/ 1 h 1"/>
                <a:gd name="T22" fmla="*/ 2 w 2"/>
                <a:gd name="T23" fmla="*/ 1 h 1"/>
                <a:gd name="T24" fmla="*/ 2 w 2"/>
                <a:gd name="T25" fmla="*/ 1 h 1"/>
                <a:gd name="T26" fmla="*/ 2 w 2"/>
                <a:gd name="T2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1">
                  <a:moveTo>
                    <a:pt x="2" y="0"/>
                  </a:moveTo>
                  <a:lnTo>
                    <a:pt x="2" y="1"/>
                  </a:lnTo>
                  <a:lnTo>
                    <a:pt x="1" y="1"/>
                  </a:lnTo>
                  <a:lnTo>
                    <a:pt x="1" y="1"/>
                  </a:lnTo>
                  <a:lnTo>
                    <a:pt x="1" y="1"/>
                  </a:lnTo>
                  <a:lnTo>
                    <a:pt x="1" y="1"/>
                  </a:lnTo>
                  <a:lnTo>
                    <a:pt x="0" y="1"/>
                  </a:lnTo>
                  <a:lnTo>
                    <a:pt x="0" y="1"/>
                  </a:lnTo>
                  <a:lnTo>
                    <a:pt x="0" y="1"/>
                  </a:lnTo>
                  <a:lnTo>
                    <a:pt x="0" y="1"/>
                  </a:lnTo>
                  <a:lnTo>
                    <a:pt x="0" y="1"/>
                  </a:lnTo>
                  <a:lnTo>
                    <a:pt x="2" y="1"/>
                  </a:lnTo>
                  <a:lnTo>
                    <a:pt x="2" y="1"/>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 name="Freeform 15"/>
            <p:cNvSpPr>
              <a:spLocks/>
            </p:cNvSpPr>
            <p:nvPr/>
          </p:nvSpPr>
          <p:spPr bwMode="auto">
            <a:xfrm>
              <a:off x="5283" y="1180"/>
              <a:ext cx="22" cy="49"/>
            </a:xfrm>
            <a:custGeom>
              <a:avLst/>
              <a:gdLst>
                <a:gd name="T0" fmla="*/ 22 w 22"/>
                <a:gd name="T1" fmla="*/ 0 h 49"/>
                <a:gd name="T2" fmla="*/ 19 w 22"/>
                <a:gd name="T3" fmla="*/ 1 h 49"/>
                <a:gd name="T4" fmla="*/ 17 w 22"/>
                <a:gd name="T5" fmla="*/ 3 h 49"/>
                <a:gd name="T6" fmla="*/ 15 w 22"/>
                <a:gd name="T7" fmla="*/ 4 h 49"/>
                <a:gd name="T8" fmla="*/ 13 w 22"/>
                <a:gd name="T9" fmla="*/ 6 h 49"/>
                <a:gd name="T10" fmla="*/ 11 w 22"/>
                <a:gd name="T11" fmla="*/ 8 h 49"/>
                <a:gd name="T12" fmla="*/ 9 w 22"/>
                <a:gd name="T13" fmla="*/ 11 h 49"/>
                <a:gd name="T14" fmla="*/ 7 w 22"/>
                <a:gd name="T15" fmla="*/ 13 h 49"/>
                <a:gd name="T16" fmla="*/ 5 w 22"/>
                <a:gd name="T17" fmla="*/ 16 h 49"/>
                <a:gd name="T18" fmla="*/ 4 w 22"/>
                <a:gd name="T19" fmla="*/ 19 h 49"/>
                <a:gd name="T20" fmla="*/ 3 w 22"/>
                <a:gd name="T21" fmla="*/ 21 h 49"/>
                <a:gd name="T22" fmla="*/ 3 w 22"/>
                <a:gd name="T23" fmla="*/ 24 h 49"/>
                <a:gd name="T24" fmla="*/ 2 w 22"/>
                <a:gd name="T25" fmla="*/ 27 h 49"/>
                <a:gd name="T26" fmla="*/ 2 w 22"/>
                <a:gd name="T27" fmla="*/ 29 h 49"/>
                <a:gd name="T28" fmla="*/ 2 w 22"/>
                <a:gd name="T29" fmla="*/ 32 h 49"/>
                <a:gd name="T30" fmla="*/ 2 w 22"/>
                <a:gd name="T31" fmla="*/ 35 h 49"/>
                <a:gd name="T32" fmla="*/ 2 w 22"/>
                <a:gd name="T33" fmla="*/ 38 h 49"/>
                <a:gd name="T34" fmla="*/ 2 w 22"/>
                <a:gd name="T35" fmla="*/ 41 h 49"/>
                <a:gd name="T36" fmla="*/ 2 w 22"/>
                <a:gd name="T37" fmla="*/ 43 h 49"/>
                <a:gd name="T38" fmla="*/ 3 w 22"/>
                <a:gd name="T39" fmla="*/ 46 h 49"/>
                <a:gd name="T40" fmla="*/ 3 w 22"/>
                <a:gd name="T41" fmla="*/ 49 h 49"/>
                <a:gd name="T42" fmla="*/ 2 w 22"/>
                <a:gd name="T43" fmla="*/ 48 h 49"/>
                <a:gd name="T44" fmla="*/ 2 w 22"/>
                <a:gd name="T45" fmla="*/ 48 h 49"/>
                <a:gd name="T46" fmla="*/ 2 w 22"/>
                <a:gd name="T47" fmla="*/ 47 h 49"/>
                <a:gd name="T48" fmla="*/ 1 w 22"/>
                <a:gd name="T49" fmla="*/ 46 h 49"/>
                <a:gd name="T50" fmla="*/ 1 w 22"/>
                <a:gd name="T51" fmla="*/ 46 h 49"/>
                <a:gd name="T52" fmla="*/ 1 w 22"/>
                <a:gd name="T53" fmla="*/ 45 h 49"/>
                <a:gd name="T54" fmla="*/ 1 w 22"/>
                <a:gd name="T55" fmla="*/ 44 h 49"/>
                <a:gd name="T56" fmla="*/ 1 w 22"/>
                <a:gd name="T57" fmla="*/ 43 h 49"/>
                <a:gd name="T58" fmla="*/ 0 w 22"/>
                <a:gd name="T59" fmla="*/ 42 h 49"/>
                <a:gd name="T60" fmla="*/ 0 w 22"/>
                <a:gd name="T61" fmla="*/ 42 h 49"/>
                <a:gd name="T62" fmla="*/ 0 w 22"/>
                <a:gd name="T63" fmla="*/ 41 h 49"/>
                <a:gd name="T64" fmla="*/ 0 w 22"/>
                <a:gd name="T65" fmla="*/ 41 h 49"/>
                <a:gd name="T66" fmla="*/ 0 w 22"/>
                <a:gd name="T67" fmla="*/ 40 h 49"/>
                <a:gd name="T68" fmla="*/ 0 w 22"/>
                <a:gd name="T69" fmla="*/ 40 h 49"/>
                <a:gd name="T70" fmla="*/ 0 w 22"/>
                <a:gd name="T71" fmla="*/ 39 h 49"/>
                <a:gd name="T72" fmla="*/ 0 w 22"/>
                <a:gd name="T73" fmla="*/ 38 h 49"/>
                <a:gd name="T74" fmla="*/ 0 w 22"/>
                <a:gd name="T75" fmla="*/ 38 h 49"/>
                <a:gd name="T76" fmla="*/ 0 w 22"/>
                <a:gd name="T77" fmla="*/ 38 h 49"/>
                <a:gd name="T78" fmla="*/ 0 w 22"/>
                <a:gd name="T79" fmla="*/ 37 h 49"/>
                <a:gd name="T80" fmla="*/ 0 w 22"/>
                <a:gd name="T81" fmla="*/ 37 h 49"/>
                <a:gd name="T82" fmla="*/ 0 w 22"/>
                <a:gd name="T83" fmla="*/ 34 h 49"/>
                <a:gd name="T84" fmla="*/ 0 w 22"/>
                <a:gd name="T85" fmla="*/ 30 h 49"/>
                <a:gd name="T86" fmla="*/ 0 w 22"/>
                <a:gd name="T87" fmla="*/ 27 h 49"/>
                <a:gd name="T88" fmla="*/ 0 w 22"/>
                <a:gd name="T89" fmla="*/ 24 h 49"/>
                <a:gd name="T90" fmla="*/ 1 w 22"/>
                <a:gd name="T91" fmla="*/ 21 h 49"/>
                <a:gd name="T92" fmla="*/ 2 w 22"/>
                <a:gd name="T93" fmla="*/ 18 h 49"/>
                <a:gd name="T94" fmla="*/ 3 w 22"/>
                <a:gd name="T95" fmla="*/ 15 h 49"/>
                <a:gd name="T96" fmla="*/ 4 w 22"/>
                <a:gd name="T97" fmla="*/ 12 h 49"/>
                <a:gd name="T98" fmla="*/ 6 w 22"/>
                <a:gd name="T99" fmla="*/ 10 h 49"/>
                <a:gd name="T100" fmla="*/ 8 w 22"/>
                <a:gd name="T101" fmla="*/ 8 h 49"/>
                <a:gd name="T102" fmla="*/ 9 w 22"/>
                <a:gd name="T103" fmla="*/ 7 h 49"/>
                <a:gd name="T104" fmla="*/ 11 w 22"/>
                <a:gd name="T105" fmla="*/ 5 h 49"/>
                <a:gd name="T106" fmla="*/ 12 w 22"/>
                <a:gd name="T107" fmla="*/ 4 h 49"/>
                <a:gd name="T108" fmla="*/ 13 w 22"/>
                <a:gd name="T109" fmla="*/ 4 h 49"/>
                <a:gd name="T110" fmla="*/ 15 w 22"/>
                <a:gd name="T111" fmla="*/ 3 h 49"/>
                <a:gd name="T112" fmla="*/ 16 w 22"/>
                <a:gd name="T113" fmla="*/ 2 h 49"/>
                <a:gd name="T114" fmla="*/ 17 w 22"/>
                <a:gd name="T115" fmla="*/ 1 h 49"/>
                <a:gd name="T116" fmla="*/ 19 w 22"/>
                <a:gd name="T117" fmla="*/ 1 h 49"/>
                <a:gd name="T118" fmla="*/ 20 w 22"/>
                <a:gd name="T119" fmla="*/ 0 h 49"/>
                <a:gd name="T120" fmla="*/ 22 w 22"/>
                <a:gd name="T121" fmla="*/ 0 h 49"/>
                <a:gd name="T122" fmla="*/ 22 w 22"/>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 h="49">
                  <a:moveTo>
                    <a:pt x="22" y="0"/>
                  </a:moveTo>
                  <a:lnTo>
                    <a:pt x="19" y="1"/>
                  </a:lnTo>
                  <a:lnTo>
                    <a:pt x="17" y="3"/>
                  </a:lnTo>
                  <a:lnTo>
                    <a:pt x="15" y="4"/>
                  </a:lnTo>
                  <a:lnTo>
                    <a:pt x="13" y="6"/>
                  </a:lnTo>
                  <a:lnTo>
                    <a:pt x="11" y="8"/>
                  </a:lnTo>
                  <a:lnTo>
                    <a:pt x="9" y="11"/>
                  </a:lnTo>
                  <a:lnTo>
                    <a:pt x="7" y="13"/>
                  </a:lnTo>
                  <a:lnTo>
                    <a:pt x="5" y="16"/>
                  </a:lnTo>
                  <a:lnTo>
                    <a:pt x="4" y="19"/>
                  </a:lnTo>
                  <a:lnTo>
                    <a:pt x="3" y="21"/>
                  </a:lnTo>
                  <a:lnTo>
                    <a:pt x="3" y="24"/>
                  </a:lnTo>
                  <a:lnTo>
                    <a:pt x="2" y="27"/>
                  </a:lnTo>
                  <a:lnTo>
                    <a:pt x="2" y="29"/>
                  </a:lnTo>
                  <a:lnTo>
                    <a:pt x="2" y="32"/>
                  </a:lnTo>
                  <a:lnTo>
                    <a:pt x="2" y="35"/>
                  </a:lnTo>
                  <a:lnTo>
                    <a:pt x="2" y="38"/>
                  </a:lnTo>
                  <a:lnTo>
                    <a:pt x="2" y="41"/>
                  </a:lnTo>
                  <a:lnTo>
                    <a:pt x="2" y="43"/>
                  </a:lnTo>
                  <a:lnTo>
                    <a:pt x="3" y="46"/>
                  </a:lnTo>
                  <a:lnTo>
                    <a:pt x="3" y="49"/>
                  </a:lnTo>
                  <a:lnTo>
                    <a:pt x="2" y="48"/>
                  </a:lnTo>
                  <a:lnTo>
                    <a:pt x="2" y="48"/>
                  </a:lnTo>
                  <a:lnTo>
                    <a:pt x="2" y="47"/>
                  </a:lnTo>
                  <a:lnTo>
                    <a:pt x="1" y="46"/>
                  </a:lnTo>
                  <a:lnTo>
                    <a:pt x="1" y="46"/>
                  </a:lnTo>
                  <a:lnTo>
                    <a:pt x="1" y="45"/>
                  </a:lnTo>
                  <a:lnTo>
                    <a:pt x="1" y="44"/>
                  </a:lnTo>
                  <a:lnTo>
                    <a:pt x="1" y="43"/>
                  </a:lnTo>
                  <a:lnTo>
                    <a:pt x="0" y="42"/>
                  </a:lnTo>
                  <a:lnTo>
                    <a:pt x="0" y="42"/>
                  </a:lnTo>
                  <a:lnTo>
                    <a:pt x="0" y="41"/>
                  </a:lnTo>
                  <a:lnTo>
                    <a:pt x="0" y="41"/>
                  </a:lnTo>
                  <a:lnTo>
                    <a:pt x="0" y="40"/>
                  </a:lnTo>
                  <a:lnTo>
                    <a:pt x="0" y="40"/>
                  </a:lnTo>
                  <a:lnTo>
                    <a:pt x="0" y="39"/>
                  </a:lnTo>
                  <a:lnTo>
                    <a:pt x="0" y="38"/>
                  </a:lnTo>
                  <a:lnTo>
                    <a:pt x="0" y="38"/>
                  </a:lnTo>
                  <a:lnTo>
                    <a:pt x="0" y="38"/>
                  </a:lnTo>
                  <a:lnTo>
                    <a:pt x="0" y="37"/>
                  </a:lnTo>
                  <a:lnTo>
                    <a:pt x="0" y="37"/>
                  </a:lnTo>
                  <a:lnTo>
                    <a:pt x="0" y="34"/>
                  </a:lnTo>
                  <a:lnTo>
                    <a:pt x="0" y="30"/>
                  </a:lnTo>
                  <a:lnTo>
                    <a:pt x="0" y="27"/>
                  </a:lnTo>
                  <a:lnTo>
                    <a:pt x="0" y="24"/>
                  </a:lnTo>
                  <a:lnTo>
                    <a:pt x="1" y="21"/>
                  </a:lnTo>
                  <a:lnTo>
                    <a:pt x="2" y="18"/>
                  </a:lnTo>
                  <a:lnTo>
                    <a:pt x="3" y="15"/>
                  </a:lnTo>
                  <a:lnTo>
                    <a:pt x="4" y="12"/>
                  </a:lnTo>
                  <a:lnTo>
                    <a:pt x="6" y="10"/>
                  </a:lnTo>
                  <a:lnTo>
                    <a:pt x="8" y="8"/>
                  </a:lnTo>
                  <a:lnTo>
                    <a:pt x="9" y="7"/>
                  </a:lnTo>
                  <a:lnTo>
                    <a:pt x="11" y="5"/>
                  </a:lnTo>
                  <a:lnTo>
                    <a:pt x="12" y="4"/>
                  </a:lnTo>
                  <a:lnTo>
                    <a:pt x="13" y="4"/>
                  </a:lnTo>
                  <a:lnTo>
                    <a:pt x="15" y="3"/>
                  </a:lnTo>
                  <a:lnTo>
                    <a:pt x="16" y="2"/>
                  </a:lnTo>
                  <a:lnTo>
                    <a:pt x="17" y="1"/>
                  </a:lnTo>
                  <a:lnTo>
                    <a:pt x="19" y="1"/>
                  </a:lnTo>
                  <a:lnTo>
                    <a:pt x="20" y="0"/>
                  </a:lnTo>
                  <a:lnTo>
                    <a:pt x="22" y="0"/>
                  </a:lnTo>
                  <a:lnTo>
                    <a:pt x="2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9" name="Freeform 16"/>
            <p:cNvSpPr>
              <a:spLocks/>
            </p:cNvSpPr>
            <p:nvPr/>
          </p:nvSpPr>
          <p:spPr bwMode="auto">
            <a:xfrm>
              <a:off x="4888" y="1180"/>
              <a:ext cx="535" cy="472"/>
            </a:xfrm>
            <a:custGeom>
              <a:avLst/>
              <a:gdLst>
                <a:gd name="T0" fmla="*/ 484 w 535"/>
                <a:gd name="T1" fmla="*/ 23 h 472"/>
                <a:gd name="T2" fmla="*/ 503 w 535"/>
                <a:gd name="T3" fmla="*/ 47 h 472"/>
                <a:gd name="T4" fmla="*/ 529 w 535"/>
                <a:gd name="T5" fmla="*/ 51 h 472"/>
                <a:gd name="T6" fmla="*/ 474 w 535"/>
                <a:gd name="T7" fmla="*/ 61 h 472"/>
                <a:gd name="T8" fmla="*/ 413 w 535"/>
                <a:gd name="T9" fmla="*/ 40 h 472"/>
                <a:gd name="T10" fmla="*/ 491 w 535"/>
                <a:gd name="T11" fmla="*/ 112 h 472"/>
                <a:gd name="T12" fmla="*/ 535 w 535"/>
                <a:gd name="T13" fmla="*/ 173 h 472"/>
                <a:gd name="T14" fmla="*/ 495 w 535"/>
                <a:gd name="T15" fmla="*/ 201 h 472"/>
                <a:gd name="T16" fmla="*/ 484 w 535"/>
                <a:gd name="T17" fmla="*/ 200 h 472"/>
                <a:gd name="T18" fmla="*/ 484 w 535"/>
                <a:gd name="T19" fmla="*/ 294 h 472"/>
                <a:gd name="T20" fmla="*/ 496 w 535"/>
                <a:gd name="T21" fmla="*/ 346 h 472"/>
                <a:gd name="T22" fmla="*/ 507 w 535"/>
                <a:gd name="T23" fmla="*/ 360 h 472"/>
                <a:gd name="T24" fmla="*/ 494 w 535"/>
                <a:gd name="T25" fmla="*/ 404 h 472"/>
                <a:gd name="T26" fmla="*/ 444 w 535"/>
                <a:gd name="T27" fmla="*/ 317 h 472"/>
                <a:gd name="T28" fmla="*/ 422 w 535"/>
                <a:gd name="T29" fmla="*/ 369 h 472"/>
                <a:gd name="T30" fmla="*/ 413 w 535"/>
                <a:gd name="T31" fmla="*/ 408 h 472"/>
                <a:gd name="T32" fmla="*/ 407 w 535"/>
                <a:gd name="T33" fmla="*/ 437 h 472"/>
                <a:gd name="T34" fmla="*/ 367 w 535"/>
                <a:gd name="T35" fmla="*/ 454 h 472"/>
                <a:gd name="T36" fmla="*/ 354 w 535"/>
                <a:gd name="T37" fmla="*/ 431 h 472"/>
                <a:gd name="T38" fmla="*/ 387 w 535"/>
                <a:gd name="T39" fmla="*/ 382 h 472"/>
                <a:gd name="T40" fmla="*/ 408 w 535"/>
                <a:gd name="T41" fmla="*/ 303 h 472"/>
                <a:gd name="T42" fmla="*/ 381 w 535"/>
                <a:gd name="T43" fmla="*/ 339 h 472"/>
                <a:gd name="T44" fmla="*/ 374 w 535"/>
                <a:gd name="T45" fmla="*/ 355 h 472"/>
                <a:gd name="T46" fmla="*/ 363 w 535"/>
                <a:gd name="T47" fmla="*/ 339 h 472"/>
                <a:gd name="T48" fmla="*/ 339 w 535"/>
                <a:gd name="T49" fmla="*/ 349 h 472"/>
                <a:gd name="T50" fmla="*/ 318 w 535"/>
                <a:gd name="T51" fmla="*/ 365 h 472"/>
                <a:gd name="T52" fmla="*/ 318 w 535"/>
                <a:gd name="T53" fmla="*/ 439 h 472"/>
                <a:gd name="T54" fmla="*/ 296 w 535"/>
                <a:gd name="T55" fmla="*/ 471 h 472"/>
                <a:gd name="T56" fmla="*/ 265 w 535"/>
                <a:gd name="T57" fmla="*/ 464 h 472"/>
                <a:gd name="T58" fmla="*/ 272 w 535"/>
                <a:gd name="T59" fmla="*/ 422 h 472"/>
                <a:gd name="T60" fmla="*/ 255 w 535"/>
                <a:gd name="T61" fmla="*/ 368 h 472"/>
                <a:gd name="T62" fmla="*/ 214 w 535"/>
                <a:gd name="T63" fmla="*/ 371 h 472"/>
                <a:gd name="T64" fmla="*/ 206 w 535"/>
                <a:gd name="T65" fmla="*/ 439 h 472"/>
                <a:gd name="T66" fmla="*/ 197 w 535"/>
                <a:gd name="T67" fmla="*/ 414 h 472"/>
                <a:gd name="T68" fmla="*/ 160 w 535"/>
                <a:gd name="T69" fmla="*/ 353 h 472"/>
                <a:gd name="T70" fmla="*/ 153 w 535"/>
                <a:gd name="T71" fmla="*/ 261 h 472"/>
                <a:gd name="T72" fmla="*/ 114 w 535"/>
                <a:gd name="T73" fmla="*/ 241 h 472"/>
                <a:gd name="T74" fmla="*/ 66 w 535"/>
                <a:gd name="T75" fmla="*/ 226 h 472"/>
                <a:gd name="T76" fmla="*/ 11 w 535"/>
                <a:gd name="T77" fmla="*/ 199 h 472"/>
                <a:gd name="T78" fmla="*/ 2 w 535"/>
                <a:gd name="T79" fmla="*/ 159 h 472"/>
                <a:gd name="T80" fmla="*/ 21 w 535"/>
                <a:gd name="T81" fmla="*/ 125 h 472"/>
                <a:gd name="T82" fmla="*/ 29 w 535"/>
                <a:gd name="T83" fmla="*/ 102 h 472"/>
                <a:gd name="T84" fmla="*/ 28 w 535"/>
                <a:gd name="T85" fmla="*/ 77 h 472"/>
                <a:gd name="T86" fmla="*/ 38 w 535"/>
                <a:gd name="T87" fmla="*/ 80 h 472"/>
                <a:gd name="T88" fmla="*/ 46 w 535"/>
                <a:gd name="T89" fmla="*/ 58 h 472"/>
                <a:gd name="T90" fmla="*/ 44 w 535"/>
                <a:gd name="T91" fmla="*/ 31 h 472"/>
                <a:gd name="T92" fmla="*/ 96 w 535"/>
                <a:gd name="T93" fmla="*/ 54 h 472"/>
                <a:gd name="T94" fmla="*/ 139 w 535"/>
                <a:gd name="T95" fmla="*/ 61 h 472"/>
                <a:gd name="T96" fmla="*/ 119 w 535"/>
                <a:gd name="T97" fmla="*/ 29 h 472"/>
                <a:gd name="T98" fmla="*/ 108 w 535"/>
                <a:gd name="T99" fmla="*/ 17 h 472"/>
                <a:gd name="T100" fmla="*/ 164 w 535"/>
                <a:gd name="T101" fmla="*/ 54 h 472"/>
                <a:gd name="T102" fmla="*/ 245 w 535"/>
                <a:gd name="T103" fmla="*/ 71 h 472"/>
                <a:gd name="T104" fmla="*/ 281 w 535"/>
                <a:gd name="T105" fmla="*/ 75 h 472"/>
                <a:gd name="T106" fmla="*/ 343 w 535"/>
                <a:gd name="T107" fmla="*/ 127 h 472"/>
                <a:gd name="T108" fmla="*/ 371 w 535"/>
                <a:gd name="T109" fmla="*/ 142 h 472"/>
                <a:gd name="T110" fmla="*/ 493 w 535"/>
                <a:gd name="T111" fmla="*/ 178 h 472"/>
                <a:gd name="T112" fmla="*/ 506 w 535"/>
                <a:gd name="T113" fmla="*/ 146 h 472"/>
                <a:gd name="T114" fmla="*/ 466 w 535"/>
                <a:gd name="T115" fmla="*/ 116 h 472"/>
                <a:gd name="T116" fmla="*/ 447 w 535"/>
                <a:gd name="T117" fmla="*/ 103 h 472"/>
                <a:gd name="T118" fmla="*/ 407 w 535"/>
                <a:gd name="T119" fmla="*/ 58 h 472"/>
                <a:gd name="T120" fmla="*/ 421 w 535"/>
                <a:gd name="T121" fmla="*/ 7 h 472"/>
                <a:gd name="T122" fmla="*/ 451 w 535"/>
                <a:gd name="T123"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5" h="472">
                  <a:moveTo>
                    <a:pt x="453" y="1"/>
                  </a:moveTo>
                  <a:lnTo>
                    <a:pt x="453" y="1"/>
                  </a:lnTo>
                  <a:lnTo>
                    <a:pt x="454" y="1"/>
                  </a:lnTo>
                  <a:lnTo>
                    <a:pt x="454" y="2"/>
                  </a:lnTo>
                  <a:lnTo>
                    <a:pt x="454" y="2"/>
                  </a:lnTo>
                  <a:lnTo>
                    <a:pt x="455" y="2"/>
                  </a:lnTo>
                  <a:lnTo>
                    <a:pt x="455" y="2"/>
                  </a:lnTo>
                  <a:lnTo>
                    <a:pt x="455" y="2"/>
                  </a:lnTo>
                  <a:lnTo>
                    <a:pt x="456" y="2"/>
                  </a:lnTo>
                  <a:lnTo>
                    <a:pt x="456" y="2"/>
                  </a:lnTo>
                  <a:lnTo>
                    <a:pt x="457" y="2"/>
                  </a:lnTo>
                  <a:lnTo>
                    <a:pt x="457" y="3"/>
                  </a:lnTo>
                  <a:lnTo>
                    <a:pt x="458" y="4"/>
                  </a:lnTo>
                  <a:lnTo>
                    <a:pt x="459" y="4"/>
                  </a:lnTo>
                  <a:lnTo>
                    <a:pt x="459" y="4"/>
                  </a:lnTo>
                  <a:lnTo>
                    <a:pt x="460" y="4"/>
                  </a:lnTo>
                  <a:lnTo>
                    <a:pt x="461" y="4"/>
                  </a:lnTo>
                  <a:lnTo>
                    <a:pt x="462" y="4"/>
                  </a:lnTo>
                  <a:lnTo>
                    <a:pt x="462" y="5"/>
                  </a:lnTo>
                  <a:lnTo>
                    <a:pt x="463" y="5"/>
                  </a:lnTo>
                  <a:lnTo>
                    <a:pt x="464" y="6"/>
                  </a:lnTo>
                  <a:lnTo>
                    <a:pt x="465" y="6"/>
                  </a:lnTo>
                  <a:lnTo>
                    <a:pt x="466" y="7"/>
                  </a:lnTo>
                  <a:lnTo>
                    <a:pt x="467" y="8"/>
                  </a:lnTo>
                  <a:lnTo>
                    <a:pt x="468" y="8"/>
                  </a:lnTo>
                  <a:lnTo>
                    <a:pt x="469" y="9"/>
                  </a:lnTo>
                  <a:lnTo>
                    <a:pt x="470" y="11"/>
                  </a:lnTo>
                  <a:lnTo>
                    <a:pt x="470" y="11"/>
                  </a:lnTo>
                  <a:lnTo>
                    <a:pt x="471" y="12"/>
                  </a:lnTo>
                  <a:lnTo>
                    <a:pt x="473" y="12"/>
                  </a:lnTo>
                  <a:lnTo>
                    <a:pt x="474" y="12"/>
                  </a:lnTo>
                  <a:lnTo>
                    <a:pt x="480" y="20"/>
                  </a:lnTo>
                  <a:lnTo>
                    <a:pt x="481" y="20"/>
                  </a:lnTo>
                  <a:lnTo>
                    <a:pt x="482" y="21"/>
                  </a:lnTo>
                  <a:lnTo>
                    <a:pt x="482" y="22"/>
                  </a:lnTo>
                  <a:lnTo>
                    <a:pt x="483" y="22"/>
                  </a:lnTo>
                  <a:lnTo>
                    <a:pt x="484" y="23"/>
                  </a:lnTo>
                  <a:lnTo>
                    <a:pt x="484" y="24"/>
                  </a:lnTo>
                  <a:lnTo>
                    <a:pt x="485" y="25"/>
                  </a:lnTo>
                  <a:lnTo>
                    <a:pt x="485" y="25"/>
                  </a:lnTo>
                  <a:lnTo>
                    <a:pt x="486" y="26"/>
                  </a:lnTo>
                  <a:lnTo>
                    <a:pt x="487" y="26"/>
                  </a:lnTo>
                  <a:lnTo>
                    <a:pt x="487" y="29"/>
                  </a:lnTo>
                  <a:lnTo>
                    <a:pt x="489" y="30"/>
                  </a:lnTo>
                  <a:lnTo>
                    <a:pt x="490" y="32"/>
                  </a:lnTo>
                  <a:lnTo>
                    <a:pt x="491" y="33"/>
                  </a:lnTo>
                  <a:lnTo>
                    <a:pt x="493" y="35"/>
                  </a:lnTo>
                  <a:lnTo>
                    <a:pt x="494" y="36"/>
                  </a:lnTo>
                  <a:lnTo>
                    <a:pt x="495" y="38"/>
                  </a:lnTo>
                  <a:lnTo>
                    <a:pt x="497" y="39"/>
                  </a:lnTo>
                  <a:lnTo>
                    <a:pt x="498" y="41"/>
                  </a:lnTo>
                  <a:lnTo>
                    <a:pt x="499" y="43"/>
                  </a:lnTo>
                  <a:lnTo>
                    <a:pt x="501" y="44"/>
                  </a:lnTo>
                  <a:lnTo>
                    <a:pt x="501" y="43"/>
                  </a:lnTo>
                  <a:lnTo>
                    <a:pt x="501" y="43"/>
                  </a:lnTo>
                  <a:lnTo>
                    <a:pt x="501" y="44"/>
                  </a:lnTo>
                  <a:lnTo>
                    <a:pt x="502" y="44"/>
                  </a:lnTo>
                  <a:lnTo>
                    <a:pt x="502" y="45"/>
                  </a:lnTo>
                  <a:lnTo>
                    <a:pt x="502" y="45"/>
                  </a:lnTo>
                  <a:lnTo>
                    <a:pt x="503" y="46"/>
                  </a:lnTo>
                  <a:lnTo>
                    <a:pt x="503" y="46"/>
                  </a:lnTo>
                  <a:lnTo>
                    <a:pt x="504" y="46"/>
                  </a:lnTo>
                  <a:lnTo>
                    <a:pt x="504" y="47"/>
                  </a:lnTo>
                  <a:lnTo>
                    <a:pt x="504" y="47"/>
                  </a:lnTo>
                  <a:lnTo>
                    <a:pt x="504" y="47"/>
                  </a:lnTo>
                  <a:lnTo>
                    <a:pt x="504" y="47"/>
                  </a:lnTo>
                  <a:lnTo>
                    <a:pt x="504" y="47"/>
                  </a:lnTo>
                  <a:lnTo>
                    <a:pt x="504" y="47"/>
                  </a:lnTo>
                  <a:lnTo>
                    <a:pt x="504" y="47"/>
                  </a:lnTo>
                  <a:lnTo>
                    <a:pt x="504" y="47"/>
                  </a:lnTo>
                  <a:lnTo>
                    <a:pt x="503" y="47"/>
                  </a:lnTo>
                  <a:lnTo>
                    <a:pt x="503" y="47"/>
                  </a:lnTo>
                  <a:lnTo>
                    <a:pt x="503" y="47"/>
                  </a:lnTo>
                  <a:lnTo>
                    <a:pt x="503" y="47"/>
                  </a:lnTo>
                  <a:lnTo>
                    <a:pt x="504" y="48"/>
                  </a:lnTo>
                  <a:lnTo>
                    <a:pt x="504" y="48"/>
                  </a:lnTo>
                  <a:lnTo>
                    <a:pt x="505" y="48"/>
                  </a:lnTo>
                  <a:lnTo>
                    <a:pt x="506" y="48"/>
                  </a:lnTo>
                  <a:lnTo>
                    <a:pt x="506" y="48"/>
                  </a:lnTo>
                  <a:lnTo>
                    <a:pt x="507" y="49"/>
                  </a:lnTo>
                  <a:lnTo>
                    <a:pt x="508" y="49"/>
                  </a:lnTo>
                  <a:lnTo>
                    <a:pt x="508" y="49"/>
                  </a:lnTo>
                  <a:lnTo>
                    <a:pt x="509" y="49"/>
                  </a:lnTo>
                  <a:lnTo>
                    <a:pt x="509" y="50"/>
                  </a:lnTo>
                  <a:lnTo>
                    <a:pt x="511" y="49"/>
                  </a:lnTo>
                  <a:lnTo>
                    <a:pt x="513" y="49"/>
                  </a:lnTo>
                  <a:lnTo>
                    <a:pt x="514" y="48"/>
                  </a:lnTo>
                  <a:lnTo>
                    <a:pt x="516" y="48"/>
                  </a:lnTo>
                  <a:lnTo>
                    <a:pt x="518" y="47"/>
                  </a:lnTo>
                  <a:lnTo>
                    <a:pt x="520" y="47"/>
                  </a:lnTo>
                  <a:lnTo>
                    <a:pt x="522" y="47"/>
                  </a:lnTo>
                  <a:lnTo>
                    <a:pt x="524" y="47"/>
                  </a:lnTo>
                  <a:lnTo>
                    <a:pt x="525" y="47"/>
                  </a:lnTo>
                  <a:lnTo>
                    <a:pt x="527" y="48"/>
                  </a:lnTo>
                  <a:lnTo>
                    <a:pt x="529" y="46"/>
                  </a:lnTo>
                  <a:lnTo>
                    <a:pt x="528" y="47"/>
                  </a:lnTo>
                  <a:lnTo>
                    <a:pt x="528" y="48"/>
                  </a:lnTo>
                  <a:lnTo>
                    <a:pt x="529" y="48"/>
                  </a:lnTo>
                  <a:lnTo>
                    <a:pt x="529" y="49"/>
                  </a:lnTo>
                  <a:lnTo>
                    <a:pt x="530" y="49"/>
                  </a:lnTo>
                  <a:lnTo>
                    <a:pt x="530" y="49"/>
                  </a:lnTo>
                  <a:lnTo>
                    <a:pt x="531" y="50"/>
                  </a:lnTo>
                  <a:lnTo>
                    <a:pt x="532" y="50"/>
                  </a:lnTo>
                  <a:lnTo>
                    <a:pt x="532" y="51"/>
                  </a:lnTo>
                  <a:lnTo>
                    <a:pt x="533" y="52"/>
                  </a:lnTo>
                  <a:lnTo>
                    <a:pt x="532" y="52"/>
                  </a:lnTo>
                  <a:lnTo>
                    <a:pt x="531" y="52"/>
                  </a:lnTo>
                  <a:lnTo>
                    <a:pt x="531" y="52"/>
                  </a:lnTo>
                  <a:lnTo>
                    <a:pt x="530" y="52"/>
                  </a:lnTo>
                  <a:lnTo>
                    <a:pt x="530" y="51"/>
                  </a:lnTo>
                  <a:lnTo>
                    <a:pt x="529" y="51"/>
                  </a:lnTo>
                  <a:lnTo>
                    <a:pt x="529" y="51"/>
                  </a:lnTo>
                  <a:lnTo>
                    <a:pt x="528" y="51"/>
                  </a:lnTo>
                  <a:lnTo>
                    <a:pt x="528" y="51"/>
                  </a:lnTo>
                  <a:lnTo>
                    <a:pt x="527" y="51"/>
                  </a:lnTo>
                  <a:lnTo>
                    <a:pt x="523" y="56"/>
                  </a:lnTo>
                  <a:lnTo>
                    <a:pt x="524" y="56"/>
                  </a:lnTo>
                  <a:lnTo>
                    <a:pt x="524" y="56"/>
                  </a:lnTo>
                  <a:lnTo>
                    <a:pt x="524" y="57"/>
                  </a:lnTo>
                  <a:lnTo>
                    <a:pt x="524" y="57"/>
                  </a:lnTo>
                  <a:lnTo>
                    <a:pt x="524" y="58"/>
                  </a:lnTo>
                  <a:lnTo>
                    <a:pt x="524" y="58"/>
                  </a:lnTo>
                  <a:lnTo>
                    <a:pt x="523" y="59"/>
                  </a:lnTo>
                  <a:lnTo>
                    <a:pt x="523" y="59"/>
                  </a:lnTo>
                  <a:lnTo>
                    <a:pt x="523" y="59"/>
                  </a:lnTo>
                  <a:lnTo>
                    <a:pt x="523" y="60"/>
                  </a:lnTo>
                  <a:lnTo>
                    <a:pt x="521" y="62"/>
                  </a:lnTo>
                  <a:lnTo>
                    <a:pt x="519" y="64"/>
                  </a:lnTo>
                  <a:lnTo>
                    <a:pt x="517" y="65"/>
                  </a:lnTo>
                  <a:lnTo>
                    <a:pt x="514" y="67"/>
                  </a:lnTo>
                  <a:lnTo>
                    <a:pt x="512" y="67"/>
                  </a:lnTo>
                  <a:lnTo>
                    <a:pt x="509" y="68"/>
                  </a:lnTo>
                  <a:lnTo>
                    <a:pt x="507" y="68"/>
                  </a:lnTo>
                  <a:lnTo>
                    <a:pt x="504" y="68"/>
                  </a:lnTo>
                  <a:lnTo>
                    <a:pt x="501" y="67"/>
                  </a:lnTo>
                  <a:lnTo>
                    <a:pt x="499" y="67"/>
                  </a:lnTo>
                  <a:lnTo>
                    <a:pt x="497" y="66"/>
                  </a:lnTo>
                  <a:lnTo>
                    <a:pt x="496" y="66"/>
                  </a:lnTo>
                  <a:lnTo>
                    <a:pt x="494" y="65"/>
                  </a:lnTo>
                  <a:lnTo>
                    <a:pt x="493" y="65"/>
                  </a:lnTo>
                  <a:lnTo>
                    <a:pt x="491" y="64"/>
                  </a:lnTo>
                  <a:lnTo>
                    <a:pt x="490" y="63"/>
                  </a:lnTo>
                  <a:lnTo>
                    <a:pt x="489" y="63"/>
                  </a:lnTo>
                  <a:lnTo>
                    <a:pt x="487" y="62"/>
                  </a:lnTo>
                  <a:lnTo>
                    <a:pt x="486" y="61"/>
                  </a:lnTo>
                  <a:lnTo>
                    <a:pt x="485" y="60"/>
                  </a:lnTo>
                  <a:lnTo>
                    <a:pt x="479" y="61"/>
                  </a:lnTo>
                  <a:lnTo>
                    <a:pt x="474" y="61"/>
                  </a:lnTo>
                  <a:lnTo>
                    <a:pt x="469" y="61"/>
                  </a:lnTo>
                  <a:lnTo>
                    <a:pt x="465" y="60"/>
                  </a:lnTo>
                  <a:lnTo>
                    <a:pt x="460" y="58"/>
                  </a:lnTo>
                  <a:lnTo>
                    <a:pt x="455" y="57"/>
                  </a:lnTo>
                  <a:lnTo>
                    <a:pt x="451" y="54"/>
                  </a:lnTo>
                  <a:lnTo>
                    <a:pt x="447" y="51"/>
                  </a:lnTo>
                  <a:lnTo>
                    <a:pt x="443" y="47"/>
                  </a:lnTo>
                  <a:lnTo>
                    <a:pt x="440" y="43"/>
                  </a:lnTo>
                  <a:lnTo>
                    <a:pt x="438" y="41"/>
                  </a:lnTo>
                  <a:lnTo>
                    <a:pt x="437" y="38"/>
                  </a:lnTo>
                  <a:lnTo>
                    <a:pt x="436" y="36"/>
                  </a:lnTo>
                  <a:lnTo>
                    <a:pt x="435" y="33"/>
                  </a:lnTo>
                  <a:lnTo>
                    <a:pt x="433" y="31"/>
                  </a:lnTo>
                  <a:lnTo>
                    <a:pt x="432" y="29"/>
                  </a:lnTo>
                  <a:lnTo>
                    <a:pt x="431" y="26"/>
                  </a:lnTo>
                  <a:lnTo>
                    <a:pt x="429" y="24"/>
                  </a:lnTo>
                  <a:lnTo>
                    <a:pt x="428" y="22"/>
                  </a:lnTo>
                  <a:lnTo>
                    <a:pt x="426" y="20"/>
                  </a:lnTo>
                  <a:lnTo>
                    <a:pt x="425" y="20"/>
                  </a:lnTo>
                  <a:lnTo>
                    <a:pt x="424" y="20"/>
                  </a:lnTo>
                  <a:lnTo>
                    <a:pt x="423" y="21"/>
                  </a:lnTo>
                  <a:lnTo>
                    <a:pt x="422" y="21"/>
                  </a:lnTo>
                  <a:lnTo>
                    <a:pt x="421" y="22"/>
                  </a:lnTo>
                  <a:lnTo>
                    <a:pt x="420" y="23"/>
                  </a:lnTo>
                  <a:lnTo>
                    <a:pt x="420" y="24"/>
                  </a:lnTo>
                  <a:lnTo>
                    <a:pt x="419" y="25"/>
                  </a:lnTo>
                  <a:lnTo>
                    <a:pt x="418" y="25"/>
                  </a:lnTo>
                  <a:lnTo>
                    <a:pt x="417" y="26"/>
                  </a:lnTo>
                  <a:lnTo>
                    <a:pt x="416" y="27"/>
                  </a:lnTo>
                  <a:lnTo>
                    <a:pt x="415" y="28"/>
                  </a:lnTo>
                  <a:lnTo>
                    <a:pt x="414" y="30"/>
                  </a:lnTo>
                  <a:lnTo>
                    <a:pt x="414" y="31"/>
                  </a:lnTo>
                  <a:lnTo>
                    <a:pt x="414" y="33"/>
                  </a:lnTo>
                  <a:lnTo>
                    <a:pt x="413" y="35"/>
                  </a:lnTo>
                  <a:lnTo>
                    <a:pt x="413" y="36"/>
                  </a:lnTo>
                  <a:lnTo>
                    <a:pt x="413" y="38"/>
                  </a:lnTo>
                  <a:lnTo>
                    <a:pt x="413" y="40"/>
                  </a:lnTo>
                  <a:lnTo>
                    <a:pt x="413" y="41"/>
                  </a:lnTo>
                  <a:lnTo>
                    <a:pt x="414" y="44"/>
                  </a:lnTo>
                  <a:lnTo>
                    <a:pt x="414" y="47"/>
                  </a:lnTo>
                  <a:lnTo>
                    <a:pt x="415" y="49"/>
                  </a:lnTo>
                  <a:lnTo>
                    <a:pt x="416" y="51"/>
                  </a:lnTo>
                  <a:lnTo>
                    <a:pt x="417" y="53"/>
                  </a:lnTo>
                  <a:lnTo>
                    <a:pt x="418" y="55"/>
                  </a:lnTo>
                  <a:lnTo>
                    <a:pt x="420" y="57"/>
                  </a:lnTo>
                  <a:lnTo>
                    <a:pt x="421" y="59"/>
                  </a:lnTo>
                  <a:lnTo>
                    <a:pt x="422" y="61"/>
                  </a:lnTo>
                  <a:lnTo>
                    <a:pt x="424" y="63"/>
                  </a:lnTo>
                  <a:lnTo>
                    <a:pt x="424" y="64"/>
                  </a:lnTo>
                  <a:lnTo>
                    <a:pt x="425" y="64"/>
                  </a:lnTo>
                  <a:lnTo>
                    <a:pt x="426" y="65"/>
                  </a:lnTo>
                  <a:lnTo>
                    <a:pt x="426" y="66"/>
                  </a:lnTo>
                  <a:lnTo>
                    <a:pt x="427" y="67"/>
                  </a:lnTo>
                  <a:lnTo>
                    <a:pt x="428" y="67"/>
                  </a:lnTo>
                  <a:lnTo>
                    <a:pt x="428" y="68"/>
                  </a:lnTo>
                  <a:lnTo>
                    <a:pt x="429" y="69"/>
                  </a:lnTo>
                  <a:lnTo>
                    <a:pt x="430" y="70"/>
                  </a:lnTo>
                  <a:lnTo>
                    <a:pt x="431" y="70"/>
                  </a:lnTo>
                  <a:lnTo>
                    <a:pt x="436" y="75"/>
                  </a:lnTo>
                  <a:lnTo>
                    <a:pt x="441" y="79"/>
                  </a:lnTo>
                  <a:lnTo>
                    <a:pt x="447" y="83"/>
                  </a:lnTo>
                  <a:lnTo>
                    <a:pt x="452" y="86"/>
                  </a:lnTo>
                  <a:lnTo>
                    <a:pt x="458" y="90"/>
                  </a:lnTo>
                  <a:lnTo>
                    <a:pt x="464" y="94"/>
                  </a:lnTo>
                  <a:lnTo>
                    <a:pt x="469" y="97"/>
                  </a:lnTo>
                  <a:lnTo>
                    <a:pt x="475" y="101"/>
                  </a:lnTo>
                  <a:lnTo>
                    <a:pt x="480" y="105"/>
                  </a:lnTo>
                  <a:lnTo>
                    <a:pt x="485" y="109"/>
                  </a:lnTo>
                  <a:lnTo>
                    <a:pt x="486" y="109"/>
                  </a:lnTo>
                  <a:lnTo>
                    <a:pt x="487" y="110"/>
                  </a:lnTo>
                  <a:lnTo>
                    <a:pt x="488" y="110"/>
                  </a:lnTo>
                  <a:lnTo>
                    <a:pt x="489" y="111"/>
                  </a:lnTo>
                  <a:lnTo>
                    <a:pt x="490" y="111"/>
                  </a:lnTo>
                  <a:lnTo>
                    <a:pt x="491" y="112"/>
                  </a:lnTo>
                  <a:lnTo>
                    <a:pt x="492" y="113"/>
                  </a:lnTo>
                  <a:lnTo>
                    <a:pt x="493" y="113"/>
                  </a:lnTo>
                  <a:lnTo>
                    <a:pt x="494" y="113"/>
                  </a:lnTo>
                  <a:lnTo>
                    <a:pt x="494" y="113"/>
                  </a:lnTo>
                  <a:lnTo>
                    <a:pt x="494" y="113"/>
                  </a:lnTo>
                  <a:lnTo>
                    <a:pt x="494" y="114"/>
                  </a:lnTo>
                  <a:lnTo>
                    <a:pt x="494" y="114"/>
                  </a:lnTo>
                  <a:lnTo>
                    <a:pt x="494" y="114"/>
                  </a:lnTo>
                  <a:lnTo>
                    <a:pt x="495" y="115"/>
                  </a:lnTo>
                  <a:lnTo>
                    <a:pt x="495" y="115"/>
                  </a:lnTo>
                  <a:lnTo>
                    <a:pt x="495" y="115"/>
                  </a:lnTo>
                  <a:lnTo>
                    <a:pt x="496" y="115"/>
                  </a:lnTo>
                  <a:lnTo>
                    <a:pt x="496" y="116"/>
                  </a:lnTo>
                  <a:lnTo>
                    <a:pt x="496" y="116"/>
                  </a:lnTo>
                  <a:lnTo>
                    <a:pt x="497" y="116"/>
                  </a:lnTo>
                  <a:lnTo>
                    <a:pt x="497" y="116"/>
                  </a:lnTo>
                  <a:lnTo>
                    <a:pt x="497" y="116"/>
                  </a:lnTo>
                  <a:lnTo>
                    <a:pt x="498" y="116"/>
                  </a:lnTo>
                  <a:lnTo>
                    <a:pt x="498" y="117"/>
                  </a:lnTo>
                  <a:lnTo>
                    <a:pt x="499" y="118"/>
                  </a:lnTo>
                  <a:lnTo>
                    <a:pt x="499" y="118"/>
                  </a:lnTo>
                  <a:lnTo>
                    <a:pt x="500" y="118"/>
                  </a:lnTo>
                  <a:lnTo>
                    <a:pt x="501" y="119"/>
                  </a:lnTo>
                  <a:lnTo>
                    <a:pt x="501" y="119"/>
                  </a:lnTo>
                  <a:lnTo>
                    <a:pt x="502" y="119"/>
                  </a:lnTo>
                  <a:lnTo>
                    <a:pt x="503" y="119"/>
                  </a:lnTo>
                  <a:lnTo>
                    <a:pt x="507" y="122"/>
                  </a:lnTo>
                  <a:lnTo>
                    <a:pt x="512" y="126"/>
                  </a:lnTo>
                  <a:lnTo>
                    <a:pt x="516" y="130"/>
                  </a:lnTo>
                  <a:lnTo>
                    <a:pt x="520" y="134"/>
                  </a:lnTo>
                  <a:lnTo>
                    <a:pt x="524" y="139"/>
                  </a:lnTo>
                  <a:lnTo>
                    <a:pt x="527" y="144"/>
                  </a:lnTo>
                  <a:lnTo>
                    <a:pt x="530" y="150"/>
                  </a:lnTo>
                  <a:lnTo>
                    <a:pt x="533" y="156"/>
                  </a:lnTo>
                  <a:lnTo>
                    <a:pt x="534" y="162"/>
                  </a:lnTo>
                  <a:lnTo>
                    <a:pt x="535" y="169"/>
                  </a:lnTo>
                  <a:lnTo>
                    <a:pt x="535" y="173"/>
                  </a:lnTo>
                  <a:lnTo>
                    <a:pt x="535" y="177"/>
                  </a:lnTo>
                  <a:lnTo>
                    <a:pt x="534" y="180"/>
                  </a:lnTo>
                  <a:lnTo>
                    <a:pt x="534" y="184"/>
                  </a:lnTo>
                  <a:lnTo>
                    <a:pt x="532" y="188"/>
                  </a:lnTo>
                  <a:lnTo>
                    <a:pt x="531" y="191"/>
                  </a:lnTo>
                  <a:lnTo>
                    <a:pt x="529" y="195"/>
                  </a:lnTo>
                  <a:lnTo>
                    <a:pt x="527" y="197"/>
                  </a:lnTo>
                  <a:lnTo>
                    <a:pt x="525" y="200"/>
                  </a:lnTo>
                  <a:lnTo>
                    <a:pt x="522" y="202"/>
                  </a:lnTo>
                  <a:lnTo>
                    <a:pt x="521" y="202"/>
                  </a:lnTo>
                  <a:lnTo>
                    <a:pt x="520" y="202"/>
                  </a:lnTo>
                  <a:lnTo>
                    <a:pt x="519" y="202"/>
                  </a:lnTo>
                  <a:lnTo>
                    <a:pt x="519" y="203"/>
                  </a:lnTo>
                  <a:lnTo>
                    <a:pt x="518" y="203"/>
                  </a:lnTo>
                  <a:lnTo>
                    <a:pt x="517" y="203"/>
                  </a:lnTo>
                  <a:lnTo>
                    <a:pt x="516" y="204"/>
                  </a:lnTo>
                  <a:lnTo>
                    <a:pt x="516" y="204"/>
                  </a:lnTo>
                  <a:lnTo>
                    <a:pt x="515" y="204"/>
                  </a:lnTo>
                  <a:lnTo>
                    <a:pt x="515" y="205"/>
                  </a:lnTo>
                  <a:lnTo>
                    <a:pt x="513" y="205"/>
                  </a:lnTo>
                  <a:lnTo>
                    <a:pt x="511" y="205"/>
                  </a:lnTo>
                  <a:lnTo>
                    <a:pt x="509" y="205"/>
                  </a:lnTo>
                  <a:lnTo>
                    <a:pt x="507" y="205"/>
                  </a:lnTo>
                  <a:lnTo>
                    <a:pt x="505" y="205"/>
                  </a:lnTo>
                  <a:lnTo>
                    <a:pt x="503" y="205"/>
                  </a:lnTo>
                  <a:lnTo>
                    <a:pt x="502" y="205"/>
                  </a:lnTo>
                  <a:lnTo>
                    <a:pt x="500" y="204"/>
                  </a:lnTo>
                  <a:lnTo>
                    <a:pt x="498" y="203"/>
                  </a:lnTo>
                  <a:lnTo>
                    <a:pt x="497" y="202"/>
                  </a:lnTo>
                  <a:lnTo>
                    <a:pt x="496" y="202"/>
                  </a:lnTo>
                  <a:lnTo>
                    <a:pt x="496" y="202"/>
                  </a:lnTo>
                  <a:lnTo>
                    <a:pt x="496" y="202"/>
                  </a:lnTo>
                  <a:lnTo>
                    <a:pt x="496" y="202"/>
                  </a:lnTo>
                  <a:lnTo>
                    <a:pt x="496" y="201"/>
                  </a:lnTo>
                  <a:lnTo>
                    <a:pt x="496" y="201"/>
                  </a:lnTo>
                  <a:lnTo>
                    <a:pt x="495" y="201"/>
                  </a:lnTo>
                  <a:lnTo>
                    <a:pt x="495" y="201"/>
                  </a:lnTo>
                  <a:lnTo>
                    <a:pt x="495" y="201"/>
                  </a:lnTo>
                  <a:lnTo>
                    <a:pt x="495" y="201"/>
                  </a:lnTo>
                  <a:lnTo>
                    <a:pt x="495" y="201"/>
                  </a:lnTo>
                  <a:lnTo>
                    <a:pt x="494" y="202"/>
                  </a:lnTo>
                  <a:lnTo>
                    <a:pt x="494" y="201"/>
                  </a:lnTo>
                  <a:lnTo>
                    <a:pt x="494" y="201"/>
                  </a:lnTo>
                  <a:lnTo>
                    <a:pt x="494" y="201"/>
                  </a:lnTo>
                  <a:lnTo>
                    <a:pt x="494" y="201"/>
                  </a:lnTo>
                  <a:lnTo>
                    <a:pt x="493" y="201"/>
                  </a:lnTo>
                  <a:lnTo>
                    <a:pt x="493" y="201"/>
                  </a:lnTo>
                  <a:lnTo>
                    <a:pt x="493" y="201"/>
                  </a:lnTo>
                  <a:lnTo>
                    <a:pt x="493" y="201"/>
                  </a:lnTo>
                  <a:lnTo>
                    <a:pt x="493" y="201"/>
                  </a:lnTo>
                  <a:lnTo>
                    <a:pt x="493" y="201"/>
                  </a:lnTo>
                  <a:lnTo>
                    <a:pt x="493" y="201"/>
                  </a:lnTo>
                  <a:lnTo>
                    <a:pt x="493" y="201"/>
                  </a:lnTo>
                  <a:lnTo>
                    <a:pt x="492" y="201"/>
                  </a:lnTo>
                  <a:lnTo>
                    <a:pt x="492" y="201"/>
                  </a:lnTo>
                  <a:lnTo>
                    <a:pt x="492" y="201"/>
                  </a:lnTo>
                  <a:lnTo>
                    <a:pt x="492" y="201"/>
                  </a:lnTo>
                  <a:lnTo>
                    <a:pt x="492" y="201"/>
                  </a:lnTo>
                  <a:lnTo>
                    <a:pt x="491" y="201"/>
                  </a:lnTo>
                  <a:lnTo>
                    <a:pt x="491" y="201"/>
                  </a:lnTo>
                  <a:lnTo>
                    <a:pt x="491" y="200"/>
                  </a:lnTo>
                  <a:lnTo>
                    <a:pt x="491" y="200"/>
                  </a:lnTo>
                  <a:lnTo>
                    <a:pt x="490" y="200"/>
                  </a:lnTo>
                  <a:lnTo>
                    <a:pt x="489" y="200"/>
                  </a:lnTo>
                  <a:lnTo>
                    <a:pt x="488" y="200"/>
                  </a:lnTo>
                  <a:lnTo>
                    <a:pt x="488" y="199"/>
                  </a:lnTo>
                  <a:lnTo>
                    <a:pt x="487" y="199"/>
                  </a:lnTo>
                  <a:lnTo>
                    <a:pt x="486" y="198"/>
                  </a:lnTo>
                  <a:lnTo>
                    <a:pt x="485" y="198"/>
                  </a:lnTo>
                  <a:lnTo>
                    <a:pt x="485" y="197"/>
                  </a:lnTo>
                  <a:lnTo>
                    <a:pt x="484" y="197"/>
                  </a:lnTo>
                  <a:lnTo>
                    <a:pt x="484" y="197"/>
                  </a:lnTo>
                  <a:lnTo>
                    <a:pt x="484" y="198"/>
                  </a:lnTo>
                  <a:lnTo>
                    <a:pt x="484" y="200"/>
                  </a:lnTo>
                  <a:lnTo>
                    <a:pt x="484" y="202"/>
                  </a:lnTo>
                  <a:lnTo>
                    <a:pt x="484" y="204"/>
                  </a:lnTo>
                  <a:lnTo>
                    <a:pt x="484" y="206"/>
                  </a:lnTo>
                  <a:lnTo>
                    <a:pt x="484" y="207"/>
                  </a:lnTo>
                  <a:lnTo>
                    <a:pt x="484" y="209"/>
                  </a:lnTo>
                  <a:lnTo>
                    <a:pt x="484" y="211"/>
                  </a:lnTo>
                  <a:lnTo>
                    <a:pt x="484" y="212"/>
                  </a:lnTo>
                  <a:lnTo>
                    <a:pt x="485" y="214"/>
                  </a:lnTo>
                  <a:lnTo>
                    <a:pt x="485" y="216"/>
                  </a:lnTo>
                  <a:lnTo>
                    <a:pt x="485" y="217"/>
                  </a:lnTo>
                  <a:lnTo>
                    <a:pt x="484" y="219"/>
                  </a:lnTo>
                  <a:lnTo>
                    <a:pt x="484" y="220"/>
                  </a:lnTo>
                  <a:lnTo>
                    <a:pt x="484" y="221"/>
                  </a:lnTo>
                  <a:lnTo>
                    <a:pt x="484" y="223"/>
                  </a:lnTo>
                  <a:lnTo>
                    <a:pt x="484" y="224"/>
                  </a:lnTo>
                  <a:lnTo>
                    <a:pt x="484" y="225"/>
                  </a:lnTo>
                  <a:lnTo>
                    <a:pt x="483" y="227"/>
                  </a:lnTo>
                  <a:lnTo>
                    <a:pt x="483" y="228"/>
                  </a:lnTo>
                  <a:lnTo>
                    <a:pt x="482" y="233"/>
                  </a:lnTo>
                  <a:lnTo>
                    <a:pt x="481" y="239"/>
                  </a:lnTo>
                  <a:lnTo>
                    <a:pt x="480" y="244"/>
                  </a:lnTo>
                  <a:lnTo>
                    <a:pt x="478" y="249"/>
                  </a:lnTo>
                  <a:lnTo>
                    <a:pt x="477" y="254"/>
                  </a:lnTo>
                  <a:lnTo>
                    <a:pt x="474" y="259"/>
                  </a:lnTo>
                  <a:lnTo>
                    <a:pt x="472" y="264"/>
                  </a:lnTo>
                  <a:lnTo>
                    <a:pt x="470" y="269"/>
                  </a:lnTo>
                  <a:lnTo>
                    <a:pt x="468" y="273"/>
                  </a:lnTo>
                  <a:lnTo>
                    <a:pt x="465" y="278"/>
                  </a:lnTo>
                  <a:lnTo>
                    <a:pt x="466" y="280"/>
                  </a:lnTo>
                  <a:lnTo>
                    <a:pt x="468" y="283"/>
                  </a:lnTo>
                  <a:lnTo>
                    <a:pt x="470" y="285"/>
                  </a:lnTo>
                  <a:lnTo>
                    <a:pt x="472" y="287"/>
                  </a:lnTo>
                  <a:lnTo>
                    <a:pt x="474" y="288"/>
                  </a:lnTo>
                  <a:lnTo>
                    <a:pt x="477" y="290"/>
                  </a:lnTo>
                  <a:lnTo>
                    <a:pt x="479" y="291"/>
                  </a:lnTo>
                  <a:lnTo>
                    <a:pt x="482" y="293"/>
                  </a:lnTo>
                  <a:lnTo>
                    <a:pt x="484" y="294"/>
                  </a:lnTo>
                  <a:lnTo>
                    <a:pt x="486" y="297"/>
                  </a:lnTo>
                  <a:lnTo>
                    <a:pt x="488" y="299"/>
                  </a:lnTo>
                  <a:lnTo>
                    <a:pt x="489" y="303"/>
                  </a:lnTo>
                  <a:lnTo>
                    <a:pt x="489" y="307"/>
                  </a:lnTo>
                  <a:lnTo>
                    <a:pt x="488" y="311"/>
                  </a:lnTo>
                  <a:lnTo>
                    <a:pt x="487" y="315"/>
                  </a:lnTo>
                  <a:lnTo>
                    <a:pt x="487" y="319"/>
                  </a:lnTo>
                  <a:lnTo>
                    <a:pt x="486" y="323"/>
                  </a:lnTo>
                  <a:lnTo>
                    <a:pt x="485" y="327"/>
                  </a:lnTo>
                  <a:lnTo>
                    <a:pt x="486" y="330"/>
                  </a:lnTo>
                  <a:lnTo>
                    <a:pt x="486" y="334"/>
                  </a:lnTo>
                  <a:lnTo>
                    <a:pt x="489" y="338"/>
                  </a:lnTo>
                  <a:lnTo>
                    <a:pt x="489" y="339"/>
                  </a:lnTo>
                  <a:lnTo>
                    <a:pt x="488" y="339"/>
                  </a:lnTo>
                  <a:lnTo>
                    <a:pt x="488" y="339"/>
                  </a:lnTo>
                  <a:lnTo>
                    <a:pt x="488" y="339"/>
                  </a:lnTo>
                  <a:lnTo>
                    <a:pt x="488" y="339"/>
                  </a:lnTo>
                  <a:lnTo>
                    <a:pt x="488" y="338"/>
                  </a:lnTo>
                  <a:lnTo>
                    <a:pt x="488" y="338"/>
                  </a:lnTo>
                  <a:lnTo>
                    <a:pt x="488" y="338"/>
                  </a:lnTo>
                  <a:lnTo>
                    <a:pt x="488" y="338"/>
                  </a:lnTo>
                  <a:lnTo>
                    <a:pt x="488" y="338"/>
                  </a:lnTo>
                  <a:lnTo>
                    <a:pt x="488" y="338"/>
                  </a:lnTo>
                  <a:lnTo>
                    <a:pt x="487" y="338"/>
                  </a:lnTo>
                  <a:lnTo>
                    <a:pt x="487" y="338"/>
                  </a:lnTo>
                  <a:lnTo>
                    <a:pt x="487" y="339"/>
                  </a:lnTo>
                  <a:lnTo>
                    <a:pt x="488" y="339"/>
                  </a:lnTo>
                  <a:lnTo>
                    <a:pt x="488" y="339"/>
                  </a:lnTo>
                  <a:lnTo>
                    <a:pt x="488" y="339"/>
                  </a:lnTo>
                  <a:lnTo>
                    <a:pt x="488" y="340"/>
                  </a:lnTo>
                  <a:lnTo>
                    <a:pt x="488" y="340"/>
                  </a:lnTo>
                  <a:lnTo>
                    <a:pt x="488" y="340"/>
                  </a:lnTo>
                  <a:lnTo>
                    <a:pt x="489" y="340"/>
                  </a:lnTo>
                  <a:lnTo>
                    <a:pt x="490" y="340"/>
                  </a:lnTo>
                  <a:lnTo>
                    <a:pt x="491" y="342"/>
                  </a:lnTo>
                  <a:lnTo>
                    <a:pt x="493" y="344"/>
                  </a:lnTo>
                  <a:lnTo>
                    <a:pt x="496" y="346"/>
                  </a:lnTo>
                  <a:lnTo>
                    <a:pt x="498" y="347"/>
                  </a:lnTo>
                  <a:lnTo>
                    <a:pt x="501" y="348"/>
                  </a:lnTo>
                  <a:lnTo>
                    <a:pt x="504" y="348"/>
                  </a:lnTo>
                  <a:lnTo>
                    <a:pt x="507" y="349"/>
                  </a:lnTo>
                  <a:lnTo>
                    <a:pt x="510" y="349"/>
                  </a:lnTo>
                  <a:lnTo>
                    <a:pt x="513" y="348"/>
                  </a:lnTo>
                  <a:lnTo>
                    <a:pt x="516" y="348"/>
                  </a:lnTo>
                  <a:lnTo>
                    <a:pt x="519" y="347"/>
                  </a:lnTo>
                  <a:lnTo>
                    <a:pt x="518" y="348"/>
                  </a:lnTo>
                  <a:lnTo>
                    <a:pt x="517" y="349"/>
                  </a:lnTo>
                  <a:lnTo>
                    <a:pt x="515" y="350"/>
                  </a:lnTo>
                  <a:lnTo>
                    <a:pt x="514" y="350"/>
                  </a:lnTo>
                  <a:lnTo>
                    <a:pt x="513" y="351"/>
                  </a:lnTo>
                  <a:lnTo>
                    <a:pt x="512" y="351"/>
                  </a:lnTo>
                  <a:lnTo>
                    <a:pt x="510" y="352"/>
                  </a:lnTo>
                  <a:lnTo>
                    <a:pt x="509" y="352"/>
                  </a:lnTo>
                  <a:lnTo>
                    <a:pt x="508" y="353"/>
                  </a:lnTo>
                  <a:lnTo>
                    <a:pt x="507" y="355"/>
                  </a:lnTo>
                  <a:lnTo>
                    <a:pt x="508" y="355"/>
                  </a:lnTo>
                  <a:lnTo>
                    <a:pt x="509" y="355"/>
                  </a:lnTo>
                  <a:lnTo>
                    <a:pt x="510" y="354"/>
                  </a:lnTo>
                  <a:lnTo>
                    <a:pt x="511" y="354"/>
                  </a:lnTo>
                  <a:lnTo>
                    <a:pt x="511" y="354"/>
                  </a:lnTo>
                  <a:lnTo>
                    <a:pt x="512" y="354"/>
                  </a:lnTo>
                  <a:lnTo>
                    <a:pt x="513" y="354"/>
                  </a:lnTo>
                  <a:lnTo>
                    <a:pt x="514" y="354"/>
                  </a:lnTo>
                  <a:lnTo>
                    <a:pt x="515" y="353"/>
                  </a:lnTo>
                  <a:lnTo>
                    <a:pt x="515" y="353"/>
                  </a:lnTo>
                  <a:lnTo>
                    <a:pt x="515" y="354"/>
                  </a:lnTo>
                  <a:lnTo>
                    <a:pt x="514" y="356"/>
                  </a:lnTo>
                  <a:lnTo>
                    <a:pt x="513" y="356"/>
                  </a:lnTo>
                  <a:lnTo>
                    <a:pt x="512" y="357"/>
                  </a:lnTo>
                  <a:lnTo>
                    <a:pt x="511" y="358"/>
                  </a:lnTo>
                  <a:lnTo>
                    <a:pt x="510" y="358"/>
                  </a:lnTo>
                  <a:lnTo>
                    <a:pt x="509" y="359"/>
                  </a:lnTo>
                  <a:lnTo>
                    <a:pt x="508" y="359"/>
                  </a:lnTo>
                  <a:lnTo>
                    <a:pt x="507" y="360"/>
                  </a:lnTo>
                  <a:lnTo>
                    <a:pt x="506" y="361"/>
                  </a:lnTo>
                  <a:lnTo>
                    <a:pt x="507" y="361"/>
                  </a:lnTo>
                  <a:lnTo>
                    <a:pt x="508" y="361"/>
                  </a:lnTo>
                  <a:lnTo>
                    <a:pt x="509" y="361"/>
                  </a:lnTo>
                  <a:lnTo>
                    <a:pt x="510" y="361"/>
                  </a:lnTo>
                  <a:lnTo>
                    <a:pt x="511" y="361"/>
                  </a:lnTo>
                  <a:lnTo>
                    <a:pt x="512" y="360"/>
                  </a:lnTo>
                  <a:lnTo>
                    <a:pt x="513" y="360"/>
                  </a:lnTo>
                  <a:lnTo>
                    <a:pt x="514" y="360"/>
                  </a:lnTo>
                  <a:lnTo>
                    <a:pt x="515" y="360"/>
                  </a:lnTo>
                  <a:lnTo>
                    <a:pt x="516" y="360"/>
                  </a:lnTo>
                  <a:lnTo>
                    <a:pt x="516" y="361"/>
                  </a:lnTo>
                  <a:lnTo>
                    <a:pt x="516" y="361"/>
                  </a:lnTo>
                  <a:lnTo>
                    <a:pt x="516" y="362"/>
                  </a:lnTo>
                  <a:lnTo>
                    <a:pt x="515" y="362"/>
                  </a:lnTo>
                  <a:lnTo>
                    <a:pt x="515" y="363"/>
                  </a:lnTo>
                  <a:lnTo>
                    <a:pt x="514" y="363"/>
                  </a:lnTo>
                  <a:lnTo>
                    <a:pt x="514" y="364"/>
                  </a:lnTo>
                  <a:lnTo>
                    <a:pt x="514" y="365"/>
                  </a:lnTo>
                  <a:lnTo>
                    <a:pt x="514" y="365"/>
                  </a:lnTo>
                  <a:lnTo>
                    <a:pt x="514" y="366"/>
                  </a:lnTo>
                  <a:lnTo>
                    <a:pt x="515" y="370"/>
                  </a:lnTo>
                  <a:lnTo>
                    <a:pt x="516" y="375"/>
                  </a:lnTo>
                  <a:lnTo>
                    <a:pt x="516" y="379"/>
                  </a:lnTo>
                  <a:lnTo>
                    <a:pt x="515" y="383"/>
                  </a:lnTo>
                  <a:lnTo>
                    <a:pt x="514" y="387"/>
                  </a:lnTo>
                  <a:lnTo>
                    <a:pt x="513" y="391"/>
                  </a:lnTo>
                  <a:lnTo>
                    <a:pt x="512" y="395"/>
                  </a:lnTo>
                  <a:lnTo>
                    <a:pt x="510" y="399"/>
                  </a:lnTo>
                  <a:lnTo>
                    <a:pt x="508" y="402"/>
                  </a:lnTo>
                  <a:lnTo>
                    <a:pt x="505" y="406"/>
                  </a:lnTo>
                  <a:lnTo>
                    <a:pt x="503" y="406"/>
                  </a:lnTo>
                  <a:lnTo>
                    <a:pt x="501" y="407"/>
                  </a:lnTo>
                  <a:lnTo>
                    <a:pt x="499" y="407"/>
                  </a:lnTo>
                  <a:lnTo>
                    <a:pt x="497" y="406"/>
                  </a:lnTo>
                  <a:lnTo>
                    <a:pt x="495" y="405"/>
                  </a:lnTo>
                  <a:lnTo>
                    <a:pt x="494" y="404"/>
                  </a:lnTo>
                  <a:lnTo>
                    <a:pt x="492" y="402"/>
                  </a:lnTo>
                  <a:lnTo>
                    <a:pt x="490" y="401"/>
                  </a:lnTo>
                  <a:lnTo>
                    <a:pt x="489" y="399"/>
                  </a:lnTo>
                  <a:lnTo>
                    <a:pt x="487" y="398"/>
                  </a:lnTo>
                  <a:lnTo>
                    <a:pt x="485" y="396"/>
                  </a:lnTo>
                  <a:lnTo>
                    <a:pt x="484" y="395"/>
                  </a:lnTo>
                  <a:lnTo>
                    <a:pt x="482" y="393"/>
                  </a:lnTo>
                  <a:lnTo>
                    <a:pt x="481" y="391"/>
                  </a:lnTo>
                  <a:lnTo>
                    <a:pt x="480" y="389"/>
                  </a:lnTo>
                  <a:lnTo>
                    <a:pt x="478" y="387"/>
                  </a:lnTo>
                  <a:lnTo>
                    <a:pt x="477" y="385"/>
                  </a:lnTo>
                  <a:lnTo>
                    <a:pt x="476" y="383"/>
                  </a:lnTo>
                  <a:lnTo>
                    <a:pt x="475" y="381"/>
                  </a:lnTo>
                  <a:lnTo>
                    <a:pt x="474" y="379"/>
                  </a:lnTo>
                  <a:lnTo>
                    <a:pt x="473" y="380"/>
                  </a:lnTo>
                  <a:lnTo>
                    <a:pt x="471" y="376"/>
                  </a:lnTo>
                  <a:lnTo>
                    <a:pt x="470" y="371"/>
                  </a:lnTo>
                  <a:lnTo>
                    <a:pt x="468" y="367"/>
                  </a:lnTo>
                  <a:lnTo>
                    <a:pt x="467" y="362"/>
                  </a:lnTo>
                  <a:lnTo>
                    <a:pt x="466" y="358"/>
                  </a:lnTo>
                  <a:lnTo>
                    <a:pt x="465" y="353"/>
                  </a:lnTo>
                  <a:lnTo>
                    <a:pt x="464" y="349"/>
                  </a:lnTo>
                  <a:lnTo>
                    <a:pt x="463" y="344"/>
                  </a:lnTo>
                  <a:lnTo>
                    <a:pt x="461" y="340"/>
                  </a:lnTo>
                  <a:lnTo>
                    <a:pt x="460" y="336"/>
                  </a:lnTo>
                  <a:lnTo>
                    <a:pt x="459" y="333"/>
                  </a:lnTo>
                  <a:lnTo>
                    <a:pt x="458" y="331"/>
                  </a:lnTo>
                  <a:lnTo>
                    <a:pt x="456" y="328"/>
                  </a:lnTo>
                  <a:lnTo>
                    <a:pt x="455" y="326"/>
                  </a:lnTo>
                  <a:lnTo>
                    <a:pt x="454" y="323"/>
                  </a:lnTo>
                  <a:lnTo>
                    <a:pt x="452" y="321"/>
                  </a:lnTo>
                  <a:lnTo>
                    <a:pt x="451" y="319"/>
                  </a:lnTo>
                  <a:lnTo>
                    <a:pt x="449" y="317"/>
                  </a:lnTo>
                  <a:lnTo>
                    <a:pt x="447" y="314"/>
                  </a:lnTo>
                  <a:lnTo>
                    <a:pt x="445" y="313"/>
                  </a:lnTo>
                  <a:lnTo>
                    <a:pt x="445" y="315"/>
                  </a:lnTo>
                  <a:lnTo>
                    <a:pt x="444" y="317"/>
                  </a:lnTo>
                  <a:lnTo>
                    <a:pt x="444" y="319"/>
                  </a:lnTo>
                  <a:lnTo>
                    <a:pt x="444" y="322"/>
                  </a:lnTo>
                  <a:lnTo>
                    <a:pt x="443" y="324"/>
                  </a:lnTo>
                  <a:lnTo>
                    <a:pt x="443" y="326"/>
                  </a:lnTo>
                  <a:lnTo>
                    <a:pt x="443" y="329"/>
                  </a:lnTo>
                  <a:lnTo>
                    <a:pt x="443" y="331"/>
                  </a:lnTo>
                  <a:lnTo>
                    <a:pt x="443" y="334"/>
                  </a:lnTo>
                  <a:lnTo>
                    <a:pt x="443" y="336"/>
                  </a:lnTo>
                  <a:lnTo>
                    <a:pt x="442" y="339"/>
                  </a:lnTo>
                  <a:lnTo>
                    <a:pt x="441" y="340"/>
                  </a:lnTo>
                  <a:lnTo>
                    <a:pt x="440" y="342"/>
                  </a:lnTo>
                  <a:lnTo>
                    <a:pt x="439" y="344"/>
                  </a:lnTo>
                  <a:lnTo>
                    <a:pt x="437" y="346"/>
                  </a:lnTo>
                  <a:lnTo>
                    <a:pt x="436" y="348"/>
                  </a:lnTo>
                  <a:lnTo>
                    <a:pt x="434" y="349"/>
                  </a:lnTo>
                  <a:lnTo>
                    <a:pt x="433" y="351"/>
                  </a:lnTo>
                  <a:lnTo>
                    <a:pt x="431" y="352"/>
                  </a:lnTo>
                  <a:lnTo>
                    <a:pt x="430" y="354"/>
                  </a:lnTo>
                  <a:lnTo>
                    <a:pt x="429" y="355"/>
                  </a:lnTo>
                  <a:lnTo>
                    <a:pt x="429" y="356"/>
                  </a:lnTo>
                  <a:lnTo>
                    <a:pt x="429" y="357"/>
                  </a:lnTo>
                  <a:lnTo>
                    <a:pt x="428" y="358"/>
                  </a:lnTo>
                  <a:lnTo>
                    <a:pt x="427" y="359"/>
                  </a:lnTo>
                  <a:lnTo>
                    <a:pt x="427" y="360"/>
                  </a:lnTo>
                  <a:lnTo>
                    <a:pt x="426" y="361"/>
                  </a:lnTo>
                  <a:lnTo>
                    <a:pt x="426" y="362"/>
                  </a:lnTo>
                  <a:lnTo>
                    <a:pt x="426" y="363"/>
                  </a:lnTo>
                  <a:lnTo>
                    <a:pt x="426" y="364"/>
                  </a:lnTo>
                  <a:lnTo>
                    <a:pt x="425" y="365"/>
                  </a:lnTo>
                  <a:lnTo>
                    <a:pt x="425" y="365"/>
                  </a:lnTo>
                  <a:lnTo>
                    <a:pt x="424" y="366"/>
                  </a:lnTo>
                  <a:lnTo>
                    <a:pt x="424" y="366"/>
                  </a:lnTo>
                  <a:lnTo>
                    <a:pt x="424" y="367"/>
                  </a:lnTo>
                  <a:lnTo>
                    <a:pt x="423" y="367"/>
                  </a:lnTo>
                  <a:lnTo>
                    <a:pt x="423" y="368"/>
                  </a:lnTo>
                  <a:lnTo>
                    <a:pt x="423" y="368"/>
                  </a:lnTo>
                  <a:lnTo>
                    <a:pt x="422" y="369"/>
                  </a:lnTo>
                  <a:lnTo>
                    <a:pt x="422" y="370"/>
                  </a:lnTo>
                  <a:lnTo>
                    <a:pt x="422" y="370"/>
                  </a:lnTo>
                  <a:lnTo>
                    <a:pt x="421" y="371"/>
                  </a:lnTo>
                  <a:lnTo>
                    <a:pt x="421" y="371"/>
                  </a:lnTo>
                  <a:lnTo>
                    <a:pt x="421" y="372"/>
                  </a:lnTo>
                  <a:lnTo>
                    <a:pt x="421" y="373"/>
                  </a:lnTo>
                  <a:lnTo>
                    <a:pt x="420" y="374"/>
                  </a:lnTo>
                  <a:lnTo>
                    <a:pt x="420" y="374"/>
                  </a:lnTo>
                  <a:lnTo>
                    <a:pt x="420" y="375"/>
                  </a:lnTo>
                  <a:lnTo>
                    <a:pt x="419" y="376"/>
                  </a:lnTo>
                  <a:lnTo>
                    <a:pt x="419" y="377"/>
                  </a:lnTo>
                  <a:lnTo>
                    <a:pt x="419" y="378"/>
                  </a:lnTo>
                  <a:lnTo>
                    <a:pt x="418" y="379"/>
                  </a:lnTo>
                  <a:lnTo>
                    <a:pt x="418" y="380"/>
                  </a:lnTo>
                  <a:lnTo>
                    <a:pt x="418" y="382"/>
                  </a:lnTo>
                  <a:lnTo>
                    <a:pt x="417" y="383"/>
                  </a:lnTo>
                  <a:lnTo>
                    <a:pt x="417" y="384"/>
                  </a:lnTo>
                  <a:lnTo>
                    <a:pt x="416" y="385"/>
                  </a:lnTo>
                  <a:lnTo>
                    <a:pt x="416" y="386"/>
                  </a:lnTo>
                  <a:lnTo>
                    <a:pt x="416" y="387"/>
                  </a:lnTo>
                  <a:lnTo>
                    <a:pt x="416" y="389"/>
                  </a:lnTo>
                  <a:lnTo>
                    <a:pt x="416" y="390"/>
                  </a:lnTo>
                  <a:lnTo>
                    <a:pt x="415" y="391"/>
                  </a:lnTo>
                  <a:lnTo>
                    <a:pt x="415" y="392"/>
                  </a:lnTo>
                  <a:lnTo>
                    <a:pt x="415" y="393"/>
                  </a:lnTo>
                  <a:lnTo>
                    <a:pt x="415" y="394"/>
                  </a:lnTo>
                  <a:lnTo>
                    <a:pt x="415" y="395"/>
                  </a:lnTo>
                  <a:lnTo>
                    <a:pt x="414" y="397"/>
                  </a:lnTo>
                  <a:lnTo>
                    <a:pt x="414" y="398"/>
                  </a:lnTo>
                  <a:lnTo>
                    <a:pt x="414" y="399"/>
                  </a:lnTo>
                  <a:lnTo>
                    <a:pt x="414" y="400"/>
                  </a:lnTo>
                  <a:lnTo>
                    <a:pt x="414" y="401"/>
                  </a:lnTo>
                  <a:lnTo>
                    <a:pt x="414" y="402"/>
                  </a:lnTo>
                  <a:lnTo>
                    <a:pt x="413" y="404"/>
                  </a:lnTo>
                  <a:lnTo>
                    <a:pt x="413" y="405"/>
                  </a:lnTo>
                  <a:lnTo>
                    <a:pt x="413" y="406"/>
                  </a:lnTo>
                  <a:lnTo>
                    <a:pt x="413" y="408"/>
                  </a:lnTo>
                  <a:lnTo>
                    <a:pt x="413" y="409"/>
                  </a:lnTo>
                  <a:lnTo>
                    <a:pt x="413" y="410"/>
                  </a:lnTo>
                  <a:lnTo>
                    <a:pt x="413" y="411"/>
                  </a:lnTo>
                  <a:lnTo>
                    <a:pt x="413" y="412"/>
                  </a:lnTo>
                  <a:lnTo>
                    <a:pt x="413" y="414"/>
                  </a:lnTo>
                  <a:lnTo>
                    <a:pt x="414" y="415"/>
                  </a:lnTo>
                  <a:lnTo>
                    <a:pt x="414" y="416"/>
                  </a:lnTo>
                  <a:lnTo>
                    <a:pt x="414" y="417"/>
                  </a:lnTo>
                  <a:lnTo>
                    <a:pt x="414" y="419"/>
                  </a:lnTo>
                  <a:lnTo>
                    <a:pt x="414" y="420"/>
                  </a:lnTo>
                  <a:lnTo>
                    <a:pt x="414" y="421"/>
                  </a:lnTo>
                  <a:lnTo>
                    <a:pt x="414" y="422"/>
                  </a:lnTo>
                  <a:lnTo>
                    <a:pt x="414" y="424"/>
                  </a:lnTo>
                  <a:lnTo>
                    <a:pt x="414" y="425"/>
                  </a:lnTo>
                  <a:lnTo>
                    <a:pt x="414" y="425"/>
                  </a:lnTo>
                  <a:lnTo>
                    <a:pt x="413" y="425"/>
                  </a:lnTo>
                  <a:lnTo>
                    <a:pt x="413" y="425"/>
                  </a:lnTo>
                  <a:lnTo>
                    <a:pt x="413" y="425"/>
                  </a:lnTo>
                  <a:lnTo>
                    <a:pt x="413" y="424"/>
                  </a:lnTo>
                  <a:lnTo>
                    <a:pt x="413" y="424"/>
                  </a:lnTo>
                  <a:lnTo>
                    <a:pt x="413" y="423"/>
                  </a:lnTo>
                  <a:lnTo>
                    <a:pt x="413" y="423"/>
                  </a:lnTo>
                  <a:lnTo>
                    <a:pt x="412" y="423"/>
                  </a:lnTo>
                  <a:lnTo>
                    <a:pt x="412" y="423"/>
                  </a:lnTo>
                  <a:lnTo>
                    <a:pt x="411" y="423"/>
                  </a:lnTo>
                  <a:lnTo>
                    <a:pt x="411" y="424"/>
                  </a:lnTo>
                  <a:lnTo>
                    <a:pt x="411" y="424"/>
                  </a:lnTo>
                  <a:lnTo>
                    <a:pt x="411" y="425"/>
                  </a:lnTo>
                  <a:lnTo>
                    <a:pt x="411" y="426"/>
                  </a:lnTo>
                  <a:lnTo>
                    <a:pt x="411" y="427"/>
                  </a:lnTo>
                  <a:lnTo>
                    <a:pt x="411" y="428"/>
                  </a:lnTo>
                  <a:lnTo>
                    <a:pt x="411" y="428"/>
                  </a:lnTo>
                  <a:lnTo>
                    <a:pt x="411" y="429"/>
                  </a:lnTo>
                  <a:lnTo>
                    <a:pt x="410" y="430"/>
                  </a:lnTo>
                  <a:lnTo>
                    <a:pt x="409" y="432"/>
                  </a:lnTo>
                  <a:lnTo>
                    <a:pt x="408" y="434"/>
                  </a:lnTo>
                  <a:lnTo>
                    <a:pt x="407" y="437"/>
                  </a:lnTo>
                  <a:lnTo>
                    <a:pt x="405" y="438"/>
                  </a:lnTo>
                  <a:lnTo>
                    <a:pt x="403" y="440"/>
                  </a:lnTo>
                  <a:lnTo>
                    <a:pt x="402" y="442"/>
                  </a:lnTo>
                  <a:lnTo>
                    <a:pt x="400" y="443"/>
                  </a:lnTo>
                  <a:lnTo>
                    <a:pt x="398" y="444"/>
                  </a:lnTo>
                  <a:lnTo>
                    <a:pt x="396" y="446"/>
                  </a:lnTo>
                  <a:lnTo>
                    <a:pt x="394" y="447"/>
                  </a:lnTo>
                  <a:lnTo>
                    <a:pt x="394" y="447"/>
                  </a:lnTo>
                  <a:lnTo>
                    <a:pt x="394" y="447"/>
                  </a:lnTo>
                  <a:lnTo>
                    <a:pt x="393" y="447"/>
                  </a:lnTo>
                  <a:lnTo>
                    <a:pt x="393" y="448"/>
                  </a:lnTo>
                  <a:lnTo>
                    <a:pt x="393" y="448"/>
                  </a:lnTo>
                  <a:lnTo>
                    <a:pt x="393" y="448"/>
                  </a:lnTo>
                  <a:lnTo>
                    <a:pt x="392" y="448"/>
                  </a:lnTo>
                  <a:lnTo>
                    <a:pt x="392" y="448"/>
                  </a:lnTo>
                  <a:lnTo>
                    <a:pt x="392" y="448"/>
                  </a:lnTo>
                  <a:lnTo>
                    <a:pt x="391" y="448"/>
                  </a:lnTo>
                  <a:lnTo>
                    <a:pt x="391" y="448"/>
                  </a:lnTo>
                  <a:lnTo>
                    <a:pt x="389" y="448"/>
                  </a:lnTo>
                  <a:lnTo>
                    <a:pt x="388" y="449"/>
                  </a:lnTo>
                  <a:lnTo>
                    <a:pt x="386" y="449"/>
                  </a:lnTo>
                  <a:lnTo>
                    <a:pt x="384" y="450"/>
                  </a:lnTo>
                  <a:lnTo>
                    <a:pt x="382" y="451"/>
                  </a:lnTo>
                  <a:lnTo>
                    <a:pt x="380" y="452"/>
                  </a:lnTo>
                  <a:lnTo>
                    <a:pt x="379" y="452"/>
                  </a:lnTo>
                  <a:lnTo>
                    <a:pt x="377" y="453"/>
                  </a:lnTo>
                  <a:lnTo>
                    <a:pt x="375" y="453"/>
                  </a:lnTo>
                  <a:lnTo>
                    <a:pt x="373" y="453"/>
                  </a:lnTo>
                  <a:lnTo>
                    <a:pt x="372" y="454"/>
                  </a:lnTo>
                  <a:lnTo>
                    <a:pt x="372" y="454"/>
                  </a:lnTo>
                  <a:lnTo>
                    <a:pt x="371" y="454"/>
                  </a:lnTo>
                  <a:lnTo>
                    <a:pt x="371" y="454"/>
                  </a:lnTo>
                  <a:lnTo>
                    <a:pt x="370" y="454"/>
                  </a:lnTo>
                  <a:lnTo>
                    <a:pt x="369" y="454"/>
                  </a:lnTo>
                  <a:lnTo>
                    <a:pt x="369" y="454"/>
                  </a:lnTo>
                  <a:lnTo>
                    <a:pt x="368" y="454"/>
                  </a:lnTo>
                  <a:lnTo>
                    <a:pt x="367" y="454"/>
                  </a:lnTo>
                  <a:lnTo>
                    <a:pt x="367" y="454"/>
                  </a:lnTo>
                  <a:lnTo>
                    <a:pt x="367" y="454"/>
                  </a:lnTo>
                  <a:lnTo>
                    <a:pt x="366" y="453"/>
                  </a:lnTo>
                  <a:lnTo>
                    <a:pt x="366" y="453"/>
                  </a:lnTo>
                  <a:lnTo>
                    <a:pt x="366" y="453"/>
                  </a:lnTo>
                  <a:lnTo>
                    <a:pt x="366" y="452"/>
                  </a:lnTo>
                  <a:lnTo>
                    <a:pt x="366" y="452"/>
                  </a:lnTo>
                  <a:lnTo>
                    <a:pt x="366" y="452"/>
                  </a:lnTo>
                  <a:lnTo>
                    <a:pt x="366" y="452"/>
                  </a:lnTo>
                  <a:lnTo>
                    <a:pt x="365" y="452"/>
                  </a:lnTo>
                  <a:lnTo>
                    <a:pt x="365" y="452"/>
                  </a:lnTo>
                  <a:lnTo>
                    <a:pt x="363" y="452"/>
                  </a:lnTo>
                  <a:lnTo>
                    <a:pt x="363" y="451"/>
                  </a:lnTo>
                  <a:lnTo>
                    <a:pt x="363" y="450"/>
                  </a:lnTo>
                  <a:lnTo>
                    <a:pt x="363" y="449"/>
                  </a:lnTo>
                  <a:lnTo>
                    <a:pt x="363" y="448"/>
                  </a:lnTo>
                  <a:lnTo>
                    <a:pt x="362" y="447"/>
                  </a:lnTo>
                  <a:lnTo>
                    <a:pt x="362" y="446"/>
                  </a:lnTo>
                  <a:lnTo>
                    <a:pt x="362" y="445"/>
                  </a:lnTo>
                  <a:lnTo>
                    <a:pt x="361" y="445"/>
                  </a:lnTo>
                  <a:lnTo>
                    <a:pt x="361" y="444"/>
                  </a:lnTo>
                  <a:lnTo>
                    <a:pt x="360" y="444"/>
                  </a:lnTo>
                  <a:lnTo>
                    <a:pt x="359" y="443"/>
                  </a:lnTo>
                  <a:lnTo>
                    <a:pt x="358" y="442"/>
                  </a:lnTo>
                  <a:lnTo>
                    <a:pt x="357" y="440"/>
                  </a:lnTo>
                  <a:lnTo>
                    <a:pt x="356" y="439"/>
                  </a:lnTo>
                  <a:lnTo>
                    <a:pt x="355" y="438"/>
                  </a:lnTo>
                  <a:lnTo>
                    <a:pt x="354" y="436"/>
                  </a:lnTo>
                  <a:lnTo>
                    <a:pt x="354" y="434"/>
                  </a:lnTo>
                  <a:lnTo>
                    <a:pt x="354" y="433"/>
                  </a:lnTo>
                  <a:lnTo>
                    <a:pt x="354" y="431"/>
                  </a:lnTo>
                  <a:lnTo>
                    <a:pt x="354" y="430"/>
                  </a:lnTo>
                  <a:lnTo>
                    <a:pt x="354" y="430"/>
                  </a:lnTo>
                  <a:lnTo>
                    <a:pt x="354" y="430"/>
                  </a:lnTo>
                  <a:lnTo>
                    <a:pt x="354" y="430"/>
                  </a:lnTo>
                  <a:lnTo>
                    <a:pt x="354" y="430"/>
                  </a:lnTo>
                  <a:lnTo>
                    <a:pt x="354" y="431"/>
                  </a:lnTo>
                  <a:lnTo>
                    <a:pt x="354" y="431"/>
                  </a:lnTo>
                  <a:lnTo>
                    <a:pt x="354" y="431"/>
                  </a:lnTo>
                  <a:lnTo>
                    <a:pt x="354" y="432"/>
                  </a:lnTo>
                  <a:lnTo>
                    <a:pt x="354" y="432"/>
                  </a:lnTo>
                  <a:lnTo>
                    <a:pt x="355" y="432"/>
                  </a:lnTo>
                  <a:lnTo>
                    <a:pt x="355" y="432"/>
                  </a:lnTo>
                  <a:lnTo>
                    <a:pt x="355" y="431"/>
                  </a:lnTo>
                  <a:lnTo>
                    <a:pt x="355" y="430"/>
                  </a:lnTo>
                  <a:lnTo>
                    <a:pt x="355" y="429"/>
                  </a:lnTo>
                  <a:lnTo>
                    <a:pt x="355" y="429"/>
                  </a:lnTo>
                  <a:lnTo>
                    <a:pt x="355" y="428"/>
                  </a:lnTo>
                  <a:lnTo>
                    <a:pt x="355" y="427"/>
                  </a:lnTo>
                  <a:lnTo>
                    <a:pt x="355" y="427"/>
                  </a:lnTo>
                  <a:lnTo>
                    <a:pt x="355" y="426"/>
                  </a:lnTo>
                  <a:lnTo>
                    <a:pt x="356" y="425"/>
                  </a:lnTo>
                  <a:lnTo>
                    <a:pt x="357" y="425"/>
                  </a:lnTo>
                  <a:lnTo>
                    <a:pt x="358" y="422"/>
                  </a:lnTo>
                  <a:lnTo>
                    <a:pt x="358" y="420"/>
                  </a:lnTo>
                  <a:lnTo>
                    <a:pt x="359" y="417"/>
                  </a:lnTo>
                  <a:lnTo>
                    <a:pt x="360" y="414"/>
                  </a:lnTo>
                  <a:lnTo>
                    <a:pt x="361" y="411"/>
                  </a:lnTo>
                  <a:lnTo>
                    <a:pt x="362" y="409"/>
                  </a:lnTo>
                  <a:lnTo>
                    <a:pt x="363" y="406"/>
                  </a:lnTo>
                  <a:lnTo>
                    <a:pt x="364" y="404"/>
                  </a:lnTo>
                  <a:lnTo>
                    <a:pt x="365" y="402"/>
                  </a:lnTo>
                  <a:lnTo>
                    <a:pt x="367" y="400"/>
                  </a:lnTo>
                  <a:lnTo>
                    <a:pt x="366" y="399"/>
                  </a:lnTo>
                  <a:lnTo>
                    <a:pt x="368" y="397"/>
                  </a:lnTo>
                  <a:lnTo>
                    <a:pt x="370" y="395"/>
                  </a:lnTo>
                  <a:lnTo>
                    <a:pt x="372" y="393"/>
                  </a:lnTo>
                  <a:lnTo>
                    <a:pt x="374" y="391"/>
                  </a:lnTo>
                  <a:lnTo>
                    <a:pt x="376" y="389"/>
                  </a:lnTo>
                  <a:lnTo>
                    <a:pt x="378" y="388"/>
                  </a:lnTo>
                  <a:lnTo>
                    <a:pt x="380" y="386"/>
                  </a:lnTo>
                  <a:lnTo>
                    <a:pt x="382" y="384"/>
                  </a:lnTo>
                  <a:lnTo>
                    <a:pt x="384" y="383"/>
                  </a:lnTo>
                  <a:lnTo>
                    <a:pt x="387" y="382"/>
                  </a:lnTo>
                  <a:lnTo>
                    <a:pt x="389" y="379"/>
                  </a:lnTo>
                  <a:lnTo>
                    <a:pt x="391" y="377"/>
                  </a:lnTo>
                  <a:lnTo>
                    <a:pt x="392" y="375"/>
                  </a:lnTo>
                  <a:lnTo>
                    <a:pt x="394" y="373"/>
                  </a:lnTo>
                  <a:lnTo>
                    <a:pt x="396" y="370"/>
                  </a:lnTo>
                  <a:lnTo>
                    <a:pt x="398" y="368"/>
                  </a:lnTo>
                  <a:lnTo>
                    <a:pt x="399" y="365"/>
                  </a:lnTo>
                  <a:lnTo>
                    <a:pt x="401" y="363"/>
                  </a:lnTo>
                  <a:lnTo>
                    <a:pt x="402" y="360"/>
                  </a:lnTo>
                  <a:lnTo>
                    <a:pt x="403" y="357"/>
                  </a:lnTo>
                  <a:lnTo>
                    <a:pt x="404" y="353"/>
                  </a:lnTo>
                  <a:lnTo>
                    <a:pt x="404" y="348"/>
                  </a:lnTo>
                  <a:lnTo>
                    <a:pt x="405" y="344"/>
                  </a:lnTo>
                  <a:lnTo>
                    <a:pt x="406" y="340"/>
                  </a:lnTo>
                  <a:lnTo>
                    <a:pt x="406" y="336"/>
                  </a:lnTo>
                  <a:lnTo>
                    <a:pt x="406" y="332"/>
                  </a:lnTo>
                  <a:lnTo>
                    <a:pt x="407" y="328"/>
                  </a:lnTo>
                  <a:lnTo>
                    <a:pt x="408" y="324"/>
                  </a:lnTo>
                  <a:lnTo>
                    <a:pt x="408" y="320"/>
                  </a:lnTo>
                  <a:lnTo>
                    <a:pt x="409" y="316"/>
                  </a:lnTo>
                  <a:lnTo>
                    <a:pt x="410" y="315"/>
                  </a:lnTo>
                  <a:lnTo>
                    <a:pt x="410" y="314"/>
                  </a:lnTo>
                  <a:lnTo>
                    <a:pt x="410" y="314"/>
                  </a:lnTo>
                  <a:lnTo>
                    <a:pt x="410" y="313"/>
                  </a:lnTo>
                  <a:lnTo>
                    <a:pt x="410" y="313"/>
                  </a:lnTo>
                  <a:lnTo>
                    <a:pt x="410" y="312"/>
                  </a:lnTo>
                  <a:lnTo>
                    <a:pt x="410" y="312"/>
                  </a:lnTo>
                  <a:lnTo>
                    <a:pt x="410" y="311"/>
                  </a:lnTo>
                  <a:lnTo>
                    <a:pt x="410" y="311"/>
                  </a:lnTo>
                  <a:lnTo>
                    <a:pt x="410" y="310"/>
                  </a:lnTo>
                  <a:lnTo>
                    <a:pt x="410" y="309"/>
                  </a:lnTo>
                  <a:lnTo>
                    <a:pt x="409" y="308"/>
                  </a:lnTo>
                  <a:lnTo>
                    <a:pt x="409" y="307"/>
                  </a:lnTo>
                  <a:lnTo>
                    <a:pt x="409" y="306"/>
                  </a:lnTo>
                  <a:lnTo>
                    <a:pt x="408" y="305"/>
                  </a:lnTo>
                  <a:lnTo>
                    <a:pt x="408" y="304"/>
                  </a:lnTo>
                  <a:lnTo>
                    <a:pt x="408" y="303"/>
                  </a:lnTo>
                  <a:lnTo>
                    <a:pt x="408" y="302"/>
                  </a:lnTo>
                  <a:lnTo>
                    <a:pt x="407" y="301"/>
                  </a:lnTo>
                  <a:lnTo>
                    <a:pt x="407" y="300"/>
                  </a:lnTo>
                  <a:lnTo>
                    <a:pt x="405" y="301"/>
                  </a:lnTo>
                  <a:lnTo>
                    <a:pt x="404" y="301"/>
                  </a:lnTo>
                  <a:lnTo>
                    <a:pt x="403" y="302"/>
                  </a:lnTo>
                  <a:lnTo>
                    <a:pt x="402" y="303"/>
                  </a:lnTo>
                  <a:lnTo>
                    <a:pt x="401" y="304"/>
                  </a:lnTo>
                  <a:lnTo>
                    <a:pt x="400" y="305"/>
                  </a:lnTo>
                  <a:lnTo>
                    <a:pt x="399" y="306"/>
                  </a:lnTo>
                  <a:lnTo>
                    <a:pt x="398" y="308"/>
                  </a:lnTo>
                  <a:lnTo>
                    <a:pt x="396" y="309"/>
                  </a:lnTo>
                  <a:lnTo>
                    <a:pt x="395" y="310"/>
                  </a:lnTo>
                  <a:lnTo>
                    <a:pt x="395" y="311"/>
                  </a:lnTo>
                  <a:lnTo>
                    <a:pt x="394" y="311"/>
                  </a:lnTo>
                  <a:lnTo>
                    <a:pt x="394" y="312"/>
                  </a:lnTo>
                  <a:lnTo>
                    <a:pt x="393" y="313"/>
                  </a:lnTo>
                  <a:lnTo>
                    <a:pt x="393" y="313"/>
                  </a:lnTo>
                  <a:lnTo>
                    <a:pt x="392" y="314"/>
                  </a:lnTo>
                  <a:lnTo>
                    <a:pt x="392" y="314"/>
                  </a:lnTo>
                  <a:lnTo>
                    <a:pt x="391" y="315"/>
                  </a:lnTo>
                  <a:lnTo>
                    <a:pt x="391" y="316"/>
                  </a:lnTo>
                  <a:lnTo>
                    <a:pt x="390" y="317"/>
                  </a:lnTo>
                  <a:lnTo>
                    <a:pt x="389" y="318"/>
                  </a:lnTo>
                  <a:lnTo>
                    <a:pt x="388" y="320"/>
                  </a:lnTo>
                  <a:lnTo>
                    <a:pt x="387" y="322"/>
                  </a:lnTo>
                  <a:lnTo>
                    <a:pt x="386" y="324"/>
                  </a:lnTo>
                  <a:lnTo>
                    <a:pt x="385" y="325"/>
                  </a:lnTo>
                  <a:lnTo>
                    <a:pt x="384" y="327"/>
                  </a:lnTo>
                  <a:lnTo>
                    <a:pt x="383" y="329"/>
                  </a:lnTo>
                  <a:lnTo>
                    <a:pt x="383" y="331"/>
                  </a:lnTo>
                  <a:lnTo>
                    <a:pt x="382" y="333"/>
                  </a:lnTo>
                  <a:lnTo>
                    <a:pt x="381" y="335"/>
                  </a:lnTo>
                  <a:lnTo>
                    <a:pt x="382" y="336"/>
                  </a:lnTo>
                  <a:lnTo>
                    <a:pt x="381" y="336"/>
                  </a:lnTo>
                  <a:lnTo>
                    <a:pt x="381" y="337"/>
                  </a:lnTo>
                  <a:lnTo>
                    <a:pt x="381" y="339"/>
                  </a:lnTo>
                  <a:lnTo>
                    <a:pt x="380" y="340"/>
                  </a:lnTo>
                  <a:lnTo>
                    <a:pt x="380" y="341"/>
                  </a:lnTo>
                  <a:lnTo>
                    <a:pt x="380" y="343"/>
                  </a:lnTo>
                  <a:lnTo>
                    <a:pt x="380" y="344"/>
                  </a:lnTo>
                  <a:lnTo>
                    <a:pt x="380" y="345"/>
                  </a:lnTo>
                  <a:lnTo>
                    <a:pt x="379" y="347"/>
                  </a:lnTo>
                  <a:lnTo>
                    <a:pt x="379" y="348"/>
                  </a:lnTo>
                  <a:lnTo>
                    <a:pt x="379" y="349"/>
                  </a:lnTo>
                  <a:lnTo>
                    <a:pt x="379" y="349"/>
                  </a:lnTo>
                  <a:lnTo>
                    <a:pt x="379" y="350"/>
                  </a:lnTo>
                  <a:lnTo>
                    <a:pt x="378" y="350"/>
                  </a:lnTo>
                  <a:lnTo>
                    <a:pt x="378" y="351"/>
                  </a:lnTo>
                  <a:lnTo>
                    <a:pt x="378" y="351"/>
                  </a:lnTo>
                  <a:lnTo>
                    <a:pt x="378" y="352"/>
                  </a:lnTo>
                  <a:lnTo>
                    <a:pt x="378" y="352"/>
                  </a:lnTo>
                  <a:lnTo>
                    <a:pt x="378" y="353"/>
                  </a:lnTo>
                  <a:lnTo>
                    <a:pt x="378" y="353"/>
                  </a:lnTo>
                  <a:lnTo>
                    <a:pt x="378" y="354"/>
                  </a:lnTo>
                  <a:lnTo>
                    <a:pt x="378" y="354"/>
                  </a:lnTo>
                  <a:lnTo>
                    <a:pt x="378" y="355"/>
                  </a:lnTo>
                  <a:lnTo>
                    <a:pt x="378" y="356"/>
                  </a:lnTo>
                  <a:lnTo>
                    <a:pt x="378" y="357"/>
                  </a:lnTo>
                  <a:lnTo>
                    <a:pt x="378" y="358"/>
                  </a:lnTo>
                  <a:lnTo>
                    <a:pt x="378" y="359"/>
                  </a:lnTo>
                  <a:lnTo>
                    <a:pt x="378" y="360"/>
                  </a:lnTo>
                  <a:lnTo>
                    <a:pt x="378" y="361"/>
                  </a:lnTo>
                  <a:lnTo>
                    <a:pt x="378" y="361"/>
                  </a:lnTo>
                  <a:lnTo>
                    <a:pt x="378" y="362"/>
                  </a:lnTo>
                  <a:lnTo>
                    <a:pt x="377" y="362"/>
                  </a:lnTo>
                  <a:lnTo>
                    <a:pt x="376" y="362"/>
                  </a:lnTo>
                  <a:lnTo>
                    <a:pt x="376" y="361"/>
                  </a:lnTo>
                  <a:lnTo>
                    <a:pt x="376" y="360"/>
                  </a:lnTo>
                  <a:lnTo>
                    <a:pt x="376" y="359"/>
                  </a:lnTo>
                  <a:lnTo>
                    <a:pt x="375" y="358"/>
                  </a:lnTo>
                  <a:lnTo>
                    <a:pt x="375" y="357"/>
                  </a:lnTo>
                  <a:lnTo>
                    <a:pt x="375" y="356"/>
                  </a:lnTo>
                  <a:lnTo>
                    <a:pt x="374" y="355"/>
                  </a:lnTo>
                  <a:lnTo>
                    <a:pt x="373" y="355"/>
                  </a:lnTo>
                  <a:lnTo>
                    <a:pt x="374" y="355"/>
                  </a:lnTo>
                  <a:lnTo>
                    <a:pt x="374" y="355"/>
                  </a:lnTo>
                  <a:lnTo>
                    <a:pt x="374" y="354"/>
                  </a:lnTo>
                  <a:lnTo>
                    <a:pt x="374" y="354"/>
                  </a:lnTo>
                  <a:lnTo>
                    <a:pt x="374" y="354"/>
                  </a:lnTo>
                  <a:lnTo>
                    <a:pt x="374" y="353"/>
                  </a:lnTo>
                  <a:lnTo>
                    <a:pt x="374" y="353"/>
                  </a:lnTo>
                  <a:lnTo>
                    <a:pt x="374" y="353"/>
                  </a:lnTo>
                  <a:lnTo>
                    <a:pt x="374" y="352"/>
                  </a:lnTo>
                  <a:lnTo>
                    <a:pt x="374" y="352"/>
                  </a:lnTo>
                  <a:lnTo>
                    <a:pt x="373" y="352"/>
                  </a:lnTo>
                  <a:lnTo>
                    <a:pt x="373" y="351"/>
                  </a:lnTo>
                  <a:lnTo>
                    <a:pt x="372" y="350"/>
                  </a:lnTo>
                  <a:lnTo>
                    <a:pt x="372" y="349"/>
                  </a:lnTo>
                  <a:lnTo>
                    <a:pt x="371" y="348"/>
                  </a:lnTo>
                  <a:lnTo>
                    <a:pt x="371" y="347"/>
                  </a:lnTo>
                  <a:lnTo>
                    <a:pt x="370" y="346"/>
                  </a:lnTo>
                  <a:lnTo>
                    <a:pt x="370" y="345"/>
                  </a:lnTo>
                  <a:lnTo>
                    <a:pt x="370" y="344"/>
                  </a:lnTo>
                  <a:lnTo>
                    <a:pt x="369" y="343"/>
                  </a:lnTo>
                  <a:lnTo>
                    <a:pt x="369" y="343"/>
                  </a:lnTo>
                  <a:lnTo>
                    <a:pt x="369" y="343"/>
                  </a:lnTo>
                  <a:lnTo>
                    <a:pt x="369" y="342"/>
                  </a:lnTo>
                  <a:lnTo>
                    <a:pt x="369" y="342"/>
                  </a:lnTo>
                  <a:lnTo>
                    <a:pt x="369" y="341"/>
                  </a:lnTo>
                  <a:lnTo>
                    <a:pt x="368" y="341"/>
                  </a:lnTo>
                  <a:lnTo>
                    <a:pt x="368" y="341"/>
                  </a:lnTo>
                  <a:lnTo>
                    <a:pt x="368" y="341"/>
                  </a:lnTo>
                  <a:lnTo>
                    <a:pt x="367" y="340"/>
                  </a:lnTo>
                  <a:lnTo>
                    <a:pt x="367" y="340"/>
                  </a:lnTo>
                  <a:lnTo>
                    <a:pt x="366" y="340"/>
                  </a:lnTo>
                  <a:lnTo>
                    <a:pt x="366" y="341"/>
                  </a:lnTo>
                  <a:lnTo>
                    <a:pt x="365" y="341"/>
                  </a:lnTo>
                  <a:lnTo>
                    <a:pt x="364" y="340"/>
                  </a:lnTo>
                  <a:lnTo>
                    <a:pt x="364" y="340"/>
                  </a:lnTo>
                  <a:lnTo>
                    <a:pt x="363" y="339"/>
                  </a:lnTo>
                  <a:lnTo>
                    <a:pt x="362" y="339"/>
                  </a:lnTo>
                  <a:lnTo>
                    <a:pt x="362" y="339"/>
                  </a:lnTo>
                  <a:lnTo>
                    <a:pt x="361" y="338"/>
                  </a:lnTo>
                  <a:lnTo>
                    <a:pt x="361" y="339"/>
                  </a:lnTo>
                  <a:lnTo>
                    <a:pt x="360" y="338"/>
                  </a:lnTo>
                  <a:lnTo>
                    <a:pt x="360" y="338"/>
                  </a:lnTo>
                  <a:lnTo>
                    <a:pt x="359" y="338"/>
                  </a:lnTo>
                  <a:lnTo>
                    <a:pt x="359" y="338"/>
                  </a:lnTo>
                  <a:lnTo>
                    <a:pt x="358" y="338"/>
                  </a:lnTo>
                  <a:lnTo>
                    <a:pt x="357" y="338"/>
                  </a:lnTo>
                  <a:lnTo>
                    <a:pt x="357" y="339"/>
                  </a:lnTo>
                  <a:lnTo>
                    <a:pt x="356" y="339"/>
                  </a:lnTo>
                  <a:lnTo>
                    <a:pt x="356" y="339"/>
                  </a:lnTo>
                  <a:lnTo>
                    <a:pt x="355" y="339"/>
                  </a:lnTo>
                  <a:lnTo>
                    <a:pt x="351" y="342"/>
                  </a:lnTo>
                  <a:lnTo>
                    <a:pt x="350" y="341"/>
                  </a:lnTo>
                  <a:lnTo>
                    <a:pt x="350" y="341"/>
                  </a:lnTo>
                  <a:lnTo>
                    <a:pt x="349" y="342"/>
                  </a:lnTo>
                  <a:lnTo>
                    <a:pt x="348" y="343"/>
                  </a:lnTo>
                  <a:lnTo>
                    <a:pt x="348" y="343"/>
                  </a:lnTo>
                  <a:lnTo>
                    <a:pt x="347" y="344"/>
                  </a:lnTo>
                  <a:lnTo>
                    <a:pt x="347" y="344"/>
                  </a:lnTo>
                  <a:lnTo>
                    <a:pt x="346" y="345"/>
                  </a:lnTo>
                  <a:lnTo>
                    <a:pt x="345" y="345"/>
                  </a:lnTo>
                  <a:lnTo>
                    <a:pt x="345" y="346"/>
                  </a:lnTo>
                  <a:lnTo>
                    <a:pt x="344" y="346"/>
                  </a:lnTo>
                  <a:lnTo>
                    <a:pt x="344" y="346"/>
                  </a:lnTo>
                  <a:lnTo>
                    <a:pt x="343" y="346"/>
                  </a:lnTo>
                  <a:lnTo>
                    <a:pt x="343" y="347"/>
                  </a:lnTo>
                  <a:lnTo>
                    <a:pt x="342" y="347"/>
                  </a:lnTo>
                  <a:lnTo>
                    <a:pt x="342" y="348"/>
                  </a:lnTo>
                  <a:lnTo>
                    <a:pt x="342" y="348"/>
                  </a:lnTo>
                  <a:lnTo>
                    <a:pt x="341" y="348"/>
                  </a:lnTo>
                  <a:lnTo>
                    <a:pt x="341" y="349"/>
                  </a:lnTo>
                  <a:lnTo>
                    <a:pt x="340" y="349"/>
                  </a:lnTo>
                  <a:lnTo>
                    <a:pt x="340" y="349"/>
                  </a:lnTo>
                  <a:lnTo>
                    <a:pt x="339" y="349"/>
                  </a:lnTo>
                  <a:lnTo>
                    <a:pt x="339" y="349"/>
                  </a:lnTo>
                  <a:lnTo>
                    <a:pt x="338" y="349"/>
                  </a:lnTo>
                  <a:lnTo>
                    <a:pt x="338" y="349"/>
                  </a:lnTo>
                  <a:lnTo>
                    <a:pt x="337" y="349"/>
                  </a:lnTo>
                  <a:lnTo>
                    <a:pt x="337" y="350"/>
                  </a:lnTo>
                  <a:lnTo>
                    <a:pt x="337" y="350"/>
                  </a:lnTo>
                  <a:lnTo>
                    <a:pt x="336" y="350"/>
                  </a:lnTo>
                  <a:lnTo>
                    <a:pt x="336" y="351"/>
                  </a:lnTo>
                  <a:lnTo>
                    <a:pt x="335" y="351"/>
                  </a:lnTo>
                  <a:lnTo>
                    <a:pt x="335" y="351"/>
                  </a:lnTo>
                  <a:lnTo>
                    <a:pt x="334" y="351"/>
                  </a:lnTo>
                  <a:lnTo>
                    <a:pt x="333" y="352"/>
                  </a:lnTo>
                  <a:lnTo>
                    <a:pt x="332" y="353"/>
                  </a:lnTo>
                  <a:lnTo>
                    <a:pt x="332" y="353"/>
                  </a:lnTo>
                  <a:lnTo>
                    <a:pt x="331" y="354"/>
                  </a:lnTo>
                  <a:lnTo>
                    <a:pt x="330" y="355"/>
                  </a:lnTo>
                  <a:lnTo>
                    <a:pt x="329" y="356"/>
                  </a:lnTo>
                  <a:lnTo>
                    <a:pt x="328" y="357"/>
                  </a:lnTo>
                  <a:lnTo>
                    <a:pt x="328" y="357"/>
                  </a:lnTo>
                  <a:lnTo>
                    <a:pt x="327" y="358"/>
                  </a:lnTo>
                  <a:lnTo>
                    <a:pt x="326" y="359"/>
                  </a:lnTo>
                  <a:lnTo>
                    <a:pt x="326" y="359"/>
                  </a:lnTo>
                  <a:lnTo>
                    <a:pt x="325" y="359"/>
                  </a:lnTo>
                  <a:lnTo>
                    <a:pt x="324" y="359"/>
                  </a:lnTo>
                  <a:lnTo>
                    <a:pt x="323" y="360"/>
                  </a:lnTo>
                  <a:lnTo>
                    <a:pt x="323" y="360"/>
                  </a:lnTo>
                  <a:lnTo>
                    <a:pt x="322" y="360"/>
                  </a:lnTo>
                  <a:lnTo>
                    <a:pt x="321" y="361"/>
                  </a:lnTo>
                  <a:lnTo>
                    <a:pt x="321" y="361"/>
                  </a:lnTo>
                  <a:lnTo>
                    <a:pt x="320" y="362"/>
                  </a:lnTo>
                  <a:lnTo>
                    <a:pt x="320" y="362"/>
                  </a:lnTo>
                  <a:lnTo>
                    <a:pt x="320" y="363"/>
                  </a:lnTo>
                  <a:lnTo>
                    <a:pt x="319" y="363"/>
                  </a:lnTo>
                  <a:lnTo>
                    <a:pt x="319" y="364"/>
                  </a:lnTo>
                  <a:lnTo>
                    <a:pt x="319" y="364"/>
                  </a:lnTo>
                  <a:lnTo>
                    <a:pt x="318" y="365"/>
                  </a:lnTo>
                  <a:lnTo>
                    <a:pt x="318" y="365"/>
                  </a:lnTo>
                  <a:lnTo>
                    <a:pt x="318" y="365"/>
                  </a:lnTo>
                  <a:lnTo>
                    <a:pt x="317" y="366"/>
                  </a:lnTo>
                  <a:lnTo>
                    <a:pt x="318" y="367"/>
                  </a:lnTo>
                  <a:lnTo>
                    <a:pt x="318" y="368"/>
                  </a:lnTo>
                  <a:lnTo>
                    <a:pt x="319" y="369"/>
                  </a:lnTo>
                  <a:lnTo>
                    <a:pt x="320" y="369"/>
                  </a:lnTo>
                  <a:lnTo>
                    <a:pt x="320" y="370"/>
                  </a:lnTo>
                  <a:lnTo>
                    <a:pt x="321" y="372"/>
                  </a:lnTo>
                  <a:lnTo>
                    <a:pt x="321" y="373"/>
                  </a:lnTo>
                  <a:lnTo>
                    <a:pt x="321" y="374"/>
                  </a:lnTo>
                  <a:lnTo>
                    <a:pt x="322" y="375"/>
                  </a:lnTo>
                  <a:lnTo>
                    <a:pt x="322" y="376"/>
                  </a:lnTo>
                  <a:lnTo>
                    <a:pt x="323" y="377"/>
                  </a:lnTo>
                  <a:lnTo>
                    <a:pt x="324" y="378"/>
                  </a:lnTo>
                  <a:lnTo>
                    <a:pt x="323" y="387"/>
                  </a:lnTo>
                  <a:lnTo>
                    <a:pt x="321" y="390"/>
                  </a:lnTo>
                  <a:lnTo>
                    <a:pt x="320" y="393"/>
                  </a:lnTo>
                  <a:lnTo>
                    <a:pt x="318" y="397"/>
                  </a:lnTo>
                  <a:lnTo>
                    <a:pt x="317" y="400"/>
                  </a:lnTo>
                  <a:lnTo>
                    <a:pt x="317" y="404"/>
                  </a:lnTo>
                  <a:lnTo>
                    <a:pt x="316" y="408"/>
                  </a:lnTo>
                  <a:lnTo>
                    <a:pt x="316" y="412"/>
                  </a:lnTo>
                  <a:lnTo>
                    <a:pt x="316" y="415"/>
                  </a:lnTo>
                  <a:lnTo>
                    <a:pt x="317" y="419"/>
                  </a:lnTo>
                  <a:lnTo>
                    <a:pt x="317" y="423"/>
                  </a:lnTo>
                  <a:lnTo>
                    <a:pt x="318" y="424"/>
                  </a:lnTo>
                  <a:lnTo>
                    <a:pt x="318" y="426"/>
                  </a:lnTo>
                  <a:lnTo>
                    <a:pt x="318" y="427"/>
                  </a:lnTo>
                  <a:lnTo>
                    <a:pt x="318" y="429"/>
                  </a:lnTo>
                  <a:lnTo>
                    <a:pt x="318" y="431"/>
                  </a:lnTo>
                  <a:lnTo>
                    <a:pt x="318" y="433"/>
                  </a:lnTo>
                  <a:lnTo>
                    <a:pt x="318" y="434"/>
                  </a:lnTo>
                  <a:lnTo>
                    <a:pt x="318" y="436"/>
                  </a:lnTo>
                  <a:lnTo>
                    <a:pt x="318" y="437"/>
                  </a:lnTo>
                  <a:lnTo>
                    <a:pt x="319" y="439"/>
                  </a:lnTo>
                  <a:lnTo>
                    <a:pt x="319" y="439"/>
                  </a:lnTo>
                  <a:lnTo>
                    <a:pt x="318" y="439"/>
                  </a:lnTo>
                  <a:lnTo>
                    <a:pt x="318" y="440"/>
                  </a:lnTo>
                  <a:lnTo>
                    <a:pt x="318" y="440"/>
                  </a:lnTo>
                  <a:lnTo>
                    <a:pt x="318" y="441"/>
                  </a:lnTo>
                  <a:lnTo>
                    <a:pt x="319" y="441"/>
                  </a:lnTo>
                  <a:lnTo>
                    <a:pt x="319" y="441"/>
                  </a:lnTo>
                  <a:lnTo>
                    <a:pt x="319" y="442"/>
                  </a:lnTo>
                  <a:lnTo>
                    <a:pt x="319" y="442"/>
                  </a:lnTo>
                  <a:lnTo>
                    <a:pt x="319" y="443"/>
                  </a:lnTo>
                  <a:lnTo>
                    <a:pt x="319" y="444"/>
                  </a:lnTo>
                  <a:lnTo>
                    <a:pt x="319" y="445"/>
                  </a:lnTo>
                  <a:lnTo>
                    <a:pt x="319" y="447"/>
                  </a:lnTo>
                  <a:lnTo>
                    <a:pt x="318" y="448"/>
                  </a:lnTo>
                  <a:lnTo>
                    <a:pt x="318" y="449"/>
                  </a:lnTo>
                  <a:lnTo>
                    <a:pt x="318" y="451"/>
                  </a:lnTo>
                  <a:lnTo>
                    <a:pt x="318" y="452"/>
                  </a:lnTo>
                  <a:lnTo>
                    <a:pt x="318" y="453"/>
                  </a:lnTo>
                  <a:lnTo>
                    <a:pt x="317" y="454"/>
                  </a:lnTo>
                  <a:lnTo>
                    <a:pt x="316" y="455"/>
                  </a:lnTo>
                  <a:lnTo>
                    <a:pt x="315" y="456"/>
                  </a:lnTo>
                  <a:lnTo>
                    <a:pt x="315" y="456"/>
                  </a:lnTo>
                  <a:lnTo>
                    <a:pt x="315" y="456"/>
                  </a:lnTo>
                  <a:lnTo>
                    <a:pt x="315" y="457"/>
                  </a:lnTo>
                  <a:lnTo>
                    <a:pt x="315" y="458"/>
                  </a:lnTo>
                  <a:lnTo>
                    <a:pt x="315" y="458"/>
                  </a:lnTo>
                  <a:lnTo>
                    <a:pt x="315" y="459"/>
                  </a:lnTo>
                  <a:lnTo>
                    <a:pt x="315" y="460"/>
                  </a:lnTo>
                  <a:lnTo>
                    <a:pt x="315" y="461"/>
                  </a:lnTo>
                  <a:lnTo>
                    <a:pt x="315" y="461"/>
                  </a:lnTo>
                  <a:lnTo>
                    <a:pt x="314" y="464"/>
                  </a:lnTo>
                  <a:lnTo>
                    <a:pt x="312" y="466"/>
                  </a:lnTo>
                  <a:lnTo>
                    <a:pt x="310" y="467"/>
                  </a:lnTo>
                  <a:lnTo>
                    <a:pt x="308" y="468"/>
                  </a:lnTo>
                  <a:lnTo>
                    <a:pt x="306" y="469"/>
                  </a:lnTo>
                  <a:lnTo>
                    <a:pt x="303" y="470"/>
                  </a:lnTo>
                  <a:lnTo>
                    <a:pt x="301" y="470"/>
                  </a:lnTo>
                  <a:lnTo>
                    <a:pt x="299" y="471"/>
                  </a:lnTo>
                  <a:lnTo>
                    <a:pt x="296" y="471"/>
                  </a:lnTo>
                  <a:lnTo>
                    <a:pt x="294" y="472"/>
                  </a:lnTo>
                  <a:lnTo>
                    <a:pt x="292" y="472"/>
                  </a:lnTo>
                  <a:lnTo>
                    <a:pt x="290" y="472"/>
                  </a:lnTo>
                  <a:lnTo>
                    <a:pt x="288" y="472"/>
                  </a:lnTo>
                  <a:lnTo>
                    <a:pt x="286" y="472"/>
                  </a:lnTo>
                  <a:lnTo>
                    <a:pt x="284" y="472"/>
                  </a:lnTo>
                  <a:lnTo>
                    <a:pt x="283" y="472"/>
                  </a:lnTo>
                  <a:lnTo>
                    <a:pt x="281" y="472"/>
                  </a:lnTo>
                  <a:lnTo>
                    <a:pt x="279" y="471"/>
                  </a:lnTo>
                  <a:lnTo>
                    <a:pt x="277" y="471"/>
                  </a:lnTo>
                  <a:lnTo>
                    <a:pt x="275" y="471"/>
                  </a:lnTo>
                  <a:lnTo>
                    <a:pt x="275" y="471"/>
                  </a:lnTo>
                  <a:lnTo>
                    <a:pt x="274" y="470"/>
                  </a:lnTo>
                  <a:lnTo>
                    <a:pt x="273" y="470"/>
                  </a:lnTo>
                  <a:lnTo>
                    <a:pt x="272" y="470"/>
                  </a:lnTo>
                  <a:lnTo>
                    <a:pt x="272" y="469"/>
                  </a:lnTo>
                  <a:lnTo>
                    <a:pt x="271" y="469"/>
                  </a:lnTo>
                  <a:lnTo>
                    <a:pt x="270" y="469"/>
                  </a:lnTo>
                  <a:lnTo>
                    <a:pt x="269" y="469"/>
                  </a:lnTo>
                  <a:lnTo>
                    <a:pt x="268" y="469"/>
                  </a:lnTo>
                  <a:lnTo>
                    <a:pt x="268" y="468"/>
                  </a:lnTo>
                  <a:lnTo>
                    <a:pt x="268" y="467"/>
                  </a:lnTo>
                  <a:lnTo>
                    <a:pt x="268" y="467"/>
                  </a:lnTo>
                  <a:lnTo>
                    <a:pt x="267" y="467"/>
                  </a:lnTo>
                  <a:lnTo>
                    <a:pt x="267" y="467"/>
                  </a:lnTo>
                  <a:lnTo>
                    <a:pt x="267" y="467"/>
                  </a:lnTo>
                  <a:lnTo>
                    <a:pt x="267" y="467"/>
                  </a:lnTo>
                  <a:lnTo>
                    <a:pt x="267" y="468"/>
                  </a:lnTo>
                  <a:lnTo>
                    <a:pt x="266" y="468"/>
                  </a:lnTo>
                  <a:lnTo>
                    <a:pt x="266" y="468"/>
                  </a:lnTo>
                  <a:lnTo>
                    <a:pt x="266" y="468"/>
                  </a:lnTo>
                  <a:lnTo>
                    <a:pt x="265" y="468"/>
                  </a:lnTo>
                  <a:lnTo>
                    <a:pt x="265" y="467"/>
                  </a:lnTo>
                  <a:lnTo>
                    <a:pt x="265" y="466"/>
                  </a:lnTo>
                  <a:lnTo>
                    <a:pt x="265" y="466"/>
                  </a:lnTo>
                  <a:lnTo>
                    <a:pt x="265" y="465"/>
                  </a:lnTo>
                  <a:lnTo>
                    <a:pt x="265" y="464"/>
                  </a:lnTo>
                  <a:lnTo>
                    <a:pt x="266" y="464"/>
                  </a:lnTo>
                  <a:lnTo>
                    <a:pt x="266" y="463"/>
                  </a:lnTo>
                  <a:lnTo>
                    <a:pt x="266" y="463"/>
                  </a:lnTo>
                  <a:lnTo>
                    <a:pt x="266" y="462"/>
                  </a:lnTo>
                  <a:lnTo>
                    <a:pt x="265" y="461"/>
                  </a:lnTo>
                  <a:lnTo>
                    <a:pt x="264" y="462"/>
                  </a:lnTo>
                  <a:lnTo>
                    <a:pt x="263" y="463"/>
                  </a:lnTo>
                  <a:lnTo>
                    <a:pt x="262" y="463"/>
                  </a:lnTo>
                  <a:lnTo>
                    <a:pt x="262" y="463"/>
                  </a:lnTo>
                  <a:lnTo>
                    <a:pt x="261" y="462"/>
                  </a:lnTo>
                  <a:lnTo>
                    <a:pt x="260" y="461"/>
                  </a:lnTo>
                  <a:lnTo>
                    <a:pt x="259" y="461"/>
                  </a:lnTo>
                  <a:lnTo>
                    <a:pt x="258" y="460"/>
                  </a:lnTo>
                  <a:lnTo>
                    <a:pt x="257" y="459"/>
                  </a:lnTo>
                  <a:lnTo>
                    <a:pt x="257" y="459"/>
                  </a:lnTo>
                  <a:lnTo>
                    <a:pt x="256" y="458"/>
                  </a:lnTo>
                  <a:lnTo>
                    <a:pt x="256" y="458"/>
                  </a:lnTo>
                  <a:lnTo>
                    <a:pt x="256" y="458"/>
                  </a:lnTo>
                  <a:lnTo>
                    <a:pt x="256" y="457"/>
                  </a:lnTo>
                  <a:lnTo>
                    <a:pt x="256" y="457"/>
                  </a:lnTo>
                  <a:lnTo>
                    <a:pt x="256" y="456"/>
                  </a:lnTo>
                  <a:lnTo>
                    <a:pt x="256" y="456"/>
                  </a:lnTo>
                  <a:lnTo>
                    <a:pt x="256" y="456"/>
                  </a:lnTo>
                  <a:lnTo>
                    <a:pt x="256" y="456"/>
                  </a:lnTo>
                  <a:lnTo>
                    <a:pt x="257" y="456"/>
                  </a:lnTo>
                  <a:lnTo>
                    <a:pt x="256" y="455"/>
                  </a:lnTo>
                  <a:lnTo>
                    <a:pt x="257" y="451"/>
                  </a:lnTo>
                  <a:lnTo>
                    <a:pt x="258" y="448"/>
                  </a:lnTo>
                  <a:lnTo>
                    <a:pt x="259" y="445"/>
                  </a:lnTo>
                  <a:lnTo>
                    <a:pt x="260" y="441"/>
                  </a:lnTo>
                  <a:lnTo>
                    <a:pt x="262" y="438"/>
                  </a:lnTo>
                  <a:lnTo>
                    <a:pt x="263" y="435"/>
                  </a:lnTo>
                  <a:lnTo>
                    <a:pt x="265" y="432"/>
                  </a:lnTo>
                  <a:lnTo>
                    <a:pt x="267" y="429"/>
                  </a:lnTo>
                  <a:lnTo>
                    <a:pt x="269" y="426"/>
                  </a:lnTo>
                  <a:lnTo>
                    <a:pt x="271" y="424"/>
                  </a:lnTo>
                  <a:lnTo>
                    <a:pt x="272" y="422"/>
                  </a:lnTo>
                  <a:lnTo>
                    <a:pt x="274" y="420"/>
                  </a:lnTo>
                  <a:lnTo>
                    <a:pt x="276" y="419"/>
                  </a:lnTo>
                  <a:lnTo>
                    <a:pt x="277" y="418"/>
                  </a:lnTo>
                  <a:lnTo>
                    <a:pt x="279" y="417"/>
                  </a:lnTo>
                  <a:lnTo>
                    <a:pt x="281" y="417"/>
                  </a:lnTo>
                  <a:lnTo>
                    <a:pt x="283" y="416"/>
                  </a:lnTo>
                  <a:lnTo>
                    <a:pt x="285" y="415"/>
                  </a:lnTo>
                  <a:lnTo>
                    <a:pt x="286" y="413"/>
                  </a:lnTo>
                  <a:lnTo>
                    <a:pt x="287" y="411"/>
                  </a:lnTo>
                  <a:lnTo>
                    <a:pt x="286" y="412"/>
                  </a:lnTo>
                  <a:lnTo>
                    <a:pt x="287" y="409"/>
                  </a:lnTo>
                  <a:lnTo>
                    <a:pt x="288" y="407"/>
                  </a:lnTo>
                  <a:lnTo>
                    <a:pt x="288" y="404"/>
                  </a:lnTo>
                  <a:lnTo>
                    <a:pt x="288" y="401"/>
                  </a:lnTo>
                  <a:lnTo>
                    <a:pt x="288" y="398"/>
                  </a:lnTo>
                  <a:lnTo>
                    <a:pt x="288" y="395"/>
                  </a:lnTo>
                  <a:lnTo>
                    <a:pt x="288" y="392"/>
                  </a:lnTo>
                  <a:lnTo>
                    <a:pt x="287" y="389"/>
                  </a:lnTo>
                  <a:lnTo>
                    <a:pt x="287" y="386"/>
                  </a:lnTo>
                  <a:lnTo>
                    <a:pt x="286" y="384"/>
                  </a:lnTo>
                  <a:lnTo>
                    <a:pt x="285" y="383"/>
                  </a:lnTo>
                  <a:lnTo>
                    <a:pt x="285" y="381"/>
                  </a:lnTo>
                  <a:lnTo>
                    <a:pt x="284" y="380"/>
                  </a:lnTo>
                  <a:lnTo>
                    <a:pt x="283" y="378"/>
                  </a:lnTo>
                  <a:lnTo>
                    <a:pt x="282" y="377"/>
                  </a:lnTo>
                  <a:lnTo>
                    <a:pt x="281" y="375"/>
                  </a:lnTo>
                  <a:lnTo>
                    <a:pt x="280" y="374"/>
                  </a:lnTo>
                  <a:lnTo>
                    <a:pt x="279" y="373"/>
                  </a:lnTo>
                  <a:lnTo>
                    <a:pt x="278" y="373"/>
                  </a:lnTo>
                  <a:lnTo>
                    <a:pt x="277" y="373"/>
                  </a:lnTo>
                  <a:lnTo>
                    <a:pt x="273" y="372"/>
                  </a:lnTo>
                  <a:lnTo>
                    <a:pt x="270" y="371"/>
                  </a:lnTo>
                  <a:lnTo>
                    <a:pt x="267" y="371"/>
                  </a:lnTo>
                  <a:lnTo>
                    <a:pt x="264" y="370"/>
                  </a:lnTo>
                  <a:lnTo>
                    <a:pt x="261" y="369"/>
                  </a:lnTo>
                  <a:lnTo>
                    <a:pt x="258" y="369"/>
                  </a:lnTo>
                  <a:lnTo>
                    <a:pt x="255" y="368"/>
                  </a:lnTo>
                  <a:lnTo>
                    <a:pt x="252" y="366"/>
                  </a:lnTo>
                  <a:lnTo>
                    <a:pt x="249" y="365"/>
                  </a:lnTo>
                  <a:lnTo>
                    <a:pt x="247" y="363"/>
                  </a:lnTo>
                  <a:lnTo>
                    <a:pt x="245" y="364"/>
                  </a:lnTo>
                  <a:lnTo>
                    <a:pt x="243" y="362"/>
                  </a:lnTo>
                  <a:lnTo>
                    <a:pt x="240" y="361"/>
                  </a:lnTo>
                  <a:lnTo>
                    <a:pt x="238" y="360"/>
                  </a:lnTo>
                  <a:lnTo>
                    <a:pt x="236" y="359"/>
                  </a:lnTo>
                  <a:lnTo>
                    <a:pt x="234" y="357"/>
                  </a:lnTo>
                  <a:lnTo>
                    <a:pt x="232" y="356"/>
                  </a:lnTo>
                  <a:lnTo>
                    <a:pt x="229" y="354"/>
                  </a:lnTo>
                  <a:lnTo>
                    <a:pt x="227" y="352"/>
                  </a:lnTo>
                  <a:lnTo>
                    <a:pt x="225" y="351"/>
                  </a:lnTo>
                  <a:lnTo>
                    <a:pt x="223" y="349"/>
                  </a:lnTo>
                  <a:lnTo>
                    <a:pt x="222" y="350"/>
                  </a:lnTo>
                  <a:lnTo>
                    <a:pt x="220" y="351"/>
                  </a:lnTo>
                  <a:lnTo>
                    <a:pt x="219" y="352"/>
                  </a:lnTo>
                  <a:lnTo>
                    <a:pt x="217" y="353"/>
                  </a:lnTo>
                  <a:lnTo>
                    <a:pt x="215" y="353"/>
                  </a:lnTo>
                  <a:lnTo>
                    <a:pt x="214" y="354"/>
                  </a:lnTo>
                  <a:lnTo>
                    <a:pt x="212" y="354"/>
                  </a:lnTo>
                  <a:lnTo>
                    <a:pt x="210" y="354"/>
                  </a:lnTo>
                  <a:lnTo>
                    <a:pt x="208" y="355"/>
                  </a:lnTo>
                  <a:lnTo>
                    <a:pt x="206" y="355"/>
                  </a:lnTo>
                  <a:lnTo>
                    <a:pt x="205" y="356"/>
                  </a:lnTo>
                  <a:lnTo>
                    <a:pt x="205" y="357"/>
                  </a:lnTo>
                  <a:lnTo>
                    <a:pt x="205" y="358"/>
                  </a:lnTo>
                  <a:lnTo>
                    <a:pt x="205" y="359"/>
                  </a:lnTo>
                  <a:lnTo>
                    <a:pt x="206" y="361"/>
                  </a:lnTo>
                  <a:lnTo>
                    <a:pt x="206" y="362"/>
                  </a:lnTo>
                  <a:lnTo>
                    <a:pt x="207" y="363"/>
                  </a:lnTo>
                  <a:lnTo>
                    <a:pt x="208" y="364"/>
                  </a:lnTo>
                  <a:lnTo>
                    <a:pt x="209" y="365"/>
                  </a:lnTo>
                  <a:lnTo>
                    <a:pt x="209" y="366"/>
                  </a:lnTo>
                  <a:lnTo>
                    <a:pt x="211" y="368"/>
                  </a:lnTo>
                  <a:lnTo>
                    <a:pt x="213" y="370"/>
                  </a:lnTo>
                  <a:lnTo>
                    <a:pt x="214" y="371"/>
                  </a:lnTo>
                  <a:lnTo>
                    <a:pt x="216" y="373"/>
                  </a:lnTo>
                  <a:lnTo>
                    <a:pt x="218" y="374"/>
                  </a:lnTo>
                  <a:lnTo>
                    <a:pt x="219" y="375"/>
                  </a:lnTo>
                  <a:lnTo>
                    <a:pt x="221" y="377"/>
                  </a:lnTo>
                  <a:lnTo>
                    <a:pt x="223" y="378"/>
                  </a:lnTo>
                  <a:lnTo>
                    <a:pt x="225" y="379"/>
                  </a:lnTo>
                  <a:lnTo>
                    <a:pt x="226" y="381"/>
                  </a:lnTo>
                  <a:lnTo>
                    <a:pt x="227" y="382"/>
                  </a:lnTo>
                  <a:lnTo>
                    <a:pt x="227" y="384"/>
                  </a:lnTo>
                  <a:lnTo>
                    <a:pt x="228" y="385"/>
                  </a:lnTo>
                  <a:lnTo>
                    <a:pt x="229" y="386"/>
                  </a:lnTo>
                  <a:lnTo>
                    <a:pt x="230" y="388"/>
                  </a:lnTo>
                  <a:lnTo>
                    <a:pt x="231" y="389"/>
                  </a:lnTo>
                  <a:lnTo>
                    <a:pt x="231" y="390"/>
                  </a:lnTo>
                  <a:lnTo>
                    <a:pt x="232" y="392"/>
                  </a:lnTo>
                  <a:lnTo>
                    <a:pt x="233" y="393"/>
                  </a:lnTo>
                  <a:lnTo>
                    <a:pt x="233" y="395"/>
                  </a:lnTo>
                  <a:lnTo>
                    <a:pt x="234" y="398"/>
                  </a:lnTo>
                  <a:lnTo>
                    <a:pt x="234" y="402"/>
                  </a:lnTo>
                  <a:lnTo>
                    <a:pt x="235" y="406"/>
                  </a:lnTo>
                  <a:lnTo>
                    <a:pt x="234" y="409"/>
                  </a:lnTo>
                  <a:lnTo>
                    <a:pt x="233" y="413"/>
                  </a:lnTo>
                  <a:lnTo>
                    <a:pt x="232" y="417"/>
                  </a:lnTo>
                  <a:lnTo>
                    <a:pt x="231" y="420"/>
                  </a:lnTo>
                  <a:lnTo>
                    <a:pt x="229" y="423"/>
                  </a:lnTo>
                  <a:lnTo>
                    <a:pt x="227" y="426"/>
                  </a:lnTo>
                  <a:lnTo>
                    <a:pt x="225" y="429"/>
                  </a:lnTo>
                  <a:lnTo>
                    <a:pt x="223" y="431"/>
                  </a:lnTo>
                  <a:lnTo>
                    <a:pt x="222" y="432"/>
                  </a:lnTo>
                  <a:lnTo>
                    <a:pt x="220" y="434"/>
                  </a:lnTo>
                  <a:lnTo>
                    <a:pt x="218" y="435"/>
                  </a:lnTo>
                  <a:lnTo>
                    <a:pt x="216" y="437"/>
                  </a:lnTo>
                  <a:lnTo>
                    <a:pt x="215" y="438"/>
                  </a:lnTo>
                  <a:lnTo>
                    <a:pt x="213" y="439"/>
                  </a:lnTo>
                  <a:lnTo>
                    <a:pt x="211" y="439"/>
                  </a:lnTo>
                  <a:lnTo>
                    <a:pt x="209" y="439"/>
                  </a:lnTo>
                  <a:lnTo>
                    <a:pt x="206" y="439"/>
                  </a:lnTo>
                  <a:lnTo>
                    <a:pt x="206" y="438"/>
                  </a:lnTo>
                  <a:lnTo>
                    <a:pt x="205" y="438"/>
                  </a:lnTo>
                  <a:lnTo>
                    <a:pt x="205" y="437"/>
                  </a:lnTo>
                  <a:lnTo>
                    <a:pt x="205" y="436"/>
                  </a:lnTo>
                  <a:lnTo>
                    <a:pt x="205" y="436"/>
                  </a:lnTo>
                  <a:lnTo>
                    <a:pt x="205" y="435"/>
                  </a:lnTo>
                  <a:lnTo>
                    <a:pt x="205" y="434"/>
                  </a:lnTo>
                  <a:lnTo>
                    <a:pt x="204" y="433"/>
                  </a:lnTo>
                  <a:lnTo>
                    <a:pt x="204" y="433"/>
                  </a:lnTo>
                  <a:lnTo>
                    <a:pt x="204" y="432"/>
                  </a:lnTo>
                  <a:lnTo>
                    <a:pt x="204" y="432"/>
                  </a:lnTo>
                  <a:lnTo>
                    <a:pt x="203" y="432"/>
                  </a:lnTo>
                  <a:lnTo>
                    <a:pt x="203" y="433"/>
                  </a:lnTo>
                  <a:lnTo>
                    <a:pt x="202" y="433"/>
                  </a:lnTo>
                  <a:lnTo>
                    <a:pt x="202" y="433"/>
                  </a:lnTo>
                  <a:lnTo>
                    <a:pt x="201" y="434"/>
                  </a:lnTo>
                  <a:lnTo>
                    <a:pt x="201" y="434"/>
                  </a:lnTo>
                  <a:lnTo>
                    <a:pt x="200" y="434"/>
                  </a:lnTo>
                  <a:lnTo>
                    <a:pt x="200" y="434"/>
                  </a:lnTo>
                  <a:lnTo>
                    <a:pt x="199" y="434"/>
                  </a:lnTo>
                  <a:lnTo>
                    <a:pt x="198" y="432"/>
                  </a:lnTo>
                  <a:lnTo>
                    <a:pt x="198" y="431"/>
                  </a:lnTo>
                  <a:lnTo>
                    <a:pt x="198" y="430"/>
                  </a:lnTo>
                  <a:lnTo>
                    <a:pt x="198" y="428"/>
                  </a:lnTo>
                  <a:lnTo>
                    <a:pt x="198" y="427"/>
                  </a:lnTo>
                  <a:lnTo>
                    <a:pt x="198" y="425"/>
                  </a:lnTo>
                  <a:lnTo>
                    <a:pt x="198" y="424"/>
                  </a:lnTo>
                  <a:lnTo>
                    <a:pt x="198" y="423"/>
                  </a:lnTo>
                  <a:lnTo>
                    <a:pt x="198" y="421"/>
                  </a:lnTo>
                  <a:lnTo>
                    <a:pt x="198" y="420"/>
                  </a:lnTo>
                  <a:lnTo>
                    <a:pt x="198" y="419"/>
                  </a:lnTo>
                  <a:lnTo>
                    <a:pt x="198" y="418"/>
                  </a:lnTo>
                  <a:lnTo>
                    <a:pt x="198" y="417"/>
                  </a:lnTo>
                  <a:lnTo>
                    <a:pt x="198" y="416"/>
                  </a:lnTo>
                  <a:lnTo>
                    <a:pt x="198" y="415"/>
                  </a:lnTo>
                  <a:lnTo>
                    <a:pt x="198" y="415"/>
                  </a:lnTo>
                  <a:lnTo>
                    <a:pt x="197" y="414"/>
                  </a:lnTo>
                  <a:lnTo>
                    <a:pt x="197" y="413"/>
                  </a:lnTo>
                  <a:lnTo>
                    <a:pt x="197" y="412"/>
                  </a:lnTo>
                  <a:lnTo>
                    <a:pt x="196" y="412"/>
                  </a:lnTo>
                  <a:lnTo>
                    <a:pt x="196" y="412"/>
                  </a:lnTo>
                  <a:lnTo>
                    <a:pt x="196" y="412"/>
                  </a:lnTo>
                  <a:lnTo>
                    <a:pt x="195" y="412"/>
                  </a:lnTo>
                  <a:lnTo>
                    <a:pt x="195" y="412"/>
                  </a:lnTo>
                  <a:lnTo>
                    <a:pt x="195" y="412"/>
                  </a:lnTo>
                  <a:lnTo>
                    <a:pt x="195" y="413"/>
                  </a:lnTo>
                  <a:lnTo>
                    <a:pt x="194" y="413"/>
                  </a:lnTo>
                  <a:lnTo>
                    <a:pt x="194" y="413"/>
                  </a:lnTo>
                  <a:lnTo>
                    <a:pt x="194" y="412"/>
                  </a:lnTo>
                  <a:lnTo>
                    <a:pt x="194" y="412"/>
                  </a:lnTo>
                  <a:lnTo>
                    <a:pt x="194" y="408"/>
                  </a:lnTo>
                  <a:lnTo>
                    <a:pt x="194" y="405"/>
                  </a:lnTo>
                  <a:lnTo>
                    <a:pt x="194" y="402"/>
                  </a:lnTo>
                  <a:lnTo>
                    <a:pt x="194" y="398"/>
                  </a:lnTo>
                  <a:lnTo>
                    <a:pt x="193" y="395"/>
                  </a:lnTo>
                  <a:lnTo>
                    <a:pt x="192" y="392"/>
                  </a:lnTo>
                  <a:lnTo>
                    <a:pt x="191" y="389"/>
                  </a:lnTo>
                  <a:lnTo>
                    <a:pt x="190" y="386"/>
                  </a:lnTo>
                  <a:lnTo>
                    <a:pt x="188" y="384"/>
                  </a:lnTo>
                  <a:lnTo>
                    <a:pt x="186" y="381"/>
                  </a:lnTo>
                  <a:lnTo>
                    <a:pt x="184" y="379"/>
                  </a:lnTo>
                  <a:lnTo>
                    <a:pt x="182" y="377"/>
                  </a:lnTo>
                  <a:lnTo>
                    <a:pt x="180" y="375"/>
                  </a:lnTo>
                  <a:lnTo>
                    <a:pt x="178" y="373"/>
                  </a:lnTo>
                  <a:lnTo>
                    <a:pt x="176" y="371"/>
                  </a:lnTo>
                  <a:lnTo>
                    <a:pt x="174" y="369"/>
                  </a:lnTo>
                  <a:lnTo>
                    <a:pt x="172" y="367"/>
                  </a:lnTo>
                  <a:lnTo>
                    <a:pt x="169" y="366"/>
                  </a:lnTo>
                  <a:lnTo>
                    <a:pt x="167" y="364"/>
                  </a:lnTo>
                  <a:lnTo>
                    <a:pt x="165" y="363"/>
                  </a:lnTo>
                  <a:lnTo>
                    <a:pt x="164" y="360"/>
                  </a:lnTo>
                  <a:lnTo>
                    <a:pt x="162" y="358"/>
                  </a:lnTo>
                  <a:lnTo>
                    <a:pt x="161" y="356"/>
                  </a:lnTo>
                  <a:lnTo>
                    <a:pt x="160" y="353"/>
                  </a:lnTo>
                  <a:lnTo>
                    <a:pt x="160" y="350"/>
                  </a:lnTo>
                  <a:lnTo>
                    <a:pt x="159" y="348"/>
                  </a:lnTo>
                  <a:lnTo>
                    <a:pt x="159" y="345"/>
                  </a:lnTo>
                  <a:lnTo>
                    <a:pt x="159" y="342"/>
                  </a:lnTo>
                  <a:lnTo>
                    <a:pt x="160" y="340"/>
                  </a:lnTo>
                  <a:lnTo>
                    <a:pt x="161" y="337"/>
                  </a:lnTo>
                  <a:lnTo>
                    <a:pt x="161" y="335"/>
                  </a:lnTo>
                  <a:lnTo>
                    <a:pt x="162" y="333"/>
                  </a:lnTo>
                  <a:lnTo>
                    <a:pt x="163" y="332"/>
                  </a:lnTo>
                  <a:lnTo>
                    <a:pt x="164" y="330"/>
                  </a:lnTo>
                  <a:lnTo>
                    <a:pt x="166" y="329"/>
                  </a:lnTo>
                  <a:lnTo>
                    <a:pt x="167" y="327"/>
                  </a:lnTo>
                  <a:lnTo>
                    <a:pt x="168" y="326"/>
                  </a:lnTo>
                  <a:lnTo>
                    <a:pt x="169" y="324"/>
                  </a:lnTo>
                  <a:lnTo>
                    <a:pt x="170" y="322"/>
                  </a:lnTo>
                  <a:lnTo>
                    <a:pt x="171" y="321"/>
                  </a:lnTo>
                  <a:lnTo>
                    <a:pt x="172" y="319"/>
                  </a:lnTo>
                  <a:lnTo>
                    <a:pt x="173" y="317"/>
                  </a:lnTo>
                  <a:lnTo>
                    <a:pt x="174" y="314"/>
                  </a:lnTo>
                  <a:lnTo>
                    <a:pt x="174" y="312"/>
                  </a:lnTo>
                  <a:lnTo>
                    <a:pt x="175" y="310"/>
                  </a:lnTo>
                  <a:lnTo>
                    <a:pt x="176" y="308"/>
                  </a:lnTo>
                  <a:lnTo>
                    <a:pt x="176" y="306"/>
                  </a:lnTo>
                  <a:lnTo>
                    <a:pt x="177" y="304"/>
                  </a:lnTo>
                  <a:lnTo>
                    <a:pt x="177" y="302"/>
                  </a:lnTo>
                  <a:lnTo>
                    <a:pt x="177" y="299"/>
                  </a:lnTo>
                  <a:lnTo>
                    <a:pt x="176" y="296"/>
                  </a:lnTo>
                  <a:lnTo>
                    <a:pt x="174" y="292"/>
                  </a:lnTo>
                  <a:lnTo>
                    <a:pt x="172" y="288"/>
                  </a:lnTo>
                  <a:lnTo>
                    <a:pt x="170" y="284"/>
                  </a:lnTo>
                  <a:lnTo>
                    <a:pt x="167" y="280"/>
                  </a:lnTo>
                  <a:lnTo>
                    <a:pt x="165" y="276"/>
                  </a:lnTo>
                  <a:lnTo>
                    <a:pt x="163" y="272"/>
                  </a:lnTo>
                  <a:lnTo>
                    <a:pt x="160" y="269"/>
                  </a:lnTo>
                  <a:lnTo>
                    <a:pt x="158" y="266"/>
                  </a:lnTo>
                  <a:lnTo>
                    <a:pt x="155" y="263"/>
                  </a:lnTo>
                  <a:lnTo>
                    <a:pt x="153" y="261"/>
                  </a:lnTo>
                  <a:lnTo>
                    <a:pt x="152" y="260"/>
                  </a:lnTo>
                  <a:lnTo>
                    <a:pt x="150" y="258"/>
                  </a:lnTo>
                  <a:lnTo>
                    <a:pt x="148" y="257"/>
                  </a:lnTo>
                  <a:lnTo>
                    <a:pt x="147" y="256"/>
                  </a:lnTo>
                  <a:lnTo>
                    <a:pt x="145" y="254"/>
                  </a:lnTo>
                  <a:lnTo>
                    <a:pt x="143" y="253"/>
                  </a:lnTo>
                  <a:lnTo>
                    <a:pt x="141" y="252"/>
                  </a:lnTo>
                  <a:lnTo>
                    <a:pt x="140" y="251"/>
                  </a:lnTo>
                  <a:lnTo>
                    <a:pt x="138" y="250"/>
                  </a:lnTo>
                  <a:lnTo>
                    <a:pt x="138" y="250"/>
                  </a:lnTo>
                  <a:lnTo>
                    <a:pt x="137" y="249"/>
                  </a:lnTo>
                  <a:lnTo>
                    <a:pt x="136" y="249"/>
                  </a:lnTo>
                  <a:lnTo>
                    <a:pt x="134" y="248"/>
                  </a:lnTo>
                  <a:lnTo>
                    <a:pt x="133" y="248"/>
                  </a:lnTo>
                  <a:lnTo>
                    <a:pt x="132" y="247"/>
                  </a:lnTo>
                  <a:lnTo>
                    <a:pt x="130" y="247"/>
                  </a:lnTo>
                  <a:lnTo>
                    <a:pt x="129" y="246"/>
                  </a:lnTo>
                  <a:lnTo>
                    <a:pt x="128" y="245"/>
                  </a:lnTo>
                  <a:lnTo>
                    <a:pt x="127" y="245"/>
                  </a:lnTo>
                  <a:lnTo>
                    <a:pt x="125" y="244"/>
                  </a:lnTo>
                  <a:lnTo>
                    <a:pt x="125" y="245"/>
                  </a:lnTo>
                  <a:lnTo>
                    <a:pt x="124" y="245"/>
                  </a:lnTo>
                  <a:lnTo>
                    <a:pt x="123" y="245"/>
                  </a:lnTo>
                  <a:lnTo>
                    <a:pt x="123" y="245"/>
                  </a:lnTo>
                  <a:lnTo>
                    <a:pt x="122" y="244"/>
                  </a:lnTo>
                  <a:lnTo>
                    <a:pt x="122" y="244"/>
                  </a:lnTo>
                  <a:lnTo>
                    <a:pt x="121" y="244"/>
                  </a:lnTo>
                  <a:lnTo>
                    <a:pt x="121" y="243"/>
                  </a:lnTo>
                  <a:lnTo>
                    <a:pt x="120" y="243"/>
                  </a:lnTo>
                  <a:lnTo>
                    <a:pt x="119" y="243"/>
                  </a:lnTo>
                  <a:lnTo>
                    <a:pt x="118" y="243"/>
                  </a:lnTo>
                  <a:lnTo>
                    <a:pt x="118" y="242"/>
                  </a:lnTo>
                  <a:lnTo>
                    <a:pt x="117" y="242"/>
                  </a:lnTo>
                  <a:lnTo>
                    <a:pt x="116" y="242"/>
                  </a:lnTo>
                  <a:lnTo>
                    <a:pt x="116" y="241"/>
                  </a:lnTo>
                  <a:lnTo>
                    <a:pt x="115" y="241"/>
                  </a:lnTo>
                  <a:lnTo>
                    <a:pt x="114" y="241"/>
                  </a:lnTo>
                  <a:lnTo>
                    <a:pt x="113" y="240"/>
                  </a:lnTo>
                  <a:lnTo>
                    <a:pt x="113" y="240"/>
                  </a:lnTo>
                  <a:lnTo>
                    <a:pt x="112" y="240"/>
                  </a:lnTo>
                  <a:lnTo>
                    <a:pt x="111" y="240"/>
                  </a:lnTo>
                  <a:lnTo>
                    <a:pt x="110" y="239"/>
                  </a:lnTo>
                  <a:lnTo>
                    <a:pt x="110" y="239"/>
                  </a:lnTo>
                  <a:lnTo>
                    <a:pt x="109" y="239"/>
                  </a:lnTo>
                  <a:lnTo>
                    <a:pt x="108" y="239"/>
                  </a:lnTo>
                  <a:lnTo>
                    <a:pt x="107" y="239"/>
                  </a:lnTo>
                  <a:lnTo>
                    <a:pt x="106" y="238"/>
                  </a:lnTo>
                  <a:lnTo>
                    <a:pt x="106" y="238"/>
                  </a:lnTo>
                  <a:lnTo>
                    <a:pt x="105" y="238"/>
                  </a:lnTo>
                  <a:lnTo>
                    <a:pt x="104" y="238"/>
                  </a:lnTo>
                  <a:lnTo>
                    <a:pt x="104" y="238"/>
                  </a:lnTo>
                  <a:lnTo>
                    <a:pt x="104" y="238"/>
                  </a:lnTo>
                  <a:lnTo>
                    <a:pt x="103" y="237"/>
                  </a:lnTo>
                  <a:lnTo>
                    <a:pt x="103" y="237"/>
                  </a:lnTo>
                  <a:lnTo>
                    <a:pt x="102" y="237"/>
                  </a:lnTo>
                  <a:lnTo>
                    <a:pt x="102" y="237"/>
                  </a:lnTo>
                  <a:lnTo>
                    <a:pt x="102" y="237"/>
                  </a:lnTo>
                  <a:lnTo>
                    <a:pt x="101" y="237"/>
                  </a:lnTo>
                  <a:lnTo>
                    <a:pt x="101" y="237"/>
                  </a:lnTo>
                  <a:lnTo>
                    <a:pt x="100" y="237"/>
                  </a:lnTo>
                  <a:lnTo>
                    <a:pt x="100" y="237"/>
                  </a:lnTo>
                  <a:lnTo>
                    <a:pt x="100" y="236"/>
                  </a:lnTo>
                  <a:lnTo>
                    <a:pt x="97" y="235"/>
                  </a:lnTo>
                  <a:lnTo>
                    <a:pt x="94" y="234"/>
                  </a:lnTo>
                  <a:lnTo>
                    <a:pt x="90" y="233"/>
                  </a:lnTo>
                  <a:lnTo>
                    <a:pt x="87" y="232"/>
                  </a:lnTo>
                  <a:lnTo>
                    <a:pt x="84" y="231"/>
                  </a:lnTo>
                  <a:lnTo>
                    <a:pt x="81" y="230"/>
                  </a:lnTo>
                  <a:lnTo>
                    <a:pt x="78" y="229"/>
                  </a:lnTo>
                  <a:lnTo>
                    <a:pt x="75" y="228"/>
                  </a:lnTo>
                  <a:lnTo>
                    <a:pt x="72" y="227"/>
                  </a:lnTo>
                  <a:lnTo>
                    <a:pt x="69" y="225"/>
                  </a:lnTo>
                  <a:lnTo>
                    <a:pt x="68" y="226"/>
                  </a:lnTo>
                  <a:lnTo>
                    <a:pt x="66" y="226"/>
                  </a:lnTo>
                  <a:lnTo>
                    <a:pt x="64" y="226"/>
                  </a:lnTo>
                  <a:lnTo>
                    <a:pt x="63" y="226"/>
                  </a:lnTo>
                  <a:lnTo>
                    <a:pt x="61" y="225"/>
                  </a:lnTo>
                  <a:lnTo>
                    <a:pt x="60" y="225"/>
                  </a:lnTo>
                  <a:lnTo>
                    <a:pt x="58" y="224"/>
                  </a:lnTo>
                  <a:lnTo>
                    <a:pt x="57" y="223"/>
                  </a:lnTo>
                  <a:lnTo>
                    <a:pt x="55" y="223"/>
                  </a:lnTo>
                  <a:lnTo>
                    <a:pt x="54" y="222"/>
                  </a:lnTo>
                  <a:lnTo>
                    <a:pt x="53" y="221"/>
                  </a:lnTo>
                  <a:lnTo>
                    <a:pt x="51" y="219"/>
                  </a:lnTo>
                  <a:lnTo>
                    <a:pt x="50" y="218"/>
                  </a:lnTo>
                  <a:lnTo>
                    <a:pt x="48" y="217"/>
                  </a:lnTo>
                  <a:lnTo>
                    <a:pt x="47" y="216"/>
                  </a:lnTo>
                  <a:lnTo>
                    <a:pt x="45" y="216"/>
                  </a:lnTo>
                  <a:lnTo>
                    <a:pt x="44" y="215"/>
                  </a:lnTo>
                  <a:lnTo>
                    <a:pt x="42" y="214"/>
                  </a:lnTo>
                  <a:lnTo>
                    <a:pt x="41" y="212"/>
                  </a:lnTo>
                  <a:lnTo>
                    <a:pt x="39" y="211"/>
                  </a:lnTo>
                  <a:lnTo>
                    <a:pt x="38" y="210"/>
                  </a:lnTo>
                  <a:lnTo>
                    <a:pt x="36" y="210"/>
                  </a:lnTo>
                  <a:lnTo>
                    <a:pt x="34" y="209"/>
                  </a:lnTo>
                  <a:lnTo>
                    <a:pt x="32" y="209"/>
                  </a:lnTo>
                  <a:lnTo>
                    <a:pt x="30" y="209"/>
                  </a:lnTo>
                  <a:lnTo>
                    <a:pt x="28" y="208"/>
                  </a:lnTo>
                  <a:lnTo>
                    <a:pt x="25" y="208"/>
                  </a:lnTo>
                  <a:lnTo>
                    <a:pt x="23" y="208"/>
                  </a:lnTo>
                  <a:lnTo>
                    <a:pt x="21" y="207"/>
                  </a:lnTo>
                  <a:lnTo>
                    <a:pt x="19" y="207"/>
                  </a:lnTo>
                  <a:lnTo>
                    <a:pt x="19" y="205"/>
                  </a:lnTo>
                  <a:lnTo>
                    <a:pt x="18" y="205"/>
                  </a:lnTo>
                  <a:lnTo>
                    <a:pt x="17" y="204"/>
                  </a:lnTo>
                  <a:lnTo>
                    <a:pt x="16" y="203"/>
                  </a:lnTo>
                  <a:lnTo>
                    <a:pt x="15" y="202"/>
                  </a:lnTo>
                  <a:lnTo>
                    <a:pt x="14" y="202"/>
                  </a:lnTo>
                  <a:lnTo>
                    <a:pt x="13" y="201"/>
                  </a:lnTo>
                  <a:lnTo>
                    <a:pt x="12" y="200"/>
                  </a:lnTo>
                  <a:lnTo>
                    <a:pt x="11" y="199"/>
                  </a:lnTo>
                  <a:lnTo>
                    <a:pt x="10" y="198"/>
                  </a:lnTo>
                  <a:lnTo>
                    <a:pt x="10" y="196"/>
                  </a:lnTo>
                  <a:lnTo>
                    <a:pt x="10" y="195"/>
                  </a:lnTo>
                  <a:lnTo>
                    <a:pt x="9" y="194"/>
                  </a:lnTo>
                  <a:lnTo>
                    <a:pt x="8" y="193"/>
                  </a:lnTo>
                  <a:lnTo>
                    <a:pt x="7" y="192"/>
                  </a:lnTo>
                  <a:lnTo>
                    <a:pt x="6" y="191"/>
                  </a:lnTo>
                  <a:lnTo>
                    <a:pt x="5" y="190"/>
                  </a:lnTo>
                  <a:lnTo>
                    <a:pt x="4" y="189"/>
                  </a:lnTo>
                  <a:lnTo>
                    <a:pt x="3" y="188"/>
                  </a:lnTo>
                  <a:lnTo>
                    <a:pt x="2" y="187"/>
                  </a:lnTo>
                  <a:lnTo>
                    <a:pt x="3" y="186"/>
                  </a:lnTo>
                  <a:lnTo>
                    <a:pt x="3" y="186"/>
                  </a:lnTo>
                  <a:lnTo>
                    <a:pt x="3" y="185"/>
                  </a:lnTo>
                  <a:lnTo>
                    <a:pt x="2" y="185"/>
                  </a:lnTo>
                  <a:lnTo>
                    <a:pt x="2" y="184"/>
                  </a:lnTo>
                  <a:lnTo>
                    <a:pt x="2" y="183"/>
                  </a:lnTo>
                  <a:lnTo>
                    <a:pt x="2" y="183"/>
                  </a:lnTo>
                  <a:lnTo>
                    <a:pt x="2" y="182"/>
                  </a:lnTo>
                  <a:lnTo>
                    <a:pt x="2" y="182"/>
                  </a:lnTo>
                  <a:lnTo>
                    <a:pt x="1" y="181"/>
                  </a:lnTo>
                  <a:lnTo>
                    <a:pt x="1" y="181"/>
                  </a:lnTo>
                  <a:lnTo>
                    <a:pt x="0" y="180"/>
                  </a:lnTo>
                  <a:lnTo>
                    <a:pt x="0" y="180"/>
                  </a:lnTo>
                  <a:lnTo>
                    <a:pt x="0" y="179"/>
                  </a:lnTo>
                  <a:lnTo>
                    <a:pt x="0" y="178"/>
                  </a:lnTo>
                  <a:lnTo>
                    <a:pt x="0" y="177"/>
                  </a:lnTo>
                  <a:lnTo>
                    <a:pt x="0" y="176"/>
                  </a:lnTo>
                  <a:lnTo>
                    <a:pt x="0" y="175"/>
                  </a:lnTo>
                  <a:lnTo>
                    <a:pt x="0" y="174"/>
                  </a:lnTo>
                  <a:lnTo>
                    <a:pt x="0" y="174"/>
                  </a:lnTo>
                  <a:lnTo>
                    <a:pt x="1" y="173"/>
                  </a:lnTo>
                  <a:lnTo>
                    <a:pt x="1" y="170"/>
                  </a:lnTo>
                  <a:lnTo>
                    <a:pt x="1" y="167"/>
                  </a:lnTo>
                  <a:lnTo>
                    <a:pt x="2" y="164"/>
                  </a:lnTo>
                  <a:lnTo>
                    <a:pt x="2" y="162"/>
                  </a:lnTo>
                  <a:lnTo>
                    <a:pt x="2" y="159"/>
                  </a:lnTo>
                  <a:lnTo>
                    <a:pt x="2" y="156"/>
                  </a:lnTo>
                  <a:lnTo>
                    <a:pt x="2" y="153"/>
                  </a:lnTo>
                  <a:lnTo>
                    <a:pt x="3" y="150"/>
                  </a:lnTo>
                  <a:lnTo>
                    <a:pt x="3" y="147"/>
                  </a:lnTo>
                  <a:lnTo>
                    <a:pt x="3" y="144"/>
                  </a:lnTo>
                  <a:lnTo>
                    <a:pt x="4" y="143"/>
                  </a:lnTo>
                  <a:lnTo>
                    <a:pt x="5" y="141"/>
                  </a:lnTo>
                  <a:lnTo>
                    <a:pt x="6" y="140"/>
                  </a:lnTo>
                  <a:lnTo>
                    <a:pt x="7" y="138"/>
                  </a:lnTo>
                  <a:lnTo>
                    <a:pt x="8" y="137"/>
                  </a:lnTo>
                  <a:lnTo>
                    <a:pt x="9" y="136"/>
                  </a:lnTo>
                  <a:lnTo>
                    <a:pt x="10" y="135"/>
                  </a:lnTo>
                  <a:lnTo>
                    <a:pt x="11" y="134"/>
                  </a:lnTo>
                  <a:lnTo>
                    <a:pt x="12" y="133"/>
                  </a:lnTo>
                  <a:lnTo>
                    <a:pt x="14" y="133"/>
                  </a:lnTo>
                  <a:lnTo>
                    <a:pt x="14" y="133"/>
                  </a:lnTo>
                  <a:lnTo>
                    <a:pt x="15" y="132"/>
                  </a:lnTo>
                  <a:lnTo>
                    <a:pt x="15" y="131"/>
                  </a:lnTo>
                  <a:lnTo>
                    <a:pt x="16" y="130"/>
                  </a:lnTo>
                  <a:lnTo>
                    <a:pt x="16" y="129"/>
                  </a:lnTo>
                  <a:lnTo>
                    <a:pt x="16" y="129"/>
                  </a:lnTo>
                  <a:lnTo>
                    <a:pt x="17" y="128"/>
                  </a:lnTo>
                  <a:lnTo>
                    <a:pt x="17" y="127"/>
                  </a:lnTo>
                  <a:lnTo>
                    <a:pt x="18" y="127"/>
                  </a:lnTo>
                  <a:lnTo>
                    <a:pt x="19" y="126"/>
                  </a:lnTo>
                  <a:lnTo>
                    <a:pt x="18" y="128"/>
                  </a:lnTo>
                  <a:lnTo>
                    <a:pt x="19" y="128"/>
                  </a:lnTo>
                  <a:lnTo>
                    <a:pt x="19" y="128"/>
                  </a:lnTo>
                  <a:lnTo>
                    <a:pt x="20" y="128"/>
                  </a:lnTo>
                  <a:lnTo>
                    <a:pt x="20" y="128"/>
                  </a:lnTo>
                  <a:lnTo>
                    <a:pt x="20" y="127"/>
                  </a:lnTo>
                  <a:lnTo>
                    <a:pt x="21" y="127"/>
                  </a:lnTo>
                  <a:lnTo>
                    <a:pt x="21" y="127"/>
                  </a:lnTo>
                  <a:lnTo>
                    <a:pt x="21" y="126"/>
                  </a:lnTo>
                  <a:lnTo>
                    <a:pt x="21" y="126"/>
                  </a:lnTo>
                  <a:lnTo>
                    <a:pt x="21" y="126"/>
                  </a:lnTo>
                  <a:lnTo>
                    <a:pt x="21" y="125"/>
                  </a:lnTo>
                  <a:lnTo>
                    <a:pt x="22" y="124"/>
                  </a:lnTo>
                  <a:lnTo>
                    <a:pt x="23" y="124"/>
                  </a:lnTo>
                  <a:lnTo>
                    <a:pt x="24" y="124"/>
                  </a:lnTo>
                  <a:lnTo>
                    <a:pt x="24" y="124"/>
                  </a:lnTo>
                  <a:lnTo>
                    <a:pt x="25" y="124"/>
                  </a:lnTo>
                  <a:lnTo>
                    <a:pt x="26" y="124"/>
                  </a:lnTo>
                  <a:lnTo>
                    <a:pt x="27" y="123"/>
                  </a:lnTo>
                  <a:lnTo>
                    <a:pt x="28" y="123"/>
                  </a:lnTo>
                  <a:lnTo>
                    <a:pt x="28" y="123"/>
                  </a:lnTo>
                  <a:lnTo>
                    <a:pt x="29" y="123"/>
                  </a:lnTo>
                  <a:lnTo>
                    <a:pt x="29" y="122"/>
                  </a:lnTo>
                  <a:lnTo>
                    <a:pt x="27" y="122"/>
                  </a:lnTo>
                  <a:lnTo>
                    <a:pt x="28" y="121"/>
                  </a:lnTo>
                  <a:lnTo>
                    <a:pt x="30" y="121"/>
                  </a:lnTo>
                  <a:lnTo>
                    <a:pt x="31" y="120"/>
                  </a:lnTo>
                  <a:lnTo>
                    <a:pt x="32" y="120"/>
                  </a:lnTo>
                  <a:lnTo>
                    <a:pt x="33" y="120"/>
                  </a:lnTo>
                  <a:lnTo>
                    <a:pt x="35" y="119"/>
                  </a:lnTo>
                  <a:lnTo>
                    <a:pt x="36" y="119"/>
                  </a:lnTo>
                  <a:lnTo>
                    <a:pt x="37" y="119"/>
                  </a:lnTo>
                  <a:lnTo>
                    <a:pt x="39" y="118"/>
                  </a:lnTo>
                  <a:lnTo>
                    <a:pt x="40" y="118"/>
                  </a:lnTo>
                  <a:lnTo>
                    <a:pt x="40" y="117"/>
                  </a:lnTo>
                  <a:lnTo>
                    <a:pt x="40" y="115"/>
                  </a:lnTo>
                  <a:lnTo>
                    <a:pt x="40" y="114"/>
                  </a:lnTo>
                  <a:lnTo>
                    <a:pt x="39" y="113"/>
                  </a:lnTo>
                  <a:lnTo>
                    <a:pt x="38" y="112"/>
                  </a:lnTo>
                  <a:lnTo>
                    <a:pt x="37" y="111"/>
                  </a:lnTo>
                  <a:lnTo>
                    <a:pt x="36" y="111"/>
                  </a:lnTo>
                  <a:lnTo>
                    <a:pt x="35" y="110"/>
                  </a:lnTo>
                  <a:lnTo>
                    <a:pt x="34" y="109"/>
                  </a:lnTo>
                  <a:lnTo>
                    <a:pt x="33" y="108"/>
                  </a:lnTo>
                  <a:lnTo>
                    <a:pt x="32" y="107"/>
                  </a:lnTo>
                  <a:lnTo>
                    <a:pt x="31" y="106"/>
                  </a:lnTo>
                  <a:lnTo>
                    <a:pt x="31" y="105"/>
                  </a:lnTo>
                  <a:lnTo>
                    <a:pt x="30" y="104"/>
                  </a:lnTo>
                  <a:lnTo>
                    <a:pt x="29" y="102"/>
                  </a:lnTo>
                  <a:lnTo>
                    <a:pt x="28" y="101"/>
                  </a:lnTo>
                  <a:lnTo>
                    <a:pt x="27" y="100"/>
                  </a:lnTo>
                  <a:lnTo>
                    <a:pt x="27" y="99"/>
                  </a:lnTo>
                  <a:lnTo>
                    <a:pt x="26" y="98"/>
                  </a:lnTo>
                  <a:lnTo>
                    <a:pt x="26" y="96"/>
                  </a:lnTo>
                  <a:lnTo>
                    <a:pt x="25" y="95"/>
                  </a:lnTo>
                  <a:lnTo>
                    <a:pt x="25" y="93"/>
                  </a:lnTo>
                  <a:lnTo>
                    <a:pt x="25" y="92"/>
                  </a:lnTo>
                  <a:lnTo>
                    <a:pt x="24" y="91"/>
                  </a:lnTo>
                  <a:lnTo>
                    <a:pt x="24" y="89"/>
                  </a:lnTo>
                  <a:lnTo>
                    <a:pt x="24" y="88"/>
                  </a:lnTo>
                  <a:lnTo>
                    <a:pt x="24" y="87"/>
                  </a:lnTo>
                  <a:lnTo>
                    <a:pt x="24" y="85"/>
                  </a:lnTo>
                  <a:lnTo>
                    <a:pt x="24" y="84"/>
                  </a:lnTo>
                  <a:lnTo>
                    <a:pt x="24" y="82"/>
                  </a:lnTo>
                  <a:lnTo>
                    <a:pt x="24" y="82"/>
                  </a:lnTo>
                  <a:lnTo>
                    <a:pt x="24" y="82"/>
                  </a:lnTo>
                  <a:lnTo>
                    <a:pt x="24" y="82"/>
                  </a:lnTo>
                  <a:lnTo>
                    <a:pt x="24" y="82"/>
                  </a:lnTo>
                  <a:lnTo>
                    <a:pt x="24" y="82"/>
                  </a:lnTo>
                  <a:lnTo>
                    <a:pt x="24" y="82"/>
                  </a:lnTo>
                  <a:lnTo>
                    <a:pt x="24" y="82"/>
                  </a:lnTo>
                  <a:lnTo>
                    <a:pt x="24" y="82"/>
                  </a:lnTo>
                  <a:lnTo>
                    <a:pt x="24" y="82"/>
                  </a:lnTo>
                  <a:lnTo>
                    <a:pt x="25" y="82"/>
                  </a:lnTo>
                  <a:lnTo>
                    <a:pt x="25" y="81"/>
                  </a:lnTo>
                  <a:lnTo>
                    <a:pt x="25" y="81"/>
                  </a:lnTo>
                  <a:lnTo>
                    <a:pt x="25" y="80"/>
                  </a:lnTo>
                  <a:lnTo>
                    <a:pt x="24" y="79"/>
                  </a:lnTo>
                  <a:lnTo>
                    <a:pt x="24" y="79"/>
                  </a:lnTo>
                  <a:lnTo>
                    <a:pt x="24" y="78"/>
                  </a:lnTo>
                  <a:lnTo>
                    <a:pt x="25" y="78"/>
                  </a:lnTo>
                  <a:lnTo>
                    <a:pt x="25" y="77"/>
                  </a:lnTo>
                  <a:lnTo>
                    <a:pt x="25" y="77"/>
                  </a:lnTo>
                  <a:lnTo>
                    <a:pt x="26" y="77"/>
                  </a:lnTo>
                  <a:lnTo>
                    <a:pt x="27" y="77"/>
                  </a:lnTo>
                  <a:lnTo>
                    <a:pt x="28" y="77"/>
                  </a:lnTo>
                  <a:lnTo>
                    <a:pt x="28" y="77"/>
                  </a:lnTo>
                  <a:lnTo>
                    <a:pt x="29" y="77"/>
                  </a:lnTo>
                  <a:lnTo>
                    <a:pt x="30" y="78"/>
                  </a:lnTo>
                  <a:lnTo>
                    <a:pt x="31" y="78"/>
                  </a:lnTo>
                  <a:lnTo>
                    <a:pt x="31" y="78"/>
                  </a:lnTo>
                  <a:lnTo>
                    <a:pt x="32" y="79"/>
                  </a:lnTo>
                  <a:lnTo>
                    <a:pt x="33" y="79"/>
                  </a:lnTo>
                  <a:lnTo>
                    <a:pt x="34" y="79"/>
                  </a:lnTo>
                  <a:lnTo>
                    <a:pt x="34" y="79"/>
                  </a:lnTo>
                  <a:lnTo>
                    <a:pt x="34" y="79"/>
                  </a:lnTo>
                  <a:lnTo>
                    <a:pt x="34" y="79"/>
                  </a:lnTo>
                  <a:lnTo>
                    <a:pt x="34" y="79"/>
                  </a:lnTo>
                  <a:lnTo>
                    <a:pt x="34" y="78"/>
                  </a:lnTo>
                  <a:lnTo>
                    <a:pt x="35" y="78"/>
                  </a:lnTo>
                  <a:lnTo>
                    <a:pt x="35" y="78"/>
                  </a:lnTo>
                  <a:lnTo>
                    <a:pt x="35" y="78"/>
                  </a:lnTo>
                  <a:lnTo>
                    <a:pt x="35" y="78"/>
                  </a:lnTo>
                  <a:lnTo>
                    <a:pt x="35" y="78"/>
                  </a:lnTo>
                  <a:lnTo>
                    <a:pt x="35" y="78"/>
                  </a:lnTo>
                  <a:lnTo>
                    <a:pt x="35" y="79"/>
                  </a:lnTo>
                  <a:lnTo>
                    <a:pt x="35" y="79"/>
                  </a:lnTo>
                  <a:lnTo>
                    <a:pt x="35" y="79"/>
                  </a:lnTo>
                  <a:lnTo>
                    <a:pt x="35" y="79"/>
                  </a:lnTo>
                  <a:lnTo>
                    <a:pt x="35" y="79"/>
                  </a:lnTo>
                  <a:lnTo>
                    <a:pt x="35" y="79"/>
                  </a:lnTo>
                  <a:lnTo>
                    <a:pt x="35" y="79"/>
                  </a:lnTo>
                  <a:lnTo>
                    <a:pt x="35" y="80"/>
                  </a:lnTo>
                  <a:lnTo>
                    <a:pt x="36" y="80"/>
                  </a:lnTo>
                  <a:lnTo>
                    <a:pt x="36" y="79"/>
                  </a:lnTo>
                  <a:lnTo>
                    <a:pt x="36" y="79"/>
                  </a:lnTo>
                  <a:lnTo>
                    <a:pt x="37" y="79"/>
                  </a:lnTo>
                  <a:lnTo>
                    <a:pt x="37" y="79"/>
                  </a:lnTo>
                  <a:lnTo>
                    <a:pt x="37" y="79"/>
                  </a:lnTo>
                  <a:lnTo>
                    <a:pt x="37" y="79"/>
                  </a:lnTo>
                  <a:lnTo>
                    <a:pt x="38" y="79"/>
                  </a:lnTo>
                  <a:lnTo>
                    <a:pt x="38" y="80"/>
                  </a:lnTo>
                  <a:lnTo>
                    <a:pt x="38" y="80"/>
                  </a:lnTo>
                  <a:lnTo>
                    <a:pt x="39" y="80"/>
                  </a:lnTo>
                  <a:lnTo>
                    <a:pt x="40" y="80"/>
                  </a:lnTo>
                  <a:lnTo>
                    <a:pt x="41" y="81"/>
                  </a:lnTo>
                  <a:lnTo>
                    <a:pt x="41" y="81"/>
                  </a:lnTo>
                  <a:lnTo>
                    <a:pt x="42" y="81"/>
                  </a:lnTo>
                  <a:lnTo>
                    <a:pt x="43" y="82"/>
                  </a:lnTo>
                  <a:lnTo>
                    <a:pt x="44" y="82"/>
                  </a:lnTo>
                  <a:lnTo>
                    <a:pt x="45" y="82"/>
                  </a:lnTo>
                  <a:lnTo>
                    <a:pt x="46" y="82"/>
                  </a:lnTo>
                  <a:lnTo>
                    <a:pt x="47" y="82"/>
                  </a:lnTo>
                  <a:lnTo>
                    <a:pt x="48" y="81"/>
                  </a:lnTo>
                  <a:lnTo>
                    <a:pt x="48" y="81"/>
                  </a:lnTo>
                  <a:lnTo>
                    <a:pt x="49" y="80"/>
                  </a:lnTo>
                  <a:lnTo>
                    <a:pt x="48" y="79"/>
                  </a:lnTo>
                  <a:lnTo>
                    <a:pt x="48" y="78"/>
                  </a:lnTo>
                  <a:lnTo>
                    <a:pt x="47" y="77"/>
                  </a:lnTo>
                  <a:lnTo>
                    <a:pt x="46" y="76"/>
                  </a:lnTo>
                  <a:lnTo>
                    <a:pt x="45" y="75"/>
                  </a:lnTo>
                  <a:lnTo>
                    <a:pt x="44" y="75"/>
                  </a:lnTo>
                  <a:lnTo>
                    <a:pt x="44" y="74"/>
                  </a:lnTo>
                  <a:lnTo>
                    <a:pt x="43" y="72"/>
                  </a:lnTo>
                  <a:lnTo>
                    <a:pt x="43" y="71"/>
                  </a:lnTo>
                  <a:lnTo>
                    <a:pt x="44" y="72"/>
                  </a:lnTo>
                  <a:lnTo>
                    <a:pt x="45" y="72"/>
                  </a:lnTo>
                  <a:lnTo>
                    <a:pt x="46" y="72"/>
                  </a:lnTo>
                  <a:lnTo>
                    <a:pt x="47" y="73"/>
                  </a:lnTo>
                  <a:lnTo>
                    <a:pt x="48" y="73"/>
                  </a:lnTo>
                  <a:lnTo>
                    <a:pt x="49" y="73"/>
                  </a:lnTo>
                  <a:lnTo>
                    <a:pt x="50" y="73"/>
                  </a:lnTo>
                  <a:lnTo>
                    <a:pt x="51" y="73"/>
                  </a:lnTo>
                  <a:lnTo>
                    <a:pt x="52" y="73"/>
                  </a:lnTo>
                  <a:lnTo>
                    <a:pt x="53" y="73"/>
                  </a:lnTo>
                  <a:lnTo>
                    <a:pt x="52" y="70"/>
                  </a:lnTo>
                  <a:lnTo>
                    <a:pt x="51" y="67"/>
                  </a:lnTo>
                  <a:lnTo>
                    <a:pt x="49" y="64"/>
                  </a:lnTo>
                  <a:lnTo>
                    <a:pt x="47" y="61"/>
                  </a:lnTo>
                  <a:lnTo>
                    <a:pt x="46" y="58"/>
                  </a:lnTo>
                  <a:lnTo>
                    <a:pt x="44" y="55"/>
                  </a:lnTo>
                  <a:lnTo>
                    <a:pt x="42" y="53"/>
                  </a:lnTo>
                  <a:lnTo>
                    <a:pt x="41" y="50"/>
                  </a:lnTo>
                  <a:lnTo>
                    <a:pt x="39" y="48"/>
                  </a:lnTo>
                  <a:lnTo>
                    <a:pt x="37" y="45"/>
                  </a:lnTo>
                  <a:lnTo>
                    <a:pt x="36" y="43"/>
                  </a:lnTo>
                  <a:lnTo>
                    <a:pt x="34" y="42"/>
                  </a:lnTo>
                  <a:lnTo>
                    <a:pt x="32" y="40"/>
                  </a:lnTo>
                  <a:lnTo>
                    <a:pt x="30" y="38"/>
                  </a:lnTo>
                  <a:lnTo>
                    <a:pt x="29" y="37"/>
                  </a:lnTo>
                  <a:lnTo>
                    <a:pt x="27" y="35"/>
                  </a:lnTo>
                  <a:lnTo>
                    <a:pt x="25" y="33"/>
                  </a:lnTo>
                  <a:lnTo>
                    <a:pt x="23" y="32"/>
                  </a:lnTo>
                  <a:lnTo>
                    <a:pt x="22" y="31"/>
                  </a:lnTo>
                  <a:lnTo>
                    <a:pt x="20" y="30"/>
                  </a:lnTo>
                  <a:lnTo>
                    <a:pt x="19" y="29"/>
                  </a:lnTo>
                  <a:lnTo>
                    <a:pt x="19" y="28"/>
                  </a:lnTo>
                  <a:lnTo>
                    <a:pt x="19" y="28"/>
                  </a:lnTo>
                  <a:lnTo>
                    <a:pt x="20" y="27"/>
                  </a:lnTo>
                  <a:lnTo>
                    <a:pt x="20" y="27"/>
                  </a:lnTo>
                  <a:lnTo>
                    <a:pt x="20" y="26"/>
                  </a:lnTo>
                  <a:lnTo>
                    <a:pt x="21" y="26"/>
                  </a:lnTo>
                  <a:lnTo>
                    <a:pt x="21" y="26"/>
                  </a:lnTo>
                  <a:lnTo>
                    <a:pt x="22" y="26"/>
                  </a:lnTo>
                  <a:lnTo>
                    <a:pt x="22" y="26"/>
                  </a:lnTo>
                  <a:lnTo>
                    <a:pt x="24" y="26"/>
                  </a:lnTo>
                  <a:lnTo>
                    <a:pt x="26" y="26"/>
                  </a:lnTo>
                  <a:lnTo>
                    <a:pt x="29" y="26"/>
                  </a:lnTo>
                  <a:lnTo>
                    <a:pt x="31" y="26"/>
                  </a:lnTo>
                  <a:lnTo>
                    <a:pt x="33" y="27"/>
                  </a:lnTo>
                  <a:lnTo>
                    <a:pt x="35" y="27"/>
                  </a:lnTo>
                  <a:lnTo>
                    <a:pt x="37" y="28"/>
                  </a:lnTo>
                  <a:lnTo>
                    <a:pt x="39" y="29"/>
                  </a:lnTo>
                  <a:lnTo>
                    <a:pt x="41" y="30"/>
                  </a:lnTo>
                  <a:lnTo>
                    <a:pt x="43" y="31"/>
                  </a:lnTo>
                  <a:lnTo>
                    <a:pt x="44" y="31"/>
                  </a:lnTo>
                  <a:lnTo>
                    <a:pt x="44" y="31"/>
                  </a:lnTo>
                  <a:lnTo>
                    <a:pt x="45" y="32"/>
                  </a:lnTo>
                  <a:lnTo>
                    <a:pt x="45" y="32"/>
                  </a:lnTo>
                  <a:lnTo>
                    <a:pt x="45" y="32"/>
                  </a:lnTo>
                  <a:lnTo>
                    <a:pt x="46" y="32"/>
                  </a:lnTo>
                  <a:lnTo>
                    <a:pt x="46" y="33"/>
                  </a:lnTo>
                  <a:lnTo>
                    <a:pt x="47" y="33"/>
                  </a:lnTo>
                  <a:lnTo>
                    <a:pt x="47" y="34"/>
                  </a:lnTo>
                  <a:lnTo>
                    <a:pt x="48" y="34"/>
                  </a:lnTo>
                  <a:lnTo>
                    <a:pt x="48" y="34"/>
                  </a:lnTo>
                  <a:lnTo>
                    <a:pt x="50" y="35"/>
                  </a:lnTo>
                  <a:lnTo>
                    <a:pt x="51" y="36"/>
                  </a:lnTo>
                  <a:lnTo>
                    <a:pt x="53" y="38"/>
                  </a:lnTo>
                  <a:lnTo>
                    <a:pt x="55" y="39"/>
                  </a:lnTo>
                  <a:lnTo>
                    <a:pt x="56" y="40"/>
                  </a:lnTo>
                  <a:lnTo>
                    <a:pt x="58" y="42"/>
                  </a:lnTo>
                  <a:lnTo>
                    <a:pt x="59" y="43"/>
                  </a:lnTo>
                  <a:lnTo>
                    <a:pt x="60" y="45"/>
                  </a:lnTo>
                  <a:lnTo>
                    <a:pt x="62" y="46"/>
                  </a:lnTo>
                  <a:lnTo>
                    <a:pt x="63" y="48"/>
                  </a:lnTo>
                  <a:lnTo>
                    <a:pt x="64" y="48"/>
                  </a:lnTo>
                  <a:lnTo>
                    <a:pt x="64" y="49"/>
                  </a:lnTo>
                  <a:lnTo>
                    <a:pt x="65" y="50"/>
                  </a:lnTo>
                  <a:lnTo>
                    <a:pt x="66" y="50"/>
                  </a:lnTo>
                  <a:lnTo>
                    <a:pt x="66" y="51"/>
                  </a:lnTo>
                  <a:lnTo>
                    <a:pt x="67" y="51"/>
                  </a:lnTo>
                  <a:lnTo>
                    <a:pt x="67" y="52"/>
                  </a:lnTo>
                  <a:lnTo>
                    <a:pt x="68" y="53"/>
                  </a:lnTo>
                  <a:lnTo>
                    <a:pt x="68" y="54"/>
                  </a:lnTo>
                  <a:lnTo>
                    <a:pt x="69" y="55"/>
                  </a:lnTo>
                  <a:lnTo>
                    <a:pt x="72" y="55"/>
                  </a:lnTo>
                  <a:lnTo>
                    <a:pt x="76" y="55"/>
                  </a:lnTo>
                  <a:lnTo>
                    <a:pt x="79" y="55"/>
                  </a:lnTo>
                  <a:lnTo>
                    <a:pt x="82" y="54"/>
                  </a:lnTo>
                  <a:lnTo>
                    <a:pt x="86" y="54"/>
                  </a:lnTo>
                  <a:lnTo>
                    <a:pt x="89" y="54"/>
                  </a:lnTo>
                  <a:lnTo>
                    <a:pt x="92" y="54"/>
                  </a:lnTo>
                  <a:lnTo>
                    <a:pt x="96" y="54"/>
                  </a:lnTo>
                  <a:lnTo>
                    <a:pt x="99" y="54"/>
                  </a:lnTo>
                  <a:lnTo>
                    <a:pt x="103" y="55"/>
                  </a:lnTo>
                  <a:lnTo>
                    <a:pt x="105" y="54"/>
                  </a:lnTo>
                  <a:lnTo>
                    <a:pt x="106" y="55"/>
                  </a:lnTo>
                  <a:lnTo>
                    <a:pt x="108" y="55"/>
                  </a:lnTo>
                  <a:lnTo>
                    <a:pt x="110" y="55"/>
                  </a:lnTo>
                  <a:lnTo>
                    <a:pt x="112" y="55"/>
                  </a:lnTo>
                  <a:lnTo>
                    <a:pt x="113" y="56"/>
                  </a:lnTo>
                  <a:lnTo>
                    <a:pt x="115" y="56"/>
                  </a:lnTo>
                  <a:lnTo>
                    <a:pt x="117" y="57"/>
                  </a:lnTo>
                  <a:lnTo>
                    <a:pt x="118" y="57"/>
                  </a:lnTo>
                  <a:lnTo>
                    <a:pt x="120" y="58"/>
                  </a:lnTo>
                  <a:lnTo>
                    <a:pt x="122" y="59"/>
                  </a:lnTo>
                  <a:lnTo>
                    <a:pt x="123" y="60"/>
                  </a:lnTo>
                  <a:lnTo>
                    <a:pt x="125" y="61"/>
                  </a:lnTo>
                  <a:lnTo>
                    <a:pt x="127" y="62"/>
                  </a:lnTo>
                  <a:lnTo>
                    <a:pt x="128" y="63"/>
                  </a:lnTo>
                  <a:lnTo>
                    <a:pt x="130" y="64"/>
                  </a:lnTo>
                  <a:lnTo>
                    <a:pt x="131" y="65"/>
                  </a:lnTo>
                  <a:lnTo>
                    <a:pt x="133" y="67"/>
                  </a:lnTo>
                  <a:lnTo>
                    <a:pt x="134" y="68"/>
                  </a:lnTo>
                  <a:lnTo>
                    <a:pt x="136" y="69"/>
                  </a:lnTo>
                  <a:lnTo>
                    <a:pt x="136" y="69"/>
                  </a:lnTo>
                  <a:lnTo>
                    <a:pt x="137" y="69"/>
                  </a:lnTo>
                  <a:lnTo>
                    <a:pt x="138" y="68"/>
                  </a:lnTo>
                  <a:lnTo>
                    <a:pt x="138" y="68"/>
                  </a:lnTo>
                  <a:lnTo>
                    <a:pt x="139" y="68"/>
                  </a:lnTo>
                  <a:lnTo>
                    <a:pt x="139" y="68"/>
                  </a:lnTo>
                  <a:lnTo>
                    <a:pt x="140" y="68"/>
                  </a:lnTo>
                  <a:lnTo>
                    <a:pt x="140" y="67"/>
                  </a:lnTo>
                  <a:lnTo>
                    <a:pt x="141" y="67"/>
                  </a:lnTo>
                  <a:lnTo>
                    <a:pt x="141" y="67"/>
                  </a:lnTo>
                  <a:lnTo>
                    <a:pt x="141" y="66"/>
                  </a:lnTo>
                  <a:lnTo>
                    <a:pt x="141" y="65"/>
                  </a:lnTo>
                  <a:lnTo>
                    <a:pt x="140" y="64"/>
                  </a:lnTo>
                  <a:lnTo>
                    <a:pt x="140" y="63"/>
                  </a:lnTo>
                  <a:lnTo>
                    <a:pt x="139" y="61"/>
                  </a:lnTo>
                  <a:lnTo>
                    <a:pt x="139" y="60"/>
                  </a:lnTo>
                  <a:lnTo>
                    <a:pt x="138" y="60"/>
                  </a:lnTo>
                  <a:lnTo>
                    <a:pt x="138" y="59"/>
                  </a:lnTo>
                  <a:lnTo>
                    <a:pt x="137" y="58"/>
                  </a:lnTo>
                  <a:lnTo>
                    <a:pt x="137" y="57"/>
                  </a:lnTo>
                  <a:lnTo>
                    <a:pt x="137" y="56"/>
                  </a:lnTo>
                  <a:lnTo>
                    <a:pt x="136" y="56"/>
                  </a:lnTo>
                  <a:lnTo>
                    <a:pt x="136" y="55"/>
                  </a:lnTo>
                  <a:lnTo>
                    <a:pt x="136" y="54"/>
                  </a:lnTo>
                  <a:lnTo>
                    <a:pt x="136" y="54"/>
                  </a:lnTo>
                  <a:lnTo>
                    <a:pt x="136" y="53"/>
                  </a:lnTo>
                  <a:lnTo>
                    <a:pt x="136" y="52"/>
                  </a:lnTo>
                  <a:lnTo>
                    <a:pt x="135" y="52"/>
                  </a:lnTo>
                  <a:lnTo>
                    <a:pt x="135" y="51"/>
                  </a:lnTo>
                  <a:lnTo>
                    <a:pt x="134" y="51"/>
                  </a:lnTo>
                  <a:lnTo>
                    <a:pt x="134" y="50"/>
                  </a:lnTo>
                  <a:lnTo>
                    <a:pt x="134" y="49"/>
                  </a:lnTo>
                  <a:lnTo>
                    <a:pt x="133" y="48"/>
                  </a:lnTo>
                  <a:lnTo>
                    <a:pt x="133" y="47"/>
                  </a:lnTo>
                  <a:lnTo>
                    <a:pt x="132" y="47"/>
                  </a:lnTo>
                  <a:lnTo>
                    <a:pt x="132" y="46"/>
                  </a:lnTo>
                  <a:lnTo>
                    <a:pt x="131" y="45"/>
                  </a:lnTo>
                  <a:lnTo>
                    <a:pt x="131" y="44"/>
                  </a:lnTo>
                  <a:lnTo>
                    <a:pt x="130" y="43"/>
                  </a:lnTo>
                  <a:lnTo>
                    <a:pt x="130" y="43"/>
                  </a:lnTo>
                  <a:lnTo>
                    <a:pt x="129" y="41"/>
                  </a:lnTo>
                  <a:lnTo>
                    <a:pt x="128" y="40"/>
                  </a:lnTo>
                  <a:lnTo>
                    <a:pt x="127" y="38"/>
                  </a:lnTo>
                  <a:lnTo>
                    <a:pt x="126" y="37"/>
                  </a:lnTo>
                  <a:lnTo>
                    <a:pt x="125" y="35"/>
                  </a:lnTo>
                  <a:lnTo>
                    <a:pt x="124" y="34"/>
                  </a:lnTo>
                  <a:lnTo>
                    <a:pt x="123" y="33"/>
                  </a:lnTo>
                  <a:lnTo>
                    <a:pt x="121" y="32"/>
                  </a:lnTo>
                  <a:lnTo>
                    <a:pt x="120" y="31"/>
                  </a:lnTo>
                  <a:lnTo>
                    <a:pt x="119" y="30"/>
                  </a:lnTo>
                  <a:lnTo>
                    <a:pt x="119" y="30"/>
                  </a:lnTo>
                  <a:lnTo>
                    <a:pt x="119" y="29"/>
                  </a:lnTo>
                  <a:lnTo>
                    <a:pt x="119" y="29"/>
                  </a:lnTo>
                  <a:lnTo>
                    <a:pt x="119" y="29"/>
                  </a:lnTo>
                  <a:lnTo>
                    <a:pt x="119" y="29"/>
                  </a:lnTo>
                  <a:lnTo>
                    <a:pt x="119" y="29"/>
                  </a:lnTo>
                  <a:lnTo>
                    <a:pt x="119" y="28"/>
                  </a:lnTo>
                  <a:lnTo>
                    <a:pt x="119" y="28"/>
                  </a:lnTo>
                  <a:lnTo>
                    <a:pt x="119" y="28"/>
                  </a:lnTo>
                  <a:lnTo>
                    <a:pt x="119" y="28"/>
                  </a:lnTo>
                  <a:lnTo>
                    <a:pt x="118" y="29"/>
                  </a:lnTo>
                  <a:lnTo>
                    <a:pt x="117" y="28"/>
                  </a:lnTo>
                  <a:lnTo>
                    <a:pt x="117" y="28"/>
                  </a:lnTo>
                  <a:lnTo>
                    <a:pt x="117" y="27"/>
                  </a:lnTo>
                  <a:lnTo>
                    <a:pt x="117" y="27"/>
                  </a:lnTo>
                  <a:lnTo>
                    <a:pt x="116" y="26"/>
                  </a:lnTo>
                  <a:lnTo>
                    <a:pt x="116" y="26"/>
                  </a:lnTo>
                  <a:lnTo>
                    <a:pt x="116" y="25"/>
                  </a:lnTo>
                  <a:lnTo>
                    <a:pt x="116" y="25"/>
                  </a:lnTo>
                  <a:lnTo>
                    <a:pt x="116" y="25"/>
                  </a:lnTo>
                  <a:lnTo>
                    <a:pt x="115" y="24"/>
                  </a:lnTo>
                  <a:lnTo>
                    <a:pt x="114" y="24"/>
                  </a:lnTo>
                  <a:lnTo>
                    <a:pt x="114" y="23"/>
                  </a:lnTo>
                  <a:lnTo>
                    <a:pt x="113" y="23"/>
                  </a:lnTo>
                  <a:lnTo>
                    <a:pt x="112" y="22"/>
                  </a:lnTo>
                  <a:lnTo>
                    <a:pt x="112" y="22"/>
                  </a:lnTo>
                  <a:lnTo>
                    <a:pt x="111" y="21"/>
                  </a:lnTo>
                  <a:lnTo>
                    <a:pt x="110" y="20"/>
                  </a:lnTo>
                  <a:lnTo>
                    <a:pt x="110" y="20"/>
                  </a:lnTo>
                  <a:lnTo>
                    <a:pt x="109" y="19"/>
                  </a:lnTo>
                  <a:lnTo>
                    <a:pt x="109" y="19"/>
                  </a:lnTo>
                  <a:lnTo>
                    <a:pt x="108" y="19"/>
                  </a:lnTo>
                  <a:lnTo>
                    <a:pt x="108" y="18"/>
                  </a:lnTo>
                  <a:lnTo>
                    <a:pt x="108" y="18"/>
                  </a:lnTo>
                  <a:lnTo>
                    <a:pt x="108" y="18"/>
                  </a:lnTo>
                  <a:lnTo>
                    <a:pt x="108" y="18"/>
                  </a:lnTo>
                  <a:lnTo>
                    <a:pt x="108" y="18"/>
                  </a:lnTo>
                  <a:lnTo>
                    <a:pt x="108" y="17"/>
                  </a:lnTo>
                  <a:lnTo>
                    <a:pt x="108" y="17"/>
                  </a:lnTo>
                  <a:lnTo>
                    <a:pt x="108" y="17"/>
                  </a:lnTo>
                  <a:lnTo>
                    <a:pt x="108" y="17"/>
                  </a:lnTo>
                  <a:lnTo>
                    <a:pt x="110" y="17"/>
                  </a:lnTo>
                  <a:lnTo>
                    <a:pt x="112" y="17"/>
                  </a:lnTo>
                  <a:lnTo>
                    <a:pt x="114" y="17"/>
                  </a:lnTo>
                  <a:lnTo>
                    <a:pt x="115" y="17"/>
                  </a:lnTo>
                  <a:lnTo>
                    <a:pt x="117" y="17"/>
                  </a:lnTo>
                  <a:lnTo>
                    <a:pt x="119" y="17"/>
                  </a:lnTo>
                  <a:lnTo>
                    <a:pt x="121" y="18"/>
                  </a:lnTo>
                  <a:lnTo>
                    <a:pt x="123" y="18"/>
                  </a:lnTo>
                  <a:lnTo>
                    <a:pt x="125" y="19"/>
                  </a:lnTo>
                  <a:lnTo>
                    <a:pt x="126" y="20"/>
                  </a:lnTo>
                  <a:lnTo>
                    <a:pt x="129" y="22"/>
                  </a:lnTo>
                  <a:lnTo>
                    <a:pt x="132" y="23"/>
                  </a:lnTo>
                  <a:lnTo>
                    <a:pt x="134" y="25"/>
                  </a:lnTo>
                  <a:lnTo>
                    <a:pt x="137" y="27"/>
                  </a:lnTo>
                  <a:lnTo>
                    <a:pt x="140" y="29"/>
                  </a:lnTo>
                  <a:lnTo>
                    <a:pt x="142" y="31"/>
                  </a:lnTo>
                  <a:lnTo>
                    <a:pt x="145" y="33"/>
                  </a:lnTo>
                  <a:lnTo>
                    <a:pt x="147" y="35"/>
                  </a:lnTo>
                  <a:lnTo>
                    <a:pt x="150" y="38"/>
                  </a:lnTo>
                  <a:lnTo>
                    <a:pt x="152" y="40"/>
                  </a:lnTo>
                  <a:lnTo>
                    <a:pt x="153" y="40"/>
                  </a:lnTo>
                  <a:lnTo>
                    <a:pt x="153" y="40"/>
                  </a:lnTo>
                  <a:lnTo>
                    <a:pt x="153" y="41"/>
                  </a:lnTo>
                  <a:lnTo>
                    <a:pt x="154" y="41"/>
                  </a:lnTo>
                  <a:lnTo>
                    <a:pt x="154" y="42"/>
                  </a:lnTo>
                  <a:lnTo>
                    <a:pt x="154" y="42"/>
                  </a:lnTo>
                  <a:lnTo>
                    <a:pt x="154" y="43"/>
                  </a:lnTo>
                  <a:lnTo>
                    <a:pt x="155" y="43"/>
                  </a:lnTo>
                  <a:lnTo>
                    <a:pt x="155" y="43"/>
                  </a:lnTo>
                  <a:lnTo>
                    <a:pt x="156" y="43"/>
                  </a:lnTo>
                  <a:lnTo>
                    <a:pt x="158" y="45"/>
                  </a:lnTo>
                  <a:lnTo>
                    <a:pt x="159" y="47"/>
                  </a:lnTo>
                  <a:lnTo>
                    <a:pt x="161" y="49"/>
                  </a:lnTo>
                  <a:lnTo>
                    <a:pt x="162" y="52"/>
                  </a:lnTo>
                  <a:lnTo>
                    <a:pt x="164" y="54"/>
                  </a:lnTo>
                  <a:lnTo>
                    <a:pt x="166" y="56"/>
                  </a:lnTo>
                  <a:lnTo>
                    <a:pt x="167" y="58"/>
                  </a:lnTo>
                  <a:lnTo>
                    <a:pt x="169" y="61"/>
                  </a:lnTo>
                  <a:lnTo>
                    <a:pt x="170" y="63"/>
                  </a:lnTo>
                  <a:lnTo>
                    <a:pt x="171" y="65"/>
                  </a:lnTo>
                  <a:lnTo>
                    <a:pt x="174" y="66"/>
                  </a:lnTo>
                  <a:lnTo>
                    <a:pt x="177" y="66"/>
                  </a:lnTo>
                  <a:lnTo>
                    <a:pt x="180" y="66"/>
                  </a:lnTo>
                  <a:lnTo>
                    <a:pt x="182" y="66"/>
                  </a:lnTo>
                  <a:lnTo>
                    <a:pt x="185" y="67"/>
                  </a:lnTo>
                  <a:lnTo>
                    <a:pt x="188" y="67"/>
                  </a:lnTo>
                  <a:lnTo>
                    <a:pt x="190" y="67"/>
                  </a:lnTo>
                  <a:lnTo>
                    <a:pt x="193" y="68"/>
                  </a:lnTo>
                  <a:lnTo>
                    <a:pt x="195" y="69"/>
                  </a:lnTo>
                  <a:lnTo>
                    <a:pt x="197" y="70"/>
                  </a:lnTo>
                  <a:lnTo>
                    <a:pt x="201" y="70"/>
                  </a:lnTo>
                  <a:lnTo>
                    <a:pt x="205" y="71"/>
                  </a:lnTo>
                  <a:lnTo>
                    <a:pt x="208" y="71"/>
                  </a:lnTo>
                  <a:lnTo>
                    <a:pt x="212" y="72"/>
                  </a:lnTo>
                  <a:lnTo>
                    <a:pt x="216" y="73"/>
                  </a:lnTo>
                  <a:lnTo>
                    <a:pt x="220" y="73"/>
                  </a:lnTo>
                  <a:lnTo>
                    <a:pt x="223" y="74"/>
                  </a:lnTo>
                  <a:lnTo>
                    <a:pt x="227" y="74"/>
                  </a:lnTo>
                  <a:lnTo>
                    <a:pt x="231" y="74"/>
                  </a:lnTo>
                  <a:lnTo>
                    <a:pt x="234" y="74"/>
                  </a:lnTo>
                  <a:lnTo>
                    <a:pt x="235" y="73"/>
                  </a:lnTo>
                  <a:lnTo>
                    <a:pt x="236" y="73"/>
                  </a:lnTo>
                  <a:lnTo>
                    <a:pt x="237" y="73"/>
                  </a:lnTo>
                  <a:lnTo>
                    <a:pt x="238" y="73"/>
                  </a:lnTo>
                  <a:lnTo>
                    <a:pt x="239" y="72"/>
                  </a:lnTo>
                  <a:lnTo>
                    <a:pt x="240" y="72"/>
                  </a:lnTo>
                  <a:lnTo>
                    <a:pt x="241" y="72"/>
                  </a:lnTo>
                  <a:lnTo>
                    <a:pt x="242" y="72"/>
                  </a:lnTo>
                  <a:lnTo>
                    <a:pt x="243" y="72"/>
                  </a:lnTo>
                  <a:lnTo>
                    <a:pt x="244" y="72"/>
                  </a:lnTo>
                  <a:lnTo>
                    <a:pt x="244" y="72"/>
                  </a:lnTo>
                  <a:lnTo>
                    <a:pt x="245" y="71"/>
                  </a:lnTo>
                  <a:lnTo>
                    <a:pt x="246" y="71"/>
                  </a:lnTo>
                  <a:lnTo>
                    <a:pt x="247" y="71"/>
                  </a:lnTo>
                  <a:lnTo>
                    <a:pt x="248" y="71"/>
                  </a:lnTo>
                  <a:lnTo>
                    <a:pt x="249" y="71"/>
                  </a:lnTo>
                  <a:lnTo>
                    <a:pt x="250" y="70"/>
                  </a:lnTo>
                  <a:lnTo>
                    <a:pt x="251" y="70"/>
                  </a:lnTo>
                  <a:lnTo>
                    <a:pt x="252" y="70"/>
                  </a:lnTo>
                  <a:lnTo>
                    <a:pt x="253" y="70"/>
                  </a:lnTo>
                  <a:lnTo>
                    <a:pt x="253" y="71"/>
                  </a:lnTo>
                  <a:lnTo>
                    <a:pt x="254" y="71"/>
                  </a:lnTo>
                  <a:lnTo>
                    <a:pt x="254" y="71"/>
                  </a:lnTo>
                  <a:lnTo>
                    <a:pt x="254" y="71"/>
                  </a:lnTo>
                  <a:lnTo>
                    <a:pt x="255" y="71"/>
                  </a:lnTo>
                  <a:lnTo>
                    <a:pt x="255" y="71"/>
                  </a:lnTo>
                  <a:lnTo>
                    <a:pt x="255" y="70"/>
                  </a:lnTo>
                  <a:lnTo>
                    <a:pt x="256" y="70"/>
                  </a:lnTo>
                  <a:lnTo>
                    <a:pt x="256" y="70"/>
                  </a:lnTo>
                  <a:lnTo>
                    <a:pt x="257" y="70"/>
                  </a:lnTo>
                  <a:lnTo>
                    <a:pt x="257" y="70"/>
                  </a:lnTo>
                  <a:lnTo>
                    <a:pt x="259" y="71"/>
                  </a:lnTo>
                  <a:lnTo>
                    <a:pt x="261" y="71"/>
                  </a:lnTo>
                  <a:lnTo>
                    <a:pt x="263" y="71"/>
                  </a:lnTo>
                  <a:lnTo>
                    <a:pt x="264" y="71"/>
                  </a:lnTo>
                  <a:lnTo>
                    <a:pt x="266" y="71"/>
                  </a:lnTo>
                  <a:lnTo>
                    <a:pt x="268" y="71"/>
                  </a:lnTo>
                  <a:lnTo>
                    <a:pt x="270" y="71"/>
                  </a:lnTo>
                  <a:lnTo>
                    <a:pt x="271" y="71"/>
                  </a:lnTo>
                  <a:lnTo>
                    <a:pt x="273" y="71"/>
                  </a:lnTo>
                  <a:lnTo>
                    <a:pt x="275" y="72"/>
                  </a:lnTo>
                  <a:lnTo>
                    <a:pt x="276" y="72"/>
                  </a:lnTo>
                  <a:lnTo>
                    <a:pt x="277" y="73"/>
                  </a:lnTo>
                  <a:lnTo>
                    <a:pt x="277" y="73"/>
                  </a:lnTo>
                  <a:lnTo>
                    <a:pt x="278" y="73"/>
                  </a:lnTo>
                  <a:lnTo>
                    <a:pt x="279" y="74"/>
                  </a:lnTo>
                  <a:lnTo>
                    <a:pt x="280" y="74"/>
                  </a:lnTo>
                  <a:lnTo>
                    <a:pt x="281" y="74"/>
                  </a:lnTo>
                  <a:lnTo>
                    <a:pt x="281" y="75"/>
                  </a:lnTo>
                  <a:lnTo>
                    <a:pt x="282" y="76"/>
                  </a:lnTo>
                  <a:lnTo>
                    <a:pt x="282" y="76"/>
                  </a:lnTo>
                  <a:lnTo>
                    <a:pt x="286" y="78"/>
                  </a:lnTo>
                  <a:lnTo>
                    <a:pt x="291" y="81"/>
                  </a:lnTo>
                  <a:lnTo>
                    <a:pt x="294" y="83"/>
                  </a:lnTo>
                  <a:lnTo>
                    <a:pt x="298" y="86"/>
                  </a:lnTo>
                  <a:lnTo>
                    <a:pt x="302" y="90"/>
                  </a:lnTo>
                  <a:lnTo>
                    <a:pt x="305" y="93"/>
                  </a:lnTo>
                  <a:lnTo>
                    <a:pt x="309" y="97"/>
                  </a:lnTo>
                  <a:lnTo>
                    <a:pt x="312" y="100"/>
                  </a:lnTo>
                  <a:lnTo>
                    <a:pt x="316" y="103"/>
                  </a:lnTo>
                  <a:lnTo>
                    <a:pt x="319" y="107"/>
                  </a:lnTo>
                  <a:lnTo>
                    <a:pt x="321" y="108"/>
                  </a:lnTo>
                  <a:lnTo>
                    <a:pt x="323" y="109"/>
                  </a:lnTo>
                  <a:lnTo>
                    <a:pt x="324" y="111"/>
                  </a:lnTo>
                  <a:lnTo>
                    <a:pt x="325" y="112"/>
                  </a:lnTo>
                  <a:lnTo>
                    <a:pt x="327" y="114"/>
                  </a:lnTo>
                  <a:lnTo>
                    <a:pt x="328" y="115"/>
                  </a:lnTo>
                  <a:lnTo>
                    <a:pt x="330" y="116"/>
                  </a:lnTo>
                  <a:lnTo>
                    <a:pt x="331" y="118"/>
                  </a:lnTo>
                  <a:lnTo>
                    <a:pt x="333" y="119"/>
                  </a:lnTo>
                  <a:lnTo>
                    <a:pt x="335" y="119"/>
                  </a:lnTo>
                  <a:lnTo>
                    <a:pt x="335" y="120"/>
                  </a:lnTo>
                  <a:lnTo>
                    <a:pt x="335" y="121"/>
                  </a:lnTo>
                  <a:lnTo>
                    <a:pt x="336" y="122"/>
                  </a:lnTo>
                  <a:lnTo>
                    <a:pt x="337" y="122"/>
                  </a:lnTo>
                  <a:lnTo>
                    <a:pt x="337" y="123"/>
                  </a:lnTo>
                  <a:lnTo>
                    <a:pt x="338" y="123"/>
                  </a:lnTo>
                  <a:lnTo>
                    <a:pt x="339" y="124"/>
                  </a:lnTo>
                  <a:lnTo>
                    <a:pt x="339" y="124"/>
                  </a:lnTo>
                  <a:lnTo>
                    <a:pt x="340" y="124"/>
                  </a:lnTo>
                  <a:lnTo>
                    <a:pt x="341" y="124"/>
                  </a:lnTo>
                  <a:lnTo>
                    <a:pt x="341" y="125"/>
                  </a:lnTo>
                  <a:lnTo>
                    <a:pt x="342" y="125"/>
                  </a:lnTo>
                  <a:lnTo>
                    <a:pt x="342" y="126"/>
                  </a:lnTo>
                  <a:lnTo>
                    <a:pt x="342" y="126"/>
                  </a:lnTo>
                  <a:lnTo>
                    <a:pt x="343" y="127"/>
                  </a:lnTo>
                  <a:lnTo>
                    <a:pt x="344" y="127"/>
                  </a:lnTo>
                  <a:lnTo>
                    <a:pt x="344" y="128"/>
                  </a:lnTo>
                  <a:lnTo>
                    <a:pt x="345" y="128"/>
                  </a:lnTo>
                  <a:lnTo>
                    <a:pt x="345" y="128"/>
                  </a:lnTo>
                  <a:lnTo>
                    <a:pt x="346" y="129"/>
                  </a:lnTo>
                  <a:lnTo>
                    <a:pt x="347" y="129"/>
                  </a:lnTo>
                  <a:lnTo>
                    <a:pt x="348" y="130"/>
                  </a:lnTo>
                  <a:lnTo>
                    <a:pt x="349" y="130"/>
                  </a:lnTo>
                  <a:lnTo>
                    <a:pt x="350" y="131"/>
                  </a:lnTo>
                  <a:lnTo>
                    <a:pt x="351" y="132"/>
                  </a:lnTo>
                  <a:lnTo>
                    <a:pt x="352" y="133"/>
                  </a:lnTo>
                  <a:lnTo>
                    <a:pt x="353" y="133"/>
                  </a:lnTo>
                  <a:lnTo>
                    <a:pt x="354" y="134"/>
                  </a:lnTo>
                  <a:lnTo>
                    <a:pt x="355" y="135"/>
                  </a:lnTo>
                  <a:lnTo>
                    <a:pt x="357" y="135"/>
                  </a:lnTo>
                  <a:lnTo>
                    <a:pt x="357" y="136"/>
                  </a:lnTo>
                  <a:lnTo>
                    <a:pt x="357" y="136"/>
                  </a:lnTo>
                  <a:lnTo>
                    <a:pt x="357" y="136"/>
                  </a:lnTo>
                  <a:lnTo>
                    <a:pt x="357" y="137"/>
                  </a:lnTo>
                  <a:lnTo>
                    <a:pt x="357" y="137"/>
                  </a:lnTo>
                  <a:lnTo>
                    <a:pt x="357" y="137"/>
                  </a:lnTo>
                  <a:lnTo>
                    <a:pt x="357" y="138"/>
                  </a:lnTo>
                  <a:lnTo>
                    <a:pt x="357" y="138"/>
                  </a:lnTo>
                  <a:lnTo>
                    <a:pt x="357" y="138"/>
                  </a:lnTo>
                  <a:lnTo>
                    <a:pt x="358" y="138"/>
                  </a:lnTo>
                  <a:lnTo>
                    <a:pt x="359" y="137"/>
                  </a:lnTo>
                  <a:lnTo>
                    <a:pt x="359" y="137"/>
                  </a:lnTo>
                  <a:lnTo>
                    <a:pt x="360" y="137"/>
                  </a:lnTo>
                  <a:lnTo>
                    <a:pt x="361" y="138"/>
                  </a:lnTo>
                  <a:lnTo>
                    <a:pt x="361" y="138"/>
                  </a:lnTo>
                  <a:lnTo>
                    <a:pt x="362" y="139"/>
                  </a:lnTo>
                  <a:lnTo>
                    <a:pt x="362" y="139"/>
                  </a:lnTo>
                  <a:lnTo>
                    <a:pt x="363" y="140"/>
                  </a:lnTo>
                  <a:lnTo>
                    <a:pt x="364" y="140"/>
                  </a:lnTo>
                  <a:lnTo>
                    <a:pt x="364" y="141"/>
                  </a:lnTo>
                  <a:lnTo>
                    <a:pt x="368" y="141"/>
                  </a:lnTo>
                  <a:lnTo>
                    <a:pt x="371" y="142"/>
                  </a:lnTo>
                  <a:lnTo>
                    <a:pt x="375" y="143"/>
                  </a:lnTo>
                  <a:lnTo>
                    <a:pt x="378" y="144"/>
                  </a:lnTo>
                  <a:lnTo>
                    <a:pt x="382" y="144"/>
                  </a:lnTo>
                  <a:lnTo>
                    <a:pt x="385" y="145"/>
                  </a:lnTo>
                  <a:lnTo>
                    <a:pt x="389" y="145"/>
                  </a:lnTo>
                  <a:lnTo>
                    <a:pt x="393" y="145"/>
                  </a:lnTo>
                  <a:lnTo>
                    <a:pt x="396" y="144"/>
                  </a:lnTo>
                  <a:lnTo>
                    <a:pt x="400" y="143"/>
                  </a:lnTo>
                  <a:lnTo>
                    <a:pt x="405" y="143"/>
                  </a:lnTo>
                  <a:lnTo>
                    <a:pt x="410" y="141"/>
                  </a:lnTo>
                  <a:lnTo>
                    <a:pt x="415" y="140"/>
                  </a:lnTo>
                  <a:lnTo>
                    <a:pt x="420" y="137"/>
                  </a:lnTo>
                  <a:lnTo>
                    <a:pt x="425" y="135"/>
                  </a:lnTo>
                  <a:lnTo>
                    <a:pt x="430" y="133"/>
                  </a:lnTo>
                  <a:lnTo>
                    <a:pt x="435" y="132"/>
                  </a:lnTo>
                  <a:lnTo>
                    <a:pt x="440" y="132"/>
                  </a:lnTo>
                  <a:lnTo>
                    <a:pt x="445" y="133"/>
                  </a:lnTo>
                  <a:lnTo>
                    <a:pt x="450" y="137"/>
                  </a:lnTo>
                  <a:lnTo>
                    <a:pt x="454" y="140"/>
                  </a:lnTo>
                  <a:lnTo>
                    <a:pt x="458" y="144"/>
                  </a:lnTo>
                  <a:lnTo>
                    <a:pt x="462" y="148"/>
                  </a:lnTo>
                  <a:lnTo>
                    <a:pt x="466" y="153"/>
                  </a:lnTo>
                  <a:lnTo>
                    <a:pt x="469" y="157"/>
                  </a:lnTo>
                  <a:lnTo>
                    <a:pt x="473" y="162"/>
                  </a:lnTo>
                  <a:lnTo>
                    <a:pt x="476" y="166"/>
                  </a:lnTo>
                  <a:lnTo>
                    <a:pt x="480" y="170"/>
                  </a:lnTo>
                  <a:lnTo>
                    <a:pt x="484" y="174"/>
                  </a:lnTo>
                  <a:lnTo>
                    <a:pt x="489" y="177"/>
                  </a:lnTo>
                  <a:lnTo>
                    <a:pt x="489" y="177"/>
                  </a:lnTo>
                  <a:lnTo>
                    <a:pt x="490" y="177"/>
                  </a:lnTo>
                  <a:lnTo>
                    <a:pt x="490" y="178"/>
                  </a:lnTo>
                  <a:lnTo>
                    <a:pt x="490" y="178"/>
                  </a:lnTo>
                  <a:lnTo>
                    <a:pt x="491" y="178"/>
                  </a:lnTo>
                  <a:lnTo>
                    <a:pt x="491" y="178"/>
                  </a:lnTo>
                  <a:lnTo>
                    <a:pt x="492" y="178"/>
                  </a:lnTo>
                  <a:lnTo>
                    <a:pt x="492" y="178"/>
                  </a:lnTo>
                  <a:lnTo>
                    <a:pt x="493" y="178"/>
                  </a:lnTo>
                  <a:lnTo>
                    <a:pt x="493" y="179"/>
                  </a:lnTo>
                  <a:lnTo>
                    <a:pt x="493" y="179"/>
                  </a:lnTo>
                  <a:lnTo>
                    <a:pt x="495" y="181"/>
                  </a:lnTo>
                  <a:lnTo>
                    <a:pt x="497" y="182"/>
                  </a:lnTo>
                  <a:lnTo>
                    <a:pt x="499" y="183"/>
                  </a:lnTo>
                  <a:lnTo>
                    <a:pt x="501" y="184"/>
                  </a:lnTo>
                  <a:lnTo>
                    <a:pt x="503" y="184"/>
                  </a:lnTo>
                  <a:lnTo>
                    <a:pt x="506" y="184"/>
                  </a:lnTo>
                  <a:lnTo>
                    <a:pt x="508" y="184"/>
                  </a:lnTo>
                  <a:lnTo>
                    <a:pt x="510" y="184"/>
                  </a:lnTo>
                  <a:lnTo>
                    <a:pt x="512" y="184"/>
                  </a:lnTo>
                  <a:lnTo>
                    <a:pt x="514" y="183"/>
                  </a:lnTo>
                  <a:lnTo>
                    <a:pt x="515" y="182"/>
                  </a:lnTo>
                  <a:lnTo>
                    <a:pt x="516" y="181"/>
                  </a:lnTo>
                  <a:lnTo>
                    <a:pt x="516" y="179"/>
                  </a:lnTo>
                  <a:lnTo>
                    <a:pt x="517" y="178"/>
                  </a:lnTo>
                  <a:lnTo>
                    <a:pt x="518" y="177"/>
                  </a:lnTo>
                  <a:lnTo>
                    <a:pt x="518" y="176"/>
                  </a:lnTo>
                  <a:lnTo>
                    <a:pt x="518" y="174"/>
                  </a:lnTo>
                  <a:lnTo>
                    <a:pt x="518" y="173"/>
                  </a:lnTo>
                  <a:lnTo>
                    <a:pt x="519" y="172"/>
                  </a:lnTo>
                  <a:lnTo>
                    <a:pt x="519" y="170"/>
                  </a:lnTo>
                  <a:lnTo>
                    <a:pt x="515" y="157"/>
                  </a:lnTo>
                  <a:lnTo>
                    <a:pt x="514" y="156"/>
                  </a:lnTo>
                  <a:lnTo>
                    <a:pt x="514" y="155"/>
                  </a:lnTo>
                  <a:lnTo>
                    <a:pt x="513" y="154"/>
                  </a:lnTo>
                  <a:lnTo>
                    <a:pt x="512" y="153"/>
                  </a:lnTo>
                  <a:lnTo>
                    <a:pt x="512" y="152"/>
                  </a:lnTo>
                  <a:lnTo>
                    <a:pt x="511" y="151"/>
                  </a:lnTo>
                  <a:lnTo>
                    <a:pt x="511" y="150"/>
                  </a:lnTo>
                  <a:lnTo>
                    <a:pt x="510" y="149"/>
                  </a:lnTo>
                  <a:lnTo>
                    <a:pt x="510" y="149"/>
                  </a:lnTo>
                  <a:lnTo>
                    <a:pt x="509" y="148"/>
                  </a:lnTo>
                  <a:lnTo>
                    <a:pt x="508" y="147"/>
                  </a:lnTo>
                  <a:lnTo>
                    <a:pt x="508" y="147"/>
                  </a:lnTo>
                  <a:lnTo>
                    <a:pt x="507" y="146"/>
                  </a:lnTo>
                  <a:lnTo>
                    <a:pt x="506" y="146"/>
                  </a:lnTo>
                  <a:lnTo>
                    <a:pt x="506" y="145"/>
                  </a:lnTo>
                  <a:lnTo>
                    <a:pt x="505" y="145"/>
                  </a:lnTo>
                  <a:lnTo>
                    <a:pt x="504" y="144"/>
                  </a:lnTo>
                  <a:lnTo>
                    <a:pt x="504" y="144"/>
                  </a:lnTo>
                  <a:lnTo>
                    <a:pt x="503" y="143"/>
                  </a:lnTo>
                  <a:lnTo>
                    <a:pt x="503" y="142"/>
                  </a:lnTo>
                  <a:lnTo>
                    <a:pt x="501" y="140"/>
                  </a:lnTo>
                  <a:lnTo>
                    <a:pt x="499" y="139"/>
                  </a:lnTo>
                  <a:lnTo>
                    <a:pt x="497" y="137"/>
                  </a:lnTo>
                  <a:lnTo>
                    <a:pt x="494" y="136"/>
                  </a:lnTo>
                  <a:lnTo>
                    <a:pt x="492" y="135"/>
                  </a:lnTo>
                  <a:lnTo>
                    <a:pt x="489" y="133"/>
                  </a:lnTo>
                  <a:lnTo>
                    <a:pt x="487" y="132"/>
                  </a:lnTo>
                  <a:lnTo>
                    <a:pt x="485" y="130"/>
                  </a:lnTo>
                  <a:lnTo>
                    <a:pt x="483" y="128"/>
                  </a:lnTo>
                  <a:lnTo>
                    <a:pt x="482" y="125"/>
                  </a:lnTo>
                  <a:lnTo>
                    <a:pt x="481" y="125"/>
                  </a:lnTo>
                  <a:lnTo>
                    <a:pt x="481" y="126"/>
                  </a:lnTo>
                  <a:lnTo>
                    <a:pt x="480" y="125"/>
                  </a:lnTo>
                  <a:lnTo>
                    <a:pt x="480" y="125"/>
                  </a:lnTo>
                  <a:lnTo>
                    <a:pt x="479" y="125"/>
                  </a:lnTo>
                  <a:lnTo>
                    <a:pt x="479" y="124"/>
                  </a:lnTo>
                  <a:lnTo>
                    <a:pt x="479" y="124"/>
                  </a:lnTo>
                  <a:lnTo>
                    <a:pt x="478" y="123"/>
                  </a:lnTo>
                  <a:lnTo>
                    <a:pt x="478" y="123"/>
                  </a:lnTo>
                  <a:lnTo>
                    <a:pt x="477" y="123"/>
                  </a:lnTo>
                  <a:lnTo>
                    <a:pt x="476" y="122"/>
                  </a:lnTo>
                  <a:lnTo>
                    <a:pt x="475" y="121"/>
                  </a:lnTo>
                  <a:lnTo>
                    <a:pt x="474" y="120"/>
                  </a:lnTo>
                  <a:lnTo>
                    <a:pt x="473" y="120"/>
                  </a:lnTo>
                  <a:lnTo>
                    <a:pt x="472" y="119"/>
                  </a:lnTo>
                  <a:lnTo>
                    <a:pt x="471" y="119"/>
                  </a:lnTo>
                  <a:lnTo>
                    <a:pt x="470" y="118"/>
                  </a:lnTo>
                  <a:lnTo>
                    <a:pt x="468" y="118"/>
                  </a:lnTo>
                  <a:lnTo>
                    <a:pt x="467" y="117"/>
                  </a:lnTo>
                  <a:lnTo>
                    <a:pt x="466" y="117"/>
                  </a:lnTo>
                  <a:lnTo>
                    <a:pt x="466" y="116"/>
                  </a:lnTo>
                  <a:lnTo>
                    <a:pt x="465" y="116"/>
                  </a:lnTo>
                  <a:lnTo>
                    <a:pt x="464" y="115"/>
                  </a:lnTo>
                  <a:lnTo>
                    <a:pt x="463" y="115"/>
                  </a:lnTo>
                  <a:lnTo>
                    <a:pt x="463" y="114"/>
                  </a:lnTo>
                  <a:lnTo>
                    <a:pt x="462" y="113"/>
                  </a:lnTo>
                  <a:lnTo>
                    <a:pt x="462" y="113"/>
                  </a:lnTo>
                  <a:lnTo>
                    <a:pt x="461" y="112"/>
                  </a:lnTo>
                  <a:lnTo>
                    <a:pt x="460" y="111"/>
                  </a:lnTo>
                  <a:lnTo>
                    <a:pt x="460" y="111"/>
                  </a:lnTo>
                  <a:lnTo>
                    <a:pt x="459" y="111"/>
                  </a:lnTo>
                  <a:lnTo>
                    <a:pt x="459" y="111"/>
                  </a:lnTo>
                  <a:lnTo>
                    <a:pt x="459" y="111"/>
                  </a:lnTo>
                  <a:lnTo>
                    <a:pt x="458" y="110"/>
                  </a:lnTo>
                  <a:lnTo>
                    <a:pt x="458" y="110"/>
                  </a:lnTo>
                  <a:lnTo>
                    <a:pt x="458" y="109"/>
                  </a:lnTo>
                  <a:lnTo>
                    <a:pt x="458" y="109"/>
                  </a:lnTo>
                  <a:lnTo>
                    <a:pt x="457" y="109"/>
                  </a:lnTo>
                  <a:lnTo>
                    <a:pt x="457" y="108"/>
                  </a:lnTo>
                  <a:lnTo>
                    <a:pt x="456" y="108"/>
                  </a:lnTo>
                  <a:lnTo>
                    <a:pt x="456" y="108"/>
                  </a:lnTo>
                  <a:lnTo>
                    <a:pt x="455" y="108"/>
                  </a:lnTo>
                  <a:lnTo>
                    <a:pt x="455" y="107"/>
                  </a:lnTo>
                  <a:lnTo>
                    <a:pt x="454" y="107"/>
                  </a:lnTo>
                  <a:lnTo>
                    <a:pt x="454" y="107"/>
                  </a:lnTo>
                  <a:lnTo>
                    <a:pt x="453" y="106"/>
                  </a:lnTo>
                  <a:lnTo>
                    <a:pt x="452" y="106"/>
                  </a:lnTo>
                  <a:lnTo>
                    <a:pt x="452" y="106"/>
                  </a:lnTo>
                  <a:lnTo>
                    <a:pt x="451" y="106"/>
                  </a:lnTo>
                  <a:lnTo>
                    <a:pt x="451" y="106"/>
                  </a:lnTo>
                  <a:lnTo>
                    <a:pt x="450" y="106"/>
                  </a:lnTo>
                  <a:lnTo>
                    <a:pt x="450" y="105"/>
                  </a:lnTo>
                  <a:lnTo>
                    <a:pt x="449" y="105"/>
                  </a:lnTo>
                  <a:lnTo>
                    <a:pt x="449" y="104"/>
                  </a:lnTo>
                  <a:lnTo>
                    <a:pt x="448" y="104"/>
                  </a:lnTo>
                  <a:lnTo>
                    <a:pt x="448" y="103"/>
                  </a:lnTo>
                  <a:lnTo>
                    <a:pt x="447" y="103"/>
                  </a:lnTo>
                  <a:lnTo>
                    <a:pt x="447" y="103"/>
                  </a:lnTo>
                  <a:lnTo>
                    <a:pt x="446" y="103"/>
                  </a:lnTo>
                  <a:lnTo>
                    <a:pt x="446" y="103"/>
                  </a:lnTo>
                  <a:lnTo>
                    <a:pt x="446" y="102"/>
                  </a:lnTo>
                  <a:lnTo>
                    <a:pt x="446" y="101"/>
                  </a:lnTo>
                  <a:lnTo>
                    <a:pt x="446" y="101"/>
                  </a:lnTo>
                  <a:lnTo>
                    <a:pt x="446" y="101"/>
                  </a:lnTo>
                  <a:lnTo>
                    <a:pt x="445" y="100"/>
                  </a:lnTo>
                  <a:lnTo>
                    <a:pt x="445" y="100"/>
                  </a:lnTo>
                  <a:lnTo>
                    <a:pt x="444" y="100"/>
                  </a:lnTo>
                  <a:lnTo>
                    <a:pt x="444" y="100"/>
                  </a:lnTo>
                  <a:lnTo>
                    <a:pt x="443" y="99"/>
                  </a:lnTo>
                  <a:lnTo>
                    <a:pt x="443" y="99"/>
                  </a:lnTo>
                  <a:lnTo>
                    <a:pt x="442" y="99"/>
                  </a:lnTo>
                  <a:lnTo>
                    <a:pt x="441" y="98"/>
                  </a:lnTo>
                  <a:lnTo>
                    <a:pt x="441" y="98"/>
                  </a:lnTo>
                  <a:lnTo>
                    <a:pt x="440" y="98"/>
                  </a:lnTo>
                  <a:lnTo>
                    <a:pt x="440" y="97"/>
                  </a:lnTo>
                  <a:lnTo>
                    <a:pt x="439" y="96"/>
                  </a:lnTo>
                  <a:lnTo>
                    <a:pt x="439" y="96"/>
                  </a:lnTo>
                  <a:lnTo>
                    <a:pt x="438" y="95"/>
                  </a:lnTo>
                  <a:lnTo>
                    <a:pt x="437" y="95"/>
                  </a:lnTo>
                  <a:lnTo>
                    <a:pt x="436" y="94"/>
                  </a:lnTo>
                  <a:lnTo>
                    <a:pt x="433" y="92"/>
                  </a:lnTo>
                  <a:lnTo>
                    <a:pt x="430" y="89"/>
                  </a:lnTo>
                  <a:lnTo>
                    <a:pt x="427" y="86"/>
                  </a:lnTo>
                  <a:lnTo>
                    <a:pt x="424" y="82"/>
                  </a:lnTo>
                  <a:lnTo>
                    <a:pt x="422" y="79"/>
                  </a:lnTo>
                  <a:lnTo>
                    <a:pt x="419" y="76"/>
                  </a:lnTo>
                  <a:lnTo>
                    <a:pt x="416" y="72"/>
                  </a:lnTo>
                  <a:lnTo>
                    <a:pt x="414" y="69"/>
                  </a:lnTo>
                  <a:lnTo>
                    <a:pt x="411" y="66"/>
                  </a:lnTo>
                  <a:lnTo>
                    <a:pt x="408" y="62"/>
                  </a:lnTo>
                  <a:lnTo>
                    <a:pt x="408" y="61"/>
                  </a:lnTo>
                  <a:lnTo>
                    <a:pt x="407" y="61"/>
                  </a:lnTo>
                  <a:lnTo>
                    <a:pt x="407" y="60"/>
                  </a:lnTo>
                  <a:lnTo>
                    <a:pt x="407" y="59"/>
                  </a:lnTo>
                  <a:lnTo>
                    <a:pt x="407" y="58"/>
                  </a:lnTo>
                  <a:lnTo>
                    <a:pt x="406" y="58"/>
                  </a:lnTo>
                  <a:lnTo>
                    <a:pt x="406" y="57"/>
                  </a:lnTo>
                  <a:lnTo>
                    <a:pt x="405" y="56"/>
                  </a:lnTo>
                  <a:lnTo>
                    <a:pt x="405" y="55"/>
                  </a:lnTo>
                  <a:lnTo>
                    <a:pt x="404" y="55"/>
                  </a:lnTo>
                  <a:lnTo>
                    <a:pt x="404" y="51"/>
                  </a:lnTo>
                  <a:lnTo>
                    <a:pt x="403" y="47"/>
                  </a:lnTo>
                  <a:lnTo>
                    <a:pt x="402" y="43"/>
                  </a:lnTo>
                  <a:lnTo>
                    <a:pt x="402" y="39"/>
                  </a:lnTo>
                  <a:lnTo>
                    <a:pt x="402" y="35"/>
                  </a:lnTo>
                  <a:lnTo>
                    <a:pt x="403" y="32"/>
                  </a:lnTo>
                  <a:lnTo>
                    <a:pt x="403" y="28"/>
                  </a:lnTo>
                  <a:lnTo>
                    <a:pt x="405" y="24"/>
                  </a:lnTo>
                  <a:lnTo>
                    <a:pt x="406" y="21"/>
                  </a:lnTo>
                  <a:lnTo>
                    <a:pt x="408" y="18"/>
                  </a:lnTo>
                  <a:lnTo>
                    <a:pt x="409" y="17"/>
                  </a:lnTo>
                  <a:lnTo>
                    <a:pt x="410" y="16"/>
                  </a:lnTo>
                  <a:lnTo>
                    <a:pt x="411" y="15"/>
                  </a:lnTo>
                  <a:lnTo>
                    <a:pt x="412" y="15"/>
                  </a:lnTo>
                  <a:lnTo>
                    <a:pt x="412" y="14"/>
                  </a:lnTo>
                  <a:lnTo>
                    <a:pt x="413" y="13"/>
                  </a:lnTo>
                  <a:lnTo>
                    <a:pt x="414" y="12"/>
                  </a:lnTo>
                  <a:lnTo>
                    <a:pt x="415" y="12"/>
                  </a:lnTo>
                  <a:lnTo>
                    <a:pt x="415" y="11"/>
                  </a:lnTo>
                  <a:lnTo>
                    <a:pt x="415" y="10"/>
                  </a:lnTo>
                  <a:lnTo>
                    <a:pt x="416" y="10"/>
                  </a:lnTo>
                  <a:lnTo>
                    <a:pt x="416" y="10"/>
                  </a:lnTo>
                  <a:lnTo>
                    <a:pt x="417" y="10"/>
                  </a:lnTo>
                  <a:lnTo>
                    <a:pt x="418" y="10"/>
                  </a:lnTo>
                  <a:lnTo>
                    <a:pt x="418" y="9"/>
                  </a:lnTo>
                  <a:lnTo>
                    <a:pt x="418" y="9"/>
                  </a:lnTo>
                  <a:lnTo>
                    <a:pt x="419" y="9"/>
                  </a:lnTo>
                  <a:lnTo>
                    <a:pt x="419" y="9"/>
                  </a:lnTo>
                  <a:lnTo>
                    <a:pt x="419" y="8"/>
                  </a:lnTo>
                  <a:lnTo>
                    <a:pt x="419" y="8"/>
                  </a:lnTo>
                  <a:lnTo>
                    <a:pt x="420" y="8"/>
                  </a:lnTo>
                  <a:lnTo>
                    <a:pt x="421" y="7"/>
                  </a:lnTo>
                  <a:lnTo>
                    <a:pt x="422" y="7"/>
                  </a:lnTo>
                  <a:lnTo>
                    <a:pt x="422" y="6"/>
                  </a:lnTo>
                  <a:lnTo>
                    <a:pt x="423" y="6"/>
                  </a:lnTo>
                  <a:lnTo>
                    <a:pt x="424" y="5"/>
                  </a:lnTo>
                  <a:lnTo>
                    <a:pt x="425" y="4"/>
                  </a:lnTo>
                  <a:lnTo>
                    <a:pt x="426" y="4"/>
                  </a:lnTo>
                  <a:lnTo>
                    <a:pt x="427" y="4"/>
                  </a:lnTo>
                  <a:lnTo>
                    <a:pt x="428" y="4"/>
                  </a:lnTo>
                  <a:lnTo>
                    <a:pt x="428" y="3"/>
                  </a:lnTo>
                  <a:lnTo>
                    <a:pt x="429" y="3"/>
                  </a:lnTo>
                  <a:lnTo>
                    <a:pt x="430" y="3"/>
                  </a:lnTo>
                  <a:lnTo>
                    <a:pt x="431" y="3"/>
                  </a:lnTo>
                  <a:lnTo>
                    <a:pt x="432" y="3"/>
                  </a:lnTo>
                  <a:lnTo>
                    <a:pt x="433" y="2"/>
                  </a:lnTo>
                  <a:lnTo>
                    <a:pt x="434" y="2"/>
                  </a:lnTo>
                  <a:lnTo>
                    <a:pt x="435" y="2"/>
                  </a:lnTo>
                  <a:lnTo>
                    <a:pt x="435" y="1"/>
                  </a:lnTo>
                  <a:lnTo>
                    <a:pt x="436" y="1"/>
                  </a:lnTo>
                  <a:lnTo>
                    <a:pt x="436" y="1"/>
                  </a:lnTo>
                  <a:lnTo>
                    <a:pt x="437" y="1"/>
                  </a:lnTo>
                  <a:lnTo>
                    <a:pt x="438" y="1"/>
                  </a:lnTo>
                  <a:lnTo>
                    <a:pt x="438" y="0"/>
                  </a:lnTo>
                  <a:lnTo>
                    <a:pt x="439" y="0"/>
                  </a:lnTo>
                  <a:lnTo>
                    <a:pt x="440" y="0"/>
                  </a:lnTo>
                  <a:lnTo>
                    <a:pt x="441" y="0"/>
                  </a:lnTo>
                  <a:lnTo>
                    <a:pt x="441" y="0"/>
                  </a:lnTo>
                  <a:lnTo>
                    <a:pt x="442" y="1"/>
                  </a:lnTo>
                  <a:lnTo>
                    <a:pt x="442" y="1"/>
                  </a:lnTo>
                  <a:lnTo>
                    <a:pt x="443" y="1"/>
                  </a:lnTo>
                  <a:lnTo>
                    <a:pt x="444" y="0"/>
                  </a:lnTo>
                  <a:lnTo>
                    <a:pt x="445" y="0"/>
                  </a:lnTo>
                  <a:lnTo>
                    <a:pt x="446" y="0"/>
                  </a:lnTo>
                  <a:lnTo>
                    <a:pt x="447" y="0"/>
                  </a:lnTo>
                  <a:lnTo>
                    <a:pt x="448" y="0"/>
                  </a:lnTo>
                  <a:lnTo>
                    <a:pt x="449" y="0"/>
                  </a:lnTo>
                  <a:lnTo>
                    <a:pt x="450" y="0"/>
                  </a:lnTo>
                  <a:lnTo>
                    <a:pt x="451" y="0"/>
                  </a:lnTo>
                  <a:lnTo>
                    <a:pt x="451" y="0"/>
                  </a:lnTo>
                  <a:lnTo>
                    <a:pt x="451" y="1"/>
                  </a:lnTo>
                  <a:lnTo>
                    <a:pt x="452" y="1"/>
                  </a:lnTo>
                  <a:lnTo>
                    <a:pt x="452" y="1"/>
                  </a:lnTo>
                  <a:lnTo>
                    <a:pt x="452" y="1"/>
                  </a:lnTo>
                  <a:lnTo>
                    <a:pt x="452" y="1"/>
                  </a:lnTo>
                  <a:lnTo>
                    <a:pt x="452" y="1"/>
                  </a:lnTo>
                  <a:lnTo>
                    <a:pt x="452" y="1"/>
                  </a:lnTo>
                  <a:lnTo>
                    <a:pt x="453" y="1"/>
                  </a:lnTo>
                  <a:lnTo>
                    <a:pt x="453" y="1"/>
                  </a:lnTo>
                  <a:lnTo>
                    <a:pt x="453" y="1"/>
                  </a:lnTo>
                  <a:lnTo>
                    <a:pt x="453"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 name="Freeform 17"/>
            <p:cNvSpPr>
              <a:spLocks/>
            </p:cNvSpPr>
            <p:nvPr/>
          </p:nvSpPr>
          <p:spPr bwMode="auto">
            <a:xfrm>
              <a:off x="5275" y="1181"/>
              <a:ext cx="15" cy="34"/>
            </a:xfrm>
            <a:custGeom>
              <a:avLst/>
              <a:gdLst>
                <a:gd name="T0" fmla="*/ 15 w 15"/>
                <a:gd name="T1" fmla="*/ 0 h 34"/>
                <a:gd name="T2" fmla="*/ 13 w 15"/>
                <a:gd name="T3" fmla="*/ 2 h 34"/>
                <a:gd name="T4" fmla="*/ 10 w 15"/>
                <a:gd name="T5" fmla="*/ 5 h 34"/>
                <a:gd name="T6" fmla="*/ 8 w 15"/>
                <a:gd name="T7" fmla="*/ 8 h 34"/>
                <a:gd name="T8" fmla="*/ 6 w 15"/>
                <a:gd name="T9" fmla="*/ 11 h 34"/>
                <a:gd name="T10" fmla="*/ 5 w 15"/>
                <a:gd name="T11" fmla="*/ 14 h 34"/>
                <a:gd name="T12" fmla="*/ 3 w 15"/>
                <a:gd name="T13" fmla="*/ 18 h 34"/>
                <a:gd name="T14" fmla="*/ 3 w 15"/>
                <a:gd name="T15" fmla="*/ 22 h 34"/>
                <a:gd name="T16" fmla="*/ 2 w 15"/>
                <a:gd name="T17" fmla="*/ 25 h 34"/>
                <a:gd name="T18" fmla="*/ 2 w 15"/>
                <a:gd name="T19" fmla="*/ 29 h 34"/>
                <a:gd name="T20" fmla="*/ 3 w 15"/>
                <a:gd name="T21" fmla="*/ 33 h 34"/>
                <a:gd name="T22" fmla="*/ 2 w 15"/>
                <a:gd name="T23" fmla="*/ 34 h 34"/>
                <a:gd name="T24" fmla="*/ 1 w 15"/>
                <a:gd name="T25" fmla="*/ 33 h 34"/>
                <a:gd name="T26" fmla="*/ 0 w 15"/>
                <a:gd name="T27" fmla="*/ 31 h 34"/>
                <a:gd name="T28" fmla="*/ 0 w 15"/>
                <a:gd name="T29" fmla="*/ 29 h 34"/>
                <a:gd name="T30" fmla="*/ 0 w 15"/>
                <a:gd name="T31" fmla="*/ 27 h 34"/>
                <a:gd name="T32" fmla="*/ 0 w 15"/>
                <a:gd name="T33" fmla="*/ 25 h 34"/>
                <a:gd name="T34" fmla="*/ 0 w 15"/>
                <a:gd name="T35" fmla="*/ 24 h 34"/>
                <a:gd name="T36" fmla="*/ 0 w 15"/>
                <a:gd name="T37" fmla="*/ 22 h 34"/>
                <a:gd name="T38" fmla="*/ 0 w 15"/>
                <a:gd name="T39" fmla="*/ 20 h 34"/>
                <a:gd name="T40" fmla="*/ 1 w 15"/>
                <a:gd name="T41" fmla="*/ 18 h 34"/>
                <a:gd name="T42" fmla="*/ 1 w 15"/>
                <a:gd name="T43" fmla="*/ 16 h 34"/>
                <a:gd name="T44" fmla="*/ 2 w 15"/>
                <a:gd name="T45" fmla="*/ 14 h 34"/>
                <a:gd name="T46" fmla="*/ 3 w 15"/>
                <a:gd name="T47" fmla="*/ 12 h 34"/>
                <a:gd name="T48" fmla="*/ 4 w 15"/>
                <a:gd name="T49" fmla="*/ 10 h 34"/>
                <a:gd name="T50" fmla="*/ 6 w 15"/>
                <a:gd name="T51" fmla="*/ 8 h 34"/>
                <a:gd name="T52" fmla="*/ 7 w 15"/>
                <a:gd name="T53" fmla="*/ 6 h 34"/>
                <a:gd name="T54" fmla="*/ 9 w 15"/>
                <a:gd name="T55" fmla="*/ 5 h 34"/>
                <a:gd name="T56" fmla="*/ 10 w 15"/>
                <a:gd name="T57" fmla="*/ 3 h 34"/>
                <a:gd name="T58" fmla="*/ 12 w 15"/>
                <a:gd name="T59" fmla="*/ 2 h 34"/>
                <a:gd name="T60" fmla="*/ 13 w 15"/>
                <a:gd name="T61" fmla="*/ 1 h 34"/>
                <a:gd name="T62" fmla="*/ 15 w 15"/>
                <a:gd name="T63" fmla="*/ 0 h 34"/>
                <a:gd name="T64" fmla="*/ 15 w 15"/>
                <a:gd name="T6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 h="34">
                  <a:moveTo>
                    <a:pt x="15" y="0"/>
                  </a:moveTo>
                  <a:lnTo>
                    <a:pt x="13" y="2"/>
                  </a:lnTo>
                  <a:lnTo>
                    <a:pt x="10" y="5"/>
                  </a:lnTo>
                  <a:lnTo>
                    <a:pt x="8" y="8"/>
                  </a:lnTo>
                  <a:lnTo>
                    <a:pt x="6" y="11"/>
                  </a:lnTo>
                  <a:lnTo>
                    <a:pt x="5" y="14"/>
                  </a:lnTo>
                  <a:lnTo>
                    <a:pt x="3" y="18"/>
                  </a:lnTo>
                  <a:lnTo>
                    <a:pt x="3" y="22"/>
                  </a:lnTo>
                  <a:lnTo>
                    <a:pt x="2" y="25"/>
                  </a:lnTo>
                  <a:lnTo>
                    <a:pt x="2" y="29"/>
                  </a:lnTo>
                  <a:lnTo>
                    <a:pt x="3" y="33"/>
                  </a:lnTo>
                  <a:lnTo>
                    <a:pt x="2" y="34"/>
                  </a:lnTo>
                  <a:lnTo>
                    <a:pt x="1" y="33"/>
                  </a:lnTo>
                  <a:lnTo>
                    <a:pt x="0" y="31"/>
                  </a:lnTo>
                  <a:lnTo>
                    <a:pt x="0" y="29"/>
                  </a:lnTo>
                  <a:lnTo>
                    <a:pt x="0" y="27"/>
                  </a:lnTo>
                  <a:lnTo>
                    <a:pt x="0" y="25"/>
                  </a:lnTo>
                  <a:lnTo>
                    <a:pt x="0" y="24"/>
                  </a:lnTo>
                  <a:lnTo>
                    <a:pt x="0" y="22"/>
                  </a:lnTo>
                  <a:lnTo>
                    <a:pt x="0" y="20"/>
                  </a:lnTo>
                  <a:lnTo>
                    <a:pt x="1" y="18"/>
                  </a:lnTo>
                  <a:lnTo>
                    <a:pt x="1" y="16"/>
                  </a:lnTo>
                  <a:lnTo>
                    <a:pt x="2" y="14"/>
                  </a:lnTo>
                  <a:lnTo>
                    <a:pt x="3" y="12"/>
                  </a:lnTo>
                  <a:lnTo>
                    <a:pt x="4" y="10"/>
                  </a:lnTo>
                  <a:lnTo>
                    <a:pt x="6" y="8"/>
                  </a:lnTo>
                  <a:lnTo>
                    <a:pt x="7" y="6"/>
                  </a:lnTo>
                  <a:lnTo>
                    <a:pt x="9" y="5"/>
                  </a:lnTo>
                  <a:lnTo>
                    <a:pt x="10" y="3"/>
                  </a:lnTo>
                  <a:lnTo>
                    <a:pt x="12" y="2"/>
                  </a:lnTo>
                  <a:lnTo>
                    <a:pt x="13" y="1"/>
                  </a:lnTo>
                  <a:lnTo>
                    <a:pt x="15" y="0"/>
                  </a:lnTo>
                  <a:lnTo>
                    <a:pt x="15"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1" name="Freeform 18"/>
            <p:cNvSpPr>
              <a:spLocks/>
            </p:cNvSpPr>
            <p:nvPr/>
          </p:nvSpPr>
          <p:spPr bwMode="auto">
            <a:xfrm>
              <a:off x="5314" y="1186"/>
              <a:ext cx="75" cy="49"/>
            </a:xfrm>
            <a:custGeom>
              <a:avLst/>
              <a:gdLst>
                <a:gd name="T0" fmla="*/ 63 w 75"/>
                <a:gd name="T1" fmla="*/ 33 h 49"/>
                <a:gd name="T2" fmla="*/ 75 w 75"/>
                <a:gd name="T3" fmla="*/ 46 h 49"/>
                <a:gd name="T4" fmla="*/ 67 w 75"/>
                <a:gd name="T5" fmla="*/ 49 h 49"/>
                <a:gd name="T6" fmla="*/ 65 w 75"/>
                <a:gd name="T7" fmla="*/ 47 h 49"/>
                <a:gd name="T8" fmla="*/ 62 w 75"/>
                <a:gd name="T9" fmla="*/ 45 h 49"/>
                <a:gd name="T10" fmla="*/ 60 w 75"/>
                <a:gd name="T11" fmla="*/ 43 h 49"/>
                <a:gd name="T12" fmla="*/ 58 w 75"/>
                <a:gd name="T13" fmla="*/ 41 h 49"/>
                <a:gd name="T14" fmla="*/ 55 w 75"/>
                <a:gd name="T15" fmla="*/ 38 h 49"/>
                <a:gd name="T16" fmla="*/ 53 w 75"/>
                <a:gd name="T17" fmla="*/ 36 h 49"/>
                <a:gd name="T18" fmla="*/ 51 w 75"/>
                <a:gd name="T19" fmla="*/ 34 h 49"/>
                <a:gd name="T20" fmla="*/ 49 w 75"/>
                <a:gd name="T21" fmla="*/ 31 h 49"/>
                <a:gd name="T22" fmla="*/ 47 w 75"/>
                <a:gd name="T23" fmla="*/ 29 h 49"/>
                <a:gd name="T24" fmla="*/ 45 w 75"/>
                <a:gd name="T25" fmla="*/ 27 h 49"/>
                <a:gd name="T26" fmla="*/ 42 w 75"/>
                <a:gd name="T27" fmla="*/ 25 h 49"/>
                <a:gd name="T28" fmla="*/ 40 w 75"/>
                <a:gd name="T29" fmla="*/ 23 h 49"/>
                <a:gd name="T30" fmla="*/ 37 w 75"/>
                <a:gd name="T31" fmla="*/ 22 h 49"/>
                <a:gd name="T32" fmla="*/ 35 w 75"/>
                <a:gd name="T33" fmla="*/ 20 h 49"/>
                <a:gd name="T34" fmla="*/ 32 w 75"/>
                <a:gd name="T35" fmla="*/ 19 h 49"/>
                <a:gd name="T36" fmla="*/ 29 w 75"/>
                <a:gd name="T37" fmla="*/ 17 h 49"/>
                <a:gd name="T38" fmla="*/ 27 w 75"/>
                <a:gd name="T39" fmla="*/ 15 h 49"/>
                <a:gd name="T40" fmla="*/ 25 w 75"/>
                <a:gd name="T41" fmla="*/ 13 h 49"/>
                <a:gd name="T42" fmla="*/ 22 w 75"/>
                <a:gd name="T43" fmla="*/ 11 h 49"/>
                <a:gd name="T44" fmla="*/ 20 w 75"/>
                <a:gd name="T45" fmla="*/ 8 h 49"/>
                <a:gd name="T46" fmla="*/ 19 w 75"/>
                <a:gd name="T47" fmla="*/ 7 h 49"/>
                <a:gd name="T48" fmla="*/ 17 w 75"/>
                <a:gd name="T49" fmla="*/ 6 h 49"/>
                <a:gd name="T50" fmla="*/ 15 w 75"/>
                <a:gd name="T51" fmla="*/ 5 h 49"/>
                <a:gd name="T52" fmla="*/ 13 w 75"/>
                <a:gd name="T53" fmla="*/ 5 h 49"/>
                <a:gd name="T54" fmla="*/ 11 w 75"/>
                <a:gd name="T55" fmla="*/ 4 h 49"/>
                <a:gd name="T56" fmla="*/ 9 w 75"/>
                <a:gd name="T57" fmla="*/ 3 h 49"/>
                <a:gd name="T58" fmla="*/ 7 w 75"/>
                <a:gd name="T59" fmla="*/ 3 h 49"/>
                <a:gd name="T60" fmla="*/ 5 w 75"/>
                <a:gd name="T61" fmla="*/ 3 h 49"/>
                <a:gd name="T62" fmla="*/ 2 w 75"/>
                <a:gd name="T63" fmla="*/ 3 h 49"/>
                <a:gd name="T64" fmla="*/ 0 w 75"/>
                <a:gd name="T65" fmla="*/ 4 h 49"/>
                <a:gd name="T66" fmla="*/ 8 w 75"/>
                <a:gd name="T67" fmla="*/ 1 h 49"/>
                <a:gd name="T68" fmla="*/ 15 w 75"/>
                <a:gd name="T69" fmla="*/ 0 h 49"/>
                <a:gd name="T70" fmla="*/ 22 w 75"/>
                <a:gd name="T71" fmla="*/ 0 h 49"/>
                <a:gd name="T72" fmla="*/ 28 w 75"/>
                <a:gd name="T73" fmla="*/ 2 h 49"/>
                <a:gd name="T74" fmla="*/ 35 w 75"/>
                <a:gd name="T75" fmla="*/ 6 h 49"/>
                <a:gd name="T76" fmla="*/ 41 w 75"/>
                <a:gd name="T77" fmla="*/ 10 h 49"/>
                <a:gd name="T78" fmla="*/ 47 w 75"/>
                <a:gd name="T79" fmla="*/ 15 h 49"/>
                <a:gd name="T80" fmla="*/ 52 w 75"/>
                <a:gd name="T81" fmla="*/ 21 h 49"/>
                <a:gd name="T82" fmla="*/ 58 w 75"/>
                <a:gd name="T83" fmla="*/ 27 h 49"/>
                <a:gd name="T84" fmla="*/ 63 w 75"/>
                <a:gd name="T85" fmla="*/ 33 h 49"/>
                <a:gd name="T86" fmla="*/ 63 w 75"/>
                <a:gd name="T87" fmla="*/ 3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49">
                  <a:moveTo>
                    <a:pt x="63" y="33"/>
                  </a:moveTo>
                  <a:lnTo>
                    <a:pt x="75" y="46"/>
                  </a:lnTo>
                  <a:lnTo>
                    <a:pt x="67" y="49"/>
                  </a:lnTo>
                  <a:lnTo>
                    <a:pt x="65" y="47"/>
                  </a:lnTo>
                  <a:lnTo>
                    <a:pt x="62" y="45"/>
                  </a:lnTo>
                  <a:lnTo>
                    <a:pt x="60" y="43"/>
                  </a:lnTo>
                  <a:lnTo>
                    <a:pt x="58" y="41"/>
                  </a:lnTo>
                  <a:lnTo>
                    <a:pt x="55" y="38"/>
                  </a:lnTo>
                  <a:lnTo>
                    <a:pt x="53" y="36"/>
                  </a:lnTo>
                  <a:lnTo>
                    <a:pt x="51" y="34"/>
                  </a:lnTo>
                  <a:lnTo>
                    <a:pt x="49" y="31"/>
                  </a:lnTo>
                  <a:lnTo>
                    <a:pt x="47" y="29"/>
                  </a:lnTo>
                  <a:lnTo>
                    <a:pt x="45" y="27"/>
                  </a:lnTo>
                  <a:lnTo>
                    <a:pt x="42" y="25"/>
                  </a:lnTo>
                  <a:lnTo>
                    <a:pt x="40" y="23"/>
                  </a:lnTo>
                  <a:lnTo>
                    <a:pt x="37" y="22"/>
                  </a:lnTo>
                  <a:lnTo>
                    <a:pt x="35" y="20"/>
                  </a:lnTo>
                  <a:lnTo>
                    <a:pt x="32" y="19"/>
                  </a:lnTo>
                  <a:lnTo>
                    <a:pt x="29" y="17"/>
                  </a:lnTo>
                  <a:lnTo>
                    <a:pt x="27" y="15"/>
                  </a:lnTo>
                  <a:lnTo>
                    <a:pt x="25" y="13"/>
                  </a:lnTo>
                  <a:lnTo>
                    <a:pt x="22" y="11"/>
                  </a:lnTo>
                  <a:lnTo>
                    <a:pt x="20" y="8"/>
                  </a:lnTo>
                  <a:lnTo>
                    <a:pt x="19" y="7"/>
                  </a:lnTo>
                  <a:lnTo>
                    <a:pt x="17" y="6"/>
                  </a:lnTo>
                  <a:lnTo>
                    <a:pt x="15" y="5"/>
                  </a:lnTo>
                  <a:lnTo>
                    <a:pt x="13" y="5"/>
                  </a:lnTo>
                  <a:lnTo>
                    <a:pt x="11" y="4"/>
                  </a:lnTo>
                  <a:lnTo>
                    <a:pt x="9" y="3"/>
                  </a:lnTo>
                  <a:lnTo>
                    <a:pt x="7" y="3"/>
                  </a:lnTo>
                  <a:lnTo>
                    <a:pt x="5" y="3"/>
                  </a:lnTo>
                  <a:lnTo>
                    <a:pt x="2" y="3"/>
                  </a:lnTo>
                  <a:lnTo>
                    <a:pt x="0" y="4"/>
                  </a:lnTo>
                  <a:lnTo>
                    <a:pt x="8" y="1"/>
                  </a:lnTo>
                  <a:lnTo>
                    <a:pt x="15" y="0"/>
                  </a:lnTo>
                  <a:lnTo>
                    <a:pt x="22" y="0"/>
                  </a:lnTo>
                  <a:lnTo>
                    <a:pt x="28" y="2"/>
                  </a:lnTo>
                  <a:lnTo>
                    <a:pt x="35" y="6"/>
                  </a:lnTo>
                  <a:lnTo>
                    <a:pt x="41" y="10"/>
                  </a:lnTo>
                  <a:lnTo>
                    <a:pt x="47" y="15"/>
                  </a:lnTo>
                  <a:lnTo>
                    <a:pt x="52" y="21"/>
                  </a:lnTo>
                  <a:lnTo>
                    <a:pt x="58" y="27"/>
                  </a:lnTo>
                  <a:lnTo>
                    <a:pt x="63" y="33"/>
                  </a:lnTo>
                  <a:lnTo>
                    <a:pt x="63" y="3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2" name="Freeform 19"/>
            <p:cNvSpPr>
              <a:spLocks/>
            </p:cNvSpPr>
            <p:nvPr/>
          </p:nvSpPr>
          <p:spPr bwMode="auto">
            <a:xfrm>
              <a:off x="5043" y="1191"/>
              <a:ext cx="376" cy="440"/>
            </a:xfrm>
            <a:custGeom>
              <a:avLst/>
              <a:gdLst>
                <a:gd name="T0" fmla="*/ 282 w 376"/>
                <a:gd name="T1" fmla="*/ 4 h 440"/>
                <a:gd name="T2" fmla="*/ 272 w 376"/>
                <a:gd name="T3" fmla="*/ 5 h 440"/>
                <a:gd name="T4" fmla="*/ 306 w 376"/>
                <a:gd name="T5" fmla="*/ 39 h 440"/>
                <a:gd name="T6" fmla="*/ 285 w 376"/>
                <a:gd name="T7" fmla="*/ 10 h 440"/>
                <a:gd name="T8" fmla="*/ 319 w 376"/>
                <a:gd name="T9" fmla="*/ 41 h 440"/>
                <a:gd name="T10" fmla="*/ 293 w 376"/>
                <a:gd name="T11" fmla="*/ 34 h 440"/>
                <a:gd name="T12" fmla="*/ 271 w 376"/>
                <a:gd name="T13" fmla="*/ 6 h 440"/>
                <a:gd name="T14" fmla="*/ 257 w 376"/>
                <a:gd name="T15" fmla="*/ 41 h 440"/>
                <a:gd name="T16" fmla="*/ 353 w 376"/>
                <a:gd name="T17" fmla="*/ 119 h 440"/>
                <a:gd name="T18" fmla="*/ 373 w 376"/>
                <a:gd name="T19" fmla="*/ 177 h 440"/>
                <a:gd name="T20" fmla="*/ 335 w 376"/>
                <a:gd name="T21" fmla="*/ 183 h 440"/>
                <a:gd name="T22" fmla="*/ 318 w 376"/>
                <a:gd name="T23" fmla="*/ 168 h 440"/>
                <a:gd name="T24" fmla="*/ 305 w 376"/>
                <a:gd name="T25" fmla="*/ 265 h 440"/>
                <a:gd name="T26" fmla="*/ 285 w 376"/>
                <a:gd name="T27" fmla="*/ 321 h 440"/>
                <a:gd name="T28" fmla="*/ 254 w 376"/>
                <a:gd name="T29" fmla="*/ 384 h 440"/>
                <a:gd name="T30" fmla="*/ 246 w 376"/>
                <a:gd name="T31" fmla="*/ 401 h 440"/>
                <a:gd name="T32" fmla="*/ 240 w 376"/>
                <a:gd name="T33" fmla="*/ 412 h 440"/>
                <a:gd name="T34" fmla="*/ 233 w 376"/>
                <a:gd name="T35" fmla="*/ 405 h 440"/>
                <a:gd name="T36" fmla="*/ 225 w 376"/>
                <a:gd name="T37" fmla="*/ 397 h 440"/>
                <a:gd name="T38" fmla="*/ 221 w 376"/>
                <a:gd name="T39" fmla="*/ 388 h 440"/>
                <a:gd name="T40" fmla="*/ 240 w 376"/>
                <a:gd name="T41" fmla="*/ 369 h 440"/>
                <a:gd name="T42" fmla="*/ 260 w 376"/>
                <a:gd name="T43" fmla="*/ 303 h 440"/>
                <a:gd name="T44" fmla="*/ 249 w 376"/>
                <a:gd name="T45" fmla="*/ 221 h 440"/>
                <a:gd name="T46" fmla="*/ 246 w 376"/>
                <a:gd name="T47" fmla="*/ 220 h 440"/>
                <a:gd name="T48" fmla="*/ 230 w 376"/>
                <a:gd name="T49" fmla="*/ 273 h 440"/>
                <a:gd name="T50" fmla="*/ 220 w 376"/>
                <a:gd name="T51" fmla="*/ 275 h 440"/>
                <a:gd name="T52" fmla="*/ 169 w 376"/>
                <a:gd name="T53" fmla="*/ 320 h 440"/>
                <a:gd name="T54" fmla="*/ 170 w 376"/>
                <a:gd name="T55" fmla="*/ 274 h 440"/>
                <a:gd name="T56" fmla="*/ 169 w 376"/>
                <a:gd name="T57" fmla="*/ 277 h 440"/>
                <a:gd name="T58" fmla="*/ 167 w 376"/>
                <a:gd name="T59" fmla="*/ 290 h 440"/>
                <a:gd name="T60" fmla="*/ 157 w 376"/>
                <a:gd name="T61" fmla="*/ 270 h 440"/>
                <a:gd name="T62" fmla="*/ 158 w 376"/>
                <a:gd name="T63" fmla="*/ 318 h 440"/>
                <a:gd name="T64" fmla="*/ 154 w 376"/>
                <a:gd name="T65" fmla="*/ 338 h 440"/>
                <a:gd name="T66" fmla="*/ 160 w 376"/>
                <a:gd name="T67" fmla="*/ 381 h 440"/>
                <a:gd name="T68" fmla="*/ 154 w 376"/>
                <a:gd name="T69" fmla="*/ 438 h 440"/>
                <a:gd name="T70" fmla="*/ 139 w 376"/>
                <a:gd name="T71" fmla="*/ 438 h 440"/>
                <a:gd name="T72" fmla="*/ 129 w 376"/>
                <a:gd name="T73" fmla="*/ 421 h 440"/>
                <a:gd name="T74" fmla="*/ 129 w 376"/>
                <a:gd name="T75" fmla="*/ 417 h 440"/>
                <a:gd name="T76" fmla="*/ 122 w 376"/>
                <a:gd name="T77" fmla="*/ 416 h 440"/>
                <a:gd name="T78" fmla="*/ 133 w 376"/>
                <a:gd name="T79" fmla="*/ 408 h 440"/>
                <a:gd name="T80" fmla="*/ 112 w 376"/>
                <a:gd name="T81" fmla="*/ 331 h 440"/>
                <a:gd name="T82" fmla="*/ 108 w 376"/>
                <a:gd name="T83" fmla="*/ 276 h 440"/>
                <a:gd name="T84" fmla="*/ 105 w 376"/>
                <a:gd name="T85" fmla="*/ 325 h 440"/>
                <a:gd name="T86" fmla="*/ 74 w 376"/>
                <a:gd name="T87" fmla="*/ 304 h 440"/>
                <a:gd name="T88" fmla="*/ 42 w 376"/>
                <a:gd name="T89" fmla="*/ 237 h 440"/>
                <a:gd name="T90" fmla="*/ 9 w 376"/>
                <a:gd name="T91" fmla="*/ 193 h 440"/>
                <a:gd name="T92" fmla="*/ 13 w 376"/>
                <a:gd name="T93" fmla="*/ 140 h 440"/>
                <a:gd name="T94" fmla="*/ 44 w 376"/>
                <a:gd name="T95" fmla="*/ 126 h 440"/>
                <a:gd name="T96" fmla="*/ 56 w 376"/>
                <a:gd name="T97" fmla="*/ 105 h 440"/>
                <a:gd name="T98" fmla="*/ 57 w 376"/>
                <a:gd name="T99" fmla="*/ 101 h 440"/>
                <a:gd name="T100" fmla="*/ 46 w 376"/>
                <a:gd name="T101" fmla="*/ 96 h 440"/>
                <a:gd name="T102" fmla="*/ 21 w 376"/>
                <a:gd name="T103" fmla="*/ 88 h 440"/>
                <a:gd name="T104" fmla="*/ 22 w 376"/>
                <a:gd name="T105" fmla="*/ 73 h 440"/>
                <a:gd name="T106" fmla="*/ 18 w 376"/>
                <a:gd name="T107" fmla="*/ 61 h 440"/>
                <a:gd name="T108" fmla="*/ 104 w 376"/>
                <a:gd name="T109" fmla="*/ 65 h 440"/>
                <a:gd name="T110" fmla="*/ 204 w 376"/>
                <a:gd name="T111" fmla="*/ 134 h 440"/>
                <a:gd name="T112" fmla="*/ 256 w 376"/>
                <a:gd name="T113" fmla="*/ 135 h 440"/>
                <a:gd name="T114" fmla="*/ 297 w 376"/>
                <a:gd name="T115" fmla="*/ 133 h 440"/>
                <a:gd name="T116" fmla="*/ 353 w 376"/>
                <a:gd name="T117" fmla="*/ 179 h 440"/>
                <a:gd name="T118" fmla="*/ 367 w 376"/>
                <a:gd name="T119" fmla="*/ 163 h 440"/>
                <a:gd name="T120" fmla="*/ 309 w 376"/>
                <a:gd name="T121" fmla="*/ 97 h 440"/>
                <a:gd name="T122" fmla="*/ 251 w 376"/>
                <a:gd name="T123" fmla="*/ 34 h 440"/>
                <a:gd name="T124" fmla="*/ 267 w 376"/>
                <a:gd name="T125" fmla="*/ 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6" h="440">
                  <a:moveTo>
                    <a:pt x="265" y="4"/>
                  </a:moveTo>
                  <a:lnTo>
                    <a:pt x="266" y="5"/>
                  </a:lnTo>
                  <a:lnTo>
                    <a:pt x="266" y="5"/>
                  </a:lnTo>
                  <a:lnTo>
                    <a:pt x="267" y="4"/>
                  </a:lnTo>
                  <a:lnTo>
                    <a:pt x="268" y="4"/>
                  </a:lnTo>
                  <a:lnTo>
                    <a:pt x="268" y="4"/>
                  </a:lnTo>
                  <a:lnTo>
                    <a:pt x="269" y="4"/>
                  </a:lnTo>
                  <a:lnTo>
                    <a:pt x="269" y="3"/>
                  </a:lnTo>
                  <a:lnTo>
                    <a:pt x="270" y="3"/>
                  </a:lnTo>
                  <a:lnTo>
                    <a:pt x="271" y="3"/>
                  </a:lnTo>
                  <a:lnTo>
                    <a:pt x="271" y="3"/>
                  </a:lnTo>
                  <a:lnTo>
                    <a:pt x="274" y="3"/>
                  </a:lnTo>
                  <a:lnTo>
                    <a:pt x="276" y="3"/>
                  </a:lnTo>
                  <a:lnTo>
                    <a:pt x="278" y="3"/>
                  </a:lnTo>
                  <a:lnTo>
                    <a:pt x="280" y="3"/>
                  </a:lnTo>
                  <a:lnTo>
                    <a:pt x="282" y="4"/>
                  </a:lnTo>
                  <a:lnTo>
                    <a:pt x="284" y="4"/>
                  </a:lnTo>
                  <a:lnTo>
                    <a:pt x="286" y="5"/>
                  </a:lnTo>
                  <a:lnTo>
                    <a:pt x="288" y="6"/>
                  </a:lnTo>
                  <a:lnTo>
                    <a:pt x="290" y="7"/>
                  </a:lnTo>
                  <a:lnTo>
                    <a:pt x="292" y="9"/>
                  </a:lnTo>
                  <a:lnTo>
                    <a:pt x="290" y="8"/>
                  </a:lnTo>
                  <a:lnTo>
                    <a:pt x="288" y="7"/>
                  </a:lnTo>
                  <a:lnTo>
                    <a:pt x="286" y="7"/>
                  </a:lnTo>
                  <a:lnTo>
                    <a:pt x="284" y="7"/>
                  </a:lnTo>
                  <a:lnTo>
                    <a:pt x="282" y="8"/>
                  </a:lnTo>
                  <a:lnTo>
                    <a:pt x="280" y="8"/>
                  </a:lnTo>
                  <a:lnTo>
                    <a:pt x="278" y="8"/>
                  </a:lnTo>
                  <a:lnTo>
                    <a:pt x="276" y="7"/>
                  </a:lnTo>
                  <a:lnTo>
                    <a:pt x="274" y="6"/>
                  </a:lnTo>
                  <a:lnTo>
                    <a:pt x="273" y="4"/>
                  </a:lnTo>
                  <a:lnTo>
                    <a:pt x="272" y="5"/>
                  </a:lnTo>
                  <a:lnTo>
                    <a:pt x="275" y="7"/>
                  </a:lnTo>
                  <a:lnTo>
                    <a:pt x="278" y="10"/>
                  </a:lnTo>
                  <a:lnTo>
                    <a:pt x="281" y="13"/>
                  </a:lnTo>
                  <a:lnTo>
                    <a:pt x="283" y="17"/>
                  </a:lnTo>
                  <a:lnTo>
                    <a:pt x="286" y="20"/>
                  </a:lnTo>
                  <a:lnTo>
                    <a:pt x="288" y="24"/>
                  </a:lnTo>
                  <a:lnTo>
                    <a:pt x="291" y="27"/>
                  </a:lnTo>
                  <a:lnTo>
                    <a:pt x="294" y="30"/>
                  </a:lnTo>
                  <a:lnTo>
                    <a:pt x="297" y="33"/>
                  </a:lnTo>
                  <a:lnTo>
                    <a:pt x="300" y="35"/>
                  </a:lnTo>
                  <a:lnTo>
                    <a:pt x="301" y="36"/>
                  </a:lnTo>
                  <a:lnTo>
                    <a:pt x="302" y="36"/>
                  </a:lnTo>
                  <a:lnTo>
                    <a:pt x="303" y="37"/>
                  </a:lnTo>
                  <a:lnTo>
                    <a:pt x="304" y="38"/>
                  </a:lnTo>
                  <a:lnTo>
                    <a:pt x="305" y="39"/>
                  </a:lnTo>
                  <a:lnTo>
                    <a:pt x="306" y="39"/>
                  </a:lnTo>
                  <a:lnTo>
                    <a:pt x="307" y="40"/>
                  </a:lnTo>
                  <a:lnTo>
                    <a:pt x="308" y="40"/>
                  </a:lnTo>
                  <a:lnTo>
                    <a:pt x="309" y="40"/>
                  </a:lnTo>
                  <a:lnTo>
                    <a:pt x="310" y="40"/>
                  </a:lnTo>
                  <a:lnTo>
                    <a:pt x="306" y="38"/>
                  </a:lnTo>
                  <a:lnTo>
                    <a:pt x="303" y="35"/>
                  </a:lnTo>
                  <a:lnTo>
                    <a:pt x="300" y="33"/>
                  </a:lnTo>
                  <a:lnTo>
                    <a:pt x="297" y="29"/>
                  </a:lnTo>
                  <a:lnTo>
                    <a:pt x="294" y="26"/>
                  </a:lnTo>
                  <a:lnTo>
                    <a:pt x="291" y="22"/>
                  </a:lnTo>
                  <a:lnTo>
                    <a:pt x="289" y="19"/>
                  </a:lnTo>
                  <a:lnTo>
                    <a:pt x="286" y="15"/>
                  </a:lnTo>
                  <a:lnTo>
                    <a:pt x="283" y="12"/>
                  </a:lnTo>
                  <a:lnTo>
                    <a:pt x="280" y="9"/>
                  </a:lnTo>
                  <a:lnTo>
                    <a:pt x="282" y="9"/>
                  </a:lnTo>
                  <a:lnTo>
                    <a:pt x="285" y="10"/>
                  </a:lnTo>
                  <a:lnTo>
                    <a:pt x="287" y="10"/>
                  </a:lnTo>
                  <a:lnTo>
                    <a:pt x="290" y="10"/>
                  </a:lnTo>
                  <a:lnTo>
                    <a:pt x="292" y="11"/>
                  </a:lnTo>
                  <a:lnTo>
                    <a:pt x="295" y="12"/>
                  </a:lnTo>
                  <a:lnTo>
                    <a:pt x="297" y="14"/>
                  </a:lnTo>
                  <a:lnTo>
                    <a:pt x="299" y="15"/>
                  </a:lnTo>
                  <a:lnTo>
                    <a:pt x="301" y="18"/>
                  </a:lnTo>
                  <a:lnTo>
                    <a:pt x="303" y="20"/>
                  </a:lnTo>
                  <a:lnTo>
                    <a:pt x="304" y="23"/>
                  </a:lnTo>
                  <a:lnTo>
                    <a:pt x="306" y="25"/>
                  </a:lnTo>
                  <a:lnTo>
                    <a:pt x="308" y="28"/>
                  </a:lnTo>
                  <a:lnTo>
                    <a:pt x="310" y="30"/>
                  </a:lnTo>
                  <a:lnTo>
                    <a:pt x="312" y="33"/>
                  </a:lnTo>
                  <a:lnTo>
                    <a:pt x="315" y="36"/>
                  </a:lnTo>
                  <a:lnTo>
                    <a:pt x="317" y="38"/>
                  </a:lnTo>
                  <a:lnTo>
                    <a:pt x="319" y="41"/>
                  </a:lnTo>
                  <a:lnTo>
                    <a:pt x="321" y="43"/>
                  </a:lnTo>
                  <a:lnTo>
                    <a:pt x="324" y="45"/>
                  </a:lnTo>
                  <a:lnTo>
                    <a:pt x="322" y="45"/>
                  </a:lnTo>
                  <a:lnTo>
                    <a:pt x="320" y="45"/>
                  </a:lnTo>
                  <a:lnTo>
                    <a:pt x="318" y="45"/>
                  </a:lnTo>
                  <a:lnTo>
                    <a:pt x="316" y="45"/>
                  </a:lnTo>
                  <a:lnTo>
                    <a:pt x="314" y="44"/>
                  </a:lnTo>
                  <a:lnTo>
                    <a:pt x="312" y="44"/>
                  </a:lnTo>
                  <a:lnTo>
                    <a:pt x="310" y="44"/>
                  </a:lnTo>
                  <a:lnTo>
                    <a:pt x="308" y="43"/>
                  </a:lnTo>
                  <a:lnTo>
                    <a:pt x="306" y="43"/>
                  </a:lnTo>
                  <a:lnTo>
                    <a:pt x="305" y="42"/>
                  </a:lnTo>
                  <a:lnTo>
                    <a:pt x="302" y="40"/>
                  </a:lnTo>
                  <a:lnTo>
                    <a:pt x="299" y="39"/>
                  </a:lnTo>
                  <a:lnTo>
                    <a:pt x="296" y="37"/>
                  </a:lnTo>
                  <a:lnTo>
                    <a:pt x="293" y="34"/>
                  </a:lnTo>
                  <a:lnTo>
                    <a:pt x="290" y="32"/>
                  </a:lnTo>
                  <a:lnTo>
                    <a:pt x="288" y="29"/>
                  </a:lnTo>
                  <a:lnTo>
                    <a:pt x="286" y="26"/>
                  </a:lnTo>
                  <a:lnTo>
                    <a:pt x="284" y="23"/>
                  </a:lnTo>
                  <a:lnTo>
                    <a:pt x="282" y="20"/>
                  </a:lnTo>
                  <a:lnTo>
                    <a:pt x="280" y="16"/>
                  </a:lnTo>
                  <a:lnTo>
                    <a:pt x="280" y="15"/>
                  </a:lnTo>
                  <a:lnTo>
                    <a:pt x="279" y="14"/>
                  </a:lnTo>
                  <a:lnTo>
                    <a:pt x="278" y="13"/>
                  </a:lnTo>
                  <a:lnTo>
                    <a:pt x="277" y="12"/>
                  </a:lnTo>
                  <a:lnTo>
                    <a:pt x="276" y="11"/>
                  </a:lnTo>
                  <a:lnTo>
                    <a:pt x="275" y="10"/>
                  </a:lnTo>
                  <a:lnTo>
                    <a:pt x="275" y="9"/>
                  </a:lnTo>
                  <a:lnTo>
                    <a:pt x="274" y="8"/>
                  </a:lnTo>
                  <a:lnTo>
                    <a:pt x="273" y="7"/>
                  </a:lnTo>
                  <a:lnTo>
                    <a:pt x="271" y="6"/>
                  </a:lnTo>
                  <a:lnTo>
                    <a:pt x="270" y="6"/>
                  </a:lnTo>
                  <a:lnTo>
                    <a:pt x="268" y="7"/>
                  </a:lnTo>
                  <a:lnTo>
                    <a:pt x="266" y="7"/>
                  </a:lnTo>
                  <a:lnTo>
                    <a:pt x="264" y="8"/>
                  </a:lnTo>
                  <a:lnTo>
                    <a:pt x="263" y="9"/>
                  </a:lnTo>
                  <a:lnTo>
                    <a:pt x="261" y="10"/>
                  </a:lnTo>
                  <a:lnTo>
                    <a:pt x="260" y="11"/>
                  </a:lnTo>
                  <a:lnTo>
                    <a:pt x="258" y="13"/>
                  </a:lnTo>
                  <a:lnTo>
                    <a:pt x="257" y="14"/>
                  </a:lnTo>
                  <a:lnTo>
                    <a:pt x="256" y="17"/>
                  </a:lnTo>
                  <a:lnTo>
                    <a:pt x="255" y="21"/>
                  </a:lnTo>
                  <a:lnTo>
                    <a:pt x="254" y="25"/>
                  </a:lnTo>
                  <a:lnTo>
                    <a:pt x="254" y="29"/>
                  </a:lnTo>
                  <a:lnTo>
                    <a:pt x="255" y="33"/>
                  </a:lnTo>
                  <a:lnTo>
                    <a:pt x="256" y="37"/>
                  </a:lnTo>
                  <a:lnTo>
                    <a:pt x="257" y="41"/>
                  </a:lnTo>
                  <a:lnTo>
                    <a:pt x="259" y="44"/>
                  </a:lnTo>
                  <a:lnTo>
                    <a:pt x="261" y="48"/>
                  </a:lnTo>
                  <a:lnTo>
                    <a:pt x="263" y="51"/>
                  </a:lnTo>
                  <a:lnTo>
                    <a:pt x="265" y="54"/>
                  </a:lnTo>
                  <a:lnTo>
                    <a:pt x="272" y="61"/>
                  </a:lnTo>
                  <a:lnTo>
                    <a:pt x="280" y="68"/>
                  </a:lnTo>
                  <a:lnTo>
                    <a:pt x="288" y="75"/>
                  </a:lnTo>
                  <a:lnTo>
                    <a:pt x="296" y="81"/>
                  </a:lnTo>
                  <a:lnTo>
                    <a:pt x="304" y="87"/>
                  </a:lnTo>
                  <a:lnTo>
                    <a:pt x="312" y="92"/>
                  </a:lnTo>
                  <a:lnTo>
                    <a:pt x="320" y="97"/>
                  </a:lnTo>
                  <a:lnTo>
                    <a:pt x="328" y="102"/>
                  </a:lnTo>
                  <a:lnTo>
                    <a:pt x="336" y="107"/>
                  </a:lnTo>
                  <a:lnTo>
                    <a:pt x="345" y="112"/>
                  </a:lnTo>
                  <a:lnTo>
                    <a:pt x="349" y="115"/>
                  </a:lnTo>
                  <a:lnTo>
                    <a:pt x="353" y="119"/>
                  </a:lnTo>
                  <a:lnTo>
                    <a:pt x="357" y="122"/>
                  </a:lnTo>
                  <a:lnTo>
                    <a:pt x="361" y="126"/>
                  </a:lnTo>
                  <a:lnTo>
                    <a:pt x="364" y="130"/>
                  </a:lnTo>
                  <a:lnTo>
                    <a:pt x="367" y="135"/>
                  </a:lnTo>
                  <a:lnTo>
                    <a:pt x="370" y="140"/>
                  </a:lnTo>
                  <a:lnTo>
                    <a:pt x="373" y="145"/>
                  </a:lnTo>
                  <a:lnTo>
                    <a:pt x="375" y="150"/>
                  </a:lnTo>
                  <a:lnTo>
                    <a:pt x="376" y="156"/>
                  </a:lnTo>
                  <a:lnTo>
                    <a:pt x="376" y="158"/>
                  </a:lnTo>
                  <a:lnTo>
                    <a:pt x="376" y="161"/>
                  </a:lnTo>
                  <a:lnTo>
                    <a:pt x="376" y="164"/>
                  </a:lnTo>
                  <a:lnTo>
                    <a:pt x="376" y="167"/>
                  </a:lnTo>
                  <a:lnTo>
                    <a:pt x="375" y="169"/>
                  </a:lnTo>
                  <a:lnTo>
                    <a:pt x="375" y="172"/>
                  </a:lnTo>
                  <a:lnTo>
                    <a:pt x="374" y="174"/>
                  </a:lnTo>
                  <a:lnTo>
                    <a:pt x="373" y="177"/>
                  </a:lnTo>
                  <a:lnTo>
                    <a:pt x="371" y="179"/>
                  </a:lnTo>
                  <a:lnTo>
                    <a:pt x="370" y="181"/>
                  </a:lnTo>
                  <a:lnTo>
                    <a:pt x="368" y="184"/>
                  </a:lnTo>
                  <a:lnTo>
                    <a:pt x="366" y="185"/>
                  </a:lnTo>
                  <a:lnTo>
                    <a:pt x="364" y="187"/>
                  </a:lnTo>
                  <a:lnTo>
                    <a:pt x="362" y="188"/>
                  </a:lnTo>
                  <a:lnTo>
                    <a:pt x="360" y="188"/>
                  </a:lnTo>
                  <a:lnTo>
                    <a:pt x="357" y="189"/>
                  </a:lnTo>
                  <a:lnTo>
                    <a:pt x="355" y="189"/>
                  </a:lnTo>
                  <a:lnTo>
                    <a:pt x="352" y="189"/>
                  </a:lnTo>
                  <a:lnTo>
                    <a:pt x="350" y="189"/>
                  </a:lnTo>
                  <a:lnTo>
                    <a:pt x="348" y="188"/>
                  </a:lnTo>
                  <a:lnTo>
                    <a:pt x="345" y="187"/>
                  </a:lnTo>
                  <a:lnTo>
                    <a:pt x="341" y="186"/>
                  </a:lnTo>
                  <a:lnTo>
                    <a:pt x="338" y="185"/>
                  </a:lnTo>
                  <a:lnTo>
                    <a:pt x="335" y="183"/>
                  </a:lnTo>
                  <a:lnTo>
                    <a:pt x="332" y="182"/>
                  </a:lnTo>
                  <a:lnTo>
                    <a:pt x="330" y="180"/>
                  </a:lnTo>
                  <a:lnTo>
                    <a:pt x="327" y="178"/>
                  </a:lnTo>
                  <a:lnTo>
                    <a:pt x="325" y="176"/>
                  </a:lnTo>
                  <a:lnTo>
                    <a:pt x="323" y="173"/>
                  </a:lnTo>
                  <a:lnTo>
                    <a:pt x="321" y="169"/>
                  </a:lnTo>
                  <a:lnTo>
                    <a:pt x="314" y="156"/>
                  </a:lnTo>
                  <a:lnTo>
                    <a:pt x="314" y="156"/>
                  </a:lnTo>
                  <a:lnTo>
                    <a:pt x="314" y="158"/>
                  </a:lnTo>
                  <a:lnTo>
                    <a:pt x="314" y="159"/>
                  </a:lnTo>
                  <a:lnTo>
                    <a:pt x="315" y="161"/>
                  </a:lnTo>
                  <a:lnTo>
                    <a:pt x="315" y="162"/>
                  </a:lnTo>
                  <a:lnTo>
                    <a:pt x="316" y="164"/>
                  </a:lnTo>
                  <a:lnTo>
                    <a:pt x="316" y="165"/>
                  </a:lnTo>
                  <a:lnTo>
                    <a:pt x="317" y="167"/>
                  </a:lnTo>
                  <a:lnTo>
                    <a:pt x="318" y="168"/>
                  </a:lnTo>
                  <a:lnTo>
                    <a:pt x="318" y="170"/>
                  </a:lnTo>
                  <a:lnTo>
                    <a:pt x="319" y="172"/>
                  </a:lnTo>
                  <a:lnTo>
                    <a:pt x="321" y="179"/>
                  </a:lnTo>
                  <a:lnTo>
                    <a:pt x="322" y="186"/>
                  </a:lnTo>
                  <a:lnTo>
                    <a:pt x="323" y="194"/>
                  </a:lnTo>
                  <a:lnTo>
                    <a:pt x="323" y="202"/>
                  </a:lnTo>
                  <a:lnTo>
                    <a:pt x="323" y="210"/>
                  </a:lnTo>
                  <a:lnTo>
                    <a:pt x="322" y="218"/>
                  </a:lnTo>
                  <a:lnTo>
                    <a:pt x="321" y="225"/>
                  </a:lnTo>
                  <a:lnTo>
                    <a:pt x="320" y="233"/>
                  </a:lnTo>
                  <a:lnTo>
                    <a:pt x="318" y="240"/>
                  </a:lnTo>
                  <a:lnTo>
                    <a:pt x="315" y="247"/>
                  </a:lnTo>
                  <a:lnTo>
                    <a:pt x="313" y="251"/>
                  </a:lnTo>
                  <a:lnTo>
                    <a:pt x="310" y="256"/>
                  </a:lnTo>
                  <a:lnTo>
                    <a:pt x="308" y="261"/>
                  </a:lnTo>
                  <a:lnTo>
                    <a:pt x="305" y="265"/>
                  </a:lnTo>
                  <a:lnTo>
                    <a:pt x="303" y="270"/>
                  </a:lnTo>
                  <a:lnTo>
                    <a:pt x="300" y="274"/>
                  </a:lnTo>
                  <a:lnTo>
                    <a:pt x="298" y="279"/>
                  </a:lnTo>
                  <a:lnTo>
                    <a:pt x="295" y="283"/>
                  </a:lnTo>
                  <a:lnTo>
                    <a:pt x="292" y="287"/>
                  </a:lnTo>
                  <a:lnTo>
                    <a:pt x="290" y="292"/>
                  </a:lnTo>
                  <a:lnTo>
                    <a:pt x="289" y="294"/>
                  </a:lnTo>
                  <a:lnTo>
                    <a:pt x="288" y="297"/>
                  </a:lnTo>
                  <a:lnTo>
                    <a:pt x="287" y="300"/>
                  </a:lnTo>
                  <a:lnTo>
                    <a:pt x="286" y="303"/>
                  </a:lnTo>
                  <a:lnTo>
                    <a:pt x="285" y="306"/>
                  </a:lnTo>
                  <a:lnTo>
                    <a:pt x="285" y="309"/>
                  </a:lnTo>
                  <a:lnTo>
                    <a:pt x="284" y="312"/>
                  </a:lnTo>
                  <a:lnTo>
                    <a:pt x="284" y="315"/>
                  </a:lnTo>
                  <a:lnTo>
                    <a:pt x="285" y="318"/>
                  </a:lnTo>
                  <a:lnTo>
                    <a:pt x="285" y="321"/>
                  </a:lnTo>
                  <a:lnTo>
                    <a:pt x="284" y="325"/>
                  </a:lnTo>
                  <a:lnTo>
                    <a:pt x="282" y="329"/>
                  </a:lnTo>
                  <a:lnTo>
                    <a:pt x="280" y="332"/>
                  </a:lnTo>
                  <a:lnTo>
                    <a:pt x="277" y="335"/>
                  </a:lnTo>
                  <a:lnTo>
                    <a:pt x="275" y="338"/>
                  </a:lnTo>
                  <a:lnTo>
                    <a:pt x="272" y="340"/>
                  </a:lnTo>
                  <a:lnTo>
                    <a:pt x="270" y="343"/>
                  </a:lnTo>
                  <a:lnTo>
                    <a:pt x="267" y="346"/>
                  </a:lnTo>
                  <a:lnTo>
                    <a:pt x="265" y="350"/>
                  </a:lnTo>
                  <a:lnTo>
                    <a:pt x="264" y="354"/>
                  </a:lnTo>
                  <a:lnTo>
                    <a:pt x="262" y="359"/>
                  </a:lnTo>
                  <a:lnTo>
                    <a:pt x="260" y="363"/>
                  </a:lnTo>
                  <a:lnTo>
                    <a:pt x="258" y="368"/>
                  </a:lnTo>
                  <a:lnTo>
                    <a:pt x="257" y="373"/>
                  </a:lnTo>
                  <a:lnTo>
                    <a:pt x="255" y="379"/>
                  </a:lnTo>
                  <a:lnTo>
                    <a:pt x="254" y="384"/>
                  </a:lnTo>
                  <a:lnTo>
                    <a:pt x="254" y="389"/>
                  </a:lnTo>
                  <a:lnTo>
                    <a:pt x="253" y="395"/>
                  </a:lnTo>
                  <a:lnTo>
                    <a:pt x="253" y="400"/>
                  </a:lnTo>
                  <a:lnTo>
                    <a:pt x="253" y="406"/>
                  </a:lnTo>
                  <a:lnTo>
                    <a:pt x="253" y="405"/>
                  </a:lnTo>
                  <a:lnTo>
                    <a:pt x="252" y="404"/>
                  </a:lnTo>
                  <a:lnTo>
                    <a:pt x="251" y="404"/>
                  </a:lnTo>
                  <a:lnTo>
                    <a:pt x="251" y="403"/>
                  </a:lnTo>
                  <a:lnTo>
                    <a:pt x="250" y="402"/>
                  </a:lnTo>
                  <a:lnTo>
                    <a:pt x="249" y="401"/>
                  </a:lnTo>
                  <a:lnTo>
                    <a:pt x="248" y="401"/>
                  </a:lnTo>
                  <a:lnTo>
                    <a:pt x="248" y="400"/>
                  </a:lnTo>
                  <a:lnTo>
                    <a:pt x="247" y="399"/>
                  </a:lnTo>
                  <a:lnTo>
                    <a:pt x="246" y="399"/>
                  </a:lnTo>
                  <a:lnTo>
                    <a:pt x="246" y="399"/>
                  </a:lnTo>
                  <a:lnTo>
                    <a:pt x="246" y="401"/>
                  </a:lnTo>
                  <a:lnTo>
                    <a:pt x="247" y="403"/>
                  </a:lnTo>
                  <a:lnTo>
                    <a:pt x="247" y="404"/>
                  </a:lnTo>
                  <a:lnTo>
                    <a:pt x="247" y="406"/>
                  </a:lnTo>
                  <a:lnTo>
                    <a:pt x="248" y="408"/>
                  </a:lnTo>
                  <a:lnTo>
                    <a:pt x="248" y="410"/>
                  </a:lnTo>
                  <a:lnTo>
                    <a:pt x="248" y="411"/>
                  </a:lnTo>
                  <a:lnTo>
                    <a:pt x="249" y="413"/>
                  </a:lnTo>
                  <a:lnTo>
                    <a:pt x="249" y="415"/>
                  </a:lnTo>
                  <a:lnTo>
                    <a:pt x="249" y="417"/>
                  </a:lnTo>
                  <a:lnTo>
                    <a:pt x="248" y="416"/>
                  </a:lnTo>
                  <a:lnTo>
                    <a:pt x="246" y="416"/>
                  </a:lnTo>
                  <a:lnTo>
                    <a:pt x="245" y="415"/>
                  </a:lnTo>
                  <a:lnTo>
                    <a:pt x="244" y="414"/>
                  </a:lnTo>
                  <a:lnTo>
                    <a:pt x="242" y="414"/>
                  </a:lnTo>
                  <a:lnTo>
                    <a:pt x="241" y="413"/>
                  </a:lnTo>
                  <a:lnTo>
                    <a:pt x="240" y="412"/>
                  </a:lnTo>
                  <a:lnTo>
                    <a:pt x="239" y="410"/>
                  </a:lnTo>
                  <a:lnTo>
                    <a:pt x="238" y="409"/>
                  </a:lnTo>
                  <a:lnTo>
                    <a:pt x="236" y="408"/>
                  </a:lnTo>
                  <a:lnTo>
                    <a:pt x="236" y="407"/>
                  </a:lnTo>
                  <a:lnTo>
                    <a:pt x="236" y="406"/>
                  </a:lnTo>
                  <a:lnTo>
                    <a:pt x="236" y="406"/>
                  </a:lnTo>
                  <a:lnTo>
                    <a:pt x="236" y="405"/>
                  </a:lnTo>
                  <a:lnTo>
                    <a:pt x="235" y="404"/>
                  </a:lnTo>
                  <a:lnTo>
                    <a:pt x="235" y="404"/>
                  </a:lnTo>
                  <a:lnTo>
                    <a:pt x="235" y="403"/>
                  </a:lnTo>
                  <a:lnTo>
                    <a:pt x="235" y="402"/>
                  </a:lnTo>
                  <a:lnTo>
                    <a:pt x="234" y="402"/>
                  </a:lnTo>
                  <a:lnTo>
                    <a:pt x="234" y="401"/>
                  </a:lnTo>
                  <a:lnTo>
                    <a:pt x="233" y="402"/>
                  </a:lnTo>
                  <a:lnTo>
                    <a:pt x="233" y="403"/>
                  </a:lnTo>
                  <a:lnTo>
                    <a:pt x="233" y="405"/>
                  </a:lnTo>
                  <a:lnTo>
                    <a:pt x="233" y="406"/>
                  </a:lnTo>
                  <a:lnTo>
                    <a:pt x="232" y="408"/>
                  </a:lnTo>
                  <a:lnTo>
                    <a:pt x="233" y="409"/>
                  </a:lnTo>
                  <a:lnTo>
                    <a:pt x="233" y="410"/>
                  </a:lnTo>
                  <a:lnTo>
                    <a:pt x="233" y="412"/>
                  </a:lnTo>
                  <a:lnTo>
                    <a:pt x="233" y="413"/>
                  </a:lnTo>
                  <a:lnTo>
                    <a:pt x="233" y="414"/>
                  </a:lnTo>
                  <a:lnTo>
                    <a:pt x="232" y="413"/>
                  </a:lnTo>
                  <a:lnTo>
                    <a:pt x="230" y="411"/>
                  </a:lnTo>
                  <a:lnTo>
                    <a:pt x="229" y="410"/>
                  </a:lnTo>
                  <a:lnTo>
                    <a:pt x="228" y="408"/>
                  </a:lnTo>
                  <a:lnTo>
                    <a:pt x="227" y="406"/>
                  </a:lnTo>
                  <a:lnTo>
                    <a:pt x="226" y="404"/>
                  </a:lnTo>
                  <a:lnTo>
                    <a:pt x="225" y="402"/>
                  </a:lnTo>
                  <a:lnTo>
                    <a:pt x="225" y="399"/>
                  </a:lnTo>
                  <a:lnTo>
                    <a:pt x="225" y="397"/>
                  </a:lnTo>
                  <a:lnTo>
                    <a:pt x="225" y="395"/>
                  </a:lnTo>
                  <a:lnTo>
                    <a:pt x="225" y="394"/>
                  </a:lnTo>
                  <a:lnTo>
                    <a:pt x="225" y="393"/>
                  </a:lnTo>
                  <a:lnTo>
                    <a:pt x="225" y="392"/>
                  </a:lnTo>
                  <a:lnTo>
                    <a:pt x="226" y="391"/>
                  </a:lnTo>
                  <a:lnTo>
                    <a:pt x="226" y="390"/>
                  </a:lnTo>
                  <a:lnTo>
                    <a:pt x="226" y="389"/>
                  </a:lnTo>
                  <a:lnTo>
                    <a:pt x="227" y="388"/>
                  </a:lnTo>
                  <a:lnTo>
                    <a:pt x="227" y="388"/>
                  </a:lnTo>
                  <a:lnTo>
                    <a:pt x="227" y="387"/>
                  </a:lnTo>
                  <a:lnTo>
                    <a:pt x="228" y="386"/>
                  </a:lnTo>
                  <a:lnTo>
                    <a:pt x="226" y="386"/>
                  </a:lnTo>
                  <a:lnTo>
                    <a:pt x="225" y="386"/>
                  </a:lnTo>
                  <a:lnTo>
                    <a:pt x="224" y="387"/>
                  </a:lnTo>
                  <a:lnTo>
                    <a:pt x="223" y="387"/>
                  </a:lnTo>
                  <a:lnTo>
                    <a:pt x="221" y="388"/>
                  </a:lnTo>
                  <a:lnTo>
                    <a:pt x="220" y="389"/>
                  </a:lnTo>
                  <a:lnTo>
                    <a:pt x="219" y="389"/>
                  </a:lnTo>
                  <a:lnTo>
                    <a:pt x="218" y="390"/>
                  </a:lnTo>
                  <a:lnTo>
                    <a:pt x="217" y="390"/>
                  </a:lnTo>
                  <a:lnTo>
                    <a:pt x="215" y="391"/>
                  </a:lnTo>
                  <a:lnTo>
                    <a:pt x="217" y="388"/>
                  </a:lnTo>
                  <a:lnTo>
                    <a:pt x="219" y="386"/>
                  </a:lnTo>
                  <a:lnTo>
                    <a:pt x="221" y="385"/>
                  </a:lnTo>
                  <a:lnTo>
                    <a:pt x="223" y="383"/>
                  </a:lnTo>
                  <a:lnTo>
                    <a:pt x="226" y="382"/>
                  </a:lnTo>
                  <a:lnTo>
                    <a:pt x="228" y="380"/>
                  </a:lnTo>
                  <a:lnTo>
                    <a:pt x="230" y="379"/>
                  </a:lnTo>
                  <a:lnTo>
                    <a:pt x="232" y="378"/>
                  </a:lnTo>
                  <a:lnTo>
                    <a:pt x="235" y="376"/>
                  </a:lnTo>
                  <a:lnTo>
                    <a:pt x="236" y="373"/>
                  </a:lnTo>
                  <a:lnTo>
                    <a:pt x="240" y="369"/>
                  </a:lnTo>
                  <a:lnTo>
                    <a:pt x="243" y="365"/>
                  </a:lnTo>
                  <a:lnTo>
                    <a:pt x="245" y="361"/>
                  </a:lnTo>
                  <a:lnTo>
                    <a:pt x="248" y="356"/>
                  </a:lnTo>
                  <a:lnTo>
                    <a:pt x="250" y="352"/>
                  </a:lnTo>
                  <a:lnTo>
                    <a:pt x="252" y="347"/>
                  </a:lnTo>
                  <a:lnTo>
                    <a:pt x="253" y="342"/>
                  </a:lnTo>
                  <a:lnTo>
                    <a:pt x="254" y="337"/>
                  </a:lnTo>
                  <a:lnTo>
                    <a:pt x="255" y="331"/>
                  </a:lnTo>
                  <a:lnTo>
                    <a:pt x="255" y="326"/>
                  </a:lnTo>
                  <a:lnTo>
                    <a:pt x="255" y="322"/>
                  </a:lnTo>
                  <a:lnTo>
                    <a:pt x="256" y="319"/>
                  </a:lnTo>
                  <a:lnTo>
                    <a:pt x="256" y="315"/>
                  </a:lnTo>
                  <a:lnTo>
                    <a:pt x="257" y="312"/>
                  </a:lnTo>
                  <a:lnTo>
                    <a:pt x="258" y="309"/>
                  </a:lnTo>
                  <a:lnTo>
                    <a:pt x="259" y="306"/>
                  </a:lnTo>
                  <a:lnTo>
                    <a:pt x="260" y="303"/>
                  </a:lnTo>
                  <a:lnTo>
                    <a:pt x="261" y="300"/>
                  </a:lnTo>
                  <a:lnTo>
                    <a:pt x="261" y="296"/>
                  </a:lnTo>
                  <a:lnTo>
                    <a:pt x="261" y="293"/>
                  </a:lnTo>
                  <a:lnTo>
                    <a:pt x="259" y="287"/>
                  </a:lnTo>
                  <a:lnTo>
                    <a:pt x="257" y="281"/>
                  </a:lnTo>
                  <a:lnTo>
                    <a:pt x="256" y="275"/>
                  </a:lnTo>
                  <a:lnTo>
                    <a:pt x="254" y="269"/>
                  </a:lnTo>
                  <a:lnTo>
                    <a:pt x="252" y="263"/>
                  </a:lnTo>
                  <a:lnTo>
                    <a:pt x="250" y="257"/>
                  </a:lnTo>
                  <a:lnTo>
                    <a:pt x="249" y="251"/>
                  </a:lnTo>
                  <a:lnTo>
                    <a:pt x="248" y="244"/>
                  </a:lnTo>
                  <a:lnTo>
                    <a:pt x="248" y="238"/>
                  </a:lnTo>
                  <a:lnTo>
                    <a:pt x="248" y="231"/>
                  </a:lnTo>
                  <a:lnTo>
                    <a:pt x="248" y="227"/>
                  </a:lnTo>
                  <a:lnTo>
                    <a:pt x="248" y="224"/>
                  </a:lnTo>
                  <a:lnTo>
                    <a:pt x="249" y="221"/>
                  </a:lnTo>
                  <a:lnTo>
                    <a:pt x="249" y="218"/>
                  </a:lnTo>
                  <a:lnTo>
                    <a:pt x="250" y="215"/>
                  </a:lnTo>
                  <a:lnTo>
                    <a:pt x="251" y="212"/>
                  </a:lnTo>
                  <a:lnTo>
                    <a:pt x="252" y="209"/>
                  </a:lnTo>
                  <a:lnTo>
                    <a:pt x="253" y="207"/>
                  </a:lnTo>
                  <a:lnTo>
                    <a:pt x="255" y="204"/>
                  </a:lnTo>
                  <a:lnTo>
                    <a:pt x="256" y="201"/>
                  </a:lnTo>
                  <a:lnTo>
                    <a:pt x="254" y="203"/>
                  </a:lnTo>
                  <a:lnTo>
                    <a:pt x="252" y="204"/>
                  </a:lnTo>
                  <a:lnTo>
                    <a:pt x="251" y="206"/>
                  </a:lnTo>
                  <a:lnTo>
                    <a:pt x="250" y="209"/>
                  </a:lnTo>
                  <a:lnTo>
                    <a:pt x="249" y="211"/>
                  </a:lnTo>
                  <a:lnTo>
                    <a:pt x="248" y="213"/>
                  </a:lnTo>
                  <a:lnTo>
                    <a:pt x="247" y="216"/>
                  </a:lnTo>
                  <a:lnTo>
                    <a:pt x="247" y="218"/>
                  </a:lnTo>
                  <a:lnTo>
                    <a:pt x="246" y="220"/>
                  </a:lnTo>
                  <a:lnTo>
                    <a:pt x="245" y="223"/>
                  </a:lnTo>
                  <a:lnTo>
                    <a:pt x="245" y="227"/>
                  </a:lnTo>
                  <a:lnTo>
                    <a:pt x="244" y="230"/>
                  </a:lnTo>
                  <a:lnTo>
                    <a:pt x="244" y="234"/>
                  </a:lnTo>
                  <a:lnTo>
                    <a:pt x="244" y="239"/>
                  </a:lnTo>
                  <a:lnTo>
                    <a:pt x="244" y="243"/>
                  </a:lnTo>
                  <a:lnTo>
                    <a:pt x="244" y="247"/>
                  </a:lnTo>
                  <a:lnTo>
                    <a:pt x="244" y="251"/>
                  </a:lnTo>
                  <a:lnTo>
                    <a:pt x="244" y="255"/>
                  </a:lnTo>
                  <a:lnTo>
                    <a:pt x="245" y="259"/>
                  </a:lnTo>
                  <a:lnTo>
                    <a:pt x="245" y="262"/>
                  </a:lnTo>
                  <a:lnTo>
                    <a:pt x="242" y="264"/>
                  </a:lnTo>
                  <a:lnTo>
                    <a:pt x="239" y="266"/>
                  </a:lnTo>
                  <a:lnTo>
                    <a:pt x="236" y="268"/>
                  </a:lnTo>
                  <a:lnTo>
                    <a:pt x="233" y="271"/>
                  </a:lnTo>
                  <a:lnTo>
                    <a:pt x="230" y="273"/>
                  </a:lnTo>
                  <a:lnTo>
                    <a:pt x="228" y="275"/>
                  </a:lnTo>
                  <a:lnTo>
                    <a:pt x="225" y="277"/>
                  </a:lnTo>
                  <a:lnTo>
                    <a:pt x="222" y="280"/>
                  </a:lnTo>
                  <a:lnTo>
                    <a:pt x="219" y="282"/>
                  </a:lnTo>
                  <a:lnTo>
                    <a:pt x="217" y="284"/>
                  </a:lnTo>
                  <a:lnTo>
                    <a:pt x="217" y="284"/>
                  </a:lnTo>
                  <a:lnTo>
                    <a:pt x="217" y="283"/>
                  </a:lnTo>
                  <a:lnTo>
                    <a:pt x="218" y="282"/>
                  </a:lnTo>
                  <a:lnTo>
                    <a:pt x="218" y="281"/>
                  </a:lnTo>
                  <a:lnTo>
                    <a:pt x="219" y="280"/>
                  </a:lnTo>
                  <a:lnTo>
                    <a:pt x="219" y="279"/>
                  </a:lnTo>
                  <a:lnTo>
                    <a:pt x="219" y="278"/>
                  </a:lnTo>
                  <a:lnTo>
                    <a:pt x="220" y="277"/>
                  </a:lnTo>
                  <a:lnTo>
                    <a:pt x="220" y="277"/>
                  </a:lnTo>
                  <a:lnTo>
                    <a:pt x="221" y="276"/>
                  </a:lnTo>
                  <a:lnTo>
                    <a:pt x="220" y="275"/>
                  </a:lnTo>
                  <a:lnTo>
                    <a:pt x="216" y="278"/>
                  </a:lnTo>
                  <a:lnTo>
                    <a:pt x="212" y="281"/>
                  </a:lnTo>
                  <a:lnTo>
                    <a:pt x="208" y="284"/>
                  </a:lnTo>
                  <a:lnTo>
                    <a:pt x="204" y="288"/>
                  </a:lnTo>
                  <a:lnTo>
                    <a:pt x="200" y="292"/>
                  </a:lnTo>
                  <a:lnTo>
                    <a:pt x="197" y="296"/>
                  </a:lnTo>
                  <a:lnTo>
                    <a:pt x="193" y="300"/>
                  </a:lnTo>
                  <a:lnTo>
                    <a:pt x="189" y="304"/>
                  </a:lnTo>
                  <a:lnTo>
                    <a:pt x="186" y="308"/>
                  </a:lnTo>
                  <a:lnTo>
                    <a:pt x="182" y="311"/>
                  </a:lnTo>
                  <a:lnTo>
                    <a:pt x="180" y="313"/>
                  </a:lnTo>
                  <a:lnTo>
                    <a:pt x="178" y="315"/>
                  </a:lnTo>
                  <a:lnTo>
                    <a:pt x="176" y="316"/>
                  </a:lnTo>
                  <a:lnTo>
                    <a:pt x="174" y="317"/>
                  </a:lnTo>
                  <a:lnTo>
                    <a:pt x="172" y="319"/>
                  </a:lnTo>
                  <a:lnTo>
                    <a:pt x="169" y="320"/>
                  </a:lnTo>
                  <a:lnTo>
                    <a:pt x="167" y="322"/>
                  </a:lnTo>
                  <a:lnTo>
                    <a:pt x="165" y="323"/>
                  </a:lnTo>
                  <a:lnTo>
                    <a:pt x="163" y="324"/>
                  </a:lnTo>
                  <a:lnTo>
                    <a:pt x="161" y="325"/>
                  </a:lnTo>
                  <a:lnTo>
                    <a:pt x="163" y="320"/>
                  </a:lnTo>
                  <a:lnTo>
                    <a:pt x="166" y="316"/>
                  </a:lnTo>
                  <a:lnTo>
                    <a:pt x="168" y="311"/>
                  </a:lnTo>
                  <a:lnTo>
                    <a:pt x="170" y="306"/>
                  </a:lnTo>
                  <a:lnTo>
                    <a:pt x="172" y="301"/>
                  </a:lnTo>
                  <a:lnTo>
                    <a:pt x="173" y="296"/>
                  </a:lnTo>
                  <a:lnTo>
                    <a:pt x="174" y="290"/>
                  </a:lnTo>
                  <a:lnTo>
                    <a:pt x="173" y="285"/>
                  </a:lnTo>
                  <a:lnTo>
                    <a:pt x="172" y="280"/>
                  </a:lnTo>
                  <a:lnTo>
                    <a:pt x="170" y="274"/>
                  </a:lnTo>
                  <a:lnTo>
                    <a:pt x="170" y="274"/>
                  </a:lnTo>
                  <a:lnTo>
                    <a:pt x="170" y="274"/>
                  </a:lnTo>
                  <a:lnTo>
                    <a:pt x="169" y="274"/>
                  </a:lnTo>
                  <a:lnTo>
                    <a:pt x="169" y="273"/>
                  </a:lnTo>
                  <a:lnTo>
                    <a:pt x="169" y="273"/>
                  </a:lnTo>
                  <a:lnTo>
                    <a:pt x="169" y="273"/>
                  </a:lnTo>
                  <a:lnTo>
                    <a:pt x="169" y="273"/>
                  </a:lnTo>
                  <a:lnTo>
                    <a:pt x="168" y="273"/>
                  </a:lnTo>
                  <a:lnTo>
                    <a:pt x="168" y="273"/>
                  </a:lnTo>
                  <a:lnTo>
                    <a:pt x="168" y="272"/>
                  </a:lnTo>
                  <a:lnTo>
                    <a:pt x="168" y="273"/>
                  </a:lnTo>
                  <a:lnTo>
                    <a:pt x="168" y="273"/>
                  </a:lnTo>
                  <a:lnTo>
                    <a:pt x="168" y="274"/>
                  </a:lnTo>
                  <a:lnTo>
                    <a:pt x="168" y="275"/>
                  </a:lnTo>
                  <a:lnTo>
                    <a:pt x="169" y="275"/>
                  </a:lnTo>
                  <a:lnTo>
                    <a:pt x="169" y="276"/>
                  </a:lnTo>
                  <a:lnTo>
                    <a:pt x="169" y="276"/>
                  </a:lnTo>
                  <a:lnTo>
                    <a:pt x="169" y="277"/>
                  </a:lnTo>
                  <a:lnTo>
                    <a:pt x="170" y="278"/>
                  </a:lnTo>
                  <a:lnTo>
                    <a:pt x="170" y="278"/>
                  </a:lnTo>
                  <a:lnTo>
                    <a:pt x="170" y="281"/>
                  </a:lnTo>
                  <a:lnTo>
                    <a:pt x="171" y="285"/>
                  </a:lnTo>
                  <a:lnTo>
                    <a:pt x="171" y="288"/>
                  </a:lnTo>
                  <a:lnTo>
                    <a:pt x="171" y="291"/>
                  </a:lnTo>
                  <a:lnTo>
                    <a:pt x="170" y="294"/>
                  </a:lnTo>
                  <a:lnTo>
                    <a:pt x="170" y="297"/>
                  </a:lnTo>
                  <a:lnTo>
                    <a:pt x="169" y="300"/>
                  </a:lnTo>
                  <a:lnTo>
                    <a:pt x="168" y="303"/>
                  </a:lnTo>
                  <a:lnTo>
                    <a:pt x="167" y="306"/>
                  </a:lnTo>
                  <a:lnTo>
                    <a:pt x="166" y="308"/>
                  </a:lnTo>
                  <a:lnTo>
                    <a:pt x="167" y="304"/>
                  </a:lnTo>
                  <a:lnTo>
                    <a:pt x="167" y="299"/>
                  </a:lnTo>
                  <a:lnTo>
                    <a:pt x="167" y="295"/>
                  </a:lnTo>
                  <a:lnTo>
                    <a:pt x="167" y="290"/>
                  </a:lnTo>
                  <a:lnTo>
                    <a:pt x="166" y="286"/>
                  </a:lnTo>
                  <a:lnTo>
                    <a:pt x="165" y="282"/>
                  </a:lnTo>
                  <a:lnTo>
                    <a:pt x="164" y="278"/>
                  </a:lnTo>
                  <a:lnTo>
                    <a:pt x="162" y="274"/>
                  </a:lnTo>
                  <a:lnTo>
                    <a:pt x="159" y="271"/>
                  </a:lnTo>
                  <a:lnTo>
                    <a:pt x="157" y="268"/>
                  </a:lnTo>
                  <a:lnTo>
                    <a:pt x="157" y="268"/>
                  </a:lnTo>
                  <a:lnTo>
                    <a:pt x="156" y="268"/>
                  </a:lnTo>
                  <a:lnTo>
                    <a:pt x="156" y="268"/>
                  </a:lnTo>
                  <a:lnTo>
                    <a:pt x="156" y="268"/>
                  </a:lnTo>
                  <a:lnTo>
                    <a:pt x="156" y="269"/>
                  </a:lnTo>
                  <a:lnTo>
                    <a:pt x="156" y="269"/>
                  </a:lnTo>
                  <a:lnTo>
                    <a:pt x="156" y="269"/>
                  </a:lnTo>
                  <a:lnTo>
                    <a:pt x="156" y="269"/>
                  </a:lnTo>
                  <a:lnTo>
                    <a:pt x="156" y="270"/>
                  </a:lnTo>
                  <a:lnTo>
                    <a:pt x="157" y="270"/>
                  </a:lnTo>
                  <a:lnTo>
                    <a:pt x="159" y="273"/>
                  </a:lnTo>
                  <a:lnTo>
                    <a:pt x="160" y="277"/>
                  </a:lnTo>
                  <a:lnTo>
                    <a:pt x="162" y="282"/>
                  </a:lnTo>
                  <a:lnTo>
                    <a:pt x="163" y="286"/>
                  </a:lnTo>
                  <a:lnTo>
                    <a:pt x="163" y="290"/>
                  </a:lnTo>
                  <a:lnTo>
                    <a:pt x="164" y="295"/>
                  </a:lnTo>
                  <a:lnTo>
                    <a:pt x="163" y="299"/>
                  </a:lnTo>
                  <a:lnTo>
                    <a:pt x="163" y="304"/>
                  </a:lnTo>
                  <a:lnTo>
                    <a:pt x="162" y="308"/>
                  </a:lnTo>
                  <a:lnTo>
                    <a:pt x="161" y="312"/>
                  </a:lnTo>
                  <a:lnTo>
                    <a:pt x="160" y="313"/>
                  </a:lnTo>
                  <a:lnTo>
                    <a:pt x="160" y="314"/>
                  </a:lnTo>
                  <a:lnTo>
                    <a:pt x="159" y="315"/>
                  </a:lnTo>
                  <a:lnTo>
                    <a:pt x="159" y="316"/>
                  </a:lnTo>
                  <a:lnTo>
                    <a:pt x="158" y="317"/>
                  </a:lnTo>
                  <a:lnTo>
                    <a:pt x="158" y="318"/>
                  </a:lnTo>
                  <a:lnTo>
                    <a:pt x="157" y="319"/>
                  </a:lnTo>
                  <a:lnTo>
                    <a:pt x="157" y="320"/>
                  </a:lnTo>
                  <a:lnTo>
                    <a:pt x="156" y="320"/>
                  </a:lnTo>
                  <a:lnTo>
                    <a:pt x="155" y="321"/>
                  </a:lnTo>
                  <a:lnTo>
                    <a:pt x="156" y="322"/>
                  </a:lnTo>
                  <a:lnTo>
                    <a:pt x="156" y="322"/>
                  </a:lnTo>
                  <a:lnTo>
                    <a:pt x="156" y="323"/>
                  </a:lnTo>
                  <a:lnTo>
                    <a:pt x="155" y="324"/>
                  </a:lnTo>
                  <a:lnTo>
                    <a:pt x="155" y="325"/>
                  </a:lnTo>
                  <a:lnTo>
                    <a:pt x="155" y="326"/>
                  </a:lnTo>
                  <a:lnTo>
                    <a:pt x="154" y="327"/>
                  </a:lnTo>
                  <a:lnTo>
                    <a:pt x="154" y="328"/>
                  </a:lnTo>
                  <a:lnTo>
                    <a:pt x="154" y="329"/>
                  </a:lnTo>
                  <a:lnTo>
                    <a:pt x="154" y="329"/>
                  </a:lnTo>
                  <a:lnTo>
                    <a:pt x="154" y="334"/>
                  </a:lnTo>
                  <a:lnTo>
                    <a:pt x="154" y="338"/>
                  </a:lnTo>
                  <a:lnTo>
                    <a:pt x="154" y="342"/>
                  </a:lnTo>
                  <a:lnTo>
                    <a:pt x="155" y="346"/>
                  </a:lnTo>
                  <a:lnTo>
                    <a:pt x="156" y="350"/>
                  </a:lnTo>
                  <a:lnTo>
                    <a:pt x="157" y="354"/>
                  </a:lnTo>
                  <a:lnTo>
                    <a:pt x="158" y="357"/>
                  </a:lnTo>
                  <a:lnTo>
                    <a:pt x="159" y="361"/>
                  </a:lnTo>
                  <a:lnTo>
                    <a:pt x="161" y="364"/>
                  </a:lnTo>
                  <a:lnTo>
                    <a:pt x="163" y="368"/>
                  </a:lnTo>
                  <a:lnTo>
                    <a:pt x="164" y="370"/>
                  </a:lnTo>
                  <a:lnTo>
                    <a:pt x="164" y="371"/>
                  </a:lnTo>
                  <a:lnTo>
                    <a:pt x="164" y="373"/>
                  </a:lnTo>
                  <a:lnTo>
                    <a:pt x="163" y="375"/>
                  </a:lnTo>
                  <a:lnTo>
                    <a:pt x="162" y="376"/>
                  </a:lnTo>
                  <a:lnTo>
                    <a:pt x="161" y="378"/>
                  </a:lnTo>
                  <a:lnTo>
                    <a:pt x="161" y="379"/>
                  </a:lnTo>
                  <a:lnTo>
                    <a:pt x="160" y="381"/>
                  </a:lnTo>
                  <a:lnTo>
                    <a:pt x="159" y="382"/>
                  </a:lnTo>
                  <a:lnTo>
                    <a:pt x="159" y="384"/>
                  </a:lnTo>
                  <a:lnTo>
                    <a:pt x="158" y="388"/>
                  </a:lnTo>
                  <a:lnTo>
                    <a:pt x="157" y="393"/>
                  </a:lnTo>
                  <a:lnTo>
                    <a:pt x="157" y="397"/>
                  </a:lnTo>
                  <a:lnTo>
                    <a:pt x="157" y="401"/>
                  </a:lnTo>
                  <a:lnTo>
                    <a:pt x="158" y="406"/>
                  </a:lnTo>
                  <a:lnTo>
                    <a:pt x="158" y="410"/>
                  </a:lnTo>
                  <a:lnTo>
                    <a:pt x="159" y="414"/>
                  </a:lnTo>
                  <a:lnTo>
                    <a:pt x="159" y="418"/>
                  </a:lnTo>
                  <a:lnTo>
                    <a:pt x="160" y="423"/>
                  </a:lnTo>
                  <a:lnTo>
                    <a:pt x="160" y="427"/>
                  </a:lnTo>
                  <a:lnTo>
                    <a:pt x="158" y="440"/>
                  </a:lnTo>
                  <a:lnTo>
                    <a:pt x="157" y="439"/>
                  </a:lnTo>
                  <a:lnTo>
                    <a:pt x="155" y="439"/>
                  </a:lnTo>
                  <a:lnTo>
                    <a:pt x="154" y="438"/>
                  </a:lnTo>
                  <a:lnTo>
                    <a:pt x="152" y="437"/>
                  </a:lnTo>
                  <a:lnTo>
                    <a:pt x="151" y="436"/>
                  </a:lnTo>
                  <a:lnTo>
                    <a:pt x="150" y="435"/>
                  </a:lnTo>
                  <a:lnTo>
                    <a:pt x="148" y="433"/>
                  </a:lnTo>
                  <a:lnTo>
                    <a:pt x="147" y="432"/>
                  </a:lnTo>
                  <a:lnTo>
                    <a:pt x="146" y="430"/>
                  </a:lnTo>
                  <a:lnTo>
                    <a:pt x="145" y="429"/>
                  </a:lnTo>
                  <a:lnTo>
                    <a:pt x="143" y="429"/>
                  </a:lnTo>
                  <a:lnTo>
                    <a:pt x="143" y="430"/>
                  </a:lnTo>
                  <a:lnTo>
                    <a:pt x="142" y="431"/>
                  </a:lnTo>
                  <a:lnTo>
                    <a:pt x="141" y="432"/>
                  </a:lnTo>
                  <a:lnTo>
                    <a:pt x="141" y="433"/>
                  </a:lnTo>
                  <a:lnTo>
                    <a:pt x="140" y="434"/>
                  </a:lnTo>
                  <a:lnTo>
                    <a:pt x="140" y="436"/>
                  </a:lnTo>
                  <a:lnTo>
                    <a:pt x="139" y="437"/>
                  </a:lnTo>
                  <a:lnTo>
                    <a:pt x="139" y="438"/>
                  </a:lnTo>
                  <a:lnTo>
                    <a:pt x="138" y="439"/>
                  </a:lnTo>
                  <a:lnTo>
                    <a:pt x="138" y="440"/>
                  </a:lnTo>
                  <a:lnTo>
                    <a:pt x="137" y="439"/>
                  </a:lnTo>
                  <a:lnTo>
                    <a:pt x="136" y="437"/>
                  </a:lnTo>
                  <a:lnTo>
                    <a:pt x="136" y="435"/>
                  </a:lnTo>
                  <a:lnTo>
                    <a:pt x="135" y="433"/>
                  </a:lnTo>
                  <a:lnTo>
                    <a:pt x="135" y="431"/>
                  </a:lnTo>
                  <a:lnTo>
                    <a:pt x="134" y="429"/>
                  </a:lnTo>
                  <a:lnTo>
                    <a:pt x="134" y="427"/>
                  </a:lnTo>
                  <a:lnTo>
                    <a:pt x="134" y="425"/>
                  </a:lnTo>
                  <a:lnTo>
                    <a:pt x="134" y="423"/>
                  </a:lnTo>
                  <a:lnTo>
                    <a:pt x="134" y="422"/>
                  </a:lnTo>
                  <a:lnTo>
                    <a:pt x="133" y="421"/>
                  </a:lnTo>
                  <a:lnTo>
                    <a:pt x="132" y="421"/>
                  </a:lnTo>
                  <a:lnTo>
                    <a:pt x="130" y="421"/>
                  </a:lnTo>
                  <a:lnTo>
                    <a:pt x="129" y="421"/>
                  </a:lnTo>
                  <a:lnTo>
                    <a:pt x="128" y="421"/>
                  </a:lnTo>
                  <a:lnTo>
                    <a:pt x="127" y="422"/>
                  </a:lnTo>
                  <a:lnTo>
                    <a:pt x="126" y="422"/>
                  </a:lnTo>
                  <a:lnTo>
                    <a:pt x="125" y="423"/>
                  </a:lnTo>
                  <a:lnTo>
                    <a:pt x="123" y="423"/>
                  </a:lnTo>
                  <a:lnTo>
                    <a:pt x="122" y="423"/>
                  </a:lnTo>
                  <a:lnTo>
                    <a:pt x="123" y="423"/>
                  </a:lnTo>
                  <a:lnTo>
                    <a:pt x="123" y="422"/>
                  </a:lnTo>
                  <a:lnTo>
                    <a:pt x="124" y="421"/>
                  </a:lnTo>
                  <a:lnTo>
                    <a:pt x="124" y="420"/>
                  </a:lnTo>
                  <a:lnTo>
                    <a:pt x="125" y="419"/>
                  </a:lnTo>
                  <a:lnTo>
                    <a:pt x="126" y="418"/>
                  </a:lnTo>
                  <a:lnTo>
                    <a:pt x="127" y="418"/>
                  </a:lnTo>
                  <a:lnTo>
                    <a:pt x="128" y="417"/>
                  </a:lnTo>
                  <a:lnTo>
                    <a:pt x="128" y="417"/>
                  </a:lnTo>
                  <a:lnTo>
                    <a:pt x="129" y="417"/>
                  </a:lnTo>
                  <a:lnTo>
                    <a:pt x="129" y="417"/>
                  </a:lnTo>
                  <a:lnTo>
                    <a:pt x="129" y="416"/>
                  </a:lnTo>
                  <a:lnTo>
                    <a:pt x="129" y="416"/>
                  </a:lnTo>
                  <a:lnTo>
                    <a:pt x="129" y="416"/>
                  </a:lnTo>
                  <a:lnTo>
                    <a:pt x="129" y="416"/>
                  </a:lnTo>
                  <a:lnTo>
                    <a:pt x="129" y="416"/>
                  </a:lnTo>
                  <a:lnTo>
                    <a:pt x="129" y="416"/>
                  </a:lnTo>
                  <a:lnTo>
                    <a:pt x="129" y="415"/>
                  </a:lnTo>
                  <a:lnTo>
                    <a:pt x="129" y="415"/>
                  </a:lnTo>
                  <a:lnTo>
                    <a:pt x="129" y="415"/>
                  </a:lnTo>
                  <a:lnTo>
                    <a:pt x="128" y="414"/>
                  </a:lnTo>
                  <a:lnTo>
                    <a:pt x="127" y="415"/>
                  </a:lnTo>
                  <a:lnTo>
                    <a:pt x="126" y="415"/>
                  </a:lnTo>
                  <a:lnTo>
                    <a:pt x="124" y="416"/>
                  </a:lnTo>
                  <a:lnTo>
                    <a:pt x="123" y="416"/>
                  </a:lnTo>
                  <a:lnTo>
                    <a:pt x="122" y="416"/>
                  </a:lnTo>
                  <a:lnTo>
                    <a:pt x="121" y="417"/>
                  </a:lnTo>
                  <a:lnTo>
                    <a:pt x="119" y="417"/>
                  </a:lnTo>
                  <a:lnTo>
                    <a:pt x="118" y="418"/>
                  </a:lnTo>
                  <a:lnTo>
                    <a:pt x="117" y="418"/>
                  </a:lnTo>
                  <a:lnTo>
                    <a:pt x="116" y="419"/>
                  </a:lnTo>
                  <a:lnTo>
                    <a:pt x="117" y="417"/>
                  </a:lnTo>
                  <a:lnTo>
                    <a:pt x="118" y="416"/>
                  </a:lnTo>
                  <a:lnTo>
                    <a:pt x="119" y="414"/>
                  </a:lnTo>
                  <a:lnTo>
                    <a:pt x="121" y="413"/>
                  </a:lnTo>
                  <a:lnTo>
                    <a:pt x="122" y="412"/>
                  </a:lnTo>
                  <a:lnTo>
                    <a:pt x="124" y="411"/>
                  </a:lnTo>
                  <a:lnTo>
                    <a:pt x="125" y="410"/>
                  </a:lnTo>
                  <a:lnTo>
                    <a:pt x="127" y="410"/>
                  </a:lnTo>
                  <a:lnTo>
                    <a:pt x="129" y="410"/>
                  </a:lnTo>
                  <a:lnTo>
                    <a:pt x="130" y="409"/>
                  </a:lnTo>
                  <a:lnTo>
                    <a:pt x="133" y="408"/>
                  </a:lnTo>
                  <a:lnTo>
                    <a:pt x="135" y="406"/>
                  </a:lnTo>
                  <a:lnTo>
                    <a:pt x="136" y="403"/>
                  </a:lnTo>
                  <a:lnTo>
                    <a:pt x="137" y="400"/>
                  </a:lnTo>
                  <a:lnTo>
                    <a:pt x="138" y="397"/>
                  </a:lnTo>
                  <a:lnTo>
                    <a:pt x="138" y="394"/>
                  </a:lnTo>
                  <a:lnTo>
                    <a:pt x="138" y="390"/>
                  </a:lnTo>
                  <a:lnTo>
                    <a:pt x="138" y="387"/>
                  </a:lnTo>
                  <a:lnTo>
                    <a:pt x="138" y="384"/>
                  </a:lnTo>
                  <a:lnTo>
                    <a:pt x="138" y="380"/>
                  </a:lnTo>
                  <a:lnTo>
                    <a:pt x="136" y="372"/>
                  </a:lnTo>
                  <a:lnTo>
                    <a:pt x="134" y="364"/>
                  </a:lnTo>
                  <a:lnTo>
                    <a:pt x="130" y="357"/>
                  </a:lnTo>
                  <a:lnTo>
                    <a:pt x="126" y="350"/>
                  </a:lnTo>
                  <a:lnTo>
                    <a:pt x="121" y="344"/>
                  </a:lnTo>
                  <a:lnTo>
                    <a:pt x="116" y="338"/>
                  </a:lnTo>
                  <a:lnTo>
                    <a:pt x="112" y="331"/>
                  </a:lnTo>
                  <a:lnTo>
                    <a:pt x="108" y="324"/>
                  </a:lnTo>
                  <a:lnTo>
                    <a:pt x="105" y="316"/>
                  </a:lnTo>
                  <a:lnTo>
                    <a:pt x="104" y="308"/>
                  </a:lnTo>
                  <a:lnTo>
                    <a:pt x="103" y="304"/>
                  </a:lnTo>
                  <a:lnTo>
                    <a:pt x="103" y="301"/>
                  </a:lnTo>
                  <a:lnTo>
                    <a:pt x="103" y="297"/>
                  </a:lnTo>
                  <a:lnTo>
                    <a:pt x="104" y="294"/>
                  </a:lnTo>
                  <a:lnTo>
                    <a:pt x="104" y="290"/>
                  </a:lnTo>
                  <a:lnTo>
                    <a:pt x="105" y="287"/>
                  </a:lnTo>
                  <a:lnTo>
                    <a:pt x="106" y="284"/>
                  </a:lnTo>
                  <a:lnTo>
                    <a:pt x="107" y="281"/>
                  </a:lnTo>
                  <a:lnTo>
                    <a:pt x="108" y="278"/>
                  </a:lnTo>
                  <a:lnTo>
                    <a:pt x="110" y="275"/>
                  </a:lnTo>
                  <a:lnTo>
                    <a:pt x="109" y="275"/>
                  </a:lnTo>
                  <a:lnTo>
                    <a:pt x="109" y="275"/>
                  </a:lnTo>
                  <a:lnTo>
                    <a:pt x="108" y="276"/>
                  </a:lnTo>
                  <a:lnTo>
                    <a:pt x="108" y="276"/>
                  </a:lnTo>
                  <a:lnTo>
                    <a:pt x="107" y="277"/>
                  </a:lnTo>
                  <a:lnTo>
                    <a:pt x="107" y="277"/>
                  </a:lnTo>
                  <a:lnTo>
                    <a:pt x="106" y="278"/>
                  </a:lnTo>
                  <a:lnTo>
                    <a:pt x="106" y="279"/>
                  </a:lnTo>
                  <a:lnTo>
                    <a:pt x="105" y="279"/>
                  </a:lnTo>
                  <a:lnTo>
                    <a:pt x="105" y="280"/>
                  </a:lnTo>
                  <a:lnTo>
                    <a:pt x="103" y="284"/>
                  </a:lnTo>
                  <a:lnTo>
                    <a:pt x="102" y="289"/>
                  </a:lnTo>
                  <a:lnTo>
                    <a:pt x="101" y="294"/>
                  </a:lnTo>
                  <a:lnTo>
                    <a:pt x="100" y="299"/>
                  </a:lnTo>
                  <a:lnTo>
                    <a:pt x="100" y="305"/>
                  </a:lnTo>
                  <a:lnTo>
                    <a:pt x="101" y="310"/>
                  </a:lnTo>
                  <a:lnTo>
                    <a:pt x="102" y="315"/>
                  </a:lnTo>
                  <a:lnTo>
                    <a:pt x="103" y="320"/>
                  </a:lnTo>
                  <a:lnTo>
                    <a:pt x="105" y="325"/>
                  </a:lnTo>
                  <a:lnTo>
                    <a:pt x="107" y="329"/>
                  </a:lnTo>
                  <a:lnTo>
                    <a:pt x="106" y="329"/>
                  </a:lnTo>
                  <a:lnTo>
                    <a:pt x="105" y="328"/>
                  </a:lnTo>
                  <a:lnTo>
                    <a:pt x="104" y="328"/>
                  </a:lnTo>
                  <a:lnTo>
                    <a:pt x="103" y="327"/>
                  </a:lnTo>
                  <a:lnTo>
                    <a:pt x="102" y="327"/>
                  </a:lnTo>
                  <a:lnTo>
                    <a:pt x="101" y="326"/>
                  </a:lnTo>
                  <a:lnTo>
                    <a:pt x="100" y="326"/>
                  </a:lnTo>
                  <a:lnTo>
                    <a:pt x="99" y="325"/>
                  </a:lnTo>
                  <a:lnTo>
                    <a:pt x="98" y="325"/>
                  </a:lnTo>
                  <a:lnTo>
                    <a:pt x="98" y="325"/>
                  </a:lnTo>
                  <a:lnTo>
                    <a:pt x="101" y="330"/>
                  </a:lnTo>
                  <a:lnTo>
                    <a:pt x="93" y="325"/>
                  </a:lnTo>
                  <a:lnTo>
                    <a:pt x="86" y="319"/>
                  </a:lnTo>
                  <a:lnTo>
                    <a:pt x="80" y="312"/>
                  </a:lnTo>
                  <a:lnTo>
                    <a:pt x="74" y="304"/>
                  </a:lnTo>
                  <a:lnTo>
                    <a:pt x="69" y="296"/>
                  </a:lnTo>
                  <a:lnTo>
                    <a:pt x="64" y="287"/>
                  </a:lnTo>
                  <a:lnTo>
                    <a:pt x="60" y="278"/>
                  </a:lnTo>
                  <a:lnTo>
                    <a:pt x="56" y="269"/>
                  </a:lnTo>
                  <a:lnTo>
                    <a:pt x="52" y="260"/>
                  </a:lnTo>
                  <a:lnTo>
                    <a:pt x="49" y="250"/>
                  </a:lnTo>
                  <a:lnTo>
                    <a:pt x="48" y="249"/>
                  </a:lnTo>
                  <a:lnTo>
                    <a:pt x="48" y="248"/>
                  </a:lnTo>
                  <a:lnTo>
                    <a:pt x="47" y="246"/>
                  </a:lnTo>
                  <a:lnTo>
                    <a:pt x="46" y="245"/>
                  </a:lnTo>
                  <a:lnTo>
                    <a:pt x="46" y="244"/>
                  </a:lnTo>
                  <a:lnTo>
                    <a:pt x="45" y="242"/>
                  </a:lnTo>
                  <a:lnTo>
                    <a:pt x="45" y="241"/>
                  </a:lnTo>
                  <a:lnTo>
                    <a:pt x="44" y="240"/>
                  </a:lnTo>
                  <a:lnTo>
                    <a:pt x="43" y="238"/>
                  </a:lnTo>
                  <a:lnTo>
                    <a:pt x="42" y="237"/>
                  </a:lnTo>
                  <a:lnTo>
                    <a:pt x="41" y="239"/>
                  </a:lnTo>
                  <a:lnTo>
                    <a:pt x="45" y="254"/>
                  </a:lnTo>
                  <a:lnTo>
                    <a:pt x="43" y="248"/>
                  </a:lnTo>
                  <a:lnTo>
                    <a:pt x="40" y="243"/>
                  </a:lnTo>
                  <a:lnTo>
                    <a:pt x="37" y="237"/>
                  </a:lnTo>
                  <a:lnTo>
                    <a:pt x="33" y="232"/>
                  </a:lnTo>
                  <a:lnTo>
                    <a:pt x="30" y="227"/>
                  </a:lnTo>
                  <a:lnTo>
                    <a:pt x="26" y="222"/>
                  </a:lnTo>
                  <a:lnTo>
                    <a:pt x="22" y="218"/>
                  </a:lnTo>
                  <a:lnTo>
                    <a:pt x="17" y="214"/>
                  </a:lnTo>
                  <a:lnTo>
                    <a:pt x="13" y="210"/>
                  </a:lnTo>
                  <a:lnTo>
                    <a:pt x="8" y="207"/>
                  </a:lnTo>
                  <a:lnTo>
                    <a:pt x="0" y="204"/>
                  </a:lnTo>
                  <a:lnTo>
                    <a:pt x="3" y="200"/>
                  </a:lnTo>
                  <a:lnTo>
                    <a:pt x="6" y="197"/>
                  </a:lnTo>
                  <a:lnTo>
                    <a:pt x="9" y="193"/>
                  </a:lnTo>
                  <a:lnTo>
                    <a:pt x="12" y="189"/>
                  </a:lnTo>
                  <a:lnTo>
                    <a:pt x="14" y="184"/>
                  </a:lnTo>
                  <a:lnTo>
                    <a:pt x="16" y="180"/>
                  </a:lnTo>
                  <a:lnTo>
                    <a:pt x="18" y="175"/>
                  </a:lnTo>
                  <a:lnTo>
                    <a:pt x="18" y="170"/>
                  </a:lnTo>
                  <a:lnTo>
                    <a:pt x="19" y="164"/>
                  </a:lnTo>
                  <a:lnTo>
                    <a:pt x="18" y="159"/>
                  </a:lnTo>
                  <a:lnTo>
                    <a:pt x="18" y="157"/>
                  </a:lnTo>
                  <a:lnTo>
                    <a:pt x="18" y="154"/>
                  </a:lnTo>
                  <a:lnTo>
                    <a:pt x="17" y="152"/>
                  </a:lnTo>
                  <a:lnTo>
                    <a:pt x="17" y="150"/>
                  </a:lnTo>
                  <a:lnTo>
                    <a:pt x="16" y="148"/>
                  </a:lnTo>
                  <a:lnTo>
                    <a:pt x="16" y="146"/>
                  </a:lnTo>
                  <a:lnTo>
                    <a:pt x="15" y="144"/>
                  </a:lnTo>
                  <a:lnTo>
                    <a:pt x="14" y="142"/>
                  </a:lnTo>
                  <a:lnTo>
                    <a:pt x="13" y="140"/>
                  </a:lnTo>
                  <a:lnTo>
                    <a:pt x="12" y="138"/>
                  </a:lnTo>
                  <a:lnTo>
                    <a:pt x="15" y="138"/>
                  </a:lnTo>
                  <a:lnTo>
                    <a:pt x="17" y="138"/>
                  </a:lnTo>
                  <a:lnTo>
                    <a:pt x="18" y="137"/>
                  </a:lnTo>
                  <a:lnTo>
                    <a:pt x="20" y="137"/>
                  </a:lnTo>
                  <a:lnTo>
                    <a:pt x="22" y="137"/>
                  </a:lnTo>
                  <a:lnTo>
                    <a:pt x="24" y="137"/>
                  </a:lnTo>
                  <a:lnTo>
                    <a:pt x="26" y="137"/>
                  </a:lnTo>
                  <a:lnTo>
                    <a:pt x="28" y="137"/>
                  </a:lnTo>
                  <a:lnTo>
                    <a:pt x="30" y="137"/>
                  </a:lnTo>
                  <a:lnTo>
                    <a:pt x="32" y="136"/>
                  </a:lnTo>
                  <a:lnTo>
                    <a:pt x="35" y="135"/>
                  </a:lnTo>
                  <a:lnTo>
                    <a:pt x="37" y="133"/>
                  </a:lnTo>
                  <a:lnTo>
                    <a:pt x="40" y="131"/>
                  </a:lnTo>
                  <a:lnTo>
                    <a:pt x="42" y="129"/>
                  </a:lnTo>
                  <a:lnTo>
                    <a:pt x="44" y="126"/>
                  </a:lnTo>
                  <a:lnTo>
                    <a:pt x="46" y="124"/>
                  </a:lnTo>
                  <a:lnTo>
                    <a:pt x="48" y="121"/>
                  </a:lnTo>
                  <a:lnTo>
                    <a:pt x="50" y="119"/>
                  </a:lnTo>
                  <a:lnTo>
                    <a:pt x="52" y="116"/>
                  </a:lnTo>
                  <a:lnTo>
                    <a:pt x="54" y="114"/>
                  </a:lnTo>
                  <a:lnTo>
                    <a:pt x="54" y="113"/>
                  </a:lnTo>
                  <a:lnTo>
                    <a:pt x="54" y="112"/>
                  </a:lnTo>
                  <a:lnTo>
                    <a:pt x="54" y="111"/>
                  </a:lnTo>
                  <a:lnTo>
                    <a:pt x="54" y="110"/>
                  </a:lnTo>
                  <a:lnTo>
                    <a:pt x="54" y="109"/>
                  </a:lnTo>
                  <a:lnTo>
                    <a:pt x="55" y="108"/>
                  </a:lnTo>
                  <a:lnTo>
                    <a:pt x="55" y="107"/>
                  </a:lnTo>
                  <a:lnTo>
                    <a:pt x="55" y="106"/>
                  </a:lnTo>
                  <a:lnTo>
                    <a:pt x="56" y="105"/>
                  </a:lnTo>
                  <a:lnTo>
                    <a:pt x="56" y="105"/>
                  </a:lnTo>
                  <a:lnTo>
                    <a:pt x="56" y="105"/>
                  </a:lnTo>
                  <a:lnTo>
                    <a:pt x="56" y="105"/>
                  </a:lnTo>
                  <a:lnTo>
                    <a:pt x="56" y="105"/>
                  </a:lnTo>
                  <a:lnTo>
                    <a:pt x="57" y="104"/>
                  </a:lnTo>
                  <a:lnTo>
                    <a:pt x="57" y="104"/>
                  </a:lnTo>
                  <a:lnTo>
                    <a:pt x="57" y="104"/>
                  </a:lnTo>
                  <a:lnTo>
                    <a:pt x="57" y="104"/>
                  </a:lnTo>
                  <a:lnTo>
                    <a:pt x="57" y="103"/>
                  </a:lnTo>
                  <a:lnTo>
                    <a:pt x="57" y="103"/>
                  </a:lnTo>
                  <a:lnTo>
                    <a:pt x="57" y="103"/>
                  </a:lnTo>
                  <a:lnTo>
                    <a:pt x="57" y="103"/>
                  </a:lnTo>
                  <a:lnTo>
                    <a:pt x="57" y="102"/>
                  </a:lnTo>
                  <a:lnTo>
                    <a:pt x="57" y="102"/>
                  </a:lnTo>
                  <a:lnTo>
                    <a:pt x="57" y="102"/>
                  </a:lnTo>
                  <a:lnTo>
                    <a:pt x="57" y="102"/>
                  </a:lnTo>
                  <a:lnTo>
                    <a:pt x="57" y="101"/>
                  </a:lnTo>
                  <a:lnTo>
                    <a:pt x="57" y="101"/>
                  </a:lnTo>
                  <a:lnTo>
                    <a:pt x="57" y="101"/>
                  </a:lnTo>
                  <a:lnTo>
                    <a:pt x="57" y="101"/>
                  </a:lnTo>
                  <a:lnTo>
                    <a:pt x="56" y="101"/>
                  </a:lnTo>
                  <a:lnTo>
                    <a:pt x="56" y="101"/>
                  </a:lnTo>
                  <a:lnTo>
                    <a:pt x="56" y="101"/>
                  </a:lnTo>
                  <a:lnTo>
                    <a:pt x="56" y="101"/>
                  </a:lnTo>
                  <a:lnTo>
                    <a:pt x="56" y="101"/>
                  </a:lnTo>
                  <a:lnTo>
                    <a:pt x="56" y="101"/>
                  </a:lnTo>
                  <a:lnTo>
                    <a:pt x="56" y="101"/>
                  </a:lnTo>
                  <a:lnTo>
                    <a:pt x="56" y="101"/>
                  </a:lnTo>
                  <a:lnTo>
                    <a:pt x="56" y="101"/>
                  </a:lnTo>
                  <a:lnTo>
                    <a:pt x="56" y="101"/>
                  </a:lnTo>
                  <a:lnTo>
                    <a:pt x="56" y="101"/>
                  </a:lnTo>
                  <a:lnTo>
                    <a:pt x="53" y="99"/>
                  </a:lnTo>
                  <a:lnTo>
                    <a:pt x="49" y="98"/>
                  </a:lnTo>
                  <a:lnTo>
                    <a:pt x="46" y="96"/>
                  </a:lnTo>
                  <a:lnTo>
                    <a:pt x="43" y="95"/>
                  </a:lnTo>
                  <a:lnTo>
                    <a:pt x="39" y="94"/>
                  </a:lnTo>
                  <a:lnTo>
                    <a:pt x="36" y="92"/>
                  </a:lnTo>
                  <a:lnTo>
                    <a:pt x="33" y="92"/>
                  </a:lnTo>
                  <a:lnTo>
                    <a:pt x="29" y="91"/>
                  </a:lnTo>
                  <a:lnTo>
                    <a:pt x="26" y="91"/>
                  </a:lnTo>
                  <a:lnTo>
                    <a:pt x="22" y="90"/>
                  </a:lnTo>
                  <a:lnTo>
                    <a:pt x="22" y="90"/>
                  </a:lnTo>
                  <a:lnTo>
                    <a:pt x="22" y="90"/>
                  </a:lnTo>
                  <a:lnTo>
                    <a:pt x="22" y="90"/>
                  </a:lnTo>
                  <a:lnTo>
                    <a:pt x="22" y="89"/>
                  </a:lnTo>
                  <a:lnTo>
                    <a:pt x="22" y="89"/>
                  </a:lnTo>
                  <a:lnTo>
                    <a:pt x="22" y="89"/>
                  </a:lnTo>
                  <a:lnTo>
                    <a:pt x="22" y="88"/>
                  </a:lnTo>
                  <a:lnTo>
                    <a:pt x="22" y="88"/>
                  </a:lnTo>
                  <a:lnTo>
                    <a:pt x="21" y="88"/>
                  </a:lnTo>
                  <a:lnTo>
                    <a:pt x="21" y="88"/>
                  </a:lnTo>
                  <a:lnTo>
                    <a:pt x="22" y="87"/>
                  </a:lnTo>
                  <a:lnTo>
                    <a:pt x="22" y="86"/>
                  </a:lnTo>
                  <a:lnTo>
                    <a:pt x="22" y="84"/>
                  </a:lnTo>
                  <a:lnTo>
                    <a:pt x="23" y="83"/>
                  </a:lnTo>
                  <a:lnTo>
                    <a:pt x="23" y="82"/>
                  </a:lnTo>
                  <a:lnTo>
                    <a:pt x="23" y="80"/>
                  </a:lnTo>
                  <a:lnTo>
                    <a:pt x="22" y="79"/>
                  </a:lnTo>
                  <a:lnTo>
                    <a:pt x="22" y="78"/>
                  </a:lnTo>
                  <a:lnTo>
                    <a:pt x="22" y="76"/>
                  </a:lnTo>
                  <a:lnTo>
                    <a:pt x="21" y="75"/>
                  </a:lnTo>
                  <a:lnTo>
                    <a:pt x="22" y="75"/>
                  </a:lnTo>
                  <a:lnTo>
                    <a:pt x="22" y="74"/>
                  </a:lnTo>
                  <a:lnTo>
                    <a:pt x="22" y="74"/>
                  </a:lnTo>
                  <a:lnTo>
                    <a:pt x="22" y="73"/>
                  </a:lnTo>
                  <a:lnTo>
                    <a:pt x="22" y="73"/>
                  </a:lnTo>
                  <a:lnTo>
                    <a:pt x="22" y="72"/>
                  </a:lnTo>
                  <a:lnTo>
                    <a:pt x="22" y="72"/>
                  </a:lnTo>
                  <a:lnTo>
                    <a:pt x="21" y="71"/>
                  </a:lnTo>
                  <a:lnTo>
                    <a:pt x="21" y="71"/>
                  </a:lnTo>
                  <a:lnTo>
                    <a:pt x="21" y="70"/>
                  </a:lnTo>
                  <a:lnTo>
                    <a:pt x="21" y="70"/>
                  </a:lnTo>
                  <a:lnTo>
                    <a:pt x="21" y="70"/>
                  </a:lnTo>
                  <a:lnTo>
                    <a:pt x="21" y="69"/>
                  </a:lnTo>
                  <a:lnTo>
                    <a:pt x="21" y="68"/>
                  </a:lnTo>
                  <a:lnTo>
                    <a:pt x="21" y="67"/>
                  </a:lnTo>
                  <a:lnTo>
                    <a:pt x="20" y="66"/>
                  </a:lnTo>
                  <a:lnTo>
                    <a:pt x="20" y="65"/>
                  </a:lnTo>
                  <a:lnTo>
                    <a:pt x="20" y="64"/>
                  </a:lnTo>
                  <a:lnTo>
                    <a:pt x="19" y="63"/>
                  </a:lnTo>
                  <a:lnTo>
                    <a:pt x="19" y="62"/>
                  </a:lnTo>
                  <a:lnTo>
                    <a:pt x="18" y="61"/>
                  </a:lnTo>
                  <a:lnTo>
                    <a:pt x="23" y="61"/>
                  </a:lnTo>
                  <a:lnTo>
                    <a:pt x="27" y="61"/>
                  </a:lnTo>
                  <a:lnTo>
                    <a:pt x="31" y="62"/>
                  </a:lnTo>
                  <a:lnTo>
                    <a:pt x="35" y="63"/>
                  </a:lnTo>
                  <a:lnTo>
                    <a:pt x="40" y="64"/>
                  </a:lnTo>
                  <a:lnTo>
                    <a:pt x="44" y="65"/>
                  </a:lnTo>
                  <a:lnTo>
                    <a:pt x="48" y="66"/>
                  </a:lnTo>
                  <a:lnTo>
                    <a:pt x="52" y="67"/>
                  </a:lnTo>
                  <a:lnTo>
                    <a:pt x="56" y="67"/>
                  </a:lnTo>
                  <a:lnTo>
                    <a:pt x="61" y="68"/>
                  </a:lnTo>
                  <a:lnTo>
                    <a:pt x="68" y="68"/>
                  </a:lnTo>
                  <a:lnTo>
                    <a:pt x="75" y="68"/>
                  </a:lnTo>
                  <a:lnTo>
                    <a:pt x="82" y="67"/>
                  </a:lnTo>
                  <a:lnTo>
                    <a:pt x="89" y="66"/>
                  </a:lnTo>
                  <a:lnTo>
                    <a:pt x="97" y="65"/>
                  </a:lnTo>
                  <a:lnTo>
                    <a:pt x="104" y="65"/>
                  </a:lnTo>
                  <a:lnTo>
                    <a:pt x="111" y="65"/>
                  </a:lnTo>
                  <a:lnTo>
                    <a:pt x="118" y="66"/>
                  </a:lnTo>
                  <a:lnTo>
                    <a:pt x="124" y="68"/>
                  </a:lnTo>
                  <a:lnTo>
                    <a:pt x="131" y="72"/>
                  </a:lnTo>
                  <a:lnTo>
                    <a:pt x="138" y="77"/>
                  </a:lnTo>
                  <a:lnTo>
                    <a:pt x="145" y="83"/>
                  </a:lnTo>
                  <a:lnTo>
                    <a:pt x="151" y="89"/>
                  </a:lnTo>
                  <a:lnTo>
                    <a:pt x="158" y="95"/>
                  </a:lnTo>
                  <a:lnTo>
                    <a:pt x="164" y="102"/>
                  </a:lnTo>
                  <a:lnTo>
                    <a:pt x="171" y="108"/>
                  </a:lnTo>
                  <a:lnTo>
                    <a:pt x="178" y="115"/>
                  </a:lnTo>
                  <a:lnTo>
                    <a:pt x="184" y="121"/>
                  </a:lnTo>
                  <a:lnTo>
                    <a:pt x="191" y="126"/>
                  </a:lnTo>
                  <a:lnTo>
                    <a:pt x="199" y="131"/>
                  </a:lnTo>
                  <a:lnTo>
                    <a:pt x="201" y="132"/>
                  </a:lnTo>
                  <a:lnTo>
                    <a:pt x="204" y="134"/>
                  </a:lnTo>
                  <a:lnTo>
                    <a:pt x="206" y="135"/>
                  </a:lnTo>
                  <a:lnTo>
                    <a:pt x="209" y="136"/>
                  </a:lnTo>
                  <a:lnTo>
                    <a:pt x="211" y="137"/>
                  </a:lnTo>
                  <a:lnTo>
                    <a:pt x="214" y="138"/>
                  </a:lnTo>
                  <a:lnTo>
                    <a:pt x="216" y="139"/>
                  </a:lnTo>
                  <a:lnTo>
                    <a:pt x="219" y="139"/>
                  </a:lnTo>
                  <a:lnTo>
                    <a:pt x="222" y="139"/>
                  </a:lnTo>
                  <a:lnTo>
                    <a:pt x="225" y="139"/>
                  </a:lnTo>
                  <a:lnTo>
                    <a:pt x="229" y="139"/>
                  </a:lnTo>
                  <a:lnTo>
                    <a:pt x="233" y="139"/>
                  </a:lnTo>
                  <a:lnTo>
                    <a:pt x="237" y="139"/>
                  </a:lnTo>
                  <a:lnTo>
                    <a:pt x="241" y="139"/>
                  </a:lnTo>
                  <a:lnTo>
                    <a:pt x="245" y="138"/>
                  </a:lnTo>
                  <a:lnTo>
                    <a:pt x="249" y="137"/>
                  </a:lnTo>
                  <a:lnTo>
                    <a:pt x="253" y="136"/>
                  </a:lnTo>
                  <a:lnTo>
                    <a:pt x="256" y="135"/>
                  </a:lnTo>
                  <a:lnTo>
                    <a:pt x="260" y="134"/>
                  </a:lnTo>
                  <a:lnTo>
                    <a:pt x="264" y="132"/>
                  </a:lnTo>
                  <a:lnTo>
                    <a:pt x="266" y="131"/>
                  </a:lnTo>
                  <a:lnTo>
                    <a:pt x="269" y="129"/>
                  </a:lnTo>
                  <a:lnTo>
                    <a:pt x="272" y="128"/>
                  </a:lnTo>
                  <a:lnTo>
                    <a:pt x="274" y="127"/>
                  </a:lnTo>
                  <a:lnTo>
                    <a:pt x="277" y="126"/>
                  </a:lnTo>
                  <a:lnTo>
                    <a:pt x="280" y="125"/>
                  </a:lnTo>
                  <a:lnTo>
                    <a:pt x="283" y="125"/>
                  </a:lnTo>
                  <a:lnTo>
                    <a:pt x="286" y="125"/>
                  </a:lnTo>
                  <a:lnTo>
                    <a:pt x="289" y="126"/>
                  </a:lnTo>
                  <a:lnTo>
                    <a:pt x="291" y="128"/>
                  </a:lnTo>
                  <a:lnTo>
                    <a:pt x="292" y="129"/>
                  </a:lnTo>
                  <a:lnTo>
                    <a:pt x="294" y="131"/>
                  </a:lnTo>
                  <a:lnTo>
                    <a:pt x="295" y="132"/>
                  </a:lnTo>
                  <a:lnTo>
                    <a:pt x="297" y="133"/>
                  </a:lnTo>
                  <a:lnTo>
                    <a:pt x="298" y="134"/>
                  </a:lnTo>
                  <a:lnTo>
                    <a:pt x="300" y="135"/>
                  </a:lnTo>
                  <a:lnTo>
                    <a:pt x="301" y="136"/>
                  </a:lnTo>
                  <a:lnTo>
                    <a:pt x="303" y="138"/>
                  </a:lnTo>
                  <a:lnTo>
                    <a:pt x="304" y="139"/>
                  </a:lnTo>
                  <a:lnTo>
                    <a:pt x="305" y="141"/>
                  </a:lnTo>
                  <a:lnTo>
                    <a:pt x="309" y="146"/>
                  </a:lnTo>
                  <a:lnTo>
                    <a:pt x="313" y="151"/>
                  </a:lnTo>
                  <a:lnTo>
                    <a:pt x="318" y="156"/>
                  </a:lnTo>
                  <a:lnTo>
                    <a:pt x="322" y="161"/>
                  </a:lnTo>
                  <a:lnTo>
                    <a:pt x="327" y="165"/>
                  </a:lnTo>
                  <a:lnTo>
                    <a:pt x="332" y="169"/>
                  </a:lnTo>
                  <a:lnTo>
                    <a:pt x="337" y="172"/>
                  </a:lnTo>
                  <a:lnTo>
                    <a:pt x="342" y="175"/>
                  </a:lnTo>
                  <a:lnTo>
                    <a:pt x="348" y="177"/>
                  </a:lnTo>
                  <a:lnTo>
                    <a:pt x="353" y="179"/>
                  </a:lnTo>
                  <a:lnTo>
                    <a:pt x="354" y="179"/>
                  </a:lnTo>
                  <a:lnTo>
                    <a:pt x="355" y="178"/>
                  </a:lnTo>
                  <a:lnTo>
                    <a:pt x="357" y="178"/>
                  </a:lnTo>
                  <a:lnTo>
                    <a:pt x="358" y="178"/>
                  </a:lnTo>
                  <a:lnTo>
                    <a:pt x="359" y="177"/>
                  </a:lnTo>
                  <a:lnTo>
                    <a:pt x="360" y="177"/>
                  </a:lnTo>
                  <a:lnTo>
                    <a:pt x="361" y="176"/>
                  </a:lnTo>
                  <a:lnTo>
                    <a:pt x="362" y="175"/>
                  </a:lnTo>
                  <a:lnTo>
                    <a:pt x="363" y="174"/>
                  </a:lnTo>
                  <a:lnTo>
                    <a:pt x="363" y="173"/>
                  </a:lnTo>
                  <a:lnTo>
                    <a:pt x="365" y="172"/>
                  </a:lnTo>
                  <a:lnTo>
                    <a:pt x="365" y="170"/>
                  </a:lnTo>
                  <a:lnTo>
                    <a:pt x="366" y="169"/>
                  </a:lnTo>
                  <a:lnTo>
                    <a:pt x="366" y="167"/>
                  </a:lnTo>
                  <a:lnTo>
                    <a:pt x="367" y="165"/>
                  </a:lnTo>
                  <a:lnTo>
                    <a:pt x="367" y="163"/>
                  </a:lnTo>
                  <a:lnTo>
                    <a:pt x="367" y="161"/>
                  </a:lnTo>
                  <a:lnTo>
                    <a:pt x="367" y="159"/>
                  </a:lnTo>
                  <a:lnTo>
                    <a:pt x="367" y="157"/>
                  </a:lnTo>
                  <a:lnTo>
                    <a:pt x="367" y="155"/>
                  </a:lnTo>
                  <a:lnTo>
                    <a:pt x="364" y="147"/>
                  </a:lnTo>
                  <a:lnTo>
                    <a:pt x="361" y="140"/>
                  </a:lnTo>
                  <a:lnTo>
                    <a:pt x="357" y="134"/>
                  </a:lnTo>
                  <a:lnTo>
                    <a:pt x="352" y="129"/>
                  </a:lnTo>
                  <a:lnTo>
                    <a:pt x="346" y="123"/>
                  </a:lnTo>
                  <a:lnTo>
                    <a:pt x="341" y="119"/>
                  </a:lnTo>
                  <a:lnTo>
                    <a:pt x="335" y="115"/>
                  </a:lnTo>
                  <a:lnTo>
                    <a:pt x="329" y="111"/>
                  </a:lnTo>
                  <a:lnTo>
                    <a:pt x="323" y="107"/>
                  </a:lnTo>
                  <a:lnTo>
                    <a:pt x="317" y="104"/>
                  </a:lnTo>
                  <a:lnTo>
                    <a:pt x="313" y="100"/>
                  </a:lnTo>
                  <a:lnTo>
                    <a:pt x="309" y="97"/>
                  </a:lnTo>
                  <a:lnTo>
                    <a:pt x="304" y="94"/>
                  </a:lnTo>
                  <a:lnTo>
                    <a:pt x="300" y="91"/>
                  </a:lnTo>
                  <a:lnTo>
                    <a:pt x="296" y="88"/>
                  </a:lnTo>
                  <a:lnTo>
                    <a:pt x="291" y="86"/>
                  </a:lnTo>
                  <a:lnTo>
                    <a:pt x="287" y="82"/>
                  </a:lnTo>
                  <a:lnTo>
                    <a:pt x="283" y="79"/>
                  </a:lnTo>
                  <a:lnTo>
                    <a:pt x="279" y="76"/>
                  </a:lnTo>
                  <a:lnTo>
                    <a:pt x="275" y="72"/>
                  </a:lnTo>
                  <a:lnTo>
                    <a:pt x="271" y="68"/>
                  </a:lnTo>
                  <a:lnTo>
                    <a:pt x="267" y="64"/>
                  </a:lnTo>
                  <a:lnTo>
                    <a:pt x="263" y="60"/>
                  </a:lnTo>
                  <a:lnTo>
                    <a:pt x="260" y="55"/>
                  </a:lnTo>
                  <a:lnTo>
                    <a:pt x="257" y="50"/>
                  </a:lnTo>
                  <a:lnTo>
                    <a:pt x="254" y="45"/>
                  </a:lnTo>
                  <a:lnTo>
                    <a:pt x="252" y="40"/>
                  </a:lnTo>
                  <a:lnTo>
                    <a:pt x="251" y="34"/>
                  </a:lnTo>
                  <a:lnTo>
                    <a:pt x="250" y="28"/>
                  </a:lnTo>
                  <a:lnTo>
                    <a:pt x="250" y="22"/>
                  </a:lnTo>
                  <a:lnTo>
                    <a:pt x="251" y="19"/>
                  </a:lnTo>
                  <a:lnTo>
                    <a:pt x="252" y="16"/>
                  </a:lnTo>
                  <a:lnTo>
                    <a:pt x="253" y="14"/>
                  </a:lnTo>
                  <a:lnTo>
                    <a:pt x="255" y="11"/>
                  </a:lnTo>
                  <a:lnTo>
                    <a:pt x="257" y="9"/>
                  </a:lnTo>
                  <a:lnTo>
                    <a:pt x="259" y="6"/>
                  </a:lnTo>
                  <a:lnTo>
                    <a:pt x="261" y="4"/>
                  </a:lnTo>
                  <a:lnTo>
                    <a:pt x="264" y="3"/>
                  </a:lnTo>
                  <a:lnTo>
                    <a:pt x="266" y="1"/>
                  </a:lnTo>
                  <a:lnTo>
                    <a:pt x="268" y="0"/>
                  </a:lnTo>
                  <a:lnTo>
                    <a:pt x="268" y="1"/>
                  </a:lnTo>
                  <a:lnTo>
                    <a:pt x="268" y="1"/>
                  </a:lnTo>
                  <a:lnTo>
                    <a:pt x="267" y="1"/>
                  </a:lnTo>
                  <a:lnTo>
                    <a:pt x="267" y="2"/>
                  </a:lnTo>
                  <a:lnTo>
                    <a:pt x="267" y="2"/>
                  </a:lnTo>
                  <a:lnTo>
                    <a:pt x="266" y="3"/>
                  </a:lnTo>
                  <a:lnTo>
                    <a:pt x="266" y="3"/>
                  </a:lnTo>
                  <a:lnTo>
                    <a:pt x="266" y="4"/>
                  </a:lnTo>
                  <a:lnTo>
                    <a:pt x="265" y="4"/>
                  </a:lnTo>
                  <a:lnTo>
                    <a:pt x="265" y="4"/>
                  </a:lnTo>
                  <a:lnTo>
                    <a:pt x="265"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3" name="Freeform 20"/>
            <p:cNvSpPr>
              <a:spLocks/>
            </p:cNvSpPr>
            <p:nvPr/>
          </p:nvSpPr>
          <p:spPr bwMode="auto">
            <a:xfrm>
              <a:off x="5004" y="1201"/>
              <a:ext cx="55" cy="86"/>
            </a:xfrm>
            <a:custGeom>
              <a:avLst/>
              <a:gdLst>
                <a:gd name="T0" fmla="*/ 40 w 55"/>
                <a:gd name="T1" fmla="*/ 31 h 86"/>
                <a:gd name="T2" fmla="*/ 46 w 55"/>
                <a:gd name="T3" fmla="*/ 41 h 86"/>
                <a:gd name="T4" fmla="*/ 52 w 55"/>
                <a:gd name="T5" fmla="*/ 51 h 86"/>
                <a:gd name="T6" fmla="*/ 55 w 55"/>
                <a:gd name="T7" fmla="*/ 62 h 86"/>
                <a:gd name="T8" fmla="*/ 55 w 55"/>
                <a:gd name="T9" fmla="*/ 74 h 86"/>
                <a:gd name="T10" fmla="*/ 52 w 55"/>
                <a:gd name="T11" fmla="*/ 80 h 86"/>
                <a:gd name="T12" fmla="*/ 49 w 55"/>
                <a:gd name="T13" fmla="*/ 80 h 86"/>
                <a:gd name="T14" fmla="*/ 47 w 55"/>
                <a:gd name="T15" fmla="*/ 80 h 86"/>
                <a:gd name="T16" fmla="*/ 44 w 55"/>
                <a:gd name="T17" fmla="*/ 81 h 86"/>
                <a:gd name="T18" fmla="*/ 42 w 55"/>
                <a:gd name="T19" fmla="*/ 82 h 86"/>
                <a:gd name="T20" fmla="*/ 40 w 55"/>
                <a:gd name="T21" fmla="*/ 83 h 86"/>
                <a:gd name="T22" fmla="*/ 38 w 55"/>
                <a:gd name="T23" fmla="*/ 83 h 86"/>
                <a:gd name="T24" fmla="*/ 35 w 55"/>
                <a:gd name="T25" fmla="*/ 83 h 86"/>
                <a:gd name="T26" fmla="*/ 33 w 55"/>
                <a:gd name="T27" fmla="*/ 84 h 86"/>
                <a:gd name="T28" fmla="*/ 32 w 55"/>
                <a:gd name="T29" fmla="*/ 85 h 86"/>
                <a:gd name="T30" fmla="*/ 30 w 55"/>
                <a:gd name="T31" fmla="*/ 86 h 86"/>
                <a:gd name="T32" fmla="*/ 29 w 55"/>
                <a:gd name="T33" fmla="*/ 86 h 86"/>
                <a:gd name="T34" fmla="*/ 28 w 55"/>
                <a:gd name="T35" fmla="*/ 85 h 86"/>
                <a:gd name="T36" fmla="*/ 27 w 55"/>
                <a:gd name="T37" fmla="*/ 84 h 86"/>
                <a:gd name="T38" fmla="*/ 26 w 55"/>
                <a:gd name="T39" fmla="*/ 82 h 86"/>
                <a:gd name="T40" fmla="*/ 26 w 55"/>
                <a:gd name="T41" fmla="*/ 78 h 86"/>
                <a:gd name="T42" fmla="*/ 26 w 55"/>
                <a:gd name="T43" fmla="*/ 74 h 86"/>
                <a:gd name="T44" fmla="*/ 29 w 55"/>
                <a:gd name="T45" fmla="*/ 72 h 86"/>
                <a:gd name="T46" fmla="*/ 32 w 55"/>
                <a:gd name="T47" fmla="*/ 70 h 86"/>
                <a:gd name="T48" fmla="*/ 34 w 55"/>
                <a:gd name="T49" fmla="*/ 66 h 86"/>
                <a:gd name="T50" fmla="*/ 34 w 55"/>
                <a:gd name="T51" fmla="*/ 60 h 86"/>
                <a:gd name="T52" fmla="*/ 33 w 55"/>
                <a:gd name="T53" fmla="*/ 52 h 86"/>
                <a:gd name="T54" fmla="*/ 31 w 55"/>
                <a:gd name="T55" fmla="*/ 45 h 86"/>
                <a:gd name="T56" fmla="*/ 27 w 55"/>
                <a:gd name="T57" fmla="*/ 38 h 86"/>
                <a:gd name="T58" fmla="*/ 24 w 55"/>
                <a:gd name="T59" fmla="*/ 31 h 86"/>
                <a:gd name="T60" fmla="*/ 20 w 55"/>
                <a:gd name="T61" fmla="*/ 25 h 86"/>
                <a:gd name="T62" fmla="*/ 16 w 55"/>
                <a:gd name="T63" fmla="*/ 19 h 86"/>
                <a:gd name="T64" fmla="*/ 12 w 55"/>
                <a:gd name="T65" fmla="*/ 13 h 86"/>
                <a:gd name="T66" fmla="*/ 8 w 55"/>
                <a:gd name="T67" fmla="*/ 8 h 86"/>
                <a:gd name="T68" fmla="*/ 3 w 55"/>
                <a:gd name="T69" fmla="*/ 2 h 86"/>
                <a:gd name="T70" fmla="*/ 4 w 55"/>
                <a:gd name="T71" fmla="*/ 1 h 86"/>
                <a:gd name="T72" fmla="*/ 12 w 55"/>
                <a:gd name="T73" fmla="*/ 5 h 86"/>
                <a:gd name="T74" fmla="*/ 20 w 55"/>
                <a:gd name="T75" fmla="*/ 10 h 86"/>
                <a:gd name="T76" fmla="*/ 27 w 55"/>
                <a:gd name="T77" fmla="*/ 16 h 86"/>
                <a:gd name="T78" fmla="*/ 33 w 55"/>
                <a:gd name="T79" fmla="*/ 23 h 86"/>
                <a:gd name="T80" fmla="*/ 37 w 55"/>
                <a:gd name="T81" fmla="*/ 2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86">
                  <a:moveTo>
                    <a:pt x="37" y="26"/>
                  </a:moveTo>
                  <a:lnTo>
                    <a:pt x="40" y="31"/>
                  </a:lnTo>
                  <a:lnTo>
                    <a:pt x="43" y="36"/>
                  </a:lnTo>
                  <a:lnTo>
                    <a:pt x="46" y="41"/>
                  </a:lnTo>
                  <a:lnTo>
                    <a:pt x="49" y="46"/>
                  </a:lnTo>
                  <a:lnTo>
                    <a:pt x="52" y="51"/>
                  </a:lnTo>
                  <a:lnTo>
                    <a:pt x="54" y="57"/>
                  </a:lnTo>
                  <a:lnTo>
                    <a:pt x="55" y="62"/>
                  </a:lnTo>
                  <a:lnTo>
                    <a:pt x="55" y="68"/>
                  </a:lnTo>
                  <a:lnTo>
                    <a:pt x="55" y="74"/>
                  </a:lnTo>
                  <a:lnTo>
                    <a:pt x="53" y="80"/>
                  </a:lnTo>
                  <a:lnTo>
                    <a:pt x="52" y="80"/>
                  </a:lnTo>
                  <a:lnTo>
                    <a:pt x="51" y="80"/>
                  </a:lnTo>
                  <a:lnTo>
                    <a:pt x="49" y="80"/>
                  </a:lnTo>
                  <a:lnTo>
                    <a:pt x="48" y="80"/>
                  </a:lnTo>
                  <a:lnTo>
                    <a:pt x="47" y="80"/>
                  </a:lnTo>
                  <a:lnTo>
                    <a:pt x="45" y="81"/>
                  </a:lnTo>
                  <a:lnTo>
                    <a:pt x="44" y="81"/>
                  </a:lnTo>
                  <a:lnTo>
                    <a:pt x="43" y="82"/>
                  </a:lnTo>
                  <a:lnTo>
                    <a:pt x="42" y="82"/>
                  </a:lnTo>
                  <a:lnTo>
                    <a:pt x="41" y="83"/>
                  </a:lnTo>
                  <a:lnTo>
                    <a:pt x="40" y="83"/>
                  </a:lnTo>
                  <a:lnTo>
                    <a:pt x="39" y="83"/>
                  </a:lnTo>
                  <a:lnTo>
                    <a:pt x="38" y="83"/>
                  </a:lnTo>
                  <a:lnTo>
                    <a:pt x="37" y="83"/>
                  </a:lnTo>
                  <a:lnTo>
                    <a:pt x="35" y="83"/>
                  </a:lnTo>
                  <a:lnTo>
                    <a:pt x="34" y="84"/>
                  </a:lnTo>
                  <a:lnTo>
                    <a:pt x="33" y="84"/>
                  </a:lnTo>
                  <a:lnTo>
                    <a:pt x="32" y="85"/>
                  </a:lnTo>
                  <a:lnTo>
                    <a:pt x="32" y="85"/>
                  </a:lnTo>
                  <a:lnTo>
                    <a:pt x="31" y="86"/>
                  </a:lnTo>
                  <a:lnTo>
                    <a:pt x="30" y="86"/>
                  </a:lnTo>
                  <a:lnTo>
                    <a:pt x="29" y="86"/>
                  </a:lnTo>
                  <a:lnTo>
                    <a:pt x="29" y="86"/>
                  </a:lnTo>
                  <a:lnTo>
                    <a:pt x="28" y="86"/>
                  </a:lnTo>
                  <a:lnTo>
                    <a:pt x="28" y="85"/>
                  </a:lnTo>
                  <a:lnTo>
                    <a:pt x="27" y="84"/>
                  </a:lnTo>
                  <a:lnTo>
                    <a:pt x="27" y="84"/>
                  </a:lnTo>
                  <a:lnTo>
                    <a:pt x="27" y="83"/>
                  </a:lnTo>
                  <a:lnTo>
                    <a:pt x="26" y="82"/>
                  </a:lnTo>
                  <a:lnTo>
                    <a:pt x="26" y="81"/>
                  </a:lnTo>
                  <a:lnTo>
                    <a:pt x="26" y="78"/>
                  </a:lnTo>
                  <a:lnTo>
                    <a:pt x="26" y="76"/>
                  </a:lnTo>
                  <a:lnTo>
                    <a:pt x="26" y="74"/>
                  </a:lnTo>
                  <a:lnTo>
                    <a:pt x="28" y="73"/>
                  </a:lnTo>
                  <a:lnTo>
                    <a:pt x="29" y="72"/>
                  </a:lnTo>
                  <a:lnTo>
                    <a:pt x="30" y="71"/>
                  </a:lnTo>
                  <a:lnTo>
                    <a:pt x="32" y="70"/>
                  </a:lnTo>
                  <a:lnTo>
                    <a:pt x="33" y="68"/>
                  </a:lnTo>
                  <a:lnTo>
                    <a:pt x="34" y="66"/>
                  </a:lnTo>
                  <a:lnTo>
                    <a:pt x="34" y="64"/>
                  </a:lnTo>
                  <a:lnTo>
                    <a:pt x="34" y="60"/>
                  </a:lnTo>
                  <a:lnTo>
                    <a:pt x="34" y="56"/>
                  </a:lnTo>
                  <a:lnTo>
                    <a:pt x="33" y="52"/>
                  </a:lnTo>
                  <a:lnTo>
                    <a:pt x="32" y="49"/>
                  </a:lnTo>
                  <a:lnTo>
                    <a:pt x="31" y="45"/>
                  </a:lnTo>
                  <a:lnTo>
                    <a:pt x="29" y="42"/>
                  </a:lnTo>
                  <a:lnTo>
                    <a:pt x="27" y="38"/>
                  </a:lnTo>
                  <a:lnTo>
                    <a:pt x="26" y="35"/>
                  </a:lnTo>
                  <a:lnTo>
                    <a:pt x="24" y="31"/>
                  </a:lnTo>
                  <a:lnTo>
                    <a:pt x="22" y="28"/>
                  </a:lnTo>
                  <a:lnTo>
                    <a:pt x="20" y="25"/>
                  </a:lnTo>
                  <a:lnTo>
                    <a:pt x="18" y="22"/>
                  </a:lnTo>
                  <a:lnTo>
                    <a:pt x="16" y="19"/>
                  </a:lnTo>
                  <a:lnTo>
                    <a:pt x="14" y="16"/>
                  </a:lnTo>
                  <a:lnTo>
                    <a:pt x="12" y="13"/>
                  </a:lnTo>
                  <a:lnTo>
                    <a:pt x="10" y="10"/>
                  </a:lnTo>
                  <a:lnTo>
                    <a:pt x="8" y="8"/>
                  </a:lnTo>
                  <a:lnTo>
                    <a:pt x="5" y="5"/>
                  </a:lnTo>
                  <a:lnTo>
                    <a:pt x="3" y="2"/>
                  </a:lnTo>
                  <a:lnTo>
                    <a:pt x="0" y="0"/>
                  </a:lnTo>
                  <a:lnTo>
                    <a:pt x="4" y="1"/>
                  </a:lnTo>
                  <a:lnTo>
                    <a:pt x="8" y="3"/>
                  </a:lnTo>
                  <a:lnTo>
                    <a:pt x="12" y="5"/>
                  </a:lnTo>
                  <a:lnTo>
                    <a:pt x="16" y="8"/>
                  </a:lnTo>
                  <a:lnTo>
                    <a:pt x="20" y="10"/>
                  </a:lnTo>
                  <a:lnTo>
                    <a:pt x="23" y="13"/>
                  </a:lnTo>
                  <a:lnTo>
                    <a:pt x="27" y="16"/>
                  </a:lnTo>
                  <a:lnTo>
                    <a:pt x="30" y="19"/>
                  </a:lnTo>
                  <a:lnTo>
                    <a:pt x="33" y="23"/>
                  </a:lnTo>
                  <a:lnTo>
                    <a:pt x="37" y="26"/>
                  </a:lnTo>
                  <a:lnTo>
                    <a:pt x="3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4" name="Freeform 21"/>
            <p:cNvSpPr>
              <a:spLocks/>
            </p:cNvSpPr>
            <p:nvPr/>
          </p:nvSpPr>
          <p:spPr bwMode="auto">
            <a:xfrm>
              <a:off x="5346" y="1207"/>
              <a:ext cx="31" cy="29"/>
            </a:xfrm>
            <a:custGeom>
              <a:avLst/>
              <a:gdLst>
                <a:gd name="T0" fmla="*/ 31 w 31"/>
                <a:gd name="T1" fmla="*/ 28 h 29"/>
                <a:gd name="T2" fmla="*/ 28 w 31"/>
                <a:gd name="T3" fmla="*/ 29 h 29"/>
                <a:gd name="T4" fmla="*/ 26 w 31"/>
                <a:gd name="T5" fmla="*/ 29 h 29"/>
                <a:gd name="T6" fmla="*/ 25 w 31"/>
                <a:gd name="T7" fmla="*/ 29 h 29"/>
                <a:gd name="T8" fmla="*/ 23 w 31"/>
                <a:gd name="T9" fmla="*/ 28 h 29"/>
                <a:gd name="T10" fmla="*/ 21 w 31"/>
                <a:gd name="T11" fmla="*/ 27 h 29"/>
                <a:gd name="T12" fmla="*/ 19 w 31"/>
                <a:gd name="T13" fmla="*/ 25 h 29"/>
                <a:gd name="T14" fmla="*/ 18 w 31"/>
                <a:gd name="T15" fmla="*/ 23 h 29"/>
                <a:gd name="T16" fmla="*/ 16 w 31"/>
                <a:gd name="T17" fmla="*/ 21 h 29"/>
                <a:gd name="T18" fmla="*/ 15 w 31"/>
                <a:gd name="T19" fmla="*/ 20 h 29"/>
                <a:gd name="T20" fmla="*/ 13 w 31"/>
                <a:gd name="T21" fmla="*/ 19 h 29"/>
                <a:gd name="T22" fmla="*/ 0 w 31"/>
                <a:gd name="T23" fmla="*/ 0 h 29"/>
                <a:gd name="T24" fmla="*/ 4 w 31"/>
                <a:gd name="T25" fmla="*/ 2 h 29"/>
                <a:gd name="T26" fmla="*/ 7 w 31"/>
                <a:gd name="T27" fmla="*/ 4 h 29"/>
                <a:gd name="T28" fmla="*/ 10 w 31"/>
                <a:gd name="T29" fmla="*/ 7 h 29"/>
                <a:gd name="T30" fmla="*/ 13 w 31"/>
                <a:gd name="T31" fmla="*/ 10 h 29"/>
                <a:gd name="T32" fmla="*/ 16 w 31"/>
                <a:gd name="T33" fmla="*/ 13 h 29"/>
                <a:gd name="T34" fmla="*/ 19 w 31"/>
                <a:gd name="T35" fmla="*/ 16 h 29"/>
                <a:gd name="T36" fmla="*/ 22 w 31"/>
                <a:gd name="T37" fmla="*/ 19 h 29"/>
                <a:gd name="T38" fmla="*/ 25 w 31"/>
                <a:gd name="T39" fmla="*/ 22 h 29"/>
                <a:gd name="T40" fmla="*/ 28 w 31"/>
                <a:gd name="T41" fmla="*/ 25 h 29"/>
                <a:gd name="T42" fmla="*/ 31 w 31"/>
                <a:gd name="T43" fmla="*/ 28 h 29"/>
                <a:gd name="T44" fmla="*/ 31 w 31"/>
                <a:gd name="T45" fmla="*/ 2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9">
                  <a:moveTo>
                    <a:pt x="31" y="28"/>
                  </a:moveTo>
                  <a:lnTo>
                    <a:pt x="28" y="29"/>
                  </a:lnTo>
                  <a:lnTo>
                    <a:pt x="26" y="29"/>
                  </a:lnTo>
                  <a:lnTo>
                    <a:pt x="25" y="29"/>
                  </a:lnTo>
                  <a:lnTo>
                    <a:pt x="23" y="28"/>
                  </a:lnTo>
                  <a:lnTo>
                    <a:pt x="21" y="27"/>
                  </a:lnTo>
                  <a:lnTo>
                    <a:pt x="19" y="25"/>
                  </a:lnTo>
                  <a:lnTo>
                    <a:pt x="18" y="23"/>
                  </a:lnTo>
                  <a:lnTo>
                    <a:pt x="16" y="21"/>
                  </a:lnTo>
                  <a:lnTo>
                    <a:pt x="15" y="20"/>
                  </a:lnTo>
                  <a:lnTo>
                    <a:pt x="13" y="19"/>
                  </a:lnTo>
                  <a:lnTo>
                    <a:pt x="0" y="0"/>
                  </a:lnTo>
                  <a:lnTo>
                    <a:pt x="4" y="2"/>
                  </a:lnTo>
                  <a:lnTo>
                    <a:pt x="7" y="4"/>
                  </a:lnTo>
                  <a:lnTo>
                    <a:pt x="10" y="7"/>
                  </a:lnTo>
                  <a:lnTo>
                    <a:pt x="13" y="10"/>
                  </a:lnTo>
                  <a:lnTo>
                    <a:pt x="16" y="13"/>
                  </a:lnTo>
                  <a:lnTo>
                    <a:pt x="19" y="16"/>
                  </a:lnTo>
                  <a:lnTo>
                    <a:pt x="22" y="19"/>
                  </a:lnTo>
                  <a:lnTo>
                    <a:pt x="25" y="22"/>
                  </a:lnTo>
                  <a:lnTo>
                    <a:pt x="28" y="25"/>
                  </a:lnTo>
                  <a:lnTo>
                    <a:pt x="31" y="28"/>
                  </a:lnTo>
                  <a:lnTo>
                    <a:pt x="31" y="2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5" name="Freeform 22"/>
            <p:cNvSpPr>
              <a:spLocks/>
            </p:cNvSpPr>
            <p:nvPr/>
          </p:nvSpPr>
          <p:spPr bwMode="auto">
            <a:xfrm>
              <a:off x="4913" y="1209"/>
              <a:ext cx="48" cy="44"/>
            </a:xfrm>
            <a:custGeom>
              <a:avLst/>
              <a:gdLst>
                <a:gd name="T0" fmla="*/ 48 w 48"/>
                <a:gd name="T1" fmla="*/ 40 h 44"/>
                <a:gd name="T2" fmla="*/ 46 w 48"/>
                <a:gd name="T3" fmla="*/ 41 h 44"/>
                <a:gd name="T4" fmla="*/ 45 w 48"/>
                <a:gd name="T5" fmla="*/ 41 h 44"/>
                <a:gd name="T6" fmla="*/ 44 w 48"/>
                <a:gd name="T7" fmla="*/ 42 h 44"/>
                <a:gd name="T8" fmla="*/ 42 w 48"/>
                <a:gd name="T9" fmla="*/ 42 h 44"/>
                <a:gd name="T10" fmla="*/ 41 w 48"/>
                <a:gd name="T11" fmla="*/ 42 h 44"/>
                <a:gd name="T12" fmla="*/ 39 w 48"/>
                <a:gd name="T13" fmla="*/ 43 h 44"/>
                <a:gd name="T14" fmla="*/ 38 w 48"/>
                <a:gd name="T15" fmla="*/ 43 h 44"/>
                <a:gd name="T16" fmla="*/ 36 w 48"/>
                <a:gd name="T17" fmla="*/ 43 h 44"/>
                <a:gd name="T18" fmla="*/ 35 w 48"/>
                <a:gd name="T19" fmla="*/ 44 h 44"/>
                <a:gd name="T20" fmla="*/ 33 w 48"/>
                <a:gd name="T21" fmla="*/ 44 h 44"/>
                <a:gd name="T22" fmla="*/ 31 w 48"/>
                <a:gd name="T23" fmla="*/ 39 h 44"/>
                <a:gd name="T24" fmla="*/ 28 w 48"/>
                <a:gd name="T25" fmla="*/ 34 h 44"/>
                <a:gd name="T26" fmla="*/ 25 w 48"/>
                <a:gd name="T27" fmla="*/ 29 h 44"/>
                <a:gd name="T28" fmla="*/ 22 w 48"/>
                <a:gd name="T29" fmla="*/ 24 h 44"/>
                <a:gd name="T30" fmla="*/ 19 w 48"/>
                <a:gd name="T31" fmla="*/ 20 h 44"/>
                <a:gd name="T32" fmla="*/ 16 w 48"/>
                <a:gd name="T33" fmla="*/ 15 h 44"/>
                <a:gd name="T34" fmla="*/ 12 w 48"/>
                <a:gd name="T35" fmla="*/ 11 h 44"/>
                <a:gd name="T36" fmla="*/ 8 w 48"/>
                <a:gd name="T37" fmla="*/ 7 h 44"/>
                <a:gd name="T38" fmla="*/ 4 w 48"/>
                <a:gd name="T39" fmla="*/ 3 h 44"/>
                <a:gd name="T40" fmla="*/ 0 w 48"/>
                <a:gd name="T41" fmla="*/ 0 h 44"/>
                <a:gd name="T42" fmla="*/ 6 w 48"/>
                <a:gd name="T43" fmla="*/ 2 h 44"/>
                <a:gd name="T44" fmla="*/ 12 w 48"/>
                <a:gd name="T45" fmla="*/ 4 h 44"/>
                <a:gd name="T46" fmla="*/ 17 w 48"/>
                <a:gd name="T47" fmla="*/ 6 h 44"/>
                <a:gd name="T48" fmla="*/ 22 w 48"/>
                <a:gd name="T49" fmla="*/ 10 h 44"/>
                <a:gd name="T50" fmla="*/ 27 w 48"/>
                <a:gd name="T51" fmla="*/ 14 h 44"/>
                <a:gd name="T52" fmla="*/ 32 w 48"/>
                <a:gd name="T53" fmla="*/ 18 h 44"/>
                <a:gd name="T54" fmla="*/ 36 w 48"/>
                <a:gd name="T55" fmla="*/ 23 h 44"/>
                <a:gd name="T56" fmla="*/ 40 w 48"/>
                <a:gd name="T57" fmla="*/ 29 h 44"/>
                <a:gd name="T58" fmla="*/ 44 w 48"/>
                <a:gd name="T59" fmla="*/ 34 h 44"/>
                <a:gd name="T60" fmla="*/ 48 w 48"/>
                <a:gd name="T61" fmla="*/ 40 h 44"/>
                <a:gd name="T62" fmla="*/ 48 w 48"/>
                <a:gd name="T63"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4">
                  <a:moveTo>
                    <a:pt x="48" y="40"/>
                  </a:moveTo>
                  <a:lnTo>
                    <a:pt x="46" y="41"/>
                  </a:lnTo>
                  <a:lnTo>
                    <a:pt x="45" y="41"/>
                  </a:lnTo>
                  <a:lnTo>
                    <a:pt x="44" y="42"/>
                  </a:lnTo>
                  <a:lnTo>
                    <a:pt x="42" y="42"/>
                  </a:lnTo>
                  <a:lnTo>
                    <a:pt x="41" y="42"/>
                  </a:lnTo>
                  <a:lnTo>
                    <a:pt x="39" y="43"/>
                  </a:lnTo>
                  <a:lnTo>
                    <a:pt x="38" y="43"/>
                  </a:lnTo>
                  <a:lnTo>
                    <a:pt x="36" y="43"/>
                  </a:lnTo>
                  <a:lnTo>
                    <a:pt x="35" y="44"/>
                  </a:lnTo>
                  <a:lnTo>
                    <a:pt x="33" y="44"/>
                  </a:lnTo>
                  <a:lnTo>
                    <a:pt x="31" y="39"/>
                  </a:lnTo>
                  <a:lnTo>
                    <a:pt x="28" y="34"/>
                  </a:lnTo>
                  <a:lnTo>
                    <a:pt x="25" y="29"/>
                  </a:lnTo>
                  <a:lnTo>
                    <a:pt x="22" y="24"/>
                  </a:lnTo>
                  <a:lnTo>
                    <a:pt x="19" y="20"/>
                  </a:lnTo>
                  <a:lnTo>
                    <a:pt x="16" y="15"/>
                  </a:lnTo>
                  <a:lnTo>
                    <a:pt x="12" y="11"/>
                  </a:lnTo>
                  <a:lnTo>
                    <a:pt x="8" y="7"/>
                  </a:lnTo>
                  <a:lnTo>
                    <a:pt x="4" y="3"/>
                  </a:lnTo>
                  <a:lnTo>
                    <a:pt x="0" y="0"/>
                  </a:lnTo>
                  <a:lnTo>
                    <a:pt x="6" y="2"/>
                  </a:lnTo>
                  <a:lnTo>
                    <a:pt x="12" y="4"/>
                  </a:lnTo>
                  <a:lnTo>
                    <a:pt x="17" y="6"/>
                  </a:lnTo>
                  <a:lnTo>
                    <a:pt x="22" y="10"/>
                  </a:lnTo>
                  <a:lnTo>
                    <a:pt x="27" y="14"/>
                  </a:lnTo>
                  <a:lnTo>
                    <a:pt x="32" y="18"/>
                  </a:lnTo>
                  <a:lnTo>
                    <a:pt x="36" y="23"/>
                  </a:lnTo>
                  <a:lnTo>
                    <a:pt x="40" y="29"/>
                  </a:lnTo>
                  <a:lnTo>
                    <a:pt x="44" y="34"/>
                  </a:lnTo>
                  <a:lnTo>
                    <a:pt x="48" y="40"/>
                  </a:lnTo>
                  <a:lnTo>
                    <a:pt x="48"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6" name="Freeform 23"/>
            <p:cNvSpPr>
              <a:spLocks/>
            </p:cNvSpPr>
            <p:nvPr/>
          </p:nvSpPr>
          <p:spPr bwMode="auto">
            <a:xfrm>
              <a:off x="5400" y="1230"/>
              <a:ext cx="13" cy="4"/>
            </a:xfrm>
            <a:custGeom>
              <a:avLst/>
              <a:gdLst>
                <a:gd name="T0" fmla="*/ 13 w 13"/>
                <a:gd name="T1" fmla="*/ 0 h 4"/>
                <a:gd name="T2" fmla="*/ 12 w 13"/>
                <a:gd name="T3" fmla="*/ 1 h 4"/>
                <a:gd name="T4" fmla="*/ 11 w 13"/>
                <a:gd name="T5" fmla="*/ 2 h 4"/>
                <a:gd name="T6" fmla="*/ 11 w 13"/>
                <a:gd name="T7" fmla="*/ 3 h 4"/>
                <a:gd name="T8" fmla="*/ 10 w 13"/>
                <a:gd name="T9" fmla="*/ 3 h 4"/>
                <a:gd name="T10" fmla="*/ 9 w 13"/>
                <a:gd name="T11" fmla="*/ 4 h 4"/>
                <a:gd name="T12" fmla="*/ 8 w 13"/>
                <a:gd name="T13" fmla="*/ 4 h 4"/>
                <a:gd name="T14" fmla="*/ 7 w 13"/>
                <a:gd name="T15" fmla="*/ 4 h 4"/>
                <a:gd name="T16" fmla="*/ 5 w 13"/>
                <a:gd name="T17" fmla="*/ 4 h 4"/>
                <a:gd name="T18" fmla="*/ 4 w 13"/>
                <a:gd name="T19" fmla="*/ 4 h 4"/>
                <a:gd name="T20" fmla="*/ 3 w 13"/>
                <a:gd name="T21" fmla="*/ 4 h 4"/>
                <a:gd name="T22" fmla="*/ 3 w 13"/>
                <a:gd name="T23" fmla="*/ 4 h 4"/>
                <a:gd name="T24" fmla="*/ 2 w 13"/>
                <a:gd name="T25" fmla="*/ 4 h 4"/>
                <a:gd name="T26" fmla="*/ 2 w 13"/>
                <a:gd name="T27" fmla="*/ 4 h 4"/>
                <a:gd name="T28" fmla="*/ 1 w 13"/>
                <a:gd name="T29" fmla="*/ 3 h 4"/>
                <a:gd name="T30" fmla="*/ 1 w 13"/>
                <a:gd name="T31" fmla="*/ 3 h 4"/>
                <a:gd name="T32" fmla="*/ 1 w 13"/>
                <a:gd name="T33" fmla="*/ 3 h 4"/>
                <a:gd name="T34" fmla="*/ 0 w 13"/>
                <a:gd name="T35" fmla="*/ 3 h 4"/>
                <a:gd name="T36" fmla="*/ 0 w 13"/>
                <a:gd name="T37" fmla="*/ 3 h 4"/>
                <a:gd name="T38" fmla="*/ 0 w 13"/>
                <a:gd name="T39" fmla="*/ 2 h 4"/>
                <a:gd name="T40" fmla="*/ 0 w 13"/>
                <a:gd name="T41" fmla="*/ 2 h 4"/>
                <a:gd name="T42" fmla="*/ 1 w 13"/>
                <a:gd name="T43" fmla="*/ 1 h 4"/>
                <a:gd name="T44" fmla="*/ 2 w 13"/>
                <a:gd name="T45" fmla="*/ 1 h 4"/>
                <a:gd name="T46" fmla="*/ 3 w 13"/>
                <a:gd name="T47" fmla="*/ 0 h 4"/>
                <a:gd name="T48" fmla="*/ 5 w 13"/>
                <a:gd name="T49" fmla="*/ 0 h 4"/>
                <a:gd name="T50" fmla="*/ 6 w 13"/>
                <a:gd name="T51" fmla="*/ 0 h 4"/>
                <a:gd name="T52" fmla="*/ 8 w 13"/>
                <a:gd name="T53" fmla="*/ 0 h 4"/>
                <a:gd name="T54" fmla="*/ 9 w 13"/>
                <a:gd name="T55" fmla="*/ 0 h 4"/>
                <a:gd name="T56" fmla="*/ 10 w 13"/>
                <a:gd name="T57" fmla="*/ 0 h 4"/>
                <a:gd name="T58" fmla="*/ 12 w 13"/>
                <a:gd name="T59" fmla="*/ 0 h 4"/>
                <a:gd name="T60" fmla="*/ 13 w 13"/>
                <a:gd name="T61" fmla="*/ 0 h 4"/>
                <a:gd name="T62" fmla="*/ 13 w 13"/>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4">
                  <a:moveTo>
                    <a:pt x="13" y="0"/>
                  </a:moveTo>
                  <a:lnTo>
                    <a:pt x="12" y="1"/>
                  </a:lnTo>
                  <a:lnTo>
                    <a:pt x="11" y="2"/>
                  </a:lnTo>
                  <a:lnTo>
                    <a:pt x="11" y="3"/>
                  </a:lnTo>
                  <a:lnTo>
                    <a:pt x="10" y="3"/>
                  </a:lnTo>
                  <a:lnTo>
                    <a:pt x="9" y="4"/>
                  </a:lnTo>
                  <a:lnTo>
                    <a:pt x="8" y="4"/>
                  </a:lnTo>
                  <a:lnTo>
                    <a:pt x="7" y="4"/>
                  </a:lnTo>
                  <a:lnTo>
                    <a:pt x="5" y="4"/>
                  </a:lnTo>
                  <a:lnTo>
                    <a:pt x="4" y="4"/>
                  </a:lnTo>
                  <a:lnTo>
                    <a:pt x="3" y="4"/>
                  </a:lnTo>
                  <a:lnTo>
                    <a:pt x="3" y="4"/>
                  </a:lnTo>
                  <a:lnTo>
                    <a:pt x="2" y="4"/>
                  </a:lnTo>
                  <a:lnTo>
                    <a:pt x="2" y="4"/>
                  </a:lnTo>
                  <a:lnTo>
                    <a:pt x="1" y="3"/>
                  </a:lnTo>
                  <a:lnTo>
                    <a:pt x="1" y="3"/>
                  </a:lnTo>
                  <a:lnTo>
                    <a:pt x="1" y="3"/>
                  </a:lnTo>
                  <a:lnTo>
                    <a:pt x="0" y="3"/>
                  </a:lnTo>
                  <a:lnTo>
                    <a:pt x="0" y="3"/>
                  </a:lnTo>
                  <a:lnTo>
                    <a:pt x="0" y="2"/>
                  </a:lnTo>
                  <a:lnTo>
                    <a:pt x="0" y="2"/>
                  </a:lnTo>
                  <a:lnTo>
                    <a:pt x="1" y="1"/>
                  </a:lnTo>
                  <a:lnTo>
                    <a:pt x="2" y="1"/>
                  </a:lnTo>
                  <a:lnTo>
                    <a:pt x="3" y="0"/>
                  </a:lnTo>
                  <a:lnTo>
                    <a:pt x="5" y="0"/>
                  </a:lnTo>
                  <a:lnTo>
                    <a:pt x="6" y="0"/>
                  </a:lnTo>
                  <a:lnTo>
                    <a:pt x="8" y="0"/>
                  </a:lnTo>
                  <a:lnTo>
                    <a:pt x="9" y="0"/>
                  </a:lnTo>
                  <a:lnTo>
                    <a:pt x="10" y="0"/>
                  </a:lnTo>
                  <a:lnTo>
                    <a:pt x="12" y="0"/>
                  </a:lnTo>
                  <a:lnTo>
                    <a:pt x="13" y="0"/>
                  </a:lnTo>
                  <a:lnTo>
                    <a:pt x="13"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7" name="Freeform 24"/>
            <p:cNvSpPr>
              <a:spLocks/>
            </p:cNvSpPr>
            <p:nvPr/>
          </p:nvSpPr>
          <p:spPr bwMode="auto">
            <a:xfrm>
              <a:off x="5377" y="1234"/>
              <a:ext cx="32" cy="11"/>
            </a:xfrm>
            <a:custGeom>
              <a:avLst/>
              <a:gdLst>
                <a:gd name="T0" fmla="*/ 31 w 32"/>
                <a:gd name="T1" fmla="*/ 3 h 11"/>
                <a:gd name="T2" fmla="*/ 32 w 32"/>
                <a:gd name="T3" fmla="*/ 4 h 11"/>
                <a:gd name="T4" fmla="*/ 32 w 32"/>
                <a:gd name="T5" fmla="*/ 4 h 11"/>
                <a:gd name="T6" fmla="*/ 32 w 32"/>
                <a:gd name="T7" fmla="*/ 5 h 11"/>
                <a:gd name="T8" fmla="*/ 32 w 32"/>
                <a:gd name="T9" fmla="*/ 5 h 11"/>
                <a:gd name="T10" fmla="*/ 32 w 32"/>
                <a:gd name="T11" fmla="*/ 6 h 11"/>
                <a:gd name="T12" fmla="*/ 31 w 32"/>
                <a:gd name="T13" fmla="*/ 6 h 11"/>
                <a:gd name="T14" fmla="*/ 31 w 32"/>
                <a:gd name="T15" fmla="*/ 6 h 11"/>
                <a:gd name="T16" fmla="*/ 31 w 32"/>
                <a:gd name="T17" fmla="*/ 7 h 11"/>
                <a:gd name="T18" fmla="*/ 30 w 32"/>
                <a:gd name="T19" fmla="*/ 7 h 11"/>
                <a:gd name="T20" fmla="*/ 30 w 32"/>
                <a:gd name="T21" fmla="*/ 7 h 11"/>
                <a:gd name="T22" fmla="*/ 27 w 32"/>
                <a:gd name="T23" fmla="*/ 9 h 11"/>
                <a:gd name="T24" fmla="*/ 24 w 32"/>
                <a:gd name="T25" fmla="*/ 10 h 11"/>
                <a:gd name="T26" fmla="*/ 21 w 32"/>
                <a:gd name="T27" fmla="*/ 11 h 11"/>
                <a:gd name="T28" fmla="*/ 18 w 32"/>
                <a:gd name="T29" fmla="*/ 11 h 11"/>
                <a:gd name="T30" fmla="*/ 15 w 32"/>
                <a:gd name="T31" fmla="*/ 11 h 11"/>
                <a:gd name="T32" fmla="*/ 11 w 32"/>
                <a:gd name="T33" fmla="*/ 11 h 11"/>
                <a:gd name="T34" fmla="*/ 8 w 32"/>
                <a:gd name="T35" fmla="*/ 10 h 11"/>
                <a:gd name="T36" fmla="*/ 5 w 32"/>
                <a:gd name="T37" fmla="*/ 9 h 11"/>
                <a:gd name="T38" fmla="*/ 2 w 32"/>
                <a:gd name="T39" fmla="*/ 7 h 11"/>
                <a:gd name="T40" fmla="*/ 0 w 32"/>
                <a:gd name="T41" fmla="*/ 6 h 11"/>
                <a:gd name="T42" fmla="*/ 2 w 32"/>
                <a:gd name="T43" fmla="*/ 5 h 11"/>
                <a:gd name="T44" fmla="*/ 4 w 32"/>
                <a:gd name="T45" fmla="*/ 5 h 11"/>
                <a:gd name="T46" fmla="*/ 6 w 32"/>
                <a:gd name="T47" fmla="*/ 5 h 11"/>
                <a:gd name="T48" fmla="*/ 8 w 32"/>
                <a:gd name="T49" fmla="*/ 5 h 11"/>
                <a:gd name="T50" fmla="*/ 11 w 32"/>
                <a:gd name="T51" fmla="*/ 6 h 11"/>
                <a:gd name="T52" fmla="*/ 13 w 32"/>
                <a:gd name="T53" fmla="*/ 6 h 11"/>
                <a:gd name="T54" fmla="*/ 15 w 32"/>
                <a:gd name="T55" fmla="*/ 6 h 11"/>
                <a:gd name="T56" fmla="*/ 17 w 32"/>
                <a:gd name="T57" fmla="*/ 6 h 11"/>
                <a:gd name="T58" fmla="*/ 19 w 32"/>
                <a:gd name="T59" fmla="*/ 6 h 11"/>
                <a:gd name="T60" fmla="*/ 22 w 32"/>
                <a:gd name="T61" fmla="*/ 5 h 11"/>
                <a:gd name="T62" fmla="*/ 22 w 32"/>
                <a:gd name="T63" fmla="*/ 5 h 11"/>
                <a:gd name="T64" fmla="*/ 9 w 32"/>
                <a:gd name="T65" fmla="*/ 3 h 11"/>
                <a:gd name="T66" fmla="*/ 11 w 32"/>
                <a:gd name="T67" fmla="*/ 1 h 11"/>
                <a:gd name="T68" fmla="*/ 13 w 32"/>
                <a:gd name="T69" fmla="*/ 0 h 11"/>
                <a:gd name="T70" fmla="*/ 15 w 32"/>
                <a:gd name="T71" fmla="*/ 0 h 11"/>
                <a:gd name="T72" fmla="*/ 18 w 32"/>
                <a:gd name="T73" fmla="*/ 1 h 11"/>
                <a:gd name="T74" fmla="*/ 20 w 32"/>
                <a:gd name="T75" fmla="*/ 2 h 11"/>
                <a:gd name="T76" fmla="*/ 22 w 32"/>
                <a:gd name="T77" fmla="*/ 3 h 11"/>
                <a:gd name="T78" fmla="*/ 24 w 32"/>
                <a:gd name="T79" fmla="*/ 4 h 11"/>
                <a:gd name="T80" fmla="*/ 26 w 32"/>
                <a:gd name="T81" fmla="*/ 4 h 11"/>
                <a:gd name="T82" fmla="*/ 29 w 32"/>
                <a:gd name="T83" fmla="*/ 4 h 11"/>
                <a:gd name="T84" fmla="*/ 31 w 32"/>
                <a:gd name="T85" fmla="*/ 3 h 11"/>
                <a:gd name="T86" fmla="*/ 31 w 32"/>
                <a:gd name="T8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11">
                  <a:moveTo>
                    <a:pt x="31" y="3"/>
                  </a:moveTo>
                  <a:lnTo>
                    <a:pt x="32" y="4"/>
                  </a:lnTo>
                  <a:lnTo>
                    <a:pt x="32" y="4"/>
                  </a:lnTo>
                  <a:lnTo>
                    <a:pt x="32" y="5"/>
                  </a:lnTo>
                  <a:lnTo>
                    <a:pt x="32" y="5"/>
                  </a:lnTo>
                  <a:lnTo>
                    <a:pt x="32" y="6"/>
                  </a:lnTo>
                  <a:lnTo>
                    <a:pt x="31" y="6"/>
                  </a:lnTo>
                  <a:lnTo>
                    <a:pt x="31" y="6"/>
                  </a:lnTo>
                  <a:lnTo>
                    <a:pt x="31" y="7"/>
                  </a:lnTo>
                  <a:lnTo>
                    <a:pt x="30" y="7"/>
                  </a:lnTo>
                  <a:lnTo>
                    <a:pt x="30" y="7"/>
                  </a:lnTo>
                  <a:lnTo>
                    <a:pt x="27" y="9"/>
                  </a:lnTo>
                  <a:lnTo>
                    <a:pt x="24" y="10"/>
                  </a:lnTo>
                  <a:lnTo>
                    <a:pt x="21" y="11"/>
                  </a:lnTo>
                  <a:lnTo>
                    <a:pt x="18" y="11"/>
                  </a:lnTo>
                  <a:lnTo>
                    <a:pt x="15" y="11"/>
                  </a:lnTo>
                  <a:lnTo>
                    <a:pt x="11" y="11"/>
                  </a:lnTo>
                  <a:lnTo>
                    <a:pt x="8" y="10"/>
                  </a:lnTo>
                  <a:lnTo>
                    <a:pt x="5" y="9"/>
                  </a:lnTo>
                  <a:lnTo>
                    <a:pt x="2" y="7"/>
                  </a:lnTo>
                  <a:lnTo>
                    <a:pt x="0" y="6"/>
                  </a:lnTo>
                  <a:lnTo>
                    <a:pt x="2" y="5"/>
                  </a:lnTo>
                  <a:lnTo>
                    <a:pt x="4" y="5"/>
                  </a:lnTo>
                  <a:lnTo>
                    <a:pt x="6" y="5"/>
                  </a:lnTo>
                  <a:lnTo>
                    <a:pt x="8" y="5"/>
                  </a:lnTo>
                  <a:lnTo>
                    <a:pt x="11" y="6"/>
                  </a:lnTo>
                  <a:lnTo>
                    <a:pt x="13" y="6"/>
                  </a:lnTo>
                  <a:lnTo>
                    <a:pt x="15" y="6"/>
                  </a:lnTo>
                  <a:lnTo>
                    <a:pt x="17" y="6"/>
                  </a:lnTo>
                  <a:lnTo>
                    <a:pt x="19" y="6"/>
                  </a:lnTo>
                  <a:lnTo>
                    <a:pt x="22" y="5"/>
                  </a:lnTo>
                  <a:lnTo>
                    <a:pt x="22" y="5"/>
                  </a:lnTo>
                  <a:lnTo>
                    <a:pt x="9" y="3"/>
                  </a:lnTo>
                  <a:lnTo>
                    <a:pt x="11" y="1"/>
                  </a:lnTo>
                  <a:lnTo>
                    <a:pt x="13" y="0"/>
                  </a:lnTo>
                  <a:lnTo>
                    <a:pt x="15" y="0"/>
                  </a:lnTo>
                  <a:lnTo>
                    <a:pt x="18" y="1"/>
                  </a:lnTo>
                  <a:lnTo>
                    <a:pt x="20" y="2"/>
                  </a:lnTo>
                  <a:lnTo>
                    <a:pt x="22" y="3"/>
                  </a:lnTo>
                  <a:lnTo>
                    <a:pt x="24" y="4"/>
                  </a:lnTo>
                  <a:lnTo>
                    <a:pt x="26" y="4"/>
                  </a:lnTo>
                  <a:lnTo>
                    <a:pt x="29" y="4"/>
                  </a:lnTo>
                  <a:lnTo>
                    <a:pt x="31" y="3"/>
                  </a:lnTo>
                  <a:lnTo>
                    <a:pt x="31" y="3"/>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8" name="Freeform 25"/>
            <p:cNvSpPr>
              <a:spLocks/>
            </p:cNvSpPr>
            <p:nvPr/>
          </p:nvSpPr>
          <p:spPr bwMode="auto">
            <a:xfrm>
              <a:off x="4943" y="1238"/>
              <a:ext cx="223" cy="308"/>
            </a:xfrm>
            <a:custGeom>
              <a:avLst/>
              <a:gdLst>
                <a:gd name="T0" fmla="*/ 86 w 223"/>
                <a:gd name="T1" fmla="*/ 24 h 308"/>
                <a:gd name="T2" fmla="*/ 84 w 223"/>
                <a:gd name="T3" fmla="*/ 19 h 308"/>
                <a:gd name="T4" fmla="*/ 91 w 223"/>
                <a:gd name="T5" fmla="*/ 25 h 308"/>
                <a:gd name="T6" fmla="*/ 84 w 223"/>
                <a:gd name="T7" fmla="*/ 34 h 308"/>
                <a:gd name="T8" fmla="*/ 83 w 223"/>
                <a:gd name="T9" fmla="*/ 43 h 308"/>
                <a:gd name="T10" fmla="*/ 83 w 223"/>
                <a:gd name="T11" fmla="*/ 52 h 308"/>
                <a:gd name="T12" fmla="*/ 83 w 223"/>
                <a:gd name="T13" fmla="*/ 55 h 308"/>
                <a:gd name="T14" fmla="*/ 152 w 223"/>
                <a:gd name="T15" fmla="*/ 55 h 308"/>
                <a:gd name="T16" fmla="*/ 124 w 223"/>
                <a:gd name="T17" fmla="*/ 85 h 308"/>
                <a:gd name="T18" fmla="*/ 95 w 223"/>
                <a:gd name="T19" fmla="*/ 81 h 308"/>
                <a:gd name="T20" fmla="*/ 109 w 223"/>
                <a:gd name="T21" fmla="*/ 92 h 308"/>
                <a:gd name="T22" fmla="*/ 103 w 223"/>
                <a:gd name="T23" fmla="*/ 149 h 308"/>
                <a:gd name="T24" fmla="*/ 83 w 223"/>
                <a:gd name="T25" fmla="*/ 162 h 308"/>
                <a:gd name="T26" fmla="*/ 116 w 223"/>
                <a:gd name="T27" fmla="*/ 170 h 308"/>
                <a:gd name="T28" fmla="*/ 146 w 223"/>
                <a:gd name="T29" fmla="*/ 213 h 308"/>
                <a:gd name="T30" fmla="*/ 163 w 223"/>
                <a:gd name="T31" fmla="*/ 243 h 308"/>
                <a:gd name="T32" fmla="*/ 205 w 223"/>
                <a:gd name="T33" fmla="*/ 287 h 308"/>
                <a:gd name="T34" fmla="*/ 207 w 223"/>
                <a:gd name="T35" fmla="*/ 286 h 308"/>
                <a:gd name="T36" fmla="*/ 208 w 223"/>
                <a:gd name="T37" fmla="*/ 286 h 308"/>
                <a:gd name="T38" fmla="*/ 215 w 223"/>
                <a:gd name="T39" fmla="*/ 298 h 308"/>
                <a:gd name="T40" fmla="*/ 219 w 223"/>
                <a:gd name="T41" fmla="*/ 303 h 308"/>
                <a:gd name="T42" fmla="*/ 220 w 223"/>
                <a:gd name="T43" fmla="*/ 305 h 308"/>
                <a:gd name="T44" fmla="*/ 177 w 223"/>
                <a:gd name="T45" fmla="*/ 292 h 308"/>
                <a:gd name="T46" fmla="*/ 151 w 223"/>
                <a:gd name="T47" fmla="*/ 269 h 308"/>
                <a:gd name="T48" fmla="*/ 105 w 223"/>
                <a:gd name="T49" fmla="*/ 203 h 308"/>
                <a:gd name="T50" fmla="*/ 38 w 223"/>
                <a:gd name="T51" fmla="*/ 172 h 308"/>
                <a:gd name="T52" fmla="*/ 27 w 223"/>
                <a:gd name="T53" fmla="*/ 154 h 308"/>
                <a:gd name="T54" fmla="*/ 51 w 223"/>
                <a:gd name="T55" fmla="*/ 155 h 308"/>
                <a:gd name="T56" fmla="*/ 45 w 223"/>
                <a:gd name="T57" fmla="*/ 157 h 308"/>
                <a:gd name="T58" fmla="*/ 69 w 223"/>
                <a:gd name="T59" fmla="*/ 161 h 308"/>
                <a:gd name="T60" fmla="*/ 70 w 223"/>
                <a:gd name="T61" fmla="*/ 159 h 308"/>
                <a:gd name="T62" fmla="*/ 75 w 223"/>
                <a:gd name="T63" fmla="*/ 148 h 308"/>
                <a:gd name="T64" fmla="*/ 50 w 223"/>
                <a:gd name="T65" fmla="*/ 151 h 308"/>
                <a:gd name="T66" fmla="*/ 41 w 223"/>
                <a:gd name="T67" fmla="*/ 98 h 308"/>
                <a:gd name="T68" fmla="*/ 71 w 223"/>
                <a:gd name="T69" fmla="*/ 95 h 308"/>
                <a:gd name="T70" fmla="*/ 62 w 223"/>
                <a:gd name="T71" fmla="*/ 59 h 308"/>
                <a:gd name="T72" fmla="*/ 69 w 223"/>
                <a:gd name="T73" fmla="*/ 76 h 308"/>
                <a:gd name="T74" fmla="*/ 60 w 223"/>
                <a:gd name="T75" fmla="*/ 100 h 308"/>
                <a:gd name="T76" fmla="*/ 47 w 223"/>
                <a:gd name="T77" fmla="*/ 95 h 308"/>
                <a:gd name="T78" fmla="*/ 64 w 223"/>
                <a:gd name="T79" fmla="*/ 76 h 308"/>
                <a:gd name="T80" fmla="*/ 57 w 223"/>
                <a:gd name="T81" fmla="*/ 63 h 308"/>
                <a:gd name="T82" fmla="*/ 60 w 223"/>
                <a:gd name="T83" fmla="*/ 86 h 308"/>
                <a:gd name="T84" fmla="*/ 46 w 223"/>
                <a:gd name="T85" fmla="*/ 89 h 308"/>
                <a:gd name="T86" fmla="*/ 54 w 223"/>
                <a:gd name="T87" fmla="*/ 64 h 308"/>
                <a:gd name="T88" fmla="*/ 50 w 223"/>
                <a:gd name="T89" fmla="*/ 49 h 308"/>
                <a:gd name="T90" fmla="*/ 62 w 223"/>
                <a:gd name="T91" fmla="*/ 46 h 308"/>
                <a:gd name="T92" fmla="*/ 61 w 223"/>
                <a:gd name="T93" fmla="*/ 43 h 308"/>
                <a:gd name="T94" fmla="*/ 64 w 223"/>
                <a:gd name="T95" fmla="*/ 40 h 308"/>
                <a:gd name="T96" fmla="*/ 67 w 223"/>
                <a:gd name="T97" fmla="*/ 37 h 308"/>
                <a:gd name="T98" fmla="*/ 73 w 223"/>
                <a:gd name="T99" fmla="*/ 34 h 308"/>
                <a:gd name="T100" fmla="*/ 10 w 223"/>
                <a:gd name="T101" fmla="*/ 38 h 308"/>
                <a:gd name="T102" fmla="*/ 46 w 223"/>
                <a:gd name="T103" fmla="*/ 31 h 308"/>
                <a:gd name="T104" fmla="*/ 72 w 223"/>
                <a:gd name="T105" fmla="*/ 23 h 308"/>
                <a:gd name="T106" fmla="*/ 30 w 223"/>
                <a:gd name="T107" fmla="*/ 23 h 308"/>
                <a:gd name="T108" fmla="*/ 20 w 223"/>
                <a:gd name="T109" fmla="*/ 26 h 308"/>
                <a:gd name="T110" fmla="*/ 13 w 223"/>
                <a:gd name="T111" fmla="*/ 18 h 308"/>
                <a:gd name="T112" fmla="*/ 48 w 223"/>
                <a:gd name="T113" fmla="*/ 20 h 308"/>
                <a:gd name="T114" fmla="*/ 50 w 223"/>
                <a:gd name="T115" fmla="*/ 12 h 308"/>
                <a:gd name="T116" fmla="*/ 75 w 223"/>
                <a:gd name="T117" fmla="*/ 19 h 308"/>
                <a:gd name="T118" fmla="*/ 34 w 223"/>
                <a:gd name="T11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 h="308">
                  <a:moveTo>
                    <a:pt x="78" y="17"/>
                  </a:moveTo>
                  <a:lnTo>
                    <a:pt x="78" y="18"/>
                  </a:lnTo>
                  <a:lnTo>
                    <a:pt x="79" y="19"/>
                  </a:lnTo>
                  <a:lnTo>
                    <a:pt x="80" y="20"/>
                  </a:lnTo>
                  <a:lnTo>
                    <a:pt x="81" y="21"/>
                  </a:lnTo>
                  <a:lnTo>
                    <a:pt x="82" y="22"/>
                  </a:lnTo>
                  <a:lnTo>
                    <a:pt x="83" y="23"/>
                  </a:lnTo>
                  <a:lnTo>
                    <a:pt x="84" y="24"/>
                  </a:lnTo>
                  <a:lnTo>
                    <a:pt x="85" y="25"/>
                  </a:lnTo>
                  <a:lnTo>
                    <a:pt x="86" y="26"/>
                  </a:lnTo>
                  <a:lnTo>
                    <a:pt x="87" y="27"/>
                  </a:lnTo>
                  <a:lnTo>
                    <a:pt x="86" y="24"/>
                  </a:lnTo>
                  <a:lnTo>
                    <a:pt x="86" y="24"/>
                  </a:lnTo>
                  <a:lnTo>
                    <a:pt x="86" y="24"/>
                  </a:lnTo>
                  <a:lnTo>
                    <a:pt x="86" y="24"/>
                  </a:lnTo>
                  <a:lnTo>
                    <a:pt x="86" y="24"/>
                  </a:lnTo>
                  <a:lnTo>
                    <a:pt x="86" y="24"/>
                  </a:lnTo>
                  <a:lnTo>
                    <a:pt x="86" y="24"/>
                  </a:lnTo>
                  <a:lnTo>
                    <a:pt x="86" y="24"/>
                  </a:lnTo>
                  <a:lnTo>
                    <a:pt x="86" y="24"/>
                  </a:lnTo>
                  <a:lnTo>
                    <a:pt x="86" y="24"/>
                  </a:lnTo>
                  <a:lnTo>
                    <a:pt x="86" y="24"/>
                  </a:lnTo>
                  <a:lnTo>
                    <a:pt x="86" y="24"/>
                  </a:lnTo>
                  <a:lnTo>
                    <a:pt x="86" y="23"/>
                  </a:lnTo>
                  <a:lnTo>
                    <a:pt x="86" y="22"/>
                  </a:lnTo>
                  <a:lnTo>
                    <a:pt x="86" y="22"/>
                  </a:lnTo>
                  <a:lnTo>
                    <a:pt x="86" y="21"/>
                  </a:lnTo>
                  <a:lnTo>
                    <a:pt x="85" y="20"/>
                  </a:lnTo>
                  <a:lnTo>
                    <a:pt x="85" y="20"/>
                  </a:lnTo>
                  <a:lnTo>
                    <a:pt x="84" y="19"/>
                  </a:lnTo>
                  <a:lnTo>
                    <a:pt x="84" y="18"/>
                  </a:lnTo>
                  <a:lnTo>
                    <a:pt x="84" y="18"/>
                  </a:lnTo>
                  <a:lnTo>
                    <a:pt x="89" y="15"/>
                  </a:lnTo>
                  <a:lnTo>
                    <a:pt x="89" y="16"/>
                  </a:lnTo>
                  <a:lnTo>
                    <a:pt x="89" y="17"/>
                  </a:lnTo>
                  <a:lnTo>
                    <a:pt x="89" y="17"/>
                  </a:lnTo>
                  <a:lnTo>
                    <a:pt x="89" y="18"/>
                  </a:lnTo>
                  <a:lnTo>
                    <a:pt x="89" y="19"/>
                  </a:lnTo>
                  <a:lnTo>
                    <a:pt x="89" y="20"/>
                  </a:lnTo>
                  <a:lnTo>
                    <a:pt x="90" y="20"/>
                  </a:lnTo>
                  <a:lnTo>
                    <a:pt x="90" y="21"/>
                  </a:lnTo>
                  <a:lnTo>
                    <a:pt x="90" y="21"/>
                  </a:lnTo>
                  <a:lnTo>
                    <a:pt x="91" y="22"/>
                  </a:lnTo>
                  <a:lnTo>
                    <a:pt x="91" y="23"/>
                  </a:lnTo>
                  <a:lnTo>
                    <a:pt x="91" y="25"/>
                  </a:lnTo>
                  <a:lnTo>
                    <a:pt x="90" y="26"/>
                  </a:lnTo>
                  <a:lnTo>
                    <a:pt x="90" y="27"/>
                  </a:lnTo>
                  <a:lnTo>
                    <a:pt x="89" y="28"/>
                  </a:lnTo>
                  <a:lnTo>
                    <a:pt x="88" y="29"/>
                  </a:lnTo>
                  <a:lnTo>
                    <a:pt x="88" y="30"/>
                  </a:lnTo>
                  <a:lnTo>
                    <a:pt x="87" y="31"/>
                  </a:lnTo>
                  <a:lnTo>
                    <a:pt x="86" y="32"/>
                  </a:lnTo>
                  <a:lnTo>
                    <a:pt x="86" y="33"/>
                  </a:lnTo>
                  <a:lnTo>
                    <a:pt x="85" y="33"/>
                  </a:lnTo>
                  <a:lnTo>
                    <a:pt x="85" y="33"/>
                  </a:lnTo>
                  <a:lnTo>
                    <a:pt x="85" y="33"/>
                  </a:lnTo>
                  <a:lnTo>
                    <a:pt x="84" y="33"/>
                  </a:lnTo>
                  <a:lnTo>
                    <a:pt x="84" y="33"/>
                  </a:lnTo>
                  <a:lnTo>
                    <a:pt x="84" y="34"/>
                  </a:lnTo>
                  <a:lnTo>
                    <a:pt x="84" y="34"/>
                  </a:lnTo>
                  <a:lnTo>
                    <a:pt x="84" y="35"/>
                  </a:lnTo>
                  <a:lnTo>
                    <a:pt x="84" y="35"/>
                  </a:lnTo>
                  <a:lnTo>
                    <a:pt x="84" y="35"/>
                  </a:lnTo>
                  <a:lnTo>
                    <a:pt x="84" y="37"/>
                  </a:lnTo>
                  <a:lnTo>
                    <a:pt x="83" y="36"/>
                  </a:lnTo>
                  <a:lnTo>
                    <a:pt x="83" y="37"/>
                  </a:lnTo>
                  <a:lnTo>
                    <a:pt x="83" y="38"/>
                  </a:lnTo>
                  <a:lnTo>
                    <a:pt x="83" y="38"/>
                  </a:lnTo>
                  <a:lnTo>
                    <a:pt x="83" y="39"/>
                  </a:lnTo>
                  <a:lnTo>
                    <a:pt x="83" y="40"/>
                  </a:lnTo>
                  <a:lnTo>
                    <a:pt x="83" y="40"/>
                  </a:lnTo>
                  <a:lnTo>
                    <a:pt x="84" y="41"/>
                  </a:lnTo>
                  <a:lnTo>
                    <a:pt x="84" y="42"/>
                  </a:lnTo>
                  <a:lnTo>
                    <a:pt x="83" y="42"/>
                  </a:lnTo>
                  <a:lnTo>
                    <a:pt x="83" y="43"/>
                  </a:lnTo>
                  <a:lnTo>
                    <a:pt x="83" y="44"/>
                  </a:lnTo>
                  <a:lnTo>
                    <a:pt x="83" y="45"/>
                  </a:lnTo>
                  <a:lnTo>
                    <a:pt x="84" y="45"/>
                  </a:lnTo>
                  <a:lnTo>
                    <a:pt x="84" y="46"/>
                  </a:lnTo>
                  <a:lnTo>
                    <a:pt x="84" y="47"/>
                  </a:lnTo>
                  <a:lnTo>
                    <a:pt x="85" y="47"/>
                  </a:lnTo>
                  <a:lnTo>
                    <a:pt x="85" y="48"/>
                  </a:lnTo>
                  <a:lnTo>
                    <a:pt x="85" y="49"/>
                  </a:lnTo>
                  <a:lnTo>
                    <a:pt x="86" y="49"/>
                  </a:lnTo>
                  <a:lnTo>
                    <a:pt x="86" y="50"/>
                  </a:lnTo>
                  <a:lnTo>
                    <a:pt x="86" y="50"/>
                  </a:lnTo>
                  <a:lnTo>
                    <a:pt x="85" y="51"/>
                  </a:lnTo>
                  <a:lnTo>
                    <a:pt x="85" y="51"/>
                  </a:lnTo>
                  <a:lnTo>
                    <a:pt x="84" y="52"/>
                  </a:lnTo>
                  <a:lnTo>
                    <a:pt x="83" y="52"/>
                  </a:lnTo>
                  <a:lnTo>
                    <a:pt x="82" y="52"/>
                  </a:lnTo>
                  <a:lnTo>
                    <a:pt x="82" y="53"/>
                  </a:lnTo>
                  <a:lnTo>
                    <a:pt x="81" y="53"/>
                  </a:lnTo>
                  <a:lnTo>
                    <a:pt x="80" y="53"/>
                  </a:lnTo>
                  <a:lnTo>
                    <a:pt x="80" y="54"/>
                  </a:lnTo>
                  <a:lnTo>
                    <a:pt x="80" y="54"/>
                  </a:lnTo>
                  <a:lnTo>
                    <a:pt x="80" y="55"/>
                  </a:lnTo>
                  <a:lnTo>
                    <a:pt x="81" y="55"/>
                  </a:lnTo>
                  <a:lnTo>
                    <a:pt x="81" y="55"/>
                  </a:lnTo>
                  <a:lnTo>
                    <a:pt x="81" y="55"/>
                  </a:lnTo>
                  <a:lnTo>
                    <a:pt x="82" y="54"/>
                  </a:lnTo>
                  <a:lnTo>
                    <a:pt x="82" y="54"/>
                  </a:lnTo>
                  <a:lnTo>
                    <a:pt x="82" y="54"/>
                  </a:lnTo>
                  <a:lnTo>
                    <a:pt x="82" y="55"/>
                  </a:lnTo>
                  <a:lnTo>
                    <a:pt x="83" y="55"/>
                  </a:lnTo>
                  <a:lnTo>
                    <a:pt x="89" y="53"/>
                  </a:lnTo>
                  <a:lnTo>
                    <a:pt x="95" y="51"/>
                  </a:lnTo>
                  <a:lnTo>
                    <a:pt x="102" y="49"/>
                  </a:lnTo>
                  <a:lnTo>
                    <a:pt x="109" y="48"/>
                  </a:lnTo>
                  <a:lnTo>
                    <a:pt x="115" y="47"/>
                  </a:lnTo>
                  <a:lnTo>
                    <a:pt x="122" y="47"/>
                  </a:lnTo>
                  <a:lnTo>
                    <a:pt x="129" y="47"/>
                  </a:lnTo>
                  <a:lnTo>
                    <a:pt x="135" y="48"/>
                  </a:lnTo>
                  <a:lnTo>
                    <a:pt x="142" y="51"/>
                  </a:lnTo>
                  <a:lnTo>
                    <a:pt x="148" y="54"/>
                  </a:lnTo>
                  <a:lnTo>
                    <a:pt x="148" y="54"/>
                  </a:lnTo>
                  <a:lnTo>
                    <a:pt x="149" y="54"/>
                  </a:lnTo>
                  <a:lnTo>
                    <a:pt x="150" y="55"/>
                  </a:lnTo>
                  <a:lnTo>
                    <a:pt x="151" y="55"/>
                  </a:lnTo>
                  <a:lnTo>
                    <a:pt x="152" y="55"/>
                  </a:lnTo>
                  <a:lnTo>
                    <a:pt x="152" y="56"/>
                  </a:lnTo>
                  <a:lnTo>
                    <a:pt x="153" y="56"/>
                  </a:lnTo>
                  <a:lnTo>
                    <a:pt x="153" y="57"/>
                  </a:lnTo>
                  <a:lnTo>
                    <a:pt x="153" y="58"/>
                  </a:lnTo>
                  <a:lnTo>
                    <a:pt x="152" y="59"/>
                  </a:lnTo>
                  <a:lnTo>
                    <a:pt x="150" y="63"/>
                  </a:lnTo>
                  <a:lnTo>
                    <a:pt x="148" y="67"/>
                  </a:lnTo>
                  <a:lnTo>
                    <a:pt x="146" y="70"/>
                  </a:lnTo>
                  <a:lnTo>
                    <a:pt x="143" y="74"/>
                  </a:lnTo>
                  <a:lnTo>
                    <a:pt x="141" y="77"/>
                  </a:lnTo>
                  <a:lnTo>
                    <a:pt x="138" y="79"/>
                  </a:lnTo>
                  <a:lnTo>
                    <a:pt x="134" y="81"/>
                  </a:lnTo>
                  <a:lnTo>
                    <a:pt x="131" y="83"/>
                  </a:lnTo>
                  <a:lnTo>
                    <a:pt x="127" y="84"/>
                  </a:lnTo>
                  <a:lnTo>
                    <a:pt x="124" y="85"/>
                  </a:lnTo>
                  <a:lnTo>
                    <a:pt x="121" y="86"/>
                  </a:lnTo>
                  <a:lnTo>
                    <a:pt x="118" y="86"/>
                  </a:lnTo>
                  <a:lnTo>
                    <a:pt x="115" y="86"/>
                  </a:lnTo>
                  <a:lnTo>
                    <a:pt x="112" y="85"/>
                  </a:lnTo>
                  <a:lnTo>
                    <a:pt x="109" y="84"/>
                  </a:lnTo>
                  <a:lnTo>
                    <a:pt x="106" y="83"/>
                  </a:lnTo>
                  <a:lnTo>
                    <a:pt x="103" y="82"/>
                  </a:lnTo>
                  <a:lnTo>
                    <a:pt x="100" y="81"/>
                  </a:lnTo>
                  <a:lnTo>
                    <a:pt x="98" y="80"/>
                  </a:lnTo>
                  <a:lnTo>
                    <a:pt x="95" y="79"/>
                  </a:lnTo>
                  <a:lnTo>
                    <a:pt x="95" y="79"/>
                  </a:lnTo>
                  <a:lnTo>
                    <a:pt x="95" y="80"/>
                  </a:lnTo>
                  <a:lnTo>
                    <a:pt x="95" y="80"/>
                  </a:lnTo>
                  <a:lnTo>
                    <a:pt x="95" y="80"/>
                  </a:lnTo>
                  <a:lnTo>
                    <a:pt x="95" y="81"/>
                  </a:lnTo>
                  <a:lnTo>
                    <a:pt x="95" y="81"/>
                  </a:lnTo>
                  <a:lnTo>
                    <a:pt x="96" y="81"/>
                  </a:lnTo>
                  <a:lnTo>
                    <a:pt x="96" y="82"/>
                  </a:lnTo>
                  <a:lnTo>
                    <a:pt x="96" y="82"/>
                  </a:lnTo>
                  <a:lnTo>
                    <a:pt x="97" y="82"/>
                  </a:lnTo>
                  <a:lnTo>
                    <a:pt x="98" y="83"/>
                  </a:lnTo>
                  <a:lnTo>
                    <a:pt x="99" y="84"/>
                  </a:lnTo>
                  <a:lnTo>
                    <a:pt x="101" y="85"/>
                  </a:lnTo>
                  <a:lnTo>
                    <a:pt x="102" y="85"/>
                  </a:lnTo>
                  <a:lnTo>
                    <a:pt x="103" y="86"/>
                  </a:lnTo>
                  <a:lnTo>
                    <a:pt x="104" y="87"/>
                  </a:lnTo>
                  <a:lnTo>
                    <a:pt x="106" y="88"/>
                  </a:lnTo>
                  <a:lnTo>
                    <a:pt x="107" y="89"/>
                  </a:lnTo>
                  <a:lnTo>
                    <a:pt x="108" y="90"/>
                  </a:lnTo>
                  <a:lnTo>
                    <a:pt x="109" y="92"/>
                  </a:lnTo>
                  <a:lnTo>
                    <a:pt x="110" y="96"/>
                  </a:lnTo>
                  <a:lnTo>
                    <a:pt x="112" y="101"/>
                  </a:lnTo>
                  <a:lnTo>
                    <a:pt x="113" y="106"/>
                  </a:lnTo>
                  <a:lnTo>
                    <a:pt x="114" y="111"/>
                  </a:lnTo>
                  <a:lnTo>
                    <a:pt x="115" y="117"/>
                  </a:lnTo>
                  <a:lnTo>
                    <a:pt x="115" y="122"/>
                  </a:lnTo>
                  <a:lnTo>
                    <a:pt x="114" y="127"/>
                  </a:lnTo>
                  <a:lnTo>
                    <a:pt x="113" y="132"/>
                  </a:lnTo>
                  <a:lnTo>
                    <a:pt x="111" y="136"/>
                  </a:lnTo>
                  <a:lnTo>
                    <a:pt x="109" y="141"/>
                  </a:lnTo>
                  <a:lnTo>
                    <a:pt x="108" y="143"/>
                  </a:lnTo>
                  <a:lnTo>
                    <a:pt x="107" y="145"/>
                  </a:lnTo>
                  <a:lnTo>
                    <a:pt x="106" y="146"/>
                  </a:lnTo>
                  <a:lnTo>
                    <a:pt x="104" y="148"/>
                  </a:lnTo>
                  <a:lnTo>
                    <a:pt x="103" y="149"/>
                  </a:lnTo>
                  <a:lnTo>
                    <a:pt x="101" y="151"/>
                  </a:lnTo>
                  <a:lnTo>
                    <a:pt x="99" y="152"/>
                  </a:lnTo>
                  <a:lnTo>
                    <a:pt x="98" y="153"/>
                  </a:lnTo>
                  <a:lnTo>
                    <a:pt x="96" y="155"/>
                  </a:lnTo>
                  <a:lnTo>
                    <a:pt x="95" y="156"/>
                  </a:lnTo>
                  <a:lnTo>
                    <a:pt x="93" y="157"/>
                  </a:lnTo>
                  <a:lnTo>
                    <a:pt x="92" y="157"/>
                  </a:lnTo>
                  <a:lnTo>
                    <a:pt x="91" y="158"/>
                  </a:lnTo>
                  <a:lnTo>
                    <a:pt x="90" y="158"/>
                  </a:lnTo>
                  <a:lnTo>
                    <a:pt x="89" y="159"/>
                  </a:lnTo>
                  <a:lnTo>
                    <a:pt x="87" y="160"/>
                  </a:lnTo>
                  <a:lnTo>
                    <a:pt x="86" y="160"/>
                  </a:lnTo>
                  <a:lnTo>
                    <a:pt x="85" y="161"/>
                  </a:lnTo>
                  <a:lnTo>
                    <a:pt x="84" y="161"/>
                  </a:lnTo>
                  <a:lnTo>
                    <a:pt x="83" y="162"/>
                  </a:lnTo>
                  <a:lnTo>
                    <a:pt x="83" y="162"/>
                  </a:lnTo>
                  <a:lnTo>
                    <a:pt x="84" y="163"/>
                  </a:lnTo>
                  <a:lnTo>
                    <a:pt x="85" y="163"/>
                  </a:lnTo>
                  <a:lnTo>
                    <a:pt x="87" y="163"/>
                  </a:lnTo>
                  <a:lnTo>
                    <a:pt x="88" y="162"/>
                  </a:lnTo>
                  <a:lnTo>
                    <a:pt x="90" y="162"/>
                  </a:lnTo>
                  <a:lnTo>
                    <a:pt x="91" y="161"/>
                  </a:lnTo>
                  <a:lnTo>
                    <a:pt x="92" y="161"/>
                  </a:lnTo>
                  <a:lnTo>
                    <a:pt x="93" y="160"/>
                  </a:lnTo>
                  <a:lnTo>
                    <a:pt x="95" y="159"/>
                  </a:lnTo>
                  <a:lnTo>
                    <a:pt x="96" y="159"/>
                  </a:lnTo>
                  <a:lnTo>
                    <a:pt x="101" y="160"/>
                  </a:lnTo>
                  <a:lnTo>
                    <a:pt x="107" y="163"/>
                  </a:lnTo>
                  <a:lnTo>
                    <a:pt x="111" y="166"/>
                  </a:lnTo>
                  <a:lnTo>
                    <a:pt x="116" y="170"/>
                  </a:lnTo>
                  <a:lnTo>
                    <a:pt x="121" y="174"/>
                  </a:lnTo>
                  <a:lnTo>
                    <a:pt x="125" y="179"/>
                  </a:lnTo>
                  <a:lnTo>
                    <a:pt x="129" y="184"/>
                  </a:lnTo>
                  <a:lnTo>
                    <a:pt x="133" y="189"/>
                  </a:lnTo>
                  <a:lnTo>
                    <a:pt x="136" y="195"/>
                  </a:lnTo>
                  <a:lnTo>
                    <a:pt x="140" y="200"/>
                  </a:lnTo>
                  <a:lnTo>
                    <a:pt x="140" y="201"/>
                  </a:lnTo>
                  <a:lnTo>
                    <a:pt x="141" y="203"/>
                  </a:lnTo>
                  <a:lnTo>
                    <a:pt x="142" y="204"/>
                  </a:lnTo>
                  <a:lnTo>
                    <a:pt x="142" y="206"/>
                  </a:lnTo>
                  <a:lnTo>
                    <a:pt x="143" y="207"/>
                  </a:lnTo>
                  <a:lnTo>
                    <a:pt x="144" y="209"/>
                  </a:lnTo>
                  <a:lnTo>
                    <a:pt x="144" y="210"/>
                  </a:lnTo>
                  <a:lnTo>
                    <a:pt x="145" y="212"/>
                  </a:lnTo>
                  <a:lnTo>
                    <a:pt x="146" y="213"/>
                  </a:lnTo>
                  <a:lnTo>
                    <a:pt x="147" y="214"/>
                  </a:lnTo>
                  <a:lnTo>
                    <a:pt x="148" y="214"/>
                  </a:lnTo>
                  <a:lnTo>
                    <a:pt x="148" y="214"/>
                  </a:lnTo>
                  <a:lnTo>
                    <a:pt x="148" y="213"/>
                  </a:lnTo>
                  <a:lnTo>
                    <a:pt x="148" y="213"/>
                  </a:lnTo>
                  <a:lnTo>
                    <a:pt x="148" y="213"/>
                  </a:lnTo>
                  <a:lnTo>
                    <a:pt x="148" y="212"/>
                  </a:lnTo>
                  <a:lnTo>
                    <a:pt x="148" y="212"/>
                  </a:lnTo>
                  <a:lnTo>
                    <a:pt x="148" y="211"/>
                  </a:lnTo>
                  <a:lnTo>
                    <a:pt x="148" y="211"/>
                  </a:lnTo>
                  <a:lnTo>
                    <a:pt x="148" y="210"/>
                  </a:lnTo>
                  <a:lnTo>
                    <a:pt x="151" y="218"/>
                  </a:lnTo>
                  <a:lnTo>
                    <a:pt x="155" y="226"/>
                  </a:lnTo>
                  <a:lnTo>
                    <a:pt x="159" y="235"/>
                  </a:lnTo>
                  <a:lnTo>
                    <a:pt x="163" y="243"/>
                  </a:lnTo>
                  <a:lnTo>
                    <a:pt x="167" y="251"/>
                  </a:lnTo>
                  <a:lnTo>
                    <a:pt x="172" y="258"/>
                  </a:lnTo>
                  <a:lnTo>
                    <a:pt x="178" y="265"/>
                  </a:lnTo>
                  <a:lnTo>
                    <a:pt x="183" y="272"/>
                  </a:lnTo>
                  <a:lnTo>
                    <a:pt x="190" y="278"/>
                  </a:lnTo>
                  <a:lnTo>
                    <a:pt x="197" y="283"/>
                  </a:lnTo>
                  <a:lnTo>
                    <a:pt x="197" y="284"/>
                  </a:lnTo>
                  <a:lnTo>
                    <a:pt x="198" y="284"/>
                  </a:lnTo>
                  <a:lnTo>
                    <a:pt x="199" y="284"/>
                  </a:lnTo>
                  <a:lnTo>
                    <a:pt x="200" y="285"/>
                  </a:lnTo>
                  <a:lnTo>
                    <a:pt x="201" y="285"/>
                  </a:lnTo>
                  <a:lnTo>
                    <a:pt x="202" y="286"/>
                  </a:lnTo>
                  <a:lnTo>
                    <a:pt x="203" y="286"/>
                  </a:lnTo>
                  <a:lnTo>
                    <a:pt x="204" y="286"/>
                  </a:lnTo>
                  <a:lnTo>
                    <a:pt x="205" y="287"/>
                  </a:lnTo>
                  <a:lnTo>
                    <a:pt x="206" y="288"/>
                  </a:lnTo>
                  <a:lnTo>
                    <a:pt x="206" y="288"/>
                  </a:lnTo>
                  <a:lnTo>
                    <a:pt x="206" y="288"/>
                  </a:lnTo>
                  <a:lnTo>
                    <a:pt x="206" y="288"/>
                  </a:lnTo>
                  <a:lnTo>
                    <a:pt x="206" y="288"/>
                  </a:lnTo>
                  <a:lnTo>
                    <a:pt x="206" y="288"/>
                  </a:lnTo>
                  <a:lnTo>
                    <a:pt x="207" y="288"/>
                  </a:lnTo>
                  <a:lnTo>
                    <a:pt x="207" y="288"/>
                  </a:lnTo>
                  <a:lnTo>
                    <a:pt x="207" y="287"/>
                  </a:lnTo>
                  <a:lnTo>
                    <a:pt x="207" y="287"/>
                  </a:lnTo>
                  <a:lnTo>
                    <a:pt x="207" y="287"/>
                  </a:lnTo>
                  <a:lnTo>
                    <a:pt x="207" y="287"/>
                  </a:lnTo>
                  <a:lnTo>
                    <a:pt x="207" y="287"/>
                  </a:lnTo>
                  <a:lnTo>
                    <a:pt x="207" y="286"/>
                  </a:lnTo>
                  <a:lnTo>
                    <a:pt x="207" y="286"/>
                  </a:lnTo>
                  <a:lnTo>
                    <a:pt x="207" y="286"/>
                  </a:lnTo>
                  <a:lnTo>
                    <a:pt x="206" y="286"/>
                  </a:lnTo>
                  <a:lnTo>
                    <a:pt x="206" y="286"/>
                  </a:lnTo>
                  <a:lnTo>
                    <a:pt x="206" y="286"/>
                  </a:lnTo>
                  <a:lnTo>
                    <a:pt x="206" y="285"/>
                  </a:lnTo>
                  <a:lnTo>
                    <a:pt x="206" y="285"/>
                  </a:lnTo>
                  <a:lnTo>
                    <a:pt x="206" y="285"/>
                  </a:lnTo>
                  <a:lnTo>
                    <a:pt x="206" y="285"/>
                  </a:lnTo>
                  <a:lnTo>
                    <a:pt x="206" y="285"/>
                  </a:lnTo>
                  <a:lnTo>
                    <a:pt x="207" y="285"/>
                  </a:lnTo>
                  <a:lnTo>
                    <a:pt x="207" y="285"/>
                  </a:lnTo>
                  <a:lnTo>
                    <a:pt x="207" y="285"/>
                  </a:lnTo>
                  <a:lnTo>
                    <a:pt x="207" y="286"/>
                  </a:lnTo>
                  <a:lnTo>
                    <a:pt x="207" y="286"/>
                  </a:lnTo>
                  <a:lnTo>
                    <a:pt x="208" y="286"/>
                  </a:lnTo>
                  <a:lnTo>
                    <a:pt x="208" y="286"/>
                  </a:lnTo>
                  <a:lnTo>
                    <a:pt x="208" y="288"/>
                  </a:lnTo>
                  <a:lnTo>
                    <a:pt x="208" y="289"/>
                  </a:lnTo>
                  <a:lnTo>
                    <a:pt x="209" y="290"/>
                  </a:lnTo>
                  <a:lnTo>
                    <a:pt x="209" y="292"/>
                  </a:lnTo>
                  <a:lnTo>
                    <a:pt x="210" y="293"/>
                  </a:lnTo>
                  <a:lnTo>
                    <a:pt x="211" y="294"/>
                  </a:lnTo>
                  <a:lnTo>
                    <a:pt x="212" y="295"/>
                  </a:lnTo>
                  <a:lnTo>
                    <a:pt x="213" y="296"/>
                  </a:lnTo>
                  <a:lnTo>
                    <a:pt x="214" y="297"/>
                  </a:lnTo>
                  <a:lnTo>
                    <a:pt x="215" y="298"/>
                  </a:lnTo>
                  <a:lnTo>
                    <a:pt x="215" y="298"/>
                  </a:lnTo>
                  <a:lnTo>
                    <a:pt x="215" y="298"/>
                  </a:lnTo>
                  <a:lnTo>
                    <a:pt x="215" y="298"/>
                  </a:lnTo>
                  <a:lnTo>
                    <a:pt x="215" y="298"/>
                  </a:lnTo>
                  <a:lnTo>
                    <a:pt x="215" y="298"/>
                  </a:lnTo>
                  <a:lnTo>
                    <a:pt x="215" y="298"/>
                  </a:lnTo>
                  <a:lnTo>
                    <a:pt x="215" y="298"/>
                  </a:lnTo>
                  <a:lnTo>
                    <a:pt x="215" y="298"/>
                  </a:lnTo>
                  <a:lnTo>
                    <a:pt x="215" y="298"/>
                  </a:lnTo>
                  <a:lnTo>
                    <a:pt x="215" y="298"/>
                  </a:lnTo>
                  <a:lnTo>
                    <a:pt x="216" y="298"/>
                  </a:lnTo>
                  <a:lnTo>
                    <a:pt x="216" y="299"/>
                  </a:lnTo>
                  <a:lnTo>
                    <a:pt x="217" y="299"/>
                  </a:lnTo>
                  <a:lnTo>
                    <a:pt x="217" y="300"/>
                  </a:lnTo>
                  <a:lnTo>
                    <a:pt x="217" y="300"/>
                  </a:lnTo>
                  <a:lnTo>
                    <a:pt x="218" y="301"/>
                  </a:lnTo>
                  <a:lnTo>
                    <a:pt x="218" y="302"/>
                  </a:lnTo>
                  <a:lnTo>
                    <a:pt x="218" y="302"/>
                  </a:lnTo>
                  <a:lnTo>
                    <a:pt x="219" y="303"/>
                  </a:lnTo>
                  <a:lnTo>
                    <a:pt x="219" y="304"/>
                  </a:lnTo>
                  <a:lnTo>
                    <a:pt x="220" y="303"/>
                  </a:lnTo>
                  <a:lnTo>
                    <a:pt x="223" y="308"/>
                  </a:lnTo>
                  <a:lnTo>
                    <a:pt x="223" y="308"/>
                  </a:lnTo>
                  <a:lnTo>
                    <a:pt x="222" y="308"/>
                  </a:lnTo>
                  <a:lnTo>
                    <a:pt x="222" y="307"/>
                  </a:lnTo>
                  <a:lnTo>
                    <a:pt x="222" y="307"/>
                  </a:lnTo>
                  <a:lnTo>
                    <a:pt x="222" y="306"/>
                  </a:lnTo>
                  <a:lnTo>
                    <a:pt x="221" y="306"/>
                  </a:lnTo>
                  <a:lnTo>
                    <a:pt x="221" y="305"/>
                  </a:lnTo>
                  <a:lnTo>
                    <a:pt x="221" y="305"/>
                  </a:lnTo>
                  <a:lnTo>
                    <a:pt x="220" y="304"/>
                  </a:lnTo>
                  <a:lnTo>
                    <a:pt x="220" y="304"/>
                  </a:lnTo>
                  <a:lnTo>
                    <a:pt x="220" y="304"/>
                  </a:lnTo>
                  <a:lnTo>
                    <a:pt x="220" y="305"/>
                  </a:lnTo>
                  <a:lnTo>
                    <a:pt x="220" y="305"/>
                  </a:lnTo>
                  <a:lnTo>
                    <a:pt x="220" y="306"/>
                  </a:lnTo>
                  <a:lnTo>
                    <a:pt x="220" y="306"/>
                  </a:lnTo>
                  <a:lnTo>
                    <a:pt x="221" y="307"/>
                  </a:lnTo>
                  <a:lnTo>
                    <a:pt x="221" y="307"/>
                  </a:lnTo>
                  <a:lnTo>
                    <a:pt x="221" y="307"/>
                  </a:lnTo>
                  <a:lnTo>
                    <a:pt x="221" y="308"/>
                  </a:lnTo>
                  <a:lnTo>
                    <a:pt x="221" y="308"/>
                  </a:lnTo>
                  <a:lnTo>
                    <a:pt x="214" y="308"/>
                  </a:lnTo>
                  <a:lnTo>
                    <a:pt x="207" y="307"/>
                  </a:lnTo>
                  <a:lnTo>
                    <a:pt x="201" y="305"/>
                  </a:lnTo>
                  <a:lnTo>
                    <a:pt x="195" y="302"/>
                  </a:lnTo>
                  <a:lnTo>
                    <a:pt x="189" y="299"/>
                  </a:lnTo>
                  <a:lnTo>
                    <a:pt x="183" y="295"/>
                  </a:lnTo>
                  <a:lnTo>
                    <a:pt x="177" y="292"/>
                  </a:lnTo>
                  <a:lnTo>
                    <a:pt x="172" y="287"/>
                  </a:lnTo>
                  <a:lnTo>
                    <a:pt x="166" y="283"/>
                  </a:lnTo>
                  <a:lnTo>
                    <a:pt x="161" y="278"/>
                  </a:lnTo>
                  <a:lnTo>
                    <a:pt x="161" y="278"/>
                  </a:lnTo>
                  <a:lnTo>
                    <a:pt x="161" y="278"/>
                  </a:lnTo>
                  <a:lnTo>
                    <a:pt x="161" y="277"/>
                  </a:lnTo>
                  <a:lnTo>
                    <a:pt x="160" y="277"/>
                  </a:lnTo>
                  <a:lnTo>
                    <a:pt x="160" y="277"/>
                  </a:lnTo>
                  <a:lnTo>
                    <a:pt x="160" y="277"/>
                  </a:lnTo>
                  <a:lnTo>
                    <a:pt x="159" y="277"/>
                  </a:lnTo>
                  <a:lnTo>
                    <a:pt x="159" y="277"/>
                  </a:lnTo>
                  <a:lnTo>
                    <a:pt x="159" y="277"/>
                  </a:lnTo>
                  <a:lnTo>
                    <a:pt x="159" y="278"/>
                  </a:lnTo>
                  <a:lnTo>
                    <a:pt x="155" y="273"/>
                  </a:lnTo>
                  <a:lnTo>
                    <a:pt x="151" y="269"/>
                  </a:lnTo>
                  <a:lnTo>
                    <a:pt x="147" y="265"/>
                  </a:lnTo>
                  <a:lnTo>
                    <a:pt x="143" y="260"/>
                  </a:lnTo>
                  <a:lnTo>
                    <a:pt x="139" y="256"/>
                  </a:lnTo>
                  <a:lnTo>
                    <a:pt x="136" y="251"/>
                  </a:lnTo>
                  <a:lnTo>
                    <a:pt x="132" y="246"/>
                  </a:lnTo>
                  <a:lnTo>
                    <a:pt x="129" y="241"/>
                  </a:lnTo>
                  <a:lnTo>
                    <a:pt x="126" y="236"/>
                  </a:lnTo>
                  <a:lnTo>
                    <a:pt x="123" y="231"/>
                  </a:lnTo>
                  <a:lnTo>
                    <a:pt x="121" y="227"/>
                  </a:lnTo>
                  <a:lnTo>
                    <a:pt x="118" y="223"/>
                  </a:lnTo>
                  <a:lnTo>
                    <a:pt x="115" y="219"/>
                  </a:lnTo>
                  <a:lnTo>
                    <a:pt x="113" y="214"/>
                  </a:lnTo>
                  <a:lnTo>
                    <a:pt x="110" y="210"/>
                  </a:lnTo>
                  <a:lnTo>
                    <a:pt x="108" y="207"/>
                  </a:lnTo>
                  <a:lnTo>
                    <a:pt x="105" y="203"/>
                  </a:lnTo>
                  <a:lnTo>
                    <a:pt x="102" y="199"/>
                  </a:lnTo>
                  <a:lnTo>
                    <a:pt x="98" y="196"/>
                  </a:lnTo>
                  <a:lnTo>
                    <a:pt x="95" y="194"/>
                  </a:lnTo>
                  <a:lnTo>
                    <a:pt x="90" y="191"/>
                  </a:lnTo>
                  <a:lnTo>
                    <a:pt x="85" y="188"/>
                  </a:lnTo>
                  <a:lnTo>
                    <a:pt x="80" y="186"/>
                  </a:lnTo>
                  <a:lnTo>
                    <a:pt x="75" y="183"/>
                  </a:lnTo>
                  <a:lnTo>
                    <a:pt x="70" y="181"/>
                  </a:lnTo>
                  <a:lnTo>
                    <a:pt x="65" y="179"/>
                  </a:lnTo>
                  <a:lnTo>
                    <a:pt x="59" y="178"/>
                  </a:lnTo>
                  <a:lnTo>
                    <a:pt x="54" y="176"/>
                  </a:lnTo>
                  <a:lnTo>
                    <a:pt x="49" y="175"/>
                  </a:lnTo>
                  <a:lnTo>
                    <a:pt x="43" y="173"/>
                  </a:lnTo>
                  <a:lnTo>
                    <a:pt x="41" y="172"/>
                  </a:lnTo>
                  <a:lnTo>
                    <a:pt x="38" y="172"/>
                  </a:lnTo>
                  <a:lnTo>
                    <a:pt x="36" y="171"/>
                  </a:lnTo>
                  <a:lnTo>
                    <a:pt x="33" y="170"/>
                  </a:lnTo>
                  <a:lnTo>
                    <a:pt x="31" y="169"/>
                  </a:lnTo>
                  <a:lnTo>
                    <a:pt x="28" y="167"/>
                  </a:lnTo>
                  <a:lnTo>
                    <a:pt x="26" y="166"/>
                  </a:lnTo>
                  <a:lnTo>
                    <a:pt x="23" y="165"/>
                  </a:lnTo>
                  <a:lnTo>
                    <a:pt x="21" y="163"/>
                  </a:lnTo>
                  <a:lnTo>
                    <a:pt x="19" y="161"/>
                  </a:lnTo>
                  <a:lnTo>
                    <a:pt x="20" y="160"/>
                  </a:lnTo>
                  <a:lnTo>
                    <a:pt x="21" y="158"/>
                  </a:lnTo>
                  <a:lnTo>
                    <a:pt x="22" y="157"/>
                  </a:lnTo>
                  <a:lnTo>
                    <a:pt x="23" y="156"/>
                  </a:lnTo>
                  <a:lnTo>
                    <a:pt x="24" y="156"/>
                  </a:lnTo>
                  <a:lnTo>
                    <a:pt x="26" y="155"/>
                  </a:lnTo>
                  <a:lnTo>
                    <a:pt x="27" y="154"/>
                  </a:lnTo>
                  <a:lnTo>
                    <a:pt x="28" y="154"/>
                  </a:lnTo>
                  <a:lnTo>
                    <a:pt x="30" y="153"/>
                  </a:lnTo>
                  <a:lnTo>
                    <a:pt x="31" y="153"/>
                  </a:lnTo>
                  <a:lnTo>
                    <a:pt x="33" y="154"/>
                  </a:lnTo>
                  <a:lnTo>
                    <a:pt x="35" y="154"/>
                  </a:lnTo>
                  <a:lnTo>
                    <a:pt x="37" y="155"/>
                  </a:lnTo>
                  <a:lnTo>
                    <a:pt x="39" y="155"/>
                  </a:lnTo>
                  <a:lnTo>
                    <a:pt x="41" y="155"/>
                  </a:lnTo>
                  <a:lnTo>
                    <a:pt x="44" y="155"/>
                  </a:lnTo>
                  <a:lnTo>
                    <a:pt x="46" y="155"/>
                  </a:lnTo>
                  <a:lnTo>
                    <a:pt x="48" y="155"/>
                  </a:lnTo>
                  <a:lnTo>
                    <a:pt x="50" y="154"/>
                  </a:lnTo>
                  <a:lnTo>
                    <a:pt x="52" y="154"/>
                  </a:lnTo>
                  <a:lnTo>
                    <a:pt x="51" y="155"/>
                  </a:lnTo>
                  <a:lnTo>
                    <a:pt x="51" y="155"/>
                  </a:lnTo>
                  <a:lnTo>
                    <a:pt x="50" y="155"/>
                  </a:lnTo>
                  <a:lnTo>
                    <a:pt x="49" y="155"/>
                  </a:lnTo>
                  <a:lnTo>
                    <a:pt x="49" y="155"/>
                  </a:lnTo>
                  <a:lnTo>
                    <a:pt x="48" y="155"/>
                  </a:lnTo>
                  <a:lnTo>
                    <a:pt x="47" y="155"/>
                  </a:lnTo>
                  <a:lnTo>
                    <a:pt x="47" y="155"/>
                  </a:lnTo>
                  <a:lnTo>
                    <a:pt x="46" y="155"/>
                  </a:lnTo>
                  <a:lnTo>
                    <a:pt x="45" y="155"/>
                  </a:lnTo>
                  <a:lnTo>
                    <a:pt x="45" y="156"/>
                  </a:lnTo>
                  <a:lnTo>
                    <a:pt x="45" y="156"/>
                  </a:lnTo>
                  <a:lnTo>
                    <a:pt x="45" y="156"/>
                  </a:lnTo>
                  <a:lnTo>
                    <a:pt x="45" y="156"/>
                  </a:lnTo>
                  <a:lnTo>
                    <a:pt x="45" y="156"/>
                  </a:lnTo>
                  <a:lnTo>
                    <a:pt x="45" y="156"/>
                  </a:lnTo>
                  <a:lnTo>
                    <a:pt x="45" y="157"/>
                  </a:lnTo>
                  <a:lnTo>
                    <a:pt x="45" y="157"/>
                  </a:lnTo>
                  <a:lnTo>
                    <a:pt x="45" y="157"/>
                  </a:lnTo>
                  <a:lnTo>
                    <a:pt x="45" y="157"/>
                  </a:lnTo>
                  <a:lnTo>
                    <a:pt x="47" y="158"/>
                  </a:lnTo>
                  <a:lnTo>
                    <a:pt x="49" y="158"/>
                  </a:lnTo>
                  <a:lnTo>
                    <a:pt x="50" y="159"/>
                  </a:lnTo>
                  <a:lnTo>
                    <a:pt x="52" y="159"/>
                  </a:lnTo>
                  <a:lnTo>
                    <a:pt x="54" y="160"/>
                  </a:lnTo>
                  <a:lnTo>
                    <a:pt x="56" y="160"/>
                  </a:lnTo>
                  <a:lnTo>
                    <a:pt x="57" y="161"/>
                  </a:lnTo>
                  <a:lnTo>
                    <a:pt x="59" y="161"/>
                  </a:lnTo>
                  <a:lnTo>
                    <a:pt x="61" y="162"/>
                  </a:lnTo>
                  <a:lnTo>
                    <a:pt x="62" y="162"/>
                  </a:lnTo>
                  <a:lnTo>
                    <a:pt x="66" y="162"/>
                  </a:lnTo>
                  <a:lnTo>
                    <a:pt x="69" y="161"/>
                  </a:lnTo>
                  <a:lnTo>
                    <a:pt x="73" y="161"/>
                  </a:lnTo>
                  <a:lnTo>
                    <a:pt x="76" y="161"/>
                  </a:lnTo>
                  <a:lnTo>
                    <a:pt x="80" y="161"/>
                  </a:lnTo>
                  <a:lnTo>
                    <a:pt x="83" y="160"/>
                  </a:lnTo>
                  <a:lnTo>
                    <a:pt x="86" y="159"/>
                  </a:lnTo>
                  <a:lnTo>
                    <a:pt x="89" y="157"/>
                  </a:lnTo>
                  <a:lnTo>
                    <a:pt x="92" y="155"/>
                  </a:lnTo>
                  <a:lnTo>
                    <a:pt x="95" y="153"/>
                  </a:lnTo>
                  <a:lnTo>
                    <a:pt x="95" y="152"/>
                  </a:lnTo>
                  <a:lnTo>
                    <a:pt x="91" y="154"/>
                  </a:lnTo>
                  <a:lnTo>
                    <a:pt x="87" y="156"/>
                  </a:lnTo>
                  <a:lnTo>
                    <a:pt x="83" y="157"/>
                  </a:lnTo>
                  <a:lnTo>
                    <a:pt x="78" y="158"/>
                  </a:lnTo>
                  <a:lnTo>
                    <a:pt x="74" y="158"/>
                  </a:lnTo>
                  <a:lnTo>
                    <a:pt x="70" y="159"/>
                  </a:lnTo>
                  <a:lnTo>
                    <a:pt x="65" y="159"/>
                  </a:lnTo>
                  <a:lnTo>
                    <a:pt x="61" y="158"/>
                  </a:lnTo>
                  <a:lnTo>
                    <a:pt x="57" y="158"/>
                  </a:lnTo>
                  <a:lnTo>
                    <a:pt x="52" y="157"/>
                  </a:lnTo>
                  <a:lnTo>
                    <a:pt x="55" y="157"/>
                  </a:lnTo>
                  <a:lnTo>
                    <a:pt x="57" y="156"/>
                  </a:lnTo>
                  <a:lnTo>
                    <a:pt x="59" y="156"/>
                  </a:lnTo>
                  <a:lnTo>
                    <a:pt x="62" y="155"/>
                  </a:lnTo>
                  <a:lnTo>
                    <a:pt x="64" y="154"/>
                  </a:lnTo>
                  <a:lnTo>
                    <a:pt x="66" y="153"/>
                  </a:lnTo>
                  <a:lnTo>
                    <a:pt x="68" y="152"/>
                  </a:lnTo>
                  <a:lnTo>
                    <a:pt x="70" y="151"/>
                  </a:lnTo>
                  <a:lnTo>
                    <a:pt x="72" y="150"/>
                  </a:lnTo>
                  <a:lnTo>
                    <a:pt x="75" y="148"/>
                  </a:lnTo>
                  <a:lnTo>
                    <a:pt x="75" y="148"/>
                  </a:lnTo>
                  <a:lnTo>
                    <a:pt x="75" y="148"/>
                  </a:lnTo>
                  <a:lnTo>
                    <a:pt x="74" y="148"/>
                  </a:lnTo>
                  <a:lnTo>
                    <a:pt x="74" y="148"/>
                  </a:lnTo>
                  <a:lnTo>
                    <a:pt x="74" y="147"/>
                  </a:lnTo>
                  <a:lnTo>
                    <a:pt x="74" y="147"/>
                  </a:lnTo>
                  <a:lnTo>
                    <a:pt x="74" y="147"/>
                  </a:lnTo>
                  <a:lnTo>
                    <a:pt x="74" y="147"/>
                  </a:lnTo>
                  <a:lnTo>
                    <a:pt x="74" y="147"/>
                  </a:lnTo>
                  <a:lnTo>
                    <a:pt x="73" y="147"/>
                  </a:lnTo>
                  <a:lnTo>
                    <a:pt x="70" y="148"/>
                  </a:lnTo>
                  <a:lnTo>
                    <a:pt x="66" y="149"/>
                  </a:lnTo>
                  <a:lnTo>
                    <a:pt x="62" y="150"/>
                  </a:lnTo>
                  <a:lnTo>
                    <a:pt x="58" y="150"/>
                  </a:lnTo>
                  <a:lnTo>
                    <a:pt x="54" y="151"/>
                  </a:lnTo>
                  <a:lnTo>
                    <a:pt x="50" y="151"/>
                  </a:lnTo>
                  <a:lnTo>
                    <a:pt x="46" y="151"/>
                  </a:lnTo>
                  <a:lnTo>
                    <a:pt x="42" y="151"/>
                  </a:lnTo>
                  <a:lnTo>
                    <a:pt x="38" y="151"/>
                  </a:lnTo>
                  <a:lnTo>
                    <a:pt x="34" y="151"/>
                  </a:lnTo>
                  <a:lnTo>
                    <a:pt x="37" y="148"/>
                  </a:lnTo>
                  <a:lnTo>
                    <a:pt x="39" y="144"/>
                  </a:lnTo>
                  <a:lnTo>
                    <a:pt x="41" y="141"/>
                  </a:lnTo>
                  <a:lnTo>
                    <a:pt x="43" y="137"/>
                  </a:lnTo>
                  <a:lnTo>
                    <a:pt x="44" y="133"/>
                  </a:lnTo>
                  <a:lnTo>
                    <a:pt x="45" y="129"/>
                  </a:lnTo>
                  <a:lnTo>
                    <a:pt x="46" y="125"/>
                  </a:lnTo>
                  <a:lnTo>
                    <a:pt x="46" y="121"/>
                  </a:lnTo>
                  <a:lnTo>
                    <a:pt x="46" y="116"/>
                  </a:lnTo>
                  <a:lnTo>
                    <a:pt x="45" y="112"/>
                  </a:lnTo>
                  <a:lnTo>
                    <a:pt x="41" y="98"/>
                  </a:lnTo>
                  <a:lnTo>
                    <a:pt x="43" y="99"/>
                  </a:lnTo>
                  <a:lnTo>
                    <a:pt x="45" y="101"/>
                  </a:lnTo>
                  <a:lnTo>
                    <a:pt x="47" y="102"/>
                  </a:lnTo>
                  <a:lnTo>
                    <a:pt x="50" y="103"/>
                  </a:lnTo>
                  <a:lnTo>
                    <a:pt x="52" y="104"/>
                  </a:lnTo>
                  <a:lnTo>
                    <a:pt x="54" y="104"/>
                  </a:lnTo>
                  <a:lnTo>
                    <a:pt x="57" y="104"/>
                  </a:lnTo>
                  <a:lnTo>
                    <a:pt x="59" y="104"/>
                  </a:lnTo>
                  <a:lnTo>
                    <a:pt x="61" y="104"/>
                  </a:lnTo>
                  <a:lnTo>
                    <a:pt x="64" y="103"/>
                  </a:lnTo>
                  <a:lnTo>
                    <a:pt x="65" y="102"/>
                  </a:lnTo>
                  <a:lnTo>
                    <a:pt x="67" y="100"/>
                  </a:lnTo>
                  <a:lnTo>
                    <a:pt x="68" y="99"/>
                  </a:lnTo>
                  <a:lnTo>
                    <a:pt x="69" y="97"/>
                  </a:lnTo>
                  <a:lnTo>
                    <a:pt x="71" y="95"/>
                  </a:lnTo>
                  <a:lnTo>
                    <a:pt x="72" y="94"/>
                  </a:lnTo>
                  <a:lnTo>
                    <a:pt x="72" y="92"/>
                  </a:lnTo>
                  <a:lnTo>
                    <a:pt x="73" y="90"/>
                  </a:lnTo>
                  <a:lnTo>
                    <a:pt x="74" y="88"/>
                  </a:lnTo>
                  <a:lnTo>
                    <a:pt x="74" y="85"/>
                  </a:lnTo>
                  <a:lnTo>
                    <a:pt x="73" y="82"/>
                  </a:lnTo>
                  <a:lnTo>
                    <a:pt x="73" y="79"/>
                  </a:lnTo>
                  <a:lnTo>
                    <a:pt x="72" y="77"/>
                  </a:lnTo>
                  <a:lnTo>
                    <a:pt x="71" y="74"/>
                  </a:lnTo>
                  <a:lnTo>
                    <a:pt x="70" y="71"/>
                  </a:lnTo>
                  <a:lnTo>
                    <a:pt x="68" y="69"/>
                  </a:lnTo>
                  <a:lnTo>
                    <a:pt x="67" y="66"/>
                  </a:lnTo>
                  <a:lnTo>
                    <a:pt x="65" y="64"/>
                  </a:lnTo>
                  <a:lnTo>
                    <a:pt x="64" y="62"/>
                  </a:lnTo>
                  <a:lnTo>
                    <a:pt x="62" y="59"/>
                  </a:lnTo>
                  <a:lnTo>
                    <a:pt x="62" y="60"/>
                  </a:lnTo>
                  <a:lnTo>
                    <a:pt x="61" y="60"/>
                  </a:lnTo>
                  <a:lnTo>
                    <a:pt x="61" y="60"/>
                  </a:lnTo>
                  <a:lnTo>
                    <a:pt x="61" y="61"/>
                  </a:lnTo>
                  <a:lnTo>
                    <a:pt x="62" y="61"/>
                  </a:lnTo>
                  <a:lnTo>
                    <a:pt x="62" y="62"/>
                  </a:lnTo>
                  <a:lnTo>
                    <a:pt x="62" y="62"/>
                  </a:lnTo>
                  <a:lnTo>
                    <a:pt x="62" y="62"/>
                  </a:lnTo>
                  <a:lnTo>
                    <a:pt x="62" y="62"/>
                  </a:lnTo>
                  <a:lnTo>
                    <a:pt x="62" y="63"/>
                  </a:lnTo>
                  <a:lnTo>
                    <a:pt x="64" y="65"/>
                  </a:lnTo>
                  <a:lnTo>
                    <a:pt x="66" y="68"/>
                  </a:lnTo>
                  <a:lnTo>
                    <a:pt x="67" y="70"/>
                  </a:lnTo>
                  <a:lnTo>
                    <a:pt x="68" y="73"/>
                  </a:lnTo>
                  <a:lnTo>
                    <a:pt x="69" y="76"/>
                  </a:lnTo>
                  <a:lnTo>
                    <a:pt x="70" y="79"/>
                  </a:lnTo>
                  <a:lnTo>
                    <a:pt x="71" y="82"/>
                  </a:lnTo>
                  <a:lnTo>
                    <a:pt x="71" y="85"/>
                  </a:lnTo>
                  <a:lnTo>
                    <a:pt x="71" y="88"/>
                  </a:lnTo>
                  <a:lnTo>
                    <a:pt x="70" y="91"/>
                  </a:lnTo>
                  <a:lnTo>
                    <a:pt x="70" y="92"/>
                  </a:lnTo>
                  <a:lnTo>
                    <a:pt x="69" y="94"/>
                  </a:lnTo>
                  <a:lnTo>
                    <a:pt x="68" y="95"/>
                  </a:lnTo>
                  <a:lnTo>
                    <a:pt x="67" y="96"/>
                  </a:lnTo>
                  <a:lnTo>
                    <a:pt x="66" y="97"/>
                  </a:lnTo>
                  <a:lnTo>
                    <a:pt x="65" y="98"/>
                  </a:lnTo>
                  <a:lnTo>
                    <a:pt x="64" y="99"/>
                  </a:lnTo>
                  <a:lnTo>
                    <a:pt x="63" y="100"/>
                  </a:lnTo>
                  <a:lnTo>
                    <a:pt x="61" y="100"/>
                  </a:lnTo>
                  <a:lnTo>
                    <a:pt x="60" y="100"/>
                  </a:lnTo>
                  <a:lnTo>
                    <a:pt x="58" y="100"/>
                  </a:lnTo>
                  <a:lnTo>
                    <a:pt x="56" y="100"/>
                  </a:lnTo>
                  <a:lnTo>
                    <a:pt x="54" y="100"/>
                  </a:lnTo>
                  <a:lnTo>
                    <a:pt x="51" y="99"/>
                  </a:lnTo>
                  <a:lnTo>
                    <a:pt x="49" y="99"/>
                  </a:lnTo>
                  <a:lnTo>
                    <a:pt x="47" y="98"/>
                  </a:lnTo>
                  <a:lnTo>
                    <a:pt x="45" y="97"/>
                  </a:lnTo>
                  <a:lnTo>
                    <a:pt x="43" y="95"/>
                  </a:lnTo>
                  <a:lnTo>
                    <a:pt x="41" y="94"/>
                  </a:lnTo>
                  <a:lnTo>
                    <a:pt x="40" y="92"/>
                  </a:lnTo>
                  <a:lnTo>
                    <a:pt x="41" y="93"/>
                  </a:lnTo>
                  <a:lnTo>
                    <a:pt x="42" y="93"/>
                  </a:lnTo>
                  <a:lnTo>
                    <a:pt x="44" y="94"/>
                  </a:lnTo>
                  <a:lnTo>
                    <a:pt x="46" y="95"/>
                  </a:lnTo>
                  <a:lnTo>
                    <a:pt x="47" y="95"/>
                  </a:lnTo>
                  <a:lnTo>
                    <a:pt x="49" y="95"/>
                  </a:lnTo>
                  <a:lnTo>
                    <a:pt x="51" y="95"/>
                  </a:lnTo>
                  <a:lnTo>
                    <a:pt x="53" y="95"/>
                  </a:lnTo>
                  <a:lnTo>
                    <a:pt x="55" y="95"/>
                  </a:lnTo>
                  <a:lnTo>
                    <a:pt x="56" y="94"/>
                  </a:lnTo>
                  <a:lnTo>
                    <a:pt x="58" y="93"/>
                  </a:lnTo>
                  <a:lnTo>
                    <a:pt x="59" y="91"/>
                  </a:lnTo>
                  <a:lnTo>
                    <a:pt x="60" y="90"/>
                  </a:lnTo>
                  <a:lnTo>
                    <a:pt x="61" y="88"/>
                  </a:lnTo>
                  <a:lnTo>
                    <a:pt x="62" y="86"/>
                  </a:lnTo>
                  <a:lnTo>
                    <a:pt x="63" y="84"/>
                  </a:lnTo>
                  <a:lnTo>
                    <a:pt x="63" y="82"/>
                  </a:lnTo>
                  <a:lnTo>
                    <a:pt x="64" y="80"/>
                  </a:lnTo>
                  <a:lnTo>
                    <a:pt x="64" y="78"/>
                  </a:lnTo>
                  <a:lnTo>
                    <a:pt x="64" y="76"/>
                  </a:lnTo>
                  <a:lnTo>
                    <a:pt x="63" y="74"/>
                  </a:lnTo>
                  <a:lnTo>
                    <a:pt x="63" y="72"/>
                  </a:lnTo>
                  <a:lnTo>
                    <a:pt x="63" y="70"/>
                  </a:lnTo>
                  <a:lnTo>
                    <a:pt x="62" y="68"/>
                  </a:lnTo>
                  <a:lnTo>
                    <a:pt x="61" y="66"/>
                  </a:lnTo>
                  <a:lnTo>
                    <a:pt x="60" y="64"/>
                  </a:lnTo>
                  <a:lnTo>
                    <a:pt x="59" y="62"/>
                  </a:lnTo>
                  <a:lnTo>
                    <a:pt x="57" y="61"/>
                  </a:lnTo>
                  <a:lnTo>
                    <a:pt x="56" y="59"/>
                  </a:lnTo>
                  <a:lnTo>
                    <a:pt x="55" y="58"/>
                  </a:lnTo>
                  <a:lnTo>
                    <a:pt x="55" y="59"/>
                  </a:lnTo>
                  <a:lnTo>
                    <a:pt x="55" y="60"/>
                  </a:lnTo>
                  <a:lnTo>
                    <a:pt x="56" y="61"/>
                  </a:lnTo>
                  <a:lnTo>
                    <a:pt x="56" y="62"/>
                  </a:lnTo>
                  <a:lnTo>
                    <a:pt x="57" y="63"/>
                  </a:lnTo>
                  <a:lnTo>
                    <a:pt x="57" y="64"/>
                  </a:lnTo>
                  <a:lnTo>
                    <a:pt x="58" y="64"/>
                  </a:lnTo>
                  <a:lnTo>
                    <a:pt x="59" y="65"/>
                  </a:lnTo>
                  <a:lnTo>
                    <a:pt x="59" y="66"/>
                  </a:lnTo>
                  <a:lnTo>
                    <a:pt x="60" y="67"/>
                  </a:lnTo>
                  <a:lnTo>
                    <a:pt x="60" y="69"/>
                  </a:lnTo>
                  <a:lnTo>
                    <a:pt x="61" y="71"/>
                  </a:lnTo>
                  <a:lnTo>
                    <a:pt x="61" y="73"/>
                  </a:lnTo>
                  <a:lnTo>
                    <a:pt x="61" y="75"/>
                  </a:lnTo>
                  <a:lnTo>
                    <a:pt x="61" y="77"/>
                  </a:lnTo>
                  <a:lnTo>
                    <a:pt x="61" y="79"/>
                  </a:lnTo>
                  <a:lnTo>
                    <a:pt x="61" y="81"/>
                  </a:lnTo>
                  <a:lnTo>
                    <a:pt x="61" y="83"/>
                  </a:lnTo>
                  <a:lnTo>
                    <a:pt x="60" y="84"/>
                  </a:lnTo>
                  <a:lnTo>
                    <a:pt x="60" y="86"/>
                  </a:lnTo>
                  <a:lnTo>
                    <a:pt x="58" y="88"/>
                  </a:lnTo>
                  <a:lnTo>
                    <a:pt x="57" y="89"/>
                  </a:lnTo>
                  <a:lnTo>
                    <a:pt x="56" y="90"/>
                  </a:lnTo>
                  <a:lnTo>
                    <a:pt x="54" y="91"/>
                  </a:lnTo>
                  <a:lnTo>
                    <a:pt x="52" y="91"/>
                  </a:lnTo>
                  <a:lnTo>
                    <a:pt x="50" y="92"/>
                  </a:lnTo>
                  <a:lnTo>
                    <a:pt x="49" y="91"/>
                  </a:lnTo>
                  <a:lnTo>
                    <a:pt x="47" y="91"/>
                  </a:lnTo>
                  <a:lnTo>
                    <a:pt x="45" y="91"/>
                  </a:lnTo>
                  <a:lnTo>
                    <a:pt x="43" y="91"/>
                  </a:lnTo>
                  <a:lnTo>
                    <a:pt x="41" y="90"/>
                  </a:lnTo>
                  <a:lnTo>
                    <a:pt x="42" y="90"/>
                  </a:lnTo>
                  <a:lnTo>
                    <a:pt x="44" y="90"/>
                  </a:lnTo>
                  <a:lnTo>
                    <a:pt x="45" y="89"/>
                  </a:lnTo>
                  <a:lnTo>
                    <a:pt x="46" y="89"/>
                  </a:lnTo>
                  <a:lnTo>
                    <a:pt x="47" y="88"/>
                  </a:lnTo>
                  <a:lnTo>
                    <a:pt x="48" y="88"/>
                  </a:lnTo>
                  <a:lnTo>
                    <a:pt x="49" y="87"/>
                  </a:lnTo>
                  <a:lnTo>
                    <a:pt x="50" y="86"/>
                  </a:lnTo>
                  <a:lnTo>
                    <a:pt x="51" y="86"/>
                  </a:lnTo>
                  <a:lnTo>
                    <a:pt x="52" y="85"/>
                  </a:lnTo>
                  <a:lnTo>
                    <a:pt x="54" y="83"/>
                  </a:lnTo>
                  <a:lnTo>
                    <a:pt x="54" y="81"/>
                  </a:lnTo>
                  <a:lnTo>
                    <a:pt x="55" y="78"/>
                  </a:lnTo>
                  <a:lnTo>
                    <a:pt x="55" y="76"/>
                  </a:lnTo>
                  <a:lnTo>
                    <a:pt x="55" y="74"/>
                  </a:lnTo>
                  <a:lnTo>
                    <a:pt x="55" y="71"/>
                  </a:lnTo>
                  <a:lnTo>
                    <a:pt x="55" y="69"/>
                  </a:lnTo>
                  <a:lnTo>
                    <a:pt x="54" y="66"/>
                  </a:lnTo>
                  <a:lnTo>
                    <a:pt x="54" y="64"/>
                  </a:lnTo>
                  <a:lnTo>
                    <a:pt x="53" y="62"/>
                  </a:lnTo>
                  <a:lnTo>
                    <a:pt x="52" y="60"/>
                  </a:lnTo>
                  <a:lnTo>
                    <a:pt x="51" y="59"/>
                  </a:lnTo>
                  <a:lnTo>
                    <a:pt x="50" y="57"/>
                  </a:lnTo>
                  <a:lnTo>
                    <a:pt x="49" y="56"/>
                  </a:lnTo>
                  <a:lnTo>
                    <a:pt x="48" y="55"/>
                  </a:lnTo>
                  <a:lnTo>
                    <a:pt x="47" y="54"/>
                  </a:lnTo>
                  <a:lnTo>
                    <a:pt x="46" y="53"/>
                  </a:lnTo>
                  <a:lnTo>
                    <a:pt x="45" y="52"/>
                  </a:lnTo>
                  <a:lnTo>
                    <a:pt x="44" y="51"/>
                  </a:lnTo>
                  <a:lnTo>
                    <a:pt x="43" y="50"/>
                  </a:lnTo>
                  <a:lnTo>
                    <a:pt x="45" y="50"/>
                  </a:lnTo>
                  <a:lnTo>
                    <a:pt x="47" y="50"/>
                  </a:lnTo>
                  <a:lnTo>
                    <a:pt x="49" y="49"/>
                  </a:lnTo>
                  <a:lnTo>
                    <a:pt x="50" y="49"/>
                  </a:lnTo>
                  <a:lnTo>
                    <a:pt x="52" y="50"/>
                  </a:lnTo>
                  <a:lnTo>
                    <a:pt x="54" y="50"/>
                  </a:lnTo>
                  <a:lnTo>
                    <a:pt x="56" y="50"/>
                  </a:lnTo>
                  <a:lnTo>
                    <a:pt x="58" y="49"/>
                  </a:lnTo>
                  <a:lnTo>
                    <a:pt x="59" y="49"/>
                  </a:lnTo>
                  <a:lnTo>
                    <a:pt x="61" y="49"/>
                  </a:lnTo>
                  <a:lnTo>
                    <a:pt x="60" y="47"/>
                  </a:lnTo>
                  <a:lnTo>
                    <a:pt x="60" y="47"/>
                  </a:lnTo>
                  <a:lnTo>
                    <a:pt x="60" y="47"/>
                  </a:lnTo>
                  <a:lnTo>
                    <a:pt x="61" y="47"/>
                  </a:lnTo>
                  <a:lnTo>
                    <a:pt x="61" y="47"/>
                  </a:lnTo>
                  <a:lnTo>
                    <a:pt x="61" y="46"/>
                  </a:lnTo>
                  <a:lnTo>
                    <a:pt x="62" y="46"/>
                  </a:lnTo>
                  <a:lnTo>
                    <a:pt x="62" y="46"/>
                  </a:lnTo>
                  <a:lnTo>
                    <a:pt x="62" y="46"/>
                  </a:lnTo>
                  <a:lnTo>
                    <a:pt x="62" y="46"/>
                  </a:lnTo>
                  <a:lnTo>
                    <a:pt x="62" y="45"/>
                  </a:lnTo>
                  <a:lnTo>
                    <a:pt x="62" y="45"/>
                  </a:lnTo>
                  <a:lnTo>
                    <a:pt x="62" y="44"/>
                  </a:lnTo>
                  <a:lnTo>
                    <a:pt x="62" y="44"/>
                  </a:lnTo>
                  <a:lnTo>
                    <a:pt x="62" y="44"/>
                  </a:lnTo>
                  <a:lnTo>
                    <a:pt x="62" y="44"/>
                  </a:lnTo>
                  <a:lnTo>
                    <a:pt x="62" y="43"/>
                  </a:lnTo>
                  <a:lnTo>
                    <a:pt x="61" y="43"/>
                  </a:lnTo>
                  <a:lnTo>
                    <a:pt x="61" y="43"/>
                  </a:lnTo>
                  <a:lnTo>
                    <a:pt x="61" y="43"/>
                  </a:lnTo>
                  <a:lnTo>
                    <a:pt x="61" y="43"/>
                  </a:lnTo>
                  <a:lnTo>
                    <a:pt x="60" y="43"/>
                  </a:lnTo>
                  <a:lnTo>
                    <a:pt x="60" y="43"/>
                  </a:lnTo>
                  <a:lnTo>
                    <a:pt x="61" y="43"/>
                  </a:lnTo>
                  <a:lnTo>
                    <a:pt x="61" y="43"/>
                  </a:lnTo>
                  <a:lnTo>
                    <a:pt x="62" y="43"/>
                  </a:lnTo>
                  <a:lnTo>
                    <a:pt x="62" y="43"/>
                  </a:lnTo>
                  <a:lnTo>
                    <a:pt x="63" y="43"/>
                  </a:lnTo>
                  <a:lnTo>
                    <a:pt x="63" y="43"/>
                  </a:lnTo>
                  <a:lnTo>
                    <a:pt x="64" y="43"/>
                  </a:lnTo>
                  <a:lnTo>
                    <a:pt x="64" y="43"/>
                  </a:lnTo>
                  <a:lnTo>
                    <a:pt x="64" y="42"/>
                  </a:lnTo>
                  <a:lnTo>
                    <a:pt x="64" y="42"/>
                  </a:lnTo>
                  <a:lnTo>
                    <a:pt x="64" y="41"/>
                  </a:lnTo>
                  <a:lnTo>
                    <a:pt x="64" y="41"/>
                  </a:lnTo>
                  <a:lnTo>
                    <a:pt x="64" y="41"/>
                  </a:lnTo>
                  <a:lnTo>
                    <a:pt x="64" y="41"/>
                  </a:lnTo>
                  <a:lnTo>
                    <a:pt x="64" y="40"/>
                  </a:lnTo>
                  <a:lnTo>
                    <a:pt x="64" y="40"/>
                  </a:lnTo>
                  <a:lnTo>
                    <a:pt x="64" y="40"/>
                  </a:lnTo>
                  <a:lnTo>
                    <a:pt x="64" y="40"/>
                  </a:lnTo>
                  <a:lnTo>
                    <a:pt x="63" y="40"/>
                  </a:lnTo>
                  <a:lnTo>
                    <a:pt x="64" y="40"/>
                  </a:lnTo>
                  <a:lnTo>
                    <a:pt x="64" y="40"/>
                  </a:lnTo>
                  <a:lnTo>
                    <a:pt x="65" y="40"/>
                  </a:lnTo>
                  <a:lnTo>
                    <a:pt x="65" y="40"/>
                  </a:lnTo>
                  <a:lnTo>
                    <a:pt x="65" y="39"/>
                  </a:lnTo>
                  <a:lnTo>
                    <a:pt x="65" y="39"/>
                  </a:lnTo>
                  <a:lnTo>
                    <a:pt x="65" y="38"/>
                  </a:lnTo>
                  <a:lnTo>
                    <a:pt x="66" y="38"/>
                  </a:lnTo>
                  <a:lnTo>
                    <a:pt x="66" y="38"/>
                  </a:lnTo>
                  <a:lnTo>
                    <a:pt x="67" y="38"/>
                  </a:lnTo>
                  <a:lnTo>
                    <a:pt x="67" y="37"/>
                  </a:lnTo>
                  <a:lnTo>
                    <a:pt x="67" y="37"/>
                  </a:lnTo>
                  <a:lnTo>
                    <a:pt x="66" y="36"/>
                  </a:lnTo>
                  <a:lnTo>
                    <a:pt x="66" y="36"/>
                  </a:lnTo>
                  <a:lnTo>
                    <a:pt x="65" y="36"/>
                  </a:lnTo>
                  <a:lnTo>
                    <a:pt x="65" y="36"/>
                  </a:lnTo>
                  <a:lnTo>
                    <a:pt x="64" y="36"/>
                  </a:lnTo>
                  <a:lnTo>
                    <a:pt x="63" y="35"/>
                  </a:lnTo>
                  <a:lnTo>
                    <a:pt x="63" y="35"/>
                  </a:lnTo>
                  <a:lnTo>
                    <a:pt x="62" y="35"/>
                  </a:lnTo>
                  <a:lnTo>
                    <a:pt x="64" y="35"/>
                  </a:lnTo>
                  <a:lnTo>
                    <a:pt x="65" y="35"/>
                  </a:lnTo>
                  <a:lnTo>
                    <a:pt x="66" y="34"/>
                  </a:lnTo>
                  <a:lnTo>
                    <a:pt x="68" y="34"/>
                  </a:lnTo>
                  <a:lnTo>
                    <a:pt x="70" y="34"/>
                  </a:lnTo>
                  <a:lnTo>
                    <a:pt x="71" y="34"/>
                  </a:lnTo>
                  <a:lnTo>
                    <a:pt x="73" y="34"/>
                  </a:lnTo>
                  <a:lnTo>
                    <a:pt x="75" y="34"/>
                  </a:lnTo>
                  <a:lnTo>
                    <a:pt x="76" y="34"/>
                  </a:lnTo>
                  <a:lnTo>
                    <a:pt x="78" y="33"/>
                  </a:lnTo>
                  <a:lnTo>
                    <a:pt x="78" y="33"/>
                  </a:lnTo>
                  <a:lnTo>
                    <a:pt x="71" y="32"/>
                  </a:lnTo>
                  <a:lnTo>
                    <a:pt x="65" y="32"/>
                  </a:lnTo>
                  <a:lnTo>
                    <a:pt x="58" y="33"/>
                  </a:lnTo>
                  <a:lnTo>
                    <a:pt x="52" y="34"/>
                  </a:lnTo>
                  <a:lnTo>
                    <a:pt x="46" y="35"/>
                  </a:lnTo>
                  <a:lnTo>
                    <a:pt x="39" y="36"/>
                  </a:lnTo>
                  <a:lnTo>
                    <a:pt x="33" y="37"/>
                  </a:lnTo>
                  <a:lnTo>
                    <a:pt x="26" y="38"/>
                  </a:lnTo>
                  <a:lnTo>
                    <a:pt x="20" y="39"/>
                  </a:lnTo>
                  <a:lnTo>
                    <a:pt x="13" y="39"/>
                  </a:lnTo>
                  <a:lnTo>
                    <a:pt x="10" y="38"/>
                  </a:lnTo>
                  <a:lnTo>
                    <a:pt x="11" y="37"/>
                  </a:lnTo>
                  <a:lnTo>
                    <a:pt x="12" y="36"/>
                  </a:lnTo>
                  <a:lnTo>
                    <a:pt x="12" y="35"/>
                  </a:lnTo>
                  <a:lnTo>
                    <a:pt x="13" y="34"/>
                  </a:lnTo>
                  <a:lnTo>
                    <a:pt x="14" y="33"/>
                  </a:lnTo>
                  <a:lnTo>
                    <a:pt x="15" y="33"/>
                  </a:lnTo>
                  <a:lnTo>
                    <a:pt x="15" y="32"/>
                  </a:lnTo>
                  <a:lnTo>
                    <a:pt x="16" y="31"/>
                  </a:lnTo>
                  <a:lnTo>
                    <a:pt x="17" y="31"/>
                  </a:lnTo>
                  <a:lnTo>
                    <a:pt x="18" y="30"/>
                  </a:lnTo>
                  <a:lnTo>
                    <a:pt x="24" y="31"/>
                  </a:lnTo>
                  <a:lnTo>
                    <a:pt x="29" y="31"/>
                  </a:lnTo>
                  <a:lnTo>
                    <a:pt x="35" y="31"/>
                  </a:lnTo>
                  <a:lnTo>
                    <a:pt x="41" y="32"/>
                  </a:lnTo>
                  <a:lnTo>
                    <a:pt x="46" y="31"/>
                  </a:lnTo>
                  <a:lnTo>
                    <a:pt x="52" y="31"/>
                  </a:lnTo>
                  <a:lnTo>
                    <a:pt x="57" y="30"/>
                  </a:lnTo>
                  <a:lnTo>
                    <a:pt x="63" y="29"/>
                  </a:lnTo>
                  <a:lnTo>
                    <a:pt x="68" y="27"/>
                  </a:lnTo>
                  <a:lnTo>
                    <a:pt x="73" y="25"/>
                  </a:lnTo>
                  <a:lnTo>
                    <a:pt x="73" y="25"/>
                  </a:lnTo>
                  <a:lnTo>
                    <a:pt x="73" y="24"/>
                  </a:lnTo>
                  <a:lnTo>
                    <a:pt x="72" y="24"/>
                  </a:lnTo>
                  <a:lnTo>
                    <a:pt x="72" y="24"/>
                  </a:lnTo>
                  <a:lnTo>
                    <a:pt x="72" y="24"/>
                  </a:lnTo>
                  <a:lnTo>
                    <a:pt x="72" y="24"/>
                  </a:lnTo>
                  <a:lnTo>
                    <a:pt x="72" y="24"/>
                  </a:lnTo>
                  <a:lnTo>
                    <a:pt x="72" y="23"/>
                  </a:lnTo>
                  <a:lnTo>
                    <a:pt x="72" y="23"/>
                  </a:lnTo>
                  <a:lnTo>
                    <a:pt x="72" y="23"/>
                  </a:lnTo>
                  <a:lnTo>
                    <a:pt x="67" y="25"/>
                  </a:lnTo>
                  <a:lnTo>
                    <a:pt x="62" y="26"/>
                  </a:lnTo>
                  <a:lnTo>
                    <a:pt x="58" y="27"/>
                  </a:lnTo>
                  <a:lnTo>
                    <a:pt x="53" y="27"/>
                  </a:lnTo>
                  <a:lnTo>
                    <a:pt x="48" y="28"/>
                  </a:lnTo>
                  <a:lnTo>
                    <a:pt x="43" y="28"/>
                  </a:lnTo>
                  <a:lnTo>
                    <a:pt x="38" y="28"/>
                  </a:lnTo>
                  <a:lnTo>
                    <a:pt x="32" y="28"/>
                  </a:lnTo>
                  <a:lnTo>
                    <a:pt x="28" y="27"/>
                  </a:lnTo>
                  <a:lnTo>
                    <a:pt x="23" y="27"/>
                  </a:lnTo>
                  <a:lnTo>
                    <a:pt x="24" y="26"/>
                  </a:lnTo>
                  <a:lnTo>
                    <a:pt x="26" y="25"/>
                  </a:lnTo>
                  <a:lnTo>
                    <a:pt x="27" y="25"/>
                  </a:lnTo>
                  <a:lnTo>
                    <a:pt x="29" y="24"/>
                  </a:lnTo>
                  <a:lnTo>
                    <a:pt x="30" y="23"/>
                  </a:lnTo>
                  <a:lnTo>
                    <a:pt x="32" y="23"/>
                  </a:lnTo>
                  <a:lnTo>
                    <a:pt x="33" y="22"/>
                  </a:lnTo>
                  <a:lnTo>
                    <a:pt x="35" y="22"/>
                  </a:lnTo>
                  <a:lnTo>
                    <a:pt x="36" y="21"/>
                  </a:lnTo>
                  <a:lnTo>
                    <a:pt x="38" y="21"/>
                  </a:lnTo>
                  <a:lnTo>
                    <a:pt x="38" y="20"/>
                  </a:lnTo>
                  <a:lnTo>
                    <a:pt x="36" y="20"/>
                  </a:lnTo>
                  <a:lnTo>
                    <a:pt x="34" y="20"/>
                  </a:lnTo>
                  <a:lnTo>
                    <a:pt x="32" y="20"/>
                  </a:lnTo>
                  <a:lnTo>
                    <a:pt x="30" y="21"/>
                  </a:lnTo>
                  <a:lnTo>
                    <a:pt x="28" y="22"/>
                  </a:lnTo>
                  <a:lnTo>
                    <a:pt x="26" y="23"/>
                  </a:lnTo>
                  <a:lnTo>
                    <a:pt x="24" y="24"/>
                  </a:lnTo>
                  <a:lnTo>
                    <a:pt x="22" y="25"/>
                  </a:lnTo>
                  <a:lnTo>
                    <a:pt x="20" y="26"/>
                  </a:lnTo>
                  <a:lnTo>
                    <a:pt x="18" y="27"/>
                  </a:lnTo>
                  <a:lnTo>
                    <a:pt x="16" y="26"/>
                  </a:lnTo>
                  <a:lnTo>
                    <a:pt x="14" y="26"/>
                  </a:lnTo>
                  <a:lnTo>
                    <a:pt x="12" y="26"/>
                  </a:lnTo>
                  <a:lnTo>
                    <a:pt x="11" y="25"/>
                  </a:lnTo>
                  <a:lnTo>
                    <a:pt x="9" y="25"/>
                  </a:lnTo>
                  <a:lnTo>
                    <a:pt x="7" y="24"/>
                  </a:lnTo>
                  <a:lnTo>
                    <a:pt x="5" y="24"/>
                  </a:lnTo>
                  <a:lnTo>
                    <a:pt x="3" y="23"/>
                  </a:lnTo>
                  <a:lnTo>
                    <a:pt x="2" y="22"/>
                  </a:lnTo>
                  <a:lnTo>
                    <a:pt x="0" y="21"/>
                  </a:lnTo>
                  <a:lnTo>
                    <a:pt x="4" y="21"/>
                  </a:lnTo>
                  <a:lnTo>
                    <a:pt x="7" y="20"/>
                  </a:lnTo>
                  <a:lnTo>
                    <a:pt x="10" y="19"/>
                  </a:lnTo>
                  <a:lnTo>
                    <a:pt x="13" y="18"/>
                  </a:lnTo>
                  <a:lnTo>
                    <a:pt x="17" y="17"/>
                  </a:lnTo>
                  <a:lnTo>
                    <a:pt x="20" y="15"/>
                  </a:lnTo>
                  <a:lnTo>
                    <a:pt x="23" y="14"/>
                  </a:lnTo>
                  <a:lnTo>
                    <a:pt x="26" y="13"/>
                  </a:lnTo>
                  <a:lnTo>
                    <a:pt x="30" y="12"/>
                  </a:lnTo>
                  <a:lnTo>
                    <a:pt x="33" y="12"/>
                  </a:lnTo>
                  <a:lnTo>
                    <a:pt x="35" y="13"/>
                  </a:lnTo>
                  <a:lnTo>
                    <a:pt x="37" y="14"/>
                  </a:lnTo>
                  <a:lnTo>
                    <a:pt x="38" y="15"/>
                  </a:lnTo>
                  <a:lnTo>
                    <a:pt x="40" y="16"/>
                  </a:lnTo>
                  <a:lnTo>
                    <a:pt x="41" y="17"/>
                  </a:lnTo>
                  <a:lnTo>
                    <a:pt x="43" y="18"/>
                  </a:lnTo>
                  <a:lnTo>
                    <a:pt x="45" y="19"/>
                  </a:lnTo>
                  <a:lnTo>
                    <a:pt x="46" y="19"/>
                  </a:lnTo>
                  <a:lnTo>
                    <a:pt x="48" y="20"/>
                  </a:lnTo>
                  <a:lnTo>
                    <a:pt x="50" y="20"/>
                  </a:lnTo>
                  <a:lnTo>
                    <a:pt x="50" y="19"/>
                  </a:lnTo>
                  <a:lnTo>
                    <a:pt x="49" y="19"/>
                  </a:lnTo>
                  <a:lnTo>
                    <a:pt x="47" y="18"/>
                  </a:lnTo>
                  <a:lnTo>
                    <a:pt x="46" y="17"/>
                  </a:lnTo>
                  <a:lnTo>
                    <a:pt x="45" y="17"/>
                  </a:lnTo>
                  <a:lnTo>
                    <a:pt x="43" y="16"/>
                  </a:lnTo>
                  <a:lnTo>
                    <a:pt x="42" y="15"/>
                  </a:lnTo>
                  <a:lnTo>
                    <a:pt x="41" y="14"/>
                  </a:lnTo>
                  <a:lnTo>
                    <a:pt x="40" y="13"/>
                  </a:lnTo>
                  <a:lnTo>
                    <a:pt x="38" y="12"/>
                  </a:lnTo>
                  <a:lnTo>
                    <a:pt x="37" y="12"/>
                  </a:lnTo>
                  <a:lnTo>
                    <a:pt x="41" y="11"/>
                  </a:lnTo>
                  <a:lnTo>
                    <a:pt x="46" y="11"/>
                  </a:lnTo>
                  <a:lnTo>
                    <a:pt x="50" y="12"/>
                  </a:lnTo>
                  <a:lnTo>
                    <a:pt x="54" y="13"/>
                  </a:lnTo>
                  <a:lnTo>
                    <a:pt x="59" y="14"/>
                  </a:lnTo>
                  <a:lnTo>
                    <a:pt x="63" y="16"/>
                  </a:lnTo>
                  <a:lnTo>
                    <a:pt x="67" y="18"/>
                  </a:lnTo>
                  <a:lnTo>
                    <a:pt x="70" y="20"/>
                  </a:lnTo>
                  <a:lnTo>
                    <a:pt x="74" y="22"/>
                  </a:lnTo>
                  <a:lnTo>
                    <a:pt x="78" y="24"/>
                  </a:lnTo>
                  <a:lnTo>
                    <a:pt x="78" y="24"/>
                  </a:lnTo>
                  <a:lnTo>
                    <a:pt x="78" y="23"/>
                  </a:lnTo>
                  <a:lnTo>
                    <a:pt x="78" y="22"/>
                  </a:lnTo>
                  <a:lnTo>
                    <a:pt x="77" y="21"/>
                  </a:lnTo>
                  <a:lnTo>
                    <a:pt x="77" y="21"/>
                  </a:lnTo>
                  <a:lnTo>
                    <a:pt x="76" y="20"/>
                  </a:lnTo>
                  <a:lnTo>
                    <a:pt x="75" y="20"/>
                  </a:lnTo>
                  <a:lnTo>
                    <a:pt x="75" y="19"/>
                  </a:lnTo>
                  <a:lnTo>
                    <a:pt x="74" y="19"/>
                  </a:lnTo>
                  <a:lnTo>
                    <a:pt x="73" y="18"/>
                  </a:lnTo>
                  <a:lnTo>
                    <a:pt x="70" y="16"/>
                  </a:lnTo>
                  <a:lnTo>
                    <a:pt x="66" y="14"/>
                  </a:lnTo>
                  <a:lnTo>
                    <a:pt x="62" y="12"/>
                  </a:lnTo>
                  <a:lnTo>
                    <a:pt x="58" y="10"/>
                  </a:lnTo>
                  <a:lnTo>
                    <a:pt x="54" y="9"/>
                  </a:lnTo>
                  <a:lnTo>
                    <a:pt x="49" y="8"/>
                  </a:lnTo>
                  <a:lnTo>
                    <a:pt x="45" y="7"/>
                  </a:lnTo>
                  <a:lnTo>
                    <a:pt x="41" y="7"/>
                  </a:lnTo>
                  <a:lnTo>
                    <a:pt x="36" y="8"/>
                  </a:lnTo>
                  <a:lnTo>
                    <a:pt x="32" y="8"/>
                  </a:lnTo>
                  <a:lnTo>
                    <a:pt x="22" y="1"/>
                  </a:lnTo>
                  <a:lnTo>
                    <a:pt x="28" y="1"/>
                  </a:lnTo>
                  <a:lnTo>
                    <a:pt x="34" y="0"/>
                  </a:lnTo>
                  <a:lnTo>
                    <a:pt x="40" y="0"/>
                  </a:lnTo>
                  <a:lnTo>
                    <a:pt x="46" y="1"/>
                  </a:lnTo>
                  <a:lnTo>
                    <a:pt x="52" y="2"/>
                  </a:lnTo>
                  <a:lnTo>
                    <a:pt x="58" y="3"/>
                  </a:lnTo>
                  <a:lnTo>
                    <a:pt x="63" y="6"/>
                  </a:lnTo>
                  <a:lnTo>
                    <a:pt x="68" y="9"/>
                  </a:lnTo>
                  <a:lnTo>
                    <a:pt x="73" y="12"/>
                  </a:lnTo>
                  <a:lnTo>
                    <a:pt x="78" y="17"/>
                  </a:lnTo>
                  <a:lnTo>
                    <a:pt x="78" y="17"/>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9" name="Freeform 26"/>
            <p:cNvSpPr>
              <a:spLocks/>
            </p:cNvSpPr>
            <p:nvPr/>
          </p:nvSpPr>
          <p:spPr bwMode="auto">
            <a:xfrm>
              <a:off x="4961" y="1241"/>
              <a:ext cx="7" cy="6"/>
            </a:xfrm>
            <a:custGeom>
              <a:avLst/>
              <a:gdLst>
                <a:gd name="T0" fmla="*/ 7 w 7"/>
                <a:gd name="T1" fmla="*/ 5 h 6"/>
                <a:gd name="T2" fmla="*/ 6 w 7"/>
                <a:gd name="T3" fmla="*/ 5 h 6"/>
                <a:gd name="T4" fmla="*/ 6 w 7"/>
                <a:gd name="T5" fmla="*/ 6 h 6"/>
                <a:gd name="T6" fmla="*/ 6 w 7"/>
                <a:gd name="T7" fmla="*/ 6 h 6"/>
                <a:gd name="T8" fmla="*/ 6 w 7"/>
                <a:gd name="T9" fmla="*/ 6 h 6"/>
                <a:gd name="T10" fmla="*/ 5 w 7"/>
                <a:gd name="T11" fmla="*/ 6 h 6"/>
                <a:gd name="T12" fmla="*/ 5 w 7"/>
                <a:gd name="T13" fmla="*/ 6 h 6"/>
                <a:gd name="T14" fmla="*/ 5 w 7"/>
                <a:gd name="T15" fmla="*/ 6 h 6"/>
                <a:gd name="T16" fmla="*/ 5 w 7"/>
                <a:gd name="T17" fmla="*/ 6 h 6"/>
                <a:gd name="T18" fmla="*/ 4 w 7"/>
                <a:gd name="T19" fmla="*/ 6 h 6"/>
                <a:gd name="T20" fmla="*/ 4 w 7"/>
                <a:gd name="T21" fmla="*/ 6 h 6"/>
                <a:gd name="T22" fmla="*/ 0 w 7"/>
                <a:gd name="T23" fmla="*/ 0 h 6"/>
                <a:gd name="T24" fmla="*/ 1 w 7"/>
                <a:gd name="T25" fmla="*/ 0 h 6"/>
                <a:gd name="T26" fmla="*/ 2 w 7"/>
                <a:gd name="T27" fmla="*/ 1 h 6"/>
                <a:gd name="T28" fmla="*/ 2 w 7"/>
                <a:gd name="T29" fmla="*/ 1 h 6"/>
                <a:gd name="T30" fmla="*/ 3 w 7"/>
                <a:gd name="T31" fmla="*/ 2 h 6"/>
                <a:gd name="T32" fmla="*/ 3 w 7"/>
                <a:gd name="T33" fmla="*/ 2 h 6"/>
                <a:gd name="T34" fmla="*/ 4 w 7"/>
                <a:gd name="T35" fmla="*/ 3 h 6"/>
                <a:gd name="T36" fmla="*/ 5 w 7"/>
                <a:gd name="T37" fmla="*/ 3 h 6"/>
                <a:gd name="T38" fmla="*/ 5 w 7"/>
                <a:gd name="T39" fmla="*/ 4 h 6"/>
                <a:gd name="T40" fmla="*/ 6 w 7"/>
                <a:gd name="T41" fmla="*/ 5 h 6"/>
                <a:gd name="T42" fmla="*/ 7 w 7"/>
                <a:gd name="T43" fmla="*/ 5 h 6"/>
                <a:gd name="T44" fmla="*/ 7 w 7"/>
                <a:gd name="T4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6">
                  <a:moveTo>
                    <a:pt x="7" y="5"/>
                  </a:moveTo>
                  <a:lnTo>
                    <a:pt x="6" y="5"/>
                  </a:lnTo>
                  <a:lnTo>
                    <a:pt x="6" y="6"/>
                  </a:lnTo>
                  <a:lnTo>
                    <a:pt x="6" y="6"/>
                  </a:lnTo>
                  <a:lnTo>
                    <a:pt x="6" y="6"/>
                  </a:lnTo>
                  <a:lnTo>
                    <a:pt x="5" y="6"/>
                  </a:lnTo>
                  <a:lnTo>
                    <a:pt x="5" y="6"/>
                  </a:lnTo>
                  <a:lnTo>
                    <a:pt x="5" y="6"/>
                  </a:lnTo>
                  <a:lnTo>
                    <a:pt x="5" y="6"/>
                  </a:lnTo>
                  <a:lnTo>
                    <a:pt x="4" y="6"/>
                  </a:lnTo>
                  <a:lnTo>
                    <a:pt x="4" y="6"/>
                  </a:lnTo>
                  <a:lnTo>
                    <a:pt x="0" y="0"/>
                  </a:lnTo>
                  <a:lnTo>
                    <a:pt x="1" y="0"/>
                  </a:lnTo>
                  <a:lnTo>
                    <a:pt x="2" y="1"/>
                  </a:lnTo>
                  <a:lnTo>
                    <a:pt x="2" y="1"/>
                  </a:lnTo>
                  <a:lnTo>
                    <a:pt x="3" y="2"/>
                  </a:lnTo>
                  <a:lnTo>
                    <a:pt x="3" y="2"/>
                  </a:lnTo>
                  <a:lnTo>
                    <a:pt x="4" y="3"/>
                  </a:lnTo>
                  <a:lnTo>
                    <a:pt x="5" y="3"/>
                  </a:lnTo>
                  <a:lnTo>
                    <a:pt x="5" y="4"/>
                  </a:lnTo>
                  <a:lnTo>
                    <a:pt x="6" y="5"/>
                  </a:lnTo>
                  <a:lnTo>
                    <a:pt x="7" y="5"/>
                  </a:lnTo>
                  <a:lnTo>
                    <a:pt x="7"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0" name="Freeform 27"/>
            <p:cNvSpPr>
              <a:spLocks/>
            </p:cNvSpPr>
            <p:nvPr/>
          </p:nvSpPr>
          <p:spPr bwMode="auto">
            <a:xfrm>
              <a:off x="5136" y="1251"/>
              <a:ext cx="3" cy="1"/>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1" name="Freeform 28"/>
            <p:cNvSpPr>
              <a:spLocks/>
            </p:cNvSpPr>
            <p:nvPr/>
          </p:nvSpPr>
          <p:spPr bwMode="auto">
            <a:xfrm>
              <a:off x="4940" y="1260"/>
              <a:ext cx="8" cy="14"/>
            </a:xfrm>
            <a:custGeom>
              <a:avLst/>
              <a:gdLst>
                <a:gd name="T0" fmla="*/ 8 w 8"/>
                <a:gd name="T1" fmla="*/ 14 h 14"/>
                <a:gd name="T2" fmla="*/ 7 w 8"/>
                <a:gd name="T3" fmla="*/ 13 h 14"/>
                <a:gd name="T4" fmla="*/ 6 w 8"/>
                <a:gd name="T5" fmla="*/ 12 h 14"/>
                <a:gd name="T6" fmla="*/ 5 w 8"/>
                <a:gd name="T7" fmla="*/ 10 h 14"/>
                <a:gd name="T8" fmla="*/ 4 w 8"/>
                <a:gd name="T9" fmla="*/ 9 h 14"/>
                <a:gd name="T10" fmla="*/ 3 w 8"/>
                <a:gd name="T11" fmla="*/ 7 h 14"/>
                <a:gd name="T12" fmla="*/ 3 w 8"/>
                <a:gd name="T13" fmla="*/ 6 h 14"/>
                <a:gd name="T14" fmla="*/ 2 w 8"/>
                <a:gd name="T15" fmla="*/ 5 h 14"/>
                <a:gd name="T16" fmla="*/ 1 w 8"/>
                <a:gd name="T17" fmla="*/ 3 h 14"/>
                <a:gd name="T18" fmla="*/ 1 w 8"/>
                <a:gd name="T19" fmla="*/ 1 h 14"/>
                <a:gd name="T20" fmla="*/ 0 w 8"/>
                <a:gd name="T21" fmla="*/ 0 h 14"/>
                <a:gd name="T22" fmla="*/ 2 w 8"/>
                <a:gd name="T23" fmla="*/ 0 h 14"/>
                <a:gd name="T24" fmla="*/ 3 w 8"/>
                <a:gd name="T25" fmla="*/ 1 h 14"/>
                <a:gd name="T26" fmla="*/ 4 w 8"/>
                <a:gd name="T27" fmla="*/ 2 h 14"/>
                <a:gd name="T28" fmla="*/ 5 w 8"/>
                <a:gd name="T29" fmla="*/ 4 h 14"/>
                <a:gd name="T30" fmla="*/ 6 w 8"/>
                <a:gd name="T31" fmla="*/ 5 h 14"/>
                <a:gd name="T32" fmla="*/ 6 w 8"/>
                <a:gd name="T33" fmla="*/ 7 h 14"/>
                <a:gd name="T34" fmla="*/ 7 w 8"/>
                <a:gd name="T35" fmla="*/ 9 h 14"/>
                <a:gd name="T36" fmla="*/ 7 w 8"/>
                <a:gd name="T37" fmla="*/ 10 h 14"/>
                <a:gd name="T38" fmla="*/ 7 w 8"/>
                <a:gd name="T39" fmla="*/ 12 h 14"/>
                <a:gd name="T40" fmla="*/ 8 w 8"/>
                <a:gd name="T41" fmla="*/ 14 h 14"/>
                <a:gd name="T42" fmla="*/ 8 w 8"/>
                <a:gd name="T4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 h="14">
                  <a:moveTo>
                    <a:pt x="8" y="14"/>
                  </a:moveTo>
                  <a:lnTo>
                    <a:pt x="7" y="13"/>
                  </a:lnTo>
                  <a:lnTo>
                    <a:pt x="6" y="12"/>
                  </a:lnTo>
                  <a:lnTo>
                    <a:pt x="5" y="10"/>
                  </a:lnTo>
                  <a:lnTo>
                    <a:pt x="4" y="9"/>
                  </a:lnTo>
                  <a:lnTo>
                    <a:pt x="3" y="7"/>
                  </a:lnTo>
                  <a:lnTo>
                    <a:pt x="3" y="6"/>
                  </a:lnTo>
                  <a:lnTo>
                    <a:pt x="2" y="5"/>
                  </a:lnTo>
                  <a:lnTo>
                    <a:pt x="1" y="3"/>
                  </a:lnTo>
                  <a:lnTo>
                    <a:pt x="1" y="1"/>
                  </a:lnTo>
                  <a:lnTo>
                    <a:pt x="0" y="0"/>
                  </a:lnTo>
                  <a:lnTo>
                    <a:pt x="2" y="0"/>
                  </a:lnTo>
                  <a:lnTo>
                    <a:pt x="3" y="1"/>
                  </a:lnTo>
                  <a:lnTo>
                    <a:pt x="4" y="2"/>
                  </a:lnTo>
                  <a:lnTo>
                    <a:pt x="5" y="4"/>
                  </a:lnTo>
                  <a:lnTo>
                    <a:pt x="6" y="5"/>
                  </a:lnTo>
                  <a:lnTo>
                    <a:pt x="6" y="7"/>
                  </a:lnTo>
                  <a:lnTo>
                    <a:pt x="7" y="9"/>
                  </a:lnTo>
                  <a:lnTo>
                    <a:pt x="7" y="10"/>
                  </a:lnTo>
                  <a:lnTo>
                    <a:pt x="7" y="12"/>
                  </a:lnTo>
                  <a:lnTo>
                    <a:pt x="8" y="14"/>
                  </a:lnTo>
                  <a:lnTo>
                    <a:pt x="8" y="1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2" name="Freeform 29"/>
            <p:cNvSpPr>
              <a:spLocks/>
            </p:cNvSpPr>
            <p:nvPr/>
          </p:nvSpPr>
          <p:spPr bwMode="auto">
            <a:xfrm>
              <a:off x="5179" y="1262"/>
              <a:ext cx="2" cy="2"/>
            </a:xfrm>
            <a:custGeom>
              <a:avLst/>
              <a:gdLst>
                <a:gd name="T0" fmla="*/ 2 w 2"/>
                <a:gd name="T1" fmla="*/ 2 h 2"/>
                <a:gd name="T2" fmla="*/ 0 w 2"/>
                <a:gd name="T3" fmla="*/ 0 h 2"/>
                <a:gd name="T4" fmla="*/ 1 w 2"/>
                <a:gd name="T5" fmla="*/ 1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1" y="1"/>
                  </a:lnTo>
                  <a:lnTo>
                    <a:pt x="2" y="2"/>
                  </a:lnTo>
                  <a:lnTo>
                    <a:pt x="2"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3" name="Freeform 30"/>
            <p:cNvSpPr>
              <a:spLocks/>
            </p:cNvSpPr>
            <p:nvPr/>
          </p:nvSpPr>
          <p:spPr bwMode="auto">
            <a:xfrm>
              <a:off x="4916" y="1263"/>
              <a:ext cx="19" cy="28"/>
            </a:xfrm>
            <a:custGeom>
              <a:avLst/>
              <a:gdLst>
                <a:gd name="T0" fmla="*/ 18 w 19"/>
                <a:gd name="T1" fmla="*/ 5 h 28"/>
                <a:gd name="T2" fmla="*/ 19 w 19"/>
                <a:gd name="T3" fmla="*/ 8 h 28"/>
                <a:gd name="T4" fmla="*/ 17 w 19"/>
                <a:gd name="T5" fmla="*/ 8 h 28"/>
                <a:gd name="T6" fmla="*/ 16 w 19"/>
                <a:gd name="T7" fmla="*/ 7 h 28"/>
                <a:gd name="T8" fmla="*/ 15 w 19"/>
                <a:gd name="T9" fmla="*/ 7 h 28"/>
                <a:gd name="T10" fmla="*/ 13 w 19"/>
                <a:gd name="T11" fmla="*/ 6 h 28"/>
                <a:gd name="T12" fmla="*/ 12 w 19"/>
                <a:gd name="T13" fmla="*/ 6 h 28"/>
                <a:gd name="T14" fmla="*/ 10 w 19"/>
                <a:gd name="T15" fmla="*/ 5 h 28"/>
                <a:gd name="T16" fmla="*/ 9 w 19"/>
                <a:gd name="T17" fmla="*/ 5 h 28"/>
                <a:gd name="T18" fmla="*/ 8 w 19"/>
                <a:gd name="T19" fmla="*/ 5 h 28"/>
                <a:gd name="T20" fmla="*/ 6 w 19"/>
                <a:gd name="T21" fmla="*/ 5 h 28"/>
                <a:gd name="T22" fmla="*/ 5 w 19"/>
                <a:gd name="T23" fmla="*/ 5 h 28"/>
                <a:gd name="T24" fmla="*/ 5 w 19"/>
                <a:gd name="T25" fmla="*/ 7 h 28"/>
                <a:gd name="T26" fmla="*/ 6 w 19"/>
                <a:gd name="T27" fmla="*/ 9 h 28"/>
                <a:gd name="T28" fmla="*/ 7 w 19"/>
                <a:gd name="T29" fmla="*/ 11 h 28"/>
                <a:gd name="T30" fmla="*/ 8 w 19"/>
                <a:gd name="T31" fmla="*/ 13 h 28"/>
                <a:gd name="T32" fmla="*/ 9 w 19"/>
                <a:gd name="T33" fmla="*/ 15 h 28"/>
                <a:gd name="T34" fmla="*/ 10 w 19"/>
                <a:gd name="T35" fmla="*/ 17 h 28"/>
                <a:gd name="T36" fmla="*/ 12 w 19"/>
                <a:gd name="T37" fmla="*/ 19 h 28"/>
                <a:gd name="T38" fmla="*/ 13 w 19"/>
                <a:gd name="T39" fmla="*/ 20 h 28"/>
                <a:gd name="T40" fmla="*/ 15 w 19"/>
                <a:gd name="T41" fmla="*/ 21 h 28"/>
                <a:gd name="T42" fmla="*/ 17 w 19"/>
                <a:gd name="T43" fmla="*/ 22 h 28"/>
                <a:gd name="T44" fmla="*/ 17 w 19"/>
                <a:gd name="T45" fmla="*/ 22 h 28"/>
                <a:gd name="T46" fmla="*/ 17 w 19"/>
                <a:gd name="T47" fmla="*/ 23 h 28"/>
                <a:gd name="T48" fmla="*/ 17 w 19"/>
                <a:gd name="T49" fmla="*/ 24 h 28"/>
                <a:gd name="T50" fmla="*/ 16 w 19"/>
                <a:gd name="T51" fmla="*/ 24 h 28"/>
                <a:gd name="T52" fmla="*/ 16 w 19"/>
                <a:gd name="T53" fmla="*/ 25 h 28"/>
                <a:gd name="T54" fmla="*/ 16 w 19"/>
                <a:gd name="T55" fmla="*/ 26 h 28"/>
                <a:gd name="T56" fmla="*/ 16 w 19"/>
                <a:gd name="T57" fmla="*/ 26 h 28"/>
                <a:gd name="T58" fmla="*/ 15 w 19"/>
                <a:gd name="T59" fmla="*/ 27 h 28"/>
                <a:gd name="T60" fmla="*/ 15 w 19"/>
                <a:gd name="T61" fmla="*/ 28 h 28"/>
                <a:gd name="T62" fmla="*/ 15 w 19"/>
                <a:gd name="T63" fmla="*/ 28 h 28"/>
                <a:gd name="T64" fmla="*/ 12 w 19"/>
                <a:gd name="T65" fmla="*/ 27 h 28"/>
                <a:gd name="T66" fmla="*/ 10 w 19"/>
                <a:gd name="T67" fmla="*/ 25 h 28"/>
                <a:gd name="T68" fmla="*/ 8 w 19"/>
                <a:gd name="T69" fmla="*/ 22 h 28"/>
                <a:gd name="T70" fmla="*/ 6 w 19"/>
                <a:gd name="T71" fmla="*/ 20 h 28"/>
                <a:gd name="T72" fmla="*/ 4 w 19"/>
                <a:gd name="T73" fmla="*/ 17 h 28"/>
                <a:gd name="T74" fmla="*/ 3 w 19"/>
                <a:gd name="T75" fmla="*/ 14 h 28"/>
                <a:gd name="T76" fmla="*/ 1 w 19"/>
                <a:gd name="T77" fmla="*/ 11 h 28"/>
                <a:gd name="T78" fmla="*/ 1 w 19"/>
                <a:gd name="T79" fmla="*/ 7 h 28"/>
                <a:gd name="T80" fmla="*/ 0 w 19"/>
                <a:gd name="T81" fmla="*/ 4 h 28"/>
                <a:gd name="T82" fmla="*/ 0 w 19"/>
                <a:gd name="T83" fmla="*/ 0 h 28"/>
                <a:gd name="T84" fmla="*/ 2 w 19"/>
                <a:gd name="T85" fmla="*/ 1 h 28"/>
                <a:gd name="T86" fmla="*/ 4 w 19"/>
                <a:gd name="T87" fmla="*/ 1 h 28"/>
                <a:gd name="T88" fmla="*/ 5 w 19"/>
                <a:gd name="T89" fmla="*/ 1 h 28"/>
                <a:gd name="T90" fmla="*/ 7 w 19"/>
                <a:gd name="T91" fmla="*/ 2 h 28"/>
                <a:gd name="T92" fmla="*/ 9 w 19"/>
                <a:gd name="T93" fmla="*/ 2 h 28"/>
                <a:gd name="T94" fmla="*/ 11 w 19"/>
                <a:gd name="T95" fmla="*/ 3 h 28"/>
                <a:gd name="T96" fmla="*/ 13 w 19"/>
                <a:gd name="T97" fmla="*/ 3 h 28"/>
                <a:gd name="T98" fmla="*/ 14 w 19"/>
                <a:gd name="T99" fmla="*/ 4 h 28"/>
                <a:gd name="T100" fmla="*/ 16 w 19"/>
                <a:gd name="T101" fmla="*/ 5 h 28"/>
                <a:gd name="T102" fmla="*/ 18 w 19"/>
                <a:gd name="T103" fmla="*/ 5 h 28"/>
                <a:gd name="T104" fmla="*/ 18 w 19"/>
                <a:gd name="T105" fmla="*/ 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 h="28">
                  <a:moveTo>
                    <a:pt x="18" y="5"/>
                  </a:moveTo>
                  <a:lnTo>
                    <a:pt x="19" y="8"/>
                  </a:lnTo>
                  <a:lnTo>
                    <a:pt x="17" y="8"/>
                  </a:lnTo>
                  <a:lnTo>
                    <a:pt x="16" y="7"/>
                  </a:lnTo>
                  <a:lnTo>
                    <a:pt x="15" y="7"/>
                  </a:lnTo>
                  <a:lnTo>
                    <a:pt x="13" y="6"/>
                  </a:lnTo>
                  <a:lnTo>
                    <a:pt x="12" y="6"/>
                  </a:lnTo>
                  <a:lnTo>
                    <a:pt x="10" y="5"/>
                  </a:lnTo>
                  <a:lnTo>
                    <a:pt x="9" y="5"/>
                  </a:lnTo>
                  <a:lnTo>
                    <a:pt x="8" y="5"/>
                  </a:lnTo>
                  <a:lnTo>
                    <a:pt x="6" y="5"/>
                  </a:lnTo>
                  <a:lnTo>
                    <a:pt x="5" y="5"/>
                  </a:lnTo>
                  <a:lnTo>
                    <a:pt x="5" y="7"/>
                  </a:lnTo>
                  <a:lnTo>
                    <a:pt x="6" y="9"/>
                  </a:lnTo>
                  <a:lnTo>
                    <a:pt x="7" y="11"/>
                  </a:lnTo>
                  <a:lnTo>
                    <a:pt x="8" y="13"/>
                  </a:lnTo>
                  <a:lnTo>
                    <a:pt x="9" y="15"/>
                  </a:lnTo>
                  <a:lnTo>
                    <a:pt x="10" y="17"/>
                  </a:lnTo>
                  <a:lnTo>
                    <a:pt x="12" y="19"/>
                  </a:lnTo>
                  <a:lnTo>
                    <a:pt x="13" y="20"/>
                  </a:lnTo>
                  <a:lnTo>
                    <a:pt x="15" y="21"/>
                  </a:lnTo>
                  <a:lnTo>
                    <a:pt x="17" y="22"/>
                  </a:lnTo>
                  <a:lnTo>
                    <a:pt x="17" y="22"/>
                  </a:lnTo>
                  <a:lnTo>
                    <a:pt x="17" y="23"/>
                  </a:lnTo>
                  <a:lnTo>
                    <a:pt x="17" y="24"/>
                  </a:lnTo>
                  <a:lnTo>
                    <a:pt x="16" y="24"/>
                  </a:lnTo>
                  <a:lnTo>
                    <a:pt x="16" y="25"/>
                  </a:lnTo>
                  <a:lnTo>
                    <a:pt x="16" y="26"/>
                  </a:lnTo>
                  <a:lnTo>
                    <a:pt x="16" y="26"/>
                  </a:lnTo>
                  <a:lnTo>
                    <a:pt x="15" y="27"/>
                  </a:lnTo>
                  <a:lnTo>
                    <a:pt x="15" y="28"/>
                  </a:lnTo>
                  <a:lnTo>
                    <a:pt x="15" y="28"/>
                  </a:lnTo>
                  <a:lnTo>
                    <a:pt x="12" y="27"/>
                  </a:lnTo>
                  <a:lnTo>
                    <a:pt x="10" y="25"/>
                  </a:lnTo>
                  <a:lnTo>
                    <a:pt x="8" y="22"/>
                  </a:lnTo>
                  <a:lnTo>
                    <a:pt x="6" y="20"/>
                  </a:lnTo>
                  <a:lnTo>
                    <a:pt x="4" y="17"/>
                  </a:lnTo>
                  <a:lnTo>
                    <a:pt x="3" y="14"/>
                  </a:lnTo>
                  <a:lnTo>
                    <a:pt x="1" y="11"/>
                  </a:lnTo>
                  <a:lnTo>
                    <a:pt x="1" y="7"/>
                  </a:lnTo>
                  <a:lnTo>
                    <a:pt x="0" y="4"/>
                  </a:lnTo>
                  <a:lnTo>
                    <a:pt x="0" y="0"/>
                  </a:lnTo>
                  <a:lnTo>
                    <a:pt x="2" y="1"/>
                  </a:lnTo>
                  <a:lnTo>
                    <a:pt x="4" y="1"/>
                  </a:lnTo>
                  <a:lnTo>
                    <a:pt x="5" y="1"/>
                  </a:lnTo>
                  <a:lnTo>
                    <a:pt x="7" y="2"/>
                  </a:lnTo>
                  <a:lnTo>
                    <a:pt x="9" y="2"/>
                  </a:lnTo>
                  <a:lnTo>
                    <a:pt x="11" y="3"/>
                  </a:lnTo>
                  <a:lnTo>
                    <a:pt x="13" y="3"/>
                  </a:lnTo>
                  <a:lnTo>
                    <a:pt x="14" y="4"/>
                  </a:lnTo>
                  <a:lnTo>
                    <a:pt x="16" y="5"/>
                  </a:lnTo>
                  <a:lnTo>
                    <a:pt x="18" y="5"/>
                  </a:lnTo>
                  <a:lnTo>
                    <a:pt x="18"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4" name="Freeform 31"/>
            <p:cNvSpPr>
              <a:spLocks/>
            </p:cNvSpPr>
            <p:nvPr/>
          </p:nvSpPr>
          <p:spPr bwMode="auto">
            <a:xfrm>
              <a:off x="4950" y="1265"/>
              <a:ext cx="8" cy="7"/>
            </a:xfrm>
            <a:custGeom>
              <a:avLst/>
              <a:gdLst>
                <a:gd name="T0" fmla="*/ 8 w 8"/>
                <a:gd name="T1" fmla="*/ 2 h 7"/>
                <a:gd name="T2" fmla="*/ 7 w 8"/>
                <a:gd name="T3" fmla="*/ 3 h 7"/>
                <a:gd name="T4" fmla="*/ 7 w 8"/>
                <a:gd name="T5" fmla="*/ 3 h 7"/>
                <a:gd name="T6" fmla="*/ 6 w 8"/>
                <a:gd name="T7" fmla="*/ 4 h 7"/>
                <a:gd name="T8" fmla="*/ 6 w 8"/>
                <a:gd name="T9" fmla="*/ 5 h 7"/>
                <a:gd name="T10" fmla="*/ 5 w 8"/>
                <a:gd name="T11" fmla="*/ 5 h 7"/>
                <a:gd name="T12" fmla="*/ 5 w 8"/>
                <a:gd name="T13" fmla="*/ 5 h 7"/>
                <a:gd name="T14" fmla="*/ 4 w 8"/>
                <a:gd name="T15" fmla="*/ 6 h 7"/>
                <a:gd name="T16" fmla="*/ 3 w 8"/>
                <a:gd name="T17" fmla="*/ 6 h 7"/>
                <a:gd name="T18" fmla="*/ 2 w 8"/>
                <a:gd name="T19" fmla="*/ 7 h 7"/>
                <a:gd name="T20" fmla="*/ 2 w 8"/>
                <a:gd name="T21" fmla="*/ 7 h 7"/>
                <a:gd name="T22" fmla="*/ 0 w 8"/>
                <a:gd name="T23" fmla="*/ 0 h 7"/>
                <a:gd name="T24" fmla="*/ 1 w 8"/>
                <a:gd name="T25" fmla="*/ 0 h 7"/>
                <a:gd name="T26" fmla="*/ 2 w 8"/>
                <a:gd name="T27" fmla="*/ 1 h 7"/>
                <a:gd name="T28" fmla="*/ 2 w 8"/>
                <a:gd name="T29" fmla="*/ 1 h 7"/>
                <a:gd name="T30" fmla="*/ 3 w 8"/>
                <a:gd name="T31" fmla="*/ 1 h 7"/>
                <a:gd name="T32" fmla="*/ 4 w 8"/>
                <a:gd name="T33" fmla="*/ 1 h 7"/>
                <a:gd name="T34" fmla="*/ 5 w 8"/>
                <a:gd name="T35" fmla="*/ 1 h 7"/>
                <a:gd name="T36" fmla="*/ 6 w 8"/>
                <a:gd name="T37" fmla="*/ 2 h 7"/>
                <a:gd name="T38" fmla="*/ 6 w 8"/>
                <a:gd name="T39" fmla="*/ 2 h 7"/>
                <a:gd name="T40" fmla="*/ 7 w 8"/>
                <a:gd name="T41" fmla="*/ 2 h 7"/>
                <a:gd name="T42" fmla="*/ 8 w 8"/>
                <a:gd name="T43" fmla="*/ 2 h 7"/>
                <a:gd name="T44" fmla="*/ 8 w 8"/>
                <a:gd name="T45"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7">
                  <a:moveTo>
                    <a:pt x="8" y="2"/>
                  </a:moveTo>
                  <a:lnTo>
                    <a:pt x="7" y="3"/>
                  </a:lnTo>
                  <a:lnTo>
                    <a:pt x="7" y="3"/>
                  </a:lnTo>
                  <a:lnTo>
                    <a:pt x="6" y="4"/>
                  </a:lnTo>
                  <a:lnTo>
                    <a:pt x="6" y="5"/>
                  </a:lnTo>
                  <a:lnTo>
                    <a:pt x="5" y="5"/>
                  </a:lnTo>
                  <a:lnTo>
                    <a:pt x="5" y="5"/>
                  </a:lnTo>
                  <a:lnTo>
                    <a:pt x="4" y="6"/>
                  </a:lnTo>
                  <a:lnTo>
                    <a:pt x="3" y="6"/>
                  </a:lnTo>
                  <a:lnTo>
                    <a:pt x="2" y="7"/>
                  </a:lnTo>
                  <a:lnTo>
                    <a:pt x="2" y="7"/>
                  </a:lnTo>
                  <a:lnTo>
                    <a:pt x="0" y="0"/>
                  </a:lnTo>
                  <a:lnTo>
                    <a:pt x="1" y="0"/>
                  </a:lnTo>
                  <a:lnTo>
                    <a:pt x="2" y="1"/>
                  </a:lnTo>
                  <a:lnTo>
                    <a:pt x="2" y="1"/>
                  </a:lnTo>
                  <a:lnTo>
                    <a:pt x="3" y="1"/>
                  </a:lnTo>
                  <a:lnTo>
                    <a:pt x="4" y="1"/>
                  </a:lnTo>
                  <a:lnTo>
                    <a:pt x="5" y="1"/>
                  </a:lnTo>
                  <a:lnTo>
                    <a:pt x="6" y="2"/>
                  </a:lnTo>
                  <a:lnTo>
                    <a:pt x="6" y="2"/>
                  </a:lnTo>
                  <a:lnTo>
                    <a:pt x="7" y="2"/>
                  </a:lnTo>
                  <a:lnTo>
                    <a:pt x="8" y="2"/>
                  </a:lnTo>
                  <a:lnTo>
                    <a:pt x="8"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5" name="Freeform 32"/>
            <p:cNvSpPr>
              <a:spLocks/>
            </p:cNvSpPr>
            <p:nvPr/>
          </p:nvSpPr>
          <p:spPr bwMode="auto">
            <a:xfrm>
              <a:off x="5032" y="1266"/>
              <a:ext cx="1" cy="2"/>
            </a:xfrm>
            <a:custGeom>
              <a:avLst/>
              <a:gdLst>
                <a:gd name="T0" fmla="*/ 0 w 1"/>
                <a:gd name="T1" fmla="*/ 2 h 2"/>
                <a:gd name="T2" fmla="*/ 1 w 1"/>
                <a:gd name="T3" fmla="*/ 0 h 2"/>
                <a:gd name="T4" fmla="*/ 1 w 1"/>
                <a:gd name="T5" fmla="*/ 1 h 2"/>
                <a:gd name="T6" fmla="*/ 0 w 1"/>
                <a:gd name="T7" fmla="*/ 2 h 2"/>
                <a:gd name="T8" fmla="*/ 0 w 1"/>
                <a:gd name="T9" fmla="*/ 2 h 2"/>
              </a:gdLst>
              <a:ahLst/>
              <a:cxnLst>
                <a:cxn ang="0">
                  <a:pos x="T0" y="T1"/>
                </a:cxn>
                <a:cxn ang="0">
                  <a:pos x="T2" y="T3"/>
                </a:cxn>
                <a:cxn ang="0">
                  <a:pos x="T4" y="T5"/>
                </a:cxn>
                <a:cxn ang="0">
                  <a:pos x="T6" y="T7"/>
                </a:cxn>
                <a:cxn ang="0">
                  <a:pos x="T8" y="T9"/>
                </a:cxn>
              </a:cxnLst>
              <a:rect l="0" t="0" r="r" b="b"/>
              <a:pathLst>
                <a:path w="1" h="2">
                  <a:moveTo>
                    <a:pt x="0" y="2"/>
                  </a:moveTo>
                  <a:lnTo>
                    <a:pt x="1" y="0"/>
                  </a:lnTo>
                  <a:lnTo>
                    <a:pt x="1" y="1"/>
                  </a:lnTo>
                  <a:lnTo>
                    <a:pt x="0" y="2"/>
                  </a:lnTo>
                  <a:lnTo>
                    <a:pt x="0" y="2"/>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6" name="Freeform 33"/>
            <p:cNvSpPr>
              <a:spLocks/>
            </p:cNvSpPr>
            <p:nvPr/>
          </p:nvSpPr>
          <p:spPr bwMode="auto">
            <a:xfrm>
              <a:off x="4924" y="1271"/>
              <a:ext cx="15" cy="11"/>
            </a:xfrm>
            <a:custGeom>
              <a:avLst/>
              <a:gdLst>
                <a:gd name="T0" fmla="*/ 15 w 15"/>
                <a:gd name="T1" fmla="*/ 6 h 11"/>
                <a:gd name="T2" fmla="*/ 11 w 15"/>
                <a:gd name="T3" fmla="*/ 6 h 11"/>
                <a:gd name="T4" fmla="*/ 11 w 15"/>
                <a:gd name="T5" fmla="*/ 6 h 11"/>
                <a:gd name="T6" fmla="*/ 12 w 15"/>
                <a:gd name="T7" fmla="*/ 6 h 11"/>
                <a:gd name="T8" fmla="*/ 12 w 15"/>
                <a:gd name="T9" fmla="*/ 7 h 11"/>
                <a:gd name="T10" fmla="*/ 12 w 15"/>
                <a:gd name="T11" fmla="*/ 7 h 11"/>
                <a:gd name="T12" fmla="*/ 12 w 15"/>
                <a:gd name="T13" fmla="*/ 7 h 11"/>
                <a:gd name="T14" fmla="*/ 13 w 15"/>
                <a:gd name="T15" fmla="*/ 7 h 11"/>
                <a:gd name="T16" fmla="*/ 13 w 15"/>
                <a:gd name="T17" fmla="*/ 7 h 11"/>
                <a:gd name="T18" fmla="*/ 13 w 15"/>
                <a:gd name="T19" fmla="*/ 7 h 11"/>
                <a:gd name="T20" fmla="*/ 14 w 15"/>
                <a:gd name="T21" fmla="*/ 7 h 11"/>
                <a:gd name="T22" fmla="*/ 14 w 15"/>
                <a:gd name="T23" fmla="*/ 8 h 11"/>
                <a:gd name="T24" fmla="*/ 13 w 15"/>
                <a:gd name="T25" fmla="*/ 8 h 11"/>
                <a:gd name="T26" fmla="*/ 13 w 15"/>
                <a:gd name="T27" fmla="*/ 8 h 11"/>
                <a:gd name="T28" fmla="*/ 12 w 15"/>
                <a:gd name="T29" fmla="*/ 8 h 11"/>
                <a:gd name="T30" fmla="*/ 12 w 15"/>
                <a:gd name="T31" fmla="*/ 8 h 11"/>
                <a:gd name="T32" fmla="*/ 11 w 15"/>
                <a:gd name="T33" fmla="*/ 8 h 11"/>
                <a:gd name="T34" fmla="*/ 11 w 15"/>
                <a:gd name="T35" fmla="*/ 7 h 11"/>
                <a:gd name="T36" fmla="*/ 10 w 15"/>
                <a:gd name="T37" fmla="*/ 7 h 11"/>
                <a:gd name="T38" fmla="*/ 10 w 15"/>
                <a:gd name="T39" fmla="*/ 7 h 11"/>
                <a:gd name="T40" fmla="*/ 9 w 15"/>
                <a:gd name="T41" fmla="*/ 8 h 11"/>
                <a:gd name="T42" fmla="*/ 9 w 15"/>
                <a:gd name="T43" fmla="*/ 8 h 11"/>
                <a:gd name="T44" fmla="*/ 9 w 15"/>
                <a:gd name="T45" fmla="*/ 9 h 11"/>
                <a:gd name="T46" fmla="*/ 9 w 15"/>
                <a:gd name="T47" fmla="*/ 9 h 11"/>
                <a:gd name="T48" fmla="*/ 10 w 15"/>
                <a:gd name="T49" fmla="*/ 9 h 11"/>
                <a:gd name="T50" fmla="*/ 10 w 15"/>
                <a:gd name="T51" fmla="*/ 10 h 11"/>
                <a:gd name="T52" fmla="*/ 11 w 15"/>
                <a:gd name="T53" fmla="*/ 10 h 11"/>
                <a:gd name="T54" fmla="*/ 12 w 15"/>
                <a:gd name="T55" fmla="*/ 10 h 11"/>
                <a:gd name="T56" fmla="*/ 12 w 15"/>
                <a:gd name="T57" fmla="*/ 10 h 11"/>
                <a:gd name="T58" fmla="*/ 13 w 15"/>
                <a:gd name="T59" fmla="*/ 10 h 11"/>
                <a:gd name="T60" fmla="*/ 13 w 15"/>
                <a:gd name="T61" fmla="*/ 10 h 11"/>
                <a:gd name="T62" fmla="*/ 14 w 15"/>
                <a:gd name="T63" fmla="*/ 10 h 11"/>
                <a:gd name="T64" fmla="*/ 13 w 15"/>
                <a:gd name="T65" fmla="*/ 11 h 11"/>
                <a:gd name="T66" fmla="*/ 13 w 15"/>
                <a:gd name="T67" fmla="*/ 11 h 11"/>
                <a:gd name="T68" fmla="*/ 12 w 15"/>
                <a:gd name="T69" fmla="*/ 11 h 11"/>
                <a:gd name="T70" fmla="*/ 12 w 15"/>
                <a:gd name="T71" fmla="*/ 11 h 11"/>
                <a:gd name="T72" fmla="*/ 11 w 15"/>
                <a:gd name="T73" fmla="*/ 11 h 11"/>
                <a:gd name="T74" fmla="*/ 11 w 15"/>
                <a:gd name="T75" fmla="*/ 11 h 11"/>
                <a:gd name="T76" fmla="*/ 10 w 15"/>
                <a:gd name="T77" fmla="*/ 11 h 11"/>
                <a:gd name="T78" fmla="*/ 10 w 15"/>
                <a:gd name="T79" fmla="*/ 11 h 11"/>
                <a:gd name="T80" fmla="*/ 9 w 15"/>
                <a:gd name="T81" fmla="*/ 11 h 11"/>
                <a:gd name="T82" fmla="*/ 9 w 15"/>
                <a:gd name="T83" fmla="*/ 10 h 11"/>
                <a:gd name="T84" fmla="*/ 8 w 15"/>
                <a:gd name="T85" fmla="*/ 10 h 11"/>
                <a:gd name="T86" fmla="*/ 7 w 15"/>
                <a:gd name="T87" fmla="*/ 9 h 11"/>
                <a:gd name="T88" fmla="*/ 6 w 15"/>
                <a:gd name="T89" fmla="*/ 8 h 11"/>
                <a:gd name="T90" fmla="*/ 5 w 15"/>
                <a:gd name="T91" fmla="*/ 7 h 11"/>
                <a:gd name="T92" fmla="*/ 4 w 15"/>
                <a:gd name="T93" fmla="*/ 6 h 11"/>
                <a:gd name="T94" fmla="*/ 3 w 15"/>
                <a:gd name="T95" fmla="*/ 5 h 11"/>
                <a:gd name="T96" fmla="*/ 2 w 15"/>
                <a:gd name="T97" fmla="*/ 4 h 11"/>
                <a:gd name="T98" fmla="*/ 2 w 15"/>
                <a:gd name="T99" fmla="*/ 3 h 11"/>
                <a:gd name="T100" fmla="*/ 1 w 15"/>
                <a:gd name="T101" fmla="*/ 1 h 11"/>
                <a:gd name="T102" fmla="*/ 0 w 15"/>
                <a:gd name="T103" fmla="*/ 0 h 11"/>
                <a:gd name="T104" fmla="*/ 2 w 15"/>
                <a:gd name="T105" fmla="*/ 0 h 11"/>
                <a:gd name="T106" fmla="*/ 3 w 15"/>
                <a:gd name="T107" fmla="*/ 1 h 11"/>
                <a:gd name="T108" fmla="*/ 5 w 15"/>
                <a:gd name="T109" fmla="*/ 1 h 11"/>
                <a:gd name="T110" fmla="*/ 6 w 15"/>
                <a:gd name="T111" fmla="*/ 2 h 11"/>
                <a:gd name="T112" fmla="*/ 8 w 15"/>
                <a:gd name="T113" fmla="*/ 2 h 11"/>
                <a:gd name="T114" fmla="*/ 9 w 15"/>
                <a:gd name="T115" fmla="*/ 3 h 11"/>
                <a:gd name="T116" fmla="*/ 11 w 15"/>
                <a:gd name="T117" fmla="*/ 3 h 11"/>
                <a:gd name="T118" fmla="*/ 12 w 15"/>
                <a:gd name="T119" fmla="*/ 4 h 11"/>
                <a:gd name="T120" fmla="*/ 13 w 15"/>
                <a:gd name="T121" fmla="*/ 5 h 11"/>
                <a:gd name="T122" fmla="*/ 15 w 15"/>
                <a:gd name="T123" fmla="*/ 6 h 11"/>
                <a:gd name="T124" fmla="*/ 15 w 15"/>
                <a:gd name="T12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11">
                  <a:moveTo>
                    <a:pt x="15" y="6"/>
                  </a:moveTo>
                  <a:lnTo>
                    <a:pt x="11" y="6"/>
                  </a:lnTo>
                  <a:lnTo>
                    <a:pt x="11" y="6"/>
                  </a:lnTo>
                  <a:lnTo>
                    <a:pt x="12" y="6"/>
                  </a:lnTo>
                  <a:lnTo>
                    <a:pt x="12" y="7"/>
                  </a:lnTo>
                  <a:lnTo>
                    <a:pt x="12" y="7"/>
                  </a:lnTo>
                  <a:lnTo>
                    <a:pt x="12" y="7"/>
                  </a:lnTo>
                  <a:lnTo>
                    <a:pt x="13" y="7"/>
                  </a:lnTo>
                  <a:lnTo>
                    <a:pt x="13" y="7"/>
                  </a:lnTo>
                  <a:lnTo>
                    <a:pt x="13" y="7"/>
                  </a:lnTo>
                  <a:lnTo>
                    <a:pt x="14" y="7"/>
                  </a:lnTo>
                  <a:lnTo>
                    <a:pt x="14" y="8"/>
                  </a:lnTo>
                  <a:lnTo>
                    <a:pt x="13" y="8"/>
                  </a:lnTo>
                  <a:lnTo>
                    <a:pt x="13" y="8"/>
                  </a:lnTo>
                  <a:lnTo>
                    <a:pt x="12" y="8"/>
                  </a:lnTo>
                  <a:lnTo>
                    <a:pt x="12" y="8"/>
                  </a:lnTo>
                  <a:lnTo>
                    <a:pt x="11" y="8"/>
                  </a:lnTo>
                  <a:lnTo>
                    <a:pt x="11" y="7"/>
                  </a:lnTo>
                  <a:lnTo>
                    <a:pt x="10" y="7"/>
                  </a:lnTo>
                  <a:lnTo>
                    <a:pt x="10" y="7"/>
                  </a:lnTo>
                  <a:lnTo>
                    <a:pt x="9" y="8"/>
                  </a:lnTo>
                  <a:lnTo>
                    <a:pt x="9" y="8"/>
                  </a:lnTo>
                  <a:lnTo>
                    <a:pt x="9" y="9"/>
                  </a:lnTo>
                  <a:lnTo>
                    <a:pt x="9" y="9"/>
                  </a:lnTo>
                  <a:lnTo>
                    <a:pt x="10" y="9"/>
                  </a:lnTo>
                  <a:lnTo>
                    <a:pt x="10" y="10"/>
                  </a:lnTo>
                  <a:lnTo>
                    <a:pt x="11" y="10"/>
                  </a:lnTo>
                  <a:lnTo>
                    <a:pt x="12" y="10"/>
                  </a:lnTo>
                  <a:lnTo>
                    <a:pt x="12" y="10"/>
                  </a:lnTo>
                  <a:lnTo>
                    <a:pt x="13" y="10"/>
                  </a:lnTo>
                  <a:lnTo>
                    <a:pt x="13" y="10"/>
                  </a:lnTo>
                  <a:lnTo>
                    <a:pt x="14" y="10"/>
                  </a:lnTo>
                  <a:lnTo>
                    <a:pt x="13" y="11"/>
                  </a:lnTo>
                  <a:lnTo>
                    <a:pt x="13" y="11"/>
                  </a:lnTo>
                  <a:lnTo>
                    <a:pt x="12" y="11"/>
                  </a:lnTo>
                  <a:lnTo>
                    <a:pt x="12" y="11"/>
                  </a:lnTo>
                  <a:lnTo>
                    <a:pt x="11" y="11"/>
                  </a:lnTo>
                  <a:lnTo>
                    <a:pt x="11" y="11"/>
                  </a:lnTo>
                  <a:lnTo>
                    <a:pt x="10" y="11"/>
                  </a:lnTo>
                  <a:lnTo>
                    <a:pt x="10" y="11"/>
                  </a:lnTo>
                  <a:lnTo>
                    <a:pt x="9" y="11"/>
                  </a:lnTo>
                  <a:lnTo>
                    <a:pt x="9" y="10"/>
                  </a:lnTo>
                  <a:lnTo>
                    <a:pt x="8" y="10"/>
                  </a:lnTo>
                  <a:lnTo>
                    <a:pt x="7" y="9"/>
                  </a:lnTo>
                  <a:lnTo>
                    <a:pt x="6" y="8"/>
                  </a:lnTo>
                  <a:lnTo>
                    <a:pt x="5" y="7"/>
                  </a:lnTo>
                  <a:lnTo>
                    <a:pt x="4" y="6"/>
                  </a:lnTo>
                  <a:lnTo>
                    <a:pt x="3" y="5"/>
                  </a:lnTo>
                  <a:lnTo>
                    <a:pt x="2" y="4"/>
                  </a:lnTo>
                  <a:lnTo>
                    <a:pt x="2" y="3"/>
                  </a:lnTo>
                  <a:lnTo>
                    <a:pt x="1" y="1"/>
                  </a:lnTo>
                  <a:lnTo>
                    <a:pt x="0" y="0"/>
                  </a:lnTo>
                  <a:lnTo>
                    <a:pt x="2" y="0"/>
                  </a:lnTo>
                  <a:lnTo>
                    <a:pt x="3" y="1"/>
                  </a:lnTo>
                  <a:lnTo>
                    <a:pt x="5" y="1"/>
                  </a:lnTo>
                  <a:lnTo>
                    <a:pt x="6" y="2"/>
                  </a:lnTo>
                  <a:lnTo>
                    <a:pt x="8" y="2"/>
                  </a:lnTo>
                  <a:lnTo>
                    <a:pt x="9" y="3"/>
                  </a:lnTo>
                  <a:lnTo>
                    <a:pt x="11" y="3"/>
                  </a:lnTo>
                  <a:lnTo>
                    <a:pt x="12" y="4"/>
                  </a:lnTo>
                  <a:lnTo>
                    <a:pt x="13" y="5"/>
                  </a:lnTo>
                  <a:lnTo>
                    <a:pt x="15" y="6"/>
                  </a:lnTo>
                  <a:lnTo>
                    <a:pt x="15" y="6"/>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7" name="Freeform 34"/>
            <p:cNvSpPr>
              <a:spLocks/>
            </p:cNvSpPr>
            <p:nvPr/>
          </p:nvSpPr>
          <p:spPr bwMode="auto">
            <a:xfrm>
              <a:off x="4954" y="1275"/>
              <a:ext cx="37" cy="9"/>
            </a:xfrm>
            <a:custGeom>
              <a:avLst/>
              <a:gdLst>
                <a:gd name="T0" fmla="*/ 37 w 37"/>
                <a:gd name="T1" fmla="*/ 0 h 9"/>
                <a:gd name="T2" fmla="*/ 33 w 37"/>
                <a:gd name="T3" fmla="*/ 2 h 9"/>
                <a:gd name="T4" fmla="*/ 30 w 37"/>
                <a:gd name="T5" fmla="*/ 4 h 9"/>
                <a:gd name="T6" fmla="*/ 26 w 37"/>
                <a:gd name="T7" fmla="*/ 5 h 9"/>
                <a:gd name="T8" fmla="*/ 22 w 37"/>
                <a:gd name="T9" fmla="*/ 7 h 9"/>
                <a:gd name="T10" fmla="*/ 19 w 37"/>
                <a:gd name="T11" fmla="*/ 8 h 9"/>
                <a:gd name="T12" fmla="*/ 15 w 37"/>
                <a:gd name="T13" fmla="*/ 9 h 9"/>
                <a:gd name="T14" fmla="*/ 11 w 37"/>
                <a:gd name="T15" fmla="*/ 9 h 9"/>
                <a:gd name="T16" fmla="*/ 8 w 37"/>
                <a:gd name="T17" fmla="*/ 8 h 9"/>
                <a:gd name="T18" fmla="*/ 4 w 37"/>
                <a:gd name="T19" fmla="*/ 7 h 9"/>
                <a:gd name="T20" fmla="*/ 0 w 37"/>
                <a:gd name="T21" fmla="*/ 5 h 9"/>
                <a:gd name="T22" fmla="*/ 4 w 37"/>
                <a:gd name="T23" fmla="*/ 4 h 9"/>
                <a:gd name="T24" fmla="*/ 8 w 37"/>
                <a:gd name="T25" fmla="*/ 4 h 9"/>
                <a:gd name="T26" fmla="*/ 11 w 37"/>
                <a:gd name="T27" fmla="*/ 4 h 9"/>
                <a:gd name="T28" fmla="*/ 15 w 37"/>
                <a:gd name="T29" fmla="*/ 4 h 9"/>
                <a:gd name="T30" fmla="*/ 19 w 37"/>
                <a:gd name="T31" fmla="*/ 3 h 9"/>
                <a:gd name="T32" fmla="*/ 22 w 37"/>
                <a:gd name="T33" fmla="*/ 3 h 9"/>
                <a:gd name="T34" fmla="*/ 26 w 37"/>
                <a:gd name="T35" fmla="*/ 2 h 9"/>
                <a:gd name="T36" fmla="*/ 30 w 37"/>
                <a:gd name="T37" fmla="*/ 2 h 9"/>
                <a:gd name="T38" fmla="*/ 33 w 37"/>
                <a:gd name="T39" fmla="*/ 1 h 9"/>
                <a:gd name="T40" fmla="*/ 37 w 37"/>
                <a:gd name="T41" fmla="*/ 0 h 9"/>
                <a:gd name="T42" fmla="*/ 37 w 37"/>
                <a:gd name="T4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9">
                  <a:moveTo>
                    <a:pt x="37" y="0"/>
                  </a:moveTo>
                  <a:lnTo>
                    <a:pt x="33" y="2"/>
                  </a:lnTo>
                  <a:lnTo>
                    <a:pt x="30" y="4"/>
                  </a:lnTo>
                  <a:lnTo>
                    <a:pt x="26" y="5"/>
                  </a:lnTo>
                  <a:lnTo>
                    <a:pt x="22" y="7"/>
                  </a:lnTo>
                  <a:lnTo>
                    <a:pt x="19" y="8"/>
                  </a:lnTo>
                  <a:lnTo>
                    <a:pt x="15" y="9"/>
                  </a:lnTo>
                  <a:lnTo>
                    <a:pt x="11" y="9"/>
                  </a:lnTo>
                  <a:lnTo>
                    <a:pt x="8" y="8"/>
                  </a:lnTo>
                  <a:lnTo>
                    <a:pt x="4" y="7"/>
                  </a:lnTo>
                  <a:lnTo>
                    <a:pt x="0" y="5"/>
                  </a:lnTo>
                  <a:lnTo>
                    <a:pt x="4" y="4"/>
                  </a:lnTo>
                  <a:lnTo>
                    <a:pt x="8" y="4"/>
                  </a:lnTo>
                  <a:lnTo>
                    <a:pt x="11" y="4"/>
                  </a:lnTo>
                  <a:lnTo>
                    <a:pt x="15" y="4"/>
                  </a:lnTo>
                  <a:lnTo>
                    <a:pt x="19" y="3"/>
                  </a:lnTo>
                  <a:lnTo>
                    <a:pt x="22" y="3"/>
                  </a:lnTo>
                  <a:lnTo>
                    <a:pt x="26" y="2"/>
                  </a:lnTo>
                  <a:lnTo>
                    <a:pt x="30" y="2"/>
                  </a:lnTo>
                  <a:lnTo>
                    <a:pt x="33" y="1"/>
                  </a:lnTo>
                  <a:lnTo>
                    <a:pt x="37" y="0"/>
                  </a:lnTo>
                  <a:lnTo>
                    <a:pt x="37"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8" name="Freeform 35"/>
            <p:cNvSpPr>
              <a:spLocks/>
            </p:cNvSpPr>
            <p:nvPr/>
          </p:nvSpPr>
          <p:spPr bwMode="auto">
            <a:xfrm>
              <a:off x="4933" y="1276"/>
              <a:ext cx="1" cy="1"/>
            </a:xfrm>
            <a:custGeom>
              <a:avLst/>
              <a:gdLst>
                <a:gd name="T0" fmla="*/ 1 w 1"/>
                <a:gd name="T1" fmla="*/ 0 w 1"/>
                <a:gd name="T2" fmla="*/ 0 w 1"/>
                <a:gd name="T3" fmla="*/ 0 w 1"/>
                <a:gd name="T4" fmla="*/ 0 w 1"/>
                <a:gd name="T5" fmla="*/ 0 w 1"/>
                <a:gd name="T6" fmla="*/ 0 w 1"/>
                <a:gd name="T7" fmla="*/ 0 w 1"/>
                <a:gd name="T8" fmla="*/ 1 w 1"/>
                <a:gd name="T9" fmla="*/ 1 w 1"/>
                <a:gd name="T10" fmla="*/ 1 w 1"/>
                <a:gd name="T11" fmla="*/ 1 w 1"/>
                <a:gd name="T12" fmla="*/ 1 w 1"/>
                <a:gd name="T13"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Lst>
              <a:rect l="0" t="0" r="r" b="b"/>
              <a:pathLst>
                <a:path w="1">
                  <a:moveTo>
                    <a:pt x="1" y="0"/>
                  </a:moveTo>
                  <a:lnTo>
                    <a:pt x="0" y="0"/>
                  </a:lnTo>
                  <a:lnTo>
                    <a:pt x="0" y="0"/>
                  </a:lnTo>
                  <a:lnTo>
                    <a:pt x="0" y="0"/>
                  </a:lnTo>
                  <a:lnTo>
                    <a:pt x="0" y="0"/>
                  </a:lnTo>
                  <a:lnTo>
                    <a:pt x="0" y="0"/>
                  </a:lnTo>
                  <a:lnTo>
                    <a:pt x="0" y="0"/>
                  </a:lnTo>
                  <a:lnTo>
                    <a:pt x="0" y="0"/>
                  </a:lnTo>
                  <a:lnTo>
                    <a:pt x="1" y="0"/>
                  </a:lnTo>
                  <a:lnTo>
                    <a:pt x="1" y="0"/>
                  </a:lnTo>
                  <a:lnTo>
                    <a:pt x="1" y="0"/>
                  </a:lnTo>
                  <a:lnTo>
                    <a:pt x="1" y="0"/>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39" name="Freeform 36"/>
            <p:cNvSpPr>
              <a:spLocks/>
            </p:cNvSpPr>
            <p:nvPr/>
          </p:nvSpPr>
          <p:spPr bwMode="auto">
            <a:xfrm>
              <a:off x="4998" y="1280"/>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0" name="Freeform 37"/>
            <p:cNvSpPr>
              <a:spLocks/>
            </p:cNvSpPr>
            <p:nvPr/>
          </p:nvSpPr>
          <p:spPr bwMode="auto">
            <a:xfrm>
              <a:off x="4932" y="1283"/>
              <a:ext cx="27" cy="20"/>
            </a:xfrm>
            <a:custGeom>
              <a:avLst/>
              <a:gdLst>
                <a:gd name="T0" fmla="*/ 7 w 27"/>
                <a:gd name="T1" fmla="*/ 11 h 20"/>
                <a:gd name="T2" fmla="*/ 7 w 27"/>
                <a:gd name="T3" fmla="*/ 13 h 20"/>
                <a:gd name="T4" fmla="*/ 8 w 27"/>
                <a:gd name="T5" fmla="*/ 14 h 20"/>
                <a:gd name="T6" fmla="*/ 9 w 27"/>
                <a:gd name="T7" fmla="*/ 15 h 20"/>
                <a:gd name="T8" fmla="*/ 11 w 27"/>
                <a:gd name="T9" fmla="*/ 16 h 20"/>
                <a:gd name="T10" fmla="*/ 12 w 27"/>
                <a:gd name="T11" fmla="*/ 16 h 20"/>
                <a:gd name="T12" fmla="*/ 14 w 27"/>
                <a:gd name="T13" fmla="*/ 16 h 20"/>
                <a:gd name="T14" fmla="*/ 16 w 27"/>
                <a:gd name="T15" fmla="*/ 16 h 20"/>
                <a:gd name="T16" fmla="*/ 18 w 27"/>
                <a:gd name="T17" fmla="*/ 16 h 20"/>
                <a:gd name="T18" fmla="*/ 19 w 27"/>
                <a:gd name="T19" fmla="*/ 15 h 20"/>
                <a:gd name="T20" fmla="*/ 21 w 27"/>
                <a:gd name="T21" fmla="*/ 13 h 20"/>
                <a:gd name="T22" fmla="*/ 22 w 27"/>
                <a:gd name="T23" fmla="*/ 12 h 20"/>
                <a:gd name="T24" fmla="*/ 22 w 27"/>
                <a:gd name="T25" fmla="*/ 9 h 20"/>
                <a:gd name="T26" fmla="*/ 23 w 27"/>
                <a:gd name="T27" fmla="*/ 7 h 20"/>
                <a:gd name="T28" fmla="*/ 23 w 27"/>
                <a:gd name="T29" fmla="*/ 5 h 20"/>
                <a:gd name="T30" fmla="*/ 27 w 27"/>
                <a:gd name="T31" fmla="*/ 5 h 20"/>
                <a:gd name="T32" fmla="*/ 27 w 27"/>
                <a:gd name="T33" fmla="*/ 9 h 20"/>
                <a:gd name="T34" fmla="*/ 26 w 27"/>
                <a:gd name="T35" fmla="*/ 11 h 20"/>
                <a:gd name="T36" fmla="*/ 24 w 27"/>
                <a:gd name="T37" fmla="*/ 14 h 20"/>
                <a:gd name="T38" fmla="*/ 21 w 27"/>
                <a:gd name="T39" fmla="*/ 16 h 20"/>
                <a:gd name="T40" fmla="*/ 19 w 27"/>
                <a:gd name="T41" fmla="*/ 18 h 20"/>
                <a:gd name="T42" fmla="*/ 16 w 27"/>
                <a:gd name="T43" fmla="*/ 19 h 20"/>
                <a:gd name="T44" fmla="*/ 13 w 27"/>
                <a:gd name="T45" fmla="*/ 19 h 20"/>
                <a:gd name="T46" fmla="*/ 10 w 27"/>
                <a:gd name="T47" fmla="*/ 19 h 20"/>
                <a:gd name="T48" fmla="*/ 7 w 27"/>
                <a:gd name="T49" fmla="*/ 20 h 20"/>
                <a:gd name="T50" fmla="*/ 4 w 27"/>
                <a:gd name="T51" fmla="*/ 20 h 20"/>
                <a:gd name="T52" fmla="*/ 3 w 27"/>
                <a:gd name="T53" fmla="*/ 19 h 20"/>
                <a:gd name="T54" fmla="*/ 2 w 27"/>
                <a:gd name="T55" fmla="*/ 19 h 20"/>
                <a:gd name="T56" fmla="*/ 2 w 27"/>
                <a:gd name="T57" fmla="*/ 17 h 20"/>
                <a:gd name="T58" fmla="*/ 1 w 27"/>
                <a:gd name="T59" fmla="*/ 16 h 20"/>
                <a:gd name="T60" fmla="*/ 1 w 27"/>
                <a:gd name="T61" fmla="*/ 15 h 20"/>
                <a:gd name="T62" fmla="*/ 1 w 27"/>
                <a:gd name="T63" fmla="*/ 11 h 20"/>
                <a:gd name="T64" fmla="*/ 2 w 27"/>
                <a:gd name="T65" fmla="*/ 7 h 20"/>
                <a:gd name="T66" fmla="*/ 3 w 27"/>
                <a:gd name="T67" fmla="*/ 4 h 20"/>
                <a:gd name="T68" fmla="*/ 6 w 27"/>
                <a:gd name="T69" fmla="*/ 2 h 20"/>
                <a:gd name="T70" fmla="*/ 8 w 27"/>
                <a:gd name="T71" fmla="*/ 0 h 20"/>
                <a:gd name="T72" fmla="*/ 7 w 27"/>
                <a:gd name="T73" fmla="*/ 1 h 20"/>
                <a:gd name="T74" fmla="*/ 7 w 27"/>
                <a:gd name="T75" fmla="*/ 3 h 20"/>
                <a:gd name="T76" fmla="*/ 6 w 27"/>
                <a:gd name="T77" fmla="*/ 6 h 20"/>
                <a:gd name="T78" fmla="*/ 6 w 27"/>
                <a:gd name="T79" fmla="*/ 8 h 20"/>
                <a:gd name="T80" fmla="*/ 6 w 27"/>
                <a:gd name="T8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20">
                  <a:moveTo>
                    <a:pt x="6" y="10"/>
                  </a:moveTo>
                  <a:lnTo>
                    <a:pt x="7" y="11"/>
                  </a:lnTo>
                  <a:lnTo>
                    <a:pt x="7" y="12"/>
                  </a:lnTo>
                  <a:lnTo>
                    <a:pt x="7" y="13"/>
                  </a:lnTo>
                  <a:lnTo>
                    <a:pt x="8" y="13"/>
                  </a:lnTo>
                  <a:lnTo>
                    <a:pt x="8" y="14"/>
                  </a:lnTo>
                  <a:lnTo>
                    <a:pt x="9" y="14"/>
                  </a:lnTo>
                  <a:lnTo>
                    <a:pt x="9" y="15"/>
                  </a:lnTo>
                  <a:lnTo>
                    <a:pt x="10" y="16"/>
                  </a:lnTo>
                  <a:lnTo>
                    <a:pt x="11" y="16"/>
                  </a:lnTo>
                  <a:lnTo>
                    <a:pt x="11" y="16"/>
                  </a:lnTo>
                  <a:lnTo>
                    <a:pt x="12" y="16"/>
                  </a:lnTo>
                  <a:lnTo>
                    <a:pt x="13" y="16"/>
                  </a:lnTo>
                  <a:lnTo>
                    <a:pt x="14" y="16"/>
                  </a:lnTo>
                  <a:lnTo>
                    <a:pt x="15" y="16"/>
                  </a:lnTo>
                  <a:lnTo>
                    <a:pt x="16" y="16"/>
                  </a:lnTo>
                  <a:lnTo>
                    <a:pt x="17" y="16"/>
                  </a:lnTo>
                  <a:lnTo>
                    <a:pt x="18" y="16"/>
                  </a:lnTo>
                  <a:lnTo>
                    <a:pt x="19" y="15"/>
                  </a:lnTo>
                  <a:lnTo>
                    <a:pt x="19" y="15"/>
                  </a:lnTo>
                  <a:lnTo>
                    <a:pt x="20" y="14"/>
                  </a:lnTo>
                  <a:lnTo>
                    <a:pt x="21" y="13"/>
                  </a:lnTo>
                  <a:lnTo>
                    <a:pt x="21" y="13"/>
                  </a:lnTo>
                  <a:lnTo>
                    <a:pt x="22" y="12"/>
                  </a:lnTo>
                  <a:lnTo>
                    <a:pt x="22" y="11"/>
                  </a:lnTo>
                  <a:lnTo>
                    <a:pt x="22" y="9"/>
                  </a:lnTo>
                  <a:lnTo>
                    <a:pt x="23" y="8"/>
                  </a:lnTo>
                  <a:lnTo>
                    <a:pt x="23" y="7"/>
                  </a:lnTo>
                  <a:lnTo>
                    <a:pt x="23" y="6"/>
                  </a:lnTo>
                  <a:lnTo>
                    <a:pt x="23" y="5"/>
                  </a:lnTo>
                  <a:lnTo>
                    <a:pt x="23" y="4"/>
                  </a:lnTo>
                  <a:lnTo>
                    <a:pt x="27" y="5"/>
                  </a:lnTo>
                  <a:lnTo>
                    <a:pt x="27" y="7"/>
                  </a:lnTo>
                  <a:lnTo>
                    <a:pt x="27" y="9"/>
                  </a:lnTo>
                  <a:lnTo>
                    <a:pt x="26" y="10"/>
                  </a:lnTo>
                  <a:lnTo>
                    <a:pt x="26" y="11"/>
                  </a:lnTo>
                  <a:lnTo>
                    <a:pt x="25" y="13"/>
                  </a:lnTo>
                  <a:lnTo>
                    <a:pt x="24" y="14"/>
                  </a:lnTo>
                  <a:lnTo>
                    <a:pt x="23" y="15"/>
                  </a:lnTo>
                  <a:lnTo>
                    <a:pt x="21" y="16"/>
                  </a:lnTo>
                  <a:lnTo>
                    <a:pt x="20" y="17"/>
                  </a:lnTo>
                  <a:lnTo>
                    <a:pt x="19" y="18"/>
                  </a:lnTo>
                  <a:lnTo>
                    <a:pt x="18" y="19"/>
                  </a:lnTo>
                  <a:lnTo>
                    <a:pt x="16" y="19"/>
                  </a:lnTo>
                  <a:lnTo>
                    <a:pt x="15" y="19"/>
                  </a:lnTo>
                  <a:lnTo>
                    <a:pt x="13" y="19"/>
                  </a:lnTo>
                  <a:lnTo>
                    <a:pt x="12" y="19"/>
                  </a:lnTo>
                  <a:lnTo>
                    <a:pt x="10" y="19"/>
                  </a:lnTo>
                  <a:lnTo>
                    <a:pt x="9" y="19"/>
                  </a:lnTo>
                  <a:lnTo>
                    <a:pt x="7" y="20"/>
                  </a:lnTo>
                  <a:lnTo>
                    <a:pt x="6" y="20"/>
                  </a:lnTo>
                  <a:lnTo>
                    <a:pt x="4" y="20"/>
                  </a:lnTo>
                  <a:lnTo>
                    <a:pt x="4" y="20"/>
                  </a:lnTo>
                  <a:lnTo>
                    <a:pt x="3" y="19"/>
                  </a:lnTo>
                  <a:lnTo>
                    <a:pt x="3" y="19"/>
                  </a:lnTo>
                  <a:lnTo>
                    <a:pt x="2" y="19"/>
                  </a:lnTo>
                  <a:lnTo>
                    <a:pt x="2" y="18"/>
                  </a:lnTo>
                  <a:lnTo>
                    <a:pt x="2" y="17"/>
                  </a:lnTo>
                  <a:lnTo>
                    <a:pt x="1" y="17"/>
                  </a:lnTo>
                  <a:lnTo>
                    <a:pt x="1" y="16"/>
                  </a:lnTo>
                  <a:lnTo>
                    <a:pt x="1" y="16"/>
                  </a:lnTo>
                  <a:lnTo>
                    <a:pt x="1" y="15"/>
                  </a:lnTo>
                  <a:lnTo>
                    <a:pt x="0" y="13"/>
                  </a:lnTo>
                  <a:lnTo>
                    <a:pt x="1" y="11"/>
                  </a:lnTo>
                  <a:lnTo>
                    <a:pt x="1" y="9"/>
                  </a:lnTo>
                  <a:lnTo>
                    <a:pt x="2" y="7"/>
                  </a:lnTo>
                  <a:lnTo>
                    <a:pt x="2" y="6"/>
                  </a:lnTo>
                  <a:lnTo>
                    <a:pt x="3" y="4"/>
                  </a:lnTo>
                  <a:lnTo>
                    <a:pt x="5" y="3"/>
                  </a:lnTo>
                  <a:lnTo>
                    <a:pt x="6" y="2"/>
                  </a:lnTo>
                  <a:lnTo>
                    <a:pt x="7" y="1"/>
                  </a:lnTo>
                  <a:lnTo>
                    <a:pt x="8" y="0"/>
                  </a:lnTo>
                  <a:lnTo>
                    <a:pt x="8" y="0"/>
                  </a:lnTo>
                  <a:lnTo>
                    <a:pt x="7" y="1"/>
                  </a:lnTo>
                  <a:lnTo>
                    <a:pt x="7" y="2"/>
                  </a:lnTo>
                  <a:lnTo>
                    <a:pt x="7" y="3"/>
                  </a:lnTo>
                  <a:lnTo>
                    <a:pt x="6" y="4"/>
                  </a:lnTo>
                  <a:lnTo>
                    <a:pt x="6" y="6"/>
                  </a:lnTo>
                  <a:lnTo>
                    <a:pt x="6" y="7"/>
                  </a:lnTo>
                  <a:lnTo>
                    <a:pt x="6" y="8"/>
                  </a:lnTo>
                  <a:lnTo>
                    <a:pt x="6" y="9"/>
                  </a:lnTo>
                  <a:lnTo>
                    <a:pt x="6" y="10"/>
                  </a:lnTo>
                  <a:lnTo>
                    <a:pt x="6" y="10"/>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1" name="Freeform 38"/>
            <p:cNvSpPr>
              <a:spLocks/>
            </p:cNvSpPr>
            <p:nvPr/>
          </p:nvSpPr>
          <p:spPr bwMode="auto">
            <a:xfrm>
              <a:off x="4942" y="1283"/>
              <a:ext cx="9" cy="11"/>
            </a:xfrm>
            <a:custGeom>
              <a:avLst/>
              <a:gdLst>
                <a:gd name="T0" fmla="*/ 4 w 9"/>
                <a:gd name="T1" fmla="*/ 1 h 11"/>
                <a:gd name="T2" fmla="*/ 3 w 9"/>
                <a:gd name="T3" fmla="*/ 2 h 11"/>
                <a:gd name="T4" fmla="*/ 3 w 9"/>
                <a:gd name="T5" fmla="*/ 3 h 11"/>
                <a:gd name="T6" fmla="*/ 2 w 9"/>
                <a:gd name="T7" fmla="*/ 4 h 11"/>
                <a:gd name="T8" fmla="*/ 3 w 9"/>
                <a:gd name="T9" fmla="*/ 5 h 11"/>
                <a:gd name="T10" fmla="*/ 3 w 9"/>
                <a:gd name="T11" fmla="*/ 6 h 11"/>
                <a:gd name="T12" fmla="*/ 4 w 9"/>
                <a:gd name="T13" fmla="*/ 7 h 11"/>
                <a:gd name="T14" fmla="*/ 4 w 9"/>
                <a:gd name="T15" fmla="*/ 7 h 11"/>
                <a:gd name="T16" fmla="*/ 5 w 9"/>
                <a:gd name="T17" fmla="*/ 7 h 11"/>
                <a:gd name="T18" fmla="*/ 6 w 9"/>
                <a:gd name="T19" fmla="*/ 7 h 11"/>
                <a:gd name="T20" fmla="*/ 7 w 9"/>
                <a:gd name="T21" fmla="*/ 7 h 11"/>
                <a:gd name="T22" fmla="*/ 7 w 9"/>
                <a:gd name="T23" fmla="*/ 6 h 11"/>
                <a:gd name="T24" fmla="*/ 8 w 9"/>
                <a:gd name="T25" fmla="*/ 5 h 11"/>
                <a:gd name="T26" fmla="*/ 8 w 9"/>
                <a:gd name="T27" fmla="*/ 4 h 11"/>
                <a:gd name="T28" fmla="*/ 8 w 9"/>
                <a:gd name="T29" fmla="*/ 3 h 11"/>
                <a:gd name="T30" fmla="*/ 5 w 9"/>
                <a:gd name="T31" fmla="*/ 1 h 11"/>
                <a:gd name="T32" fmla="*/ 6 w 9"/>
                <a:gd name="T33" fmla="*/ 1 h 11"/>
                <a:gd name="T34" fmla="*/ 7 w 9"/>
                <a:gd name="T35" fmla="*/ 2 h 11"/>
                <a:gd name="T36" fmla="*/ 8 w 9"/>
                <a:gd name="T37" fmla="*/ 2 h 11"/>
                <a:gd name="T38" fmla="*/ 8 w 9"/>
                <a:gd name="T39" fmla="*/ 3 h 11"/>
                <a:gd name="T40" fmla="*/ 9 w 9"/>
                <a:gd name="T41" fmla="*/ 4 h 11"/>
                <a:gd name="T42" fmla="*/ 9 w 9"/>
                <a:gd name="T43" fmla="*/ 6 h 11"/>
                <a:gd name="T44" fmla="*/ 8 w 9"/>
                <a:gd name="T45" fmla="*/ 8 h 11"/>
                <a:gd name="T46" fmla="*/ 7 w 9"/>
                <a:gd name="T47" fmla="*/ 9 h 11"/>
                <a:gd name="T48" fmla="*/ 6 w 9"/>
                <a:gd name="T49" fmla="*/ 10 h 11"/>
                <a:gd name="T50" fmla="*/ 5 w 9"/>
                <a:gd name="T51" fmla="*/ 10 h 11"/>
                <a:gd name="T52" fmla="*/ 4 w 9"/>
                <a:gd name="T53" fmla="*/ 11 h 11"/>
                <a:gd name="T54" fmla="*/ 3 w 9"/>
                <a:gd name="T55" fmla="*/ 10 h 11"/>
                <a:gd name="T56" fmla="*/ 2 w 9"/>
                <a:gd name="T57" fmla="*/ 10 h 11"/>
                <a:gd name="T58" fmla="*/ 1 w 9"/>
                <a:gd name="T59" fmla="*/ 8 h 11"/>
                <a:gd name="T60" fmla="*/ 0 w 9"/>
                <a:gd name="T61" fmla="*/ 7 h 11"/>
                <a:gd name="T62" fmla="*/ 0 w 9"/>
                <a:gd name="T63" fmla="*/ 5 h 11"/>
                <a:gd name="T64" fmla="*/ 0 w 9"/>
                <a:gd name="T65" fmla="*/ 4 h 11"/>
                <a:gd name="T66" fmla="*/ 1 w 9"/>
                <a:gd name="T67" fmla="*/ 3 h 11"/>
                <a:gd name="T68" fmla="*/ 1 w 9"/>
                <a:gd name="T69" fmla="*/ 2 h 11"/>
                <a:gd name="T70" fmla="*/ 2 w 9"/>
                <a:gd name="T71" fmla="*/ 1 h 11"/>
                <a:gd name="T72" fmla="*/ 3 w 9"/>
                <a:gd name="T73" fmla="*/ 1 h 11"/>
                <a:gd name="T74" fmla="*/ 3 w 9"/>
                <a:gd name="T75" fmla="*/ 1 h 11"/>
                <a:gd name="T76" fmla="*/ 3 w 9"/>
                <a:gd name="T77" fmla="*/ 1 h 11"/>
                <a:gd name="T78" fmla="*/ 4 w 9"/>
                <a:gd name="T79" fmla="*/ 0 h 11"/>
                <a:gd name="T80" fmla="*/ 4 w 9"/>
                <a:gd name="T8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11">
                  <a:moveTo>
                    <a:pt x="4" y="0"/>
                  </a:moveTo>
                  <a:lnTo>
                    <a:pt x="4" y="1"/>
                  </a:lnTo>
                  <a:lnTo>
                    <a:pt x="3" y="1"/>
                  </a:lnTo>
                  <a:lnTo>
                    <a:pt x="3" y="2"/>
                  </a:lnTo>
                  <a:lnTo>
                    <a:pt x="3" y="2"/>
                  </a:lnTo>
                  <a:lnTo>
                    <a:pt x="3" y="3"/>
                  </a:lnTo>
                  <a:lnTo>
                    <a:pt x="2" y="4"/>
                  </a:lnTo>
                  <a:lnTo>
                    <a:pt x="2" y="4"/>
                  </a:lnTo>
                  <a:lnTo>
                    <a:pt x="2" y="5"/>
                  </a:lnTo>
                  <a:lnTo>
                    <a:pt x="3" y="5"/>
                  </a:lnTo>
                  <a:lnTo>
                    <a:pt x="3" y="6"/>
                  </a:lnTo>
                  <a:lnTo>
                    <a:pt x="3" y="6"/>
                  </a:lnTo>
                  <a:lnTo>
                    <a:pt x="3" y="7"/>
                  </a:lnTo>
                  <a:lnTo>
                    <a:pt x="4" y="7"/>
                  </a:lnTo>
                  <a:lnTo>
                    <a:pt x="4" y="7"/>
                  </a:lnTo>
                  <a:lnTo>
                    <a:pt x="4" y="7"/>
                  </a:lnTo>
                  <a:lnTo>
                    <a:pt x="5" y="7"/>
                  </a:lnTo>
                  <a:lnTo>
                    <a:pt x="5" y="7"/>
                  </a:lnTo>
                  <a:lnTo>
                    <a:pt x="6" y="7"/>
                  </a:lnTo>
                  <a:lnTo>
                    <a:pt x="6" y="7"/>
                  </a:lnTo>
                  <a:lnTo>
                    <a:pt x="6" y="7"/>
                  </a:lnTo>
                  <a:lnTo>
                    <a:pt x="7" y="7"/>
                  </a:lnTo>
                  <a:lnTo>
                    <a:pt x="7" y="6"/>
                  </a:lnTo>
                  <a:lnTo>
                    <a:pt x="7" y="6"/>
                  </a:lnTo>
                  <a:lnTo>
                    <a:pt x="7" y="5"/>
                  </a:lnTo>
                  <a:lnTo>
                    <a:pt x="8" y="5"/>
                  </a:lnTo>
                  <a:lnTo>
                    <a:pt x="8" y="4"/>
                  </a:lnTo>
                  <a:lnTo>
                    <a:pt x="8" y="4"/>
                  </a:lnTo>
                  <a:lnTo>
                    <a:pt x="8" y="3"/>
                  </a:lnTo>
                  <a:lnTo>
                    <a:pt x="8" y="3"/>
                  </a:lnTo>
                  <a:lnTo>
                    <a:pt x="7" y="2"/>
                  </a:lnTo>
                  <a:lnTo>
                    <a:pt x="5" y="1"/>
                  </a:lnTo>
                  <a:lnTo>
                    <a:pt x="6" y="1"/>
                  </a:lnTo>
                  <a:lnTo>
                    <a:pt x="6" y="1"/>
                  </a:lnTo>
                  <a:lnTo>
                    <a:pt x="7" y="1"/>
                  </a:lnTo>
                  <a:lnTo>
                    <a:pt x="7" y="2"/>
                  </a:lnTo>
                  <a:lnTo>
                    <a:pt x="8" y="2"/>
                  </a:lnTo>
                  <a:lnTo>
                    <a:pt x="8" y="2"/>
                  </a:lnTo>
                  <a:lnTo>
                    <a:pt x="8" y="3"/>
                  </a:lnTo>
                  <a:lnTo>
                    <a:pt x="8" y="3"/>
                  </a:lnTo>
                  <a:lnTo>
                    <a:pt x="9" y="4"/>
                  </a:lnTo>
                  <a:lnTo>
                    <a:pt x="9" y="4"/>
                  </a:lnTo>
                  <a:lnTo>
                    <a:pt x="9" y="5"/>
                  </a:lnTo>
                  <a:lnTo>
                    <a:pt x="9" y="6"/>
                  </a:lnTo>
                  <a:lnTo>
                    <a:pt x="9" y="7"/>
                  </a:lnTo>
                  <a:lnTo>
                    <a:pt x="8" y="8"/>
                  </a:lnTo>
                  <a:lnTo>
                    <a:pt x="8" y="8"/>
                  </a:lnTo>
                  <a:lnTo>
                    <a:pt x="7" y="9"/>
                  </a:lnTo>
                  <a:lnTo>
                    <a:pt x="7" y="9"/>
                  </a:lnTo>
                  <a:lnTo>
                    <a:pt x="6" y="10"/>
                  </a:lnTo>
                  <a:lnTo>
                    <a:pt x="6" y="10"/>
                  </a:lnTo>
                  <a:lnTo>
                    <a:pt x="5" y="10"/>
                  </a:lnTo>
                  <a:lnTo>
                    <a:pt x="5" y="11"/>
                  </a:lnTo>
                  <a:lnTo>
                    <a:pt x="4" y="11"/>
                  </a:lnTo>
                  <a:lnTo>
                    <a:pt x="3" y="11"/>
                  </a:lnTo>
                  <a:lnTo>
                    <a:pt x="3" y="10"/>
                  </a:lnTo>
                  <a:lnTo>
                    <a:pt x="2" y="10"/>
                  </a:lnTo>
                  <a:lnTo>
                    <a:pt x="2" y="10"/>
                  </a:lnTo>
                  <a:lnTo>
                    <a:pt x="1" y="9"/>
                  </a:lnTo>
                  <a:lnTo>
                    <a:pt x="1" y="8"/>
                  </a:lnTo>
                  <a:lnTo>
                    <a:pt x="1" y="8"/>
                  </a:lnTo>
                  <a:lnTo>
                    <a:pt x="0" y="7"/>
                  </a:lnTo>
                  <a:lnTo>
                    <a:pt x="0" y="6"/>
                  </a:lnTo>
                  <a:lnTo>
                    <a:pt x="0" y="5"/>
                  </a:lnTo>
                  <a:lnTo>
                    <a:pt x="0" y="5"/>
                  </a:lnTo>
                  <a:lnTo>
                    <a:pt x="0" y="4"/>
                  </a:lnTo>
                  <a:lnTo>
                    <a:pt x="1" y="3"/>
                  </a:lnTo>
                  <a:lnTo>
                    <a:pt x="1" y="3"/>
                  </a:lnTo>
                  <a:lnTo>
                    <a:pt x="1" y="2"/>
                  </a:lnTo>
                  <a:lnTo>
                    <a:pt x="1" y="2"/>
                  </a:lnTo>
                  <a:lnTo>
                    <a:pt x="2" y="1"/>
                  </a:lnTo>
                  <a:lnTo>
                    <a:pt x="2" y="1"/>
                  </a:lnTo>
                  <a:lnTo>
                    <a:pt x="2" y="1"/>
                  </a:lnTo>
                  <a:lnTo>
                    <a:pt x="3" y="1"/>
                  </a:lnTo>
                  <a:lnTo>
                    <a:pt x="3" y="1"/>
                  </a:lnTo>
                  <a:lnTo>
                    <a:pt x="3" y="1"/>
                  </a:lnTo>
                  <a:lnTo>
                    <a:pt x="3" y="1"/>
                  </a:lnTo>
                  <a:lnTo>
                    <a:pt x="3" y="1"/>
                  </a:lnTo>
                  <a:lnTo>
                    <a:pt x="3" y="1"/>
                  </a:lnTo>
                  <a:lnTo>
                    <a:pt x="4" y="0"/>
                  </a:lnTo>
                  <a:lnTo>
                    <a:pt x="4" y="0"/>
                  </a:lnTo>
                  <a:lnTo>
                    <a:pt x="4"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2" name="Freeform 39"/>
            <p:cNvSpPr>
              <a:spLocks/>
            </p:cNvSpPr>
            <p:nvPr/>
          </p:nvSpPr>
          <p:spPr bwMode="auto">
            <a:xfrm>
              <a:off x="5366" y="1285"/>
              <a:ext cx="1" cy="1"/>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3" name="Freeform 40"/>
            <p:cNvSpPr>
              <a:spLocks/>
            </p:cNvSpPr>
            <p:nvPr/>
          </p:nvSpPr>
          <p:spPr bwMode="auto">
            <a:xfrm>
              <a:off x="4940" y="1286"/>
              <a:ext cx="13" cy="11"/>
            </a:xfrm>
            <a:custGeom>
              <a:avLst/>
              <a:gdLst>
                <a:gd name="T0" fmla="*/ 12 w 13"/>
                <a:gd name="T1" fmla="*/ 7 h 11"/>
                <a:gd name="T2" fmla="*/ 12 w 13"/>
                <a:gd name="T3" fmla="*/ 8 h 11"/>
                <a:gd name="T4" fmla="*/ 11 w 13"/>
                <a:gd name="T5" fmla="*/ 9 h 11"/>
                <a:gd name="T6" fmla="*/ 11 w 13"/>
                <a:gd name="T7" fmla="*/ 9 h 11"/>
                <a:gd name="T8" fmla="*/ 10 w 13"/>
                <a:gd name="T9" fmla="*/ 10 h 11"/>
                <a:gd name="T10" fmla="*/ 9 w 13"/>
                <a:gd name="T11" fmla="*/ 10 h 11"/>
                <a:gd name="T12" fmla="*/ 9 w 13"/>
                <a:gd name="T13" fmla="*/ 10 h 11"/>
                <a:gd name="T14" fmla="*/ 8 w 13"/>
                <a:gd name="T15" fmla="*/ 11 h 11"/>
                <a:gd name="T16" fmla="*/ 7 w 13"/>
                <a:gd name="T17" fmla="*/ 11 h 11"/>
                <a:gd name="T18" fmla="*/ 7 w 13"/>
                <a:gd name="T19" fmla="*/ 11 h 11"/>
                <a:gd name="T20" fmla="*/ 6 w 13"/>
                <a:gd name="T21" fmla="*/ 11 h 11"/>
                <a:gd name="T22" fmla="*/ 5 w 13"/>
                <a:gd name="T23" fmla="*/ 11 h 11"/>
                <a:gd name="T24" fmla="*/ 4 w 13"/>
                <a:gd name="T25" fmla="*/ 11 h 11"/>
                <a:gd name="T26" fmla="*/ 4 w 13"/>
                <a:gd name="T27" fmla="*/ 10 h 11"/>
                <a:gd name="T28" fmla="*/ 3 w 13"/>
                <a:gd name="T29" fmla="*/ 10 h 11"/>
                <a:gd name="T30" fmla="*/ 2 w 13"/>
                <a:gd name="T31" fmla="*/ 9 h 11"/>
                <a:gd name="T32" fmla="*/ 1 w 13"/>
                <a:gd name="T33" fmla="*/ 8 h 11"/>
                <a:gd name="T34" fmla="*/ 1 w 13"/>
                <a:gd name="T35" fmla="*/ 8 h 11"/>
                <a:gd name="T36" fmla="*/ 0 w 13"/>
                <a:gd name="T37" fmla="*/ 7 h 11"/>
                <a:gd name="T38" fmla="*/ 0 w 13"/>
                <a:gd name="T39" fmla="*/ 6 h 11"/>
                <a:gd name="T40" fmla="*/ 0 w 13"/>
                <a:gd name="T41" fmla="*/ 5 h 11"/>
                <a:gd name="T42" fmla="*/ 0 w 13"/>
                <a:gd name="T43" fmla="*/ 1 h 11"/>
                <a:gd name="T44" fmla="*/ 0 w 13"/>
                <a:gd name="T45" fmla="*/ 2 h 11"/>
                <a:gd name="T46" fmla="*/ 0 w 13"/>
                <a:gd name="T47" fmla="*/ 3 h 11"/>
                <a:gd name="T48" fmla="*/ 0 w 13"/>
                <a:gd name="T49" fmla="*/ 4 h 11"/>
                <a:gd name="T50" fmla="*/ 1 w 13"/>
                <a:gd name="T51" fmla="*/ 5 h 11"/>
                <a:gd name="T52" fmla="*/ 1 w 13"/>
                <a:gd name="T53" fmla="*/ 6 h 11"/>
                <a:gd name="T54" fmla="*/ 1 w 13"/>
                <a:gd name="T55" fmla="*/ 7 h 11"/>
                <a:gd name="T56" fmla="*/ 2 w 13"/>
                <a:gd name="T57" fmla="*/ 8 h 11"/>
                <a:gd name="T58" fmla="*/ 2 w 13"/>
                <a:gd name="T59" fmla="*/ 9 h 11"/>
                <a:gd name="T60" fmla="*/ 3 w 13"/>
                <a:gd name="T61" fmla="*/ 10 h 11"/>
                <a:gd name="T62" fmla="*/ 4 w 13"/>
                <a:gd name="T63" fmla="*/ 10 h 11"/>
                <a:gd name="T64" fmla="*/ 5 w 13"/>
                <a:gd name="T65" fmla="*/ 10 h 11"/>
                <a:gd name="T66" fmla="*/ 6 w 13"/>
                <a:gd name="T67" fmla="*/ 10 h 11"/>
                <a:gd name="T68" fmla="*/ 7 w 13"/>
                <a:gd name="T69" fmla="*/ 10 h 11"/>
                <a:gd name="T70" fmla="*/ 8 w 13"/>
                <a:gd name="T71" fmla="*/ 9 h 11"/>
                <a:gd name="T72" fmla="*/ 9 w 13"/>
                <a:gd name="T73" fmla="*/ 9 h 11"/>
                <a:gd name="T74" fmla="*/ 10 w 13"/>
                <a:gd name="T75" fmla="*/ 8 h 11"/>
                <a:gd name="T76" fmla="*/ 10 w 13"/>
                <a:gd name="T77" fmla="*/ 8 h 11"/>
                <a:gd name="T78" fmla="*/ 11 w 13"/>
                <a:gd name="T79" fmla="*/ 7 h 11"/>
                <a:gd name="T80" fmla="*/ 12 w 13"/>
                <a:gd name="T81" fmla="*/ 6 h 11"/>
                <a:gd name="T82" fmla="*/ 12 w 13"/>
                <a:gd name="T83" fmla="*/ 5 h 11"/>
                <a:gd name="T84" fmla="*/ 12 w 13"/>
                <a:gd name="T85" fmla="*/ 0 h 11"/>
                <a:gd name="T86" fmla="*/ 13 w 13"/>
                <a:gd name="T87" fmla="*/ 1 h 11"/>
                <a:gd name="T88" fmla="*/ 13 w 13"/>
                <a:gd name="T89" fmla="*/ 1 h 11"/>
                <a:gd name="T90" fmla="*/ 13 w 13"/>
                <a:gd name="T91" fmla="*/ 2 h 11"/>
                <a:gd name="T92" fmla="*/ 13 w 13"/>
                <a:gd name="T93" fmla="*/ 3 h 11"/>
                <a:gd name="T94" fmla="*/ 13 w 13"/>
                <a:gd name="T95" fmla="*/ 4 h 11"/>
                <a:gd name="T96" fmla="*/ 13 w 13"/>
                <a:gd name="T97" fmla="*/ 4 h 11"/>
                <a:gd name="T98" fmla="*/ 13 w 13"/>
                <a:gd name="T99" fmla="*/ 5 h 11"/>
                <a:gd name="T100" fmla="*/ 13 w 13"/>
                <a:gd name="T101" fmla="*/ 6 h 11"/>
                <a:gd name="T102" fmla="*/ 12 w 13"/>
                <a:gd name="T103" fmla="*/ 6 h 11"/>
                <a:gd name="T104" fmla="*/ 12 w 13"/>
                <a:gd name="T105" fmla="*/ 7 h 11"/>
                <a:gd name="T106" fmla="*/ 12 w 13"/>
                <a:gd name="T10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 h="11">
                  <a:moveTo>
                    <a:pt x="12" y="7"/>
                  </a:moveTo>
                  <a:lnTo>
                    <a:pt x="12" y="8"/>
                  </a:lnTo>
                  <a:lnTo>
                    <a:pt x="11" y="9"/>
                  </a:lnTo>
                  <a:lnTo>
                    <a:pt x="11" y="9"/>
                  </a:lnTo>
                  <a:lnTo>
                    <a:pt x="10" y="10"/>
                  </a:lnTo>
                  <a:lnTo>
                    <a:pt x="9" y="10"/>
                  </a:lnTo>
                  <a:lnTo>
                    <a:pt x="9" y="10"/>
                  </a:lnTo>
                  <a:lnTo>
                    <a:pt x="8" y="11"/>
                  </a:lnTo>
                  <a:lnTo>
                    <a:pt x="7" y="11"/>
                  </a:lnTo>
                  <a:lnTo>
                    <a:pt x="7" y="11"/>
                  </a:lnTo>
                  <a:lnTo>
                    <a:pt x="6" y="11"/>
                  </a:lnTo>
                  <a:lnTo>
                    <a:pt x="5" y="11"/>
                  </a:lnTo>
                  <a:lnTo>
                    <a:pt x="4" y="11"/>
                  </a:lnTo>
                  <a:lnTo>
                    <a:pt x="4" y="10"/>
                  </a:lnTo>
                  <a:lnTo>
                    <a:pt x="3" y="10"/>
                  </a:lnTo>
                  <a:lnTo>
                    <a:pt x="2" y="9"/>
                  </a:lnTo>
                  <a:lnTo>
                    <a:pt x="1" y="8"/>
                  </a:lnTo>
                  <a:lnTo>
                    <a:pt x="1" y="8"/>
                  </a:lnTo>
                  <a:lnTo>
                    <a:pt x="0" y="7"/>
                  </a:lnTo>
                  <a:lnTo>
                    <a:pt x="0" y="6"/>
                  </a:lnTo>
                  <a:lnTo>
                    <a:pt x="0" y="5"/>
                  </a:lnTo>
                  <a:lnTo>
                    <a:pt x="0" y="1"/>
                  </a:lnTo>
                  <a:lnTo>
                    <a:pt x="0" y="2"/>
                  </a:lnTo>
                  <a:lnTo>
                    <a:pt x="0" y="3"/>
                  </a:lnTo>
                  <a:lnTo>
                    <a:pt x="0" y="4"/>
                  </a:lnTo>
                  <a:lnTo>
                    <a:pt x="1" y="5"/>
                  </a:lnTo>
                  <a:lnTo>
                    <a:pt x="1" y="6"/>
                  </a:lnTo>
                  <a:lnTo>
                    <a:pt x="1" y="7"/>
                  </a:lnTo>
                  <a:lnTo>
                    <a:pt x="2" y="8"/>
                  </a:lnTo>
                  <a:lnTo>
                    <a:pt x="2" y="9"/>
                  </a:lnTo>
                  <a:lnTo>
                    <a:pt x="3" y="10"/>
                  </a:lnTo>
                  <a:lnTo>
                    <a:pt x="4" y="10"/>
                  </a:lnTo>
                  <a:lnTo>
                    <a:pt x="5" y="10"/>
                  </a:lnTo>
                  <a:lnTo>
                    <a:pt x="6" y="10"/>
                  </a:lnTo>
                  <a:lnTo>
                    <a:pt x="7" y="10"/>
                  </a:lnTo>
                  <a:lnTo>
                    <a:pt x="8" y="9"/>
                  </a:lnTo>
                  <a:lnTo>
                    <a:pt x="9" y="9"/>
                  </a:lnTo>
                  <a:lnTo>
                    <a:pt x="10" y="8"/>
                  </a:lnTo>
                  <a:lnTo>
                    <a:pt x="10" y="8"/>
                  </a:lnTo>
                  <a:lnTo>
                    <a:pt x="11" y="7"/>
                  </a:lnTo>
                  <a:lnTo>
                    <a:pt x="12" y="6"/>
                  </a:lnTo>
                  <a:lnTo>
                    <a:pt x="12" y="5"/>
                  </a:lnTo>
                  <a:lnTo>
                    <a:pt x="12" y="0"/>
                  </a:lnTo>
                  <a:lnTo>
                    <a:pt x="13" y="1"/>
                  </a:lnTo>
                  <a:lnTo>
                    <a:pt x="13" y="1"/>
                  </a:lnTo>
                  <a:lnTo>
                    <a:pt x="13" y="2"/>
                  </a:lnTo>
                  <a:lnTo>
                    <a:pt x="13" y="3"/>
                  </a:lnTo>
                  <a:lnTo>
                    <a:pt x="13" y="4"/>
                  </a:lnTo>
                  <a:lnTo>
                    <a:pt x="13" y="4"/>
                  </a:lnTo>
                  <a:lnTo>
                    <a:pt x="13" y="5"/>
                  </a:lnTo>
                  <a:lnTo>
                    <a:pt x="13" y="6"/>
                  </a:lnTo>
                  <a:lnTo>
                    <a:pt x="12" y="6"/>
                  </a:lnTo>
                  <a:lnTo>
                    <a:pt x="12" y="7"/>
                  </a:lnTo>
                  <a:lnTo>
                    <a:pt x="12" y="7"/>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4" name="Freeform 41"/>
            <p:cNvSpPr>
              <a:spLocks/>
            </p:cNvSpPr>
            <p:nvPr/>
          </p:nvSpPr>
          <p:spPr bwMode="auto">
            <a:xfrm>
              <a:off x="4900" y="1289"/>
              <a:ext cx="86" cy="109"/>
            </a:xfrm>
            <a:custGeom>
              <a:avLst/>
              <a:gdLst>
                <a:gd name="T0" fmla="*/ 63 w 86"/>
                <a:gd name="T1" fmla="*/ 15 h 109"/>
                <a:gd name="T2" fmla="*/ 69 w 86"/>
                <a:gd name="T3" fmla="*/ 27 h 109"/>
                <a:gd name="T4" fmla="*/ 73 w 86"/>
                <a:gd name="T5" fmla="*/ 34 h 109"/>
                <a:gd name="T6" fmla="*/ 83 w 86"/>
                <a:gd name="T7" fmla="*/ 52 h 109"/>
                <a:gd name="T8" fmla="*/ 84 w 86"/>
                <a:gd name="T9" fmla="*/ 82 h 109"/>
                <a:gd name="T10" fmla="*/ 72 w 86"/>
                <a:gd name="T11" fmla="*/ 97 h 109"/>
                <a:gd name="T12" fmla="*/ 71 w 86"/>
                <a:gd name="T13" fmla="*/ 88 h 109"/>
                <a:gd name="T14" fmla="*/ 70 w 86"/>
                <a:gd name="T15" fmla="*/ 79 h 109"/>
                <a:gd name="T16" fmla="*/ 68 w 86"/>
                <a:gd name="T17" fmla="*/ 71 h 109"/>
                <a:gd name="T18" fmla="*/ 66 w 86"/>
                <a:gd name="T19" fmla="*/ 69 h 109"/>
                <a:gd name="T20" fmla="*/ 65 w 86"/>
                <a:gd name="T21" fmla="*/ 64 h 109"/>
                <a:gd name="T22" fmla="*/ 60 w 86"/>
                <a:gd name="T23" fmla="*/ 57 h 109"/>
                <a:gd name="T24" fmla="*/ 58 w 86"/>
                <a:gd name="T25" fmla="*/ 54 h 109"/>
                <a:gd name="T26" fmla="*/ 52 w 86"/>
                <a:gd name="T27" fmla="*/ 50 h 109"/>
                <a:gd name="T28" fmla="*/ 43 w 86"/>
                <a:gd name="T29" fmla="*/ 45 h 109"/>
                <a:gd name="T30" fmla="*/ 37 w 86"/>
                <a:gd name="T31" fmla="*/ 32 h 109"/>
                <a:gd name="T32" fmla="*/ 29 w 86"/>
                <a:gd name="T33" fmla="*/ 28 h 109"/>
                <a:gd name="T34" fmla="*/ 25 w 86"/>
                <a:gd name="T35" fmla="*/ 30 h 109"/>
                <a:gd name="T36" fmla="*/ 30 w 86"/>
                <a:gd name="T37" fmla="*/ 30 h 109"/>
                <a:gd name="T38" fmla="*/ 38 w 86"/>
                <a:gd name="T39" fmla="*/ 39 h 109"/>
                <a:gd name="T40" fmla="*/ 40 w 86"/>
                <a:gd name="T41" fmla="*/ 47 h 109"/>
                <a:gd name="T42" fmla="*/ 39 w 86"/>
                <a:gd name="T43" fmla="*/ 48 h 109"/>
                <a:gd name="T44" fmla="*/ 44 w 86"/>
                <a:gd name="T45" fmla="*/ 49 h 109"/>
                <a:gd name="T46" fmla="*/ 57 w 86"/>
                <a:gd name="T47" fmla="*/ 57 h 109"/>
                <a:gd name="T48" fmla="*/ 67 w 86"/>
                <a:gd name="T49" fmla="*/ 80 h 109"/>
                <a:gd name="T50" fmla="*/ 67 w 86"/>
                <a:gd name="T51" fmla="*/ 95 h 109"/>
                <a:gd name="T52" fmla="*/ 61 w 86"/>
                <a:gd name="T53" fmla="*/ 104 h 109"/>
                <a:gd name="T54" fmla="*/ 49 w 86"/>
                <a:gd name="T55" fmla="*/ 108 h 109"/>
                <a:gd name="T56" fmla="*/ 25 w 86"/>
                <a:gd name="T57" fmla="*/ 95 h 109"/>
                <a:gd name="T58" fmla="*/ 6 w 86"/>
                <a:gd name="T59" fmla="*/ 89 h 109"/>
                <a:gd name="T60" fmla="*/ 1 w 86"/>
                <a:gd name="T61" fmla="*/ 80 h 109"/>
                <a:gd name="T62" fmla="*/ 6 w 86"/>
                <a:gd name="T63" fmla="*/ 80 h 109"/>
                <a:gd name="T64" fmla="*/ 7 w 86"/>
                <a:gd name="T65" fmla="*/ 86 h 109"/>
                <a:gd name="T66" fmla="*/ 13 w 86"/>
                <a:gd name="T67" fmla="*/ 87 h 109"/>
                <a:gd name="T68" fmla="*/ 18 w 86"/>
                <a:gd name="T69" fmla="*/ 89 h 109"/>
                <a:gd name="T70" fmla="*/ 23 w 86"/>
                <a:gd name="T71" fmla="*/ 90 h 109"/>
                <a:gd name="T72" fmla="*/ 36 w 86"/>
                <a:gd name="T73" fmla="*/ 91 h 109"/>
                <a:gd name="T74" fmla="*/ 50 w 86"/>
                <a:gd name="T75" fmla="*/ 102 h 109"/>
                <a:gd name="T76" fmla="*/ 59 w 86"/>
                <a:gd name="T77" fmla="*/ 100 h 109"/>
                <a:gd name="T78" fmla="*/ 62 w 86"/>
                <a:gd name="T79" fmla="*/ 92 h 109"/>
                <a:gd name="T80" fmla="*/ 61 w 86"/>
                <a:gd name="T81" fmla="*/ 88 h 109"/>
                <a:gd name="T82" fmla="*/ 59 w 86"/>
                <a:gd name="T83" fmla="*/ 97 h 109"/>
                <a:gd name="T84" fmla="*/ 52 w 86"/>
                <a:gd name="T85" fmla="*/ 99 h 109"/>
                <a:gd name="T86" fmla="*/ 38 w 86"/>
                <a:gd name="T87" fmla="*/ 87 h 109"/>
                <a:gd name="T88" fmla="*/ 14 w 86"/>
                <a:gd name="T89" fmla="*/ 64 h 109"/>
                <a:gd name="T90" fmla="*/ 14 w 86"/>
                <a:gd name="T91" fmla="*/ 58 h 109"/>
                <a:gd name="T92" fmla="*/ 21 w 86"/>
                <a:gd name="T93" fmla="*/ 46 h 109"/>
                <a:gd name="T94" fmla="*/ 20 w 86"/>
                <a:gd name="T95" fmla="*/ 24 h 109"/>
                <a:gd name="T96" fmla="*/ 19 w 86"/>
                <a:gd name="T97" fmla="*/ 45 h 109"/>
                <a:gd name="T98" fmla="*/ 9 w 86"/>
                <a:gd name="T99" fmla="*/ 51 h 109"/>
                <a:gd name="T100" fmla="*/ 6 w 86"/>
                <a:gd name="T101" fmla="*/ 36 h 109"/>
                <a:gd name="T102" fmla="*/ 7 w 86"/>
                <a:gd name="T103" fmla="*/ 26 h 109"/>
                <a:gd name="T104" fmla="*/ 28 w 86"/>
                <a:gd name="T105" fmla="*/ 16 h 109"/>
                <a:gd name="T106" fmla="*/ 60 w 86"/>
                <a:gd name="T107" fmla="*/ 14 h 109"/>
                <a:gd name="T108" fmla="*/ 57 w 86"/>
                <a:gd name="T109" fmla="*/ 12 h 109"/>
                <a:gd name="T110" fmla="*/ 59 w 86"/>
                <a:gd name="T111" fmla="*/ 8 h 109"/>
                <a:gd name="T112" fmla="*/ 62 w 86"/>
                <a:gd name="T113" fmla="*/ 0 h 109"/>
                <a:gd name="T114" fmla="*/ 64 w 86"/>
                <a:gd name="T11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09">
                  <a:moveTo>
                    <a:pt x="64" y="0"/>
                  </a:moveTo>
                  <a:lnTo>
                    <a:pt x="63" y="2"/>
                  </a:lnTo>
                  <a:lnTo>
                    <a:pt x="63" y="5"/>
                  </a:lnTo>
                  <a:lnTo>
                    <a:pt x="63" y="7"/>
                  </a:lnTo>
                  <a:lnTo>
                    <a:pt x="63" y="10"/>
                  </a:lnTo>
                  <a:lnTo>
                    <a:pt x="63" y="12"/>
                  </a:lnTo>
                  <a:lnTo>
                    <a:pt x="63" y="15"/>
                  </a:lnTo>
                  <a:lnTo>
                    <a:pt x="64" y="17"/>
                  </a:lnTo>
                  <a:lnTo>
                    <a:pt x="65" y="19"/>
                  </a:lnTo>
                  <a:lnTo>
                    <a:pt x="66" y="22"/>
                  </a:lnTo>
                  <a:lnTo>
                    <a:pt x="67" y="24"/>
                  </a:lnTo>
                  <a:lnTo>
                    <a:pt x="67" y="25"/>
                  </a:lnTo>
                  <a:lnTo>
                    <a:pt x="68" y="26"/>
                  </a:lnTo>
                  <a:lnTo>
                    <a:pt x="69" y="27"/>
                  </a:lnTo>
                  <a:lnTo>
                    <a:pt x="70" y="28"/>
                  </a:lnTo>
                  <a:lnTo>
                    <a:pt x="70" y="29"/>
                  </a:lnTo>
                  <a:lnTo>
                    <a:pt x="71" y="30"/>
                  </a:lnTo>
                  <a:lnTo>
                    <a:pt x="72" y="31"/>
                  </a:lnTo>
                  <a:lnTo>
                    <a:pt x="72" y="32"/>
                  </a:lnTo>
                  <a:lnTo>
                    <a:pt x="73" y="33"/>
                  </a:lnTo>
                  <a:lnTo>
                    <a:pt x="73" y="34"/>
                  </a:lnTo>
                  <a:lnTo>
                    <a:pt x="70" y="31"/>
                  </a:lnTo>
                  <a:lnTo>
                    <a:pt x="70" y="31"/>
                  </a:lnTo>
                  <a:lnTo>
                    <a:pt x="74" y="35"/>
                  </a:lnTo>
                  <a:lnTo>
                    <a:pt x="77" y="39"/>
                  </a:lnTo>
                  <a:lnTo>
                    <a:pt x="79" y="43"/>
                  </a:lnTo>
                  <a:lnTo>
                    <a:pt x="81" y="47"/>
                  </a:lnTo>
                  <a:lnTo>
                    <a:pt x="83" y="52"/>
                  </a:lnTo>
                  <a:lnTo>
                    <a:pt x="84" y="56"/>
                  </a:lnTo>
                  <a:lnTo>
                    <a:pt x="85" y="61"/>
                  </a:lnTo>
                  <a:lnTo>
                    <a:pt x="86" y="66"/>
                  </a:lnTo>
                  <a:lnTo>
                    <a:pt x="86" y="71"/>
                  </a:lnTo>
                  <a:lnTo>
                    <a:pt x="85" y="77"/>
                  </a:lnTo>
                  <a:lnTo>
                    <a:pt x="85" y="80"/>
                  </a:lnTo>
                  <a:lnTo>
                    <a:pt x="84" y="82"/>
                  </a:lnTo>
                  <a:lnTo>
                    <a:pt x="83" y="85"/>
                  </a:lnTo>
                  <a:lnTo>
                    <a:pt x="81" y="88"/>
                  </a:lnTo>
                  <a:lnTo>
                    <a:pt x="80" y="90"/>
                  </a:lnTo>
                  <a:lnTo>
                    <a:pt x="78" y="92"/>
                  </a:lnTo>
                  <a:lnTo>
                    <a:pt x="76" y="94"/>
                  </a:lnTo>
                  <a:lnTo>
                    <a:pt x="74" y="96"/>
                  </a:lnTo>
                  <a:lnTo>
                    <a:pt x="72" y="97"/>
                  </a:lnTo>
                  <a:lnTo>
                    <a:pt x="70" y="99"/>
                  </a:lnTo>
                  <a:lnTo>
                    <a:pt x="70" y="97"/>
                  </a:lnTo>
                  <a:lnTo>
                    <a:pt x="71" y="95"/>
                  </a:lnTo>
                  <a:lnTo>
                    <a:pt x="71" y="93"/>
                  </a:lnTo>
                  <a:lnTo>
                    <a:pt x="71" y="92"/>
                  </a:lnTo>
                  <a:lnTo>
                    <a:pt x="71" y="90"/>
                  </a:lnTo>
                  <a:lnTo>
                    <a:pt x="71" y="88"/>
                  </a:lnTo>
                  <a:lnTo>
                    <a:pt x="71" y="86"/>
                  </a:lnTo>
                  <a:lnTo>
                    <a:pt x="71" y="84"/>
                  </a:lnTo>
                  <a:lnTo>
                    <a:pt x="71" y="82"/>
                  </a:lnTo>
                  <a:lnTo>
                    <a:pt x="71" y="80"/>
                  </a:lnTo>
                  <a:lnTo>
                    <a:pt x="70" y="81"/>
                  </a:lnTo>
                  <a:lnTo>
                    <a:pt x="70" y="80"/>
                  </a:lnTo>
                  <a:lnTo>
                    <a:pt x="70" y="79"/>
                  </a:lnTo>
                  <a:lnTo>
                    <a:pt x="70" y="77"/>
                  </a:lnTo>
                  <a:lnTo>
                    <a:pt x="69" y="76"/>
                  </a:lnTo>
                  <a:lnTo>
                    <a:pt x="69" y="75"/>
                  </a:lnTo>
                  <a:lnTo>
                    <a:pt x="69" y="74"/>
                  </a:lnTo>
                  <a:lnTo>
                    <a:pt x="68" y="73"/>
                  </a:lnTo>
                  <a:lnTo>
                    <a:pt x="68" y="72"/>
                  </a:lnTo>
                  <a:lnTo>
                    <a:pt x="68" y="71"/>
                  </a:lnTo>
                  <a:lnTo>
                    <a:pt x="68" y="70"/>
                  </a:lnTo>
                  <a:lnTo>
                    <a:pt x="67" y="70"/>
                  </a:lnTo>
                  <a:lnTo>
                    <a:pt x="67" y="70"/>
                  </a:lnTo>
                  <a:lnTo>
                    <a:pt x="67" y="70"/>
                  </a:lnTo>
                  <a:lnTo>
                    <a:pt x="67" y="70"/>
                  </a:lnTo>
                  <a:lnTo>
                    <a:pt x="67" y="70"/>
                  </a:lnTo>
                  <a:lnTo>
                    <a:pt x="66" y="69"/>
                  </a:lnTo>
                  <a:lnTo>
                    <a:pt x="66" y="69"/>
                  </a:lnTo>
                  <a:lnTo>
                    <a:pt x="66" y="69"/>
                  </a:lnTo>
                  <a:lnTo>
                    <a:pt x="66" y="68"/>
                  </a:lnTo>
                  <a:lnTo>
                    <a:pt x="66" y="68"/>
                  </a:lnTo>
                  <a:lnTo>
                    <a:pt x="66" y="67"/>
                  </a:lnTo>
                  <a:lnTo>
                    <a:pt x="66" y="65"/>
                  </a:lnTo>
                  <a:lnTo>
                    <a:pt x="65" y="64"/>
                  </a:lnTo>
                  <a:lnTo>
                    <a:pt x="64" y="63"/>
                  </a:lnTo>
                  <a:lnTo>
                    <a:pt x="63" y="62"/>
                  </a:lnTo>
                  <a:lnTo>
                    <a:pt x="63" y="61"/>
                  </a:lnTo>
                  <a:lnTo>
                    <a:pt x="62" y="60"/>
                  </a:lnTo>
                  <a:lnTo>
                    <a:pt x="61" y="59"/>
                  </a:lnTo>
                  <a:lnTo>
                    <a:pt x="61" y="58"/>
                  </a:lnTo>
                  <a:lnTo>
                    <a:pt x="60" y="57"/>
                  </a:lnTo>
                  <a:lnTo>
                    <a:pt x="60" y="57"/>
                  </a:lnTo>
                  <a:lnTo>
                    <a:pt x="59" y="56"/>
                  </a:lnTo>
                  <a:lnTo>
                    <a:pt x="59" y="56"/>
                  </a:lnTo>
                  <a:lnTo>
                    <a:pt x="59" y="56"/>
                  </a:lnTo>
                  <a:lnTo>
                    <a:pt x="59" y="55"/>
                  </a:lnTo>
                  <a:lnTo>
                    <a:pt x="58" y="55"/>
                  </a:lnTo>
                  <a:lnTo>
                    <a:pt x="58" y="54"/>
                  </a:lnTo>
                  <a:lnTo>
                    <a:pt x="58" y="54"/>
                  </a:lnTo>
                  <a:lnTo>
                    <a:pt x="58" y="54"/>
                  </a:lnTo>
                  <a:lnTo>
                    <a:pt x="57" y="53"/>
                  </a:lnTo>
                  <a:lnTo>
                    <a:pt x="56" y="52"/>
                  </a:lnTo>
                  <a:lnTo>
                    <a:pt x="54" y="51"/>
                  </a:lnTo>
                  <a:lnTo>
                    <a:pt x="53" y="50"/>
                  </a:lnTo>
                  <a:lnTo>
                    <a:pt x="52" y="50"/>
                  </a:lnTo>
                  <a:lnTo>
                    <a:pt x="50" y="49"/>
                  </a:lnTo>
                  <a:lnTo>
                    <a:pt x="49" y="49"/>
                  </a:lnTo>
                  <a:lnTo>
                    <a:pt x="47" y="48"/>
                  </a:lnTo>
                  <a:lnTo>
                    <a:pt x="46" y="48"/>
                  </a:lnTo>
                  <a:lnTo>
                    <a:pt x="44" y="47"/>
                  </a:lnTo>
                  <a:lnTo>
                    <a:pt x="43" y="47"/>
                  </a:lnTo>
                  <a:lnTo>
                    <a:pt x="43" y="45"/>
                  </a:lnTo>
                  <a:lnTo>
                    <a:pt x="42" y="43"/>
                  </a:lnTo>
                  <a:lnTo>
                    <a:pt x="42" y="41"/>
                  </a:lnTo>
                  <a:lnTo>
                    <a:pt x="41" y="39"/>
                  </a:lnTo>
                  <a:lnTo>
                    <a:pt x="40" y="37"/>
                  </a:lnTo>
                  <a:lnTo>
                    <a:pt x="39" y="35"/>
                  </a:lnTo>
                  <a:lnTo>
                    <a:pt x="38" y="33"/>
                  </a:lnTo>
                  <a:lnTo>
                    <a:pt x="37" y="32"/>
                  </a:lnTo>
                  <a:lnTo>
                    <a:pt x="35" y="30"/>
                  </a:lnTo>
                  <a:lnTo>
                    <a:pt x="33" y="29"/>
                  </a:lnTo>
                  <a:lnTo>
                    <a:pt x="32" y="29"/>
                  </a:lnTo>
                  <a:lnTo>
                    <a:pt x="31" y="29"/>
                  </a:lnTo>
                  <a:lnTo>
                    <a:pt x="31" y="29"/>
                  </a:lnTo>
                  <a:lnTo>
                    <a:pt x="30" y="28"/>
                  </a:lnTo>
                  <a:lnTo>
                    <a:pt x="29" y="28"/>
                  </a:lnTo>
                  <a:lnTo>
                    <a:pt x="28" y="28"/>
                  </a:lnTo>
                  <a:lnTo>
                    <a:pt x="27" y="28"/>
                  </a:lnTo>
                  <a:lnTo>
                    <a:pt x="26" y="28"/>
                  </a:lnTo>
                  <a:lnTo>
                    <a:pt x="25" y="29"/>
                  </a:lnTo>
                  <a:lnTo>
                    <a:pt x="24" y="29"/>
                  </a:lnTo>
                  <a:lnTo>
                    <a:pt x="25" y="30"/>
                  </a:lnTo>
                  <a:lnTo>
                    <a:pt x="25" y="30"/>
                  </a:lnTo>
                  <a:lnTo>
                    <a:pt x="26" y="30"/>
                  </a:lnTo>
                  <a:lnTo>
                    <a:pt x="27" y="30"/>
                  </a:lnTo>
                  <a:lnTo>
                    <a:pt x="27" y="30"/>
                  </a:lnTo>
                  <a:lnTo>
                    <a:pt x="28" y="30"/>
                  </a:lnTo>
                  <a:lnTo>
                    <a:pt x="29" y="30"/>
                  </a:lnTo>
                  <a:lnTo>
                    <a:pt x="29" y="30"/>
                  </a:lnTo>
                  <a:lnTo>
                    <a:pt x="30" y="30"/>
                  </a:lnTo>
                  <a:lnTo>
                    <a:pt x="31" y="30"/>
                  </a:lnTo>
                  <a:lnTo>
                    <a:pt x="32" y="31"/>
                  </a:lnTo>
                  <a:lnTo>
                    <a:pt x="34" y="32"/>
                  </a:lnTo>
                  <a:lnTo>
                    <a:pt x="35" y="34"/>
                  </a:lnTo>
                  <a:lnTo>
                    <a:pt x="36" y="35"/>
                  </a:lnTo>
                  <a:lnTo>
                    <a:pt x="37" y="37"/>
                  </a:lnTo>
                  <a:lnTo>
                    <a:pt x="38" y="39"/>
                  </a:lnTo>
                  <a:lnTo>
                    <a:pt x="39" y="41"/>
                  </a:lnTo>
                  <a:lnTo>
                    <a:pt x="40" y="43"/>
                  </a:lnTo>
                  <a:lnTo>
                    <a:pt x="41" y="45"/>
                  </a:lnTo>
                  <a:lnTo>
                    <a:pt x="41" y="47"/>
                  </a:lnTo>
                  <a:lnTo>
                    <a:pt x="41" y="47"/>
                  </a:lnTo>
                  <a:lnTo>
                    <a:pt x="41" y="47"/>
                  </a:lnTo>
                  <a:lnTo>
                    <a:pt x="40" y="47"/>
                  </a:lnTo>
                  <a:lnTo>
                    <a:pt x="40" y="47"/>
                  </a:lnTo>
                  <a:lnTo>
                    <a:pt x="40" y="47"/>
                  </a:lnTo>
                  <a:lnTo>
                    <a:pt x="40" y="47"/>
                  </a:lnTo>
                  <a:lnTo>
                    <a:pt x="40" y="47"/>
                  </a:lnTo>
                  <a:lnTo>
                    <a:pt x="40" y="47"/>
                  </a:lnTo>
                  <a:lnTo>
                    <a:pt x="39" y="48"/>
                  </a:lnTo>
                  <a:lnTo>
                    <a:pt x="39" y="48"/>
                  </a:lnTo>
                  <a:lnTo>
                    <a:pt x="40" y="48"/>
                  </a:lnTo>
                  <a:lnTo>
                    <a:pt x="40" y="48"/>
                  </a:lnTo>
                  <a:lnTo>
                    <a:pt x="41" y="49"/>
                  </a:lnTo>
                  <a:lnTo>
                    <a:pt x="42" y="49"/>
                  </a:lnTo>
                  <a:lnTo>
                    <a:pt x="42" y="49"/>
                  </a:lnTo>
                  <a:lnTo>
                    <a:pt x="43" y="49"/>
                  </a:lnTo>
                  <a:lnTo>
                    <a:pt x="44" y="49"/>
                  </a:lnTo>
                  <a:lnTo>
                    <a:pt x="45" y="49"/>
                  </a:lnTo>
                  <a:lnTo>
                    <a:pt x="45" y="49"/>
                  </a:lnTo>
                  <a:lnTo>
                    <a:pt x="46" y="50"/>
                  </a:lnTo>
                  <a:lnTo>
                    <a:pt x="49" y="51"/>
                  </a:lnTo>
                  <a:lnTo>
                    <a:pt x="52" y="53"/>
                  </a:lnTo>
                  <a:lnTo>
                    <a:pt x="55" y="55"/>
                  </a:lnTo>
                  <a:lnTo>
                    <a:pt x="57" y="57"/>
                  </a:lnTo>
                  <a:lnTo>
                    <a:pt x="59" y="60"/>
                  </a:lnTo>
                  <a:lnTo>
                    <a:pt x="61" y="64"/>
                  </a:lnTo>
                  <a:lnTo>
                    <a:pt x="63" y="67"/>
                  </a:lnTo>
                  <a:lnTo>
                    <a:pt x="64" y="71"/>
                  </a:lnTo>
                  <a:lnTo>
                    <a:pt x="66" y="74"/>
                  </a:lnTo>
                  <a:lnTo>
                    <a:pt x="67" y="78"/>
                  </a:lnTo>
                  <a:lnTo>
                    <a:pt x="67" y="80"/>
                  </a:lnTo>
                  <a:lnTo>
                    <a:pt x="68" y="82"/>
                  </a:lnTo>
                  <a:lnTo>
                    <a:pt x="68" y="84"/>
                  </a:lnTo>
                  <a:lnTo>
                    <a:pt x="68" y="87"/>
                  </a:lnTo>
                  <a:lnTo>
                    <a:pt x="68" y="89"/>
                  </a:lnTo>
                  <a:lnTo>
                    <a:pt x="68" y="91"/>
                  </a:lnTo>
                  <a:lnTo>
                    <a:pt x="67" y="93"/>
                  </a:lnTo>
                  <a:lnTo>
                    <a:pt x="67" y="95"/>
                  </a:lnTo>
                  <a:lnTo>
                    <a:pt x="66" y="97"/>
                  </a:lnTo>
                  <a:lnTo>
                    <a:pt x="65" y="99"/>
                  </a:lnTo>
                  <a:lnTo>
                    <a:pt x="64" y="100"/>
                  </a:lnTo>
                  <a:lnTo>
                    <a:pt x="64" y="101"/>
                  </a:lnTo>
                  <a:lnTo>
                    <a:pt x="63" y="102"/>
                  </a:lnTo>
                  <a:lnTo>
                    <a:pt x="62" y="103"/>
                  </a:lnTo>
                  <a:lnTo>
                    <a:pt x="61" y="104"/>
                  </a:lnTo>
                  <a:lnTo>
                    <a:pt x="60" y="105"/>
                  </a:lnTo>
                  <a:lnTo>
                    <a:pt x="59" y="106"/>
                  </a:lnTo>
                  <a:lnTo>
                    <a:pt x="58" y="107"/>
                  </a:lnTo>
                  <a:lnTo>
                    <a:pt x="57" y="108"/>
                  </a:lnTo>
                  <a:lnTo>
                    <a:pt x="56" y="109"/>
                  </a:lnTo>
                  <a:lnTo>
                    <a:pt x="52" y="109"/>
                  </a:lnTo>
                  <a:lnTo>
                    <a:pt x="49" y="108"/>
                  </a:lnTo>
                  <a:lnTo>
                    <a:pt x="45" y="107"/>
                  </a:lnTo>
                  <a:lnTo>
                    <a:pt x="42" y="105"/>
                  </a:lnTo>
                  <a:lnTo>
                    <a:pt x="38" y="103"/>
                  </a:lnTo>
                  <a:lnTo>
                    <a:pt x="35" y="100"/>
                  </a:lnTo>
                  <a:lnTo>
                    <a:pt x="32" y="98"/>
                  </a:lnTo>
                  <a:lnTo>
                    <a:pt x="29" y="96"/>
                  </a:lnTo>
                  <a:lnTo>
                    <a:pt x="25" y="95"/>
                  </a:lnTo>
                  <a:lnTo>
                    <a:pt x="21" y="94"/>
                  </a:lnTo>
                  <a:lnTo>
                    <a:pt x="19" y="94"/>
                  </a:lnTo>
                  <a:lnTo>
                    <a:pt x="16" y="93"/>
                  </a:lnTo>
                  <a:lnTo>
                    <a:pt x="13" y="93"/>
                  </a:lnTo>
                  <a:lnTo>
                    <a:pt x="11" y="92"/>
                  </a:lnTo>
                  <a:lnTo>
                    <a:pt x="8" y="91"/>
                  </a:lnTo>
                  <a:lnTo>
                    <a:pt x="6" y="89"/>
                  </a:lnTo>
                  <a:lnTo>
                    <a:pt x="4" y="88"/>
                  </a:lnTo>
                  <a:lnTo>
                    <a:pt x="2" y="85"/>
                  </a:lnTo>
                  <a:lnTo>
                    <a:pt x="1" y="83"/>
                  </a:lnTo>
                  <a:lnTo>
                    <a:pt x="0" y="80"/>
                  </a:lnTo>
                  <a:lnTo>
                    <a:pt x="0" y="80"/>
                  </a:lnTo>
                  <a:lnTo>
                    <a:pt x="1" y="80"/>
                  </a:lnTo>
                  <a:lnTo>
                    <a:pt x="1" y="80"/>
                  </a:lnTo>
                  <a:lnTo>
                    <a:pt x="2" y="80"/>
                  </a:lnTo>
                  <a:lnTo>
                    <a:pt x="3" y="79"/>
                  </a:lnTo>
                  <a:lnTo>
                    <a:pt x="3" y="79"/>
                  </a:lnTo>
                  <a:lnTo>
                    <a:pt x="4" y="79"/>
                  </a:lnTo>
                  <a:lnTo>
                    <a:pt x="5" y="79"/>
                  </a:lnTo>
                  <a:lnTo>
                    <a:pt x="5" y="80"/>
                  </a:lnTo>
                  <a:lnTo>
                    <a:pt x="6" y="80"/>
                  </a:lnTo>
                  <a:lnTo>
                    <a:pt x="6" y="81"/>
                  </a:lnTo>
                  <a:lnTo>
                    <a:pt x="6" y="82"/>
                  </a:lnTo>
                  <a:lnTo>
                    <a:pt x="6" y="83"/>
                  </a:lnTo>
                  <a:lnTo>
                    <a:pt x="6" y="84"/>
                  </a:lnTo>
                  <a:lnTo>
                    <a:pt x="6" y="84"/>
                  </a:lnTo>
                  <a:lnTo>
                    <a:pt x="7" y="85"/>
                  </a:lnTo>
                  <a:lnTo>
                    <a:pt x="7" y="86"/>
                  </a:lnTo>
                  <a:lnTo>
                    <a:pt x="8" y="86"/>
                  </a:lnTo>
                  <a:lnTo>
                    <a:pt x="9" y="87"/>
                  </a:lnTo>
                  <a:lnTo>
                    <a:pt x="9" y="87"/>
                  </a:lnTo>
                  <a:lnTo>
                    <a:pt x="10" y="87"/>
                  </a:lnTo>
                  <a:lnTo>
                    <a:pt x="11" y="87"/>
                  </a:lnTo>
                  <a:lnTo>
                    <a:pt x="12" y="87"/>
                  </a:lnTo>
                  <a:lnTo>
                    <a:pt x="13" y="87"/>
                  </a:lnTo>
                  <a:lnTo>
                    <a:pt x="14" y="86"/>
                  </a:lnTo>
                  <a:lnTo>
                    <a:pt x="14" y="86"/>
                  </a:lnTo>
                  <a:lnTo>
                    <a:pt x="15" y="86"/>
                  </a:lnTo>
                  <a:lnTo>
                    <a:pt x="16" y="87"/>
                  </a:lnTo>
                  <a:lnTo>
                    <a:pt x="16" y="87"/>
                  </a:lnTo>
                  <a:lnTo>
                    <a:pt x="17" y="89"/>
                  </a:lnTo>
                  <a:lnTo>
                    <a:pt x="18" y="89"/>
                  </a:lnTo>
                  <a:lnTo>
                    <a:pt x="18" y="89"/>
                  </a:lnTo>
                  <a:lnTo>
                    <a:pt x="19" y="89"/>
                  </a:lnTo>
                  <a:lnTo>
                    <a:pt x="20" y="90"/>
                  </a:lnTo>
                  <a:lnTo>
                    <a:pt x="21" y="90"/>
                  </a:lnTo>
                  <a:lnTo>
                    <a:pt x="21" y="90"/>
                  </a:lnTo>
                  <a:lnTo>
                    <a:pt x="22" y="90"/>
                  </a:lnTo>
                  <a:lnTo>
                    <a:pt x="23" y="90"/>
                  </a:lnTo>
                  <a:lnTo>
                    <a:pt x="24" y="90"/>
                  </a:lnTo>
                  <a:lnTo>
                    <a:pt x="24" y="90"/>
                  </a:lnTo>
                  <a:lnTo>
                    <a:pt x="26" y="88"/>
                  </a:lnTo>
                  <a:lnTo>
                    <a:pt x="28" y="88"/>
                  </a:lnTo>
                  <a:lnTo>
                    <a:pt x="31" y="89"/>
                  </a:lnTo>
                  <a:lnTo>
                    <a:pt x="33" y="90"/>
                  </a:lnTo>
                  <a:lnTo>
                    <a:pt x="36" y="91"/>
                  </a:lnTo>
                  <a:lnTo>
                    <a:pt x="38" y="92"/>
                  </a:lnTo>
                  <a:lnTo>
                    <a:pt x="40" y="94"/>
                  </a:lnTo>
                  <a:lnTo>
                    <a:pt x="42" y="95"/>
                  </a:lnTo>
                  <a:lnTo>
                    <a:pt x="45" y="97"/>
                  </a:lnTo>
                  <a:lnTo>
                    <a:pt x="47" y="99"/>
                  </a:lnTo>
                  <a:lnTo>
                    <a:pt x="49" y="101"/>
                  </a:lnTo>
                  <a:lnTo>
                    <a:pt x="50" y="102"/>
                  </a:lnTo>
                  <a:lnTo>
                    <a:pt x="51" y="102"/>
                  </a:lnTo>
                  <a:lnTo>
                    <a:pt x="52" y="102"/>
                  </a:lnTo>
                  <a:lnTo>
                    <a:pt x="54" y="102"/>
                  </a:lnTo>
                  <a:lnTo>
                    <a:pt x="55" y="102"/>
                  </a:lnTo>
                  <a:lnTo>
                    <a:pt x="56" y="101"/>
                  </a:lnTo>
                  <a:lnTo>
                    <a:pt x="57" y="101"/>
                  </a:lnTo>
                  <a:lnTo>
                    <a:pt x="59" y="100"/>
                  </a:lnTo>
                  <a:lnTo>
                    <a:pt x="60" y="99"/>
                  </a:lnTo>
                  <a:lnTo>
                    <a:pt x="61" y="98"/>
                  </a:lnTo>
                  <a:lnTo>
                    <a:pt x="61" y="97"/>
                  </a:lnTo>
                  <a:lnTo>
                    <a:pt x="62" y="96"/>
                  </a:lnTo>
                  <a:lnTo>
                    <a:pt x="62" y="95"/>
                  </a:lnTo>
                  <a:lnTo>
                    <a:pt x="62" y="93"/>
                  </a:lnTo>
                  <a:lnTo>
                    <a:pt x="62" y="92"/>
                  </a:lnTo>
                  <a:lnTo>
                    <a:pt x="62" y="91"/>
                  </a:lnTo>
                  <a:lnTo>
                    <a:pt x="62" y="89"/>
                  </a:lnTo>
                  <a:lnTo>
                    <a:pt x="61" y="88"/>
                  </a:lnTo>
                  <a:lnTo>
                    <a:pt x="61" y="87"/>
                  </a:lnTo>
                  <a:lnTo>
                    <a:pt x="61" y="86"/>
                  </a:lnTo>
                  <a:lnTo>
                    <a:pt x="61" y="87"/>
                  </a:lnTo>
                  <a:lnTo>
                    <a:pt x="61" y="88"/>
                  </a:lnTo>
                  <a:lnTo>
                    <a:pt x="61" y="90"/>
                  </a:lnTo>
                  <a:lnTo>
                    <a:pt x="61" y="91"/>
                  </a:lnTo>
                  <a:lnTo>
                    <a:pt x="61" y="93"/>
                  </a:lnTo>
                  <a:lnTo>
                    <a:pt x="61" y="94"/>
                  </a:lnTo>
                  <a:lnTo>
                    <a:pt x="60" y="95"/>
                  </a:lnTo>
                  <a:lnTo>
                    <a:pt x="60" y="96"/>
                  </a:lnTo>
                  <a:lnTo>
                    <a:pt x="59" y="97"/>
                  </a:lnTo>
                  <a:lnTo>
                    <a:pt x="58" y="98"/>
                  </a:lnTo>
                  <a:lnTo>
                    <a:pt x="57" y="99"/>
                  </a:lnTo>
                  <a:lnTo>
                    <a:pt x="56" y="99"/>
                  </a:lnTo>
                  <a:lnTo>
                    <a:pt x="55" y="99"/>
                  </a:lnTo>
                  <a:lnTo>
                    <a:pt x="54" y="99"/>
                  </a:lnTo>
                  <a:lnTo>
                    <a:pt x="53" y="99"/>
                  </a:lnTo>
                  <a:lnTo>
                    <a:pt x="52" y="99"/>
                  </a:lnTo>
                  <a:lnTo>
                    <a:pt x="51" y="99"/>
                  </a:lnTo>
                  <a:lnTo>
                    <a:pt x="50" y="99"/>
                  </a:lnTo>
                  <a:lnTo>
                    <a:pt x="49" y="98"/>
                  </a:lnTo>
                  <a:lnTo>
                    <a:pt x="48" y="98"/>
                  </a:lnTo>
                  <a:lnTo>
                    <a:pt x="45" y="93"/>
                  </a:lnTo>
                  <a:lnTo>
                    <a:pt x="42" y="90"/>
                  </a:lnTo>
                  <a:lnTo>
                    <a:pt x="38" y="87"/>
                  </a:lnTo>
                  <a:lnTo>
                    <a:pt x="34" y="84"/>
                  </a:lnTo>
                  <a:lnTo>
                    <a:pt x="30" y="82"/>
                  </a:lnTo>
                  <a:lnTo>
                    <a:pt x="26" y="79"/>
                  </a:lnTo>
                  <a:lnTo>
                    <a:pt x="22" y="77"/>
                  </a:lnTo>
                  <a:lnTo>
                    <a:pt x="19" y="73"/>
                  </a:lnTo>
                  <a:lnTo>
                    <a:pt x="16" y="69"/>
                  </a:lnTo>
                  <a:lnTo>
                    <a:pt x="14" y="64"/>
                  </a:lnTo>
                  <a:lnTo>
                    <a:pt x="14" y="63"/>
                  </a:lnTo>
                  <a:lnTo>
                    <a:pt x="14" y="62"/>
                  </a:lnTo>
                  <a:lnTo>
                    <a:pt x="14" y="61"/>
                  </a:lnTo>
                  <a:lnTo>
                    <a:pt x="14" y="61"/>
                  </a:lnTo>
                  <a:lnTo>
                    <a:pt x="14" y="60"/>
                  </a:lnTo>
                  <a:lnTo>
                    <a:pt x="14" y="59"/>
                  </a:lnTo>
                  <a:lnTo>
                    <a:pt x="14" y="58"/>
                  </a:lnTo>
                  <a:lnTo>
                    <a:pt x="14" y="58"/>
                  </a:lnTo>
                  <a:lnTo>
                    <a:pt x="15" y="57"/>
                  </a:lnTo>
                  <a:lnTo>
                    <a:pt x="15" y="57"/>
                  </a:lnTo>
                  <a:lnTo>
                    <a:pt x="17" y="55"/>
                  </a:lnTo>
                  <a:lnTo>
                    <a:pt x="19" y="52"/>
                  </a:lnTo>
                  <a:lnTo>
                    <a:pt x="20" y="49"/>
                  </a:lnTo>
                  <a:lnTo>
                    <a:pt x="21" y="46"/>
                  </a:lnTo>
                  <a:lnTo>
                    <a:pt x="21" y="43"/>
                  </a:lnTo>
                  <a:lnTo>
                    <a:pt x="22" y="40"/>
                  </a:lnTo>
                  <a:lnTo>
                    <a:pt x="22" y="36"/>
                  </a:lnTo>
                  <a:lnTo>
                    <a:pt x="22" y="33"/>
                  </a:lnTo>
                  <a:lnTo>
                    <a:pt x="21" y="29"/>
                  </a:lnTo>
                  <a:lnTo>
                    <a:pt x="21" y="26"/>
                  </a:lnTo>
                  <a:lnTo>
                    <a:pt x="20" y="24"/>
                  </a:lnTo>
                  <a:lnTo>
                    <a:pt x="19" y="25"/>
                  </a:lnTo>
                  <a:lnTo>
                    <a:pt x="20" y="28"/>
                  </a:lnTo>
                  <a:lnTo>
                    <a:pt x="20" y="32"/>
                  </a:lnTo>
                  <a:lnTo>
                    <a:pt x="20" y="35"/>
                  </a:lnTo>
                  <a:lnTo>
                    <a:pt x="20" y="38"/>
                  </a:lnTo>
                  <a:lnTo>
                    <a:pt x="19" y="41"/>
                  </a:lnTo>
                  <a:lnTo>
                    <a:pt x="19" y="45"/>
                  </a:lnTo>
                  <a:lnTo>
                    <a:pt x="18" y="48"/>
                  </a:lnTo>
                  <a:lnTo>
                    <a:pt x="17" y="51"/>
                  </a:lnTo>
                  <a:lnTo>
                    <a:pt x="15" y="53"/>
                  </a:lnTo>
                  <a:lnTo>
                    <a:pt x="14" y="56"/>
                  </a:lnTo>
                  <a:lnTo>
                    <a:pt x="12" y="54"/>
                  </a:lnTo>
                  <a:lnTo>
                    <a:pt x="10" y="53"/>
                  </a:lnTo>
                  <a:lnTo>
                    <a:pt x="9" y="51"/>
                  </a:lnTo>
                  <a:lnTo>
                    <a:pt x="8" y="49"/>
                  </a:lnTo>
                  <a:lnTo>
                    <a:pt x="8" y="47"/>
                  </a:lnTo>
                  <a:lnTo>
                    <a:pt x="7" y="45"/>
                  </a:lnTo>
                  <a:lnTo>
                    <a:pt x="7" y="43"/>
                  </a:lnTo>
                  <a:lnTo>
                    <a:pt x="6" y="41"/>
                  </a:lnTo>
                  <a:lnTo>
                    <a:pt x="6" y="38"/>
                  </a:lnTo>
                  <a:lnTo>
                    <a:pt x="6" y="36"/>
                  </a:lnTo>
                  <a:lnTo>
                    <a:pt x="6" y="35"/>
                  </a:lnTo>
                  <a:lnTo>
                    <a:pt x="6" y="33"/>
                  </a:lnTo>
                  <a:lnTo>
                    <a:pt x="6" y="32"/>
                  </a:lnTo>
                  <a:lnTo>
                    <a:pt x="6" y="30"/>
                  </a:lnTo>
                  <a:lnTo>
                    <a:pt x="6" y="29"/>
                  </a:lnTo>
                  <a:lnTo>
                    <a:pt x="6" y="28"/>
                  </a:lnTo>
                  <a:lnTo>
                    <a:pt x="7" y="26"/>
                  </a:lnTo>
                  <a:lnTo>
                    <a:pt x="7" y="25"/>
                  </a:lnTo>
                  <a:lnTo>
                    <a:pt x="8" y="24"/>
                  </a:lnTo>
                  <a:lnTo>
                    <a:pt x="9" y="23"/>
                  </a:lnTo>
                  <a:lnTo>
                    <a:pt x="13" y="20"/>
                  </a:lnTo>
                  <a:lnTo>
                    <a:pt x="18" y="18"/>
                  </a:lnTo>
                  <a:lnTo>
                    <a:pt x="23" y="17"/>
                  </a:lnTo>
                  <a:lnTo>
                    <a:pt x="28" y="16"/>
                  </a:lnTo>
                  <a:lnTo>
                    <a:pt x="33" y="16"/>
                  </a:lnTo>
                  <a:lnTo>
                    <a:pt x="39" y="16"/>
                  </a:lnTo>
                  <a:lnTo>
                    <a:pt x="44" y="16"/>
                  </a:lnTo>
                  <a:lnTo>
                    <a:pt x="49" y="16"/>
                  </a:lnTo>
                  <a:lnTo>
                    <a:pt x="55" y="15"/>
                  </a:lnTo>
                  <a:lnTo>
                    <a:pt x="60" y="15"/>
                  </a:lnTo>
                  <a:lnTo>
                    <a:pt x="60" y="14"/>
                  </a:lnTo>
                  <a:lnTo>
                    <a:pt x="60" y="13"/>
                  </a:lnTo>
                  <a:lnTo>
                    <a:pt x="60" y="13"/>
                  </a:lnTo>
                  <a:lnTo>
                    <a:pt x="59" y="13"/>
                  </a:lnTo>
                  <a:lnTo>
                    <a:pt x="59" y="12"/>
                  </a:lnTo>
                  <a:lnTo>
                    <a:pt x="58" y="12"/>
                  </a:lnTo>
                  <a:lnTo>
                    <a:pt x="58" y="12"/>
                  </a:lnTo>
                  <a:lnTo>
                    <a:pt x="57" y="12"/>
                  </a:lnTo>
                  <a:lnTo>
                    <a:pt x="57" y="12"/>
                  </a:lnTo>
                  <a:lnTo>
                    <a:pt x="56" y="12"/>
                  </a:lnTo>
                  <a:lnTo>
                    <a:pt x="55" y="12"/>
                  </a:lnTo>
                  <a:lnTo>
                    <a:pt x="56" y="11"/>
                  </a:lnTo>
                  <a:lnTo>
                    <a:pt x="57" y="10"/>
                  </a:lnTo>
                  <a:lnTo>
                    <a:pt x="58" y="9"/>
                  </a:lnTo>
                  <a:lnTo>
                    <a:pt x="59" y="8"/>
                  </a:lnTo>
                  <a:lnTo>
                    <a:pt x="60" y="6"/>
                  </a:lnTo>
                  <a:lnTo>
                    <a:pt x="60" y="5"/>
                  </a:lnTo>
                  <a:lnTo>
                    <a:pt x="61" y="4"/>
                  </a:lnTo>
                  <a:lnTo>
                    <a:pt x="61" y="2"/>
                  </a:lnTo>
                  <a:lnTo>
                    <a:pt x="62" y="1"/>
                  </a:lnTo>
                  <a:lnTo>
                    <a:pt x="62" y="0"/>
                  </a:lnTo>
                  <a:lnTo>
                    <a:pt x="62" y="0"/>
                  </a:lnTo>
                  <a:lnTo>
                    <a:pt x="62" y="0"/>
                  </a:lnTo>
                  <a:lnTo>
                    <a:pt x="63" y="0"/>
                  </a:lnTo>
                  <a:lnTo>
                    <a:pt x="63" y="0"/>
                  </a:lnTo>
                  <a:lnTo>
                    <a:pt x="63" y="0"/>
                  </a:lnTo>
                  <a:lnTo>
                    <a:pt x="63" y="0"/>
                  </a:lnTo>
                  <a:lnTo>
                    <a:pt x="63" y="0"/>
                  </a:lnTo>
                  <a:lnTo>
                    <a:pt x="64" y="0"/>
                  </a:lnTo>
                  <a:lnTo>
                    <a:pt x="64" y="0"/>
                  </a:lnTo>
                  <a:lnTo>
                    <a:pt x="64" y="0"/>
                  </a:lnTo>
                  <a:lnTo>
                    <a:pt x="64"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5" name="Freeform 42"/>
            <p:cNvSpPr>
              <a:spLocks/>
            </p:cNvSpPr>
            <p:nvPr/>
          </p:nvSpPr>
          <p:spPr bwMode="auto">
            <a:xfrm>
              <a:off x="4965" y="1289"/>
              <a:ext cx="16" cy="15"/>
            </a:xfrm>
            <a:custGeom>
              <a:avLst/>
              <a:gdLst>
                <a:gd name="T0" fmla="*/ 15 w 16"/>
                <a:gd name="T1" fmla="*/ 9 h 15"/>
                <a:gd name="T2" fmla="*/ 14 w 16"/>
                <a:gd name="T3" fmla="*/ 11 h 15"/>
                <a:gd name="T4" fmla="*/ 13 w 16"/>
                <a:gd name="T5" fmla="*/ 13 h 15"/>
                <a:gd name="T6" fmla="*/ 12 w 16"/>
                <a:gd name="T7" fmla="*/ 14 h 15"/>
                <a:gd name="T8" fmla="*/ 10 w 16"/>
                <a:gd name="T9" fmla="*/ 15 h 15"/>
                <a:gd name="T10" fmla="*/ 8 w 16"/>
                <a:gd name="T11" fmla="*/ 15 h 15"/>
                <a:gd name="T12" fmla="*/ 6 w 16"/>
                <a:gd name="T13" fmla="*/ 15 h 15"/>
                <a:gd name="T14" fmla="*/ 4 w 16"/>
                <a:gd name="T15" fmla="*/ 14 h 15"/>
                <a:gd name="T16" fmla="*/ 2 w 16"/>
                <a:gd name="T17" fmla="*/ 12 h 15"/>
                <a:gd name="T18" fmla="*/ 1 w 16"/>
                <a:gd name="T19" fmla="*/ 10 h 15"/>
                <a:gd name="T20" fmla="*/ 1 w 16"/>
                <a:gd name="T21" fmla="*/ 8 h 15"/>
                <a:gd name="T22" fmla="*/ 0 w 16"/>
                <a:gd name="T23" fmla="*/ 7 h 15"/>
                <a:gd name="T24" fmla="*/ 0 w 16"/>
                <a:gd name="T25" fmla="*/ 5 h 15"/>
                <a:gd name="T26" fmla="*/ 1 w 16"/>
                <a:gd name="T27" fmla="*/ 3 h 15"/>
                <a:gd name="T28" fmla="*/ 1 w 16"/>
                <a:gd name="T29" fmla="*/ 2 h 15"/>
                <a:gd name="T30" fmla="*/ 1 w 16"/>
                <a:gd name="T31" fmla="*/ 2 h 15"/>
                <a:gd name="T32" fmla="*/ 1 w 16"/>
                <a:gd name="T33" fmla="*/ 3 h 15"/>
                <a:gd name="T34" fmla="*/ 1 w 16"/>
                <a:gd name="T35" fmla="*/ 5 h 15"/>
                <a:gd name="T36" fmla="*/ 1 w 16"/>
                <a:gd name="T37" fmla="*/ 8 h 15"/>
                <a:gd name="T38" fmla="*/ 2 w 16"/>
                <a:gd name="T39" fmla="*/ 10 h 15"/>
                <a:gd name="T40" fmla="*/ 3 w 16"/>
                <a:gd name="T41" fmla="*/ 11 h 15"/>
                <a:gd name="T42" fmla="*/ 4 w 16"/>
                <a:gd name="T43" fmla="*/ 13 h 15"/>
                <a:gd name="T44" fmla="*/ 5 w 16"/>
                <a:gd name="T45" fmla="*/ 14 h 15"/>
                <a:gd name="T46" fmla="*/ 7 w 16"/>
                <a:gd name="T47" fmla="*/ 14 h 15"/>
                <a:gd name="T48" fmla="*/ 9 w 16"/>
                <a:gd name="T49" fmla="*/ 14 h 15"/>
                <a:gd name="T50" fmla="*/ 10 w 16"/>
                <a:gd name="T51" fmla="*/ 13 h 15"/>
                <a:gd name="T52" fmla="*/ 12 w 16"/>
                <a:gd name="T53" fmla="*/ 12 h 15"/>
                <a:gd name="T54" fmla="*/ 13 w 16"/>
                <a:gd name="T55" fmla="*/ 11 h 15"/>
                <a:gd name="T56" fmla="*/ 14 w 16"/>
                <a:gd name="T57" fmla="*/ 10 h 15"/>
                <a:gd name="T58" fmla="*/ 14 w 16"/>
                <a:gd name="T59" fmla="*/ 9 h 15"/>
                <a:gd name="T60" fmla="*/ 15 w 16"/>
                <a:gd name="T61" fmla="*/ 7 h 15"/>
                <a:gd name="T62" fmla="*/ 14 w 16"/>
                <a:gd name="T63" fmla="*/ 5 h 15"/>
                <a:gd name="T64" fmla="*/ 14 w 16"/>
                <a:gd name="T65" fmla="*/ 4 h 15"/>
                <a:gd name="T66" fmla="*/ 14 w 16"/>
                <a:gd name="T67" fmla="*/ 2 h 15"/>
                <a:gd name="T68" fmla="*/ 13 w 16"/>
                <a:gd name="T69" fmla="*/ 0 h 15"/>
                <a:gd name="T70" fmla="*/ 14 w 16"/>
                <a:gd name="T71" fmla="*/ 0 h 15"/>
                <a:gd name="T72" fmla="*/ 15 w 16"/>
                <a:gd name="T73" fmla="*/ 2 h 15"/>
                <a:gd name="T74" fmla="*/ 16 w 16"/>
                <a:gd name="T75" fmla="*/ 3 h 15"/>
                <a:gd name="T76" fmla="*/ 16 w 16"/>
                <a:gd name="T77" fmla="*/ 5 h 15"/>
                <a:gd name="T78" fmla="*/ 16 w 16"/>
                <a:gd name="T79" fmla="*/ 7 h 15"/>
                <a:gd name="T80" fmla="*/ 16 w 16"/>
                <a:gd name="T81"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 h="15">
                  <a:moveTo>
                    <a:pt x="16" y="8"/>
                  </a:moveTo>
                  <a:lnTo>
                    <a:pt x="15" y="9"/>
                  </a:lnTo>
                  <a:lnTo>
                    <a:pt x="15" y="10"/>
                  </a:lnTo>
                  <a:lnTo>
                    <a:pt x="14" y="11"/>
                  </a:lnTo>
                  <a:lnTo>
                    <a:pt x="14" y="12"/>
                  </a:lnTo>
                  <a:lnTo>
                    <a:pt x="13" y="13"/>
                  </a:lnTo>
                  <a:lnTo>
                    <a:pt x="12" y="13"/>
                  </a:lnTo>
                  <a:lnTo>
                    <a:pt x="12" y="14"/>
                  </a:lnTo>
                  <a:lnTo>
                    <a:pt x="11" y="15"/>
                  </a:lnTo>
                  <a:lnTo>
                    <a:pt x="10" y="15"/>
                  </a:lnTo>
                  <a:lnTo>
                    <a:pt x="9" y="15"/>
                  </a:lnTo>
                  <a:lnTo>
                    <a:pt x="8" y="15"/>
                  </a:lnTo>
                  <a:lnTo>
                    <a:pt x="7" y="15"/>
                  </a:lnTo>
                  <a:lnTo>
                    <a:pt x="6" y="15"/>
                  </a:lnTo>
                  <a:lnTo>
                    <a:pt x="5" y="14"/>
                  </a:lnTo>
                  <a:lnTo>
                    <a:pt x="4" y="14"/>
                  </a:lnTo>
                  <a:lnTo>
                    <a:pt x="3" y="13"/>
                  </a:lnTo>
                  <a:lnTo>
                    <a:pt x="2" y="12"/>
                  </a:lnTo>
                  <a:lnTo>
                    <a:pt x="2" y="11"/>
                  </a:lnTo>
                  <a:lnTo>
                    <a:pt x="1" y="10"/>
                  </a:lnTo>
                  <a:lnTo>
                    <a:pt x="1" y="9"/>
                  </a:lnTo>
                  <a:lnTo>
                    <a:pt x="1" y="8"/>
                  </a:lnTo>
                  <a:lnTo>
                    <a:pt x="0" y="7"/>
                  </a:lnTo>
                  <a:lnTo>
                    <a:pt x="0" y="7"/>
                  </a:lnTo>
                  <a:lnTo>
                    <a:pt x="0" y="6"/>
                  </a:lnTo>
                  <a:lnTo>
                    <a:pt x="0" y="5"/>
                  </a:lnTo>
                  <a:lnTo>
                    <a:pt x="1" y="4"/>
                  </a:lnTo>
                  <a:lnTo>
                    <a:pt x="1" y="3"/>
                  </a:lnTo>
                  <a:lnTo>
                    <a:pt x="1" y="3"/>
                  </a:lnTo>
                  <a:lnTo>
                    <a:pt x="1" y="2"/>
                  </a:lnTo>
                  <a:lnTo>
                    <a:pt x="2" y="1"/>
                  </a:lnTo>
                  <a:lnTo>
                    <a:pt x="1" y="2"/>
                  </a:lnTo>
                  <a:lnTo>
                    <a:pt x="1" y="2"/>
                  </a:lnTo>
                  <a:lnTo>
                    <a:pt x="1" y="3"/>
                  </a:lnTo>
                  <a:lnTo>
                    <a:pt x="1" y="4"/>
                  </a:lnTo>
                  <a:lnTo>
                    <a:pt x="1" y="5"/>
                  </a:lnTo>
                  <a:lnTo>
                    <a:pt x="1" y="7"/>
                  </a:lnTo>
                  <a:lnTo>
                    <a:pt x="1" y="8"/>
                  </a:lnTo>
                  <a:lnTo>
                    <a:pt x="1" y="9"/>
                  </a:lnTo>
                  <a:lnTo>
                    <a:pt x="2" y="10"/>
                  </a:lnTo>
                  <a:lnTo>
                    <a:pt x="2" y="10"/>
                  </a:lnTo>
                  <a:lnTo>
                    <a:pt x="3" y="11"/>
                  </a:lnTo>
                  <a:lnTo>
                    <a:pt x="3" y="12"/>
                  </a:lnTo>
                  <a:lnTo>
                    <a:pt x="4" y="13"/>
                  </a:lnTo>
                  <a:lnTo>
                    <a:pt x="5" y="13"/>
                  </a:lnTo>
                  <a:lnTo>
                    <a:pt x="5" y="14"/>
                  </a:lnTo>
                  <a:lnTo>
                    <a:pt x="6" y="14"/>
                  </a:lnTo>
                  <a:lnTo>
                    <a:pt x="7" y="14"/>
                  </a:lnTo>
                  <a:lnTo>
                    <a:pt x="8" y="14"/>
                  </a:lnTo>
                  <a:lnTo>
                    <a:pt x="9" y="14"/>
                  </a:lnTo>
                  <a:lnTo>
                    <a:pt x="10" y="14"/>
                  </a:lnTo>
                  <a:lnTo>
                    <a:pt x="10" y="13"/>
                  </a:lnTo>
                  <a:lnTo>
                    <a:pt x="11" y="13"/>
                  </a:lnTo>
                  <a:lnTo>
                    <a:pt x="12" y="12"/>
                  </a:lnTo>
                  <a:lnTo>
                    <a:pt x="12" y="12"/>
                  </a:lnTo>
                  <a:lnTo>
                    <a:pt x="13" y="11"/>
                  </a:lnTo>
                  <a:lnTo>
                    <a:pt x="13" y="11"/>
                  </a:lnTo>
                  <a:lnTo>
                    <a:pt x="14" y="10"/>
                  </a:lnTo>
                  <a:lnTo>
                    <a:pt x="14" y="9"/>
                  </a:lnTo>
                  <a:lnTo>
                    <a:pt x="14" y="9"/>
                  </a:lnTo>
                  <a:lnTo>
                    <a:pt x="14" y="8"/>
                  </a:lnTo>
                  <a:lnTo>
                    <a:pt x="15" y="7"/>
                  </a:lnTo>
                  <a:lnTo>
                    <a:pt x="15" y="6"/>
                  </a:lnTo>
                  <a:lnTo>
                    <a:pt x="14" y="5"/>
                  </a:lnTo>
                  <a:lnTo>
                    <a:pt x="14" y="4"/>
                  </a:lnTo>
                  <a:lnTo>
                    <a:pt x="14" y="4"/>
                  </a:lnTo>
                  <a:lnTo>
                    <a:pt x="14" y="3"/>
                  </a:lnTo>
                  <a:lnTo>
                    <a:pt x="14" y="2"/>
                  </a:lnTo>
                  <a:lnTo>
                    <a:pt x="14" y="1"/>
                  </a:lnTo>
                  <a:lnTo>
                    <a:pt x="13" y="0"/>
                  </a:lnTo>
                  <a:lnTo>
                    <a:pt x="13" y="0"/>
                  </a:lnTo>
                  <a:lnTo>
                    <a:pt x="14" y="0"/>
                  </a:lnTo>
                  <a:lnTo>
                    <a:pt x="15" y="1"/>
                  </a:lnTo>
                  <a:lnTo>
                    <a:pt x="15" y="2"/>
                  </a:lnTo>
                  <a:lnTo>
                    <a:pt x="15" y="2"/>
                  </a:lnTo>
                  <a:lnTo>
                    <a:pt x="16" y="3"/>
                  </a:lnTo>
                  <a:lnTo>
                    <a:pt x="16" y="4"/>
                  </a:lnTo>
                  <a:lnTo>
                    <a:pt x="16" y="5"/>
                  </a:lnTo>
                  <a:lnTo>
                    <a:pt x="16" y="6"/>
                  </a:lnTo>
                  <a:lnTo>
                    <a:pt x="16" y="7"/>
                  </a:lnTo>
                  <a:lnTo>
                    <a:pt x="16" y="8"/>
                  </a:lnTo>
                  <a:lnTo>
                    <a:pt x="16"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6" name="Freeform 43"/>
            <p:cNvSpPr>
              <a:spLocks/>
            </p:cNvSpPr>
            <p:nvPr/>
          </p:nvSpPr>
          <p:spPr bwMode="auto">
            <a:xfrm>
              <a:off x="4968" y="1290"/>
              <a:ext cx="10" cy="10"/>
            </a:xfrm>
            <a:custGeom>
              <a:avLst/>
              <a:gdLst>
                <a:gd name="T0" fmla="*/ 10 w 10"/>
                <a:gd name="T1" fmla="*/ 3 h 10"/>
                <a:gd name="T2" fmla="*/ 10 w 10"/>
                <a:gd name="T3" fmla="*/ 4 h 10"/>
                <a:gd name="T4" fmla="*/ 10 w 10"/>
                <a:gd name="T5" fmla="*/ 6 h 10"/>
                <a:gd name="T6" fmla="*/ 9 w 10"/>
                <a:gd name="T7" fmla="*/ 7 h 10"/>
                <a:gd name="T8" fmla="*/ 9 w 10"/>
                <a:gd name="T9" fmla="*/ 8 h 10"/>
                <a:gd name="T10" fmla="*/ 8 w 10"/>
                <a:gd name="T11" fmla="*/ 9 h 10"/>
                <a:gd name="T12" fmla="*/ 6 w 10"/>
                <a:gd name="T13" fmla="*/ 10 h 10"/>
                <a:gd name="T14" fmla="*/ 5 w 10"/>
                <a:gd name="T15" fmla="*/ 10 h 10"/>
                <a:gd name="T16" fmla="*/ 4 w 10"/>
                <a:gd name="T17" fmla="*/ 10 h 10"/>
                <a:gd name="T18" fmla="*/ 2 w 10"/>
                <a:gd name="T19" fmla="*/ 10 h 10"/>
                <a:gd name="T20" fmla="*/ 1 w 10"/>
                <a:gd name="T21" fmla="*/ 9 h 10"/>
                <a:gd name="T22" fmla="*/ 0 w 10"/>
                <a:gd name="T23" fmla="*/ 7 h 10"/>
                <a:gd name="T24" fmla="*/ 0 w 10"/>
                <a:gd name="T25" fmla="*/ 6 h 10"/>
                <a:gd name="T26" fmla="*/ 0 w 10"/>
                <a:gd name="T27" fmla="*/ 4 h 10"/>
                <a:gd name="T28" fmla="*/ 0 w 10"/>
                <a:gd name="T29" fmla="*/ 2 h 10"/>
                <a:gd name="T30" fmla="*/ 0 w 10"/>
                <a:gd name="T31" fmla="*/ 1 h 10"/>
                <a:gd name="T32" fmla="*/ 1 w 10"/>
                <a:gd name="T33" fmla="*/ 0 h 10"/>
                <a:gd name="T34" fmla="*/ 2 w 10"/>
                <a:gd name="T35" fmla="*/ 0 h 10"/>
                <a:gd name="T36" fmla="*/ 3 w 10"/>
                <a:gd name="T37" fmla="*/ 0 h 10"/>
                <a:gd name="T38" fmla="*/ 3 w 10"/>
                <a:gd name="T39" fmla="*/ 0 h 10"/>
                <a:gd name="T40" fmla="*/ 3 w 10"/>
                <a:gd name="T41" fmla="*/ 0 h 10"/>
                <a:gd name="T42" fmla="*/ 3 w 10"/>
                <a:gd name="T43" fmla="*/ 1 h 10"/>
                <a:gd name="T44" fmla="*/ 2 w 10"/>
                <a:gd name="T45" fmla="*/ 2 h 10"/>
                <a:gd name="T46" fmla="*/ 2 w 10"/>
                <a:gd name="T47" fmla="*/ 4 h 10"/>
                <a:gd name="T48" fmla="*/ 2 w 10"/>
                <a:gd name="T49" fmla="*/ 5 h 10"/>
                <a:gd name="T50" fmla="*/ 3 w 10"/>
                <a:gd name="T51" fmla="*/ 6 h 10"/>
                <a:gd name="T52" fmla="*/ 4 w 10"/>
                <a:gd name="T53" fmla="*/ 6 h 10"/>
                <a:gd name="T54" fmla="*/ 4 w 10"/>
                <a:gd name="T55" fmla="*/ 6 h 10"/>
                <a:gd name="T56" fmla="*/ 5 w 10"/>
                <a:gd name="T57" fmla="*/ 6 h 10"/>
                <a:gd name="T58" fmla="*/ 6 w 10"/>
                <a:gd name="T59" fmla="*/ 6 h 10"/>
                <a:gd name="T60" fmla="*/ 7 w 10"/>
                <a:gd name="T61" fmla="*/ 5 h 10"/>
                <a:gd name="T62" fmla="*/ 7 w 10"/>
                <a:gd name="T63" fmla="*/ 4 h 10"/>
                <a:gd name="T64" fmla="*/ 7 w 10"/>
                <a:gd name="T65" fmla="*/ 3 h 10"/>
                <a:gd name="T66" fmla="*/ 7 w 10"/>
                <a:gd name="T67" fmla="*/ 2 h 10"/>
                <a:gd name="T68" fmla="*/ 7 w 10"/>
                <a:gd name="T69" fmla="*/ 1 h 10"/>
                <a:gd name="T70" fmla="*/ 6 w 10"/>
                <a:gd name="T71" fmla="*/ 0 h 10"/>
                <a:gd name="T72" fmla="*/ 6 w 10"/>
                <a:gd name="T73" fmla="*/ 0 h 10"/>
                <a:gd name="T74" fmla="*/ 7 w 10"/>
                <a:gd name="T75" fmla="*/ 0 h 10"/>
                <a:gd name="T76" fmla="*/ 8 w 10"/>
                <a:gd name="T77" fmla="*/ 0 h 10"/>
                <a:gd name="T78" fmla="*/ 9 w 10"/>
                <a:gd name="T79" fmla="*/ 1 h 10"/>
                <a:gd name="T80" fmla="*/ 9 w 10"/>
                <a:gd name="T8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0">
                  <a:moveTo>
                    <a:pt x="9" y="2"/>
                  </a:moveTo>
                  <a:lnTo>
                    <a:pt x="10" y="3"/>
                  </a:lnTo>
                  <a:lnTo>
                    <a:pt x="10" y="4"/>
                  </a:lnTo>
                  <a:lnTo>
                    <a:pt x="10" y="4"/>
                  </a:lnTo>
                  <a:lnTo>
                    <a:pt x="10" y="5"/>
                  </a:lnTo>
                  <a:lnTo>
                    <a:pt x="10" y="6"/>
                  </a:lnTo>
                  <a:lnTo>
                    <a:pt x="9" y="6"/>
                  </a:lnTo>
                  <a:lnTo>
                    <a:pt x="9" y="7"/>
                  </a:lnTo>
                  <a:lnTo>
                    <a:pt x="9" y="7"/>
                  </a:lnTo>
                  <a:lnTo>
                    <a:pt x="9" y="8"/>
                  </a:lnTo>
                  <a:lnTo>
                    <a:pt x="8" y="9"/>
                  </a:lnTo>
                  <a:lnTo>
                    <a:pt x="8" y="9"/>
                  </a:lnTo>
                  <a:lnTo>
                    <a:pt x="7" y="10"/>
                  </a:lnTo>
                  <a:lnTo>
                    <a:pt x="6" y="10"/>
                  </a:lnTo>
                  <a:lnTo>
                    <a:pt x="6" y="10"/>
                  </a:lnTo>
                  <a:lnTo>
                    <a:pt x="5" y="10"/>
                  </a:lnTo>
                  <a:lnTo>
                    <a:pt x="4" y="10"/>
                  </a:lnTo>
                  <a:lnTo>
                    <a:pt x="4" y="10"/>
                  </a:lnTo>
                  <a:lnTo>
                    <a:pt x="3" y="10"/>
                  </a:lnTo>
                  <a:lnTo>
                    <a:pt x="2" y="10"/>
                  </a:lnTo>
                  <a:lnTo>
                    <a:pt x="1" y="9"/>
                  </a:lnTo>
                  <a:lnTo>
                    <a:pt x="1" y="9"/>
                  </a:lnTo>
                  <a:lnTo>
                    <a:pt x="1" y="8"/>
                  </a:lnTo>
                  <a:lnTo>
                    <a:pt x="0" y="7"/>
                  </a:lnTo>
                  <a:lnTo>
                    <a:pt x="0" y="7"/>
                  </a:lnTo>
                  <a:lnTo>
                    <a:pt x="0" y="6"/>
                  </a:lnTo>
                  <a:lnTo>
                    <a:pt x="0" y="5"/>
                  </a:lnTo>
                  <a:lnTo>
                    <a:pt x="0" y="4"/>
                  </a:lnTo>
                  <a:lnTo>
                    <a:pt x="0" y="3"/>
                  </a:lnTo>
                  <a:lnTo>
                    <a:pt x="0" y="2"/>
                  </a:lnTo>
                  <a:lnTo>
                    <a:pt x="0" y="2"/>
                  </a:lnTo>
                  <a:lnTo>
                    <a:pt x="0" y="1"/>
                  </a:lnTo>
                  <a:lnTo>
                    <a:pt x="1" y="1"/>
                  </a:lnTo>
                  <a:lnTo>
                    <a:pt x="1" y="0"/>
                  </a:lnTo>
                  <a:lnTo>
                    <a:pt x="1" y="0"/>
                  </a:lnTo>
                  <a:lnTo>
                    <a:pt x="2" y="0"/>
                  </a:lnTo>
                  <a:lnTo>
                    <a:pt x="2" y="0"/>
                  </a:lnTo>
                  <a:lnTo>
                    <a:pt x="3" y="0"/>
                  </a:lnTo>
                  <a:lnTo>
                    <a:pt x="3" y="0"/>
                  </a:lnTo>
                  <a:lnTo>
                    <a:pt x="3" y="0"/>
                  </a:lnTo>
                  <a:lnTo>
                    <a:pt x="4" y="0"/>
                  </a:lnTo>
                  <a:lnTo>
                    <a:pt x="3" y="0"/>
                  </a:lnTo>
                  <a:lnTo>
                    <a:pt x="3" y="1"/>
                  </a:lnTo>
                  <a:lnTo>
                    <a:pt x="3" y="1"/>
                  </a:lnTo>
                  <a:lnTo>
                    <a:pt x="3" y="2"/>
                  </a:lnTo>
                  <a:lnTo>
                    <a:pt x="2" y="2"/>
                  </a:lnTo>
                  <a:lnTo>
                    <a:pt x="2" y="3"/>
                  </a:lnTo>
                  <a:lnTo>
                    <a:pt x="2" y="4"/>
                  </a:lnTo>
                  <a:lnTo>
                    <a:pt x="2" y="4"/>
                  </a:lnTo>
                  <a:lnTo>
                    <a:pt x="2" y="5"/>
                  </a:lnTo>
                  <a:lnTo>
                    <a:pt x="3" y="6"/>
                  </a:lnTo>
                  <a:lnTo>
                    <a:pt x="3" y="6"/>
                  </a:lnTo>
                  <a:lnTo>
                    <a:pt x="3" y="6"/>
                  </a:lnTo>
                  <a:lnTo>
                    <a:pt x="4" y="6"/>
                  </a:lnTo>
                  <a:lnTo>
                    <a:pt x="4" y="6"/>
                  </a:lnTo>
                  <a:lnTo>
                    <a:pt x="4" y="6"/>
                  </a:lnTo>
                  <a:lnTo>
                    <a:pt x="5" y="6"/>
                  </a:lnTo>
                  <a:lnTo>
                    <a:pt x="5" y="6"/>
                  </a:lnTo>
                  <a:lnTo>
                    <a:pt x="5" y="6"/>
                  </a:lnTo>
                  <a:lnTo>
                    <a:pt x="6" y="6"/>
                  </a:lnTo>
                  <a:lnTo>
                    <a:pt x="6" y="6"/>
                  </a:lnTo>
                  <a:lnTo>
                    <a:pt x="7" y="5"/>
                  </a:lnTo>
                  <a:lnTo>
                    <a:pt x="7" y="5"/>
                  </a:lnTo>
                  <a:lnTo>
                    <a:pt x="7" y="4"/>
                  </a:lnTo>
                  <a:lnTo>
                    <a:pt x="7" y="4"/>
                  </a:lnTo>
                  <a:lnTo>
                    <a:pt x="7" y="3"/>
                  </a:lnTo>
                  <a:lnTo>
                    <a:pt x="7" y="3"/>
                  </a:lnTo>
                  <a:lnTo>
                    <a:pt x="7" y="2"/>
                  </a:lnTo>
                  <a:lnTo>
                    <a:pt x="7" y="2"/>
                  </a:lnTo>
                  <a:lnTo>
                    <a:pt x="7" y="1"/>
                  </a:lnTo>
                  <a:lnTo>
                    <a:pt x="7" y="1"/>
                  </a:lnTo>
                  <a:lnTo>
                    <a:pt x="6" y="0"/>
                  </a:lnTo>
                  <a:lnTo>
                    <a:pt x="6" y="0"/>
                  </a:lnTo>
                  <a:lnTo>
                    <a:pt x="6" y="0"/>
                  </a:lnTo>
                  <a:lnTo>
                    <a:pt x="6" y="0"/>
                  </a:lnTo>
                  <a:lnTo>
                    <a:pt x="7" y="0"/>
                  </a:lnTo>
                  <a:lnTo>
                    <a:pt x="7" y="0"/>
                  </a:lnTo>
                  <a:lnTo>
                    <a:pt x="8" y="0"/>
                  </a:lnTo>
                  <a:lnTo>
                    <a:pt x="8" y="1"/>
                  </a:lnTo>
                  <a:lnTo>
                    <a:pt x="9" y="1"/>
                  </a:lnTo>
                  <a:lnTo>
                    <a:pt x="9" y="1"/>
                  </a:lnTo>
                  <a:lnTo>
                    <a:pt x="9" y="2"/>
                  </a:ln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7" name="Freeform 44"/>
            <p:cNvSpPr>
              <a:spLocks/>
            </p:cNvSpPr>
            <p:nvPr/>
          </p:nvSpPr>
          <p:spPr bwMode="auto">
            <a:xfrm>
              <a:off x="4966" y="1290"/>
              <a:ext cx="30" cy="33"/>
            </a:xfrm>
            <a:custGeom>
              <a:avLst/>
              <a:gdLst>
                <a:gd name="T0" fmla="*/ 28 w 30"/>
                <a:gd name="T1" fmla="*/ 10 h 33"/>
                <a:gd name="T2" fmla="*/ 29 w 30"/>
                <a:gd name="T3" fmla="*/ 14 h 33"/>
                <a:gd name="T4" fmla="*/ 29 w 30"/>
                <a:gd name="T5" fmla="*/ 18 h 33"/>
                <a:gd name="T6" fmla="*/ 30 w 30"/>
                <a:gd name="T7" fmla="*/ 22 h 33"/>
                <a:gd name="T8" fmla="*/ 29 w 30"/>
                <a:gd name="T9" fmla="*/ 26 h 33"/>
                <a:gd name="T10" fmla="*/ 27 w 30"/>
                <a:gd name="T11" fmla="*/ 29 h 33"/>
                <a:gd name="T12" fmla="*/ 25 w 30"/>
                <a:gd name="T13" fmla="*/ 31 h 33"/>
                <a:gd name="T14" fmla="*/ 22 w 30"/>
                <a:gd name="T15" fmla="*/ 32 h 33"/>
                <a:gd name="T16" fmla="*/ 19 w 30"/>
                <a:gd name="T17" fmla="*/ 33 h 33"/>
                <a:gd name="T18" fmla="*/ 16 w 30"/>
                <a:gd name="T19" fmla="*/ 32 h 33"/>
                <a:gd name="T20" fmla="*/ 13 w 30"/>
                <a:gd name="T21" fmla="*/ 31 h 33"/>
                <a:gd name="T22" fmla="*/ 9 w 30"/>
                <a:gd name="T23" fmla="*/ 29 h 33"/>
                <a:gd name="T24" fmla="*/ 5 w 30"/>
                <a:gd name="T25" fmla="*/ 26 h 33"/>
                <a:gd name="T26" fmla="*/ 3 w 30"/>
                <a:gd name="T27" fmla="*/ 21 h 33"/>
                <a:gd name="T28" fmla="*/ 1 w 30"/>
                <a:gd name="T29" fmla="*/ 16 h 33"/>
                <a:gd name="T30" fmla="*/ 1 w 30"/>
                <a:gd name="T31" fmla="*/ 14 h 33"/>
                <a:gd name="T32" fmla="*/ 2 w 30"/>
                <a:gd name="T33" fmla="*/ 16 h 33"/>
                <a:gd name="T34" fmla="*/ 4 w 30"/>
                <a:gd name="T35" fmla="*/ 16 h 33"/>
                <a:gd name="T36" fmla="*/ 5 w 30"/>
                <a:gd name="T37" fmla="*/ 17 h 33"/>
                <a:gd name="T38" fmla="*/ 7 w 30"/>
                <a:gd name="T39" fmla="*/ 17 h 33"/>
                <a:gd name="T40" fmla="*/ 9 w 30"/>
                <a:gd name="T41" fmla="*/ 17 h 33"/>
                <a:gd name="T42" fmla="*/ 11 w 30"/>
                <a:gd name="T43" fmla="*/ 16 h 33"/>
                <a:gd name="T44" fmla="*/ 13 w 30"/>
                <a:gd name="T45" fmla="*/ 15 h 33"/>
                <a:gd name="T46" fmla="*/ 15 w 30"/>
                <a:gd name="T47" fmla="*/ 12 h 33"/>
                <a:gd name="T48" fmla="*/ 16 w 30"/>
                <a:gd name="T49" fmla="*/ 10 h 33"/>
                <a:gd name="T50" fmla="*/ 17 w 30"/>
                <a:gd name="T51" fmla="*/ 8 h 33"/>
                <a:gd name="T52" fmla="*/ 17 w 30"/>
                <a:gd name="T53" fmla="*/ 6 h 33"/>
                <a:gd name="T54" fmla="*/ 17 w 30"/>
                <a:gd name="T55" fmla="*/ 4 h 33"/>
                <a:gd name="T56" fmla="*/ 17 w 30"/>
                <a:gd name="T57" fmla="*/ 2 h 33"/>
                <a:gd name="T58" fmla="*/ 16 w 30"/>
                <a:gd name="T59" fmla="*/ 1 h 33"/>
                <a:gd name="T60" fmla="*/ 17 w 30"/>
                <a:gd name="T61" fmla="*/ 0 h 33"/>
                <a:gd name="T62" fmla="*/ 20 w 30"/>
                <a:gd name="T63" fmla="*/ 1 h 33"/>
                <a:gd name="T64" fmla="*/ 22 w 30"/>
                <a:gd name="T65" fmla="*/ 3 h 33"/>
                <a:gd name="T66" fmla="*/ 24 w 30"/>
                <a:gd name="T67" fmla="*/ 5 h 33"/>
                <a:gd name="T68" fmla="*/ 26 w 30"/>
                <a:gd name="T69" fmla="*/ 7 h 33"/>
                <a:gd name="T70" fmla="*/ 27 w 30"/>
                <a:gd name="T7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3">
                  <a:moveTo>
                    <a:pt x="27" y="8"/>
                  </a:moveTo>
                  <a:lnTo>
                    <a:pt x="28" y="10"/>
                  </a:lnTo>
                  <a:lnTo>
                    <a:pt x="28" y="12"/>
                  </a:lnTo>
                  <a:lnTo>
                    <a:pt x="29" y="14"/>
                  </a:lnTo>
                  <a:lnTo>
                    <a:pt x="29" y="16"/>
                  </a:lnTo>
                  <a:lnTo>
                    <a:pt x="29" y="18"/>
                  </a:lnTo>
                  <a:lnTo>
                    <a:pt x="30" y="20"/>
                  </a:lnTo>
                  <a:lnTo>
                    <a:pt x="30" y="22"/>
                  </a:lnTo>
                  <a:lnTo>
                    <a:pt x="29" y="24"/>
                  </a:lnTo>
                  <a:lnTo>
                    <a:pt x="29" y="26"/>
                  </a:lnTo>
                  <a:lnTo>
                    <a:pt x="28" y="28"/>
                  </a:lnTo>
                  <a:lnTo>
                    <a:pt x="27" y="29"/>
                  </a:lnTo>
                  <a:lnTo>
                    <a:pt x="26" y="31"/>
                  </a:lnTo>
                  <a:lnTo>
                    <a:pt x="25" y="31"/>
                  </a:lnTo>
                  <a:lnTo>
                    <a:pt x="23" y="32"/>
                  </a:lnTo>
                  <a:lnTo>
                    <a:pt x="22" y="32"/>
                  </a:lnTo>
                  <a:lnTo>
                    <a:pt x="21" y="32"/>
                  </a:lnTo>
                  <a:lnTo>
                    <a:pt x="19" y="33"/>
                  </a:lnTo>
                  <a:lnTo>
                    <a:pt x="18" y="32"/>
                  </a:lnTo>
                  <a:lnTo>
                    <a:pt x="16" y="32"/>
                  </a:lnTo>
                  <a:lnTo>
                    <a:pt x="15" y="32"/>
                  </a:lnTo>
                  <a:lnTo>
                    <a:pt x="13" y="31"/>
                  </a:lnTo>
                  <a:lnTo>
                    <a:pt x="11" y="30"/>
                  </a:lnTo>
                  <a:lnTo>
                    <a:pt x="9" y="29"/>
                  </a:lnTo>
                  <a:lnTo>
                    <a:pt x="7" y="27"/>
                  </a:lnTo>
                  <a:lnTo>
                    <a:pt x="5" y="26"/>
                  </a:lnTo>
                  <a:lnTo>
                    <a:pt x="4" y="23"/>
                  </a:lnTo>
                  <a:lnTo>
                    <a:pt x="3" y="21"/>
                  </a:lnTo>
                  <a:lnTo>
                    <a:pt x="2" y="19"/>
                  </a:lnTo>
                  <a:lnTo>
                    <a:pt x="1" y="16"/>
                  </a:lnTo>
                  <a:lnTo>
                    <a:pt x="0" y="14"/>
                  </a:lnTo>
                  <a:lnTo>
                    <a:pt x="1" y="14"/>
                  </a:lnTo>
                  <a:lnTo>
                    <a:pt x="1" y="15"/>
                  </a:lnTo>
                  <a:lnTo>
                    <a:pt x="2" y="16"/>
                  </a:lnTo>
                  <a:lnTo>
                    <a:pt x="3" y="16"/>
                  </a:lnTo>
                  <a:lnTo>
                    <a:pt x="4" y="16"/>
                  </a:lnTo>
                  <a:lnTo>
                    <a:pt x="4" y="17"/>
                  </a:lnTo>
                  <a:lnTo>
                    <a:pt x="5" y="17"/>
                  </a:lnTo>
                  <a:lnTo>
                    <a:pt x="6" y="17"/>
                  </a:lnTo>
                  <a:lnTo>
                    <a:pt x="7" y="17"/>
                  </a:lnTo>
                  <a:lnTo>
                    <a:pt x="8" y="17"/>
                  </a:lnTo>
                  <a:lnTo>
                    <a:pt x="9" y="17"/>
                  </a:lnTo>
                  <a:lnTo>
                    <a:pt x="10" y="17"/>
                  </a:lnTo>
                  <a:lnTo>
                    <a:pt x="11" y="16"/>
                  </a:lnTo>
                  <a:lnTo>
                    <a:pt x="12" y="16"/>
                  </a:lnTo>
                  <a:lnTo>
                    <a:pt x="13" y="15"/>
                  </a:lnTo>
                  <a:lnTo>
                    <a:pt x="14" y="14"/>
                  </a:lnTo>
                  <a:lnTo>
                    <a:pt x="15" y="12"/>
                  </a:lnTo>
                  <a:lnTo>
                    <a:pt x="15" y="11"/>
                  </a:lnTo>
                  <a:lnTo>
                    <a:pt x="16" y="10"/>
                  </a:lnTo>
                  <a:lnTo>
                    <a:pt x="17" y="9"/>
                  </a:lnTo>
                  <a:lnTo>
                    <a:pt x="17" y="8"/>
                  </a:lnTo>
                  <a:lnTo>
                    <a:pt x="17" y="7"/>
                  </a:lnTo>
                  <a:lnTo>
                    <a:pt x="17" y="6"/>
                  </a:lnTo>
                  <a:lnTo>
                    <a:pt x="17" y="5"/>
                  </a:lnTo>
                  <a:lnTo>
                    <a:pt x="17" y="4"/>
                  </a:lnTo>
                  <a:lnTo>
                    <a:pt x="17" y="3"/>
                  </a:lnTo>
                  <a:lnTo>
                    <a:pt x="17" y="2"/>
                  </a:lnTo>
                  <a:lnTo>
                    <a:pt x="17" y="1"/>
                  </a:lnTo>
                  <a:lnTo>
                    <a:pt x="16" y="1"/>
                  </a:lnTo>
                  <a:lnTo>
                    <a:pt x="16" y="0"/>
                  </a:lnTo>
                  <a:lnTo>
                    <a:pt x="17" y="0"/>
                  </a:lnTo>
                  <a:lnTo>
                    <a:pt x="19" y="1"/>
                  </a:lnTo>
                  <a:lnTo>
                    <a:pt x="20" y="1"/>
                  </a:lnTo>
                  <a:lnTo>
                    <a:pt x="21" y="2"/>
                  </a:lnTo>
                  <a:lnTo>
                    <a:pt x="22" y="3"/>
                  </a:lnTo>
                  <a:lnTo>
                    <a:pt x="23" y="4"/>
                  </a:lnTo>
                  <a:lnTo>
                    <a:pt x="24" y="5"/>
                  </a:lnTo>
                  <a:lnTo>
                    <a:pt x="25" y="6"/>
                  </a:lnTo>
                  <a:lnTo>
                    <a:pt x="26" y="7"/>
                  </a:lnTo>
                  <a:lnTo>
                    <a:pt x="27" y="8"/>
                  </a:lnTo>
                  <a:lnTo>
                    <a:pt x="27" y="8"/>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8" name="Freeform 45"/>
            <p:cNvSpPr>
              <a:spLocks/>
            </p:cNvSpPr>
            <p:nvPr/>
          </p:nvSpPr>
          <p:spPr bwMode="auto">
            <a:xfrm>
              <a:off x="5034" y="1295"/>
              <a:ext cx="53" cy="21"/>
            </a:xfrm>
            <a:custGeom>
              <a:avLst/>
              <a:gdLst>
                <a:gd name="T0" fmla="*/ 53 w 53"/>
                <a:gd name="T1" fmla="*/ 5 h 21"/>
                <a:gd name="T2" fmla="*/ 51 w 53"/>
                <a:gd name="T3" fmla="*/ 9 h 21"/>
                <a:gd name="T4" fmla="*/ 48 w 53"/>
                <a:gd name="T5" fmla="*/ 13 h 21"/>
                <a:gd name="T6" fmla="*/ 44 w 53"/>
                <a:gd name="T7" fmla="*/ 15 h 21"/>
                <a:gd name="T8" fmla="*/ 41 w 53"/>
                <a:gd name="T9" fmla="*/ 18 h 21"/>
                <a:gd name="T10" fmla="*/ 38 w 53"/>
                <a:gd name="T11" fmla="*/ 20 h 21"/>
                <a:gd name="T12" fmla="*/ 34 w 53"/>
                <a:gd name="T13" fmla="*/ 20 h 21"/>
                <a:gd name="T14" fmla="*/ 31 w 53"/>
                <a:gd name="T15" fmla="*/ 21 h 21"/>
                <a:gd name="T16" fmla="*/ 27 w 53"/>
                <a:gd name="T17" fmla="*/ 21 h 21"/>
                <a:gd name="T18" fmla="*/ 23 w 53"/>
                <a:gd name="T19" fmla="*/ 21 h 21"/>
                <a:gd name="T20" fmla="*/ 21 w 53"/>
                <a:gd name="T21" fmla="*/ 20 h 21"/>
                <a:gd name="T22" fmla="*/ 20 w 53"/>
                <a:gd name="T23" fmla="*/ 19 h 21"/>
                <a:gd name="T24" fmla="*/ 19 w 53"/>
                <a:gd name="T25" fmla="*/ 19 h 21"/>
                <a:gd name="T26" fmla="*/ 18 w 53"/>
                <a:gd name="T27" fmla="*/ 19 h 21"/>
                <a:gd name="T28" fmla="*/ 16 w 53"/>
                <a:gd name="T29" fmla="*/ 19 h 21"/>
                <a:gd name="T30" fmla="*/ 15 w 53"/>
                <a:gd name="T31" fmla="*/ 18 h 21"/>
                <a:gd name="T32" fmla="*/ 12 w 53"/>
                <a:gd name="T33" fmla="*/ 17 h 21"/>
                <a:gd name="T34" fmla="*/ 10 w 53"/>
                <a:gd name="T35" fmla="*/ 15 h 21"/>
                <a:gd name="T36" fmla="*/ 7 w 53"/>
                <a:gd name="T37" fmla="*/ 13 h 21"/>
                <a:gd name="T38" fmla="*/ 5 w 53"/>
                <a:gd name="T39" fmla="*/ 11 h 21"/>
                <a:gd name="T40" fmla="*/ 3 w 53"/>
                <a:gd name="T41" fmla="*/ 10 h 21"/>
                <a:gd name="T42" fmla="*/ 3 w 53"/>
                <a:gd name="T43" fmla="*/ 10 h 21"/>
                <a:gd name="T44" fmla="*/ 2 w 53"/>
                <a:gd name="T45" fmla="*/ 10 h 21"/>
                <a:gd name="T46" fmla="*/ 1 w 53"/>
                <a:gd name="T47" fmla="*/ 10 h 21"/>
                <a:gd name="T48" fmla="*/ 1 w 53"/>
                <a:gd name="T49" fmla="*/ 9 h 21"/>
                <a:gd name="T50" fmla="*/ 2 w 53"/>
                <a:gd name="T51" fmla="*/ 9 h 21"/>
                <a:gd name="T52" fmla="*/ 7 w 53"/>
                <a:gd name="T53" fmla="*/ 8 h 21"/>
                <a:gd name="T54" fmla="*/ 11 w 53"/>
                <a:gd name="T55" fmla="*/ 7 h 21"/>
                <a:gd name="T56" fmla="*/ 15 w 53"/>
                <a:gd name="T57" fmla="*/ 7 h 21"/>
                <a:gd name="T58" fmla="*/ 19 w 53"/>
                <a:gd name="T59" fmla="*/ 6 h 21"/>
                <a:gd name="T60" fmla="*/ 24 w 53"/>
                <a:gd name="T61" fmla="*/ 4 h 21"/>
                <a:gd name="T62" fmla="*/ 30 w 53"/>
                <a:gd name="T63" fmla="*/ 2 h 21"/>
                <a:gd name="T64" fmla="*/ 36 w 53"/>
                <a:gd name="T65" fmla="*/ 1 h 21"/>
                <a:gd name="T66" fmla="*/ 42 w 53"/>
                <a:gd name="T67" fmla="*/ 0 h 21"/>
                <a:gd name="T68" fmla="*/ 48 w 53"/>
                <a:gd name="T69" fmla="*/ 1 h 21"/>
                <a:gd name="T70" fmla="*/ 53 w 53"/>
                <a:gd name="T71"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 h="21">
                  <a:moveTo>
                    <a:pt x="53" y="2"/>
                  </a:moveTo>
                  <a:lnTo>
                    <a:pt x="53" y="5"/>
                  </a:lnTo>
                  <a:lnTo>
                    <a:pt x="52" y="7"/>
                  </a:lnTo>
                  <a:lnTo>
                    <a:pt x="51" y="9"/>
                  </a:lnTo>
                  <a:lnTo>
                    <a:pt x="49" y="11"/>
                  </a:lnTo>
                  <a:lnTo>
                    <a:pt x="48" y="13"/>
                  </a:lnTo>
                  <a:lnTo>
                    <a:pt x="46" y="14"/>
                  </a:lnTo>
                  <a:lnTo>
                    <a:pt x="44" y="15"/>
                  </a:lnTo>
                  <a:lnTo>
                    <a:pt x="43" y="17"/>
                  </a:lnTo>
                  <a:lnTo>
                    <a:pt x="41" y="18"/>
                  </a:lnTo>
                  <a:lnTo>
                    <a:pt x="39" y="19"/>
                  </a:lnTo>
                  <a:lnTo>
                    <a:pt x="38" y="20"/>
                  </a:lnTo>
                  <a:lnTo>
                    <a:pt x="36" y="20"/>
                  </a:lnTo>
                  <a:lnTo>
                    <a:pt x="34" y="20"/>
                  </a:lnTo>
                  <a:lnTo>
                    <a:pt x="32" y="21"/>
                  </a:lnTo>
                  <a:lnTo>
                    <a:pt x="31" y="21"/>
                  </a:lnTo>
                  <a:lnTo>
                    <a:pt x="29" y="21"/>
                  </a:lnTo>
                  <a:lnTo>
                    <a:pt x="27" y="21"/>
                  </a:lnTo>
                  <a:lnTo>
                    <a:pt x="25" y="21"/>
                  </a:lnTo>
                  <a:lnTo>
                    <a:pt x="23" y="21"/>
                  </a:lnTo>
                  <a:lnTo>
                    <a:pt x="22" y="20"/>
                  </a:lnTo>
                  <a:lnTo>
                    <a:pt x="21" y="20"/>
                  </a:lnTo>
                  <a:lnTo>
                    <a:pt x="21" y="20"/>
                  </a:lnTo>
                  <a:lnTo>
                    <a:pt x="20" y="19"/>
                  </a:lnTo>
                  <a:lnTo>
                    <a:pt x="19" y="19"/>
                  </a:lnTo>
                  <a:lnTo>
                    <a:pt x="19" y="19"/>
                  </a:lnTo>
                  <a:lnTo>
                    <a:pt x="18" y="19"/>
                  </a:lnTo>
                  <a:lnTo>
                    <a:pt x="18" y="19"/>
                  </a:lnTo>
                  <a:lnTo>
                    <a:pt x="17" y="19"/>
                  </a:lnTo>
                  <a:lnTo>
                    <a:pt x="16" y="19"/>
                  </a:lnTo>
                  <a:lnTo>
                    <a:pt x="16" y="18"/>
                  </a:lnTo>
                  <a:lnTo>
                    <a:pt x="15" y="18"/>
                  </a:lnTo>
                  <a:lnTo>
                    <a:pt x="13" y="17"/>
                  </a:lnTo>
                  <a:lnTo>
                    <a:pt x="12" y="17"/>
                  </a:lnTo>
                  <a:lnTo>
                    <a:pt x="11" y="16"/>
                  </a:lnTo>
                  <a:lnTo>
                    <a:pt x="10" y="15"/>
                  </a:lnTo>
                  <a:lnTo>
                    <a:pt x="8" y="14"/>
                  </a:lnTo>
                  <a:lnTo>
                    <a:pt x="7" y="13"/>
                  </a:lnTo>
                  <a:lnTo>
                    <a:pt x="6" y="12"/>
                  </a:lnTo>
                  <a:lnTo>
                    <a:pt x="5" y="11"/>
                  </a:lnTo>
                  <a:lnTo>
                    <a:pt x="4" y="10"/>
                  </a:lnTo>
                  <a:lnTo>
                    <a:pt x="3" y="10"/>
                  </a:lnTo>
                  <a:lnTo>
                    <a:pt x="3" y="10"/>
                  </a:lnTo>
                  <a:lnTo>
                    <a:pt x="3" y="10"/>
                  </a:lnTo>
                  <a:lnTo>
                    <a:pt x="2" y="10"/>
                  </a:lnTo>
                  <a:lnTo>
                    <a:pt x="2" y="10"/>
                  </a:lnTo>
                  <a:lnTo>
                    <a:pt x="2" y="10"/>
                  </a:lnTo>
                  <a:lnTo>
                    <a:pt x="1" y="10"/>
                  </a:lnTo>
                  <a:lnTo>
                    <a:pt x="1" y="10"/>
                  </a:lnTo>
                  <a:lnTo>
                    <a:pt x="1" y="9"/>
                  </a:lnTo>
                  <a:lnTo>
                    <a:pt x="0" y="9"/>
                  </a:lnTo>
                  <a:lnTo>
                    <a:pt x="2" y="9"/>
                  </a:lnTo>
                  <a:lnTo>
                    <a:pt x="4" y="9"/>
                  </a:lnTo>
                  <a:lnTo>
                    <a:pt x="7" y="8"/>
                  </a:lnTo>
                  <a:lnTo>
                    <a:pt x="9" y="8"/>
                  </a:lnTo>
                  <a:lnTo>
                    <a:pt x="11" y="7"/>
                  </a:lnTo>
                  <a:lnTo>
                    <a:pt x="13" y="7"/>
                  </a:lnTo>
                  <a:lnTo>
                    <a:pt x="15" y="7"/>
                  </a:lnTo>
                  <a:lnTo>
                    <a:pt x="17" y="6"/>
                  </a:lnTo>
                  <a:lnTo>
                    <a:pt x="19" y="6"/>
                  </a:lnTo>
                  <a:lnTo>
                    <a:pt x="21" y="5"/>
                  </a:lnTo>
                  <a:lnTo>
                    <a:pt x="24" y="4"/>
                  </a:lnTo>
                  <a:lnTo>
                    <a:pt x="27" y="3"/>
                  </a:lnTo>
                  <a:lnTo>
                    <a:pt x="30" y="2"/>
                  </a:lnTo>
                  <a:lnTo>
                    <a:pt x="33" y="1"/>
                  </a:lnTo>
                  <a:lnTo>
                    <a:pt x="36" y="1"/>
                  </a:lnTo>
                  <a:lnTo>
                    <a:pt x="39" y="0"/>
                  </a:lnTo>
                  <a:lnTo>
                    <a:pt x="42" y="0"/>
                  </a:lnTo>
                  <a:lnTo>
                    <a:pt x="45" y="1"/>
                  </a:lnTo>
                  <a:lnTo>
                    <a:pt x="48" y="1"/>
                  </a:lnTo>
                  <a:lnTo>
                    <a:pt x="51" y="2"/>
                  </a:lnTo>
                  <a:lnTo>
                    <a:pt x="53" y="2"/>
                  </a:lnTo>
                  <a:lnTo>
                    <a:pt x="53"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9" name="Freeform 46"/>
            <p:cNvSpPr>
              <a:spLocks/>
            </p:cNvSpPr>
            <p:nvPr/>
          </p:nvSpPr>
          <p:spPr bwMode="auto">
            <a:xfrm>
              <a:off x="5058" y="1298"/>
              <a:ext cx="25" cy="14"/>
            </a:xfrm>
            <a:custGeom>
              <a:avLst/>
              <a:gdLst>
                <a:gd name="T0" fmla="*/ 25 w 25"/>
                <a:gd name="T1" fmla="*/ 3 h 14"/>
                <a:gd name="T2" fmla="*/ 23 w 25"/>
                <a:gd name="T3" fmla="*/ 6 h 14"/>
                <a:gd name="T4" fmla="*/ 21 w 25"/>
                <a:gd name="T5" fmla="*/ 8 h 14"/>
                <a:gd name="T6" fmla="*/ 18 w 25"/>
                <a:gd name="T7" fmla="*/ 10 h 14"/>
                <a:gd name="T8" fmla="*/ 15 w 25"/>
                <a:gd name="T9" fmla="*/ 11 h 14"/>
                <a:gd name="T10" fmla="*/ 13 w 25"/>
                <a:gd name="T11" fmla="*/ 13 h 14"/>
                <a:gd name="T12" fmla="*/ 11 w 25"/>
                <a:gd name="T13" fmla="*/ 13 h 14"/>
                <a:gd name="T14" fmla="*/ 8 w 25"/>
                <a:gd name="T15" fmla="*/ 14 h 14"/>
                <a:gd name="T16" fmla="*/ 6 w 25"/>
                <a:gd name="T17" fmla="*/ 14 h 14"/>
                <a:gd name="T18" fmla="*/ 3 w 25"/>
                <a:gd name="T19" fmla="*/ 14 h 14"/>
                <a:gd name="T20" fmla="*/ 2 w 25"/>
                <a:gd name="T21" fmla="*/ 14 h 14"/>
                <a:gd name="T22" fmla="*/ 2 w 25"/>
                <a:gd name="T23" fmla="*/ 14 h 14"/>
                <a:gd name="T24" fmla="*/ 3 w 25"/>
                <a:gd name="T25" fmla="*/ 14 h 14"/>
                <a:gd name="T26" fmla="*/ 4 w 25"/>
                <a:gd name="T27" fmla="*/ 14 h 14"/>
                <a:gd name="T28" fmla="*/ 4 w 25"/>
                <a:gd name="T29" fmla="*/ 13 h 14"/>
                <a:gd name="T30" fmla="*/ 4 w 25"/>
                <a:gd name="T31" fmla="*/ 13 h 14"/>
                <a:gd name="T32" fmla="*/ 4 w 25"/>
                <a:gd name="T33" fmla="*/ 12 h 14"/>
                <a:gd name="T34" fmla="*/ 3 w 25"/>
                <a:gd name="T35" fmla="*/ 12 h 14"/>
                <a:gd name="T36" fmla="*/ 2 w 25"/>
                <a:gd name="T37" fmla="*/ 11 h 14"/>
                <a:gd name="T38" fmla="*/ 1 w 25"/>
                <a:gd name="T39" fmla="*/ 11 h 14"/>
                <a:gd name="T40" fmla="*/ 1 w 25"/>
                <a:gd name="T41" fmla="*/ 11 h 14"/>
                <a:gd name="T42" fmla="*/ 3 w 25"/>
                <a:gd name="T43" fmla="*/ 11 h 14"/>
                <a:gd name="T44" fmla="*/ 5 w 25"/>
                <a:gd name="T45" fmla="*/ 11 h 14"/>
                <a:gd name="T46" fmla="*/ 7 w 25"/>
                <a:gd name="T47" fmla="*/ 11 h 14"/>
                <a:gd name="T48" fmla="*/ 9 w 25"/>
                <a:gd name="T49" fmla="*/ 10 h 14"/>
                <a:gd name="T50" fmla="*/ 9 w 25"/>
                <a:gd name="T51" fmla="*/ 10 h 14"/>
                <a:gd name="T52" fmla="*/ 8 w 25"/>
                <a:gd name="T53" fmla="*/ 9 h 14"/>
                <a:gd name="T54" fmla="*/ 6 w 25"/>
                <a:gd name="T55" fmla="*/ 9 h 14"/>
                <a:gd name="T56" fmla="*/ 5 w 25"/>
                <a:gd name="T57" fmla="*/ 9 h 14"/>
                <a:gd name="T58" fmla="*/ 3 w 25"/>
                <a:gd name="T59" fmla="*/ 9 h 14"/>
                <a:gd name="T60" fmla="*/ 3 w 25"/>
                <a:gd name="T61" fmla="*/ 8 h 14"/>
                <a:gd name="T62" fmla="*/ 3 w 25"/>
                <a:gd name="T63" fmla="*/ 8 h 14"/>
                <a:gd name="T64" fmla="*/ 4 w 25"/>
                <a:gd name="T65" fmla="*/ 7 h 14"/>
                <a:gd name="T66" fmla="*/ 5 w 25"/>
                <a:gd name="T67" fmla="*/ 7 h 14"/>
                <a:gd name="T68" fmla="*/ 6 w 25"/>
                <a:gd name="T69" fmla="*/ 6 h 14"/>
                <a:gd name="T70" fmla="*/ 6 w 25"/>
                <a:gd name="T71" fmla="*/ 5 h 14"/>
                <a:gd name="T72" fmla="*/ 7 w 25"/>
                <a:gd name="T73" fmla="*/ 4 h 14"/>
                <a:gd name="T74" fmla="*/ 9 w 25"/>
                <a:gd name="T75" fmla="*/ 4 h 14"/>
                <a:gd name="T76" fmla="*/ 10 w 25"/>
                <a:gd name="T77" fmla="*/ 4 h 14"/>
                <a:gd name="T78" fmla="*/ 11 w 25"/>
                <a:gd name="T79" fmla="*/ 3 h 14"/>
                <a:gd name="T80" fmla="*/ 12 w 25"/>
                <a:gd name="T81" fmla="*/ 2 h 14"/>
                <a:gd name="T82" fmla="*/ 11 w 25"/>
                <a:gd name="T83" fmla="*/ 2 h 14"/>
                <a:gd name="T84" fmla="*/ 10 w 25"/>
                <a:gd name="T85" fmla="*/ 2 h 14"/>
                <a:gd name="T86" fmla="*/ 9 w 25"/>
                <a:gd name="T87" fmla="*/ 2 h 14"/>
                <a:gd name="T88" fmla="*/ 8 w 25"/>
                <a:gd name="T89" fmla="*/ 2 h 14"/>
                <a:gd name="T90" fmla="*/ 7 w 25"/>
                <a:gd name="T91" fmla="*/ 2 h 14"/>
                <a:gd name="T92" fmla="*/ 10 w 25"/>
                <a:gd name="T93" fmla="*/ 1 h 14"/>
                <a:gd name="T94" fmla="*/ 14 w 25"/>
                <a:gd name="T95" fmla="*/ 0 h 14"/>
                <a:gd name="T96" fmla="*/ 18 w 25"/>
                <a:gd name="T97" fmla="*/ 0 h 14"/>
                <a:gd name="T98" fmla="*/ 22 w 25"/>
                <a:gd name="T99" fmla="*/ 0 h 14"/>
                <a:gd name="T100" fmla="*/ 25 w 25"/>
                <a:gd name="T10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 h="14">
                  <a:moveTo>
                    <a:pt x="25" y="1"/>
                  </a:moveTo>
                  <a:lnTo>
                    <a:pt x="25" y="3"/>
                  </a:lnTo>
                  <a:lnTo>
                    <a:pt x="24" y="5"/>
                  </a:lnTo>
                  <a:lnTo>
                    <a:pt x="23" y="6"/>
                  </a:lnTo>
                  <a:lnTo>
                    <a:pt x="22" y="7"/>
                  </a:lnTo>
                  <a:lnTo>
                    <a:pt x="21" y="8"/>
                  </a:lnTo>
                  <a:lnTo>
                    <a:pt x="19" y="9"/>
                  </a:lnTo>
                  <a:lnTo>
                    <a:pt x="18" y="10"/>
                  </a:lnTo>
                  <a:lnTo>
                    <a:pt x="17" y="11"/>
                  </a:lnTo>
                  <a:lnTo>
                    <a:pt x="15" y="11"/>
                  </a:lnTo>
                  <a:lnTo>
                    <a:pt x="14" y="12"/>
                  </a:lnTo>
                  <a:lnTo>
                    <a:pt x="13" y="13"/>
                  </a:lnTo>
                  <a:lnTo>
                    <a:pt x="12" y="13"/>
                  </a:lnTo>
                  <a:lnTo>
                    <a:pt x="11" y="13"/>
                  </a:lnTo>
                  <a:lnTo>
                    <a:pt x="9" y="14"/>
                  </a:lnTo>
                  <a:lnTo>
                    <a:pt x="8" y="14"/>
                  </a:lnTo>
                  <a:lnTo>
                    <a:pt x="7" y="14"/>
                  </a:lnTo>
                  <a:lnTo>
                    <a:pt x="6" y="14"/>
                  </a:lnTo>
                  <a:lnTo>
                    <a:pt x="4" y="14"/>
                  </a:lnTo>
                  <a:lnTo>
                    <a:pt x="3" y="14"/>
                  </a:lnTo>
                  <a:lnTo>
                    <a:pt x="2" y="14"/>
                  </a:lnTo>
                  <a:lnTo>
                    <a:pt x="2" y="14"/>
                  </a:lnTo>
                  <a:lnTo>
                    <a:pt x="2" y="14"/>
                  </a:lnTo>
                  <a:lnTo>
                    <a:pt x="2" y="14"/>
                  </a:lnTo>
                  <a:lnTo>
                    <a:pt x="3" y="14"/>
                  </a:lnTo>
                  <a:lnTo>
                    <a:pt x="3" y="14"/>
                  </a:lnTo>
                  <a:lnTo>
                    <a:pt x="3" y="14"/>
                  </a:lnTo>
                  <a:lnTo>
                    <a:pt x="4" y="14"/>
                  </a:lnTo>
                  <a:lnTo>
                    <a:pt x="4" y="14"/>
                  </a:lnTo>
                  <a:lnTo>
                    <a:pt x="4" y="13"/>
                  </a:lnTo>
                  <a:lnTo>
                    <a:pt x="5" y="13"/>
                  </a:lnTo>
                  <a:lnTo>
                    <a:pt x="4" y="13"/>
                  </a:lnTo>
                  <a:lnTo>
                    <a:pt x="4" y="12"/>
                  </a:lnTo>
                  <a:lnTo>
                    <a:pt x="4" y="12"/>
                  </a:lnTo>
                  <a:lnTo>
                    <a:pt x="3" y="12"/>
                  </a:lnTo>
                  <a:lnTo>
                    <a:pt x="3" y="12"/>
                  </a:lnTo>
                  <a:lnTo>
                    <a:pt x="2" y="11"/>
                  </a:lnTo>
                  <a:lnTo>
                    <a:pt x="2" y="11"/>
                  </a:lnTo>
                  <a:lnTo>
                    <a:pt x="1" y="11"/>
                  </a:lnTo>
                  <a:lnTo>
                    <a:pt x="1" y="11"/>
                  </a:lnTo>
                  <a:lnTo>
                    <a:pt x="0" y="11"/>
                  </a:lnTo>
                  <a:lnTo>
                    <a:pt x="1" y="11"/>
                  </a:lnTo>
                  <a:lnTo>
                    <a:pt x="2" y="11"/>
                  </a:lnTo>
                  <a:lnTo>
                    <a:pt x="3" y="11"/>
                  </a:lnTo>
                  <a:lnTo>
                    <a:pt x="4" y="11"/>
                  </a:lnTo>
                  <a:lnTo>
                    <a:pt x="5" y="11"/>
                  </a:lnTo>
                  <a:lnTo>
                    <a:pt x="6" y="11"/>
                  </a:lnTo>
                  <a:lnTo>
                    <a:pt x="7" y="11"/>
                  </a:lnTo>
                  <a:lnTo>
                    <a:pt x="8" y="11"/>
                  </a:lnTo>
                  <a:lnTo>
                    <a:pt x="9" y="10"/>
                  </a:lnTo>
                  <a:lnTo>
                    <a:pt x="10" y="10"/>
                  </a:lnTo>
                  <a:lnTo>
                    <a:pt x="9" y="10"/>
                  </a:lnTo>
                  <a:lnTo>
                    <a:pt x="8" y="9"/>
                  </a:lnTo>
                  <a:lnTo>
                    <a:pt x="8" y="9"/>
                  </a:lnTo>
                  <a:lnTo>
                    <a:pt x="7" y="9"/>
                  </a:lnTo>
                  <a:lnTo>
                    <a:pt x="6" y="9"/>
                  </a:lnTo>
                  <a:lnTo>
                    <a:pt x="5" y="9"/>
                  </a:lnTo>
                  <a:lnTo>
                    <a:pt x="5" y="9"/>
                  </a:lnTo>
                  <a:lnTo>
                    <a:pt x="4" y="9"/>
                  </a:lnTo>
                  <a:lnTo>
                    <a:pt x="3" y="9"/>
                  </a:lnTo>
                  <a:lnTo>
                    <a:pt x="2" y="8"/>
                  </a:lnTo>
                  <a:lnTo>
                    <a:pt x="3" y="8"/>
                  </a:lnTo>
                  <a:lnTo>
                    <a:pt x="3" y="8"/>
                  </a:lnTo>
                  <a:lnTo>
                    <a:pt x="3" y="8"/>
                  </a:lnTo>
                  <a:lnTo>
                    <a:pt x="4" y="7"/>
                  </a:lnTo>
                  <a:lnTo>
                    <a:pt x="4" y="7"/>
                  </a:lnTo>
                  <a:lnTo>
                    <a:pt x="5" y="7"/>
                  </a:lnTo>
                  <a:lnTo>
                    <a:pt x="5" y="7"/>
                  </a:lnTo>
                  <a:lnTo>
                    <a:pt x="6" y="6"/>
                  </a:lnTo>
                  <a:lnTo>
                    <a:pt x="6" y="6"/>
                  </a:lnTo>
                  <a:lnTo>
                    <a:pt x="7" y="6"/>
                  </a:lnTo>
                  <a:lnTo>
                    <a:pt x="6" y="5"/>
                  </a:lnTo>
                  <a:lnTo>
                    <a:pt x="6" y="5"/>
                  </a:lnTo>
                  <a:lnTo>
                    <a:pt x="7" y="4"/>
                  </a:lnTo>
                  <a:lnTo>
                    <a:pt x="8" y="4"/>
                  </a:lnTo>
                  <a:lnTo>
                    <a:pt x="9" y="4"/>
                  </a:lnTo>
                  <a:lnTo>
                    <a:pt x="9" y="4"/>
                  </a:lnTo>
                  <a:lnTo>
                    <a:pt x="10" y="4"/>
                  </a:lnTo>
                  <a:lnTo>
                    <a:pt x="11" y="3"/>
                  </a:lnTo>
                  <a:lnTo>
                    <a:pt x="11" y="3"/>
                  </a:lnTo>
                  <a:lnTo>
                    <a:pt x="12" y="3"/>
                  </a:lnTo>
                  <a:lnTo>
                    <a:pt x="12" y="2"/>
                  </a:lnTo>
                  <a:lnTo>
                    <a:pt x="12" y="2"/>
                  </a:lnTo>
                  <a:lnTo>
                    <a:pt x="11" y="2"/>
                  </a:lnTo>
                  <a:lnTo>
                    <a:pt x="11" y="2"/>
                  </a:lnTo>
                  <a:lnTo>
                    <a:pt x="10" y="2"/>
                  </a:lnTo>
                  <a:lnTo>
                    <a:pt x="10" y="2"/>
                  </a:lnTo>
                  <a:lnTo>
                    <a:pt x="9" y="2"/>
                  </a:lnTo>
                  <a:lnTo>
                    <a:pt x="8" y="2"/>
                  </a:lnTo>
                  <a:lnTo>
                    <a:pt x="8" y="2"/>
                  </a:lnTo>
                  <a:lnTo>
                    <a:pt x="7" y="2"/>
                  </a:lnTo>
                  <a:lnTo>
                    <a:pt x="7" y="2"/>
                  </a:lnTo>
                  <a:lnTo>
                    <a:pt x="9" y="2"/>
                  </a:lnTo>
                  <a:lnTo>
                    <a:pt x="10" y="1"/>
                  </a:lnTo>
                  <a:lnTo>
                    <a:pt x="12" y="1"/>
                  </a:lnTo>
                  <a:lnTo>
                    <a:pt x="14" y="0"/>
                  </a:lnTo>
                  <a:lnTo>
                    <a:pt x="16" y="0"/>
                  </a:lnTo>
                  <a:lnTo>
                    <a:pt x="18" y="0"/>
                  </a:lnTo>
                  <a:lnTo>
                    <a:pt x="20" y="0"/>
                  </a:lnTo>
                  <a:lnTo>
                    <a:pt x="22" y="0"/>
                  </a:lnTo>
                  <a:lnTo>
                    <a:pt x="24" y="1"/>
                  </a:lnTo>
                  <a:lnTo>
                    <a:pt x="25" y="1"/>
                  </a:lnTo>
                  <a:lnTo>
                    <a:pt x="25" y="1"/>
                  </a:lnTo>
                  <a:close/>
                </a:path>
              </a:pathLst>
            </a:custGeom>
            <a:solidFill>
              <a:srgbClr val="FF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0" name="Freeform 47"/>
            <p:cNvSpPr>
              <a:spLocks/>
            </p:cNvSpPr>
            <p:nvPr/>
          </p:nvSpPr>
          <p:spPr bwMode="auto">
            <a:xfrm>
              <a:off x="5066" y="1303"/>
              <a:ext cx="4" cy="1"/>
            </a:xfrm>
            <a:custGeom>
              <a:avLst/>
              <a:gdLst>
                <a:gd name="T0" fmla="*/ 4 w 4"/>
                <a:gd name="T1" fmla="*/ 0 h 1"/>
                <a:gd name="T2" fmla="*/ 3 w 4"/>
                <a:gd name="T3" fmla="*/ 0 h 1"/>
                <a:gd name="T4" fmla="*/ 3 w 4"/>
                <a:gd name="T5" fmla="*/ 1 h 1"/>
                <a:gd name="T6" fmla="*/ 3 w 4"/>
                <a:gd name="T7" fmla="*/ 1 h 1"/>
                <a:gd name="T8" fmla="*/ 2 w 4"/>
                <a:gd name="T9" fmla="*/ 1 h 1"/>
                <a:gd name="T10" fmla="*/ 2 w 4"/>
                <a:gd name="T11" fmla="*/ 1 h 1"/>
                <a:gd name="T12" fmla="*/ 1 w 4"/>
                <a:gd name="T13" fmla="*/ 1 h 1"/>
                <a:gd name="T14" fmla="*/ 1 w 4"/>
                <a:gd name="T15" fmla="*/ 1 h 1"/>
                <a:gd name="T16" fmla="*/ 1 w 4"/>
                <a:gd name="T17" fmla="*/ 1 h 1"/>
                <a:gd name="T18" fmla="*/ 0 w 4"/>
                <a:gd name="T19" fmla="*/ 1 h 1"/>
                <a:gd name="T20" fmla="*/ 0 w 4"/>
                <a:gd name="T21" fmla="*/ 1 h 1"/>
                <a:gd name="T22" fmla="*/ 0 w 4"/>
                <a:gd name="T23" fmla="*/ 1 h 1"/>
                <a:gd name="T24" fmla="*/ 0 w 4"/>
                <a:gd name="T25" fmla="*/ 1 h 1"/>
                <a:gd name="T26" fmla="*/ 1 w 4"/>
                <a:gd name="T27" fmla="*/ 1 h 1"/>
                <a:gd name="T28" fmla="*/ 1 w 4"/>
                <a:gd name="T29" fmla="*/ 1 h 1"/>
                <a:gd name="T30" fmla="*/ 2 w 4"/>
                <a:gd name="T31" fmla="*/ 0 h 1"/>
                <a:gd name="T32" fmla="*/ 2 w 4"/>
                <a:gd name="T33" fmla="*/ 0 h 1"/>
                <a:gd name="T34" fmla="*/ 3 w 4"/>
                <a:gd name="T35" fmla="*/ 0 h 1"/>
                <a:gd name="T36" fmla="*/ 3 w 4"/>
                <a:gd name="T37" fmla="*/ 0 h 1"/>
                <a:gd name="T38" fmla="*/ 3 w 4"/>
                <a:gd name="T39" fmla="*/ 0 h 1"/>
                <a:gd name="T40" fmla="*/ 4 w 4"/>
                <a:gd name="T41" fmla="*/ 0 h 1"/>
                <a:gd name="T42" fmla="*/ 4 w 4"/>
                <a:gd name="T4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
                  <a:moveTo>
                    <a:pt x="4" y="0"/>
                  </a:moveTo>
                  <a:lnTo>
                    <a:pt x="3" y="0"/>
                  </a:lnTo>
                  <a:lnTo>
                    <a:pt x="3" y="1"/>
                  </a:lnTo>
                  <a:lnTo>
                    <a:pt x="3" y="1"/>
                  </a:lnTo>
                  <a:lnTo>
                    <a:pt x="2" y="1"/>
                  </a:lnTo>
                  <a:lnTo>
                    <a:pt x="2" y="1"/>
                  </a:lnTo>
                  <a:lnTo>
                    <a:pt x="1" y="1"/>
                  </a:lnTo>
                  <a:lnTo>
                    <a:pt x="1" y="1"/>
                  </a:lnTo>
                  <a:lnTo>
                    <a:pt x="1" y="1"/>
                  </a:lnTo>
                  <a:lnTo>
                    <a:pt x="0" y="1"/>
                  </a:lnTo>
                  <a:lnTo>
                    <a:pt x="0" y="1"/>
                  </a:lnTo>
                  <a:lnTo>
                    <a:pt x="0" y="1"/>
                  </a:lnTo>
                  <a:lnTo>
                    <a:pt x="0" y="1"/>
                  </a:lnTo>
                  <a:lnTo>
                    <a:pt x="1" y="1"/>
                  </a:lnTo>
                  <a:lnTo>
                    <a:pt x="1" y="1"/>
                  </a:lnTo>
                  <a:lnTo>
                    <a:pt x="2" y="0"/>
                  </a:lnTo>
                  <a:lnTo>
                    <a:pt x="2" y="0"/>
                  </a:lnTo>
                  <a:lnTo>
                    <a:pt x="3" y="0"/>
                  </a:lnTo>
                  <a:lnTo>
                    <a:pt x="3" y="0"/>
                  </a:lnTo>
                  <a:lnTo>
                    <a:pt x="3" y="0"/>
                  </a:lnTo>
                  <a:lnTo>
                    <a:pt x="4" y="0"/>
                  </a:lnTo>
                  <a:lnTo>
                    <a:pt x="4"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1" name="Freeform 48"/>
            <p:cNvSpPr>
              <a:spLocks/>
            </p:cNvSpPr>
            <p:nvPr/>
          </p:nvSpPr>
          <p:spPr bwMode="auto">
            <a:xfrm>
              <a:off x="5416" y="1310"/>
              <a:ext cx="16" cy="52"/>
            </a:xfrm>
            <a:custGeom>
              <a:avLst/>
              <a:gdLst>
                <a:gd name="T0" fmla="*/ 15 w 16"/>
                <a:gd name="T1" fmla="*/ 25 h 52"/>
                <a:gd name="T2" fmla="*/ 15 w 16"/>
                <a:gd name="T3" fmla="*/ 27 h 52"/>
                <a:gd name="T4" fmla="*/ 16 w 16"/>
                <a:gd name="T5" fmla="*/ 30 h 52"/>
                <a:gd name="T6" fmla="*/ 16 w 16"/>
                <a:gd name="T7" fmla="*/ 33 h 52"/>
                <a:gd name="T8" fmla="*/ 16 w 16"/>
                <a:gd name="T9" fmla="*/ 36 h 52"/>
                <a:gd name="T10" fmla="*/ 16 w 16"/>
                <a:gd name="T11" fmla="*/ 38 h 52"/>
                <a:gd name="T12" fmla="*/ 16 w 16"/>
                <a:gd name="T13" fmla="*/ 41 h 52"/>
                <a:gd name="T14" fmla="*/ 16 w 16"/>
                <a:gd name="T15" fmla="*/ 44 h 52"/>
                <a:gd name="T16" fmla="*/ 16 w 16"/>
                <a:gd name="T17" fmla="*/ 47 h 52"/>
                <a:gd name="T18" fmla="*/ 16 w 16"/>
                <a:gd name="T19" fmla="*/ 49 h 52"/>
                <a:gd name="T20" fmla="*/ 15 w 16"/>
                <a:gd name="T21" fmla="*/ 52 h 52"/>
                <a:gd name="T22" fmla="*/ 15 w 16"/>
                <a:gd name="T23" fmla="*/ 51 h 52"/>
                <a:gd name="T24" fmla="*/ 15 w 16"/>
                <a:gd name="T25" fmla="*/ 45 h 52"/>
                <a:gd name="T26" fmla="*/ 14 w 16"/>
                <a:gd name="T27" fmla="*/ 39 h 52"/>
                <a:gd name="T28" fmla="*/ 14 w 16"/>
                <a:gd name="T29" fmla="*/ 34 h 52"/>
                <a:gd name="T30" fmla="*/ 13 w 16"/>
                <a:gd name="T31" fmla="*/ 29 h 52"/>
                <a:gd name="T32" fmla="*/ 11 w 16"/>
                <a:gd name="T33" fmla="*/ 23 h 52"/>
                <a:gd name="T34" fmla="*/ 10 w 16"/>
                <a:gd name="T35" fmla="*/ 18 h 52"/>
                <a:gd name="T36" fmla="*/ 8 w 16"/>
                <a:gd name="T37" fmla="*/ 14 h 52"/>
                <a:gd name="T38" fmla="*/ 5 w 16"/>
                <a:gd name="T39" fmla="*/ 9 h 52"/>
                <a:gd name="T40" fmla="*/ 3 w 16"/>
                <a:gd name="T41" fmla="*/ 4 h 52"/>
                <a:gd name="T42" fmla="*/ 0 w 16"/>
                <a:gd name="T43" fmla="*/ 0 h 52"/>
                <a:gd name="T44" fmla="*/ 2 w 16"/>
                <a:gd name="T45" fmla="*/ 2 h 52"/>
                <a:gd name="T46" fmla="*/ 4 w 16"/>
                <a:gd name="T47" fmla="*/ 4 h 52"/>
                <a:gd name="T48" fmla="*/ 6 w 16"/>
                <a:gd name="T49" fmla="*/ 6 h 52"/>
                <a:gd name="T50" fmla="*/ 7 w 16"/>
                <a:gd name="T51" fmla="*/ 8 h 52"/>
                <a:gd name="T52" fmla="*/ 9 w 16"/>
                <a:gd name="T53" fmla="*/ 11 h 52"/>
                <a:gd name="T54" fmla="*/ 10 w 16"/>
                <a:gd name="T55" fmla="*/ 14 h 52"/>
                <a:gd name="T56" fmla="*/ 11 w 16"/>
                <a:gd name="T57" fmla="*/ 16 h 52"/>
                <a:gd name="T58" fmla="*/ 13 w 16"/>
                <a:gd name="T59" fmla="*/ 19 h 52"/>
                <a:gd name="T60" fmla="*/ 14 w 16"/>
                <a:gd name="T61" fmla="*/ 22 h 52"/>
                <a:gd name="T62" fmla="*/ 15 w 16"/>
                <a:gd name="T63" fmla="*/ 25 h 52"/>
                <a:gd name="T64" fmla="*/ 15 w 16"/>
                <a:gd name="T65" fmla="*/ 2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52">
                  <a:moveTo>
                    <a:pt x="15" y="25"/>
                  </a:moveTo>
                  <a:lnTo>
                    <a:pt x="15" y="27"/>
                  </a:lnTo>
                  <a:lnTo>
                    <a:pt x="16" y="30"/>
                  </a:lnTo>
                  <a:lnTo>
                    <a:pt x="16" y="33"/>
                  </a:lnTo>
                  <a:lnTo>
                    <a:pt x="16" y="36"/>
                  </a:lnTo>
                  <a:lnTo>
                    <a:pt x="16" y="38"/>
                  </a:lnTo>
                  <a:lnTo>
                    <a:pt x="16" y="41"/>
                  </a:lnTo>
                  <a:lnTo>
                    <a:pt x="16" y="44"/>
                  </a:lnTo>
                  <a:lnTo>
                    <a:pt x="16" y="47"/>
                  </a:lnTo>
                  <a:lnTo>
                    <a:pt x="16" y="49"/>
                  </a:lnTo>
                  <a:lnTo>
                    <a:pt x="15" y="52"/>
                  </a:lnTo>
                  <a:lnTo>
                    <a:pt x="15" y="51"/>
                  </a:lnTo>
                  <a:lnTo>
                    <a:pt x="15" y="45"/>
                  </a:lnTo>
                  <a:lnTo>
                    <a:pt x="14" y="39"/>
                  </a:lnTo>
                  <a:lnTo>
                    <a:pt x="14" y="34"/>
                  </a:lnTo>
                  <a:lnTo>
                    <a:pt x="13" y="29"/>
                  </a:lnTo>
                  <a:lnTo>
                    <a:pt x="11" y="23"/>
                  </a:lnTo>
                  <a:lnTo>
                    <a:pt x="10" y="18"/>
                  </a:lnTo>
                  <a:lnTo>
                    <a:pt x="8" y="14"/>
                  </a:lnTo>
                  <a:lnTo>
                    <a:pt x="5" y="9"/>
                  </a:lnTo>
                  <a:lnTo>
                    <a:pt x="3" y="4"/>
                  </a:lnTo>
                  <a:lnTo>
                    <a:pt x="0" y="0"/>
                  </a:lnTo>
                  <a:lnTo>
                    <a:pt x="2" y="2"/>
                  </a:lnTo>
                  <a:lnTo>
                    <a:pt x="4" y="4"/>
                  </a:lnTo>
                  <a:lnTo>
                    <a:pt x="6" y="6"/>
                  </a:lnTo>
                  <a:lnTo>
                    <a:pt x="7" y="8"/>
                  </a:lnTo>
                  <a:lnTo>
                    <a:pt x="9" y="11"/>
                  </a:lnTo>
                  <a:lnTo>
                    <a:pt x="10" y="14"/>
                  </a:lnTo>
                  <a:lnTo>
                    <a:pt x="11" y="16"/>
                  </a:lnTo>
                  <a:lnTo>
                    <a:pt x="13" y="19"/>
                  </a:lnTo>
                  <a:lnTo>
                    <a:pt x="14" y="22"/>
                  </a:lnTo>
                  <a:lnTo>
                    <a:pt x="15" y="25"/>
                  </a:lnTo>
                  <a:lnTo>
                    <a:pt x="15" y="2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2" name="Freeform 49"/>
            <p:cNvSpPr>
              <a:spLocks/>
            </p:cNvSpPr>
            <p:nvPr/>
          </p:nvSpPr>
          <p:spPr bwMode="auto">
            <a:xfrm>
              <a:off x="5428" y="1311"/>
              <a:ext cx="13" cy="43"/>
            </a:xfrm>
            <a:custGeom>
              <a:avLst/>
              <a:gdLst>
                <a:gd name="T0" fmla="*/ 13 w 13"/>
                <a:gd name="T1" fmla="*/ 36 h 43"/>
                <a:gd name="T2" fmla="*/ 13 w 13"/>
                <a:gd name="T3" fmla="*/ 37 h 43"/>
                <a:gd name="T4" fmla="*/ 13 w 13"/>
                <a:gd name="T5" fmla="*/ 37 h 43"/>
                <a:gd name="T6" fmla="*/ 13 w 13"/>
                <a:gd name="T7" fmla="*/ 38 h 43"/>
                <a:gd name="T8" fmla="*/ 12 w 13"/>
                <a:gd name="T9" fmla="*/ 39 h 43"/>
                <a:gd name="T10" fmla="*/ 12 w 13"/>
                <a:gd name="T11" fmla="*/ 40 h 43"/>
                <a:gd name="T12" fmla="*/ 12 w 13"/>
                <a:gd name="T13" fmla="*/ 41 h 43"/>
                <a:gd name="T14" fmla="*/ 12 w 13"/>
                <a:gd name="T15" fmla="*/ 41 h 43"/>
                <a:gd name="T16" fmla="*/ 12 w 13"/>
                <a:gd name="T17" fmla="*/ 42 h 43"/>
                <a:gd name="T18" fmla="*/ 11 w 13"/>
                <a:gd name="T19" fmla="*/ 42 h 43"/>
                <a:gd name="T20" fmla="*/ 11 w 13"/>
                <a:gd name="T21" fmla="*/ 43 h 43"/>
                <a:gd name="T22" fmla="*/ 11 w 13"/>
                <a:gd name="T23" fmla="*/ 38 h 43"/>
                <a:gd name="T24" fmla="*/ 11 w 13"/>
                <a:gd name="T25" fmla="*/ 33 h 43"/>
                <a:gd name="T26" fmla="*/ 10 w 13"/>
                <a:gd name="T27" fmla="*/ 28 h 43"/>
                <a:gd name="T28" fmla="*/ 10 w 13"/>
                <a:gd name="T29" fmla="*/ 24 h 43"/>
                <a:gd name="T30" fmla="*/ 9 w 13"/>
                <a:gd name="T31" fmla="*/ 19 h 43"/>
                <a:gd name="T32" fmla="*/ 8 w 13"/>
                <a:gd name="T33" fmla="*/ 15 h 43"/>
                <a:gd name="T34" fmla="*/ 6 w 13"/>
                <a:gd name="T35" fmla="*/ 11 h 43"/>
                <a:gd name="T36" fmla="*/ 5 w 13"/>
                <a:gd name="T37" fmla="*/ 7 h 43"/>
                <a:gd name="T38" fmla="*/ 3 w 13"/>
                <a:gd name="T39" fmla="*/ 3 h 43"/>
                <a:gd name="T40" fmla="*/ 0 w 13"/>
                <a:gd name="T41" fmla="*/ 0 h 43"/>
                <a:gd name="T42" fmla="*/ 3 w 13"/>
                <a:gd name="T43" fmla="*/ 2 h 43"/>
                <a:gd name="T44" fmla="*/ 5 w 13"/>
                <a:gd name="T45" fmla="*/ 5 h 43"/>
                <a:gd name="T46" fmla="*/ 7 w 13"/>
                <a:gd name="T47" fmla="*/ 9 h 43"/>
                <a:gd name="T48" fmla="*/ 9 w 13"/>
                <a:gd name="T49" fmla="*/ 12 h 43"/>
                <a:gd name="T50" fmla="*/ 10 w 13"/>
                <a:gd name="T51" fmla="*/ 16 h 43"/>
                <a:gd name="T52" fmla="*/ 11 w 13"/>
                <a:gd name="T53" fmla="*/ 19 h 43"/>
                <a:gd name="T54" fmla="*/ 12 w 13"/>
                <a:gd name="T55" fmla="*/ 23 h 43"/>
                <a:gd name="T56" fmla="*/ 12 w 13"/>
                <a:gd name="T57" fmla="*/ 28 h 43"/>
                <a:gd name="T58" fmla="*/ 13 w 13"/>
                <a:gd name="T59" fmla="*/ 32 h 43"/>
                <a:gd name="T60" fmla="*/ 13 w 13"/>
                <a:gd name="T61" fmla="*/ 36 h 43"/>
                <a:gd name="T62" fmla="*/ 13 w 13"/>
                <a:gd name="T63"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43">
                  <a:moveTo>
                    <a:pt x="13" y="36"/>
                  </a:moveTo>
                  <a:lnTo>
                    <a:pt x="13" y="37"/>
                  </a:lnTo>
                  <a:lnTo>
                    <a:pt x="13" y="37"/>
                  </a:lnTo>
                  <a:lnTo>
                    <a:pt x="13" y="38"/>
                  </a:lnTo>
                  <a:lnTo>
                    <a:pt x="12" y="39"/>
                  </a:lnTo>
                  <a:lnTo>
                    <a:pt x="12" y="40"/>
                  </a:lnTo>
                  <a:lnTo>
                    <a:pt x="12" y="41"/>
                  </a:lnTo>
                  <a:lnTo>
                    <a:pt x="12" y="41"/>
                  </a:lnTo>
                  <a:lnTo>
                    <a:pt x="12" y="42"/>
                  </a:lnTo>
                  <a:lnTo>
                    <a:pt x="11" y="42"/>
                  </a:lnTo>
                  <a:lnTo>
                    <a:pt x="11" y="43"/>
                  </a:lnTo>
                  <a:lnTo>
                    <a:pt x="11" y="38"/>
                  </a:lnTo>
                  <a:lnTo>
                    <a:pt x="11" y="33"/>
                  </a:lnTo>
                  <a:lnTo>
                    <a:pt x="10" y="28"/>
                  </a:lnTo>
                  <a:lnTo>
                    <a:pt x="10" y="24"/>
                  </a:lnTo>
                  <a:lnTo>
                    <a:pt x="9" y="19"/>
                  </a:lnTo>
                  <a:lnTo>
                    <a:pt x="8" y="15"/>
                  </a:lnTo>
                  <a:lnTo>
                    <a:pt x="6" y="11"/>
                  </a:lnTo>
                  <a:lnTo>
                    <a:pt x="5" y="7"/>
                  </a:lnTo>
                  <a:lnTo>
                    <a:pt x="3" y="3"/>
                  </a:lnTo>
                  <a:lnTo>
                    <a:pt x="0" y="0"/>
                  </a:lnTo>
                  <a:lnTo>
                    <a:pt x="3" y="2"/>
                  </a:lnTo>
                  <a:lnTo>
                    <a:pt x="5" y="5"/>
                  </a:lnTo>
                  <a:lnTo>
                    <a:pt x="7" y="9"/>
                  </a:lnTo>
                  <a:lnTo>
                    <a:pt x="9" y="12"/>
                  </a:lnTo>
                  <a:lnTo>
                    <a:pt x="10" y="16"/>
                  </a:lnTo>
                  <a:lnTo>
                    <a:pt x="11" y="19"/>
                  </a:lnTo>
                  <a:lnTo>
                    <a:pt x="12" y="23"/>
                  </a:lnTo>
                  <a:lnTo>
                    <a:pt x="12" y="28"/>
                  </a:lnTo>
                  <a:lnTo>
                    <a:pt x="13" y="32"/>
                  </a:lnTo>
                  <a:lnTo>
                    <a:pt x="13" y="36"/>
                  </a:lnTo>
                  <a:lnTo>
                    <a:pt x="13"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3" name="Freeform 50"/>
            <p:cNvSpPr>
              <a:spLocks/>
            </p:cNvSpPr>
            <p:nvPr/>
          </p:nvSpPr>
          <p:spPr bwMode="auto">
            <a:xfrm>
              <a:off x="4892" y="1318"/>
              <a:ext cx="19" cy="49"/>
            </a:xfrm>
            <a:custGeom>
              <a:avLst/>
              <a:gdLst>
                <a:gd name="T0" fmla="*/ 12 w 19"/>
                <a:gd name="T1" fmla="*/ 4 h 49"/>
                <a:gd name="T2" fmla="*/ 11 w 19"/>
                <a:gd name="T3" fmla="*/ 4 h 49"/>
                <a:gd name="T4" fmla="*/ 10 w 19"/>
                <a:gd name="T5" fmla="*/ 4 h 49"/>
                <a:gd name="T6" fmla="*/ 9 w 19"/>
                <a:gd name="T7" fmla="*/ 5 h 49"/>
                <a:gd name="T8" fmla="*/ 8 w 19"/>
                <a:gd name="T9" fmla="*/ 5 h 49"/>
                <a:gd name="T10" fmla="*/ 8 w 19"/>
                <a:gd name="T11" fmla="*/ 7 h 49"/>
                <a:gd name="T12" fmla="*/ 7 w 19"/>
                <a:gd name="T13" fmla="*/ 9 h 49"/>
                <a:gd name="T14" fmla="*/ 7 w 19"/>
                <a:gd name="T15" fmla="*/ 11 h 49"/>
                <a:gd name="T16" fmla="*/ 7 w 19"/>
                <a:gd name="T17" fmla="*/ 14 h 49"/>
                <a:gd name="T18" fmla="*/ 7 w 19"/>
                <a:gd name="T19" fmla="*/ 16 h 49"/>
                <a:gd name="T20" fmla="*/ 8 w 19"/>
                <a:gd name="T21" fmla="*/ 18 h 49"/>
                <a:gd name="T22" fmla="*/ 8 w 19"/>
                <a:gd name="T23" fmla="*/ 19 h 49"/>
                <a:gd name="T24" fmla="*/ 9 w 19"/>
                <a:gd name="T25" fmla="*/ 21 h 49"/>
                <a:gd name="T26" fmla="*/ 10 w 19"/>
                <a:gd name="T27" fmla="*/ 22 h 49"/>
                <a:gd name="T28" fmla="*/ 11 w 19"/>
                <a:gd name="T29" fmla="*/ 23 h 49"/>
                <a:gd name="T30" fmla="*/ 13 w 19"/>
                <a:gd name="T31" fmla="*/ 22 h 49"/>
                <a:gd name="T32" fmla="*/ 15 w 19"/>
                <a:gd name="T33" fmla="*/ 22 h 49"/>
                <a:gd name="T34" fmla="*/ 16 w 19"/>
                <a:gd name="T35" fmla="*/ 23 h 49"/>
                <a:gd name="T36" fmla="*/ 17 w 19"/>
                <a:gd name="T37" fmla="*/ 25 h 49"/>
                <a:gd name="T38" fmla="*/ 19 w 19"/>
                <a:gd name="T39" fmla="*/ 27 h 49"/>
                <a:gd name="T40" fmla="*/ 19 w 19"/>
                <a:gd name="T41" fmla="*/ 31 h 49"/>
                <a:gd name="T42" fmla="*/ 18 w 19"/>
                <a:gd name="T43" fmla="*/ 35 h 49"/>
                <a:gd name="T44" fmla="*/ 16 w 19"/>
                <a:gd name="T45" fmla="*/ 40 h 49"/>
                <a:gd name="T46" fmla="*/ 13 w 19"/>
                <a:gd name="T47" fmla="*/ 44 h 49"/>
                <a:gd name="T48" fmla="*/ 10 w 19"/>
                <a:gd name="T49" fmla="*/ 47 h 49"/>
                <a:gd name="T50" fmla="*/ 5 w 19"/>
                <a:gd name="T51" fmla="*/ 49 h 49"/>
                <a:gd name="T52" fmla="*/ 3 w 19"/>
                <a:gd name="T53" fmla="*/ 47 h 49"/>
                <a:gd name="T54" fmla="*/ 2 w 19"/>
                <a:gd name="T55" fmla="*/ 45 h 49"/>
                <a:gd name="T56" fmla="*/ 1 w 19"/>
                <a:gd name="T57" fmla="*/ 43 h 49"/>
                <a:gd name="T58" fmla="*/ 0 w 19"/>
                <a:gd name="T59" fmla="*/ 40 h 49"/>
                <a:gd name="T60" fmla="*/ 0 w 19"/>
                <a:gd name="T61" fmla="*/ 37 h 49"/>
                <a:gd name="T62" fmla="*/ 2 w 19"/>
                <a:gd name="T63" fmla="*/ 29 h 49"/>
                <a:gd name="T64" fmla="*/ 2 w 19"/>
                <a:gd name="T65" fmla="*/ 21 h 49"/>
                <a:gd name="T66" fmla="*/ 3 w 19"/>
                <a:gd name="T67" fmla="*/ 12 h 49"/>
                <a:gd name="T68" fmla="*/ 5 w 19"/>
                <a:gd name="T69" fmla="*/ 5 h 49"/>
                <a:gd name="T70" fmla="*/ 11 w 19"/>
                <a:gd name="T71" fmla="*/ 0 h 49"/>
                <a:gd name="T72" fmla="*/ 12 w 19"/>
                <a:gd name="T73"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9">
                  <a:moveTo>
                    <a:pt x="12" y="4"/>
                  </a:moveTo>
                  <a:lnTo>
                    <a:pt x="12" y="4"/>
                  </a:lnTo>
                  <a:lnTo>
                    <a:pt x="11" y="3"/>
                  </a:lnTo>
                  <a:lnTo>
                    <a:pt x="11" y="4"/>
                  </a:lnTo>
                  <a:lnTo>
                    <a:pt x="10" y="4"/>
                  </a:lnTo>
                  <a:lnTo>
                    <a:pt x="10" y="4"/>
                  </a:lnTo>
                  <a:lnTo>
                    <a:pt x="10" y="4"/>
                  </a:lnTo>
                  <a:lnTo>
                    <a:pt x="9" y="5"/>
                  </a:lnTo>
                  <a:lnTo>
                    <a:pt x="9" y="5"/>
                  </a:lnTo>
                  <a:lnTo>
                    <a:pt x="8" y="5"/>
                  </a:lnTo>
                  <a:lnTo>
                    <a:pt x="8" y="6"/>
                  </a:lnTo>
                  <a:lnTo>
                    <a:pt x="8" y="7"/>
                  </a:lnTo>
                  <a:lnTo>
                    <a:pt x="7" y="8"/>
                  </a:lnTo>
                  <a:lnTo>
                    <a:pt x="7" y="9"/>
                  </a:lnTo>
                  <a:lnTo>
                    <a:pt x="7" y="10"/>
                  </a:lnTo>
                  <a:lnTo>
                    <a:pt x="7" y="11"/>
                  </a:lnTo>
                  <a:lnTo>
                    <a:pt x="7" y="13"/>
                  </a:lnTo>
                  <a:lnTo>
                    <a:pt x="7" y="14"/>
                  </a:lnTo>
                  <a:lnTo>
                    <a:pt x="7" y="15"/>
                  </a:lnTo>
                  <a:lnTo>
                    <a:pt x="7" y="16"/>
                  </a:lnTo>
                  <a:lnTo>
                    <a:pt x="7" y="17"/>
                  </a:lnTo>
                  <a:lnTo>
                    <a:pt x="8" y="18"/>
                  </a:lnTo>
                  <a:lnTo>
                    <a:pt x="8" y="19"/>
                  </a:lnTo>
                  <a:lnTo>
                    <a:pt x="8" y="19"/>
                  </a:lnTo>
                  <a:lnTo>
                    <a:pt x="9" y="20"/>
                  </a:lnTo>
                  <a:lnTo>
                    <a:pt x="9" y="21"/>
                  </a:lnTo>
                  <a:lnTo>
                    <a:pt x="10" y="21"/>
                  </a:lnTo>
                  <a:lnTo>
                    <a:pt x="10" y="22"/>
                  </a:lnTo>
                  <a:lnTo>
                    <a:pt x="11" y="23"/>
                  </a:lnTo>
                  <a:lnTo>
                    <a:pt x="11" y="23"/>
                  </a:lnTo>
                  <a:lnTo>
                    <a:pt x="12" y="23"/>
                  </a:lnTo>
                  <a:lnTo>
                    <a:pt x="13" y="22"/>
                  </a:lnTo>
                  <a:lnTo>
                    <a:pt x="14" y="21"/>
                  </a:lnTo>
                  <a:lnTo>
                    <a:pt x="15" y="22"/>
                  </a:lnTo>
                  <a:lnTo>
                    <a:pt x="16" y="22"/>
                  </a:lnTo>
                  <a:lnTo>
                    <a:pt x="16" y="23"/>
                  </a:lnTo>
                  <a:lnTo>
                    <a:pt x="17" y="24"/>
                  </a:lnTo>
                  <a:lnTo>
                    <a:pt x="17" y="25"/>
                  </a:lnTo>
                  <a:lnTo>
                    <a:pt x="18" y="27"/>
                  </a:lnTo>
                  <a:lnTo>
                    <a:pt x="19" y="27"/>
                  </a:lnTo>
                  <a:lnTo>
                    <a:pt x="19" y="28"/>
                  </a:lnTo>
                  <a:lnTo>
                    <a:pt x="19" y="31"/>
                  </a:lnTo>
                  <a:lnTo>
                    <a:pt x="19" y="33"/>
                  </a:lnTo>
                  <a:lnTo>
                    <a:pt x="18" y="35"/>
                  </a:lnTo>
                  <a:lnTo>
                    <a:pt x="17" y="38"/>
                  </a:lnTo>
                  <a:lnTo>
                    <a:pt x="16" y="40"/>
                  </a:lnTo>
                  <a:lnTo>
                    <a:pt x="15" y="42"/>
                  </a:lnTo>
                  <a:lnTo>
                    <a:pt x="13" y="44"/>
                  </a:lnTo>
                  <a:lnTo>
                    <a:pt x="12" y="45"/>
                  </a:lnTo>
                  <a:lnTo>
                    <a:pt x="10" y="47"/>
                  </a:lnTo>
                  <a:lnTo>
                    <a:pt x="8" y="48"/>
                  </a:lnTo>
                  <a:lnTo>
                    <a:pt x="5" y="49"/>
                  </a:lnTo>
                  <a:lnTo>
                    <a:pt x="4" y="48"/>
                  </a:lnTo>
                  <a:lnTo>
                    <a:pt x="3" y="47"/>
                  </a:lnTo>
                  <a:lnTo>
                    <a:pt x="3" y="46"/>
                  </a:lnTo>
                  <a:lnTo>
                    <a:pt x="2" y="45"/>
                  </a:lnTo>
                  <a:lnTo>
                    <a:pt x="1" y="44"/>
                  </a:lnTo>
                  <a:lnTo>
                    <a:pt x="1" y="43"/>
                  </a:lnTo>
                  <a:lnTo>
                    <a:pt x="1" y="41"/>
                  </a:lnTo>
                  <a:lnTo>
                    <a:pt x="0" y="40"/>
                  </a:lnTo>
                  <a:lnTo>
                    <a:pt x="0" y="39"/>
                  </a:lnTo>
                  <a:lnTo>
                    <a:pt x="0" y="37"/>
                  </a:lnTo>
                  <a:lnTo>
                    <a:pt x="1" y="34"/>
                  </a:lnTo>
                  <a:lnTo>
                    <a:pt x="2" y="29"/>
                  </a:lnTo>
                  <a:lnTo>
                    <a:pt x="2" y="25"/>
                  </a:lnTo>
                  <a:lnTo>
                    <a:pt x="2" y="21"/>
                  </a:lnTo>
                  <a:lnTo>
                    <a:pt x="2" y="16"/>
                  </a:lnTo>
                  <a:lnTo>
                    <a:pt x="3" y="12"/>
                  </a:lnTo>
                  <a:lnTo>
                    <a:pt x="3" y="8"/>
                  </a:lnTo>
                  <a:lnTo>
                    <a:pt x="5" y="5"/>
                  </a:lnTo>
                  <a:lnTo>
                    <a:pt x="7" y="2"/>
                  </a:lnTo>
                  <a:lnTo>
                    <a:pt x="11" y="0"/>
                  </a:lnTo>
                  <a:lnTo>
                    <a:pt x="12" y="0"/>
                  </a:lnTo>
                  <a:lnTo>
                    <a:pt x="12" y="4"/>
                  </a:lnTo>
                  <a:lnTo>
                    <a:pt x="12"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4" name="Freeform 51"/>
            <p:cNvSpPr>
              <a:spLocks/>
            </p:cNvSpPr>
            <p:nvPr/>
          </p:nvSpPr>
          <p:spPr bwMode="auto">
            <a:xfrm>
              <a:off x="4974" y="1322"/>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5" name="Freeform 52"/>
            <p:cNvSpPr>
              <a:spLocks/>
            </p:cNvSpPr>
            <p:nvPr/>
          </p:nvSpPr>
          <p:spPr bwMode="auto">
            <a:xfrm>
              <a:off x="4901" y="1325"/>
              <a:ext cx="4" cy="13"/>
            </a:xfrm>
            <a:custGeom>
              <a:avLst/>
              <a:gdLst>
                <a:gd name="T0" fmla="*/ 2 w 4"/>
                <a:gd name="T1" fmla="*/ 1 h 13"/>
                <a:gd name="T2" fmla="*/ 2 w 4"/>
                <a:gd name="T3" fmla="*/ 1 h 13"/>
                <a:gd name="T4" fmla="*/ 1 w 4"/>
                <a:gd name="T5" fmla="*/ 1 h 13"/>
                <a:gd name="T6" fmla="*/ 1 w 4"/>
                <a:gd name="T7" fmla="*/ 2 h 13"/>
                <a:gd name="T8" fmla="*/ 1 w 4"/>
                <a:gd name="T9" fmla="*/ 2 h 13"/>
                <a:gd name="T10" fmla="*/ 0 w 4"/>
                <a:gd name="T11" fmla="*/ 3 h 13"/>
                <a:gd name="T12" fmla="*/ 0 w 4"/>
                <a:gd name="T13" fmla="*/ 4 h 13"/>
                <a:gd name="T14" fmla="*/ 0 w 4"/>
                <a:gd name="T15" fmla="*/ 5 h 13"/>
                <a:gd name="T16" fmla="*/ 0 w 4"/>
                <a:gd name="T17" fmla="*/ 6 h 13"/>
                <a:gd name="T18" fmla="*/ 0 w 4"/>
                <a:gd name="T19" fmla="*/ 7 h 13"/>
                <a:gd name="T20" fmla="*/ 0 w 4"/>
                <a:gd name="T21" fmla="*/ 9 h 13"/>
                <a:gd name="T22" fmla="*/ 1 w 4"/>
                <a:gd name="T23" fmla="*/ 9 h 13"/>
                <a:gd name="T24" fmla="*/ 1 w 4"/>
                <a:gd name="T25" fmla="*/ 10 h 13"/>
                <a:gd name="T26" fmla="*/ 2 w 4"/>
                <a:gd name="T27" fmla="*/ 11 h 13"/>
                <a:gd name="T28" fmla="*/ 3 w 4"/>
                <a:gd name="T29" fmla="*/ 12 h 13"/>
                <a:gd name="T30" fmla="*/ 4 w 4"/>
                <a:gd name="T31" fmla="*/ 11 h 13"/>
                <a:gd name="T32" fmla="*/ 4 w 4"/>
                <a:gd name="T33" fmla="*/ 12 h 13"/>
                <a:gd name="T34" fmla="*/ 4 w 4"/>
                <a:gd name="T35" fmla="*/ 12 h 13"/>
                <a:gd name="T36" fmla="*/ 4 w 4"/>
                <a:gd name="T37" fmla="*/ 13 h 13"/>
                <a:gd name="T38" fmla="*/ 3 w 4"/>
                <a:gd name="T39" fmla="*/ 13 h 13"/>
                <a:gd name="T40" fmla="*/ 3 w 4"/>
                <a:gd name="T41" fmla="*/ 13 h 13"/>
                <a:gd name="T42" fmla="*/ 1 w 4"/>
                <a:gd name="T43" fmla="*/ 12 h 13"/>
                <a:gd name="T44" fmla="*/ 1 w 4"/>
                <a:gd name="T45" fmla="*/ 11 h 13"/>
                <a:gd name="T46" fmla="*/ 0 w 4"/>
                <a:gd name="T47" fmla="*/ 9 h 13"/>
                <a:gd name="T48" fmla="*/ 0 w 4"/>
                <a:gd name="T49" fmla="*/ 7 h 13"/>
                <a:gd name="T50" fmla="*/ 0 w 4"/>
                <a:gd name="T51" fmla="*/ 6 h 13"/>
                <a:gd name="T52" fmla="*/ 0 w 4"/>
                <a:gd name="T53" fmla="*/ 4 h 13"/>
                <a:gd name="T54" fmla="*/ 0 w 4"/>
                <a:gd name="T55" fmla="*/ 3 h 13"/>
                <a:gd name="T56" fmla="*/ 1 w 4"/>
                <a:gd name="T57" fmla="*/ 1 h 13"/>
                <a:gd name="T58" fmla="*/ 1 w 4"/>
                <a:gd name="T59" fmla="*/ 0 h 13"/>
                <a:gd name="T60" fmla="*/ 3 w 4"/>
                <a:gd name="T61" fmla="*/ 0 h 13"/>
                <a:gd name="T62" fmla="*/ 3 w 4"/>
                <a:gd name="T63"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 h="13">
                  <a:moveTo>
                    <a:pt x="3" y="1"/>
                  </a:moveTo>
                  <a:lnTo>
                    <a:pt x="2" y="1"/>
                  </a:lnTo>
                  <a:lnTo>
                    <a:pt x="2" y="1"/>
                  </a:lnTo>
                  <a:lnTo>
                    <a:pt x="2" y="1"/>
                  </a:lnTo>
                  <a:lnTo>
                    <a:pt x="2" y="1"/>
                  </a:lnTo>
                  <a:lnTo>
                    <a:pt x="1" y="1"/>
                  </a:lnTo>
                  <a:lnTo>
                    <a:pt x="1" y="1"/>
                  </a:lnTo>
                  <a:lnTo>
                    <a:pt x="1" y="2"/>
                  </a:lnTo>
                  <a:lnTo>
                    <a:pt x="1" y="2"/>
                  </a:lnTo>
                  <a:lnTo>
                    <a:pt x="1" y="2"/>
                  </a:lnTo>
                  <a:lnTo>
                    <a:pt x="1" y="3"/>
                  </a:lnTo>
                  <a:lnTo>
                    <a:pt x="0" y="3"/>
                  </a:lnTo>
                  <a:lnTo>
                    <a:pt x="0" y="3"/>
                  </a:lnTo>
                  <a:lnTo>
                    <a:pt x="0" y="4"/>
                  </a:lnTo>
                  <a:lnTo>
                    <a:pt x="0" y="5"/>
                  </a:lnTo>
                  <a:lnTo>
                    <a:pt x="0" y="5"/>
                  </a:lnTo>
                  <a:lnTo>
                    <a:pt x="0" y="6"/>
                  </a:lnTo>
                  <a:lnTo>
                    <a:pt x="0" y="6"/>
                  </a:lnTo>
                  <a:lnTo>
                    <a:pt x="0" y="7"/>
                  </a:lnTo>
                  <a:lnTo>
                    <a:pt x="0" y="7"/>
                  </a:lnTo>
                  <a:lnTo>
                    <a:pt x="0" y="8"/>
                  </a:lnTo>
                  <a:lnTo>
                    <a:pt x="0" y="9"/>
                  </a:lnTo>
                  <a:lnTo>
                    <a:pt x="0" y="9"/>
                  </a:lnTo>
                  <a:lnTo>
                    <a:pt x="1" y="9"/>
                  </a:lnTo>
                  <a:lnTo>
                    <a:pt x="1" y="10"/>
                  </a:lnTo>
                  <a:lnTo>
                    <a:pt x="1" y="10"/>
                  </a:lnTo>
                  <a:lnTo>
                    <a:pt x="2" y="11"/>
                  </a:lnTo>
                  <a:lnTo>
                    <a:pt x="2" y="11"/>
                  </a:lnTo>
                  <a:lnTo>
                    <a:pt x="2" y="11"/>
                  </a:lnTo>
                  <a:lnTo>
                    <a:pt x="3" y="12"/>
                  </a:lnTo>
                  <a:lnTo>
                    <a:pt x="3" y="12"/>
                  </a:lnTo>
                  <a:lnTo>
                    <a:pt x="4" y="11"/>
                  </a:lnTo>
                  <a:lnTo>
                    <a:pt x="4" y="12"/>
                  </a:lnTo>
                  <a:lnTo>
                    <a:pt x="4" y="12"/>
                  </a:lnTo>
                  <a:lnTo>
                    <a:pt x="4" y="12"/>
                  </a:lnTo>
                  <a:lnTo>
                    <a:pt x="4" y="12"/>
                  </a:lnTo>
                  <a:lnTo>
                    <a:pt x="4" y="13"/>
                  </a:lnTo>
                  <a:lnTo>
                    <a:pt x="4" y="13"/>
                  </a:lnTo>
                  <a:lnTo>
                    <a:pt x="3" y="13"/>
                  </a:lnTo>
                  <a:lnTo>
                    <a:pt x="3" y="13"/>
                  </a:lnTo>
                  <a:lnTo>
                    <a:pt x="3" y="13"/>
                  </a:lnTo>
                  <a:lnTo>
                    <a:pt x="3" y="13"/>
                  </a:lnTo>
                  <a:lnTo>
                    <a:pt x="2" y="13"/>
                  </a:lnTo>
                  <a:lnTo>
                    <a:pt x="1" y="12"/>
                  </a:lnTo>
                  <a:lnTo>
                    <a:pt x="1" y="12"/>
                  </a:lnTo>
                  <a:lnTo>
                    <a:pt x="1" y="11"/>
                  </a:lnTo>
                  <a:lnTo>
                    <a:pt x="0" y="10"/>
                  </a:lnTo>
                  <a:lnTo>
                    <a:pt x="0" y="9"/>
                  </a:lnTo>
                  <a:lnTo>
                    <a:pt x="0" y="8"/>
                  </a:lnTo>
                  <a:lnTo>
                    <a:pt x="0" y="7"/>
                  </a:lnTo>
                  <a:lnTo>
                    <a:pt x="0" y="7"/>
                  </a:lnTo>
                  <a:lnTo>
                    <a:pt x="0" y="6"/>
                  </a:lnTo>
                  <a:lnTo>
                    <a:pt x="0" y="5"/>
                  </a:lnTo>
                  <a:lnTo>
                    <a:pt x="0" y="4"/>
                  </a:lnTo>
                  <a:lnTo>
                    <a:pt x="0" y="3"/>
                  </a:lnTo>
                  <a:lnTo>
                    <a:pt x="0" y="3"/>
                  </a:lnTo>
                  <a:lnTo>
                    <a:pt x="0" y="2"/>
                  </a:lnTo>
                  <a:lnTo>
                    <a:pt x="1" y="1"/>
                  </a:lnTo>
                  <a:lnTo>
                    <a:pt x="1" y="0"/>
                  </a:lnTo>
                  <a:lnTo>
                    <a:pt x="1" y="0"/>
                  </a:lnTo>
                  <a:lnTo>
                    <a:pt x="2" y="0"/>
                  </a:lnTo>
                  <a:lnTo>
                    <a:pt x="3" y="0"/>
                  </a:lnTo>
                  <a:lnTo>
                    <a:pt x="3" y="1"/>
                  </a:lnTo>
                  <a:lnTo>
                    <a:pt x="3" y="1"/>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6" name="Freeform 53"/>
            <p:cNvSpPr>
              <a:spLocks/>
            </p:cNvSpPr>
            <p:nvPr/>
          </p:nvSpPr>
          <p:spPr bwMode="auto">
            <a:xfrm>
              <a:off x="4982" y="1327"/>
              <a:ext cx="1" cy="1"/>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1" y="0"/>
                  </a:lnTo>
                  <a:lnTo>
                    <a:pt x="1" y="0"/>
                  </a:lnTo>
                  <a:lnTo>
                    <a:pt x="1"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7" name="Freeform 54"/>
            <p:cNvSpPr>
              <a:spLocks/>
            </p:cNvSpPr>
            <p:nvPr/>
          </p:nvSpPr>
          <p:spPr bwMode="auto">
            <a:xfrm>
              <a:off x="4924" y="1328"/>
              <a:ext cx="13" cy="24"/>
            </a:xfrm>
            <a:custGeom>
              <a:avLst/>
              <a:gdLst>
                <a:gd name="T0" fmla="*/ 6 w 13"/>
                <a:gd name="T1" fmla="*/ 2 h 24"/>
                <a:gd name="T2" fmla="*/ 7 w 13"/>
                <a:gd name="T3" fmla="*/ 2 h 24"/>
                <a:gd name="T4" fmla="*/ 8 w 13"/>
                <a:gd name="T5" fmla="*/ 2 h 24"/>
                <a:gd name="T6" fmla="*/ 8 w 13"/>
                <a:gd name="T7" fmla="*/ 3 h 24"/>
                <a:gd name="T8" fmla="*/ 9 w 13"/>
                <a:gd name="T9" fmla="*/ 3 h 24"/>
                <a:gd name="T10" fmla="*/ 9 w 13"/>
                <a:gd name="T11" fmla="*/ 4 h 24"/>
                <a:gd name="T12" fmla="*/ 10 w 13"/>
                <a:gd name="T13" fmla="*/ 5 h 24"/>
                <a:gd name="T14" fmla="*/ 10 w 13"/>
                <a:gd name="T15" fmla="*/ 6 h 24"/>
                <a:gd name="T16" fmla="*/ 11 w 13"/>
                <a:gd name="T17" fmla="*/ 6 h 24"/>
                <a:gd name="T18" fmla="*/ 11 w 13"/>
                <a:gd name="T19" fmla="*/ 7 h 24"/>
                <a:gd name="T20" fmla="*/ 12 w 13"/>
                <a:gd name="T21" fmla="*/ 8 h 24"/>
                <a:gd name="T22" fmla="*/ 12 w 13"/>
                <a:gd name="T23" fmla="*/ 9 h 24"/>
                <a:gd name="T24" fmla="*/ 12 w 13"/>
                <a:gd name="T25" fmla="*/ 10 h 24"/>
                <a:gd name="T26" fmla="*/ 13 w 13"/>
                <a:gd name="T27" fmla="*/ 12 h 24"/>
                <a:gd name="T28" fmla="*/ 13 w 13"/>
                <a:gd name="T29" fmla="*/ 13 h 24"/>
                <a:gd name="T30" fmla="*/ 13 w 13"/>
                <a:gd name="T31" fmla="*/ 15 h 24"/>
                <a:gd name="T32" fmla="*/ 13 w 13"/>
                <a:gd name="T33" fmla="*/ 16 h 24"/>
                <a:gd name="T34" fmla="*/ 13 w 13"/>
                <a:gd name="T35" fmla="*/ 18 h 24"/>
                <a:gd name="T36" fmla="*/ 12 w 13"/>
                <a:gd name="T37" fmla="*/ 19 h 24"/>
                <a:gd name="T38" fmla="*/ 12 w 13"/>
                <a:gd name="T39" fmla="*/ 20 h 24"/>
                <a:gd name="T40" fmla="*/ 11 w 13"/>
                <a:gd name="T41" fmla="*/ 22 h 24"/>
                <a:gd name="T42" fmla="*/ 11 w 13"/>
                <a:gd name="T43" fmla="*/ 22 h 24"/>
                <a:gd name="T44" fmla="*/ 11 w 13"/>
                <a:gd name="T45" fmla="*/ 23 h 24"/>
                <a:gd name="T46" fmla="*/ 10 w 13"/>
                <a:gd name="T47" fmla="*/ 23 h 24"/>
                <a:gd name="T48" fmla="*/ 9 w 13"/>
                <a:gd name="T49" fmla="*/ 24 h 24"/>
                <a:gd name="T50" fmla="*/ 9 w 13"/>
                <a:gd name="T51" fmla="*/ 24 h 24"/>
                <a:gd name="T52" fmla="*/ 8 w 13"/>
                <a:gd name="T53" fmla="*/ 24 h 24"/>
                <a:gd name="T54" fmla="*/ 7 w 13"/>
                <a:gd name="T55" fmla="*/ 24 h 24"/>
                <a:gd name="T56" fmla="*/ 7 w 13"/>
                <a:gd name="T57" fmla="*/ 24 h 24"/>
                <a:gd name="T58" fmla="*/ 6 w 13"/>
                <a:gd name="T59" fmla="*/ 23 h 24"/>
                <a:gd name="T60" fmla="*/ 6 w 13"/>
                <a:gd name="T61" fmla="*/ 23 h 24"/>
                <a:gd name="T62" fmla="*/ 4 w 13"/>
                <a:gd name="T63" fmla="*/ 22 h 24"/>
                <a:gd name="T64" fmla="*/ 3 w 13"/>
                <a:gd name="T65" fmla="*/ 20 h 24"/>
                <a:gd name="T66" fmla="*/ 2 w 13"/>
                <a:gd name="T67" fmla="*/ 19 h 24"/>
                <a:gd name="T68" fmla="*/ 1 w 13"/>
                <a:gd name="T69" fmla="*/ 18 h 24"/>
                <a:gd name="T70" fmla="*/ 1 w 13"/>
                <a:gd name="T71" fmla="*/ 16 h 24"/>
                <a:gd name="T72" fmla="*/ 0 w 13"/>
                <a:gd name="T73" fmla="*/ 14 h 24"/>
                <a:gd name="T74" fmla="*/ 0 w 13"/>
                <a:gd name="T75" fmla="*/ 12 h 24"/>
                <a:gd name="T76" fmla="*/ 0 w 13"/>
                <a:gd name="T77" fmla="*/ 11 h 24"/>
                <a:gd name="T78" fmla="*/ 0 w 13"/>
                <a:gd name="T79" fmla="*/ 9 h 24"/>
                <a:gd name="T80" fmla="*/ 0 w 13"/>
                <a:gd name="T81" fmla="*/ 7 h 24"/>
                <a:gd name="T82" fmla="*/ 0 w 13"/>
                <a:gd name="T83" fmla="*/ 6 h 24"/>
                <a:gd name="T84" fmla="*/ 0 w 13"/>
                <a:gd name="T85" fmla="*/ 5 h 24"/>
                <a:gd name="T86" fmla="*/ 1 w 13"/>
                <a:gd name="T87" fmla="*/ 4 h 24"/>
                <a:gd name="T88" fmla="*/ 1 w 13"/>
                <a:gd name="T89" fmla="*/ 4 h 24"/>
                <a:gd name="T90" fmla="*/ 1 w 13"/>
                <a:gd name="T91" fmla="*/ 3 h 24"/>
                <a:gd name="T92" fmla="*/ 1 w 13"/>
                <a:gd name="T93" fmla="*/ 2 h 24"/>
                <a:gd name="T94" fmla="*/ 2 w 13"/>
                <a:gd name="T95" fmla="*/ 2 h 24"/>
                <a:gd name="T96" fmla="*/ 2 w 13"/>
                <a:gd name="T97" fmla="*/ 1 h 24"/>
                <a:gd name="T98" fmla="*/ 3 w 13"/>
                <a:gd name="T99" fmla="*/ 1 h 24"/>
                <a:gd name="T100" fmla="*/ 4 w 13"/>
                <a:gd name="T101" fmla="*/ 0 h 24"/>
                <a:gd name="T102" fmla="*/ 4 w 13"/>
                <a:gd name="T103" fmla="*/ 1 h 24"/>
                <a:gd name="T104" fmla="*/ 4 w 13"/>
                <a:gd name="T105" fmla="*/ 1 h 24"/>
                <a:gd name="T106" fmla="*/ 4 w 13"/>
                <a:gd name="T107" fmla="*/ 1 h 24"/>
                <a:gd name="T108" fmla="*/ 5 w 13"/>
                <a:gd name="T109" fmla="*/ 2 h 24"/>
                <a:gd name="T110" fmla="*/ 5 w 13"/>
                <a:gd name="T111" fmla="*/ 2 h 24"/>
                <a:gd name="T112" fmla="*/ 5 w 13"/>
                <a:gd name="T113" fmla="*/ 2 h 24"/>
                <a:gd name="T114" fmla="*/ 5 w 13"/>
                <a:gd name="T115" fmla="*/ 2 h 24"/>
                <a:gd name="T116" fmla="*/ 6 w 13"/>
                <a:gd name="T117" fmla="*/ 2 h 24"/>
                <a:gd name="T118" fmla="*/ 6 w 13"/>
                <a:gd name="T119" fmla="*/ 2 h 24"/>
                <a:gd name="T120" fmla="*/ 6 w 13"/>
                <a:gd name="T121" fmla="*/ 2 h 24"/>
                <a:gd name="T122" fmla="*/ 6 w 13"/>
                <a:gd name="T12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 h="24">
                  <a:moveTo>
                    <a:pt x="6" y="2"/>
                  </a:moveTo>
                  <a:lnTo>
                    <a:pt x="7" y="2"/>
                  </a:lnTo>
                  <a:lnTo>
                    <a:pt x="8" y="2"/>
                  </a:lnTo>
                  <a:lnTo>
                    <a:pt x="8" y="3"/>
                  </a:lnTo>
                  <a:lnTo>
                    <a:pt x="9" y="3"/>
                  </a:lnTo>
                  <a:lnTo>
                    <a:pt x="9" y="4"/>
                  </a:lnTo>
                  <a:lnTo>
                    <a:pt x="10" y="5"/>
                  </a:lnTo>
                  <a:lnTo>
                    <a:pt x="10" y="6"/>
                  </a:lnTo>
                  <a:lnTo>
                    <a:pt x="11" y="6"/>
                  </a:lnTo>
                  <a:lnTo>
                    <a:pt x="11" y="7"/>
                  </a:lnTo>
                  <a:lnTo>
                    <a:pt x="12" y="8"/>
                  </a:lnTo>
                  <a:lnTo>
                    <a:pt x="12" y="9"/>
                  </a:lnTo>
                  <a:lnTo>
                    <a:pt x="12" y="10"/>
                  </a:lnTo>
                  <a:lnTo>
                    <a:pt x="13" y="12"/>
                  </a:lnTo>
                  <a:lnTo>
                    <a:pt x="13" y="13"/>
                  </a:lnTo>
                  <a:lnTo>
                    <a:pt x="13" y="15"/>
                  </a:lnTo>
                  <a:lnTo>
                    <a:pt x="13" y="16"/>
                  </a:lnTo>
                  <a:lnTo>
                    <a:pt x="13" y="18"/>
                  </a:lnTo>
                  <a:lnTo>
                    <a:pt x="12" y="19"/>
                  </a:lnTo>
                  <a:lnTo>
                    <a:pt x="12" y="20"/>
                  </a:lnTo>
                  <a:lnTo>
                    <a:pt x="11" y="22"/>
                  </a:lnTo>
                  <a:lnTo>
                    <a:pt x="11" y="22"/>
                  </a:lnTo>
                  <a:lnTo>
                    <a:pt x="11" y="23"/>
                  </a:lnTo>
                  <a:lnTo>
                    <a:pt x="10" y="23"/>
                  </a:lnTo>
                  <a:lnTo>
                    <a:pt x="9" y="24"/>
                  </a:lnTo>
                  <a:lnTo>
                    <a:pt x="9" y="24"/>
                  </a:lnTo>
                  <a:lnTo>
                    <a:pt x="8" y="24"/>
                  </a:lnTo>
                  <a:lnTo>
                    <a:pt x="7" y="24"/>
                  </a:lnTo>
                  <a:lnTo>
                    <a:pt x="7" y="24"/>
                  </a:lnTo>
                  <a:lnTo>
                    <a:pt x="6" y="23"/>
                  </a:lnTo>
                  <a:lnTo>
                    <a:pt x="6" y="23"/>
                  </a:lnTo>
                  <a:lnTo>
                    <a:pt x="4" y="22"/>
                  </a:lnTo>
                  <a:lnTo>
                    <a:pt x="3" y="20"/>
                  </a:lnTo>
                  <a:lnTo>
                    <a:pt x="2" y="19"/>
                  </a:lnTo>
                  <a:lnTo>
                    <a:pt x="1" y="18"/>
                  </a:lnTo>
                  <a:lnTo>
                    <a:pt x="1" y="16"/>
                  </a:lnTo>
                  <a:lnTo>
                    <a:pt x="0" y="14"/>
                  </a:lnTo>
                  <a:lnTo>
                    <a:pt x="0" y="12"/>
                  </a:lnTo>
                  <a:lnTo>
                    <a:pt x="0" y="11"/>
                  </a:lnTo>
                  <a:lnTo>
                    <a:pt x="0" y="9"/>
                  </a:lnTo>
                  <a:lnTo>
                    <a:pt x="0" y="7"/>
                  </a:lnTo>
                  <a:lnTo>
                    <a:pt x="0" y="6"/>
                  </a:lnTo>
                  <a:lnTo>
                    <a:pt x="0" y="5"/>
                  </a:lnTo>
                  <a:lnTo>
                    <a:pt x="1" y="4"/>
                  </a:lnTo>
                  <a:lnTo>
                    <a:pt x="1" y="4"/>
                  </a:lnTo>
                  <a:lnTo>
                    <a:pt x="1" y="3"/>
                  </a:lnTo>
                  <a:lnTo>
                    <a:pt x="1" y="2"/>
                  </a:lnTo>
                  <a:lnTo>
                    <a:pt x="2" y="2"/>
                  </a:lnTo>
                  <a:lnTo>
                    <a:pt x="2" y="1"/>
                  </a:lnTo>
                  <a:lnTo>
                    <a:pt x="3" y="1"/>
                  </a:lnTo>
                  <a:lnTo>
                    <a:pt x="4" y="0"/>
                  </a:lnTo>
                  <a:lnTo>
                    <a:pt x="4" y="1"/>
                  </a:lnTo>
                  <a:lnTo>
                    <a:pt x="4" y="1"/>
                  </a:lnTo>
                  <a:lnTo>
                    <a:pt x="4" y="1"/>
                  </a:lnTo>
                  <a:lnTo>
                    <a:pt x="5" y="2"/>
                  </a:lnTo>
                  <a:lnTo>
                    <a:pt x="5" y="2"/>
                  </a:lnTo>
                  <a:lnTo>
                    <a:pt x="5" y="2"/>
                  </a:lnTo>
                  <a:lnTo>
                    <a:pt x="5" y="2"/>
                  </a:lnTo>
                  <a:lnTo>
                    <a:pt x="6" y="2"/>
                  </a:lnTo>
                  <a:lnTo>
                    <a:pt x="6" y="2"/>
                  </a:lnTo>
                  <a:lnTo>
                    <a:pt x="6" y="2"/>
                  </a:lnTo>
                  <a:lnTo>
                    <a:pt x="6"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8" name="Freeform 55"/>
            <p:cNvSpPr>
              <a:spLocks/>
            </p:cNvSpPr>
            <p:nvPr/>
          </p:nvSpPr>
          <p:spPr bwMode="auto">
            <a:xfrm>
              <a:off x="4904" y="1329"/>
              <a:ext cx="1" cy="5"/>
            </a:xfrm>
            <a:custGeom>
              <a:avLst/>
              <a:gdLst>
                <a:gd name="T0" fmla="*/ 0 h 5"/>
                <a:gd name="T1" fmla="*/ 5 h 5"/>
                <a:gd name="T2" fmla="*/ 0 h 5"/>
                <a:gd name="T3" fmla="*/ 0 h 5"/>
              </a:gdLst>
              <a:ahLst/>
              <a:cxnLst>
                <a:cxn ang="0">
                  <a:pos x="0" y="T0"/>
                </a:cxn>
                <a:cxn ang="0">
                  <a:pos x="0" y="T1"/>
                </a:cxn>
                <a:cxn ang="0">
                  <a:pos x="0" y="T2"/>
                </a:cxn>
                <a:cxn ang="0">
                  <a:pos x="0" y="T3"/>
                </a:cxn>
              </a:cxnLst>
              <a:rect l="0" t="0" r="r" b="b"/>
              <a:pathLst>
                <a:path h="5">
                  <a:moveTo>
                    <a:pt x="0" y="0"/>
                  </a:moveTo>
                  <a:lnTo>
                    <a:pt x="0" y="5"/>
                  </a:lnTo>
                  <a:lnTo>
                    <a:pt x="0" y="0"/>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59" name="Freeform 56"/>
            <p:cNvSpPr>
              <a:spLocks/>
            </p:cNvSpPr>
            <p:nvPr/>
          </p:nvSpPr>
          <p:spPr bwMode="auto">
            <a:xfrm>
              <a:off x="4929" y="1332"/>
              <a:ext cx="4" cy="11"/>
            </a:xfrm>
            <a:custGeom>
              <a:avLst/>
              <a:gdLst>
                <a:gd name="T0" fmla="*/ 4 w 4"/>
                <a:gd name="T1" fmla="*/ 8 h 11"/>
                <a:gd name="T2" fmla="*/ 4 w 4"/>
                <a:gd name="T3" fmla="*/ 8 h 11"/>
                <a:gd name="T4" fmla="*/ 4 w 4"/>
                <a:gd name="T5" fmla="*/ 7 h 11"/>
                <a:gd name="T6" fmla="*/ 4 w 4"/>
                <a:gd name="T7" fmla="*/ 7 h 11"/>
                <a:gd name="T8" fmla="*/ 3 w 4"/>
                <a:gd name="T9" fmla="*/ 6 h 11"/>
                <a:gd name="T10" fmla="*/ 3 w 4"/>
                <a:gd name="T11" fmla="*/ 6 h 11"/>
                <a:gd name="T12" fmla="*/ 3 w 4"/>
                <a:gd name="T13" fmla="*/ 5 h 11"/>
                <a:gd name="T14" fmla="*/ 2 w 4"/>
                <a:gd name="T15" fmla="*/ 5 h 11"/>
                <a:gd name="T16" fmla="*/ 2 w 4"/>
                <a:gd name="T17" fmla="*/ 4 h 11"/>
                <a:gd name="T18" fmla="*/ 1 w 4"/>
                <a:gd name="T19" fmla="*/ 4 h 11"/>
                <a:gd name="T20" fmla="*/ 1 w 4"/>
                <a:gd name="T21" fmla="*/ 4 h 11"/>
                <a:gd name="T22" fmla="*/ 1 w 4"/>
                <a:gd name="T23" fmla="*/ 4 h 11"/>
                <a:gd name="T24" fmla="*/ 1 w 4"/>
                <a:gd name="T25" fmla="*/ 4 h 11"/>
                <a:gd name="T26" fmla="*/ 1 w 4"/>
                <a:gd name="T27" fmla="*/ 5 h 11"/>
                <a:gd name="T28" fmla="*/ 1 w 4"/>
                <a:gd name="T29" fmla="*/ 5 h 11"/>
                <a:gd name="T30" fmla="*/ 1 w 4"/>
                <a:gd name="T31" fmla="*/ 6 h 11"/>
                <a:gd name="T32" fmla="*/ 1 w 4"/>
                <a:gd name="T33" fmla="*/ 6 h 11"/>
                <a:gd name="T34" fmla="*/ 1 w 4"/>
                <a:gd name="T35" fmla="*/ 6 h 11"/>
                <a:gd name="T36" fmla="*/ 1 w 4"/>
                <a:gd name="T37" fmla="*/ 7 h 11"/>
                <a:gd name="T38" fmla="*/ 2 w 4"/>
                <a:gd name="T39" fmla="*/ 7 h 11"/>
                <a:gd name="T40" fmla="*/ 2 w 4"/>
                <a:gd name="T41" fmla="*/ 8 h 11"/>
                <a:gd name="T42" fmla="*/ 2 w 4"/>
                <a:gd name="T43" fmla="*/ 11 h 11"/>
                <a:gd name="T44" fmla="*/ 1 w 4"/>
                <a:gd name="T45" fmla="*/ 11 h 11"/>
                <a:gd name="T46" fmla="*/ 1 w 4"/>
                <a:gd name="T47" fmla="*/ 11 h 11"/>
                <a:gd name="T48" fmla="*/ 1 w 4"/>
                <a:gd name="T49" fmla="*/ 10 h 11"/>
                <a:gd name="T50" fmla="*/ 1 w 4"/>
                <a:gd name="T51" fmla="*/ 10 h 11"/>
                <a:gd name="T52" fmla="*/ 0 w 4"/>
                <a:gd name="T53" fmla="*/ 9 h 11"/>
                <a:gd name="T54" fmla="*/ 0 w 4"/>
                <a:gd name="T55" fmla="*/ 8 h 11"/>
                <a:gd name="T56" fmla="*/ 0 w 4"/>
                <a:gd name="T57" fmla="*/ 8 h 11"/>
                <a:gd name="T58" fmla="*/ 0 w 4"/>
                <a:gd name="T59" fmla="*/ 7 h 11"/>
                <a:gd name="T60" fmla="*/ 0 w 4"/>
                <a:gd name="T61" fmla="*/ 7 h 11"/>
                <a:gd name="T62" fmla="*/ 0 w 4"/>
                <a:gd name="T63" fmla="*/ 6 h 11"/>
                <a:gd name="T64" fmla="*/ 1 w 4"/>
                <a:gd name="T65" fmla="*/ 0 h 11"/>
                <a:gd name="T66" fmla="*/ 2 w 4"/>
                <a:gd name="T67" fmla="*/ 1 h 11"/>
                <a:gd name="T68" fmla="*/ 3 w 4"/>
                <a:gd name="T69" fmla="*/ 1 h 11"/>
                <a:gd name="T70" fmla="*/ 3 w 4"/>
                <a:gd name="T71" fmla="*/ 2 h 11"/>
                <a:gd name="T72" fmla="*/ 3 w 4"/>
                <a:gd name="T73" fmla="*/ 3 h 11"/>
                <a:gd name="T74" fmla="*/ 3 w 4"/>
                <a:gd name="T75" fmla="*/ 4 h 11"/>
                <a:gd name="T76" fmla="*/ 4 w 4"/>
                <a:gd name="T77" fmla="*/ 4 h 11"/>
                <a:gd name="T78" fmla="*/ 4 w 4"/>
                <a:gd name="T79" fmla="*/ 5 h 11"/>
                <a:gd name="T80" fmla="*/ 4 w 4"/>
                <a:gd name="T81" fmla="*/ 6 h 11"/>
                <a:gd name="T82" fmla="*/ 4 w 4"/>
                <a:gd name="T83" fmla="*/ 7 h 11"/>
                <a:gd name="T84" fmla="*/ 4 w 4"/>
                <a:gd name="T85" fmla="*/ 8 h 11"/>
                <a:gd name="T86" fmla="*/ 4 w 4"/>
                <a:gd name="T8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 h="11">
                  <a:moveTo>
                    <a:pt x="4" y="8"/>
                  </a:moveTo>
                  <a:lnTo>
                    <a:pt x="4" y="8"/>
                  </a:lnTo>
                  <a:lnTo>
                    <a:pt x="4" y="7"/>
                  </a:lnTo>
                  <a:lnTo>
                    <a:pt x="4" y="7"/>
                  </a:lnTo>
                  <a:lnTo>
                    <a:pt x="3" y="6"/>
                  </a:lnTo>
                  <a:lnTo>
                    <a:pt x="3" y="6"/>
                  </a:lnTo>
                  <a:lnTo>
                    <a:pt x="3" y="5"/>
                  </a:lnTo>
                  <a:lnTo>
                    <a:pt x="2" y="5"/>
                  </a:lnTo>
                  <a:lnTo>
                    <a:pt x="2" y="4"/>
                  </a:lnTo>
                  <a:lnTo>
                    <a:pt x="1" y="4"/>
                  </a:lnTo>
                  <a:lnTo>
                    <a:pt x="1" y="4"/>
                  </a:lnTo>
                  <a:lnTo>
                    <a:pt x="1" y="4"/>
                  </a:lnTo>
                  <a:lnTo>
                    <a:pt x="1" y="4"/>
                  </a:lnTo>
                  <a:lnTo>
                    <a:pt x="1" y="5"/>
                  </a:lnTo>
                  <a:lnTo>
                    <a:pt x="1" y="5"/>
                  </a:lnTo>
                  <a:lnTo>
                    <a:pt x="1" y="6"/>
                  </a:lnTo>
                  <a:lnTo>
                    <a:pt x="1" y="6"/>
                  </a:lnTo>
                  <a:lnTo>
                    <a:pt x="1" y="6"/>
                  </a:lnTo>
                  <a:lnTo>
                    <a:pt x="1" y="7"/>
                  </a:lnTo>
                  <a:lnTo>
                    <a:pt x="2" y="7"/>
                  </a:lnTo>
                  <a:lnTo>
                    <a:pt x="2" y="8"/>
                  </a:lnTo>
                  <a:lnTo>
                    <a:pt x="2" y="11"/>
                  </a:lnTo>
                  <a:lnTo>
                    <a:pt x="1" y="11"/>
                  </a:lnTo>
                  <a:lnTo>
                    <a:pt x="1" y="11"/>
                  </a:lnTo>
                  <a:lnTo>
                    <a:pt x="1" y="10"/>
                  </a:lnTo>
                  <a:lnTo>
                    <a:pt x="1" y="10"/>
                  </a:lnTo>
                  <a:lnTo>
                    <a:pt x="0" y="9"/>
                  </a:lnTo>
                  <a:lnTo>
                    <a:pt x="0" y="8"/>
                  </a:lnTo>
                  <a:lnTo>
                    <a:pt x="0" y="8"/>
                  </a:lnTo>
                  <a:lnTo>
                    <a:pt x="0" y="7"/>
                  </a:lnTo>
                  <a:lnTo>
                    <a:pt x="0" y="7"/>
                  </a:lnTo>
                  <a:lnTo>
                    <a:pt x="0" y="6"/>
                  </a:lnTo>
                  <a:lnTo>
                    <a:pt x="1" y="0"/>
                  </a:lnTo>
                  <a:lnTo>
                    <a:pt x="2" y="1"/>
                  </a:lnTo>
                  <a:lnTo>
                    <a:pt x="3" y="1"/>
                  </a:lnTo>
                  <a:lnTo>
                    <a:pt x="3" y="2"/>
                  </a:lnTo>
                  <a:lnTo>
                    <a:pt x="3" y="3"/>
                  </a:lnTo>
                  <a:lnTo>
                    <a:pt x="3" y="4"/>
                  </a:lnTo>
                  <a:lnTo>
                    <a:pt x="4" y="4"/>
                  </a:lnTo>
                  <a:lnTo>
                    <a:pt x="4" y="5"/>
                  </a:lnTo>
                  <a:lnTo>
                    <a:pt x="4" y="6"/>
                  </a:lnTo>
                  <a:lnTo>
                    <a:pt x="4" y="7"/>
                  </a:lnTo>
                  <a:lnTo>
                    <a:pt x="4" y="8"/>
                  </a:lnTo>
                  <a:lnTo>
                    <a:pt x="4" y="8"/>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0" name="Freeform 57"/>
            <p:cNvSpPr>
              <a:spLocks/>
            </p:cNvSpPr>
            <p:nvPr/>
          </p:nvSpPr>
          <p:spPr bwMode="auto">
            <a:xfrm>
              <a:off x="4926" y="1334"/>
              <a:ext cx="7" cy="15"/>
            </a:xfrm>
            <a:custGeom>
              <a:avLst/>
              <a:gdLst>
                <a:gd name="T0" fmla="*/ 3 w 7"/>
                <a:gd name="T1" fmla="*/ 10 h 15"/>
                <a:gd name="T2" fmla="*/ 3 w 7"/>
                <a:gd name="T3" fmla="*/ 10 h 15"/>
                <a:gd name="T4" fmla="*/ 3 w 7"/>
                <a:gd name="T5" fmla="*/ 11 h 15"/>
                <a:gd name="T6" fmla="*/ 4 w 7"/>
                <a:gd name="T7" fmla="*/ 11 h 15"/>
                <a:gd name="T8" fmla="*/ 4 w 7"/>
                <a:gd name="T9" fmla="*/ 12 h 15"/>
                <a:gd name="T10" fmla="*/ 5 w 7"/>
                <a:gd name="T11" fmla="*/ 12 h 15"/>
                <a:gd name="T12" fmla="*/ 5 w 7"/>
                <a:gd name="T13" fmla="*/ 12 h 15"/>
                <a:gd name="T14" fmla="*/ 6 w 7"/>
                <a:gd name="T15" fmla="*/ 13 h 15"/>
                <a:gd name="T16" fmla="*/ 6 w 7"/>
                <a:gd name="T17" fmla="*/ 13 h 15"/>
                <a:gd name="T18" fmla="*/ 6 w 7"/>
                <a:gd name="T19" fmla="*/ 12 h 15"/>
                <a:gd name="T20" fmla="*/ 7 w 7"/>
                <a:gd name="T21" fmla="*/ 12 h 15"/>
                <a:gd name="T22" fmla="*/ 7 w 7"/>
                <a:gd name="T23" fmla="*/ 12 h 15"/>
                <a:gd name="T24" fmla="*/ 7 w 7"/>
                <a:gd name="T25" fmla="*/ 13 h 15"/>
                <a:gd name="T26" fmla="*/ 7 w 7"/>
                <a:gd name="T27" fmla="*/ 13 h 15"/>
                <a:gd name="T28" fmla="*/ 7 w 7"/>
                <a:gd name="T29" fmla="*/ 13 h 15"/>
                <a:gd name="T30" fmla="*/ 7 w 7"/>
                <a:gd name="T31" fmla="*/ 14 h 15"/>
                <a:gd name="T32" fmla="*/ 7 w 7"/>
                <a:gd name="T33" fmla="*/ 14 h 15"/>
                <a:gd name="T34" fmla="*/ 6 w 7"/>
                <a:gd name="T35" fmla="*/ 14 h 15"/>
                <a:gd name="T36" fmla="*/ 6 w 7"/>
                <a:gd name="T37" fmla="*/ 15 h 15"/>
                <a:gd name="T38" fmla="*/ 6 w 7"/>
                <a:gd name="T39" fmla="*/ 15 h 15"/>
                <a:gd name="T40" fmla="*/ 6 w 7"/>
                <a:gd name="T41" fmla="*/ 15 h 15"/>
                <a:gd name="T42" fmla="*/ 5 w 7"/>
                <a:gd name="T43" fmla="*/ 15 h 15"/>
                <a:gd name="T44" fmla="*/ 4 w 7"/>
                <a:gd name="T45" fmla="*/ 15 h 15"/>
                <a:gd name="T46" fmla="*/ 3 w 7"/>
                <a:gd name="T47" fmla="*/ 14 h 15"/>
                <a:gd name="T48" fmla="*/ 3 w 7"/>
                <a:gd name="T49" fmla="*/ 13 h 15"/>
                <a:gd name="T50" fmla="*/ 2 w 7"/>
                <a:gd name="T51" fmla="*/ 12 h 15"/>
                <a:gd name="T52" fmla="*/ 2 w 7"/>
                <a:gd name="T53" fmla="*/ 11 h 15"/>
                <a:gd name="T54" fmla="*/ 2 w 7"/>
                <a:gd name="T55" fmla="*/ 10 h 15"/>
                <a:gd name="T56" fmla="*/ 1 w 7"/>
                <a:gd name="T57" fmla="*/ 9 h 15"/>
                <a:gd name="T58" fmla="*/ 1 w 7"/>
                <a:gd name="T59" fmla="*/ 8 h 15"/>
                <a:gd name="T60" fmla="*/ 1 w 7"/>
                <a:gd name="T61" fmla="*/ 7 h 15"/>
                <a:gd name="T62" fmla="*/ 1 w 7"/>
                <a:gd name="T63" fmla="*/ 6 h 15"/>
                <a:gd name="T64" fmla="*/ 0 w 7"/>
                <a:gd name="T65" fmla="*/ 6 h 15"/>
                <a:gd name="T66" fmla="*/ 0 w 7"/>
                <a:gd name="T67" fmla="*/ 5 h 15"/>
                <a:gd name="T68" fmla="*/ 0 w 7"/>
                <a:gd name="T69" fmla="*/ 4 h 15"/>
                <a:gd name="T70" fmla="*/ 0 w 7"/>
                <a:gd name="T71" fmla="*/ 3 h 15"/>
                <a:gd name="T72" fmla="*/ 0 w 7"/>
                <a:gd name="T73" fmla="*/ 3 h 15"/>
                <a:gd name="T74" fmla="*/ 0 w 7"/>
                <a:gd name="T75" fmla="*/ 2 h 15"/>
                <a:gd name="T76" fmla="*/ 1 w 7"/>
                <a:gd name="T77" fmla="*/ 1 h 15"/>
                <a:gd name="T78" fmla="*/ 1 w 7"/>
                <a:gd name="T79" fmla="*/ 0 h 15"/>
                <a:gd name="T80" fmla="*/ 1 w 7"/>
                <a:gd name="T81" fmla="*/ 0 h 15"/>
                <a:gd name="T82" fmla="*/ 1 w 7"/>
                <a:gd name="T83" fmla="*/ 1 h 15"/>
                <a:gd name="T84" fmla="*/ 1 w 7"/>
                <a:gd name="T85" fmla="*/ 2 h 15"/>
                <a:gd name="T86" fmla="*/ 1 w 7"/>
                <a:gd name="T87" fmla="*/ 3 h 15"/>
                <a:gd name="T88" fmla="*/ 1 w 7"/>
                <a:gd name="T89" fmla="*/ 4 h 15"/>
                <a:gd name="T90" fmla="*/ 1 w 7"/>
                <a:gd name="T91" fmla="*/ 5 h 15"/>
                <a:gd name="T92" fmla="*/ 1 w 7"/>
                <a:gd name="T93" fmla="*/ 6 h 15"/>
                <a:gd name="T94" fmla="*/ 1 w 7"/>
                <a:gd name="T95" fmla="*/ 7 h 15"/>
                <a:gd name="T96" fmla="*/ 2 w 7"/>
                <a:gd name="T97" fmla="*/ 8 h 15"/>
                <a:gd name="T98" fmla="*/ 2 w 7"/>
                <a:gd name="T99" fmla="*/ 9 h 15"/>
                <a:gd name="T100" fmla="*/ 3 w 7"/>
                <a:gd name="T101" fmla="*/ 10 h 15"/>
                <a:gd name="T102" fmla="*/ 3 w 7"/>
                <a:gd name="T103"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 h="15">
                  <a:moveTo>
                    <a:pt x="3" y="10"/>
                  </a:moveTo>
                  <a:lnTo>
                    <a:pt x="3" y="10"/>
                  </a:lnTo>
                  <a:lnTo>
                    <a:pt x="3" y="11"/>
                  </a:lnTo>
                  <a:lnTo>
                    <a:pt x="4" y="11"/>
                  </a:lnTo>
                  <a:lnTo>
                    <a:pt x="4" y="12"/>
                  </a:lnTo>
                  <a:lnTo>
                    <a:pt x="5" y="12"/>
                  </a:lnTo>
                  <a:lnTo>
                    <a:pt x="5" y="12"/>
                  </a:lnTo>
                  <a:lnTo>
                    <a:pt x="6" y="13"/>
                  </a:lnTo>
                  <a:lnTo>
                    <a:pt x="6" y="13"/>
                  </a:lnTo>
                  <a:lnTo>
                    <a:pt x="6" y="12"/>
                  </a:lnTo>
                  <a:lnTo>
                    <a:pt x="7" y="12"/>
                  </a:lnTo>
                  <a:lnTo>
                    <a:pt x="7" y="12"/>
                  </a:lnTo>
                  <a:lnTo>
                    <a:pt x="7" y="13"/>
                  </a:lnTo>
                  <a:lnTo>
                    <a:pt x="7" y="13"/>
                  </a:lnTo>
                  <a:lnTo>
                    <a:pt x="7" y="13"/>
                  </a:lnTo>
                  <a:lnTo>
                    <a:pt x="7" y="14"/>
                  </a:lnTo>
                  <a:lnTo>
                    <a:pt x="7" y="14"/>
                  </a:lnTo>
                  <a:lnTo>
                    <a:pt x="6" y="14"/>
                  </a:lnTo>
                  <a:lnTo>
                    <a:pt x="6" y="15"/>
                  </a:lnTo>
                  <a:lnTo>
                    <a:pt x="6" y="15"/>
                  </a:lnTo>
                  <a:lnTo>
                    <a:pt x="6" y="15"/>
                  </a:lnTo>
                  <a:lnTo>
                    <a:pt x="5" y="15"/>
                  </a:lnTo>
                  <a:lnTo>
                    <a:pt x="4" y="15"/>
                  </a:lnTo>
                  <a:lnTo>
                    <a:pt x="3" y="14"/>
                  </a:lnTo>
                  <a:lnTo>
                    <a:pt x="3" y="13"/>
                  </a:lnTo>
                  <a:lnTo>
                    <a:pt x="2" y="12"/>
                  </a:lnTo>
                  <a:lnTo>
                    <a:pt x="2" y="11"/>
                  </a:lnTo>
                  <a:lnTo>
                    <a:pt x="2" y="10"/>
                  </a:lnTo>
                  <a:lnTo>
                    <a:pt x="1" y="9"/>
                  </a:lnTo>
                  <a:lnTo>
                    <a:pt x="1" y="8"/>
                  </a:lnTo>
                  <a:lnTo>
                    <a:pt x="1" y="7"/>
                  </a:lnTo>
                  <a:lnTo>
                    <a:pt x="1" y="6"/>
                  </a:lnTo>
                  <a:lnTo>
                    <a:pt x="0" y="6"/>
                  </a:lnTo>
                  <a:lnTo>
                    <a:pt x="0" y="5"/>
                  </a:lnTo>
                  <a:lnTo>
                    <a:pt x="0" y="4"/>
                  </a:lnTo>
                  <a:lnTo>
                    <a:pt x="0" y="3"/>
                  </a:lnTo>
                  <a:lnTo>
                    <a:pt x="0" y="3"/>
                  </a:lnTo>
                  <a:lnTo>
                    <a:pt x="0" y="2"/>
                  </a:lnTo>
                  <a:lnTo>
                    <a:pt x="1" y="1"/>
                  </a:lnTo>
                  <a:lnTo>
                    <a:pt x="1" y="0"/>
                  </a:lnTo>
                  <a:lnTo>
                    <a:pt x="1" y="0"/>
                  </a:lnTo>
                  <a:lnTo>
                    <a:pt x="1" y="1"/>
                  </a:lnTo>
                  <a:lnTo>
                    <a:pt x="1" y="2"/>
                  </a:lnTo>
                  <a:lnTo>
                    <a:pt x="1" y="3"/>
                  </a:lnTo>
                  <a:lnTo>
                    <a:pt x="1" y="4"/>
                  </a:lnTo>
                  <a:lnTo>
                    <a:pt x="1" y="5"/>
                  </a:lnTo>
                  <a:lnTo>
                    <a:pt x="1" y="6"/>
                  </a:lnTo>
                  <a:lnTo>
                    <a:pt x="1" y="7"/>
                  </a:lnTo>
                  <a:lnTo>
                    <a:pt x="2" y="8"/>
                  </a:lnTo>
                  <a:lnTo>
                    <a:pt x="2" y="9"/>
                  </a:lnTo>
                  <a:lnTo>
                    <a:pt x="3" y="10"/>
                  </a:lnTo>
                  <a:lnTo>
                    <a:pt x="3" y="1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1" name="Freeform 58"/>
            <p:cNvSpPr>
              <a:spLocks/>
            </p:cNvSpPr>
            <p:nvPr/>
          </p:nvSpPr>
          <p:spPr bwMode="auto">
            <a:xfrm>
              <a:off x="4933" y="1342"/>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A621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2" name="Freeform 59"/>
            <p:cNvSpPr>
              <a:spLocks/>
            </p:cNvSpPr>
            <p:nvPr/>
          </p:nvSpPr>
          <p:spPr bwMode="auto">
            <a:xfrm>
              <a:off x="5355" y="1343"/>
              <a:ext cx="1" cy="1"/>
            </a:xfrm>
            <a:custGeom>
              <a:avLst/>
              <a:gdLst>
                <a:gd name="T0" fmla="*/ 1 w 1"/>
                <a:gd name="T1" fmla="*/ 1 h 1"/>
                <a:gd name="T2" fmla="*/ 1 w 1"/>
                <a:gd name="T3" fmla="*/ 1 h 1"/>
                <a:gd name="T4" fmla="*/ 1 w 1"/>
                <a:gd name="T5" fmla="*/ 1 h 1"/>
                <a:gd name="T6" fmla="*/ 1 w 1"/>
                <a:gd name="T7" fmla="*/ 1 h 1"/>
                <a:gd name="T8" fmla="*/ 1 w 1"/>
                <a:gd name="T9" fmla="*/ 1 h 1"/>
                <a:gd name="T10" fmla="*/ 1 w 1"/>
                <a:gd name="T11" fmla="*/ 1 h 1"/>
                <a:gd name="T12" fmla="*/ 0 w 1"/>
                <a:gd name="T13" fmla="*/ 1 h 1"/>
                <a:gd name="T14" fmla="*/ 0 w 1"/>
                <a:gd name="T15" fmla="*/ 1 h 1"/>
                <a:gd name="T16" fmla="*/ 0 w 1"/>
                <a:gd name="T17" fmla="*/ 0 h 1"/>
                <a:gd name="T18" fmla="*/ 1 w 1"/>
                <a:gd name="T19" fmla="*/ 0 h 1"/>
                <a:gd name="T20" fmla="*/ 1 w 1"/>
                <a:gd name="T21" fmla="*/ 0 h 1"/>
                <a:gd name="T22" fmla="*/ 1 w 1"/>
                <a:gd name="T23" fmla="*/ 0 h 1"/>
                <a:gd name="T24" fmla="*/ 1 w 1"/>
                <a:gd name="T25" fmla="*/ 0 h 1"/>
                <a:gd name="T26" fmla="*/ 1 w 1"/>
                <a:gd name="T27" fmla="*/ 0 h 1"/>
                <a:gd name="T28" fmla="*/ 1 w 1"/>
                <a:gd name="T29" fmla="*/ 0 h 1"/>
                <a:gd name="T30" fmla="*/ 1 w 1"/>
                <a:gd name="T31" fmla="*/ 1 h 1"/>
                <a:gd name="T32" fmla="*/ 1 w 1"/>
                <a:gd name="T33" fmla="*/ 1 h 1"/>
                <a:gd name="T34" fmla="*/ 1 w 1"/>
                <a:gd name="T35" fmla="*/ 1 h 1"/>
                <a:gd name="T36" fmla="*/ 1 w 1"/>
                <a:gd name="T37" fmla="*/ 1 h 1"/>
                <a:gd name="T38" fmla="*/ 1 w 1"/>
                <a:gd name="T39" fmla="*/ 1 h 1"/>
                <a:gd name="T40" fmla="*/ 1 w 1"/>
                <a:gd name="T41" fmla="*/ 1 h 1"/>
                <a:gd name="T42" fmla="*/ 1 w 1"/>
                <a:gd name="T4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 h="1">
                  <a:moveTo>
                    <a:pt x="1" y="1"/>
                  </a:moveTo>
                  <a:lnTo>
                    <a:pt x="1" y="1"/>
                  </a:lnTo>
                  <a:lnTo>
                    <a:pt x="1" y="1"/>
                  </a:lnTo>
                  <a:lnTo>
                    <a:pt x="1" y="1"/>
                  </a:lnTo>
                  <a:lnTo>
                    <a:pt x="1" y="1"/>
                  </a:lnTo>
                  <a:lnTo>
                    <a:pt x="1" y="1"/>
                  </a:lnTo>
                  <a:lnTo>
                    <a:pt x="0" y="1"/>
                  </a:lnTo>
                  <a:lnTo>
                    <a:pt x="0" y="1"/>
                  </a:lnTo>
                  <a:lnTo>
                    <a:pt x="0" y="0"/>
                  </a:lnTo>
                  <a:lnTo>
                    <a:pt x="1" y="0"/>
                  </a:lnTo>
                  <a:lnTo>
                    <a:pt x="1" y="0"/>
                  </a:lnTo>
                  <a:lnTo>
                    <a:pt x="1" y="0"/>
                  </a:lnTo>
                  <a:lnTo>
                    <a:pt x="1" y="0"/>
                  </a:lnTo>
                  <a:lnTo>
                    <a:pt x="1" y="0"/>
                  </a:lnTo>
                  <a:lnTo>
                    <a:pt x="1" y="0"/>
                  </a:lnTo>
                  <a:lnTo>
                    <a:pt x="1" y="1"/>
                  </a:lnTo>
                  <a:lnTo>
                    <a:pt x="1" y="1"/>
                  </a:lnTo>
                  <a:lnTo>
                    <a:pt x="1" y="1"/>
                  </a:lnTo>
                  <a:lnTo>
                    <a:pt x="1" y="1"/>
                  </a:lnTo>
                  <a:lnTo>
                    <a:pt x="1" y="1"/>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 name="Freeform 60"/>
            <p:cNvSpPr>
              <a:spLocks/>
            </p:cNvSpPr>
            <p:nvPr/>
          </p:nvSpPr>
          <p:spPr bwMode="auto">
            <a:xfrm>
              <a:off x="4908" y="1357"/>
              <a:ext cx="5" cy="16"/>
            </a:xfrm>
            <a:custGeom>
              <a:avLst/>
              <a:gdLst>
                <a:gd name="T0" fmla="*/ 4 w 5"/>
                <a:gd name="T1" fmla="*/ 16 h 16"/>
                <a:gd name="T2" fmla="*/ 3 w 5"/>
                <a:gd name="T3" fmla="*/ 16 h 16"/>
                <a:gd name="T4" fmla="*/ 2 w 5"/>
                <a:gd name="T5" fmla="*/ 16 h 16"/>
                <a:gd name="T6" fmla="*/ 1 w 5"/>
                <a:gd name="T7" fmla="*/ 15 h 16"/>
                <a:gd name="T8" fmla="*/ 1 w 5"/>
                <a:gd name="T9" fmla="*/ 14 h 16"/>
                <a:gd name="T10" fmla="*/ 1 w 5"/>
                <a:gd name="T11" fmla="*/ 13 h 16"/>
                <a:gd name="T12" fmla="*/ 0 w 5"/>
                <a:gd name="T13" fmla="*/ 12 h 16"/>
                <a:gd name="T14" fmla="*/ 0 w 5"/>
                <a:gd name="T15" fmla="*/ 10 h 16"/>
                <a:gd name="T16" fmla="*/ 0 w 5"/>
                <a:gd name="T17" fmla="*/ 9 h 16"/>
                <a:gd name="T18" fmla="*/ 0 w 5"/>
                <a:gd name="T19" fmla="*/ 8 h 16"/>
                <a:gd name="T20" fmla="*/ 1 w 5"/>
                <a:gd name="T21" fmla="*/ 7 h 16"/>
                <a:gd name="T22" fmla="*/ 4 w 5"/>
                <a:gd name="T23" fmla="*/ 0 h 16"/>
                <a:gd name="T24" fmla="*/ 4 w 5"/>
                <a:gd name="T25" fmla="*/ 2 h 16"/>
                <a:gd name="T26" fmla="*/ 5 w 5"/>
                <a:gd name="T27" fmla="*/ 3 h 16"/>
                <a:gd name="T28" fmla="*/ 5 w 5"/>
                <a:gd name="T29" fmla="*/ 5 h 16"/>
                <a:gd name="T30" fmla="*/ 5 w 5"/>
                <a:gd name="T31" fmla="*/ 6 h 16"/>
                <a:gd name="T32" fmla="*/ 5 w 5"/>
                <a:gd name="T33" fmla="*/ 8 h 16"/>
                <a:gd name="T34" fmla="*/ 5 w 5"/>
                <a:gd name="T35" fmla="*/ 10 h 16"/>
                <a:gd name="T36" fmla="*/ 5 w 5"/>
                <a:gd name="T37" fmla="*/ 11 h 16"/>
                <a:gd name="T38" fmla="*/ 4 w 5"/>
                <a:gd name="T39" fmla="*/ 13 h 16"/>
                <a:gd name="T40" fmla="*/ 4 w 5"/>
                <a:gd name="T41" fmla="*/ 15 h 16"/>
                <a:gd name="T42" fmla="*/ 5 w 5"/>
                <a:gd name="T43" fmla="*/ 16 h 16"/>
                <a:gd name="T44" fmla="*/ 5 w 5"/>
                <a:gd name="T45" fmla="*/ 16 h 16"/>
                <a:gd name="T46" fmla="*/ 4 w 5"/>
                <a:gd name="T4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16">
                  <a:moveTo>
                    <a:pt x="4" y="16"/>
                  </a:moveTo>
                  <a:lnTo>
                    <a:pt x="3" y="16"/>
                  </a:lnTo>
                  <a:lnTo>
                    <a:pt x="2" y="16"/>
                  </a:lnTo>
                  <a:lnTo>
                    <a:pt x="1" y="15"/>
                  </a:lnTo>
                  <a:lnTo>
                    <a:pt x="1" y="14"/>
                  </a:lnTo>
                  <a:lnTo>
                    <a:pt x="1" y="13"/>
                  </a:lnTo>
                  <a:lnTo>
                    <a:pt x="0" y="12"/>
                  </a:lnTo>
                  <a:lnTo>
                    <a:pt x="0" y="10"/>
                  </a:lnTo>
                  <a:lnTo>
                    <a:pt x="0" y="9"/>
                  </a:lnTo>
                  <a:lnTo>
                    <a:pt x="0" y="8"/>
                  </a:lnTo>
                  <a:lnTo>
                    <a:pt x="1" y="7"/>
                  </a:lnTo>
                  <a:lnTo>
                    <a:pt x="4" y="0"/>
                  </a:lnTo>
                  <a:lnTo>
                    <a:pt x="4" y="2"/>
                  </a:lnTo>
                  <a:lnTo>
                    <a:pt x="5" y="3"/>
                  </a:lnTo>
                  <a:lnTo>
                    <a:pt x="5" y="5"/>
                  </a:lnTo>
                  <a:lnTo>
                    <a:pt x="5" y="6"/>
                  </a:lnTo>
                  <a:lnTo>
                    <a:pt x="5" y="8"/>
                  </a:lnTo>
                  <a:lnTo>
                    <a:pt x="5" y="10"/>
                  </a:lnTo>
                  <a:lnTo>
                    <a:pt x="5" y="11"/>
                  </a:lnTo>
                  <a:lnTo>
                    <a:pt x="4" y="13"/>
                  </a:lnTo>
                  <a:lnTo>
                    <a:pt x="4" y="15"/>
                  </a:lnTo>
                  <a:lnTo>
                    <a:pt x="5" y="16"/>
                  </a:lnTo>
                  <a:lnTo>
                    <a:pt x="5" y="16"/>
                  </a:lnTo>
                  <a:lnTo>
                    <a:pt x="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 name="Freeform 61"/>
            <p:cNvSpPr>
              <a:spLocks/>
            </p:cNvSpPr>
            <p:nvPr/>
          </p:nvSpPr>
          <p:spPr bwMode="auto">
            <a:xfrm>
              <a:off x="4916" y="1364"/>
              <a:ext cx="7" cy="12"/>
            </a:xfrm>
            <a:custGeom>
              <a:avLst/>
              <a:gdLst>
                <a:gd name="T0" fmla="*/ 6 w 7"/>
                <a:gd name="T1" fmla="*/ 5 h 12"/>
                <a:gd name="T2" fmla="*/ 6 w 7"/>
                <a:gd name="T3" fmla="*/ 6 h 12"/>
                <a:gd name="T4" fmla="*/ 6 w 7"/>
                <a:gd name="T5" fmla="*/ 7 h 12"/>
                <a:gd name="T6" fmla="*/ 7 w 7"/>
                <a:gd name="T7" fmla="*/ 7 h 12"/>
                <a:gd name="T8" fmla="*/ 7 w 7"/>
                <a:gd name="T9" fmla="*/ 8 h 12"/>
                <a:gd name="T10" fmla="*/ 7 w 7"/>
                <a:gd name="T11" fmla="*/ 9 h 12"/>
                <a:gd name="T12" fmla="*/ 7 w 7"/>
                <a:gd name="T13" fmla="*/ 10 h 12"/>
                <a:gd name="T14" fmla="*/ 7 w 7"/>
                <a:gd name="T15" fmla="*/ 10 h 12"/>
                <a:gd name="T16" fmla="*/ 7 w 7"/>
                <a:gd name="T17" fmla="*/ 11 h 12"/>
                <a:gd name="T18" fmla="*/ 7 w 7"/>
                <a:gd name="T19" fmla="*/ 12 h 12"/>
                <a:gd name="T20" fmla="*/ 7 w 7"/>
                <a:gd name="T21" fmla="*/ 12 h 12"/>
                <a:gd name="T22" fmla="*/ 6 w 7"/>
                <a:gd name="T23" fmla="*/ 12 h 12"/>
                <a:gd name="T24" fmla="*/ 6 w 7"/>
                <a:gd name="T25" fmla="*/ 12 h 12"/>
                <a:gd name="T26" fmla="*/ 5 w 7"/>
                <a:gd name="T27" fmla="*/ 12 h 12"/>
                <a:gd name="T28" fmla="*/ 4 w 7"/>
                <a:gd name="T29" fmla="*/ 12 h 12"/>
                <a:gd name="T30" fmla="*/ 4 w 7"/>
                <a:gd name="T31" fmla="*/ 12 h 12"/>
                <a:gd name="T32" fmla="*/ 3 w 7"/>
                <a:gd name="T33" fmla="*/ 11 h 12"/>
                <a:gd name="T34" fmla="*/ 2 w 7"/>
                <a:gd name="T35" fmla="*/ 11 h 12"/>
                <a:gd name="T36" fmla="*/ 2 w 7"/>
                <a:gd name="T37" fmla="*/ 11 h 12"/>
                <a:gd name="T38" fmla="*/ 1 w 7"/>
                <a:gd name="T39" fmla="*/ 10 h 12"/>
                <a:gd name="T40" fmla="*/ 0 w 7"/>
                <a:gd name="T41" fmla="*/ 10 h 12"/>
                <a:gd name="T42" fmla="*/ 0 w 7"/>
                <a:gd name="T43" fmla="*/ 0 h 12"/>
                <a:gd name="T44" fmla="*/ 1 w 7"/>
                <a:gd name="T45" fmla="*/ 0 h 12"/>
                <a:gd name="T46" fmla="*/ 1 w 7"/>
                <a:gd name="T47" fmla="*/ 1 h 12"/>
                <a:gd name="T48" fmla="*/ 2 w 7"/>
                <a:gd name="T49" fmla="*/ 1 h 12"/>
                <a:gd name="T50" fmla="*/ 3 w 7"/>
                <a:gd name="T51" fmla="*/ 2 h 12"/>
                <a:gd name="T52" fmla="*/ 3 w 7"/>
                <a:gd name="T53" fmla="*/ 3 h 12"/>
                <a:gd name="T54" fmla="*/ 4 w 7"/>
                <a:gd name="T55" fmla="*/ 3 h 12"/>
                <a:gd name="T56" fmla="*/ 4 w 7"/>
                <a:gd name="T57" fmla="*/ 4 h 12"/>
                <a:gd name="T58" fmla="*/ 5 w 7"/>
                <a:gd name="T59" fmla="*/ 4 h 12"/>
                <a:gd name="T60" fmla="*/ 6 w 7"/>
                <a:gd name="T61" fmla="*/ 5 h 12"/>
                <a:gd name="T62" fmla="*/ 6 w 7"/>
                <a:gd name="T63" fmla="*/ 5 h 12"/>
                <a:gd name="T64" fmla="*/ 6 w 7"/>
                <a:gd name="T6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 h="12">
                  <a:moveTo>
                    <a:pt x="6" y="5"/>
                  </a:moveTo>
                  <a:lnTo>
                    <a:pt x="6" y="6"/>
                  </a:lnTo>
                  <a:lnTo>
                    <a:pt x="6" y="7"/>
                  </a:lnTo>
                  <a:lnTo>
                    <a:pt x="7" y="7"/>
                  </a:lnTo>
                  <a:lnTo>
                    <a:pt x="7" y="8"/>
                  </a:lnTo>
                  <a:lnTo>
                    <a:pt x="7" y="9"/>
                  </a:lnTo>
                  <a:lnTo>
                    <a:pt x="7" y="10"/>
                  </a:lnTo>
                  <a:lnTo>
                    <a:pt x="7" y="10"/>
                  </a:lnTo>
                  <a:lnTo>
                    <a:pt x="7" y="11"/>
                  </a:lnTo>
                  <a:lnTo>
                    <a:pt x="7" y="12"/>
                  </a:lnTo>
                  <a:lnTo>
                    <a:pt x="7" y="12"/>
                  </a:lnTo>
                  <a:lnTo>
                    <a:pt x="6" y="12"/>
                  </a:lnTo>
                  <a:lnTo>
                    <a:pt x="6" y="12"/>
                  </a:lnTo>
                  <a:lnTo>
                    <a:pt x="5" y="12"/>
                  </a:lnTo>
                  <a:lnTo>
                    <a:pt x="4" y="12"/>
                  </a:lnTo>
                  <a:lnTo>
                    <a:pt x="4" y="12"/>
                  </a:lnTo>
                  <a:lnTo>
                    <a:pt x="3" y="11"/>
                  </a:lnTo>
                  <a:lnTo>
                    <a:pt x="2" y="11"/>
                  </a:lnTo>
                  <a:lnTo>
                    <a:pt x="2" y="11"/>
                  </a:lnTo>
                  <a:lnTo>
                    <a:pt x="1" y="10"/>
                  </a:lnTo>
                  <a:lnTo>
                    <a:pt x="0" y="10"/>
                  </a:lnTo>
                  <a:lnTo>
                    <a:pt x="0" y="0"/>
                  </a:lnTo>
                  <a:lnTo>
                    <a:pt x="1" y="0"/>
                  </a:lnTo>
                  <a:lnTo>
                    <a:pt x="1" y="1"/>
                  </a:lnTo>
                  <a:lnTo>
                    <a:pt x="2" y="1"/>
                  </a:lnTo>
                  <a:lnTo>
                    <a:pt x="3" y="2"/>
                  </a:lnTo>
                  <a:lnTo>
                    <a:pt x="3" y="3"/>
                  </a:lnTo>
                  <a:lnTo>
                    <a:pt x="4" y="3"/>
                  </a:lnTo>
                  <a:lnTo>
                    <a:pt x="4" y="4"/>
                  </a:lnTo>
                  <a:lnTo>
                    <a:pt x="5" y="4"/>
                  </a:lnTo>
                  <a:lnTo>
                    <a:pt x="6" y="5"/>
                  </a:lnTo>
                  <a:lnTo>
                    <a:pt x="6" y="5"/>
                  </a:ln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5" name="Freeform 62"/>
            <p:cNvSpPr>
              <a:spLocks/>
            </p:cNvSpPr>
            <p:nvPr/>
          </p:nvSpPr>
          <p:spPr bwMode="auto">
            <a:xfrm>
              <a:off x="4960" y="1373"/>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6" name="Freeform 63"/>
            <p:cNvSpPr>
              <a:spLocks/>
            </p:cNvSpPr>
            <p:nvPr/>
          </p:nvSpPr>
          <p:spPr bwMode="auto">
            <a:xfrm>
              <a:off x="4989" y="1417"/>
              <a:ext cx="1" cy="1"/>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7" name="Freeform 64"/>
            <p:cNvSpPr>
              <a:spLocks/>
            </p:cNvSpPr>
            <p:nvPr/>
          </p:nvSpPr>
          <p:spPr bwMode="auto">
            <a:xfrm>
              <a:off x="5284" y="1424"/>
              <a:ext cx="2" cy="6"/>
            </a:xfrm>
            <a:custGeom>
              <a:avLst/>
              <a:gdLst>
                <a:gd name="T0" fmla="*/ 2 w 2"/>
                <a:gd name="T1" fmla="*/ 0 h 6"/>
                <a:gd name="T2" fmla="*/ 2 w 2"/>
                <a:gd name="T3" fmla="*/ 1 h 6"/>
                <a:gd name="T4" fmla="*/ 2 w 2"/>
                <a:gd name="T5" fmla="*/ 1 h 6"/>
                <a:gd name="T6" fmla="*/ 2 w 2"/>
                <a:gd name="T7" fmla="*/ 2 h 6"/>
                <a:gd name="T8" fmla="*/ 2 w 2"/>
                <a:gd name="T9" fmla="*/ 3 h 6"/>
                <a:gd name="T10" fmla="*/ 2 w 2"/>
                <a:gd name="T11" fmla="*/ 3 h 6"/>
                <a:gd name="T12" fmla="*/ 2 w 2"/>
                <a:gd name="T13" fmla="*/ 4 h 6"/>
                <a:gd name="T14" fmla="*/ 1 w 2"/>
                <a:gd name="T15" fmla="*/ 4 h 6"/>
                <a:gd name="T16" fmla="*/ 1 w 2"/>
                <a:gd name="T17" fmla="*/ 5 h 6"/>
                <a:gd name="T18" fmla="*/ 1 w 2"/>
                <a:gd name="T19" fmla="*/ 5 h 6"/>
                <a:gd name="T20" fmla="*/ 0 w 2"/>
                <a:gd name="T21" fmla="*/ 6 h 6"/>
                <a:gd name="T22" fmla="*/ 0 w 2"/>
                <a:gd name="T23" fmla="*/ 5 h 6"/>
                <a:gd name="T24" fmla="*/ 0 w 2"/>
                <a:gd name="T25" fmla="*/ 5 h 6"/>
                <a:gd name="T26" fmla="*/ 0 w 2"/>
                <a:gd name="T27" fmla="*/ 4 h 6"/>
                <a:gd name="T28" fmla="*/ 0 w 2"/>
                <a:gd name="T29" fmla="*/ 4 h 6"/>
                <a:gd name="T30" fmla="*/ 1 w 2"/>
                <a:gd name="T31" fmla="*/ 3 h 6"/>
                <a:gd name="T32" fmla="*/ 1 w 2"/>
                <a:gd name="T33" fmla="*/ 3 h 6"/>
                <a:gd name="T34" fmla="*/ 1 w 2"/>
                <a:gd name="T35" fmla="*/ 2 h 6"/>
                <a:gd name="T36" fmla="*/ 1 w 2"/>
                <a:gd name="T37" fmla="*/ 1 h 6"/>
                <a:gd name="T38" fmla="*/ 1 w 2"/>
                <a:gd name="T39" fmla="*/ 1 h 6"/>
                <a:gd name="T40" fmla="*/ 1 w 2"/>
                <a:gd name="T41" fmla="*/ 0 h 6"/>
                <a:gd name="T42" fmla="*/ 2 w 2"/>
                <a:gd name="T43" fmla="*/ 0 h 6"/>
                <a:gd name="T44" fmla="*/ 2 w 2"/>
                <a:gd name="T4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6">
                  <a:moveTo>
                    <a:pt x="2" y="0"/>
                  </a:moveTo>
                  <a:lnTo>
                    <a:pt x="2" y="1"/>
                  </a:lnTo>
                  <a:lnTo>
                    <a:pt x="2" y="1"/>
                  </a:lnTo>
                  <a:lnTo>
                    <a:pt x="2" y="2"/>
                  </a:lnTo>
                  <a:lnTo>
                    <a:pt x="2" y="3"/>
                  </a:lnTo>
                  <a:lnTo>
                    <a:pt x="2" y="3"/>
                  </a:lnTo>
                  <a:lnTo>
                    <a:pt x="2" y="4"/>
                  </a:lnTo>
                  <a:lnTo>
                    <a:pt x="1" y="4"/>
                  </a:lnTo>
                  <a:lnTo>
                    <a:pt x="1" y="5"/>
                  </a:lnTo>
                  <a:lnTo>
                    <a:pt x="1" y="5"/>
                  </a:lnTo>
                  <a:lnTo>
                    <a:pt x="0" y="6"/>
                  </a:lnTo>
                  <a:lnTo>
                    <a:pt x="0" y="5"/>
                  </a:lnTo>
                  <a:lnTo>
                    <a:pt x="0" y="5"/>
                  </a:lnTo>
                  <a:lnTo>
                    <a:pt x="0" y="4"/>
                  </a:lnTo>
                  <a:lnTo>
                    <a:pt x="0" y="4"/>
                  </a:lnTo>
                  <a:lnTo>
                    <a:pt x="1" y="3"/>
                  </a:lnTo>
                  <a:lnTo>
                    <a:pt x="1" y="3"/>
                  </a:lnTo>
                  <a:lnTo>
                    <a:pt x="1" y="2"/>
                  </a:lnTo>
                  <a:lnTo>
                    <a:pt x="1" y="1"/>
                  </a:lnTo>
                  <a:lnTo>
                    <a:pt x="1" y="1"/>
                  </a:lnTo>
                  <a:lnTo>
                    <a:pt x="1" y="0"/>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8" name="Freeform 65"/>
            <p:cNvSpPr>
              <a:spLocks/>
            </p:cNvSpPr>
            <p:nvPr/>
          </p:nvSpPr>
          <p:spPr bwMode="auto">
            <a:xfrm>
              <a:off x="5201" y="1457"/>
              <a:ext cx="90" cy="82"/>
            </a:xfrm>
            <a:custGeom>
              <a:avLst/>
              <a:gdLst>
                <a:gd name="T0" fmla="*/ 89 w 90"/>
                <a:gd name="T1" fmla="*/ 9 h 82"/>
                <a:gd name="T2" fmla="*/ 90 w 90"/>
                <a:gd name="T3" fmla="*/ 14 h 82"/>
                <a:gd name="T4" fmla="*/ 90 w 90"/>
                <a:gd name="T5" fmla="*/ 17 h 82"/>
                <a:gd name="T6" fmla="*/ 89 w 90"/>
                <a:gd name="T7" fmla="*/ 16 h 82"/>
                <a:gd name="T8" fmla="*/ 88 w 90"/>
                <a:gd name="T9" fmla="*/ 14 h 82"/>
                <a:gd name="T10" fmla="*/ 88 w 90"/>
                <a:gd name="T11" fmla="*/ 13 h 82"/>
                <a:gd name="T12" fmla="*/ 88 w 90"/>
                <a:gd name="T13" fmla="*/ 12 h 82"/>
                <a:gd name="T14" fmla="*/ 87 w 90"/>
                <a:gd name="T15" fmla="*/ 10 h 82"/>
                <a:gd name="T16" fmla="*/ 86 w 90"/>
                <a:gd name="T17" fmla="*/ 9 h 82"/>
                <a:gd name="T18" fmla="*/ 86 w 90"/>
                <a:gd name="T19" fmla="*/ 7 h 82"/>
                <a:gd name="T20" fmla="*/ 86 w 90"/>
                <a:gd name="T21" fmla="*/ 20 h 82"/>
                <a:gd name="T22" fmla="*/ 75 w 90"/>
                <a:gd name="T23" fmla="*/ 28 h 82"/>
                <a:gd name="T24" fmla="*/ 63 w 90"/>
                <a:gd name="T25" fmla="*/ 37 h 82"/>
                <a:gd name="T26" fmla="*/ 62 w 90"/>
                <a:gd name="T27" fmla="*/ 39 h 82"/>
                <a:gd name="T28" fmla="*/ 64 w 90"/>
                <a:gd name="T29" fmla="*/ 38 h 82"/>
                <a:gd name="T30" fmla="*/ 79 w 90"/>
                <a:gd name="T31" fmla="*/ 29 h 82"/>
                <a:gd name="T32" fmla="*/ 71 w 90"/>
                <a:gd name="T33" fmla="*/ 42 h 82"/>
                <a:gd name="T34" fmla="*/ 64 w 90"/>
                <a:gd name="T35" fmla="*/ 56 h 82"/>
                <a:gd name="T36" fmla="*/ 60 w 90"/>
                <a:gd name="T37" fmla="*/ 61 h 82"/>
                <a:gd name="T38" fmla="*/ 55 w 90"/>
                <a:gd name="T39" fmla="*/ 55 h 82"/>
                <a:gd name="T40" fmla="*/ 47 w 90"/>
                <a:gd name="T41" fmla="*/ 54 h 82"/>
                <a:gd name="T42" fmla="*/ 52 w 90"/>
                <a:gd name="T43" fmla="*/ 48 h 82"/>
                <a:gd name="T44" fmla="*/ 48 w 90"/>
                <a:gd name="T45" fmla="*/ 51 h 82"/>
                <a:gd name="T46" fmla="*/ 44 w 90"/>
                <a:gd name="T47" fmla="*/ 54 h 82"/>
                <a:gd name="T48" fmla="*/ 44 w 90"/>
                <a:gd name="T49" fmla="*/ 54 h 82"/>
                <a:gd name="T50" fmla="*/ 44 w 90"/>
                <a:gd name="T51" fmla="*/ 54 h 82"/>
                <a:gd name="T52" fmla="*/ 43 w 90"/>
                <a:gd name="T53" fmla="*/ 54 h 82"/>
                <a:gd name="T54" fmla="*/ 41 w 90"/>
                <a:gd name="T55" fmla="*/ 56 h 82"/>
                <a:gd name="T56" fmla="*/ 40 w 90"/>
                <a:gd name="T57" fmla="*/ 57 h 82"/>
                <a:gd name="T58" fmla="*/ 25 w 90"/>
                <a:gd name="T59" fmla="*/ 67 h 82"/>
                <a:gd name="T60" fmla="*/ 10 w 90"/>
                <a:gd name="T61" fmla="*/ 77 h 82"/>
                <a:gd name="T62" fmla="*/ 2 w 90"/>
                <a:gd name="T63" fmla="*/ 80 h 82"/>
                <a:gd name="T64" fmla="*/ 1 w 90"/>
                <a:gd name="T65" fmla="*/ 75 h 82"/>
                <a:gd name="T66" fmla="*/ 0 w 90"/>
                <a:gd name="T67" fmla="*/ 69 h 82"/>
                <a:gd name="T68" fmla="*/ 3 w 90"/>
                <a:gd name="T69" fmla="*/ 63 h 82"/>
                <a:gd name="T70" fmla="*/ 8 w 90"/>
                <a:gd name="T71" fmla="*/ 60 h 82"/>
                <a:gd name="T72" fmla="*/ 16 w 90"/>
                <a:gd name="T73" fmla="*/ 56 h 82"/>
                <a:gd name="T74" fmla="*/ 30 w 90"/>
                <a:gd name="T75" fmla="*/ 44 h 82"/>
                <a:gd name="T76" fmla="*/ 42 w 90"/>
                <a:gd name="T77" fmla="*/ 30 h 82"/>
                <a:gd name="T78" fmla="*/ 48 w 90"/>
                <a:gd name="T79" fmla="*/ 24 h 82"/>
                <a:gd name="T80" fmla="*/ 50 w 90"/>
                <a:gd name="T81" fmla="*/ 21 h 82"/>
                <a:gd name="T82" fmla="*/ 52 w 90"/>
                <a:gd name="T83" fmla="*/ 20 h 82"/>
                <a:gd name="T84" fmla="*/ 50 w 90"/>
                <a:gd name="T85" fmla="*/ 24 h 82"/>
                <a:gd name="T86" fmla="*/ 47 w 90"/>
                <a:gd name="T87" fmla="*/ 28 h 82"/>
                <a:gd name="T88" fmla="*/ 48 w 90"/>
                <a:gd name="T89" fmla="*/ 29 h 82"/>
                <a:gd name="T90" fmla="*/ 50 w 90"/>
                <a:gd name="T91" fmla="*/ 28 h 82"/>
                <a:gd name="T92" fmla="*/ 55 w 90"/>
                <a:gd name="T93" fmla="*/ 24 h 82"/>
                <a:gd name="T94" fmla="*/ 69 w 90"/>
                <a:gd name="T95" fmla="*/ 12 h 82"/>
                <a:gd name="T96" fmla="*/ 84 w 90"/>
                <a:gd name="T97" fmla="*/ 2 h 82"/>
                <a:gd name="T98" fmla="*/ 88 w 90"/>
                <a:gd name="T99" fmla="*/ 1 h 82"/>
                <a:gd name="T100" fmla="*/ 89 w 90"/>
                <a:gd name="T101" fmla="*/ 4 h 82"/>
                <a:gd name="T102" fmla="*/ 89 w 90"/>
                <a:gd name="T103" fmla="*/ 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82">
                  <a:moveTo>
                    <a:pt x="89" y="5"/>
                  </a:moveTo>
                  <a:lnTo>
                    <a:pt x="89" y="7"/>
                  </a:lnTo>
                  <a:lnTo>
                    <a:pt x="89" y="8"/>
                  </a:lnTo>
                  <a:lnTo>
                    <a:pt x="89" y="9"/>
                  </a:lnTo>
                  <a:lnTo>
                    <a:pt x="89" y="10"/>
                  </a:lnTo>
                  <a:lnTo>
                    <a:pt x="89" y="11"/>
                  </a:lnTo>
                  <a:lnTo>
                    <a:pt x="90" y="12"/>
                  </a:lnTo>
                  <a:lnTo>
                    <a:pt x="90" y="14"/>
                  </a:lnTo>
                  <a:lnTo>
                    <a:pt x="90" y="15"/>
                  </a:lnTo>
                  <a:lnTo>
                    <a:pt x="90" y="16"/>
                  </a:lnTo>
                  <a:lnTo>
                    <a:pt x="90" y="17"/>
                  </a:lnTo>
                  <a:lnTo>
                    <a:pt x="90" y="17"/>
                  </a:lnTo>
                  <a:lnTo>
                    <a:pt x="89" y="17"/>
                  </a:lnTo>
                  <a:lnTo>
                    <a:pt x="89" y="17"/>
                  </a:lnTo>
                  <a:lnTo>
                    <a:pt x="89" y="16"/>
                  </a:lnTo>
                  <a:lnTo>
                    <a:pt x="89" y="16"/>
                  </a:lnTo>
                  <a:lnTo>
                    <a:pt x="89" y="15"/>
                  </a:lnTo>
                  <a:lnTo>
                    <a:pt x="89" y="15"/>
                  </a:lnTo>
                  <a:lnTo>
                    <a:pt x="88" y="15"/>
                  </a:lnTo>
                  <a:lnTo>
                    <a:pt x="88" y="14"/>
                  </a:lnTo>
                  <a:lnTo>
                    <a:pt x="88" y="14"/>
                  </a:lnTo>
                  <a:lnTo>
                    <a:pt x="88" y="14"/>
                  </a:lnTo>
                  <a:lnTo>
                    <a:pt x="88" y="13"/>
                  </a:lnTo>
                  <a:lnTo>
                    <a:pt x="88" y="13"/>
                  </a:lnTo>
                  <a:lnTo>
                    <a:pt x="88" y="13"/>
                  </a:lnTo>
                  <a:lnTo>
                    <a:pt x="88" y="12"/>
                  </a:lnTo>
                  <a:lnTo>
                    <a:pt x="88" y="12"/>
                  </a:lnTo>
                  <a:lnTo>
                    <a:pt x="88" y="12"/>
                  </a:lnTo>
                  <a:lnTo>
                    <a:pt x="87" y="11"/>
                  </a:lnTo>
                  <a:lnTo>
                    <a:pt x="87" y="11"/>
                  </a:lnTo>
                  <a:lnTo>
                    <a:pt x="87" y="11"/>
                  </a:lnTo>
                  <a:lnTo>
                    <a:pt x="87" y="10"/>
                  </a:lnTo>
                  <a:lnTo>
                    <a:pt x="87" y="10"/>
                  </a:lnTo>
                  <a:lnTo>
                    <a:pt x="87" y="9"/>
                  </a:lnTo>
                  <a:lnTo>
                    <a:pt x="86" y="9"/>
                  </a:lnTo>
                  <a:lnTo>
                    <a:pt x="86" y="9"/>
                  </a:lnTo>
                  <a:lnTo>
                    <a:pt x="86" y="8"/>
                  </a:lnTo>
                  <a:lnTo>
                    <a:pt x="86" y="8"/>
                  </a:lnTo>
                  <a:lnTo>
                    <a:pt x="86" y="7"/>
                  </a:lnTo>
                  <a:lnTo>
                    <a:pt x="86" y="7"/>
                  </a:lnTo>
                  <a:lnTo>
                    <a:pt x="85" y="7"/>
                  </a:lnTo>
                  <a:lnTo>
                    <a:pt x="85" y="8"/>
                  </a:lnTo>
                  <a:lnTo>
                    <a:pt x="89" y="18"/>
                  </a:lnTo>
                  <a:lnTo>
                    <a:pt x="86" y="20"/>
                  </a:lnTo>
                  <a:lnTo>
                    <a:pt x="83" y="22"/>
                  </a:lnTo>
                  <a:lnTo>
                    <a:pt x="80" y="24"/>
                  </a:lnTo>
                  <a:lnTo>
                    <a:pt x="77" y="26"/>
                  </a:lnTo>
                  <a:lnTo>
                    <a:pt x="75" y="28"/>
                  </a:lnTo>
                  <a:lnTo>
                    <a:pt x="72" y="30"/>
                  </a:lnTo>
                  <a:lnTo>
                    <a:pt x="69" y="32"/>
                  </a:lnTo>
                  <a:lnTo>
                    <a:pt x="66" y="35"/>
                  </a:lnTo>
                  <a:lnTo>
                    <a:pt x="63" y="37"/>
                  </a:lnTo>
                  <a:lnTo>
                    <a:pt x="61" y="40"/>
                  </a:lnTo>
                  <a:lnTo>
                    <a:pt x="61" y="40"/>
                  </a:lnTo>
                  <a:lnTo>
                    <a:pt x="62" y="40"/>
                  </a:lnTo>
                  <a:lnTo>
                    <a:pt x="62" y="39"/>
                  </a:lnTo>
                  <a:lnTo>
                    <a:pt x="63" y="39"/>
                  </a:lnTo>
                  <a:lnTo>
                    <a:pt x="63" y="39"/>
                  </a:lnTo>
                  <a:lnTo>
                    <a:pt x="64" y="38"/>
                  </a:lnTo>
                  <a:lnTo>
                    <a:pt x="64" y="38"/>
                  </a:lnTo>
                  <a:lnTo>
                    <a:pt x="65" y="38"/>
                  </a:lnTo>
                  <a:lnTo>
                    <a:pt x="66" y="37"/>
                  </a:lnTo>
                  <a:lnTo>
                    <a:pt x="66" y="37"/>
                  </a:lnTo>
                  <a:lnTo>
                    <a:pt x="79" y="29"/>
                  </a:lnTo>
                  <a:lnTo>
                    <a:pt x="77" y="32"/>
                  </a:lnTo>
                  <a:lnTo>
                    <a:pt x="75" y="35"/>
                  </a:lnTo>
                  <a:lnTo>
                    <a:pt x="73" y="38"/>
                  </a:lnTo>
                  <a:lnTo>
                    <a:pt x="71" y="42"/>
                  </a:lnTo>
                  <a:lnTo>
                    <a:pt x="69" y="45"/>
                  </a:lnTo>
                  <a:lnTo>
                    <a:pt x="67" y="49"/>
                  </a:lnTo>
                  <a:lnTo>
                    <a:pt x="65" y="52"/>
                  </a:lnTo>
                  <a:lnTo>
                    <a:pt x="64" y="56"/>
                  </a:lnTo>
                  <a:lnTo>
                    <a:pt x="63" y="60"/>
                  </a:lnTo>
                  <a:lnTo>
                    <a:pt x="63" y="64"/>
                  </a:lnTo>
                  <a:lnTo>
                    <a:pt x="61" y="62"/>
                  </a:lnTo>
                  <a:lnTo>
                    <a:pt x="60" y="61"/>
                  </a:lnTo>
                  <a:lnTo>
                    <a:pt x="59" y="59"/>
                  </a:lnTo>
                  <a:lnTo>
                    <a:pt x="58" y="58"/>
                  </a:lnTo>
                  <a:lnTo>
                    <a:pt x="56" y="57"/>
                  </a:lnTo>
                  <a:lnTo>
                    <a:pt x="55" y="55"/>
                  </a:lnTo>
                  <a:lnTo>
                    <a:pt x="53" y="54"/>
                  </a:lnTo>
                  <a:lnTo>
                    <a:pt x="51" y="54"/>
                  </a:lnTo>
                  <a:lnTo>
                    <a:pt x="49" y="54"/>
                  </a:lnTo>
                  <a:lnTo>
                    <a:pt x="47" y="54"/>
                  </a:lnTo>
                  <a:lnTo>
                    <a:pt x="55" y="47"/>
                  </a:lnTo>
                  <a:lnTo>
                    <a:pt x="54" y="46"/>
                  </a:lnTo>
                  <a:lnTo>
                    <a:pt x="53" y="47"/>
                  </a:lnTo>
                  <a:lnTo>
                    <a:pt x="52" y="48"/>
                  </a:lnTo>
                  <a:lnTo>
                    <a:pt x="51" y="49"/>
                  </a:lnTo>
                  <a:lnTo>
                    <a:pt x="50" y="50"/>
                  </a:lnTo>
                  <a:lnTo>
                    <a:pt x="49" y="51"/>
                  </a:lnTo>
                  <a:lnTo>
                    <a:pt x="48" y="51"/>
                  </a:lnTo>
                  <a:lnTo>
                    <a:pt x="47" y="52"/>
                  </a:lnTo>
                  <a:lnTo>
                    <a:pt x="46" y="53"/>
                  </a:lnTo>
                  <a:lnTo>
                    <a:pt x="45" y="54"/>
                  </a:lnTo>
                  <a:lnTo>
                    <a:pt x="44" y="54"/>
                  </a:lnTo>
                  <a:lnTo>
                    <a:pt x="44" y="54"/>
                  </a:lnTo>
                  <a:lnTo>
                    <a:pt x="44" y="54"/>
                  </a:lnTo>
                  <a:lnTo>
                    <a:pt x="44" y="54"/>
                  </a:lnTo>
                  <a:lnTo>
                    <a:pt x="44" y="54"/>
                  </a:lnTo>
                  <a:lnTo>
                    <a:pt x="44" y="54"/>
                  </a:lnTo>
                  <a:lnTo>
                    <a:pt x="44" y="54"/>
                  </a:lnTo>
                  <a:lnTo>
                    <a:pt x="44" y="54"/>
                  </a:lnTo>
                  <a:lnTo>
                    <a:pt x="44" y="54"/>
                  </a:lnTo>
                  <a:lnTo>
                    <a:pt x="44" y="54"/>
                  </a:lnTo>
                  <a:lnTo>
                    <a:pt x="44" y="54"/>
                  </a:lnTo>
                  <a:lnTo>
                    <a:pt x="43" y="54"/>
                  </a:lnTo>
                  <a:lnTo>
                    <a:pt x="43" y="54"/>
                  </a:lnTo>
                  <a:lnTo>
                    <a:pt x="43" y="55"/>
                  </a:lnTo>
                  <a:lnTo>
                    <a:pt x="42" y="55"/>
                  </a:lnTo>
                  <a:lnTo>
                    <a:pt x="42" y="55"/>
                  </a:lnTo>
                  <a:lnTo>
                    <a:pt x="41" y="56"/>
                  </a:lnTo>
                  <a:lnTo>
                    <a:pt x="41" y="56"/>
                  </a:lnTo>
                  <a:lnTo>
                    <a:pt x="40" y="56"/>
                  </a:lnTo>
                  <a:lnTo>
                    <a:pt x="40" y="57"/>
                  </a:lnTo>
                  <a:lnTo>
                    <a:pt x="40" y="57"/>
                  </a:lnTo>
                  <a:lnTo>
                    <a:pt x="36" y="60"/>
                  </a:lnTo>
                  <a:lnTo>
                    <a:pt x="32" y="62"/>
                  </a:lnTo>
                  <a:lnTo>
                    <a:pt x="28" y="65"/>
                  </a:lnTo>
                  <a:lnTo>
                    <a:pt x="25" y="67"/>
                  </a:lnTo>
                  <a:lnTo>
                    <a:pt x="21" y="70"/>
                  </a:lnTo>
                  <a:lnTo>
                    <a:pt x="17" y="72"/>
                  </a:lnTo>
                  <a:lnTo>
                    <a:pt x="13" y="75"/>
                  </a:lnTo>
                  <a:lnTo>
                    <a:pt x="10" y="77"/>
                  </a:lnTo>
                  <a:lnTo>
                    <a:pt x="6" y="80"/>
                  </a:lnTo>
                  <a:lnTo>
                    <a:pt x="2" y="82"/>
                  </a:lnTo>
                  <a:lnTo>
                    <a:pt x="2" y="81"/>
                  </a:lnTo>
                  <a:lnTo>
                    <a:pt x="2" y="80"/>
                  </a:lnTo>
                  <a:lnTo>
                    <a:pt x="1" y="79"/>
                  </a:lnTo>
                  <a:lnTo>
                    <a:pt x="1" y="77"/>
                  </a:lnTo>
                  <a:lnTo>
                    <a:pt x="1" y="76"/>
                  </a:lnTo>
                  <a:lnTo>
                    <a:pt x="1" y="75"/>
                  </a:lnTo>
                  <a:lnTo>
                    <a:pt x="1" y="73"/>
                  </a:lnTo>
                  <a:lnTo>
                    <a:pt x="1" y="72"/>
                  </a:lnTo>
                  <a:lnTo>
                    <a:pt x="1" y="70"/>
                  </a:lnTo>
                  <a:lnTo>
                    <a:pt x="0" y="69"/>
                  </a:lnTo>
                  <a:lnTo>
                    <a:pt x="0" y="67"/>
                  </a:lnTo>
                  <a:lnTo>
                    <a:pt x="1" y="65"/>
                  </a:lnTo>
                  <a:lnTo>
                    <a:pt x="2" y="64"/>
                  </a:lnTo>
                  <a:lnTo>
                    <a:pt x="3" y="63"/>
                  </a:lnTo>
                  <a:lnTo>
                    <a:pt x="4" y="62"/>
                  </a:lnTo>
                  <a:lnTo>
                    <a:pt x="5" y="62"/>
                  </a:lnTo>
                  <a:lnTo>
                    <a:pt x="7" y="61"/>
                  </a:lnTo>
                  <a:lnTo>
                    <a:pt x="8" y="60"/>
                  </a:lnTo>
                  <a:lnTo>
                    <a:pt x="10" y="60"/>
                  </a:lnTo>
                  <a:lnTo>
                    <a:pt x="11" y="59"/>
                  </a:lnTo>
                  <a:lnTo>
                    <a:pt x="12" y="59"/>
                  </a:lnTo>
                  <a:lnTo>
                    <a:pt x="16" y="56"/>
                  </a:lnTo>
                  <a:lnTo>
                    <a:pt x="20" y="53"/>
                  </a:lnTo>
                  <a:lnTo>
                    <a:pt x="23" y="50"/>
                  </a:lnTo>
                  <a:lnTo>
                    <a:pt x="26" y="47"/>
                  </a:lnTo>
                  <a:lnTo>
                    <a:pt x="30" y="44"/>
                  </a:lnTo>
                  <a:lnTo>
                    <a:pt x="33" y="40"/>
                  </a:lnTo>
                  <a:lnTo>
                    <a:pt x="36" y="37"/>
                  </a:lnTo>
                  <a:lnTo>
                    <a:pt x="39" y="34"/>
                  </a:lnTo>
                  <a:lnTo>
                    <a:pt x="42" y="30"/>
                  </a:lnTo>
                  <a:lnTo>
                    <a:pt x="45" y="27"/>
                  </a:lnTo>
                  <a:lnTo>
                    <a:pt x="46" y="26"/>
                  </a:lnTo>
                  <a:lnTo>
                    <a:pt x="47" y="25"/>
                  </a:lnTo>
                  <a:lnTo>
                    <a:pt x="48" y="24"/>
                  </a:lnTo>
                  <a:lnTo>
                    <a:pt x="48" y="24"/>
                  </a:lnTo>
                  <a:lnTo>
                    <a:pt x="49" y="23"/>
                  </a:lnTo>
                  <a:lnTo>
                    <a:pt x="50" y="22"/>
                  </a:lnTo>
                  <a:lnTo>
                    <a:pt x="50" y="21"/>
                  </a:lnTo>
                  <a:lnTo>
                    <a:pt x="51" y="20"/>
                  </a:lnTo>
                  <a:lnTo>
                    <a:pt x="52" y="20"/>
                  </a:lnTo>
                  <a:lnTo>
                    <a:pt x="53" y="19"/>
                  </a:lnTo>
                  <a:lnTo>
                    <a:pt x="52" y="20"/>
                  </a:lnTo>
                  <a:lnTo>
                    <a:pt x="52" y="21"/>
                  </a:lnTo>
                  <a:lnTo>
                    <a:pt x="51" y="22"/>
                  </a:lnTo>
                  <a:lnTo>
                    <a:pt x="50" y="23"/>
                  </a:lnTo>
                  <a:lnTo>
                    <a:pt x="50" y="24"/>
                  </a:lnTo>
                  <a:lnTo>
                    <a:pt x="49" y="25"/>
                  </a:lnTo>
                  <a:lnTo>
                    <a:pt x="49" y="26"/>
                  </a:lnTo>
                  <a:lnTo>
                    <a:pt x="48" y="27"/>
                  </a:lnTo>
                  <a:lnTo>
                    <a:pt x="47" y="28"/>
                  </a:lnTo>
                  <a:lnTo>
                    <a:pt x="47" y="29"/>
                  </a:lnTo>
                  <a:lnTo>
                    <a:pt x="47" y="29"/>
                  </a:lnTo>
                  <a:lnTo>
                    <a:pt x="48" y="29"/>
                  </a:lnTo>
                  <a:lnTo>
                    <a:pt x="48" y="29"/>
                  </a:lnTo>
                  <a:lnTo>
                    <a:pt x="49" y="29"/>
                  </a:lnTo>
                  <a:lnTo>
                    <a:pt x="49" y="29"/>
                  </a:lnTo>
                  <a:lnTo>
                    <a:pt x="50" y="28"/>
                  </a:lnTo>
                  <a:lnTo>
                    <a:pt x="50" y="28"/>
                  </a:lnTo>
                  <a:lnTo>
                    <a:pt x="51" y="28"/>
                  </a:lnTo>
                  <a:lnTo>
                    <a:pt x="51" y="28"/>
                  </a:lnTo>
                  <a:lnTo>
                    <a:pt x="52" y="27"/>
                  </a:lnTo>
                  <a:lnTo>
                    <a:pt x="55" y="24"/>
                  </a:lnTo>
                  <a:lnTo>
                    <a:pt x="58" y="21"/>
                  </a:lnTo>
                  <a:lnTo>
                    <a:pt x="62" y="18"/>
                  </a:lnTo>
                  <a:lnTo>
                    <a:pt x="65" y="15"/>
                  </a:lnTo>
                  <a:lnTo>
                    <a:pt x="69" y="12"/>
                  </a:lnTo>
                  <a:lnTo>
                    <a:pt x="73" y="9"/>
                  </a:lnTo>
                  <a:lnTo>
                    <a:pt x="76" y="7"/>
                  </a:lnTo>
                  <a:lnTo>
                    <a:pt x="80" y="4"/>
                  </a:lnTo>
                  <a:lnTo>
                    <a:pt x="84" y="2"/>
                  </a:lnTo>
                  <a:lnTo>
                    <a:pt x="87" y="0"/>
                  </a:lnTo>
                  <a:lnTo>
                    <a:pt x="88" y="0"/>
                  </a:lnTo>
                  <a:lnTo>
                    <a:pt x="88" y="1"/>
                  </a:lnTo>
                  <a:lnTo>
                    <a:pt x="88" y="1"/>
                  </a:lnTo>
                  <a:lnTo>
                    <a:pt x="88" y="2"/>
                  </a:lnTo>
                  <a:lnTo>
                    <a:pt x="88" y="3"/>
                  </a:lnTo>
                  <a:lnTo>
                    <a:pt x="88" y="3"/>
                  </a:lnTo>
                  <a:lnTo>
                    <a:pt x="89" y="4"/>
                  </a:lnTo>
                  <a:lnTo>
                    <a:pt x="89" y="4"/>
                  </a:lnTo>
                  <a:lnTo>
                    <a:pt x="89" y="5"/>
                  </a:lnTo>
                  <a:lnTo>
                    <a:pt x="89" y="5"/>
                  </a:lnTo>
                  <a:lnTo>
                    <a:pt x="89" y="5"/>
                  </a:lnTo>
                  <a:close/>
                </a:path>
              </a:pathLst>
            </a:custGeom>
            <a:solidFill>
              <a:srgbClr val="A1162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9" name="Freeform 66"/>
            <p:cNvSpPr>
              <a:spLocks/>
            </p:cNvSpPr>
            <p:nvPr/>
          </p:nvSpPr>
          <p:spPr bwMode="auto">
            <a:xfrm>
              <a:off x="5353" y="1468"/>
              <a:ext cx="1" cy="1"/>
            </a:xfrm>
            <a:custGeom>
              <a:avLst/>
              <a:gdLst>
                <a:gd name="T0" fmla="*/ 1 w 1"/>
                <a:gd name="T1" fmla="*/ 0 h 1"/>
                <a:gd name="T2" fmla="*/ 0 w 1"/>
                <a:gd name="T3" fmla="*/ 1 h 1"/>
                <a:gd name="T4" fmla="*/ 0 w 1"/>
                <a:gd name="T5" fmla="*/ 1 h 1"/>
                <a:gd name="T6" fmla="*/ 0 w 1"/>
                <a:gd name="T7" fmla="*/ 1 h 1"/>
                <a:gd name="T8" fmla="*/ 0 w 1"/>
                <a:gd name="T9" fmla="*/ 1 h 1"/>
                <a:gd name="T10" fmla="*/ 0 w 1"/>
                <a:gd name="T11" fmla="*/ 1 h 1"/>
                <a:gd name="T12" fmla="*/ 0 w 1"/>
                <a:gd name="T13" fmla="*/ 0 h 1"/>
                <a:gd name="T14" fmla="*/ 1 w 1"/>
                <a:gd name="T15" fmla="*/ 0 h 1"/>
                <a:gd name="T16" fmla="*/ 1 w 1"/>
                <a:gd name="T17" fmla="*/ 0 h 1"/>
                <a:gd name="T18" fmla="*/ 1 w 1"/>
                <a:gd name="T19" fmla="*/ 0 h 1"/>
                <a:gd name="T20" fmla="*/ 1 w 1"/>
                <a:gd name="T21" fmla="*/ 0 h 1"/>
                <a:gd name="T22" fmla="*/ 1 w 1"/>
                <a:gd name="T23" fmla="*/ 0 h 1"/>
                <a:gd name="T24" fmla="*/ 1 w 1"/>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1">
                  <a:moveTo>
                    <a:pt x="1" y="0"/>
                  </a:moveTo>
                  <a:lnTo>
                    <a:pt x="0" y="1"/>
                  </a:lnTo>
                  <a:lnTo>
                    <a:pt x="0" y="1"/>
                  </a:lnTo>
                  <a:lnTo>
                    <a:pt x="0" y="1"/>
                  </a:lnTo>
                  <a:lnTo>
                    <a:pt x="0" y="1"/>
                  </a:lnTo>
                  <a:lnTo>
                    <a:pt x="0" y="1"/>
                  </a:lnTo>
                  <a:lnTo>
                    <a:pt x="0" y="0"/>
                  </a:lnTo>
                  <a:lnTo>
                    <a:pt x="1" y="0"/>
                  </a:lnTo>
                  <a:lnTo>
                    <a:pt x="1" y="0"/>
                  </a:lnTo>
                  <a:lnTo>
                    <a:pt x="1" y="0"/>
                  </a:lnTo>
                  <a:lnTo>
                    <a:pt x="1" y="0"/>
                  </a:lnTo>
                  <a:lnTo>
                    <a:pt x="1" y="0"/>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0" name="Freeform 67"/>
            <p:cNvSpPr>
              <a:spLocks/>
            </p:cNvSpPr>
            <p:nvPr/>
          </p:nvSpPr>
          <p:spPr bwMode="auto">
            <a:xfrm>
              <a:off x="5336" y="1471"/>
              <a:ext cx="64" cy="90"/>
            </a:xfrm>
            <a:custGeom>
              <a:avLst/>
              <a:gdLst>
                <a:gd name="T0" fmla="*/ 18 w 64"/>
                <a:gd name="T1" fmla="*/ 1 h 90"/>
                <a:gd name="T2" fmla="*/ 17 w 64"/>
                <a:gd name="T3" fmla="*/ 3 h 90"/>
                <a:gd name="T4" fmla="*/ 17 w 64"/>
                <a:gd name="T5" fmla="*/ 4 h 90"/>
                <a:gd name="T6" fmla="*/ 19 w 64"/>
                <a:gd name="T7" fmla="*/ 1 h 90"/>
                <a:gd name="T8" fmla="*/ 22 w 64"/>
                <a:gd name="T9" fmla="*/ 0 h 90"/>
                <a:gd name="T10" fmla="*/ 26 w 64"/>
                <a:gd name="T11" fmla="*/ 4 h 90"/>
                <a:gd name="T12" fmla="*/ 31 w 64"/>
                <a:gd name="T13" fmla="*/ 5 h 90"/>
                <a:gd name="T14" fmla="*/ 35 w 64"/>
                <a:gd name="T15" fmla="*/ 11 h 90"/>
                <a:gd name="T16" fmla="*/ 34 w 64"/>
                <a:gd name="T17" fmla="*/ 25 h 90"/>
                <a:gd name="T18" fmla="*/ 32 w 64"/>
                <a:gd name="T19" fmla="*/ 39 h 90"/>
                <a:gd name="T20" fmla="*/ 36 w 64"/>
                <a:gd name="T21" fmla="*/ 51 h 90"/>
                <a:gd name="T22" fmla="*/ 43 w 64"/>
                <a:gd name="T23" fmla="*/ 58 h 90"/>
                <a:gd name="T24" fmla="*/ 51 w 64"/>
                <a:gd name="T25" fmla="*/ 61 h 90"/>
                <a:gd name="T26" fmla="*/ 53 w 64"/>
                <a:gd name="T27" fmla="*/ 62 h 90"/>
                <a:gd name="T28" fmla="*/ 55 w 64"/>
                <a:gd name="T29" fmla="*/ 62 h 90"/>
                <a:gd name="T30" fmla="*/ 53 w 64"/>
                <a:gd name="T31" fmla="*/ 66 h 90"/>
                <a:gd name="T32" fmla="*/ 58 w 64"/>
                <a:gd name="T33" fmla="*/ 66 h 90"/>
                <a:gd name="T34" fmla="*/ 62 w 64"/>
                <a:gd name="T35" fmla="*/ 65 h 90"/>
                <a:gd name="T36" fmla="*/ 58 w 64"/>
                <a:gd name="T37" fmla="*/ 67 h 90"/>
                <a:gd name="T38" fmla="*/ 54 w 64"/>
                <a:gd name="T39" fmla="*/ 68 h 90"/>
                <a:gd name="T40" fmla="*/ 52 w 64"/>
                <a:gd name="T41" fmla="*/ 69 h 90"/>
                <a:gd name="T42" fmla="*/ 52 w 64"/>
                <a:gd name="T43" fmla="*/ 70 h 90"/>
                <a:gd name="T44" fmla="*/ 52 w 64"/>
                <a:gd name="T45" fmla="*/ 71 h 90"/>
                <a:gd name="T46" fmla="*/ 57 w 64"/>
                <a:gd name="T47" fmla="*/ 73 h 90"/>
                <a:gd name="T48" fmla="*/ 61 w 64"/>
                <a:gd name="T49" fmla="*/ 73 h 90"/>
                <a:gd name="T50" fmla="*/ 61 w 64"/>
                <a:gd name="T51" fmla="*/ 75 h 90"/>
                <a:gd name="T52" fmla="*/ 49 w 64"/>
                <a:gd name="T53" fmla="*/ 85 h 90"/>
                <a:gd name="T54" fmla="*/ 35 w 64"/>
                <a:gd name="T55" fmla="*/ 90 h 90"/>
                <a:gd name="T56" fmla="*/ 26 w 64"/>
                <a:gd name="T57" fmla="*/ 79 h 90"/>
                <a:gd name="T58" fmla="*/ 22 w 64"/>
                <a:gd name="T59" fmla="*/ 64 h 90"/>
                <a:gd name="T60" fmla="*/ 19 w 64"/>
                <a:gd name="T61" fmla="*/ 50 h 90"/>
                <a:gd name="T62" fmla="*/ 16 w 64"/>
                <a:gd name="T63" fmla="*/ 44 h 90"/>
                <a:gd name="T64" fmla="*/ 14 w 64"/>
                <a:gd name="T65" fmla="*/ 38 h 90"/>
                <a:gd name="T66" fmla="*/ 9 w 64"/>
                <a:gd name="T67" fmla="*/ 30 h 90"/>
                <a:gd name="T68" fmla="*/ 5 w 64"/>
                <a:gd name="T69" fmla="*/ 22 h 90"/>
                <a:gd name="T70" fmla="*/ 1 w 64"/>
                <a:gd name="T71" fmla="*/ 16 h 90"/>
                <a:gd name="T72" fmla="*/ 3 w 64"/>
                <a:gd name="T73" fmla="*/ 12 h 90"/>
                <a:gd name="T74" fmla="*/ 6 w 64"/>
                <a:gd name="T75" fmla="*/ 7 h 90"/>
                <a:gd name="T76" fmla="*/ 7 w 64"/>
                <a:gd name="T77" fmla="*/ 8 h 90"/>
                <a:gd name="T78" fmla="*/ 5 w 64"/>
                <a:gd name="T79" fmla="*/ 11 h 90"/>
                <a:gd name="T80" fmla="*/ 4 w 64"/>
                <a:gd name="T81" fmla="*/ 14 h 90"/>
                <a:gd name="T82" fmla="*/ 6 w 64"/>
                <a:gd name="T83" fmla="*/ 12 h 90"/>
                <a:gd name="T84" fmla="*/ 7 w 64"/>
                <a:gd name="T85" fmla="*/ 9 h 90"/>
                <a:gd name="T86" fmla="*/ 13 w 64"/>
                <a:gd name="T87" fmla="*/ 5 h 90"/>
                <a:gd name="T88" fmla="*/ 13 w 64"/>
                <a:gd name="T89" fmla="*/ 5 h 90"/>
                <a:gd name="T90" fmla="*/ 13 w 64"/>
                <a:gd name="T91" fmla="*/ 5 h 90"/>
                <a:gd name="T92" fmla="*/ 15 w 64"/>
                <a:gd name="T93" fmla="*/ 4 h 90"/>
                <a:gd name="T94" fmla="*/ 17 w 64"/>
                <a:gd name="T95" fmla="*/ 1 h 90"/>
                <a:gd name="T96" fmla="*/ 19 w 64"/>
                <a:gd name="T9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0">
                  <a:moveTo>
                    <a:pt x="19" y="0"/>
                  </a:moveTo>
                  <a:lnTo>
                    <a:pt x="18" y="0"/>
                  </a:lnTo>
                  <a:lnTo>
                    <a:pt x="18" y="1"/>
                  </a:lnTo>
                  <a:lnTo>
                    <a:pt x="18" y="1"/>
                  </a:lnTo>
                  <a:lnTo>
                    <a:pt x="18" y="2"/>
                  </a:lnTo>
                  <a:lnTo>
                    <a:pt x="17" y="2"/>
                  </a:lnTo>
                  <a:lnTo>
                    <a:pt x="17" y="3"/>
                  </a:lnTo>
                  <a:lnTo>
                    <a:pt x="17" y="3"/>
                  </a:lnTo>
                  <a:lnTo>
                    <a:pt x="17" y="4"/>
                  </a:lnTo>
                  <a:lnTo>
                    <a:pt x="16" y="4"/>
                  </a:lnTo>
                  <a:lnTo>
                    <a:pt x="16" y="5"/>
                  </a:lnTo>
                  <a:lnTo>
                    <a:pt x="17" y="4"/>
                  </a:lnTo>
                  <a:lnTo>
                    <a:pt x="18" y="4"/>
                  </a:lnTo>
                  <a:lnTo>
                    <a:pt x="18" y="3"/>
                  </a:lnTo>
                  <a:lnTo>
                    <a:pt x="19" y="2"/>
                  </a:lnTo>
                  <a:lnTo>
                    <a:pt x="19" y="1"/>
                  </a:lnTo>
                  <a:lnTo>
                    <a:pt x="20" y="1"/>
                  </a:lnTo>
                  <a:lnTo>
                    <a:pt x="21" y="0"/>
                  </a:lnTo>
                  <a:lnTo>
                    <a:pt x="21" y="0"/>
                  </a:lnTo>
                  <a:lnTo>
                    <a:pt x="22" y="0"/>
                  </a:lnTo>
                  <a:lnTo>
                    <a:pt x="23" y="1"/>
                  </a:lnTo>
                  <a:lnTo>
                    <a:pt x="24" y="2"/>
                  </a:lnTo>
                  <a:lnTo>
                    <a:pt x="25" y="3"/>
                  </a:lnTo>
                  <a:lnTo>
                    <a:pt x="26" y="4"/>
                  </a:lnTo>
                  <a:lnTo>
                    <a:pt x="27" y="4"/>
                  </a:lnTo>
                  <a:lnTo>
                    <a:pt x="29" y="4"/>
                  </a:lnTo>
                  <a:lnTo>
                    <a:pt x="30" y="5"/>
                  </a:lnTo>
                  <a:lnTo>
                    <a:pt x="31" y="5"/>
                  </a:lnTo>
                  <a:lnTo>
                    <a:pt x="32" y="5"/>
                  </a:lnTo>
                  <a:lnTo>
                    <a:pt x="33" y="6"/>
                  </a:lnTo>
                  <a:lnTo>
                    <a:pt x="34" y="7"/>
                  </a:lnTo>
                  <a:lnTo>
                    <a:pt x="35" y="11"/>
                  </a:lnTo>
                  <a:lnTo>
                    <a:pt x="35" y="14"/>
                  </a:lnTo>
                  <a:lnTo>
                    <a:pt x="35" y="18"/>
                  </a:lnTo>
                  <a:lnTo>
                    <a:pt x="34" y="21"/>
                  </a:lnTo>
                  <a:lnTo>
                    <a:pt x="34" y="25"/>
                  </a:lnTo>
                  <a:lnTo>
                    <a:pt x="33" y="28"/>
                  </a:lnTo>
                  <a:lnTo>
                    <a:pt x="32" y="32"/>
                  </a:lnTo>
                  <a:lnTo>
                    <a:pt x="32" y="35"/>
                  </a:lnTo>
                  <a:lnTo>
                    <a:pt x="32" y="39"/>
                  </a:lnTo>
                  <a:lnTo>
                    <a:pt x="33" y="43"/>
                  </a:lnTo>
                  <a:lnTo>
                    <a:pt x="33" y="46"/>
                  </a:lnTo>
                  <a:lnTo>
                    <a:pt x="34" y="49"/>
                  </a:lnTo>
                  <a:lnTo>
                    <a:pt x="36" y="51"/>
                  </a:lnTo>
                  <a:lnTo>
                    <a:pt x="37" y="53"/>
                  </a:lnTo>
                  <a:lnTo>
                    <a:pt x="39" y="55"/>
                  </a:lnTo>
                  <a:lnTo>
                    <a:pt x="41" y="57"/>
                  </a:lnTo>
                  <a:lnTo>
                    <a:pt x="43" y="58"/>
                  </a:lnTo>
                  <a:lnTo>
                    <a:pt x="46" y="59"/>
                  </a:lnTo>
                  <a:lnTo>
                    <a:pt x="48" y="60"/>
                  </a:lnTo>
                  <a:lnTo>
                    <a:pt x="50" y="61"/>
                  </a:lnTo>
                  <a:lnTo>
                    <a:pt x="51" y="61"/>
                  </a:lnTo>
                  <a:lnTo>
                    <a:pt x="51" y="61"/>
                  </a:lnTo>
                  <a:lnTo>
                    <a:pt x="52" y="62"/>
                  </a:lnTo>
                  <a:lnTo>
                    <a:pt x="52" y="62"/>
                  </a:lnTo>
                  <a:lnTo>
                    <a:pt x="53" y="62"/>
                  </a:lnTo>
                  <a:lnTo>
                    <a:pt x="53" y="62"/>
                  </a:lnTo>
                  <a:lnTo>
                    <a:pt x="54" y="62"/>
                  </a:lnTo>
                  <a:lnTo>
                    <a:pt x="54" y="62"/>
                  </a:lnTo>
                  <a:lnTo>
                    <a:pt x="55" y="62"/>
                  </a:lnTo>
                  <a:lnTo>
                    <a:pt x="55" y="63"/>
                  </a:lnTo>
                  <a:lnTo>
                    <a:pt x="52" y="64"/>
                  </a:lnTo>
                  <a:lnTo>
                    <a:pt x="52" y="65"/>
                  </a:lnTo>
                  <a:lnTo>
                    <a:pt x="53" y="66"/>
                  </a:lnTo>
                  <a:lnTo>
                    <a:pt x="54" y="66"/>
                  </a:lnTo>
                  <a:lnTo>
                    <a:pt x="56" y="66"/>
                  </a:lnTo>
                  <a:lnTo>
                    <a:pt x="57" y="66"/>
                  </a:lnTo>
                  <a:lnTo>
                    <a:pt x="58" y="66"/>
                  </a:lnTo>
                  <a:lnTo>
                    <a:pt x="59" y="65"/>
                  </a:lnTo>
                  <a:lnTo>
                    <a:pt x="60" y="65"/>
                  </a:lnTo>
                  <a:lnTo>
                    <a:pt x="61" y="65"/>
                  </a:lnTo>
                  <a:lnTo>
                    <a:pt x="62" y="65"/>
                  </a:lnTo>
                  <a:lnTo>
                    <a:pt x="61" y="65"/>
                  </a:lnTo>
                  <a:lnTo>
                    <a:pt x="60" y="66"/>
                  </a:lnTo>
                  <a:lnTo>
                    <a:pt x="59" y="66"/>
                  </a:lnTo>
                  <a:lnTo>
                    <a:pt x="58" y="67"/>
                  </a:lnTo>
                  <a:lnTo>
                    <a:pt x="57" y="67"/>
                  </a:lnTo>
                  <a:lnTo>
                    <a:pt x="56" y="67"/>
                  </a:lnTo>
                  <a:lnTo>
                    <a:pt x="55" y="68"/>
                  </a:lnTo>
                  <a:lnTo>
                    <a:pt x="54" y="68"/>
                  </a:lnTo>
                  <a:lnTo>
                    <a:pt x="53" y="68"/>
                  </a:lnTo>
                  <a:lnTo>
                    <a:pt x="52" y="69"/>
                  </a:lnTo>
                  <a:lnTo>
                    <a:pt x="52" y="69"/>
                  </a:lnTo>
                  <a:lnTo>
                    <a:pt x="52" y="69"/>
                  </a:lnTo>
                  <a:lnTo>
                    <a:pt x="52" y="69"/>
                  </a:lnTo>
                  <a:lnTo>
                    <a:pt x="52" y="70"/>
                  </a:lnTo>
                  <a:lnTo>
                    <a:pt x="52" y="70"/>
                  </a:lnTo>
                  <a:lnTo>
                    <a:pt x="52" y="70"/>
                  </a:lnTo>
                  <a:lnTo>
                    <a:pt x="52" y="70"/>
                  </a:lnTo>
                  <a:lnTo>
                    <a:pt x="52" y="71"/>
                  </a:lnTo>
                  <a:lnTo>
                    <a:pt x="52" y="71"/>
                  </a:lnTo>
                  <a:lnTo>
                    <a:pt x="52" y="71"/>
                  </a:lnTo>
                  <a:lnTo>
                    <a:pt x="53" y="72"/>
                  </a:lnTo>
                  <a:lnTo>
                    <a:pt x="54" y="73"/>
                  </a:lnTo>
                  <a:lnTo>
                    <a:pt x="56" y="73"/>
                  </a:lnTo>
                  <a:lnTo>
                    <a:pt x="57" y="73"/>
                  </a:lnTo>
                  <a:lnTo>
                    <a:pt x="58" y="73"/>
                  </a:lnTo>
                  <a:lnTo>
                    <a:pt x="59" y="73"/>
                  </a:lnTo>
                  <a:lnTo>
                    <a:pt x="60" y="73"/>
                  </a:lnTo>
                  <a:lnTo>
                    <a:pt x="61" y="73"/>
                  </a:lnTo>
                  <a:lnTo>
                    <a:pt x="63" y="72"/>
                  </a:lnTo>
                  <a:lnTo>
                    <a:pt x="64" y="72"/>
                  </a:lnTo>
                  <a:lnTo>
                    <a:pt x="64" y="73"/>
                  </a:lnTo>
                  <a:lnTo>
                    <a:pt x="61" y="75"/>
                  </a:lnTo>
                  <a:lnTo>
                    <a:pt x="58" y="78"/>
                  </a:lnTo>
                  <a:lnTo>
                    <a:pt x="55" y="81"/>
                  </a:lnTo>
                  <a:lnTo>
                    <a:pt x="52" y="83"/>
                  </a:lnTo>
                  <a:lnTo>
                    <a:pt x="49" y="85"/>
                  </a:lnTo>
                  <a:lnTo>
                    <a:pt x="46" y="87"/>
                  </a:lnTo>
                  <a:lnTo>
                    <a:pt x="42" y="89"/>
                  </a:lnTo>
                  <a:lnTo>
                    <a:pt x="39" y="90"/>
                  </a:lnTo>
                  <a:lnTo>
                    <a:pt x="35" y="90"/>
                  </a:lnTo>
                  <a:lnTo>
                    <a:pt x="31" y="90"/>
                  </a:lnTo>
                  <a:lnTo>
                    <a:pt x="29" y="87"/>
                  </a:lnTo>
                  <a:lnTo>
                    <a:pt x="27" y="83"/>
                  </a:lnTo>
                  <a:lnTo>
                    <a:pt x="26" y="79"/>
                  </a:lnTo>
                  <a:lnTo>
                    <a:pt x="25" y="76"/>
                  </a:lnTo>
                  <a:lnTo>
                    <a:pt x="24" y="72"/>
                  </a:lnTo>
                  <a:lnTo>
                    <a:pt x="23" y="68"/>
                  </a:lnTo>
                  <a:lnTo>
                    <a:pt x="22" y="64"/>
                  </a:lnTo>
                  <a:lnTo>
                    <a:pt x="21" y="60"/>
                  </a:lnTo>
                  <a:lnTo>
                    <a:pt x="20" y="55"/>
                  </a:lnTo>
                  <a:lnTo>
                    <a:pt x="19" y="51"/>
                  </a:lnTo>
                  <a:lnTo>
                    <a:pt x="19" y="50"/>
                  </a:lnTo>
                  <a:lnTo>
                    <a:pt x="18" y="49"/>
                  </a:lnTo>
                  <a:lnTo>
                    <a:pt x="17" y="47"/>
                  </a:lnTo>
                  <a:lnTo>
                    <a:pt x="17" y="45"/>
                  </a:lnTo>
                  <a:lnTo>
                    <a:pt x="16" y="44"/>
                  </a:lnTo>
                  <a:lnTo>
                    <a:pt x="16" y="42"/>
                  </a:lnTo>
                  <a:lnTo>
                    <a:pt x="15" y="41"/>
                  </a:lnTo>
                  <a:lnTo>
                    <a:pt x="14" y="39"/>
                  </a:lnTo>
                  <a:lnTo>
                    <a:pt x="14" y="38"/>
                  </a:lnTo>
                  <a:lnTo>
                    <a:pt x="13" y="36"/>
                  </a:lnTo>
                  <a:lnTo>
                    <a:pt x="12" y="34"/>
                  </a:lnTo>
                  <a:lnTo>
                    <a:pt x="11" y="32"/>
                  </a:lnTo>
                  <a:lnTo>
                    <a:pt x="9" y="30"/>
                  </a:lnTo>
                  <a:lnTo>
                    <a:pt x="8" y="28"/>
                  </a:lnTo>
                  <a:lnTo>
                    <a:pt x="7" y="26"/>
                  </a:lnTo>
                  <a:lnTo>
                    <a:pt x="6" y="24"/>
                  </a:lnTo>
                  <a:lnTo>
                    <a:pt x="5" y="22"/>
                  </a:lnTo>
                  <a:lnTo>
                    <a:pt x="3" y="21"/>
                  </a:lnTo>
                  <a:lnTo>
                    <a:pt x="2" y="19"/>
                  </a:lnTo>
                  <a:lnTo>
                    <a:pt x="0" y="17"/>
                  </a:lnTo>
                  <a:lnTo>
                    <a:pt x="1" y="16"/>
                  </a:lnTo>
                  <a:lnTo>
                    <a:pt x="1" y="15"/>
                  </a:lnTo>
                  <a:lnTo>
                    <a:pt x="2" y="14"/>
                  </a:lnTo>
                  <a:lnTo>
                    <a:pt x="3" y="13"/>
                  </a:lnTo>
                  <a:lnTo>
                    <a:pt x="3" y="12"/>
                  </a:lnTo>
                  <a:lnTo>
                    <a:pt x="4" y="11"/>
                  </a:lnTo>
                  <a:lnTo>
                    <a:pt x="5" y="10"/>
                  </a:lnTo>
                  <a:lnTo>
                    <a:pt x="6" y="9"/>
                  </a:lnTo>
                  <a:lnTo>
                    <a:pt x="6" y="7"/>
                  </a:lnTo>
                  <a:lnTo>
                    <a:pt x="7" y="6"/>
                  </a:lnTo>
                  <a:lnTo>
                    <a:pt x="8" y="6"/>
                  </a:lnTo>
                  <a:lnTo>
                    <a:pt x="7" y="7"/>
                  </a:lnTo>
                  <a:lnTo>
                    <a:pt x="7" y="8"/>
                  </a:lnTo>
                  <a:lnTo>
                    <a:pt x="7" y="8"/>
                  </a:lnTo>
                  <a:lnTo>
                    <a:pt x="6" y="9"/>
                  </a:lnTo>
                  <a:lnTo>
                    <a:pt x="6" y="10"/>
                  </a:lnTo>
                  <a:lnTo>
                    <a:pt x="5" y="11"/>
                  </a:lnTo>
                  <a:lnTo>
                    <a:pt x="5" y="12"/>
                  </a:lnTo>
                  <a:lnTo>
                    <a:pt x="5" y="12"/>
                  </a:lnTo>
                  <a:lnTo>
                    <a:pt x="4" y="13"/>
                  </a:lnTo>
                  <a:lnTo>
                    <a:pt x="4" y="14"/>
                  </a:lnTo>
                  <a:lnTo>
                    <a:pt x="4" y="14"/>
                  </a:lnTo>
                  <a:lnTo>
                    <a:pt x="5" y="13"/>
                  </a:lnTo>
                  <a:lnTo>
                    <a:pt x="5" y="13"/>
                  </a:lnTo>
                  <a:lnTo>
                    <a:pt x="6" y="12"/>
                  </a:lnTo>
                  <a:lnTo>
                    <a:pt x="6" y="11"/>
                  </a:lnTo>
                  <a:lnTo>
                    <a:pt x="7" y="11"/>
                  </a:lnTo>
                  <a:lnTo>
                    <a:pt x="7" y="10"/>
                  </a:lnTo>
                  <a:lnTo>
                    <a:pt x="7" y="9"/>
                  </a:lnTo>
                  <a:lnTo>
                    <a:pt x="8" y="9"/>
                  </a:lnTo>
                  <a:lnTo>
                    <a:pt x="9" y="9"/>
                  </a:lnTo>
                  <a:lnTo>
                    <a:pt x="13" y="5"/>
                  </a:lnTo>
                  <a:lnTo>
                    <a:pt x="13" y="5"/>
                  </a:lnTo>
                  <a:lnTo>
                    <a:pt x="13" y="5"/>
                  </a:lnTo>
                  <a:lnTo>
                    <a:pt x="13" y="5"/>
                  </a:lnTo>
                  <a:lnTo>
                    <a:pt x="13" y="5"/>
                  </a:lnTo>
                  <a:lnTo>
                    <a:pt x="13" y="5"/>
                  </a:lnTo>
                  <a:lnTo>
                    <a:pt x="13" y="5"/>
                  </a:lnTo>
                  <a:lnTo>
                    <a:pt x="13" y="5"/>
                  </a:lnTo>
                  <a:lnTo>
                    <a:pt x="13" y="5"/>
                  </a:lnTo>
                  <a:lnTo>
                    <a:pt x="13" y="5"/>
                  </a:lnTo>
                  <a:lnTo>
                    <a:pt x="13" y="5"/>
                  </a:lnTo>
                  <a:lnTo>
                    <a:pt x="14" y="5"/>
                  </a:lnTo>
                  <a:lnTo>
                    <a:pt x="14" y="5"/>
                  </a:lnTo>
                  <a:lnTo>
                    <a:pt x="15" y="4"/>
                  </a:lnTo>
                  <a:lnTo>
                    <a:pt x="15" y="3"/>
                  </a:lnTo>
                  <a:lnTo>
                    <a:pt x="16" y="3"/>
                  </a:lnTo>
                  <a:lnTo>
                    <a:pt x="16" y="2"/>
                  </a:lnTo>
                  <a:lnTo>
                    <a:pt x="17" y="1"/>
                  </a:lnTo>
                  <a:lnTo>
                    <a:pt x="17" y="1"/>
                  </a:lnTo>
                  <a:lnTo>
                    <a:pt x="18" y="0"/>
                  </a:lnTo>
                  <a:lnTo>
                    <a:pt x="19" y="0"/>
                  </a:lnTo>
                  <a:lnTo>
                    <a:pt x="19"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1" name="Freeform 68"/>
            <p:cNvSpPr>
              <a:spLocks/>
            </p:cNvSpPr>
            <p:nvPr/>
          </p:nvSpPr>
          <p:spPr bwMode="auto">
            <a:xfrm>
              <a:off x="5069" y="1484"/>
              <a:ext cx="2" cy="5"/>
            </a:xfrm>
            <a:custGeom>
              <a:avLst/>
              <a:gdLst>
                <a:gd name="T0" fmla="*/ 2 w 2"/>
                <a:gd name="T1" fmla="*/ 5 h 5"/>
                <a:gd name="T2" fmla="*/ 1 w 2"/>
                <a:gd name="T3" fmla="*/ 5 h 5"/>
                <a:gd name="T4" fmla="*/ 1 w 2"/>
                <a:gd name="T5" fmla="*/ 4 h 5"/>
                <a:gd name="T6" fmla="*/ 1 w 2"/>
                <a:gd name="T7" fmla="*/ 4 h 5"/>
                <a:gd name="T8" fmla="*/ 1 w 2"/>
                <a:gd name="T9" fmla="*/ 4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1 w 2"/>
                <a:gd name="T23" fmla="*/ 0 h 5"/>
                <a:gd name="T24" fmla="*/ 1 w 2"/>
                <a:gd name="T25" fmla="*/ 0 h 5"/>
                <a:gd name="T26" fmla="*/ 1 w 2"/>
                <a:gd name="T27" fmla="*/ 1 h 5"/>
                <a:gd name="T28" fmla="*/ 1 w 2"/>
                <a:gd name="T29" fmla="*/ 1 h 5"/>
                <a:gd name="T30" fmla="*/ 1 w 2"/>
                <a:gd name="T31" fmla="*/ 2 h 5"/>
                <a:gd name="T32" fmla="*/ 1 w 2"/>
                <a:gd name="T33" fmla="*/ 2 h 5"/>
                <a:gd name="T34" fmla="*/ 1 w 2"/>
                <a:gd name="T35" fmla="*/ 3 h 5"/>
                <a:gd name="T36" fmla="*/ 2 w 2"/>
                <a:gd name="T37" fmla="*/ 4 h 5"/>
                <a:gd name="T38" fmla="*/ 2 w 2"/>
                <a:gd name="T39" fmla="*/ 4 h 5"/>
                <a:gd name="T40" fmla="*/ 2 w 2"/>
                <a:gd name="T41" fmla="*/ 5 h 5"/>
                <a:gd name="T42" fmla="*/ 2 w 2"/>
                <a:gd name="T43" fmla="*/ 5 h 5"/>
                <a:gd name="T44" fmla="*/ 2 w 2"/>
                <a:gd name="T4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5">
                  <a:moveTo>
                    <a:pt x="2" y="5"/>
                  </a:moveTo>
                  <a:lnTo>
                    <a:pt x="1" y="5"/>
                  </a:lnTo>
                  <a:lnTo>
                    <a:pt x="1" y="4"/>
                  </a:lnTo>
                  <a:lnTo>
                    <a:pt x="1" y="4"/>
                  </a:lnTo>
                  <a:lnTo>
                    <a:pt x="1" y="4"/>
                  </a:lnTo>
                  <a:lnTo>
                    <a:pt x="0" y="3"/>
                  </a:lnTo>
                  <a:lnTo>
                    <a:pt x="0" y="2"/>
                  </a:lnTo>
                  <a:lnTo>
                    <a:pt x="0" y="2"/>
                  </a:lnTo>
                  <a:lnTo>
                    <a:pt x="0" y="1"/>
                  </a:lnTo>
                  <a:lnTo>
                    <a:pt x="0" y="1"/>
                  </a:lnTo>
                  <a:lnTo>
                    <a:pt x="0" y="0"/>
                  </a:lnTo>
                  <a:lnTo>
                    <a:pt x="1" y="0"/>
                  </a:lnTo>
                  <a:lnTo>
                    <a:pt x="1" y="0"/>
                  </a:lnTo>
                  <a:lnTo>
                    <a:pt x="1" y="1"/>
                  </a:lnTo>
                  <a:lnTo>
                    <a:pt x="1" y="1"/>
                  </a:lnTo>
                  <a:lnTo>
                    <a:pt x="1" y="2"/>
                  </a:lnTo>
                  <a:lnTo>
                    <a:pt x="1" y="2"/>
                  </a:lnTo>
                  <a:lnTo>
                    <a:pt x="1" y="3"/>
                  </a:lnTo>
                  <a:lnTo>
                    <a:pt x="2" y="4"/>
                  </a:lnTo>
                  <a:lnTo>
                    <a:pt x="2" y="4"/>
                  </a:lnTo>
                  <a:lnTo>
                    <a:pt x="2" y="5"/>
                  </a:lnTo>
                  <a:lnTo>
                    <a:pt x="2" y="5"/>
                  </a:lnTo>
                  <a:lnTo>
                    <a:pt x="2"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2" name="Freeform 69"/>
            <p:cNvSpPr>
              <a:spLocks/>
            </p:cNvSpPr>
            <p:nvPr/>
          </p:nvSpPr>
          <p:spPr bwMode="auto">
            <a:xfrm>
              <a:off x="5052" y="1486"/>
              <a:ext cx="59" cy="106"/>
            </a:xfrm>
            <a:custGeom>
              <a:avLst/>
              <a:gdLst>
                <a:gd name="T0" fmla="*/ 24 w 59"/>
                <a:gd name="T1" fmla="*/ 14 h 106"/>
                <a:gd name="T2" fmla="*/ 23 w 59"/>
                <a:gd name="T3" fmla="*/ 12 h 106"/>
                <a:gd name="T4" fmla="*/ 22 w 59"/>
                <a:gd name="T5" fmla="*/ 9 h 106"/>
                <a:gd name="T6" fmla="*/ 23 w 59"/>
                <a:gd name="T7" fmla="*/ 8 h 106"/>
                <a:gd name="T8" fmla="*/ 24 w 59"/>
                <a:gd name="T9" fmla="*/ 9 h 106"/>
                <a:gd name="T10" fmla="*/ 25 w 59"/>
                <a:gd name="T11" fmla="*/ 11 h 106"/>
                <a:gd name="T12" fmla="*/ 30 w 59"/>
                <a:gd name="T13" fmla="*/ 16 h 106"/>
                <a:gd name="T14" fmla="*/ 30 w 59"/>
                <a:gd name="T15" fmla="*/ 14 h 106"/>
                <a:gd name="T16" fmla="*/ 29 w 59"/>
                <a:gd name="T17" fmla="*/ 12 h 106"/>
                <a:gd name="T18" fmla="*/ 32 w 59"/>
                <a:gd name="T19" fmla="*/ 15 h 106"/>
                <a:gd name="T20" fmla="*/ 34 w 59"/>
                <a:gd name="T21" fmla="*/ 21 h 106"/>
                <a:gd name="T22" fmla="*/ 38 w 59"/>
                <a:gd name="T23" fmla="*/ 26 h 106"/>
                <a:gd name="T24" fmla="*/ 45 w 59"/>
                <a:gd name="T25" fmla="*/ 32 h 106"/>
                <a:gd name="T26" fmla="*/ 52 w 59"/>
                <a:gd name="T27" fmla="*/ 38 h 106"/>
                <a:gd name="T28" fmla="*/ 48 w 59"/>
                <a:gd name="T29" fmla="*/ 42 h 106"/>
                <a:gd name="T30" fmla="*/ 41 w 59"/>
                <a:gd name="T31" fmla="*/ 43 h 106"/>
                <a:gd name="T32" fmla="*/ 35 w 59"/>
                <a:gd name="T33" fmla="*/ 43 h 106"/>
                <a:gd name="T34" fmla="*/ 35 w 59"/>
                <a:gd name="T35" fmla="*/ 45 h 106"/>
                <a:gd name="T36" fmla="*/ 34 w 59"/>
                <a:gd name="T37" fmla="*/ 48 h 106"/>
                <a:gd name="T38" fmla="*/ 32 w 59"/>
                <a:gd name="T39" fmla="*/ 50 h 106"/>
                <a:gd name="T40" fmla="*/ 29 w 59"/>
                <a:gd name="T41" fmla="*/ 50 h 106"/>
                <a:gd name="T42" fmla="*/ 26 w 59"/>
                <a:gd name="T43" fmla="*/ 49 h 106"/>
                <a:gd name="T44" fmla="*/ 25 w 59"/>
                <a:gd name="T45" fmla="*/ 47 h 106"/>
                <a:gd name="T46" fmla="*/ 23 w 59"/>
                <a:gd name="T47" fmla="*/ 46 h 106"/>
                <a:gd name="T48" fmla="*/ 25 w 59"/>
                <a:gd name="T49" fmla="*/ 50 h 106"/>
                <a:gd name="T50" fmla="*/ 29 w 59"/>
                <a:gd name="T51" fmla="*/ 53 h 106"/>
                <a:gd name="T52" fmla="*/ 35 w 59"/>
                <a:gd name="T53" fmla="*/ 51 h 106"/>
                <a:gd name="T54" fmla="*/ 42 w 59"/>
                <a:gd name="T55" fmla="*/ 63 h 106"/>
                <a:gd name="T56" fmla="*/ 52 w 59"/>
                <a:gd name="T57" fmla="*/ 72 h 106"/>
                <a:gd name="T58" fmla="*/ 58 w 59"/>
                <a:gd name="T59" fmla="*/ 77 h 106"/>
                <a:gd name="T60" fmla="*/ 59 w 59"/>
                <a:gd name="T61" fmla="*/ 80 h 106"/>
                <a:gd name="T62" fmla="*/ 59 w 59"/>
                <a:gd name="T63" fmla="*/ 84 h 106"/>
                <a:gd name="T64" fmla="*/ 56 w 59"/>
                <a:gd name="T65" fmla="*/ 82 h 106"/>
                <a:gd name="T66" fmla="*/ 54 w 59"/>
                <a:gd name="T67" fmla="*/ 80 h 106"/>
                <a:gd name="T68" fmla="*/ 54 w 59"/>
                <a:gd name="T69" fmla="*/ 86 h 106"/>
                <a:gd name="T70" fmla="*/ 52 w 59"/>
                <a:gd name="T71" fmla="*/ 97 h 106"/>
                <a:gd name="T72" fmla="*/ 47 w 59"/>
                <a:gd name="T73" fmla="*/ 106 h 106"/>
                <a:gd name="T74" fmla="*/ 45 w 59"/>
                <a:gd name="T75" fmla="*/ 100 h 106"/>
                <a:gd name="T76" fmla="*/ 43 w 59"/>
                <a:gd name="T77" fmla="*/ 94 h 106"/>
                <a:gd name="T78" fmla="*/ 40 w 59"/>
                <a:gd name="T79" fmla="*/ 93 h 106"/>
                <a:gd name="T80" fmla="*/ 37 w 59"/>
                <a:gd name="T81" fmla="*/ 97 h 106"/>
                <a:gd name="T82" fmla="*/ 34 w 59"/>
                <a:gd name="T83" fmla="*/ 101 h 106"/>
                <a:gd name="T84" fmla="*/ 35 w 59"/>
                <a:gd name="T85" fmla="*/ 91 h 106"/>
                <a:gd name="T86" fmla="*/ 35 w 59"/>
                <a:gd name="T87" fmla="*/ 90 h 106"/>
                <a:gd name="T88" fmla="*/ 34 w 59"/>
                <a:gd name="T89" fmla="*/ 84 h 106"/>
                <a:gd name="T90" fmla="*/ 23 w 59"/>
                <a:gd name="T91" fmla="*/ 68 h 106"/>
                <a:gd name="T92" fmla="*/ 9 w 59"/>
                <a:gd name="T93" fmla="*/ 57 h 106"/>
                <a:gd name="T94" fmla="*/ 1 w 59"/>
                <a:gd name="T95" fmla="*/ 51 h 106"/>
                <a:gd name="T96" fmla="*/ 0 w 59"/>
                <a:gd name="T97" fmla="*/ 42 h 106"/>
                <a:gd name="T98" fmla="*/ 0 w 59"/>
                <a:gd name="T99" fmla="*/ 34 h 106"/>
                <a:gd name="T100" fmla="*/ 4 w 59"/>
                <a:gd name="T101" fmla="*/ 29 h 106"/>
                <a:gd name="T102" fmla="*/ 8 w 59"/>
                <a:gd name="T103" fmla="*/ 23 h 106"/>
                <a:gd name="T104" fmla="*/ 12 w 59"/>
                <a:gd name="T105" fmla="*/ 16 h 106"/>
                <a:gd name="T106" fmla="*/ 15 w 59"/>
                <a:gd name="T107" fmla="*/ 7 h 106"/>
                <a:gd name="T108" fmla="*/ 17 w 59"/>
                <a:gd name="T109" fmla="*/ 2 h 106"/>
                <a:gd name="T110" fmla="*/ 19 w 59"/>
                <a:gd name="T111" fmla="*/ 7 h 106"/>
                <a:gd name="T112" fmla="*/ 22 w 59"/>
                <a:gd name="T113"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106">
                  <a:moveTo>
                    <a:pt x="23" y="13"/>
                  </a:moveTo>
                  <a:lnTo>
                    <a:pt x="24" y="15"/>
                  </a:lnTo>
                  <a:lnTo>
                    <a:pt x="24" y="15"/>
                  </a:lnTo>
                  <a:lnTo>
                    <a:pt x="24" y="14"/>
                  </a:lnTo>
                  <a:lnTo>
                    <a:pt x="24" y="13"/>
                  </a:lnTo>
                  <a:lnTo>
                    <a:pt x="24" y="13"/>
                  </a:lnTo>
                  <a:lnTo>
                    <a:pt x="23" y="12"/>
                  </a:lnTo>
                  <a:lnTo>
                    <a:pt x="23" y="12"/>
                  </a:lnTo>
                  <a:lnTo>
                    <a:pt x="23" y="11"/>
                  </a:lnTo>
                  <a:lnTo>
                    <a:pt x="22" y="10"/>
                  </a:lnTo>
                  <a:lnTo>
                    <a:pt x="22" y="10"/>
                  </a:lnTo>
                  <a:lnTo>
                    <a:pt x="22" y="9"/>
                  </a:lnTo>
                  <a:lnTo>
                    <a:pt x="23" y="9"/>
                  </a:lnTo>
                  <a:lnTo>
                    <a:pt x="23" y="7"/>
                  </a:lnTo>
                  <a:lnTo>
                    <a:pt x="23" y="8"/>
                  </a:lnTo>
                  <a:lnTo>
                    <a:pt x="23" y="8"/>
                  </a:lnTo>
                  <a:lnTo>
                    <a:pt x="23" y="8"/>
                  </a:lnTo>
                  <a:lnTo>
                    <a:pt x="24" y="9"/>
                  </a:lnTo>
                  <a:lnTo>
                    <a:pt x="24" y="9"/>
                  </a:lnTo>
                  <a:lnTo>
                    <a:pt x="24" y="9"/>
                  </a:lnTo>
                  <a:lnTo>
                    <a:pt x="25" y="10"/>
                  </a:lnTo>
                  <a:lnTo>
                    <a:pt x="25" y="10"/>
                  </a:lnTo>
                  <a:lnTo>
                    <a:pt x="25" y="11"/>
                  </a:lnTo>
                  <a:lnTo>
                    <a:pt x="25" y="11"/>
                  </a:lnTo>
                  <a:lnTo>
                    <a:pt x="29" y="16"/>
                  </a:lnTo>
                  <a:lnTo>
                    <a:pt x="29" y="15"/>
                  </a:lnTo>
                  <a:lnTo>
                    <a:pt x="30" y="16"/>
                  </a:lnTo>
                  <a:lnTo>
                    <a:pt x="30" y="16"/>
                  </a:lnTo>
                  <a:lnTo>
                    <a:pt x="30" y="15"/>
                  </a:lnTo>
                  <a:lnTo>
                    <a:pt x="30" y="15"/>
                  </a:lnTo>
                  <a:lnTo>
                    <a:pt x="30" y="14"/>
                  </a:lnTo>
                  <a:lnTo>
                    <a:pt x="30" y="14"/>
                  </a:lnTo>
                  <a:lnTo>
                    <a:pt x="30" y="14"/>
                  </a:lnTo>
                  <a:lnTo>
                    <a:pt x="29" y="13"/>
                  </a:lnTo>
                  <a:lnTo>
                    <a:pt x="29" y="13"/>
                  </a:lnTo>
                  <a:lnTo>
                    <a:pt x="29" y="12"/>
                  </a:lnTo>
                  <a:lnTo>
                    <a:pt x="29" y="12"/>
                  </a:lnTo>
                  <a:lnTo>
                    <a:pt x="30" y="13"/>
                  </a:lnTo>
                  <a:lnTo>
                    <a:pt x="31" y="14"/>
                  </a:lnTo>
                  <a:lnTo>
                    <a:pt x="32" y="15"/>
                  </a:lnTo>
                  <a:lnTo>
                    <a:pt x="32" y="17"/>
                  </a:lnTo>
                  <a:lnTo>
                    <a:pt x="33" y="18"/>
                  </a:lnTo>
                  <a:lnTo>
                    <a:pt x="33" y="19"/>
                  </a:lnTo>
                  <a:lnTo>
                    <a:pt x="34" y="21"/>
                  </a:lnTo>
                  <a:lnTo>
                    <a:pt x="34" y="22"/>
                  </a:lnTo>
                  <a:lnTo>
                    <a:pt x="35" y="24"/>
                  </a:lnTo>
                  <a:lnTo>
                    <a:pt x="37" y="25"/>
                  </a:lnTo>
                  <a:lnTo>
                    <a:pt x="38" y="26"/>
                  </a:lnTo>
                  <a:lnTo>
                    <a:pt x="40" y="27"/>
                  </a:lnTo>
                  <a:lnTo>
                    <a:pt x="41" y="29"/>
                  </a:lnTo>
                  <a:lnTo>
                    <a:pt x="43" y="30"/>
                  </a:lnTo>
                  <a:lnTo>
                    <a:pt x="45" y="32"/>
                  </a:lnTo>
                  <a:lnTo>
                    <a:pt x="47" y="33"/>
                  </a:lnTo>
                  <a:lnTo>
                    <a:pt x="48" y="35"/>
                  </a:lnTo>
                  <a:lnTo>
                    <a:pt x="50" y="36"/>
                  </a:lnTo>
                  <a:lnTo>
                    <a:pt x="52" y="38"/>
                  </a:lnTo>
                  <a:lnTo>
                    <a:pt x="54" y="39"/>
                  </a:lnTo>
                  <a:lnTo>
                    <a:pt x="52" y="40"/>
                  </a:lnTo>
                  <a:lnTo>
                    <a:pt x="50" y="41"/>
                  </a:lnTo>
                  <a:lnTo>
                    <a:pt x="48" y="42"/>
                  </a:lnTo>
                  <a:lnTo>
                    <a:pt x="47" y="42"/>
                  </a:lnTo>
                  <a:lnTo>
                    <a:pt x="45" y="43"/>
                  </a:lnTo>
                  <a:lnTo>
                    <a:pt x="43" y="43"/>
                  </a:lnTo>
                  <a:lnTo>
                    <a:pt x="41" y="43"/>
                  </a:lnTo>
                  <a:lnTo>
                    <a:pt x="39" y="43"/>
                  </a:lnTo>
                  <a:lnTo>
                    <a:pt x="37" y="42"/>
                  </a:lnTo>
                  <a:lnTo>
                    <a:pt x="35" y="42"/>
                  </a:lnTo>
                  <a:lnTo>
                    <a:pt x="35" y="43"/>
                  </a:lnTo>
                  <a:lnTo>
                    <a:pt x="35" y="43"/>
                  </a:lnTo>
                  <a:lnTo>
                    <a:pt x="35" y="44"/>
                  </a:lnTo>
                  <a:lnTo>
                    <a:pt x="35" y="45"/>
                  </a:lnTo>
                  <a:lnTo>
                    <a:pt x="35" y="45"/>
                  </a:lnTo>
                  <a:lnTo>
                    <a:pt x="35" y="46"/>
                  </a:lnTo>
                  <a:lnTo>
                    <a:pt x="35" y="47"/>
                  </a:lnTo>
                  <a:lnTo>
                    <a:pt x="35" y="47"/>
                  </a:lnTo>
                  <a:lnTo>
                    <a:pt x="34" y="48"/>
                  </a:lnTo>
                  <a:lnTo>
                    <a:pt x="34" y="49"/>
                  </a:lnTo>
                  <a:lnTo>
                    <a:pt x="33" y="49"/>
                  </a:lnTo>
                  <a:lnTo>
                    <a:pt x="32" y="49"/>
                  </a:lnTo>
                  <a:lnTo>
                    <a:pt x="32" y="50"/>
                  </a:lnTo>
                  <a:lnTo>
                    <a:pt x="31" y="50"/>
                  </a:lnTo>
                  <a:lnTo>
                    <a:pt x="30" y="50"/>
                  </a:lnTo>
                  <a:lnTo>
                    <a:pt x="30" y="50"/>
                  </a:lnTo>
                  <a:lnTo>
                    <a:pt x="29" y="50"/>
                  </a:lnTo>
                  <a:lnTo>
                    <a:pt x="28" y="50"/>
                  </a:lnTo>
                  <a:lnTo>
                    <a:pt x="28" y="50"/>
                  </a:lnTo>
                  <a:lnTo>
                    <a:pt x="27" y="50"/>
                  </a:lnTo>
                  <a:lnTo>
                    <a:pt x="26" y="49"/>
                  </a:lnTo>
                  <a:lnTo>
                    <a:pt x="26" y="49"/>
                  </a:lnTo>
                  <a:lnTo>
                    <a:pt x="25" y="48"/>
                  </a:lnTo>
                  <a:lnTo>
                    <a:pt x="25" y="48"/>
                  </a:lnTo>
                  <a:lnTo>
                    <a:pt x="25" y="47"/>
                  </a:lnTo>
                  <a:lnTo>
                    <a:pt x="24" y="47"/>
                  </a:lnTo>
                  <a:lnTo>
                    <a:pt x="24" y="46"/>
                  </a:lnTo>
                  <a:lnTo>
                    <a:pt x="23" y="46"/>
                  </a:lnTo>
                  <a:lnTo>
                    <a:pt x="23" y="46"/>
                  </a:lnTo>
                  <a:lnTo>
                    <a:pt x="22" y="46"/>
                  </a:lnTo>
                  <a:lnTo>
                    <a:pt x="23" y="48"/>
                  </a:lnTo>
                  <a:lnTo>
                    <a:pt x="24" y="49"/>
                  </a:lnTo>
                  <a:lnTo>
                    <a:pt x="25" y="50"/>
                  </a:lnTo>
                  <a:lnTo>
                    <a:pt x="26" y="51"/>
                  </a:lnTo>
                  <a:lnTo>
                    <a:pt x="27" y="52"/>
                  </a:lnTo>
                  <a:lnTo>
                    <a:pt x="28" y="53"/>
                  </a:lnTo>
                  <a:lnTo>
                    <a:pt x="29" y="53"/>
                  </a:lnTo>
                  <a:lnTo>
                    <a:pt x="30" y="53"/>
                  </a:lnTo>
                  <a:lnTo>
                    <a:pt x="31" y="53"/>
                  </a:lnTo>
                  <a:lnTo>
                    <a:pt x="33" y="53"/>
                  </a:lnTo>
                  <a:lnTo>
                    <a:pt x="35" y="51"/>
                  </a:lnTo>
                  <a:lnTo>
                    <a:pt x="36" y="54"/>
                  </a:lnTo>
                  <a:lnTo>
                    <a:pt x="38" y="57"/>
                  </a:lnTo>
                  <a:lnTo>
                    <a:pt x="40" y="60"/>
                  </a:lnTo>
                  <a:lnTo>
                    <a:pt x="42" y="63"/>
                  </a:lnTo>
                  <a:lnTo>
                    <a:pt x="44" y="66"/>
                  </a:lnTo>
                  <a:lnTo>
                    <a:pt x="47" y="68"/>
                  </a:lnTo>
                  <a:lnTo>
                    <a:pt x="49" y="70"/>
                  </a:lnTo>
                  <a:lnTo>
                    <a:pt x="52" y="72"/>
                  </a:lnTo>
                  <a:lnTo>
                    <a:pt x="55" y="74"/>
                  </a:lnTo>
                  <a:lnTo>
                    <a:pt x="57" y="76"/>
                  </a:lnTo>
                  <a:lnTo>
                    <a:pt x="58" y="76"/>
                  </a:lnTo>
                  <a:lnTo>
                    <a:pt x="58" y="77"/>
                  </a:lnTo>
                  <a:lnTo>
                    <a:pt x="58" y="78"/>
                  </a:lnTo>
                  <a:lnTo>
                    <a:pt x="58" y="79"/>
                  </a:lnTo>
                  <a:lnTo>
                    <a:pt x="59" y="79"/>
                  </a:lnTo>
                  <a:lnTo>
                    <a:pt x="59" y="80"/>
                  </a:lnTo>
                  <a:lnTo>
                    <a:pt x="59" y="81"/>
                  </a:lnTo>
                  <a:lnTo>
                    <a:pt x="59" y="82"/>
                  </a:lnTo>
                  <a:lnTo>
                    <a:pt x="59" y="83"/>
                  </a:lnTo>
                  <a:lnTo>
                    <a:pt x="59" y="84"/>
                  </a:lnTo>
                  <a:lnTo>
                    <a:pt x="58" y="83"/>
                  </a:lnTo>
                  <a:lnTo>
                    <a:pt x="58" y="83"/>
                  </a:lnTo>
                  <a:lnTo>
                    <a:pt x="57" y="82"/>
                  </a:lnTo>
                  <a:lnTo>
                    <a:pt x="56" y="82"/>
                  </a:lnTo>
                  <a:lnTo>
                    <a:pt x="56" y="81"/>
                  </a:lnTo>
                  <a:lnTo>
                    <a:pt x="55" y="81"/>
                  </a:lnTo>
                  <a:lnTo>
                    <a:pt x="55" y="81"/>
                  </a:lnTo>
                  <a:lnTo>
                    <a:pt x="54" y="80"/>
                  </a:lnTo>
                  <a:lnTo>
                    <a:pt x="53" y="80"/>
                  </a:lnTo>
                  <a:lnTo>
                    <a:pt x="53" y="81"/>
                  </a:lnTo>
                  <a:lnTo>
                    <a:pt x="53" y="83"/>
                  </a:lnTo>
                  <a:lnTo>
                    <a:pt x="54" y="86"/>
                  </a:lnTo>
                  <a:lnTo>
                    <a:pt x="54" y="89"/>
                  </a:lnTo>
                  <a:lnTo>
                    <a:pt x="53" y="91"/>
                  </a:lnTo>
                  <a:lnTo>
                    <a:pt x="53" y="94"/>
                  </a:lnTo>
                  <a:lnTo>
                    <a:pt x="52" y="97"/>
                  </a:lnTo>
                  <a:lnTo>
                    <a:pt x="51" y="99"/>
                  </a:lnTo>
                  <a:lnTo>
                    <a:pt x="50" y="101"/>
                  </a:lnTo>
                  <a:lnTo>
                    <a:pt x="48" y="103"/>
                  </a:lnTo>
                  <a:lnTo>
                    <a:pt x="47" y="106"/>
                  </a:lnTo>
                  <a:lnTo>
                    <a:pt x="47" y="104"/>
                  </a:lnTo>
                  <a:lnTo>
                    <a:pt x="46" y="103"/>
                  </a:lnTo>
                  <a:lnTo>
                    <a:pt x="46" y="101"/>
                  </a:lnTo>
                  <a:lnTo>
                    <a:pt x="45" y="100"/>
                  </a:lnTo>
                  <a:lnTo>
                    <a:pt x="45" y="98"/>
                  </a:lnTo>
                  <a:lnTo>
                    <a:pt x="44" y="97"/>
                  </a:lnTo>
                  <a:lnTo>
                    <a:pt x="44" y="95"/>
                  </a:lnTo>
                  <a:lnTo>
                    <a:pt x="43" y="94"/>
                  </a:lnTo>
                  <a:lnTo>
                    <a:pt x="42" y="93"/>
                  </a:lnTo>
                  <a:lnTo>
                    <a:pt x="42" y="91"/>
                  </a:lnTo>
                  <a:lnTo>
                    <a:pt x="41" y="92"/>
                  </a:lnTo>
                  <a:lnTo>
                    <a:pt x="40" y="93"/>
                  </a:lnTo>
                  <a:lnTo>
                    <a:pt x="39" y="94"/>
                  </a:lnTo>
                  <a:lnTo>
                    <a:pt x="39" y="95"/>
                  </a:lnTo>
                  <a:lnTo>
                    <a:pt x="38" y="96"/>
                  </a:lnTo>
                  <a:lnTo>
                    <a:pt x="37" y="97"/>
                  </a:lnTo>
                  <a:lnTo>
                    <a:pt x="37" y="98"/>
                  </a:lnTo>
                  <a:lnTo>
                    <a:pt x="36" y="99"/>
                  </a:lnTo>
                  <a:lnTo>
                    <a:pt x="35" y="100"/>
                  </a:lnTo>
                  <a:lnTo>
                    <a:pt x="34" y="101"/>
                  </a:lnTo>
                  <a:lnTo>
                    <a:pt x="35" y="91"/>
                  </a:lnTo>
                  <a:lnTo>
                    <a:pt x="35" y="91"/>
                  </a:lnTo>
                  <a:lnTo>
                    <a:pt x="35" y="91"/>
                  </a:lnTo>
                  <a:lnTo>
                    <a:pt x="35" y="91"/>
                  </a:lnTo>
                  <a:lnTo>
                    <a:pt x="35" y="90"/>
                  </a:lnTo>
                  <a:lnTo>
                    <a:pt x="35" y="90"/>
                  </a:lnTo>
                  <a:lnTo>
                    <a:pt x="35" y="90"/>
                  </a:lnTo>
                  <a:lnTo>
                    <a:pt x="35" y="90"/>
                  </a:lnTo>
                  <a:lnTo>
                    <a:pt x="35" y="89"/>
                  </a:lnTo>
                  <a:lnTo>
                    <a:pt x="35" y="89"/>
                  </a:lnTo>
                  <a:lnTo>
                    <a:pt x="36" y="88"/>
                  </a:lnTo>
                  <a:lnTo>
                    <a:pt x="34" y="84"/>
                  </a:lnTo>
                  <a:lnTo>
                    <a:pt x="31" y="80"/>
                  </a:lnTo>
                  <a:lnTo>
                    <a:pt x="29" y="75"/>
                  </a:lnTo>
                  <a:lnTo>
                    <a:pt x="26" y="71"/>
                  </a:lnTo>
                  <a:lnTo>
                    <a:pt x="23" y="68"/>
                  </a:lnTo>
                  <a:lnTo>
                    <a:pt x="20" y="64"/>
                  </a:lnTo>
                  <a:lnTo>
                    <a:pt x="16" y="61"/>
                  </a:lnTo>
                  <a:lnTo>
                    <a:pt x="13" y="59"/>
                  </a:lnTo>
                  <a:lnTo>
                    <a:pt x="9" y="57"/>
                  </a:lnTo>
                  <a:lnTo>
                    <a:pt x="5" y="55"/>
                  </a:lnTo>
                  <a:lnTo>
                    <a:pt x="3" y="54"/>
                  </a:lnTo>
                  <a:lnTo>
                    <a:pt x="2" y="52"/>
                  </a:lnTo>
                  <a:lnTo>
                    <a:pt x="1" y="51"/>
                  </a:lnTo>
                  <a:lnTo>
                    <a:pt x="0" y="49"/>
                  </a:lnTo>
                  <a:lnTo>
                    <a:pt x="0" y="47"/>
                  </a:lnTo>
                  <a:lnTo>
                    <a:pt x="0" y="45"/>
                  </a:lnTo>
                  <a:lnTo>
                    <a:pt x="0" y="42"/>
                  </a:lnTo>
                  <a:lnTo>
                    <a:pt x="0" y="40"/>
                  </a:lnTo>
                  <a:lnTo>
                    <a:pt x="0" y="38"/>
                  </a:lnTo>
                  <a:lnTo>
                    <a:pt x="0" y="36"/>
                  </a:lnTo>
                  <a:lnTo>
                    <a:pt x="0" y="34"/>
                  </a:lnTo>
                  <a:lnTo>
                    <a:pt x="1" y="33"/>
                  </a:lnTo>
                  <a:lnTo>
                    <a:pt x="2" y="31"/>
                  </a:lnTo>
                  <a:lnTo>
                    <a:pt x="3" y="30"/>
                  </a:lnTo>
                  <a:lnTo>
                    <a:pt x="4" y="29"/>
                  </a:lnTo>
                  <a:lnTo>
                    <a:pt x="5" y="27"/>
                  </a:lnTo>
                  <a:lnTo>
                    <a:pt x="6" y="26"/>
                  </a:lnTo>
                  <a:lnTo>
                    <a:pt x="7" y="25"/>
                  </a:lnTo>
                  <a:lnTo>
                    <a:pt x="8" y="23"/>
                  </a:lnTo>
                  <a:lnTo>
                    <a:pt x="9" y="22"/>
                  </a:lnTo>
                  <a:lnTo>
                    <a:pt x="10" y="20"/>
                  </a:lnTo>
                  <a:lnTo>
                    <a:pt x="11" y="18"/>
                  </a:lnTo>
                  <a:lnTo>
                    <a:pt x="12" y="16"/>
                  </a:lnTo>
                  <a:lnTo>
                    <a:pt x="13" y="14"/>
                  </a:lnTo>
                  <a:lnTo>
                    <a:pt x="13" y="12"/>
                  </a:lnTo>
                  <a:lnTo>
                    <a:pt x="14" y="9"/>
                  </a:lnTo>
                  <a:lnTo>
                    <a:pt x="15" y="7"/>
                  </a:lnTo>
                  <a:lnTo>
                    <a:pt x="15" y="5"/>
                  </a:lnTo>
                  <a:lnTo>
                    <a:pt x="16" y="3"/>
                  </a:lnTo>
                  <a:lnTo>
                    <a:pt x="16" y="0"/>
                  </a:lnTo>
                  <a:lnTo>
                    <a:pt x="17" y="2"/>
                  </a:lnTo>
                  <a:lnTo>
                    <a:pt x="17" y="3"/>
                  </a:lnTo>
                  <a:lnTo>
                    <a:pt x="18" y="4"/>
                  </a:lnTo>
                  <a:lnTo>
                    <a:pt x="19" y="6"/>
                  </a:lnTo>
                  <a:lnTo>
                    <a:pt x="19" y="7"/>
                  </a:lnTo>
                  <a:lnTo>
                    <a:pt x="20" y="8"/>
                  </a:lnTo>
                  <a:lnTo>
                    <a:pt x="21" y="9"/>
                  </a:lnTo>
                  <a:lnTo>
                    <a:pt x="22" y="10"/>
                  </a:lnTo>
                  <a:lnTo>
                    <a:pt x="22" y="11"/>
                  </a:lnTo>
                  <a:lnTo>
                    <a:pt x="23" y="13"/>
                  </a:lnTo>
                  <a:lnTo>
                    <a:pt x="23" y="1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3" name="Freeform 70"/>
            <p:cNvSpPr>
              <a:spLocks/>
            </p:cNvSpPr>
            <p:nvPr/>
          </p:nvSpPr>
          <p:spPr bwMode="auto">
            <a:xfrm>
              <a:off x="5073" y="1492"/>
              <a:ext cx="1" cy="1"/>
            </a:xfrm>
            <a:custGeom>
              <a:avLst/>
              <a:gdLst>
                <a:gd name="T0" fmla="*/ 0 w 1"/>
                <a:gd name="T1" fmla="*/ 1 h 1"/>
                <a:gd name="T2" fmla="*/ 0 w 1"/>
                <a:gd name="T3" fmla="*/ 0 h 1"/>
                <a:gd name="T4" fmla="*/ 1 w 1"/>
                <a:gd name="T5" fmla="*/ 0 h 1"/>
                <a:gd name="T6" fmla="*/ 0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0"/>
                  </a:lnTo>
                  <a:lnTo>
                    <a:pt x="1" y="0"/>
                  </a:lnTo>
                  <a:lnTo>
                    <a:pt x="0" y="1"/>
                  </a:lnTo>
                  <a:lnTo>
                    <a:pt x="0" y="1"/>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4" name="Freeform 71"/>
            <p:cNvSpPr>
              <a:spLocks/>
            </p:cNvSpPr>
            <p:nvPr/>
          </p:nvSpPr>
          <p:spPr bwMode="auto">
            <a:xfrm>
              <a:off x="5413" y="1493"/>
              <a:ext cx="20" cy="60"/>
            </a:xfrm>
            <a:custGeom>
              <a:avLst/>
              <a:gdLst>
                <a:gd name="T0" fmla="*/ 20 w 20"/>
                <a:gd name="T1" fmla="*/ 0 h 60"/>
                <a:gd name="T2" fmla="*/ 19 w 20"/>
                <a:gd name="T3" fmla="*/ 5 h 60"/>
                <a:gd name="T4" fmla="*/ 19 w 20"/>
                <a:gd name="T5" fmla="*/ 11 h 60"/>
                <a:gd name="T6" fmla="*/ 18 w 20"/>
                <a:gd name="T7" fmla="*/ 17 h 60"/>
                <a:gd name="T8" fmla="*/ 17 w 20"/>
                <a:gd name="T9" fmla="*/ 23 h 60"/>
                <a:gd name="T10" fmla="*/ 15 w 20"/>
                <a:gd name="T11" fmla="*/ 28 h 60"/>
                <a:gd name="T12" fmla="*/ 13 w 20"/>
                <a:gd name="T13" fmla="*/ 34 h 60"/>
                <a:gd name="T14" fmla="*/ 11 w 20"/>
                <a:gd name="T15" fmla="*/ 39 h 60"/>
                <a:gd name="T16" fmla="*/ 9 w 20"/>
                <a:gd name="T17" fmla="*/ 44 h 60"/>
                <a:gd name="T18" fmla="*/ 6 w 20"/>
                <a:gd name="T19" fmla="*/ 49 h 60"/>
                <a:gd name="T20" fmla="*/ 3 w 20"/>
                <a:gd name="T21" fmla="*/ 54 h 60"/>
                <a:gd name="T22" fmla="*/ 3 w 20"/>
                <a:gd name="T23" fmla="*/ 55 h 60"/>
                <a:gd name="T24" fmla="*/ 3 w 20"/>
                <a:gd name="T25" fmla="*/ 55 h 60"/>
                <a:gd name="T26" fmla="*/ 3 w 20"/>
                <a:gd name="T27" fmla="*/ 56 h 60"/>
                <a:gd name="T28" fmla="*/ 3 w 20"/>
                <a:gd name="T29" fmla="*/ 56 h 60"/>
                <a:gd name="T30" fmla="*/ 2 w 20"/>
                <a:gd name="T31" fmla="*/ 57 h 60"/>
                <a:gd name="T32" fmla="*/ 2 w 20"/>
                <a:gd name="T33" fmla="*/ 58 h 60"/>
                <a:gd name="T34" fmla="*/ 1 w 20"/>
                <a:gd name="T35" fmla="*/ 58 h 60"/>
                <a:gd name="T36" fmla="*/ 1 w 20"/>
                <a:gd name="T37" fmla="*/ 59 h 60"/>
                <a:gd name="T38" fmla="*/ 1 w 20"/>
                <a:gd name="T39" fmla="*/ 59 h 60"/>
                <a:gd name="T40" fmla="*/ 0 w 20"/>
                <a:gd name="T41" fmla="*/ 60 h 60"/>
                <a:gd name="T42" fmla="*/ 3 w 20"/>
                <a:gd name="T43" fmla="*/ 54 h 60"/>
                <a:gd name="T44" fmla="*/ 6 w 20"/>
                <a:gd name="T45" fmla="*/ 49 h 60"/>
                <a:gd name="T46" fmla="*/ 8 w 20"/>
                <a:gd name="T47" fmla="*/ 43 h 60"/>
                <a:gd name="T48" fmla="*/ 11 w 20"/>
                <a:gd name="T49" fmla="*/ 37 h 60"/>
                <a:gd name="T50" fmla="*/ 13 w 20"/>
                <a:gd name="T51" fmla="*/ 31 h 60"/>
                <a:gd name="T52" fmla="*/ 15 w 20"/>
                <a:gd name="T53" fmla="*/ 25 h 60"/>
                <a:gd name="T54" fmla="*/ 16 w 20"/>
                <a:gd name="T55" fmla="*/ 19 h 60"/>
                <a:gd name="T56" fmla="*/ 18 w 20"/>
                <a:gd name="T57" fmla="*/ 13 h 60"/>
                <a:gd name="T58" fmla="*/ 19 w 20"/>
                <a:gd name="T59" fmla="*/ 6 h 60"/>
                <a:gd name="T60" fmla="*/ 19 w 20"/>
                <a:gd name="T61" fmla="*/ 0 h 60"/>
                <a:gd name="T62" fmla="*/ 20 w 20"/>
                <a:gd name="T63" fmla="*/ 0 h 60"/>
                <a:gd name="T64" fmla="*/ 20 w 20"/>
                <a:gd name="T6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60">
                  <a:moveTo>
                    <a:pt x="20" y="0"/>
                  </a:moveTo>
                  <a:lnTo>
                    <a:pt x="19" y="5"/>
                  </a:lnTo>
                  <a:lnTo>
                    <a:pt x="19" y="11"/>
                  </a:lnTo>
                  <a:lnTo>
                    <a:pt x="18" y="17"/>
                  </a:lnTo>
                  <a:lnTo>
                    <a:pt x="17" y="23"/>
                  </a:lnTo>
                  <a:lnTo>
                    <a:pt x="15" y="28"/>
                  </a:lnTo>
                  <a:lnTo>
                    <a:pt x="13" y="34"/>
                  </a:lnTo>
                  <a:lnTo>
                    <a:pt x="11" y="39"/>
                  </a:lnTo>
                  <a:lnTo>
                    <a:pt x="9" y="44"/>
                  </a:lnTo>
                  <a:lnTo>
                    <a:pt x="6" y="49"/>
                  </a:lnTo>
                  <a:lnTo>
                    <a:pt x="3" y="54"/>
                  </a:lnTo>
                  <a:lnTo>
                    <a:pt x="3" y="55"/>
                  </a:lnTo>
                  <a:lnTo>
                    <a:pt x="3" y="55"/>
                  </a:lnTo>
                  <a:lnTo>
                    <a:pt x="3" y="56"/>
                  </a:lnTo>
                  <a:lnTo>
                    <a:pt x="3" y="56"/>
                  </a:lnTo>
                  <a:lnTo>
                    <a:pt x="2" y="57"/>
                  </a:lnTo>
                  <a:lnTo>
                    <a:pt x="2" y="58"/>
                  </a:lnTo>
                  <a:lnTo>
                    <a:pt x="1" y="58"/>
                  </a:lnTo>
                  <a:lnTo>
                    <a:pt x="1" y="59"/>
                  </a:lnTo>
                  <a:lnTo>
                    <a:pt x="1" y="59"/>
                  </a:lnTo>
                  <a:lnTo>
                    <a:pt x="0" y="60"/>
                  </a:lnTo>
                  <a:lnTo>
                    <a:pt x="3" y="54"/>
                  </a:lnTo>
                  <a:lnTo>
                    <a:pt x="6" y="49"/>
                  </a:lnTo>
                  <a:lnTo>
                    <a:pt x="8" y="43"/>
                  </a:lnTo>
                  <a:lnTo>
                    <a:pt x="11" y="37"/>
                  </a:lnTo>
                  <a:lnTo>
                    <a:pt x="13" y="31"/>
                  </a:lnTo>
                  <a:lnTo>
                    <a:pt x="15" y="25"/>
                  </a:lnTo>
                  <a:lnTo>
                    <a:pt x="16" y="19"/>
                  </a:lnTo>
                  <a:lnTo>
                    <a:pt x="18" y="13"/>
                  </a:lnTo>
                  <a:lnTo>
                    <a:pt x="19" y="6"/>
                  </a:lnTo>
                  <a:lnTo>
                    <a:pt x="19" y="0"/>
                  </a:lnTo>
                  <a:lnTo>
                    <a:pt x="20" y="0"/>
                  </a:lnTo>
                  <a:lnTo>
                    <a:pt x="2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5" name="Freeform 72"/>
            <p:cNvSpPr>
              <a:spLocks/>
            </p:cNvSpPr>
            <p:nvPr/>
          </p:nvSpPr>
          <p:spPr bwMode="auto">
            <a:xfrm>
              <a:off x="5075" y="1495"/>
              <a:ext cx="1" cy="2"/>
            </a:xfrm>
            <a:custGeom>
              <a:avLst/>
              <a:gdLst>
                <a:gd name="T0" fmla="*/ 1 w 1"/>
                <a:gd name="T1" fmla="*/ 2 h 2"/>
                <a:gd name="T2" fmla="*/ 0 w 1"/>
                <a:gd name="T3" fmla="*/ 0 h 2"/>
                <a:gd name="T4" fmla="*/ 1 w 1"/>
                <a:gd name="T5" fmla="*/ 1 h 2"/>
                <a:gd name="T6" fmla="*/ 1 w 1"/>
                <a:gd name="T7" fmla="*/ 2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lnTo>
                    <a:pt x="0" y="0"/>
                  </a:lnTo>
                  <a:lnTo>
                    <a:pt x="1" y="1"/>
                  </a:lnTo>
                  <a:lnTo>
                    <a:pt x="1" y="2"/>
                  </a:lnTo>
                  <a:lnTo>
                    <a:pt x="1"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6" name="Freeform 73"/>
            <p:cNvSpPr>
              <a:spLocks/>
            </p:cNvSpPr>
            <p:nvPr/>
          </p:nvSpPr>
          <p:spPr bwMode="auto">
            <a:xfrm>
              <a:off x="5373" y="1510"/>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7" name="Freeform 74"/>
            <p:cNvSpPr>
              <a:spLocks/>
            </p:cNvSpPr>
            <p:nvPr/>
          </p:nvSpPr>
          <p:spPr bwMode="auto">
            <a:xfrm>
              <a:off x="5092" y="1511"/>
              <a:ext cx="4" cy="4"/>
            </a:xfrm>
            <a:custGeom>
              <a:avLst/>
              <a:gdLst>
                <a:gd name="T0" fmla="*/ 4 w 4"/>
                <a:gd name="T1" fmla="*/ 4 h 4"/>
                <a:gd name="T2" fmla="*/ 4 w 4"/>
                <a:gd name="T3" fmla="*/ 3 h 4"/>
                <a:gd name="T4" fmla="*/ 3 w 4"/>
                <a:gd name="T5" fmla="*/ 3 h 4"/>
                <a:gd name="T6" fmla="*/ 3 w 4"/>
                <a:gd name="T7" fmla="*/ 3 h 4"/>
                <a:gd name="T8" fmla="*/ 2 w 4"/>
                <a:gd name="T9" fmla="*/ 3 h 4"/>
                <a:gd name="T10" fmla="*/ 2 w 4"/>
                <a:gd name="T11" fmla="*/ 2 h 4"/>
                <a:gd name="T12" fmla="*/ 1 w 4"/>
                <a:gd name="T13" fmla="*/ 2 h 4"/>
                <a:gd name="T14" fmla="*/ 1 w 4"/>
                <a:gd name="T15" fmla="*/ 2 h 4"/>
                <a:gd name="T16" fmla="*/ 0 w 4"/>
                <a:gd name="T17" fmla="*/ 1 h 4"/>
                <a:gd name="T18" fmla="*/ 0 w 4"/>
                <a:gd name="T19" fmla="*/ 1 h 4"/>
                <a:gd name="T20" fmla="*/ 0 w 4"/>
                <a:gd name="T21" fmla="*/ 0 h 4"/>
                <a:gd name="T22" fmla="*/ 4 w 4"/>
                <a:gd name="T23" fmla="*/ 4 h 4"/>
                <a:gd name="T24" fmla="*/ 4 w 4"/>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4" y="4"/>
                  </a:moveTo>
                  <a:lnTo>
                    <a:pt x="4" y="3"/>
                  </a:lnTo>
                  <a:lnTo>
                    <a:pt x="3" y="3"/>
                  </a:lnTo>
                  <a:lnTo>
                    <a:pt x="3" y="3"/>
                  </a:lnTo>
                  <a:lnTo>
                    <a:pt x="2" y="3"/>
                  </a:lnTo>
                  <a:lnTo>
                    <a:pt x="2" y="2"/>
                  </a:lnTo>
                  <a:lnTo>
                    <a:pt x="1" y="2"/>
                  </a:lnTo>
                  <a:lnTo>
                    <a:pt x="1" y="2"/>
                  </a:lnTo>
                  <a:lnTo>
                    <a:pt x="0" y="1"/>
                  </a:lnTo>
                  <a:lnTo>
                    <a:pt x="0" y="1"/>
                  </a:lnTo>
                  <a:lnTo>
                    <a:pt x="0" y="0"/>
                  </a:lnTo>
                  <a:lnTo>
                    <a:pt x="4" y="4"/>
                  </a:lnTo>
                  <a:lnTo>
                    <a:pt x="4" y="4"/>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8" name="Freeform 75"/>
            <p:cNvSpPr>
              <a:spLocks/>
            </p:cNvSpPr>
            <p:nvPr/>
          </p:nvSpPr>
          <p:spPr bwMode="auto">
            <a:xfrm>
              <a:off x="5373" y="1513"/>
              <a:ext cx="2" cy="3"/>
            </a:xfrm>
            <a:custGeom>
              <a:avLst/>
              <a:gdLst>
                <a:gd name="T0" fmla="*/ 2 w 2"/>
                <a:gd name="T1" fmla="*/ 3 h 3"/>
                <a:gd name="T2" fmla="*/ 0 w 2"/>
                <a:gd name="T3" fmla="*/ 0 h 3"/>
                <a:gd name="T4" fmla="*/ 2 w 2"/>
                <a:gd name="T5" fmla="*/ 3 h 3"/>
                <a:gd name="T6" fmla="*/ 2 w 2"/>
                <a:gd name="T7" fmla="*/ 3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lnTo>
                    <a:pt x="0" y="0"/>
                  </a:lnTo>
                  <a:lnTo>
                    <a:pt x="2" y="3"/>
                  </a:lnTo>
                  <a:lnTo>
                    <a:pt x="2" y="3"/>
                  </a:lnTo>
                  <a:lnTo>
                    <a:pt x="2" y="3"/>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79" name="Freeform 76"/>
            <p:cNvSpPr>
              <a:spLocks/>
            </p:cNvSpPr>
            <p:nvPr/>
          </p:nvSpPr>
          <p:spPr bwMode="auto">
            <a:xfrm>
              <a:off x="5101" y="1522"/>
              <a:ext cx="2" cy="2"/>
            </a:xfrm>
            <a:custGeom>
              <a:avLst/>
              <a:gdLst>
                <a:gd name="T0" fmla="*/ 2 w 2"/>
                <a:gd name="T1" fmla="*/ 2 h 2"/>
                <a:gd name="T2" fmla="*/ 2 w 2"/>
                <a:gd name="T3" fmla="*/ 2 h 2"/>
                <a:gd name="T4" fmla="*/ 1 w 2"/>
                <a:gd name="T5" fmla="*/ 2 h 2"/>
                <a:gd name="T6" fmla="*/ 1 w 2"/>
                <a:gd name="T7" fmla="*/ 2 h 2"/>
                <a:gd name="T8" fmla="*/ 1 w 2"/>
                <a:gd name="T9" fmla="*/ 2 h 2"/>
                <a:gd name="T10" fmla="*/ 1 w 2"/>
                <a:gd name="T11" fmla="*/ 2 h 2"/>
                <a:gd name="T12" fmla="*/ 1 w 2"/>
                <a:gd name="T13" fmla="*/ 1 h 2"/>
                <a:gd name="T14" fmla="*/ 0 w 2"/>
                <a:gd name="T15" fmla="*/ 1 h 2"/>
                <a:gd name="T16" fmla="*/ 0 w 2"/>
                <a:gd name="T17" fmla="*/ 1 h 2"/>
                <a:gd name="T18" fmla="*/ 0 w 2"/>
                <a:gd name="T19" fmla="*/ 1 h 2"/>
                <a:gd name="T20" fmla="*/ 1 w 2"/>
                <a:gd name="T21" fmla="*/ 0 h 2"/>
                <a:gd name="T22" fmla="*/ 1 w 2"/>
                <a:gd name="T23" fmla="*/ 1 h 2"/>
                <a:gd name="T24" fmla="*/ 1 w 2"/>
                <a:gd name="T25" fmla="*/ 1 h 2"/>
                <a:gd name="T26" fmla="*/ 1 w 2"/>
                <a:gd name="T27" fmla="*/ 1 h 2"/>
                <a:gd name="T28" fmla="*/ 1 w 2"/>
                <a:gd name="T29" fmla="*/ 1 h 2"/>
                <a:gd name="T30" fmla="*/ 1 w 2"/>
                <a:gd name="T31" fmla="*/ 1 h 2"/>
                <a:gd name="T32" fmla="*/ 1 w 2"/>
                <a:gd name="T33" fmla="*/ 1 h 2"/>
                <a:gd name="T34" fmla="*/ 1 w 2"/>
                <a:gd name="T35" fmla="*/ 1 h 2"/>
                <a:gd name="T36" fmla="*/ 2 w 2"/>
                <a:gd name="T37" fmla="*/ 1 h 2"/>
                <a:gd name="T38" fmla="*/ 2 w 2"/>
                <a:gd name="T39" fmla="*/ 2 h 2"/>
                <a:gd name="T40" fmla="*/ 2 w 2"/>
                <a:gd name="T41" fmla="*/ 2 h 2"/>
                <a:gd name="T42" fmla="*/ 2 w 2"/>
                <a:gd name="T43"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2">
                  <a:moveTo>
                    <a:pt x="2" y="2"/>
                  </a:moveTo>
                  <a:lnTo>
                    <a:pt x="2" y="2"/>
                  </a:lnTo>
                  <a:lnTo>
                    <a:pt x="1" y="2"/>
                  </a:lnTo>
                  <a:lnTo>
                    <a:pt x="1" y="2"/>
                  </a:lnTo>
                  <a:lnTo>
                    <a:pt x="1" y="2"/>
                  </a:lnTo>
                  <a:lnTo>
                    <a:pt x="1" y="2"/>
                  </a:lnTo>
                  <a:lnTo>
                    <a:pt x="1" y="1"/>
                  </a:lnTo>
                  <a:lnTo>
                    <a:pt x="0" y="1"/>
                  </a:lnTo>
                  <a:lnTo>
                    <a:pt x="0" y="1"/>
                  </a:lnTo>
                  <a:lnTo>
                    <a:pt x="0" y="1"/>
                  </a:lnTo>
                  <a:lnTo>
                    <a:pt x="1" y="0"/>
                  </a:lnTo>
                  <a:lnTo>
                    <a:pt x="1" y="1"/>
                  </a:lnTo>
                  <a:lnTo>
                    <a:pt x="1" y="1"/>
                  </a:lnTo>
                  <a:lnTo>
                    <a:pt x="1" y="1"/>
                  </a:lnTo>
                  <a:lnTo>
                    <a:pt x="1" y="1"/>
                  </a:lnTo>
                  <a:lnTo>
                    <a:pt x="1" y="1"/>
                  </a:lnTo>
                  <a:lnTo>
                    <a:pt x="1" y="1"/>
                  </a:lnTo>
                  <a:lnTo>
                    <a:pt x="1" y="1"/>
                  </a:lnTo>
                  <a:lnTo>
                    <a:pt x="2" y="1"/>
                  </a:lnTo>
                  <a:lnTo>
                    <a:pt x="2" y="2"/>
                  </a:lnTo>
                  <a:lnTo>
                    <a:pt x="2" y="2"/>
                  </a:lnTo>
                  <a:lnTo>
                    <a:pt x="2" y="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 name="Freeform 77"/>
            <p:cNvSpPr>
              <a:spLocks/>
            </p:cNvSpPr>
            <p:nvPr/>
          </p:nvSpPr>
          <p:spPr bwMode="auto">
            <a:xfrm>
              <a:off x="5408" y="1525"/>
              <a:ext cx="25" cy="44"/>
            </a:xfrm>
            <a:custGeom>
              <a:avLst/>
              <a:gdLst>
                <a:gd name="T0" fmla="*/ 21 w 25"/>
                <a:gd name="T1" fmla="*/ 13 h 44"/>
                <a:gd name="T2" fmla="*/ 21 w 25"/>
                <a:gd name="T3" fmla="*/ 14 h 44"/>
                <a:gd name="T4" fmla="*/ 20 w 25"/>
                <a:gd name="T5" fmla="*/ 15 h 44"/>
                <a:gd name="T6" fmla="*/ 20 w 25"/>
                <a:gd name="T7" fmla="*/ 16 h 44"/>
                <a:gd name="T8" fmla="*/ 19 w 25"/>
                <a:gd name="T9" fmla="*/ 16 h 44"/>
                <a:gd name="T10" fmla="*/ 19 w 25"/>
                <a:gd name="T11" fmla="*/ 17 h 44"/>
                <a:gd name="T12" fmla="*/ 19 w 25"/>
                <a:gd name="T13" fmla="*/ 18 h 44"/>
                <a:gd name="T14" fmla="*/ 18 w 25"/>
                <a:gd name="T15" fmla="*/ 19 h 44"/>
                <a:gd name="T16" fmla="*/ 18 w 25"/>
                <a:gd name="T17" fmla="*/ 20 h 44"/>
                <a:gd name="T18" fmla="*/ 17 w 25"/>
                <a:gd name="T19" fmla="*/ 21 h 44"/>
                <a:gd name="T20" fmla="*/ 17 w 25"/>
                <a:gd name="T21" fmla="*/ 21 h 44"/>
                <a:gd name="T22" fmla="*/ 15 w 25"/>
                <a:gd name="T23" fmla="*/ 24 h 44"/>
                <a:gd name="T24" fmla="*/ 14 w 25"/>
                <a:gd name="T25" fmla="*/ 27 h 44"/>
                <a:gd name="T26" fmla="*/ 13 w 25"/>
                <a:gd name="T27" fmla="*/ 29 h 44"/>
                <a:gd name="T28" fmla="*/ 11 w 25"/>
                <a:gd name="T29" fmla="*/ 31 h 44"/>
                <a:gd name="T30" fmla="*/ 9 w 25"/>
                <a:gd name="T31" fmla="*/ 34 h 44"/>
                <a:gd name="T32" fmla="*/ 7 w 25"/>
                <a:gd name="T33" fmla="*/ 36 h 44"/>
                <a:gd name="T34" fmla="*/ 6 w 25"/>
                <a:gd name="T35" fmla="*/ 38 h 44"/>
                <a:gd name="T36" fmla="*/ 4 w 25"/>
                <a:gd name="T37" fmla="*/ 40 h 44"/>
                <a:gd name="T38" fmla="*/ 2 w 25"/>
                <a:gd name="T39" fmla="*/ 42 h 44"/>
                <a:gd name="T40" fmla="*/ 0 w 25"/>
                <a:gd name="T41" fmla="*/ 44 h 44"/>
                <a:gd name="T42" fmla="*/ 1 w 25"/>
                <a:gd name="T43" fmla="*/ 42 h 44"/>
                <a:gd name="T44" fmla="*/ 2 w 25"/>
                <a:gd name="T45" fmla="*/ 41 h 44"/>
                <a:gd name="T46" fmla="*/ 3 w 25"/>
                <a:gd name="T47" fmla="*/ 39 h 44"/>
                <a:gd name="T48" fmla="*/ 4 w 25"/>
                <a:gd name="T49" fmla="*/ 37 h 44"/>
                <a:gd name="T50" fmla="*/ 5 w 25"/>
                <a:gd name="T51" fmla="*/ 35 h 44"/>
                <a:gd name="T52" fmla="*/ 6 w 25"/>
                <a:gd name="T53" fmla="*/ 34 h 44"/>
                <a:gd name="T54" fmla="*/ 7 w 25"/>
                <a:gd name="T55" fmla="*/ 32 h 44"/>
                <a:gd name="T56" fmla="*/ 9 w 25"/>
                <a:gd name="T57" fmla="*/ 30 h 44"/>
                <a:gd name="T58" fmla="*/ 10 w 25"/>
                <a:gd name="T59" fmla="*/ 28 h 44"/>
                <a:gd name="T60" fmla="*/ 11 w 25"/>
                <a:gd name="T61" fmla="*/ 27 h 44"/>
                <a:gd name="T62" fmla="*/ 11 w 25"/>
                <a:gd name="T63" fmla="*/ 27 h 44"/>
                <a:gd name="T64" fmla="*/ 11 w 25"/>
                <a:gd name="T65" fmla="*/ 26 h 44"/>
                <a:gd name="T66" fmla="*/ 11 w 25"/>
                <a:gd name="T67" fmla="*/ 26 h 44"/>
                <a:gd name="T68" fmla="*/ 12 w 25"/>
                <a:gd name="T69" fmla="*/ 26 h 44"/>
                <a:gd name="T70" fmla="*/ 12 w 25"/>
                <a:gd name="T71" fmla="*/ 26 h 44"/>
                <a:gd name="T72" fmla="*/ 12 w 25"/>
                <a:gd name="T73" fmla="*/ 25 h 44"/>
                <a:gd name="T74" fmla="*/ 12 w 25"/>
                <a:gd name="T75" fmla="*/ 25 h 44"/>
                <a:gd name="T76" fmla="*/ 12 w 25"/>
                <a:gd name="T77" fmla="*/ 25 h 44"/>
                <a:gd name="T78" fmla="*/ 12 w 25"/>
                <a:gd name="T79" fmla="*/ 24 h 44"/>
                <a:gd name="T80" fmla="*/ 12 w 25"/>
                <a:gd name="T81" fmla="*/ 24 h 44"/>
                <a:gd name="T82" fmla="*/ 14 w 25"/>
                <a:gd name="T83" fmla="*/ 22 h 44"/>
                <a:gd name="T84" fmla="*/ 15 w 25"/>
                <a:gd name="T85" fmla="*/ 20 h 44"/>
                <a:gd name="T86" fmla="*/ 17 w 25"/>
                <a:gd name="T87" fmla="*/ 18 h 44"/>
                <a:gd name="T88" fmla="*/ 18 w 25"/>
                <a:gd name="T89" fmla="*/ 15 h 44"/>
                <a:gd name="T90" fmla="*/ 19 w 25"/>
                <a:gd name="T91" fmla="*/ 13 h 44"/>
                <a:gd name="T92" fmla="*/ 20 w 25"/>
                <a:gd name="T93" fmla="*/ 10 h 44"/>
                <a:gd name="T94" fmla="*/ 22 w 25"/>
                <a:gd name="T95" fmla="*/ 7 h 44"/>
                <a:gd name="T96" fmla="*/ 23 w 25"/>
                <a:gd name="T97" fmla="*/ 5 h 44"/>
                <a:gd name="T98" fmla="*/ 24 w 25"/>
                <a:gd name="T99" fmla="*/ 2 h 44"/>
                <a:gd name="T100" fmla="*/ 25 w 25"/>
                <a:gd name="T101" fmla="*/ 0 h 44"/>
                <a:gd name="T102" fmla="*/ 25 w 25"/>
                <a:gd name="T103" fmla="*/ 1 h 44"/>
                <a:gd name="T104" fmla="*/ 25 w 25"/>
                <a:gd name="T105" fmla="*/ 3 h 44"/>
                <a:gd name="T106" fmla="*/ 25 w 25"/>
                <a:gd name="T107" fmla="*/ 4 h 44"/>
                <a:gd name="T108" fmla="*/ 24 w 25"/>
                <a:gd name="T109" fmla="*/ 5 h 44"/>
                <a:gd name="T110" fmla="*/ 24 w 25"/>
                <a:gd name="T111" fmla="*/ 7 h 44"/>
                <a:gd name="T112" fmla="*/ 23 w 25"/>
                <a:gd name="T113" fmla="*/ 8 h 44"/>
                <a:gd name="T114" fmla="*/ 23 w 25"/>
                <a:gd name="T115" fmla="*/ 9 h 44"/>
                <a:gd name="T116" fmla="*/ 22 w 25"/>
                <a:gd name="T117" fmla="*/ 11 h 44"/>
                <a:gd name="T118" fmla="*/ 22 w 25"/>
                <a:gd name="T119" fmla="*/ 12 h 44"/>
                <a:gd name="T120" fmla="*/ 21 w 25"/>
                <a:gd name="T121" fmla="*/ 13 h 44"/>
                <a:gd name="T122" fmla="*/ 21 w 25"/>
                <a:gd name="T123"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 h="44">
                  <a:moveTo>
                    <a:pt x="21" y="13"/>
                  </a:moveTo>
                  <a:lnTo>
                    <a:pt x="21" y="14"/>
                  </a:lnTo>
                  <a:lnTo>
                    <a:pt x="20" y="15"/>
                  </a:lnTo>
                  <a:lnTo>
                    <a:pt x="20" y="16"/>
                  </a:lnTo>
                  <a:lnTo>
                    <a:pt x="19" y="16"/>
                  </a:lnTo>
                  <a:lnTo>
                    <a:pt x="19" y="17"/>
                  </a:lnTo>
                  <a:lnTo>
                    <a:pt x="19" y="18"/>
                  </a:lnTo>
                  <a:lnTo>
                    <a:pt x="18" y="19"/>
                  </a:lnTo>
                  <a:lnTo>
                    <a:pt x="18" y="20"/>
                  </a:lnTo>
                  <a:lnTo>
                    <a:pt x="17" y="21"/>
                  </a:lnTo>
                  <a:lnTo>
                    <a:pt x="17" y="21"/>
                  </a:lnTo>
                  <a:lnTo>
                    <a:pt x="15" y="24"/>
                  </a:lnTo>
                  <a:lnTo>
                    <a:pt x="14" y="27"/>
                  </a:lnTo>
                  <a:lnTo>
                    <a:pt x="13" y="29"/>
                  </a:lnTo>
                  <a:lnTo>
                    <a:pt x="11" y="31"/>
                  </a:lnTo>
                  <a:lnTo>
                    <a:pt x="9" y="34"/>
                  </a:lnTo>
                  <a:lnTo>
                    <a:pt x="7" y="36"/>
                  </a:lnTo>
                  <a:lnTo>
                    <a:pt x="6" y="38"/>
                  </a:lnTo>
                  <a:lnTo>
                    <a:pt x="4" y="40"/>
                  </a:lnTo>
                  <a:lnTo>
                    <a:pt x="2" y="42"/>
                  </a:lnTo>
                  <a:lnTo>
                    <a:pt x="0" y="44"/>
                  </a:lnTo>
                  <a:lnTo>
                    <a:pt x="1" y="42"/>
                  </a:lnTo>
                  <a:lnTo>
                    <a:pt x="2" y="41"/>
                  </a:lnTo>
                  <a:lnTo>
                    <a:pt x="3" y="39"/>
                  </a:lnTo>
                  <a:lnTo>
                    <a:pt x="4" y="37"/>
                  </a:lnTo>
                  <a:lnTo>
                    <a:pt x="5" y="35"/>
                  </a:lnTo>
                  <a:lnTo>
                    <a:pt x="6" y="34"/>
                  </a:lnTo>
                  <a:lnTo>
                    <a:pt x="7" y="32"/>
                  </a:lnTo>
                  <a:lnTo>
                    <a:pt x="9" y="30"/>
                  </a:lnTo>
                  <a:lnTo>
                    <a:pt x="10" y="28"/>
                  </a:lnTo>
                  <a:lnTo>
                    <a:pt x="11" y="27"/>
                  </a:lnTo>
                  <a:lnTo>
                    <a:pt x="11" y="27"/>
                  </a:lnTo>
                  <a:lnTo>
                    <a:pt x="11" y="26"/>
                  </a:lnTo>
                  <a:lnTo>
                    <a:pt x="11" y="26"/>
                  </a:lnTo>
                  <a:lnTo>
                    <a:pt x="12" y="26"/>
                  </a:lnTo>
                  <a:lnTo>
                    <a:pt x="12" y="26"/>
                  </a:lnTo>
                  <a:lnTo>
                    <a:pt x="12" y="25"/>
                  </a:lnTo>
                  <a:lnTo>
                    <a:pt x="12" y="25"/>
                  </a:lnTo>
                  <a:lnTo>
                    <a:pt x="12" y="25"/>
                  </a:lnTo>
                  <a:lnTo>
                    <a:pt x="12" y="24"/>
                  </a:lnTo>
                  <a:lnTo>
                    <a:pt x="12" y="24"/>
                  </a:lnTo>
                  <a:lnTo>
                    <a:pt x="14" y="22"/>
                  </a:lnTo>
                  <a:lnTo>
                    <a:pt x="15" y="20"/>
                  </a:lnTo>
                  <a:lnTo>
                    <a:pt x="17" y="18"/>
                  </a:lnTo>
                  <a:lnTo>
                    <a:pt x="18" y="15"/>
                  </a:lnTo>
                  <a:lnTo>
                    <a:pt x="19" y="13"/>
                  </a:lnTo>
                  <a:lnTo>
                    <a:pt x="20" y="10"/>
                  </a:lnTo>
                  <a:lnTo>
                    <a:pt x="22" y="7"/>
                  </a:lnTo>
                  <a:lnTo>
                    <a:pt x="23" y="5"/>
                  </a:lnTo>
                  <a:lnTo>
                    <a:pt x="24" y="2"/>
                  </a:lnTo>
                  <a:lnTo>
                    <a:pt x="25" y="0"/>
                  </a:lnTo>
                  <a:lnTo>
                    <a:pt x="25" y="1"/>
                  </a:lnTo>
                  <a:lnTo>
                    <a:pt x="25" y="3"/>
                  </a:lnTo>
                  <a:lnTo>
                    <a:pt x="25" y="4"/>
                  </a:lnTo>
                  <a:lnTo>
                    <a:pt x="24" y="5"/>
                  </a:lnTo>
                  <a:lnTo>
                    <a:pt x="24" y="7"/>
                  </a:lnTo>
                  <a:lnTo>
                    <a:pt x="23" y="8"/>
                  </a:lnTo>
                  <a:lnTo>
                    <a:pt x="23" y="9"/>
                  </a:lnTo>
                  <a:lnTo>
                    <a:pt x="22" y="11"/>
                  </a:lnTo>
                  <a:lnTo>
                    <a:pt x="22" y="12"/>
                  </a:lnTo>
                  <a:lnTo>
                    <a:pt x="21" y="13"/>
                  </a:lnTo>
                  <a:lnTo>
                    <a:pt x="2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1" name="Freeform 78"/>
            <p:cNvSpPr>
              <a:spLocks/>
            </p:cNvSpPr>
            <p:nvPr/>
          </p:nvSpPr>
          <p:spPr bwMode="auto">
            <a:xfrm>
              <a:off x="5152" y="1526"/>
              <a:ext cx="1" cy="2"/>
            </a:xfrm>
            <a:custGeom>
              <a:avLst/>
              <a:gdLst>
                <a:gd name="T0" fmla="*/ 0 w 1"/>
                <a:gd name="T1" fmla="*/ 0 h 2"/>
                <a:gd name="T2" fmla="*/ 1 w 1"/>
                <a:gd name="T3" fmla="*/ 2 h 2"/>
                <a:gd name="T4" fmla="*/ 0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2" name="Freeform 79"/>
            <p:cNvSpPr>
              <a:spLocks/>
            </p:cNvSpPr>
            <p:nvPr/>
          </p:nvSpPr>
          <p:spPr bwMode="auto">
            <a:xfrm>
              <a:off x="5261" y="1528"/>
              <a:ext cx="1" cy="2"/>
            </a:xfrm>
            <a:custGeom>
              <a:avLst/>
              <a:gdLst>
                <a:gd name="T0" fmla="*/ 0 h 2"/>
                <a:gd name="T1" fmla="*/ 2 h 2"/>
                <a:gd name="T2" fmla="*/ 0 h 2"/>
                <a:gd name="T3" fmla="*/ 0 h 2"/>
              </a:gdLst>
              <a:ahLst/>
              <a:cxnLst>
                <a:cxn ang="0">
                  <a:pos x="0" y="T0"/>
                </a:cxn>
                <a:cxn ang="0">
                  <a:pos x="0" y="T1"/>
                </a:cxn>
                <a:cxn ang="0">
                  <a:pos x="0" y="T2"/>
                </a:cxn>
                <a:cxn ang="0">
                  <a:pos x="0" y="T3"/>
                </a:cxn>
              </a:cxnLst>
              <a:rect l="0" t="0" r="r" b="b"/>
              <a:pathLst>
                <a:path h="2">
                  <a:moveTo>
                    <a:pt x="0" y="0"/>
                  </a:moveTo>
                  <a:lnTo>
                    <a:pt x="0" y="2"/>
                  </a:lnTo>
                  <a:lnTo>
                    <a:pt x="0" y="0"/>
                  </a:lnTo>
                  <a:lnTo>
                    <a:pt x="0"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3" name="Freeform 80"/>
            <p:cNvSpPr>
              <a:spLocks/>
            </p:cNvSpPr>
            <p:nvPr/>
          </p:nvSpPr>
          <p:spPr bwMode="auto">
            <a:xfrm>
              <a:off x="5264" y="1543"/>
              <a:ext cx="1" cy="1"/>
            </a:xfrm>
            <a:custGeom>
              <a:avLst/>
              <a:gdLst>
                <a:gd name="T0" fmla="*/ 1 w 1"/>
                <a:gd name="T1" fmla="*/ 0 h 1"/>
                <a:gd name="T2" fmla="*/ 1 w 1"/>
                <a:gd name="T3" fmla="*/ 0 h 1"/>
                <a:gd name="T4" fmla="*/ 1 w 1"/>
                <a:gd name="T5" fmla="*/ 1 h 1"/>
                <a:gd name="T6" fmla="*/ 1 w 1"/>
                <a:gd name="T7" fmla="*/ 1 h 1"/>
                <a:gd name="T8" fmla="*/ 1 w 1"/>
                <a:gd name="T9" fmla="*/ 1 h 1"/>
                <a:gd name="T10" fmla="*/ 1 w 1"/>
                <a:gd name="T11" fmla="*/ 1 h 1"/>
                <a:gd name="T12" fmla="*/ 1 w 1"/>
                <a:gd name="T13" fmla="*/ 1 h 1"/>
                <a:gd name="T14" fmla="*/ 1 w 1"/>
                <a:gd name="T15" fmla="*/ 1 h 1"/>
                <a:gd name="T16" fmla="*/ 1 w 1"/>
                <a:gd name="T17" fmla="*/ 1 h 1"/>
                <a:gd name="T18" fmla="*/ 1 w 1"/>
                <a:gd name="T19" fmla="*/ 1 h 1"/>
                <a:gd name="T20" fmla="*/ 1 w 1"/>
                <a:gd name="T21" fmla="*/ 1 h 1"/>
                <a:gd name="T22" fmla="*/ 0 w 1"/>
                <a:gd name="T23" fmla="*/ 0 h 1"/>
                <a:gd name="T24" fmla="*/ 0 w 1"/>
                <a:gd name="T25" fmla="*/ 0 h 1"/>
                <a:gd name="T26" fmla="*/ 0 w 1"/>
                <a:gd name="T27" fmla="*/ 0 h 1"/>
                <a:gd name="T28" fmla="*/ 1 w 1"/>
                <a:gd name="T29" fmla="*/ 0 h 1"/>
                <a:gd name="T30" fmla="*/ 1 w 1"/>
                <a:gd name="T31" fmla="*/ 0 h 1"/>
                <a:gd name="T32" fmla="*/ 1 w 1"/>
                <a:gd name="T33" fmla="*/ 0 h 1"/>
                <a:gd name="T34" fmla="*/ 1 w 1"/>
                <a:gd name="T35" fmla="*/ 0 h 1"/>
                <a:gd name="T36" fmla="*/ 1 w 1"/>
                <a:gd name="T37" fmla="*/ 0 h 1"/>
                <a:gd name="T38" fmla="*/ 1 w 1"/>
                <a:gd name="T39" fmla="*/ 0 h 1"/>
                <a:gd name="T40" fmla="*/ 1 w 1"/>
                <a:gd name="T41" fmla="*/ 0 h 1"/>
                <a:gd name="T42" fmla="*/ 1 w 1"/>
                <a:gd name="T43" fmla="*/ 0 h 1"/>
                <a:gd name="T44" fmla="*/ 1 w 1"/>
                <a:gd name="T4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 h="1">
                  <a:moveTo>
                    <a:pt x="1" y="0"/>
                  </a:moveTo>
                  <a:lnTo>
                    <a:pt x="1" y="0"/>
                  </a:lnTo>
                  <a:lnTo>
                    <a:pt x="1" y="1"/>
                  </a:lnTo>
                  <a:lnTo>
                    <a:pt x="1" y="1"/>
                  </a:lnTo>
                  <a:lnTo>
                    <a:pt x="1" y="1"/>
                  </a:lnTo>
                  <a:lnTo>
                    <a:pt x="1" y="1"/>
                  </a:lnTo>
                  <a:lnTo>
                    <a:pt x="1" y="1"/>
                  </a:lnTo>
                  <a:lnTo>
                    <a:pt x="1" y="1"/>
                  </a:lnTo>
                  <a:lnTo>
                    <a:pt x="1" y="1"/>
                  </a:lnTo>
                  <a:lnTo>
                    <a:pt x="1" y="1"/>
                  </a:lnTo>
                  <a:lnTo>
                    <a:pt x="1" y="1"/>
                  </a:lnTo>
                  <a:lnTo>
                    <a:pt x="0" y="0"/>
                  </a:lnTo>
                  <a:lnTo>
                    <a:pt x="0" y="0"/>
                  </a:lnTo>
                  <a:lnTo>
                    <a:pt x="0" y="0"/>
                  </a:lnTo>
                  <a:lnTo>
                    <a:pt x="1" y="0"/>
                  </a:lnTo>
                  <a:lnTo>
                    <a:pt x="1" y="0"/>
                  </a:lnTo>
                  <a:lnTo>
                    <a:pt x="1" y="0"/>
                  </a:lnTo>
                  <a:lnTo>
                    <a:pt x="1" y="0"/>
                  </a:lnTo>
                  <a:lnTo>
                    <a:pt x="1" y="0"/>
                  </a:lnTo>
                  <a:lnTo>
                    <a:pt x="1" y="0"/>
                  </a:lnTo>
                  <a:lnTo>
                    <a:pt x="1" y="0"/>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4" name="Freeform 81"/>
            <p:cNvSpPr>
              <a:spLocks/>
            </p:cNvSpPr>
            <p:nvPr/>
          </p:nvSpPr>
          <p:spPr bwMode="auto">
            <a:xfrm>
              <a:off x="5044" y="1544"/>
              <a:ext cx="17" cy="45"/>
            </a:xfrm>
            <a:custGeom>
              <a:avLst/>
              <a:gdLst>
                <a:gd name="T0" fmla="*/ 0 w 17"/>
                <a:gd name="T1" fmla="*/ 0 h 45"/>
                <a:gd name="T2" fmla="*/ 1 w 17"/>
                <a:gd name="T3" fmla="*/ 5 h 45"/>
                <a:gd name="T4" fmla="*/ 3 w 17"/>
                <a:gd name="T5" fmla="*/ 9 h 45"/>
                <a:gd name="T6" fmla="*/ 4 w 17"/>
                <a:gd name="T7" fmla="*/ 13 h 45"/>
                <a:gd name="T8" fmla="*/ 6 w 17"/>
                <a:gd name="T9" fmla="*/ 17 h 45"/>
                <a:gd name="T10" fmla="*/ 7 w 17"/>
                <a:gd name="T11" fmla="*/ 21 h 45"/>
                <a:gd name="T12" fmla="*/ 9 w 17"/>
                <a:gd name="T13" fmla="*/ 25 h 45"/>
                <a:gd name="T14" fmla="*/ 11 w 17"/>
                <a:gd name="T15" fmla="*/ 30 h 45"/>
                <a:gd name="T16" fmla="*/ 13 w 17"/>
                <a:gd name="T17" fmla="*/ 34 h 45"/>
                <a:gd name="T18" fmla="*/ 15 w 17"/>
                <a:gd name="T19" fmla="*/ 38 h 45"/>
                <a:gd name="T20" fmla="*/ 16 w 17"/>
                <a:gd name="T21" fmla="*/ 42 h 45"/>
                <a:gd name="T22" fmla="*/ 17 w 17"/>
                <a:gd name="T23" fmla="*/ 45 h 45"/>
                <a:gd name="T24" fmla="*/ 14 w 17"/>
                <a:gd name="T25" fmla="*/ 44 h 45"/>
                <a:gd name="T26" fmla="*/ 12 w 17"/>
                <a:gd name="T27" fmla="*/ 40 h 45"/>
                <a:gd name="T28" fmla="*/ 10 w 17"/>
                <a:gd name="T29" fmla="*/ 36 h 45"/>
                <a:gd name="T30" fmla="*/ 9 w 17"/>
                <a:gd name="T31" fmla="*/ 32 h 45"/>
                <a:gd name="T32" fmla="*/ 7 w 17"/>
                <a:gd name="T33" fmla="*/ 27 h 45"/>
                <a:gd name="T34" fmla="*/ 5 w 17"/>
                <a:gd name="T35" fmla="*/ 23 h 45"/>
                <a:gd name="T36" fmla="*/ 4 w 17"/>
                <a:gd name="T37" fmla="*/ 18 h 45"/>
                <a:gd name="T38" fmla="*/ 2 w 17"/>
                <a:gd name="T39" fmla="*/ 14 h 45"/>
                <a:gd name="T40" fmla="*/ 1 w 17"/>
                <a:gd name="T41" fmla="*/ 9 h 45"/>
                <a:gd name="T42" fmla="*/ 0 w 17"/>
                <a:gd name="T43" fmla="*/ 5 h 45"/>
                <a:gd name="T44" fmla="*/ 0 w 17"/>
                <a:gd name="T45" fmla="*/ 0 h 45"/>
                <a:gd name="T46" fmla="*/ 0 w 17"/>
                <a:gd name="T47" fmla="*/ 0 h 45"/>
                <a:gd name="T48" fmla="*/ 0 w 17"/>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45">
                  <a:moveTo>
                    <a:pt x="0" y="0"/>
                  </a:moveTo>
                  <a:lnTo>
                    <a:pt x="1" y="5"/>
                  </a:lnTo>
                  <a:lnTo>
                    <a:pt x="3" y="9"/>
                  </a:lnTo>
                  <a:lnTo>
                    <a:pt x="4" y="13"/>
                  </a:lnTo>
                  <a:lnTo>
                    <a:pt x="6" y="17"/>
                  </a:lnTo>
                  <a:lnTo>
                    <a:pt x="7" y="21"/>
                  </a:lnTo>
                  <a:lnTo>
                    <a:pt x="9" y="25"/>
                  </a:lnTo>
                  <a:lnTo>
                    <a:pt x="11" y="30"/>
                  </a:lnTo>
                  <a:lnTo>
                    <a:pt x="13" y="34"/>
                  </a:lnTo>
                  <a:lnTo>
                    <a:pt x="15" y="38"/>
                  </a:lnTo>
                  <a:lnTo>
                    <a:pt x="16" y="42"/>
                  </a:lnTo>
                  <a:lnTo>
                    <a:pt x="17" y="45"/>
                  </a:lnTo>
                  <a:lnTo>
                    <a:pt x="14" y="44"/>
                  </a:lnTo>
                  <a:lnTo>
                    <a:pt x="12" y="40"/>
                  </a:lnTo>
                  <a:lnTo>
                    <a:pt x="10" y="36"/>
                  </a:lnTo>
                  <a:lnTo>
                    <a:pt x="9" y="32"/>
                  </a:lnTo>
                  <a:lnTo>
                    <a:pt x="7" y="27"/>
                  </a:lnTo>
                  <a:lnTo>
                    <a:pt x="5" y="23"/>
                  </a:lnTo>
                  <a:lnTo>
                    <a:pt x="4" y="18"/>
                  </a:lnTo>
                  <a:lnTo>
                    <a:pt x="2" y="14"/>
                  </a:lnTo>
                  <a:lnTo>
                    <a:pt x="1" y="9"/>
                  </a:lnTo>
                  <a:lnTo>
                    <a:pt x="0" y="5"/>
                  </a:lnTo>
                  <a:lnTo>
                    <a:pt x="0" y="0"/>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5" name="Freeform 82"/>
            <p:cNvSpPr>
              <a:spLocks/>
            </p:cNvSpPr>
            <p:nvPr/>
          </p:nvSpPr>
          <p:spPr bwMode="auto">
            <a:xfrm>
              <a:off x="5380" y="1550"/>
              <a:ext cx="20" cy="32"/>
            </a:xfrm>
            <a:custGeom>
              <a:avLst/>
              <a:gdLst>
                <a:gd name="T0" fmla="*/ 19 w 20"/>
                <a:gd name="T1" fmla="*/ 0 h 32"/>
                <a:gd name="T2" fmla="*/ 20 w 20"/>
                <a:gd name="T3" fmla="*/ 4 h 32"/>
                <a:gd name="T4" fmla="*/ 20 w 20"/>
                <a:gd name="T5" fmla="*/ 7 h 32"/>
                <a:gd name="T6" fmla="*/ 20 w 20"/>
                <a:gd name="T7" fmla="*/ 11 h 32"/>
                <a:gd name="T8" fmla="*/ 19 w 20"/>
                <a:gd name="T9" fmla="*/ 14 h 32"/>
                <a:gd name="T10" fmla="*/ 18 w 20"/>
                <a:gd name="T11" fmla="*/ 17 h 32"/>
                <a:gd name="T12" fmla="*/ 17 w 20"/>
                <a:gd name="T13" fmla="*/ 21 h 32"/>
                <a:gd name="T14" fmla="*/ 16 w 20"/>
                <a:gd name="T15" fmla="*/ 24 h 32"/>
                <a:gd name="T16" fmla="*/ 15 w 20"/>
                <a:gd name="T17" fmla="*/ 26 h 32"/>
                <a:gd name="T18" fmla="*/ 13 w 20"/>
                <a:gd name="T19" fmla="*/ 29 h 32"/>
                <a:gd name="T20" fmla="*/ 12 w 20"/>
                <a:gd name="T21" fmla="*/ 32 h 32"/>
                <a:gd name="T22" fmla="*/ 10 w 20"/>
                <a:gd name="T23" fmla="*/ 31 h 32"/>
                <a:gd name="T24" fmla="*/ 9 w 20"/>
                <a:gd name="T25" fmla="*/ 30 h 32"/>
                <a:gd name="T26" fmla="*/ 7 w 20"/>
                <a:gd name="T27" fmla="*/ 28 h 32"/>
                <a:gd name="T28" fmla="*/ 6 w 20"/>
                <a:gd name="T29" fmla="*/ 26 h 32"/>
                <a:gd name="T30" fmla="*/ 5 w 20"/>
                <a:gd name="T31" fmla="*/ 25 h 32"/>
                <a:gd name="T32" fmla="*/ 4 w 20"/>
                <a:gd name="T33" fmla="*/ 23 h 32"/>
                <a:gd name="T34" fmla="*/ 3 w 20"/>
                <a:gd name="T35" fmla="*/ 21 h 32"/>
                <a:gd name="T36" fmla="*/ 2 w 20"/>
                <a:gd name="T37" fmla="*/ 19 h 32"/>
                <a:gd name="T38" fmla="*/ 1 w 20"/>
                <a:gd name="T39" fmla="*/ 17 h 32"/>
                <a:gd name="T40" fmla="*/ 1 w 20"/>
                <a:gd name="T41" fmla="*/ 15 h 32"/>
                <a:gd name="T42" fmla="*/ 0 w 20"/>
                <a:gd name="T43" fmla="*/ 15 h 32"/>
                <a:gd name="T44" fmla="*/ 0 w 20"/>
                <a:gd name="T45" fmla="*/ 14 h 32"/>
                <a:gd name="T46" fmla="*/ 0 w 20"/>
                <a:gd name="T47" fmla="*/ 14 h 32"/>
                <a:gd name="T48" fmla="*/ 0 w 20"/>
                <a:gd name="T49" fmla="*/ 14 h 32"/>
                <a:gd name="T50" fmla="*/ 1 w 20"/>
                <a:gd name="T51" fmla="*/ 13 h 32"/>
                <a:gd name="T52" fmla="*/ 1 w 20"/>
                <a:gd name="T53" fmla="*/ 13 h 32"/>
                <a:gd name="T54" fmla="*/ 1 w 20"/>
                <a:gd name="T55" fmla="*/ 13 h 32"/>
                <a:gd name="T56" fmla="*/ 1 w 20"/>
                <a:gd name="T57" fmla="*/ 13 h 32"/>
                <a:gd name="T58" fmla="*/ 1 w 20"/>
                <a:gd name="T59" fmla="*/ 13 h 32"/>
                <a:gd name="T60" fmla="*/ 2 w 20"/>
                <a:gd name="T61" fmla="*/ 13 h 32"/>
                <a:gd name="T62" fmla="*/ 3 w 20"/>
                <a:gd name="T63" fmla="*/ 12 h 32"/>
                <a:gd name="T64" fmla="*/ 4 w 20"/>
                <a:gd name="T65" fmla="*/ 12 h 32"/>
                <a:gd name="T66" fmla="*/ 6 w 20"/>
                <a:gd name="T67" fmla="*/ 11 h 32"/>
                <a:gd name="T68" fmla="*/ 7 w 20"/>
                <a:gd name="T69" fmla="*/ 10 h 32"/>
                <a:gd name="T70" fmla="*/ 8 w 20"/>
                <a:gd name="T71" fmla="*/ 9 h 32"/>
                <a:gd name="T72" fmla="*/ 10 w 20"/>
                <a:gd name="T73" fmla="*/ 8 h 32"/>
                <a:gd name="T74" fmla="*/ 11 w 20"/>
                <a:gd name="T75" fmla="*/ 7 h 32"/>
                <a:gd name="T76" fmla="*/ 12 w 20"/>
                <a:gd name="T77" fmla="*/ 6 h 32"/>
                <a:gd name="T78" fmla="*/ 13 w 20"/>
                <a:gd name="T79" fmla="*/ 5 h 32"/>
                <a:gd name="T80" fmla="*/ 15 w 20"/>
                <a:gd name="T81" fmla="*/ 4 h 32"/>
                <a:gd name="T82" fmla="*/ 15 w 20"/>
                <a:gd name="T83" fmla="*/ 4 h 32"/>
                <a:gd name="T84" fmla="*/ 15 w 20"/>
                <a:gd name="T85" fmla="*/ 3 h 32"/>
                <a:gd name="T86" fmla="*/ 16 w 20"/>
                <a:gd name="T87" fmla="*/ 3 h 32"/>
                <a:gd name="T88" fmla="*/ 16 w 20"/>
                <a:gd name="T89" fmla="*/ 2 h 32"/>
                <a:gd name="T90" fmla="*/ 16 w 20"/>
                <a:gd name="T91" fmla="*/ 2 h 32"/>
                <a:gd name="T92" fmla="*/ 17 w 20"/>
                <a:gd name="T93" fmla="*/ 1 h 32"/>
                <a:gd name="T94" fmla="*/ 17 w 20"/>
                <a:gd name="T95" fmla="*/ 1 h 32"/>
                <a:gd name="T96" fmla="*/ 17 w 20"/>
                <a:gd name="T97" fmla="*/ 0 h 32"/>
                <a:gd name="T98" fmla="*/ 18 w 20"/>
                <a:gd name="T99" fmla="*/ 0 h 32"/>
                <a:gd name="T100" fmla="*/ 19 w 20"/>
                <a:gd name="T101" fmla="*/ 0 h 32"/>
                <a:gd name="T102" fmla="*/ 19 w 20"/>
                <a:gd name="T10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32">
                  <a:moveTo>
                    <a:pt x="19" y="0"/>
                  </a:moveTo>
                  <a:lnTo>
                    <a:pt x="20" y="4"/>
                  </a:lnTo>
                  <a:lnTo>
                    <a:pt x="20" y="7"/>
                  </a:lnTo>
                  <a:lnTo>
                    <a:pt x="20" y="11"/>
                  </a:lnTo>
                  <a:lnTo>
                    <a:pt x="19" y="14"/>
                  </a:lnTo>
                  <a:lnTo>
                    <a:pt x="18" y="17"/>
                  </a:lnTo>
                  <a:lnTo>
                    <a:pt x="17" y="21"/>
                  </a:lnTo>
                  <a:lnTo>
                    <a:pt x="16" y="24"/>
                  </a:lnTo>
                  <a:lnTo>
                    <a:pt x="15" y="26"/>
                  </a:lnTo>
                  <a:lnTo>
                    <a:pt x="13" y="29"/>
                  </a:lnTo>
                  <a:lnTo>
                    <a:pt x="12" y="32"/>
                  </a:lnTo>
                  <a:lnTo>
                    <a:pt x="10" y="31"/>
                  </a:lnTo>
                  <a:lnTo>
                    <a:pt x="9" y="30"/>
                  </a:lnTo>
                  <a:lnTo>
                    <a:pt x="7" y="28"/>
                  </a:lnTo>
                  <a:lnTo>
                    <a:pt x="6" y="26"/>
                  </a:lnTo>
                  <a:lnTo>
                    <a:pt x="5" y="25"/>
                  </a:lnTo>
                  <a:lnTo>
                    <a:pt x="4" y="23"/>
                  </a:lnTo>
                  <a:lnTo>
                    <a:pt x="3" y="21"/>
                  </a:lnTo>
                  <a:lnTo>
                    <a:pt x="2" y="19"/>
                  </a:lnTo>
                  <a:lnTo>
                    <a:pt x="1" y="17"/>
                  </a:lnTo>
                  <a:lnTo>
                    <a:pt x="1" y="15"/>
                  </a:lnTo>
                  <a:lnTo>
                    <a:pt x="0" y="15"/>
                  </a:lnTo>
                  <a:lnTo>
                    <a:pt x="0" y="14"/>
                  </a:lnTo>
                  <a:lnTo>
                    <a:pt x="0" y="14"/>
                  </a:lnTo>
                  <a:lnTo>
                    <a:pt x="0" y="14"/>
                  </a:lnTo>
                  <a:lnTo>
                    <a:pt x="1" y="13"/>
                  </a:lnTo>
                  <a:lnTo>
                    <a:pt x="1" y="13"/>
                  </a:lnTo>
                  <a:lnTo>
                    <a:pt x="1" y="13"/>
                  </a:lnTo>
                  <a:lnTo>
                    <a:pt x="1" y="13"/>
                  </a:lnTo>
                  <a:lnTo>
                    <a:pt x="1" y="13"/>
                  </a:lnTo>
                  <a:lnTo>
                    <a:pt x="2" y="13"/>
                  </a:lnTo>
                  <a:lnTo>
                    <a:pt x="3" y="12"/>
                  </a:lnTo>
                  <a:lnTo>
                    <a:pt x="4" y="12"/>
                  </a:lnTo>
                  <a:lnTo>
                    <a:pt x="6" y="11"/>
                  </a:lnTo>
                  <a:lnTo>
                    <a:pt x="7" y="10"/>
                  </a:lnTo>
                  <a:lnTo>
                    <a:pt x="8" y="9"/>
                  </a:lnTo>
                  <a:lnTo>
                    <a:pt x="10" y="8"/>
                  </a:lnTo>
                  <a:lnTo>
                    <a:pt x="11" y="7"/>
                  </a:lnTo>
                  <a:lnTo>
                    <a:pt x="12" y="6"/>
                  </a:lnTo>
                  <a:lnTo>
                    <a:pt x="13" y="5"/>
                  </a:lnTo>
                  <a:lnTo>
                    <a:pt x="15" y="4"/>
                  </a:lnTo>
                  <a:lnTo>
                    <a:pt x="15" y="4"/>
                  </a:lnTo>
                  <a:lnTo>
                    <a:pt x="15" y="3"/>
                  </a:lnTo>
                  <a:lnTo>
                    <a:pt x="16" y="3"/>
                  </a:lnTo>
                  <a:lnTo>
                    <a:pt x="16" y="2"/>
                  </a:lnTo>
                  <a:lnTo>
                    <a:pt x="16" y="2"/>
                  </a:lnTo>
                  <a:lnTo>
                    <a:pt x="17" y="1"/>
                  </a:lnTo>
                  <a:lnTo>
                    <a:pt x="17" y="1"/>
                  </a:lnTo>
                  <a:lnTo>
                    <a:pt x="17" y="0"/>
                  </a:lnTo>
                  <a:lnTo>
                    <a:pt x="18" y="0"/>
                  </a:lnTo>
                  <a:lnTo>
                    <a:pt x="19"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6" name="Freeform 83"/>
            <p:cNvSpPr>
              <a:spLocks/>
            </p:cNvSpPr>
            <p:nvPr/>
          </p:nvSpPr>
          <p:spPr bwMode="auto">
            <a:xfrm>
              <a:off x="5370" y="1564"/>
              <a:ext cx="9" cy="15"/>
            </a:xfrm>
            <a:custGeom>
              <a:avLst/>
              <a:gdLst>
                <a:gd name="T0" fmla="*/ 6 w 9"/>
                <a:gd name="T1" fmla="*/ 0 h 15"/>
                <a:gd name="T2" fmla="*/ 6 w 9"/>
                <a:gd name="T3" fmla="*/ 2 h 15"/>
                <a:gd name="T4" fmla="*/ 7 w 9"/>
                <a:gd name="T5" fmla="*/ 3 h 15"/>
                <a:gd name="T6" fmla="*/ 7 w 9"/>
                <a:gd name="T7" fmla="*/ 5 h 15"/>
                <a:gd name="T8" fmla="*/ 7 w 9"/>
                <a:gd name="T9" fmla="*/ 6 h 15"/>
                <a:gd name="T10" fmla="*/ 8 w 9"/>
                <a:gd name="T11" fmla="*/ 7 h 15"/>
                <a:gd name="T12" fmla="*/ 8 w 9"/>
                <a:gd name="T13" fmla="*/ 9 h 15"/>
                <a:gd name="T14" fmla="*/ 9 w 9"/>
                <a:gd name="T15" fmla="*/ 10 h 15"/>
                <a:gd name="T16" fmla="*/ 9 w 9"/>
                <a:gd name="T17" fmla="*/ 12 h 15"/>
                <a:gd name="T18" fmla="*/ 9 w 9"/>
                <a:gd name="T19" fmla="*/ 13 h 15"/>
                <a:gd name="T20" fmla="*/ 9 w 9"/>
                <a:gd name="T21" fmla="*/ 15 h 15"/>
                <a:gd name="T22" fmla="*/ 9 w 9"/>
                <a:gd name="T23" fmla="*/ 14 h 15"/>
                <a:gd name="T24" fmla="*/ 9 w 9"/>
                <a:gd name="T25" fmla="*/ 14 h 15"/>
                <a:gd name="T26" fmla="*/ 8 w 9"/>
                <a:gd name="T27" fmla="*/ 14 h 15"/>
                <a:gd name="T28" fmla="*/ 8 w 9"/>
                <a:gd name="T29" fmla="*/ 14 h 15"/>
                <a:gd name="T30" fmla="*/ 7 w 9"/>
                <a:gd name="T31" fmla="*/ 13 h 15"/>
                <a:gd name="T32" fmla="*/ 7 w 9"/>
                <a:gd name="T33" fmla="*/ 13 h 15"/>
                <a:gd name="T34" fmla="*/ 7 w 9"/>
                <a:gd name="T35" fmla="*/ 12 h 15"/>
                <a:gd name="T36" fmla="*/ 6 w 9"/>
                <a:gd name="T37" fmla="*/ 12 h 15"/>
                <a:gd name="T38" fmla="*/ 6 w 9"/>
                <a:gd name="T39" fmla="*/ 11 h 15"/>
                <a:gd name="T40" fmla="*/ 6 w 9"/>
                <a:gd name="T41" fmla="*/ 11 h 15"/>
                <a:gd name="T42" fmla="*/ 6 w 9"/>
                <a:gd name="T43" fmla="*/ 10 h 15"/>
                <a:gd name="T44" fmla="*/ 5 w 9"/>
                <a:gd name="T45" fmla="*/ 10 h 15"/>
                <a:gd name="T46" fmla="*/ 4 w 9"/>
                <a:gd name="T47" fmla="*/ 9 h 15"/>
                <a:gd name="T48" fmla="*/ 4 w 9"/>
                <a:gd name="T49" fmla="*/ 8 h 15"/>
                <a:gd name="T50" fmla="*/ 3 w 9"/>
                <a:gd name="T51" fmla="*/ 7 h 15"/>
                <a:gd name="T52" fmla="*/ 3 w 9"/>
                <a:gd name="T53" fmla="*/ 7 h 15"/>
                <a:gd name="T54" fmla="*/ 2 w 9"/>
                <a:gd name="T55" fmla="*/ 6 h 15"/>
                <a:gd name="T56" fmla="*/ 2 w 9"/>
                <a:gd name="T57" fmla="*/ 6 h 15"/>
                <a:gd name="T58" fmla="*/ 1 w 9"/>
                <a:gd name="T59" fmla="*/ 5 h 15"/>
                <a:gd name="T60" fmla="*/ 0 w 9"/>
                <a:gd name="T61" fmla="*/ 5 h 15"/>
                <a:gd name="T62" fmla="*/ 0 w 9"/>
                <a:gd name="T63" fmla="*/ 3 h 15"/>
                <a:gd name="T64" fmla="*/ 0 w 9"/>
                <a:gd name="T65" fmla="*/ 2 h 15"/>
                <a:gd name="T66" fmla="*/ 0 w 9"/>
                <a:gd name="T67" fmla="*/ 2 h 15"/>
                <a:gd name="T68" fmla="*/ 1 w 9"/>
                <a:gd name="T69" fmla="*/ 1 h 15"/>
                <a:gd name="T70" fmla="*/ 2 w 9"/>
                <a:gd name="T71" fmla="*/ 1 h 15"/>
                <a:gd name="T72" fmla="*/ 3 w 9"/>
                <a:gd name="T73" fmla="*/ 1 h 15"/>
                <a:gd name="T74" fmla="*/ 4 w 9"/>
                <a:gd name="T75" fmla="*/ 1 h 15"/>
                <a:gd name="T76" fmla="*/ 5 w 9"/>
                <a:gd name="T77" fmla="*/ 1 h 15"/>
                <a:gd name="T78" fmla="*/ 5 w 9"/>
                <a:gd name="T79" fmla="*/ 1 h 15"/>
                <a:gd name="T80" fmla="*/ 6 w 9"/>
                <a:gd name="T81" fmla="*/ 0 h 15"/>
                <a:gd name="T82" fmla="*/ 6 w 9"/>
                <a:gd name="T8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5">
                  <a:moveTo>
                    <a:pt x="6" y="0"/>
                  </a:moveTo>
                  <a:lnTo>
                    <a:pt x="6" y="2"/>
                  </a:lnTo>
                  <a:lnTo>
                    <a:pt x="7" y="3"/>
                  </a:lnTo>
                  <a:lnTo>
                    <a:pt x="7" y="5"/>
                  </a:lnTo>
                  <a:lnTo>
                    <a:pt x="7" y="6"/>
                  </a:lnTo>
                  <a:lnTo>
                    <a:pt x="8" y="7"/>
                  </a:lnTo>
                  <a:lnTo>
                    <a:pt x="8" y="9"/>
                  </a:lnTo>
                  <a:lnTo>
                    <a:pt x="9" y="10"/>
                  </a:lnTo>
                  <a:lnTo>
                    <a:pt x="9" y="12"/>
                  </a:lnTo>
                  <a:lnTo>
                    <a:pt x="9" y="13"/>
                  </a:lnTo>
                  <a:lnTo>
                    <a:pt x="9" y="15"/>
                  </a:lnTo>
                  <a:lnTo>
                    <a:pt x="9" y="14"/>
                  </a:lnTo>
                  <a:lnTo>
                    <a:pt x="9" y="14"/>
                  </a:lnTo>
                  <a:lnTo>
                    <a:pt x="8" y="14"/>
                  </a:lnTo>
                  <a:lnTo>
                    <a:pt x="8" y="14"/>
                  </a:lnTo>
                  <a:lnTo>
                    <a:pt x="7" y="13"/>
                  </a:lnTo>
                  <a:lnTo>
                    <a:pt x="7" y="13"/>
                  </a:lnTo>
                  <a:lnTo>
                    <a:pt x="7" y="12"/>
                  </a:lnTo>
                  <a:lnTo>
                    <a:pt x="6" y="12"/>
                  </a:lnTo>
                  <a:lnTo>
                    <a:pt x="6" y="11"/>
                  </a:lnTo>
                  <a:lnTo>
                    <a:pt x="6" y="11"/>
                  </a:lnTo>
                  <a:lnTo>
                    <a:pt x="6" y="10"/>
                  </a:lnTo>
                  <a:lnTo>
                    <a:pt x="5" y="10"/>
                  </a:lnTo>
                  <a:lnTo>
                    <a:pt x="4" y="9"/>
                  </a:lnTo>
                  <a:lnTo>
                    <a:pt x="4" y="8"/>
                  </a:lnTo>
                  <a:lnTo>
                    <a:pt x="3" y="7"/>
                  </a:lnTo>
                  <a:lnTo>
                    <a:pt x="3" y="7"/>
                  </a:lnTo>
                  <a:lnTo>
                    <a:pt x="2" y="6"/>
                  </a:lnTo>
                  <a:lnTo>
                    <a:pt x="2" y="6"/>
                  </a:lnTo>
                  <a:lnTo>
                    <a:pt x="1" y="5"/>
                  </a:lnTo>
                  <a:lnTo>
                    <a:pt x="0" y="5"/>
                  </a:lnTo>
                  <a:lnTo>
                    <a:pt x="0" y="3"/>
                  </a:lnTo>
                  <a:lnTo>
                    <a:pt x="0" y="2"/>
                  </a:lnTo>
                  <a:lnTo>
                    <a:pt x="0" y="2"/>
                  </a:lnTo>
                  <a:lnTo>
                    <a:pt x="1" y="1"/>
                  </a:lnTo>
                  <a:lnTo>
                    <a:pt x="2" y="1"/>
                  </a:lnTo>
                  <a:lnTo>
                    <a:pt x="3" y="1"/>
                  </a:lnTo>
                  <a:lnTo>
                    <a:pt x="4" y="1"/>
                  </a:lnTo>
                  <a:lnTo>
                    <a:pt x="5" y="1"/>
                  </a:lnTo>
                  <a:lnTo>
                    <a:pt x="5" y="1"/>
                  </a:lnTo>
                  <a:lnTo>
                    <a:pt x="6"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7" name="Freeform 84"/>
            <p:cNvSpPr>
              <a:spLocks/>
            </p:cNvSpPr>
            <p:nvPr/>
          </p:nvSpPr>
          <p:spPr bwMode="auto">
            <a:xfrm>
              <a:off x="5089" y="1568"/>
              <a:ext cx="31" cy="47"/>
            </a:xfrm>
            <a:custGeom>
              <a:avLst/>
              <a:gdLst>
                <a:gd name="T0" fmla="*/ 29 w 31"/>
                <a:gd name="T1" fmla="*/ 27 h 47"/>
                <a:gd name="T2" fmla="*/ 26 w 31"/>
                <a:gd name="T3" fmla="*/ 33 h 47"/>
                <a:gd name="T4" fmla="*/ 22 w 31"/>
                <a:gd name="T5" fmla="*/ 39 h 47"/>
                <a:gd name="T6" fmla="*/ 17 w 31"/>
                <a:gd name="T7" fmla="*/ 44 h 47"/>
                <a:gd name="T8" fmla="*/ 11 w 31"/>
                <a:gd name="T9" fmla="*/ 47 h 47"/>
                <a:gd name="T10" fmla="*/ 7 w 31"/>
                <a:gd name="T11" fmla="*/ 47 h 47"/>
                <a:gd name="T12" fmla="*/ 6 w 31"/>
                <a:gd name="T13" fmla="*/ 42 h 47"/>
                <a:gd name="T14" fmla="*/ 6 w 31"/>
                <a:gd name="T15" fmla="*/ 36 h 47"/>
                <a:gd name="T16" fmla="*/ 6 w 31"/>
                <a:gd name="T17" fmla="*/ 30 h 47"/>
                <a:gd name="T18" fmla="*/ 5 w 31"/>
                <a:gd name="T19" fmla="*/ 24 h 47"/>
                <a:gd name="T20" fmla="*/ 4 w 31"/>
                <a:gd name="T21" fmla="*/ 19 h 47"/>
                <a:gd name="T22" fmla="*/ 3 w 31"/>
                <a:gd name="T23" fmla="*/ 22 h 47"/>
                <a:gd name="T24" fmla="*/ 2 w 31"/>
                <a:gd name="T25" fmla="*/ 25 h 47"/>
                <a:gd name="T26" fmla="*/ 2 w 31"/>
                <a:gd name="T27" fmla="*/ 28 h 47"/>
                <a:gd name="T28" fmla="*/ 1 w 31"/>
                <a:gd name="T29" fmla="*/ 31 h 47"/>
                <a:gd name="T30" fmla="*/ 0 w 31"/>
                <a:gd name="T31" fmla="*/ 34 h 47"/>
                <a:gd name="T32" fmla="*/ 4 w 31"/>
                <a:gd name="T33" fmla="*/ 15 h 47"/>
                <a:gd name="T34" fmla="*/ 5 w 31"/>
                <a:gd name="T35" fmla="*/ 17 h 47"/>
                <a:gd name="T36" fmla="*/ 6 w 31"/>
                <a:gd name="T37" fmla="*/ 20 h 47"/>
                <a:gd name="T38" fmla="*/ 6 w 31"/>
                <a:gd name="T39" fmla="*/ 23 h 47"/>
                <a:gd name="T40" fmla="*/ 7 w 31"/>
                <a:gd name="T41" fmla="*/ 26 h 47"/>
                <a:gd name="T42" fmla="*/ 9 w 31"/>
                <a:gd name="T43" fmla="*/ 28 h 47"/>
                <a:gd name="T44" fmla="*/ 12 w 31"/>
                <a:gd name="T45" fmla="*/ 27 h 47"/>
                <a:gd name="T46" fmla="*/ 14 w 31"/>
                <a:gd name="T47" fmla="*/ 25 h 47"/>
                <a:gd name="T48" fmla="*/ 15 w 31"/>
                <a:gd name="T49" fmla="*/ 21 h 47"/>
                <a:gd name="T50" fmla="*/ 17 w 31"/>
                <a:gd name="T51" fmla="*/ 18 h 47"/>
                <a:gd name="T52" fmla="*/ 18 w 31"/>
                <a:gd name="T53" fmla="*/ 15 h 47"/>
                <a:gd name="T54" fmla="*/ 19 w 31"/>
                <a:gd name="T55" fmla="*/ 13 h 47"/>
                <a:gd name="T56" fmla="*/ 19 w 31"/>
                <a:gd name="T57" fmla="*/ 10 h 47"/>
                <a:gd name="T58" fmla="*/ 20 w 31"/>
                <a:gd name="T59" fmla="*/ 8 h 47"/>
                <a:gd name="T60" fmla="*/ 20 w 31"/>
                <a:gd name="T61" fmla="*/ 5 h 47"/>
                <a:gd name="T62" fmla="*/ 19 w 31"/>
                <a:gd name="T63" fmla="*/ 2 h 47"/>
                <a:gd name="T64" fmla="*/ 21 w 31"/>
                <a:gd name="T65" fmla="*/ 3 h 47"/>
                <a:gd name="T66" fmla="*/ 22 w 31"/>
                <a:gd name="T67" fmla="*/ 4 h 47"/>
                <a:gd name="T68" fmla="*/ 22 w 31"/>
                <a:gd name="T69" fmla="*/ 6 h 47"/>
                <a:gd name="T70" fmla="*/ 23 w 31"/>
                <a:gd name="T71" fmla="*/ 7 h 47"/>
                <a:gd name="T72" fmla="*/ 25 w 31"/>
                <a:gd name="T73" fmla="*/ 7 h 47"/>
                <a:gd name="T74" fmla="*/ 26 w 31"/>
                <a:gd name="T75" fmla="*/ 2 h 47"/>
                <a:gd name="T76" fmla="*/ 28 w 31"/>
                <a:gd name="T77" fmla="*/ 6 h 47"/>
                <a:gd name="T78" fmla="*/ 30 w 31"/>
                <a:gd name="T79" fmla="*/ 11 h 47"/>
                <a:gd name="T80" fmla="*/ 31 w 31"/>
                <a:gd name="T81" fmla="*/ 15 h 47"/>
                <a:gd name="T82" fmla="*/ 31 w 31"/>
                <a:gd name="T83" fmla="*/ 21 h 47"/>
                <a:gd name="T84" fmla="*/ 31 w 31"/>
                <a:gd name="T85"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 h="47">
                  <a:moveTo>
                    <a:pt x="31" y="23"/>
                  </a:moveTo>
                  <a:lnTo>
                    <a:pt x="29" y="27"/>
                  </a:lnTo>
                  <a:lnTo>
                    <a:pt x="28" y="30"/>
                  </a:lnTo>
                  <a:lnTo>
                    <a:pt x="26" y="33"/>
                  </a:lnTo>
                  <a:lnTo>
                    <a:pt x="24" y="37"/>
                  </a:lnTo>
                  <a:lnTo>
                    <a:pt x="22" y="39"/>
                  </a:lnTo>
                  <a:lnTo>
                    <a:pt x="19" y="42"/>
                  </a:lnTo>
                  <a:lnTo>
                    <a:pt x="17" y="44"/>
                  </a:lnTo>
                  <a:lnTo>
                    <a:pt x="14" y="46"/>
                  </a:lnTo>
                  <a:lnTo>
                    <a:pt x="11" y="47"/>
                  </a:lnTo>
                  <a:lnTo>
                    <a:pt x="8" y="47"/>
                  </a:lnTo>
                  <a:lnTo>
                    <a:pt x="7" y="47"/>
                  </a:lnTo>
                  <a:lnTo>
                    <a:pt x="7" y="44"/>
                  </a:lnTo>
                  <a:lnTo>
                    <a:pt x="6" y="42"/>
                  </a:lnTo>
                  <a:lnTo>
                    <a:pt x="6" y="39"/>
                  </a:lnTo>
                  <a:lnTo>
                    <a:pt x="6" y="36"/>
                  </a:lnTo>
                  <a:lnTo>
                    <a:pt x="6" y="33"/>
                  </a:lnTo>
                  <a:lnTo>
                    <a:pt x="6" y="30"/>
                  </a:lnTo>
                  <a:lnTo>
                    <a:pt x="6" y="27"/>
                  </a:lnTo>
                  <a:lnTo>
                    <a:pt x="5" y="24"/>
                  </a:lnTo>
                  <a:lnTo>
                    <a:pt x="5" y="21"/>
                  </a:lnTo>
                  <a:lnTo>
                    <a:pt x="4" y="19"/>
                  </a:lnTo>
                  <a:lnTo>
                    <a:pt x="3" y="20"/>
                  </a:lnTo>
                  <a:lnTo>
                    <a:pt x="3" y="22"/>
                  </a:lnTo>
                  <a:lnTo>
                    <a:pt x="3" y="23"/>
                  </a:lnTo>
                  <a:lnTo>
                    <a:pt x="2" y="25"/>
                  </a:lnTo>
                  <a:lnTo>
                    <a:pt x="2" y="26"/>
                  </a:lnTo>
                  <a:lnTo>
                    <a:pt x="2" y="28"/>
                  </a:lnTo>
                  <a:lnTo>
                    <a:pt x="1" y="30"/>
                  </a:lnTo>
                  <a:lnTo>
                    <a:pt x="1" y="31"/>
                  </a:lnTo>
                  <a:lnTo>
                    <a:pt x="1" y="33"/>
                  </a:lnTo>
                  <a:lnTo>
                    <a:pt x="0" y="34"/>
                  </a:lnTo>
                  <a:lnTo>
                    <a:pt x="0" y="23"/>
                  </a:lnTo>
                  <a:lnTo>
                    <a:pt x="4" y="15"/>
                  </a:lnTo>
                  <a:lnTo>
                    <a:pt x="5" y="16"/>
                  </a:lnTo>
                  <a:lnTo>
                    <a:pt x="5" y="17"/>
                  </a:lnTo>
                  <a:lnTo>
                    <a:pt x="6" y="19"/>
                  </a:lnTo>
                  <a:lnTo>
                    <a:pt x="6" y="20"/>
                  </a:lnTo>
                  <a:lnTo>
                    <a:pt x="6" y="22"/>
                  </a:lnTo>
                  <a:lnTo>
                    <a:pt x="6" y="23"/>
                  </a:lnTo>
                  <a:lnTo>
                    <a:pt x="7" y="25"/>
                  </a:lnTo>
                  <a:lnTo>
                    <a:pt x="7" y="26"/>
                  </a:lnTo>
                  <a:lnTo>
                    <a:pt x="8" y="27"/>
                  </a:lnTo>
                  <a:lnTo>
                    <a:pt x="9" y="28"/>
                  </a:lnTo>
                  <a:lnTo>
                    <a:pt x="10" y="28"/>
                  </a:lnTo>
                  <a:lnTo>
                    <a:pt x="12" y="27"/>
                  </a:lnTo>
                  <a:lnTo>
                    <a:pt x="13" y="26"/>
                  </a:lnTo>
                  <a:lnTo>
                    <a:pt x="14" y="25"/>
                  </a:lnTo>
                  <a:lnTo>
                    <a:pt x="15" y="23"/>
                  </a:lnTo>
                  <a:lnTo>
                    <a:pt x="15" y="21"/>
                  </a:lnTo>
                  <a:lnTo>
                    <a:pt x="16" y="20"/>
                  </a:lnTo>
                  <a:lnTo>
                    <a:pt x="17" y="18"/>
                  </a:lnTo>
                  <a:lnTo>
                    <a:pt x="18" y="17"/>
                  </a:lnTo>
                  <a:lnTo>
                    <a:pt x="18" y="15"/>
                  </a:lnTo>
                  <a:lnTo>
                    <a:pt x="19" y="14"/>
                  </a:lnTo>
                  <a:lnTo>
                    <a:pt x="19" y="13"/>
                  </a:lnTo>
                  <a:lnTo>
                    <a:pt x="19" y="11"/>
                  </a:lnTo>
                  <a:lnTo>
                    <a:pt x="19" y="10"/>
                  </a:lnTo>
                  <a:lnTo>
                    <a:pt x="20" y="9"/>
                  </a:lnTo>
                  <a:lnTo>
                    <a:pt x="20" y="8"/>
                  </a:lnTo>
                  <a:lnTo>
                    <a:pt x="20" y="6"/>
                  </a:lnTo>
                  <a:lnTo>
                    <a:pt x="20" y="5"/>
                  </a:lnTo>
                  <a:lnTo>
                    <a:pt x="20" y="4"/>
                  </a:lnTo>
                  <a:lnTo>
                    <a:pt x="19" y="2"/>
                  </a:lnTo>
                  <a:lnTo>
                    <a:pt x="20" y="3"/>
                  </a:lnTo>
                  <a:lnTo>
                    <a:pt x="21" y="3"/>
                  </a:lnTo>
                  <a:lnTo>
                    <a:pt x="21" y="3"/>
                  </a:lnTo>
                  <a:lnTo>
                    <a:pt x="22" y="4"/>
                  </a:lnTo>
                  <a:lnTo>
                    <a:pt x="22" y="5"/>
                  </a:lnTo>
                  <a:lnTo>
                    <a:pt x="22" y="6"/>
                  </a:lnTo>
                  <a:lnTo>
                    <a:pt x="23" y="6"/>
                  </a:lnTo>
                  <a:lnTo>
                    <a:pt x="23" y="7"/>
                  </a:lnTo>
                  <a:lnTo>
                    <a:pt x="24" y="7"/>
                  </a:lnTo>
                  <a:lnTo>
                    <a:pt x="25" y="7"/>
                  </a:lnTo>
                  <a:lnTo>
                    <a:pt x="24" y="0"/>
                  </a:lnTo>
                  <a:lnTo>
                    <a:pt x="26" y="2"/>
                  </a:lnTo>
                  <a:lnTo>
                    <a:pt x="27" y="4"/>
                  </a:lnTo>
                  <a:lnTo>
                    <a:pt x="28" y="6"/>
                  </a:lnTo>
                  <a:lnTo>
                    <a:pt x="29" y="8"/>
                  </a:lnTo>
                  <a:lnTo>
                    <a:pt x="30" y="11"/>
                  </a:lnTo>
                  <a:lnTo>
                    <a:pt x="31" y="13"/>
                  </a:lnTo>
                  <a:lnTo>
                    <a:pt x="31" y="15"/>
                  </a:lnTo>
                  <a:lnTo>
                    <a:pt x="31" y="18"/>
                  </a:lnTo>
                  <a:lnTo>
                    <a:pt x="31" y="21"/>
                  </a:lnTo>
                  <a:lnTo>
                    <a:pt x="31" y="23"/>
                  </a:lnTo>
                  <a:lnTo>
                    <a:pt x="31"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8" name="Freeform 85"/>
            <p:cNvSpPr>
              <a:spLocks/>
            </p:cNvSpPr>
            <p:nvPr/>
          </p:nvSpPr>
          <p:spPr bwMode="auto">
            <a:xfrm>
              <a:off x="5045" y="1575"/>
              <a:ext cx="5" cy="12"/>
            </a:xfrm>
            <a:custGeom>
              <a:avLst/>
              <a:gdLst>
                <a:gd name="T0" fmla="*/ 5 w 5"/>
                <a:gd name="T1" fmla="*/ 12 h 12"/>
                <a:gd name="T2" fmla="*/ 5 w 5"/>
                <a:gd name="T3" fmla="*/ 11 h 12"/>
                <a:gd name="T4" fmla="*/ 4 w 5"/>
                <a:gd name="T5" fmla="*/ 10 h 12"/>
                <a:gd name="T6" fmla="*/ 3 w 5"/>
                <a:gd name="T7" fmla="*/ 9 h 12"/>
                <a:gd name="T8" fmla="*/ 3 w 5"/>
                <a:gd name="T9" fmla="*/ 8 h 12"/>
                <a:gd name="T10" fmla="*/ 2 w 5"/>
                <a:gd name="T11" fmla="*/ 7 h 12"/>
                <a:gd name="T12" fmla="*/ 2 w 5"/>
                <a:gd name="T13" fmla="*/ 5 h 12"/>
                <a:gd name="T14" fmla="*/ 1 w 5"/>
                <a:gd name="T15" fmla="*/ 4 h 12"/>
                <a:gd name="T16" fmla="*/ 1 w 5"/>
                <a:gd name="T17" fmla="*/ 3 h 12"/>
                <a:gd name="T18" fmla="*/ 0 w 5"/>
                <a:gd name="T19" fmla="*/ 1 h 12"/>
                <a:gd name="T20" fmla="*/ 0 w 5"/>
                <a:gd name="T21" fmla="*/ 0 h 12"/>
                <a:gd name="T22" fmla="*/ 1 w 5"/>
                <a:gd name="T23" fmla="*/ 0 h 12"/>
                <a:gd name="T24" fmla="*/ 5 w 5"/>
                <a:gd name="T25" fmla="*/ 12 h 12"/>
                <a:gd name="T26" fmla="*/ 5 w 5"/>
                <a:gd name="T2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12">
                  <a:moveTo>
                    <a:pt x="5" y="12"/>
                  </a:moveTo>
                  <a:lnTo>
                    <a:pt x="5" y="11"/>
                  </a:lnTo>
                  <a:lnTo>
                    <a:pt x="4" y="10"/>
                  </a:lnTo>
                  <a:lnTo>
                    <a:pt x="3" y="9"/>
                  </a:lnTo>
                  <a:lnTo>
                    <a:pt x="3" y="8"/>
                  </a:lnTo>
                  <a:lnTo>
                    <a:pt x="2" y="7"/>
                  </a:lnTo>
                  <a:lnTo>
                    <a:pt x="2" y="5"/>
                  </a:lnTo>
                  <a:lnTo>
                    <a:pt x="1" y="4"/>
                  </a:lnTo>
                  <a:lnTo>
                    <a:pt x="1" y="3"/>
                  </a:lnTo>
                  <a:lnTo>
                    <a:pt x="0" y="1"/>
                  </a:lnTo>
                  <a:lnTo>
                    <a:pt x="0" y="0"/>
                  </a:lnTo>
                  <a:lnTo>
                    <a:pt x="1" y="0"/>
                  </a:lnTo>
                  <a:lnTo>
                    <a:pt x="5" y="12"/>
                  </a:lnTo>
                  <a:lnTo>
                    <a:pt x="5" y="1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9" name="Freeform 86"/>
            <p:cNvSpPr>
              <a:spLocks/>
            </p:cNvSpPr>
            <p:nvPr/>
          </p:nvSpPr>
          <p:spPr bwMode="auto">
            <a:xfrm>
              <a:off x="5382" y="1575"/>
              <a:ext cx="6" cy="9"/>
            </a:xfrm>
            <a:custGeom>
              <a:avLst/>
              <a:gdLst>
                <a:gd name="T0" fmla="*/ 6 w 6"/>
                <a:gd name="T1" fmla="*/ 9 h 9"/>
                <a:gd name="T2" fmla="*/ 6 w 6"/>
                <a:gd name="T3" fmla="*/ 9 h 9"/>
                <a:gd name="T4" fmla="*/ 5 w 6"/>
                <a:gd name="T5" fmla="*/ 9 h 9"/>
                <a:gd name="T6" fmla="*/ 5 w 6"/>
                <a:gd name="T7" fmla="*/ 9 h 9"/>
                <a:gd name="T8" fmla="*/ 4 w 6"/>
                <a:gd name="T9" fmla="*/ 9 h 9"/>
                <a:gd name="T10" fmla="*/ 4 w 6"/>
                <a:gd name="T11" fmla="*/ 8 h 9"/>
                <a:gd name="T12" fmla="*/ 3 w 6"/>
                <a:gd name="T13" fmla="*/ 8 h 9"/>
                <a:gd name="T14" fmla="*/ 3 w 6"/>
                <a:gd name="T15" fmla="*/ 7 h 9"/>
                <a:gd name="T16" fmla="*/ 3 w 6"/>
                <a:gd name="T17" fmla="*/ 7 h 9"/>
                <a:gd name="T18" fmla="*/ 2 w 6"/>
                <a:gd name="T19" fmla="*/ 6 h 9"/>
                <a:gd name="T20" fmla="*/ 2 w 6"/>
                <a:gd name="T21" fmla="*/ 6 h 9"/>
                <a:gd name="T22" fmla="*/ 1 w 6"/>
                <a:gd name="T23" fmla="*/ 6 h 9"/>
                <a:gd name="T24" fmla="*/ 1 w 6"/>
                <a:gd name="T25" fmla="*/ 5 h 9"/>
                <a:gd name="T26" fmla="*/ 1 w 6"/>
                <a:gd name="T27" fmla="*/ 4 h 9"/>
                <a:gd name="T28" fmla="*/ 1 w 6"/>
                <a:gd name="T29" fmla="*/ 4 h 9"/>
                <a:gd name="T30" fmla="*/ 0 w 6"/>
                <a:gd name="T31" fmla="*/ 3 h 9"/>
                <a:gd name="T32" fmla="*/ 0 w 6"/>
                <a:gd name="T33" fmla="*/ 3 h 9"/>
                <a:gd name="T34" fmla="*/ 0 w 6"/>
                <a:gd name="T35" fmla="*/ 2 h 9"/>
                <a:gd name="T36" fmla="*/ 0 w 6"/>
                <a:gd name="T37" fmla="*/ 1 h 9"/>
                <a:gd name="T38" fmla="*/ 0 w 6"/>
                <a:gd name="T39" fmla="*/ 1 h 9"/>
                <a:gd name="T40" fmla="*/ 0 w 6"/>
                <a:gd name="T41" fmla="*/ 0 h 9"/>
                <a:gd name="T42" fmla="*/ 6 w 6"/>
                <a:gd name="T43" fmla="*/ 9 h 9"/>
                <a:gd name="T44" fmla="*/ 6 w 6"/>
                <a:gd name="T4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9">
                  <a:moveTo>
                    <a:pt x="6" y="9"/>
                  </a:moveTo>
                  <a:lnTo>
                    <a:pt x="6" y="9"/>
                  </a:lnTo>
                  <a:lnTo>
                    <a:pt x="5" y="9"/>
                  </a:lnTo>
                  <a:lnTo>
                    <a:pt x="5" y="9"/>
                  </a:lnTo>
                  <a:lnTo>
                    <a:pt x="4" y="9"/>
                  </a:lnTo>
                  <a:lnTo>
                    <a:pt x="4" y="8"/>
                  </a:lnTo>
                  <a:lnTo>
                    <a:pt x="3" y="8"/>
                  </a:lnTo>
                  <a:lnTo>
                    <a:pt x="3" y="7"/>
                  </a:lnTo>
                  <a:lnTo>
                    <a:pt x="3" y="7"/>
                  </a:lnTo>
                  <a:lnTo>
                    <a:pt x="2" y="6"/>
                  </a:lnTo>
                  <a:lnTo>
                    <a:pt x="2" y="6"/>
                  </a:lnTo>
                  <a:lnTo>
                    <a:pt x="1" y="6"/>
                  </a:lnTo>
                  <a:lnTo>
                    <a:pt x="1" y="5"/>
                  </a:lnTo>
                  <a:lnTo>
                    <a:pt x="1" y="4"/>
                  </a:lnTo>
                  <a:lnTo>
                    <a:pt x="1" y="4"/>
                  </a:lnTo>
                  <a:lnTo>
                    <a:pt x="0" y="3"/>
                  </a:lnTo>
                  <a:lnTo>
                    <a:pt x="0" y="3"/>
                  </a:lnTo>
                  <a:lnTo>
                    <a:pt x="0" y="2"/>
                  </a:lnTo>
                  <a:lnTo>
                    <a:pt x="0" y="1"/>
                  </a:lnTo>
                  <a:lnTo>
                    <a:pt x="0" y="1"/>
                  </a:lnTo>
                  <a:lnTo>
                    <a:pt x="0" y="0"/>
                  </a:lnTo>
                  <a:lnTo>
                    <a:pt x="6" y="9"/>
                  </a:lnTo>
                  <a:lnTo>
                    <a:pt x="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0" name="Freeform 87"/>
            <p:cNvSpPr>
              <a:spLocks/>
            </p:cNvSpPr>
            <p:nvPr/>
          </p:nvSpPr>
          <p:spPr bwMode="auto">
            <a:xfrm>
              <a:off x="5246" y="1581"/>
              <a:ext cx="21" cy="37"/>
            </a:xfrm>
            <a:custGeom>
              <a:avLst/>
              <a:gdLst>
                <a:gd name="T0" fmla="*/ 21 w 21"/>
                <a:gd name="T1" fmla="*/ 0 h 37"/>
                <a:gd name="T2" fmla="*/ 20 w 21"/>
                <a:gd name="T3" fmla="*/ 3 h 37"/>
                <a:gd name="T4" fmla="*/ 19 w 21"/>
                <a:gd name="T5" fmla="*/ 5 h 37"/>
                <a:gd name="T6" fmla="*/ 18 w 21"/>
                <a:gd name="T7" fmla="*/ 8 h 37"/>
                <a:gd name="T8" fmla="*/ 17 w 21"/>
                <a:gd name="T9" fmla="*/ 10 h 37"/>
                <a:gd name="T10" fmla="*/ 15 w 21"/>
                <a:gd name="T11" fmla="*/ 12 h 37"/>
                <a:gd name="T12" fmla="*/ 13 w 21"/>
                <a:gd name="T13" fmla="*/ 14 h 37"/>
                <a:gd name="T14" fmla="*/ 12 w 21"/>
                <a:gd name="T15" fmla="*/ 16 h 37"/>
                <a:gd name="T16" fmla="*/ 10 w 21"/>
                <a:gd name="T17" fmla="*/ 18 h 37"/>
                <a:gd name="T18" fmla="*/ 9 w 21"/>
                <a:gd name="T19" fmla="*/ 20 h 37"/>
                <a:gd name="T20" fmla="*/ 8 w 21"/>
                <a:gd name="T21" fmla="*/ 23 h 37"/>
                <a:gd name="T22" fmla="*/ 2 w 21"/>
                <a:gd name="T23" fmla="*/ 37 h 37"/>
                <a:gd name="T24" fmla="*/ 0 w 21"/>
                <a:gd name="T25" fmla="*/ 34 h 37"/>
                <a:gd name="T26" fmla="*/ 1 w 21"/>
                <a:gd name="T27" fmla="*/ 31 h 37"/>
                <a:gd name="T28" fmla="*/ 2 w 21"/>
                <a:gd name="T29" fmla="*/ 28 h 37"/>
                <a:gd name="T30" fmla="*/ 3 w 21"/>
                <a:gd name="T31" fmla="*/ 25 h 37"/>
                <a:gd name="T32" fmla="*/ 4 w 21"/>
                <a:gd name="T33" fmla="*/ 22 h 37"/>
                <a:gd name="T34" fmla="*/ 5 w 21"/>
                <a:gd name="T35" fmla="*/ 19 h 37"/>
                <a:gd name="T36" fmla="*/ 6 w 21"/>
                <a:gd name="T37" fmla="*/ 16 h 37"/>
                <a:gd name="T38" fmla="*/ 7 w 21"/>
                <a:gd name="T39" fmla="*/ 13 h 37"/>
                <a:gd name="T40" fmla="*/ 9 w 21"/>
                <a:gd name="T41" fmla="*/ 10 h 37"/>
                <a:gd name="T42" fmla="*/ 10 w 21"/>
                <a:gd name="T43" fmla="*/ 7 h 37"/>
                <a:gd name="T44" fmla="*/ 11 w 21"/>
                <a:gd name="T45" fmla="*/ 5 h 37"/>
                <a:gd name="T46" fmla="*/ 12 w 21"/>
                <a:gd name="T47" fmla="*/ 4 h 37"/>
                <a:gd name="T48" fmla="*/ 13 w 21"/>
                <a:gd name="T49" fmla="*/ 4 h 37"/>
                <a:gd name="T50" fmla="*/ 14 w 21"/>
                <a:gd name="T51" fmla="*/ 3 h 37"/>
                <a:gd name="T52" fmla="*/ 15 w 21"/>
                <a:gd name="T53" fmla="*/ 3 h 37"/>
                <a:gd name="T54" fmla="*/ 16 w 21"/>
                <a:gd name="T55" fmla="*/ 2 h 37"/>
                <a:gd name="T56" fmla="*/ 17 w 21"/>
                <a:gd name="T57" fmla="*/ 2 h 37"/>
                <a:gd name="T58" fmla="*/ 18 w 21"/>
                <a:gd name="T59" fmla="*/ 1 h 37"/>
                <a:gd name="T60" fmla="*/ 19 w 21"/>
                <a:gd name="T61" fmla="*/ 1 h 37"/>
                <a:gd name="T62" fmla="*/ 20 w 21"/>
                <a:gd name="T63" fmla="*/ 0 h 37"/>
                <a:gd name="T64" fmla="*/ 21 w 21"/>
                <a:gd name="T65" fmla="*/ 0 h 37"/>
                <a:gd name="T66" fmla="*/ 21 w 21"/>
                <a:gd name="T6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7">
                  <a:moveTo>
                    <a:pt x="21" y="0"/>
                  </a:moveTo>
                  <a:lnTo>
                    <a:pt x="20" y="3"/>
                  </a:lnTo>
                  <a:lnTo>
                    <a:pt x="19" y="5"/>
                  </a:lnTo>
                  <a:lnTo>
                    <a:pt x="18" y="8"/>
                  </a:lnTo>
                  <a:lnTo>
                    <a:pt x="17" y="10"/>
                  </a:lnTo>
                  <a:lnTo>
                    <a:pt x="15" y="12"/>
                  </a:lnTo>
                  <a:lnTo>
                    <a:pt x="13" y="14"/>
                  </a:lnTo>
                  <a:lnTo>
                    <a:pt x="12" y="16"/>
                  </a:lnTo>
                  <a:lnTo>
                    <a:pt x="10" y="18"/>
                  </a:lnTo>
                  <a:lnTo>
                    <a:pt x="9" y="20"/>
                  </a:lnTo>
                  <a:lnTo>
                    <a:pt x="8" y="23"/>
                  </a:lnTo>
                  <a:lnTo>
                    <a:pt x="2" y="37"/>
                  </a:lnTo>
                  <a:lnTo>
                    <a:pt x="0" y="34"/>
                  </a:lnTo>
                  <a:lnTo>
                    <a:pt x="1" y="31"/>
                  </a:lnTo>
                  <a:lnTo>
                    <a:pt x="2" y="28"/>
                  </a:lnTo>
                  <a:lnTo>
                    <a:pt x="3" y="25"/>
                  </a:lnTo>
                  <a:lnTo>
                    <a:pt x="4" y="22"/>
                  </a:lnTo>
                  <a:lnTo>
                    <a:pt x="5" y="19"/>
                  </a:lnTo>
                  <a:lnTo>
                    <a:pt x="6" y="16"/>
                  </a:lnTo>
                  <a:lnTo>
                    <a:pt x="7" y="13"/>
                  </a:lnTo>
                  <a:lnTo>
                    <a:pt x="9" y="10"/>
                  </a:lnTo>
                  <a:lnTo>
                    <a:pt x="10" y="7"/>
                  </a:lnTo>
                  <a:lnTo>
                    <a:pt x="11" y="5"/>
                  </a:lnTo>
                  <a:lnTo>
                    <a:pt x="12" y="4"/>
                  </a:lnTo>
                  <a:lnTo>
                    <a:pt x="13" y="4"/>
                  </a:lnTo>
                  <a:lnTo>
                    <a:pt x="14" y="3"/>
                  </a:lnTo>
                  <a:lnTo>
                    <a:pt x="15" y="3"/>
                  </a:lnTo>
                  <a:lnTo>
                    <a:pt x="16" y="2"/>
                  </a:lnTo>
                  <a:lnTo>
                    <a:pt x="17" y="2"/>
                  </a:lnTo>
                  <a:lnTo>
                    <a:pt x="18" y="1"/>
                  </a:lnTo>
                  <a:lnTo>
                    <a:pt x="19" y="1"/>
                  </a:lnTo>
                  <a:lnTo>
                    <a:pt x="20" y="0"/>
                  </a:lnTo>
                  <a:lnTo>
                    <a:pt x="21"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1" name="Freeform 88"/>
            <p:cNvSpPr>
              <a:spLocks/>
            </p:cNvSpPr>
            <p:nvPr/>
          </p:nvSpPr>
          <p:spPr bwMode="auto">
            <a:xfrm>
              <a:off x="5254" y="1590"/>
              <a:ext cx="39" cy="38"/>
            </a:xfrm>
            <a:custGeom>
              <a:avLst/>
              <a:gdLst>
                <a:gd name="T0" fmla="*/ 15 w 39"/>
                <a:gd name="T1" fmla="*/ 10 h 38"/>
                <a:gd name="T2" fmla="*/ 17 w 39"/>
                <a:gd name="T3" fmla="*/ 13 h 38"/>
                <a:gd name="T4" fmla="*/ 19 w 39"/>
                <a:gd name="T5" fmla="*/ 16 h 38"/>
                <a:gd name="T6" fmla="*/ 21 w 39"/>
                <a:gd name="T7" fmla="*/ 18 h 38"/>
                <a:gd name="T8" fmla="*/ 23 w 39"/>
                <a:gd name="T9" fmla="*/ 20 h 38"/>
                <a:gd name="T10" fmla="*/ 25 w 39"/>
                <a:gd name="T11" fmla="*/ 19 h 38"/>
                <a:gd name="T12" fmla="*/ 25 w 39"/>
                <a:gd name="T13" fmla="*/ 17 h 38"/>
                <a:gd name="T14" fmla="*/ 24 w 39"/>
                <a:gd name="T15" fmla="*/ 16 h 38"/>
                <a:gd name="T16" fmla="*/ 24 w 39"/>
                <a:gd name="T17" fmla="*/ 14 h 38"/>
                <a:gd name="T18" fmla="*/ 24 w 39"/>
                <a:gd name="T19" fmla="*/ 11 h 38"/>
                <a:gd name="T20" fmla="*/ 24 w 39"/>
                <a:gd name="T21" fmla="*/ 9 h 38"/>
                <a:gd name="T22" fmla="*/ 25 w 39"/>
                <a:gd name="T23" fmla="*/ 13 h 38"/>
                <a:gd name="T24" fmla="*/ 28 w 39"/>
                <a:gd name="T25" fmla="*/ 16 h 38"/>
                <a:gd name="T26" fmla="*/ 31 w 39"/>
                <a:gd name="T27" fmla="*/ 18 h 38"/>
                <a:gd name="T28" fmla="*/ 34 w 39"/>
                <a:gd name="T29" fmla="*/ 20 h 38"/>
                <a:gd name="T30" fmla="*/ 37 w 39"/>
                <a:gd name="T31" fmla="*/ 21 h 38"/>
                <a:gd name="T32" fmla="*/ 37 w 39"/>
                <a:gd name="T33" fmla="*/ 20 h 38"/>
                <a:gd name="T34" fmla="*/ 38 w 39"/>
                <a:gd name="T35" fmla="*/ 20 h 38"/>
                <a:gd name="T36" fmla="*/ 38 w 39"/>
                <a:gd name="T37" fmla="*/ 20 h 38"/>
                <a:gd name="T38" fmla="*/ 39 w 39"/>
                <a:gd name="T39" fmla="*/ 20 h 38"/>
                <a:gd name="T40" fmla="*/ 39 w 39"/>
                <a:gd name="T41" fmla="*/ 20 h 38"/>
                <a:gd name="T42" fmla="*/ 35 w 39"/>
                <a:gd name="T43" fmla="*/ 25 h 38"/>
                <a:gd name="T44" fmla="*/ 28 w 39"/>
                <a:gd name="T45" fmla="*/ 30 h 38"/>
                <a:gd name="T46" fmla="*/ 21 w 39"/>
                <a:gd name="T47" fmla="*/ 34 h 38"/>
                <a:gd name="T48" fmla="*/ 14 w 39"/>
                <a:gd name="T49" fmla="*/ 37 h 38"/>
                <a:gd name="T50" fmla="*/ 6 w 39"/>
                <a:gd name="T51" fmla="*/ 38 h 38"/>
                <a:gd name="T52" fmla="*/ 1 w 39"/>
                <a:gd name="T53" fmla="*/ 38 h 38"/>
                <a:gd name="T54" fmla="*/ 0 w 39"/>
                <a:gd name="T55" fmla="*/ 36 h 38"/>
                <a:gd name="T56" fmla="*/ 1 w 39"/>
                <a:gd name="T57" fmla="*/ 34 h 38"/>
                <a:gd name="T58" fmla="*/ 1 w 39"/>
                <a:gd name="T59" fmla="*/ 32 h 38"/>
                <a:gd name="T60" fmla="*/ 2 w 39"/>
                <a:gd name="T61" fmla="*/ 30 h 38"/>
                <a:gd name="T62" fmla="*/ 11 w 39"/>
                <a:gd name="T63" fmla="*/ 0 h 38"/>
                <a:gd name="T64" fmla="*/ 12 w 39"/>
                <a:gd name="T65" fmla="*/ 2 h 38"/>
                <a:gd name="T66" fmla="*/ 12 w 39"/>
                <a:gd name="T67" fmla="*/ 3 h 38"/>
                <a:gd name="T68" fmla="*/ 13 w 39"/>
                <a:gd name="T69" fmla="*/ 5 h 38"/>
                <a:gd name="T70" fmla="*/ 13 w 39"/>
                <a:gd name="T71" fmla="*/ 7 h 38"/>
                <a:gd name="T72" fmla="*/ 14 w 39"/>
                <a:gd name="T73"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38">
                  <a:moveTo>
                    <a:pt x="14" y="9"/>
                  </a:moveTo>
                  <a:lnTo>
                    <a:pt x="15" y="10"/>
                  </a:lnTo>
                  <a:lnTo>
                    <a:pt x="16" y="12"/>
                  </a:lnTo>
                  <a:lnTo>
                    <a:pt x="17" y="13"/>
                  </a:lnTo>
                  <a:lnTo>
                    <a:pt x="18" y="15"/>
                  </a:lnTo>
                  <a:lnTo>
                    <a:pt x="19" y="16"/>
                  </a:lnTo>
                  <a:lnTo>
                    <a:pt x="20" y="17"/>
                  </a:lnTo>
                  <a:lnTo>
                    <a:pt x="21" y="18"/>
                  </a:lnTo>
                  <a:lnTo>
                    <a:pt x="22" y="19"/>
                  </a:lnTo>
                  <a:lnTo>
                    <a:pt x="23" y="20"/>
                  </a:lnTo>
                  <a:lnTo>
                    <a:pt x="25" y="20"/>
                  </a:lnTo>
                  <a:lnTo>
                    <a:pt x="25" y="19"/>
                  </a:lnTo>
                  <a:lnTo>
                    <a:pt x="25" y="18"/>
                  </a:lnTo>
                  <a:lnTo>
                    <a:pt x="25" y="17"/>
                  </a:lnTo>
                  <a:lnTo>
                    <a:pt x="24" y="16"/>
                  </a:lnTo>
                  <a:lnTo>
                    <a:pt x="24" y="16"/>
                  </a:lnTo>
                  <a:lnTo>
                    <a:pt x="24" y="15"/>
                  </a:lnTo>
                  <a:lnTo>
                    <a:pt x="24" y="14"/>
                  </a:lnTo>
                  <a:lnTo>
                    <a:pt x="24" y="13"/>
                  </a:lnTo>
                  <a:lnTo>
                    <a:pt x="24" y="11"/>
                  </a:lnTo>
                  <a:lnTo>
                    <a:pt x="24" y="11"/>
                  </a:lnTo>
                  <a:lnTo>
                    <a:pt x="24" y="9"/>
                  </a:lnTo>
                  <a:lnTo>
                    <a:pt x="24" y="11"/>
                  </a:lnTo>
                  <a:lnTo>
                    <a:pt x="25" y="13"/>
                  </a:lnTo>
                  <a:lnTo>
                    <a:pt x="27" y="14"/>
                  </a:lnTo>
                  <a:lnTo>
                    <a:pt x="28" y="16"/>
                  </a:lnTo>
                  <a:lnTo>
                    <a:pt x="29" y="17"/>
                  </a:lnTo>
                  <a:lnTo>
                    <a:pt x="31" y="18"/>
                  </a:lnTo>
                  <a:lnTo>
                    <a:pt x="32" y="19"/>
                  </a:lnTo>
                  <a:lnTo>
                    <a:pt x="34" y="20"/>
                  </a:lnTo>
                  <a:lnTo>
                    <a:pt x="35" y="21"/>
                  </a:lnTo>
                  <a:lnTo>
                    <a:pt x="37" y="21"/>
                  </a:lnTo>
                  <a:lnTo>
                    <a:pt x="37" y="21"/>
                  </a:lnTo>
                  <a:lnTo>
                    <a:pt x="37" y="20"/>
                  </a:lnTo>
                  <a:lnTo>
                    <a:pt x="38" y="20"/>
                  </a:lnTo>
                  <a:lnTo>
                    <a:pt x="38" y="20"/>
                  </a:lnTo>
                  <a:lnTo>
                    <a:pt x="38" y="20"/>
                  </a:lnTo>
                  <a:lnTo>
                    <a:pt x="38" y="20"/>
                  </a:lnTo>
                  <a:lnTo>
                    <a:pt x="39" y="20"/>
                  </a:lnTo>
                  <a:lnTo>
                    <a:pt x="39" y="20"/>
                  </a:lnTo>
                  <a:lnTo>
                    <a:pt x="39" y="20"/>
                  </a:lnTo>
                  <a:lnTo>
                    <a:pt x="39" y="20"/>
                  </a:lnTo>
                  <a:lnTo>
                    <a:pt x="39" y="23"/>
                  </a:lnTo>
                  <a:lnTo>
                    <a:pt x="35" y="25"/>
                  </a:lnTo>
                  <a:lnTo>
                    <a:pt x="32" y="27"/>
                  </a:lnTo>
                  <a:lnTo>
                    <a:pt x="28" y="30"/>
                  </a:lnTo>
                  <a:lnTo>
                    <a:pt x="25" y="32"/>
                  </a:lnTo>
                  <a:lnTo>
                    <a:pt x="21" y="34"/>
                  </a:lnTo>
                  <a:lnTo>
                    <a:pt x="18" y="36"/>
                  </a:lnTo>
                  <a:lnTo>
                    <a:pt x="14" y="37"/>
                  </a:lnTo>
                  <a:lnTo>
                    <a:pt x="10" y="38"/>
                  </a:lnTo>
                  <a:lnTo>
                    <a:pt x="6" y="38"/>
                  </a:lnTo>
                  <a:lnTo>
                    <a:pt x="2" y="38"/>
                  </a:lnTo>
                  <a:lnTo>
                    <a:pt x="1" y="38"/>
                  </a:lnTo>
                  <a:lnTo>
                    <a:pt x="1" y="37"/>
                  </a:lnTo>
                  <a:lnTo>
                    <a:pt x="0" y="36"/>
                  </a:lnTo>
                  <a:lnTo>
                    <a:pt x="0" y="35"/>
                  </a:lnTo>
                  <a:lnTo>
                    <a:pt x="1" y="34"/>
                  </a:lnTo>
                  <a:lnTo>
                    <a:pt x="1" y="33"/>
                  </a:lnTo>
                  <a:lnTo>
                    <a:pt x="1" y="32"/>
                  </a:lnTo>
                  <a:lnTo>
                    <a:pt x="2" y="31"/>
                  </a:lnTo>
                  <a:lnTo>
                    <a:pt x="2" y="30"/>
                  </a:lnTo>
                  <a:lnTo>
                    <a:pt x="2" y="29"/>
                  </a:lnTo>
                  <a:lnTo>
                    <a:pt x="11" y="0"/>
                  </a:lnTo>
                  <a:lnTo>
                    <a:pt x="11" y="1"/>
                  </a:lnTo>
                  <a:lnTo>
                    <a:pt x="12" y="2"/>
                  </a:lnTo>
                  <a:lnTo>
                    <a:pt x="12" y="2"/>
                  </a:lnTo>
                  <a:lnTo>
                    <a:pt x="12" y="3"/>
                  </a:lnTo>
                  <a:lnTo>
                    <a:pt x="13" y="4"/>
                  </a:lnTo>
                  <a:lnTo>
                    <a:pt x="13" y="5"/>
                  </a:lnTo>
                  <a:lnTo>
                    <a:pt x="13" y="6"/>
                  </a:lnTo>
                  <a:lnTo>
                    <a:pt x="13" y="7"/>
                  </a:lnTo>
                  <a:lnTo>
                    <a:pt x="14" y="8"/>
                  </a:lnTo>
                  <a:lnTo>
                    <a:pt x="14" y="9"/>
                  </a:lnTo>
                  <a:lnTo>
                    <a:pt x="14"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2" name="Freeform 89"/>
            <p:cNvSpPr>
              <a:spLocks/>
            </p:cNvSpPr>
            <p:nvPr/>
          </p:nvSpPr>
          <p:spPr bwMode="auto">
            <a:xfrm>
              <a:off x="5091" y="1595"/>
              <a:ext cx="3" cy="14"/>
            </a:xfrm>
            <a:custGeom>
              <a:avLst/>
              <a:gdLst>
                <a:gd name="T0" fmla="*/ 3 w 3"/>
                <a:gd name="T1" fmla="*/ 11 h 14"/>
                <a:gd name="T2" fmla="*/ 3 w 3"/>
                <a:gd name="T3" fmla="*/ 12 h 14"/>
                <a:gd name="T4" fmla="*/ 2 w 3"/>
                <a:gd name="T5" fmla="*/ 12 h 14"/>
                <a:gd name="T6" fmla="*/ 2 w 3"/>
                <a:gd name="T7" fmla="*/ 12 h 14"/>
                <a:gd name="T8" fmla="*/ 2 w 3"/>
                <a:gd name="T9" fmla="*/ 13 h 14"/>
                <a:gd name="T10" fmla="*/ 2 w 3"/>
                <a:gd name="T11" fmla="*/ 13 h 14"/>
                <a:gd name="T12" fmla="*/ 1 w 3"/>
                <a:gd name="T13" fmla="*/ 13 h 14"/>
                <a:gd name="T14" fmla="*/ 1 w 3"/>
                <a:gd name="T15" fmla="*/ 13 h 14"/>
                <a:gd name="T16" fmla="*/ 0 w 3"/>
                <a:gd name="T17" fmla="*/ 13 h 14"/>
                <a:gd name="T18" fmla="*/ 0 w 3"/>
                <a:gd name="T19" fmla="*/ 14 h 14"/>
                <a:gd name="T20" fmla="*/ 0 w 3"/>
                <a:gd name="T21" fmla="*/ 14 h 14"/>
                <a:gd name="T22" fmla="*/ 2 w 3"/>
                <a:gd name="T23" fmla="*/ 0 h 14"/>
                <a:gd name="T24" fmla="*/ 2 w 3"/>
                <a:gd name="T25" fmla="*/ 1 h 14"/>
                <a:gd name="T26" fmla="*/ 2 w 3"/>
                <a:gd name="T27" fmla="*/ 2 h 14"/>
                <a:gd name="T28" fmla="*/ 2 w 3"/>
                <a:gd name="T29" fmla="*/ 3 h 14"/>
                <a:gd name="T30" fmla="*/ 2 w 3"/>
                <a:gd name="T31" fmla="*/ 4 h 14"/>
                <a:gd name="T32" fmla="*/ 3 w 3"/>
                <a:gd name="T33" fmla="*/ 5 h 14"/>
                <a:gd name="T34" fmla="*/ 3 w 3"/>
                <a:gd name="T35" fmla="*/ 6 h 14"/>
                <a:gd name="T36" fmla="*/ 3 w 3"/>
                <a:gd name="T37" fmla="*/ 8 h 14"/>
                <a:gd name="T38" fmla="*/ 3 w 3"/>
                <a:gd name="T39" fmla="*/ 9 h 14"/>
                <a:gd name="T40" fmla="*/ 3 w 3"/>
                <a:gd name="T41" fmla="*/ 10 h 14"/>
                <a:gd name="T42" fmla="*/ 3 w 3"/>
                <a:gd name="T43" fmla="*/ 11 h 14"/>
                <a:gd name="T44" fmla="*/ 3 w 3"/>
                <a:gd name="T45"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14">
                  <a:moveTo>
                    <a:pt x="3" y="11"/>
                  </a:moveTo>
                  <a:lnTo>
                    <a:pt x="3" y="12"/>
                  </a:lnTo>
                  <a:lnTo>
                    <a:pt x="2" y="12"/>
                  </a:lnTo>
                  <a:lnTo>
                    <a:pt x="2" y="12"/>
                  </a:lnTo>
                  <a:lnTo>
                    <a:pt x="2" y="13"/>
                  </a:lnTo>
                  <a:lnTo>
                    <a:pt x="2" y="13"/>
                  </a:lnTo>
                  <a:lnTo>
                    <a:pt x="1" y="13"/>
                  </a:lnTo>
                  <a:lnTo>
                    <a:pt x="1" y="13"/>
                  </a:lnTo>
                  <a:lnTo>
                    <a:pt x="0" y="13"/>
                  </a:lnTo>
                  <a:lnTo>
                    <a:pt x="0" y="14"/>
                  </a:lnTo>
                  <a:lnTo>
                    <a:pt x="0" y="14"/>
                  </a:lnTo>
                  <a:lnTo>
                    <a:pt x="2" y="0"/>
                  </a:lnTo>
                  <a:lnTo>
                    <a:pt x="2" y="1"/>
                  </a:lnTo>
                  <a:lnTo>
                    <a:pt x="2" y="2"/>
                  </a:lnTo>
                  <a:lnTo>
                    <a:pt x="2" y="3"/>
                  </a:lnTo>
                  <a:lnTo>
                    <a:pt x="2" y="4"/>
                  </a:lnTo>
                  <a:lnTo>
                    <a:pt x="3" y="5"/>
                  </a:lnTo>
                  <a:lnTo>
                    <a:pt x="3" y="6"/>
                  </a:lnTo>
                  <a:lnTo>
                    <a:pt x="3" y="8"/>
                  </a:lnTo>
                  <a:lnTo>
                    <a:pt x="3" y="9"/>
                  </a:lnTo>
                  <a:lnTo>
                    <a:pt x="3" y="10"/>
                  </a:lnTo>
                  <a:lnTo>
                    <a:pt x="3" y="11"/>
                  </a:lnTo>
                  <a:lnTo>
                    <a:pt x="3"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3" name="Freeform 90"/>
            <p:cNvSpPr>
              <a:spLocks/>
            </p:cNvSpPr>
            <p:nvPr/>
          </p:nvSpPr>
          <p:spPr bwMode="auto">
            <a:xfrm>
              <a:off x="5292" y="1597"/>
              <a:ext cx="3" cy="7"/>
            </a:xfrm>
            <a:custGeom>
              <a:avLst/>
              <a:gdLst>
                <a:gd name="T0" fmla="*/ 3 w 3"/>
                <a:gd name="T1" fmla="*/ 5 h 7"/>
                <a:gd name="T2" fmla="*/ 2 w 3"/>
                <a:gd name="T3" fmla="*/ 7 h 7"/>
                <a:gd name="T4" fmla="*/ 0 w 3"/>
                <a:gd name="T5" fmla="*/ 0 h 7"/>
                <a:gd name="T6" fmla="*/ 1 w 3"/>
                <a:gd name="T7" fmla="*/ 0 h 7"/>
                <a:gd name="T8" fmla="*/ 1 w 3"/>
                <a:gd name="T9" fmla="*/ 0 h 7"/>
                <a:gd name="T10" fmla="*/ 2 w 3"/>
                <a:gd name="T11" fmla="*/ 1 h 7"/>
                <a:gd name="T12" fmla="*/ 2 w 3"/>
                <a:gd name="T13" fmla="*/ 1 h 7"/>
                <a:gd name="T14" fmla="*/ 2 w 3"/>
                <a:gd name="T15" fmla="*/ 2 h 7"/>
                <a:gd name="T16" fmla="*/ 2 w 3"/>
                <a:gd name="T17" fmla="*/ 2 h 7"/>
                <a:gd name="T18" fmla="*/ 3 w 3"/>
                <a:gd name="T19" fmla="*/ 3 h 7"/>
                <a:gd name="T20" fmla="*/ 3 w 3"/>
                <a:gd name="T21" fmla="*/ 4 h 7"/>
                <a:gd name="T22" fmla="*/ 3 w 3"/>
                <a:gd name="T23" fmla="*/ 4 h 7"/>
                <a:gd name="T24" fmla="*/ 3 w 3"/>
                <a:gd name="T25" fmla="*/ 5 h 7"/>
                <a:gd name="T26" fmla="*/ 3 w 3"/>
                <a:gd name="T2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7">
                  <a:moveTo>
                    <a:pt x="3" y="5"/>
                  </a:moveTo>
                  <a:lnTo>
                    <a:pt x="2" y="7"/>
                  </a:lnTo>
                  <a:lnTo>
                    <a:pt x="0" y="0"/>
                  </a:lnTo>
                  <a:lnTo>
                    <a:pt x="1" y="0"/>
                  </a:lnTo>
                  <a:lnTo>
                    <a:pt x="1" y="0"/>
                  </a:lnTo>
                  <a:lnTo>
                    <a:pt x="2" y="1"/>
                  </a:lnTo>
                  <a:lnTo>
                    <a:pt x="2" y="1"/>
                  </a:lnTo>
                  <a:lnTo>
                    <a:pt x="2" y="2"/>
                  </a:lnTo>
                  <a:lnTo>
                    <a:pt x="2" y="2"/>
                  </a:lnTo>
                  <a:lnTo>
                    <a:pt x="3" y="3"/>
                  </a:lnTo>
                  <a:lnTo>
                    <a:pt x="3" y="4"/>
                  </a:lnTo>
                  <a:lnTo>
                    <a:pt x="3" y="4"/>
                  </a:lnTo>
                  <a:lnTo>
                    <a:pt x="3" y="5"/>
                  </a:lnTo>
                  <a:lnTo>
                    <a:pt x="3" y="5"/>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4" name="Rectangle 91"/>
            <p:cNvSpPr>
              <a:spLocks noChangeArrowheads="1"/>
            </p:cNvSpPr>
            <p:nvPr/>
          </p:nvSpPr>
          <p:spPr bwMode="auto">
            <a:xfrm>
              <a:off x="5258" y="1605"/>
              <a:ext cx="1" cy="1"/>
            </a:xfrm>
            <a:prstGeom prst="rect">
              <a:avLst/>
            </a:prstGeom>
            <a:solidFill>
              <a:srgbClr val="98001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95" name="Freeform 92"/>
            <p:cNvSpPr>
              <a:spLocks/>
            </p:cNvSpPr>
            <p:nvPr/>
          </p:nvSpPr>
          <p:spPr bwMode="auto">
            <a:xfrm>
              <a:off x="5076" y="1608"/>
              <a:ext cx="8" cy="8"/>
            </a:xfrm>
            <a:custGeom>
              <a:avLst/>
              <a:gdLst>
                <a:gd name="T0" fmla="*/ 8 w 8"/>
                <a:gd name="T1" fmla="*/ 8 h 8"/>
                <a:gd name="T2" fmla="*/ 7 w 8"/>
                <a:gd name="T3" fmla="*/ 8 h 8"/>
                <a:gd name="T4" fmla="*/ 7 w 8"/>
                <a:gd name="T5" fmla="*/ 8 h 8"/>
                <a:gd name="T6" fmla="*/ 6 w 8"/>
                <a:gd name="T7" fmla="*/ 7 h 8"/>
                <a:gd name="T8" fmla="*/ 5 w 8"/>
                <a:gd name="T9" fmla="*/ 7 h 8"/>
                <a:gd name="T10" fmla="*/ 5 w 8"/>
                <a:gd name="T11" fmla="*/ 7 h 8"/>
                <a:gd name="T12" fmla="*/ 4 w 8"/>
                <a:gd name="T13" fmla="*/ 6 h 8"/>
                <a:gd name="T14" fmla="*/ 3 w 8"/>
                <a:gd name="T15" fmla="*/ 6 h 8"/>
                <a:gd name="T16" fmla="*/ 3 w 8"/>
                <a:gd name="T17" fmla="*/ 5 h 8"/>
                <a:gd name="T18" fmla="*/ 2 w 8"/>
                <a:gd name="T19" fmla="*/ 5 h 8"/>
                <a:gd name="T20" fmla="*/ 1 w 8"/>
                <a:gd name="T21" fmla="*/ 5 h 8"/>
                <a:gd name="T22" fmla="*/ 0 w 8"/>
                <a:gd name="T23" fmla="*/ 0 h 8"/>
                <a:gd name="T24" fmla="*/ 1 w 8"/>
                <a:gd name="T25" fmla="*/ 1 h 8"/>
                <a:gd name="T26" fmla="*/ 2 w 8"/>
                <a:gd name="T27" fmla="*/ 2 h 8"/>
                <a:gd name="T28" fmla="*/ 3 w 8"/>
                <a:gd name="T29" fmla="*/ 3 h 8"/>
                <a:gd name="T30" fmla="*/ 3 w 8"/>
                <a:gd name="T31" fmla="*/ 3 h 8"/>
                <a:gd name="T32" fmla="*/ 4 w 8"/>
                <a:gd name="T33" fmla="*/ 4 h 8"/>
                <a:gd name="T34" fmla="*/ 5 w 8"/>
                <a:gd name="T35" fmla="*/ 5 h 8"/>
                <a:gd name="T36" fmla="*/ 6 w 8"/>
                <a:gd name="T37" fmla="*/ 5 h 8"/>
                <a:gd name="T38" fmla="*/ 7 w 8"/>
                <a:gd name="T39" fmla="*/ 6 h 8"/>
                <a:gd name="T40" fmla="*/ 8 w 8"/>
                <a:gd name="T41" fmla="*/ 7 h 8"/>
                <a:gd name="T42" fmla="*/ 8 w 8"/>
                <a:gd name="T43" fmla="*/ 8 h 8"/>
                <a:gd name="T44" fmla="*/ 8 w 8"/>
                <a:gd name="T4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 h="8">
                  <a:moveTo>
                    <a:pt x="8" y="8"/>
                  </a:moveTo>
                  <a:lnTo>
                    <a:pt x="7" y="8"/>
                  </a:lnTo>
                  <a:lnTo>
                    <a:pt x="7" y="8"/>
                  </a:lnTo>
                  <a:lnTo>
                    <a:pt x="6" y="7"/>
                  </a:lnTo>
                  <a:lnTo>
                    <a:pt x="5" y="7"/>
                  </a:lnTo>
                  <a:lnTo>
                    <a:pt x="5" y="7"/>
                  </a:lnTo>
                  <a:lnTo>
                    <a:pt x="4" y="6"/>
                  </a:lnTo>
                  <a:lnTo>
                    <a:pt x="3" y="6"/>
                  </a:lnTo>
                  <a:lnTo>
                    <a:pt x="3" y="5"/>
                  </a:lnTo>
                  <a:lnTo>
                    <a:pt x="2" y="5"/>
                  </a:lnTo>
                  <a:lnTo>
                    <a:pt x="1" y="5"/>
                  </a:lnTo>
                  <a:lnTo>
                    <a:pt x="0" y="0"/>
                  </a:lnTo>
                  <a:lnTo>
                    <a:pt x="1" y="1"/>
                  </a:lnTo>
                  <a:lnTo>
                    <a:pt x="2" y="2"/>
                  </a:lnTo>
                  <a:lnTo>
                    <a:pt x="3" y="3"/>
                  </a:lnTo>
                  <a:lnTo>
                    <a:pt x="3" y="3"/>
                  </a:lnTo>
                  <a:lnTo>
                    <a:pt x="4" y="4"/>
                  </a:lnTo>
                  <a:lnTo>
                    <a:pt x="5" y="5"/>
                  </a:lnTo>
                  <a:lnTo>
                    <a:pt x="6" y="5"/>
                  </a:lnTo>
                  <a:lnTo>
                    <a:pt x="7" y="6"/>
                  </a:lnTo>
                  <a:lnTo>
                    <a:pt x="8" y="7"/>
                  </a:lnTo>
                  <a:lnTo>
                    <a:pt x="8" y="8"/>
                  </a:lnTo>
                  <a:lnTo>
                    <a:pt x="8"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6" name="Freeform 93"/>
            <p:cNvSpPr>
              <a:spLocks/>
            </p:cNvSpPr>
            <p:nvPr/>
          </p:nvSpPr>
          <p:spPr bwMode="auto">
            <a:xfrm>
              <a:off x="5250" y="1608"/>
              <a:ext cx="6" cy="12"/>
            </a:xfrm>
            <a:custGeom>
              <a:avLst/>
              <a:gdLst>
                <a:gd name="T0" fmla="*/ 6 w 6"/>
                <a:gd name="T1" fmla="*/ 0 h 12"/>
                <a:gd name="T2" fmla="*/ 6 w 6"/>
                <a:gd name="T3" fmla="*/ 1 h 12"/>
                <a:gd name="T4" fmla="*/ 6 w 6"/>
                <a:gd name="T5" fmla="*/ 3 h 12"/>
                <a:gd name="T6" fmla="*/ 6 w 6"/>
                <a:gd name="T7" fmla="*/ 4 h 12"/>
                <a:gd name="T8" fmla="*/ 6 w 6"/>
                <a:gd name="T9" fmla="*/ 5 h 12"/>
                <a:gd name="T10" fmla="*/ 5 w 6"/>
                <a:gd name="T11" fmla="*/ 6 h 12"/>
                <a:gd name="T12" fmla="*/ 5 w 6"/>
                <a:gd name="T13" fmla="*/ 7 h 12"/>
                <a:gd name="T14" fmla="*/ 5 w 6"/>
                <a:gd name="T15" fmla="*/ 8 h 12"/>
                <a:gd name="T16" fmla="*/ 4 w 6"/>
                <a:gd name="T17" fmla="*/ 9 h 12"/>
                <a:gd name="T18" fmla="*/ 4 w 6"/>
                <a:gd name="T19" fmla="*/ 10 h 12"/>
                <a:gd name="T20" fmla="*/ 4 w 6"/>
                <a:gd name="T21" fmla="*/ 12 h 12"/>
                <a:gd name="T22" fmla="*/ 3 w 6"/>
                <a:gd name="T23" fmla="*/ 12 h 12"/>
                <a:gd name="T24" fmla="*/ 3 w 6"/>
                <a:gd name="T25" fmla="*/ 12 h 12"/>
                <a:gd name="T26" fmla="*/ 3 w 6"/>
                <a:gd name="T27" fmla="*/ 12 h 12"/>
                <a:gd name="T28" fmla="*/ 2 w 6"/>
                <a:gd name="T29" fmla="*/ 12 h 12"/>
                <a:gd name="T30" fmla="*/ 2 w 6"/>
                <a:gd name="T31" fmla="*/ 12 h 12"/>
                <a:gd name="T32" fmla="*/ 1 w 6"/>
                <a:gd name="T33" fmla="*/ 12 h 12"/>
                <a:gd name="T34" fmla="*/ 1 w 6"/>
                <a:gd name="T35" fmla="*/ 12 h 12"/>
                <a:gd name="T36" fmla="*/ 0 w 6"/>
                <a:gd name="T37" fmla="*/ 12 h 12"/>
                <a:gd name="T38" fmla="*/ 0 w 6"/>
                <a:gd name="T39" fmla="*/ 12 h 12"/>
                <a:gd name="T40" fmla="*/ 0 w 6"/>
                <a:gd name="T41" fmla="*/ 11 h 12"/>
                <a:gd name="T42" fmla="*/ 0 w 6"/>
                <a:gd name="T43" fmla="*/ 10 h 12"/>
                <a:gd name="T44" fmla="*/ 0 w 6"/>
                <a:gd name="T45" fmla="*/ 9 h 12"/>
                <a:gd name="T46" fmla="*/ 1 w 6"/>
                <a:gd name="T47" fmla="*/ 8 h 12"/>
                <a:gd name="T48" fmla="*/ 1 w 6"/>
                <a:gd name="T49" fmla="*/ 6 h 12"/>
                <a:gd name="T50" fmla="*/ 2 w 6"/>
                <a:gd name="T51" fmla="*/ 5 h 12"/>
                <a:gd name="T52" fmla="*/ 3 w 6"/>
                <a:gd name="T53" fmla="*/ 4 h 12"/>
                <a:gd name="T54" fmla="*/ 4 w 6"/>
                <a:gd name="T55" fmla="*/ 3 h 12"/>
                <a:gd name="T56" fmla="*/ 5 w 6"/>
                <a:gd name="T57" fmla="*/ 2 h 12"/>
                <a:gd name="T58" fmla="*/ 6 w 6"/>
                <a:gd name="T59" fmla="*/ 1 h 12"/>
                <a:gd name="T60" fmla="*/ 6 w 6"/>
                <a:gd name="T61" fmla="*/ 0 h 12"/>
                <a:gd name="T62" fmla="*/ 6 w 6"/>
                <a:gd name="T6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 h="12">
                  <a:moveTo>
                    <a:pt x="6" y="0"/>
                  </a:moveTo>
                  <a:lnTo>
                    <a:pt x="6" y="1"/>
                  </a:lnTo>
                  <a:lnTo>
                    <a:pt x="6" y="3"/>
                  </a:lnTo>
                  <a:lnTo>
                    <a:pt x="6" y="4"/>
                  </a:lnTo>
                  <a:lnTo>
                    <a:pt x="6" y="5"/>
                  </a:lnTo>
                  <a:lnTo>
                    <a:pt x="5" y="6"/>
                  </a:lnTo>
                  <a:lnTo>
                    <a:pt x="5" y="7"/>
                  </a:lnTo>
                  <a:lnTo>
                    <a:pt x="5" y="8"/>
                  </a:lnTo>
                  <a:lnTo>
                    <a:pt x="4" y="9"/>
                  </a:lnTo>
                  <a:lnTo>
                    <a:pt x="4" y="10"/>
                  </a:lnTo>
                  <a:lnTo>
                    <a:pt x="4" y="12"/>
                  </a:lnTo>
                  <a:lnTo>
                    <a:pt x="3" y="12"/>
                  </a:lnTo>
                  <a:lnTo>
                    <a:pt x="3" y="12"/>
                  </a:lnTo>
                  <a:lnTo>
                    <a:pt x="3" y="12"/>
                  </a:lnTo>
                  <a:lnTo>
                    <a:pt x="2" y="12"/>
                  </a:lnTo>
                  <a:lnTo>
                    <a:pt x="2" y="12"/>
                  </a:lnTo>
                  <a:lnTo>
                    <a:pt x="1" y="12"/>
                  </a:lnTo>
                  <a:lnTo>
                    <a:pt x="1" y="12"/>
                  </a:lnTo>
                  <a:lnTo>
                    <a:pt x="0" y="12"/>
                  </a:lnTo>
                  <a:lnTo>
                    <a:pt x="0" y="12"/>
                  </a:lnTo>
                  <a:lnTo>
                    <a:pt x="0" y="11"/>
                  </a:lnTo>
                  <a:lnTo>
                    <a:pt x="0" y="10"/>
                  </a:lnTo>
                  <a:lnTo>
                    <a:pt x="0" y="9"/>
                  </a:lnTo>
                  <a:lnTo>
                    <a:pt x="1" y="8"/>
                  </a:lnTo>
                  <a:lnTo>
                    <a:pt x="1" y="6"/>
                  </a:lnTo>
                  <a:lnTo>
                    <a:pt x="2" y="5"/>
                  </a:lnTo>
                  <a:lnTo>
                    <a:pt x="3" y="4"/>
                  </a:lnTo>
                  <a:lnTo>
                    <a:pt x="4" y="3"/>
                  </a:lnTo>
                  <a:lnTo>
                    <a:pt x="5" y="2"/>
                  </a:lnTo>
                  <a:lnTo>
                    <a:pt x="6" y="1"/>
                  </a:lnTo>
                  <a:lnTo>
                    <a:pt x="6"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7" name="Freeform 94"/>
            <p:cNvSpPr>
              <a:spLocks/>
            </p:cNvSpPr>
            <p:nvPr/>
          </p:nvSpPr>
          <p:spPr bwMode="auto">
            <a:xfrm>
              <a:off x="5148" y="1608"/>
              <a:ext cx="18" cy="27"/>
            </a:xfrm>
            <a:custGeom>
              <a:avLst/>
              <a:gdLst>
                <a:gd name="T0" fmla="*/ 18 w 18"/>
                <a:gd name="T1" fmla="*/ 0 h 27"/>
                <a:gd name="T2" fmla="*/ 18 w 18"/>
                <a:gd name="T3" fmla="*/ 1 h 27"/>
                <a:gd name="T4" fmla="*/ 17 w 18"/>
                <a:gd name="T5" fmla="*/ 2 h 27"/>
                <a:gd name="T6" fmla="*/ 17 w 18"/>
                <a:gd name="T7" fmla="*/ 3 h 27"/>
                <a:gd name="T8" fmla="*/ 16 w 18"/>
                <a:gd name="T9" fmla="*/ 4 h 27"/>
                <a:gd name="T10" fmla="*/ 16 w 18"/>
                <a:gd name="T11" fmla="*/ 5 h 27"/>
                <a:gd name="T12" fmla="*/ 15 w 18"/>
                <a:gd name="T13" fmla="*/ 5 h 27"/>
                <a:gd name="T14" fmla="*/ 15 w 18"/>
                <a:gd name="T15" fmla="*/ 6 h 27"/>
                <a:gd name="T16" fmla="*/ 14 w 18"/>
                <a:gd name="T17" fmla="*/ 7 h 27"/>
                <a:gd name="T18" fmla="*/ 14 w 18"/>
                <a:gd name="T19" fmla="*/ 8 h 27"/>
                <a:gd name="T20" fmla="*/ 14 w 18"/>
                <a:gd name="T21" fmla="*/ 9 h 27"/>
                <a:gd name="T22" fmla="*/ 12 w 18"/>
                <a:gd name="T23" fmla="*/ 11 h 27"/>
                <a:gd name="T24" fmla="*/ 11 w 18"/>
                <a:gd name="T25" fmla="*/ 13 h 27"/>
                <a:gd name="T26" fmla="*/ 10 w 18"/>
                <a:gd name="T27" fmla="*/ 14 h 27"/>
                <a:gd name="T28" fmla="*/ 8 w 18"/>
                <a:gd name="T29" fmla="*/ 16 h 27"/>
                <a:gd name="T30" fmla="*/ 7 w 18"/>
                <a:gd name="T31" fmla="*/ 18 h 27"/>
                <a:gd name="T32" fmla="*/ 5 w 18"/>
                <a:gd name="T33" fmla="*/ 20 h 27"/>
                <a:gd name="T34" fmla="*/ 4 w 18"/>
                <a:gd name="T35" fmla="*/ 22 h 27"/>
                <a:gd name="T36" fmla="*/ 3 w 18"/>
                <a:gd name="T37" fmla="*/ 24 h 27"/>
                <a:gd name="T38" fmla="*/ 2 w 18"/>
                <a:gd name="T39" fmla="*/ 25 h 27"/>
                <a:gd name="T40" fmla="*/ 0 w 18"/>
                <a:gd name="T41" fmla="*/ 27 h 27"/>
                <a:gd name="T42" fmla="*/ 1 w 18"/>
                <a:gd name="T43" fmla="*/ 25 h 27"/>
                <a:gd name="T44" fmla="*/ 2 w 18"/>
                <a:gd name="T45" fmla="*/ 22 h 27"/>
                <a:gd name="T46" fmla="*/ 2 w 18"/>
                <a:gd name="T47" fmla="*/ 19 h 27"/>
                <a:gd name="T48" fmla="*/ 3 w 18"/>
                <a:gd name="T49" fmla="*/ 17 h 27"/>
                <a:gd name="T50" fmla="*/ 4 w 18"/>
                <a:gd name="T51" fmla="*/ 14 h 27"/>
                <a:gd name="T52" fmla="*/ 6 w 18"/>
                <a:gd name="T53" fmla="*/ 11 h 27"/>
                <a:gd name="T54" fmla="*/ 7 w 18"/>
                <a:gd name="T55" fmla="*/ 9 h 27"/>
                <a:gd name="T56" fmla="*/ 9 w 18"/>
                <a:gd name="T57" fmla="*/ 7 h 27"/>
                <a:gd name="T58" fmla="*/ 10 w 18"/>
                <a:gd name="T59" fmla="*/ 5 h 27"/>
                <a:gd name="T60" fmla="*/ 12 w 18"/>
                <a:gd name="T61" fmla="*/ 3 h 27"/>
                <a:gd name="T62" fmla="*/ 13 w 18"/>
                <a:gd name="T63" fmla="*/ 3 h 27"/>
                <a:gd name="T64" fmla="*/ 14 w 18"/>
                <a:gd name="T65" fmla="*/ 3 h 27"/>
                <a:gd name="T66" fmla="*/ 14 w 18"/>
                <a:gd name="T67" fmla="*/ 2 h 27"/>
                <a:gd name="T68" fmla="*/ 15 w 18"/>
                <a:gd name="T69" fmla="*/ 2 h 27"/>
                <a:gd name="T70" fmla="*/ 16 w 18"/>
                <a:gd name="T71" fmla="*/ 2 h 27"/>
                <a:gd name="T72" fmla="*/ 16 w 18"/>
                <a:gd name="T73" fmla="*/ 2 h 27"/>
                <a:gd name="T74" fmla="*/ 17 w 18"/>
                <a:gd name="T75" fmla="*/ 1 h 27"/>
                <a:gd name="T76" fmla="*/ 17 w 18"/>
                <a:gd name="T77" fmla="*/ 1 h 27"/>
                <a:gd name="T78" fmla="*/ 18 w 18"/>
                <a:gd name="T79" fmla="*/ 1 h 27"/>
                <a:gd name="T80" fmla="*/ 18 w 18"/>
                <a:gd name="T81" fmla="*/ 0 h 27"/>
                <a:gd name="T82" fmla="*/ 18 w 18"/>
                <a:gd name="T8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7">
                  <a:moveTo>
                    <a:pt x="18" y="0"/>
                  </a:moveTo>
                  <a:lnTo>
                    <a:pt x="18" y="1"/>
                  </a:lnTo>
                  <a:lnTo>
                    <a:pt x="17" y="2"/>
                  </a:lnTo>
                  <a:lnTo>
                    <a:pt x="17" y="3"/>
                  </a:lnTo>
                  <a:lnTo>
                    <a:pt x="16" y="4"/>
                  </a:lnTo>
                  <a:lnTo>
                    <a:pt x="16" y="5"/>
                  </a:lnTo>
                  <a:lnTo>
                    <a:pt x="15" y="5"/>
                  </a:lnTo>
                  <a:lnTo>
                    <a:pt x="15" y="6"/>
                  </a:lnTo>
                  <a:lnTo>
                    <a:pt x="14" y="7"/>
                  </a:lnTo>
                  <a:lnTo>
                    <a:pt x="14" y="8"/>
                  </a:lnTo>
                  <a:lnTo>
                    <a:pt x="14" y="9"/>
                  </a:lnTo>
                  <a:lnTo>
                    <a:pt x="12" y="11"/>
                  </a:lnTo>
                  <a:lnTo>
                    <a:pt x="11" y="13"/>
                  </a:lnTo>
                  <a:lnTo>
                    <a:pt x="10" y="14"/>
                  </a:lnTo>
                  <a:lnTo>
                    <a:pt x="8" y="16"/>
                  </a:lnTo>
                  <a:lnTo>
                    <a:pt x="7" y="18"/>
                  </a:lnTo>
                  <a:lnTo>
                    <a:pt x="5" y="20"/>
                  </a:lnTo>
                  <a:lnTo>
                    <a:pt x="4" y="22"/>
                  </a:lnTo>
                  <a:lnTo>
                    <a:pt x="3" y="24"/>
                  </a:lnTo>
                  <a:lnTo>
                    <a:pt x="2" y="25"/>
                  </a:lnTo>
                  <a:lnTo>
                    <a:pt x="0" y="27"/>
                  </a:lnTo>
                  <a:lnTo>
                    <a:pt x="1" y="25"/>
                  </a:lnTo>
                  <a:lnTo>
                    <a:pt x="2" y="22"/>
                  </a:lnTo>
                  <a:lnTo>
                    <a:pt x="2" y="19"/>
                  </a:lnTo>
                  <a:lnTo>
                    <a:pt x="3" y="17"/>
                  </a:lnTo>
                  <a:lnTo>
                    <a:pt x="4" y="14"/>
                  </a:lnTo>
                  <a:lnTo>
                    <a:pt x="6" y="11"/>
                  </a:lnTo>
                  <a:lnTo>
                    <a:pt x="7" y="9"/>
                  </a:lnTo>
                  <a:lnTo>
                    <a:pt x="9" y="7"/>
                  </a:lnTo>
                  <a:lnTo>
                    <a:pt x="10" y="5"/>
                  </a:lnTo>
                  <a:lnTo>
                    <a:pt x="12" y="3"/>
                  </a:lnTo>
                  <a:lnTo>
                    <a:pt x="13" y="3"/>
                  </a:lnTo>
                  <a:lnTo>
                    <a:pt x="14" y="3"/>
                  </a:lnTo>
                  <a:lnTo>
                    <a:pt x="14" y="2"/>
                  </a:lnTo>
                  <a:lnTo>
                    <a:pt x="15" y="2"/>
                  </a:lnTo>
                  <a:lnTo>
                    <a:pt x="16" y="2"/>
                  </a:lnTo>
                  <a:lnTo>
                    <a:pt x="16" y="2"/>
                  </a:lnTo>
                  <a:lnTo>
                    <a:pt x="17" y="1"/>
                  </a:lnTo>
                  <a:lnTo>
                    <a:pt x="17" y="1"/>
                  </a:lnTo>
                  <a:lnTo>
                    <a:pt x="18" y="1"/>
                  </a:lnTo>
                  <a:lnTo>
                    <a:pt x="18"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8" name="Freeform 95"/>
            <p:cNvSpPr>
              <a:spLocks/>
            </p:cNvSpPr>
            <p:nvPr/>
          </p:nvSpPr>
          <p:spPr bwMode="auto">
            <a:xfrm>
              <a:off x="5158" y="1615"/>
              <a:ext cx="41" cy="33"/>
            </a:xfrm>
            <a:custGeom>
              <a:avLst/>
              <a:gdLst>
                <a:gd name="T0" fmla="*/ 17 w 41"/>
                <a:gd name="T1" fmla="*/ 2 h 33"/>
                <a:gd name="T2" fmla="*/ 17 w 41"/>
                <a:gd name="T3" fmla="*/ 6 h 33"/>
                <a:gd name="T4" fmla="*/ 18 w 41"/>
                <a:gd name="T5" fmla="*/ 11 h 33"/>
                <a:gd name="T6" fmla="*/ 19 w 41"/>
                <a:gd name="T7" fmla="*/ 15 h 33"/>
                <a:gd name="T8" fmla="*/ 21 w 41"/>
                <a:gd name="T9" fmla="*/ 18 h 33"/>
                <a:gd name="T10" fmla="*/ 23 w 41"/>
                <a:gd name="T11" fmla="*/ 20 h 33"/>
                <a:gd name="T12" fmla="*/ 24 w 41"/>
                <a:gd name="T13" fmla="*/ 18 h 33"/>
                <a:gd name="T14" fmla="*/ 25 w 41"/>
                <a:gd name="T15" fmla="*/ 17 h 33"/>
                <a:gd name="T16" fmla="*/ 26 w 41"/>
                <a:gd name="T17" fmla="*/ 15 h 33"/>
                <a:gd name="T18" fmla="*/ 27 w 41"/>
                <a:gd name="T19" fmla="*/ 13 h 33"/>
                <a:gd name="T20" fmla="*/ 29 w 41"/>
                <a:gd name="T21" fmla="*/ 8 h 33"/>
                <a:gd name="T22" fmla="*/ 31 w 41"/>
                <a:gd name="T23" fmla="*/ 12 h 33"/>
                <a:gd name="T24" fmla="*/ 35 w 41"/>
                <a:gd name="T25" fmla="*/ 14 h 33"/>
                <a:gd name="T26" fmla="*/ 38 w 41"/>
                <a:gd name="T27" fmla="*/ 17 h 33"/>
                <a:gd name="T28" fmla="*/ 41 w 41"/>
                <a:gd name="T29" fmla="*/ 20 h 33"/>
                <a:gd name="T30" fmla="*/ 41 w 41"/>
                <a:gd name="T31" fmla="*/ 25 h 33"/>
                <a:gd name="T32" fmla="*/ 37 w 41"/>
                <a:gd name="T33" fmla="*/ 28 h 33"/>
                <a:gd name="T34" fmla="*/ 32 w 41"/>
                <a:gd name="T35" fmla="*/ 30 h 33"/>
                <a:gd name="T36" fmla="*/ 27 w 41"/>
                <a:gd name="T37" fmla="*/ 31 h 33"/>
                <a:gd name="T38" fmla="*/ 22 w 41"/>
                <a:gd name="T39" fmla="*/ 32 h 33"/>
                <a:gd name="T40" fmla="*/ 17 w 41"/>
                <a:gd name="T41" fmla="*/ 33 h 33"/>
                <a:gd name="T42" fmla="*/ 14 w 41"/>
                <a:gd name="T43" fmla="*/ 32 h 33"/>
                <a:gd name="T44" fmla="*/ 10 w 41"/>
                <a:gd name="T45" fmla="*/ 32 h 33"/>
                <a:gd name="T46" fmla="*/ 7 w 41"/>
                <a:gd name="T47" fmla="*/ 31 h 33"/>
                <a:gd name="T48" fmla="*/ 3 w 41"/>
                <a:gd name="T49" fmla="*/ 31 h 33"/>
                <a:gd name="T50" fmla="*/ 0 w 41"/>
                <a:gd name="T51" fmla="*/ 29 h 33"/>
                <a:gd name="T52" fmla="*/ 8 w 41"/>
                <a:gd name="T53" fmla="*/ 3 h 33"/>
                <a:gd name="T54" fmla="*/ 10 w 41"/>
                <a:gd name="T55" fmla="*/ 2 h 33"/>
                <a:gd name="T56" fmla="*/ 12 w 41"/>
                <a:gd name="T57" fmla="*/ 1 h 33"/>
                <a:gd name="T58" fmla="*/ 14 w 41"/>
                <a:gd name="T59" fmla="*/ 1 h 33"/>
                <a:gd name="T60" fmla="*/ 16 w 41"/>
                <a:gd name="T61" fmla="*/ 0 h 33"/>
                <a:gd name="T62" fmla="*/ 17 w 41"/>
                <a:gd name="T6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3">
                  <a:moveTo>
                    <a:pt x="17" y="0"/>
                  </a:moveTo>
                  <a:lnTo>
                    <a:pt x="17" y="2"/>
                  </a:lnTo>
                  <a:lnTo>
                    <a:pt x="17" y="4"/>
                  </a:lnTo>
                  <a:lnTo>
                    <a:pt x="17" y="6"/>
                  </a:lnTo>
                  <a:lnTo>
                    <a:pt x="18" y="8"/>
                  </a:lnTo>
                  <a:lnTo>
                    <a:pt x="18" y="11"/>
                  </a:lnTo>
                  <a:lnTo>
                    <a:pt x="19" y="13"/>
                  </a:lnTo>
                  <a:lnTo>
                    <a:pt x="19" y="15"/>
                  </a:lnTo>
                  <a:lnTo>
                    <a:pt x="20" y="16"/>
                  </a:lnTo>
                  <a:lnTo>
                    <a:pt x="21" y="18"/>
                  </a:lnTo>
                  <a:lnTo>
                    <a:pt x="22" y="20"/>
                  </a:lnTo>
                  <a:lnTo>
                    <a:pt x="23" y="20"/>
                  </a:lnTo>
                  <a:lnTo>
                    <a:pt x="24" y="19"/>
                  </a:lnTo>
                  <a:lnTo>
                    <a:pt x="24" y="18"/>
                  </a:lnTo>
                  <a:lnTo>
                    <a:pt x="25" y="17"/>
                  </a:lnTo>
                  <a:lnTo>
                    <a:pt x="25" y="17"/>
                  </a:lnTo>
                  <a:lnTo>
                    <a:pt x="26" y="16"/>
                  </a:lnTo>
                  <a:lnTo>
                    <a:pt x="26" y="15"/>
                  </a:lnTo>
                  <a:lnTo>
                    <a:pt x="26" y="14"/>
                  </a:lnTo>
                  <a:lnTo>
                    <a:pt x="27" y="13"/>
                  </a:lnTo>
                  <a:lnTo>
                    <a:pt x="27" y="12"/>
                  </a:lnTo>
                  <a:lnTo>
                    <a:pt x="29" y="8"/>
                  </a:lnTo>
                  <a:lnTo>
                    <a:pt x="30" y="10"/>
                  </a:lnTo>
                  <a:lnTo>
                    <a:pt x="31" y="12"/>
                  </a:lnTo>
                  <a:lnTo>
                    <a:pt x="33" y="13"/>
                  </a:lnTo>
                  <a:lnTo>
                    <a:pt x="35" y="14"/>
                  </a:lnTo>
                  <a:lnTo>
                    <a:pt x="37" y="15"/>
                  </a:lnTo>
                  <a:lnTo>
                    <a:pt x="38" y="17"/>
                  </a:lnTo>
                  <a:lnTo>
                    <a:pt x="40" y="18"/>
                  </a:lnTo>
                  <a:lnTo>
                    <a:pt x="41" y="20"/>
                  </a:lnTo>
                  <a:lnTo>
                    <a:pt x="41" y="22"/>
                  </a:lnTo>
                  <a:lnTo>
                    <a:pt x="41" y="25"/>
                  </a:lnTo>
                  <a:lnTo>
                    <a:pt x="39" y="27"/>
                  </a:lnTo>
                  <a:lnTo>
                    <a:pt x="37" y="28"/>
                  </a:lnTo>
                  <a:lnTo>
                    <a:pt x="34" y="29"/>
                  </a:lnTo>
                  <a:lnTo>
                    <a:pt x="32" y="30"/>
                  </a:lnTo>
                  <a:lnTo>
                    <a:pt x="30" y="30"/>
                  </a:lnTo>
                  <a:lnTo>
                    <a:pt x="27" y="31"/>
                  </a:lnTo>
                  <a:lnTo>
                    <a:pt x="25" y="31"/>
                  </a:lnTo>
                  <a:lnTo>
                    <a:pt x="22" y="32"/>
                  </a:lnTo>
                  <a:lnTo>
                    <a:pt x="19" y="32"/>
                  </a:lnTo>
                  <a:lnTo>
                    <a:pt x="17" y="33"/>
                  </a:lnTo>
                  <a:lnTo>
                    <a:pt x="15" y="32"/>
                  </a:lnTo>
                  <a:lnTo>
                    <a:pt x="14" y="32"/>
                  </a:lnTo>
                  <a:lnTo>
                    <a:pt x="12" y="32"/>
                  </a:lnTo>
                  <a:lnTo>
                    <a:pt x="10" y="32"/>
                  </a:lnTo>
                  <a:lnTo>
                    <a:pt x="8" y="32"/>
                  </a:lnTo>
                  <a:lnTo>
                    <a:pt x="7" y="31"/>
                  </a:lnTo>
                  <a:lnTo>
                    <a:pt x="5" y="31"/>
                  </a:lnTo>
                  <a:lnTo>
                    <a:pt x="3" y="31"/>
                  </a:lnTo>
                  <a:lnTo>
                    <a:pt x="2" y="30"/>
                  </a:lnTo>
                  <a:lnTo>
                    <a:pt x="0" y="29"/>
                  </a:lnTo>
                  <a:lnTo>
                    <a:pt x="7" y="3"/>
                  </a:lnTo>
                  <a:lnTo>
                    <a:pt x="8" y="3"/>
                  </a:lnTo>
                  <a:lnTo>
                    <a:pt x="9" y="2"/>
                  </a:lnTo>
                  <a:lnTo>
                    <a:pt x="10" y="2"/>
                  </a:lnTo>
                  <a:lnTo>
                    <a:pt x="11" y="1"/>
                  </a:lnTo>
                  <a:lnTo>
                    <a:pt x="12" y="1"/>
                  </a:lnTo>
                  <a:lnTo>
                    <a:pt x="13" y="1"/>
                  </a:lnTo>
                  <a:lnTo>
                    <a:pt x="14" y="1"/>
                  </a:lnTo>
                  <a:lnTo>
                    <a:pt x="15" y="0"/>
                  </a:lnTo>
                  <a:lnTo>
                    <a:pt x="16" y="0"/>
                  </a:lnTo>
                  <a:lnTo>
                    <a:pt x="17" y="0"/>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99" name="Freeform 96"/>
            <p:cNvSpPr>
              <a:spLocks/>
            </p:cNvSpPr>
            <p:nvPr/>
          </p:nvSpPr>
          <p:spPr bwMode="auto">
            <a:xfrm>
              <a:off x="5151" y="1629"/>
              <a:ext cx="7" cy="7"/>
            </a:xfrm>
            <a:custGeom>
              <a:avLst/>
              <a:gdLst>
                <a:gd name="T0" fmla="*/ 2 w 7"/>
                <a:gd name="T1" fmla="*/ 6 h 7"/>
                <a:gd name="T2" fmla="*/ 0 w 7"/>
                <a:gd name="T3" fmla="*/ 7 h 7"/>
                <a:gd name="T4" fmla="*/ 0 w 7"/>
                <a:gd name="T5" fmla="*/ 6 h 7"/>
                <a:gd name="T6" fmla="*/ 1 w 7"/>
                <a:gd name="T7" fmla="*/ 5 h 7"/>
                <a:gd name="T8" fmla="*/ 2 w 7"/>
                <a:gd name="T9" fmla="*/ 4 h 7"/>
                <a:gd name="T10" fmla="*/ 2 w 7"/>
                <a:gd name="T11" fmla="*/ 3 h 7"/>
                <a:gd name="T12" fmla="*/ 3 w 7"/>
                <a:gd name="T13" fmla="*/ 2 h 7"/>
                <a:gd name="T14" fmla="*/ 4 w 7"/>
                <a:gd name="T15" fmla="*/ 1 h 7"/>
                <a:gd name="T16" fmla="*/ 4 w 7"/>
                <a:gd name="T17" fmla="*/ 0 h 7"/>
                <a:gd name="T18" fmla="*/ 5 w 7"/>
                <a:gd name="T19" fmla="*/ 0 h 7"/>
                <a:gd name="T20" fmla="*/ 6 w 7"/>
                <a:gd name="T21" fmla="*/ 0 h 7"/>
                <a:gd name="T22" fmla="*/ 7 w 7"/>
                <a:gd name="T23" fmla="*/ 0 h 7"/>
                <a:gd name="T24" fmla="*/ 7 w 7"/>
                <a:gd name="T25" fmla="*/ 0 h 7"/>
                <a:gd name="T26" fmla="*/ 7 w 7"/>
                <a:gd name="T27" fmla="*/ 1 h 7"/>
                <a:gd name="T28" fmla="*/ 7 w 7"/>
                <a:gd name="T29" fmla="*/ 2 h 7"/>
                <a:gd name="T30" fmla="*/ 6 w 7"/>
                <a:gd name="T31" fmla="*/ 3 h 7"/>
                <a:gd name="T32" fmla="*/ 6 w 7"/>
                <a:gd name="T33" fmla="*/ 4 h 7"/>
                <a:gd name="T34" fmla="*/ 5 w 7"/>
                <a:gd name="T35" fmla="*/ 4 h 7"/>
                <a:gd name="T36" fmla="*/ 5 w 7"/>
                <a:gd name="T37" fmla="*/ 5 h 7"/>
                <a:gd name="T38" fmla="*/ 4 w 7"/>
                <a:gd name="T39" fmla="*/ 5 h 7"/>
                <a:gd name="T40" fmla="*/ 3 w 7"/>
                <a:gd name="T41" fmla="*/ 6 h 7"/>
                <a:gd name="T42" fmla="*/ 2 w 7"/>
                <a:gd name="T43" fmla="*/ 6 h 7"/>
                <a:gd name="T44" fmla="*/ 2 w 7"/>
                <a:gd name="T45"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7">
                  <a:moveTo>
                    <a:pt x="2" y="6"/>
                  </a:moveTo>
                  <a:lnTo>
                    <a:pt x="0" y="7"/>
                  </a:lnTo>
                  <a:lnTo>
                    <a:pt x="0" y="6"/>
                  </a:lnTo>
                  <a:lnTo>
                    <a:pt x="1" y="5"/>
                  </a:lnTo>
                  <a:lnTo>
                    <a:pt x="2" y="4"/>
                  </a:lnTo>
                  <a:lnTo>
                    <a:pt x="2" y="3"/>
                  </a:lnTo>
                  <a:lnTo>
                    <a:pt x="3" y="2"/>
                  </a:lnTo>
                  <a:lnTo>
                    <a:pt x="4" y="1"/>
                  </a:lnTo>
                  <a:lnTo>
                    <a:pt x="4" y="0"/>
                  </a:lnTo>
                  <a:lnTo>
                    <a:pt x="5" y="0"/>
                  </a:lnTo>
                  <a:lnTo>
                    <a:pt x="6" y="0"/>
                  </a:lnTo>
                  <a:lnTo>
                    <a:pt x="7" y="0"/>
                  </a:lnTo>
                  <a:lnTo>
                    <a:pt x="7" y="0"/>
                  </a:lnTo>
                  <a:lnTo>
                    <a:pt x="7" y="1"/>
                  </a:lnTo>
                  <a:lnTo>
                    <a:pt x="7" y="2"/>
                  </a:lnTo>
                  <a:lnTo>
                    <a:pt x="6" y="3"/>
                  </a:lnTo>
                  <a:lnTo>
                    <a:pt x="6" y="4"/>
                  </a:lnTo>
                  <a:lnTo>
                    <a:pt x="5" y="4"/>
                  </a:lnTo>
                  <a:lnTo>
                    <a:pt x="5" y="5"/>
                  </a:lnTo>
                  <a:lnTo>
                    <a:pt x="4" y="5"/>
                  </a:lnTo>
                  <a:lnTo>
                    <a:pt x="3" y="6"/>
                  </a:lnTo>
                  <a:lnTo>
                    <a:pt x="2" y="6"/>
                  </a:lnTo>
                  <a:lnTo>
                    <a:pt x="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0" name="Freeform 97"/>
            <p:cNvSpPr>
              <a:spLocks/>
            </p:cNvSpPr>
            <p:nvPr/>
          </p:nvSpPr>
          <p:spPr bwMode="auto">
            <a:xfrm>
              <a:off x="5145" y="1631"/>
              <a:ext cx="1" cy="1"/>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solidFill>
              <a:srgbClr val="9800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grpSp>
        <p:nvGrpSpPr>
          <p:cNvPr id="101" name="Group 98"/>
          <p:cNvGrpSpPr>
            <a:grpSpLocks/>
          </p:cNvGrpSpPr>
          <p:nvPr/>
        </p:nvGrpSpPr>
        <p:grpSpPr bwMode="auto">
          <a:xfrm>
            <a:off x="4711700" y="5667375"/>
            <a:ext cx="595313" cy="981075"/>
            <a:chOff x="2673" y="2631"/>
            <a:chExt cx="375" cy="618"/>
          </a:xfrm>
        </p:grpSpPr>
        <p:sp>
          <p:nvSpPr>
            <p:cNvPr id="102" name="Freeform 99"/>
            <p:cNvSpPr>
              <a:spLocks/>
            </p:cNvSpPr>
            <p:nvPr/>
          </p:nvSpPr>
          <p:spPr bwMode="auto">
            <a:xfrm>
              <a:off x="2673" y="2631"/>
              <a:ext cx="375" cy="618"/>
            </a:xfrm>
            <a:custGeom>
              <a:avLst/>
              <a:gdLst>
                <a:gd name="T0" fmla="*/ 242 w 375"/>
                <a:gd name="T1" fmla="*/ 618 h 618"/>
                <a:gd name="T2" fmla="*/ 230 w 375"/>
                <a:gd name="T3" fmla="*/ 616 h 618"/>
                <a:gd name="T4" fmla="*/ 216 w 375"/>
                <a:gd name="T5" fmla="*/ 614 h 618"/>
                <a:gd name="T6" fmla="*/ 201 w 375"/>
                <a:gd name="T7" fmla="*/ 589 h 618"/>
                <a:gd name="T8" fmla="*/ 190 w 375"/>
                <a:gd name="T9" fmla="*/ 585 h 618"/>
                <a:gd name="T10" fmla="*/ 164 w 375"/>
                <a:gd name="T11" fmla="*/ 607 h 618"/>
                <a:gd name="T12" fmla="*/ 131 w 375"/>
                <a:gd name="T13" fmla="*/ 604 h 618"/>
                <a:gd name="T14" fmla="*/ 104 w 375"/>
                <a:gd name="T15" fmla="*/ 599 h 618"/>
                <a:gd name="T16" fmla="*/ 92 w 375"/>
                <a:gd name="T17" fmla="*/ 588 h 618"/>
                <a:gd name="T18" fmla="*/ 80 w 375"/>
                <a:gd name="T19" fmla="*/ 578 h 618"/>
                <a:gd name="T20" fmla="*/ 73 w 375"/>
                <a:gd name="T21" fmla="*/ 572 h 618"/>
                <a:gd name="T22" fmla="*/ 67 w 375"/>
                <a:gd name="T23" fmla="*/ 567 h 618"/>
                <a:gd name="T24" fmla="*/ 67 w 375"/>
                <a:gd name="T25" fmla="*/ 556 h 618"/>
                <a:gd name="T26" fmla="*/ 72 w 375"/>
                <a:gd name="T27" fmla="*/ 537 h 618"/>
                <a:gd name="T28" fmla="*/ 82 w 375"/>
                <a:gd name="T29" fmla="*/ 525 h 618"/>
                <a:gd name="T30" fmla="*/ 92 w 375"/>
                <a:gd name="T31" fmla="*/ 510 h 618"/>
                <a:gd name="T32" fmla="*/ 84 w 375"/>
                <a:gd name="T33" fmla="*/ 489 h 618"/>
                <a:gd name="T34" fmla="*/ 79 w 375"/>
                <a:gd name="T35" fmla="*/ 468 h 618"/>
                <a:gd name="T36" fmla="*/ 71 w 375"/>
                <a:gd name="T37" fmla="*/ 456 h 618"/>
                <a:gd name="T38" fmla="*/ 59 w 375"/>
                <a:gd name="T39" fmla="*/ 447 h 618"/>
                <a:gd name="T40" fmla="*/ 21 w 375"/>
                <a:gd name="T41" fmla="*/ 386 h 618"/>
                <a:gd name="T42" fmla="*/ 0 w 375"/>
                <a:gd name="T43" fmla="*/ 294 h 618"/>
                <a:gd name="T44" fmla="*/ 13 w 375"/>
                <a:gd name="T45" fmla="*/ 200 h 618"/>
                <a:gd name="T46" fmla="*/ 56 w 375"/>
                <a:gd name="T47" fmla="*/ 122 h 618"/>
                <a:gd name="T48" fmla="*/ 122 w 375"/>
                <a:gd name="T49" fmla="*/ 71 h 618"/>
                <a:gd name="T50" fmla="*/ 142 w 375"/>
                <a:gd name="T51" fmla="*/ 59 h 618"/>
                <a:gd name="T52" fmla="*/ 146 w 375"/>
                <a:gd name="T53" fmla="*/ 54 h 618"/>
                <a:gd name="T54" fmla="*/ 151 w 375"/>
                <a:gd name="T55" fmla="*/ 46 h 618"/>
                <a:gd name="T56" fmla="*/ 165 w 375"/>
                <a:gd name="T57" fmla="*/ 24 h 618"/>
                <a:gd name="T58" fmla="*/ 184 w 375"/>
                <a:gd name="T59" fmla="*/ 5 h 618"/>
                <a:gd name="T60" fmla="*/ 209 w 375"/>
                <a:gd name="T61" fmla="*/ 4 h 618"/>
                <a:gd name="T62" fmla="*/ 231 w 375"/>
                <a:gd name="T63" fmla="*/ 28 h 618"/>
                <a:gd name="T64" fmla="*/ 245 w 375"/>
                <a:gd name="T65" fmla="*/ 58 h 618"/>
                <a:gd name="T66" fmla="*/ 261 w 375"/>
                <a:gd name="T67" fmla="*/ 75 h 618"/>
                <a:gd name="T68" fmla="*/ 282 w 375"/>
                <a:gd name="T69" fmla="*/ 86 h 618"/>
                <a:gd name="T70" fmla="*/ 334 w 375"/>
                <a:gd name="T71" fmla="*/ 140 h 618"/>
                <a:gd name="T72" fmla="*/ 370 w 375"/>
                <a:gd name="T73" fmla="*/ 228 h 618"/>
                <a:gd name="T74" fmla="*/ 373 w 375"/>
                <a:gd name="T75" fmla="*/ 316 h 618"/>
                <a:gd name="T76" fmla="*/ 362 w 375"/>
                <a:gd name="T77" fmla="*/ 363 h 618"/>
                <a:gd name="T78" fmla="*/ 343 w 375"/>
                <a:gd name="T79" fmla="*/ 408 h 618"/>
                <a:gd name="T80" fmla="*/ 341 w 375"/>
                <a:gd name="T81" fmla="*/ 454 h 618"/>
                <a:gd name="T82" fmla="*/ 327 w 375"/>
                <a:gd name="T83" fmla="*/ 496 h 618"/>
                <a:gd name="T84" fmla="*/ 307 w 375"/>
                <a:gd name="T85" fmla="*/ 523 h 618"/>
                <a:gd name="T86" fmla="*/ 304 w 375"/>
                <a:gd name="T87" fmla="*/ 527 h 618"/>
                <a:gd name="T88" fmla="*/ 301 w 375"/>
                <a:gd name="T89" fmla="*/ 532 h 618"/>
                <a:gd name="T90" fmla="*/ 315 w 375"/>
                <a:gd name="T91" fmla="*/ 536 h 618"/>
                <a:gd name="T92" fmla="*/ 327 w 375"/>
                <a:gd name="T93" fmla="*/ 552 h 618"/>
                <a:gd name="T94" fmla="*/ 334 w 375"/>
                <a:gd name="T95" fmla="*/ 573 h 618"/>
                <a:gd name="T96" fmla="*/ 334 w 375"/>
                <a:gd name="T97" fmla="*/ 588 h 618"/>
                <a:gd name="T98" fmla="*/ 326 w 375"/>
                <a:gd name="T99" fmla="*/ 595 h 618"/>
                <a:gd name="T100" fmla="*/ 313 w 375"/>
                <a:gd name="T101" fmla="*/ 600 h 618"/>
                <a:gd name="T102" fmla="*/ 301 w 375"/>
                <a:gd name="T103" fmla="*/ 600 h 618"/>
                <a:gd name="T104" fmla="*/ 291 w 375"/>
                <a:gd name="T105" fmla="*/ 608 h 618"/>
                <a:gd name="T106" fmla="*/ 277 w 375"/>
                <a:gd name="T107" fmla="*/ 614 h 618"/>
                <a:gd name="T108" fmla="*/ 264 w 375"/>
                <a:gd name="T109" fmla="*/ 618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5" h="618">
                  <a:moveTo>
                    <a:pt x="249" y="613"/>
                  </a:moveTo>
                  <a:lnTo>
                    <a:pt x="247" y="616"/>
                  </a:lnTo>
                  <a:lnTo>
                    <a:pt x="245" y="618"/>
                  </a:lnTo>
                  <a:lnTo>
                    <a:pt x="242" y="618"/>
                  </a:lnTo>
                  <a:lnTo>
                    <a:pt x="239" y="618"/>
                  </a:lnTo>
                  <a:lnTo>
                    <a:pt x="236" y="618"/>
                  </a:lnTo>
                  <a:lnTo>
                    <a:pt x="233" y="617"/>
                  </a:lnTo>
                  <a:lnTo>
                    <a:pt x="230" y="616"/>
                  </a:lnTo>
                  <a:lnTo>
                    <a:pt x="227" y="615"/>
                  </a:lnTo>
                  <a:lnTo>
                    <a:pt x="224" y="615"/>
                  </a:lnTo>
                  <a:lnTo>
                    <a:pt x="221" y="615"/>
                  </a:lnTo>
                  <a:lnTo>
                    <a:pt x="216" y="614"/>
                  </a:lnTo>
                  <a:lnTo>
                    <a:pt x="211" y="610"/>
                  </a:lnTo>
                  <a:lnTo>
                    <a:pt x="207" y="604"/>
                  </a:lnTo>
                  <a:lnTo>
                    <a:pt x="204" y="596"/>
                  </a:lnTo>
                  <a:lnTo>
                    <a:pt x="201" y="589"/>
                  </a:lnTo>
                  <a:lnTo>
                    <a:pt x="199" y="584"/>
                  </a:lnTo>
                  <a:lnTo>
                    <a:pt x="197" y="580"/>
                  </a:lnTo>
                  <a:lnTo>
                    <a:pt x="194" y="581"/>
                  </a:lnTo>
                  <a:lnTo>
                    <a:pt x="190" y="585"/>
                  </a:lnTo>
                  <a:lnTo>
                    <a:pt x="187" y="596"/>
                  </a:lnTo>
                  <a:lnTo>
                    <a:pt x="179" y="601"/>
                  </a:lnTo>
                  <a:lnTo>
                    <a:pt x="172" y="605"/>
                  </a:lnTo>
                  <a:lnTo>
                    <a:pt x="164" y="607"/>
                  </a:lnTo>
                  <a:lnTo>
                    <a:pt x="156" y="607"/>
                  </a:lnTo>
                  <a:lnTo>
                    <a:pt x="148" y="607"/>
                  </a:lnTo>
                  <a:lnTo>
                    <a:pt x="139" y="606"/>
                  </a:lnTo>
                  <a:lnTo>
                    <a:pt x="131" y="604"/>
                  </a:lnTo>
                  <a:lnTo>
                    <a:pt x="123" y="603"/>
                  </a:lnTo>
                  <a:lnTo>
                    <a:pt x="115" y="601"/>
                  </a:lnTo>
                  <a:lnTo>
                    <a:pt x="108" y="600"/>
                  </a:lnTo>
                  <a:lnTo>
                    <a:pt x="104" y="599"/>
                  </a:lnTo>
                  <a:lnTo>
                    <a:pt x="101" y="597"/>
                  </a:lnTo>
                  <a:lnTo>
                    <a:pt x="97" y="594"/>
                  </a:lnTo>
                  <a:lnTo>
                    <a:pt x="95" y="591"/>
                  </a:lnTo>
                  <a:lnTo>
                    <a:pt x="92" y="588"/>
                  </a:lnTo>
                  <a:lnTo>
                    <a:pt x="89" y="585"/>
                  </a:lnTo>
                  <a:lnTo>
                    <a:pt x="86" y="582"/>
                  </a:lnTo>
                  <a:lnTo>
                    <a:pt x="84" y="580"/>
                  </a:lnTo>
                  <a:lnTo>
                    <a:pt x="80" y="578"/>
                  </a:lnTo>
                  <a:lnTo>
                    <a:pt x="77" y="578"/>
                  </a:lnTo>
                  <a:lnTo>
                    <a:pt x="76" y="575"/>
                  </a:lnTo>
                  <a:lnTo>
                    <a:pt x="75" y="573"/>
                  </a:lnTo>
                  <a:lnTo>
                    <a:pt x="73" y="572"/>
                  </a:lnTo>
                  <a:lnTo>
                    <a:pt x="71" y="570"/>
                  </a:lnTo>
                  <a:lnTo>
                    <a:pt x="70" y="569"/>
                  </a:lnTo>
                  <a:lnTo>
                    <a:pt x="68" y="568"/>
                  </a:lnTo>
                  <a:lnTo>
                    <a:pt x="67" y="567"/>
                  </a:lnTo>
                  <a:lnTo>
                    <a:pt x="66" y="565"/>
                  </a:lnTo>
                  <a:lnTo>
                    <a:pt x="65" y="562"/>
                  </a:lnTo>
                  <a:lnTo>
                    <a:pt x="66" y="559"/>
                  </a:lnTo>
                  <a:lnTo>
                    <a:pt x="67" y="556"/>
                  </a:lnTo>
                  <a:lnTo>
                    <a:pt x="69" y="551"/>
                  </a:lnTo>
                  <a:lnTo>
                    <a:pt x="70" y="546"/>
                  </a:lnTo>
                  <a:lnTo>
                    <a:pt x="71" y="542"/>
                  </a:lnTo>
                  <a:lnTo>
                    <a:pt x="72" y="537"/>
                  </a:lnTo>
                  <a:lnTo>
                    <a:pt x="74" y="533"/>
                  </a:lnTo>
                  <a:lnTo>
                    <a:pt x="76" y="530"/>
                  </a:lnTo>
                  <a:lnTo>
                    <a:pt x="79" y="526"/>
                  </a:lnTo>
                  <a:lnTo>
                    <a:pt x="82" y="525"/>
                  </a:lnTo>
                  <a:lnTo>
                    <a:pt x="87" y="524"/>
                  </a:lnTo>
                  <a:lnTo>
                    <a:pt x="90" y="519"/>
                  </a:lnTo>
                  <a:lnTo>
                    <a:pt x="92" y="515"/>
                  </a:lnTo>
                  <a:lnTo>
                    <a:pt x="92" y="510"/>
                  </a:lnTo>
                  <a:lnTo>
                    <a:pt x="91" y="505"/>
                  </a:lnTo>
                  <a:lnTo>
                    <a:pt x="89" y="500"/>
                  </a:lnTo>
                  <a:lnTo>
                    <a:pt x="86" y="495"/>
                  </a:lnTo>
                  <a:lnTo>
                    <a:pt x="84" y="489"/>
                  </a:lnTo>
                  <a:lnTo>
                    <a:pt x="81" y="484"/>
                  </a:lnTo>
                  <a:lnTo>
                    <a:pt x="80" y="478"/>
                  </a:lnTo>
                  <a:lnTo>
                    <a:pt x="79" y="472"/>
                  </a:lnTo>
                  <a:lnTo>
                    <a:pt x="79" y="468"/>
                  </a:lnTo>
                  <a:lnTo>
                    <a:pt x="79" y="464"/>
                  </a:lnTo>
                  <a:lnTo>
                    <a:pt x="77" y="461"/>
                  </a:lnTo>
                  <a:lnTo>
                    <a:pt x="74" y="458"/>
                  </a:lnTo>
                  <a:lnTo>
                    <a:pt x="71" y="456"/>
                  </a:lnTo>
                  <a:lnTo>
                    <a:pt x="68" y="454"/>
                  </a:lnTo>
                  <a:lnTo>
                    <a:pt x="64" y="452"/>
                  </a:lnTo>
                  <a:lnTo>
                    <a:pt x="61" y="450"/>
                  </a:lnTo>
                  <a:lnTo>
                    <a:pt x="59" y="447"/>
                  </a:lnTo>
                  <a:lnTo>
                    <a:pt x="57" y="444"/>
                  </a:lnTo>
                  <a:lnTo>
                    <a:pt x="43" y="426"/>
                  </a:lnTo>
                  <a:lnTo>
                    <a:pt x="32" y="407"/>
                  </a:lnTo>
                  <a:lnTo>
                    <a:pt x="21" y="386"/>
                  </a:lnTo>
                  <a:lnTo>
                    <a:pt x="13" y="364"/>
                  </a:lnTo>
                  <a:lnTo>
                    <a:pt x="7" y="342"/>
                  </a:lnTo>
                  <a:lnTo>
                    <a:pt x="2" y="318"/>
                  </a:lnTo>
                  <a:lnTo>
                    <a:pt x="0" y="294"/>
                  </a:lnTo>
                  <a:lnTo>
                    <a:pt x="0" y="270"/>
                  </a:lnTo>
                  <a:lnTo>
                    <a:pt x="2" y="246"/>
                  </a:lnTo>
                  <a:lnTo>
                    <a:pt x="7" y="222"/>
                  </a:lnTo>
                  <a:lnTo>
                    <a:pt x="13" y="200"/>
                  </a:lnTo>
                  <a:lnTo>
                    <a:pt x="21" y="179"/>
                  </a:lnTo>
                  <a:lnTo>
                    <a:pt x="31" y="158"/>
                  </a:lnTo>
                  <a:lnTo>
                    <a:pt x="42" y="140"/>
                  </a:lnTo>
                  <a:lnTo>
                    <a:pt x="56" y="122"/>
                  </a:lnTo>
                  <a:lnTo>
                    <a:pt x="70" y="106"/>
                  </a:lnTo>
                  <a:lnTo>
                    <a:pt x="86" y="92"/>
                  </a:lnTo>
                  <a:lnTo>
                    <a:pt x="103" y="81"/>
                  </a:lnTo>
                  <a:lnTo>
                    <a:pt x="122" y="71"/>
                  </a:lnTo>
                  <a:lnTo>
                    <a:pt x="140" y="64"/>
                  </a:lnTo>
                  <a:lnTo>
                    <a:pt x="141" y="63"/>
                  </a:lnTo>
                  <a:lnTo>
                    <a:pt x="141" y="61"/>
                  </a:lnTo>
                  <a:lnTo>
                    <a:pt x="142" y="59"/>
                  </a:lnTo>
                  <a:lnTo>
                    <a:pt x="143" y="58"/>
                  </a:lnTo>
                  <a:lnTo>
                    <a:pt x="144" y="56"/>
                  </a:lnTo>
                  <a:lnTo>
                    <a:pt x="145" y="55"/>
                  </a:lnTo>
                  <a:lnTo>
                    <a:pt x="146" y="54"/>
                  </a:lnTo>
                  <a:lnTo>
                    <a:pt x="147" y="53"/>
                  </a:lnTo>
                  <a:lnTo>
                    <a:pt x="149" y="52"/>
                  </a:lnTo>
                  <a:lnTo>
                    <a:pt x="150" y="53"/>
                  </a:lnTo>
                  <a:lnTo>
                    <a:pt x="151" y="46"/>
                  </a:lnTo>
                  <a:lnTo>
                    <a:pt x="153" y="39"/>
                  </a:lnTo>
                  <a:lnTo>
                    <a:pt x="156" y="33"/>
                  </a:lnTo>
                  <a:lnTo>
                    <a:pt x="160" y="28"/>
                  </a:lnTo>
                  <a:lnTo>
                    <a:pt x="165" y="24"/>
                  </a:lnTo>
                  <a:lnTo>
                    <a:pt x="170" y="19"/>
                  </a:lnTo>
                  <a:lnTo>
                    <a:pt x="175" y="15"/>
                  </a:lnTo>
                  <a:lnTo>
                    <a:pt x="179" y="10"/>
                  </a:lnTo>
                  <a:lnTo>
                    <a:pt x="184" y="5"/>
                  </a:lnTo>
                  <a:lnTo>
                    <a:pt x="188" y="0"/>
                  </a:lnTo>
                  <a:lnTo>
                    <a:pt x="195" y="0"/>
                  </a:lnTo>
                  <a:lnTo>
                    <a:pt x="202" y="1"/>
                  </a:lnTo>
                  <a:lnTo>
                    <a:pt x="209" y="4"/>
                  </a:lnTo>
                  <a:lnTo>
                    <a:pt x="215" y="9"/>
                  </a:lnTo>
                  <a:lnTo>
                    <a:pt x="221" y="15"/>
                  </a:lnTo>
                  <a:lnTo>
                    <a:pt x="226" y="22"/>
                  </a:lnTo>
                  <a:lnTo>
                    <a:pt x="231" y="28"/>
                  </a:lnTo>
                  <a:lnTo>
                    <a:pt x="235" y="36"/>
                  </a:lnTo>
                  <a:lnTo>
                    <a:pt x="240" y="43"/>
                  </a:lnTo>
                  <a:lnTo>
                    <a:pt x="244" y="50"/>
                  </a:lnTo>
                  <a:lnTo>
                    <a:pt x="245" y="58"/>
                  </a:lnTo>
                  <a:lnTo>
                    <a:pt x="247" y="64"/>
                  </a:lnTo>
                  <a:lnTo>
                    <a:pt x="251" y="68"/>
                  </a:lnTo>
                  <a:lnTo>
                    <a:pt x="255" y="72"/>
                  </a:lnTo>
                  <a:lnTo>
                    <a:pt x="261" y="75"/>
                  </a:lnTo>
                  <a:lnTo>
                    <a:pt x="266" y="77"/>
                  </a:lnTo>
                  <a:lnTo>
                    <a:pt x="272" y="80"/>
                  </a:lnTo>
                  <a:lnTo>
                    <a:pt x="277" y="83"/>
                  </a:lnTo>
                  <a:lnTo>
                    <a:pt x="282" y="86"/>
                  </a:lnTo>
                  <a:lnTo>
                    <a:pt x="287" y="90"/>
                  </a:lnTo>
                  <a:lnTo>
                    <a:pt x="304" y="105"/>
                  </a:lnTo>
                  <a:lnTo>
                    <a:pt x="320" y="121"/>
                  </a:lnTo>
                  <a:lnTo>
                    <a:pt x="334" y="140"/>
                  </a:lnTo>
                  <a:lnTo>
                    <a:pt x="346" y="160"/>
                  </a:lnTo>
                  <a:lnTo>
                    <a:pt x="356" y="182"/>
                  </a:lnTo>
                  <a:lnTo>
                    <a:pt x="364" y="204"/>
                  </a:lnTo>
                  <a:lnTo>
                    <a:pt x="370" y="228"/>
                  </a:lnTo>
                  <a:lnTo>
                    <a:pt x="374" y="253"/>
                  </a:lnTo>
                  <a:lnTo>
                    <a:pt x="375" y="278"/>
                  </a:lnTo>
                  <a:lnTo>
                    <a:pt x="374" y="304"/>
                  </a:lnTo>
                  <a:lnTo>
                    <a:pt x="373" y="316"/>
                  </a:lnTo>
                  <a:lnTo>
                    <a:pt x="371" y="328"/>
                  </a:lnTo>
                  <a:lnTo>
                    <a:pt x="368" y="340"/>
                  </a:lnTo>
                  <a:lnTo>
                    <a:pt x="365" y="352"/>
                  </a:lnTo>
                  <a:lnTo>
                    <a:pt x="362" y="363"/>
                  </a:lnTo>
                  <a:lnTo>
                    <a:pt x="358" y="375"/>
                  </a:lnTo>
                  <a:lnTo>
                    <a:pt x="353" y="386"/>
                  </a:lnTo>
                  <a:lnTo>
                    <a:pt x="348" y="397"/>
                  </a:lnTo>
                  <a:lnTo>
                    <a:pt x="343" y="408"/>
                  </a:lnTo>
                  <a:lnTo>
                    <a:pt x="337" y="418"/>
                  </a:lnTo>
                  <a:lnTo>
                    <a:pt x="340" y="431"/>
                  </a:lnTo>
                  <a:lnTo>
                    <a:pt x="341" y="443"/>
                  </a:lnTo>
                  <a:lnTo>
                    <a:pt x="341" y="454"/>
                  </a:lnTo>
                  <a:lnTo>
                    <a:pt x="339" y="465"/>
                  </a:lnTo>
                  <a:lnTo>
                    <a:pt x="336" y="476"/>
                  </a:lnTo>
                  <a:lnTo>
                    <a:pt x="332" y="486"/>
                  </a:lnTo>
                  <a:lnTo>
                    <a:pt x="327" y="496"/>
                  </a:lnTo>
                  <a:lnTo>
                    <a:pt x="321" y="505"/>
                  </a:lnTo>
                  <a:lnTo>
                    <a:pt x="315" y="514"/>
                  </a:lnTo>
                  <a:lnTo>
                    <a:pt x="308" y="522"/>
                  </a:lnTo>
                  <a:lnTo>
                    <a:pt x="307" y="523"/>
                  </a:lnTo>
                  <a:lnTo>
                    <a:pt x="306" y="524"/>
                  </a:lnTo>
                  <a:lnTo>
                    <a:pt x="305" y="525"/>
                  </a:lnTo>
                  <a:lnTo>
                    <a:pt x="304" y="526"/>
                  </a:lnTo>
                  <a:lnTo>
                    <a:pt x="304" y="527"/>
                  </a:lnTo>
                  <a:lnTo>
                    <a:pt x="303" y="528"/>
                  </a:lnTo>
                  <a:lnTo>
                    <a:pt x="302" y="529"/>
                  </a:lnTo>
                  <a:lnTo>
                    <a:pt x="301" y="530"/>
                  </a:lnTo>
                  <a:lnTo>
                    <a:pt x="301" y="532"/>
                  </a:lnTo>
                  <a:lnTo>
                    <a:pt x="300" y="533"/>
                  </a:lnTo>
                  <a:lnTo>
                    <a:pt x="305" y="532"/>
                  </a:lnTo>
                  <a:lnTo>
                    <a:pt x="310" y="534"/>
                  </a:lnTo>
                  <a:lnTo>
                    <a:pt x="315" y="536"/>
                  </a:lnTo>
                  <a:lnTo>
                    <a:pt x="318" y="539"/>
                  </a:lnTo>
                  <a:lnTo>
                    <a:pt x="322" y="543"/>
                  </a:lnTo>
                  <a:lnTo>
                    <a:pt x="325" y="547"/>
                  </a:lnTo>
                  <a:lnTo>
                    <a:pt x="327" y="552"/>
                  </a:lnTo>
                  <a:lnTo>
                    <a:pt x="329" y="558"/>
                  </a:lnTo>
                  <a:lnTo>
                    <a:pt x="331" y="564"/>
                  </a:lnTo>
                  <a:lnTo>
                    <a:pt x="332" y="569"/>
                  </a:lnTo>
                  <a:lnTo>
                    <a:pt x="334" y="573"/>
                  </a:lnTo>
                  <a:lnTo>
                    <a:pt x="334" y="577"/>
                  </a:lnTo>
                  <a:lnTo>
                    <a:pt x="335" y="581"/>
                  </a:lnTo>
                  <a:lnTo>
                    <a:pt x="335" y="585"/>
                  </a:lnTo>
                  <a:lnTo>
                    <a:pt x="334" y="588"/>
                  </a:lnTo>
                  <a:lnTo>
                    <a:pt x="333" y="591"/>
                  </a:lnTo>
                  <a:lnTo>
                    <a:pt x="331" y="593"/>
                  </a:lnTo>
                  <a:lnTo>
                    <a:pt x="329" y="594"/>
                  </a:lnTo>
                  <a:lnTo>
                    <a:pt x="326" y="595"/>
                  </a:lnTo>
                  <a:lnTo>
                    <a:pt x="322" y="595"/>
                  </a:lnTo>
                  <a:lnTo>
                    <a:pt x="320" y="598"/>
                  </a:lnTo>
                  <a:lnTo>
                    <a:pt x="317" y="600"/>
                  </a:lnTo>
                  <a:lnTo>
                    <a:pt x="313" y="600"/>
                  </a:lnTo>
                  <a:lnTo>
                    <a:pt x="310" y="600"/>
                  </a:lnTo>
                  <a:lnTo>
                    <a:pt x="307" y="600"/>
                  </a:lnTo>
                  <a:lnTo>
                    <a:pt x="303" y="600"/>
                  </a:lnTo>
                  <a:lnTo>
                    <a:pt x="301" y="600"/>
                  </a:lnTo>
                  <a:lnTo>
                    <a:pt x="298" y="601"/>
                  </a:lnTo>
                  <a:lnTo>
                    <a:pt x="296" y="604"/>
                  </a:lnTo>
                  <a:lnTo>
                    <a:pt x="295" y="608"/>
                  </a:lnTo>
                  <a:lnTo>
                    <a:pt x="291" y="608"/>
                  </a:lnTo>
                  <a:lnTo>
                    <a:pt x="287" y="609"/>
                  </a:lnTo>
                  <a:lnTo>
                    <a:pt x="283" y="611"/>
                  </a:lnTo>
                  <a:lnTo>
                    <a:pt x="280" y="612"/>
                  </a:lnTo>
                  <a:lnTo>
                    <a:pt x="277" y="614"/>
                  </a:lnTo>
                  <a:lnTo>
                    <a:pt x="274" y="616"/>
                  </a:lnTo>
                  <a:lnTo>
                    <a:pt x="270" y="617"/>
                  </a:lnTo>
                  <a:lnTo>
                    <a:pt x="267" y="618"/>
                  </a:lnTo>
                  <a:lnTo>
                    <a:pt x="264" y="618"/>
                  </a:lnTo>
                  <a:lnTo>
                    <a:pt x="260" y="617"/>
                  </a:lnTo>
                  <a:lnTo>
                    <a:pt x="249" y="613"/>
                  </a:lnTo>
                  <a:lnTo>
                    <a:pt x="249" y="6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3" name="Freeform 100"/>
            <p:cNvSpPr>
              <a:spLocks/>
            </p:cNvSpPr>
            <p:nvPr/>
          </p:nvSpPr>
          <p:spPr bwMode="auto">
            <a:xfrm>
              <a:off x="2767" y="2991"/>
              <a:ext cx="242" cy="251"/>
            </a:xfrm>
            <a:custGeom>
              <a:avLst/>
              <a:gdLst>
                <a:gd name="T0" fmla="*/ 149 w 242"/>
                <a:gd name="T1" fmla="*/ 207 h 251"/>
                <a:gd name="T2" fmla="*/ 148 w 242"/>
                <a:gd name="T3" fmla="*/ 230 h 251"/>
                <a:gd name="T4" fmla="*/ 134 w 242"/>
                <a:gd name="T5" fmla="*/ 248 h 251"/>
                <a:gd name="T6" fmla="*/ 113 w 242"/>
                <a:gd name="T7" fmla="*/ 228 h 251"/>
                <a:gd name="T8" fmla="*/ 114 w 242"/>
                <a:gd name="T9" fmla="*/ 192 h 251"/>
                <a:gd name="T10" fmla="*/ 108 w 242"/>
                <a:gd name="T11" fmla="*/ 164 h 251"/>
                <a:gd name="T12" fmla="*/ 101 w 242"/>
                <a:gd name="T13" fmla="*/ 85 h 251"/>
                <a:gd name="T14" fmla="*/ 139 w 242"/>
                <a:gd name="T15" fmla="*/ 27 h 251"/>
                <a:gd name="T16" fmla="*/ 127 w 242"/>
                <a:gd name="T17" fmla="*/ 45 h 251"/>
                <a:gd name="T18" fmla="*/ 119 w 242"/>
                <a:gd name="T19" fmla="*/ 49 h 251"/>
                <a:gd name="T20" fmla="*/ 101 w 242"/>
                <a:gd name="T21" fmla="*/ 76 h 251"/>
                <a:gd name="T22" fmla="*/ 59 w 242"/>
                <a:gd name="T23" fmla="*/ 52 h 251"/>
                <a:gd name="T24" fmla="*/ 44 w 242"/>
                <a:gd name="T25" fmla="*/ 14 h 251"/>
                <a:gd name="T26" fmla="*/ 51 w 242"/>
                <a:gd name="T27" fmla="*/ 43 h 251"/>
                <a:gd name="T28" fmla="*/ 89 w 242"/>
                <a:gd name="T29" fmla="*/ 95 h 251"/>
                <a:gd name="T30" fmla="*/ 92 w 242"/>
                <a:gd name="T31" fmla="*/ 179 h 251"/>
                <a:gd name="T32" fmla="*/ 92 w 242"/>
                <a:gd name="T33" fmla="*/ 202 h 251"/>
                <a:gd name="T34" fmla="*/ 87 w 242"/>
                <a:gd name="T35" fmla="*/ 233 h 251"/>
                <a:gd name="T36" fmla="*/ 55 w 242"/>
                <a:gd name="T37" fmla="*/ 240 h 251"/>
                <a:gd name="T38" fmla="*/ 41 w 242"/>
                <a:gd name="T39" fmla="*/ 212 h 251"/>
                <a:gd name="T40" fmla="*/ 39 w 242"/>
                <a:gd name="T41" fmla="*/ 201 h 251"/>
                <a:gd name="T42" fmla="*/ 22 w 242"/>
                <a:gd name="T43" fmla="*/ 236 h 251"/>
                <a:gd name="T44" fmla="*/ 10 w 242"/>
                <a:gd name="T45" fmla="*/ 225 h 251"/>
                <a:gd name="T46" fmla="*/ 21 w 242"/>
                <a:gd name="T47" fmla="*/ 179 h 251"/>
                <a:gd name="T48" fmla="*/ 17 w 242"/>
                <a:gd name="T49" fmla="*/ 180 h 251"/>
                <a:gd name="T50" fmla="*/ 5 w 242"/>
                <a:gd name="T51" fmla="*/ 212 h 251"/>
                <a:gd name="T52" fmla="*/ 9 w 242"/>
                <a:gd name="T53" fmla="*/ 191 h 251"/>
                <a:gd name="T54" fmla="*/ 36 w 242"/>
                <a:gd name="T55" fmla="*/ 174 h 251"/>
                <a:gd name="T56" fmla="*/ 61 w 242"/>
                <a:gd name="T57" fmla="*/ 177 h 251"/>
                <a:gd name="T58" fmla="*/ 59 w 242"/>
                <a:gd name="T59" fmla="*/ 169 h 251"/>
                <a:gd name="T60" fmla="*/ 53 w 242"/>
                <a:gd name="T61" fmla="*/ 156 h 251"/>
                <a:gd name="T62" fmla="*/ 51 w 242"/>
                <a:gd name="T63" fmla="*/ 144 h 251"/>
                <a:gd name="T64" fmla="*/ 30 w 242"/>
                <a:gd name="T65" fmla="*/ 28 h 251"/>
                <a:gd name="T66" fmla="*/ 52 w 242"/>
                <a:gd name="T67" fmla="*/ 6 h 251"/>
                <a:gd name="T68" fmla="*/ 180 w 242"/>
                <a:gd name="T69" fmla="*/ 16 h 251"/>
                <a:gd name="T70" fmla="*/ 184 w 242"/>
                <a:gd name="T71" fmla="*/ 23 h 251"/>
                <a:gd name="T72" fmla="*/ 196 w 242"/>
                <a:gd name="T73" fmla="*/ 82 h 251"/>
                <a:gd name="T74" fmla="*/ 219 w 242"/>
                <a:gd name="T75" fmla="*/ 32 h 251"/>
                <a:gd name="T76" fmla="*/ 242 w 242"/>
                <a:gd name="T77" fmla="*/ 98 h 251"/>
                <a:gd name="T78" fmla="*/ 208 w 242"/>
                <a:gd name="T79" fmla="*/ 157 h 251"/>
                <a:gd name="T80" fmla="*/ 175 w 242"/>
                <a:gd name="T81" fmla="*/ 161 h 251"/>
                <a:gd name="T82" fmla="*/ 182 w 242"/>
                <a:gd name="T83" fmla="*/ 173 h 251"/>
                <a:gd name="T84" fmla="*/ 178 w 242"/>
                <a:gd name="T85" fmla="*/ 177 h 251"/>
                <a:gd name="T86" fmla="*/ 172 w 242"/>
                <a:gd name="T87" fmla="*/ 179 h 251"/>
                <a:gd name="T88" fmla="*/ 168 w 242"/>
                <a:gd name="T89" fmla="*/ 159 h 251"/>
                <a:gd name="T90" fmla="*/ 190 w 242"/>
                <a:gd name="T91" fmla="*/ 120 h 251"/>
                <a:gd name="T92" fmla="*/ 181 w 242"/>
                <a:gd name="T93" fmla="*/ 131 h 251"/>
                <a:gd name="T94" fmla="*/ 167 w 242"/>
                <a:gd name="T95" fmla="*/ 148 h 251"/>
                <a:gd name="T96" fmla="*/ 152 w 242"/>
                <a:gd name="T97" fmla="*/ 111 h 251"/>
                <a:gd name="T98" fmla="*/ 167 w 242"/>
                <a:gd name="T99" fmla="*/ 52 h 251"/>
                <a:gd name="T100" fmla="*/ 159 w 242"/>
                <a:gd name="T101" fmla="*/ 67 h 251"/>
                <a:gd name="T102" fmla="*/ 135 w 242"/>
                <a:gd name="T103" fmla="*/ 122 h 251"/>
                <a:gd name="T104" fmla="*/ 142 w 242"/>
                <a:gd name="T105" fmla="*/ 165 h 251"/>
                <a:gd name="T106" fmla="*/ 125 w 242"/>
                <a:gd name="T107" fmla="*/ 168 h 251"/>
                <a:gd name="T108" fmla="*/ 131 w 242"/>
                <a:gd name="T109" fmla="*/ 179 h 251"/>
                <a:gd name="T110" fmla="*/ 153 w 242"/>
                <a:gd name="T111" fmla="*/ 182 h 251"/>
                <a:gd name="T112" fmla="*/ 183 w 242"/>
                <a:gd name="T113" fmla="*/ 190 h 251"/>
                <a:gd name="T114" fmla="*/ 187 w 242"/>
                <a:gd name="T115" fmla="*/ 220 h 251"/>
                <a:gd name="T116" fmla="*/ 177 w 242"/>
                <a:gd name="T117" fmla="*/ 197 h 251"/>
                <a:gd name="T118" fmla="*/ 182 w 242"/>
                <a:gd name="T119" fmla="*/ 216 h 251"/>
                <a:gd name="T120" fmla="*/ 182 w 242"/>
                <a:gd name="T121" fmla="*/ 246 h 251"/>
                <a:gd name="T122" fmla="*/ 161 w 242"/>
                <a:gd name="T123" fmla="*/ 24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51">
                  <a:moveTo>
                    <a:pt x="157" y="244"/>
                  </a:moveTo>
                  <a:lnTo>
                    <a:pt x="157" y="239"/>
                  </a:lnTo>
                  <a:lnTo>
                    <a:pt x="156" y="234"/>
                  </a:lnTo>
                  <a:lnTo>
                    <a:pt x="155" y="230"/>
                  </a:lnTo>
                  <a:lnTo>
                    <a:pt x="154" y="225"/>
                  </a:lnTo>
                  <a:lnTo>
                    <a:pt x="153" y="221"/>
                  </a:lnTo>
                  <a:lnTo>
                    <a:pt x="152" y="217"/>
                  </a:lnTo>
                  <a:lnTo>
                    <a:pt x="151" y="212"/>
                  </a:lnTo>
                  <a:lnTo>
                    <a:pt x="149" y="207"/>
                  </a:lnTo>
                  <a:lnTo>
                    <a:pt x="148" y="203"/>
                  </a:lnTo>
                  <a:lnTo>
                    <a:pt x="146" y="198"/>
                  </a:lnTo>
                  <a:lnTo>
                    <a:pt x="145" y="202"/>
                  </a:lnTo>
                  <a:lnTo>
                    <a:pt x="145" y="207"/>
                  </a:lnTo>
                  <a:lnTo>
                    <a:pt x="146" y="211"/>
                  </a:lnTo>
                  <a:lnTo>
                    <a:pt x="146" y="216"/>
                  </a:lnTo>
                  <a:lnTo>
                    <a:pt x="147" y="221"/>
                  </a:lnTo>
                  <a:lnTo>
                    <a:pt x="148" y="225"/>
                  </a:lnTo>
                  <a:lnTo>
                    <a:pt x="148" y="230"/>
                  </a:lnTo>
                  <a:lnTo>
                    <a:pt x="149" y="235"/>
                  </a:lnTo>
                  <a:lnTo>
                    <a:pt x="149" y="240"/>
                  </a:lnTo>
                  <a:lnTo>
                    <a:pt x="149" y="244"/>
                  </a:lnTo>
                  <a:lnTo>
                    <a:pt x="147" y="247"/>
                  </a:lnTo>
                  <a:lnTo>
                    <a:pt x="145" y="248"/>
                  </a:lnTo>
                  <a:lnTo>
                    <a:pt x="142" y="249"/>
                  </a:lnTo>
                  <a:lnTo>
                    <a:pt x="139" y="249"/>
                  </a:lnTo>
                  <a:lnTo>
                    <a:pt x="137" y="249"/>
                  </a:lnTo>
                  <a:lnTo>
                    <a:pt x="134" y="248"/>
                  </a:lnTo>
                  <a:lnTo>
                    <a:pt x="132" y="247"/>
                  </a:lnTo>
                  <a:lnTo>
                    <a:pt x="129" y="247"/>
                  </a:lnTo>
                  <a:lnTo>
                    <a:pt x="127" y="246"/>
                  </a:lnTo>
                  <a:lnTo>
                    <a:pt x="125" y="246"/>
                  </a:lnTo>
                  <a:lnTo>
                    <a:pt x="121" y="244"/>
                  </a:lnTo>
                  <a:lnTo>
                    <a:pt x="118" y="241"/>
                  </a:lnTo>
                  <a:lnTo>
                    <a:pt x="116" y="237"/>
                  </a:lnTo>
                  <a:lnTo>
                    <a:pt x="114" y="233"/>
                  </a:lnTo>
                  <a:lnTo>
                    <a:pt x="113" y="228"/>
                  </a:lnTo>
                  <a:lnTo>
                    <a:pt x="112" y="223"/>
                  </a:lnTo>
                  <a:lnTo>
                    <a:pt x="112" y="218"/>
                  </a:lnTo>
                  <a:lnTo>
                    <a:pt x="112" y="212"/>
                  </a:lnTo>
                  <a:lnTo>
                    <a:pt x="111" y="208"/>
                  </a:lnTo>
                  <a:lnTo>
                    <a:pt x="111" y="203"/>
                  </a:lnTo>
                  <a:lnTo>
                    <a:pt x="110" y="200"/>
                  </a:lnTo>
                  <a:lnTo>
                    <a:pt x="111" y="197"/>
                  </a:lnTo>
                  <a:lnTo>
                    <a:pt x="112" y="194"/>
                  </a:lnTo>
                  <a:lnTo>
                    <a:pt x="114" y="192"/>
                  </a:lnTo>
                  <a:lnTo>
                    <a:pt x="115" y="190"/>
                  </a:lnTo>
                  <a:lnTo>
                    <a:pt x="117" y="187"/>
                  </a:lnTo>
                  <a:lnTo>
                    <a:pt x="118" y="185"/>
                  </a:lnTo>
                  <a:lnTo>
                    <a:pt x="118" y="183"/>
                  </a:lnTo>
                  <a:lnTo>
                    <a:pt x="117" y="181"/>
                  </a:lnTo>
                  <a:lnTo>
                    <a:pt x="115" y="178"/>
                  </a:lnTo>
                  <a:lnTo>
                    <a:pt x="113" y="181"/>
                  </a:lnTo>
                  <a:lnTo>
                    <a:pt x="111" y="173"/>
                  </a:lnTo>
                  <a:lnTo>
                    <a:pt x="108" y="164"/>
                  </a:lnTo>
                  <a:lnTo>
                    <a:pt x="106" y="155"/>
                  </a:lnTo>
                  <a:lnTo>
                    <a:pt x="104" y="146"/>
                  </a:lnTo>
                  <a:lnTo>
                    <a:pt x="102" y="138"/>
                  </a:lnTo>
                  <a:lnTo>
                    <a:pt x="100" y="129"/>
                  </a:lnTo>
                  <a:lnTo>
                    <a:pt x="98" y="120"/>
                  </a:lnTo>
                  <a:lnTo>
                    <a:pt x="97" y="111"/>
                  </a:lnTo>
                  <a:lnTo>
                    <a:pt x="96" y="101"/>
                  </a:lnTo>
                  <a:lnTo>
                    <a:pt x="96" y="91"/>
                  </a:lnTo>
                  <a:lnTo>
                    <a:pt x="101" y="85"/>
                  </a:lnTo>
                  <a:lnTo>
                    <a:pt x="105" y="79"/>
                  </a:lnTo>
                  <a:lnTo>
                    <a:pt x="110" y="73"/>
                  </a:lnTo>
                  <a:lnTo>
                    <a:pt x="115" y="67"/>
                  </a:lnTo>
                  <a:lnTo>
                    <a:pt x="121" y="62"/>
                  </a:lnTo>
                  <a:lnTo>
                    <a:pt x="125" y="56"/>
                  </a:lnTo>
                  <a:lnTo>
                    <a:pt x="129" y="49"/>
                  </a:lnTo>
                  <a:lnTo>
                    <a:pt x="133" y="43"/>
                  </a:lnTo>
                  <a:lnTo>
                    <a:pt x="137" y="35"/>
                  </a:lnTo>
                  <a:lnTo>
                    <a:pt x="139" y="27"/>
                  </a:lnTo>
                  <a:lnTo>
                    <a:pt x="136" y="27"/>
                  </a:lnTo>
                  <a:lnTo>
                    <a:pt x="134" y="28"/>
                  </a:lnTo>
                  <a:lnTo>
                    <a:pt x="133" y="29"/>
                  </a:lnTo>
                  <a:lnTo>
                    <a:pt x="132" y="32"/>
                  </a:lnTo>
                  <a:lnTo>
                    <a:pt x="131" y="34"/>
                  </a:lnTo>
                  <a:lnTo>
                    <a:pt x="130" y="37"/>
                  </a:lnTo>
                  <a:lnTo>
                    <a:pt x="129" y="40"/>
                  </a:lnTo>
                  <a:lnTo>
                    <a:pt x="128" y="43"/>
                  </a:lnTo>
                  <a:lnTo>
                    <a:pt x="127" y="45"/>
                  </a:lnTo>
                  <a:lnTo>
                    <a:pt x="124" y="47"/>
                  </a:lnTo>
                  <a:lnTo>
                    <a:pt x="122" y="52"/>
                  </a:lnTo>
                  <a:lnTo>
                    <a:pt x="122" y="52"/>
                  </a:lnTo>
                  <a:lnTo>
                    <a:pt x="122" y="51"/>
                  </a:lnTo>
                  <a:lnTo>
                    <a:pt x="121" y="51"/>
                  </a:lnTo>
                  <a:lnTo>
                    <a:pt x="121" y="50"/>
                  </a:lnTo>
                  <a:lnTo>
                    <a:pt x="121" y="50"/>
                  </a:lnTo>
                  <a:lnTo>
                    <a:pt x="120" y="49"/>
                  </a:lnTo>
                  <a:lnTo>
                    <a:pt x="119" y="49"/>
                  </a:lnTo>
                  <a:lnTo>
                    <a:pt x="119" y="49"/>
                  </a:lnTo>
                  <a:lnTo>
                    <a:pt x="119" y="49"/>
                  </a:lnTo>
                  <a:lnTo>
                    <a:pt x="118" y="48"/>
                  </a:lnTo>
                  <a:lnTo>
                    <a:pt x="116" y="53"/>
                  </a:lnTo>
                  <a:lnTo>
                    <a:pt x="113" y="58"/>
                  </a:lnTo>
                  <a:lnTo>
                    <a:pt x="111" y="63"/>
                  </a:lnTo>
                  <a:lnTo>
                    <a:pt x="108" y="67"/>
                  </a:lnTo>
                  <a:lnTo>
                    <a:pt x="104" y="72"/>
                  </a:lnTo>
                  <a:lnTo>
                    <a:pt x="101" y="76"/>
                  </a:lnTo>
                  <a:lnTo>
                    <a:pt x="97" y="78"/>
                  </a:lnTo>
                  <a:lnTo>
                    <a:pt x="93" y="80"/>
                  </a:lnTo>
                  <a:lnTo>
                    <a:pt x="89" y="81"/>
                  </a:lnTo>
                  <a:lnTo>
                    <a:pt x="84" y="81"/>
                  </a:lnTo>
                  <a:lnTo>
                    <a:pt x="77" y="77"/>
                  </a:lnTo>
                  <a:lnTo>
                    <a:pt x="71" y="72"/>
                  </a:lnTo>
                  <a:lnTo>
                    <a:pt x="67" y="66"/>
                  </a:lnTo>
                  <a:lnTo>
                    <a:pt x="63" y="59"/>
                  </a:lnTo>
                  <a:lnTo>
                    <a:pt x="59" y="52"/>
                  </a:lnTo>
                  <a:lnTo>
                    <a:pt x="56" y="44"/>
                  </a:lnTo>
                  <a:lnTo>
                    <a:pt x="54" y="36"/>
                  </a:lnTo>
                  <a:lnTo>
                    <a:pt x="51" y="28"/>
                  </a:lnTo>
                  <a:lnTo>
                    <a:pt x="49" y="21"/>
                  </a:lnTo>
                  <a:lnTo>
                    <a:pt x="46" y="13"/>
                  </a:lnTo>
                  <a:lnTo>
                    <a:pt x="45" y="13"/>
                  </a:lnTo>
                  <a:lnTo>
                    <a:pt x="45" y="13"/>
                  </a:lnTo>
                  <a:lnTo>
                    <a:pt x="44" y="13"/>
                  </a:lnTo>
                  <a:lnTo>
                    <a:pt x="44" y="14"/>
                  </a:lnTo>
                  <a:lnTo>
                    <a:pt x="43" y="14"/>
                  </a:lnTo>
                  <a:lnTo>
                    <a:pt x="43" y="14"/>
                  </a:lnTo>
                  <a:lnTo>
                    <a:pt x="43" y="15"/>
                  </a:lnTo>
                  <a:lnTo>
                    <a:pt x="42" y="16"/>
                  </a:lnTo>
                  <a:lnTo>
                    <a:pt x="42" y="16"/>
                  </a:lnTo>
                  <a:lnTo>
                    <a:pt x="42" y="17"/>
                  </a:lnTo>
                  <a:lnTo>
                    <a:pt x="45" y="25"/>
                  </a:lnTo>
                  <a:lnTo>
                    <a:pt x="48" y="34"/>
                  </a:lnTo>
                  <a:lnTo>
                    <a:pt x="51" y="43"/>
                  </a:lnTo>
                  <a:lnTo>
                    <a:pt x="54" y="52"/>
                  </a:lnTo>
                  <a:lnTo>
                    <a:pt x="57" y="61"/>
                  </a:lnTo>
                  <a:lnTo>
                    <a:pt x="61" y="69"/>
                  </a:lnTo>
                  <a:lnTo>
                    <a:pt x="66" y="76"/>
                  </a:lnTo>
                  <a:lnTo>
                    <a:pt x="71" y="82"/>
                  </a:lnTo>
                  <a:lnTo>
                    <a:pt x="78" y="87"/>
                  </a:lnTo>
                  <a:lnTo>
                    <a:pt x="86" y="90"/>
                  </a:lnTo>
                  <a:lnTo>
                    <a:pt x="88" y="86"/>
                  </a:lnTo>
                  <a:lnTo>
                    <a:pt x="89" y="95"/>
                  </a:lnTo>
                  <a:lnTo>
                    <a:pt x="89" y="104"/>
                  </a:lnTo>
                  <a:lnTo>
                    <a:pt x="90" y="113"/>
                  </a:lnTo>
                  <a:lnTo>
                    <a:pt x="91" y="123"/>
                  </a:lnTo>
                  <a:lnTo>
                    <a:pt x="91" y="133"/>
                  </a:lnTo>
                  <a:lnTo>
                    <a:pt x="92" y="142"/>
                  </a:lnTo>
                  <a:lnTo>
                    <a:pt x="92" y="151"/>
                  </a:lnTo>
                  <a:lnTo>
                    <a:pt x="92" y="161"/>
                  </a:lnTo>
                  <a:lnTo>
                    <a:pt x="92" y="170"/>
                  </a:lnTo>
                  <a:lnTo>
                    <a:pt x="92" y="179"/>
                  </a:lnTo>
                  <a:lnTo>
                    <a:pt x="64" y="159"/>
                  </a:lnTo>
                  <a:lnTo>
                    <a:pt x="67" y="165"/>
                  </a:lnTo>
                  <a:lnTo>
                    <a:pt x="71" y="170"/>
                  </a:lnTo>
                  <a:lnTo>
                    <a:pt x="76" y="174"/>
                  </a:lnTo>
                  <a:lnTo>
                    <a:pt x="80" y="179"/>
                  </a:lnTo>
                  <a:lnTo>
                    <a:pt x="84" y="184"/>
                  </a:lnTo>
                  <a:lnTo>
                    <a:pt x="88" y="190"/>
                  </a:lnTo>
                  <a:lnTo>
                    <a:pt x="91" y="195"/>
                  </a:lnTo>
                  <a:lnTo>
                    <a:pt x="92" y="202"/>
                  </a:lnTo>
                  <a:lnTo>
                    <a:pt x="92" y="209"/>
                  </a:lnTo>
                  <a:lnTo>
                    <a:pt x="90" y="217"/>
                  </a:lnTo>
                  <a:lnTo>
                    <a:pt x="89" y="219"/>
                  </a:lnTo>
                  <a:lnTo>
                    <a:pt x="89" y="222"/>
                  </a:lnTo>
                  <a:lnTo>
                    <a:pt x="89" y="224"/>
                  </a:lnTo>
                  <a:lnTo>
                    <a:pt x="88" y="227"/>
                  </a:lnTo>
                  <a:lnTo>
                    <a:pt x="88" y="229"/>
                  </a:lnTo>
                  <a:lnTo>
                    <a:pt x="88" y="231"/>
                  </a:lnTo>
                  <a:lnTo>
                    <a:pt x="87" y="233"/>
                  </a:lnTo>
                  <a:lnTo>
                    <a:pt x="86" y="236"/>
                  </a:lnTo>
                  <a:lnTo>
                    <a:pt x="85" y="237"/>
                  </a:lnTo>
                  <a:lnTo>
                    <a:pt x="83" y="238"/>
                  </a:lnTo>
                  <a:lnTo>
                    <a:pt x="78" y="240"/>
                  </a:lnTo>
                  <a:lnTo>
                    <a:pt x="73" y="241"/>
                  </a:lnTo>
                  <a:lnTo>
                    <a:pt x="69" y="241"/>
                  </a:lnTo>
                  <a:lnTo>
                    <a:pt x="64" y="241"/>
                  </a:lnTo>
                  <a:lnTo>
                    <a:pt x="59" y="241"/>
                  </a:lnTo>
                  <a:lnTo>
                    <a:pt x="55" y="240"/>
                  </a:lnTo>
                  <a:lnTo>
                    <a:pt x="50" y="239"/>
                  </a:lnTo>
                  <a:lnTo>
                    <a:pt x="45" y="238"/>
                  </a:lnTo>
                  <a:lnTo>
                    <a:pt x="41" y="237"/>
                  </a:lnTo>
                  <a:lnTo>
                    <a:pt x="37" y="235"/>
                  </a:lnTo>
                  <a:lnTo>
                    <a:pt x="37" y="231"/>
                  </a:lnTo>
                  <a:lnTo>
                    <a:pt x="38" y="226"/>
                  </a:lnTo>
                  <a:lnTo>
                    <a:pt x="38" y="221"/>
                  </a:lnTo>
                  <a:lnTo>
                    <a:pt x="39" y="216"/>
                  </a:lnTo>
                  <a:lnTo>
                    <a:pt x="41" y="212"/>
                  </a:lnTo>
                  <a:lnTo>
                    <a:pt x="42" y="207"/>
                  </a:lnTo>
                  <a:lnTo>
                    <a:pt x="43" y="203"/>
                  </a:lnTo>
                  <a:lnTo>
                    <a:pt x="45" y="198"/>
                  </a:lnTo>
                  <a:lnTo>
                    <a:pt x="46" y="194"/>
                  </a:lnTo>
                  <a:lnTo>
                    <a:pt x="48" y="189"/>
                  </a:lnTo>
                  <a:lnTo>
                    <a:pt x="46" y="187"/>
                  </a:lnTo>
                  <a:lnTo>
                    <a:pt x="43" y="191"/>
                  </a:lnTo>
                  <a:lnTo>
                    <a:pt x="41" y="196"/>
                  </a:lnTo>
                  <a:lnTo>
                    <a:pt x="39" y="201"/>
                  </a:lnTo>
                  <a:lnTo>
                    <a:pt x="37" y="206"/>
                  </a:lnTo>
                  <a:lnTo>
                    <a:pt x="35" y="211"/>
                  </a:lnTo>
                  <a:lnTo>
                    <a:pt x="33" y="216"/>
                  </a:lnTo>
                  <a:lnTo>
                    <a:pt x="31" y="221"/>
                  </a:lnTo>
                  <a:lnTo>
                    <a:pt x="30" y="226"/>
                  </a:lnTo>
                  <a:lnTo>
                    <a:pt x="28" y="231"/>
                  </a:lnTo>
                  <a:lnTo>
                    <a:pt x="25" y="236"/>
                  </a:lnTo>
                  <a:lnTo>
                    <a:pt x="23" y="236"/>
                  </a:lnTo>
                  <a:lnTo>
                    <a:pt x="22" y="236"/>
                  </a:lnTo>
                  <a:lnTo>
                    <a:pt x="20" y="236"/>
                  </a:lnTo>
                  <a:lnTo>
                    <a:pt x="18" y="236"/>
                  </a:lnTo>
                  <a:lnTo>
                    <a:pt x="17" y="236"/>
                  </a:lnTo>
                  <a:lnTo>
                    <a:pt x="15" y="235"/>
                  </a:lnTo>
                  <a:lnTo>
                    <a:pt x="14" y="234"/>
                  </a:lnTo>
                  <a:lnTo>
                    <a:pt x="13" y="233"/>
                  </a:lnTo>
                  <a:lnTo>
                    <a:pt x="11" y="231"/>
                  </a:lnTo>
                  <a:lnTo>
                    <a:pt x="10" y="230"/>
                  </a:lnTo>
                  <a:lnTo>
                    <a:pt x="10" y="225"/>
                  </a:lnTo>
                  <a:lnTo>
                    <a:pt x="10" y="220"/>
                  </a:lnTo>
                  <a:lnTo>
                    <a:pt x="11" y="214"/>
                  </a:lnTo>
                  <a:lnTo>
                    <a:pt x="12" y="209"/>
                  </a:lnTo>
                  <a:lnTo>
                    <a:pt x="14" y="204"/>
                  </a:lnTo>
                  <a:lnTo>
                    <a:pt x="15" y="199"/>
                  </a:lnTo>
                  <a:lnTo>
                    <a:pt x="17" y="194"/>
                  </a:lnTo>
                  <a:lnTo>
                    <a:pt x="18" y="189"/>
                  </a:lnTo>
                  <a:lnTo>
                    <a:pt x="20" y="184"/>
                  </a:lnTo>
                  <a:lnTo>
                    <a:pt x="21" y="179"/>
                  </a:lnTo>
                  <a:lnTo>
                    <a:pt x="21" y="179"/>
                  </a:lnTo>
                  <a:lnTo>
                    <a:pt x="21" y="179"/>
                  </a:lnTo>
                  <a:lnTo>
                    <a:pt x="20" y="178"/>
                  </a:lnTo>
                  <a:lnTo>
                    <a:pt x="20" y="178"/>
                  </a:lnTo>
                  <a:lnTo>
                    <a:pt x="19" y="178"/>
                  </a:lnTo>
                  <a:lnTo>
                    <a:pt x="19" y="179"/>
                  </a:lnTo>
                  <a:lnTo>
                    <a:pt x="18" y="179"/>
                  </a:lnTo>
                  <a:lnTo>
                    <a:pt x="18" y="179"/>
                  </a:lnTo>
                  <a:lnTo>
                    <a:pt x="17" y="180"/>
                  </a:lnTo>
                  <a:lnTo>
                    <a:pt x="17" y="180"/>
                  </a:lnTo>
                  <a:lnTo>
                    <a:pt x="16" y="184"/>
                  </a:lnTo>
                  <a:lnTo>
                    <a:pt x="14" y="188"/>
                  </a:lnTo>
                  <a:lnTo>
                    <a:pt x="13" y="192"/>
                  </a:lnTo>
                  <a:lnTo>
                    <a:pt x="11" y="196"/>
                  </a:lnTo>
                  <a:lnTo>
                    <a:pt x="9" y="200"/>
                  </a:lnTo>
                  <a:lnTo>
                    <a:pt x="8" y="204"/>
                  </a:lnTo>
                  <a:lnTo>
                    <a:pt x="6" y="208"/>
                  </a:lnTo>
                  <a:lnTo>
                    <a:pt x="5" y="212"/>
                  </a:lnTo>
                  <a:lnTo>
                    <a:pt x="4" y="216"/>
                  </a:lnTo>
                  <a:lnTo>
                    <a:pt x="3" y="220"/>
                  </a:lnTo>
                  <a:lnTo>
                    <a:pt x="0" y="221"/>
                  </a:lnTo>
                  <a:lnTo>
                    <a:pt x="1" y="216"/>
                  </a:lnTo>
                  <a:lnTo>
                    <a:pt x="1" y="211"/>
                  </a:lnTo>
                  <a:lnTo>
                    <a:pt x="3" y="205"/>
                  </a:lnTo>
                  <a:lnTo>
                    <a:pt x="5" y="201"/>
                  </a:lnTo>
                  <a:lnTo>
                    <a:pt x="7" y="196"/>
                  </a:lnTo>
                  <a:lnTo>
                    <a:pt x="9" y="191"/>
                  </a:lnTo>
                  <a:lnTo>
                    <a:pt x="11" y="186"/>
                  </a:lnTo>
                  <a:lnTo>
                    <a:pt x="14" y="182"/>
                  </a:lnTo>
                  <a:lnTo>
                    <a:pt x="17" y="178"/>
                  </a:lnTo>
                  <a:lnTo>
                    <a:pt x="20" y="174"/>
                  </a:lnTo>
                  <a:lnTo>
                    <a:pt x="23" y="174"/>
                  </a:lnTo>
                  <a:lnTo>
                    <a:pt x="26" y="174"/>
                  </a:lnTo>
                  <a:lnTo>
                    <a:pt x="29" y="174"/>
                  </a:lnTo>
                  <a:lnTo>
                    <a:pt x="33" y="174"/>
                  </a:lnTo>
                  <a:lnTo>
                    <a:pt x="36" y="174"/>
                  </a:lnTo>
                  <a:lnTo>
                    <a:pt x="39" y="174"/>
                  </a:lnTo>
                  <a:lnTo>
                    <a:pt x="42" y="174"/>
                  </a:lnTo>
                  <a:lnTo>
                    <a:pt x="45" y="175"/>
                  </a:lnTo>
                  <a:lnTo>
                    <a:pt x="48" y="177"/>
                  </a:lnTo>
                  <a:lnTo>
                    <a:pt x="52" y="179"/>
                  </a:lnTo>
                  <a:lnTo>
                    <a:pt x="53" y="176"/>
                  </a:lnTo>
                  <a:lnTo>
                    <a:pt x="55" y="175"/>
                  </a:lnTo>
                  <a:lnTo>
                    <a:pt x="58" y="176"/>
                  </a:lnTo>
                  <a:lnTo>
                    <a:pt x="61" y="177"/>
                  </a:lnTo>
                  <a:lnTo>
                    <a:pt x="65" y="179"/>
                  </a:lnTo>
                  <a:lnTo>
                    <a:pt x="67" y="180"/>
                  </a:lnTo>
                  <a:lnTo>
                    <a:pt x="69" y="181"/>
                  </a:lnTo>
                  <a:lnTo>
                    <a:pt x="69" y="180"/>
                  </a:lnTo>
                  <a:lnTo>
                    <a:pt x="68" y="177"/>
                  </a:lnTo>
                  <a:lnTo>
                    <a:pt x="64" y="172"/>
                  </a:lnTo>
                  <a:lnTo>
                    <a:pt x="62" y="170"/>
                  </a:lnTo>
                  <a:lnTo>
                    <a:pt x="60" y="170"/>
                  </a:lnTo>
                  <a:lnTo>
                    <a:pt x="59" y="169"/>
                  </a:lnTo>
                  <a:lnTo>
                    <a:pt x="57" y="168"/>
                  </a:lnTo>
                  <a:lnTo>
                    <a:pt x="55" y="168"/>
                  </a:lnTo>
                  <a:lnTo>
                    <a:pt x="53" y="168"/>
                  </a:lnTo>
                  <a:lnTo>
                    <a:pt x="52" y="167"/>
                  </a:lnTo>
                  <a:lnTo>
                    <a:pt x="50" y="166"/>
                  </a:lnTo>
                  <a:lnTo>
                    <a:pt x="48" y="164"/>
                  </a:lnTo>
                  <a:lnTo>
                    <a:pt x="47" y="163"/>
                  </a:lnTo>
                  <a:lnTo>
                    <a:pt x="54" y="156"/>
                  </a:lnTo>
                  <a:lnTo>
                    <a:pt x="53" y="156"/>
                  </a:lnTo>
                  <a:lnTo>
                    <a:pt x="52" y="155"/>
                  </a:lnTo>
                  <a:lnTo>
                    <a:pt x="51" y="154"/>
                  </a:lnTo>
                  <a:lnTo>
                    <a:pt x="50" y="153"/>
                  </a:lnTo>
                  <a:lnTo>
                    <a:pt x="49" y="151"/>
                  </a:lnTo>
                  <a:lnTo>
                    <a:pt x="49" y="150"/>
                  </a:lnTo>
                  <a:lnTo>
                    <a:pt x="49" y="148"/>
                  </a:lnTo>
                  <a:lnTo>
                    <a:pt x="49" y="146"/>
                  </a:lnTo>
                  <a:lnTo>
                    <a:pt x="49" y="145"/>
                  </a:lnTo>
                  <a:lnTo>
                    <a:pt x="51" y="144"/>
                  </a:lnTo>
                  <a:lnTo>
                    <a:pt x="58" y="130"/>
                  </a:lnTo>
                  <a:lnTo>
                    <a:pt x="54" y="118"/>
                  </a:lnTo>
                  <a:lnTo>
                    <a:pt x="49" y="106"/>
                  </a:lnTo>
                  <a:lnTo>
                    <a:pt x="45" y="93"/>
                  </a:lnTo>
                  <a:lnTo>
                    <a:pt x="40" y="80"/>
                  </a:lnTo>
                  <a:lnTo>
                    <a:pt x="37" y="67"/>
                  </a:lnTo>
                  <a:lnTo>
                    <a:pt x="34" y="54"/>
                  </a:lnTo>
                  <a:lnTo>
                    <a:pt x="31" y="41"/>
                  </a:lnTo>
                  <a:lnTo>
                    <a:pt x="30" y="28"/>
                  </a:lnTo>
                  <a:lnTo>
                    <a:pt x="31" y="15"/>
                  </a:lnTo>
                  <a:lnTo>
                    <a:pt x="33" y="3"/>
                  </a:lnTo>
                  <a:lnTo>
                    <a:pt x="32" y="12"/>
                  </a:lnTo>
                  <a:lnTo>
                    <a:pt x="35" y="11"/>
                  </a:lnTo>
                  <a:lnTo>
                    <a:pt x="39" y="10"/>
                  </a:lnTo>
                  <a:lnTo>
                    <a:pt x="42" y="9"/>
                  </a:lnTo>
                  <a:lnTo>
                    <a:pt x="45" y="8"/>
                  </a:lnTo>
                  <a:lnTo>
                    <a:pt x="48" y="7"/>
                  </a:lnTo>
                  <a:lnTo>
                    <a:pt x="52" y="6"/>
                  </a:lnTo>
                  <a:lnTo>
                    <a:pt x="55" y="4"/>
                  </a:lnTo>
                  <a:lnTo>
                    <a:pt x="58" y="3"/>
                  </a:lnTo>
                  <a:lnTo>
                    <a:pt x="62" y="2"/>
                  </a:lnTo>
                  <a:lnTo>
                    <a:pt x="65" y="1"/>
                  </a:lnTo>
                  <a:lnTo>
                    <a:pt x="127" y="0"/>
                  </a:lnTo>
                  <a:lnTo>
                    <a:pt x="179" y="18"/>
                  </a:lnTo>
                  <a:lnTo>
                    <a:pt x="179" y="17"/>
                  </a:lnTo>
                  <a:lnTo>
                    <a:pt x="179" y="17"/>
                  </a:lnTo>
                  <a:lnTo>
                    <a:pt x="180" y="16"/>
                  </a:lnTo>
                  <a:lnTo>
                    <a:pt x="180" y="16"/>
                  </a:lnTo>
                  <a:lnTo>
                    <a:pt x="180" y="15"/>
                  </a:lnTo>
                  <a:lnTo>
                    <a:pt x="181" y="14"/>
                  </a:lnTo>
                  <a:lnTo>
                    <a:pt x="181" y="14"/>
                  </a:lnTo>
                  <a:lnTo>
                    <a:pt x="181" y="13"/>
                  </a:lnTo>
                  <a:lnTo>
                    <a:pt x="181" y="12"/>
                  </a:lnTo>
                  <a:lnTo>
                    <a:pt x="180" y="12"/>
                  </a:lnTo>
                  <a:lnTo>
                    <a:pt x="182" y="17"/>
                  </a:lnTo>
                  <a:lnTo>
                    <a:pt x="184" y="23"/>
                  </a:lnTo>
                  <a:lnTo>
                    <a:pt x="186" y="31"/>
                  </a:lnTo>
                  <a:lnTo>
                    <a:pt x="187" y="39"/>
                  </a:lnTo>
                  <a:lnTo>
                    <a:pt x="189" y="47"/>
                  </a:lnTo>
                  <a:lnTo>
                    <a:pt x="190" y="56"/>
                  </a:lnTo>
                  <a:lnTo>
                    <a:pt x="191" y="65"/>
                  </a:lnTo>
                  <a:lnTo>
                    <a:pt x="191" y="73"/>
                  </a:lnTo>
                  <a:lnTo>
                    <a:pt x="192" y="81"/>
                  </a:lnTo>
                  <a:lnTo>
                    <a:pt x="192" y="88"/>
                  </a:lnTo>
                  <a:lnTo>
                    <a:pt x="196" y="82"/>
                  </a:lnTo>
                  <a:lnTo>
                    <a:pt x="198" y="76"/>
                  </a:lnTo>
                  <a:lnTo>
                    <a:pt x="198" y="68"/>
                  </a:lnTo>
                  <a:lnTo>
                    <a:pt x="198" y="60"/>
                  </a:lnTo>
                  <a:lnTo>
                    <a:pt x="198" y="52"/>
                  </a:lnTo>
                  <a:lnTo>
                    <a:pt x="198" y="45"/>
                  </a:lnTo>
                  <a:lnTo>
                    <a:pt x="200" y="38"/>
                  </a:lnTo>
                  <a:lnTo>
                    <a:pt x="203" y="34"/>
                  </a:lnTo>
                  <a:lnTo>
                    <a:pt x="209" y="32"/>
                  </a:lnTo>
                  <a:lnTo>
                    <a:pt x="219" y="32"/>
                  </a:lnTo>
                  <a:lnTo>
                    <a:pt x="224" y="37"/>
                  </a:lnTo>
                  <a:lnTo>
                    <a:pt x="228" y="43"/>
                  </a:lnTo>
                  <a:lnTo>
                    <a:pt x="232" y="50"/>
                  </a:lnTo>
                  <a:lnTo>
                    <a:pt x="235" y="57"/>
                  </a:lnTo>
                  <a:lnTo>
                    <a:pt x="238" y="65"/>
                  </a:lnTo>
                  <a:lnTo>
                    <a:pt x="240" y="73"/>
                  </a:lnTo>
                  <a:lnTo>
                    <a:pt x="241" y="81"/>
                  </a:lnTo>
                  <a:lnTo>
                    <a:pt x="242" y="89"/>
                  </a:lnTo>
                  <a:lnTo>
                    <a:pt x="242" y="98"/>
                  </a:lnTo>
                  <a:lnTo>
                    <a:pt x="242" y="106"/>
                  </a:lnTo>
                  <a:lnTo>
                    <a:pt x="238" y="113"/>
                  </a:lnTo>
                  <a:lnTo>
                    <a:pt x="234" y="120"/>
                  </a:lnTo>
                  <a:lnTo>
                    <a:pt x="230" y="126"/>
                  </a:lnTo>
                  <a:lnTo>
                    <a:pt x="226" y="133"/>
                  </a:lnTo>
                  <a:lnTo>
                    <a:pt x="222" y="139"/>
                  </a:lnTo>
                  <a:lnTo>
                    <a:pt x="218" y="146"/>
                  </a:lnTo>
                  <a:lnTo>
                    <a:pt x="213" y="152"/>
                  </a:lnTo>
                  <a:lnTo>
                    <a:pt x="208" y="157"/>
                  </a:lnTo>
                  <a:lnTo>
                    <a:pt x="203" y="162"/>
                  </a:lnTo>
                  <a:lnTo>
                    <a:pt x="198" y="166"/>
                  </a:lnTo>
                  <a:lnTo>
                    <a:pt x="194" y="168"/>
                  </a:lnTo>
                  <a:lnTo>
                    <a:pt x="191" y="168"/>
                  </a:lnTo>
                  <a:lnTo>
                    <a:pt x="187" y="168"/>
                  </a:lnTo>
                  <a:lnTo>
                    <a:pt x="184" y="166"/>
                  </a:lnTo>
                  <a:lnTo>
                    <a:pt x="181" y="164"/>
                  </a:lnTo>
                  <a:lnTo>
                    <a:pt x="178" y="162"/>
                  </a:lnTo>
                  <a:lnTo>
                    <a:pt x="175" y="161"/>
                  </a:lnTo>
                  <a:lnTo>
                    <a:pt x="173" y="162"/>
                  </a:lnTo>
                  <a:lnTo>
                    <a:pt x="172" y="164"/>
                  </a:lnTo>
                  <a:lnTo>
                    <a:pt x="171" y="169"/>
                  </a:lnTo>
                  <a:lnTo>
                    <a:pt x="184" y="174"/>
                  </a:lnTo>
                  <a:lnTo>
                    <a:pt x="184" y="174"/>
                  </a:lnTo>
                  <a:lnTo>
                    <a:pt x="184" y="174"/>
                  </a:lnTo>
                  <a:lnTo>
                    <a:pt x="184" y="174"/>
                  </a:lnTo>
                  <a:lnTo>
                    <a:pt x="183" y="174"/>
                  </a:lnTo>
                  <a:lnTo>
                    <a:pt x="182" y="173"/>
                  </a:lnTo>
                  <a:lnTo>
                    <a:pt x="181" y="173"/>
                  </a:lnTo>
                  <a:lnTo>
                    <a:pt x="181" y="173"/>
                  </a:lnTo>
                  <a:lnTo>
                    <a:pt x="180" y="174"/>
                  </a:lnTo>
                  <a:lnTo>
                    <a:pt x="179" y="174"/>
                  </a:lnTo>
                  <a:lnTo>
                    <a:pt x="179" y="175"/>
                  </a:lnTo>
                  <a:lnTo>
                    <a:pt x="179" y="176"/>
                  </a:lnTo>
                  <a:lnTo>
                    <a:pt x="178" y="176"/>
                  </a:lnTo>
                  <a:lnTo>
                    <a:pt x="178" y="176"/>
                  </a:lnTo>
                  <a:lnTo>
                    <a:pt x="178" y="177"/>
                  </a:lnTo>
                  <a:lnTo>
                    <a:pt x="178" y="177"/>
                  </a:lnTo>
                  <a:lnTo>
                    <a:pt x="178" y="178"/>
                  </a:lnTo>
                  <a:lnTo>
                    <a:pt x="178" y="179"/>
                  </a:lnTo>
                  <a:lnTo>
                    <a:pt x="179" y="179"/>
                  </a:lnTo>
                  <a:lnTo>
                    <a:pt x="179" y="179"/>
                  </a:lnTo>
                  <a:lnTo>
                    <a:pt x="179" y="180"/>
                  </a:lnTo>
                  <a:lnTo>
                    <a:pt x="176" y="180"/>
                  </a:lnTo>
                  <a:lnTo>
                    <a:pt x="174" y="179"/>
                  </a:lnTo>
                  <a:lnTo>
                    <a:pt x="172" y="179"/>
                  </a:lnTo>
                  <a:lnTo>
                    <a:pt x="171" y="178"/>
                  </a:lnTo>
                  <a:lnTo>
                    <a:pt x="169" y="176"/>
                  </a:lnTo>
                  <a:lnTo>
                    <a:pt x="167" y="175"/>
                  </a:lnTo>
                  <a:lnTo>
                    <a:pt x="165" y="173"/>
                  </a:lnTo>
                  <a:lnTo>
                    <a:pt x="164" y="172"/>
                  </a:lnTo>
                  <a:lnTo>
                    <a:pt x="163" y="170"/>
                  </a:lnTo>
                  <a:lnTo>
                    <a:pt x="161" y="168"/>
                  </a:lnTo>
                  <a:lnTo>
                    <a:pt x="165" y="163"/>
                  </a:lnTo>
                  <a:lnTo>
                    <a:pt x="168" y="159"/>
                  </a:lnTo>
                  <a:lnTo>
                    <a:pt x="172" y="155"/>
                  </a:lnTo>
                  <a:lnTo>
                    <a:pt x="175" y="150"/>
                  </a:lnTo>
                  <a:lnTo>
                    <a:pt x="178" y="145"/>
                  </a:lnTo>
                  <a:lnTo>
                    <a:pt x="181" y="140"/>
                  </a:lnTo>
                  <a:lnTo>
                    <a:pt x="184" y="135"/>
                  </a:lnTo>
                  <a:lnTo>
                    <a:pt x="187" y="130"/>
                  </a:lnTo>
                  <a:lnTo>
                    <a:pt x="189" y="126"/>
                  </a:lnTo>
                  <a:lnTo>
                    <a:pt x="192" y="121"/>
                  </a:lnTo>
                  <a:lnTo>
                    <a:pt x="190" y="120"/>
                  </a:lnTo>
                  <a:lnTo>
                    <a:pt x="188" y="120"/>
                  </a:lnTo>
                  <a:lnTo>
                    <a:pt x="187" y="121"/>
                  </a:lnTo>
                  <a:lnTo>
                    <a:pt x="186" y="122"/>
                  </a:lnTo>
                  <a:lnTo>
                    <a:pt x="185" y="124"/>
                  </a:lnTo>
                  <a:lnTo>
                    <a:pt x="185" y="125"/>
                  </a:lnTo>
                  <a:lnTo>
                    <a:pt x="184" y="127"/>
                  </a:lnTo>
                  <a:lnTo>
                    <a:pt x="183" y="129"/>
                  </a:lnTo>
                  <a:lnTo>
                    <a:pt x="182" y="130"/>
                  </a:lnTo>
                  <a:lnTo>
                    <a:pt x="181" y="131"/>
                  </a:lnTo>
                  <a:lnTo>
                    <a:pt x="194" y="101"/>
                  </a:lnTo>
                  <a:lnTo>
                    <a:pt x="189" y="98"/>
                  </a:lnTo>
                  <a:lnTo>
                    <a:pt x="186" y="105"/>
                  </a:lnTo>
                  <a:lnTo>
                    <a:pt x="184" y="113"/>
                  </a:lnTo>
                  <a:lnTo>
                    <a:pt x="181" y="120"/>
                  </a:lnTo>
                  <a:lnTo>
                    <a:pt x="178" y="127"/>
                  </a:lnTo>
                  <a:lnTo>
                    <a:pt x="175" y="135"/>
                  </a:lnTo>
                  <a:lnTo>
                    <a:pt x="171" y="141"/>
                  </a:lnTo>
                  <a:lnTo>
                    <a:pt x="167" y="148"/>
                  </a:lnTo>
                  <a:lnTo>
                    <a:pt x="162" y="154"/>
                  </a:lnTo>
                  <a:lnTo>
                    <a:pt x="158" y="159"/>
                  </a:lnTo>
                  <a:lnTo>
                    <a:pt x="152" y="164"/>
                  </a:lnTo>
                  <a:lnTo>
                    <a:pt x="150" y="155"/>
                  </a:lnTo>
                  <a:lnTo>
                    <a:pt x="149" y="146"/>
                  </a:lnTo>
                  <a:lnTo>
                    <a:pt x="148" y="137"/>
                  </a:lnTo>
                  <a:lnTo>
                    <a:pt x="149" y="128"/>
                  </a:lnTo>
                  <a:lnTo>
                    <a:pt x="150" y="119"/>
                  </a:lnTo>
                  <a:lnTo>
                    <a:pt x="152" y="111"/>
                  </a:lnTo>
                  <a:lnTo>
                    <a:pt x="154" y="102"/>
                  </a:lnTo>
                  <a:lnTo>
                    <a:pt x="157" y="94"/>
                  </a:lnTo>
                  <a:lnTo>
                    <a:pt x="160" y="86"/>
                  </a:lnTo>
                  <a:lnTo>
                    <a:pt x="163" y="78"/>
                  </a:lnTo>
                  <a:lnTo>
                    <a:pt x="163" y="72"/>
                  </a:lnTo>
                  <a:lnTo>
                    <a:pt x="164" y="67"/>
                  </a:lnTo>
                  <a:lnTo>
                    <a:pt x="165" y="62"/>
                  </a:lnTo>
                  <a:lnTo>
                    <a:pt x="166" y="57"/>
                  </a:lnTo>
                  <a:lnTo>
                    <a:pt x="167" y="52"/>
                  </a:lnTo>
                  <a:lnTo>
                    <a:pt x="167" y="47"/>
                  </a:lnTo>
                  <a:lnTo>
                    <a:pt x="167" y="42"/>
                  </a:lnTo>
                  <a:lnTo>
                    <a:pt x="167" y="37"/>
                  </a:lnTo>
                  <a:lnTo>
                    <a:pt x="166" y="32"/>
                  </a:lnTo>
                  <a:lnTo>
                    <a:pt x="164" y="28"/>
                  </a:lnTo>
                  <a:lnTo>
                    <a:pt x="163" y="37"/>
                  </a:lnTo>
                  <a:lnTo>
                    <a:pt x="162" y="47"/>
                  </a:lnTo>
                  <a:lnTo>
                    <a:pt x="161" y="57"/>
                  </a:lnTo>
                  <a:lnTo>
                    <a:pt x="159" y="67"/>
                  </a:lnTo>
                  <a:lnTo>
                    <a:pt x="157" y="77"/>
                  </a:lnTo>
                  <a:lnTo>
                    <a:pt x="153" y="87"/>
                  </a:lnTo>
                  <a:lnTo>
                    <a:pt x="150" y="95"/>
                  </a:lnTo>
                  <a:lnTo>
                    <a:pt x="145" y="104"/>
                  </a:lnTo>
                  <a:lnTo>
                    <a:pt x="140" y="112"/>
                  </a:lnTo>
                  <a:lnTo>
                    <a:pt x="133" y="118"/>
                  </a:lnTo>
                  <a:lnTo>
                    <a:pt x="134" y="121"/>
                  </a:lnTo>
                  <a:lnTo>
                    <a:pt x="134" y="122"/>
                  </a:lnTo>
                  <a:lnTo>
                    <a:pt x="135" y="122"/>
                  </a:lnTo>
                  <a:lnTo>
                    <a:pt x="136" y="122"/>
                  </a:lnTo>
                  <a:lnTo>
                    <a:pt x="137" y="122"/>
                  </a:lnTo>
                  <a:lnTo>
                    <a:pt x="138" y="121"/>
                  </a:lnTo>
                  <a:lnTo>
                    <a:pt x="139" y="120"/>
                  </a:lnTo>
                  <a:lnTo>
                    <a:pt x="139" y="120"/>
                  </a:lnTo>
                  <a:lnTo>
                    <a:pt x="140" y="118"/>
                  </a:lnTo>
                  <a:lnTo>
                    <a:pt x="141" y="117"/>
                  </a:lnTo>
                  <a:lnTo>
                    <a:pt x="141" y="116"/>
                  </a:lnTo>
                  <a:lnTo>
                    <a:pt x="142" y="165"/>
                  </a:lnTo>
                  <a:lnTo>
                    <a:pt x="140" y="166"/>
                  </a:lnTo>
                  <a:lnTo>
                    <a:pt x="138" y="166"/>
                  </a:lnTo>
                  <a:lnTo>
                    <a:pt x="136" y="166"/>
                  </a:lnTo>
                  <a:lnTo>
                    <a:pt x="134" y="165"/>
                  </a:lnTo>
                  <a:lnTo>
                    <a:pt x="132" y="165"/>
                  </a:lnTo>
                  <a:lnTo>
                    <a:pt x="130" y="165"/>
                  </a:lnTo>
                  <a:lnTo>
                    <a:pt x="128" y="166"/>
                  </a:lnTo>
                  <a:lnTo>
                    <a:pt x="126" y="167"/>
                  </a:lnTo>
                  <a:lnTo>
                    <a:pt x="125" y="168"/>
                  </a:lnTo>
                  <a:lnTo>
                    <a:pt x="125" y="171"/>
                  </a:lnTo>
                  <a:lnTo>
                    <a:pt x="150" y="174"/>
                  </a:lnTo>
                  <a:lnTo>
                    <a:pt x="148" y="175"/>
                  </a:lnTo>
                  <a:lnTo>
                    <a:pt x="145" y="176"/>
                  </a:lnTo>
                  <a:lnTo>
                    <a:pt x="142" y="176"/>
                  </a:lnTo>
                  <a:lnTo>
                    <a:pt x="139" y="177"/>
                  </a:lnTo>
                  <a:lnTo>
                    <a:pt x="136" y="178"/>
                  </a:lnTo>
                  <a:lnTo>
                    <a:pt x="134" y="179"/>
                  </a:lnTo>
                  <a:lnTo>
                    <a:pt x="131" y="179"/>
                  </a:lnTo>
                  <a:lnTo>
                    <a:pt x="129" y="181"/>
                  </a:lnTo>
                  <a:lnTo>
                    <a:pt x="126" y="183"/>
                  </a:lnTo>
                  <a:lnTo>
                    <a:pt x="125" y="185"/>
                  </a:lnTo>
                  <a:lnTo>
                    <a:pt x="129" y="185"/>
                  </a:lnTo>
                  <a:lnTo>
                    <a:pt x="134" y="184"/>
                  </a:lnTo>
                  <a:lnTo>
                    <a:pt x="138" y="184"/>
                  </a:lnTo>
                  <a:lnTo>
                    <a:pt x="143" y="183"/>
                  </a:lnTo>
                  <a:lnTo>
                    <a:pt x="148" y="183"/>
                  </a:lnTo>
                  <a:lnTo>
                    <a:pt x="153" y="182"/>
                  </a:lnTo>
                  <a:lnTo>
                    <a:pt x="158" y="182"/>
                  </a:lnTo>
                  <a:lnTo>
                    <a:pt x="163" y="182"/>
                  </a:lnTo>
                  <a:lnTo>
                    <a:pt x="167" y="183"/>
                  </a:lnTo>
                  <a:lnTo>
                    <a:pt x="172" y="185"/>
                  </a:lnTo>
                  <a:lnTo>
                    <a:pt x="174" y="185"/>
                  </a:lnTo>
                  <a:lnTo>
                    <a:pt x="176" y="187"/>
                  </a:lnTo>
                  <a:lnTo>
                    <a:pt x="179" y="188"/>
                  </a:lnTo>
                  <a:lnTo>
                    <a:pt x="181" y="189"/>
                  </a:lnTo>
                  <a:lnTo>
                    <a:pt x="183" y="190"/>
                  </a:lnTo>
                  <a:lnTo>
                    <a:pt x="185" y="192"/>
                  </a:lnTo>
                  <a:lnTo>
                    <a:pt x="187" y="194"/>
                  </a:lnTo>
                  <a:lnTo>
                    <a:pt x="188" y="196"/>
                  </a:lnTo>
                  <a:lnTo>
                    <a:pt x="190" y="198"/>
                  </a:lnTo>
                  <a:lnTo>
                    <a:pt x="191" y="201"/>
                  </a:lnTo>
                  <a:lnTo>
                    <a:pt x="196" y="225"/>
                  </a:lnTo>
                  <a:lnTo>
                    <a:pt x="188" y="227"/>
                  </a:lnTo>
                  <a:lnTo>
                    <a:pt x="187" y="224"/>
                  </a:lnTo>
                  <a:lnTo>
                    <a:pt x="187" y="220"/>
                  </a:lnTo>
                  <a:lnTo>
                    <a:pt x="186" y="217"/>
                  </a:lnTo>
                  <a:lnTo>
                    <a:pt x="186" y="214"/>
                  </a:lnTo>
                  <a:lnTo>
                    <a:pt x="185" y="210"/>
                  </a:lnTo>
                  <a:lnTo>
                    <a:pt x="185" y="206"/>
                  </a:lnTo>
                  <a:lnTo>
                    <a:pt x="184" y="203"/>
                  </a:lnTo>
                  <a:lnTo>
                    <a:pt x="182" y="200"/>
                  </a:lnTo>
                  <a:lnTo>
                    <a:pt x="181" y="197"/>
                  </a:lnTo>
                  <a:lnTo>
                    <a:pt x="179" y="195"/>
                  </a:lnTo>
                  <a:lnTo>
                    <a:pt x="177" y="197"/>
                  </a:lnTo>
                  <a:lnTo>
                    <a:pt x="176" y="200"/>
                  </a:lnTo>
                  <a:lnTo>
                    <a:pt x="176" y="202"/>
                  </a:lnTo>
                  <a:lnTo>
                    <a:pt x="177" y="204"/>
                  </a:lnTo>
                  <a:lnTo>
                    <a:pt x="178" y="206"/>
                  </a:lnTo>
                  <a:lnTo>
                    <a:pt x="179" y="207"/>
                  </a:lnTo>
                  <a:lnTo>
                    <a:pt x="180" y="209"/>
                  </a:lnTo>
                  <a:lnTo>
                    <a:pt x="182" y="212"/>
                  </a:lnTo>
                  <a:lnTo>
                    <a:pt x="182" y="214"/>
                  </a:lnTo>
                  <a:lnTo>
                    <a:pt x="182" y="216"/>
                  </a:lnTo>
                  <a:lnTo>
                    <a:pt x="183" y="220"/>
                  </a:lnTo>
                  <a:lnTo>
                    <a:pt x="183" y="223"/>
                  </a:lnTo>
                  <a:lnTo>
                    <a:pt x="183" y="226"/>
                  </a:lnTo>
                  <a:lnTo>
                    <a:pt x="183" y="230"/>
                  </a:lnTo>
                  <a:lnTo>
                    <a:pt x="183" y="233"/>
                  </a:lnTo>
                  <a:lnTo>
                    <a:pt x="183" y="236"/>
                  </a:lnTo>
                  <a:lnTo>
                    <a:pt x="183" y="240"/>
                  </a:lnTo>
                  <a:lnTo>
                    <a:pt x="182" y="243"/>
                  </a:lnTo>
                  <a:lnTo>
                    <a:pt x="182" y="246"/>
                  </a:lnTo>
                  <a:lnTo>
                    <a:pt x="181" y="249"/>
                  </a:lnTo>
                  <a:lnTo>
                    <a:pt x="178" y="249"/>
                  </a:lnTo>
                  <a:lnTo>
                    <a:pt x="176" y="250"/>
                  </a:lnTo>
                  <a:lnTo>
                    <a:pt x="173" y="250"/>
                  </a:lnTo>
                  <a:lnTo>
                    <a:pt x="171" y="251"/>
                  </a:lnTo>
                  <a:lnTo>
                    <a:pt x="168" y="251"/>
                  </a:lnTo>
                  <a:lnTo>
                    <a:pt x="165" y="251"/>
                  </a:lnTo>
                  <a:lnTo>
                    <a:pt x="163" y="250"/>
                  </a:lnTo>
                  <a:lnTo>
                    <a:pt x="161" y="249"/>
                  </a:lnTo>
                  <a:lnTo>
                    <a:pt x="159" y="247"/>
                  </a:lnTo>
                  <a:lnTo>
                    <a:pt x="157" y="244"/>
                  </a:lnTo>
                  <a:lnTo>
                    <a:pt x="157" y="24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4" name="Freeform 101"/>
            <p:cNvSpPr>
              <a:spLocks/>
            </p:cNvSpPr>
            <p:nvPr/>
          </p:nvSpPr>
          <p:spPr bwMode="auto">
            <a:xfrm>
              <a:off x="2957" y="3228"/>
              <a:ext cx="7" cy="5"/>
            </a:xfrm>
            <a:custGeom>
              <a:avLst/>
              <a:gdLst>
                <a:gd name="T0" fmla="*/ 0 w 7"/>
                <a:gd name="T1" fmla="*/ 3 h 5"/>
                <a:gd name="T2" fmla="*/ 0 w 7"/>
                <a:gd name="T3" fmla="*/ 0 h 5"/>
                <a:gd name="T4" fmla="*/ 1 w 7"/>
                <a:gd name="T5" fmla="*/ 0 h 5"/>
                <a:gd name="T6" fmla="*/ 1 w 7"/>
                <a:gd name="T7" fmla="*/ 1 h 5"/>
                <a:gd name="T8" fmla="*/ 2 w 7"/>
                <a:gd name="T9" fmla="*/ 1 h 5"/>
                <a:gd name="T10" fmla="*/ 2 w 7"/>
                <a:gd name="T11" fmla="*/ 2 h 5"/>
                <a:gd name="T12" fmla="*/ 3 w 7"/>
                <a:gd name="T13" fmla="*/ 3 h 5"/>
                <a:gd name="T14" fmla="*/ 4 w 7"/>
                <a:gd name="T15" fmla="*/ 3 h 5"/>
                <a:gd name="T16" fmla="*/ 4 w 7"/>
                <a:gd name="T17" fmla="*/ 3 h 5"/>
                <a:gd name="T18" fmla="*/ 5 w 7"/>
                <a:gd name="T19" fmla="*/ 3 h 5"/>
                <a:gd name="T20" fmla="*/ 6 w 7"/>
                <a:gd name="T21" fmla="*/ 3 h 5"/>
                <a:gd name="T22" fmla="*/ 7 w 7"/>
                <a:gd name="T23" fmla="*/ 3 h 5"/>
                <a:gd name="T24" fmla="*/ 6 w 7"/>
                <a:gd name="T25" fmla="*/ 3 h 5"/>
                <a:gd name="T26" fmla="*/ 6 w 7"/>
                <a:gd name="T27" fmla="*/ 4 h 5"/>
                <a:gd name="T28" fmla="*/ 5 w 7"/>
                <a:gd name="T29" fmla="*/ 5 h 5"/>
                <a:gd name="T30" fmla="*/ 5 w 7"/>
                <a:gd name="T31" fmla="*/ 5 h 5"/>
                <a:gd name="T32" fmla="*/ 4 w 7"/>
                <a:gd name="T33" fmla="*/ 5 h 5"/>
                <a:gd name="T34" fmla="*/ 3 w 7"/>
                <a:gd name="T35" fmla="*/ 5 h 5"/>
                <a:gd name="T36" fmla="*/ 2 w 7"/>
                <a:gd name="T37" fmla="*/ 4 h 5"/>
                <a:gd name="T38" fmla="*/ 2 w 7"/>
                <a:gd name="T39" fmla="*/ 4 h 5"/>
                <a:gd name="T40" fmla="*/ 1 w 7"/>
                <a:gd name="T41" fmla="*/ 3 h 5"/>
                <a:gd name="T42" fmla="*/ 0 w 7"/>
                <a:gd name="T43" fmla="*/ 3 h 5"/>
                <a:gd name="T44" fmla="*/ 0 w 7"/>
                <a:gd name="T4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 h="5">
                  <a:moveTo>
                    <a:pt x="0" y="3"/>
                  </a:moveTo>
                  <a:lnTo>
                    <a:pt x="0" y="0"/>
                  </a:lnTo>
                  <a:lnTo>
                    <a:pt x="1" y="0"/>
                  </a:lnTo>
                  <a:lnTo>
                    <a:pt x="1" y="1"/>
                  </a:lnTo>
                  <a:lnTo>
                    <a:pt x="2" y="1"/>
                  </a:lnTo>
                  <a:lnTo>
                    <a:pt x="2" y="2"/>
                  </a:lnTo>
                  <a:lnTo>
                    <a:pt x="3" y="3"/>
                  </a:lnTo>
                  <a:lnTo>
                    <a:pt x="4" y="3"/>
                  </a:lnTo>
                  <a:lnTo>
                    <a:pt x="4" y="3"/>
                  </a:lnTo>
                  <a:lnTo>
                    <a:pt x="5" y="3"/>
                  </a:lnTo>
                  <a:lnTo>
                    <a:pt x="6" y="3"/>
                  </a:lnTo>
                  <a:lnTo>
                    <a:pt x="7" y="3"/>
                  </a:lnTo>
                  <a:lnTo>
                    <a:pt x="6" y="3"/>
                  </a:lnTo>
                  <a:lnTo>
                    <a:pt x="6" y="4"/>
                  </a:lnTo>
                  <a:lnTo>
                    <a:pt x="5" y="5"/>
                  </a:lnTo>
                  <a:lnTo>
                    <a:pt x="5" y="5"/>
                  </a:lnTo>
                  <a:lnTo>
                    <a:pt x="4" y="5"/>
                  </a:lnTo>
                  <a:lnTo>
                    <a:pt x="3" y="5"/>
                  </a:lnTo>
                  <a:lnTo>
                    <a:pt x="2" y="4"/>
                  </a:lnTo>
                  <a:lnTo>
                    <a:pt x="2" y="4"/>
                  </a:lnTo>
                  <a:lnTo>
                    <a:pt x="1" y="3"/>
                  </a:lnTo>
                  <a:lnTo>
                    <a:pt x="0" y="3"/>
                  </a:lnTo>
                  <a:lnTo>
                    <a:pt x="0" y="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5" name="Freeform 102"/>
            <p:cNvSpPr>
              <a:spLocks/>
            </p:cNvSpPr>
            <p:nvPr/>
          </p:nvSpPr>
          <p:spPr bwMode="auto">
            <a:xfrm>
              <a:off x="2935" y="3224"/>
              <a:ext cx="11" cy="12"/>
            </a:xfrm>
            <a:custGeom>
              <a:avLst/>
              <a:gdLst>
                <a:gd name="T0" fmla="*/ 0 w 11"/>
                <a:gd name="T1" fmla="*/ 5 h 12"/>
                <a:gd name="T2" fmla="*/ 0 w 11"/>
                <a:gd name="T3" fmla="*/ 5 h 12"/>
                <a:gd name="T4" fmla="*/ 1 w 11"/>
                <a:gd name="T5" fmla="*/ 4 h 12"/>
                <a:gd name="T6" fmla="*/ 2 w 11"/>
                <a:gd name="T7" fmla="*/ 3 h 12"/>
                <a:gd name="T8" fmla="*/ 2 w 11"/>
                <a:gd name="T9" fmla="*/ 3 h 12"/>
                <a:gd name="T10" fmla="*/ 3 w 11"/>
                <a:gd name="T11" fmla="*/ 2 h 12"/>
                <a:gd name="T12" fmla="*/ 4 w 11"/>
                <a:gd name="T13" fmla="*/ 1 h 12"/>
                <a:gd name="T14" fmla="*/ 5 w 11"/>
                <a:gd name="T15" fmla="*/ 0 h 12"/>
                <a:gd name="T16" fmla="*/ 6 w 11"/>
                <a:gd name="T17" fmla="*/ 0 h 12"/>
                <a:gd name="T18" fmla="*/ 7 w 11"/>
                <a:gd name="T19" fmla="*/ 0 h 12"/>
                <a:gd name="T20" fmla="*/ 8 w 11"/>
                <a:gd name="T21" fmla="*/ 0 h 12"/>
                <a:gd name="T22" fmla="*/ 8 w 11"/>
                <a:gd name="T23" fmla="*/ 1 h 12"/>
                <a:gd name="T24" fmla="*/ 9 w 11"/>
                <a:gd name="T25" fmla="*/ 2 h 12"/>
                <a:gd name="T26" fmla="*/ 10 w 11"/>
                <a:gd name="T27" fmla="*/ 3 h 12"/>
                <a:gd name="T28" fmla="*/ 10 w 11"/>
                <a:gd name="T29" fmla="*/ 4 h 12"/>
                <a:gd name="T30" fmla="*/ 10 w 11"/>
                <a:gd name="T31" fmla="*/ 5 h 12"/>
                <a:gd name="T32" fmla="*/ 11 w 11"/>
                <a:gd name="T33" fmla="*/ 7 h 12"/>
                <a:gd name="T34" fmla="*/ 11 w 11"/>
                <a:gd name="T35" fmla="*/ 8 h 12"/>
                <a:gd name="T36" fmla="*/ 10 w 11"/>
                <a:gd name="T37" fmla="*/ 9 h 12"/>
                <a:gd name="T38" fmla="*/ 10 w 11"/>
                <a:gd name="T39" fmla="*/ 10 h 12"/>
                <a:gd name="T40" fmla="*/ 10 w 11"/>
                <a:gd name="T41" fmla="*/ 11 h 12"/>
                <a:gd name="T42" fmla="*/ 8 w 11"/>
                <a:gd name="T43" fmla="*/ 12 h 12"/>
                <a:gd name="T44" fmla="*/ 7 w 11"/>
                <a:gd name="T45" fmla="*/ 12 h 12"/>
                <a:gd name="T46" fmla="*/ 6 w 11"/>
                <a:gd name="T47" fmla="*/ 12 h 12"/>
                <a:gd name="T48" fmla="*/ 5 w 11"/>
                <a:gd name="T49" fmla="*/ 11 h 12"/>
                <a:gd name="T50" fmla="*/ 4 w 11"/>
                <a:gd name="T51" fmla="*/ 11 h 12"/>
                <a:gd name="T52" fmla="*/ 3 w 11"/>
                <a:gd name="T53" fmla="*/ 9 h 12"/>
                <a:gd name="T54" fmla="*/ 2 w 11"/>
                <a:gd name="T55" fmla="*/ 8 h 12"/>
                <a:gd name="T56" fmla="*/ 1 w 11"/>
                <a:gd name="T57" fmla="*/ 7 h 12"/>
                <a:gd name="T58" fmla="*/ 1 w 11"/>
                <a:gd name="T59" fmla="*/ 6 h 12"/>
                <a:gd name="T60" fmla="*/ 0 w 11"/>
                <a:gd name="T61" fmla="*/ 5 h 12"/>
                <a:gd name="T62" fmla="*/ 0 w 11"/>
                <a:gd name="T63"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 h="12">
                  <a:moveTo>
                    <a:pt x="0" y="5"/>
                  </a:moveTo>
                  <a:lnTo>
                    <a:pt x="0" y="5"/>
                  </a:lnTo>
                  <a:lnTo>
                    <a:pt x="1" y="4"/>
                  </a:lnTo>
                  <a:lnTo>
                    <a:pt x="2" y="3"/>
                  </a:lnTo>
                  <a:lnTo>
                    <a:pt x="2" y="3"/>
                  </a:lnTo>
                  <a:lnTo>
                    <a:pt x="3" y="2"/>
                  </a:lnTo>
                  <a:lnTo>
                    <a:pt x="4" y="1"/>
                  </a:lnTo>
                  <a:lnTo>
                    <a:pt x="5" y="0"/>
                  </a:lnTo>
                  <a:lnTo>
                    <a:pt x="6" y="0"/>
                  </a:lnTo>
                  <a:lnTo>
                    <a:pt x="7" y="0"/>
                  </a:lnTo>
                  <a:lnTo>
                    <a:pt x="8" y="0"/>
                  </a:lnTo>
                  <a:lnTo>
                    <a:pt x="8" y="1"/>
                  </a:lnTo>
                  <a:lnTo>
                    <a:pt x="9" y="2"/>
                  </a:lnTo>
                  <a:lnTo>
                    <a:pt x="10" y="3"/>
                  </a:lnTo>
                  <a:lnTo>
                    <a:pt x="10" y="4"/>
                  </a:lnTo>
                  <a:lnTo>
                    <a:pt x="10" y="5"/>
                  </a:lnTo>
                  <a:lnTo>
                    <a:pt x="11" y="7"/>
                  </a:lnTo>
                  <a:lnTo>
                    <a:pt x="11" y="8"/>
                  </a:lnTo>
                  <a:lnTo>
                    <a:pt x="10" y="9"/>
                  </a:lnTo>
                  <a:lnTo>
                    <a:pt x="10" y="10"/>
                  </a:lnTo>
                  <a:lnTo>
                    <a:pt x="10" y="11"/>
                  </a:lnTo>
                  <a:lnTo>
                    <a:pt x="8" y="12"/>
                  </a:lnTo>
                  <a:lnTo>
                    <a:pt x="7" y="12"/>
                  </a:lnTo>
                  <a:lnTo>
                    <a:pt x="6" y="12"/>
                  </a:lnTo>
                  <a:lnTo>
                    <a:pt x="5" y="11"/>
                  </a:lnTo>
                  <a:lnTo>
                    <a:pt x="4" y="11"/>
                  </a:lnTo>
                  <a:lnTo>
                    <a:pt x="3" y="9"/>
                  </a:lnTo>
                  <a:lnTo>
                    <a:pt x="2" y="8"/>
                  </a:lnTo>
                  <a:lnTo>
                    <a:pt x="1" y="7"/>
                  </a:lnTo>
                  <a:lnTo>
                    <a:pt x="1" y="6"/>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6" name="Freeform 103"/>
            <p:cNvSpPr>
              <a:spLocks/>
            </p:cNvSpPr>
            <p:nvPr/>
          </p:nvSpPr>
          <p:spPr bwMode="auto">
            <a:xfrm>
              <a:off x="2952" y="3171"/>
              <a:ext cx="49" cy="53"/>
            </a:xfrm>
            <a:custGeom>
              <a:avLst/>
              <a:gdLst>
                <a:gd name="T0" fmla="*/ 0 w 49"/>
                <a:gd name="T1" fmla="*/ 2 h 53"/>
                <a:gd name="T2" fmla="*/ 5 w 49"/>
                <a:gd name="T3" fmla="*/ 1 h 53"/>
                <a:gd name="T4" fmla="*/ 10 w 49"/>
                <a:gd name="T5" fmla="*/ 1 h 53"/>
                <a:gd name="T6" fmla="*/ 15 w 49"/>
                <a:gd name="T7" fmla="*/ 0 h 53"/>
                <a:gd name="T8" fmla="*/ 20 w 49"/>
                <a:gd name="T9" fmla="*/ 0 h 53"/>
                <a:gd name="T10" fmla="*/ 25 w 49"/>
                <a:gd name="T11" fmla="*/ 0 h 53"/>
                <a:gd name="T12" fmla="*/ 30 w 49"/>
                <a:gd name="T13" fmla="*/ 1 h 53"/>
                <a:gd name="T14" fmla="*/ 34 w 49"/>
                <a:gd name="T15" fmla="*/ 3 h 53"/>
                <a:gd name="T16" fmla="*/ 38 w 49"/>
                <a:gd name="T17" fmla="*/ 5 h 53"/>
                <a:gd name="T18" fmla="*/ 41 w 49"/>
                <a:gd name="T19" fmla="*/ 9 h 53"/>
                <a:gd name="T20" fmla="*/ 44 w 49"/>
                <a:gd name="T21" fmla="*/ 14 h 53"/>
                <a:gd name="T22" fmla="*/ 45 w 49"/>
                <a:gd name="T23" fmla="*/ 16 h 53"/>
                <a:gd name="T24" fmla="*/ 45 w 49"/>
                <a:gd name="T25" fmla="*/ 17 h 53"/>
                <a:gd name="T26" fmla="*/ 46 w 49"/>
                <a:gd name="T27" fmla="*/ 19 h 53"/>
                <a:gd name="T28" fmla="*/ 46 w 49"/>
                <a:gd name="T29" fmla="*/ 21 h 53"/>
                <a:gd name="T30" fmla="*/ 47 w 49"/>
                <a:gd name="T31" fmla="*/ 22 h 53"/>
                <a:gd name="T32" fmla="*/ 47 w 49"/>
                <a:gd name="T33" fmla="*/ 24 h 53"/>
                <a:gd name="T34" fmla="*/ 48 w 49"/>
                <a:gd name="T35" fmla="*/ 25 h 53"/>
                <a:gd name="T36" fmla="*/ 48 w 49"/>
                <a:gd name="T37" fmla="*/ 27 h 53"/>
                <a:gd name="T38" fmla="*/ 49 w 49"/>
                <a:gd name="T39" fmla="*/ 29 h 53"/>
                <a:gd name="T40" fmla="*/ 49 w 49"/>
                <a:gd name="T41" fmla="*/ 31 h 53"/>
                <a:gd name="T42" fmla="*/ 48 w 49"/>
                <a:gd name="T43" fmla="*/ 30 h 53"/>
                <a:gd name="T44" fmla="*/ 47 w 49"/>
                <a:gd name="T45" fmla="*/ 30 h 53"/>
                <a:gd name="T46" fmla="*/ 46 w 49"/>
                <a:gd name="T47" fmla="*/ 29 h 53"/>
                <a:gd name="T48" fmla="*/ 45 w 49"/>
                <a:gd name="T49" fmla="*/ 29 h 53"/>
                <a:gd name="T50" fmla="*/ 45 w 49"/>
                <a:gd name="T51" fmla="*/ 30 h 53"/>
                <a:gd name="T52" fmla="*/ 44 w 49"/>
                <a:gd name="T53" fmla="*/ 30 h 53"/>
                <a:gd name="T54" fmla="*/ 43 w 49"/>
                <a:gd name="T55" fmla="*/ 31 h 53"/>
                <a:gd name="T56" fmla="*/ 43 w 49"/>
                <a:gd name="T57" fmla="*/ 32 h 53"/>
                <a:gd name="T58" fmla="*/ 42 w 49"/>
                <a:gd name="T59" fmla="*/ 33 h 53"/>
                <a:gd name="T60" fmla="*/ 42 w 49"/>
                <a:gd name="T61" fmla="*/ 34 h 53"/>
                <a:gd name="T62" fmla="*/ 41 w 49"/>
                <a:gd name="T63" fmla="*/ 32 h 53"/>
                <a:gd name="T64" fmla="*/ 40 w 49"/>
                <a:gd name="T65" fmla="*/ 29 h 53"/>
                <a:gd name="T66" fmla="*/ 39 w 49"/>
                <a:gd name="T67" fmla="*/ 27 h 53"/>
                <a:gd name="T68" fmla="*/ 39 w 49"/>
                <a:gd name="T69" fmla="*/ 24 h 53"/>
                <a:gd name="T70" fmla="*/ 38 w 49"/>
                <a:gd name="T71" fmla="*/ 22 h 53"/>
                <a:gd name="T72" fmla="*/ 37 w 49"/>
                <a:gd name="T73" fmla="*/ 19 h 53"/>
                <a:gd name="T74" fmla="*/ 36 w 49"/>
                <a:gd name="T75" fmla="*/ 17 h 53"/>
                <a:gd name="T76" fmla="*/ 35 w 49"/>
                <a:gd name="T77" fmla="*/ 15 h 53"/>
                <a:gd name="T78" fmla="*/ 34 w 49"/>
                <a:gd name="T79" fmla="*/ 13 h 53"/>
                <a:gd name="T80" fmla="*/ 32 w 49"/>
                <a:gd name="T81" fmla="*/ 11 h 53"/>
                <a:gd name="T82" fmla="*/ 32 w 49"/>
                <a:gd name="T83" fmla="*/ 15 h 53"/>
                <a:gd name="T84" fmla="*/ 32 w 49"/>
                <a:gd name="T85" fmla="*/ 19 h 53"/>
                <a:gd name="T86" fmla="*/ 33 w 49"/>
                <a:gd name="T87" fmla="*/ 23 h 53"/>
                <a:gd name="T88" fmla="*/ 33 w 49"/>
                <a:gd name="T89" fmla="*/ 27 h 53"/>
                <a:gd name="T90" fmla="*/ 34 w 49"/>
                <a:gd name="T91" fmla="*/ 32 h 53"/>
                <a:gd name="T92" fmla="*/ 35 w 49"/>
                <a:gd name="T93" fmla="*/ 36 h 53"/>
                <a:gd name="T94" fmla="*/ 36 w 49"/>
                <a:gd name="T95" fmla="*/ 40 h 53"/>
                <a:gd name="T96" fmla="*/ 36 w 49"/>
                <a:gd name="T97" fmla="*/ 45 h 53"/>
                <a:gd name="T98" fmla="*/ 37 w 49"/>
                <a:gd name="T99" fmla="*/ 48 h 53"/>
                <a:gd name="T100" fmla="*/ 37 w 49"/>
                <a:gd name="T101" fmla="*/ 52 h 53"/>
                <a:gd name="T102" fmla="*/ 30 w 49"/>
                <a:gd name="T103" fmla="*/ 53 h 53"/>
                <a:gd name="T104" fmla="*/ 24 w 49"/>
                <a:gd name="T105" fmla="*/ 51 h 53"/>
                <a:gd name="T106" fmla="*/ 20 w 49"/>
                <a:gd name="T107" fmla="*/ 47 h 53"/>
                <a:gd name="T108" fmla="*/ 17 w 49"/>
                <a:gd name="T109" fmla="*/ 41 h 53"/>
                <a:gd name="T110" fmla="*/ 15 w 49"/>
                <a:gd name="T111" fmla="*/ 35 h 53"/>
                <a:gd name="T112" fmla="*/ 13 w 49"/>
                <a:gd name="T113" fmla="*/ 27 h 53"/>
                <a:gd name="T114" fmla="*/ 11 w 49"/>
                <a:gd name="T115" fmla="*/ 20 h 53"/>
                <a:gd name="T116" fmla="*/ 8 w 49"/>
                <a:gd name="T117" fmla="*/ 13 h 53"/>
                <a:gd name="T118" fmla="*/ 5 w 49"/>
                <a:gd name="T119" fmla="*/ 7 h 53"/>
                <a:gd name="T120" fmla="*/ 0 w 49"/>
                <a:gd name="T121" fmla="*/ 3 h 53"/>
                <a:gd name="T122" fmla="*/ 0 w 49"/>
                <a:gd name="T123" fmla="*/ 3 h 53"/>
                <a:gd name="T124" fmla="*/ 0 w 49"/>
                <a:gd name="T125"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 h="53">
                  <a:moveTo>
                    <a:pt x="0" y="2"/>
                  </a:moveTo>
                  <a:lnTo>
                    <a:pt x="5" y="1"/>
                  </a:lnTo>
                  <a:lnTo>
                    <a:pt x="10" y="1"/>
                  </a:lnTo>
                  <a:lnTo>
                    <a:pt x="15" y="0"/>
                  </a:lnTo>
                  <a:lnTo>
                    <a:pt x="20" y="0"/>
                  </a:lnTo>
                  <a:lnTo>
                    <a:pt x="25" y="0"/>
                  </a:lnTo>
                  <a:lnTo>
                    <a:pt x="30" y="1"/>
                  </a:lnTo>
                  <a:lnTo>
                    <a:pt x="34" y="3"/>
                  </a:lnTo>
                  <a:lnTo>
                    <a:pt x="38" y="5"/>
                  </a:lnTo>
                  <a:lnTo>
                    <a:pt x="41" y="9"/>
                  </a:lnTo>
                  <a:lnTo>
                    <a:pt x="44" y="14"/>
                  </a:lnTo>
                  <a:lnTo>
                    <a:pt x="45" y="16"/>
                  </a:lnTo>
                  <a:lnTo>
                    <a:pt x="45" y="17"/>
                  </a:lnTo>
                  <a:lnTo>
                    <a:pt x="46" y="19"/>
                  </a:lnTo>
                  <a:lnTo>
                    <a:pt x="46" y="21"/>
                  </a:lnTo>
                  <a:lnTo>
                    <a:pt x="47" y="22"/>
                  </a:lnTo>
                  <a:lnTo>
                    <a:pt x="47" y="24"/>
                  </a:lnTo>
                  <a:lnTo>
                    <a:pt x="48" y="25"/>
                  </a:lnTo>
                  <a:lnTo>
                    <a:pt x="48" y="27"/>
                  </a:lnTo>
                  <a:lnTo>
                    <a:pt x="49" y="29"/>
                  </a:lnTo>
                  <a:lnTo>
                    <a:pt x="49" y="31"/>
                  </a:lnTo>
                  <a:lnTo>
                    <a:pt x="48" y="30"/>
                  </a:lnTo>
                  <a:lnTo>
                    <a:pt x="47" y="30"/>
                  </a:lnTo>
                  <a:lnTo>
                    <a:pt x="46" y="29"/>
                  </a:lnTo>
                  <a:lnTo>
                    <a:pt x="45" y="29"/>
                  </a:lnTo>
                  <a:lnTo>
                    <a:pt x="45" y="30"/>
                  </a:lnTo>
                  <a:lnTo>
                    <a:pt x="44" y="30"/>
                  </a:lnTo>
                  <a:lnTo>
                    <a:pt x="43" y="31"/>
                  </a:lnTo>
                  <a:lnTo>
                    <a:pt x="43" y="32"/>
                  </a:lnTo>
                  <a:lnTo>
                    <a:pt x="42" y="33"/>
                  </a:lnTo>
                  <a:lnTo>
                    <a:pt x="42" y="34"/>
                  </a:lnTo>
                  <a:lnTo>
                    <a:pt x="41" y="32"/>
                  </a:lnTo>
                  <a:lnTo>
                    <a:pt x="40" y="29"/>
                  </a:lnTo>
                  <a:lnTo>
                    <a:pt x="39" y="27"/>
                  </a:lnTo>
                  <a:lnTo>
                    <a:pt x="39" y="24"/>
                  </a:lnTo>
                  <a:lnTo>
                    <a:pt x="38" y="22"/>
                  </a:lnTo>
                  <a:lnTo>
                    <a:pt x="37" y="19"/>
                  </a:lnTo>
                  <a:lnTo>
                    <a:pt x="36" y="17"/>
                  </a:lnTo>
                  <a:lnTo>
                    <a:pt x="35" y="15"/>
                  </a:lnTo>
                  <a:lnTo>
                    <a:pt x="34" y="13"/>
                  </a:lnTo>
                  <a:lnTo>
                    <a:pt x="32" y="11"/>
                  </a:lnTo>
                  <a:lnTo>
                    <a:pt x="32" y="15"/>
                  </a:lnTo>
                  <a:lnTo>
                    <a:pt x="32" y="19"/>
                  </a:lnTo>
                  <a:lnTo>
                    <a:pt x="33" y="23"/>
                  </a:lnTo>
                  <a:lnTo>
                    <a:pt x="33" y="27"/>
                  </a:lnTo>
                  <a:lnTo>
                    <a:pt x="34" y="32"/>
                  </a:lnTo>
                  <a:lnTo>
                    <a:pt x="35" y="36"/>
                  </a:lnTo>
                  <a:lnTo>
                    <a:pt x="36" y="40"/>
                  </a:lnTo>
                  <a:lnTo>
                    <a:pt x="36" y="45"/>
                  </a:lnTo>
                  <a:lnTo>
                    <a:pt x="37" y="48"/>
                  </a:lnTo>
                  <a:lnTo>
                    <a:pt x="37" y="52"/>
                  </a:lnTo>
                  <a:lnTo>
                    <a:pt x="30" y="53"/>
                  </a:lnTo>
                  <a:lnTo>
                    <a:pt x="24" y="51"/>
                  </a:lnTo>
                  <a:lnTo>
                    <a:pt x="20" y="47"/>
                  </a:lnTo>
                  <a:lnTo>
                    <a:pt x="17" y="41"/>
                  </a:lnTo>
                  <a:lnTo>
                    <a:pt x="15" y="35"/>
                  </a:lnTo>
                  <a:lnTo>
                    <a:pt x="13" y="27"/>
                  </a:lnTo>
                  <a:lnTo>
                    <a:pt x="11" y="20"/>
                  </a:lnTo>
                  <a:lnTo>
                    <a:pt x="8" y="13"/>
                  </a:lnTo>
                  <a:lnTo>
                    <a:pt x="5" y="7"/>
                  </a:lnTo>
                  <a:lnTo>
                    <a:pt x="0" y="3"/>
                  </a:lnTo>
                  <a:lnTo>
                    <a:pt x="0" y="3"/>
                  </a:lnTo>
                  <a:lnTo>
                    <a:pt x="0" y="2"/>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7" name="Freeform 104"/>
            <p:cNvSpPr>
              <a:spLocks/>
            </p:cNvSpPr>
            <p:nvPr/>
          </p:nvSpPr>
          <p:spPr bwMode="auto">
            <a:xfrm>
              <a:off x="2978" y="3209"/>
              <a:ext cx="8" cy="14"/>
            </a:xfrm>
            <a:custGeom>
              <a:avLst/>
              <a:gdLst>
                <a:gd name="T0" fmla="*/ 1 w 8"/>
                <a:gd name="T1" fmla="*/ 9 h 14"/>
                <a:gd name="T2" fmla="*/ 0 w 8"/>
                <a:gd name="T3" fmla="*/ 8 h 14"/>
                <a:gd name="T4" fmla="*/ 0 w 8"/>
                <a:gd name="T5" fmla="*/ 7 h 14"/>
                <a:gd name="T6" fmla="*/ 0 w 8"/>
                <a:gd name="T7" fmla="*/ 5 h 14"/>
                <a:gd name="T8" fmla="*/ 0 w 8"/>
                <a:gd name="T9" fmla="*/ 4 h 14"/>
                <a:gd name="T10" fmla="*/ 0 w 8"/>
                <a:gd name="T11" fmla="*/ 3 h 14"/>
                <a:gd name="T12" fmla="*/ 0 w 8"/>
                <a:gd name="T13" fmla="*/ 2 h 14"/>
                <a:gd name="T14" fmla="*/ 1 w 8"/>
                <a:gd name="T15" fmla="*/ 1 h 14"/>
                <a:gd name="T16" fmla="*/ 1 w 8"/>
                <a:gd name="T17" fmla="*/ 0 h 14"/>
                <a:gd name="T18" fmla="*/ 2 w 8"/>
                <a:gd name="T19" fmla="*/ 0 h 14"/>
                <a:gd name="T20" fmla="*/ 3 w 8"/>
                <a:gd name="T21" fmla="*/ 0 h 14"/>
                <a:gd name="T22" fmla="*/ 4 w 8"/>
                <a:gd name="T23" fmla="*/ 0 h 14"/>
                <a:gd name="T24" fmla="*/ 5 w 8"/>
                <a:gd name="T25" fmla="*/ 1 h 14"/>
                <a:gd name="T26" fmla="*/ 6 w 8"/>
                <a:gd name="T27" fmla="*/ 2 h 14"/>
                <a:gd name="T28" fmla="*/ 7 w 8"/>
                <a:gd name="T29" fmla="*/ 4 h 14"/>
                <a:gd name="T30" fmla="*/ 8 w 8"/>
                <a:gd name="T31" fmla="*/ 5 h 14"/>
                <a:gd name="T32" fmla="*/ 8 w 8"/>
                <a:gd name="T33" fmla="*/ 7 h 14"/>
                <a:gd name="T34" fmla="*/ 8 w 8"/>
                <a:gd name="T35" fmla="*/ 9 h 14"/>
                <a:gd name="T36" fmla="*/ 8 w 8"/>
                <a:gd name="T37" fmla="*/ 11 h 14"/>
                <a:gd name="T38" fmla="*/ 7 w 8"/>
                <a:gd name="T39" fmla="*/ 12 h 14"/>
                <a:gd name="T40" fmla="*/ 6 w 8"/>
                <a:gd name="T41" fmla="*/ 14 h 14"/>
                <a:gd name="T42" fmla="*/ 6 w 8"/>
                <a:gd name="T43" fmla="*/ 13 h 14"/>
                <a:gd name="T44" fmla="*/ 5 w 8"/>
                <a:gd name="T45" fmla="*/ 13 h 14"/>
                <a:gd name="T46" fmla="*/ 4 w 8"/>
                <a:gd name="T47" fmla="*/ 13 h 14"/>
                <a:gd name="T48" fmla="*/ 4 w 8"/>
                <a:gd name="T49" fmla="*/ 13 h 14"/>
                <a:gd name="T50" fmla="*/ 3 w 8"/>
                <a:gd name="T51" fmla="*/ 12 h 14"/>
                <a:gd name="T52" fmla="*/ 3 w 8"/>
                <a:gd name="T53" fmla="*/ 11 h 14"/>
                <a:gd name="T54" fmla="*/ 2 w 8"/>
                <a:gd name="T55" fmla="*/ 11 h 14"/>
                <a:gd name="T56" fmla="*/ 1 w 8"/>
                <a:gd name="T57" fmla="*/ 10 h 14"/>
                <a:gd name="T58" fmla="*/ 1 w 8"/>
                <a:gd name="T59" fmla="*/ 9 h 14"/>
                <a:gd name="T60" fmla="*/ 1 w 8"/>
                <a:gd name="T61" fmla="*/ 9 h 14"/>
                <a:gd name="T62" fmla="*/ 1 w 8"/>
                <a:gd name="T63"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 h="14">
                  <a:moveTo>
                    <a:pt x="1" y="9"/>
                  </a:moveTo>
                  <a:lnTo>
                    <a:pt x="0" y="8"/>
                  </a:lnTo>
                  <a:lnTo>
                    <a:pt x="0" y="7"/>
                  </a:lnTo>
                  <a:lnTo>
                    <a:pt x="0" y="5"/>
                  </a:lnTo>
                  <a:lnTo>
                    <a:pt x="0" y="4"/>
                  </a:lnTo>
                  <a:lnTo>
                    <a:pt x="0" y="3"/>
                  </a:lnTo>
                  <a:lnTo>
                    <a:pt x="0" y="2"/>
                  </a:lnTo>
                  <a:lnTo>
                    <a:pt x="1" y="1"/>
                  </a:lnTo>
                  <a:lnTo>
                    <a:pt x="1" y="0"/>
                  </a:lnTo>
                  <a:lnTo>
                    <a:pt x="2" y="0"/>
                  </a:lnTo>
                  <a:lnTo>
                    <a:pt x="3" y="0"/>
                  </a:lnTo>
                  <a:lnTo>
                    <a:pt x="4" y="0"/>
                  </a:lnTo>
                  <a:lnTo>
                    <a:pt x="5" y="1"/>
                  </a:lnTo>
                  <a:lnTo>
                    <a:pt x="6" y="2"/>
                  </a:lnTo>
                  <a:lnTo>
                    <a:pt x="7" y="4"/>
                  </a:lnTo>
                  <a:lnTo>
                    <a:pt x="8" y="5"/>
                  </a:lnTo>
                  <a:lnTo>
                    <a:pt x="8" y="7"/>
                  </a:lnTo>
                  <a:lnTo>
                    <a:pt x="8" y="9"/>
                  </a:lnTo>
                  <a:lnTo>
                    <a:pt x="8" y="11"/>
                  </a:lnTo>
                  <a:lnTo>
                    <a:pt x="7" y="12"/>
                  </a:lnTo>
                  <a:lnTo>
                    <a:pt x="6" y="14"/>
                  </a:lnTo>
                  <a:lnTo>
                    <a:pt x="6" y="13"/>
                  </a:lnTo>
                  <a:lnTo>
                    <a:pt x="5" y="13"/>
                  </a:lnTo>
                  <a:lnTo>
                    <a:pt x="4" y="13"/>
                  </a:lnTo>
                  <a:lnTo>
                    <a:pt x="4" y="13"/>
                  </a:lnTo>
                  <a:lnTo>
                    <a:pt x="3" y="12"/>
                  </a:lnTo>
                  <a:lnTo>
                    <a:pt x="3" y="11"/>
                  </a:lnTo>
                  <a:lnTo>
                    <a:pt x="2" y="11"/>
                  </a:lnTo>
                  <a:lnTo>
                    <a:pt x="1" y="10"/>
                  </a:lnTo>
                  <a:lnTo>
                    <a:pt x="1" y="9"/>
                  </a:lnTo>
                  <a:lnTo>
                    <a:pt x="1" y="9"/>
                  </a:lnTo>
                  <a:lnTo>
                    <a:pt x="1" y="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8" name="Freeform 105"/>
            <p:cNvSpPr>
              <a:spLocks/>
            </p:cNvSpPr>
            <p:nvPr/>
          </p:nvSpPr>
          <p:spPr bwMode="auto">
            <a:xfrm>
              <a:off x="2994" y="3211"/>
              <a:ext cx="9" cy="5"/>
            </a:xfrm>
            <a:custGeom>
              <a:avLst/>
              <a:gdLst>
                <a:gd name="T0" fmla="*/ 0 w 9"/>
                <a:gd name="T1" fmla="*/ 0 h 5"/>
                <a:gd name="T2" fmla="*/ 0 w 9"/>
                <a:gd name="T3" fmla="*/ 0 h 5"/>
                <a:gd name="T4" fmla="*/ 1 w 9"/>
                <a:gd name="T5" fmla="*/ 0 h 5"/>
                <a:gd name="T6" fmla="*/ 1 w 9"/>
                <a:gd name="T7" fmla="*/ 0 h 5"/>
                <a:gd name="T8" fmla="*/ 2 w 9"/>
                <a:gd name="T9" fmla="*/ 0 h 5"/>
                <a:gd name="T10" fmla="*/ 3 w 9"/>
                <a:gd name="T11" fmla="*/ 1 h 5"/>
                <a:gd name="T12" fmla="*/ 4 w 9"/>
                <a:gd name="T13" fmla="*/ 1 h 5"/>
                <a:gd name="T14" fmla="*/ 5 w 9"/>
                <a:gd name="T15" fmla="*/ 2 h 5"/>
                <a:gd name="T16" fmla="*/ 7 w 9"/>
                <a:gd name="T17" fmla="*/ 2 h 5"/>
                <a:gd name="T18" fmla="*/ 8 w 9"/>
                <a:gd name="T19" fmla="*/ 2 h 5"/>
                <a:gd name="T20" fmla="*/ 9 w 9"/>
                <a:gd name="T21" fmla="*/ 2 h 5"/>
                <a:gd name="T22" fmla="*/ 8 w 9"/>
                <a:gd name="T23" fmla="*/ 3 h 5"/>
                <a:gd name="T24" fmla="*/ 7 w 9"/>
                <a:gd name="T25" fmla="*/ 4 h 5"/>
                <a:gd name="T26" fmla="*/ 6 w 9"/>
                <a:gd name="T27" fmla="*/ 5 h 5"/>
                <a:gd name="T28" fmla="*/ 5 w 9"/>
                <a:gd name="T29" fmla="*/ 5 h 5"/>
                <a:gd name="T30" fmla="*/ 4 w 9"/>
                <a:gd name="T31" fmla="*/ 4 h 5"/>
                <a:gd name="T32" fmla="*/ 3 w 9"/>
                <a:gd name="T33" fmla="*/ 4 h 5"/>
                <a:gd name="T34" fmla="*/ 2 w 9"/>
                <a:gd name="T35" fmla="*/ 3 h 5"/>
                <a:gd name="T36" fmla="*/ 1 w 9"/>
                <a:gd name="T37" fmla="*/ 2 h 5"/>
                <a:gd name="T38" fmla="*/ 0 w 9"/>
                <a:gd name="T39" fmla="*/ 1 h 5"/>
                <a:gd name="T40" fmla="*/ 0 w 9"/>
                <a:gd name="T41" fmla="*/ 0 h 5"/>
                <a:gd name="T42" fmla="*/ 0 w 9"/>
                <a:gd name="T4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5">
                  <a:moveTo>
                    <a:pt x="0" y="0"/>
                  </a:moveTo>
                  <a:lnTo>
                    <a:pt x="0" y="0"/>
                  </a:lnTo>
                  <a:lnTo>
                    <a:pt x="1" y="0"/>
                  </a:lnTo>
                  <a:lnTo>
                    <a:pt x="1" y="0"/>
                  </a:lnTo>
                  <a:lnTo>
                    <a:pt x="2" y="0"/>
                  </a:lnTo>
                  <a:lnTo>
                    <a:pt x="3" y="1"/>
                  </a:lnTo>
                  <a:lnTo>
                    <a:pt x="4" y="1"/>
                  </a:lnTo>
                  <a:lnTo>
                    <a:pt x="5" y="2"/>
                  </a:lnTo>
                  <a:lnTo>
                    <a:pt x="7" y="2"/>
                  </a:lnTo>
                  <a:lnTo>
                    <a:pt x="8" y="2"/>
                  </a:lnTo>
                  <a:lnTo>
                    <a:pt x="9" y="2"/>
                  </a:lnTo>
                  <a:lnTo>
                    <a:pt x="8" y="3"/>
                  </a:lnTo>
                  <a:lnTo>
                    <a:pt x="7" y="4"/>
                  </a:lnTo>
                  <a:lnTo>
                    <a:pt x="6" y="5"/>
                  </a:lnTo>
                  <a:lnTo>
                    <a:pt x="5" y="5"/>
                  </a:lnTo>
                  <a:lnTo>
                    <a:pt x="4" y="4"/>
                  </a:lnTo>
                  <a:lnTo>
                    <a:pt x="3" y="4"/>
                  </a:lnTo>
                  <a:lnTo>
                    <a:pt x="2" y="3"/>
                  </a:lnTo>
                  <a:lnTo>
                    <a:pt x="1" y="2"/>
                  </a:lnTo>
                  <a:lnTo>
                    <a:pt x="0" y="1"/>
                  </a:lnTo>
                  <a:lnTo>
                    <a:pt x="0" y="0"/>
                  </a:lnTo>
                  <a:lnTo>
                    <a:pt x="0" y="0"/>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09" name="Freeform 106"/>
            <p:cNvSpPr>
              <a:spLocks/>
            </p:cNvSpPr>
            <p:nvPr/>
          </p:nvSpPr>
          <p:spPr bwMode="auto">
            <a:xfrm>
              <a:off x="2901" y="3225"/>
              <a:ext cx="11" cy="11"/>
            </a:xfrm>
            <a:custGeom>
              <a:avLst/>
              <a:gdLst>
                <a:gd name="T0" fmla="*/ 1 w 11"/>
                <a:gd name="T1" fmla="*/ 8 h 11"/>
                <a:gd name="T2" fmla="*/ 0 w 11"/>
                <a:gd name="T3" fmla="*/ 7 h 11"/>
                <a:gd name="T4" fmla="*/ 0 w 11"/>
                <a:gd name="T5" fmla="*/ 6 h 11"/>
                <a:gd name="T6" fmla="*/ 0 w 11"/>
                <a:gd name="T7" fmla="*/ 5 h 11"/>
                <a:gd name="T8" fmla="*/ 0 w 11"/>
                <a:gd name="T9" fmla="*/ 4 h 11"/>
                <a:gd name="T10" fmla="*/ 1 w 11"/>
                <a:gd name="T11" fmla="*/ 3 h 11"/>
                <a:gd name="T12" fmla="*/ 1 w 11"/>
                <a:gd name="T13" fmla="*/ 2 h 11"/>
                <a:gd name="T14" fmla="*/ 2 w 11"/>
                <a:gd name="T15" fmla="*/ 2 h 11"/>
                <a:gd name="T16" fmla="*/ 3 w 11"/>
                <a:gd name="T17" fmla="*/ 1 h 11"/>
                <a:gd name="T18" fmla="*/ 3 w 11"/>
                <a:gd name="T19" fmla="*/ 1 h 11"/>
                <a:gd name="T20" fmla="*/ 4 w 11"/>
                <a:gd name="T21" fmla="*/ 1 h 11"/>
                <a:gd name="T22" fmla="*/ 5 w 11"/>
                <a:gd name="T23" fmla="*/ 0 h 11"/>
                <a:gd name="T24" fmla="*/ 6 w 11"/>
                <a:gd name="T25" fmla="*/ 0 h 11"/>
                <a:gd name="T26" fmla="*/ 7 w 11"/>
                <a:gd name="T27" fmla="*/ 0 h 11"/>
                <a:gd name="T28" fmla="*/ 7 w 11"/>
                <a:gd name="T29" fmla="*/ 0 h 11"/>
                <a:gd name="T30" fmla="*/ 8 w 11"/>
                <a:gd name="T31" fmla="*/ 0 h 11"/>
                <a:gd name="T32" fmla="*/ 9 w 11"/>
                <a:gd name="T33" fmla="*/ 1 h 11"/>
                <a:gd name="T34" fmla="*/ 10 w 11"/>
                <a:gd name="T35" fmla="*/ 2 h 11"/>
                <a:gd name="T36" fmla="*/ 11 w 11"/>
                <a:gd name="T37" fmla="*/ 2 h 11"/>
                <a:gd name="T38" fmla="*/ 11 w 11"/>
                <a:gd name="T39" fmla="*/ 3 h 11"/>
                <a:gd name="T40" fmla="*/ 11 w 11"/>
                <a:gd name="T41" fmla="*/ 4 h 11"/>
                <a:gd name="T42" fmla="*/ 11 w 11"/>
                <a:gd name="T43" fmla="*/ 11 h 11"/>
                <a:gd name="T44" fmla="*/ 10 w 11"/>
                <a:gd name="T45" fmla="*/ 11 h 11"/>
                <a:gd name="T46" fmla="*/ 9 w 11"/>
                <a:gd name="T47" fmla="*/ 11 h 11"/>
                <a:gd name="T48" fmla="*/ 8 w 11"/>
                <a:gd name="T49" fmla="*/ 11 h 11"/>
                <a:gd name="T50" fmla="*/ 7 w 11"/>
                <a:gd name="T51" fmla="*/ 10 h 11"/>
                <a:gd name="T52" fmla="*/ 6 w 11"/>
                <a:gd name="T53" fmla="*/ 10 h 11"/>
                <a:gd name="T54" fmla="*/ 5 w 11"/>
                <a:gd name="T55" fmla="*/ 10 h 11"/>
                <a:gd name="T56" fmla="*/ 4 w 11"/>
                <a:gd name="T57" fmla="*/ 9 h 11"/>
                <a:gd name="T58" fmla="*/ 3 w 11"/>
                <a:gd name="T59" fmla="*/ 9 h 11"/>
                <a:gd name="T60" fmla="*/ 2 w 11"/>
                <a:gd name="T61" fmla="*/ 8 h 11"/>
                <a:gd name="T62" fmla="*/ 1 w 11"/>
                <a:gd name="T63" fmla="*/ 8 h 11"/>
                <a:gd name="T64" fmla="*/ 1 w 11"/>
                <a:gd name="T65"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11">
                  <a:moveTo>
                    <a:pt x="1" y="8"/>
                  </a:moveTo>
                  <a:lnTo>
                    <a:pt x="0" y="7"/>
                  </a:lnTo>
                  <a:lnTo>
                    <a:pt x="0" y="6"/>
                  </a:lnTo>
                  <a:lnTo>
                    <a:pt x="0" y="5"/>
                  </a:lnTo>
                  <a:lnTo>
                    <a:pt x="0" y="4"/>
                  </a:lnTo>
                  <a:lnTo>
                    <a:pt x="1" y="3"/>
                  </a:lnTo>
                  <a:lnTo>
                    <a:pt x="1" y="2"/>
                  </a:lnTo>
                  <a:lnTo>
                    <a:pt x="2" y="2"/>
                  </a:lnTo>
                  <a:lnTo>
                    <a:pt x="3" y="1"/>
                  </a:lnTo>
                  <a:lnTo>
                    <a:pt x="3" y="1"/>
                  </a:lnTo>
                  <a:lnTo>
                    <a:pt x="4" y="1"/>
                  </a:lnTo>
                  <a:lnTo>
                    <a:pt x="5" y="0"/>
                  </a:lnTo>
                  <a:lnTo>
                    <a:pt x="6" y="0"/>
                  </a:lnTo>
                  <a:lnTo>
                    <a:pt x="7" y="0"/>
                  </a:lnTo>
                  <a:lnTo>
                    <a:pt x="7" y="0"/>
                  </a:lnTo>
                  <a:lnTo>
                    <a:pt x="8" y="0"/>
                  </a:lnTo>
                  <a:lnTo>
                    <a:pt x="9" y="1"/>
                  </a:lnTo>
                  <a:lnTo>
                    <a:pt x="10" y="2"/>
                  </a:lnTo>
                  <a:lnTo>
                    <a:pt x="11" y="2"/>
                  </a:lnTo>
                  <a:lnTo>
                    <a:pt x="11" y="3"/>
                  </a:lnTo>
                  <a:lnTo>
                    <a:pt x="11" y="4"/>
                  </a:lnTo>
                  <a:lnTo>
                    <a:pt x="11" y="11"/>
                  </a:lnTo>
                  <a:lnTo>
                    <a:pt x="10" y="11"/>
                  </a:lnTo>
                  <a:lnTo>
                    <a:pt x="9" y="11"/>
                  </a:lnTo>
                  <a:lnTo>
                    <a:pt x="8" y="11"/>
                  </a:lnTo>
                  <a:lnTo>
                    <a:pt x="7" y="10"/>
                  </a:lnTo>
                  <a:lnTo>
                    <a:pt x="6" y="10"/>
                  </a:lnTo>
                  <a:lnTo>
                    <a:pt x="5" y="10"/>
                  </a:lnTo>
                  <a:lnTo>
                    <a:pt x="4" y="9"/>
                  </a:lnTo>
                  <a:lnTo>
                    <a:pt x="3" y="9"/>
                  </a:lnTo>
                  <a:lnTo>
                    <a:pt x="2" y="8"/>
                  </a:lnTo>
                  <a:lnTo>
                    <a:pt x="1" y="8"/>
                  </a:lnTo>
                  <a:lnTo>
                    <a:pt x="1"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0" name="Freeform 107"/>
            <p:cNvSpPr>
              <a:spLocks/>
            </p:cNvSpPr>
            <p:nvPr/>
          </p:nvSpPr>
          <p:spPr bwMode="auto">
            <a:xfrm>
              <a:off x="2806" y="3213"/>
              <a:ext cx="9" cy="11"/>
            </a:xfrm>
            <a:custGeom>
              <a:avLst/>
              <a:gdLst>
                <a:gd name="T0" fmla="*/ 1 w 9"/>
                <a:gd name="T1" fmla="*/ 11 h 11"/>
                <a:gd name="T2" fmla="*/ 0 w 9"/>
                <a:gd name="T3" fmla="*/ 10 h 11"/>
                <a:gd name="T4" fmla="*/ 0 w 9"/>
                <a:gd name="T5" fmla="*/ 9 h 11"/>
                <a:gd name="T6" fmla="*/ 0 w 9"/>
                <a:gd name="T7" fmla="*/ 9 h 11"/>
                <a:gd name="T8" fmla="*/ 0 w 9"/>
                <a:gd name="T9" fmla="*/ 7 h 11"/>
                <a:gd name="T10" fmla="*/ 0 w 9"/>
                <a:gd name="T11" fmla="*/ 6 h 11"/>
                <a:gd name="T12" fmla="*/ 0 w 9"/>
                <a:gd name="T13" fmla="*/ 5 h 11"/>
                <a:gd name="T14" fmla="*/ 1 w 9"/>
                <a:gd name="T15" fmla="*/ 4 h 11"/>
                <a:gd name="T16" fmla="*/ 1 w 9"/>
                <a:gd name="T17" fmla="*/ 3 h 11"/>
                <a:gd name="T18" fmla="*/ 1 w 9"/>
                <a:gd name="T19" fmla="*/ 2 h 11"/>
                <a:gd name="T20" fmla="*/ 1 w 9"/>
                <a:gd name="T21" fmla="*/ 0 h 11"/>
                <a:gd name="T22" fmla="*/ 2 w 9"/>
                <a:gd name="T23" fmla="*/ 0 h 11"/>
                <a:gd name="T24" fmla="*/ 3 w 9"/>
                <a:gd name="T25" fmla="*/ 0 h 11"/>
                <a:gd name="T26" fmla="*/ 4 w 9"/>
                <a:gd name="T27" fmla="*/ 0 h 11"/>
                <a:gd name="T28" fmla="*/ 5 w 9"/>
                <a:gd name="T29" fmla="*/ 0 h 11"/>
                <a:gd name="T30" fmla="*/ 5 w 9"/>
                <a:gd name="T31" fmla="*/ 0 h 11"/>
                <a:gd name="T32" fmla="*/ 6 w 9"/>
                <a:gd name="T33" fmla="*/ 0 h 11"/>
                <a:gd name="T34" fmla="*/ 7 w 9"/>
                <a:gd name="T35" fmla="*/ 1 h 11"/>
                <a:gd name="T36" fmla="*/ 7 w 9"/>
                <a:gd name="T37" fmla="*/ 2 h 11"/>
                <a:gd name="T38" fmla="*/ 8 w 9"/>
                <a:gd name="T39" fmla="*/ 3 h 11"/>
                <a:gd name="T40" fmla="*/ 8 w 9"/>
                <a:gd name="T41" fmla="*/ 3 h 11"/>
                <a:gd name="T42" fmla="*/ 9 w 9"/>
                <a:gd name="T43" fmla="*/ 5 h 11"/>
                <a:gd name="T44" fmla="*/ 9 w 9"/>
                <a:gd name="T45" fmla="*/ 7 h 11"/>
                <a:gd name="T46" fmla="*/ 9 w 9"/>
                <a:gd name="T47" fmla="*/ 8 h 11"/>
                <a:gd name="T48" fmla="*/ 8 w 9"/>
                <a:gd name="T49" fmla="*/ 9 h 11"/>
                <a:gd name="T50" fmla="*/ 7 w 9"/>
                <a:gd name="T51" fmla="*/ 9 h 11"/>
                <a:gd name="T52" fmla="*/ 6 w 9"/>
                <a:gd name="T53" fmla="*/ 10 h 11"/>
                <a:gd name="T54" fmla="*/ 5 w 9"/>
                <a:gd name="T55" fmla="*/ 10 h 11"/>
                <a:gd name="T56" fmla="*/ 3 w 9"/>
                <a:gd name="T57" fmla="*/ 10 h 11"/>
                <a:gd name="T58" fmla="*/ 2 w 9"/>
                <a:gd name="T59" fmla="*/ 11 h 11"/>
                <a:gd name="T60" fmla="*/ 1 w 9"/>
                <a:gd name="T61" fmla="*/ 11 h 11"/>
                <a:gd name="T62" fmla="*/ 1 w 9"/>
                <a:gd name="T6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1">
                  <a:moveTo>
                    <a:pt x="1" y="11"/>
                  </a:moveTo>
                  <a:lnTo>
                    <a:pt x="0" y="10"/>
                  </a:lnTo>
                  <a:lnTo>
                    <a:pt x="0" y="9"/>
                  </a:lnTo>
                  <a:lnTo>
                    <a:pt x="0" y="9"/>
                  </a:lnTo>
                  <a:lnTo>
                    <a:pt x="0" y="7"/>
                  </a:lnTo>
                  <a:lnTo>
                    <a:pt x="0" y="6"/>
                  </a:lnTo>
                  <a:lnTo>
                    <a:pt x="0" y="5"/>
                  </a:lnTo>
                  <a:lnTo>
                    <a:pt x="1" y="4"/>
                  </a:lnTo>
                  <a:lnTo>
                    <a:pt x="1" y="3"/>
                  </a:lnTo>
                  <a:lnTo>
                    <a:pt x="1" y="2"/>
                  </a:lnTo>
                  <a:lnTo>
                    <a:pt x="1" y="0"/>
                  </a:lnTo>
                  <a:lnTo>
                    <a:pt x="2" y="0"/>
                  </a:lnTo>
                  <a:lnTo>
                    <a:pt x="3" y="0"/>
                  </a:lnTo>
                  <a:lnTo>
                    <a:pt x="4" y="0"/>
                  </a:lnTo>
                  <a:lnTo>
                    <a:pt x="5" y="0"/>
                  </a:lnTo>
                  <a:lnTo>
                    <a:pt x="5" y="0"/>
                  </a:lnTo>
                  <a:lnTo>
                    <a:pt x="6" y="0"/>
                  </a:lnTo>
                  <a:lnTo>
                    <a:pt x="7" y="1"/>
                  </a:lnTo>
                  <a:lnTo>
                    <a:pt x="7" y="2"/>
                  </a:lnTo>
                  <a:lnTo>
                    <a:pt x="8" y="3"/>
                  </a:lnTo>
                  <a:lnTo>
                    <a:pt x="8" y="3"/>
                  </a:lnTo>
                  <a:lnTo>
                    <a:pt x="9" y="5"/>
                  </a:lnTo>
                  <a:lnTo>
                    <a:pt x="9" y="7"/>
                  </a:lnTo>
                  <a:lnTo>
                    <a:pt x="9" y="8"/>
                  </a:lnTo>
                  <a:lnTo>
                    <a:pt x="8" y="9"/>
                  </a:lnTo>
                  <a:lnTo>
                    <a:pt x="7" y="9"/>
                  </a:lnTo>
                  <a:lnTo>
                    <a:pt x="6" y="10"/>
                  </a:lnTo>
                  <a:lnTo>
                    <a:pt x="5" y="10"/>
                  </a:lnTo>
                  <a:lnTo>
                    <a:pt x="3" y="10"/>
                  </a:lnTo>
                  <a:lnTo>
                    <a:pt x="2" y="11"/>
                  </a:lnTo>
                  <a:lnTo>
                    <a:pt x="1" y="11"/>
                  </a:lnTo>
                  <a:lnTo>
                    <a:pt x="1" y="1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1" name="Freeform 108"/>
            <p:cNvSpPr>
              <a:spLocks/>
            </p:cNvSpPr>
            <p:nvPr/>
          </p:nvSpPr>
          <p:spPr bwMode="auto">
            <a:xfrm>
              <a:off x="2778" y="3206"/>
              <a:ext cx="9" cy="15"/>
            </a:xfrm>
            <a:custGeom>
              <a:avLst/>
              <a:gdLst>
                <a:gd name="T0" fmla="*/ 1 w 9"/>
                <a:gd name="T1" fmla="*/ 14 h 15"/>
                <a:gd name="T2" fmla="*/ 0 w 9"/>
                <a:gd name="T3" fmla="*/ 13 h 15"/>
                <a:gd name="T4" fmla="*/ 0 w 9"/>
                <a:gd name="T5" fmla="*/ 12 h 15"/>
                <a:gd name="T6" fmla="*/ 0 w 9"/>
                <a:gd name="T7" fmla="*/ 10 h 15"/>
                <a:gd name="T8" fmla="*/ 0 w 9"/>
                <a:gd name="T9" fmla="*/ 9 h 15"/>
                <a:gd name="T10" fmla="*/ 0 w 9"/>
                <a:gd name="T11" fmla="*/ 7 h 15"/>
                <a:gd name="T12" fmla="*/ 1 w 9"/>
                <a:gd name="T13" fmla="*/ 6 h 15"/>
                <a:gd name="T14" fmla="*/ 1 w 9"/>
                <a:gd name="T15" fmla="*/ 5 h 15"/>
                <a:gd name="T16" fmla="*/ 2 w 9"/>
                <a:gd name="T17" fmla="*/ 3 h 15"/>
                <a:gd name="T18" fmla="*/ 3 w 9"/>
                <a:gd name="T19" fmla="*/ 2 h 15"/>
                <a:gd name="T20" fmla="*/ 3 w 9"/>
                <a:gd name="T21" fmla="*/ 1 h 15"/>
                <a:gd name="T22" fmla="*/ 4 w 9"/>
                <a:gd name="T23" fmla="*/ 0 h 15"/>
                <a:gd name="T24" fmla="*/ 5 w 9"/>
                <a:gd name="T25" fmla="*/ 0 h 15"/>
                <a:gd name="T26" fmla="*/ 6 w 9"/>
                <a:gd name="T27" fmla="*/ 0 h 15"/>
                <a:gd name="T28" fmla="*/ 6 w 9"/>
                <a:gd name="T29" fmla="*/ 0 h 15"/>
                <a:gd name="T30" fmla="*/ 7 w 9"/>
                <a:gd name="T31" fmla="*/ 1 h 15"/>
                <a:gd name="T32" fmla="*/ 7 w 9"/>
                <a:gd name="T33" fmla="*/ 1 h 15"/>
                <a:gd name="T34" fmla="*/ 8 w 9"/>
                <a:gd name="T35" fmla="*/ 2 h 15"/>
                <a:gd name="T36" fmla="*/ 8 w 9"/>
                <a:gd name="T37" fmla="*/ 3 h 15"/>
                <a:gd name="T38" fmla="*/ 9 w 9"/>
                <a:gd name="T39" fmla="*/ 3 h 15"/>
                <a:gd name="T40" fmla="*/ 9 w 9"/>
                <a:gd name="T41" fmla="*/ 4 h 15"/>
                <a:gd name="T42" fmla="*/ 9 w 9"/>
                <a:gd name="T43" fmla="*/ 6 h 15"/>
                <a:gd name="T44" fmla="*/ 9 w 9"/>
                <a:gd name="T45" fmla="*/ 7 h 15"/>
                <a:gd name="T46" fmla="*/ 9 w 9"/>
                <a:gd name="T47" fmla="*/ 9 h 15"/>
                <a:gd name="T48" fmla="*/ 8 w 9"/>
                <a:gd name="T49" fmla="*/ 10 h 15"/>
                <a:gd name="T50" fmla="*/ 7 w 9"/>
                <a:gd name="T51" fmla="*/ 11 h 15"/>
                <a:gd name="T52" fmla="*/ 6 w 9"/>
                <a:gd name="T53" fmla="*/ 12 h 15"/>
                <a:gd name="T54" fmla="*/ 5 w 9"/>
                <a:gd name="T55" fmla="*/ 13 h 15"/>
                <a:gd name="T56" fmla="*/ 3 w 9"/>
                <a:gd name="T57" fmla="*/ 13 h 15"/>
                <a:gd name="T58" fmla="*/ 2 w 9"/>
                <a:gd name="T59" fmla="*/ 14 h 15"/>
                <a:gd name="T60" fmla="*/ 1 w 9"/>
                <a:gd name="T61" fmla="*/ 15 h 15"/>
                <a:gd name="T62" fmla="*/ 1 w 9"/>
                <a:gd name="T63" fmla="*/ 15 h 15"/>
                <a:gd name="T64" fmla="*/ 1 w 9"/>
                <a:gd name="T65"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 h="15">
                  <a:moveTo>
                    <a:pt x="1" y="14"/>
                  </a:moveTo>
                  <a:lnTo>
                    <a:pt x="0" y="13"/>
                  </a:lnTo>
                  <a:lnTo>
                    <a:pt x="0" y="12"/>
                  </a:lnTo>
                  <a:lnTo>
                    <a:pt x="0" y="10"/>
                  </a:lnTo>
                  <a:lnTo>
                    <a:pt x="0" y="9"/>
                  </a:lnTo>
                  <a:lnTo>
                    <a:pt x="0" y="7"/>
                  </a:lnTo>
                  <a:lnTo>
                    <a:pt x="1" y="6"/>
                  </a:lnTo>
                  <a:lnTo>
                    <a:pt x="1" y="5"/>
                  </a:lnTo>
                  <a:lnTo>
                    <a:pt x="2" y="3"/>
                  </a:lnTo>
                  <a:lnTo>
                    <a:pt x="3" y="2"/>
                  </a:lnTo>
                  <a:lnTo>
                    <a:pt x="3" y="1"/>
                  </a:lnTo>
                  <a:lnTo>
                    <a:pt x="4" y="0"/>
                  </a:lnTo>
                  <a:lnTo>
                    <a:pt x="5" y="0"/>
                  </a:lnTo>
                  <a:lnTo>
                    <a:pt x="6" y="0"/>
                  </a:lnTo>
                  <a:lnTo>
                    <a:pt x="6" y="0"/>
                  </a:lnTo>
                  <a:lnTo>
                    <a:pt x="7" y="1"/>
                  </a:lnTo>
                  <a:lnTo>
                    <a:pt x="7" y="1"/>
                  </a:lnTo>
                  <a:lnTo>
                    <a:pt x="8" y="2"/>
                  </a:lnTo>
                  <a:lnTo>
                    <a:pt x="8" y="3"/>
                  </a:lnTo>
                  <a:lnTo>
                    <a:pt x="9" y="3"/>
                  </a:lnTo>
                  <a:lnTo>
                    <a:pt x="9" y="4"/>
                  </a:lnTo>
                  <a:lnTo>
                    <a:pt x="9" y="6"/>
                  </a:lnTo>
                  <a:lnTo>
                    <a:pt x="9" y="7"/>
                  </a:lnTo>
                  <a:lnTo>
                    <a:pt x="9" y="9"/>
                  </a:lnTo>
                  <a:lnTo>
                    <a:pt x="8" y="10"/>
                  </a:lnTo>
                  <a:lnTo>
                    <a:pt x="7" y="11"/>
                  </a:lnTo>
                  <a:lnTo>
                    <a:pt x="6" y="12"/>
                  </a:lnTo>
                  <a:lnTo>
                    <a:pt x="5" y="13"/>
                  </a:lnTo>
                  <a:lnTo>
                    <a:pt x="3" y="13"/>
                  </a:lnTo>
                  <a:lnTo>
                    <a:pt x="2" y="14"/>
                  </a:lnTo>
                  <a:lnTo>
                    <a:pt x="1" y="15"/>
                  </a:lnTo>
                  <a:lnTo>
                    <a:pt x="1" y="15"/>
                  </a:lnTo>
                  <a:lnTo>
                    <a:pt x="1" y="1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2" name="Freeform 109"/>
            <p:cNvSpPr>
              <a:spLocks/>
            </p:cNvSpPr>
            <p:nvPr/>
          </p:nvSpPr>
          <p:spPr bwMode="auto">
            <a:xfrm>
              <a:off x="2746" y="3036"/>
              <a:ext cx="69" cy="158"/>
            </a:xfrm>
            <a:custGeom>
              <a:avLst/>
              <a:gdLst>
                <a:gd name="T0" fmla="*/ 12 w 69"/>
                <a:gd name="T1" fmla="*/ 148 h 158"/>
                <a:gd name="T2" fmla="*/ 15 w 69"/>
                <a:gd name="T3" fmla="*/ 141 h 158"/>
                <a:gd name="T4" fmla="*/ 16 w 69"/>
                <a:gd name="T5" fmla="*/ 135 h 158"/>
                <a:gd name="T6" fmla="*/ 13 w 69"/>
                <a:gd name="T7" fmla="*/ 133 h 158"/>
                <a:gd name="T8" fmla="*/ 9 w 69"/>
                <a:gd name="T9" fmla="*/ 141 h 158"/>
                <a:gd name="T10" fmla="*/ 6 w 69"/>
                <a:gd name="T11" fmla="*/ 151 h 158"/>
                <a:gd name="T12" fmla="*/ 1 w 69"/>
                <a:gd name="T13" fmla="*/ 158 h 158"/>
                <a:gd name="T14" fmla="*/ 0 w 69"/>
                <a:gd name="T15" fmla="*/ 149 h 158"/>
                <a:gd name="T16" fmla="*/ 3 w 69"/>
                <a:gd name="T17" fmla="*/ 138 h 158"/>
                <a:gd name="T18" fmla="*/ 7 w 69"/>
                <a:gd name="T19" fmla="*/ 129 h 158"/>
                <a:gd name="T20" fmla="*/ 15 w 69"/>
                <a:gd name="T21" fmla="*/ 125 h 158"/>
                <a:gd name="T22" fmla="*/ 25 w 69"/>
                <a:gd name="T23" fmla="*/ 123 h 158"/>
                <a:gd name="T24" fmla="*/ 34 w 69"/>
                <a:gd name="T25" fmla="*/ 120 h 158"/>
                <a:gd name="T26" fmla="*/ 37 w 69"/>
                <a:gd name="T27" fmla="*/ 115 h 158"/>
                <a:gd name="T28" fmla="*/ 42 w 69"/>
                <a:gd name="T29" fmla="*/ 115 h 158"/>
                <a:gd name="T30" fmla="*/ 47 w 69"/>
                <a:gd name="T31" fmla="*/ 116 h 158"/>
                <a:gd name="T32" fmla="*/ 53 w 69"/>
                <a:gd name="T33" fmla="*/ 116 h 158"/>
                <a:gd name="T34" fmla="*/ 51 w 69"/>
                <a:gd name="T35" fmla="*/ 112 h 158"/>
                <a:gd name="T36" fmla="*/ 44 w 69"/>
                <a:gd name="T37" fmla="*/ 110 h 158"/>
                <a:gd name="T38" fmla="*/ 36 w 69"/>
                <a:gd name="T39" fmla="*/ 109 h 158"/>
                <a:gd name="T40" fmla="*/ 24 w 69"/>
                <a:gd name="T41" fmla="*/ 98 h 158"/>
                <a:gd name="T42" fmla="*/ 13 w 69"/>
                <a:gd name="T43" fmla="*/ 67 h 158"/>
                <a:gd name="T44" fmla="*/ 10 w 69"/>
                <a:gd name="T45" fmla="*/ 32 h 158"/>
                <a:gd name="T46" fmla="*/ 13 w 69"/>
                <a:gd name="T47" fmla="*/ 0 h 158"/>
                <a:gd name="T48" fmla="*/ 22 w 69"/>
                <a:gd name="T49" fmla="*/ 0 h 158"/>
                <a:gd name="T50" fmla="*/ 32 w 69"/>
                <a:gd name="T51" fmla="*/ 4 h 158"/>
                <a:gd name="T52" fmla="*/ 41 w 69"/>
                <a:gd name="T53" fmla="*/ 10 h 158"/>
                <a:gd name="T54" fmla="*/ 43 w 69"/>
                <a:gd name="T55" fmla="*/ 26 h 158"/>
                <a:gd name="T56" fmla="*/ 40 w 69"/>
                <a:gd name="T57" fmla="*/ 46 h 158"/>
                <a:gd name="T58" fmla="*/ 39 w 69"/>
                <a:gd name="T59" fmla="*/ 65 h 158"/>
                <a:gd name="T60" fmla="*/ 43 w 69"/>
                <a:gd name="T61" fmla="*/ 71 h 158"/>
                <a:gd name="T62" fmla="*/ 43 w 69"/>
                <a:gd name="T63" fmla="*/ 55 h 158"/>
                <a:gd name="T64" fmla="*/ 45 w 69"/>
                <a:gd name="T65" fmla="*/ 40 h 158"/>
                <a:gd name="T66" fmla="*/ 50 w 69"/>
                <a:gd name="T67" fmla="*/ 25 h 158"/>
                <a:gd name="T68" fmla="*/ 58 w 69"/>
                <a:gd name="T69" fmla="*/ 48 h 158"/>
                <a:gd name="T70" fmla="*/ 68 w 69"/>
                <a:gd name="T71" fmla="*/ 72 h 158"/>
                <a:gd name="T72" fmla="*/ 67 w 69"/>
                <a:gd name="T73" fmla="*/ 97 h 158"/>
                <a:gd name="T74" fmla="*/ 44 w 69"/>
                <a:gd name="T75" fmla="*/ 86 h 158"/>
                <a:gd name="T76" fmla="*/ 58 w 69"/>
                <a:gd name="T77" fmla="*/ 120 h 158"/>
                <a:gd name="T78" fmla="*/ 51 w 69"/>
                <a:gd name="T79" fmla="*/ 121 h 158"/>
                <a:gd name="T80" fmla="*/ 43 w 69"/>
                <a:gd name="T81" fmla="*/ 120 h 158"/>
                <a:gd name="T82" fmla="*/ 36 w 69"/>
                <a:gd name="T83" fmla="*/ 125 h 158"/>
                <a:gd name="T84" fmla="*/ 29 w 69"/>
                <a:gd name="T85" fmla="*/ 135 h 158"/>
                <a:gd name="T86" fmla="*/ 22 w 69"/>
                <a:gd name="T87" fmla="*/ 145 h 158"/>
                <a:gd name="T88" fmla="*/ 18 w 69"/>
                <a:gd name="T89" fmla="*/ 157 h 158"/>
                <a:gd name="T90" fmla="*/ 16 w 69"/>
                <a:gd name="T91" fmla="*/ 154 h 158"/>
                <a:gd name="T92" fmla="*/ 14 w 69"/>
                <a:gd name="T93" fmla="*/ 152 h 158"/>
                <a:gd name="T94" fmla="*/ 11 w 69"/>
                <a:gd name="T95" fmla="*/ 1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 h="158">
                  <a:moveTo>
                    <a:pt x="11" y="153"/>
                  </a:moveTo>
                  <a:lnTo>
                    <a:pt x="11" y="151"/>
                  </a:lnTo>
                  <a:lnTo>
                    <a:pt x="12" y="148"/>
                  </a:lnTo>
                  <a:lnTo>
                    <a:pt x="13" y="146"/>
                  </a:lnTo>
                  <a:lnTo>
                    <a:pt x="14" y="144"/>
                  </a:lnTo>
                  <a:lnTo>
                    <a:pt x="15" y="141"/>
                  </a:lnTo>
                  <a:lnTo>
                    <a:pt x="15" y="139"/>
                  </a:lnTo>
                  <a:lnTo>
                    <a:pt x="16" y="137"/>
                  </a:lnTo>
                  <a:lnTo>
                    <a:pt x="16" y="135"/>
                  </a:lnTo>
                  <a:lnTo>
                    <a:pt x="16" y="133"/>
                  </a:lnTo>
                  <a:lnTo>
                    <a:pt x="16" y="131"/>
                  </a:lnTo>
                  <a:lnTo>
                    <a:pt x="13" y="133"/>
                  </a:lnTo>
                  <a:lnTo>
                    <a:pt x="12" y="135"/>
                  </a:lnTo>
                  <a:lnTo>
                    <a:pt x="10" y="138"/>
                  </a:lnTo>
                  <a:lnTo>
                    <a:pt x="9" y="141"/>
                  </a:lnTo>
                  <a:lnTo>
                    <a:pt x="8" y="144"/>
                  </a:lnTo>
                  <a:lnTo>
                    <a:pt x="7" y="147"/>
                  </a:lnTo>
                  <a:lnTo>
                    <a:pt x="6" y="151"/>
                  </a:lnTo>
                  <a:lnTo>
                    <a:pt x="4" y="153"/>
                  </a:lnTo>
                  <a:lnTo>
                    <a:pt x="3" y="156"/>
                  </a:lnTo>
                  <a:lnTo>
                    <a:pt x="1" y="158"/>
                  </a:lnTo>
                  <a:lnTo>
                    <a:pt x="1" y="155"/>
                  </a:lnTo>
                  <a:lnTo>
                    <a:pt x="0" y="152"/>
                  </a:lnTo>
                  <a:lnTo>
                    <a:pt x="0" y="149"/>
                  </a:lnTo>
                  <a:lnTo>
                    <a:pt x="1" y="145"/>
                  </a:lnTo>
                  <a:lnTo>
                    <a:pt x="1" y="142"/>
                  </a:lnTo>
                  <a:lnTo>
                    <a:pt x="3" y="138"/>
                  </a:lnTo>
                  <a:lnTo>
                    <a:pt x="4" y="135"/>
                  </a:lnTo>
                  <a:lnTo>
                    <a:pt x="5" y="132"/>
                  </a:lnTo>
                  <a:lnTo>
                    <a:pt x="7" y="129"/>
                  </a:lnTo>
                  <a:lnTo>
                    <a:pt x="9" y="127"/>
                  </a:lnTo>
                  <a:lnTo>
                    <a:pt x="12" y="126"/>
                  </a:lnTo>
                  <a:lnTo>
                    <a:pt x="15" y="125"/>
                  </a:lnTo>
                  <a:lnTo>
                    <a:pt x="18" y="124"/>
                  </a:lnTo>
                  <a:lnTo>
                    <a:pt x="21" y="123"/>
                  </a:lnTo>
                  <a:lnTo>
                    <a:pt x="25" y="123"/>
                  </a:lnTo>
                  <a:lnTo>
                    <a:pt x="28" y="122"/>
                  </a:lnTo>
                  <a:lnTo>
                    <a:pt x="31" y="121"/>
                  </a:lnTo>
                  <a:lnTo>
                    <a:pt x="34" y="120"/>
                  </a:lnTo>
                  <a:lnTo>
                    <a:pt x="37" y="120"/>
                  </a:lnTo>
                  <a:lnTo>
                    <a:pt x="40" y="120"/>
                  </a:lnTo>
                  <a:lnTo>
                    <a:pt x="37" y="115"/>
                  </a:lnTo>
                  <a:lnTo>
                    <a:pt x="39" y="114"/>
                  </a:lnTo>
                  <a:lnTo>
                    <a:pt x="40" y="114"/>
                  </a:lnTo>
                  <a:lnTo>
                    <a:pt x="42" y="115"/>
                  </a:lnTo>
                  <a:lnTo>
                    <a:pt x="44" y="115"/>
                  </a:lnTo>
                  <a:lnTo>
                    <a:pt x="46" y="116"/>
                  </a:lnTo>
                  <a:lnTo>
                    <a:pt x="47" y="116"/>
                  </a:lnTo>
                  <a:lnTo>
                    <a:pt x="49" y="116"/>
                  </a:lnTo>
                  <a:lnTo>
                    <a:pt x="51" y="116"/>
                  </a:lnTo>
                  <a:lnTo>
                    <a:pt x="53" y="116"/>
                  </a:lnTo>
                  <a:lnTo>
                    <a:pt x="54" y="116"/>
                  </a:lnTo>
                  <a:lnTo>
                    <a:pt x="53" y="114"/>
                  </a:lnTo>
                  <a:lnTo>
                    <a:pt x="51" y="112"/>
                  </a:lnTo>
                  <a:lnTo>
                    <a:pt x="49" y="111"/>
                  </a:lnTo>
                  <a:lnTo>
                    <a:pt x="47" y="110"/>
                  </a:lnTo>
                  <a:lnTo>
                    <a:pt x="44" y="110"/>
                  </a:lnTo>
                  <a:lnTo>
                    <a:pt x="41" y="110"/>
                  </a:lnTo>
                  <a:lnTo>
                    <a:pt x="38" y="109"/>
                  </a:lnTo>
                  <a:lnTo>
                    <a:pt x="36" y="109"/>
                  </a:lnTo>
                  <a:lnTo>
                    <a:pt x="33" y="107"/>
                  </a:lnTo>
                  <a:lnTo>
                    <a:pt x="30" y="106"/>
                  </a:lnTo>
                  <a:lnTo>
                    <a:pt x="24" y="98"/>
                  </a:lnTo>
                  <a:lnTo>
                    <a:pt x="20" y="88"/>
                  </a:lnTo>
                  <a:lnTo>
                    <a:pt x="16" y="78"/>
                  </a:lnTo>
                  <a:lnTo>
                    <a:pt x="13" y="67"/>
                  </a:lnTo>
                  <a:lnTo>
                    <a:pt x="11" y="56"/>
                  </a:lnTo>
                  <a:lnTo>
                    <a:pt x="10" y="44"/>
                  </a:lnTo>
                  <a:lnTo>
                    <a:pt x="10" y="32"/>
                  </a:lnTo>
                  <a:lnTo>
                    <a:pt x="10" y="21"/>
                  </a:lnTo>
                  <a:lnTo>
                    <a:pt x="11" y="10"/>
                  </a:lnTo>
                  <a:lnTo>
                    <a:pt x="13" y="0"/>
                  </a:lnTo>
                  <a:lnTo>
                    <a:pt x="16" y="0"/>
                  </a:lnTo>
                  <a:lnTo>
                    <a:pt x="19" y="0"/>
                  </a:lnTo>
                  <a:lnTo>
                    <a:pt x="22" y="0"/>
                  </a:lnTo>
                  <a:lnTo>
                    <a:pt x="26" y="1"/>
                  </a:lnTo>
                  <a:lnTo>
                    <a:pt x="29" y="2"/>
                  </a:lnTo>
                  <a:lnTo>
                    <a:pt x="32" y="4"/>
                  </a:lnTo>
                  <a:lnTo>
                    <a:pt x="35" y="6"/>
                  </a:lnTo>
                  <a:lnTo>
                    <a:pt x="38" y="8"/>
                  </a:lnTo>
                  <a:lnTo>
                    <a:pt x="41" y="10"/>
                  </a:lnTo>
                  <a:lnTo>
                    <a:pt x="44" y="13"/>
                  </a:lnTo>
                  <a:lnTo>
                    <a:pt x="43" y="19"/>
                  </a:lnTo>
                  <a:lnTo>
                    <a:pt x="43" y="26"/>
                  </a:lnTo>
                  <a:lnTo>
                    <a:pt x="42" y="33"/>
                  </a:lnTo>
                  <a:lnTo>
                    <a:pt x="41" y="39"/>
                  </a:lnTo>
                  <a:lnTo>
                    <a:pt x="40" y="46"/>
                  </a:lnTo>
                  <a:lnTo>
                    <a:pt x="39" y="53"/>
                  </a:lnTo>
                  <a:lnTo>
                    <a:pt x="39" y="59"/>
                  </a:lnTo>
                  <a:lnTo>
                    <a:pt x="39" y="65"/>
                  </a:lnTo>
                  <a:lnTo>
                    <a:pt x="40" y="71"/>
                  </a:lnTo>
                  <a:lnTo>
                    <a:pt x="43" y="76"/>
                  </a:lnTo>
                  <a:lnTo>
                    <a:pt x="43" y="71"/>
                  </a:lnTo>
                  <a:lnTo>
                    <a:pt x="43" y="66"/>
                  </a:lnTo>
                  <a:lnTo>
                    <a:pt x="43" y="60"/>
                  </a:lnTo>
                  <a:lnTo>
                    <a:pt x="43" y="55"/>
                  </a:lnTo>
                  <a:lnTo>
                    <a:pt x="44" y="50"/>
                  </a:lnTo>
                  <a:lnTo>
                    <a:pt x="44" y="45"/>
                  </a:lnTo>
                  <a:lnTo>
                    <a:pt x="45" y="40"/>
                  </a:lnTo>
                  <a:lnTo>
                    <a:pt x="46" y="35"/>
                  </a:lnTo>
                  <a:lnTo>
                    <a:pt x="48" y="30"/>
                  </a:lnTo>
                  <a:lnTo>
                    <a:pt x="50" y="25"/>
                  </a:lnTo>
                  <a:lnTo>
                    <a:pt x="52" y="33"/>
                  </a:lnTo>
                  <a:lnTo>
                    <a:pt x="55" y="41"/>
                  </a:lnTo>
                  <a:lnTo>
                    <a:pt x="58" y="48"/>
                  </a:lnTo>
                  <a:lnTo>
                    <a:pt x="62" y="57"/>
                  </a:lnTo>
                  <a:lnTo>
                    <a:pt x="65" y="64"/>
                  </a:lnTo>
                  <a:lnTo>
                    <a:pt x="68" y="72"/>
                  </a:lnTo>
                  <a:lnTo>
                    <a:pt x="69" y="81"/>
                  </a:lnTo>
                  <a:lnTo>
                    <a:pt x="69" y="89"/>
                  </a:lnTo>
                  <a:lnTo>
                    <a:pt x="67" y="97"/>
                  </a:lnTo>
                  <a:lnTo>
                    <a:pt x="62" y="105"/>
                  </a:lnTo>
                  <a:lnTo>
                    <a:pt x="46" y="83"/>
                  </a:lnTo>
                  <a:lnTo>
                    <a:pt x="44" y="86"/>
                  </a:lnTo>
                  <a:lnTo>
                    <a:pt x="61" y="116"/>
                  </a:lnTo>
                  <a:lnTo>
                    <a:pt x="59" y="118"/>
                  </a:lnTo>
                  <a:lnTo>
                    <a:pt x="58" y="120"/>
                  </a:lnTo>
                  <a:lnTo>
                    <a:pt x="56" y="121"/>
                  </a:lnTo>
                  <a:lnTo>
                    <a:pt x="54" y="121"/>
                  </a:lnTo>
                  <a:lnTo>
                    <a:pt x="51" y="121"/>
                  </a:lnTo>
                  <a:lnTo>
                    <a:pt x="49" y="120"/>
                  </a:lnTo>
                  <a:lnTo>
                    <a:pt x="46" y="120"/>
                  </a:lnTo>
                  <a:lnTo>
                    <a:pt x="43" y="120"/>
                  </a:lnTo>
                  <a:lnTo>
                    <a:pt x="41" y="121"/>
                  </a:lnTo>
                  <a:lnTo>
                    <a:pt x="38" y="122"/>
                  </a:lnTo>
                  <a:lnTo>
                    <a:pt x="36" y="125"/>
                  </a:lnTo>
                  <a:lnTo>
                    <a:pt x="33" y="129"/>
                  </a:lnTo>
                  <a:lnTo>
                    <a:pt x="31" y="132"/>
                  </a:lnTo>
                  <a:lnTo>
                    <a:pt x="29" y="135"/>
                  </a:lnTo>
                  <a:lnTo>
                    <a:pt x="27" y="138"/>
                  </a:lnTo>
                  <a:lnTo>
                    <a:pt x="24" y="142"/>
                  </a:lnTo>
                  <a:lnTo>
                    <a:pt x="22" y="145"/>
                  </a:lnTo>
                  <a:lnTo>
                    <a:pt x="21" y="149"/>
                  </a:lnTo>
                  <a:lnTo>
                    <a:pt x="19" y="153"/>
                  </a:lnTo>
                  <a:lnTo>
                    <a:pt x="18" y="157"/>
                  </a:lnTo>
                  <a:lnTo>
                    <a:pt x="18" y="156"/>
                  </a:lnTo>
                  <a:lnTo>
                    <a:pt x="17" y="155"/>
                  </a:lnTo>
                  <a:lnTo>
                    <a:pt x="16" y="154"/>
                  </a:lnTo>
                  <a:lnTo>
                    <a:pt x="16" y="153"/>
                  </a:lnTo>
                  <a:lnTo>
                    <a:pt x="15" y="153"/>
                  </a:lnTo>
                  <a:lnTo>
                    <a:pt x="14" y="152"/>
                  </a:lnTo>
                  <a:lnTo>
                    <a:pt x="13" y="152"/>
                  </a:lnTo>
                  <a:lnTo>
                    <a:pt x="12" y="152"/>
                  </a:lnTo>
                  <a:lnTo>
                    <a:pt x="11" y="152"/>
                  </a:lnTo>
                  <a:lnTo>
                    <a:pt x="11" y="153"/>
                  </a:lnTo>
                  <a:lnTo>
                    <a:pt x="11" y="15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3" name="Freeform 110"/>
            <p:cNvSpPr>
              <a:spLocks/>
            </p:cNvSpPr>
            <p:nvPr/>
          </p:nvSpPr>
          <p:spPr bwMode="auto">
            <a:xfrm>
              <a:off x="3011" y="2891"/>
              <a:ext cx="9" cy="115"/>
            </a:xfrm>
            <a:custGeom>
              <a:avLst/>
              <a:gdLst>
                <a:gd name="T0" fmla="*/ 1 w 9"/>
                <a:gd name="T1" fmla="*/ 0 h 115"/>
                <a:gd name="T2" fmla="*/ 6 w 9"/>
                <a:gd name="T3" fmla="*/ 4 h 115"/>
                <a:gd name="T4" fmla="*/ 6 w 9"/>
                <a:gd name="T5" fmla="*/ 15 h 115"/>
                <a:gd name="T6" fmla="*/ 7 w 9"/>
                <a:gd name="T7" fmla="*/ 26 h 115"/>
                <a:gd name="T8" fmla="*/ 8 w 9"/>
                <a:gd name="T9" fmla="*/ 38 h 115"/>
                <a:gd name="T10" fmla="*/ 9 w 9"/>
                <a:gd name="T11" fmla="*/ 49 h 115"/>
                <a:gd name="T12" fmla="*/ 9 w 9"/>
                <a:gd name="T13" fmla="*/ 60 h 115"/>
                <a:gd name="T14" fmla="*/ 9 w 9"/>
                <a:gd name="T15" fmla="*/ 71 h 115"/>
                <a:gd name="T16" fmla="*/ 8 w 9"/>
                <a:gd name="T17" fmla="*/ 83 h 115"/>
                <a:gd name="T18" fmla="*/ 6 w 9"/>
                <a:gd name="T19" fmla="*/ 94 h 115"/>
                <a:gd name="T20" fmla="*/ 4 w 9"/>
                <a:gd name="T21" fmla="*/ 105 h 115"/>
                <a:gd name="T22" fmla="*/ 0 w 9"/>
                <a:gd name="T23" fmla="*/ 115 h 115"/>
                <a:gd name="T24" fmla="*/ 3 w 9"/>
                <a:gd name="T25" fmla="*/ 105 h 115"/>
                <a:gd name="T26" fmla="*/ 4 w 9"/>
                <a:gd name="T27" fmla="*/ 94 h 115"/>
                <a:gd name="T28" fmla="*/ 6 w 9"/>
                <a:gd name="T29" fmla="*/ 83 h 115"/>
                <a:gd name="T30" fmla="*/ 7 w 9"/>
                <a:gd name="T31" fmla="*/ 71 h 115"/>
                <a:gd name="T32" fmla="*/ 7 w 9"/>
                <a:gd name="T33" fmla="*/ 59 h 115"/>
                <a:gd name="T34" fmla="*/ 7 w 9"/>
                <a:gd name="T35" fmla="*/ 47 h 115"/>
                <a:gd name="T36" fmla="*/ 6 w 9"/>
                <a:gd name="T37" fmla="*/ 36 h 115"/>
                <a:gd name="T38" fmla="*/ 5 w 9"/>
                <a:gd name="T39" fmla="*/ 24 h 115"/>
                <a:gd name="T40" fmla="*/ 4 w 9"/>
                <a:gd name="T41" fmla="*/ 12 h 115"/>
                <a:gd name="T42" fmla="*/ 1 w 9"/>
                <a:gd name="T43" fmla="*/ 0 h 115"/>
                <a:gd name="T44" fmla="*/ 1 w 9"/>
                <a:gd name="T4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115">
                  <a:moveTo>
                    <a:pt x="1" y="0"/>
                  </a:moveTo>
                  <a:lnTo>
                    <a:pt x="6" y="4"/>
                  </a:lnTo>
                  <a:lnTo>
                    <a:pt x="6" y="15"/>
                  </a:lnTo>
                  <a:lnTo>
                    <a:pt x="7" y="26"/>
                  </a:lnTo>
                  <a:lnTo>
                    <a:pt x="8" y="38"/>
                  </a:lnTo>
                  <a:lnTo>
                    <a:pt x="9" y="49"/>
                  </a:lnTo>
                  <a:lnTo>
                    <a:pt x="9" y="60"/>
                  </a:lnTo>
                  <a:lnTo>
                    <a:pt x="9" y="71"/>
                  </a:lnTo>
                  <a:lnTo>
                    <a:pt x="8" y="83"/>
                  </a:lnTo>
                  <a:lnTo>
                    <a:pt x="6" y="94"/>
                  </a:lnTo>
                  <a:lnTo>
                    <a:pt x="4" y="105"/>
                  </a:lnTo>
                  <a:lnTo>
                    <a:pt x="0" y="115"/>
                  </a:lnTo>
                  <a:lnTo>
                    <a:pt x="3" y="105"/>
                  </a:lnTo>
                  <a:lnTo>
                    <a:pt x="4" y="94"/>
                  </a:lnTo>
                  <a:lnTo>
                    <a:pt x="6" y="83"/>
                  </a:lnTo>
                  <a:lnTo>
                    <a:pt x="7" y="71"/>
                  </a:lnTo>
                  <a:lnTo>
                    <a:pt x="7" y="59"/>
                  </a:lnTo>
                  <a:lnTo>
                    <a:pt x="7" y="47"/>
                  </a:lnTo>
                  <a:lnTo>
                    <a:pt x="6" y="36"/>
                  </a:lnTo>
                  <a:lnTo>
                    <a:pt x="5" y="24"/>
                  </a:lnTo>
                  <a:lnTo>
                    <a:pt x="4" y="12"/>
                  </a:lnTo>
                  <a:lnTo>
                    <a:pt x="1" y="0"/>
                  </a:lnTo>
                  <a:lnTo>
                    <a:pt x="1" y="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4" name="Freeform 111"/>
            <p:cNvSpPr>
              <a:spLocks/>
            </p:cNvSpPr>
            <p:nvPr/>
          </p:nvSpPr>
          <p:spPr bwMode="auto">
            <a:xfrm>
              <a:off x="2716" y="2882"/>
              <a:ext cx="290" cy="118"/>
            </a:xfrm>
            <a:custGeom>
              <a:avLst/>
              <a:gdLst>
                <a:gd name="T0" fmla="*/ 266 w 290"/>
                <a:gd name="T1" fmla="*/ 71 h 118"/>
                <a:gd name="T2" fmla="*/ 268 w 290"/>
                <a:gd name="T3" fmla="*/ 47 h 118"/>
                <a:gd name="T4" fmla="*/ 272 w 290"/>
                <a:gd name="T5" fmla="*/ 23 h 118"/>
                <a:gd name="T6" fmla="*/ 272 w 290"/>
                <a:gd name="T7" fmla="*/ 8 h 118"/>
                <a:gd name="T8" fmla="*/ 271 w 290"/>
                <a:gd name="T9" fmla="*/ 7 h 118"/>
                <a:gd name="T10" fmla="*/ 270 w 290"/>
                <a:gd name="T11" fmla="*/ 6 h 118"/>
                <a:gd name="T12" fmla="*/ 268 w 290"/>
                <a:gd name="T13" fmla="*/ 6 h 118"/>
                <a:gd name="T14" fmla="*/ 264 w 290"/>
                <a:gd name="T15" fmla="*/ 36 h 118"/>
                <a:gd name="T16" fmla="*/ 261 w 290"/>
                <a:gd name="T17" fmla="*/ 69 h 118"/>
                <a:gd name="T18" fmla="*/ 262 w 290"/>
                <a:gd name="T19" fmla="*/ 104 h 118"/>
                <a:gd name="T20" fmla="*/ 238 w 290"/>
                <a:gd name="T21" fmla="*/ 113 h 118"/>
                <a:gd name="T22" fmla="*/ 199 w 290"/>
                <a:gd name="T23" fmla="*/ 106 h 118"/>
                <a:gd name="T24" fmla="*/ 160 w 290"/>
                <a:gd name="T25" fmla="*/ 98 h 118"/>
                <a:gd name="T26" fmla="*/ 132 w 290"/>
                <a:gd name="T27" fmla="*/ 101 h 118"/>
                <a:gd name="T28" fmla="*/ 6 w 290"/>
                <a:gd name="T29" fmla="*/ 110 h 118"/>
                <a:gd name="T30" fmla="*/ 1 w 290"/>
                <a:gd name="T31" fmla="*/ 79 h 118"/>
                <a:gd name="T32" fmla="*/ 0 w 290"/>
                <a:gd name="T33" fmla="*/ 46 h 118"/>
                <a:gd name="T34" fmla="*/ 5 w 290"/>
                <a:gd name="T35" fmla="*/ 14 h 118"/>
                <a:gd name="T36" fmla="*/ 19 w 290"/>
                <a:gd name="T37" fmla="*/ 1 h 118"/>
                <a:gd name="T38" fmla="*/ 36 w 290"/>
                <a:gd name="T39" fmla="*/ 1 h 118"/>
                <a:gd name="T40" fmla="*/ 52 w 290"/>
                <a:gd name="T41" fmla="*/ 3 h 118"/>
                <a:gd name="T42" fmla="*/ 66 w 290"/>
                <a:gd name="T43" fmla="*/ 10 h 118"/>
                <a:gd name="T44" fmla="*/ 77 w 290"/>
                <a:gd name="T45" fmla="*/ 28 h 118"/>
                <a:gd name="T46" fmla="*/ 89 w 290"/>
                <a:gd name="T47" fmla="*/ 45 h 118"/>
                <a:gd name="T48" fmla="*/ 103 w 290"/>
                <a:gd name="T49" fmla="*/ 58 h 118"/>
                <a:gd name="T50" fmla="*/ 104 w 290"/>
                <a:gd name="T51" fmla="*/ 62 h 118"/>
                <a:gd name="T52" fmla="*/ 104 w 290"/>
                <a:gd name="T53" fmla="*/ 66 h 118"/>
                <a:gd name="T54" fmla="*/ 105 w 290"/>
                <a:gd name="T55" fmla="*/ 71 h 118"/>
                <a:gd name="T56" fmla="*/ 106 w 290"/>
                <a:gd name="T57" fmla="*/ 64 h 118"/>
                <a:gd name="T58" fmla="*/ 113 w 290"/>
                <a:gd name="T59" fmla="*/ 58 h 118"/>
                <a:gd name="T60" fmla="*/ 123 w 290"/>
                <a:gd name="T61" fmla="*/ 55 h 118"/>
                <a:gd name="T62" fmla="*/ 133 w 290"/>
                <a:gd name="T63" fmla="*/ 55 h 118"/>
                <a:gd name="T64" fmla="*/ 146 w 290"/>
                <a:gd name="T65" fmla="*/ 64 h 118"/>
                <a:gd name="T66" fmla="*/ 160 w 290"/>
                <a:gd name="T67" fmla="*/ 67 h 118"/>
                <a:gd name="T68" fmla="*/ 175 w 290"/>
                <a:gd name="T69" fmla="*/ 62 h 118"/>
                <a:gd name="T70" fmla="*/ 176 w 290"/>
                <a:gd name="T71" fmla="*/ 60 h 118"/>
                <a:gd name="T72" fmla="*/ 178 w 290"/>
                <a:gd name="T73" fmla="*/ 59 h 118"/>
                <a:gd name="T74" fmla="*/ 179 w 290"/>
                <a:gd name="T75" fmla="*/ 57 h 118"/>
                <a:gd name="T76" fmla="*/ 187 w 290"/>
                <a:gd name="T77" fmla="*/ 57 h 118"/>
                <a:gd name="T78" fmla="*/ 200 w 290"/>
                <a:gd name="T79" fmla="*/ 58 h 118"/>
                <a:gd name="T80" fmla="*/ 213 w 290"/>
                <a:gd name="T81" fmla="*/ 59 h 118"/>
                <a:gd name="T82" fmla="*/ 221 w 290"/>
                <a:gd name="T83" fmla="*/ 54 h 118"/>
                <a:gd name="T84" fmla="*/ 190 w 290"/>
                <a:gd name="T85" fmla="*/ 40 h 118"/>
                <a:gd name="T86" fmla="*/ 200 w 290"/>
                <a:gd name="T87" fmla="*/ 24 h 118"/>
                <a:gd name="T88" fmla="*/ 212 w 290"/>
                <a:gd name="T89" fmla="*/ 10 h 118"/>
                <a:gd name="T90" fmla="*/ 228 w 290"/>
                <a:gd name="T91" fmla="*/ 3 h 118"/>
                <a:gd name="T92" fmla="*/ 249 w 290"/>
                <a:gd name="T93" fmla="*/ 0 h 118"/>
                <a:gd name="T94" fmla="*/ 270 w 290"/>
                <a:gd name="T95" fmla="*/ 0 h 118"/>
                <a:gd name="T96" fmla="*/ 290 w 290"/>
                <a:gd name="T97" fmla="*/ 3 h 118"/>
                <a:gd name="T98" fmla="*/ 282 w 290"/>
                <a:gd name="T99" fmla="*/ 28 h 118"/>
                <a:gd name="T100" fmla="*/ 280 w 290"/>
                <a:gd name="T101" fmla="*/ 55 h 118"/>
                <a:gd name="T102" fmla="*/ 279 w 290"/>
                <a:gd name="T103" fmla="*/ 83 h 118"/>
                <a:gd name="T104" fmla="*/ 275 w 290"/>
                <a:gd name="T105" fmla="*/ 118 h 118"/>
                <a:gd name="T106" fmla="*/ 269 w 290"/>
                <a:gd name="T107" fmla="*/ 112 h 118"/>
                <a:gd name="T108" fmla="*/ 268 w 290"/>
                <a:gd name="T109" fmla="*/ 99 h 118"/>
                <a:gd name="T110" fmla="*/ 266 w 290"/>
                <a:gd name="T111" fmla="*/ 8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118">
                  <a:moveTo>
                    <a:pt x="266" y="88"/>
                  </a:moveTo>
                  <a:lnTo>
                    <a:pt x="265" y="80"/>
                  </a:lnTo>
                  <a:lnTo>
                    <a:pt x="266" y="71"/>
                  </a:lnTo>
                  <a:lnTo>
                    <a:pt x="266" y="63"/>
                  </a:lnTo>
                  <a:lnTo>
                    <a:pt x="267" y="55"/>
                  </a:lnTo>
                  <a:lnTo>
                    <a:pt x="268" y="47"/>
                  </a:lnTo>
                  <a:lnTo>
                    <a:pt x="270" y="38"/>
                  </a:lnTo>
                  <a:lnTo>
                    <a:pt x="271" y="30"/>
                  </a:lnTo>
                  <a:lnTo>
                    <a:pt x="272" y="23"/>
                  </a:lnTo>
                  <a:lnTo>
                    <a:pt x="272" y="15"/>
                  </a:lnTo>
                  <a:lnTo>
                    <a:pt x="272" y="8"/>
                  </a:lnTo>
                  <a:lnTo>
                    <a:pt x="272" y="8"/>
                  </a:lnTo>
                  <a:lnTo>
                    <a:pt x="272" y="7"/>
                  </a:lnTo>
                  <a:lnTo>
                    <a:pt x="271" y="7"/>
                  </a:lnTo>
                  <a:lnTo>
                    <a:pt x="271" y="7"/>
                  </a:lnTo>
                  <a:lnTo>
                    <a:pt x="271" y="7"/>
                  </a:lnTo>
                  <a:lnTo>
                    <a:pt x="270" y="6"/>
                  </a:lnTo>
                  <a:lnTo>
                    <a:pt x="270" y="6"/>
                  </a:lnTo>
                  <a:lnTo>
                    <a:pt x="269" y="6"/>
                  </a:lnTo>
                  <a:lnTo>
                    <a:pt x="269" y="6"/>
                  </a:lnTo>
                  <a:lnTo>
                    <a:pt x="268" y="6"/>
                  </a:lnTo>
                  <a:lnTo>
                    <a:pt x="267" y="16"/>
                  </a:lnTo>
                  <a:lnTo>
                    <a:pt x="266" y="25"/>
                  </a:lnTo>
                  <a:lnTo>
                    <a:pt x="264" y="36"/>
                  </a:lnTo>
                  <a:lnTo>
                    <a:pt x="263" y="47"/>
                  </a:lnTo>
                  <a:lnTo>
                    <a:pt x="262" y="58"/>
                  </a:lnTo>
                  <a:lnTo>
                    <a:pt x="261" y="69"/>
                  </a:lnTo>
                  <a:lnTo>
                    <a:pt x="261" y="80"/>
                  </a:lnTo>
                  <a:lnTo>
                    <a:pt x="261" y="92"/>
                  </a:lnTo>
                  <a:lnTo>
                    <a:pt x="262" y="104"/>
                  </a:lnTo>
                  <a:lnTo>
                    <a:pt x="264" y="115"/>
                  </a:lnTo>
                  <a:lnTo>
                    <a:pt x="251" y="114"/>
                  </a:lnTo>
                  <a:lnTo>
                    <a:pt x="238" y="113"/>
                  </a:lnTo>
                  <a:lnTo>
                    <a:pt x="225" y="111"/>
                  </a:lnTo>
                  <a:lnTo>
                    <a:pt x="212" y="108"/>
                  </a:lnTo>
                  <a:lnTo>
                    <a:pt x="199" y="106"/>
                  </a:lnTo>
                  <a:lnTo>
                    <a:pt x="186" y="103"/>
                  </a:lnTo>
                  <a:lnTo>
                    <a:pt x="173" y="101"/>
                  </a:lnTo>
                  <a:lnTo>
                    <a:pt x="160" y="98"/>
                  </a:lnTo>
                  <a:lnTo>
                    <a:pt x="147" y="96"/>
                  </a:lnTo>
                  <a:lnTo>
                    <a:pt x="134" y="95"/>
                  </a:lnTo>
                  <a:lnTo>
                    <a:pt x="132" y="101"/>
                  </a:lnTo>
                  <a:lnTo>
                    <a:pt x="69" y="105"/>
                  </a:lnTo>
                  <a:lnTo>
                    <a:pt x="65" y="101"/>
                  </a:lnTo>
                  <a:lnTo>
                    <a:pt x="6" y="110"/>
                  </a:lnTo>
                  <a:lnTo>
                    <a:pt x="4" y="100"/>
                  </a:lnTo>
                  <a:lnTo>
                    <a:pt x="2" y="89"/>
                  </a:lnTo>
                  <a:lnTo>
                    <a:pt x="1" y="79"/>
                  </a:lnTo>
                  <a:lnTo>
                    <a:pt x="0" y="68"/>
                  </a:lnTo>
                  <a:lnTo>
                    <a:pt x="0" y="57"/>
                  </a:lnTo>
                  <a:lnTo>
                    <a:pt x="0" y="46"/>
                  </a:lnTo>
                  <a:lnTo>
                    <a:pt x="1" y="35"/>
                  </a:lnTo>
                  <a:lnTo>
                    <a:pt x="3" y="25"/>
                  </a:lnTo>
                  <a:lnTo>
                    <a:pt x="5" y="14"/>
                  </a:lnTo>
                  <a:lnTo>
                    <a:pt x="8" y="4"/>
                  </a:lnTo>
                  <a:lnTo>
                    <a:pt x="13" y="2"/>
                  </a:lnTo>
                  <a:lnTo>
                    <a:pt x="19" y="1"/>
                  </a:lnTo>
                  <a:lnTo>
                    <a:pt x="24" y="1"/>
                  </a:lnTo>
                  <a:lnTo>
                    <a:pt x="30" y="1"/>
                  </a:lnTo>
                  <a:lnTo>
                    <a:pt x="36" y="1"/>
                  </a:lnTo>
                  <a:lnTo>
                    <a:pt x="41" y="1"/>
                  </a:lnTo>
                  <a:lnTo>
                    <a:pt x="46" y="2"/>
                  </a:lnTo>
                  <a:lnTo>
                    <a:pt x="52" y="3"/>
                  </a:lnTo>
                  <a:lnTo>
                    <a:pt x="58" y="4"/>
                  </a:lnTo>
                  <a:lnTo>
                    <a:pt x="63" y="5"/>
                  </a:lnTo>
                  <a:lnTo>
                    <a:pt x="66" y="10"/>
                  </a:lnTo>
                  <a:lnTo>
                    <a:pt x="70" y="16"/>
                  </a:lnTo>
                  <a:lnTo>
                    <a:pt x="74" y="22"/>
                  </a:lnTo>
                  <a:lnTo>
                    <a:pt x="77" y="28"/>
                  </a:lnTo>
                  <a:lnTo>
                    <a:pt x="81" y="34"/>
                  </a:lnTo>
                  <a:lnTo>
                    <a:pt x="85" y="40"/>
                  </a:lnTo>
                  <a:lnTo>
                    <a:pt x="89" y="45"/>
                  </a:lnTo>
                  <a:lnTo>
                    <a:pt x="93" y="49"/>
                  </a:lnTo>
                  <a:lnTo>
                    <a:pt x="98" y="54"/>
                  </a:lnTo>
                  <a:lnTo>
                    <a:pt x="103" y="58"/>
                  </a:lnTo>
                  <a:lnTo>
                    <a:pt x="104" y="59"/>
                  </a:lnTo>
                  <a:lnTo>
                    <a:pt x="104" y="60"/>
                  </a:lnTo>
                  <a:lnTo>
                    <a:pt x="104" y="62"/>
                  </a:lnTo>
                  <a:lnTo>
                    <a:pt x="104" y="64"/>
                  </a:lnTo>
                  <a:lnTo>
                    <a:pt x="104" y="65"/>
                  </a:lnTo>
                  <a:lnTo>
                    <a:pt x="104" y="66"/>
                  </a:lnTo>
                  <a:lnTo>
                    <a:pt x="104" y="68"/>
                  </a:lnTo>
                  <a:lnTo>
                    <a:pt x="104" y="69"/>
                  </a:lnTo>
                  <a:lnTo>
                    <a:pt x="105" y="71"/>
                  </a:lnTo>
                  <a:lnTo>
                    <a:pt x="106" y="72"/>
                  </a:lnTo>
                  <a:lnTo>
                    <a:pt x="105" y="67"/>
                  </a:lnTo>
                  <a:lnTo>
                    <a:pt x="106" y="64"/>
                  </a:lnTo>
                  <a:lnTo>
                    <a:pt x="108" y="61"/>
                  </a:lnTo>
                  <a:lnTo>
                    <a:pt x="110" y="59"/>
                  </a:lnTo>
                  <a:lnTo>
                    <a:pt x="113" y="58"/>
                  </a:lnTo>
                  <a:lnTo>
                    <a:pt x="117" y="57"/>
                  </a:lnTo>
                  <a:lnTo>
                    <a:pt x="120" y="56"/>
                  </a:lnTo>
                  <a:lnTo>
                    <a:pt x="123" y="55"/>
                  </a:lnTo>
                  <a:lnTo>
                    <a:pt x="126" y="54"/>
                  </a:lnTo>
                  <a:lnTo>
                    <a:pt x="129" y="52"/>
                  </a:lnTo>
                  <a:lnTo>
                    <a:pt x="133" y="55"/>
                  </a:lnTo>
                  <a:lnTo>
                    <a:pt x="137" y="58"/>
                  </a:lnTo>
                  <a:lnTo>
                    <a:pt x="141" y="61"/>
                  </a:lnTo>
                  <a:lnTo>
                    <a:pt x="146" y="64"/>
                  </a:lnTo>
                  <a:lnTo>
                    <a:pt x="151" y="66"/>
                  </a:lnTo>
                  <a:lnTo>
                    <a:pt x="155" y="67"/>
                  </a:lnTo>
                  <a:lnTo>
                    <a:pt x="160" y="67"/>
                  </a:lnTo>
                  <a:lnTo>
                    <a:pt x="165" y="67"/>
                  </a:lnTo>
                  <a:lnTo>
                    <a:pt x="170" y="65"/>
                  </a:lnTo>
                  <a:lnTo>
                    <a:pt x="175" y="62"/>
                  </a:lnTo>
                  <a:lnTo>
                    <a:pt x="175" y="61"/>
                  </a:lnTo>
                  <a:lnTo>
                    <a:pt x="176" y="61"/>
                  </a:lnTo>
                  <a:lnTo>
                    <a:pt x="176" y="60"/>
                  </a:lnTo>
                  <a:lnTo>
                    <a:pt x="177" y="60"/>
                  </a:lnTo>
                  <a:lnTo>
                    <a:pt x="177" y="59"/>
                  </a:lnTo>
                  <a:lnTo>
                    <a:pt x="178" y="59"/>
                  </a:lnTo>
                  <a:lnTo>
                    <a:pt x="178" y="58"/>
                  </a:lnTo>
                  <a:lnTo>
                    <a:pt x="178" y="58"/>
                  </a:lnTo>
                  <a:lnTo>
                    <a:pt x="179" y="57"/>
                  </a:lnTo>
                  <a:lnTo>
                    <a:pt x="179" y="56"/>
                  </a:lnTo>
                  <a:lnTo>
                    <a:pt x="183" y="56"/>
                  </a:lnTo>
                  <a:lnTo>
                    <a:pt x="187" y="57"/>
                  </a:lnTo>
                  <a:lnTo>
                    <a:pt x="192" y="57"/>
                  </a:lnTo>
                  <a:lnTo>
                    <a:pt x="196" y="58"/>
                  </a:lnTo>
                  <a:lnTo>
                    <a:pt x="200" y="58"/>
                  </a:lnTo>
                  <a:lnTo>
                    <a:pt x="205" y="59"/>
                  </a:lnTo>
                  <a:lnTo>
                    <a:pt x="209" y="59"/>
                  </a:lnTo>
                  <a:lnTo>
                    <a:pt x="213" y="59"/>
                  </a:lnTo>
                  <a:lnTo>
                    <a:pt x="217" y="58"/>
                  </a:lnTo>
                  <a:lnTo>
                    <a:pt x="221" y="58"/>
                  </a:lnTo>
                  <a:lnTo>
                    <a:pt x="221" y="54"/>
                  </a:lnTo>
                  <a:lnTo>
                    <a:pt x="184" y="50"/>
                  </a:lnTo>
                  <a:lnTo>
                    <a:pt x="187" y="45"/>
                  </a:lnTo>
                  <a:lnTo>
                    <a:pt x="190" y="40"/>
                  </a:lnTo>
                  <a:lnTo>
                    <a:pt x="193" y="34"/>
                  </a:lnTo>
                  <a:lnTo>
                    <a:pt x="197" y="29"/>
                  </a:lnTo>
                  <a:lnTo>
                    <a:pt x="200" y="24"/>
                  </a:lnTo>
                  <a:lnTo>
                    <a:pt x="204" y="19"/>
                  </a:lnTo>
                  <a:lnTo>
                    <a:pt x="208" y="15"/>
                  </a:lnTo>
                  <a:lnTo>
                    <a:pt x="212" y="10"/>
                  </a:lnTo>
                  <a:lnTo>
                    <a:pt x="216" y="7"/>
                  </a:lnTo>
                  <a:lnTo>
                    <a:pt x="221" y="3"/>
                  </a:lnTo>
                  <a:lnTo>
                    <a:pt x="228" y="3"/>
                  </a:lnTo>
                  <a:lnTo>
                    <a:pt x="235" y="2"/>
                  </a:lnTo>
                  <a:lnTo>
                    <a:pt x="242" y="1"/>
                  </a:lnTo>
                  <a:lnTo>
                    <a:pt x="249" y="0"/>
                  </a:lnTo>
                  <a:lnTo>
                    <a:pt x="256" y="0"/>
                  </a:lnTo>
                  <a:lnTo>
                    <a:pt x="263" y="0"/>
                  </a:lnTo>
                  <a:lnTo>
                    <a:pt x="270" y="0"/>
                  </a:lnTo>
                  <a:lnTo>
                    <a:pt x="277" y="0"/>
                  </a:lnTo>
                  <a:lnTo>
                    <a:pt x="283" y="1"/>
                  </a:lnTo>
                  <a:lnTo>
                    <a:pt x="290" y="3"/>
                  </a:lnTo>
                  <a:lnTo>
                    <a:pt x="286" y="11"/>
                  </a:lnTo>
                  <a:lnTo>
                    <a:pt x="284" y="19"/>
                  </a:lnTo>
                  <a:lnTo>
                    <a:pt x="282" y="28"/>
                  </a:lnTo>
                  <a:lnTo>
                    <a:pt x="281" y="37"/>
                  </a:lnTo>
                  <a:lnTo>
                    <a:pt x="280" y="46"/>
                  </a:lnTo>
                  <a:lnTo>
                    <a:pt x="280" y="55"/>
                  </a:lnTo>
                  <a:lnTo>
                    <a:pt x="280" y="64"/>
                  </a:lnTo>
                  <a:lnTo>
                    <a:pt x="280" y="74"/>
                  </a:lnTo>
                  <a:lnTo>
                    <a:pt x="279" y="83"/>
                  </a:lnTo>
                  <a:lnTo>
                    <a:pt x="279" y="92"/>
                  </a:lnTo>
                  <a:lnTo>
                    <a:pt x="279" y="118"/>
                  </a:lnTo>
                  <a:lnTo>
                    <a:pt x="275" y="118"/>
                  </a:lnTo>
                  <a:lnTo>
                    <a:pt x="272" y="117"/>
                  </a:lnTo>
                  <a:lnTo>
                    <a:pt x="270" y="115"/>
                  </a:lnTo>
                  <a:lnTo>
                    <a:pt x="269" y="112"/>
                  </a:lnTo>
                  <a:lnTo>
                    <a:pt x="268" y="108"/>
                  </a:lnTo>
                  <a:lnTo>
                    <a:pt x="268" y="104"/>
                  </a:lnTo>
                  <a:lnTo>
                    <a:pt x="268" y="99"/>
                  </a:lnTo>
                  <a:lnTo>
                    <a:pt x="267" y="95"/>
                  </a:lnTo>
                  <a:lnTo>
                    <a:pt x="267" y="91"/>
                  </a:lnTo>
                  <a:lnTo>
                    <a:pt x="266" y="88"/>
                  </a:lnTo>
                  <a:lnTo>
                    <a:pt x="266" y="88"/>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5" name="Freeform 112"/>
            <p:cNvSpPr>
              <a:spLocks/>
            </p:cNvSpPr>
            <p:nvPr/>
          </p:nvSpPr>
          <p:spPr bwMode="auto">
            <a:xfrm>
              <a:off x="2930" y="3006"/>
              <a:ext cx="3" cy="8"/>
            </a:xfrm>
            <a:custGeom>
              <a:avLst/>
              <a:gdLst>
                <a:gd name="T0" fmla="*/ 0 w 3"/>
                <a:gd name="T1" fmla="*/ 8 h 8"/>
                <a:gd name="T2" fmla="*/ 0 w 3"/>
                <a:gd name="T3" fmla="*/ 7 h 8"/>
                <a:gd name="T4" fmla="*/ 0 w 3"/>
                <a:gd name="T5" fmla="*/ 6 h 8"/>
                <a:gd name="T6" fmla="*/ 0 w 3"/>
                <a:gd name="T7" fmla="*/ 6 h 8"/>
                <a:gd name="T8" fmla="*/ 0 w 3"/>
                <a:gd name="T9" fmla="*/ 5 h 8"/>
                <a:gd name="T10" fmla="*/ 0 w 3"/>
                <a:gd name="T11" fmla="*/ 4 h 8"/>
                <a:gd name="T12" fmla="*/ 0 w 3"/>
                <a:gd name="T13" fmla="*/ 3 h 8"/>
                <a:gd name="T14" fmla="*/ 1 w 3"/>
                <a:gd name="T15" fmla="*/ 2 h 8"/>
                <a:gd name="T16" fmla="*/ 1 w 3"/>
                <a:gd name="T17" fmla="*/ 2 h 8"/>
                <a:gd name="T18" fmla="*/ 1 w 3"/>
                <a:gd name="T19" fmla="*/ 1 h 8"/>
                <a:gd name="T20" fmla="*/ 2 w 3"/>
                <a:gd name="T21" fmla="*/ 0 h 8"/>
                <a:gd name="T22" fmla="*/ 3 w 3"/>
                <a:gd name="T23" fmla="*/ 8 h 8"/>
                <a:gd name="T24" fmla="*/ 1 w 3"/>
                <a:gd name="T25" fmla="*/ 8 h 8"/>
                <a:gd name="T26" fmla="*/ 1 w 3"/>
                <a:gd name="T27" fmla="*/ 8 h 8"/>
                <a:gd name="T28" fmla="*/ 0 w 3"/>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8">
                  <a:moveTo>
                    <a:pt x="0" y="8"/>
                  </a:moveTo>
                  <a:lnTo>
                    <a:pt x="0" y="7"/>
                  </a:lnTo>
                  <a:lnTo>
                    <a:pt x="0" y="6"/>
                  </a:lnTo>
                  <a:lnTo>
                    <a:pt x="0" y="6"/>
                  </a:lnTo>
                  <a:lnTo>
                    <a:pt x="0" y="5"/>
                  </a:lnTo>
                  <a:lnTo>
                    <a:pt x="0" y="4"/>
                  </a:lnTo>
                  <a:lnTo>
                    <a:pt x="0" y="3"/>
                  </a:lnTo>
                  <a:lnTo>
                    <a:pt x="1" y="2"/>
                  </a:lnTo>
                  <a:lnTo>
                    <a:pt x="1" y="2"/>
                  </a:lnTo>
                  <a:lnTo>
                    <a:pt x="1" y="1"/>
                  </a:lnTo>
                  <a:lnTo>
                    <a:pt x="2" y="0"/>
                  </a:lnTo>
                  <a:lnTo>
                    <a:pt x="3" y="8"/>
                  </a:lnTo>
                  <a:lnTo>
                    <a:pt x="1" y="8"/>
                  </a:lnTo>
                  <a:lnTo>
                    <a:pt x="1" y="8"/>
                  </a:lnTo>
                  <a:lnTo>
                    <a:pt x="0" y="8"/>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6" name="Freeform 113"/>
            <p:cNvSpPr>
              <a:spLocks/>
            </p:cNvSpPr>
            <p:nvPr/>
          </p:nvSpPr>
          <p:spPr bwMode="auto">
            <a:xfrm>
              <a:off x="3001" y="2967"/>
              <a:ext cx="11" cy="27"/>
            </a:xfrm>
            <a:custGeom>
              <a:avLst/>
              <a:gdLst>
                <a:gd name="T0" fmla="*/ 0 w 11"/>
                <a:gd name="T1" fmla="*/ 10 h 27"/>
                <a:gd name="T2" fmla="*/ 0 w 11"/>
                <a:gd name="T3" fmla="*/ 11 h 27"/>
                <a:gd name="T4" fmla="*/ 0 w 11"/>
                <a:gd name="T5" fmla="*/ 12 h 27"/>
                <a:gd name="T6" fmla="*/ 1 w 11"/>
                <a:gd name="T7" fmla="*/ 13 h 27"/>
                <a:gd name="T8" fmla="*/ 1 w 11"/>
                <a:gd name="T9" fmla="*/ 14 h 27"/>
                <a:gd name="T10" fmla="*/ 1 w 11"/>
                <a:gd name="T11" fmla="*/ 14 h 27"/>
                <a:gd name="T12" fmla="*/ 1 w 11"/>
                <a:gd name="T13" fmla="*/ 16 h 27"/>
                <a:gd name="T14" fmla="*/ 1 w 11"/>
                <a:gd name="T15" fmla="*/ 16 h 27"/>
                <a:gd name="T16" fmla="*/ 2 w 11"/>
                <a:gd name="T17" fmla="*/ 17 h 27"/>
                <a:gd name="T18" fmla="*/ 2 w 11"/>
                <a:gd name="T19" fmla="*/ 18 h 27"/>
                <a:gd name="T20" fmla="*/ 3 w 11"/>
                <a:gd name="T21" fmla="*/ 19 h 27"/>
                <a:gd name="T22" fmla="*/ 5 w 11"/>
                <a:gd name="T23" fmla="*/ 18 h 27"/>
                <a:gd name="T24" fmla="*/ 7 w 11"/>
                <a:gd name="T25" fmla="*/ 16 h 27"/>
                <a:gd name="T26" fmla="*/ 8 w 11"/>
                <a:gd name="T27" fmla="*/ 15 h 27"/>
                <a:gd name="T28" fmla="*/ 9 w 11"/>
                <a:gd name="T29" fmla="*/ 13 h 27"/>
                <a:gd name="T30" fmla="*/ 9 w 11"/>
                <a:gd name="T31" fmla="*/ 11 h 27"/>
                <a:gd name="T32" fmla="*/ 9 w 11"/>
                <a:gd name="T33" fmla="*/ 9 h 27"/>
                <a:gd name="T34" fmla="*/ 10 w 11"/>
                <a:gd name="T35" fmla="*/ 6 h 27"/>
                <a:gd name="T36" fmla="*/ 10 w 11"/>
                <a:gd name="T37" fmla="*/ 4 h 27"/>
                <a:gd name="T38" fmla="*/ 10 w 11"/>
                <a:gd name="T39" fmla="*/ 2 h 27"/>
                <a:gd name="T40" fmla="*/ 11 w 11"/>
                <a:gd name="T41" fmla="*/ 0 h 27"/>
                <a:gd name="T42" fmla="*/ 11 w 11"/>
                <a:gd name="T43" fmla="*/ 1 h 27"/>
                <a:gd name="T44" fmla="*/ 10 w 11"/>
                <a:gd name="T45" fmla="*/ 4 h 27"/>
                <a:gd name="T46" fmla="*/ 10 w 11"/>
                <a:gd name="T47" fmla="*/ 7 h 27"/>
                <a:gd name="T48" fmla="*/ 10 w 11"/>
                <a:gd name="T49" fmla="*/ 10 h 27"/>
                <a:gd name="T50" fmla="*/ 9 w 11"/>
                <a:gd name="T51" fmla="*/ 13 h 27"/>
                <a:gd name="T52" fmla="*/ 9 w 11"/>
                <a:gd name="T53" fmla="*/ 16 h 27"/>
                <a:gd name="T54" fmla="*/ 8 w 11"/>
                <a:gd name="T55" fmla="*/ 19 h 27"/>
                <a:gd name="T56" fmla="*/ 7 w 11"/>
                <a:gd name="T57" fmla="*/ 22 h 27"/>
                <a:gd name="T58" fmla="*/ 5 w 11"/>
                <a:gd name="T59" fmla="*/ 25 h 27"/>
                <a:gd name="T60" fmla="*/ 4 w 11"/>
                <a:gd name="T61" fmla="*/ 27 h 27"/>
                <a:gd name="T62" fmla="*/ 0 w 11"/>
                <a:gd name="T63" fmla="*/ 10 h 27"/>
                <a:gd name="T64" fmla="*/ 0 w 11"/>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 h="27">
                  <a:moveTo>
                    <a:pt x="0" y="10"/>
                  </a:moveTo>
                  <a:lnTo>
                    <a:pt x="0" y="11"/>
                  </a:lnTo>
                  <a:lnTo>
                    <a:pt x="0" y="12"/>
                  </a:lnTo>
                  <a:lnTo>
                    <a:pt x="1" y="13"/>
                  </a:lnTo>
                  <a:lnTo>
                    <a:pt x="1" y="14"/>
                  </a:lnTo>
                  <a:lnTo>
                    <a:pt x="1" y="14"/>
                  </a:lnTo>
                  <a:lnTo>
                    <a:pt x="1" y="16"/>
                  </a:lnTo>
                  <a:lnTo>
                    <a:pt x="1" y="16"/>
                  </a:lnTo>
                  <a:lnTo>
                    <a:pt x="2" y="17"/>
                  </a:lnTo>
                  <a:lnTo>
                    <a:pt x="2" y="18"/>
                  </a:lnTo>
                  <a:lnTo>
                    <a:pt x="3" y="19"/>
                  </a:lnTo>
                  <a:lnTo>
                    <a:pt x="5" y="18"/>
                  </a:lnTo>
                  <a:lnTo>
                    <a:pt x="7" y="16"/>
                  </a:lnTo>
                  <a:lnTo>
                    <a:pt x="8" y="15"/>
                  </a:lnTo>
                  <a:lnTo>
                    <a:pt x="9" y="13"/>
                  </a:lnTo>
                  <a:lnTo>
                    <a:pt x="9" y="11"/>
                  </a:lnTo>
                  <a:lnTo>
                    <a:pt x="9" y="9"/>
                  </a:lnTo>
                  <a:lnTo>
                    <a:pt x="10" y="6"/>
                  </a:lnTo>
                  <a:lnTo>
                    <a:pt x="10" y="4"/>
                  </a:lnTo>
                  <a:lnTo>
                    <a:pt x="10" y="2"/>
                  </a:lnTo>
                  <a:lnTo>
                    <a:pt x="11" y="0"/>
                  </a:lnTo>
                  <a:lnTo>
                    <a:pt x="11" y="1"/>
                  </a:lnTo>
                  <a:lnTo>
                    <a:pt x="10" y="4"/>
                  </a:lnTo>
                  <a:lnTo>
                    <a:pt x="10" y="7"/>
                  </a:lnTo>
                  <a:lnTo>
                    <a:pt x="10" y="10"/>
                  </a:lnTo>
                  <a:lnTo>
                    <a:pt x="9" y="13"/>
                  </a:lnTo>
                  <a:lnTo>
                    <a:pt x="9" y="16"/>
                  </a:lnTo>
                  <a:lnTo>
                    <a:pt x="8" y="19"/>
                  </a:lnTo>
                  <a:lnTo>
                    <a:pt x="7" y="22"/>
                  </a:lnTo>
                  <a:lnTo>
                    <a:pt x="5" y="25"/>
                  </a:lnTo>
                  <a:lnTo>
                    <a:pt x="4" y="27"/>
                  </a:lnTo>
                  <a:lnTo>
                    <a:pt x="0" y="10"/>
                  </a:lnTo>
                  <a:lnTo>
                    <a:pt x="0" y="10"/>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7" name="Freeform 114"/>
            <p:cNvSpPr>
              <a:spLocks/>
            </p:cNvSpPr>
            <p:nvPr/>
          </p:nvSpPr>
          <p:spPr bwMode="auto">
            <a:xfrm>
              <a:off x="2956" y="2963"/>
              <a:ext cx="16" cy="22"/>
            </a:xfrm>
            <a:custGeom>
              <a:avLst/>
              <a:gdLst>
                <a:gd name="T0" fmla="*/ 4 w 16"/>
                <a:gd name="T1" fmla="*/ 18 h 22"/>
                <a:gd name="T2" fmla="*/ 4 w 16"/>
                <a:gd name="T3" fmla="*/ 13 h 22"/>
                <a:gd name="T4" fmla="*/ 1 w 16"/>
                <a:gd name="T5" fmla="*/ 8 h 22"/>
                <a:gd name="T6" fmla="*/ 0 w 16"/>
                <a:gd name="T7" fmla="*/ 4 h 22"/>
                <a:gd name="T8" fmla="*/ 3 w 16"/>
                <a:gd name="T9" fmla="*/ 1 h 22"/>
                <a:gd name="T10" fmla="*/ 7 w 16"/>
                <a:gd name="T11" fmla="*/ 1 h 22"/>
                <a:gd name="T12" fmla="*/ 8 w 16"/>
                <a:gd name="T13" fmla="*/ 2 h 22"/>
                <a:gd name="T14" fmla="*/ 9 w 16"/>
                <a:gd name="T15" fmla="*/ 3 h 22"/>
                <a:gd name="T16" fmla="*/ 10 w 16"/>
                <a:gd name="T17" fmla="*/ 4 h 22"/>
                <a:gd name="T18" fmla="*/ 10 w 16"/>
                <a:gd name="T19" fmla="*/ 5 h 22"/>
                <a:gd name="T20" fmla="*/ 10 w 16"/>
                <a:gd name="T21" fmla="*/ 7 h 22"/>
                <a:gd name="T22" fmla="*/ 9 w 16"/>
                <a:gd name="T23" fmla="*/ 7 h 22"/>
                <a:gd name="T24" fmla="*/ 8 w 16"/>
                <a:gd name="T25" fmla="*/ 8 h 22"/>
                <a:gd name="T26" fmla="*/ 7 w 16"/>
                <a:gd name="T27" fmla="*/ 9 h 22"/>
                <a:gd name="T28" fmla="*/ 6 w 16"/>
                <a:gd name="T29" fmla="*/ 9 h 22"/>
                <a:gd name="T30" fmla="*/ 6 w 16"/>
                <a:gd name="T31" fmla="*/ 10 h 22"/>
                <a:gd name="T32" fmla="*/ 7 w 16"/>
                <a:gd name="T33" fmla="*/ 12 h 22"/>
                <a:gd name="T34" fmla="*/ 8 w 16"/>
                <a:gd name="T35" fmla="*/ 13 h 22"/>
                <a:gd name="T36" fmla="*/ 9 w 16"/>
                <a:gd name="T37" fmla="*/ 15 h 22"/>
                <a:gd name="T38" fmla="*/ 11 w 16"/>
                <a:gd name="T39" fmla="*/ 17 h 22"/>
                <a:gd name="T40" fmla="*/ 12 w 16"/>
                <a:gd name="T41" fmla="*/ 18 h 22"/>
                <a:gd name="T42" fmla="*/ 13 w 16"/>
                <a:gd name="T43" fmla="*/ 17 h 22"/>
                <a:gd name="T44" fmla="*/ 13 w 16"/>
                <a:gd name="T45" fmla="*/ 16 h 22"/>
                <a:gd name="T46" fmla="*/ 14 w 16"/>
                <a:gd name="T47" fmla="*/ 16 h 22"/>
                <a:gd name="T48" fmla="*/ 14 w 16"/>
                <a:gd name="T49" fmla="*/ 16 h 22"/>
                <a:gd name="T50" fmla="*/ 15 w 16"/>
                <a:gd name="T51" fmla="*/ 16 h 22"/>
                <a:gd name="T52" fmla="*/ 16 w 16"/>
                <a:gd name="T53" fmla="*/ 18 h 22"/>
                <a:gd name="T54" fmla="*/ 16 w 16"/>
                <a:gd name="T55" fmla="*/ 19 h 22"/>
                <a:gd name="T56" fmla="*/ 15 w 16"/>
                <a:gd name="T57" fmla="*/ 20 h 22"/>
                <a:gd name="T58" fmla="*/ 14 w 16"/>
                <a:gd name="T59" fmla="*/ 21 h 22"/>
                <a:gd name="T60" fmla="*/ 13 w 16"/>
                <a:gd name="T61" fmla="*/ 22 h 22"/>
                <a:gd name="T62" fmla="*/ 11 w 16"/>
                <a:gd name="T63" fmla="*/ 21 h 22"/>
                <a:gd name="T64" fmla="*/ 9 w 16"/>
                <a:gd name="T65" fmla="*/ 21 h 22"/>
                <a:gd name="T66" fmla="*/ 7 w 16"/>
                <a:gd name="T67" fmla="*/ 21 h 22"/>
                <a:gd name="T68" fmla="*/ 4 w 16"/>
                <a:gd name="T69" fmla="*/ 21 h 22"/>
                <a:gd name="T70" fmla="*/ 3 w 16"/>
                <a:gd name="T7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22">
                  <a:moveTo>
                    <a:pt x="3" y="21"/>
                  </a:moveTo>
                  <a:lnTo>
                    <a:pt x="4" y="18"/>
                  </a:lnTo>
                  <a:lnTo>
                    <a:pt x="4" y="16"/>
                  </a:lnTo>
                  <a:lnTo>
                    <a:pt x="4" y="13"/>
                  </a:lnTo>
                  <a:lnTo>
                    <a:pt x="2" y="10"/>
                  </a:lnTo>
                  <a:lnTo>
                    <a:pt x="1" y="8"/>
                  </a:lnTo>
                  <a:lnTo>
                    <a:pt x="0" y="6"/>
                  </a:lnTo>
                  <a:lnTo>
                    <a:pt x="0" y="4"/>
                  </a:lnTo>
                  <a:lnTo>
                    <a:pt x="1" y="2"/>
                  </a:lnTo>
                  <a:lnTo>
                    <a:pt x="3" y="1"/>
                  </a:lnTo>
                  <a:lnTo>
                    <a:pt x="7" y="0"/>
                  </a:lnTo>
                  <a:lnTo>
                    <a:pt x="7" y="1"/>
                  </a:lnTo>
                  <a:lnTo>
                    <a:pt x="8" y="1"/>
                  </a:lnTo>
                  <a:lnTo>
                    <a:pt x="8" y="2"/>
                  </a:lnTo>
                  <a:lnTo>
                    <a:pt x="9" y="2"/>
                  </a:lnTo>
                  <a:lnTo>
                    <a:pt x="9" y="3"/>
                  </a:lnTo>
                  <a:lnTo>
                    <a:pt x="10" y="3"/>
                  </a:lnTo>
                  <a:lnTo>
                    <a:pt x="10" y="4"/>
                  </a:lnTo>
                  <a:lnTo>
                    <a:pt x="10" y="5"/>
                  </a:lnTo>
                  <a:lnTo>
                    <a:pt x="10" y="5"/>
                  </a:lnTo>
                  <a:lnTo>
                    <a:pt x="10" y="7"/>
                  </a:lnTo>
                  <a:lnTo>
                    <a:pt x="10" y="7"/>
                  </a:lnTo>
                  <a:lnTo>
                    <a:pt x="9" y="7"/>
                  </a:lnTo>
                  <a:lnTo>
                    <a:pt x="9" y="7"/>
                  </a:lnTo>
                  <a:lnTo>
                    <a:pt x="8" y="7"/>
                  </a:lnTo>
                  <a:lnTo>
                    <a:pt x="8" y="8"/>
                  </a:lnTo>
                  <a:lnTo>
                    <a:pt x="8" y="8"/>
                  </a:lnTo>
                  <a:lnTo>
                    <a:pt x="7" y="9"/>
                  </a:lnTo>
                  <a:lnTo>
                    <a:pt x="7" y="9"/>
                  </a:lnTo>
                  <a:lnTo>
                    <a:pt x="6" y="9"/>
                  </a:lnTo>
                  <a:lnTo>
                    <a:pt x="6" y="9"/>
                  </a:lnTo>
                  <a:lnTo>
                    <a:pt x="6" y="10"/>
                  </a:lnTo>
                  <a:lnTo>
                    <a:pt x="6" y="11"/>
                  </a:lnTo>
                  <a:lnTo>
                    <a:pt x="7" y="12"/>
                  </a:lnTo>
                  <a:lnTo>
                    <a:pt x="7" y="12"/>
                  </a:lnTo>
                  <a:lnTo>
                    <a:pt x="8" y="13"/>
                  </a:lnTo>
                  <a:lnTo>
                    <a:pt x="9" y="14"/>
                  </a:lnTo>
                  <a:lnTo>
                    <a:pt x="9" y="15"/>
                  </a:lnTo>
                  <a:lnTo>
                    <a:pt x="10" y="16"/>
                  </a:lnTo>
                  <a:lnTo>
                    <a:pt x="11" y="17"/>
                  </a:lnTo>
                  <a:lnTo>
                    <a:pt x="12" y="18"/>
                  </a:lnTo>
                  <a:lnTo>
                    <a:pt x="12" y="18"/>
                  </a:lnTo>
                  <a:lnTo>
                    <a:pt x="13" y="17"/>
                  </a:lnTo>
                  <a:lnTo>
                    <a:pt x="13" y="17"/>
                  </a:lnTo>
                  <a:lnTo>
                    <a:pt x="13" y="17"/>
                  </a:lnTo>
                  <a:lnTo>
                    <a:pt x="13" y="16"/>
                  </a:lnTo>
                  <a:lnTo>
                    <a:pt x="13" y="16"/>
                  </a:lnTo>
                  <a:lnTo>
                    <a:pt x="14" y="16"/>
                  </a:lnTo>
                  <a:lnTo>
                    <a:pt x="14" y="16"/>
                  </a:lnTo>
                  <a:lnTo>
                    <a:pt x="14" y="16"/>
                  </a:lnTo>
                  <a:lnTo>
                    <a:pt x="15" y="16"/>
                  </a:lnTo>
                  <a:lnTo>
                    <a:pt x="15" y="16"/>
                  </a:lnTo>
                  <a:lnTo>
                    <a:pt x="16" y="17"/>
                  </a:lnTo>
                  <a:lnTo>
                    <a:pt x="16" y="18"/>
                  </a:lnTo>
                  <a:lnTo>
                    <a:pt x="16" y="18"/>
                  </a:lnTo>
                  <a:lnTo>
                    <a:pt x="16" y="19"/>
                  </a:lnTo>
                  <a:lnTo>
                    <a:pt x="16" y="19"/>
                  </a:lnTo>
                  <a:lnTo>
                    <a:pt x="15" y="20"/>
                  </a:lnTo>
                  <a:lnTo>
                    <a:pt x="15" y="20"/>
                  </a:lnTo>
                  <a:lnTo>
                    <a:pt x="14" y="21"/>
                  </a:lnTo>
                  <a:lnTo>
                    <a:pt x="14" y="22"/>
                  </a:lnTo>
                  <a:lnTo>
                    <a:pt x="13" y="22"/>
                  </a:lnTo>
                  <a:lnTo>
                    <a:pt x="12" y="22"/>
                  </a:lnTo>
                  <a:lnTo>
                    <a:pt x="11" y="21"/>
                  </a:lnTo>
                  <a:lnTo>
                    <a:pt x="10" y="21"/>
                  </a:lnTo>
                  <a:lnTo>
                    <a:pt x="9" y="21"/>
                  </a:lnTo>
                  <a:lnTo>
                    <a:pt x="8" y="21"/>
                  </a:lnTo>
                  <a:lnTo>
                    <a:pt x="7" y="21"/>
                  </a:lnTo>
                  <a:lnTo>
                    <a:pt x="6" y="21"/>
                  </a:lnTo>
                  <a:lnTo>
                    <a:pt x="4" y="21"/>
                  </a:lnTo>
                  <a:lnTo>
                    <a:pt x="3" y="21"/>
                  </a:lnTo>
                  <a:lnTo>
                    <a:pt x="3"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8" name="Freeform 115"/>
            <p:cNvSpPr>
              <a:spLocks/>
            </p:cNvSpPr>
            <p:nvPr/>
          </p:nvSpPr>
          <p:spPr bwMode="auto">
            <a:xfrm>
              <a:off x="2929" y="2946"/>
              <a:ext cx="3" cy="36"/>
            </a:xfrm>
            <a:custGeom>
              <a:avLst/>
              <a:gdLst>
                <a:gd name="T0" fmla="*/ 0 w 3"/>
                <a:gd name="T1" fmla="*/ 36 h 36"/>
                <a:gd name="T2" fmla="*/ 0 w 3"/>
                <a:gd name="T3" fmla="*/ 33 h 36"/>
                <a:gd name="T4" fmla="*/ 0 w 3"/>
                <a:gd name="T5" fmla="*/ 29 h 36"/>
                <a:gd name="T6" fmla="*/ 0 w 3"/>
                <a:gd name="T7" fmla="*/ 26 h 36"/>
                <a:gd name="T8" fmla="*/ 0 w 3"/>
                <a:gd name="T9" fmla="*/ 22 h 36"/>
                <a:gd name="T10" fmla="*/ 0 w 3"/>
                <a:gd name="T11" fmla="*/ 19 h 36"/>
                <a:gd name="T12" fmla="*/ 0 w 3"/>
                <a:gd name="T13" fmla="*/ 15 h 36"/>
                <a:gd name="T14" fmla="*/ 0 w 3"/>
                <a:gd name="T15" fmla="*/ 11 h 36"/>
                <a:gd name="T16" fmla="*/ 1 w 3"/>
                <a:gd name="T17" fmla="*/ 8 h 36"/>
                <a:gd name="T18" fmla="*/ 1 w 3"/>
                <a:gd name="T19" fmla="*/ 4 h 36"/>
                <a:gd name="T20" fmla="*/ 2 w 3"/>
                <a:gd name="T21" fmla="*/ 0 h 36"/>
                <a:gd name="T22" fmla="*/ 2 w 3"/>
                <a:gd name="T23" fmla="*/ 4 h 36"/>
                <a:gd name="T24" fmla="*/ 3 w 3"/>
                <a:gd name="T25" fmla="*/ 7 h 36"/>
                <a:gd name="T26" fmla="*/ 3 w 3"/>
                <a:gd name="T27" fmla="*/ 11 h 36"/>
                <a:gd name="T28" fmla="*/ 3 w 3"/>
                <a:gd name="T29" fmla="*/ 15 h 36"/>
                <a:gd name="T30" fmla="*/ 3 w 3"/>
                <a:gd name="T31" fmla="*/ 18 h 36"/>
                <a:gd name="T32" fmla="*/ 3 w 3"/>
                <a:gd name="T33" fmla="*/ 22 h 36"/>
                <a:gd name="T34" fmla="*/ 2 w 3"/>
                <a:gd name="T35" fmla="*/ 26 h 36"/>
                <a:gd name="T36" fmla="*/ 2 w 3"/>
                <a:gd name="T37" fmla="*/ 29 h 36"/>
                <a:gd name="T38" fmla="*/ 1 w 3"/>
                <a:gd name="T39" fmla="*/ 33 h 36"/>
                <a:gd name="T40" fmla="*/ 1 w 3"/>
                <a:gd name="T41" fmla="*/ 36 h 36"/>
                <a:gd name="T42" fmla="*/ 1 w 3"/>
                <a:gd name="T43" fmla="*/ 36 h 36"/>
                <a:gd name="T44" fmla="*/ 0 w 3"/>
                <a:gd name="T4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6">
                  <a:moveTo>
                    <a:pt x="0" y="36"/>
                  </a:moveTo>
                  <a:lnTo>
                    <a:pt x="0" y="33"/>
                  </a:lnTo>
                  <a:lnTo>
                    <a:pt x="0" y="29"/>
                  </a:lnTo>
                  <a:lnTo>
                    <a:pt x="0" y="26"/>
                  </a:lnTo>
                  <a:lnTo>
                    <a:pt x="0" y="22"/>
                  </a:lnTo>
                  <a:lnTo>
                    <a:pt x="0" y="19"/>
                  </a:lnTo>
                  <a:lnTo>
                    <a:pt x="0" y="15"/>
                  </a:lnTo>
                  <a:lnTo>
                    <a:pt x="0" y="11"/>
                  </a:lnTo>
                  <a:lnTo>
                    <a:pt x="1" y="8"/>
                  </a:lnTo>
                  <a:lnTo>
                    <a:pt x="1" y="4"/>
                  </a:lnTo>
                  <a:lnTo>
                    <a:pt x="2" y="0"/>
                  </a:lnTo>
                  <a:lnTo>
                    <a:pt x="2" y="4"/>
                  </a:lnTo>
                  <a:lnTo>
                    <a:pt x="3" y="7"/>
                  </a:lnTo>
                  <a:lnTo>
                    <a:pt x="3" y="11"/>
                  </a:lnTo>
                  <a:lnTo>
                    <a:pt x="3" y="15"/>
                  </a:lnTo>
                  <a:lnTo>
                    <a:pt x="3" y="18"/>
                  </a:lnTo>
                  <a:lnTo>
                    <a:pt x="3" y="22"/>
                  </a:lnTo>
                  <a:lnTo>
                    <a:pt x="2" y="26"/>
                  </a:lnTo>
                  <a:lnTo>
                    <a:pt x="2" y="29"/>
                  </a:lnTo>
                  <a:lnTo>
                    <a:pt x="1" y="33"/>
                  </a:lnTo>
                  <a:lnTo>
                    <a:pt x="1" y="36"/>
                  </a:lnTo>
                  <a:lnTo>
                    <a:pt x="1" y="36"/>
                  </a:lnTo>
                  <a:lnTo>
                    <a:pt x="0" y="3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19" name="Freeform 116"/>
            <p:cNvSpPr>
              <a:spLocks/>
            </p:cNvSpPr>
            <p:nvPr/>
          </p:nvSpPr>
          <p:spPr bwMode="auto">
            <a:xfrm>
              <a:off x="2945" y="2970"/>
              <a:ext cx="2" cy="5"/>
            </a:xfrm>
            <a:custGeom>
              <a:avLst/>
              <a:gdLst>
                <a:gd name="T0" fmla="*/ 0 w 2"/>
                <a:gd name="T1" fmla="*/ 5 h 5"/>
                <a:gd name="T2" fmla="*/ 0 w 2"/>
                <a:gd name="T3" fmla="*/ 5 h 5"/>
                <a:gd name="T4" fmla="*/ 0 w 2"/>
                <a:gd name="T5" fmla="*/ 4 h 5"/>
                <a:gd name="T6" fmla="*/ 0 w 2"/>
                <a:gd name="T7" fmla="*/ 3 h 5"/>
                <a:gd name="T8" fmla="*/ 0 w 2"/>
                <a:gd name="T9" fmla="*/ 3 h 5"/>
                <a:gd name="T10" fmla="*/ 0 w 2"/>
                <a:gd name="T11" fmla="*/ 3 h 5"/>
                <a:gd name="T12" fmla="*/ 0 w 2"/>
                <a:gd name="T13" fmla="*/ 2 h 5"/>
                <a:gd name="T14" fmla="*/ 0 w 2"/>
                <a:gd name="T15" fmla="*/ 2 h 5"/>
                <a:gd name="T16" fmla="*/ 0 w 2"/>
                <a:gd name="T17" fmla="*/ 1 h 5"/>
                <a:gd name="T18" fmla="*/ 0 w 2"/>
                <a:gd name="T19" fmla="*/ 1 h 5"/>
                <a:gd name="T20" fmla="*/ 0 w 2"/>
                <a:gd name="T21" fmla="*/ 0 h 5"/>
                <a:gd name="T22" fmla="*/ 2 w 2"/>
                <a:gd name="T23" fmla="*/ 5 h 5"/>
                <a:gd name="T24" fmla="*/ 0 w 2"/>
                <a:gd name="T25" fmla="*/ 5 h 5"/>
                <a:gd name="T26" fmla="*/ 0 w 2"/>
                <a:gd name="T2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5"/>
                  </a:moveTo>
                  <a:lnTo>
                    <a:pt x="0" y="5"/>
                  </a:lnTo>
                  <a:lnTo>
                    <a:pt x="0" y="4"/>
                  </a:lnTo>
                  <a:lnTo>
                    <a:pt x="0" y="3"/>
                  </a:lnTo>
                  <a:lnTo>
                    <a:pt x="0" y="3"/>
                  </a:lnTo>
                  <a:lnTo>
                    <a:pt x="0" y="3"/>
                  </a:lnTo>
                  <a:lnTo>
                    <a:pt x="0" y="2"/>
                  </a:lnTo>
                  <a:lnTo>
                    <a:pt x="0" y="2"/>
                  </a:lnTo>
                  <a:lnTo>
                    <a:pt x="0" y="1"/>
                  </a:lnTo>
                  <a:lnTo>
                    <a:pt x="0" y="1"/>
                  </a:lnTo>
                  <a:lnTo>
                    <a:pt x="0" y="0"/>
                  </a:lnTo>
                  <a:lnTo>
                    <a:pt x="2" y="5"/>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0" name="Freeform 117"/>
            <p:cNvSpPr>
              <a:spLocks/>
            </p:cNvSpPr>
            <p:nvPr/>
          </p:nvSpPr>
          <p:spPr bwMode="auto">
            <a:xfrm>
              <a:off x="2922" y="2947"/>
              <a:ext cx="3" cy="34"/>
            </a:xfrm>
            <a:custGeom>
              <a:avLst/>
              <a:gdLst>
                <a:gd name="T0" fmla="*/ 0 w 3"/>
                <a:gd name="T1" fmla="*/ 34 h 34"/>
                <a:gd name="T2" fmla="*/ 0 w 3"/>
                <a:gd name="T3" fmla="*/ 30 h 34"/>
                <a:gd name="T4" fmla="*/ 1 w 3"/>
                <a:gd name="T5" fmla="*/ 27 h 34"/>
                <a:gd name="T6" fmla="*/ 1 w 3"/>
                <a:gd name="T7" fmla="*/ 23 h 34"/>
                <a:gd name="T8" fmla="*/ 1 w 3"/>
                <a:gd name="T9" fmla="*/ 20 h 34"/>
                <a:gd name="T10" fmla="*/ 1 w 3"/>
                <a:gd name="T11" fmla="*/ 17 h 34"/>
                <a:gd name="T12" fmla="*/ 1 w 3"/>
                <a:gd name="T13" fmla="*/ 13 h 34"/>
                <a:gd name="T14" fmla="*/ 1 w 3"/>
                <a:gd name="T15" fmla="*/ 10 h 34"/>
                <a:gd name="T16" fmla="*/ 1 w 3"/>
                <a:gd name="T17" fmla="*/ 7 h 34"/>
                <a:gd name="T18" fmla="*/ 2 w 3"/>
                <a:gd name="T19" fmla="*/ 4 h 34"/>
                <a:gd name="T20" fmla="*/ 2 w 3"/>
                <a:gd name="T21" fmla="*/ 0 h 34"/>
                <a:gd name="T22" fmla="*/ 2 w 3"/>
                <a:gd name="T23" fmla="*/ 3 h 34"/>
                <a:gd name="T24" fmla="*/ 2 w 3"/>
                <a:gd name="T25" fmla="*/ 6 h 34"/>
                <a:gd name="T26" fmla="*/ 2 w 3"/>
                <a:gd name="T27" fmla="*/ 10 h 34"/>
                <a:gd name="T28" fmla="*/ 2 w 3"/>
                <a:gd name="T29" fmla="*/ 13 h 34"/>
                <a:gd name="T30" fmla="*/ 2 w 3"/>
                <a:gd name="T31" fmla="*/ 16 h 34"/>
                <a:gd name="T32" fmla="*/ 2 w 3"/>
                <a:gd name="T33" fmla="*/ 19 h 34"/>
                <a:gd name="T34" fmla="*/ 2 w 3"/>
                <a:gd name="T35" fmla="*/ 23 h 34"/>
                <a:gd name="T36" fmla="*/ 2 w 3"/>
                <a:gd name="T37" fmla="*/ 26 h 34"/>
                <a:gd name="T38" fmla="*/ 2 w 3"/>
                <a:gd name="T39" fmla="*/ 30 h 34"/>
                <a:gd name="T40" fmla="*/ 3 w 3"/>
                <a:gd name="T41" fmla="*/ 33 h 34"/>
                <a:gd name="T42" fmla="*/ 0 w 3"/>
                <a:gd name="T43" fmla="*/ 34 h 34"/>
                <a:gd name="T44" fmla="*/ 0 w 3"/>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4">
                  <a:moveTo>
                    <a:pt x="0" y="34"/>
                  </a:moveTo>
                  <a:lnTo>
                    <a:pt x="0" y="30"/>
                  </a:lnTo>
                  <a:lnTo>
                    <a:pt x="1" y="27"/>
                  </a:lnTo>
                  <a:lnTo>
                    <a:pt x="1" y="23"/>
                  </a:lnTo>
                  <a:lnTo>
                    <a:pt x="1" y="20"/>
                  </a:lnTo>
                  <a:lnTo>
                    <a:pt x="1" y="17"/>
                  </a:lnTo>
                  <a:lnTo>
                    <a:pt x="1" y="13"/>
                  </a:lnTo>
                  <a:lnTo>
                    <a:pt x="1" y="10"/>
                  </a:lnTo>
                  <a:lnTo>
                    <a:pt x="1" y="7"/>
                  </a:lnTo>
                  <a:lnTo>
                    <a:pt x="2" y="4"/>
                  </a:lnTo>
                  <a:lnTo>
                    <a:pt x="2" y="0"/>
                  </a:lnTo>
                  <a:lnTo>
                    <a:pt x="2" y="3"/>
                  </a:lnTo>
                  <a:lnTo>
                    <a:pt x="2" y="6"/>
                  </a:lnTo>
                  <a:lnTo>
                    <a:pt x="2" y="10"/>
                  </a:lnTo>
                  <a:lnTo>
                    <a:pt x="2" y="13"/>
                  </a:lnTo>
                  <a:lnTo>
                    <a:pt x="2" y="16"/>
                  </a:lnTo>
                  <a:lnTo>
                    <a:pt x="2" y="19"/>
                  </a:lnTo>
                  <a:lnTo>
                    <a:pt x="2" y="23"/>
                  </a:lnTo>
                  <a:lnTo>
                    <a:pt x="2" y="26"/>
                  </a:lnTo>
                  <a:lnTo>
                    <a:pt x="2" y="30"/>
                  </a:lnTo>
                  <a:lnTo>
                    <a:pt x="3" y="33"/>
                  </a:lnTo>
                  <a:lnTo>
                    <a:pt x="0" y="34"/>
                  </a:lnTo>
                  <a:lnTo>
                    <a:pt x="0"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1" name="Freeform 118"/>
            <p:cNvSpPr>
              <a:spLocks/>
            </p:cNvSpPr>
            <p:nvPr/>
          </p:nvSpPr>
          <p:spPr bwMode="auto">
            <a:xfrm>
              <a:off x="2915" y="2946"/>
              <a:ext cx="3" cy="35"/>
            </a:xfrm>
            <a:custGeom>
              <a:avLst/>
              <a:gdLst>
                <a:gd name="T0" fmla="*/ 1 w 3"/>
                <a:gd name="T1" fmla="*/ 34 h 35"/>
                <a:gd name="T2" fmla="*/ 1 w 3"/>
                <a:gd name="T3" fmla="*/ 31 h 35"/>
                <a:gd name="T4" fmla="*/ 1 w 3"/>
                <a:gd name="T5" fmla="*/ 27 h 35"/>
                <a:gd name="T6" fmla="*/ 0 w 3"/>
                <a:gd name="T7" fmla="*/ 24 h 35"/>
                <a:gd name="T8" fmla="*/ 0 w 3"/>
                <a:gd name="T9" fmla="*/ 20 h 35"/>
                <a:gd name="T10" fmla="*/ 0 w 3"/>
                <a:gd name="T11" fmla="*/ 17 h 35"/>
                <a:gd name="T12" fmla="*/ 0 w 3"/>
                <a:gd name="T13" fmla="*/ 13 h 35"/>
                <a:gd name="T14" fmla="*/ 1 w 3"/>
                <a:gd name="T15" fmla="*/ 9 h 35"/>
                <a:gd name="T16" fmla="*/ 1 w 3"/>
                <a:gd name="T17" fmla="*/ 6 h 35"/>
                <a:gd name="T18" fmla="*/ 2 w 3"/>
                <a:gd name="T19" fmla="*/ 3 h 35"/>
                <a:gd name="T20" fmla="*/ 2 w 3"/>
                <a:gd name="T21" fmla="*/ 0 h 35"/>
                <a:gd name="T22" fmla="*/ 3 w 3"/>
                <a:gd name="T23" fmla="*/ 34 h 35"/>
                <a:gd name="T24" fmla="*/ 1 w 3"/>
                <a:gd name="T25" fmla="*/ 35 h 35"/>
                <a:gd name="T26" fmla="*/ 1 w 3"/>
                <a:gd name="T27" fmla="*/ 35 h 35"/>
                <a:gd name="T28" fmla="*/ 1 w 3"/>
                <a:gd name="T29"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5">
                  <a:moveTo>
                    <a:pt x="1" y="34"/>
                  </a:moveTo>
                  <a:lnTo>
                    <a:pt x="1" y="31"/>
                  </a:lnTo>
                  <a:lnTo>
                    <a:pt x="1" y="27"/>
                  </a:lnTo>
                  <a:lnTo>
                    <a:pt x="0" y="24"/>
                  </a:lnTo>
                  <a:lnTo>
                    <a:pt x="0" y="20"/>
                  </a:lnTo>
                  <a:lnTo>
                    <a:pt x="0" y="17"/>
                  </a:lnTo>
                  <a:lnTo>
                    <a:pt x="0" y="13"/>
                  </a:lnTo>
                  <a:lnTo>
                    <a:pt x="1" y="9"/>
                  </a:lnTo>
                  <a:lnTo>
                    <a:pt x="1" y="6"/>
                  </a:lnTo>
                  <a:lnTo>
                    <a:pt x="2" y="3"/>
                  </a:lnTo>
                  <a:lnTo>
                    <a:pt x="2" y="0"/>
                  </a:lnTo>
                  <a:lnTo>
                    <a:pt x="3" y="34"/>
                  </a:lnTo>
                  <a:lnTo>
                    <a:pt x="1" y="35"/>
                  </a:lnTo>
                  <a:lnTo>
                    <a:pt x="1" y="35"/>
                  </a:lnTo>
                  <a:lnTo>
                    <a:pt x="1" y="34"/>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2" name="Freeform 119"/>
            <p:cNvSpPr>
              <a:spLocks/>
            </p:cNvSpPr>
            <p:nvPr/>
          </p:nvSpPr>
          <p:spPr bwMode="auto">
            <a:xfrm>
              <a:off x="3002" y="2916"/>
              <a:ext cx="6" cy="40"/>
            </a:xfrm>
            <a:custGeom>
              <a:avLst/>
              <a:gdLst>
                <a:gd name="T0" fmla="*/ 4 w 6"/>
                <a:gd name="T1" fmla="*/ 2 h 40"/>
                <a:gd name="T2" fmla="*/ 3 w 6"/>
                <a:gd name="T3" fmla="*/ 2 h 40"/>
                <a:gd name="T4" fmla="*/ 3 w 6"/>
                <a:gd name="T5" fmla="*/ 2 h 40"/>
                <a:gd name="T6" fmla="*/ 2 w 6"/>
                <a:gd name="T7" fmla="*/ 3 h 40"/>
                <a:gd name="T8" fmla="*/ 2 w 6"/>
                <a:gd name="T9" fmla="*/ 3 h 40"/>
                <a:gd name="T10" fmla="*/ 2 w 6"/>
                <a:gd name="T11" fmla="*/ 4 h 40"/>
                <a:gd name="T12" fmla="*/ 1 w 6"/>
                <a:gd name="T13" fmla="*/ 4 h 40"/>
                <a:gd name="T14" fmla="*/ 1 w 6"/>
                <a:gd name="T15" fmla="*/ 5 h 40"/>
                <a:gd name="T16" fmla="*/ 0 w 6"/>
                <a:gd name="T17" fmla="*/ 6 h 40"/>
                <a:gd name="T18" fmla="*/ 0 w 6"/>
                <a:gd name="T19" fmla="*/ 6 h 40"/>
                <a:gd name="T20" fmla="*/ 0 w 6"/>
                <a:gd name="T21" fmla="*/ 7 h 40"/>
                <a:gd name="T22" fmla="*/ 0 w 6"/>
                <a:gd name="T23" fmla="*/ 6 h 40"/>
                <a:gd name="T24" fmla="*/ 0 w 6"/>
                <a:gd name="T25" fmla="*/ 5 h 40"/>
                <a:gd name="T26" fmla="*/ 0 w 6"/>
                <a:gd name="T27" fmla="*/ 4 h 40"/>
                <a:gd name="T28" fmla="*/ 0 w 6"/>
                <a:gd name="T29" fmla="*/ 3 h 40"/>
                <a:gd name="T30" fmla="*/ 1 w 6"/>
                <a:gd name="T31" fmla="*/ 2 h 40"/>
                <a:gd name="T32" fmla="*/ 2 w 6"/>
                <a:gd name="T33" fmla="*/ 1 h 40"/>
                <a:gd name="T34" fmla="*/ 3 w 6"/>
                <a:gd name="T35" fmla="*/ 0 h 40"/>
                <a:gd name="T36" fmla="*/ 4 w 6"/>
                <a:gd name="T37" fmla="*/ 0 h 40"/>
                <a:gd name="T38" fmla="*/ 5 w 6"/>
                <a:gd name="T39" fmla="*/ 0 h 40"/>
                <a:gd name="T40" fmla="*/ 6 w 6"/>
                <a:gd name="T41" fmla="*/ 1 h 40"/>
                <a:gd name="T42" fmla="*/ 4 w 6"/>
                <a:gd name="T43" fmla="*/ 40 h 40"/>
                <a:gd name="T44" fmla="*/ 4 w 6"/>
                <a:gd name="T45" fmla="*/ 36 h 40"/>
                <a:gd name="T46" fmla="*/ 4 w 6"/>
                <a:gd name="T47" fmla="*/ 32 h 40"/>
                <a:gd name="T48" fmla="*/ 4 w 6"/>
                <a:gd name="T49" fmla="*/ 28 h 40"/>
                <a:gd name="T50" fmla="*/ 5 w 6"/>
                <a:gd name="T51" fmla="*/ 24 h 40"/>
                <a:gd name="T52" fmla="*/ 5 w 6"/>
                <a:gd name="T53" fmla="*/ 20 h 40"/>
                <a:gd name="T54" fmla="*/ 5 w 6"/>
                <a:gd name="T55" fmla="*/ 17 h 40"/>
                <a:gd name="T56" fmla="*/ 5 w 6"/>
                <a:gd name="T57" fmla="*/ 13 h 40"/>
                <a:gd name="T58" fmla="*/ 5 w 6"/>
                <a:gd name="T59" fmla="*/ 9 h 40"/>
                <a:gd name="T60" fmla="*/ 5 w 6"/>
                <a:gd name="T61" fmla="*/ 5 h 40"/>
                <a:gd name="T62" fmla="*/ 4 w 6"/>
                <a:gd name="T63" fmla="*/ 2 h 40"/>
                <a:gd name="T64" fmla="*/ 4 w 6"/>
                <a:gd name="T6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40">
                  <a:moveTo>
                    <a:pt x="4" y="2"/>
                  </a:moveTo>
                  <a:lnTo>
                    <a:pt x="3" y="2"/>
                  </a:lnTo>
                  <a:lnTo>
                    <a:pt x="3" y="2"/>
                  </a:lnTo>
                  <a:lnTo>
                    <a:pt x="2" y="3"/>
                  </a:lnTo>
                  <a:lnTo>
                    <a:pt x="2" y="3"/>
                  </a:lnTo>
                  <a:lnTo>
                    <a:pt x="2" y="4"/>
                  </a:lnTo>
                  <a:lnTo>
                    <a:pt x="1" y="4"/>
                  </a:lnTo>
                  <a:lnTo>
                    <a:pt x="1" y="5"/>
                  </a:lnTo>
                  <a:lnTo>
                    <a:pt x="0" y="6"/>
                  </a:lnTo>
                  <a:lnTo>
                    <a:pt x="0" y="6"/>
                  </a:lnTo>
                  <a:lnTo>
                    <a:pt x="0" y="7"/>
                  </a:lnTo>
                  <a:lnTo>
                    <a:pt x="0" y="6"/>
                  </a:lnTo>
                  <a:lnTo>
                    <a:pt x="0" y="5"/>
                  </a:lnTo>
                  <a:lnTo>
                    <a:pt x="0" y="4"/>
                  </a:lnTo>
                  <a:lnTo>
                    <a:pt x="0" y="3"/>
                  </a:lnTo>
                  <a:lnTo>
                    <a:pt x="1" y="2"/>
                  </a:lnTo>
                  <a:lnTo>
                    <a:pt x="2" y="1"/>
                  </a:lnTo>
                  <a:lnTo>
                    <a:pt x="3" y="0"/>
                  </a:lnTo>
                  <a:lnTo>
                    <a:pt x="4" y="0"/>
                  </a:lnTo>
                  <a:lnTo>
                    <a:pt x="5" y="0"/>
                  </a:lnTo>
                  <a:lnTo>
                    <a:pt x="6" y="1"/>
                  </a:lnTo>
                  <a:lnTo>
                    <a:pt x="4" y="40"/>
                  </a:lnTo>
                  <a:lnTo>
                    <a:pt x="4" y="36"/>
                  </a:lnTo>
                  <a:lnTo>
                    <a:pt x="4" y="32"/>
                  </a:lnTo>
                  <a:lnTo>
                    <a:pt x="4" y="28"/>
                  </a:lnTo>
                  <a:lnTo>
                    <a:pt x="5" y="24"/>
                  </a:lnTo>
                  <a:lnTo>
                    <a:pt x="5" y="20"/>
                  </a:lnTo>
                  <a:lnTo>
                    <a:pt x="5" y="17"/>
                  </a:lnTo>
                  <a:lnTo>
                    <a:pt x="5" y="13"/>
                  </a:lnTo>
                  <a:lnTo>
                    <a:pt x="5" y="9"/>
                  </a:lnTo>
                  <a:lnTo>
                    <a:pt x="5" y="5"/>
                  </a:lnTo>
                  <a:lnTo>
                    <a:pt x="4" y="2"/>
                  </a:lnTo>
                  <a:lnTo>
                    <a:pt x="4" y="2"/>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3" name="Freeform 120"/>
            <p:cNvSpPr>
              <a:spLocks/>
            </p:cNvSpPr>
            <p:nvPr/>
          </p:nvSpPr>
          <p:spPr bwMode="auto">
            <a:xfrm>
              <a:off x="2909" y="2946"/>
              <a:ext cx="3" cy="35"/>
            </a:xfrm>
            <a:custGeom>
              <a:avLst/>
              <a:gdLst>
                <a:gd name="T0" fmla="*/ 2 w 3"/>
                <a:gd name="T1" fmla="*/ 0 h 35"/>
                <a:gd name="T2" fmla="*/ 3 w 3"/>
                <a:gd name="T3" fmla="*/ 3 h 35"/>
                <a:gd name="T4" fmla="*/ 3 w 3"/>
                <a:gd name="T5" fmla="*/ 6 h 35"/>
                <a:gd name="T6" fmla="*/ 3 w 3"/>
                <a:gd name="T7" fmla="*/ 10 h 35"/>
                <a:gd name="T8" fmla="*/ 2 w 3"/>
                <a:gd name="T9" fmla="*/ 13 h 35"/>
                <a:gd name="T10" fmla="*/ 2 w 3"/>
                <a:gd name="T11" fmla="*/ 16 h 35"/>
                <a:gd name="T12" fmla="*/ 1 w 3"/>
                <a:gd name="T13" fmla="*/ 20 h 35"/>
                <a:gd name="T14" fmla="*/ 1 w 3"/>
                <a:gd name="T15" fmla="*/ 24 h 35"/>
                <a:gd name="T16" fmla="*/ 1 w 3"/>
                <a:gd name="T17" fmla="*/ 27 h 35"/>
                <a:gd name="T18" fmla="*/ 1 w 3"/>
                <a:gd name="T19" fmla="*/ 31 h 35"/>
                <a:gd name="T20" fmla="*/ 2 w 3"/>
                <a:gd name="T21" fmla="*/ 35 h 35"/>
                <a:gd name="T22" fmla="*/ 1 w 3"/>
                <a:gd name="T23" fmla="*/ 31 h 35"/>
                <a:gd name="T24" fmla="*/ 0 w 3"/>
                <a:gd name="T25" fmla="*/ 28 h 35"/>
                <a:gd name="T26" fmla="*/ 0 w 3"/>
                <a:gd name="T27" fmla="*/ 24 h 35"/>
                <a:gd name="T28" fmla="*/ 0 w 3"/>
                <a:gd name="T29" fmla="*/ 21 h 35"/>
                <a:gd name="T30" fmla="*/ 0 w 3"/>
                <a:gd name="T31" fmla="*/ 18 h 35"/>
                <a:gd name="T32" fmla="*/ 0 w 3"/>
                <a:gd name="T33" fmla="*/ 14 h 35"/>
                <a:gd name="T34" fmla="*/ 0 w 3"/>
                <a:gd name="T35" fmla="*/ 10 h 35"/>
                <a:gd name="T36" fmla="*/ 1 w 3"/>
                <a:gd name="T37" fmla="*/ 7 h 35"/>
                <a:gd name="T38" fmla="*/ 2 w 3"/>
                <a:gd name="T39" fmla="*/ 3 h 35"/>
                <a:gd name="T40" fmla="*/ 2 w 3"/>
                <a:gd name="T41" fmla="*/ 0 h 35"/>
                <a:gd name="T42" fmla="*/ 2 w 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35">
                  <a:moveTo>
                    <a:pt x="2" y="0"/>
                  </a:moveTo>
                  <a:lnTo>
                    <a:pt x="3" y="3"/>
                  </a:lnTo>
                  <a:lnTo>
                    <a:pt x="3" y="6"/>
                  </a:lnTo>
                  <a:lnTo>
                    <a:pt x="3" y="10"/>
                  </a:lnTo>
                  <a:lnTo>
                    <a:pt x="2" y="13"/>
                  </a:lnTo>
                  <a:lnTo>
                    <a:pt x="2" y="16"/>
                  </a:lnTo>
                  <a:lnTo>
                    <a:pt x="1" y="20"/>
                  </a:lnTo>
                  <a:lnTo>
                    <a:pt x="1" y="24"/>
                  </a:lnTo>
                  <a:lnTo>
                    <a:pt x="1" y="27"/>
                  </a:lnTo>
                  <a:lnTo>
                    <a:pt x="1" y="31"/>
                  </a:lnTo>
                  <a:lnTo>
                    <a:pt x="2" y="35"/>
                  </a:lnTo>
                  <a:lnTo>
                    <a:pt x="1" y="31"/>
                  </a:lnTo>
                  <a:lnTo>
                    <a:pt x="0" y="28"/>
                  </a:lnTo>
                  <a:lnTo>
                    <a:pt x="0" y="24"/>
                  </a:lnTo>
                  <a:lnTo>
                    <a:pt x="0" y="21"/>
                  </a:lnTo>
                  <a:lnTo>
                    <a:pt x="0" y="18"/>
                  </a:lnTo>
                  <a:lnTo>
                    <a:pt x="0" y="14"/>
                  </a:lnTo>
                  <a:lnTo>
                    <a:pt x="0" y="10"/>
                  </a:lnTo>
                  <a:lnTo>
                    <a:pt x="1" y="7"/>
                  </a:lnTo>
                  <a:lnTo>
                    <a:pt x="2" y="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4" name="Freeform 121"/>
            <p:cNvSpPr>
              <a:spLocks/>
            </p:cNvSpPr>
            <p:nvPr/>
          </p:nvSpPr>
          <p:spPr bwMode="auto">
            <a:xfrm>
              <a:off x="2901" y="2946"/>
              <a:ext cx="3" cy="32"/>
            </a:xfrm>
            <a:custGeom>
              <a:avLst/>
              <a:gdLst>
                <a:gd name="T0" fmla="*/ 0 w 3"/>
                <a:gd name="T1" fmla="*/ 0 h 32"/>
                <a:gd name="T2" fmla="*/ 3 w 3"/>
                <a:gd name="T3" fmla="*/ 0 h 32"/>
                <a:gd name="T4" fmla="*/ 2 w 3"/>
                <a:gd name="T5" fmla="*/ 32 h 32"/>
                <a:gd name="T6" fmla="*/ 1 w 3"/>
                <a:gd name="T7" fmla="*/ 29 h 32"/>
                <a:gd name="T8" fmla="*/ 1 w 3"/>
                <a:gd name="T9" fmla="*/ 26 h 32"/>
                <a:gd name="T10" fmla="*/ 0 w 3"/>
                <a:gd name="T11" fmla="*/ 23 h 32"/>
                <a:gd name="T12" fmla="*/ 0 w 3"/>
                <a:gd name="T13" fmla="*/ 20 h 32"/>
                <a:gd name="T14" fmla="*/ 0 w 3"/>
                <a:gd name="T15" fmla="*/ 17 h 32"/>
                <a:gd name="T16" fmla="*/ 0 w 3"/>
                <a:gd name="T17" fmla="*/ 13 h 32"/>
                <a:gd name="T18" fmla="*/ 0 w 3"/>
                <a:gd name="T19" fmla="*/ 10 h 32"/>
                <a:gd name="T20" fmla="*/ 0 w 3"/>
                <a:gd name="T21" fmla="*/ 7 h 32"/>
                <a:gd name="T22" fmla="*/ 0 w 3"/>
                <a:gd name="T23" fmla="*/ 4 h 32"/>
                <a:gd name="T24" fmla="*/ 0 w 3"/>
                <a:gd name="T25" fmla="*/ 1 h 32"/>
                <a:gd name="T26" fmla="*/ 0 w 3"/>
                <a:gd name="T27" fmla="*/ 1 h 32"/>
                <a:gd name="T28" fmla="*/ 0 w 3"/>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2">
                  <a:moveTo>
                    <a:pt x="0" y="0"/>
                  </a:moveTo>
                  <a:lnTo>
                    <a:pt x="3" y="0"/>
                  </a:lnTo>
                  <a:lnTo>
                    <a:pt x="2" y="32"/>
                  </a:lnTo>
                  <a:lnTo>
                    <a:pt x="1" y="29"/>
                  </a:lnTo>
                  <a:lnTo>
                    <a:pt x="1" y="26"/>
                  </a:lnTo>
                  <a:lnTo>
                    <a:pt x="0" y="23"/>
                  </a:lnTo>
                  <a:lnTo>
                    <a:pt x="0" y="20"/>
                  </a:lnTo>
                  <a:lnTo>
                    <a:pt x="0" y="17"/>
                  </a:lnTo>
                  <a:lnTo>
                    <a:pt x="0" y="13"/>
                  </a:lnTo>
                  <a:lnTo>
                    <a:pt x="0" y="10"/>
                  </a:lnTo>
                  <a:lnTo>
                    <a:pt x="0" y="7"/>
                  </a:lnTo>
                  <a:lnTo>
                    <a:pt x="0" y="4"/>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5" name="Freeform 122"/>
            <p:cNvSpPr>
              <a:spLocks/>
            </p:cNvSpPr>
            <p:nvPr/>
          </p:nvSpPr>
          <p:spPr bwMode="auto">
            <a:xfrm>
              <a:off x="2956" y="2940"/>
              <a:ext cx="16" cy="21"/>
            </a:xfrm>
            <a:custGeom>
              <a:avLst/>
              <a:gdLst>
                <a:gd name="T0" fmla="*/ 0 w 16"/>
                <a:gd name="T1" fmla="*/ 18 h 21"/>
                <a:gd name="T2" fmla="*/ 3 w 16"/>
                <a:gd name="T3" fmla="*/ 18 h 21"/>
                <a:gd name="T4" fmla="*/ 5 w 16"/>
                <a:gd name="T5" fmla="*/ 17 h 21"/>
                <a:gd name="T6" fmla="*/ 7 w 16"/>
                <a:gd name="T7" fmla="*/ 16 h 21"/>
                <a:gd name="T8" fmla="*/ 9 w 16"/>
                <a:gd name="T9" fmla="*/ 15 h 21"/>
                <a:gd name="T10" fmla="*/ 10 w 16"/>
                <a:gd name="T11" fmla="*/ 13 h 21"/>
                <a:gd name="T12" fmla="*/ 10 w 16"/>
                <a:gd name="T13" fmla="*/ 12 h 21"/>
                <a:gd name="T14" fmla="*/ 9 w 16"/>
                <a:gd name="T15" fmla="*/ 11 h 21"/>
                <a:gd name="T16" fmla="*/ 8 w 16"/>
                <a:gd name="T17" fmla="*/ 11 h 21"/>
                <a:gd name="T18" fmla="*/ 7 w 16"/>
                <a:gd name="T19" fmla="*/ 11 h 21"/>
                <a:gd name="T20" fmla="*/ 6 w 16"/>
                <a:gd name="T21" fmla="*/ 11 h 21"/>
                <a:gd name="T22" fmla="*/ 2 w 16"/>
                <a:gd name="T23" fmla="*/ 10 h 21"/>
                <a:gd name="T24" fmla="*/ 3 w 16"/>
                <a:gd name="T25" fmla="*/ 7 h 21"/>
                <a:gd name="T26" fmla="*/ 6 w 16"/>
                <a:gd name="T27" fmla="*/ 7 h 21"/>
                <a:gd name="T28" fmla="*/ 8 w 16"/>
                <a:gd name="T29" fmla="*/ 7 h 21"/>
                <a:gd name="T30" fmla="*/ 8 w 16"/>
                <a:gd name="T31" fmla="*/ 6 h 21"/>
                <a:gd name="T32" fmla="*/ 3 w 16"/>
                <a:gd name="T33" fmla="*/ 5 h 21"/>
                <a:gd name="T34" fmla="*/ 10 w 16"/>
                <a:gd name="T35" fmla="*/ 0 h 21"/>
                <a:gd name="T36" fmla="*/ 10 w 16"/>
                <a:gd name="T37" fmla="*/ 2 h 21"/>
                <a:gd name="T38" fmla="*/ 10 w 16"/>
                <a:gd name="T39" fmla="*/ 4 h 21"/>
                <a:gd name="T40" fmla="*/ 10 w 16"/>
                <a:gd name="T41" fmla="*/ 7 h 21"/>
                <a:gd name="T42" fmla="*/ 12 w 16"/>
                <a:gd name="T43" fmla="*/ 8 h 21"/>
                <a:gd name="T44" fmla="*/ 14 w 16"/>
                <a:gd name="T45" fmla="*/ 9 h 21"/>
                <a:gd name="T46" fmla="*/ 16 w 16"/>
                <a:gd name="T47" fmla="*/ 11 h 21"/>
                <a:gd name="T48" fmla="*/ 16 w 16"/>
                <a:gd name="T49" fmla="*/ 13 h 21"/>
                <a:gd name="T50" fmla="*/ 14 w 16"/>
                <a:gd name="T51" fmla="*/ 15 h 21"/>
                <a:gd name="T52" fmla="*/ 12 w 16"/>
                <a:gd name="T53" fmla="*/ 17 h 21"/>
                <a:gd name="T54" fmla="*/ 12 w 16"/>
                <a:gd name="T55" fmla="*/ 19 h 21"/>
                <a:gd name="T56" fmla="*/ 10 w 16"/>
                <a:gd name="T57" fmla="*/ 19 h 21"/>
                <a:gd name="T58" fmla="*/ 8 w 16"/>
                <a:gd name="T59" fmla="*/ 19 h 21"/>
                <a:gd name="T60" fmla="*/ 6 w 16"/>
                <a:gd name="T61" fmla="*/ 20 h 21"/>
                <a:gd name="T62" fmla="*/ 4 w 16"/>
                <a:gd name="T63" fmla="*/ 21 h 21"/>
                <a:gd name="T64" fmla="*/ 1 w 16"/>
                <a:gd name="T6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21">
                  <a:moveTo>
                    <a:pt x="1" y="21"/>
                  </a:moveTo>
                  <a:lnTo>
                    <a:pt x="0" y="18"/>
                  </a:lnTo>
                  <a:lnTo>
                    <a:pt x="2" y="18"/>
                  </a:lnTo>
                  <a:lnTo>
                    <a:pt x="3" y="18"/>
                  </a:lnTo>
                  <a:lnTo>
                    <a:pt x="4" y="17"/>
                  </a:lnTo>
                  <a:lnTo>
                    <a:pt x="5" y="17"/>
                  </a:lnTo>
                  <a:lnTo>
                    <a:pt x="6" y="17"/>
                  </a:lnTo>
                  <a:lnTo>
                    <a:pt x="7" y="16"/>
                  </a:lnTo>
                  <a:lnTo>
                    <a:pt x="8" y="15"/>
                  </a:lnTo>
                  <a:lnTo>
                    <a:pt x="9" y="15"/>
                  </a:lnTo>
                  <a:lnTo>
                    <a:pt x="9" y="14"/>
                  </a:lnTo>
                  <a:lnTo>
                    <a:pt x="10" y="13"/>
                  </a:lnTo>
                  <a:lnTo>
                    <a:pt x="10" y="12"/>
                  </a:lnTo>
                  <a:lnTo>
                    <a:pt x="10" y="12"/>
                  </a:lnTo>
                  <a:lnTo>
                    <a:pt x="9" y="11"/>
                  </a:lnTo>
                  <a:lnTo>
                    <a:pt x="9" y="11"/>
                  </a:lnTo>
                  <a:lnTo>
                    <a:pt x="8" y="11"/>
                  </a:lnTo>
                  <a:lnTo>
                    <a:pt x="8" y="11"/>
                  </a:lnTo>
                  <a:lnTo>
                    <a:pt x="7" y="11"/>
                  </a:lnTo>
                  <a:lnTo>
                    <a:pt x="7" y="11"/>
                  </a:lnTo>
                  <a:lnTo>
                    <a:pt x="6" y="11"/>
                  </a:lnTo>
                  <a:lnTo>
                    <a:pt x="6" y="11"/>
                  </a:lnTo>
                  <a:lnTo>
                    <a:pt x="2" y="12"/>
                  </a:lnTo>
                  <a:lnTo>
                    <a:pt x="2" y="10"/>
                  </a:lnTo>
                  <a:lnTo>
                    <a:pt x="2" y="8"/>
                  </a:lnTo>
                  <a:lnTo>
                    <a:pt x="3" y="7"/>
                  </a:lnTo>
                  <a:lnTo>
                    <a:pt x="5" y="7"/>
                  </a:lnTo>
                  <a:lnTo>
                    <a:pt x="6" y="7"/>
                  </a:lnTo>
                  <a:lnTo>
                    <a:pt x="8" y="7"/>
                  </a:lnTo>
                  <a:lnTo>
                    <a:pt x="8" y="7"/>
                  </a:lnTo>
                  <a:lnTo>
                    <a:pt x="9" y="6"/>
                  </a:lnTo>
                  <a:lnTo>
                    <a:pt x="8" y="6"/>
                  </a:lnTo>
                  <a:lnTo>
                    <a:pt x="6" y="4"/>
                  </a:lnTo>
                  <a:lnTo>
                    <a:pt x="3" y="5"/>
                  </a:lnTo>
                  <a:lnTo>
                    <a:pt x="2" y="2"/>
                  </a:lnTo>
                  <a:lnTo>
                    <a:pt x="10" y="0"/>
                  </a:lnTo>
                  <a:lnTo>
                    <a:pt x="10" y="1"/>
                  </a:lnTo>
                  <a:lnTo>
                    <a:pt x="10" y="2"/>
                  </a:lnTo>
                  <a:lnTo>
                    <a:pt x="10" y="3"/>
                  </a:lnTo>
                  <a:lnTo>
                    <a:pt x="10" y="4"/>
                  </a:lnTo>
                  <a:lnTo>
                    <a:pt x="10" y="6"/>
                  </a:lnTo>
                  <a:lnTo>
                    <a:pt x="10" y="7"/>
                  </a:lnTo>
                  <a:lnTo>
                    <a:pt x="11" y="8"/>
                  </a:lnTo>
                  <a:lnTo>
                    <a:pt x="12" y="8"/>
                  </a:lnTo>
                  <a:lnTo>
                    <a:pt x="13" y="9"/>
                  </a:lnTo>
                  <a:lnTo>
                    <a:pt x="14" y="9"/>
                  </a:lnTo>
                  <a:lnTo>
                    <a:pt x="15" y="11"/>
                  </a:lnTo>
                  <a:lnTo>
                    <a:pt x="16" y="11"/>
                  </a:lnTo>
                  <a:lnTo>
                    <a:pt x="16" y="12"/>
                  </a:lnTo>
                  <a:lnTo>
                    <a:pt x="16" y="13"/>
                  </a:lnTo>
                  <a:lnTo>
                    <a:pt x="15" y="14"/>
                  </a:lnTo>
                  <a:lnTo>
                    <a:pt x="14" y="15"/>
                  </a:lnTo>
                  <a:lnTo>
                    <a:pt x="13" y="16"/>
                  </a:lnTo>
                  <a:lnTo>
                    <a:pt x="12" y="17"/>
                  </a:lnTo>
                  <a:lnTo>
                    <a:pt x="12" y="18"/>
                  </a:lnTo>
                  <a:lnTo>
                    <a:pt x="12" y="19"/>
                  </a:lnTo>
                  <a:lnTo>
                    <a:pt x="11" y="19"/>
                  </a:lnTo>
                  <a:lnTo>
                    <a:pt x="10" y="19"/>
                  </a:lnTo>
                  <a:lnTo>
                    <a:pt x="9" y="19"/>
                  </a:lnTo>
                  <a:lnTo>
                    <a:pt x="8" y="19"/>
                  </a:lnTo>
                  <a:lnTo>
                    <a:pt x="7" y="20"/>
                  </a:lnTo>
                  <a:lnTo>
                    <a:pt x="6" y="20"/>
                  </a:lnTo>
                  <a:lnTo>
                    <a:pt x="5" y="20"/>
                  </a:lnTo>
                  <a:lnTo>
                    <a:pt x="4" y="21"/>
                  </a:lnTo>
                  <a:lnTo>
                    <a:pt x="3" y="21"/>
                  </a:lnTo>
                  <a:lnTo>
                    <a:pt x="1" y="21"/>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6" name="Freeform 123"/>
            <p:cNvSpPr>
              <a:spLocks/>
            </p:cNvSpPr>
            <p:nvPr/>
          </p:nvSpPr>
          <p:spPr bwMode="auto">
            <a:xfrm>
              <a:off x="2943" y="2891"/>
              <a:ext cx="9" cy="75"/>
            </a:xfrm>
            <a:custGeom>
              <a:avLst/>
              <a:gdLst>
                <a:gd name="T0" fmla="*/ 0 w 9"/>
                <a:gd name="T1" fmla="*/ 75 h 75"/>
                <a:gd name="T2" fmla="*/ 0 w 9"/>
                <a:gd name="T3" fmla="*/ 67 h 75"/>
                <a:gd name="T4" fmla="*/ 0 w 9"/>
                <a:gd name="T5" fmla="*/ 60 h 75"/>
                <a:gd name="T6" fmla="*/ 1 w 9"/>
                <a:gd name="T7" fmla="*/ 51 h 75"/>
                <a:gd name="T8" fmla="*/ 1 w 9"/>
                <a:gd name="T9" fmla="*/ 44 h 75"/>
                <a:gd name="T10" fmla="*/ 2 w 9"/>
                <a:gd name="T11" fmla="*/ 36 h 75"/>
                <a:gd name="T12" fmla="*/ 3 w 9"/>
                <a:gd name="T13" fmla="*/ 29 h 75"/>
                <a:gd name="T14" fmla="*/ 4 w 9"/>
                <a:gd name="T15" fmla="*/ 21 h 75"/>
                <a:gd name="T16" fmla="*/ 6 w 9"/>
                <a:gd name="T17" fmla="*/ 14 h 75"/>
                <a:gd name="T18" fmla="*/ 7 w 9"/>
                <a:gd name="T19" fmla="*/ 7 h 75"/>
                <a:gd name="T20" fmla="*/ 9 w 9"/>
                <a:gd name="T21" fmla="*/ 0 h 75"/>
                <a:gd name="T22" fmla="*/ 8 w 9"/>
                <a:gd name="T23" fmla="*/ 7 h 75"/>
                <a:gd name="T24" fmla="*/ 7 w 9"/>
                <a:gd name="T25" fmla="*/ 14 h 75"/>
                <a:gd name="T26" fmla="*/ 6 w 9"/>
                <a:gd name="T27" fmla="*/ 22 h 75"/>
                <a:gd name="T28" fmla="*/ 5 w 9"/>
                <a:gd name="T29" fmla="*/ 29 h 75"/>
                <a:gd name="T30" fmla="*/ 4 w 9"/>
                <a:gd name="T31" fmla="*/ 37 h 75"/>
                <a:gd name="T32" fmla="*/ 4 w 9"/>
                <a:gd name="T33" fmla="*/ 44 h 75"/>
                <a:gd name="T34" fmla="*/ 3 w 9"/>
                <a:gd name="T35" fmla="*/ 52 h 75"/>
                <a:gd name="T36" fmla="*/ 3 w 9"/>
                <a:gd name="T37" fmla="*/ 60 h 75"/>
                <a:gd name="T38" fmla="*/ 3 w 9"/>
                <a:gd name="T39" fmla="*/ 67 h 75"/>
                <a:gd name="T40" fmla="*/ 2 w 9"/>
                <a:gd name="T41" fmla="*/ 75 h 75"/>
                <a:gd name="T42" fmla="*/ 0 w 9"/>
                <a:gd name="T43" fmla="*/ 75 h 75"/>
                <a:gd name="T44" fmla="*/ 0 w 9"/>
                <a:gd name="T45"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 h="75">
                  <a:moveTo>
                    <a:pt x="0" y="75"/>
                  </a:moveTo>
                  <a:lnTo>
                    <a:pt x="0" y="67"/>
                  </a:lnTo>
                  <a:lnTo>
                    <a:pt x="0" y="60"/>
                  </a:lnTo>
                  <a:lnTo>
                    <a:pt x="1" y="51"/>
                  </a:lnTo>
                  <a:lnTo>
                    <a:pt x="1" y="44"/>
                  </a:lnTo>
                  <a:lnTo>
                    <a:pt x="2" y="36"/>
                  </a:lnTo>
                  <a:lnTo>
                    <a:pt x="3" y="29"/>
                  </a:lnTo>
                  <a:lnTo>
                    <a:pt x="4" y="21"/>
                  </a:lnTo>
                  <a:lnTo>
                    <a:pt x="6" y="14"/>
                  </a:lnTo>
                  <a:lnTo>
                    <a:pt x="7" y="7"/>
                  </a:lnTo>
                  <a:lnTo>
                    <a:pt x="9" y="0"/>
                  </a:lnTo>
                  <a:lnTo>
                    <a:pt x="8" y="7"/>
                  </a:lnTo>
                  <a:lnTo>
                    <a:pt x="7" y="14"/>
                  </a:lnTo>
                  <a:lnTo>
                    <a:pt x="6" y="22"/>
                  </a:lnTo>
                  <a:lnTo>
                    <a:pt x="5" y="29"/>
                  </a:lnTo>
                  <a:lnTo>
                    <a:pt x="4" y="37"/>
                  </a:lnTo>
                  <a:lnTo>
                    <a:pt x="4" y="44"/>
                  </a:lnTo>
                  <a:lnTo>
                    <a:pt x="3" y="52"/>
                  </a:lnTo>
                  <a:lnTo>
                    <a:pt x="3" y="60"/>
                  </a:lnTo>
                  <a:lnTo>
                    <a:pt x="3" y="67"/>
                  </a:lnTo>
                  <a:lnTo>
                    <a:pt x="2" y="75"/>
                  </a:lnTo>
                  <a:lnTo>
                    <a:pt x="0" y="75"/>
                  </a:lnTo>
                  <a:lnTo>
                    <a:pt x="0" y="7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7" name="Freeform 124"/>
            <p:cNvSpPr>
              <a:spLocks/>
            </p:cNvSpPr>
            <p:nvPr/>
          </p:nvSpPr>
          <p:spPr bwMode="auto">
            <a:xfrm>
              <a:off x="2890" y="2946"/>
              <a:ext cx="4" cy="33"/>
            </a:xfrm>
            <a:custGeom>
              <a:avLst/>
              <a:gdLst>
                <a:gd name="T0" fmla="*/ 2 w 4"/>
                <a:gd name="T1" fmla="*/ 33 h 33"/>
                <a:gd name="T2" fmla="*/ 1 w 4"/>
                <a:gd name="T3" fmla="*/ 30 h 33"/>
                <a:gd name="T4" fmla="*/ 1 w 4"/>
                <a:gd name="T5" fmla="*/ 27 h 33"/>
                <a:gd name="T6" fmla="*/ 0 w 4"/>
                <a:gd name="T7" fmla="*/ 23 h 33"/>
                <a:gd name="T8" fmla="*/ 0 w 4"/>
                <a:gd name="T9" fmla="*/ 20 h 33"/>
                <a:gd name="T10" fmla="*/ 0 w 4"/>
                <a:gd name="T11" fmla="*/ 16 h 33"/>
                <a:gd name="T12" fmla="*/ 0 w 4"/>
                <a:gd name="T13" fmla="*/ 13 h 33"/>
                <a:gd name="T14" fmla="*/ 1 w 4"/>
                <a:gd name="T15" fmla="*/ 9 h 33"/>
                <a:gd name="T16" fmla="*/ 2 w 4"/>
                <a:gd name="T17" fmla="*/ 6 h 33"/>
                <a:gd name="T18" fmla="*/ 3 w 4"/>
                <a:gd name="T19" fmla="*/ 3 h 33"/>
                <a:gd name="T20" fmla="*/ 4 w 4"/>
                <a:gd name="T21" fmla="*/ 0 h 33"/>
                <a:gd name="T22" fmla="*/ 3 w 4"/>
                <a:gd name="T23" fmla="*/ 3 h 33"/>
                <a:gd name="T24" fmla="*/ 2 w 4"/>
                <a:gd name="T25" fmla="*/ 7 h 33"/>
                <a:gd name="T26" fmla="*/ 2 w 4"/>
                <a:gd name="T27" fmla="*/ 10 h 33"/>
                <a:gd name="T28" fmla="*/ 2 w 4"/>
                <a:gd name="T29" fmla="*/ 13 h 33"/>
                <a:gd name="T30" fmla="*/ 2 w 4"/>
                <a:gd name="T31" fmla="*/ 17 h 33"/>
                <a:gd name="T32" fmla="*/ 3 w 4"/>
                <a:gd name="T33" fmla="*/ 20 h 33"/>
                <a:gd name="T34" fmla="*/ 3 w 4"/>
                <a:gd name="T35" fmla="*/ 24 h 33"/>
                <a:gd name="T36" fmla="*/ 3 w 4"/>
                <a:gd name="T37" fmla="*/ 27 h 33"/>
                <a:gd name="T38" fmla="*/ 3 w 4"/>
                <a:gd name="T39" fmla="*/ 30 h 33"/>
                <a:gd name="T40" fmla="*/ 2 w 4"/>
                <a:gd name="T41" fmla="*/ 33 h 33"/>
                <a:gd name="T42" fmla="*/ 2 w 4"/>
                <a:gd name="T4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33">
                  <a:moveTo>
                    <a:pt x="2" y="33"/>
                  </a:moveTo>
                  <a:lnTo>
                    <a:pt x="1" y="30"/>
                  </a:lnTo>
                  <a:lnTo>
                    <a:pt x="1" y="27"/>
                  </a:lnTo>
                  <a:lnTo>
                    <a:pt x="0" y="23"/>
                  </a:lnTo>
                  <a:lnTo>
                    <a:pt x="0" y="20"/>
                  </a:lnTo>
                  <a:lnTo>
                    <a:pt x="0" y="16"/>
                  </a:lnTo>
                  <a:lnTo>
                    <a:pt x="0" y="13"/>
                  </a:lnTo>
                  <a:lnTo>
                    <a:pt x="1" y="9"/>
                  </a:lnTo>
                  <a:lnTo>
                    <a:pt x="2" y="6"/>
                  </a:lnTo>
                  <a:lnTo>
                    <a:pt x="3" y="3"/>
                  </a:lnTo>
                  <a:lnTo>
                    <a:pt x="4" y="0"/>
                  </a:lnTo>
                  <a:lnTo>
                    <a:pt x="3" y="3"/>
                  </a:lnTo>
                  <a:lnTo>
                    <a:pt x="2" y="7"/>
                  </a:lnTo>
                  <a:lnTo>
                    <a:pt x="2" y="10"/>
                  </a:lnTo>
                  <a:lnTo>
                    <a:pt x="2" y="13"/>
                  </a:lnTo>
                  <a:lnTo>
                    <a:pt x="2" y="17"/>
                  </a:lnTo>
                  <a:lnTo>
                    <a:pt x="3" y="20"/>
                  </a:lnTo>
                  <a:lnTo>
                    <a:pt x="3" y="24"/>
                  </a:lnTo>
                  <a:lnTo>
                    <a:pt x="3" y="27"/>
                  </a:lnTo>
                  <a:lnTo>
                    <a:pt x="3" y="30"/>
                  </a:lnTo>
                  <a:lnTo>
                    <a:pt x="2" y="33"/>
                  </a:lnTo>
                  <a:lnTo>
                    <a:pt x="2"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8" name="Freeform 125"/>
            <p:cNvSpPr>
              <a:spLocks/>
            </p:cNvSpPr>
            <p:nvPr/>
          </p:nvSpPr>
          <p:spPr bwMode="auto">
            <a:xfrm>
              <a:off x="3001" y="2940"/>
              <a:ext cx="1" cy="7"/>
            </a:xfrm>
            <a:custGeom>
              <a:avLst/>
              <a:gdLst>
                <a:gd name="T0" fmla="*/ 7 h 7"/>
                <a:gd name="T1" fmla="*/ 0 h 7"/>
                <a:gd name="T2" fmla="*/ 7 h 7"/>
                <a:gd name="T3" fmla="*/ 7 h 7"/>
              </a:gdLst>
              <a:ahLst/>
              <a:cxnLst>
                <a:cxn ang="0">
                  <a:pos x="0" y="T0"/>
                </a:cxn>
                <a:cxn ang="0">
                  <a:pos x="0" y="T1"/>
                </a:cxn>
                <a:cxn ang="0">
                  <a:pos x="0" y="T2"/>
                </a:cxn>
                <a:cxn ang="0">
                  <a:pos x="0" y="T3"/>
                </a:cxn>
              </a:cxnLst>
              <a:rect l="0" t="0" r="r" b="b"/>
              <a:pathLst>
                <a:path h="7">
                  <a:moveTo>
                    <a:pt x="0" y="7"/>
                  </a:moveTo>
                  <a:lnTo>
                    <a:pt x="0" y="0"/>
                  </a:lnTo>
                  <a:lnTo>
                    <a:pt x="0" y="7"/>
                  </a:lnTo>
                  <a:lnTo>
                    <a:pt x="0" y="7"/>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29" name="Freeform 126"/>
            <p:cNvSpPr>
              <a:spLocks/>
            </p:cNvSpPr>
            <p:nvPr/>
          </p:nvSpPr>
          <p:spPr bwMode="auto">
            <a:xfrm>
              <a:off x="2881" y="2954"/>
              <a:ext cx="3" cy="20"/>
            </a:xfrm>
            <a:custGeom>
              <a:avLst/>
              <a:gdLst>
                <a:gd name="T0" fmla="*/ 0 w 3"/>
                <a:gd name="T1" fmla="*/ 1 h 20"/>
                <a:gd name="T2" fmla="*/ 3 w 3"/>
                <a:gd name="T3" fmla="*/ 0 h 20"/>
                <a:gd name="T4" fmla="*/ 3 w 3"/>
                <a:gd name="T5" fmla="*/ 20 h 20"/>
                <a:gd name="T6" fmla="*/ 1 w 3"/>
                <a:gd name="T7" fmla="*/ 18 h 20"/>
                <a:gd name="T8" fmla="*/ 1 w 3"/>
                <a:gd name="T9" fmla="*/ 16 h 20"/>
                <a:gd name="T10" fmla="*/ 0 w 3"/>
                <a:gd name="T11" fmla="*/ 15 h 20"/>
                <a:gd name="T12" fmla="*/ 0 w 3"/>
                <a:gd name="T13" fmla="*/ 13 h 20"/>
                <a:gd name="T14" fmla="*/ 1 w 3"/>
                <a:gd name="T15" fmla="*/ 11 h 20"/>
                <a:gd name="T16" fmla="*/ 1 w 3"/>
                <a:gd name="T17" fmla="*/ 9 h 20"/>
                <a:gd name="T18" fmla="*/ 1 w 3"/>
                <a:gd name="T19" fmla="*/ 7 h 20"/>
                <a:gd name="T20" fmla="*/ 1 w 3"/>
                <a:gd name="T21" fmla="*/ 5 h 20"/>
                <a:gd name="T22" fmla="*/ 1 w 3"/>
                <a:gd name="T23" fmla="*/ 3 h 20"/>
                <a:gd name="T24" fmla="*/ 0 w 3"/>
                <a:gd name="T25" fmla="*/ 1 h 20"/>
                <a:gd name="T26" fmla="*/ 0 w 3"/>
                <a:gd name="T27"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20">
                  <a:moveTo>
                    <a:pt x="0" y="1"/>
                  </a:moveTo>
                  <a:lnTo>
                    <a:pt x="3" y="0"/>
                  </a:lnTo>
                  <a:lnTo>
                    <a:pt x="3" y="20"/>
                  </a:lnTo>
                  <a:lnTo>
                    <a:pt x="1" y="18"/>
                  </a:lnTo>
                  <a:lnTo>
                    <a:pt x="1" y="16"/>
                  </a:lnTo>
                  <a:lnTo>
                    <a:pt x="0" y="15"/>
                  </a:lnTo>
                  <a:lnTo>
                    <a:pt x="0" y="13"/>
                  </a:lnTo>
                  <a:lnTo>
                    <a:pt x="1" y="11"/>
                  </a:lnTo>
                  <a:lnTo>
                    <a:pt x="1" y="9"/>
                  </a:lnTo>
                  <a:lnTo>
                    <a:pt x="1" y="7"/>
                  </a:lnTo>
                  <a:lnTo>
                    <a:pt x="1" y="5"/>
                  </a:lnTo>
                  <a:lnTo>
                    <a:pt x="1" y="3"/>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0" name="Freeform 127"/>
            <p:cNvSpPr>
              <a:spLocks/>
            </p:cNvSpPr>
            <p:nvPr/>
          </p:nvSpPr>
          <p:spPr bwMode="auto">
            <a:xfrm>
              <a:off x="2873" y="2953"/>
              <a:ext cx="2" cy="20"/>
            </a:xfrm>
            <a:custGeom>
              <a:avLst/>
              <a:gdLst>
                <a:gd name="T0" fmla="*/ 1 w 2"/>
                <a:gd name="T1" fmla="*/ 0 h 20"/>
                <a:gd name="T2" fmla="*/ 1 w 2"/>
                <a:gd name="T3" fmla="*/ 2 h 20"/>
                <a:gd name="T4" fmla="*/ 2 w 2"/>
                <a:gd name="T5" fmla="*/ 4 h 20"/>
                <a:gd name="T6" fmla="*/ 2 w 2"/>
                <a:gd name="T7" fmla="*/ 6 h 20"/>
                <a:gd name="T8" fmla="*/ 2 w 2"/>
                <a:gd name="T9" fmla="*/ 8 h 20"/>
                <a:gd name="T10" fmla="*/ 2 w 2"/>
                <a:gd name="T11" fmla="*/ 10 h 20"/>
                <a:gd name="T12" fmla="*/ 2 w 2"/>
                <a:gd name="T13" fmla="*/ 12 h 20"/>
                <a:gd name="T14" fmla="*/ 2 w 2"/>
                <a:gd name="T15" fmla="*/ 14 h 20"/>
                <a:gd name="T16" fmla="*/ 2 w 2"/>
                <a:gd name="T17" fmla="*/ 16 h 20"/>
                <a:gd name="T18" fmla="*/ 2 w 2"/>
                <a:gd name="T19" fmla="*/ 18 h 20"/>
                <a:gd name="T20" fmla="*/ 2 w 2"/>
                <a:gd name="T21" fmla="*/ 20 h 20"/>
                <a:gd name="T22" fmla="*/ 1 w 2"/>
                <a:gd name="T23" fmla="*/ 19 h 20"/>
                <a:gd name="T24" fmla="*/ 0 w 2"/>
                <a:gd name="T25" fmla="*/ 17 h 20"/>
                <a:gd name="T26" fmla="*/ 0 w 2"/>
                <a:gd name="T27" fmla="*/ 15 h 20"/>
                <a:gd name="T28" fmla="*/ 0 w 2"/>
                <a:gd name="T29" fmla="*/ 13 h 20"/>
                <a:gd name="T30" fmla="*/ 0 w 2"/>
                <a:gd name="T31" fmla="*/ 11 h 20"/>
                <a:gd name="T32" fmla="*/ 0 w 2"/>
                <a:gd name="T33" fmla="*/ 9 h 20"/>
                <a:gd name="T34" fmla="*/ 0 w 2"/>
                <a:gd name="T35" fmla="*/ 7 h 20"/>
                <a:gd name="T36" fmla="*/ 0 w 2"/>
                <a:gd name="T37" fmla="*/ 4 h 20"/>
                <a:gd name="T38" fmla="*/ 1 w 2"/>
                <a:gd name="T39" fmla="*/ 2 h 20"/>
                <a:gd name="T40" fmla="*/ 1 w 2"/>
                <a:gd name="T41" fmla="*/ 1 h 20"/>
                <a:gd name="T42" fmla="*/ 1 w 2"/>
                <a:gd name="T43" fmla="*/ 1 h 20"/>
                <a:gd name="T44" fmla="*/ 1 w 2"/>
                <a:gd name="T4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20">
                  <a:moveTo>
                    <a:pt x="1" y="0"/>
                  </a:moveTo>
                  <a:lnTo>
                    <a:pt x="1" y="2"/>
                  </a:lnTo>
                  <a:lnTo>
                    <a:pt x="2" y="4"/>
                  </a:lnTo>
                  <a:lnTo>
                    <a:pt x="2" y="6"/>
                  </a:lnTo>
                  <a:lnTo>
                    <a:pt x="2" y="8"/>
                  </a:lnTo>
                  <a:lnTo>
                    <a:pt x="2" y="10"/>
                  </a:lnTo>
                  <a:lnTo>
                    <a:pt x="2" y="12"/>
                  </a:lnTo>
                  <a:lnTo>
                    <a:pt x="2" y="14"/>
                  </a:lnTo>
                  <a:lnTo>
                    <a:pt x="2" y="16"/>
                  </a:lnTo>
                  <a:lnTo>
                    <a:pt x="2" y="18"/>
                  </a:lnTo>
                  <a:lnTo>
                    <a:pt x="2" y="20"/>
                  </a:lnTo>
                  <a:lnTo>
                    <a:pt x="1" y="19"/>
                  </a:lnTo>
                  <a:lnTo>
                    <a:pt x="0" y="17"/>
                  </a:lnTo>
                  <a:lnTo>
                    <a:pt x="0" y="15"/>
                  </a:lnTo>
                  <a:lnTo>
                    <a:pt x="0" y="13"/>
                  </a:lnTo>
                  <a:lnTo>
                    <a:pt x="0" y="11"/>
                  </a:lnTo>
                  <a:lnTo>
                    <a:pt x="0" y="9"/>
                  </a:lnTo>
                  <a:lnTo>
                    <a:pt x="0" y="7"/>
                  </a:lnTo>
                  <a:lnTo>
                    <a:pt x="0" y="4"/>
                  </a:lnTo>
                  <a:lnTo>
                    <a:pt x="1" y="2"/>
                  </a:lnTo>
                  <a:lnTo>
                    <a:pt x="1" y="1"/>
                  </a:lnTo>
                  <a:lnTo>
                    <a:pt x="1" y="1"/>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1" name="Freeform 128"/>
            <p:cNvSpPr>
              <a:spLocks/>
            </p:cNvSpPr>
            <p:nvPr/>
          </p:nvSpPr>
          <p:spPr bwMode="auto">
            <a:xfrm>
              <a:off x="2864" y="2955"/>
              <a:ext cx="3" cy="19"/>
            </a:xfrm>
            <a:custGeom>
              <a:avLst/>
              <a:gdLst>
                <a:gd name="T0" fmla="*/ 1 w 3"/>
                <a:gd name="T1" fmla="*/ 0 h 19"/>
                <a:gd name="T2" fmla="*/ 2 w 3"/>
                <a:gd name="T3" fmla="*/ 1 h 19"/>
                <a:gd name="T4" fmla="*/ 3 w 3"/>
                <a:gd name="T5" fmla="*/ 2 h 19"/>
                <a:gd name="T6" fmla="*/ 3 w 3"/>
                <a:gd name="T7" fmla="*/ 4 h 19"/>
                <a:gd name="T8" fmla="*/ 3 w 3"/>
                <a:gd name="T9" fmla="*/ 6 h 19"/>
                <a:gd name="T10" fmla="*/ 3 w 3"/>
                <a:gd name="T11" fmla="*/ 8 h 19"/>
                <a:gd name="T12" fmla="*/ 2 w 3"/>
                <a:gd name="T13" fmla="*/ 11 h 19"/>
                <a:gd name="T14" fmla="*/ 2 w 3"/>
                <a:gd name="T15" fmla="*/ 13 h 19"/>
                <a:gd name="T16" fmla="*/ 2 w 3"/>
                <a:gd name="T17" fmla="*/ 15 h 19"/>
                <a:gd name="T18" fmla="*/ 2 w 3"/>
                <a:gd name="T19" fmla="*/ 17 h 19"/>
                <a:gd name="T20" fmla="*/ 2 w 3"/>
                <a:gd name="T21" fmla="*/ 19 h 19"/>
                <a:gd name="T22" fmla="*/ 1 w 3"/>
                <a:gd name="T23" fmla="*/ 18 h 19"/>
                <a:gd name="T24" fmla="*/ 1 w 3"/>
                <a:gd name="T25" fmla="*/ 16 h 19"/>
                <a:gd name="T26" fmla="*/ 0 w 3"/>
                <a:gd name="T27" fmla="*/ 14 h 19"/>
                <a:gd name="T28" fmla="*/ 0 w 3"/>
                <a:gd name="T29" fmla="*/ 12 h 19"/>
                <a:gd name="T30" fmla="*/ 0 w 3"/>
                <a:gd name="T31" fmla="*/ 10 h 19"/>
                <a:gd name="T32" fmla="*/ 0 w 3"/>
                <a:gd name="T33" fmla="*/ 8 h 19"/>
                <a:gd name="T34" fmla="*/ 0 w 3"/>
                <a:gd name="T35" fmla="*/ 6 h 19"/>
                <a:gd name="T36" fmla="*/ 1 w 3"/>
                <a:gd name="T37" fmla="*/ 4 h 19"/>
                <a:gd name="T38" fmla="*/ 1 w 3"/>
                <a:gd name="T39" fmla="*/ 2 h 19"/>
                <a:gd name="T40" fmla="*/ 1 w 3"/>
                <a:gd name="T41" fmla="*/ 0 h 19"/>
                <a:gd name="T42" fmla="*/ 1 w 3"/>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9">
                  <a:moveTo>
                    <a:pt x="1" y="0"/>
                  </a:moveTo>
                  <a:lnTo>
                    <a:pt x="2" y="1"/>
                  </a:lnTo>
                  <a:lnTo>
                    <a:pt x="3" y="2"/>
                  </a:lnTo>
                  <a:lnTo>
                    <a:pt x="3" y="4"/>
                  </a:lnTo>
                  <a:lnTo>
                    <a:pt x="3" y="6"/>
                  </a:lnTo>
                  <a:lnTo>
                    <a:pt x="3" y="8"/>
                  </a:lnTo>
                  <a:lnTo>
                    <a:pt x="2" y="11"/>
                  </a:lnTo>
                  <a:lnTo>
                    <a:pt x="2" y="13"/>
                  </a:lnTo>
                  <a:lnTo>
                    <a:pt x="2" y="15"/>
                  </a:lnTo>
                  <a:lnTo>
                    <a:pt x="2" y="17"/>
                  </a:lnTo>
                  <a:lnTo>
                    <a:pt x="2" y="19"/>
                  </a:lnTo>
                  <a:lnTo>
                    <a:pt x="1" y="18"/>
                  </a:lnTo>
                  <a:lnTo>
                    <a:pt x="1" y="16"/>
                  </a:lnTo>
                  <a:lnTo>
                    <a:pt x="0" y="14"/>
                  </a:lnTo>
                  <a:lnTo>
                    <a:pt x="0" y="12"/>
                  </a:lnTo>
                  <a:lnTo>
                    <a:pt x="0" y="10"/>
                  </a:lnTo>
                  <a:lnTo>
                    <a:pt x="0" y="8"/>
                  </a:lnTo>
                  <a:lnTo>
                    <a:pt x="0" y="6"/>
                  </a:lnTo>
                  <a:lnTo>
                    <a:pt x="1" y="4"/>
                  </a:lnTo>
                  <a:lnTo>
                    <a:pt x="1" y="2"/>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2" name="Freeform 129"/>
            <p:cNvSpPr>
              <a:spLocks/>
            </p:cNvSpPr>
            <p:nvPr/>
          </p:nvSpPr>
          <p:spPr bwMode="auto">
            <a:xfrm>
              <a:off x="2855" y="2954"/>
              <a:ext cx="2" cy="19"/>
            </a:xfrm>
            <a:custGeom>
              <a:avLst/>
              <a:gdLst>
                <a:gd name="T0" fmla="*/ 0 w 2"/>
                <a:gd name="T1" fmla="*/ 0 h 19"/>
                <a:gd name="T2" fmla="*/ 2 w 2"/>
                <a:gd name="T3" fmla="*/ 19 h 19"/>
                <a:gd name="T4" fmla="*/ 0 w 2"/>
                <a:gd name="T5" fmla="*/ 19 h 19"/>
                <a:gd name="T6" fmla="*/ 0 w 2"/>
                <a:gd name="T7" fmla="*/ 0 h 19"/>
                <a:gd name="T8" fmla="*/ 0 w 2"/>
                <a:gd name="T9" fmla="*/ 0 h 19"/>
              </a:gdLst>
              <a:ahLst/>
              <a:cxnLst>
                <a:cxn ang="0">
                  <a:pos x="T0" y="T1"/>
                </a:cxn>
                <a:cxn ang="0">
                  <a:pos x="T2" y="T3"/>
                </a:cxn>
                <a:cxn ang="0">
                  <a:pos x="T4" y="T5"/>
                </a:cxn>
                <a:cxn ang="0">
                  <a:pos x="T6" y="T7"/>
                </a:cxn>
                <a:cxn ang="0">
                  <a:pos x="T8" y="T9"/>
                </a:cxn>
              </a:cxnLst>
              <a:rect l="0" t="0" r="r" b="b"/>
              <a:pathLst>
                <a:path w="2" h="19">
                  <a:moveTo>
                    <a:pt x="0" y="0"/>
                  </a:moveTo>
                  <a:lnTo>
                    <a:pt x="2" y="19"/>
                  </a:lnTo>
                  <a:lnTo>
                    <a:pt x="0" y="19"/>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3" name="Freeform 130"/>
            <p:cNvSpPr>
              <a:spLocks/>
            </p:cNvSpPr>
            <p:nvPr/>
          </p:nvSpPr>
          <p:spPr bwMode="auto">
            <a:xfrm>
              <a:off x="2730" y="2955"/>
              <a:ext cx="99" cy="27"/>
            </a:xfrm>
            <a:custGeom>
              <a:avLst/>
              <a:gdLst>
                <a:gd name="T0" fmla="*/ 92 w 99"/>
                <a:gd name="T1" fmla="*/ 6 h 27"/>
                <a:gd name="T2" fmla="*/ 83 w 99"/>
                <a:gd name="T3" fmla="*/ 5 h 27"/>
                <a:gd name="T4" fmla="*/ 74 w 99"/>
                <a:gd name="T5" fmla="*/ 4 h 27"/>
                <a:gd name="T6" fmla="*/ 65 w 99"/>
                <a:gd name="T7" fmla="*/ 4 h 27"/>
                <a:gd name="T8" fmla="*/ 55 w 99"/>
                <a:gd name="T9" fmla="*/ 3 h 27"/>
                <a:gd name="T10" fmla="*/ 46 w 99"/>
                <a:gd name="T11" fmla="*/ 3 h 27"/>
                <a:gd name="T12" fmla="*/ 37 w 99"/>
                <a:gd name="T13" fmla="*/ 2 h 27"/>
                <a:gd name="T14" fmla="*/ 28 w 99"/>
                <a:gd name="T15" fmla="*/ 2 h 27"/>
                <a:gd name="T16" fmla="*/ 19 w 99"/>
                <a:gd name="T17" fmla="*/ 2 h 27"/>
                <a:gd name="T18" fmla="*/ 9 w 99"/>
                <a:gd name="T19" fmla="*/ 1 h 27"/>
                <a:gd name="T20" fmla="*/ 0 w 99"/>
                <a:gd name="T21" fmla="*/ 1 h 27"/>
                <a:gd name="T22" fmla="*/ 10 w 99"/>
                <a:gd name="T23" fmla="*/ 0 h 27"/>
                <a:gd name="T24" fmla="*/ 19 w 99"/>
                <a:gd name="T25" fmla="*/ 0 h 27"/>
                <a:gd name="T26" fmla="*/ 29 w 99"/>
                <a:gd name="T27" fmla="*/ 0 h 27"/>
                <a:gd name="T28" fmla="*/ 39 w 99"/>
                <a:gd name="T29" fmla="*/ 1 h 27"/>
                <a:gd name="T30" fmla="*/ 49 w 99"/>
                <a:gd name="T31" fmla="*/ 1 h 27"/>
                <a:gd name="T32" fmla="*/ 59 w 99"/>
                <a:gd name="T33" fmla="*/ 2 h 27"/>
                <a:gd name="T34" fmla="*/ 69 w 99"/>
                <a:gd name="T35" fmla="*/ 3 h 27"/>
                <a:gd name="T36" fmla="*/ 79 w 99"/>
                <a:gd name="T37" fmla="*/ 4 h 27"/>
                <a:gd name="T38" fmla="*/ 89 w 99"/>
                <a:gd name="T39" fmla="*/ 4 h 27"/>
                <a:gd name="T40" fmla="*/ 99 w 99"/>
                <a:gd name="T41" fmla="*/ 4 h 27"/>
                <a:gd name="T42" fmla="*/ 95 w 99"/>
                <a:gd name="T43" fmla="*/ 4 h 27"/>
                <a:gd name="T44" fmla="*/ 93 w 99"/>
                <a:gd name="T45" fmla="*/ 5 h 27"/>
                <a:gd name="T46" fmla="*/ 92 w 99"/>
                <a:gd name="T47" fmla="*/ 7 h 27"/>
                <a:gd name="T48" fmla="*/ 91 w 99"/>
                <a:gd name="T49" fmla="*/ 9 h 27"/>
                <a:gd name="T50" fmla="*/ 91 w 99"/>
                <a:gd name="T51" fmla="*/ 12 h 27"/>
                <a:gd name="T52" fmla="*/ 91 w 99"/>
                <a:gd name="T53" fmla="*/ 15 h 27"/>
                <a:gd name="T54" fmla="*/ 91 w 99"/>
                <a:gd name="T55" fmla="*/ 18 h 27"/>
                <a:gd name="T56" fmla="*/ 91 w 99"/>
                <a:gd name="T57" fmla="*/ 22 h 27"/>
                <a:gd name="T58" fmla="*/ 91 w 99"/>
                <a:gd name="T59" fmla="*/ 25 h 27"/>
                <a:gd name="T60" fmla="*/ 90 w 99"/>
                <a:gd name="T61" fmla="*/ 27 h 27"/>
                <a:gd name="T62" fmla="*/ 90 w 99"/>
                <a:gd name="T63" fmla="*/ 26 h 27"/>
                <a:gd name="T64" fmla="*/ 90 w 99"/>
                <a:gd name="T65" fmla="*/ 24 h 27"/>
                <a:gd name="T66" fmla="*/ 90 w 99"/>
                <a:gd name="T67" fmla="*/ 21 h 27"/>
                <a:gd name="T68" fmla="*/ 89 w 99"/>
                <a:gd name="T69" fmla="*/ 19 h 27"/>
                <a:gd name="T70" fmla="*/ 89 w 99"/>
                <a:gd name="T71" fmla="*/ 17 h 27"/>
                <a:gd name="T72" fmla="*/ 89 w 99"/>
                <a:gd name="T73" fmla="*/ 14 h 27"/>
                <a:gd name="T74" fmla="*/ 90 w 99"/>
                <a:gd name="T75" fmla="*/ 12 h 27"/>
                <a:gd name="T76" fmla="*/ 90 w 99"/>
                <a:gd name="T77" fmla="*/ 10 h 27"/>
                <a:gd name="T78" fmla="*/ 91 w 99"/>
                <a:gd name="T79" fmla="*/ 8 h 27"/>
                <a:gd name="T80" fmla="*/ 92 w 99"/>
                <a:gd name="T81" fmla="*/ 7 h 27"/>
                <a:gd name="T82" fmla="*/ 92 w 99"/>
                <a:gd name="T83" fmla="*/ 7 h 27"/>
                <a:gd name="T84" fmla="*/ 92 w 99"/>
                <a:gd name="T85"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27">
                  <a:moveTo>
                    <a:pt x="92" y="6"/>
                  </a:moveTo>
                  <a:lnTo>
                    <a:pt x="83" y="5"/>
                  </a:lnTo>
                  <a:lnTo>
                    <a:pt x="74" y="4"/>
                  </a:lnTo>
                  <a:lnTo>
                    <a:pt x="65" y="4"/>
                  </a:lnTo>
                  <a:lnTo>
                    <a:pt x="55" y="3"/>
                  </a:lnTo>
                  <a:lnTo>
                    <a:pt x="46" y="3"/>
                  </a:lnTo>
                  <a:lnTo>
                    <a:pt x="37" y="2"/>
                  </a:lnTo>
                  <a:lnTo>
                    <a:pt x="28" y="2"/>
                  </a:lnTo>
                  <a:lnTo>
                    <a:pt x="19" y="2"/>
                  </a:lnTo>
                  <a:lnTo>
                    <a:pt x="9" y="1"/>
                  </a:lnTo>
                  <a:lnTo>
                    <a:pt x="0" y="1"/>
                  </a:lnTo>
                  <a:lnTo>
                    <a:pt x="10" y="0"/>
                  </a:lnTo>
                  <a:lnTo>
                    <a:pt x="19" y="0"/>
                  </a:lnTo>
                  <a:lnTo>
                    <a:pt x="29" y="0"/>
                  </a:lnTo>
                  <a:lnTo>
                    <a:pt x="39" y="1"/>
                  </a:lnTo>
                  <a:lnTo>
                    <a:pt x="49" y="1"/>
                  </a:lnTo>
                  <a:lnTo>
                    <a:pt x="59" y="2"/>
                  </a:lnTo>
                  <a:lnTo>
                    <a:pt x="69" y="3"/>
                  </a:lnTo>
                  <a:lnTo>
                    <a:pt x="79" y="4"/>
                  </a:lnTo>
                  <a:lnTo>
                    <a:pt x="89" y="4"/>
                  </a:lnTo>
                  <a:lnTo>
                    <a:pt x="99" y="4"/>
                  </a:lnTo>
                  <a:lnTo>
                    <a:pt x="95" y="4"/>
                  </a:lnTo>
                  <a:lnTo>
                    <a:pt x="93" y="5"/>
                  </a:lnTo>
                  <a:lnTo>
                    <a:pt x="92" y="7"/>
                  </a:lnTo>
                  <a:lnTo>
                    <a:pt x="91" y="9"/>
                  </a:lnTo>
                  <a:lnTo>
                    <a:pt x="91" y="12"/>
                  </a:lnTo>
                  <a:lnTo>
                    <a:pt x="91" y="15"/>
                  </a:lnTo>
                  <a:lnTo>
                    <a:pt x="91" y="18"/>
                  </a:lnTo>
                  <a:lnTo>
                    <a:pt x="91" y="22"/>
                  </a:lnTo>
                  <a:lnTo>
                    <a:pt x="91" y="25"/>
                  </a:lnTo>
                  <a:lnTo>
                    <a:pt x="90" y="27"/>
                  </a:lnTo>
                  <a:lnTo>
                    <a:pt x="90" y="26"/>
                  </a:lnTo>
                  <a:lnTo>
                    <a:pt x="90" y="24"/>
                  </a:lnTo>
                  <a:lnTo>
                    <a:pt x="90" y="21"/>
                  </a:lnTo>
                  <a:lnTo>
                    <a:pt x="89" y="19"/>
                  </a:lnTo>
                  <a:lnTo>
                    <a:pt x="89" y="17"/>
                  </a:lnTo>
                  <a:lnTo>
                    <a:pt x="89" y="14"/>
                  </a:lnTo>
                  <a:lnTo>
                    <a:pt x="90" y="12"/>
                  </a:lnTo>
                  <a:lnTo>
                    <a:pt x="90" y="10"/>
                  </a:lnTo>
                  <a:lnTo>
                    <a:pt x="91" y="8"/>
                  </a:lnTo>
                  <a:lnTo>
                    <a:pt x="92" y="7"/>
                  </a:lnTo>
                  <a:lnTo>
                    <a:pt x="92" y="7"/>
                  </a:lnTo>
                  <a:lnTo>
                    <a:pt x="92" y="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4" name="Freeform 131"/>
            <p:cNvSpPr>
              <a:spLocks/>
            </p:cNvSpPr>
            <p:nvPr/>
          </p:nvSpPr>
          <p:spPr bwMode="auto">
            <a:xfrm>
              <a:off x="2845" y="2941"/>
              <a:ext cx="2" cy="32"/>
            </a:xfrm>
            <a:custGeom>
              <a:avLst/>
              <a:gdLst>
                <a:gd name="T0" fmla="*/ 0 w 2"/>
                <a:gd name="T1" fmla="*/ 32 h 32"/>
                <a:gd name="T2" fmla="*/ 0 w 2"/>
                <a:gd name="T3" fmla="*/ 29 h 32"/>
                <a:gd name="T4" fmla="*/ 0 w 2"/>
                <a:gd name="T5" fmla="*/ 26 h 32"/>
                <a:gd name="T6" fmla="*/ 0 w 2"/>
                <a:gd name="T7" fmla="*/ 23 h 32"/>
                <a:gd name="T8" fmla="*/ 0 w 2"/>
                <a:gd name="T9" fmla="*/ 19 h 32"/>
                <a:gd name="T10" fmla="*/ 0 w 2"/>
                <a:gd name="T11" fmla="*/ 16 h 32"/>
                <a:gd name="T12" fmla="*/ 0 w 2"/>
                <a:gd name="T13" fmla="*/ 12 h 32"/>
                <a:gd name="T14" fmla="*/ 0 w 2"/>
                <a:gd name="T15" fmla="*/ 9 h 32"/>
                <a:gd name="T16" fmla="*/ 0 w 2"/>
                <a:gd name="T17" fmla="*/ 6 h 32"/>
                <a:gd name="T18" fmla="*/ 1 w 2"/>
                <a:gd name="T19" fmla="*/ 3 h 32"/>
                <a:gd name="T20" fmla="*/ 2 w 2"/>
                <a:gd name="T21" fmla="*/ 0 h 32"/>
                <a:gd name="T22" fmla="*/ 2 w 2"/>
                <a:gd name="T23" fmla="*/ 32 h 32"/>
                <a:gd name="T24" fmla="*/ 0 w 2"/>
                <a:gd name="T25" fmla="*/ 32 h 32"/>
                <a:gd name="T26" fmla="*/ 0 w 2"/>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2">
                  <a:moveTo>
                    <a:pt x="0" y="32"/>
                  </a:moveTo>
                  <a:lnTo>
                    <a:pt x="0" y="29"/>
                  </a:lnTo>
                  <a:lnTo>
                    <a:pt x="0" y="26"/>
                  </a:lnTo>
                  <a:lnTo>
                    <a:pt x="0" y="23"/>
                  </a:lnTo>
                  <a:lnTo>
                    <a:pt x="0" y="19"/>
                  </a:lnTo>
                  <a:lnTo>
                    <a:pt x="0" y="16"/>
                  </a:lnTo>
                  <a:lnTo>
                    <a:pt x="0" y="12"/>
                  </a:lnTo>
                  <a:lnTo>
                    <a:pt x="0" y="9"/>
                  </a:lnTo>
                  <a:lnTo>
                    <a:pt x="0" y="6"/>
                  </a:lnTo>
                  <a:lnTo>
                    <a:pt x="1" y="3"/>
                  </a:lnTo>
                  <a:lnTo>
                    <a:pt x="2" y="0"/>
                  </a:lnTo>
                  <a:lnTo>
                    <a:pt x="2" y="32"/>
                  </a:lnTo>
                  <a:lnTo>
                    <a:pt x="0" y="32"/>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5" name="Freeform 132"/>
            <p:cNvSpPr>
              <a:spLocks/>
            </p:cNvSpPr>
            <p:nvPr/>
          </p:nvSpPr>
          <p:spPr bwMode="auto">
            <a:xfrm>
              <a:off x="2836" y="2940"/>
              <a:ext cx="3" cy="36"/>
            </a:xfrm>
            <a:custGeom>
              <a:avLst/>
              <a:gdLst>
                <a:gd name="T0" fmla="*/ 1 w 3"/>
                <a:gd name="T1" fmla="*/ 35 h 36"/>
                <a:gd name="T2" fmla="*/ 0 w 3"/>
                <a:gd name="T3" fmla="*/ 32 h 36"/>
                <a:gd name="T4" fmla="*/ 0 w 3"/>
                <a:gd name="T5" fmla="*/ 28 h 36"/>
                <a:gd name="T6" fmla="*/ 0 w 3"/>
                <a:gd name="T7" fmla="*/ 24 h 36"/>
                <a:gd name="T8" fmla="*/ 0 w 3"/>
                <a:gd name="T9" fmla="*/ 20 h 36"/>
                <a:gd name="T10" fmla="*/ 0 w 3"/>
                <a:gd name="T11" fmla="*/ 17 h 36"/>
                <a:gd name="T12" fmla="*/ 0 w 3"/>
                <a:gd name="T13" fmla="*/ 13 h 36"/>
                <a:gd name="T14" fmla="*/ 0 w 3"/>
                <a:gd name="T15" fmla="*/ 9 h 36"/>
                <a:gd name="T16" fmla="*/ 1 w 3"/>
                <a:gd name="T17" fmla="*/ 6 h 36"/>
                <a:gd name="T18" fmla="*/ 2 w 3"/>
                <a:gd name="T19" fmla="*/ 3 h 36"/>
                <a:gd name="T20" fmla="*/ 3 w 3"/>
                <a:gd name="T21" fmla="*/ 0 h 36"/>
                <a:gd name="T22" fmla="*/ 3 w 3"/>
                <a:gd name="T23" fmla="*/ 35 h 36"/>
                <a:gd name="T24" fmla="*/ 1 w 3"/>
                <a:gd name="T25" fmla="*/ 36 h 36"/>
                <a:gd name="T26" fmla="*/ 1 w 3"/>
                <a:gd name="T27" fmla="*/ 36 h 36"/>
                <a:gd name="T28" fmla="*/ 1 w 3"/>
                <a:gd name="T29"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6">
                  <a:moveTo>
                    <a:pt x="1" y="35"/>
                  </a:moveTo>
                  <a:lnTo>
                    <a:pt x="0" y="32"/>
                  </a:lnTo>
                  <a:lnTo>
                    <a:pt x="0" y="28"/>
                  </a:lnTo>
                  <a:lnTo>
                    <a:pt x="0" y="24"/>
                  </a:lnTo>
                  <a:lnTo>
                    <a:pt x="0" y="20"/>
                  </a:lnTo>
                  <a:lnTo>
                    <a:pt x="0" y="17"/>
                  </a:lnTo>
                  <a:lnTo>
                    <a:pt x="0" y="13"/>
                  </a:lnTo>
                  <a:lnTo>
                    <a:pt x="0" y="9"/>
                  </a:lnTo>
                  <a:lnTo>
                    <a:pt x="1" y="6"/>
                  </a:lnTo>
                  <a:lnTo>
                    <a:pt x="2" y="3"/>
                  </a:lnTo>
                  <a:lnTo>
                    <a:pt x="3" y="0"/>
                  </a:lnTo>
                  <a:lnTo>
                    <a:pt x="3" y="35"/>
                  </a:lnTo>
                  <a:lnTo>
                    <a:pt x="1" y="36"/>
                  </a:lnTo>
                  <a:lnTo>
                    <a:pt x="1" y="36"/>
                  </a:lnTo>
                  <a:lnTo>
                    <a:pt x="1"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6" name="Freeform 133"/>
            <p:cNvSpPr>
              <a:spLocks/>
            </p:cNvSpPr>
            <p:nvPr/>
          </p:nvSpPr>
          <p:spPr bwMode="auto">
            <a:xfrm>
              <a:off x="2808" y="2964"/>
              <a:ext cx="3" cy="18"/>
            </a:xfrm>
            <a:custGeom>
              <a:avLst/>
              <a:gdLst>
                <a:gd name="T0" fmla="*/ 2 w 3"/>
                <a:gd name="T1" fmla="*/ 0 h 18"/>
                <a:gd name="T2" fmla="*/ 3 w 3"/>
                <a:gd name="T3" fmla="*/ 2 h 18"/>
                <a:gd name="T4" fmla="*/ 3 w 3"/>
                <a:gd name="T5" fmla="*/ 3 h 18"/>
                <a:gd name="T6" fmla="*/ 3 w 3"/>
                <a:gd name="T7" fmla="*/ 4 h 18"/>
                <a:gd name="T8" fmla="*/ 3 w 3"/>
                <a:gd name="T9" fmla="*/ 6 h 18"/>
                <a:gd name="T10" fmla="*/ 3 w 3"/>
                <a:gd name="T11" fmla="*/ 8 h 18"/>
                <a:gd name="T12" fmla="*/ 3 w 3"/>
                <a:gd name="T13" fmla="*/ 10 h 18"/>
                <a:gd name="T14" fmla="*/ 2 w 3"/>
                <a:gd name="T15" fmla="*/ 12 h 18"/>
                <a:gd name="T16" fmla="*/ 2 w 3"/>
                <a:gd name="T17" fmla="*/ 14 h 18"/>
                <a:gd name="T18" fmla="*/ 2 w 3"/>
                <a:gd name="T19" fmla="*/ 16 h 18"/>
                <a:gd name="T20" fmla="*/ 2 w 3"/>
                <a:gd name="T21" fmla="*/ 18 h 18"/>
                <a:gd name="T22" fmla="*/ 1 w 3"/>
                <a:gd name="T23" fmla="*/ 17 h 18"/>
                <a:gd name="T24" fmla="*/ 1 w 3"/>
                <a:gd name="T25" fmla="*/ 15 h 18"/>
                <a:gd name="T26" fmla="*/ 0 w 3"/>
                <a:gd name="T27" fmla="*/ 14 h 18"/>
                <a:gd name="T28" fmla="*/ 1 w 3"/>
                <a:gd name="T29" fmla="*/ 12 h 18"/>
                <a:gd name="T30" fmla="*/ 1 w 3"/>
                <a:gd name="T31" fmla="*/ 10 h 18"/>
                <a:gd name="T32" fmla="*/ 1 w 3"/>
                <a:gd name="T33" fmla="*/ 8 h 18"/>
                <a:gd name="T34" fmla="*/ 2 w 3"/>
                <a:gd name="T35" fmla="*/ 6 h 18"/>
                <a:gd name="T36" fmla="*/ 2 w 3"/>
                <a:gd name="T37" fmla="*/ 4 h 18"/>
                <a:gd name="T38" fmla="*/ 2 w 3"/>
                <a:gd name="T39" fmla="*/ 2 h 18"/>
                <a:gd name="T40" fmla="*/ 2 w 3"/>
                <a:gd name="T41" fmla="*/ 0 h 18"/>
                <a:gd name="T42" fmla="*/ 2 w 3"/>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8">
                  <a:moveTo>
                    <a:pt x="2" y="0"/>
                  </a:moveTo>
                  <a:lnTo>
                    <a:pt x="3" y="2"/>
                  </a:lnTo>
                  <a:lnTo>
                    <a:pt x="3" y="3"/>
                  </a:lnTo>
                  <a:lnTo>
                    <a:pt x="3" y="4"/>
                  </a:lnTo>
                  <a:lnTo>
                    <a:pt x="3" y="6"/>
                  </a:lnTo>
                  <a:lnTo>
                    <a:pt x="3" y="8"/>
                  </a:lnTo>
                  <a:lnTo>
                    <a:pt x="3" y="10"/>
                  </a:lnTo>
                  <a:lnTo>
                    <a:pt x="2" y="12"/>
                  </a:lnTo>
                  <a:lnTo>
                    <a:pt x="2" y="14"/>
                  </a:lnTo>
                  <a:lnTo>
                    <a:pt x="2" y="16"/>
                  </a:lnTo>
                  <a:lnTo>
                    <a:pt x="2" y="18"/>
                  </a:lnTo>
                  <a:lnTo>
                    <a:pt x="1" y="17"/>
                  </a:lnTo>
                  <a:lnTo>
                    <a:pt x="1" y="15"/>
                  </a:lnTo>
                  <a:lnTo>
                    <a:pt x="0" y="14"/>
                  </a:lnTo>
                  <a:lnTo>
                    <a:pt x="1" y="12"/>
                  </a:lnTo>
                  <a:lnTo>
                    <a:pt x="1" y="10"/>
                  </a:lnTo>
                  <a:lnTo>
                    <a:pt x="1" y="8"/>
                  </a:lnTo>
                  <a:lnTo>
                    <a:pt x="2" y="6"/>
                  </a:lnTo>
                  <a:lnTo>
                    <a:pt x="2" y="4"/>
                  </a:lnTo>
                  <a:lnTo>
                    <a:pt x="2" y="2"/>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7" name="Freeform 134"/>
            <p:cNvSpPr>
              <a:spLocks/>
            </p:cNvSpPr>
            <p:nvPr/>
          </p:nvSpPr>
          <p:spPr bwMode="auto">
            <a:xfrm>
              <a:off x="2801" y="2963"/>
              <a:ext cx="2" cy="20"/>
            </a:xfrm>
            <a:custGeom>
              <a:avLst/>
              <a:gdLst>
                <a:gd name="T0" fmla="*/ 1 w 2"/>
                <a:gd name="T1" fmla="*/ 20 h 20"/>
                <a:gd name="T2" fmla="*/ 0 w 2"/>
                <a:gd name="T3" fmla="*/ 18 h 20"/>
                <a:gd name="T4" fmla="*/ 0 w 2"/>
                <a:gd name="T5" fmla="*/ 16 h 20"/>
                <a:gd name="T6" fmla="*/ 0 w 2"/>
                <a:gd name="T7" fmla="*/ 14 h 20"/>
                <a:gd name="T8" fmla="*/ 0 w 2"/>
                <a:gd name="T9" fmla="*/ 12 h 20"/>
                <a:gd name="T10" fmla="*/ 0 w 2"/>
                <a:gd name="T11" fmla="*/ 10 h 20"/>
                <a:gd name="T12" fmla="*/ 0 w 2"/>
                <a:gd name="T13" fmla="*/ 7 h 20"/>
                <a:gd name="T14" fmla="*/ 1 w 2"/>
                <a:gd name="T15" fmla="*/ 5 h 20"/>
                <a:gd name="T16" fmla="*/ 1 w 2"/>
                <a:gd name="T17" fmla="*/ 3 h 20"/>
                <a:gd name="T18" fmla="*/ 1 w 2"/>
                <a:gd name="T19" fmla="*/ 2 h 20"/>
                <a:gd name="T20" fmla="*/ 1 w 2"/>
                <a:gd name="T21" fmla="*/ 0 h 20"/>
                <a:gd name="T22" fmla="*/ 2 w 2"/>
                <a:gd name="T23" fmla="*/ 19 h 20"/>
                <a:gd name="T24" fmla="*/ 1 w 2"/>
                <a:gd name="T25" fmla="*/ 20 h 20"/>
                <a:gd name="T26" fmla="*/ 1 w 2"/>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0">
                  <a:moveTo>
                    <a:pt x="1" y="20"/>
                  </a:moveTo>
                  <a:lnTo>
                    <a:pt x="0" y="18"/>
                  </a:lnTo>
                  <a:lnTo>
                    <a:pt x="0" y="16"/>
                  </a:lnTo>
                  <a:lnTo>
                    <a:pt x="0" y="14"/>
                  </a:lnTo>
                  <a:lnTo>
                    <a:pt x="0" y="12"/>
                  </a:lnTo>
                  <a:lnTo>
                    <a:pt x="0" y="10"/>
                  </a:lnTo>
                  <a:lnTo>
                    <a:pt x="0" y="7"/>
                  </a:lnTo>
                  <a:lnTo>
                    <a:pt x="1" y="5"/>
                  </a:lnTo>
                  <a:lnTo>
                    <a:pt x="1" y="3"/>
                  </a:lnTo>
                  <a:lnTo>
                    <a:pt x="1" y="2"/>
                  </a:lnTo>
                  <a:lnTo>
                    <a:pt x="1" y="0"/>
                  </a:lnTo>
                  <a:lnTo>
                    <a:pt x="2" y="19"/>
                  </a:lnTo>
                  <a:lnTo>
                    <a:pt x="1" y="20"/>
                  </a:lnTo>
                  <a:lnTo>
                    <a:pt x="1" y="2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8" name="Freeform 135"/>
            <p:cNvSpPr>
              <a:spLocks/>
            </p:cNvSpPr>
            <p:nvPr/>
          </p:nvSpPr>
          <p:spPr bwMode="auto">
            <a:xfrm>
              <a:off x="2791" y="2962"/>
              <a:ext cx="4" cy="21"/>
            </a:xfrm>
            <a:custGeom>
              <a:avLst/>
              <a:gdLst>
                <a:gd name="T0" fmla="*/ 0 w 4"/>
                <a:gd name="T1" fmla="*/ 1 h 21"/>
                <a:gd name="T2" fmla="*/ 2 w 4"/>
                <a:gd name="T3" fmla="*/ 0 h 21"/>
                <a:gd name="T4" fmla="*/ 2 w 4"/>
                <a:gd name="T5" fmla="*/ 2 h 21"/>
                <a:gd name="T6" fmla="*/ 3 w 4"/>
                <a:gd name="T7" fmla="*/ 4 h 21"/>
                <a:gd name="T8" fmla="*/ 3 w 4"/>
                <a:gd name="T9" fmla="*/ 6 h 21"/>
                <a:gd name="T10" fmla="*/ 3 w 4"/>
                <a:gd name="T11" fmla="*/ 8 h 21"/>
                <a:gd name="T12" fmla="*/ 4 w 4"/>
                <a:gd name="T13" fmla="*/ 11 h 21"/>
                <a:gd name="T14" fmla="*/ 4 w 4"/>
                <a:gd name="T15" fmla="*/ 13 h 21"/>
                <a:gd name="T16" fmla="*/ 4 w 4"/>
                <a:gd name="T17" fmla="*/ 15 h 21"/>
                <a:gd name="T18" fmla="*/ 3 w 4"/>
                <a:gd name="T19" fmla="*/ 17 h 21"/>
                <a:gd name="T20" fmla="*/ 3 w 4"/>
                <a:gd name="T21" fmla="*/ 19 h 21"/>
                <a:gd name="T22" fmla="*/ 2 w 4"/>
                <a:gd name="T23" fmla="*/ 21 h 21"/>
                <a:gd name="T24" fmla="*/ 1 w 4"/>
                <a:gd name="T25" fmla="*/ 20 h 21"/>
                <a:gd name="T26" fmla="*/ 0 w 4"/>
                <a:gd name="T27" fmla="*/ 18 h 21"/>
                <a:gd name="T28" fmla="*/ 0 w 4"/>
                <a:gd name="T29" fmla="*/ 16 h 21"/>
                <a:gd name="T30" fmla="*/ 0 w 4"/>
                <a:gd name="T31" fmla="*/ 14 h 21"/>
                <a:gd name="T32" fmla="*/ 0 w 4"/>
                <a:gd name="T33" fmla="*/ 12 h 21"/>
                <a:gd name="T34" fmla="*/ 0 w 4"/>
                <a:gd name="T35" fmla="*/ 10 h 21"/>
                <a:gd name="T36" fmla="*/ 0 w 4"/>
                <a:gd name="T37" fmla="*/ 7 h 21"/>
                <a:gd name="T38" fmla="*/ 0 w 4"/>
                <a:gd name="T39" fmla="*/ 5 h 21"/>
                <a:gd name="T40" fmla="*/ 0 w 4"/>
                <a:gd name="T41" fmla="*/ 3 h 21"/>
                <a:gd name="T42" fmla="*/ 0 w 4"/>
                <a:gd name="T43" fmla="*/ 1 h 21"/>
                <a:gd name="T44" fmla="*/ 0 w 4"/>
                <a:gd name="T45"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21">
                  <a:moveTo>
                    <a:pt x="0" y="1"/>
                  </a:moveTo>
                  <a:lnTo>
                    <a:pt x="2" y="0"/>
                  </a:lnTo>
                  <a:lnTo>
                    <a:pt x="2" y="2"/>
                  </a:lnTo>
                  <a:lnTo>
                    <a:pt x="3" y="4"/>
                  </a:lnTo>
                  <a:lnTo>
                    <a:pt x="3" y="6"/>
                  </a:lnTo>
                  <a:lnTo>
                    <a:pt x="3" y="8"/>
                  </a:lnTo>
                  <a:lnTo>
                    <a:pt x="4" y="11"/>
                  </a:lnTo>
                  <a:lnTo>
                    <a:pt x="4" y="13"/>
                  </a:lnTo>
                  <a:lnTo>
                    <a:pt x="4" y="15"/>
                  </a:lnTo>
                  <a:lnTo>
                    <a:pt x="3" y="17"/>
                  </a:lnTo>
                  <a:lnTo>
                    <a:pt x="3" y="19"/>
                  </a:lnTo>
                  <a:lnTo>
                    <a:pt x="2" y="21"/>
                  </a:lnTo>
                  <a:lnTo>
                    <a:pt x="1" y="20"/>
                  </a:lnTo>
                  <a:lnTo>
                    <a:pt x="0" y="18"/>
                  </a:lnTo>
                  <a:lnTo>
                    <a:pt x="0" y="16"/>
                  </a:lnTo>
                  <a:lnTo>
                    <a:pt x="0" y="14"/>
                  </a:lnTo>
                  <a:lnTo>
                    <a:pt x="0" y="12"/>
                  </a:lnTo>
                  <a:lnTo>
                    <a:pt x="0" y="10"/>
                  </a:lnTo>
                  <a:lnTo>
                    <a:pt x="0" y="7"/>
                  </a:lnTo>
                  <a:lnTo>
                    <a:pt x="0" y="5"/>
                  </a:lnTo>
                  <a:lnTo>
                    <a:pt x="0" y="3"/>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39" name="Freeform 136"/>
            <p:cNvSpPr>
              <a:spLocks/>
            </p:cNvSpPr>
            <p:nvPr/>
          </p:nvSpPr>
          <p:spPr bwMode="auto">
            <a:xfrm>
              <a:off x="2959" y="2928"/>
              <a:ext cx="9" cy="8"/>
            </a:xfrm>
            <a:custGeom>
              <a:avLst/>
              <a:gdLst>
                <a:gd name="T0" fmla="*/ 0 w 9"/>
                <a:gd name="T1" fmla="*/ 0 h 8"/>
                <a:gd name="T2" fmla="*/ 3 w 9"/>
                <a:gd name="T3" fmla="*/ 2 h 8"/>
                <a:gd name="T4" fmla="*/ 3 w 9"/>
                <a:gd name="T5" fmla="*/ 1 h 8"/>
                <a:gd name="T6" fmla="*/ 3 w 9"/>
                <a:gd name="T7" fmla="*/ 1 h 8"/>
                <a:gd name="T8" fmla="*/ 4 w 9"/>
                <a:gd name="T9" fmla="*/ 1 h 8"/>
                <a:gd name="T10" fmla="*/ 4 w 9"/>
                <a:gd name="T11" fmla="*/ 1 h 8"/>
                <a:gd name="T12" fmla="*/ 4 w 9"/>
                <a:gd name="T13" fmla="*/ 1 h 8"/>
                <a:gd name="T14" fmla="*/ 5 w 9"/>
                <a:gd name="T15" fmla="*/ 0 h 8"/>
                <a:gd name="T16" fmla="*/ 5 w 9"/>
                <a:gd name="T17" fmla="*/ 0 h 8"/>
                <a:gd name="T18" fmla="*/ 5 w 9"/>
                <a:gd name="T19" fmla="*/ 0 h 8"/>
                <a:gd name="T20" fmla="*/ 6 w 9"/>
                <a:gd name="T21" fmla="*/ 0 h 8"/>
                <a:gd name="T22" fmla="*/ 6 w 9"/>
                <a:gd name="T23" fmla="*/ 0 h 8"/>
                <a:gd name="T24" fmla="*/ 8 w 9"/>
                <a:gd name="T25" fmla="*/ 0 h 8"/>
                <a:gd name="T26" fmla="*/ 8 w 9"/>
                <a:gd name="T27" fmla="*/ 1 h 8"/>
                <a:gd name="T28" fmla="*/ 9 w 9"/>
                <a:gd name="T29" fmla="*/ 1 h 8"/>
                <a:gd name="T30" fmla="*/ 9 w 9"/>
                <a:gd name="T31" fmla="*/ 2 h 8"/>
                <a:gd name="T32" fmla="*/ 9 w 9"/>
                <a:gd name="T33" fmla="*/ 3 h 8"/>
                <a:gd name="T34" fmla="*/ 8 w 9"/>
                <a:gd name="T35" fmla="*/ 4 h 8"/>
                <a:gd name="T36" fmla="*/ 8 w 9"/>
                <a:gd name="T37" fmla="*/ 5 h 8"/>
                <a:gd name="T38" fmla="*/ 8 w 9"/>
                <a:gd name="T39" fmla="*/ 6 h 8"/>
                <a:gd name="T40" fmla="*/ 8 w 9"/>
                <a:gd name="T41" fmla="*/ 7 h 8"/>
                <a:gd name="T42" fmla="*/ 8 w 9"/>
                <a:gd name="T43" fmla="*/ 8 h 8"/>
                <a:gd name="T44" fmla="*/ 0 w 9"/>
                <a:gd name="T45" fmla="*/ 7 h 8"/>
                <a:gd name="T46" fmla="*/ 0 w 9"/>
                <a:gd name="T47" fmla="*/ 0 h 8"/>
                <a:gd name="T48" fmla="*/ 0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0" y="0"/>
                  </a:moveTo>
                  <a:lnTo>
                    <a:pt x="3" y="2"/>
                  </a:lnTo>
                  <a:lnTo>
                    <a:pt x="3" y="1"/>
                  </a:lnTo>
                  <a:lnTo>
                    <a:pt x="3" y="1"/>
                  </a:lnTo>
                  <a:lnTo>
                    <a:pt x="4" y="1"/>
                  </a:lnTo>
                  <a:lnTo>
                    <a:pt x="4" y="1"/>
                  </a:lnTo>
                  <a:lnTo>
                    <a:pt x="4" y="1"/>
                  </a:lnTo>
                  <a:lnTo>
                    <a:pt x="5" y="0"/>
                  </a:lnTo>
                  <a:lnTo>
                    <a:pt x="5" y="0"/>
                  </a:lnTo>
                  <a:lnTo>
                    <a:pt x="5" y="0"/>
                  </a:lnTo>
                  <a:lnTo>
                    <a:pt x="6" y="0"/>
                  </a:lnTo>
                  <a:lnTo>
                    <a:pt x="6" y="0"/>
                  </a:lnTo>
                  <a:lnTo>
                    <a:pt x="8" y="0"/>
                  </a:lnTo>
                  <a:lnTo>
                    <a:pt x="8" y="1"/>
                  </a:lnTo>
                  <a:lnTo>
                    <a:pt x="9" y="1"/>
                  </a:lnTo>
                  <a:lnTo>
                    <a:pt x="9" y="2"/>
                  </a:lnTo>
                  <a:lnTo>
                    <a:pt x="9" y="3"/>
                  </a:lnTo>
                  <a:lnTo>
                    <a:pt x="8" y="4"/>
                  </a:lnTo>
                  <a:lnTo>
                    <a:pt x="8" y="5"/>
                  </a:lnTo>
                  <a:lnTo>
                    <a:pt x="8" y="6"/>
                  </a:lnTo>
                  <a:lnTo>
                    <a:pt x="8" y="7"/>
                  </a:lnTo>
                  <a:lnTo>
                    <a:pt x="8" y="8"/>
                  </a:lnTo>
                  <a:lnTo>
                    <a:pt x="0" y="7"/>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0" name="Freeform 137"/>
            <p:cNvSpPr>
              <a:spLocks/>
            </p:cNvSpPr>
            <p:nvPr/>
          </p:nvSpPr>
          <p:spPr bwMode="auto">
            <a:xfrm>
              <a:off x="2784" y="2963"/>
              <a:ext cx="4" cy="19"/>
            </a:xfrm>
            <a:custGeom>
              <a:avLst/>
              <a:gdLst>
                <a:gd name="T0" fmla="*/ 2 w 4"/>
                <a:gd name="T1" fmla="*/ 0 h 19"/>
                <a:gd name="T2" fmla="*/ 3 w 4"/>
                <a:gd name="T3" fmla="*/ 1 h 19"/>
                <a:gd name="T4" fmla="*/ 4 w 4"/>
                <a:gd name="T5" fmla="*/ 3 h 19"/>
                <a:gd name="T6" fmla="*/ 4 w 4"/>
                <a:gd name="T7" fmla="*/ 5 h 19"/>
                <a:gd name="T8" fmla="*/ 4 w 4"/>
                <a:gd name="T9" fmla="*/ 7 h 19"/>
                <a:gd name="T10" fmla="*/ 4 w 4"/>
                <a:gd name="T11" fmla="*/ 9 h 19"/>
                <a:gd name="T12" fmla="*/ 4 w 4"/>
                <a:gd name="T13" fmla="*/ 11 h 19"/>
                <a:gd name="T14" fmla="*/ 3 w 4"/>
                <a:gd name="T15" fmla="*/ 13 h 19"/>
                <a:gd name="T16" fmla="*/ 3 w 4"/>
                <a:gd name="T17" fmla="*/ 15 h 19"/>
                <a:gd name="T18" fmla="*/ 3 w 4"/>
                <a:gd name="T19" fmla="*/ 17 h 19"/>
                <a:gd name="T20" fmla="*/ 3 w 4"/>
                <a:gd name="T21" fmla="*/ 19 h 19"/>
                <a:gd name="T22" fmla="*/ 1 w 4"/>
                <a:gd name="T23" fmla="*/ 18 h 19"/>
                <a:gd name="T24" fmla="*/ 1 w 4"/>
                <a:gd name="T25" fmla="*/ 16 h 19"/>
                <a:gd name="T26" fmla="*/ 0 w 4"/>
                <a:gd name="T27" fmla="*/ 14 h 19"/>
                <a:gd name="T28" fmla="*/ 0 w 4"/>
                <a:gd name="T29" fmla="*/ 12 h 19"/>
                <a:gd name="T30" fmla="*/ 1 w 4"/>
                <a:gd name="T31" fmla="*/ 10 h 19"/>
                <a:gd name="T32" fmla="*/ 1 w 4"/>
                <a:gd name="T33" fmla="*/ 8 h 19"/>
                <a:gd name="T34" fmla="*/ 1 w 4"/>
                <a:gd name="T35" fmla="*/ 6 h 19"/>
                <a:gd name="T36" fmla="*/ 1 w 4"/>
                <a:gd name="T37" fmla="*/ 4 h 19"/>
                <a:gd name="T38" fmla="*/ 2 w 4"/>
                <a:gd name="T39" fmla="*/ 2 h 19"/>
                <a:gd name="T40" fmla="*/ 2 w 4"/>
                <a:gd name="T41" fmla="*/ 0 h 19"/>
                <a:gd name="T42" fmla="*/ 2 w 4"/>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9">
                  <a:moveTo>
                    <a:pt x="2" y="0"/>
                  </a:moveTo>
                  <a:lnTo>
                    <a:pt x="3" y="1"/>
                  </a:lnTo>
                  <a:lnTo>
                    <a:pt x="4" y="3"/>
                  </a:lnTo>
                  <a:lnTo>
                    <a:pt x="4" y="5"/>
                  </a:lnTo>
                  <a:lnTo>
                    <a:pt x="4" y="7"/>
                  </a:lnTo>
                  <a:lnTo>
                    <a:pt x="4" y="9"/>
                  </a:lnTo>
                  <a:lnTo>
                    <a:pt x="4" y="11"/>
                  </a:lnTo>
                  <a:lnTo>
                    <a:pt x="3" y="13"/>
                  </a:lnTo>
                  <a:lnTo>
                    <a:pt x="3" y="15"/>
                  </a:lnTo>
                  <a:lnTo>
                    <a:pt x="3" y="17"/>
                  </a:lnTo>
                  <a:lnTo>
                    <a:pt x="3" y="19"/>
                  </a:lnTo>
                  <a:lnTo>
                    <a:pt x="1" y="18"/>
                  </a:lnTo>
                  <a:lnTo>
                    <a:pt x="1" y="16"/>
                  </a:lnTo>
                  <a:lnTo>
                    <a:pt x="0" y="14"/>
                  </a:lnTo>
                  <a:lnTo>
                    <a:pt x="0" y="12"/>
                  </a:lnTo>
                  <a:lnTo>
                    <a:pt x="1" y="10"/>
                  </a:lnTo>
                  <a:lnTo>
                    <a:pt x="1" y="8"/>
                  </a:lnTo>
                  <a:lnTo>
                    <a:pt x="1" y="6"/>
                  </a:lnTo>
                  <a:lnTo>
                    <a:pt x="1" y="4"/>
                  </a:lnTo>
                  <a:lnTo>
                    <a:pt x="2" y="2"/>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1" name="Freeform 138"/>
            <p:cNvSpPr>
              <a:spLocks/>
            </p:cNvSpPr>
            <p:nvPr/>
          </p:nvSpPr>
          <p:spPr bwMode="auto">
            <a:xfrm>
              <a:off x="2777" y="2962"/>
              <a:ext cx="4" cy="21"/>
            </a:xfrm>
            <a:custGeom>
              <a:avLst/>
              <a:gdLst>
                <a:gd name="T0" fmla="*/ 1 w 4"/>
                <a:gd name="T1" fmla="*/ 0 h 21"/>
                <a:gd name="T2" fmla="*/ 2 w 4"/>
                <a:gd name="T3" fmla="*/ 1 h 21"/>
                <a:gd name="T4" fmla="*/ 3 w 4"/>
                <a:gd name="T5" fmla="*/ 3 h 21"/>
                <a:gd name="T6" fmla="*/ 3 w 4"/>
                <a:gd name="T7" fmla="*/ 5 h 21"/>
                <a:gd name="T8" fmla="*/ 4 w 4"/>
                <a:gd name="T9" fmla="*/ 7 h 21"/>
                <a:gd name="T10" fmla="*/ 4 w 4"/>
                <a:gd name="T11" fmla="*/ 10 h 21"/>
                <a:gd name="T12" fmla="*/ 4 w 4"/>
                <a:gd name="T13" fmla="*/ 12 h 21"/>
                <a:gd name="T14" fmla="*/ 4 w 4"/>
                <a:gd name="T15" fmla="*/ 14 h 21"/>
                <a:gd name="T16" fmla="*/ 3 w 4"/>
                <a:gd name="T17" fmla="*/ 17 h 21"/>
                <a:gd name="T18" fmla="*/ 3 w 4"/>
                <a:gd name="T19" fmla="*/ 19 h 21"/>
                <a:gd name="T20" fmla="*/ 3 w 4"/>
                <a:gd name="T21" fmla="*/ 21 h 21"/>
                <a:gd name="T22" fmla="*/ 1 w 4"/>
                <a:gd name="T23" fmla="*/ 19 h 21"/>
                <a:gd name="T24" fmla="*/ 1 w 4"/>
                <a:gd name="T25" fmla="*/ 17 h 21"/>
                <a:gd name="T26" fmla="*/ 0 w 4"/>
                <a:gd name="T27" fmla="*/ 15 h 21"/>
                <a:gd name="T28" fmla="*/ 0 w 4"/>
                <a:gd name="T29" fmla="*/ 13 h 21"/>
                <a:gd name="T30" fmla="*/ 0 w 4"/>
                <a:gd name="T31" fmla="*/ 11 h 21"/>
                <a:gd name="T32" fmla="*/ 0 w 4"/>
                <a:gd name="T33" fmla="*/ 8 h 21"/>
                <a:gd name="T34" fmla="*/ 1 w 4"/>
                <a:gd name="T35" fmla="*/ 6 h 21"/>
                <a:gd name="T36" fmla="*/ 1 w 4"/>
                <a:gd name="T37" fmla="*/ 4 h 21"/>
                <a:gd name="T38" fmla="*/ 1 w 4"/>
                <a:gd name="T39" fmla="*/ 2 h 21"/>
                <a:gd name="T40" fmla="*/ 1 w 4"/>
                <a:gd name="T41" fmla="*/ 0 h 21"/>
                <a:gd name="T42" fmla="*/ 1 w 4"/>
                <a:gd name="T4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21">
                  <a:moveTo>
                    <a:pt x="1" y="0"/>
                  </a:moveTo>
                  <a:lnTo>
                    <a:pt x="2" y="1"/>
                  </a:lnTo>
                  <a:lnTo>
                    <a:pt x="3" y="3"/>
                  </a:lnTo>
                  <a:lnTo>
                    <a:pt x="3" y="5"/>
                  </a:lnTo>
                  <a:lnTo>
                    <a:pt x="4" y="7"/>
                  </a:lnTo>
                  <a:lnTo>
                    <a:pt x="4" y="10"/>
                  </a:lnTo>
                  <a:lnTo>
                    <a:pt x="4" y="12"/>
                  </a:lnTo>
                  <a:lnTo>
                    <a:pt x="4" y="14"/>
                  </a:lnTo>
                  <a:lnTo>
                    <a:pt x="3" y="17"/>
                  </a:lnTo>
                  <a:lnTo>
                    <a:pt x="3" y="19"/>
                  </a:lnTo>
                  <a:lnTo>
                    <a:pt x="3" y="21"/>
                  </a:lnTo>
                  <a:lnTo>
                    <a:pt x="1" y="19"/>
                  </a:lnTo>
                  <a:lnTo>
                    <a:pt x="1" y="17"/>
                  </a:lnTo>
                  <a:lnTo>
                    <a:pt x="0" y="15"/>
                  </a:lnTo>
                  <a:lnTo>
                    <a:pt x="0" y="13"/>
                  </a:lnTo>
                  <a:lnTo>
                    <a:pt x="0" y="11"/>
                  </a:lnTo>
                  <a:lnTo>
                    <a:pt x="0" y="8"/>
                  </a:lnTo>
                  <a:lnTo>
                    <a:pt x="1" y="6"/>
                  </a:lnTo>
                  <a:lnTo>
                    <a:pt x="1" y="4"/>
                  </a:lnTo>
                  <a:lnTo>
                    <a:pt x="1" y="2"/>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2" name="Freeform 139"/>
            <p:cNvSpPr>
              <a:spLocks/>
            </p:cNvSpPr>
            <p:nvPr/>
          </p:nvSpPr>
          <p:spPr bwMode="auto">
            <a:xfrm>
              <a:off x="2769" y="2962"/>
              <a:ext cx="4" cy="23"/>
            </a:xfrm>
            <a:custGeom>
              <a:avLst/>
              <a:gdLst>
                <a:gd name="T0" fmla="*/ 0 w 4"/>
                <a:gd name="T1" fmla="*/ 1 h 23"/>
                <a:gd name="T2" fmla="*/ 3 w 4"/>
                <a:gd name="T3" fmla="*/ 0 h 23"/>
                <a:gd name="T4" fmla="*/ 3 w 4"/>
                <a:gd name="T5" fmla="*/ 2 h 23"/>
                <a:gd name="T6" fmla="*/ 3 w 4"/>
                <a:gd name="T7" fmla="*/ 5 h 23"/>
                <a:gd name="T8" fmla="*/ 3 w 4"/>
                <a:gd name="T9" fmla="*/ 7 h 23"/>
                <a:gd name="T10" fmla="*/ 4 w 4"/>
                <a:gd name="T11" fmla="*/ 10 h 23"/>
                <a:gd name="T12" fmla="*/ 4 w 4"/>
                <a:gd name="T13" fmla="*/ 12 h 23"/>
                <a:gd name="T14" fmla="*/ 4 w 4"/>
                <a:gd name="T15" fmla="*/ 14 h 23"/>
                <a:gd name="T16" fmla="*/ 3 w 4"/>
                <a:gd name="T17" fmla="*/ 17 h 23"/>
                <a:gd name="T18" fmla="*/ 3 w 4"/>
                <a:gd name="T19" fmla="*/ 19 h 23"/>
                <a:gd name="T20" fmla="*/ 3 w 4"/>
                <a:gd name="T21" fmla="*/ 21 h 23"/>
                <a:gd name="T22" fmla="*/ 2 w 4"/>
                <a:gd name="T23" fmla="*/ 23 h 23"/>
                <a:gd name="T24" fmla="*/ 1 w 4"/>
                <a:gd name="T25" fmla="*/ 1 h 23"/>
                <a:gd name="T26" fmla="*/ 1 w 4"/>
                <a:gd name="T27" fmla="*/ 1 h 23"/>
                <a:gd name="T28" fmla="*/ 0 w 4"/>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3">
                  <a:moveTo>
                    <a:pt x="0" y="1"/>
                  </a:moveTo>
                  <a:lnTo>
                    <a:pt x="3" y="0"/>
                  </a:lnTo>
                  <a:lnTo>
                    <a:pt x="3" y="2"/>
                  </a:lnTo>
                  <a:lnTo>
                    <a:pt x="3" y="5"/>
                  </a:lnTo>
                  <a:lnTo>
                    <a:pt x="3" y="7"/>
                  </a:lnTo>
                  <a:lnTo>
                    <a:pt x="4" y="10"/>
                  </a:lnTo>
                  <a:lnTo>
                    <a:pt x="4" y="12"/>
                  </a:lnTo>
                  <a:lnTo>
                    <a:pt x="4" y="14"/>
                  </a:lnTo>
                  <a:lnTo>
                    <a:pt x="3" y="17"/>
                  </a:lnTo>
                  <a:lnTo>
                    <a:pt x="3" y="19"/>
                  </a:lnTo>
                  <a:lnTo>
                    <a:pt x="3" y="21"/>
                  </a:lnTo>
                  <a:lnTo>
                    <a:pt x="2" y="23"/>
                  </a:lnTo>
                  <a:lnTo>
                    <a:pt x="1" y="1"/>
                  </a:lnTo>
                  <a:lnTo>
                    <a:pt x="1"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3" name="Freeform 140"/>
            <p:cNvSpPr>
              <a:spLocks/>
            </p:cNvSpPr>
            <p:nvPr/>
          </p:nvSpPr>
          <p:spPr bwMode="auto">
            <a:xfrm>
              <a:off x="2752" y="2962"/>
              <a:ext cx="3" cy="25"/>
            </a:xfrm>
            <a:custGeom>
              <a:avLst/>
              <a:gdLst>
                <a:gd name="T0" fmla="*/ 1 w 3"/>
                <a:gd name="T1" fmla="*/ 0 h 25"/>
                <a:gd name="T2" fmla="*/ 3 w 3"/>
                <a:gd name="T3" fmla="*/ 25 h 25"/>
                <a:gd name="T4" fmla="*/ 0 w 3"/>
                <a:gd name="T5" fmla="*/ 4 h 25"/>
                <a:gd name="T6" fmla="*/ 2 w 3"/>
                <a:gd name="T7" fmla="*/ 0 h 25"/>
                <a:gd name="T8" fmla="*/ 2 w 3"/>
                <a:gd name="T9" fmla="*/ 0 h 25"/>
                <a:gd name="T10" fmla="*/ 1 w 3"/>
                <a:gd name="T11" fmla="*/ 0 h 25"/>
              </a:gdLst>
              <a:ahLst/>
              <a:cxnLst>
                <a:cxn ang="0">
                  <a:pos x="T0" y="T1"/>
                </a:cxn>
                <a:cxn ang="0">
                  <a:pos x="T2" y="T3"/>
                </a:cxn>
                <a:cxn ang="0">
                  <a:pos x="T4" y="T5"/>
                </a:cxn>
                <a:cxn ang="0">
                  <a:pos x="T6" y="T7"/>
                </a:cxn>
                <a:cxn ang="0">
                  <a:pos x="T8" y="T9"/>
                </a:cxn>
                <a:cxn ang="0">
                  <a:pos x="T10" y="T11"/>
                </a:cxn>
              </a:cxnLst>
              <a:rect l="0" t="0" r="r" b="b"/>
              <a:pathLst>
                <a:path w="3" h="25">
                  <a:moveTo>
                    <a:pt x="1" y="0"/>
                  </a:moveTo>
                  <a:lnTo>
                    <a:pt x="3" y="25"/>
                  </a:lnTo>
                  <a:lnTo>
                    <a:pt x="0" y="4"/>
                  </a:lnTo>
                  <a:lnTo>
                    <a:pt x="2" y="0"/>
                  </a:lnTo>
                  <a:lnTo>
                    <a:pt x="2"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4" name="Freeform 141"/>
            <p:cNvSpPr>
              <a:spLocks/>
            </p:cNvSpPr>
            <p:nvPr/>
          </p:nvSpPr>
          <p:spPr bwMode="auto">
            <a:xfrm>
              <a:off x="2745" y="2963"/>
              <a:ext cx="3" cy="23"/>
            </a:xfrm>
            <a:custGeom>
              <a:avLst/>
              <a:gdLst>
                <a:gd name="T0" fmla="*/ 3 w 3"/>
                <a:gd name="T1" fmla="*/ 23 h 23"/>
                <a:gd name="T2" fmla="*/ 0 w 3"/>
                <a:gd name="T3" fmla="*/ 0 h 23"/>
                <a:gd name="T4" fmla="*/ 3 w 3"/>
                <a:gd name="T5" fmla="*/ 23 h 23"/>
                <a:gd name="T6" fmla="*/ 3 w 3"/>
                <a:gd name="T7" fmla="*/ 23 h 23"/>
              </a:gdLst>
              <a:ahLst/>
              <a:cxnLst>
                <a:cxn ang="0">
                  <a:pos x="T0" y="T1"/>
                </a:cxn>
                <a:cxn ang="0">
                  <a:pos x="T2" y="T3"/>
                </a:cxn>
                <a:cxn ang="0">
                  <a:pos x="T4" y="T5"/>
                </a:cxn>
                <a:cxn ang="0">
                  <a:pos x="T6" y="T7"/>
                </a:cxn>
              </a:cxnLst>
              <a:rect l="0" t="0" r="r" b="b"/>
              <a:pathLst>
                <a:path w="3" h="23">
                  <a:moveTo>
                    <a:pt x="3" y="23"/>
                  </a:moveTo>
                  <a:lnTo>
                    <a:pt x="0" y="0"/>
                  </a:lnTo>
                  <a:lnTo>
                    <a:pt x="3" y="23"/>
                  </a:lnTo>
                  <a:lnTo>
                    <a:pt x="3" y="2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5" name="Freeform 142"/>
            <p:cNvSpPr>
              <a:spLocks/>
            </p:cNvSpPr>
            <p:nvPr/>
          </p:nvSpPr>
          <p:spPr bwMode="auto">
            <a:xfrm>
              <a:off x="2738" y="2964"/>
              <a:ext cx="4" cy="23"/>
            </a:xfrm>
            <a:custGeom>
              <a:avLst/>
              <a:gdLst>
                <a:gd name="T0" fmla="*/ 1 w 4"/>
                <a:gd name="T1" fmla="*/ 22 h 23"/>
                <a:gd name="T2" fmla="*/ 1 w 4"/>
                <a:gd name="T3" fmla="*/ 20 h 23"/>
                <a:gd name="T4" fmla="*/ 0 w 4"/>
                <a:gd name="T5" fmla="*/ 18 h 23"/>
                <a:gd name="T6" fmla="*/ 0 w 4"/>
                <a:gd name="T7" fmla="*/ 15 h 23"/>
                <a:gd name="T8" fmla="*/ 0 w 4"/>
                <a:gd name="T9" fmla="*/ 13 h 23"/>
                <a:gd name="T10" fmla="*/ 0 w 4"/>
                <a:gd name="T11" fmla="*/ 11 h 23"/>
                <a:gd name="T12" fmla="*/ 0 w 4"/>
                <a:gd name="T13" fmla="*/ 9 h 23"/>
                <a:gd name="T14" fmla="*/ 0 w 4"/>
                <a:gd name="T15" fmla="*/ 6 h 23"/>
                <a:gd name="T16" fmla="*/ 0 w 4"/>
                <a:gd name="T17" fmla="*/ 4 h 23"/>
                <a:gd name="T18" fmla="*/ 0 w 4"/>
                <a:gd name="T19" fmla="*/ 2 h 23"/>
                <a:gd name="T20" fmla="*/ 0 w 4"/>
                <a:gd name="T21" fmla="*/ 0 h 23"/>
                <a:gd name="T22" fmla="*/ 4 w 4"/>
                <a:gd name="T23" fmla="*/ 22 h 23"/>
                <a:gd name="T24" fmla="*/ 1 w 4"/>
                <a:gd name="T25" fmla="*/ 23 h 23"/>
                <a:gd name="T26" fmla="*/ 1 w 4"/>
                <a:gd name="T27" fmla="*/ 23 h 23"/>
                <a:gd name="T28" fmla="*/ 1 w 4"/>
                <a:gd name="T29"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23">
                  <a:moveTo>
                    <a:pt x="1" y="22"/>
                  </a:moveTo>
                  <a:lnTo>
                    <a:pt x="1" y="20"/>
                  </a:lnTo>
                  <a:lnTo>
                    <a:pt x="0" y="18"/>
                  </a:lnTo>
                  <a:lnTo>
                    <a:pt x="0" y="15"/>
                  </a:lnTo>
                  <a:lnTo>
                    <a:pt x="0" y="13"/>
                  </a:lnTo>
                  <a:lnTo>
                    <a:pt x="0" y="11"/>
                  </a:lnTo>
                  <a:lnTo>
                    <a:pt x="0" y="9"/>
                  </a:lnTo>
                  <a:lnTo>
                    <a:pt x="0" y="6"/>
                  </a:lnTo>
                  <a:lnTo>
                    <a:pt x="0" y="4"/>
                  </a:lnTo>
                  <a:lnTo>
                    <a:pt x="0" y="2"/>
                  </a:lnTo>
                  <a:lnTo>
                    <a:pt x="0" y="0"/>
                  </a:lnTo>
                  <a:lnTo>
                    <a:pt x="4" y="22"/>
                  </a:lnTo>
                  <a:lnTo>
                    <a:pt x="1" y="23"/>
                  </a:lnTo>
                  <a:lnTo>
                    <a:pt x="1" y="23"/>
                  </a:lnTo>
                  <a:lnTo>
                    <a:pt x="1"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6" name="Freeform 143"/>
            <p:cNvSpPr>
              <a:spLocks/>
            </p:cNvSpPr>
            <p:nvPr/>
          </p:nvSpPr>
          <p:spPr bwMode="auto">
            <a:xfrm>
              <a:off x="2729" y="2962"/>
              <a:ext cx="4" cy="27"/>
            </a:xfrm>
            <a:custGeom>
              <a:avLst/>
              <a:gdLst>
                <a:gd name="T0" fmla="*/ 2 w 4"/>
                <a:gd name="T1" fmla="*/ 27 h 27"/>
                <a:gd name="T2" fmla="*/ 2 w 4"/>
                <a:gd name="T3" fmla="*/ 24 h 27"/>
                <a:gd name="T4" fmla="*/ 2 w 4"/>
                <a:gd name="T5" fmla="*/ 21 h 27"/>
                <a:gd name="T6" fmla="*/ 2 w 4"/>
                <a:gd name="T7" fmla="*/ 19 h 27"/>
                <a:gd name="T8" fmla="*/ 1 w 4"/>
                <a:gd name="T9" fmla="*/ 16 h 27"/>
                <a:gd name="T10" fmla="*/ 1 w 4"/>
                <a:gd name="T11" fmla="*/ 13 h 27"/>
                <a:gd name="T12" fmla="*/ 0 w 4"/>
                <a:gd name="T13" fmla="*/ 10 h 27"/>
                <a:gd name="T14" fmla="*/ 0 w 4"/>
                <a:gd name="T15" fmla="*/ 7 h 27"/>
                <a:gd name="T16" fmla="*/ 0 w 4"/>
                <a:gd name="T17" fmla="*/ 5 h 27"/>
                <a:gd name="T18" fmla="*/ 0 w 4"/>
                <a:gd name="T19" fmla="*/ 2 h 27"/>
                <a:gd name="T20" fmla="*/ 1 w 4"/>
                <a:gd name="T21" fmla="*/ 0 h 27"/>
                <a:gd name="T22" fmla="*/ 4 w 4"/>
                <a:gd name="T23" fmla="*/ 26 h 27"/>
                <a:gd name="T24" fmla="*/ 2 w 4"/>
                <a:gd name="T25" fmla="*/ 27 h 27"/>
                <a:gd name="T26" fmla="*/ 2 w 4"/>
                <a:gd name="T2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27">
                  <a:moveTo>
                    <a:pt x="2" y="27"/>
                  </a:moveTo>
                  <a:lnTo>
                    <a:pt x="2" y="24"/>
                  </a:lnTo>
                  <a:lnTo>
                    <a:pt x="2" y="21"/>
                  </a:lnTo>
                  <a:lnTo>
                    <a:pt x="2" y="19"/>
                  </a:lnTo>
                  <a:lnTo>
                    <a:pt x="1" y="16"/>
                  </a:lnTo>
                  <a:lnTo>
                    <a:pt x="1" y="13"/>
                  </a:lnTo>
                  <a:lnTo>
                    <a:pt x="0" y="10"/>
                  </a:lnTo>
                  <a:lnTo>
                    <a:pt x="0" y="7"/>
                  </a:lnTo>
                  <a:lnTo>
                    <a:pt x="0" y="5"/>
                  </a:lnTo>
                  <a:lnTo>
                    <a:pt x="0" y="2"/>
                  </a:lnTo>
                  <a:lnTo>
                    <a:pt x="1" y="0"/>
                  </a:lnTo>
                  <a:lnTo>
                    <a:pt x="4" y="26"/>
                  </a:lnTo>
                  <a:lnTo>
                    <a:pt x="2" y="27"/>
                  </a:lnTo>
                  <a:lnTo>
                    <a:pt x="2" y="27"/>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7" name="Freeform 144"/>
            <p:cNvSpPr>
              <a:spLocks/>
            </p:cNvSpPr>
            <p:nvPr/>
          </p:nvSpPr>
          <p:spPr bwMode="auto">
            <a:xfrm>
              <a:off x="2959" y="2907"/>
              <a:ext cx="12" cy="18"/>
            </a:xfrm>
            <a:custGeom>
              <a:avLst/>
              <a:gdLst>
                <a:gd name="T0" fmla="*/ 0 w 12"/>
                <a:gd name="T1" fmla="*/ 16 h 18"/>
                <a:gd name="T2" fmla="*/ 3 w 12"/>
                <a:gd name="T3" fmla="*/ 0 h 18"/>
                <a:gd name="T4" fmla="*/ 11 w 12"/>
                <a:gd name="T5" fmla="*/ 0 h 18"/>
                <a:gd name="T6" fmla="*/ 12 w 12"/>
                <a:gd name="T7" fmla="*/ 1 h 18"/>
                <a:gd name="T8" fmla="*/ 12 w 12"/>
                <a:gd name="T9" fmla="*/ 2 h 18"/>
                <a:gd name="T10" fmla="*/ 12 w 12"/>
                <a:gd name="T11" fmla="*/ 3 h 18"/>
                <a:gd name="T12" fmla="*/ 12 w 12"/>
                <a:gd name="T13" fmla="*/ 4 h 18"/>
                <a:gd name="T14" fmla="*/ 12 w 12"/>
                <a:gd name="T15" fmla="*/ 5 h 18"/>
                <a:gd name="T16" fmla="*/ 11 w 12"/>
                <a:gd name="T17" fmla="*/ 6 h 18"/>
                <a:gd name="T18" fmla="*/ 11 w 12"/>
                <a:gd name="T19" fmla="*/ 7 h 18"/>
                <a:gd name="T20" fmla="*/ 10 w 12"/>
                <a:gd name="T21" fmla="*/ 8 h 18"/>
                <a:gd name="T22" fmla="*/ 10 w 12"/>
                <a:gd name="T23" fmla="*/ 8 h 18"/>
                <a:gd name="T24" fmla="*/ 9 w 12"/>
                <a:gd name="T25" fmla="*/ 8 h 18"/>
                <a:gd name="T26" fmla="*/ 9 w 12"/>
                <a:gd name="T27" fmla="*/ 18 h 18"/>
                <a:gd name="T28" fmla="*/ 9 w 12"/>
                <a:gd name="T29" fmla="*/ 17 h 18"/>
                <a:gd name="T30" fmla="*/ 8 w 12"/>
                <a:gd name="T31" fmla="*/ 17 h 18"/>
                <a:gd name="T32" fmla="*/ 7 w 12"/>
                <a:gd name="T33" fmla="*/ 17 h 18"/>
                <a:gd name="T34" fmla="*/ 6 w 12"/>
                <a:gd name="T35" fmla="*/ 18 h 18"/>
                <a:gd name="T36" fmla="*/ 5 w 12"/>
                <a:gd name="T37" fmla="*/ 18 h 18"/>
                <a:gd name="T38" fmla="*/ 4 w 12"/>
                <a:gd name="T39" fmla="*/ 18 h 18"/>
                <a:gd name="T40" fmla="*/ 3 w 12"/>
                <a:gd name="T41" fmla="*/ 18 h 18"/>
                <a:gd name="T42" fmla="*/ 2 w 12"/>
                <a:gd name="T43" fmla="*/ 18 h 18"/>
                <a:gd name="T44" fmla="*/ 1 w 12"/>
                <a:gd name="T45" fmla="*/ 17 h 18"/>
                <a:gd name="T46" fmla="*/ 0 w 12"/>
                <a:gd name="T47" fmla="*/ 16 h 18"/>
                <a:gd name="T48" fmla="*/ 0 w 12"/>
                <a:gd name="T4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
                  <a:moveTo>
                    <a:pt x="0" y="16"/>
                  </a:moveTo>
                  <a:lnTo>
                    <a:pt x="3" y="0"/>
                  </a:lnTo>
                  <a:lnTo>
                    <a:pt x="11" y="0"/>
                  </a:lnTo>
                  <a:lnTo>
                    <a:pt x="12" y="1"/>
                  </a:lnTo>
                  <a:lnTo>
                    <a:pt x="12" y="2"/>
                  </a:lnTo>
                  <a:lnTo>
                    <a:pt x="12" y="3"/>
                  </a:lnTo>
                  <a:lnTo>
                    <a:pt x="12" y="4"/>
                  </a:lnTo>
                  <a:lnTo>
                    <a:pt x="12" y="5"/>
                  </a:lnTo>
                  <a:lnTo>
                    <a:pt x="11" y="6"/>
                  </a:lnTo>
                  <a:lnTo>
                    <a:pt x="11" y="7"/>
                  </a:lnTo>
                  <a:lnTo>
                    <a:pt x="10" y="8"/>
                  </a:lnTo>
                  <a:lnTo>
                    <a:pt x="10" y="8"/>
                  </a:lnTo>
                  <a:lnTo>
                    <a:pt x="9" y="8"/>
                  </a:lnTo>
                  <a:lnTo>
                    <a:pt x="9" y="18"/>
                  </a:lnTo>
                  <a:lnTo>
                    <a:pt x="9" y="17"/>
                  </a:lnTo>
                  <a:lnTo>
                    <a:pt x="8" y="17"/>
                  </a:lnTo>
                  <a:lnTo>
                    <a:pt x="7" y="17"/>
                  </a:lnTo>
                  <a:lnTo>
                    <a:pt x="6" y="18"/>
                  </a:lnTo>
                  <a:lnTo>
                    <a:pt x="5" y="18"/>
                  </a:lnTo>
                  <a:lnTo>
                    <a:pt x="4" y="18"/>
                  </a:lnTo>
                  <a:lnTo>
                    <a:pt x="3" y="18"/>
                  </a:lnTo>
                  <a:lnTo>
                    <a:pt x="2" y="18"/>
                  </a:lnTo>
                  <a:lnTo>
                    <a:pt x="1" y="17"/>
                  </a:lnTo>
                  <a:lnTo>
                    <a:pt x="0" y="16"/>
                  </a:lnTo>
                  <a:lnTo>
                    <a:pt x="0" y="16"/>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8" name="Freeform 145"/>
            <p:cNvSpPr>
              <a:spLocks/>
            </p:cNvSpPr>
            <p:nvPr/>
          </p:nvSpPr>
          <p:spPr bwMode="auto">
            <a:xfrm>
              <a:off x="2934" y="2898"/>
              <a:ext cx="5" cy="35"/>
            </a:xfrm>
            <a:custGeom>
              <a:avLst/>
              <a:gdLst>
                <a:gd name="T0" fmla="*/ 0 w 5"/>
                <a:gd name="T1" fmla="*/ 35 h 35"/>
                <a:gd name="T2" fmla="*/ 0 w 5"/>
                <a:gd name="T3" fmla="*/ 31 h 35"/>
                <a:gd name="T4" fmla="*/ 1 w 5"/>
                <a:gd name="T5" fmla="*/ 28 h 35"/>
                <a:gd name="T6" fmla="*/ 1 w 5"/>
                <a:gd name="T7" fmla="*/ 24 h 35"/>
                <a:gd name="T8" fmla="*/ 1 w 5"/>
                <a:gd name="T9" fmla="*/ 21 h 35"/>
                <a:gd name="T10" fmla="*/ 2 w 5"/>
                <a:gd name="T11" fmla="*/ 18 h 35"/>
                <a:gd name="T12" fmla="*/ 2 w 5"/>
                <a:gd name="T13" fmla="*/ 14 h 35"/>
                <a:gd name="T14" fmla="*/ 2 w 5"/>
                <a:gd name="T15" fmla="*/ 11 h 35"/>
                <a:gd name="T16" fmla="*/ 3 w 5"/>
                <a:gd name="T17" fmla="*/ 7 h 35"/>
                <a:gd name="T18" fmla="*/ 4 w 5"/>
                <a:gd name="T19" fmla="*/ 4 h 35"/>
                <a:gd name="T20" fmla="*/ 5 w 5"/>
                <a:gd name="T21" fmla="*/ 0 h 35"/>
                <a:gd name="T22" fmla="*/ 2 w 5"/>
                <a:gd name="T23" fmla="*/ 34 h 35"/>
                <a:gd name="T24" fmla="*/ 0 w 5"/>
                <a:gd name="T25" fmla="*/ 35 h 35"/>
                <a:gd name="T26" fmla="*/ 0 w 5"/>
                <a:gd name="T2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35">
                  <a:moveTo>
                    <a:pt x="0" y="35"/>
                  </a:moveTo>
                  <a:lnTo>
                    <a:pt x="0" y="31"/>
                  </a:lnTo>
                  <a:lnTo>
                    <a:pt x="1" y="28"/>
                  </a:lnTo>
                  <a:lnTo>
                    <a:pt x="1" y="24"/>
                  </a:lnTo>
                  <a:lnTo>
                    <a:pt x="1" y="21"/>
                  </a:lnTo>
                  <a:lnTo>
                    <a:pt x="2" y="18"/>
                  </a:lnTo>
                  <a:lnTo>
                    <a:pt x="2" y="14"/>
                  </a:lnTo>
                  <a:lnTo>
                    <a:pt x="2" y="11"/>
                  </a:lnTo>
                  <a:lnTo>
                    <a:pt x="3" y="7"/>
                  </a:lnTo>
                  <a:lnTo>
                    <a:pt x="4" y="4"/>
                  </a:lnTo>
                  <a:lnTo>
                    <a:pt x="5" y="0"/>
                  </a:lnTo>
                  <a:lnTo>
                    <a:pt x="2" y="34"/>
                  </a:lnTo>
                  <a:lnTo>
                    <a:pt x="0" y="35"/>
                  </a:lnTo>
                  <a:lnTo>
                    <a:pt x="0" y="3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49" name="Freeform 146"/>
            <p:cNvSpPr>
              <a:spLocks/>
            </p:cNvSpPr>
            <p:nvPr/>
          </p:nvSpPr>
          <p:spPr bwMode="auto">
            <a:xfrm>
              <a:off x="2929" y="2899"/>
              <a:ext cx="4" cy="33"/>
            </a:xfrm>
            <a:custGeom>
              <a:avLst/>
              <a:gdLst>
                <a:gd name="T0" fmla="*/ 0 w 4"/>
                <a:gd name="T1" fmla="*/ 33 h 33"/>
                <a:gd name="T2" fmla="*/ 0 w 4"/>
                <a:gd name="T3" fmla="*/ 30 h 33"/>
                <a:gd name="T4" fmla="*/ 0 w 4"/>
                <a:gd name="T5" fmla="*/ 28 h 33"/>
                <a:gd name="T6" fmla="*/ 0 w 4"/>
                <a:gd name="T7" fmla="*/ 24 h 33"/>
                <a:gd name="T8" fmla="*/ 0 w 4"/>
                <a:gd name="T9" fmla="*/ 21 h 33"/>
                <a:gd name="T10" fmla="*/ 0 w 4"/>
                <a:gd name="T11" fmla="*/ 18 h 33"/>
                <a:gd name="T12" fmla="*/ 1 w 4"/>
                <a:gd name="T13" fmla="*/ 14 h 33"/>
                <a:gd name="T14" fmla="*/ 1 w 4"/>
                <a:gd name="T15" fmla="*/ 11 h 33"/>
                <a:gd name="T16" fmla="*/ 1 w 4"/>
                <a:gd name="T17" fmla="*/ 7 h 33"/>
                <a:gd name="T18" fmla="*/ 1 w 4"/>
                <a:gd name="T19" fmla="*/ 4 h 33"/>
                <a:gd name="T20" fmla="*/ 1 w 4"/>
                <a:gd name="T21" fmla="*/ 1 h 33"/>
                <a:gd name="T22" fmla="*/ 4 w 4"/>
                <a:gd name="T23" fmla="*/ 0 h 33"/>
                <a:gd name="T24" fmla="*/ 3 w 4"/>
                <a:gd name="T25" fmla="*/ 3 h 33"/>
                <a:gd name="T26" fmla="*/ 3 w 4"/>
                <a:gd name="T27" fmla="*/ 7 h 33"/>
                <a:gd name="T28" fmla="*/ 2 w 4"/>
                <a:gd name="T29" fmla="*/ 10 h 33"/>
                <a:gd name="T30" fmla="*/ 2 w 4"/>
                <a:gd name="T31" fmla="*/ 14 h 33"/>
                <a:gd name="T32" fmla="*/ 2 w 4"/>
                <a:gd name="T33" fmla="*/ 17 h 33"/>
                <a:gd name="T34" fmla="*/ 1 w 4"/>
                <a:gd name="T35" fmla="*/ 21 h 33"/>
                <a:gd name="T36" fmla="*/ 1 w 4"/>
                <a:gd name="T37" fmla="*/ 24 h 33"/>
                <a:gd name="T38" fmla="*/ 1 w 4"/>
                <a:gd name="T39" fmla="*/ 27 h 33"/>
                <a:gd name="T40" fmla="*/ 0 w 4"/>
                <a:gd name="T41" fmla="*/ 30 h 33"/>
                <a:gd name="T42" fmla="*/ 0 w 4"/>
                <a:gd name="T43" fmla="*/ 33 h 33"/>
                <a:gd name="T44" fmla="*/ 0 w 4"/>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3">
                  <a:moveTo>
                    <a:pt x="0" y="33"/>
                  </a:moveTo>
                  <a:lnTo>
                    <a:pt x="0" y="30"/>
                  </a:lnTo>
                  <a:lnTo>
                    <a:pt x="0" y="28"/>
                  </a:lnTo>
                  <a:lnTo>
                    <a:pt x="0" y="24"/>
                  </a:lnTo>
                  <a:lnTo>
                    <a:pt x="0" y="21"/>
                  </a:lnTo>
                  <a:lnTo>
                    <a:pt x="0" y="18"/>
                  </a:lnTo>
                  <a:lnTo>
                    <a:pt x="1" y="14"/>
                  </a:lnTo>
                  <a:lnTo>
                    <a:pt x="1" y="11"/>
                  </a:lnTo>
                  <a:lnTo>
                    <a:pt x="1" y="7"/>
                  </a:lnTo>
                  <a:lnTo>
                    <a:pt x="1" y="4"/>
                  </a:lnTo>
                  <a:lnTo>
                    <a:pt x="1" y="1"/>
                  </a:lnTo>
                  <a:lnTo>
                    <a:pt x="4" y="0"/>
                  </a:lnTo>
                  <a:lnTo>
                    <a:pt x="3" y="3"/>
                  </a:lnTo>
                  <a:lnTo>
                    <a:pt x="3" y="7"/>
                  </a:lnTo>
                  <a:lnTo>
                    <a:pt x="2" y="10"/>
                  </a:lnTo>
                  <a:lnTo>
                    <a:pt x="2" y="14"/>
                  </a:lnTo>
                  <a:lnTo>
                    <a:pt x="2" y="17"/>
                  </a:lnTo>
                  <a:lnTo>
                    <a:pt x="1" y="21"/>
                  </a:lnTo>
                  <a:lnTo>
                    <a:pt x="1" y="24"/>
                  </a:lnTo>
                  <a:lnTo>
                    <a:pt x="1" y="27"/>
                  </a:lnTo>
                  <a:lnTo>
                    <a:pt x="0" y="30"/>
                  </a:lnTo>
                  <a:lnTo>
                    <a:pt x="0" y="33"/>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0" name="Freeform 147"/>
            <p:cNvSpPr>
              <a:spLocks/>
            </p:cNvSpPr>
            <p:nvPr/>
          </p:nvSpPr>
          <p:spPr bwMode="auto">
            <a:xfrm>
              <a:off x="2921" y="2898"/>
              <a:ext cx="5" cy="33"/>
            </a:xfrm>
            <a:custGeom>
              <a:avLst/>
              <a:gdLst>
                <a:gd name="T0" fmla="*/ 1 w 5"/>
                <a:gd name="T1" fmla="*/ 33 h 33"/>
                <a:gd name="T2" fmla="*/ 1 w 5"/>
                <a:gd name="T3" fmla="*/ 30 h 33"/>
                <a:gd name="T4" fmla="*/ 0 w 5"/>
                <a:gd name="T5" fmla="*/ 27 h 33"/>
                <a:gd name="T6" fmla="*/ 1 w 5"/>
                <a:gd name="T7" fmla="*/ 24 h 33"/>
                <a:gd name="T8" fmla="*/ 1 w 5"/>
                <a:gd name="T9" fmla="*/ 20 h 33"/>
                <a:gd name="T10" fmla="*/ 1 w 5"/>
                <a:gd name="T11" fmla="*/ 17 h 33"/>
                <a:gd name="T12" fmla="*/ 2 w 5"/>
                <a:gd name="T13" fmla="*/ 13 h 33"/>
                <a:gd name="T14" fmla="*/ 3 w 5"/>
                <a:gd name="T15" fmla="*/ 10 h 33"/>
                <a:gd name="T16" fmla="*/ 3 w 5"/>
                <a:gd name="T17" fmla="*/ 6 h 33"/>
                <a:gd name="T18" fmla="*/ 4 w 5"/>
                <a:gd name="T19" fmla="*/ 3 h 33"/>
                <a:gd name="T20" fmla="*/ 4 w 5"/>
                <a:gd name="T21" fmla="*/ 0 h 33"/>
                <a:gd name="T22" fmla="*/ 5 w 5"/>
                <a:gd name="T23" fmla="*/ 2 h 33"/>
                <a:gd name="T24" fmla="*/ 5 w 5"/>
                <a:gd name="T25" fmla="*/ 6 h 33"/>
                <a:gd name="T26" fmla="*/ 5 w 5"/>
                <a:gd name="T27" fmla="*/ 9 h 33"/>
                <a:gd name="T28" fmla="*/ 4 w 5"/>
                <a:gd name="T29" fmla="*/ 12 h 33"/>
                <a:gd name="T30" fmla="*/ 4 w 5"/>
                <a:gd name="T31" fmla="*/ 15 h 33"/>
                <a:gd name="T32" fmla="*/ 3 w 5"/>
                <a:gd name="T33" fmla="*/ 19 h 33"/>
                <a:gd name="T34" fmla="*/ 2 w 5"/>
                <a:gd name="T35" fmla="*/ 22 h 33"/>
                <a:gd name="T36" fmla="*/ 2 w 5"/>
                <a:gd name="T37" fmla="*/ 26 h 33"/>
                <a:gd name="T38" fmla="*/ 2 w 5"/>
                <a:gd name="T39" fmla="*/ 30 h 33"/>
                <a:gd name="T40" fmla="*/ 2 w 5"/>
                <a:gd name="T41" fmla="*/ 33 h 33"/>
                <a:gd name="T42" fmla="*/ 1 w 5"/>
                <a:gd name="T43" fmla="*/ 33 h 33"/>
                <a:gd name="T44" fmla="*/ 1 w 5"/>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 h="33">
                  <a:moveTo>
                    <a:pt x="1" y="33"/>
                  </a:moveTo>
                  <a:lnTo>
                    <a:pt x="1" y="30"/>
                  </a:lnTo>
                  <a:lnTo>
                    <a:pt x="0" y="27"/>
                  </a:lnTo>
                  <a:lnTo>
                    <a:pt x="1" y="24"/>
                  </a:lnTo>
                  <a:lnTo>
                    <a:pt x="1" y="20"/>
                  </a:lnTo>
                  <a:lnTo>
                    <a:pt x="1" y="17"/>
                  </a:lnTo>
                  <a:lnTo>
                    <a:pt x="2" y="13"/>
                  </a:lnTo>
                  <a:lnTo>
                    <a:pt x="3" y="10"/>
                  </a:lnTo>
                  <a:lnTo>
                    <a:pt x="3" y="6"/>
                  </a:lnTo>
                  <a:lnTo>
                    <a:pt x="4" y="3"/>
                  </a:lnTo>
                  <a:lnTo>
                    <a:pt x="4" y="0"/>
                  </a:lnTo>
                  <a:lnTo>
                    <a:pt x="5" y="2"/>
                  </a:lnTo>
                  <a:lnTo>
                    <a:pt x="5" y="6"/>
                  </a:lnTo>
                  <a:lnTo>
                    <a:pt x="5" y="9"/>
                  </a:lnTo>
                  <a:lnTo>
                    <a:pt x="4" y="12"/>
                  </a:lnTo>
                  <a:lnTo>
                    <a:pt x="4" y="15"/>
                  </a:lnTo>
                  <a:lnTo>
                    <a:pt x="3" y="19"/>
                  </a:lnTo>
                  <a:lnTo>
                    <a:pt x="2" y="22"/>
                  </a:lnTo>
                  <a:lnTo>
                    <a:pt x="2" y="26"/>
                  </a:lnTo>
                  <a:lnTo>
                    <a:pt x="2" y="30"/>
                  </a:lnTo>
                  <a:lnTo>
                    <a:pt x="2" y="33"/>
                  </a:lnTo>
                  <a:lnTo>
                    <a:pt x="1" y="33"/>
                  </a:lnTo>
                  <a:lnTo>
                    <a:pt x="1"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1" name="Freeform 148"/>
            <p:cNvSpPr>
              <a:spLocks/>
            </p:cNvSpPr>
            <p:nvPr/>
          </p:nvSpPr>
          <p:spPr bwMode="auto">
            <a:xfrm>
              <a:off x="2754" y="2661"/>
              <a:ext cx="191" cy="282"/>
            </a:xfrm>
            <a:custGeom>
              <a:avLst/>
              <a:gdLst>
                <a:gd name="T0" fmla="*/ 94 w 191"/>
                <a:gd name="T1" fmla="*/ 249 h 282"/>
                <a:gd name="T2" fmla="*/ 91 w 191"/>
                <a:gd name="T3" fmla="*/ 238 h 282"/>
                <a:gd name="T4" fmla="*/ 85 w 191"/>
                <a:gd name="T5" fmla="*/ 262 h 282"/>
                <a:gd name="T6" fmla="*/ 62 w 191"/>
                <a:gd name="T7" fmla="*/ 268 h 282"/>
                <a:gd name="T8" fmla="*/ 38 w 191"/>
                <a:gd name="T9" fmla="*/ 237 h 282"/>
                <a:gd name="T10" fmla="*/ 30 w 191"/>
                <a:gd name="T11" fmla="*/ 222 h 282"/>
                <a:gd name="T12" fmla="*/ 20 w 191"/>
                <a:gd name="T13" fmla="*/ 220 h 282"/>
                <a:gd name="T14" fmla="*/ 19 w 191"/>
                <a:gd name="T15" fmla="*/ 214 h 282"/>
                <a:gd name="T16" fmla="*/ 22 w 191"/>
                <a:gd name="T17" fmla="*/ 208 h 282"/>
                <a:gd name="T18" fmla="*/ 26 w 191"/>
                <a:gd name="T19" fmla="*/ 206 h 282"/>
                <a:gd name="T20" fmla="*/ 39 w 191"/>
                <a:gd name="T21" fmla="*/ 217 h 282"/>
                <a:gd name="T22" fmla="*/ 56 w 191"/>
                <a:gd name="T23" fmla="*/ 233 h 282"/>
                <a:gd name="T24" fmla="*/ 44 w 191"/>
                <a:gd name="T25" fmla="*/ 216 h 282"/>
                <a:gd name="T26" fmla="*/ 48 w 191"/>
                <a:gd name="T27" fmla="*/ 211 h 282"/>
                <a:gd name="T28" fmla="*/ 43 w 191"/>
                <a:gd name="T29" fmla="*/ 200 h 282"/>
                <a:gd name="T30" fmla="*/ 41 w 191"/>
                <a:gd name="T31" fmla="*/ 185 h 282"/>
                <a:gd name="T32" fmla="*/ 49 w 191"/>
                <a:gd name="T33" fmla="*/ 169 h 282"/>
                <a:gd name="T34" fmla="*/ 38 w 191"/>
                <a:gd name="T35" fmla="*/ 179 h 282"/>
                <a:gd name="T36" fmla="*/ 32 w 191"/>
                <a:gd name="T37" fmla="*/ 197 h 282"/>
                <a:gd name="T38" fmla="*/ 18 w 191"/>
                <a:gd name="T39" fmla="*/ 202 h 282"/>
                <a:gd name="T40" fmla="*/ 7 w 191"/>
                <a:gd name="T41" fmla="*/ 192 h 282"/>
                <a:gd name="T42" fmla="*/ 0 w 191"/>
                <a:gd name="T43" fmla="*/ 152 h 282"/>
                <a:gd name="T44" fmla="*/ 33 w 191"/>
                <a:gd name="T45" fmla="*/ 93 h 282"/>
                <a:gd name="T46" fmla="*/ 65 w 191"/>
                <a:gd name="T47" fmla="*/ 40 h 282"/>
                <a:gd name="T48" fmla="*/ 59 w 191"/>
                <a:gd name="T49" fmla="*/ 60 h 282"/>
                <a:gd name="T50" fmla="*/ 51 w 191"/>
                <a:gd name="T51" fmla="*/ 74 h 282"/>
                <a:gd name="T52" fmla="*/ 44 w 191"/>
                <a:gd name="T53" fmla="*/ 83 h 282"/>
                <a:gd name="T54" fmla="*/ 49 w 191"/>
                <a:gd name="T55" fmla="*/ 85 h 282"/>
                <a:gd name="T56" fmla="*/ 56 w 191"/>
                <a:gd name="T57" fmla="*/ 75 h 282"/>
                <a:gd name="T58" fmla="*/ 48 w 191"/>
                <a:gd name="T59" fmla="*/ 120 h 282"/>
                <a:gd name="T60" fmla="*/ 50 w 191"/>
                <a:gd name="T61" fmla="*/ 161 h 282"/>
                <a:gd name="T62" fmla="*/ 51 w 191"/>
                <a:gd name="T63" fmla="*/ 132 h 282"/>
                <a:gd name="T64" fmla="*/ 56 w 191"/>
                <a:gd name="T65" fmla="*/ 108 h 282"/>
                <a:gd name="T66" fmla="*/ 65 w 191"/>
                <a:gd name="T67" fmla="*/ 88 h 282"/>
                <a:gd name="T68" fmla="*/ 67 w 191"/>
                <a:gd name="T69" fmla="*/ 79 h 282"/>
                <a:gd name="T70" fmla="*/ 67 w 191"/>
                <a:gd name="T71" fmla="*/ 62 h 282"/>
                <a:gd name="T72" fmla="*/ 78 w 191"/>
                <a:gd name="T73" fmla="*/ 27 h 282"/>
                <a:gd name="T74" fmla="*/ 94 w 191"/>
                <a:gd name="T75" fmla="*/ 4 h 282"/>
                <a:gd name="T76" fmla="*/ 113 w 191"/>
                <a:gd name="T77" fmla="*/ 3 h 282"/>
                <a:gd name="T78" fmla="*/ 134 w 191"/>
                <a:gd name="T79" fmla="*/ 20 h 282"/>
                <a:gd name="T80" fmla="*/ 147 w 191"/>
                <a:gd name="T81" fmla="*/ 56 h 282"/>
                <a:gd name="T82" fmla="*/ 162 w 191"/>
                <a:gd name="T83" fmla="*/ 103 h 282"/>
                <a:gd name="T84" fmla="*/ 163 w 191"/>
                <a:gd name="T85" fmla="*/ 129 h 282"/>
                <a:gd name="T86" fmla="*/ 160 w 191"/>
                <a:gd name="T87" fmla="*/ 125 h 282"/>
                <a:gd name="T88" fmla="*/ 165 w 191"/>
                <a:gd name="T89" fmla="*/ 147 h 282"/>
                <a:gd name="T90" fmla="*/ 164 w 191"/>
                <a:gd name="T91" fmla="*/ 170 h 282"/>
                <a:gd name="T92" fmla="*/ 159 w 191"/>
                <a:gd name="T93" fmla="*/ 164 h 282"/>
                <a:gd name="T94" fmla="*/ 158 w 191"/>
                <a:gd name="T95" fmla="*/ 171 h 282"/>
                <a:gd name="T96" fmla="*/ 168 w 191"/>
                <a:gd name="T97" fmla="*/ 185 h 282"/>
                <a:gd name="T98" fmla="*/ 166 w 191"/>
                <a:gd name="T99" fmla="*/ 202 h 282"/>
                <a:gd name="T100" fmla="*/ 153 w 191"/>
                <a:gd name="T101" fmla="*/ 215 h 282"/>
                <a:gd name="T102" fmla="*/ 139 w 191"/>
                <a:gd name="T103" fmla="*/ 233 h 282"/>
                <a:gd name="T104" fmla="*/ 137 w 191"/>
                <a:gd name="T105" fmla="*/ 241 h 282"/>
                <a:gd name="T106" fmla="*/ 144 w 191"/>
                <a:gd name="T107" fmla="*/ 233 h 282"/>
                <a:gd name="T108" fmla="*/ 141 w 191"/>
                <a:gd name="T109" fmla="*/ 244 h 282"/>
                <a:gd name="T110" fmla="*/ 146 w 191"/>
                <a:gd name="T111" fmla="*/ 244 h 282"/>
                <a:gd name="T112" fmla="*/ 162 w 191"/>
                <a:gd name="T113" fmla="*/ 214 h 282"/>
                <a:gd name="T114" fmla="*/ 180 w 191"/>
                <a:gd name="T115" fmla="*/ 206 h 282"/>
                <a:gd name="T116" fmla="*/ 190 w 191"/>
                <a:gd name="T117" fmla="*/ 215 h 282"/>
                <a:gd name="T118" fmla="*/ 186 w 191"/>
                <a:gd name="T119" fmla="*/ 215 h 282"/>
                <a:gd name="T120" fmla="*/ 183 w 191"/>
                <a:gd name="T121" fmla="*/ 212 h 282"/>
                <a:gd name="T122" fmla="*/ 136 w 191"/>
                <a:gd name="T123" fmla="*/ 27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 h="282">
                  <a:moveTo>
                    <a:pt x="97" y="264"/>
                  </a:moveTo>
                  <a:lnTo>
                    <a:pt x="96" y="261"/>
                  </a:lnTo>
                  <a:lnTo>
                    <a:pt x="95" y="258"/>
                  </a:lnTo>
                  <a:lnTo>
                    <a:pt x="95" y="255"/>
                  </a:lnTo>
                  <a:lnTo>
                    <a:pt x="94" y="252"/>
                  </a:lnTo>
                  <a:lnTo>
                    <a:pt x="94" y="249"/>
                  </a:lnTo>
                  <a:lnTo>
                    <a:pt x="94" y="246"/>
                  </a:lnTo>
                  <a:lnTo>
                    <a:pt x="94" y="243"/>
                  </a:lnTo>
                  <a:lnTo>
                    <a:pt x="94" y="240"/>
                  </a:lnTo>
                  <a:lnTo>
                    <a:pt x="93" y="237"/>
                  </a:lnTo>
                  <a:lnTo>
                    <a:pt x="92" y="234"/>
                  </a:lnTo>
                  <a:lnTo>
                    <a:pt x="91" y="238"/>
                  </a:lnTo>
                  <a:lnTo>
                    <a:pt x="90" y="241"/>
                  </a:lnTo>
                  <a:lnTo>
                    <a:pt x="90" y="246"/>
                  </a:lnTo>
                  <a:lnTo>
                    <a:pt x="89" y="250"/>
                  </a:lnTo>
                  <a:lnTo>
                    <a:pt x="88" y="254"/>
                  </a:lnTo>
                  <a:lnTo>
                    <a:pt x="87" y="258"/>
                  </a:lnTo>
                  <a:lnTo>
                    <a:pt x="85" y="262"/>
                  </a:lnTo>
                  <a:lnTo>
                    <a:pt x="84" y="265"/>
                  </a:lnTo>
                  <a:lnTo>
                    <a:pt x="82" y="268"/>
                  </a:lnTo>
                  <a:lnTo>
                    <a:pt x="79" y="271"/>
                  </a:lnTo>
                  <a:lnTo>
                    <a:pt x="72" y="272"/>
                  </a:lnTo>
                  <a:lnTo>
                    <a:pt x="67" y="271"/>
                  </a:lnTo>
                  <a:lnTo>
                    <a:pt x="62" y="268"/>
                  </a:lnTo>
                  <a:lnTo>
                    <a:pt x="57" y="264"/>
                  </a:lnTo>
                  <a:lnTo>
                    <a:pt x="53" y="260"/>
                  </a:lnTo>
                  <a:lnTo>
                    <a:pt x="49" y="255"/>
                  </a:lnTo>
                  <a:lnTo>
                    <a:pt x="46" y="249"/>
                  </a:lnTo>
                  <a:lnTo>
                    <a:pt x="42" y="243"/>
                  </a:lnTo>
                  <a:lnTo>
                    <a:pt x="38" y="237"/>
                  </a:lnTo>
                  <a:lnTo>
                    <a:pt x="35" y="232"/>
                  </a:lnTo>
                  <a:lnTo>
                    <a:pt x="34" y="230"/>
                  </a:lnTo>
                  <a:lnTo>
                    <a:pt x="33" y="228"/>
                  </a:lnTo>
                  <a:lnTo>
                    <a:pt x="32" y="226"/>
                  </a:lnTo>
                  <a:lnTo>
                    <a:pt x="31" y="224"/>
                  </a:lnTo>
                  <a:lnTo>
                    <a:pt x="30" y="222"/>
                  </a:lnTo>
                  <a:lnTo>
                    <a:pt x="29" y="220"/>
                  </a:lnTo>
                  <a:lnTo>
                    <a:pt x="28" y="218"/>
                  </a:lnTo>
                  <a:lnTo>
                    <a:pt x="27" y="216"/>
                  </a:lnTo>
                  <a:lnTo>
                    <a:pt x="26" y="214"/>
                  </a:lnTo>
                  <a:lnTo>
                    <a:pt x="25" y="212"/>
                  </a:lnTo>
                  <a:lnTo>
                    <a:pt x="20" y="220"/>
                  </a:lnTo>
                  <a:lnTo>
                    <a:pt x="18" y="219"/>
                  </a:lnTo>
                  <a:lnTo>
                    <a:pt x="17" y="219"/>
                  </a:lnTo>
                  <a:lnTo>
                    <a:pt x="17" y="218"/>
                  </a:lnTo>
                  <a:lnTo>
                    <a:pt x="17" y="217"/>
                  </a:lnTo>
                  <a:lnTo>
                    <a:pt x="18" y="215"/>
                  </a:lnTo>
                  <a:lnTo>
                    <a:pt x="19" y="214"/>
                  </a:lnTo>
                  <a:lnTo>
                    <a:pt x="20" y="213"/>
                  </a:lnTo>
                  <a:lnTo>
                    <a:pt x="20" y="211"/>
                  </a:lnTo>
                  <a:lnTo>
                    <a:pt x="21" y="210"/>
                  </a:lnTo>
                  <a:lnTo>
                    <a:pt x="21" y="209"/>
                  </a:lnTo>
                  <a:lnTo>
                    <a:pt x="21" y="208"/>
                  </a:lnTo>
                  <a:lnTo>
                    <a:pt x="22" y="208"/>
                  </a:lnTo>
                  <a:lnTo>
                    <a:pt x="22" y="207"/>
                  </a:lnTo>
                  <a:lnTo>
                    <a:pt x="23" y="207"/>
                  </a:lnTo>
                  <a:lnTo>
                    <a:pt x="24" y="206"/>
                  </a:lnTo>
                  <a:lnTo>
                    <a:pt x="24" y="206"/>
                  </a:lnTo>
                  <a:lnTo>
                    <a:pt x="25" y="206"/>
                  </a:lnTo>
                  <a:lnTo>
                    <a:pt x="26" y="206"/>
                  </a:lnTo>
                  <a:lnTo>
                    <a:pt x="27" y="206"/>
                  </a:lnTo>
                  <a:lnTo>
                    <a:pt x="27" y="206"/>
                  </a:lnTo>
                  <a:lnTo>
                    <a:pt x="31" y="208"/>
                  </a:lnTo>
                  <a:lnTo>
                    <a:pt x="34" y="211"/>
                  </a:lnTo>
                  <a:lnTo>
                    <a:pt x="37" y="214"/>
                  </a:lnTo>
                  <a:lnTo>
                    <a:pt x="39" y="217"/>
                  </a:lnTo>
                  <a:lnTo>
                    <a:pt x="43" y="220"/>
                  </a:lnTo>
                  <a:lnTo>
                    <a:pt x="45" y="223"/>
                  </a:lnTo>
                  <a:lnTo>
                    <a:pt x="48" y="226"/>
                  </a:lnTo>
                  <a:lnTo>
                    <a:pt x="51" y="228"/>
                  </a:lnTo>
                  <a:lnTo>
                    <a:pt x="53" y="231"/>
                  </a:lnTo>
                  <a:lnTo>
                    <a:pt x="56" y="233"/>
                  </a:lnTo>
                  <a:lnTo>
                    <a:pt x="55" y="229"/>
                  </a:lnTo>
                  <a:lnTo>
                    <a:pt x="54" y="226"/>
                  </a:lnTo>
                  <a:lnTo>
                    <a:pt x="52" y="224"/>
                  </a:lnTo>
                  <a:lnTo>
                    <a:pt x="49" y="221"/>
                  </a:lnTo>
                  <a:lnTo>
                    <a:pt x="47" y="218"/>
                  </a:lnTo>
                  <a:lnTo>
                    <a:pt x="44" y="216"/>
                  </a:lnTo>
                  <a:lnTo>
                    <a:pt x="42" y="213"/>
                  </a:lnTo>
                  <a:lnTo>
                    <a:pt x="39" y="210"/>
                  </a:lnTo>
                  <a:lnTo>
                    <a:pt x="38" y="207"/>
                  </a:lnTo>
                  <a:lnTo>
                    <a:pt x="37" y="203"/>
                  </a:lnTo>
                  <a:lnTo>
                    <a:pt x="49" y="212"/>
                  </a:lnTo>
                  <a:lnTo>
                    <a:pt x="48" y="211"/>
                  </a:lnTo>
                  <a:lnTo>
                    <a:pt x="48" y="209"/>
                  </a:lnTo>
                  <a:lnTo>
                    <a:pt x="47" y="207"/>
                  </a:lnTo>
                  <a:lnTo>
                    <a:pt x="46" y="206"/>
                  </a:lnTo>
                  <a:lnTo>
                    <a:pt x="45" y="204"/>
                  </a:lnTo>
                  <a:lnTo>
                    <a:pt x="44" y="202"/>
                  </a:lnTo>
                  <a:lnTo>
                    <a:pt x="43" y="200"/>
                  </a:lnTo>
                  <a:lnTo>
                    <a:pt x="42" y="199"/>
                  </a:lnTo>
                  <a:lnTo>
                    <a:pt x="41" y="197"/>
                  </a:lnTo>
                  <a:lnTo>
                    <a:pt x="39" y="195"/>
                  </a:lnTo>
                  <a:lnTo>
                    <a:pt x="39" y="191"/>
                  </a:lnTo>
                  <a:lnTo>
                    <a:pt x="40" y="188"/>
                  </a:lnTo>
                  <a:lnTo>
                    <a:pt x="41" y="185"/>
                  </a:lnTo>
                  <a:lnTo>
                    <a:pt x="42" y="182"/>
                  </a:lnTo>
                  <a:lnTo>
                    <a:pt x="44" y="179"/>
                  </a:lnTo>
                  <a:lnTo>
                    <a:pt x="45" y="176"/>
                  </a:lnTo>
                  <a:lnTo>
                    <a:pt x="47" y="174"/>
                  </a:lnTo>
                  <a:lnTo>
                    <a:pt x="48" y="171"/>
                  </a:lnTo>
                  <a:lnTo>
                    <a:pt x="49" y="169"/>
                  </a:lnTo>
                  <a:lnTo>
                    <a:pt x="49" y="166"/>
                  </a:lnTo>
                  <a:lnTo>
                    <a:pt x="47" y="168"/>
                  </a:lnTo>
                  <a:lnTo>
                    <a:pt x="44" y="170"/>
                  </a:lnTo>
                  <a:lnTo>
                    <a:pt x="42" y="173"/>
                  </a:lnTo>
                  <a:lnTo>
                    <a:pt x="40" y="176"/>
                  </a:lnTo>
                  <a:lnTo>
                    <a:pt x="38" y="179"/>
                  </a:lnTo>
                  <a:lnTo>
                    <a:pt x="36" y="182"/>
                  </a:lnTo>
                  <a:lnTo>
                    <a:pt x="34" y="186"/>
                  </a:lnTo>
                  <a:lnTo>
                    <a:pt x="34" y="189"/>
                  </a:lnTo>
                  <a:lnTo>
                    <a:pt x="33" y="193"/>
                  </a:lnTo>
                  <a:lnTo>
                    <a:pt x="34" y="197"/>
                  </a:lnTo>
                  <a:lnTo>
                    <a:pt x="32" y="197"/>
                  </a:lnTo>
                  <a:lnTo>
                    <a:pt x="29" y="198"/>
                  </a:lnTo>
                  <a:lnTo>
                    <a:pt x="27" y="198"/>
                  </a:lnTo>
                  <a:lnTo>
                    <a:pt x="25" y="199"/>
                  </a:lnTo>
                  <a:lnTo>
                    <a:pt x="23" y="200"/>
                  </a:lnTo>
                  <a:lnTo>
                    <a:pt x="20" y="201"/>
                  </a:lnTo>
                  <a:lnTo>
                    <a:pt x="18" y="202"/>
                  </a:lnTo>
                  <a:lnTo>
                    <a:pt x="16" y="204"/>
                  </a:lnTo>
                  <a:lnTo>
                    <a:pt x="15" y="206"/>
                  </a:lnTo>
                  <a:lnTo>
                    <a:pt x="14" y="209"/>
                  </a:lnTo>
                  <a:lnTo>
                    <a:pt x="12" y="204"/>
                  </a:lnTo>
                  <a:lnTo>
                    <a:pt x="9" y="198"/>
                  </a:lnTo>
                  <a:lnTo>
                    <a:pt x="7" y="192"/>
                  </a:lnTo>
                  <a:lnTo>
                    <a:pt x="5" y="186"/>
                  </a:lnTo>
                  <a:lnTo>
                    <a:pt x="3" y="179"/>
                  </a:lnTo>
                  <a:lnTo>
                    <a:pt x="2" y="172"/>
                  </a:lnTo>
                  <a:lnTo>
                    <a:pt x="1" y="165"/>
                  </a:lnTo>
                  <a:lnTo>
                    <a:pt x="0" y="158"/>
                  </a:lnTo>
                  <a:lnTo>
                    <a:pt x="0" y="152"/>
                  </a:lnTo>
                  <a:lnTo>
                    <a:pt x="1" y="145"/>
                  </a:lnTo>
                  <a:lnTo>
                    <a:pt x="8" y="134"/>
                  </a:lnTo>
                  <a:lnTo>
                    <a:pt x="14" y="123"/>
                  </a:lnTo>
                  <a:lnTo>
                    <a:pt x="21" y="113"/>
                  </a:lnTo>
                  <a:lnTo>
                    <a:pt x="27" y="103"/>
                  </a:lnTo>
                  <a:lnTo>
                    <a:pt x="33" y="93"/>
                  </a:lnTo>
                  <a:lnTo>
                    <a:pt x="39" y="83"/>
                  </a:lnTo>
                  <a:lnTo>
                    <a:pt x="45" y="73"/>
                  </a:lnTo>
                  <a:lnTo>
                    <a:pt x="51" y="62"/>
                  </a:lnTo>
                  <a:lnTo>
                    <a:pt x="57" y="50"/>
                  </a:lnTo>
                  <a:lnTo>
                    <a:pt x="63" y="38"/>
                  </a:lnTo>
                  <a:lnTo>
                    <a:pt x="65" y="40"/>
                  </a:lnTo>
                  <a:lnTo>
                    <a:pt x="65" y="44"/>
                  </a:lnTo>
                  <a:lnTo>
                    <a:pt x="65" y="46"/>
                  </a:lnTo>
                  <a:lnTo>
                    <a:pt x="64" y="50"/>
                  </a:lnTo>
                  <a:lnTo>
                    <a:pt x="62" y="53"/>
                  </a:lnTo>
                  <a:lnTo>
                    <a:pt x="61" y="56"/>
                  </a:lnTo>
                  <a:lnTo>
                    <a:pt x="59" y="60"/>
                  </a:lnTo>
                  <a:lnTo>
                    <a:pt x="57" y="63"/>
                  </a:lnTo>
                  <a:lnTo>
                    <a:pt x="56" y="66"/>
                  </a:lnTo>
                  <a:lnTo>
                    <a:pt x="55" y="70"/>
                  </a:lnTo>
                  <a:lnTo>
                    <a:pt x="54" y="71"/>
                  </a:lnTo>
                  <a:lnTo>
                    <a:pt x="53" y="73"/>
                  </a:lnTo>
                  <a:lnTo>
                    <a:pt x="51" y="74"/>
                  </a:lnTo>
                  <a:lnTo>
                    <a:pt x="50" y="76"/>
                  </a:lnTo>
                  <a:lnTo>
                    <a:pt x="49" y="77"/>
                  </a:lnTo>
                  <a:lnTo>
                    <a:pt x="47" y="78"/>
                  </a:lnTo>
                  <a:lnTo>
                    <a:pt x="46" y="79"/>
                  </a:lnTo>
                  <a:lnTo>
                    <a:pt x="45" y="81"/>
                  </a:lnTo>
                  <a:lnTo>
                    <a:pt x="44" y="83"/>
                  </a:lnTo>
                  <a:lnTo>
                    <a:pt x="44" y="85"/>
                  </a:lnTo>
                  <a:lnTo>
                    <a:pt x="45" y="86"/>
                  </a:lnTo>
                  <a:lnTo>
                    <a:pt x="46" y="87"/>
                  </a:lnTo>
                  <a:lnTo>
                    <a:pt x="47" y="87"/>
                  </a:lnTo>
                  <a:lnTo>
                    <a:pt x="48" y="86"/>
                  </a:lnTo>
                  <a:lnTo>
                    <a:pt x="49" y="85"/>
                  </a:lnTo>
                  <a:lnTo>
                    <a:pt x="50" y="84"/>
                  </a:lnTo>
                  <a:lnTo>
                    <a:pt x="51" y="83"/>
                  </a:lnTo>
                  <a:lnTo>
                    <a:pt x="52" y="81"/>
                  </a:lnTo>
                  <a:lnTo>
                    <a:pt x="53" y="80"/>
                  </a:lnTo>
                  <a:lnTo>
                    <a:pt x="54" y="79"/>
                  </a:lnTo>
                  <a:lnTo>
                    <a:pt x="56" y="75"/>
                  </a:lnTo>
                  <a:lnTo>
                    <a:pt x="57" y="77"/>
                  </a:lnTo>
                  <a:lnTo>
                    <a:pt x="56" y="85"/>
                  </a:lnTo>
                  <a:lnTo>
                    <a:pt x="54" y="94"/>
                  </a:lnTo>
                  <a:lnTo>
                    <a:pt x="52" y="103"/>
                  </a:lnTo>
                  <a:lnTo>
                    <a:pt x="50" y="112"/>
                  </a:lnTo>
                  <a:lnTo>
                    <a:pt x="48" y="120"/>
                  </a:lnTo>
                  <a:lnTo>
                    <a:pt x="47" y="129"/>
                  </a:lnTo>
                  <a:lnTo>
                    <a:pt x="46" y="138"/>
                  </a:lnTo>
                  <a:lnTo>
                    <a:pt x="46" y="147"/>
                  </a:lnTo>
                  <a:lnTo>
                    <a:pt x="46" y="156"/>
                  </a:lnTo>
                  <a:lnTo>
                    <a:pt x="48" y="165"/>
                  </a:lnTo>
                  <a:lnTo>
                    <a:pt x="50" y="161"/>
                  </a:lnTo>
                  <a:lnTo>
                    <a:pt x="51" y="157"/>
                  </a:lnTo>
                  <a:lnTo>
                    <a:pt x="51" y="152"/>
                  </a:lnTo>
                  <a:lnTo>
                    <a:pt x="52" y="147"/>
                  </a:lnTo>
                  <a:lnTo>
                    <a:pt x="51" y="143"/>
                  </a:lnTo>
                  <a:lnTo>
                    <a:pt x="51" y="138"/>
                  </a:lnTo>
                  <a:lnTo>
                    <a:pt x="51" y="132"/>
                  </a:lnTo>
                  <a:lnTo>
                    <a:pt x="51" y="128"/>
                  </a:lnTo>
                  <a:lnTo>
                    <a:pt x="52" y="123"/>
                  </a:lnTo>
                  <a:lnTo>
                    <a:pt x="53" y="118"/>
                  </a:lnTo>
                  <a:lnTo>
                    <a:pt x="54" y="115"/>
                  </a:lnTo>
                  <a:lnTo>
                    <a:pt x="55" y="111"/>
                  </a:lnTo>
                  <a:lnTo>
                    <a:pt x="56" y="108"/>
                  </a:lnTo>
                  <a:lnTo>
                    <a:pt x="57" y="103"/>
                  </a:lnTo>
                  <a:lnTo>
                    <a:pt x="58" y="99"/>
                  </a:lnTo>
                  <a:lnTo>
                    <a:pt x="59" y="96"/>
                  </a:lnTo>
                  <a:lnTo>
                    <a:pt x="61" y="93"/>
                  </a:lnTo>
                  <a:lnTo>
                    <a:pt x="63" y="90"/>
                  </a:lnTo>
                  <a:lnTo>
                    <a:pt x="65" y="88"/>
                  </a:lnTo>
                  <a:lnTo>
                    <a:pt x="68" y="88"/>
                  </a:lnTo>
                  <a:lnTo>
                    <a:pt x="68" y="86"/>
                  </a:lnTo>
                  <a:lnTo>
                    <a:pt x="68" y="84"/>
                  </a:lnTo>
                  <a:lnTo>
                    <a:pt x="68" y="83"/>
                  </a:lnTo>
                  <a:lnTo>
                    <a:pt x="68" y="81"/>
                  </a:lnTo>
                  <a:lnTo>
                    <a:pt x="67" y="79"/>
                  </a:lnTo>
                  <a:lnTo>
                    <a:pt x="67" y="77"/>
                  </a:lnTo>
                  <a:lnTo>
                    <a:pt x="67" y="75"/>
                  </a:lnTo>
                  <a:lnTo>
                    <a:pt x="67" y="72"/>
                  </a:lnTo>
                  <a:lnTo>
                    <a:pt x="67" y="70"/>
                  </a:lnTo>
                  <a:lnTo>
                    <a:pt x="67" y="68"/>
                  </a:lnTo>
                  <a:lnTo>
                    <a:pt x="67" y="62"/>
                  </a:lnTo>
                  <a:lnTo>
                    <a:pt x="68" y="56"/>
                  </a:lnTo>
                  <a:lnTo>
                    <a:pt x="69" y="50"/>
                  </a:lnTo>
                  <a:lnTo>
                    <a:pt x="71" y="44"/>
                  </a:lnTo>
                  <a:lnTo>
                    <a:pt x="73" y="39"/>
                  </a:lnTo>
                  <a:lnTo>
                    <a:pt x="76" y="33"/>
                  </a:lnTo>
                  <a:lnTo>
                    <a:pt x="78" y="27"/>
                  </a:lnTo>
                  <a:lnTo>
                    <a:pt x="80" y="22"/>
                  </a:lnTo>
                  <a:lnTo>
                    <a:pt x="82" y="16"/>
                  </a:lnTo>
                  <a:lnTo>
                    <a:pt x="84" y="10"/>
                  </a:lnTo>
                  <a:lnTo>
                    <a:pt x="87" y="7"/>
                  </a:lnTo>
                  <a:lnTo>
                    <a:pt x="91" y="5"/>
                  </a:lnTo>
                  <a:lnTo>
                    <a:pt x="94" y="4"/>
                  </a:lnTo>
                  <a:lnTo>
                    <a:pt x="97" y="4"/>
                  </a:lnTo>
                  <a:lnTo>
                    <a:pt x="101" y="4"/>
                  </a:lnTo>
                  <a:lnTo>
                    <a:pt x="104" y="4"/>
                  </a:lnTo>
                  <a:lnTo>
                    <a:pt x="107" y="4"/>
                  </a:lnTo>
                  <a:lnTo>
                    <a:pt x="110" y="4"/>
                  </a:lnTo>
                  <a:lnTo>
                    <a:pt x="113" y="3"/>
                  </a:lnTo>
                  <a:lnTo>
                    <a:pt x="116" y="0"/>
                  </a:lnTo>
                  <a:lnTo>
                    <a:pt x="120" y="3"/>
                  </a:lnTo>
                  <a:lnTo>
                    <a:pt x="124" y="7"/>
                  </a:lnTo>
                  <a:lnTo>
                    <a:pt x="128" y="11"/>
                  </a:lnTo>
                  <a:lnTo>
                    <a:pt x="131" y="15"/>
                  </a:lnTo>
                  <a:lnTo>
                    <a:pt x="134" y="20"/>
                  </a:lnTo>
                  <a:lnTo>
                    <a:pt x="137" y="26"/>
                  </a:lnTo>
                  <a:lnTo>
                    <a:pt x="139" y="31"/>
                  </a:lnTo>
                  <a:lnTo>
                    <a:pt x="141" y="38"/>
                  </a:lnTo>
                  <a:lnTo>
                    <a:pt x="142" y="44"/>
                  </a:lnTo>
                  <a:lnTo>
                    <a:pt x="142" y="51"/>
                  </a:lnTo>
                  <a:lnTo>
                    <a:pt x="147" y="56"/>
                  </a:lnTo>
                  <a:lnTo>
                    <a:pt x="151" y="62"/>
                  </a:lnTo>
                  <a:lnTo>
                    <a:pt x="155" y="70"/>
                  </a:lnTo>
                  <a:lnTo>
                    <a:pt x="158" y="77"/>
                  </a:lnTo>
                  <a:lnTo>
                    <a:pt x="160" y="86"/>
                  </a:lnTo>
                  <a:lnTo>
                    <a:pt x="161" y="94"/>
                  </a:lnTo>
                  <a:lnTo>
                    <a:pt x="162" y="103"/>
                  </a:lnTo>
                  <a:lnTo>
                    <a:pt x="163" y="111"/>
                  </a:lnTo>
                  <a:lnTo>
                    <a:pt x="163" y="120"/>
                  </a:lnTo>
                  <a:lnTo>
                    <a:pt x="163" y="128"/>
                  </a:lnTo>
                  <a:lnTo>
                    <a:pt x="163" y="128"/>
                  </a:lnTo>
                  <a:lnTo>
                    <a:pt x="163" y="129"/>
                  </a:lnTo>
                  <a:lnTo>
                    <a:pt x="163" y="129"/>
                  </a:lnTo>
                  <a:lnTo>
                    <a:pt x="162" y="128"/>
                  </a:lnTo>
                  <a:lnTo>
                    <a:pt x="162" y="128"/>
                  </a:lnTo>
                  <a:lnTo>
                    <a:pt x="162" y="127"/>
                  </a:lnTo>
                  <a:lnTo>
                    <a:pt x="161" y="126"/>
                  </a:lnTo>
                  <a:lnTo>
                    <a:pt x="161" y="125"/>
                  </a:lnTo>
                  <a:lnTo>
                    <a:pt x="160" y="125"/>
                  </a:lnTo>
                  <a:lnTo>
                    <a:pt x="159" y="125"/>
                  </a:lnTo>
                  <a:lnTo>
                    <a:pt x="160" y="130"/>
                  </a:lnTo>
                  <a:lnTo>
                    <a:pt x="161" y="134"/>
                  </a:lnTo>
                  <a:lnTo>
                    <a:pt x="162" y="138"/>
                  </a:lnTo>
                  <a:lnTo>
                    <a:pt x="164" y="143"/>
                  </a:lnTo>
                  <a:lnTo>
                    <a:pt x="165" y="147"/>
                  </a:lnTo>
                  <a:lnTo>
                    <a:pt x="165" y="152"/>
                  </a:lnTo>
                  <a:lnTo>
                    <a:pt x="166" y="157"/>
                  </a:lnTo>
                  <a:lnTo>
                    <a:pt x="166" y="162"/>
                  </a:lnTo>
                  <a:lnTo>
                    <a:pt x="165" y="167"/>
                  </a:lnTo>
                  <a:lnTo>
                    <a:pt x="164" y="171"/>
                  </a:lnTo>
                  <a:lnTo>
                    <a:pt x="164" y="170"/>
                  </a:lnTo>
                  <a:lnTo>
                    <a:pt x="163" y="169"/>
                  </a:lnTo>
                  <a:lnTo>
                    <a:pt x="162" y="168"/>
                  </a:lnTo>
                  <a:lnTo>
                    <a:pt x="161" y="167"/>
                  </a:lnTo>
                  <a:lnTo>
                    <a:pt x="161" y="166"/>
                  </a:lnTo>
                  <a:lnTo>
                    <a:pt x="160" y="165"/>
                  </a:lnTo>
                  <a:lnTo>
                    <a:pt x="159" y="164"/>
                  </a:lnTo>
                  <a:lnTo>
                    <a:pt x="158" y="163"/>
                  </a:lnTo>
                  <a:lnTo>
                    <a:pt x="157" y="163"/>
                  </a:lnTo>
                  <a:lnTo>
                    <a:pt x="156" y="163"/>
                  </a:lnTo>
                  <a:lnTo>
                    <a:pt x="156" y="166"/>
                  </a:lnTo>
                  <a:lnTo>
                    <a:pt x="157" y="168"/>
                  </a:lnTo>
                  <a:lnTo>
                    <a:pt x="158" y="171"/>
                  </a:lnTo>
                  <a:lnTo>
                    <a:pt x="160" y="173"/>
                  </a:lnTo>
                  <a:lnTo>
                    <a:pt x="161" y="175"/>
                  </a:lnTo>
                  <a:lnTo>
                    <a:pt x="163" y="178"/>
                  </a:lnTo>
                  <a:lnTo>
                    <a:pt x="165" y="180"/>
                  </a:lnTo>
                  <a:lnTo>
                    <a:pt x="167" y="182"/>
                  </a:lnTo>
                  <a:lnTo>
                    <a:pt x="168" y="185"/>
                  </a:lnTo>
                  <a:lnTo>
                    <a:pt x="169" y="188"/>
                  </a:lnTo>
                  <a:lnTo>
                    <a:pt x="170" y="192"/>
                  </a:lnTo>
                  <a:lnTo>
                    <a:pt x="170" y="195"/>
                  </a:lnTo>
                  <a:lnTo>
                    <a:pt x="170" y="198"/>
                  </a:lnTo>
                  <a:lnTo>
                    <a:pt x="168" y="200"/>
                  </a:lnTo>
                  <a:lnTo>
                    <a:pt x="166" y="202"/>
                  </a:lnTo>
                  <a:lnTo>
                    <a:pt x="163" y="203"/>
                  </a:lnTo>
                  <a:lnTo>
                    <a:pt x="161" y="205"/>
                  </a:lnTo>
                  <a:lnTo>
                    <a:pt x="159" y="207"/>
                  </a:lnTo>
                  <a:lnTo>
                    <a:pt x="157" y="209"/>
                  </a:lnTo>
                  <a:lnTo>
                    <a:pt x="155" y="212"/>
                  </a:lnTo>
                  <a:lnTo>
                    <a:pt x="153" y="215"/>
                  </a:lnTo>
                  <a:lnTo>
                    <a:pt x="151" y="218"/>
                  </a:lnTo>
                  <a:lnTo>
                    <a:pt x="149" y="222"/>
                  </a:lnTo>
                  <a:lnTo>
                    <a:pt x="146" y="224"/>
                  </a:lnTo>
                  <a:lnTo>
                    <a:pt x="144" y="227"/>
                  </a:lnTo>
                  <a:lnTo>
                    <a:pt x="141" y="230"/>
                  </a:lnTo>
                  <a:lnTo>
                    <a:pt x="139" y="233"/>
                  </a:lnTo>
                  <a:lnTo>
                    <a:pt x="137" y="236"/>
                  </a:lnTo>
                  <a:lnTo>
                    <a:pt x="135" y="239"/>
                  </a:lnTo>
                  <a:lnTo>
                    <a:pt x="133" y="242"/>
                  </a:lnTo>
                  <a:lnTo>
                    <a:pt x="135" y="242"/>
                  </a:lnTo>
                  <a:lnTo>
                    <a:pt x="136" y="241"/>
                  </a:lnTo>
                  <a:lnTo>
                    <a:pt x="137" y="241"/>
                  </a:lnTo>
                  <a:lnTo>
                    <a:pt x="139" y="240"/>
                  </a:lnTo>
                  <a:lnTo>
                    <a:pt x="140" y="239"/>
                  </a:lnTo>
                  <a:lnTo>
                    <a:pt x="141" y="237"/>
                  </a:lnTo>
                  <a:lnTo>
                    <a:pt x="142" y="236"/>
                  </a:lnTo>
                  <a:lnTo>
                    <a:pt x="143" y="235"/>
                  </a:lnTo>
                  <a:lnTo>
                    <a:pt x="144" y="233"/>
                  </a:lnTo>
                  <a:lnTo>
                    <a:pt x="146" y="233"/>
                  </a:lnTo>
                  <a:lnTo>
                    <a:pt x="146" y="234"/>
                  </a:lnTo>
                  <a:lnTo>
                    <a:pt x="146" y="237"/>
                  </a:lnTo>
                  <a:lnTo>
                    <a:pt x="144" y="239"/>
                  </a:lnTo>
                  <a:lnTo>
                    <a:pt x="142" y="241"/>
                  </a:lnTo>
                  <a:lnTo>
                    <a:pt x="141" y="244"/>
                  </a:lnTo>
                  <a:lnTo>
                    <a:pt x="139" y="246"/>
                  </a:lnTo>
                  <a:lnTo>
                    <a:pt x="138" y="248"/>
                  </a:lnTo>
                  <a:lnTo>
                    <a:pt x="139" y="249"/>
                  </a:lnTo>
                  <a:lnTo>
                    <a:pt x="140" y="250"/>
                  </a:lnTo>
                  <a:lnTo>
                    <a:pt x="143" y="249"/>
                  </a:lnTo>
                  <a:lnTo>
                    <a:pt x="146" y="244"/>
                  </a:lnTo>
                  <a:lnTo>
                    <a:pt x="148" y="239"/>
                  </a:lnTo>
                  <a:lnTo>
                    <a:pt x="150" y="233"/>
                  </a:lnTo>
                  <a:lnTo>
                    <a:pt x="153" y="228"/>
                  </a:lnTo>
                  <a:lnTo>
                    <a:pt x="155" y="223"/>
                  </a:lnTo>
                  <a:lnTo>
                    <a:pt x="159" y="218"/>
                  </a:lnTo>
                  <a:lnTo>
                    <a:pt x="162" y="214"/>
                  </a:lnTo>
                  <a:lnTo>
                    <a:pt x="166" y="210"/>
                  </a:lnTo>
                  <a:lnTo>
                    <a:pt x="170" y="206"/>
                  </a:lnTo>
                  <a:lnTo>
                    <a:pt x="174" y="204"/>
                  </a:lnTo>
                  <a:lnTo>
                    <a:pt x="176" y="204"/>
                  </a:lnTo>
                  <a:lnTo>
                    <a:pt x="178" y="205"/>
                  </a:lnTo>
                  <a:lnTo>
                    <a:pt x="180" y="206"/>
                  </a:lnTo>
                  <a:lnTo>
                    <a:pt x="182" y="207"/>
                  </a:lnTo>
                  <a:lnTo>
                    <a:pt x="183" y="209"/>
                  </a:lnTo>
                  <a:lnTo>
                    <a:pt x="185" y="210"/>
                  </a:lnTo>
                  <a:lnTo>
                    <a:pt x="187" y="212"/>
                  </a:lnTo>
                  <a:lnTo>
                    <a:pt x="188" y="213"/>
                  </a:lnTo>
                  <a:lnTo>
                    <a:pt x="190" y="215"/>
                  </a:lnTo>
                  <a:lnTo>
                    <a:pt x="191" y="217"/>
                  </a:lnTo>
                  <a:lnTo>
                    <a:pt x="187" y="218"/>
                  </a:lnTo>
                  <a:lnTo>
                    <a:pt x="187" y="217"/>
                  </a:lnTo>
                  <a:lnTo>
                    <a:pt x="186" y="216"/>
                  </a:lnTo>
                  <a:lnTo>
                    <a:pt x="186" y="216"/>
                  </a:lnTo>
                  <a:lnTo>
                    <a:pt x="186" y="215"/>
                  </a:lnTo>
                  <a:lnTo>
                    <a:pt x="185" y="215"/>
                  </a:lnTo>
                  <a:lnTo>
                    <a:pt x="185" y="214"/>
                  </a:lnTo>
                  <a:lnTo>
                    <a:pt x="185" y="214"/>
                  </a:lnTo>
                  <a:lnTo>
                    <a:pt x="184" y="213"/>
                  </a:lnTo>
                  <a:lnTo>
                    <a:pt x="184" y="213"/>
                  </a:lnTo>
                  <a:lnTo>
                    <a:pt x="183" y="212"/>
                  </a:lnTo>
                  <a:lnTo>
                    <a:pt x="174" y="219"/>
                  </a:lnTo>
                  <a:lnTo>
                    <a:pt x="167" y="229"/>
                  </a:lnTo>
                  <a:lnTo>
                    <a:pt x="159" y="241"/>
                  </a:lnTo>
                  <a:lnTo>
                    <a:pt x="151" y="254"/>
                  </a:lnTo>
                  <a:lnTo>
                    <a:pt x="144" y="266"/>
                  </a:lnTo>
                  <a:lnTo>
                    <a:pt x="136" y="275"/>
                  </a:lnTo>
                  <a:lnTo>
                    <a:pt x="128" y="281"/>
                  </a:lnTo>
                  <a:lnTo>
                    <a:pt x="119" y="282"/>
                  </a:lnTo>
                  <a:lnTo>
                    <a:pt x="108" y="277"/>
                  </a:lnTo>
                  <a:lnTo>
                    <a:pt x="97" y="264"/>
                  </a:lnTo>
                  <a:lnTo>
                    <a:pt x="97" y="264"/>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2" name="Freeform 149"/>
            <p:cNvSpPr>
              <a:spLocks/>
            </p:cNvSpPr>
            <p:nvPr/>
          </p:nvSpPr>
          <p:spPr bwMode="auto">
            <a:xfrm>
              <a:off x="3004" y="2906"/>
              <a:ext cx="4" cy="3"/>
            </a:xfrm>
            <a:custGeom>
              <a:avLst/>
              <a:gdLst>
                <a:gd name="T0" fmla="*/ 1 w 4"/>
                <a:gd name="T1" fmla="*/ 1 h 3"/>
                <a:gd name="T2" fmla="*/ 0 w 4"/>
                <a:gd name="T3" fmla="*/ 3 h 3"/>
                <a:gd name="T4" fmla="*/ 0 w 4"/>
                <a:gd name="T5" fmla="*/ 2 h 3"/>
                <a:gd name="T6" fmla="*/ 1 w 4"/>
                <a:gd name="T7" fmla="*/ 1 h 3"/>
                <a:gd name="T8" fmla="*/ 1 w 4"/>
                <a:gd name="T9" fmla="*/ 1 h 3"/>
                <a:gd name="T10" fmla="*/ 2 w 4"/>
                <a:gd name="T11" fmla="*/ 0 h 3"/>
                <a:gd name="T12" fmla="*/ 2 w 4"/>
                <a:gd name="T13" fmla="*/ 0 h 3"/>
                <a:gd name="T14" fmla="*/ 3 w 4"/>
                <a:gd name="T15" fmla="*/ 0 h 3"/>
                <a:gd name="T16" fmla="*/ 3 w 4"/>
                <a:gd name="T17" fmla="*/ 0 h 3"/>
                <a:gd name="T18" fmla="*/ 3 w 4"/>
                <a:gd name="T19" fmla="*/ 0 h 3"/>
                <a:gd name="T20" fmla="*/ 4 w 4"/>
                <a:gd name="T21" fmla="*/ 1 h 3"/>
                <a:gd name="T22" fmla="*/ 4 w 4"/>
                <a:gd name="T23" fmla="*/ 2 h 3"/>
                <a:gd name="T24" fmla="*/ 4 w 4"/>
                <a:gd name="T25" fmla="*/ 2 h 3"/>
                <a:gd name="T26" fmla="*/ 3 w 4"/>
                <a:gd name="T27" fmla="*/ 1 h 3"/>
                <a:gd name="T28" fmla="*/ 3 w 4"/>
                <a:gd name="T29" fmla="*/ 1 h 3"/>
                <a:gd name="T30" fmla="*/ 3 w 4"/>
                <a:gd name="T31" fmla="*/ 1 h 3"/>
                <a:gd name="T32" fmla="*/ 3 w 4"/>
                <a:gd name="T33" fmla="*/ 1 h 3"/>
                <a:gd name="T34" fmla="*/ 2 w 4"/>
                <a:gd name="T35" fmla="*/ 1 h 3"/>
                <a:gd name="T36" fmla="*/ 2 w 4"/>
                <a:gd name="T37" fmla="*/ 1 h 3"/>
                <a:gd name="T38" fmla="*/ 2 w 4"/>
                <a:gd name="T39" fmla="*/ 1 h 3"/>
                <a:gd name="T40" fmla="*/ 2 w 4"/>
                <a:gd name="T41" fmla="*/ 1 h 3"/>
                <a:gd name="T42" fmla="*/ 1 w 4"/>
                <a:gd name="T43" fmla="*/ 1 h 3"/>
                <a:gd name="T44" fmla="*/ 1 w 4"/>
                <a:gd name="T4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
                  <a:moveTo>
                    <a:pt x="1" y="1"/>
                  </a:moveTo>
                  <a:lnTo>
                    <a:pt x="0" y="3"/>
                  </a:lnTo>
                  <a:lnTo>
                    <a:pt x="0" y="2"/>
                  </a:lnTo>
                  <a:lnTo>
                    <a:pt x="1" y="1"/>
                  </a:lnTo>
                  <a:lnTo>
                    <a:pt x="1" y="1"/>
                  </a:lnTo>
                  <a:lnTo>
                    <a:pt x="2" y="0"/>
                  </a:lnTo>
                  <a:lnTo>
                    <a:pt x="2" y="0"/>
                  </a:lnTo>
                  <a:lnTo>
                    <a:pt x="3" y="0"/>
                  </a:lnTo>
                  <a:lnTo>
                    <a:pt x="3" y="0"/>
                  </a:lnTo>
                  <a:lnTo>
                    <a:pt x="3" y="0"/>
                  </a:lnTo>
                  <a:lnTo>
                    <a:pt x="4" y="1"/>
                  </a:lnTo>
                  <a:lnTo>
                    <a:pt x="4" y="2"/>
                  </a:lnTo>
                  <a:lnTo>
                    <a:pt x="4" y="2"/>
                  </a:lnTo>
                  <a:lnTo>
                    <a:pt x="3" y="1"/>
                  </a:lnTo>
                  <a:lnTo>
                    <a:pt x="3" y="1"/>
                  </a:lnTo>
                  <a:lnTo>
                    <a:pt x="3" y="1"/>
                  </a:lnTo>
                  <a:lnTo>
                    <a:pt x="3" y="1"/>
                  </a:lnTo>
                  <a:lnTo>
                    <a:pt x="2" y="1"/>
                  </a:lnTo>
                  <a:lnTo>
                    <a:pt x="2" y="1"/>
                  </a:lnTo>
                  <a:lnTo>
                    <a:pt x="2" y="1"/>
                  </a:lnTo>
                  <a:lnTo>
                    <a:pt x="2" y="1"/>
                  </a:lnTo>
                  <a:lnTo>
                    <a:pt x="1" y="1"/>
                  </a:lnTo>
                  <a:lnTo>
                    <a:pt x="1" y="1"/>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3" name="Freeform 150"/>
            <p:cNvSpPr>
              <a:spLocks/>
            </p:cNvSpPr>
            <p:nvPr/>
          </p:nvSpPr>
          <p:spPr bwMode="auto">
            <a:xfrm>
              <a:off x="2915" y="2910"/>
              <a:ext cx="2" cy="20"/>
            </a:xfrm>
            <a:custGeom>
              <a:avLst/>
              <a:gdLst>
                <a:gd name="T0" fmla="*/ 2 w 2"/>
                <a:gd name="T1" fmla="*/ 0 h 20"/>
                <a:gd name="T2" fmla="*/ 1 w 2"/>
                <a:gd name="T3" fmla="*/ 20 h 20"/>
                <a:gd name="T4" fmla="*/ 0 w 2"/>
                <a:gd name="T5" fmla="*/ 13 h 20"/>
                <a:gd name="T6" fmla="*/ 2 w 2"/>
                <a:gd name="T7" fmla="*/ 0 h 20"/>
                <a:gd name="T8" fmla="*/ 2 w 2"/>
                <a:gd name="T9" fmla="*/ 0 h 20"/>
              </a:gdLst>
              <a:ahLst/>
              <a:cxnLst>
                <a:cxn ang="0">
                  <a:pos x="T0" y="T1"/>
                </a:cxn>
                <a:cxn ang="0">
                  <a:pos x="T2" y="T3"/>
                </a:cxn>
                <a:cxn ang="0">
                  <a:pos x="T4" y="T5"/>
                </a:cxn>
                <a:cxn ang="0">
                  <a:pos x="T6" y="T7"/>
                </a:cxn>
                <a:cxn ang="0">
                  <a:pos x="T8" y="T9"/>
                </a:cxn>
              </a:cxnLst>
              <a:rect l="0" t="0" r="r" b="b"/>
              <a:pathLst>
                <a:path w="2" h="20">
                  <a:moveTo>
                    <a:pt x="2" y="0"/>
                  </a:moveTo>
                  <a:lnTo>
                    <a:pt x="1" y="20"/>
                  </a:lnTo>
                  <a:lnTo>
                    <a:pt x="0" y="1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4" name="Freeform 151"/>
            <p:cNvSpPr>
              <a:spLocks/>
            </p:cNvSpPr>
            <p:nvPr/>
          </p:nvSpPr>
          <p:spPr bwMode="auto">
            <a:xfrm>
              <a:off x="2814" y="2940"/>
              <a:ext cx="2" cy="13"/>
            </a:xfrm>
            <a:custGeom>
              <a:avLst/>
              <a:gdLst>
                <a:gd name="T0" fmla="*/ 0 w 2"/>
                <a:gd name="T1" fmla="*/ 0 h 13"/>
                <a:gd name="T2" fmla="*/ 2 w 2"/>
                <a:gd name="T3" fmla="*/ 12 h 13"/>
                <a:gd name="T4" fmla="*/ 0 w 2"/>
                <a:gd name="T5" fmla="*/ 13 h 13"/>
                <a:gd name="T6" fmla="*/ 0 w 2"/>
                <a:gd name="T7" fmla="*/ 1 h 13"/>
                <a:gd name="T8" fmla="*/ 0 w 2"/>
                <a:gd name="T9" fmla="*/ 1 h 13"/>
                <a:gd name="T10" fmla="*/ 0 w 2"/>
                <a:gd name="T11" fmla="*/ 0 h 13"/>
              </a:gdLst>
              <a:ahLst/>
              <a:cxnLst>
                <a:cxn ang="0">
                  <a:pos x="T0" y="T1"/>
                </a:cxn>
                <a:cxn ang="0">
                  <a:pos x="T2" y="T3"/>
                </a:cxn>
                <a:cxn ang="0">
                  <a:pos x="T4" y="T5"/>
                </a:cxn>
                <a:cxn ang="0">
                  <a:pos x="T6" y="T7"/>
                </a:cxn>
                <a:cxn ang="0">
                  <a:pos x="T8" y="T9"/>
                </a:cxn>
                <a:cxn ang="0">
                  <a:pos x="T10" y="T11"/>
                </a:cxn>
              </a:cxnLst>
              <a:rect l="0" t="0" r="r" b="b"/>
              <a:pathLst>
                <a:path w="2" h="13">
                  <a:moveTo>
                    <a:pt x="0" y="0"/>
                  </a:moveTo>
                  <a:lnTo>
                    <a:pt x="2" y="12"/>
                  </a:lnTo>
                  <a:lnTo>
                    <a:pt x="0" y="13"/>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5" name="Freeform 152"/>
            <p:cNvSpPr>
              <a:spLocks/>
            </p:cNvSpPr>
            <p:nvPr/>
          </p:nvSpPr>
          <p:spPr bwMode="auto">
            <a:xfrm>
              <a:off x="2808" y="2935"/>
              <a:ext cx="3" cy="16"/>
            </a:xfrm>
            <a:custGeom>
              <a:avLst/>
              <a:gdLst>
                <a:gd name="T0" fmla="*/ 0 w 3"/>
                <a:gd name="T1" fmla="*/ 0 h 16"/>
                <a:gd name="T2" fmla="*/ 1 w 3"/>
                <a:gd name="T3" fmla="*/ 1 h 16"/>
                <a:gd name="T4" fmla="*/ 2 w 3"/>
                <a:gd name="T5" fmla="*/ 2 h 16"/>
                <a:gd name="T6" fmla="*/ 2 w 3"/>
                <a:gd name="T7" fmla="*/ 4 h 16"/>
                <a:gd name="T8" fmla="*/ 3 w 3"/>
                <a:gd name="T9" fmla="*/ 6 h 16"/>
                <a:gd name="T10" fmla="*/ 2 w 3"/>
                <a:gd name="T11" fmla="*/ 7 h 16"/>
                <a:gd name="T12" fmla="*/ 2 w 3"/>
                <a:gd name="T13" fmla="*/ 9 h 16"/>
                <a:gd name="T14" fmla="*/ 2 w 3"/>
                <a:gd name="T15" fmla="*/ 11 h 16"/>
                <a:gd name="T16" fmla="*/ 2 w 3"/>
                <a:gd name="T17" fmla="*/ 12 h 16"/>
                <a:gd name="T18" fmla="*/ 2 w 3"/>
                <a:gd name="T19" fmla="*/ 14 h 16"/>
                <a:gd name="T20" fmla="*/ 2 w 3"/>
                <a:gd name="T21" fmla="*/ 16 h 16"/>
                <a:gd name="T22" fmla="*/ 0 w 3"/>
                <a:gd name="T23" fmla="*/ 16 h 16"/>
                <a:gd name="T24" fmla="*/ 0 w 3"/>
                <a:gd name="T25" fmla="*/ 0 h 16"/>
                <a:gd name="T26" fmla="*/ 0 w 3"/>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6">
                  <a:moveTo>
                    <a:pt x="0" y="0"/>
                  </a:moveTo>
                  <a:lnTo>
                    <a:pt x="1" y="1"/>
                  </a:lnTo>
                  <a:lnTo>
                    <a:pt x="2" y="2"/>
                  </a:lnTo>
                  <a:lnTo>
                    <a:pt x="2" y="4"/>
                  </a:lnTo>
                  <a:lnTo>
                    <a:pt x="3" y="6"/>
                  </a:lnTo>
                  <a:lnTo>
                    <a:pt x="2" y="7"/>
                  </a:lnTo>
                  <a:lnTo>
                    <a:pt x="2" y="9"/>
                  </a:lnTo>
                  <a:lnTo>
                    <a:pt x="2" y="11"/>
                  </a:lnTo>
                  <a:lnTo>
                    <a:pt x="2" y="12"/>
                  </a:lnTo>
                  <a:lnTo>
                    <a:pt x="2" y="14"/>
                  </a:lnTo>
                  <a:lnTo>
                    <a:pt x="2" y="16"/>
                  </a:lnTo>
                  <a:lnTo>
                    <a:pt x="0" y="16"/>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6" name="Freeform 153"/>
            <p:cNvSpPr>
              <a:spLocks/>
            </p:cNvSpPr>
            <p:nvPr/>
          </p:nvSpPr>
          <p:spPr bwMode="auto">
            <a:xfrm>
              <a:off x="2801" y="2929"/>
              <a:ext cx="2" cy="22"/>
            </a:xfrm>
            <a:custGeom>
              <a:avLst/>
              <a:gdLst>
                <a:gd name="T0" fmla="*/ 0 w 2"/>
                <a:gd name="T1" fmla="*/ 0 h 22"/>
                <a:gd name="T2" fmla="*/ 1 w 2"/>
                <a:gd name="T3" fmla="*/ 2 h 22"/>
                <a:gd name="T4" fmla="*/ 2 w 2"/>
                <a:gd name="T5" fmla="*/ 3 h 22"/>
                <a:gd name="T6" fmla="*/ 2 w 2"/>
                <a:gd name="T7" fmla="*/ 6 h 22"/>
                <a:gd name="T8" fmla="*/ 2 w 2"/>
                <a:gd name="T9" fmla="*/ 8 h 22"/>
                <a:gd name="T10" fmla="*/ 2 w 2"/>
                <a:gd name="T11" fmla="*/ 11 h 22"/>
                <a:gd name="T12" fmla="*/ 2 w 2"/>
                <a:gd name="T13" fmla="*/ 13 h 22"/>
                <a:gd name="T14" fmla="*/ 1 w 2"/>
                <a:gd name="T15" fmla="*/ 16 h 22"/>
                <a:gd name="T16" fmla="*/ 1 w 2"/>
                <a:gd name="T17" fmla="*/ 18 h 22"/>
                <a:gd name="T18" fmla="*/ 1 w 2"/>
                <a:gd name="T19" fmla="*/ 20 h 22"/>
                <a:gd name="T20" fmla="*/ 1 w 2"/>
                <a:gd name="T21" fmla="*/ 22 h 22"/>
                <a:gd name="T22" fmla="*/ 0 w 2"/>
                <a:gd name="T23" fmla="*/ 0 h 22"/>
                <a:gd name="T24" fmla="*/ 0 w 2"/>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22">
                  <a:moveTo>
                    <a:pt x="0" y="0"/>
                  </a:moveTo>
                  <a:lnTo>
                    <a:pt x="1" y="2"/>
                  </a:lnTo>
                  <a:lnTo>
                    <a:pt x="2" y="3"/>
                  </a:lnTo>
                  <a:lnTo>
                    <a:pt x="2" y="6"/>
                  </a:lnTo>
                  <a:lnTo>
                    <a:pt x="2" y="8"/>
                  </a:lnTo>
                  <a:lnTo>
                    <a:pt x="2" y="11"/>
                  </a:lnTo>
                  <a:lnTo>
                    <a:pt x="2" y="13"/>
                  </a:lnTo>
                  <a:lnTo>
                    <a:pt x="1" y="16"/>
                  </a:lnTo>
                  <a:lnTo>
                    <a:pt x="1" y="18"/>
                  </a:lnTo>
                  <a:lnTo>
                    <a:pt x="1" y="20"/>
                  </a:lnTo>
                  <a:lnTo>
                    <a:pt x="1" y="22"/>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7" name="Freeform 154"/>
            <p:cNvSpPr>
              <a:spLocks/>
            </p:cNvSpPr>
            <p:nvPr/>
          </p:nvSpPr>
          <p:spPr bwMode="auto">
            <a:xfrm>
              <a:off x="2793" y="2921"/>
              <a:ext cx="4" cy="31"/>
            </a:xfrm>
            <a:custGeom>
              <a:avLst/>
              <a:gdLst>
                <a:gd name="T0" fmla="*/ 3 w 4"/>
                <a:gd name="T1" fmla="*/ 0 h 31"/>
                <a:gd name="T2" fmla="*/ 3 w 4"/>
                <a:gd name="T3" fmla="*/ 3 h 31"/>
                <a:gd name="T4" fmla="*/ 4 w 4"/>
                <a:gd name="T5" fmla="*/ 6 h 31"/>
                <a:gd name="T6" fmla="*/ 4 w 4"/>
                <a:gd name="T7" fmla="*/ 8 h 31"/>
                <a:gd name="T8" fmla="*/ 4 w 4"/>
                <a:gd name="T9" fmla="*/ 12 h 31"/>
                <a:gd name="T10" fmla="*/ 3 w 4"/>
                <a:gd name="T11" fmla="*/ 15 h 31"/>
                <a:gd name="T12" fmla="*/ 3 w 4"/>
                <a:gd name="T13" fmla="*/ 18 h 31"/>
                <a:gd name="T14" fmla="*/ 3 w 4"/>
                <a:gd name="T15" fmla="*/ 21 h 31"/>
                <a:gd name="T16" fmla="*/ 2 w 4"/>
                <a:gd name="T17" fmla="*/ 25 h 31"/>
                <a:gd name="T18" fmla="*/ 2 w 4"/>
                <a:gd name="T19" fmla="*/ 27 h 31"/>
                <a:gd name="T20" fmla="*/ 1 w 4"/>
                <a:gd name="T21" fmla="*/ 31 h 31"/>
                <a:gd name="T22" fmla="*/ 0 w 4"/>
                <a:gd name="T23" fmla="*/ 28 h 31"/>
                <a:gd name="T24" fmla="*/ 0 w 4"/>
                <a:gd name="T25" fmla="*/ 25 h 31"/>
                <a:gd name="T26" fmla="*/ 0 w 4"/>
                <a:gd name="T27" fmla="*/ 23 h 31"/>
                <a:gd name="T28" fmla="*/ 0 w 4"/>
                <a:gd name="T29" fmla="*/ 19 h 31"/>
                <a:gd name="T30" fmla="*/ 0 w 4"/>
                <a:gd name="T31" fmla="*/ 16 h 31"/>
                <a:gd name="T32" fmla="*/ 1 w 4"/>
                <a:gd name="T33" fmla="*/ 12 h 31"/>
                <a:gd name="T34" fmla="*/ 1 w 4"/>
                <a:gd name="T35" fmla="*/ 9 h 31"/>
                <a:gd name="T36" fmla="*/ 2 w 4"/>
                <a:gd name="T37" fmla="*/ 6 h 31"/>
                <a:gd name="T38" fmla="*/ 2 w 4"/>
                <a:gd name="T39" fmla="*/ 3 h 31"/>
                <a:gd name="T40" fmla="*/ 3 w 4"/>
                <a:gd name="T41" fmla="*/ 0 h 31"/>
                <a:gd name="T42" fmla="*/ 3 w 4"/>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31">
                  <a:moveTo>
                    <a:pt x="3" y="0"/>
                  </a:moveTo>
                  <a:lnTo>
                    <a:pt x="3" y="3"/>
                  </a:lnTo>
                  <a:lnTo>
                    <a:pt x="4" y="6"/>
                  </a:lnTo>
                  <a:lnTo>
                    <a:pt x="4" y="8"/>
                  </a:lnTo>
                  <a:lnTo>
                    <a:pt x="4" y="12"/>
                  </a:lnTo>
                  <a:lnTo>
                    <a:pt x="3" y="15"/>
                  </a:lnTo>
                  <a:lnTo>
                    <a:pt x="3" y="18"/>
                  </a:lnTo>
                  <a:lnTo>
                    <a:pt x="3" y="21"/>
                  </a:lnTo>
                  <a:lnTo>
                    <a:pt x="2" y="25"/>
                  </a:lnTo>
                  <a:lnTo>
                    <a:pt x="2" y="27"/>
                  </a:lnTo>
                  <a:lnTo>
                    <a:pt x="1" y="31"/>
                  </a:lnTo>
                  <a:lnTo>
                    <a:pt x="0" y="28"/>
                  </a:lnTo>
                  <a:lnTo>
                    <a:pt x="0" y="25"/>
                  </a:lnTo>
                  <a:lnTo>
                    <a:pt x="0" y="23"/>
                  </a:lnTo>
                  <a:lnTo>
                    <a:pt x="0" y="19"/>
                  </a:lnTo>
                  <a:lnTo>
                    <a:pt x="0" y="16"/>
                  </a:lnTo>
                  <a:lnTo>
                    <a:pt x="1" y="12"/>
                  </a:lnTo>
                  <a:lnTo>
                    <a:pt x="1" y="9"/>
                  </a:lnTo>
                  <a:lnTo>
                    <a:pt x="2" y="6"/>
                  </a:lnTo>
                  <a:lnTo>
                    <a:pt x="2" y="3"/>
                  </a:lnTo>
                  <a:lnTo>
                    <a:pt x="3" y="0"/>
                  </a:lnTo>
                  <a:lnTo>
                    <a:pt x="3"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8" name="Freeform 155"/>
            <p:cNvSpPr>
              <a:spLocks/>
            </p:cNvSpPr>
            <p:nvPr/>
          </p:nvSpPr>
          <p:spPr bwMode="auto">
            <a:xfrm>
              <a:off x="2962" y="2884"/>
              <a:ext cx="16" cy="19"/>
            </a:xfrm>
            <a:custGeom>
              <a:avLst/>
              <a:gdLst>
                <a:gd name="T0" fmla="*/ 0 w 16"/>
                <a:gd name="T1" fmla="*/ 19 h 19"/>
                <a:gd name="T2" fmla="*/ 1 w 16"/>
                <a:gd name="T3" fmla="*/ 18 h 19"/>
                <a:gd name="T4" fmla="*/ 1 w 16"/>
                <a:gd name="T5" fmla="*/ 16 h 19"/>
                <a:gd name="T6" fmla="*/ 1 w 16"/>
                <a:gd name="T7" fmla="*/ 14 h 19"/>
                <a:gd name="T8" fmla="*/ 1 w 16"/>
                <a:gd name="T9" fmla="*/ 12 h 19"/>
                <a:gd name="T10" fmla="*/ 1 w 16"/>
                <a:gd name="T11" fmla="*/ 10 h 19"/>
                <a:gd name="T12" fmla="*/ 1 w 16"/>
                <a:gd name="T13" fmla="*/ 8 h 19"/>
                <a:gd name="T14" fmla="*/ 1 w 16"/>
                <a:gd name="T15" fmla="*/ 6 h 19"/>
                <a:gd name="T16" fmla="*/ 1 w 16"/>
                <a:gd name="T17" fmla="*/ 4 h 19"/>
                <a:gd name="T18" fmla="*/ 3 w 16"/>
                <a:gd name="T19" fmla="*/ 3 h 19"/>
                <a:gd name="T20" fmla="*/ 5 w 16"/>
                <a:gd name="T21" fmla="*/ 1 h 19"/>
                <a:gd name="T22" fmla="*/ 6 w 16"/>
                <a:gd name="T23" fmla="*/ 1 h 19"/>
                <a:gd name="T24" fmla="*/ 7 w 16"/>
                <a:gd name="T25" fmla="*/ 1 h 19"/>
                <a:gd name="T26" fmla="*/ 9 w 16"/>
                <a:gd name="T27" fmla="*/ 0 h 19"/>
                <a:gd name="T28" fmla="*/ 10 w 16"/>
                <a:gd name="T29" fmla="*/ 0 h 19"/>
                <a:gd name="T30" fmla="*/ 11 w 16"/>
                <a:gd name="T31" fmla="*/ 0 h 19"/>
                <a:gd name="T32" fmla="*/ 12 w 16"/>
                <a:gd name="T33" fmla="*/ 1 h 19"/>
                <a:gd name="T34" fmla="*/ 13 w 16"/>
                <a:gd name="T35" fmla="*/ 1 h 19"/>
                <a:gd name="T36" fmla="*/ 14 w 16"/>
                <a:gd name="T37" fmla="*/ 2 h 19"/>
                <a:gd name="T38" fmla="*/ 15 w 16"/>
                <a:gd name="T39" fmla="*/ 3 h 19"/>
                <a:gd name="T40" fmla="*/ 16 w 16"/>
                <a:gd name="T41" fmla="*/ 5 h 19"/>
                <a:gd name="T42" fmla="*/ 14 w 16"/>
                <a:gd name="T43" fmla="*/ 19 h 19"/>
                <a:gd name="T44" fmla="*/ 12 w 16"/>
                <a:gd name="T45" fmla="*/ 18 h 19"/>
                <a:gd name="T46" fmla="*/ 11 w 16"/>
                <a:gd name="T47" fmla="*/ 18 h 19"/>
                <a:gd name="T48" fmla="*/ 10 w 16"/>
                <a:gd name="T49" fmla="*/ 18 h 19"/>
                <a:gd name="T50" fmla="*/ 8 w 16"/>
                <a:gd name="T51" fmla="*/ 18 h 19"/>
                <a:gd name="T52" fmla="*/ 7 w 16"/>
                <a:gd name="T53" fmla="*/ 18 h 19"/>
                <a:gd name="T54" fmla="*/ 6 w 16"/>
                <a:gd name="T55" fmla="*/ 19 h 19"/>
                <a:gd name="T56" fmla="*/ 4 w 16"/>
                <a:gd name="T57" fmla="*/ 19 h 19"/>
                <a:gd name="T58" fmla="*/ 3 w 16"/>
                <a:gd name="T59" fmla="*/ 19 h 19"/>
                <a:gd name="T60" fmla="*/ 2 w 16"/>
                <a:gd name="T61" fmla="*/ 19 h 19"/>
                <a:gd name="T62" fmla="*/ 0 w 16"/>
                <a:gd name="T63" fmla="*/ 19 h 19"/>
                <a:gd name="T64" fmla="*/ 0 w 16"/>
                <a:gd name="T6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 h="19">
                  <a:moveTo>
                    <a:pt x="0" y="19"/>
                  </a:moveTo>
                  <a:lnTo>
                    <a:pt x="1" y="18"/>
                  </a:lnTo>
                  <a:lnTo>
                    <a:pt x="1" y="16"/>
                  </a:lnTo>
                  <a:lnTo>
                    <a:pt x="1" y="14"/>
                  </a:lnTo>
                  <a:lnTo>
                    <a:pt x="1" y="12"/>
                  </a:lnTo>
                  <a:lnTo>
                    <a:pt x="1" y="10"/>
                  </a:lnTo>
                  <a:lnTo>
                    <a:pt x="1" y="8"/>
                  </a:lnTo>
                  <a:lnTo>
                    <a:pt x="1" y="6"/>
                  </a:lnTo>
                  <a:lnTo>
                    <a:pt x="1" y="4"/>
                  </a:lnTo>
                  <a:lnTo>
                    <a:pt x="3" y="3"/>
                  </a:lnTo>
                  <a:lnTo>
                    <a:pt x="5" y="1"/>
                  </a:lnTo>
                  <a:lnTo>
                    <a:pt x="6" y="1"/>
                  </a:lnTo>
                  <a:lnTo>
                    <a:pt x="7" y="1"/>
                  </a:lnTo>
                  <a:lnTo>
                    <a:pt x="9" y="0"/>
                  </a:lnTo>
                  <a:lnTo>
                    <a:pt x="10" y="0"/>
                  </a:lnTo>
                  <a:lnTo>
                    <a:pt x="11" y="0"/>
                  </a:lnTo>
                  <a:lnTo>
                    <a:pt x="12" y="1"/>
                  </a:lnTo>
                  <a:lnTo>
                    <a:pt x="13" y="1"/>
                  </a:lnTo>
                  <a:lnTo>
                    <a:pt x="14" y="2"/>
                  </a:lnTo>
                  <a:lnTo>
                    <a:pt x="15" y="3"/>
                  </a:lnTo>
                  <a:lnTo>
                    <a:pt x="16" y="5"/>
                  </a:lnTo>
                  <a:lnTo>
                    <a:pt x="14" y="19"/>
                  </a:lnTo>
                  <a:lnTo>
                    <a:pt x="12" y="18"/>
                  </a:lnTo>
                  <a:lnTo>
                    <a:pt x="11" y="18"/>
                  </a:lnTo>
                  <a:lnTo>
                    <a:pt x="10" y="18"/>
                  </a:lnTo>
                  <a:lnTo>
                    <a:pt x="8" y="18"/>
                  </a:lnTo>
                  <a:lnTo>
                    <a:pt x="7" y="18"/>
                  </a:lnTo>
                  <a:lnTo>
                    <a:pt x="6" y="19"/>
                  </a:lnTo>
                  <a:lnTo>
                    <a:pt x="4" y="19"/>
                  </a:lnTo>
                  <a:lnTo>
                    <a:pt x="3" y="19"/>
                  </a:lnTo>
                  <a:lnTo>
                    <a:pt x="2" y="19"/>
                  </a:lnTo>
                  <a:lnTo>
                    <a:pt x="0" y="19"/>
                  </a:lnTo>
                  <a:lnTo>
                    <a:pt x="0" y="1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59" name="Freeform 156"/>
            <p:cNvSpPr>
              <a:spLocks/>
            </p:cNvSpPr>
            <p:nvPr/>
          </p:nvSpPr>
          <p:spPr bwMode="auto">
            <a:xfrm>
              <a:off x="2785" y="2918"/>
              <a:ext cx="3" cy="33"/>
            </a:xfrm>
            <a:custGeom>
              <a:avLst/>
              <a:gdLst>
                <a:gd name="T0" fmla="*/ 2 w 3"/>
                <a:gd name="T1" fmla="*/ 0 h 33"/>
                <a:gd name="T2" fmla="*/ 3 w 3"/>
                <a:gd name="T3" fmla="*/ 0 h 33"/>
                <a:gd name="T4" fmla="*/ 3 w 3"/>
                <a:gd name="T5" fmla="*/ 2 h 33"/>
                <a:gd name="T6" fmla="*/ 3 w 3"/>
                <a:gd name="T7" fmla="*/ 6 h 33"/>
                <a:gd name="T8" fmla="*/ 3 w 3"/>
                <a:gd name="T9" fmla="*/ 9 h 33"/>
                <a:gd name="T10" fmla="*/ 3 w 3"/>
                <a:gd name="T11" fmla="*/ 12 h 33"/>
                <a:gd name="T12" fmla="*/ 3 w 3"/>
                <a:gd name="T13" fmla="*/ 16 h 33"/>
                <a:gd name="T14" fmla="*/ 3 w 3"/>
                <a:gd name="T15" fmla="*/ 19 h 33"/>
                <a:gd name="T16" fmla="*/ 3 w 3"/>
                <a:gd name="T17" fmla="*/ 23 h 33"/>
                <a:gd name="T18" fmla="*/ 2 w 3"/>
                <a:gd name="T19" fmla="*/ 26 h 33"/>
                <a:gd name="T20" fmla="*/ 2 w 3"/>
                <a:gd name="T21" fmla="*/ 30 h 33"/>
                <a:gd name="T22" fmla="*/ 1 w 3"/>
                <a:gd name="T23" fmla="*/ 33 h 33"/>
                <a:gd name="T24" fmla="*/ 1 w 3"/>
                <a:gd name="T25" fmla="*/ 30 h 33"/>
                <a:gd name="T26" fmla="*/ 0 w 3"/>
                <a:gd name="T27" fmla="*/ 27 h 33"/>
                <a:gd name="T28" fmla="*/ 1 w 3"/>
                <a:gd name="T29" fmla="*/ 24 h 33"/>
                <a:gd name="T30" fmla="*/ 1 w 3"/>
                <a:gd name="T31" fmla="*/ 21 h 33"/>
                <a:gd name="T32" fmla="*/ 1 w 3"/>
                <a:gd name="T33" fmla="*/ 17 h 33"/>
                <a:gd name="T34" fmla="*/ 1 w 3"/>
                <a:gd name="T35" fmla="*/ 14 h 33"/>
                <a:gd name="T36" fmla="*/ 2 w 3"/>
                <a:gd name="T37" fmla="*/ 10 h 33"/>
                <a:gd name="T38" fmla="*/ 2 w 3"/>
                <a:gd name="T39" fmla="*/ 6 h 33"/>
                <a:gd name="T40" fmla="*/ 2 w 3"/>
                <a:gd name="T41" fmla="*/ 3 h 33"/>
                <a:gd name="T42" fmla="*/ 2 w 3"/>
                <a:gd name="T43" fmla="*/ 0 h 33"/>
                <a:gd name="T44" fmla="*/ 2 w 3"/>
                <a:gd name="T4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3">
                  <a:moveTo>
                    <a:pt x="2" y="0"/>
                  </a:moveTo>
                  <a:lnTo>
                    <a:pt x="3" y="0"/>
                  </a:lnTo>
                  <a:lnTo>
                    <a:pt x="3" y="2"/>
                  </a:lnTo>
                  <a:lnTo>
                    <a:pt x="3" y="6"/>
                  </a:lnTo>
                  <a:lnTo>
                    <a:pt x="3" y="9"/>
                  </a:lnTo>
                  <a:lnTo>
                    <a:pt x="3" y="12"/>
                  </a:lnTo>
                  <a:lnTo>
                    <a:pt x="3" y="16"/>
                  </a:lnTo>
                  <a:lnTo>
                    <a:pt x="3" y="19"/>
                  </a:lnTo>
                  <a:lnTo>
                    <a:pt x="3" y="23"/>
                  </a:lnTo>
                  <a:lnTo>
                    <a:pt x="2" y="26"/>
                  </a:lnTo>
                  <a:lnTo>
                    <a:pt x="2" y="30"/>
                  </a:lnTo>
                  <a:lnTo>
                    <a:pt x="1" y="33"/>
                  </a:lnTo>
                  <a:lnTo>
                    <a:pt x="1" y="30"/>
                  </a:lnTo>
                  <a:lnTo>
                    <a:pt x="0" y="27"/>
                  </a:lnTo>
                  <a:lnTo>
                    <a:pt x="1" y="24"/>
                  </a:lnTo>
                  <a:lnTo>
                    <a:pt x="1" y="21"/>
                  </a:lnTo>
                  <a:lnTo>
                    <a:pt x="1" y="17"/>
                  </a:lnTo>
                  <a:lnTo>
                    <a:pt x="1" y="14"/>
                  </a:lnTo>
                  <a:lnTo>
                    <a:pt x="2" y="10"/>
                  </a:lnTo>
                  <a:lnTo>
                    <a:pt x="2" y="6"/>
                  </a:lnTo>
                  <a:lnTo>
                    <a:pt x="2" y="3"/>
                  </a:lnTo>
                  <a:lnTo>
                    <a:pt x="2" y="0"/>
                  </a:lnTo>
                  <a:lnTo>
                    <a:pt x="2"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0" name="Freeform 157"/>
            <p:cNvSpPr>
              <a:spLocks/>
            </p:cNvSpPr>
            <p:nvPr/>
          </p:nvSpPr>
          <p:spPr bwMode="auto">
            <a:xfrm>
              <a:off x="2776" y="2918"/>
              <a:ext cx="3" cy="33"/>
            </a:xfrm>
            <a:custGeom>
              <a:avLst/>
              <a:gdLst>
                <a:gd name="T0" fmla="*/ 0 w 3"/>
                <a:gd name="T1" fmla="*/ 32 h 33"/>
                <a:gd name="T2" fmla="*/ 0 w 3"/>
                <a:gd name="T3" fmla="*/ 30 h 33"/>
                <a:gd name="T4" fmla="*/ 0 w 3"/>
                <a:gd name="T5" fmla="*/ 26 h 33"/>
                <a:gd name="T6" fmla="*/ 0 w 3"/>
                <a:gd name="T7" fmla="*/ 23 h 33"/>
                <a:gd name="T8" fmla="*/ 0 w 3"/>
                <a:gd name="T9" fmla="*/ 20 h 33"/>
                <a:gd name="T10" fmla="*/ 0 w 3"/>
                <a:gd name="T11" fmla="*/ 17 h 33"/>
                <a:gd name="T12" fmla="*/ 0 w 3"/>
                <a:gd name="T13" fmla="*/ 13 h 33"/>
                <a:gd name="T14" fmla="*/ 1 w 3"/>
                <a:gd name="T15" fmla="*/ 10 h 33"/>
                <a:gd name="T16" fmla="*/ 1 w 3"/>
                <a:gd name="T17" fmla="*/ 7 h 33"/>
                <a:gd name="T18" fmla="*/ 1 w 3"/>
                <a:gd name="T19" fmla="*/ 4 h 33"/>
                <a:gd name="T20" fmla="*/ 1 w 3"/>
                <a:gd name="T21" fmla="*/ 0 h 33"/>
                <a:gd name="T22" fmla="*/ 2 w 3"/>
                <a:gd name="T23" fmla="*/ 0 h 33"/>
                <a:gd name="T24" fmla="*/ 2 w 3"/>
                <a:gd name="T25" fmla="*/ 3 h 33"/>
                <a:gd name="T26" fmla="*/ 3 w 3"/>
                <a:gd name="T27" fmla="*/ 6 h 33"/>
                <a:gd name="T28" fmla="*/ 3 w 3"/>
                <a:gd name="T29" fmla="*/ 9 h 33"/>
                <a:gd name="T30" fmla="*/ 3 w 3"/>
                <a:gd name="T31" fmla="*/ 13 h 33"/>
                <a:gd name="T32" fmla="*/ 2 w 3"/>
                <a:gd name="T33" fmla="*/ 16 h 33"/>
                <a:gd name="T34" fmla="*/ 2 w 3"/>
                <a:gd name="T35" fmla="*/ 19 h 33"/>
                <a:gd name="T36" fmla="*/ 2 w 3"/>
                <a:gd name="T37" fmla="*/ 23 h 33"/>
                <a:gd name="T38" fmla="*/ 1 w 3"/>
                <a:gd name="T39" fmla="*/ 26 h 33"/>
                <a:gd name="T40" fmla="*/ 1 w 3"/>
                <a:gd name="T41" fmla="*/ 29 h 33"/>
                <a:gd name="T42" fmla="*/ 0 w 3"/>
                <a:gd name="T43" fmla="*/ 33 h 33"/>
                <a:gd name="T44" fmla="*/ 0 w 3"/>
                <a:gd name="T45" fmla="*/ 33 h 33"/>
                <a:gd name="T46" fmla="*/ 0 w 3"/>
                <a:gd name="T4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33">
                  <a:moveTo>
                    <a:pt x="0" y="32"/>
                  </a:moveTo>
                  <a:lnTo>
                    <a:pt x="0" y="30"/>
                  </a:lnTo>
                  <a:lnTo>
                    <a:pt x="0" y="26"/>
                  </a:lnTo>
                  <a:lnTo>
                    <a:pt x="0" y="23"/>
                  </a:lnTo>
                  <a:lnTo>
                    <a:pt x="0" y="20"/>
                  </a:lnTo>
                  <a:lnTo>
                    <a:pt x="0" y="17"/>
                  </a:lnTo>
                  <a:lnTo>
                    <a:pt x="0" y="13"/>
                  </a:lnTo>
                  <a:lnTo>
                    <a:pt x="1" y="10"/>
                  </a:lnTo>
                  <a:lnTo>
                    <a:pt x="1" y="7"/>
                  </a:lnTo>
                  <a:lnTo>
                    <a:pt x="1" y="4"/>
                  </a:lnTo>
                  <a:lnTo>
                    <a:pt x="1" y="0"/>
                  </a:lnTo>
                  <a:lnTo>
                    <a:pt x="2" y="0"/>
                  </a:lnTo>
                  <a:lnTo>
                    <a:pt x="2" y="3"/>
                  </a:lnTo>
                  <a:lnTo>
                    <a:pt x="3" y="6"/>
                  </a:lnTo>
                  <a:lnTo>
                    <a:pt x="3" y="9"/>
                  </a:lnTo>
                  <a:lnTo>
                    <a:pt x="3" y="13"/>
                  </a:lnTo>
                  <a:lnTo>
                    <a:pt x="2" y="16"/>
                  </a:lnTo>
                  <a:lnTo>
                    <a:pt x="2" y="19"/>
                  </a:lnTo>
                  <a:lnTo>
                    <a:pt x="2" y="23"/>
                  </a:lnTo>
                  <a:lnTo>
                    <a:pt x="1" y="26"/>
                  </a:lnTo>
                  <a:lnTo>
                    <a:pt x="1" y="29"/>
                  </a:lnTo>
                  <a:lnTo>
                    <a:pt x="0" y="33"/>
                  </a:lnTo>
                  <a:lnTo>
                    <a:pt x="0" y="33"/>
                  </a:lnTo>
                  <a:lnTo>
                    <a:pt x="0" y="3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1" name="Freeform 158"/>
            <p:cNvSpPr>
              <a:spLocks/>
            </p:cNvSpPr>
            <p:nvPr/>
          </p:nvSpPr>
          <p:spPr bwMode="auto">
            <a:xfrm>
              <a:off x="2966" y="2895"/>
              <a:ext cx="7" cy="3"/>
            </a:xfrm>
            <a:custGeom>
              <a:avLst/>
              <a:gdLst>
                <a:gd name="T0" fmla="*/ 0 w 7"/>
                <a:gd name="T1" fmla="*/ 3 h 3"/>
                <a:gd name="T2" fmla="*/ 0 w 7"/>
                <a:gd name="T3" fmla="*/ 1 h 3"/>
                <a:gd name="T4" fmla="*/ 1 w 7"/>
                <a:gd name="T5" fmla="*/ 0 h 3"/>
                <a:gd name="T6" fmla="*/ 1 w 7"/>
                <a:gd name="T7" fmla="*/ 0 h 3"/>
                <a:gd name="T8" fmla="*/ 2 w 7"/>
                <a:gd name="T9" fmla="*/ 0 h 3"/>
                <a:gd name="T10" fmla="*/ 3 w 7"/>
                <a:gd name="T11" fmla="*/ 0 h 3"/>
                <a:gd name="T12" fmla="*/ 4 w 7"/>
                <a:gd name="T13" fmla="*/ 1 h 3"/>
                <a:gd name="T14" fmla="*/ 5 w 7"/>
                <a:gd name="T15" fmla="*/ 1 h 3"/>
                <a:gd name="T16" fmla="*/ 6 w 7"/>
                <a:gd name="T17" fmla="*/ 2 h 3"/>
                <a:gd name="T18" fmla="*/ 6 w 7"/>
                <a:gd name="T19" fmla="*/ 2 h 3"/>
                <a:gd name="T20" fmla="*/ 7 w 7"/>
                <a:gd name="T21" fmla="*/ 2 h 3"/>
                <a:gd name="T22" fmla="*/ 0 w 7"/>
                <a:gd name="T23" fmla="*/ 3 h 3"/>
                <a:gd name="T24" fmla="*/ 0 w 7"/>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3">
                  <a:moveTo>
                    <a:pt x="0" y="3"/>
                  </a:moveTo>
                  <a:lnTo>
                    <a:pt x="0" y="1"/>
                  </a:lnTo>
                  <a:lnTo>
                    <a:pt x="1" y="0"/>
                  </a:lnTo>
                  <a:lnTo>
                    <a:pt x="1" y="0"/>
                  </a:lnTo>
                  <a:lnTo>
                    <a:pt x="2" y="0"/>
                  </a:lnTo>
                  <a:lnTo>
                    <a:pt x="3" y="0"/>
                  </a:lnTo>
                  <a:lnTo>
                    <a:pt x="4" y="1"/>
                  </a:lnTo>
                  <a:lnTo>
                    <a:pt x="5" y="1"/>
                  </a:lnTo>
                  <a:lnTo>
                    <a:pt x="6" y="2"/>
                  </a:lnTo>
                  <a:lnTo>
                    <a:pt x="6" y="2"/>
                  </a:lnTo>
                  <a:lnTo>
                    <a:pt x="7" y="2"/>
                  </a:lnTo>
                  <a:lnTo>
                    <a:pt x="0" y="3"/>
                  </a:lnTo>
                  <a:lnTo>
                    <a:pt x="0" y="3"/>
                  </a:lnTo>
                  <a:close/>
                </a:path>
              </a:pathLst>
            </a:custGeom>
            <a:solidFill>
              <a:srgbClr val="707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2" name="Freeform 159"/>
            <p:cNvSpPr>
              <a:spLocks/>
            </p:cNvSpPr>
            <p:nvPr/>
          </p:nvSpPr>
          <p:spPr bwMode="auto">
            <a:xfrm>
              <a:off x="2767" y="2916"/>
              <a:ext cx="4" cy="34"/>
            </a:xfrm>
            <a:custGeom>
              <a:avLst/>
              <a:gdLst>
                <a:gd name="T0" fmla="*/ 1 w 4"/>
                <a:gd name="T1" fmla="*/ 0 h 34"/>
                <a:gd name="T2" fmla="*/ 4 w 4"/>
                <a:gd name="T3" fmla="*/ 0 h 34"/>
                <a:gd name="T4" fmla="*/ 3 w 4"/>
                <a:gd name="T5" fmla="*/ 33 h 34"/>
                <a:gd name="T6" fmla="*/ 0 w 4"/>
                <a:gd name="T7" fmla="*/ 34 h 34"/>
                <a:gd name="T8" fmla="*/ 1 w 4"/>
                <a:gd name="T9" fmla="*/ 0 h 34"/>
                <a:gd name="T10" fmla="*/ 1 w 4"/>
                <a:gd name="T11" fmla="*/ 0 h 34"/>
              </a:gdLst>
              <a:ahLst/>
              <a:cxnLst>
                <a:cxn ang="0">
                  <a:pos x="T0" y="T1"/>
                </a:cxn>
                <a:cxn ang="0">
                  <a:pos x="T2" y="T3"/>
                </a:cxn>
                <a:cxn ang="0">
                  <a:pos x="T4" y="T5"/>
                </a:cxn>
                <a:cxn ang="0">
                  <a:pos x="T6" y="T7"/>
                </a:cxn>
                <a:cxn ang="0">
                  <a:pos x="T8" y="T9"/>
                </a:cxn>
                <a:cxn ang="0">
                  <a:pos x="T10" y="T11"/>
                </a:cxn>
              </a:cxnLst>
              <a:rect l="0" t="0" r="r" b="b"/>
              <a:pathLst>
                <a:path w="4" h="34">
                  <a:moveTo>
                    <a:pt x="1" y="0"/>
                  </a:moveTo>
                  <a:lnTo>
                    <a:pt x="4" y="0"/>
                  </a:lnTo>
                  <a:lnTo>
                    <a:pt x="3" y="33"/>
                  </a:lnTo>
                  <a:lnTo>
                    <a:pt x="0" y="34"/>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3" name="Freeform 160"/>
            <p:cNvSpPr>
              <a:spLocks/>
            </p:cNvSpPr>
            <p:nvPr/>
          </p:nvSpPr>
          <p:spPr bwMode="auto">
            <a:xfrm>
              <a:off x="2759" y="2927"/>
              <a:ext cx="4" cy="21"/>
            </a:xfrm>
            <a:custGeom>
              <a:avLst/>
              <a:gdLst>
                <a:gd name="T0" fmla="*/ 1 w 4"/>
                <a:gd name="T1" fmla="*/ 21 h 21"/>
                <a:gd name="T2" fmla="*/ 1 w 4"/>
                <a:gd name="T3" fmla="*/ 19 h 21"/>
                <a:gd name="T4" fmla="*/ 1 w 4"/>
                <a:gd name="T5" fmla="*/ 17 h 21"/>
                <a:gd name="T6" fmla="*/ 1 w 4"/>
                <a:gd name="T7" fmla="*/ 15 h 21"/>
                <a:gd name="T8" fmla="*/ 1 w 4"/>
                <a:gd name="T9" fmla="*/ 12 h 21"/>
                <a:gd name="T10" fmla="*/ 0 w 4"/>
                <a:gd name="T11" fmla="*/ 10 h 21"/>
                <a:gd name="T12" fmla="*/ 0 w 4"/>
                <a:gd name="T13" fmla="*/ 7 h 21"/>
                <a:gd name="T14" fmla="*/ 1 w 4"/>
                <a:gd name="T15" fmla="*/ 5 h 21"/>
                <a:gd name="T16" fmla="*/ 1 w 4"/>
                <a:gd name="T17" fmla="*/ 3 h 21"/>
                <a:gd name="T18" fmla="*/ 2 w 4"/>
                <a:gd name="T19" fmla="*/ 2 h 21"/>
                <a:gd name="T20" fmla="*/ 3 w 4"/>
                <a:gd name="T21" fmla="*/ 0 h 21"/>
                <a:gd name="T22" fmla="*/ 4 w 4"/>
                <a:gd name="T23" fmla="*/ 2 h 21"/>
                <a:gd name="T24" fmla="*/ 4 w 4"/>
                <a:gd name="T25" fmla="*/ 5 h 21"/>
                <a:gd name="T26" fmla="*/ 4 w 4"/>
                <a:gd name="T27" fmla="*/ 7 h 21"/>
                <a:gd name="T28" fmla="*/ 4 w 4"/>
                <a:gd name="T29" fmla="*/ 10 h 21"/>
                <a:gd name="T30" fmla="*/ 4 w 4"/>
                <a:gd name="T31" fmla="*/ 12 h 21"/>
                <a:gd name="T32" fmla="*/ 4 w 4"/>
                <a:gd name="T33" fmla="*/ 14 h 21"/>
                <a:gd name="T34" fmla="*/ 3 w 4"/>
                <a:gd name="T35" fmla="*/ 16 h 21"/>
                <a:gd name="T36" fmla="*/ 3 w 4"/>
                <a:gd name="T37" fmla="*/ 18 h 21"/>
                <a:gd name="T38" fmla="*/ 2 w 4"/>
                <a:gd name="T39" fmla="*/ 20 h 21"/>
                <a:gd name="T40" fmla="*/ 1 w 4"/>
                <a:gd name="T41" fmla="*/ 21 h 21"/>
                <a:gd name="T42" fmla="*/ 1 w 4"/>
                <a:gd name="T4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21">
                  <a:moveTo>
                    <a:pt x="1" y="21"/>
                  </a:moveTo>
                  <a:lnTo>
                    <a:pt x="1" y="19"/>
                  </a:lnTo>
                  <a:lnTo>
                    <a:pt x="1" y="17"/>
                  </a:lnTo>
                  <a:lnTo>
                    <a:pt x="1" y="15"/>
                  </a:lnTo>
                  <a:lnTo>
                    <a:pt x="1" y="12"/>
                  </a:lnTo>
                  <a:lnTo>
                    <a:pt x="0" y="10"/>
                  </a:lnTo>
                  <a:lnTo>
                    <a:pt x="0" y="7"/>
                  </a:lnTo>
                  <a:lnTo>
                    <a:pt x="1" y="5"/>
                  </a:lnTo>
                  <a:lnTo>
                    <a:pt x="1" y="3"/>
                  </a:lnTo>
                  <a:lnTo>
                    <a:pt x="2" y="2"/>
                  </a:lnTo>
                  <a:lnTo>
                    <a:pt x="3" y="0"/>
                  </a:lnTo>
                  <a:lnTo>
                    <a:pt x="4" y="2"/>
                  </a:lnTo>
                  <a:lnTo>
                    <a:pt x="4" y="5"/>
                  </a:lnTo>
                  <a:lnTo>
                    <a:pt x="4" y="7"/>
                  </a:lnTo>
                  <a:lnTo>
                    <a:pt x="4" y="10"/>
                  </a:lnTo>
                  <a:lnTo>
                    <a:pt x="4" y="12"/>
                  </a:lnTo>
                  <a:lnTo>
                    <a:pt x="4" y="14"/>
                  </a:lnTo>
                  <a:lnTo>
                    <a:pt x="3" y="16"/>
                  </a:lnTo>
                  <a:lnTo>
                    <a:pt x="3" y="18"/>
                  </a:lnTo>
                  <a:lnTo>
                    <a:pt x="2" y="20"/>
                  </a:lnTo>
                  <a:lnTo>
                    <a:pt x="1" y="21"/>
                  </a:lnTo>
                  <a:lnTo>
                    <a:pt x="1" y="2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4" name="Freeform 161"/>
            <p:cNvSpPr>
              <a:spLocks/>
            </p:cNvSpPr>
            <p:nvPr/>
          </p:nvSpPr>
          <p:spPr bwMode="auto">
            <a:xfrm>
              <a:off x="2749" y="2913"/>
              <a:ext cx="3" cy="34"/>
            </a:xfrm>
            <a:custGeom>
              <a:avLst/>
              <a:gdLst>
                <a:gd name="T0" fmla="*/ 0 w 3"/>
                <a:gd name="T1" fmla="*/ 33 h 34"/>
                <a:gd name="T2" fmla="*/ 0 w 3"/>
                <a:gd name="T3" fmla="*/ 31 h 34"/>
                <a:gd name="T4" fmla="*/ 0 w 3"/>
                <a:gd name="T5" fmla="*/ 28 h 34"/>
                <a:gd name="T6" fmla="*/ 0 w 3"/>
                <a:gd name="T7" fmla="*/ 24 h 34"/>
                <a:gd name="T8" fmla="*/ 0 w 3"/>
                <a:gd name="T9" fmla="*/ 21 h 34"/>
                <a:gd name="T10" fmla="*/ 0 w 3"/>
                <a:gd name="T11" fmla="*/ 18 h 34"/>
                <a:gd name="T12" fmla="*/ 0 w 3"/>
                <a:gd name="T13" fmla="*/ 14 h 34"/>
                <a:gd name="T14" fmla="*/ 0 w 3"/>
                <a:gd name="T15" fmla="*/ 11 h 34"/>
                <a:gd name="T16" fmla="*/ 0 w 3"/>
                <a:gd name="T17" fmla="*/ 7 h 34"/>
                <a:gd name="T18" fmla="*/ 0 w 3"/>
                <a:gd name="T19" fmla="*/ 4 h 34"/>
                <a:gd name="T20" fmla="*/ 0 w 3"/>
                <a:gd name="T21" fmla="*/ 1 h 34"/>
                <a:gd name="T22" fmla="*/ 2 w 3"/>
                <a:gd name="T23" fmla="*/ 0 h 34"/>
                <a:gd name="T24" fmla="*/ 3 w 3"/>
                <a:gd name="T25" fmla="*/ 4 h 34"/>
                <a:gd name="T26" fmla="*/ 3 w 3"/>
                <a:gd name="T27" fmla="*/ 7 h 34"/>
                <a:gd name="T28" fmla="*/ 3 w 3"/>
                <a:gd name="T29" fmla="*/ 11 h 34"/>
                <a:gd name="T30" fmla="*/ 3 w 3"/>
                <a:gd name="T31" fmla="*/ 14 h 34"/>
                <a:gd name="T32" fmla="*/ 3 w 3"/>
                <a:gd name="T33" fmla="*/ 18 h 34"/>
                <a:gd name="T34" fmla="*/ 3 w 3"/>
                <a:gd name="T35" fmla="*/ 21 h 34"/>
                <a:gd name="T36" fmla="*/ 2 w 3"/>
                <a:gd name="T37" fmla="*/ 24 h 34"/>
                <a:gd name="T38" fmla="*/ 2 w 3"/>
                <a:gd name="T39" fmla="*/ 28 h 34"/>
                <a:gd name="T40" fmla="*/ 1 w 3"/>
                <a:gd name="T41" fmla="*/ 31 h 34"/>
                <a:gd name="T42" fmla="*/ 0 w 3"/>
                <a:gd name="T43" fmla="*/ 34 h 34"/>
                <a:gd name="T44" fmla="*/ 0 w 3"/>
                <a:gd name="T45" fmla="*/ 34 h 34"/>
                <a:gd name="T46" fmla="*/ 0 w 3"/>
                <a:gd name="T4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34">
                  <a:moveTo>
                    <a:pt x="0" y="33"/>
                  </a:moveTo>
                  <a:lnTo>
                    <a:pt x="0" y="31"/>
                  </a:lnTo>
                  <a:lnTo>
                    <a:pt x="0" y="28"/>
                  </a:lnTo>
                  <a:lnTo>
                    <a:pt x="0" y="24"/>
                  </a:lnTo>
                  <a:lnTo>
                    <a:pt x="0" y="21"/>
                  </a:lnTo>
                  <a:lnTo>
                    <a:pt x="0" y="18"/>
                  </a:lnTo>
                  <a:lnTo>
                    <a:pt x="0" y="14"/>
                  </a:lnTo>
                  <a:lnTo>
                    <a:pt x="0" y="11"/>
                  </a:lnTo>
                  <a:lnTo>
                    <a:pt x="0" y="7"/>
                  </a:lnTo>
                  <a:lnTo>
                    <a:pt x="0" y="4"/>
                  </a:lnTo>
                  <a:lnTo>
                    <a:pt x="0" y="1"/>
                  </a:lnTo>
                  <a:lnTo>
                    <a:pt x="2" y="0"/>
                  </a:lnTo>
                  <a:lnTo>
                    <a:pt x="3" y="4"/>
                  </a:lnTo>
                  <a:lnTo>
                    <a:pt x="3" y="7"/>
                  </a:lnTo>
                  <a:lnTo>
                    <a:pt x="3" y="11"/>
                  </a:lnTo>
                  <a:lnTo>
                    <a:pt x="3" y="14"/>
                  </a:lnTo>
                  <a:lnTo>
                    <a:pt x="3" y="18"/>
                  </a:lnTo>
                  <a:lnTo>
                    <a:pt x="3" y="21"/>
                  </a:lnTo>
                  <a:lnTo>
                    <a:pt x="2" y="24"/>
                  </a:lnTo>
                  <a:lnTo>
                    <a:pt x="2" y="28"/>
                  </a:lnTo>
                  <a:lnTo>
                    <a:pt x="1" y="31"/>
                  </a:lnTo>
                  <a:lnTo>
                    <a:pt x="0" y="34"/>
                  </a:lnTo>
                  <a:lnTo>
                    <a:pt x="0" y="34"/>
                  </a:lnTo>
                  <a:lnTo>
                    <a:pt x="0" y="3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5" name="Freeform 162"/>
            <p:cNvSpPr>
              <a:spLocks/>
            </p:cNvSpPr>
            <p:nvPr/>
          </p:nvSpPr>
          <p:spPr bwMode="auto">
            <a:xfrm>
              <a:off x="2739" y="2914"/>
              <a:ext cx="4" cy="34"/>
            </a:xfrm>
            <a:custGeom>
              <a:avLst/>
              <a:gdLst>
                <a:gd name="T0" fmla="*/ 1 w 4"/>
                <a:gd name="T1" fmla="*/ 1 h 34"/>
                <a:gd name="T2" fmla="*/ 3 w 4"/>
                <a:gd name="T3" fmla="*/ 0 h 34"/>
                <a:gd name="T4" fmla="*/ 4 w 4"/>
                <a:gd name="T5" fmla="*/ 3 h 34"/>
                <a:gd name="T6" fmla="*/ 4 w 4"/>
                <a:gd name="T7" fmla="*/ 6 h 34"/>
                <a:gd name="T8" fmla="*/ 4 w 4"/>
                <a:gd name="T9" fmla="*/ 10 h 34"/>
                <a:gd name="T10" fmla="*/ 4 w 4"/>
                <a:gd name="T11" fmla="*/ 13 h 34"/>
                <a:gd name="T12" fmla="*/ 4 w 4"/>
                <a:gd name="T13" fmla="*/ 17 h 34"/>
                <a:gd name="T14" fmla="*/ 4 w 4"/>
                <a:gd name="T15" fmla="*/ 20 h 34"/>
                <a:gd name="T16" fmla="*/ 4 w 4"/>
                <a:gd name="T17" fmla="*/ 24 h 34"/>
                <a:gd name="T18" fmla="*/ 3 w 4"/>
                <a:gd name="T19" fmla="*/ 27 h 34"/>
                <a:gd name="T20" fmla="*/ 3 w 4"/>
                <a:gd name="T21" fmla="*/ 31 h 34"/>
                <a:gd name="T22" fmla="*/ 3 w 4"/>
                <a:gd name="T23" fmla="*/ 34 h 34"/>
                <a:gd name="T24" fmla="*/ 2 w 4"/>
                <a:gd name="T25" fmla="*/ 32 h 34"/>
                <a:gd name="T26" fmla="*/ 1 w 4"/>
                <a:gd name="T27" fmla="*/ 28 h 34"/>
                <a:gd name="T28" fmla="*/ 0 w 4"/>
                <a:gd name="T29" fmla="*/ 25 h 34"/>
                <a:gd name="T30" fmla="*/ 0 w 4"/>
                <a:gd name="T31" fmla="*/ 22 h 34"/>
                <a:gd name="T32" fmla="*/ 0 w 4"/>
                <a:gd name="T33" fmla="*/ 18 h 34"/>
                <a:gd name="T34" fmla="*/ 1 w 4"/>
                <a:gd name="T35" fmla="*/ 15 h 34"/>
                <a:gd name="T36" fmla="*/ 1 w 4"/>
                <a:gd name="T37" fmla="*/ 11 h 34"/>
                <a:gd name="T38" fmla="*/ 1 w 4"/>
                <a:gd name="T39" fmla="*/ 8 h 34"/>
                <a:gd name="T40" fmla="*/ 1 w 4"/>
                <a:gd name="T41" fmla="*/ 4 h 34"/>
                <a:gd name="T42" fmla="*/ 1 w 4"/>
                <a:gd name="T43" fmla="*/ 1 h 34"/>
                <a:gd name="T44" fmla="*/ 1 w 4"/>
                <a:gd name="T45"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4">
                  <a:moveTo>
                    <a:pt x="1" y="1"/>
                  </a:moveTo>
                  <a:lnTo>
                    <a:pt x="3" y="0"/>
                  </a:lnTo>
                  <a:lnTo>
                    <a:pt x="4" y="3"/>
                  </a:lnTo>
                  <a:lnTo>
                    <a:pt x="4" y="6"/>
                  </a:lnTo>
                  <a:lnTo>
                    <a:pt x="4" y="10"/>
                  </a:lnTo>
                  <a:lnTo>
                    <a:pt x="4" y="13"/>
                  </a:lnTo>
                  <a:lnTo>
                    <a:pt x="4" y="17"/>
                  </a:lnTo>
                  <a:lnTo>
                    <a:pt x="4" y="20"/>
                  </a:lnTo>
                  <a:lnTo>
                    <a:pt x="4" y="24"/>
                  </a:lnTo>
                  <a:lnTo>
                    <a:pt x="3" y="27"/>
                  </a:lnTo>
                  <a:lnTo>
                    <a:pt x="3" y="31"/>
                  </a:lnTo>
                  <a:lnTo>
                    <a:pt x="3" y="34"/>
                  </a:lnTo>
                  <a:lnTo>
                    <a:pt x="2" y="32"/>
                  </a:lnTo>
                  <a:lnTo>
                    <a:pt x="1" y="28"/>
                  </a:lnTo>
                  <a:lnTo>
                    <a:pt x="0" y="25"/>
                  </a:lnTo>
                  <a:lnTo>
                    <a:pt x="0" y="22"/>
                  </a:lnTo>
                  <a:lnTo>
                    <a:pt x="0" y="18"/>
                  </a:lnTo>
                  <a:lnTo>
                    <a:pt x="1" y="15"/>
                  </a:lnTo>
                  <a:lnTo>
                    <a:pt x="1" y="11"/>
                  </a:lnTo>
                  <a:lnTo>
                    <a:pt x="1" y="8"/>
                  </a:lnTo>
                  <a:lnTo>
                    <a:pt x="1" y="4"/>
                  </a:lnTo>
                  <a:lnTo>
                    <a:pt x="1" y="1"/>
                  </a:lnTo>
                  <a:lnTo>
                    <a:pt x="1"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6" name="Freeform 163"/>
            <p:cNvSpPr>
              <a:spLocks/>
            </p:cNvSpPr>
            <p:nvPr/>
          </p:nvSpPr>
          <p:spPr bwMode="auto">
            <a:xfrm>
              <a:off x="2731" y="2912"/>
              <a:ext cx="3" cy="36"/>
            </a:xfrm>
            <a:custGeom>
              <a:avLst/>
              <a:gdLst>
                <a:gd name="T0" fmla="*/ 1 w 3"/>
                <a:gd name="T1" fmla="*/ 0 h 36"/>
                <a:gd name="T2" fmla="*/ 2 w 3"/>
                <a:gd name="T3" fmla="*/ 0 h 36"/>
                <a:gd name="T4" fmla="*/ 3 w 3"/>
                <a:gd name="T5" fmla="*/ 4 h 36"/>
                <a:gd name="T6" fmla="*/ 3 w 3"/>
                <a:gd name="T7" fmla="*/ 7 h 36"/>
                <a:gd name="T8" fmla="*/ 3 w 3"/>
                <a:gd name="T9" fmla="*/ 10 h 36"/>
                <a:gd name="T10" fmla="*/ 3 w 3"/>
                <a:gd name="T11" fmla="*/ 14 h 36"/>
                <a:gd name="T12" fmla="*/ 3 w 3"/>
                <a:gd name="T13" fmla="*/ 17 h 36"/>
                <a:gd name="T14" fmla="*/ 3 w 3"/>
                <a:gd name="T15" fmla="*/ 21 h 36"/>
                <a:gd name="T16" fmla="*/ 3 w 3"/>
                <a:gd name="T17" fmla="*/ 25 h 36"/>
                <a:gd name="T18" fmla="*/ 3 w 3"/>
                <a:gd name="T19" fmla="*/ 28 h 36"/>
                <a:gd name="T20" fmla="*/ 2 w 3"/>
                <a:gd name="T21" fmla="*/ 32 h 36"/>
                <a:gd name="T22" fmla="*/ 2 w 3"/>
                <a:gd name="T23" fmla="*/ 36 h 36"/>
                <a:gd name="T24" fmla="*/ 1 w 3"/>
                <a:gd name="T25" fmla="*/ 33 h 36"/>
                <a:gd name="T26" fmla="*/ 1 w 3"/>
                <a:gd name="T27" fmla="*/ 30 h 36"/>
                <a:gd name="T28" fmla="*/ 0 w 3"/>
                <a:gd name="T29" fmla="*/ 26 h 36"/>
                <a:gd name="T30" fmla="*/ 0 w 3"/>
                <a:gd name="T31" fmla="*/ 23 h 36"/>
                <a:gd name="T32" fmla="*/ 0 w 3"/>
                <a:gd name="T33" fmla="*/ 19 h 36"/>
                <a:gd name="T34" fmla="*/ 1 w 3"/>
                <a:gd name="T35" fmla="*/ 15 h 36"/>
                <a:gd name="T36" fmla="*/ 1 w 3"/>
                <a:gd name="T37" fmla="*/ 11 h 36"/>
                <a:gd name="T38" fmla="*/ 1 w 3"/>
                <a:gd name="T39" fmla="*/ 8 h 36"/>
                <a:gd name="T40" fmla="*/ 1 w 3"/>
                <a:gd name="T41" fmla="*/ 4 h 36"/>
                <a:gd name="T42" fmla="*/ 1 w 3"/>
                <a:gd name="T43" fmla="*/ 0 h 36"/>
                <a:gd name="T44" fmla="*/ 1 w 3"/>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36">
                  <a:moveTo>
                    <a:pt x="1" y="0"/>
                  </a:moveTo>
                  <a:lnTo>
                    <a:pt x="2" y="0"/>
                  </a:lnTo>
                  <a:lnTo>
                    <a:pt x="3" y="4"/>
                  </a:lnTo>
                  <a:lnTo>
                    <a:pt x="3" y="7"/>
                  </a:lnTo>
                  <a:lnTo>
                    <a:pt x="3" y="10"/>
                  </a:lnTo>
                  <a:lnTo>
                    <a:pt x="3" y="14"/>
                  </a:lnTo>
                  <a:lnTo>
                    <a:pt x="3" y="17"/>
                  </a:lnTo>
                  <a:lnTo>
                    <a:pt x="3" y="21"/>
                  </a:lnTo>
                  <a:lnTo>
                    <a:pt x="3" y="25"/>
                  </a:lnTo>
                  <a:lnTo>
                    <a:pt x="3" y="28"/>
                  </a:lnTo>
                  <a:lnTo>
                    <a:pt x="2" y="32"/>
                  </a:lnTo>
                  <a:lnTo>
                    <a:pt x="2" y="36"/>
                  </a:lnTo>
                  <a:lnTo>
                    <a:pt x="1" y="33"/>
                  </a:lnTo>
                  <a:lnTo>
                    <a:pt x="1" y="30"/>
                  </a:lnTo>
                  <a:lnTo>
                    <a:pt x="0" y="26"/>
                  </a:lnTo>
                  <a:lnTo>
                    <a:pt x="0" y="23"/>
                  </a:lnTo>
                  <a:lnTo>
                    <a:pt x="0" y="19"/>
                  </a:lnTo>
                  <a:lnTo>
                    <a:pt x="1" y="15"/>
                  </a:lnTo>
                  <a:lnTo>
                    <a:pt x="1" y="11"/>
                  </a:lnTo>
                  <a:lnTo>
                    <a:pt x="1" y="8"/>
                  </a:lnTo>
                  <a:lnTo>
                    <a:pt x="1" y="4"/>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7" name="Freeform 164"/>
            <p:cNvSpPr>
              <a:spLocks/>
            </p:cNvSpPr>
            <p:nvPr/>
          </p:nvSpPr>
          <p:spPr bwMode="auto">
            <a:xfrm>
              <a:off x="2820" y="2634"/>
              <a:ext cx="161" cy="242"/>
            </a:xfrm>
            <a:custGeom>
              <a:avLst/>
              <a:gdLst>
                <a:gd name="T0" fmla="*/ 108 w 161"/>
                <a:gd name="T1" fmla="*/ 218 h 242"/>
                <a:gd name="T2" fmla="*/ 105 w 161"/>
                <a:gd name="T3" fmla="*/ 206 h 242"/>
                <a:gd name="T4" fmla="*/ 106 w 161"/>
                <a:gd name="T5" fmla="*/ 195 h 242"/>
                <a:gd name="T6" fmla="*/ 106 w 161"/>
                <a:gd name="T7" fmla="*/ 183 h 242"/>
                <a:gd name="T8" fmla="*/ 104 w 161"/>
                <a:gd name="T9" fmla="*/ 171 h 242"/>
                <a:gd name="T10" fmla="*/ 103 w 161"/>
                <a:gd name="T11" fmla="*/ 160 h 242"/>
                <a:gd name="T12" fmla="*/ 103 w 161"/>
                <a:gd name="T13" fmla="*/ 149 h 242"/>
                <a:gd name="T14" fmla="*/ 102 w 161"/>
                <a:gd name="T15" fmla="*/ 139 h 242"/>
                <a:gd name="T16" fmla="*/ 101 w 161"/>
                <a:gd name="T17" fmla="*/ 128 h 242"/>
                <a:gd name="T18" fmla="*/ 101 w 161"/>
                <a:gd name="T19" fmla="*/ 117 h 242"/>
                <a:gd name="T20" fmla="*/ 107 w 161"/>
                <a:gd name="T21" fmla="*/ 111 h 242"/>
                <a:gd name="T22" fmla="*/ 99 w 161"/>
                <a:gd name="T23" fmla="*/ 100 h 242"/>
                <a:gd name="T24" fmla="*/ 87 w 161"/>
                <a:gd name="T25" fmla="*/ 84 h 242"/>
                <a:gd name="T26" fmla="*/ 79 w 161"/>
                <a:gd name="T27" fmla="*/ 65 h 242"/>
                <a:gd name="T28" fmla="*/ 71 w 161"/>
                <a:gd name="T29" fmla="*/ 45 h 242"/>
                <a:gd name="T30" fmla="*/ 62 w 161"/>
                <a:gd name="T31" fmla="*/ 26 h 242"/>
                <a:gd name="T32" fmla="*/ 52 w 161"/>
                <a:gd name="T33" fmla="*/ 20 h 242"/>
                <a:gd name="T34" fmla="*/ 43 w 161"/>
                <a:gd name="T35" fmla="*/ 22 h 242"/>
                <a:gd name="T36" fmla="*/ 33 w 161"/>
                <a:gd name="T37" fmla="*/ 23 h 242"/>
                <a:gd name="T38" fmla="*/ 25 w 161"/>
                <a:gd name="T39" fmla="*/ 25 h 242"/>
                <a:gd name="T40" fmla="*/ 17 w 161"/>
                <a:gd name="T41" fmla="*/ 31 h 242"/>
                <a:gd name="T42" fmla="*/ 3 w 161"/>
                <a:gd name="T43" fmla="*/ 65 h 242"/>
                <a:gd name="T44" fmla="*/ 1 w 161"/>
                <a:gd name="T45" fmla="*/ 61 h 242"/>
                <a:gd name="T46" fmla="*/ 4 w 161"/>
                <a:gd name="T47" fmla="*/ 51 h 242"/>
                <a:gd name="T48" fmla="*/ 9 w 161"/>
                <a:gd name="T49" fmla="*/ 41 h 242"/>
                <a:gd name="T50" fmla="*/ 14 w 161"/>
                <a:gd name="T51" fmla="*/ 32 h 242"/>
                <a:gd name="T52" fmla="*/ 21 w 161"/>
                <a:gd name="T53" fmla="*/ 25 h 242"/>
                <a:gd name="T54" fmla="*/ 28 w 161"/>
                <a:gd name="T55" fmla="*/ 18 h 242"/>
                <a:gd name="T56" fmla="*/ 33 w 161"/>
                <a:gd name="T57" fmla="*/ 16 h 242"/>
                <a:gd name="T58" fmla="*/ 39 w 161"/>
                <a:gd name="T59" fmla="*/ 16 h 242"/>
                <a:gd name="T60" fmla="*/ 43 w 161"/>
                <a:gd name="T61" fmla="*/ 16 h 242"/>
                <a:gd name="T62" fmla="*/ 47 w 161"/>
                <a:gd name="T63" fmla="*/ 15 h 242"/>
                <a:gd name="T64" fmla="*/ 50 w 161"/>
                <a:gd name="T65" fmla="*/ 11 h 242"/>
                <a:gd name="T66" fmla="*/ 47 w 161"/>
                <a:gd name="T67" fmla="*/ 11 h 242"/>
                <a:gd name="T68" fmla="*/ 45 w 161"/>
                <a:gd name="T69" fmla="*/ 10 h 242"/>
                <a:gd name="T70" fmla="*/ 43 w 161"/>
                <a:gd name="T71" fmla="*/ 9 h 242"/>
                <a:gd name="T72" fmla="*/ 41 w 161"/>
                <a:gd name="T73" fmla="*/ 8 h 242"/>
                <a:gd name="T74" fmla="*/ 41 w 161"/>
                <a:gd name="T75" fmla="*/ 4 h 242"/>
                <a:gd name="T76" fmla="*/ 43 w 161"/>
                <a:gd name="T77" fmla="*/ 1 h 242"/>
                <a:gd name="T78" fmla="*/ 46 w 161"/>
                <a:gd name="T79" fmla="*/ 0 h 242"/>
                <a:gd name="T80" fmla="*/ 48 w 161"/>
                <a:gd name="T81" fmla="*/ 0 h 242"/>
                <a:gd name="T82" fmla="*/ 51 w 161"/>
                <a:gd name="T83" fmla="*/ 1 h 242"/>
                <a:gd name="T84" fmla="*/ 54 w 161"/>
                <a:gd name="T85" fmla="*/ 1 h 242"/>
                <a:gd name="T86" fmla="*/ 67 w 161"/>
                <a:gd name="T87" fmla="*/ 11 h 242"/>
                <a:gd name="T88" fmla="*/ 78 w 161"/>
                <a:gd name="T89" fmla="*/ 23 h 242"/>
                <a:gd name="T90" fmla="*/ 86 w 161"/>
                <a:gd name="T91" fmla="*/ 37 h 242"/>
                <a:gd name="T92" fmla="*/ 93 w 161"/>
                <a:gd name="T93" fmla="*/ 52 h 242"/>
                <a:gd name="T94" fmla="*/ 98 w 161"/>
                <a:gd name="T95" fmla="*/ 69 h 242"/>
                <a:gd name="T96" fmla="*/ 119 w 161"/>
                <a:gd name="T97" fmla="*/ 98 h 242"/>
                <a:gd name="T98" fmla="*/ 140 w 161"/>
                <a:gd name="T99" fmla="*/ 128 h 242"/>
                <a:gd name="T100" fmla="*/ 155 w 161"/>
                <a:gd name="T101" fmla="*/ 161 h 242"/>
                <a:gd name="T102" fmla="*/ 161 w 161"/>
                <a:gd name="T103" fmla="*/ 196 h 242"/>
                <a:gd name="T104" fmla="*/ 152 w 161"/>
                <a:gd name="T105" fmla="*/ 235 h 242"/>
                <a:gd name="T106" fmla="*/ 150 w 161"/>
                <a:gd name="T107" fmla="*/ 239 h 242"/>
                <a:gd name="T108" fmla="*/ 146 w 161"/>
                <a:gd name="T109" fmla="*/ 241 h 242"/>
                <a:gd name="T110" fmla="*/ 142 w 161"/>
                <a:gd name="T111" fmla="*/ 242 h 242"/>
                <a:gd name="T112" fmla="*/ 138 w 161"/>
                <a:gd name="T113" fmla="*/ 242 h 242"/>
                <a:gd name="T114" fmla="*/ 134 w 161"/>
                <a:gd name="T115" fmla="*/ 242 h 242"/>
                <a:gd name="T116" fmla="*/ 110 w 161"/>
                <a:gd name="T117" fmla="*/ 22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1" h="242">
                  <a:moveTo>
                    <a:pt x="110" y="223"/>
                  </a:moveTo>
                  <a:lnTo>
                    <a:pt x="108" y="218"/>
                  </a:lnTo>
                  <a:lnTo>
                    <a:pt x="106" y="212"/>
                  </a:lnTo>
                  <a:lnTo>
                    <a:pt x="105" y="206"/>
                  </a:lnTo>
                  <a:lnTo>
                    <a:pt x="105" y="201"/>
                  </a:lnTo>
                  <a:lnTo>
                    <a:pt x="106" y="195"/>
                  </a:lnTo>
                  <a:lnTo>
                    <a:pt x="106" y="189"/>
                  </a:lnTo>
                  <a:lnTo>
                    <a:pt x="106" y="183"/>
                  </a:lnTo>
                  <a:lnTo>
                    <a:pt x="106" y="177"/>
                  </a:lnTo>
                  <a:lnTo>
                    <a:pt x="104" y="171"/>
                  </a:lnTo>
                  <a:lnTo>
                    <a:pt x="101" y="165"/>
                  </a:lnTo>
                  <a:lnTo>
                    <a:pt x="103" y="160"/>
                  </a:lnTo>
                  <a:lnTo>
                    <a:pt x="103" y="155"/>
                  </a:lnTo>
                  <a:lnTo>
                    <a:pt x="103" y="149"/>
                  </a:lnTo>
                  <a:lnTo>
                    <a:pt x="103" y="144"/>
                  </a:lnTo>
                  <a:lnTo>
                    <a:pt x="102" y="139"/>
                  </a:lnTo>
                  <a:lnTo>
                    <a:pt x="102" y="134"/>
                  </a:lnTo>
                  <a:lnTo>
                    <a:pt x="101" y="128"/>
                  </a:lnTo>
                  <a:lnTo>
                    <a:pt x="101" y="123"/>
                  </a:lnTo>
                  <a:lnTo>
                    <a:pt x="101" y="117"/>
                  </a:lnTo>
                  <a:lnTo>
                    <a:pt x="101" y="112"/>
                  </a:lnTo>
                  <a:lnTo>
                    <a:pt x="107" y="111"/>
                  </a:lnTo>
                  <a:lnTo>
                    <a:pt x="106" y="106"/>
                  </a:lnTo>
                  <a:lnTo>
                    <a:pt x="99" y="100"/>
                  </a:lnTo>
                  <a:lnTo>
                    <a:pt x="92" y="92"/>
                  </a:lnTo>
                  <a:lnTo>
                    <a:pt x="87" y="84"/>
                  </a:lnTo>
                  <a:lnTo>
                    <a:pt x="82" y="74"/>
                  </a:lnTo>
                  <a:lnTo>
                    <a:pt x="79" y="65"/>
                  </a:lnTo>
                  <a:lnTo>
                    <a:pt x="75" y="55"/>
                  </a:lnTo>
                  <a:lnTo>
                    <a:pt x="71" y="45"/>
                  </a:lnTo>
                  <a:lnTo>
                    <a:pt x="67" y="35"/>
                  </a:lnTo>
                  <a:lnTo>
                    <a:pt x="62" y="26"/>
                  </a:lnTo>
                  <a:lnTo>
                    <a:pt x="56" y="19"/>
                  </a:lnTo>
                  <a:lnTo>
                    <a:pt x="52" y="20"/>
                  </a:lnTo>
                  <a:lnTo>
                    <a:pt x="48" y="21"/>
                  </a:lnTo>
                  <a:lnTo>
                    <a:pt x="43" y="22"/>
                  </a:lnTo>
                  <a:lnTo>
                    <a:pt x="38" y="23"/>
                  </a:lnTo>
                  <a:lnTo>
                    <a:pt x="33" y="23"/>
                  </a:lnTo>
                  <a:lnTo>
                    <a:pt x="29" y="24"/>
                  </a:lnTo>
                  <a:lnTo>
                    <a:pt x="25" y="25"/>
                  </a:lnTo>
                  <a:lnTo>
                    <a:pt x="20" y="27"/>
                  </a:lnTo>
                  <a:lnTo>
                    <a:pt x="17" y="31"/>
                  </a:lnTo>
                  <a:lnTo>
                    <a:pt x="14" y="35"/>
                  </a:lnTo>
                  <a:lnTo>
                    <a:pt x="3" y="65"/>
                  </a:lnTo>
                  <a:lnTo>
                    <a:pt x="0" y="60"/>
                  </a:lnTo>
                  <a:lnTo>
                    <a:pt x="1" y="61"/>
                  </a:lnTo>
                  <a:lnTo>
                    <a:pt x="3" y="56"/>
                  </a:lnTo>
                  <a:lnTo>
                    <a:pt x="4" y="51"/>
                  </a:lnTo>
                  <a:lnTo>
                    <a:pt x="6" y="46"/>
                  </a:lnTo>
                  <a:lnTo>
                    <a:pt x="9" y="41"/>
                  </a:lnTo>
                  <a:lnTo>
                    <a:pt x="11" y="37"/>
                  </a:lnTo>
                  <a:lnTo>
                    <a:pt x="14" y="32"/>
                  </a:lnTo>
                  <a:lnTo>
                    <a:pt x="18" y="29"/>
                  </a:lnTo>
                  <a:lnTo>
                    <a:pt x="21" y="25"/>
                  </a:lnTo>
                  <a:lnTo>
                    <a:pt x="25" y="21"/>
                  </a:lnTo>
                  <a:lnTo>
                    <a:pt x="28" y="18"/>
                  </a:lnTo>
                  <a:lnTo>
                    <a:pt x="31" y="17"/>
                  </a:lnTo>
                  <a:lnTo>
                    <a:pt x="33" y="16"/>
                  </a:lnTo>
                  <a:lnTo>
                    <a:pt x="36" y="16"/>
                  </a:lnTo>
                  <a:lnTo>
                    <a:pt x="39" y="16"/>
                  </a:lnTo>
                  <a:lnTo>
                    <a:pt x="41" y="16"/>
                  </a:lnTo>
                  <a:lnTo>
                    <a:pt x="43" y="16"/>
                  </a:lnTo>
                  <a:lnTo>
                    <a:pt x="46" y="16"/>
                  </a:lnTo>
                  <a:lnTo>
                    <a:pt x="47" y="15"/>
                  </a:lnTo>
                  <a:lnTo>
                    <a:pt x="49" y="14"/>
                  </a:lnTo>
                  <a:lnTo>
                    <a:pt x="50" y="11"/>
                  </a:lnTo>
                  <a:lnTo>
                    <a:pt x="49" y="11"/>
                  </a:lnTo>
                  <a:lnTo>
                    <a:pt x="47" y="11"/>
                  </a:lnTo>
                  <a:lnTo>
                    <a:pt x="46" y="10"/>
                  </a:lnTo>
                  <a:lnTo>
                    <a:pt x="45" y="10"/>
                  </a:lnTo>
                  <a:lnTo>
                    <a:pt x="44" y="10"/>
                  </a:lnTo>
                  <a:lnTo>
                    <a:pt x="43" y="9"/>
                  </a:lnTo>
                  <a:lnTo>
                    <a:pt x="42" y="8"/>
                  </a:lnTo>
                  <a:lnTo>
                    <a:pt x="41" y="8"/>
                  </a:lnTo>
                  <a:lnTo>
                    <a:pt x="41" y="6"/>
                  </a:lnTo>
                  <a:lnTo>
                    <a:pt x="41" y="4"/>
                  </a:lnTo>
                  <a:lnTo>
                    <a:pt x="42" y="3"/>
                  </a:lnTo>
                  <a:lnTo>
                    <a:pt x="43" y="1"/>
                  </a:lnTo>
                  <a:lnTo>
                    <a:pt x="44" y="1"/>
                  </a:lnTo>
                  <a:lnTo>
                    <a:pt x="46" y="0"/>
                  </a:lnTo>
                  <a:lnTo>
                    <a:pt x="47" y="0"/>
                  </a:lnTo>
                  <a:lnTo>
                    <a:pt x="48" y="0"/>
                  </a:lnTo>
                  <a:lnTo>
                    <a:pt x="50" y="0"/>
                  </a:lnTo>
                  <a:lnTo>
                    <a:pt x="51" y="1"/>
                  </a:lnTo>
                  <a:lnTo>
                    <a:pt x="52" y="1"/>
                  </a:lnTo>
                  <a:lnTo>
                    <a:pt x="54" y="1"/>
                  </a:lnTo>
                  <a:lnTo>
                    <a:pt x="61" y="6"/>
                  </a:lnTo>
                  <a:lnTo>
                    <a:pt x="67" y="11"/>
                  </a:lnTo>
                  <a:lnTo>
                    <a:pt x="73" y="17"/>
                  </a:lnTo>
                  <a:lnTo>
                    <a:pt x="78" y="23"/>
                  </a:lnTo>
                  <a:lnTo>
                    <a:pt x="82" y="30"/>
                  </a:lnTo>
                  <a:lnTo>
                    <a:pt x="86" y="37"/>
                  </a:lnTo>
                  <a:lnTo>
                    <a:pt x="90" y="45"/>
                  </a:lnTo>
                  <a:lnTo>
                    <a:pt x="93" y="52"/>
                  </a:lnTo>
                  <a:lnTo>
                    <a:pt x="96" y="60"/>
                  </a:lnTo>
                  <a:lnTo>
                    <a:pt x="98" y="69"/>
                  </a:lnTo>
                  <a:lnTo>
                    <a:pt x="108" y="83"/>
                  </a:lnTo>
                  <a:lnTo>
                    <a:pt x="119" y="98"/>
                  </a:lnTo>
                  <a:lnTo>
                    <a:pt x="129" y="113"/>
                  </a:lnTo>
                  <a:lnTo>
                    <a:pt x="140" y="128"/>
                  </a:lnTo>
                  <a:lnTo>
                    <a:pt x="148" y="144"/>
                  </a:lnTo>
                  <a:lnTo>
                    <a:pt x="155" y="161"/>
                  </a:lnTo>
                  <a:lnTo>
                    <a:pt x="160" y="179"/>
                  </a:lnTo>
                  <a:lnTo>
                    <a:pt x="161" y="196"/>
                  </a:lnTo>
                  <a:lnTo>
                    <a:pt x="159" y="215"/>
                  </a:lnTo>
                  <a:lnTo>
                    <a:pt x="152" y="235"/>
                  </a:lnTo>
                  <a:lnTo>
                    <a:pt x="151" y="237"/>
                  </a:lnTo>
                  <a:lnTo>
                    <a:pt x="150" y="239"/>
                  </a:lnTo>
                  <a:lnTo>
                    <a:pt x="148" y="240"/>
                  </a:lnTo>
                  <a:lnTo>
                    <a:pt x="146" y="241"/>
                  </a:lnTo>
                  <a:lnTo>
                    <a:pt x="144" y="242"/>
                  </a:lnTo>
                  <a:lnTo>
                    <a:pt x="142" y="242"/>
                  </a:lnTo>
                  <a:lnTo>
                    <a:pt x="140" y="242"/>
                  </a:lnTo>
                  <a:lnTo>
                    <a:pt x="138" y="242"/>
                  </a:lnTo>
                  <a:lnTo>
                    <a:pt x="135" y="242"/>
                  </a:lnTo>
                  <a:lnTo>
                    <a:pt x="134" y="242"/>
                  </a:lnTo>
                  <a:lnTo>
                    <a:pt x="110" y="223"/>
                  </a:lnTo>
                  <a:lnTo>
                    <a:pt x="110" y="223"/>
                  </a:lnTo>
                  <a:close/>
                </a:path>
              </a:pathLst>
            </a:custGeom>
            <a:solidFill>
              <a:srgbClr val="B3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8" name="Freeform 165"/>
            <p:cNvSpPr>
              <a:spLocks/>
            </p:cNvSpPr>
            <p:nvPr/>
          </p:nvSpPr>
          <p:spPr bwMode="auto">
            <a:xfrm>
              <a:off x="2733" y="2902"/>
              <a:ext cx="58" cy="7"/>
            </a:xfrm>
            <a:custGeom>
              <a:avLst/>
              <a:gdLst>
                <a:gd name="T0" fmla="*/ 0 w 58"/>
                <a:gd name="T1" fmla="*/ 0 h 7"/>
                <a:gd name="T2" fmla="*/ 6 w 58"/>
                <a:gd name="T3" fmla="*/ 2 h 7"/>
                <a:gd name="T4" fmla="*/ 12 w 58"/>
                <a:gd name="T5" fmla="*/ 3 h 7"/>
                <a:gd name="T6" fmla="*/ 18 w 58"/>
                <a:gd name="T7" fmla="*/ 3 h 7"/>
                <a:gd name="T8" fmla="*/ 24 w 58"/>
                <a:gd name="T9" fmla="*/ 4 h 7"/>
                <a:gd name="T10" fmla="*/ 30 w 58"/>
                <a:gd name="T11" fmla="*/ 4 h 7"/>
                <a:gd name="T12" fmla="*/ 35 w 58"/>
                <a:gd name="T13" fmla="*/ 5 h 7"/>
                <a:gd name="T14" fmla="*/ 41 w 58"/>
                <a:gd name="T15" fmla="*/ 5 h 7"/>
                <a:gd name="T16" fmla="*/ 47 w 58"/>
                <a:gd name="T17" fmla="*/ 5 h 7"/>
                <a:gd name="T18" fmla="*/ 53 w 58"/>
                <a:gd name="T19" fmla="*/ 6 h 7"/>
                <a:gd name="T20" fmla="*/ 58 w 58"/>
                <a:gd name="T21" fmla="*/ 7 h 7"/>
                <a:gd name="T22" fmla="*/ 1 w 58"/>
                <a:gd name="T23" fmla="*/ 5 h 7"/>
                <a:gd name="T24" fmla="*/ 0 w 58"/>
                <a:gd name="T25" fmla="*/ 1 h 7"/>
                <a:gd name="T26" fmla="*/ 0 w 58"/>
                <a:gd name="T27" fmla="*/ 1 h 7"/>
                <a:gd name="T28" fmla="*/ 0 w 58"/>
                <a:gd name="T2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7">
                  <a:moveTo>
                    <a:pt x="0" y="0"/>
                  </a:moveTo>
                  <a:lnTo>
                    <a:pt x="6" y="2"/>
                  </a:lnTo>
                  <a:lnTo>
                    <a:pt x="12" y="3"/>
                  </a:lnTo>
                  <a:lnTo>
                    <a:pt x="18" y="3"/>
                  </a:lnTo>
                  <a:lnTo>
                    <a:pt x="24" y="4"/>
                  </a:lnTo>
                  <a:lnTo>
                    <a:pt x="30" y="4"/>
                  </a:lnTo>
                  <a:lnTo>
                    <a:pt x="35" y="5"/>
                  </a:lnTo>
                  <a:lnTo>
                    <a:pt x="41" y="5"/>
                  </a:lnTo>
                  <a:lnTo>
                    <a:pt x="47" y="5"/>
                  </a:lnTo>
                  <a:lnTo>
                    <a:pt x="53" y="6"/>
                  </a:lnTo>
                  <a:lnTo>
                    <a:pt x="58" y="7"/>
                  </a:lnTo>
                  <a:lnTo>
                    <a:pt x="1" y="5"/>
                  </a:lnTo>
                  <a:lnTo>
                    <a:pt x="0" y="1"/>
                  </a:lnTo>
                  <a:lnTo>
                    <a:pt x="0" y="1"/>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69" name="Freeform 166"/>
            <p:cNvSpPr>
              <a:spLocks/>
            </p:cNvSpPr>
            <p:nvPr/>
          </p:nvSpPr>
          <p:spPr bwMode="auto">
            <a:xfrm>
              <a:off x="2862" y="2880"/>
              <a:ext cx="3" cy="5"/>
            </a:xfrm>
            <a:custGeom>
              <a:avLst/>
              <a:gdLst>
                <a:gd name="T0" fmla="*/ 0 w 3"/>
                <a:gd name="T1" fmla="*/ 1 h 5"/>
                <a:gd name="T2" fmla="*/ 1 w 3"/>
                <a:gd name="T3" fmla="*/ 0 h 5"/>
                <a:gd name="T4" fmla="*/ 3 w 3"/>
                <a:gd name="T5" fmla="*/ 4 h 5"/>
                <a:gd name="T6" fmla="*/ 1 w 3"/>
                <a:gd name="T7" fmla="*/ 5 h 5"/>
                <a:gd name="T8" fmla="*/ 0 w 3"/>
                <a:gd name="T9" fmla="*/ 1 h 5"/>
                <a:gd name="T10" fmla="*/ 0 w 3"/>
                <a:gd name="T11" fmla="*/ 1 h 5"/>
              </a:gdLst>
              <a:ahLst/>
              <a:cxnLst>
                <a:cxn ang="0">
                  <a:pos x="T0" y="T1"/>
                </a:cxn>
                <a:cxn ang="0">
                  <a:pos x="T2" y="T3"/>
                </a:cxn>
                <a:cxn ang="0">
                  <a:pos x="T4" y="T5"/>
                </a:cxn>
                <a:cxn ang="0">
                  <a:pos x="T6" y="T7"/>
                </a:cxn>
                <a:cxn ang="0">
                  <a:pos x="T8" y="T9"/>
                </a:cxn>
                <a:cxn ang="0">
                  <a:pos x="T10" y="T11"/>
                </a:cxn>
              </a:cxnLst>
              <a:rect l="0" t="0" r="r" b="b"/>
              <a:pathLst>
                <a:path w="3" h="5">
                  <a:moveTo>
                    <a:pt x="0" y="1"/>
                  </a:moveTo>
                  <a:lnTo>
                    <a:pt x="1" y="0"/>
                  </a:lnTo>
                  <a:lnTo>
                    <a:pt x="3" y="4"/>
                  </a:lnTo>
                  <a:lnTo>
                    <a:pt x="1" y="5"/>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0" name="Freeform 167"/>
            <p:cNvSpPr>
              <a:spLocks/>
            </p:cNvSpPr>
            <p:nvPr/>
          </p:nvSpPr>
          <p:spPr bwMode="auto">
            <a:xfrm>
              <a:off x="2807" y="2703"/>
              <a:ext cx="87" cy="185"/>
            </a:xfrm>
            <a:custGeom>
              <a:avLst/>
              <a:gdLst>
                <a:gd name="T0" fmla="*/ 13 w 87"/>
                <a:gd name="T1" fmla="*/ 144 h 185"/>
                <a:gd name="T2" fmla="*/ 5 w 87"/>
                <a:gd name="T3" fmla="*/ 138 h 185"/>
                <a:gd name="T4" fmla="*/ 0 w 87"/>
                <a:gd name="T5" fmla="*/ 123 h 185"/>
                <a:gd name="T6" fmla="*/ 9 w 87"/>
                <a:gd name="T7" fmla="*/ 97 h 185"/>
                <a:gd name="T8" fmla="*/ 21 w 87"/>
                <a:gd name="T9" fmla="*/ 73 h 185"/>
                <a:gd name="T10" fmla="*/ 29 w 87"/>
                <a:gd name="T11" fmla="*/ 46 h 185"/>
                <a:gd name="T12" fmla="*/ 24 w 87"/>
                <a:gd name="T13" fmla="*/ 50 h 185"/>
                <a:gd name="T14" fmla="*/ 19 w 87"/>
                <a:gd name="T15" fmla="*/ 50 h 185"/>
                <a:gd name="T16" fmla="*/ 16 w 87"/>
                <a:gd name="T17" fmla="*/ 55 h 185"/>
                <a:gd name="T18" fmla="*/ 15 w 87"/>
                <a:gd name="T19" fmla="*/ 53 h 185"/>
                <a:gd name="T20" fmla="*/ 16 w 87"/>
                <a:gd name="T21" fmla="*/ 51 h 185"/>
                <a:gd name="T22" fmla="*/ 21 w 87"/>
                <a:gd name="T23" fmla="*/ 48 h 185"/>
                <a:gd name="T24" fmla="*/ 26 w 87"/>
                <a:gd name="T25" fmla="*/ 44 h 185"/>
                <a:gd name="T26" fmla="*/ 23 w 87"/>
                <a:gd name="T27" fmla="*/ 35 h 185"/>
                <a:gd name="T28" fmla="*/ 27 w 87"/>
                <a:gd name="T29" fmla="*/ 38 h 185"/>
                <a:gd name="T30" fmla="*/ 32 w 87"/>
                <a:gd name="T31" fmla="*/ 37 h 185"/>
                <a:gd name="T32" fmla="*/ 26 w 87"/>
                <a:gd name="T33" fmla="*/ 28 h 185"/>
                <a:gd name="T34" fmla="*/ 27 w 87"/>
                <a:gd name="T35" fmla="*/ 17 h 185"/>
                <a:gd name="T36" fmla="*/ 31 w 87"/>
                <a:gd name="T37" fmla="*/ 9 h 185"/>
                <a:gd name="T38" fmla="*/ 36 w 87"/>
                <a:gd name="T39" fmla="*/ 2 h 185"/>
                <a:gd name="T40" fmla="*/ 43 w 87"/>
                <a:gd name="T41" fmla="*/ 0 h 185"/>
                <a:gd name="T42" fmla="*/ 44 w 87"/>
                <a:gd name="T43" fmla="*/ 18 h 185"/>
                <a:gd name="T44" fmla="*/ 37 w 87"/>
                <a:gd name="T45" fmla="*/ 35 h 185"/>
                <a:gd name="T46" fmla="*/ 31 w 87"/>
                <a:gd name="T47" fmla="*/ 49 h 185"/>
                <a:gd name="T48" fmla="*/ 25 w 87"/>
                <a:gd name="T49" fmla="*/ 70 h 185"/>
                <a:gd name="T50" fmla="*/ 17 w 87"/>
                <a:gd name="T51" fmla="*/ 90 h 185"/>
                <a:gd name="T52" fmla="*/ 12 w 87"/>
                <a:gd name="T53" fmla="*/ 97 h 185"/>
                <a:gd name="T54" fmla="*/ 11 w 87"/>
                <a:gd name="T55" fmla="*/ 101 h 185"/>
                <a:gd name="T56" fmla="*/ 18 w 87"/>
                <a:gd name="T57" fmla="*/ 105 h 185"/>
                <a:gd name="T58" fmla="*/ 45 w 87"/>
                <a:gd name="T59" fmla="*/ 106 h 185"/>
                <a:gd name="T60" fmla="*/ 71 w 87"/>
                <a:gd name="T61" fmla="*/ 110 h 185"/>
                <a:gd name="T62" fmla="*/ 78 w 87"/>
                <a:gd name="T63" fmla="*/ 105 h 185"/>
                <a:gd name="T64" fmla="*/ 77 w 87"/>
                <a:gd name="T65" fmla="*/ 98 h 185"/>
                <a:gd name="T66" fmla="*/ 76 w 87"/>
                <a:gd name="T67" fmla="*/ 93 h 185"/>
                <a:gd name="T68" fmla="*/ 74 w 87"/>
                <a:gd name="T69" fmla="*/ 78 h 185"/>
                <a:gd name="T70" fmla="*/ 69 w 87"/>
                <a:gd name="T71" fmla="*/ 64 h 185"/>
                <a:gd name="T72" fmla="*/ 68 w 87"/>
                <a:gd name="T73" fmla="*/ 55 h 185"/>
                <a:gd name="T74" fmla="*/ 68 w 87"/>
                <a:gd name="T75" fmla="*/ 53 h 185"/>
                <a:gd name="T76" fmla="*/ 68 w 87"/>
                <a:gd name="T77" fmla="*/ 50 h 185"/>
                <a:gd name="T78" fmla="*/ 72 w 87"/>
                <a:gd name="T79" fmla="*/ 58 h 185"/>
                <a:gd name="T80" fmla="*/ 75 w 87"/>
                <a:gd name="T81" fmla="*/ 67 h 185"/>
                <a:gd name="T82" fmla="*/ 77 w 87"/>
                <a:gd name="T83" fmla="*/ 87 h 185"/>
                <a:gd name="T84" fmla="*/ 87 w 87"/>
                <a:gd name="T85" fmla="*/ 120 h 185"/>
                <a:gd name="T86" fmla="*/ 75 w 87"/>
                <a:gd name="T87" fmla="*/ 147 h 185"/>
                <a:gd name="T88" fmla="*/ 66 w 87"/>
                <a:gd name="T89" fmla="*/ 147 h 185"/>
                <a:gd name="T90" fmla="*/ 58 w 87"/>
                <a:gd name="T91" fmla="*/ 143 h 185"/>
                <a:gd name="T92" fmla="*/ 50 w 87"/>
                <a:gd name="T93" fmla="*/ 151 h 185"/>
                <a:gd name="T94" fmla="*/ 43 w 87"/>
                <a:gd name="T95" fmla="*/ 160 h 185"/>
                <a:gd name="T96" fmla="*/ 38 w 87"/>
                <a:gd name="T97" fmla="*/ 171 h 185"/>
                <a:gd name="T98" fmla="*/ 37 w 87"/>
                <a:gd name="T99" fmla="*/ 171 h 185"/>
                <a:gd name="T100" fmla="*/ 29 w 87"/>
                <a:gd name="T101" fmla="*/ 153 h 185"/>
                <a:gd name="T102" fmla="*/ 21 w 87"/>
                <a:gd name="T103" fmla="*/ 14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 h="185">
                  <a:moveTo>
                    <a:pt x="20" y="142"/>
                  </a:moveTo>
                  <a:lnTo>
                    <a:pt x="18" y="144"/>
                  </a:lnTo>
                  <a:lnTo>
                    <a:pt x="15" y="144"/>
                  </a:lnTo>
                  <a:lnTo>
                    <a:pt x="13" y="144"/>
                  </a:lnTo>
                  <a:lnTo>
                    <a:pt x="11" y="143"/>
                  </a:lnTo>
                  <a:lnTo>
                    <a:pt x="8" y="141"/>
                  </a:lnTo>
                  <a:lnTo>
                    <a:pt x="6" y="140"/>
                  </a:lnTo>
                  <a:lnTo>
                    <a:pt x="5" y="138"/>
                  </a:lnTo>
                  <a:lnTo>
                    <a:pt x="3" y="135"/>
                  </a:lnTo>
                  <a:lnTo>
                    <a:pt x="1" y="133"/>
                  </a:lnTo>
                  <a:lnTo>
                    <a:pt x="0" y="131"/>
                  </a:lnTo>
                  <a:lnTo>
                    <a:pt x="0" y="123"/>
                  </a:lnTo>
                  <a:lnTo>
                    <a:pt x="1" y="116"/>
                  </a:lnTo>
                  <a:lnTo>
                    <a:pt x="3" y="110"/>
                  </a:lnTo>
                  <a:lnTo>
                    <a:pt x="6" y="103"/>
                  </a:lnTo>
                  <a:lnTo>
                    <a:pt x="9" y="97"/>
                  </a:lnTo>
                  <a:lnTo>
                    <a:pt x="12" y="92"/>
                  </a:lnTo>
                  <a:lnTo>
                    <a:pt x="16" y="86"/>
                  </a:lnTo>
                  <a:lnTo>
                    <a:pt x="19" y="79"/>
                  </a:lnTo>
                  <a:lnTo>
                    <a:pt x="21" y="73"/>
                  </a:lnTo>
                  <a:lnTo>
                    <a:pt x="23" y="66"/>
                  </a:lnTo>
                  <a:lnTo>
                    <a:pt x="31" y="46"/>
                  </a:lnTo>
                  <a:lnTo>
                    <a:pt x="30" y="46"/>
                  </a:lnTo>
                  <a:lnTo>
                    <a:pt x="29" y="46"/>
                  </a:lnTo>
                  <a:lnTo>
                    <a:pt x="28" y="47"/>
                  </a:lnTo>
                  <a:lnTo>
                    <a:pt x="27" y="48"/>
                  </a:lnTo>
                  <a:lnTo>
                    <a:pt x="25" y="49"/>
                  </a:lnTo>
                  <a:lnTo>
                    <a:pt x="24" y="50"/>
                  </a:lnTo>
                  <a:lnTo>
                    <a:pt x="23" y="50"/>
                  </a:lnTo>
                  <a:lnTo>
                    <a:pt x="22" y="51"/>
                  </a:lnTo>
                  <a:lnTo>
                    <a:pt x="21" y="51"/>
                  </a:lnTo>
                  <a:lnTo>
                    <a:pt x="19" y="50"/>
                  </a:lnTo>
                  <a:lnTo>
                    <a:pt x="17" y="56"/>
                  </a:lnTo>
                  <a:lnTo>
                    <a:pt x="16" y="55"/>
                  </a:lnTo>
                  <a:lnTo>
                    <a:pt x="16" y="55"/>
                  </a:lnTo>
                  <a:lnTo>
                    <a:pt x="16" y="55"/>
                  </a:lnTo>
                  <a:lnTo>
                    <a:pt x="15" y="55"/>
                  </a:lnTo>
                  <a:lnTo>
                    <a:pt x="15" y="54"/>
                  </a:lnTo>
                  <a:lnTo>
                    <a:pt x="15" y="54"/>
                  </a:lnTo>
                  <a:lnTo>
                    <a:pt x="15" y="53"/>
                  </a:lnTo>
                  <a:lnTo>
                    <a:pt x="15" y="53"/>
                  </a:lnTo>
                  <a:lnTo>
                    <a:pt x="15" y="52"/>
                  </a:lnTo>
                  <a:lnTo>
                    <a:pt x="15" y="52"/>
                  </a:lnTo>
                  <a:lnTo>
                    <a:pt x="16" y="51"/>
                  </a:lnTo>
                  <a:lnTo>
                    <a:pt x="17" y="50"/>
                  </a:lnTo>
                  <a:lnTo>
                    <a:pt x="18" y="50"/>
                  </a:lnTo>
                  <a:lnTo>
                    <a:pt x="20" y="49"/>
                  </a:lnTo>
                  <a:lnTo>
                    <a:pt x="21" y="48"/>
                  </a:lnTo>
                  <a:lnTo>
                    <a:pt x="22" y="47"/>
                  </a:lnTo>
                  <a:lnTo>
                    <a:pt x="24" y="46"/>
                  </a:lnTo>
                  <a:lnTo>
                    <a:pt x="25" y="45"/>
                  </a:lnTo>
                  <a:lnTo>
                    <a:pt x="26" y="44"/>
                  </a:lnTo>
                  <a:lnTo>
                    <a:pt x="27" y="42"/>
                  </a:lnTo>
                  <a:lnTo>
                    <a:pt x="22" y="35"/>
                  </a:lnTo>
                  <a:lnTo>
                    <a:pt x="22" y="35"/>
                  </a:lnTo>
                  <a:lnTo>
                    <a:pt x="23" y="35"/>
                  </a:lnTo>
                  <a:lnTo>
                    <a:pt x="24" y="36"/>
                  </a:lnTo>
                  <a:lnTo>
                    <a:pt x="25" y="37"/>
                  </a:lnTo>
                  <a:lnTo>
                    <a:pt x="26" y="37"/>
                  </a:lnTo>
                  <a:lnTo>
                    <a:pt x="27" y="38"/>
                  </a:lnTo>
                  <a:lnTo>
                    <a:pt x="28" y="39"/>
                  </a:lnTo>
                  <a:lnTo>
                    <a:pt x="29" y="39"/>
                  </a:lnTo>
                  <a:lnTo>
                    <a:pt x="31" y="38"/>
                  </a:lnTo>
                  <a:lnTo>
                    <a:pt x="32" y="37"/>
                  </a:lnTo>
                  <a:lnTo>
                    <a:pt x="30" y="35"/>
                  </a:lnTo>
                  <a:lnTo>
                    <a:pt x="28" y="33"/>
                  </a:lnTo>
                  <a:lnTo>
                    <a:pt x="27" y="31"/>
                  </a:lnTo>
                  <a:lnTo>
                    <a:pt x="26" y="28"/>
                  </a:lnTo>
                  <a:lnTo>
                    <a:pt x="26" y="25"/>
                  </a:lnTo>
                  <a:lnTo>
                    <a:pt x="26" y="23"/>
                  </a:lnTo>
                  <a:lnTo>
                    <a:pt x="27" y="20"/>
                  </a:lnTo>
                  <a:lnTo>
                    <a:pt x="27" y="17"/>
                  </a:lnTo>
                  <a:lnTo>
                    <a:pt x="28" y="14"/>
                  </a:lnTo>
                  <a:lnTo>
                    <a:pt x="29" y="12"/>
                  </a:lnTo>
                  <a:lnTo>
                    <a:pt x="30" y="10"/>
                  </a:lnTo>
                  <a:lnTo>
                    <a:pt x="31" y="9"/>
                  </a:lnTo>
                  <a:lnTo>
                    <a:pt x="32" y="7"/>
                  </a:lnTo>
                  <a:lnTo>
                    <a:pt x="33" y="5"/>
                  </a:lnTo>
                  <a:lnTo>
                    <a:pt x="35" y="4"/>
                  </a:lnTo>
                  <a:lnTo>
                    <a:pt x="36" y="2"/>
                  </a:lnTo>
                  <a:lnTo>
                    <a:pt x="37" y="1"/>
                  </a:lnTo>
                  <a:lnTo>
                    <a:pt x="39" y="0"/>
                  </a:lnTo>
                  <a:lnTo>
                    <a:pt x="40" y="0"/>
                  </a:lnTo>
                  <a:lnTo>
                    <a:pt x="43" y="0"/>
                  </a:lnTo>
                  <a:lnTo>
                    <a:pt x="44" y="4"/>
                  </a:lnTo>
                  <a:lnTo>
                    <a:pt x="44" y="9"/>
                  </a:lnTo>
                  <a:lnTo>
                    <a:pt x="44" y="13"/>
                  </a:lnTo>
                  <a:lnTo>
                    <a:pt x="44" y="18"/>
                  </a:lnTo>
                  <a:lnTo>
                    <a:pt x="43" y="22"/>
                  </a:lnTo>
                  <a:lnTo>
                    <a:pt x="41" y="26"/>
                  </a:lnTo>
                  <a:lnTo>
                    <a:pt x="39" y="31"/>
                  </a:lnTo>
                  <a:lnTo>
                    <a:pt x="37" y="35"/>
                  </a:lnTo>
                  <a:lnTo>
                    <a:pt x="34" y="39"/>
                  </a:lnTo>
                  <a:lnTo>
                    <a:pt x="31" y="42"/>
                  </a:lnTo>
                  <a:lnTo>
                    <a:pt x="33" y="44"/>
                  </a:lnTo>
                  <a:lnTo>
                    <a:pt x="31" y="49"/>
                  </a:lnTo>
                  <a:lnTo>
                    <a:pt x="29" y="54"/>
                  </a:lnTo>
                  <a:lnTo>
                    <a:pt x="28" y="59"/>
                  </a:lnTo>
                  <a:lnTo>
                    <a:pt x="26" y="65"/>
                  </a:lnTo>
                  <a:lnTo>
                    <a:pt x="25" y="70"/>
                  </a:lnTo>
                  <a:lnTo>
                    <a:pt x="23" y="75"/>
                  </a:lnTo>
                  <a:lnTo>
                    <a:pt x="21" y="80"/>
                  </a:lnTo>
                  <a:lnTo>
                    <a:pt x="19" y="85"/>
                  </a:lnTo>
                  <a:lnTo>
                    <a:pt x="17" y="90"/>
                  </a:lnTo>
                  <a:lnTo>
                    <a:pt x="14" y="94"/>
                  </a:lnTo>
                  <a:lnTo>
                    <a:pt x="13" y="95"/>
                  </a:lnTo>
                  <a:lnTo>
                    <a:pt x="12" y="96"/>
                  </a:lnTo>
                  <a:lnTo>
                    <a:pt x="12" y="97"/>
                  </a:lnTo>
                  <a:lnTo>
                    <a:pt x="11" y="98"/>
                  </a:lnTo>
                  <a:lnTo>
                    <a:pt x="11" y="99"/>
                  </a:lnTo>
                  <a:lnTo>
                    <a:pt x="11" y="100"/>
                  </a:lnTo>
                  <a:lnTo>
                    <a:pt x="11" y="101"/>
                  </a:lnTo>
                  <a:lnTo>
                    <a:pt x="11" y="103"/>
                  </a:lnTo>
                  <a:lnTo>
                    <a:pt x="11" y="104"/>
                  </a:lnTo>
                  <a:lnTo>
                    <a:pt x="11" y="105"/>
                  </a:lnTo>
                  <a:lnTo>
                    <a:pt x="18" y="105"/>
                  </a:lnTo>
                  <a:lnTo>
                    <a:pt x="25" y="105"/>
                  </a:lnTo>
                  <a:lnTo>
                    <a:pt x="31" y="105"/>
                  </a:lnTo>
                  <a:lnTo>
                    <a:pt x="38" y="105"/>
                  </a:lnTo>
                  <a:lnTo>
                    <a:pt x="45" y="106"/>
                  </a:lnTo>
                  <a:lnTo>
                    <a:pt x="51" y="107"/>
                  </a:lnTo>
                  <a:lnTo>
                    <a:pt x="58" y="107"/>
                  </a:lnTo>
                  <a:lnTo>
                    <a:pt x="64" y="108"/>
                  </a:lnTo>
                  <a:lnTo>
                    <a:pt x="71" y="110"/>
                  </a:lnTo>
                  <a:lnTo>
                    <a:pt x="77" y="111"/>
                  </a:lnTo>
                  <a:lnTo>
                    <a:pt x="78" y="109"/>
                  </a:lnTo>
                  <a:lnTo>
                    <a:pt x="78" y="107"/>
                  </a:lnTo>
                  <a:lnTo>
                    <a:pt x="78" y="105"/>
                  </a:lnTo>
                  <a:lnTo>
                    <a:pt x="78" y="103"/>
                  </a:lnTo>
                  <a:lnTo>
                    <a:pt x="78" y="102"/>
                  </a:lnTo>
                  <a:lnTo>
                    <a:pt x="78" y="100"/>
                  </a:lnTo>
                  <a:lnTo>
                    <a:pt x="77" y="98"/>
                  </a:lnTo>
                  <a:lnTo>
                    <a:pt x="77" y="96"/>
                  </a:lnTo>
                  <a:lnTo>
                    <a:pt x="76" y="94"/>
                  </a:lnTo>
                  <a:lnTo>
                    <a:pt x="75" y="93"/>
                  </a:lnTo>
                  <a:lnTo>
                    <a:pt x="76" y="93"/>
                  </a:lnTo>
                  <a:lnTo>
                    <a:pt x="76" y="89"/>
                  </a:lnTo>
                  <a:lnTo>
                    <a:pt x="76" y="85"/>
                  </a:lnTo>
                  <a:lnTo>
                    <a:pt x="75" y="81"/>
                  </a:lnTo>
                  <a:lnTo>
                    <a:pt x="74" y="78"/>
                  </a:lnTo>
                  <a:lnTo>
                    <a:pt x="73" y="74"/>
                  </a:lnTo>
                  <a:lnTo>
                    <a:pt x="71" y="70"/>
                  </a:lnTo>
                  <a:lnTo>
                    <a:pt x="70" y="67"/>
                  </a:lnTo>
                  <a:lnTo>
                    <a:pt x="69" y="64"/>
                  </a:lnTo>
                  <a:lnTo>
                    <a:pt x="68" y="60"/>
                  </a:lnTo>
                  <a:lnTo>
                    <a:pt x="66" y="56"/>
                  </a:lnTo>
                  <a:lnTo>
                    <a:pt x="68" y="56"/>
                  </a:lnTo>
                  <a:lnTo>
                    <a:pt x="68" y="55"/>
                  </a:lnTo>
                  <a:lnTo>
                    <a:pt x="68" y="55"/>
                  </a:lnTo>
                  <a:lnTo>
                    <a:pt x="68" y="54"/>
                  </a:lnTo>
                  <a:lnTo>
                    <a:pt x="68" y="54"/>
                  </a:lnTo>
                  <a:lnTo>
                    <a:pt x="68" y="53"/>
                  </a:lnTo>
                  <a:lnTo>
                    <a:pt x="68" y="52"/>
                  </a:lnTo>
                  <a:lnTo>
                    <a:pt x="67" y="51"/>
                  </a:lnTo>
                  <a:lnTo>
                    <a:pt x="68" y="50"/>
                  </a:lnTo>
                  <a:lnTo>
                    <a:pt x="68" y="50"/>
                  </a:lnTo>
                  <a:lnTo>
                    <a:pt x="69" y="52"/>
                  </a:lnTo>
                  <a:lnTo>
                    <a:pt x="70" y="54"/>
                  </a:lnTo>
                  <a:lnTo>
                    <a:pt x="71" y="56"/>
                  </a:lnTo>
                  <a:lnTo>
                    <a:pt x="72" y="58"/>
                  </a:lnTo>
                  <a:lnTo>
                    <a:pt x="74" y="60"/>
                  </a:lnTo>
                  <a:lnTo>
                    <a:pt x="74" y="62"/>
                  </a:lnTo>
                  <a:lnTo>
                    <a:pt x="75" y="64"/>
                  </a:lnTo>
                  <a:lnTo>
                    <a:pt x="75" y="67"/>
                  </a:lnTo>
                  <a:lnTo>
                    <a:pt x="75" y="69"/>
                  </a:lnTo>
                  <a:lnTo>
                    <a:pt x="74" y="71"/>
                  </a:lnTo>
                  <a:lnTo>
                    <a:pt x="75" y="79"/>
                  </a:lnTo>
                  <a:lnTo>
                    <a:pt x="77" y="87"/>
                  </a:lnTo>
                  <a:lnTo>
                    <a:pt x="80" y="95"/>
                  </a:lnTo>
                  <a:lnTo>
                    <a:pt x="83" y="103"/>
                  </a:lnTo>
                  <a:lnTo>
                    <a:pt x="86" y="112"/>
                  </a:lnTo>
                  <a:lnTo>
                    <a:pt x="87" y="120"/>
                  </a:lnTo>
                  <a:lnTo>
                    <a:pt x="87" y="128"/>
                  </a:lnTo>
                  <a:lnTo>
                    <a:pt x="86" y="135"/>
                  </a:lnTo>
                  <a:lnTo>
                    <a:pt x="82" y="142"/>
                  </a:lnTo>
                  <a:lnTo>
                    <a:pt x="75" y="147"/>
                  </a:lnTo>
                  <a:lnTo>
                    <a:pt x="72" y="148"/>
                  </a:lnTo>
                  <a:lnTo>
                    <a:pt x="70" y="148"/>
                  </a:lnTo>
                  <a:lnTo>
                    <a:pt x="68" y="148"/>
                  </a:lnTo>
                  <a:lnTo>
                    <a:pt x="66" y="147"/>
                  </a:lnTo>
                  <a:lnTo>
                    <a:pt x="64" y="145"/>
                  </a:lnTo>
                  <a:lnTo>
                    <a:pt x="62" y="144"/>
                  </a:lnTo>
                  <a:lnTo>
                    <a:pt x="60" y="143"/>
                  </a:lnTo>
                  <a:lnTo>
                    <a:pt x="58" y="143"/>
                  </a:lnTo>
                  <a:lnTo>
                    <a:pt x="56" y="144"/>
                  </a:lnTo>
                  <a:lnTo>
                    <a:pt x="54" y="147"/>
                  </a:lnTo>
                  <a:lnTo>
                    <a:pt x="52" y="149"/>
                  </a:lnTo>
                  <a:lnTo>
                    <a:pt x="50" y="151"/>
                  </a:lnTo>
                  <a:lnTo>
                    <a:pt x="48" y="153"/>
                  </a:lnTo>
                  <a:lnTo>
                    <a:pt x="46" y="155"/>
                  </a:lnTo>
                  <a:lnTo>
                    <a:pt x="45" y="158"/>
                  </a:lnTo>
                  <a:lnTo>
                    <a:pt x="43" y="160"/>
                  </a:lnTo>
                  <a:lnTo>
                    <a:pt x="42" y="163"/>
                  </a:lnTo>
                  <a:lnTo>
                    <a:pt x="40" y="166"/>
                  </a:lnTo>
                  <a:lnTo>
                    <a:pt x="39" y="169"/>
                  </a:lnTo>
                  <a:lnTo>
                    <a:pt x="38" y="171"/>
                  </a:lnTo>
                  <a:lnTo>
                    <a:pt x="39" y="185"/>
                  </a:lnTo>
                  <a:lnTo>
                    <a:pt x="39" y="180"/>
                  </a:lnTo>
                  <a:lnTo>
                    <a:pt x="38" y="175"/>
                  </a:lnTo>
                  <a:lnTo>
                    <a:pt x="37" y="171"/>
                  </a:lnTo>
                  <a:lnTo>
                    <a:pt x="36" y="166"/>
                  </a:lnTo>
                  <a:lnTo>
                    <a:pt x="33" y="162"/>
                  </a:lnTo>
                  <a:lnTo>
                    <a:pt x="31" y="158"/>
                  </a:lnTo>
                  <a:lnTo>
                    <a:pt x="29" y="153"/>
                  </a:lnTo>
                  <a:lnTo>
                    <a:pt x="26" y="149"/>
                  </a:lnTo>
                  <a:lnTo>
                    <a:pt x="23" y="146"/>
                  </a:lnTo>
                  <a:lnTo>
                    <a:pt x="21" y="142"/>
                  </a:lnTo>
                  <a:lnTo>
                    <a:pt x="21" y="142"/>
                  </a:lnTo>
                  <a:lnTo>
                    <a:pt x="20" y="14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1" name="Freeform 168"/>
            <p:cNvSpPr>
              <a:spLocks/>
            </p:cNvSpPr>
            <p:nvPr/>
          </p:nvSpPr>
          <p:spPr bwMode="auto">
            <a:xfrm>
              <a:off x="2828" y="2885"/>
              <a:ext cx="3" cy="7"/>
            </a:xfrm>
            <a:custGeom>
              <a:avLst/>
              <a:gdLst>
                <a:gd name="T0" fmla="*/ 0 w 3"/>
                <a:gd name="T1" fmla="*/ 5 h 7"/>
                <a:gd name="T2" fmla="*/ 0 w 3"/>
                <a:gd name="T3" fmla="*/ 5 h 7"/>
                <a:gd name="T4" fmla="*/ 0 w 3"/>
                <a:gd name="T5" fmla="*/ 4 h 7"/>
                <a:gd name="T6" fmla="*/ 0 w 3"/>
                <a:gd name="T7" fmla="*/ 4 h 7"/>
                <a:gd name="T8" fmla="*/ 0 w 3"/>
                <a:gd name="T9" fmla="*/ 4 h 7"/>
                <a:gd name="T10" fmla="*/ 0 w 3"/>
                <a:gd name="T11" fmla="*/ 3 h 7"/>
                <a:gd name="T12" fmla="*/ 0 w 3"/>
                <a:gd name="T13" fmla="*/ 3 h 7"/>
                <a:gd name="T14" fmla="*/ 0 w 3"/>
                <a:gd name="T15" fmla="*/ 2 h 7"/>
                <a:gd name="T16" fmla="*/ 0 w 3"/>
                <a:gd name="T17" fmla="*/ 2 h 7"/>
                <a:gd name="T18" fmla="*/ 0 w 3"/>
                <a:gd name="T19" fmla="*/ 1 h 7"/>
                <a:gd name="T20" fmla="*/ 0 w 3"/>
                <a:gd name="T21" fmla="*/ 1 h 7"/>
                <a:gd name="T22" fmla="*/ 3 w 3"/>
                <a:gd name="T23" fmla="*/ 0 h 7"/>
                <a:gd name="T24" fmla="*/ 3 w 3"/>
                <a:gd name="T25" fmla="*/ 1 h 7"/>
                <a:gd name="T26" fmla="*/ 3 w 3"/>
                <a:gd name="T27" fmla="*/ 2 h 7"/>
                <a:gd name="T28" fmla="*/ 3 w 3"/>
                <a:gd name="T29" fmla="*/ 3 h 7"/>
                <a:gd name="T30" fmla="*/ 3 w 3"/>
                <a:gd name="T31" fmla="*/ 4 h 7"/>
                <a:gd name="T32" fmla="*/ 3 w 3"/>
                <a:gd name="T33" fmla="*/ 5 h 7"/>
                <a:gd name="T34" fmla="*/ 3 w 3"/>
                <a:gd name="T35" fmla="*/ 6 h 7"/>
                <a:gd name="T36" fmla="*/ 2 w 3"/>
                <a:gd name="T37" fmla="*/ 6 h 7"/>
                <a:gd name="T38" fmla="*/ 2 w 3"/>
                <a:gd name="T39" fmla="*/ 7 h 7"/>
                <a:gd name="T40" fmla="*/ 1 w 3"/>
                <a:gd name="T41" fmla="*/ 6 h 7"/>
                <a:gd name="T42" fmla="*/ 0 w 3"/>
                <a:gd name="T43" fmla="*/ 5 h 7"/>
                <a:gd name="T44" fmla="*/ 0 w 3"/>
                <a:gd name="T4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7">
                  <a:moveTo>
                    <a:pt x="0" y="5"/>
                  </a:moveTo>
                  <a:lnTo>
                    <a:pt x="0" y="5"/>
                  </a:lnTo>
                  <a:lnTo>
                    <a:pt x="0" y="4"/>
                  </a:lnTo>
                  <a:lnTo>
                    <a:pt x="0" y="4"/>
                  </a:lnTo>
                  <a:lnTo>
                    <a:pt x="0" y="4"/>
                  </a:lnTo>
                  <a:lnTo>
                    <a:pt x="0" y="3"/>
                  </a:lnTo>
                  <a:lnTo>
                    <a:pt x="0" y="3"/>
                  </a:lnTo>
                  <a:lnTo>
                    <a:pt x="0" y="2"/>
                  </a:lnTo>
                  <a:lnTo>
                    <a:pt x="0" y="2"/>
                  </a:lnTo>
                  <a:lnTo>
                    <a:pt x="0" y="1"/>
                  </a:lnTo>
                  <a:lnTo>
                    <a:pt x="0" y="1"/>
                  </a:lnTo>
                  <a:lnTo>
                    <a:pt x="3" y="0"/>
                  </a:lnTo>
                  <a:lnTo>
                    <a:pt x="3" y="1"/>
                  </a:lnTo>
                  <a:lnTo>
                    <a:pt x="3" y="2"/>
                  </a:lnTo>
                  <a:lnTo>
                    <a:pt x="3" y="3"/>
                  </a:lnTo>
                  <a:lnTo>
                    <a:pt x="3" y="4"/>
                  </a:lnTo>
                  <a:lnTo>
                    <a:pt x="3" y="5"/>
                  </a:lnTo>
                  <a:lnTo>
                    <a:pt x="3" y="6"/>
                  </a:lnTo>
                  <a:lnTo>
                    <a:pt x="2" y="6"/>
                  </a:lnTo>
                  <a:lnTo>
                    <a:pt x="2" y="7"/>
                  </a:lnTo>
                  <a:lnTo>
                    <a:pt x="1" y="6"/>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2" name="Freeform 169"/>
            <p:cNvSpPr>
              <a:spLocks/>
            </p:cNvSpPr>
            <p:nvPr/>
          </p:nvSpPr>
          <p:spPr bwMode="auto">
            <a:xfrm>
              <a:off x="2776" y="2890"/>
              <a:ext cx="4" cy="13"/>
            </a:xfrm>
            <a:custGeom>
              <a:avLst/>
              <a:gdLst>
                <a:gd name="T0" fmla="*/ 1 w 4"/>
                <a:gd name="T1" fmla="*/ 13 h 13"/>
                <a:gd name="T2" fmla="*/ 2 w 4"/>
                <a:gd name="T3" fmla="*/ 12 h 13"/>
                <a:gd name="T4" fmla="*/ 2 w 4"/>
                <a:gd name="T5" fmla="*/ 11 h 13"/>
                <a:gd name="T6" fmla="*/ 1 w 4"/>
                <a:gd name="T7" fmla="*/ 9 h 13"/>
                <a:gd name="T8" fmla="*/ 1 w 4"/>
                <a:gd name="T9" fmla="*/ 8 h 13"/>
                <a:gd name="T10" fmla="*/ 1 w 4"/>
                <a:gd name="T11" fmla="*/ 6 h 13"/>
                <a:gd name="T12" fmla="*/ 1 w 4"/>
                <a:gd name="T13" fmla="*/ 5 h 13"/>
                <a:gd name="T14" fmla="*/ 0 w 4"/>
                <a:gd name="T15" fmla="*/ 4 h 13"/>
                <a:gd name="T16" fmla="*/ 1 w 4"/>
                <a:gd name="T17" fmla="*/ 2 h 13"/>
                <a:gd name="T18" fmla="*/ 1 w 4"/>
                <a:gd name="T19" fmla="*/ 1 h 13"/>
                <a:gd name="T20" fmla="*/ 2 w 4"/>
                <a:gd name="T21" fmla="*/ 0 h 13"/>
                <a:gd name="T22" fmla="*/ 3 w 4"/>
                <a:gd name="T23" fmla="*/ 1 h 13"/>
                <a:gd name="T24" fmla="*/ 4 w 4"/>
                <a:gd name="T25" fmla="*/ 3 h 13"/>
                <a:gd name="T26" fmla="*/ 4 w 4"/>
                <a:gd name="T27" fmla="*/ 4 h 13"/>
                <a:gd name="T28" fmla="*/ 4 w 4"/>
                <a:gd name="T29" fmla="*/ 6 h 13"/>
                <a:gd name="T30" fmla="*/ 4 w 4"/>
                <a:gd name="T31" fmla="*/ 8 h 13"/>
                <a:gd name="T32" fmla="*/ 3 w 4"/>
                <a:gd name="T33" fmla="*/ 9 h 13"/>
                <a:gd name="T34" fmla="*/ 3 w 4"/>
                <a:gd name="T35" fmla="*/ 10 h 13"/>
                <a:gd name="T36" fmla="*/ 2 w 4"/>
                <a:gd name="T37" fmla="*/ 12 h 13"/>
                <a:gd name="T38" fmla="*/ 2 w 4"/>
                <a:gd name="T39" fmla="*/ 13 h 13"/>
                <a:gd name="T40" fmla="*/ 1 w 4"/>
                <a:gd name="T41" fmla="*/ 13 h 13"/>
                <a:gd name="T42" fmla="*/ 1 w 4"/>
                <a:gd name="T4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13">
                  <a:moveTo>
                    <a:pt x="1" y="13"/>
                  </a:moveTo>
                  <a:lnTo>
                    <a:pt x="2" y="12"/>
                  </a:lnTo>
                  <a:lnTo>
                    <a:pt x="2" y="11"/>
                  </a:lnTo>
                  <a:lnTo>
                    <a:pt x="1" y="9"/>
                  </a:lnTo>
                  <a:lnTo>
                    <a:pt x="1" y="8"/>
                  </a:lnTo>
                  <a:lnTo>
                    <a:pt x="1" y="6"/>
                  </a:lnTo>
                  <a:lnTo>
                    <a:pt x="1" y="5"/>
                  </a:lnTo>
                  <a:lnTo>
                    <a:pt x="0" y="4"/>
                  </a:lnTo>
                  <a:lnTo>
                    <a:pt x="1" y="2"/>
                  </a:lnTo>
                  <a:lnTo>
                    <a:pt x="1" y="1"/>
                  </a:lnTo>
                  <a:lnTo>
                    <a:pt x="2" y="0"/>
                  </a:lnTo>
                  <a:lnTo>
                    <a:pt x="3" y="1"/>
                  </a:lnTo>
                  <a:lnTo>
                    <a:pt x="4" y="3"/>
                  </a:lnTo>
                  <a:lnTo>
                    <a:pt x="4" y="4"/>
                  </a:lnTo>
                  <a:lnTo>
                    <a:pt x="4" y="6"/>
                  </a:lnTo>
                  <a:lnTo>
                    <a:pt x="4" y="8"/>
                  </a:lnTo>
                  <a:lnTo>
                    <a:pt x="3" y="9"/>
                  </a:lnTo>
                  <a:lnTo>
                    <a:pt x="3" y="10"/>
                  </a:lnTo>
                  <a:lnTo>
                    <a:pt x="2" y="12"/>
                  </a:lnTo>
                  <a:lnTo>
                    <a:pt x="2" y="13"/>
                  </a:lnTo>
                  <a:lnTo>
                    <a:pt x="1" y="13"/>
                  </a:lnTo>
                  <a:lnTo>
                    <a:pt x="1" y="1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3" name="Freeform 170"/>
            <p:cNvSpPr>
              <a:spLocks/>
            </p:cNvSpPr>
            <p:nvPr/>
          </p:nvSpPr>
          <p:spPr bwMode="auto">
            <a:xfrm>
              <a:off x="2770" y="2889"/>
              <a:ext cx="3" cy="15"/>
            </a:xfrm>
            <a:custGeom>
              <a:avLst/>
              <a:gdLst>
                <a:gd name="T0" fmla="*/ 0 w 3"/>
                <a:gd name="T1" fmla="*/ 15 h 15"/>
                <a:gd name="T2" fmla="*/ 1 w 3"/>
                <a:gd name="T3" fmla="*/ 13 h 15"/>
                <a:gd name="T4" fmla="*/ 1 w 3"/>
                <a:gd name="T5" fmla="*/ 12 h 15"/>
                <a:gd name="T6" fmla="*/ 1 w 3"/>
                <a:gd name="T7" fmla="*/ 11 h 15"/>
                <a:gd name="T8" fmla="*/ 1 w 3"/>
                <a:gd name="T9" fmla="*/ 9 h 15"/>
                <a:gd name="T10" fmla="*/ 1 w 3"/>
                <a:gd name="T11" fmla="*/ 8 h 15"/>
                <a:gd name="T12" fmla="*/ 2 w 3"/>
                <a:gd name="T13" fmla="*/ 7 h 15"/>
                <a:gd name="T14" fmla="*/ 2 w 3"/>
                <a:gd name="T15" fmla="*/ 5 h 15"/>
                <a:gd name="T16" fmla="*/ 1 w 3"/>
                <a:gd name="T17" fmla="*/ 4 h 15"/>
                <a:gd name="T18" fmla="*/ 1 w 3"/>
                <a:gd name="T19" fmla="*/ 2 h 15"/>
                <a:gd name="T20" fmla="*/ 0 w 3"/>
                <a:gd name="T21" fmla="*/ 1 h 15"/>
                <a:gd name="T22" fmla="*/ 3 w 3"/>
                <a:gd name="T23" fmla="*/ 0 h 15"/>
                <a:gd name="T24" fmla="*/ 3 w 3"/>
                <a:gd name="T25" fmla="*/ 2 h 15"/>
                <a:gd name="T26" fmla="*/ 3 w 3"/>
                <a:gd name="T27" fmla="*/ 4 h 15"/>
                <a:gd name="T28" fmla="*/ 3 w 3"/>
                <a:gd name="T29" fmla="*/ 6 h 15"/>
                <a:gd name="T30" fmla="*/ 3 w 3"/>
                <a:gd name="T31" fmla="*/ 7 h 15"/>
                <a:gd name="T32" fmla="*/ 3 w 3"/>
                <a:gd name="T33" fmla="*/ 9 h 15"/>
                <a:gd name="T34" fmla="*/ 3 w 3"/>
                <a:gd name="T35" fmla="*/ 11 h 15"/>
                <a:gd name="T36" fmla="*/ 3 w 3"/>
                <a:gd name="T37" fmla="*/ 12 h 15"/>
                <a:gd name="T38" fmla="*/ 2 w 3"/>
                <a:gd name="T39" fmla="*/ 13 h 15"/>
                <a:gd name="T40" fmla="*/ 2 w 3"/>
                <a:gd name="T41" fmla="*/ 14 h 15"/>
                <a:gd name="T42" fmla="*/ 1 w 3"/>
                <a:gd name="T43" fmla="*/ 15 h 15"/>
                <a:gd name="T44" fmla="*/ 1 w 3"/>
                <a:gd name="T45" fmla="*/ 15 h 15"/>
                <a:gd name="T46" fmla="*/ 0 w 3"/>
                <a:gd name="T4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 h="15">
                  <a:moveTo>
                    <a:pt x="0" y="15"/>
                  </a:moveTo>
                  <a:lnTo>
                    <a:pt x="1" y="13"/>
                  </a:lnTo>
                  <a:lnTo>
                    <a:pt x="1" y="12"/>
                  </a:lnTo>
                  <a:lnTo>
                    <a:pt x="1" y="11"/>
                  </a:lnTo>
                  <a:lnTo>
                    <a:pt x="1" y="9"/>
                  </a:lnTo>
                  <a:lnTo>
                    <a:pt x="1" y="8"/>
                  </a:lnTo>
                  <a:lnTo>
                    <a:pt x="2" y="7"/>
                  </a:lnTo>
                  <a:lnTo>
                    <a:pt x="2" y="5"/>
                  </a:lnTo>
                  <a:lnTo>
                    <a:pt x="1" y="4"/>
                  </a:lnTo>
                  <a:lnTo>
                    <a:pt x="1" y="2"/>
                  </a:lnTo>
                  <a:lnTo>
                    <a:pt x="0" y="1"/>
                  </a:lnTo>
                  <a:lnTo>
                    <a:pt x="3" y="0"/>
                  </a:lnTo>
                  <a:lnTo>
                    <a:pt x="3" y="2"/>
                  </a:lnTo>
                  <a:lnTo>
                    <a:pt x="3" y="4"/>
                  </a:lnTo>
                  <a:lnTo>
                    <a:pt x="3" y="6"/>
                  </a:lnTo>
                  <a:lnTo>
                    <a:pt x="3" y="7"/>
                  </a:lnTo>
                  <a:lnTo>
                    <a:pt x="3" y="9"/>
                  </a:lnTo>
                  <a:lnTo>
                    <a:pt x="3" y="11"/>
                  </a:lnTo>
                  <a:lnTo>
                    <a:pt x="3" y="12"/>
                  </a:lnTo>
                  <a:lnTo>
                    <a:pt x="2" y="13"/>
                  </a:lnTo>
                  <a:lnTo>
                    <a:pt x="2" y="14"/>
                  </a:lnTo>
                  <a:lnTo>
                    <a:pt x="1" y="15"/>
                  </a:lnTo>
                  <a:lnTo>
                    <a:pt x="1" y="15"/>
                  </a:lnTo>
                  <a:lnTo>
                    <a:pt x="0"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4" name="Freeform 171"/>
            <p:cNvSpPr>
              <a:spLocks/>
            </p:cNvSpPr>
            <p:nvPr/>
          </p:nvSpPr>
          <p:spPr bwMode="auto">
            <a:xfrm>
              <a:off x="2763" y="2889"/>
              <a:ext cx="3" cy="15"/>
            </a:xfrm>
            <a:custGeom>
              <a:avLst/>
              <a:gdLst>
                <a:gd name="T0" fmla="*/ 1 w 3"/>
                <a:gd name="T1" fmla="*/ 15 h 15"/>
                <a:gd name="T2" fmla="*/ 1 w 3"/>
                <a:gd name="T3" fmla="*/ 14 h 15"/>
                <a:gd name="T4" fmla="*/ 1 w 3"/>
                <a:gd name="T5" fmla="*/ 12 h 15"/>
                <a:gd name="T6" fmla="*/ 1 w 3"/>
                <a:gd name="T7" fmla="*/ 10 h 15"/>
                <a:gd name="T8" fmla="*/ 0 w 3"/>
                <a:gd name="T9" fmla="*/ 8 h 15"/>
                <a:gd name="T10" fmla="*/ 0 w 3"/>
                <a:gd name="T11" fmla="*/ 6 h 15"/>
                <a:gd name="T12" fmla="*/ 0 w 3"/>
                <a:gd name="T13" fmla="*/ 5 h 15"/>
                <a:gd name="T14" fmla="*/ 1 w 3"/>
                <a:gd name="T15" fmla="*/ 3 h 15"/>
                <a:gd name="T16" fmla="*/ 1 w 3"/>
                <a:gd name="T17" fmla="*/ 1 h 15"/>
                <a:gd name="T18" fmla="*/ 2 w 3"/>
                <a:gd name="T19" fmla="*/ 0 h 15"/>
                <a:gd name="T20" fmla="*/ 3 w 3"/>
                <a:gd name="T21" fmla="*/ 0 h 15"/>
                <a:gd name="T22" fmla="*/ 3 w 3"/>
                <a:gd name="T23" fmla="*/ 1 h 15"/>
                <a:gd name="T24" fmla="*/ 3 w 3"/>
                <a:gd name="T25" fmla="*/ 2 h 15"/>
                <a:gd name="T26" fmla="*/ 3 w 3"/>
                <a:gd name="T27" fmla="*/ 4 h 15"/>
                <a:gd name="T28" fmla="*/ 3 w 3"/>
                <a:gd name="T29" fmla="*/ 6 h 15"/>
                <a:gd name="T30" fmla="*/ 3 w 3"/>
                <a:gd name="T31" fmla="*/ 8 h 15"/>
                <a:gd name="T32" fmla="*/ 3 w 3"/>
                <a:gd name="T33" fmla="*/ 9 h 15"/>
                <a:gd name="T34" fmla="*/ 3 w 3"/>
                <a:gd name="T35" fmla="*/ 11 h 15"/>
                <a:gd name="T36" fmla="*/ 3 w 3"/>
                <a:gd name="T37" fmla="*/ 13 h 15"/>
                <a:gd name="T38" fmla="*/ 2 w 3"/>
                <a:gd name="T39" fmla="*/ 14 h 15"/>
                <a:gd name="T40" fmla="*/ 2 w 3"/>
                <a:gd name="T41" fmla="*/ 15 h 15"/>
                <a:gd name="T42" fmla="*/ 2 w 3"/>
                <a:gd name="T43" fmla="*/ 15 h 15"/>
                <a:gd name="T44" fmla="*/ 1 w 3"/>
                <a:gd name="T4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15">
                  <a:moveTo>
                    <a:pt x="1" y="15"/>
                  </a:moveTo>
                  <a:lnTo>
                    <a:pt x="1" y="14"/>
                  </a:lnTo>
                  <a:lnTo>
                    <a:pt x="1" y="12"/>
                  </a:lnTo>
                  <a:lnTo>
                    <a:pt x="1" y="10"/>
                  </a:lnTo>
                  <a:lnTo>
                    <a:pt x="0" y="8"/>
                  </a:lnTo>
                  <a:lnTo>
                    <a:pt x="0" y="6"/>
                  </a:lnTo>
                  <a:lnTo>
                    <a:pt x="0" y="5"/>
                  </a:lnTo>
                  <a:lnTo>
                    <a:pt x="1" y="3"/>
                  </a:lnTo>
                  <a:lnTo>
                    <a:pt x="1" y="1"/>
                  </a:lnTo>
                  <a:lnTo>
                    <a:pt x="2" y="0"/>
                  </a:lnTo>
                  <a:lnTo>
                    <a:pt x="3" y="0"/>
                  </a:lnTo>
                  <a:lnTo>
                    <a:pt x="3" y="1"/>
                  </a:lnTo>
                  <a:lnTo>
                    <a:pt x="3" y="2"/>
                  </a:lnTo>
                  <a:lnTo>
                    <a:pt x="3" y="4"/>
                  </a:lnTo>
                  <a:lnTo>
                    <a:pt x="3" y="6"/>
                  </a:lnTo>
                  <a:lnTo>
                    <a:pt x="3" y="8"/>
                  </a:lnTo>
                  <a:lnTo>
                    <a:pt x="3" y="9"/>
                  </a:lnTo>
                  <a:lnTo>
                    <a:pt x="3" y="11"/>
                  </a:lnTo>
                  <a:lnTo>
                    <a:pt x="3" y="13"/>
                  </a:lnTo>
                  <a:lnTo>
                    <a:pt x="2" y="14"/>
                  </a:lnTo>
                  <a:lnTo>
                    <a:pt x="2" y="15"/>
                  </a:lnTo>
                  <a:lnTo>
                    <a:pt x="2" y="15"/>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5" name="Freeform 172"/>
            <p:cNvSpPr>
              <a:spLocks/>
            </p:cNvSpPr>
            <p:nvPr/>
          </p:nvSpPr>
          <p:spPr bwMode="auto">
            <a:xfrm>
              <a:off x="2753" y="2887"/>
              <a:ext cx="3" cy="15"/>
            </a:xfrm>
            <a:custGeom>
              <a:avLst/>
              <a:gdLst>
                <a:gd name="T0" fmla="*/ 1 w 3"/>
                <a:gd name="T1" fmla="*/ 15 h 15"/>
                <a:gd name="T2" fmla="*/ 0 w 3"/>
                <a:gd name="T3" fmla="*/ 14 h 15"/>
                <a:gd name="T4" fmla="*/ 0 w 3"/>
                <a:gd name="T5" fmla="*/ 12 h 15"/>
                <a:gd name="T6" fmla="*/ 0 w 3"/>
                <a:gd name="T7" fmla="*/ 11 h 15"/>
                <a:gd name="T8" fmla="*/ 0 w 3"/>
                <a:gd name="T9" fmla="*/ 9 h 15"/>
                <a:gd name="T10" fmla="*/ 0 w 3"/>
                <a:gd name="T11" fmla="*/ 8 h 15"/>
                <a:gd name="T12" fmla="*/ 0 w 3"/>
                <a:gd name="T13" fmla="*/ 6 h 15"/>
                <a:gd name="T14" fmla="*/ 0 w 3"/>
                <a:gd name="T15" fmla="*/ 4 h 15"/>
                <a:gd name="T16" fmla="*/ 1 w 3"/>
                <a:gd name="T17" fmla="*/ 3 h 15"/>
                <a:gd name="T18" fmla="*/ 1 w 3"/>
                <a:gd name="T19" fmla="*/ 1 h 15"/>
                <a:gd name="T20" fmla="*/ 1 w 3"/>
                <a:gd name="T21" fmla="*/ 0 h 15"/>
                <a:gd name="T22" fmla="*/ 2 w 3"/>
                <a:gd name="T23" fmla="*/ 1 h 15"/>
                <a:gd name="T24" fmla="*/ 3 w 3"/>
                <a:gd name="T25" fmla="*/ 2 h 15"/>
                <a:gd name="T26" fmla="*/ 3 w 3"/>
                <a:gd name="T27" fmla="*/ 4 h 15"/>
                <a:gd name="T28" fmla="*/ 3 w 3"/>
                <a:gd name="T29" fmla="*/ 5 h 15"/>
                <a:gd name="T30" fmla="*/ 3 w 3"/>
                <a:gd name="T31" fmla="*/ 7 h 15"/>
                <a:gd name="T32" fmla="*/ 3 w 3"/>
                <a:gd name="T33" fmla="*/ 9 h 15"/>
                <a:gd name="T34" fmla="*/ 3 w 3"/>
                <a:gd name="T35" fmla="*/ 11 h 15"/>
                <a:gd name="T36" fmla="*/ 2 w 3"/>
                <a:gd name="T37" fmla="*/ 12 h 15"/>
                <a:gd name="T38" fmla="*/ 2 w 3"/>
                <a:gd name="T39" fmla="*/ 14 h 15"/>
                <a:gd name="T40" fmla="*/ 1 w 3"/>
                <a:gd name="T41" fmla="*/ 15 h 15"/>
                <a:gd name="T42" fmla="*/ 1 w 3"/>
                <a:gd name="T4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15">
                  <a:moveTo>
                    <a:pt x="1" y="15"/>
                  </a:moveTo>
                  <a:lnTo>
                    <a:pt x="0" y="14"/>
                  </a:lnTo>
                  <a:lnTo>
                    <a:pt x="0" y="12"/>
                  </a:lnTo>
                  <a:lnTo>
                    <a:pt x="0" y="11"/>
                  </a:lnTo>
                  <a:lnTo>
                    <a:pt x="0" y="9"/>
                  </a:lnTo>
                  <a:lnTo>
                    <a:pt x="0" y="8"/>
                  </a:lnTo>
                  <a:lnTo>
                    <a:pt x="0" y="6"/>
                  </a:lnTo>
                  <a:lnTo>
                    <a:pt x="0" y="4"/>
                  </a:lnTo>
                  <a:lnTo>
                    <a:pt x="1" y="3"/>
                  </a:lnTo>
                  <a:lnTo>
                    <a:pt x="1" y="1"/>
                  </a:lnTo>
                  <a:lnTo>
                    <a:pt x="1" y="0"/>
                  </a:lnTo>
                  <a:lnTo>
                    <a:pt x="2" y="1"/>
                  </a:lnTo>
                  <a:lnTo>
                    <a:pt x="3" y="2"/>
                  </a:lnTo>
                  <a:lnTo>
                    <a:pt x="3" y="4"/>
                  </a:lnTo>
                  <a:lnTo>
                    <a:pt x="3" y="5"/>
                  </a:lnTo>
                  <a:lnTo>
                    <a:pt x="3" y="7"/>
                  </a:lnTo>
                  <a:lnTo>
                    <a:pt x="3" y="9"/>
                  </a:lnTo>
                  <a:lnTo>
                    <a:pt x="3" y="11"/>
                  </a:lnTo>
                  <a:lnTo>
                    <a:pt x="2" y="12"/>
                  </a:lnTo>
                  <a:lnTo>
                    <a:pt x="2" y="14"/>
                  </a:lnTo>
                  <a:lnTo>
                    <a:pt x="1" y="15"/>
                  </a:lnTo>
                  <a:lnTo>
                    <a:pt x="1" y="1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6" name="Freeform 173"/>
            <p:cNvSpPr>
              <a:spLocks/>
            </p:cNvSpPr>
            <p:nvPr/>
          </p:nvSpPr>
          <p:spPr bwMode="auto">
            <a:xfrm>
              <a:off x="2867" y="2865"/>
              <a:ext cx="4" cy="7"/>
            </a:xfrm>
            <a:custGeom>
              <a:avLst/>
              <a:gdLst>
                <a:gd name="T0" fmla="*/ 0 w 4"/>
                <a:gd name="T1" fmla="*/ 0 h 7"/>
                <a:gd name="T2" fmla="*/ 1 w 4"/>
                <a:gd name="T3" fmla="*/ 0 h 7"/>
                <a:gd name="T4" fmla="*/ 1 w 4"/>
                <a:gd name="T5" fmla="*/ 0 h 7"/>
                <a:gd name="T6" fmla="*/ 1 w 4"/>
                <a:gd name="T7" fmla="*/ 0 h 7"/>
                <a:gd name="T8" fmla="*/ 2 w 4"/>
                <a:gd name="T9" fmla="*/ 0 h 7"/>
                <a:gd name="T10" fmla="*/ 2 w 4"/>
                <a:gd name="T11" fmla="*/ 0 h 7"/>
                <a:gd name="T12" fmla="*/ 3 w 4"/>
                <a:gd name="T13" fmla="*/ 0 h 7"/>
                <a:gd name="T14" fmla="*/ 3 w 4"/>
                <a:gd name="T15" fmla="*/ 0 h 7"/>
                <a:gd name="T16" fmla="*/ 4 w 4"/>
                <a:gd name="T17" fmla="*/ 1 h 7"/>
                <a:gd name="T18" fmla="*/ 4 w 4"/>
                <a:gd name="T19" fmla="*/ 1 h 7"/>
                <a:gd name="T20" fmla="*/ 4 w 4"/>
                <a:gd name="T21" fmla="*/ 1 h 7"/>
                <a:gd name="T22" fmla="*/ 2 w 4"/>
                <a:gd name="T23" fmla="*/ 6 h 7"/>
                <a:gd name="T24" fmla="*/ 2 w 4"/>
                <a:gd name="T25" fmla="*/ 7 h 7"/>
                <a:gd name="T26" fmla="*/ 1 w 4"/>
                <a:gd name="T27" fmla="*/ 6 h 7"/>
                <a:gd name="T28" fmla="*/ 1 w 4"/>
                <a:gd name="T29" fmla="*/ 6 h 7"/>
                <a:gd name="T30" fmla="*/ 1 w 4"/>
                <a:gd name="T31" fmla="*/ 5 h 7"/>
                <a:gd name="T32" fmla="*/ 1 w 4"/>
                <a:gd name="T33" fmla="*/ 5 h 7"/>
                <a:gd name="T34" fmla="*/ 1 w 4"/>
                <a:gd name="T35" fmla="*/ 4 h 7"/>
                <a:gd name="T36" fmla="*/ 1 w 4"/>
                <a:gd name="T37" fmla="*/ 3 h 7"/>
                <a:gd name="T38" fmla="*/ 1 w 4"/>
                <a:gd name="T39" fmla="*/ 2 h 7"/>
                <a:gd name="T40" fmla="*/ 0 w 4"/>
                <a:gd name="T41" fmla="*/ 1 h 7"/>
                <a:gd name="T42" fmla="*/ 0 w 4"/>
                <a:gd name="T43" fmla="*/ 0 h 7"/>
                <a:gd name="T44" fmla="*/ 0 w 4"/>
                <a:gd name="T4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7">
                  <a:moveTo>
                    <a:pt x="0" y="0"/>
                  </a:moveTo>
                  <a:lnTo>
                    <a:pt x="1" y="0"/>
                  </a:lnTo>
                  <a:lnTo>
                    <a:pt x="1" y="0"/>
                  </a:lnTo>
                  <a:lnTo>
                    <a:pt x="1" y="0"/>
                  </a:lnTo>
                  <a:lnTo>
                    <a:pt x="2" y="0"/>
                  </a:lnTo>
                  <a:lnTo>
                    <a:pt x="2" y="0"/>
                  </a:lnTo>
                  <a:lnTo>
                    <a:pt x="3" y="0"/>
                  </a:lnTo>
                  <a:lnTo>
                    <a:pt x="3" y="0"/>
                  </a:lnTo>
                  <a:lnTo>
                    <a:pt x="4" y="1"/>
                  </a:lnTo>
                  <a:lnTo>
                    <a:pt x="4" y="1"/>
                  </a:lnTo>
                  <a:lnTo>
                    <a:pt x="4" y="1"/>
                  </a:lnTo>
                  <a:lnTo>
                    <a:pt x="2" y="6"/>
                  </a:lnTo>
                  <a:lnTo>
                    <a:pt x="2" y="7"/>
                  </a:lnTo>
                  <a:lnTo>
                    <a:pt x="1" y="6"/>
                  </a:lnTo>
                  <a:lnTo>
                    <a:pt x="1" y="6"/>
                  </a:lnTo>
                  <a:lnTo>
                    <a:pt x="1" y="5"/>
                  </a:lnTo>
                  <a:lnTo>
                    <a:pt x="1" y="5"/>
                  </a:lnTo>
                  <a:lnTo>
                    <a:pt x="1" y="4"/>
                  </a:lnTo>
                  <a:lnTo>
                    <a:pt x="1" y="3"/>
                  </a:lnTo>
                  <a:lnTo>
                    <a:pt x="1" y="2"/>
                  </a:lnTo>
                  <a:lnTo>
                    <a:pt x="0" y="1"/>
                  </a:lnTo>
                  <a:lnTo>
                    <a:pt x="0" y="0"/>
                  </a:lnTo>
                  <a:lnTo>
                    <a:pt x="0"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7" name="Freeform 174"/>
            <p:cNvSpPr>
              <a:spLocks/>
            </p:cNvSpPr>
            <p:nvPr/>
          </p:nvSpPr>
          <p:spPr bwMode="auto">
            <a:xfrm>
              <a:off x="2727" y="2902"/>
              <a:ext cx="2" cy="5"/>
            </a:xfrm>
            <a:custGeom>
              <a:avLst/>
              <a:gdLst>
                <a:gd name="T0" fmla="*/ 0 w 2"/>
                <a:gd name="T1" fmla="*/ 1 h 5"/>
                <a:gd name="T2" fmla="*/ 2 w 2"/>
                <a:gd name="T3" fmla="*/ 0 h 5"/>
                <a:gd name="T4" fmla="*/ 2 w 2"/>
                <a:gd name="T5" fmla="*/ 5 h 5"/>
                <a:gd name="T6" fmla="*/ 2 w 2"/>
                <a:gd name="T7" fmla="*/ 5 h 5"/>
                <a:gd name="T8" fmla="*/ 1 w 2"/>
                <a:gd name="T9" fmla="*/ 5 h 5"/>
                <a:gd name="T10" fmla="*/ 1 w 2"/>
                <a:gd name="T11" fmla="*/ 4 h 5"/>
                <a:gd name="T12" fmla="*/ 1 w 2"/>
                <a:gd name="T13" fmla="*/ 4 h 5"/>
                <a:gd name="T14" fmla="*/ 1 w 2"/>
                <a:gd name="T15" fmla="*/ 3 h 5"/>
                <a:gd name="T16" fmla="*/ 0 w 2"/>
                <a:gd name="T17" fmla="*/ 3 h 5"/>
                <a:gd name="T18" fmla="*/ 0 w 2"/>
                <a:gd name="T19" fmla="*/ 3 h 5"/>
                <a:gd name="T20" fmla="*/ 0 w 2"/>
                <a:gd name="T21" fmla="*/ 2 h 5"/>
                <a:gd name="T22" fmla="*/ 0 w 2"/>
                <a:gd name="T23" fmla="*/ 1 h 5"/>
                <a:gd name="T24" fmla="*/ 0 w 2"/>
                <a:gd name="T25" fmla="*/ 1 h 5"/>
                <a:gd name="T26" fmla="*/ 0 w 2"/>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5">
                  <a:moveTo>
                    <a:pt x="0" y="1"/>
                  </a:moveTo>
                  <a:lnTo>
                    <a:pt x="2" y="0"/>
                  </a:lnTo>
                  <a:lnTo>
                    <a:pt x="2" y="5"/>
                  </a:lnTo>
                  <a:lnTo>
                    <a:pt x="2" y="5"/>
                  </a:lnTo>
                  <a:lnTo>
                    <a:pt x="1" y="5"/>
                  </a:lnTo>
                  <a:lnTo>
                    <a:pt x="1" y="4"/>
                  </a:lnTo>
                  <a:lnTo>
                    <a:pt x="1" y="4"/>
                  </a:lnTo>
                  <a:lnTo>
                    <a:pt x="1" y="3"/>
                  </a:lnTo>
                  <a:lnTo>
                    <a:pt x="0" y="3"/>
                  </a:lnTo>
                  <a:lnTo>
                    <a:pt x="0" y="3"/>
                  </a:lnTo>
                  <a:lnTo>
                    <a:pt x="0" y="2"/>
                  </a:lnTo>
                  <a:lnTo>
                    <a:pt x="0" y="1"/>
                  </a:lnTo>
                  <a:lnTo>
                    <a:pt x="0" y="1"/>
                  </a:lnTo>
                  <a:lnTo>
                    <a:pt x="0" y="1"/>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8" name="Freeform 175"/>
            <p:cNvSpPr>
              <a:spLocks/>
            </p:cNvSpPr>
            <p:nvPr/>
          </p:nvSpPr>
          <p:spPr bwMode="auto">
            <a:xfrm>
              <a:off x="2746" y="2887"/>
              <a:ext cx="1" cy="14"/>
            </a:xfrm>
            <a:custGeom>
              <a:avLst/>
              <a:gdLst>
                <a:gd name="T0" fmla="*/ 1 w 1"/>
                <a:gd name="T1" fmla="*/ 0 h 14"/>
                <a:gd name="T2" fmla="*/ 1 w 1"/>
                <a:gd name="T3" fmla="*/ 14 h 14"/>
                <a:gd name="T4" fmla="*/ 0 w 1"/>
                <a:gd name="T5" fmla="*/ 5 h 14"/>
                <a:gd name="T6" fmla="*/ 1 w 1"/>
                <a:gd name="T7" fmla="*/ 0 h 14"/>
                <a:gd name="T8" fmla="*/ 1 w 1"/>
                <a:gd name="T9" fmla="*/ 0 h 14"/>
              </a:gdLst>
              <a:ahLst/>
              <a:cxnLst>
                <a:cxn ang="0">
                  <a:pos x="T0" y="T1"/>
                </a:cxn>
                <a:cxn ang="0">
                  <a:pos x="T2" y="T3"/>
                </a:cxn>
                <a:cxn ang="0">
                  <a:pos x="T4" y="T5"/>
                </a:cxn>
                <a:cxn ang="0">
                  <a:pos x="T6" y="T7"/>
                </a:cxn>
                <a:cxn ang="0">
                  <a:pos x="T8" y="T9"/>
                </a:cxn>
              </a:cxnLst>
              <a:rect l="0" t="0" r="r" b="b"/>
              <a:pathLst>
                <a:path w="1" h="14">
                  <a:moveTo>
                    <a:pt x="1" y="0"/>
                  </a:moveTo>
                  <a:lnTo>
                    <a:pt x="1" y="14"/>
                  </a:lnTo>
                  <a:lnTo>
                    <a:pt x="0" y="5"/>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79" name="Freeform 176"/>
            <p:cNvSpPr>
              <a:spLocks/>
            </p:cNvSpPr>
            <p:nvPr/>
          </p:nvSpPr>
          <p:spPr bwMode="auto">
            <a:xfrm>
              <a:off x="2739" y="2886"/>
              <a:ext cx="4" cy="15"/>
            </a:xfrm>
            <a:custGeom>
              <a:avLst/>
              <a:gdLst>
                <a:gd name="T0" fmla="*/ 1 w 4"/>
                <a:gd name="T1" fmla="*/ 0 h 15"/>
                <a:gd name="T2" fmla="*/ 2 w 4"/>
                <a:gd name="T3" fmla="*/ 0 h 15"/>
                <a:gd name="T4" fmla="*/ 3 w 4"/>
                <a:gd name="T5" fmla="*/ 1 h 15"/>
                <a:gd name="T6" fmla="*/ 4 w 4"/>
                <a:gd name="T7" fmla="*/ 3 h 15"/>
                <a:gd name="T8" fmla="*/ 4 w 4"/>
                <a:gd name="T9" fmla="*/ 4 h 15"/>
                <a:gd name="T10" fmla="*/ 4 w 4"/>
                <a:gd name="T11" fmla="*/ 5 h 15"/>
                <a:gd name="T12" fmla="*/ 3 w 4"/>
                <a:gd name="T13" fmla="*/ 7 h 15"/>
                <a:gd name="T14" fmla="*/ 3 w 4"/>
                <a:gd name="T15" fmla="*/ 8 h 15"/>
                <a:gd name="T16" fmla="*/ 3 w 4"/>
                <a:gd name="T17" fmla="*/ 10 h 15"/>
                <a:gd name="T18" fmla="*/ 2 w 4"/>
                <a:gd name="T19" fmla="*/ 12 h 15"/>
                <a:gd name="T20" fmla="*/ 2 w 4"/>
                <a:gd name="T21" fmla="*/ 13 h 15"/>
                <a:gd name="T22" fmla="*/ 2 w 4"/>
                <a:gd name="T23" fmla="*/ 15 h 15"/>
                <a:gd name="T24" fmla="*/ 1 w 4"/>
                <a:gd name="T25" fmla="*/ 14 h 15"/>
                <a:gd name="T26" fmla="*/ 1 w 4"/>
                <a:gd name="T27" fmla="*/ 12 h 15"/>
                <a:gd name="T28" fmla="*/ 0 w 4"/>
                <a:gd name="T29" fmla="*/ 11 h 15"/>
                <a:gd name="T30" fmla="*/ 0 w 4"/>
                <a:gd name="T31" fmla="*/ 10 h 15"/>
                <a:gd name="T32" fmla="*/ 0 w 4"/>
                <a:gd name="T33" fmla="*/ 8 h 15"/>
                <a:gd name="T34" fmla="*/ 1 w 4"/>
                <a:gd name="T35" fmla="*/ 6 h 15"/>
                <a:gd name="T36" fmla="*/ 1 w 4"/>
                <a:gd name="T37" fmla="*/ 5 h 15"/>
                <a:gd name="T38" fmla="*/ 1 w 4"/>
                <a:gd name="T39" fmla="*/ 3 h 15"/>
                <a:gd name="T40" fmla="*/ 1 w 4"/>
                <a:gd name="T41" fmla="*/ 1 h 15"/>
                <a:gd name="T42" fmla="*/ 1 w 4"/>
                <a:gd name="T43" fmla="*/ 0 h 15"/>
                <a:gd name="T44" fmla="*/ 1 w 4"/>
                <a:gd name="T4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15">
                  <a:moveTo>
                    <a:pt x="1" y="0"/>
                  </a:moveTo>
                  <a:lnTo>
                    <a:pt x="2" y="0"/>
                  </a:lnTo>
                  <a:lnTo>
                    <a:pt x="3" y="1"/>
                  </a:lnTo>
                  <a:lnTo>
                    <a:pt x="4" y="3"/>
                  </a:lnTo>
                  <a:lnTo>
                    <a:pt x="4" y="4"/>
                  </a:lnTo>
                  <a:lnTo>
                    <a:pt x="4" y="5"/>
                  </a:lnTo>
                  <a:lnTo>
                    <a:pt x="3" y="7"/>
                  </a:lnTo>
                  <a:lnTo>
                    <a:pt x="3" y="8"/>
                  </a:lnTo>
                  <a:lnTo>
                    <a:pt x="3" y="10"/>
                  </a:lnTo>
                  <a:lnTo>
                    <a:pt x="2" y="12"/>
                  </a:lnTo>
                  <a:lnTo>
                    <a:pt x="2" y="13"/>
                  </a:lnTo>
                  <a:lnTo>
                    <a:pt x="2" y="15"/>
                  </a:lnTo>
                  <a:lnTo>
                    <a:pt x="1" y="14"/>
                  </a:lnTo>
                  <a:lnTo>
                    <a:pt x="1" y="12"/>
                  </a:lnTo>
                  <a:lnTo>
                    <a:pt x="0" y="11"/>
                  </a:lnTo>
                  <a:lnTo>
                    <a:pt x="0" y="10"/>
                  </a:lnTo>
                  <a:lnTo>
                    <a:pt x="0" y="8"/>
                  </a:lnTo>
                  <a:lnTo>
                    <a:pt x="1" y="6"/>
                  </a:lnTo>
                  <a:lnTo>
                    <a:pt x="1" y="5"/>
                  </a:lnTo>
                  <a:lnTo>
                    <a:pt x="1" y="3"/>
                  </a:lnTo>
                  <a:lnTo>
                    <a:pt x="1" y="1"/>
                  </a:lnTo>
                  <a:lnTo>
                    <a:pt x="1" y="0"/>
                  </a:lnTo>
                  <a:lnTo>
                    <a:pt x="1" y="0"/>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0" name="Freeform 177"/>
            <p:cNvSpPr>
              <a:spLocks/>
            </p:cNvSpPr>
            <p:nvPr/>
          </p:nvSpPr>
          <p:spPr bwMode="auto">
            <a:xfrm>
              <a:off x="2806" y="2860"/>
              <a:ext cx="3" cy="6"/>
            </a:xfrm>
            <a:custGeom>
              <a:avLst/>
              <a:gdLst>
                <a:gd name="T0" fmla="*/ 0 w 3"/>
                <a:gd name="T1" fmla="*/ 5 h 6"/>
                <a:gd name="T2" fmla="*/ 0 w 3"/>
                <a:gd name="T3" fmla="*/ 4 h 6"/>
                <a:gd name="T4" fmla="*/ 0 w 3"/>
                <a:gd name="T5" fmla="*/ 4 h 6"/>
                <a:gd name="T6" fmla="*/ 0 w 3"/>
                <a:gd name="T7" fmla="*/ 3 h 6"/>
                <a:gd name="T8" fmla="*/ 0 w 3"/>
                <a:gd name="T9" fmla="*/ 3 h 6"/>
                <a:gd name="T10" fmla="*/ 0 w 3"/>
                <a:gd name="T11" fmla="*/ 2 h 6"/>
                <a:gd name="T12" fmla="*/ 0 w 3"/>
                <a:gd name="T13" fmla="*/ 2 h 6"/>
                <a:gd name="T14" fmla="*/ 1 w 3"/>
                <a:gd name="T15" fmla="*/ 1 h 6"/>
                <a:gd name="T16" fmla="*/ 1 w 3"/>
                <a:gd name="T17" fmla="*/ 1 h 6"/>
                <a:gd name="T18" fmla="*/ 1 w 3"/>
                <a:gd name="T19" fmla="*/ 1 h 6"/>
                <a:gd name="T20" fmla="*/ 2 w 3"/>
                <a:gd name="T21" fmla="*/ 0 h 6"/>
                <a:gd name="T22" fmla="*/ 3 w 3"/>
                <a:gd name="T23" fmla="*/ 5 h 6"/>
                <a:gd name="T24" fmla="*/ 2 w 3"/>
                <a:gd name="T25" fmla="*/ 5 h 6"/>
                <a:gd name="T26" fmla="*/ 2 w 3"/>
                <a:gd name="T27" fmla="*/ 6 h 6"/>
                <a:gd name="T28" fmla="*/ 2 w 3"/>
                <a:gd name="T29" fmla="*/ 6 h 6"/>
                <a:gd name="T30" fmla="*/ 1 w 3"/>
                <a:gd name="T31" fmla="*/ 6 h 6"/>
                <a:gd name="T32" fmla="*/ 1 w 3"/>
                <a:gd name="T33" fmla="*/ 6 h 6"/>
                <a:gd name="T34" fmla="*/ 1 w 3"/>
                <a:gd name="T35" fmla="*/ 5 h 6"/>
                <a:gd name="T36" fmla="*/ 1 w 3"/>
                <a:gd name="T37" fmla="*/ 5 h 6"/>
                <a:gd name="T38" fmla="*/ 0 w 3"/>
                <a:gd name="T39" fmla="*/ 5 h 6"/>
                <a:gd name="T40" fmla="*/ 0 w 3"/>
                <a:gd name="T41" fmla="*/ 5 h 6"/>
                <a:gd name="T42" fmla="*/ 0 w 3"/>
                <a:gd name="T43" fmla="*/ 5 h 6"/>
                <a:gd name="T44" fmla="*/ 0 w 3"/>
                <a:gd name="T4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6">
                  <a:moveTo>
                    <a:pt x="0" y="5"/>
                  </a:moveTo>
                  <a:lnTo>
                    <a:pt x="0" y="4"/>
                  </a:lnTo>
                  <a:lnTo>
                    <a:pt x="0" y="4"/>
                  </a:lnTo>
                  <a:lnTo>
                    <a:pt x="0" y="3"/>
                  </a:lnTo>
                  <a:lnTo>
                    <a:pt x="0" y="3"/>
                  </a:lnTo>
                  <a:lnTo>
                    <a:pt x="0" y="2"/>
                  </a:lnTo>
                  <a:lnTo>
                    <a:pt x="0" y="2"/>
                  </a:lnTo>
                  <a:lnTo>
                    <a:pt x="1" y="1"/>
                  </a:lnTo>
                  <a:lnTo>
                    <a:pt x="1" y="1"/>
                  </a:lnTo>
                  <a:lnTo>
                    <a:pt x="1" y="1"/>
                  </a:lnTo>
                  <a:lnTo>
                    <a:pt x="2" y="0"/>
                  </a:lnTo>
                  <a:lnTo>
                    <a:pt x="3" y="5"/>
                  </a:lnTo>
                  <a:lnTo>
                    <a:pt x="2" y="5"/>
                  </a:lnTo>
                  <a:lnTo>
                    <a:pt x="2" y="6"/>
                  </a:lnTo>
                  <a:lnTo>
                    <a:pt x="2" y="6"/>
                  </a:lnTo>
                  <a:lnTo>
                    <a:pt x="1" y="6"/>
                  </a:lnTo>
                  <a:lnTo>
                    <a:pt x="1" y="6"/>
                  </a:lnTo>
                  <a:lnTo>
                    <a:pt x="1" y="5"/>
                  </a:lnTo>
                  <a:lnTo>
                    <a:pt x="1" y="5"/>
                  </a:lnTo>
                  <a:lnTo>
                    <a:pt x="0" y="5"/>
                  </a:lnTo>
                  <a:lnTo>
                    <a:pt x="0" y="5"/>
                  </a:lnTo>
                  <a:lnTo>
                    <a:pt x="0" y="5"/>
                  </a:lnTo>
                  <a:lnTo>
                    <a:pt x="0" y="5"/>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1" name="Freeform 178"/>
            <p:cNvSpPr>
              <a:spLocks/>
            </p:cNvSpPr>
            <p:nvPr/>
          </p:nvSpPr>
          <p:spPr bwMode="auto">
            <a:xfrm>
              <a:off x="2832" y="2817"/>
              <a:ext cx="36" cy="8"/>
            </a:xfrm>
            <a:custGeom>
              <a:avLst/>
              <a:gdLst>
                <a:gd name="T0" fmla="*/ 0 w 36"/>
                <a:gd name="T1" fmla="*/ 5 h 8"/>
                <a:gd name="T2" fmla="*/ 3 w 36"/>
                <a:gd name="T3" fmla="*/ 4 h 8"/>
                <a:gd name="T4" fmla="*/ 6 w 36"/>
                <a:gd name="T5" fmla="*/ 2 h 8"/>
                <a:gd name="T6" fmla="*/ 10 w 36"/>
                <a:gd name="T7" fmla="*/ 1 h 8"/>
                <a:gd name="T8" fmla="*/ 13 w 36"/>
                <a:gd name="T9" fmla="*/ 1 h 8"/>
                <a:gd name="T10" fmla="*/ 17 w 36"/>
                <a:gd name="T11" fmla="*/ 0 h 8"/>
                <a:gd name="T12" fmla="*/ 20 w 36"/>
                <a:gd name="T13" fmla="*/ 0 h 8"/>
                <a:gd name="T14" fmla="*/ 24 w 36"/>
                <a:gd name="T15" fmla="*/ 0 h 8"/>
                <a:gd name="T16" fmla="*/ 27 w 36"/>
                <a:gd name="T17" fmla="*/ 1 h 8"/>
                <a:gd name="T18" fmla="*/ 31 w 36"/>
                <a:gd name="T19" fmla="*/ 2 h 8"/>
                <a:gd name="T20" fmla="*/ 35 w 36"/>
                <a:gd name="T21" fmla="*/ 2 h 8"/>
                <a:gd name="T22" fmla="*/ 36 w 36"/>
                <a:gd name="T23" fmla="*/ 3 h 8"/>
                <a:gd name="T24" fmla="*/ 33 w 36"/>
                <a:gd name="T25" fmla="*/ 6 h 8"/>
                <a:gd name="T26" fmla="*/ 30 w 36"/>
                <a:gd name="T27" fmla="*/ 7 h 8"/>
                <a:gd name="T28" fmla="*/ 27 w 36"/>
                <a:gd name="T29" fmla="*/ 8 h 8"/>
                <a:gd name="T30" fmla="*/ 23 w 36"/>
                <a:gd name="T31" fmla="*/ 8 h 8"/>
                <a:gd name="T32" fmla="*/ 20 w 36"/>
                <a:gd name="T33" fmla="*/ 8 h 8"/>
                <a:gd name="T34" fmla="*/ 16 w 36"/>
                <a:gd name="T35" fmla="*/ 7 h 8"/>
                <a:gd name="T36" fmla="*/ 12 w 36"/>
                <a:gd name="T37" fmla="*/ 6 h 8"/>
                <a:gd name="T38" fmla="*/ 8 w 36"/>
                <a:gd name="T39" fmla="*/ 6 h 8"/>
                <a:gd name="T40" fmla="*/ 4 w 36"/>
                <a:gd name="T41" fmla="*/ 5 h 8"/>
                <a:gd name="T42" fmla="*/ 0 w 36"/>
                <a:gd name="T43" fmla="*/ 5 h 8"/>
                <a:gd name="T44" fmla="*/ 0 w 36"/>
                <a:gd name="T4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8">
                  <a:moveTo>
                    <a:pt x="0" y="5"/>
                  </a:moveTo>
                  <a:lnTo>
                    <a:pt x="3" y="4"/>
                  </a:lnTo>
                  <a:lnTo>
                    <a:pt x="6" y="2"/>
                  </a:lnTo>
                  <a:lnTo>
                    <a:pt x="10" y="1"/>
                  </a:lnTo>
                  <a:lnTo>
                    <a:pt x="13" y="1"/>
                  </a:lnTo>
                  <a:lnTo>
                    <a:pt x="17" y="0"/>
                  </a:lnTo>
                  <a:lnTo>
                    <a:pt x="20" y="0"/>
                  </a:lnTo>
                  <a:lnTo>
                    <a:pt x="24" y="0"/>
                  </a:lnTo>
                  <a:lnTo>
                    <a:pt x="27" y="1"/>
                  </a:lnTo>
                  <a:lnTo>
                    <a:pt x="31" y="2"/>
                  </a:lnTo>
                  <a:lnTo>
                    <a:pt x="35" y="2"/>
                  </a:lnTo>
                  <a:lnTo>
                    <a:pt x="36" y="3"/>
                  </a:lnTo>
                  <a:lnTo>
                    <a:pt x="33" y="6"/>
                  </a:lnTo>
                  <a:lnTo>
                    <a:pt x="30" y="7"/>
                  </a:lnTo>
                  <a:lnTo>
                    <a:pt x="27" y="8"/>
                  </a:lnTo>
                  <a:lnTo>
                    <a:pt x="23" y="8"/>
                  </a:lnTo>
                  <a:lnTo>
                    <a:pt x="20" y="8"/>
                  </a:lnTo>
                  <a:lnTo>
                    <a:pt x="16" y="7"/>
                  </a:lnTo>
                  <a:lnTo>
                    <a:pt x="12" y="6"/>
                  </a:lnTo>
                  <a:lnTo>
                    <a:pt x="8" y="6"/>
                  </a:lnTo>
                  <a:lnTo>
                    <a:pt x="4" y="5"/>
                  </a:lnTo>
                  <a:lnTo>
                    <a:pt x="0" y="5"/>
                  </a:lnTo>
                  <a:lnTo>
                    <a:pt x="0" y="5"/>
                  </a:lnTo>
                  <a:close/>
                </a:path>
              </a:pathLst>
            </a:custGeom>
            <a:solidFill>
              <a:srgbClr val="FF3D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2" name="Freeform 179"/>
            <p:cNvSpPr>
              <a:spLocks/>
            </p:cNvSpPr>
            <p:nvPr/>
          </p:nvSpPr>
          <p:spPr bwMode="auto">
            <a:xfrm>
              <a:off x="2868" y="2699"/>
              <a:ext cx="27" cy="52"/>
            </a:xfrm>
            <a:custGeom>
              <a:avLst/>
              <a:gdLst>
                <a:gd name="T0" fmla="*/ 3 w 27"/>
                <a:gd name="T1" fmla="*/ 36 h 52"/>
                <a:gd name="T2" fmla="*/ 1 w 27"/>
                <a:gd name="T3" fmla="*/ 28 h 52"/>
                <a:gd name="T4" fmla="*/ 0 w 27"/>
                <a:gd name="T5" fmla="*/ 20 h 52"/>
                <a:gd name="T6" fmla="*/ 0 w 27"/>
                <a:gd name="T7" fmla="*/ 12 h 52"/>
                <a:gd name="T8" fmla="*/ 0 w 27"/>
                <a:gd name="T9" fmla="*/ 4 h 52"/>
                <a:gd name="T10" fmla="*/ 2 w 27"/>
                <a:gd name="T11" fmla="*/ 0 h 52"/>
                <a:gd name="T12" fmla="*/ 4 w 27"/>
                <a:gd name="T13" fmla="*/ 1 h 52"/>
                <a:gd name="T14" fmla="*/ 4 w 27"/>
                <a:gd name="T15" fmla="*/ 4 h 52"/>
                <a:gd name="T16" fmla="*/ 5 w 27"/>
                <a:gd name="T17" fmla="*/ 5 h 52"/>
                <a:gd name="T18" fmla="*/ 7 w 27"/>
                <a:gd name="T19" fmla="*/ 6 h 52"/>
                <a:gd name="T20" fmla="*/ 12 w 27"/>
                <a:gd name="T21" fmla="*/ 7 h 52"/>
                <a:gd name="T22" fmla="*/ 16 w 27"/>
                <a:gd name="T23" fmla="*/ 12 h 52"/>
                <a:gd name="T24" fmla="*/ 19 w 27"/>
                <a:gd name="T25" fmla="*/ 18 h 52"/>
                <a:gd name="T26" fmla="*/ 20 w 27"/>
                <a:gd name="T27" fmla="*/ 25 h 52"/>
                <a:gd name="T28" fmla="*/ 21 w 27"/>
                <a:gd name="T29" fmla="*/ 32 h 52"/>
                <a:gd name="T30" fmla="*/ 20 w 27"/>
                <a:gd name="T31" fmla="*/ 37 h 52"/>
                <a:gd name="T32" fmla="*/ 18 w 27"/>
                <a:gd name="T33" fmla="*/ 39 h 52"/>
                <a:gd name="T34" fmla="*/ 16 w 27"/>
                <a:gd name="T35" fmla="*/ 41 h 52"/>
                <a:gd name="T36" fmla="*/ 14 w 27"/>
                <a:gd name="T37" fmla="*/ 41 h 52"/>
                <a:gd name="T38" fmla="*/ 12 w 27"/>
                <a:gd name="T39" fmla="*/ 42 h 52"/>
                <a:gd name="T40" fmla="*/ 9 w 27"/>
                <a:gd name="T41" fmla="*/ 40 h 52"/>
                <a:gd name="T42" fmla="*/ 8 w 27"/>
                <a:gd name="T43" fmla="*/ 41 h 52"/>
                <a:gd name="T44" fmla="*/ 9 w 27"/>
                <a:gd name="T45" fmla="*/ 43 h 52"/>
                <a:gd name="T46" fmla="*/ 10 w 27"/>
                <a:gd name="T47" fmla="*/ 44 h 52"/>
                <a:gd name="T48" fmla="*/ 11 w 27"/>
                <a:gd name="T49" fmla="*/ 45 h 52"/>
                <a:gd name="T50" fmla="*/ 12 w 27"/>
                <a:gd name="T51" fmla="*/ 47 h 52"/>
                <a:gd name="T52" fmla="*/ 15 w 27"/>
                <a:gd name="T53" fmla="*/ 49 h 52"/>
                <a:gd name="T54" fmla="*/ 19 w 27"/>
                <a:gd name="T55" fmla="*/ 49 h 52"/>
                <a:gd name="T56" fmla="*/ 22 w 27"/>
                <a:gd name="T57" fmla="*/ 46 h 52"/>
                <a:gd name="T58" fmla="*/ 25 w 27"/>
                <a:gd name="T59" fmla="*/ 42 h 52"/>
                <a:gd name="T60" fmla="*/ 27 w 27"/>
                <a:gd name="T61" fmla="*/ 39 h 52"/>
                <a:gd name="T62" fmla="*/ 26 w 27"/>
                <a:gd name="T63" fmla="*/ 49 h 52"/>
                <a:gd name="T64" fmla="*/ 22 w 27"/>
                <a:gd name="T65" fmla="*/ 52 h 52"/>
                <a:gd name="T66" fmla="*/ 15 w 27"/>
                <a:gd name="T67" fmla="*/ 51 h 52"/>
                <a:gd name="T68" fmla="*/ 9 w 27"/>
                <a:gd name="T69" fmla="*/ 46 h 52"/>
                <a:gd name="T70" fmla="*/ 5 w 27"/>
                <a:gd name="T71" fmla="*/ 40 h 52"/>
                <a:gd name="T72" fmla="*/ 4 w 27"/>
                <a:gd name="T73"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52">
                  <a:moveTo>
                    <a:pt x="4" y="39"/>
                  </a:moveTo>
                  <a:lnTo>
                    <a:pt x="3" y="36"/>
                  </a:lnTo>
                  <a:lnTo>
                    <a:pt x="2" y="32"/>
                  </a:lnTo>
                  <a:lnTo>
                    <a:pt x="1" y="28"/>
                  </a:lnTo>
                  <a:lnTo>
                    <a:pt x="1" y="24"/>
                  </a:lnTo>
                  <a:lnTo>
                    <a:pt x="0" y="20"/>
                  </a:lnTo>
                  <a:lnTo>
                    <a:pt x="0" y="16"/>
                  </a:lnTo>
                  <a:lnTo>
                    <a:pt x="0" y="12"/>
                  </a:lnTo>
                  <a:lnTo>
                    <a:pt x="0" y="8"/>
                  </a:lnTo>
                  <a:lnTo>
                    <a:pt x="0" y="4"/>
                  </a:lnTo>
                  <a:lnTo>
                    <a:pt x="0" y="0"/>
                  </a:lnTo>
                  <a:lnTo>
                    <a:pt x="2" y="0"/>
                  </a:lnTo>
                  <a:lnTo>
                    <a:pt x="3" y="0"/>
                  </a:lnTo>
                  <a:lnTo>
                    <a:pt x="4" y="1"/>
                  </a:lnTo>
                  <a:lnTo>
                    <a:pt x="4" y="2"/>
                  </a:lnTo>
                  <a:lnTo>
                    <a:pt x="4" y="4"/>
                  </a:lnTo>
                  <a:lnTo>
                    <a:pt x="5" y="4"/>
                  </a:lnTo>
                  <a:lnTo>
                    <a:pt x="5" y="5"/>
                  </a:lnTo>
                  <a:lnTo>
                    <a:pt x="6" y="6"/>
                  </a:lnTo>
                  <a:lnTo>
                    <a:pt x="7" y="6"/>
                  </a:lnTo>
                  <a:lnTo>
                    <a:pt x="9" y="5"/>
                  </a:lnTo>
                  <a:lnTo>
                    <a:pt x="12" y="7"/>
                  </a:lnTo>
                  <a:lnTo>
                    <a:pt x="14" y="9"/>
                  </a:lnTo>
                  <a:lnTo>
                    <a:pt x="16" y="12"/>
                  </a:lnTo>
                  <a:lnTo>
                    <a:pt x="18" y="15"/>
                  </a:lnTo>
                  <a:lnTo>
                    <a:pt x="19" y="18"/>
                  </a:lnTo>
                  <a:lnTo>
                    <a:pt x="20" y="22"/>
                  </a:lnTo>
                  <a:lnTo>
                    <a:pt x="20" y="25"/>
                  </a:lnTo>
                  <a:lnTo>
                    <a:pt x="21" y="28"/>
                  </a:lnTo>
                  <a:lnTo>
                    <a:pt x="21" y="32"/>
                  </a:lnTo>
                  <a:lnTo>
                    <a:pt x="21" y="36"/>
                  </a:lnTo>
                  <a:lnTo>
                    <a:pt x="20" y="37"/>
                  </a:lnTo>
                  <a:lnTo>
                    <a:pt x="19" y="38"/>
                  </a:lnTo>
                  <a:lnTo>
                    <a:pt x="18" y="39"/>
                  </a:lnTo>
                  <a:lnTo>
                    <a:pt x="17" y="40"/>
                  </a:lnTo>
                  <a:lnTo>
                    <a:pt x="16" y="41"/>
                  </a:lnTo>
                  <a:lnTo>
                    <a:pt x="15" y="41"/>
                  </a:lnTo>
                  <a:lnTo>
                    <a:pt x="14" y="41"/>
                  </a:lnTo>
                  <a:lnTo>
                    <a:pt x="13" y="42"/>
                  </a:lnTo>
                  <a:lnTo>
                    <a:pt x="12" y="42"/>
                  </a:lnTo>
                  <a:lnTo>
                    <a:pt x="11" y="41"/>
                  </a:lnTo>
                  <a:lnTo>
                    <a:pt x="9" y="40"/>
                  </a:lnTo>
                  <a:lnTo>
                    <a:pt x="8" y="41"/>
                  </a:lnTo>
                  <a:lnTo>
                    <a:pt x="8" y="41"/>
                  </a:lnTo>
                  <a:lnTo>
                    <a:pt x="8" y="42"/>
                  </a:lnTo>
                  <a:lnTo>
                    <a:pt x="9" y="43"/>
                  </a:lnTo>
                  <a:lnTo>
                    <a:pt x="9" y="44"/>
                  </a:lnTo>
                  <a:lnTo>
                    <a:pt x="10" y="44"/>
                  </a:lnTo>
                  <a:lnTo>
                    <a:pt x="10" y="44"/>
                  </a:lnTo>
                  <a:lnTo>
                    <a:pt x="11" y="45"/>
                  </a:lnTo>
                  <a:lnTo>
                    <a:pt x="12" y="46"/>
                  </a:lnTo>
                  <a:lnTo>
                    <a:pt x="12" y="47"/>
                  </a:lnTo>
                  <a:lnTo>
                    <a:pt x="14" y="48"/>
                  </a:lnTo>
                  <a:lnTo>
                    <a:pt x="15" y="49"/>
                  </a:lnTo>
                  <a:lnTo>
                    <a:pt x="17" y="49"/>
                  </a:lnTo>
                  <a:lnTo>
                    <a:pt x="19" y="49"/>
                  </a:lnTo>
                  <a:lnTo>
                    <a:pt x="21" y="48"/>
                  </a:lnTo>
                  <a:lnTo>
                    <a:pt x="22" y="46"/>
                  </a:lnTo>
                  <a:lnTo>
                    <a:pt x="24" y="44"/>
                  </a:lnTo>
                  <a:lnTo>
                    <a:pt x="25" y="42"/>
                  </a:lnTo>
                  <a:lnTo>
                    <a:pt x="26" y="40"/>
                  </a:lnTo>
                  <a:lnTo>
                    <a:pt x="27" y="39"/>
                  </a:lnTo>
                  <a:lnTo>
                    <a:pt x="27" y="45"/>
                  </a:lnTo>
                  <a:lnTo>
                    <a:pt x="26" y="49"/>
                  </a:lnTo>
                  <a:lnTo>
                    <a:pt x="24" y="52"/>
                  </a:lnTo>
                  <a:lnTo>
                    <a:pt x="22" y="52"/>
                  </a:lnTo>
                  <a:lnTo>
                    <a:pt x="18" y="52"/>
                  </a:lnTo>
                  <a:lnTo>
                    <a:pt x="15" y="51"/>
                  </a:lnTo>
                  <a:lnTo>
                    <a:pt x="12" y="49"/>
                  </a:lnTo>
                  <a:lnTo>
                    <a:pt x="9" y="46"/>
                  </a:lnTo>
                  <a:lnTo>
                    <a:pt x="6" y="43"/>
                  </a:lnTo>
                  <a:lnTo>
                    <a:pt x="5" y="40"/>
                  </a:lnTo>
                  <a:lnTo>
                    <a:pt x="5" y="40"/>
                  </a:lnTo>
                  <a:lnTo>
                    <a:pt x="4" y="3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3" name="Freeform 180"/>
            <p:cNvSpPr>
              <a:spLocks/>
            </p:cNvSpPr>
            <p:nvPr/>
          </p:nvSpPr>
          <p:spPr bwMode="auto">
            <a:xfrm>
              <a:off x="2872" y="2712"/>
              <a:ext cx="15" cy="22"/>
            </a:xfrm>
            <a:custGeom>
              <a:avLst/>
              <a:gdLst>
                <a:gd name="T0" fmla="*/ 1 w 15"/>
                <a:gd name="T1" fmla="*/ 17 h 22"/>
                <a:gd name="T2" fmla="*/ 0 w 15"/>
                <a:gd name="T3" fmla="*/ 13 h 22"/>
                <a:gd name="T4" fmla="*/ 2 w 15"/>
                <a:gd name="T5" fmla="*/ 14 h 22"/>
                <a:gd name="T6" fmla="*/ 3 w 15"/>
                <a:gd name="T7" fmla="*/ 14 h 22"/>
                <a:gd name="T8" fmla="*/ 5 w 15"/>
                <a:gd name="T9" fmla="*/ 13 h 22"/>
                <a:gd name="T10" fmla="*/ 6 w 15"/>
                <a:gd name="T11" fmla="*/ 13 h 22"/>
                <a:gd name="T12" fmla="*/ 7 w 15"/>
                <a:gd name="T13" fmla="*/ 11 h 22"/>
                <a:gd name="T14" fmla="*/ 8 w 15"/>
                <a:gd name="T15" fmla="*/ 10 h 22"/>
                <a:gd name="T16" fmla="*/ 9 w 15"/>
                <a:gd name="T17" fmla="*/ 9 h 22"/>
                <a:gd name="T18" fmla="*/ 9 w 15"/>
                <a:gd name="T19" fmla="*/ 6 h 22"/>
                <a:gd name="T20" fmla="*/ 10 w 15"/>
                <a:gd name="T21" fmla="*/ 5 h 22"/>
                <a:gd name="T22" fmla="*/ 10 w 15"/>
                <a:gd name="T23" fmla="*/ 3 h 22"/>
                <a:gd name="T24" fmla="*/ 9 w 15"/>
                <a:gd name="T25" fmla="*/ 0 h 22"/>
                <a:gd name="T26" fmla="*/ 11 w 15"/>
                <a:gd name="T27" fmla="*/ 1 h 22"/>
                <a:gd name="T28" fmla="*/ 12 w 15"/>
                <a:gd name="T29" fmla="*/ 2 h 22"/>
                <a:gd name="T30" fmla="*/ 12 w 15"/>
                <a:gd name="T31" fmla="*/ 4 h 22"/>
                <a:gd name="T32" fmla="*/ 13 w 15"/>
                <a:gd name="T33" fmla="*/ 6 h 22"/>
                <a:gd name="T34" fmla="*/ 13 w 15"/>
                <a:gd name="T35" fmla="*/ 8 h 22"/>
                <a:gd name="T36" fmla="*/ 13 w 15"/>
                <a:gd name="T37" fmla="*/ 10 h 22"/>
                <a:gd name="T38" fmla="*/ 14 w 15"/>
                <a:gd name="T39" fmla="*/ 11 h 22"/>
                <a:gd name="T40" fmla="*/ 14 w 15"/>
                <a:gd name="T41" fmla="*/ 13 h 22"/>
                <a:gd name="T42" fmla="*/ 14 w 15"/>
                <a:gd name="T43" fmla="*/ 15 h 22"/>
                <a:gd name="T44" fmla="*/ 15 w 15"/>
                <a:gd name="T45" fmla="*/ 17 h 22"/>
                <a:gd name="T46" fmla="*/ 14 w 15"/>
                <a:gd name="T47" fmla="*/ 20 h 22"/>
                <a:gd name="T48" fmla="*/ 13 w 15"/>
                <a:gd name="T49" fmla="*/ 22 h 22"/>
                <a:gd name="T50" fmla="*/ 11 w 15"/>
                <a:gd name="T51" fmla="*/ 22 h 22"/>
                <a:gd name="T52" fmla="*/ 10 w 15"/>
                <a:gd name="T53" fmla="*/ 22 h 22"/>
                <a:gd name="T54" fmla="*/ 9 w 15"/>
                <a:gd name="T55" fmla="*/ 22 h 22"/>
                <a:gd name="T56" fmla="*/ 7 w 15"/>
                <a:gd name="T57" fmla="*/ 21 h 22"/>
                <a:gd name="T58" fmla="*/ 6 w 15"/>
                <a:gd name="T59" fmla="*/ 20 h 22"/>
                <a:gd name="T60" fmla="*/ 4 w 15"/>
                <a:gd name="T61" fmla="*/ 19 h 22"/>
                <a:gd name="T62" fmla="*/ 3 w 15"/>
                <a:gd name="T63" fmla="*/ 18 h 22"/>
                <a:gd name="T64" fmla="*/ 1 w 15"/>
                <a:gd name="T65" fmla="*/ 17 h 22"/>
                <a:gd name="T66" fmla="*/ 1 w 15"/>
                <a:gd name="T67"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 h="22">
                  <a:moveTo>
                    <a:pt x="1" y="17"/>
                  </a:moveTo>
                  <a:lnTo>
                    <a:pt x="0" y="13"/>
                  </a:lnTo>
                  <a:lnTo>
                    <a:pt x="2" y="14"/>
                  </a:lnTo>
                  <a:lnTo>
                    <a:pt x="3" y="14"/>
                  </a:lnTo>
                  <a:lnTo>
                    <a:pt x="5" y="13"/>
                  </a:lnTo>
                  <a:lnTo>
                    <a:pt x="6" y="13"/>
                  </a:lnTo>
                  <a:lnTo>
                    <a:pt x="7" y="11"/>
                  </a:lnTo>
                  <a:lnTo>
                    <a:pt x="8" y="10"/>
                  </a:lnTo>
                  <a:lnTo>
                    <a:pt x="9" y="9"/>
                  </a:lnTo>
                  <a:lnTo>
                    <a:pt x="9" y="6"/>
                  </a:lnTo>
                  <a:lnTo>
                    <a:pt x="10" y="5"/>
                  </a:lnTo>
                  <a:lnTo>
                    <a:pt x="10" y="3"/>
                  </a:lnTo>
                  <a:lnTo>
                    <a:pt x="9" y="0"/>
                  </a:lnTo>
                  <a:lnTo>
                    <a:pt x="11" y="1"/>
                  </a:lnTo>
                  <a:lnTo>
                    <a:pt x="12" y="2"/>
                  </a:lnTo>
                  <a:lnTo>
                    <a:pt x="12" y="4"/>
                  </a:lnTo>
                  <a:lnTo>
                    <a:pt x="13" y="6"/>
                  </a:lnTo>
                  <a:lnTo>
                    <a:pt x="13" y="8"/>
                  </a:lnTo>
                  <a:lnTo>
                    <a:pt x="13" y="10"/>
                  </a:lnTo>
                  <a:lnTo>
                    <a:pt x="14" y="11"/>
                  </a:lnTo>
                  <a:lnTo>
                    <a:pt x="14" y="13"/>
                  </a:lnTo>
                  <a:lnTo>
                    <a:pt x="14" y="15"/>
                  </a:lnTo>
                  <a:lnTo>
                    <a:pt x="15" y="17"/>
                  </a:lnTo>
                  <a:lnTo>
                    <a:pt x="14" y="20"/>
                  </a:lnTo>
                  <a:lnTo>
                    <a:pt x="13" y="22"/>
                  </a:lnTo>
                  <a:lnTo>
                    <a:pt x="11" y="22"/>
                  </a:lnTo>
                  <a:lnTo>
                    <a:pt x="10" y="22"/>
                  </a:lnTo>
                  <a:lnTo>
                    <a:pt x="9" y="22"/>
                  </a:lnTo>
                  <a:lnTo>
                    <a:pt x="7" y="21"/>
                  </a:lnTo>
                  <a:lnTo>
                    <a:pt x="6" y="20"/>
                  </a:lnTo>
                  <a:lnTo>
                    <a:pt x="4" y="19"/>
                  </a:lnTo>
                  <a:lnTo>
                    <a:pt x="3" y="18"/>
                  </a:lnTo>
                  <a:lnTo>
                    <a:pt x="1" y="17"/>
                  </a:lnTo>
                  <a:lnTo>
                    <a:pt x="1"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4" name="Freeform 181"/>
            <p:cNvSpPr>
              <a:spLocks/>
            </p:cNvSpPr>
            <p:nvPr/>
          </p:nvSpPr>
          <p:spPr bwMode="auto">
            <a:xfrm>
              <a:off x="2838" y="2715"/>
              <a:ext cx="9" cy="17"/>
            </a:xfrm>
            <a:custGeom>
              <a:avLst/>
              <a:gdLst>
                <a:gd name="T0" fmla="*/ 2 w 9"/>
                <a:gd name="T1" fmla="*/ 17 h 17"/>
                <a:gd name="T2" fmla="*/ 1 w 9"/>
                <a:gd name="T3" fmla="*/ 16 h 17"/>
                <a:gd name="T4" fmla="*/ 0 w 9"/>
                <a:gd name="T5" fmla="*/ 14 h 17"/>
                <a:gd name="T6" fmla="*/ 0 w 9"/>
                <a:gd name="T7" fmla="*/ 12 h 17"/>
                <a:gd name="T8" fmla="*/ 0 w 9"/>
                <a:gd name="T9" fmla="*/ 11 h 17"/>
                <a:gd name="T10" fmla="*/ 0 w 9"/>
                <a:gd name="T11" fmla="*/ 9 h 17"/>
                <a:gd name="T12" fmla="*/ 0 w 9"/>
                <a:gd name="T13" fmla="*/ 7 h 17"/>
                <a:gd name="T14" fmla="*/ 0 w 9"/>
                <a:gd name="T15" fmla="*/ 6 h 17"/>
                <a:gd name="T16" fmla="*/ 0 w 9"/>
                <a:gd name="T17" fmla="*/ 4 h 17"/>
                <a:gd name="T18" fmla="*/ 1 w 9"/>
                <a:gd name="T19" fmla="*/ 2 h 17"/>
                <a:gd name="T20" fmla="*/ 1 w 9"/>
                <a:gd name="T21" fmla="*/ 0 h 17"/>
                <a:gd name="T22" fmla="*/ 2 w 9"/>
                <a:gd name="T23" fmla="*/ 1 h 17"/>
                <a:gd name="T24" fmla="*/ 2 w 9"/>
                <a:gd name="T25" fmla="*/ 2 h 17"/>
                <a:gd name="T26" fmla="*/ 3 w 9"/>
                <a:gd name="T27" fmla="*/ 3 h 17"/>
                <a:gd name="T28" fmla="*/ 4 w 9"/>
                <a:gd name="T29" fmla="*/ 5 h 17"/>
                <a:gd name="T30" fmla="*/ 4 w 9"/>
                <a:gd name="T31" fmla="*/ 6 h 17"/>
                <a:gd name="T32" fmla="*/ 5 w 9"/>
                <a:gd name="T33" fmla="*/ 7 h 17"/>
                <a:gd name="T34" fmla="*/ 6 w 9"/>
                <a:gd name="T35" fmla="*/ 8 h 17"/>
                <a:gd name="T36" fmla="*/ 7 w 9"/>
                <a:gd name="T37" fmla="*/ 8 h 17"/>
                <a:gd name="T38" fmla="*/ 8 w 9"/>
                <a:gd name="T39" fmla="*/ 9 h 17"/>
                <a:gd name="T40" fmla="*/ 9 w 9"/>
                <a:gd name="T41" fmla="*/ 9 h 17"/>
                <a:gd name="T42" fmla="*/ 9 w 9"/>
                <a:gd name="T43" fmla="*/ 10 h 17"/>
                <a:gd name="T44" fmla="*/ 9 w 9"/>
                <a:gd name="T45" fmla="*/ 12 h 17"/>
                <a:gd name="T46" fmla="*/ 8 w 9"/>
                <a:gd name="T47" fmla="*/ 13 h 17"/>
                <a:gd name="T48" fmla="*/ 8 w 9"/>
                <a:gd name="T49" fmla="*/ 14 h 17"/>
                <a:gd name="T50" fmla="*/ 7 w 9"/>
                <a:gd name="T51" fmla="*/ 15 h 17"/>
                <a:gd name="T52" fmla="*/ 6 w 9"/>
                <a:gd name="T53" fmla="*/ 16 h 17"/>
                <a:gd name="T54" fmla="*/ 5 w 9"/>
                <a:gd name="T55" fmla="*/ 16 h 17"/>
                <a:gd name="T56" fmla="*/ 4 w 9"/>
                <a:gd name="T57" fmla="*/ 17 h 17"/>
                <a:gd name="T58" fmla="*/ 3 w 9"/>
                <a:gd name="T59" fmla="*/ 17 h 17"/>
                <a:gd name="T60" fmla="*/ 2 w 9"/>
                <a:gd name="T61" fmla="*/ 17 h 17"/>
                <a:gd name="T62" fmla="*/ 2 w 9"/>
                <a:gd name="T6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17">
                  <a:moveTo>
                    <a:pt x="2" y="17"/>
                  </a:moveTo>
                  <a:lnTo>
                    <a:pt x="1" y="16"/>
                  </a:lnTo>
                  <a:lnTo>
                    <a:pt x="0" y="14"/>
                  </a:lnTo>
                  <a:lnTo>
                    <a:pt x="0" y="12"/>
                  </a:lnTo>
                  <a:lnTo>
                    <a:pt x="0" y="11"/>
                  </a:lnTo>
                  <a:lnTo>
                    <a:pt x="0" y="9"/>
                  </a:lnTo>
                  <a:lnTo>
                    <a:pt x="0" y="7"/>
                  </a:lnTo>
                  <a:lnTo>
                    <a:pt x="0" y="6"/>
                  </a:lnTo>
                  <a:lnTo>
                    <a:pt x="0" y="4"/>
                  </a:lnTo>
                  <a:lnTo>
                    <a:pt x="1" y="2"/>
                  </a:lnTo>
                  <a:lnTo>
                    <a:pt x="1" y="0"/>
                  </a:lnTo>
                  <a:lnTo>
                    <a:pt x="2" y="1"/>
                  </a:lnTo>
                  <a:lnTo>
                    <a:pt x="2" y="2"/>
                  </a:lnTo>
                  <a:lnTo>
                    <a:pt x="3" y="3"/>
                  </a:lnTo>
                  <a:lnTo>
                    <a:pt x="4" y="5"/>
                  </a:lnTo>
                  <a:lnTo>
                    <a:pt x="4" y="6"/>
                  </a:lnTo>
                  <a:lnTo>
                    <a:pt x="5" y="7"/>
                  </a:lnTo>
                  <a:lnTo>
                    <a:pt x="6" y="8"/>
                  </a:lnTo>
                  <a:lnTo>
                    <a:pt x="7" y="8"/>
                  </a:lnTo>
                  <a:lnTo>
                    <a:pt x="8" y="9"/>
                  </a:lnTo>
                  <a:lnTo>
                    <a:pt x="9" y="9"/>
                  </a:lnTo>
                  <a:lnTo>
                    <a:pt x="9" y="10"/>
                  </a:lnTo>
                  <a:lnTo>
                    <a:pt x="9" y="12"/>
                  </a:lnTo>
                  <a:lnTo>
                    <a:pt x="8" y="13"/>
                  </a:lnTo>
                  <a:lnTo>
                    <a:pt x="8" y="14"/>
                  </a:lnTo>
                  <a:lnTo>
                    <a:pt x="7" y="15"/>
                  </a:lnTo>
                  <a:lnTo>
                    <a:pt x="6" y="16"/>
                  </a:lnTo>
                  <a:lnTo>
                    <a:pt x="5" y="16"/>
                  </a:lnTo>
                  <a:lnTo>
                    <a:pt x="4" y="17"/>
                  </a:lnTo>
                  <a:lnTo>
                    <a:pt x="3" y="17"/>
                  </a:lnTo>
                  <a:lnTo>
                    <a:pt x="2" y="17"/>
                  </a:lnTo>
                  <a:lnTo>
                    <a:pt x="2" y="17"/>
                  </a:lnTo>
                  <a:close/>
                </a:path>
              </a:pathLst>
            </a:custGeom>
            <a:solidFill>
              <a:srgbClr val="00D9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5" name="Freeform 182"/>
            <p:cNvSpPr>
              <a:spLocks/>
            </p:cNvSpPr>
            <p:nvPr/>
          </p:nvSpPr>
          <p:spPr bwMode="auto">
            <a:xfrm>
              <a:off x="2878" y="2651"/>
              <a:ext cx="30" cy="49"/>
            </a:xfrm>
            <a:custGeom>
              <a:avLst/>
              <a:gdLst>
                <a:gd name="T0" fmla="*/ 28 w 30"/>
                <a:gd name="T1" fmla="*/ 49 h 49"/>
                <a:gd name="T2" fmla="*/ 27 w 30"/>
                <a:gd name="T3" fmla="*/ 43 h 49"/>
                <a:gd name="T4" fmla="*/ 25 w 30"/>
                <a:gd name="T5" fmla="*/ 38 h 49"/>
                <a:gd name="T6" fmla="*/ 23 w 30"/>
                <a:gd name="T7" fmla="*/ 32 h 49"/>
                <a:gd name="T8" fmla="*/ 21 w 30"/>
                <a:gd name="T9" fmla="*/ 27 h 49"/>
                <a:gd name="T10" fmla="*/ 19 w 30"/>
                <a:gd name="T11" fmla="*/ 22 h 49"/>
                <a:gd name="T12" fmla="*/ 16 w 30"/>
                <a:gd name="T13" fmla="*/ 17 h 49"/>
                <a:gd name="T14" fmla="*/ 13 w 30"/>
                <a:gd name="T15" fmla="*/ 13 h 49"/>
                <a:gd name="T16" fmla="*/ 9 w 30"/>
                <a:gd name="T17" fmla="*/ 8 h 49"/>
                <a:gd name="T18" fmla="*/ 5 w 30"/>
                <a:gd name="T19" fmla="*/ 5 h 49"/>
                <a:gd name="T20" fmla="*/ 0 w 30"/>
                <a:gd name="T21" fmla="*/ 2 h 49"/>
                <a:gd name="T22" fmla="*/ 1 w 30"/>
                <a:gd name="T23" fmla="*/ 0 h 49"/>
                <a:gd name="T24" fmla="*/ 6 w 30"/>
                <a:gd name="T25" fmla="*/ 4 h 49"/>
                <a:gd name="T26" fmla="*/ 10 w 30"/>
                <a:gd name="T27" fmla="*/ 7 h 49"/>
                <a:gd name="T28" fmla="*/ 14 w 30"/>
                <a:gd name="T29" fmla="*/ 11 h 49"/>
                <a:gd name="T30" fmla="*/ 17 w 30"/>
                <a:gd name="T31" fmla="*/ 15 h 49"/>
                <a:gd name="T32" fmla="*/ 20 w 30"/>
                <a:gd name="T33" fmla="*/ 20 h 49"/>
                <a:gd name="T34" fmla="*/ 23 w 30"/>
                <a:gd name="T35" fmla="*/ 26 h 49"/>
                <a:gd name="T36" fmla="*/ 26 w 30"/>
                <a:gd name="T37" fmla="*/ 31 h 49"/>
                <a:gd name="T38" fmla="*/ 27 w 30"/>
                <a:gd name="T39" fmla="*/ 37 h 49"/>
                <a:gd name="T40" fmla="*/ 29 w 30"/>
                <a:gd name="T41" fmla="*/ 43 h 49"/>
                <a:gd name="T42" fmla="*/ 30 w 30"/>
                <a:gd name="T43" fmla="*/ 49 h 49"/>
                <a:gd name="T44" fmla="*/ 29 w 30"/>
                <a:gd name="T45" fmla="*/ 49 h 49"/>
                <a:gd name="T46" fmla="*/ 29 w 30"/>
                <a:gd name="T47" fmla="*/ 49 h 49"/>
                <a:gd name="T48" fmla="*/ 28 w 30"/>
                <a:gd name="T4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9">
                  <a:moveTo>
                    <a:pt x="28" y="49"/>
                  </a:moveTo>
                  <a:lnTo>
                    <a:pt x="27" y="43"/>
                  </a:lnTo>
                  <a:lnTo>
                    <a:pt x="25" y="38"/>
                  </a:lnTo>
                  <a:lnTo>
                    <a:pt x="23" y="32"/>
                  </a:lnTo>
                  <a:lnTo>
                    <a:pt x="21" y="27"/>
                  </a:lnTo>
                  <a:lnTo>
                    <a:pt x="19" y="22"/>
                  </a:lnTo>
                  <a:lnTo>
                    <a:pt x="16" y="17"/>
                  </a:lnTo>
                  <a:lnTo>
                    <a:pt x="13" y="13"/>
                  </a:lnTo>
                  <a:lnTo>
                    <a:pt x="9" y="8"/>
                  </a:lnTo>
                  <a:lnTo>
                    <a:pt x="5" y="5"/>
                  </a:lnTo>
                  <a:lnTo>
                    <a:pt x="0" y="2"/>
                  </a:lnTo>
                  <a:lnTo>
                    <a:pt x="1" y="0"/>
                  </a:lnTo>
                  <a:lnTo>
                    <a:pt x="6" y="4"/>
                  </a:lnTo>
                  <a:lnTo>
                    <a:pt x="10" y="7"/>
                  </a:lnTo>
                  <a:lnTo>
                    <a:pt x="14" y="11"/>
                  </a:lnTo>
                  <a:lnTo>
                    <a:pt x="17" y="15"/>
                  </a:lnTo>
                  <a:lnTo>
                    <a:pt x="20" y="20"/>
                  </a:lnTo>
                  <a:lnTo>
                    <a:pt x="23" y="26"/>
                  </a:lnTo>
                  <a:lnTo>
                    <a:pt x="26" y="31"/>
                  </a:lnTo>
                  <a:lnTo>
                    <a:pt x="27" y="37"/>
                  </a:lnTo>
                  <a:lnTo>
                    <a:pt x="29" y="43"/>
                  </a:lnTo>
                  <a:lnTo>
                    <a:pt x="30" y="49"/>
                  </a:lnTo>
                  <a:lnTo>
                    <a:pt x="29" y="49"/>
                  </a:lnTo>
                  <a:lnTo>
                    <a:pt x="29" y="49"/>
                  </a:lnTo>
                  <a:lnTo>
                    <a:pt x="28" y="49"/>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6" name="Freeform 183"/>
            <p:cNvSpPr>
              <a:spLocks/>
            </p:cNvSpPr>
            <p:nvPr/>
          </p:nvSpPr>
          <p:spPr bwMode="auto">
            <a:xfrm>
              <a:off x="2869" y="2681"/>
              <a:ext cx="17" cy="18"/>
            </a:xfrm>
            <a:custGeom>
              <a:avLst/>
              <a:gdLst>
                <a:gd name="T0" fmla="*/ 0 w 17"/>
                <a:gd name="T1" fmla="*/ 3 h 18"/>
                <a:gd name="T2" fmla="*/ 3 w 17"/>
                <a:gd name="T3" fmla="*/ 1 h 18"/>
                <a:gd name="T4" fmla="*/ 5 w 17"/>
                <a:gd name="T5" fmla="*/ 0 h 18"/>
                <a:gd name="T6" fmla="*/ 7 w 17"/>
                <a:gd name="T7" fmla="*/ 1 h 18"/>
                <a:gd name="T8" fmla="*/ 9 w 17"/>
                <a:gd name="T9" fmla="*/ 2 h 18"/>
                <a:gd name="T10" fmla="*/ 11 w 17"/>
                <a:gd name="T11" fmla="*/ 5 h 18"/>
                <a:gd name="T12" fmla="*/ 12 w 17"/>
                <a:gd name="T13" fmla="*/ 7 h 18"/>
                <a:gd name="T14" fmla="*/ 14 w 17"/>
                <a:gd name="T15" fmla="*/ 10 h 18"/>
                <a:gd name="T16" fmla="*/ 15 w 17"/>
                <a:gd name="T17" fmla="*/ 13 h 18"/>
                <a:gd name="T18" fmla="*/ 16 w 17"/>
                <a:gd name="T19" fmla="*/ 16 h 18"/>
                <a:gd name="T20" fmla="*/ 17 w 17"/>
                <a:gd name="T21" fmla="*/ 18 h 18"/>
                <a:gd name="T22" fmla="*/ 16 w 17"/>
                <a:gd name="T23" fmla="*/ 16 h 18"/>
                <a:gd name="T24" fmla="*/ 15 w 17"/>
                <a:gd name="T25" fmla="*/ 13 h 18"/>
                <a:gd name="T26" fmla="*/ 13 w 17"/>
                <a:gd name="T27" fmla="*/ 11 h 18"/>
                <a:gd name="T28" fmla="*/ 11 w 17"/>
                <a:gd name="T29" fmla="*/ 10 h 18"/>
                <a:gd name="T30" fmla="*/ 9 w 17"/>
                <a:gd name="T31" fmla="*/ 8 h 18"/>
                <a:gd name="T32" fmla="*/ 7 w 17"/>
                <a:gd name="T33" fmla="*/ 7 h 18"/>
                <a:gd name="T34" fmla="*/ 6 w 17"/>
                <a:gd name="T35" fmla="*/ 5 h 18"/>
                <a:gd name="T36" fmla="*/ 4 w 17"/>
                <a:gd name="T37" fmla="*/ 4 h 18"/>
                <a:gd name="T38" fmla="*/ 2 w 17"/>
                <a:gd name="T39" fmla="*/ 4 h 18"/>
                <a:gd name="T40" fmla="*/ 0 w 17"/>
                <a:gd name="T41" fmla="*/ 3 h 18"/>
                <a:gd name="T42" fmla="*/ 0 w 17"/>
                <a:gd name="T4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0" y="3"/>
                  </a:moveTo>
                  <a:lnTo>
                    <a:pt x="3" y="1"/>
                  </a:lnTo>
                  <a:lnTo>
                    <a:pt x="5" y="0"/>
                  </a:lnTo>
                  <a:lnTo>
                    <a:pt x="7" y="1"/>
                  </a:lnTo>
                  <a:lnTo>
                    <a:pt x="9" y="2"/>
                  </a:lnTo>
                  <a:lnTo>
                    <a:pt x="11" y="5"/>
                  </a:lnTo>
                  <a:lnTo>
                    <a:pt x="12" y="7"/>
                  </a:lnTo>
                  <a:lnTo>
                    <a:pt x="14" y="10"/>
                  </a:lnTo>
                  <a:lnTo>
                    <a:pt x="15" y="13"/>
                  </a:lnTo>
                  <a:lnTo>
                    <a:pt x="16" y="16"/>
                  </a:lnTo>
                  <a:lnTo>
                    <a:pt x="17" y="18"/>
                  </a:lnTo>
                  <a:lnTo>
                    <a:pt x="16" y="16"/>
                  </a:lnTo>
                  <a:lnTo>
                    <a:pt x="15" y="13"/>
                  </a:lnTo>
                  <a:lnTo>
                    <a:pt x="13" y="11"/>
                  </a:lnTo>
                  <a:lnTo>
                    <a:pt x="11" y="10"/>
                  </a:lnTo>
                  <a:lnTo>
                    <a:pt x="9" y="8"/>
                  </a:lnTo>
                  <a:lnTo>
                    <a:pt x="7" y="7"/>
                  </a:lnTo>
                  <a:lnTo>
                    <a:pt x="6" y="5"/>
                  </a:lnTo>
                  <a:lnTo>
                    <a:pt x="4" y="4"/>
                  </a:lnTo>
                  <a:lnTo>
                    <a:pt x="2" y="4"/>
                  </a:lnTo>
                  <a:lnTo>
                    <a:pt x="0" y="3"/>
                  </a:lnTo>
                  <a:lnTo>
                    <a:pt x="0" y="3"/>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 name="Freeform 184"/>
            <p:cNvSpPr>
              <a:spLocks/>
            </p:cNvSpPr>
            <p:nvPr/>
          </p:nvSpPr>
          <p:spPr bwMode="auto">
            <a:xfrm>
              <a:off x="2831" y="2688"/>
              <a:ext cx="18" cy="22"/>
            </a:xfrm>
            <a:custGeom>
              <a:avLst/>
              <a:gdLst>
                <a:gd name="T0" fmla="*/ 0 w 18"/>
                <a:gd name="T1" fmla="*/ 22 h 22"/>
                <a:gd name="T2" fmla="*/ 1 w 18"/>
                <a:gd name="T3" fmla="*/ 19 h 22"/>
                <a:gd name="T4" fmla="*/ 2 w 18"/>
                <a:gd name="T5" fmla="*/ 17 h 22"/>
                <a:gd name="T6" fmla="*/ 3 w 18"/>
                <a:gd name="T7" fmla="*/ 14 h 22"/>
                <a:gd name="T8" fmla="*/ 5 w 18"/>
                <a:gd name="T9" fmla="*/ 11 h 22"/>
                <a:gd name="T10" fmla="*/ 7 w 18"/>
                <a:gd name="T11" fmla="*/ 9 h 22"/>
                <a:gd name="T12" fmla="*/ 8 w 18"/>
                <a:gd name="T13" fmla="*/ 6 h 22"/>
                <a:gd name="T14" fmla="*/ 10 w 18"/>
                <a:gd name="T15" fmla="*/ 4 h 22"/>
                <a:gd name="T16" fmla="*/ 12 w 18"/>
                <a:gd name="T17" fmla="*/ 2 h 22"/>
                <a:gd name="T18" fmla="*/ 14 w 18"/>
                <a:gd name="T19" fmla="*/ 1 h 22"/>
                <a:gd name="T20" fmla="*/ 16 w 18"/>
                <a:gd name="T21" fmla="*/ 0 h 22"/>
                <a:gd name="T22" fmla="*/ 18 w 18"/>
                <a:gd name="T23" fmla="*/ 4 h 22"/>
                <a:gd name="T24" fmla="*/ 16 w 18"/>
                <a:gd name="T25" fmla="*/ 4 h 22"/>
                <a:gd name="T26" fmla="*/ 14 w 18"/>
                <a:gd name="T27" fmla="*/ 5 h 22"/>
                <a:gd name="T28" fmla="*/ 12 w 18"/>
                <a:gd name="T29" fmla="*/ 7 h 22"/>
                <a:gd name="T30" fmla="*/ 10 w 18"/>
                <a:gd name="T31" fmla="*/ 9 h 22"/>
                <a:gd name="T32" fmla="*/ 8 w 18"/>
                <a:gd name="T33" fmla="*/ 11 h 22"/>
                <a:gd name="T34" fmla="*/ 7 w 18"/>
                <a:gd name="T35" fmla="*/ 14 h 22"/>
                <a:gd name="T36" fmla="*/ 5 w 18"/>
                <a:gd name="T37" fmla="*/ 16 h 22"/>
                <a:gd name="T38" fmla="*/ 4 w 18"/>
                <a:gd name="T39" fmla="*/ 18 h 22"/>
                <a:gd name="T40" fmla="*/ 2 w 18"/>
                <a:gd name="T41" fmla="*/ 20 h 22"/>
                <a:gd name="T42" fmla="*/ 0 w 18"/>
                <a:gd name="T43" fmla="*/ 22 h 22"/>
                <a:gd name="T44" fmla="*/ 0 w 18"/>
                <a:gd name="T4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0" y="22"/>
                  </a:moveTo>
                  <a:lnTo>
                    <a:pt x="1" y="19"/>
                  </a:lnTo>
                  <a:lnTo>
                    <a:pt x="2" y="17"/>
                  </a:lnTo>
                  <a:lnTo>
                    <a:pt x="3" y="14"/>
                  </a:lnTo>
                  <a:lnTo>
                    <a:pt x="5" y="11"/>
                  </a:lnTo>
                  <a:lnTo>
                    <a:pt x="7" y="9"/>
                  </a:lnTo>
                  <a:lnTo>
                    <a:pt x="8" y="6"/>
                  </a:lnTo>
                  <a:lnTo>
                    <a:pt x="10" y="4"/>
                  </a:lnTo>
                  <a:lnTo>
                    <a:pt x="12" y="2"/>
                  </a:lnTo>
                  <a:lnTo>
                    <a:pt x="14" y="1"/>
                  </a:lnTo>
                  <a:lnTo>
                    <a:pt x="16" y="0"/>
                  </a:lnTo>
                  <a:lnTo>
                    <a:pt x="18" y="4"/>
                  </a:lnTo>
                  <a:lnTo>
                    <a:pt x="16" y="4"/>
                  </a:lnTo>
                  <a:lnTo>
                    <a:pt x="14" y="5"/>
                  </a:lnTo>
                  <a:lnTo>
                    <a:pt x="12" y="7"/>
                  </a:lnTo>
                  <a:lnTo>
                    <a:pt x="10" y="9"/>
                  </a:lnTo>
                  <a:lnTo>
                    <a:pt x="8" y="11"/>
                  </a:lnTo>
                  <a:lnTo>
                    <a:pt x="7" y="14"/>
                  </a:lnTo>
                  <a:lnTo>
                    <a:pt x="5" y="16"/>
                  </a:lnTo>
                  <a:lnTo>
                    <a:pt x="4" y="18"/>
                  </a:lnTo>
                  <a:lnTo>
                    <a:pt x="2" y="20"/>
                  </a:lnTo>
                  <a:lnTo>
                    <a:pt x="0" y="22"/>
                  </a:lnTo>
                  <a:lnTo>
                    <a:pt x="0" y="22"/>
                  </a:lnTo>
                  <a:close/>
                </a:path>
              </a:pathLst>
            </a:custGeom>
            <a:solidFill>
              <a:srgbClr val="0006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pic>
        <p:nvPicPr>
          <p:cNvPr id="232" name="Picture 229" descr="Colt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3300" y="2543175"/>
            <a:ext cx="904875"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04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t>The Cone of Uncertainty</a:t>
            </a:r>
          </a:p>
        </p:txBody>
      </p:sp>
      <p:pic>
        <p:nvPicPr>
          <p:cNvPr id="8195" name="Picture 3" descr="Projected 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715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Freeform 4"/>
          <p:cNvSpPr>
            <a:spLocks noChangeAspect="1"/>
          </p:cNvSpPr>
          <p:nvPr/>
        </p:nvSpPr>
        <p:spPr bwMode="auto">
          <a:xfrm rot="1409788">
            <a:off x="2657475" y="2905125"/>
            <a:ext cx="1236663" cy="477838"/>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5" name="Freeform 5"/>
          <p:cNvSpPr>
            <a:spLocks noChangeAspect="1"/>
          </p:cNvSpPr>
          <p:nvPr/>
        </p:nvSpPr>
        <p:spPr bwMode="auto">
          <a:xfrm rot="933942">
            <a:off x="2417763" y="2841625"/>
            <a:ext cx="2081212" cy="722313"/>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6" name="Freeform 6"/>
          <p:cNvSpPr>
            <a:spLocks noChangeAspect="1"/>
          </p:cNvSpPr>
          <p:nvPr/>
        </p:nvSpPr>
        <p:spPr bwMode="auto">
          <a:xfrm rot="540211">
            <a:off x="2482850" y="2890838"/>
            <a:ext cx="2400300" cy="87630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7" name="Freeform 7"/>
          <p:cNvSpPr>
            <a:spLocks noChangeAspect="1"/>
          </p:cNvSpPr>
          <p:nvPr/>
        </p:nvSpPr>
        <p:spPr bwMode="auto">
          <a:xfrm rot="204749">
            <a:off x="2192338" y="2789238"/>
            <a:ext cx="2906712" cy="106045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8" name="Freeform 8"/>
          <p:cNvSpPr>
            <a:spLocks/>
          </p:cNvSpPr>
          <p:nvPr/>
        </p:nvSpPr>
        <p:spPr bwMode="auto">
          <a:xfrm>
            <a:off x="2254250" y="2743200"/>
            <a:ext cx="3454400" cy="1258888"/>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9" name="Freeform 9"/>
          <p:cNvSpPr>
            <a:spLocks noChangeAspect="1"/>
          </p:cNvSpPr>
          <p:nvPr/>
        </p:nvSpPr>
        <p:spPr bwMode="auto">
          <a:xfrm rot="204749">
            <a:off x="2308225" y="2792413"/>
            <a:ext cx="3189288" cy="113665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70" name="Line 10"/>
          <p:cNvSpPr>
            <a:spLocks noChangeShapeType="1"/>
          </p:cNvSpPr>
          <p:nvPr/>
        </p:nvSpPr>
        <p:spPr bwMode="auto">
          <a:xfrm flipH="1" flipV="1">
            <a:off x="5416550" y="3975100"/>
            <a:ext cx="266700" cy="63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1" name="Line 11"/>
          <p:cNvSpPr>
            <a:spLocks noChangeShapeType="1"/>
          </p:cNvSpPr>
          <p:nvPr/>
        </p:nvSpPr>
        <p:spPr bwMode="auto">
          <a:xfrm flipH="1" flipV="1">
            <a:off x="5068888" y="3910013"/>
            <a:ext cx="366712" cy="714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2" name="Line 12"/>
          <p:cNvSpPr>
            <a:spLocks noChangeShapeType="1"/>
          </p:cNvSpPr>
          <p:nvPr/>
        </p:nvSpPr>
        <p:spPr bwMode="auto">
          <a:xfrm flipH="1" flipV="1">
            <a:off x="4695825" y="3892550"/>
            <a:ext cx="423863" cy="25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3" name="Line 13"/>
          <p:cNvSpPr>
            <a:spLocks noChangeShapeType="1"/>
          </p:cNvSpPr>
          <p:nvPr/>
        </p:nvSpPr>
        <p:spPr bwMode="auto">
          <a:xfrm flipH="1" flipV="1">
            <a:off x="4337050" y="3786188"/>
            <a:ext cx="374650" cy="101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4" name="Line 14"/>
          <p:cNvSpPr>
            <a:spLocks noChangeShapeType="1"/>
          </p:cNvSpPr>
          <p:nvPr/>
        </p:nvSpPr>
        <p:spPr bwMode="auto">
          <a:xfrm flipH="1" flipV="1">
            <a:off x="3762375" y="3608388"/>
            <a:ext cx="609600" cy="18891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5" name="Line 15"/>
          <p:cNvSpPr>
            <a:spLocks noChangeShapeType="1"/>
          </p:cNvSpPr>
          <p:nvPr/>
        </p:nvSpPr>
        <p:spPr bwMode="auto">
          <a:xfrm flipH="1" flipV="1">
            <a:off x="3333750" y="3314700"/>
            <a:ext cx="473075" cy="3190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6" name="Line 16"/>
          <p:cNvSpPr>
            <a:spLocks noChangeShapeType="1"/>
          </p:cNvSpPr>
          <p:nvPr/>
        </p:nvSpPr>
        <p:spPr bwMode="auto">
          <a:xfrm flipH="1" flipV="1">
            <a:off x="3111500" y="2949575"/>
            <a:ext cx="228600" cy="3778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7" name="Freeform 17"/>
          <p:cNvSpPr>
            <a:spLocks noChangeAspect="1"/>
          </p:cNvSpPr>
          <p:nvPr/>
        </p:nvSpPr>
        <p:spPr bwMode="auto">
          <a:xfrm rot="2275696">
            <a:off x="2947988" y="2928938"/>
            <a:ext cx="579437" cy="268287"/>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8210" name="Text Box 18"/>
          <p:cNvSpPr txBox="1">
            <a:spLocks noChangeArrowheads="1"/>
          </p:cNvSpPr>
          <p:nvPr/>
        </p:nvSpPr>
        <p:spPr bwMode="auto">
          <a:xfrm>
            <a:off x="981075" y="5699125"/>
            <a:ext cx="76723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Clr>
                <a:srgbClr val="3C3CB4"/>
              </a:buClr>
              <a:buFont typeface="Wingdings" pitchFamily="2" charset="2"/>
              <a:buNone/>
            </a:pPr>
            <a:r>
              <a:rPr lang="en-US" sz="2000" dirty="0">
                <a:solidFill>
                  <a:srgbClr val="3C3CB4"/>
                </a:solidFill>
              </a:rPr>
              <a:t>We expect </a:t>
            </a:r>
            <a:r>
              <a:rPr lang="en-US" sz="2000" b="1" dirty="0">
                <a:solidFill>
                  <a:srgbClr val="3C3CB4"/>
                </a:solidFill>
              </a:rPr>
              <a:t>uncertainty</a:t>
            </a:r>
            <a:r>
              <a:rPr lang="en-US" sz="2000" dirty="0">
                <a:solidFill>
                  <a:srgbClr val="3C3CB4"/>
                </a:solidFill>
              </a:rPr>
              <a:t> and manage for it through iterations, anticipation, and adaptation.</a:t>
            </a:r>
          </a:p>
          <a:p>
            <a:pPr eaLnBrk="1" hangingPunct="1"/>
            <a:endParaRPr lang="en-US" sz="2000" dirty="0"/>
          </a:p>
        </p:txBody>
      </p:sp>
    </p:spTree>
    <p:extLst>
      <p:ext uri="{BB962C8B-B14F-4D97-AF65-F5344CB8AC3E}">
        <p14:creationId xmlns:p14="http://schemas.microsoft.com/office/powerpoint/2010/main" val="4124415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368"/>
                                        </p:tgtEl>
                                        <p:attrNameLst>
                                          <p:attrName>style.visibility</p:attrName>
                                        </p:attrNameLst>
                                      </p:cBhvr>
                                      <p:to>
                                        <p:strVal val="visible"/>
                                      </p:to>
                                    </p:set>
                                  </p:childTnLst>
                                  <p:subTnLst>
                                    <p:set>
                                      <p:cBhvr override="childStyle">
                                        <p:cTn dur="1" fill="hold" display="0" masterRel="nextClick" afterEffect="1"/>
                                        <p:tgtEl>
                                          <p:spTgt spid="143368"/>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369"/>
                                        </p:tgtEl>
                                        <p:attrNameLst>
                                          <p:attrName>style.visibility</p:attrName>
                                        </p:attrNameLst>
                                      </p:cBhvr>
                                      <p:to>
                                        <p:strVal val="visible"/>
                                      </p:to>
                                    </p:set>
                                  </p:childTnLst>
                                  <p:subTnLst>
                                    <p:set>
                                      <p:cBhvr override="childStyle">
                                        <p:cTn dur="1" fill="hold" display="0" masterRel="nextClick" afterEffect="1"/>
                                        <p:tgtEl>
                                          <p:spTgt spid="143369"/>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33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367"/>
                                        </p:tgtEl>
                                        <p:attrNameLst>
                                          <p:attrName>style.visibility</p:attrName>
                                        </p:attrNameLst>
                                      </p:cBhvr>
                                      <p:to>
                                        <p:strVal val="visible"/>
                                      </p:to>
                                    </p:set>
                                  </p:childTnLst>
                                  <p:subTnLst>
                                    <p:set>
                                      <p:cBhvr override="childStyle">
                                        <p:cTn dur="1" fill="hold" display="0" masterRel="nextClick" afterEffect="1"/>
                                        <p:tgtEl>
                                          <p:spTgt spid="143367"/>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366"/>
                                        </p:tgtEl>
                                        <p:attrNameLst>
                                          <p:attrName>style.visibility</p:attrName>
                                        </p:attrNameLst>
                                      </p:cBhvr>
                                      <p:to>
                                        <p:strVal val="visible"/>
                                      </p:to>
                                    </p:set>
                                  </p:childTnLst>
                                  <p:subTnLst>
                                    <p:set>
                                      <p:cBhvr override="childStyle">
                                        <p:cTn dur="1" fill="hold" display="0" masterRel="nextClick" afterEffect="1"/>
                                        <p:tgtEl>
                                          <p:spTgt spid="143366"/>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33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365"/>
                                        </p:tgtEl>
                                        <p:attrNameLst>
                                          <p:attrName>style.visibility</p:attrName>
                                        </p:attrNameLst>
                                      </p:cBhvr>
                                      <p:to>
                                        <p:strVal val="visible"/>
                                      </p:to>
                                    </p:set>
                                  </p:childTnLst>
                                  <p:subTnLst>
                                    <p:set>
                                      <p:cBhvr override="childStyle">
                                        <p:cTn dur="1" fill="hold" display="0" masterRel="nextClick" afterEffect="1"/>
                                        <p:tgtEl>
                                          <p:spTgt spid="143365"/>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364"/>
                                        </p:tgtEl>
                                        <p:attrNameLst>
                                          <p:attrName>style.visibility</p:attrName>
                                        </p:attrNameLst>
                                      </p:cBhvr>
                                      <p:to>
                                        <p:strVal val="visible"/>
                                      </p:to>
                                    </p:set>
                                  </p:childTnLst>
                                  <p:subTnLst>
                                    <p:set>
                                      <p:cBhvr override="childStyle">
                                        <p:cTn dur="1" fill="hold" display="0" masterRel="nextClick" afterEffect="1"/>
                                        <p:tgtEl>
                                          <p:spTgt spid="143364"/>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33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3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P spid="143366" grpId="0" animBg="1"/>
      <p:bldP spid="143367" grpId="0" animBg="1"/>
      <p:bldP spid="143368" grpId="0" animBg="1"/>
      <p:bldP spid="143369" grpId="0" animBg="1"/>
      <p:bldP spid="143370" grpId="0" animBg="1"/>
      <p:bldP spid="143371" grpId="0" animBg="1"/>
      <p:bldP spid="143372" grpId="0" animBg="1"/>
      <p:bldP spid="143373" grpId="0" animBg="1"/>
      <p:bldP spid="143374" grpId="0" animBg="1"/>
      <p:bldP spid="143375" grpId="0" animBg="1"/>
      <p:bldP spid="143376" grpId="0" animBg="1"/>
      <p:bldP spid="14337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z="4000" smtClean="0"/>
              <a:t>Making An Agile Conference Agile</a:t>
            </a:r>
          </a:p>
        </p:txBody>
      </p:sp>
      <p:sp>
        <p:nvSpPr>
          <p:cNvPr id="19459" name="Content Placeholder 2"/>
          <p:cNvSpPr>
            <a:spLocks noGrp="1"/>
          </p:cNvSpPr>
          <p:nvPr>
            <p:ph idx="1"/>
          </p:nvPr>
        </p:nvSpPr>
        <p:spPr/>
        <p:txBody>
          <a:bodyPr/>
          <a:lstStyle/>
          <a:p>
            <a:endParaRPr lang="en-US" smtClean="0"/>
          </a:p>
        </p:txBody>
      </p:sp>
      <p:graphicFrame>
        <p:nvGraphicFramePr>
          <p:cNvPr id="4" name="Chart 3"/>
          <p:cNvGraphicFramePr/>
          <p:nvPr/>
        </p:nvGraphicFramePr>
        <p:xfrm>
          <a:off x="838200" y="1676400"/>
          <a:ext cx="71628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ight Arrow 4"/>
          <p:cNvSpPr/>
          <p:nvPr/>
        </p:nvSpPr>
        <p:spPr>
          <a:xfrm flipH="1">
            <a:off x="1384300" y="3409950"/>
            <a:ext cx="2619375" cy="939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5 Extra weeks to review sessions</a:t>
            </a:r>
          </a:p>
        </p:txBody>
      </p:sp>
    </p:spTree>
    <p:extLst>
      <p:ext uri="{BB962C8B-B14F-4D97-AF65-F5344CB8AC3E}">
        <p14:creationId xmlns:p14="http://schemas.microsoft.com/office/powerpoint/2010/main" val="64698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smtClean="0"/>
          </a:p>
        </p:txBody>
      </p:sp>
      <p:sp>
        <p:nvSpPr>
          <p:cNvPr id="20483" name="Content Placeholder 2"/>
          <p:cNvSpPr>
            <a:spLocks noGrp="1"/>
          </p:cNvSpPr>
          <p:nvPr>
            <p:ph idx="1"/>
          </p:nvPr>
        </p:nvSpPr>
        <p:spPr/>
        <p:txBody>
          <a:bodyPr/>
          <a:lstStyle/>
          <a:p>
            <a:endParaRPr lang="en-US" smtClean="0"/>
          </a:p>
        </p:txBody>
      </p:sp>
      <p:graphicFrame>
        <p:nvGraphicFramePr>
          <p:cNvPr id="4" name="Chart 3"/>
          <p:cNvGraphicFramePr>
            <a:graphicFrameLocks noGrp="1"/>
          </p:cNvGraphicFramePr>
          <p:nvPr/>
        </p:nvGraphicFramePr>
        <p:xfrm>
          <a:off x="280987" y="509587"/>
          <a:ext cx="8582025" cy="5838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5068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Uncertainty Bounds</a:t>
            </a:r>
          </a:p>
        </p:txBody>
      </p:sp>
      <p:graphicFrame>
        <p:nvGraphicFramePr>
          <p:cNvPr id="5" name="Content Placeholder 4"/>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grpSp>
        <p:nvGrpSpPr>
          <p:cNvPr id="46084" name="Group 10"/>
          <p:cNvGrpSpPr>
            <a:grpSpLocks/>
          </p:cNvGrpSpPr>
          <p:nvPr/>
        </p:nvGrpSpPr>
        <p:grpSpPr bwMode="auto">
          <a:xfrm>
            <a:off x="1295400" y="3867150"/>
            <a:ext cx="4116388" cy="1755775"/>
            <a:chOff x="1295400" y="3886200"/>
            <a:chExt cx="4115594" cy="1677194"/>
          </a:xfrm>
        </p:grpSpPr>
        <p:cxnSp>
          <p:nvCxnSpPr>
            <p:cNvPr id="8" name="Straight Connector 7"/>
            <p:cNvCxnSpPr/>
            <p:nvPr/>
          </p:nvCxnSpPr>
          <p:spPr>
            <a:xfrm>
              <a:off x="1295400" y="3886200"/>
              <a:ext cx="4114006" cy="1517"/>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572361" y="4724762"/>
              <a:ext cx="1675677" cy="1588"/>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5" name="Group 14"/>
          <p:cNvGrpSpPr>
            <a:grpSpLocks/>
          </p:cNvGrpSpPr>
          <p:nvPr/>
        </p:nvGrpSpPr>
        <p:grpSpPr bwMode="auto">
          <a:xfrm>
            <a:off x="1293813" y="2463800"/>
            <a:ext cx="5183187" cy="3159125"/>
            <a:chOff x="1295400" y="3886200"/>
            <a:chExt cx="4115594" cy="1677194"/>
          </a:xfrm>
        </p:grpSpPr>
        <p:cxnSp>
          <p:nvCxnSpPr>
            <p:cNvPr id="16" name="Straight Connector 15"/>
            <p:cNvCxnSpPr/>
            <p:nvPr/>
          </p:nvCxnSpPr>
          <p:spPr>
            <a:xfrm>
              <a:off x="1295400" y="3886200"/>
              <a:ext cx="4114334" cy="1686"/>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rot="5400000">
              <a:off x="4572188" y="4724588"/>
              <a:ext cx="1676351" cy="1260"/>
            </a:xfrm>
            <a:prstGeom prst="line">
              <a:avLst/>
            </a:prstGeom>
            <a:ln>
              <a:tailEnd type="stealth"/>
            </a:ln>
          </p:spPr>
          <p:style>
            <a:lnRef idx="2">
              <a:schemeClr val="dk1"/>
            </a:lnRef>
            <a:fillRef idx="0">
              <a:schemeClr val="dk1"/>
            </a:fillRef>
            <a:effectRef idx="1">
              <a:schemeClr val="dk1"/>
            </a:effectRef>
            <a:fontRef idx="minor">
              <a:schemeClr val="tx1"/>
            </a:fontRef>
          </p:style>
        </p:cxnSp>
      </p:grpSp>
      <p:grpSp>
        <p:nvGrpSpPr>
          <p:cNvPr id="46086" name="Group 17"/>
          <p:cNvGrpSpPr>
            <a:grpSpLocks/>
          </p:cNvGrpSpPr>
          <p:nvPr/>
        </p:nvGrpSpPr>
        <p:grpSpPr bwMode="auto">
          <a:xfrm>
            <a:off x="1295400" y="5256213"/>
            <a:ext cx="3289300" cy="354012"/>
            <a:chOff x="1295400" y="3886200"/>
            <a:chExt cx="4115594" cy="1677194"/>
          </a:xfrm>
        </p:grpSpPr>
        <p:cxnSp>
          <p:nvCxnSpPr>
            <p:cNvPr id="19" name="Straight Connector 18"/>
            <p:cNvCxnSpPr/>
            <p:nvPr/>
          </p:nvCxnSpPr>
          <p:spPr>
            <a:xfrm>
              <a:off x="1295400" y="3886200"/>
              <a:ext cx="4115594"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rot="5400000">
              <a:off x="4571405" y="4723802"/>
              <a:ext cx="1677194" cy="1986"/>
            </a:xfrm>
            <a:prstGeom prst="line">
              <a:avLst/>
            </a:prstGeom>
            <a:ln>
              <a:tailEnd type="stealth"/>
            </a:ln>
          </p:spPr>
          <p:style>
            <a:lnRef idx="2">
              <a:schemeClr val="dk1"/>
            </a:lnRef>
            <a:fillRef idx="0">
              <a:schemeClr val="dk1"/>
            </a:fillRef>
            <a:effectRef idx="1">
              <a:schemeClr val="dk1"/>
            </a:effectRef>
            <a:fontRef idx="minor">
              <a:schemeClr val="tx1"/>
            </a:fontRef>
          </p:style>
        </p:cxnSp>
      </p:grpSp>
      <p:sp>
        <p:nvSpPr>
          <p:cNvPr id="13" name="WordArt 4"/>
          <p:cNvSpPr>
            <a:spLocks noChangeArrowheads="1" noChangeShapeType="1" noTextEdit="1"/>
          </p:cNvSpPr>
          <p:nvPr/>
        </p:nvSpPr>
        <p:spPr bwMode="auto">
          <a:xfrm>
            <a:off x="1223963" y="5140325"/>
            <a:ext cx="2965450" cy="293688"/>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10-20% on time</a:t>
            </a:r>
          </a:p>
        </p:txBody>
      </p:sp>
      <p:sp>
        <p:nvSpPr>
          <p:cNvPr id="15" name="WordArt 4"/>
          <p:cNvSpPr>
            <a:spLocks noChangeArrowheads="1" noChangeShapeType="1" noTextEdit="1"/>
          </p:cNvSpPr>
          <p:nvPr/>
        </p:nvSpPr>
        <p:spPr bwMode="auto">
          <a:xfrm>
            <a:off x="2624138" y="2311400"/>
            <a:ext cx="3208337"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10% exceed 3-4x</a:t>
            </a:r>
          </a:p>
        </p:txBody>
      </p:sp>
      <p:sp>
        <p:nvSpPr>
          <p:cNvPr id="18" name="WordArt 4"/>
          <p:cNvSpPr>
            <a:spLocks noChangeArrowheads="1" noChangeShapeType="1" noTextEdit="1"/>
          </p:cNvSpPr>
          <p:nvPr/>
        </p:nvSpPr>
        <p:spPr bwMode="auto">
          <a:xfrm>
            <a:off x="1539875" y="3810000"/>
            <a:ext cx="3209925" cy="32226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Median project 1.7x</a:t>
            </a:r>
          </a:p>
        </p:txBody>
      </p:sp>
    </p:spTree>
    <p:extLst>
      <p:ext uri="{BB962C8B-B14F-4D97-AF65-F5344CB8AC3E}">
        <p14:creationId xmlns:p14="http://schemas.microsoft.com/office/powerpoint/2010/main" val="137221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2"/>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9219" name="Rectangle 2"/>
          <p:cNvSpPr>
            <a:spLocks noGrp="1" noChangeArrowheads="1"/>
          </p:cNvSpPr>
          <p:nvPr>
            <p:ph type="title"/>
          </p:nvPr>
        </p:nvSpPr>
        <p:spPr/>
        <p:txBody>
          <a:bodyPr/>
          <a:lstStyle/>
          <a:p>
            <a:pPr indent="0" eaLnBrk="1" hangingPunct="1"/>
            <a:r>
              <a:rPr lang="en-US" sz="4000" smtClean="0"/>
              <a:t>The A/B/C List sets proper expectations</a:t>
            </a:r>
          </a:p>
        </p:txBody>
      </p:sp>
      <p:graphicFrame>
        <p:nvGraphicFramePr>
          <p:cNvPr id="125955" name="Group 3"/>
          <p:cNvGraphicFramePr>
            <a:graphicFrameLocks noGrp="1"/>
          </p:cNvGraphicFramePr>
          <p:nvPr>
            <p:ph idx="4294967295"/>
          </p:nvPr>
        </p:nvGraphicFramePr>
        <p:xfrm>
          <a:off x="366713" y="1628775"/>
          <a:ext cx="8382000" cy="2684645"/>
        </p:xfrm>
        <a:graphic>
          <a:graphicData uri="http://schemas.openxmlformats.org/drawingml/2006/table">
            <a:tbl>
              <a:tblPr/>
              <a:tblGrid>
                <a:gridCol w="1319212"/>
                <a:gridCol w="7062788"/>
              </a:tblGrid>
              <a:tr h="1005721">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dirty="0" smtClean="0">
                          <a:ln>
                            <a:noFill/>
                          </a:ln>
                          <a:solidFill>
                            <a:srgbClr val="3C3CB4"/>
                          </a:solidFill>
                          <a:effectLst/>
                          <a:latin typeface="Book Antiqua" pitchFamily="18" charset="0"/>
                          <a:cs typeface="Times New Roman" pitchFamily="18" charset="0"/>
                        </a:rPr>
                        <a:t>A</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MUST be completed in order to ship the product and the schedule will be slipped if necessary to make this commitment.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957">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B</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TARGETED to be completed in order to ship the product, but may be dropped without consequence.</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7785">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800" b="0" i="0" u="none" strike="noStrike" cap="none" normalizeH="0" baseline="0" smtClean="0">
                          <a:ln>
                            <a:noFill/>
                          </a:ln>
                          <a:solidFill>
                            <a:srgbClr val="3C3CB4"/>
                          </a:solidFill>
                          <a:effectLst/>
                          <a:latin typeface="Book Antiqua" pitchFamily="18" charset="0"/>
                          <a:cs typeface="Times New Roman" pitchFamily="18" charset="0"/>
                        </a:rPr>
                        <a:t>C</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3C3CB4"/>
                        </a:buClr>
                        <a:buSzTx/>
                        <a:buFont typeface="Wingdings" pitchFamily="2" charset="2"/>
                        <a:buNone/>
                        <a:tabLst/>
                      </a:pPr>
                      <a:r>
                        <a:rPr kumimoji="0" lang="en-US" sz="2000" b="0" i="0" u="none" strike="noStrike" cap="none" normalizeH="0" baseline="0" dirty="0" smtClean="0">
                          <a:ln>
                            <a:noFill/>
                          </a:ln>
                          <a:solidFill>
                            <a:srgbClr val="3C3CB4"/>
                          </a:solidFill>
                          <a:effectLst/>
                          <a:latin typeface="Book Antiqua" pitchFamily="18" charset="0"/>
                          <a:cs typeface="Times New Roman" pitchFamily="18" charset="0"/>
                        </a:rPr>
                        <a:t>Is NOT TARGETED to be completed prior to shipping, but might make it if time allows.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34" name="Text Box 17"/>
          <p:cNvSpPr txBox="1">
            <a:spLocks noChangeArrowheads="1"/>
          </p:cNvSpPr>
          <p:nvPr/>
        </p:nvSpPr>
        <p:spPr bwMode="auto">
          <a:xfrm>
            <a:off x="468313" y="46482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2400" dirty="0">
                <a:solidFill>
                  <a:schemeClr val="tx1"/>
                </a:solidFill>
              </a:rPr>
              <a:t>Only “A” features may be committed to customers. </a:t>
            </a:r>
          </a:p>
          <a:p>
            <a:pPr eaLnBrk="1" hangingPunct="1">
              <a:spcBef>
                <a:spcPct val="50000"/>
              </a:spcBef>
              <a:buClrTx/>
              <a:buFontTx/>
              <a:buNone/>
            </a:pPr>
            <a:r>
              <a:rPr lang="en-US" sz="2400" dirty="0">
                <a:solidFill>
                  <a:schemeClr val="tx1"/>
                </a:solidFill>
              </a:rPr>
              <a:t>If more than 50% of the planned effort is allocated to “A” items the project is at risk.</a:t>
            </a:r>
          </a:p>
        </p:txBody>
      </p:sp>
    </p:spTree>
    <p:extLst>
      <p:ext uri="{BB962C8B-B14F-4D97-AF65-F5344CB8AC3E}">
        <p14:creationId xmlns:p14="http://schemas.microsoft.com/office/powerpoint/2010/main" val="2433999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sp>
        <p:nvSpPr>
          <p:cNvPr id="158722" name="AutoShape 2"/>
          <p:cNvSpPr>
            <a:spLocks noChangeArrowheads="1"/>
          </p:cNvSpPr>
          <p:nvPr/>
        </p:nvSpPr>
        <p:spPr bwMode="auto">
          <a:xfrm rot="5400000">
            <a:off x="711200" y="1841500"/>
            <a:ext cx="1790700" cy="1536700"/>
          </a:xfrm>
          <a:prstGeom prst="can">
            <a:avLst>
              <a:gd name="adj" fmla="val 19199"/>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graphicFrame>
        <p:nvGraphicFramePr>
          <p:cNvPr id="10244" name="Object 3"/>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33835"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Rectangle 4"/>
          <p:cNvSpPr>
            <a:spLocks noGrp="1" noChangeArrowheads="1"/>
          </p:cNvSpPr>
          <p:nvPr>
            <p:ph type="title"/>
          </p:nvPr>
        </p:nvSpPr>
        <p:spPr/>
        <p:txBody>
          <a:bodyPr/>
          <a:lstStyle/>
          <a:p>
            <a:pPr indent="0" eaLnBrk="1" hangingPunct="1"/>
            <a:r>
              <a:rPr lang="en-US" smtClean="0"/>
              <a:t>A/B/C List</a:t>
            </a:r>
          </a:p>
        </p:txBody>
      </p:sp>
      <p:sp>
        <p:nvSpPr>
          <p:cNvPr id="10246" name="Line 5"/>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Line 6"/>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Text Box 7"/>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0249" name="Text Box 8"/>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0250" name="Text Box 9"/>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0251" name="Text Box 10"/>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Typical Delivery</a:t>
            </a:r>
          </a:p>
        </p:txBody>
      </p:sp>
      <p:sp>
        <p:nvSpPr>
          <p:cNvPr id="158731" name="Line 11"/>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32" name="Text Box 12"/>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54" name="AutoShape 13"/>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0255" name="AutoShape 14"/>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0256" name="AutoShape 15"/>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58736" name="AutoShape 16"/>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58737" name="AutoShape 17"/>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58738" name="AutoShape 18"/>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58739" name="Line 19"/>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0" name="Text Box 20"/>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58741" name="Line 21"/>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42" name="Text Box 22"/>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0264" name="Text Box 23"/>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0265" name="Line 24"/>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134451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wipe(left)">
                                      <p:cBhvr>
                                        <p:cTn id="7" dur="500"/>
                                        <p:tgtEl>
                                          <p:spTgt spid="1587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8740"/>
                                        </p:tgtEl>
                                        <p:attrNameLst>
                                          <p:attrName>style.visibility</p:attrName>
                                        </p:attrNameLst>
                                      </p:cBhvr>
                                      <p:to>
                                        <p:strVal val="visible"/>
                                      </p:to>
                                    </p:set>
                                    <p:animEffect transition="in" filter="wipe(left)">
                                      <p:cBhvr>
                                        <p:cTn id="10" dur="500"/>
                                        <p:tgtEl>
                                          <p:spTgt spid="15874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8739"/>
                                        </p:tgtEl>
                                        <p:attrNameLst>
                                          <p:attrName>style.visibility</p:attrName>
                                        </p:attrNameLst>
                                      </p:cBhvr>
                                      <p:to>
                                        <p:strVal val="visible"/>
                                      </p:to>
                                    </p:set>
                                    <p:animEffect transition="in" filter="wipe(left)">
                                      <p:cBhvr>
                                        <p:cTn id="13" dur="500"/>
                                        <p:tgtEl>
                                          <p:spTgt spid="15873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8731"/>
                                        </p:tgtEl>
                                        <p:attrNameLst>
                                          <p:attrName>style.visibility</p:attrName>
                                        </p:attrNameLst>
                                      </p:cBhvr>
                                      <p:to>
                                        <p:strVal val="visible"/>
                                      </p:to>
                                    </p:set>
                                    <p:animEffect transition="in" filter="wipe(left)">
                                      <p:cBhvr>
                                        <p:cTn id="18" dur="500"/>
                                        <p:tgtEl>
                                          <p:spTgt spid="15873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8732"/>
                                        </p:tgtEl>
                                        <p:attrNameLst>
                                          <p:attrName>style.visibility</p:attrName>
                                        </p:attrNameLst>
                                      </p:cBhvr>
                                      <p:to>
                                        <p:strVal val="visible"/>
                                      </p:to>
                                    </p:set>
                                    <p:animEffect transition="in" filter="wipe(left)">
                                      <p:cBhvr>
                                        <p:cTn id="21" dur="500"/>
                                        <p:tgtEl>
                                          <p:spTgt spid="1587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8736"/>
                                        </p:tgtEl>
                                        <p:attrNameLst>
                                          <p:attrName>style.visibility</p:attrName>
                                        </p:attrNameLst>
                                      </p:cBhvr>
                                      <p:to>
                                        <p:strVal val="visible"/>
                                      </p:to>
                                    </p:set>
                                    <p:animEffect transition="in" filter="wipe(left)">
                                      <p:cBhvr>
                                        <p:cTn id="24" dur="500"/>
                                        <p:tgtEl>
                                          <p:spTgt spid="15873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8737"/>
                                        </p:tgtEl>
                                        <p:attrNameLst>
                                          <p:attrName>style.visibility</p:attrName>
                                        </p:attrNameLst>
                                      </p:cBhvr>
                                      <p:to>
                                        <p:strVal val="visible"/>
                                      </p:to>
                                    </p:set>
                                    <p:animEffect transition="in" filter="wipe(left)">
                                      <p:cBhvr>
                                        <p:cTn id="29" dur="500"/>
                                        <p:tgtEl>
                                          <p:spTgt spid="15873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58738"/>
                                        </p:tgtEl>
                                        <p:attrNameLst>
                                          <p:attrName>style.visibility</p:attrName>
                                        </p:attrNameLst>
                                      </p:cBhvr>
                                      <p:to>
                                        <p:strVal val="visible"/>
                                      </p:to>
                                    </p:set>
                                    <p:animEffect transition="in" filter="wipe(left)">
                                      <p:cBhvr>
                                        <p:cTn id="32" dur="500"/>
                                        <p:tgtEl>
                                          <p:spTgt spid="15873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58742"/>
                                        </p:tgtEl>
                                        <p:attrNameLst>
                                          <p:attrName>style.visibility</p:attrName>
                                        </p:attrNameLst>
                                      </p:cBhvr>
                                      <p:to>
                                        <p:strVal val="visible"/>
                                      </p:to>
                                    </p:set>
                                    <p:animEffect transition="in" filter="wipe(left)">
                                      <p:cBhvr>
                                        <p:cTn id="35" dur="500"/>
                                        <p:tgtEl>
                                          <p:spTgt spid="15874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8741"/>
                                        </p:tgtEl>
                                        <p:attrNameLst>
                                          <p:attrName>style.visibility</p:attrName>
                                        </p:attrNameLst>
                                      </p:cBhvr>
                                      <p:to>
                                        <p:strVal val="visible"/>
                                      </p:to>
                                    </p:set>
                                    <p:animEffect transition="in" filter="wipe(left)">
                                      <p:cBhvr>
                                        <p:cTn id="38" dur="500"/>
                                        <p:tgtEl>
                                          <p:spTgt spid="158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animBg="1"/>
      <p:bldP spid="158731" grpId="0" animBg="1"/>
      <p:bldP spid="158732" grpId="0"/>
      <p:bldP spid="158736" grpId="0" animBg="1"/>
      <p:bldP spid="158737" grpId="0" animBg="1"/>
      <p:bldP spid="158738" grpId="0" animBg="1"/>
      <p:bldP spid="158739" grpId="0" animBg="1"/>
      <p:bldP spid="158740" grpId="0"/>
      <p:bldP spid="158741" grpId="0" animBg="1"/>
      <p:bldP spid="15874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p:txBody>
          <a:bodyPr/>
          <a:lstStyle>
            <a:lvl1pPr eaLnBrk="0" hangingPunct="0">
              <a:tabLst>
                <a:tab pos="8915400" algn="r"/>
              </a:tabLst>
              <a:defRPr sz="2800">
                <a:solidFill>
                  <a:srgbClr val="CC3300"/>
                </a:solidFill>
                <a:latin typeface="Arial" pitchFamily="34" charset="0"/>
                <a:cs typeface="Times New Roman" pitchFamily="18" charset="0"/>
              </a:defRPr>
            </a:lvl1pPr>
            <a:lvl2pPr marL="742950" indent="-285750" eaLnBrk="0" hangingPunct="0">
              <a:tabLst>
                <a:tab pos="8915400" algn="r"/>
              </a:tabLst>
              <a:defRPr sz="2800">
                <a:solidFill>
                  <a:srgbClr val="CC3300"/>
                </a:solidFill>
                <a:latin typeface="Arial" pitchFamily="34" charset="0"/>
                <a:cs typeface="Times New Roman" pitchFamily="18" charset="0"/>
              </a:defRPr>
            </a:lvl2pPr>
            <a:lvl3pPr marL="1143000" indent="-228600" eaLnBrk="0" hangingPunct="0">
              <a:tabLst>
                <a:tab pos="8915400" algn="r"/>
              </a:tabLst>
              <a:defRPr sz="2800">
                <a:solidFill>
                  <a:srgbClr val="CC3300"/>
                </a:solidFill>
                <a:latin typeface="Arial" pitchFamily="34" charset="0"/>
                <a:cs typeface="Times New Roman" pitchFamily="18" charset="0"/>
              </a:defRPr>
            </a:lvl3pPr>
            <a:lvl4pPr marL="1600200" indent="-228600" eaLnBrk="0" hangingPunct="0">
              <a:tabLst>
                <a:tab pos="8915400" algn="r"/>
              </a:tabLst>
              <a:defRPr sz="2800">
                <a:solidFill>
                  <a:srgbClr val="CC3300"/>
                </a:solidFill>
                <a:latin typeface="Arial" pitchFamily="34" charset="0"/>
                <a:cs typeface="Times New Roman" pitchFamily="18" charset="0"/>
              </a:defRPr>
            </a:lvl4pPr>
            <a:lvl5pPr marL="2057400" indent="-228600" eaLnBrk="0" hangingPunct="0">
              <a:tabLst>
                <a:tab pos="8915400" algn="r"/>
              </a:tabLst>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tabLst>
                <a:tab pos="8915400" algn="r"/>
              </a:tabLst>
              <a:defRPr sz="2800">
                <a:solidFill>
                  <a:srgbClr val="CC3300"/>
                </a:solidFill>
                <a:latin typeface="Arial" pitchFamily="34" charset="0"/>
                <a:cs typeface="Times New Roman" pitchFamily="18" charset="0"/>
              </a:defRPr>
            </a:lvl9pPr>
          </a:lstStyle>
          <a:p>
            <a:pPr algn="l" eaLnBrk="1" hangingPunct="1">
              <a:spcAft>
                <a:spcPct val="0"/>
              </a:spcAft>
            </a:pPr>
            <a:endParaRPr lang="en-US" sz="1600" b="0">
              <a:solidFill>
                <a:srgbClr val="D5D5FF"/>
              </a:solidFill>
              <a:latin typeface="Book Antiqua" pitchFamily="18" charset="0"/>
            </a:endParaRPr>
          </a:p>
          <a:p>
            <a:pPr algn="l" eaLnBrk="1" hangingPunct="1">
              <a:spcAft>
                <a:spcPct val="0"/>
              </a:spcAft>
            </a:pPr>
            <a:endParaRPr lang="en-US" sz="1600" b="0">
              <a:solidFill>
                <a:srgbClr val="D5D5FF"/>
              </a:solidFill>
              <a:latin typeface="Book Antiqua" pitchFamily="18" charset="0"/>
            </a:endParaRPr>
          </a:p>
          <a:p>
            <a:pPr eaLnBrk="1" hangingPunct="1"/>
            <a:endParaRPr lang="en-US" sz="1400">
              <a:solidFill>
                <a:srgbClr val="8EA3FA"/>
              </a:solidFill>
              <a:latin typeface="Verdana" pitchFamily="34" charset="0"/>
            </a:endParaRPr>
          </a:p>
          <a:p>
            <a:pPr eaLnBrk="1" hangingPunct="1"/>
            <a:endParaRPr lang="en-US" sz="1000" b="0">
              <a:solidFill>
                <a:srgbClr val="3333CC"/>
              </a:solidFill>
            </a:endParaRPr>
          </a:p>
        </p:txBody>
      </p:sp>
      <p:graphicFrame>
        <p:nvGraphicFramePr>
          <p:cNvPr id="11267" name="Object 2"/>
          <p:cNvGraphicFramePr>
            <a:graphicFrameLocks noGrp="1" noChangeAspect="1"/>
          </p:cNvGraphicFramePr>
          <p:nvPr>
            <p:ph idx="1"/>
          </p:nvPr>
        </p:nvGraphicFramePr>
        <p:xfrm>
          <a:off x="696913" y="5378450"/>
          <a:ext cx="5507037" cy="830263"/>
        </p:xfrm>
        <a:graphic>
          <a:graphicData uri="http://schemas.openxmlformats.org/presentationml/2006/ole">
            <mc:AlternateContent xmlns:mc="http://schemas.openxmlformats.org/markup-compatibility/2006">
              <mc:Choice xmlns:v="urn:schemas-microsoft-com:vml" Requires="v">
                <p:oleObj spid="_x0000_s334859" name="Chart" r:id="rId4" imgW="8763185" imgH="4638736" progId="Excel.Chart.8">
                  <p:embed/>
                </p:oleObj>
              </mc:Choice>
              <mc:Fallback>
                <p:oleObj name="Chart" r:id="rId4" imgW="8763185" imgH="463873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1460"/>
                      <a:stretch>
                        <a:fillRect/>
                      </a:stretch>
                    </p:blipFill>
                    <p:spPr bwMode="auto">
                      <a:xfrm>
                        <a:off x="696913" y="5378450"/>
                        <a:ext cx="5507037" cy="8302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8" name="Rectangle 3"/>
          <p:cNvSpPr>
            <a:spLocks noGrp="1" noChangeArrowheads="1"/>
          </p:cNvSpPr>
          <p:nvPr>
            <p:ph type="title"/>
          </p:nvPr>
        </p:nvSpPr>
        <p:spPr/>
        <p:txBody>
          <a:bodyPr/>
          <a:lstStyle/>
          <a:p>
            <a:pPr indent="0" eaLnBrk="1" hangingPunct="1"/>
            <a:r>
              <a:rPr lang="en-US" smtClean="0"/>
              <a:t>A/B/C List</a:t>
            </a:r>
          </a:p>
        </p:txBody>
      </p:sp>
      <p:sp>
        <p:nvSpPr>
          <p:cNvPr id="11269" name="Line 4"/>
          <p:cNvSpPr>
            <a:spLocks noChangeShapeType="1"/>
          </p:cNvSpPr>
          <p:nvPr/>
        </p:nvSpPr>
        <p:spPr bwMode="auto">
          <a:xfrm rot="-5400000">
            <a:off x="1517650" y="5753100"/>
            <a:ext cx="0" cy="12319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 name="Line 5"/>
          <p:cNvSpPr>
            <a:spLocks noChangeShapeType="1"/>
          </p:cNvSpPr>
          <p:nvPr/>
        </p:nvSpPr>
        <p:spPr bwMode="auto">
          <a:xfrm rot="-5400000">
            <a:off x="2165350" y="4984750"/>
            <a:ext cx="0" cy="2527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1" name="Text Box 6"/>
          <p:cNvSpPr txBox="1">
            <a:spLocks noChangeArrowheads="1"/>
          </p:cNvSpPr>
          <p:nvPr/>
        </p:nvSpPr>
        <p:spPr bwMode="auto">
          <a:xfrm>
            <a:off x="1066800" y="64452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72" name="Text Box 7"/>
          <p:cNvSpPr txBox="1">
            <a:spLocks noChangeArrowheads="1"/>
          </p:cNvSpPr>
          <p:nvPr/>
        </p:nvSpPr>
        <p:spPr bwMode="auto">
          <a:xfrm>
            <a:off x="2481263" y="6445250"/>
            <a:ext cx="719137"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100%</a:t>
            </a:r>
          </a:p>
        </p:txBody>
      </p:sp>
      <p:sp>
        <p:nvSpPr>
          <p:cNvPr id="11273" name="Text Box 8"/>
          <p:cNvSpPr txBox="1">
            <a:spLocks noChangeArrowheads="1"/>
          </p:cNvSpPr>
          <p:nvPr/>
        </p:nvSpPr>
        <p:spPr bwMode="auto">
          <a:xfrm>
            <a:off x="5791200" y="43434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Backlog Plan</a:t>
            </a:r>
          </a:p>
        </p:txBody>
      </p:sp>
      <p:sp>
        <p:nvSpPr>
          <p:cNvPr id="11274" name="Text Box 9"/>
          <p:cNvSpPr txBox="1">
            <a:spLocks noChangeArrowheads="1"/>
          </p:cNvSpPr>
          <p:nvPr/>
        </p:nvSpPr>
        <p:spPr bwMode="auto">
          <a:xfrm>
            <a:off x="5715000" y="2286000"/>
            <a:ext cx="352901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algn="ctr" eaLnBrk="1" hangingPunct="1">
              <a:spcBef>
                <a:spcPct val="50000"/>
              </a:spcBef>
              <a:buClrTx/>
              <a:buFontTx/>
              <a:buNone/>
            </a:pPr>
            <a:r>
              <a:rPr lang="en-US" sz="2400" b="1">
                <a:solidFill>
                  <a:schemeClr val="tx1"/>
                </a:solidFill>
                <a:latin typeface="Arial Rounded MT Bold" pitchFamily="34" charset="0"/>
                <a:cs typeface="Arial" pitchFamily="34" charset="0"/>
              </a:rPr>
              <a:t>Uncertainty Risk</a:t>
            </a:r>
          </a:p>
        </p:txBody>
      </p:sp>
      <p:sp>
        <p:nvSpPr>
          <p:cNvPr id="11275" name="Line 10"/>
          <p:cNvSpPr>
            <a:spLocks noChangeShapeType="1"/>
          </p:cNvSpPr>
          <p:nvPr/>
        </p:nvSpPr>
        <p:spPr bwMode="auto">
          <a:xfrm rot="5400000" flipV="1">
            <a:off x="2551906" y="1104107"/>
            <a:ext cx="1587"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6" name="Text Box 11"/>
          <p:cNvSpPr txBox="1">
            <a:spLocks noChangeArrowheads="1"/>
          </p:cNvSpPr>
          <p:nvPr/>
        </p:nvSpPr>
        <p:spPr bwMode="auto">
          <a:xfrm>
            <a:off x="2133600" y="1447800"/>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77" name="AutoShape 12"/>
          <p:cNvSpPr>
            <a:spLocks noChangeArrowheads="1"/>
          </p:cNvSpPr>
          <p:nvPr/>
        </p:nvSpPr>
        <p:spPr bwMode="auto">
          <a:xfrm rot="5400000">
            <a:off x="783432" y="3680618"/>
            <a:ext cx="1790700" cy="1884363"/>
          </a:xfrm>
          <a:prstGeom prst="flowChartMagneticDisk">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
        <p:nvSpPr>
          <p:cNvPr id="11278" name="AutoShape 13"/>
          <p:cNvSpPr>
            <a:spLocks noChangeArrowheads="1"/>
          </p:cNvSpPr>
          <p:nvPr/>
        </p:nvSpPr>
        <p:spPr bwMode="auto">
          <a:xfrm rot="5400000">
            <a:off x="2016919" y="3680619"/>
            <a:ext cx="1790700" cy="1884362"/>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1279" name="AutoShape 14"/>
          <p:cNvSpPr>
            <a:spLocks noChangeArrowheads="1"/>
          </p:cNvSpPr>
          <p:nvPr/>
        </p:nvSpPr>
        <p:spPr bwMode="auto">
          <a:xfrm rot="5400000">
            <a:off x="3868738" y="2998787"/>
            <a:ext cx="1790700" cy="3248025"/>
          </a:xfrm>
          <a:prstGeom prst="can">
            <a:avLst>
              <a:gd name="adj" fmla="val 45346"/>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a:t>
            </a:r>
          </a:p>
        </p:txBody>
      </p:sp>
      <p:sp>
        <p:nvSpPr>
          <p:cNvPr id="11280" name="AutoShape 15"/>
          <p:cNvSpPr>
            <a:spLocks noChangeArrowheads="1"/>
          </p:cNvSpPr>
          <p:nvPr/>
        </p:nvSpPr>
        <p:spPr bwMode="auto">
          <a:xfrm rot="5400000">
            <a:off x="1664494" y="2139156"/>
            <a:ext cx="1790700" cy="941388"/>
          </a:xfrm>
          <a:prstGeom prst="flowChartMagneticDisk">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B</a:t>
            </a:r>
          </a:p>
        </p:txBody>
      </p:sp>
      <p:sp>
        <p:nvSpPr>
          <p:cNvPr id="11281" name="AutoShape 16"/>
          <p:cNvSpPr>
            <a:spLocks noChangeArrowheads="1"/>
          </p:cNvSpPr>
          <p:nvPr/>
        </p:nvSpPr>
        <p:spPr bwMode="auto">
          <a:xfrm rot="5400000">
            <a:off x="2178844" y="2282031"/>
            <a:ext cx="1790700" cy="655638"/>
          </a:xfrm>
          <a:prstGeom prst="can">
            <a:avLst>
              <a:gd name="adj" fmla="val 50000"/>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C </a:t>
            </a:r>
          </a:p>
        </p:txBody>
      </p:sp>
      <p:sp>
        <p:nvSpPr>
          <p:cNvPr id="11282" name="AutoShape 17"/>
          <p:cNvSpPr>
            <a:spLocks noChangeArrowheads="1"/>
          </p:cNvSpPr>
          <p:nvPr/>
        </p:nvSpPr>
        <p:spPr bwMode="auto">
          <a:xfrm rot="5400000">
            <a:off x="2521744" y="2282031"/>
            <a:ext cx="1790700" cy="655638"/>
          </a:xfrm>
          <a:prstGeom prst="can">
            <a:avLst>
              <a:gd name="adj" fmla="val 50000"/>
            </a:avLst>
          </a:pr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D  </a:t>
            </a:r>
          </a:p>
        </p:txBody>
      </p:sp>
      <p:sp>
        <p:nvSpPr>
          <p:cNvPr id="11283" name="Line 18"/>
          <p:cNvSpPr>
            <a:spLocks noChangeShapeType="1"/>
          </p:cNvSpPr>
          <p:nvPr/>
        </p:nvSpPr>
        <p:spPr bwMode="auto">
          <a:xfrm rot="-5400000">
            <a:off x="1562100" y="800100"/>
            <a:ext cx="0" cy="1295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4" name="Text Box 19"/>
          <p:cNvSpPr txBox="1">
            <a:spLocks noChangeArrowheads="1"/>
          </p:cNvSpPr>
          <p:nvPr/>
        </p:nvSpPr>
        <p:spPr bwMode="auto">
          <a:xfrm>
            <a:off x="1066800" y="1416050"/>
            <a:ext cx="71913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50%</a:t>
            </a:r>
          </a:p>
        </p:txBody>
      </p:sp>
      <p:sp>
        <p:nvSpPr>
          <p:cNvPr id="11285" name="Line 20"/>
          <p:cNvSpPr>
            <a:spLocks noChangeShapeType="1"/>
          </p:cNvSpPr>
          <p:nvPr/>
        </p:nvSpPr>
        <p:spPr bwMode="auto">
          <a:xfrm rot="5400000" flipV="1">
            <a:off x="3237706" y="1105694"/>
            <a:ext cx="1588" cy="685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6" name="Text Box 21"/>
          <p:cNvSpPr txBox="1">
            <a:spLocks noChangeArrowheads="1"/>
          </p:cNvSpPr>
          <p:nvPr/>
        </p:nvSpPr>
        <p:spPr bwMode="auto">
          <a:xfrm>
            <a:off x="2819400" y="1449388"/>
            <a:ext cx="6699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600" b="1">
                <a:solidFill>
                  <a:schemeClr val="tx1"/>
                </a:solidFill>
                <a:latin typeface="Arial Rounded MT Bold" pitchFamily="34" charset="0"/>
                <a:cs typeface="Arial" pitchFamily="34" charset="0"/>
              </a:rPr>
              <a:t>25%</a:t>
            </a:r>
          </a:p>
        </p:txBody>
      </p:sp>
      <p:sp>
        <p:nvSpPr>
          <p:cNvPr id="11287" name="Text Box 22"/>
          <p:cNvSpPr txBox="1">
            <a:spLocks noChangeArrowheads="1"/>
          </p:cNvSpPr>
          <p:nvPr/>
        </p:nvSpPr>
        <p:spPr bwMode="auto">
          <a:xfrm>
            <a:off x="3505200" y="6096000"/>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CC3300"/>
                </a:solidFill>
                <a:latin typeface="Arial" pitchFamily="34" charset="0"/>
                <a:cs typeface="Times New Roman" pitchFamily="18" charset="0"/>
              </a:defRPr>
            </a:lvl1pPr>
            <a:lvl2pPr marL="742950" indent="-285750" eaLnBrk="0" hangingPunct="0">
              <a:defRPr sz="2800">
                <a:solidFill>
                  <a:srgbClr val="CC3300"/>
                </a:solidFill>
                <a:latin typeface="Arial" pitchFamily="34" charset="0"/>
                <a:cs typeface="Times New Roman" pitchFamily="18" charset="0"/>
              </a:defRPr>
            </a:lvl2pPr>
            <a:lvl3pPr marL="1143000" indent="-228600" eaLnBrk="0" hangingPunct="0">
              <a:defRPr sz="2800">
                <a:solidFill>
                  <a:srgbClr val="CC3300"/>
                </a:solidFill>
                <a:latin typeface="Arial" pitchFamily="34" charset="0"/>
                <a:cs typeface="Times New Roman" pitchFamily="18" charset="0"/>
              </a:defRPr>
            </a:lvl3pPr>
            <a:lvl4pPr marL="1600200" indent="-228600" eaLnBrk="0" hangingPunct="0">
              <a:defRPr sz="2800">
                <a:solidFill>
                  <a:srgbClr val="CC3300"/>
                </a:solidFill>
                <a:latin typeface="Arial" pitchFamily="34" charset="0"/>
                <a:cs typeface="Times New Roman" pitchFamily="18" charset="0"/>
              </a:defRPr>
            </a:lvl4pPr>
            <a:lvl5pPr marL="2057400" indent="-228600" eaLnBrk="0" hangingPunct="0">
              <a:defRPr sz="2800">
                <a:solidFill>
                  <a:srgbClr val="CC3300"/>
                </a:solidFill>
                <a:latin typeface="Arial" pitchFamily="34" charset="0"/>
                <a:cs typeface="Times New Roman" pitchFamily="18" charset="0"/>
              </a:defRPr>
            </a:lvl5pPr>
            <a:lvl6pPr marL="25146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6pPr>
            <a:lvl7pPr marL="29718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7pPr>
            <a:lvl8pPr marL="34290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8pPr>
            <a:lvl9pPr marL="3886200" indent="-228600" eaLnBrk="0" fontAlgn="base" hangingPunct="0">
              <a:spcBef>
                <a:spcPct val="20000"/>
              </a:spcBef>
              <a:spcAft>
                <a:spcPct val="0"/>
              </a:spcAft>
              <a:buClr>
                <a:srgbClr val="333399"/>
              </a:buClr>
              <a:buFont typeface="Wingdings" pitchFamily="2" charset="2"/>
              <a:defRPr sz="2800">
                <a:solidFill>
                  <a:srgbClr val="CC3300"/>
                </a:solidFill>
                <a:latin typeface="Arial" pitchFamily="34" charset="0"/>
                <a:cs typeface="Times New Roman" pitchFamily="18" charset="0"/>
              </a:defRPr>
            </a:lvl9pPr>
          </a:lstStyle>
          <a:p>
            <a:pPr eaLnBrk="1" hangingPunct="1">
              <a:spcBef>
                <a:spcPct val="50000"/>
              </a:spcBef>
              <a:buClrTx/>
              <a:buFontTx/>
              <a:buNone/>
            </a:pPr>
            <a:r>
              <a:rPr lang="en-US" sz="1800">
                <a:solidFill>
                  <a:schemeClr val="tx1"/>
                </a:solidFill>
                <a:cs typeface="Arial" pitchFamily="34" charset="0"/>
              </a:rPr>
              <a:t>Target Delivery Date</a:t>
            </a:r>
          </a:p>
        </p:txBody>
      </p:sp>
      <p:sp>
        <p:nvSpPr>
          <p:cNvPr id="11288" name="Line 23"/>
          <p:cNvSpPr>
            <a:spLocks noChangeShapeType="1"/>
          </p:cNvSpPr>
          <p:nvPr/>
        </p:nvSpPr>
        <p:spPr bwMode="auto">
          <a:xfrm flipH="1">
            <a:off x="3505200" y="5715000"/>
            <a:ext cx="0" cy="533400"/>
          </a:xfrm>
          <a:prstGeom prst="line">
            <a:avLst/>
          </a:prstGeom>
          <a:noFill/>
          <a:ln w="76200">
            <a:solidFill>
              <a:srgbClr val="FF0000"/>
            </a:solidFill>
            <a:round/>
            <a:headEn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9" name="AutoShape 24"/>
          <p:cNvSpPr>
            <a:spLocks noChangeArrowheads="1"/>
          </p:cNvSpPr>
          <p:nvPr/>
        </p:nvSpPr>
        <p:spPr bwMode="auto">
          <a:xfrm rot="5400000">
            <a:off x="1428750" y="1123950"/>
            <a:ext cx="1790700" cy="2971800"/>
          </a:xfrm>
          <a:prstGeom prst="can">
            <a:avLst>
              <a:gd name="adj" fmla="val 31862"/>
            </a:avLst>
          </a:pr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spcBef>
                <a:spcPct val="0"/>
              </a:spcBef>
              <a:buClrTx/>
              <a:buFontTx/>
              <a:buNone/>
            </a:pPr>
            <a:r>
              <a:rPr lang="en-US" sz="1800">
                <a:solidFill>
                  <a:schemeClr val="tx1"/>
                </a:solidFill>
                <a:cs typeface="Arial" pitchFamily="34" charset="0"/>
              </a:rPr>
              <a:t>A</a:t>
            </a:r>
          </a:p>
        </p:txBody>
      </p:sp>
    </p:spTree>
    <p:extLst>
      <p:ext uri="{BB962C8B-B14F-4D97-AF65-F5344CB8AC3E}">
        <p14:creationId xmlns:p14="http://schemas.microsoft.com/office/powerpoint/2010/main" val="4174602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2018" name="Picture 2" descr="http://media.pragprog.com/images/cms/dudes_law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4774"/>
            <a:ext cx="8648700" cy="648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50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Estimating Story Difficulty</a:t>
            </a:r>
          </a:p>
        </p:txBody>
      </p:sp>
      <p:graphicFrame>
        <p:nvGraphicFramePr>
          <p:cNvPr id="4" name="Table 3"/>
          <p:cNvGraphicFramePr>
            <a:graphicFrameLocks noGrp="1"/>
          </p:cNvGraphicFramePr>
          <p:nvPr>
            <p:extLst/>
          </p:nvPr>
        </p:nvGraphicFramePr>
        <p:xfrm>
          <a:off x="693738" y="1085850"/>
          <a:ext cx="8102601" cy="4794252"/>
        </p:xfrm>
        <a:graphic>
          <a:graphicData uri="http://schemas.openxmlformats.org/drawingml/2006/table">
            <a:tbl>
              <a:tblPr/>
              <a:tblGrid>
                <a:gridCol w="1508601"/>
                <a:gridCol w="1601876"/>
                <a:gridCol w="1574439"/>
                <a:gridCol w="1651241"/>
                <a:gridCol w="1766444"/>
              </a:tblGrid>
              <a:tr h="665937">
                <a:tc gridSpan="5">
                  <a:txBody>
                    <a:bodyPr/>
                    <a:lstStyle/>
                    <a:p>
                      <a:pPr marL="0" marR="0" algn="ctr">
                        <a:lnSpc>
                          <a:spcPct val="115000"/>
                        </a:lnSpc>
                        <a:spcBef>
                          <a:spcPts val="1000"/>
                        </a:spcBef>
                        <a:spcAft>
                          <a:spcPts val="0"/>
                        </a:spcAft>
                      </a:pPr>
                      <a:r>
                        <a:rPr lang="en-US" sz="3200" b="1" dirty="0">
                          <a:solidFill>
                            <a:srgbClr val="4F81BD"/>
                          </a:solidFill>
                          <a:latin typeface="Calibri"/>
                          <a:ea typeface="Times New Roman"/>
                          <a:cs typeface="Times New Roman"/>
                        </a:rPr>
                        <a:t>Estimation</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XL</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L</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M</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825663">
                <a:tc>
                  <a:txBody>
                    <a:bodyPr/>
                    <a:lstStyle/>
                    <a:p>
                      <a:pPr marL="0" marR="0" algn="ctr">
                        <a:lnSpc>
                          <a:spcPct val="115000"/>
                        </a:lnSpc>
                        <a:spcBef>
                          <a:spcPts val="0"/>
                        </a:spcBef>
                        <a:spcAft>
                          <a:spcPts val="0"/>
                        </a:spcAft>
                      </a:pPr>
                      <a:r>
                        <a:rPr lang="en-US" sz="3200" dirty="0" smtClean="0">
                          <a:latin typeface="Calibri"/>
                          <a:ea typeface="Times New Roman"/>
                          <a:cs typeface="Times New Roman"/>
                        </a:rPr>
                        <a:t>S</a:t>
                      </a: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defTabSz="914400" rtl="0" eaLnBrk="1" latinLnBrk="0" hangingPunct="1">
                        <a:lnSpc>
                          <a:spcPct val="115000"/>
                        </a:lnSpc>
                        <a:spcBef>
                          <a:spcPts val="0"/>
                        </a:spcBef>
                        <a:spcAft>
                          <a:spcPts val="0"/>
                        </a:spcAft>
                      </a:pPr>
                      <a:endParaRPr lang="en-US" sz="3200" kern="1200" dirty="0">
                        <a:solidFill>
                          <a:schemeClr val="tx1"/>
                        </a:solidFill>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15000"/>
                        </a:lnSpc>
                        <a:spcBef>
                          <a:spcPts val="0"/>
                        </a:spcBef>
                        <a:spcAft>
                          <a:spcPts val="0"/>
                        </a:spcAft>
                      </a:pPr>
                      <a:endParaRPr lang="en-US" sz="3200" dirty="0">
                        <a:latin typeface="Calibri"/>
                        <a:ea typeface="Times New Roman"/>
                        <a:cs typeface="Times New Roman"/>
                      </a:endParaRP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825663">
                <a:tc>
                  <a:txBody>
                    <a:bodyPr/>
                    <a:lstStyle/>
                    <a:p>
                      <a:endParaRPr lang="en-US" sz="1800" dirty="0"/>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S</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M</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L</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3200" dirty="0">
                          <a:latin typeface="Calibri"/>
                          <a:ea typeface="Times New Roman"/>
                          <a:cs typeface="Times New Roman"/>
                        </a:rPr>
                        <a:t>XL</a:t>
                      </a:r>
                    </a:p>
                  </a:txBody>
                  <a:tcPr marL="68573" marR="685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8961" name="TextBox 2"/>
          <p:cNvSpPr txBox="1">
            <a:spLocks noChangeArrowheads="1"/>
          </p:cNvSpPr>
          <p:nvPr/>
        </p:nvSpPr>
        <p:spPr bwMode="auto">
          <a:xfrm>
            <a:off x="3113088" y="6078538"/>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Cost</a:t>
            </a:r>
          </a:p>
        </p:txBody>
      </p:sp>
      <p:sp>
        <p:nvSpPr>
          <p:cNvPr id="38962" name="TextBox 4"/>
          <p:cNvSpPr txBox="1">
            <a:spLocks noChangeArrowheads="1"/>
          </p:cNvSpPr>
          <p:nvPr/>
        </p:nvSpPr>
        <p:spPr bwMode="auto">
          <a:xfrm rot="-5400000">
            <a:off x="-1561306" y="3071019"/>
            <a:ext cx="403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Value</a:t>
            </a:r>
          </a:p>
        </p:txBody>
      </p:sp>
    </p:spTree>
    <p:extLst>
      <p:ext uri="{BB962C8B-B14F-4D97-AF65-F5344CB8AC3E}">
        <p14:creationId xmlns:p14="http://schemas.microsoft.com/office/powerpoint/2010/main" val="2277878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War</a:t>
            </a:r>
          </a:p>
        </p:txBody>
      </p:sp>
      <p:sp>
        <p:nvSpPr>
          <p:cNvPr id="20483" name="Rectangle 3"/>
          <p:cNvSpPr>
            <a:spLocks noGrp="1" noChangeArrowheads="1"/>
          </p:cNvSpPr>
          <p:nvPr>
            <p:ph type="body" idx="1"/>
          </p:nvPr>
        </p:nvSpPr>
        <p:spPr/>
        <p:txBody>
          <a:bodyPr/>
          <a:lstStyle/>
          <a:p>
            <a:pPr eaLnBrk="1" hangingPunct="1">
              <a:lnSpc>
                <a:spcPct val="80000"/>
              </a:lnSpc>
              <a:buFontTx/>
              <a:buNone/>
            </a:pPr>
            <a:r>
              <a:rPr lang="en-US" sz="2800" b="1" dirty="0" smtClean="0"/>
              <a:t>They couldn't hit an elephant at this </a:t>
            </a:r>
            <a:r>
              <a:rPr lang="en-US" sz="2800" b="1" dirty="0" err="1" smtClean="0"/>
              <a:t>dist</a:t>
            </a:r>
            <a:r>
              <a:rPr lang="en-US" sz="2800" b="1" dirty="0" smtClean="0"/>
              <a:t>…</a:t>
            </a:r>
            <a:endParaRPr lang="en-US" sz="2800" b="1" i="1" dirty="0" smtClean="0"/>
          </a:p>
          <a:p>
            <a:pPr eaLnBrk="1" hangingPunct="1">
              <a:lnSpc>
                <a:spcPct val="80000"/>
              </a:lnSpc>
              <a:buFontTx/>
              <a:buNone/>
            </a:pPr>
            <a:r>
              <a:rPr lang="en-US" sz="2800" i="1" dirty="0" smtClean="0"/>
              <a:t>	</a:t>
            </a:r>
            <a:r>
              <a:rPr lang="en-US" sz="2800" i="1" dirty="0" smtClean="0"/>
              <a:t>Last words of General </a:t>
            </a:r>
            <a:r>
              <a:rPr lang="en-US" sz="2800" i="1" dirty="0" smtClean="0"/>
              <a:t>John B. Sedgwick, Union Army Civil War </a:t>
            </a:r>
            <a:r>
              <a:rPr lang="en-US" sz="2800" i="1" dirty="0" smtClean="0"/>
              <a:t>officer, </a:t>
            </a:r>
            <a:r>
              <a:rPr lang="en-US" sz="2800" i="1" dirty="0" smtClean="0"/>
              <a:t>uttered during the Battle of Spotsylvania, 1864</a:t>
            </a:r>
            <a:r>
              <a:rPr lang="en-US" sz="2800" dirty="0" smtClean="0"/>
              <a:t> </a:t>
            </a:r>
          </a:p>
        </p:txBody>
      </p:sp>
      <p:pic>
        <p:nvPicPr>
          <p:cNvPr id="10244" name="Picture 4" descr="elephant-African-savannah-drinking-in-waterhole-water-hole-in-Addo-Elephant-Park-Eastern-Cape-South-Africa-1-J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Spotsylvania-Battle-D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429000"/>
            <a:ext cx="4038600"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0485"/>
                                        </p:tgtEl>
                                        <p:attrNameLst>
                                          <p:attrName>style.visibility</p:attrName>
                                        </p:attrNameLst>
                                      </p:cBhvr>
                                      <p:to>
                                        <p:strVal val="visible"/>
                                      </p:to>
                                    </p:set>
                                    <p:animEffect transition="in" filter="blinds(horizontal)">
                                      <p:cBhvr>
                                        <p:cTn id="15"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752600" y="274638"/>
            <a:ext cx="4800600" cy="1143000"/>
          </a:xfrm>
        </p:spPr>
        <p:txBody>
          <a:bodyPr/>
          <a:lstStyle/>
          <a:p>
            <a:r>
              <a:rPr lang="en-US" smtClean="0"/>
              <a:t>Gordon the Guided Missile</a:t>
            </a:r>
          </a:p>
        </p:txBody>
      </p:sp>
      <p:pic>
        <p:nvPicPr>
          <p:cNvPr id="11267" name="Picture 2" descr="http://www.tpub.com/content/aviation/14313/img/14313_79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0"/>
            <a:ext cx="22860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ttp://dreamsofspace.nfshost.com/spacebookdraft07July-webpage_files/image0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6525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leese Gord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1295400" y="2209800"/>
            <a:ext cx="6096000" cy="457200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1.bp.blogspot.com/_C9d740UDgZo/S68j2SZOd_I/AAAAAAAAABM/WV0MUrzg7Ms/s1600/Titan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524000"/>
            <a:ext cx="690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p:txBody>
          <a:bodyPr/>
          <a:lstStyle/>
          <a:p>
            <a:pPr eaLnBrk="1" hangingPunct="1"/>
            <a:r>
              <a:rPr lang="en-US" smtClean="0"/>
              <a:t>Movies</a:t>
            </a:r>
          </a:p>
        </p:txBody>
      </p:sp>
      <p:pic>
        <p:nvPicPr>
          <p:cNvPr id="18435" name="Picture 3" descr="titani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538" y="1490663"/>
            <a:ext cx="6813550"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WordArt 4"/>
          <p:cNvSpPr>
            <a:spLocks noChangeArrowheads="1" noChangeShapeType="1" noTextEdit="1"/>
          </p:cNvSpPr>
          <p:nvPr/>
        </p:nvSpPr>
        <p:spPr bwMode="auto">
          <a:xfrm>
            <a:off x="1416050" y="2808288"/>
            <a:ext cx="5703888" cy="1027112"/>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78% of Films Lose Money</a:t>
            </a:r>
          </a:p>
        </p:txBody>
      </p:sp>
      <p:sp>
        <p:nvSpPr>
          <p:cNvPr id="38917" name="WordArt 5"/>
          <p:cNvSpPr>
            <a:spLocks noChangeArrowheads="1" noChangeShapeType="1" noTextEdit="1"/>
          </p:cNvSpPr>
          <p:nvPr/>
        </p:nvSpPr>
        <p:spPr bwMode="auto">
          <a:xfrm>
            <a:off x="1211263" y="4416425"/>
            <a:ext cx="6327775" cy="10271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6% of films make 80% of profit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dissolve">
                                      <p:cBhvr>
                                        <p:cTn id="7" dur="5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3891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Books</a:t>
            </a:r>
          </a:p>
        </p:txBody>
      </p:sp>
      <p:pic>
        <p:nvPicPr>
          <p:cNvPr id="13315" name="Picture 3" descr="51sOIwJFqRL"/>
          <p:cNvPicPr>
            <a:picLocks noChangeAspect="1" noChangeArrowheads="1"/>
          </p:cNvPicPr>
          <p:nvPr/>
        </p:nvPicPr>
        <p:blipFill>
          <a:blip r:embed="rId3">
            <a:extLst>
              <a:ext uri="{28A0092B-C50C-407E-A947-70E740481C1C}">
                <a14:useLocalDpi xmlns:a14="http://schemas.microsoft.com/office/drawing/2010/main" val="0"/>
              </a:ext>
            </a:extLst>
          </a:blip>
          <a:srcRect l="12202" r="12228"/>
          <a:stretch>
            <a:fillRect/>
          </a:stretch>
        </p:blipFill>
        <p:spPr bwMode="auto">
          <a:xfrm>
            <a:off x="381000" y="1563688"/>
            <a:ext cx="3598863"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2" name="WordArt 4"/>
          <p:cNvSpPr>
            <a:spLocks noChangeArrowheads="1" noChangeShapeType="1" noTextEdit="1"/>
          </p:cNvSpPr>
          <p:nvPr/>
        </p:nvSpPr>
        <p:spPr bwMode="auto">
          <a:xfrm>
            <a:off x="4297363" y="2528888"/>
            <a:ext cx="4633912" cy="1027112"/>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300,000 in 2004,</a:t>
            </a:r>
          </a:p>
        </p:txBody>
      </p:sp>
      <p:sp>
        <p:nvSpPr>
          <p:cNvPr id="43013" name="WordArt 5"/>
          <p:cNvSpPr>
            <a:spLocks noChangeArrowheads="1" noChangeShapeType="1" noTextEdit="1"/>
          </p:cNvSpPr>
          <p:nvPr/>
        </p:nvSpPr>
        <p:spPr bwMode="auto">
          <a:xfrm>
            <a:off x="4032250" y="4191000"/>
            <a:ext cx="4883150" cy="15240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&lt;25% sold more</a:t>
            </a:r>
          </a:p>
          <a:p>
            <a:pPr algn="ctr"/>
            <a:r>
              <a:rPr lang="en-US" sz="3600" kern="10">
                <a:ln w="9525">
                  <a:round/>
                  <a:headEnd/>
                  <a:tailEnd/>
                </a:ln>
                <a:gradFill rotWithShape="1">
                  <a:gsLst>
                    <a:gs pos="0">
                      <a:srgbClr val="FFE701"/>
                    </a:gs>
                    <a:gs pos="100000">
                      <a:srgbClr val="FE3E02"/>
                    </a:gs>
                  </a:gsLst>
                  <a:lin ang="5400000" scaled="1"/>
                </a:gradFill>
                <a:latin typeface="Impact"/>
              </a:rPr>
              <a:t>Than 100 copies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19625</TotalTime>
  <Words>1964</Words>
  <Application>Microsoft Office PowerPoint</Application>
  <PresentationFormat>On-screen Show (4:3)</PresentationFormat>
  <Paragraphs>422</Paragraphs>
  <Slides>57</Slides>
  <Notes>49</Notes>
  <HiddenSlides>0</HiddenSlides>
  <MMClips>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57</vt:i4>
      </vt:variant>
    </vt:vector>
  </HeadingPairs>
  <TitlesOfParts>
    <vt:vector size="68" baseType="lpstr">
      <vt:lpstr>Arial</vt:lpstr>
      <vt:lpstr>Arial Rounded MT Bold</vt:lpstr>
      <vt:lpstr>Book Antiqua</vt:lpstr>
      <vt:lpstr>Calibri</vt:lpstr>
      <vt:lpstr>Impact</vt:lpstr>
      <vt:lpstr>Times New Roman</vt:lpstr>
      <vt:lpstr>Verdana</vt:lpstr>
      <vt:lpstr>Wingdings</vt:lpstr>
      <vt:lpstr>Default Design</vt:lpstr>
      <vt:lpstr>HiJaak</vt:lpstr>
      <vt:lpstr>Chart</vt:lpstr>
      <vt:lpstr>Risky Business:  Real Options for Software Development</vt:lpstr>
      <vt:lpstr>Risk and Uncertainty</vt:lpstr>
      <vt:lpstr>Risky Business</vt:lpstr>
      <vt:lpstr>Hurricane Rita</vt:lpstr>
      <vt:lpstr>The Cone of Uncertainty</vt:lpstr>
      <vt:lpstr>War</vt:lpstr>
      <vt:lpstr>Gordon the Guided Missile</vt:lpstr>
      <vt:lpstr>Movies</vt:lpstr>
      <vt:lpstr>Books</vt:lpstr>
      <vt:lpstr>Poker </vt:lpstr>
      <vt:lpstr>Texas Hold’em:  Which is the best hole hand?</vt:lpstr>
      <vt:lpstr>Texas Hold’em:  Which is the best hole hand?</vt:lpstr>
      <vt:lpstr>Poker Metric:  Percent of Hands Won </vt:lpstr>
      <vt:lpstr>Oil &amp; Gas Exploration</vt:lpstr>
      <vt:lpstr>Oil &amp; Gas Exploration</vt:lpstr>
      <vt:lpstr>PowerPoint Presentation</vt:lpstr>
      <vt:lpstr>Which Uncertainties Are Important?</vt:lpstr>
      <vt:lpstr>Risk management tools</vt:lpstr>
      <vt:lpstr>Real Options</vt:lpstr>
      <vt:lpstr>Airline Tickets</vt:lpstr>
      <vt:lpstr>Real Options</vt:lpstr>
      <vt:lpstr>Do you have a choice?</vt:lpstr>
      <vt:lpstr>PowerPoint Presentation</vt:lpstr>
      <vt:lpstr>PowerPoint Presentation</vt:lpstr>
      <vt:lpstr>Value of Uncertainty</vt:lpstr>
      <vt:lpstr>Value of Uncertainty</vt:lpstr>
      <vt:lpstr>Software Tornado Example</vt:lpstr>
      <vt:lpstr>Software Tornado Example</vt:lpstr>
      <vt:lpstr>Software Tornado Example</vt:lpstr>
      <vt:lpstr>Value of Information</vt:lpstr>
      <vt:lpstr>Value of Information</vt:lpstr>
      <vt:lpstr>Value of Information</vt:lpstr>
      <vt:lpstr>Value of Information</vt:lpstr>
      <vt:lpstr>Increasing Value &amp; Cost of Info.</vt:lpstr>
      <vt:lpstr>Software Development</vt:lpstr>
      <vt:lpstr>POC can increase risk</vt:lpstr>
      <vt:lpstr>Value of Flexibility</vt:lpstr>
      <vt:lpstr>Software Development</vt:lpstr>
      <vt:lpstr>PowerPoint Presentation</vt:lpstr>
      <vt:lpstr>Cost of Delay</vt:lpstr>
      <vt:lpstr>Wrong Priorities</vt:lpstr>
      <vt:lpstr>Risk Management is not Risk Aversion</vt:lpstr>
      <vt:lpstr>Contact</vt:lpstr>
      <vt:lpstr>Real Options</vt:lpstr>
      <vt:lpstr>PowerPoint Presentation</vt:lpstr>
      <vt:lpstr>PowerPoint Presentation</vt:lpstr>
      <vt:lpstr>PowerPoint Presentation</vt:lpstr>
      <vt:lpstr>Delivery Failure results in Collateral Damage</vt:lpstr>
      <vt:lpstr>Risk Management and Real Options</vt:lpstr>
      <vt:lpstr>Making An Agile Conference Agile</vt:lpstr>
      <vt:lpstr>PowerPoint Presentation</vt:lpstr>
      <vt:lpstr>Uncertainty Bounds</vt:lpstr>
      <vt:lpstr>The A/B/C List sets proper expectations</vt:lpstr>
      <vt:lpstr>A/B/C List</vt:lpstr>
      <vt:lpstr>A/B/C List</vt:lpstr>
      <vt:lpstr>PowerPoint Presentation</vt:lpstr>
      <vt:lpstr>Estimating Story Difficulty</vt:lpstr>
    </vt:vector>
  </TitlesOfParts>
  <Company>Landmark Graphics Corp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Little</dc:creator>
  <cp:lastModifiedBy>Little, Todd</cp:lastModifiedBy>
  <cp:revision>582</cp:revision>
  <cp:lastPrinted>2013-10-11T21:26:16Z</cp:lastPrinted>
  <dcterms:created xsi:type="dcterms:W3CDTF">2009-08-24T18:47:47Z</dcterms:created>
  <dcterms:modified xsi:type="dcterms:W3CDTF">2014-03-01T10:25:17Z</dcterms:modified>
</cp:coreProperties>
</file>