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5367" r:id="rId2"/>
    <p:sldId id="5370" r:id="rId3"/>
    <p:sldId id="5368" r:id="rId4"/>
    <p:sldId id="5388" r:id="rId5"/>
    <p:sldId id="5389" r:id="rId6"/>
    <p:sldId id="5387" r:id="rId7"/>
    <p:sldId id="515" r:id="rId8"/>
    <p:sldId id="5366" r:id="rId9"/>
    <p:sldId id="380" r:id="rId10"/>
    <p:sldId id="5372" r:id="rId11"/>
    <p:sldId id="471" r:id="rId12"/>
    <p:sldId id="487" r:id="rId13"/>
    <p:sldId id="488" r:id="rId14"/>
    <p:sldId id="5380" r:id="rId15"/>
    <p:sldId id="490" r:id="rId16"/>
    <p:sldId id="495" r:id="rId17"/>
    <p:sldId id="359" r:id="rId18"/>
    <p:sldId id="421" r:id="rId19"/>
    <p:sldId id="469" r:id="rId20"/>
    <p:sldId id="466" r:id="rId21"/>
    <p:sldId id="465" r:id="rId22"/>
    <p:sldId id="464" r:id="rId23"/>
    <p:sldId id="463" r:id="rId24"/>
    <p:sldId id="462" r:id="rId25"/>
    <p:sldId id="461" r:id="rId26"/>
    <p:sldId id="459" r:id="rId27"/>
    <p:sldId id="460" r:id="rId28"/>
    <p:sldId id="3694" r:id="rId29"/>
    <p:sldId id="5371" r:id="rId30"/>
    <p:sldId id="794" r:id="rId31"/>
    <p:sldId id="5373" r:id="rId32"/>
    <p:sldId id="5374" r:id="rId33"/>
    <p:sldId id="5375" r:id="rId34"/>
    <p:sldId id="3631" r:id="rId35"/>
    <p:sldId id="5376" r:id="rId36"/>
    <p:sldId id="5377" r:id="rId37"/>
    <p:sldId id="3632" r:id="rId38"/>
    <p:sldId id="3496" r:id="rId39"/>
    <p:sldId id="2547" r:id="rId40"/>
    <p:sldId id="3497" r:id="rId41"/>
    <p:sldId id="3498" r:id="rId42"/>
    <p:sldId id="3108" r:id="rId43"/>
    <p:sldId id="3633" r:id="rId44"/>
    <p:sldId id="3489" r:id="rId45"/>
    <p:sldId id="3491" r:id="rId46"/>
    <p:sldId id="3492" r:id="rId47"/>
    <p:sldId id="3493" r:id="rId48"/>
    <p:sldId id="2561" r:id="rId49"/>
    <p:sldId id="3634" r:id="rId50"/>
    <p:sldId id="3502" r:id="rId51"/>
    <p:sldId id="3503" r:id="rId52"/>
    <p:sldId id="3504" r:id="rId53"/>
    <p:sldId id="3635" r:id="rId54"/>
    <p:sldId id="3636" r:id="rId55"/>
    <p:sldId id="3637" r:id="rId56"/>
    <p:sldId id="3523" r:id="rId57"/>
    <p:sldId id="3524" r:id="rId58"/>
    <p:sldId id="3516" r:id="rId59"/>
    <p:sldId id="3793" r:id="rId60"/>
    <p:sldId id="5379" r:id="rId6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a:srgbClr val="E4D2F2"/>
    <a:srgbClr val="9F5FCF"/>
    <a:srgbClr val="FFC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3" autoAdjust="0"/>
    <p:restoredTop sz="94660"/>
  </p:normalViewPr>
  <p:slideViewPr>
    <p:cSldViewPr snapToGrid="0">
      <p:cViewPr>
        <p:scale>
          <a:sx n="75" d="100"/>
          <a:sy n="75" d="100"/>
        </p:scale>
        <p:origin x="-3" y="33"/>
      </p:cViewPr>
      <p:guideLst/>
    </p:cSldViewPr>
  </p:slideViewPr>
  <p:notesTextViewPr>
    <p:cViewPr>
      <p:scale>
        <a:sx n="3" d="2"/>
        <a:sy n="3" d="2"/>
      </p:scale>
      <p:origin x="0" y="0"/>
    </p:cViewPr>
  </p:notesTextViewPr>
  <p:notesViewPr>
    <p:cSldViewPr snapToGrid="0">
      <p:cViewPr varScale="1">
        <p:scale>
          <a:sx n="49" d="100"/>
          <a:sy n="49" d="100"/>
        </p:scale>
        <p:origin x="186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6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t>
        <a:bodyPr/>
        <a:lstStyle/>
        <a:p>
          <a:endParaRPr lang="en-US"/>
        </a:p>
      </dgm:t>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dgm:presLayoutVars>
          <dgm:chMax val="5"/>
          <dgm:chPref val="3"/>
          <dgm:bulletEnabled val="1"/>
        </dgm:presLayoutVars>
      </dgm:prSet>
      <dgm:spPr/>
      <dgm:t>
        <a:bodyPr/>
        <a:lstStyle/>
        <a:p>
          <a:endParaRPr lang="en-US"/>
        </a:p>
      </dgm:t>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t>
        <a:bodyPr/>
        <a:lstStyle/>
        <a:p>
          <a:endParaRPr lang="en-US"/>
        </a:p>
      </dgm:t>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t>
        <a:bodyPr/>
        <a:lstStyle/>
        <a:p>
          <a:endParaRPr lang="en-US"/>
        </a:p>
      </dgm:t>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t>
        <a:bodyPr/>
        <a:lstStyle/>
        <a:p>
          <a:endParaRPr lang="en-US"/>
        </a:p>
      </dgm:t>
    </dgm:pt>
  </dgm:ptLst>
  <dgm:cxnLst>
    <dgm:cxn modelId="{8910F111-EEC3-49A8-B872-7850CFEE9129}" type="presOf" srcId="{70EF7C55-2C60-4947-881D-F37E15C1E778}" destId="{888EE50E-E6F7-477F-8A01-8C00D54FE292}" srcOrd="0" destOrd="0" presId="urn:microsoft.com/office/officeart/2011/layout/ConvergingText"/>
    <dgm:cxn modelId="{1759F8DE-BFD8-42F0-868B-EFC49BA95648}" srcId="{70EF7C55-2C60-4947-881D-F37E15C1E778}" destId="{6B1BA332-5978-4DA6-9B08-CE32423355F1}" srcOrd="2" destOrd="0" parTransId="{03C46FE3-61A4-4AA5-A5D2-043995DCBBD5}" sibTransId="{36AB9D86-DE3A-404B-A29A-966D21E29902}"/>
    <dgm:cxn modelId="{63860BD5-243D-49DD-A5FC-FE02F928E661}" srcId="{70EF7C55-2C60-4947-881D-F37E15C1E778}" destId="{9EEB449D-7F40-410F-9602-AF77CEA990A0}" srcOrd="1" destOrd="0" parTransId="{2B99FA47-8589-4775-80E1-86C4D9DE47E5}" sibTransId="{BF89413A-B2F9-452C-890D-D14391A8371D}"/>
    <dgm:cxn modelId="{EDE4A3F2-9266-4ADA-82ED-13F38AF1AF4F}" srcId="{982E01A9-1559-49B1-9FD9-2047E1EBFF3E}" destId="{70EF7C55-2C60-4947-881D-F37E15C1E778}" srcOrd="0" destOrd="0" parTransId="{05D4648C-90BC-4F41-9C19-1220784C800F}" sibTransId="{897C4825-BC5C-4498-8BC4-B403CB3CBB65}"/>
    <dgm:cxn modelId="{F13DA672-01F9-45F4-824D-7772B17A9A27}" type="presOf" srcId="{9EEB449D-7F40-410F-9602-AF77CEA990A0}" destId="{73AE6B4A-9B7B-4F6D-875B-D6DFCF05336D}" srcOrd="0" destOrd="0" presId="urn:microsoft.com/office/officeart/2011/layout/ConvergingText"/>
    <dgm:cxn modelId="{5AF48C4F-DE6C-40BD-A2C1-716D601D7B41}" type="presOf" srcId="{982E01A9-1559-49B1-9FD9-2047E1EBFF3E}" destId="{110D120F-3438-44D1-BFE2-89B1C5218C9E}" srcOrd="0" destOrd="0" presId="urn:microsoft.com/office/officeart/2011/layout/ConvergingText"/>
    <dgm:cxn modelId="{73C9CFE9-691A-48F3-89EE-F510DB1EBEE0}" srcId="{70EF7C55-2C60-4947-881D-F37E15C1E778}" destId="{317BE2F6-AAD2-4964-97A4-B8F32CEF7C7E}" srcOrd="0" destOrd="0" parTransId="{6D43B903-9A72-463E-B0B2-30A135446169}" sibTransId="{49B64F5B-2EC5-4808-8DF5-39E8E4526C5C}"/>
    <dgm:cxn modelId="{56041D95-F16F-44E4-8F63-F63C0D06D26F}" type="presOf" srcId="{317BE2F6-AAD2-4964-97A4-B8F32CEF7C7E}" destId="{AE811F67-E007-483E-8BF4-A0DCB69C9587}" srcOrd="0" destOrd="0" presId="urn:microsoft.com/office/officeart/2011/layout/ConvergingText"/>
    <dgm:cxn modelId="{E80E5D35-CD96-48AA-92AE-B5808D320272}" type="presOf" srcId="{6B1BA332-5978-4DA6-9B08-CE32423355F1}" destId="{F4BB4DEB-00F9-47A8-B59A-38A2B8533D4A}" srcOrd="0" destOrd="0" presId="urn:microsoft.com/office/officeart/2011/layout/ConvergingText"/>
    <dgm:cxn modelId="{0018E517-2274-4771-A4B9-1D8C69728735}" type="presParOf" srcId="{110D120F-3438-44D1-BFE2-89B1C5218C9E}" destId="{ACD2CED6-736C-40DF-AEFB-EA5B0FDD2BC5}" srcOrd="0" destOrd="0" presId="urn:microsoft.com/office/officeart/2011/layout/ConvergingText"/>
    <dgm:cxn modelId="{F618F41C-D394-4763-8632-A474EB0CEB33}" type="presParOf" srcId="{ACD2CED6-736C-40DF-AEFB-EA5B0FDD2BC5}" destId="{A5D32274-993D-4D2C-AA78-86FF29754D01}" srcOrd="0" destOrd="0" presId="urn:microsoft.com/office/officeart/2011/layout/ConvergingText"/>
    <dgm:cxn modelId="{82BBE8DC-6542-40A7-8B33-BD02B444861E}" type="presParOf" srcId="{ACD2CED6-736C-40DF-AEFB-EA5B0FDD2BC5}" destId="{7F006B13-65B5-4977-AD37-F7ABC4110AAB}" srcOrd="1" destOrd="0" presId="urn:microsoft.com/office/officeart/2011/layout/ConvergingText"/>
    <dgm:cxn modelId="{4BD283AE-9B8A-4F77-AEB0-F9D554D71AFF}" type="presParOf" srcId="{ACD2CED6-736C-40DF-AEFB-EA5B0FDD2BC5}" destId="{2757286F-A161-40C5-8ED0-17B63B929DC3}" srcOrd="2" destOrd="0" presId="urn:microsoft.com/office/officeart/2011/layout/ConvergingText"/>
    <dgm:cxn modelId="{658F653F-A5EA-4428-B2E5-B6FD7E1F6725}" type="presParOf" srcId="{ACD2CED6-736C-40DF-AEFB-EA5B0FDD2BC5}" destId="{09257706-1EE7-40A8-B681-FC76F93CD7A9}" srcOrd="3" destOrd="0" presId="urn:microsoft.com/office/officeart/2011/layout/ConvergingText"/>
    <dgm:cxn modelId="{3BC26304-4E87-4974-B68A-1C92DB47C6E0}" type="presParOf" srcId="{ACD2CED6-736C-40DF-AEFB-EA5B0FDD2BC5}" destId="{E8752E7F-384C-4CB3-A109-51632558B678}" srcOrd="4" destOrd="0" presId="urn:microsoft.com/office/officeart/2011/layout/ConvergingText"/>
    <dgm:cxn modelId="{D30C9CEB-CEFB-4396-997D-AEAEEF5B5DD1}" type="presParOf" srcId="{ACD2CED6-736C-40DF-AEFB-EA5B0FDD2BC5}" destId="{8B58A520-61CE-4916-B656-AF838AE00CEA}" srcOrd="5" destOrd="0" presId="urn:microsoft.com/office/officeart/2011/layout/ConvergingText"/>
    <dgm:cxn modelId="{CBFCB8EB-436C-4AC4-B371-F3943FA204E0}" type="presParOf" srcId="{ACD2CED6-736C-40DF-AEFB-EA5B0FDD2BC5}" destId="{000BB870-A87B-4C24-ABAC-AF3BA30C9A5A}" srcOrd="6" destOrd="0" presId="urn:microsoft.com/office/officeart/2011/layout/ConvergingText"/>
    <dgm:cxn modelId="{C0825BB9-DB4C-41D8-A958-53D430D74C28}" type="presParOf" srcId="{ACD2CED6-736C-40DF-AEFB-EA5B0FDD2BC5}" destId="{7CFC3E25-34AE-4228-B2B9-7D1F0C3D48D8}" srcOrd="7" destOrd="0" presId="urn:microsoft.com/office/officeart/2011/layout/ConvergingText"/>
    <dgm:cxn modelId="{F66C91F0-0F28-4946-9255-D16F10372FB6}" type="presParOf" srcId="{ACD2CED6-736C-40DF-AEFB-EA5B0FDD2BC5}" destId="{736E225E-7EBD-498F-A421-CE4C932D7791}" srcOrd="8" destOrd="0" presId="urn:microsoft.com/office/officeart/2011/layout/ConvergingText"/>
    <dgm:cxn modelId="{7B7DA24A-F082-432B-B1A0-717B499974E8}" type="presParOf" srcId="{ACD2CED6-736C-40DF-AEFB-EA5B0FDD2BC5}" destId="{CCBB6F52-9EFD-48E4-9F83-F975F74FC105}" srcOrd="9" destOrd="0" presId="urn:microsoft.com/office/officeart/2011/layout/ConvergingText"/>
    <dgm:cxn modelId="{C750FE60-3E71-410D-B42E-052A20CDF246}" type="presParOf" srcId="{ACD2CED6-736C-40DF-AEFB-EA5B0FDD2BC5}" destId="{888EE50E-E6F7-477F-8A01-8C00D54FE292}" srcOrd="10" destOrd="0" presId="urn:microsoft.com/office/officeart/2011/layout/ConvergingText"/>
    <dgm:cxn modelId="{9863C4AC-29F1-4629-8298-22EB4E908A36}" type="presParOf" srcId="{ACD2CED6-736C-40DF-AEFB-EA5B0FDD2BC5}" destId="{53C1D68F-10A7-47D9-88E7-721605677A39}" srcOrd="11" destOrd="0" presId="urn:microsoft.com/office/officeart/2011/layout/ConvergingText"/>
    <dgm:cxn modelId="{90F4767D-B5EC-4C94-821F-4E464E8563F2}" type="presParOf" srcId="{ACD2CED6-736C-40DF-AEFB-EA5B0FDD2BC5}" destId="{F4655CE9-81AC-4BEC-9F15-A10DF8214B41}" srcOrd="12" destOrd="0" presId="urn:microsoft.com/office/officeart/2011/layout/ConvergingText"/>
    <dgm:cxn modelId="{6580921E-95AE-4297-8A34-F6E8237F546C}" type="presParOf" srcId="{ACD2CED6-736C-40DF-AEFB-EA5B0FDD2BC5}" destId="{E84E1479-7837-4013-84FB-F91FE1516AAE}" srcOrd="13" destOrd="0" presId="urn:microsoft.com/office/officeart/2011/layout/ConvergingText"/>
    <dgm:cxn modelId="{E28F7888-CD4A-4303-955B-01A43CEA32A8}" type="presParOf" srcId="{ACD2CED6-736C-40DF-AEFB-EA5B0FDD2BC5}" destId="{6209A150-D931-4CB9-B5B8-477691461261}" srcOrd="14" destOrd="0" presId="urn:microsoft.com/office/officeart/2011/layout/ConvergingText"/>
    <dgm:cxn modelId="{B076B7EF-2F1A-4F8F-93C7-6134A02A1914}" type="presParOf" srcId="{ACD2CED6-736C-40DF-AEFB-EA5B0FDD2BC5}" destId="{777565F8-5517-44BA-B0DE-3D720641E549}" srcOrd="15" destOrd="0" presId="urn:microsoft.com/office/officeart/2011/layout/ConvergingText"/>
    <dgm:cxn modelId="{15D24851-B5F4-49B2-ABF2-984A93F31291}" type="presParOf" srcId="{ACD2CED6-736C-40DF-AEFB-EA5B0FDD2BC5}" destId="{B183BC60-6421-47B5-AD3F-5FEEE3133DC1}" srcOrd="16" destOrd="0" presId="urn:microsoft.com/office/officeart/2011/layout/ConvergingText"/>
    <dgm:cxn modelId="{3D9AC1C9-73D9-4E76-8CA5-F7458BC9CA4E}" type="presParOf" srcId="{ACD2CED6-736C-40DF-AEFB-EA5B0FDD2BC5}" destId="{609D0F7C-FD64-416D-A92D-2FD4D61312F0}" srcOrd="17" destOrd="0" presId="urn:microsoft.com/office/officeart/2011/layout/ConvergingText"/>
    <dgm:cxn modelId="{EFA01B0C-4B3B-495E-B10D-BA355FEB97E8}" type="presParOf" srcId="{ACD2CED6-736C-40DF-AEFB-EA5B0FDD2BC5}" destId="{43C67B5C-6697-4BF8-9D3B-B1FE0FB94D99}" srcOrd="18" destOrd="0" presId="urn:microsoft.com/office/officeart/2011/layout/ConvergingText"/>
    <dgm:cxn modelId="{C8B5C481-A980-4B7D-A078-9281C44BF974}" type="presParOf" srcId="{ACD2CED6-736C-40DF-AEFB-EA5B0FDD2BC5}" destId="{61A4152D-1FEA-4841-A4C3-E7F7447EE9CE}" srcOrd="19" destOrd="0" presId="urn:microsoft.com/office/officeart/2011/layout/ConvergingText"/>
    <dgm:cxn modelId="{EF314805-7AA1-4950-8BAC-FF18295B545C}" type="presParOf" srcId="{ACD2CED6-736C-40DF-AEFB-EA5B0FDD2BC5}" destId="{AE811F67-E007-483E-8BF4-A0DCB69C9587}" srcOrd="20" destOrd="0" presId="urn:microsoft.com/office/officeart/2011/layout/ConvergingText"/>
    <dgm:cxn modelId="{2930B79E-903B-4EF6-8FD1-2D5C02EC90D6}" type="presParOf" srcId="{ACD2CED6-736C-40DF-AEFB-EA5B0FDD2BC5}" destId="{62E324C4-AFE1-4ADC-A0AA-2AB200652CD3}" srcOrd="21" destOrd="0" presId="urn:microsoft.com/office/officeart/2011/layout/ConvergingText"/>
    <dgm:cxn modelId="{45FAD129-AC7A-4B39-9D1A-28484851D2D0}" type="presParOf" srcId="{ACD2CED6-736C-40DF-AEFB-EA5B0FDD2BC5}" destId="{FD646C20-CA3B-47F7-8755-F73335B89D2A}" srcOrd="22" destOrd="0" presId="urn:microsoft.com/office/officeart/2011/layout/ConvergingText"/>
    <dgm:cxn modelId="{D46D09A9-FC96-4ECA-AE58-94B609FF6B9A}" type="presParOf" srcId="{ACD2CED6-736C-40DF-AEFB-EA5B0FDD2BC5}" destId="{7C91E3F3-8487-45ED-955E-ACB4F5348DE5}" srcOrd="23" destOrd="0" presId="urn:microsoft.com/office/officeart/2011/layout/ConvergingText"/>
    <dgm:cxn modelId="{AB36175C-1228-4759-AF75-9F4C3C58CE50}" type="presParOf" srcId="{ACD2CED6-736C-40DF-AEFB-EA5B0FDD2BC5}" destId="{B4122735-33B3-4FC7-8D3C-C2A96516DD07}" srcOrd="24" destOrd="0" presId="urn:microsoft.com/office/officeart/2011/layout/ConvergingText"/>
    <dgm:cxn modelId="{04A3CCA9-E448-4193-9EEF-F85E42B742D1}" type="presParOf" srcId="{ACD2CED6-736C-40DF-AEFB-EA5B0FDD2BC5}" destId="{C10F6EF0-0412-40C9-93D7-16B7BB5B2D3E}" srcOrd="25" destOrd="0" presId="urn:microsoft.com/office/officeart/2011/layout/ConvergingText"/>
    <dgm:cxn modelId="{7ACF1F3C-D48D-4DCD-A479-A56F3C1C9089}" type="presParOf" srcId="{ACD2CED6-736C-40DF-AEFB-EA5B0FDD2BC5}" destId="{2C41D1AE-7785-4B88-A34C-7E1A4E29B31D}" srcOrd="26" destOrd="0" presId="urn:microsoft.com/office/officeart/2011/layout/ConvergingText"/>
    <dgm:cxn modelId="{F833BFF8-DE5C-4234-9137-F6CB7CAA2F33}" type="presParOf" srcId="{ACD2CED6-736C-40DF-AEFB-EA5B0FDD2BC5}" destId="{11E38803-46E5-4161-8AE9-A740E11F3127}" srcOrd="27" destOrd="0" presId="urn:microsoft.com/office/officeart/2011/layout/ConvergingText"/>
    <dgm:cxn modelId="{17DA80A9-9680-406B-A9DD-2F8BB40847CD}" type="presParOf" srcId="{ACD2CED6-736C-40DF-AEFB-EA5B0FDD2BC5}" destId="{73AE6B4A-9B7B-4F6D-875B-D6DFCF05336D}" srcOrd="28" destOrd="0" presId="urn:microsoft.com/office/officeart/2011/layout/ConvergingText"/>
    <dgm:cxn modelId="{CAF668DB-8209-4405-8C12-E44060E0668D}" type="presParOf" srcId="{ACD2CED6-736C-40DF-AEFB-EA5B0FDD2BC5}" destId="{6D6B2B07-2AC1-4F21-B54C-35B8FCEA45FE}" srcOrd="29" destOrd="0" presId="urn:microsoft.com/office/officeart/2011/layout/ConvergingText"/>
    <dgm:cxn modelId="{6EA24CC3-D76B-4848-A706-9F6BB9E4A50D}" type="presParOf" srcId="{ACD2CED6-736C-40DF-AEFB-EA5B0FDD2BC5}" destId="{0C726BF0-DF17-4ACC-8F2D-698B9180CCFA}" srcOrd="30" destOrd="0" presId="urn:microsoft.com/office/officeart/2011/layout/ConvergingText"/>
    <dgm:cxn modelId="{88D38FAE-746F-4211-96DA-97A4F4450509}" type="presParOf" srcId="{ACD2CED6-736C-40DF-AEFB-EA5B0FDD2BC5}" destId="{CC40B6B0-19CA-4A3C-8EC9-9B0ABEE4C857}" srcOrd="31" destOrd="0" presId="urn:microsoft.com/office/officeart/2011/layout/ConvergingText"/>
    <dgm:cxn modelId="{B1C2E5F3-3DCA-432D-99A4-3F3827D0F195}" type="presParOf" srcId="{ACD2CED6-736C-40DF-AEFB-EA5B0FDD2BC5}" destId="{B6C64D72-941C-4B8E-BDFF-330C7C40D9C6}" srcOrd="32" destOrd="0" presId="urn:microsoft.com/office/officeart/2011/layout/ConvergingText"/>
    <dgm:cxn modelId="{A5749BAE-4454-46DE-92D9-C996DC74A60B}" type="presParOf" srcId="{ACD2CED6-736C-40DF-AEFB-EA5B0FDD2BC5}" destId="{899EA8C2-DF52-4C4E-A78C-A5D776325335}" srcOrd="33" destOrd="0" presId="urn:microsoft.com/office/officeart/2011/layout/ConvergingText"/>
    <dgm:cxn modelId="{082E8AFC-B5E0-4E5C-9AAC-065EB41996C6}" type="presParOf" srcId="{ACD2CED6-736C-40DF-AEFB-EA5B0FDD2BC5}" destId="{3AD6492F-C78C-4D82-827E-8E3719E06E3F}" srcOrd="34" destOrd="0" presId="urn:microsoft.com/office/officeart/2011/layout/ConvergingText"/>
    <dgm:cxn modelId="{CD7F9CFD-676A-4650-8BF1-EED74EB77CA6}" type="presParOf" srcId="{ACD2CED6-736C-40DF-AEFB-EA5B0FDD2BC5}" destId="{F85BB596-5335-4D02-81D8-A26B63885CFF}" srcOrd="35" destOrd="0" presId="urn:microsoft.com/office/officeart/2011/layout/ConvergingText"/>
    <dgm:cxn modelId="{15345791-8DBD-49D7-9400-A24E8C4A7BE0}"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5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t>
        <a:bodyPr/>
        <a:lstStyle/>
        <a:p>
          <a:endParaRPr lang="en-US"/>
        </a:p>
      </dgm:t>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custScaleY="93257">
        <dgm:presLayoutVars>
          <dgm:chMax val="5"/>
          <dgm:chPref val="3"/>
          <dgm:bulletEnabled val="1"/>
        </dgm:presLayoutVars>
      </dgm:prSet>
      <dgm:spPr/>
      <dgm:t>
        <a:bodyPr/>
        <a:lstStyle/>
        <a:p>
          <a:endParaRPr lang="en-US"/>
        </a:p>
      </dgm:t>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t>
        <a:bodyPr/>
        <a:lstStyle/>
        <a:p>
          <a:endParaRPr lang="en-US"/>
        </a:p>
      </dgm:t>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t>
        <a:bodyPr/>
        <a:lstStyle/>
        <a:p>
          <a:endParaRPr lang="en-US"/>
        </a:p>
      </dgm:t>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t>
        <a:bodyPr/>
        <a:lstStyle/>
        <a:p>
          <a:endParaRPr lang="en-US"/>
        </a:p>
      </dgm:t>
    </dgm:pt>
  </dgm:ptLst>
  <dgm:cxnLst>
    <dgm:cxn modelId="{3072C4E8-EC93-4478-B5AA-3E849A6A1921}" type="presOf" srcId="{9EEB449D-7F40-410F-9602-AF77CEA990A0}" destId="{73AE6B4A-9B7B-4F6D-875B-D6DFCF05336D}" srcOrd="0" destOrd="0" presId="urn:microsoft.com/office/officeart/2011/layout/ConvergingText"/>
    <dgm:cxn modelId="{73C9CFE9-691A-48F3-89EE-F510DB1EBEE0}" srcId="{70EF7C55-2C60-4947-881D-F37E15C1E778}" destId="{317BE2F6-AAD2-4964-97A4-B8F32CEF7C7E}" srcOrd="0" destOrd="0" parTransId="{6D43B903-9A72-463E-B0B2-30A135446169}" sibTransId="{49B64F5B-2EC5-4808-8DF5-39E8E4526C5C}"/>
    <dgm:cxn modelId="{63860BD5-243D-49DD-A5FC-FE02F928E661}" srcId="{70EF7C55-2C60-4947-881D-F37E15C1E778}" destId="{9EEB449D-7F40-410F-9602-AF77CEA990A0}" srcOrd="1" destOrd="0" parTransId="{2B99FA47-8589-4775-80E1-86C4D9DE47E5}" sibTransId="{BF89413A-B2F9-452C-890D-D14391A8371D}"/>
    <dgm:cxn modelId="{EDE4A3F2-9266-4ADA-82ED-13F38AF1AF4F}" srcId="{982E01A9-1559-49B1-9FD9-2047E1EBFF3E}" destId="{70EF7C55-2C60-4947-881D-F37E15C1E778}" srcOrd="0" destOrd="0" parTransId="{05D4648C-90BC-4F41-9C19-1220784C800F}" sibTransId="{897C4825-BC5C-4498-8BC4-B403CB3CBB65}"/>
    <dgm:cxn modelId="{9B3ABF30-26D2-495C-A054-7027EFF01106}" type="presOf" srcId="{982E01A9-1559-49B1-9FD9-2047E1EBFF3E}" destId="{110D120F-3438-44D1-BFE2-89B1C5218C9E}" srcOrd="0" destOrd="0" presId="urn:microsoft.com/office/officeart/2011/layout/ConvergingText"/>
    <dgm:cxn modelId="{7CB0AD01-EECC-459B-9956-F4BA04B9B779}" type="presOf" srcId="{6B1BA332-5978-4DA6-9B08-CE32423355F1}" destId="{F4BB4DEB-00F9-47A8-B59A-38A2B8533D4A}" srcOrd="0" destOrd="0" presId="urn:microsoft.com/office/officeart/2011/layout/ConvergingText"/>
    <dgm:cxn modelId="{3DE4C925-8F48-4F82-985C-62F21D78EC5E}" type="presOf" srcId="{317BE2F6-AAD2-4964-97A4-B8F32CEF7C7E}" destId="{AE811F67-E007-483E-8BF4-A0DCB69C9587}" srcOrd="0" destOrd="0" presId="urn:microsoft.com/office/officeart/2011/layout/ConvergingText"/>
    <dgm:cxn modelId="{F698C3E7-1BA8-4792-AAF5-78A1C56D60CE}" type="presOf" srcId="{70EF7C55-2C60-4947-881D-F37E15C1E778}" destId="{888EE50E-E6F7-477F-8A01-8C00D54FE292}" srcOrd="0" destOrd="0" presId="urn:microsoft.com/office/officeart/2011/layout/ConvergingText"/>
    <dgm:cxn modelId="{1759F8DE-BFD8-42F0-868B-EFC49BA95648}" srcId="{70EF7C55-2C60-4947-881D-F37E15C1E778}" destId="{6B1BA332-5978-4DA6-9B08-CE32423355F1}" srcOrd="2" destOrd="0" parTransId="{03C46FE3-61A4-4AA5-A5D2-043995DCBBD5}" sibTransId="{36AB9D86-DE3A-404B-A29A-966D21E29902}"/>
    <dgm:cxn modelId="{5EDBE050-3469-4F3D-A6DB-B7A1861DE0A4}" type="presParOf" srcId="{110D120F-3438-44D1-BFE2-89B1C5218C9E}" destId="{ACD2CED6-736C-40DF-AEFB-EA5B0FDD2BC5}" srcOrd="0" destOrd="0" presId="urn:microsoft.com/office/officeart/2011/layout/ConvergingText"/>
    <dgm:cxn modelId="{86CC4164-171D-48F6-B0EB-AED7790FABFD}" type="presParOf" srcId="{ACD2CED6-736C-40DF-AEFB-EA5B0FDD2BC5}" destId="{A5D32274-993D-4D2C-AA78-86FF29754D01}" srcOrd="0" destOrd="0" presId="urn:microsoft.com/office/officeart/2011/layout/ConvergingText"/>
    <dgm:cxn modelId="{0FE346F3-5E1C-459D-83D9-E88D42E75B7F}" type="presParOf" srcId="{ACD2CED6-736C-40DF-AEFB-EA5B0FDD2BC5}" destId="{7F006B13-65B5-4977-AD37-F7ABC4110AAB}" srcOrd="1" destOrd="0" presId="urn:microsoft.com/office/officeart/2011/layout/ConvergingText"/>
    <dgm:cxn modelId="{74AAE9CF-AEF6-48A8-8A4E-481849C2C1FB}" type="presParOf" srcId="{ACD2CED6-736C-40DF-AEFB-EA5B0FDD2BC5}" destId="{2757286F-A161-40C5-8ED0-17B63B929DC3}" srcOrd="2" destOrd="0" presId="urn:microsoft.com/office/officeart/2011/layout/ConvergingText"/>
    <dgm:cxn modelId="{8CF9D66B-C93D-47A5-B467-C79B7F25E7B8}" type="presParOf" srcId="{ACD2CED6-736C-40DF-AEFB-EA5B0FDD2BC5}" destId="{09257706-1EE7-40A8-B681-FC76F93CD7A9}" srcOrd="3" destOrd="0" presId="urn:microsoft.com/office/officeart/2011/layout/ConvergingText"/>
    <dgm:cxn modelId="{4E265DE1-A696-43A8-9BD3-656496DE973E}" type="presParOf" srcId="{ACD2CED6-736C-40DF-AEFB-EA5B0FDD2BC5}" destId="{E8752E7F-384C-4CB3-A109-51632558B678}" srcOrd="4" destOrd="0" presId="urn:microsoft.com/office/officeart/2011/layout/ConvergingText"/>
    <dgm:cxn modelId="{68256D57-7E12-44B5-9E72-7D9F56FE1731}" type="presParOf" srcId="{ACD2CED6-736C-40DF-AEFB-EA5B0FDD2BC5}" destId="{8B58A520-61CE-4916-B656-AF838AE00CEA}" srcOrd="5" destOrd="0" presId="urn:microsoft.com/office/officeart/2011/layout/ConvergingText"/>
    <dgm:cxn modelId="{52B84782-B43A-4E24-9EDB-B23B20345E14}" type="presParOf" srcId="{ACD2CED6-736C-40DF-AEFB-EA5B0FDD2BC5}" destId="{000BB870-A87B-4C24-ABAC-AF3BA30C9A5A}" srcOrd="6" destOrd="0" presId="urn:microsoft.com/office/officeart/2011/layout/ConvergingText"/>
    <dgm:cxn modelId="{7C5D4F74-00F8-4707-A101-900370CECD14}" type="presParOf" srcId="{ACD2CED6-736C-40DF-AEFB-EA5B0FDD2BC5}" destId="{7CFC3E25-34AE-4228-B2B9-7D1F0C3D48D8}" srcOrd="7" destOrd="0" presId="urn:microsoft.com/office/officeart/2011/layout/ConvergingText"/>
    <dgm:cxn modelId="{FBA402CC-036C-4C9C-B5F2-E0CE4FC9DB6B}" type="presParOf" srcId="{ACD2CED6-736C-40DF-AEFB-EA5B0FDD2BC5}" destId="{736E225E-7EBD-498F-A421-CE4C932D7791}" srcOrd="8" destOrd="0" presId="urn:microsoft.com/office/officeart/2011/layout/ConvergingText"/>
    <dgm:cxn modelId="{EE2B886F-4574-44AB-92E9-2E6F984F4B84}" type="presParOf" srcId="{ACD2CED6-736C-40DF-AEFB-EA5B0FDD2BC5}" destId="{CCBB6F52-9EFD-48E4-9F83-F975F74FC105}" srcOrd="9" destOrd="0" presId="urn:microsoft.com/office/officeart/2011/layout/ConvergingText"/>
    <dgm:cxn modelId="{0E6F6134-7AE3-4A63-93FF-22B76DE792C0}" type="presParOf" srcId="{ACD2CED6-736C-40DF-AEFB-EA5B0FDD2BC5}" destId="{888EE50E-E6F7-477F-8A01-8C00D54FE292}" srcOrd="10" destOrd="0" presId="urn:microsoft.com/office/officeart/2011/layout/ConvergingText"/>
    <dgm:cxn modelId="{5A9018EB-0B06-4DAC-A803-C993BF5376E0}" type="presParOf" srcId="{ACD2CED6-736C-40DF-AEFB-EA5B0FDD2BC5}" destId="{53C1D68F-10A7-47D9-88E7-721605677A39}" srcOrd="11" destOrd="0" presId="urn:microsoft.com/office/officeart/2011/layout/ConvergingText"/>
    <dgm:cxn modelId="{EC0298B3-5C97-45F4-AB41-B07E5960AECC}" type="presParOf" srcId="{ACD2CED6-736C-40DF-AEFB-EA5B0FDD2BC5}" destId="{F4655CE9-81AC-4BEC-9F15-A10DF8214B41}" srcOrd="12" destOrd="0" presId="urn:microsoft.com/office/officeart/2011/layout/ConvergingText"/>
    <dgm:cxn modelId="{33FAE56A-9EAD-49A7-B290-5B4B3BE120AC}" type="presParOf" srcId="{ACD2CED6-736C-40DF-AEFB-EA5B0FDD2BC5}" destId="{E84E1479-7837-4013-84FB-F91FE1516AAE}" srcOrd="13" destOrd="0" presId="urn:microsoft.com/office/officeart/2011/layout/ConvergingText"/>
    <dgm:cxn modelId="{9B821287-D0AB-425E-B863-42154EF06E00}" type="presParOf" srcId="{ACD2CED6-736C-40DF-AEFB-EA5B0FDD2BC5}" destId="{6209A150-D931-4CB9-B5B8-477691461261}" srcOrd="14" destOrd="0" presId="urn:microsoft.com/office/officeart/2011/layout/ConvergingText"/>
    <dgm:cxn modelId="{51F33A2D-D170-44CB-9797-C2D958A5E567}" type="presParOf" srcId="{ACD2CED6-736C-40DF-AEFB-EA5B0FDD2BC5}" destId="{777565F8-5517-44BA-B0DE-3D720641E549}" srcOrd="15" destOrd="0" presId="urn:microsoft.com/office/officeart/2011/layout/ConvergingText"/>
    <dgm:cxn modelId="{F65BB737-EA5A-45AD-B16B-AE5D529148BC}" type="presParOf" srcId="{ACD2CED6-736C-40DF-AEFB-EA5B0FDD2BC5}" destId="{B183BC60-6421-47B5-AD3F-5FEEE3133DC1}" srcOrd="16" destOrd="0" presId="urn:microsoft.com/office/officeart/2011/layout/ConvergingText"/>
    <dgm:cxn modelId="{43104B50-8079-45EF-8BCA-80C6E266A8C1}" type="presParOf" srcId="{ACD2CED6-736C-40DF-AEFB-EA5B0FDD2BC5}" destId="{609D0F7C-FD64-416D-A92D-2FD4D61312F0}" srcOrd="17" destOrd="0" presId="urn:microsoft.com/office/officeart/2011/layout/ConvergingText"/>
    <dgm:cxn modelId="{5B1416F1-6FF4-4D46-A8CD-5B4FF81C5220}" type="presParOf" srcId="{ACD2CED6-736C-40DF-AEFB-EA5B0FDD2BC5}" destId="{43C67B5C-6697-4BF8-9D3B-B1FE0FB94D99}" srcOrd="18" destOrd="0" presId="urn:microsoft.com/office/officeart/2011/layout/ConvergingText"/>
    <dgm:cxn modelId="{6DF21BF7-A9D2-477E-BF4B-F0E541AE82C4}" type="presParOf" srcId="{ACD2CED6-736C-40DF-AEFB-EA5B0FDD2BC5}" destId="{61A4152D-1FEA-4841-A4C3-E7F7447EE9CE}" srcOrd="19" destOrd="0" presId="urn:microsoft.com/office/officeart/2011/layout/ConvergingText"/>
    <dgm:cxn modelId="{6775E927-BA94-423F-8B52-EA63C1F730BC}" type="presParOf" srcId="{ACD2CED6-736C-40DF-AEFB-EA5B0FDD2BC5}" destId="{AE811F67-E007-483E-8BF4-A0DCB69C9587}" srcOrd="20" destOrd="0" presId="urn:microsoft.com/office/officeart/2011/layout/ConvergingText"/>
    <dgm:cxn modelId="{81BD72A8-1A0D-44D5-8976-999E9F4DCD8A}" type="presParOf" srcId="{ACD2CED6-736C-40DF-AEFB-EA5B0FDD2BC5}" destId="{62E324C4-AFE1-4ADC-A0AA-2AB200652CD3}" srcOrd="21" destOrd="0" presId="urn:microsoft.com/office/officeart/2011/layout/ConvergingText"/>
    <dgm:cxn modelId="{30F7AA5E-6AE2-4318-B0FC-A9C84A31A8C3}" type="presParOf" srcId="{ACD2CED6-736C-40DF-AEFB-EA5B0FDD2BC5}" destId="{FD646C20-CA3B-47F7-8755-F73335B89D2A}" srcOrd="22" destOrd="0" presId="urn:microsoft.com/office/officeart/2011/layout/ConvergingText"/>
    <dgm:cxn modelId="{D0335321-60BD-45F8-804D-8B29FFDB0F31}" type="presParOf" srcId="{ACD2CED6-736C-40DF-AEFB-EA5B0FDD2BC5}" destId="{7C91E3F3-8487-45ED-955E-ACB4F5348DE5}" srcOrd="23" destOrd="0" presId="urn:microsoft.com/office/officeart/2011/layout/ConvergingText"/>
    <dgm:cxn modelId="{8ECA5239-C647-4FF3-9939-E26747642AF5}" type="presParOf" srcId="{ACD2CED6-736C-40DF-AEFB-EA5B0FDD2BC5}" destId="{B4122735-33B3-4FC7-8D3C-C2A96516DD07}" srcOrd="24" destOrd="0" presId="urn:microsoft.com/office/officeart/2011/layout/ConvergingText"/>
    <dgm:cxn modelId="{2BF2C482-7D65-40A2-8D5F-D995C7C4A1D6}" type="presParOf" srcId="{ACD2CED6-736C-40DF-AEFB-EA5B0FDD2BC5}" destId="{C10F6EF0-0412-40C9-93D7-16B7BB5B2D3E}" srcOrd="25" destOrd="0" presId="urn:microsoft.com/office/officeart/2011/layout/ConvergingText"/>
    <dgm:cxn modelId="{D035F003-D57C-459A-83DF-C22F8C2F631D}" type="presParOf" srcId="{ACD2CED6-736C-40DF-AEFB-EA5B0FDD2BC5}" destId="{2C41D1AE-7785-4B88-A34C-7E1A4E29B31D}" srcOrd="26" destOrd="0" presId="urn:microsoft.com/office/officeart/2011/layout/ConvergingText"/>
    <dgm:cxn modelId="{74B5473F-F239-4303-9E81-7C46EC9B8E53}" type="presParOf" srcId="{ACD2CED6-736C-40DF-AEFB-EA5B0FDD2BC5}" destId="{11E38803-46E5-4161-8AE9-A740E11F3127}" srcOrd="27" destOrd="0" presId="urn:microsoft.com/office/officeart/2011/layout/ConvergingText"/>
    <dgm:cxn modelId="{5564A1FC-569F-4A3A-B789-0AB3B61024AE}" type="presParOf" srcId="{ACD2CED6-736C-40DF-AEFB-EA5B0FDD2BC5}" destId="{73AE6B4A-9B7B-4F6D-875B-D6DFCF05336D}" srcOrd="28" destOrd="0" presId="urn:microsoft.com/office/officeart/2011/layout/ConvergingText"/>
    <dgm:cxn modelId="{2D0985A1-BBD7-41F4-90D9-745C175549F7}" type="presParOf" srcId="{ACD2CED6-736C-40DF-AEFB-EA5B0FDD2BC5}" destId="{6D6B2B07-2AC1-4F21-B54C-35B8FCEA45FE}" srcOrd="29" destOrd="0" presId="urn:microsoft.com/office/officeart/2011/layout/ConvergingText"/>
    <dgm:cxn modelId="{00EA36AA-E262-4687-AF66-69CA3BDE366D}" type="presParOf" srcId="{ACD2CED6-736C-40DF-AEFB-EA5B0FDD2BC5}" destId="{0C726BF0-DF17-4ACC-8F2D-698B9180CCFA}" srcOrd="30" destOrd="0" presId="urn:microsoft.com/office/officeart/2011/layout/ConvergingText"/>
    <dgm:cxn modelId="{E759CC95-0D0E-4312-AB3F-FC3C66214769}" type="presParOf" srcId="{ACD2CED6-736C-40DF-AEFB-EA5B0FDD2BC5}" destId="{CC40B6B0-19CA-4A3C-8EC9-9B0ABEE4C857}" srcOrd="31" destOrd="0" presId="urn:microsoft.com/office/officeart/2011/layout/ConvergingText"/>
    <dgm:cxn modelId="{3857D9DD-8E46-492D-870F-E3ED7367A8B6}" type="presParOf" srcId="{ACD2CED6-736C-40DF-AEFB-EA5B0FDD2BC5}" destId="{B6C64D72-941C-4B8E-BDFF-330C7C40D9C6}" srcOrd="32" destOrd="0" presId="urn:microsoft.com/office/officeart/2011/layout/ConvergingText"/>
    <dgm:cxn modelId="{28E327E9-BA64-4739-AEE6-331003C3E5A1}" type="presParOf" srcId="{ACD2CED6-736C-40DF-AEFB-EA5B0FDD2BC5}" destId="{899EA8C2-DF52-4C4E-A78C-A5D776325335}" srcOrd="33" destOrd="0" presId="urn:microsoft.com/office/officeart/2011/layout/ConvergingText"/>
    <dgm:cxn modelId="{D494676D-D833-40C6-927F-AEE09FEE6884}" type="presParOf" srcId="{ACD2CED6-736C-40DF-AEFB-EA5B0FDD2BC5}" destId="{3AD6492F-C78C-4D82-827E-8E3719E06E3F}" srcOrd="34" destOrd="0" presId="urn:microsoft.com/office/officeart/2011/layout/ConvergingText"/>
    <dgm:cxn modelId="{0BA2FA15-E77D-4F33-95AE-1866773083CA}" type="presParOf" srcId="{ACD2CED6-736C-40DF-AEFB-EA5B0FDD2BC5}" destId="{F85BB596-5335-4D02-81D8-A26B63885CFF}" srcOrd="35" destOrd="0" presId="urn:microsoft.com/office/officeart/2011/layout/ConvergingText"/>
    <dgm:cxn modelId="{4E0E0E97-D05F-4E90-BD9B-2A772B4D310F}"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05T13:31:05.879"/>
    </inkml:context>
    <inkml:brush xml:id="br0">
      <inkml:brushProperty name="width" value="0.1" units="cm"/>
      <inkml:brushProperty name="height" value="0.1" units="cm"/>
      <inkml:brushProperty name="color" value="#66CC00"/>
    </inkml:brush>
  </inkml:definitions>
  <inkml:trace contextRef="#ctx0" brushRef="#br0">20 7713 4736,'-7'4'4563,"1"2"3079,0 8-8093,6-11 594,-1 1 1,1-1-1,0 0 1,0 0-1,1 1 0,-1-1 1,1 0-1,-1 0 0,1 1 1,0-1-1,0 0 0,1 0 1,-1 0-1,0 0 0,1 0 1,1 1-144,8 21 287,-10-19-137,1 0 0,1 0 0,-1 0 0,1 0 0,0-1 0,0 1 0,0-1 0,1 1 0,0-1 0,0 0 0,3 2-150,-3-2 121,2 4-89,0 0-1,0 0 1,-1 1-1,0 0 0,-1 0 1,0 0-1,-1 1 1,0-1-1,0 2-31,15 99 785,-17-103-680,0-1-48,1 0 0,0-1 0,1 1 0,-1 0 0,1-1 0,0 0 0,1 1-57,-1-2 48,0 0-1,0 1 1,-1 0 0,0-1-1,0 1 1,0 0-1,0 0 1,-1 0-1,0 1 1,-1-1-48,0-4 41,1-1 0,-1 0-1,0 0 1,0 0 0,1 0 0,-1 0-1,0 1 1,1-1 0,-1 0 0,1 0 0,0 0-1,-1 0 1,1 0 0,0 0 0,0-1 0,-1 1-1,1 0 1,0 0 0,0 0 0,0-1-1,0 1 1,0 0 0,0-1 0,0 1 0,0-1-1,0 0 1,1 1 0,-1-1 0,0 0-1,0 1 1,0-1 0,0 0 0,1 0 0,0 0-41,1-1 39,15 9-36,-16-7-3,0 0 0,1 0 0,-1 0 0,0 0 0,0 0 0,1-1 0,-1 1 0,0-1 0,1 0 0,-1 1 0,1-1 0,-1 0 0,0-1 0,1 1 0,-1 0 0,1-1 0,-1 1 0,2-1 0,16-1 0,5 8-21,-13-5 24,1 0 1,-1-2 0,0 1-1,1-2 1,-1 1-1,4-3-3,16-10 247,-26 10-185,0 0 0,1 1 0,-1 0 0,1 1 0,-1-1 0,6 0-62,-7 0 0,5-4 12,-1 0 0,-1-1 0,1-1 0,-1 0 1,-1 0-1,0 0 0,1-3-12,33-38 64,-33 41-43,0 1 0,-1-2 0,-1 1 0,0-1-1,0 1 1,-1-2 0,0 1 0,0-1 0,-1 1 0,-1-1 0,0-1-21,2-10 52,-1-1 0,0 1 0,-2-1 1,-1 0-1,-1-1-52,0 20 2,0 0 0,0 0 0,0 0 0,1 0 0,0 0 0,-1 1 0,1-1 0,1 0 0,-1 0 0,1 0-2,6-18 1,-5 14-1,0 0 0,1 1 0,0-1 0,0 1 0,1-1 0,3-2 0,9-15 0,-12 16-10,0 0 0,1 1 0,0-1 1,0 1-1,1 1 0,7-7 10,-6 6-47,-3 4 132,-4 3-89,0 1 0,0-1 1,0 1-1,0 0 0,0-1 0,0 1 1,0 0-1,0 0 0,0-1 0,0 1 1,0 0-1,0 0 0,0 0 0,0 0 1,0 0-1,0 1 0,0-1 0,0 0 1,0 0-1,0 1 0,0-1 0,0 1 1,0-1-1,0 1 4,17 3-123,19 0 128,-36-3-6,0-1-1,1 0 1,-1 1 0,1-1 0,-1 1-1,0 0 1,1-1 0,-1 1-1,0 0 1,0 0 0,0 0 0,1 0-1,-1 0 1,0 0 0,0 0 0,0 0-1,-1 0 1,1 1 0,0-1 0,0 0-1,0 2 2,4 1 0,-5-4 0,1 1 0,-1-1 0,1 0 0,-1 0 0,1 1 0,-1-1 0,1 0 0,-1 0 0,1 1 0,-1-1 0,1 0 0,-1 1 0,0-1 0,1 1 0,-1-1 0,0 1 0,1-1 0,-1 1 0,0-1 0,1 1 0,-1-1 0,0 1 0,0-1 0,0 1 0,0-1 0,1 1 0,-1 3 22,24 24 84,-18-28-106,71 0 107,-75-1-98,0 1 1,0-1-1,-1 1 1,1-1-1,0 0 1,0 1-1,0-1 0,-1 0 1,1 0-1,0 0 1,-1-1-1,1 1 1,-1 0-1,1-1 1,-1 1-1,0-1 0,1 1 1,-1-1-1,0 1 1,0-1-1,0 0 1,0 0-1,-1 1 0,1-1 1,0 0-1,0-2-9,5-8 32,7-5 6,7-15 52,4-8-90,-6 13 0,84-179 22,-79 176-62,-18 24 24,0 0 0,-1 0 1,1 0-1,-1 0 0,0 0 1,-1-1-1,2-4 16,0 4 0,-4 7 0,1 0 0,-1 0 0,1 0 0,0 0 0,-1 1 0,1-1 0,-1 0 0,1 1 0,-1-1 0,1 1 0,-1-1 0,1 1 0,-1 0 0,1 0 0,-1 0 0,0 0 0,1 0 0,-1 0 0,0 0 0,0 0 0,0 0 0,1 1 0,9 10 9,-5-4 8,0-1 0,0 0 0,1 0 0,0-1 0,1 0 0,-1 0 0,8 3-17,6 17 0,-8-8 0,0-4 0,-11-11 0,1 0 0,0 0 0,-1 0 0,1 0 0,1-1 0,-1 1 0,0-1 0,0 0 0,1 0 0,-1 0 0,1 0 0,0 0 0,0-1 0,-1 0 0,1 0 0,0 0 0,0 0 0,0 0 0,0-1 0,0 0 0,0 0 0,0 0 0,3 0 0,-5-1 6,0 0 0,0 1 0,-1-1 0,1 0 0,-1 1 0,1-1 0,-1 0 0,1 0 0,-1-1 0,1 1 0,-1 0 0,0 0 0,0-1 0,1 1 0,-1 0 0,0-1 0,0 0-6,20-31 155,-18 27-134,17-26 86,-12 22-107,-1-1 0,-1-1 0,0 1-1,0-1 1,-1 0 0,0-1 0,60-192 128,-54 168-230,9-22 76,-1 34 40,14-13-177,-29 39 154,-1-1 0,0 1 0,0 0 1,1 0-1,-1 0 0,0 0 0,0 0 1,0 1-1,-1 0 0,1-1 0,0 1 0,2 2 9,-3-3-1,29 19 1,-5-2 0,1-2 0,0 0 0,30 10 0,-35-15 24,-21-10-20,0 0-1,1 0 1,-1 0-1,1 0 0,-1 0 1,1 0-1,0-1 1,-1 1-1,1-1 1,0 1-1,0-1 1,-1 1-1,1-1 1,0 0-1,0 0 1,0 0-1,-1 0 1,1 0-1,0-1 1,0 1-1,-1 0 0,1-1 1,0 1-1,0-1 1,-1 0-1,1 1 1,-1-1-1,1 0 1,-1 0-1,1-1-3,13-7-5,-9 6 21,1-1-1,-1 0 1,-1 0-1,1 0 0,-1-1 1,1 0-1,-1 0 1,-1 0-1,1-1 1,2-4-16,4-5 28,0 1 1,1 0-1,0 0 1,1 1-29,1 0 26,-2-1 0,0 0 0,7-11-26,8-17 21,-1-1 0,17-43-21,-17 15 0,-20 52 0,0 0 0,1-1 0,2 2 0,0 0 0,0 0 0,2 0 0,8-9 0,24-34-42,-38 51 33,1 0-1,0 1 0,1 0 1,0 0-1,0 0 1,1 1-1,0 0 1,1 0-1,6-4 10,13-15 86,-27 27-89,0-1 1,-1 0-1,1 1 1,0-1 0,0 1-1,-1 0 1,1-1 0,0 1-1,0-1 1,0 1 0,0 0-1,-1 0 1,1 0 0,0-1-1,0 1 1,0 0 0,0 0-1,0 0 1,0 0 0,0 0-1,0 1 1,0-1 0,-1 0-1,1 0 1,0 0-1,0 1 1,0-1 0,0 1-1,-1-1 1,2 1 2,4 1-15,7 0-2,-1 0 0,0 0 0,0 2 0,0-1-1,0 2 1,-1 0 0,7 3 17,11 5-8,-24-11 8,-1 0 0,1 1 0,-1 0 0,0 0 0,0 0 0,0 0 0,1 3 0,-2-4 0,0 1 0,-1-1 0,1 1 0,0-1 0,0 0 0,0 0 0,0 0 0,1-1 0,-1 1 0,0-1 0,1 1 0,1-1 0,10 3 5,-13-3 1,-1-1 0,1 1 0,0-1 0,-1 1 0,1-1-1,-1 0 1,1 0 0,0 0 0,-1 0 0,1 0 0,-1 0 0,1 0-1,0-1 1,-1 1 0,1 0 0,-1-1 0,1 1 0,-1-1 0,1 0-1,-1 1 1,1-1-6,9-4 47,1 1 0,0 0-1,0 1 1,13-1-47,13-5 69,-30 8-50,0-1 0,0-1 0,-1 0 1,1 0-1,-1 0 0,0-1 0,1 0 0,-2 0 0,1-1 0,0 0 0,-1 0 0,0-1 0,0 1 0,-1-1 0,0-1 1,0 1-1,0-1 0,0 0 0,1-3-19,12-20 65,3 0-1,16-19-64,-15 22 10,-1-1 0,15-29-10,53-107-128,-74 136 128,-2 0 0,-1 0 0,4-14 0,-6 14 0,1 0 0,2 0 0,10-15 0,9-21-21,-29 62-64,-1 2 81,0 0 0,1 1 1,-1-1-1,1 1 0,-1 0 1,1 0-1,-1-1 0,0 1 1,0 1-1,1-1 1,-1 0-1,0 1 0,0-1 1,0 1-1,-1-1 0,1 1 1,0 0-1,0 0 0,-1 0 1,1 0-1,0 1 4,22 46-67,-18-36 61,-2-5 13,0 0 0,1-1 1,-1 0-1,2 1 0,-1-2 0,1 1 0,0-1 0,1 0 0,-1 0 0,1 0 0,0-1 1,1 0-1,-1-1 0,1 1 0,0-2 0,0 1 0,0-1 0,1 0-7,28 15-38,-32-15 29,1 0 0,-1 0 0,1-1 0,-1 0 0,1 1 0,0-2 0,0 1 0,0-1 0,0 0 0,2 0 9,14 0 32,-19-1-19,0 1-1,0-1 1,1 0 0,-1 0-1,0 0 1,0-1 0,0 1-1,0-1 1,0 0 0,0 1-1,0-1 1,0-1 0,0 1-1,0 0 1,-1-1 0,3-1-13,49-29 181,-21 14-146,-1-2 0,-1 0 0,0-2 0,-2-2 0,-1 0 0,-1-2 1,0-2-36,-13 8 61,-1-1 0,-1 0 0,-1-1 0,-1 0 0,2-7-61,3-6 78,11-32-26,-2 0 0,13-71-52,-4 15 24,-25 93 81,-3 11-190,1 0 1,0 1-1,9-15 85,-15 32 0,1 0 0,0 0 0,-1 0 0,1 0 0,0 0 0,0 0 0,0 0 0,0 1 0,0-1 0,0 0 0,0 1 0,0-1 0,0 0 0,0 1 0,0 0 0,0-1 0,0 1 0,0 0 0,0-1 0,1 1 0,-1 0 0,0 0 0,0 0 0,1 0 0,6-1 0,-7 0-3,1 1 0,-1-1 0,1 1 0,0-1 0,-1 1 0,1 0 0,0 0 0,-1 0 1,1 0-1,0 0 0,-1 0 0,1 0 0,0 0 0,-1 1 0,1-1 0,-1 1 0,1-1 0,0 1 0,-1 0 0,1-1 0,-1 1 0,1 1 3,33 27-122,0 2 53,-8-8 69,-25-20 0,0-1 0,1 1 0,0 0 0,0-1 0,-1 0 0,1 0 0,1 0 0,-1 0 0,0 0 0,3 1 0,42 15-3,-41-14 5,1 0-1,0-1 1,-1 0 0,1 0 0,0-1-1,1 0 1,-1 0 0,0-1 0,0 0-1,1-1 1,-1 0 0,0 0 0,1-1-1,4 0-1,-6-1 14,-1 0-1,1-1 0,-1 1 1,0-1-1,0-1 0,0 1 1,0-1-1,2-2-13,7-6 36,-1-1 0,0 0 0,-1-1-1,-1 0 1,-1-1 0,1 0 0,0-5-36,39-49 26,-40 56-7,-2 0-1,0-1 0,-1-1 0,5-10-18,-5 9 12,0 1-1,1 0 0,8-10-11,21-29 0,-28 37 0,1 0 0,1 1 0,9-8 0,-3 3 0,-1-1 0,-1-1 0,9-19 0,18-25 0,-7 8-36,-28 44 17,1 0 0,0 1 1,1 0-1,1 0 0,0 1 0,3-2 19,-12 13-7,-1 1 0,1 0 0,0 0 0,0 0 1,0 0-1,-1 1 0,1-1 0,0 0 0,0 1 0,0-1 0,0 1 1,0 0-1,0 0 0,0 0 0,0 0 0,0 0 0,0 0 0,0 0 1,0 0-1,0 1 0,0-1 0,0 1 0,0 0 0,0 0 0,2 0 7,48 28-116,-42-22 62,72 60 33,-66-55 42,-1-1 1,1 0-1,1-2 0,0 0 1,1 0-1,5 0-21,-1 4 0,-20-11 0,0-1 0,-1 1 0,1-1 0,0 0 0,0 0 0,0 0 0,0 0 0,1 0 0,-1 0 0,0-1 0,0 1 0,0-1 0,1 1 0,-1-1 0,0 0 0,1 0 0,23 1-24,-20 0 35,1 0 0,-1 0 0,0-1 0,0 0-1,1 0 1,-1-1 0,0 0 0,0 0 0,0 0 0,0-1 0,0 0-1,0 0 1,0 0 0,1-2-11,21-15-8,-23 15 22,0 1-1,1 0 1,-2-1-1,1 0 1,0 0 0,-1-1-1,0 1 1,0-1 0,0 0-1,0-1-13,48-84 107,3-18-107,-36 65 26,10-37-26,-19 49-1,2 0 0,1 1-1,1 0 1,14-20 1,154-223-128,-167 247 128,-2 1 0,-1-2 0,7-19 0,5-13 0,-1 6-149,-20 52 63,0 1 79,0 1 0,1 0 0,-1 0-1,1 0 1,-1 1 0,0-1-1,0 1 1,0-1 0,0 1-1,0 0 1,0 0 0,-1 1-1,1-1 1,-1 0 0,1 1-1,-1 0 1,0-1 0,0 1-1,1 2 8,6 5-10,8 10 10,1-1 0,2 0 0,0-2 0,10 7 0,-27-22 0,11 8 22,0-1 0,0 0 0,16 6-22,-24-13 5,0 0 0,1 0 0,-1 0 1,0-1-1,1 0 0,-1 0 0,0-1 0,1 0 1,-1 0-1,1 0 0,-1-1 0,4-1-5,90-31 0,-90 30 14,1-2 1,-1 1-1,-1-1 0,1 0 1,-1-1-1,0 0 0,0-1 1,0 0-1,-1 0 0,0-1 1,-1 0-1,0 0 0,2-3-14,18-25 99,-2 0 0,12-25-99,-34 56 0,63-117-74,-5-3 74,40-74-54,-25 51 182,-69 134-148,-6 11 5,1 1-1,-1-1 0,1 0 1,0 0-1,-1 1 0,1-1 1,0 1-1,1 0 1,1-2 15,-3 3-4,0 1 1,0-1-1,1 1 0,-1-1 1,0 1-1,1 0 1,-1 0-1,0-1 1,1 1-1,-1 0 1,0 0-1,1 0 1,-1 1-1,1-1 1,-1 0-1,0 0 0,0 1 1,1-1-1,-1 1 1,0-1-1,1 1 1,-1-1-1,0 1 1,0 0-1,0 0 1,0-1-1,1 2 4,90 52 0,-85-49-13,0 0 0,1-1 0,0 0 0,-1 0 0,2 0 1,-1-1-1,0-1 0,0 1 0,1-1 0,0-1 0,3 1 13,9-1 47,1-1 1,-1-1-1,21-3-47,-32 1 12,0-1 1,-1 0-1,1-1 0,-1 0 0,0 0 0,0-1 1,0 0-1,-1 0 0,0-1 0,0 0 0,0-1-12,15-12-6,16-15 43,-2-1 1,-1-3-1,-3 0 0,-1-2 1,11-21-38,-6 11 48,23-46-108,-43 67 44,1 1 1,2 0-1,9-9 16,178-209 0,-133 171-127,39-29 127,-106 99-1,-6 5-2,0 0 0,0 0-1,0 0 1,1 0 0,-1 1 0,0-1-1,1 0 1,-1 0 0,0 1 0,1-1 0,-1 1-1,1 0 1,-1-1 0,1 1 0,-1 0-1,1 0 1,-1 0 0,1 0 0,-1 0-1,1 0 1,-1 0 0,1 1 0,-1-1 0,1 0-1,-1 1 1,1-1 0,-1 1 0,0 0-1,1-1 1,-1 1 0,0 0 0,1 0-1,-1 0 1,0 0 0,0 0 0,0 0-1,0 0 1,0 0 0,0 1 0,0-1 3,8 10-52,-1 1 0,-1-1 1,0 1-1,5 11 52,6 9-48,-10-20 62,0 0 1,1-1-1,0 0 0,1-1 0,0 0 0,0-1 1,1 0-1,1 0 0,1 0-14,-8-6 6,0-1-1,0 1 1,1-1-1,-1 0 1,1-1 0,-1 1-1,1-1 1,0 0-1,-1 0 1,1-1-1,0 0 1,0 0 0,0 0-1,-1-1 1,1 0-1,0 0 1,-1 0-1,1-1 1,-1 0-1,1 0 1,-1 0 0,0 0-1,3-3-5,-1 1 18,-1-1 1,0 0-1,0 0 0,-1 0 1,1-1-1,-1 1 0,1-4-18,25-23 107,80-63 42,-23 8-149,-52 49 0,-1-1 0,-2-2 0,24-40 0,-11 17 0,-28 36 30,-1-1 0,-1-1 0,10-27-30,-17 36 17,-4 14-17,-3 7-13,0-1 1,1 1 0,-1 0-1,0 0 1,1 1 0,-1-1-1,0 1 1,0-1-1,1 1 1,-1-1 0,0 1-1,0 0 1,0 0 0,0 0-1,0 1 1,0-1-1,1 1 13,5 2-24,99 40 3,-98-42 24,1 0 1,-1 0-1,0-1 1,1 0-1,-1-1 1,1 0-1,-1-1 0,1 0 1,-1 0-1,1-1 1,-1 0-1,0 0 1,0-1-1,0 0 1,0-1-1,-1 0 0,4-3-3,23-12 31,-2-2-1,0-1 0,16-15-30,57-37 79,-68 51-35,-2-3 0,-1 0 1,-2-3-1,1-2-44,-9 4 20,-2-1-1,-1-1 1,-1-1-1,10-20-19,63-133 54,-52 96-79,23-33 25,-41 82-39,79-121-157,-92 135 142,-10 22 38,0 0-1,0-1 1,0 1-1,0 0 1,0 0-1,0 0 1,1-1 0,-1 1-1,1 1 1,-1-1-1,2-1 17,-3 3-79,0-1 0,1 1 0,-1 0 0,0 0-1,0 0 1,0 0 0,1-1 0,-1 1 0,0 0 0,0 0-1,0 0 1,0-1 0,0 1 0,0 0 0,0 0-1,1 0 1,-1-1 0,0 1 0,0 0 0,0 0-1,0-1 1,0 1 0,0 0 0,0 0 0,0-1-1,0 1 1,0 0 0,0 0 0,0 0 0,0-1-1,-1 1 1,1 0 0,0 0 0,0-1 0,0 1-1,0 0 1,0 0 0,0 0 0,-1-1 0,1 1-1,0 0 1,0 0 0,0 0 0,0 0 0,-1-1-1,1 1 1,0 0 0,0 0 0,0 0 0,-1 0-1,1 0 1,0 0 0,0 0 0,-1 0 0,1 0-1,0 0 1,0-1 0,-1 1 79,-21-7-4980,8 3 2778,-18-21-1147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17D756C1-B901-400A-B987-A81856FDDF48}" type="datetimeFigureOut">
              <a:rPr lang="en-US" smtClean="0"/>
              <a:t>3/19/2021</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BE208663-78D0-40E4-963E-31980F3EDD2B}" type="slidenum">
              <a:rPr lang="en-US" smtClean="0"/>
              <a:t>‹#›</a:t>
            </a:fld>
            <a:endParaRPr lang="en-US"/>
          </a:p>
        </p:txBody>
      </p:sp>
    </p:spTree>
    <p:extLst>
      <p:ext uri="{BB962C8B-B14F-4D97-AF65-F5344CB8AC3E}">
        <p14:creationId xmlns:p14="http://schemas.microsoft.com/office/powerpoint/2010/main" val="159993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63813" y="887413"/>
            <a:ext cx="4260850" cy="2397125"/>
          </a:xfrm>
        </p:spPr>
      </p:sp>
      <p:sp>
        <p:nvSpPr>
          <p:cNvPr id="3" name="Notizenplatzhalter 2"/>
          <p:cNvSpPr>
            <a:spLocks noGrp="1"/>
          </p:cNvSpPr>
          <p:nvPr>
            <p:ph type="body" idx="1"/>
          </p:nvPr>
        </p:nvSpPr>
        <p:spPr/>
        <p:txBody>
          <a:bodyPr/>
          <a:lstStyle/>
          <a:p>
            <a:r>
              <a:rPr lang="en-US" dirty="0"/>
              <a:t>What does the Kanban Method consist of?</a:t>
            </a:r>
          </a:p>
          <a:p>
            <a:r>
              <a:rPr lang="en-US" dirty="0"/>
              <a:t>These are the three building blocks defining the Kanban Method. We are going to cover them in this part of the class.</a:t>
            </a:r>
          </a:p>
          <a:p>
            <a:endParaRPr lang="en-US" dirty="0"/>
          </a:p>
          <a:p>
            <a:r>
              <a:rPr lang="en-US" dirty="0"/>
              <a:t>Technically, the Kanban Values are not part of the definition of the method, rather a different way of expressing it. They are not </a:t>
            </a:r>
            <a:r>
              <a:rPr lang="en-US" dirty="0" err="1"/>
              <a:t>explicitely</a:t>
            </a:r>
            <a:r>
              <a:rPr lang="en-US" dirty="0"/>
              <a:t> covered in this class.</a:t>
            </a:r>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11</a:t>
            </a:fld>
            <a:endParaRPr lang="en-US"/>
          </a:p>
        </p:txBody>
      </p:sp>
    </p:spTree>
    <p:extLst>
      <p:ext uri="{BB962C8B-B14F-4D97-AF65-F5344CB8AC3E}">
        <p14:creationId xmlns:p14="http://schemas.microsoft.com/office/powerpoint/2010/main" val="73265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32</a:t>
            </a:fld>
            <a:endParaRPr lang="en-US" sz="1300">
              <a:solidFill>
                <a:srgbClr val="000000"/>
              </a:solidFill>
              <a:latin typeface="Arial" charset="0"/>
            </a:endParaRPr>
          </a:p>
        </p:txBody>
      </p:sp>
    </p:spTree>
    <p:extLst>
      <p:ext uri="{BB962C8B-B14F-4D97-AF65-F5344CB8AC3E}">
        <p14:creationId xmlns:p14="http://schemas.microsoft.com/office/powerpoint/2010/main" val="278643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change initiatives feel like a lot of jarring ups and downs.</a:t>
            </a:r>
          </a:p>
          <a:p>
            <a:endParaRPr lang="en-US" b="1" dirty="0"/>
          </a:p>
          <a:p>
            <a:pPr defTabSz="1020782">
              <a:defRPr/>
            </a:pPr>
            <a:r>
              <a:rPr lang="de-DE" dirty="0"/>
              <a:t>The </a:t>
            </a:r>
            <a:r>
              <a:rPr lang="de-DE" dirty="0" err="1"/>
              <a:t>trauma</a:t>
            </a:r>
            <a:r>
              <a:rPr lang="de-DE" dirty="0"/>
              <a:t> </a:t>
            </a:r>
            <a:r>
              <a:rPr lang="de-DE" dirty="0" err="1"/>
              <a:t>of</a:t>
            </a:r>
            <a:r>
              <a:rPr lang="de-DE" dirty="0"/>
              <a:t> a </a:t>
            </a:r>
            <a:r>
              <a:rPr lang="de-DE" dirty="0" err="1"/>
              <a:t>managed</a:t>
            </a:r>
            <a:r>
              <a:rPr lang="de-DE" dirty="0"/>
              <a:t> </a:t>
            </a:r>
            <a:r>
              <a:rPr lang="de-DE" dirty="0" err="1"/>
              <a:t>change</a:t>
            </a:r>
            <a:r>
              <a:rPr lang="de-DE" dirty="0"/>
              <a:t> initiative </a:t>
            </a:r>
            <a:r>
              <a:rPr lang="de-DE" dirty="0" err="1"/>
              <a:t>can</a:t>
            </a:r>
            <a:r>
              <a:rPr lang="de-DE" dirty="0"/>
              <a:t> </a:t>
            </a:r>
            <a:r>
              <a:rPr lang="de-DE" dirty="0" err="1"/>
              <a:t>feel</a:t>
            </a:r>
            <a:r>
              <a:rPr lang="de-DE" dirty="0"/>
              <a:t> </a:t>
            </a:r>
            <a:r>
              <a:rPr lang="de-DE" dirty="0" err="1"/>
              <a:t>unsafe</a:t>
            </a:r>
            <a:endParaRPr lang="de-DE" dirty="0"/>
          </a:p>
          <a:p>
            <a:pPr defTabSz="1020782">
              <a:defRPr/>
            </a:pPr>
            <a:r>
              <a:rPr lang="en-US" dirty="0"/>
              <a:t>…and require a lot of patience</a:t>
            </a:r>
          </a:p>
          <a:p>
            <a:pPr defTabSz="1020782">
              <a:defRPr/>
            </a:pPr>
            <a:endParaRPr lang="de-DE" dirty="0"/>
          </a:p>
          <a:p>
            <a:endParaRPr lang="en-US" b="1"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33</a:t>
            </a:fld>
            <a:endParaRPr lang="en-US"/>
          </a:p>
        </p:txBody>
      </p:sp>
    </p:spTree>
    <p:extLst>
      <p:ext uri="{BB962C8B-B14F-4D97-AF65-F5344CB8AC3E}">
        <p14:creationId xmlns:p14="http://schemas.microsoft.com/office/powerpoint/2010/main" val="2787845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34</a:t>
            </a:fld>
            <a:endParaRPr lang="en-US" sz="1300">
              <a:solidFill>
                <a:srgbClr val="000000"/>
              </a:solidFill>
              <a:latin typeface="Arial" charset="0"/>
            </a:endParaRPr>
          </a:p>
        </p:txBody>
      </p:sp>
    </p:spTree>
    <p:extLst>
      <p:ext uri="{BB962C8B-B14F-4D97-AF65-F5344CB8AC3E}">
        <p14:creationId xmlns:p14="http://schemas.microsoft.com/office/powerpoint/2010/main" val="168558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953E72-4EE6-499B-9125-A3E491C481D8}" type="slidenum">
              <a:rPr lang="en-US" smtClean="0"/>
              <a:pPr>
                <a:defRPr/>
              </a:pPr>
              <a:t>36</a:t>
            </a:fld>
            <a:endParaRPr lang="en-US"/>
          </a:p>
        </p:txBody>
      </p:sp>
    </p:spTree>
    <p:extLst>
      <p:ext uri="{BB962C8B-B14F-4D97-AF65-F5344CB8AC3E}">
        <p14:creationId xmlns:p14="http://schemas.microsoft.com/office/powerpoint/2010/main" val="301411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see evidence of reliance on ‘the hero’ it’s ML1</a:t>
            </a:r>
          </a:p>
          <a:p>
            <a:r>
              <a:rPr lang="en-GB" dirty="0"/>
              <a:t>If you hear that people is talking all the time about teams and nothing about aligning and coordinating different teams, it is ML1.</a:t>
            </a:r>
          </a:p>
          <a:p>
            <a:r>
              <a:rPr lang="en-GB" dirty="0"/>
              <a:t>If team members complain that the managers change priorities frequently, this is ML1 (or less) – the management does not care about how priority changes affect team’s work.</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37</a:t>
            </a:fld>
            <a:endParaRPr lang="en-US" sz="1300">
              <a:solidFill>
                <a:srgbClr val="000000"/>
              </a:solidFill>
              <a:latin typeface="Arial" charset="0"/>
            </a:endParaRPr>
          </a:p>
        </p:txBody>
      </p:sp>
    </p:spTree>
    <p:extLst>
      <p:ext uri="{BB962C8B-B14F-4D97-AF65-F5344CB8AC3E}">
        <p14:creationId xmlns:p14="http://schemas.microsoft.com/office/powerpoint/2010/main" val="94350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05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953E72-4EE6-499B-9125-A3E491C481D8}" type="slidenum">
              <a:rPr lang="en-US" smtClean="0"/>
              <a:pPr>
                <a:defRPr/>
              </a:pPr>
              <a:t>41</a:t>
            </a:fld>
            <a:endParaRPr lang="en-US"/>
          </a:p>
        </p:txBody>
      </p:sp>
    </p:spTree>
    <p:extLst>
      <p:ext uri="{BB962C8B-B14F-4D97-AF65-F5344CB8AC3E}">
        <p14:creationId xmlns:p14="http://schemas.microsoft.com/office/powerpoint/2010/main" val="6004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85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see managers stepping in to solve problems before a disaster, or draconian policies put in place to avoid future disasters – it’s ML2</a:t>
            </a:r>
          </a:p>
          <a:p>
            <a:pPr marL="176679" indent="-176679">
              <a:buFont typeface="Arial" panose="020B0604020202020204" pitchFamily="34" charset="0"/>
              <a:buChar char="•"/>
            </a:pPr>
            <a:r>
              <a:rPr lang="en-GB" dirty="0"/>
              <a:t>If managers and people complain that they cannot meet deadlines or meet them at the cost of extra hours and tension in spite of all their intents to coordinate the teams, it is ML2.</a:t>
            </a:r>
          </a:p>
          <a:p>
            <a:pPr marL="176679" indent="-176679">
              <a:buFont typeface="Arial" panose="020B0604020202020204" pitchFamily="34" charset="0"/>
              <a:buChar char="•"/>
            </a:pPr>
            <a:r>
              <a:rPr lang="en-GB" dirty="0"/>
              <a:t>If teams complain that work within their dept goes smoothly but there are frequent conflict of priorities among departments, this is ML2T, services are managed within the departments, but the alignment around a common purpose is still missing and this creates friction and tension in the end-to-end flow management.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43</a:t>
            </a:fld>
            <a:endParaRPr lang="en-US" sz="1300">
              <a:solidFill>
                <a:srgbClr val="000000"/>
              </a:solidFill>
              <a:latin typeface="Arial" charset="0"/>
            </a:endParaRPr>
          </a:p>
        </p:txBody>
      </p:sp>
    </p:spTree>
    <p:extLst>
      <p:ext uri="{BB962C8B-B14F-4D97-AF65-F5344CB8AC3E}">
        <p14:creationId xmlns:p14="http://schemas.microsoft.com/office/powerpoint/2010/main" val="193286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45</a:t>
            </a:fld>
            <a:endParaRPr lang="en-US" sz="1300">
              <a:solidFill>
                <a:srgbClr val="000000"/>
              </a:solidFill>
              <a:latin typeface="Arial" charset="0"/>
            </a:endParaRPr>
          </a:p>
        </p:txBody>
      </p:sp>
    </p:spTree>
    <p:extLst>
      <p:ext uri="{BB962C8B-B14F-4D97-AF65-F5344CB8AC3E}">
        <p14:creationId xmlns:p14="http://schemas.microsoft.com/office/powerpoint/2010/main" val="3973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a:t>
            </a:r>
            <a:r>
              <a:rPr lang="en-US" baseline="0" dirty="0"/>
              <a:t> are 3 Change Management Principles designed to frame an evolutionary approach to improvement.  Be aware that the Kanban Method is applied to the way you work now, and it will help you evolve the way you work gradually over time. </a:t>
            </a:r>
          </a:p>
          <a:p>
            <a:r>
              <a:rPr lang="en-US" baseline="0" dirty="0"/>
              <a:t>[Briefly walk through each of the principles.  See David’s blog at http://www.djaa.com/principles-general-practices-kanban-method if you want help with how to explain each.]</a:t>
            </a:r>
            <a:endParaRPr lang="en-US"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12</a:t>
            </a:fld>
            <a:endParaRPr lang="en-US"/>
          </a:p>
        </p:txBody>
      </p:sp>
    </p:spTree>
    <p:extLst>
      <p:ext uri="{BB962C8B-B14F-4D97-AF65-F5344CB8AC3E}">
        <p14:creationId xmlns:p14="http://schemas.microsoft.com/office/powerpoint/2010/main" val="4991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533400"/>
            <a:ext cx="4732337" cy="2662238"/>
          </a:xfrm>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i="1" baseline="0" dirty="0">
                <a:solidFill>
                  <a:srgbClr val="FF0000"/>
                </a:solidFill>
              </a:rPr>
              <a:t>Slides in the section are for discussion of review material, as needed. </a:t>
            </a:r>
            <a:endParaRPr lang="en-US" i="1" dirty="0">
              <a:solidFill>
                <a:srgbClr val="FF0000"/>
              </a:solidFill>
            </a:endParaRPr>
          </a:p>
          <a:p>
            <a:r>
              <a:rPr lang="en-US" dirty="0"/>
              <a:t>----</a:t>
            </a:r>
          </a:p>
          <a:p>
            <a:r>
              <a:rPr lang="en-US" baseline="0" dirty="0"/>
              <a:t>Numbers written at the top of the columns can also express available slots (capacity) for new work.</a:t>
            </a:r>
            <a:endParaRPr lang="en-US" dirty="0"/>
          </a:p>
        </p:txBody>
      </p:sp>
      <p:sp>
        <p:nvSpPr>
          <p:cNvPr id="4" name="Slide Number Placeholder 3"/>
          <p:cNvSpPr>
            <a:spLocks noGrp="1"/>
          </p:cNvSpPr>
          <p:nvPr>
            <p:ph type="sldNum" sz="quarter" idx="10"/>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48</a:t>
            </a:fld>
            <a:endParaRPr lang="en-US" sz="1300">
              <a:solidFill>
                <a:srgbClr val="000000"/>
              </a:solidFill>
              <a:latin typeface="Arial" charset="0"/>
            </a:endParaRPr>
          </a:p>
        </p:txBody>
      </p:sp>
    </p:spTree>
    <p:extLst>
      <p:ext uri="{BB962C8B-B14F-4D97-AF65-F5344CB8AC3E}">
        <p14:creationId xmlns:p14="http://schemas.microsoft.com/office/powerpoint/2010/main" val="3025995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system keeps customers happy – you don’t have to work all night – it’s ML3</a:t>
            </a:r>
          </a:p>
          <a:p>
            <a:r>
              <a:rPr lang="en-GB" dirty="0"/>
              <a:t>* When people say that they go home on time, not worrying or thinking how to manage to do everything the next day because the entire process is under control, it is ML3.</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49</a:t>
            </a:fld>
            <a:endParaRPr lang="en-US" sz="1300">
              <a:solidFill>
                <a:srgbClr val="000000"/>
              </a:solidFill>
              <a:latin typeface="Arial" charset="0"/>
            </a:endParaRPr>
          </a:p>
        </p:txBody>
      </p:sp>
    </p:spTree>
    <p:extLst>
      <p:ext uri="{BB962C8B-B14F-4D97-AF65-F5344CB8AC3E}">
        <p14:creationId xmlns:p14="http://schemas.microsoft.com/office/powerpoint/2010/main" val="574192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51</a:t>
            </a:fld>
            <a:endParaRPr lang="en-US" sz="1300">
              <a:solidFill>
                <a:srgbClr val="000000"/>
              </a:solidFill>
              <a:latin typeface="Arial" charset="0"/>
            </a:endParaRPr>
          </a:p>
        </p:txBody>
      </p:sp>
    </p:spTree>
    <p:extLst>
      <p:ext uri="{BB962C8B-B14F-4D97-AF65-F5344CB8AC3E}">
        <p14:creationId xmlns:p14="http://schemas.microsoft.com/office/powerpoint/2010/main" val="160857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system anticipates problems and adjusts actions to avoid them, it’s ML4</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53</a:t>
            </a:fld>
            <a:endParaRPr lang="en-US" sz="1300">
              <a:solidFill>
                <a:srgbClr val="000000"/>
              </a:solidFill>
              <a:latin typeface="Arial" charset="0"/>
            </a:endParaRPr>
          </a:p>
        </p:txBody>
      </p:sp>
    </p:spTree>
    <p:extLst>
      <p:ext uri="{BB962C8B-B14F-4D97-AF65-F5344CB8AC3E}">
        <p14:creationId xmlns:p14="http://schemas.microsoft.com/office/powerpoint/2010/main" val="357218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teams re-paint the floor, and individuals rinse their cottage cheese, to squeeze effectiveness and profit out of good economics – it’s ML5</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54</a:t>
            </a:fld>
            <a:endParaRPr lang="en-US" sz="1300">
              <a:solidFill>
                <a:srgbClr val="000000"/>
              </a:solidFill>
              <a:latin typeface="Arial" charset="0"/>
            </a:endParaRPr>
          </a:p>
        </p:txBody>
      </p:sp>
    </p:spTree>
    <p:extLst>
      <p:ext uri="{BB962C8B-B14F-4D97-AF65-F5344CB8AC3E}">
        <p14:creationId xmlns:p14="http://schemas.microsoft.com/office/powerpoint/2010/main" val="2001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leaders challenge existing identity and purpose and redefine who, what, how, and why – successfully – it’s ML6</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55</a:t>
            </a:fld>
            <a:endParaRPr lang="en-US" sz="1300">
              <a:solidFill>
                <a:srgbClr val="000000"/>
              </a:solidFill>
              <a:latin typeface="Arial" charset="0"/>
            </a:endParaRPr>
          </a:p>
        </p:txBody>
      </p:sp>
    </p:spTree>
    <p:extLst>
      <p:ext uri="{BB962C8B-B14F-4D97-AF65-F5344CB8AC3E}">
        <p14:creationId xmlns:p14="http://schemas.microsoft.com/office/powerpoint/2010/main" val="195347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Traditional change management assumes you can plan a specific change goal and jump to it</a:t>
            </a:r>
          </a:p>
          <a:p>
            <a:endParaRPr lang="en-US" dirty="0"/>
          </a:p>
          <a:p>
            <a:r>
              <a:rPr lang="en-US" dirty="0"/>
              <a:t>Traditional change is an A to B process. A is where you are now. B is a destination. B is either defined (from a methodology definition) or designed (by tailoring a framework).</a:t>
            </a:r>
          </a:p>
          <a:p>
            <a:r>
              <a:rPr lang="en-US" dirty="0"/>
              <a:t>To get from A to B, a change agency* will guide a transition initiative to install destination B into the organization.</a:t>
            </a:r>
          </a:p>
          <a:p>
            <a:r>
              <a:rPr lang="en-US" dirty="0"/>
              <a:t>*either an internal SEPG or external consultants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Value stream mapping, ** Theory of Constraints Thinking Processes</a:t>
            </a:r>
          </a:p>
          <a:p>
            <a:endParaRPr lang="en-US" dirty="0"/>
          </a:p>
          <a:p>
            <a:endParaRPr lang="en-US" dirty="0"/>
          </a:p>
        </p:txBody>
      </p:sp>
      <p:sp>
        <p:nvSpPr>
          <p:cNvPr id="4" name="Slide Number Placeholder 3"/>
          <p:cNvSpPr>
            <a:spLocks noGrp="1"/>
          </p:cNvSpPr>
          <p:nvPr>
            <p:ph type="sldNum" sz="quarter" idx="10"/>
          </p:nvPr>
        </p:nvSpPr>
        <p:spPr/>
        <p:txBody>
          <a:bodyPr/>
          <a:lstStyle/>
          <a:p>
            <a:fld id="{508706F5-0F43-43DB-97D3-52E67ABC6ECF}" type="slidenum">
              <a:rPr lang="en-US" smtClean="0"/>
              <a:pPr/>
              <a:t>13</a:t>
            </a:fld>
            <a:endParaRPr lang="en-US"/>
          </a:p>
        </p:txBody>
      </p:sp>
    </p:spTree>
    <p:extLst>
      <p:ext uri="{BB962C8B-B14F-4D97-AF65-F5344CB8AC3E}">
        <p14:creationId xmlns:p14="http://schemas.microsoft.com/office/powerpoint/2010/main" val="267879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change initiatives feel like a lot of jarring ups and downs.</a:t>
            </a:r>
          </a:p>
          <a:p>
            <a:endParaRPr lang="en-US" b="1" dirty="0"/>
          </a:p>
          <a:p>
            <a:pPr defTabSz="1020782">
              <a:defRPr/>
            </a:pPr>
            <a:r>
              <a:rPr lang="de-DE" dirty="0"/>
              <a:t>The </a:t>
            </a:r>
            <a:r>
              <a:rPr lang="de-DE" dirty="0" err="1"/>
              <a:t>trauma</a:t>
            </a:r>
            <a:r>
              <a:rPr lang="de-DE" dirty="0"/>
              <a:t> </a:t>
            </a:r>
            <a:r>
              <a:rPr lang="de-DE" dirty="0" err="1"/>
              <a:t>of</a:t>
            </a:r>
            <a:r>
              <a:rPr lang="de-DE" dirty="0"/>
              <a:t> a </a:t>
            </a:r>
            <a:r>
              <a:rPr lang="de-DE" dirty="0" err="1"/>
              <a:t>managed</a:t>
            </a:r>
            <a:r>
              <a:rPr lang="de-DE" dirty="0"/>
              <a:t> </a:t>
            </a:r>
            <a:r>
              <a:rPr lang="de-DE" dirty="0" err="1"/>
              <a:t>change</a:t>
            </a:r>
            <a:r>
              <a:rPr lang="de-DE" dirty="0"/>
              <a:t> initiative </a:t>
            </a:r>
            <a:r>
              <a:rPr lang="de-DE" dirty="0" err="1"/>
              <a:t>can</a:t>
            </a:r>
            <a:r>
              <a:rPr lang="de-DE" dirty="0"/>
              <a:t> </a:t>
            </a:r>
            <a:r>
              <a:rPr lang="de-DE" dirty="0" err="1"/>
              <a:t>feel</a:t>
            </a:r>
            <a:r>
              <a:rPr lang="de-DE" dirty="0"/>
              <a:t> </a:t>
            </a:r>
            <a:r>
              <a:rPr lang="de-DE" dirty="0" err="1"/>
              <a:t>unsafe</a:t>
            </a:r>
            <a:endParaRPr lang="de-DE" dirty="0"/>
          </a:p>
          <a:p>
            <a:pPr defTabSz="1020782">
              <a:defRPr/>
            </a:pPr>
            <a:r>
              <a:rPr lang="en-US" dirty="0"/>
              <a:t>…and require a lot of patience</a:t>
            </a:r>
          </a:p>
          <a:p>
            <a:pPr defTabSz="1020782">
              <a:defRPr/>
            </a:pPr>
            <a:endParaRPr lang="de-DE" dirty="0"/>
          </a:p>
          <a:p>
            <a:endParaRPr lang="en-US" b="1"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14</a:t>
            </a:fld>
            <a:endParaRPr lang="en-US"/>
          </a:p>
        </p:txBody>
      </p:sp>
    </p:spTree>
    <p:extLst>
      <p:ext uri="{BB962C8B-B14F-4D97-AF65-F5344CB8AC3E}">
        <p14:creationId xmlns:p14="http://schemas.microsoft.com/office/powerpoint/2010/main" val="361636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b="1" dirty="0"/>
              <a:t>Kanban uses evolutionary change which makes small steps and evaluates the results. Some changes are rolled back.</a:t>
            </a:r>
          </a:p>
          <a:p>
            <a:endParaRPr lang="en-US" dirty="0"/>
          </a:p>
          <a:p>
            <a:r>
              <a:rPr lang="en-US" dirty="0"/>
              <a:t>Traditional change is an A to B process. A is where you are now. B is a destination. B is either defined (from a methodology definition) or designed (by tailoring a framework).</a:t>
            </a:r>
          </a:p>
          <a:p>
            <a:r>
              <a:rPr lang="en-US" dirty="0"/>
              <a:t>To get from A to B, a change agency* will guide a transition initiative to install destination B into the organization.</a:t>
            </a:r>
          </a:p>
          <a:p>
            <a:r>
              <a:rPr lang="en-US" dirty="0"/>
              <a:t>*either an internal SEPG or external consultants</a:t>
            </a:r>
          </a:p>
          <a:p>
            <a:pPr marL="171450" indent="-171450">
              <a:buFontTx/>
              <a:buChar char="-"/>
            </a:pPr>
            <a:endParaRPr lang="en-US" dirty="0"/>
          </a:p>
          <a:p>
            <a:pPr marL="171450" indent="-171450">
              <a:buFontTx/>
              <a:buChar char="-"/>
            </a:pPr>
            <a:r>
              <a:rPr lang="en-US" dirty="0"/>
              <a:t>Your capability to change is low at the beginning</a:t>
            </a:r>
          </a:p>
          <a:p>
            <a:pPr marL="171450" indent="-171450">
              <a:buFontTx/>
              <a:buChar char="-"/>
            </a:pPr>
            <a:r>
              <a:rPr lang="en-US" dirty="0"/>
              <a:t>As you move forward, your capability improves and you can risk more significant change </a:t>
            </a:r>
          </a:p>
          <a:p>
            <a:pPr marL="171450" indent="-171450">
              <a:buFontTx/>
              <a:buChar char="-"/>
            </a:pPr>
            <a:r>
              <a:rPr lang="en-US" dirty="0"/>
              <a:t>You change management capability improves as you go</a:t>
            </a:r>
          </a:p>
          <a:p>
            <a:pPr marL="171450" indent="-171450">
              <a:buFontTx/>
              <a:buChar char="-"/>
            </a:pPr>
            <a:r>
              <a:rPr lang="en-US" dirty="0"/>
              <a:t>So does your process</a:t>
            </a:r>
          </a:p>
          <a:p>
            <a:pPr marL="171450" indent="-171450">
              <a:buFontTx/>
              <a:buChar char="-"/>
            </a:pPr>
            <a:r>
              <a:rPr lang="en-US" dirty="0"/>
              <a:t>Check out the Kanban Maturity Modell if you want to learn more</a:t>
            </a:r>
          </a:p>
        </p:txBody>
      </p:sp>
      <p:sp>
        <p:nvSpPr>
          <p:cNvPr id="4" name="Foliennummernplatzhalter 3"/>
          <p:cNvSpPr>
            <a:spLocks noGrp="1"/>
          </p:cNvSpPr>
          <p:nvPr>
            <p:ph type="sldNum" sz="quarter" idx="10"/>
          </p:nvPr>
        </p:nvSpPr>
        <p:spPr/>
        <p:txBody>
          <a:bodyPr/>
          <a:lstStyle/>
          <a:p>
            <a:fld id="{1650D405-13B2-924C-98F6-7032234AFB07}" type="slidenum">
              <a:rPr lang="de-DE" smtClean="0"/>
              <a:t>15</a:t>
            </a:fld>
            <a:endParaRPr lang="de-DE"/>
          </a:p>
        </p:txBody>
      </p:sp>
    </p:spTree>
    <p:extLst>
      <p:ext uri="{BB962C8B-B14F-4D97-AF65-F5344CB8AC3E}">
        <p14:creationId xmlns:p14="http://schemas.microsoft.com/office/powerpoint/2010/main" val="236575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teaching</a:t>
            </a:r>
            <a:r>
              <a:rPr lang="en-US" baseline="0" dirty="0"/>
              <a:t> in Bruce Lee’s philosophy adapted from Taoism, is</a:t>
            </a:r>
            <a:r>
              <a:rPr lang="en-US" dirty="0"/>
              <a:t> "to be like water". Water flows around the rock. The rock represents resistance - in fighting, the resistance is from the opponent. In Kanban, the rock</a:t>
            </a:r>
            <a:r>
              <a:rPr lang="en-US" baseline="0" dirty="0"/>
              <a:t> represents resistance to change.</a:t>
            </a:r>
            <a:endParaRPr lang="en-US" dirty="0"/>
          </a:p>
          <a:p>
            <a:endParaRPr lang="en-US" dirty="0"/>
          </a:p>
        </p:txBody>
      </p:sp>
      <p:sp>
        <p:nvSpPr>
          <p:cNvPr id="4" name="Slide Number Placeholder 3"/>
          <p:cNvSpPr>
            <a:spLocks noGrp="1"/>
          </p:cNvSpPr>
          <p:nvPr>
            <p:ph type="sldNum" sz="quarter" idx="10"/>
          </p:nvPr>
        </p:nvSpPr>
        <p:spPr/>
        <p:txBody>
          <a:bodyPr/>
          <a:lstStyle/>
          <a:p>
            <a:fld id="{508706F5-0F43-43DB-97D3-52E67ABC6ECF}" type="slidenum">
              <a:rPr lang="en-US" smtClean="0"/>
              <a:pPr/>
              <a:t>16</a:t>
            </a:fld>
            <a:endParaRPr lang="en-US"/>
          </a:p>
        </p:txBody>
      </p:sp>
    </p:spTree>
    <p:extLst>
      <p:ext uri="{BB962C8B-B14F-4D97-AF65-F5344CB8AC3E}">
        <p14:creationId xmlns:p14="http://schemas.microsoft.com/office/powerpoint/2010/main" val="375936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63813" y="887413"/>
            <a:ext cx="4260850" cy="2397125"/>
          </a:xfrm>
        </p:spPr>
      </p:sp>
      <p:sp>
        <p:nvSpPr>
          <p:cNvPr id="3" name="Notizenplatzhalter 2"/>
          <p:cNvSpPr>
            <a:spLocks noGrp="1"/>
          </p:cNvSpPr>
          <p:nvPr>
            <p:ph type="body" idx="1"/>
          </p:nvPr>
        </p:nvSpPr>
        <p:spPr/>
        <p:txBody>
          <a:bodyPr/>
          <a:lstStyle/>
          <a:p>
            <a:r>
              <a:rPr lang="en-US" dirty="0"/>
              <a:t>Walk the class through the Kanban practices.</a:t>
            </a:r>
          </a:p>
          <a:p>
            <a:endParaRPr lang="en-US" dirty="0"/>
          </a:p>
          <a:p>
            <a:pPr defTabSz="942289" eaLnBrk="0" fontAlgn="base" hangingPunct="0">
              <a:spcBef>
                <a:spcPct val="30000"/>
              </a:spcBef>
              <a:spcAft>
                <a:spcPct val="0"/>
              </a:spcAft>
              <a:defRPr/>
            </a:pPr>
            <a:r>
              <a:rPr lang="en-US" dirty="0"/>
              <a:t>There are 6 General Practices in the Kanban Method. [Walk</a:t>
            </a:r>
            <a:r>
              <a:rPr lang="en-US" baseline="0" dirty="0"/>
              <a:t> briefly through each of the 6 Practices. See David Anderson’s blog at http://</a:t>
            </a:r>
            <a:r>
              <a:rPr lang="en-US" baseline="0" dirty="0" err="1"/>
              <a:t>www.djaa.com</a:t>
            </a:r>
            <a:r>
              <a:rPr lang="en-US" baseline="0" dirty="0"/>
              <a:t>/principles-general-practices-</a:t>
            </a:r>
            <a:r>
              <a:rPr lang="en-US" baseline="0" dirty="0" err="1"/>
              <a:t>kanban</a:t>
            </a:r>
            <a:r>
              <a:rPr lang="en-US" baseline="0" dirty="0"/>
              <a:t>-method if you want help with how to explain]</a:t>
            </a:r>
            <a:endParaRPr lang="en-US" dirty="0"/>
          </a:p>
          <a:p>
            <a:endParaRPr lang="en-US" dirty="0"/>
          </a:p>
          <a:p>
            <a:r>
              <a:rPr lang="en-US" dirty="0"/>
              <a:t>Instead of using this slide, you can also create a flipchart with similar info etc.</a:t>
            </a:r>
          </a:p>
          <a:p>
            <a:r>
              <a:rPr lang="en-US" dirty="0"/>
              <a:t>You might revise this after the simulation.</a:t>
            </a:r>
          </a:p>
          <a:p>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18</a:t>
            </a:fld>
            <a:endParaRPr lang="en-US"/>
          </a:p>
        </p:txBody>
      </p:sp>
    </p:spTree>
    <p:extLst>
      <p:ext uri="{BB962C8B-B14F-4D97-AF65-F5344CB8AC3E}">
        <p14:creationId xmlns:p14="http://schemas.microsoft.com/office/powerpoint/2010/main" val="160052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AC96D-6329-4E4D-9262-95437F5314A3}" type="slidenum">
              <a:rPr lang="en-US" smtClean="0"/>
              <a:t>28</a:t>
            </a:fld>
            <a:endParaRPr lang="en-US"/>
          </a:p>
        </p:txBody>
      </p:sp>
    </p:spTree>
    <p:extLst>
      <p:ext uri="{BB962C8B-B14F-4D97-AF65-F5344CB8AC3E}">
        <p14:creationId xmlns:p14="http://schemas.microsoft.com/office/powerpoint/2010/main" val="323131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31</a:t>
            </a:fld>
            <a:endParaRPr lang="en-US" sz="1300">
              <a:solidFill>
                <a:srgbClr val="000000"/>
              </a:solidFill>
              <a:latin typeface="Arial" charset="0"/>
            </a:endParaRPr>
          </a:p>
        </p:txBody>
      </p:sp>
    </p:spTree>
    <p:extLst>
      <p:ext uri="{BB962C8B-B14F-4D97-AF65-F5344CB8AC3E}">
        <p14:creationId xmlns:p14="http://schemas.microsoft.com/office/powerpoint/2010/main" val="774564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29"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6" name="TextBox 5"/>
          <p:cNvSpPr txBox="1"/>
          <p:nvPr userDrawn="1"/>
        </p:nvSpPr>
        <p:spPr>
          <a:xfrm>
            <a:off x="868220" y="2678249"/>
            <a:ext cx="2277749" cy="338554"/>
          </a:xfrm>
          <a:prstGeom prst="rect">
            <a:avLst/>
          </a:prstGeom>
          <a:noFill/>
        </p:spPr>
        <p:txBody>
          <a:bodyPr wrap="square" rtlCol="0">
            <a:spAutoFit/>
          </a:bodyPr>
          <a:lstStyle/>
          <a:p>
            <a:pPr algn="ctr"/>
            <a:r>
              <a:rPr lang="en-US" sz="1600" b="1" dirty="0">
                <a:latin typeface="Calibri" panose="020F0502020204030204" pitchFamily="34" charset="0"/>
              </a:rPr>
              <a:t>Certified Training</a:t>
            </a:r>
          </a:p>
        </p:txBody>
      </p:sp>
      <p:pic>
        <p:nvPicPr>
          <p:cNvPr id="7" name="Picture 6">
            <a:extLst>
              <a:ext uri="{FF2B5EF4-FFF2-40B4-BE49-F238E27FC236}">
                <a16:creationId xmlns:a16="http://schemas.microsoft.com/office/drawing/2014/main" xmlns="" id="{CF3F0D33-ACBE-429F-9C68-92A719A5A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86" y="0"/>
            <a:ext cx="2994583" cy="2993685"/>
          </a:xfrm>
          <a:prstGeom prst="rect">
            <a:avLst/>
          </a:prstGeom>
        </p:spPr>
      </p:pic>
    </p:spTree>
    <p:extLst>
      <p:ext uri="{BB962C8B-B14F-4D97-AF65-F5344CB8AC3E}">
        <p14:creationId xmlns:p14="http://schemas.microsoft.com/office/powerpoint/2010/main" val="400468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75710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2542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7920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0"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chemeClr val="bg1"/>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pic>
        <p:nvPicPr>
          <p:cNvPr id="6" name="Picture 5"/>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6000" l="31544" r="100000">
                        <a14:foregroundMark x1="44631" y1="91143" x2="44631" y2="91143"/>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96175" l="0" r="67577">
                        <a14:foregroundMark x1="46758" y1="69126" x2="46758" y2="6912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10013802"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342900" indent="-342900">
              <a:buClr>
                <a:schemeClr val="bg1"/>
              </a:buClr>
              <a:buFont typeface="Wingdings" panose="05000000000000000000" pitchFamily="2" charset="2"/>
              <a:buChar char="§"/>
              <a:defRPr>
                <a:solidFill>
                  <a:schemeClr val="bg1"/>
                </a:solidFill>
              </a:defRPr>
            </a:lvl1pPr>
            <a:lvl2pPr>
              <a:defRPr>
                <a:solidFill>
                  <a:schemeClr val="bg1"/>
                </a:solidFill>
              </a:defRPr>
            </a:lvl2pPr>
            <a:lvl3pPr marL="1143000" indent="-22860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59243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KMP">
    <p:bg>
      <p:bgPr>
        <a:solidFill>
          <a:srgbClr val="D6B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311A3-5D34-3F4C-82E4-A490F9F17EE6}"/>
              </a:ext>
            </a:extLst>
          </p:cNvPr>
          <p:cNvSpPr>
            <a:spLocks noGrp="1"/>
          </p:cNvSpPr>
          <p:nvPr>
            <p:ph type="title"/>
          </p:nvPr>
        </p:nvSpPr>
        <p:spPr>
          <a:xfrm>
            <a:off x="839788" y="1844675"/>
            <a:ext cx="10512000" cy="2700338"/>
          </a:xfrm>
        </p:spPr>
        <p:txBody>
          <a:bodyPr anchor="b">
            <a:normAutofit/>
          </a:bodyPr>
          <a:lstStyle>
            <a:lvl1pPr algn="r">
              <a:defRPr sz="8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82727482-EC2B-AB4E-BE6C-B2CBBAA4CE65}"/>
              </a:ext>
            </a:extLst>
          </p:cNvPr>
          <p:cNvSpPr>
            <a:spLocks noGrp="1"/>
          </p:cNvSpPr>
          <p:nvPr>
            <p:ph type="body" idx="1"/>
          </p:nvPr>
        </p:nvSpPr>
        <p:spPr>
          <a:xfrm>
            <a:off x="839788" y="4689475"/>
            <a:ext cx="10512424" cy="1511300"/>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xmlns="" id="{C5B5E79C-07B3-5D47-8C36-0722418AF938}"/>
              </a:ext>
            </a:extLst>
          </p:cNvPr>
          <p:cNvSpPr>
            <a:spLocks noGrp="1"/>
          </p:cNvSpPr>
          <p:nvPr>
            <p:ph type="ftr" sz="quarter" idx="11"/>
          </p:nvPr>
        </p:nvSpPr>
        <p:spPr/>
        <p:txBody>
          <a:bodyPr/>
          <a:lstStyle/>
          <a:p>
            <a:r>
              <a:rPr lang="en-US"/>
              <a:t>Official Licensed Material, Copyright © 2020 Kanban University</a:t>
            </a:r>
            <a:endParaRPr lang="en-US" dirty="0"/>
          </a:p>
        </p:txBody>
      </p:sp>
      <p:sp>
        <p:nvSpPr>
          <p:cNvPr id="6" name="Slide Number Placeholder 5">
            <a:extLst>
              <a:ext uri="{FF2B5EF4-FFF2-40B4-BE49-F238E27FC236}">
                <a16:creationId xmlns:a16="http://schemas.microsoft.com/office/drawing/2014/main" xmlns="" id="{407BB651-EAA1-4247-80BB-BA7B12557EA3}"/>
              </a:ext>
            </a:extLst>
          </p:cNvPr>
          <p:cNvSpPr>
            <a:spLocks noGrp="1"/>
          </p:cNvSpPr>
          <p:nvPr>
            <p:ph type="sldNum" sz="quarter" idx="12"/>
          </p:nvPr>
        </p:nvSpPr>
        <p:spPr/>
        <p:txBody>
          <a:bodyPr/>
          <a:lstStyle/>
          <a:p>
            <a:fld id="{113F2490-0CE6-6441-B6DE-B4EE6CFC5406}" type="slidenum">
              <a:rPr lang="en-US" smtClean="0"/>
              <a:t>‹#›</a:t>
            </a:fld>
            <a:endParaRPr lang="en-US"/>
          </a:p>
        </p:txBody>
      </p:sp>
      <p:pic>
        <p:nvPicPr>
          <p:cNvPr id="10" name="Picture 9" descr="A picture containing screenshot, drawing, computer&#10;&#10;Description automatically generated">
            <a:extLst>
              <a:ext uri="{FF2B5EF4-FFF2-40B4-BE49-F238E27FC236}">
                <a16:creationId xmlns:a16="http://schemas.microsoft.com/office/drawing/2014/main" xmlns="" id="{D7BA1D96-24C6-4843-9369-7EE5C78E6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E24206DC-0688-4A98-86F4-64AACDEAD7EA}"/>
              </a:ext>
            </a:extLst>
          </p:cNvPr>
          <p:cNvSpPr txBox="1"/>
          <p:nvPr userDrawn="1"/>
        </p:nvSpPr>
        <p:spPr>
          <a:xfrm>
            <a:off x="164124" y="6441776"/>
            <a:ext cx="2145323" cy="369332"/>
          </a:xfrm>
          <a:prstGeom prst="rect">
            <a:avLst/>
          </a:prstGeom>
          <a:solidFill>
            <a:schemeClr val="bg1"/>
          </a:solidFill>
        </p:spPr>
        <p:txBody>
          <a:bodyPr wrap="square" rtlCol="0">
            <a:spAutoFit/>
          </a:bodyPr>
          <a:lstStyle/>
          <a:p>
            <a:r>
              <a:rPr lang="en-US" b="1" dirty="0"/>
              <a:t>@toddelittle</a:t>
            </a:r>
          </a:p>
        </p:txBody>
      </p:sp>
    </p:spTree>
    <p:extLst>
      <p:ext uri="{BB962C8B-B14F-4D97-AF65-F5344CB8AC3E}">
        <p14:creationId xmlns:p14="http://schemas.microsoft.com/office/powerpoint/2010/main" val="3061635210"/>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29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xmlns="" id="{A6749382-DE7D-524F-91B7-70FD6A5AC0BB}"/>
              </a:ext>
            </a:extLst>
          </p:cNvPr>
          <p:cNvSpPr/>
          <p:nvPr userDrawn="1"/>
        </p:nvSpPr>
        <p:spPr>
          <a:xfrm rot="10800000">
            <a:off x="2199430" y="1321846"/>
            <a:ext cx="7793143" cy="4648491"/>
          </a:xfrm>
          <a:custGeom>
            <a:avLst/>
            <a:gdLst>
              <a:gd name="connsiteX0" fmla="*/ 7098469 w 7793143"/>
              <a:gd name="connsiteY0" fmla="*/ 4648491 h 4648491"/>
              <a:gd name="connsiteX1" fmla="*/ 694674 w 7793143"/>
              <a:gd name="connsiteY1" fmla="*/ 4648491 h 4648491"/>
              <a:gd name="connsiteX2" fmla="*/ 0 w 7793143"/>
              <a:gd name="connsiteY2" fmla="*/ 3953817 h 4648491"/>
              <a:gd name="connsiteX3" fmla="*/ 0 w 7793143"/>
              <a:gd name="connsiteY3" fmla="*/ 1175203 h 4648491"/>
              <a:gd name="connsiteX4" fmla="*/ 694674 w 7793143"/>
              <a:gd name="connsiteY4" fmla="*/ 480529 h 4648491"/>
              <a:gd name="connsiteX5" fmla="*/ 1324898 w 7793143"/>
              <a:gd name="connsiteY5" fmla="*/ 480529 h 4648491"/>
              <a:gd name="connsiteX6" fmla="*/ 1324898 w 7793143"/>
              <a:gd name="connsiteY6" fmla="*/ 0 h 4648491"/>
              <a:gd name="connsiteX7" fmla="*/ 2354579 w 7793143"/>
              <a:gd name="connsiteY7" fmla="*/ 480529 h 4648491"/>
              <a:gd name="connsiteX8" fmla="*/ 7098469 w 7793143"/>
              <a:gd name="connsiteY8" fmla="*/ 480529 h 4648491"/>
              <a:gd name="connsiteX9" fmla="*/ 7793143 w 7793143"/>
              <a:gd name="connsiteY9" fmla="*/ 1175203 h 4648491"/>
              <a:gd name="connsiteX10" fmla="*/ 7793143 w 7793143"/>
              <a:gd name="connsiteY10" fmla="*/ 3953817 h 4648491"/>
              <a:gd name="connsiteX11" fmla="*/ 7098469 w 7793143"/>
              <a:gd name="connsiteY11" fmla="*/ 4648491 h 46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143" h="4648491">
                <a:moveTo>
                  <a:pt x="7098469" y="4648491"/>
                </a:moveTo>
                <a:lnTo>
                  <a:pt x="694674" y="4648491"/>
                </a:lnTo>
                <a:cubicBezTo>
                  <a:pt x="311016" y="4648491"/>
                  <a:pt x="0" y="4337475"/>
                  <a:pt x="0" y="3953817"/>
                </a:cubicBezTo>
                <a:lnTo>
                  <a:pt x="0" y="1175203"/>
                </a:lnTo>
                <a:cubicBezTo>
                  <a:pt x="0" y="791545"/>
                  <a:pt x="311016" y="480529"/>
                  <a:pt x="694674" y="480529"/>
                </a:cubicBezTo>
                <a:lnTo>
                  <a:pt x="1324898" y="480529"/>
                </a:lnTo>
                <a:lnTo>
                  <a:pt x="1324898" y="0"/>
                </a:lnTo>
                <a:lnTo>
                  <a:pt x="2354579" y="480529"/>
                </a:lnTo>
                <a:lnTo>
                  <a:pt x="7098469" y="480529"/>
                </a:lnTo>
                <a:cubicBezTo>
                  <a:pt x="7482127" y="480529"/>
                  <a:pt x="7793143" y="791545"/>
                  <a:pt x="7793143" y="1175203"/>
                </a:cubicBezTo>
                <a:lnTo>
                  <a:pt x="7793143" y="3953817"/>
                </a:lnTo>
                <a:cubicBezTo>
                  <a:pt x="7793143" y="4337475"/>
                  <a:pt x="7482127" y="4648491"/>
                  <a:pt x="7098469" y="4648491"/>
                </a:cubicBezTo>
                <a:close/>
              </a:path>
            </a:pathLst>
          </a:custGeom>
          <a:gradFill>
            <a:gsLst>
              <a:gs pos="39000">
                <a:srgbClr val="5C3575"/>
              </a:gs>
              <a:gs pos="83000">
                <a:srgbClr val="9966FF"/>
              </a:gs>
              <a:gs pos="100000">
                <a:srgbClr val="BA97FF"/>
              </a:gs>
            </a:gsLst>
            <a:lin ang="17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100" b="0" i="0" dirty="0">
              <a:latin typeface="Segoe Print" panose="02000800000000000000" pitchFamily="2" charset="0"/>
            </a:endParaRPr>
          </a:p>
        </p:txBody>
      </p:sp>
      <p:sp>
        <p:nvSpPr>
          <p:cNvPr id="5" name="Textplatzhalter 4">
            <a:extLst>
              <a:ext uri="{FF2B5EF4-FFF2-40B4-BE49-F238E27FC236}">
                <a16:creationId xmlns:a16="http://schemas.microsoft.com/office/drawing/2014/main" xmlns="" id="{96C1E2CC-4925-6C4A-90AB-38512FC1538A}"/>
              </a:ext>
            </a:extLst>
          </p:cNvPr>
          <p:cNvSpPr>
            <a:spLocks noGrp="1"/>
          </p:cNvSpPr>
          <p:nvPr>
            <p:ph type="body" sz="quarter" idx="10"/>
          </p:nvPr>
        </p:nvSpPr>
        <p:spPr>
          <a:xfrm>
            <a:off x="2871537" y="1967397"/>
            <a:ext cx="6448927" cy="2923207"/>
          </a:xfrm>
        </p:spPr>
        <p:txBody>
          <a:bodyPr anchor="ctr">
            <a:normAutofit/>
          </a:bodyPr>
          <a:lstStyle>
            <a:lvl1pPr marL="0" indent="0" algn="ctr">
              <a:buFontTx/>
              <a:buNone/>
              <a:defRPr sz="3300" b="1" i="0">
                <a:solidFill>
                  <a:schemeClr val="bg1"/>
                </a:solidFill>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endParaRPr lang="en-US" noProof="0" dirty="0"/>
          </a:p>
        </p:txBody>
      </p:sp>
    </p:spTree>
    <p:extLst>
      <p:ext uri="{BB962C8B-B14F-4D97-AF65-F5344CB8AC3E}">
        <p14:creationId xmlns:p14="http://schemas.microsoft.com/office/powerpoint/2010/main" val="392784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2"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ytuł 1"/>
          <p:cNvSpPr>
            <a:spLocks noGrp="1"/>
          </p:cNvSpPr>
          <p:nvPr>
            <p:ph type="title" hasCustomPrompt="1"/>
          </p:nvPr>
        </p:nvSpPr>
        <p:spPr>
          <a:xfrm>
            <a:off x="868081" y="2186215"/>
            <a:ext cx="10363200" cy="2426729"/>
          </a:xfrm>
        </p:spPr>
        <p:txBody>
          <a:bodyPr anchor="ctr"/>
          <a:lstStyle>
            <a:lvl1pPr algn="ctr">
              <a:defRPr sz="4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69487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2"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chemeClr val="bg1"/>
              </a:solidFill>
            </a:endParaRPr>
          </a:p>
        </p:txBody>
      </p:sp>
      <p:sp>
        <p:nvSpPr>
          <p:cNvPr id="2" name="Title 1"/>
          <p:cNvSpPr>
            <a:spLocks noGrp="1"/>
          </p:cNvSpPr>
          <p:nvPr>
            <p:ph type="title"/>
          </p:nvPr>
        </p:nvSpPr>
        <p:spPr>
          <a:xfrm>
            <a:off x="909852"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32706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342900" indent="-342900">
              <a:buClr>
                <a:srgbClr val="7030A0"/>
              </a:buClr>
              <a:buFontTx/>
              <a:buBlip>
                <a:blip r:embed="rId2"/>
              </a:buBlip>
              <a:defRPr>
                <a:latin typeface="+mn-lt"/>
              </a:defRPr>
            </a:lvl1pPr>
            <a:lvl2pPr marL="742950" indent="-285750">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00659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75345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20172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76506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24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Tree>
    <p:extLst>
      <p:ext uri="{BB962C8B-B14F-4D97-AF65-F5344CB8AC3E}">
        <p14:creationId xmlns:p14="http://schemas.microsoft.com/office/powerpoint/2010/main" val="397051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Picture 4" descr="A picture containing building, floor&#10;&#10;Description automatically generated">
            <a:extLst>
              <a:ext uri="{FF2B5EF4-FFF2-40B4-BE49-F238E27FC236}">
                <a16:creationId xmlns:a16="http://schemas.microsoft.com/office/drawing/2014/main" xmlns="" id="{F6FC7C85-4765-D042-B298-D0B96EEF28C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9C94E30B-866D-4644-A3FF-F29ABFB60B46}"/>
              </a:ext>
            </a:extLst>
          </p:cNvPr>
          <p:cNvSpPr txBox="1"/>
          <p:nvPr userDrawn="1"/>
        </p:nvSpPr>
        <p:spPr>
          <a:xfrm>
            <a:off x="164124" y="6441776"/>
            <a:ext cx="2145323" cy="369332"/>
          </a:xfrm>
          <a:prstGeom prst="rect">
            <a:avLst/>
          </a:prstGeom>
          <a:solidFill>
            <a:schemeClr val="bg1"/>
          </a:solidFill>
        </p:spPr>
        <p:txBody>
          <a:bodyPr wrap="square" rtlCol="0">
            <a:spAutoFit/>
          </a:bodyPr>
          <a:lstStyle/>
          <a:p>
            <a:r>
              <a:rPr lang="en-US" b="1" dirty="0"/>
              <a:t>@toddelittle</a:t>
            </a:r>
          </a:p>
        </p:txBody>
      </p:sp>
    </p:spTree>
    <p:extLst>
      <p:ext uri="{BB962C8B-B14F-4D97-AF65-F5344CB8AC3E}">
        <p14:creationId xmlns:p14="http://schemas.microsoft.com/office/powerpoint/2010/main" val="13375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763" r:id="rId15"/>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82534-93F1-4787-B3AD-2EAE945BAB2B}"/>
              </a:ext>
            </a:extLst>
          </p:cNvPr>
          <p:cNvSpPr>
            <a:spLocks noGrp="1"/>
          </p:cNvSpPr>
          <p:nvPr>
            <p:ph type="title"/>
          </p:nvPr>
        </p:nvSpPr>
        <p:spPr>
          <a:xfrm>
            <a:off x="839364" y="1"/>
            <a:ext cx="10512424" cy="3429000"/>
          </a:xfrm>
        </p:spPr>
        <p:txBody>
          <a:bodyPr>
            <a:noAutofit/>
          </a:bodyPr>
          <a:lstStyle/>
          <a:p>
            <a:r>
              <a:rPr lang="en-US" sz="6000" dirty="0">
                <a:solidFill>
                  <a:schemeClr val="bg1"/>
                </a:solidFill>
              </a:rPr>
              <a:t>Resilience and Agility Through Evolutionary Change and the Kanban Maturity Model</a:t>
            </a:r>
          </a:p>
        </p:txBody>
      </p:sp>
      <p:sp>
        <p:nvSpPr>
          <p:cNvPr id="4" name="Text Placeholder 3">
            <a:extLst>
              <a:ext uri="{FF2B5EF4-FFF2-40B4-BE49-F238E27FC236}">
                <a16:creationId xmlns:a16="http://schemas.microsoft.com/office/drawing/2014/main" xmlns="" id="{9EEDCC09-98C8-443E-B09D-BC70084B47AB}"/>
              </a:ext>
            </a:extLst>
          </p:cNvPr>
          <p:cNvSpPr>
            <a:spLocks noGrp="1"/>
          </p:cNvSpPr>
          <p:nvPr>
            <p:ph type="body" idx="1"/>
          </p:nvPr>
        </p:nvSpPr>
        <p:spPr/>
        <p:txBody>
          <a:bodyPr>
            <a:normAutofit fontScale="92500" lnSpcReduction="10000"/>
          </a:bodyPr>
          <a:lstStyle/>
          <a:p>
            <a:r>
              <a:rPr lang="en-US" sz="3200" dirty="0">
                <a:solidFill>
                  <a:schemeClr val="bg1"/>
                </a:solidFill>
              </a:rPr>
              <a:t>Todd Little</a:t>
            </a:r>
          </a:p>
          <a:p>
            <a:r>
              <a:rPr lang="en-US" sz="3200" dirty="0">
                <a:solidFill>
                  <a:schemeClr val="bg1"/>
                </a:solidFill>
              </a:rPr>
              <a:t>Chairman Kanban University</a:t>
            </a:r>
          </a:p>
          <a:p>
            <a:r>
              <a:rPr lang="en-US" sz="3200" dirty="0">
                <a:solidFill>
                  <a:schemeClr val="bg1"/>
                </a:solidFill>
              </a:rPr>
              <a:t>www.kanban.university</a:t>
            </a:r>
          </a:p>
          <a:p>
            <a:endParaRPr lang="en-US" sz="3200" dirty="0">
              <a:solidFill>
                <a:schemeClr val="bg1"/>
              </a:solidFill>
            </a:endParaRPr>
          </a:p>
        </p:txBody>
      </p:sp>
      <p:pic>
        <p:nvPicPr>
          <p:cNvPr id="7" name="Picture 6" descr="A close up of a logo&#10;&#10;Description automatically generated">
            <a:extLst>
              <a:ext uri="{FF2B5EF4-FFF2-40B4-BE49-F238E27FC236}">
                <a16:creationId xmlns:a16="http://schemas.microsoft.com/office/drawing/2014/main" xmlns="" id="{F0FD0A9D-055A-4AEA-9F0E-77ED0F6A2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42" y="2756275"/>
            <a:ext cx="3039815" cy="2943006"/>
          </a:xfrm>
          <a:prstGeom prst="rect">
            <a:avLst/>
          </a:prstGeom>
        </p:spPr>
      </p:pic>
    </p:spTree>
    <p:extLst>
      <p:ext uri="{BB962C8B-B14F-4D97-AF65-F5344CB8AC3E}">
        <p14:creationId xmlns:p14="http://schemas.microsoft.com/office/powerpoint/2010/main" val="375667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53594-3C73-46A7-A087-117B3CF4E77E}"/>
              </a:ext>
            </a:extLst>
          </p:cNvPr>
          <p:cNvSpPr>
            <a:spLocks noGrp="1"/>
          </p:cNvSpPr>
          <p:nvPr>
            <p:ph type="title"/>
          </p:nvPr>
        </p:nvSpPr>
        <p:spPr/>
        <p:txBody>
          <a:bodyPr/>
          <a:lstStyle/>
          <a:p>
            <a:r>
              <a:rPr lang="en-US" dirty="0"/>
              <a:t>What is Kanban?</a:t>
            </a:r>
          </a:p>
        </p:txBody>
      </p:sp>
      <p:sp>
        <p:nvSpPr>
          <p:cNvPr id="3" name="Content Placeholder 2">
            <a:extLst>
              <a:ext uri="{FF2B5EF4-FFF2-40B4-BE49-F238E27FC236}">
                <a16:creationId xmlns:a16="http://schemas.microsoft.com/office/drawing/2014/main" xmlns="" id="{16308F6E-6801-43F5-9CCA-5D1F4536496D}"/>
              </a:ext>
            </a:extLst>
          </p:cNvPr>
          <p:cNvSpPr>
            <a:spLocks noGrp="1"/>
          </p:cNvSpPr>
          <p:nvPr>
            <p:ph idx="1"/>
          </p:nvPr>
        </p:nvSpPr>
        <p:spPr>
          <a:xfrm>
            <a:off x="609600" y="1406769"/>
            <a:ext cx="10972800" cy="4719395"/>
          </a:xfrm>
        </p:spPr>
        <p:txBody>
          <a:bodyPr/>
          <a:lstStyle/>
          <a:p>
            <a:r>
              <a:rPr lang="en-US" dirty="0"/>
              <a:t>The Kanban Method is a tool for evolutionary change in managing knowledge work.  It teaches organizations how to understand, visualize and measure systems of work to continually improve and consistently deliver effective results.</a:t>
            </a:r>
          </a:p>
          <a:p>
            <a:r>
              <a:rPr lang="en-US" dirty="0"/>
              <a:t>The Kanban Method provides a set of proven practices and approaches that scale from individuals and teams to the enterprise.</a:t>
            </a:r>
          </a:p>
          <a:p>
            <a:endParaRPr lang="en-US" dirty="0"/>
          </a:p>
        </p:txBody>
      </p:sp>
      <p:pic>
        <p:nvPicPr>
          <p:cNvPr id="4" name="Picture 3">
            <a:extLst>
              <a:ext uri="{FF2B5EF4-FFF2-40B4-BE49-F238E27FC236}">
                <a16:creationId xmlns:a16="http://schemas.microsoft.com/office/drawing/2014/main" xmlns="" id="{7F70D8A0-B276-4392-B6B6-330D0DD6E48D}"/>
              </a:ext>
            </a:extLst>
          </p:cNvPr>
          <p:cNvPicPr>
            <a:picLocks noChangeAspect="1"/>
          </p:cNvPicPr>
          <p:nvPr/>
        </p:nvPicPr>
        <p:blipFill>
          <a:blip r:embed="rId2"/>
          <a:stretch>
            <a:fillRect/>
          </a:stretch>
        </p:blipFill>
        <p:spPr>
          <a:xfrm>
            <a:off x="2587563" y="4290049"/>
            <a:ext cx="6355774" cy="2085577"/>
          </a:xfrm>
          <a:prstGeom prst="rect">
            <a:avLst/>
          </a:prstGeom>
        </p:spPr>
      </p:pic>
    </p:spTree>
    <p:extLst>
      <p:ext uri="{BB962C8B-B14F-4D97-AF65-F5344CB8AC3E}">
        <p14:creationId xmlns:p14="http://schemas.microsoft.com/office/powerpoint/2010/main" val="333612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xmlns="" id="{EABDD6DB-6FB3-B542-BFD1-BFC37330F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sp>
        <p:nvSpPr>
          <p:cNvPr id="5" name="Titel 4">
            <a:extLst>
              <a:ext uri="{FF2B5EF4-FFF2-40B4-BE49-F238E27FC236}">
                <a16:creationId xmlns:a16="http://schemas.microsoft.com/office/drawing/2014/main" xmlns="" id="{4B7C8D91-DAE4-B54C-A1D8-5F478A712FB9}"/>
              </a:ext>
            </a:extLst>
          </p:cNvPr>
          <p:cNvSpPr>
            <a:spLocks noGrp="1"/>
          </p:cNvSpPr>
          <p:nvPr>
            <p:ph type="title"/>
          </p:nvPr>
        </p:nvSpPr>
        <p:spPr/>
        <p:txBody>
          <a:bodyPr/>
          <a:lstStyle/>
          <a:p>
            <a:r>
              <a:rPr lang="en-US" dirty="0"/>
              <a:t>Elements of the Kanban Method</a:t>
            </a:r>
          </a:p>
        </p:txBody>
      </p:sp>
      <p:pic>
        <p:nvPicPr>
          <p:cNvPr id="13" name="Grafik 12">
            <a:extLst>
              <a:ext uri="{FF2B5EF4-FFF2-40B4-BE49-F238E27FC236}">
                <a16:creationId xmlns:a16="http://schemas.microsoft.com/office/drawing/2014/main" xmlns="" id="{43471D05-6C17-0D44-B7A1-F56673FFA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pic>
        <p:nvPicPr>
          <p:cNvPr id="15" name="Grafik 14">
            <a:extLst>
              <a:ext uri="{FF2B5EF4-FFF2-40B4-BE49-F238E27FC236}">
                <a16:creationId xmlns:a16="http://schemas.microsoft.com/office/drawing/2014/main" xmlns="" id="{629788F1-ABEE-3E43-8016-7746B87E45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pic>
        <p:nvPicPr>
          <p:cNvPr id="17" name="Grafik 16">
            <a:extLst>
              <a:ext uri="{FF2B5EF4-FFF2-40B4-BE49-F238E27FC236}">
                <a16:creationId xmlns:a16="http://schemas.microsoft.com/office/drawing/2014/main" xmlns="" id="{BCCA6685-D0C9-1641-B777-0AB386CEF3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0682" y="1607332"/>
            <a:ext cx="3970639" cy="3984871"/>
          </a:xfrm>
          <a:prstGeom prst="rect">
            <a:avLst/>
          </a:prstGeom>
        </p:spPr>
      </p:pic>
    </p:spTree>
    <p:extLst>
      <p:ext uri="{BB962C8B-B14F-4D97-AF65-F5344CB8AC3E}">
        <p14:creationId xmlns:p14="http://schemas.microsoft.com/office/powerpoint/2010/main" val="139555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CE619E2F-A441-184E-82C1-AA808328BF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359" t="40159" r="17906"/>
          <a:stretch/>
        </p:blipFill>
        <p:spPr>
          <a:xfrm>
            <a:off x="1808357" y="1729004"/>
            <a:ext cx="3763537" cy="3915400"/>
          </a:xfrm>
          <a:prstGeom prst="rect">
            <a:avLst/>
          </a:prstGeom>
        </p:spPr>
      </p:pic>
      <p:sp>
        <p:nvSpPr>
          <p:cNvPr id="2" name="Title 1"/>
          <p:cNvSpPr>
            <a:spLocks noGrp="1"/>
          </p:cNvSpPr>
          <p:nvPr>
            <p:ph type="title"/>
          </p:nvPr>
        </p:nvSpPr>
        <p:spPr/>
        <p:txBody>
          <a:bodyPr>
            <a:normAutofit/>
          </a:bodyPr>
          <a:lstStyle/>
          <a:p>
            <a:r>
              <a:rPr lang="en-US" dirty="0"/>
              <a:t>Kanban Method: Change Management Principles</a:t>
            </a:r>
          </a:p>
        </p:txBody>
      </p:sp>
      <p:sp>
        <p:nvSpPr>
          <p:cNvPr id="4" name="Inhaltsplatzhalter 3">
            <a:extLst>
              <a:ext uri="{FF2B5EF4-FFF2-40B4-BE49-F238E27FC236}">
                <a16:creationId xmlns:a16="http://schemas.microsoft.com/office/drawing/2014/main" xmlns="" id="{F8FECE49-6F35-4E40-BB52-A82357FB4AA3}"/>
              </a:ext>
            </a:extLst>
          </p:cNvPr>
          <p:cNvSpPr>
            <a:spLocks noGrp="1"/>
          </p:cNvSpPr>
          <p:nvPr>
            <p:ph idx="1"/>
          </p:nvPr>
        </p:nvSpPr>
        <p:spPr>
          <a:xfrm>
            <a:off x="6096000" y="1729005"/>
            <a:ext cx="4114800" cy="3915399"/>
          </a:xfrm>
        </p:spPr>
        <p:txBody>
          <a:bodyPr>
            <a:normAutofit fontScale="92500" lnSpcReduction="10000"/>
          </a:bodyPr>
          <a:lstStyle/>
          <a:p>
            <a:pPr>
              <a:buClr>
                <a:srgbClr val="5C3575"/>
              </a:buClr>
              <a:buSzPct val="100000"/>
              <a:buFont typeface="+mj-lt"/>
              <a:buAutoNum type="arabicParenR"/>
            </a:pPr>
            <a:r>
              <a:rPr lang="en-US" sz="2400" dirty="0"/>
              <a:t>Start with what you do now.</a:t>
            </a:r>
          </a:p>
          <a:p>
            <a:pPr lvl="2">
              <a:buClr>
                <a:srgbClr val="5C3575"/>
              </a:buClr>
              <a:buSzPct val="120000"/>
              <a:buFont typeface="Wingdings" pitchFamily="2" charset="2"/>
              <a:buChar char="§"/>
            </a:pPr>
            <a:r>
              <a:rPr lang="en-US" sz="1950" dirty="0"/>
              <a:t>Understanding current processes, as actually practiced</a:t>
            </a:r>
          </a:p>
          <a:p>
            <a:pPr lvl="2">
              <a:buClr>
                <a:srgbClr val="5C3575"/>
              </a:buClr>
              <a:buSzPct val="120000"/>
              <a:buFont typeface="Wingdings" pitchFamily="2" charset="2"/>
              <a:buChar char="§"/>
            </a:pPr>
            <a:r>
              <a:rPr lang="en-US" sz="1950" dirty="0"/>
              <a:t>Respecting existing roles, responsibilities, and </a:t>
            </a:r>
            <a:br>
              <a:rPr lang="en-US" sz="1950" dirty="0"/>
            </a:br>
            <a:r>
              <a:rPr lang="en-US" sz="1950" dirty="0"/>
              <a:t>job titles</a:t>
            </a:r>
          </a:p>
          <a:p>
            <a:pPr>
              <a:buClr>
                <a:srgbClr val="5C3575"/>
              </a:buClr>
              <a:buSzPct val="100000"/>
              <a:buFont typeface="+mj-lt"/>
              <a:buAutoNum type="arabicParenR"/>
            </a:pPr>
            <a:r>
              <a:rPr lang="en-US" sz="2400" dirty="0"/>
              <a:t>Gain agreement to pursue </a:t>
            </a:r>
            <a:br>
              <a:rPr lang="en-US" sz="2400" dirty="0"/>
            </a:br>
            <a:r>
              <a:rPr lang="en-US" sz="2400" dirty="0"/>
              <a:t>improvement through </a:t>
            </a:r>
            <a:br>
              <a:rPr lang="en-US" sz="2400" dirty="0"/>
            </a:br>
            <a:r>
              <a:rPr lang="en-US" sz="2400" dirty="0"/>
              <a:t>evolutionary change.</a:t>
            </a:r>
          </a:p>
          <a:p>
            <a:pPr>
              <a:buClr>
                <a:srgbClr val="5C3575"/>
              </a:buClr>
              <a:buSzPct val="100000"/>
              <a:buFont typeface="+mj-lt"/>
              <a:buAutoNum type="arabicParenR"/>
            </a:pPr>
            <a:r>
              <a:rPr lang="en-US" sz="2400" dirty="0"/>
              <a:t>Encourage acts of leadership at all levels.</a:t>
            </a:r>
          </a:p>
          <a:p>
            <a:pPr marL="0" indent="0">
              <a:buNone/>
            </a:pPr>
            <a:endParaRPr lang="en-US" dirty="0"/>
          </a:p>
        </p:txBody>
      </p:sp>
    </p:spTree>
    <p:extLst>
      <p:ext uri="{BB962C8B-B14F-4D97-AF65-F5344CB8AC3E}">
        <p14:creationId xmlns:p14="http://schemas.microsoft.com/office/powerpoint/2010/main" val="15859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Change is an A to B Process</a:t>
            </a:r>
          </a:p>
        </p:txBody>
      </p:sp>
      <p:pic>
        <p:nvPicPr>
          <p:cNvPr id="38" name="Grafik 37">
            <a:extLst>
              <a:ext uri="{FF2B5EF4-FFF2-40B4-BE49-F238E27FC236}">
                <a16:creationId xmlns:a16="http://schemas.microsoft.com/office/drawing/2014/main" xmlns="" id="{FEAC5332-2283-A74C-8F9E-E4737BB242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12" t="45186" r="88" b="17464"/>
          <a:stretch/>
        </p:blipFill>
        <p:spPr>
          <a:xfrm>
            <a:off x="2045942" y="3476574"/>
            <a:ext cx="7960659" cy="2128990"/>
          </a:xfrm>
          <a:prstGeom prst="rect">
            <a:avLst/>
          </a:prstGeom>
        </p:spPr>
      </p:pic>
      <p:grpSp>
        <p:nvGrpSpPr>
          <p:cNvPr id="3" name="Gruppieren 2">
            <a:extLst>
              <a:ext uri="{FF2B5EF4-FFF2-40B4-BE49-F238E27FC236}">
                <a16:creationId xmlns:a16="http://schemas.microsoft.com/office/drawing/2014/main" xmlns="" id="{D154F326-7C47-5D4F-88A2-8F6DC855076E}"/>
              </a:ext>
            </a:extLst>
          </p:cNvPr>
          <p:cNvGrpSpPr/>
          <p:nvPr/>
        </p:nvGrpSpPr>
        <p:grpSpPr>
          <a:xfrm>
            <a:off x="2480360" y="2405569"/>
            <a:ext cx="1804806" cy="646331"/>
            <a:chOff x="1275146" y="2064423"/>
            <a:chExt cx="2406408" cy="861775"/>
          </a:xfrm>
        </p:grpSpPr>
        <p:sp>
          <p:nvSpPr>
            <p:cNvPr id="5" name="TextBox 4"/>
            <p:cNvSpPr txBox="1"/>
            <p:nvPr/>
          </p:nvSpPr>
          <p:spPr>
            <a:xfrm>
              <a:off x="1275146" y="2064423"/>
              <a:ext cx="2363463" cy="861775"/>
            </a:xfrm>
            <a:prstGeom prst="rect">
              <a:avLst/>
            </a:prstGeom>
            <a:noFill/>
          </p:spPr>
          <p:txBody>
            <a:bodyPr wrap="square" rtlCol="0">
              <a:spAutoFit/>
            </a:bodyPr>
            <a:lstStyle/>
            <a:p>
              <a:pPr algn="ctr"/>
              <a:r>
                <a:rPr lang="en-US" b="1" dirty="0">
                  <a:solidFill>
                    <a:srgbClr val="5C3575"/>
                  </a:solidFill>
                </a:rPr>
                <a:t>Current</a:t>
              </a:r>
            </a:p>
            <a:p>
              <a:pPr algn="ctr"/>
              <a:r>
                <a:rPr lang="en-US" b="1" dirty="0">
                  <a:solidFill>
                    <a:srgbClr val="5C3575"/>
                  </a:solidFill>
                </a:rPr>
                <a:t>Process</a:t>
              </a:r>
            </a:p>
          </p:txBody>
        </p:sp>
        <p:sp>
          <p:nvSpPr>
            <p:cNvPr id="9" name="Oval 8"/>
            <p:cNvSpPr/>
            <p:nvPr/>
          </p:nvSpPr>
          <p:spPr>
            <a:xfrm>
              <a:off x="3321554" y="2273664"/>
              <a:ext cx="360000" cy="360000"/>
            </a:xfrm>
            <a:prstGeom prst="ellipse">
              <a:avLst/>
            </a:prstGeom>
            <a:solidFill>
              <a:srgbClr val="5C3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0" name="Gruppieren 49">
            <a:extLst>
              <a:ext uri="{FF2B5EF4-FFF2-40B4-BE49-F238E27FC236}">
                <a16:creationId xmlns:a16="http://schemas.microsoft.com/office/drawing/2014/main" xmlns="" id="{719E770B-0CFC-5D45-85BE-3EE96767CA28}"/>
              </a:ext>
            </a:extLst>
          </p:cNvPr>
          <p:cNvGrpSpPr/>
          <p:nvPr/>
        </p:nvGrpSpPr>
        <p:grpSpPr>
          <a:xfrm>
            <a:off x="7484069" y="2503297"/>
            <a:ext cx="1846790" cy="646331"/>
            <a:chOff x="7946758" y="2194727"/>
            <a:chExt cx="2462387" cy="861775"/>
          </a:xfrm>
        </p:grpSpPr>
        <p:sp>
          <p:nvSpPr>
            <p:cNvPr id="45" name="Oval 44">
              <a:extLst>
                <a:ext uri="{FF2B5EF4-FFF2-40B4-BE49-F238E27FC236}">
                  <a16:creationId xmlns:a16="http://schemas.microsoft.com/office/drawing/2014/main" xmlns="" id="{B0EB1E91-7D64-AE4F-B4B0-3AEC6B501361}"/>
                </a:ext>
              </a:extLst>
            </p:cNvPr>
            <p:cNvSpPr/>
            <p:nvPr/>
          </p:nvSpPr>
          <p:spPr>
            <a:xfrm>
              <a:off x="7946758" y="2448674"/>
              <a:ext cx="360000" cy="360000"/>
            </a:xfrm>
            <a:prstGeom prst="ellipse">
              <a:avLst/>
            </a:prstGeom>
            <a:solidFill>
              <a:srgbClr val="F25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
              <a:extLst>
                <a:ext uri="{FF2B5EF4-FFF2-40B4-BE49-F238E27FC236}">
                  <a16:creationId xmlns:a16="http://schemas.microsoft.com/office/drawing/2014/main" xmlns="" id="{7DDB6560-A533-714E-A19D-8D86162BE2F3}"/>
                </a:ext>
              </a:extLst>
            </p:cNvPr>
            <p:cNvSpPr txBox="1"/>
            <p:nvPr/>
          </p:nvSpPr>
          <p:spPr>
            <a:xfrm>
              <a:off x="8045682" y="2194727"/>
              <a:ext cx="2363463" cy="861775"/>
            </a:xfrm>
            <a:prstGeom prst="rect">
              <a:avLst/>
            </a:prstGeom>
            <a:noFill/>
          </p:spPr>
          <p:txBody>
            <a:bodyPr wrap="square" rtlCol="0">
              <a:spAutoFit/>
            </a:bodyPr>
            <a:lstStyle/>
            <a:p>
              <a:pPr algn="ctr"/>
              <a:r>
                <a:rPr lang="en-US" b="1" dirty="0">
                  <a:solidFill>
                    <a:srgbClr val="F25A23"/>
                  </a:solidFill>
                </a:rPr>
                <a:t>Future</a:t>
              </a:r>
              <a:br>
                <a:rPr lang="en-US" b="1" dirty="0">
                  <a:solidFill>
                    <a:srgbClr val="F25A23"/>
                  </a:solidFill>
                </a:rPr>
              </a:br>
              <a:r>
                <a:rPr lang="en-US" b="1" dirty="0">
                  <a:solidFill>
                    <a:srgbClr val="F25A23"/>
                  </a:solidFill>
                </a:rPr>
                <a:t>Process</a:t>
              </a:r>
            </a:p>
          </p:txBody>
        </p:sp>
      </p:grpSp>
      <p:grpSp>
        <p:nvGrpSpPr>
          <p:cNvPr id="4" name="Gruppieren 3">
            <a:extLst>
              <a:ext uri="{FF2B5EF4-FFF2-40B4-BE49-F238E27FC236}">
                <a16:creationId xmlns:a16="http://schemas.microsoft.com/office/drawing/2014/main" xmlns="" id="{255C5601-3422-6D40-A67A-C59D7C93A2E5}"/>
              </a:ext>
            </a:extLst>
          </p:cNvPr>
          <p:cNvGrpSpPr/>
          <p:nvPr/>
        </p:nvGrpSpPr>
        <p:grpSpPr>
          <a:xfrm>
            <a:off x="4404820" y="1792857"/>
            <a:ext cx="3123989" cy="849353"/>
            <a:chOff x="3841091" y="1247474"/>
            <a:chExt cx="4165319" cy="1132471"/>
          </a:xfrm>
        </p:grpSpPr>
        <p:sp>
          <p:nvSpPr>
            <p:cNvPr id="35" name="TextBox 34"/>
            <p:cNvSpPr txBox="1"/>
            <p:nvPr/>
          </p:nvSpPr>
          <p:spPr>
            <a:xfrm>
              <a:off x="4575422" y="1742975"/>
              <a:ext cx="2363463" cy="492443"/>
            </a:xfrm>
            <a:prstGeom prst="rect">
              <a:avLst/>
            </a:prstGeom>
            <a:noFill/>
          </p:spPr>
          <p:txBody>
            <a:bodyPr wrap="square" rtlCol="0">
              <a:spAutoFit/>
            </a:bodyPr>
            <a:lstStyle/>
            <a:p>
              <a:pPr algn="ctr"/>
              <a:r>
                <a:rPr lang="en-US" b="1" dirty="0">
                  <a:solidFill>
                    <a:srgbClr val="0B5729"/>
                  </a:solidFill>
                </a:rPr>
                <a:t>Transformation</a:t>
              </a:r>
            </a:p>
          </p:txBody>
        </p:sp>
        <p:sp>
          <p:nvSpPr>
            <p:cNvPr id="41" name="Freihandform 40">
              <a:extLst>
                <a:ext uri="{FF2B5EF4-FFF2-40B4-BE49-F238E27FC236}">
                  <a16:creationId xmlns:a16="http://schemas.microsoft.com/office/drawing/2014/main" xmlns="" id="{52CB9291-922F-1F42-8220-4FCCB2D31957}"/>
                </a:ext>
              </a:extLst>
            </p:cNvPr>
            <p:cNvSpPr/>
            <p:nvPr/>
          </p:nvSpPr>
          <p:spPr>
            <a:xfrm rot="12388035" flipH="1" flipV="1">
              <a:off x="3841091" y="1520514"/>
              <a:ext cx="528900" cy="859431"/>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42" name="Freihandform 41">
              <a:extLst>
                <a:ext uri="{FF2B5EF4-FFF2-40B4-BE49-F238E27FC236}">
                  <a16:creationId xmlns:a16="http://schemas.microsoft.com/office/drawing/2014/main" xmlns="" id="{F2DFCC5B-A67F-A143-9B5C-D7AFC4E231D1}"/>
                </a:ext>
              </a:extLst>
            </p:cNvPr>
            <p:cNvSpPr/>
            <p:nvPr/>
          </p:nvSpPr>
          <p:spPr>
            <a:xfrm rot="14477783" flipH="1" flipV="1">
              <a:off x="4998131" y="1050715"/>
              <a:ext cx="331036" cy="946161"/>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43" name="Freihandform 42">
              <a:extLst>
                <a:ext uri="{FF2B5EF4-FFF2-40B4-BE49-F238E27FC236}">
                  <a16:creationId xmlns:a16="http://schemas.microsoft.com/office/drawing/2014/main" xmlns="" id="{F548774D-07AF-314F-B3F0-A2280EA91B9A}"/>
                </a:ext>
              </a:extLst>
            </p:cNvPr>
            <p:cNvSpPr/>
            <p:nvPr/>
          </p:nvSpPr>
          <p:spPr>
            <a:xfrm rot="15399821" flipH="1" flipV="1">
              <a:off x="6126809" y="955047"/>
              <a:ext cx="478772" cy="1063626"/>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48" name="Freihandform 47">
              <a:extLst>
                <a:ext uri="{FF2B5EF4-FFF2-40B4-BE49-F238E27FC236}">
                  <a16:creationId xmlns:a16="http://schemas.microsoft.com/office/drawing/2014/main" xmlns="" id="{50758BCB-1B3F-144C-A6E2-E486C01D3C81}"/>
                </a:ext>
              </a:extLst>
            </p:cNvPr>
            <p:cNvSpPr/>
            <p:nvPr/>
          </p:nvSpPr>
          <p:spPr>
            <a:xfrm rot="16004961" flipH="1" flipV="1">
              <a:off x="7190309" y="1546994"/>
              <a:ext cx="719765" cy="912437"/>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grpSp>
      <p:sp>
        <p:nvSpPr>
          <p:cNvPr id="49" name="Abgerundete rechteckige Legende 4">
            <a:extLst>
              <a:ext uri="{FF2B5EF4-FFF2-40B4-BE49-F238E27FC236}">
                <a16:creationId xmlns:a16="http://schemas.microsoft.com/office/drawing/2014/main" xmlns="" id="{10AF300D-D1C2-C44E-ACB9-96CAD361D7D5}"/>
              </a:ext>
            </a:extLst>
          </p:cNvPr>
          <p:cNvSpPr/>
          <p:nvPr/>
        </p:nvSpPr>
        <p:spPr>
          <a:xfrm>
            <a:off x="8379844" y="1429651"/>
            <a:ext cx="2059556" cy="1143524"/>
          </a:xfrm>
          <a:prstGeom prst="wedgeRoundRectCallout">
            <a:avLst>
              <a:gd name="adj1" fmla="val -59280"/>
              <a:gd name="adj2" fmla="val 38099"/>
              <a:gd name="adj3" fmla="val 16667"/>
            </a:avLst>
          </a:prstGeom>
          <a:solidFill>
            <a:srgbClr val="F25A23">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Segoe Print" panose="02000800000000000000" pitchFamily="2" charset="0"/>
              </a:rPr>
              <a:t>Future process is defined / designed in advance</a:t>
            </a:r>
            <a:endParaRPr lang="en-US" sz="1500" dirty="0">
              <a:solidFill>
                <a:schemeClr val="bg1"/>
              </a:solidFill>
              <a:latin typeface="Segoe Print" panose="02000800000000000000" pitchFamily="2" charset="0"/>
            </a:endParaRPr>
          </a:p>
        </p:txBody>
      </p:sp>
    </p:spTree>
    <p:extLst>
      <p:ext uri="{BB962C8B-B14F-4D97-AF65-F5344CB8AC3E}">
        <p14:creationId xmlns:p14="http://schemas.microsoft.com/office/powerpoint/2010/main" val="13851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mans face&#10;&#10;Description automatically generated">
            <a:extLst>
              <a:ext uri="{FF2B5EF4-FFF2-40B4-BE49-F238E27FC236}">
                <a16:creationId xmlns:a16="http://schemas.microsoft.com/office/drawing/2014/main" xmlns="" id="{DC45C9F9-81EA-4A4E-876B-3768C963868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7416" b="27040"/>
          <a:stretch/>
        </p:blipFill>
        <p:spPr>
          <a:xfrm>
            <a:off x="2560324" y="1446315"/>
            <a:ext cx="6868156" cy="4503850"/>
          </a:xfrm>
          <a:prstGeom prst="rect">
            <a:avLst/>
          </a:prstGeom>
        </p:spPr>
      </p:pic>
      <p:sp>
        <p:nvSpPr>
          <p:cNvPr id="10" name="Titel 9">
            <a:extLst>
              <a:ext uri="{FF2B5EF4-FFF2-40B4-BE49-F238E27FC236}">
                <a16:creationId xmlns:a16="http://schemas.microsoft.com/office/drawing/2014/main" xmlns="" id="{D06DB9BF-F4E2-954B-B896-B7D117EB4F9C}"/>
              </a:ext>
            </a:extLst>
          </p:cNvPr>
          <p:cNvSpPr>
            <a:spLocks noGrp="1"/>
          </p:cNvSpPr>
          <p:nvPr>
            <p:ph type="title"/>
          </p:nvPr>
        </p:nvSpPr>
        <p:spPr/>
        <p:txBody>
          <a:bodyPr>
            <a:normAutofit/>
          </a:bodyPr>
          <a:lstStyle/>
          <a:p>
            <a:r>
              <a:rPr lang="en-US" dirty="0"/>
              <a:t>Evolutionary Change</a:t>
            </a:r>
          </a:p>
        </p:txBody>
      </p:sp>
      <p:grpSp>
        <p:nvGrpSpPr>
          <p:cNvPr id="2" name="Gruppieren 1">
            <a:extLst>
              <a:ext uri="{FF2B5EF4-FFF2-40B4-BE49-F238E27FC236}">
                <a16:creationId xmlns:a16="http://schemas.microsoft.com/office/drawing/2014/main" xmlns="" id="{7296A5B0-E10B-3247-87D9-CC23716FB128}"/>
              </a:ext>
            </a:extLst>
          </p:cNvPr>
          <p:cNvGrpSpPr/>
          <p:nvPr/>
        </p:nvGrpSpPr>
        <p:grpSpPr>
          <a:xfrm>
            <a:off x="1714144" y="3669431"/>
            <a:ext cx="501304" cy="1722308"/>
            <a:chOff x="2956229" y="3965046"/>
            <a:chExt cx="501304" cy="1722308"/>
          </a:xfrm>
        </p:grpSpPr>
        <p:cxnSp>
          <p:nvCxnSpPr>
            <p:cNvPr id="4" name="Straight Arrow Connector 2">
              <a:extLst>
                <a:ext uri="{FF2B5EF4-FFF2-40B4-BE49-F238E27FC236}">
                  <a16:creationId xmlns:a16="http://schemas.microsoft.com/office/drawing/2014/main" xmlns="" id="{7562C78E-BBF0-3841-8539-9F6F60D8508A}"/>
                </a:ext>
              </a:extLst>
            </p:cNvPr>
            <p:cNvCxnSpPr>
              <a:cxnSpLocks/>
            </p:cNvCxnSpPr>
            <p:nvPr/>
          </p:nvCxnSpPr>
          <p:spPr bwMode="auto">
            <a:xfrm>
              <a:off x="3457533" y="3965046"/>
              <a:ext cx="0" cy="1722308"/>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6" name="TextBox 4">
              <a:extLst>
                <a:ext uri="{FF2B5EF4-FFF2-40B4-BE49-F238E27FC236}">
                  <a16:creationId xmlns:a16="http://schemas.microsoft.com/office/drawing/2014/main" xmlns="" id="{AD19D34B-F80A-084F-B33B-5F3E1361E80B}"/>
                </a:ext>
              </a:extLst>
            </p:cNvPr>
            <p:cNvSpPr txBox="1"/>
            <p:nvPr/>
          </p:nvSpPr>
          <p:spPr>
            <a:xfrm rot="16200000">
              <a:off x="2621894" y="4595367"/>
              <a:ext cx="1130336" cy="461665"/>
            </a:xfrm>
            <a:prstGeom prst="rect">
              <a:avLst/>
            </a:prstGeom>
            <a:noFill/>
          </p:spPr>
          <p:txBody>
            <a:bodyPr wrap="square" rtlCol="0">
              <a:spAutoFit/>
            </a:bodyPr>
            <a:lstStyle/>
            <a:p>
              <a:r>
                <a:rPr lang="en-US" sz="2400" b="1" dirty="0">
                  <a:solidFill>
                    <a:srgbClr val="F25A23"/>
                  </a:solidFill>
                  <a:latin typeface="+mn-lt"/>
                </a:rPr>
                <a:t>Safety!</a:t>
              </a:r>
            </a:p>
          </p:txBody>
        </p:sp>
      </p:grpSp>
      <p:grpSp>
        <p:nvGrpSpPr>
          <p:cNvPr id="34" name="Gruppieren 33">
            <a:extLst>
              <a:ext uri="{FF2B5EF4-FFF2-40B4-BE49-F238E27FC236}">
                <a16:creationId xmlns:a16="http://schemas.microsoft.com/office/drawing/2014/main" xmlns="" id="{A9A52898-3529-B74B-A27A-35503D5397A1}"/>
              </a:ext>
            </a:extLst>
          </p:cNvPr>
          <p:cNvGrpSpPr/>
          <p:nvPr/>
        </p:nvGrpSpPr>
        <p:grpSpPr>
          <a:xfrm>
            <a:off x="4026877" y="5544139"/>
            <a:ext cx="2954215" cy="461665"/>
            <a:chOff x="4026877" y="5567477"/>
            <a:chExt cx="2954215" cy="461665"/>
          </a:xfrm>
        </p:grpSpPr>
        <p:sp>
          <p:nvSpPr>
            <p:cNvPr id="16" name="TextBox 1">
              <a:extLst>
                <a:ext uri="{FF2B5EF4-FFF2-40B4-BE49-F238E27FC236}">
                  <a16:creationId xmlns:a16="http://schemas.microsoft.com/office/drawing/2014/main" xmlns="" id="{8EBD45EC-CA02-C844-8EAF-BBDB62FE4981}"/>
                </a:ext>
              </a:extLst>
            </p:cNvPr>
            <p:cNvSpPr txBox="1"/>
            <p:nvPr/>
          </p:nvSpPr>
          <p:spPr>
            <a:xfrm>
              <a:off x="4814180" y="5567477"/>
              <a:ext cx="1379608" cy="461665"/>
            </a:xfrm>
            <a:prstGeom prst="rect">
              <a:avLst/>
            </a:prstGeom>
            <a:noFill/>
          </p:spPr>
          <p:txBody>
            <a:bodyPr wrap="none" rtlCol="0">
              <a:spAutoFit/>
            </a:bodyPr>
            <a:lstStyle/>
            <a:p>
              <a:r>
                <a:rPr lang="en-US" sz="2400" b="1" dirty="0">
                  <a:solidFill>
                    <a:srgbClr val="F25A23"/>
                  </a:solidFill>
                  <a:latin typeface="+mn-lt"/>
                </a:rPr>
                <a:t>Patience!</a:t>
              </a:r>
            </a:p>
          </p:txBody>
        </p:sp>
        <p:cxnSp>
          <p:nvCxnSpPr>
            <p:cNvPr id="29" name="Straight Arrow Connector 2">
              <a:extLst>
                <a:ext uri="{FF2B5EF4-FFF2-40B4-BE49-F238E27FC236}">
                  <a16:creationId xmlns:a16="http://schemas.microsoft.com/office/drawing/2014/main" xmlns="" id="{F957AA38-1FDD-D148-8FF2-16F9953F19EE}"/>
                </a:ext>
              </a:extLst>
            </p:cNvPr>
            <p:cNvCxnSpPr>
              <a:cxnSpLocks/>
            </p:cNvCxnSpPr>
            <p:nvPr/>
          </p:nvCxnSpPr>
          <p:spPr bwMode="auto">
            <a:xfrm flipH="1">
              <a:off x="4026877" y="5567477"/>
              <a:ext cx="2954215" cy="0"/>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grpSp>
      <p:sp>
        <p:nvSpPr>
          <p:cNvPr id="32" name="Textfeld 31">
            <a:extLst>
              <a:ext uri="{FF2B5EF4-FFF2-40B4-BE49-F238E27FC236}">
                <a16:creationId xmlns:a16="http://schemas.microsoft.com/office/drawing/2014/main" xmlns="" id="{66C448CC-9A13-254E-BD06-A9501BC754FE}"/>
              </a:ext>
            </a:extLst>
          </p:cNvPr>
          <p:cNvSpPr txBox="1"/>
          <p:nvPr/>
        </p:nvSpPr>
        <p:spPr>
          <a:xfrm>
            <a:off x="8767688" y="3669431"/>
            <a:ext cx="1652953" cy="369332"/>
          </a:xfrm>
          <a:prstGeom prst="rect">
            <a:avLst/>
          </a:prstGeom>
          <a:noFill/>
        </p:spPr>
        <p:txBody>
          <a:bodyPr wrap="square" rtlCol="0">
            <a:spAutoFit/>
          </a:bodyPr>
          <a:lstStyle/>
          <a:p>
            <a:r>
              <a:rPr lang="en-US" dirty="0">
                <a:latin typeface="+mj-lt"/>
              </a:rPr>
              <a:t>time</a:t>
            </a:r>
          </a:p>
        </p:txBody>
      </p:sp>
      <p:sp>
        <p:nvSpPr>
          <p:cNvPr id="33" name="Textfeld 32">
            <a:extLst>
              <a:ext uri="{FF2B5EF4-FFF2-40B4-BE49-F238E27FC236}">
                <a16:creationId xmlns:a16="http://schemas.microsoft.com/office/drawing/2014/main" xmlns="" id="{0A4F7B2B-8EB1-4D41-9DF8-12FB4C4DDBC7}"/>
              </a:ext>
            </a:extLst>
          </p:cNvPr>
          <p:cNvSpPr txBox="1"/>
          <p:nvPr/>
        </p:nvSpPr>
        <p:spPr>
          <a:xfrm rot="16200000">
            <a:off x="1586691" y="1341856"/>
            <a:ext cx="1652953" cy="369332"/>
          </a:xfrm>
          <a:prstGeom prst="rect">
            <a:avLst/>
          </a:prstGeom>
          <a:noFill/>
        </p:spPr>
        <p:txBody>
          <a:bodyPr wrap="square" rtlCol="0">
            <a:spAutoFit/>
          </a:bodyPr>
          <a:lstStyle/>
          <a:p>
            <a:pPr algn="ctr"/>
            <a:r>
              <a:rPr lang="en-US" dirty="0">
                <a:latin typeface="+mj-lt"/>
              </a:rPr>
              <a:t>Capability</a:t>
            </a:r>
          </a:p>
        </p:txBody>
      </p:sp>
      <p:grpSp>
        <p:nvGrpSpPr>
          <p:cNvPr id="15" name="Gruppieren 33">
            <a:extLst>
              <a:ext uri="{FF2B5EF4-FFF2-40B4-BE49-F238E27FC236}">
                <a16:creationId xmlns:a16="http://schemas.microsoft.com/office/drawing/2014/main" xmlns="" id="{15523AA7-F097-4CCE-8627-9B7E64C8937E}"/>
              </a:ext>
            </a:extLst>
          </p:cNvPr>
          <p:cNvGrpSpPr/>
          <p:nvPr/>
        </p:nvGrpSpPr>
        <p:grpSpPr>
          <a:xfrm rot="1384861">
            <a:off x="6182519" y="5409011"/>
            <a:ext cx="2954215" cy="461665"/>
            <a:chOff x="4026877" y="5567477"/>
            <a:chExt cx="2954215" cy="461665"/>
          </a:xfrm>
        </p:grpSpPr>
        <p:sp>
          <p:nvSpPr>
            <p:cNvPr id="17" name="TextBox 1">
              <a:extLst>
                <a:ext uri="{FF2B5EF4-FFF2-40B4-BE49-F238E27FC236}">
                  <a16:creationId xmlns:a16="http://schemas.microsoft.com/office/drawing/2014/main" xmlns="" id="{CD3ABBF9-B56E-46F2-A9EE-9D6496E79A22}"/>
                </a:ext>
              </a:extLst>
            </p:cNvPr>
            <p:cNvSpPr txBox="1"/>
            <p:nvPr/>
          </p:nvSpPr>
          <p:spPr>
            <a:xfrm>
              <a:off x="4814180" y="5567477"/>
              <a:ext cx="1147430" cy="461665"/>
            </a:xfrm>
            <a:prstGeom prst="rect">
              <a:avLst/>
            </a:prstGeom>
            <a:noFill/>
            <a:ln>
              <a:noFill/>
              <a:headEnd type="none" w="med" len="med"/>
              <a:tailEnd type="triangle" w="med" len="med"/>
            </a:ln>
          </p:spPr>
          <p:txBody>
            <a:bodyPr wrap="none" rtlCol="0">
              <a:spAutoFit/>
            </a:bodyPr>
            <a:lstStyle/>
            <a:p>
              <a:r>
                <a:rPr lang="en-US" sz="2400" b="1" dirty="0">
                  <a:solidFill>
                    <a:srgbClr val="FF0000"/>
                  </a:solidFill>
                  <a:latin typeface="+mn-lt"/>
                </a:rPr>
                <a:t>Failure!</a:t>
              </a:r>
            </a:p>
          </p:txBody>
        </p:sp>
        <p:cxnSp>
          <p:nvCxnSpPr>
            <p:cNvPr id="18" name="Straight Arrow Connector 2">
              <a:extLst>
                <a:ext uri="{FF2B5EF4-FFF2-40B4-BE49-F238E27FC236}">
                  <a16:creationId xmlns:a16="http://schemas.microsoft.com/office/drawing/2014/main" xmlns="" id="{18005464-8C71-41A1-A900-AC9B0663E6BF}"/>
                </a:ext>
              </a:extLst>
            </p:cNvPr>
            <p:cNvCxnSpPr>
              <a:cxnSpLocks/>
            </p:cNvCxnSpPr>
            <p:nvPr/>
          </p:nvCxnSpPr>
          <p:spPr bwMode="auto">
            <a:xfrm flipH="1">
              <a:off x="4026877" y="5567477"/>
              <a:ext cx="2954215" cy="0"/>
            </a:xfrm>
            <a:prstGeom prst="straightConnector1">
              <a:avLst/>
            </a:prstGeom>
            <a:solidFill>
              <a:schemeClr val="accent1"/>
            </a:solidFill>
            <a:ln w="57150" cap="flat" cmpd="sng" algn="ctr">
              <a:solidFill>
                <a:srgbClr val="FF0000"/>
              </a:solidFill>
              <a:prstDash val="solid"/>
              <a:miter lim="800000"/>
              <a:headEnd type="none" w="med" len="med"/>
              <a:tailEnd type="triangle" w="med" len="med"/>
            </a:ln>
            <a:effectLst/>
          </p:spPr>
        </p:cxnSp>
      </p:grpSp>
      <p:sp>
        <p:nvSpPr>
          <p:cNvPr id="3" name="TextBox 2">
            <a:extLst>
              <a:ext uri="{FF2B5EF4-FFF2-40B4-BE49-F238E27FC236}">
                <a16:creationId xmlns:a16="http://schemas.microsoft.com/office/drawing/2014/main" xmlns="" id="{E30C14C2-CADE-4C63-95A1-7D57387DCF48}"/>
              </a:ext>
            </a:extLst>
          </p:cNvPr>
          <p:cNvSpPr txBox="1"/>
          <p:nvPr/>
        </p:nvSpPr>
        <p:spPr>
          <a:xfrm>
            <a:off x="7158202" y="4634088"/>
            <a:ext cx="2320119" cy="923330"/>
          </a:xfrm>
          <a:prstGeom prst="rect">
            <a:avLst/>
          </a:prstGeom>
          <a:noFill/>
        </p:spPr>
        <p:txBody>
          <a:bodyPr wrap="square" rtlCol="0">
            <a:spAutoFit/>
          </a:bodyPr>
          <a:lstStyle/>
          <a:p>
            <a:pPr algn="r"/>
            <a:r>
              <a:rPr lang="en-US" dirty="0">
                <a:solidFill>
                  <a:srgbClr val="FF0000"/>
                </a:solidFill>
              </a:rPr>
              <a:t>Lower maturity organizations panic under stress</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xmlns="" id="{2AF6A9AD-F83C-4B7D-BDE6-367780B91D32}"/>
                  </a:ext>
                </a:extLst>
              </p14:cNvPr>
              <p14:cNvContentPartPr/>
              <p14:nvPr/>
            </p14:nvContentPartPr>
            <p14:xfrm>
              <a:off x="4159012" y="739849"/>
              <a:ext cx="3953880" cy="2977560"/>
            </p14:xfrm>
          </p:contentPart>
        </mc:Choice>
        <mc:Fallback xmlns="">
          <p:pic>
            <p:nvPicPr>
              <p:cNvPr id="8" name="Ink 7">
                <a:extLst>
                  <a:ext uri="{FF2B5EF4-FFF2-40B4-BE49-F238E27FC236}">
                    <a16:creationId xmlns:a16="http://schemas.microsoft.com/office/drawing/2014/main" id="{2AF6A9AD-F83C-4B7D-BDE6-367780B91D32}"/>
                  </a:ext>
                </a:extLst>
              </p:cNvPr>
              <p:cNvPicPr/>
              <p:nvPr/>
            </p:nvPicPr>
            <p:blipFill>
              <a:blip r:embed="rId5"/>
              <a:stretch>
                <a:fillRect/>
              </a:stretch>
            </p:blipFill>
            <p:spPr>
              <a:xfrm>
                <a:off x="4141012" y="721849"/>
                <a:ext cx="3989520" cy="3013200"/>
              </a:xfrm>
              <a:prstGeom prst="rect">
                <a:avLst/>
              </a:prstGeom>
            </p:spPr>
          </p:pic>
        </mc:Fallback>
      </mc:AlternateContent>
      <p:sp>
        <p:nvSpPr>
          <p:cNvPr id="12" name="TextBox 11">
            <a:extLst>
              <a:ext uri="{FF2B5EF4-FFF2-40B4-BE49-F238E27FC236}">
                <a16:creationId xmlns:a16="http://schemas.microsoft.com/office/drawing/2014/main" xmlns="" id="{69A9CB25-0624-434F-B33C-156210D64D0C}"/>
              </a:ext>
            </a:extLst>
          </p:cNvPr>
          <p:cNvSpPr txBox="1"/>
          <p:nvPr/>
        </p:nvSpPr>
        <p:spPr>
          <a:xfrm>
            <a:off x="2980219" y="1463505"/>
            <a:ext cx="2605457" cy="1200329"/>
          </a:xfrm>
          <a:prstGeom prst="rect">
            <a:avLst/>
          </a:prstGeom>
          <a:noFill/>
        </p:spPr>
        <p:txBody>
          <a:bodyPr wrap="none" rtlCol="0">
            <a:spAutoFit/>
          </a:bodyPr>
          <a:lstStyle/>
          <a:p>
            <a:r>
              <a:rPr lang="en-US" b="1" dirty="0">
                <a:solidFill>
                  <a:srgbClr val="6C9B02"/>
                </a:solidFill>
              </a:rPr>
              <a:t>Kanban in action!</a:t>
            </a:r>
          </a:p>
          <a:p>
            <a:r>
              <a:rPr lang="en-US" dirty="0">
                <a:solidFill>
                  <a:srgbClr val="6C9B02"/>
                </a:solidFill>
              </a:rPr>
              <a:t>Avoid the failure mode</a:t>
            </a:r>
          </a:p>
          <a:p>
            <a:r>
              <a:rPr lang="en-US" dirty="0">
                <a:solidFill>
                  <a:srgbClr val="6C9B02"/>
                </a:solidFill>
              </a:rPr>
              <a:t>of large scale, designed &amp;</a:t>
            </a:r>
            <a:br>
              <a:rPr lang="en-US" dirty="0">
                <a:solidFill>
                  <a:srgbClr val="6C9B02"/>
                </a:solidFill>
              </a:rPr>
            </a:br>
            <a:r>
              <a:rPr lang="en-US" dirty="0">
                <a:solidFill>
                  <a:srgbClr val="6C9B02"/>
                </a:solidFill>
              </a:rPr>
              <a:t>managed transformations</a:t>
            </a:r>
          </a:p>
        </p:txBody>
      </p:sp>
      <p:sp>
        <p:nvSpPr>
          <p:cNvPr id="5" name="TextBox 4">
            <a:extLst>
              <a:ext uri="{FF2B5EF4-FFF2-40B4-BE49-F238E27FC236}">
                <a16:creationId xmlns:a16="http://schemas.microsoft.com/office/drawing/2014/main" xmlns="" id="{B8BBB343-45BB-4750-B5EC-47BF571E95A2}"/>
              </a:ext>
            </a:extLst>
          </p:cNvPr>
          <p:cNvSpPr txBox="1"/>
          <p:nvPr/>
        </p:nvSpPr>
        <p:spPr>
          <a:xfrm>
            <a:off x="9674070" y="1341856"/>
            <a:ext cx="1633781" cy="369332"/>
          </a:xfrm>
          <a:prstGeom prst="rect">
            <a:avLst/>
          </a:prstGeom>
          <a:noFill/>
        </p:spPr>
        <p:txBody>
          <a:bodyPr wrap="none" rtlCol="0">
            <a:spAutoFit/>
          </a:bodyPr>
          <a:lstStyle/>
          <a:p>
            <a:r>
              <a:rPr lang="en-US" dirty="0"/>
              <a:t>18% success*</a:t>
            </a:r>
            <a:endParaRPr lang="en-GB" dirty="0"/>
          </a:p>
        </p:txBody>
      </p:sp>
      <p:cxnSp>
        <p:nvCxnSpPr>
          <p:cNvPr id="9" name="Straight Arrow Connector 8">
            <a:extLst>
              <a:ext uri="{FF2B5EF4-FFF2-40B4-BE49-F238E27FC236}">
                <a16:creationId xmlns:a16="http://schemas.microsoft.com/office/drawing/2014/main" xmlns="" id="{3E156883-8316-418C-98CE-6F6EF4E948B6}"/>
              </a:ext>
            </a:extLst>
          </p:cNvPr>
          <p:cNvCxnSpPr/>
          <p:nvPr/>
        </p:nvCxnSpPr>
        <p:spPr>
          <a:xfrm>
            <a:off x="9815639" y="2322362"/>
            <a:ext cx="0" cy="2205269"/>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85EC041B-57E9-4720-BF5F-6C535D410B6D}"/>
              </a:ext>
            </a:extLst>
          </p:cNvPr>
          <p:cNvSpPr txBox="1"/>
          <p:nvPr/>
        </p:nvSpPr>
        <p:spPr>
          <a:xfrm>
            <a:off x="9815639" y="5690034"/>
            <a:ext cx="1338828" cy="369332"/>
          </a:xfrm>
          <a:prstGeom prst="rect">
            <a:avLst/>
          </a:prstGeom>
          <a:noFill/>
        </p:spPr>
        <p:txBody>
          <a:bodyPr wrap="none" rtlCol="0">
            <a:spAutoFit/>
          </a:bodyPr>
          <a:lstStyle/>
          <a:p>
            <a:r>
              <a:rPr lang="en-US" dirty="0"/>
              <a:t>18% failure</a:t>
            </a:r>
            <a:endParaRPr lang="en-GB" dirty="0"/>
          </a:p>
        </p:txBody>
      </p:sp>
      <p:sp>
        <p:nvSpPr>
          <p:cNvPr id="22" name="TextBox 21">
            <a:extLst>
              <a:ext uri="{FF2B5EF4-FFF2-40B4-BE49-F238E27FC236}">
                <a16:creationId xmlns:a16="http://schemas.microsoft.com/office/drawing/2014/main" xmlns="" id="{96964B20-2510-4C0C-B034-C39BA96E467B}"/>
              </a:ext>
            </a:extLst>
          </p:cNvPr>
          <p:cNvSpPr txBox="1"/>
          <p:nvPr/>
        </p:nvSpPr>
        <p:spPr>
          <a:xfrm>
            <a:off x="9927339" y="2951431"/>
            <a:ext cx="1429552" cy="923330"/>
          </a:xfrm>
          <a:prstGeom prst="rect">
            <a:avLst/>
          </a:prstGeom>
          <a:noFill/>
        </p:spPr>
        <p:txBody>
          <a:bodyPr wrap="square" rtlCol="0">
            <a:spAutoFit/>
          </a:bodyPr>
          <a:lstStyle/>
          <a:p>
            <a:r>
              <a:rPr lang="en-US" dirty="0"/>
              <a:t>64% moderately effective</a:t>
            </a:r>
            <a:endParaRPr lang="en-GB" dirty="0"/>
          </a:p>
        </p:txBody>
      </p:sp>
      <p:sp>
        <p:nvSpPr>
          <p:cNvPr id="11" name="Rectangle 10">
            <a:extLst>
              <a:ext uri="{FF2B5EF4-FFF2-40B4-BE49-F238E27FC236}">
                <a16:creationId xmlns:a16="http://schemas.microsoft.com/office/drawing/2014/main" xmlns="" id="{63B19B02-0E53-4CC4-8596-BDD9E5A5DB37}"/>
              </a:ext>
            </a:extLst>
          </p:cNvPr>
          <p:cNvSpPr/>
          <p:nvPr/>
        </p:nvSpPr>
        <p:spPr>
          <a:xfrm>
            <a:off x="1181444" y="6190456"/>
            <a:ext cx="10975544" cy="276999"/>
          </a:xfrm>
          <a:prstGeom prst="rect">
            <a:avLst/>
          </a:prstGeom>
        </p:spPr>
        <p:txBody>
          <a:bodyPr wrap="square">
            <a:spAutoFit/>
          </a:bodyPr>
          <a:lstStyle/>
          <a:p>
            <a:r>
              <a:rPr lang="en-US" sz="1200" dirty="0">
                <a:solidFill>
                  <a:srgbClr val="000000"/>
                </a:solidFill>
                <a:latin typeface="ACaslonPro-Regular"/>
                <a:ea typeface="DengXian" panose="02010600030101010101" pitchFamily="2" charset="-122"/>
                <a:cs typeface="ACaslonPro-Regular"/>
              </a:rPr>
              <a:t>* https://www.pmi.org/-/media/pmi/documents/public/pdf/learning/thought-leadership/pulse/organizational-change-management.pdf</a:t>
            </a:r>
            <a:endParaRPr lang="en-GB" sz="1200" dirty="0"/>
          </a:p>
        </p:txBody>
      </p:sp>
      <p:sp>
        <p:nvSpPr>
          <p:cNvPr id="7" name="TextBox 6">
            <a:extLst>
              <a:ext uri="{FF2B5EF4-FFF2-40B4-BE49-F238E27FC236}">
                <a16:creationId xmlns:a16="http://schemas.microsoft.com/office/drawing/2014/main" xmlns="" id="{66DFF616-8482-4804-8D84-9D3D7E68A1F0}"/>
              </a:ext>
            </a:extLst>
          </p:cNvPr>
          <p:cNvSpPr txBox="1"/>
          <p:nvPr/>
        </p:nvSpPr>
        <p:spPr>
          <a:xfrm>
            <a:off x="7433187" y="5557418"/>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xmlns="" id="{E867334B-87A8-46AD-8179-82C0ECA41A83}"/>
              </a:ext>
            </a:extLst>
          </p:cNvPr>
          <p:cNvSpPr txBox="1"/>
          <p:nvPr/>
        </p:nvSpPr>
        <p:spPr>
          <a:xfrm>
            <a:off x="705904" y="3274375"/>
            <a:ext cx="2016479" cy="461665"/>
          </a:xfrm>
          <a:prstGeom prst="rect">
            <a:avLst/>
          </a:prstGeom>
          <a:noFill/>
        </p:spPr>
        <p:txBody>
          <a:bodyPr wrap="square" rtlCol="0">
            <a:spAutoFit/>
          </a:bodyPr>
          <a:lstStyle/>
          <a:p>
            <a:r>
              <a:rPr lang="en-US" sz="2400" b="1" dirty="0"/>
              <a:t>Current State</a:t>
            </a:r>
          </a:p>
        </p:txBody>
      </p:sp>
      <p:sp>
        <p:nvSpPr>
          <p:cNvPr id="25" name="TextBox 24">
            <a:extLst>
              <a:ext uri="{FF2B5EF4-FFF2-40B4-BE49-F238E27FC236}">
                <a16:creationId xmlns:a16="http://schemas.microsoft.com/office/drawing/2014/main" xmlns="" id="{805484C6-BC9A-4E68-A162-31B9E833C27E}"/>
              </a:ext>
            </a:extLst>
          </p:cNvPr>
          <p:cNvSpPr txBox="1"/>
          <p:nvPr/>
        </p:nvSpPr>
        <p:spPr>
          <a:xfrm>
            <a:off x="9412401" y="904869"/>
            <a:ext cx="2016479" cy="461665"/>
          </a:xfrm>
          <a:prstGeom prst="rect">
            <a:avLst/>
          </a:prstGeom>
          <a:noFill/>
        </p:spPr>
        <p:txBody>
          <a:bodyPr wrap="square" rtlCol="0">
            <a:spAutoFit/>
          </a:bodyPr>
          <a:lstStyle/>
          <a:p>
            <a:r>
              <a:rPr lang="en-US" sz="2400" b="1" dirty="0"/>
              <a:t>Future State</a:t>
            </a:r>
          </a:p>
        </p:txBody>
      </p:sp>
      <p:cxnSp>
        <p:nvCxnSpPr>
          <p:cNvPr id="26" name="Straight Arrow Connector 25">
            <a:extLst>
              <a:ext uri="{FF2B5EF4-FFF2-40B4-BE49-F238E27FC236}">
                <a16:creationId xmlns:a16="http://schemas.microsoft.com/office/drawing/2014/main" xmlns="" id="{BEE39B37-002E-402D-ABDF-DC303000E925}"/>
              </a:ext>
            </a:extLst>
          </p:cNvPr>
          <p:cNvCxnSpPr/>
          <p:nvPr/>
        </p:nvCxnSpPr>
        <p:spPr>
          <a:xfrm flipV="1">
            <a:off x="2590800" y="1458859"/>
            <a:ext cx="0" cy="39522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xmlns="" id="{504CBA25-F372-4B10-A3A5-CA82C7BC9552}"/>
              </a:ext>
            </a:extLst>
          </p:cNvPr>
          <p:cNvCxnSpPr/>
          <p:nvPr/>
        </p:nvCxnSpPr>
        <p:spPr>
          <a:xfrm>
            <a:off x="2600960" y="3627120"/>
            <a:ext cx="6868160" cy="0"/>
          </a:xfrm>
          <a:prstGeom prst="straightConnector1">
            <a:avLst/>
          </a:prstGeom>
          <a:ln w="38100">
            <a:prstDash val="sysDot"/>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xmlns="" id="{A1F61F0A-66D6-47B8-B0CA-2D3F4FC8E209}"/>
              </a:ext>
            </a:extLst>
          </p:cNvPr>
          <p:cNvCxnSpPr/>
          <p:nvPr/>
        </p:nvCxnSpPr>
        <p:spPr>
          <a:xfrm flipV="1">
            <a:off x="2590800" y="1313860"/>
            <a:ext cx="6821601" cy="231326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34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5" grpId="0"/>
      <p:bldP spid="21" grpId="0"/>
      <p:bldP spid="22" grpId="0"/>
      <p:bldP spid="11" grpId="0"/>
      <p:bldP spid="1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uppieren 162">
            <a:extLst>
              <a:ext uri="{FF2B5EF4-FFF2-40B4-BE49-F238E27FC236}">
                <a16:creationId xmlns:a16="http://schemas.microsoft.com/office/drawing/2014/main" xmlns="" id="{4CC8BC82-0EA0-E742-B3E3-6FA726B4337F}"/>
              </a:ext>
            </a:extLst>
          </p:cNvPr>
          <p:cNvGrpSpPr/>
          <p:nvPr/>
        </p:nvGrpSpPr>
        <p:grpSpPr>
          <a:xfrm>
            <a:off x="3704789" y="4395958"/>
            <a:ext cx="1826615" cy="517064"/>
            <a:chOff x="2344630" y="4869200"/>
            <a:chExt cx="3247314" cy="919225"/>
          </a:xfrm>
        </p:grpSpPr>
        <p:sp>
          <p:nvSpPr>
            <p:cNvPr id="80" name="Oval 79">
              <a:extLst>
                <a:ext uri="{FF2B5EF4-FFF2-40B4-BE49-F238E27FC236}">
                  <a16:creationId xmlns:a16="http://schemas.microsoft.com/office/drawing/2014/main" xmlns="" id="{5510CF48-496D-BC44-9E1C-6D8E9ACF8582}"/>
                </a:ext>
              </a:extLst>
            </p:cNvPr>
            <p:cNvSpPr>
              <a:spLocks noChangeAspect="1"/>
            </p:cNvSpPr>
            <p:nvPr/>
          </p:nvSpPr>
          <p:spPr>
            <a:xfrm>
              <a:off x="5231944" y="4869200"/>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89" name="Freihandform 88">
              <a:extLst>
                <a:ext uri="{FF2B5EF4-FFF2-40B4-BE49-F238E27FC236}">
                  <a16:creationId xmlns:a16="http://schemas.microsoft.com/office/drawing/2014/main" xmlns="" id="{217CF256-70F0-2D4C-881C-6877093E4804}"/>
                </a:ext>
              </a:extLst>
            </p:cNvPr>
            <p:cNvSpPr/>
            <p:nvPr/>
          </p:nvSpPr>
          <p:spPr>
            <a:xfrm rot="5089358">
              <a:off x="3555274" y="4165227"/>
              <a:ext cx="412554" cy="2833842"/>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Lst>
              <a:ahLst/>
              <a:cxnLst>
                <a:cxn ang="0">
                  <a:pos x="connsiteX0" y="connsiteY0"/>
                </a:cxn>
                <a:cxn ang="0">
                  <a:pos x="connsiteX1" y="connsiteY1"/>
                </a:cxn>
              </a:cxnLst>
              <a:rect l="l" t="t" r="r" b="b"/>
              <a:pathLst>
                <a:path w="777435" h="1911761">
                  <a:moveTo>
                    <a:pt x="350216" y="1911761"/>
                  </a:moveTo>
                  <a:cubicBezTo>
                    <a:pt x="1257998" y="1494195"/>
                    <a:pt x="514673" y="644954"/>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grpSp>
        <p:nvGrpSpPr>
          <p:cNvPr id="164" name="Gruppieren 163">
            <a:extLst>
              <a:ext uri="{FF2B5EF4-FFF2-40B4-BE49-F238E27FC236}">
                <a16:creationId xmlns:a16="http://schemas.microsoft.com/office/drawing/2014/main" xmlns="" id="{648C05B4-B761-A646-90EC-35460A65341A}"/>
              </a:ext>
            </a:extLst>
          </p:cNvPr>
          <p:cNvGrpSpPr/>
          <p:nvPr/>
        </p:nvGrpSpPr>
        <p:grpSpPr>
          <a:xfrm>
            <a:off x="5576929" y="3990891"/>
            <a:ext cx="1169633" cy="656393"/>
            <a:chOff x="5672878" y="4149080"/>
            <a:chExt cx="2079346" cy="1166921"/>
          </a:xfrm>
        </p:grpSpPr>
        <p:sp>
          <p:nvSpPr>
            <p:cNvPr id="78" name="Oval 77">
              <a:extLst>
                <a:ext uri="{FF2B5EF4-FFF2-40B4-BE49-F238E27FC236}">
                  <a16:creationId xmlns:a16="http://schemas.microsoft.com/office/drawing/2014/main" xmlns="" id="{F6C77309-FD36-0E40-9060-1C1154453D4B}"/>
                </a:ext>
              </a:extLst>
            </p:cNvPr>
            <p:cNvSpPr>
              <a:spLocks noChangeAspect="1"/>
            </p:cNvSpPr>
            <p:nvPr/>
          </p:nvSpPr>
          <p:spPr>
            <a:xfrm>
              <a:off x="7392224" y="4149080"/>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90" name="Freihandform 89">
              <a:extLst>
                <a:ext uri="{FF2B5EF4-FFF2-40B4-BE49-F238E27FC236}">
                  <a16:creationId xmlns:a16="http://schemas.microsoft.com/office/drawing/2014/main" xmlns="" id="{9C885F5F-C722-B24D-BCFC-068BEED4AF31}"/>
                </a:ext>
              </a:extLst>
            </p:cNvPr>
            <p:cNvSpPr/>
            <p:nvPr/>
          </p:nvSpPr>
          <p:spPr>
            <a:xfrm rot="4595260">
              <a:off x="6360023" y="4102939"/>
              <a:ext cx="525917" cy="190020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Lst>
              <a:ahLst/>
              <a:cxnLst>
                <a:cxn ang="0">
                  <a:pos x="connsiteX0" y="connsiteY0"/>
                </a:cxn>
                <a:cxn ang="0">
                  <a:pos x="connsiteX1" y="connsiteY1"/>
                </a:cxn>
              </a:cxnLst>
              <a:rect l="l" t="t" r="r" b="b"/>
              <a:pathLst>
                <a:path w="690971" h="1928812">
                  <a:moveTo>
                    <a:pt x="228600" y="1928812"/>
                  </a:moveTo>
                  <a:cubicBezTo>
                    <a:pt x="1136382" y="1511246"/>
                    <a:pt x="514673" y="644954"/>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sp>
        <p:nvSpPr>
          <p:cNvPr id="81" name="Oval 80">
            <a:extLst>
              <a:ext uri="{FF2B5EF4-FFF2-40B4-BE49-F238E27FC236}">
                <a16:creationId xmlns:a16="http://schemas.microsoft.com/office/drawing/2014/main" xmlns="" id="{E563D6BC-6634-604D-9D73-8C2C47210480}"/>
              </a:ext>
            </a:extLst>
          </p:cNvPr>
          <p:cNvSpPr>
            <a:spLocks noChangeAspect="1"/>
          </p:cNvSpPr>
          <p:nvPr/>
        </p:nvSpPr>
        <p:spPr>
          <a:xfrm>
            <a:off x="7354128" y="3383344"/>
            <a:ext cx="202500" cy="2025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nvGrpSpPr>
          <p:cNvPr id="166" name="Gruppieren 165">
            <a:extLst>
              <a:ext uri="{FF2B5EF4-FFF2-40B4-BE49-F238E27FC236}">
                <a16:creationId xmlns:a16="http://schemas.microsoft.com/office/drawing/2014/main" xmlns="" id="{D557B773-CD8C-8943-BEA9-B38E307EE4AA}"/>
              </a:ext>
            </a:extLst>
          </p:cNvPr>
          <p:cNvGrpSpPr/>
          <p:nvPr/>
        </p:nvGrpSpPr>
        <p:grpSpPr>
          <a:xfrm>
            <a:off x="7495140" y="2370733"/>
            <a:ext cx="742634" cy="1554770"/>
            <a:chOff x="9083029" y="1268800"/>
            <a:chExt cx="1320239" cy="2764036"/>
          </a:xfrm>
        </p:grpSpPr>
        <p:sp>
          <p:nvSpPr>
            <p:cNvPr id="83" name="Oval 82">
              <a:extLst>
                <a:ext uri="{FF2B5EF4-FFF2-40B4-BE49-F238E27FC236}">
                  <a16:creationId xmlns:a16="http://schemas.microsoft.com/office/drawing/2014/main" xmlns="" id="{5AF99EBC-6E96-F349-9B40-5C51B7F7E489}"/>
                </a:ext>
              </a:extLst>
            </p:cNvPr>
            <p:cNvSpPr>
              <a:spLocks noChangeAspect="1"/>
            </p:cNvSpPr>
            <p:nvPr/>
          </p:nvSpPr>
          <p:spPr>
            <a:xfrm>
              <a:off x="9912464" y="1268800"/>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94" name="Freihandform 93">
              <a:extLst>
                <a:ext uri="{FF2B5EF4-FFF2-40B4-BE49-F238E27FC236}">
                  <a16:creationId xmlns:a16="http://schemas.microsoft.com/office/drawing/2014/main" xmlns="" id="{1B3DACB1-9488-9A42-895A-B30EC44D3691}"/>
                </a:ext>
              </a:extLst>
            </p:cNvPr>
            <p:cNvSpPr/>
            <p:nvPr/>
          </p:nvSpPr>
          <p:spPr>
            <a:xfrm rot="4554796">
              <a:off x="8680144" y="2309712"/>
              <a:ext cx="2126009" cy="1320239"/>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475610 w 871236"/>
                <a:gd name="connsiteY0" fmla="*/ 1208180 h 1208180"/>
                <a:gd name="connsiteX1" fmla="*/ 0 w 871236"/>
                <a:gd name="connsiteY1" fmla="*/ 0 h 1208180"/>
                <a:gd name="connsiteX0" fmla="*/ 475610 w 894594"/>
                <a:gd name="connsiteY0" fmla="*/ 1208180 h 1208180"/>
                <a:gd name="connsiteX1" fmla="*/ 0 w 894594"/>
                <a:gd name="connsiteY1" fmla="*/ 0 h 1208180"/>
                <a:gd name="connsiteX0" fmla="*/ 636238 w 1017217"/>
                <a:gd name="connsiteY0" fmla="*/ 1039551 h 1039551"/>
                <a:gd name="connsiteX1" fmla="*/ 0 w 1017217"/>
                <a:gd name="connsiteY1" fmla="*/ 0 h 1039551"/>
                <a:gd name="connsiteX0" fmla="*/ 661820 w 1037312"/>
                <a:gd name="connsiteY0" fmla="*/ 1119260 h 1119260"/>
                <a:gd name="connsiteX1" fmla="*/ 0 w 1037312"/>
                <a:gd name="connsiteY1" fmla="*/ 0 h 1119260"/>
                <a:gd name="connsiteX0" fmla="*/ 661820 w 966013"/>
                <a:gd name="connsiteY0" fmla="*/ 1119260 h 1119260"/>
                <a:gd name="connsiteX1" fmla="*/ 0 w 966013"/>
                <a:gd name="connsiteY1" fmla="*/ 0 h 1119260"/>
              </a:gdLst>
              <a:ahLst/>
              <a:cxnLst>
                <a:cxn ang="0">
                  <a:pos x="connsiteX0" y="connsiteY0"/>
                </a:cxn>
                <a:cxn ang="0">
                  <a:pos x="connsiteX1" y="connsiteY1"/>
                </a:cxn>
              </a:cxnLst>
              <a:rect l="l" t="t" r="r" b="b"/>
              <a:pathLst>
                <a:path w="966013" h="1119260">
                  <a:moveTo>
                    <a:pt x="661820" y="1119260"/>
                  </a:moveTo>
                  <a:cubicBezTo>
                    <a:pt x="1407387" y="612200"/>
                    <a:pt x="624713" y="353501"/>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grpSp>
      <p:grpSp>
        <p:nvGrpSpPr>
          <p:cNvPr id="173" name="Gruppieren 172">
            <a:extLst>
              <a:ext uri="{FF2B5EF4-FFF2-40B4-BE49-F238E27FC236}">
                <a16:creationId xmlns:a16="http://schemas.microsoft.com/office/drawing/2014/main" xmlns="" id="{7771DB1D-8ED4-5949-9C52-C0E22655A61C}"/>
              </a:ext>
            </a:extLst>
          </p:cNvPr>
          <p:cNvGrpSpPr/>
          <p:nvPr/>
        </p:nvGrpSpPr>
        <p:grpSpPr>
          <a:xfrm>
            <a:off x="3586568" y="2608860"/>
            <a:ext cx="4970141" cy="2999477"/>
            <a:chOff x="2134457" y="1692137"/>
            <a:chExt cx="8835805" cy="5332402"/>
          </a:xfrm>
        </p:grpSpPr>
        <p:sp>
          <p:nvSpPr>
            <p:cNvPr id="97" name="Textfeld 96">
              <a:extLst>
                <a:ext uri="{FF2B5EF4-FFF2-40B4-BE49-F238E27FC236}">
                  <a16:creationId xmlns:a16="http://schemas.microsoft.com/office/drawing/2014/main" xmlns="" id="{B37E1006-E5BB-B94F-8599-74E1978E63C3}"/>
                </a:ext>
              </a:extLst>
            </p:cNvPr>
            <p:cNvSpPr txBox="1"/>
            <p:nvPr/>
          </p:nvSpPr>
          <p:spPr>
            <a:xfrm>
              <a:off x="8328246" y="6121728"/>
              <a:ext cx="1683203" cy="902811"/>
            </a:xfrm>
            <a:prstGeom prst="rect">
              <a:avLst/>
            </a:prstGeom>
            <a:noFill/>
          </p:spPr>
          <p:txBody>
            <a:bodyPr wrap="square" rtlCol="0">
              <a:spAutoFit/>
            </a:bodyPr>
            <a:lstStyle/>
            <a:p>
              <a:pPr algn="ctr"/>
              <a:r>
                <a:rPr lang="en-US" sz="1350" b="1" dirty="0">
                  <a:solidFill>
                    <a:srgbClr val="5C3575"/>
                  </a:solidFill>
                </a:rPr>
                <a:t>Evolving Process</a:t>
              </a:r>
            </a:p>
          </p:txBody>
        </p:sp>
        <p:sp>
          <p:nvSpPr>
            <p:cNvPr id="125" name="Freihandform 124">
              <a:extLst>
                <a:ext uri="{FF2B5EF4-FFF2-40B4-BE49-F238E27FC236}">
                  <a16:creationId xmlns:a16="http://schemas.microsoft.com/office/drawing/2014/main" xmlns="" id="{7D5E7563-0FA8-6D43-999A-E7CD9FFE13AF}"/>
                </a:ext>
              </a:extLst>
            </p:cNvPr>
            <p:cNvSpPr/>
            <p:nvPr/>
          </p:nvSpPr>
          <p:spPr>
            <a:xfrm>
              <a:off x="2134457" y="5701574"/>
              <a:ext cx="6193791" cy="1036249"/>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Lst>
              <a:ahLst/>
              <a:cxnLst>
                <a:cxn ang="0">
                  <a:pos x="connsiteX0" y="connsiteY0"/>
                </a:cxn>
                <a:cxn ang="0">
                  <a:pos x="connsiteX1" y="connsiteY1"/>
                </a:cxn>
              </a:cxnLst>
              <a:rect l="l" t="t" r="r" b="b"/>
              <a:pathLst>
                <a:path w="6017265" h="1690614">
                  <a:moveTo>
                    <a:pt x="0" y="0"/>
                  </a:moveTo>
                  <a:cubicBezTo>
                    <a:pt x="449217" y="1775082"/>
                    <a:pt x="3073121" y="1889797"/>
                    <a:pt x="6017265" y="1519230"/>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27" name="Freihandform 126">
              <a:extLst>
                <a:ext uri="{FF2B5EF4-FFF2-40B4-BE49-F238E27FC236}">
                  <a16:creationId xmlns:a16="http://schemas.microsoft.com/office/drawing/2014/main" xmlns="" id="{F95C41EF-DF85-1A4B-842D-5DDFCDF5CA12}"/>
                </a:ext>
              </a:extLst>
            </p:cNvPr>
            <p:cNvSpPr/>
            <p:nvPr/>
          </p:nvSpPr>
          <p:spPr>
            <a:xfrm>
              <a:off x="5454807" y="5362155"/>
              <a:ext cx="2873441" cy="1180783"/>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0 w 6017265"/>
                <a:gd name="connsiteY0" fmla="*/ 0 h 1646610"/>
                <a:gd name="connsiteX1" fmla="*/ 6017265 w 6017265"/>
                <a:gd name="connsiteY1" fmla="*/ 1519230 h 1646610"/>
                <a:gd name="connsiteX0" fmla="*/ 0 w 5516112"/>
                <a:gd name="connsiteY0" fmla="*/ 0 h 1188443"/>
                <a:gd name="connsiteX1" fmla="*/ 5516112 w 5516112"/>
                <a:gd name="connsiteY1" fmla="*/ 932083 h 1188443"/>
                <a:gd name="connsiteX0" fmla="*/ 0 w 5928828"/>
                <a:gd name="connsiteY0" fmla="*/ 0 h 1565304"/>
                <a:gd name="connsiteX1" fmla="*/ 5928828 w 5928828"/>
                <a:gd name="connsiteY1" fmla="*/ 1424528 h 1565304"/>
              </a:gdLst>
              <a:ahLst/>
              <a:cxnLst>
                <a:cxn ang="0">
                  <a:pos x="connsiteX0" y="connsiteY0"/>
                </a:cxn>
                <a:cxn ang="0">
                  <a:pos x="connsiteX1" y="connsiteY1"/>
                </a:cxn>
              </a:cxnLst>
              <a:rect l="l" t="t" r="r" b="b"/>
              <a:pathLst>
                <a:path w="5928828" h="1565304">
                  <a:moveTo>
                    <a:pt x="0" y="0"/>
                  </a:moveTo>
                  <a:cubicBezTo>
                    <a:pt x="1009333" y="1472038"/>
                    <a:pt x="2984684" y="1795095"/>
                    <a:pt x="5928828" y="1424528"/>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28" name="Freihandform 127">
              <a:extLst>
                <a:ext uri="{FF2B5EF4-FFF2-40B4-BE49-F238E27FC236}">
                  <a16:creationId xmlns:a16="http://schemas.microsoft.com/office/drawing/2014/main" xmlns="" id="{845A5F78-4D4A-B14B-AE68-1093090FCE01}"/>
                </a:ext>
              </a:extLst>
            </p:cNvPr>
            <p:cNvSpPr/>
            <p:nvPr/>
          </p:nvSpPr>
          <p:spPr>
            <a:xfrm>
              <a:off x="7575983" y="4588951"/>
              <a:ext cx="752264" cy="1647999"/>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64852 w 6082117"/>
                <a:gd name="connsiteY0" fmla="*/ 0 h 1597541"/>
                <a:gd name="connsiteX1" fmla="*/ 6082117 w 6082117"/>
                <a:gd name="connsiteY1" fmla="*/ 1519230 h 1597541"/>
                <a:gd name="connsiteX0" fmla="*/ 115454 w 6132719"/>
                <a:gd name="connsiteY0" fmla="*/ 0 h 1554435"/>
                <a:gd name="connsiteX1" fmla="*/ 6132719 w 6132719"/>
                <a:gd name="connsiteY1" fmla="*/ 1519230 h 1554435"/>
              </a:gdLst>
              <a:ahLst/>
              <a:cxnLst>
                <a:cxn ang="0">
                  <a:pos x="connsiteX0" y="connsiteY0"/>
                </a:cxn>
                <a:cxn ang="0">
                  <a:pos x="connsiteX1" y="connsiteY1"/>
                </a:cxn>
              </a:cxnLst>
              <a:rect l="l" t="t" r="r" b="b"/>
              <a:pathLst>
                <a:path w="6132719" h="1554435">
                  <a:moveTo>
                    <a:pt x="115454" y="0"/>
                  </a:moveTo>
                  <a:cubicBezTo>
                    <a:pt x="-483613" y="872167"/>
                    <a:pt x="1208464" y="1741558"/>
                    <a:pt x="6132719" y="1519230"/>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30" name="Freihandform 129">
              <a:extLst>
                <a:ext uri="{FF2B5EF4-FFF2-40B4-BE49-F238E27FC236}">
                  <a16:creationId xmlns:a16="http://schemas.microsoft.com/office/drawing/2014/main" xmlns="" id="{8A68E572-15BC-6444-9753-38AF6754A67D}"/>
                </a:ext>
              </a:extLst>
            </p:cNvPr>
            <p:cNvSpPr/>
            <p:nvPr/>
          </p:nvSpPr>
          <p:spPr>
            <a:xfrm flipH="1">
              <a:off x="9765874" y="1692137"/>
              <a:ext cx="1204388" cy="4674753"/>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0 w 6017265"/>
                <a:gd name="connsiteY0" fmla="*/ 0 h 1623671"/>
                <a:gd name="connsiteX1" fmla="*/ 6017265 w 6017265"/>
                <a:gd name="connsiteY1" fmla="*/ 1519230 h 1623671"/>
                <a:gd name="connsiteX0" fmla="*/ 0 w 5891064"/>
                <a:gd name="connsiteY0" fmla="*/ 0 h 1707072"/>
                <a:gd name="connsiteX1" fmla="*/ 5891064 w 5891064"/>
                <a:gd name="connsiteY1" fmla="*/ 1618857 h 1707072"/>
                <a:gd name="connsiteX0" fmla="*/ 0 w 5891064"/>
                <a:gd name="connsiteY0" fmla="*/ 0 h 1625111"/>
                <a:gd name="connsiteX1" fmla="*/ 5891064 w 5891064"/>
                <a:gd name="connsiteY1" fmla="*/ 1618857 h 1625111"/>
                <a:gd name="connsiteX0" fmla="*/ 0 w 5891064"/>
                <a:gd name="connsiteY0" fmla="*/ 0 h 1619074"/>
                <a:gd name="connsiteX1" fmla="*/ 5891064 w 5891064"/>
                <a:gd name="connsiteY1" fmla="*/ 1618857 h 1619074"/>
                <a:gd name="connsiteX0" fmla="*/ 2373326 w 2477015"/>
                <a:gd name="connsiteY0" fmla="*/ 0 h 2696677"/>
                <a:gd name="connsiteX1" fmla="*/ 1541587 w 2477015"/>
                <a:gd name="connsiteY1" fmla="*/ 2696638 h 2696677"/>
                <a:gd name="connsiteX0" fmla="*/ 3905915 w 3905914"/>
                <a:gd name="connsiteY0" fmla="*/ 0 h 2696677"/>
                <a:gd name="connsiteX1" fmla="*/ 3074176 w 3905914"/>
                <a:gd name="connsiteY1" fmla="*/ 2696638 h 2696677"/>
                <a:gd name="connsiteX0" fmla="*/ 4845965 w 4845964"/>
                <a:gd name="connsiteY0" fmla="*/ 0 h 2732904"/>
                <a:gd name="connsiteX1" fmla="*/ 2443474 w 4845964"/>
                <a:gd name="connsiteY1" fmla="*/ 2732866 h 2732904"/>
                <a:gd name="connsiteX0" fmla="*/ 4683102 w 4683101"/>
                <a:gd name="connsiteY0" fmla="*/ 0 h 2751018"/>
                <a:gd name="connsiteX1" fmla="*/ 2531931 w 4683101"/>
                <a:gd name="connsiteY1" fmla="*/ 2750980 h 2751018"/>
                <a:gd name="connsiteX0" fmla="*/ 5494375 w 5494374"/>
                <a:gd name="connsiteY0" fmla="*/ 0 h 2769131"/>
                <a:gd name="connsiteX1" fmla="*/ 2149433 w 5494374"/>
                <a:gd name="connsiteY1" fmla="*/ 2769094 h 2769131"/>
                <a:gd name="connsiteX0" fmla="*/ 2638432 w 4822526"/>
                <a:gd name="connsiteY0" fmla="*/ 0 h 2965530"/>
                <a:gd name="connsiteX1" fmla="*/ 4822525 w 4822526"/>
                <a:gd name="connsiteY1" fmla="*/ 2965497 h 2965530"/>
                <a:gd name="connsiteX0" fmla="*/ 2032498 w 4216592"/>
                <a:gd name="connsiteY0" fmla="*/ 0 h 2965611"/>
                <a:gd name="connsiteX1" fmla="*/ 4216591 w 4216592"/>
                <a:gd name="connsiteY1" fmla="*/ 2965497 h 2965611"/>
                <a:gd name="connsiteX0" fmla="*/ 2132673 w 4025365"/>
                <a:gd name="connsiteY0" fmla="*/ 0 h 2920987"/>
                <a:gd name="connsiteX1" fmla="*/ 4025364 w 4025365"/>
                <a:gd name="connsiteY1" fmla="*/ 2920860 h 2920987"/>
                <a:gd name="connsiteX0" fmla="*/ 3020206 w 4912898"/>
                <a:gd name="connsiteY0" fmla="*/ 0 h 2920968"/>
                <a:gd name="connsiteX1" fmla="*/ 4912897 w 4912898"/>
                <a:gd name="connsiteY1" fmla="*/ 2920860 h 2920968"/>
              </a:gdLst>
              <a:ahLst/>
              <a:cxnLst>
                <a:cxn ang="0">
                  <a:pos x="connsiteX0" y="connsiteY0"/>
                </a:cxn>
                <a:cxn ang="0">
                  <a:pos x="connsiteX1" y="connsiteY1"/>
                </a:cxn>
              </a:cxnLst>
              <a:rect l="l" t="t" r="r" b="b"/>
              <a:pathLst>
                <a:path w="4912898" h="2920968">
                  <a:moveTo>
                    <a:pt x="3020206" y="0"/>
                  </a:moveTo>
                  <a:cubicBezTo>
                    <a:pt x="-2652203" y="2466364"/>
                    <a:pt x="643645" y="2929148"/>
                    <a:pt x="4912897" y="2920860"/>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sp>
          <p:nvSpPr>
            <p:cNvPr id="131" name="Freihandform 130">
              <a:extLst>
                <a:ext uri="{FF2B5EF4-FFF2-40B4-BE49-F238E27FC236}">
                  <a16:creationId xmlns:a16="http://schemas.microsoft.com/office/drawing/2014/main" xmlns="" id="{A1FC992E-0B49-1B45-BBB9-2708F93C3C61}"/>
                </a:ext>
              </a:extLst>
            </p:cNvPr>
            <p:cNvSpPr/>
            <p:nvPr/>
          </p:nvSpPr>
          <p:spPr>
            <a:xfrm flipH="1">
              <a:off x="9065521" y="3555162"/>
              <a:ext cx="1098053" cy="2650816"/>
            </a:xfrm>
            <a:custGeom>
              <a:avLst/>
              <a:gdLst>
                <a:gd name="connsiteX0" fmla="*/ 0 w 4943475"/>
                <a:gd name="connsiteY0" fmla="*/ 171450 h 559865"/>
                <a:gd name="connsiteX1" fmla="*/ 3186112 w 4943475"/>
                <a:gd name="connsiteY1" fmla="*/ 557213 h 559865"/>
                <a:gd name="connsiteX2" fmla="*/ 4943475 w 4943475"/>
                <a:gd name="connsiteY2" fmla="*/ 0 h 559865"/>
                <a:gd name="connsiteX0" fmla="*/ 0 w 5043487"/>
                <a:gd name="connsiteY0" fmla="*/ 0 h 1039018"/>
                <a:gd name="connsiteX1" fmla="*/ 3286124 w 5043487"/>
                <a:gd name="connsiteY1" fmla="*/ 1028700 h 1039018"/>
                <a:gd name="connsiteX2" fmla="*/ 5043487 w 5043487"/>
                <a:gd name="connsiteY2" fmla="*/ 471487 h 1039018"/>
                <a:gd name="connsiteX0" fmla="*/ 0 w 5043487"/>
                <a:gd name="connsiteY0" fmla="*/ 0 h 1039018"/>
                <a:gd name="connsiteX1" fmla="*/ 3286124 w 5043487"/>
                <a:gd name="connsiteY1" fmla="*/ 1028700 h 1039018"/>
                <a:gd name="connsiteX2" fmla="*/ 5043487 w 5043487"/>
                <a:gd name="connsiteY2" fmla="*/ 471487 h 1039018"/>
                <a:gd name="connsiteX0" fmla="*/ 0 w 3286124"/>
                <a:gd name="connsiteY0" fmla="*/ 0 h 1028700"/>
                <a:gd name="connsiteX1" fmla="*/ 3286124 w 3286124"/>
                <a:gd name="connsiteY1" fmla="*/ 1028700 h 1028700"/>
                <a:gd name="connsiteX0" fmla="*/ 0 w 4457699"/>
                <a:gd name="connsiteY0" fmla="*/ 0 h 652525"/>
                <a:gd name="connsiteX1" fmla="*/ 4457699 w 4457699"/>
                <a:gd name="connsiteY1" fmla="*/ 542925 h 652525"/>
                <a:gd name="connsiteX0" fmla="*/ 0 w 4457699"/>
                <a:gd name="connsiteY0" fmla="*/ 0 h 910840"/>
                <a:gd name="connsiteX1" fmla="*/ 4457699 w 4457699"/>
                <a:gd name="connsiteY1" fmla="*/ 542925 h 910840"/>
                <a:gd name="connsiteX0" fmla="*/ 0 w 6529387"/>
                <a:gd name="connsiteY0" fmla="*/ 0 h 1262780"/>
                <a:gd name="connsiteX1" fmla="*/ 6529387 w 6529387"/>
                <a:gd name="connsiteY1" fmla="*/ 1028700 h 1262780"/>
                <a:gd name="connsiteX0" fmla="*/ 0 w 6529387"/>
                <a:gd name="connsiteY0" fmla="*/ 0 h 1339051"/>
                <a:gd name="connsiteX1" fmla="*/ 6529387 w 6529387"/>
                <a:gd name="connsiteY1" fmla="*/ 1028700 h 1339051"/>
                <a:gd name="connsiteX0" fmla="*/ 0 w 6672262"/>
                <a:gd name="connsiteY0" fmla="*/ 0 h 1339051"/>
                <a:gd name="connsiteX1" fmla="*/ 6672262 w 6672262"/>
                <a:gd name="connsiteY1" fmla="*/ 1028700 h 1339051"/>
                <a:gd name="connsiteX0" fmla="*/ 0 w 5912845"/>
                <a:gd name="connsiteY0" fmla="*/ 0 h 1454192"/>
                <a:gd name="connsiteX1" fmla="*/ 5912845 w 5912845"/>
                <a:gd name="connsiteY1" fmla="*/ 1183683 h 1454192"/>
                <a:gd name="connsiteX0" fmla="*/ 0 w 6052330"/>
                <a:gd name="connsiteY0" fmla="*/ 0 h 1442344"/>
                <a:gd name="connsiteX1" fmla="*/ 6052330 w 6052330"/>
                <a:gd name="connsiteY1" fmla="*/ 1168185 h 1442344"/>
                <a:gd name="connsiteX0" fmla="*/ 0 w 6052330"/>
                <a:gd name="connsiteY0" fmla="*/ 0 h 1366745"/>
                <a:gd name="connsiteX1" fmla="*/ 6052330 w 6052330"/>
                <a:gd name="connsiteY1" fmla="*/ 1168185 h 1366745"/>
                <a:gd name="connsiteX0" fmla="*/ 0 w 6160818"/>
                <a:gd name="connsiteY0" fmla="*/ 0 h 1489711"/>
                <a:gd name="connsiteX1" fmla="*/ 6160818 w 6160818"/>
                <a:gd name="connsiteY1" fmla="*/ 1323168 h 1489711"/>
                <a:gd name="connsiteX0" fmla="*/ 0 w 6160818"/>
                <a:gd name="connsiteY0" fmla="*/ 0 h 1471105"/>
                <a:gd name="connsiteX1" fmla="*/ 6160818 w 6160818"/>
                <a:gd name="connsiteY1" fmla="*/ 1323168 h 1471105"/>
                <a:gd name="connsiteX0" fmla="*/ 0 w 6174070"/>
                <a:gd name="connsiteY0" fmla="*/ 0 h 1493618"/>
                <a:gd name="connsiteX1" fmla="*/ 6174070 w 6174070"/>
                <a:gd name="connsiteY1" fmla="*/ 1349672 h 1493618"/>
                <a:gd name="connsiteX0" fmla="*/ 0 w 6174070"/>
                <a:gd name="connsiteY0" fmla="*/ 0 h 1545364"/>
                <a:gd name="connsiteX1" fmla="*/ 6174070 w 6174070"/>
                <a:gd name="connsiteY1" fmla="*/ 1349672 h 1545364"/>
                <a:gd name="connsiteX0" fmla="*/ 0 w 6121061"/>
                <a:gd name="connsiteY0" fmla="*/ 0 h 1587048"/>
                <a:gd name="connsiteX1" fmla="*/ 6121061 w 6121061"/>
                <a:gd name="connsiteY1" fmla="*/ 1402681 h 1587048"/>
                <a:gd name="connsiteX0" fmla="*/ 0 w 6017265"/>
                <a:gd name="connsiteY0" fmla="*/ 0 h 1681698"/>
                <a:gd name="connsiteX1" fmla="*/ 6017265 w 6017265"/>
                <a:gd name="connsiteY1" fmla="*/ 1519230 h 1681698"/>
                <a:gd name="connsiteX0" fmla="*/ 0 w 6017265"/>
                <a:gd name="connsiteY0" fmla="*/ 0 h 1700799"/>
                <a:gd name="connsiteX1" fmla="*/ 6017265 w 6017265"/>
                <a:gd name="connsiteY1" fmla="*/ 1519230 h 1700799"/>
                <a:gd name="connsiteX0" fmla="*/ 0 w 6017265"/>
                <a:gd name="connsiteY0" fmla="*/ 0 h 1690614"/>
                <a:gd name="connsiteX1" fmla="*/ 6017265 w 6017265"/>
                <a:gd name="connsiteY1" fmla="*/ 1519230 h 1690614"/>
                <a:gd name="connsiteX0" fmla="*/ 0 w 6017265"/>
                <a:gd name="connsiteY0" fmla="*/ 0 h 1623671"/>
                <a:gd name="connsiteX1" fmla="*/ 6017265 w 6017265"/>
                <a:gd name="connsiteY1" fmla="*/ 1519230 h 1623671"/>
                <a:gd name="connsiteX0" fmla="*/ 0 w 5891064"/>
                <a:gd name="connsiteY0" fmla="*/ 0 h 1707072"/>
                <a:gd name="connsiteX1" fmla="*/ 5891064 w 5891064"/>
                <a:gd name="connsiteY1" fmla="*/ 1618857 h 1707072"/>
                <a:gd name="connsiteX0" fmla="*/ 0 w 5891064"/>
                <a:gd name="connsiteY0" fmla="*/ 0 h 1625111"/>
                <a:gd name="connsiteX1" fmla="*/ 5891064 w 5891064"/>
                <a:gd name="connsiteY1" fmla="*/ 1618857 h 1625111"/>
                <a:gd name="connsiteX0" fmla="*/ 0 w 5891064"/>
                <a:gd name="connsiteY0" fmla="*/ 0 h 1619074"/>
                <a:gd name="connsiteX1" fmla="*/ 5891064 w 5891064"/>
                <a:gd name="connsiteY1" fmla="*/ 1618857 h 1619074"/>
                <a:gd name="connsiteX0" fmla="*/ 2373326 w 2477015"/>
                <a:gd name="connsiteY0" fmla="*/ 0 h 2696677"/>
                <a:gd name="connsiteX1" fmla="*/ 1541587 w 2477015"/>
                <a:gd name="connsiteY1" fmla="*/ 2696638 h 2696677"/>
                <a:gd name="connsiteX0" fmla="*/ 3905915 w 3905914"/>
                <a:gd name="connsiteY0" fmla="*/ 0 h 2696677"/>
                <a:gd name="connsiteX1" fmla="*/ 3074176 w 3905914"/>
                <a:gd name="connsiteY1" fmla="*/ 2696638 h 2696677"/>
                <a:gd name="connsiteX0" fmla="*/ 4845965 w 4845964"/>
                <a:gd name="connsiteY0" fmla="*/ 0 h 2732904"/>
                <a:gd name="connsiteX1" fmla="*/ 2443474 w 4845964"/>
                <a:gd name="connsiteY1" fmla="*/ 2732866 h 2732904"/>
                <a:gd name="connsiteX0" fmla="*/ 4683102 w 4683101"/>
                <a:gd name="connsiteY0" fmla="*/ 0 h 2751018"/>
                <a:gd name="connsiteX1" fmla="*/ 2531931 w 4683101"/>
                <a:gd name="connsiteY1" fmla="*/ 2750980 h 2751018"/>
                <a:gd name="connsiteX0" fmla="*/ 5494375 w 5494374"/>
                <a:gd name="connsiteY0" fmla="*/ 0 h 2769131"/>
                <a:gd name="connsiteX1" fmla="*/ 2149433 w 5494374"/>
                <a:gd name="connsiteY1" fmla="*/ 2769094 h 2769131"/>
                <a:gd name="connsiteX0" fmla="*/ 7787637 w 7787636"/>
                <a:gd name="connsiteY0" fmla="*/ 0 h 3200599"/>
                <a:gd name="connsiteX1" fmla="*/ 1528329 w 7787636"/>
                <a:gd name="connsiteY1" fmla="*/ 3200571 h 3200599"/>
                <a:gd name="connsiteX0" fmla="*/ 5599527 w 5599526"/>
                <a:gd name="connsiteY0" fmla="*/ 0 h 2682838"/>
                <a:gd name="connsiteX1" fmla="*/ 2108870 w 5599526"/>
                <a:gd name="connsiteY1" fmla="*/ 2682798 h 2682838"/>
                <a:gd name="connsiteX0" fmla="*/ 4939272 w 4939273"/>
                <a:gd name="connsiteY0" fmla="*/ 0 h 1661833"/>
                <a:gd name="connsiteX1" fmla="*/ 2395783 w 4939273"/>
                <a:gd name="connsiteY1" fmla="*/ 1661636 h 1661833"/>
                <a:gd name="connsiteX0" fmla="*/ 5599527 w 5599526"/>
                <a:gd name="connsiteY0" fmla="*/ 0 h 2668457"/>
                <a:gd name="connsiteX1" fmla="*/ 2108870 w 5599526"/>
                <a:gd name="connsiteY1" fmla="*/ 2668417 h 2668457"/>
              </a:gdLst>
              <a:ahLst/>
              <a:cxnLst>
                <a:cxn ang="0">
                  <a:pos x="connsiteX0" y="connsiteY0"/>
                </a:cxn>
                <a:cxn ang="0">
                  <a:pos x="connsiteX1" y="connsiteY1"/>
                </a:cxn>
              </a:cxnLst>
              <a:rect l="l" t="t" r="r" b="b"/>
              <a:pathLst>
                <a:path w="5599526" h="2668457">
                  <a:moveTo>
                    <a:pt x="5599527" y="0"/>
                  </a:moveTo>
                  <a:cubicBezTo>
                    <a:pt x="584700" y="1421860"/>
                    <a:pt x="-2160382" y="2676705"/>
                    <a:pt x="2108870" y="2668417"/>
                  </a:cubicBezTo>
                </a:path>
              </a:pathLst>
            </a:custGeom>
            <a:noFill/>
            <a:ln w="31750">
              <a:solidFill>
                <a:schemeClr val="tx2">
                  <a:alpha val="50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C3575"/>
                </a:solidFill>
              </a:endParaRPr>
            </a:p>
          </p:txBody>
        </p:sp>
      </p:grpSp>
      <p:grpSp>
        <p:nvGrpSpPr>
          <p:cNvPr id="162" name="Gruppieren 161">
            <a:extLst>
              <a:ext uri="{FF2B5EF4-FFF2-40B4-BE49-F238E27FC236}">
                <a16:creationId xmlns:a16="http://schemas.microsoft.com/office/drawing/2014/main" xmlns="" id="{3B6B6C61-127D-7743-BD27-D93DFFCAB190}"/>
              </a:ext>
            </a:extLst>
          </p:cNvPr>
          <p:cNvGrpSpPr/>
          <p:nvPr/>
        </p:nvGrpSpPr>
        <p:grpSpPr>
          <a:xfrm>
            <a:off x="2766806" y="4544389"/>
            <a:ext cx="897083" cy="507831"/>
            <a:chOff x="-786932" y="8845775"/>
            <a:chExt cx="1594813" cy="902811"/>
          </a:xfrm>
        </p:grpSpPr>
        <p:sp>
          <p:nvSpPr>
            <p:cNvPr id="79" name="Oval 78">
              <a:extLst>
                <a:ext uri="{FF2B5EF4-FFF2-40B4-BE49-F238E27FC236}">
                  <a16:creationId xmlns:a16="http://schemas.microsoft.com/office/drawing/2014/main" xmlns="" id="{CF6A0104-BB0C-B54E-A5C7-B31DD1F7CA56}"/>
                </a:ext>
              </a:extLst>
            </p:cNvPr>
            <p:cNvSpPr>
              <a:spLocks noChangeAspect="1"/>
            </p:cNvSpPr>
            <p:nvPr/>
          </p:nvSpPr>
          <p:spPr>
            <a:xfrm>
              <a:off x="447881" y="8968096"/>
              <a:ext cx="360000" cy="360000"/>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136" name="Textfeld 135">
              <a:extLst>
                <a:ext uri="{FF2B5EF4-FFF2-40B4-BE49-F238E27FC236}">
                  <a16:creationId xmlns:a16="http://schemas.microsoft.com/office/drawing/2014/main" xmlns="" id="{54E3BDB4-6080-5C45-85EA-D4B69E3E2432}"/>
                </a:ext>
              </a:extLst>
            </p:cNvPr>
            <p:cNvSpPr txBox="1"/>
            <p:nvPr/>
          </p:nvSpPr>
          <p:spPr>
            <a:xfrm>
              <a:off x="-786932" y="8845775"/>
              <a:ext cx="1314443" cy="902811"/>
            </a:xfrm>
            <a:prstGeom prst="rect">
              <a:avLst/>
            </a:prstGeom>
            <a:noFill/>
          </p:spPr>
          <p:txBody>
            <a:bodyPr wrap="square" rtlCol="0">
              <a:spAutoFit/>
            </a:bodyPr>
            <a:lstStyle/>
            <a:p>
              <a:pPr algn="ctr"/>
              <a:r>
                <a:rPr lang="en-US" sz="1350" b="1" dirty="0">
                  <a:solidFill>
                    <a:srgbClr val="5C3575"/>
                  </a:solidFill>
                </a:rPr>
                <a:t>Initial Process</a:t>
              </a:r>
            </a:p>
          </p:txBody>
        </p:sp>
      </p:grpSp>
      <p:grpSp>
        <p:nvGrpSpPr>
          <p:cNvPr id="172" name="Gruppieren 171">
            <a:extLst>
              <a:ext uri="{FF2B5EF4-FFF2-40B4-BE49-F238E27FC236}">
                <a16:creationId xmlns:a16="http://schemas.microsoft.com/office/drawing/2014/main" xmlns="" id="{705E705A-D0BB-184E-BB64-3E571156023D}"/>
              </a:ext>
            </a:extLst>
          </p:cNvPr>
          <p:cNvGrpSpPr/>
          <p:nvPr/>
        </p:nvGrpSpPr>
        <p:grpSpPr>
          <a:xfrm>
            <a:off x="8005253" y="1242558"/>
            <a:ext cx="1393763" cy="1787735"/>
            <a:chOff x="9989898" y="-736846"/>
            <a:chExt cx="2477800" cy="3178196"/>
          </a:xfrm>
        </p:grpSpPr>
        <p:sp>
          <p:nvSpPr>
            <p:cNvPr id="132" name="Freihandform 131">
              <a:extLst>
                <a:ext uri="{FF2B5EF4-FFF2-40B4-BE49-F238E27FC236}">
                  <a16:creationId xmlns:a16="http://schemas.microsoft.com/office/drawing/2014/main" xmlns="" id="{6085C3D6-DCE0-7540-B69F-80B517DA05CF}"/>
                </a:ext>
              </a:extLst>
            </p:cNvPr>
            <p:cNvSpPr/>
            <p:nvPr/>
          </p:nvSpPr>
          <p:spPr>
            <a:xfrm rot="4554796">
              <a:off x="9756626" y="-269722"/>
              <a:ext cx="3178196" cy="224394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475610 w 871236"/>
                <a:gd name="connsiteY0" fmla="*/ 1208180 h 1208180"/>
                <a:gd name="connsiteX1" fmla="*/ 0 w 871236"/>
                <a:gd name="connsiteY1" fmla="*/ 0 h 1208180"/>
                <a:gd name="connsiteX0" fmla="*/ 475610 w 894594"/>
                <a:gd name="connsiteY0" fmla="*/ 1208180 h 1208180"/>
                <a:gd name="connsiteX1" fmla="*/ 0 w 894594"/>
                <a:gd name="connsiteY1" fmla="*/ 0 h 1208180"/>
                <a:gd name="connsiteX0" fmla="*/ 636238 w 1017217"/>
                <a:gd name="connsiteY0" fmla="*/ 1039551 h 1039551"/>
                <a:gd name="connsiteX1" fmla="*/ 0 w 1017217"/>
                <a:gd name="connsiteY1" fmla="*/ 0 h 1039551"/>
                <a:gd name="connsiteX0" fmla="*/ 661820 w 1037312"/>
                <a:gd name="connsiteY0" fmla="*/ 1119260 h 1119260"/>
                <a:gd name="connsiteX1" fmla="*/ 0 w 1037312"/>
                <a:gd name="connsiteY1" fmla="*/ 0 h 1119260"/>
                <a:gd name="connsiteX0" fmla="*/ 661820 w 966013"/>
                <a:gd name="connsiteY0" fmla="*/ 1119260 h 1119260"/>
                <a:gd name="connsiteX1" fmla="*/ 0 w 966013"/>
                <a:gd name="connsiteY1" fmla="*/ 0 h 1119260"/>
              </a:gdLst>
              <a:ahLst/>
              <a:cxnLst>
                <a:cxn ang="0">
                  <a:pos x="connsiteX0" y="connsiteY0"/>
                </a:cxn>
                <a:cxn ang="0">
                  <a:pos x="connsiteX1" y="connsiteY1"/>
                </a:cxn>
              </a:cxnLst>
              <a:rect l="l" t="t" r="r" b="b"/>
              <a:pathLst>
                <a:path w="966013" h="1119260">
                  <a:moveTo>
                    <a:pt x="661820" y="1119260"/>
                  </a:moveTo>
                  <a:cubicBezTo>
                    <a:pt x="1407387" y="612200"/>
                    <a:pt x="624713" y="353501"/>
                    <a:pt x="0" y="0"/>
                  </a:cubicBezTo>
                </a:path>
              </a:pathLst>
            </a:custGeom>
            <a:noFill/>
            <a:ln w="63500">
              <a:solidFill>
                <a:srgbClr val="5C3575"/>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C3575"/>
                </a:solidFill>
              </a:endParaRPr>
            </a:p>
          </p:txBody>
        </p:sp>
        <p:sp>
          <p:nvSpPr>
            <p:cNvPr id="137" name="Textfeld 136">
              <a:extLst>
                <a:ext uri="{FF2B5EF4-FFF2-40B4-BE49-F238E27FC236}">
                  <a16:creationId xmlns:a16="http://schemas.microsoft.com/office/drawing/2014/main" xmlns="" id="{BA45CFCB-9857-BF49-8651-06B2D6BDFD27}"/>
                </a:ext>
              </a:extLst>
            </p:cNvPr>
            <p:cNvSpPr txBox="1"/>
            <p:nvPr/>
          </p:nvSpPr>
          <p:spPr>
            <a:xfrm>
              <a:off x="9989898" y="-580268"/>
              <a:ext cx="1902300" cy="1272144"/>
            </a:xfrm>
            <a:prstGeom prst="rect">
              <a:avLst/>
            </a:prstGeom>
            <a:noFill/>
            <a:ln>
              <a:noFill/>
            </a:ln>
          </p:spPr>
          <p:txBody>
            <a:bodyPr vert="horz" wrap="square" rtlCol="0">
              <a:spAutoFit/>
            </a:bodyPr>
            <a:lstStyle/>
            <a:p>
              <a:pPr algn="ctr"/>
              <a:r>
                <a:rPr lang="en-US" sz="1350" b="1" dirty="0">
                  <a:solidFill>
                    <a:srgbClr val="5C3575"/>
                  </a:solidFill>
                </a:rPr>
                <a:t>Future process</a:t>
              </a:r>
            </a:p>
            <a:p>
              <a:pPr algn="ctr"/>
              <a:r>
                <a:rPr lang="en-US" sz="1350" b="1" dirty="0">
                  <a:solidFill>
                    <a:srgbClr val="5C3575"/>
                  </a:solidFill>
                </a:rPr>
                <a:t>is emergent</a:t>
              </a:r>
            </a:p>
          </p:txBody>
        </p:sp>
      </p:grpSp>
      <p:grpSp>
        <p:nvGrpSpPr>
          <p:cNvPr id="167" name="Gruppieren 166">
            <a:extLst>
              <a:ext uri="{FF2B5EF4-FFF2-40B4-BE49-F238E27FC236}">
                <a16:creationId xmlns:a16="http://schemas.microsoft.com/office/drawing/2014/main" xmlns="" id="{4DCE7B4D-1895-C343-A094-0A6241C1987C}"/>
              </a:ext>
            </a:extLst>
          </p:cNvPr>
          <p:cNvGrpSpPr/>
          <p:nvPr/>
        </p:nvGrpSpPr>
        <p:grpSpPr>
          <a:xfrm>
            <a:off x="3097584" y="3743077"/>
            <a:ext cx="739375" cy="780853"/>
            <a:chOff x="1265150" y="3708520"/>
            <a:chExt cx="1314444" cy="1388183"/>
          </a:xfrm>
        </p:grpSpPr>
        <p:sp>
          <p:nvSpPr>
            <p:cNvPr id="139" name="Textfeld 138">
              <a:extLst>
                <a:ext uri="{FF2B5EF4-FFF2-40B4-BE49-F238E27FC236}">
                  <a16:creationId xmlns:a16="http://schemas.microsoft.com/office/drawing/2014/main" xmlns="" id="{5262D7E0-32B5-904B-9032-9233C8C54025}"/>
                </a:ext>
              </a:extLst>
            </p:cNvPr>
            <p:cNvSpPr txBox="1"/>
            <p:nvPr/>
          </p:nvSpPr>
          <p:spPr>
            <a:xfrm>
              <a:off x="1265150" y="3708520"/>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sp>
          <p:nvSpPr>
            <p:cNvPr id="151" name="Freihandform 150">
              <a:extLst>
                <a:ext uri="{FF2B5EF4-FFF2-40B4-BE49-F238E27FC236}">
                  <a16:creationId xmlns:a16="http://schemas.microsoft.com/office/drawing/2014/main" xmlns="" id="{55F572D3-095D-8344-8C67-4AD9C4535A83}"/>
                </a:ext>
              </a:extLst>
            </p:cNvPr>
            <p:cNvSpPr/>
            <p:nvPr/>
          </p:nvSpPr>
          <p:spPr>
            <a:xfrm rot="8622445" flipH="1" flipV="1">
              <a:off x="1765610" y="4364277"/>
              <a:ext cx="362934" cy="732426"/>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grpSp>
      <p:grpSp>
        <p:nvGrpSpPr>
          <p:cNvPr id="168" name="Gruppieren 167">
            <a:extLst>
              <a:ext uri="{FF2B5EF4-FFF2-40B4-BE49-F238E27FC236}">
                <a16:creationId xmlns:a16="http://schemas.microsoft.com/office/drawing/2014/main" xmlns="" id="{B72D2737-1655-6C4C-91CD-5028731B24B3}"/>
              </a:ext>
            </a:extLst>
          </p:cNvPr>
          <p:cNvGrpSpPr/>
          <p:nvPr/>
        </p:nvGrpSpPr>
        <p:grpSpPr>
          <a:xfrm>
            <a:off x="4792030" y="3402732"/>
            <a:ext cx="739375" cy="928393"/>
            <a:chOff x="4277500" y="3103466"/>
            <a:chExt cx="1314444" cy="1650476"/>
          </a:xfrm>
        </p:grpSpPr>
        <p:sp>
          <p:nvSpPr>
            <p:cNvPr id="140" name="Freihandform 139">
              <a:extLst>
                <a:ext uri="{FF2B5EF4-FFF2-40B4-BE49-F238E27FC236}">
                  <a16:creationId xmlns:a16="http://schemas.microsoft.com/office/drawing/2014/main" xmlns="" id="{E826E7F9-5522-5348-910A-44666E027293}"/>
                </a:ext>
              </a:extLst>
            </p:cNvPr>
            <p:cNvSpPr/>
            <p:nvPr/>
          </p:nvSpPr>
          <p:spPr>
            <a:xfrm rot="8163200" flipH="1" flipV="1">
              <a:off x="4798890" y="3756464"/>
              <a:ext cx="540639" cy="99747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54" name="Textfeld 153">
              <a:extLst>
                <a:ext uri="{FF2B5EF4-FFF2-40B4-BE49-F238E27FC236}">
                  <a16:creationId xmlns:a16="http://schemas.microsoft.com/office/drawing/2014/main" xmlns="" id="{96B19810-85BA-314D-9827-05669B883470}"/>
                </a:ext>
              </a:extLst>
            </p:cNvPr>
            <p:cNvSpPr txBox="1"/>
            <p:nvPr/>
          </p:nvSpPr>
          <p:spPr>
            <a:xfrm>
              <a:off x="4277500" y="3103466"/>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grpSp>
      <p:grpSp>
        <p:nvGrpSpPr>
          <p:cNvPr id="169" name="Gruppieren 168">
            <a:extLst>
              <a:ext uri="{FF2B5EF4-FFF2-40B4-BE49-F238E27FC236}">
                <a16:creationId xmlns:a16="http://schemas.microsoft.com/office/drawing/2014/main" xmlns="" id="{F133AEB3-1AA6-F24F-912D-A0CFFDAE5BCE}"/>
              </a:ext>
            </a:extLst>
          </p:cNvPr>
          <p:cNvGrpSpPr/>
          <p:nvPr/>
        </p:nvGrpSpPr>
        <p:grpSpPr>
          <a:xfrm>
            <a:off x="6060186" y="2850091"/>
            <a:ext cx="739375" cy="1031168"/>
            <a:chOff x="6531999" y="2120994"/>
            <a:chExt cx="1314444" cy="1833188"/>
          </a:xfrm>
        </p:grpSpPr>
        <p:sp>
          <p:nvSpPr>
            <p:cNvPr id="152" name="Freihandform 151">
              <a:extLst>
                <a:ext uri="{FF2B5EF4-FFF2-40B4-BE49-F238E27FC236}">
                  <a16:creationId xmlns:a16="http://schemas.microsoft.com/office/drawing/2014/main" xmlns="" id="{34AB0FF5-B32E-7447-85FC-146FDBADB805}"/>
                </a:ext>
              </a:extLst>
            </p:cNvPr>
            <p:cNvSpPr/>
            <p:nvPr/>
          </p:nvSpPr>
          <p:spPr>
            <a:xfrm rot="8163200" flipH="1" flipV="1">
              <a:off x="6987700" y="2812444"/>
              <a:ext cx="705200" cy="114173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55" name="Textfeld 154">
              <a:extLst>
                <a:ext uri="{FF2B5EF4-FFF2-40B4-BE49-F238E27FC236}">
                  <a16:creationId xmlns:a16="http://schemas.microsoft.com/office/drawing/2014/main" xmlns="" id="{945727DE-CE54-AF41-AA7F-7D4A1704C158}"/>
                </a:ext>
              </a:extLst>
            </p:cNvPr>
            <p:cNvSpPr txBox="1"/>
            <p:nvPr/>
          </p:nvSpPr>
          <p:spPr>
            <a:xfrm>
              <a:off x="6531999" y="2120994"/>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grpSp>
      <p:grpSp>
        <p:nvGrpSpPr>
          <p:cNvPr id="170" name="Gruppieren 169">
            <a:extLst>
              <a:ext uri="{FF2B5EF4-FFF2-40B4-BE49-F238E27FC236}">
                <a16:creationId xmlns:a16="http://schemas.microsoft.com/office/drawing/2014/main" xmlns="" id="{53CBB3AF-5AB8-954E-988B-E024A8C317F4}"/>
              </a:ext>
            </a:extLst>
          </p:cNvPr>
          <p:cNvGrpSpPr/>
          <p:nvPr/>
        </p:nvGrpSpPr>
        <p:grpSpPr>
          <a:xfrm>
            <a:off x="6358799" y="2324368"/>
            <a:ext cx="1126493" cy="985435"/>
            <a:chOff x="7062865" y="1186373"/>
            <a:chExt cx="2002655" cy="1751884"/>
          </a:xfrm>
        </p:grpSpPr>
        <p:sp>
          <p:nvSpPr>
            <p:cNvPr id="153" name="Freihandform 152">
              <a:extLst>
                <a:ext uri="{FF2B5EF4-FFF2-40B4-BE49-F238E27FC236}">
                  <a16:creationId xmlns:a16="http://schemas.microsoft.com/office/drawing/2014/main" xmlns="" id="{B54E498F-5783-8241-A182-4D6CAB94A8D6}"/>
                </a:ext>
              </a:extLst>
            </p:cNvPr>
            <p:cNvSpPr/>
            <p:nvPr/>
          </p:nvSpPr>
          <p:spPr>
            <a:xfrm rot="10800000" flipV="1">
              <a:off x="8235337" y="1442483"/>
              <a:ext cx="830183" cy="1495774"/>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56" name="Textfeld 155">
              <a:extLst>
                <a:ext uri="{FF2B5EF4-FFF2-40B4-BE49-F238E27FC236}">
                  <a16:creationId xmlns:a16="http://schemas.microsoft.com/office/drawing/2014/main" xmlns="" id="{19E94D3E-E57E-8A4F-8CFA-4E1E09E55B67}"/>
                </a:ext>
              </a:extLst>
            </p:cNvPr>
            <p:cNvSpPr txBox="1"/>
            <p:nvPr/>
          </p:nvSpPr>
          <p:spPr>
            <a:xfrm>
              <a:off x="7062865" y="1186373"/>
              <a:ext cx="1314443" cy="738663"/>
            </a:xfrm>
            <a:prstGeom prst="rect">
              <a:avLst/>
            </a:prstGeom>
            <a:noFill/>
            <a:ln>
              <a:noFill/>
            </a:ln>
          </p:spPr>
          <p:txBody>
            <a:bodyPr wrap="square" rtlCol="0">
              <a:spAutoFit/>
            </a:bodyPr>
            <a:lstStyle/>
            <a:p>
              <a:pPr algn="ctr"/>
              <a:r>
                <a:rPr lang="en-US" sz="1050" dirty="0">
                  <a:solidFill>
                    <a:srgbClr val="5C3575"/>
                  </a:solidFill>
                </a:rPr>
                <a:t>Evaluate Fitness</a:t>
              </a:r>
            </a:p>
          </p:txBody>
        </p:sp>
      </p:grpSp>
      <p:grpSp>
        <p:nvGrpSpPr>
          <p:cNvPr id="171" name="Gruppieren 170">
            <a:extLst>
              <a:ext uri="{FF2B5EF4-FFF2-40B4-BE49-F238E27FC236}">
                <a16:creationId xmlns:a16="http://schemas.microsoft.com/office/drawing/2014/main" xmlns="" id="{9FE493F2-5298-6C4C-964B-79D825577255}"/>
              </a:ext>
            </a:extLst>
          </p:cNvPr>
          <p:cNvGrpSpPr/>
          <p:nvPr/>
        </p:nvGrpSpPr>
        <p:grpSpPr>
          <a:xfrm>
            <a:off x="6942891" y="1715636"/>
            <a:ext cx="1100547" cy="605638"/>
            <a:chOff x="8101253" y="104184"/>
            <a:chExt cx="1956528" cy="1076689"/>
          </a:xfrm>
        </p:grpSpPr>
        <p:sp>
          <p:nvSpPr>
            <p:cNvPr id="157" name="Textfeld 156">
              <a:extLst>
                <a:ext uri="{FF2B5EF4-FFF2-40B4-BE49-F238E27FC236}">
                  <a16:creationId xmlns:a16="http://schemas.microsoft.com/office/drawing/2014/main" xmlns="" id="{4D70A6BB-8DF8-594B-AE25-6594E16B034B}"/>
                </a:ext>
              </a:extLst>
            </p:cNvPr>
            <p:cNvSpPr txBox="1"/>
            <p:nvPr/>
          </p:nvSpPr>
          <p:spPr>
            <a:xfrm>
              <a:off x="8101253" y="104184"/>
              <a:ext cx="1314444" cy="738663"/>
            </a:xfrm>
            <a:prstGeom prst="rect">
              <a:avLst/>
            </a:prstGeom>
            <a:noFill/>
            <a:ln>
              <a:noFill/>
            </a:ln>
          </p:spPr>
          <p:txBody>
            <a:bodyPr wrap="square" rtlCol="0">
              <a:spAutoFit/>
            </a:bodyPr>
            <a:lstStyle/>
            <a:p>
              <a:pPr algn="ctr"/>
              <a:r>
                <a:rPr lang="en-US" sz="1050" dirty="0">
                  <a:solidFill>
                    <a:srgbClr val="5C3575"/>
                  </a:solidFill>
                </a:rPr>
                <a:t>Evaluate Fitness</a:t>
              </a:r>
            </a:p>
          </p:txBody>
        </p:sp>
        <p:sp>
          <p:nvSpPr>
            <p:cNvPr id="159" name="Freihandform 158">
              <a:extLst>
                <a:ext uri="{FF2B5EF4-FFF2-40B4-BE49-F238E27FC236}">
                  <a16:creationId xmlns:a16="http://schemas.microsoft.com/office/drawing/2014/main" xmlns="" id="{711B6A6E-6279-2F4B-B15B-AAA959F0F923}"/>
                </a:ext>
              </a:extLst>
            </p:cNvPr>
            <p:cNvSpPr/>
            <p:nvPr/>
          </p:nvSpPr>
          <p:spPr>
            <a:xfrm rot="10800000" flipV="1">
              <a:off x="9227598" y="404346"/>
              <a:ext cx="830183" cy="776527"/>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350216 w 777435"/>
                <a:gd name="connsiteY0" fmla="*/ 1911761 h 1911761"/>
                <a:gd name="connsiteX1" fmla="*/ 0 w 777435"/>
                <a:gd name="connsiteY1" fmla="*/ 0 h 1911761"/>
                <a:gd name="connsiteX0" fmla="*/ 350216 w 437900"/>
                <a:gd name="connsiteY0" fmla="*/ 1911761 h 1911761"/>
                <a:gd name="connsiteX1" fmla="*/ 0 w 437900"/>
                <a:gd name="connsiteY1" fmla="*/ 0 h 1911761"/>
                <a:gd name="connsiteX0" fmla="*/ 575165 w 619597"/>
                <a:gd name="connsiteY0" fmla="*/ 733433 h 733433"/>
                <a:gd name="connsiteX1" fmla="*/ 0 w 619597"/>
                <a:gd name="connsiteY1" fmla="*/ 0 h 733433"/>
                <a:gd name="connsiteX0" fmla="*/ 575165 w 603799"/>
                <a:gd name="connsiteY0" fmla="*/ 1436492 h 1436492"/>
                <a:gd name="connsiteX1" fmla="*/ 0 w 603799"/>
                <a:gd name="connsiteY1" fmla="*/ 703059 h 1436492"/>
                <a:gd name="connsiteX0" fmla="*/ 592952 w 620690"/>
                <a:gd name="connsiteY0" fmla="*/ 604720 h 1227930"/>
                <a:gd name="connsiteX1" fmla="*/ 0 w 620690"/>
                <a:gd name="connsiteY1" fmla="*/ 1227930 h 1227930"/>
                <a:gd name="connsiteX0" fmla="*/ 592952 w 592952"/>
                <a:gd name="connsiteY0" fmla="*/ 601787 h 1224997"/>
                <a:gd name="connsiteX1" fmla="*/ 0 w 592952"/>
                <a:gd name="connsiteY1" fmla="*/ 1224997 h 1224997"/>
                <a:gd name="connsiteX0" fmla="*/ 653498 w 653498"/>
                <a:gd name="connsiteY0" fmla="*/ 283672 h 2114988"/>
                <a:gd name="connsiteX1" fmla="*/ 0 w 653498"/>
                <a:gd name="connsiteY1" fmla="*/ 2114988 h 2114988"/>
                <a:gd name="connsiteX0" fmla="*/ 653498 w 653498"/>
                <a:gd name="connsiteY0" fmla="*/ 73155 h 1904471"/>
                <a:gd name="connsiteX1" fmla="*/ 0 w 653498"/>
                <a:gd name="connsiteY1" fmla="*/ 1904471 h 1904471"/>
                <a:gd name="connsiteX0" fmla="*/ 653498 w 653498"/>
                <a:gd name="connsiteY0" fmla="*/ 64285 h 1895601"/>
                <a:gd name="connsiteX1" fmla="*/ 0 w 653498"/>
                <a:gd name="connsiteY1" fmla="*/ 1895601 h 1895601"/>
                <a:gd name="connsiteX0" fmla="*/ 537224 w 537224"/>
                <a:gd name="connsiteY0" fmla="*/ 43299 h 2355916"/>
                <a:gd name="connsiteX1" fmla="*/ 0 w 537224"/>
                <a:gd name="connsiteY1" fmla="*/ 2355916 h 2355916"/>
                <a:gd name="connsiteX0" fmla="*/ 537224 w 537224"/>
                <a:gd name="connsiteY0" fmla="*/ 0 h 2312617"/>
                <a:gd name="connsiteX1" fmla="*/ 0 w 537224"/>
                <a:gd name="connsiteY1" fmla="*/ 2312617 h 2312617"/>
                <a:gd name="connsiteX0" fmla="*/ 537597 w 537597"/>
                <a:gd name="connsiteY0" fmla="*/ 0 h 2312617"/>
                <a:gd name="connsiteX1" fmla="*/ 373 w 537597"/>
                <a:gd name="connsiteY1" fmla="*/ 2312617 h 2312617"/>
              </a:gdLst>
              <a:ahLst/>
              <a:cxnLst>
                <a:cxn ang="0">
                  <a:pos x="connsiteX0" y="connsiteY0"/>
                </a:cxn>
                <a:cxn ang="0">
                  <a:pos x="connsiteX1" y="connsiteY1"/>
                </a:cxn>
              </a:cxnLst>
              <a:rect l="l" t="t" r="r" b="b"/>
              <a:pathLst>
                <a:path w="537597" h="2312617">
                  <a:moveTo>
                    <a:pt x="537597" y="0"/>
                  </a:moveTo>
                  <a:cubicBezTo>
                    <a:pt x="356827" y="161452"/>
                    <a:pt x="-13390" y="1430911"/>
                    <a:pt x="373" y="2312617"/>
                  </a:cubicBezTo>
                </a:path>
              </a:pathLst>
            </a:custGeom>
            <a:noFill/>
            <a:ln w="63500">
              <a:solidFill>
                <a:srgbClr val="5C3575"/>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5C3575"/>
                </a:solidFill>
              </a:endParaRPr>
            </a:p>
          </p:txBody>
        </p:sp>
      </p:grpSp>
      <p:sp>
        <p:nvSpPr>
          <p:cNvPr id="161" name="Titel 160">
            <a:extLst>
              <a:ext uri="{FF2B5EF4-FFF2-40B4-BE49-F238E27FC236}">
                <a16:creationId xmlns:a16="http://schemas.microsoft.com/office/drawing/2014/main" xmlns="" id="{B120413C-F37C-5644-8E9A-40D215C64417}"/>
              </a:ext>
            </a:extLst>
          </p:cNvPr>
          <p:cNvSpPr>
            <a:spLocks noGrp="1"/>
          </p:cNvSpPr>
          <p:nvPr>
            <p:ph type="title"/>
          </p:nvPr>
        </p:nvSpPr>
        <p:spPr>
          <a:xfrm>
            <a:off x="1775521" y="978925"/>
            <a:ext cx="5906744" cy="628407"/>
          </a:xfrm>
        </p:spPr>
        <p:txBody>
          <a:bodyPr>
            <a:normAutofit fontScale="90000"/>
          </a:bodyPr>
          <a:lstStyle/>
          <a:p>
            <a:r>
              <a:rPr lang="en-US" dirty="0">
                <a:solidFill>
                  <a:srgbClr val="5C3575"/>
                </a:solidFill>
                <a:latin typeface="+mn-lt"/>
              </a:rPr>
              <a:t>Evolutionary Change</a:t>
            </a:r>
          </a:p>
        </p:txBody>
      </p:sp>
      <p:grpSp>
        <p:nvGrpSpPr>
          <p:cNvPr id="177" name="Gruppieren 176">
            <a:extLst>
              <a:ext uri="{FF2B5EF4-FFF2-40B4-BE49-F238E27FC236}">
                <a16:creationId xmlns:a16="http://schemas.microsoft.com/office/drawing/2014/main" xmlns="" id="{2A63A0FD-02C6-0A4B-BE9F-B23B86B60523}"/>
              </a:ext>
            </a:extLst>
          </p:cNvPr>
          <p:cNvGrpSpPr/>
          <p:nvPr/>
        </p:nvGrpSpPr>
        <p:grpSpPr>
          <a:xfrm>
            <a:off x="5449888" y="3927592"/>
            <a:ext cx="1068867" cy="397365"/>
            <a:chOff x="5447027" y="4036544"/>
            <a:chExt cx="1900208" cy="706425"/>
          </a:xfrm>
        </p:grpSpPr>
        <p:sp>
          <p:nvSpPr>
            <p:cNvPr id="95" name="Freihandform 94">
              <a:extLst>
                <a:ext uri="{FF2B5EF4-FFF2-40B4-BE49-F238E27FC236}">
                  <a16:creationId xmlns:a16="http://schemas.microsoft.com/office/drawing/2014/main" xmlns="" id="{E1062443-026C-8A4D-858A-5B7FA46C0F86}"/>
                </a:ext>
              </a:extLst>
            </p:cNvPr>
            <p:cNvSpPr/>
            <p:nvPr/>
          </p:nvSpPr>
          <p:spPr>
            <a:xfrm rot="4595260" flipH="1" flipV="1">
              <a:off x="6134172" y="3349399"/>
              <a:ext cx="525917" cy="190020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Lst>
              <a:ahLst/>
              <a:cxnLst>
                <a:cxn ang="0">
                  <a:pos x="connsiteX0" y="connsiteY0"/>
                </a:cxn>
                <a:cxn ang="0">
                  <a:pos x="connsiteX1" y="connsiteY1"/>
                </a:cxn>
              </a:cxnLst>
              <a:rect l="l" t="t" r="r" b="b"/>
              <a:pathLst>
                <a:path w="690971" h="1928812">
                  <a:moveTo>
                    <a:pt x="228600" y="1928812"/>
                  </a:moveTo>
                  <a:cubicBezTo>
                    <a:pt x="1136382" y="1511246"/>
                    <a:pt x="514673" y="644954"/>
                    <a:pt x="0" y="0"/>
                  </a:cubicBezTo>
                </a:path>
              </a:pathLst>
            </a:custGeom>
            <a:noFill/>
            <a:ln w="63500">
              <a:solidFill>
                <a:schemeClr val="accent3">
                  <a:lumMod val="75000"/>
                </a:schemeClr>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74" name="Textfeld 173">
              <a:extLst>
                <a:ext uri="{FF2B5EF4-FFF2-40B4-BE49-F238E27FC236}">
                  <a16:creationId xmlns:a16="http://schemas.microsoft.com/office/drawing/2014/main" xmlns="" id="{652B485E-723E-6947-9197-8651D77B1B08}"/>
                </a:ext>
              </a:extLst>
            </p:cNvPr>
            <p:cNvSpPr txBox="1"/>
            <p:nvPr/>
          </p:nvSpPr>
          <p:spPr>
            <a:xfrm>
              <a:off x="6005139" y="4291564"/>
              <a:ext cx="1314444" cy="451405"/>
            </a:xfrm>
            <a:prstGeom prst="rect">
              <a:avLst/>
            </a:prstGeom>
            <a:noFill/>
          </p:spPr>
          <p:txBody>
            <a:bodyPr wrap="square" rtlCol="0">
              <a:spAutoFit/>
            </a:bodyPr>
            <a:lstStyle/>
            <a:p>
              <a:pPr algn="ctr"/>
              <a:r>
                <a:rPr lang="en-US" sz="1050" dirty="0">
                  <a:solidFill>
                    <a:srgbClr val="5C3575"/>
                  </a:solidFill>
                </a:rPr>
                <a:t>Roll back</a:t>
              </a:r>
            </a:p>
          </p:txBody>
        </p:sp>
      </p:grpSp>
      <p:grpSp>
        <p:nvGrpSpPr>
          <p:cNvPr id="176" name="Gruppieren 175">
            <a:extLst>
              <a:ext uri="{FF2B5EF4-FFF2-40B4-BE49-F238E27FC236}">
                <a16:creationId xmlns:a16="http://schemas.microsoft.com/office/drawing/2014/main" xmlns="" id="{1220610A-974B-AF45-BBB3-450DF5E4A782}"/>
              </a:ext>
            </a:extLst>
          </p:cNvPr>
          <p:cNvGrpSpPr/>
          <p:nvPr/>
        </p:nvGrpSpPr>
        <p:grpSpPr>
          <a:xfrm>
            <a:off x="6598593" y="3161543"/>
            <a:ext cx="801584" cy="649068"/>
            <a:chOff x="7489168" y="2674688"/>
            <a:chExt cx="1425038" cy="1153898"/>
          </a:xfrm>
        </p:grpSpPr>
        <p:sp>
          <p:nvSpPr>
            <p:cNvPr id="96" name="Freihandform 95">
              <a:extLst>
                <a:ext uri="{FF2B5EF4-FFF2-40B4-BE49-F238E27FC236}">
                  <a16:creationId xmlns:a16="http://schemas.microsoft.com/office/drawing/2014/main" xmlns="" id="{0DCA4311-B700-1348-B20D-047E5201481C}"/>
                </a:ext>
              </a:extLst>
            </p:cNvPr>
            <p:cNvSpPr/>
            <p:nvPr/>
          </p:nvSpPr>
          <p:spPr>
            <a:xfrm rot="4595260" flipH="1" flipV="1">
              <a:off x="7624738" y="2539118"/>
              <a:ext cx="1153898" cy="1425038"/>
            </a:xfrm>
            <a:custGeom>
              <a:avLst/>
              <a:gdLst>
                <a:gd name="connsiteX0" fmla="*/ 0 w 3220605"/>
                <a:gd name="connsiteY0" fmla="*/ 5077548 h 5077548"/>
                <a:gd name="connsiteX1" fmla="*/ 2971800 w 3220605"/>
                <a:gd name="connsiteY1" fmla="*/ 1662836 h 5077548"/>
                <a:gd name="connsiteX2" fmla="*/ 3014662 w 3220605"/>
                <a:gd name="connsiteY2" fmla="*/ 191223 h 5077548"/>
                <a:gd name="connsiteX3" fmla="*/ 2643187 w 3220605"/>
                <a:gd name="connsiteY3" fmla="*/ 62636 h 5077548"/>
                <a:gd name="connsiteX0" fmla="*/ 0 w 3014662"/>
                <a:gd name="connsiteY0" fmla="*/ 5077548 h 5077548"/>
                <a:gd name="connsiteX1" fmla="*/ 3014662 w 3014662"/>
                <a:gd name="connsiteY1" fmla="*/ 191223 h 5077548"/>
                <a:gd name="connsiteX2" fmla="*/ 2643187 w 3014662"/>
                <a:gd name="connsiteY2" fmla="*/ 62636 h 5077548"/>
                <a:gd name="connsiteX0" fmla="*/ 0 w 2643187"/>
                <a:gd name="connsiteY0" fmla="*/ 5014912 h 5014912"/>
                <a:gd name="connsiteX1" fmla="*/ 2643187 w 2643187"/>
                <a:gd name="connsiteY1" fmla="*/ 0 h 5014912"/>
                <a:gd name="connsiteX0" fmla="*/ 0 w 2843212"/>
                <a:gd name="connsiteY0" fmla="*/ 3757612 h 3757612"/>
                <a:gd name="connsiteX1" fmla="*/ 2843212 w 2843212"/>
                <a:gd name="connsiteY1" fmla="*/ 0 h 3757612"/>
                <a:gd name="connsiteX0" fmla="*/ 0 w 2847524"/>
                <a:gd name="connsiteY0" fmla="*/ 3757612 h 3757612"/>
                <a:gd name="connsiteX1" fmla="*/ 2843212 w 2847524"/>
                <a:gd name="connsiteY1" fmla="*/ 0 h 3757612"/>
                <a:gd name="connsiteX0" fmla="*/ 0 w 2863637"/>
                <a:gd name="connsiteY0" fmla="*/ 3757612 h 3757612"/>
                <a:gd name="connsiteX1" fmla="*/ 2843212 w 2863637"/>
                <a:gd name="connsiteY1" fmla="*/ 0 h 3757612"/>
                <a:gd name="connsiteX0" fmla="*/ 0 w 2932716"/>
                <a:gd name="connsiteY0" fmla="*/ 3886199 h 3886199"/>
                <a:gd name="connsiteX1" fmla="*/ 2914650 w 2932716"/>
                <a:gd name="connsiteY1" fmla="*/ 0 h 3886199"/>
                <a:gd name="connsiteX0" fmla="*/ 0 w 2999053"/>
                <a:gd name="connsiteY0" fmla="*/ 3886199 h 3886199"/>
                <a:gd name="connsiteX1" fmla="*/ 2914650 w 2999053"/>
                <a:gd name="connsiteY1" fmla="*/ 0 h 3886199"/>
                <a:gd name="connsiteX0" fmla="*/ 385763 w 1561040"/>
                <a:gd name="connsiteY0" fmla="*/ 1885949 h 1885949"/>
                <a:gd name="connsiteX1" fmla="*/ 0 w 1561040"/>
                <a:gd name="connsiteY1" fmla="*/ 0 h 1885949"/>
                <a:gd name="connsiteX0" fmla="*/ 0 w 1289938"/>
                <a:gd name="connsiteY0" fmla="*/ 2214562 h 2214562"/>
                <a:gd name="connsiteX1" fmla="*/ 42862 w 1289938"/>
                <a:gd name="connsiteY1" fmla="*/ 0 h 2214562"/>
                <a:gd name="connsiteX0" fmla="*/ 0 w 722776"/>
                <a:gd name="connsiteY0" fmla="*/ 2214562 h 2214562"/>
                <a:gd name="connsiteX1" fmla="*/ 42862 w 722776"/>
                <a:gd name="connsiteY1" fmla="*/ 0 h 2214562"/>
                <a:gd name="connsiteX0" fmla="*/ 0 w 997388"/>
                <a:gd name="connsiteY0" fmla="*/ 2214562 h 2214562"/>
                <a:gd name="connsiteX1" fmla="*/ 42862 w 997388"/>
                <a:gd name="connsiteY1" fmla="*/ 0 h 2214562"/>
                <a:gd name="connsiteX0" fmla="*/ 0 w 983842"/>
                <a:gd name="connsiteY0" fmla="*/ 1843087 h 1843087"/>
                <a:gd name="connsiteX1" fmla="*/ 14287 w 983842"/>
                <a:gd name="connsiteY1" fmla="*/ 0 h 1843087"/>
                <a:gd name="connsiteX0" fmla="*/ 228600 w 1106517"/>
                <a:gd name="connsiteY0" fmla="*/ 1928812 h 1928812"/>
                <a:gd name="connsiteX1" fmla="*/ 0 w 1106517"/>
                <a:gd name="connsiteY1" fmla="*/ 0 h 1928812"/>
                <a:gd name="connsiteX0" fmla="*/ 228600 w 1034745"/>
                <a:gd name="connsiteY0" fmla="*/ 1928812 h 1928812"/>
                <a:gd name="connsiteX1" fmla="*/ 0 w 1034745"/>
                <a:gd name="connsiteY1" fmla="*/ 0 h 1928812"/>
                <a:gd name="connsiteX0" fmla="*/ 228600 w 916968"/>
                <a:gd name="connsiteY0" fmla="*/ 1928812 h 1928812"/>
                <a:gd name="connsiteX1" fmla="*/ 0 w 916968"/>
                <a:gd name="connsiteY1" fmla="*/ 0 h 1928812"/>
                <a:gd name="connsiteX0" fmla="*/ 228600 w 663675"/>
                <a:gd name="connsiteY0" fmla="*/ 1928812 h 1928812"/>
                <a:gd name="connsiteX1" fmla="*/ 0 w 663675"/>
                <a:gd name="connsiteY1" fmla="*/ 0 h 1928812"/>
                <a:gd name="connsiteX0" fmla="*/ 228600 w 690971"/>
                <a:gd name="connsiteY0" fmla="*/ 1928812 h 1928812"/>
                <a:gd name="connsiteX1" fmla="*/ 0 w 690971"/>
                <a:gd name="connsiteY1" fmla="*/ 0 h 1928812"/>
                <a:gd name="connsiteX0" fmla="*/ 475610 w 871236"/>
                <a:gd name="connsiteY0" fmla="*/ 1208180 h 1208180"/>
                <a:gd name="connsiteX1" fmla="*/ 0 w 871236"/>
                <a:gd name="connsiteY1" fmla="*/ 0 h 1208180"/>
                <a:gd name="connsiteX0" fmla="*/ 475610 w 894594"/>
                <a:gd name="connsiteY0" fmla="*/ 1208180 h 1208180"/>
                <a:gd name="connsiteX1" fmla="*/ 0 w 894594"/>
                <a:gd name="connsiteY1" fmla="*/ 0 h 1208180"/>
                <a:gd name="connsiteX0" fmla="*/ 519685 w 927592"/>
                <a:gd name="connsiteY0" fmla="*/ 1358038 h 1358038"/>
                <a:gd name="connsiteX1" fmla="*/ 0 w 927592"/>
                <a:gd name="connsiteY1" fmla="*/ 0 h 1358038"/>
                <a:gd name="connsiteX0" fmla="*/ 519685 w 875359"/>
                <a:gd name="connsiteY0" fmla="*/ 1358038 h 1358038"/>
                <a:gd name="connsiteX1" fmla="*/ 0 w 875359"/>
                <a:gd name="connsiteY1" fmla="*/ 0 h 1358038"/>
              </a:gdLst>
              <a:ahLst/>
              <a:cxnLst>
                <a:cxn ang="0">
                  <a:pos x="connsiteX0" y="connsiteY0"/>
                </a:cxn>
                <a:cxn ang="0">
                  <a:pos x="connsiteX1" y="connsiteY1"/>
                </a:cxn>
              </a:cxnLst>
              <a:rect l="l" t="t" r="r" b="b"/>
              <a:pathLst>
                <a:path w="875359" h="1358038">
                  <a:moveTo>
                    <a:pt x="519685" y="1358038"/>
                  </a:moveTo>
                  <a:cubicBezTo>
                    <a:pt x="1309846" y="859687"/>
                    <a:pt x="624713" y="353501"/>
                    <a:pt x="0" y="0"/>
                  </a:cubicBezTo>
                </a:path>
              </a:pathLst>
            </a:custGeom>
            <a:noFill/>
            <a:ln w="63500">
              <a:solidFill>
                <a:schemeClr val="accent3">
                  <a:lumMod val="75000"/>
                </a:schemeClr>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C3575"/>
                </a:solidFill>
              </a:endParaRPr>
            </a:p>
          </p:txBody>
        </p:sp>
        <p:sp>
          <p:nvSpPr>
            <p:cNvPr id="175" name="Textfeld 174">
              <a:extLst>
                <a:ext uri="{FF2B5EF4-FFF2-40B4-BE49-F238E27FC236}">
                  <a16:creationId xmlns:a16="http://schemas.microsoft.com/office/drawing/2014/main" xmlns="" id="{81E5E6C6-BC11-B64E-8377-A44BAF29581B}"/>
                </a:ext>
              </a:extLst>
            </p:cNvPr>
            <p:cNvSpPr txBox="1"/>
            <p:nvPr/>
          </p:nvSpPr>
          <p:spPr>
            <a:xfrm>
              <a:off x="7748958" y="3005417"/>
              <a:ext cx="1098458" cy="738663"/>
            </a:xfrm>
            <a:prstGeom prst="rect">
              <a:avLst/>
            </a:prstGeom>
            <a:noFill/>
          </p:spPr>
          <p:txBody>
            <a:bodyPr wrap="square" rtlCol="0">
              <a:spAutoFit/>
            </a:bodyPr>
            <a:lstStyle/>
            <a:p>
              <a:pPr algn="ctr"/>
              <a:r>
                <a:rPr lang="en-US" sz="1050" dirty="0">
                  <a:solidFill>
                    <a:srgbClr val="5C3575"/>
                  </a:solidFill>
                </a:rPr>
                <a:t>Roll forward</a:t>
              </a:r>
            </a:p>
          </p:txBody>
        </p:sp>
      </p:grpSp>
    </p:spTree>
    <p:extLst>
      <p:ext uri="{BB962C8B-B14F-4D97-AF65-F5344CB8AC3E}">
        <p14:creationId xmlns:p14="http://schemas.microsoft.com/office/powerpoint/2010/main" val="2152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35" presetClass="emph" presetSubtype="0" repeatCount="3000" fill="hold" nodeType="withEffect">
                                  <p:stCondLst>
                                    <p:cond delay="0"/>
                                  </p:stCondLst>
                                  <p:childTnLst>
                                    <p:anim calcmode="discrete" valueType="str">
                                      <p:cBhvr>
                                        <p:cTn id="60" dur="1000" fill="hold"/>
                                        <p:tgtEl>
                                          <p:spTgt spid="1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64008"/>
            <a:ext cx="9144000" cy="6412992"/>
          </a:xfrm>
          <a:prstGeom prst="rect">
            <a:avLst/>
          </a:prstGeom>
        </p:spPr>
      </p:pic>
      <p:sp>
        <p:nvSpPr>
          <p:cNvPr id="2" name="Title 1"/>
          <p:cNvSpPr>
            <a:spLocks noGrp="1"/>
          </p:cNvSpPr>
          <p:nvPr>
            <p:ph type="title"/>
          </p:nvPr>
        </p:nvSpPr>
        <p:spPr/>
        <p:txBody>
          <a:bodyPr/>
          <a:lstStyle/>
          <a:p>
            <a:r>
              <a:rPr lang="en-US" dirty="0">
                <a:solidFill>
                  <a:schemeClr val="bg1"/>
                </a:solidFill>
              </a:rPr>
              <a:t>Water flows around the rock</a:t>
            </a:r>
          </a:p>
        </p:txBody>
      </p:sp>
      <p:sp>
        <p:nvSpPr>
          <p:cNvPr id="7" name="TextBox 6"/>
          <p:cNvSpPr txBox="1"/>
          <p:nvPr/>
        </p:nvSpPr>
        <p:spPr>
          <a:xfrm>
            <a:off x="2133600" y="2164080"/>
            <a:ext cx="2435090" cy="523220"/>
          </a:xfrm>
          <a:prstGeom prst="rect">
            <a:avLst/>
          </a:prstGeom>
          <a:noFill/>
        </p:spPr>
        <p:txBody>
          <a:bodyPr wrap="none" rtlCol="0">
            <a:spAutoFit/>
          </a:bodyPr>
          <a:lstStyle/>
          <a:p>
            <a:r>
              <a:rPr lang="en-US" sz="2800" b="1" i="1" dirty="0">
                <a:solidFill>
                  <a:schemeClr val="bg1"/>
                </a:solidFill>
              </a:rPr>
              <a:t>“be like water”</a:t>
            </a:r>
          </a:p>
        </p:txBody>
      </p:sp>
      <p:sp>
        <p:nvSpPr>
          <p:cNvPr id="9" name="TextBox 8"/>
          <p:cNvSpPr txBox="1"/>
          <p:nvPr/>
        </p:nvSpPr>
        <p:spPr>
          <a:xfrm>
            <a:off x="5943601" y="5715001"/>
            <a:ext cx="3976281" cy="461665"/>
          </a:xfrm>
          <a:prstGeom prst="rect">
            <a:avLst/>
          </a:prstGeom>
          <a:noFill/>
        </p:spPr>
        <p:txBody>
          <a:bodyPr wrap="none" rtlCol="0">
            <a:spAutoFit/>
          </a:bodyPr>
          <a:lstStyle/>
          <a:p>
            <a:r>
              <a:rPr lang="en-US" sz="2400" b="1" i="1" dirty="0">
                <a:solidFill>
                  <a:schemeClr val="bg1"/>
                </a:solidFill>
              </a:rPr>
              <a:t>the rock represents resistance</a:t>
            </a:r>
          </a:p>
        </p:txBody>
      </p:sp>
    </p:spTree>
    <p:extLst>
      <p:ext uri="{BB962C8B-B14F-4D97-AF65-F5344CB8AC3E}">
        <p14:creationId xmlns:p14="http://schemas.microsoft.com/office/powerpoint/2010/main" val="323222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9DDE1-BF1A-462E-B055-DD3A55A94A89}"/>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dirty="0"/>
              <a:t>Kanban: The Great Unifier</a:t>
            </a:r>
          </a:p>
          <a:p>
            <a:r>
              <a:rPr lang="en-US" dirty="0"/>
              <a:t>Start with what you do now</a:t>
            </a:r>
          </a:p>
        </p:txBody>
      </p:sp>
      <p:sp>
        <p:nvSpPr>
          <p:cNvPr id="3" name="Oval 2">
            <a:extLst>
              <a:ext uri="{FF2B5EF4-FFF2-40B4-BE49-F238E27FC236}">
                <a16:creationId xmlns:a16="http://schemas.microsoft.com/office/drawing/2014/main" xmlns="" id="{FE342501-8D23-40D6-A49D-CA4D88B32C80}"/>
              </a:ext>
            </a:extLst>
          </p:cNvPr>
          <p:cNvSpPr/>
          <p:nvPr/>
        </p:nvSpPr>
        <p:spPr>
          <a:xfrm>
            <a:off x="2074883" y="2249852"/>
            <a:ext cx="8042234" cy="40620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Kanban</a:t>
            </a:r>
          </a:p>
        </p:txBody>
      </p:sp>
      <p:sp>
        <p:nvSpPr>
          <p:cNvPr id="4" name="Oval 3">
            <a:extLst>
              <a:ext uri="{FF2B5EF4-FFF2-40B4-BE49-F238E27FC236}">
                <a16:creationId xmlns:a16="http://schemas.microsoft.com/office/drawing/2014/main" xmlns="" id="{2D23216D-6350-4C7A-97BF-F29562CE5DD1}"/>
              </a:ext>
            </a:extLst>
          </p:cNvPr>
          <p:cNvSpPr/>
          <p:nvPr/>
        </p:nvSpPr>
        <p:spPr>
          <a:xfrm>
            <a:off x="1346200" y="2903506"/>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a:solidFill>
                  <a:schemeClr val="bg1"/>
                </a:solidFill>
              </a:rPr>
              <a:t>SAFe</a:t>
            </a:r>
            <a:endParaRPr lang="en-US" sz="3600" dirty="0">
              <a:solidFill>
                <a:schemeClr val="bg1"/>
              </a:solidFill>
            </a:endParaRPr>
          </a:p>
        </p:txBody>
      </p:sp>
      <p:sp>
        <p:nvSpPr>
          <p:cNvPr id="5" name="Oval 4">
            <a:extLst>
              <a:ext uri="{FF2B5EF4-FFF2-40B4-BE49-F238E27FC236}">
                <a16:creationId xmlns:a16="http://schemas.microsoft.com/office/drawing/2014/main" xmlns="" id="{4EDB5B69-7FDF-4E0F-B980-E410113C08BE}"/>
              </a:ext>
            </a:extLst>
          </p:cNvPr>
          <p:cNvSpPr/>
          <p:nvPr/>
        </p:nvSpPr>
        <p:spPr>
          <a:xfrm>
            <a:off x="1346201" y="4830335"/>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Waterfall</a:t>
            </a:r>
          </a:p>
        </p:txBody>
      </p:sp>
      <p:sp>
        <p:nvSpPr>
          <p:cNvPr id="6" name="Oval 5">
            <a:extLst>
              <a:ext uri="{FF2B5EF4-FFF2-40B4-BE49-F238E27FC236}">
                <a16:creationId xmlns:a16="http://schemas.microsoft.com/office/drawing/2014/main" xmlns="" id="{7D0A685E-E001-4639-96D4-A8DC316DF14F}"/>
              </a:ext>
            </a:extLst>
          </p:cNvPr>
          <p:cNvSpPr/>
          <p:nvPr/>
        </p:nvSpPr>
        <p:spPr>
          <a:xfrm>
            <a:off x="7827982" y="2973844"/>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Scrum</a:t>
            </a:r>
          </a:p>
        </p:txBody>
      </p:sp>
      <p:sp>
        <p:nvSpPr>
          <p:cNvPr id="7" name="Oval 6">
            <a:extLst>
              <a:ext uri="{FF2B5EF4-FFF2-40B4-BE49-F238E27FC236}">
                <a16:creationId xmlns:a16="http://schemas.microsoft.com/office/drawing/2014/main" xmlns="" id="{06FF41B0-5745-47EF-AB3C-5A685C3F2B4B}"/>
              </a:ext>
            </a:extLst>
          </p:cNvPr>
          <p:cNvSpPr/>
          <p:nvPr/>
        </p:nvSpPr>
        <p:spPr>
          <a:xfrm>
            <a:off x="4587091" y="1825625"/>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Chaos</a:t>
            </a:r>
          </a:p>
        </p:txBody>
      </p:sp>
      <p:sp>
        <p:nvSpPr>
          <p:cNvPr id="8" name="Oval 7">
            <a:extLst>
              <a:ext uri="{FF2B5EF4-FFF2-40B4-BE49-F238E27FC236}">
                <a16:creationId xmlns:a16="http://schemas.microsoft.com/office/drawing/2014/main" xmlns="" id="{9FED7D0C-A137-4F29-BB1D-7869F35F6874}"/>
              </a:ext>
            </a:extLst>
          </p:cNvPr>
          <p:cNvSpPr/>
          <p:nvPr/>
        </p:nvSpPr>
        <p:spPr>
          <a:xfrm>
            <a:off x="7933541" y="4831310"/>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a:solidFill>
                  <a:schemeClr val="bg1"/>
                </a:solidFill>
              </a:rPr>
              <a:t>CMMi</a:t>
            </a:r>
            <a:endParaRPr lang="en-US" sz="3600" dirty="0">
              <a:solidFill>
                <a:schemeClr val="bg1"/>
              </a:solidFill>
            </a:endParaRPr>
          </a:p>
        </p:txBody>
      </p:sp>
    </p:spTree>
    <p:extLst>
      <p:ext uri="{BB962C8B-B14F-4D97-AF65-F5344CB8AC3E}">
        <p14:creationId xmlns:p14="http://schemas.microsoft.com/office/powerpoint/2010/main" val="391980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BBDA952-9EEC-4963-872D-2ED747AB043C}"/>
              </a:ext>
            </a:extLst>
          </p:cNvPr>
          <p:cNvGrpSpPr/>
          <p:nvPr/>
        </p:nvGrpSpPr>
        <p:grpSpPr>
          <a:xfrm>
            <a:off x="265043" y="410817"/>
            <a:ext cx="11807687" cy="5883966"/>
            <a:chOff x="1514183" y="901673"/>
            <a:chExt cx="8918957" cy="4903443"/>
          </a:xfrm>
        </p:grpSpPr>
        <p:sp>
          <p:nvSpPr>
            <p:cNvPr id="21" name="Textfeld 20">
              <a:extLst>
                <a:ext uri="{FF2B5EF4-FFF2-40B4-BE49-F238E27FC236}">
                  <a16:creationId xmlns:a16="http://schemas.microsoft.com/office/drawing/2014/main" xmlns="" id="{BC118293-558F-7343-8EA8-BBFFB50BB27C}"/>
                </a:ext>
              </a:extLst>
            </p:cNvPr>
            <p:cNvSpPr txBox="1"/>
            <p:nvPr/>
          </p:nvSpPr>
          <p:spPr>
            <a:xfrm rot="16200000">
              <a:off x="414665" y="3176367"/>
              <a:ext cx="2568368" cy="369332"/>
            </a:xfrm>
            <a:prstGeom prst="rect">
              <a:avLst/>
            </a:prstGeom>
            <a:solidFill>
              <a:srgbClr val="78598C"/>
            </a:solidFill>
            <a:ln>
              <a:noFill/>
            </a:ln>
          </p:spPr>
          <p:txBody>
            <a:bodyPr wrap="square" rtlCol="0">
              <a:spAutoFit/>
            </a:bodyPr>
            <a:lstStyle/>
            <a:p>
              <a:pPr algn="ctr"/>
              <a:r>
                <a:rPr lang="en-US" dirty="0">
                  <a:solidFill>
                    <a:schemeClr val="bg1"/>
                  </a:solidFill>
                </a:rPr>
                <a:t>Kanban General Practices</a:t>
              </a:r>
            </a:p>
          </p:txBody>
        </p:sp>
        <p:pic>
          <p:nvPicPr>
            <p:cNvPr id="6" name="Grafik 5">
              <a:extLst>
                <a:ext uri="{FF2B5EF4-FFF2-40B4-BE49-F238E27FC236}">
                  <a16:creationId xmlns:a16="http://schemas.microsoft.com/office/drawing/2014/main" xmlns="" id="{1774FBAB-EE93-F74F-B40D-70FAA15B1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614" y="901673"/>
              <a:ext cx="2783700" cy="2348747"/>
            </a:xfrm>
            <a:prstGeom prst="rect">
              <a:avLst/>
            </a:prstGeom>
          </p:spPr>
        </p:pic>
        <p:grpSp>
          <p:nvGrpSpPr>
            <p:cNvPr id="41" name="Gruppieren 40">
              <a:extLst>
                <a:ext uri="{FF2B5EF4-FFF2-40B4-BE49-F238E27FC236}">
                  <a16:creationId xmlns:a16="http://schemas.microsoft.com/office/drawing/2014/main" xmlns="" id="{7C42DA2B-5BDF-1B48-A05B-0F78F14D8C40}"/>
                </a:ext>
              </a:extLst>
            </p:cNvPr>
            <p:cNvGrpSpPr/>
            <p:nvPr/>
          </p:nvGrpSpPr>
          <p:grpSpPr>
            <a:xfrm>
              <a:off x="4549592" y="901673"/>
              <a:ext cx="2892653" cy="2348747"/>
              <a:chOff x="4034121" y="85812"/>
              <a:chExt cx="3856870" cy="3131663"/>
            </a:xfrm>
          </p:grpSpPr>
          <p:cxnSp>
            <p:nvCxnSpPr>
              <p:cNvPr id="27" name="Gerade Verbindung 26">
                <a:extLst>
                  <a:ext uri="{FF2B5EF4-FFF2-40B4-BE49-F238E27FC236}">
                    <a16:creationId xmlns:a16="http://schemas.microsoft.com/office/drawing/2014/main" xmlns="" id="{1C7AF4FD-A0E3-8E4B-BBC3-9FE208C1B115}"/>
                  </a:ext>
                </a:extLst>
              </p:cNvPr>
              <p:cNvCxnSpPr>
                <a:cxnSpLocks/>
              </p:cNvCxnSpPr>
              <p:nvPr/>
            </p:nvCxnSpPr>
            <p:spPr>
              <a:xfrm>
                <a:off x="4034121" y="345983"/>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xmlns="" id="{954C5CE8-34F1-7246-BE42-3FA9975D4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9391" y="85812"/>
                <a:ext cx="3711600" cy="3131663"/>
              </a:xfrm>
              <a:prstGeom prst="rect">
                <a:avLst/>
              </a:prstGeom>
            </p:spPr>
          </p:pic>
        </p:grpSp>
        <p:grpSp>
          <p:nvGrpSpPr>
            <p:cNvPr id="42" name="Gruppieren 41">
              <a:extLst>
                <a:ext uri="{FF2B5EF4-FFF2-40B4-BE49-F238E27FC236}">
                  <a16:creationId xmlns:a16="http://schemas.microsoft.com/office/drawing/2014/main" xmlns="" id="{6BE0AD38-637C-C545-87A7-AE5AC4CB8EA0}"/>
                </a:ext>
              </a:extLst>
            </p:cNvPr>
            <p:cNvGrpSpPr/>
            <p:nvPr/>
          </p:nvGrpSpPr>
          <p:grpSpPr>
            <a:xfrm>
              <a:off x="7551196" y="901673"/>
              <a:ext cx="2856439" cy="2348747"/>
              <a:chOff x="8036260" y="110840"/>
              <a:chExt cx="3808585" cy="3131663"/>
            </a:xfrm>
          </p:grpSpPr>
          <p:cxnSp>
            <p:nvCxnSpPr>
              <p:cNvPr id="25" name="Gerade Verbindung 24">
                <a:extLst>
                  <a:ext uri="{FF2B5EF4-FFF2-40B4-BE49-F238E27FC236}">
                    <a16:creationId xmlns:a16="http://schemas.microsoft.com/office/drawing/2014/main" xmlns="" id="{EF18481A-C190-1B42-ABA5-F6D00CA5ED25}"/>
                  </a:ext>
                </a:extLst>
              </p:cNvPr>
              <p:cNvCxnSpPr>
                <a:cxnSpLocks/>
              </p:cNvCxnSpPr>
              <p:nvPr/>
            </p:nvCxnSpPr>
            <p:spPr>
              <a:xfrm>
                <a:off x="8036260" y="332128"/>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xmlns="" id="{4DC9C845-6118-FA4C-B9EE-02778DC687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3245" y="110840"/>
                <a:ext cx="3711600" cy="3131663"/>
              </a:xfrm>
              <a:prstGeom prst="rect">
                <a:avLst/>
              </a:prstGeom>
            </p:spPr>
          </p:pic>
        </p:grpSp>
        <p:grpSp>
          <p:nvGrpSpPr>
            <p:cNvPr id="43" name="Gruppieren 42">
              <a:extLst>
                <a:ext uri="{FF2B5EF4-FFF2-40B4-BE49-F238E27FC236}">
                  <a16:creationId xmlns:a16="http://schemas.microsoft.com/office/drawing/2014/main" xmlns="" id="{64F7360C-A161-E54E-B606-C74D134A03CA}"/>
                </a:ext>
              </a:extLst>
            </p:cNvPr>
            <p:cNvGrpSpPr/>
            <p:nvPr/>
          </p:nvGrpSpPr>
          <p:grpSpPr>
            <a:xfrm>
              <a:off x="1705164" y="3283677"/>
              <a:ext cx="2783700" cy="2521439"/>
              <a:chOff x="241552" y="3235235"/>
              <a:chExt cx="3711600" cy="3361918"/>
            </a:xfrm>
          </p:grpSpPr>
          <p:cxnSp>
            <p:nvCxnSpPr>
              <p:cNvPr id="9" name="Gerade Verbindung 8">
                <a:extLst>
                  <a:ext uri="{FF2B5EF4-FFF2-40B4-BE49-F238E27FC236}">
                    <a16:creationId xmlns:a16="http://schemas.microsoft.com/office/drawing/2014/main" xmlns="" id="{91B10E15-2F57-4B4E-B991-7CCD381C5575}"/>
                  </a:ext>
                </a:extLst>
              </p:cNvPr>
              <p:cNvCxnSpPr>
                <a:cxnSpLocks/>
              </p:cNvCxnSpPr>
              <p:nvPr/>
            </p:nvCxnSpPr>
            <p:spPr>
              <a:xfrm>
                <a:off x="463965" y="3235235"/>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xmlns="" id="{D36C7408-A853-204A-B521-B5CF24EEE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52" y="3465490"/>
                <a:ext cx="3711600" cy="3131663"/>
              </a:xfrm>
              <a:prstGeom prst="rect">
                <a:avLst/>
              </a:prstGeom>
            </p:spPr>
          </p:pic>
        </p:grpSp>
        <p:grpSp>
          <p:nvGrpSpPr>
            <p:cNvPr id="46" name="Gruppieren 45">
              <a:extLst>
                <a:ext uri="{FF2B5EF4-FFF2-40B4-BE49-F238E27FC236}">
                  <a16:creationId xmlns:a16="http://schemas.microsoft.com/office/drawing/2014/main" xmlns="" id="{5AD72F95-402C-D649-B352-3AFDE3344EE8}"/>
                </a:ext>
              </a:extLst>
            </p:cNvPr>
            <p:cNvGrpSpPr/>
            <p:nvPr/>
          </p:nvGrpSpPr>
          <p:grpSpPr>
            <a:xfrm>
              <a:off x="4549592" y="3290430"/>
              <a:ext cx="2901625" cy="2511915"/>
              <a:chOff x="4034121" y="3244239"/>
              <a:chExt cx="3868833" cy="3349220"/>
            </a:xfrm>
          </p:grpSpPr>
          <p:grpSp>
            <p:nvGrpSpPr>
              <p:cNvPr id="29" name="Gruppieren 28">
                <a:extLst>
                  <a:ext uri="{FF2B5EF4-FFF2-40B4-BE49-F238E27FC236}">
                    <a16:creationId xmlns:a16="http://schemas.microsoft.com/office/drawing/2014/main" xmlns="" id="{200BB601-F8A9-2C48-9409-EFF8EAFB503B}"/>
                  </a:ext>
                </a:extLst>
              </p:cNvPr>
              <p:cNvGrpSpPr/>
              <p:nvPr/>
            </p:nvGrpSpPr>
            <p:grpSpPr>
              <a:xfrm>
                <a:off x="4034121" y="3244239"/>
                <a:ext cx="3637597" cy="3315707"/>
                <a:chOff x="4004684" y="3244239"/>
                <a:chExt cx="3637597" cy="3315707"/>
              </a:xfrm>
            </p:grpSpPr>
            <p:cxnSp>
              <p:nvCxnSpPr>
                <p:cNvPr id="36" name="Gerade Verbindung 35">
                  <a:extLst>
                    <a:ext uri="{FF2B5EF4-FFF2-40B4-BE49-F238E27FC236}">
                      <a16:creationId xmlns:a16="http://schemas.microsoft.com/office/drawing/2014/main" xmlns="" id="{B2947BCC-DE5D-5C46-A0F9-4675F9C422D0}"/>
                    </a:ext>
                  </a:extLst>
                </p:cNvPr>
                <p:cNvCxnSpPr>
                  <a:cxnSpLocks/>
                </p:cNvCxnSpPr>
                <p:nvPr/>
              </p:nvCxnSpPr>
              <p:spPr>
                <a:xfrm>
                  <a:off x="4004684"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xmlns="" id="{CC707D23-5D9D-D14E-AE33-533716897C31}"/>
                    </a:ext>
                  </a:extLst>
                </p:cNvPr>
                <p:cNvCxnSpPr>
                  <a:cxnSpLocks/>
                </p:cNvCxnSpPr>
                <p:nvPr/>
              </p:nvCxnSpPr>
              <p:spPr>
                <a:xfrm>
                  <a:off x="4324660" y="3244239"/>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pic>
            <p:nvPicPr>
              <p:cNvPr id="45" name="Grafik 44">
                <a:extLst>
                  <a:ext uri="{FF2B5EF4-FFF2-40B4-BE49-F238E27FC236}">
                    <a16:creationId xmlns:a16="http://schemas.microsoft.com/office/drawing/2014/main" xmlns="" id="{17C6345F-1F70-CB46-912F-6DF69007D9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354" y="3461796"/>
                <a:ext cx="3711600" cy="3131663"/>
              </a:xfrm>
              <a:prstGeom prst="rect">
                <a:avLst/>
              </a:prstGeom>
            </p:spPr>
          </p:pic>
        </p:grpSp>
        <p:grpSp>
          <p:nvGrpSpPr>
            <p:cNvPr id="49" name="Gruppieren 48">
              <a:extLst>
                <a:ext uri="{FF2B5EF4-FFF2-40B4-BE49-F238E27FC236}">
                  <a16:creationId xmlns:a16="http://schemas.microsoft.com/office/drawing/2014/main" xmlns="" id="{80A04E9B-89B0-EC49-8F3E-D95F10ADE328}"/>
                </a:ext>
              </a:extLst>
            </p:cNvPr>
            <p:cNvGrpSpPr/>
            <p:nvPr/>
          </p:nvGrpSpPr>
          <p:grpSpPr>
            <a:xfrm>
              <a:off x="7551197" y="3283676"/>
              <a:ext cx="2881943" cy="2518668"/>
              <a:chOff x="8036260" y="3235235"/>
              <a:chExt cx="3842591" cy="3358224"/>
            </a:xfrm>
          </p:grpSpPr>
          <p:cxnSp>
            <p:nvCxnSpPr>
              <p:cNvPr id="28" name="Gerade Verbindung 27">
                <a:extLst>
                  <a:ext uri="{FF2B5EF4-FFF2-40B4-BE49-F238E27FC236}">
                    <a16:creationId xmlns:a16="http://schemas.microsoft.com/office/drawing/2014/main" xmlns="" id="{03D2953B-4DE2-5B47-8E43-ACB30B130D5C}"/>
                  </a:ext>
                </a:extLst>
              </p:cNvPr>
              <p:cNvCxnSpPr>
                <a:cxnSpLocks/>
              </p:cNvCxnSpPr>
              <p:nvPr/>
            </p:nvCxnSpPr>
            <p:spPr>
              <a:xfrm>
                <a:off x="8330398" y="3235235"/>
                <a:ext cx="3548453"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xmlns="" id="{0470C1D2-4ED2-7B49-AB01-3C8B5E947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005" y="3461796"/>
                <a:ext cx="3711600" cy="3131663"/>
              </a:xfrm>
              <a:prstGeom prst="rect">
                <a:avLst/>
              </a:prstGeom>
            </p:spPr>
          </p:pic>
          <p:cxnSp>
            <p:nvCxnSpPr>
              <p:cNvPr id="48" name="Gerade Verbindung 47">
                <a:extLst>
                  <a:ext uri="{FF2B5EF4-FFF2-40B4-BE49-F238E27FC236}">
                    <a16:creationId xmlns:a16="http://schemas.microsoft.com/office/drawing/2014/main" xmlns="" id="{8DA844F1-0911-4F4C-B151-F7311C4BCF42}"/>
                  </a:ext>
                </a:extLst>
              </p:cNvPr>
              <p:cNvCxnSpPr>
                <a:cxnSpLocks/>
              </p:cNvCxnSpPr>
              <p:nvPr/>
            </p:nvCxnSpPr>
            <p:spPr>
              <a:xfrm>
                <a:off x="8036260"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0934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07144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AC74BE0-1B91-4EEB-B8C4-B94CB2CE08FC}"/>
              </a:ext>
            </a:extLst>
          </p:cNvPr>
          <p:cNvSpPr>
            <a:spLocks noGrp="1"/>
          </p:cNvSpPr>
          <p:nvPr>
            <p:ph type="title"/>
          </p:nvPr>
        </p:nvSpPr>
        <p:spPr>
          <a:xfrm>
            <a:off x="149468" y="3270738"/>
            <a:ext cx="2809356" cy="928694"/>
          </a:xfrm>
        </p:spPr>
        <p:txBody>
          <a:bodyPr/>
          <a:lstStyle/>
          <a:p>
            <a:r>
              <a:rPr lang="en-US" dirty="0"/>
              <a:t>Agility</a:t>
            </a:r>
          </a:p>
        </p:txBody>
      </p:sp>
      <p:pic>
        <p:nvPicPr>
          <p:cNvPr id="3" name="Picture 2" descr="A dog jumping in the air&#10;&#10;Description automatically generated">
            <a:extLst>
              <a:ext uri="{FF2B5EF4-FFF2-40B4-BE49-F238E27FC236}">
                <a16:creationId xmlns:a16="http://schemas.microsoft.com/office/drawing/2014/main" xmlns="" id="{46360E14-B295-4A2F-80C0-7264FD344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6378" y="644924"/>
            <a:ext cx="8053924" cy="5284381"/>
          </a:xfrm>
          <a:prstGeom prst="rect">
            <a:avLst/>
          </a:prstGeom>
        </p:spPr>
      </p:pic>
      <p:sp>
        <p:nvSpPr>
          <p:cNvPr id="7" name="Content Placeholder 6">
            <a:extLst>
              <a:ext uri="{FF2B5EF4-FFF2-40B4-BE49-F238E27FC236}">
                <a16:creationId xmlns:a16="http://schemas.microsoft.com/office/drawing/2014/main" xmlns="" id="{4CAC9815-C74F-414D-8DCA-F3EF0C133248}"/>
              </a:ext>
            </a:extLst>
          </p:cNvPr>
          <p:cNvSpPr>
            <a:spLocks noGrp="1"/>
          </p:cNvSpPr>
          <p:nvPr>
            <p:ph idx="1"/>
          </p:nvPr>
        </p:nvSpPr>
        <p:spPr>
          <a:xfrm>
            <a:off x="4031673" y="5170516"/>
            <a:ext cx="5548746" cy="758789"/>
          </a:xfrm>
        </p:spPr>
        <p:txBody>
          <a:bodyPr>
            <a:noAutofit/>
          </a:bodyPr>
          <a:lstStyle/>
          <a:p>
            <a:pPr marL="0" indent="0">
              <a:buNone/>
            </a:pPr>
            <a:r>
              <a:rPr lang="en-US" sz="3600" b="1" dirty="0"/>
              <a:t>Ability to change direction</a:t>
            </a:r>
          </a:p>
        </p:txBody>
      </p:sp>
    </p:spTree>
    <p:extLst>
      <p:ext uri="{BB962C8B-B14F-4D97-AF65-F5344CB8AC3E}">
        <p14:creationId xmlns:p14="http://schemas.microsoft.com/office/powerpoint/2010/main" val="1883433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56524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9552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xmlns=""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79903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xmlns=""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3898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xmlns=""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39088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xmlns="" id="{46C2BDC3-824D-44EE-AF34-8D158BC2E084}"/>
              </a:ext>
            </a:extLst>
          </p:cNvPr>
          <p:cNvPicPr>
            <a:picLocks noChangeAspect="1"/>
          </p:cNvPicPr>
          <p:nvPr/>
        </p:nvPicPr>
        <p:blipFill>
          <a:blip r:embed="rId3">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4226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a:stretch>
            <a:fillRect/>
          </a:stretch>
        </p:blipFill>
        <p:spPr>
          <a:xfrm>
            <a:off x="8176368" y="2927545"/>
            <a:ext cx="1893896" cy="770355"/>
          </a:xfrm>
          <a:prstGeom prst="rect">
            <a:avLst/>
          </a:prstGeom>
        </p:spPr>
      </p:pic>
      <p:pic>
        <p:nvPicPr>
          <p:cNvPr id="68" name="Content Placeholder 4">
            <a:extLst>
              <a:ext uri="{FF2B5EF4-FFF2-40B4-BE49-F238E27FC236}">
                <a16:creationId xmlns:a16="http://schemas.microsoft.com/office/drawing/2014/main" xmlns="" id="{46C2BDC3-824D-44EE-AF34-8D158BC2E084}"/>
              </a:ext>
            </a:extLst>
          </p:cNvPr>
          <p:cNvPicPr>
            <a:picLocks noChangeAspect="1"/>
          </p:cNvPicPr>
          <p:nvPr/>
        </p:nvPicPr>
        <p:blipFill>
          <a:blip r:embed="rId4">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3"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27"/>
            <a:ext cx="4202682" cy="300082"/>
          </a:xfrm>
          <a:prstGeom prst="rect">
            <a:avLst/>
          </a:prstGeom>
          <a:noFill/>
        </p:spPr>
        <p:txBody>
          <a:bodyPr wrap="square" rtlCol="0">
            <a:spAutoFit/>
          </a:bodyPr>
          <a:lstStyle/>
          <a:p>
            <a:r>
              <a:rPr lang="en-US" sz="1350" dirty="0"/>
              <a:t>Incremental process improvement through measurement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13917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4"/>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39" y="1696347"/>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a:clrChange>
              <a:clrFrom>
                <a:srgbClr val="FFFFFF"/>
              </a:clrFrom>
              <a:clrTo>
                <a:srgbClr val="FFFFFF">
                  <a:alpha val="0"/>
                </a:srgbClr>
              </a:clrTo>
            </a:clrChange>
          </a:blip>
          <a:stretch>
            <a:fillRect/>
          </a:stretch>
        </p:blipFill>
        <p:spPr>
          <a:xfrm>
            <a:off x="4419092" y="2575171"/>
            <a:ext cx="4161024" cy="2250529"/>
          </a:xfrm>
          <a:prstGeom prst="rect">
            <a:avLst/>
          </a:prstGeom>
        </p:spPr>
      </p:pic>
      <p:grpSp>
        <p:nvGrpSpPr>
          <p:cNvPr id="32" name="Group 31"/>
          <p:cNvGrpSpPr/>
          <p:nvPr/>
        </p:nvGrpSpPr>
        <p:grpSpPr>
          <a:xfrm>
            <a:off x="2720963"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2"/>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3"/>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a:stretch>
            <a:fillRect/>
          </a:stretch>
        </p:blipFill>
        <p:spPr>
          <a:xfrm>
            <a:off x="8176368" y="2927545"/>
            <a:ext cx="1893896" cy="770355"/>
          </a:xfrm>
          <a:prstGeom prst="rect">
            <a:avLst/>
          </a:prstGeom>
        </p:spPr>
      </p:pic>
      <p:pic>
        <p:nvPicPr>
          <p:cNvPr id="68" name="Content Placeholder 4">
            <a:extLst>
              <a:ext uri="{FF2B5EF4-FFF2-40B4-BE49-F238E27FC236}">
                <a16:creationId xmlns:a16="http://schemas.microsoft.com/office/drawing/2014/main" xmlns="" id="{46C2BDC3-824D-44EE-AF34-8D158BC2E084}"/>
              </a:ext>
            </a:extLst>
          </p:cNvPr>
          <p:cNvPicPr>
            <a:picLocks noChangeAspect="1"/>
          </p:cNvPicPr>
          <p:nvPr/>
        </p:nvPicPr>
        <p:blipFill>
          <a:blip r:embed="rId4">
            <a:clrChange>
              <a:clrFrom>
                <a:srgbClr val="FEFEF6"/>
              </a:clrFrom>
              <a:clrTo>
                <a:srgbClr val="FEFEF6">
                  <a:alpha val="0"/>
                </a:srgbClr>
              </a:clrTo>
            </a:clrChange>
          </a:blip>
          <a:stretch>
            <a:fillRect/>
          </a:stretch>
        </p:blipFill>
        <p:spPr>
          <a:xfrm>
            <a:off x="4393516" y="3445613"/>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5"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2" name="Bent Arrow 71"/>
          <p:cNvSpPr/>
          <p:nvPr/>
        </p:nvSpPr>
        <p:spPr>
          <a:xfrm rot="16200000">
            <a:off x="5192119" y="1290305"/>
            <a:ext cx="1782023" cy="6165285"/>
          </a:xfrm>
          <a:prstGeom prst="bentArrow">
            <a:avLst>
              <a:gd name="adj1" fmla="val 6674"/>
              <a:gd name="adj2" fmla="val 7025"/>
              <a:gd name="adj3" fmla="val 18891"/>
              <a:gd name="adj4" fmla="val 41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3"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3"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2"/>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4"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0"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2" y="4457833"/>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27"/>
            <a:ext cx="4202682" cy="300082"/>
          </a:xfrm>
          <a:prstGeom prst="rect">
            <a:avLst/>
          </a:prstGeom>
          <a:noFill/>
        </p:spPr>
        <p:txBody>
          <a:bodyPr wrap="square" rtlCol="0">
            <a:spAutoFit/>
          </a:bodyPr>
          <a:lstStyle/>
          <a:p>
            <a:r>
              <a:rPr lang="en-US" sz="1350" dirty="0"/>
              <a:t>Incremental process improvement through measurement</a:t>
            </a:r>
          </a:p>
        </p:txBody>
      </p:sp>
      <p:sp>
        <p:nvSpPr>
          <p:cNvPr id="35" name="TextBox 34"/>
          <p:cNvSpPr txBox="1"/>
          <p:nvPr/>
        </p:nvSpPr>
        <p:spPr>
          <a:xfrm>
            <a:off x="3389310" y="5260927"/>
            <a:ext cx="4202682" cy="300082"/>
          </a:xfrm>
          <a:prstGeom prst="rect">
            <a:avLst/>
          </a:prstGeom>
          <a:noFill/>
        </p:spPr>
        <p:txBody>
          <a:bodyPr wrap="square" rtlCol="0">
            <a:spAutoFit/>
          </a:bodyPr>
          <a:lstStyle/>
          <a:p>
            <a:r>
              <a:rPr lang="en-US" sz="1350" dirty="0"/>
              <a:t>Fitness improvement through feedback</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780929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DFA7F-4B4C-7A4C-A35C-9A9B96D80326}"/>
              </a:ext>
            </a:extLst>
          </p:cNvPr>
          <p:cNvSpPr>
            <a:spLocks noGrp="1"/>
          </p:cNvSpPr>
          <p:nvPr>
            <p:ph type="title"/>
          </p:nvPr>
        </p:nvSpPr>
        <p:spPr/>
        <p:txBody>
          <a:bodyPr/>
          <a:lstStyle/>
          <a:p>
            <a:pPr algn="ctr"/>
            <a:r>
              <a:rPr lang="en-US" dirty="0"/>
              <a:t>Kanban Maturity Model</a:t>
            </a:r>
          </a:p>
        </p:txBody>
      </p:sp>
      <p:pic>
        <p:nvPicPr>
          <p:cNvPr id="4" name="Picture 3" descr="A picture containing table, sitting, computer, laying&#10;&#10;Description automatically generated">
            <a:extLst>
              <a:ext uri="{FF2B5EF4-FFF2-40B4-BE49-F238E27FC236}">
                <a16:creationId xmlns:a16="http://schemas.microsoft.com/office/drawing/2014/main" xmlns="" id="{AA562D1A-DDB7-EB43-8891-E52B23F4A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6001" y="1533509"/>
            <a:ext cx="8899998" cy="5324491"/>
          </a:xfrm>
          <a:prstGeom prst="rect">
            <a:avLst/>
          </a:prstGeom>
        </p:spPr>
      </p:pic>
    </p:spTree>
    <p:extLst>
      <p:ext uri="{BB962C8B-B14F-4D97-AF65-F5344CB8AC3E}">
        <p14:creationId xmlns:p14="http://schemas.microsoft.com/office/powerpoint/2010/main" val="289980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218ABC1-CFCE-40EB-A078-F1DCAA6E2952}"/>
              </a:ext>
            </a:extLst>
          </p:cNvPr>
          <p:cNvSpPr>
            <a:spLocks noGrp="1"/>
          </p:cNvSpPr>
          <p:nvPr>
            <p:ph type="title"/>
          </p:nvPr>
        </p:nvSpPr>
        <p:spPr>
          <a:xfrm>
            <a:off x="3763108" y="1844675"/>
            <a:ext cx="7588680" cy="2700338"/>
          </a:xfrm>
        </p:spPr>
        <p:txBody>
          <a:bodyPr>
            <a:normAutofit/>
          </a:bodyPr>
          <a:lstStyle/>
          <a:p>
            <a:r>
              <a:rPr lang="en-US" sz="7200" dirty="0">
                <a:solidFill>
                  <a:schemeClr val="bg1"/>
                </a:solidFill>
              </a:rPr>
              <a:t>Why do we need YAMM?</a:t>
            </a:r>
          </a:p>
        </p:txBody>
      </p:sp>
      <p:sp>
        <p:nvSpPr>
          <p:cNvPr id="4" name="Text Placeholder 3">
            <a:extLst>
              <a:ext uri="{FF2B5EF4-FFF2-40B4-BE49-F238E27FC236}">
                <a16:creationId xmlns:a16="http://schemas.microsoft.com/office/drawing/2014/main" xmlns="" id="{707FDF2C-52F3-4519-82DB-898A3C76FA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9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BB494446-25E4-46BD-8D1A-3E505F44F9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716" y="317500"/>
            <a:ext cx="8897816" cy="59318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xmlns="" id="{6AC74BE0-1B91-4EEB-B8C4-B94CB2CE08FC}"/>
              </a:ext>
            </a:extLst>
          </p:cNvPr>
          <p:cNvSpPr>
            <a:spLocks noGrp="1"/>
          </p:cNvSpPr>
          <p:nvPr>
            <p:ph type="title"/>
          </p:nvPr>
        </p:nvSpPr>
        <p:spPr>
          <a:xfrm>
            <a:off x="149468" y="3270738"/>
            <a:ext cx="2809356" cy="928694"/>
          </a:xfrm>
        </p:spPr>
        <p:txBody>
          <a:bodyPr/>
          <a:lstStyle/>
          <a:p>
            <a:r>
              <a:rPr lang="en-US" dirty="0"/>
              <a:t>Resilience</a:t>
            </a:r>
          </a:p>
        </p:txBody>
      </p:sp>
      <p:sp>
        <p:nvSpPr>
          <p:cNvPr id="7" name="Content Placeholder 6">
            <a:extLst>
              <a:ext uri="{FF2B5EF4-FFF2-40B4-BE49-F238E27FC236}">
                <a16:creationId xmlns:a16="http://schemas.microsoft.com/office/drawing/2014/main" xmlns="" id="{4CAC9815-C74F-414D-8DCA-F3EF0C133248}"/>
              </a:ext>
            </a:extLst>
          </p:cNvPr>
          <p:cNvSpPr>
            <a:spLocks noGrp="1"/>
          </p:cNvSpPr>
          <p:nvPr>
            <p:ph idx="1"/>
          </p:nvPr>
        </p:nvSpPr>
        <p:spPr>
          <a:xfrm>
            <a:off x="7429500" y="4495800"/>
            <a:ext cx="4318000" cy="919489"/>
          </a:xfrm>
        </p:spPr>
        <p:txBody>
          <a:bodyPr>
            <a:noAutofit/>
          </a:bodyPr>
          <a:lstStyle/>
          <a:p>
            <a:pPr marL="0" indent="0">
              <a:buNone/>
            </a:pPr>
            <a:r>
              <a:rPr lang="en-US" sz="3600" b="1" dirty="0"/>
              <a:t>Ability to recover from adversity</a:t>
            </a:r>
          </a:p>
        </p:txBody>
      </p:sp>
    </p:spTree>
    <p:extLst>
      <p:ext uri="{BB962C8B-B14F-4D97-AF65-F5344CB8AC3E}">
        <p14:creationId xmlns:p14="http://schemas.microsoft.com/office/powerpoint/2010/main" val="1326357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75303" y="3883025"/>
            <a:ext cx="3744913" cy="2133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10" name="Rectangle 9"/>
          <p:cNvSpPr/>
          <p:nvPr/>
        </p:nvSpPr>
        <p:spPr>
          <a:xfrm>
            <a:off x="3276600" y="1371600"/>
            <a:ext cx="3124200" cy="2133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82948" name="Title 1"/>
          <p:cNvSpPr>
            <a:spLocks noGrp="1"/>
          </p:cNvSpPr>
          <p:nvPr>
            <p:ph type="title"/>
          </p:nvPr>
        </p:nvSpPr>
        <p:spPr/>
        <p:txBody>
          <a:bodyPr>
            <a:normAutofit/>
          </a:bodyPr>
          <a:lstStyle/>
          <a:p>
            <a:r>
              <a:rPr lang="en-US" altLang="en-US" sz="3600" dirty="0"/>
              <a:t>How the Kanban Maturity Model is Different</a:t>
            </a:r>
          </a:p>
        </p:txBody>
      </p:sp>
      <p:graphicFrame>
        <p:nvGraphicFramePr>
          <p:cNvPr id="5" name="Diagram 4"/>
          <p:cNvGraphicFramePr>
            <a:graphicFrameLocks noChangeAspect="1"/>
          </p:cNvGraphicFramePr>
          <p:nvPr/>
        </p:nvGraphicFramePr>
        <p:xfrm>
          <a:off x="2895600" y="1295400"/>
          <a:ext cx="5486400" cy="2068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a:graphicFrameLocks noChangeAspect="1"/>
          </p:cNvGraphicFramePr>
          <p:nvPr/>
        </p:nvGraphicFramePr>
        <p:xfrm>
          <a:off x="2895600" y="3962400"/>
          <a:ext cx="5486400" cy="206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rved Up Arrow 7"/>
          <p:cNvSpPr>
            <a:spLocks noChangeAspect="1"/>
          </p:cNvSpPr>
          <p:nvPr/>
        </p:nvSpPr>
        <p:spPr>
          <a:xfrm rot="575575" flipH="1" flipV="1">
            <a:off x="5759453" y="4024316"/>
            <a:ext cx="1768475" cy="674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TextBox 14"/>
          <p:cNvSpPr txBox="1">
            <a:spLocks noChangeArrowheads="1"/>
          </p:cNvSpPr>
          <p:nvPr/>
        </p:nvSpPr>
        <p:spPr bwMode="auto">
          <a:xfrm>
            <a:off x="7878766" y="4919666"/>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Outcomes and Results</a:t>
            </a:r>
          </a:p>
        </p:txBody>
      </p:sp>
      <p:sp>
        <p:nvSpPr>
          <p:cNvPr id="2" name="TextBox 1"/>
          <p:cNvSpPr txBox="1"/>
          <p:nvPr/>
        </p:nvSpPr>
        <p:spPr>
          <a:xfrm>
            <a:off x="776284" y="1598278"/>
            <a:ext cx="2309816" cy="1569660"/>
          </a:xfrm>
          <a:prstGeom prst="rect">
            <a:avLst/>
          </a:prstGeom>
          <a:noFill/>
        </p:spPr>
        <p:txBody>
          <a:bodyPr wrap="square" rtlCol="0">
            <a:spAutoFit/>
          </a:bodyPr>
          <a:lstStyle/>
          <a:p>
            <a:r>
              <a:rPr lang="en-US" sz="3200" dirty="0"/>
              <a:t>Traditional Maturity Models</a:t>
            </a:r>
          </a:p>
        </p:txBody>
      </p:sp>
      <p:sp>
        <p:nvSpPr>
          <p:cNvPr id="11" name="TextBox 10">
            <a:extLst>
              <a:ext uri="{FF2B5EF4-FFF2-40B4-BE49-F238E27FC236}">
                <a16:creationId xmlns:a16="http://schemas.microsoft.com/office/drawing/2014/main" xmlns="" id="{ED08B8CB-E82D-4CDB-AED7-0164FA6737D5}"/>
              </a:ext>
            </a:extLst>
          </p:cNvPr>
          <p:cNvSpPr txBox="1">
            <a:spLocks noChangeArrowheads="1"/>
          </p:cNvSpPr>
          <p:nvPr/>
        </p:nvSpPr>
        <p:spPr bwMode="auto">
          <a:xfrm>
            <a:off x="3362078" y="1027739"/>
            <a:ext cx="3419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Conformance to Practices</a:t>
            </a:r>
          </a:p>
        </p:txBody>
      </p:sp>
      <p:sp>
        <p:nvSpPr>
          <p:cNvPr id="3" name="TextBox 2">
            <a:extLst>
              <a:ext uri="{FF2B5EF4-FFF2-40B4-BE49-F238E27FC236}">
                <a16:creationId xmlns:a16="http://schemas.microsoft.com/office/drawing/2014/main" xmlns="" id="{571829D6-A803-465C-8D63-5D45DDADC0D0}"/>
              </a:ext>
            </a:extLst>
          </p:cNvPr>
          <p:cNvSpPr txBox="1"/>
          <p:nvPr/>
        </p:nvSpPr>
        <p:spPr>
          <a:xfrm>
            <a:off x="770728" y="4276610"/>
            <a:ext cx="2309816" cy="1569660"/>
          </a:xfrm>
          <a:prstGeom prst="rect">
            <a:avLst/>
          </a:prstGeom>
          <a:noFill/>
        </p:spPr>
        <p:txBody>
          <a:bodyPr wrap="square" rtlCol="0">
            <a:spAutoFit/>
          </a:bodyPr>
          <a:lstStyle/>
          <a:p>
            <a:r>
              <a:rPr lang="en-US" sz="3200" dirty="0"/>
              <a:t>Kanban Maturity Model</a:t>
            </a:r>
          </a:p>
        </p:txBody>
      </p:sp>
      <p:sp>
        <p:nvSpPr>
          <p:cNvPr id="4" name="TextBox 3">
            <a:extLst>
              <a:ext uri="{FF2B5EF4-FFF2-40B4-BE49-F238E27FC236}">
                <a16:creationId xmlns:a16="http://schemas.microsoft.com/office/drawing/2014/main" xmlns="" id="{D5B7353A-B1C5-4906-B3D3-31598C04C515}"/>
              </a:ext>
            </a:extLst>
          </p:cNvPr>
          <p:cNvSpPr txBox="1">
            <a:spLocks noChangeArrowheads="1"/>
          </p:cNvSpPr>
          <p:nvPr/>
        </p:nvSpPr>
        <p:spPr bwMode="auto">
          <a:xfrm>
            <a:off x="7878766" y="2190799"/>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Outcomes and Results</a:t>
            </a:r>
          </a:p>
        </p:txBody>
      </p:sp>
    </p:spTree>
    <p:extLst>
      <p:ext uri="{BB962C8B-B14F-4D97-AF65-F5344CB8AC3E}">
        <p14:creationId xmlns:p14="http://schemas.microsoft.com/office/powerpoint/2010/main" val="1239892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Graphic spid="7" grpId="0">
        <p:bldAsOne/>
      </p:bldGraphic>
      <p:bldP spid="8" grpId="0" animBg="1"/>
      <p:bldP spid="15" grpId="0"/>
      <p:bldP spid="11"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xmlns=""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xmlns=""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xmlns=""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
        <p:nvSpPr>
          <p:cNvPr id="3" name="Rectangle 2">
            <a:extLst>
              <a:ext uri="{FF2B5EF4-FFF2-40B4-BE49-F238E27FC236}">
                <a16:creationId xmlns:a16="http://schemas.microsoft.com/office/drawing/2014/main" xmlns="" id="{81820072-6DF1-4C12-8D5C-BE1214F9A01E}"/>
              </a:ext>
            </a:extLst>
          </p:cNvPr>
          <p:cNvSpPr/>
          <p:nvPr/>
        </p:nvSpPr>
        <p:spPr>
          <a:xfrm>
            <a:off x="6074571" y="2483828"/>
            <a:ext cx="5126829" cy="2677656"/>
          </a:xfrm>
          <a:prstGeom prst="rect">
            <a:avLst/>
          </a:prstGeom>
        </p:spPr>
        <p:txBody>
          <a:bodyPr wrap="square">
            <a:spAutoFit/>
          </a:bodyPr>
          <a:lstStyle/>
          <a:p>
            <a:pPr lvl="0"/>
            <a:r>
              <a:rPr lang="en-US" sz="2800" b="1" dirty="0">
                <a:latin typeface="Arial" panose="020B0604020202020204" pitchFamily="34" charset="0"/>
              </a:rPr>
              <a:t>The Kanban Maturity Model (KMM) maps ~150 specific Kanban practices to </a:t>
            </a:r>
            <a:r>
              <a:rPr lang="en-US" sz="2800" b="1" dirty="0">
                <a:solidFill>
                  <a:srgbClr val="FF0000"/>
                </a:solidFill>
                <a:latin typeface="Arial" panose="020B0604020202020204" pitchFamily="34" charset="0"/>
              </a:rPr>
              <a:t>observable business outcomes</a:t>
            </a:r>
            <a:r>
              <a:rPr lang="en-US" sz="2800" b="1" dirty="0">
                <a:latin typeface="Arial" panose="020B0604020202020204" pitchFamily="34" charset="0"/>
              </a:rPr>
              <a:t> using seven levels of organizational maturity</a:t>
            </a:r>
            <a:endParaRPr lang="en-US" sz="2800" b="1" dirty="0"/>
          </a:p>
        </p:txBody>
      </p:sp>
    </p:spTree>
    <p:extLst>
      <p:ext uri="{BB962C8B-B14F-4D97-AF65-F5344CB8AC3E}">
        <p14:creationId xmlns:p14="http://schemas.microsoft.com/office/powerpoint/2010/main" val="663581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xmlns=""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xmlns=""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xmlns=""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
        <p:nvSpPr>
          <p:cNvPr id="3" name="Rectangle 2">
            <a:extLst>
              <a:ext uri="{FF2B5EF4-FFF2-40B4-BE49-F238E27FC236}">
                <a16:creationId xmlns:a16="http://schemas.microsoft.com/office/drawing/2014/main" xmlns="" id="{81820072-6DF1-4C12-8D5C-BE1214F9A01E}"/>
              </a:ext>
            </a:extLst>
          </p:cNvPr>
          <p:cNvSpPr/>
          <p:nvPr/>
        </p:nvSpPr>
        <p:spPr>
          <a:xfrm>
            <a:off x="6098947" y="2556588"/>
            <a:ext cx="5126829" cy="1384995"/>
          </a:xfrm>
          <a:prstGeom prst="rect">
            <a:avLst/>
          </a:prstGeom>
        </p:spPr>
        <p:txBody>
          <a:bodyPr wrap="square">
            <a:spAutoFit/>
          </a:bodyPr>
          <a:lstStyle/>
          <a:p>
            <a:pPr lvl="0"/>
            <a:r>
              <a:rPr lang="en-US" sz="2800" b="1" dirty="0">
                <a:latin typeface="Arial" panose="020B0604020202020204" pitchFamily="34" charset="0"/>
              </a:rPr>
              <a:t>KMM helps eliminate the two failure modes in Kanban and Agile implementations:</a:t>
            </a:r>
          </a:p>
        </p:txBody>
      </p:sp>
      <p:sp>
        <p:nvSpPr>
          <p:cNvPr id="5" name="Curved Left Arrow 5">
            <a:extLst>
              <a:ext uri="{FF2B5EF4-FFF2-40B4-BE49-F238E27FC236}">
                <a16:creationId xmlns:a16="http://schemas.microsoft.com/office/drawing/2014/main" xmlns="" id="{E86F64DF-B0B1-4FEE-B020-B42EE575EF12}"/>
              </a:ext>
            </a:extLst>
          </p:cNvPr>
          <p:cNvSpPr/>
          <p:nvPr/>
        </p:nvSpPr>
        <p:spPr>
          <a:xfrm>
            <a:off x="5268604" y="2825662"/>
            <a:ext cx="553916" cy="18408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6" name="Left-Right Arrow 6">
            <a:extLst>
              <a:ext uri="{FF2B5EF4-FFF2-40B4-BE49-F238E27FC236}">
                <a16:creationId xmlns:a16="http://schemas.microsoft.com/office/drawing/2014/main" xmlns="" id="{92B7E4F7-E65B-4F9C-ACE9-6A7EA8A21CB3}"/>
              </a:ext>
            </a:extLst>
          </p:cNvPr>
          <p:cNvSpPr/>
          <p:nvPr/>
        </p:nvSpPr>
        <p:spPr>
          <a:xfrm>
            <a:off x="182028" y="3580396"/>
            <a:ext cx="5086576" cy="3384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xmlns="" id="{488B4498-6266-4CB2-8C8B-1CEB364EF04F}"/>
              </a:ext>
            </a:extLst>
          </p:cNvPr>
          <p:cNvSpPr txBox="1"/>
          <p:nvPr/>
        </p:nvSpPr>
        <p:spPr>
          <a:xfrm>
            <a:off x="5669301" y="3972606"/>
            <a:ext cx="6172712"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solidFill>
                  <a:schemeClr val="accent2"/>
                </a:solidFill>
                <a:latin typeface="Arial" panose="020B0604020202020204" pitchFamily="34" charset="0"/>
              </a:rPr>
              <a:t>overreaching</a:t>
            </a:r>
            <a:r>
              <a:rPr lang="en-US" sz="2800" b="1" dirty="0">
                <a:latin typeface="Arial" panose="020B0604020202020204" pitchFamily="34" charset="0"/>
              </a:rPr>
              <a:t> causing an aborted start; </a:t>
            </a:r>
          </a:p>
        </p:txBody>
      </p:sp>
      <p:sp>
        <p:nvSpPr>
          <p:cNvPr id="13" name="TextBox 12">
            <a:extLst>
              <a:ext uri="{FF2B5EF4-FFF2-40B4-BE49-F238E27FC236}">
                <a16:creationId xmlns:a16="http://schemas.microsoft.com/office/drawing/2014/main" xmlns="" id="{624DEE6E-ABC2-4D35-A411-970456AC4893}"/>
              </a:ext>
            </a:extLst>
          </p:cNvPr>
          <p:cNvSpPr txBox="1"/>
          <p:nvPr/>
        </p:nvSpPr>
        <p:spPr>
          <a:xfrm>
            <a:off x="5669301" y="4926713"/>
            <a:ext cx="6172712"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latin typeface="Arial" panose="020B0604020202020204" pitchFamily="34" charset="0"/>
              </a:rPr>
              <a:t>false summit </a:t>
            </a:r>
            <a:r>
              <a:rPr lang="en-US" sz="2800" b="1" dirty="0">
                <a:solidFill>
                  <a:schemeClr val="accent2"/>
                </a:solidFill>
                <a:latin typeface="Arial" panose="020B0604020202020204" pitchFamily="34" charset="0"/>
              </a:rPr>
              <a:t>plateaus</a:t>
            </a:r>
            <a:r>
              <a:rPr lang="en-US" sz="2800" b="1" dirty="0">
                <a:latin typeface="Arial" panose="020B0604020202020204" pitchFamily="34" charset="0"/>
              </a:rPr>
              <a:t> that fail to realize full benefit.</a:t>
            </a:r>
          </a:p>
        </p:txBody>
      </p:sp>
    </p:spTree>
    <p:extLst>
      <p:ext uri="{BB962C8B-B14F-4D97-AF65-F5344CB8AC3E}">
        <p14:creationId xmlns:p14="http://schemas.microsoft.com/office/powerpoint/2010/main" val="33260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xmlns="" id="{D06DB9BF-F4E2-954B-B896-B7D117EB4F9C}"/>
              </a:ext>
            </a:extLst>
          </p:cNvPr>
          <p:cNvSpPr>
            <a:spLocks noGrp="1"/>
          </p:cNvSpPr>
          <p:nvPr>
            <p:ph type="title"/>
          </p:nvPr>
        </p:nvSpPr>
        <p:spPr/>
        <p:txBody>
          <a:bodyPr>
            <a:normAutofit/>
          </a:bodyPr>
          <a:lstStyle/>
          <a:p>
            <a:r>
              <a:rPr lang="en-US" dirty="0"/>
              <a:t>Overreaching and Plateauing</a:t>
            </a:r>
          </a:p>
        </p:txBody>
      </p:sp>
      <p:pic>
        <p:nvPicPr>
          <p:cNvPr id="27" name="Grafik 26">
            <a:extLst>
              <a:ext uri="{FF2B5EF4-FFF2-40B4-BE49-F238E27FC236}">
                <a16:creationId xmlns:a16="http://schemas.microsoft.com/office/drawing/2014/main" xmlns="" id="{1B674C01-935E-C848-8EAA-50DB2620D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834" y="1458859"/>
            <a:ext cx="6996331" cy="3926973"/>
          </a:xfrm>
          <a:prstGeom prst="rect">
            <a:avLst/>
          </a:prstGeom>
        </p:spPr>
      </p:pic>
      <p:sp>
        <p:nvSpPr>
          <p:cNvPr id="32" name="Textfeld 31">
            <a:extLst>
              <a:ext uri="{FF2B5EF4-FFF2-40B4-BE49-F238E27FC236}">
                <a16:creationId xmlns:a16="http://schemas.microsoft.com/office/drawing/2014/main" xmlns="" id="{66C448CC-9A13-254E-BD06-A9501BC754FE}"/>
              </a:ext>
            </a:extLst>
          </p:cNvPr>
          <p:cNvSpPr txBox="1"/>
          <p:nvPr/>
        </p:nvSpPr>
        <p:spPr>
          <a:xfrm>
            <a:off x="8767688" y="3669431"/>
            <a:ext cx="1652953" cy="369332"/>
          </a:xfrm>
          <a:prstGeom prst="rect">
            <a:avLst/>
          </a:prstGeom>
          <a:noFill/>
        </p:spPr>
        <p:txBody>
          <a:bodyPr wrap="square" rtlCol="0">
            <a:spAutoFit/>
          </a:bodyPr>
          <a:lstStyle/>
          <a:p>
            <a:r>
              <a:rPr lang="en-US" dirty="0">
                <a:latin typeface="+mj-lt"/>
              </a:rPr>
              <a:t>time</a:t>
            </a:r>
          </a:p>
        </p:txBody>
      </p:sp>
      <p:sp>
        <p:nvSpPr>
          <p:cNvPr id="33" name="Textfeld 32">
            <a:extLst>
              <a:ext uri="{FF2B5EF4-FFF2-40B4-BE49-F238E27FC236}">
                <a16:creationId xmlns:a16="http://schemas.microsoft.com/office/drawing/2014/main" xmlns="" id="{0A4F7B2B-8EB1-4D41-9DF8-12FB4C4DDBC7}"/>
              </a:ext>
            </a:extLst>
          </p:cNvPr>
          <p:cNvSpPr txBox="1"/>
          <p:nvPr/>
        </p:nvSpPr>
        <p:spPr>
          <a:xfrm rot="16200000">
            <a:off x="1586691" y="1341856"/>
            <a:ext cx="1652953" cy="369332"/>
          </a:xfrm>
          <a:prstGeom prst="rect">
            <a:avLst/>
          </a:prstGeom>
          <a:noFill/>
        </p:spPr>
        <p:txBody>
          <a:bodyPr wrap="square" rtlCol="0">
            <a:spAutoFit/>
          </a:bodyPr>
          <a:lstStyle/>
          <a:p>
            <a:pPr algn="ctr"/>
            <a:r>
              <a:rPr lang="en-US" dirty="0">
                <a:latin typeface="+mj-lt"/>
              </a:rPr>
              <a:t>Capability</a:t>
            </a:r>
          </a:p>
        </p:txBody>
      </p:sp>
      <p:cxnSp>
        <p:nvCxnSpPr>
          <p:cNvPr id="24" name="Straight Arrow Connector 2">
            <a:extLst>
              <a:ext uri="{FF2B5EF4-FFF2-40B4-BE49-F238E27FC236}">
                <a16:creationId xmlns:a16="http://schemas.microsoft.com/office/drawing/2014/main" xmlns="" id="{05C61CF9-7501-4C89-9027-F109C541D88D}"/>
              </a:ext>
            </a:extLst>
          </p:cNvPr>
          <p:cNvCxnSpPr>
            <a:cxnSpLocks/>
          </p:cNvCxnSpPr>
          <p:nvPr/>
        </p:nvCxnSpPr>
        <p:spPr bwMode="auto">
          <a:xfrm>
            <a:off x="9586138" y="1584950"/>
            <a:ext cx="0" cy="1197071"/>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25" name="TextBox 4">
            <a:extLst>
              <a:ext uri="{FF2B5EF4-FFF2-40B4-BE49-F238E27FC236}">
                <a16:creationId xmlns:a16="http://schemas.microsoft.com/office/drawing/2014/main" xmlns="" id="{CE2A0963-CC92-4CFF-A298-4CFF28C79EF0}"/>
              </a:ext>
            </a:extLst>
          </p:cNvPr>
          <p:cNvSpPr txBox="1"/>
          <p:nvPr/>
        </p:nvSpPr>
        <p:spPr>
          <a:xfrm rot="16200000">
            <a:off x="9942257" y="1291985"/>
            <a:ext cx="1249841" cy="1491684"/>
          </a:xfrm>
          <a:prstGeom prst="rect">
            <a:avLst/>
          </a:prstGeom>
          <a:noFill/>
        </p:spPr>
        <p:txBody>
          <a:bodyPr wrap="square" rtlCol="0">
            <a:spAutoFit/>
          </a:bodyPr>
          <a:lstStyle/>
          <a:p>
            <a:r>
              <a:rPr lang="en-US" sz="2400" b="1" dirty="0">
                <a:solidFill>
                  <a:srgbClr val="F25A23"/>
                </a:solidFill>
                <a:latin typeface="+mn-lt"/>
              </a:rPr>
              <a:t>Missed</a:t>
            </a:r>
          </a:p>
          <a:p>
            <a:r>
              <a:rPr lang="en-US" sz="2400" b="1" dirty="0">
                <a:solidFill>
                  <a:srgbClr val="F25A23"/>
                </a:solidFill>
              </a:rPr>
              <a:t>Benefit</a:t>
            </a:r>
            <a:endParaRPr lang="en-US" sz="2400" b="1" dirty="0">
              <a:solidFill>
                <a:srgbClr val="F25A23"/>
              </a:solidFill>
              <a:latin typeface="+mn-lt"/>
            </a:endParaRPr>
          </a:p>
        </p:txBody>
      </p:sp>
      <p:pic>
        <p:nvPicPr>
          <p:cNvPr id="7" name="Grafik 26">
            <a:extLst>
              <a:ext uri="{FF2B5EF4-FFF2-40B4-BE49-F238E27FC236}">
                <a16:creationId xmlns:a16="http://schemas.microsoft.com/office/drawing/2014/main" xmlns="" id="{C0FB0341-067E-42CD-A672-7A44592044A3}"/>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80312" b="81766"/>
          <a:stretch/>
        </p:blipFill>
        <p:spPr>
          <a:xfrm>
            <a:off x="7445830" y="2782021"/>
            <a:ext cx="2249156" cy="716044"/>
          </a:xfrm>
          <a:prstGeom prst="rect">
            <a:avLst/>
          </a:prstGeom>
        </p:spPr>
      </p:pic>
      <p:sp>
        <p:nvSpPr>
          <p:cNvPr id="35" name="TextBox 4">
            <a:extLst>
              <a:ext uri="{FF2B5EF4-FFF2-40B4-BE49-F238E27FC236}">
                <a16:creationId xmlns:a16="http://schemas.microsoft.com/office/drawing/2014/main" xmlns="" id="{F7FBA643-3AD1-4628-8B92-FF846E1BFEBB}"/>
              </a:ext>
            </a:extLst>
          </p:cNvPr>
          <p:cNvSpPr txBox="1"/>
          <p:nvPr/>
        </p:nvSpPr>
        <p:spPr>
          <a:xfrm>
            <a:off x="9594164" y="2661999"/>
            <a:ext cx="1946025" cy="830997"/>
          </a:xfrm>
          <a:prstGeom prst="rect">
            <a:avLst/>
          </a:prstGeom>
          <a:noFill/>
        </p:spPr>
        <p:txBody>
          <a:bodyPr wrap="square" rtlCol="0">
            <a:spAutoFit/>
          </a:bodyPr>
          <a:lstStyle/>
          <a:p>
            <a:r>
              <a:rPr lang="en-US" sz="2400" b="1" dirty="0">
                <a:solidFill>
                  <a:srgbClr val="F25A23"/>
                </a:solidFill>
                <a:latin typeface="+mn-lt"/>
              </a:rPr>
              <a:t>False Summit Plateau</a:t>
            </a:r>
          </a:p>
        </p:txBody>
      </p:sp>
      <p:grpSp>
        <p:nvGrpSpPr>
          <p:cNvPr id="37" name="Gruppieren 1">
            <a:extLst>
              <a:ext uri="{FF2B5EF4-FFF2-40B4-BE49-F238E27FC236}">
                <a16:creationId xmlns:a16="http://schemas.microsoft.com/office/drawing/2014/main" xmlns="" id="{1F0DEAFC-53EF-41D1-876F-B462355AA324}"/>
              </a:ext>
            </a:extLst>
          </p:cNvPr>
          <p:cNvGrpSpPr/>
          <p:nvPr/>
        </p:nvGrpSpPr>
        <p:grpSpPr>
          <a:xfrm>
            <a:off x="1866545" y="3413091"/>
            <a:ext cx="653917" cy="1946026"/>
            <a:chOff x="2956230" y="3889121"/>
            <a:chExt cx="501303" cy="1798233"/>
          </a:xfrm>
        </p:grpSpPr>
        <p:cxnSp>
          <p:nvCxnSpPr>
            <p:cNvPr id="38" name="Straight Arrow Connector 2">
              <a:extLst>
                <a:ext uri="{FF2B5EF4-FFF2-40B4-BE49-F238E27FC236}">
                  <a16:creationId xmlns:a16="http://schemas.microsoft.com/office/drawing/2014/main" xmlns="" id="{A32EC141-32AD-4605-879B-0A5731DF9832}"/>
                </a:ext>
              </a:extLst>
            </p:cNvPr>
            <p:cNvCxnSpPr>
              <a:cxnSpLocks/>
            </p:cNvCxnSpPr>
            <p:nvPr/>
          </p:nvCxnSpPr>
          <p:spPr bwMode="auto">
            <a:xfrm>
              <a:off x="3457533" y="3965046"/>
              <a:ext cx="0" cy="1722308"/>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39" name="TextBox 4">
              <a:extLst>
                <a:ext uri="{FF2B5EF4-FFF2-40B4-BE49-F238E27FC236}">
                  <a16:creationId xmlns:a16="http://schemas.microsoft.com/office/drawing/2014/main" xmlns="" id="{BCA567C8-E08C-4071-91CF-DEF8A0D0C956}"/>
                </a:ext>
              </a:extLst>
            </p:cNvPr>
            <p:cNvSpPr txBox="1"/>
            <p:nvPr/>
          </p:nvSpPr>
          <p:spPr>
            <a:xfrm rot="16200000">
              <a:off x="2287947" y="4557404"/>
              <a:ext cx="1798232" cy="461665"/>
            </a:xfrm>
            <a:prstGeom prst="rect">
              <a:avLst/>
            </a:prstGeom>
            <a:noFill/>
          </p:spPr>
          <p:txBody>
            <a:bodyPr wrap="square" rtlCol="0">
              <a:spAutoFit/>
            </a:bodyPr>
            <a:lstStyle/>
            <a:p>
              <a:r>
                <a:rPr lang="en-US" sz="2400" b="1" dirty="0">
                  <a:solidFill>
                    <a:srgbClr val="F25A23"/>
                  </a:solidFill>
                  <a:latin typeface="+mn-lt"/>
                </a:rPr>
                <a:t>Overreaching</a:t>
              </a:r>
            </a:p>
          </p:txBody>
        </p:sp>
      </p:grpSp>
    </p:spTree>
    <p:extLst>
      <p:ext uri="{BB962C8B-B14F-4D97-AF65-F5344CB8AC3E}">
        <p14:creationId xmlns:p14="http://schemas.microsoft.com/office/powerpoint/2010/main" val="38752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B4D5AE89-B7FD-4900-BF0F-FE0055D60716}"/>
              </a:ext>
            </a:extLst>
          </p:cNvPr>
          <p:cNvSpPr txBox="1"/>
          <p:nvPr/>
        </p:nvSpPr>
        <p:spPr>
          <a:xfrm>
            <a:off x="5637229" y="2747806"/>
            <a:ext cx="6485641" cy="36625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ML0: Oblivious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“My Way”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Arial" charset="0"/>
                <a:ea typeface="+mn-ea"/>
                <a:cs typeface="Arial" charset="0"/>
              </a:rPr>
              <a:t>Everyone is busy, but what are they producing?</a:t>
            </a:r>
          </a:p>
        </p:txBody>
      </p:sp>
      <p:pic>
        <p:nvPicPr>
          <p:cNvPr id="10" name="Picture 9" descr="A screenshot of a cell phone&#10;&#10;Description automatically generated">
            <a:extLst>
              <a:ext uri="{FF2B5EF4-FFF2-40B4-BE49-F238E27FC236}">
                <a16:creationId xmlns:a16="http://schemas.microsoft.com/office/drawing/2014/main" xmlns=""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xmlns=""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xmlns=""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49373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using a computer&#10;&#10;Description automatically generated">
            <a:extLst>
              <a:ext uri="{FF2B5EF4-FFF2-40B4-BE49-F238E27FC236}">
                <a16:creationId xmlns:a16="http://schemas.microsoft.com/office/drawing/2014/main" xmlns="" id="{04A9C3AE-BFB1-4367-8FE5-4AB5416FFD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036"/>
            <a:ext cx="9191331" cy="6130636"/>
          </a:xfrm>
          <a:prstGeom prst="rect">
            <a:avLst/>
          </a:prstGeom>
        </p:spPr>
      </p:pic>
      <p:sp>
        <p:nvSpPr>
          <p:cNvPr id="4" name="TextBox 3">
            <a:extLst>
              <a:ext uri="{FF2B5EF4-FFF2-40B4-BE49-F238E27FC236}">
                <a16:creationId xmlns:a16="http://schemas.microsoft.com/office/drawing/2014/main" xmlns="" id="{BEF385E4-4B08-45F0-9192-EA9F4ACC108D}"/>
              </a:ext>
            </a:extLst>
          </p:cNvPr>
          <p:cNvSpPr txBox="1"/>
          <p:nvPr/>
        </p:nvSpPr>
        <p:spPr>
          <a:xfrm>
            <a:off x="9191331" y="1241634"/>
            <a:ext cx="3087910" cy="2092881"/>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Individualism</a:t>
            </a:r>
            <a:endParaRPr lang="en-US" sz="2400" dirty="0">
              <a:solidFill>
                <a:prstClr val="black">
                  <a:lumMod val="65000"/>
                  <a:lumOff val="35000"/>
                </a:prstClr>
              </a:solidFill>
              <a:latin typeface="Georgia"/>
              <a:cs typeface="Georgia"/>
            </a:endParaRPr>
          </a:p>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Unpredictable and unreliable service</a:t>
            </a:r>
          </a:p>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Overburdened people</a:t>
            </a:r>
          </a:p>
        </p:txBody>
      </p:sp>
      <p:sp>
        <p:nvSpPr>
          <p:cNvPr id="5" name="TextBox 4">
            <a:extLst>
              <a:ext uri="{FF2B5EF4-FFF2-40B4-BE49-F238E27FC236}">
                <a16:creationId xmlns:a16="http://schemas.microsoft.com/office/drawing/2014/main" xmlns="" id="{B9BB468F-B5C4-4DDC-8AED-486B7336ABE0}"/>
              </a:ext>
            </a:extLst>
          </p:cNvPr>
          <p:cNvSpPr txBox="1"/>
          <p:nvPr/>
        </p:nvSpPr>
        <p:spPr>
          <a:xfrm>
            <a:off x="9191331" y="4225929"/>
            <a:ext cx="3087910" cy="120032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Unhappy customers Unhappy managers Unhappy people</a:t>
            </a:r>
          </a:p>
        </p:txBody>
      </p:sp>
    </p:spTree>
    <p:extLst>
      <p:ext uri="{BB962C8B-B14F-4D97-AF65-F5344CB8AC3E}">
        <p14:creationId xmlns:p14="http://schemas.microsoft.com/office/powerpoint/2010/main" val="18832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265549" y="1690062"/>
            <a:ext cx="9660901" cy="3477875"/>
          </a:xfrm>
          <a:prstGeom prst="rect">
            <a:avLst/>
          </a:prstGeom>
        </p:spPr>
        <p:txBody>
          <a:bodyPr wrap="square">
            <a:spAutoFit/>
          </a:bodyPr>
          <a:lstStyle/>
          <a:p>
            <a:pPr algn="ctr"/>
            <a:r>
              <a:rPr lang="en-US" sz="4400" dirty="0">
                <a:solidFill>
                  <a:srgbClr val="C00000"/>
                </a:solidFill>
                <a:latin typeface="Gill Sans Nova Cond XBd" panose="020B0A06020104020203" pitchFamily="34" charset="0"/>
              </a:rPr>
              <a:t>Implement:</a:t>
            </a:r>
          </a:p>
          <a:p>
            <a:pPr algn="ctr"/>
            <a:r>
              <a:rPr lang="en-US" sz="4400" dirty="0">
                <a:latin typeface="Gill Sans Nova Cond XBd" panose="020B0A06020104020203" pitchFamily="34" charset="0"/>
              </a:rPr>
              <a:t>Visualize Work at Team Level</a:t>
            </a:r>
            <a:br>
              <a:rPr lang="en-US" sz="4400" dirty="0">
                <a:latin typeface="Gill Sans Nova Cond XBd" panose="020B0A06020104020203" pitchFamily="34" charset="0"/>
              </a:rPr>
            </a:br>
            <a:r>
              <a:rPr lang="en-US" sz="4400" dirty="0">
                <a:latin typeface="Gill Sans Nova Cond XBd" panose="020B0A06020104020203" pitchFamily="34" charset="0"/>
              </a:rPr>
              <a:t>Limit Work In Progress (WIP)</a:t>
            </a:r>
          </a:p>
          <a:p>
            <a:pPr algn="ctr"/>
            <a:r>
              <a:rPr lang="en-US" sz="4400" dirty="0">
                <a:latin typeface="Gill Sans Nova Cond XBd" panose="020B0A06020104020203" pitchFamily="34" charset="0"/>
              </a:rPr>
              <a:t>Define Initial Policies</a:t>
            </a:r>
          </a:p>
          <a:p>
            <a:pPr algn="ctr"/>
            <a:r>
              <a:rPr lang="en-US" sz="4400" dirty="0">
                <a:latin typeface="Gill Sans Nova Cond XBd" panose="020B0A06020104020203" pitchFamily="34" charset="0"/>
              </a:rPr>
              <a:t>Feedback Loops – Kanban Meeting</a:t>
            </a:r>
          </a:p>
        </p:txBody>
      </p:sp>
    </p:spTree>
    <p:extLst>
      <p:ext uri="{BB962C8B-B14F-4D97-AF65-F5344CB8AC3E}">
        <p14:creationId xmlns:p14="http://schemas.microsoft.com/office/powerpoint/2010/main" val="1718960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9B0B45F-2FA6-4D7A-8028-24CE7BC0F28B}"/>
              </a:ext>
            </a:extLst>
          </p:cNvPr>
          <p:cNvSpPr/>
          <p:nvPr/>
        </p:nvSpPr>
        <p:spPr>
          <a:xfrm>
            <a:off x="-29183" y="-38912"/>
            <a:ext cx="12221183"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xmlns="" id="{CC17A88D-FC71-4C95-8220-55BF9F765C4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sp>
        <p:nvSpPr>
          <p:cNvPr id="5" name="TextBox 4">
            <a:extLst>
              <a:ext uri="{FF2B5EF4-FFF2-40B4-BE49-F238E27FC236}">
                <a16:creationId xmlns:a16="http://schemas.microsoft.com/office/drawing/2014/main" xmlns="" id="{B4D5AE89-B7FD-4900-BF0F-FE0055D60716}"/>
              </a:ext>
            </a:extLst>
          </p:cNvPr>
          <p:cNvSpPr txBox="1"/>
          <p:nvPr/>
        </p:nvSpPr>
        <p:spPr>
          <a:xfrm>
            <a:off x="5580993" y="2313750"/>
            <a:ext cx="6437586" cy="44012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ML1: Team-Focused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“Never the same way twice”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Arial" charset="0"/>
                <a:ea typeface="+mn-ea"/>
                <a:cs typeface="Arial" charset="0"/>
              </a:rPr>
              <a:t>individual heroics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Arial" charset="0"/>
                <a:ea typeface="+mn-ea"/>
                <a:cs typeface="Arial" charset="0"/>
              </a:rPr>
              <a:t>unconnected teams</a:t>
            </a:r>
            <a:endParaRPr kumimoji="0" lang="en-US" sz="4800" b="0" i="1"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9" name="Picture 8" descr="A close up of a sign&#10;&#10;Description automatically generated">
            <a:extLst>
              <a:ext uri="{FF2B5EF4-FFF2-40B4-BE49-F238E27FC236}">
                <a16:creationId xmlns:a16="http://schemas.microsoft.com/office/drawing/2014/main" xmlns="" id="{94C1B5AD-0B99-42BD-86A6-30513D9FB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xmlns="" id="{91533679-2210-4D24-86D0-31DA3A698E85}"/>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3940388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xmlns="" id="{58C062E3-8DFE-4E06-A5BA-616083EC0426}"/>
              </a:ext>
            </a:extLst>
          </p:cNvPr>
          <p:cNvSpPr/>
          <p:nvPr/>
        </p:nvSpPr>
        <p:spPr>
          <a:xfrm>
            <a:off x="1449729" y="1418310"/>
            <a:ext cx="9292542" cy="3662541"/>
          </a:xfrm>
          <a:prstGeom prst="rect">
            <a:avLst/>
          </a:prstGeom>
        </p:spPr>
        <p:txBody>
          <a:bodyPr wrap="square">
            <a:spAutoFit/>
          </a:bodyPr>
          <a:lstStyle/>
          <a:p>
            <a:pPr algn="ctr"/>
            <a:r>
              <a:rPr lang="en-US" sz="4400" dirty="0">
                <a:latin typeface="Gill Sans Nova Cond XBd" panose="020B0A06020104020203" pitchFamily="34" charset="0"/>
              </a:rPr>
              <a:t>“Every team reports that they deliver on their commitments, but I know that customers are waiting longer than 6 months for delivery”</a:t>
            </a:r>
            <a:r>
              <a:rPr lang="en-US" sz="2800" dirty="0">
                <a:latin typeface="Gill Sans Nova Cond XBd" panose="020B0A06020104020203" pitchFamily="34" charset="0"/>
              </a:rPr>
              <a:t> </a:t>
            </a:r>
            <a:br>
              <a:rPr lang="en-US" sz="2800" dirty="0">
                <a:latin typeface="Gill Sans Nova Cond XBd" panose="020B0A06020104020203" pitchFamily="34" charset="0"/>
              </a:rPr>
            </a:br>
            <a:r>
              <a:rPr lang="en-US" sz="2800" dirty="0">
                <a:latin typeface="Gill Sans Nova Cond XBd" panose="020B0A06020104020203" pitchFamily="34" charset="0"/>
              </a:rPr>
              <a:t>								agile coach,</a:t>
            </a:r>
            <a:br>
              <a:rPr lang="en-US" sz="2800" dirty="0">
                <a:latin typeface="Gill Sans Nova Cond XBd" panose="020B0A06020104020203" pitchFamily="34" charset="0"/>
              </a:rPr>
            </a:br>
            <a:r>
              <a:rPr lang="en-US" sz="2800" dirty="0">
                <a:latin typeface="Gill Sans Nova Cond XBd" panose="020B0A06020104020203" pitchFamily="34" charset="0"/>
              </a:rPr>
              <a:t>				    internet equipment manufacturer</a:t>
            </a:r>
          </a:p>
        </p:txBody>
      </p:sp>
    </p:spTree>
    <p:extLst>
      <p:ext uri="{BB962C8B-B14F-4D97-AF65-F5344CB8AC3E}">
        <p14:creationId xmlns:p14="http://schemas.microsoft.com/office/powerpoint/2010/main" val="1460536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Maturity Level 1 - Team Kanban Boards</a:t>
            </a:r>
          </a:p>
        </p:txBody>
      </p:sp>
      <p:sp>
        <p:nvSpPr>
          <p:cNvPr id="8" name="pole tekstowe 53"/>
          <p:cNvSpPr txBox="1"/>
          <p:nvPr/>
        </p:nvSpPr>
        <p:spPr>
          <a:xfrm>
            <a:off x="2972865" y="1269780"/>
            <a:ext cx="970137" cy="338554"/>
          </a:xfrm>
          <a:prstGeom prst="rect">
            <a:avLst/>
          </a:prstGeom>
          <a:noFill/>
        </p:spPr>
        <p:txBody>
          <a:bodyPr wrap="none" rtlCol="0">
            <a:spAutoFit/>
          </a:bodyPr>
          <a:lstStyle/>
          <a:p>
            <a:pPr algn="ctr"/>
            <a:r>
              <a:rPr lang="en-US" sz="1600" b="1" dirty="0">
                <a:solidFill>
                  <a:schemeClr val="accent4"/>
                </a:solidFill>
                <a:latin typeface="Segoe Print" pitchFamily="2" charset="0"/>
              </a:rPr>
              <a:t>Backlog</a:t>
            </a:r>
            <a:endParaRPr lang="pl-PL" sz="1600" b="1" dirty="0">
              <a:solidFill>
                <a:schemeClr val="accent4"/>
              </a:solidFill>
              <a:latin typeface="Segoe Print" pitchFamily="2" charset="0"/>
            </a:endParaRPr>
          </a:p>
        </p:txBody>
      </p:sp>
      <p:grpSp>
        <p:nvGrpSpPr>
          <p:cNvPr id="9" name="Grupa 57"/>
          <p:cNvGrpSpPr/>
          <p:nvPr/>
        </p:nvGrpSpPr>
        <p:grpSpPr>
          <a:xfrm>
            <a:off x="6291866" y="4326285"/>
            <a:ext cx="700148" cy="489271"/>
            <a:chOff x="5246340" y="1637308"/>
            <a:chExt cx="1384382" cy="936104"/>
          </a:xfrm>
        </p:grpSpPr>
        <p:sp>
          <p:nvSpPr>
            <p:cNvPr id="10"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F</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1"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2" name="Grupa 57"/>
          <p:cNvGrpSpPr/>
          <p:nvPr/>
        </p:nvGrpSpPr>
        <p:grpSpPr>
          <a:xfrm rot="21418658">
            <a:off x="3315468" y="2885942"/>
            <a:ext cx="700148" cy="489271"/>
            <a:chOff x="5246340" y="1637308"/>
            <a:chExt cx="1384382" cy="936104"/>
          </a:xfrm>
        </p:grpSpPr>
        <p:sp>
          <p:nvSpPr>
            <p:cNvPr id="13"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H</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4"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5" name="Grupa 57"/>
          <p:cNvGrpSpPr/>
          <p:nvPr/>
        </p:nvGrpSpPr>
        <p:grpSpPr>
          <a:xfrm>
            <a:off x="5704156" y="3287214"/>
            <a:ext cx="691807" cy="483443"/>
            <a:chOff x="5246340" y="1637308"/>
            <a:chExt cx="1384382" cy="936104"/>
          </a:xfrm>
        </p:grpSpPr>
        <p:sp>
          <p:nvSpPr>
            <p:cNvPr id="16"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E</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7"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8" name="Grupa 57"/>
          <p:cNvGrpSpPr/>
          <p:nvPr/>
        </p:nvGrpSpPr>
        <p:grpSpPr>
          <a:xfrm rot="404062">
            <a:off x="6319101" y="2572187"/>
            <a:ext cx="691807" cy="483443"/>
            <a:chOff x="5246340" y="1637308"/>
            <a:chExt cx="1384382" cy="936104"/>
          </a:xfrm>
        </p:grpSpPr>
        <p:sp>
          <p:nvSpPr>
            <p:cNvPr id="1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C</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2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21" name="Grupa 57"/>
          <p:cNvGrpSpPr/>
          <p:nvPr/>
        </p:nvGrpSpPr>
        <p:grpSpPr>
          <a:xfrm rot="599610">
            <a:off x="8636362" y="2590775"/>
            <a:ext cx="691807" cy="483443"/>
            <a:chOff x="5246340" y="1637308"/>
            <a:chExt cx="1384382" cy="936104"/>
          </a:xfrm>
        </p:grpSpPr>
        <p:sp>
          <p:nvSpPr>
            <p:cNvPr id="2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A</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2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
        <p:nvSpPr>
          <p:cNvPr id="24" name="Freeform 145"/>
          <p:cNvSpPr>
            <a:spLocks/>
          </p:cNvSpPr>
          <p:nvPr/>
        </p:nvSpPr>
        <p:spPr bwMode="auto">
          <a:xfrm rot="16200000">
            <a:off x="5157644" y="370728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145"/>
          <p:cNvSpPr>
            <a:spLocks/>
          </p:cNvSpPr>
          <p:nvPr/>
        </p:nvSpPr>
        <p:spPr bwMode="auto">
          <a:xfrm flipV="1">
            <a:off x="2776498" y="2105299"/>
            <a:ext cx="6906472"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ctr"/>
            <a:endParaRPr lang="pl-PL"/>
          </a:p>
        </p:txBody>
      </p:sp>
      <p:sp>
        <p:nvSpPr>
          <p:cNvPr id="26" name="Freeform 145"/>
          <p:cNvSpPr>
            <a:spLocks/>
          </p:cNvSpPr>
          <p:nvPr/>
        </p:nvSpPr>
        <p:spPr bwMode="auto">
          <a:xfrm rot="16200000">
            <a:off x="3108654" y="3752303"/>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145"/>
          <p:cNvSpPr>
            <a:spLocks/>
          </p:cNvSpPr>
          <p:nvPr/>
        </p:nvSpPr>
        <p:spPr bwMode="auto">
          <a:xfrm rot="16200000">
            <a:off x="2062964" y="37072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nvGrpSpPr>
          <p:cNvPr id="30" name="Grupa 57"/>
          <p:cNvGrpSpPr/>
          <p:nvPr/>
        </p:nvGrpSpPr>
        <p:grpSpPr>
          <a:xfrm>
            <a:off x="4567677" y="4371368"/>
            <a:ext cx="691807" cy="483443"/>
            <a:chOff x="5246340" y="1637308"/>
            <a:chExt cx="1384382" cy="936104"/>
          </a:xfrm>
        </p:grpSpPr>
        <p:sp>
          <p:nvSpPr>
            <p:cNvPr id="3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G</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3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33" name="Grupa 57"/>
          <p:cNvGrpSpPr/>
          <p:nvPr/>
        </p:nvGrpSpPr>
        <p:grpSpPr>
          <a:xfrm>
            <a:off x="4484598" y="2264752"/>
            <a:ext cx="691807" cy="483443"/>
            <a:chOff x="5246340" y="1637308"/>
            <a:chExt cx="1384382" cy="936104"/>
          </a:xfrm>
        </p:grpSpPr>
        <p:sp>
          <p:nvSpPr>
            <p:cNvPr id="3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D</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3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
        <p:nvSpPr>
          <p:cNvPr id="36" name="pole tekstowe 63"/>
          <p:cNvSpPr txBox="1"/>
          <p:nvPr/>
        </p:nvSpPr>
        <p:spPr>
          <a:xfrm>
            <a:off x="4618976" y="1288425"/>
            <a:ext cx="662361" cy="338554"/>
          </a:xfrm>
          <a:prstGeom prst="rect">
            <a:avLst/>
          </a:prstGeom>
          <a:noFill/>
        </p:spPr>
        <p:txBody>
          <a:bodyPr wrap="none" rtlCol="0">
            <a:spAutoFit/>
          </a:bodyPr>
          <a:lstStyle/>
          <a:p>
            <a:pPr algn="ctr"/>
            <a:r>
              <a:rPr lang="en-US" sz="1600" b="1" dirty="0">
                <a:solidFill>
                  <a:schemeClr val="accent4"/>
                </a:solidFill>
                <a:latin typeface="Segoe Print" pitchFamily="2" charset="0"/>
              </a:rPr>
              <a:t>Next</a:t>
            </a:r>
            <a:endParaRPr lang="pl-PL" sz="1600" b="1" dirty="0">
              <a:solidFill>
                <a:schemeClr val="accent4"/>
              </a:solidFill>
              <a:latin typeface="Segoe Print" pitchFamily="2" charset="0"/>
            </a:endParaRPr>
          </a:p>
        </p:txBody>
      </p:sp>
      <p:sp>
        <p:nvSpPr>
          <p:cNvPr id="37" name="pole tekstowe 69"/>
          <p:cNvSpPr txBox="1"/>
          <p:nvPr/>
        </p:nvSpPr>
        <p:spPr>
          <a:xfrm>
            <a:off x="8201195" y="1288425"/>
            <a:ext cx="704040" cy="338554"/>
          </a:xfrm>
          <a:prstGeom prst="rect">
            <a:avLst/>
          </a:prstGeom>
          <a:noFill/>
        </p:spPr>
        <p:txBody>
          <a:bodyPr wrap="none" rtlCol="0">
            <a:spAutoFit/>
          </a:bodyPr>
          <a:lstStyle/>
          <a:p>
            <a:pPr algn="ctr"/>
            <a:r>
              <a:rPr lang="en-US" sz="1600" b="1" dirty="0">
                <a:solidFill>
                  <a:schemeClr val="accent4"/>
                </a:solidFill>
                <a:latin typeface="Segoe Print" pitchFamily="2" charset="0"/>
              </a:rPr>
              <a:t>Done</a:t>
            </a:r>
            <a:endParaRPr lang="pl-PL" sz="1600" b="1" dirty="0">
              <a:solidFill>
                <a:schemeClr val="accent4"/>
              </a:solidFill>
              <a:latin typeface="Segoe Print" pitchFamily="2" charset="0"/>
            </a:endParaRPr>
          </a:p>
        </p:txBody>
      </p:sp>
      <p:grpSp>
        <p:nvGrpSpPr>
          <p:cNvPr id="38" name="Grupa 102"/>
          <p:cNvGrpSpPr/>
          <p:nvPr/>
        </p:nvGrpSpPr>
        <p:grpSpPr>
          <a:xfrm>
            <a:off x="4818987" y="1641212"/>
            <a:ext cx="346591" cy="341898"/>
            <a:chOff x="5454612" y="1083597"/>
            <a:chExt cx="677640" cy="735827"/>
          </a:xfrm>
        </p:grpSpPr>
        <p:sp>
          <p:nvSpPr>
            <p:cNvPr id="39"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pl-PL" sz="1100">
                <a:solidFill>
                  <a:srgbClr val="C00000"/>
                </a:solidFill>
                <a:latin typeface="Segoe Print" pitchFamily="2" charset="0"/>
              </a:endParaRPr>
            </a:p>
          </p:txBody>
        </p:sp>
        <p:sp>
          <p:nvSpPr>
            <p:cNvPr id="40" name="pole tekstowe 105"/>
            <p:cNvSpPr txBox="1"/>
            <p:nvPr/>
          </p:nvSpPr>
          <p:spPr>
            <a:xfrm>
              <a:off x="5454612" y="1083597"/>
              <a:ext cx="652526" cy="728630"/>
            </a:xfrm>
            <a:prstGeom prst="rect">
              <a:avLst/>
            </a:prstGeom>
            <a:noFill/>
          </p:spPr>
          <p:txBody>
            <a:bodyPr wrap="none" rtlCol="0" anchor="ctr">
              <a:spAutoFit/>
            </a:bodyPr>
            <a:lstStyle/>
            <a:p>
              <a:pPr algn="ctr"/>
              <a:r>
                <a:rPr lang="en-US" sz="2400" b="1" i="1" kern="0" baseline="-16000" dirty="0">
                  <a:solidFill>
                    <a:srgbClr val="C00000"/>
                  </a:solidFill>
                  <a:latin typeface="Segoe Print" pitchFamily="2" charset="0"/>
                  <a:cs typeface="Arial" pitchFamily="34" charset="0"/>
                </a:rPr>
                <a:t>3</a:t>
              </a:r>
              <a:endParaRPr lang="pl-PL" sz="2400" b="1" i="1" kern="0" baseline="-16000" dirty="0">
                <a:solidFill>
                  <a:srgbClr val="C00000"/>
                </a:solidFill>
                <a:latin typeface="Segoe Print" pitchFamily="2" charset="0"/>
                <a:cs typeface="Arial" pitchFamily="34" charset="0"/>
              </a:endParaRPr>
            </a:p>
          </p:txBody>
        </p:sp>
      </p:grpSp>
      <p:sp>
        <p:nvSpPr>
          <p:cNvPr id="41" name="pole tekstowe 63"/>
          <p:cNvSpPr txBox="1"/>
          <p:nvPr/>
        </p:nvSpPr>
        <p:spPr>
          <a:xfrm>
            <a:off x="5874967" y="1288425"/>
            <a:ext cx="1369286" cy="338554"/>
          </a:xfrm>
          <a:prstGeom prst="rect">
            <a:avLst/>
          </a:prstGeom>
          <a:noFill/>
        </p:spPr>
        <p:txBody>
          <a:bodyPr wrap="none" rtlCol="0">
            <a:spAutoFit/>
          </a:bodyPr>
          <a:lstStyle/>
          <a:p>
            <a:pPr algn="ctr"/>
            <a:r>
              <a:rPr lang="en-US" sz="1600" b="1" dirty="0">
                <a:solidFill>
                  <a:schemeClr val="accent4"/>
                </a:solidFill>
                <a:latin typeface="Segoe Print" pitchFamily="2" charset="0"/>
              </a:rPr>
              <a:t>In-progress</a:t>
            </a:r>
            <a:endParaRPr lang="pl-PL" sz="1600" b="1" dirty="0">
              <a:solidFill>
                <a:schemeClr val="accent4"/>
              </a:solidFill>
              <a:latin typeface="Segoe Print" pitchFamily="2" charset="0"/>
            </a:endParaRPr>
          </a:p>
        </p:txBody>
      </p:sp>
      <p:grpSp>
        <p:nvGrpSpPr>
          <p:cNvPr id="57" name="Group 56"/>
          <p:cNvGrpSpPr/>
          <p:nvPr/>
        </p:nvGrpSpPr>
        <p:grpSpPr>
          <a:xfrm>
            <a:off x="6353315" y="1650780"/>
            <a:ext cx="346591" cy="341898"/>
            <a:chOff x="4766246" y="1650780"/>
            <a:chExt cx="346591" cy="341898"/>
          </a:xfrm>
        </p:grpSpPr>
        <p:sp>
          <p:nvSpPr>
            <p:cNvPr id="43" name="Freeform 18"/>
            <p:cNvSpPr>
              <a:spLocks/>
            </p:cNvSpPr>
            <p:nvPr/>
          </p:nvSpPr>
          <p:spPr bwMode="auto">
            <a:xfrm>
              <a:off x="4769767" y="1715243"/>
              <a:ext cx="343070" cy="277435"/>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pl-PL" sz="1100">
                <a:solidFill>
                  <a:srgbClr val="C00000"/>
                </a:solidFill>
                <a:latin typeface="Segoe Print" pitchFamily="2" charset="0"/>
              </a:endParaRPr>
            </a:p>
          </p:txBody>
        </p:sp>
        <p:sp>
          <p:nvSpPr>
            <p:cNvPr id="44" name="pole tekstowe 105"/>
            <p:cNvSpPr txBox="1"/>
            <p:nvPr/>
          </p:nvSpPr>
          <p:spPr>
            <a:xfrm>
              <a:off x="4766246" y="1650780"/>
              <a:ext cx="333746" cy="338554"/>
            </a:xfrm>
            <a:prstGeom prst="rect">
              <a:avLst/>
            </a:prstGeom>
            <a:noFill/>
          </p:spPr>
          <p:txBody>
            <a:bodyPr wrap="none" rtlCol="0" anchor="ctr">
              <a:spAutoFit/>
            </a:bodyPr>
            <a:lstStyle/>
            <a:p>
              <a:pPr algn="ctr"/>
              <a:r>
                <a:rPr lang="pl-PL" sz="2400" b="1" i="1" kern="0" baseline="-16000" dirty="0">
                  <a:solidFill>
                    <a:srgbClr val="C00000"/>
                  </a:solidFill>
                  <a:latin typeface="Segoe Print" pitchFamily="2" charset="0"/>
                  <a:cs typeface="Arial" pitchFamily="34" charset="0"/>
                </a:rPr>
                <a:t>3</a:t>
              </a:r>
            </a:p>
          </p:txBody>
        </p:sp>
      </p:grpSp>
      <p:grpSp>
        <p:nvGrpSpPr>
          <p:cNvPr id="50" name="Grupa 115"/>
          <p:cNvGrpSpPr/>
          <p:nvPr/>
        </p:nvGrpSpPr>
        <p:grpSpPr>
          <a:xfrm>
            <a:off x="3284636" y="1654442"/>
            <a:ext cx="346592" cy="341898"/>
            <a:chOff x="5454610" y="1083597"/>
            <a:chExt cx="677642" cy="735827"/>
          </a:xfrm>
        </p:grpSpPr>
        <p:sp>
          <p:nvSpPr>
            <p:cNvPr id="5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pl-PL" sz="1100">
                <a:solidFill>
                  <a:srgbClr val="C00000"/>
                </a:solidFill>
                <a:latin typeface="Segoe Print" pitchFamily="2" charset="0"/>
                <a:cs typeface="+mn-cs"/>
              </a:endParaRPr>
            </a:p>
          </p:txBody>
        </p:sp>
        <p:sp>
          <p:nvSpPr>
            <p:cNvPr id="52" name="pole tekstowe 117"/>
            <p:cNvSpPr txBox="1"/>
            <p:nvPr/>
          </p:nvSpPr>
          <p:spPr>
            <a:xfrm>
              <a:off x="5454610" y="1083597"/>
              <a:ext cx="652526" cy="728630"/>
            </a:xfrm>
            <a:prstGeom prst="rect">
              <a:avLst/>
            </a:prstGeom>
            <a:noFill/>
          </p:spPr>
          <p:txBody>
            <a:bodyPr wrap="none" rtlCol="0" anchor="ctr">
              <a:spAutoFit/>
            </a:bodyPr>
            <a:lstStyle/>
            <a:p>
              <a:pPr algn="ctr" eaLnBrk="1" fontAlgn="auto" hangingPunct="1">
                <a:spcBef>
                  <a:spcPts val="0"/>
                </a:spcBef>
                <a:spcAft>
                  <a:spcPts val="0"/>
                </a:spcAft>
              </a:pPr>
              <a:r>
                <a:rPr lang="pl-PL" sz="2400" b="1" i="1" kern="0" baseline="-16000" dirty="0">
                  <a:solidFill>
                    <a:srgbClr val="C00000"/>
                  </a:solidFill>
                  <a:latin typeface="Segoe Print" pitchFamily="2" charset="0"/>
                  <a:cs typeface="Arial" pitchFamily="34" charset="0"/>
                </a:rPr>
                <a:t>∞</a:t>
              </a:r>
            </a:p>
          </p:txBody>
        </p:sp>
      </p:grpSp>
      <p:grpSp>
        <p:nvGrpSpPr>
          <p:cNvPr id="53" name="Grupa 115"/>
          <p:cNvGrpSpPr/>
          <p:nvPr/>
        </p:nvGrpSpPr>
        <p:grpSpPr>
          <a:xfrm>
            <a:off x="8379919" y="1647436"/>
            <a:ext cx="346592" cy="341898"/>
            <a:chOff x="5454610" y="1083597"/>
            <a:chExt cx="677642" cy="735827"/>
          </a:xfrm>
        </p:grpSpPr>
        <p:sp>
          <p:nvSpPr>
            <p:cNvPr id="5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pl-PL" sz="1100">
                <a:solidFill>
                  <a:srgbClr val="C00000"/>
                </a:solidFill>
                <a:latin typeface="Segoe Print" pitchFamily="2" charset="0"/>
                <a:cs typeface="+mn-cs"/>
              </a:endParaRPr>
            </a:p>
          </p:txBody>
        </p:sp>
        <p:sp>
          <p:nvSpPr>
            <p:cNvPr id="55" name="pole tekstowe 117"/>
            <p:cNvSpPr txBox="1"/>
            <p:nvPr/>
          </p:nvSpPr>
          <p:spPr>
            <a:xfrm>
              <a:off x="5454610" y="1083597"/>
              <a:ext cx="652526" cy="728630"/>
            </a:xfrm>
            <a:prstGeom prst="rect">
              <a:avLst/>
            </a:prstGeom>
            <a:noFill/>
          </p:spPr>
          <p:txBody>
            <a:bodyPr wrap="none" rtlCol="0" anchor="ctr">
              <a:spAutoFit/>
            </a:bodyPr>
            <a:lstStyle/>
            <a:p>
              <a:pPr algn="ctr" eaLnBrk="1" fontAlgn="auto" hangingPunct="1">
                <a:spcBef>
                  <a:spcPts val="0"/>
                </a:spcBef>
                <a:spcAft>
                  <a:spcPts val="0"/>
                </a:spcAft>
              </a:pPr>
              <a:r>
                <a:rPr lang="pl-PL" sz="2400" b="1" i="1" kern="0" baseline="-16000" dirty="0">
                  <a:solidFill>
                    <a:srgbClr val="C00000"/>
                  </a:solidFill>
                  <a:latin typeface="Segoe Print" pitchFamily="2" charset="0"/>
                  <a:cs typeface="Arial" pitchFamily="34" charset="0"/>
                </a:rPr>
                <a:t>∞</a:t>
              </a:r>
            </a:p>
          </p:txBody>
        </p:sp>
      </p:grpSp>
      <p:grpSp>
        <p:nvGrpSpPr>
          <p:cNvPr id="58" name="Grupa 82"/>
          <p:cNvGrpSpPr/>
          <p:nvPr/>
        </p:nvGrpSpPr>
        <p:grpSpPr>
          <a:xfrm>
            <a:off x="6729393" y="4508196"/>
            <a:ext cx="406034" cy="693229"/>
            <a:chOff x="3203848" y="1464712"/>
            <a:chExt cx="406034" cy="693229"/>
          </a:xfrm>
        </p:grpSpPr>
        <p:sp>
          <p:nvSpPr>
            <p:cNvPr id="59" name="Freeform 56"/>
            <p:cNvSpPr>
              <a:spLocks/>
            </p:cNvSpPr>
            <p:nvPr/>
          </p:nvSpPr>
          <p:spPr bwMode="auto">
            <a:xfrm>
              <a:off x="3218703"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2">
                <a:lumMod val="40000"/>
                <a:lumOff val="6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pl-PL" sz="1400" b="1" kern="0" dirty="0" err="1">
                  <a:solidFill>
                    <a:sysClr val="windowText" lastClr="000000"/>
                  </a:solidFill>
                  <a:latin typeface="Segoe Print" pitchFamily="2" charset="0"/>
                  <a:cs typeface="+mn-cs"/>
                </a:rPr>
                <a:t>GY</a:t>
              </a:r>
              <a:endParaRPr lang="pl-PL" sz="1400" b="1" kern="0" dirty="0">
                <a:solidFill>
                  <a:sysClr val="windowText" lastClr="000000"/>
                </a:solidFill>
                <a:latin typeface="Segoe Print" pitchFamily="2" charset="0"/>
                <a:cs typeface="+mn-cs"/>
              </a:endParaRPr>
            </a:p>
          </p:txBody>
        </p:sp>
        <p:sp>
          <p:nvSpPr>
            <p:cNvPr id="60" name="Freeform 66"/>
            <p:cNvSpPr>
              <a:spLocks/>
            </p:cNvSpPr>
            <p:nvPr/>
          </p:nvSpPr>
          <p:spPr bwMode="auto">
            <a:xfrm>
              <a:off x="3203848"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2"/>
            </a:solidFill>
            <a:ln w="9525">
              <a:noFill/>
              <a:round/>
              <a:headEnd/>
              <a:tailEnd/>
            </a:ln>
            <a:effectLst/>
          </p:spPr>
          <p:txBody>
            <a:bodyPr vert="horz" wrap="square" lIns="36000" tIns="45720" rIns="9144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1" name="Grupa 89"/>
          <p:cNvGrpSpPr/>
          <p:nvPr/>
        </p:nvGrpSpPr>
        <p:grpSpPr>
          <a:xfrm>
            <a:off x="6886635" y="2773535"/>
            <a:ext cx="388655" cy="663558"/>
            <a:chOff x="2037501" y="1444568"/>
            <a:chExt cx="388655" cy="663558"/>
          </a:xfrm>
        </p:grpSpPr>
        <p:sp>
          <p:nvSpPr>
            <p:cNvPr id="62"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pl-PL" sz="1400" b="1" kern="0" dirty="0">
                  <a:solidFill>
                    <a:sysClr val="windowText" lastClr="000000"/>
                  </a:solidFill>
                  <a:latin typeface="Segoe Print" pitchFamily="2" charset="0"/>
                  <a:cs typeface="+mn-cs"/>
                </a:rPr>
                <a:t>PB</a:t>
              </a:r>
            </a:p>
          </p:txBody>
        </p:sp>
        <p:sp>
          <p:nvSpPr>
            <p:cNvPr id="63"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4" name="Grupa 98"/>
          <p:cNvGrpSpPr/>
          <p:nvPr/>
        </p:nvGrpSpPr>
        <p:grpSpPr>
          <a:xfrm>
            <a:off x="6160572" y="3505661"/>
            <a:ext cx="406034" cy="693229"/>
            <a:chOff x="4211960" y="1464712"/>
            <a:chExt cx="406034" cy="693229"/>
          </a:xfrm>
        </p:grpSpPr>
        <p:sp>
          <p:nvSpPr>
            <p:cNvPr id="65" name="Freeform 56"/>
            <p:cNvSpPr>
              <a:spLocks/>
            </p:cNvSpPr>
            <p:nvPr/>
          </p:nvSpPr>
          <p:spPr bwMode="auto">
            <a:xfrm>
              <a:off x="4226815"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1">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en-US" sz="1400" b="1" kern="0" dirty="0">
                  <a:solidFill>
                    <a:sysClr val="windowText" lastClr="000000"/>
                  </a:solidFill>
                  <a:latin typeface="Segoe Print" pitchFamily="2" charset="0"/>
                  <a:cs typeface="+mn-cs"/>
                </a:rPr>
                <a:t>DE</a:t>
              </a:r>
              <a:endParaRPr lang="pl-PL" sz="1400" b="1" kern="0" dirty="0">
                <a:solidFill>
                  <a:sysClr val="windowText" lastClr="000000"/>
                </a:solidFill>
                <a:latin typeface="Segoe Print" pitchFamily="2" charset="0"/>
                <a:cs typeface="+mn-cs"/>
              </a:endParaRPr>
            </a:p>
          </p:txBody>
        </p:sp>
        <p:sp>
          <p:nvSpPr>
            <p:cNvPr id="66" name="Freeform 66"/>
            <p:cNvSpPr>
              <a:spLocks/>
            </p:cNvSpPr>
            <p:nvPr/>
          </p:nvSpPr>
          <p:spPr bwMode="auto">
            <a:xfrm>
              <a:off x="4211960"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1">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7" name="Grupa 57"/>
          <p:cNvGrpSpPr/>
          <p:nvPr/>
        </p:nvGrpSpPr>
        <p:grpSpPr>
          <a:xfrm rot="21418658">
            <a:off x="4589853" y="3187033"/>
            <a:ext cx="700148" cy="489271"/>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en-US" sz="2800" kern="0" baseline="-16000" dirty="0">
                  <a:solidFill>
                    <a:sysClr val="windowText" lastClr="000000">
                      <a:lumMod val="95000"/>
                      <a:lumOff val="5000"/>
                    </a:sysClr>
                  </a:solidFill>
                  <a:latin typeface="Segoe Print" pitchFamily="2" charset="0"/>
                  <a:cs typeface="Arial" pitchFamily="34" charset="0"/>
                </a:rPr>
                <a:t>I</a:t>
              </a:r>
              <a:endParaRPr lang="pl-PL" sz="2800" kern="0" baseline="-16000" dirty="0">
                <a:solidFill>
                  <a:sysClr val="windowText" lastClr="000000">
                    <a:lumMod val="95000"/>
                    <a:lumOff val="5000"/>
                  </a:sysClr>
                </a:solidFill>
                <a:latin typeface="Segoe Print" pitchFamily="2" charset="0"/>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70" name="Grupa 57"/>
          <p:cNvGrpSpPr/>
          <p:nvPr/>
        </p:nvGrpSpPr>
        <p:grpSpPr>
          <a:xfrm rot="21418658">
            <a:off x="3477972" y="3616925"/>
            <a:ext cx="700148" cy="489271"/>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en-US" sz="2800" kern="0" baseline="-16000" dirty="0">
                  <a:solidFill>
                    <a:sysClr val="windowText" lastClr="000000">
                      <a:lumMod val="95000"/>
                      <a:lumOff val="5000"/>
                    </a:sysClr>
                  </a:solidFill>
                  <a:latin typeface="Segoe Print" pitchFamily="2" charset="0"/>
                  <a:cs typeface="Arial" pitchFamily="34" charset="0"/>
                </a:rPr>
                <a:t>J</a:t>
              </a:r>
              <a:endParaRPr lang="pl-PL" sz="2800" kern="0" baseline="-16000" dirty="0">
                <a:solidFill>
                  <a:sysClr val="windowText" lastClr="000000">
                    <a:lumMod val="95000"/>
                    <a:lumOff val="5000"/>
                  </a:sysClr>
                </a:solidFill>
                <a:latin typeface="Segoe Print" pitchFamily="2" charset="0"/>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Tree>
    <p:extLst>
      <p:ext uri="{BB962C8B-B14F-4D97-AF65-F5344CB8AC3E}">
        <p14:creationId xmlns:p14="http://schemas.microsoft.com/office/powerpoint/2010/main" val="61928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s://media.npr.org/assets/img/2021/02/18/gettyimages-1231205249_wide-db4716618463b3bf9ef04d53da88e427d60004e6-s1100-c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387640" cy="695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52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558318" y="1605334"/>
            <a:ext cx="9075364" cy="3477875"/>
          </a:xfrm>
          <a:prstGeom prst="rect">
            <a:avLst/>
          </a:prstGeom>
        </p:spPr>
        <p:txBody>
          <a:bodyPr wrap="square">
            <a:spAutoFit/>
          </a:bodyPr>
          <a:lstStyle/>
          <a:p>
            <a:pPr algn="ctr"/>
            <a:r>
              <a:rPr lang="en-US" sz="4400" dirty="0">
                <a:latin typeface="Gill Sans Nova Cond XBd" panose="020B0A06020104020203" pitchFamily="34" charset="0"/>
              </a:rPr>
              <a:t>Lack of service-orientation</a:t>
            </a:r>
          </a:p>
          <a:p>
            <a:pPr algn="ctr"/>
            <a:r>
              <a:rPr lang="en-US" sz="4400" dirty="0">
                <a:latin typeface="Gill Sans Nova Cond XBd" panose="020B0A06020104020203" pitchFamily="34" charset="0"/>
              </a:rPr>
              <a:t>Localized metrics &amp; objectives</a:t>
            </a:r>
          </a:p>
          <a:p>
            <a:pPr algn="ctr"/>
            <a:r>
              <a:rPr lang="en-US" sz="4400" dirty="0">
                <a:latin typeface="Gill Sans Nova Cond XBd" panose="020B0A06020104020203" pitchFamily="34" charset="0"/>
              </a:rPr>
              <a:t>No customer recognizable work items</a:t>
            </a:r>
            <a:br>
              <a:rPr lang="en-US" sz="4400" dirty="0">
                <a:latin typeface="Gill Sans Nova Cond XBd" panose="020B0A06020104020203" pitchFamily="34" charset="0"/>
              </a:rPr>
            </a:br>
            <a:r>
              <a:rPr lang="en-US" sz="4400" dirty="0">
                <a:latin typeface="Gill Sans Nova Cond XBd" panose="020B0A06020104020203" pitchFamily="34" charset="0"/>
              </a:rPr>
              <a:t>Lack of collaboration across service-delivery workflow</a:t>
            </a:r>
          </a:p>
        </p:txBody>
      </p:sp>
    </p:spTree>
    <p:extLst>
      <p:ext uri="{BB962C8B-B14F-4D97-AF65-F5344CB8AC3E}">
        <p14:creationId xmlns:p14="http://schemas.microsoft.com/office/powerpoint/2010/main" val="267576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265549" y="1690062"/>
            <a:ext cx="9660901" cy="4154984"/>
          </a:xfrm>
          <a:prstGeom prst="rect">
            <a:avLst/>
          </a:prstGeom>
        </p:spPr>
        <p:txBody>
          <a:bodyPr wrap="square">
            <a:spAutoFit/>
          </a:bodyPr>
          <a:lstStyle/>
          <a:p>
            <a:pPr algn="ctr"/>
            <a:r>
              <a:rPr lang="en-US" sz="4400" dirty="0">
                <a:solidFill>
                  <a:srgbClr val="C00000"/>
                </a:solidFill>
                <a:latin typeface="Gill Sans Nova Cond XBd" panose="020B0A06020104020203" pitchFamily="34" charset="0"/>
              </a:rPr>
              <a:t>Implement:</a:t>
            </a:r>
          </a:p>
          <a:p>
            <a:pPr algn="ctr"/>
            <a:r>
              <a:rPr lang="en-US" sz="4400" dirty="0">
                <a:latin typeface="Gill Sans Nova Cond XBd" panose="020B0A06020104020203" pitchFamily="34" charset="0"/>
              </a:rPr>
              <a:t>STATIK (Systems Thinking Approach to Introducing Kanban)</a:t>
            </a:r>
            <a:br>
              <a:rPr lang="en-US" sz="4400" dirty="0">
                <a:latin typeface="Gill Sans Nova Cond XBd" panose="020B0A06020104020203" pitchFamily="34" charset="0"/>
              </a:rPr>
            </a:br>
            <a:r>
              <a:rPr lang="en-US" sz="4400" dirty="0">
                <a:latin typeface="Gill Sans Nova Cond XBd" panose="020B0A06020104020203" pitchFamily="34" charset="0"/>
              </a:rPr>
              <a:t>Customer recognizable work item types</a:t>
            </a:r>
          </a:p>
          <a:p>
            <a:pPr algn="ctr"/>
            <a:r>
              <a:rPr lang="en-US" sz="4400" dirty="0">
                <a:latin typeface="Gill Sans Nova Cond XBd" panose="020B0A06020104020203" pitchFamily="34" charset="0"/>
              </a:rPr>
              <a:t>Service-oriented workflow board</a:t>
            </a:r>
          </a:p>
          <a:p>
            <a:pPr algn="ctr"/>
            <a:r>
              <a:rPr lang="en-US" sz="4400" dirty="0">
                <a:latin typeface="Gill Sans Nova Cond XBd" panose="020B0A06020104020203" pitchFamily="34" charset="0"/>
              </a:rPr>
              <a:t>Flow Review</a:t>
            </a:r>
            <a:endParaRPr lang="en-US" sz="2800" dirty="0">
              <a:latin typeface="Gill Sans Nova Cond XBd" panose="020B0A06020104020203" pitchFamily="34" charset="0"/>
            </a:endParaRPr>
          </a:p>
        </p:txBody>
      </p:sp>
    </p:spTree>
    <p:extLst>
      <p:ext uri="{BB962C8B-B14F-4D97-AF65-F5344CB8AC3E}">
        <p14:creationId xmlns:p14="http://schemas.microsoft.com/office/powerpoint/2010/main" val="1209581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en-US" dirty="0"/>
              <a:t>Maturity Level 2 – Aggregated Team Kanban Board</a:t>
            </a:r>
            <a:endParaRPr lang="pl-PL" dirty="0"/>
          </a:p>
        </p:txBody>
      </p:sp>
      <p:sp>
        <p:nvSpPr>
          <p:cNvPr id="13" name="pole tekstowe 12"/>
          <p:cNvSpPr txBox="1"/>
          <p:nvPr/>
        </p:nvSpPr>
        <p:spPr>
          <a:xfrm>
            <a:off x="9192344" y="1492681"/>
            <a:ext cx="14018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 for Customer</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54" name="pole tekstowe 53"/>
          <p:cNvSpPr txBox="1"/>
          <p:nvPr/>
        </p:nvSpPr>
        <p:spPr>
          <a:xfrm>
            <a:off x="2105486" y="895328"/>
            <a:ext cx="696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Pool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Ideas</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2" name="Grupa 57"/>
          <p:cNvGrpSpPr/>
          <p:nvPr/>
        </p:nvGrpSpPr>
        <p:grpSpPr>
          <a:xfrm>
            <a:off x="1847528" y="3094477"/>
            <a:ext cx="700148" cy="489271"/>
            <a:chOff x="5246340" y="1637308"/>
            <a:chExt cx="1384382" cy="936104"/>
          </a:xfrm>
        </p:grpSpPr>
        <p:sp>
          <p:nvSpPr>
            <p:cNvPr id="57"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58"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3" name="Grupa 57"/>
          <p:cNvGrpSpPr/>
          <p:nvPr/>
        </p:nvGrpSpPr>
        <p:grpSpPr>
          <a:xfrm rot="21418658">
            <a:off x="2215088" y="3595200"/>
            <a:ext cx="700148" cy="489271"/>
            <a:chOff x="5246340" y="1637308"/>
            <a:chExt cx="1384382" cy="936104"/>
          </a:xfrm>
        </p:grpSpPr>
        <p:sp>
          <p:nvSpPr>
            <p:cNvPr id="6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H</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5" name="Grupa 57"/>
          <p:cNvGrpSpPr/>
          <p:nvPr/>
        </p:nvGrpSpPr>
        <p:grpSpPr>
          <a:xfrm>
            <a:off x="6240017" y="3655055"/>
            <a:ext cx="691807" cy="483443"/>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E</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6" name="Grupa 57"/>
          <p:cNvGrpSpPr/>
          <p:nvPr/>
        </p:nvGrpSpPr>
        <p:grpSpPr>
          <a:xfrm rot="404062">
            <a:off x="5192135" y="2573371"/>
            <a:ext cx="691807" cy="483443"/>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7" name="Grupa 57"/>
          <p:cNvGrpSpPr/>
          <p:nvPr/>
        </p:nvGrpSpPr>
        <p:grpSpPr>
          <a:xfrm rot="599610">
            <a:off x="9445068" y="2954318"/>
            <a:ext cx="691807" cy="483443"/>
            <a:chOff x="5246340" y="1637308"/>
            <a:chExt cx="1384382" cy="936104"/>
          </a:xfrm>
        </p:grpSpPr>
        <p:sp>
          <p:nvSpPr>
            <p:cNvPr id="7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A</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8" name="Grupa 82"/>
          <p:cNvGrpSpPr/>
          <p:nvPr/>
        </p:nvGrpSpPr>
        <p:grpSpPr>
          <a:xfrm>
            <a:off x="1991544" y="1636286"/>
            <a:ext cx="8280000" cy="4842566"/>
            <a:chOff x="467544" y="1178722"/>
            <a:chExt cx="8280000" cy="4842566"/>
          </a:xfrm>
        </p:grpSpPr>
        <p:sp>
          <p:nvSpPr>
            <p:cNvPr id="77" name="Freeform 145"/>
            <p:cNvSpPr>
              <a:spLocks/>
            </p:cNvSpPr>
            <p:nvPr/>
          </p:nvSpPr>
          <p:spPr bwMode="auto">
            <a:xfrm rot="16200000">
              <a:off x="4222218" y="355463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8" name="Freeform 145"/>
            <p:cNvSpPr>
              <a:spLocks/>
            </p:cNvSpPr>
            <p:nvPr/>
          </p:nvSpPr>
          <p:spPr bwMode="auto">
            <a:xfrm>
              <a:off x="467544" y="1916651"/>
              <a:ext cx="8280000" cy="36000"/>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9" name="Freeform 145"/>
            <p:cNvSpPr>
              <a:spLocks/>
            </p:cNvSpPr>
            <p:nvPr/>
          </p:nvSpPr>
          <p:spPr bwMode="auto">
            <a:xfrm rot="16200000">
              <a:off x="2173228" y="359965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80" name="Freeform 145"/>
            <p:cNvSpPr>
              <a:spLocks/>
            </p:cNvSpPr>
            <p:nvPr/>
          </p:nvSpPr>
          <p:spPr bwMode="auto">
            <a:xfrm rot="16200000">
              <a:off x="124238"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6" name="Freeform 145"/>
            <p:cNvSpPr>
              <a:spLocks/>
            </p:cNvSpPr>
            <p:nvPr/>
          </p:nvSpPr>
          <p:spPr bwMode="auto">
            <a:xfrm rot="16200000">
              <a:off x="5246711"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9" name="Freeform 145"/>
            <p:cNvSpPr>
              <a:spLocks/>
            </p:cNvSpPr>
            <p:nvPr/>
          </p:nvSpPr>
          <p:spPr bwMode="auto">
            <a:xfrm rot="16200000">
              <a:off x="3355234" y="3757165"/>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7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0" name="Freeform 145"/>
            <p:cNvSpPr>
              <a:spLocks/>
            </p:cNvSpPr>
            <p:nvPr/>
          </p:nvSpPr>
          <p:spPr bwMode="auto">
            <a:xfrm rot="16200000">
              <a:off x="1306244" y="3730177"/>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7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1" name="Freeform 145"/>
            <p:cNvSpPr>
              <a:spLocks/>
            </p:cNvSpPr>
            <p:nvPr/>
          </p:nvSpPr>
          <p:spPr bwMode="auto">
            <a:xfrm rot="16200000">
              <a:off x="-900257"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grpSp>
        <p:nvGrpSpPr>
          <p:cNvPr id="9" name="Grupa 57"/>
          <p:cNvGrpSpPr/>
          <p:nvPr/>
        </p:nvGrpSpPr>
        <p:grpSpPr>
          <a:xfrm>
            <a:off x="1881518" y="4101888"/>
            <a:ext cx="700148" cy="489271"/>
            <a:chOff x="5246340" y="1637308"/>
            <a:chExt cx="1384382" cy="936104"/>
          </a:xfrm>
        </p:grpSpPr>
        <p:sp>
          <p:nvSpPr>
            <p:cNvPr id="6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67" name="pole tekstowe 66"/>
          <p:cNvSpPr txBox="1"/>
          <p:nvPr/>
        </p:nvSpPr>
        <p:spPr>
          <a:xfrm>
            <a:off x="3202986" y="1263452"/>
            <a:ext cx="66236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Next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73" name="pole tekstowe 72"/>
          <p:cNvSpPr txBox="1"/>
          <p:nvPr/>
        </p:nvSpPr>
        <p:spPr>
          <a:xfrm>
            <a:off x="8113362" y="1491506"/>
            <a:ext cx="11333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Mobile UI Dev</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0" name="Grupa 57"/>
          <p:cNvGrpSpPr/>
          <p:nvPr/>
        </p:nvGrpSpPr>
        <p:grpSpPr>
          <a:xfrm>
            <a:off x="3189667" y="3489509"/>
            <a:ext cx="691807" cy="483443"/>
            <a:chOff x="5246340" y="1637308"/>
            <a:chExt cx="1384382" cy="936104"/>
          </a:xfrm>
        </p:grpSpPr>
        <p:sp>
          <p:nvSpPr>
            <p:cNvPr id="8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G</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8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2" name="Grupa 57"/>
          <p:cNvGrpSpPr/>
          <p:nvPr/>
        </p:nvGrpSpPr>
        <p:grpSpPr>
          <a:xfrm>
            <a:off x="4151785" y="3201477"/>
            <a:ext cx="691807" cy="483443"/>
            <a:chOff x="5246340" y="1637308"/>
            <a:chExt cx="1384382" cy="936104"/>
          </a:xfrm>
        </p:grpSpPr>
        <p:sp>
          <p:nvSpPr>
            <p:cNvPr id="9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D</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9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4" name="Grupa 82"/>
          <p:cNvGrpSpPr/>
          <p:nvPr/>
        </p:nvGrpSpPr>
        <p:grpSpPr>
          <a:xfrm>
            <a:off x="3575720" y="3742549"/>
            <a:ext cx="406034" cy="693229"/>
            <a:chOff x="3203848" y="1464712"/>
            <a:chExt cx="406034" cy="693229"/>
          </a:xfrm>
        </p:grpSpPr>
        <p:sp>
          <p:nvSpPr>
            <p:cNvPr id="84" name="Freeform 56"/>
            <p:cNvSpPr>
              <a:spLocks/>
            </p:cNvSpPr>
            <p:nvPr/>
          </p:nvSpPr>
          <p:spPr bwMode="auto">
            <a:xfrm>
              <a:off x="3218703"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2">
                <a:lumMod val="40000"/>
                <a:lumOff val="6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err="1">
                  <a:ln>
                    <a:noFill/>
                  </a:ln>
                  <a:solidFill>
                    <a:sysClr val="windowText" lastClr="000000"/>
                  </a:solidFill>
                  <a:effectLst/>
                  <a:uLnTx/>
                  <a:uFillTx/>
                  <a:latin typeface="Segoe Print" pitchFamily="2" charset="0"/>
                  <a:ea typeface="+mn-ea"/>
                  <a:cs typeface="Arial" charset="0"/>
                </a:rPr>
                <a:t>GY</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87" name="Freeform 66"/>
            <p:cNvSpPr>
              <a:spLocks/>
            </p:cNvSpPr>
            <p:nvPr/>
          </p:nvSpPr>
          <p:spPr bwMode="auto">
            <a:xfrm>
              <a:off x="3203848"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2"/>
            </a:solidFill>
            <a:ln w="9525">
              <a:noFill/>
              <a:round/>
              <a:headEnd/>
              <a:tailEnd/>
            </a:ln>
            <a:effectLst/>
          </p:spPr>
          <p:txBody>
            <a:bodyPr vert="horz" wrap="square" lIns="3600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 name="Grupa 89"/>
          <p:cNvGrpSpPr/>
          <p:nvPr/>
        </p:nvGrpSpPr>
        <p:grpSpPr>
          <a:xfrm>
            <a:off x="4339194" y="3526524"/>
            <a:ext cx="388655" cy="663558"/>
            <a:chOff x="2037501" y="1444568"/>
            <a:chExt cx="388655" cy="663558"/>
          </a:xfrm>
        </p:grpSpPr>
        <p:sp>
          <p:nvSpPr>
            <p:cNvPr id="93"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PB</a:t>
              </a:r>
            </a:p>
          </p:txBody>
        </p:sp>
        <p:sp>
          <p:nvSpPr>
            <p:cNvPr id="96"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 name="Grupa 98"/>
          <p:cNvGrpSpPr/>
          <p:nvPr/>
        </p:nvGrpSpPr>
        <p:grpSpPr>
          <a:xfrm>
            <a:off x="4583832" y="3742549"/>
            <a:ext cx="406034" cy="693229"/>
            <a:chOff x="4211960" y="1464712"/>
            <a:chExt cx="406034" cy="693229"/>
          </a:xfrm>
        </p:grpSpPr>
        <p:sp>
          <p:nvSpPr>
            <p:cNvPr id="102" name="Freeform 56"/>
            <p:cNvSpPr>
              <a:spLocks/>
            </p:cNvSpPr>
            <p:nvPr/>
          </p:nvSpPr>
          <p:spPr bwMode="auto">
            <a:xfrm>
              <a:off x="4226815"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1">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DE</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05" name="Freeform 66"/>
            <p:cNvSpPr>
              <a:spLocks/>
            </p:cNvSpPr>
            <p:nvPr/>
          </p:nvSpPr>
          <p:spPr bwMode="auto">
            <a:xfrm>
              <a:off x="4211960"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1">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7" name="Grupa 107"/>
          <p:cNvGrpSpPr/>
          <p:nvPr/>
        </p:nvGrpSpPr>
        <p:grpSpPr>
          <a:xfrm>
            <a:off x="6672064" y="3753914"/>
            <a:ext cx="406034" cy="693229"/>
            <a:chOff x="5205217" y="1443667"/>
            <a:chExt cx="406034" cy="693229"/>
          </a:xfrm>
        </p:grpSpPr>
        <p:sp>
          <p:nvSpPr>
            <p:cNvPr id="109" name="Freeform 56"/>
            <p:cNvSpPr>
              <a:spLocks/>
            </p:cNvSpPr>
            <p:nvPr/>
          </p:nvSpPr>
          <p:spPr bwMode="auto">
            <a:xfrm>
              <a:off x="5220072" y="1464712"/>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5">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MN</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10" name="Freeform 66"/>
            <p:cNvSpPr>
              <a:spLocks/>
            </p:cNvSpPr>
            <p:nvPr/>
          </p:nvSpPr>
          <p:spPr bwMode="auto">
            <a:xfrm>
              <a:off x="5205217" y="1443667"/>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5">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9" name="Grupa 106"/>
          <p:cNvGrpSpPr/>
          <p:nvPr/>
        </p:nvGrpSpPr>
        <p:grpSpPr>
          <a:xfrm>
            <a:off x="3359696" y="1744466"/>
            <a:ext cx="346592" cy="341898"/>
            <a:chOff x="5454610" y="1083597"/>
            <a:chExt cx="677642" cy="735827"/>
          </a:xfrm>
        </p:grpSpPr>
        <p:sp>
          <p:nvSpPr>
            <p:cNvPr id="1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5" name="pole tekstowe 114"/>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20" name="Grupa 115"/>
          <p:cNvGrpSpPr/>
          <p:nvPr/>
        </p:nvGrpSpPr>
        <p:grpSpPr>
          <a:xfrm>
            <a:off x="8478779" y="1999748"/>
            <a:ext cx="346592" cy="341898"/>
            <a:chOff x="5454610" y="1083597"/>
            <a:chExt cx="677642" cy="735827"/>
          </a:xfrm>
        </p:grpSpPr>
        <p:sp>
          <p:nvSpPr>
            <p:cNvPr id="117"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8"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22" name="Grupa 121"/>
          <p:cNvGrpSpPr/>
          <p:nvPr/>
        </p:nvGrpSpPr>
        <p:grpSpPr>
          <a:xfrm>
            <a:off x="5507309" y="2878881"/>
            <a:ext cx="408046" cy="272518"/>
            <a:chOff x="3059832" y="3861048"/>
            <a:chExt cx="504056" cy="336640"/>
          </a:xfrm>
        </p:grpSpPr>
        <p:sp>
          <p:nvSpPr>
            <p:cNvPr id="123" name="Freeform 6"/>
            <p:cNvSpPr>
              <a:spLocks/>
            </p:cNvSpPr>
            <p:nvPr/>
          </p:nvSpPr>
          <p:spPr bwMode="auto">
            <a:xfrm>
              <a:off x="3080646" y="3869192"/>
              <a:ext cx="481432" cy="324876"/>
            </a:xfrm>
            <a:custGeom>
              <a:avLst/>
              <a:gdLst/>
              <a:ahLst/>
              <a:cxnLst>
                <a:cxn ang="0">
                  <a:pos x="5" y="6"/>
                </a:cxn>
                <a:cxn ang="0">
                  <a:pos x="0" y="134"/>
                </a:cxn>
                <a:cxn ang="0">
                  <a:pos x="212" y="131"/>
                </a:cxn>
                <a:cxn ang="0">
                  <a:pos x="220" y="0"/>
                </a:cxn>
                <a:cxn ang="0">
                  <a:pos x="5" y="6"/>
                </a:cxn>
              </a:cxnLst>
              <a:rect l="0" t="0" r="r" b="b"/>
              <a:pathLst>
                <a:path w="225" h="152">
                  <a:moveTo>
                    <a:pt x="5" y="6"/>
                  </a:moveTo>
                  <a:cubicBezTo>
                    <a:pt x="5" y="6"/>
                    <a:pt x="15" y="63"/>
                    <a:pt x="0" y="134"/>
                  </a:cubicBezTo>
                  <a:cubicBezTo>
                    <a:pt x="85" y="152"/>
                    <a:pt x="155" y="151"/>
                    <a:pt x="212" y="131"/>
                  </a:cubicBezTo>
                  <a:cubicBezTo>
                    <a:pt x="225" y="116"/>
                    <a:pt x="220" y="0"/>
                    <a:pt x="220" y="0"/>
                  </a:cubicBezTo>
                  <a:cubicBezTo>
                    <a:pt x="220" y="0"/>
                    <a:pt x="117" y="14"/>
                    <a:pt x="5" y="6"/>
                  </a:cubicBezTo>
                  <a:close/>
                </a:path>
              </a:pathLst>
            </a:custGeom>
            <a:solidFill>
              <a:schemeClr val="accent2">
                <a:lumMod val="40000"/>
                <a:lumOff val="6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vert="horz" wrap="square" lIns="36000" tIns="72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err="1">
                  <a:ln>
                    <a:noFill/>
                  </a:ln>
                  <a:solidFill>
                    <a:prstClr val="black"/>
                  </a:solidFill>
                  <a:effectLst/>
                  <a:uLnTx/>
                  <a:uFillTx/>
                  <a:latin typeface="Segoe Print" pitchFamily="2" charset="0"/>
                  <a:ea typeface="+mn-ea"/>
                  <a:cs typeface="+mn-cs"/>
                </a:rPr>
                <a:t>P1</a:t>
              </a:r>
              <a:endParaRPr kumimoji="0" lang="pl-PL" sz="1100" b="1" i="0" u="none" strike="noStrike" kern="1200" cap="none" spc="0" normalizeH="0" baseline="0" noProof="0" dirty="0">
                <a:ln>
                  <a:noFill/>
                </a:ln>
                <a:solidFill>
                  <a:prstClr val="black"/>
                </a:solidFill>
                <a:effectLst/>
                <a:uLnTx/>
                <a:uFillTx/>
                <a:latin typeface="Segoe Print" pitchFamily="2" charset="0"/>
                <a:ea typeface="+mn-ea"/>
                <a:cs typeface="+mn-cs"/>
              </a:endParaRPr>
            </a:p>
          </p:txBody>
        </p:sp>
        <p:sp>
          <p:nvSpPr>
            <p:cNvPr id="124" name="Freeform 19"/>
            <p:cNvSpPr>
              <a:spLocks noEditPoints="1"/>
            </p:cNvSpPr>
            <p:nvPr/>
          </p:nvSpPr>
          <p:spPr bwMode="auto">
            <a:xfrm>
              <a:off x="3059832" y="3861048"/>
              <a:ext cx="504056" cy="336640"/>
            </a:xfrm>
            <a:custGeom>
              <a:avLst/>
              <a:gdLst/>
              <a:ahLst/>
              <a:cxnLst>
                <a:cxn ang="0">
                  <a:pos x="232" y="61"/>
                </a:cxn>
                <a:cxn ang="0">
                  <a:pos x="233" y="49"/>
                </a:cxn>
                <a:cxn ang="0">
                  <a:pos x="233" y="29"/>
                </a:cxn>
                <a:cxn ang="0">
                  <a:pos x="232" y="14"/>
                </a:cxn>
                <a:cxn ang="0">
                  <a:pos x="222" y="4"/>
                </a:cxn>
                <a:cxn ang="0">
                  <a:pos x="220" y="5"/>
                </a:cxn>
                <a:cxn ang="0">
                  <a:pos x="205" y="6"/>
                </a:cxn>
                <a:cxn ang="0">
                  <a:pos x="166" y="9"/>
                </a:cxn>
                <a:cxn ang="0">
                  <a:pos x="146" y="12"/>
                </a:cxn>
                <a:cxn ang="0">
                  <a:pos x="107" y="13"/>
                </a:cxn>
                <a:cxn ang="0">
                  <a:pos x="63" y="12"/>
                </a:cxn>
                <a:cxn ang="0">
                  <a:pos x="146" y="20"/>
                </a:cxn>
                <a:cxn ang="0">
                  <a:pos x="174" y="18"/>
                </a:cxn>
                <a:cxn ang="0">
                  <a:pos x="225" y="91"/>
                </a:cxn>
                <a:cxn ang="0">
                  <a:pos x="220" y="110"/>
                </a:cxn>
                <a:cxn ang="0">
                  <a:pos x="193" y="136"/>
                </a:cxn>
                <a:cxn ang="0">
                  <a:pos x="131" y="144"/>
                </a:cxn>
                <a:cxn ang="0">
                  <a:pos x="98" y="143"/>
                </a:cxn>
                <a:cxn ang="0">
                  <a:pos x="49" y="139"/>
                </a:cxn>
                <a:cxn ang="0">
                  <a:pos x="18" y="126"/>
                </a:cxn>
                <a:cxn ang="0">
                  <a:pos x="21" y="79"/>
                </a:cxn>
                <a:cxn ang="0">
                  <a:pos x="18" y="51"/>
                </a:cxn>
                <a:cxn ang="0">
                  <a:pos x="20" y="36"/>
                </a:cxn>
                <a:cxn ang="0">
                  <a:pos x="17" y="30"/>
                </a:cxn>
                <a:cxn ang="0">
                  <a:pos x="18" y="46"/>
                </a:cxn>
                <a:cxn ang="0">
                  <a:pos x="17" y="53"/>
                </a:cxn>
                <a:cxn ang="0">
                  <a:pos x="14" y="77"/>
                </a:cxn>
                <a:cxn ang="0">
                  <a:pos x="12" y="97"/>
                </a:cxn>
                <a:cxn ang="0">
                  <a:pos x="9" y="99"/>
                </a:cxn>
                <a:cxn ang="0">
                  <a:pos x="6" y="103"/>
                </a:cxn>
                <a:cxn ang="0">
                  <a:pos x="8" y="111"/>
                </a:cxn>
                <a:cxn ang="0">
                  <a:pos x="10" y="119"/>
                </a:cxn>
                <a:cxn ang="0">
                  <a:pos x="4" y="126"/>
                </a:cxn>
                <a:cxn ang="0">
                  <a:pos x="4" y="134"/>
                </a:cxn>
                <a:cxn ang="0">
                  <a:pos x="0" y="136"/>
                </a:cxn>
                <a:cxn ang="0">
                  <a:pos x="8" y="148"/>
                </a:cxn>
                <a:cxn ang="0">
                  <a:pos x="12" y="148"/>
                </a:cxn>
                <a:cxn ang="0">
                  <a:pos x="20" y="149"/>
                </a:cxn>
                <a:cxn ang="0">
                  <a:pos x="31" y="151"/>
                </a:cxn>
                <a:cxn ang="0">
                  <a:pos x="41" y="148"/>
                </a:cxn>
                <a:cxn ang="0">
                  <a:pos x="42" y="153"/>
                </a:cxn>
                <a:cxn ang="0">
                  <a:pos x="51" y="153"/>
                </a:cxn>
                <a:cxn ang="0">
                  <a:pos x="85" y="156"/>
                </a:cxn>
                <a:cxn ang="0">
                  <a:pos x="101" y="157"/>
                </a:cxn>
                <a:cxn ang="0">
                  <a:pos x="127" y="157"/>
                </a:cxn>
                <a:cxn ang="0">
                  <a:pos x="139" y="156"/>
                </a:cxn>
                <a:cxn ang="0">
                  <a:pos x="148" y="156"/>
                </a:cxn>
                <a:cxn ang="0">
                  <a:pos x="157" y="155"/>
                </a:cxn>
                <a:cxn ang="0">
                  <a:pos x="162" y="153"/>
                </a:cxn>
                <a:cxn ang="0">
                  <a:pos x="179" y="152"/>
                </a:cxn>
                <a:cxn ang="0">
                  <a:pos x="199" y="148"/>
                </a:cxn>
                <a:cxn ang="0">
                  <a:pos x="215" y="142"/>
                </a:cxn>
                <a:cxn ang="0">
                  <a:pos x="230" y="132"/>
                </a:cxn>
                <a:cxn ang="0">
                  <a:pos x="232" y="120"/>
                </a:cxn>
                <a:cxn ang="0">
                  <a:pos x="233" y="112"/>
                </a:cxn>
                <a:cxn ang="0">
                  <a:pos x="234" y="109"/>
                </a:cxn>
                <a:cxn ang="0">
                  <a:pos x="235" y="88"/>
                </a:cxn>
                <a:cxn ang="0">
                  <a:pos x="233" y="107"/>
                </a:cxn>
              </a:cxnLst>
              <a:rect l="0" t="0" r="r" b="b"/>
              <a:pathLst>
                <a:path w="236" h="158">
                  <a:moveTo>
                    <a:pt x="235" y="71"/>
                  </a:moveTo>
                  <a:cubicBezTo>
                    <a:pt x="235" y="69"/>
                    <a:pt x="234" y="67"/>
                    <a:pt x="233" y="66"/>
                  </a:cubicBezTo>
                  <a:cubicBezTo>
                    <a:pt x="233" y="67"/>
                    <a:pt x="234" y="66"/>
                    <a:pt x="234" y="67"/>
                  </a:cubicBezTo>
                  <a:cubicBezTo>
                    <a:pt x="233" y="68"/>
                    <a:pt x="232" y="66"/>
                    <a:pt x="232" y="65"/>
                  </a:cubicBezTo>
                  <a:cubicBezTo>
                    <a:pt x="232" y="65"/>
                    <a:pt x="232" y="65"/>
                    <a:pt x="232" y="65"/>
                  </a:cubicBezTo>
                  <a:cubicBezTo>
                    <a:pt x="232" y="63"/>
                    <a:pt x="232" y="62"/>
                    <a:pt x="232" y="61"/>
                  </a:cubicBezTo>
                  <a:cubicBezTo>
                    <a:pt x="232" y="59"/>
                    <a:pt x="232" y="62"/>
                    <a:pt x="233" y="61"/>
                  </a:cubicBezTo>
                  <a:cubicBezTo>
                    <a:pt x="234" y="61"/>
                    <a:pt x="234" y="57"/>
                    <a:pt x="234" y="56"/>
                  </a:cubicBezTo>
                  <a:cubicBezTo>
                    <a:pt x="234" y="56"/>
                    <a:pt x="233" y="55"/>
                    <a:pt x="233" y="55"/>
                  </a:cubicBezTo>
                  <a:cubicBezTo>
                    <a:pt x="232" y="54"/>
                    <a:pt x="234" y="54"/>
                    <a:pt x="234" y="53"/>
                  </a:cubicBezTo>
                  <a:cubicBezTo>
                    <a:pt x="231" y="49"/>
                    <a:pt x="231" y="49"/>
                    <a:pt x="231" y="49"/>
                  </a:cubicBezTo>
                  <a:cubicBezTo>
                    <a:pt x="231" y="49"/>
                    <a:pt x="232" y="48"/>
                    <a:pt x="233" y="49"/>
                  </a:cubicBezTo>
                  <a:cubicBezTo>
                    <a:pt x="232" y="46"/>
                    <a:pt x="230" y="44"/>
                    <a:pt x="229" y="42"/>
                  </a:cubicBezTo>
                  <a:cubicBezTo>
                    <a:pt x="230" y="41"/>
                    <a:pt x="229" y="38"/>
                    <a:pt x="229" y="37"/>
                  </a:cubicBezTo>
                  <a:cubicBezTo>
                    <a:pt x="230" y="36"/>
                    <a:pt x="229" y="38"/>
                    <a:pt x="229" y="38"/>
                  </a:cubicBezTo>
                  <a:cubicBezTo>
                    <a:pt x="230" y="36"/>
                    <a:pt x="230" y="36"/>
                    <a:pt x="230" y="36"/>
                  </a:cubicBezTo>
                  <a:cubicBezTo>
                    <a:pt x="231" y="39"/>
                    <a:pt x="232" y="36"/>
                    <a:pt x="233" y="37"/>
                  </a:cubicBezTo>
                  <a:cubicBezTo>
                    <a:pt x="232" y="36"/>
                    <a:pt x="233" y="32"/>
                    <a:pt x="233" y="29"/>
                  </a:cubicBezTo>
                  <a:cubicBezTo>
                    <a:pt x="231" y="31"/>
                    <a:pt x="232" y="26"/>
                    <a:pt x="230" y="26"/>
                  </a:cubicBezTo>
                  <a:cubicBezTo>
                    <a:pt x="230" y="23"/>
                    <a:pt x="232" y="24"/>
                    <a:pt x="232" y="23"/>
                  </a:cubicBezTo>
                  <a:cubicBezTo>
                    <a:pt x="231" y="20"/>
                    <a:pt x="231" y="17"/>
                    <a:pt x="231" y="14"/>
                  </a:cubicBezTo>
                  <a:cubicBezTo>
                    <a:pt x="232" y="15"/>
                    <a:pt x="233" y="15"/>
                    <a:pt x="231" y="14"/>
                  </a:cubicBezTo>
                  <a:cubicBezTo>
                    <a:pt x="231" y="14"/>
                    <a:pt x="231" y="14"/>
                    <a:pt x="231" y="14"/>
                  </a:cubicBezTo>
                  <a:cubicBezTo>
                    <a:pt x="232" y="14"/>
                    <a:pt x="232" y="14"/>
                    <a:pt x="232" y="14"/>
                  </a:cubicBezTo>
                  <a:cubicBezTo>
                    <a:pt x="231" y="12"/>
                    <a:pt x="231" y="7"/>
                    <a:pt x="230" y="5"/>
                  </a:cubicBezTo>
                  <a:cubicBezTo>
                    <a:pt x="230" y="5"/>
                    <a:pt x="230" y="5"/>
                    <a:pt x="231" y="5"/>
                  </a:cubicBezTo>
                  <a:cubicBezTo>
                    <a:pt x="228" y="0"/>
                    <a:pt x="230" y="6"/>
                    <a:pt x="227" y="5"/>
                  </a:cubicBezTo>
                  <a:cubicBezTo>
                    <a:pt x="228" y="4"/>
                    <a:pt x="228" y="4"/>
                    <a:pt x="228" y="4"/>
                  </a:cubicBezTo>
                  <a:cubicBezTo>
                    <a:pt x="226" y="5"/>
                    <a:pt x="224" y="3"/>
                    <a:pt x="222" y="5"/>
                  </a:cubicBezTo>
                  <a:cubicBezTo>
                    <a:pt x="222" y="5"/>
                    <a:pt x="222" y="4"/>
                    <a:pt x="222" y="4"/>
                  </a:cubicBezTo>
                  <a:cubicBezTo>
                    <a:pt x="222" y="4"/>
                    <a:pt x="221"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18" y="5"/>
                    <a:pt x="217" y="5"/>
                    <a:pt x="216" y="6"/>
                  </a:cubicBezTo>
                  <a:cubicBezTo>
                    <a:pt x="216" y="6"/>
                    <a:pt x="216" y="5"/>
                    <a:pt x="217" y="5"/>
                  </a:cubicBezTo>
                  <a:cubicBezTo>
                    <a:pt x="215" y="4"/>
                    <a:pt x="215" y="6"/>
                    <a:pt x="213" y="6"/>
                  </a:cubicBezTo>
                  <a:cubicBezTo>
                    <a:pt x="212" y="6"/>
                    <a:pt x="211" y="5"/>
                    <a:pt x="212" y="5"/>
                  </a:cubicBezTo>
                  <a:cubicBezTo>
                    <a:pt x="211" y="6"/>
                    <a:pt x="208" y="6"/>
                    <a:pt x="207" y="7"/>
                  </a:cubicBezTo>
                  <a:cubicBezTo>
                    <a:pt x="207" y="6"/>
                    <a:pt x="206" y="6"/>
                    <a:pt x="205" y="6"/>
                  </a:cubicBezTo>
                  <a:cubicBezTo>
                    <a:pt x="194" y="7"/>
                    <a:pt x="184" y="7"/>
                    <a:pt x="173" y="10"/>
                  </a:cubicBezTo>
                  <a:cubicBezTo>
                    <a:pt x="172" y="8"/>
                    <a:pt x="176" y="8"/>
                    <a:pt x="175" y="7"/>
                  </a:cubicBezTo>
                  <a:cubicBezTo>
                    <a:pt x="175" y="9"/>
                    <a:pt x="173" y="8"/>
                    <a:pt x="170" y="8"/>
                  </a:cubicBezTo>
                  <a:cubicBezTo>
                    <a:pt x="170" y="8"/>
                    <a:pt x="170" y="8"/>
                    <a:pt x="170" y="8"/>
                  </a:cubicBezTo>
                  <a:cubicBezTo>
                    <a:pt x="168" y="9"/>
                    <a:pt x="168" y="8"/>
                    <a:pt x="166" y="8"/>
                  </a:cubicBezTo>
                  <a:cubicBezTo>
                    <a:pt x="166" y="9"/>
                    <a:pt x="166" y="9"/>
                    <a:pt x="166" y="9"/>
                  </a:cubicBezTo>
                  <a:cubicBezTo>
                    <a:pt x="165" y="10"/>
                    <a:pt x="163" y="7"/>
                    <a:pt x="162" y="9"/>
                  </a:cubicBezTo>
                  <a:cubicBezTo>
                    <a:pt x="161" y="8"/>
                    <a:pt x="161" y="8"/>
                    <a:pt x="161" y="8"/>
                  </a:cubicBezTo>
                  <a:cubicBezTo>
                    <a:pt x="159" y="10"/>
                    <a:pt x="158" y="7"/>
                    <a:pt x="157" y="9"/>
                  </a:cubicBezTo>
                  <a:cubicBezTo>
                    <a:pt x="157" y="9"/>
                    <a:pt x="157" y="9"/>
                    <a:pt x="157" y="9"/>
                  </a:cubicBezTo>
                  <a:cubicBezTo>
                    <a:pt x="154" y="8"/>
                    <a:pt x="152" y="11"/>
                    <a:pt x="151" y="10"/>
                  </a:cubicBezTo>
                  <a:cubicBezTo>
                    <a:pt x="148" y="10"/>
                    <a:pt x="146" y="10"/>
                    <a:pt x="146" y="12"/>
                  </a:cubicBezTo>
                  <a:cubicBezTo>
                    <a:pt x="145" y="11"/>
                    <a:pt x="145" y="10"/>
                    <a:pt x="146" y="10"/>
                  </a:cubicBezTo>
                  <a:cubicBezTo>
                    <a:pt x="138" y="11"/>
                    <a:pt x="129" y="11"/>
                    <a:pt x="122" y="13"/>
                  </a:cubicBezTo>
                  <a:cubicBezTo>
                    <a:pt x="121" y="13"/>
                    <a:pt x="122" y="13"/>
                    <a:pt x="122" y="12"/>
                  </a:cubicBezTo>
                  <a:cubicBezTo>
                    <a:pt x="118" y="14"/>
                    <a:pt x="113" y="11"/>
                    <a:pt x="110" y="14"/>
                  </a:cubicBezTo>
                  <a:cubicBezTo>
                    <a:pt x="109" y="15"/>
                    <a:pt x="109" y="15"/>
                    <a:pt x="109" y="15"/>
                  </a:cubicBezTo>
                  <a:cubicBezTo>
                    <a:pt x="108" y="15"/>
                    <a:pt x="108" y="14"/>
                    <a:pt x="107" y="13"/>
                  </a:cubicBezTo>
                  <a:cubicBezTo>
                    <a:pt x="106" y="14"/>
                    <a:pt x="103" y="14"/>
                    <a:pt x="102" y="15"/>
                  </a:cubicBezTo>
                  <a:cubicBezTo>
                    <a:pt x="102" y="14"/>
                    <a:pt x="102" y="14"/>
                    <a:pt x="102" y="14"/>
                  </a:cubicBezTo>
                  <a:cubicBezTo>
                    <a:pt x="100" y="14"/>
                    <a:pt x="98" y="15"/>
                    <a:pt x="96" y="15"/>
                  </a:cubicBezTo>
                  <a:cubicBezTo>
                    <a:pt x="97" y="14"/>
                    <a:pt x="97" y="14"/>
                    <a:pt x="97" y="14"/>
                  </a:cubicBezTo>
                  <a:cubicBezTo>
                    <a:pt x="86" y="12"/>
                    <a:pt x="73" y="11"/>
                    <a:pt x="65" y="13"/>
                  </a:cubicBezTo>
                  <a:cubicBezTo>
                    <a:pt x="63" y="14"/>
                    <a:pt x="64" y="11"/>
                    <a:pt x="63" y="12"/>
                  </a:cubicBezTo>
                  <a:cubicBezTo>
                    <a:pt x="54" y="14"/>
                    <a:pt x="44" y="10"/>
                    <a:pt x="36" y="13"/>
                  </a:cubicBezTo>
                  <a:cubicBezTo>
                    <a:pt x="30" y="13"/>
                    <a:pt x="28" y="17"/>
                    <a:pt x="28" y="17"/>
                  </a:cubicBezTo>
                  <a:cubicBezTo>
                    <a:pt x="43" y="17"/>
                    <a:pt x="56" y="19"/>
                    <a:pt x="71" y="21"/>
                  </a:cubicBezTo>
                  <a:cubicBezTo>
                    <a:pt x="76" y="21"/>
                    <a:pt x="82" y="21"/>
                    <a:pt x="87" y="21"/>
                  </a:cubicBezTo>
                  <a:cubicBezTo>
                    <a:pt x="106" y="21"/>
                    <a:pt x="126" y="24"/>
                    <a:pt x="145" y="21"/>
                  </a:cubicBezTo>
                  <a:cubicBezTo>
                    <a:pt x="144" y="21"/>
                    <a:pt x="145" y="20"/>
                    <a:pt x="146" y="20"/>
                  </a:cubicBezTo>
                  <a:cubicBezTo>
                    <a:pt x="147" y="20"/>
                    <a:pt x="147" y="20"/>
                    <a:pt x="147" y="20"/>
                  </a:cubicBezTo>
                  <a:cubicBezTo>
                    <a:pt x="148" y="19"/>
                    <a:pt x="148" y="19"/>
                    <a:pt x="148" y="19"/>
                  </a:cubicBezTo>
                  <a:cubicBezTo>
                    <a:pt x="150" y="19"/>
                    <a:pt x="149" y="20"/>
                    <a:pt x="148" y="21"/>
                  </a:cubicBezTo>
                  <a:cubicBezTo>
                    <a:pt x="156" y="20"/>
                    <a:pt x="163" y="19"/>
                    <a:pt x="170" y="19"/>
                  </a:cubicBezTo>
                  <a:cubicBezTo>
                    <a:pt x="171" y="18"/>
                    <a:pt x="174" y="19"/>
                    <a:pt x="174" y="17"/>
                  </a:cubicBezTo>
                  <a:cubicBezTo>
                    <a:pt x="175" y="17"/>
                    <a:pt x="174" y="18"/>
                    <a:pt x="174" y="18"/>
                  </a:cubicBezTo>
                  <a:cubicBezTo>
                    <a:pt x="180" y="17"/>
                    <a:pt x="180" y="17"/>
                    <a:pt x="185" y="18"/>
                  </a:cubicBezTo>
                  <a:cubicBezTo>
                    <a:pt x="195" y="18"/>
                    <a:pt x="205" y="17"/>
                    <a:pt x="215" y="16"/>
                  </a:cubicBezTo>
                  <a:cubicBezTo>
                    <a:pt x="220" y="15"/>
                    <a:pt x="220" y="15"/>
                    <a:pt x="220" y="15"/>
                  </a:cubicBezTo>
                  <a:cubicBezTo>
                    <a:pt x="220" y="19"/>
                    <a:pt x="220" y="19"/>
                    <a:pt x="220" y="19"/>
                  </a:cubicBezTo>
                  <a:cubicBezTo>
                    <a:pt x="221" y="39"/>
                    <a:pt x="223" y="59"/>
                    <a:pt x="222" y="80"/>
                  </a:cubicBezTo>
                  <a:cubicBezTo>
                    <a:pt x="225" y="83"/>
                    <a:pt x="223" y="88"/>
                    <a:pt x="225" y="91"/>
                  </a:cubicBezTo>
                  <a:cubicBezTo>
                    <a:pt x="225" y="91"/>
                    <a:pt x="225" y="91"/>
                    <a:pt x="225" y="91"/>
                  </a:cubicBezTo>
                  <a:cubicBezTo>
                    <a:pt x="225" y="94"/>
                    <a:pt x="224" y="95"/>
                    <a:pt x="223" y="99"/>
                  </a:cubicBezTo>
                  <a:cubicBezTo>
                    <a:pt x="224" y="99"/>
                    <a:pt x="223" y="101"/>
                    <a:pt x="224" y="100"/>
                  </a:cubicBezTo>
                  <a:cubicBezTo>
                    <a:pt x="226" y="102"/>
                    <a:pt x="222" y="103"/>
                    <a:pt x="223" y="105"/>
                  </a:cubicBezTo>
                  <a:cubicBezTo>
                    <a:pt x="222" y="105"/>
                    <a:pt x="224" y="105"/>
                    <a:pt x="223" y="105"/>
                  </a:cubicBezTo>
                  <a:cubicBezTo>
                    <a:pt x="224" y="110"/>
                    <a:pt x="223" y="104"/>
                    <a:pt x="220" y="110"/>
                  </a:cubicBezTo>
                  <a:cubicBezTo>
                    <a:pt x="221" y="117"/>
                    <a:pt x="219" y="129"/>
                    <a:pt x="217" y="130"/>
                  </a:cubicBezTo>
                  <a:cubicBezTo>
                    <a:pt x="217" y="130"/>
                    <a:pt x="217" y="130"/>
                    <a:pt x="217" y="130"/>
                  </a:cubicBezTo>
                  <a:cubicBezTo>
                    <a:pt x="215" y="128"/>
                    <a:pt x="214" y="132"/>
                    <a:pt x="213" y="131"/>
                  </a:cubicBezTo>
                  <a:cubicBezTo>
                    <a:pt x="213" y="131"/>
                    <a:pt x="213" y="131"/>
                    <a:pt x="214" y="130"/>
                  </a:cubicBezTo>
                  <a:cubicBezTo>
                    <a:pt x="209" y="131"/>
                    <a:pt x="207" y="133"/>
                    <a:pt x="203" y="133"/>
                  </a:cubicBezTo>
                  <a:cubicBezTo>
                    <a:pt x="200" y="135"/>
                    <a:pt x="195" y="134"/>
                    <a:pt x="193" y="136"/>
                  </a:cubicBezTo>
                  <a:cubicBezTo>
                    <a:pt x="193" y="135"/>
                    <a:pt x="191" y="135"/>
                    <a:pt x="190" y="135"/>
                  </a:cubicBezTo>
                  <a:cubicBezTo>
                    <a:pt x="188" y="138"/>
                    <a:pt x="183" y="135"/>
                    <a:pt x="181" y="138"/>
                  </a:cubicBezTo>
                  <a:cubicBezTo>
                    <a:pt x="181" y="137"/>
                    <a:pt x="181" y="137"/>
                    <a:pt x="181" y="137"/>
                  </a:cubicBezTo>
                  <a:cubicBezTo>
                    <a:pt x="171" y="140"/>
                    <a:pt x="160" y="140"/>
                    <a:pt x="150" y="142"/>
                  </a:cubicBezTo>
                  <a:cubicBezTo>
                    <a:pt x="145" y="143"/>
                    <a:pt x="138" y="141"/>
                    <a:pt x="132" y="142"/>
                  </a:cubicBezTo>
                  <a:cubicBezTo>
                    <a:pt x="131" y="143"/>
                    <a:pt x="132" y="143"/>
                    <a:pt x="131" y="144"/>
                  </a:cubicBezTo>
                  <a:cubicBezTo>
                    <a:pt x="129" y="144"/>
                    <a:pt x="131" y="143"/>
                    <a:pt x="130" y="142"/>
                  </a:cubicBezTo>
                  <a:cubicBezTo>
                    <a:pt x="127" y="144"/>
                    <a:pt x="123" y="142"/>
                    <a:pt x="119" y="142"/>
                  </a:cubicBezTo>
                  <a:cubicBezTo>
                    <a:pt x="118" y="143"/>
                    <a:pt x="117" y="143"/>
                    <a:pt x="118" y="143"/>
                  </a:cubicBezTo>
                  <a:cubicBezTo>
                    <a:pt x="113" y="142"/>
                    <a:pt x="107" y="144"/>
                    <a:pt x="103" y="142"/>
                  </a:cubicBezTo>
                  <a:cubicBezTo>
                    <a:pt x="104" y="145"/>
                    <a:pt x="100" y="144"/>
                    <a:pt x="99" y="144"/>
                  </a:cubicBezTo>
                  <a:cubicBezTo>
                    <a:pt x="98" y="144"/>
                    <a:pt x="98" y="143"/>
                    <a:pt x="98" y="143"/>
                  </a:cubicBezTo>
                  <a:cubicBezTo>
                    <a:pt x="95" y="143"/>
                    <a:pt x="93" y="143"/>
                    <a:pt x="89" y="142"/>
                  </a:cubicBezTo>
                  <a:cubicBezTo>
                    <a:pt x="87" y="142"/>
                    <a:pt x="87" y="143"/>
                    <a:pt x="84" y="143"/>
                  </a:cubicBezTo>
                  <a:cubicBezTo>
                    <a:pt x="83" y="141"/>
                    <a:pt x="80" y="142"/>
                    <a:pt x="78" y="142"/>
                  </a:cubicBezTo>
                  <a:cubicBezTo>
                    <a:pt x="78" y="143"/>
                    <a:pt x="75" y="144"/>
                    <a:pt x="73" y="143"/>
                  </a:cubicBezTo>
                  <a:cubicBezTo>
                    <a:pt x="74" y="141"/>
                    <a:pt x="74" y="141"/>
                    <a:pt x="74" y="141"/>
                  </a:cubicBezTo>
                  <a:cubicBezTo>
                    <a:pt x="67" y="142"/>
                    <a:pt x="57" y="138"/>
                    <a:pt x="49" y="139"/>
                  </a:cubicBezTo>
                  <a:cubicBezTo>
                    <a:pt x="48" y="138"/>
                    <a:pt x="48" y="138"/>
                    <a:pt x="48" y="138"/>
                  </a:cubicBezTo>
                  <a:cubicBezTo>
                    <a:pt x="40" y="139"/>
                    <a:pt x="32" y="135"/>
                    <a:pt x="24" y="136"/>
                  </a:cubicBezTo>
                  <a:cubicBezTo>
                    <a:pt x="22" y="135"/>
                    <a:pt x="18" y="134"/>
                    <a:pt x="16" y="134"/>
                  </a:cubicBezTo>
                  <a:cubicBezTo>
                    <a:pt x="16" y="134"/>
                    <a:pt x="16" y="134"/>
                    <a:pt x="15" y="134"/>
                  </a:cubicBezTo>
                  <a:cubicBezTo>
                    <a:pt x="17" y="131"/>
                    <a:pt x="18" y="129"/>
                    <a:pt x="17" y="126"/>
                  </a:cubicBezTo>
                  <a:cubicBezTo>
                    <a:pt x="18" y="126"/>
                    <a:pt x="18" y="126"/>
                    <a:pt x="18" y="126"/>
                  </a:cubicBezTo>
                  <a:cubicBezTo>
                    <a:pt x="17" y="123"/>
                    <a:pt x="17" y="119"/>
                    <a:pt x="18" y="115"/>
                  </a:cubicBezTo>
                  <a:cubicBezTo>
                    <a:pt x="18" y="114"/>
                    <a:pt x="18" y="111"/>
                    <a:pt x="17" y="112"/>
                  </a:cubicBezTo>
                  <a:cubicBezTo>
                    <a:pt x="16" y="111"/>
                    <a:pt x="18" y="112"/>
                    <a:pt x="17" y="110"/>
                  </a:cubicBezTo>
                  <a:cubicBezTo>
                    <a:pt x="19" y="112"/>
                    <a:pt x="19" y="112"/>
                    <a:pt x="19" y="112"/>
                  </a:cubicBezTo>
                  <a:cubicBezTo>
                    <a:pt x="20" y="104"/>
                    <a:pt x="20" y="98"/>
                    <a:pt x="20" y="90"/>
                  </a:cubicBezTo>
                  <a:cubicBezTo>
                    <a:pt x="22" y="88"/>
                    <a:pt x="20" y="83"/>
                    <a:pt x="21" y="79"/>
                  </a:cubicBezTo>
                  <a:cubicBezTo>
                    <a:pt x="21" y="77"/>
                    <a:pt x="22" y="73"/>
                    <a:pt x="20" y="71"/>
                  </a:cubicBezTo>
                  <a:cubicBezTo>
                    <a:pt x="21" y="71"/>
                    <a:pt x="21" y="71"/>
                    <a:pt x="21" y="71"/>
                  </a:cubicBezTo>
                  <a:cubicBezTo>
                    <a:pt x="21" y="67"/>
                    <a:pt x="21" y="63"/>
                    <a:pt x="22" y="59"/>
                  </a:cubicBezTo>
                  <a:cubicBezTo>
                    <a:pt x="22" y="56"/>
                    <a:pt x="21" y="56"/>
                    <a:pt x="20" y="54"/>
                  </a:cubicBezTo>
                  <a:cubicBezTo>
                    <a:pt x="21" y="54"/>
                    <a:pt x="21" y="54"/>
                    <a:pt x="21" y="54"/>
                  </a:cubicBezTo>
                  <a:cubicBezTo>
                    <a:pt x="20" y="52"/>
                    <a:pt x="19" y="52"/>
                    <a:pt x="18" y="51"/>
                  </a:cubicBezTo>
                  <a:cubicBezTo>
                    <a:pt x="19" y="49"/>
                    <a:pt x="18" y="49"/>
                    <a:pt x="18" y="47"/>
                  </a:cubicBezTo>
                  <a:cubicBezTo>
                    <a:pt x="19" y="49"/>
                    <a:pt x="20" y="50"/>
                    <a:pt x="21" y="51"/>
                  </a:cubicBezTo>
                  <a:cubicBezTo>
                    <a:pt x="22" y="49"/>
                    <a:pt x="19" y="46"/>
                    <a:pt x="21" y="44"/>
                  </a:cubicBezTo>
                  <a:cubicBezTo>
                    <a:pt x="21" y="42"/>
                    <a:pt x="21" y="40"/>
                    <a:pt x="19" y="40"/>
                  </a:cubicBezTo>
                  <a:cubicBezTo>
                    <a:pt x="20" y="41"/>
                    <a:pt x="20" y="39"/>
                    <a:pt x="21" y="40"/>
                  </a:cubicBezTo>
                  <a:cubicBezTo>
                    <a:pt x="20" y="38"/>
                    <a:pt x="20" y="37"/>
                    <a:pt x="20" y="36"/>
                  </a:cubicBezTo>
                  <a:cubicBezTo>
                    <a:pt x="20" y="37"/>
                    <a:pt x="20" y="37"/>
                    <a:pt x="20" y="37"/>
                  </a:cubicBezTo>
                  <a:cubicBezTo>
                    <a:pt x="19" y="37"/>
                    <a:pt x="19" y="35"/>
                    <a:pt x="17" y="35"/>
                  </a:cubicBezTo>
                  <a:cubicBezTo>
                    <a:pt x="18" y="36"/>
                    <a:pt x="18" y="36"/>
                    <a:pt x="18" y="37"/>
                  </a:cubicBezTo>
                  <a:cubicBezTo>
                    <a:pt x="17" y="37"/>
                    <a:pt x="16" y="34"/>
                    <a:pt x="17" y="34"/>
                  </a:cubicBezTo>
                  <a:cubicBezTo>
                    <a:pt x="18" y="33"/>
                    <a:pt x="19" y="35"/>
                    <a:pt x="19" y="34"/>
                  </a:cubicBezTo>
                  <a:cubicBezTo>
                    <a:pt x="17" y="30"/>
                    <a:pt x="17" y="30"/>
                    <a:pt x="17" y="30"/>
                  </a:cubicBezTo>
                  <a:cubicBezTo>
                    <a:pt x="17" y="30"/>
                    <a:pt x="17" y="32"/>
                    <a:pt x="16" y="32"/>
                  </a:cubicBezTo>
                  <a:cubicBezTo>
                    <a:pt x="17" y="33"/>
                    <a:pt x="17" y="33"/>
                    <a:pt x="17" y="33"/>
                  </a:cubicBezTo>
                  <a:cubicBezTo>
                    <a:pt x="16" y="33"/>
                    <a:pt x="16" y="33"/>
                    <a:pt x="16" y="33"/>
                  </a:cubicBezTo>
                  <a:cubicBezTo>
                    <a:pt x="16" y="36"/>
                    <a:pt x="15" y="39"/>
                    <a:pt x="16" y="42"/>
                  </a:cubicBezTo>
                  <a:cubicBezTo>
                    <a:pt x="17" y="40"/>
                    <a:pt x="17" y="40"/>
                    <a:pt x="17" y="40"/>
                  </a:cubicBezTo>
                  <a:cubicBezTo>
                    <a:pt x="17" y="42"/>
                    <a:pt x="19" y="44"/>
                    <a:pt x="18" y="46"/>
                  </a:cubicBezTo>
                  <a:cubicBezTo>
                    <a:pt x="17" y="45"/>
                    <a:pt x="17" y="45"/>
                    <a:pt x="16" y="45"/>
                  </a:cubicBezTo>
                  <a:cubicBezTo>
                    <a:pt x="16" y="46"/>
                    <a:pt x="17" y="46"/>
                    <a:pt x="17" y="47"/>
                  </a:cubicBezTo>
                  <a:cubicBezTo>
                    <a:pt x="15" y="46"/>
                    <a:pt x="15" y="46"/>
                    <a:pt x="15" y="46"/>
                  </a:cubicBezTo>
                  <a:cubicBezTo>
                    <a:pt x="17" y="47"/>
                    <a:pt x="16" y="51"/>
                    <a:pt x="16" y="52"/>
                  </a:cubicBezTo>
                  <a:cubicBezTo>
                    <a:pt x="16" y="51"/>
                    <a:pt x="16" y="51"/>
                    <a:pt x="16" y="51"/>
                  </a:cubicBezTo>
                  <a:cubicBezTo>
                    <a:pt x="15" y="54"/>
                    <a:pt x="17" y="51"/>
                    <a:pt x="17" y="53"/>
                  </a:cubicBezTo>
                  <a:cubicBezTo>
                    <a:pt x="17" y="54"/>
                    <a:pt x="15" y="53"/>
                    <a:pt x="14" y="55"/>
                  </a:cubicBezTo>
                  <a:cubicBezTo>
                    <a:pt x="14" y="58"/>
                    <a:pt x="16" y="62"/>
                    <a:pt x="14" y="65"/>
                  </a:cubicBezTo>
                  <a:cubicBezTo>
                    <a:pt x="14" y="68"/>
                    <a:pt x="15" y="70"/>
                    <a:pt x="16" y="73"/>
                  </a:cubicBezTo>
                  <a:cubicBezTo>
                    <a:pt x="16" y="75"/>
                    <a:pt x="14" y="72"/>
                    <a:pt x="15" y="75"/>
                  </a:cubicBezTo>
                  <a:cubicBezTo>
                    <a:pt x="14" y="74"/>
                    <a:pt x="13" y="75"/>
                    <a:pt x="13" y="75"/>
                  </a:cubicBezTo>
                  <a:cubicBezTo>
                    <a:pt x="13" y="75"/>
                    <a:pt x="12" y="79"/>
                    <a:pt x="14" y="77"/>
                  </a:cubicBezTo>
                  <a:cubicBezTo>
                    <a:pt x="14" y="80"/>
                    <a:pt x="13" y="84"/>
                    <a:pt x="13" y="87"/>
                  </a:cubicBezTo>
                  <a:cubicBezTo>
                    <a:pt x="13" y="86"/>
                    <a:pt x="12" y="86"/>
                    <a:pt x="11" y="87"/>
                  </a:cubicBezTo>
                  <a:cubicBezTo>
                    <a:pt x="12" y="88"/>
                    <a:pt x="13" y="91"/>
                    <a:pt x="12" y="94"/>
                  </a:cubicBezTo>
                  <a:cubicBezTo>
                    <a:pt x="14" y="94"/>
                    <a:pt x="14" y="93"/>
                    <a:pt x="15" y="93"/>
                  </a:cubicBezTo>
                  <a:cubicBezTo>
                    <a:pt x="15" y="94"/>
                    <a:pt x="15" y="94"/>
                    <a:pt x="15" y="95"/>
                  </a:cubicBezTo>
                  <a:cubicBezTo>
                    <a:pt x="14" y="95"/>
                    <a:pt x="12" y="95"/>
                    <a:pt x="12" y="97"/>
                  </a:cubicBezTo>
                  <a:cubicBezTo>
                    <a:pt x="10" y="97"/>
                    <a:pt x="12" y="93"/>
                    <a:pt x="10" y="94"/>
                  </a:cubicBezTo>
                  <a:cubicBezTo>
                    <a:pt x="9" y="93"/>
                    <a:pt x="9" y="89"/>
                    <a:pt x="10" y="88"/>
                  </a:cubicBezTo>
                  <a:cubicBezTo>
                    <a:pt x="9" y="85"/>
                    <a:pt x="10" y="89"/>
                    <a:pt x="8" y="89"/>
                  </a:cubicBezTo>
                  <a:cubicBezTo>
                    <a:pt x="8" y="91"/>
                    <a:pt x="9" y="92"/>
                    <a:pt x="9" y="95"/>
                  </a:cubicBezTo>
                  <a:cubicBezTo>
                    <a:pt x="10" y="95"/>
                    <a:pt x="10" y="94"/>
                    <a:pt x="11" y="95"/>
                  </a:cubicBezTo>
                  <a:cubicBezTo>
                    <a:pt x="12" y="98"/>
                    <a:pt x="9" y="99"/>
                    <a:pt x="9" y="99"/>
                  </a:cubicBezTo>
                  <a:cubicBezTo>
                    <a:pt x="9" y="98"/>
                    <a:pt x="9" y="98"/>
                    <a:pt x="9" y="98"/>
                  </a:cubicBezTo>
                  <a:cubicBezTo>
                    <a:pt x="8" y="100"/>
                    <a:pt x="9" y="100"/>
                    <a:pt x="9" y="102"/>
                  </a:cubicBezTo>
                  <a:cubicBezTo>
                    <a:pt x="6" y="103"/>
                    <a:pt x="9" y="99"/>
                    <a:pt x="7" y="98"/>
                  </a:cubicBezTo>
                  <a:cubicBezTo>
                    <a:pt x="6" y="100"/>
                    <a:pt x="6" y="100"/>
                    <a:pt x="6" y="100"/>
                  </a:cubicBezTo>
                  <a:cubicBezTo>
                    <a:pt x="5" y="103"/>
                    <a:pt x="7" y="101"/>
                    <a:pt x="6" y="104"/>
                  </a:cubicBezTo>
                  <a:cubicBezTo>
                    <a:pt x="6" y="103"/>
                    <a:pt x="6" y="103"/>
                    <a:pt x="6" y="103"/>
                  </a:cubicBezTo>
                  <a:cubicBezTo>
                    <a:pt x="6" y="105"/>
                    <a:pt x="6" y="105"/>
                    <a:pt x="6" y="105"/>
                  </a:cubicBezTo>
                  <a:cubicBezTo>
                    <a:pt x="7" y="105"/>
                    <a:pt x="8" y="105"/>
                    <a:pt x="8" y="103"/>
                  </a:cubicBezTo>
                  <a:cubicBezTo>
                    <a:pt x="10" y="105"/>
                    <a:pt x="8" y="105"/>
                    <a:pt x="8" y="107"/>
                  </a:cubicBezTo>
                  <a:cubicBezTo>
                    <a:pt x="9" y="108"/>
                    <a:pt x="8" y="106"/>
                    <a:pt x="10" y="106"/>
                  </a:cubicBezTo>
                  <a:cubicBezTo>
                    <a:pt x="11" y="106"/>
                    <a:pt x="10" y="108"/>
                    <a:pt x="11" y="109"/>
                  </a:cubicBezTo>
                  <a:cubicBezTo>
                    <a:pt x="10" y="112"/>
                    <a:pt x="9" y="110"/>
                    <a:pt x="8" y="111"/>
                  </a:cubicBezTo>
                  <a:cubicBezTo>
                    <a:pt x="8" y="111"/>
                    <a:pt x="8" y="109"/>
                    <a:pt x="9" y="109"/>
                  </a:cubicBezTo>
                  <a:cubicBezTo>
                    <a:pt x="8" y="107"/>
                    <a:pt x="6" y="110"/>
                    <a:pt x="5" y="108"/>
                  </a:cubicBezTo>
                  <a:cubicBezTo>
                    <a:pt x="4" y="110"/>
                    <a:pt x="6" y="110"/>
                    <a:pt x="6" y="111"/>
                  </a:cubicBezTo>
                  <a:cubicBezTo>
                    <a:pt x="6" y="111"/>
                    <a:pt x="7" y="112"/>
                    <a:pt x="8" y="111"/>
                  </a:cubicBezTo>
                  <a:cubicBezTo>
                    <a:pt x="11" y="115"/>
                    <a:pt x="5" y="113"/>
                    <a:pt x="5" y="117"/>
                  </a:cubicBezTo>
                  <a:cubicBezTo>
                    <a:pt x="7" y="116"/>
                    <a:pt x="7" y="122"/>
                    <a:pt x="10" y="119"/>
                  </a:cubicBezTo>
                  <a:cubicBezTo>
                    <a:pt x="10" y="120"/>
                    <a:pt x="11" y="121"/>
                    <a:pt x="10" y="122"/>
                  </a:cubicBezTo>
                  <a:cubicBezTo>
                    <a:pt x="9" y="121"/>
                    <a:pt x="9" y="124"/>
                    <a:pt x="8" y="122"/>
                  </a:cubicBezTo>
                  <a:cubicBezTo>
                    <a:pt x="8" y="123"/>
                    <a:pt x="8" y="123"/>
                    <a:pt x="8" y="123"/>
                  </a:cubicBezTo>
                  <a:cubicBezTo>
                    <a:pt x="6" y="121"/>
                    <a:pt x="6" y="121"/>
                    <a:pt x="6" y="121"/>
                  </a:cubicBezTo>
                  <a:cubicBezTo>
                    <a:pt x="5" y="122"/>
                    <a:pt x="4" y="124"/>
                    <a:pt x="3" y="125"/>
                  </a:cubicBezTo>
                  <a:cubicBezTo>
                    <a:pt x="3" y="126"/>
                    <a:pt x="4" y="124"/>
                    <a:pt x="4" y="126"/>
                  </a:cubicBezTo>
                  <a:cubicBezTo>
                    <a:pt x="4" y="126"/>
                    <a:pt x="3" y="127"/>
                    <a:pt x="3" y="128"/>
                  </a:cubicBezTo>
                  <a:cubicBezTo>
                    <a:pt x="4" y="126"/>
                    <a:pt x="5" y="128"/>
                    <a:pt x="5" y="129"/>
                  </a:cubicBezTo>
                  <a:cubicBezTo>
                    <a:pt x="5" y="131"/>
                    <a:pt x="3" y="132"/>
                    <a:pt x="3" y="132"/>
                  </a:cubicBezTo>
                  <a:cubicBezTo>
                    <a:pt x="2" y="130"/>
                    <a:pt x="2" y="130"/>
                    <a:pt x="2" y="130"/>
                  </a:cubicBezTo>
                  <a:cubicBezTo>
                    <a:pt x="3" y="131"/>
                    <a:pt x="1" y="130"/>
                    <a:pt x="1" y="132"/>
                  </a:cubicBezTo>
                  <a:cubicBezTo>
                    <a:pt x="2" y="132"/>
                    <a:pt x="3" y="133"/>
                    <a:pt x="4" y="134"/>
                  </a:cubicBezTo>
                  <a:cubicBezTo>
                    <a:pt x="4" y="135"/>
                    <a:pt x="3" y="136"/>
                    <a:pt x="3" y="136"/>
                  </a:cubicBezTo>
                  <a:cubicBezTo>
                    <a:pt x="3" y="134"/>
                    <a:pt x="3" y="134"/>
                    <a:pt x="3" y="134"/>
                  </a:cubicBezTo>
                  <a:cubicBezTo>
                    <a:pt x="3" y="135"/>
                    <a:pt x="2" y="135"/>
                    <a:pt x="1" y="135"/>
                  </a:cubicBezTo>
                  <a:cubicBezTo>
                    <a:pt x="1" y="136"/>
                    <a:pt x="1" y="136"/>
                    <a:pt x="1"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1" y="138"/>
                    <a:pt x="1" y="138"/>
                    <a:pt x="1" y="137"/>
                  </a:cubicBezTo>
                  <a:cubicBezTo>
                    <a:pt x="2" y="139"/>
                    <a:pt x="4" y="142"/>
                    <a:pt x="8" y="148"/>
                  </a:cubicBezTo>
                  <a:cubicBezTo>
                    <a:pt x="8" y="148"/>
                    <a:pt x="8" y="148"/>
                    <a:pt x="8" y="148"/>
                  </a:cubicBezTo>
                  <a:cubicBezTo>
                    <a:pt x="8" y="148"/>
                    <a:pt x="8" y="148"/>
                    <a:pt x="8" y="148"/>
                  </a:cubicBezTo>
                  <a:cubicBezTo>
                    <a:pt x="8" y="148"/>
                    <a:pt x="8" y="148"/>
                    <a:pt x="8" y="148"/>
                  </a:cubicBezTo>
                  <a:cubicBezTo>
                    <a:pt x="8" y="148"/>
                    <a:pt x="8" y="148"/>
                    <a:pt x="8" y="148"/>
                  </a:cubicBezTo>
                  <a:cubicBezTo>
                    <a:pt x="9" y="147"/>
                    <a:pt x="9" y="147"/>
                    <a:pt x="9" y="147"/>
                  </a:cubicBezTo>
                  <a:cubicBezTo>
                    <a:pt x="10" y="147"/>
                    <a:pt x="10" y="148"/>
                    <a:pt x="9" y="148"/>
                  </a:cubicBezTo>
                  <a:cubicBezTo>
                    <a:pt x="10" y="147"/>
                    <a:pt x="11" y="148"/>
                    <a:pt x="12" y="148"/>
                  </a:cubicBezTo>
                  <a:cubicBezTo>
                    <a:pt x="12" y="148"/>
                    <a:pt x="12" y="148"/>
                    <a:pt x="12" y="148"/>
                  </a:cubicBezTo>
                  <a:cubicBezTo>
                    <a:pt x="13" y="148"/>
                    <a:pt x="15" y="147"/>
                    <a:pt x="15" y="148"/>
                  </a:cubicBezTo>
                  <a:cubicBezTo>
                    <a:pt x="15" y="146"/>
                    <a:pt x="14" y="148"/>
                    <a:pt x="13" y="147"/>
                  </a:cubicBezTo>
                  <a:cubicBezTo>
                    <a:pt x="12" y="145"/>
                    <a:pt x="15" y="146"/>
                    <a:pt x="15" y="146"/>
                  </a:cubicBezTo>
                  <a:cubicBezTo>
                    <a:pt x="15" y="148"/>
                    <a:pt x="18" y="147"/>
                    <a:pt x="19" y="147"/>
                  </a:cubicBezTo>
                  <a:cubicBezTo>
                    <a:pt x="20" y="148"/>
                    <a:pt x="20" y="148"/>
                    <a:pt x="20" y="149"/>
                  </a:cubicBezTo>
                  <a:cubicBezTo>
                    <a:pt x="21" y="147"/>
                    <a:pt x="21" y="147"/>
                    <a:pt x="21" y="147"/>
                  </a:cubicBezTo>
                  <a:cubicBezTo>
                    <a:pt x="21" y="150"/>
                    <a:pt x="24" y="147"/>
                    <a:pt x="25" y="148"/>
                  </a:cubicBezTo>
                  <a:cubicBezTo>
                    <a:pt x="24" y="149"/>
                    <a:pt x="24" y="150"/>
                    <a:pt x="25" y="150"/>
                  </a:cubicBezTo>
                  <a:cubicBezTo>
                    <a:pt x="24" y="148"/>
                    <a:pt x="28" y="149"/>
                    <a:pt x="27" y="147"/>
                  </a:cubicBezTo>
                  <a:cubicBezTo>
                    <a:pt x="30" y="148"/>
                    <a:pt x="26" y="149"/>
                    <a:pt x="27" y="151"/>
                  </a:cubicBezTo>
                  <a:cubicBezTo>
                    <a:pt x="29" y="150"/>
                    <a:pt x="30" y="152"/>
                    <a:pt x="31" y="151"/>
                  </a:cubicBezTo>
                  <a:cubicBezTo>
                    <a:pt x="29" y="150"/>
                    <a:pt x="31" y="150"/>
                    <a:pt x="32" y="149"/>
                  </a:cubicBezTo>
                  <a:cubicBezTo>
                    <a:pt x="34" y="149"/>
                    <a:pt x="31" y="150"/>
                    <a:pt x="33" y="151"/>
                  </a:cubicBezTo>
                  <a:cubicBezTo>
                    <a:pt x="34" y="150"/>
                    <a:pt x="35" y="149"/>
                    <a:pt x="34" y="148"/>
                  </a:cubicBezTo>
                  <a:cubicBezTo>
                    <a:pt x="35" y="149"/>
                    <a:pt x="37" y="148"/>
                    <a:pt x="38" y="149"/>
                  </a:cubicBezTo>
                  <a:cubicBezTo>
                    <a:pt x="39" y="150"/>
                    <a:pt x="35" y="149"/>
                    <a:pt x="36" y="150"/>
                  </a:cubicBezTo>
                  <a:cubicBezTo>
                    <a:pt x="39" y="151"/>
                    <a:pt x="38" y="148"/>
                    <a:pt x="41" y="148"/>
                  </a:cubicBezTo>
                  <a:cubicBezTo>
                    <a:pt x="40" y="147"/>
                    <a:pt x="42" y="145"/>
                    <a:pt x="43" y="145"/>
                  </a:cubicBezTo>
                  <a:cubicBezTo>
                    <a:pt x="46" y="145"/>
                    <a:pt x="42" y="145"/>
                    <a:pt x="43" y="147"/>
                  </a:cubicBezTo>
                  <a:cubicBezTo>
                    <a:pt x="44" y="147"/>
                    <a:pt x="44" y="147"/>
                    <a:pt x="44" y="147"/>
                  </a:cubicBezTo>
                  <a:cubicBezTo>
                    <a:pt x="46" y="149"/>
                    <a:pt x="40" y="149"/>
                    <a:pt x="41" y="151"/>
                  </a:cubicBezTo>
                  <a:cubicBezTo>
                    <a:pt x="43" y="151"/>
                    <a:pt x="43" y="151"/>
                    <a:pt x="43" y="151"/>
                  </a:cubicBezTo>
                  <a:cubicBezTo>
                    <a:pt x="42" y="151"/>
                    <a:pt x="42" y="152"/>
                    <a:pt x="42" y="153"/>
                  </a:cubicBezTo>
                  <a:cubicBezTo>
                    <a:pt x="43" y="151"/>
                    <a:pt x="46" y="153"/>
                    <a:pt x="46" y="153"/>
                  </a:cubicBezTo>
                  <a:cubicBezTo>
                    <a:pt x="46" y="151"/>
                    <a:pt x="45" y="153"/>
                    <a:pt x="45" y="152"/>
                  </a:cubicBezTo>
                  <a:cubicBezTo>
                    <a:pt x="47" y="152"/>
                    <a:pt x="48" y="150"/>
                    <a:pt x="50" y="151"/>
                  </a:cubicBezTo>
                  <a:cubicBezTo>
                    <a:pt x="48" y="152"/>
                    <a:pt x="50" y="153"/>
                    <a:pt x="49" y="153"/>
                  </a:cubicBezTo>
                  <a:cubicBezTo>
                    <a:pt x="51" y="154"/>
                    <a:pt x="50" y="152"/>
                    <a:pt x="52" y="153"/>
                  </a:cubicBezTo>
                  <a:cubicBezTo>
                    <a:pt x="51" y="153"/>
                    <a:pt x="51" y="153"/>
                    <a:pt x="51" y="153"/>
                  </a:cubicBezTo>
                  <a:cubicBezTo>
                    <a:pt x="57" y="154"/>
                    <a:pt x="65" y="155"/>
                    <a:pt x="71" y="153"/>
                  </a:cubicBezTo>
                  <a:cubicBezTo>
                    <a:pt x="72" y="154"/>
                    <a:pt x="73" y="155"/>
                    <a:pt x="76" y="156"/>
                  </a:cubicBezTo>
                  <a:cubicBezTo>
                    <a:pt x="75" y="155"/>
                    <a:pt x="77" y="155"/>
                    <a:pt x="77" y="154"/>
                  </a:cubicBezTo>
                  <a:cubicBezTo>
                    <a:pt x="79" y="156"/>
                    <a:pt x="79" y="156"/>
                    <a:pt x="79" y="156"/>
                  </a:cubicBezTo>
                  <a:cubicBezTo>
                    <a:pt x="80" y="157"/>
                    <a:pt x="83" y="156"/>
                    <a:pt x="85" y="155"/>
                  </a:cubicBezTo>
                  <a:cubicBezTo>
                    <a:pt x="85" y="156"/>
                    <a:pt x="85" y="156"/>
                    <a:pt x="85" y="156"/>
                  </a:cubicBezTo>
                  <a:cubicBezTo>
                    <a:pt x="87" y="157"/>
                    <a:pt x="87" y="156"/>
                    <a:pt x="87" y="155"/>
                  </a:cubicBezTo>
                  <a:cubicBezTo>
                    <a:pt x="88" y="156"/>
                    <a:pt x="88" y="156"/>
                    <a:pt x="88" y="156"/>
                  </a:cubicBezTo>
                  <a:cubicBezTo>
                    <a:pt x="89" y="155"/>
                    <a:pt x="89" y="155"/>
                    <a:pt x="89" y="155"/>
                  </a:cubicBezTo>
                  <a:cubicBezTo>
                    <a:pt x="90" y="155"/>
                    <a:pt x="92" y="155"/>
                    <a:pt x="92" y="157"/>
                  </a:cubicBezTo>
                  <a:cubicBezTo>
                    <a:pt x="93" y="157"/>
                    <a:pt x="93" y="156"/>
                    <a:pt x="93" y="156"/>
                  </a:cubicBezTo>
                  <a:cubicBezTo>
                    <a:pt x="94" y="157"/>
                    <a:pt x="99" y="157"/>
                    <a:pt x="101" y="157"/>
                  </a:cubicBezTo>
                  <a:cubicBezTo>
                    <a:pt x="100" y="156"/>
                    <a:pt x="100" y="156"/>
                    <a:pt x="100" y="155"/>
                  </a:cubicBezTo>
                  <a:cubicBezTo>
                    <a:pt x="101" y="153"/>
                    <a:pt x="101" y="155"/>
                    <a:pt x="102" y="154"/>
                  </a:cubicBezTo>
                  <a:cubicBezTo>
                    <a:pt x="102" y="155"/>
                    <a:pt x="103" y="156"/>
                    <a:pt x="102" y="156"/>
                  </a:cubicBezTo>
                  <a:cubicBezTo>
                    <a:pt x="106" y="158"/>
                    <a:pt x="111" y="157"/>
                    <a:pt x="116" y="157"/>
                  </a:cubicBezTo>
                  <a:cubicBezTo>
                    <a:pt x="117" y="157"/>
                    <a:pt x="117" y="157"/>
                    <a:pt x="117" y="156"/>
                  </a:cubicBezTo>
                  <a:cubicBezTo>
                    <a:pt x="120" y="158"/>
                    <a:pt x="124" y="156"/>
                    <a:pt x="127" y="157"/>
                  </a:cubicBezTo>
                  <a:cubicBezTo>
                    <a:pt x="127" y="156"/>
                    <a:pt x="128" y="154"/>
                    <a:pt x="129" y="154"/>
                  </a:cubicBezTo>
                  <a:cubicBezTo>
                    <a:pt x="131" y="153"/>
                    <a:pt x="130" y="156"/>
                    <a:pt x="132" y="157"/>
                  </a:cubicBezTo>
                  <a:cubicBezTo>
                    <a:pt x="133" y="156"/>
                    <a:pt x="135" y="156"/>
                    <a:pt x="135" y="156"/>
                  </a:cubicBezTo>
                  <a:cubicBezTo>
                    <a:pt x="135" y="156"/>
                    <a:pt x="135" y="156"/>
                    <a:pt x="135" y="156"/>
                  </a:cubicBezTo>
                  <a:cubicBezTo>
                    <a:pt x="136" y="155"/>
                    <a:pt x="138" y="155"/>
                    <a:pt x="139" y="155"/>
                  </a:cubicBezTo>
                  <a:cubicBezTo>
                    <a:pt x="139" y="156"/>
                    <a:pt x="139" y="156"/>
                    <a:pt x="139" y="156"/>
                  </a:cubicBezTo>
                  <a:cubicBezTo>
                    <a:pt x="140" y="156"/>
                    <a:pt x="142" y="156"/>
                    <a:pt x="143" y="156"/>
                  </a:cubicBezTo>
                  <a:cubicBezTo>
                    <a:pt x="143" y="155"/>
                    <a:pt x="146" y="156"/>
                    <a:pt x="147" y="154"/>
                  </a:cubicBezTo>
                  <a:cubicBezTo>
                    <a:pt x="147" y="155"/>
                    <a:pt x="146" y="155"/>
                    <a:pt x="147" y="155"/>
                  </a:cubicBezTo>
                  <a:cubicBezTo>
                    <a:pt x="147" y="154"/>
                    <a:pt x="147" y="154"/>
                    <a:pt x="147" y="154"/>
                  </a:cubicBezTo>
                  <a:cubicBezTo>
                    <a:pt x="149" y="154"/>
                    <a:pt x="149" y="154"/>
                    <a:pt x="149" y="154"/>
                  </a:cubicBezTo>
                  <a:cubicBezTo>
                    <a:pt x="149" y="155"/>
                    <a:pt x="149" y="155"/>
                    <a:pt x="148" y="156"/>
                  </a:cubicBezTo>
                  <a:cubicBezTo>
                    <a:pt x="150" y="156"/>
                    <a:pt x="149" y="155"/>
                    <a:pt x="150" y="154"/>
                  </a:cubicBezTo>
                  <a:cubicBezTo>
                    <a:pt x="151" y="153"/>
                    <a:pt x="151" y="154"/>
                    <a:pt x="152" y="155"/>
                  </a:cubicBezTo>
                  <a:cubicBezTo>
                    <a:pt x="152" y="155"/>
                    <a:pt x="151" y="154"/>
                    <a:pt x="151" y="155"/>
                  </a:cubicBezTo>
                  <a:cubicBezTo>
                    <a:pt x="150" y="156"/>
                    <a:pt x="152" y="155"/>
                    <a:pt x="152" y="156"/>
                  </a:cubicBezTo>
                  <a:cubicBezTo>
                    <a:pt x="152" y="156"/>
                    <a:pt x="152" y="154"/>
                    <a:pt x="153" y="154"/>
                  </a:cubicBezTo>
                  <a:cubicBezTo>
                    <a:pt x="154" y="154"/>
                    <a:pt x="157" y="154"/>
                    <a:pt x="157" y="155"/>
                  </a:cubicBezTo>
                  <a:cubicBezTo>
                    <a:pt x="158" y="154"/>
                    <a:pt x="159" y="154"/>
                    <a:pt x="159" y="154"/>
                  </a:cubicBezTo>
                  <a:cubicBezTo>
                    <a:pt x="158" y="153"/>
                    <a:pt x="157" y="153"/>
                    <a:pt x="157" y="153"/>
                  </a:cubicBezTo>
                  <a:cubicBezTo>
                    <a:pt x="157" y="152"/>
                    <a:pt x="159" y="152"/>
                    <a:pt x="159" y="152"/>
                  </a:cubicBezTo>
                  <a:cubicBezTo>
                    <a:pt x="159" y="153"/>
                    <a:pt x="159" y="153"/>
                    <a:pt x="159" y="153"/>
                  </a:cubicBezTo>
                  <a:cubicBezTo>
                    <a:pt x="159" y="152"/>
                    <a:pt x="161" y="152"/>
                    <a:pt x="160" y="152"/>
                  </a:cubicBezTo>
                  <a:cubicBezTo>
                    <a:pt x="162" y="153"/>
                    <a:pt x="162" y="153"/>
                    <a:pt x="162" y="153"/>
                  </a:cubicBezTo>
                  <a:cubicBezTo>
                    <a:pt x="162" y="152"/>
                    <a:pt x="164" y="152"/>
                    <a:pt x="165" y="151"/>
                  </a:cubicBezTo>
                  <a:cubicBezTo>
                    <a:pt x="166" y="153"/>
                    <a:pt x="165" y="154"/>
                    <a:pt x="167" y="154"/>
                  </a:cubicBezTo>
                  <a:cubicBezTo>
                    <a:pt x="169" y="152"/>
                    <a:pt x="169" y="152"/>
                    <a:pt x="169" y="152"/>
                  </a:cubicBezTo>
                  <a:cubicBezTo>
                    <a:pt x="170" y="152"/>
                    <a:pt x="171" y="152"/>
                    <a:pt x="170" y="153"/>
                  </a:cubicBezTo>
                  <a:cubicBezTo>
                    <a:pt x="174" y="153"/>
                    <a:pt x="174" y="149"/>
                    <a:pt x="177" y="150"/>
                  </a:cubicBezTo>
                  <a:cubicBezTo>
                    <a:pt x="176" y="152"/>
                    <a:pt x="177" y="152"/>
                    <a:pt x="179" y="152"/>
                  </a:cubicBezTo>
                  <a:cubicBezTo>
                    <a:pt x="179" y="152"/>
                    <a:pt x="179" y="151"/>
                    <a:pt x="179" y="151"/>
                  </a:cubicBezTo>
                  <a:cubicBezTo>
                    <a:pt x="179" y="150"/>
                    <a:pt x="179" y="152"/>
                    <a:pt x="177" y="151"/>
                  </a:cubicBezTo>
                  <a:cubicBezTo>
                    <a:pt x="177" y="150"/>
                    <a:pt x="178" y="151"/>
                    <a:pt x="179" y="150"/>
                  </a:cubicBezTo>
                  <a:cubicBezTo>
                    <a:pt x="182" y="153"/>
                    <a:pt x="188" y="149"/>
                    <a:pt x="193" y="149"/>
                  </a:cubicBezTo>
                  <a:cubicBezTo>
                    <a:pt x="192" y="148"/>
                    <a:pt x="194" y="149"/>
                    <a:pt x="195" y="148"/>
                  </a:cubicBezTo>
                  <a:cubicBezTo>
                    <a:pt x="195" y="150"/>
                    <a:pt x="198" y="147"/>
                    <a:pt x="199" y="148"/>
                  </a:cubicBezTo>
                  <a:cubicBezTo>
                    <a:pt x="198" y="146"/>
                    <a:pt x="198" y="146"/>
                    <a:pt x="198" y="146"/>
                  </a:cubicBezTo>
                  <a:cubicBezTo>
                    <a:pt x="201" y="147"/>
                    <a:pt x="202" y="143"/>
                    <a:pt x="204" y="144"/>
                  </a:cubicBezTo>
                  <a:cubicBezTo>
                    <a:pt x="205" y="144"/>
                    <a:pt x="203" y="146"/>
                    <a:pt x="203" y="146"/>
                  </a:cubicBezTo>
                  <a:cubicBezTo>
                    <a:pt x="205" y="147"/>
                    <a:pt x="208" y="143"/>
                    <a:pt x="210" y="145"/>
                  </a:cubicBezTo>
                  <a:cubicBezTo>
                    <a:pt x="210" y="144"/>
                    <a:pt x="209" y="143"/>
                    <a:pt x="211" y="142"/>
                  </a:cubicBezTo>
                  <a:cubicBezTo>
                    <a:pt x="212" y="142"/>
                    <a:pt x="215" y="142"/>
                    <a:pt x="215" y="142"/>
                  </a:cubicBezTo>
                  <a:cubicBezTo>
                    <a:pt x="216" y="142"/>
                    <a:pt x="216" y="141"/>
                    <a:pt x="218" y="141"/>
                  </a:cubicBezTo>
                  <a:cubicBezTo>
                    <a:pt x="218" y="142"/>
                    <a:pt x="217" y="142"/>
                    <a:pt x="217" y="142"/>
                  </a:cubicBezTo>
                  <a:cubicBezTo>
                    <a:pt x="219" y="142"/>
                    <a:pt x="220" y="141"/>
                    <a:pt x="222" y="140"/>
                  </a:cubicBezTo>
                  <a:cubicBezTo>
                    <a:pt x="223" y="140"/>
                    <a:pt x="223" y="140"/>
                    <a:pt x="223" y="140"/>
                  </a:cubicBezTo>
                  <a:cubicBezTo>
                    <a:pt x="228" y="137"/>
                    <a:pt x="226" y="138"/>
                    <a:pt x="227" y="137"/>
                  </a:cubicBezTo>
                  <a:cubicBezTo>
                    <a:pt x="228" y="135"/>
                    <a:pt x="230" y="133"/>
                    <a:pt x="230" y="132"/>
                  </a:cubicBezTo>
                  <a:cubicBezTo>
                    <a:pt x="229" y="130"/>
                    <a:pt x="232" y="128"/>
                    <a:pt x="230" y="128"/>
                  </a:cubicBezTo>
                  <a:cubicBezTo>
                    <a:pt x="230" y="128"/>
                    <a:pt x="231" y="127"/>
                    <a:pt x="231" y="127"/>
                  </a:cubicBezTo>
                  <a:cubicBezTo>
                    <a:pt x="231" y="126"/>
                    <a:pt x="229" y="125"/>
                    <a:pt x="229" y="124"/>
                  </a:cubicBezTo>
                  <a:cubicBezTo>
                    <a:pt x="231" y="125"/>
                    <a:pt x="231" y="125"/>
                    <a:pt x="231" y="125"/>
                  </a:cubicBezTo>
                  <a:cubicBezTo>
                    <a:pt x="232" y="125"/>
                    <a:pt x="232" y="122"/>
                    <a:pt x="233" y="121"/>
                  </a:cubicBezTo>
                  <a:cubicBezTo>
                    <a:pt x="231" y="122"/>
                    <a:pt x="233" y="120"/>
                    <a:pt x="232" y="120"/>
                  </a:cubicBezTo>
                  <a:cubicBezTo>
                    <a:pt x="232" y="118"/>
                    <a:pt x="232" y="118"/>
                    <a:pt x="232" y="118"/>
                  </a:cubicBezTo>
                  <a:cubicBezTo>
                    <a:pt x="232" y="116"/>
                    <a:pt x="231" y="118"/>
                    <a:pt x="231" y="115"/>
                  </a:cubicBezTo>
                  <a:cubicBezTo>
                    <a:pt x="231" y="114"/>
                    <a:pt x="233" y="115"/>
                    <a:pt x="233" y="116"/>
                  </a:cubicBezTo>
                  <a:cubicBezTo>
                    <a:pt x="234" y="114"/>
                    <a:pt x="233" y="113"/>
                    <a:pt x="233" y="112"/>
                  </a:cubicBezTo>
                  <a:cubicBezTo>
                    <a:pt x="233" y="112"/>
                    <a:pt x="233" y="112"/>
                    <a:pt x="233" y="112"/>
                  </a:cubicBezTo>
                  <a:cubicBezTo>
                    <a:pt x="233" y="112"/>
                    <a:pt x="233" y="112"/>
                    <a:pt x="233" y="112"/>
                  </a:cubicBezTo>
                  <a:cubicBezTo>
                    <a:pt x="233" y="111"/>
                    <a:pt x="233" y="111"/>
                    <a:pt x="233" y="110"/>
                  </a:cubicBezTo>
                  <a:cubicBezTo>
                    <a:pt x="233" y="110"/>
                    <a:pt x="233" y="110"/>
                    <a:pt x="233" y="110"/>
                  </a:cubicBezTo>
                  <a:cubicBezTo>
                    <a:pt x="233" y="111"/>
                    <a:pt x="233" y="111"/>
                    <a:pt x="233" y="111"/>
                  </a:cubicBezTo>
                  <a:cubicBezTo>
                    <a:pt x="233" y="111"/>
                    <a:pt x="233" y="111"/>
                    <a:pt x="233" y="110"/>
                  </a:cubicBezTo>
                  <a:cubicBezTo>
                    <a:pt x="234" y="110"/>
                    <a:pt x="234" y="110"/>
                    <a:pt x="234" y="110"/>
                  </a:cubicBezTo>
                  <a:cubicBezTo>
                    <a:pt x="234" y="109"/>
                    <a:pt x="234" y="109"/>
                    <a:pt x="234" y="109"/>
                  </a:cubicBezTo>
                  <a:cubicBezTo>
                    <a:pt x="235" y="109"/>
                    <a:pt x="235" y="109"/>
                    <a:pt x="235" y="109"/>
                  </a:cubicBezTo>
                  <a:cubicBezTo>
                    <a:pt x="235" y="108"/>
                    <a:pt x="234" y="106"/>
                    <a:pt x="234" y="106"/>
                  </a:cubicBezTo>
                  <a:cubicBezTo>
                    <a:pt x="235" y="102"/>
                    <a:pt x="235" y="96"/>
                    <a:pt x="234" y="94"/>
                  </a:cubicBezTo>
                  <a:cubicBezTo>
                    <a:pt x="234" y="94"/>
                    <a:pt x="235" y="94"/>
                    <a:pt x="234" y="94"/>
                  </a:cubicBezTo>
                  <a:cubicBezTo>
                    <a:pt x="234" y="93"/>
                    <a:pt x="233" y="91"/>
                    <a:pt x="234" y="91"/>
                  </a:cubicBezTo>
                  <a:cubicBezTo>
                    <a:pt x="234" y="90"/>
                    <a:pt x="235" y="90"/>
                    <a:pt x="235" y="88"/>
                  </a:cubicBezTo>
                  <a:cubicBezTo>
                    <a:pt x="235" y="88"/>
                    <a:pt x="234" y="88"/>
                    <a:pt x="234" y="88"/>
                  </a:cubicBezTo>
                  <a:cubicBezTo>
                    <a:pt x="236" y="85"/>
                    <a:pt x="233" y="81"/>
                    <a:pt x="234" y="77"/>
                  </a:cubicBezTo>
                  <a:cubicBezTo>
                    <a:pt x="235" y="78"/>
                    <a:pt x="235" y="78"/>
                    <a:pt x="235" y="79"/>
                  </a:cubicBezTo>
                  <a:cubicBezTo>
                    <a:pt x="235" y="76"/>
                    <a:pt x="235" y="73"/>
                    <a:pt x="233" y="70"/>
                  </a:cubicBezTo>
                  <a:cubicBezTo>
                    <a:pt x="234" y="71"/>
                    <a:pt x="234" y="71"/>
                    <a:pt x="235" y="71"/>
                  </a:cubicBezTo>
                  <a:close/>
                  <a:moveTo>
                    <a:pt x="233" y="107"/>
                  </a:moveTo>
                  <a:cubicBezTo>
                    <a:pt x="233" y="107"/>
                    <a:pt x="233" y="108"/>
                    <a:pt x="233" y="108"/>
                  </a:cubicBezTo>
                  <a:cubicBezTo>
                    <a:pt x="233" y="108"/>
                    <a:pt x="233" y="107"/>
                    <a:pt x="233" y="107"/>
                  </a:cubicBezTo>
                  <a:close/>
                </a:path>
              </a:pathLst>
            </a:custGeom>
            <a:solidFill>
              <a:schemeClr val="accent2"/>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0" cap="none" spc="0" normalizeH="0" baseline="0" noProof="0">
                <a:ln>
                  <a:noFill/>
                </a:ln>
                <a:solidFill>
                  <a:sysClr val="windowText" lastClr="000000"/>
                </a:solidFill>
                <a:effectLst/>
                <a:uLnTx/>
                <a:uFillTx/>
                <a:latin typeface="Calibri"/>
                <a:ea typeface="+mn-ea"/>
                <a:cs typeface="Arial" charset="0"/>
              </a:endParaRPr>
            </a:p>
          </p:txBody>
        </p:sp>
      </p:grpSp>
      <p:grpSp>
        <p:nvGrpSpPr>
          <p:cNvPr id="25" name="Grupa 110"/>
          <p:cNvGrpSpPr/>
          <p:nvPr/>
        </p:nvGrpSpPr>
        <p:grpSpPr>
          <a:xfrm>
            <a:off x="6456041" y="4015094"/>
            <a:ext cx="388655" cy="663558"/>
            <a:chOff x="2037501" y="1444568"/>
            <a:chExt cx="388655" cy="663558"/>
          </a:xfrm>
        </p:grpSpPr>
        <p:sp>
          <p:nvSpPr>
            <p:cNvPr id="112"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A</a:t>
              </a:r>
              <a:r>
                <a:rPr kumimoji="0" lang="pl-PL" sz="1400" b="0"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B</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13"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122" name="pole tekstowe 10"/>
          <p:cNvSpPr txBox="1"/>
          <p:nvPr/>
        </p:nvSpPr>
        <p:spPr>
          <a:xfrm>
            <a:off x="4151109" y="1717613"/>
            <a:ext cx="81785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rPr>
              <a:t>Ongoing</a:t>
            </a:r>
          </a:p>
        </p:txBody>
      </p:sp>
      <p:sp>
        <p:nvSpPr>
          <p:cNvPr id="125" name="pole tekstowe 63"/>
          <p:cNvSpPr txBox="1"/>
          <p:nvPr/>
        </p:nvSpPr>
        <p:spPr>
          <a:xfrm>
            <a:off x="4206667" y="1258227"/>
            <a:ext cx="18489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Platform Enhancement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6" name="pole tekstowe 69"/>
          <p:cNvSpPr txBox="1"/>
          <p:nvPr/>
        </p:nvSpPr>
        <p:spPr>
          <a:xfrm>
            <a:off x="6099597" y="1268641"/>
            <a:ext cx="196880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API Development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7" name="pole tekstowe 75"/>
          <p:cNvSpPr txBox="1"/>
          <p:nvPr/>
        </p:nvSpPr>
        <p:spPr>
          <a:xfrm>
            <a:off x="5264766" y="1717613"/>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Don</a:t>
            </a:r>
            <a:r>
              <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rPr>
              <a:t>e</a:t>
            </a:r>
          </a:p>
        </p:txBody>
      </p:sp>
      <p:sp>
        <p:nvSpPr>
          <p:cNvPr id="128" name="pole tekstowe 80"/>
          <p:cNvSpPr txBox="1"/>
          <p:nvPr/>
        </p:nvSpPr>
        <p:spPr>
          <a:xfrm>
            <a:off x="6247496" y="1737358"/>
            <a:ext cx="81785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Ongoing</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9" name="pole tekstowe 81"/>
          <p:cNvSpPr txBox="1"/>
          <p:nvPr/>
        </p:nvSpPr>
        <p:spPr>
          <a:xfrm>
            <a:off x="7361152" y="1737358"/>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Done</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30" name="Grupa 102"/>
          <p:cNvGrpSpPr/>
          <p:nvPr/>
        </p:nvGrpSpPr>
        <p:grpSpPr>
          <a:xfrm>
            <a:off x="4410536" y="1965605"/>
            <a:ext cx="346592" cy="341898"/>
            <a:chOff x="5454610" y="1083597"/>
            <a:chExt cx="677642" cy="735827"/>
          </a:xfrm>
        </p:grpSpPr>
        <p:sp>
          <p:nvSpPr>
            <p:cNvPr id="13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2" name="pole tekstowe 105"/>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p>
          </p:txBody>
        </p:sp>
      </p:grpSp>
      <p:grpSp>
        <p:nvGrpSpPr>
          <p:cNvPr id="133" name="Grupa 118"/>
          <p:cNvGrpSpPr/>
          <p:nvPr/>
        </p:nvGrpSpPr>
        <p:grpSpPr>
          <a:xfrm>
            <a:off x="6428465" y="2003092"/>
            <a:ext cx="346592" cy="341898"/>
            <a:chOff x="5454610" y="1083597"/>
            <a:chExt cx="677642" cy="735827"/>
          </a:xfrm>
        </p:grpSpPr>
        <p:sp>
          <p:nvSpPr>
            <p:cNvPr id="13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5"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111" name="Rounded Rectangular Callout 110"/>
          <p:cNvSpPr/>
          <p:nvPr/>
        </p:nvSpPr>
        <p:spPr>
          <a:xfrm>
            <a:off x="1838200" y="4954545"/>
            <a:ext cx="2906082" cy="635308"/>
          </a:xfrm>
          <a:prstGeom prst="wedgeRoundRectCallout">
            <a:avLst>
              <a:gd name="adj1" fmla="val 46199"/>
              <a:gd name="adj2" fmla="val -94777"/>
              <a:gd name="adj3" fmla="val 16667"/>
            </a:avLst>
          </a:prstGeom>
          <a:solidFill>
            <a:srgbClr val="C00000">
              <a:alpha val="8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1 Kanban</a:t>
            </a:r>
          </a:p>
        </p:txBody>
      </p:sp>
      <p:grpSp>
        <p:nvGrpSpPr>
          <p:cNvPr id="81" name="Grupa 115"/>
          <p:cNvGrpSpPr/>
          <p:nvPr/>
        </p:nvGrpSpPr>
        <p:grpSpPr>
          <a:xfrm>
            <a:off x="5404449" y="1970861"/>
            <a:ext cx="346592" cy="341898"/>
            <a:chOff x="5454610" y="1083597"/>
            <a:chExt cx="677642" cy="735827"/>
          </a:xfrm>
        </p:grpSpPr>
        <p:sp>
          <p:nvSpPr>
            <p:cNvPr id="82"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83"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grpSp>
        <p:nvGrpSpPr>
          <p:cNvPr id="85" name="Grupa 115"/>
          <p:cNvGrpSpPr/>
          <p:nvPr/>
        </p:nvGrpSpPr>
        <p:grpSpPr>
          <a:xfrm>
            <a:off x="7434872" y="2003092"/>
            <a:ext cx="346592" cy="341898"/>
            <a:chOff x="5454610" y="1083597"/>
            <a:chExt cx="677642" cy="735827"/>
          </a:xfrm>
        </p:grpSpPr>
        <p:sp>
          <p:nvSpPr>
            <p:cNvPr id="86"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90"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
        <p:nvSpPr>
          <p:cNvPr id="94" name="Freeform 166"/>
          <p:cNvSpPr>
            <a:spLocks noEditPoints="1"/>
          </p:cNvSpPr>
          <p:nvPr/>
        </p:nvSpPr>
        <p:spPr bwMode="auto">
          <a:xfrm>
            <a:off x="3005897" y="1244315"/>
            <a:ext cx="3067245" cy="3431969"/>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rgbClr val="C00000"/>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sp>
        <p:nvSpPr>
          <p:cNvPr id="95" name="Freeform 166"/>
          <p:cNvSpPr>
            <a:spLocks noEditPoints="1"/>
          </p:cNvSpPr>
          <p:nvPr/>
        </p:nvSpPr>
        <p:spPr bwMode="auto">
          <a:xfrm>
            <a:off x="5060094" y="1132937"/>
            <a:ext cx="3037235" cy="3431969"/>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chemeClr val="accent1"/>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grpSp>
        <p:nvGrpSpPr>
          <p:cNvPr id="98" name="Grupa 115">
            <a:extLst>
              <a:ext uri="{FF2B5EF4-FFF2-40B4-BE49-F238E27FC236}">
                <a16:creationId xmlns:a16="http://schemas.microsoft.com/office/drawing/2014/main" xmlns="" id="{BA3BF8B4-D412-41ED-8E09-EC6899098B47}"/>
              </a:ext>
            </a:extLst>
          </p:cNvPr>
          <p:cNvGrpSpPr/>
          <p:nvPr/>
        </p:nvGrpSpPr>
        <p:grpSpPr>
          <a:xfrm>
            <a:off x="9506128" y="2010022"/>
            <a:ext cx="346592" cy="341898"/>
            <a:chOff x="5454610" y="1083597"/>
            <a:chExt cx="677642" cy="735827"/>
          </a:xfrm>
        </p:grpSpPr>
        <p:sp>
          <p:nvSpPr>
            <p:cNvPr id="99" name="Freeform 18">
              <a:extLst>
                <a:ext uri="{FF2B5EF4-FFF2-40B4-BE49-F238E27FC236}">
                  <a16:creationId xmlns:a16="http://schemas.microsoft.com/office/drawing/2014/main" xmlns="" id="{C0100BE9-05C3-43BC-8FB7-A39AE65DB5C7}"/>
                </a:ext>
              </a:extLst>
            </p:cNvPr>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00" name="pole tekstowe 117">
              <a:extLst>
                <a:ext uri="{FF2B5EF4-FFF2-40B4-BE49-F238E27FC236}">
                  <a16:creationId xmlns:a16="http://schemas.microsoft.com/office/drawing/2014/main" xmlns="" id="{B4E30DC3-98FD-4057-9728-8CC6274C16A6}"/>
                </a:ext>
              </a:extLst>
            </p:cNvPr>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
        <p:nvSpPr>
          <p:cNvPr id="101" name="Freeform 166">
            <a:extLst>
              <a:ext uri="{FF2B5EF4-FFF2-40B4-BE49-F238E27FC236}">
                <a16:creationId xmlns:a16="http://schemas.microsoft.com/office/drawing/2014/main" xmlns="" id="{FDFE45D7-5318-48EC-AD1D-8C7BD2EB145B}"/>
              </a:ext>
            </a:extLst>
          </p:cNvPr>
          <p:cNvSpPr>
            <a:spLocks noEditPoints="1"/>
          </p:cNvSpPr>
          <p:nvPr/>
        </p:nvSpPr>
        <p:spPr bwMode="auto">
          <a:xfrm>
            <a:off x="7062074" y="1163659"/>
            <a:ext cx="3037235" cy="3553647"/>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rgbClr val="00B050"/>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grpSp>
        <p:nvGrpSpPr>
          <p:cNvPr id="104" name="Grupa 57">
            <a:extLst>
              <a:ext uri="{FF2B5EF4-FFF2-40B4-BE49-F238E27FC236}">
                <a16:creationId xmlns:a16="http://schemas.microsoft.com/office/drawing/2014/main" xmlns="" id="{5695065E-AB81-4EB4-8295-ADCE868A5804}"/>
              </a:ext>
            </a:extLst>
          </p:cNvPr>
          <p:cNvGrpSpPr/>
          <p:nvPr/>
        </p:nvGrpSpPr>
        <p:grpSpPr>
          <a:xfrm rot="404062">
            <a:off x="5317640" y="3107668"/>
            <a:ext cx="691807" cy="483443"/>
            <a:chOff x="5246340" y="1637308"/>
            <a:chExt cx="1384382" cy="936104"/>
          </a:xfrm>
        </p:grpSpPr>
        <p:sp>
          <p:nvSpPr>
            <p:cNvPr id="106" name="Freeform 6">
              <a:extLst>
                <a:ext uri="{FF2B5EF4-FFF2-40B4-BE49-F238E27FC236}">
                  <a16:creationId xmlns:a16="http://schemas.microsoft.com/office/drawing/2014/main" xmlns="" id="{E010472D-CA0F-4E5A-B50C-58D734F4E8DD}"/>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B</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07" name="Freeform 38">
              <a:extLst>
                <a:ext uri="{FF2B5EF4-FFF2-40B4-BE49-F238E27FC236}">
                  <a16:creationId xmlns:a16="http://schemas.microsoft.com/office/drawing/2014/main" xmlns="" id="{570BA291-7D0B-4F2B-9F8D-2CE9A7DD5F06}"/>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08" name="Grupa 57">
            <a:extLst>
              <a:ext uri="{FF2B5EF4-FFF2-40B4-BE49-F238E27FC236}">
                <a16:creationId xmlns:a16="http://schemas.microsoft.com/office/drawing/2014/main" xmlns="" id="{ED7E4657-6C9F-4DC1-9343-24FC2BA5FE2D}"/>
              </a:ext>
            </a:extLst>
          </p:cNvPr>
          <p:cNvGrpSpPr/>
          <p:nvPr/>
        </p:nvGrpSpPr>
        <p:grpSpPr>
          <a:xfrm rot="404062">
            <a:off x="5344535" y="3656306"/>
            <a:ext cx="691807" cy="483443"/>
            <a:chOff x="5246340" y="1637308"/>
            <a:chExt cx="1384382" cy="936104"/>
          </a:xfrm>
        </p:grpSpPr>
        <p:sp>
          <p:nvSpPr>
            <p:cNvPr id="116" name="Freeform 6">
              <a:extLst>
                <a:ext uri="{FF2B5EF4-FFF2-40B4-BE49-F238E27FC236}">
                  <a16:creationId xmlns:a16="http://schemas.microsoft.com/office/drawing/2014/main" xmlns="" id="{DF176663-DCDE-4C51-9D57-D8504F572707}"/>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K</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19" name="Freeform 38">
              <a:extLst>
                <a:ext uri="{FF2B5EF4-FFF2-40B4-BE49-F238E27FC236}">
                  <a16:creationId xmlns:a16="http://schemas.microsoft.com/office/drawing/2014/main" xmlns="" id="{3DD6E91D-9826-471C-BC3C-9B7E30D92805}"/>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20" name="Grupa 57">
            <a:extLst>
              <a:ext uri="{FF2B5EF4-FFF2-40B4-BE49-F238E27FC236}">
                <a16:creationId xmlns:a16="http://schemas.microsoft.com/office/drawing/2014/main" xmlns="" id="{A5F836E1-B1C3-4D99-B59E-CD80F5DDDDD0}"/>
              </a:ext>
            </a:extLst>
          </p:cNvPr>
          <p:cNvGrpSpPr/>
          <p:nvPr/>
        </p:nvGrpSpPr>
        <p:grpSpPr>
          <a:xfrm rot="404062">
            <a:off x="5344535" y="4167295"/>
            <a:ext cx="691807" cy="483443"/>
            <a:chOff x="5246340" y="1637308"/>
            <a:chExt cx="1384382" cy="936104"/>
          </a:xfrm>
        </p:grpSpPr>
        <p:sp>
          <p:nvSpPr>
            <p:cNvPr id="121" name="Freeform 6">
              <a:extLst>
                <a:ext uri="{FF2B5EF4-FFF2-40B4-BE49-F238E27FC236}">
                  <a16:creationId xmlns:a16="http://schemas.microsoft.com/office/drawing/2014/main" xmlns="" id="{0248A0DA-F709-47C1-AC9A-AD734869AE52}"/>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O</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36" name="Freeform 38">
              <a:extLst>
                <a:ext uri="{FF2B5EF4-FFF2-40B4-BE49-F238E27FC236}">
                  <a16:creationId xmlns:a16="http://schemas.microsoft.com/office/drawing/2014/main" xmlns="" id="{24C14DA9-0763-4067-9E32-DA706AFD17B6}"/>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37" name="Grupa 57">
            <a:extLst>
              <a:ext uri="{FF2B5EF4-FFF2-40B4-BE49-F238E27FC236}">
                <a16:creationId xmlns:a16="http://schemas.microsoft.com/office/drawing/2014/main" xmlns="" id="{233D4EB0-773E-46E2-9918-44FD9F943C22}"/>
              </a:ext>
            </a:extLst>
          </p:cNvPr>
          <p:cNvGrpSpPr/>
          <p:nvPr/>
        </p:nvGrpSpPr>
        <p:grpSpPr>
          <a:xfrm rot="404062">
            <a:off x="5362462" y="4744623"/>
            <a:ext cx="691807" cy="483443"/>
            <a:chOff x="5246340" y="1637308"/>
            <a:chExt cx="1384382" cy="936104"/>
          </a:xfrm>
        </p:grpSpPr>
        <p:sp>
          <p:nvSpPr>
            <p:cNvPr id="138" name="Freeform 6">
              <a:extLst>
                <a:ext uri="{FF2B5EF4-FFF2-40B4-BE49-F238E27FC236}">
                  <a16:creationId xmlns:a16="http://schemas.microsoft.com/office/drawing/2014/main" xmlns="" id="{3566D986-7DA8-46F3-A77E-D1D67815656A}"/>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P</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39" name="Freeform 38">
              <a:extLst>
                <a:ext uri="{FF2B5EF4-FFF2-40B4-BE49-F238E27FC236}">
                  <a16:creationId xmlns:a16="http://schemas.microsoft.com/office/drawing/2014/main" xmlns="" id="{285D2345-DD6F-4148-A114-8B052FF10087}"/>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5" name="Grupa 57">
            <a:extLst>
              <a:ext uri="{FF2B5EF4-FFF2-40B4-BE49-F238E27FC236}">
                <a16:creationId xmlns:a16="http://schemas.microsoft.com/office/drawing/2014/main" xmlns="" id="{A002A1C0-1C9C-41A8-AA74-D84C44061E18}"/>
              </a:ext>
            </a:extLst>
          </p:cNvPr>
          <p:cNvGrpSpPr/>
          <p:nvPr/>
        </p:nvGrpSpPr>
        <p:grpSpPr>
          <a:xfrm rot="404062">
            <a:off x="7234293" y="2469380"/>
            <a:ext cx="691807" cy="483443"/>
            <a:chOff x="5246340" y="1637308"/>
            <a:chExt cx="1384382" cy="936104"/>
          </a:xfrm>
        </p:grpSpPr>
        <p:sp>
          <p:nvSpPr>
            <p:cNvPr id="156" name="Freeform 6">
              <a:extLst>
                <a:ext uri="{FF2B5EF4-FFF2-40B4-BE49-F238E27FC236}">
                  <a16:creationId xmlns:a16="http://schemas.microsoft.com/office/drawing/2014/main" xmlns="" id="{A795F70F-3F3B-4AE1-9254-BC5431E86441}"/>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57" name="Freeform 38">
              <a:extLst>
                <a:ext uri="{FF2B5EF4-FFF2-40B4-BE49-F238E27FC236}">
                  <a16:creationId xmlns:a16="http://schemas.microsoft.com/office/drawing/2014/main" xmlns="" id="{C05843C9-59DF-4734-8E9B-19DEF749A67C}"/>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8" name="Grupa 57">
            <a:extLst>
              <a:ext uri="{FF2B5EF4-FFF2-40B4-BE49-F238E27FC236}">
                <a16:creationId xmlns:a16="http://schemas.microsoft.com/office/drawing/2014/main" xmlns="" id="{9FEDEA13-5D0A-4233-B756-5266E75A51C1}"/>
              </a:ext>
            </a:extLst>
          </p:cNvPr>
          <p:cNvGrpSpPr/>
          <p:nvPr/>
        </p:nvGrpSpPr>
        <p:grpSpPr>
          <a:xfrm rot="404062">
            <a:off x="7359798" y="3003677"/>
            <a:ext cx="691807" cy="483443"/>
            <a:chOff x="5246340" y="1637308"/>
            <a:chExt cx="1384382" cy="936104"/>
          </a:xfrm>
        </p:grpSpPr>
        <p:sp>
          <p:nvSpPr>
            <p:cNvPr id="159" name="Freeform 6">
              <a:extLst>
                <a:ext uri="{FF2B5EF4-FFF2-40B4-BE49-F238E27FC236}">
                  <a16:creationId xmlns:a16="http://schemas.microsoft.com/office/drawing/2014/main" xmlns="" id="{E6D0F0EC-07FC-40E7-95E1-E7D0DB492B76}"/>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J</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0" name="Freeform 38">
              <a:extLst>
                <a:ext uri="{FF2B5EF4-FFF2-40B4-BE49-F238E27FC236}">
                  <a16:creationId xmlns:a16="http://schemas.microsoft.com/office/drawing/2014/main" xmlns="" id="{EC532A37-65D3-4105-A833-ABFC797064B7}"/>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1" name="Grupa 57">
            <a:extLst>
              <a:ext uri="{FF2B5EF4-FFF2-40B4-BE49-F238E27FC236}">
                <a16:creationId xmlns:a16="http://schemas.microsoft.com/office/drawing/2014/main" xmlns="" id="{D6B30BE8-63C2-4BC8-A3CB-691D44819488}"/>
              </a:ext>
            </a:extLst>
          </p:cNvPr>
          <p:cNvGrpSpPr/>
          <p:nvPr/>
        </p:nvGrpSpPr>
        <p:grpSpPr>
          <a:xfrm rot="404062">
            <a:off x="7386693" y="3552315"/>
            <a:ext cx="691807" cy="483443"/>
            <a:chOff x="5246340" y="1637308"/>
            <a:chExt cx="1384382" cy="936104"/>
          </a:xfrm>
        </p:grpSpPr>
        <p:sp>
          <p:nvSpPr>
            <p:cNvPr id="162" name="Freeform 6">
              <a:extLst>
                <a:ext uri="{FF2B5EF4-FFF2-40B4-BE49-F238E27FC236}">
                  <a16:creationId xmlns:a16="http://schemas.microsoft.com/office/drawing/2014/main" xmlns="" id="{19CD0AD4-3A83-40E6-870B-6C1D56B18A9C}"/>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M</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3" name="Freeform 38">
              <a:extLst>
                <a:ext uri="{FF2B5EF4-FFF2-40B4-BE49-F238E27FC236}">
                  <a16:creationId xmlns:a16="http://schemas.microsoft.com/office/drawing/2014/main" xmlns="" id="{B4D8DCEF-EDB6-4B05-9CE8-E74C464125F4}"/>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4" name="Grupa 57">
            <a:extLst>
              <a:ext uri="{FF2B5EF4-FFF2-40B4-BE49-F238E27FC236}">
                <a16:creationId xmlns:a16="http://schemas.microsoft.com/office/drawing/2014/main" xmlns="" id="{981F5619-D42A-44A5-8733-F88DE5EDBF36}"/>
              </a:ext>
            </a:extLst>
          </p:cNvPr>
          <p:cNvGrpSpPr/>
          <p:nvPr/>
        </p:nvGrpSpPr>
        <p:grpSpPr>
          <a:xfrm rot="404062">
            <a:off x="7386693" y="4063304"/>
            <a:ext cx="691807" cy="483443"/>
            <a:chOff x="5246340" y="1637308"/>
            <a:chExt cx="1384382" cy="936104"/>
          </a:xfrm>
        </p:grpSpPr>
        <p:sp>
          <p:nvSpPr>
            <p:cNvPr id="165" name="Freeform 6">
              <a:extLst>
                <a:ext uri="{FF2B5EF4-FFF2-40B4-BE49-F238E27FC236}">
                  <a16:creationId xmlns:a16="http://schemas.microsoft.com/office/drawing/2014/main" xmlns="" id="{A4C81980-F1BF-4888-9E46-389FE2CB983F}"/>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N</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6" name="Freeform 38">
              <a:extLst>
                <a:ext uri="{FF2B5EF4-FFF2-40B4-BE49-F238E27FC236}">
                  <a16:creationId xmlns:a16="http://schemas.microsoft.com/office/drawing/2014/main" xmlns="" id="{EF82AE9E-3866-4462-8CC9-6B140D7267AE}"/>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7" name="Grupa 57">
            <a:extLst>
              <a:ext uri="{FF2B5EF4-FFF2-40B4-BE49-F238E27FC236}">
                <a16:creationId xmlns:a16="http://schemas.microsoft.com/office/drawing/2014/main" xmlns="" id="{11A327A1-265C-4E11-B4F0-4CCB0C1F75C1}"/>
              </a:ext>
            </a:extLst>
          </p:cNvPr>
          <p:cNvGrpSpPr/>
          <p:nvPr/>
        </p:nvGrpSpPr>
        <p:grpSpPr>
          <a:xfrm rot="404062">
            <a:off x="7404620" y="4640632"/>
            <a:ext cx="691807" cy="483443"/>
            <a:chOff x="5246340" y="1637308"/>
            <a:chExt cx="1384382" cy="936104"/>
          </a:xfrm>
        </p:grpSpPr>
        <p:sp>
          <p:nvSpPr>
            <p:cNvPr id="168" name="Freeform 6">
              <a:extLst>
                <a:ext uri="{FF2B5EF4-FFF2-40B4-BE49-F238E27FC236}">
                  <a16:creationId xmlns:a16="http://schemas.microsoft.com/office/drawing/2014/main" xmlns="" id="{1B04334E-91FC-4D79-A3A6-D481137BDC38}"/>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L</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9" name="Freeform 38">
              <a:extLst>
                <a:ext uri="{FF2B5EF4-FFF2-40B4-BE49-F238E27FC236}">
                  <a16:creationId xmlns:a16="http://schemas.microsoft.com/office/drawing/2014/main" xmlns="" id="{5D896E13-E627-4657-A2BF-3B58513E8A68}"/>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97" name="Rounded Rectangular Callout 96"/>
          <p:cNvSpPr/>
          <p:nvPr/>
        </p:nvSpPr>
        <p:spPr>
          <a:xfrm>
            <a:off x="3834350" y="5653244"/>
            <a:ext cx="2837715" cy="564918"/>
          </a:xfrm>
          <a:prstGeom prst="wedgeRoundRectCallout">
            <a:avLst>
              <a:gd name="adj1" fmla="val 42714"/>
              <a:gd name="adj2" fmla="val -242198"/>
              <a:gd name="adj3" fmla="val 16667"/>
            </a:avLst>
          </a:prstGeom>
          <a:solidFill>
            <a:schemeClr val="tx2">
              <a:alpha val="8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2 Kanban</a:t>
            </a:r>
          </a:p>
        </p:txBody>
      </p:sp>
      <p:sp>
        <p:nvSpPr>
          <p:cNvPr id="103" name="Rounded Rectangular Callout 96">
            <a:extLst>
              <a:ext uri="{FF2B5EF4-FFF2-40B4-BE49-F238E27FC236}">
                <a16:creationId xmlns:a16="http://schemas.microsoft.com/office/drawing/2014/main" xmlns="" id="{C0141060-300C-4FD3-AD52-C7907B96FEEC}"/>
              </a:ext>
            </a:extLst>
          </p:cNvPr>
          <p:cNvSpPr/>
          <p:nvPr/>
        </p:nvSpPr>
        <p:spPr>
          <a:xfrm>
            <a:off x="6428466" y="5010650"/>
            <a:ext cx="2837715" cy="564918"/>
          </a:xfrm>
          <a:prstGeom prst="wedgeRoundRectCallout">
            <a:avLst>
              <a:gd name="adj1" fmla="val 29776"/>
              <a:gd name="adj2" fmla="val -104859"/>
              <a:gd name="adj3" fmla="val 16667"/>
            </a:avLst>
          </a:prstGeom>
          <a:solidFill>
            <a:srgbClr val="00B050">
              <a:alpha val="8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3 Kanban</a:t>
            </a:r>
          </a:p>
        </p:txBody>
      </p:sp>
    </p:spTree>
    <p:extLst>
      <p:ext uri="{BB962C8B-B14F-4D97-AF65-F5344CB8AC3E}">
        <p14:creationId xmlns:p14="http://schemas.microsoft.com/office/powerpoint/2010/main" val="32559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94" grpId="0" animBg="1"/>
      <p:bldP spid="95" grpId="0" animBg="1"/>
      <p:bldP spid="101" grpId="0" animBg="1"/>
      <p:bldP spid="97" grpId="0" animBg="1"/>
      <p:bldP spid="10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C79A2E8-81D0-4F01-9338-895D5F2152B3}"/>
              </a:ext>
            </a:extLst>
          </p:cNvPr>
          <p:cNvSpPr/>
          <p:nvPr/>
        </p:nvSpPr>
        <p:spPr>
          <a:xfrm>
            <a:off x="-29183" y="-38912"/>
            <a:ext cx="12221183"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B4D5AE89-B7FD-4900-BF0F-FE0055D60716}"/>
              </a:ext>
            </a:extLst>
          </p:cNvPr>
          <p:cNvSpPr txBox="1"/>
          <p:nvPr/>
        </p:nvSpPr>
        <p:spPr>
          <a:xfrm>
            <a:off x="5620407" y="1595388"/>
            <a:ext cx="6471745" cy="50167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ML2: Customer-Driven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“Never the same result twice”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charset="0"/>
                <a:ea typeface="+mn-ea"/>
                <a:cs typeface="Arial" charset="0"/>
              </a:rPr>
              <a:t>managerial heroics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charset="0"/>
                <a:ea typeface="+mn-ea"/>
                <a:cs typeface="Arial" charset="0"/>
              </a:rPr>
              <a:t>delays and last-minute tension despite coordinated team effort</a:t>
            </a:r>
          </a:p>
        </p:txBody>
      </p:sp>
      <p:pic>
        <p:nvPicPr>
          <p:cNvPr id="11" name="Picture 10" descr="A screenshot of a cell phone&#10;&#10;Description automatically generated">
            <a:extLst>
              <a:ext uri="{FF2B5EF4-FFF2-40B4-BE49-F238E27FC236}">
                <a16:creationId xmlns:a16="http://schemas.microsoft.com/office/drawing/2014/main" xmlns="" id="{81184250-C8C6-4E4F-99EC-6F4148897F0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2" name="Picture 11" descr="A close up of a sign&#10;&#10;Description automatically generated">
            <a:extLst>
              <a:ext uri="{FF2B5EF4-FFF2-40B4-BE49-F238E27FC236}">
                <a16:creationId xmlns:a16="http://schemas.microsoft.com/office/drawing/2014/main" xmlns="" id="{58984DAB-0FC8-489A-BBD1-90F9DB469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xmlns="" id="{5E257C54-0E0D-4B33-9A2D-2F157A4C8C75}"/>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705911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xmlns="" id="{58C062E3-8DFE-4E06-A5BA-616083EC0426}"/>
              </a:ext>
            </a:extLst>
          </p:cNvPr>
          <p:cNvSpPr/>
          <p:nvPr/>
        </p:nvSpPr>
        <p:spPr>
          <a:xfrm>
            <a:off x="1969625" y="2274838"/>
            <a:ext cx="8252749"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 haven’t looked at the lead time chart in months”</a:t>
            </a: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software development manager,</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telecom equipment manufacturer</a:t>
            </a:r>
          </a:p>
        </p:txBody>
      </p:sp>
    </p:spTree>
    <p:extLst>
      <p:ext uri="{BB962C8B-B14F-4D97-AF65-F5344CB8AC3E}">
        <p14:creationId xmlns:p14="http://schemas.microsoft.com/office/powerpoint/2010/main" val="2542651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969625" y="1557208"/>
            <a:ext cx="8615248" cy="415498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a “service delivery manager” role present?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Are customer expectations understood &amp; communicated?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service delivery review happening?</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4072836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Additional questions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969625" y="1557208"/>
            <a:ext cx="8252749" cy="415498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any blocker management?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blocker likelihood and impact being reported?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a risk review?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 lead time distribution thin or fat-tailed?</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422173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588625" y="1351508"/>
            <a:ext cx="9014750" cy="48320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ill Sans Nova Cond XBd" panose="020B0A06020104020203" pitchFamily="34" charset="0"/>
                <a:ea typeface="+mn-ea"/>
                <a:cs typeface="Arial" charset="0"/>
              </a:rPr>
              <a:t>Implement: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Instrument &amp; Report Lead time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Service Delivery Manager Role</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Service Delivery Review</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Blocker Metrics</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Risk Review</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Customer Expectation </a:t>
            </a:r>
            <a:r>
              <a:rPr kumimoji="0" lang="en-US" sz="32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(fitness criteria)</a:t>
            </a:r>
          </a:p>
        </p:txBody>
      </p:sp>
    </p:spTree>
    <p:extLst>
      <p:ext uri="{BB962C8B-B14F-4D97-AF65-F5344CB8AC3E}">
        <p14:creationId xmlns:p14="http://schemas.microsoft.com/office/powerpoint/2010/main" val="295912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upa 57"/>
          <p:cNvGrpSpPr/>
          <p:nvPr/>
        </p:nvGrpSpPr>
        <p:grpSpPr>
          <a:xfrm rot="21418658">
            <a:off x="3210986" y="2547637"/>
            <a:ext cx="700148" cy="489271"/>
            <a:chOff x="5246340" y="1637308"/>
            <a:chExt cx="1384382" cy="936104"/>
          </a:xfrm>
        </p:grpSpPr>
        <p:sp>
          <p:nvSpPr>
            <p:cNvPr id="217"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H</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18"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19" name="Grupa 57"/>
          <p:cNvGrpSpPr/>
          <p:nvPr/>
        </p:nvGrpSpPr>
        <p:grpSpPr>
          <a:xfrm>
            <a:off x="2168562" y="3900259"/>
            <a:ext cx="700148" cy="489271"/>
            <a:chOff x="5246340" y="1637308"/>
            <a:chExt cx="1384382" cy="936104"/>
          </a:xfrm>
        </p:grpSpPr>
        <p:sp>
          <p:nvSpPr>
            <p:cNvPr id="220"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1"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2" name="Grupa 57"/>
          <p:cNvGrpSpPr/>
          <p:nvPr/>
        </p:nvGrpSpPr>
        <p:grpSpPr>
          <a:xfrm>
            <a:off x="1918179" y="3698009"/>
            <a:ext cx="700148" cy="489271"/>
            <a:chOff x="5246340" y="1637308"/>
            <a:chExt cx="1384382" cy="936104"/>
          </a:xfrm>
        </p:grpSpPr>
        <p:sp>
          <p:nvSpPr>
            <p:cNvPr id="223"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4"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5" name="Grupa 57"/>
          <p:cNvGrpSpPr/>
          <p:nvPr/>
        </p:nvGrpSpPr>
        <p:grpSpPr>
          <a:xfrm>
            <a:off x="2177688" y="3505684"/>
            <a:ext cx="700148" cy="489271"/>
            <a:chOff x="5246340" y="1637308"/>
            <a:chExt cx="1384382" cy="936104"/>
          </a:xfrm>
        </p:grpSpPr>
        <p:sp>
          <p:nvSpPr>
            <p:cNvPr id="226"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7"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8" name="Grupa 57"/>
          <p:cNvGrpSpPr/>
          <p:nvPr/>
        </p:nvGrpSpPr>
        <p:grpSpPr>
          <a:xfrm>
            <a:off x="1899960" y="3399358"/>
            <a:ext cx="700148" cy="489271"/>
            <a:chOff x="5246340" y="1637308"/>
            <a:chExt cx="1384382" cy="936104"/>
          </a:xfrm>
        </p:grpSpPr>
        <p:sp>
          <p:nvSpPr>
            <p:cNvPr id="22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1" name="Grupa 57"/>
          <p:cNvGrpSpPr/>
          <p:nvPr/>
        </p:nvGrpSpPr>
        <p:grpSpPr>
          <a:xfrm>
            <a:off x="2223692" y="3248074"/>
            <a:ext cx="700148" cy="489271"/>
            <a:chOff x="5246340" y="1637308"/>
            <a:chExt cx="1384382" cy="936104"/>
          </a:xfrm>
        </p:grpSpPr>
        <p:sp>
          <p:nvSpPr>
            <p:cNvPr id="23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4" name="Grupa 57"/>
          <p:cNvGrpSpPr/>
          <p:nvPr/>
        </p:nvGrpSpPr>
        <p:grpSpPr>
          <a:xfrm>
            <a:off x="1943800" y="3041914"/>
            <a:ext cx="700148" cy="489271"/>
            <a:chOff x="5246340" y="1637308"/>
            <a:chExt cx="1384382" cy="936104"/>
          </a:xfrm>
        </p:grpSpPr>
        <p:sp>
          <p:nvSpPr>
            <p:cNvPr id="23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7" name="Grupa 57"/>
          <p:cNvGrpSpPr/>
          <p:nvPr/>
        </p:nvGrpSpPr>
        <p:grpSpPr>
          <a:xfrm>
            <a:off x="2188476" y="2974722"/>
            <a:ext cx="700148" cy="489271"/>
            <a:chOff x="5246340" y="1637308"/>
            <a:chExt cx="1384382" cy="936104"/>
          </a:xfrm>
        </p:grpSpPr>
        <p:sp>
          <p:nvSpPr>
            <p:cNvPr id="23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rPr>
                <a:t>J</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40" name="Grupa 57"/>
          <p:cNvGrpSpPr/>
          <p:nvPr/>
        </p:nvGrpSpPr>
        <p:grpSpPr>
          <a:xfrm>
            <a:off x="3270705" y="3722987"/>
            <a:ext cx="691807" cy="483443"/>
            <a:chOff x="5246340" y="1637308"/>
            <a:chExt cx="1384382" cy="936104"/>
          </a:xfrm>
        </p:grpSpPr>
        <p:sp>
          <p:nvSpPr>
            <p:cNvPr id="24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4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97" name="Freeform 145"/>
          <p:cNvSpPr>
            <a:spLocks/>
          </p:cNvSpPr>
          <p:nvPr/>
        </p:nvSpPr>
        <p:spPr bwMode="auto">
          <a:xfrm rot="16200000">
            <a:off x="4695997" y="402248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4" name="Tytuł 3"/>
          <p:cNvSpPr>
            <a:spLocks noGrp="1"/>
          </p:cNvSpPr>
          <p:nvPr>
            <p:ph type="title"/>
          </p:nvPr>
        </p:nvSpPr>
        <p:spPr/>
        <p:txBody>
          <a:bodyPr>
            <a:normAutofit/>
          </a:bodyPr>
          <a:lstStyle/>
          <a:p>
            <a:r>
              <a:rPr lang="en-US" dirty="0"/>
              <a:t>Maturity Level 3 Kanban Board (and pull system)</a:t>
            </a:r>
            <a:endParaRPr lang="pl-PL" dirty="0"/>
          </a:p>
        </p:txBody>
      </p:sp>
      <p:sp>
        <p:nvSpPr>
          <p:cNvPr id="54" name="pole tekstowe 53"/>
          <p:cNvSpPr txBox="1"/>
          <p:nvPr/>
        </p:nvSpPr>
        <p:spPr>
          <a:xfrm>
            <a:off x="2025885" y="1236453"/>
            <a:ext cx="69602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Ideas</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5" name="Grupa 57"/>
          <p:cNvGrpSpPr/>
          <p:nvPr/>
        </p:nvGrpSpPr>
        <p:grpSpPr>
          <a:xfrm>
            <a:off x="6252181" y="3910879"/>
            <a:ext cx="691807" cy="483443"/>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D</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6" name="Grupa 57"/>
          <p:cNvGrpSpPr/>
          <p:nvPr/>
        </p:nvGrpSpPr>
        <p:grpSpPr>
          <a:xfrm rot="404062">
            <a:off x="5257865" y="2983345"/>
            <a:ext cx="691807" cy="483443"/>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E</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7" name="Grupa 57"/>
          <p:cNvGrpSpPr/>
          <p:nvPr/>
        </p:nvGrpSpPr>
        <p:grpSpPr>
          <a:xfrm rot="599610">
            <a:off x="7289284" y="3871260"/>
            <a:ext cx="691807" cy="483443"/>
            <a:chOff x="5246340" y="1637308"/>
            <a:chExt cx="1384382" cy="936104"/>
          </a:xfrm>
        </p:grpSpPr>
        <p:sp>
          <p:nvSpPr>
            <p:cNvPr id="7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A</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77" name="Freeform 145"/>
          <p:cNvSpPr>
            <a:spLocks/>
          </p:cNvSpPr>
          <p:nvPr/>
        </p:nvSpPr>
        <p:spPr bwMode="auto">
          <a:xfrm rot="16200000">
            <a:off x="5746218" y="398668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8" name="Freeform 145"/>
          <p:cNvSpPr>
            <a:spLocks/>
          </p:cNvSpPr>
          <p:nvPr/>
        </p:nvSpPr>
        <p:spPr bwMode="auto">
          <a:xfrm>
            <a:off x="1991544" y="2348699"/>
            <a:ext cx="8280000" cy="36000"/>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9" name="Freeform 145"/>
          <p:cNvSpPr>
            <a:spLocks/>
          </p:cNvSpPr>
          <p:nvPr/>
        </p:nvSpPr>
        <p:spPr bwMode="auto">
          <a:xfrm rot="16200000">
            <a:off x="3697228" y="4031703"/>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80" name="Freeform 145"/>
          <p:cNvSpPr>
            <a:spLocks/>
          </p:cNvSpPr>
          <p:nvPr/>
        </p:nvSpPr>
        <p:spPr bwMode="auto">
          <a:xfrm rot="16200000">
            <a:off x="1648238"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6" name="Freeform 145"/>
          <p:cNvSpPr>
            <a:spLocks/>
          </p:cNvSpPr>
          <p:nvPr/>
        </p:nvSpPr>
        <p:spPr bwMode="auto">
          <a:xfrm rot="16200000">
            <a:off x="6770711"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0" name="Freeform 145"/>
          <p:cNvSpPr>
            <a:spLocks/>
          </p:cNvSpPr>
          <p:nvPr/>
        </p:nvSpPr>
        <p:spPr bwMode="auto">
          <a:xfrm rot="16200000">
            <a:off x="2830244" y="4162226"/>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1" name="Freeform 145"/>
          <p:cNvSpPr>
            <a:spLocks/>
          </p:cNvSpPr>
          <p:nvPr/>
        </p:nvSpPr>
        <p:spPr bwMode="auto">
          <a:xfrm rot="16200000">
            <a:off x="623743"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nvGrpSpPr>
          <p:cNvPr id="11" name="Group 10"/>
          <p:cNvGrpSpPr/>
          <p:nvPr/>
        </p:nvGrpSpPr>
        <p:grpSpPr>
          <a:xfrm>
            <a:off x="7269220" y="4854208"/>
            <a:ext cx="700148" cy="489271"/>
            <a:chOff x="314402" y="5078711"/>
            <a:chExt cx="700148" cy="489271"/>
          </a:xfrm>
        </p:grpSpPr>
        <p:sp>
          <p:nvSpPr>
            <p:cNvPr id="62" name="Freeform 6"/>
            <p:cNvSpPr>
              <a:spLocks/>
            </p:cNvSpPr>
            <p:nvPr/>
          </p:nvSpPr>
          <p:spPr bwMode="auto">
            <a:xfrm>
              <a:off x="335460" y="5078711"/>
              <a:ext cx="679090" cy="489271"/>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27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3" name="Freeform 38"/>
            <p:cNvSpPr>
              <a:spLocks noEditPoints="1"/>
            </p:cNvSpPr>
            <p:nvPr/>
          </p:nvSpPr>
          <p:spPr bwMode="auto">
            <a:xfrm>
              <a:off x="314402" y="5078711"/>
              <a:ext cx="691022" cy="47367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67" name="pole tekstowe 66"/>
          <p:cNvSpPr txBox="1"/>
          <p:nvPr/>
        </p:nvSpPr>
        <p:spPr>
          <a:xfrm>
            <a:off x="3081958" y="869812"/>
            <a:ext cx="90441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Engin</a:t>
            </a: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a:t>
            </a:r>
            <a:b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br>
            <a:r>
              <a:rPr kumimoji="0" lang="en-US"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eering</a:t>
            </a:r>
            <a:endPar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2" name="Grupa 57"/>
          <p:cNvGrpSpPr/>
          <p:nvPr/>
        </p:nvGrpSpPr>
        <p:grpSpPr>
          <a:xfrm>
            <a:off x="4151785" y="3175961"/>
            <a:ext cx="691807" cy="483443"/>
            <a:chOff x="5246340" y="1637308"/>
            <a:chExt cx="1384382" cy="936104"/>
          </a:xfrm>
        </p:grpSpPr>
        <p:sp>
          <p:nvSpPr>
            <p:cNvPr id="9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G</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9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9" name="Grupa 106"/>
          <p:cNvGrpSpPr/>
          <p:nvPr/>
        </p:nvGrpSpPr>
        <p:grpSpPr>
          <a:xfrm>
            <a:off x="3359696" y="1718950"/>
            <a:ext cx="346592" cy="341898"/>
            <a:chOff x="5454610" y="1083597"/>
            <a:chExt cx="677642" cy="735827"/>
          </a:xfrm>
        </p:grpSpPr>
        <p:sp>
          <p:nvSpPr>
            <p:cNvPr id="1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5" name="pole tekstowe 114"/>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119" name="pole tekstowe 10"/>
          <p:cNvSpPr txBox="1"/>
          <p:nvPr/>
        </p:nvSpPr>
        <p:spPr>
          <a:xfrm>
            <a:off x="4135882" y="1981472"/>
            <a:ext cx="84830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srgbClr val="003366"/>
                </a:solidFill>
                <a:effectLst/>
                <a:uLnTx/>
                <a:uFillTx/>
                <a:latin typeface="Segoe Print" pitchFamily="2" charset="0"/>
                <a:ea typeface="+mn-ea"/>
                <a:cs typeface="Arial" charset="0"/>
              </a:rPr>
              <a:t>Ongoing</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2" name="pole tekstowe 63"/>
          <p:cNvSpPr txBox="1"/>
          <p:nvPr/>
        </p:nvSpPr>
        <p:spPr>
          <a:xfrm>
            <a:off x="4295801" y="1274276"/>
            <a:ext cx="15199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rPr>
              <a:t>Development</a:t>
            </a:r>
          </a:p>
        </p:txBody>
      </p:sp>
      <p:sp>
        <p:nvSpPr>
          <p:cNvPr id="129" name="pole tekstowe 69"/>
          <p:cNvSpPr txBox="1"/>
          <p:nvPr/>
        </p:nvSpPr>
        <p:spPr>
          <a:xfrm>
            <a:off x="7134902" y="1229271"/>
            <a:ext cx="9236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Testing</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32" name="pole tekstowe 75"/>
          <p:cNvSpPr txBox="1"/>
          <p:nvPr/>
        </p:nvSpPr>
        <p:spPr>
          <a:xfrm>
            <a:off x="5264765" y="1981472"/>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srgbClr val="003366"/>
                </a:solidFill>
                <a:effectLst/>
                <a:uLnTx/>
                <a:uFillTx/>
                <a:latin typeface="Segoe Print" pitchFamily="2" charset="0"/>
                <a:ea typeface="+mn-ea"/>
                <a:cs typeface="Arial" charset="0"/>
              </a:rPr>
              <a:t>Done</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36" name="Grupa 102"/>
          <p:cNvGrpSpPr/>
          <p:nvPr/>
        </p:nvGrpSpPr>
        <p:grpSpPr>
          <a:xfrm>
            <a:off x="4886859" y="1519257"/>
            <a:ext cx="346592" cy="341898"/>
            <a:chOff x="5454610" y="1083597"/>
            <a:chExt cx="677642" cy="735827"/>
          </a:xfrm>
        </p:grpSpPr>
        <p:sp>
          <p:nvSpPr>
            <p:cNvPr id="137"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8" name="pole tekstowe 105"/>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p>
          </p:txBody>
        </p:sp>
      </p:grpSp>
      <p:grpSp>
        <p:nvGrpSpPr>
          <p:cNvPr id="141" name="Grupa 118"/>
          <p:cNvGrpSpPr/>
          <p:nvPr/>
        </p:nvGrpSpPr>
        <p:grpSpPr>
          <a:xfrm>
            <a:off x="7423431" y="1496760"/>
            <a:ext cx="346592" cy="341898"/>
            <a:chOff x="5454610" y="1083597"/>
            <a:chExt cx="677642" cy="735827"/>
          </a:xfrm>
        </p:grpSpPr>
        <p:sp>
          <p:nvSpPr>
            <p:cNvPr id="14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50"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85" name="pole tekstowe 69"/>
          <p:cNvSpPr txBox="1"/>
          <p:nvPr/>
        </p:nvSpPr>
        <p:spPr>
          <a:xfrm>
            <a:off x="6189000" y="1025430"/>
            <a:ext cx="8146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Test</a:t>
            </a:r>
            <a:b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b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90" name="Grupa 118"/>
          <p:cNvGrpSpPr/>
          <p:nvPr/>
        </p:nvGrpSpPr>
        <p:grpSpPr>
          <a:xfrm>
            <a:off x="6423027" y="1510544"/>
            <a:ext cx="346592" cy="341898"/>
            <a:chOff x="5454610" y="1083597"/>
            <a:chExt cx="677642" cy="735827"/>
          </a:xfrm>
        </p:grpSpPr>
        <p:sp>
          <p:nvSpPr>
            <p:cNvPr id="9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95"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178" name="Grupa 57"/>
          <p:cNvGrpSpPr/>
          <p:nvPr/>
        </p:nvGrpSpPr>
        <p:grpSpPr>
          <a:xfrm>
            <a:off x="4272288" y="3852936"/>
            <a:ext cx="700148" cy="489271"/>
            <a:chOff x="5246340" y="1637308"/>
            <a:chExt cx="1384382" cy="936104"/>
          </a:xfrm>
        </p:grpSpPr>
        <p:sp>
          <p:nvSpPr>
            <p:cNvPr id="17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1" name="Grupa 57"/>
          <p:cNvGrpSpPr/>
          <p:nvPr/>
        </p:nvGrpSpPr>
        <p:grpSpPr>
          <a:xfrm>
            <a:off x="7252585" y="2590397"/>
            <a:ext cx="691807" cy="483443"/>
            <a:chOff x="5246340" y="1637308"/>
            <a:chExt cx="1384382" cy="936104"/>
          </a:xfrm>
        </p:grpSpPr>
        <p:sp>
          <p:nvSpPr>
            <p:cNvPr id="18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B</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4" name="Grupa 57"/>
          <p:cNvGrpSpPr/>
          <p:nvPr/>
        </p:nvGrpSpPr>
        <p:grpSpPr>
          <a:xfrm>
            <a:off x="7262988" y="3214566"/>
            <a:ext cx="691807" cy="483443"/>
            <a:chOff x="5246340" y="1637308"/>
            <a:chExt cx="1384382" cy="936104"/>
          </a:xfrm>
        </p:grpSpPr>
        <p:sp>
          <p:nvSpPr>
            <p:cNvPr id="18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7" name="Group 186"/>
          <p:cNvGrpSpPr/>
          <p:nvPr/>
        </p:nvGrpSpPr>
        <p:grpSpPr>
          <a:xfrm rot="1279842">
            <a:off x="5781731" y="3106721"/>
            <a:ext cx="1076422" cy="432859"/>
            <a:chOff x="2557733" y="3399333"/>
            <a:chExt cx="1686963" cy="294749"/>
          </a:xfrm>
          <a:solidFill>
            <a:schemeClr val="accent6"/>
          </a:solidFill>
        </p:grpSpPr>
        <p:sp>
          <p:nvSpPr>
            <p:cNvPr id="188" name="Freeform 77"/>
            <p:cNvSpPr>
              <a:spLocks noEditPoints="1"/>
            </p:cNvSpPr>
            <p:nvPr/>
          </p:nvSpPr>
          <p:spPr bwMode="auto">
            <a:xfrm>
              <a:off x="3995936" y="3399333"/>
              <a:ext cx="248760" cy="294749"/>
            </a:xfrm>
            <a:custGeom>
              <a:avLst/>
              <a:gdLst/>
              <a:ahLst/>
              <a:cxnLst>
                <a:cxn ang="0">
                  <a:pos x="73" y="46"/>
                </a:cxn>
                <a:cxn ang="0">
                  <a:pos x="70" y="44"/>
                </a:cxn>
                <a:cxn ang="0">
                  <a:pos x="57" y="37"/>
                </a:cxn>
                <a:cxn ang="0">
                  <a:pos x="49" y="33"/>
                </a:cxn>
                <a:cxn ang="0">
                  <a:pos x="41" y="28"/>
                </a:cxn>
                <a:cxn ang="0">
                  <a:pos x="33" y="22"/>
                </a:cxn>
                <a:cxn ang="0">
                  <a:pos x="21" y="15"/>
                </a:cxn>
                <a:cxn ang="0">
                  <a:pos x="18" y="13"/>
                </a:cxn>
                <a:cxn ang="0">
                  <a:pos x="7" y="4"/>
                </a:cxn>
                <a:cxn ang="0">
                  <a:pos x="6" y="3"/>
                </a:cxn>
                <a:cxn ang="0">
                  <a:pos x="3" y="1"/>
                </a:cxn>
                <a:cxn ang="0">
                  <a:pos x="0" y="1"/>
                </a:cxn>
                <a:cxn ang="0">
                  <a:pos x="2" y="2"/>
                </a:cxn>
                <a:cxn ang="0">
                  <a:pos x="4" y="5"/>
                </a:cxn>
                <a:cxn ang="0">
                  <a:pos x="8" y="9"/>
                </a:cxn>
                <a:cxn ang="0">
                  <a:pos x="10" y="13"/>
                </a:cxn>
                <a:cxn ang="0">
                  <a:pos x="12" y="14"/>
                </a:cxn>
                <a:cxn ang="0">
                  <a:pos x="12" y="16"/>
                </a:cxn>
                <a:cxn ang="0">
                  <a:pos x="13" y="17"/>
                </a:cxn>
                <a:cxn ang="0">
                  <a:pos x="14" y="16"/>
                </a:cxn>
                <a:cxn ang="0">
                  <a:pos x="15" y="18"/>
                </a:cxn>
                <a:cxn ang="0">
                  <a:pos x="18" y="19"/>
                </a:cxn>
                <a:cxn ang="0">
                  <a:pos x="18" y="21"/>
                </a:cxn>
                <a:cxn ang="0">
                  <a:pos x="20" y="21"/>
                </a:cxn>
                <a:cxn ang="0">
                  <a:pos x="20" y="23"/>
                </a:cxn>
                <a:cxn ang="0">
                  <a:pos x="22" y="23"/>
                </a:cxn>
                <a:cxn ang="0">
                  <a:pos x="24" y="26"/>
                </a:cxn>
                <a:cxn ang="0">
                  <a:pos x="26" y="26"/>
                </a:cxn>
                <a:cxn ang="0">
                  <a:pos x="30" y="25"/>
                </a:cxn>
                <a:cxn ang="0">
                  <a:pos x="28" y="28"/>
                </a:cxn>
                <a:cxn ang="0">
                  <a:pos x="30" y="29"/>
                </a:cxn>
                <a:cxn ang="0">
                  <a:pos x="36" y="33"/>
                </a:cxn>
                <a:cxn ang="0">
                  <a:pos x="39" y="34"/>
                </a:cxn>
                <a:cxn ang="0">
                  <a:pos x="42" y="35"/>
                </a:cxn>
                <a:cxn ang="0">
                  <a:pos x="49" y="39"/>
                </a:cxn>
                <a:cxn ang="0">
                  <a:pos x="51" y="41"/>
                </a:cxn>
                <a:cxn ang="0">
                  <a:pos x="53" y="42"/>
                </a:cxn>
                <a:cxn ang="0">
                  <a:pos x="53" y="43"/>
                </a:cxn>
                <a:cxn ang="0">
                  <a:pos x="56" y="43"/>
                </a:cxn>
                <a:cxn ang="0">
                  <a:pos x="57" y="45"/>
                </a:cxn>
                <a:cxn ang="0">
                  <a:pos x="60" y="46"/>
                </a:cxn>
                <a:cxn ang="0">
                  <a:pos x="64" y="49"/>
                </a:cxn>
                <a:cxn ang="0">
                  <a:pos x="68" y="49"/>
                </a:cxn>
                <a:cxn ang="0">
                  <a:pos x="72" y="53"/>
                </a:cxn>
                <a:cxn ang="0">
                  <a:pos x="74" y="54"/>
                </a:cxn>
                <a:cxn ang="0">
                  <a:pos x="74" y="54"/>
                </a:cxn>
                <a:cxn ang="0">
                  <a:pos x="71" y="57"/>
                </a:cxn>
                <a:cxn ang="0">
                  <a:pos x="68" y="57"/>
                </a:cxn>
                <a:cxn ang="0">
                  <a:pos x="65" y="61"/>
                </a:cxn>
                <a:cxn ang="0">
                  <a:pos x="61" y="61"/>
                </a:cxn>
                <a:cxn ang="0">
                  <a:pos x="56" y="65"/>
                </a:cxn>
                <a:cxn ang="0">
                  <a:pos x="53" y="65"/>
                </a:cxn>
                <a:cxn ang="0">
                  <a:pos x="43" y="71"/>
                </a:cxn>
                <a:cxn ang="0">
                  <a:pos x="41" y="71"/>
                </a:cxn>
                <a:cxn ang="0">
                  <a:pos x="37" y="73"/>
                </a:cxn>
                <a:cxn ang="0">
                  <a:pos x="29" y="81"/>
                </a:cxn>
                <a:cxn ang="0">
                  <a:pos x="26" y="83"/>
                </a:cxn>
                <a:cxn ang="0">
                  <a:pos x="14" y="97"/>
                </a:cxn>
                <a:cxn ang="0">
                  <a:pos x="39" y="79"/>
                </a:cxn>
                <a:cxn ang="0">
                  <a:pos x="45" y="75"/>
                </a:cxn>
                <a:cxn ang="0">
                  <a:pos x="79" y="58"/>
                </a:cxn>
                <a:cxn ang="0">
                  <a:pos x="77" y="55"/>
                </a:cxn>
              </a:cxnLst>
              <a:rect l="0" t="0" r="r" b="b"/>
              <a:pathLst>
                <a:path w="82" h="97">
                  <a:moveTo>
                    <a:pt x="81" y="52"/>
                  </a:moveTo>
                  <a:cubicBezTo>
                    <a:pt x="81" y="52"/>
                    <a:pt x="81" y="51"/>
                    <a:pt x="81" y="51"/>
                  </a:cubicBezTo>
                  <a:cubicBezTo>
                    <a:pt x="81" y="51"/>
                    <a:pt x="80" y="51"/>
                    <a:pt x="80" y="51"/>
                  </a:cubicBezTo>
                  <a:cubicBezTo>
                    <a:pt x="79" y="51"/>
                    <a:pt x="81" y="51"/>
                    <a:pt x="80" y="49"/>
                  </a:cubicBezTo>
                  <a:cubicBezTo>
                    <a:pt x="77" y="48"/>
                    <a:pt x="75" y="48"/>
                    <a:pt x="73" y="46"/>
                  </a:cubicBezTo>
                  <a:cubicBezTo>
                    <a:pt x="73" y="46"/>
                    <a:pt x="73" y="47"/>
                    <a:pt x="72" y="47"/>
                  </a:cubicBezTo>
                  <a:cubicBezTo>
                    <a:pt x="73" y="46"/>
                    <a:pt x="72" y="47"/>
                    <a:pt x="71" y="46"/>
                  </a:cubicBezTo>
                  <a:cubicBezTo>
                    <a:pt x="72" y="46"/>
                    <a:pt x="72" y="46"/>
                    <a:pt x="72" y="46"/>
                  </a:cubicBezTo>
                  <a:cubicBezTo>
                    <a:pt x="71" y="45"/>
                    <a:pt x="70" y="45"/>
                    <a:pt x="69" y="44"/>
                  </a:cubicBezTo>
                  <a:cubicBezTo>
                    <a:pt x="70" y="44"/>
                    <a:pt x="70" y="44"/>
                    <a:pt x="70" y="44"/>
                  </a:cubicBezTo>
                  <a:cubicBezTo>
                    <a:pt x="68" y="44"/>
                    <a:pt x="68" y="43"/>
                    <a:pt x="67" y="43"/>
                  </a:cubicBezTo>
                  <a:cubicBezTo>
                    <a:pt x="67" y="42"/>
                    <a:pt x="67" y="42"/>
                    <a:pt x="67" y="42"/>
                  </a:cubicBezTo>
                  <a:cubicBezTo>
                    <a:pt x="65" y="43"/>
                    <a:pt x="65" y="41"/>
                    <a:pt x="64" y="41"/>
                  </a:cubicBezTo>
                  <a:cubicBezTo>
                    <a:pt x="64" y="41"/>
                    <a:pt x="64" y="41"/>
                    <a:pt x="64" y="41"/>
                  </a:cubicBezTo>
                  <a:cubicBezTo>
                    <a:pt x="62" y="40"/>
                    <a:pt x="59" y="38"/>
                    <a:pt x="57" y="37"/>
                  </a:cubicBezTo>
                  <a:cubicBezTo>
                    <a:pt x="55" y="36"/>
                    <a:pt x="54" y="34"/>
                    <a:pt x="52" y="34"/>
                  </a:cubicBezTo>
                  <a:cubicBezTo>
                    <a:pt x="52" y="34"/>
                    <a:pt x="52" y="34"/>
                    <a:pt x="52" y="34"/>
                  </a:cubicBezTo>
                  <a:cubicBezTo>
                    <a:pt x="52" y="34"/>
                    <a:pt x="52" y="34"/>
                    <a:pt x="52" y="34"/>
                  </a:cubicBezTo>
                  <a:cubicBezTo>
                    <a:pt x="51" y="34"/>
                    <a:pt x="50" y="33"/>
                    <a:pt x="49" y="32"/>
                  </a:cubicBezTo>
                  <a:cubicBezTo>
                    <a:pt x="49" y="32"/>
                    <a:pt x="49" y="32"/>
                    <a:pt x="49" y="33"/>
                  </a:cubicBezTo>
                  <a:cubicBezTo>
                    <a:pt x="48" y="31"/>
                    <a:pt x="46" y="31"/>
                    <a:pt x="46" y="30"/>
                  </a:cubicBezTo>
                  <a:cubicBezTo>
                    <a:pt x="45" y="31"/>
                    <a:pt x="45" y="30"/>
                    <a:pt x="44" y="30"/>
                  </a:cubicBezTo>
                  <a:cubicBezTo>
                    <a:pt x="44" y="30"/>
                    <a:pt x="44" y="30"/>
                    <a:pt x="44" y="30"/>
                  </a:cubicBezTo>
                  <a:cubicBezTo>
                    <a:pt x="44" y="29"/>
                    <a:pt x="43" y="29"/>
                    <a:pt x="42" y="28"/>
                  </a:cubicBezTo>
                  <a:cubicBezTo>
                    <a:pt x="42" y="28"/>
                    <a:pt x="41" y="29"/>
                    <a:pt x="41" y="28"/>
                  </a:cubicBezTo>
                  <a:cubicBezTo>
                    <a:pt x="41" y="27"/>
                    <a:pt x="40" y="27"/>
                    <a:pt x="40" y="27"/>
                  </a:cubicBezTo>
                  <a:cubicBezTo>
                    <a:pt x="39" y="27"/>
                    <a:pt x="39" y="28"/>
                    <a:pt x="38" y="27"/>
                  </a:cubicBezTo>
                  <a:cubicBezTo>
                    <a:pt x="39" y="26"/>
                    <a:pt x="39" y="26"/>
                    <a:pt x="39" y="26"/>
                  </a:cubicBezTo>
                  <a:cubicBezTo>
                    <a:pt x="37" y="26"/>
                    <a:pt x="35" y="23"/>
                    <a:pt x="33" y="23"/>
                  </a:cubicBezTo>
                  <a:cubicBezTo>
                    <a:pt x="33" y="22"/>
                    <a:pt x="33" y="22"/>
                    <a:pt x="33" y="22"/>
                  </a:cubicBezTo>
                  <a:cubicBezTo>
                    <a:pt x="31" y="22"/>
                    <a:pt x="29" y="20"/>
                    <a:pt x="27" y="19"/>
                  </a:cubicBezTo>
                  <a:cubicBezTo>
                    <a:pt x="27" y="19"/>
                    <a:pt x="26" y="18"/>
                    <a:pt x="26" y="18"/>
                  </a:cubicBezTo>
                  <a:cubicBezTo>
                    <a:pt x="25" y="18"/>
                    <a:pt x="25" y="18"/>
                    <a:pt x="24" y="18"/>
                  </a:cubicBezTo>
                  <a:cubicBezTo>
                    <a:pt x="23" y="18"/>
                    <a:pt x="23" y="17"/>
                    <a:pt x="24" y="17"/>
                  </a:cubicBezTo>
                  <a:cubicBezTo>
                    <a:pt x="23" y="16"/>
                    <a:pt x="23" y="15"/>
                    <a:pt x="21" y="15"/>
                  </a:cubicBezTo>
                  <a:cubicBezTo>
                    <a:pt x="22" y="15"/>
                    <a:pt x="22" y="15"/>
                    <a:pt x="22" y="15"/>
                  </a:cubicBezTo>
                  <a:cubicBezTo>
                    <a:pt x="21" y="15"/>
                    <a:pt x="19" y="15"/>
                    <a:pt x="19" y="14"/>
                  </a:cubicBezTo>
                  <a:cubicBezTo>
                    <a:pt x="19" y="14"/>
                    <a:pt x="18" y="13"/>
                    <a:pt x="18" y="14"/>
                  </a:cubicBezTo>
                  <a:cubicBezTo>
                    <a:pt x="17" y="14"/>
                    <a:pt x="18" y="13"/>
                    <a:pt x="17" y="13"/>
                  </a:cubicBezTo>
                  <a:cubicBezTo>
                    <a:pt x="18" y="13"/>
                    <a:pt x="18" y="13"/>
                    <a:pt x="18" y="13"/>
                  </a:cubicBezTo>
                  <a:cubicBezTo>
                    <a:pt x="17" y="12"/>
                    <a:pt x="15" y="11"/>
                    <a:pt x="13" y="10"/>
                  </a:cubicBezTo>
                  <a:cubicBezTo>
                    <a:pt x="14" y="9"/>
                    <a:pt x="12" y="9"/>
                    <a:pt x="11" y="8"/>
                  </a:cubicBezTo>
                  <a:cubicBezTo>
                    <a:pt x="11" y="8"/>
                    <a:pt x="10" y="7"/>
                    <a:pt x="9" y="7"/>
                  </a:cubicBezTo>
                  <a:cubicBezTo>
                    <a:pt x="9" y="7"/>
                    <a:pt x="9" y="7"/>
                    <a:pt x="9" y="7"/>
                  </a:cubicBezTo>
                  <a:cubicBezTo>
                    <a:pt x="9" y="6"/>
                    <a:pt x="8" y="5"/>
                    <a:pt x="7" y="4"/>
                  </a:cubicBezTo>
                  <a:cubicBezTo>
                    <a:pt x="7" y="4"/>
                    <a:pt x="6" y="4"/>
                    <a:pt x="6" y="4"/>
                  </a:cubicBezTo>
                  <a:cubicBezTo>
                    <a:pt x="6" y="4"/>
                    <a:pt x="6" y="4"/>
                    <a:pt x="6" y="4"/>
                  </a:cubicBezTo>
                  <a:cubicBezTo>
                    <a:pt x="6" y="4"/>
                    <a:pt x="5" y="4"/>
                    <a:pt x="4" y="4"/>
                  </a:cubicBezTo>
                  <a:cubicBezTo>
                    <a:pt x="4" y="4"/>
                    <a:pt x="4" y="4"/>
                    <a:pt x="4" y="3"/>
                  </a:cubicBezTo>
                  <a:cubicBezTo>
                    <a:pt x="4" y="3"/>
                    <a:pt x="5" y="3"/>
                    <a:pt x="6" y="3"/>
                  </a:cubicBezTo>
                  <a:cubicBezTo>
                    <a:pt x="5" y="2"/>
                    <a:pt x="4" y="3"/>
                    <a:pt x="4" y="2"/>
                  </a:cubicBezTo>
                  <a:cubicBezTo>
                    <a:pt x="4" y="1"/>
                    <a:pt x="3" y="1"/>
                    <a:pt x="3" y="2"/>
                  </a:cubicBezTo>
                  <a:cubicBezTo>
                    <a:pt x="3" y="2"/>
                    <a:pt x="3" y="1"/>
                    <a:pt x="3" y="1"/>
                  </a:cubicBezTo>
                  <a:cubicBezTo>
                    <a:pt x="3" y="1"/>
                    <a:pt x="3" y="1"/>
                    <a:pt x="2" y="1"/>
                  </a:cubicBezTo>
                  <a:cubicBezTo>
                    <a:pt x="2" y="1"/>
                    <a:pt x="2" y="1"/>
                    <a:pt x="3" y="1"/>
                  </a:cubicBezTo>
                  <a:cubicBezTo>
                    <a:pt x="2" y="1"/>
                    <a:pt x="2" y="1"/>
                    <a:pt x="1" y="2"/>
                  </a:cubicBezTo>
                  <a:cubicBezTo>
                    <a:pt x="2" y="2"/>
                    <a:pt x="2" y="1"/>
                    <a:pt x="2" y="2"/>
                  </a:cubicBezTo>
                  <a:cubicBezTo>
                    <a:pt x="1" y="2"/>
                    <a:pt x="1" y="2"/>
                    <a:pt x="1" y="1"/>
                  </a:cubicBezTo>
                  <a:cubicBezTo>
                    <a:pt x="1" y="1"/>
                    <a:pt x="2" y="1"/>
                    <a:pt x="2" y="0"/>
                  </a:cubicBezTo>
                  <a:cubicBezTo>
                    <a:pt x="0" y="1"/>
                    <a:pt x="0" y="1"/>
                    <a:pt x="0" y="1"/>
                  </a:cubicBezTo>
                  <a:cubicBezTo>
                    <a:pt x="1" y="0"/>
                    <a:pt x="1" y="1"/>
                    <a:pt x="0" y="1"/>
                  </a:cubicBezTo>
                  <a:cubicBezTo>
                    <a:pt x="1" y="1"/>
                    <a:pt x="1" y="1"/>
                    <a:pt x="1" y="1"/>
                  </a:cubicBezTo>
                  <a:cubicBezTo>
                    <a:pt x="0" y="2"/>
                    <a:pt x="0" y="2"/>
                    <a:pt x="0" y="2"/>
                  </a:cubicBezTo>
                  <a:cubicBezTo>
                    <a:pt x="1" y="2"/>
                    <a:pt x="1" y="3"/>
                    <a:pt x="2" y="3"/>
                  </a:cubicBezTo>
                  <a:cubicBezTo>
                    <a:pt x="2" y="2"/>
                    <a:pt x="2" y="2"/>
                    <a:pt x="2" y="2"/>
                  </a:cubicBezTo>
                  <a:cubicBezTo>
                    <a:pt x="3" y="3"/>
                    <a:pt x="3" y="3"/>
                    <a:pt x="3" y="3"/>
                  </a:cubicBezTo>
                  <a:cubicBezTo>
                    <a:pt x="3" y="3"/>
                    <a:pt x="3" y="4"/>
                    <a:pt x="3" y="4"/>
                  </a:cubicBezTo>
                  <a:cubicBezTo>
                    <a:pt x="3" y="4"/>
                    <a:pt x="3" y="4"/>
                    <a:pt x="3" y="4"/>
                  </a:cubicBezTo>
                  <a:cubicBezTo>
                    <a:pt x="2" y="4"/>
                    <a:pt x="2" y="4"/>
                    <a:pt x="2" y="4"/>
                  </a:cubicBezTo>
                  <a:cubicBezTo>
                    <a:pt x="3" y="4"/>
                    <a:pt x="4" y="5"/>
                    <a:pt x="4" y="5"/>
                  </a:cubicBezTo>
                  <a:cubicBezTo>
                    <a:pt x="4" y="5"/>
                    <a:pt x="4" y="5"/>
                    <a:pt x="4" y="5"/>
                  </a:cubicBezTo>
                  <a:cubicBezTo>
                    <a:pt x="4" y="6"/>
                    <a:pt x="4" y="5"/>
                    <a:pt x="5" y="5"/>
                  </a:cubicBezTo>
                  <a:cubicBezTo>
                    <a:pt x="5" y="5"/>
                    <a:pt x="4" y="6"/>
                    <a:pt x="4" y="6"/>
                  </a:cubicBezTo>
                  <a:cubicBezTo>
                    <a:pt x="5" y="7"/>
                    <a:pt x="6" y="7"/>
                    <a:pt x="6" y="8"/>
                  </a:cubicBezTo>
                  <a:cubicBezTo>
                    <a:pt x="8" y="9"/>
                    <a:pt x="8" y="9"/>
                    <a:pt x="8" y="9"/>
                  </a:cubicBezTo>
                  <a:cubicBezTo>
                    <a:pt x="9" y="9"/>
                    <a:pt x="8" y="10"/>
                    <a:pt x="8" y="10"/>
                  </a:cubicBezTo>
                  <a:cubicBezTo>
                    <a:pt x="8" y="10"/>
                    <a:pt x="8" y="10"/>
                    <a:pt x="8" y="10"/>
                  </a:cubicBezTo>
                  <a:cubicBezTo>
                    <a:pt x="8" y="10"/>
                    <a:pt x="9" y="11"/>
                    <a:pt x="9" y="10"/>
                  </a:cubicBezTo>
                  <a:cubicBezTo>
                    <a:pt x="9" y="11"/>
                    <a:pt x="10" y="12"/>
                    <a:pt x="11" y="12"/>
                  </a:cubicBezTo>
                  <a:cubicBezTo>
                    <a:pt x="10" y="12"/>
                    <a:pt x="10" y="12"/>
                    <a:pt x="10" y="13"/>
                  </a:cubicBezTo>
                  <a:cubicBezTo>
                    <a:pt x="11" y="13"/>
                    <a:pt x="12" y="13"/>
                    <a:pt x="12" y="13"/>
                  </a:cubicBezTo>
                  <a:cubicBezTo>
                    <a:pt x="12" y="13"/>
                    <a:pt x="12" y="13"/>
                    <a:pt x="13" y="12"/>
                  </a:cubicBezTo>
                  <a:cubicBezTo>
                    <a:pt x="13" y="12"/>
                    <a:pt x="13" y="12"/>
                    <a:pt x="13" y="12"/>
                  </a:cubicBezTo>
                  <a:cubicBezTo>
                    <a:pt x="13" y="13"/>
                    <a:pt x="12" y="14"/>
                    <a:pt x="13" y="14"/>
                  </a:cubicBezTo>
                  <a:cubicBezTo>
                    <a:pt x="12" y="15"/>
                    <a:pt x="12" y="13"/>
                    <a:pt x="12" y="14"/>
                  </a:cubicBezTo>
                  <a:cubicBezTo>
                    <a:pt x="11" y="15"/>
                    <a:pt x="10" y="14"/>
                    <a:pt x="10" y="13"/>
                  </a:cubicBezTo>
                  <a:cubicBezTo>
                    <a:pt x="9" y="14"/>
                    <a:pt x="10" y="14"/>
                    <a:pt x="10" y="14"/>
                  </a:cubicBezTo>
                  <a:cubicBezTo>
                    <a:pt x="10" y="15"/>
                    <a:pt x="11" y="14"/>
                    <a:pt x="11" y="15"/>
                  </a:cubicBezTo>
                  <a:cubicBezTo>
                    <a:pt x="12" y="15"/>
                    <a:pt x="11" y="14"/>
                    <a:pt x="12" y="14"/>
                  </a:cubicBezTo>
                  <a:cubicBezTo>
                    <a:pt x="13" y="14"/>
                    <a:pt x="12" y="15"/>
                    <a:pt x="12" y="16"/>
                  </a:cubicBezTo>
                  <a:cubicBezTo>
                    <a:pt x="12" y="15"/>
                    <a:pt x="12" y="15"/>
                    <a:pt x="12" y="15"/>
                  </a:cubicBezTo>
                  <a:cubicBezTo>
                    <a:pt x="12" y="16"/>
                    <a:pt x="13" y="16"/>
                    <a:pt x="13" y="16"/>
                  </a:cubicBezTo>
                  <a:cubicBezTo>
                    <a:pt x="12" y="17"/>
                    <a:pt x="12" y="16"/>
                    <a:pt x="12" y="16"/>
                  </a:cubicBezTo>
                  <a:cubicBezTo>
                    <a:pt x="12" y="17"/>
                    <a:pt x="12" y="17"/>
                    <a:pt x="12" y="17"/>
                  </a:cubicBezTo>
                  <a:cubicBezTo>
                    <a:pt x="12" y="18"/>
                    <a:pt x="12" y="16"/>
                    <a:pt x="13" y="17"/>
                  </a:cubicBezTo>
                  <a:cubicBezTo>
                    <a:pt x="12" y="17"/>
                    <a:pt x="12" y="17"/>
                    <a:pt x="12" y="17"/>
                  </a:cubicBezTo>
                  <a:cubicBezTo>
                    <a:pt x="13" y="17"/>
                    <a:pt x="13" y="17"/>
                    <a:pt x="13" y="17"/>
                  </a:cubicBezTo>
                  <a:cubicBezTo>
                    <a:pt x="13" y="17"/>
                    <a:pt x="14" y="17"/>
                    <a:pt x="13" y="16"/>
                  </a:cubicBezTo>
                  <a:cubicBezTo>
                    <a:pt x="14" y="16"/>
                    <a:pt x="14" y="17"/>
                    <a:pt x="14" y="17"/>
                  </a:cubicBezTo>
                  <a:cubicBezTo>
                    <a:pt x="15" y="16"/>
                    <a:pt x="14" y="17"/>
                    <a:pt x="14" y="16"/>
                  </a:cubicBezTo>
                  <a:cubicBezTo>
                    <a:pt x="15" y="16"/>
                    <a:pt x="15" y="16"/>
                    <a:pt x="15" y="16"/>
                  </a:cubicBezTo>
                  <a:cubicBezTo>
                    <a:pt x="16" y="17"/>
                    <a:pt x="15" y="17"/>
                    <a:pt x="15" y="17"/>
                  </a:cubicBezTo>
                  <a:cubicBezTo>
                    <a:pt x="15" y="17"/>
                    <a:pt x="15" y="17"/>
                    <a:pt x="15" y="17"/>
                  </a:cubicBezTo>
                  <a:cubicBezTo>
                    <a:pt x="14" y="17"/>
                    <a:pt x="14" y="18"/>
                    <a:pt x="14" y="18"/>
                  </a:cubicBezTo>
                  <a:cubicBezTo>
                    <a:pt x="14" y="19"/>
                    <a:pt x="14" y="18"/>
                    <a:pt x="15" y="18"/>
                  </a:cubicBezTo>
                  <a:cubicBezTo>
                    <a:pt x="14" y="18"/>
                    <a:pt x="15" y="18"/>
                    <a:pt x="15" y="17"/>
                  </a:cubicBezTo>
                  <a:cubicBezTo>
                    <a:pt x="17" y="17"/>
                    <a:pt x="15" y="19"/>
                    <a:pt x="16" y="19"/>
                  </a:cubicBezTo>
                  <a:cubicBezTo>
                    <a:pt x="16" y="18"/>
                    <a:pt x="18" y="19"/>
                    <a:pt x="18" y="17"/>
                  </a:cubicBezTo>
                  <a:cubicBezTo>
                    <a:pt x="18" y="17"/>
                    <a:pt x="18" y="17"/>
                    <a:pt x="19" y="18"/>
                  </a:cubicBezTo>
                  <a:cubicBezTo>
                    <a:pt x="18" y="18"/>
                    <a:pt x="19" y="18"/>
                    <a:pt x="18" y="19"/>
                  </a:cubicBezTo>
                  <a:cubicBezTo>
                    <a:pt x="18" y="19"/>
                    <a:pt x="18" y="19"/>
                    <a:pt x="18" y="19"/>
                  </a:cubicBezTo>
                  <a:cubicBezTo>
                    <a:pt x="17" y="19"/>
                    <a:pt x="17" y="19"/>
                    <a:pt x="17" y="19"/>
                  </a:cubicBezTo>
                  <a:cubicBezTo>
                    <a:pt x="17" y="20"/>
                    <a:pt x="17" y="21"/>
                    <a:pt x="17" y="21"/>
                  </a:cubicBezTo>
                  <a:cubicBezTo>
                    <a:pt x="18" y="21"/>
                    <a:pt x="18" y="20"/>
                    <a:pt x="18" y="21"/>
                  </a:cubicBezTo>
                  <a:cubicBezTo>
                    <a:pt x="18" y="21"/>
                    <a:pt x="18" y="21"/>
                    <a:pt x="18" y="21"/>
                  </a:cubicBezTo>
                  <a:cubicBezTo>
                    <a:pt x="18" y="21"/>
                    <a:pt x="19" y="20"/>
                    <a:pt x="19" y="21"/>
                  </a:cubicBezTo>
                  <a:cubicBezTo>
                    <a:pt x="19" y="21"/>
                    <a:pt x="19" y="22"/>
                    <a:pt x="19" y="22"/>
                  </a:cubicBezTo>
                  <a:cubicBezTo>
                    <a:pt x="18" y="22"/>
                    <a:pt x="18" y="22"/>
                    <a:pt x="18" y="22"/>
                  </a:cubicBezTo>
                  <a:cubicBezTo>
                    <a:pt x="19" y="22"/>
                    <a:pt x="18" y="22"/>
                    <a:pt x="19" y="22"/>
                  </a:cubicBezTo>
                  <a:cubicBezTo>
                    <a:pt x="20" y="21"/>
                    <a:pt x="20" y="21"/>
                    <a:pt x="20" y="21"/>
                  </a:cubicBezTo>
                  <a:cubicBezTo>
                    <a:pt x="20" y="21"/>
                    <a:pt x="20" y="22"/>
                    <a:pt x="21" y="22"/>
                  </a:cubicBezTo>
                  <a:cubicBezTo>
                    <a:pt x="20" y="22"/>
                    <a:pt x="20" y="22"/>
                    <a:pt x="20" y="22"/>
                  </a:cubicBezTo>
                  <a:cubicBezTo>
                    <a:pt x="20" y="22"/>
                    <a:pt x="19" y="23"/>
                    <a:pt x="20" y="23"/>
                  </a:cubicBezTo>
                  <a:cubicBezTo>
                    <a:pt x="20" y="23"/>
                    <a:pt x="20" y="23"/>
                    <a:pt x="20" y="23"/>
                  </a:cubicBezTo>
                  <a:cubicBezTo>
                    <a:pt x="20" y="23"/>
                    <a:pt x="20" y="23"/>
                    <a:pt x="20" y="23"/>
                  </a:cubicBezTo>
                  <a:cubicBezTo>
                    <a:pt x="21" y="23"/>
                    <a:pt x="21" y="23"/>
                    <a:pt x="21" y="23"/>
                  </a:cubicBezTo>
                  <a:cubicBezTo>
                    <a:pt x="21" y="24"/>
                    <a:pt x="21" y="24"/>
                    <a:pt x="21" y="24"/>
                  </a:cubicBezTo>
                  <a:cubicBezTo>
                    <a:pt x="21" y="24"/>
                    <a:pt x="22" y="23"/>
                    <a:pt x="22" y="24"/>
                  </a:cubicBezTo>
                  <a:cubicBezTo>
                    <a:pt x="22" y="23"/>
                    <a:pt x="22" y="24"/>
                    <a:pt x="21" y="23"/>
                  </a:cubicBezTo>
                  <a:cubicBezTo>
                    <a:pt x="22" y="22"/>
                    <a:pt x="22" y="23"/>
                    <a:pt x="22" y="23"/>
                  </a:cubicBezTo>
                  <a:cubicBezTo>
                    <a:pt x="22" y="24"/>
                    <a:pt x="23" y="23"/>
                    <a:pt x="23" y="24"/>
                  </a:cubicBezTo>
                  <a:cubicBezTo>
                    <a:pt x="23" y="24"/>
                    <a:pt x="23" y="24"/>
                    <a:pt x="23" y="24"/>
                  </a:cubicBezTo>
                  <a:cubicBezTo>
                    <a:pt x="24" y="24"/>
                    <a:pt x="24" y="24"/>
                    <a:pt x="24" y="24"/>
                  </a:cubicBezTo>
                  <a:cubicBezTo>
                    <a:pt x="23" y="25"/>
                    <a:pt x="24" y="24"/>
                    <a:pt x="24" y="25"/>
                  </a:cubicBezTo>
                  <a:cubicBezTo>
                    <a:pt x="24" y="25"/>
                    <a:pt x="24" y="25"/>
                    <a:pt x="24" y="26"/>
                  </a:cubicBezTo>
                  <a:cubicBezTo>
                    <a:pt x="24" y="25"/>
                    <a:pt x="25" y="25"/>
                    <a:pt x="25" y="25"/>
                  </a:cubicBezTo>
                  <a:cubicBezTo>
                    <a:pt x="26" y="25"/>
                    <a:pt x="24" y="25"/>
                    <a:pt x="24" y="26"/>
                  </a:cubicBezTo>
                  <a:cubicBezTo>
                    <a:pt x="25" y="26"/>
                    <a:pt x="25" y="27"/>
                    <a:pt x="25" y="26"/>
                  </a:cubicBezTo>
                  <a:cubicBezTo>
                    <a:pt x="25" y="26"/>
                    <a:pt x="26" y="26"/>
                    <a:pt x="26" y="26"/>
                  </a:cubicBezTo>
                  <a:cubicBezTo>
                    <a:pt x="27" y="26"/>
                    <a:pt x="26" y="26"/>
                    <a:pt x="26" y="26"/>
                  </a:cubicBezTo>
                  <a:cubicBezTo>
                    <a:pt x="26" y="26"/>
                    <a:pt x="27" y="26"/>
                    <a:pt x="27" y="26"/>
                  </a:cubicBezTo>
                  <a:cubicBezTo>
                    <a:pt x="27" y="26"/>
                    <a:pt x="28" y="25"/>
                    <a:pt x="28" y="26"/>
                  </a:cubicBezTo>
                  <a:cubicBezTo>
                    <a:pt x="28" y="27"/>
                    <a:pt x="27" y="26"/>
                    <a:pt x="27" y="26"/>
                  </a:cubicBezTo>
                  <a:cubicBezTo>
                    <a:pt x="28" y="27"/>
                    <a:pt x="28" y="26"/>
                    <a:pt x="29" y="26"/>
                  </a:cubicBezTo>
                  <a:cubicBezTo>
                    <a:pt x="29" y="25"/>
                    <a:pt x="30" y="25"/>
                    <a:pt x="30" y="25"/>
                  </a:cubicBezTo>
                  <a:cubicBezTo>
                    <a:pt x="31" y="25"/>
                    <a:pt x="30" y="25"/>
                    <a:pt x="29" y="26"/>
                  </a:cubicBezTo>
                  <a:cubicBezTo>
                    <a:pt x="30" y="26"/>
                    <a:pt x="30" y="26"/>
                    <a:pt x="30" y="26"/>
                  </a:cubicBezTo>
                  <a:cubicBezTo>
                    <a:pt x="30" y="27"/>
                    <a:pt x="28" y="26"/>
                    <a:pt x="28" y="27"/>
                  </a:cubicBezTo>
                  <a:cubicBezTo>
                    <a:pt x="28" y="27"/>
                    <a:pt x="28" y="27"/>
                    <a:pt x="28" y="27"/>
                  </a:cubicBezTo>
                  <a:cubicBezTo>
                    <a:pt x="28" y="27"/>
                    <a:pt x="28" y="28"/>
                    <a:pt x="28" y="28"/>
                  </a:cubicBezTo>
                  <a:cubicBezTo>
                    <a:pt x="28" y="28"/>
                    <a:pt x="29" y="28"/>
                    <a:pt x="29" y="28"/>
                  </a:cubicBezTo>
                  <a:cubicBezTo>
                    <a:pt x="29" y="28"/>
                    <a:pt x="28" y="28"/>
                    <a:pt x="29" y="28"/>
                  </a:cubicBezTo>
                  <a:cubicBezTo>
                    <a:pt x="29" y="28"/>
                    <a:pt x="30" y="27"/>
                    <a:pt x="30" y="28"/>
                  </a:cubicBezTo>
                  <a:cubicBezTo>
                    <a:pt x="30" y="28"/>
                    <a:pt x="30" y="29"/>
                    <a:pt x="30" y="29"/>
                  </a:cubicBezTo>
                  <a:cubicBezTo>
                    <a:pt x="30" y="29"/>
                    <a:pt x="30" y="28"/>
                    <a:pt x="30" y="29"/>
                  </a:cubicBezTo>
                  <a:cubicBezTo>
                    <a:pt x="30" y="29"/>
                    <a:pt x="30" y="29"/>
                    <a:pt x="30" y="29"/>
                  </a:cubicBezTo>
                  <a:cubicBezTo>
                    <a:pt x="31" y="30"/>
                    <a:pt x="33" y="31"/>
                    <a:pt x="35" y="31"/>
                  </a:cubicBezTo>
                  <a:cubicBezTo>
                    <a:pt x="35" y="32"/>
                    <a:pt x="35" y="32"/>
                    <a:pt x="36" y="33"/>
                  </a:cubicBezTo>
                  <a:cubicBezTo>
                    <a:pt x="36" y="32"/>
                    <a:pt x="36" y="32"/>
                    <a:pt x="36" y="32"/>
                  </a:cubicBezTo>
                  <a:cubicBezTo>
                    <a:pt x="36" y="33"/>
                    <a:pt x="36" y="33"/>
                    <a:pt x="36" y="33"/>
                  </a:cubicBezTo>
                  <a:cubicBezTo>
                    <a:pt x="36" y="34"/>
                    <a:pt x="37" y="34"/>
                    <a:pt x="38" y="33"/>
                  </a:cubicBezTo>
                  <a:cubicBezTo>
                    <a:pt x="38" y="34"/>
                    <a:pt x="38" y="34"/>
                    <a:pt x="38" y="34"/>
                  </a:cubicBezTo>
                  <a:cubicBezTo>
                    <a:pt x="38" y="35"/>
                    <a:pt x="38" y="34"/>
                    <a:pt x="39" y="34"/>
                  </a:cubicBezTo>
                  <a:cubicBezTo>
                    <a:pt x="39" y="34"/>
                    <a:pt x="39" y="34"/>
                    <a:pt x="39" y="34"/>
                  </a:cubicBezTo>
                  <a:cubicBezTo>
                    <a:pt x="39" y="34"/>
                    <a:pt x="39" y="34"/>
                    <a:pt x="39" y="34"/>
                  </a:cubicBezTo>
                  <a:cubicBezTo>
                    <a:pt x="39" y="34"/>
                    <a:pt x="40" y="34"/>
                    <a:pt x="39" y="35"/>
                  </a:cubicBezTo>
                  <a:cubicBezTo>
                    <a:pt x="40" y="35"/>
                    <a:pt x="40" y="35"/>
                    <a:pt x="40" y="35"/>
                  </a:cubicBezTo>
                  <a:cubicBezTo>
                    <a:pt x="40" y="35"/>
                    <a:pt x="41" y="36"/>
                    <a:pt x="42" y="36"/>
                  </a:cubicBezTo>
                  <a:cubicBezTo>
                    <a:pt x="41" y="36"/>
                    <a:pt x="42" y="36"/>
                    <a:pt x="42" y="35"/>
                  </a:cubicBezTo>
                  <a:cubicBezTo>
                    <a:pt x="42" y="34"/>
                    <a:pt x="42" y="35"/>
                    <a:pt x="42" y="35"/>
                  </a:cubicBezTo>
                  <a:cubicBezTo>
                    <a:pt x="42" y="35"/>
                    <a:pt x="42" y="36"/>
                    <a:pt x="42" y="36"/>
                  </a:cubicBezTo>
                  <a:cubicBezTo>
                    <a:pt x="42" y="37"/>
                    <a:pt x="44" y="37"/>
                    <a:pt x="45" y="38"/>
                  </a:cubicBezTo>
                  <a:cubicBezTo>
                    <a:pt x="45" y="38"/>
                    <a:pt x="45" y="38"/>
                    <a:pt x="45" y="38"/>
                  </a:cubicBezTo>
                  <a:cubicBezTo>
                    <a:pt x="46" y="39"/>
                    <a:pt x="47" y="39"/>
                    <a:pt x="48" y="40"/>
                  </a:cubicBezTo>
                  <a:cubicBezTo>
                    <a:pt x="48" y="39"/>
                    <a:pt x="48" y="39"/>
                    <a:pt x="49" y="39"/>
                  </a:cubicBezTo>
                  <a:cubicBezTo>
                    <a:pt x="50" y="38"/>
                    <a:pt x="48" y="40"/>
                    <a:pt x="49" y="40"/>
                  </a:cubicBezTo>
                  <a:cubicBezTo>
                    <a:pt x="49" y="40"/>
                    <a:pt x="49" y="40"/>
                    <a:pt x="50" y="40"/>
                  </a:cubicBezTo>
                  <a:cubicBezTo>
                    <a:pt x="50" y="41"/>
                    <a:pt x="50" y="41"/>
                    <a:pt x="50" y="41"/>
                  </a:cubicBezTo>
                  <a:cubicBezTo>
                    <a:pt x="50" y="40"/>
                    <a:pt x="50" y="40"/>
                    <a:pt x="51" y="41"/>
                  </a:cubicBezTo>
                  <a:cubicBezTo>
                    <a:pt x="51" y="41"/>
                    <a:pt x="51" y="41"/>
                    <a:pt x="51" y="41"/>
                  </a:cubicBezTo>
                  <a:cubicBezTo>
                    <a:pt x="51" y="41"/>
                    <a:pt x="51" y="42"/>
                    <a:pt x="51" y="42"/>
                  </a:cubicBezTo>
                  <a:cubicBezTo>
                    <a:pt x="52" y="41"/>
                    <a:pt x="52" y="42"/>
                    <a:pt x="52" y="42"/>
                  </a:cubicBezTo>
                  <a:cubicBezTo>
                    <a:pt x="52" y="42"/>
                    <a:pt x="52" y="42"/>
                    <a:pt x="52" y="42"/>
                  </a:cubicBezTo>
                  <a:cubicBezTo>
                    <a:pt x="53" y="41"/>
                    <a:pt x="53" y="41"/>
                    <a:pt x="53" y="41"/>
                  </a:cubicBezTo>
                  <a:cubicBezTo>
                    <a:pt x="53" y="42"/>
                    <a:pt x="53" y="42"/>
                    <a:pt x="53" y="42"/>
                  </a:cubicBezTo>
                  <a:cubicBezTo>
                    <a:pt x="52" y="42"/>
                    <a:pt x="52" y="42"/>
                    <a:pt x="52" y="42"/>
                  </a:cubicBezTo>
                  <a:cubicBezTo>
                    <a:pt x="53" y="43"/>
                    <a:pt x="53" y="42"/>
                    <a:pt x="53" y="42"/>
                  </a:cubicBezTo>
                  <a:cubicBezTo>
                    <a:pt x="54" y="42"/>
                    <a:pt x="54" y="42"/>
                    <a:pt x="54" y="42"/>
                  </a:cubicBezTo>
                  <a:cubicBezTo>
                    <a:pt x="53" y="43"/>
                    <a:pt x="53" y="42"/>
                    <a:pt x="53" y="42"/>
                  </a:cubicBezTo>
                  <a:cubicBezTo>
                    <a:pt x="53" y="42"/>
                    <a:pt x="53" y="43"/>
                    <a:pt x="53" y="43"/>
                  </a:cubicBezTo>
                  <a:cubicBezTo>
                    <a:pt x="53" y="43"/>
                    <a:pt x="54" y="42"/>
                    <a:pt x="54" y="43"/>
                  </a:cubicBezTo>
                  <a:cubicBezTo>
                    <a:pt x="54" y="43"/>
                    <a:pt x="55" y="43"/>
                    <a:pt x="54" y="43"/>
                  </a:cubicBezTo>
                  <a:cubicBezTo>
                    <a:pt x="55" y="43"/>
                    <a:pt x="55" y="43"/>
                    <a:pt x="55" y="43"/>
                  </a:cubicBezTo>
                  <a:cubicBezTo>
                    <a:pt x="55" y="43"/>
                    <a:pt x="55" y="43"/>
                    <a:pt x="55" y="42"/>
                  </a:cubicBezTo>
                  <a:cubicBezTo>
                    <a:pt x="55" y="42"/>
                    <a:pt x="56" y="43"/>
                    <a:pt x="56" y="43"/>
                  </a:cubicBezTo>
                  <a:cubicBezTo>
                    <a:pt x="55" y="43"/>
                    <a:pt x="55" y="43"/>
                    <a:pt x="55" y="43"/>
                  </a:cubicBezTo>
                  <a:cubicBezTo>
                    <a:pt x="56" y="43"/>
                    <a:pt x="56" y="43"/>
                    <a:pt x="56" y="43"/>
                  </a:cubicBezTo>
                  <a:cubicBezTo>
                    <a:pt x="56" y="44"/>
                    <a:pt x="56" y="44"/>
                    <a:pt x="56" y="44"/>
                  </a:cubicBezTo>
                  <a:cubicBezTo>
                    <a:pt x="56" y="43"/>
                    <a:pt x="57" y="43"/>
                    <a:pt x="57" y="44"/>
                  </a:cubicBezTo>
                  <a:cubicBezTo>
                    <a:pt x="57" y="44"/>
                    <a:pt x="56" y="45"/>
                    <a:pt x="57" y="45"/>
                  </a:cubicBezTo>
                  <a:cubicBezTo>
                    <a:pt x="58" y="45"/>
                    <a:pt x="58" y="45"/>
                    <a:pt x="58" y="45"/>
                  </a:cubicBezTo>
                  <a:cubicBezTo>
                    <a:pt x="58" y="45"/>
                    <a:pt x="58" y="45"/>
                    <a:pt x="58" y="45"/>
                  </a:cubicBezTo>
                  <a:cubicBezTo>
                    <a:pt x="58" y="46"/>
                    <a:pt x="59" y="44"/>
                    <a:pt x="60" y="45"/>
                  </a:cubicBezTo>
                  <a:cubicBezTo>
                    <a:pt x="59" y="46"/>
                    <a:pt x="59" y="46"/>
                    <a:pt x="60" y="46"/>
                  </a:cubicBezTo>
                  <a:cubicBezTo>
                    <a:pt x="60" y="46"/>
                    <a:pt x="60" y="46"/>
                    <a:pt x="60" y="46"/>
                  </a:cubicBezTo>
                  <a:cubicBezTo>
                    <a:pt x="60" y="46"/>
                    <a:pt x="60" y="46"/>
                    <a:pt x="60" y="46"/>
                  </a:cubicBezTo>
                  <a:cubicBezTo>
                    <a:pt x="60" y="45"/>
                    <a:pt x="60" y="46"/>
                    <a:pt x="60" y="46"/>
                  </a:cubicBezTo>
                  <a:cubicBezTo>
                    <a:pt x="60" y="47"/>
                    <a:pt x="62" y="47"/>
                    <a:pt x="63" y="48"/>
                  </a:cubicBezTo>
                  <a:cubicBezTo>
                    <a:pt x="63" y="47"/>
                    <a:pt x="63" y="48"/>
                    <a:pt x="64" y="48"/>
                  </a:cubicBezTo>
                  <a:cubicBezTo>
                    <a:pt x="63" y="49"/>
                    <a:pt x="64" y="48"/>
                    <a:pt x="64" y="49"/>
                  </a:cubicBezTo>
                  <a:cubicBezTo>
                    <a:pt x="65" y="48"/>
                    <a:pt x="65" y="48"/>
                    <a:pt x="65" y="48"/>
                  </a:cubicBezTo>
                  <a:cubicBezTo>
                    <a:pt x="65" y="49"/>
                    <a:pt x="66" y="47"/>
                    <a:pt x="66" y="49"/>
                  </a:cubicBezTo>
                  <a:cubicBezTo>
                    <a:pt x="66" y="49"/>
                    <a:pt x="66" y="49"/>
                    <a:pt x="66" y="49"/>
                  </a:cubicBezTo>
                  <a:cubicBezTo>
                    <a:pt x="66" y="50"/>
                    <a:pt x="67" y="49"/>
                    <a:pt x="67" y="50"/>
                  </a:cubicBezTo>
                  <a:cubicBezTo>
                    <a:pt x="67" y="50"/>
                    <a:pt x="67" y="49"/>
                    <a:pt x="68" y="49"/>
                  </a:cubicBezTo>
                  <a:cubicBezTo>
                    <a:pt x="68" y="50"/>
                    <a:pt x="69" y="51"/>
                    <a:pt x="69" y="51"/>
                  </a:cubicBezTo>
                  <a:cubicBezTo>
                    <a:pt x="69" y="51"/>
                    <a:pt x="69" y="51"/>
                    <a:pt x="69" y="51"/>
                  </a:cubicBezTo>
                  <a:cubicBezTo>
                    <a:pt x="69" y="51"/>
                    <a:pt x="69" y="51"/>
                    <a:pt x="69" y="51"/>
                  </a:cubicBezTo>
                  <a:cubicBezTo>
                    <a:pt x="69" y="52"/>
                    <a:pt x="70" y="52"/>
                    <a:pt x="70" y="52"/>
                  </a:cubicBezTo>
                  <a:cubicBezTo>
                    <a:pt x="70" y="52"/>
                    <a:pt x="71" y="52"/>
                    <a:pt x="72" y="53"/>
                  </a:cubicBezTo>
                  <a:cubicBezTo>
                    <a:pt x="72" y="52"/>
                    <a:pt x="72" y="54"/>
                    <a:pt x="73" y="53"/>
                  </a:cubicBezTo>
                  <a:cubicBezTo>
                    <a:pt x="73" y="53"/>
                    <a:pt x="73" y="53"/>
                    <a:pt x="73" y="53"/>
                  </a:cubicBezTo>
                  <a:cubicBezTo>
                    <a:pt x="73" y="53"/>
                    <a:pt x="74" y="53"/>
                    <a:pt x="74" y="53"/>
                  </a:cubicBezTo>
                  <a:cubicBezTo>
                    <a:pt x="74" y="53"/>
                    <a:pt x="74" y="53"/>
                    <a:pt x="74" y="53"/>
                  </a:cubicBezTo>
                  <a:cubicBezTo>
                    <a:pt x="73" y="54"/>
                    <a:pt x="74" y="54"/>
                    <a:pt x="74" y="54"/>
                  </a:cubicBezTo>
                  <a:cubicBezTo>
                    <a:pt x="74" y="54"/>
                    <a:pt x="75" y="54"/>
                    <a:pt x="75" y="54"/>
                  </a:cubicBezTo>
                  <a:cubicBezTo>
                    <a:pt x="75" y="54"/>
                    <a:pt x="75" y="54"/>
                    <a:pt x="75" y="54"/>
                  </a:cubicBezTo>
                  <a:cubicBezTo>
                    <a:pt x="75" y="54"/>
                    <a:pt x="75" y="54"/>
                    <a:pt x="75" y="54"/>
                  </a:cubicBezTo>
                  <a:cubicBezTo>
                    <a:pt x="75" y="54"/>
                    <a:pt x="74" y="55"/>
                    <a:pt x="74" y="55"/>
                  </a:cubicBezTo>
                  <a:cubicBezTo>
                    <a:pt x="74" y="55"/>
                    <a:pt x="74" y="54"/>
                    <a:pt x="74" y="54"/>
                  </a:cubicBezTo>
                  <a:cubicBezTo>
                    <a:pt x="73" y="55"/>
                    <a:pt x="73" y="55"/>
                    <a:pt x="72" y="56"/>
                  </a:cubicBezTo>
                  <a:cubicBezTo>
                    <a:pt x="72" y="55"/>
                    <a:pt x="72" y="55"/>
                    <a:pt x="72" y="55"/>
                  </a:cubicBezTo>
                  <a:cubicBezTo>
                    <a:pt x="72" y="55"/>
                    <a:pt x="72" y="56"/>
                    <a:pt x="71" y="56"/>
                  </a:cubicBezTo>
                  <a:cubicBezTo>
                    <a:pt x="72" y="56"/>
                    <a:pt x="71" y="57"/>
                    <a:pt x="71" y="57"/>
                  </a:cubicBezTo>
                  <a:cubicBezTo>
                    <a:pt x="71" y="57"/>
                    <a:pt x="71" y="57"/>
                    <a:pt x="71" y="57"/>
                  </a:cubicBezTo>
                  <a:cubicBezTo>
                    <a:pt x="71" y="57"/>
                    <a:pt x="71" y="57"/>
                    <a:pt x="70" y="58"/>
                  </a:cubicBezTo>
                  <a:cubicBezTo>
                    <a:pt x="70" y="58"/>
                    <a:pt x="70" y="57"/>
                    <a:pt x="70" y="57"/>
                  </a:cubicBezTo>
                  <a:cubicBezTo>
                    <a:pt x="70" y="56"/>
                    <a:pt x="69" y="57"/>
                    <a:pt x="69" y="57"/>
                  </a:cubicBezTo>
                  <a:cubicBezTo>
                    <a:pt x="69" y="58"/>
                    <a:pt x="69" y="58"/>
                    <a:pt x="69" y="58"/>
                  </a:cubicBezTo>
                  <a:cubicBezTo>
                    <a:pt x="68" y="58"/>
                    <a:pt x="68" y="57"/>
                    <a:pt x="68" y="57"/>
                  </a:cubicBezTo>
                  <a:cubicBezTo>
                    <a:pt x="67" y="60"/>
                    <a:pt x="67" y="60"/>
                    <a:pt x="67" y="60"/>
                  </a:cubicBezTo>
                  <a:cubicBezTo>
                    <a:pt x="68" y="59"/>
                    <a:pt x="67" y="59"/>
                    <a:pt x="67" y="58"/>
                  </a:cubicBezTo>
                  <a:cubicBezTo>
                    <a:pt x="66" y="59"/>
                    <a:pt x="66" y="60"/>
                    <a:pt x="66" y="61"/>
                  </a:cubicBezTo>
                  <a:cubicBezTo>
                    <a:pt x="66" y="61"/>
                    <a:pt x="65" y="61"/>
                    <a:pt x="65" y="61"/>
                  </a:cubicBezTo>
                  <a:cubicBezTo>
                    <a:pt x="65" y="61"/>
                    <a:pt x="65" y="61"/>
                    <a:pt x="65" y="61"/>
                  </a:cubicBezTo>
                  <a:cubicBezTo>
                    <a:pt x="64" y="61"/>
                    <a:pt x="64" y="61"/>
                    <a:pt x="64" y="61"/>
                  </a:cubicBezTo>
                  <a:cubicBezTo>
                    <a:pt x="65" y="60"/>
                    <a:pt x="64" y="60"/>
                    <a:pt x="64" y="60"/>
                  </a:cubicBezTo>
                  <a:cubicBezTo>
                    <a:pt x="64" y="60"/>
                    <a:pt x="63" y="60"/>
                    <a:pt x="62" y="60"/>
                  </a:cubicBezTo>
                  <a:cubicBezTo>
                    <a:pt x="63" y="61"/>
                    <a:pt x="61" y="61"/>
                    <a:pt x="62" y="62"/>
                  </a:cubicBezTo>
                  <a:cubicBezTo>
                    <a:pt x="61" y="62"/>
                    <a:pt x="61" y="61"/>
                    <a:pt x="61" y="61"/>
                  </a:cubicBezTo>
                  <a:cubicBezTo>
                    <a:pt x="60" y="62"/>
                    <a:pt x="59" y="62"/>
                    <a:pt x="59" y="62"/>
                  </a:cubicBezTo>
                  <a:cubicBezTo>
                    <a:pt x="59" y="62"/>
                    <a:pt x="59" y="62"/>
                    <a:pt x="59" y="62"/>
                  </a:cubicBezTo>
                  <a:cubicBezTo>
                    <a:pt x="58" y="63"/>
                    <a:pt x="57" y="63"/>
                    <a:pt x="57" y="64"/>
                  </a:cubicBezTo>
                  <a:cubicBezTo>
                    <a:pt x="56" y="64"/>
                    <a:pt x="56" y="64"/>
                    <a:pt x="56" y="64"/>
                  </a:cubicBezTo>
                  <a:cubicBezTo>
                    <a:pt x="56" y="64"/>
                    <a:pt x="57" y="65"/>
                    <a:pt x="56" y="65"/>
                  </a:cubicBezTo>
                  <a:cubicBezTo>
                    <a:pt x="56" y="64"/>
                    <a:pt x="56" y="64"/>
                    <a:pt x="56" y="64"/>
                  </a:cubicBezTo>
                  <a:cubicBezTo>
                    <a:pt x="55" y="65"/>
                    <a:pt x="55" y="64"/>
                    <a:pt x="54" y="65"/>
                  </a:cubicBezTo>
                  <a:cubicBezTo>
                    <a:pt x="54" y="65"/>
                    <a:pt x="54" y="65"/>
                    <a:pt x="54" y="65"/>
                  </a:cubicBezTo>
                  <a:cubicBezTo>
                    <a:pt x="54" y="65"/>
                    <a:pt x="53" y="65"/>
                    <a:pt x="53" y="66"/>
                  </a:cubicBezTo>
                  <a:cubicBezTo>
                    <a:pt x="53" y="66"/>
                    <a:pt x="53" y="65"/>
                    <a:pt x="53" y="65"/>
                  </a:cubicBezTo>
                  <a:cubicBezTo>
                    <a:pt x="52" y="65"/>
                    <a:pt x="53" y="66"/>
                    <a:pt x="52" y="66"/>
                  </a:cubicBezTo>
                  <a:cubicBezTo>
                    <a:pt x="52" y="66"/>
                    <a:pt x="52" y="66"/>
                    <a:pt x="52" y="66"/>
                  </a:cubicBezTo>
                  <a:cubicBezTo>
                    <a:pt x="52" y="66"/>
                    <a:pt x="51" y="67"/>
                    <a:pt x="51" y="67"/>
                  </a:cubicBezTo>
                  <a:cubicBezTo>
                    <a:pt x="50" y="66"/>
                    <a:pt x="50" y="66"/>
                    <a:pt x="50" y="66"/>
                  </a:cubicBezTo>
                  <a:cubicBezTo>
                    <a:pt x="48" y="68"/>
                    <a:pt x="45" y="69"/>
                    <a:pt x="43" y="71"/>
                  </a:cubicBezTo>
                  <a:cubicBezTo>
                    <a:pt x="42" y="70"/>
                    <a:pt x="43" y="70"/>
                    <a:pt x="43" y="70"/>
                  </a:cubicBezTo>
                  <a:cubicBezTo>
                    <a:pt x="43" y="70"/>
                    <a:pt x="42" y="70"/>
                    <a:pt x="42" y="71"/>
                  </a:cubicBezTo>
                  <a:cubicBezTo>
                    <a:pt x="42" y="71"/>
                    <a:pt x="42" y="71"/>
                    <a:pt x="42" y="71"/>
                  </a:cubicBezTo>
                  <a:cubicBezTo>
                    <a:pt x="41" y="71"/>
                    <a:pt x="41" y="71"/>
                    <a:pt x="41" y="71"/>
                  </a:cubicBezTo>
                  <a:cubicBezTo>
                    <a:pt x="41" y="71"/>
                    <a:pt x="41" y="71"/>
                    <a:pt x="41" y="71"/>
                  </a:cubicBezTo>
                  <a:cubicBezTo>
                    <a:pt x="41" y="72"/>
                    <a:pt x="40" y="71"/>
                    <a:pt x="40" y="72"/>
                  </a:cubicBezTo>
                  <a:cubicBezTo>
                    <a:pt x="39" y="72"/>
                    <a:pt x="39" y="72"/>
                    <a:pt x="39" y="72"/>
                  </a:cubicBezTo>
                  <a:cubicBezTo>
                    <a:pt x="39" y="73"/>
                    <a:pt x="39" y="72"/>
                    <a:pt x="39" y="73"/>
                  </a:cubicBezTo>
                  <a:cubicBezTo>
                    <a:pt x="38" y="72"/>
                    <a:pt x="38" y="72"/>
                    <a:pt x="38" y="72"/>
                  </a:cubicBezTo>
                  <a:cubicBezTo>
                    <a:pt x="38" y="72"/>
                    <a:pt x="38" y="74"/>
                    <a:pt x="37" y="73"/>
                  </a:cubicBezTo>
                  <a:cubicBezTo>
                    <a:pt x="37" y="74"/>
                    <a:pt x="36" y="74"/>
                    <a:pt x="37" y="75"/>
                  </a:cubicBezTo>
                  <a:cubicBezTo>
                    <a:pt x="36" y="74"/>
                    <a:pt x="36" y="74"/>
                    <a:pt x="36" y="74"/>
                  </a:cubicBezTo>
                  <a:cubicBezTo>
                    <a:pt x="34" y="76"/>
                    <a:pt x="32" y="77"/>
                    <a:pt x="31" y="79"/>
                  </a:cubicBezTo>
                  <a:cubicBezTo>
                    <a:pt x="31" y="78"/>
                    <a:pt x="31" y="78"/>
                    <a:pt x="31" y="78"/>
                  </a:cubicBezTo>
                  <a:cubicBezTo>
                    <a:pt x="31" y="80"/>
                    <a:pt x="29" y="79"/>
                    <a:pt x="29" y="81"/>
                  </a:cubicBezTo>
                  <a:cubicBezTo>
                    <a:pt x="29" y="81"/>
                    <a:pt x="29" y="81"/>
                    <a:pt x="29" y="81"/>
                  </a:cubicBezTo>
                  <a:cubicBezTo>
                    <a:pt x="28" y="81"/>
                    <a:pt x="28" y="81"/>
                    <a:pt x="28" y="81"/>
                  </a:cubicBezTo>
                  <a:cubicBezTo>
                    <a:pt x="28" y="82"/>
                    <a:pt x="27" y="82"/>
                    <a:pt x="27" y="82"/>
                  </a:cubicBezTo>
                  <a:cubicBezTo>
                    <a:pt x="27" y="82"/>
                    <a:pt x="27" y="82"/>
                    <a:pt x="27" y="82"/>
                  </a:cubicBezTo>
                  <a:cubicBezTo>
                    <a:pt x="27" y="82"/>
                    <a:pt x="27" y="83"/>
                    <a:pt x="26" y="83"/>
                  </a:cubicBezTo>
                  <a:cubicBezTo>
                    <a:pt x="26" y="83"/>
                    <a:pt x="26" y="83"/>
                    <a:pt x="26" y="83"/>
                  </a:cubicBezTo>
                  <a:cubicBezTo>
                    <a:pt x="23" y="84"/>
                    <a:pt x="20" y="85"/>
                    <a:pt x="19" y="88"/>
                  </a:cubicBezTo>
                  <a:cubicBezTo>
                    <a:pt x="19" y="89"/>
                    <a:pt x="18" y="88"/>
                    <a:pt x="18" y="88"/>
                  </a:cubicBezTo>
                  <a:cubicBezTo>
                    <a:pt x="17" y="90"/>
                    <a:pt x="14" y="91"/>
                    <a:pt x="14" y="93"/>
                  </a:cubicBezTo>
                  <a:cubicBezTo>
                    <a:pt x="13" y="95"/>
                    <a:pt x="14" y="97"/>
                    <a:pt x="14" y="97"/>
                  </a:cubicBezTo>
                  <a:cubicBezTo>
                    <a:pt x="16" y="94"/>
                    <a:pt x="19" y="92"/>
                    <a:pt x="23" y="90"/>
                  </a:cubicBezTo>
                  <a:cubicBezTo>
                    <a:pt x="24" y="89"/>
                    <a:pt x="25" y="88"/>
                    <a:pt x="26" y="87"/>
                  </a:cubicBezTo>
                  <a:cubicBezTo>
                    <a:pt x="30" y="84"/>
                    <a:pt x="35" y="83"/>
                    <a:pt x="39" y="79"/>
                  </a:cubicBezTo>
                  <a:cubicBezTo>
                    <a:pt x="39" y="79"/>
                    <a:pt x="39" y="79"/>
                    <a:pt x="39" y="78"/>
                  </a:cubicBezTo>
                  <a:cubicBezTo>
                    <a:pt x="39" y="79"/>
                    <a:pt x="39" y="79"/>
                    <a:pt x="39" y="79"/>
                  </a:cubicBezTo>
                  <a:cubicBezTo>
                    <a:pt x="39" y="78"/>
                    <a:pt x="39" y="78"/>
                    <a:pt x="39" y="78"/>
                  </a:cubicBezTo>
                  <a:cubicBezTo>
                    <a:pt x="39" y="78"/>
                    <a:pt x="39" y="78"/>
                    <a:pt x="39" y="79"/>
                  </a:cubicBezTo>
                  <a:cubicBezTo>
                    <a:pt x="44" y="75"/>
                    <a:pt x="44" y="75"/>
                    <a:pt x="44" y="75"/>
                  </a:cubicBezTo>
                  <a:cubicBezTo>
                    <a:pt x="44" y="75"/>
                    <a:pt x="45" y="75"/>
                    <a:pt x="45" y="74"/>
                  </a:cubicBezTo>
                  <a:cubicBezTo>
                    <a:pt x="45" y="75"/>
                    <a:pt x="45" y="75"/>
                    <a:pt x="45" y="75"/>
                  </a:cubicBezTo>
                  <a:cubicBezTo>
                    <a:pt x="46" y="73"/>
                    <a:pt x="46" y="73"/>
                    <a:pt x="48" y="74"/>
                  </a:cubicBezTo>
                  <a:cubicBezTo>
                    <a:pt x="53" y="72"/>
                    <a:pt x="57" y="69"/>
                    <a:pt x="62" y="67"/>
                  </a:cubicBezTo>
                  <a:cubicBezTo>
                    <a:pt x="67" y="65"/>
                    <a:pt x="72" y="62"/>
                    <a:pt x="77" y="60"/>
                  </a:cubicBezTo>
                  <a:cubicBezTo>
                    <a:pt x="77" y="59"/>
                    <a:pt x="78" y="59"/>
                    <a:pt x="79" y="57"/>
                  </a:cubicBezTo>
                  <a:cubicBezTo>
                    <a:pt x="79" y="58"/>
                    <a:pt x="79" y="58"/>
                    <a:pt x="79" y="58"/>
                  </a:cubicBezTo>
                  <a:cubicBezTo>
                    <a:pt x="80" y="57"/>
                    <a:pt x="80" y="57"/>
                    <a:pt x="81" y="57"/>
                  </a:cubicBezTo>
                  <a:cubicBezTo>
                    <a:pt x="81" y="57"/>
                    <a:pt x="81" y="57"/>
                    <a:pt x="81" y="57"/>
                  </a:cubicBezTo>
                  <a:cubicBezTo>
                    <a:pt x="82" y="46"/>
                    <a:pt x="81" y="54"/>
                    <a:pt x="81" y="52"/>
                  </a:cubicBezTo>
                  <a:close/>
                  <a:moveTo>
                    <a:pt x="77" y="55"/>
                  </a:moveTo>
                  <a:cubicBezTo>
                    <a:pt x="77" y="55"/>
                    <a:pt x="77" y="55"/>
                    <a:pt x="77" y="55"/>
                  </a:cubicBezTo>
                  <a:cubicBezTo>
                    <a:pt x="77" y="55"/>
                    <a:pt x="77" y="55"/>
                    <a:pt x="77" y="55"/>
                  </a:cubicBezTo>
                  <a:cubicBezTo>
                    <a:pt x="77" y="55"/>
                    <a:pt x="77" y="55"/>
                    <a:pt x="77"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89" name="Freeform 101"/>
            <p:cNvSpPr>
              <a:spLocks noEditPoints="1"/>
            </p:cNvSpPr>
            <p:nvPr/>
          </p:nvSpPr>
          <p:spPr bwMode="auto">
            <a:xfrm>
              <a:off x="2557733" y="3411875"/>
              <a:ext cx="1507187" cy="137967"/>
            </a:xfrm>
            <a:custGeom>
              <a:avLst/>
              <a:gdLst/>
              <a:ahLst/>
              <a:cxnLst>
                <a:cxn ang="0">
                  <a:pos x="407" y="20"/>
                </a:cxn>
                <a:cxn ang="0">
                  <a:pos x="334" y="7"/>
                </a:cxn>
                <a:cxn ang="0">
                  <a:pos x="268" y="3"/>
                </a:cxn>
                <a:cxn ang="0">
                  <a:pos x="239" y="2"/>
                </a:cxn>
                <a:cxn ang="0">
                  <a:pos x="212" y="1"/>
                </a:cxn>
                <a:cxn ang="0">
                  <a:pos x="163" y="2"/>
                </a:cxn>
                <a:cxn ang="0">
                  <a:pos x="131" y="5"/>
                </a:cxn>
                <a:cxn ang="0">
                  <a:pos x="84" y="12"/>
                </a:cxn>
                <a:cxn ang="0">
                  <a:pos x="60" y="18"/>
                </a:cxn>
                <a:cxn ang="0">
                  <a:pos x="29" y="26"/>
                </a:cxn>
                <a:cxn ang="0">
                  <a:pos x="15" y="30"/>
                </a:cxn>
                <a:cxn ang="0">
                  <a:pos x="4" y="37"/>
                </a:cxn>
                <a:cxn ang="0">
                  <a:pos x="3" y="37"/>
                </a:cxn>
                <a:cxn ang="0">
                  <a:pos x="13" y="34"/>
                </a:cxn>
                <a:cxn ang="0">
                  <a:pos x="26" y="30"/>
                </a:cxn>
                <a:cxn ang="0">
                  <a:pos x="42" y="26"/>
                </a:cxn>
                <a:cxn ang="0">
                  <a:pos x="43" y="27"/>
                </a:cxn>
                <a:cxn ang="0">
                  <a:pos x="54" y="24"/>
                </a:cxn>
                <a:cxn ang="0">
                  <a:pos x="55" y="24"/>
                </a:cxn>
                <a:cxn ang="0">
                  <a:pos x="59" y="24"/>
                </a:cxn>
                <a:cxn ang="0">
                  <a:pos x="69" y="20"/>
                </a:cxn>
                <a:cxn ang="0">
                  <a:pos x="75" y="19"/>
                </a:cxn>
                <a:cxn ang="0">
                  <a:pos x="79" y="19"/>
                </a:cxn>
                <a:cxn ang="0">
                  <a:pos x="87" y="18"/>
                </a:cxn>
                <a:cxn ang="0">
                  <a:pos x="93" y="17"/>
                </a:cxn>
                <a:cxn ang="0">
                  <a:pos x="99" y="16"/>
                </a:cxn>
                <a:cxn ang="0">
                  <a:pos x="106" y="12"/>
                </a:cxn>
                <a:cxn ang="0">
                  <a:pos x="108" y="14"/>
                </a:cxn>
                <a:cxn ang="0">
                  <a:pos x="132" y="12"/>
                </a:cxn>
                <a:cxn ang="0">
                  <a:pos x="141" y="11"/>
                </a:cxn>
                <a:cxn ang="0">
                  <a:pos x="151" y="9"/>
                </a:cxn>
                <a:cxn ang="0">
                  <a:pos x="174" y="9"/>
                </a:cxn>
                <a:cxn ang="0">
                  <a:pos x="185" y="8"/>
                </a:cxn>
                <a:cxn ang="0">
                  <a:pos x="189" y="8"/>
                </a:cxn>
                <a:cxn ang="0">
                  <a:pos x="192" y="7"/>
                </a:cxn>
                <a:cxn ang="0">
                  <a:pos x="200" y="8"/>
                </a:cxn>
                <a:cxn ang="0">
                  <a:pos x="208" y="7"/>
                </a:cxn>
                <a:cxn ang="0">
                  <a:pos x="228" y="7"/>
                </a:cxn>
                <a:cxn ang="0">
                  <a:pos x="238" y="8"/>
                </a:cxn>
                <a:cxn ang="0">
                  <a:pos x="253" y="8"/>
                </a:cxn>
                <a:cxn ang="0">
                  <a:pos x="263" y="9"/>
                </a:cxn>
                <a:cxn ang="0">
                  <a:pos x="264" y="9"/>
                </a:cxn>
                <a:cxn ang="0">
                  <a:pos x="276" y="9"/>
                </a:cxn>
                <a:cxn ang="0">
                  <a:pos x="294" y="10"/>
                </a:cxn>
                <a:cxn ang="0">
                  <a:pos x="301" y="9"/>
                </a:cxn>
                <a:cxn ang="0">
                  <a:pos x="310" y="11"/>
                </a:cxn>
                <a:cxn ang="0">
                  <a:pos x="325" y="13"/>
                </a:cxn>
                <a:cxn ang="0">
                  <a:pos x="343" y="14"/>
                </a:cxn>
                <a:cxn ang="0">
                  <a:pos x="354" y="15"/>
                </a:cxn>
                <a:cxn ang="0">
                  <a:pos x="386" y="21"/>
                </a:cxn>
                <a:cxn ang="0">
                  <a:pos x="396" y="23"/>
                </a:cxn>
                <a:cxn ang="0">
                  <a:pos x="426" y="27"/>
                </a:cxn>
                <a:cxn ang="0">
                  <a:pos x="440" y="30"/>
                </a:cxn>
                <a:cxn ang="0">
                  <a:pos x="496" y="44"/>
                </a:cxn>
              </a:cxnLst>
              <a:rect l="0" t="0" r="r" b="b"/>
              <a:pathLst>
                <a:path w="496" h="46">
                  <a:moveTo>
                    <a:pt x="465" y="33"/>
                  </a:moveTo>
                  <a:cubicBezTo>
                    <a:pt x="461" y="32"/>
                    <a:pt x="456" y="31"/>
                    <a:pt x="453" y="30"/>
                  </a:cubicBezTo>
                  <a:cubicBezTo>
                    <a:pt x="439" y="26"/>
                    <a:pt x="424" y="22"/>
                    <a:pt x="410" y="19"/>
                  </a:cubicBezTo>
                  <a:cubicBezTo>
                    <a:pt x="410" y="19"/>
                    <a:pt x="409" y="20"/>
                    <a:pt x="409" y="20"/>
                  </a:cubicBezTo>
                  <a:cubicBezTo>
                    <a:pt x="408" y="19"/>
                    <a:pt x="408" y="19"/>
                    <a:pt x="408" y="19"/>
                  </a:cubicBezTo>
                  <a:cubicBezTo>
                    <a:pt x="407" y="20"/>
                    <a:pt x="407" y="20"/>
                    <a:pt x="407" y="20"/>
                  </a:cubicBezTo>
                  <a:cubicBezTo>
                    <a:pt x="406" y="19"/>
                    <a:pt x="407" y="19"/>
                    <a:pt x="408" y="19"/>
                  </a:cubicBezTo>
                  <a:cubicBezTo>
                    <a:pt x="402" y="18"/>
                    <a:pt x="396" y="17"/>
                    <a:pt x="391" y="16"/>
                  </a:cubicBezTo>
                  <a:cubicBezTo>
                    <a:pt x="390" y="17"/>
                    <a:pt x="388" y="15"/>
                    <a:pt x="387" y="16"/>
                  </a:cubicBezTo>
                  <a:cubicBezTo>
                    <a:pt x="387" y="16"/>
                    <a:pt x="387" y="16"/>
                    <a:pt x="388" y="16"/>
                  </a:cubicBezTo>
                  <a:cubicBezTo>
                    <a:pt x="383" y="15"/>
                    <a:pt x="383" y="15"/>
                    <a:pt x="380" y="14"/>
                  </a:cubicBezTo>
                  <a:cubicBezTo>
                    <a:pt x="364" y="11"/>
                    <a:pt x="349" y="9"/>
                    <a:pt x="334" y="7"/>
                  </a:cubicBezTo>
                  <a:cubicBezTo>
                    <a:pt x="318" y="5"/>
                    <a:pt x="303" y="5"/>
                    <a:pt x="287" y="4"/>
                  </a:cubicBezTo>
                  <a:cubicBezTo>
                    <a:pt x="284" y="5"/>
                    <a:pt x="281" y="4"/>
                    <a:pt x="278" y="5"/>
                  </a:cubicBezTo>
                  <a:cubicBezTo>
                    <a:pt x="278" y="4"/>
                    <a:pt x="278" y="4"/>
                    <a:pt x="278" y="4"/>
                  </a:cubicBezTo>
                  <a:cubicBezTo>
                    <a:pt x="276" y="5"/>
                    <a:pt x="275" y="4"/>
                    <a:pt x="272" y="3"/>
                  </a:cubicBezTo>
                  <a:cubicBezTo>
                    <a:pt x="272" y="4"/>
                    <a:pt x="271" y="3"/>
                    <a:pt x="271" y="4"/>
                  </a:cubicBezTo>
                  <a:cubicBezTo>
                    <a:pt x="270" y="5"/>
                    <a:pt x="269" y="3"/>
                    <a:pt x="268" y="3"/>
                  </a:cubicBezTo>
                  <a:cubicBezTo>
                    <a:pt x="268" y="3"/>
                    <a:pt x="268" y="4"/>
                    <a:pt x="267" y="3"/>
                  </a:cubicBezTo>
                  <a:cubicBezTo>
                    <a:pt x="263" y="4"/>
                    <a:pt x="268" y="3"/>
                    <a:pt x="263" y="2"/>
                  </a:cubicBezTo>
                  <a:cubicBezTo>
                    <a:pt x="256" y="2"/>
                    <a:pt x="248" y="2"/>
                    <a:pt x="241" y="2"/>
                  </a:cubicBezTo>
                  <a:cubicBezTo>
                    <a:pt x="242" y="2"/>
                    <a:pt x="242" y="2"/>
                    <a:pt x="241" y="2"/>
                  </a:cubicBezTo>
                  <a:cubicBezTo>
                    <a:pt x="241" y="1"/>
                    <a:pt x="239" y="3"/>
                    <a:pt x="238" y="2"/>
                  </a:cubicBezTo>
                  <a:cubicBezTo>
                    <a:pt x="238" y="2"/>
                    <a:pt x="239" y="2"/>
                    <a:pt x="239" y="2"/>
                  </a:cubicBezTo>
                  <a:cubicBezTo>
                    <a:pt x="236" y="1"/>
                    <a:pt x="233" y="2"/>
                    <a:pt x="230" y="1"/>
                  </a:cubicBezTo>
                  <a:cubicBezTo>
                    <a:pt x="231" y="1"/>
                    <a:pt x="231" y="1"/>
                    <a:pt x="231" y="1"/>
                  </a:cubicBezTo>
                  <a:cubicBezTo>
                    <a:pt x="228" y="2"/>
                    <a:pt x="224" y="1"/>
                    <a:pt x="222" y="1"/>
                  </a:cubicBezTo>
                  <a:cubicBezTo>
                    <a:pt x="223" y="1"/>
                    <a:pt x="221" y="1"/>
                    <a:pt x="220" y="1"/>
                  </a:cubicBezTo>
                  <a:cubicBezTo>
                    <a:pt x="218" y="2"/>
                    <a:pt x="215" y="0"/>
                    <a:pt x="212" y="1"/>
                  </a:cubicBezTo>
                  <a:cubicBezTo>
                    <a:pt x="212" y="1"/>
                    <a:pt x="212" y="1"/>
                    <a:pt x="212" y="1"/>
                  </a:cubicBezTo>
                  <a:cubicBezTo>
                    <a:pt x="205" y="1"/>
                    <a:pt x="196" y="1"/>
                    <a:pt x="188" y="1"/>
                  </a:cubicBezTo>
                  <a:cubicBezTo>
                    <a:pt x="184" y="2"/>
                    <a:pt x="179" y="1"/>
                    <a:pt x="174" y="1"/>
                  </a:cubicBezTo>
                  <a:cubicBezTo>
                    <a:pt x="173" y="2"/>
                    <a:pt x="173" y="2"/>
                    <a:pt x="173" y="2"/>
                  </a:cubicBezTo>
                  <a:cubicBezTo>
                    <a:pt x="171" y="2"/>
                    <a:pt x="173" y="2"/>
                    <a:pt x="172" y="1"/>
                  </a:cubicBezTo>
                  <a:cubicBezTo>
                    <a:pt x="170" y="2"/>
                    <a:pt x="167" y="2"/>
                    <a:pt x="164" y="2"/>
                  </a:cubicBezTo>
                  <a:cubicBezTo>
                    <a:pt x="163" y="2"/>
                    <a:pt x="162" y="2"/>
                    <a:pt x="163" y="2"/>
                  </a:cubicBezTo>
                  <a:cubicBezTo>
                    <a:pt x="159" y="2"/>
                    <a:pt x="155" y="3"/>
                    <a:pt x="151" y="3"/>
                  </a:cubicBezTo>
                  <a:cubicBezTo>
                    <a:pt x="152" y="4"/>
                    <a:pt x="149" y="4"/>
                    <a:pt x="148" y="4"/>
                  </a:cubicBezTo>
                  <a:cubicBezTo>
                    <a:pt x="147" y="4"/>
                    <a:pt x="147" y="4"/>
                    <a:pt x="147" y="3"/>
                  </a:cubicBezTo>
                  <a:cubicBezTo>
                    <a:pt x="145" y="4"/>
                    <a:pt x="143" y="4"/>
                    <a:pt x="140" y="4"/>
                  </a:cubicBezTo>
                  <a:cubicBezTo>
                    <a:pt x="139" y="4"/>
                    <a:pt x="138" y="5"/>
                    <a:pt x="137" y="5"/>
                  </a:cubicBezTo>
                  <a:cubicBezTo>
                    <a:pt x="136" y="4"/>
                    <a:pt x="133" y="5"/>
                    <a:pt x="131" y="5"/>
                  </a:cubicBezTo>
                  <a:cubicBezTo>
                    <a:pt x="132" y="5"/>
                    <a:pt x="130" y="6"/>
                    <a:pt x="128" y="6"/>
                  </a:cubicBezTo>
                  <a:cubicBezTo>
                    <a:pt x="129" y="5"/>
                    <a:pt x="129" y="5"/>
                    <a:pt x="129" y="5"/>
                  </a:cubicBezTo>
                  <a:cubicBezTo>
                    <a:pt x="123" y="6"/>
                    <a:pt x="115" y="6"/>
                    <a:pt x="109" y="8"/>
                  </a:cubicBezTo>
                  <a:cubicBezTo>
                    <a:pt x="109" y="7"/>
                    <a:pt x="109" y="7"/>
                    <a:pt x="109" y="7"/>
                  </a:cubicBezTo>
                  <a:cubicBezTo>
                    <a:pt x="102" y="9"/>
                    <a:pt x="96" y="9"/>
                    <a:pt x="90" y="11"/>
                  </a:cubicBezTo>
                  <a:cubicBezTo>
                    <a:pt x="88" y="11"/>
                    <a:pt x="85" y="11"/>
                    <a:pt x="84" y="12"/>
                  </a:cubicBezTo>
                  <a:cubicBezTo>
                    <a:pt x="82" y="12"/>
                    <a:pt x="81" y="13"/>
                    <a:pt x="79" y="14"/>
                  </a:cubicBezTo>
                  <a:cubicBezTo>
                    <a:pt x="79" y="14"/>
                    <a:pt x="78" y="13"/>
                    <a:pt x="78" y="13"/>
                  </a:cubicBezTo>
                  <a:cubicBezTo>
                    <a:pt x="75" y="13"/>
                    <a:pt x="72" y="13"/>
                    <a:pt x="70" y="15"/>
                  </a:cubicBezTo>
                  <a:cubicBezTo>
                    <a:pt x="70" y="14"/>
                    <a:pt x="70" y="14"/>
                    <a:pt x="70" y="14"/>
                  </a:cubicBezTo>
                  <a:cubicBezTo>
                    <a:pt x="68" y="15"/>
                    <a:pt x="64" y="17"/>
                    <a:pt x="62" y="17"/>
                  </a:cubicBezTo>
                  <a:cubicBezTo>
                    <a:pt x="61" y="17"/>
                    <a:pt x="59" y="18"/>
                    <a:pt x="60" y="18"/>
                  </a:cubicBezTo>
                  <a:cubicBezTo>
                    <a:pt x="59" y="19"/>
                    <a:pt x="59" y="18"/>
                    <a:pt x="58" y="18"/>
                  </a:cubicBezTo>
                  <a:cubicBezTo>
                    <a:pt x="59" y="17"/>
                    <a:pt x="59" y="17"/>
                    <a:pt x="59" y="17"/>
                  </a:cubicBezTo>
                  <a:cubicBezTo>
                    <a:pt x="53" y="19"/>
                    <a:pt x="49" y="20"/>
                    <a:pt x="43" y="22"/>
                  </a:cubicBezTo>
                  <a:cubicBezTo>
                    <a:pt x="42" y="21"/>
                    <a:pt x="38" y="23"/>
                    <a:pt x="35" y="24"/>
                  </a:cubicBezTo>
                  <a:cubicBezTo>
                    <a:pt x="34" y="25"/>
                    <a:pt x="30" y="25"/>
                    <a:pt x="29" y="26"/>
                  </a:cubicBezTo>
                  <a:cubicBezTo>
                    <a:pt x="29" y="26"/>
                    <a:pt x="29" y="26"/>
                    <a:pt x="29" y="26"/>
                  </a:cubicBezTo>
                  <a:cubicBezTo>
                    <a:pt x="27" y="27"/>
                    <a:pt x="23" y="27"/>
                    <a:pt x="20" y="28"/>
                  </a:cubicBezTo>
                  <a:cubicBezTo>
                    <a:pt x="18" y="29"/>
                    <a:pt x="19" y="29"/>
                    <a:pt x="17" y="30"/>
                  </a:cubicBezTo>
                  <a:cubicBezTo>
                    <a:pt x="17" y="30"/>
                    <a:pt x="17" y="30"/>
                    <a:pt x="17" y="30"/>
                  </a:cubicBezTo>
                  <a:cubicBezTo>
                    <a:pt x="16" y="31"/>
                    <a:pt x="16" y="31"/>
                    <a:pt x="15" y="32"/>
                  </a:cubicBezTo>
                  <a:cubicBezTo>
                    <a:pt x="14" y="32"/>
                    <a:pt x="14" y="33"/>
                    <a:pt x="13" y="33"/>
                  </a:cubicBezTo>
                  <a:cubicBezTo>
                    <a:pt x="14" y="32"/>
                    <a:pt x="14" y="31"/>
                    <a:pt x="15" y="30"/>
                  </a:cubicBezTo>
                  <a:cubicBezTo>
                    <a:pt x="13" y="31"/>
                    <a:pt x="12" y="33"/>
                    <a:pt x="10" y="33"/>
                  </a:cubicBezTo>
                  <a:cubicBezTo>
                    <a:pt x="8" y="33"/>
                    <a:pt x="7" y="34"/>
                    <a:pt x="7" y="34"/>
                  </a:cubicBezTo>
                  <a:cubicBezTo>
                    <a:pt x="8" y="34"/>
                    <a:pt x="6" y="34"/>
                    <a:pt x="7" y="34"/>
                  </a:cubicBezTo>
                  <a:cubicBezTo>
                    <a:pt x="6" y="34"/>
                    <a:pt x="5" y="35"/>
                    <a:pt x="5" y="35"/>
                  </a:cubicBezTo>
                  <a:cubicBezTo>
                    <a:pt x="5" y="35"/>
                    <a:pt x="5" y="35"/>
                    <a:pt x="5" y="35"/>
                  </a:cubicBezTo>
                  <a:cubicBezTo>
                    <a:pt x="5" y="36"/>
                    <a:pt x="4" y="36"/>
                    <a:pt x="4" y="37"/>
                  </a:cubicBezTo>
                  <a:cubicBezTo>
                    <a:pt x="5" y="36"/>
                    <a:pt x="5" y="36"/>
                    <a:pt x="6" y="36"/>
                  </a:cubicBezTo>
                  <a:cubicBezTo>
                    <a:pt x="6" y="36"/>
                    <a:pt x="4" y="37"/>
                    <a:pt x="3" y="37"/>
                  </a:cubicBezTo>
                  <a:cubicBezTo>
                    <a:pt x="2" y="37"/>
                    <a:pt x="4" y="36"/>
                    <a:pt x="3" y="36"/>
                  </a:cubicBezTo>
                  <a:cubicBezTo>
                    <a:pt x="0" y="38"/>
                    <a:pt x="0" y="38"/>
                    <a:pt x="0" y="38"/>
                  </a:cubicBezTo>
                  <a:cubicBezTo>
                    <a:pt x="1" y="38"/>
                    <a:pt x="2" y="38"/>
                    <a:pt x="2" y="38"/>
                  </a:cubicBezTo>
                  <a:cubicBezTo>
                    <a:pt x="3" y="37"/>
                    <a:pt x="3" y="37"/>
                    <a:pt x="3" y="37"/>
                  </a:cubicBezTo>
                  <a:cubicBezTo>
                    <a:pt x="3" y="38"/>
                    <a:pt x="3" y="38"/>
                    <a:pt x="3" y="38"/>
                  </a:cubicBezTo>
                  <a:cubicBezTo>
                    <a:pt x="5" y="37"/>
                    <a:pt x="7" y="37"/>
                    <a:pt x="9" y="35"/>
                  </a:cubicBezTo>
                  <a:cubicBezTo>
                    <a:pt x="8" y="35"/>
                    <a:pt x="8" y="35"/>
                    <a:pt x="8" y="35"/>
                  </a:cubicBezTo>
                  <a:cubicBezTo>
                    <a:pt x="9" y="35"/>
                    <a:pt x="10" y="34"/>
                    <a:pt x="12" y="34"/>
                  </a:cubicBezTo>
                  <a:cubicBezTo>
                    <a:pt x="11" y="34"/>
                    <a:pt x="12" y="34"/>
                    <a:pt x="12" y="34"/>
                  </a:cubicBezTo>
                  <a:cubicBezTo>
                    <a:pt x="13" y="34"/>
                    <a:pt x="13" y="34"/>
                    <a:pt x="13" y="34"/>
                  </a:cubicBezTo>
                  <a:cubicBezTo>
                    <a:pt x="12" y="35"/>
                    <a:pt x="12" y="35"/>
                    <a:pt x="12" y="35"/>
                  </a:cubicBezTo>
                  <a:cubicBezTo>
                    <a:pt x="12" y="34"/>
                    <a:pt x="16" y="33"/>
                    <a:pt x="16" y="33"/>
                  </a:cubicBezTo>
                  <a:cubicBezTo>
                    <a:pt x="16" y="33"/>
                    <a:pt x="16" y="33"/>
                    <a:pt x="16" y="33"/>
                  </a:cubicBezTo>
                  <a:cubicBezTo>
                    <a:pt x="18" y="33"/>
                    <a:pt x="16" y="33"/>
                    <a:pt x="17" y="32"/>
                  </a:cubicBezTo>
                  <a:cubicBezTo>
                    <a:pt x="18" y="32"/>
                    <a:pt x="18" y="33"/>
                    <a:pt x="19" y="33"/>
                  </a:cubicBezTo>
                  <a:cubicBezTo>
                    <a:pt x="21" y="32"/>
                    <a:pt x="24" y="30"/>
                    <a:pt x="26" y="30"/>
                  </a:cubicBezTo>
                  <a:cubicBezTo>
                    <a:pt x="28" y="30"/>
                    <a:pt x="30" y="29"/>
                    <a:pt x="31" y="28"/>
                  </a:cubicBezTo>
                  <a:cubicBezTo>
                    <a:pt x="33" y="27"/>
                    <a:pt x="32" y="29"/>
                    <a:pt x="33" y="28"/>
                  </a:cubicBezTo>
                  <a:cubicBezTo>
                    <a:pt x="33" y="28"/>
                    <a:pt x="33" y="29"/>
                    <a:pt x="34" y="29"/>
                  </a:cubicBezTo>
                  <a:cubicBezTo>
                    <a:pt x="34" y="28"/>
                    <a:pt x="37" y="28"/>
                    <a:pt x="35" y="28"/>
                  </a:cubicBezTo>
                  <a:cubicBezTo>
                    <a:pt x="37" y="27"/>
                    <a:pt x="40" y="26"/>
                    <a:pt x="42" y="25"/>
                  </a:cubicBezTo>
                  <a:cubicBezTo>
                    <a:pt x="42" y="26"/>
                    <a:pt x="42" y="26"/>
                    <a:pt x="42" y="26"/>
                  </a:cubicBezTo>
                  <a:cubicBezTo>
                    <a:pt x="43" y="26"/>
                    <a:pt x="45" y="25"/>
                    <a:pt x="47" y="24"/>
                  </a:cubicBezTo>
                  <a:cubicBezTo>
                    <a:pt x="47" y="24"/>
                    <a:pt x="46" y="24"/>
                    <a:pt x="46" y="23"/>
                  </a:cubicBezTo>
                  <a:cubicBezTo>
                    <a:pt x="48" y="23"/>
                    <a:pt x="48" y="23"/>
                    <a:pt x="48" y="23"/>
                  </a:cubicBezTo>
                  <a:cubicBezTo>
                    <a:pt x="48" y="23"/>
                    <a:pt x="48" y="24"/>
                    <a:pt x="50" y="24"/>
                  </a:cubicBezTo>
                  <a:cubicBezTo>
                    <a:pt x="50" y="25"/>
                    <a:pt x="47" y="24"/>
                    <a:pt x="48" y="25"/>
                  </a:cubicBezTo>
                  <a:cubicBezTo>
                    <a:pt x="47" y="26"/>
                    <a:pt x="44" y="27"/>
                    <a:pt x="43" y="27"/>
                  </a:cubicBezTo>
                  <a:cubicBezTo>
                    <a:pt x="42" y="28"/>
                    <a:pt x="45" y="26"/>
                    <a:pt x="44" y="27"/>
                  </a:cubicBezTo>
                  <a:cubicBezTo>
                    <a:pt x="46" y="27"/>
                    <a:pt x="46" y="26"/>
                    <a:pt x="49" y="25"/>
                  </a:cubicBezTo>
                  <a:cubicBezTo>
                    <a:pt x="49" y="25"/>
                    <a:pt x="48" y="25"/>
                    <a:pt x="49" y="25"/>
                  </a:cubicBezTo>
                  <a:cubicBezTo>
                    <a:pt x="51" y="23"/>
                    <a:pt x="52" y="25"/>
                    <a:pt x="52" y="25"/>
                  </a:cubicBezTo>
                  <a:cubicBezTo>
                    <a:pt x="51" y="25"/>
                    <a:pt x="51" y="25"/>
                    <a:pt x="51" y="25"/>
                  </a:cubicBezTo>
                  <a:cubicBezTo>
                    <a:pt x="53" y="25"/>
                    <a:pt x="53" y="24"/>
                    <a:pt x="54" y="24"/>
                  </a:cubicBezTo>
                  <a:cubicBezTo>
                    <a:pt x="55" y="25"/>
                    <a:pt x="52" y="25"/>
                    <a:pt x="52" y="25"/>
                  </a:cubicBezTo>
                  <a:cubicBezTo>
                    <a:pt x="53" y="26"/>
                    <a:pt x="53" y="26"/>
                    <a:pt x="53" y="26"/>
                  </a:cubicBezTo>
                  <a:cubicBezTo>
                    <a:pt x="55" y="26"/>
                    <a:pt x="53" y="25"/>
                    <a:pt x="56" y="25"/>
                  </a:cubicBezTo>
                  <a:cubicBezTo>
                    <a:pt x="56" y="25"/>
                    <a:pt x="56" y="25"/>
                    <a:pt x="56" y="25"/>
                  </a:cubicBezTo>
                  <a:cubicBezTo>
                    <a:pt x="57" y="25"/>
                    <a:pt x="57" y="25"/>
                    <a:pt x="57" y="25"/>
                  </a:cubicBezTo>
                  <a:cubicBezTo>
                    <a:pt x="57" y="24"/>
                    <a:pt x="56" y="24"/>
                    <a:pt x="55" y="24"/>
                  </a:cubicBezTo>
                  <a:cubicBezTo>
                    <a:pt x="56" y="23"/>
                    <a:pt x="56" y="24"/>
                    <a:pt x="58" y="23"/>
                  </a:cubicBezTo>
                  <a:cubicBezTo>
                    <a:pt x="59" y="22"/>
                    <a:pt x="57" y="23"/>
                    <a:pt x="57" y="23"/>
                  </a:cubicBezTo>
                  <a:cubicBezTo>
                    <a:pt x="57" y="22"/>
                    <a:pt x="58" y="22"/>
                    <a:pt x="59" y="22"/>
                  </a:cubicBezTo>
                  <a:cubicBezTo>
                    <a:pt x="61" y="21"/>
                    <a:pt x="60" y="22"/>
                    <a:pt x="61" y="22"/>
                  </a:cubicBezTo>
                  <a:cubicBezTo>
                    <a:pt x="61" y="22"/>
                    <a:pt x="59" y="23"/>
                    <a:pt x="59" y="22"/>
                  </a:cubicBezTo>
                  <a:cubicBezTo>
                    <a:pt x="58" y="23"/>
                    <a:pt x="61" y="23"/>
                    <a:pt x="59" y="24"/>
                  </a:cubicBezTo>
                  <a:cubicBezTo>
                    <a:pt x="61" y="24"/>
                    <a:pt x="61" y="24"/>
                    <a:pt x="61" y="23"/>
                  </a:cubicBezTo>
                  <a:cubicBezTo>
                    <a:pt x="61" y="23"/>
                    <a:pt x="62" y="23"/>
                    <a:pt x="61" y="22"/>
                  </a:cubicBezTo>
                  <a:cubicBezTo>
                    <a:pt x="63" y="20"/>
                    <a:pt x="63" y="23"/>
                    <a:pt x="66" y="22"/>
                  </a:cubicBezTo>
                  <a:cubicBezTo>
                    <a:pt x="65" y="21"/>
                    <a:pt x="69" y="20"/>
                    <a:pt x="67" y="19"/>
                  </a:cubicBezTo>
                  <a:cubicBezTo>
                    <a:pt x="67" y="19"/>
                    <a:pt x="68" y="19"/>
                    <a:pt x="69" y="19"/>
                  </a:cubicBezTo>
                  <a:cubicBezTo>
                    <a:pt x="68" y="20"/>
                    <a:pt x="70" y="19"/>
                    <a:pt x="69" y="20"/>
                  </a:cubicBezTo>
                  <a:cubicBezTo>
                    <a:pt x="70" y="20"/>
                    <a:pt x="70" y="20"/>
                    <a:pt x="70" y="20"/>
                  </a:cubicBezTo>
                  <a:cubicBezTo>
                    <a:pt x="68" y="21"/>
                    <a:pt x="68" y="21"/>
                    <a:pt x="68" y="21"/>
                  </a:cubicBezTo>
                  <a:cubicBezTo>
                    <a:pt x="70" y="21"/>
                    <a:pt x="71" y="21"/>
                    <a:pt x="72" y="21"/>
                  </a:cubicBezTo>
                  <a:cubicBezTo>
                    <a:pt x="73" y="21"/>
                    <a:pt x="71" y="21"/>
                    <a:pt x="73" y="20"/>
                  </a:cubicBezTo>
                  <a:cubicBezTo>
                    <a:pt x="72" y="21"/>
                    <a:pt x="73" y="21"/>
                    <a:pt x="74" y="21"/>
                  </a:cubicBezTo>
                  <a:cubicBezTo>
                    <a:pt x="73" y="21"/>
                    <a:pt x="74" y="20"/>
                    <a:pt x="75" y="19"/>
                  </a:cubicBezTo>
                  <a:cubicBezTo>
                    <a:pt x="76" y="19"/>
                    <a:pt x="77" y="20"/>
                    <a:pt x="77" y="20"/>
                  </a:cubicBezTo>
                  <a:cubicBezTo>
                    <a:pt x="76" y="21"/>
                    <a:pt x="76" y="21"/>
                    <a:pt x="76" y="21"/>
                  </a:cubicBezTo>
                  <a:cubicBezTo>
                    <a:pt x="77" y="20"/>
                    <a:pt x="76" y="21"/>
                    <a:pt x="77" y="20"/>
                  </a:cubicBezTo>
                  <a:cubicBezTo>
                    <a:pt x="78" y="19"/>
                    <a:pt x="78" y="19"/>
                    <a:pt x="78" y="19"/>
                  </a:cubicBezTo>
                  <a:cubicBezTo>
                    <a:pt x="79" y="18"/>
                    <a:pt x="80" y="19"/>
                    <a:pt x="80" y="19"/>
                  </a:cubicBezTo>
                  <a:cubicBezTo>
                    <a:pt x="79" y="19"/>
                    <a:pt x="79" y="19"/>
                    <a:pt x="79" y="19"/>
                  </a:cubicBezTo>
                  <a:cubicBezTo>
                    <a:pt x="81" y="19"/>
                    <a:pt x="80" y="20"/>
                    <a:pt x="81" y="20"/>
                  </a:cubicBezTo>
                  <a:cubicBezTo>
                    <a:pt x="82" y="19"/>
                    <a:pt x="82" y="19"/>
                    <a:pt x="82" y="19"/>
                  </a:cubicBezTo>
                  <a:cubicBezTo>
                    <a:pt x="82" y="19"/>
                    <a:pt x="82" y="19"/>
                    <a:pt x="82" y="20"/>
                  </a:cubicBezTo>
                  <a:cubicBezTo>
                    <a:pt x="82" y="19"/>
                    <a:pt x="83" y="19"/>
                    <a:pt x="84" y="19"/>
                  </a:cubicBezTo>
                  <a:cubicBezTo>
                    <a:pt x="84" y="19"/>
                    <a:pt x="84" y="19"/>
                    <a:pt x="84" y="19"/>
                  </a:cubicBezTo>
                  <a:cubicBezTo>
                    <a:pt x="85" y="19"/>
                    <a:pt x="86" y="18"/>
                    <a:pt x="87" y="18"/>
                  </a:cubicBezTo>
                  <a:cubicBezTo>
                    <a:pt x="86" y="18"/>
                    <a:pt x="86" y="19"/>
                    <a:pt x="84" y="18"/>
                  </a:cubicBezTo>
                  <a:cubicBezTo>
                    <a:pt x="83" y="18"/>
                    <a:pt x="85" y="18"/>
                    <a:pt x="86" y="17"/>
                  </a:cubicBezTo>
                  <a:cubicBezTo>
                    <a:pt x="86" y="18"/>
                    <a:pt x="88" y="17"/>
                    <a:pt x="89" y="17"/>
                  </a:cubicBezTo>
                  <a:cubicBezTo>
                    <a:pt x="90" y="18"/>
                    <a:pt x="90" y="18"/>
                    <a:pt x="90" y="18"/>
                  </a:cubicBezTo>
                  <a:cubicBezTo>
                    <a:pt x="90" y="17"/>
                    <a:pt x="90" y="17"/>
                    <a:pt x="90" y="17"/>
                  </a:cubicBezTo>
                  <a:cubicBezTo>
                    <a:pt x="91" y="18"/>
                    <a:pt x="92" y="16"/>
                    <a:pt x="93" y="17"/>
                  </a:cubicBezTo>
                  <a:cubicBezTo>
                    <a:pt x="93" y="17"/>
                    <a:pt x="93" y="17"/>
                    <a:pt x="94" y="18"/>
                  </a:cubicBezTo>
                  <a:cubicBezTo>
                    <a:pt x="93" y="17"/>
                    <a:pt x="95" y="16"/>
                    <a:pt x="95" y="16"/>
                  </a:cubicBezTo>
                  <a:cubicBezTo>
                    <a:pt x="97" y="16"/>
                    <a:pt x="95" y="17"/>
                    <a:pt x="95" y="17"/>
                  </a:cubicBezTo>
                  <a:cubicBezTo>
                    <a:pt x="96" y="17"/>
                    <a:pt x="98" y="17"/>
                    <a:pt x="98" y="16"/>
                  </a:cubicBezTo>
                  <a:cubicBezTo>
                    <a:pt x="97" y="16"/>
                    <a:pt x="98" y="16"/>
                    <a:pt x="98" y="15"/>
                  </a:cubicBezTo>
                  <a:cubicBezTo>
                    <a:pt x="100" y="15"/>
                    <a:pt x="98" y="16"/>
                    <a:pt x="99" y="16"/>
                  </a:cubicBezTo>
                  <a:cubicBezTo>
                    <a:pt x="100" y="16"/>
                    <a:pt x="101" y="15"/>
                    <a:pt x="100" y="15"/>
                  </a:cubicBezTo>
                  <a:cubicBezTo>
                    <a:pt x="101" y="15"/>
                    <a:pt x="102" y="14"/>
                    <a:pt x="103" y="14"/>
                  </a:cubicBezTo>
                  <a:cubicBezTo>
                    <a:pt x="104" y="15"/>
                    <a:pt x="101" y="15"/>
                    <a:pt x="102" y="15"/>
                  </a:cubicBezTo>
                  <a:cubicBezTo>
                    <a:pt x="104" y="15"/>
                    <a:pt x="103" y="13"/>
                    <a:pt x="105" y="13"/>
                  </a:cubicBezTo>
                  <a:cubicBezTo>
                    <a:pt x="104" y="13"/>
                    <a:pt x="105" y="12"/>
                    <a:pt x="106" y="11"/>
                  </a:cubicBezTo>
                  <a:cubicBezTo>
                    <a:pt x="108" y="11"/>
                    <a:pt x="105" y="12"/>
                    <a:pt x="106" y="12"/>
                  </a:cubicBezTo>
                  <a:cubicBezTo>
                    <a:pt x="107" y="12"/>
                    <a:pt x="107" y="12"/>
                    <a:pt x="107" y="12"/>
                  </a:cubicBezTo>
                  <a:cubicBezTo>
                    <a:pt x="108" y="13"/>
                    <a:pt x="104" y="14"/>
                    <a:pt x="106" y="15"/>
                  </a:cubicBezTo>
                  <a:cubicBezTo>
                    <a:pt x="107" y="14"/>
                    <a:pt x="107" y="14"/>
                    <a:pt x="107" y="14"/>
                  </a:cubicBezTo>
                  <a:cubicBezTo>
                    <a:pt x="106" y="14"/>
                    <a:pt x="106" y="15"/>
                    <a:pt x="107" y="15"/>
                  </a:cubicBezTo>
                  <a:cubicBezTo>
                    <a:pt x="107" y="14"/>
                    <a:pt x="109" y="15"/>
                    <a:pt x="109" y="15"/>
                  </a:cubicBezTo>
                  <a:cubicBezTo>
                    <a:pt x="109" y="14"/>
                    <a:pt x="108" y="15"/>
                    <a:pt x="108" y="14"/>
                  </a:cubicBezTo>
                  <a:cubicBezTo>
                    <a:pt x="110" y="14"/>
                    <a:pt x="110" y="13"/>
                    <a:pt x="112" y="13"/>
                  </a:cubicBezTo>
                  <a:cubicBezTo>
                    <a:pt x="111" y="14"/>
                    <a:pt x="112" y="14"/>
                    <a:pt x="112" y="14"/>
                  </a:cubicBezTo>
                  <a:cubicBezTo>
                    <a:pt x="113" y="15"/>
                    <a:pt x="112" y="14"/>
                    <a:pt x="113" y="14"/>
                  </a:cubicBezTo>
                  <a:cubicBezTo>
                    <a:pt x="113" y="14"/>
                    <a:pt x="113" y="14"/>
                    <a:pt x="113" y="14"/>
                  </a:cubicBezTo>
                  <a:cubicBezTo>
                    <a:pt x="118" y="14"/>
                    <a:pt x="124" y="13"/>
                    <a:pt x="128" y="11"/>
                  </a:cubicBezTo>
                  <a:cubicBezTo>
                    <a:pt x="128" y="12"/>
                    <a:pt x="130" y="12"/>
                    <a:pt x="132" y="12"/>
                  </a:cubicBezTo>
                  <a:cubicBezTo>
                    <a:pt x="131" y="12"/>
                    <a:pt x="132" y="11"/>
                    <a:pt x="133" y="11"/>
                  </a:cubicBezTo>
                  <a:cubicBezTo>
                    <a:pt x="134" y="12"/>
                    <a:pt x="134" y="12"/>
                    <a:pt x="134" y="12"/>
                  </a:cubicBezTo>
                  <a:cubicBezTo>
                    <a:pt x="135" y="12"/>
                    <a:pt x="137" y="11"/>
                    <a:pt x="138" y="11"/>
                  </a:cubicBezTo>
                  <a:cubicBezTo>
                    <a:pt x="139" y="11"/>
                    <a:pt x="139" y="11"/>
                    <a:pt x="139" y="11"/>
                  </a:cubicBezTo>
                  <a:cubicBezTo>
                    <a:pt x="140" y="11"/>
                    <a:pt x="140" y="11"/>
                    <a:pt x="140" y="10"/>
                  </a:cubicBezTo>
                  <a:cubicBezTo>
                    <a:pt x="141" y="11"/>
                    <a:pt x="141" y="11"/>
                    <a:pt x="141" y="11"/>
                  </a:cubicBezTo>
                  <a:cubicBezTo>
                    <a:pt x="141" y="10"/>
                    <a:pt x="141" y="10"/>
                    <a:pt x="141" y="10"/>
                  </a:cubicBezTo>
                  <a:cubicBezTo>
                    <a:pt x="142" y="10"/>
                    <a:pt x="144" y="10"/>
                    <a:pt x="144" y="11"/>
                  </a:cubicBezTo>
                  <a:cubicBezTo>
                    <a:pt x="144" y="11"/>
                    <a:pt x="145" y="10"/>
                    <a:pt x="144" y="10"/>
                  </a:cubicBezTo>
                  <a:cubicBezTo>
                    <a:pt x="145" y="11"/>
                    <a:pt x="149" y="10"/>
                    <a:pt x="151" y="10"/>
                  </a:cubicBezTo>
                  <a:cubicBezTo>
                    <a:pt x="150" y="10"/>
                    <a:pt x="150" y="10"/>
                    <a:pt x="150" y="9"/>
                  </a:cubicBezTo>
                  <a:cubicBezTo>
                    <a:pt x="150" y="8"/>
                    <a:pt x="150" y="9"/>
                    <a:pt x="151" y="9"/>
                  </a:cubicBezTo>
                  <a:cubicBezTo>
                    <a:pt x="151" y="9"/>
                    <a:pt x="152" y="9"/>
                    <a:pt x="151" y="10"/>
                  </a:cubicBezTo>
                  <a:cubicBezTo>
                    <a:pt x="154" y="11"/>
                    <a:pt x="158" y="9"/>
                    <a:pt x="162" y="9"/>
                  </a:cubicBezTo>
                  <a:cubicBezTo>
                    <a:pt x="162" y="9"/>
                    <a:pt x="162" y="9"/>
                    <a:pt x="163" y="9"/>
                  </a:cubicBezTo>
                  <a:cubicBezTo>
                    <a:pt x="165" y="10"/>
                    <a:pt x="168" y="9"/>
                    <a:pt x="170" y="9"/>
                  </a:cubicBezTo>
                  <a:cubicBezTo>
                    <a:pt x="170" y="8"/>
                    <a:pt x="170" y="7"/>
                    <a:pt x="172" y="7"/>
                  </a:cubicBezTo>
                  <a:cubicBezTo>
                    <a:pt x="173" y="7"/>
                    <a:pt x="172" y="8"/>
                    <a:pt x="174" y="9"/>
                  </a:cubicBezTo>
                  <a:cubicBezTo>
                    <a:pt x="174" y="8"/>
                    <a:pt x="176" y="8"/>
                    <a:pt x="176" y="8"/>
                  </a:cubicBezTo>
                  <a:cubicBezTo>
                    <a:pt x="176" y="8"/>
                    <a:pt x="176" y="8"/>
                    <a:pt x="176" y="8"/>
                  </a:cubicBezTo>
                  <a:cubicBezTo>
                    <a:pt x="177" y="8"/>
                    <a:pt x="178" y="8"/>
                    <a:pt x="179" y="8"/>
                  </a:cubicBezTo>
                  <a:cubicBezTo>
                    <a:pt x="179" y="8"/>
                    <a:pt x="179" y="8"/>
                    <a:pt x="179" y="8"/>
                  </a:cubicBezTo>
                  <a:cubicBezTo>
                    <a:pt x="180" y="8"/>
                    <a:pt x="181" y="8"/>
                    <a:pt x="182" y="8"/>
                  </a:cubicBezTo>
                  <a:cubicBezTo>
                    <a:pt x="182" y="8"/>
                    <a:pt x="184" y="8"/>
                    <a:pt x="185" y="8"/>
                  </a:cubicBezTo>
                  <a:cubicBezTo>
                    <a:pt x="185" y="8"/>
                    <a:pt x="185" y="8"/>
                    <a:pt x="185" y="8"/>
                  </a:cubicBezTo>
                  <a:cubicBezTo>
                    <a:pt x="185" y="7"/>
                    <a:pt x="185" y="7"/>
                    <a:pt x="185" y="7"/>
                  </a:cubicBezTo>
                  <a:cubicBezTo>
                    <a:pt x="187" y="8"/>
                    <a:pt x="187" y="8"/>
                    <a:pt x="187" y="8"/>
                  </a:cubicBezTo>
                  <a:cubicBezTo>
                    <a:pt x="186" y="8"/>
                    <a:pt x="186" y="8"/>
                    <a:pt x="186" y="8"/>
                  </a:cubicBezTo>
                  <a:cubicBezTo>
                    <a:pt x="187" y="8"/>
                    <a:pt x="186" y="8"/>
                    <a:pt x="187" y="7"/>
                  </a:cubicBezTo>
                  <a:cubicBezTo>
                    <a:pt x="188" y="7"/>
                    <a:pt x="188" y="7"/>
                    <a:pt x="189" y="8"/>
                  </a:cubicBezTo>
                  <a:cubicBezTo>
                    <a:pt x="188" y="8"/>
                    <a:pt x="188" y="8"/>
                    <a:pt x="188" y="8"/>
                  </a:cubicBezTo>
                  <a:cubicBezTo>
                    <a:pt x="187" y="8"/>
                    <a:pt x="189" y="8"/>
                    <a:pt x="189" y="8"/>
                  </a:cubicBezTo>
                  <a:cubicBezTo>
                    <a:pt x="189" y="8"/>
                    <a:pt x="189" y="7"/>
                    <a:pt x="190" y="8"/>
                  </a:cubicBezTo>
                  <a:cubicBezTo>
                    <a:pt x="191" y="8"/>
                    <a:pt x="193" y="7"/>
                    <a:pt x="192" y="8"/>
                  </a:cubicBezTo>
                  <a:cubicBezTo>
                    <a:pt x="193" y="8"/>
                    <a:pt x="194" y="8"/>
                    <a:pt x="194" y="7"/>
                  </a:cubicBezTo>
                  <a:cubicBezTo>
                    <a:pt x="194" y="7"/>
                    <a:pt x="192" y="7"/>
                    <a:pt x="192" y="7"/>
                  </a:cubicBezTo>
                  <a:cubicBezTo>
                    <a:pt x="193" y="7"/>
                    <a:pt x="194" y="7"/>
                    <a:pt x="194" y="7"/>
                  </a:cubicBezTo>
                  <a:cubicBezTo>
                    <a:pt x="194" y="7"/>
                    <a:pt x="194" y="7"/>
                    <a:pt x="194" y="7"/>
                  </a:cubicBezTo>
                  <a:cubicBezTo>
                    <a:pt x="194" y="7"/>
                    <a:pt x="196" y="7"/>
                    <a:pt x="195" y="6"/>
                  </a:cubicBezTo>
                  <a:cubicBezTo>
                    <a:pt x="196" y="7"/>
                    <a:pt x="196" y="7"/>
                    <a:pt x="196" y="7"/>
                  </a:cubicBezTo>
                  <a:cubicBezTo>
                    <a:pt x="197" y="7"/>
                    <a:pt x="198" y="7"/>
                    <a:pt x="199" y="7"/>
                  </a:cubicBezTo>
                  <a:cubicBezTo>
                    <a:pt x="199" y="7"/>
                    <a:pt x="198" y="8"/>
                    <a:pt x="200" y="8"/>
                  </a:cubicBezTo>
                  <a:cubicBezTo>
                    <a:pt x="202" y="7"/>
                    <a:pt x="202" y="7"/>
                    <a:pt x="202" y="7"/>
                  </a:cubicBezTo>
                  <a:cubicBezTo>
                    <a:pt x="203" y="7"/>
                    <a:pt x="203" y="7"/>
                    <a:pt x="203" y="8"/>
                  </a:cubicBezTo>
                  <a:cubicBezTo>
                    <a:pt x="206" y="8"/>
                    <a:pt x="206" y="6"/>
                    <a:pt x="208" y="7"/>
                  </a:cubicBezTo>
                  <a:cubicBezTo>
                    <a:pt x="207" y="7"/>
                    <a:pt x="208" y="7"/>
                    <a:pt x="209" y="8"/>
                  </a:cubicBezTo>
                  <a:cubicBezTo>
                    <a:pt x="209" y="7"/>
                    <a:pt x="209" y="7"/>
                    <a:pt x="209" y="7"/>
                  </a:cubicBezTo>
                  <a:cubicBezTo>
                    <a:pt x="209" y="7"/>
                    <a:pt x="209" y="8"/>
                    <a:pt x="208" y="7"/>
                  </a:cubicBezTo>
                  <a:cubicBezTo>
                    <a:pt x="208" y="7"/>
                    <a:pt x="209" y="7"/>
                    <a:pt x="209" y="7"/>
                  </a:cubicBezTo>
                  <a:cubicBezTo>
                    <a:pt x="211" y="8"/>
                    <a:pt x="216" y="7"/>
                    <a:pt x="219" y="8"/>
                  </a:cubicBezTo>
                  <a:cubicBezTo>
                    <a:pt x="219" y="7"/>
                    <a:pt x="221" y="8"/>
                    <a:pt x="222" y="7"/>
                  </a:cubicBezTo>
                  <a:cubicBezTo>
                    <a:pt x="221" y="8"/>
                    <a:pt x="223" y="7"/>
                    <a:pt x="224" y="8"/>
                  </a:cubicBezTo>
                  <a:cubicBezTo>
                    <a:pt x="224" y="7"/>
                    <a:pt x="224" y="7"/>
                    <a:pt x="224" y="7"/>
                  </a:cubicBezTo>
                  <a:cubicBezTo>
                    <a:pt x="226" y="8"/>
                    <a:pt x="227" y="6"/>
                    <a:pt x="228" y="7"/>
                  </a:cubicBezTo>
                  <a:cubicBezTo>
                    <a:pt x="230" y="7"/>
                    <a:pt x="228" y="7"/>
                    <a:pt x="228" y="8"/>
                  </a:cubicBezTo>
                  <a:cubicBezTo>
                    <a:pt x="229" y="9"/>
                    <a:pt x="232" y="7"/>
                    <a:pt x="233" y="8"/>
                  </a:cubicBezTo>
                  <a:cubicBezTo>
                    <a:pt x="233" y="8"/>
                    <a:pt x="233" y="7"/>
                    <a:pt x="234" y="7"/>
                  </a:cubicBezTo>
                  <a:cubicBezTo>
                    <a:pt x="235" y="7"/>
                    <a:pt x="237" y="8"/>
                    <a:pt x="237" y="8"/>
                  </a:cubicBezTo>
                  <a:cubicBezTo>
                    <a:pt x="238" y="8"/>
                    <a:pt x="238" y="7"/>
                    <a:pt x="239" y="8"/>
                  </a:cubicBezTo>
                  <a:cubicBezTo>
                    <a:pt x="239" y="8"/>
                    <a:pt x="239" y="8"/>
                    <a:pt x="238" y="8"/>
                  </a:cubicBezTo>
                  <a:cubicBezTo>
                    <a:pt x="240" y="8"/>
                    <a:pt x="241" y="8"/>
                    <a:pt x="243" y="8"/>
                  </a:cubicBezTo>
                  <a:cubicBezTo>
                    <a:pt x="243" y="8"/>
                    <a:pt x="246" y="8"/>
                    <a:pt x="248" y="9"/>
                  </a:cubicBezTo>
                  <a:cubicBezTo>
                    <a:pt x="249" y="8"/>
                    <a:pt x="251" y="9"/>
                    <a:pt x="251" y="8"/>
                  </a:cubicBezTo>
                  <a:cubicBezTo>
                    <a:pt x="251" y="8"/>
                    <a:pt x="251" y="8"/>
                    <a:pt x="251" y="8"/>
                  </a:cubicBezTo>
                  <a:cubicBezTo>
                    <a:pt x="252" y="8"/>
                    <a:pt x="252" y="7"/>
                    <a:pt x="253" y="7"/>
                  </a:cubicBezTo>
                  <a:cubicBezTo>
                    <a:pt x="253" y="8"/>
                    <a:pt x="253" y="8"/>
                    <a:pt x="253" y="8"/>
                  </a:cubicBezTo>
                  <a:cubicBezTo>
                    <a:pt x="253" y="9"/>
                    <a:pt x="255" y="8"/>
                    <a:pt x="256" y="9"/>
                  </a:cubicBezTo>
                  <a:cubicBezTo>
                    <a:pt x="255" y="8"/>
                    <a:pt x="257" y="9"/>
                    <a:pt x="257" y="8"/>
                  </a:cubicBezTo>
                  <a:cubicBezTo>
                    <a:pt x="258" y="8"/>
                    <a:pt x="258" y="8"/>
                    <a:pt x="258" y="8"/>
                  </a:cubicBezTo>
                  <a:cubicBezTo>
                    <a:pt x="259" y="8"/>
                    <a:pt x="258" y="8"/>
                    <a:pt x="260" y="8"/>
                  </a:cubicBezTo>
                  <a:cubicBezTo>
                    <a:pt x="261" y="8"/>
                    <a:pt x="260" y="9"/>
                    <a:pt x="260" y="8"/>
                  </a:cubicBezTo>
                  <a:cubicBezTo>
                    <a:pt x="261" y="9"/>
                    <a:pt x="262" y="9"/>
                    <a:pt x="263" y="9"/>
                  </a:cubicBezTo>
                  <a:cubicBezTo>
                    <a:pt x="262" y="9"/>
                    <a:pt x="262" y="9"/>
                    <a:pt x="263" y="8"/>
                  </a:cubicBezTo>
                  <a:cubicBezTo>
                    <a:pt x="263" y="9"/>
                    <a:pt x="263" y="9"/>
                    <a:pt x="263" y="9"/>
                  </a:cubicBezTo>
                  <a:cubicBezTo>
                    <a:pt x="263" y="9"/>
                    <a:pt x="264" y="9"/>
                    <a:pt x="264" y="9"/>
                  </a:cubicBezTo>
                  <a:cubicBezTo>
                    <a:pt x="264" y="9"/>
                    <a:pt x="264" y="9"/>
                    <a:pt x="264" y="9"/>
                  </a:cubicBezTo>
                  <a:cubicBezTo>
                    <a:pt x="264" y="9"/>
                    <a:pt x="263" y="9"/>
                    <a:pt x="263" y="9"/>
                  </a:cubicBezTo>
                  <a:cubicBezTo>
                    <a:pt x="263" y="9"/>
                    <a:pt x="264" y="9"/>
                    <a:pt x="264" y="9"/>
                  </a:cubicBezTo>
                  <a:cubicBezTo>
                    <a:pt x="264" y="9"/>
                    <a:pt x="264" y="9"/>
                    <a:pt x="264" y="9"/>
                  </a:cubicBezTo>
                  <a:cubicBezTo>
                    <a:pt x="264" y="9"/>
                    <a:pt x="265" y="9"/>
                    <a:pt x="265" y="9"/>
                  </a:cubicBezTo>
                  <a:cubicBezTo>
                    <a:pt x="265" y="9"/>
                    <a:pt x="265" y="9"/>
                    <a:pt x="265" y="9"/>
                  </a:cubicBezTo>
                  <a:cubicBezTo>
                    <a:pt x="265" y="10"/>
                    <a:pt x="267" y="9"/>
                    <a:pt x="267" y="9"/>
                  </a:cubicBezTo>
                  <a:cubicBezTo>
                    <a:pt x="270" y="9"/>
                    <a:pt x="274" y="9"/>
                    <a:pt x="276" y="9"/>
                  </a:cubicBezTo>
                  <a:cubicBezTo>
                    <a:pt x="276" y="9"/>
                    <a:pt x="276" y="9"/>
                    <a:pt x="276" y="9"/>
                  </a:cubicBezTo>
                  <a:cubicBezTo>
                    <a:pt x="277" y="9"/>
                    <a:pt x="278" y="9"/>
                    <a:pt x="278" y="9"/>
                  </a:cubicBezTo>
                  <a:cubicBezTo>
                    <a:pt x="279" y="9"/>
                    <a:pt x="279" y="9"/>
                    <a:pt x="280" y="10"/>
                  </a:cubicBezTo>
                  <a:cubicBezTo>
                    <a:pt x="281" y="10"/>
                    <a:pt x="281" y="9"/>
                    <a:pt x="280" y="9"/>
                  </a:cubicBezTo>
                  <a:cubicBezTo>
                    <a:pt x="283" y="10"/>
                    <a:pt x="286" y="9"/>
                    <a:pt x="289" y="10"/>
                  </a:cubicBezTo>
                  <a:cubicBezTo>
                    <a:pt x="288" y="10"/>
                    <a:pt x="288" y="10"/>
                    <a:pt x="288" y="10"/>
                  </a:cubicBezTo>
                  <a:cubicBezTo>
                    <a:pt x="290" y="10"/>
                    <a:pt x="292" y="10"/>
                    <a:pt x="294" y="10"/>
                  </a:cubicBezTo>
                  <a:cubicBezTo>
                    <a:pt x="294" y="10"/>
                    <a:pt x="294" y="10"/>
                    <a:pt x="293" y="10"/>
                  </a:cubicBezTo>
                  <a:cubicBezTo>
                    <a:pt x="295" y="10"/>
                    <a:pt x="296" y="10"/>
                    <a:pt x="297" y="10"/>
                  </a:cubicBezTo>
                  <a:cubicBezTo>
                    <a:pt x="296" y="9"/>
                    <a:pt x="297" y="10"/>
                    <a:pt x="296" y="10"/>
                  </a:cubicBezTo>
                  <a:cubicBezTo>
                    <a:pt x="295" y="9"/>
                    <a:pt x="297" y="9"/>
                    <a:pt x="298" y="9"/>
                  </a:cubicBezTo>
                  <a:cubicBezTo>
                    <a:pt x="298" y="9"/>
                    <a:pt x="298" y="9"/>
                    <a:pt x="298" y="9"/>
                  </a:cubicBezTo>
                  <a:cubicBezTo>
                    <a:pt x="300" y="10"/>
                    <a:pt x="300" y="9"/>
                    <a:pt x="301" y="9"/>
                  </a:cubicBezTo>
                  <a:cubicBezTo>
                    <a:pt x="302" y="10"/>
                    <a:pt x="301" y="9"/>
                    <a:pt x="301" y="10"/>
                  </a:cubicBezTo>
                  <a:cubicBezTo>
                    <a:pt x="301" y="11"/>
                    <a:pt x="304" y="11"/>
                    <a:pt x="305" y="11"/>
                  </a:cubicBezTo>
                  <a:cubicBezTo>
                    <a:pt x="305" y="11"/>
                    <a:pt x="306" y="11"/>
                    <a:pt x="306" y="10"/>
                  </a:cubicBezTo>
                  <a:cubicBezTo>
                    <a:pt x="307" y="10"/>
                    <a:pt x="306" y="11"/>
                    <a:pt x="307" y="11"/>
                  </a:cubicBezTo>
                  <a:cubicBezTo>
                    <a:pt x="310" y="10"/>
                    <a:pt x="310" y="10"/>
                    <a:pt x="310" y="10"/>
                  </a:cubicBezTo>
                  <a:cubicBezTo>
                    <a:pt x="310" y="10"/>
                    <a:pt x="311" y="10"/>
                    <a:pt x="310" y="11"/>
                  </a:cubicBezTo>
                  <a:cubicBezTo>
                    <a:pt x="313" y="11"/>
                    <a:pt x="314" y="10"/>
                    <a:pt x="316" y="9"/>
                  </a:cubicBezTo>
                  <a:cubicBezTo>
                    <a:pt x="316" y="10"/>
                    <a:pt x="319" y="10"/>
                    <a:pt x="320" y="10"/>
                  </a:cubicBezTo>
                  <a:cubicBezTo>
                    <a:pt x="320" y="10"/>
                    <a:pt x="319" y="10"/>
                    <a:pt x="319" y="10"/>
                  </a:cubicBezTo>
                  <a:cubicBezTo>
                    <a:pt x="320" y="11"/>
                    <a:pt x="320" y="11"/>
                    <a:pt x="320" y="11"/>
                  </a:cubicBezTo>
                  <a:cubicBezTo>
                    <a:pt x="318" y="10"/>
                    <a:pt x="320" y="11"/>
                    <a:pt x="319" y="12"/>
                  </a:cubicBezTo>
                  <a:cubicBezTo>
                    <a:pt x="320" y="11"/>
                    <a:pt x="323" y="12"/>
                    <a:pt x="325" y="13"/>
                  </a:cubicBezTo>
                  <a:cubicBezTo>
                    <a:pt x="324" y="11"/>
                    <a:pt x="328" y="12"/>
                    <a:pt x="328" y="11"/>
                  </a:cubicBezTo>
                  <a:cubicBezTo>
                    <a:pt x="330" y="12"/>
                    <a:pt x="329" y="12"/>
                    <a:pt x="330" y="13"/>
                  </a:cubicBezTo>
                  <a:cubicBezTo>
                    <a:pt x="332" y="13"/>
                    <a:pt x="335" y="13"/>
                    <a:pt x="337" y="13"/>
                  </a:cubicBezTo>
                  <a:cubicBezTo>
                    <a:pt x="337" y="13"/>
                    <a:pt x="337" y="13"/>
                    <a:pt x="337" y="13"/>
                  </a:cubicBezTo>
                  <a:cubicBezTo>
                    <a:pt x="339" y="13"/>
                    <a:pt x="342" y="14"/>
                    <a:pt x="344" y="13"/>
                  </a:cubicBezTo>
                  <a:cubicBezTo>
                    <a:pt x="344" y="14"/>
                    <a:pt x="344" y="14"/>
                    <a:pt x="343" y="14"/>
                  </a:cubicBezTo>
                  <a:cubicBezTo>
                    <a:pt x="345" y="14"/>
                    <a:pt x="344" y="13"/>
                    <a:pt x="346" y="14"/>
                  </a:cubicBezTo>
                  <a:cubicBezTo>
                    <a:pt x="346" y="14"/>
                    <a:pt x="346" y="14"/>
                    <a:pt x="346" y="14"/>
                  </a:cubicBezTo>
                  <a:cubicBezTo>
                    <a:pt x="347" y="14"/>
                    <a:pt x="349" y="15"/>
                    <a:pt x="350" y="14"/>
                  </a:cubicBezTo>
                  <a:cubicBezTo>
                    <a:pt x="350" y="15"/>
                    <a:pt x="350" y="15"/>
                    <a:pt x="350" y="15"/>
                  </a:cubicBezTo>
                  <a:cubicBezTo>
                    <a:pt x="351" y="15"/>
                    <a:pt x="353" y="15"/>
                    <a:pt x="355" y="15"/>
                  </a:cubicBezTo>
                  <a:cubicBezTo>
                    <a:pt x="355" y="15"/>
                    <a:pt x="354" y="15"/>
                    <a:pt x="354" y="15"/>
                  </a:cubicBezTo>
                  <a:cubicBezTo>
                    <a:pt x="355" y="16"/>
                    <a:pt x="356" y="15"/>
                    <a:pt x="357" y="15"/>
                  </a:cubicBezTo>
                  <a:cubicBezTo>
                    <a:pt x="357" y="15"/>
                    <a:pt x="358" y="16"/>
                    <a:pt x="358" y="16"/>
                  </a:cubicBezTo>
                  <a:cubicBezTo>
                    <a:pt x="359" y="16"/>
                    <a:pt x="361" y="16"/>
                    <a:pt x="362" y="16"/>
                  </a:cubicBezTo>
                  <a:cubicBezTo>
                    <a:pt x="362" y="16"/>
                    <a:pt x="362" y="16"/>
                    <a:pt x="363" y="17"/>
                  </a:cubicBezTo>
                  <a:cubicBezTo>
                    <a:pt x="371" y="18"/>
                    <a:pt x="379" y="19"/>
                    <a:pt x="387" y="20"/>
                  </a:cubicBezTo>
                  <a:cubicBezTo>
                    <a:pt x="388" y="21"/>
                    <a:pt x="385" y="20"/>
                    <a:pt x="386" y="21"/>
                  </a:cubicBezTo>
                  <a:cubicBezTo>
                    <a:pt x="386" y="20"/>
                    <a:pt x="387" y="21"/>
                    <a:pt x="390" y="21"/>
                  </a:cubicBezTo>
                  <a:cubicBezTo>
                    <a:pt x="390" y="21"/>
                    <a:pt x="390" y="21"/>
                    <a:pt x="390" y="21"/>
                  </a:cubicBezTo>
                  <a:cubicBezTo>
                    <a:pt x="391" y="21"/>
                    <a:pt x="391" y="22"/>
                    <a:pt x="392" y="22"/>
                  </a:cubicBezTo>
                  <a:cubicBezTo>
                    <a:pt x="392" y="22"/>
                    <a:pt x="392" y="22"/>
                    <a:pt x="392" y="22"/>
                  </a:cubicBezTo>
                  <a:cubicBezTo>
                    <a:pt x="394" y="21"/>
                    <a:pt x="395" y="23"/>
                    <a:pt x="395" y="22"/>
                  </a:cubicBezTo>
                  <a:cubicBezTo>
                    <a:pt x="396" y="23"/>
                    <a:pt x="396" y="23"/>
                    <a:pt x="396" y="23"/>
                  </a:cubicBezTo>
                  <a:cubicBezTo>
                    <a:pt x="398" y="22"/>
                    <a:pt x="398" y="24"/>
                    <a:pt x="400" y="23"/>
                  </a:cubicBezTo>
                  <a:cubicBezTo>
                    <a:pt x="399" y="23"/>
                    <a:pt x="399" y="23"/>
                    <a:pt x="399" y="23"/>
                  </a:cubicBezTo>
                  <a:cubicBezTo>
                    <a:pt x="401" y="24"/>
                    <a:pt x="403" y="23"/>
                    <a:pt x="404" y="24"/>
                  </a:cubicBezTo>
                  <a:cubicBezTo>
                    <a:pt x="406" y="24"/>
                    <a:pt x="408" y="24"/>
                    <a:pt x="408" y="24"/>
                  </a:cubicBezTo>
                  <a:cubicBezTo>
                    <a:pt x="408" y="24"/>
                    <a:pt x="408" y="24"/>
                    <a:pt x="408" y="24"/>
                  </a:cubicBezTo>
                  <a:cubicBezTo>
                    <a:pt x="414" y="25"/>
                    <a:pt x="420" y="27"/>
                    <a:pt x="426" y="27"/>
                  </a:cubicBezTo>
                  <a:cubicBezTo>
                    <a:pt x="426" y="27"/>
                    <a:pt x="426" y="27"/>
                    <a:pt x="426" y="28"/>
                  </a:cubicBezTo>
                  <a:cubicBezTo>
                    <a:pt x="429" y="28"/>
                    <a:pt x="432" y="30"/>
                    <a:pt x="435" y="29"/>
                  </a:cubicBezTo>
                  <a:cubicBezTo>
                    <a:pt x="436" y="29"/>
                    <a:pt x="436" y="29"/>
                    <a:pt x="436" y="29"/>
                  </a:cubicBezTo>
                  <a:cubicBezTo>
                    <a:pt x="437" y="29"/>
                    <a:pt x="437" y="29"/>
                    <a:pt x="437" y="30"/>
                  </a:cubicBezTo>
                  <a:cubicBezTo>
                    <a:pt x="438" y="30"/>
                    <a:pt x="440" y="30"/>
                    <a:pt x="441" y="30"/>
                  </a:cubicBezTo>
                  <a:cubicBezTo>
                    <a:pt x="441" y="30"/>
                    <a:pt x="440" y="30"/>
                    <a:pt x="440" y="30"/>
                  </a:cubicBezTo>
                  <a:cubicBezTo>
                    <a:pt x="442" y="31"/>
                    <a:pt x="444" y="30"/>
                    <a:pt x="445" y="31"/>
                  </a:cubicBezTo>
                  <a:cubicBezTo>
                    <a:pt x="445" y="31"/>
                    <a:pt x="445" y="31"/>
                    <a:pt x="445" y="31"/>
                  </a:cubicBezTo>
                  <a:cubicBezTo>
                    <a:pt x="452" y="34"/>
                    <a:pt x="461" y="38"/>
                    <a:pt x="468" y="38"/>
                  </a:cubicBezTo>
                  <a:cubicBezTo>
                    <a:pt x="470" y="38"/>
                    <a:pt x="468" y="39"/>
                    <a:pt x="469" y="39"/>
                  </a:cubicBezTo>
                  <a:cubicBezTo>
                    <a:pt x="476" y="40"/>
                    <a:pt x="483" y="45"/>
                    <a:pt x="489" y="45"/>
                  </a:cubicBezTo>
                  <a:cubicBezTo>
                    <a:pt x="494" y="46"/>
                    <a:pt x="496" y="44"/>
                    <a:pt x="496" y="44"/>
                  </a:cubicBezTo>
                  <a:cubicBezTo>
                    <a:pt x="485" y="42"/>
                    <a:pt x="475" y="37"/>
                    <a:pt x="465" y="33"/>
                  </a:cubicBezTo>
                  <a:close/>
                  <a:moveTo>
                    <a:pt x="266" y="8"/>
                  </a:moveTo>
                  <a:cubicBezTo>
                    <a:pt x="266" y="8"/>
                    <a:pt x="266" y="8"/>
                    <a:pt x="265" y="8"/>
                  </a:cubicBezTo>
                  <a:cubicBezTo>
                    <a:pt x="266" y="8"/>
                    <a:pt x="266" y="8"/>
                    <a:pt x="26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sp>
        <p:nvSpPr>
          <p:cNvPr id="190" name="TextBox 189"/>
          <p:cNvSpPr txBox="1"/>
          <p:nvPr/>
        </p:nvSpPr>
        <p:spPr>
          <a:xfrm>
            <a:off x="6079010" y="3322043"/>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0CF03"/>
                </a:solidFill>
                <a:effectLst/>
                <a:uLnTx/>
                <a:uFillTx/>
                <a:latin typeface="Segoe Print" pitchFamily="2" charset="0"/>
                <a:ea typeface="+mn-ea"/>
                <a:cs typeface="Arial" charset="0"/>
              </a:rPr>
              <a:t>Pull</a:t>
            </a:r>
          </a:p>
        </p:txBody>
      </p:sp>
      <p:grpSp>
        <p:nvGrpSpPr>
          <p:cNvPr id="191" name="Group 190"/>
          <p:cNvGrpSpPr/>
          <p:nvPr/>
        </p:nvGrpSpPr>
        <p:grpSpPr>
          <a:xfrm rot="1279842">
            <a:off x="3732374" y="2547648"/>
            <a:ext cx="1076422" cy="432859"/>
            <a:chOff x="2557733" y="3399333"/>
            <a:chExt cx="1686963" cy="294749"/>
          </a:xfrm>
          <a:solidFill>
            <a:schemeClr val="accent6"/>
          </a:solidFill>
        </p:grpSpPr>
        <p:sp>
          <p:nvSpPr>
            <p:cNvPr id="192" name="Freeform 77"/>
            <p:cNvSpPr>
              <a:spLocks noEditPoints="1"/>
            </p:cNvSpPr>
            <p:nvPr/>
          </p:nvSpPr>
          <p:spPr bwMode="auto">
            <a:xfrm>
              <a:off x="3995936" y="3399333"/>
              <a:ext cx="248760" cy="294749"/>
            </a:xfrm>
            <a:custGeom>
              <a:avLst/>
              <a:gdLst/>
              <a:ahLst/>
              <a:cxnLst>
                <a:cxn ang="0">
                  <a:pos x="73" y="46"/>
                </a:cxn>
                <a:cxn ang="0">
                  <a:pos x="70" y="44"/>
                </a:cxn>
                <a:cxn ang="0">
                  <a:pos x="57" y="37"/>
                </a:cxn>
                <a:cxn ang="0">
                  <a:pos x="49" y="33"/>
                </a:cxn>
                <a:cxn ang="0">
                  <a:pos x="41" y="28"/>
                </a:cxn>
                <a:cxn ang="0">
                  <a:pos x="33" y="22"/>
                </a:cxn>
                <a:cxn ang="0">
                  <a:pos x="21" y="15"/>
                </a:cxn>
                <a:cxn ang="0">
                  <a:pos x="18" y="13"/>
                </a:cxn>
                <a:cxn ang="0">
                  <a:pos x="7" y="4"/>
                </a:cxn>
                <a:cxn ang="0">
                  <a:pos x="6" y="3"/>
                </a:cxn>
                <a:cxn ang="0">
                  <a:pos x="3" y="1"/>
                </a:cxn>
                <a:cxn ang="0">
                  <a:pos x="0" y="1"/>
                </a:cxn>
                <a:cxn ang="0">
                  <a:pos x="2" y="2"/>
                </a:cxn>
                <a:cxn ang="0">
                  <a:pos x="4" y="5"/>
                </a:cxn>
                <a:cxn ang="0">
                  <a:pos x="8" y="9"/>
                </a:cxn>
                <a:cxn ang="0">
                  <a:pos x="10" y="13"/>
                </a:cxn>
                <a:cxn ang="0">
                  <a:pos x="12" y="14"/>
                </a:cxn>
                <a:cxn ang="0">
                  <a:pos x="12" y="16"/>
                </a:cxn>
                <a:cxn ang="0">
                  <a:pos x="13" y="17"/>
                </a:cxn>
                <a:cxn ang="0">
                  <a:pos x="14" y="16"/>
                </a:cxn>
                <a:cxn ang="0">
                  <a:pos x="15" y="18"/>
                </a:cxn>
                <a:cxn ang="0">
                  <a:pos x="18" y="19"/>
                </a:cxn>
                <a:cxn ang="0">
                  <a:pos x="18" y="21"/>
                </a:cxn>
                <a:cxn ang="0">
                  <a:pos x="20" y="21"/>
                </a:cxn>
                <a:cxn ang="0">
                  <a:pos x="20" y="23"/>
                </a:cxn>
                <a:cxn ang="0">
                  <a:pos x="22" y="23"/>
                </a:cxn>
                <a:cxn ang="0">
                  <a:pos x="24" y="26"/>
                </a:cxn>
                <a:cxn ang="0">
                  <a:pos x="26" y="26"/>
                </a:cxn>
                <a:cxn ang="0">
                  <a:pos x="30" y="25"/>
                </a:cxn>
                <a:cxn ang="0">
                  <a:pos x="28" y="28"/>
                </a:cxn>
                <a:cxn ang="0">
                  <a:pos x="30" y="29"/>
                </a:cxn>
                <a:cxn ang="0">
                  <a:pos x="36" y="33"/>
                </a:cxn>
                <a:cxn ang="0">
                  <a:pos x="39" y="34"/>
                </a:cxn>
                <a:cxn ang="0">
                  <a:pos x="42" y="35"/>
                </a:cxn>
                <a:cxn ang="0">
                  <a:pos x="49" y="39"/>
                </a:cxn>
                <a:cxn ang="0">
                  <a:pos x="51" y="41"/>
                </a:cxn>
                <a:cxn ang="0">
                  <a:pos x="53" y="42"/>
                </a:cxn>
                <a:cxn ang="0">
                  <a:pos x="53" y="43"/>
                </a:cxn>
                <a:cxn ang="0">
                  <a:pos x="56" y="43"/>
                </a:cxn>
                <a:cxn ang="0">
                  <a:pos x="57" y="45"/>
                </a:cxn>
                <a:cxn ang="0">
                  <a:pos x="60" y="46"/>
                </a:cxn>
                <a:cxn ang="0">
                  <a:pos x="64" y="49"/>
                </a:cxn>
                <a:cxn ang="0">
                  <a:pos x="68" y="49"/>
                </a:cxn>
                <a:cxn ang="0">
                  <a:pos x="72" y="53"/>
                </a:cxn>
                <a:cxn ang="0">
                  <a:pos x="74" y="54"/>
                </a:cxn>
                <a:cxn ang="0">
                  <a:pos x="74" y="54"/>
                </a:cxn>
                <a:cxn ang="0">
                  <a:pos x="71" y="57"/>
                </a:cxn>
                <a:cxn ang="0">
                  <a:pos x="68" y="57"/>
                </a:cxn>
                <a:cxn ang="0">
                  <a:pos x="65" y="61"/>
                </a:cxn>
                <a:cxn ang="0">
                  <a:pos x="61" y="61"/>
                </a:cxn>
                <a:cxn ang="0">
                  <a:pos x="56" y="65"/>
                </a:cxn>
                <a:cxn ang="0">
                  <a:pos x="53" y="65"/>
                </a:cxn>
                <a:cxn ang="0">
                  <a:pos x="43" y="71"/>
                </a:cxn>
                <a:cxn ang="0">
                  <a:pos x="41" y="71"/>
                </a:cxn>
                <a:cxn ang="0">
                  <a:pos x="37" y="73"/>
                </a:cxn>
                <a:cxn ang="0">
                  <a:pos x="29" y="81"/>
                </a:cxn>
                <a:cxn ang="0">
                  <a:pos x="26" y="83"/>
                </a:cxn>
                <a:cxn ang="0">
                  <a:pos x="14" y="97"/>
                </a:cxn>
                <a:cxn ang="0">
                  <a:pos x="39" y="79"/>
                </a:cxn>
                <a:cxn ang="0">
                  <a:pos x="45" y="75"/>
                </a:cxn>
                <a:cxn ang="0">
                  <a:pos x="79" y="58"/>
                </a:cxn>
                <a:cxn ang="0">
                  <a:pos x="77" y="55"/>
                </a:cxn>
              </a:cxnLst>
              <a:rect l="0" t="0" r="r" b="b"/>
              <a:pathLst>
                <a:path w="82" h="97">
                  <a:moveTo>
                    <a:pt x="81" y="52"/>
                  </a:moveTo>
                  <a:cubicBezTo>
                    <a:pt x="81" y="52"/>
                    <a:pt x="81" y="51"/>
                    <a:pt x="81" y="51"/>
                  </a:cubicBezTo>
                  <a:cubicBezTo>
                    <a:pt x="81" y="51"/>
                    <a:pt x="80" y="51"/>
                    <a:pt x="80" y="51"/>
                  </a:cubicBezTo>
                  <a:cubicBezTo>
                    <a:pt x="79" y="51"/>
                    <a:pt x="81" y="51"/>
                    <a:pt x="80" y="49"/>
                  </a:cubicBezTo>
                  <a:cubicBezTo>
                    <a:pt x="77" y="48"/>
                    <a:pt x="75" y="48"/>
                    <a:pt x="73" y="46"/>
                  </a:cubicBezTo>
                  <a:cubicBezTo>
                    <a:pt x="73" y="46"/>
                    <a:pt x="73" y="47"/>
                    <a:pt x="72" y="47"/>
                  </a:cubicBezTo>
                  <a:cubicBezTo>
                    <a:pt x="73" y="46"/>
                    <a:pt x="72" y="47"/>
                    <a:pt x="71" y="46"/>
                  </a:cubicBezTo>
                  <a:cubicBezTo>
                    <a:pt x="72" y="46"/>
                    <a:pt x="72" y="46"/>
                    <a:pt x="72" y="46"/>
                  </a:cubicBezTo>
                  <a:cubicBezTo>
                    <a:pt x="71" y="45"/>
                    <a:pt x="70" y="45"/>
                    <a:pt x="69" y="44"/>
                  </a:cubicBezTo>
                  <a:cubicBezTo>
                    <a:pt x="70" y="44"/>
                    <a:pt x="70" y="44"/>
                    <a:pt x="70" y="44"/>
                  </a:cubicBezTo>
                  <a:cubicBezTo>
                    <a:pt x="68" y="44"/>
                    <a:pt x="68" y="43"/>
                    <a:pt x="67" y="43"/>
                  </a:cubicBezTo>
                  <a:cubicBezTo>
                    <a:pt x="67" y="42"/>
                    <a:pt x="67" y="42"/>
                    <a:pt x="67" y="42"/>
                  </a:cubicBezTo>
                  <a:cubicBezTo>
                    <a:pt x="65" y="43"/>
                    <a:pt x="65" y="41"/>
                    <a:pt x="64" y="41"/>
                  </a:cubicBezTo>
                  <a:cubicBezTo>
                    <a:pt x="64" y="41"/>
                    <a:pt x="64" y="41"/>
                    <a:pt x="64" y="41"/>
                  </a:cubicBezTo>
                  <a:cubicBezTo>
                    <a:pt x="62" y="40"/>
                    <a:pt x="59" y="38"/>
                    <a:pt x="57" y="37"/>
                  </a:cubicBezTo>
                  <a:cubicBezTo>
                    <a:pt x="55" y="36"/>
                    <a:pt x="54" y="34"/>
                    <a:pt x="52" y="34"/>
                  </a:cubicBezTo>
                  <a:cubicBezTo>
                    <a:pt x="52" y="34"/>
                    <a:pt x="52" y="34"/>
                    <a:pt x="52" y="34"/>
                  </a:cubicBezTo>
                  <a:cubicBezTo>
                    <a:pt x="52" y="34"/>
                    <a:pt x="52" y="34"/>
                    <a:pt x="52" y="34"/>
                  </a:cubicBezTo>
                  <a:cubicBezTo>
                    <a:pt x="51" y="34"/>
                    <a:pt x="50" y="33"/>
                    <a:pt x="49" y="32"/>
                  </a:cubicBezTo>
                  <a:cubicBezTo>
                    <a:pt x="49" y="32"/>
                    <a:pt x="49" y="32"/>
                    <a:pt x="49" y="33"/>
                  </a:cubicBezTo>
                  <a:cubicBezTo>
                    <a:pt x="48" y="31"/>
                    <a:pt x="46" y="31"/>
                    <a:pt x="46" y="30"/>
                  </a:cubicBezTo>
                  <a:cubicBezTo>
                    <a:pt x="45" y="31"/>
                    <a:pt x="45" y="30"/>
                    <a:pt x="44" y="30"/>
                  </a:cubicBezTo>
                  <a:cubicBezTo>
                    <a:pt x="44" y="30"/>
                    <a:pt x="44" y="30"/>
                    <a:pt x="44" y="30"/>
                  </a:cubicBezTo>
                  <a:cubicBezTo>
                    <a:pt x="44" y="29"/>
                    <a:pt x="43" y="29"/>
                    <a:pt x="42" y="28"/>
                  </a:cubicBezTo>
                  <a:cubicBezTo>
                    <a:pt x="42" y="28"/>
                    <a:pt x="41" y="29"/>
                    <a:pt x="41" y="28"/>
                  </a:cubicBezTo>
                  <a:cubicBezTo>
                    <a:pt x="41" y="27"/>
                    <a:pt x="40" y="27"/>
                    <a:pt x="40" y="27"/>
                  </a:cubicBezTo>
                  <a:cubicBezTo>
                    <a:pt x="39" y="27"/>
                    <a:pt x="39" y="28"/>
                    <a:pt x="38" y="27"/>
                  </a:cubicBezTo>
                  <a:cubicBezTo>
                    <a:pt x="39" y="26"/>
                    <a:pt x="39" y="26"/>
                    <a:pt x="39" y="26"/>
                  </a:cubicBezTo>
                  <a:cubicBezTo>
                    <a:pt x="37" y="26"/>
                    <a:pt x="35" y="23"/>
                    <a:pt x="33" y="23"/>
                  </a:cubicBezTo>
                  <a:cubicBezTo>
                    <a:pt x="33" y="22"/>
                    <a:pt x="33" y="22"/>
                    <a:pt x="33" y="22"/>
                  </a:cubicBezTo>
                  <a:cubicBezTo>
                    <a:pt x="31" y="22"/>
                    <a:pt x="29" y="20"/>
                    <a:pt x="27" y="19"/>
                  </a:cubicBezTo>
                  <a:cubicBezTo>
                    <a:pt x="27" y="19"/>
                    <a:pt x="26" y="18"/>
                    <a:pt x="26" y="18"/>
                  </a:cubicBezTo>
                  <a:cubicBezTo>
                    <a:pt x="25" y="18"/>
                    <a:pt x="25" y="18"/>
                    <a:pt x="24" y="18"/>
                  </a:cubicBezTo>
                  <a:cubicBezTo>
                    <a:pt x="23" y="18"/>
                    <a:pt x="23" y="17"/>
                    <a:pt x="24" y="17"/>
                  </a:cubicBezTo>
                  <a:cubicBezTo>
                    <a:pt x="23" y="16"/>
                    <a:pt x="23" y="15"/>
                    <a:pt x="21" y="15"/>
                  </a:cubicBezTo>
                  <a:cubicBezTo>
                    <a:pt x="22" y="15"/>
                    <a:pt x="22" y="15"/>
                    <a:pt x="22" y="15"/>
                  </a:cubicBezTo>
                  <a:cubicBezTo>
                    <a:pt x="21" y="15"/>
                    <a:pt x="19" y="15"/>
                    <a:pt x="19" y="14"/>
                  </a:cubicBezTo>
                  <a:cubicBezTo>
                    <a:pt x="19" y="14"/>
                    <a:pt x="18" y="13"/>
                    <a:pt x="18" y="14"/>
                  </a:cubicBezTo>
                  <a:cubicBezTo>
                    <a:pt x="17" y="14"/>
                    <a:pt x="18" y="13"/>
                    <a:pt x="17" y="13"/>
                  </a:cubicBezTo>
                  <a:cubicBezTo>
                    <a:pt x="18" y="13"/>
                    <a:pt x="18" y="13"/>
                    <a:pt x="18" y="13"/>
                  </a:cubicBezTo>
                  <a:cubicBezTo>
                    <a:pt x="17" y="12"/>
                    <a:pt x="15" y="11"/>
                    <a:pt x="13" y="10"/>
                  </a:cubicBezTo>
                  <a:cubicBezTo>
                    <a:pt x="14" y="9"/>
                    <a:pt x="12" y="9"/>
                    <a:pt x="11" y="8"/>
                  </a:cubicBezTo>
                  <a:cubicBezTo>
                    <a:pt x="11" y="8"/>
                    <a:pt x="10" y="7"/>
                    <a:pt x="9" y="7"/>
                  </a:cubicBezTo>
                  <a:cubicBezTo>
                    <a:pt x="9" y="7"/>
                    <a:pt x="9" y="7"/>
                    <a:pt x="9" y="7"/>
                  </a:cubicBezTo>
                  <a:cubicBezTo>
                    <a:pt x="9" y="6"/>
                    <a:pt x="8" y="5"/>
                    <a:pt x="7" y="4"/>
                  </a:cubicBezTo>
                  <a:cubicBezTo>
                    <a:pt x="7" y="4"/>
                    <a:pt x="6" y="4"/>
                    <a:pt x="6" y="4"/>
                  </a:cubicBezTo>
                  <a:cubicBezTo>
                    <a:pt x="6" y="4"/>
                    <a:pt x="6" y="4"/>
                    <a:pt x="6" y="4"/>
                  </a:cubicBezTo>
                  <a:cubicBezTo>
                    <a:pt x="6" y="4"/>
                    <a:pt x="5" y="4"/>
                    <a:pt x="4" y="4"/>
                  </a:cubicBezTo>
                  <a:cubicBezTo>
                    <a:pt x="4" y="4"/>
                    <a:pt x="4" y="4"/>
                    <a:pt x="4" y="3"/>
                  </a:cubicBezTo>
                  <a:cubicBezTo>
                    <a:pt x="4" y="3"/>
                    <a:pt x="5" y="3"/>
                    <a:pt x="6" y="3"/>
                  </a:cubicBezTo>
                  <a:cubicBezTo>
                    <a:pt x="5" y="2"/>
                    <a:pt x="4" y="3"/>
                    <a:pt x="4" y="2"/>
                  </a:cubicBezTo>
                  <a:cubicBezTo>
                    <a:pt x="4" y="1"/>
                    <a:pt x="3" y="1"/>
                    <a:pt x="3" y="2"/>
                  </a:cubicBezTo>
                  <a:cubicBezTo>
                    <a:pt x="3" y="2"/>
                    <a:pt x="3" y="1"/>
                    <a:pt x="3" y="1"/>
                  </a:cubicBezTo>
                  <a:cubicBezTo>
                    <a:pt x="3" y="1"/>
                    <a:pt x="3" y="1"/>
                    <a:pt x="2" y="1"/>
                  </a:cubicBezTo>
                  <a:cubicBezTo>
                    <a:pt x="2" y="1"/>
                    <a:pt x="2" y="1"/>
                    <a:pt x="3" y="1"/>
                  </a:cubicBezTo>
                  <a:cubicBezTo>
                    <a:pt x="2" y="1"/>
                    <a:pt x="2" y="1"/>
                    <a:pt x="1" y="2"/>
                  </a:cubicBezTo>
                  <a:cubicBezTo>
                    <a:pt x="2" y="2"/>
                    <a:pt x="2" y="1"/>
                    <a:pt x="2" y="2"/>
                  </a:cubicBezTo>
                  <a:cubicBezTo>
                    <a:pt x="1" y="2"/>
                    <a:pt x="1" y="2"/>
                    <a:pt x="1" y="1"/>
                  </a:cubicBezTo>
                  <a:cubicBezTo>
                    <a:pt x="1" y="1"/>
                    <a:pt x="2" y="1"/>
                    <a:pt x="2" y="0"/>
                  </a:cubicBezTo>
                  <a:cubicBezTo>
                    <a:pt x="0" y="1"/>
                    <a:pt x="0" y="1"/>
                    <a:pt x="0" y="1"/>
                  </a:cubicBezTo>
                  <a:cubicBezTo>
                    <a:pt x="1" y="0"/>
                    <a:pt x="1" y="1"/>
                    <a:pt x="0" y="1"/>
                  </a:cubicBezTo>
                  <a:cubicBezTo>
                    <a:pt x="1" y="1"/>
                    <a:pt x="1" y="1"/>
                    <a:pt x="1" y="1"/>
                  </a:cubicBezTo>
                  <a:cubicBezTo>
                    <a:pt x="0" y="2"/>
                    <a:pt x="0" y="2"/>
                    <a:pt x="0" y="2"/>
                  </a:cubicBezTo>
                  <a:cubicBezTo>
                    <a:pt x="1" y="2"/>
                    <a:pt x="1" y="3"/>
                    <a:pt x="2" y="3"/>
                  </a:cubicBezTo>
                  <a:cubicBezTo>
                    <a:pt x="2" y="2"/>
                    <a:pt x="2" y="2"/>
                    <a:pt x="2" y="2"/>
                  </a:cubicBezTo>
                  <a:cubicBezTo>
                    <a:pt x="3" y="3"/>
                    <a:pt x="3" y="3"/>
                    <a:pt x="3" y="3"/>
                  </a:cubicBezTo>
                  <a:cubicBezTo>
                    <a:pt x="3" y="3"/>
                    <a:pt x="3" y="4"/>
                    <a:pt x="3" y="4"/>
                  </a:cubicBezTo>
                  <a:cubicBezTo>
                    <a:pt x="3" y="4"/>
                    <a:pt x="3" y="4"/>
                    <a:pt x="3" y="4"/>
                  </a:cubicBezTo>
                  <a:cubicBezTo>
                    <a:pt x="2" y="4"/>
                    <a:pt x="2" y="4"/>
                    <a:pt x="2" y="4"/>
                  </a:cubicBezTo>
                  <a:cubicBezTo>
                    <a:pt x="3" y="4"/>
                    <a:pt x="4" y="5"/>
                    <a:pt x="4" y="5"/>
                  </a:cubicBezTo>
                  <a:cubicBezTo>
                    <a:pt x="4" y="5"/>
                    <a:pt x="4" y="5"/>
                    <a:pt x="4" y="5"/>
                  </a:cubicBezTo>
                  <a:cubicBezTo>
                    <a:pt x="4" y="6"/>
                    <a:pt x="4" y="5"/>
                    <a:pt x="5" y="5"/>
                  </a:cubicBezTo>
                  <a:cubicBezTo>
                    <a:pt x="5" y="5"/>
                    <a:pt x="4" y="6"/>
                    <a:pt x="4" y="6"/>
                  </a:cubicBezTo>
                  <a:cubicBezTo>
                    <a:pt x="5" y="7"/>
                    <a:pt x="6" y="7"/>
                    <a:pt x="6" y="8"/>
                  </a:cubicBezTo>
                  <a:cubicBezTo>
                    <a:pt x="8" y="9"/>
                    <a:pt x="8" y="9"/>
                    <a:pt x="8" y="9"/>
                  </a:cubicBezTo>
                  <a:cubicBezTo>
                    <a:pt x="9" y="9"/>
                    <a:pt x="8" y="10"/>
                    <a:pt x="8" y="10"/>
                  </a:cubicBezTo>
                  <a:cubicBezTo>
                    <a:pt x="8" y="10"/>
                    <a:pt x="8" y="10"/>
                    <a:pt x="8" y="10"/>
                  </a:cubicBezTo>
                  <a:cubicBezTo>
                    <a:pt x="8" y="10"/>
                    <a:pt x="9" y="11"/>
                    <a:pt x="9" y="10"/>
                  </a:cubicBezTo>
                  <a:cubicBezTo>
                    <a:pt x="9" y="11"/>
                    <a:pt x="10" y="12"/>
                    <a:pt x="11" y="12"/>
                  </a:cubicBezTo>
                  <a:cubicBezTo>
                    <a:pt x="10" y="12"/>
                    <a:pt x="10" y="12"/>
                    <a:pt x="10" y="13"/>
                  </a:cubicBezTo>
                  <a:cubicBezTo>
                    <a:pt x="11" y="13"/>
                    <a:pt x="12" y="13"/>
                    <a:pt x="12" y="13"/>
                  </a:cubicBezTo>
                  <a:cubicBezTo>
                    <a:pt x="12" y="13"/>
                    <a:pt x="12" y="13"/>
                    <a:pt x="13" y="12"/>
                  </a:cubicBezTo>
                  <a:cubicBezTo>
                    <a:pt x="13" y="12"/>
                    <a:pt x="13" y="12"/>
                    <a:pt x="13" y="12"/>
                  </a:cubicBezTo>
                  <a:cubicBezTo>
                    <a:pt x="13" y="13"/>
                    <a:pt x="12" y="14"/>
                    <a:pt x="13" y="14"/>
                  </a:cubicBezTo>
                  <a:cubicBezTo>
                    <a:pt x="12" y="15"/>
                    <a:pt x="12" y="13"/>
                    <a:pt x="12" y="14"/>
                  </a:cubicBezTo>
                  <a:cubicBezTo>
                    <a:pt x="11" y="15"/>
                    <a:pt x="10" y="14"/>
                    <a:pt x="10" y="13"/>
                  </a:cubicBezTo>
                  <a:cubicBezTo>
                    <a:pt x="9" y="14"/>
                    <a:pt x="10" y="14"/>
                    <a:pt x="10" y="14"/>
                  </a:cubicBezTo>
                  <a:cubicBezTo>
                    <a:pt x="10" y="15"/>
                    <a:pt x="11" y="14"/>
                    <a:pt x="11" y="15"/>
                  </a:cubicBezTo>
                  <a:cubicBezTo>
                    <a:pt x="12" y="15"/>
                    <a:pt x="11" y="14"/>
                    <a:pt x="12" y="14"/>
                  </a:cubicBezTo>
                  <a:cubicBezTo>
                    <a:pt x="13" y="14"/>
                    <a:pt x="12" y="15"/>
                    <a:pt x="12" y="16"/>
                  </a:cubicBezTo>
                  <a:cubicBezTo>
                    <a:pt x="12" y="15"/>
                    <a:pt x="12" y="15"/>
                    <a:pt x="12" y="15"/>
                  </a:cubicBezTo>
                  <a:cubicBezTo>
                    <a:pt x="12" y="16"/>
                    <a:pt x="13" y="16"/>
                    <a:pt x="13" y="16"/>
                  </a:cubicBezTo>
                  <a:cubicBezTo>
                    <a:pt x="12" y="17"/>
                    <a:pt x="12" y="16"/>
                    <a:pt x="12" y="16"/>
                  </a:cubicBezTo>
                  <a:cubicBezTo>
                    <a:pt x="12" y="17"/>
                    <a:pt x="12" y="17"/>
                    <a:pt x="12" y="17"/>
                  </a:cubicBezTo>
                  <a:cubicBezTo>
                    <a:pt x="12" y="18"/>
                    <a:pt x="12" y="16"/>
                    <a:pt x="13" y="17"/>
                  </a:cubicBezTo>
                  <a:cubicBezTo>
                    <a:pt x="12" y="17"/>
                    <a:pt x="12" y="17"/>
                    <a:pt x="12" y="17"/>
                  </a:cubicBezTo>
                  <a:cubicBezTo>
                    <a:pt x="13" y="17"/>
                    <a:pt x="13" y="17"/>
                    <a:pt x="13" y="17"/>
                  </a:cubicBezTo>
                  <a:cubicBezTo>
                    <a:pt x="13" y="17"/>
                    <a:pt x="14" y="17"/>
                    <a:pt x="13" y="16"/>
                  </a:cubicBezTo>
                  <a:cubicBezTo>
                    <a:pt x="14" y="16"/>
                    <a:pt x="14" y="17"/>
                    <a:pt x="14" y="17"/>
                  </a:cubicBezTo>
                  <a:cubicBezTo>
                    <a:pt x="15" y="16"/>
                    <a:pt x="14" y="17"/>
                    <a:pt x="14" y="16"/>
                  </a:cubicBezTo>
                  <a:cubicBezTo>
                    <a:pt x="15" y="16"/>
                    <a:pt x="15" y="16"/>
                    <a:pt x="15" y="16"/>
                  </a:cubicBezTo>
                  <a:cubicBezTo>
                    <a:pt x="16" y="17"/>
                    <a:pt x="15" y="17"/>
                    <a:pt x="15" y="17"/>
                  </a:cubicBezTo>
                  <a:cubicBezTo>
                    <a:pt x="15" y="17"/>
                    <a:pt x="15" y="17"/>
                    <a:pt x="15" y="17"/>
                  </a:cubicBezTo>
                  <a:cubicBezTo>
                    <a:pt x="14" y="17"/>
                    <a:pt x="14" y="18"/>
                    <a:pt x="14" y="18"/>
                  </a:cubicBezTo>
                  <a:cubicBezTo>
                    <a:pt x="14" y="19"/>
                    <a:pt x="14" y="18"/>
                    <a:pt x="15" y="18"/>
                  </a:cubicBezTo>
                  <a:cubicBezTo>
                    <a:pt x="14" y="18"/>
                    <a:pt x="15" y="18"/>
                    <a:pt x="15" y="17"/>
                  </a:cubicBezTo>
                  <a:cubicBezTo>
                    <a:pt x="17" y="17"/>
                    <a:pt x="15" y="19"/>
                    <a:pt x="16" y="19"/>
                  </a:cubicBezTo>
                  <a:cubicBezTo>
                    <a:pt x="16" y="18"/>
                    <a:pt x="18" y="19"/>
                    <a:pt x="18" y="17"/>
                  </a:cubicBezTo>
                  <a:cubicBezTo>
                    <a:pt x="18" y="17"/>
                    <a:pt x="18" y="17"/>
                    <a:pt x="19" y="18"/>
                  </a:cubicBezTo>
                  <a:cubicBezTo>
                    <a:pt x="18" y="18"/>
                    <a:pt x="19" y="18"/>
                    <a:pt x="18" y="19"/>
                  </a:cubicBezTo>
                  <a:cubicBezTo>
                    <a:pt x="18" y="19"/>
                    <a:pt x="18" y="19"/>
                    <a:pt x="18" y="19"/>
                  </a:cubicBezTo>
                  <a:cubicBezTo>
                    <a:pt x="17" y="19"/>
                    <a:pt x="17" y="19"/>
                    <a:pt x="17" y="19"/>
                  </a:cubicBezTo>
                  <a:cubicBezTo>
                    <a:pt x="17" y="20"/>
                    <a:pt x="17" y="21"/>
                    <a:pt x="17" y="21"/>
                  </a:cubicBezTo>
                  <a:cubicBezTo>
                    <a:pt x="18" y="21"/>
                    <a:pt x="18" y="20"/>
                    <a:pt x="18" y="21"/>
                  </a:cubicBezTo>
                  <a:cubicBezTo>
                    <a:pt x="18" y="21"/>
                    <a:pt x="18" y="21"/>
                    <a:pt x="18" y="21"/>
                  </a:cubicBezTo>
                  <a:cubicBezTo>
                    <a:pt x="18" y="21"/>
                    <a:pt x="19" y="20"/>
                    <a:pt x="19" y="21"/>
                  </a:cubicBezTo>
                  <a:cubicBezTo>
                    <a:pt x="19" y="21"/>
                    <a:pt x="19" y="22"/>
                    <a:pt x="19" y="22"/>
                  </a:cubicBezTo>
                  <a:cubicBezTo>
                    <a:pt x="18" y="22"/>
                    <a:pt x="18" y="22"/>
                    <a:pt x="18" y="22"/>
                  </a:cubicBezTo>
                  <a:cubicBezTo>
                    <a:pt x="19" y="22"/>
                    <a:pt x="18" y="22"/>
                    <a:pt x="19" y="22"/>
                  </a:cubicBezTo>
                  <a:cubicBezTo>
                    <a:pt x="20" y="21"/>
                    <a:pt x="20" y="21"/>
                    <a:pt x="20" y="21"/>
                  </a:cubicBezTo>
                  <a:cubicBezTo>
                    <a:pt x="20" y="21"/>
                    <a:pt x="20" y="22"/>
                    <a:pt x="21" y="22"/>
                  </a:cubicBezTo>
                  <a:cubicBezTo>
                    <a:pt x="20" y="22"/>
                    <a:pt x="20" y="22"/>
                    <a:pt x="20" y="22"/>
                  </a:cubicBezTo>
                  <a:cubicBezTo>
                    <a:pt x="20" y="22"/>
                    <a:pt x="19" y="23"/>
                    <a:pt x="20" y="23"/>
                  </a:cubicBezTo>
                  <a:cubicBezTo>
                    <a:pt x="20" y="23"/>
                    <a:pt x="20" y="23"/>
                    <a:pt x="20" y="23"/>
                  </a:cubicBezTo>
                  <a:cubicBezTo>
                    <a:pt x="20" y="23"/>
                    <a:pt x="20" y="23"/>
                    <a:pt x="20" y="23"/>
                  </a:cubicBezTo>
                  <a:cubicBezTo>
                    <a:pt x="21" y="23"/>
                    <a:pt x="21" y="23"/>
                    <a:pt x="21" y="23"/>
                  </a:cubicBezTo>
                  <a:cubicBezTo>
                    <a:pt x="21" y="24"/>
                    <a:pt x="21" y="24"/>
                    <a:pt x="21" y="24"/>
                  </a:cubicBezTo>
                  <a:cubicBezTo>
                    <a:pt x="21" y="24"/>
                    <a:pt x="22" y="23"/>
                    <a:pt x="22" y="24"/>
                  </a:cubicBezTo>
                  <a:cubicBezTo>
                    <a:pt x="22" y="23"/>
                    <a:pt x="22" y="24"/>
                    <a:pt x="21" y="23"/>
                  </a:cubicBezTo>
                  <a:cubicBezTo>
                    <a:pt x="22" y="22"/>
                    <a:pt x="22" y="23"/>
                    <a:pt x="22" y="23"/>
                  </a:cubicBezTo>
                  <a:cubicBezTo>
                    <a:pt x="22" y="24"/>
                    <a:pt x="23" y="23"/>
                    <a:pt x="23" y="24"/>
                  </a:cubicBezTo>
                  <a:cubicBezTo>
                    <a:pt x="23" y="24"/>
                    <a:pt x="23" y="24"/>
                    <a:pt x="23" y="24"/>
                  </a:cubicBezTo>
                  <a:cubicBezTo>
                    <a:pt x="24" y="24"/>
                    <a:pt x="24" y="24"/>
                    <a:pt x="24" y="24"/>
                  </a:cubicBezTo>
                  <a:cubicBezTo>
                    <a:pt x="23" y="25"/>
                    <a:pt x="24" y="24"/>
                    <a:pt x="24" y="25"/>
                  </a:cubicBezTo>
                  <a:cubicBezTo>
                    <a:pt x="24" y="25"/>
                    <a:pt x="24" y="25"/>
                    <a:pt x="24" y="26"/>
                  </a:cubicBezTo>
                  <a:cubicBezTo>
                    <a:pt x="24" y="25"/>
                    <a:pt x="25" y="25"/>
                    <a:pt x="25" y="25"/>
                  </a:cubicBezTo>
                  <a:cubicBezTo>
                    <a:pt x="26" y="25"/>
                    <a:pt x="24" y="25"/>
                    <a:pt x="24" y="26"/>
                  </a:cubicBezTo>
                  <a:cubicBezTo>
                    <a:pt x="25" y="26"/>
                    <a:pt x="25" y="27"/>
                    <a:pt x="25" y="26"/>
                  </a:cubicBezTo>
                  <a:cubicBezTo>
                    <a:pt x="25" y="26"/>
                    <a:pt x="26" y="26"/>
                    <a:pt x="26" y="26"/>
                  </a:cubicBezTo>
                  <a:cubicBezTo>
                    <a:pt x="27" y="26"/>
                    <a:pt x="26" y="26"/>
                    <a:pt x="26" y="26"/>
                  </a:cubicBezTo>
                  <a:cubicBezTo>
                    <a:pt x="26" y="26"/>
                    <a:pt x="27" y="26"/>
                    <a:pt x="27" y="26"/>
                  </a:cubicBezTo>
                  <a:cubicBezTo>
                    <a:pt x="27" y="26"/>
                    <a:pt x="28" y="25"/>
                    <a:pt x="28" y="26"/>
                  </a:cubicBezTo>
                  <a:cubicBezTo>
                    <a:pt x="28" y="27"/>
                    <a:pt x="27" y="26"/>
                    <a:pt x="27" y="26"/>
                  </a:cubicBezTo>
                  <a:cubicBezTo>
                    <a:pt x="28" y="27"/>
                    <a:pt x="28" y="26"/>
                    <a:pt x="29" y="26"/>
                  </a:cubicBezTo>
                  <a:cubicBezTo>
                    <a:pt x="29" y="25"/>
                    <a:pt x="30" y="25"/>
                    <a:pt x="30" y="25"/>
                  </a:cubicBezTo>
                  <a:cubicBezTo>
                    <a:pt x="31" y="25"/>
                    <a:pt x="30" y="25"/>
                    <a:pt x="29" y="26"/>
                  </a:cubicBezTo>
                  <a:cubicBezTo>
                    <a:pt x="30" y="26"/>
                    <a:pt x="30" y="26"/>
                    <a:pt x="30" y="26"/>
                  </a:cubicBezTo>
                  <a:cubicBezTo>
                    <a:pt x="30" y="27"/>
                    <a:pt x="28" y="26"/>
                    <a:pt x="28" y="27"/>
                  </a:cubicBezTo>
                  <a:cubicBezTo>
                    <a:pt x="28" y="27"/>
                    <a:pt x="28" y="27"/>
                    <a:pt x="28" y="27"/>
                  </a:cubicBezTo>
                  <a:cubicBezTo>
                    <a:pt x="28" y="27"/>
                    <a:pt x="28" y="28"/>
                    <a:pt x="28" y="28"/>
                  </a:cubicBezTo>
                  <a:cubicBezTo>
                    <a:pt x="28" y="28"/>
                    <a:pt x="29" y="28"/>
                    <a:pt x="29" y="28"/>
                  </a:cubicBezTo>
                  <a:cubicBezTo>
                    <a:pt x="29" y="28"/>
                    <a:pt x="28" y="28"/>
                    <a:pt x="29" y="28"/>
                  </a:cubicBezTo>
                  <a:cubicBezTo>
                    <a:pt x="29" y="28"/>
                    <a:pt x="30" y="27"/>
                    <a:pt x="30" y="28"/>
                  </a:cubicBezTo>
                  <a:cubicBezTo>
                    <a:pt x="30" y="28"/>
                    <a:pt x="30" y="29"/>
                    <a:pt x="30" y="29"/>
                  </a:cubicBezTo>
                  <a:cubicBezTo>
                    <a:pt x="30" y="29"/>
                    <a:pt x="30" y="28"/>
                    <a:pt x="30" y="29"/>
                  </a:cubicBezTo>
                  <a:cubicBezTo>
                    <a:pt x="30" y="29"/>
                    <a:pt x="30" y="29"/>
                    <a:pt x="30" y="29"/>
                  </a:cubicBezTo>
                  <a:cubicBezTo>
                    <a:pt x="31" y="30"/>
                    <a:pt x="33" y="31"/>
                    <a:pt x="35" y="31"/>
                  </a:cubicBezTo>
                  <a:cubicBezTo>
                    <a:pt x="35" y="32"/>
                    <a:pt x="35" y="32"/>
                    <a:pt x="36" y="33"/>
                  </a:cubicBezTo>
                  <a:cubicBezTo>
                    <a:pt x="36" y="32"/>
                    <a:pt x="36" y="32"/>
                    <a:pt x="36" y="32"/>
                  </a:cubicBezTo>
                  <a:cubicBezTo>
                    <a:pt x="36" y="33"/>
                    <a:pt x="36" y="33"/>
                    <a:pt x="36" y="33"/>
                  </a:cubicBezTo>
                  <a:cubicBezTo>
                    <a:pt x="36" y="34"/>
                    <a:pt x="37" y="34"/>
                    <a:pt x="38" y="33"/>
                  </a:cubicBezTo>
                  <a:cubicBezTo>
                    <a:pt x="38" y="34"/>
                    <a:pt x="38" y="34"/>
                    <a:pt x="38" y="34"/>
                  </a:cubicBezTo>
                  <a:cubicBezTo>
                    <a:pt x="38" y="35"/>
                    <a:pt x="38" y="34"/>
                    <a:pt x="39" y="34"/>
                  </a:cubicBezTo>
                  <a:cubicBezTo>
                    <a:pt x="39" y="34"/>
                    <a:pt x="39" y="34"/>
                    <a:pt x="39" y="34"/>
                  </a:cubicBezTo>
                  <a:cubicBezTo>
                    <a:pt x="39" y="34"/>
                    <a:pt x="39" y="34"/>
                    <a:pt x="39" y="34"/>
                  </a:cubicBezTo>
                  <a:cubicBezTo>
                    <a:pt x="39" y="34"/>
                    <a:pt x="40" y="34"/>
                    <a:pt x="39" y="35"/>
                  </a:cubicBezTo>
                  <a:cubicBezTo>
                    <a:pt x="40" y="35"/>
                    <a:pt x="40" y="35"/>
                    <a:pt x="40" y="35"/>
                  </a:cubicBezTo>
                  <a:cubicBezTo>
                    <a:pt x="40" y="35"/>
                    <a:pt x="41" y="36"/>
                    <a:pt x="42" y="36"/>
                  </a:cubicBezTo>
                  <a:cubicBezTo>
                    <a:pt x="41" y="36"/>
                    <a:pt x="42" y="36"/>
                    <a:pt x="42" y="35"/>
                  </a:cubicBezTo>
                  <a:cubicBezTo>
                    <a:pt x="42" y="34"/>
                    <a:pt x="42" y="35"/>
                    <a:pt x="42" y="35"/>
                  </a:cubicBezTo>
                  <a:cubicBezTo>
                    <a:pt x="42" y="35"/>
                    <a:pt x="42" y="36"/>
                    <a:pt x="42" y="36"/>
                  </a:cubicBezTo>
                  <a:cubicBezTo>
                    <a:pt x="42" y="37"/>
                    <a:pt x="44" y="37"/>
                    <a:pt x="45" y="38"/>
                  </a:cubicBezTo>
                  <a:cubicBezTo>
                    <a:pt x="45" y="38"/>
                    <a:pt x="45" y="38"/>
                    <a:pt x="45" y="38"/>
                  </a:cubicBezTo>
                  <a:cubicBezTo>
                    <a:pt x="46" y="39"/>
                    <a:pt x="47" y="39"/>
                    <a:pt x="48" y="40"/>
                  </a:cubicBezTo>
                  <a:cubicBezTo>
                    <a:pt x="48" y="39"/>
                    <a:pt x="48" y="39"/>
                    <a:pt x="49" y="39"/>
                  </a:cubicBezTo>
                  <a:cubicBezTo>
                    <a:pt x="50" y="38"/>
                    <a:pt x="48" y="40"/>
                    <a:pt x="49" y="40"/>
                  </a:cubicBezTo>
                  <a:cubicBezTo>
                    <a:pt x="49" y="40"/>
                    <a:pt x="49" y="40"/>
                    <a:pt x="50" y="40"/>
                  </a:cubicBezTo>
                  <a:cubicBezTo>
                    <a:pt x="50" y="41"/>
                    <a:pt x="50" y="41"/>
                    <a:pt x="50" y="41"/>
                  </a:cubicBezTo>
                  <a:cubicBezTo>
                    <a:pt x="50" y="40"/>
                    <a:pt x="50" y="40"/>
                    <a:pt x="51" y="41"/>
                  </a:cubicBezTo>
                  <a:cubicBezTo>
                    <a:pt x="51" y="41"/>
                    <a:pt x="51" y="41"/>
                    <a:pt x="51" y="41"/>
                  </a:cubicBezTo>
                  <a:cubicBezTo>
                    <a:pt x="51" y="41"/>
                    <a:pt x="51" y="42"/>
                    <a:pt x="51" y="42"/>
                  </a:cubicBezTo>
                  <a:cubicBezTo>
                    <a:pt x="52" y="41"/>
                    <a:pt x="52" y="42"/>
                    <a:pt x="52" y="42"/>
                  </a:cubicBezTo>
                  <a:cubicBezTo>
                    <a:pt x="52" y="42"/>
                    <a:pt x="52" y="42"/>
                    <a:pt x="52" y="42"/>
                  </a:cubicBezTo>
                  <a:cubicBezTo>
                    <a:pt x="53" y="41"/>
                    <a:pt x="53" y="41"/>
                    <a:pt x="53" y="41"/>
                  </a:cubicBezTo>
                  <a:cubicBezTo>
                    <a:pt x="53" y="42"/>
                    <a:pt x="53" y="42"/>
                    <a:pt x="53" y="42"/>
                  </a:cubicBezTo>
                  <a:cubicBezTo>
                    <a:pt x="52" y="42"/>
                    <a:pt x="52" y="42"/>
                    <a:pt x="52" y="42"/>
                  </a:cubicBezTo>
                  <a:cubicBezTo>
                    <a:pt x="53" y="43"/>
                    <a:pt x="53" y="42"/>
                    <a:pt x="53" y="42"/>
                  </a:cubicBezTo>
                  <a:cubicBezTo>
                    <a:pt x="54" y="42"/>
                    <a:pt x="54" y="42"/>
                    <a:pt x="54" y="42"/>
                  </a:cubicBezTo>
                  <a:cubicBezTo>
                    <a:pt x="53" y="43"/>
                    <a:pt x="53" y="42"/>
                    <a:pt x="53" y="42"/>
                  </a:cubicBezTo>
                  <a:cubicBezTo>
                    <a:pt x="53" y="42"/>
                    <a:pt x="53" y="43"/>
                    <a:pt x="53" y="43"/>
                  </a:cubicBezTo>
                  <a:cubicBezTo>
                    <a:pt x="53" y="43"/>
                    <a:pt x="54" y="42"/>
                    <a:pt x="54" y="43"/>
                  </a:cubicBezTo>
                  <a:cubicBezTo>
                    <a:pt x="54" y="43"/>
                    <a:pt x="55" y="43"/>
                    <a:pt x="54" y="43"/>
                  </a:cubicBezTo>
                  <a:cubicBezTo>
                    <a:pt x="55" y="43"/>
                    <a:pt x="55" y="43"/>
                    <a:pt x="55" y="43"/>
                  </a:cubicBezTo>
                  <a:cubicBezTo>
                    <a:pt x="55" y="43"/>
                    <a:pt x="55" y="43"/>
                    <a:pt x="55" y="42"/>
                  </a:cubicBezTo>
                  <a:cubicBezTo>
                    <a:pt x="55" y="42"/>
                    <a:pt x="56" y="43"/>
                    <a:pt x="56" y="43"/>
                  </a:cubicBezTo>
                  <a:cubicBezTo>
                    <a:pt x="55" y="43"/>
                    <a:pt x="55" y="43"/>
                    <a:pt x="55" y="43"/>
                  </a:cubicBezTo>
                  <a:cubicBezTo>
                    <a:pt x="56" y="43"/>
                    <a:pt x="56" y="43"/>
                    <a:pt x="56" y="43"/>
                  </a:cubicBezTo>
                  <a:cubicBezTo>
                    <a:pt x="56" y="44"/>
                    <a:pt x="56" y="44"/>
                    <a:pt x="56" y="44"/>
                  </a:cubicBezTo>
                  <a:cubicBezTo>
                    <a:pt x="56" y="43"/>
                    <a:pt x="57" y="43"/>
                    <a:pt x="57" y="44"/>
                  </a:cubicBezTo>
                  <a:cubicBezTo>
                    <a:pt x="57" y="44"/>
                    <a:pt x="56" y="45"/>
                    <a:pt x="57" y="45"/>
                  </a:cubicBezTo>
                  <a:cubicBezTo>
                    <a:pt x="58" y="45"/>
                    <a:pt x="58" y="45"/>
                    <a:pt x="58" y="45"/>
                  </a:cubicBezTo>
                  <a:cubicBezTo>
                    <a:pt x="58" y="45"/>
                    <a:pt x="58" y="45"/>
                    <a:pt x="58" y="45"/>
                  </a:cubicBezTo>
                  <a:cubicBezTo>
                    <a:pt x="58" y="46"/>
                    <a:pt x="59" y="44"/>
                    <a:pt x="60" y="45"/>
                  </a:cubicBezTo>
                  <a:cubicBezTo>
                    <a:pt x="59" y="46"/>
                    <a:pt x="59" y="46"/>
                    <a:pt x="60" y="46"/>
                  </a:cubicBezTo>
                  <a:cubicBezTo>
                    <a:pt x="60" y="46"/>
                    <a:pt x="60" y="46"/>
                    <a:pt x="60" y="46"/>
                  </a:cubicBezTo>
                  <a:cubicBezTo>
                    <a:pt x="60" y="46"/>
                    <a:pt x="60" y="46"/>
                    <a:pt x="60" y="46"/>
                  </a:cubicBezTo>
                  <a:cubicBezTo>
                    <a:pt x="60" y="45"/>
                    <a:pt x="60" y="46"/>
                    <a:pt x="60" y="46"/>
                  </a:cubicBezTo>
                  <a:cubicBezTo>
                    <a:pt x="60" y="47"/>
                    <a:pt x="62" y="47"/>
                    <a:pt x="63" y="48"/>
                  </a:cubicBezTo>
                  <a:cubicBezTo>
                    <a:pt x="63" y="47"/>
                    <a:pt x="63" y="48"/>
                    <a:pt x="64" y="48"/>
                  </a:cubicBezTo>
                  <a:cubicBezTo>
                    <a:pt x="63" y="49"/>
                    <a:pt x="64" y="48"/>
                    <a:pt x="64" y="49"/>
                  </a:cubicBezTo>
                  <a:cubicBezTo>
                    <a:pt x="65" y="48"/>
                    <a:pt x="65" y="48"/>
                    <a:pt x="65" y="48"/>
                  </a:cubicBezTo>
                  <a:cubicBezTo>
                    <a:pt x="65" y="49"/>
                    <a:pt x="66" y="47"/>
                    <a:pt x="66" y="49"/>
                  </a:cubicBezTo>
                  <a:cubicBezTo>
                    <a:pt x="66" y="49"/>
                    <a:pt x="66" y="49"/>
                    <a:pt x="66" y="49"/>
                  </a:cubicBezTo>
                  <a:cubicBezTo>
                    <a:pt x="66" y="50"/>
                    <a:pt x="67" y="49"/>
                    <a:pt x="67" y="50"/>
                  </a:cubicBezTo>
                  <a:cubicBezTo>
                    <a:pt x="67" y="50"/>
                    <a:pt x="67" y="49"/>
                    <a:pt x="68" y="49"/>
                  </a:cubicBezTo>
                  <a:cubicBezTo>
                    <a:pt x="68" y="50"/>
                    <a:pt x="69" y="51"/>
                    <a:pt x="69" y="51"/>
                  </a:cubicBezTo>
                  <a:cubicBezTo>
                    <a:pt x="69" y="51"/>
                    <a:pt x="69" y="51"/>
                    <a:pt x="69" y="51"/>
                  </a:cubicBezTo>
                  <a:cubicBezTo>
                    <a:pt x="69" y="51"/>
                    <a:pt x="69" y="51"/>
                    <a:pt x="69" y="51"/>
                  </a:cubicBezTo>
                  <a:cubicBezTo>
                    <a:pt x="69" y="52"/>
                    <a:pt x="70" y="52"/>
                    <a:pt x="70" y="52"/>
                  </a:cubicBezTo>
                  <a:cubicBezTo>
                    <a:pt x="70" y="52"/>
                    <a:pt x="71" y="52"/>
                    <a:pt x="72" y="53"/>
                  </a:cubicBezTo>
                  <a:cubicBezTo>
                    <a:pt x="72" y="52"/>
                    <a:pt x="72" y="54"/>
                    <a:pt x="73" y="53"/>
                  </a:cubicBezTo>
                  <a:cubicBezTo>
                    <a:pt x="73" y="53"/>
                    <a:pt x="73" y="53"/>
                    <a:pt x="73" y="53"/>
                  </a:cubicBezTo>
                  <a:cubicBezTo>
                    <a:pt x="73" y="53"/>
                    <a:pt x="74" y="53"/>
                    <a:pt x="74" y="53"/>
                  </a:cubicBezTo>
                  <a:cubicBezTo>
                    <a:pt x="74" y="53"/>
                    <a:pt x="74" y="53"/>
                    <a:pt x="74" y="53"/>
                  </a:cubicBezTo>
                  <a:cubicBezTo>
                    <a:pt x="73" y="54"/>
                    <a:pt x="74" y="54"/>
                    <a:pt x="74" y="54"/>
                  </a:cubicBezTo>
                  <a:cubicBezTo>
                    <a:pt x="74" y="54"/>
                    <a:pt x="75" y="54"/>
                    <a:pt x="75" y="54"/>
                  </a:cubicBezTo>
                  <a:cubicBezTo>
                    <a:pt x="75" y="54"/>
                    <a:pt x="75" y="54"/>
                    <a:pt x="75" y="54"/>
                  </a:cubicBezTo>
                  <a:cubicBezTo>
                    <a:pt x="75" y="54"/>
                    <a:pt x="75" y="54"/>
                    <a:pt x="75" y="54"/>
                  </a:cubicBezTo>
                  <a:cubicBezTo>
                    <a:pt x="75" y="54"/>
                    <a:pt x="74" y="55"/>
                    <a:pt x="74" y="55"/>
                  </a:cubicBezTo>
                  <a:cubicBezTo>
                    <a:pt x="74" y="55"/>
                    <a:pt x="74" y="54"/>
                    <a:pt x="74" y="54"/>
                  </a:cubicBezTo>
                  <a:cubicBezTo>
                    <a:pt x="73" y="55"/>
                    <a:pt x="73" y="55"/>
                    <a:pt x="72" y="56"/>
                  </a:cubicBezTo>
                  <a:cubicBezTo>
                    <a:pt x="72" y="55"/>
                    <a:pt x="72" y="55"/>
                    <a:pt x="72" y="55"/>
                  </a:cubicBezTo>
                  <a:cubicBezTo>
                    <a:pt x="72" y="55"/>
                    <a:pt x="72" y="56"/>
                    <a:pt x="71" y="56"/>
                  </a:cubicBezTo>
                  <a:cubicBezTo>
                    <a:pt x="72" y="56"/>
                    <a:pt x="71" y="57"/>
                    <a:pt x="71" y="57"/>
                  </a:cubicBezTo>
                  <a:cubicBezTo>
                    <a:pt x="71" y="57"/>
                    <a:pt x="71" y="57"/>
                    <a:pt x="71" y="57"/>
                  </a:cubicBezTo>
                  <a:cubicBezTo>
                    <a:pt x="71" y="57"/>
                    <a:pt x="71" y="57"/>
                    <a:pt x="70" y="58"/>
                  </a:cubicBezTo>
                  <a:cubicBezTo>
                    <a:pt x="70" y="58"/>
                    <a:pt x="70" y="57"/>
                    <a:pt x="70" y="57"/>
                  </a:cubicBezTo>
                  <a:cubicBezTo>
                    <a:pt x="70" y="56"/>
                    <a:pt x="69" y="57"/>
                    <a:pt x="69" y="57"/>
                  </a:cubicBezTo>
                  <a:cubicBezTo>
                    <a:pt x="69" y="58"/>
                    <a:pt x="69" y="58"/>
                    <a:pt x="69" y="58"/>
                  </a:cubicBezTo>
                  <a:cubicBezTo>
                    <a:pt x="68" y="58"/>
                    <a:pt x="68" y="57"/>
                    <a:pt x="68" y="57"/>
                  </a:cubicBezTo>
                  <a:cubicBezTo>
                    <a:pt x="67" y="60"/>
                    <a:pt x="67" y="60"/>
                    <a:pt x="67" y="60"/>
                  </a:cubicBezTo>
                  <a:cubicBezTo>
                    <a:pt x="68" y="59"/>
                    <a:pt x="67" y="59"/>
                    <a:pt x="67" y="58"/>
                  </a:cubicBezTo>
                  <a:cubicBezTo>
                    <a:pt x="66" y="59"/>
                    <a:pt x="66" y="60"/>
                    <a:pt x="66" y="61"/>
                  </a:cubicBezTo>
                  <a:cubicBezTo>
                    <a:pt x="66" y="61"/>
                    <a:pt x="65" y="61"/>
                    <a:pt x="65" y="61"/>
                  </a:cubicBezTo>
                  <a:cubicBezTo>
                    <a:pt x="65" y="61"/>
                    <a:pt x="65" y="61"/>
                    <a:pt x="65" y="61"/>
                  </a:cubicBezTo>
                  <a:cubicBezTo>
                    <a:pt x="64" y="61"/>
                    <a:pt x="64" y="61"/>
                    <a:pt x="64" y="61"/>
                  </a:cubicBezTo>
                  <a:cubicBezTo>
                    <a:pt x="65" y="60"/>
                    <a:pt x="64" y="60"/>
                    <a:pt x="64" y="60"/>
                  </a:cubicBezTo>
                  <a:cubicBezTo>
                    <a:pt x="64" y="60"/>
                    <a:pt x="63" y="60"/>
                    <a:pt x="62" y="60"/>
                  </a:cubicBezTo>
                  <a:cubicBezTo>
                    <a:pt x="63" y="61"/>
                    <a:pt x="61" y="61"/>
                    <a:pt x="62" y="62"/>
                  </a:cubicBezTo>
                  <a:cubicBezTo>
                    <a:pt x="61" y="62"/>
                    <a:pt x="61" y="61"/>
                    <a:pt x="61" y="61"/>
                  </a:cubicBezTo>
                  <a:cubicBezTo>
                    <a:pt x="60" y="62"/>
                    <a:pt x="59" y="62"/>
                    <a:pt x="59" y="62"/>
                  </a:cubicBezTo>
                  <a:cubicBezTo>
                    <a:pt x="59" y="62"/>
                    <a:pt x="59" y="62"/>
                    <a:pt x="59" y="62"/>
                  </a:cubicBezTo>
                  <a:cubicBezTo>
                    <a:pt x="58" y="63"/>
                    <a:pt x="57" y="63"/>
                    <a:pt x="57" y="64"/>
                  </a:cubicBezTo>
                  <a:cubicBezTo>
                    <a:pt x="56" y="64"/>
                    <a:pt x="56" y="64"/>
                    <a:pt x="56" y="64"/>
                  </a:cubicBezTo>
                  <a:cubicBezTo>
                    <a:pt x="56" y="64"/>
                    <a:pt x="57" y="65"/>
                    <a:pt x="56" y="65"/>
                  </a:cubicBezTo>
                  <a:cubicBezTo>
                    <a:pt x="56" y="64"/>
                    <a:pt x="56" y="64"/>
                    <a:pt x="56" y="64"/>
                  </a:cubicBezTo>
                  <a:cubicBezTo>
                    <a:pt x="55" y="65"/>
                    <a:pt x="55" y="64"/>
                    <a:pt x="54" y="65"/>
                  </a:cubicBezTo>
                  <a:cubicBezTo>
                    <a:pt x="54" y="65"/>
                    <a:pt x="54" y="65"/>
                    <a:pt x="54" y="65"/>
                  </a:cubicBezTo>
                  <a:cubicBezTo>
                    <a:pt x="54" y="65"/>
                    <a:pt x="53" y="65"/>
                    <a:pt x="53" y="66"/>
                  </a:cubicBezTo>
                  <a:cubicBezTo>
                    <a:pt x="53" y="66"/>
                    <a:pt x="53" y="65"/>
                    <a:pt x="53" y="65"/>
                  </a:cubicBezTo>
                  <a:cubicBezTo>
                    <a:pt x="52" y="65"/>
                    <a:pt x="53" y="66"/>
                    <a:pt x="52" y="66"/>
                  </a:cubicBezTo>
                  <a:cubicBezTo>
                    <a:pt x="52" y="66"/>
                    <a:pt x="52" y="66"/>
                    <a:pt x="52" y="66"/>
                  </a:cubicBezTo>
                  <a:cubicBezTo>
                    <a:pt x="52" y="66"/>
                    <a:pt x="51" y="67"/>
                    <a:pt x="51" y="67"/>
                  </a:cubicBezTo>
                  <a:cubicBezTo>
                    <a:pt x="50" y="66"/>
                    <a:pt x="50" y="66"/>
                    <a:pt x="50" y="66"/>
                  </a:cubicBezTo>
                  <a:cubicBezTo>
                    <a:pt x="48" y="68"/>
                    <a:pt x="45" y="69"/>
                    <a:pt x="43" y="71"/>
                  </a:cubicBezTo>
                  <a:cubicBezTo>
                    <a:pt x="42" y="70"/>
                    <a:pt x="43" y="70"/>
                    <a:pt x="43" y="70"/>
                  </a:cubicBezTo>
                  <a:cubicBezTo>
                    <a:pt x="43" y="70"/>
                    <a:pt x="42" y="70"/>
                    <a:pt x="42" y="71"/>
                  </a:cubicBezTo>
                  <a:cubicBezTo>
                    <a:pt x="42" y="71"/>
                    <a:pt x="42" y="71"/>
                    <a:pt x="42" y="71"/>
                  </a:cubicBezTo>
                  <a:cubicBezTo>
                    <a:pt x="41" y="71"/>
                    <a:pt x="41" y="71"/>
                    <a:pt x="41" y="71"/>
                  </a:cubicBezTo>
                  <a:cubicBezTo>
                    <a:pt x="41" y="71"/>
                    <a:pt x="41" y="71"/>
                    <a:pt x="41" y="71"/>
                  </a:cubicBezTo>
                  <a:cubicBezTo>
                    <a:pt x="41" y="72"/>
                    <a:pt x="40" y="71"/>
                    <a:pt x="40" y="72"/>
                  </a:cubicBezTo>
                  <a:cubicBezTo>
                    <a:pt x="39" y="72"/>
                    <a:pt x="39" y="72"/>
                    <a:pt x="39" y="72"/>
                  </a:cubicBezTo>
                  <a:cubicBezTo>
                    <a:pt x="39" y="73"/>
                    <a:pt x="39" y="72"/>
                    <a:pt x="39" y="73"/>
                  </a:cubicBezTo>
                  <a:cubicBezTo>
                    <a:pt x="38" y="72"/>
                    <a:pt x="38" y="72"/>
                    <a:pt x="38" y="72"/>
                  </a:cubicBezTo>
                  <a:cubicBezTo>
                    <a:pt x="38" y="72"/>
                    <a:pt x="38" y="74"/>
                    <a:pt x="37" y="73"/>
                  </a:cubicBezTo>
                  <a:cubicBezTo>
                    <a:pt x="37" y="74"/>
                    <a:pt x="36" y="74"/>
                    <a:pt x="37" y="75"/>
                  </a:cubicBezTo>
                  <a:cubicBezTo>
                    <a:pt x="36" y="74"/>
                    <a:pt x="36" y="74"/>
                    <a:pt x="36" y="74"/>
                  </a:cubicBezTo>
                  <a:cubicBezTo>
                    <a:pt x="34" y="76"/>
                    <a:pt x="32" y="77"/>
                    <a:pt x="31" y="79"/>
                  </a:cubicBezTo>
                  <a:cubicBezTo>
                    <a:pt x="31" y="78"/>
                    <a:pt x="31" y="78"/>
                    <a:pt x="31" y="78"/>
                  </a:cubicBezTo>
                  <a:cubicBezTo>
                    <a:pt x="31" y="80"/>
                    <a:pt x="29" y="79"/>
                    <a:pt x="29" y="81"/>
                  </a:cubicBezTo>
                  <a:cubicBezTo>
                    <a:pt x="29" y="81"/>
                    <a:pt x="29" y="81"/>
                    <a:pt x="29" y="81"/>
                  </a:cubicBezTo>
                  <a:cubicBezTo>
                    <a:pt x="28" y="81"/>
                    <a:pt x="28" y="81"/>
                    <a:pt x="28" y="81"/>
                  </a:cubicBezTo>
                  <a:cubicBezTo>
                    <a:pt x="28" y="82"/>
                    <a:pt x="27" y="82"/>
                    <a:pt x="27" y="82"/>
                  </a:cubicBezTo>
                  <a:cubicBezTo>
                    <a:pt x="27" y="82"/>
                    <a:pt x="27" y="82"/>
                    <a:pt x="27" y="82"/>
                  </a:cubicBezTo>
                  <a:cubicBezTo>
                    <a:pt x="27" y="82"/>
                    <a:pt x="27" y="83"/>
                    <a:pt x="26" y="83"/>
                  </a:cubicBezTo>
                  <a:cubicBezTo>
                    <a:pt x="26" y="83"/>
                    <a:pt x="26" y="83"/>
                    <a:pt x="26" y="83"/>
                  </a:cubicBezTo>
                  <a:cubicBezTo>
                    <a:pt x="23" y="84"/>
                    <a:pt x="20" y="85"/>
                    <a:pt x="19" y="88"/>
                  </a:cubicBezTo>
                  <a:cubicBezTo>
                    <a:pt x="19" y="89"/>
                    <a:pt x="18" y="88"/>
                    <a:pt x="18" y="88"/>
                  </a:cubicBezTo>
                  <a:cubicBezTo>
                    <a:pt x="17" y="90"/>
                    <a:pt x="14" y="91"/>
                    <a:pt x="14" y="93"/>
                  </a:cubicBezTo>
                  <a:cubicBezTo>
                    <a:pt x="13" y="95"/>
                    <a:pt x="14" y="97"/>
                    <a:pt x="14" y="97"/>
                  </a:cubicBezTo>
                  <a:cubicBezTo>
                    <a:pt x="16" y="94"/>
                    <a:pt x="19" y="92"/>
                    <a:pt x="23" y="90"/>
                  </a:cubicBezTo>
                  <a:cubicBezTo>
                    <a:pt x="24" y="89"/>
                    <a:pt x="25" y="88"/>
                    <a:pt x="26" y="87"/>
                  </a:cubicBezTo>
                  <a:cubicBezTo>
                    <a:pt x="30" y="84"/>
                    <a:pt x="35" y="83"/>
                    <a:pt x="39" y="79"/>
                  </a:cubicBezTo>
                  <a:cubicBezTo>
                    <a:pt x="39" y="79"/>
                    <a:pt x="39" y="79"/>
                    <a:pt x="39" y="78"/>
                  </a:cubicBezTo>
                  <a:cubicBezTo>
                    <a:pt x="39" y="79"/>
                    <a:pt x="39" y="79"/>
                    <a:pt x="39" y="79"/>
                  </a:cubicBezTo>
                  <a:cubicBezTo>
                    <a:pt x="39" y="78"/>
                    <a:pt x="39" y="78"/>
                    <a:pt x="39" y="78"/>
                  </a:cubicBezTo>
                  <a:cubicBezTo>
                    <a:pt x="39" y="78"/>
                    <a:pt x="39" y="78"/>
                    <a:pt x="39" y="79"/>
                  </a:cubicBezTo>
                  <a:cubicBezTo>
                    <a:pt x="44" y="75"/>
                    <a:pt x="44" y="75"/>
                    <a:pt x="44" y="75"/>
                  </a:cubicBezTo>
                  <a:cubicBezTo>
                    <a:pt x="44" y="75"/>
                    <a:pt x="45" y="75"/>
                    <a:pt x="45" y="74"/>
                  </a:cubicBezTo>
                  <a:cubicBezTo>
                    <a:pt x="45" y="75"/>
                    <a:pt x="45" y="75"/>
                    <a:pt x="45" y="75"/>
                  </a:cubicBezTo>
                  <a:cubicBezTo>
                    <a:pt x="46" y="73"/>
                    <a:pt x="46" y="73"/>
                    <a:pt x="48" y="74"/>
                  </a:cubicBezTo>
                  <a:cubicBezTo>
                    <a:pt x="53" y="72"/>
                    <a:pt x="57" y="69"/>
                    <a:pt x="62" y="67"/>
                  </a:cubicBezTo>
                  <a:cubicBezTo>
                    <a:pt x="67" y="65"/>
                    <a:pt x="72" y="62"/>
                    <a:pt x="77" y="60"/>
                  </a:cubicBezTo>
                  <a:cubicBezTo>
                    <a:pt x="77" y="59"/>
                    <a:pt x="78" y="59"/>
                    <a:pt x="79" y="57"/>
                  </a:cubicBezTo>
                  <a:cubicBezTo>
                    <a:pt x="79" y="58"/>
                    <a:pt x="79" y="58"/>
                    <a:pt x="79" y="58"/>
                  </a:cubicBezTo>
                  <a:cubicBezTo>
                    <a:pt x="80" y="57"/>
                    <a:pt x="80" y="57"/>
                    <a:pt x="81" y="57"/>
                  </a:cubicBezTo>
                  <a:cubicBezTo>
                    <a:pt x="81" y="57"/>
                    <a:pt x="81" y="57"/>
                    <a:pt x="81" y="57"/>
                  </a:cubicBezTo>
                  <a:cubicBezTo>
                    <a:pt x="82" y="46"/>
                    <a:pt x="81" y="54"/>
                    <a:pt x="81" y="52"/>
                  </a:cubicBezTo>
                  <a:close/>
                  <a:moveTo>
                    <a:pt x="77" y="55"/>
                  </a:moveTo>
                  <a:cubicBezTo>
                    <a:pt x="77" y="55"/>
                    <a:pt x="77" y="55"/>
                    <a:pt x="77" y="55"/>
                  </a:cubicBezTo>
                  <a:cubicBezTo>
                    <a:pt x="77" y="55"/>
                    <a:pt x="77" y="55"/>
                    <a:pt x="77" y="55"/>
                  </a:cubicBezTo>
                  <a:cubicBezTo>
                    <a:pt x="77" y="55"/>
                    <a:pt x="77" y="55"/>
                    <a:pt x="77"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93" name="Freeform 101"/>
            <p:cNvSpPr>
              <a:spLocks noEditPoints="1"/>
            </p:cNvSpPr>
            <p:nvPr/>
          </p:nvSpPr>
          <p:spPr bwMode="auto">
            <a:xfrm>
              <a:off x="2557733" y="3411875"/>
              <a:ext cx="1507187" cy="137967"/>
            </a:xfrm>
            <a:custGeom>
              <a:avLst/>
              <a:gdLst/>
              <a:ahLst/>
              <a:cxnLst>
                <a:cxn ang="0">
                  <a:pos x="407" y="20"/>
                </a:cxn>
                <a:cxn ang="0">
                  <a:pos x="334" y="7"/>
                </a:cxn>
                <a:cxn ang="0">
                  <a:pos x="268" y="3"/>
                </a:cxn>
                <a:cxn ang="0">
                  <a:pos x="239" y="2"/>
                </a:cxn>
                <a:cxn ang="0">
                  <a:pos x="212" y="1"/>
                </a:cxn>
                <a:cxn ang="0">
                  <a:pos x="163" y="2"/>
                </a:cxn>
                <a:cxn ang="0">
                  <a:pos x="131" y="5"/>
                </a:cxn>
                <a:cxn ang="0">
                  <a:pos x="84" y="12"/>
                </a:cxn>
                <a:cxn ang="0">
                  <a:pos x="60" y="18"/>
                </a:cxn>
                <a:cxn ang="0">
                  <a:pos x="29" y="26"/>
                </a:cxn>
                <a:cxn ang="0">
                  <a:pos x="15" y="30"/>
                </a:cxn>
                <a:cxn ang="0">
                  <a:pos x="4" y="37"/>
                </a:cxn>
                <a:cxn ang="0">
                  <a:pos x="3" y="37"/>
                </a:cxn>
                <a:cxn ang="0">
                  <a:pos x="13" y="34"/>
                </a:cxn>
                <a:cxn ang="0">
                  <a:pos x="26" y="30"/>
                </a:cxn>
                <a:cxn ang="0">
                  <a:pos x="42" y="26"/>
                </a:cxn>
                <a:cxn ang="0">
                  <a:pos x="43" y="27"/>
                </a:cxn>
                <a:cxn ang="0">
                  <a:pos x="54" y="24"/>
                </a:cxn>
                <a:cxn ang="0">
                  <a:pos x="55" y="24"/>
                </a:cxn>
                <a:cxn ang="0">
                  <a:pos x="59" y="24"/>
                </a:cxn>
                <a:cxn ang="0">
                  <a:pos x="69" y="20"/>
                </a:cxn>
                <a:cxn ang="0">
                  <a:pos x="75" y="19"/>
                </a:cxn>
                <a:cxn ang="0">
                  <a:pos x="79" y="19"/>
                </a:cxn>
                <a:cxn ang="0">
                  <a:pos x="87" y="18"/>
                </a:cxn>
                <a:cxn ang="0">
                  <a:pos x="93" y="17"/>
                </a:cxn>
                <a:cxn ang="0">
                  <a:pos x="99" y="16"/>
                </a:cxn>
                <a:cxn ang="0">
                  <a:pos x="106" y="12"/>
                </a:cxn>
                <a:cxn ang="0">
                  <a:pos x="108" y="14"/>
                </a:cxn>
                <a:cxn ang="0">
                  <a:pos x="132" y="12"/>
                </a:cxn>
                <a:cxn ang="0">
                  <a:pos x="141" y="11"/>
                </a:cxn>
                <a:cxn ang="0">
                  <a:pos x="151" y="9"/>
                </a:cxn>
                <a:cxn ang="0">
                  <a:pos x="174" y="9"/>
                </a:cxn>
                <a:cxn ang="0">
                  <a:pos x="185" y="8"/>
                </a:cxn>
                <a:cxn ang="0">
                  <a:pos x="189" y="8"/>
                </a:cxn>
                <a:cxn ang="0">
                  <a:pos x="192" y="7"/>
                </a:cxn>
                <a:cxn ang="0">
                  <a:pos x="200" y="8"/>
                </a:cxn>
                <a:cxn ang="0">
                  <a:pos x="208" y="7"/>
                </a:cxn>
                <a:cxn ang="0">
                  <a:pos x="228" y="7"/>
                </a:cxn>
                <a:cxn ang="0">
                  <a:pos x="238" y="8"/>
                </a:cxn>
                <a:cxn ang="0">
                  <a:pos x="253" y="8"/>
                </a:cxn>
                <a:cxn ang="0">
                  <a:pos x="263" y="9"/>
                </a:cxn>
                <a:cxn ang="0">
                  <a:pos x="264" y="9"/>
                </a:cxn>
                <a:cxn ang="0">
                  <a:pos x="276" y="9"/>
                </a:cxn>
                <a:cxn ang="0">
                  <a:pos x="294" y="10"/>
                </a:cxn>
                <a:cxn ang="0">
                  <a:pos x="301" y="9"/>
                </a:cxn>
                <a:cxn ang="0">
                  <a:pos x="310" y="11"/>
                </a:cxn>
                <a:cxn ang="0">
                  <a:pos x="325" y="13"/>
                </a:cxn>
                <a:cxn ang="0">
                  <a:pos x="343" y="14"/>
                </a:cxn>
                <a:cxn ang="0">
                  <a:pos x="354" y="15"/>
                </a:cxn>
                <a:cxn ang="0">
                  <a:pos x="386" y="21"/>
                </a:cxn>
                <a:cxn ang="0">
                  <a:pos x="396" y="23"/>
                </a:cxn>
                <a:cxn ang="0">
                  <a:pos x="426" y="27"/>
                </a:cxn>
                <a:cxn ang="0">
                  <a:pos x="440" y="30"/>
                </a:cxn>
                <a:cxn ang="0">
                  <a:pos x="496" y="44"/>
                </a:cxn>
              </a:cxnLst>
              <a:rect l="0" t="0" r="r" b="b"/>
              <a:pathLst>
                <a:path w="496" h="46">
                  <a:moveTo>
                    <a:pt x="465" y="33"/>
                  </a:moveTo>
                  <a:cubicBezTo>
                    <a:pt x="461" y="32"/>
                    <a:pt x="456" y="31"/>
                    <a:pt x="453" y="30"/>
                  </a:cubicBezTo>
                  <a:cubicBezTo>
                    <a:pt x="439" y="26"/>
                    <a:pt x="424" y="22"/>
                    <a:pt x="410" y="19"/>
                  </a:cubicBezTo>
                  <a:cubicBezTo>
                    <a:pt x="410" y="19"/>
                    <a:pt x="409" y="20"/>
                    <a:pt x="409" y="20"/>
                  </a:cubicBezTo>
                  <a:cubicBezTo>
                    <a:pt x="408" y="19"/>
                    <a:pt x="408" y="19"/>
                    <a:pt x="408" y="19"/>
                  </a:cubicBezTo>
                  <a:cubicBezTo>
                    <a:pt x="407" y="20"/>
                    <a:pt x="407" y="20"/>
                    <a:pt x="407" y="20"/>
                  </a:cubicBezTo>
                  <a:cubicBezTo>
                    <a:pt x="406" y="19"/>
                    <a:pt x="407" y="19"/>
                    <a:pt x="408" y="19"/>
                  </a:cubicBezTo>
                  <a:cubicBezTo>
                    <a:pt x="402" y="18"/>
                    <a:pt x="396" y="17"/>
                    <a:pt x="391" y="16"/>
                  </a:cubicBezTo>
                  <a:cubicBezTo>
                    <a:pt x="390" y="17"/>
                    <a:pt x="388" y="15"/>
                    <a:pt x="387" y="16"/>
                  </a:cubicBezTo>
                  <a:cubicBezTo>
                    <a:pt x="387" y="16"/>
                    <a:pt x="387" y="16"/>
                    <a:pt x="388" y="16"/>
                  </a:cubicBezTo>
                  <a:cubicBezTo>
                    <a:pt x="383" y="15"/>
                    <a:pt x="383" y="15"/>
                    <a:pt x="380" y="14"/>
                  </a:cubicBezTo>
                  <a:cubicBezTo>
                    <a:pt x="364" y="11"/>
                    <a:pt x="349" y="9"/>
                    <a:pt x="334" y="7"/>
                  </a:cubicBezTo>
                  <a:cubicBezTo>
                    <a:pt x="318" y="5"/>
                    <a:pt x="303" y="5"/>
                    <a:pt x="287" y="4"/>
                  </a:cubicBezTo>
                  <a:cubicBezTo>
                    <a:pt x="284" y="5"/>
                    <a:pt x="281" y="4"/>
                    <a:pt x="278" y="5"/>
                  </a:cubicBezTo>
                  <a:cubicBezTo>
                    <a:pt x="278" y="4"/>
                    <a:pt x="278" y="4"/>
                    <a:pt x="278" y="4"/>
                  </a:cubicBezTo>
                  <a:cubicBezTo>
                    <a:pt x="276" y="5"/>
                    <a:pt x="275" y="4"/>
                    <a:pt x="272" y="3"/>
                  </a:cubicBezTo>
                  <a:cubicBezTo>
                    <a:pt x="272" y="4"/>
                    <a:pt x="271" y="3"/>
                    <a:pt x="271" y="4"/>
                  </a:cubicBezTo>
                  <a:cubicBezTo>
                    <a:pt x="270" y="5"/>
                    <a:pt x="269" y="3"/>
                    <a:pt x="268" y="3"/>
                  </a:cubicBezTo>
                  <a:cubicBezTo>
                    <a:pt x="268" y="3"/>
                    <a:pt x="268" y="4"/>
                    <a:pt x="267" y="3"/>
                  </a:cubicBezTo>
                  <a:cubicBezTo>
                    <a:pt x="263" y="4"/>
                    <a:pt x="268" y="3"/>
                    <a:pt x="263" y="2"/>
                  </a:cubicBezTo>
                  <a:cubicBezTo>
                    <a:pt x="256" y="2"/>
                    <a:pt x="248" y="2"/>
                    <a:pt x="241" y="2"/>
                  </a:cubicBezTo>
                  <a:cubicBezTo>
                    <a:pt x="242" y="2"/>
                    <a:pt x="242" y="2"/>
                    <a:pt x="241" y="2"/>
                  </a:cubicBezTo>
                  <a:cubicBezTo>
                    <a:pt x="241" y="1"/>
                    <a:pt x="239" y="3"/>
                    <a:pt x="238" y="2"/>
                  </a:cubicBezTo>
                  <a:cubicBezTo>
                    <a:pt x="238" y="2"/>
                    <a:pt x="239" y="2"/>
                    <a:pt x="239" y="2"/>
                  </a:cubicBezTo>
                  <a:cubicBezTo>
                    <a:pt x="236" y="1"/>
                    <a:pt x="233" y="2"/>
                    <a:pt x="230" y="1"/>
                  </a:cubicBezTo>
                  <a:cubicBezTo>
                    <a:pt x="231" y="1"/>
                    <a:pt x="231" y="1"/>
                    <a:pt x="231" y="1"/>
                  </a:cubicBezTo>
                  <a:cubicBezTo>
                    <a:pt x="228" y="2"/>
                    <a:pt x="224" y="1"/>
                    <a:pt x="222" y="1"/>
                  </a:cubicBezTo>
                  <a:cubicBezTo>
                    <a:pt x="223" y="1"/>
                    <a:pt x="221" y="1"/>
                    <a:pt x="220" y="1"/>
                  </a:cubicBezTo>
                  <a:cubicBezTo>
                    <a:pt x="218" y="2"/>
                    <a:pt x="215" y="0"/>
                    <a:pt x="212" y="1"/>
                  </a:cubicBezTo>
                  <a:cubicBezTo>
                    <a:pt x="212" y="1"/>
                    <a:pt x="212" y="1"/>
                    <a:pt x="212" y="1"/>
                  </a:cubicBezTo>
                  <a:cubicBezTo>
                    <a:pt x="205" y="1"/>
                    <a:pt x="196" y="1"/>
                    <a:pt x="188" y="1"/>
                  </a:cubicBezTo>
                  <a:cubicBezTo>
                    <a:pt x="184" y="2"/>
                    <a:pt x="179" y="1"/>
                    <a:pt x="174" y="1"/>
                  </a:cubicBezTo>
                  <a:cubicBezTo>
                    <a:pt x="173" y="2"/>
                    <a:pt x="173" y="2"/>
                    <a:pt x="173" y="2"/>
                  </a:cubicBezTo>
                  <a:cubicBezTo>
                    <a:pt x="171" y="2"/>
                    <a:pt x="173" y="2"/>
                    <a:pt x="172" y="1"/>
                  </a:cubicBezTo>
                  <a:cubicBezTo>
                    <a:pt x="170" y="2"/>
                    <a:pt x="167" y="2"/>
                    <a:pt x="164" y="2"/>
                  </a:cubicBezTo>
                  <a:cubicBezTo>
                    <a:pt x="163" y="2"/>
                    <a:pt x="162" y="2"/>
                    <a:pt x="163" y="2"/>
                  </a:cubicBezTo>
                  <a:cubicBezTo>
                    <a:pt x="159" y="2"/>
                    <a:pt x="155" y="3"/>
                    <a:pt x="151" y="3"/>
                  </a:cubicBezTo>
                  <a:cubicBezTo>
                    <a:pt x="152" y="4"/>
                    <a:pt x="149" y="4"/>
                    <a:pt x="148" y="4"/>
                  </a:cubicBezTo>
                  <a:cubicBezTo>
                    <a:pt x="147" y="4"/>
                    <a:pt x="147" y="4"/>
                    <a:pt x="147" y="3"/>
                  </a:cubicBezTo>
                  <a:cubicBezTo>
                    <a:pt x="145" y="4"/>
                    <a:pt x="143" y="4"/>
                    <a:pt x="140" y="4"/>
                  </a:cubicBezTo>
                  <a:cubicBezTo>
                    <a:pt x="139" y="4"/>
                    <a:pt x="138" y="5"/>
                    <a:pt x="137" y="5"/>
                  </a:cubicBezTo>
                  <a:cubicBezTo>
                    <a:pt x="136" y="4"/>
                    <a:pt x="133" y="5"/>
                    <a:pt x="131" y="5"/>
                  </a:cubicBezTo>
                  <a:cubicBezTo>
                    <a:pt x="132" y="5"/>
                    <a:pt x="130" y="6"/>
                    <a:pt x="128" y="6"/>
                  </a:cubicBezTo>
                  <a:cubicBezTo>
                    <a:pt x="129" y="5"/>
                    <a:pt x="129" y="5"/>
                    <a:pt x="129" y="5"/>
                  </a:cubicBezTo>
                  <a:cubicBezTo>
                    <a:pt x="123" y="6"/>
                    <a:pt x="115" y="6"/>
                    <a:pt x="109" y="8"/>
                  </a:cubicBezTo>
                  <a:cubicBezTo>
                    <a:pt x="109" y="7"/>
                    <a:pt x="109" y="7"/>
                    <a:pt x="109" y="7"/>
                  </a:cubicBezTo>
                  <a:cubicBezTo>
                    <a:pt x="102" y="9"/>
                    <a:pt x="96" y="9"/>
                    <a:pt x="90" y="11"/>
                  </a:cubicBezTo>
                  <a:cubicBezTo>
                    <a:pt x="88" y="11"/>
                    <a:pt x="85" y="11"/>
                    <a:pt x="84" y="12"/>
                  </a:cubicBezTo>
                  <a:cubicBezTo>
                    <a:pt x="82" y="12"/>
                    <a:pt x="81" y="13"/>
                    <a:pt x="79" y="14"/>
                  </a:cubicBezTo>
                  <a:cubicBezTo>
                    <a:pt x="79" y="14"/>
                    <a:pt x="78" y="13"/>
                    <a:pt x="78" y="13"/>
                  </a:cubicBezTo>
                  <a:cubicBezTo>
                    <a:pt x="75" y="13"/>
                    <a:pt x="72" y="13"/>
                    <a:pt x="70" y="15"/>
                  </a:cubicBezTo>
                  <a:cubicBezTo>
                    <a:pt x="70" y="14"/>
                    <a:pt x="70" y="14"/>
                    <a:pt x="70" y="14"/>
                  </a:cubicBezTo>
                  <a:cubicBezTo>
                    <a:pt x="68" y="15"/>
                    <a:pt x="64" y="17"/>
                    <a:pt x="62" y="17"/>
                  </a:cubicBezTo>
                  <a:cubicBezTo>
                    <a:pt x="61" y="17"/>
                    <a:pt x="59" y="18"/>
                    <a:pt x="60" y="18"/>
                  </a:cubicBezTo>
                  <a:cubicBezTo>
                    <a:pt x="59" y="19"/>
                    <a:pt x="59" y="18"/>
                    <a:pt x="58" y="18"/>
                  </a:cubicBezTo>
                  <a:cubicBezTo>
                    <a:pt x="59" y="17"/>
                    <a:pt x="59" y="17"/>
                    <a:pt x="59" y="17"/>
                  </a:cubicBezTo>
                  <a:cubicBezTo>
                    <a:pt x="53" y="19"/>
                    <a:pt x="49" y="20"/>
                    <a:pt x="43" y="22"/>
                  </a:cubicBezTo>
                  <a:cubicBezTo>
                    <a:pt x="42" y="21"/>
                    <a:pt x="38" y="23"/>
                    <a:pt x="35" y="24"/>
                  </a:cubicBezTo>
                  <a:cubicBezTo>
                    <a:pt x="34" y="25"/>
                    <a:pt x="30" y="25"/>
                    <a:pt x="29" y="26"/>
                  </a:cubicBezTo>
                  <a:cubicBezTo>
                    <a:pt x="29" y="26"/>
                    <a:pt x="29" y="26"/>
                    <a:pt x="29" y="26"/>
                  </a:cubicBezTo>
                  <a:cubicBezTo>
                    <a:pt x="27" y="27"/>
                    <a:pt x="23" y="27"/>
                    <a:pt x="20" y="28"/>
                  </a:cubicBezTo>
                  <a:cubicBezTo>
                    <a:pt x="18" y="29"/>
                    <a:pt x="19" y="29"/>
                    <a:pt x="17" y="30"/>
                  </a:cubicBezTo>
                  <a:cubicBezTo>
                    <a:pt x="17" y="30"/>
                    <a:pt x="17" y="30"/>
                    <a:pt x="17" y="30"/>
                  </a:cubicBezTo>
                  <a:cubicBezTo>
                    <a:pt x="16" y="31"/>
                    <a:pt x="16" y="31"/>
                    <a:pt x="15" y="32"/>
                  </a:cubicBezTo>
                  <a:cubicBezTo>
                    <a:pt x="14" y="32"/>
                    <a:pt x="14" y="33"/>
                    <a:pt x="13" y="33"/>
                  </a:cubicBezTo>
                  <a:cubicBezTo>
                    <a:pt x="14" y="32"/>
                    <a:pt x="14" y="31"/>
                    <a:pt x="15" y="30"/>
                  </a:cubicBezTo>
                  <a:cubicBezTo>
                    <a:pt x="13" y="31"/>
                    <a:pt x="12" y="33"/>
                    <a:pt x="10" y="33"/>
                  </a:cubicBezTo>
                  <a:cubicBezTo>
                    <a:pt x="8" y="33"/>
                    <a:pt x="7" y="34"/>
                    <a:pt x="7" y="34"/>
                  </a:cubicBezTo>
                  <a:cubicBezTo>
                    <a:pt x="8" y="34"/>
                    <a:pt x="6" y="34"/>
                    <a:pt x="7" y="34"/>
                  </a:cubicBezTo>
                  <a:cubicBezTo>
                    <a:pt x="6" y="34"/>
                    <a:pt x="5" y="35"/>
                    <a:pt x="5" y="35"/>
                  </a:cubicBezTo>
                  <a:cubicBezTo>
                    <a:pt x="5" y="35"/>
                    <a:pt x="5" y="35"/>
                    <a:pt x="5" y="35"/>
                  </a:cubicBezTo>
                  <a:cubicBezTo>
                    <a:pt x="5" y="36"/>
                    <a:pt x="4" y="36"/>
                    <a:pt x="4" y="37"/>
                  </a:cubicBezTo>
                  <a:cubicBezTo>
                    <a:pt x="5" y="36"/>
                    <a:pt x="5" y="36"/>
                    <a:pt x="6" y="36"/>
                  </a:cubicBezTo>
                  <a:cubicBezTo>
                    <a:pt x="6" y="36"/>
                    <a:pt x="4" y="37"/>
                    <a:pt x="3" y="37"/>
                  </a:cubicBezTo>
                  <a:cubicBezTo>
                    <a:pt x="2" y="37"/>
                    <a:pt x="4" y="36"/>
                    <a:pt x="3" y="36"/>
                  </a:cubicBezTo>
                  <a:cubicBezTo>
                    <a:pt x="0" y="38"/>
                    <a:pt x="0" y="38"/>
                    <a:pt x="0" y="38"/>
                  </a:cubicBezTo>
                  <a:cubicBezTo>
                    <a:pt x="1" y="38"/>
                    <a:pt x="2" y="38"/>
                    <a:pt x="2" y="38"/>
                  </a:cubicBezTo>
                  <a:cubicBezTo>
                    <a:pt x="3" y="37"/>
                    <a:pt x="3" y="37"/>
                    <a:pt x="3" y="37"/>
                  </a:cubicBezTo>
                  <a:cubicBezTo>
                    <a:pt x="3" y="38"/>
                    <a:pt x="3" y="38"/>
                    <a:pt x="3" y="38"/>
                  </a:cubicBezTo>
                  <a:cubicBezTo>
                    <a:pt x="5" y="37"/>
                    <a:pt x="7" y="37"/>
                    <a:pt x="9" y="35"/>
                  </a:cubicBezTo>
                  <a:cubicBezTo>
                    <a:pt x="8" y="35"/>
                    <a:pt x="8" y="35"/>
                    <a:pt x="8" y="35"/>
                  </a:cubicBezTo>
                  <a:cubicBezTo>
                    <a:pt x="9" y="35"/>
                    <a:pt x="10" y="34"/>
                    <a:pt x="12" y="34"/>
                  </a:cubicBezTo>
                  <a:cubicBezTo>
                    <a:pt x="11" y="34"/>
                    <a:pt x="12" y="34"/>
                    <a:pt x="12" y="34"/>
                  </a:cubicBezTo>
                  <a:cubicBezTo>
                    <a:pt x="13" y="34"/>
                    <a:pt x="13" y="34"/>
                    <a:pt x="13" y="34"/>
                  </a:cubicBezTo>
                  <a:cubicBezTo>
                    <a:pt x="12" y="35"/>
                    <a:pt x="12" y="35"/>
                    <a:pt x="12" y="35"/>
                  </a:cubicBezTo>
                  <a:cubicBezTo>
                    <a:pt x="12" y="34"/>
                    <a:pt x="16" y="33"/>
                    <a:pt x="16" y="33"/>
                  </a:cubicBezTo>
                  <a:cubicBezTo>
                    <a:pt x="16" y="33"/>
                    <a:pt x="16" y="33"/>
                    <a:pt x="16" y="33"/>
                  </a:cubicBezTo>
                  <a:cubicBezTo>
                    <a:pt x="18" y="33"/>
                    <a:pt x="16" y="33"/>
                    <a:pt x="17" y="32"/>
                  </a:cubicBezTo>
                  <a:cubicBezTo>
                    <a:pt x="18" y="32"/>
                    <a:pt x="18" y="33"/>
                    <a:pt x="19" y="33"/>
                  </a:cubicBezTo>
                  <a:cubicBezTo>
                    <a:pt x="21" y="32"/>
                    <a:pt x="24" y="30"/>
                    <a:pt x="26" y="30"/>
                  </a:cubicBezTo>
                  <a:cubicBezTo>
                    <a:pt x="28" y="30"/>
                    <a:pt x="30" y="29"/>
                    <a:pt x="31" y="28"/>
                  </a:cubicBezTo>
                  <a:cubicBezTo>
                    <a:pt x="33" y="27"/>
                    <a:pt x="32" y="29"/>
                    <a:pt x="33" y="28"/>
                  </a:cubicBezTo>
                  <a:cubicBezTo>
                    <a:pt x="33" y="28"/>
                    <a:pt x="33" y="29"/>
                    <a:pt x="34" y="29"/>
                  </a:cubicBezTo>
                  <a:cubicBezTo>
                    <a:pt x="34" y="28"/>
                    <a:pt x="37" y="28"/>
                    <a:pt x="35" y="28"/>
                  </a:cubicBezTo>
                  <a:cubicBezTo>
                    <a:pt x="37" y="27"/>
                    <a:pt x="40" y="26"/>
                    <a:pt x="42" y="25"/>
                  </a:cubicBezTo>
                  <a:cubicBezTo>
                    <a:pt x="42" y="26"/>
                    <a:pt x="42" y="26"/>
                    <a:pt x="42" y="26"/>
                  </a:cubicBezTo>
                  <a:cubicBezTo>
                    <a:pt x="43" y="26"/>
                    <a:pt x="45" y="25"/>
                    <a:pt x="47" y="24"/>
                  </a:cubicBezTo>
                  <a:cubicBezTo>
                    <a:pt x="47" y="24"/>
                    <a:pt x="46" y="24"/>
                    <a:pt x="46" y="23"/>
                  </a:cubicBezTo>
                  <a:cubicBezTo>
                    <a:pt x="48" y="23"/>
                    <a:pt x="48" y="23"/>
                    <a:pt x="48" y="23"/>
                  </a:cubicBezTo>
                  <a:cubicBezTo>
                    <a:pt x="48" y="23"/>
                    <a:pt x="48" y="24"/>
                    <a:pt x="50" y="24"/>
                  </a:cubicBezTo>
                  <a:cubicBezTo>
                    <a:pt x="50" y="25"/>
                    <a:pt x="47" y="24"/>
                    <a:pt x="48" y="25"/>
                  </a:cubicBezTo>
                  <a:cubicBezTo>
                    <a:pt x="47" y="26"/>
                    <a:pt x="44" y="27"/>
                    <a:pt x="43" y="27"/>
                  </a:cubicBezTo>
                  <a:cubicBezTo>
                    <a:pt x="42" y="28"/>
                    <a:pt x="45" y="26"/>
                    <a:pt x="44" y="27"/>
                  </a:cubicBezTo>
                  <a:cubicBezTo>
                    <a:pt x="46" y="27"/>
                    <a:pt x="46" y="26"/>
                    <a:pt x="49" y="25"/>
                  </a:cubicBezTo>
                  <a:cubicBezTo>
                    <a:pt x="49" y="25"/>
                    <a:pt x="48" y="25"/>
                    <a:pt x="49" y="25"/>
                  </a:cubicBezTo>
                  <a:cubicBezTo>
                    <a:pt x="51" y="23"/>
                    <a:pt x="52" y="25"/>
                    <a:pt x="52" y="25"/>
                  </a:cubicBezTo>
                  <a:cubicBezTo>
                    <a:pt x="51" y="25"/>
                    <a:pt x="51" y="25"/>
                    <a:pt x="51" y="25"/>
                  </a:cubicBezTo>
                  <a:cubicBezTo>
                    <a:pt x="53" y="25"/>
                    <a:pt x="53" y="24"/>
                    <a:pt x="54" y="24"/>
                  </a:cubicBezTo>
                  <a:cubicBezTo>
                    <a:pt x="55" y="25"/>
                    <a:pt x="52" y="25"/>
                    <a:pt x="52" y="25"/>
                  </a:cubicBezTo>
                  <a:cubicBezTo>
                    <a:pt x="53" y="26"/>
                    <a:pt x="53" y="26"/>
                    <a:pt x="53" y="26"/>
                  </a:cubicBezTo>
                  <a:cubicBezTo>
                    <a:pt x="55" y="26"/>
                    <a:pt x="53" y="25"/>
                    <a:pt x="56" y="25"/>
                  </a:cubicBezTo>
                  <a:cubicBezTo>
                    <a:pt x="56" y="25"/>
                    <a:pt x="56" y="25"/>
                    <a:pt x="56" y="25"/>
                  </a:cubicBezTo>
                  <a:cubicBezTo>
                    <a:pt x="57" y="25"/>
                    <a:pt x="57" y="25"/>
                    <a:pt x="57" y="25"/>
                  </a:cubicBezTo>
                  <a:cubicBezTo>
                    <a:pt x="57" y="24"/>
                    <a:pt x="56" y="24"/>
                    <a:pt x="55" y="24"/>
                  </a:cubicBezTo>
                  <a:cubicBezTo>
                    <a:pt x="56" y="23"/>
                    <a:pt x="56" y="24"/>
                    <a:pt x="58" y="23"/>
                  </a:cubicBezTo>
                  <a:cubicBezTo>
                    <a:pt x="59" y="22"/>
                    <a:pt x="57" y="23"/>
                    <a:pt x="57" y="23"/>
                  </a:cubicBezTo>
                  <a:cubicBezTo>
                    <a:pt x="57" y="22"/>
                    <a:pt x="58" y="22"/>
                    <a:pt x="59" y="22"/>
                  </a:cubicBezTo>
                  <a:cubicBezTo>
                    <a:pt x="61" y="21"/>
                    <a:pt x="60" y="22"/>
                    <a:pt x="61" y="22"/>
                  </a:cubicBezTo>
                  <a:cubicBezTo>
                    <a:pt x="61" y="22"/>
                    <a:pt x="59" y="23"/>
                    <a:pt x="59" y="22"/>
                  </a:cubicBezTo>
                  <a:cubicBezTo>
                    <a:pt x="58" y="23"/>
                    <a:pt x="61" y="23"/>
                    <a:pt x="59" y="24"/>
                  </a:cubicBezTo>
                  <a:cubicBezTo>
                    <a:pt x="61" y="24"/>
                    <a:pt x="61" y="24"/>
                    <a:pt x="61" y="23"/>
                  </a:cubicBezTo>
                  <a:cubicBezTo>
                    <a:pt x="61" y="23"/>
                    <a:pt x="62" y="23"/>
                    <a:pt x="61" y="22"/>
                  </a:cubicBezTo>
                  <a:cubicBezTo>
                    <a:pt x="63" y="20"/>
                    <a:pt x="63" y="23"/>
                    <a:pt x="66" y="22"/>
                  </a:cubicBezTo>
                  <a:cubicBezTo>
                    <a:pt x="65" y="21"/>
                    <a:pt x="69" y="20"/>
                    <a:pt x="67" y="19"/>
                  </a:cubicBezTo>
                  <a:cubicBezTo>
                    <a:pt x="67" y="19"/>
                    <a:pt x="68" y="19"/>
                    <a:pt x="69" y="19"/>
                  </a:cubicBezTo>
                  <a:cubicBezTo>
                    <a:pt x="68" y="20"/>
                    <a:pt x="70" y="19"/>
                    <a:pt x="69" y="20"/>
                  </a:cubicBezTo>
                  <a:cubicBezTo>
                    <a:pt x="70" y="20"/>
                    <a:pt x="70" y="20"/>
                    <a:pt x="70" y="20"/>
                  </a:cubicBezTo>
                  <a:cubicBezTo>
                    <a:pt x="68" y="21"/>
                    <a:pt x="68" y="21"/>
                    <a:pt x="68" y="21"/>
                  </a:cubicBezTo>
                  <a:cubicBezTo>
                    <a:pt x="70" y="21"/>
                    <a:pt x="71" y="21"/>
                    <a:pt x="72" y="21"/>
                  </a:cubicBezTo>
                  <a:cubicBezTo>
                    <a:pt x="73" y="21"/>
                    <a:pt x="71" y="21"/>
                    <a:pt x="73" y="20"/>
                  </a:cubicBezTo>
                  <a:cubicBezTo>
                    <a:pt x="72" y="21"/>
                    <a:pt x="73" y="21"/>
                    <a:pt x="74" y="21"/>
                  </a:cubicBezTo>
                  <a:cubicBezTo>
                    <a:pt x="73" y="21"/>
                    <a:pt x="74" y="20"/>
                    <a:pt x="75" y="19"/>
                  </a:cubicBezTo>
                  <a:cubicBezTo>
                    <a:pt x="76" y="19"/>
                    <a:pt x="77" y="20"/>
                    <a:pt x="77" y="20"/>
                  </a:cubicBezTo>
                  <a:cubicBezTo>
                    <a:pt x="76" y="21"/>
                    <a:pt x="76" y="21"/>
                    <a:pt x="76" y="21"/>
                  </a:cubicBezTo>
                  <a:cubicBezTo>
                    <a:pt x="77" y="20"/>
                    <a:pt x="76" y="21"/>
                    <a:pt x="77" y="20"/>
                  </a:cubicBezTo>
                  <a:cubicBezTo>
                    <a:pt x="78" y="19"/>
                    <a:pt x="78" y="19"/>
                    <a:pt x="78" y="19"/>
                  </a:cubicBezTo>
                  <a:cubicBezTo>
                    <a:pt x="79" y="18"/>
                    <a:pt x="80" y="19"/>
                    <a:pt x="80" y="19"/>
                  </a:cubicBezTo>
                  <a:cubicBezTo>
                    <a:pt x="79" y="19"/>
                    <a:pt x="79" y="19"/>
                    <a:pt x="79" y="19"/>
                  </a:cubicBezTo>
                  <a:cubicBezTo>
                    <a:pt x="81" y="19"/>
                    <a:pt x="80" y="20"/>
                    <a:pt x="81" y="20"/>
                  </a:cubicBezTo>
                  <a:cubicBezTo>
                    <a:pt x="82" y="19"/>
                    <a:pt x="82" y="19"/>
                    <a:pt x="82" y="19"/>
                  </a:cubicBezTo>
                  <a:cubicBezTo>
                    <a:pt x="82" y="19"/>
                    <a:pt x="82" y="19"/>
                    <a:pt x="82" y="20"/>
                  </a:cubicBezTo>
                  <a:cubicBezTo>
                    <a:pt x="82" y="19"/>
                    <a:pt x="83" y="19"/>
                    <a:pt x="84" y="19"/>
                  </a:cubicBezTo>
                  <a:cubicBezTo>
                    <a:pt x="84" y="19"/>
                    <a:pt x="84" y="19"/>
                    <a:pt x="84" y="19"/>
                  </a:cubicBezTo>
                  <a:cubicBezTo>
                    <a:pt x="85" y="19"/>
                    <a:pt x="86" y="18"/>
                    <a:pt x="87" y="18"/>
                  </a:cubicBezTo>
                  <a:cubicBezTo>
                    <a:pt x="86" y="18"/>
                    <a:pt x="86" y="19"/>
                    <a:pt x="84" y="18"/>
                  </a:cubicBezTo>
                  <a:cubicBezTo>
                    <a:pt x="83" y="18"/>
                    <a:pt x="85" y="18"/>
                    <a:pt x="86" y="17"/>
                  </a:cubicBezTo>
                  <a:cubicBezTo>
                    <a:pt x="86" y="18"/>
                    <a:pt x="88" y="17"/>
                    <a:pt x="89" y="17"/>
                  </a:cubicBezTo>
                  <a:cubicBezTo>
                    <a:pt x="90" y="18"/>
                    <a:pt x="90" y="18"/>
                    <a:pt x="90" y="18"/>
                  </a:cubicBezTo>
                  <a:cubicBezTo>
                    <a:pt x="90" y="17"/>
                    <a:pt x="90" y="17"/>
                    <a:pt x="90" y="17"/>
                  </a:cubicBezTo>
                  <a:cubicBezTo>
                    <a:pt x="91" y="18"/>
                    <a:pt x="92" y="16"/>
                    <a:pt x="93" y="17"/>
                  </a:cubicBezTo>
                  <a:cubicBezTo>
                    <a:pt x="93" y="17"/>
                    <a:pt x="93" y="17"/>
                    <a:pt x="94" y="18"/>
                  </a:cubicBezTo>
                  <a:cubicBezTo>
                    <a:pt x="93" y="17"/>
                    <a:pt x="95" y="16"/>
                    <a:pt x="95" y="16"/>
                  </a:cubicBezTo>
                  <a:cubicBezTo>
                    <a:pt x="97" y="16"/>
                    <a:pt x="95" y="17"/>
                    <a:pt x="95" y="17"/>
                  </a:cubicBezTo>
                  <a:cubicBezTo>
                    <a:pt x="96" y="17"/>
                    <a:pt x="98" y="17"/>
                    <a:pt x="98" y="16"/>
                  </a:cubicBezTo>
                  <a:cubicBezTo>
                    <a:pt x="97" y="16"/>
                    <a:pt x="98" y="16"/>
                    <a:pt x="98" y="15"/>
                  </a:cubicBezTo>
                  <a:cubicBezTo>
                    <a:pt x="100" y="15"/>
                    <a:pt x="98" y="16"/>
                    <a:pt x="99" y="16"/>
                  </a:cubicBezTo>
                  <a:cubicBezTo>
                    <a:pt x="100" y="16"/>
                    <a:pt x="101" y="15"/>
                    <a:pt x="100" y="15"/>
                  </a:cubicBezTo>
                  <a:cubicBezTo>
                    <a:pt x="101" y="15"/>
                    <a:pt x="102" y="14"/>
                    <a:pt x="103" y="14"/>
                  </a:cubicBezTo>
                  <a:cubicBezTo>
                    <a:pt x="104" y="15"/>
                    <a:pt x="101" y="15"/>
                    <a:pt x="102" y="15"/>
                  </a:cubicBezTo>
                  <a:cubicBezTo>
                    <a:pt x="104" y="15"/>
                    <a:pt x="103" y="13"/>
                    <a:pt x="105" y="13"/>
                  </a:cubicBezTo>
                  <a:cubicBezTo>
                    <a:pt x="104" y="13"/>
                    <a:pt x="105" y="12"/>
                    <a:pt x="106" y="11"/>
                  </a:cubicBezTo>
                  <a:cubicBezTo>
                    <a:pt x="108" y="11"/>
                    <a:pt x="105" y="12"/>
                    <a:pt x="106" y="12"/>
                  </a:cubicBezTo>
                  <a:cubicBezTo>
                    <a:pt x="107" y="12"/>
                    <a:pt x="107" y="12"/>
                    <a:pt x="107" y="12"/>
                  </a:cubicBezTo>
                  <a:cubicBezTo>
                    <a:pt x="108" y="13"/>
                    <a:pt x="104" y="14"/>
                    <a:pt x="106" y="15"/>
                  </a:cubicBezTo>
                  <a:cubicBezTo>
                    <a:pt x="107" y="14"/>
                    <a:pt x="107" y="14"/>
                    <a:pt x="107" y="14"/>
                  </a:cubicBezTo>
                  <a:cubicBezTo>
                    <a:pt x="106" y="14"/>
                    <a:pt x="106" y="15"/>
                    <a:pt x="107" y="15"/>
                  </a:cubicBezTo>
                  <a:cubicBezTo>
                    <a:pt x="107" y="14"/>
                    <a:pt x="109" y="15"/>
                    <a:pt x="109" y="15"/>
                  </a:cubicBezTo>
                  <a:cubicBezTo>
                    <a:pt x="109" y="14"/>
                    <a:pt x="108" y="15"/>
                    <a:pt x="108" y="14"/>
                  </a:cubicBezTo>
                  <a:cubicBezTo>
                    <a:pt x="110" y="14"/>
                    <a:pt x="110" y="13"/>
                    <a:pt x="112" y="13"/>
                  </a:cubicBezTo>
                  <a:cubicBezTo>
                    <a:pt x="111" y="14"/>
                    <a:pt x="112" y="14"/>
                    <a:pt x="112" y="14"/>
                  </a:cubicBezTo>
                  <a:cubicBezTo>
                    <a:pt x="113" y="15"/>
                    <a:pt x="112" y="14"/>
                    <a:pt x="113" y="14"/>
                  </a:cubicBezTo>
                  <a:cubicBezTo>
                    <a:pt x="113" y="14"/>
                    <a:pt x="113" y="14"/>
                    <a:pt x="113" y="14"/>
                  </a:cubicBezTo>
                  <a:cubicBezTo>
                    <a:pt x="118" y="14"/>
                    <a:pt x="124" y="13"/>
                    <a:pt x="128" y="11"/>
                  </a:cubicBezTo>
                  <a:cubicBezTo>
                    <a:pt x="128" y="12"/>
                    <a:pt x="130" y="12"/>
                    <a:pt x="132" y="12"/>
                  </a:cubicBezTo>
                  <a:cubicBezTo>
                    <a:pt x="131" y="12"/>
                    <a:pt x="132" y="11"/>
                    <a:pt x="133" y="11"/>
                  </a:cubicBezTo>
                  <a:cubicBezTo>
                    <a:pt x="134" y="12"/>
                    <a:pt x="134" y="12"/>
                    <a:pt x="134" y="12"/>
                  </a:cubicBezTo>
                  <a:cubicBezTo>
                    <a:pt x="135" y="12"/>
                    <a:pt x="137" y="11"/>
                    <a:pt x="138" y="11"/>
                  </a:cubicBezTo>
                  <a:cubicBezTo>
                    <a:pt x="139" y="11"/>
                    <a:pt x="139" y="11"/>
                    <a:pt x="139" y="11"/>
                  </a:cubicBezTo>
                  <a:cubicBezTo>
                    <a:pt x="140" y="11"/>
                    <a:pt x="140" y="11"/>
                    <a:pt x="140" y="10"/>
                  </a:cubicBezTo>
                  <a:cubicBezTo>
                    <a:pt x="141" y="11"/>
                    <a:pt x="141" y="11"/>
                    <a:pt x="141" y="11"/>
                  </a:cubicBezTo>
                  <a:cubicBezTo>
                    <a:pt x="141" y="10"/>
                    <a:pt x="141" y="10"/>
                    <a:pt x="141" y="10"/>
                  </a:cubicBezTo>
                  <a:cubicBezTo>
                    <a:pt x="142" y="10"/>
                    <a:pt x="144" y="10"/>
                    <a:pt x="144" y="11"/>
                  </a:cubicBezTo>
                  <a:cubicBezTo>
                    <a:pt x="144" y="11"/>
                    <a:pt x="145" y="10"/>
                    <a:pt x="144" y="10"/>
                  </a:cubicBezTo>
                  <a:cubicBezTo>
                    <a:pt x="145" y="11"/>
                    <a:pt x="149" y="10"/>
                    <a:pt x="151" y="10"/>
                  </a:cubicBezTo>
                  <a:cubicBezTo>
                    <a:pt x="150" y="10"/>
                    <a:pt x="150" y="10"/>
                    <a:pt x="150" y="9"/>
                  </a:cubicBezTo>
                  <a:cubicBezTo>
                    <a:pt x="150" y="8"/>
                    <a:pt x="150" y="9"/>
                    <a:pt x="151" y="9"/>
                  </a:cubicBezTo>
                  <a:cubicBezTo>
                    <a:pt x="151" y="9"/>
                    <a:pt x="152" y="9"/>
                    <a:pt x="151" y="10"/>
                  </a:cubicBezTo>
                  <a:cubicBezTo>
                    <a:pt x="154" y="11"/>
                    <a:pt x="158" y="9"/>
                    <a:pt x="162" y="9"/>
                  </a:cubicBezTo>
                  <a:cubicBezTo>
                    <a:pt x="162" y="9"/>
                    <a:pt x="162" y="9"/>
                    <a:pt x="163" y="9"/>
                  </a:cubicBezTo>
                  <a:cubicBezTo>
                    <a:pt x="165" y="10"/>
                    <a:pt x="168" y="9"/>
                    <a:pt x="170" y="9"/>
                  </a:cubicBezTo>
                  <a:cubicBezTo>
                    <a:pt x="170" y="8"/>
                    <a:pt x="170" y="7"/>
                    <a:pt x="172" y="7"/>
                  </a:cubicBezTo>
                  <a:cubicBezTo>
                    <a:pt x="173" y="7"/>
                    <a:pt x="172" y="8"/>
                    <a:pt x="174" y="9"/>
                  </a:cubicBezTo>
                  <a:cubicBezTo>
                    <a:pt x="174" y="8"/>
                    <a:pt x="176" y="8"/>
                    <a:pt x="176" y="8"/>
                  </a:cubicBezTo>
                  <a:cubicBezTo>
                    <a:pt x="176" y="8"/>
                    <a:pt x="176" y="8"/>
                    <a:pt x="176" y="8"/>
                  </a:cubicBezTo>
                  <a:cubicBezTo>
                    <a:pt x="177" y="8"/>
                    <a:pt x="178" y="8"/>
                    <a:pt x="179" y="8"/>
                  </a:cubicBezTo>
                  <a:cubicBezTo>
                    <a:pt x="179" y="8"/>
                    <a:pt x="179" y="8"/>
                    <a:pt x="179" y="8"/>
                  </a:cubicBezTo>
                  <a:cubicBezTo>
                    <a:pt x="180" y="8"/>
                    <a:pt x="181" y="8"/>
                    <a:pt x="182" y="8"/>
                  </a:cubicBezTo>
                  <a:cubicBezTo>
                    <a:pt x="182" y="8"/>
                    <a:pt x="184" y="8"/>
                    <a:pt x="185" y="8"/>
                  </a:cubicBezTo>
                  <a:cubicBezTo>
                    <a:pt x="185" y="8"/>
                    <a:pt x="185" y="8"/>
                    <a:pt x="185" y="8"/>
                  </a:cubicBezTo>
                  <a:cubicBezTo>
                    <a:pt x="185" y="7"/>
                    <a:pt x="185" y="7"/>
                    <a:pt x="185" y="7"/>
                  </a:cubicBezTo>
                  <a:cubicBezTo>
                    <a:pt x="187" y="8"/>
                    <a:pt x="187" y="8"/>
                    <a:pt x="187" y="8"/>
                  </a:cubicBezTo>
                  <a:cubicBezTo>
                    <a:pt x="186" y="8"/>
                    <a:pt x="186" y="8"/>
                    <a:pt x="186" y="8"/>
                  </a:cubicBezTo>
                  <a:cubicBezTo>
                    <a:pt x="187" y="8"/>
                    <a:pt x="186" y="8"/>
                    <a:pt x="187" y="7"/>
                  </a:cubicBezTo>
                  <a:cubicBezTo>
                    <a:pt x="188" y="7"/>
                    <a:pt x="188" y="7"/>
                    <a:pt x="189" y="8"/>
                  </a:cubicBezTo>
                  <a:cubicBezTo>
                    <a:pt x="188" y="8"/>
                    <a:pt x="188" y="8"/>
                    <a:pt x="188" y="8"/>
                  </a:cubicBezTo>
                  <a:cubicBezTo>
                    <a:pt x="187" y="8"/>
                    <a:pt x="189" y="8"/>
                    <a:pt x="189" y="8"/>
                  </a:cubicBezTo>
                  <a:cubicBezTo>
                    <a:pt x="189" y="8"/>
                    <a:pt x="189" y="7"/>
                    <a:pt x="190" y="8"/>
                  </a:cubicBezTo>
                  <a:cubicBezTo>
                    <a:pt x="191" y="8"/>
                    <a:pt x="193" y="7"/>
                    <a:pt x="192" y="8"/>
                  </a:cubicBezTo>
                  <a:cubicBezTo>
                    <a:pt x="193" y="8"/>
                    <a:pt x="194" y="8"/>
                    <a:pt x="194" y="7"/>
                  </a:cubicBezTo>
                  <a:cubicBezTo>
                    <a:pt x="194" y="7"/>
                    <a:pt x="192" y="7"/>
                    <a:pt x="192" y="7"/>
                  </a:cubicBezTo>
                  <a:cubicBezTo>
                    <a:pt x="193" y="7"/>
                    <a:pt x="194" y="7"/>
                    <a:pt x="194" y="7"/>
                  </a:cubicBezTo>
                  <a:cubicBezTo>
                    <a:pt x="194" y="7"/>
                    <a:pt x="194" y="7"/>
                    <a:pt x="194" y="7"/>
                  </a:cubicBezTo>
                  <a:cubicBezTo>
                    <a:pt x="194" y="7"/>
                    <a:pt x="196" y="7"/>
                    <a:pt x="195" y="6"/>
                  </a:cubicBezTo>
                  <a:cubicBezTo>
                    <a:pt x="196" y="7"/>
                    <a:pt x="196" y="7"/>
                    <a:pt x="196" y="7"/>
                  </a:cubicBezTo>
                  <a:cubicBezTo>
                    <a:pt x="197" y="7"/>
                    <a:pt x="198" y="7"/>
                    <a:pt x="199" y="7"/>
                  </a:cubicBezTo>
                  <a:cubicBezTo>
                    <a:pt x="199" y="7"/>
                    <a:pt x="198" y="8"/>
                    <a:pt x="200" y="8"/>
                  </a:cubicBezTo>
                  <a:cubicBezTo>
                    <a:pt x="202" y="7"/>
                    <a:pt x="202" y="7"/>
                    <a:pt x="202" y="7"/>
                  </a:cubicBezTo>
                  <a:cubicBezTo>
                    <a:pt x="203" y="7"/>
                    <a:pt x="203" y="7"/>
                    <a:pt x="203" y="8"/>
                  </a:cubicBezTo>
                  <a:cubicBezTo>
                    <a:pt x="206" y="8"/>
                    <a:pt x="206" y="6"/>
                    <a:pt x="208" y="7"/>
                  </a:cubicBezTo>
                  <a:cubicBezTo>
                    <a:pt x="207" y="7"/>
                    <a:pt x="208" y="7"/>
                    <a:pt x="209" y="8"/>
                  </a:cubicBezTo>
                  <a:cubicBezTo>
                    <a:pt x="209" y="7"/>
                    <a:pt x="209" y="7"/>
                    <a:pt x="209" y="7"/>
                  </a:cubicBezTo>
                  <a:cubicBezTo>
                    <a:pt x="209" y="7"/>
                    <a:pt x="209" y="8"/>
                    <a:pt x="208" y="7"/>
                  </a:cubicBezTo>
                  <a:cubicBezTo>
                    <a:pt x="208" y="7"/>
                    <a:pt x="209" y="7"/>
                    <a:pt x="209" y="7"/>
                  </a:cubicBezTo>
                  <a:cubicBezTo>
                    <a:pt x="211" y="8"/>
                    <a:pt x="216" y="7"/>
                    <a:pt x="219" y="8"/>
                  </a:cubicBezTo>
                  <a:cubicBezTo>
                    <a:pt x="219" y="7"/>
                    <a:pt x="221" y="8"/>
                    <a:pt x="222" y="7"/>
                  </a:cubicBezTo>
                  <a:cubicBezTo>
                    <a:pt x="221" y="8"/>
                    <a:pt x="223" y="7"/>
                    <a:pt x="224" y="8"/>
                  </a:cubicBezTo>
                  <a:cubicBezTo>
                    <a:pt x="224" y="7"/>
                    <a:pt x="224" y="7"/>
                    <a:pt x="224" y="7"/>
                  </a:cubicBezTo>
                  <a:cubicBezTo>
                    <a:pt x="226" y="8"/>
                    <a:pt x="227" y="6"/>
                    <a:pt x="228" y="7"/>
                  </a:cubicBezTo>
                  <a:cubicBezTo>
                    <a:pt x="230" y="7"/>
                    <a:pt x="228" y="7"/>
                    <a:pt x="228" y="8"/>
                  </a:cubicBezTo>
                  <a:cubicBezTo>
                    <a:pt x="229" y="9"/>
                    <a:pt x="232" y="7"/>
                    <a:pt x="233" y="8"/>
                  </a:cubicBezTo>
                  <a:cubicBezTo>
                    <a:pt x="233" y="8"/>
                    <a:pt x="233" y="7"/>
                    <a:pt x="234" y="7"/>
                  </a:cubicBezTo>
                  <a:cubicBezTo>
                    <a:pt x="235" y="7"/>
                    <a:pt x="237" y="8"/>
                    <a:pt x="237" y="8"/>
                  </a:cubicBezTo>
                  <a:cubicBezTo>
                    <a:pt x="238" y="8"/>
                    <a:pt x="238" y="7"/>
                    <a:pt x="239" y="8"/>
                  </a:cubicBezTo>
                  <a:cubicBezTo>
                    <a:pt x="239" y="8"/>
                    <a:pt x="239" y="8"/>
                    <a:pt x="238" y="8"/>
                  </a:cubicBezTo>
                  <a:cubicBezTo>
                    <a:pt x="240" y="8"/>
                    <a:pt x="241" y="8"/>
                    <a:pt x="243" y="8"/>
                  </a:cubicBezTo>
                  <a:cubicBezTo>
                    <a:pt x="243" y="8"/>
                    <a:pt x="246" y="8"/>
                    <a:pt x="248" y="9"/>
                  </a:cubicBezTo>
                  <a:cubicBezTo>
                    <a:pt x="249" y="8"/>
                    <a:pt x="251" y="9"/>
                    <a:pt x="251" y="8"/>
                  </a:cubicBezTo>
                  <a:cubicBezTo>
                    <a:pt x="251" y="8"/>
                    <a:pt x="251" y="8"/>
                    <a:pt x="251" y="8"/>
                  </a:cubicBezTo>
                  <a:cubicBezTo>
                    <a:pt x="252" y="8"/>
                    <a:pt x="252" y="7"/>
                    <a:pt x="253" y="7"/>
                  </a:cubicBezTo>
                  <a:cubicBezTo>
                    <a:pt x="253" y="8"/>
                    <a:pt x="253" y="8"/>
                    <a:pt x="253" y="8"/>
                  </a:cubicBezTo>
                  <a:cubicBezTo>
                    <a:pt x="253" y="9"/>
                    <a:pt x="255" y="8"/>
                    <a:pt x="256" y="9"/>
                  </a:cubicBezTo>
                  <a:cubicBezTo>
                    <a:pt x="255" y="8"/>
                    <a:pt x="257" y="9"/>
                    <a:pt x="257" y="8"/>
                  </a:cubicBezTo>
                  <a:cubicBezTo>
                    <a:pt x="258" y="8"/>
                    <a:pt x="258" y="8"/>
                    <a:pt x="258" y="8"/>
                  </a:cubicBezTo>
                  <a:cubicBezTo>
                    <a:pt x="259" y="8"/>
                    <a:pt x="258" y="8"/>
                    <a:pt x="260" y="8"/>
                  </a:cubicBezTo>
                  <a:cubicBezTo>
                    <a:pt x="261" y="8"/>
                    <a:pt x="260" y="9"/>
                    <a:pt x="260" y="8"/>
                  </a:cubicBezTo>
                  <a:cubicBezTo>
                    <a:pt x="261" y="9"/>
                    <a:pt x="262" y="9"/>
                    <a:pt x="263" y="9"/>
                  </a:cubicBezTo>
                  <a:cubicBezTo>
                    <a:pt x="262" y="9"/>
                    <a:pt x="262" y="9"/>
                    <a:pt x="263" y="8"/>
                  </a:cubicBezTo>
                  <a:cubicBezTo>
                    <a:pt x="263" y="9"/>
                    <a:pt x="263" y="9"/>
                    <a:pt x="263" y="9"/>
                  </a:cubicBezTo>
                  <a:cubicBezTo>
                    <a:pt x="263" y="9"/>
                    <a:pt x="264" y="9"/>
                    <a:pt x="264" y="9"/>
                  </a:cubicBezTo>
                  <a:cubicBezTo>
                    <a:pt x="264" y="9"/>
                    <a:pt x="264" y="9"/>
                    <a:pt x="264" y="9"/>
                  </a:cubicBezTo>
                  <a:cubicBezTo>
                    <a:pt x="264" y="9"/>
                    <a:pt x="263" y="9"/>
                    <a:pt x="263" y="9"/>
                  </a:cubicBezTo>
                  <a:cubicBezTo>
                    <a:pt x="263" y="9"/>
                    <a:pt x="264" y="9"/>
                    <a:pt x="264" y="9"/>
                  </a:cubicBezTo>
                  <a:cubicBezTo>
                    <a:pt x="264" y="9"/>
                    <a:pt x="264" y="9"/>
                    <a:pt x="264" y="9"/>
                  </a:cubicBezTo>
                  <a:cubicBezTo>
                    <a:pt x="264" y="9"/>
                    <a:pt x="265" y="9"/>
                    <a:pt x="265" y="9"/>
                  </a:cubicBezTo>
                  <a:cubicBezTo>
                    <a:pt x="265" y="9"/>
                    <a:pt x="265" y="9"/>
                    <a:pt x="265" y="9"/>
                  </a:cubicBezTo>
                  <a:cubicBezTo>
                    <a:pt x="265" y="10"/>
                    <a:pt x="267" y="9"/>
                    <a:pt x="267" y="9"/>
                  </a:cubicBezTo>
                  <a:cubicBezTo>
                    <a:pt x="270" y="9"/>
                    <a:pt x="274" y="9"/>
                    <a:pt x="276" y="9"/>
                  </a:cubicBezTo>
                  <a:cubicBezTo>
                    <a:pt x="276" y="9"/>
                    <a:pt x="276" y="9"/>
                    <a:pt x="276" y="9"/>
                  </a:cubicBezTo>
                  <a:cubicBezTo>
                    <a:pt x="277" y="9"/>
                    <a:pt x="278" y="9"/>
                    <a:pt x="278" y="9"/>
                  </a:cubicBezTo>
                  <a:cubicBezTo>
                    <a:pt x="279" y="9"/>
                    <a:pt x="279" y="9"/>
                    <a:pt x="280" y="10"/>
                  </a:cubicBezTo>
                  <a:cubicBezTo>
                    <a:pt x="281" y="10"/>
                    <a:pt x="281" y="9"/>
                    <a:pt x="280" y="9"/>
                  </a:cubicBezTo>
                  <a:cubicBezTo>
                    <a:pt x="283" y="10"/>
                    <a:pt x="286" y="9"/>
                    <a:pt x="289" y="10"/>
                  </a:cubicBezTo>
                  <a:cubicBezTo>
                    <a:pt x="288" y="10"/>
                    <a:pt x="288" y="10"/>
                    <a:pt x="288" y="10"/>
                  </a:cubicBezTo>
                  <a:cubicBezTo>
                    <a:pt x="290" y="10"/>
                    <a:pt x="292" y="10"/>
                    <a:pt x="294" y="10"/>
                  </a:cubicBezTo>
                  <a:cubicBezTo>
                    <a:pt x="294" y="10"/>
                    <a:pt x="294" y="10"/>
                    <a:pt x="293" y="10"/>
                  </a:cubicBezTo>
                  <a:cubicBezTo>
                    <a:pt x="295" y="10"/>
                    <a:pt x="296" y="10"/>
                    <a:pt x="297" y="10"/>
                  </a:cubicBezTo>
                  <a:cubicBezTo>
                    <a:pt x="296" y="9"/>
                    <a:pt x="297" y="10"/>
                    <a:pt x="296" y="10"/>
                  </a:cubicBezTo>
                  <a:cubicBezTo>
                    <a:pt x="295" y="9"/>
                    <a:pt x="297" y="9"/>
                    <a:pt x="298" y="9"/>
                  </a:cubicBezTo>
                  <a:cubicBezTo>
                    <a:pt x="298" y="9"/>
                    <a:pt x="298" y="9"/>
                    <a:pt x="298" y="9"/>
                  </a:cubicBezTo>
                  <a:cubicBezTo>
                    <a:pt x="300" y="10"/>
                    <a:pt x="300" y="9"/>
                    <a:pt x="301" y="9"/>
                  </a:cubicBezTo>
                  <a:cubicBezTo>
                    <a:pt x="302" y="10"/>
                    <a:pt x="301" y="9"/>
                    <a:pt x="301" y="10"/>
                  </a:cubicBezTo>
                  <a:cubicBezTo>
                    <a:pt x="301" y="11"/>
                    <a:pt x="304" y="11"/>
                    <a:pt x="305" y="11"/>
                  </a:cubicBezTo>
                  <a:cubicBezTo>
                    <a:pt x="305" y="11"/>
                    <a:pt x="306" y="11"/>
                    <a:pt x="306" y="10"/>
                  </a:cubicBezTo>
                  <a:cubicBezTo>
                    <a:pt x="307" y="10"/>
                    <a:pt x="306" y="11"/>
                    <a:pt x="307" y="11"/>
                  </a:cubicBezTo>
                  <a:cubicBezTo>
                    <a:pt x="310" y="10"/>
                    <a:pt x="310" y="10"/>
                    <a:pt x="310" y="10"/>
                  </a:cubicBezTo>
                  <a:cubicBezTo>
                    <a:pt x="310" y="10"/>
                    <a:pt x="311" y="10"/>
                    <a:pt x="310" y="11"/>
                  </a:cubicBezTo>
                  <a:cubicBezTo>
                    <a:pt x="313" y="11"/>
                    <a:pt x="314" y="10"/>
                    <a:pt x="316" y="9"/>
                  </a:cubicBezTo>
                  <a:cubicBezTo>
                    <a:pt x="316" y="10"/>
                    <a:pt x="319" y="10"/>
                    <a:pt x="320" y="10"/>
                  </a:cubicBezTo>
                  <a:cubicBezTo>
                    <a:pt x="320" y="10"/>
                    <a:pt x="319" y="10"/>
                    <a:pt x="319" y="10"/>
                  </a:cubicBezTo>
                  <a:cubicBezTo>
                    <a:pt x="320" y="11"/>
                    <a:pt x="320" y="11"/>
                    <a:pt x="320" y="11"/>
                  </a:cubicBezTo>
                  <a:cubicBezTo>
                    <a:pt x="318" y="10"/>
                    <a:pt x="320" y="11"/>
                    <a:pt x="319" y="12"/>
                  </a:cubicBezTo>
                  <a:cubicBezTo>
                    <a:pt x="320" y="11"/>
                    <a:pt x="323" y="12"/>
                    <a:pt x="325" y="13"/>
                  </a:cubicBezTo>
                  <a:cubicBezTo>
                    <a:pt x="324" y="11"/>
                    <a:pt x="328" y="12"/>
                    <a:pt x="328" y="11"/>
                  </a:cubicBezTo>
                  <a:cubicBezTo>
                    <a:pt x="330" y="12"/>
                    <a:pt x="329" y="12"/>
                    <a:pt x="330" y="13"/>
                  </a:cubicBezTo>
                  <a:cubicBezTo>
                    <a:pt x="332" y="13"/>
                    <a:pt x="335" y="13"/>
                    <a:pt x="337" y="13"/>
                  </a:cubicBezTo>
                  <a:cubicBezTo>
                    <a:pt x="337" y="13"/>
                    <a:pt x="337" y="13"/>
                    <a:pt x="337" y="13"/>
                  </a:cubicBezTo>
                  <a:cubicBezTo>
                    <a:pt x="339" y="13"/>
                    <a:pt x="342" y="14"/>
                    <a:pt x="344" y="13"/>
                  </a:cubicBezTo>
                  <a:cubicBezTo>
                    <a:pt x="344" y="14"/>
                    <a:pt x="344" y="14"/>
                    <a:pt x="343" y="14"/>
                  </a:cubicBezTo>
                  <a:cubicBezTo>
                    <a:pt x="345" y="14"/>
                    <a:pt x="344" y="13"/>
                    <a:pt x="346" y="14"/>
                  </a:cubicBezTo>
                  <a:cubicBezTo>
                    <a:pt x="346" y="14"/>
                    <a:pt x="346" y="14"/>
                    <a:pt x="346" y="14"/>
                  </a:cubicBezTo>
                  <a:cubicBezTo>
                    <a:pt x="347" y="14"/>
                    <a:pt x="349" y="15"/>
                    <a:pt x="350" y="14"/>
                  </a:cubicBezTo>
                  <a:cubicBezTo>
                    <a:pt x="350" y="15"/>
                    <a:pt x="350" y="15"/>
                    <a:pt x="350" y="15"/>
                  </a:cubicBezTo>
                  <a:cubicBezTo>
                    <a:pt x="351" y="15"/>
                    <a:pt x="353" y="15"/>
                    <a:pt x="355" y="15"/>
                  </a:cubicBezTo>
                  <a:cubicBezTo>
                    <a:pt x="355" y="15"/>
                    <a:pt x="354" y="15"/>
                    <a:pt x="354" y="15"/>
                  </a:cubicBezTo>
                  <a:cubicBezTo>
                    <a:pt x="355" y="16"/>
                    <a:pt x="356" y="15"/>
                    <a:pt x="357" y="15"/>
                  </a:cubicBezTo>
                  <a:cubicBezTo>
                    <a:pt x="357" y="15"/>
                    <a:pt x="358" y="16"/>
                    <a:pt x="358" y="16"/>
                  </a:cubicBezTo>
                  <a:cubicBezTo>
                    <a:pt x="359" y="16"/>
                    <a:pt x="361" y="16"/>
                    <a:pt x="362" y="16"/>
                  </a:cubicBezTo>
                  <a:cubicBezTo>
                    <a:pt x="362" y="16"/>
                    <a:pt x="362" y="16"/>
                    <a:pt x="363" y="17"/>
                  </a:cubicBezTo>
                  <a:cubicBezTo>
                    <a:pt x="371" y="18"/>
                    <a:pt x="379" y="19"/>
                    <a:pt x="387" y="20"/>
                  </a:cubicBezTo>
                  <a:cubicBezTo>
                    <a:pt x="388" y="21"/>
                    <a:pt x="385" y="20"/>
                    <a:pt x="386" y="21"/>
                  </a:cubicBezTo>
                  <a:cubicBezTo>
                    <a:pt x="386" y="20"/>
                    <a:pt x="387" y="21"/>
                    <a:pt x="390" y="21"/>
                  </a:cubicBezTo>
                  <a:cubicBezTo>
                    <a:pt x="390" y="21"/>
                    <a:pt x="390" y="21"/>
                    <a:pt x="390" y="21"/>
                  </a:cubicBezTo>
                  <a:cubicBezTo>
                    <a:pt x="391" y="21"/>
                    <a:pt x="391" y="22"/>
                    <a:pt x="392" y="22"/>
                  </a:cubicBezTo>
                  <a:cubicBezTo>
                    <a:pt x="392" y="22"/>
                    <a:pt x="392" y="22"/>
                    <a:pt x="392" y="22"/>
                  </a:cubicBezTo>
                  <a:cubicBezTo>
                    <a:pt x="394" y="21"/>
                    <a:pt x="395" y="23"/>
                    <a:pt x="395" y="22"/>
                  </a:cubicBezTo>
                  <a:cubicBezTo>
                    <a:pt x="396" y="23"/>
                    <a:pt x="396" y="23"/>
                    <a:pt x="396" y="23"/>
                  </a:cubicBezTo>
                  <a:cubicBezTo>
                    <a:pt x="398" y="22"/>
                    <a:pt x="398" y="24"/>
                    <a:pt x="400" y="23"/>
                  </a:cubicBezTo>
                  <a:cubicBezTo>
                    <a:pt x="399" y="23"/>
                    <a:pt x="399" y="23"/>
                    <a:pt x="399" y="23"/>
                  </a:cubicBezTo>
                  <a:cubicBezTo>
                    <a:pt x="401" y="24"/>
                    <a:pt x="403" y="23"/>
                    <a:pt x="404" y="24"/>
                  </a:cubicBezTo>
                  <a:cubicBezTo>
                    <a:pt x="406" y="24"/>
                    <a:pt x="408" y="24"/>
                    <a:pt x="408" y="24"/>
                  </a:cubicBezTo>
                  <a:cubicBezTo>
                    <a:pt x="408" y="24"/>
                    <a:pt x="408" y="24"/>
                    <a:pt x="408" y="24"/>
                  </a:cubicBezTo>
                  <a:cubicBezTo>
                    <a:pt x="414" y="25"/>
                    <a:pt x="420" y="27"/>
                    <a:pt x="426" y="27"/>
                  </a:cubicBezTo>
                  <a:cubicBezTo>
                    <a:pt x="426" y="27"/>
                    <a:pt x="426" y="27"/>
                    <a:pt x="426" y="28"/>
                  </a:cubicBezTo>
                  <a:cubicBezTo>
                    <a:pt x="429" y="28"/>
                    <a:pt x="432" y="30"/>
                    <a:pt x="435" y="29"/>
                  </a:cubicBezTo>
                  <a:cubicBezTo>
                    <a:pt x="436" y="29"/>
                    <a:pt x="436" y="29"/>
                    <a:pt x="436" y="29"/>
                  </a:cubicBezTo>
                  <a:cubicBezTo>
                    <a:pt x="437" y="29"/>
                    <a:pt x="437" y="29"/>
                    <a:pt x="437" y="30"/>
                  </a:cubicBezTo>
                  <a:cubicBezTo>
                    <a:pt x="438" y="30"/>
                    <a:pt x="440" y="30"/>
                    <a:pt x="441" y="30"/>
                  </a:cubicBezTo>
                  <a:cubicBezTo>
                    <a:pt x="441" y="30"/>
                    <a:pt x="440" y="30"/>
                    <a:pt x="440" y="30"/>
                  </a:cubicBezTo>
                  <a:cubicBezTo>
                    <a:pt x="442" y="31"/>
                    <a:pt x="444" y="30"/>
                    <a:pt x="445" y="31"/>
                  </a:cubicBezTo>
                  <a:cubicBezTo>
                    <a:pt x="445" y="31"/>
                    <a:pt x="445" y="31"/>
                    <a:pt x="445" y="31"/>
                  </a:cubicBezTo>
                  <a:cubicBezTo>
                    <a:pt x="452" y="34"/>
                    <a:pt x="461" y="38"/>
                    <a:pt x="468" y="38"/>
                  </a:cubicBezTo>
                  <a:cubicBezTo>
                    <a:pt x="470" y="38"/>
                    <a:pt x="468" y="39"/>
                    <a:pt x="469" y="39"/>
                  </a:cubicBezTo>
                  <a:cubicBezTo>
                    <a:pt x="476" y="40"/>
                    <a:pt x="483" y="45"/>
                    <a:pt x="489" y="45"/>
                  </a:cubicBezTo>
                  <a:cubicBezTo>
                    <a:pt x="494" y="46"/>
                    <a:pt x="496" y="44"/>
                    <a:pt x="496" y="44"/>
                  </a:cubicBezTo>
                  <a:cubicBezTo>
                    <a:pt x="485" y="42"/>
                    <a:pt x="475" y="37"/>
                    <a:pt x="465" y="33"/>
                  </a:cubicBezTo>
                  <a:close/>
                  <a:moveTo>
                    <a:pt x="266" y="8"/>
                  </a:moveTo>
                  <a:cubicBezTo>
                    <a:pt x="266" y="8"/>
                    <a:pt x="266" y="8"/>
                    <a:pt x="265" y="8"/>
                  </a:cubicBezTo>
                  <a:cubicBezTo>
                    <a:pt x="266" y="8"/>
                    <a:pt x="266" y="8"/>
                    <a:pt x="26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sp>
        <p:nvSpPr>
          <p:cNvPr id="194" name="TextBox 193"/>
          <p:cNvSpPr txBox="1"/>
          <p:nvPr/>
        </p:nvSpPr>
        <p:spPr>
          <a:xfrm>
            <a:off x="4029653" y="2762970"/>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0CF03"/>
                </a:solidFill>
                <a:effectLst/>
                <a:uLnTx/>
                <a:uFillTx/>
                <a:latin typeface="Segoe Print" pitchFamily="2" charset="0"/>
                <a:ea typeface="+mn-ea"/>
                <a:cs typeface="Arial" charset="0"/>
              </a:rPr>
              <a:t>Pull</a:t>
            </a:r>
          </a:p>
        </p:txBody>
      </p:sp>
      <p:grpSp>
        <p:nvGrpSpPr>
          <p:cNvPr id="196" name="Grupa 121"/>
          <p:cNvGrpSpPr/>
          <p:nvPr/>
        </p:nvGrpSpPr>
        <p:grpSpPr>
          <a:xfrm>
            <a:off x="7623519" y="4183693"/>
            <a:ext cx="408046" cy="272518"/>
            <a:chOff x="3059832" y="3861048"/>
            <a:chExt cx="504056" cy="336640"/>
          </a:xfrm>
        </p:grpSpPr>
        <p:sp>
          <p:nvSpPr>
            <p:cNvPr id="197" name="Freeform 6"/>
            <p:cNvSpPr>
              <a:spLocks/>
            </p:cNvSpPr>
            <p:nvPr/>
          </p:nvSpPr>
          <p:spPr bwMode="auto">
            <a:xfrm>
              <a:off x="3080646" y="3869192"/>
              <a:ext cx="481432" cy="324876"/>
            </a:xfrm>
            <a:custGeom>
              <a:avLst/>
              <a:gdLst/>
              <a:ahLst/>
              <a:cxnLst>
                <a:cxn ang="0">
                  <a:pos x="5" y="6"/>
                </a:cxn>
                <a:cxn ang="0">
                  <a:pos x="0" y="134"/>
                </a:cxn>
                <a:cxn ang="0">
                  <a:pos x="212" y="131"/>
                </a:cxn>
                <a:cxn ang="0">
                  <a:pos x="220" y="0"/>
                </a:cxn>
                <a:cxn ang="0">
                  <a:pos x="5" y="6"/>
                </a:cxn>
              </a:cxnLst>
              <a:rect l="0" t="0" r="r" b="b"/>
              <a:pathLst>
                <a:path w="225" h="152">
                  <a:moveTo>
                    <a:pt x="5" y="6"/>
                  </a:moveTo>
                  <a:cubicBezTo>
                    <a:pt x="5" y="6"/>
                    <a:pt x="15" y="63"/>
                    <a:pt x="0" y="134"/>
                  </a:cubicBezTo>
                  <a:cubicBezTo>
                    <a:pt x="85" y="152"/>
                    <a:pt x="155" y="151"/>
                    <a:pt x="212" y="131"/>
                  </a:cubicBezTo>
                  <a:cubicBezTo>
                    <a:pt x="225" y="116"/>
                    <a:pt x="220" y="0"/>
                    <a:pt x="220" y="0"/>
                  </a:cubicBezTo>
                  <a:cubicBezTo>
                    <a:pt x="220" y="0"/>
                    <a:pt x="117" y="14"/>
                    <a:pt x="5" y="6"/>
                  </a:cubicBezTo>
                  <a:close/>
                </a:path>
              </a:pathLst>
            </a:custGeom>
            <a:solidFill>
              <a:schemeClr val="accent2">
                <a:lumMod val="40000"/>
                <a:lumOff val="6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vert="horz" wrap="square" lIns="36000" tIns="72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Print" pitchFamily="2" charset="0"/>
                  <a:ea typeface="+mn-ea"/>
                  <a:cs typeface="+mn-cs"/>
                </a:rPr>
                <a:t>*</a:t>
              </a:r>
              <a:endParaRPr kumimoji="0" lang="pl-PL" sz="1100" b="1" i="0" u="none" strike="noStrike" kern="1200" cap="none" spc="0" normalizeH="0" baseline="0" noProof="0" dirty="0">
                <a:ln>
                  <a:noFill/>
                </a:ln>
                <a:solidFill>
                  <a:prstClr val="black"/>
                </a:solidFill>
                <a:effectLst/>
                <a:uLnTx/>
                <a:uFillTx/>
                <a:latin typeface="Segoe Print" pitchFamily="2" charset="0"/>
                <a:ea typeface="+mn-ea"/>
                <a:cs typeface="+mn-cs"/>
              </a:endParaRPr>
            </a:p>
          </p:txBody>
        </p:sp>
        <p:sp>
          <p:nvSpPr>
            <p:cNvPr id="198" name="Freeform 19"/>
            <p:cNvSpPr>
              <a:spLocks noEditPoints="1"/>
            </p:cNvSpPr>
            <p:nvPr/>
          </p:nvSpPr>
          <p:spPr bwMode="auto">
            <a:xfrm>
              <a:off x="3059832" y="3861048"/>
              <a:ext cx="504056" cy="336640"/>
            </a:xfrm>
            <a:custGeom>
              <a:avLst/>
              <a:gdLst/>
              <a:ahLst/>
              <a:cxnLst>
                <a:cxn ang="0">
                  <a:pos x="232" y="61"/>
                </a:cxn>
                <a:cxn ang="0">
                  <a:pos x="233" y="49"/>
                </a:cxn>
                <a:cxn ang="0">
                  <a:pos x="233" y="29"/>
                </a:cxn>
                <a:cxn ang="0">
                  <a:pos x="232" y="14"/>
                </a:cxn>
                <a:cxn ang="0">
                  <a:pos x="222" y="4"/>
                </a:cxn>
                <a:cxn ang="0">
                  <a:pos x="220" y="5"/>
                </a:cxn>
                <a:cxn ang="0">
                  <a:pos x="205" y="6"/>
                </a:cxn>
                <a:cxn ang="0">
                  <a:pos x="166" y="9"/>
                </a:cxn>
                <a:cxn ang="0">
                  <a:pos x="146" y="12"/>
                </a:cxn>
                <a:cxn ang="0">
                  <a:pos x="107" y="13"/>
                </a:cxn>
                <a:cxn ang="0">
                  <a:pos x="63" y="12"/>
                </a:cxn>
                <a:cxn ang="0">
                  <a:pos x="146" y="20"/>
                </a:cxn>
                <a:cxn ang="0">
                  <a:pos x="174" y="18"/>
                </a:cxn>
                <a:cxn ang="0">
                  <a:pos x="225" y="91"/>
                </a:cxn>
                <a:cxn ang="0">
                  <a:pos x="220" y="110"/>
                </a:cxn>
                <a:cxn ang="0">
                  <a:pos x="193" y="136"/>
                </a:cxn>
                <a:cxn ang="0">
                  <a:pos x="131" y="144"/>
                </a:cxn>
                <a:cxn ang="0">
                  <a:pos x="98" y="143"/>
                </a:cxn>
                <a:cxn ang="0">
                  <a:pos x="49" y="139"/>
                </a:cxn>
                <a:cxn ang="0">
                  <a:pos x="18" y="126"/>
                </a:cxn>
                <a:cxn ang="0">
                  <a:pos x="21" y="79"/>
                </a:cxn>
                <a:cxn ang="0">
                  <a:pos x="18" y="51"/>
                </a:cxn>
                <a:cxn ang="0">
                  <a:pos x="20" y="36"/>
                </a:cxn>
                <a:cxn ang="0">
                  <a:pos x="17" y="30"/>
                </a:cxn>
                <a:cxn ang="0">
                  <a:pos x="18" y="46"/>
                </a:cxn>
                <a:cxn ang="0">
                  <a:pos x="17" y="53"/>
                </a:cxn>
                <a:cxn ang="0">
                  <a:pos x="14" y="77"/>
                </a:cxn>
                <a:cxn ang="0">
                  <a:pos x="12" y="97"/>
                </a:cxn>
                <a:cxn ang="0">
                  <a:pos x="9" y="99"/>
                </a:cxn>
                <a:cxn ang="0">
                  <a:pos x="6" y="103"/>
                </a:cxn>
                <a:cxn ang="0">
                  <a:pos x="8" y="111"/>
                </a:cxn>
                <a:cxn ang="0">
                  <a:pos x="10" y="119"/>
                </a:cxn>
                <a:cxn ang="0">
                  <a:pos x="4" y="126"/>
                </a:cxn>
                <a:cxn ang="0">
                  <a:pos x="4" y="134"/>
                </a:cxn>
                <a:cxn ang="0">
                  <a:pos x="0" y="136"/>
                </a:cxn>
                <a:cxn ang="0">
                  <a:pos x="8" y="148"/>
                </a:cxn>
                <a:cxn ang="0">
                  <a:pos x="12" y="148"/>
                </a:cxn>
                <a:cxn ang="0">
                  <a:pos x="20" y="149"/>
                </a:cxn>
                <a:cxn ang="0">
                  <a:pos x="31" y="151"/>
                </a:cxn>
                <a:cxn ang="0">
                  <a:pos x="41" y="148"/>
                </a:cxn>
                <a:cxn ang="0">
                  <a:pos x="42" y="153"/>
                </a:cxn>
                <a:cxn ang="0">
                  <a:pos x="51" y="153"/>
                </a:cxn>
                <a:cxn ang="0">
                  <a:pos x="85" y="156"/>
                </a:cxn>
                <a:cxn ang="0">
                  <a:pos x="101" y="157"/>
                </a:cxn>
                <a:cxn ang="0">
                  <a:pos x="127" y="157"/>
                </a:cxn>
                <a:cxn ang="0">
                  <a:pos x="139" y="156"/>
                </a:cxn>
                <a:cxn ang="0">
                  <a:pos x="148" y="156"/>
                </a:cxn>
                <a:cxn ang="0">
                  <a:pos x="157" y="155"/>
                </a:cxn>
                <a:cxn ang="0">
                  <a:pos x="162" y="153"/>
                </a:cxn>
                <a:cxn ang="0">
                  <a:pos x="179" y="152"/>
                </a:cxn>
                <a:cxn ang="0">
                  <a:pos x="199" y="148"/>
                </a:cxn>
                <a:cxn ang="0">
                  <a:pos x="215" y="142"/>
                </a:cxn>
                <a:cxn ang="0">
                  <a:pos x="230" y="132"/>
                </a:cxn>
                <a:cxn ang="0">
                  <a:pos x="232" y="120"/>
                </a:cxn>
                <a:cxn ang="0">
                  <a:pos x="233" y="112"/>
                </a:cxn>
                <a:cxn ang="0">
                  <a:pos x="234" y="109"/>
                </a:cxn>
                <a:cxn ang="0">
                  <a:pos x="235" y="88"/>
                </a:cxn>
                <a:cxn ang="0">
                  <a:pos x="233" y="107"/>
                </a:cxn>
              </a:cxnLst>
              <a:rect l="0" t="0" r="r" b="b"/>
              <a:pathLst>
                <a:path w="236" h="158">
                  <a:moveTo>
                    <a:pt x="235" y="71"/>
                  </a:moveTo>
                  <a:cubicBezTo>
                    <a:pt x="235" y="69"/>
                    <a:pt x="234" y="67"/>
                    <a:pt x="233" y="66"/>
                  </a:cubicBezTo>
                  <a:cubicBezTo>
                    <a:pt x="233" y="67"/>
                    <a:pt x="234" y="66"/>
                    <a:pt x="234" y="67"/>
                  </a:cubicBezTo>
                  <a:cubicBezTo>
                    <a:pt x="233" y="68"/>
                    <a:pt x="232" y="66"/>
                    <a:pt x="232" y="65"/>
                  </a:cubicBezTo>
                  <a:cubicBezTo>
                    <a:pt x="232" y="65"/>
                    <a:pt x="232" y="65"/>
                    <a:pt x="232" y="65"/>
                  </a:cubicBezTo>
                  <a:cubicBezTo>
                    <a:pt x="232" y="63"/>
                    <a:pt x="232" y="62"/>
                    <a:pt x="232" y="61"/>
                  </a:cubicBezTo>
                  <a:cubicBezTo>
                    <a:pt x="232" y="59"/>
                    <a:pt x="232" y="62"/>
                    <a:pt x="233" y="61"/>
                  </a:cubicBezTo>
                  <a:cubicBezTo>
                    <a:pt x="234" y="61"/>
                    <a:pt x="234" y="57"/>
                    <a:pt x="234" y="56"/>
                  </a:cubicBezTo>
                  <a:cubicBezTo>
                    <a:pt x="234" y="56"/>
                    <a:pt x="233" y="55"/>
                    <a:pt x="233" y="55"/>
                  </a:cubicBezTo>
                  <a:cubicBezTo>
                    <a:pt x="232" y="54"/>
                    <a:pt x="234" y="54"/>
                    <a:pt x="234" y="53"/>
                  </a:cubicBezTo>
                  <a:cubicBezTo>
                    <a:pt x="231" y="49"/>
                    <a:pt x="231" y="49"/>
                    <a:pt x="231" y="49"/>
                  </a:cubicBezTo>
                  <a:cubicBezTo>
                    <a:pt x="231" y="49"/>
                    <a:pt x="232" y="48"/>
                    <a:pt x="233" y="49"/>
                  </a:cubicBezTo>
                  <a:cubicBezTo>
                    <a:pt x="232" y="46"/>
                    <a:pt x="230" y="44"/>
                    <a:pt x="229" y="42"/>
                  </a:cubicBezTo>
                  <a:cubicBezTo>
                    <a:pt x="230" y="41"/>
                    <a:pt x="229" y="38"/>
                    <a:pt x="229" y="37"/>
                  </a:cubicBezTo>
                  <a:cubicBezTo>
                    <a:pt x="230" y="36"/>
                    <a:pt x="229" y="38"/>
                    <a:pt x="229" y="38"/>
                  </a:cubicBezTo>
                  <a:cubicBezTo>
                    <a:pt x="230" y="36"/>
                    <a:pt x="230" y="36"/>
                    <a:pt x="230" y="36"/>
                  </a:cubicBezTo>
                  <a:cubicBezTo>
                    <a:pt x="231" y="39"/>
                    <a:pt x="232" y="36"/>
                    <a:pt x="233" y="37"/>
                  </a:cubicBezTo>
                  <a:cubicBezTo>
                    <a:pt x="232" y="36"/>
                    <a:pt x="233" y="32"/>
                    <a:pt x="233" y="29"/>
                  </a:cubicBezTo>
                  <a:cubicBezTo>
                    <a:pt x="231" y="31"/>
                    <a:pt x="232" y="26"/>
                    <a:pt x="230" y="26"/>
                  </a:cubicBezTo>
                  <a:cubicBezTo>
                    <a:pt x="230" y="23"/>
                    <a:pt x="232" y="24"/>
                    <a:pt x="232" y="23"/>
                  </a:cubicBezTo>
                  <a:cubicBezTo>
                    <a:pt x="231" y="20"/>
                    <a:pt x="231" y="17"/>
                    <a:pt x="231" y="14"/>
                  </a:cubicBezTo>
                  <a:cubicBezTo>
                    <a:pt x="232" y="15"/>
                    <a:pt x="233" y="15"/>
                    <a:pt x="231" y="14"/>
                  </a:cubicBezTo>
                  <a:cubicBezTo>
                    <a:pt x="231" y="14"/>
                    <a:pt x="231" y="14"/>
                    <a:pt x="231" y="14"/>
                  </a:cubicBezTo>
                  <a:cubicBezTo>
                    <a:pt x="232" y="14"/>
                    <a:pt x="232" y="14"/>
                    <a:pt x="232" y="14"/>
                  </a:cubicBezTo>
                  <a:cubicBezTo>
                    <a:pt x="231" y="12"/>
                    <a:pt x="231" y="7"/>
                    <a:pt x="230" y="5"/>
                  </a:cubicBezTo>
                  <a:cubicBezTo>
                    <a:pt x="230" y="5"/>
                    <a:pt x="230" y="5"/>
                    <a:pt x="231" y="5"/>
                  </a:cubicBezTo>
                  <a:cubicBezTo>
                    <a:pt x="228" y="0"/>
                    <a:pt x="230" y="6"/>
                    <a:pt x="227" y="5"/>
                  </a:cubicBezTo>
                  <a:cubicBezTo>
                    <a:pt x="228" y="4"/>
                    <a:pt x="228" y="4"/>
                    <a:pt x="228" y="4"/>
                  </a:cubicBezTo>
                  <a:cubicBezTo>
                    <a:pt x="226" y="5"/>
                    <a:pt x="224" y="3"/>
                    <a:pt x="222" y="5"/>
                  </a:cubicBezTo>
                  <a:cubicBezTo>
                    <a:pt x="222" y="5"/>
                    <a:pt x="222" y="4"/>
                    <a:pt x="222" y="4"/>
                  </a:cubicBezTo>
                  <a:cubicBezTo>
                    <a:pt x="222" y="4"/>
                    <a:pt x="221"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18" y="5"/>
                    <a:pt x="217" y="5"/>
                    <a:pt x="216" y="6"/>
                  </a:cubicBezTo>
                  <a:cubicBezTo>
                    <a:pt x="216" y="6"/>
                    <a:pt x="216" y="5"/>
                    <a:pt x="217" y="5"/>
                  </a:cubicBezTo>
                  <a:cubicBezTo>
                    <a:pt x="215" y="4"/>
                    <a:pt x="215" y="6"/>
                    <a:pt x="213" y="6"/>
                  </a:cubicBezTo>
                  <a:cubicBezTo>
                    <a:pt x="212" y="6"/>
                    <a:pt x="211" y="5"/>
                    <a:pt x="212" y="5"/>
                  </a:cubicBezTo>
                  <a:cubicBezTo>
                    <a:pt x="211" y="6"/>
                    <a:pt x="208" y="6"/>
                    <a:pt x="207" y="7"/>
                  </a:cubicBezTo>
                  <a:cubicBezTo>
                    <a:pt x="207" y="6"/>
                    <a:pt x="206" y="6"/>
                    <a:pt x="205" y="6"/>
                  </a:cubicBezTo>
                  <a:cubicBezTo>
                    <a:pt x="194" y="7"/>
                    <a:pt x="184" y="7"/>
                    <a:pt x="173" y="10"/>
                  </a:cubicBezTo>
                  <a:cubicBezTo>
                    <a:pt x="172" y="8"/>
                    <a:pt x="176" y="8"/>
                    <a:pt x="175" y="7"/>
                  </a:cubicBezTo>
                  <a:cubicBezTo>
                    <a:pt x="175" y="9"/>
                    <a:pt x="173" y="8"/>
                    <a:pt x="170" y="8"/>
                  </a:cubicBezTo>
                  <a:cubicBezTo>
                    <a:pt x="170" y="8"/>
                    <a:pt x="170" y="8"/>
                    <a:pt x="170" y="8"/>
                  </a:cubicBezTo>
                  <a:cubicBezTo>
                    <a:pt x="168" y="9"/>
                    <a:pt x="168" y="8"/>
                    <a:pt x="166" y="8"/>
                  </a:cubicBezTo>
                  <a:cubicBezTo>
                    <a:pt x="166" y="9"/>
                    <a:pt x="166" y="9"/>
                    <a:pt x="166" y="9"/>
                  </a:cubicBezTo>
                  <a:cubicBezTo>
                    <a:pt x="165" y="10"/>
                    <a:pt x="163" y="7"/>
                    <a:pt x="162" y="9"/>
                  </a:cubicBezTo>
                  <a:cubicBezTo>
                    <a:pt x="161" y="8"/>
                    <a:pt x="161" y="8"/>
                    <a:pt x="161" y="8"/>
                  </a:cubicBezTo>
                  <a:cubicBezTo>
                    <a:pt x="159" y="10"/>
                    <a:pt x="158" y="7"/>
                    <a:pt x="157" y="9"/>
                  </a:cubicBezTo>
                  <a:cubicBezTo>
                    <a:pt x="157" y="9"/>
                    <a:pt x="157" y="9"/>
                    <a:pt x="157" y="9"/>
                  </a:cubicBezTo>
                  <a:cubicBezTo>
                    <a:pt x="154" y="8"/>
                    <a:pt x="152" y="11"/>
                    <a:pt x="151" y="10"/>
                  </a:cubicBezTo>
                  <a:cubicBezTo>
                    <a:pt x="148" y="10"/>
                    <a:pt x="146" y="10"/>
                    <a:pt x="146" y="12"/>
                  </a:cubicBezTo>
                  <a:cubicBezTo>
                    <a:pt x="145" y="11"/>
                    <a:pt x="145" y="10"/>
                    <a:pt x="146" y="10"/>
                  </a:cubicBezTo>
                  <a:cubicBezTo>
                    <a:pt x="138" y="11"/>
                    <a:pt x="129" y="11"/>
                    <a:pt x="122" y="13"/>
                  </a:cubicBezTo>
                  <a:cubicBezTo>
                    <a:pt x="121" y="13"/>
                    <a:pt x="122" y="13"/>
                    <a:pt x="122" y="12"/>
                  </a:cubicBezTo>
                  <a:cubicBezTo>
                    <a:pt x="118" y="14"/>
                    <a:pt x="113" y="11"/>
                    <a:pt x="110" y="14"/>
                  </a:cubicBezTo>
                  <a:cubicBezTo>
                    <a:pt x="109" y="15"/>
                    <a:pt x="109" y="15"/>
                    <a:pt x="109" y="15"/>
                  </a:cubicBezTo>
                  <a:cubicBezTo>
                    <a:pt x="108" y="15"/>
                    <a:pt x="108" y="14"/>
                    <a:pt x="107" y="13"/>
                  </a:cubicBezTo>
                  <a:cubicBezTo>
                    <a:pt x="106" y="14"/>
                    <a:pt x="103" y="14"/>
                    <a:pt x="102" y="15"/>
                  </a:cubicBezTo>
                  <a:cubicBezTo>
                    <a:pt x="102" y="14"/>
                    <a:pt x="102" y="14"/>
                    <a:pt x="102" y="14"/>
                  </a:cubicBezTo>
                  <a:cubicBezTo>
                    <a:pt x="100" y="14"/>
                    <a:pt x="98" y="15"/>
                    <a:pt x="96" y="15"/>
                  </a:cubicBezTo>
                  <a:cubicBezTo>
                    <a:pt x="97" y="14"/>
                    <a:pt x="97" y="14"/>
                    <a:pt x="97" y="14"/>
                  </a:cubicBezTo>
                  <a:cubicBezTo>
                    <a:pt x="86" y="12"/>
                    <a:pt x="73" y="11"/>
                    <a:pt x="65" y="13"/>
                  </a:cubicBezTo>
                  <a:cubicBezTo>
                    <a:pt x="63" y="14"/>
                    <a:pt x="64" y="11"/>
                    <a:pt x="63" y="12"/>
                  </a:cubicBezTo>
                  <a:cubicBezTo>
                    <a:pt x="54" y="14"/>
                    <a:pt x="44" y="10"/>
                    <a:pt x="36" y="13"/>
                  </a:cubicBezTo>
                  <a:cubicBezTo>
                    <a:pt x="30" y="13"/>
                    <a:pt x="28" y="17"/>
                    <a:pt x="28" y="17"/>
                  </a:cubicBezTo>
                  <a:cubicBezTo>
                    <a:pt x="43" y="17"/>
                    <a:pt x="56" y="19"/>
                    <a:pt x="71" y="21"/>
                  </a:cubicBezTo>
                  <a:cubicBezTo>
                    <a:pt x="76" y="21"/>
                    <a:pt x="82" y="21"/>
                    <a:pt x="87" y="21"/>
                  </a:cubicBezTo>
                  <a:cubicBezTo>
                    <a:pt x="106" y="21"/>
                    <a:pt x="126" y="24"/>
                    <a:pt x="145" y="21"/>
                  </a:cubicBezTo>
                  <a:cubicBezTo>
                    <a:pt x="144" y="21"/>
                    <a:pt x="145" y="20"/>
                    <a:pt x="146" y="20"/>
                  </a:cubicBezTo>
                  <a:cubicBezTo>
                    <a:pt x="147" y="20"/>
                    <a:pt x="147" y="20"/>
                    <a:pt x="147" y="20"/>
                  </a:cubicBezTo>
                  <a:cubicBezTo>
                    <a:pt x="148" y="19"/>
                    <a:pt x="148" y="19"/>
                    <a:pt x="148" y="19"/>
                  </a:cubicBezTo>
                  <a:cubicBezTo>
                    <a:pt x="150" y="19"/>
                    <a:pt x="149" y="20"/>
                    <a:pt x="148" y="21"/>
                  </a:cubicBezTo>
                  <a:cubicBezTo>
                    <a:pt x="156" y="20"/>
                    <a:pt x="163" y="19"/>
                    <a:pt x="170" y="19"/>
                  </a:cubicBezTo>
                  <a:cubicBezTo>
                    <a:pt x="171" y="18"/>
                    <a:pt x="174" y="19"/>
                    <a:pt x="174" y="17"/>
                  </a:cubicBezTo>
                  <a:cubicBezTo>
                    <a:pt x="175" y="17"/>
                    <a:pt x="174" y="18"/>
                    <a:pt x="174" y="18"/>
                  </a:cubicBezTo>
                  <a:cubicBezTo>
                    <a:pt x="180" y="17"/>
                    <a:pt x="180" y="17"/>
                    <a:pt x="185" y="18"/>
                  </a:cubicBezTo>
                  <a:cubicBezTo>
                    <a:pt x="195" y="18"/>
                    <a:pt x="205" y="17"/>
                    <a:pt x="215" y="16"/>
                  </a:cubicBezTo>
                  <a:cubicBezTo>
                    <a:pt x="220" y="15"/>
                    <a:pt x="220" y="15"/>
                    <a:pt x="220" y="15"/>
                  </a:cubicBezTo>
                  <a:cubicBezTo>
                    <a:pt x="220" y="19"/>
                    <a:pt x="220" y="19"/>
                    <a:pt x="220" y="19"/>
                  </a:cubicBezTo>
                  <a:cubicBezTo>
                    <a:pt x="221" y="39"/>
                    <a:pt x="223" y="59"/>
                    <a:pt x="222" y="80"/>
                  </a:cubicBezTo>
                  <a:cubicBezTo>
                    <a:pt x="225" y="83"/>
                    <a:pt x="223" y="88"/>
                    <a:pt x="225" y="91"/>
                  </a:cubicBezTo>
                  <a:cubicBezTo>
                    <a:pt x="225" y="91"/>
                    <a:pt x="225" y="91"/>
                    <a:pt x="225" y="91"/>
                  </a:cubicBezTo>
                  <a:cubicBezTo>
                    <a:pt x="225" y="94"/>
                    <a:pt x="224" y="95"/>
                    <a:pt x="223" y="99"/>
                  </a:cubicBezTo>
                  <a:cubicBezTo>
                    <a:pt x="224" y="99"/>
                    <a:pt x="223" y="101"/>
                    <a:pt x="224" y="100"/>
                  </a:cubicBezTo>
                  <a:cubicBezTo>
                    <a:pt x="226" y="102"/>
                    <a:pt x="222" y="103"/>
                    <a:pt x="223" y="105"/>
                  </a:cubicBezTo>
                  <a:cubicBezTo>
                    <a:pt x="222" y="105"/>
                    <a:pt x="224" y="105"/>
                    <a:pt x="223" y="105"/>
                  </a:cubicBezTo>
                  <a:cubicBezTo>
                    <a:pt x="224" y="110"/>
                    <a:pt x="223" y="104"/>
                    <a:pt x="220" y="110"/>
                  </a:cubicBezTo>
                  <a:cubicBezTo>
                    <a:pt x="221" y="117"/>
                    <a:pt x="219" y="129"/>
                    <a:pt x="217" y="130"/>
                  </a:cubicBezTo>
                  <a:cubicBezTo>
                    <a:pt x="217" y="130"/>
                    <a:pt x="217" y="130"/>
                    <a:pt x="217" y="130"/>
                  </a:cubicBezTo>
                  <a:cubicBezTo>
                    <a:pt x="215" y="128"/>
                    <a:pt x="214" y="132"/>
                    <a:pt x="213" y="131"/>
                  </a:cubicBezTo>
                  <a:cubicBezTo>
                    <a:pt x="213" y="131"/>
                    <a:pt x="213" y="131"/>
                    <a:pt x="214" y="130"/>
                  </a:cubicBezTo>
                  <a:cubicBezTo>
                    <a:pt x="209" y="131"/>
                    <a:pt x="207" y="133"/>
                    <a:pt x="203" y="133"/>
                  </a:cubicBezTo>
                  <a:cubicBezTo>
                    <a:pt x="200" y="135"/>
                    <a:pt x="195" y="134"/>
                    <a:pt x="193" y="136"/>
                  </a:cubicBezTo>
                  <a:cubicBezTo>
                    <a:pt x="193" y="135"/>
                    <a:pt x="191" y="135"/>
                    <a:pt x="190" y="135"/>
                  </a:cubicBezTo>
                  <a:cubicBezTo>
                    <a:pt x="188" y="138"/>
                    <a:pt x="183" y="135"/>
                    <a:pt x="181" y="138"/>
                  </a:cubicBezTo>
                  <a:cubicBezTo>
                    <a:pt x="181" y="137"/>
                    <a:pt x="181" y="137"/>
                    <a:pt x="181" y="137"/>
                  </a:cubicBezTo>
                  <a:cubicBezTo>
                    <a:pt x="171" y="140"/>
                    <a:pt x="160" y="140"/>
                    <a:pt x="150" y="142"/>
                  </a:cubicBezTo>
                  <a:cubicBezTo>
                    <a:pt x="145" y="143"/>
                    <a:pt x="138" y="141"/>
                    <a:pt x="132" y="142"/>
                  </a:cubicBezTo>
                  <a:cubicBezTo>
                    <a:pt x="131" y="143"/>
                    <a:pt x="132" y="143"/>
                    <a:pt x="131" y="144"/>
                  </a:cubicBezTo>
                  <a:cubicBezTo>
                    <a:pt x="129" y="144"/>
                    <a:pt x="131" y="143"/>
                    <a:pt x="130" y="142"/>
                  </a:cubicBezTo>
                  <a:cubicBezTo>
                    <a:pt x="127" y="144"/>
                    <a:pt x="123" y="142"/>
                    <a:pt x="119" y="142"/>
                  </a:cubicBezTo>
                  <a:cubicBezTo>
                    <a:pt x="118" y="143"/>
                    <a:pt x="117" y="143"/>
                    <a:pt x="118" y="143"/>
                  </a:cubicBezTo>
                  <a:cubicBezTo>
                    <a:pt x="113" y="142"/>
                    <a:pt x="107" y="144"/>
                    <a:pt x="103" y="142"/>
                  </a:cubicBezTo>
                  <a:cubicBezTo>
                    <a:pt x="104" y="145"/>
                    <a:pt x="100" y="144"/>
                    <a:pt x="99" y="144"/>
                  </a:cubicBezTo>
                  <a:cubicBezTo>
                    <a:pt x="98" y="144"/>
                    <a:pt x="98" y="143"/>
                    <a:pt x="98" y="143"/>
                  </a:cubicBezTo>
                  <a:cubicBezTo>
                    <a:pt x="95" y="143"/>
                    <a:pt x="93" y="143"/>
                    <a:pt x="89" y="142"/>
                  </a:cubicBezTo>
                  <a:cubicBezTo>
                    <a:pt x="87" y="142"/>
                    <a:pt x="87" y="143"/>
                    <a:pt x="84" y="143"/>
                  </a:cubicBezTo>
                  <a:cubicBezTo>
                    <a:pt x="83" y="141"/>
                    <a:pt x="80" y="142"/>
                    <a:pt x="78" y="142"/>
                  </a:cubicBezTo>
                  <a:cubicBezTo>
                    <a:pt x="78" y="143"/>
                    <a:pt x="75" y="144"/>
                    <a:pt x="73" y="143"/>
                  </a:cubicBezTo>
                  <a:cubicBezTo>
                    <a:pt x="74" y="141"/>
                    <a:pt x="74" y="141"/>
                    <a:pt x="74" y="141"/>
                  </a:cubicBezTo>
                  <a:cubicBezTo>
                    <a:pt x="67" y="142"/>
                    <a:pt x="57" y="138"/>
                    <a:pt x="49" y="139"/>
                  </a:cubicBezTo>
                  <a:cubicBezTo>
                    <a:pt x="48" y="138"/>
                    <a:pt x="48" y="138"/>
                    <a:pt x="48" y="138"/>
                  </a:cubicBezTo>
                  <a:cubicBezTo>
                    <a:pt x="40" y="139"/>
                    <a:pt x="32" y="135"/>
                    <a:pt x="24" y="136"/>
                  </a:cubicBezTo>
                  <a:cubicBezTo>
                    <a:pt x="22" y="135"/>
                    <a:pt x="18" y="134"/>
                    <a:pt x="16" y="134"/>
                  </a:cubicBezTo>
                  <a:cubicBezTo>
                    <a:pt x="16" y="134"/>
                    <a:pt x="16" y="134"/>
                    <a:pt x="15" y="134"/>
                  </a:cubicBezTo>
                  <a:cubicBezTo>
                    <a:pt x="17" y="131"/>
                    <a:pt x="18" y="129"/>
                    <a:pt x="17" y="126"/>
                  </a:cubicBezTo>
                  <a:cubicBezTo>
                    <a:pt x="18" y="126"/>
                    <a:pt x="18" y="126"/>
                    <a:pt x="18" y="126"/>
                  </a:cubicBezTo>
                  <a:cubicBezTo>
                    <a:pt x="17" y="123"/>
                    <a:pt x="17" y="119"/>
                    <a:pt x="18" y="115"/>
                  </a:cubicBezTo>
                  <a:cubicBezTo>
                    <a:pt x="18" y="114"/>
                    <a:pt x="18" y="111"/>
                    <a:pt x="17" y="112"/>
                  </a:cubicBezTo>
                  <a:cubicBezTo>
                    <a:pt x="16" y="111"/>
                    <a:pt x="18" y="112"/>
                    <a:pt x="17" y="110"/>
                  </a:cubicBezTo>
                  <a:cubicBezTo>
                    <a:pt x="19" y="112"/>
                    <a:pt x="19" y="112"/>
                    <a:pt x="19" y="112"/>
                  </a:cubicBezTo>
                  <a:cubicBezTo>
                    <a:pt x="20" y="104"/>
                    <a:pt x="20" y="98"/>
                    <a:pt x="20" y="90"/>
                  </a:cubicBezTo>
                  <a:cubicBezTo>
                    <a:pt x="22" y="88"/>
                    <a:pt x="20" y="83"/>
                    <a:pt x="21" y="79"/>
                  </a:cubicBezTo>
                  <a:cubicBezTo>
                    <a:pt x="21" y="77"/>
                    <a:pt x="22" y="73"/>
                    <a:pt x="20" y="71"/>
                  </a:cubicBezTo>
                  <a:cubicBezTo>
                    <a:pt x="21" y="71"/>
                    <a:pt x="21" y="71"/>
                    <a:pt x="21" y="71"/>
                  </a:cubicBezTo>
                  <a:cubicBezTo>
                    <a:pt x="21" y="67"/>
                    <a:pt x="21" y="63"/>
                    <a:pt x="22" y="59"/>
                  </a:cubicBezTo>
                  <a:cubicBezTo>
                    <a:pt x="22" y="56"/>
                    <a:pt x="21" y="56"/>
                    <a:pt x="20" y="54"/>
                  </a:cubicBezTo>
                  <a:cubicBezTo>
                    <a:pt x="21" y="54"/>
                    <a:pt x="21" y="54"/>
                    <a:pt x="21" y="54"/>
                  </a:cubicBezTo>
                  <a:cubicBezTo>
                    <a:pt x="20" y="52"/>
                    <a:pt x="19" y="52"/>
                    <a:pt x="18" y="51"/>
                  </a:cubicBezTo>
                  <a:cubicBezTo>
                    <a:pt x="19" y="49"/>
                    <a:pt x="18" y="49"/>
                    <a:pt x="18" y="47"/>
                  </a:cubicBezTo>
                  <a:cubicBezTo>
                    <a:pt x="19" y="49"/>
                    <a:pt x="20" y="50"/>
                    <a:pt x="21" y="51"/>
                  </a:cubicBezTo>
                  <a:cubicBezTo>
                    <a:pt x="22" y="49"/>
                    <a:pt x="19" y="46"/>
                    <a:pt x="21" y="44"/>
                  </a:cubicBezTo>
                  <a:cubicBezTo>
                    <a:pt x="21" y="42"/>
                    <a:pt x="21" y="40"/>
                    <a:pt x="19" y="40"/>
                  </a:cubicBezTo>
                  <a:cubicBezTo>
                    <a:pt x="20" y="41"/>
                    <a:pt x="20" y="39"/>
                    <a:pt x="21" y="40"/>
                  </a:cubicBezTo>
                  <a:cubicBezTo>
                    <a:pt x="20" y="38"/>
                    <a:pt x="20" y="37"/>
                    <a:pt x="20" y="36"/>
                  </a:cubicBezTo>
                  <a:cubicBezTo>
                    <a:pt x="20" y="37"/>
                    <a:pt x="20" y="37"/>
                    <a:pt x="20" y="37"/>
                  </a:cubicBezTo>
                  <a:cubicBezTo>
                    <a:pt x="19" y="37"/>
                    <a:pt x="19" y="35"/>
                    <a:pt x="17" y="35"/>
                  </a:cubicBezTo>
                  <a:cubicBezTo>
                    <a:pt x="18" y="36"/>
                    <a:pt x="18" y="36"/>
                    <a:pt x="18" y="37"/>
                  </a:cubicBezTo>
                  <a:cubicBezTo>
                    <a:pt x="17" y="37"/>
                    <a:pt x="16" y="34"/>
                    <a:pt x="17" y="34"/>
                  </a:cubicBezTo>
                  <a:cubicBezTo>
                    <a:pt x="18" y="33"/>
                    <a:pt x="19" y="35"/>
                    <a:pt x="19" y="34"/>
                  </a:cubicBezTo>
                  <a:cubicBezTo>
                    <a:pt x="17" y="30"/>
                    <a:pt x="17" y="30"/>
                    <a:pt x="17" y="30"/>
                  </a:cubicBezTo>
                  <a:cubicBezTo>
                    <a:pt x="17" y="30"/>
                    <a:pt x="17" y="32"/>
                    <a:pt x="16" y="32"/>
                  </a:cubicBezTo>
                  <a:cubicBezTo>
                    <a:pt x="17" y="33"/>
                    <a:pt x="17" y="33"/>
                    <a:pt x="17" y="33"/>
                  </a:cubicBezTo>
                  <a:cubicBezTo>
                    <a:pt x="16" y="33"/>
                    <a:pt x="16" y="33"/>
                    <a:pt x="16" y="33"/>
                  </a:cubicBezTo>
                  <a:cubicBezTo>
                    <a:pt x="16" y="36"/>
                    <a:pt x="15" y="39"/>
                    <a:pt x="16" y="42"/>
                  </a:cubicBezTo>
                  <a:cubicBezTo>
                    <a:pt x="17" y="40"/>
                    <a:pt x="17" y="40"/>
                    <a:pt x="17" y="40"/>
                  </a:cubicBezTo>
                  <a:cubicBezTo>
                    <a:pt x="17" y="42"/>
                    <a:pt x="19" y="44"/>
                    <a:pt x="18" y="46"/>
                  </a:cubicBezTo>
                  <a:cubicBezTo>
                    <a:pt x="17" y="45"/>
                    <a:pt x="17" y="45"/>
                    <a:pt x="16" y="45"/>
                  </a:cubicBezTo>
                  <a:cubicBezTo>
                    <a:pt x="16" y="46"/>
                    <a:pt x="17" y="46"/>
                    <a:pt x="17" y="47"/>
                  </a:cubicBezTo>
                  <a:cubicBezTo>
                    <a:pt x="15" y="46"/>
                    <a:pt x="15" y="46"/>
                    <a:pt x="15" y="46"/>
                  </a:cubicBezTo>
                  <a:cubicBezTo>
                    <a:pt x="17" y="47"/>
                    <a:pt x="16" y="51"/>
                    <a:pt x="16" y="52"/>
                  </a:cubicBezTo>
                  <a:cubicBezTo>
                    <a:pt x="16" y="51"/>
                    <a:pt x="16" y="51"/>
                    <a:pt x="16" y="51"/>
                  </a:cubicBezTo>
                  <a:cubicBezTo>
                    <a:pt x="15" y="54"/>
                    <a:pt x="17" y="51"/>
                    <a:pt x="17" y="53"/>
                  </a:cubicBezTo>
                  <a:cubicBezTo>
                    <a:pt x="17" y="54"/>
                    <a:pt x="15" y="53"/>
                    <a:pt x="14" y="55"/>
                  </a:cubicBezTo>
                  <a:cubicBezTo>
                    <a:pt x="14" y="58"/>
                    <a:pt x="16" y="62"/>
                    <a:pt x="14" y="65"/>
                  </a:cubicBezTo>
                  <a:cubicBezTo>
                    <a:pt x="14" y="68"/>
                    <a:pt x="15" y="70"/>
                    <a:pt x="16" y="73"/>
                  </a:cubicBezTo>
                  <a:cubicBezTo>
                    <a:pt x="16" y="75"/>
                    <a:pt x="14" y="72"/>
                    <a:pt x="15" y="75"/>
                  </a:cubicBezTo>
                  <a:cubicBezTo>
                    <a:pt x="14" y="74"/>
                    <a:pt x="13" y="75"/>
                    <a:pt x="13" y="75"/>
                  </a:cubicBezTo>
                  <a:cubicBezTo>
                    <a:pt x="13" y="75"/>
                    <a:pt x="12" y="79"/>
                    <a:pt x="14" y="77"/>
                  </a:cubicBezTo>
                  <a:cubicBezTo>
                    <a:pt x="14" y="80"/>
                    <a:pt x="13" y="84"/>
                    <a:pt x="13" y="87"/>
                  </a:cubicBezTo>
                  <a:cubicBezTo>
                    <a:pt x="13" y="86"/>
                    <a:pt x="12" y="86"/>
                    <a:pt x="11" y="87"/>
                  </a:cubicBezTo>
                  <a:cubicBezTo>
                    <a:pt x="12" y="88"/>
                    <a:pt x="13" y="91"/>
                    <a:pt x="12" y="94"/>
                  </a:cubicBezTo>
                  <a:cubicBezTo>
                    <a:pt x="14" y="94"/>
                    <a:pt x="14" y="93"/>
                    <a:pt x="15" y="93"/>
                  </a:cubicBezTo>
                  <a:cubicBezTo>
                    <a:pt x="15" y="94"/>
                    <a:pt x="15" y="94"/>
                    <a:pt x="15" y="95"/>
                  </a:cubicBezTo>
                  <a:cubicBezTo>
                    <a:pt x="14" y="95"/>
                    <a:pt x="12" y="95"/>
                    <a:pt x="12" y="97"/>
                  </a:cubicBezTo>
                  <a:cubicBezTo>
                    <a:pt x="10" y="97"/>
                    <a:pt x="12" y="93"/>
                    <a:pt x="10" y="94"/>
                  </a:cubicBezTo>
                  <a:cubicBezTo>
                    <a:pt x="9" y="93"/>
                    <a:pt x="9" y="89"/>
                    <a:pt x="10" y="88"/>
                  </a:cubicBezTo>
                  <a:cubicBezTo>
                    <a:pt x="9" y="85"/>
                    <a:pt x="10" y="89"/>
                    <a:pt x="8" y="89"/>
                  </a:cubicBezTo>
                  <a:cubicBezTo>
                    <a:pt x="8" y="91"/>
                    <a:pt x="9" y="92"/>
                    <a:pt x="9" y="95"/>
                  </a:cubicBezTo>
                  <a:cubicBezTo>
                    <a:pt x="10" y="95"/>
                    <a:pt x="10" y="94"/>
                    <a:pt x="11" y="95"/>
                  </a:cubicBezTo>
                  <a:cubicBezTo>
                    <a:pt x="12" y="98"/>
                    <a:pt x="9" y="99"/>
                    <a:pt x="9" y="99"/>
                  </a:cubicBezTo>
                  <a:cubicBezTo>
                    <a:pt x="9" y="98"/>
                    <a:pt x="9" y="98"/>
                    <a:pt x="9" y="98"/>
                  </a:cubicBezTo>
                  <a:cubicBezTo>
                    <a:pt x="8" y="100"/>
                    <a:pt x="9" y="100"/>
                    <a:pt x="9" y="102"/>
                  </a:cubicBezTo>
                  <a:cubicBezTo>
                    <a:pt x="6" y="103"/>
                    <a:pt x="9" y="99"/>
                    <a:pt x="7" y="98"/>
                  </a:cubicBezTo>
                  <a:cubicBezTo>
                    <a:pt x="6" y="100"/>
                    <a:pt x="6" y="100"/>
                    <a:pt x="6" y="100"/>
                  </a:cubicBezTo>
                  <a:cubicBezTo>
                    <a:pt x="5" y="103"/>
                    <a:pt x="7" y="101"/>
                    <a:pt x="6" y="104"/>
                  </a:cubicBezTo>
                  <a:cubicBezTo>
                    <a:pt x="6" y="103"/>
                    <a:pt x="6" y="103"/>
                    <a:pt x="6" y="103"/>
                  </a:cubicBezTo>
                  <a:cubicBezTo>
                    <a:pt x="6" y="105"/>
                    <a:pt x="6" y="105"/>
                    <a:pt x="6" y="105"/>
                  </a:cubicBezTo>
                  <a:cubicBezTo>
                    <a:pt x="7" y="105"/>
                    <a:pt x="8" y="105"/>
                    <a:pt x="8" y="103"/>
                  </a:cubicBezTo>
                  <a:cubicBezTo>
                    <a:pt x="10" y="105"/>
                    <a:pt x="8" y="105"/>
                    <a:pt x="8" y="107"/>
                  </a:cubicBezTo>
                  <a:cubicBezTo>
                    <a:pt x="9" y="108"/>
                    <a:pt x="8" y="106"/>
                    <a:pt x="10" y="106"/>
                  </a:cubicBezTo>
                  <a:cubicBezTo>
                    <a:pt x="11" y="106"/>
                    <a:pt x="10" y="108"/>
                    <a:pt x="11" y="109"/>
                  </a:cubicBezTo>
                  <a:cubicBezTo>
                    <a:pt x="10" y="112"/>
                    <a:pt x="9" y="110"/>
                    <a:pt x="8" y="111"/>
                  </a:cubicBezTo>
                  <a:cubicBezTo>
                    <a:pt x="8" y="111"/>
                    <a:pt x="8" y="109"/>
                    <a:pt x="9" y="109"/>
                  </a:cubicBezTo>
                  <a:cubicBezTo>
                    <a:pt x="8" y="107"/>
                    <a:pt x="6" y="110"/>
                    <a:pt x="5" y="108"/>
                  </a:cubicBezTo>
                  <a:cubicBezTo>
                    <a:pt x="4" y="110"/>
                    <a:pt x="6" y="110"/>
                    <a:pt x="6" y="111"/>
                  </a:cubicBezTo>
                  <a:cubicBezTo>
                    <a:pt x="6" y="111"/>
                    <a:pt x="7" y="112"/>
                    <a:pt x="8" y="111"/>
                  </a:cubicBezTo>
                  <a:cubicBezTo>
                    <a:pt x="11" y="115"/>
                    <a:pt x="5" y="113"/>
                    <a:pt x="5" y="117"/>
                  </a:cubicBezTo>
                  <a:cubicBezTo>
                    <a:pt x="7" y="116"/>
                    <a:pt x="7" y="122"/>
                    <a:pt x="10" y="119"/>
                  </a:cubicBezTo>
                  <a:cubicBezTo>
                    <a:pt x="10" y="120"/>
                    <a:pt x="11" y="121"/>
                    <a:pt x="10" y="122"/>
                  </a:cubicBezTo>
                  <a:cubicBezTo>
                    <a:pt x="9" y="121"/>
                    <a:pt x="9" y="124"/>
                    <a:pt x="8" y="122"/>
                  </a:cubicBezTo>
                  <a:cubicBezTo>
                    <a:pt x="8" y="123"/>
                    <a:pt x="8" y="123"/>
                    <a:pt x="8" y="123"/>
                  </a:cubicBezTo>
                  <a:cubicBezTo>
                    <a:pt x="6" y="121"/>
                    <a:pt x="6" y="121"/>
                    <a:pt x="6" y="121"/>
                  </a:cubicBezTo>
                  <a:cubicBezTo>
                    <a:pt x="5" y="122"/>
                    <a:pt x="4" y="124"/>
                    <a:pt x="3" y="125"/>
                  </a:cubicBezTo>
                  <a:cubicBezTo>
                    <a:pt x="3" y="126"/>
                    <a:pt x="4" y="124"/>
                    <a:pt x="4" y="126"/>
                  </a:cubicBezTo>
                  <a:cubicBezTo>
                    <a:pt x="4" y="126"/>
                    <a:pt x="3" y="127"/>
                    <a:pt x="3" y="128"/>
                  </a:cubicBezTo>
                  <a:cubicBezTo>
                    <a:pt x="4" y="126"/>
                    <a:pt x="5" y="128"/>
                    <a:pt x="5" y="129"/>
                  </a:cubicBezTo>
                  <a:cubicBezTo>
                    <a:pt x="5" y="131"/>
                    <a:pt x="3" y="132"/>
                    <a:pt x="3" y="132"/>
                  </a:cubicBezTo>
                  <a:cubicBezTo>
                    <a:pt x="2" y="130"/>
                    <a:pt x="2" y="130"/>
                    <a:pt x="2" y="130"/>
                  </a:cubicBezTo>
                  <a:cubicBezTo>
                    <a:pt x="3" y="131"/>
                    <a:pt x="1" y="130"/>
                    <a:pt x="1" y="132"/>
                  </a:cubicBezTo>
                  <a:cubicBezTo>
                    <a:pt x="2" y="132"/>
                    <a:pt x="3" y="133"/>
                    <a:pt x="4" y="134"/>
                  </a:cubicBezTo>
                  <a:cubicBezTo>
                    <a:pt x="4" y="135"/>
                    <a:pt x="3" y="136"/>
                    <a:pt x="3" y="136"/>
                  </a:cubicBezTo>
                  <a:cubicBezTo>
                    <a:pt x="3" y="134"/>
                    <a:pt x="3" y="134"/>
                    <a:pt x="3" y="134"/>
                  </a:cubicBezTo>
                  <a:cubicBezTo>
                    <a:pt x="3" y="135"/>
                    <a:pt x="2" y="135"/>
                    <a:pt x="1" y="135"/>
                  </a:cubicBezTo>
                  <a:cubicBezTo>
                    <a:pt x="1" y="136"/>
                    <a:pt x="1" y="136"/>
                    <a:pt x="1"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1" y="138"/>
                    <a:pt x="1" y="138"/>
                    <a:pt x="1" y="137"/>
                  </a:cubicBezTo>
                  <a:cubicBezTo>
                    <a:pt x="2" y="139"/>
                    <a:pt x="4" y="142"/>
                    <a:pt x="8" y="148"/>
                  </a:cubicBezTo>
                  <a:cubicBezTo>
                    <a:pt x="8" y="148"/>
                    <a:pt x="8" y="148"/>
                    <a:pt x="8" y="148"/>
                  </a:cubicBezTo>
                  <a:cubicBezTo>
                    <a:pt x="8" y="148"/>
                    <a:pt x="8" y="148"/>
                    <a:pt x="8" y="148"/>
                  </a:cubicBezTo>
                  <a:cubicBezTo>
                    <a:pt x="8" y="148"/>
                    <a:pt x="8" y="148"/>
                    <a:pt x="8" y="148"/>
                  </a:cubicBezTo>
                  <a:cubicBezTo>
                    <a:pt x="8" y="148"/>
                    <a:pt x="8" y="148"/>
                    <a:pt x="8" y="148"/>
                  </a:cubicBezTo>
                  <a:cubicBezTo>
                    <a:pt x="9" y="147"/>
                    <a:pt x="9" y="147"/>
                    <a:pt x="9" y="147"/>
                  </a:cubicBezTo>
                  <a:cubicBezTo>
                    <a:pt x="10" y="147"/>
                    <a:pt x="10" y="148"/>
                    <a:pt x="9" y="148"/>
                  </a:cubicBezTo>
                  <a:cubicBezTo>
                    <a:pt x="10" y="147"/>
                    <a:pt x="11" y="148"/>
                    <a:pt x="12" y="148"/>
                  </a:cubicBezTo>
                  <a:cubicBezTo>
                    <a:pt x="12" y="148"/>
                    <a:pt x="12" y="148"/>
                    <a:pt x="12" y="148"/>
                  </a:cubicBezTo>
                  <a:cubicBezTo>
                    <a:pt x="13" y="148"/>
                    <a:pt x="15" y="147"/>
                    <a:pt x="15" y="148"/>
                  </a:cubicBezTo>
                  <a:cubicBezTo>
                    <a:pt x="15" y="146"/>
                    <a:pt x="14" y="148"/>
                    <a:pt x="13" y="147"/>
                  </a:cubicBezTo>
                  <a:cubicBezTo>
                    <a:pt x="12" y="145"/>
                    <a:pt x="15" y="146"/>
                    <a:pt x="15" y="146"/>
                  </a:cubicBezTo>
                  <a:cubicBezTo>
                    <a:pt x="15" y="148"/>
                    <a:pt x="18" y="147"/>
                    <a:pt x="19" y="147"/>
                  </a:cubicBezTo>
                  <a:cubicBezTo>
                    <a:pt x="20" y="148"/>
                    <a:pt x="20" y="148"/>
                    <a:pt x="20" y="149"/>
                  </a:cubicBezTo>
                  <a:cubicBezTo>
                    <a:pt x="21" y="147"/>
                    <a:pt x="21" y="147"/>
                    <a:pt x="21" y="147"/>
                  </a:cubicBezTo>
                  <a:cubicBezTo>
                    <a:pt x="21" y="150"/>
                    <a:pt x="24" y="147"/>
                    <a:pt x="25" y="148"/>
                  </a:cubicBezTo>
                  <a:cubicBezTo>
                    <a:pt x="24" y="149"/>
                    <a:pt x="24" y="150"/>
                    <a:pt x="25" y="150"/>
                  </a:cubicBezTo>
                  <a:cubicBezTo>
                    <a:pt x="24" y="148"/>
                    <a:pt x="28" y="149"/>
                    <a:pt x="27" y="147"/>
                  </a:cubicBezTo>
                  <a:cubicBezTo>
                    <a:pt x="30" y="148"/>
                    <a:pt x="26" y="149"/>
                    <a:pt x="27" y="151"/>
                  </a:cubicBezTo>
                  <a:cubicBezTo>
                    <a:pt x="29" y="150"/>
                    <a:pt x="30" y="152"/>
                    <a:pt x="31" y="151"/>
                  </a:cubicBezTo>
                  <a:cubicBezTo>
                    <a:pt x="29" y="150"/>
                    <a:pt x="31" y="150"/>
                    <a:pt x="32" y="149"/>
                  </a:cubicBezTo>
                  <a:cubicBezTo>
                    <a:pt x="34" y="149"/>
                    <a:pt x="31" y="150"/>
                    <a:pt x="33" y="151"/>
                  </a:cubicBezTo>
                  <a:cubicBezTo>
                    <a:pt x="34" y="150"/>
                    <a:pt x="35" y="149"/>
                    <a:pt x="34" y="148"/>
                  </a:cubicBezTo>
                  <a:cubicBezTo>
                    <a:pt x="35" y="149"/>
                    <a:pt x="37" y="148"/>
                    <a:pt x="38" y="149"/>
                  </a:cubicBezTo>
                  <a:cubicBezTo>
                    <a:pt x="39" y="150"/>
                    <a:pt x="35" y="149"/>
                    <a:pt x="36" y="150"/>
                  </a:cubicBezTo>
                  <a:cubicBezTo>
                    <a:pt x="39" y="151"/>
                    <a:pt x="38" y="148"/>
                    <a:pt x="41" y="148"/>
                  </a:cubicBezTo>
                  <a:cubicBezTo>
                    <a:pt x="40" y="147"/>
                    <a:pt x="42" y="145"/>
                    <a:pt x="43" y="145"/>
                  </a:cubicBezTo>
                  <a:cubicBezTo>
                    <a:pt x="46" y="145"/>
                    <a:pt x="42" y="145"/>
                    <a:pt x="43" y="147"/>
                  </a:cubicBezTo>
                  <a:cubicBezTo>
                    <a:pt x="44" y="147"/>
                    <a:pt x="44" y="147"/>
                    <a:pt x="44" y="147"/>
                  </a:cubicBezTo>
                  <a:cubicBezTo>
                    <a:pt x="46" y="149"/>
                    <a:pt x="40" y="149"/>
                    <a:pt x="41" y="151"/>
                  </a:cubicBezTo>
                  <a:cubicBezTo>
                    <a:pt x="43" y="151"/>
                    <a:pt x="43" y="151"/>
                    <a:pt x="43" y="151"/>
                  </a:cubicBezTo>
                  <a:cubicBezTo>
                    <a:pt x="42" y="151"/>
                    <a:pt x="42" y="152"/>
                    <a:pt x="42" y="153"/>
                  </a:cubicBezTo>
                  <a:cubicBezTo>
                    <a:pt x="43" y="151"/>
                    <a:pt x="46" y="153"/>
                    <a:pt x="46" y="153"/>
                  </a:cubicBezTo>
                  <a:cubicBezTo>
                    <a:pt x="46" y="151"/>
                    <a:pt x="45" y="153"/>
                    <a:pt x="45" y="152"/>
                  </a:cubicBezTo>
                  <a:cubicBezTo>
                    <a:pt x="47" y="152"/>
                    <a:pt x="48" y="150"/>
                    <a:pt x="50" y="151"/>
                  </a:cubicBezTo>
                  <a:cubicBezTo>
                    <a:pt x="48" y="152"/>
                    <a:pt x="50" y="153"/>
                    <a:pt x="49" y="153"/>
                  </a:cubicBezTo>
                  <a:cubicBezTo>
                    <a:pt x="51" y="154"/>
                    <a:pt x="50" y="152"/>
                    <a:pt x="52" y="153"/>
                  </a:cubicBezTo>
                  <a:cubicBezTo>
                    <a:pt x="51" y="153"/>
                    <a:pt x="51" y="153"/>
                    <a:pt x="51" y="153"/>
                  </a:cubicBezTo>
                  <a:cubicBezTo>
                    <a:pt x="57" y="154"/>
                    <a:pt x="65" y="155"/>
                    <a:pt x="71" y="153"/>
                  </a:cubicBezTo>
                  <a:cubicBezTo>
                    <a:pt x="72" y="154"/>
                    <a:pt x="73" y="155"/>
                    <a:pt x="76" y="156"/>
                  </a:cubicBezTo>
                  <a:cubicBezTo>
                    <a:pt x="75" y="155"/>
                    <a:pt x="77" y="155"/>
                    <a:pt x="77" y="154"/>
                  </a:cubicBezTo>
                  <a:cubicBezTo>
                    <a:pt x="79" y="156"/>
                    <a:pt x="79" y="156"/>
                    <a:pt x="79" y="156"/>
                  </a:cubicBezTo>
                  <a:cubicBezTo>
                    <a:pt x="80" y="157"/>
                    <a:pt x="83" y="156"/>
                    <a:pt x="85" y="155"/>
                  </a:cubicBezTo>
                  <a:cubicBezTo>
                    <a:pt x="85" y="156"/>
                    <a:pt x="85" y="156"/>
                    <a:pt x="85" y="156"/>
                  </a:cubicBezTo>
                  <a:cubicBezTo>
                    <a:pt x="87" y="157"/>
                    <a:pt x="87" y="156"/>
                    <a:pt x="87" y="155"/>
                  </a:cubicBezTo>
                  <a:cubicBezTo>
                    <a:pt x="88" y="156"/>
                    <a:pt x="88" y="156"/>
                    <a:pt x="88" y="156"/>
                  </a:cubicBezTo>
                  <a:cubicBezTo>
                    <a:pt x="89" y="155"/>
                    <a:pt x="89" y="155"/>
                    <a:pt x="89" y="155"/>
                  </a:cubicBezTo>
                  <a:cubicBezTo>
                    <a:pt x="90" y="155"/>
                    <a:pt x="92" y="155"/>
                    <a:pt x="92" y="157"/>
                  </a:cubicBezTo>
                  <a:cubicBezTo>
                    <a:pt x="93" y="157"/>
                    <a:pt x="93" y="156"/>
                    <a:pt x="93" y="156"/>
                  </a:cubicBezTo>
                  <a:cubicBezTo>
                    <a:pt x="94" y="157"/>
                    <a:pt x="99" y="157"/>
                    <a:pt x="101" y="157"/>
                  </a:cubicBezTo>
                  <a:cubicBezTo>
                    <a:pt x="100" y="156"/>
                    <a:pt x="100" y="156"/>
                    <a:pt x="100" y="155"/>
                  </a:cubicBezTo>
                  <a:cubicBezTo>
                    <a:pt x="101" y="153"/>
                    <a:pt x="101" y="155"/>
                    <a:pt x="102" y="154"/>
                  </a:cubicBezTo>
                  <a:cubicBezTo>
                    <a:pt x="102" y="155"/>
                    <a:pt x="103" y="156"/>
                    <a:pt x="102" y="156"/>
                  </a:cubicBezTo>
                  <a:cubicBezTo>
                    <a:pt x="106" y="158"/>
                    <a:pt x="111" y="157"/>
                    <a:pt x="116" y="157"/>
                  </a:cubicBezTo>
                  <a:cubicBezTo>
                    <a:pt x="117" y="157"/>
                    <a:pt x="117" y="157"/>
                    <a:pt x="117" y="156"/>
                  </a:cubicBezTo>
                  <a:cubicBezTo>
                    <a:pt x="120" y="158"/>
                    <a:pt x="124" y="156"/>
                    <a:pt x="127" y="157"/>
                  </a:cubicBezTo>
                  <a:cubicBezTo>
                    <a:pt x="127" y="156"/>
                    <a:pt x="128" y="154"/>
                    <a:pt x="129" y="154"/>
                  </a:cubicBezTo>
                  <a:cubicBezTo>
                    <a:pt x="131" y="153"/>
                    <a:pt x="130" y="156"/>
                    <a:pt x="132" y="157"/>
                  </a:cubicBezTo>
                  <a:cubicBezTo>
                    <a:pt x="133" y="156"/>
                    <a:pt x="135" y="156"/>
                    <a:pt x="135" y="156"/>
                  </a:cubicBezTo>
                  <a:cubicBezTo>
                    <a:pt x="135" y="156"/>
                    <a:pt x="135" y="156"/>
                    <a:pt x="135" y="156"/>
                  </a:cubicBezTo>
                  <a:cubicBezTo>
                    <a:pt x="136" y="155"/>
                    <a:pt x="138" y="155"/>
                    <a:pt x="139" y="155"/>
                  </a:cubicBezTo>
                  <a:cubicBezTo>
                    <a:pt x="139" y="156"/>
                    <a:pt x="139" y="156"/>
                    <a:pt x="139" y="156"/>
                  </a:cubicBezTo>
                  <a:cubicBezTo>
                    <a:pt x="140" y="156"/>
                    <a:pt x="142" y="156"/>
                    <a:pt x="143" y="156"/>
                  </a:cubicBezTo>
                  <a:cubicBezTo>
                    <a:pt x="143" y="155"/>
                    <a:pt x="146" y="156"/>
                    <a:pt x="147" y="154"/>
                  </a:cubicBezTo>
                  <a:cubicBezTo>
                    <a:pt x="147" y="155"/>
                    <a:pt x="146" y="155"/>
                    <a:pt x="147" y="155"/>
                  </a:cubicBezTo>
                  <a:cubicBezTo>
                    <a:pt x="147" y="154"/>
                    <a:pt x="147" y="154"/>
                    <a:pt x="147" y="154"/>
                  </a:cubicBezTo>
                  <a:cubicBezTo>
                    <a:pt x="149" y="154"/>
                    <a:pt x="149" y="154"/>
                    <a:pt x="149" y="154"/>
                  </a:cubicBezTo>
                  <a:cubicBezTo>
                    <a:pt x="149" y="155"/>
                    <a:pt x="149" y="155"/>
                    <a:pt x="148" y="156"/>
                  </a:cubicBezTo>
                  <a:cubicBezTo>
                    <a:pt x="150" y="156"/>
                    <a:pt x="149" y="155"/>
                    <a:pt x="150" y="154"/>
                  </a:cubicBezTo>
                  <a:cubicBezTo>
                    <a:pt x="151" y="153"/>
                    <a:pt x="151" y="154"/>
                    <a:pt x="152" y="155"/>
                  </a:cubicBezTo>
                  <a:cubicBezTo>
                    <a:pt x="152" y="155"/>
                    <a:pt x="151" y="154"/>
                    <a:pt x="151" y="155"/>
                  </a:cubicBezTo>
                  <a:cubicBezTo>
                    <a:pt x="150" y="156"/>
                    <a:pt x="152" y="155"/>
                    <a:pt x="152" y="156"/>
                  </a:cubicBezTo>
                  <a:cubicBezTo>
                    <a:pt x="152" y="156"/>
                    <a:pt x="152" y="154"/>
                    <a:pt x="153" y="154"/>
                  </a:cubicBezTo>
                  <a:cubicBezTo>
                    <a:pt x="154" y="154"/>
                    <a:pt x="157" y="154"/>
                    <a:pt x="157" y="155"/>
                  </a:cubicBezTo>
                  <a:cubicBezTo>
                    <a:pt x="158" y="154"/>
                    <a:pt x="159" y="154"/>
                    <a:pt x="159" y="154"/>
                  </a:cubicBezTo>
                  <a:cubicBezTo>
                    <a:pt x="158" y="153"/>
                    <a:pt x="157" y="153"/>
                    <a:pt x="157" y="153"/>
                  </a:cubicBezTo>
                  <a:cubicBezTo>
                    <a:pt x="157" y="152"/>
                    <a:pt x="159" y="152"/>
                    <a:pt x="159" y="152"/>
                  </a:cubicBezTo>
                  <a:cubicBezTo>
                    <a:pt x="159" y="153"/>
                    <a:pt x="159" y="153"/>
                    <a:pt x="159" y="153"/>
                  </a:cubicBezTo>
                  <a:cubicBezTo>
                    <a:pt x="159" y="152"/>
                    <a:pt x="161" y="152"/>
                    <a:pt x="160" y="152"/>
                  </a:cubicBezTo>
                  <a:cubicBezTo>
                    <a:pt x="162" y="153"/>
                    <a:pt x="162" y="153"/>
                    <a:pt x="162" y="153"/>
                  </a:cubicBezTo>
                  <a:cubicBezTo>
                    <a:pt x="162" y="152"/>
                    <a:pt x="164" y="152"/>
                    <a:pt x="165" y="151"/>
                  </a:cubicBezTo>
                  <a:cubicBezTo>
                    <a:pt x="166" y="153"/>
                    <a:pt x="165" y="154"/>
                    <a:pt x="167" y="154"/>
                  </a:cubicBezTo>
                  <a:cubicBezTo>
                    <a:pt x="169" y="152"/>
                    <a:pt x="169" y="152"/>
                    <a:pt x="169" y="152"/>
                  </a:cubicBezTo>
                  <a:cubicBezTo>
                    <a:pt x="170" y="152"/>
                    <a:pt x="171" y="152"/>
                    <a:pt x="170" y="153"/>
                  </a:cubicBezTo>
                  <a:cubicBezTo>
                    <a:pt x="174" y="153"/>
                    <a:pt x="174" y="149"/>
                    <a:pt x="177" y="150"/>
                  </a:cubicBezTo>
                  <a:cubicBezTo>
                    <a:pt x="176" y="152"/>
                    <a:pt x="177" y="152"/>
                    <a:pt x="179" y="152"/>
                  </a:cubicBezTo>
                  <a:cubicBezTo>
                    <a:pt x="179" y="152"/>
                    <a:pt x="179" y="151"/>
                    <a:pt x="179" y="151"/>
                  </a:cubicBezTo>
                  <a:cubicBezTo>
                    <a:pt x="179" y="150"/>
                    <a:pt x="179" y="152"/>
                    <a:pt x="177" y="151"/>
                  </a:cubicBezTo>
                  <a:cubicBezTo>
                    <a:pt x="177" y="150"/>
                    <a:pt x="178" y="151"/>
                    <a:pt x="179" y="150"/>
                  </a:cubicBezTo>
                  <a:cubicBezTo>
                    <a:pt x="182" y="153"/>
                    <a:pt x="188" y="149"/>
                    <a:pt x="193" y="149"/>
                  </a:cubicBezTo>
                  <a:cubicBezTo>
                    <a:pt x="192" y="148"/>
                    <a:pt x="194" y="149"/>
                    <a:pt x="195" y="148"/>
                  </a:cubicBezTo>
                  <a:cubicBezTo>
                    <a:pt x="195" y="150"/>
                    <a:pt x="198" y="147"/>
                    <a:pt x="199" y="148"/>
                  </a:cubicBezTo>
                  <a:cubicBezTo>
                    <a:pt x="198" y="146"/>
                    <a:pt x="198" y="146"/>
                    <a:pt x="198" y="146"/>
                  </a:cubicBezTo>
                  <a:cubicBezTo>
                    <a:pt x="201" y="147"/>
                    <a:pt x="202" y="143"/>
                    <a:pt x="204" y="144"/>
                  </a:cubicBezTo>
                  <a:cubicBezTo>
                    <a:pt x="205" y="144"/>
                    <a:pt x="203" y="146"/>
                    <a:pt x="203" y="146"/>
                  </a:cubicBezTo>
                  <a:cubicBezTo>
                    <a:pt x="205" y="147"/>
                    <a:pt x="208" y="143"/>
                    <a:pt x="210" y="145"/>
                  </a:cubicBezTo>
                  <a:cubicBezTo>
                    <a:pt x="210" y="144"/>
                    <a:pt x="209" y="143"/>
                    <a:pt x="211" y="142"/>
                  </a:cubicBezTo>
                  <a:cubicBezTo>
                    <a:pt x="212" y="142"/>
                    <a:pt x="215" y="142"/>
                    <a:pt x="215" y="142"/>
                  </a:cubicBezTo>
                  <a:cubicBezTo>
                    <a:pt x="216" y="142"/>
                    <a:pt x="216" y="141"/>
                    <a:pt x="218" y="141"/>
                  </a:cubicBezTo>
                  <a:cubicBezTo>
                    <a:pt x="218" y="142"/>
                    <a:pt x="217" y="142"/>
                    <a:pt x="217" y="142"/>
                  </a:cubicBezTo>
                  <a:cubicBezTo>
                    <a:pt x="219" y="142"/>
                    <a:pt x="220" y="141"/>
                    <a:pt x="222" y="140"/>
                  </a:cubicBezTo>
                  <a:cubicBezTo>
                    <a:pt x="223" y="140"/>
                    <a:pt x="223" y="140"/>
                    <a:pt x="223" y="140"/>
                  </a:cubicBezTo>
                  <a:cubicBezTo>
                    <a:pt x="228" y="137"/>
                    <a:pt x="226" y="138"/>
                    <a:pt x="227" y="137"/>
                  </a:cubicBezTo>
                  <a:cubicBezTo>
                    <a:pt x="228" y="135"/>
                    <a:pt x="230" y="133"/>
                    <a:pt x="230" y="132"/>
                  </a:cubicBezTo>
                  <a:cubicBezTo>
                    <a:pt x="229" y="130"/>
                    <a:pt x="232" y="128"/>
                    <a:pt x="230" y="128"/>
                  </a:cubicBezTo>
                  <a:cubicBezTo>
                    <a:pt x="230" y="128"/>
                    <a:pt x="231" y="127"/>
                    <a:pt x="231" y="127"/>
                  </a:cubicBezTo>
                  <a:cubicBezTo>
                    <a:pt x="231" y="126"/>
                    <a:pt x="229" y="125"/>
                    <a:pt x="229" y="124"/>
                  </a:cubicBezTo>
                  <a:cubicBezTo>
                    <a:pt x="231" y="125"/>
                    <a:pt x="231" y="125"/>
                    <a:pt x="231" y="125"/>
                  </a:cubicBezTo>
                  <a:cubicBezTo>
                    <a:pt x="232" y="125"/>
                    <a:pt x="232" y="122"/>
                    <a:pt x="233" y="121"/>
                  </a:cubicBezTo>
                  <a:cubicBezTo>
                    <a:pt x="231" y="122"/>
                    <a:pt x="233" y="120"/>
                    <a:pt x="232" y="120"/>
                  </a:cubicBezTo>
                  <a:cubicBezTo>
                    <a:pt x="232" y="118"/>
                    <a:pt x="232" y="118"/>
                    <a:pt x="232" y="118"/>
                  </a:cubicBezTo>
                  <a:cubicBezTo>
                    <a:pt x="232" y="116"/>
                    <a:pt x="231" y="118"/>
                    <a:pt x="231" y="115"/>
                  </a:cubicBezTo>
                  <a:cubicBezTo>
                    <a:pt x="231" y="114"/>
                    <a:pt x="233" y="115"/>
                    <a:pt x="233" y="116"/>
                  </a:cubicBezTo>
                  <a:cubicBezTo>
                    <a:pt x="234" y="114"/>
                    <a:pt x="233" y="113"/>
                    <a:pt x="233" y="112"/>
                  </a:cubicBezTo>
                  <a:cubicBezTo>
                    <a:pt x="233" y="112"/>
                    <a:pt x="233" y="112"/>
                    <a:pt x="233" y="112"/>
                  </a:cubicBezTo>
                  <a:cubicBezTo>
                    <a:pt x="233" y="112"/>
                    <a:pt x="233" y="112"/>
                    <a:pt x="233" y="112"/>
                  </a:cubicBezTo>
                  <a:cubicBezTo>
                    <a:pt x="233" y="111"/>
                    <a:pt x="233" y="111"/>
                    <a:pt x="233" y="110"/>
                  </a:cubicBezTo>
                  <a:cubicBezTo>
                    <a:pt x="233" y="110"/>
                    <a:pt x="233" y="110"/>
                    <a:pt x="233" y="110"/>
                  </a:cubicBezTo>
                  <a:cubicBezTo>
                    <a:pt x="233" y="111"/>
                    <a:pt x="233" y="111"/>
                    <a:pt x="233" y="111"/>
                  </a:cubicBezTo>
                  <a:cubicBezTo>
                    <a:pt x="233" y="111"/>
                    <a:pt x="233" y="111"/>
                    <a:pt x="233" y="110"/>
                  </a:cubicBezTo>
                  <a:cubicBezTo>
                    <a:pt x="234" y="110"/>
                    <a:pt x="234" y="110"/>
                    <a:pt x="234" y="110"/>
                  </a:cubicBezTo>
                  <a:cubicBezTo>
                    <a:pt x="234" y="109"/>
                    <a:pt x="234" y="109"/>
                    <a:pt x="234" y="109"/>
                  </a:cubicBezTo>
                  <a:cubicBezTo>
                    <a:pt x="235" y="109"/>
                    <a:pt x="235" y="109"/>
                    <a:pt x="235" y="109"/>
                  </a:cubicBezTo>
                  <a:cubicBezTo>
                    <a:pt x="235" y="108"/>
                    <a:pt x="234" y="106"/>
                    <a:pt x="234" y="106"/>
                  </a:cubicBezTo>
                  <a:cubicBezTo>
                    <a:pt x="235" y="102"/>
                    <a:pt x="235" y="96"/>
                    <a:pt x="234" y="94"/>
                  </a:cubicBezTo>
                  <a:cubicBezTo>
                    <a:pt x="234" y="94"/>
                    <a:pt x="235" y="94"/>
                    <a:pt x="234" y="94"/>
                  </a:cubicBezTo>
                  <a:cubicBezTo>
                    <a:pt x="234" y="93"/>
                    <a:pt x="233" y="91"/>
                    <a:pt x="234" y="91"/>
                  </a:cubicBezTo>
                  <a:cubicBezTo>
                    <a:pt x="234" y="90"/>
                    <a:pt x="235" y="90"/>
                    <a:pt x="235" y="88"/>
                  </a:cubicBezTo>
                  <a:cubicBezTo>
                    <a:pt x="235" y="88"/>
                    <a:pt x="234" y="88"/>
                    <a:pt x="234" y="88"/>
                  </a:cubicBezTo>
                  <a:cubicBezTo>
                    <a:pt x="236" y="85"/>
                    <a:pt x="233" y="81"/>
                    <a:pt x="234" y="77"/>
                  </a:cubicBezTo>
                  <a:cubicBezTo>
                    <a:pt x="235" y="78"/>
                    <a:pt x="235" y="78"/>
                    <a:pt x="235" y="79"/>
                  </a:cubicBezTo>
                  <a:cubicBezTo>
                    <a:pt x="235" y="76"/>
                    <a:pt x="235" y="73"/>
                    <a:pt x="233" y="70"/>
                  </a:cubicBezTo>
                  <a:cubicBezTo>
                    <a:pt x="234" y="71"/>
                    <a:pt x="234" y="71"/>
                    <a:pt x="235" y="71"/>
                  </a:cubicBezTo>
                  <a:close/>
                  <a:moveTo>
                    <a:pt x="233" y="107"/>
                  </a:moveTo>
                  <a:cubicBezTo>
                    <a:pt x="233" y="107"/>
                    <a:pt x="233" y="108"/>
                    <a:pt x="233" y="108"/>
                  </a:cubicBezTo>
                  <a:cubicBezTo>
                    <a:pt x="233" y="108"/>
                    <a:pt x="233" y="107"/>
                    <a:pt x="233" y="107"/>
                  </a:cubicBezTo>
                  <a:close/>
                </a:path>
              </a:pathLst>
            </a:custGeom>
            <a:solidFill>
              <a:schemeClr val="accent2"/>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0" cap="none" spc="0" normalizeH="0" baseline="0" noProof="0">
                <a:ln>
                  <a:noFill/>
                </a:ln>
                <a:solidFill>
                  <a:sysClr val="windowText" lastClr="000000"/>
                </a:solidFill>
                <a:effectLst/>
                <a:uLnTx/>
                <a:uFillTx/>
                <a:latin typeface="Calibri"/>
                <a:ea typeface="+mn-ea"/>
                <a:cs typeface="Arial" charset="0"/>
              </a:endParaRPr>
            </a:p>
          </p:txBody>
        </p:sp>
      </p:grpSp>
      <p:sp>
        <p:nvSpPr>
          <p:cNvPr id="208" name="pole tekstowe 12"/>
          <p:cNvSpPr txBox="1"/>
          <p:nvPr/>
        </p:nvSpPr>
        <p:spPr>
          <a:xfrm>
            <a:off x="8312776" y="1239256"/>
            <a:ext cx="63992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UAT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209" name="pole tekstowe 72"/>
          <p:cNvSpPr txBox="1"/>
          <p:nvPr/>
        </p:nvSpPr>
        <p:spPr>
          <a:xfrm>
            <a:off x="9217712" y="836713"/>
            <a:ext cx="113337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rPr>
              <a:t>Deploy-ment</a:t>
            </a:r>
            <a:endPar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210" name="Grupa 115"/>
          <p:cNvGrpSpPr/>
          <p:nvPr/>
        </p:nvGrpSpPr>
        <p:grpSpPr>
          <a:xfrm>
            <a:off x="8485712" y="1514230"/>
            <a:ext cx="346592" cy="341898"/>
            <a:chOff x="5454610" y="1083597"/>
            <a:chExt cx="677642" cy="735827"/>
          </a:xfrm>
        </p:grpSpPr>
        <p:sp>
          <p:nvSpPr>
            <p:cNvPr id="21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212"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grpSp>
        <p:nvGrpSpPr>
          <p:cNvPr id="213" name="Grupa 115"/>
          <p:cNvGrpSpPr/>
          <p:nvPr/>
        </p:nvGrpSpPr>
        <p:grpSpPr>
          <a:xfrm>
            <a:off x="9611104" y="1553859"/>
            <a:ext cx="346592" cy="341898"/>
            <a:chOff x="5454610" y="1083597"/>
            <a:chExt cx="677642" cy="735827"/>
          </a:xfrm>
        </p:grpSpPr>
        <p:sp>
          <p:nvSpPr>
            <p:cNvPr id="2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215"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Tree>
    <p:extLst>
      <p:ext uri="{BB962C8B-B14F-4D97-AF65-F5344CB8AC3E}">
        <p14:creationId xmlns:p14="http://schemas.microsoft.com/office/powerpoint/2010/main" val="377410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5914A1C-197B-4B79-A819-E09A07EE3F4F}"/>
              </a:ext>
            </a:extLst>
          </p:cNvPr>
          <p:cNvSpPr/>
          <p:nvPr/>
        </p:nvSpPr>
        <p:spPr>
          <a:xfrm>
            <a:off x="-29183" y="-38912"/>
            <a:ext cx="12221183"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B4D5AE89-B7FD-4900-BF0F-FE0055D60716}"/>
              </a:ext>
            </a:extLst>
          </p:cNvPr>
          <p:cNvSpPr txBox="1"/>
          <p:nvPr/>
        </p:nvSpPr>
        <p:spPr>
          <a:xfrm>
            <a:off x="5580993" y="2598033"/>
            <a:ext cx="6437586" cy="34163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ML3: Fit-for-Purpose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“Predictable Delivery”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Arial" charset="0"/>
                <a:ea typeface="+mn-ea"/>
                <a:cs typeface="Arial" charset="0"/>
              </a:rPr>
              <a:t>“no more heroes anymore”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Arial" charset="0"/>
                <a:ea typeface="+mn-ea"/>
                <a:cs typeface="Arial" charset="0"/>
              </a:rPr>
              <a:t>processes under control</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1" name="Picture 10" descr="A screenshot of a cell phone&#10;&#10;Description automatically generated">
            <a:extLst>
              <a:ext uri="{FF2B5EF4-FFF2-40B4-BE49-F238E27FC236}">
                <a16:creationId xmlns:a16="http://schemas.microsoft.com/office/drawing/2014/main" xmlns="" id="{C78E48F3-5050-4AD2-B199-6896E1A6923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2" name="Picture 11" descr="A close up of a sign&#10;&#10;Description automatically generated">
            <a:extLst>
              <a:ext uri="{FF2B5EF4-FFF2-40B4-BE49-F238E27FC236}">
                <a16:creationId xmlns:a16="http://schemas.microsoft.com/office/drawing/2014/main" xmlns="" id="{2FF31851-778B-4260-8951-AF7DA7D95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xmlns="" id="{66F908A0-FD19-4A1D-AB6B-F50244921433}"/>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35536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260" y="215878"/>
            <a:ext cx="11521280" cy="622225"/>
          </a:xfrm>
        </p:spPr>
        <p:txBody>
          <a:bodyPr>
            <a:normAutofit fontScale="90000"/>
          </a:bodyPr>
          <a:lstStyle/>
          <a:p>
            <a:endParaRPr lang="en-US"/>
          </a:p>
        </p:txBody>
      </p:sp>
      <p:sp>
        <p:nvSpPr>
          <p:cNvPr id="3" name="Content Placeholder 2"/>
          <p:cNvSpPr>
            <a:spLocks noGrp="1"/>
          </p:cNvSpPr>
          <p:nvPr>
            <p:ph idx="1"/>
          </p:nvPr>
        </p:nvSpPr>
        <p:spPr>
          <a:xfrm>
            <a:off x="10610850" y="3316265"/>
            <a:ext cx="10972800" cy="3032395"/>
          </a:xfrm>
        </p:spPr>
        <p:txBody>
          <a:bodyPr/>
          <a:lstStyle/>
          <a:p>
            <a:endParaRPr lang="en-US" dirty="0"/>
          </a:p>
        </p:txBody>
      </p:sp>
      <p:sp>
        <p:nvSpPr>
          <p:cNvPr id="4" name="AutoShape 2" descr="https://mail.google.com/mail/u/0?ui=2&amp;ik=8bad5e2752&amp;attid=0.1.1&amp;permmsgid=msg-f:1694679701704653533&amp;th=1784b635bc2bbadd&amp;view=fimg&amp;sz=s0-l75-ft&amp;attbid=ANGjdJ9dfZrYpxNk-q83ZYAzo9uiJiP5L8lc7tVfD1v5DrK52yP8SDICZl_yQWmF5Tva2RyhUeAd3vz1rquSjVEeqeJuxyYZQP68TY37INUfDPdLZ5C6-gKrfLDLp6c&amp;disp=emb"/>
          <p:cNvSpPr>
            <a:spLocks noChangeAspect="1" noChangeArrowheads="1"/>
          </p:cNvSpPr>
          <p:nvPr/>
        </p:nvSpPr>
        <p:spPr bwMode="auto">
          <a:xfrm>
            <a:off x="2276475" y="0"/>
            <a:ext cx="204216" cy="204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google.com/mail/u/0?ui=2&amp;ik=8bad5e2752&amp;attid=0.1.3&amp;permmsgid=msg-f:1694679701704653533&amp;th=1784b635bc2bbadd&amp;view=fimg&amp;sz=s0-l75-ft&amp;attbid=ANGjdJ9FxxYEHmGP2lqTKseMufVyXX-LKnEuwFp-Sux2l0_5JewuV9OyYkAlpd9g1mxqa0UrLR4aMi_OChY3ekCrgF0-I45I52O9NBdvPcbxucBuCzeJEAUIrukp9WY&amp;disp=emb"/>
          <p:cNvSpPr>
            <a:spLocks noChangeAspect="1" noChangeArrowheads="1"/>
          </p:cNvSpPr>
          <p:nvPr/>
        </p:nvSpPr>
        <p:spPr bwMode="auto">
          <a:xfrm>
            <a:off x="2428875" y="152400"/>
            <a:ext cx="204216" cy="204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46711EE3-1F96-4672-BBF2-341B0736DEC4" descr="46711EE3-1F96-4672-BBF2-341B0736DE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 y="204217"/>
            <a:ext cx="408432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EF3680B9-3A74-44BE-A0F8-21AA1D9C2CE6" descr="EF3680B9-3A74-44BE-A0F8-21AA1D9C2C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280" y="219458"/>
            <a:ext cx="408432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E60A5734-E8EE-47BD-9A35-9343EA490CF6" descr="E60A5734-E8EE-47BD-9A35-9343EA490C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635" y="3300842"/>
            <a:ext cx="408432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20A9AF6B-8FDF-4218-8396-72E14CC05F46" descr="20A9AF6B-8FDF-4218-8396-72E14CC05F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3267457"/>
            <a:ext cx="408432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BB78E479-F864-4E83-A34D-EAB46CA9DBFB" descr="BB78E479-F864-4E83-A34D-EAB46CA9DBF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6600" y="23615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F76004A2-3011-4AFD-B52E-1551CCBB26BE" descr="F76004A2-3011-4AFD-B52E-1551CCBB26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2955" y="3308462"/>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97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xmlns="" id="{58C062E3-8DFE-4E06-A5BA-616083EC0426}"/>
              </a:ext>
            </a:extLst>
          </p:cNvPr>
          <p:cNvSpPr/>
          <p:nvPr/>
        </p:nvSpPr>
        <p:spPr>
          <a:xfrm>
            <a:off x="1969625" y="1733418"/>
            <a:ext cx="8252749" cy="36625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“We just put out a release on time, met our commitments, but our product management team, reacted with WTF is this?”</a:t>
            </a: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software development manager,</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mobile application, Berlin</a:t>
            </a:r>
          </a:p>
        </p:txBody>
      </p:sp>
    </p:spTree>
    <p:extLst>
      <p:ext uri="{BB962C8B-B14F-4D97-AF65-F5344CB8AC3E}">
        <p14:creationId xmlns:p14="http://schemas.microsoft.com/office/powerpoint/2010/main" val="4030989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720744" y="1581271"/>
            <a:ext cx="8750512" cy="34778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Work items weren’t meaningful and understood by customers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Asynchronous commitment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Pull from partially committed “buffer”, no replenishment meeting</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2946649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xmlns="" id="{58C062E3-8DFE-4E06-A5BA-616083EC0426}"/>
              </a:ext>
            </a:extLst>
          </p:cNvPr>
          <p:cNvSpPr/>
          <p:nvPr/>
        </p:nvSpPr>
        <p:spPr>
          <a:xfrm>
            <a:off x="182479" y="1012954"/>
            <a:ext cx="11827041" cy="48320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ill Sans Nova Cond XBd" panose="020B0A06020104020203" pitchFamily="34" charset="0"/>
                <a:ea typeface="+mn-ea"/>
                <a:cs typeface="Arial" charset="0"/>
              </a:rPr>
              <a:t>Implement: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2-tiered Kanban Board</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New coarse-grained work item type</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Synchronous commitment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Full replenishment meeting with customers present, &amp; synchronous commitment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Customers commit to coarse-grained work items</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3461936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50C4BC1-02EB-4CCD-9F02-0FFCFDE13D10}"/>
              </a:ext>
            </a:extLst>
          </p:cNvPr>
          <p:cNvSpPr/>
          <p:nvPr/>
        </p:nvSpPr>
        <p:spPr>
          <a:xfrm>
            <a:off x="-29183" y="-38912"/>
            <a:ext cx="1222118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B4D5AE89-B7FD-4900-BF0F-FE0055D60716}"/>
              </a:ext>
            </a:extLst>
          </p:cNvPr>
          <p:cNvSpPr txBox="1"/>
          <p:nvPr/>
        </p:nvSpPr>
        <p:spPr>
          <a:xfrm>
            <a:off x="5636172" y="2684744"/>
            <a:ext cx="6455980" cy="304698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ML4: Risk Hedged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“Everyone is happy”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Arial" charset="0"/>
                <a:ea typeface="+mn-ea"/>
                <a:cs typeface="Arial" charset="0"/>
              </a:rPr>
              <a:t>no more surprises</a:t>
            </a:r>
          </a:p>
        </p:txBody>
      </p:sp>
      <p:pic>
        <p:nvPicPr>
          <p:cNvPr id="10" name="Picture 9" descr="A screenshot of a cell phone&#10;&#10;Description automatically generated">
            <a:extLst>
              <a:ext uri="{FF2B5EF4-FFF2-40B4-BE49-F238E27FC236}">
                <a16:creationId xmlns:a16="http://schemas.microsoft.com/office/drawing/2014/main" xmlns="" id="{835C1C8E-7A14-4ED6-B4CF-790A6664C5D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xmlns="" id="{3B822C67-1FF2-4D65-B526-D581B30A5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xmlns="" id="{A371DF47-D7C1-4EC2-A945-B6E283CE850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1194769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E2888CB-51D9-48E2-A466-05B57C2A67AC}"/>
              </a:ext>
            </a:extLst>
          </p:cNvPr>
          <p:cNvSpPr/>
          <p:nvPr/>
        </p:nvSpPr>
        <p:spPr>
          <a:xfrm>
            <a:off x="-29183" y="-38912"/>
            <a:ext cx="12221183" cy="6858000"/>
          </a:xfrm>
          <a:prstGeom prst="rect">
            <a:avLst/>
          </a:prstGeom>
          <a:solidFill>
            <a:srgbClr val="BC0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B4D5AE89-B7FD-4900-BF0F-FE0055D60716}"/>
              </a:ext>
            </a:extLst>
          </p:cNvPr>
          <p:cNvSpPr txBox="1"/>
          <p:nvPr/>
        </p:nvSpPr>
        <p:spPr>
          <a:xfrm>
            <a:off x="5636171" y="2732041"/>
            <a:ext cx="6306207" cy="37240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ML5: Market Leader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“Simply the best”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t>marginal gains</a:t>
            </a:r>
            <a:b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br>
            <a: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t>attention to every detail</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xmlns="" id="{2D043255-18DE-45D7-9254-59D7D5D4C46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xmlns="" id="{037AC9B8-60F7-47C4-A371-2BED0177E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xmlns="" id="{90D5597B-A64A-4BC2-B9DB-4FFF9626E842}"/>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658196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BB8AD0B-EDF8-4252-8233-68F0DFABCCF7}"/>
              </a:ext>
            </a:extLst>
          </p:cNvPr>
          <p:cNvSpPr/>
          <p:nvPr/>
        </p:nvSpPr>
        <p:spPr>
          <a:xfrm>
            <a:off x="-29183" y="-38912"/>
            <a:ext cx="12221183" cy="6858000"/>
          </a:xfrm>
          <a:prstGeom prst="rect">
            <a:avLst/>
          </a:prstGeom>
          <a:solidFill>
            <a:srgbClr val="8A0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B4D5AE89-B7FD-4900-BF0F-FE0055D60716}"/>
              </a:ext>
            </a:extLst>
          </p:cNvPr>
          <p:cNvSpPr txBox="1"/>
          <p:nvPr/>
        </p:nvSpPr>
        <p:spPr>
          <a:xfrm>
            <a:off x="5636171" y="2274838"/>
            <a:ext cx="6382407" cy="44012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ML6: Built for Survival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“Reinvention”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Arial" charset="0"/>
                <a:ea typeface="+mn-ea"/>
                <a:cs typeface="Arial" charset="0"/>
              </a:rPr>
              <a:t>Continually challenging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Arial" charset="0"/>
                <a:ea typeface="+mn-ea"/>
                <a:cs typeface="Arial" charset="0"/>
              </a:rPr>
              <a:t>new identity; new purpose</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xmlns="" id="{1EC3384E-AC99-4285-9BD3-6F095C7DA77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xmlns="" id="{81FDC453-4B04-40A8-96E4-2892BCAE6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xmlns="" id="{E7C3A406-A12D-4633-A5F8-881912E918A8}"/>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849929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Maturity Model at Vanguard</a:t>
            </a:r>
          </a:p>
        </p:txBody>
      </p:sp>
      <p:sp>
        <p:nvSpPr>
          <p:cNvPr id="3" name="Content Placeholder 2"/>
          <p:cNvSpPr>
            <a:spLocks noGrp="1"/>
          </p:cNvSpPr>
          <p:nvPr>
            <p:ph idx="1"/>
          </p:nvPr>
        </p:nvSpPr>
        <p:spPr>
          <a:xfrm>
            <a:off x="883840" y="1204670"/>
            <a:ext cx="10972800" cy="4949399"/>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Scrum Stall</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System lead time improved by 78 percent in approximately ninety days! </a:t>
            </a:r>
          </a:p>
        </p:txBody>
      </p:sp>
      <p:pic>
        <p:nvPicPr>
          <p:cNvPr id="6" name="Picture 5"/>
          <p:cNvPicPr>
            <a:picLocks noChangeAspect="1"/>
          </p:cNvPicPr>
          <p:nvPr/>
        </p:nvPicPr>
        <p:blipFill>
          <a:blip r:embed="rId2"/>
          <a:stretch>
            <a:fillRect/>
          </a:stretch>
        </p:blipFill>
        <p:spPr>
          <a:xfrm>
            <a:off x="3026437" y="1176766"/>
            <a:ext cx="7072576" cy="4199667"/>
          </a:xfrm>
          <a:prstGeom prst="rect">
            <a:avLst/>
          </a:prstGeom>
        </p:spPr>
      </p:pic>
    </p:spTree>
    <p:extLst>
      <p:ext uri="{BB962C8B-B14F-4D97-AF65-F5344CB8AC3E}">
        <p14:creationId xmlns:p14="http://schemas.microsoft.com/office/powerpoint/2010/main" val="8557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Maturity Model at Vanguard</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8124" y="1622596"/>
            <a:ext cx="8984101" cy="4503568"/>
          </a:xfrm>
          <a:prstGeom prst="rect">
            <a:avLst/>
          </a:prstGeom>
        </p:spPr>
      </p:pic>
    </p:spTree>
    <p:extLst>
      <p:ext uri="{BB962C8B-B14F-4D97-AF65-F5344CB8AC3E}">
        <p14:creationId xmlns:p14="http://schemas.microsoft.com/office/powerpoint/2010/main" val="636399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 text provided for this image">
            <a:extLst>
              <a:ext uri="{FF2B5EF4-FFF2-40B4-BE49-F238E27FC236}">
                <a16:creationId xmlns:a16="http://schemas.microsoft.com/office/drawing/2014/main" xmlns="" id="{15D9876A-8F69-4BA4-91A2-A7F261557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20" y="2286001"/>
            <a:ext cx="8446361" cy="3148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9EC5C1FF-60BE-4A95-9233-F6C62479F6BB}"/>
              </a:ext>
            </a:extLst>
          </p:cNvPr>
          <p:cNvSpPr>
            <a:spLocks noGrp="1"/>
          </p:cNvSpPr>
          <p:nvPr>
            <p:ph type="title"/>
          </p:nvPr>
        </p:nvSpPr>
        <p:spPr/>
        <p:txBody>
          <a:bodyPr/>
          <a:lstStyle/>
          <a:p>
            <a:r>
              <a:rPr lang="en-US" dirty="0"/>
              <a:t>Kanban Impact at Accenture Brazil</a:t>
            </a:r>
          </a:p>
        </p:txBody>
      </p:sp>
      <p:sp>
        <p:nvSpPr>
          <p:cNvPr id="3" name="Content Placeholder 2">
            <a:extLst>
              <a:ext uri="{FF2B5EF4-FFF2-40B4-BE49-F238E27FC236}">
                <a16:creationId xmlns:a16="http://schemas.microsoft.com/office/drawing/2014/main" xmlns="" id="{A406D06E-155F-4D77-BAE2-E79DCD6D6B9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84850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657CA4B-E436-443E-9BD6-FC1918D917D5}"/>
              </a:ext>
            </a:extLst>
          </p:cNvPr>
          <p:cNvSpPr>
            <a:spLocks noGrp="1"/>
          </p:cNvSpPr>
          <p:nvPr>
            <p:ph type="body" sz="quarter" idx="10"/>
          </p:nvPr>
        </p:nvSpPr>
        <p:spPr/>
        <p:txBody>
          <a:bodyPr/>
          <a:lstStyle/>
          <a:p>
            <a:r>
              <a:rPr lang="en-US" dirty="0"/>
              <a:t>It is the organization that matures, not the Kanban that matures</a:t>
            </a:r>
          </a:p>
        </p:txBody>
      </p:sp>
    </p:spTree>
    <p:extLst>
      <p:ext uri="{BB962C8B-B14F-4D97-AF65-F5344CB8AC3E}">
        <p14:creationId xmlns:p14="http://schemas.microsoft.com/office/powerpoint/2010/main" val="185455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82534-93F1-4787-B3AD-2EAE945BAB2B}"/>
              </a:ext>
            </a:extLst>
          </p:cNvPr>
          <p:cNvSpPr>
            <a:spLocks noGrp="1"/>
          </p:cNvSpPr>
          <p:nvPr>
            <p:ph type="title"/>
          </p:nvPr>
        </p:nvSpPr>
        <p:spPr/>
        <p:txBody>
          <a:bodyPr>
            <a:noAutofit/>
          </a:bodyPr>
          <a:lstStyle/>
          <a:p>
            <a:r>
              <a:rPr lang="en-US" sz="7200" dirty="0">
                <a:solidFill>
                  <a:schemeClr val="bg1"/>
                </a:solidFill>
              </a:rPr>
              <a:t>Why Kanban?</a:t>
            </a:r>
          </a:p>
        </p:txBody>
      </p:sp>
      <p:sp>
        <p:nvSpPr>
          <p:cNvPr id="4" name="Text Placeholder 3">
            <a:extLst>
              <a:ext uri="{FF2B5EF4-FFF2-40B4-BE49-F238E27FC236}">
                <a16:creationId xmlns:a16="http://schemas.microsoft.com/office/drawing/2014/main" xmlns="" id="{EDFB1D9E-2C3E-425A-B2A5-DB17ED8BE5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1746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82534-93F1-4787-B3AD-2EAE945BAB2B}"/>
              </a:ext>
            </a:extLst>
          </p:cNvPr>
          <p:cNvSpPr>
            <a:spLocks noGrp="1"/>
          </p:cNvSpPr>
          <p:nvPr>
            <p:ph type="title"/>
          </p:nvPr>
        </p:nvSpPr>
        <p:spPr>
          <a:xfrm>
            <a:off x="839364" y="1"/>
            <a:ext cx="10512424" cy="3429000"/>
          </a:xfrm>
        </p:spPr>
        <p:txBody>
          <a:bodyPr>
            <a:noAutofit/>
          </a:bodyPr>
          <a:lstStyle/>
          <a:p>
            <a:r>
              <a:rPr lang="en-US" sz="6000" dirty="0">
                <a:solidFill>
                  <a:schemeClr val="bg1"/>
                </a:solidFill>
              </a:rPr>
              <a:t>Resilience and Agility Through Evolutionary Change and the Kanban Maturity Model</a:t>
            </a:r>
          </a:p>
        </p:txBody>
      </p:sp>
      <p:sp>
        <p:nvSpPr>
          <p:cNvPr id="4" name="Text Placeholder 3">
            <a:extLst>
              <a:ext uri="{FF2B5EF4-FFF2-40B4-BE49-F238E27FC236}">
                <a16:creationId xmlns:a16="http://schemas.microsoft.com/office/drawing/2014/main" xmlns="" id="{9EEDCC09-98C8-443E-B09D-BC70084B47AB}"/>
              </a:ext>
            </a:extLst>
          </p:cNvPr>
          <p:cNvSpPr>
            <a:spLocks noGrp="1"/>
          </p:cNvSpPr>
          <p:nvPr>
            <p:ph type="body" idx="1"/>
          </p:nvPr>
        </p:nvSpPr>
        <p:spPr/>
        <p:txBody>
          <a:bodyPr>
            <a:normAutofit fontScale="92500" lnSpcReduction="10000"/>
          </a:bodyPr>
          <a:lstStyle/>
          <a:p>
            <a:r>
              <a:rPr lang="en-US" sz="3200" dirty="0">
                <a:solidFill>
                  <a:schemeClr val="bg1"/>
                </a:solidFill>
              </a:rPr>
              <a:t>Todd Little</a:t>
            </a:r>
          </a:p>
          <a:p>
            <a:r>
              <a:rPr lang="en-US" sz="3200" dirty="0">
                <a:solidFill>
                  <a:schemeClr val="bg1"/>
                </a:solidFill>
              </a:rPr>
              <a:t>Chairman Kanban University</a:t>
            </a:r>
          </a:p>
          <a:p>
            <a:r>
              <a:rPr lang="en-US" sz="3200" dirty="0">
                <a:solidFill>
                  <a:schemeClr val="bg1"/>
                </a:solidFill>
              </a:rPr>
              <a:t>www.kanban.university</a:t>
            </a:r>
          </a:p>
        </p:txBody>
      </p:sp>
      <p:pic>
        <p:nvPicPr>
          <p:cNvPr id="7" name="Picture 6" descr="A close up of a logo&#10;&#10;Description automatically generated">
            <a:extLst>
              <a:ext uri="{FF2B5EF4-FFF2-40B4-BE49-F238E27FC236}">
                <a16:creationId xmlns:a16="http://schemas.microsoft.com/office/drawing/2014/main" xmlns="" id="{F0FD0A9D-055A-4AEA-9F0E-77ED0F6A2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42" y="2756275"/>
            <a:ext cx="3039815" cy="2943006"/>
          </a:xfrm>
          <a:prstGeom prst="rect">
            <a:avLst/>
          </a:prstGeom>
        </p:spPr>
      </p:pic>
    </p:spTree>
    <p:extLst>
      <p:ext uri="{BB962C8B-B14F-4D97-AF65-F5344CB8AC3E}">
        <p14:creationId xmlns:p14="http://schemas.microsoft.com/office/powerpoint/2010/main" val="272748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Scrum Master Trends (Scrum.org)</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788813" y="2081894"/>
            <a:ext cx="6553038" cy="3086100"/>
          </a:xfrm>
          <a:prstGeom prst="rect">
            <a:avLst/>
          </a:prstGeom>
        </p:spPr>
      </p:pic>
      <p:sp>
        <p:nvSpPr>
          <p:cNvPr id="3" name="Oval 2">
            <a:extLst>
              <a:ext uri="{FF2B5EF4-FFF2-40B4-BE49-F238E27FC236}">
                <a16:creationId xmlns:a16="http://schemas.microsoft.com/office/drawing/2014/main" xmlns="" id="{22C6369C-53EA-4510-B75E-E90DD84A76EB}"/>
              </a:ext>
            </a:extLst>
          </p:cNvPr>
          <p:cNvSpPr/>
          <p:nvPr/>
        </p:nvSpPr>
        <p:spPr>
          <a:xfrm>
            <a:off x="5165271" y="2804433"/>
            <a:ext cx="1334861" cy="5878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409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82534-93F1-4787-B3AD-2EAE945BAB2B}"/>
              </a:ext>
            </a:extLst>
          </p:cNvPr>
          <p:cNvSpPr>
            <a:spLocks noGrp="1"/>
          </p:cNvSpPr>
          <p:nvPr>
            <p:ph type="title"/>
          </p:nvPr>
        </p:nvSpPr>
        <p:spPr/>
        <p:txBody>
          <a:bodyPr>
            <a:noAutofit/>
          </a:bodyPr>
          <a:lstStyle/>
          <a:p>
            <a:r>
              <a:rPr lang="en-US" sz="7200" dirty="0">
                <a:solidFill>
                  <a:schemeClr val="bg1"/>
                </a:solidFill>
              </a:rPr>
              <a:t>What is Kanban?</a:t>
            </a:r>
          </a:p>
        </p:txBody>
      </p:sp>
      <p:sp>
        <p:nvSpPr>
          <p:cNvPr id="4" name="Text Placeholder 3">
            <a:extLst>
              <a:ext uri="{FF2B5EF4-FFF2-40B4-BE49-F238E27FC236}">
                <a16:creationId xmlns:a16="http://schemas.microsoft.com/office/drawing/2014/main" xmlns="" id="{EDFB1D9E-2C3E-425A-B2A5-DB17ED8BE5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581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5D967C1-E665-4E1E-94E2-FA095847DBF8}"/>
              </a:ext>
            </a:extLst>
          </p:cNvPr>
          <p:cNvGrpSpPr/>
          <p:nvPr/>
        </p:nvGrpSpPr>
        <p:grpSpPr>
          <a:xfrm>
            <a:off x="2291329" y="1307581"/>
            <a:ext cx="7511336" cy="4371455"/>
            <a:chOff x="2062729" y="2076508"/>
            <a:chExt cx="7511336" cy="4371455"/>
          </a:xfrm>
        </p:grpSpPr>
        <p:cxnSp>
          <p:nvCxnSpPr>
            <p:cNvPr id="4" name="Straight Connector 3">
              <a:extLst>
                <a:ext uri="{FF2B5EF4-FFF2-40B4-BE49-F238E27FC236}">
                  <a16:creationId xmlns:a16="http://schemas.microsoft.com/office/drawing/2014/main" xmlns="" id="{CD822E4C-A38C-41C0-8800-3998A9F1697E}"/>
                </a:ext>
              </a:extLst>
            </p:cNvPr>
            <p:cNvCxnSpPr/>
            <p:nvPr/>
          </p:nvCxnSpPr>
          <p:spPr>
            <a:xfrm rot="5400000">
              <a:off x="2081910" y="4254573"/>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D94773-6CE1-4DE1-9B06-E283B846DFE9}"/>
                </a:ext>
              </a:extLst>
            </p:cNvPr>
            <p:cNvCxnSpPr/>
            <p:nvPr/>
          </p:nvCxnSpPr>
          <p:spPr>
            <a:xfrm rot="5400000">
              <a:off x="5131006" y="4268310"/>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397A8396-553E-4785-81DB-BFB93EB6D770}"/>
                </a:ext>
              </a:extLst>
            </p:cNvPr>
            <p:cNvSpPr/>
            <p:nvPr/>
          </p:nvSpPr>
          <p:spPr>
            <a:xfrm>
              <a:off x="2379849"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xmlns="" id="{29CFBFCE-E3C1-4CDA-9353-05A82C71A3B1}"/>
                </a:ext>
              </a:extLst>
            </p:cNvPr>
            <p:cNvSpPr/>
            <p:nvPr/>
          </p:nvSpPr>
          <p:spPr>
            <a:xfrm>
              <a:off x="3022791"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xmlns="" id="{10AC159E-7BB7-4B73-9CB7-80F1EBA5D3B3}"/>
                </a:ext>
              </a:extLst>
            </p:cNvPr>
            <p:cNvSpPr/>
            <p:nvPr/>
          </p:nvSpPr>
          <p:spPr>
            <a:xfrm>
              <a:off x="3022791"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xmlns="" id="{7D715338-2BD5-441D-B67D-8F4B31CCC3BF}"/>
                </a:ext>
              </a:extLst>
            </p:cNvPr>
            <p:cNvSpPr/>
            <p:nvPr/>
          </p:nvSpPr>
          <p:spPr>
            <a:xfrm>
              <a:off x="3022791" y="280544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xmlns="" id="{E2A18A6E-6E71-4220-B760-486857185323}"/>
                </a:ext>
              </a:extLst>
            </p:cNvPr>
            <p:cNvSpPr/>
            <p:nvPr/>
          </p:nvSpPr>
          <p:spPr>
            <a:xfrm>
              <a:off x="2379849"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xmlns="" id="{FA2FD406-0294-4B63-9819-C0542244552D}"/>
                </a:ext>
              </a:extLst>
            </p:cNvPr>
            <p:cNvSpPr/>
            <p:nvPr/>
          </p:nvSpPr>
          <p:spPr>
            <a:xfrm>
              <a:off x="5308807"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xmlns="" id="{753FB317-0317-41A6-9147-0DD839DF1D16}"/>
                </a:ext>
              </a:extLst>
            </p:cNvPr>
            <p:cNvSpPr/>
            <p:nvPr/>
          </p:nvSpPr>
          <p:spPr>
            <a:xfrm>
              <a:off x="5308807"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xmlns="" id="{CFAF610C-3D38-41B5-B7A6-49CF8020F8E7}"/>
                </a:ext>
              </a:extLst>
            </p:cNvPr>
            <p:cNvSpPr/>
            <p:nvPr/>
          </p:nvSpPr>
          <p:spPr>
            <a:xfrm>
              <a:off x="530880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xmlns="" id="{C78A1B99-E982-4DAE-9DCF-DF6E16294620}"/>
                </a:ext>
              </a:extLst>
            </p:cNvPr>
            <p:cNvSpPr/>
            <p:nvPr/>
          </p:nvSpPr>
          <p:spPr>
            <a:xfrm>
              <a:off x="673756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xmlns="" id="{0E5AF44E-E04F-4C23-90AD-4D707652B6C8}"/>
                </a:ext>
              </a:extLst>
            </p:cNvPr>
            <p:cNvSpPr/>
            <p:nvPr/>
          </p:nvSpPr>
          <p:spPr>
            <a:xfrm>
              <a:off x="4525505"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xmlns="" id="{9744EF27-7F13-425F-913C-E9078DA20B87}"/>
                </a:ext>
              </a:extLst>
            </p:cNvPr>
            <p:cNvSpPr/>
            <p:nvPr/>
          </p:nvSpPr>
          <p:spPr>
            <a:xfrm>
              <a:off x="8112917" y="33412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xmlns="" id="{27424169-70CF-4CE7-B480-83E14640C6A6}"/>
                </a:ext>
              </a:extLst>
            </p:cNvPr>
            <p:cNvSpPr/>
            <p:nvPr/>
          </p:nvSpPr>
          <p:spPr>
            <a:xfrm>
              <a:off x="7639730" y="323407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xmlns="" id="{1309F2EA-2D7D-47B0-A2CC-1E27678D0BB9}"/>
                </a:ext>
              </a:extLst>
            </p:cNvPr>
            <p:cNvSpPr/>
            <p:nvPr/>
          </p:nvSpPr>
          <p:spPr>
            <a:xfrm>
              <a:off x="816632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xmlns="" id="{41B37834-3EE4-4D50-946E-2D2E64A5869F}"/>
                </a:ext>
              </a:extLst>
            </p:cNvPr>
            <p:cNvSpPr/>
            <p:nvPr/>
          </p:nvSpPr>
          <p:spPr>
            <a:xfrm>
              <a:off x="2379849" y="330550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xmlns="" id="{7A055FB3-5D66-4FA4-8092-A09F668EF6D4}"/>
                </a:ext>
              </a:extLst>
            </p:cNvPr>
            <p:cNvSpPr/>
            <p:nvPr/>
          </p:nvSpPr>
          <p:spPr>
            <a:xfrm>
              <a:off x="2379849" y="394845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extLst>
                <a:ext uri="{FF2B5EF4-FFF2-40B4-BE49-F238E27FC236}">
                  <a16:creationId xmlns:a16="http://schemas.microsoft.com/office/drawing/2014/main" xmlns="" id="{E085DDC5-95E6-429A-AE61-9DB57A8A95E2}"/>
                </a:ext>
              </a:extLst>
            </p:cNvPr>
            <p:cNvSpPr/>
            <p:nvPr/>
          </p:nvSpPr>
          <p:spPr>
            <a:xfrm>
              <a:off x="2379849" y="451995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xmlns="" id="{907EFDEC-776C-4DBF-8F69-C32B4F929414}"/>
                </a:ext>
              </a:extLst>
            </p:cNvPr>
            <p:cNvSpPr/>
            <p:nvPr/>
          </p:nvSpPr>
          <p:spPr>
            <a:xfrm>
              <a:off x="2379849" y="516289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a:extLst>
                <a:ext uri="{FF2B5EF4-FFF2-40B4-BE49-F238E27FC236}">
                  <a16:creationId xmlns:a16="http://schemas.microsoft.com/office/drawing/2014/main" xmlns="" id="{99FFCAAE-923A-4CA2-9AC6-100154CA1CEB}"/>
                </a:ext>
              </a:extLst>
            </p:cNvPr>
            <p:cNvSpPr txBox="1"/>
            <p:nvPr/>
          </p:nvSpPr>
          <p:spPr>
            <a:xfrm>
              <a:off x="2871336" y="2088455"/>
              <a:ext cx="603562"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To Do</a:t>
              </a:r>
            </a:p>
          </p:txBody>
        </p:sp>
        <p:sp>
          <p:nvSpPr>
            <p:cNvPr id="24" name="TextBox 23">
              <a:extLst>
                <a:ext uri="{FF2B5EF4-FFF2-40B4-BE49-F238E27FC236}">
                  <a16:creationId xmlns:a16="http://schemas.microsoft.com/office/drawing/2014/main" xmlns="" id="{C9D77080-D4F4-42E4-B6E0-4A71D8B8B433}"/>
                </a:ext>
              </a:extLst>
            </p:cNvPr>
            <p:cNvSpPr txBox="1"/>
            <p:nvPr/>
          </p:nvSpPr>
          <p:spPr>
            <a:xfrm>
              <a:off x="8012633" y="2100420"/>
              <a:ext cx="580608"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Done</a:t>
              </a:r>
            </a:p>
          </p:txBody>
        </p:sp>
        <p:sp>
          <p:nvSpPr>
            <p:cNvPr id="25" name="TextBox 24">
              <a:extLst>
                <a:ext uri="{FF2B5EF4-FFF2-40B4-BE49-F238E27FC236}">
                  <a16:creationId xmlns:a16="http://schemas.microsoft.com/office/drawing/2014/main" xmlns="" id="{EEB10FF8-933A-4C36-8CF8-9BD83EBD03ED}"/>
                </a:ext>
              </a:extLst>
            </p:cNvPr>
            <p:cNvSpPr txBox="1"/>
            <p:nvPr/>
          </p:nvSpPr>
          <p:spPr>
            <a:xfrm>
              <a:off x="5323930" y="2112198"/>
              <a:ext cx="1004441"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In progress</a:t>
              </a:r>
            </a:p>
          </p:txBody>
        </p:sp>
        <p:sp>
          <p:nvSpPr>
            <p:cNvPr id="26" name="Rectangle 25">
              <a:extLst>
                <a:ext uri="{FF2B5EF4-FFF2-40B4-BE49-F238E27FC236}">
                  <a16:creationId xmlns:a16="http://schemas.microsoft.com/office/drawing/2014/main" xmlns="" id="{933A44FF-CC87-4994-9E8E-A05D8F144D7E}"/>
                </a:ext>
              </a:extLst>
            </p:cNvPr>
            <p:cNvSpPr/>
            <p:nvPr/>
          </p:nvSpPr>
          <p:spPr>
            <a:xfrm>
              <a:off x="4692110" y="309119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extLst>
                <a:ext uri="{FF2B5EF4-FFF2-40B4-BE49-F238E27FC236}">
                  <a16:creationId xmlns:a16="http://schemas.microsoft.com/office/drawing/2014/main" xmlns="" id="{7055BB2F-021D-4667-9360-73A1B8D2EE44}"/>
                </a:ext>
              </a:extLst>
            </p:cNvPr>
            <p:cNvSpPr/>
            <p:nvPr/>
          </p:nvSpPr>
          <p:spPr>
            <a:xfrm>
              <a:off x="5739812" y="320410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extLst>
                <a:ext uri="{FF2B5EF4-FFF2-40B4-BE49-F238E27FC236}">
                  <a16:creationId xmlns:a16="http://schemas.microsoft.com/office/drawing/2014/main" xmlns="" id="{04B99BF4-9483-4CE0-AEA9-5C8E376587E5}"/>
                </a:ext>
              </a:extLst>
            </p:cNvPr>
            <p:cNvSpPr/>
            <p:nvPr/>
          </p:nvSpPr>
          <p:spPr>
            <a:xfrm>
              <a:off x="5865505" y="356129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extLst>
                <a:ext uri="{FF2B5EF4-FFF2-40B4-BE49-F238E27FC236}">
                  <a16:creationId xmlns:a16="http://schemas.microsoft.com/office/drawing/2014/main" xmlns="" id="{6F55C194-4675-4AE2-B90D-A8C9E91193D8}"/>
                </a:ext>
              </a:extLst>
            </p:cNvPr>
            <p:cNvSpPr/>
            <p:nvPr/>
          </p:nvSpPr>
          <p:spPr>
            <a:xfrm>
              <a:off x="5918407" y="41294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extLst>
                <a:ext uri="{FF2B5EF4-FFF2-40B4-BE49-F238E27FC236}">
                  <a16:creationId xmlns:a16="http://schemas.microsoft.com/office/drawing/2014/main" xmlns="" id="{519A0332-B8AD-4F2E-8053-DD2E88B65940}"/>
                </a:ext>
              </a:extLst>
            </p:cNvPr>
            <p:cNvSpPr/>
            <p:nvPr/>
          </p:nvSpPr>
          <p:spPr>
            <a:xfrm>
              <a:off x="6501300" y="359126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extLst>
                <a:ext uri="{FF2B5EF4-FFF2-40B4-BE49-F238E27FC236}">
                  <a16:creationId xmlns:a16="http://schemas.microsoft.com/office/drawing/2014/main" xmlns="" id="{A201CFFF-5FE0-490F-AACB-7DA42B699700}"/>
                </a:ext>
              </a:extLst>
            </p:cNvPr>
            <p:cNvSpPr/>
            <p:nvPr/>
          </p:nvSpPr>
          <p:spPr>
            <a:xfrm>
              <a:off x="6223207" y="4434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extLst>
                <a:ext uri="{FF2B5EF4-FFF2-40B4-BE49-F238E27FC236}">
                  <a16:creationId xmlns:a16="http://schemas.microsoft.com/office/drawing/2014/main" xmlns="" id="{1CB2556A-D7EA-41C3-9D79-B573EB6D7BCF}"/>
                </a:ext>
              </a:extLst>
            </p:cNvPr>
            <p:cNvSpPr/>
            <p:nvPr/>
          </p:nvSpPr>
          <p:spPr>
            <a:xfrm>
              <a:off x="6041072"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extLst>
                <a:ext uri="{FF2B5EF4-FFF2-40B4-BE49-F238E27FC236}">
                  <a16:creationId xmlns:a16="http://schemas.microsoft.com/office/drawing/2014/main" xmlns="" id="{977E3111-DEF6-4072-A86E-5F90358BE25E}"/>
                </a:ext>
              </a:extLst>
            </p:cNvPr>
            <p:cNvSpPr/>
            <p:nvPr/>
          </p:nvSpPr>
          <p:spPr>
            <a:xfrm>
              <a:off x="6528007" y="47390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a:extLst>
                <a:ext uri="{FF2B5EF4-FFF2-40B4-BE49-F238E27FC236}">
                  <a16:creationId xmlns:a16="http://schemas.microsoft.com/office/drawing/2014/main" xmlns="" id="{8F6C506F-1046-4B55-8997-D0D03B34DF33}"/>
                </a:ext>
              </a:extLst>
            </p:cNvPr>
            <p:cNvSpPr/>
            <p:nvPr/>
          </p:nvSpPr>
          <p:spPr>
            <a:xfrm>
              <a:off x="6751912" y="43105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extLst>
                <a:ext uri="{FF2B5EF4-FFF2-40B4-BE49-F238E27FC236}">
                  <a16:creationId xmlns:a16="http://schemas.microsoft.com/office/drawing/2014/main" xmlns="" id="{D89BABB9-4936-48AA-83B3-EFFB6B18FF20}"/>
                </a:ext>
              </a:extLst>
            </p:cNvPr>
            <p:cNvSpPr/>
            <p:nvPr/>
          </p:nvSpPr>
          <p:spPr>
            <a:xfrm>
              <a:off x="4525505" y="499091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extLst>
                <a:ext uri="{FF2B5EF4-FFF2-40B4-BE49-F238E27FC236}">
                  <a16:creationId xmlns:a16="http://schemas.microsoft.com/office/drawing/2014/main" xmlns="" id="{BF369257-1CA3-4D21-A26D-98CFFAEC0142}"/>
                </a:ext>
              </a:extLst>
            </p:cNvPr>
            <p:cNvSpPr/>
            <p:nvPr/>
          </p:nvSpPr>
          <p:spPr>
            <a:xfrm>
              <a:off x="6223207" y="316263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a:extLst>
                <a:ext uri="{FF2B5EF4-FFF2-40B4-BE49-F238E27FC236}">
                  <a16:creationId xmlns:a16="http://schemas.microsoft.com/office/drawing/2014/main" xmlns="" id="{E44FD5A8-74F9-4B27-B8F0-DB8B2B3CCC1B}"/>
                </a:ext>
              </a:extLst>
            </p:cNvPr>
            <p:cNvSpPr/>
            <p:nvPr/>
          </p:nvSpPr>
          <p:spPr>
            <a:xfrm>
              <a:off x="5373800" y="476998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a:extLst>
                <a:ext uri="{FF2B5EF4-FFF2-40B4-BE49-F238E27FC236}">
                  <a16:creationId xmlns:a16="http://schemas.microsoft.com/office/drawing/2014/main" xmlns="" id="{D7CAE113-1BEF-4CD1-816D-FB230FA1DEA8}"/>
                </a:ext>
              </a:extLst>
            </p:cNvPr>
            <p:cNvSpPr/>
            <p:nvPr/>
          </p:nvSpPr>
          <p:spPr>
            <a:xfrm>
              <a:off x="4870705" y="373339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a:extLst>
                <a:ext uri="{FF2B5EF4-FFF2-40B4-BE49-F238E27FC236}">
                  <a16:creationId xmlns:a16="http://schemas.microsoft.com/office/drawing/2014/main" xmlns="" id="{043684A0-6530-4956-AFAE-E7711AA1396D}"/>
                </a:ext>
              </a:extLst>
            </p:cNvPr>
            <p:cNvSpPr/>
            <p:nvPr/>
          </p:nvSpPr>
          <p:spPr>
            <a:xfrm>
              <a:off x="3563608" y="274560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extLst>
                <a:ext uri="{FF2B5EF4-FFF2-40B4-BE49-F238E27FC236}">
                  <a16:creationId xmlns:a16="http://schemas.microsoft.com/office/drawing/2014/main" xmlns="" id="{068DE97E-4E6B-4A50-BE77-4DEFD76C0196}"/>
                </a:ext>
              </a:extLst>
            </p:cNvPr>
            <p:cNvSpPr/>
            <p:nvPr/>
          </p:nvSpPr>
          <p:spPr>
            <a:xfrm>
              <a:off x="3022791" y="469855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a:extLst>
                <a:ext uri="{FF2B5EF4-FFF2-40B4-BE49-F238E27FC236}">
                  <a16:creationId xmlns:a16="http://schemas.microsoft.com/office/drawing/2014/main" xmlns="" id="{8641E2C2-9604-47FD-8D24-00411B9D3DA4}"/>
                </a:ext>
              </a:extLst>
            </p:cNvPr>
            <p:cNvSpPr/>
            <p:nvPr/>
          </p:nvSpPr>
          <p:spPr>
            <a:xfrm>
              <a:off x="5461207" y="3672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extLst>
                <a:ext uri="{FF2B5EF4-FFF2-40B4-BE49-F238E27FC236}">
                  <a16:creationId xmlns:a16="http://schemas.microsoft.com/office/drawing/2014/main" xmlns="" id="{08397FB0-3D9B-4E02-A524-28A4BAB64454}"/>
                </a:ext>
              </a:extLst>
            </p:cNvPr>
            <p:cNvSpPr/>
            <p:nvPr/>
          </p:nvSpPr>
          <p:spPr>
            <a:xfrm>
              <a:off x="5508315"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extLst>
                <a:ext uri="{FF2B5EF4-FFF2-40B4-BE49-F238E27FC236}">
                  <a16:creationId xmlns:a16="http://schemas.microsoft.com/office/drawing/2014/main" xmlns="" id="{6960CBE5-83D2-4A3B-A69A-71EA51830DBA}"/>
                </a:ext>
              </a:extLst>
            </p:cNvPr>
            <p:cNvSpPr/>
            <p:nvPr/>
          </p:nvSpPr>
          <p:spPr>
            <a:xfrm>
              <a:off x="5104017"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extLst>
                <a:ext uri="{FF2B5EF4-FFF2-40B4-BE49-F238E27FC236}">
                  <a16:creationId xmlns:a16="http://schemas.microsoft.com/office/drawing/2014/main" xmlns="" id="{07956B59-7381-40F7-8329-0C1C95480DD6}"/>
                </a:ext>
              </a:extLst>
            </p:cNvPr>
            <p:cNvSpPr/>
            <p:nvPr/>
          </p:nvSpPr>
          <p:spPr>
            <a:xfrm>
              <a:off x="8654613" y="360502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extLst>
                <a:ext uri="{FF2B5EF4-FFF2-40B4-BE49-F238E27FC236}">
                  <a16:creationId xmlns:a16="http://schemas.microsoft.com/office/drawing/2014/main" xmlns="" id="{DA27AE46-35EA-42BE-A176-F90CEEC51091}"/>
                </a:ext>
              </a:extLst>
            </p:cNvPr>
            <p:cNvSpPr/>
            <p:nvPr/>
          </p:nvSpPr>
          <p:spPr>
            <a:xfrm>
              <a:off x="7772098" y="366269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extLst>
                <a:ext uri="{FF2B5EF4-FFF2-40B4-BE49-F238E27FC236}">
                  <a16:creationId xmlns:a16="http://schemas.microsoft.com/office/drawing/2014/main" xmlns="" id="{CF0FA96C-2E5B-407C-918D-CB988C197234}"/>
                </a:ext>
              </a:extLst>
            </p:cNvPr>
            <p:cNvSpPr/>
            <p:nvPr/>
          </p:nvSpPr>
          <p:spPr>
            <a:xfrm>
              <a:off x="7537545" y="402941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extLst>
                <a:ext uri="{FF2B5EF4-FFF2-40B4-BE49-F238E27FC236}">
                  <a16:creationId xmlns:a16="http://schemas.microsoft.com/office/drawing/2014/main" xmlns="" id="{73DBF13F-45D5-44F0-99BE-1F9254C0C281}"/>
                </a:ext>
              </a:extLst>
            </p:cNvPr>
            <p:cNvSpPr/>
            <p:nvPr/>
          </p:nvSpPr>
          <p:spPr>
            <a:xfrm>
              <a:off x="2062729" y="2076508"/>
              <a:ext cx="7511336" cy="433079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8" name="Title 1">
            <a:extLst>
              <a:ext uri="{FF2B5EF4-FFF2-40B4-BE49-F238E27FC236}">
                <a16:creationId xmlns:a16="http://schemas.microsoft.com/office/drawing/2014/main" xmlns="" id="{230E5655-8019-492E-B2EC-8C0B4A4A591F}"/>
              </a:ext>
            </a:extLst>
          </p:cNvPr>
          <p:cNvSpPr txBox="1">
            <a:spLocks/>
          </p:cNvSpPr>
          <p:nvPr/>
        </p:nvSpPr>
        <p:spPr>
          <a:xfrm>
            <a:off x="838200" y="365125"/>
            <a:ext cx="10515600" cy="6202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dirty="0"/>
              <a:t>This is what many people think Kanban is</a:t>
            </a:r>
          </a:p>
        </p:txBody>
      </p:sp>
    </p:spTree>
    <p:extLst>
      <p:ext uri="{BB962C8B-B14F-4D97-AF65-F5344CB8AC3E}">
        <p14:creationId xmlns:p14="http://schemas.microsoft.com/office/powerpoint/2010/main" val="922245313"/>
      </p:ext>
    </p:extLst>
  </p:cSld>
  <p:clrMapOvr>
    <a:masterClrMapping/>
  </p:clrMapOvr>
</p:sld>
</file>

<file path=ppt/theme/theme1.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27957</TotalTime>
  <Words>1905</Words>
  <Application>Microsoft Office PowerPoint</Application>
  <PresentationFormat>Widescreen</PresentationFormat>
  <Paragraphs>491</Paragraphs>
  <Slides>60</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ACaslonPro-Regular</vt:lpstr>
      <vt:lpstr>Arial</vt:lpstr>
      <vt:lpstr>Calibri</vt:lpstr>
      <vt:lpstr>DengXian</vt:lpstr>
      <vt:lpstr>Georgia</vt:lpstr>
      <vt:lpstr>Gill Sans Nova Cond XBd</vt:lpstr>
      <vt:lpstr>Segoe Print</vt:lpstr>
      <vt:lpstr>Times New Roman</vt:lpstr>
      <vt:lpstr>Wingdings</vt:lpstr>
      <vt:lpstr>1_Motyw pakietu Office</vt:lpstr>
      <vt:lpstr>Resilience and Agility Through Evolutionary Change and the Kanban Maturity Model</vt:lpstr>
      <vt:lpstr>Agility</vt:lpstr>
      <vt:lpstr>Resilience</vt:lpstr>
      <vt:lpstr>PowerPoint Presentation</vt:lpstr>
      <vt:lpstr>PowerPoint Presentation</vt:lpstr>
      <vt:lpstr>Why Kanban?</vt:lpstr>
      <vt:lpstr>2019 Scrum Master Trends (Scrum.org)</vt:lpstr>
      <vt:lpstr>What is Kanban?</vt:lpstr>
      <vt:lpstr>PowerPoint Presentation</vt:lpstr>
      <vt:lpstr>What is Kanban?</vt:lpstr>
      <vt:lpstr>Elements of the Kanban Method</vt:lpstr>
      <vt:lpstr>Kanban Method: Change Management Principles</vt:lpstr>
      <vt:lpstr>Traditional Change is an A to B Process</vt:lpstr>
      <vt:lpstr>Evolutionary Change</vt:lpstr>
      <vt:lpstr>Evolutionary Change</vt:lpstr>
      <vt:lpstr>Water flows around the rock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Kanban Maturity Model</vt:lpstr>
      <vt:lpstr>Why do we need YAMM?</vt:lpstr>
      <vt:lpstr>How the Kanban Maturity Model is Different</vt:lpstr>
      <vt:lpstr>PowerPoint Presentation</vt:lpstr>
      <vt:lpstr>PowerPoint Presentation</vt:lpstr>
      <vt:lpstr>Overreaching and Plateauing</vt:lpstr>
      <vt:lpstr>PowerPoint Presentation</vt:lpstr>
      <vt:lpstr>PowerPoint Presentation</vt:lpstr>
      <vt:lpstr>Recommendations</vt:lpstr>
      <vt:lpstr>PowerPoint Presentation</vt:lpstr>
      <vt:lpstr>Problem Statement</vt:lpstr>
      <vt:lpstr>Maturity Level 1 - Team Kanban Boards</vt:lpstr>
      <vt:lpstr>Diagnosis</vt:lpstr>
      <vt:lpstr>Recommendations</vt:lpstr>
      <vt:lpstr>Maturity Level 2 – Aggregated Team Kanban Board</vt:lpstr>
      <vt:lpstr>PowerPoint Presentation</vt:lpstr>
      <vt:lpstr>Problem Statement</vt:lpstr>
      <vt:lpstr>Diagnosis</vt:lpstr>
      <vt:lpstr>Additional questions</vt:lpstr>
      <vt:lpstr>Recommendations</vt:lpstr>
      <vt:lpstr>Maturity Level 3 Kanban Board (and pull system)</vt:lpstr>
      <vt:lpstr>PowerPoint Presentation</vt:lpstr>
      <vt:lpstr>Problem Statement</vt:lpstr>
      <vt:lpstr>Diagnosis</vt:lpstr>
      <vt:lpstr>Recommendations</vt:lpstr>
      <vt:lpstr>PowerPoint Presentation</vt:lpstr>
      <vt:lpstr>PowerPoint Presentation</vt:lpstr>
      <vt:lpstr>PowerPoint Presentation</vt:lpstr>
      <vt:lpstr>Kanban Maturity Model at Vanguard</vt:lpstr>
      <vt:lpstr>Kanban Maturity Model at Vanguard</vt:lpstr>
      <vt:lpstr>Kanban Impact at Accenture Brazil</vt:lpstr>
      <vt:lpstr>PowerPoint Presentation</vt:lpstr>
      <vt:lpstr>Resilience and Agility Through Evolutionary Change and the Kanban Maturity Model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Linden-Reed</dc:creator>
  <cp:lastModifiedBy>Todd Little</cp:lastModifiedBy>
  <cp:revision>276</cp:revision>
  <cp:lastPrinted>2020-09-07T02:21:28Z</cp:lastPrinted>
  <dcterms:created xsi:type="dcterms:W3CDTF">2017-04-29T06:59:26Z</dcterms:created>
  <dcterms:modified xsi:type="dcterms:W3CDTF">2021-03-19T16:53:41Z</dcterms:modified>
</cp:coreProperties>
</file>