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7"/>
  </p:notesMasterIdLst>
  <p:handoutMasterIdLst>
    <p:handoutMasterId r:id="rId78"/>
  </p:handoutMasterIdLst>
  <p:sldIdLst>
    <p:sldId id="336" r:id="rId2"/>
    <p:sldId id="381" r:id="rId3"/>
    <p:sldId id="383" r:id="rId4"/>
    <p:sldId id="512" r:id="rId5"/>
    <p:sldId id="475" r:id="rId6"/>
    <p:sldId id="384" r:id="rId7"/>
    <p:sldId id="385" r:id="rId8"/>
    <p:sldId id="386" r:id="rId9"/>
    <p:sldId id="387" r:id="rId10"/>
    <p:sldId id="388" r:id="rId11"/>
    <p:sldId id="389" r:id="rId12"/>
    <p:sldId id="390" r:id="rId13"/>
    <p:sldId id="391" r:id="rId14"/>
    <p:sldId id="392" r:id="rId15"/>
    <p:sldId id="441"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88" r:id="rId32"/>
    <p:sldId id="489" r:id="rId33"/>
    <p:sldId id="513" r:id="rId34"/>
    <p:sldId id="491" r:id="rId35"/>
    <p:sldId id="490" r:id="rId36"/>
    <p:sldId id="492" r:id="rId37"/>
    <p:sldId id="514" r:id="rId38"/>
    <p:sldId id="494" r:id="rId39"/>
    <p:sldId id="495" r:id="rId40"/>
    <p:sldId id="496" r:id="rId41"/>
    <p:sldId id="497" r:id="rId42"/>
    <p:sldId id="498" r:id="rId43"/>
    <p:sldId id="499" r:id="rId44"/>
    <p:sldId id="500" r:id="rId45"/>
    <p:sldId id="501" r:id="rId46"/>
    <p:sldId id="502" r:id="rId47"/>
    <p:sldId id="503" r:id="rId48"/>
    <p:sldId id="505" r:id="rId49"/>
    <p:sldId id="506" r:id="rId50"/>
    <p:sldId id="422" r:id="rId51"/>
    <p:sldId id="423" r:id="rId52"/>
    <p:sldId id="424" r:id="rId53"/>
    <p:sldId id="425" r:id="rId54"/>
    <p:sldId id="426" r:id="rId55"/>
    <p:sldId id="427" r:id="rId56"/>
    <p:sldId id="428" r:id="rId57"/>
    <p:sldId id="429" r:id="rId58"/>
    <p:sldId id="430" r:id="rId59"/>
    <p:sldId id="431" r:id="rId60"/>
    <p:sldId id="432" r:id="rId61"/>
    <p:sldId id="433" r:id="rId62"/>
    <p:sldId id="434" r:id="rId63"/>
    <p:sldId id="435" r:id="rId64"/>
    <p:sldId id="516" r:id="rId65"/>
    <p:sldId id="486" r:id="rId66"/>
    <p:sldId id="484" r:id="rId67"/>
    <p:sldId id="436" r:id="rId68"/>
    <p:sldId id="507" r:id="rId69"/>
    <p:sldId id="508" r:id="rId70"/>
    <p:sldId id="509" r:id="rId71"/>
    <p:sldId id="511" r:id="rId72"/>
    <p:sldId id="510" r:id="rId73"/>
    <p:sldId id="437" r:id="rId74"/>
    <p:sldId id="438" r:id="rId75"/>
    <p:sldId id="365" r:id="rId76"/>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8" autoAdjust="0"/>
    <p:restoredTop sz="82846" autoAdjust="0"/>
  </p:normalViewPr>
  <p:slideViewPr>
    <p:cSldViewPr snapToGrid="0">
      <p:cViewPr varScale="1">
        <p:scale>
          <a:sx n="75" d="100"/>
          <a:sy n="75" d="100"/>
        </p:scale>
        <p:origin x="1107"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C:\Todd\Todd-IHS\HR\Career%20Progress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Todd\Todd-IHS\HR\Career%20Progress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Sample Career Progressions</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3"/>
          <c:order val="0"/>
          <c:spPr>
            <a:ln w="25400" cap="rnd">
              <a:noFill/>
              <a:round/>
            </a:ln>
            <a:effectLst/>
          </c:spPr>
          <c:marker>
            <c:symbol val="circle"/>
            <c:size val="5"/>
            <c:spPr>
              <a:solidFill>
                <a:schemeClr val="accent4"/>
              </a:solidFill>
              <a:ln w="9525">
                <a:solidFill>
                  <a:schemeClr val="accent4"/>
                </a:solidFill>
              </a:ln>
              <a:effectLst/>
            </c:spPr>
          </c:marker>
          <c:dLbls>
            <c:dLbl>
              <c:idx val="0"/>
              <c:layout/>
              <c:tx>
                <c:rich>
                  <a:bodyPr/>
                  <a:lstStyle/>
                  <a:p>
                    <a:r>
                      <a:rPr lang="en-US"/>
                      <a:t>Associate</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SW Engineer</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Senior</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Principal</a:t>
                    </a: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Sr. Principal</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Executive</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Tables!$B$18:$G$18</c:f>
              <c:numCache>
                <c:formatCode>General</c:formatCode>
                <c:ptCount val="6"/>
                <c:pt idx="0">
                  <c:v>40</c:v>
                </c:pt>
                <c:pt idx="1">
                  <c:v>40</c:v>
                </c:pt>
                <c:pt idx="2">
                  <c:v>40</c:v>
                </c:pt>
                <c:pt idx="3">
                  <c:v>40</c:v>
                </c:pt>
                <c:pt idx="4">
                  <c:v>40</c:v>
                </c:pt>
                <c:pt idx="5">
                  <c:v>40</c:v>
                </c:pt>
              </c:numCache>
            </c:numRef>
          </c:xVal>
          <c:yVal>
            <c:numRef>
              <c:f>Tables!$B$19:$G$19</c:f>
              <c:numCache>
                <c:formatCode>General</c:formatCode>
                <c:ptCount val="6"/>
                <c:pt idx="0">
                  <c:v>0</c:v>
                </c:pt>
                <c:pt idx="1">
                  <c:v>1</c:v>
                </c:pt>
                <c:pt idx="2">
                  <c:v>2</c:v>
                </c:pt>
                <c:pt idx="3">
                  <c:v>3</c:v>
                </c:pt>
                <c:pt idx="4">
                  <c:v>4</c:v>
                </c:pt>
                <c:pt idx="5">
                  <c:v>5</c:v>
                </c:pt>
              </c:numCache>
            </c:numRef>
          </c:yVal>
          <c:smooth val="0"/>
        </c:ser>
        <c:ser>
          <c:idx val="0"/>
          <c:order val="1"/>
          <c:tx>
            <c:strRef>
              <c:f>Data!$K$1</c:f>
              <c:strCache>
                <c:ptCount val="1"/>
                <c:pt idx="0">
                  <c:v>HiPerf</c:v>
                </c:pt>
              </c:strCache>
            </c:strRef>
          </c:tx>
          <c:spPr>
            <a:ln w="25400" cap="rnd">
              <a:solidFill>
                <a:srgbClr val="808080"/>
              </a:solidFill>
              <a:round/>
            </a:ln>
            <a:effectLst/>
          </c:spPr>
          <c:marker>
            <c:symbol val="circle"/>
            <c:size val="5"/>
            <c:spPr>
              <a:solidFill>
                <a:schemeClr val="accent1"/>
              </a:solidFill>
              <a:ln w="9525">
                <a:solidFill>
                  <a:schemeClr val="accent1"/>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Data!$K$2:$K$21</c:f>
              <c:numCache>
                <c:formatCode>General</c:formatCode>
                <c:ptCount val="20"/>
                <c:pt idx="0">
                  <c:v>0.5</c:v>
                </c:pt>
                <c:pt idx="1">
                  <c:v>1.2999999999999998</c:v>
                </c:pt>
                <c:pt idx="2">
                  <c:v>1.6</c:v>
                </c:pt>
                <c:pt idx="3">
                  <c:v>1.9</c:v>
                </c:pt>
                <c:pt idx="4">
                  <c:v>2.0999999999999996</c:v>
                </c:pt>
                <c:pt idx="5">
                  <c:v>2.2999999999999998</c:v>
                </c:pt>
                <c:pt idx="6">
                  <c:v>2.5</c:v>
                </c:pt>
                <c:pt idx="7">
                  <c:v>2.7</c:v>
                </c:pt>
                <c:pt idx="8">
                  <c:v>2.9</c:v>
                </c:pt>
                <c:pt idx="9">
                  <c:v>3</c:v>
                </c:pt>
                <c:pt idx="10">
                  <c:v>3.2</c:v>
                </c:pt>
                <c:pt idx="11">
                  <c:v>3.4000000000000004</c:v>
                </c:pt>
                <c:pt idx="12">
                  <c:v>3.6000000000000005</c:v>
                </c:pt>
                <c:pt idx="13">
                  <c:v>3.8000000000000007</c:v>
                </c:pt>
                <c:pt idx="14">
                  <c:v>4.0000000000000009</c:v>
                </c:pt>
                <c:pt idx="15">
                  <c:v>4.3</c:v>
                </c:pt>
                <c:pt idx="16">
                  <c:v>4.5</c:v>
                </c:pt>
                <c:pt idx="17">
                  <c:v>4.5999999999999996</c:v>
                </c:pt>
                <c:pt idx="18">
                  <c:v>4.7</c:v>
                </c:pt>
                <c:pt idx="19">
                  <c:v>4.8</c:v>
                </c:pt>
              </c:numCache>
            </c:numRef>
          </c:yVal>
          <c:smooth val="0"/>
        </c:ser>
        <c:ser>
          <c:idx val="1"/>
          <c:order val="2"/>
          <c:tx>
            <c:strRef>
              <c:f>Data!$L$1</c:f>
              <c:strCache>
                <c:ptCount val="1"/>
                <c:pt idx="0">
                  <c:v>GoodPerf</c:v>
                </c:pt>
              </c:strCache>
            </c:strRef>
          </c:tx>
          <c:spPr>
            <a:ln w="25400" cap="rnd">
              <a:solidFill>
                <a:srgbClr val="808080"/>
              </a:solidFill>
              <a:round/>
            </a:ln>
            <a:effectLst/>
          </c:spPr>
          <c:marker>
            <c:symbol val="circle"/>
            <c:size val="5"/>
            <c:spPr>
              <a:solidFill>
                <a:schemeClr val="accent2"/>
              </a:solidFill>
              <a:ln w="9525">
                <a:solidFill>
                  <a:schemeClr val="accent2"/>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Data!$L$2:$L$21</c:f>
              <c:numCache>
                <c:formatCode>General</c:formatCode>
                <c:ptCount val="20"/>
                <c:pt idx="0">
                  <c:v>0.29999999999999982</c:v>
                </c:pt>
                <c:pt idx="1">
                  <c:v>0.79999999999999982</c:v>
                </c:pt>
                <c:pt idx="2">
                  <c:v>1.2000000000000002</c:v>
                </c:pt>
                <c:pt idx="3">
                  <c:v>1.5</c:v>
                </c:pt>
                <c:pt idx="4">
                  <c:v>1.7999999999999998</c:v>
                </c:pt>
                <c:pt idx="5">
                  <c:v>2</c:v>
                </c:pt>
                <c:pt idx="6">
                  <c:v>2.2000000000000002</c:v>
                </c:pt>
                <c:pt idx="7">
                  <c:v>2.3000000000000003</c:v>
                </c:pt>
                <c:pt idx="8">
                  <c:v>2.4000000000000004</c:v>
                </c:pt>
                <c:pt idx="9">
                  <c:v>2.5000000000000004</c:v>
                </c:pt>
                <c:pt idx="10">
                  <c:v>2.6000000000000005</c:v>
                </c:pt>
                <c:pt idx="11">
                  <c:v>2.7000000000000006</c:v>
                </c:pt>
                <c:pt idx="12">
                  <c:v>2.8000000000000007</c:v>
                </c:pt>
                <c:pt idx="13">
                  <c:v>2.9000000000000008</c:v>
                </c:pt>
                <c:pt idx="14">
                  <c:v>3</c:v>
                </c:pt>
                <c:pt idx="15">
                  <c:v>3.5</c:v>
                </c:pt>
                <c:pt idx="16">
                  <c:v>3.8</c:v>
                </c:pt>
                <c:pt idx="17">
                  <c:v>4</c:v>
                </c:pt>
                <c:pt idx="18">
                  <c:v>4.0999999999999996</c:v>
                </c:pt>
                <c:pt idx="19">
                  <c:v>4.2</c:v>
                </c:pt>
              </c:numCache>
            </c:numRef>
          </c:yVal>
          <c:smooth val="0"/>
        </c:ser>
        <c:ser>
          <c:idx val="2"/>
          <c:order val="3"/>
          <c:tx>
            <c:strRef>
              <c:f>Data!$M$1</c:f>
              <c:strCache>
                <c:ptCount val="1"/>
                <c:pt idx="0">
                  <c:v>MidPerf</c:v>
                </c:pt>
              </c:strCache>
            </c:strRef>
          </c:tx>
          <c:spPr>
            <a:ln w="25400" cap="rnd">
              <a:solidFill>
                <a:srgbClr val="808080"/>
              </a:solidFill>
              <a:round/>
            </a:ln>
            <a:effectLst/>
          </c:spPr>
          <c:marker>
            <c:symbol val="circle"/>
            <c:size val="5"/>
            <c:spPr>
              <a:solidFill>
                <a:schemeClr val="accent3"/>
              </a:solidFill>
              <a:ln w="9525">
                <a:solidFill>
                  <a:schemeClr val="accent3"/>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Data!$M$2:$M$21</c:f>
              <c:numCache>
                <c:formatCode>General</c:formatCode>
                <c:ptCount val="20"/>
                <c:pt idx="0">
                  <c:v>0</c:v>
                </c:pt>
                <c:pt idx="1">
                  <c:v>0.39999999999999991</c:v>
                </c:pt>
                <c:pt idx="2">
                  <c:v>0.79999999999999982</c:v>
                </c:pt>
                <c:pt idx="3">
                  <c:v>1</c:v>
                </c:pt>
                <c:pt idx="4">
                  <c:v>1.2000000000000002</c:v>
                </c:pt>
                <c:pt idx="5">
                  <c:v>1.4000000000000004</c:v>
                </c:pt>
                <c:pt idx="6">
                  <c:v>1.6000000000000005</c:v>
                </c:pt>
                <c:pt idx="7">
                  <c:v>1.8000000000000007</c:v>
                </c:pt>
                <c:pt idx="8">
                  <c:v>2.0000000000000009</c:v>
                </c:pt>
                <c:pt idx="9">
                  <c:v>2</c:v>
                </c:pt>
                <c:pt idx="10">
                  <c:v>2.1</c:v>
                </c:pt>
                <c:pt idx="11">
                  <c:v>2.1</c:v>
                </c:pt>
                <c:pt idx="12">
                  <c:v>2.2000000000000002</c:v>
                </c:pt>
                <c:pt idx="13">
                  <c:v>2.2000000000000002</c:v>
                </c:pt>
                <c:pt idx="14">
                  <c:v>2.2999999999999998</c:v>
                </c:pt>
                <c:pt idx="15">
                  <c:v>2.2999999999999998</c:v>
                </c:pt>
                <c:pt idx="16">
                  <c:v>2.5</c:v>
                </c:pt>
                <c:pt idx="17">
                  <c:v>2.5</c:v>
                </c:pt>
                <c:pt idx="18">
                  <c:v>2.5</c:v>
                </c:pt>
                <c:pt idx="19">
                  <c:v>2.5</c:v>
                </c:pt>
              </c:numCache>
            </c:numRef>
          </c:yVal>
          <c:smooth val="0"/>
        </c:ser>
        <c:dLbls>
          <c:showLegendKey val="0"/>
          <c:showVal val="0"/>
          <c:showCatName val="0"/>
          <c:showSerName val="0"/>
          <c:showPercent val="0"/>
          <c:showBubbleSize val="0"/>
        </c:dLbls>
        <c:axId val="451671640"/>
        <c:axId val="451674384"/>
      </c:scatterChart>
      <c:valAx>
        <c:axId val="4516716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Years of Industry Service</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1674384"/>
        <c:crosses val="autoZero"/>
        <c:crossBetween val="midCat"/>
      </c:valAx>
      <c:valAx>
        <c:axId val="451674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Job Level</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167164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Sample Performance Ratings</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3"/>
          <c:order val="0"/>
          <c:spPr>
            <a:ln w="19050" cap="rnd">
              <a:noFill/>
              <a:round/>
            </a:ln>
            <a:effectLst/>
          </c:spPr>
          <c:marker>
            <c:symbol val="circle"/>
            <c:size val="5"/>
            <c:spPr>
              <a:solidFill>
                <a:schemeClr val="accent4"/>
              </a:solidFill>
              <a:ln w="9525">
                <a:solidFill>
                  <a:schemeClr val="accent4"/>
                </a:solidFill>
              </a:ln>
              <a:effectLst/>
            </c:spPr>
          </c:marker>
          <c:dLbls>
            <c:dLbl>
              <c:idx val="0"/>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Tables!$B$23:$G$23</c:f>
              <c:numCache>
                <c:formatCode>General</c:formatCode>
                <c:ptCount val="6"/>
                <c:pt idx="0">
                  <c:v>40</c:v>
                </c:pt>
                <c:pt idx="1">
                  <c:v>40</c:v>
                </c:pt>
                <c:pt idx="2">
                  <c:v>40</c:v>
                </c:pt>
                <c:pt idx="3">
                  <c:v>40</c:v>
                </c:pt>
                <c:pt idx="4">
                  <c:v>40</c:v>
                </c:pt>
                <c:pt idx="5">
                  <c:v>40</c:v>
                </c:pt>
              </c:numCache>
            </c:numRef>
          </c:xVal>
          <c:yVal>
            <c:numRef>
              <c:f>Tables!$B$24:$G$24</c:f>
              <c:numCache>
                <c:formatCode>General</c:formatCode>
                <c:ptCount val="6"/>
                <c:pt idx="0">
                  <c:v>1</c:v>
                </c:pt>
                <c:pt idx="1">
                  <c:v>2</c:v>
                </c:pt>
                <c:pt idx="2">
                  <c:v>3</c:v>
                </c:pt>
                <c:pt idx="3">
                  <c:v>4</c:v>
                </c:pt>
                <c:pt idx="4">
                  <c:v>5</c:v>
                </c:pt>
                <c:pt idx="5">
                  <c:v>6</c:v>
                </c:pt>
              </c:numCache>
            </c:numRef>
          </c:yVal>
          <c:smooth val="0"/>
        </c:ser>
        <c:ser>
          <c:idx val="4"/>
          <c:order val="1"/>
          <c:spPr>
            <a:ln w="25400" cap="rnd">
              <a:noFill/>
              <a:round/>
            </a:ln>
            <a:effectLst/>
          </c:spPr>
          <c:marker>
            <c:symbol val="none"/>
          </c:marker>
          <c:dLbls>
            <c:dLbl>
              <c:idx val="0"/>
              <c:layout/>
              <c:tx>
                <c:rich>
                  <a:bodyPr/>
                  <a:lstStyle/>
                  <a:p>
                    <a:r>
                      <a:rPr lang="en-US"/>
                      <a:t>HiPerf</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GoodPerf</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MidPerf</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Tables!$B$27:$D$27</c:f>
              <c:numCache>
                <c:formatCode>General</c:formatCode>
                <c:ptCount val="3"/>
                <c:pt idx="0">
                  <c:v>40</c:v>
                </c:pt>
                <c:pt idx="1">
                  <c:v>40</c:v>
                </c:pt>
                <c:pt idx="2">
                  <c:v>40</c:v>
                </c:pt>
              </c:numCache>
            </c:numRef>
          </c:xVal>
          <c:yVal>
            <c:numRef>
              <c:f>Tables!$B$28:$D$28</c:f>
              <c:numCache>
                <c:formatCode>General</c:formatCode>
                <c:ptCount val="3"/>
                <c:pt idx="0">
                  <c:v>1.5</c:v>
                </c:pt>
                <c:pt idx="1">
                  <c:v>3.5</c:v>
                </c:pt>
                <c:pt idx="2">
                  <c:v>5.5</c:v>
                </c:pt>
              </c:numCache>
            </c:numRef>
          </c:yVal>
          <c:smooth val="0"/>
        </c:ser>
        <c:ser>
          <c:idx val="0"/>
          <c:order val="2"/>
          <c:tx>
            <c:strRef>
              <c:f>Data!$N$1</c:f>
              <c:strCache>
                <c:ptCount val="1"/>
                <c:pt idx="0">
                  <c:v>HiPerf</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Data!$N$2:$N$21</c:f>
              <c:numCache>
                <c:formatCode>General</c:formatCode>
                <c:ptCount val="20"/>
                <c:pt idx="0">
                  <c:v>1.5</c:v>
                </c:pt>
                <c:pt idx="1">
                  <c:v>2.2999999999999998</c:v>
                </c:pt>
                <c:pt idx="2">
                  <c:v>1.6</c:v>
                </c:pt>
                <c:pt idx="3">
                  <c:v>1.9</c:v>
                </c:pt>
                <c:pt idx="4">
                  <c:v>2.0999999999999996</c:v>
                </c:pt>
                <c:pt idx="5">
                  <c:v>1.2999999999999998</c:v>
                </c:pt>
                <c:pt idx="6">
                  <c:v>1.5</c:v>
                </c:pt>
                <c:pt idx="7">
                  <c:v>1.7000000000000002</c:v>
                </c:pt>
                <c:pt idx="8">
                  <c:v>1.9</c:v>
                </c:pt>
                <c:pt idx="9">
                  <c:v>2</c:v>
                </c:pt>
                <c:pt idx="10">
                  <c:v>1.2000000000000002</c:v>
                </c:pt>
                <c:pt idx="11">
                  <c:v>1.4000000000000004</c:v>
                </c:pt>
                <c:pt idx="12">
                  <c:v>1.6000000000000005</c:v>
                </c:pt>
                <c:pt idx="13">
                  <c:v>1.8000000000000007</c:v>
                </c:pt>
                <c:pt idx="14">
                  <c:v>2.0000000000000009</c:v>
                </c:pt>
                <c:pt idx="15">
                  <c:v>1.2999999999999998</c:v>
                </c:pt>
                <c:pt idx="16">
                  <c:v>1.5</c:v>
                </c:pt>
                <c:pt idx="17">
                  <c:v>1.6</c:v>
                </c:pt>
                <c:pt idx="18">
                  <c:v>1.7000000000000002</c:v>
                </c:pt>
                <c:pt idx="19">
                  <c:v>1.7999999999999998</c:v>
                </c:pt>
              </c:numCache>
            </c:numRef>
          </c:yVal>
          <c:smooth val="0"/>
        </c:ser>
        <c:ser>
          <c:idx val="1"/>
          <c:order val="3"/>
          <c:tx>
            <c:strRef>
              <c:f>Data!$O$1</c:f>
              <c:strCache>
                <c:ptCount val="1"/>
                <c:pt idx="0">
                  <c:v>GoodPerf</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Data!$O$2:$O$21</c:f>
              <c:numCache>
                <c:formatCode>General</c:formatCode>
                <c:ptCount val="20"/>
                <c:pt idx="0">
                  <c:v>3.3</c:v>
                </c:pt>
                <c:pt idx="1">
                  <c:v>3.8</c:v>
                </c:pt>
                <c:pt idx="2">
                  <c:v>3.2</c:v>
                </c:pt>
                <c:pt idx="3">
                  <c:v>3.5</c:v>
                </c:pt>
                <c:pt idx="4">
                  <c:v>3.8</c:v>
                </c:pt>
                <c:pt idx="5">
                  <c:v>4</c:v>
                </c:pt>
                <c:pt idx="6">
                  <c:v>3.2</c:v>
                </c:pt>
                <c:pt idx="7">
                  <c:v>3.3000000000000003</c:v>
                </c:pt>
                <c:pt idx="8">
                  <c:v>3.4000000000000004</c:v>
                </c:pt>
                <c:pt idx="9">
                  <c:v>3.5000000000000004</c:v>
                </c:pt>
                <c:pt idx="10">
                  <c:v>3.6000000000000005</c:v>
                </c:pt>
                <c:pt idx="11">
                  <c:v>3.7000000000000006</c:v>
                </c:pt>
                <c:pt idx="12">
                  <c:v>3.8000000000000007</c:v>
                </c:pt>
                <c:pt idx="13">
                  <c:v>3.9000000000000008</c:v>
                </c:pt>
                <c:pt idx="14">
                  <c:v>3</c:v>
                </c:pt>
                <c:pt idx="15">
                  <c:v>3.5</c:v>
                </c:pt>
                <c:pt idx="16">
                  <c:v>4</c:v>
                </c:pt>
                <c:pt idx="17">
                  <c:v>3</c:v>
                </c:pt>
                <c:pt idx="18">
                  <c:v>3.1</c:v>
                </c:pt>
                <c:pt idx="19">
                  <c:v>3.2</c:v>
                </c:pt>
              </c:numCache>
            </c:numRef>
          </c:yVal>
          <c:smooth val="0"/>
        </c:ser>
        <c:ser>
          <c:idx val="2"/>
          <c:order val="4"/>
          <c:tx>
            <c:strRef>
              <c:f>Data!$P$1</c:f>
              <c:strCache>
                <c:ptCount val="1"/>
                <c:pt idx="0">
                  <c:v>MidPerf</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Data!$P$2:$P$21</c:f>
              <c:numCache>
                <c:formatCode>General</c:formatCode>
                <c:ptCount val="20"/>
                <c:pt idx="0">
                  <c:v>5</c:v>
                </c:pt>
                <c:pt idx="1">
                  <c:v>5.4</c:v>
                </c:pt>
                <c:pt idx="2">
                  <c:v>5.8</c:v>
                </c:pt>
                <c:pt idx="3">
                  <c:v>5</c:v>
                </c:pt>
                <c:pt idx="4">
                  <c:v>5.2</c:v>
                </c:pt>
                <c:pt idx="5">
                  <c:v>5.4</c:v>
                </c:pt>
                <c:pt idx="6">
                  <c:v>5.6000000000000005</c:v>
                </c:pt>
                <c:pt idx="7">
                  <c:v>5.8000000000000007</c:v>
                </c:pt>
                <c:pt idx="8">
                  <c:v>6.0000000000000009</c:v>
                </c:pt>
                <c:pt idx="9">
                  <c:v>5</c:v>
                </c:pt>
                <c:pt idx="10">
                  <c:v>5.0999999999999996</c:v>
                </c:pt>
                <c:pt idx="11">
                  <c:v>5.0999999999999996</c:v>
                </c:pt>
                <c:pt idx="12">
                  <c:v>5.2</c:v>
                </c:pt>
                <c:pt idx="13">
                  <c:v>5.2</c:v>
                </c:pt>
                <c:pt idx="14">
                  <c:v>5.3</c:v>
                </c:pt>
                <c:pt idx="15">
                  <c:v>5.3</c:v>
                </c:pt>
                <c:pt idx="16">
                  <c:v>5.5</c:v>
                </c:pt>
                <c:pt idx="17">
                  <c:v>5.5</c:v>
                </c:pt>
                <c:pt idx="18">
                  <c:v>5.5</c:v>
                </c:pt>
                <c:pt idx="19">
                  <c:v>5.5</c:v>
                </c:pt>
              </c:numCache>
            </c:numRef>
          </c:yVal>
          <c:smooth val="0"/>
        </c:ser>
        <c:dLbls>
          <c:showLegendKey val="0"/>
          <c:showVal val="0"/>
          <c:showCatName val="0"/>
          <c:showSerName val="0"/>
          <c:showPercent val="0"/>
          <c:showBubbleSize val="0"/>
        </c:dLbls>
        <c:axId val="451679088"/>
        <c:axId val="451679480"/>
      </c:scatterChart>
      <c:valAx>
        <c:axId val="451679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1679480"/>
        <c:crosses val="autoZero"/>
        <c:crossBetween val="midCat"/>
      </c:valAx>
      <c:valAx>
        <c:axId val="451679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1679088"/>
        <c:crosses val="autoZero"/>
        <c:crossBetween val="midCat"/>
      </c:valAx>
      <c:spPr>
        <a:noFill/>
        <a:ln>
          <a:noFill/>
        </a:ln>
        <a:effectLst/>
      </c:spPr>
    </c:plotArea>
    <c:legend>
      <c:legendPos val="b"/>
      <c:legendEntry>
        <c:idx val="0"/>
        <c:delete val="1"/>
      </c:legendEntry>
      <c:legendEntry>
        <c:idx val="1"/>
        <c:delete val="1"/>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899" cy="3554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317479" y="0"/>
            <a:ext cx="4068899" cy="355484"/>
          </a:xfrm>
          <a:prstGeom prst="rect">
            <a:avLst/>
          </a:prstGeom>
        </p:spPr>
        <p:txBody>
          <a:bodyPr vert="horz" lIns="91440" tIns="45720" rIns="91440" bIns="45720" rtlCol="0"/>
          <a:lstStyle>
            <a:lvl1pPr algn="r">
              <a:defRPr sz="1200"/>
            </a:lvl1pPr>
          </a:lstStyle>
          <a:p>
            <a:fld id="{4535BA5F-40CE-48F7-B01D-8520F5F0051B}" type="datetimeFigureOut">
              <a:rPr lang="en-US" smtClean="0"/>
              <a:t>8/8/2018</a:t>
            </a:fld>
            <a:endParaRPr lang="en-US"/>
          </a:p>
        </p:txBody>
      </p:sp>
      <p:sp>
        <p:nvSpPr>
          <p:cNvPr id="4" name="Footer Placeholder 3"/>
          <p:cNvSpPr>
            <a:spLocks noGrp="1"/>
          </p:cNvSpPr>
          <p:nvPr>
            <p:ph type="ftr" sz="quarter" idx="2"/>
          </p:nvPr>
        </p:nvSpPr>
        <p:spPr>
          <a:xfrm>
            <a:off x="1" y="6746991"/>
            <a:ext cx="4068899" cy="3554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317479" y="6746991"/>
            <a:ext cx="4068899" cy="355484"/>
          </a:xfrm>
          <a:prstGeom prst="rect">
            <a:avLst/>
          </a:prstGeom>
        </p:spPr>
        <p:txBody>
          <a:bodyPr vert="horz" lIns="91440" tIns="45720" rIns="91440" bIns="45720" rtlCol="0" anchor="b"/>
          <a:lstStyle>
            <a:lvl1pPr algn="r">
              <a:defRPr sz="1200"/>
            </a:lvl1pPr>
          </a:lstStyle>
          <a:p>
            <a:fld id="{B32A20B1-FA9D-46CE-9BE5-66A0C7564202}" type="slidenum">
              <a:rPr lang="en-US" smtClean="0"/>
              <a:t>‹#›</a:t>
            </a:fld>
            <a:endParaRPr lang="en-US"/>
          </a:p>
        </p:txBody>
      </p:sp>
    </p:spTree>
    <p:extLst>
      <p:ext uri="{BB962C8B-B14F-4D97-AF65-F5344CB8AC3E}">
        <p14:creationId xmlns:p14="http://schemas.microsoft.com/office/powerpoint/2010/main" val="67995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4" y="0"/>
            <a:ext cx="4068339" cy="356357"/>
          </a:xfrm>
          <a:prstGeom prst="rect">
            <a:avLst/>
          </a:prstGeom>
        </p:spPr>
        <p:txBody>
          <a:bodyPr vert="horz" lIns="94229" tIns="47114" rIns="94229" bIns="47114" rtlCol="0"/>
          <a:lstStyle>
            <a:lvl1pPr algn="r">
              <a:defRPr sz="1200"/>
            </a:lvl1pPr>
          </a:lstStyle>
          <a:p>
            <a:fld id="{224FE758-00BC-4C5D-BAC9-B0DF6CA916E9}" type="datetimeFigureOut">
              <a:rPr lang="en-US" smtClean="0"/>
              <a:t>8/8/2018</a:t>
            </a:fld>
            <a:endParaRPr lang="en-US"/>
          </a:p>
        </p:txBody>
      </p:sp>
      <p:sp>
        <p:nvSpPr>
          <p:cNvPr id="4" name="Slide Image Placeholder 3"/>
          <p:cNvSpPr>
            <a:spLocks noGrp="1" noRot="1" noChangeAspect="1"/>
          </p:cNvSpPr>
          <p:nvPr>
            <p:ph type="sldImg" idx="2"/>
          </p:nvPr>
        </p:nvSpPr>
        <p:spPr>
          <a:xfrm>
            <a:off x="3095625" y="887413"/>
            <a:ext cx="3197225"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9" tIns="47114" rIns="94229" bIns="47114" rtlCol="0" anchor="b"/>
          <a:lstStyle>
            <a:lvl1pPr algn="r">
              <a:defRPr sz="1200"/>
            </a:lvl1pPr>
          </a:lstStyle>
          <a:p>
            <a:fld id="{22A4E5EC-1DC5-4063-8E0F-0FFFEE5AF847}" type="slidenum">
              <a:rPr lang="en-US" smtClean="0"/>
              <a:t>‹#›</a:t>
            </a:fld>
            <a:endParaRPr lang="en-US"/>
          </a:p>
        </p:txBody>
      </p:sp>
    </p:spTree>
    <p:extLst>
      <p:ext uri="{BB962C8B-B14F-4D97-AF65-F5344CB8AC3E}">
        <p14:creationId xmlns:p14="http://schemas.microsoft.com/office/powerpoint/2010/main" val="2596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Director – company called IHS until a few days ago</a:t>
            </a:r>
          </a:p>
          <a:p>
            <a:pPr defTabSz="942289">
              <a:defRPr/>
            </a:pPr>
            <a:r>
              <a:rPr lang="en-US" dirty="0" smtClean="0"/>
              <a:t>Just merged – 9,000 – 15,000</a:t>
            </a:r>
          </a:p>
          <a:p>
            <a:pPr defTabSz="942289">
              <a:defRPr/>
            </a:pPr>
            <a:r>
              <a:rPr lang="en-US" dirty="0" smtClean="0"/>
              <a:t>Information &amp; analytics company, verticals</a:t>
            </a:r>
          </a:p>
          <a:p>
            <a:pPr defTabSz="942289">
              <a:defRPr/>
            </a:pPr>
            <a:endParaRPr lang="en-US" dirty="0" smtClean="0"/>
          </a:p>
          <a:p>
            <a:pPr defTabSz="942289">
              <a:defRPr/>
            </a:pPr>
            <a:r>
              <a:rPr lang="en-US" dirty="0" smtClean="0"/>
              <a:t>Performance reviews 10 years – mistake</a:t>
            </a:r>
          </a:p>
          <a:p>
            <a:pPr defTabSz="942289">
              <a:defRPr/>
            </a:pPr>
            <a:r>
              <a:rPr lang="en-US" dirty="0" smtClean="0"/>
              <a:t>Stopped laughing – launch</a:t>
            </a:r>
          </a:p>
          <a:p>
            <a:pPr defTabSz="942289">
              <a:defRPr/>
            </a:pPr>
            <a:r>
              <a:rPr lang="en-US" dirty="0" smtClean="0"/>
              <a:t>3 years ago – working off and on</a:t>
            </a:r>
          </a:p>
          <a:p>
            <a:pPr defTabSz="942289">
              <a:defRPr/>
            </a:pPr>
            <a:endParaRPr lang="en-US" dirty="0" smtClean="0"/>
          </a:p>
          <a:p>
            <a:pPr defTabSz="942289">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a:t>
            </a:fld>
            <a:endParaRPr lang="en-US"/>
          </a:p>
        </p:txBody>
      </p:sp>
    </p:spTree>
    <p:extLst>
      <p:ext uri="{BB962C8B-B14F-4D97-AF65-F5344CB8AC3E}">
        <p14:creationId xmlns:p14="http://schemas.microsoft.com/office/powerpoint/2010/main" val="3717923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one of them, inspired by Reed Hastings’ presentation on Netflix Culture:</a:t>
            </a:r>
          </a:p>
          <a:p>
            <a:endParaRPr lang="en-US" dirty="0" smtClean="0"/>
          </a:p>
          <a:p>
            <a:r>
              <a:rPr lang="en-US" dirty="0" smtClean="0"/>
              <a:t>Values are </a:t>
            </a:r>
            <a:r>
              <a:rPr lang="en-US" b="1" i="1" dirty="0" smtClean="0"/>
              <a:t>what we value</a:t>
            </a:r>
          </a:p>
          <a:p>
            <a:endParaRPr lang="en-US" dirty="0" smtClean="0"/>
          </a:p>
          <a:p>
            <a:r>
              <a:rPr lang="en-US" dirty="0" smtClean="0"/>
              <a:t>That is: the things</a:t>
            </a:r>
            <a:r>
              <a:rPr lang="en-US" baseline="0" dirty="0" smtClean="0"/>
              <a:t> we </a:t>
            </a:r>
            <a:r>
              <a:rPr lang="en-US" b="1" i="1" baseline="0" dirty="0" smtClean="0"/>
              <a:t>say</a:t>
            </a:r>
            <a:r>
              <a:rPr lang="en-US" baseline="0" dirty="0" smtClean="0"/>
              <a:t> we value should also be the things we reward and use when making decisions like promotions or letting people go.</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14</a:t>
            </a:fld>
            <a:endParaRPr lang="en-US"/>
          </a:p>
        </p:txBody>
      </p:sp>
    </p:spTree>
    <p:extLst>
      <p:ext uri="{BB962C8B-B14F-4D97-AF65-F5344CB8AC3E}">
        <p14:creationId xmlns:p14="http://schemas.microsoft.com/office/powerpoint/2010/main" val="2154071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panose="020B0604020202020204" pitchFamily="34" charset="0"/>
              </a:rPr>
              <a:t>Todd for years – great success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Merged with clusters - put together a set of Core Responsibilities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 critical ways that software developers create value for our business.</a:t>
            </a:r>
          </a:p>
          <a:p>
            <a:endParaRPr lang="en-US" altLang="en-US" baseline="0" dirty="0" smtClean="0">
              <a:latin typeface="Arial" panose="020B0604020202020204" pitchFamily="34" charset="0"/>
            </a:endParaRPr>
          </a:p>
          <a:p>
            <a:endParaRPr lang="en-US" altLang="en-US" baseline="0" dirty="0"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500">
                <a:solidFill>
                  <a:schemeClr val="tx1"/>
                </a:solidFill>
                <a:latin typeface="Arial" panose="020B0604020202020204" pitchFamily="34" charset="0"/>
                <a:ea typeface="MS PGothic" panose="020B0600070205080204" pitchFamily="34" charset="-128"/>
              </a:defRPr>
            </a:lvl1pPr>
            <a:lvl2pPr marL="781382" indent="-300531" algn="r">
              <a:defRPr sz="2500">
                <a:solidFill>
                  <a:schemeClr val="tx1"/>
                </a:solidFill>
                <a:latin typeface="Arial" panose="020B0604020202020204" pitchFamily="34" charset="0"/>
                <a:ea typeface="MS PGothic" panose="020B0600070205080204" pitchFamily="34" charset="-128"/>
              </a:defRPr>
            </a:lvl2pPr>
            <a:lvl3pPr marL="1202126" indent="-240425" algn="r">
              <a:defRPr sz="2500">
                <a:solidFill>
                  <a:schemeClr val="tx1"/>
                </a:solidFill>
                <a:latin typeface="Arial" panose="020B0604020202020204" pitchFamily="34" charset="0"/>
                <a:ea typeface="MS PGothic" panose="020B0600070205080204" pitchFamily="34" charset="-128"/>
              </a:defRPr>
            </a:lvl3pPr>
            <a:lvl4pPr marL="1682976" indent="-240425" algn="r">
              <a:defRPr sz="2500">
                <a:solidFill>
                  <a:schemeClr val="tx1"/>
                </a:solidFill>
                <a:latin typeface="Arial" panose="020B0604020202020204" pitchFamily="34" charset="0"/>
                <a:ea typeface="MS PGothic" panose="020B0600070205080204" pitchFamily="34" charset="-128"/>
              </a:defRPr>
            </a:lvl4pPr>
            <a:lvl5pPr marL="2163825" indent="-240425" algn="r">
              <a:defRPr sz="2500">
                <a:solidFill>
                  <a:schemeClr val="tx1"/>
                </a:solidFill>
                <a:latin typeface="Arial" panose="020B0604020202020204" pitchFamily="34" charset="0"/>
                <a:ea typeface="MS PGothic" panose="020B0600070205080204" pitchFamily="34" charset="-128"/>
              </a:defRPr>
            </a:lvl5pPr>
            <a:lvl6pPr marL="26446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2552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6063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87227"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3E57AB0B-4E57-4645-BAB2-ADC92DA51479}" type="slidenum">
              <a:rPr lang="en-US" altLang="en-US" sz="1200"/>
              <a:pPr/>
              <a:t>15</a:t>
            </a:fld>
            <a:endParaRPr lang="en-US" altLang="en-US" sz="1200"/>
          </a:p>
        </p:txBody>
      </p:sp>
    </p:spTree>
    <p:extLst>
      <p:ext uri="{BB962C8B-B14F-4D97-AF65-F5344CB8AC3E}">
        <p14:creationId xmlns:p14="http://schemas.microsoft.com/office/powerpoint/2010/main" val="2659224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guiding principle we used is:</a:t>
            </a:r>
          </a:p>
          <a:p>
            <a:endParaRPr lang="en-US" dirty="0"/>
          </a:p>
          <a:p>
            <a:r>
              <a:rPr lang="en-US" b="1" i="1" dirty="0"/>
              <a:t>Value</a:t>
            </a:r>
            <a:r>
              <a:rPr lang="en-US" dirty="0"/>
              <a:t> is what we value…</a:t>
            </a:r>
          </a:p>
          <a:p>
            <a:endParaRPr lang="en-US" dirty="0"/>
          </a:p>
          <a:p>
            <a:r>
              <a:rPr lang="en-US" dirty="0"/>
              <a:t>Impact is our primary measure of career progression. To grow impact:</a:t>
            </a:r>
          </a:p>
          <a:p>
            <a:pPr lvl="0"/>
            <a:r>
              <a:rPr lang="en-US" dirty="0"/>
              <a:t>- Managers coach behaviors, foster skill development and create opportunities</a:t>
            </a:r>
          </a:p>
          <a:p>
            <a:pPr lvl="0"/>
            <a:r>
              <a:rPr lang="en-US" dirty="0"/>
              <a:t>- Colleagues evolve behaviors, develop skills and seize opportunities</a:t>
            </a:r>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16</a:t>
            </a:fld>
            <a:endParaRPr lang="en-US"/>
          </a:p>
        </p:txBody>
      </p:sp>
    </p:spTree>
    <p:extLst>
      <p:ext uri="{BB962C8B-B14F-4D97-AF65-F5344CB8AC3E}">
        <p14:creationId xmlns:p14="http://schemas.microsoft.com/office/powerpoint/2010/main" val="1189338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 third guiding principle:</a:t>
            </a:r>
          </a:p>
          <a:p>
            <a:pPr defTabSz="942289">
              <a:defRPr/>
            </a:pPr>
            <a:endParaRPr lang="en-US" dirty="0"/>
          </a:p>
          <a:p>
            <a:pPr defTabSz="942289">
              <a:defRPr/>
            </a:pPr>
            <a:r>
              <a:rPr lang="en-US" dirty="0"/>
              <a:t>With a promotion comes higher expectations</a:t>
            </a:r>
          </a:p>
          <a:p>
            <a:pPr defTabSz="942289">
              <a:defRPr/>
            </a:pPr>
            <a:endParaRPr lang="en-US" dirty="0"/>
          </a:p>
          <a:p>
            <a:pPr defTabSz="942289">
              <a:defRPr/>
            </a:pPr>
            <a:r>
              <a:rPr lang="en-US" dirty="0"/>
              <a:t>In general as colleagues progress through the levels of a particular career path, it's not the core responsibilities that change but rather expectation levels and scope of responsibility. </a:t>
            </a:r>
          </a:p>
          <a:p>
            <a:pPr defTabSz="942289">
              <a:defRPr/>
            </a:pPr>
            <a:endParaRPr lang="en-US" dirty="0"/>
          </a:p>
          <a:p>
            <a:pPr defTabSz="942289">
              <a:defRPr/>
            </a:pPr>
            <a:r>
              <a:rPr lang="en-US" dirty="0"/>
              <a:t>A promotion is not a reward for past work or loyalty, but rather a reflection of an increased level of responsibility.</a:t>
            </a:r>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17</a:t>
            </a:fld>
            <a:endParaRPr lang="en-US"/>
          </a:p>
        </p:txBody>
      </p:sp>
    </p:spTree>
    <p:extLst>
      <p:ext uri="{BB962C8B-B14F-4D97-AF65-F5344CB8AC3E}">
        <p14:creationId xmlns:p14="http://schemas.microsoft.com/office/powerpoint/2010/main" val="64020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Our fourth guiding principle is:</a:t>
            </a:r>
          </a:p>
          <a:p>
            <a:pPr defTabSz="942289">
              <a:defRPr/>
            </a:pPr>
            <a:endParaRPr lang="en-US" dirty="0"/>
          </a:p>
          <a:p>
            <a:pPr defTabSz="942289">
              <a:defRPr/>
            </a:pPr>
            <a:r>
              <a:rPr lang="en-US" dirty="0"/>
              <a:t>We value career development over performance ratings</a:t>
            </a:r>
          </a:p>
          <a:p>
            <a:pPr defTabSz="942289">
              <a:defRPr/>
            </a:pPr>
            <a:endParaRPr lang="en-US" dirty="0"/>
          </a:p>
          <a:p>
            <a:pPr defTabSz="942289">
              <a:defRPr/>
            </a:pPr>
            <a:r>
              <a:rPr lang="en-US" dirty="0"/>
              <a:t>Supporting career development is our </a:t>
            </a:r>
            <a:r>
              <a:rPr lang="en-US" i="1" dirty="0"/>
              <a:t>primary </a:t>
            </a:r>
            <a:r>
              <a:rPr lang="en-US" dirty="0"/>
              <a:t>goal; integration with HR rating systems is a </a:t>
            </a:r>
            <a:r>
              <a:rPr lang="en-US" i="1" dirty="0"/>
              <a:t>secondary </a:t>
            </a:r>
            <a:r>
              <a:rPr lang="en-US" dirty="0"/>
              <a:t>goal. </a:t>
            </a:r>
          </a:p>
          <a:p>
            <a:pPr defTabSz="942289">
              <a:defRPr/>
            </a:pPr>
            <a:endParaRPr lang="en-US" dirty="0"/>
          </a:p>
          <a:p>
            <a:pPr defTabSz="942289">
              <a:defRPr/>
            </a:pPr>
            <a:r>
              <a:rPr lang="en-US" dirty="0"/>
              <a:t>Our company like many others has had an organizational mandate to produce performance ratings that feed into HR systems meant to provide accountability. Although we’re interested in finding better ways to support that need, the real reason we’re here is because we passionately believe that people leaders can make a difference in people’s lives – </a:t>
            </a:r>
            <a:r>
              <a:rPr lang="en-US" b="1" i="1" dirty="0"/>
              <a:t>and</a:t>
            </a:r>
            <a:r>
              <a:rPr lang="en-US" dirty="0"/>
              <a:t> overall business success - by investing in career development coaching.</a:t>
            </a:r>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19</a:t>
            </a:fld>
            <a:endParaRPr lang="en-US"/>
          </a:p>
        </p:txBody>
      </p:sp>
    </p:spTree>
    <p:extLst>
      <p:ext uri="{BB962C8B-B14F-4D97-AF65-F5344CB8AC3E}">
        <p14:creationId xmlns:p14="http://schemas.microsoft.com/office/powerpoint/2010/main" val="64324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spend</a:t>
            </a:r>
            <a:r>
              <a:rPr lang="en-US" baseline="0" dirty="0" smtClean="0"/>
              <a:t> a bit of time talking in practical terms about how we built a new kind of framework and rolled it out.</a:t>
            </a:r>
          </a:p>
          <a:p>
            <a:endParaRPr lang="en-US" baseline="0" dirty="0" smtClean="0"/>
          </a:p>
          <a:p>
            <a:r>
              <a:rPr lang="en-US" baseline="0" dirty="0" smtClean="0"/>
              <a:t>At a high level we:</a:t>
            </a:r>
          </a:p>
          <a:p>
            <a:endParaRPr lang="en-US" baseline="0" dirty="0" smtClean="0"/>
          </a:p>
          <a:p>
            <a:r>
              <a:rPr lang="en-US" baseline="0" dirty="0" smtClean="0"/>
              <a:t>-   Discovered the Core Responsibilities</a:t>
            </a:r>
          </a:p>
          <a:p>
            <a:pPr marL="176679" indent="-176679">
              <a:buFontTx/>
              <a:buChar char="-"/>
            </a:pPr>
            <a:r>
              <a:rPr lang="en-US" dirty="0" smtClean="0"/>
              <a:t>Designed</a:t>
            </a:r>
            <a:r>
              <a:rPr lang="en-US" baseline="0" dirty="0" smtClean="0"/>
              <a:t> a set of expectation levels that mapped to our existing corporate job levels</a:t>
            </a:r>
          </a:p>
          <a:p>
            <a:pPr marL="176679" indent="-176679">
              <a:buFontTx/>
              <a:buChar char="-"/>
            </a:pPr>
            <a:r>
              <a:rPr lang="en-US" baseline="0" dirty="0" smtClean="0"/>
              <a:t>Partnered with HR to gain stakeholder buy-in</a:t>
            </a:r>
          </a:p>
          <a:p>
            <a:pPr marL="176679" indent="-176679">
              <a:buFontTx/>
              <a:buChar char="-"/>
            </a:pPr>
            <a:r>
              <a:rPr lang="en-US" dirty="0" smtClean="0"/>
              <a:t>Rolled out a pilot</a:t>
            </a:r>
            <a:r>
              <a:rPr lang="en-US" baseline="0" dirty="0" smtClean="0"/>
              <a:t> program</a:t>
            </a:r>
          </a:p>
          <a:p>
            <a:pPr marL="176679" indent="-176679">
              <a:buFontTx/>
              <a:buChar char="-"/>
            </a:pPr>
            <a:endParaRPr lang="en-US" baseline="0" dirty="0" smtClean="0"/>
          </a:p>
          <a:p>
            <a:r>
              <a:rPr lang="en-US" baseline="0" dirty="0" smtClean="0"/>
              <a:t>Let’s look at each of those steps in a little more detail…</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20</a:t>
            </a:fld>
            <a:endParaRPr lang="en-US"/>
          </a:p>
        </p:txBody>
      </p:sp>
    </p:spTree>
    <p:extLst>
      <p:ext uri="{BB962C8B-B14F-4D97-AF65-F5344CB8AC3E}">
        <p14:creationId xmlns:p14="http://schemas.microsoft.com/office/powerpoint/2010/main" val="413995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latin typeface="Arial" panose="020B0604020202020204" pitchFamily="34" charset="0"/>
              </a:rPr>
              <a:t>Iterative, collaborative - directions</a:t>
            </a:r>
          </a:p>
          <a:p>
            <a:endParaRPr lang="en-US" altLang="en-US" dirty="0" smtClean="0">
              <a:latin typeface="Arial" panose="020B0604020202020204" pitchFamily="34" charset="0"/>
            </a:endParaRPr>
          </a:p>
          <a:p>
            <a:r>
              <a:rPr lang="en-US" altLang="en-US" baseline="0" dirty="0" smtClean="0">
                <a:latin typeface="Arial" panose="020B0604020202020204" pitchFamily="34" charset="0"/>
              </a:rPr>
              <a:t>jumbled mess of corporate speak and confusing content</a:t>
            </a:r>
          </a:p>
          <a:p>
            <a:r>
              <a:rPr lang="en-US" dirty="0" smtClean="0"/>
              <a:t>lack of clarity and support around</a:t>
            </a:r>
            <a:r>
              <a:rPr lang="en-US" baseline="0" dirty="0" smtClean="0"/>
              <a:t> career progression </a:t>
            </a:r>
          </a:p>
          <a:p>
            <a:r>
              <a:rPr lang="en-US" baseline="0" dirty="0" smtClean="0"/>
              <a:t>job descriptions no help at all.</a:t>
            </a: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pPr/>
              <a:t>21</a:t>
            </a:fld>
            <a:endParaRPr lang="en-US" dirty="0"/>
          </a:p>
        </p:txBody>
      </p:sp>
    </p:spTree>
    <p:extLst>
      <p:ext uri="{BB962C8B-B14F-4D97-AF65-F5344CB8AC3E}">
        <p14:creationId xmlns:p14="http://schemas.microsoft.com/office/powerpoint/2010/main" val="815976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figured  - cleaning</a:t>
            </a:r>
            <a:r>
              <a:rPr lang="en-US" baseline="0" dirty="0" smtClean="0"/>
              <a:t> up, clearly laying out expectations for each level</a:t>
            </a:r>
          </a:p>
          <a:p>
            <a:endParaRPr lang="en-US" baseline="0" dirty="0" smtClean="0"/>
          </a:p>
          <a:p>
            <a:r>
              <a:rPr lang="en-US" baseline="0" dirty="0" smtClean="0"/>
              <a:t>Frustrated with SMART – better way?</a:t>
            </a:r>
          </a:p>
          <a:p>
            <a:r>
              <a:rPr lang="en-US" baseline="0" dirty="0" smtClean="0"/>
              <a:t>Andy suggested – </a:t>
            </a:r>
            <a:r>
              <a:rPr lang="en-US" altLang="en-US" baseline="0" dirty="0" smtClean="0">
                <a:latin typeface="Arial" panose="020B0604020202020204" pitchFamily="34" charset="0"/>
              </a:rPr>
              <a:t>evaluate based on what’s in there</a:t>
            </a:r>
          </a:p>
          <a:p>
            <a:endParaRPr lang="en-US" baseline="0" dirty="0" smtClean="0">
              <a:latin typeface="Arial" panose="020B0604020202020204" pitchFamily="34" charset="0"/>
            </a:endParaRPr>
          </a:p>
          <a:p>
            <a:r>
              <a:rPr lang="en-US" baseline="0" dirty="0" smtClean="0">
                <a:latin typeface="Arial" panose="020B0604020202020204" pitchFamily="34" charset="0"/>
              </a:rPr>
              <a:t>Clusters!</a:t>
            </a: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pPr/>
              <a:t>22</a:t>
            </a:fld>
            <a:endParaRPr lang="en-US" dirty="0"/>
          </a:p>
        </p:txBody>
      </p:sp>
    </p:spTree>
    <p:extLst>
      <p:ext uri="{BB962C8B-B14F-4D97-AF65-F5344CB8AC3E}">
        <p14:creationId xmlns:p14="http://schemas.microsoft.com/office/powerpoint/2010/main" val="2667780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panose="020B0604020202020204" pitchFamily="34" charset="0"/>
              </a:rPr>
              <a:t>Todd for years – great success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Merged with clusters - put together a set of Core Responsibilities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 critical ways that software developers create value for our business.</a:t>
            </a:r>
          </a:p>
          <a:p>
            <a:endParaRPr lang="en-US" altLang="en-US" baseline="0" dirty="0" smtClean="0">
              <a:latin typeface="Arial" panose="020B0604020202020204" pitchFamily="34" charset="0"/>
            </a:endParaRPr>
          </a:p>
          <a:p>
            <a:endParaRPr lang="en-US" altLang="en-US" baseline="0" dirty="0"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500">
                <a:solidFill>
                  <a:schemeClr val="tx1"/>
                </a:solidFill>
                <a:latin typeface="Arial" panose="020B0604020202020204" pitchFamily="34" charset="0"/>
                <a:ea typeface="MS PGothic" panose="020B0600070205080204" pitchFamily="34" charset="-128"/>
              </a:defRPr>
            </a:lvl1pPr>
            <a:lvl2pPr marL="781382" indent="-300531" algn="r">
              <a:defRPr sz="2500">
                <a:solidFill>
                  <a:schemeClr val="tx1"/>
                </a:solidFill>
                <a:latin typeface="Arial" panose="020B0604020202020204" pitchFamily="34" charset="0"/>
                <a:ea typeface="MS PGothic" panose="020B0600070205080204" pitchFamily="34" charset="-128"/>
              </a:defRPr>
            </a:lvl2pPr>
            <a:lvl3pPr marL="1202126" indent="-240425" algn="r">
              <a:defRPr sz="2500">
                <a:solidFill>
                  <a:schemeClr val="tx1"/>
                </a:solidFill>
                <a:latin typeface="Arial" panose="020B0604020202020204" pitchFamily="34" charset="0"/>
                <a:ea typeface="MS PGothic" panose="020B0600070205080204" pitchFamily="34" charset="-128"/>
              </a:defRPr>
            </a:lvl3pPr>
            <a:lvl4pPr marL="1682976" indent="-240425" algn="r">
              <a:defRPr sz="2500">
                <a:solidFill>
                  <a:schemeClr val="tx1"/>
                </a:solidFill>
                <a:latin typeface="Arial" panose="020B0604020202020204" pitchFamily="34" charset="0"/>
                <a:ea typeface="MS PGothic" panose="020B0600070205080204" pitchFamily="34" charset="-128"/>
              </a:defRPr>
            </a:lvl4pPr>
            <a:lvl5pPr marL="2163825" indent="-240425" algn="r">
              <a:defRPr sz="2500">
                <a:solidFill>
                  <a:schemeClr val="tx1"/>
                </a:solidFill>
                <a:latin typeface="Arial" panose="020B0604020202020204" pitchFamily="34" charset="0"/>
                <a:ea typeface="MS PGothic" panose="020B0600070205080204" pitchFamily="34" charset="-128"/>
              </a:defRPr>
            </a:lvl5pPr>
            <a:lvl6pPr marL="26446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2552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6063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87227"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3E57AB0B-4E57-4645-BAB2-ADC92DA51479}" type="slidenum">
              <a:rPr lang="en-US" altLang="en-US" sz="1200"/>
              <a:pPr/>
              <a:t>23</a:t>
            </a:fld>
            <a:endParaRPr lang="en-US" altLang="en-US" sz="1200"/>
          </a:p>
        </p:txBody>
      </p:sp>
    </p:spTree>
    <p:extLst>
      <p:ext uri="{BB962C8B-B14F-4D97-AF65-F5344CB8AC3E}">
        <p14:creationId xmlns:p14="http://schemas.microsoft.com/office/powerpoint/2010/main" val="952444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Arial" panose="020B0604020202020204" pitchFamily="34" charset="0"/>
              </a:rPr>
              <a:t>Here’s one of them – Quality</a:t>
            </a: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“Key Contributions to consider” – important aspects</a:t>
            </a: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manager give </a:t>
            </a:r>
            <a:r>
              <a:rPr lang="en-US" altLang="en-US" baseline="0" dirty="0" smtClean="0">
                <a:latin typeface="Arial" panose="020B0604020202020204" pitchFamily="34" charset="0"/>
              </a:rPr>
              <a:t>feedback - how contributing</a:t>
            </a:r>
          </a:p>
          <a:p>
            <a:pPr eaLnBrk="1" hangingPunct="1">
              <a:spcBef>
                <a:spcPct val="0"/>
              </a:spcBef>
            </a:pPr>
            <a:endParaRPr lang="en-US" altLang="en-US" baseline="0" dirty="0" smtClean="0">
              <a:latin typeface="Arial" panose="020B0604020202020204" pitchFamily="34" charset="0"/>
            </a:endParaRPr>
          </a:p>
          <a:p>
            <a:pPr eaLnBrk="1" hangingPunct="1">
              <a:spcBef>
                <a:spcPct val="0"/>
              </a:spcBef>
            </a:pPr>
            <a:r>
              <a:rPr lang="en-US" altLang="en-US" baseline="0" dirty="0" smtClean="0">
                <a:latin typeface="Arial" panose="020B0604020202020204" pitchFamily="34" charset="0"/>
              </a:rPr>
              <a:t>Cheat sheet</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500">
                <a:solidFill>
                  <a:schemeClr val="tx1"/>
                </a:solidFill>
                <a:latin typeface="Arial" panose="020B0604020202020204" pitchFamily="34" charset="0"/>
                <a:ea typeface="MS PGothic" panose="020B0600070205080204" pitchFamily="34" charset="-128"/>
              </a:defRPr>
            </a:lvl1pPr>
            <a:lvl2pPr marL="781382" indent="-300531" algn="r">
              <a:defRPr sz="2500">
                <a:solidFill>
                  <a:schemeClr val="tx1"/>
                </a:solidFill>
                <a:latin typeface="Arial" panose="020B0604020202020204" pitchFamily="34" charset="0"/>
                <a:ea typeface="MS PGothic" panose="020B0600070205080204" pitchFamily="34" charset="-128"/>
              </a:defRPr>
            </a:lvl2pPr>
            <a:lvl3pPr marL="1202126" indent="-240425" algn="r">
              <a:defRPr sz="2500">
                <a:solidFill>
                  <a:schemeClr val="tx1"/>
                </a:solidFill>
                <a:latin typeface="Arial" panose="020B0604020202020204" pitchFamily="34" charset="0"/>
                <a:ea typeface="MS PGothic" panose="020B0600070205080204" pitchFamily="34" charset="-128"/>
              </a:defRPr>
            </a:lvl3pPr>
            <a:lvl4pPr marL="1682976" indent="-240425" algn="r">
              <a:defRPr sz="2500">
                <a:solidFill>
                  <a:schemeClr val="tx1"/>
                </a:solidFill>
                <a:latin typeface="Arial" panose="020B0604020202020204" pitchFamily="34" charset="0"/>
                <a:ea typeface="MS PGothic" panose="020B0600070205080204" pitchFamily="34" charset="-128"/>
              </a:defRPr>
            </a:lvl4pPr>
            <a:lvl5pPr marL="2163825" indent="-240425" algn="r">
              <a:defRPr sz="2500">
                <a:solidFill>
                  <a:schemeClr val="tx1"/>
                </a:solidFill>
                <a:latin typeface="Arial" panose="020B0604020202020204" pitchFamily="34" charset="0"/>
                <a:ea typeface="MS PGothic" panose="020B0600070205080204" pitchFamily="34" charset="-128"/>
              </a:defRPr>
            </a:lvl5pPr>
            <a:lvl6pPr marL="26446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2552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6063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87227"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4C37A6E9-52D3-427F-A3A4-B58ABC78AD66}" type="slidenum">
              <a:rPr lang="en-US" altLang="en-US" sz="1200"/>
              <a:pPr/>
              <a:t>24</a:t>
            </a:fld>
            <a:endParaRPr lang="en-US" altLang="en-US" sz="1200"/>
          </a:p>
        </p:txBody>
      </p:sp>
    </p:spTree>
    <p:extLst>
      <p:ext uri="{BB962C8B-B14F-4D97-AF65-F5344CB8AC3E}">
        <p14:creationId xmlns:p14="http://schemas.microsoft.com/office/powerpoint/2010/main" val="25455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A big problem many of us face</a:t>
            </a:r>
            <a:r>
              <a:rPr lang="en-US" baseline="0" dirty="0" smtClean="0"/>
              <a:t> is that traditional HR systems push us into approaches that don’t work well for modern software development</a:t>
            </a:r>
            <a:endParaRPr lang="en-US" dirty="0" smtClean="0"/>
          </a:p>
          <a:p>
            <a:pPr>
              <a:defRPr/>
            </a:pPr>
            <a:endParaRPr lang="en-US" dirty="0" smtClean="0"/>
          </a:p>
          <a:p>
            <a:pPr>
              <a:defRPr/>
            </a:pPr>
            <a:r>
              <a:rPr lang="en-US" dirty="0" smtClean="0">
                <a:latin typeface="+mn-lt"/>
                <a:ea typeface="+mn-ea"/>
                <a:cs typeface="+mn-cs"/>
              </a:rPr>
              <a:t>Most systems push for SMART objectives and Management by Objective</a:t>
            </a:r>
            <a:endParaRPr lang="en-US" dirty="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500">
                <a:solidFill>
                  <a:schemeClr val="tx1"/>
                </a:solidFill>
                <a:latin typeface="Arial" panose="020B0604020202020204" pitchFamily="34" charset="0"/>
                <a:ea typeface="MS PGothic" panose="020B0600070205080204" pitchFamily="34" charset="-128"/>
              </a:defRPr>
            </a:lvl1pPr>
            <a:lvl2pPr marL="781382" indent="-300531" algn="r">
              <a:defRPr sz="2500">
                <a:solidFill>
                  <a:schemeClr val="tx1"/>
                </a:solidFill>
                <a:latin typeface="Arial" panose="020B0604020202020204" pitchFamily="34" charset="0"/>
                <a:ea typeface="MS PGothic" panose="020B0600070205080204" pitchFamily="34" charset="-128"/>
              </a:defRPr>
            </a:lvl2pPr>
            <a:lvl3pPr marL="1202126" indent="-240425" algn="r">
              <a:defRPr sz="2500">
                <a:solidFill>
                  <a:schemeClr val="tx1"/>
                </a:solidFill>
                <a:latin typeface="Arial" panose="020B0604020202020204" pitchFamily="34" charset="0"/>
                <a:ea typeface="MS PGothic" panose="020B0600070205080204" pitchFamily="34" charset="-128"/>
              </a:defRPr>
            </a:lvl3pPr>
            <a:lvl4pPr marL="1682976" indent="-240425" algn="r">
              <a:defRPr sz="2500">
                <a:solidFill>
                  <a:schemeClr val="tx1"/>
                </a:solidFill>
                <a:latin typeface="Arial" panose="020B0604020202020204" pitchFamily="34" charset="0"/>
                <a:ea typeface="MS PGothic" panose="020B0600070205080204" pitchFamily="34" charset="-128"/>
              </a:defRPr>
            </a:lvl4pPr>
            <a:lvl5pPr marL="2163825" indent="-240425" algn="r">
              <a:defRPr sz="2500">
                <a:solidFill>
                  <a:schemeClr val="tx1"/>
                </a:solidFill>
                <a:latin typeface="Arial" panose="020B0604020202020204" pitchFamily="34" charset="0"/>
                <a:ea typeface="MS PGothic" panose="020B0600070205080204" pitchFamily="34" charset="-128"/>
              </a:defRPr>
            </a:lvl5pPr>
            <a:lvl6pPr marL="26446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2552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6063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87227"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3553897E-22C6-4EBC-BC74-F960A424F813}" type="slidenum">
              <a:rPr lang="en-US" altLang="en-US" sz="1200"/>
              <a:pPr/>
              <a:t>6</a:t>
            </a:fld>
            <a:endParaRPr lang="en-US" altLang="en-US" sz="1200"/>
          </a:p>
        </p:txBody>
      </p:sp>
    </p:spTree>
    <p:extLst>
      <p:ext uri="{BB962C8B-B14F-4D97-AF65-F5344CB8AC3E}">
        <p14:creationId xmlns:p14="http://schemas.microsoft.com/office/powerpoint/2010/main" val="2860250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Patterns – generalized expectation levels</a:t>
            </a:r>
            <a:endParaRPr lang="en-US" altLang="en-US" baseline="0" dirty="0" smtClean="0">
              <a:latin typeface="Arial" panose="020B0604020202020204" pitchFamily="34" charset="0"/>
            </a:endParaRP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Behavior-focused, all 5 – evaluate on own contribution levels, contrived</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Promotion – expectations go up</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500">
                <a:solidFill>
                  <a:schemeClr val="tx1"/>
                </a:solidFill>
                <a:latin typeface="Arial" panose="020B0604020202020204" pitchFamily="34" charset="0"/>
                <a:ea typeface="MS PGothic" panose="020B0600070205080204" pitchFamily="34" charset="-128"/>
              </a:defRPr>
            </a:lvl1pPr>
            <a:lvl2pPr marL="781382" indent="-300531" algn="r">
              <a:defRPr sz="2500">
                <a:solidFill>
                  <a:schemeClr val="tx1"/>
                </a:solidFill>
                <a:latin typeface="Arial" panose="020B0604020202020204" pitchFamily="34" charset="0"/>
                <a:ea typeface="MS PGothic" panose="020B0600070205080204" pitchFamily="34" charset="-128"/>
              </a:defRPr>
            </a:lvl2pPr>
            <a:lvl3pPr marL="1202126" indent="-240425" algn="r">
              <a:defRPr sz="2500">
                <a:solidFill>
                  <a:schemeClr val="tx1"/>
                </a:solidFill>
                <a:latin typeface="Arial" panose="020B0604020202020204" pitchFamily="34" charset="0"/>
                <a:ea typeface="MS PGothic" panose="020B0600070205080204" pitchFamily="34" charset="-128"/>
              </a:defRPr>
            </a:lvl3pPr>
            <a:lvl4pPr marL="1682976" indent="-240425" algn="r">
              <a:defRPr sz="2500">
                <a:solidFill>
                  <a:schemeClr val="tx1"/>
                </a:solidFill>
                <a:latin typeface="Arial" panose="020B0604020202020204" pitchFamily="34" charset="0"/>
                <a:ea typeface="MS PGothic" panose="020B0600070205080204" pitchFamily="34" charset="-128"/>
              </a:defRPr>
            </a:lvl4pPr>
            <a:lvl5pPr marL="2163825" indent="-240425" algn="r">
              <a:defRPr sz="2500">
                <a:solidFill>
                  <a:schemeClr val="tx1"/>
                </a:solidFill>
                <a:latin typeface="Arial" panose="020B0604020202020204" pitchFamily="34" charset="0"/>
                <a:ea typeface="MS PGothic" panose="020B0600070205080204" pitchFamily="34" charset="-128"/>
              </a:defRPr>
            </a:lvl5pPr>
            <a:lvl6pPr marL="26446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2552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6063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87227"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2B153A49-5A70-4A48-A315-07CF0F9387F5}" type="slidenum">
              <a:rPr lang="en-US" altLang="en-US" sz="1200"/>
              <a:pPr/>
              <a:t>25</a:t>
            </a:fld>
            <a:endParaRPr lang="en-US" altLang="en-US" sz="1200"/>
          </a:p>
        </p:txBody>
      </p:sp>
    </p:spTree>
    <p:extLst>
      <p:ext uri="{BB962C8B-B14F-4D97-AF65-F5344CB8AC3E}">
        <p14:creationId xmlns:p14="http://schemas.microsoft.com/office/powerpoint/2010/main" val="2274616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None/>
            </a:pPr>
            <a:r>
              <a:rPr lang="en-US" sz="2100" dirty="0"/>
              <a:t>5 CRs…</a:t>
            </a:r>
          </a:p>
          <a:p>
            <a:pPr lvl="0">
              <a:buFont typeface="Arial" panose="020B0604020202020204" pitchFamily="34" charset="0"/>
              <a:buNone/>
            </a:pPr>
            <a:r>
              <a:rPr lang="en-US" sz="2100" dirty="0"/>
              <a:t>Set of expectations by level…</a:t>
            </a:r>
          </a:p>
          <a:p>
            <a:pPr lvl="0">
              <a:buFont typeface="Arial" panose="020B0604020202020204" pitchFamily="34" charset="0"/>
              <a:buNone/>
            </a:pPr>
            <a:r>
              <a:rPr lang="en-US" sz="2100" dirty="0"/>
              <a:t>Suddenly we had a framework on our hands</a:t>
            </a:r>
          </a:p>
          <a:p>
            <a:pPr lvl="0">
              <a:buFont typeface="Arial" panose="020B0604020202020204" pitchFamily="34" charset="0"/>
              <a:buNone/>
            </a:pPr>
            <a:endParaRPr lang="en-US" sz="2100" dirty="0"/>
          </a:p>
          <a:p>
            <a:pPr lvl="0">
              <a:buFont typeface="Arial" panose="020B0604020202020204" pitchFamily="34" charset="0"/>
              <a:buNone/>
            </a:pPr>
            <a:r>
              <a:rPr lang="en-US" sz="2100" dirty="0"/>
              <a:t>Accomplish</a:t>
            </a:r>
          </a:p>
          <a:p>
            <a:pPr lvl="0">
              <a:buFont typeface="Arial" panose="020B0604020202020204" pitchFamily="34" charset="0"/>
              <a:buNone/>
            </a:pPr>
            <a:r>
              <a:rPr lang="en-US" sz="2100" dirty="0"/>
              <a:t>What we expect</a:t>
            </a:r>
          </a:p>
          <a:p>
            <a:pPr lvl="0">
              <a:buFont typeface="Arial" panose="020B0604020202020204" pitchFamily="34" charset="0"/>
              <a:buNone/>
            </a:pPr>
            <a:r>
              <a:rPr lang="en-US" sz="2100" dirty="0"/>
              <a:t>Performing against</a:t>
            </a:r>
          </a:p>
          <a:p>
            <a:pPr lvl="0">
              <a:buFont typeface="Arial" panose="020B0604020202020204" pitchFamily="34" charset="0"/>
              <a:buNone/>
            </a:pPr>
            <a:r>
              <a:rPr lang="en-US" sz="2100" dirty="0"/>
              <a:t>Where to focus - improving</a:t>
            </a:r>
          </a:p>
          <a:p>
            <a:pPr lvl="0">
              <a:buFont typeface="Arial" panose="020B0604020202020204" pitchFamily="34" charset="0"/>
              <a:buNone/>
            </a:pPr>
            <a:r>
              <a:rPr lang="en-US" sz="2100" dirty="0"/>
              <a:t>Next level up</a:t>
            </a:r>
          </a:p>
          <a:p>
            <a:pPr lvl="0">
              <a:buFont typeface="Arial" panose="020B0604020202020204" pitchFamily="34" charset="0"/>
              <a:buNone/>
            </a:pPr>
            <a:r>
              <a:rPr lang="en-US" sz="2100" dirty="0"/>
              <a:t>Opportunities to grow</a:t>
            </a:r>
          </a:p>
          <a:p>
            <a:pPr lvl="0">
              <a:buFont typeface="Arial" panose="020B0604020202020204" pitchFamily="34" charset="0"/>
              <a:buNone/>
            </a:pPr>
            <a:endParaRPr lang="en-US" sz="2100"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26</a:t>
            </a:fld>
            <a:endParaRPr lang="en-US"/>
          </a:p>
        </p:txBody>
      </p:sp>
    </p:spTree>
    <p:extLst>
      <p:ext uri="{BB962C8B-B14F-4D97-AF65-F5344CB8AC3E}">
        <p14:creationId xmlns:p14="http://schemas.microsoft.com/office/powerpoint/2010/main" val="3465166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Abby Britt – side by side – great</a:t>
            </a:r>
            <a:r>
              <a:rPr lang="en-US" baseline="0" dirty="0" smtClean="0"/>
              <a:t> sponsor</a:t>
            </a:r>
          </a:p>
          <a:p>
            <a:r>
              <a:rPr lang="en-US" baseline="0" dirty="0" smtClean="0"/>
              <a:t>Convince this audience</a:t>
            </a:r>
          </a:p>
          <a:p>
            <a:endParaRPr lang="en-US" baseline="0" dirty="0" smtClean="0"/>
          </a:p>
          <a:p>
            <a:r>
              <a:rPr lang="en-US" baseline="0" dirty="0" smtClean="0"/>
              <a:t>HR org - substitute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27</a:t>
            </a:fld>
            <a:endParaRPr lang="en-US"/>
          </a:p>
        </p:txBody>
      </p:sp>
    </p:spTree>
    <p:extLst>
      <p:ext uri="{BB962C8B-B14F-4D97-AF65-F5344CB8AC3E}">
        <p14:creationId xmlns:p14="http://schemas.microsoft.com/office/powerpoint/2010/main" val="1458714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Software developers experience constant change; they may not know what they’ll be working on from one week to the next.</a:t>
            </a:r>
          </a:p>
          <a:p>
            <a:pPr marL="180319" indent="-180319">
              <a:buFontTx/>
              <a:buChar char="-"/>
            </a:pPr>
            <a:endParaRPr lang="en-US" baseline="0" dirty="0" smtClean="0"/>
          </a:p>
          <a:p>
            <a:pPr marL="180319" indent="-180319">
              <a:buFontTx/>
              <a:buChar char="-"/>
            </a:pPr>
            <a:r>
              <a:rPr lang="en-US" baseline="0" dirty="0" smtClean="0"/>
              <a:t>Also our agile development process already provides a robust mechanism for driving clarity of goals and accountability</a:t>
            </a:r>
          </a:p>
          <a:p>
            <a:pPr marL="180319" indent="-180319">
              <a:buFontTx/>
              <a:buChar char="-"/>
            </a:pPr>
            <a:endParaRPr lang="en-US" baseline="0" dirty="0" smtClean="0"/>
          </a:p>
          <a:p>
            <a:pPr marL="180319" indent="-180319">
              <a:buFontTx/>
              <a:buChar char="-"/>
            </a:pPr>
            <a:r>
              <a:rPr lang="en-US" dirty="0"/>
              <a:t> In Agile development we already have a good framework so another approach could work better</a:t>
            </a:r>
          </a:p>
        </p:txBody>
      </p:sp>
      <p:sp>
        <p:nvSpPr>
          <p:cNvPr id="4" name="Slide Number Placeholder 3"/>
          <p:cNvSpPr>
            <a:spLocks noGrp="1"/>
          </p:cNvSpPr>
          <p:nvPr>
            <p:ph type="sldNum" sz="quarter" idx="10"/>
          </p:nvPr>
        </p:nvSpPr>
        <p:spPr/>
        <p:txBody>
          <a:bodyPr/>
          <a:lstStyle/>
          <a:p>
            <a:fld id="{1FC482E1-88C5-4C1B-B752-643F26F7A712}" type="slidenum">
              <a:rPr lang="en-US" smtClean="0"/>
              <a:pPr/>
              <a:t>28</a:t>
            </a:fld>
            <a:endParaRPr lang="en-US" dirty="0"/>
          </a:p>
        </p:txBody>
      </p:sp>
    </p:spTree>
    <p:extLst>
      <p:ext uri="{BB962C8B-B14F-4D97-AF65-F5344CB8AC3E}">
        <p14:creationId xmlns:p14="http://schemas.microsoft.com/office/powerpoint/2010/main" val="1788420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were ready. </a:t>
            </a:r>
          </a:p>
          <a:p>
            <a:r>
              <a:rPr lang="en-US" dirty="0" smtClean="0"/>
              <a:t>pilot program in 2015,</a:t>
            </a:r>
            <a:r>
              <a:rPr lang="en-US" baseline="0" dirty="0" smtClean="0"/>
              <a:t> 200 software developers. </a:t>
            </a:r>
          </a:p>
          <a:p>
            <a:r>
              <a:rPr lang="en-US" baseline="0" dirty="0" smtClean="0"/>
              <a:t>Support materials, training, 1:1 coaching</a:t>
            </a:r>
          </a:p>
          <a:p>
            <a:endParaRPr lang="en-US" baseline="0" dirty="0" smtClean="0"/>
          </a:p>
          <a:p>
            <a:r>
              <a:rPr lang="en-US" baseline="0" dirty="0" smtClean="0"/>
              <a:t>The experiment began…</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29</a:t>
            </a:fld>
            <a:endParaRPr lang="en-US"/>
          </a:p>
        </p:txBody>
      </p:sp>
    </p:spTree>
    <p:extLst>
      <p:ext uri="{BB962C8B-B14F-4D97-AF65-F5344CB8AC3E}">
        <p14:creationId xmlns:p14="http://schemas.microsoft.com/office/powerpoint/2010/main" val="1094253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Blue columns – 5 CRs</a:t>
            </a:r>
          </a:p>
          <a:p>
            <a:r>
              <a:rPr lang="en-US" baseline="0" dirty="0" smtClean="0"/>
              <a:t>Orange gradients – progressively higher levels of behavior and impact</a:t>
            </a:r>
          </a:p>
          <a:p>
            <a:r>
              <a:rPr lang="en-US" baseline="0" dirty="0" smtClean="0"/>
              <a:t>Illustrate &amp; communicate – dots</a:t>
            </a:r>
          </a:p>
          <a:p>
            <a:r>
              <a:rPr lang="en-US" baseline="0" dirty="0" smtClean="0"/>
              <a:t>Dean the Coding Machine – delivery, productivity – above and beyond</a:t>
            </a:r>
          </a:p>
          <a:p>
            <a:r>
              <a:rPr lang="en-US" baseline="0" dirty="0" smtClean="0"/>
              <a:t>1995 – legacy app – tech debt – no interest in learning, automation fad</a:t>
            </a:r>
          </a:p>
          <a:p>
            <a:r>
              <a:rPr lang="en-US" baseline="0" dirty="0" err="1" smtClean="0"/>
              <a:t>Sr</a:t>
            </a:r>
            <a:r>
              <a:rPr lang="en-US" baseline="0" dirty="0" smtClean="0"/>
              <a:t> SW </a:t>
            </a:r>
            <a:r>
              <a:rPr lang="en-US" baseline="0" dirty="0" err="1" smtClean="0"/>
              <a:t>Eng</a:t>
            </a:r>
            <a:r>
              <a:rPr lang="en-US" baseline="0" dirty="0" smtClean="0"/>
              <a:t> – stuck? Next level?</a:t>
            </a:r>
          </a:p>
          <a:p>
            <a:r>
              <a:rPr lang="en-US" baseline="0" dirty="0" smtClean="0"/>
              <a:t>Red line – expectations – self directed, chasing, initiative, provide tests</a:t>
            </a:r>
          </a:p>
          <a:p>
            <a:r>
              <a:rPr lang="en-US" baseline="0" dirty="0" smtClean="0"/>
              <a:t>Manager – sit down, coaching </a:t>
            </a:r>
            <a:r>
              <a:rPr lang="en-US" baseline="0" dirty="0" err="1" smtClean="0"/>
              <a:t>msg</a:t>
            </a:r>
            <a:r>
              <a:rPr lang="en-US" baseline="0" dirty="0" smtClean="0"/>
              <a:t>, visualization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30</a:t>
            </a:fld>
            <a:endParaRPr lang="en-US"/>
          </a:p>
        </p:txBody>
      </p:sp>
    </p:spTree>
    <p:extLst>
      <p:ext uri="{BB962C8B-B14F-4D97-AF65-F5344CB8AC3E}">
        <p14:creationId xmlns:p14="http://schemas.microsoft.com/office/powerpoint/2010/main" val="2956107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they choose</a:t>
            </a:r>
            <a:r>
              <a:rPr lang="en-US" baseline="0" dirty="0" smtClean="0"/>
              <a:t> from what is on the table?</a:t>
            </a:r>
          </a:p>
          <a:p>
            <a:endParaRPr lang="en-US" baseline="0" dirty="0" smtClean="0"/>
          </a:p>
          <a:p>
            <a:r>
              <a:rPr lang="en-US" baseline="0" dirty="0" smtClean="0"/>
              <a:t>Can we give them the latitude to adjust the dots for their story?</a:t>
            </a:r>
          </a:p>
        </p:txBody>
      </p:sp>
      <p:sp>
        <p:nvSpPr>
          <p:cNvPr id="4" name="Slide Number Placeholder 3"/>
          <p:cNvSpPr>
            <a:spLocks noGrp="1"/>
          </p:cNvSpPr>
          <p:nvPr>
            <p:ph type="sldNum" sz="quarter" idx="10"/>
          </p:nvPr>
        </p:nvSpPr>
        <p:spPr/>
        <p:txBody>
          <a:bodyPr/>
          <a:lstStyle/>
          <a:p>
            <a:fld id="{894D0A5C-6B8D-8740-ACDD-A40F7FCA9420}" type="slidenum">
              <a:rPr lang="en-US" smtClean="0"/>
              <a:t>31</a:t>
            </a:fld>
            <a:endParaRPr lang="en-US"/>
          </a:p>
        </p:txBody>
      </p:sp>
    </p:spTree>
    <p:extLst>
      <p:ext uri="{BB962C8B-B14F-4D97-AF65-F5344CB8AC3E}">
        <p14:creationId xmlns:p14="http://schemas.microsoft.com/office/powerpoint/2010/main" val="3556477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50</a:t>
            </a:fld>
            <a:endParaRPr lang="en-US"/>
          </a:p>
        </p:txBody>
      </p:sp>
    </p:spTree>
    <p:extLst>
      <p:ext uri="{BB962C8B-B14F-4D97-AF65-F5344CB8AC3E}">
        <p14:creationId xmlns:p14="http://schemas.microsoft.com/office/powerpoint/2010/main" val="3105514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overwhelmingly positive response.  Clearly a good indicator that the managers found it to be an improvement. </a:t>
            </a:r>
          </a:p>
          <a:p>
            <a:endParaRPr lang="en-US" baseline="0" dirty="0" smtClean="0"/>
          </a:p>
          <a:p>
            <a:r>
              <a:rPr lang="en-US" baseline="0" dirty="0" smtClean="0"/>
              <a:t>…unless they were just saying that because they knew the system had executive support.  But I don’t think that was the case  We have a rather open trust environment where if there were issues the managers were not afraid to speak up. </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51</a:t>
            </a:fld>
            <a:endParaRPr lang="en-US"/>
          </a:p>
        </p:txBody>
      </p:sp>
    </p:spTree>
    <p:extLst>
      <p:ext uri="{BB962C8B-B14F-4D97-AF65-F5344CB8AC3E}">
        <p14:creationId xmlns:p14="http://schemas.microsoft.com/office/powerpoint/2010/main" val="4227078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bad for a first year of the program.  Certainly we would like to move the needle</a:t>
            </a:r>
            <a:r>
              <a:rPr lang="en-US" baseline="0" dirty="0" smtClean="0"/>
              <a:t> on this one a bit more.</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52</a:t>
            </a:fld>
            <a:endParaRPr lang="en-US"/>
          </a:p>
        </p:txBody>
      </p:sp>
    </p:spTree>
    <p:extLst>
      <p:ext uri="{BB962C8B-B14F-4D97-AF65-F5344CB8AC3E}">
        <p14:creationId xmlns:p14="http://schemas.microsoft.com/office/powerpoint/2010/main" val="366605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ltLang="en-US" b="0" dirty="0" smtClean="0">
                <a:latin typeface="Verdana" panose="020B0604030504040204" pitchFamily="34" charset="0"/>
              </a:rPr>
              <a:t>Helpful library</a:t>
            </a:r>
            <a:r>
              <a:rPr lang="en-US" altLang="en-US" b="0" baseline="0" dirty="0" smtClean="0">
                <a:latin typeface="Verdana" panose="020B0604030504040204" pitchFamily="34" charset="0"/>
              </a:rPr>
              <a:t> of templates</a:t>
            </a:r>
          </a:p>
          <a:p>
            <a:pPr defTabSz="942289">
              <a:defRPr/>
            </a:pPr>
            <a:endParaRPr lang="en-US" altLang="en-US" b="0" baseline="0" dirty="0" smtClean="0">
              <a:latin typeface="Verdana" panose="020B0604030504040204" pitchFamily="34" charset="0"/>
            </a:endParaRPr>
          </a:p>
          <a:p>
            <a:pPr defTabSz="942289">
              <a:defRPr/>
            </a:pPr>
            <a:r>
              <a:rPr lang="en-US" altLang="en-US" b="0" baseline="0" dirty="0" smtClean="0">
                <a:latin typeface="Verdana" panose="020B0604030504040204" pitchFamily="34" charset="0"/>
              </a:rPr>
              <a:t>Here’s one they suggest for software developers…</a:t>
            </a:r>
            <a:endParaRPr lang="en-US" altLang="en-US" b="0" dirty="0" smtClean="0">
              <a:latin typeface="Verdana" panose="020B0604030504040204" pitchFamily="34" charset="0"/>
            </a:endParaRPr>
          </a:p>
          <a:p>
            <a:pPr defTabSz="942289">
              <a:defRPr/>
            </a:pPr>
            <a:endParaRPr lang="en-US" altLang="en-US" b="0" dirty="0" smtClean="0">
              <a:latin typeface="Verdana" panose="020B0604030504040204" pitchFamily="34" charset="0"/>
            </a:endParaRPr>
          </a:p>
          <a:p>
            <a:pPr defTabSz="942289">
              <a:defRPr/>
            </a:pPr>
            <a:r>
              <a:rPr lang="en-US" altLang="en-US" dirty="0" smtClean="0">
                <a:latin typeface="Verdana" panose="020B0604030504040204" pitchFamily="34" charset="0"/>
              </a:rPr>
              <a:t>What could go wrong? The mind runs wild with other possibilities….</a:t>
            </a:r>
            <a:endParaRPr lang="en-US" altLang="en-US" b="0" dirty="0" smtClean="0">
              <a:latin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7</a:t>
            </a:fld>
            <a:endParaRPr lang="en-US"/>
          </a:p>
        </p:txBody>
      </p:sp>
    </p:spTree>
    <p:extLst>
      <p:ext uri="{BB962C8B-B14F-4D97-AF65-F5344CB8AC3E}">
        <p14:creationId xmlns:p14="http://schemas.microsoft.com/office/powerpoint/2010/main" val="755210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a:t>
            </a:r>
            <a:r>
              <a:rPr lang="en-US" baseline="0" dirty="0" smtClean="0"/>
              <a:t> the managers liked the system because  it simplified their life.  They no longer had to come up with SMART objectives.  So we asked the managers to give their perception of the impact on our colleagues.  They felt that overall it was positive. </a:t>
            </a:r>
          </a:p>
          <a:p>
            <a:endParaRPr lang="en-US" baseline="0" dirty="0" smtClean="0"/>
          </a:p>
          <a:p>
            <a:r>
              <a:rPr lang="en-US" baseline="0" dirty="0" smtClean="0"/>
              <a:t>So we could declare victory!!!!!</a:t>
            </a:r>
          </a:p>
          <a:p>
            <a:endParaRPr lang="en-US" baseline="0" dirty="0" smtClean="0"/>
          </a:p>
          <a:p>
            <a:r>
              <a:rPr lang="en-US" baseline="0" dirty="0" smtClean="0"/>
              <a:t>But maybe not yet.  Maybe we should survey some of our other stakeholders, namely our customers, our colleagues.  What do they think of the new system?</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53</a:t>
            </a:fld>
            <a:endParaRPr lang="en-US"/>
          </a:p>
        </p:txBody>
      </p:sp>
    </p:spTree>
    <p:extLst>
      <p:ext uri="{BB962C8B-B14F-4D97-AF65-F5344CB8AC3E}">
        <p14:creationId xmlns:p14="http://schemas.microsoft.com/office/powerpoint/2010/main" val="350423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54</a:t>
            </a:fld>
            <a:endParaRPr lang="en-US"/>
          </a:p>
        </p:txBody>
      </p:sp>
    </p:spTree>
    <p:extLst>
      <p:ext uri="{BB962C8B-B14F-4D97-AF65-F5344CB8AC3E}">
        <p14:creationId xmlns:p14="http://schemas.microsoft.com/office/powerpoint/2010/main" val="147236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the survey show?  Some people have long toes!  Some people will hate performance reviews</a:t>
            </a:r>
            <a:r>
              <a:rPr lang="en-US" baseline="0" dirty="0" smtClean="0"/>
              <a:t> no matter what.  Or maybe they loved or felt comfortable with the old SMART objectives.    But overall we had positive response from our colleagues.   </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55</a:t>
            </a:fld>
            <a:endParaRPr lang="en-US"/>
          </a:p>
        </p:txBody>
      </p:sp>
    </p:spTree>
    <p:extLst>
      <p:ext uri="{BB962C8B-B14F-4D97-AF65-F5344CB8AC3E}">
        <p14:creationId xmlns:p14="http://schemas.microsoft.com/office/powerpoint/2010/main" val="3306901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one we really want to see grow.  Pretty darn good for a first year rollout.  But we know we can improve we will continue to monitor how this evolves.</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56</a:t>
            </a:fld>
            <a:endParaRPr lang="en-US"/>
          </a:p>
        </p:txBody>
      </p:sp>
    </p:spTree>
    <p:extLst>
      <p:ext uri="{BB962C8B-B14F-4D97-AF65-F5344CB8AC3E}">
        <p14:creationId xmlns:p14="http://schemas.microsoft.com/office/powerpoint/2010/main" val="3121674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 generally positive reaction</a:t>
            </a:r>
            <a:r>
              <a:rPr lang="en-US" baseline="0" dirty="0" smtClean="0"/>
              <a:t> from our colleagues.  Even though the descriptions are subjective, the colleagues now have something more concrete to look at relative to job expectations.  This enables the critical conversations that we want to have. </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57</a:t>
            </a:fld>
            <a:endParaRPr lang="en-US"/>
          </a:p>
        </p:txBody>
      </p:sp>
    </p:spTree>
    <p:extLst>
      <p:ext uri="{BB962C8B-B14F-4D97-AF65-F5344CB8AC3E}">
        <p14:creationId xmlns:p14="http://schemas.microsoft.com/office/powerpoint/2010/main" val="2847127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58</a:t>
            </a:fld>
            <a:endParaRPr lang="en-US"/>
          </a:p>
        </p:txBody>
      </p:sp>
    </p:spTree>
    <p:extLst>
      <p:ext uri="{BB962C8B-B14F-4D97-AF65-F5344CB8AC3E}">
        <p14:creationId xmlns:p14="http://schemas.microsoft.com/office/powerpoint/2010/main" val="84764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319" indent="-180319">
              <a:buFontTx/>
              <a:buChar char="-"/>
            </a:pPr>
            <a:r>
              <a:rPr lang="en-US" dirty="0" smtClean="0"/>
              <a:t>Concerns that 3.0 is a “poor” rating when in reality it might be perfectly</a:t>
            </a:r>
            <a:r>
              <a:rPr lang="en-US" baseline="0" dirty="0" smtClean="0"/>
              <a:t> applicable to a great performer who just got promoted.</a:t>
            </a:r>
          </a:p>
          <a:p>
            <a:pPr marL="180319" indent="-180319">
              <a:buFontTx/>
              <a:buChar char="-"/>
            </a:pPr>
            <a:r>
              <a:rPr lang="en-US" baseline="0" dirty="0" smtClean="0"/>
              <a:t>The range of useful ratings is very narrow for the scoring model, making it very difficult to achieve appropriate overall ratings.</a:t>
            </a:r>
          </a:p>
          <a:p>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pPr/>
              <a:t>59</a:t>
            </a:fld>
            <a:endParaRPr lang="en-US" dirty="0"/>
          </a:p>
        </p:txBody>
      </p:sp>
    </p:spTree>
    <p:extLst>
      <p:ext uri="{BB962C8B-B14F-4D97-AF65-F5344CB8AC3E}">
        <p14:creationId xmlns:p14="http://schemas.microsoft.com/office/powerpoint/2010/main" val="1487431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you’ve seen in the exercise, we’re</a:t>
            </a:r>
            <a:r>
              <a:rPr lang="en-US" baseline="0" dirty="0" smtClean="0"/>
              <a:t> now</a:t>
            </a:r>
            <a:r>
              <a:rPr lang="en-US" dirty="0" smtClean="0"/>
              <a:t> expressing</a:t>
            </a:r>
            <a:r>
              <a:rPr lang="en-US" baseline="0" dirty="0" smtClean="0"/>
              <a:t> the expectation levels in terms of both behaviors and impact.</a:t>
            </a:r>
          </a:p>
          <a:p>
            <a:endParaRPr lang="en-US" baseline="0" dirty="0" smtClean="0"/>
          </a:p>
          <a:p>
            <a:r>
              <a:rPr lang="en-US" baseline="0" dirty="0" smtClean="0"/>
              <a:t>This has brought greater expressive power to our framework, which helps us better address the development needs of colleagues growing into the higher levels. One of the things we’ve always emphasized is that this is just a framework – managers need to adapt it to each individual’s context.</a:t>
            </a:r>
          </a:p>
          <a:p>
            <a:endParaRPr lang="en-US" baseline="0" dirty="0" smtClean="0"/>
          </a:p>
          <a:p>
            <a:r>
              <a:rPr lang="en-US" baseline="0" dirty="0" smtClean="0"/>
              <a:t>One of the things we’re already seeing is that the more we add to the system – for example, better support for special cases – the more complex it gets. The more complex it gets, the less accessible it is. </a:t>
            </a:r>
          </a:p>
          <a:p>
            <a:endParaRPr lang="en-US" baseline="0" dirty="0" smtClean="0"/>
          </a:p>
          <a:p>
            <a:r>
              <a:rPr lang="en-US" baseline="0" dirty="0" smtClean="0"/>
              <a:t>In short, we are increasingly suspecting that less is more.</a:t>
            </a: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pPr/>
              <a:t>60</a:t>
            </a:fld>
            <a:endParaRPr lang="en-US" dirty="0"/>
          </a:p>
        </p:txBody>
      </p:sp>
    </p:spTree>
    <p:extLst>
      <p:ext uri="{BB962C8B-B14F-4D97-AF65-F5344CB8AC3E}">
        <p14:creationId xmlns:p14="http://schemas.microsoft.com/office/powerpoint/2010/main" val="1011719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more roles</a:t>
            </a:r>
          </a:p>
          <a:p>
            <a:endParaRPr lang="en-US" dirty="0" smtClean="0"/>
          </a:p>
          <a:p>
            <a:r>
              <a:rPr lang="en-US" dirty="0" smtClean="0"/>
              <a:t>Different directions</a:t>
            </a:r>
          </a:p>
          <a:p>
            <a:endParaRPr lang="en-US" dirty="0" smtClean="0"/>
          </a:p>
          <a:p>
            <a:r>
              <a:rPr lang="en-US" dirty="0" err="1" smtClean="0"/>
              <a:t>Mgrs</a:t>
            </a:r>
            <a:r>
              <a:rPr lang="en-US" dirty="0" smtClean="0"/>
              <a:t> – ground up</a:t>
            </a:r>
          </a:p>
          <a:p>
            <a:endParaRPr lang="en-US" dirty="0" smtClean="0"/>
          </a:p>
          <a:p>
            <a:r>
              <a:rPr lang="en-US" dirty="0" smtClean="0"/>
              <a:t>SQA similar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61</a:t>
            </a:fld>
            <a:endParaRPr lang="en-US"/>
          </a:p>
        </p:txBody>
      </p:sp>
    </p:spTree>
    <p:extLst>
      <p:ext uri="{BB962C8B-B14F-4D97-AF65-F5344CB8AC3E}">
        <p14:creationId xmlns:p14="http://schemas.microsoft.com/office/powerpoint/2010/main" val="2079488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t>agile teams - shared responsibilities - whole team ownership </a:t>
            </a:r>
          </a:p>
          <a:p>
            <a:endParaRPr lang="en-US" baseline="0" dirty="0" smtClean="0"/>
          </a:p>
          <a:p>
            <a:r>
              <a:rPr lang="en-US" baseline="0" dirty="0" smtClean="0"/>
              <a:t>CRs reinforce that philosophy - more similar than different</a:t>
            </a:r>
            <a:endParaRPr 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500">
                <a:solidFill>
                  <a:schemeClr val="tx1"/>
                </a:solidFill>
                <a:latin typeface="Arial" panose="020B0604020202020204" pitchFamily="34" charset="0"/>
                <a:ea typeface="MS PGothic" panose="020B0600070205080204" pitchFamily="34" charset="-128"/>
              </a:defRPr>
            </a:lvl1pPr>
            <a:lvl2pPr marL="781382" indent="-300531" algn="r">
              <a:defRPr sz="2500">
                <a:solidFill>
                  <a:schemeClr val="tx1"/>
                </a:solidFill>
                <a:latin typeface="Arial" panose="020B0604020202020204" pitchFamily="34" charset="0"/>
                <a:ea typeface="MS PGothic" panose="020B0600070205080204" pitchFamily="34" charset="-128"/>
              </a:defRPr>
            </a:lvl2pPr>
            <a:lvl3pPr marL="1202126" indent="-240425" algn="r">
              <a:defRPr sz="2500">
                <a:solidFill>
                  <a:schemeClr val="tx1"/>
                </a:solidFill>
                <a:latin typeface="Arial" panose="020B0604020202020204" pitchFamily="34" charset="0"/>
                <a:ea typeface="MS PGothic" panose="020B0600070205080204" pitchFamily="34" charset="-128"/>
              </a:defRPr>
            </a:lvl3pPr>
            <a:lvl4pPr marL="1682976" indent="-240425" algn="r">
              <a:defRPr sz="2500">
                <a:solidFill>
                  <a:schemeClr val="tx1"/>
                </a:solidFill>
                <a:latin typeface="Arial" panose="020B0604020202020204" pitchFamily="34" charset="0"/>
                <a:ea typeface="MS PGothic" panose="020B0600070205080204" pitchFamily="34" charset="-128"/>
              </a:defRPr>
            </a:lvl4pPr>
            <a:lvl5pPr marL="2163825" indent="-240425" algn="r">
              <a:defRPr sz="2500">
                <a:solidFill>
                  <a:schemeClr val="tx1"/>
                </a:solidFill>
                <a:latin typeface="Arial" panose="020B0604020202020204" pitchFamily="34" charset="0"/>
                <a:ea typeface="MS PGothic" panose="020B0600070205080204" pitchFamily="34" charset="-128"/>
              </a:defRPr>
            </a:lvl5pPr>
            <a:lvl6pPr marL="26446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2552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6063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87227"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3E57AB0B-4E57-4645-BAB2-ADC92DA51479}" type="slidenum">
              <a:rPr lang="en-US" altLang="en-US" sz="1200"/>
              <a:pPr/>
              <a:t>62</a:t>
            </a:fld>
            <a:endParaRPr lang="en-US" altLang="en-US" sz="1200"/>
          </a:p>
        </p:txBody>
      </p:sp>
    </p:spTree>
    <p:extLst>
      <p:ext uri="{BB962C8B-B14F-4D97-AF65-F5344CB8AC3E}">
        <p14:creationId xmlns:p14="http://schemas.microsoft.com/office/powerpoint/2010/main" val="248498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48E25-5D87-4203-9DB2-997876D9F316}" type="slidenum">
              <a:rPr lang="en-US" altLang="en-US"/>
              <a:pPr/>
              <a:t>8</a:t>
            </a:fld>
            <a:endParaRPr lang="en-US" alt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pPr marL="176679" indent="-176679">
              <a:buFontTx/>
              <a:buChar char="-"/>
            </a:pPr>
            <a:r>
              <a:rPr lang="en-US" altLang="en-US" dirty="0" smtClean="0">
                <a:latin typeface="Verdana" panose="020B0604030504040204" pitchFamily="34" charset="0"/>
              </a:rPr>
              <a:t>Fix N defects by date D</a:t>
            </a:r>
          </a:p>
          <a:p>
            <a:pPr marL="176679" indent="-176679">
              <a:buFontTx/>
              <a:buChar char="-"/>
            </a:pPr>
            <a:r>
              <a:rPr lang="en-US" altLang="en-US" dirty="0" smtClean="0">
                <a:latin typeface="Verdana" panose="020B0604030504040204" pitchFamily="34" charset="0"/>
              </a:rPr>
              <a:t>Create Y unit tests per day</a:t>
            </a:r>
          </a:p>
          <a:p>
            <a:r>
              <a:rPr lang="en-US" altLang="en-US" dirty="0" smtClean="0">
                <a:latin typeface="Verdana" panose="020B0604030504040204" pitchFamily="34" charset="0"/>
              </a:rPr>
              <a:t>-   Provide comments on X% of lines of code</a:t>
            </a:r>
          </a:p>
          <a:p>
            <a:endParaRPr lang="en-US" altLang="en-US" dirty="0" smtClean="0"/>
          </a:p>
          <a:p>
            <a:pPr defTabSz="942289">
              <a:defRPr/>
            </a:pPr>
            <a:r>
              <a:rPr lang="en-US" altLang="en-US" dirty="0" smtClean="0">
                <a:latin typeface="Verdana" panose="020B0604030504040204" pitchFamily="34" charset="0"/>
              </a:rPr>
              <a:t>Common pattern - </a:t>
            </a:r>
            <a:r>
              <a:rPr lang="en-US" altLang="en-US" baseline="0" dirty="0" smtClean="0">
                <a:latin typeface="Verdana" panose="020B0604030504040204" pitchFamily="34" charset="0"/>
              </a:rPr>
              <a:t>“Deliver feature X by date Y”. </a:t>
            </a:r>
          </a:p>
          <a:p>
            <a:pPr defTabSz="942289">
              <a:defRPr/>
            </a:pPr>
            <a:r>
              <a:rPr lang="en-US" altLang="en-US" baseline="0" dirty="0" smtClean="0">
                <a:latin typeface="Verdana" panose="020B0604030504040204" pitchFamily="34" charset="0"/>
              </a:rPr>
              <a:t>Problems: changing priorities</a:t>
            </a:r>
          </a:p>
          <a:p>
            <a:pPr defTabSz="942289">
              <a:defRPr/>
            </a:pPr>
            <a:r>
              <a:rPr lang="en-US" altLang="en-US" baseline="0" dirty="0" smtClean="0">
                <a:latin typeface="Verdana" panose="020B0604030504040204" pitchFamily="34" charset="0"/>
              </a:rPr>
              <a:t>dis-incentivizing teamwork and long term thinking</a:t>
            </a:r>
            <a:endParaRPr lang="en-US" altLang="en-US" dirty="0" smtClean="0">
              <a:latin typeface="Verdana" panose="020B0604030504040204" pitchFamily="34" charset="0"/>
            </a:endParaRPr>
          </a:p>
          <a:p>
            <a:endParaRPr lang="en-US" altLang="en-US" dirty="0"/>
          </a:p>
        </p:txBody>
      </p:sp>
    </p:spTree>
    <p:extLst>
      <p:ext uri="{BB962C8B-B14F-4D97-AF65-F5344CB8AC3E}">
        <p14:creationId xmlns:p14="http://schemas.microsoft.com/office/powerpoint/2010/main" val="35643825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Arial" panose="020B0604020202020204" pitchFamily="34" charset="0"/>
              </a:rPr>
              <a:t>Customize - </a:t>
            </a:r>
            <a:r>
              <a:rPr lang="en-US" altLang="en-US" baseline="0" dirty="0" smtClean="0">
                <a:latin typeface="Arial" panose="020B0604020202020204" pitchFamily="34" charset="0"/>
              </a:rPr>
              <a:t>highlight the specific ways - shared team goals.</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500">
                <a:solidFill>
                  <a:schemeClr val="tx1"/>
                </a:solidFill>
                <a:latin typeface="Arial" panose="020B0604020202020204" pitchFamily="34" charset="0"/>
                <a:ea typeface="MS PGothic" panose="020B0600070205080204" pitchFamily="34" charset="-128"/>
              </a:defRPr>
            </a:lvl1pPr>
            <a:lvl2pPr marL="781382" indent="-300531" algn="r">
              <a:defRPr sz="2500">
                <a:solidFill>
                  <a:schemeClr val="tx1"/>
                </a:solidFill>
                <a:latin typeface="Arial" panose="020B0604020202020204" pitchFamily="34" charset="0"/>
                <a:ea typeface="MS PGothic" panose="020B0600070205080204" pitchFamily="34" charset="-128"/>
              </a:defRPr>
            </a:lvl2pPr>
            <a:lvl3pPr marL="1202126" indent="-240425" algn="r">
              <a:defRPr sz="2500">
                <a:solidFill>
                  <a:schemeClr val="tx1"/>
                </a:solidFill>
                <a:latin typeface="Arial" panose="020B0604020202020204" pitchFamily="34" charset="0"/>
                <a:ea typeface="MS PGothic" panose="020B0600070205080204" pitchFamily="34" charset="-128"/>
              </a:defRPr>
            </a:lvl3pPr>
            <a:lvl4pPr marL="1682976" indent="-240425" algn="r">
              <a:defRPr sz="2500">
                <a:solidFill>
                  <a:schemeClr val="tx1"/>
                </a:solidFill>
                <a:latin typeface="Arial" panose="020B0604020202020204" pitchFamily="34" charset="0"/>
                <a:ea typeface="MS PGothic" panose="020B0600070205080204" pitchFamily="34" charset="-128"/>
              </a:defRPr>
            </a:lvl4pPr>
            <a:lvl5pPr marL="2163825" indent="-240425" algn="r">
              <a:defRPr sz="2500">
                <a:solidFill>
                  <a:schemeClr val="tx1"/>
                </a:solidFill>
                <a:latin typeface="Arial" panose="020B0604020202020204" pitchFamily="34" charset="0"/>
                <a:ea typeface="MS PGothic" panose="020B0600070205080204" pitchFamily="34" charset="-128"/>
              </a:defRPr>
            </a:lvl5pPr>
            <a:lvl6pPr marL="26446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2552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6063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87227"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4C37A6E9-52D3-427F-A3A4-B58ABC78AD66}" type="slidenum">
              <a:rPr lang="en-US" altLang="en-US" sz="1200"/>
              <a:pPr/>
              <a:t>63</a:t>
            </a:fld>
            <a:endParaRPr lang="en-US" altLang="en-US" sz="1200"/>
          </a:p>
        </p:txBody>
      </p:sp>
    </p:spTree>
    <p:extLst>
      <p:ext uri="{BB962C8B-B14F-4D97-AF65-F5344CB8AC3E}">
        <p14:creationId xmlns:p14="http://schemas.microsoft.com/office/powerpoint/2010/main" val="868055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64</a:t>
            </a:fld>
            <a:endParaRPr lang="en-US"/>
          </a:p>
        </p:txBody>
      </p:sp>
    </p:spTree>
    <p:extLst>
      <p:ext uri="{BB962C8B-B14F-4D97-AF65-F5344CB8AC3E}">
        <p14:creationId xmlns:p14="http://schemas.microsoft.com/office/powerpoint/2010/main" val="8958942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you’ve seen in the exercise, we’re</a:t>
            </a:r>
            <a:r>
              <a:rPr lang="en-US" baseline="0" dirty="0" smtClean="0"/>
              <a:t> now</a:t>
            </a:r>
            <a:r>
              <a:rPr lang="en-US" dirty="0" smtClean="0"/>
              <a:t> expressing</a:t>
            </a:r>
            <a:r>
              <a:rPr lang="en-US" baseline="0" dirty="0" smtClean="0"/>
              <a:t> the expectation levels in terms of both behaviors and impact.</a:t>
            </a:r>
          </a:p>
          <a:p>
            <a:endParaRPr lang="en-US" baseline="0" dirty="0" smtClean="0"/>
          </a:p>
          <a:p>
            <a:r>
              <a:rPr lang="en-US" baseline="0" dirty="0" smtClean="0"/>
              <a:t>This has brought greater expressive power to our framework, which helps us better address the development needs of colleagues growing into the higher levels. One of the things we’ve always emphasized is that this is just a framework – managers need to adapt it to each individual’s context.</a:t>
            </a:r>
          </a:p>
          <a:p>
            <a:endParaRPr lang="en-US" baseline="0" dirty="0" smtClean="0"/>
          </a:p>
          <a:p>
            <a:r>
              <a:rPr lang="en-US" baseline="0" dirty="0" smtClean="0"/>
              <a:t>One of the things we’re already seeing is that the more we add to the system – for example, better support for special cases – the more complex it gets. The more complex it gets, the less accessible it is. </a:t>
            </a:r>
          </a:p>
          <a:p>
            <a:endParaRPr lang="en-US" baseline="0" dirty="0" smtClean="0"/>
          </a:p>
          <a:p>
            <a:r>
              <a:rPr lang="en-US" baseline="0" dirty="0" smtClean="0"/>
              <a:t>In short, we are increasingly suspecting that less is more.</a:t>
            </a: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pPr/>
              <a:t>65</a:t>
            </a:fld>
            <a:endParaRPr lang="en-US" dirty="0"/>
          </a:p>
        </p:txBody>
      </p:sp>
    </p:spTree>
    <p:extLst>
      <p:ext uri="{BB962C8B-B14F-4D97-AF65-F5344CB8AC3E}">
        <p14:creationId xmlns:p14="http://schemas.microsoft.com/office/powerpoint/2010/main" val="1856308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t>agile teams - shared responsibilities - whole team ownership </a:t>
            </a:r>
          </a:p>
          <a:p>
            <a:endParaRPr lang="en-US" baseline="0" dirty="0" smtClean="0"/>
          </a:p>
          <a:p>
            <a:r>
              <a:rPr lang="en-US" baseline="0" dirty="0" smtClean="0"/>
              <a:t>CRs reinforce that philosophy - more similar than different</a:t>
            </a:r>
            <a:endParaRPr 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500">
                <a:solidFill>
                  <a:schemeClr val="tx1"/>
                </a:solidFill>
                <a:latin typeface="Arial" panose="020B0604020202020204" pitchFamily="34" charset="0"/>
                <a:ea typeface="MS PGothic" panose="020B0600070205080204" pitchFamily="34" charset="-128"/>
              </a:defRPr>
            </a:lvl1pPr>
            <a:lvl2pPr marL="781382" indent="-300531" algn="r">
              <a:defRPr sz="2500">
                <a:solidFill>
                  <a:schemeClr val="tx1"/>
                </a:solidFill>
                <a:latin typeface="Arial" panose="020B0604020202020204" pitchFamily="34" charset="0"/>
                <a:ea typeface="MS PGothic" panose="020B0600070205080204" pitchFamily="34" charset="-128"/>
              </a:defRPr>
            </a:lvl2pPr>
            <a:lvl3pPr marL="1202126" indent="-240425" algn="r">
              <a:defRPr sz="2500">
                <a:solidFill>
                  <a:schemeClr val="tx1"/>
                </a:solidFill>
                <a:latin typeface="Arial" panose="020B0604020202020204" pitchFamily="34" charset="0"/>
                <a:ea typeface="MS PGothic" panose="020B0600070205080204" pitchFamily="34" charset="-128"/>
              </a:defRPr>
            </a:lvl3pPr>
            <a:lvl4pPr marL="1682976" indent="-240425" algn="r">
              <a:defRPr sz="2500">
                <a:solidFill>
                  <a:schemeClr val="tx1"/>
                </a:solidFill>
                <a:latin typeface="Arial" panose="020B0604020202020204" pitchFamily="34" charset="0"/>
                <a:ea typeface="MS PGothic" panose="020B0600070205080204" pitchFamily="34" charset="-128"/>
              </a:defRPr>
            </a:lvl4pPr>
            <a:lvl5pPr marL="2163825" indent="-240425" algn="r">
              <a:defRPr sz="2500">
                <a:solidFill>
                  <a:schemeClr val="tx1"/>
                </a:solidFill>
                <a:latin typeface="Arial" panose="020B0604020202020204" pitchFamily="34" charset="0"/>
                <a:ea typeface="MS PGothic" panose="020B0600070205080204" pitchFamily="34" charset="-128"/>
              </a:defRPr>
            </a:lvl5pPr>
            <a:lvl6pPr marL="26446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2552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6063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87227"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3E57AB0B-4E57-4645-BAB2-ADC92DA51479}" type="slidenum">
              <a:rPr lang="en-US" altLang="en-US" sz="1200"/>
              <a:pPr/>
              <a:t>66</a:t>
            </a:fld>
            <a:endParaRPr lang="en-US" altLang="en-US" sz="1200"/>
          </a:p>
        </p:txBody>
      </p:sp>
    </p:spTree>
    <p:extLst>
      <p:ext uri="{BB962C8B-B14F-4D97-AF65-F5344CB8AC3E}">
        <p14:creationId xmlns:p14="http://schemas.microsoft.com/office/powerpoint/2010/main" val="12599816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 ours don’t suck.</a:t>
            </a:r>
          </a:p>
          <a:p>
            <a:endParaRPr lang="en-US" baseline="0" dirty="0" smtClean="0"/>
          </a:p>
          <a:p>
            <a:r>
              <a:rPr lang="en-US" baseline="0" dirty="0" smtClean="0"/>
              <a:t>We use them to help people get better at the things that create business value. </a:t>
            </a:r>
          </a:p>
          <a:p>
            <a:endParaRPr lang="en-US" baseline="0" dirty="0" smtClean="0"/>
          </a:p>
          <a:p>
            <a:r>
              <a:rPr lang="en-US" baseline="0" dirty="0" smtClean="0"/>
              <a:t>Everybody wins – colleagues, managers and the company itself.</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67</a:t>
            </a:fld>
            <a:endParaRPr lang="en-US"/>
          </a:p>
        </p:txBody>
      </p:sp>
    </p:spTree>
    <p:extLst>
      <p:ext uri="{BB962C8B-B14F-4D97-AF65-F5344CB8AC3E}">
        <p14:creationId xmlns:p14="http://schemas.microsoft.com/office/powerpoint/2010/main" val="27879048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787647-E234-483B-8620-3E04EA288C9C}" type="slidenum">
              <a:rPr lang="en-US" smtClean="0"/>
              <a:pPr>
                <a:defRPr/>
              </a:pPr>
              <a:t>73</a:t>
            </a:fld>
            <a:endParaRPr lang="en-US"/>
          </a:p>
        </p:txBody>
      </p:sp>
    </p:spTree>
    <p:extLst>
      <p:ext uri="{BB962C8B-B14F-4D97-AF65-F5344CB8AC3E}">
        <p14:creationId xmlns:p14="http://schemas.microsoft.com/office/powerpoint/2010/main" val="17233575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74</a:t>
            </a:fld>
            <a:endParaRPr lang="en-US"/>
          </a:p>
        </p:txBody>
      </p:sp>
    </p:spTree>
    <p:extLst>
      <p:ext uri="{BB962C8B-B14F-4D97-AF65-F5344CB8AC3E}">
        <p14:creationId xmlns:p14="http://schemas.microsoft.com/office/powerpoint/2010/main" val="395526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6679" indent="-176679">
              <a:buFontTx/>
              <a:buChar char="-"/>
            </a:pPr>
            <a:r>
              <a:rPr lang="en-US" dirty="0"/>
              <a:t>They are poorly suited to the constantly changing nature of software development. What a developer is asked to work on often changes weekly or even more frequently.</a:t>
            </a:r>
          </a:p>
          <a:p>
            <a:pPr marL="176679" indent="-176679">
              <a:buFontTx/>
              <a:buChar char="-"/>
            </a:pPr>
            <a:endParaRPr lang="en-US" dirty="0"/>
          </a:p>
          <a:p>
            <a:pPr marL="176679" indent="-176679">
              <a:buFontTx/>
              <a:buChar char="-"/>
            </a:pPr>
            <a:r>
              <a:rPr lang="en-US" dirty="0"/>
              <a:t>Managers struggle with this mismatch, finding work-arounds that are idiosyncratic and inconsistent across the org.</a:t>
            </a:r>
          </a:p>
          <a:p>
            <a:pPr marL="176679" indent="-176679">
              <a:buFontTx/>
              <a:buChar char="-"/>
            </a:pPr>
            <a:endParaRPr lang="en-US" dirty="0"/>
          </a:p>
          <a:p>
            <a:pPr marL="176679" indent="-176679">
              <a:buFontTx/>
              <a:buChar char="-"/>
            </a:pPr>
            <a:r>
              <a:rPr lang="en-US" dirty="0"/>
              <a:t>SMART objectives offer little insight into the difference between a colleague’s performance and the expectations of the next level up. Hence, very little support for career development.</a:t>
            </a:r>
          </a:p>
          <a:p>
            <a:pPr marL="176679" indent="-176679">
              <a:buFontTx/>
              <a:buChar char="-"/>
            </a:pPr>
            <a:endParaRPr lang="en-US" dirty="0"/>
          </a:p>
          <a:p>
            <a:pPr marL="176679" indent="-176679">
              <a:buFontTx/>
              <a:buChar char="-"/>
            </a:pPr>
            <a:r>
              <a:rPr lang="en-US" dirty="0"/>
              <a:t>SMART objectives often tend to steer colleagues to aim for individualistic achievements.</a:t>
            </a:r>
          </a:p>
          <a:p>
            <a:pPr marL="176679" indent="-176679">
              <a:buFontTx/>
              <a:buChar char="-"/>
            </a:pPr>
            <a:endParaRPr lang="en-US" dirty="0"/>
          </a:p>
          <a:p>
            <a:pPr marL="176679" indent="-176679">
              <a:buFontTx/>
              <a:buChar char="-"/>
            </a:pPr>
            <a:r>
              <a:rPr lang="en-US" dirty="0"/>
              <a:t>SMART objectives applied to software development try to force false objectivity onto inherently subjective efforts.</a:t>
            </a:r>
          </a:p>
          <a:p>
            <a:pPr marL="176679" indent="-176679">
              <a:buFontTx/>
              <a:buChar char="-"/>
            </a:pPr>
            <a:endParaRPr lang="en-US" dirty="0"/>
          </a:p>
          <a:p>
            <a:pPr lvl="0"/>
            <a:r>
              <a:rPr lang="en-US" dirty="0"/>
              <a:t>- SMART objectives are a solution to a problem we already have a better solution for. We use the tight feedback loops of agile development practices to build accountability into our work on a daily basis.</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500">
                <a:solidFill>
                  <a:schemeClr val="tx1"/>
                </a:solidFill>
                <a:latin typeface="Arial" panose="020B0604020202020204" pitchFamily="34" charset="0"/>
                <a:ea typeface="MS PGothic" panose="020B0600070205080204" pitchFamily="34" charset="-128"/>
              </a:defRPr>
            </a:lvl1pPr>
            <a:lvl2pPr marL="781382" indent="-300531" algn="r">
              <a:defRPr sz="2500">
                <a:solidFill>
                  <a:schemeClr val="tx1"/>
                </a:solidFill>
                <a:latin typeface="Arial" panose="020B0604020202020204" pitchFamily="34" charset="0"/>
                <a:ea typeface="MS PGothic" panose="020B0600070205080204" pitchFamily="34" charset="-128"/>
              </a:defRPr>
            </a:lvl2pPr>
            <a:lvl3pPr marL="1202126" indent="-240425" algn="r">
              <a:defRPr sz="2500">
                <a:solidFill>
                  <a:schemeClr val="tx1"/>
                </a:solidFill>
                <a:latin typeface="Arial" panose="020B0604020202020204" pitchFamily="34" charset="0"/>
                <a:ea typeface="MS PGothic" panose="020B0600070205080204" pitchFamily="34" charset="-128"/>
              </a:defRPr>
            </a:lvl3pPr>
            <a:lvl4pPr marL="1682976" indent="-240425" algn="r">
              <a:defRPr sz="2500">
                <a:solidFill>
                  <a:schemeClr val="tx1"/>
                </a:solidFill>
                <a:latin typeface="Arial" panose="020B0604020202020204" pitchFamily="34" charset="0"/>
                <a:ea typeface="MS PGothic" panose="020B0600070205080204" pitchFamily="34" charset="-128"/>
              </a:defRPr>
            </a:lvl4pPr>
            <a:lvl5pPr marL="2163825" indent="-240425" algn="r">
              <a:defRPr sz="2500">
                <a:solidFill>
                  <a:schemeClr val="tx1"/>
                </a:solidFill>
                <a:latin typeface="Arial" panose="020B0604020202020204" pitchFamily="34" charset="0"/>
                <a:ea typeface="MS PGothic" panose="020B0600070205080204" pitchFamily="34" charset="-128"/>
              </a:defRPr>
            </a:lvl5pPr>
            <a:lvl6pPr marL="26446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2552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6063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87227"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D92087A4-9158-47C2-8D5B-F134FC00A629}" type="slidenum">
              <a:rPr lang="en-US" altLang="en-US" sz="1200"/>
              <a:pPr/>
              <a:t>9</a:t>
            </a:fld>
            <a:endParaRPr lang="en-US" altLang="en-US" sz="1200"/>
          </a:p>
        </p:txBody>
      </p:sp>
    </p:spTree>
    <p:extLst>
      <p:ext uri="{BB962C8B-B14F-4D97-AF65-F5344CB8AC3E}">
        <p14:creationId xmlns:p14="http://schemas.microsoft.com/office/powerpoint/2010/main" val="260330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6679" indent="-176679">
              <a:buFontTx/>
              <a:buChar char="-"/>
            </a:pPr>
            <a:r>
              <a:rPr lang="en-US" dirty="0"/>
              <a:t>They are poorly suited to the constantly changing nature of software development. What a developer is asked to work on often changes weekly or even more frequently.</a:t>
            </a:r>
          </a:p>
          <a:p>
            <a:pPr marL="176679" indent="-176679">
              <a:buFontTx/>
              <a:buChar char="-"/>
            </a:pPr>
            <a:endParaRPr lang="en-US" dirty="0"/>
          </a:p>
          <a:p>
            <a:pPr marL="176679" indent="-176679">
              <a:buFontTx/>
              <a:buChar char="-"/>
            </a:pPr>
            <a:r>
              <a:rPr lang="en-US" dirty="0"/>
              <a:t>Managers struggle with this mismatch, finding work-arounds that are idiosyncratic and inconsistent across the org.</a:t>
            </a:r>
          </a:p>
          <a:p>
            <a:pPr marL="176679" indent="-176679">
              <a:buFontTx/>
              <a:buChar char="-"/>
            </a:pPr>
            <a:endParaRPr lang="en-US" dirty="0"/>
          </a:p>
          <a:p>
            <a:pPr marL="176679" indent="-176679">
              <a:buFontTx/>
              <a:buChar char="-"/>
            </a:pPr>
            <a:r>
              <a:rPr lang="en-US" dirty="0"/>
              <a:t>SMART objectives offer little insight into the difference between a colleague’s performance and the expectations of the next level up. Hence, very little support for career development.</a:t>
            </a:r>
          </a:p>
          <a:p>
            <a:pPr marL="176679" indent="-176679">
              <a:buFontTx/>
              <a:buChar char="-"/>
            </a:pPr>
            <a:endParaRPr lang="en-US" dirty="0"/>
          </a:p>
          <a:p>
            <a:pPr marL="176679" indent="-176679">
              <a:buFontTx/>
              <a:buChar char="-"/>
            </a:pPr>
            <a:r>
              <a:rPr lang="en-US" dirty="0"/>
              <a:t>SMART objectives often tend to steer colleagues to aim for individualistic achievements.</a:t>
            </a:r>
          </a:p>
          <a:p>
            <a:pPr marL="176679" indent="-176679">
              <a:buFontTx/>
              <a:buChar char="-"/>
            </a:pPr>
            <a:endParaRPr lang="en-US" dirty="0"/>
          </a:p>
          <a:p>
            <a:pPr marL="176679" indent="-176679">
              <a:buFontTx/>
              <a:buChar char="-"/>
            </a:pPr>
            <a:r>
              <a:rPr lang="en-US" dirty="0"/>
              <a:t>SMART objectives applied to software development try to force false objectivity onto inherently subjective efforts.</a:t>
            </a:r>
          </a:p>
          <a:p>
            <a:pPr marL="176679" indent="-176679">
              <a:buFontTx/>
              <a:buChar char="-"/>
            </a:pPr>
            <a:endParaRPr lang="en-US" dirty="0"/>
          </a:p>
          <a:p>
            <a:pPr lvl="0"/>
            <a:r>
              <a:rPr lang="en-US" dirty="0"/>
              <a:t>- SMART objectives are a solution to a problem we already have a better solution for. We use the tight feedback loops of agile development practices to build accountability into our work on a daily basis.</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500">
                <a:solidFill>
                  <a:schemeClr val="tx1"/>
                </a:solidFill>
                <a:latin typeface="Arial" panose="020B0604020202020204" pitchFamily="34" charset="0"/>
                <a:ea typeface="MS PGothic" panose="020B0600070205080204" pitchFamily="34" charset="-128"/>
              </a:defRPr>
            </a:lvl1pPr>
            <a:lvl2pPr marL="781382" indent="-300531" algn="r">
              <a:defRPr sz="2500">
                <a:solidFill>
                  <a:schemeClr val="tx1"/>
                </a:solidFill>
                <a:latin typeface="Arial" panose="020B0604020202020204" pitchFamily="34" charset="0"/>
                <a:ea typeface="MS PGothic" panose="020B0600070205080204" pitchFamily="34" charset="-128"/>
              </a:defRPr>
            </a:lvl2pPr>
            <a:lvl3pPr marL="1202126" indent="-240425" algn="r">
              <a:defRPr sz="2500">
                <a:solidFill>
                  <a:schemeClr val="tx1"/>
                </a:solidFill>
                <a:latin typeface="Arial" panose="020B0604020202020204" pitchFamily="34" charset="0"/>
                <a:ea typeface="MS PGothic" panose="020B0600070205080204" pitchFamily="34" charset="-128"/>
              </a:defRPr>
            </a:lvl3pPr>
            <a:lvl4pPr marL="1682976" indent="-240425" algn="r">
              <a:defRPr sz="2500">
                <a:solidFill>
                  <a:schemeClr val="tx1"/>
                </a:solidFill>
                <a:latin typeface="Arial" panose="020B0604020202020204" pitchFamily="34" charset="0"/>
                <a:ea typeface="MS PGothic" panose="020B0600070205080204" pitchFamily="34" charset="-128"/>
              </a:defRPr>
            </a:lvl4pPr>
            <a:lvl5pPr marL="2163825" indent="-240425" algn="r">
              <a:defRPr sz="2500">
                <a:solidFill>
                  <a:schemeClr val="tx1"/>
                </a:solidFill>
                <a:latin typeface="Arial" panose="020B0604020202020204" pitchFamily="34" charset="0"/>
                <a:ea typeface="MS PGothic" panose="020B0600070205080204" pitchFamily="34" charset="-128"/>
              </a:defRPr>
            </a:lvl5pPr>
            <a:lvl6pPr marL="26446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2552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606376"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87227" indent="-240425" algn="r"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D92087A4-9158-47C2-8D5B-F134FC00A629}" type="slidenum">
              <a:rPr lang="en-US" altLang="en-US" sz="1200"/>
              <a:pPr/>
              <a:t>10</a:t>
            </a:fld>
            <a:endParaRPr lang="en-US" altLang="en-US" sz="1200"/>
          </a:p>
        </p:txBody>
      </p:sp>
    </p:spTree>
    <p:extLst>
      <p:ext uri="{BB962C8B-B14F-4D97-AF65-F5344CB8AC3E}">
        <p14:creationId xmlns:p14="http://schemas.microsoft.com/office/powerpoint/2010/main" val="122449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Demming</a:t>
            </a:r>
            <a:r>
              <a:rPr lang="en-US" dirty="0" smtClean="0"/>
              <a:t> wrote about abolishing performance</a:t>
            </a:r>
            <a:r>
              <a:rPr lang="en-US" baseline="0" dirty="0" smtClean="0"/>
              <a:t> reviews in his book “Out of the Crisis” and also included the message in his 14 points as point #12.</a:t>
            </a:r>
          </a:p>
          <a:p>
            <a:endParaRPr lang="en-US" baseline="0" dirty="0" smtClean="0"/>
          </a:p>
          <a:p>
            <a:r>
              <a:rPr lang="en-US" baseline="0" dirty="0" smtClean="0"/>
              <a:t>But he never really said what to do instead…</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11</a:t>
            </a:fld>
            <a:endParaRPr lang="en-US"/>
          </a:p>
        </p:txBody>
      </p:sp>
    </p:spTree>
    <p:extLst>
      <p:ext uri="{BB962C8B-B14F-4D97-AF65-F5344CB8AC3E}">
        <p14:creationId xmlns:p14="http://schemas.microsoft.com/office/powerpoint/2010/main" val="416637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 and I are here because we believe</a:t>
            </a:r>
            <a:r>
              <a:rPr lang="en-US" baseline="0" dirty="0" smtClean="0"/>
              <a:t> that no – they do not have to suck.</a:t>
            </a:r>
          </a:p>
          <a:p>
            <a:endParaRPr lang="en-US" baseline="0" dirty="0" smtClean="0"/>
          </a:p>
          <a:p>
            <a:r>
              <a:rPr lang="en-US" dirty="0"/>
              <a:t>Conversation:</a:t>
            </a:r>
          </a:p>
          <a:p>
            <a:pPr lvl="0"/>
            <a:r>
              <a:rPr lang="en-US" dirty="0"/>
              <a:t>- What’s expected of them</a:t>
            </a:r>
          </a:p>
          <a:p>
            <a:pPr lvl="0"/>
            <a:r>
              <a:rPr lang="en-US" dirty="0"/>
              <a:t>- How they are doing against those expectations</a:t>
            </a:r>
          </a:p>
          <a:p>
            <a:pPr lvl="0"/>
            <a:r>
              <a:rPr lang="en-US" dirty="0"/>
              <a:t>- What they can do to grow their career</a:t>
            </a:r>
          </a:p>
          <a:p>
            <a:r>
              <a:rPr lang="en-US" dirty="0"/>
              <a:t>Align - rewards and promotions - agile value system</a:t>
            </a:r>
          </a:p>
          <a:p>
            <a:endParaRPr lang="en-US" dirty="0"/>
          </a:p>
          <a:p>
            <a:r>
              <a:rPr lang="en-US" dirty="0"/>
              <a:t>That wouldn’t suck!</a:t>
            </a:r>
          </a:p>
          <a:p>
            <a:endParaRPr lang="en-US" dirty="0"/>
          </a:p>
          <a:p>
            <a:r>
              <a:rPr lang="en-US" dirty="0"/>
              <a:t>Brian</a:t>
            </a:r>
          </a:p>
          <a:p>
            <a:r>
              <a:rPr lang="en-US" dirty="0"/>
              <a:t>make a difference in people’s lives</a:t>
            </a:r>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12</a:t>
            </a:fld>
            <a:endParaRPr lang="en-US"/>
          </a:p>
        </p:txBody>
      </p:sp>
    </p:spTree>
    <p:extLst>
      <p:ext uri="{BB962C8B-B14F-4D97-AF65-F5344CB8AC3E}">
        <p14:creationId xmlns:p14="http://schemas.microsoft.com/office/powerpoint/2010/main" val="3575240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our journey to find something better</a:t>
            </a:r>
            <a:r>
              <a:rPr lang="en-US" baseline="0" dirty="0" smtClean="0"/>
              <a:t>, some guiding principles emerged.</a:t>
            </a:r>
            <a:endParaRPr lang="en-US" dirty="0" smtClean="0"/>
          </a:p>
        </p:txBody>
      </p:sp>
      <p:sp>
        <p:nvSpPr>
          <p:cNvPr id="4" name="Slide Number Placeholder 3"/>
          <p:cNvSpPr>
            <a:spLocks noGrp="1"/>
          </p:cNvSpPr>
          <p:nvPr>
            <p:ph type="sldNum" sz="quarter" idx="10"/>
          </p:nvPr>
        </p:nvSpPr>
        <p:spPr/>
        <p:txBody>
          <a:bodyPr/>
          <a:lstStyle/>
          <a:p>
            <a:fld id="{894D0A5C-6B8D-8740-ACDD-A40F7FCA9420}" type="slidenum">
              <a:rPr lang="en-US" smtClean="0"/>
              <a:t>13</a:t>
            </a:fld>
            <a:endParaRPr lang="en-US"/>
          </a:p>
        </p:txBody>
      </p:sp>
    </p:spTree>
    <p:extLst>
      <p:ext uri="{BB962C8B-B14F-4D97-AF65-F5344CB8AC3E}">
        <p14:creationId xmlns:p14="http://schemas.microsoft.com/office/powerpoint/2010/main" val="12532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2606722" y="1065155"/>
            <a:ext cx="6315501" cy="1799796"/>
          </a:xfrm>
        </p:spPr>
        <p:txBody>
          <a:bodyPr/>
          <a:lstStyle>
            <a:lvl1pPr algn="l">
              <a:defRPr>
                <a:solidFill>
                  <a:srgbClr val="714989"/>
                </a:solidFill>
              </a:defRPr>
            </a:lvl1pPr>
          </a:lstStyle>
          <a:p>
            <a:r>
              <a:rPr lang="pl-PL" dirty="0"/>
              <a:t>Kliknij, aby edytować styl</a:t>
            </a:r>
          </a:p>
        </p:txBody>
      </p:sp>
      <p:sp>
        <p:nvSpPr>
          <p:cNvPr id="3" name="Podtytuł 2"/>
          <p:cNvSpPr>
            <a:spLocks noGrp="1"/>
          </p:cNvSpPr>
          <p:nvPr>
            <p:ph type="subTitle" idx="1"/>
          </p:nvPr>
        </p:nvSpPr>
        <p:spPr>
          <a:xfrm>
            <a:off x="615595" y="4268337"/>
            <a:ext cx="833733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pic>
        <p:nvPicPr>
          <p:cNvPr id="5" name="Picture 2"/>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1854" t="24801" r="5446" b="45806"/>
          <a:stretch/>
        </p:blipFill>
        <p:spPr bwMode="auto">
          <a:xfrm>
            <a:off x="605642" y="1063262"/>
            <a:ext cx="1817190" cy="180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userDrawn="1"/>
        </p:nvSpPr>
        <p:spPr>
          <a:xfrm>
            <a:off x="651165" y="2678249"/>
            <a:ext cx="1708312" cy="338554"/>
          </a:xfrm>
          <a:prstGeom prst="rect">
            <a:avLst/>
          </a:prstGeom>
          <a:noFill/>
        </p:spPr>
        <p:txBody>
          <a:bodyPr wrap="square" rtlCol="0">
            <a:spAutoFit/>
          </a:bodyPr>
          <a:lstStyle/>
          <a:p>
            <a:pPr algn="ctr"/>
            <a:r>
              <a:rPr lang="en-US" sz="1600" b="1" dirty="0">
                <a:latin typeface="Calibri" panose="020F0502020204030204" pitchFamily="34" charset="0"/>
              </a:rPr>
              <a:t>Certified Training</a:t>
            </a:r>
          </a:p>
        </p:txBody>
      </p:sp>
    </p:spTree>
    <p:extLst>
      <p:ext uri="{BB962C8B-B14F-4D97-AF65-F5344CB8AC3E}">
        <p14:creationId xmlns:p14="http://schemas.microsoft.com/office/powerpoint/2010/main" val="241122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223176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28858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0"/>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126054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1524001" y="1295400"/>
            <a:ext cx="5986352" cy="48006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chemeClr val="bg1"/>
              </a:solidFill>
            </a:endParaRPr>
          </a:p>
        </p:txBody>
      </p:sp>
      <p:sp>
        <p:nvSpPr>
          <p:cNvPr id="5" name="Freeform 439"/>
          <p:cNvSpPr>
            <a:spLocks/>
          </p:cNvSpPr>
          <p:nvPr userDrawn="1"/>
        </p:nvSpPr>
        <p:spPr bwMode="auto">
          <a:xfrm>
            <a:off x="1371601" y="1143000"/>
            <a:ext cx="6324600" cy="5204116"/>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pic>
        <p:nvPicPr>
          <p:cNvPr id="6" name="Picture 5"/>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9977" b="98376" l="9937" r="89958">
                        <a14:foregroundMark x1="14059" y1="96404" x2="14059" y2="96404"/>
                        <a14:foregroundMark x1="42178" y1="98376" x2="42178" y2="98376"/>
                        <a14:foregroundMark x1="83510" y1="86891" x2="83510" y2="86891"/>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t="59437" r="68521"/>
          <a:stretch/>
        </p:blipFill>
        <p:spPr bwMode="auto">
          <a:xfrm>
            <a:off x="-291541" y="4215684"/>
            <a:ext cx="1815541" cy="213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9977" b="98376" l="9937" r="89958">
                        <a14:foregroundMark x1="14059" y1="96404" x2="14059" y2="96404"/>
                        <a14:foregroundMark x1="42178" y1="98376" x2="42178" y2="98376"/>
                        <a14:foregroundMark x1="83510" y1="86891" x2="83510" y2="86891"/>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69032" t="57517"/>
          <a:stretch/>
        </p:blipFill>
        <p:spPr bwMode="auto">
          <a:xfrm>
            <a:off x="7510352" y="4114800"/>
            <a:ext cx="1786049" cy="223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ymbol zastępczy zawartości 2"/>
          <p:cNvSpPr>
            <a:spLocks noGrp="1"/>
          </p:cNvSpPr>
          <p:nvPr>
            <p:ph idx="1"/>
          </p:nvPr>
        </p:nvSpPr>
        <p:spPr>
          <a:xfrm>
            <a:off x="1600201" y="1447801"/>
            <a:ext cx="5791200" cy="4495800"/>
          </a:xfrm>
        </p:spPr>
        <p:txBody>
          <a:bodyPr/>
          <a:lstStyle>
            <a:lvl1pPr marL="342900" indent="-342900">
              <a:buClr>
                <a:schemeClr val="bg1"/>
              </a:buClr>
              <a:buFont typeface="Wingdings" panose="05000000000000000000" pitchFamily="2" charset="2"/>
              <a:buChar char="§"/>
              <a:defRPr>
                <a:solidFill>
                  <a:schemeClr val="bg1"/>
                </a:solidFill>
              </a:defRPr>
            </a:lvl1pPr>
            <a:lvl2pPr>
              <a:defRPr>
                <a:solidFill>
                  <a:schemeClr val="bg1"/>
                </a:solidFill>
              </a:defRPr>
            </a:lvl2pPr>
            <a:lvl3pPr marL="1143000" indent="-228600">
              <a:buClr>
                <a:schemeClr val="bg1"/>
              </a:buClr>
              <a:buFont typeface="Wingdings" panose="05000000000000000000" pitchFamily="2" charset="2"/>
              <a:buChar cha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3641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3144" cy="6864858"/>
          </a:xfrm>
          <a:prstGeom prst="rect">
            <a:avLst/>
          </a:prstGeom>
        </p:spPr>
      </p:pic>
      <p:sp>
        <p:nvSpPr>
          <p:cNvPr id="2" name="Title 1"/>
          <p:cNvSpPr>
            <a:spLocks noGrp="1"/>
          </p:cNvSpPr>
          <p:nvPr>
            <p:ph type="title"/>
          </p:nvPr>
        </p:nvSpPr>
        <p:spPr>
          <a:xfrm>
            <a:off x="388241" y="2869349"/>
            <a:ext cx="5943600" cy="553998"/>
          </a:xfrm>
        </p:spPr>
        <p:txBody>
          <a:bodyPr wrap="square" anchor="b">
            <a:spAutoFit/>
          </a:bodyPr>
          <a:lstStyle>
            <a:lvl1pPr>
              <a:lnSpc>
                <a:spcPct val="100000"/>
              </a:lnSpc>
              <a:defRPr sz="3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8242" y="3570649"/>
            <a:ext cx="5943600" cy="338554"/>
          </a:xfrm>
        </p:spPr>
        <p:txBody>
          <a:bodyPr wrap="square">
            <a:spAutoFit/>
          </a:bodyPr>
          <a:lstStyle>
            <a:lvl1pPr marL="0" indent="0">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8274942" y="270195"/>
            <a:ext cx="411858" cy="153888"/>
          </a:xfrm>
          <a:prstGeom prst="rect">
            <a:avLst/>
          </a:prstGeom>
        </p:spPr>
        <p:txBody>
          <a:bodyPr/>
          <a:lstStyle/>
          <a:p>
            <a:fld id="{4704619B-9823-F845-874B-2390AC991BC7}" type="slidenum">
              <a:rPr lang="en-US" smtClean="0"/>
              <a:t>‹#›</a:t>
            </a:fld>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178" y="42339"/>
            <a:ext cx="1499616" cy="609600"/>
          </a:xfrm>
          <a:prstGeom prst="rect">
            <a:avLst/>
          </a:prstGeom>
        </p:spPr>
      </p:pic>
      <p:sp>
        <p:nvSpPr>
          <p:cNvPr id="16" name="TextBox 15"/>
          <p:cNvSpPr txBox="1"/>
          <p:nvPr userDrawn="1"/>
        </p:nvSpPr>
        <p:spPr>
          <a:xfrm>
            <a:off x="362607" y="6621522"/>
            <a:ext cx="1752403" cy="184666"/>
          </a:xfrm>
          <a:prstGeom prst="rect">
            <a:avLst/>
          </a:prstGeom>
          <a:noFill/>
        </p:spPr>
        <p:txBody>
          <a:bodyPr wrap="none" rtlCol="0">
            <a:spAutoFit/>
          </a:bodyPr>
          <a:lstStyle/>
          <a:p>
            <a:r>
              <a:rPr lang="en-US" sz="600" dirty="0" smtClean="0">
                <a:solidFill>
                  <a:schemeClr val="bg1"/>
                </a:solidFill>
              </a:rPr>
              <a:t>© 2016 IHS </a:t>
            </a:r>
            <a:r>
              <a:rPr lang="en-US" sz="600" dirty="0" err="1" smtClean="0">
                <a:solidFill>
                  <a:schemeClr val="bg1"/>
                </a:solidFill>
              </a:rPr>
              <a:t>Markit</a:t>
            </a:r>
            <a:r>
              <a:rPr lang="en-US" sz="600" dirty="0" smtClean="0">
                <a:solidFill>
                  <a:schemeClr val="bg1"/>
                </a:solidFill>
              </a:rPr>
              <a:t>. All Rights Reserved.</a:t>
            </a:r>
            <a:endParaRPr lang="en-US" sz="600" dirty="0">
              <a:solidFill>
                <a:schemeClr val="bg1"/>
              </a:solidFill>
            </a:endParaRPr>
          </a:p>
        </p:txBody>
      </p:sp>
    </p:spTree>
    <p:extLst>
      <p:ext uri="{BB962C8B-B14F-4D97-AF65-F5344CB8AC3E}">
        <p14:creationId xmlns:p14="http://schemas.microsoft.com/office/powerpoint/2010/main" val="41313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 With Summary White">
    <p:spTree>
      <p:nvGrpSpPr>
        <p:cNvPr id="1" name=""/>
        <p:cNvGrpSpPr/>
        <p:nvPr/>
      </p:nvGrpSpPr>
      <p:grpSpPr>
        <a:xfrm>
          <a:off x="0" y="0"/>
          <a:ext cx="0" cy="0"/>
          <a:chOff x="0" y="0"/>
          <a:chExt cx="0" cy="0"/>
        </a:xfrm>
      </p:grpSpPr>
      <p:sp>
        <p:nvSpPr>
          <p:cNvPr id="2" name="Title 1"/>
          <p:cNvSpPr>
            <a:spLocks noGrp="1"/>
          </p:cNvSpPr>
          <p:nvPr>
            <p:ph type="title"/>
          </p:nvPr>
        </p:nvSpPr>
        <p:spPr>
          <a:xfrm>
            <a:off x="468313" y="621531"/>
            <a:ext cx="6623967" cy="287189"/>
          </a:xfrm>
        </p:spPr>
        <p:txBody>
          <a:bodyPr lIns="0" tIns="0" rIns="0" bIns="0"/>
          <a:lstStyle>
            <a:lvl1pPr algn="l" defTabSz="914400" rtl="0" eaLnBrk="1" latinLnBrk="0" hangingPunct="1">
              <a:lnSpc>
                <a:spcPct val="100000"/>
              </a:lnSpc>
              <a:spcBef>
                <a:spcPct val="0"/>
              </a:spcBef>
              <a:buNone/>
              <a:defRPr lang="en-US" sz="2400" b="1" kern="1200" cap="none" spc="0" baseline="0" dirty="0">
                <a:solidFill>
                  <a:srgbClr val="0066B3"/>
                </a:solidFill>
                <a:latin typeface="+mj-lt"/>
                <a:ea typeface="+mj-ea"/>
                <a:cs typeface="+mj-cs"/>
              </a:defRPr>
            </a:lvl1pPr>
          </a:lstStyle>
          <a:p>
            <a:r>
              <a:rPr lang="en-US" noProof="0" smtClean="0"/>
              <a:t>Click to edit Master title style</a:t>
            </a:r>
            <a:endParaRPr lang="en-US" noProof="0" dirty="0"/>
          </a:p>
        </p:txBody>
      </p:sp>
      <p:sp>
        <p:nvSpPr>
          <p:cNvPr id="8" name="Content Placeholder 2"/>
          <p:cNvSpPr>
            <a:spLocks noGrp="1"/>
          </p:cNvSpPr>
          <p:nvPr>
            <p:ph idx="1"/>
          </p:nvPr>
        </p:nvSpPr>
        <p:spPr>
          <a:xfrm>
            <a:off x="3924301" y="1052736"/>
            <a:ext cx="4751388" cy="5184551"/>
          </a:xfrm>
        </p:spPr>
        <p:txBody>
          <a:bodyPr lIns="0" tIns="0" rIns="0" bIns="0"/>
          <a:lstStyle>
            <a:lvl1pPr algn="l">
              <a:buFont typeface="Arial" pitchFamily="34" charset="0"/>
              <a:buChar char="•"/>
              <a:defRPr sz="2000" baseline="0"/>
            </a:lvl1pPr>
            <a:lvl2pPr algn="l">
              <a:buFont typeface="Arial" pitchFamily="34" charset="0"/>
              <a:buChar char="•"/>
              <a:defRPr sz="1800" spc="0" baseline="0"/>
            </a:lvl2pPr>
            <a:lvl3pPr algn="l">
              <a:buFont typeface="Arial" pitchFamily="34" charset="0"/>
              <a:buChar char="•"/>
              <a:defRPr baseline="0"/>
            </a:lvl3pPr>
            <a:lvl4pPr algn="l">
              <a:buFont typeface="Arial" pitchFamily="34" charset="0"/>
              <a:buChar char="•"/>
              <a:defRPr baseline="0"/>
            </a:lvl4pPr>
            <a:lvl5pPr algn="l">
              <a:buFont typeface="Arial" pitchFamily="34" charset="0"/>
              <a:buChar char="•"/>
              <a:defRPr sz="1400" baseline="0"/>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613525" y="6448425"/>
            <a:ext cx="2062163" cy="365125"/>
          </a:xfrm>
          <a:prstGeom prst="rect">
            <a:avLst/>
          </a:prstGeom>
        </p:spPr>
        <p:txBody>
          <a:bodyPr/>
          <a:lstStyle>
            <a:lvl1pPr algn="r">
              <a:defRPr baseline="0" smtClean="0"/>
            </a:lvl1pPr>
          </a:lstStyle>
          <a:p>
            <a:pPr>
              <a:defRPr/>
            </a:pPr>
            <a:fld id="{D608E581-99FD-405E-A842-5984D73DBE8D}" type="slidenum">
              <a:rPr lang="en-US"/>
              <a:pPr>
                <a:defRPr/>
              </a:pPr>
              <a:t>‹#›</a:t>
            </a:fld>
            <a:endParaRPr lang="en-US" dirty="0"/>
          </a:p>
        </p:txBody>
      </p:sp>
      <p:sp>
        <p:nvSpPr>
          <p:cNvPr id="5" name="Footer Placeholder 10"/>
          <p:cNvSpPr>
            <a:spLocks noGrp="1"/>
          </p:cNvSpPr>
          <p:nvPr>
            <p:ph type="ftr" sz="quarter" idx="11"/>
          </p:nvPr>
        </p:nvSpPr>
        <p:spPr>
          <a:xfrm>
            <a:off x="468313" y="188913"/>
            <a:ext cx="7775575" cy="215900"/>
          </a:xfrm>
          <a:prstGeom prst="rect">
            <a:avLst/>
          </a:prstGeom>
        </p:spPr>
        <p:txBody>
          <a:bodyPr/>
          <a:lstStyle>
            <a:lvl1pPr algn="r">
              <a:defRPr dirty="0"/>
            </a:lvl1pPr>
          </a:lstStyle>
          <a:p>
            <a:pPr>
              <a:defRPr/>
            </a:pPr>
            <a:endParaRPr lang="en-US"/>
          </a:p>
        </p:txBody>
      </p:sp>
    </p:spTree>
    <p:extLst>
      <p:ext uri="{BB962C8B-B14F-4D97-AF65-F5344CB8AC3E}">
        <p14:creationId xmlns:p14="http://schemas.microsoft.com/office/powerpoint/2010/main" val="382913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y Heading">
    <p:spTree>
      <p:nvGrpSpPr>
        <p:cNvPr id="1" name=""/>
        <p:cNvGrpSpPr/>
        <p:nvPr/>
      </p:nvGrpSpPr>
      <p:grpSpPr>
        <a:xfrm>
          <a:off x="0" y="0"/>
          <a:ext cx="0" cy="0"/>
          <a:chOff x="0" y="0"/>
          <a:chExt cx="0" cy="0"/>
        </a:xfrm>
      </p:grpSpPr>
      <p:sp>
        <p:nvSpPr>
          <p:cNvPr id="4" name="Rectangle 3"/>
          <p:cNvSpPr/>
          <p:nvPr userDrawn="1"/>
        </p:nvSpPr>
        <p:spPr>
          <a:xfrm>
            <a:off x="682390" y="2183643"/>
            <a:ext cx="7738280" cy="2429300"/>
          </a:xfrm>
          <a:prstGeom prst="rect">
            <a:avLst/>
          </a:prstGeom>
          <a:gradFill flip="none" rotWithShape="1">
            <a:gsLst>
              <a:gs pos="0">
                <a:srgbClr val="714989"/>
              </a:gs>
              <a:gs pos="50000">
                <a:srgbClr val="9966FF"/>
              </a:gs>
              <a:gs pos="100000">
                <a:srgbClr val="BA97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ytuł 1"/>
          <p:cNvSpPr>
            <a:spLocks noGrp="1"/>
          </p:cNvSpPr>
          <p:nvPr>
            <p:ph type="title" hasCustomPrompt="1"/>
          </p:nvPr>
        </p:nvSpPr>
        <p:spPr>
          <a:xfrm>
            <a:off x="651061" y="2186216"/>
            <a:ext cx="7772400" cy="2426729"/>
          </a:xfrm>
        </p:spPr>
        <p:txBody>
          <a:bodyPr anchor="ctr"/>
          <a:lstStyle>
            <a:lvl1pPr algn="ctr">
              <a:defRPr sz="4000" b="1" cap="none" baseline="0">
                <a:solidFill>
                  <a:schemeClr val="bg1"/>
                </a:solidFill>
              </a:defRPr>
            </a:lvl1pPr>
          </a:lstStyle>
          <a:p>
            <a:r>
              <a:rPr lang="en-US" dirty="0"/>
              <a:t>Click to insert day heading</a:t>
            </a:r>
            <a:endParaRPr lang="pl-PL" dirty="0"/>
          </a:p>
        </p:txBody>
      </p:sp>
      <p:sp>
        <p:nvSpPr>
          <p:cNvPr id="5" name="Freeform 439"/>
          <p:cNvSpPr>
            <a:spLocks/>
          </p:cNvSpPr>
          <p:nvPr userDrawn="1"/>
        </p:nvSpPr>
        <p:spPr bwMode="auto">
          <a:xfrm>
            <a:off x="436729" y="2101755"/>
            <a:ext cx="8202305"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spTree>
    <p:extLst>
      <p:ext uri="{BB962C8B-B14F-4D97-AF65-F5344CB8AC3E}">
        <p14:creationId xmlns:p14="http://schemas.microsoft.com/office/powerpoint/2010/main" val="265558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3" name="Rectangle 2"/>
          <p:cNvSpPr/>
          <p:nvPr userDrawn="1"/>
        </p:nvSpPr>
        <p:spPr>
          <a:xfrm>
            <a:off x="682390" y="2183643"/>
            <a:ext cx="7738280" cy="24293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chemeClr val="bg1"/>
              </a:solidFill>
            </a:endParaRPr>
          </a:p>
        </p:txBody>
      </p:sp>
      <p:sp>
        <p:nvSpPr>
          <p:cNvPr id="2" name="Title 1"/>
          <p:cNvSpPr>
            <a:spLocks noGrp="1"/>
          </p:cNvSpPr>
          <p:nvPr>
            <p:ph type="title"/>
          </p:nvPr>
        </p:nvSpPr>
        <p:spPr>
          <a:xfrm>
            <a:off x="682390" y="2183643"/>
            <a:ext cx="7738280" cy="2429300"/>
          </a:xfrm>
        </p:spPr>
        <p:txBody>
          <a:bodyPr/>
          <a:lstStyle>
            <a:lvl1pPr>
              <a:defRPr>
                <a:solidFill>
                  <a:schemeClr val="bg1"/>
                </a:solidFill>
              </a:defRPr>
            </a:lvl1pPr>
          </a:lstStyle>
          <a:p>
            <a:r>
              <a:rPr lang="en-US" dirty="0"/>
              <a:t>Click to edit Master title style</a:t>
            </a:r>
          </a:p>
        </p:txBody>
      </p:sp>
      <p:sp>
        <p:nvSpPr>
          <p:cNvPr id="4" name="Freeform 439"/>
          <p:cNvSpPr>
            <a:spLocks/>
          </p:cNvSpPr>
          <p:nvPr userDrawn="1"/>
        </p:nvSpPr>
        <p:spPr bwMode="auto">
          <a:xfrm>
            <a:off x="436729" y="2101755"/>
            <a:ext cx="8202305"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spTree>
    <p:extLst>
      <p:ext uri="{BB962C8B-B14F-4D97-AF65-F5344CB8AC3E}">
        <p14:creationId xmlns:p14="http://schemas.microsoft.com/office/powerpoint/2010/main" val="280114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p:txBody>
          <a:bodyPr/>
          <a:lstStyle>
            <a:lvl1pPr marL="342900" indent="-342900">
              <a:buClr>
                <a:srgbClr val="7030A0"/>
              </a:buClr>
              <a:buFontTx/>
              <a:buBlip>
                <a:blip r:embed="rId2"/>
              </a:buBlip>
              <a:defRPr>
                <a:latin typeface="+mn-lt"/>
              </a:defRPr>
            </a:lvl1pPr>
            <a:lvl2pPr marL="742950" indent="-285750">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409357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Kliknij, aby edytować styl</a:t>
            </a:r>
          </a:p>
        </p:txBody>
      </p:sp>
      <p:sp>
        <p:nvSpPr>
          <p:cNvPr id="3" name="Symbol zastępczy zawartości 2"/>
          <p:cNvSpPr>
            <a:spLocks noGrp="1"/>
          </p:cNvSpPr>
          <p:nvPr>
            <p:ph sz="half" idx="1"/>
          </p:nvPr>
        </p:nvSpPr>
        <p:spPr>
          <a:xfrm>
            <a:off x="457200" y="1600202"/>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4648200" y="1600202"/>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03839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4645026"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p:cNvSpPr>
            <a:spLocks noGrp="1"/>
          </p:cNvSpPr>
          <p:nvPr>
            <p:ph sz="quarter" idx="4"/>
          </p:nvPr>
        </p:nvSpPr>
        <p:spPr>
          <a:xfrm>
            <a:off x="4645026"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51929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333644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09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dirty="0"/>
              <a:t>Kliknij, aby edytować styl</a:t>
            </a:r>
          </a:p>
        </p:txBody>
      </p:sp>
      <p:sp>
        <p:nvSpPr>
          <p:cNvPr id="3" name="Symbol zastępczy zawartości 2"/>
          <p:cNvSpPr>
            <a:spLocks noGrp="1"/>
          </p:cNvSpPr>
          <p:nvPr>
            <p:ph idx="1"/>
          </p:nvPr>
        </p:nvSpPr>
        <p:spPr>
          <a:xfrm>
            <a:off x="3575050" y="273052"/>
            <a:ext cx="5111750"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a:t>Kliknij, aby edytować style wzorca tekstu</a:t>
            </a:r>
          </a:p>
        </p:txBody>
      </p:sp>
    </p:spTree>
    <p:extLst>
      <p:ext uri="{BB962C8B-B14F-4D97-AF65-F5344CB8AC3E}">
        <p14:creationId xmlns:p14="http://schemas.microsoft.com/office/powerpoint/2010/main" val="34653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7" cstate="print"/>
          <a:srcRect/>
          <a:stretch>
            <a:fillRect/>
          </a:stretch>
        </p:blipFill>
        <p:spPr bwMode="auto">
          <a:xfrm>
            <a:off x="-20050" y="-21478"/>
            <a:ext cx="9164082" cy="6879502"/>
          </a:xfrm>
          <a:prstGeom prst="rect">
            <a:avLst/>
          </a:prstGeom>
          <a:noFill/>
          <a:ln w="9525">
            <a:noFill/>
            <a:miter lim="800000"/>
            <a:headEnd/>
            <a:tailEnd/>
          </a:ln>
        </p:spPr>
      </p:pic>
      <p:sp>
        <p:nvSpPr>
          <p:cNvPr id="2" name="Symbol zastępczy tytułu 1"/>
          <p:cNvSpPr>
            <a:spLocks noGrp="1"/>
          </p:cNvSpPr>
          <p:nvPr>
            <p:ph type="title"/>
          </p:nvPr>
        </p:nvSpPr>
        <p:spPr>
          <a:xfrm>
            <a:off x="251520" y="71414"/>
            <a:ext cx="8640960" cy="928694"/>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hidden="1"/>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Rectangle 4"/>
          <p:cNvSpPr/>
          <p:nvPr/>
        </p:nvSpPr>
        <p:spPr>
          <a:xfrm>
            <a:off x="-20050" y="-21478"/>
            <a:ext cx="9164082" cy="104605"/>
          </a:xfrm>
          <a:prstGeom prst="rect">
            <a:avLst/>
          </a:prstGeom>
          <a:gradFill flip="none" rotWithShape="1">
            <a:gsLst>
              <a:gs pos="0">
                <a:srgbClr val="442A58"/>
              </a:gs>
              <a:gs pos="17000">
                <a:srgbClr val="714989"/>
              </a:gs>
              <a:gs pos="100000">
                <a:srgbClr val="BA97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2" descr="https://photos-2.dropbox.com/t/2/AADOihoZ_0xVAEpJpok365_5-gLdMzWA_y6x_Kx_98XfeQ/12/24004896/jpeg/32x32/3/1515812400/0/2/LKI-logo-horiz.jpg/EL6YxCAYmCQgBygH/evFAsdlYrgmKNQEN5GQQC0ejECk7J-98HrqAOEsVvz8?dl=0&amp;size=32x32&amp;size_mode=5">
            <a:extLst>
              <a:ext uri="{FF2B5EF4-FFF2-40B4-BE49-F238E27FC236}">
                <a16:creationId xmlns:a16="http://schemas.microsoft.com/office/drawing/2014/main" xmlns="" id="{BA664F25-93C8-4130-9FE7-7676A98C9582}"/>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721172" y="6483927"/>
            <a:ext cx="1356874" cy="37407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449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Lst>
  <p:txStyles>
    <p:title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p:titleStyle>
    <p:bodyStyle>
      <a:lvl1pPr marL="342900" indent="-342900" algn="l" defTabSz="914400" rtl="0" eaLnBrk="1" latinLnBrk="0" hangingPunct="1">
        <a:spcBef>
          <a:spcPct val="20000"/>
        </a:spcBef>
        <a:buClr>
          <a:srgbClr val="F0A000"/>
        </a:buClr>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70C0"/>
        </a:buClr>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jpg"/><Relationship Id="rId11" Type="http://schemas.openxmlformats.org/officeDocument/2006/relationships/image" Target="../media/image17.jpeg"/><Relationship Id="rId5" Type="http://schemas.openxmlformats.org/officeDocument/2006/relationships/image" Target="../media/image11.jp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8" Type="http://schemas.openxmlformats.org/officeDocument/2006/relationships/hyperlink" Target="http://www.toddlittleweb.com/Downloads/books/StandBackAndDeliver.pdf" TargetMode="External"/><Relationship Id="rId3" Type="http://schemas.openxmlformats.org/officeDocument/2006/relationships/hyperlink" Target="mailto:toddelittle@gmail.com" TargetMode="External"/><Relationship Id="rId7" Type="http://schemas.openxmlformats.org/officeDocument/2006/relationships/hyperlink" Target="http://www.linkedin.com/in/andrewltuttle"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hyperlink" Target="mailto:andrew.tuttle@ihsmarkit.com" TargetMode="External"/><Relationship Id="rId5" Type="http://schemas.openxmlformats.org/officeDocument/2006/relationships/hyperlink" Target="http://www.linkedin.com/in/toddelittle/" TargetMode="External"/><Relationship Id="rId10" Type="http://schemas.openxmlformats.org/officeDocument/2006/relationships/image" Target="../media/image17.jpeg"/><Relationship Id="rId4" Type="http://schemas.openxmlformats.org/officeDocument/2006/relationships/hyperlink" Target="http://www.toddlittleweb.com/" TargetMode="External"/><Relationship Id="rId9" Type="http://schemas.openxmlformats.org/officeDocument/2006/relationships/image" Target="../media/image10.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AD56312B-ED1B-418D-986F-4F75890D0DCD}"/>
              </a:ext>
            </a:extLst>
          </p:cNvPr>
          <p:cNvSpPr>
            <a:spLocks noGrp="1"/>
          </p:cNvSpPr>
          <p:nvPr>
            <p:ph type="title"/>
          </p:nvPr>
        </p:nvSpPr>
        <p:spPr>
          <a:xfrm>
            <a:off x="271149" y="3749546"/>
            <a:ext cx="8309355" cy="566738"/>
          </a:xfrm>
        </p:spPr>
        <p:txBody>
          <a:bodyPr>
            <a:noAutofit/>
          </a:bodyPr>
          <a:lstStyle/>
          <a:p>
            <a:pPr>
              <a:lnSpc>
                <a:spcPct val="110000"/>
              </a:lnSpc>
            </a:pPr>
            <a:r>
              <a:rPr lang="en-US" altLang="en-US" sz="4000" dirty="0">
                <a:solidFill>
                  <a:srgbClr val="FF6600"/>
                </a:solidFill>
                <a:latin typeface="Rockwell Condensed" panose="02060603050405020104" pitchFamily="18" charset="0"/>
              </a:rPr>
              <a:t>Performance Reviews that don’t </a:t>
            </a:r>
            <a:r>
              <a:rPr lang="en-US" altLang="en-US" sz="4000" dirty="0" smtClean="0">
                <a:solidFill>
                  <a:srgbClr val="FF6600"/>
                </a:solidFill>
                <a:latin typeface="Rockwell Condensed" panose="02060603050405020104" pitchFamily="18" charset="0"/>
              </a:rPr>
              <a:t>Suck</a:t>
            </a:r>
            <a:endParaRPr lang="en-US" sz="4000" dirty="0"/>
          </a:p>
        </p:txBody>
      </p:sp>
      <p:sp>
        <p:nvSpPr>
          <p:cNvPr id="9" name="Text Placeholder 8">
            <a:extLst>
              <a:ext uri="{FF2B5EF4-FFF2-40B4-BE49-F238E27FC236}">
                <a16:creationId xmlns:a16="http://schemas.microsoft.com/office/drawing/2014/main" xmlns="" id="{CDA20A52-FF95-4BA1-B741-FF8B97138BF5}"/>
              </a:ext>
            </a:extLst>
          </p:cNvPr>
          <p:cNvSpPr>
            <a:spLocks noGrp="1"/>
          </p:cNvSpPr>
          <p:nvPr>
            <p:ph type="body" sz="half" idx="2"/>
          </p:nvPr>
        </p:nvSpPr>
        <p:spPr/>
        <p:txBody>
          <a:bodyPr>
            <a:noAutofit/>
          </a:bodyPr>
          <a:lstStyle/>
          <a:p>
            <a:r>
              <a:rPr lang="en-US" sz="2400" dirty="0" smtClean="0"/>
              <a:t>Todd </a:t>
            </a:r>
            <a:r>
              <a:rPr lang="en-US" sz="2400" dirty="0"/>
              <a:t>Little, </a:t>
            </a:r>
            <a:r>
              <a:rPr lang="en-US" sz="2400" dirty="0" smtClean="0"/>
              <a:t>CEO Lean Kanban</a:t>
            </a:r>
            <a:endParaRPr lang="en-US" sz="2400" dirty="0"/>
          </a:p>
        </p:txBody>
      </p:sp>
      <p:pic>
        <p:nvPicPr>
          <p:cNvPr id="13" name="Picture 12">
            <a:extLst>
              <a:ext uri="{FF2B5EF4-FFF2-40B4-BE49-F238E27FC236}">
                <a16:creationId xmlns:a16="http://schemas.microsoft.com/office/drawing/2014/main" xmlns="" id="{F9F643C0-AD58-4633-8906-3210EB2BB4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970" y="1543593"/>
            <a:ext cx="5611380" cy="1392939"/>
          </a:xfrm>
          <a:prstGeom prst="rect">
            <a:avLst/>
          </a:prstGeom>
        </p:spPr>
      </p:pic>
    </p:spTree>
    <p:extLst>
      <p:ext uri="{BB962C8B-B14F-4D97-AF65-F5344CB8AC3E}">
        <p14:creationId xmlns:p14="http://schemas.microsoft.com/office/powerpoint/2010/main" val="3313198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Verdana" panose="020B0604030504040204" pitchFamily="34" charset="0"/>
              </a:rPr>
              <a:t>SOS - SMART Objectives Suck</a:t>
            </a:r>
            <a:endParaRPr lang="en-US" dirty="0"/>
          </a:p>
        </p:txBody>
      </p:sp>
      <p:sp>
        <p:nvSpPr>
          <p:cNvPr id="17411" name="Content Placeholder 2"/>
          <p:cNvSpPr>
            <a:spLocks noGrp="1"/>
          </p:cNvSpPr>
          <p:nvPr>
            <p:ph sz="half" idx="1"/>
          </p:nvPr>
        </p:nvSpPr>
        <p:spPr/>
        <p:txBody>
          <a:bodyPr>
            <a:normAutofit lnSpcReduction="10000"/>
          </a:bodyPr>
          <a:lstStyle/>
          <a:p>
            <a:pPr>
              <a:buFontTx/>
              <a:buChar char="•"/>
            </a:pPr>
            <a:r>
              <a:rPr lang="en-US" altLang="en-US" sz="2800" b="1" dirty="0" smtClean="0">
                <a:solidFill>
                  <a:srgbClr val="FF0000"/>
                </a:solidFill>
                <a:latin typeface="Verdana" panose="020B0604030504040204" pitchFamily="34" charset="0"/>
              </a:rPr>
              <a:t>D</a:t>
            </a:r>
            <a:r>
              <a:rPr lang="en-US" altLang="en-US" sz="2800" dirty="0" smtClean="0">
                <a:latin typeface="Verdana" panose="020B0604030504040204" pitchFamily="34" charset="0"/>
              </a:rPr>
              <a:t>o not comprehend uncertainty</a:t>
            </a:r>
          </a:p>
          <a:p>
            <a:pPr>
              <a:buFontTx/>
              <a:buChar char="•"/>
            </a:pPr>
            <a:r>
              <a:rPr lang="en-US" altLang="en-US" sz="2800" b="1" dirty="0" smtClean="0">
                <a:solidFill>
                  <a:srgbClr val="FF0000"/>
                </a:solidFill>
                <a:latin typeface="Verdana" panose="020B0604030504040204" pitchFamily="34" charset="0"/>
              </a:rPr>
              <a:t>U</a:t>
            </a:r>
            <a:r>
              <a:rPr lang="en-US" altLang="en-US" sz="2800" dirty="0" smtClean="0">
                <a:latin typeface="Verdana" panose="020B0604030504040204" pitchFamily="34" charset="0"/>
              </a:rPr>
              <a:t>nintended consequences</a:t>
            </a:r>
          </a:p>
          <a:p>
            <a:pPr>
              <a:buFontTx/>
              <a:buChar char="•"/>
            </a:pPr>
            <a:r>
              <a:rPr lang="en-US" altLang="en-US" sz="2800" b="1" dirty="0" smtClean="0">
                <a:solidFill>
                  <a:srgbClr val="FF0000"/>
                </a:solidFill>
                <a:latin typeface="Verdana" panose="020B0604030504040204" pitchFamily="34" charset="0"/>
              </a:rPr>
              <a:t>M</a:t>
            </a:r>
            <a:r>
              <a:rPr lang="en-US" altLang="en-US" sz="2800" dirty="0" smtClean="0">
                <a:latin typeface="Verdana" panose="020B0604030504040204" pitchFamily="34" charset="0"/>
              </a:rPr>
              <a:t>yopic approach to career coaching</a:t>
            </a:r>
          </a:p>
          <a:p>
            <a:pPr>
              <a:buFontTx/>
              <a:buChar char="•"/>
            </a:pPr>
            <a:r>
              <a:rPr lang="en-US" altLang="en-US" sz="2800" b="1" dirty="0">
                <a:solidFill>
                  <a:srgbClr val="FF0000"/>
                </a:solidFill>
                <a:latin typeface="Verdana" panose="020B0604030504040204" pitchFamily="34" charset="0"/>
              </a:rPr>
              <a:t>B</a:t>
            </a:r>
            <a:r>
              <a:rPr lang="en-US" altLang="en-US" sz="2800" dirty="0">
                <a:latin typeface="Verdana" panose="020B0604030504040204" pitchFamily="34" charset="0"/>
              </a:rPr>
              <a:t>ehind every objective </a:t>
            </a:r>
            <a:r>
              <a:rPr lang="en-US" altLang="en-US" sz="2800" dirty="0" smtClean="0">
                <a:latin typeface="Verdana" panose="020B0604030504040204" pitchFamily="34" charset="0"/>
              </a:rPr>
              <a:t>is </a:t>
            </a:r>
            <a:r>
              <a:rPr lang="en-US" altLang="en-US" sz="2800" dirty="0">
                <a:latin typeface="Verdana" panose="020B0604030504040204" pitchFamily="34" charset="0"/>
              </a:rPr>
              <a:t>a subjective</a:t>
            </a:r>
          </a:p>
          <a:p>
            <a:pPr>
              <a:buFontTx/>
              <a:buChar char="•"/>
            </a:pPr>
            <a:endParaRPr lang="en-US" altLang="en-US" dirty="0" smtClean="0">
              <a:latin typeface="Verdana" panose="020B0604030504040204" pitchFamily="34" charset="0"/>
            </a:endParaRPr>
          </a:p>
          <a:p>
            <a:pPr>
              <a:buFontTx/>
              <a:buChar char="•"/>
            </a:pPr>
            <a:endParaRPr lang="en-US" altLang="en-US" dirty="0" smtClean="0">
              <a:latin typeface="Verdana" panose="020B0604030504040204" pitchFamily="34" charset="0"/>
            </a:endParaRPr>
          </a:p>
        </p:txBody>
      </p:sp>
      <p:pic>
        <p:nvPicPr>
          <p:cNvPr id="2" name="Picture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6092"/>
          <a:stretch/>
        </p:blipFill>
        <p:spPr>
          <a:xfrm>
            <a:off x="4773336" y="2079669"/>
            <a:ext cx="3962400" cy="1876511"/>
          </a:xfrm>
          <a:prstGeom prst="rect">
            <a:avLst/>
          </a:prstGeom>
        </p:spPr>
      </p:pic>
    </p:spTree>
    <p:extLst>
      <p:ext uri="{BB962C8B-B14F-4D97-AF65-F5344CB8AC3E}">
        <p14:creationId xmlns:p14="http://schemas.microsoft.com/office/powerpoint/2010/main" val="2408961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52" y="961011"/>
            <a:ext cx="8460171" cy="830997"/>
          </a:xfrm>
        </p:spPr>
        <p:txBody>
          <a:bodyPr>
            <a:normAutofit fontScale="90000"/>
          </a:bodyPr>
          <a:lstStyle/>
          <a:p>
            <a:r>
              <a:rPr lang="en-US" dirty="0" smtClean="0"/>
              <a:t>Abolish management by objective and annual performance </a:t>
            </a:r>
            <a:r>
              <a:rPr lang="en-US" dirty="0"/>
              <a:t>r</a:t>
            </a:r>
            <a:r>
              <a:rPr lang="en-US" dirty="0" smtClean="0"/>
              <a:t>eviews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986" y="1975272"/>
            <a:ext cx="2589533" cy="4100094"/>
          </a:xfrm>
          <a:prstGeom prst="rect">
            <a:avLst/>
          </a:prstGeom>
        </p:spPr>
      </p:pic>
      <p:sp>
        <p:nvSpPr>
          <p:cNvPr id="5" name="TextBox 4"/>
          <p:cNvSpPr txBox="1"/>
          <p:nvPr/>
        </p:nvSpPr>
        <p:spPr>
          <a:xfrm>
            <a:off x="4784036" y="3154199"/>
            <a:ext cx="3114823" cy="646331"/>
          </a:xfrm>
          <a:prstGeom prst="rect">
            <a:avLst/>
          </a:prstGeom>
          <a:noFill/>
        </p:spPr>
        <p:txBody>
          <a:bodyPr wrap="square" rtlCol="0">
            <a:spAutoFit/>
          </a:bodyPr>
          <a:lstStyle/>
          <a:p>
            <a:pPr algn="ctr"/>
            <a:r>
              <a:rPr lang="en-US" i="1" dirty="0"/>
              <a:t>W. Edwards </a:t>
            </a:r>
            <a:r>
              <a:rPr lang="en-US" i="1" dirty="0" smtClean="0"/>
              <a:t>Deming</a:t>
            </a:r>
            <a:endParaRPr lang="en-US" i="1" dirty="0"/>
          </a:p>
          <a:p>
            <a:pPr algn="ctr"/>
            <a:endParaRPr lang="en-US" dirty="0"/>
          </a:p>
        </p:txBody>
      </p:sp>
    </p:spTree>
    <p:extLst>
      <p:ext uri="{BB962C8B-B14F-4D97-AF65-F5344CB8AC3E}">
        <p14:creationId xmlns:p14="http://schemas.microsoft.com/office/powerpoint/2010/main" val="2956306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734"/>
            <a:ext cx="8460171" cy="1122134"/>
          </a:xfrm>
        </p:spPr>
        <p:txBody>
          <a:bodyPr>
            <a:normAutofit/>
          </a:bodyPr>
          <a:lstStyle/>
          <a:p>
            <a:pPr algn="ctr"/>
            <a:r>
              <a:rPr lang="en-US" sz="4000" dirty="0" smtClean="0"/>
              <a:t>Do performance reviews have to suck?</a:t>
            </a:r>
            <a:endParaRPr lang="en-US" sz="4000"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292" y="1526868"/>
            <a:ext cx="8071863" cy="5044914"/>
          </a:xfrm>
          <a:prstGeom prst="rect">
            <a:avLst/>
          </a:prstGeom>
        </p:spPr>
      </p:pic>
    </p:spTree>
    <p:extLst>
      <p:ext uri="{BB962C8B-B14F-4D97-AF65-F5344CB8AC3E}">
        <p14:creationId xmlns:p14="http://schemas.microsoft.com/office/powerpoint/2010/main" val="3640168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9"/>
          <p:cNvSpPr>
            <a:spLocks noGrp="1"/>
          </p:cNvSpPr>
          <p:nvPr>
            <p:ph type="title"/>
          </p:nvPr>
        </p:nvSpPr>
        <p:spPr>
          <a:xfrm>
            <a:off x="388241" y="2838572"/>
            <a:ext cx="5943600" cy="584775"/>
          </a:xfrm>
        </p:spPr>
        <p:txBody>
          <a:bodyPr/>
          <a:lstStyle/>
          <a:p>
            <a:r>
              <a:rPr lang="en-US" altLang="en-US" sz="3200" dirty="0" smtClean="0">
                <a:latin typeface="Verdana" panose="020B0604030504040204" pitchFamily="34" charset="0"/>
              </a:rPr>
              <a:t>Guiding principles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76182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marL="342900" indent="-342900"/>
            <a:r>
              <a:rPr lang="en-US" altLang="en-US" smtClean="0">
                <a:latin typeface="Verdana" panose="020B0604030504040204" pitchFamily="34" charset="0"/>
              </a:rPr>
              <a:t>Values are what we value</a:t>
            </a:r>
          </a:p>
        </p:txBody>
      </p:sp>
      <p:pic>
        <p:nvPicPr>
          <p:cNvPr id="2150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22923" y="2183767"/>
            <a:ext cx="5420878" cy="3987357"/>
          </a:xfrm>
        </p:spPr>
      </p:pic>
    </p:spTree>
    <p:extLst>
      <p:ext uri="{BB962C8B-B14F-4D97-AF65-F5344CB8AC3E}">
        <p14:creationId xmlns:p14="http://schemas.microsoft.com/office/powerpoint/2010/main" val="745690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Discovering the</a:t>
            </a:r>
            <a:r>
              <a:rPr dirty="0" smtClean="0"/>
              <a:t> Core Responsibilities</a:t>
            </a:r>
            <a:endParaRPr dirty="0"/>
          </a:p>
        </p:txBody>
      </p:sp>
      <p:graphicFrame>
        <p:nvGraphicFramePr>
          <p:cNvPr id="7" name="Table 6"/>
          <p:cNvGraphicFramePr>
            <a:graphicFrameLocks noGrp="1"/>
          </p:cNvGraphicFramePr>
          <p:nvPr>
            <p:extLst/>
          </p:nvPr>
        </p:nvGraphicFramePr>
        <p:xfrm>
          <a:off x="481261" y="1807916"/>
          <a:ext cx="1982788" cy="3603625"/>
        </p:xfrm>
        <a:graphic>
          <a:graphicData uri="http://schemas.openxmlformats.org/drawingml/2006/table">
            <a:tbl>
              <a:tblPr/>
              <a:tblGrid>
                <a:gridCol w="1982788"/>
              </a:tblGrid>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Delivery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Business Engagement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Teamwork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Quality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Initiative and Innovation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 name="Table 3"/>
          <p:cNvGraphicFramePr>
            <a:graphicFrameLocks noGrp="1"/>
          </p:cNvGraphicFramePr>
          <p:nvPr>
            <p:extLst/>
          </p:nvPr>
        </p:nvGraphicFramePr>
        <p:xfrm>
          <a:off x="2464048" y="1807915"/>
          <a:ext cx="6162592" cy="3603625"/>
        </p:xfrm>
        <a:graphic>
          <a:graphicData uri="http://schemas.openxmlformats.org/drawingml/2006/table">
            <a:tbl>
              <a:tblPr/>
              <a:tblGrid>
                <a:gridCol w="6162592"/>
              </a:tblGrid>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Deliver technical solutions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Partner with customer stakeholders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Collaborate with teammates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Build quality into software from the ground up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Take initiative and innovate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547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52660" y="405704"/>
            <a:ext cx="8460171" cy="461665"/>
          </a:xfrm>
        </p:spPr>
        <p:txBody>
          <a:bodyPr>
            <a:normAutofit fontScale="90000"/>
          </a:bodyPr>
          <a:lstStyle/>
          <a:p>
            <a:pPr marL="342900" indent="-342900"/>
            <a:r>
              <a:rPr lang="en-US" altLang="en-US" dirty="0" smtClean="0">
                <a:latin typeface="Verdana" panose="020B0604030504040204" pitchFamily="34" charset="0"/>
              </a:rPr>
              <a:t>Value is what we value</a:t>
            </a:r>
          </a:p>
        </p:txBody>
      </p:sp>
      <p:sp>
        <p:nvSpPr>
          <p:cNvPr id="22531" name="Content Placeholder 2"/>
          <p:cNvSpPr>
            <a:spLocks noGrp="1"/>
          </p:cNvSpPr>
          <p:nvPr>
            <p:ph idx="1"/>
          </p:nvPr>
        </p:nvSpPr>
        <p:spPr>
          <a:xfrm>
            <a:off x="352753" y="867370"/>
            <a:ext cx="8460170" cy="4879078"/>
          </a:xfrm>
        </p:spPr>
        <p:txBody>
          <a:bodyPr>
            <a:normAutofit/>
          </a:bodyPr>
          <a:lstStyle/>
          <a:p>
            <a:r>
              <a:rPr lang="en-US" altLang="en-US" sz="2400" b="1" dirty="0" smtClean="0">
                <a:solidFill>
                  <a:schemeClr val="tx1"/>
                </a:solidFill>
                <a:latin typeface="Verdana" panose="020B0604030504040204" pitchFamily="34" charset="0"/>
              </a:rPr>
              <a:t>Impact is the primary measure of career growth</a:t>
            </a:r>
          </a:p>
          <a:p>
            <a:r>
              <a:rPr lang="en-US" altLang="en-US" sz="2400" b="1" dirty="0" smtClean="0">
                <a:solidFill>
                  <a:schemeClr val="tx1"/>
                </a:solidFill>
                <a:latin typeface="Verdana" panose="020B0604030504040204" pitchFamily="34" charset="0"/>
              </a:rPr>
              <a:t>Impact = Behaviors + Skills + Opportunity</a:t>
            </a:r>
            <a:endParaRPr lang="en-US" altLang="en-US" sz="2400" dirty="0" smtClean="0">
              <a:solidFill>
                <a:schemeClr val="tx1"/>
              </a:solidFill>
              <a:latin typeface="Verdana" panose="020B0604030504040204" pitchFamily="34" charset="0"/>
            </a:endParaRPr>
          </a:p>
        </p:txBody>
      </p:sp>
      <p:pic>
        <p:nvPicPr>
          <p:cNvPr id="225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265" y="2988423"/>
            <a:ext cx="29114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8508" y="1905000"/>
            <a:ext cx="2125662"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8795" y="3798888"/>
            <a:ext cx="23812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7383" y="5517232"/>
            <a:ext cx="21240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36741" y="3604766"/>
            <a:ext cx="78579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4364C"/>
                </a:solidFill>
              </a:rPr>
              <a:t>=</a:t>
            </a:r>
            <a:endParaRPr lang="en-US" sz="5400" b="1" cap="none" spc="0" dirty="0">
              <a:ln w="22225">
                <a:solidFill>
                  <a:schemeClr val="accent2"/>
                </a:solidFill>
                <a:prstDash val="solid"/>
              </a:ln>
              <a:solidFill>
                <a:srgbClr val="F4364C"/>
              </a:solidFill>
              <a:effectLst/>
            </a:endParaRPr>
          </a:p>
        </p:txBody>
      </p:sp>
      <p:sp>
        <p:nvSpPr>
          <p:cNvPr id="9" name="Rectangle 8"/>
          <p:cNvSpPr/>
          <p:nvPr/>
        </p:nvSpPr>
        <p:spPr>
          <a:xfrm>
            <a:off x="5156524" y="3095923"/>
            <a:ext cx="785793"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rgbClr val="F4364C"/>
                </a:solidFill>
              </a:rPr>
              <a:t>+</a:t>
            </a:r>
            <a:endParaRPr lang="en-US" sz="5400" b="1" cap="none" spc="0" dirty="0">
              <a:ln w="22225">
                <a:solidFill>
                  <a:schemeClr val="accent2"/>
                </a:solidFill>
                <a:prstDash val="solid"/>
              </a:ln>
              <a:solidFill>
                <a:srgbClr val="F4364C"/>
              </a:solidFill>
              <a:effectLst/>
            </a:endParaRPr>
          </a:p>
        </p:txBody>
      </p:sp>
      <p:sp>
        <p:nvSpPr>
          <p:cNvPr id="10" name="Rectangle 9"/>
          <p:cNvSpPr/>
          <p:nvPr/>
        </p:nvSpPr>
        <p:spPr>
          <a:xfrm>
            <a:off x="5148318" y="4941168"/>
            <a:ext cx="785793"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rgbClr val="F4364C"/>
                </a:solidFill>
              </a:rPr>
              <a:t>+</a:t>
            </a:r>
            <a:endParaRPr lang="en-US" sz="5400" b="1" cap="none" spc="0" dirty="0">
              <a:ln w="22225">
                <a:solidFill>
                  <a:schemeClr val="accent2"/>
                </a:solidFill>
                <a:prstDash val="solid"/>
              </a:ln>
              <a:solidFill>
                <a:srgbClr val="F4364C"/>
              </a:solidFill>
              <a:effectLst/>
            </a:endParaRPr>
          </a:p>
        </p:txBody>
      </p:sp>
      <p:sp>
        <p:nvSpPr>
          <p:cNvPr id="2" name="TextBox 1"/>
          <p:cNvSpPr txBox="1"/>
          <p:nvPr/>
        </p:nvSpPr>
        <p:spPr>
          <a:xfrm>
            <a:off x="7016261" y="2162905"/>
            <a:ext cx="1371600" cy="369332"/>
          </a:xfrm>
          <a:prstGeom prst="rect">
            <a:avLst/>
          </a:prstGeom>
          <a:noFill/>
        </p:spPr>
        <p:txBody>
          <a:bodyPr wrap="square" rtlCol="0">
            <a:spAutoFit/>
          </a:bodyPr>
          <a:lstStyle/>
          <a:p>
            <a:r>
              <a:rPr lang="en-US" b="1" i="1" dirty="0" smtClean="0"/>
              <a:t>Coach</a:t>
            </a:r>
            <a:endParaRPr lang="en-US" b="1" i="1" dirty="0"/>
          </a:p>
        </p:txBody>
      </p:sp>
      <p:sp>
        <p:nvSpPr>
          <p:cNvPr id="12" name="TextBox 11"/>
          <p:cNvSpPr txBox="1"/>
          <p:nvPr/>
        </p:nvSpPr>
        <p:spPr>
          <a:xfrm>
            <a:off x="7027981" y="3933081"/>
            <a:ext cx="1371600" cy="369332"/>
          </a:xfrm>
          <a:prstGeom prst="rect">
            <a:avLst/>
          </a:prstGeom>
          <a:noFill/>
        </p:spPr>
        <p:txBody>
          <a:bodyPr wrap="square" rtlCol="0">
            <a:spAutoFit/>
          </a:bodyPr>
          <a:lstStyle/>
          <a:p>
            <a:r>
              <a:rPr lang="en-US" b="1" i="1" dirty="0" smtClean="0"/>
              <a:t>Foster</a:t>
            </a:r>
            <a:endParaRPr lang="en-US" b="1" i="1" dirty="0"/>
          </a:p>
        </p:txBody>
      </p:sp>
      <p:sp>
        <p:nvSpPr>
          <p:cNvPr id="13" name="TextBox 12"/>
          <p:cNvSpPr txBox="1"/>
          <p:nvPr/>
        </p:nvSpPr>
        <p:spPr>
          <a:xfrm>
            <a:off x="7022116" y="5509830"/>
            <a:ext cx="1371600" cy="369332"/>
          </a:xfrm>
          <a:prstGeom prst="rect">
            <a:avLst/>
          </a:prstGeom>
          <a:noFill/>
        </p:spPr>
        <p:txBody>
          <a:bodyPr wrap="square" rtlCol="0">
            <a:spAutoFit/>
          </a:bodyPr>
          <a:lstStyle/>
          <a:p>
            <a:r>
              <a:rPr lang="en-US" b="1" i="1" dirty="0" smtClean="0"/>
              <a:t>Create</a:t>
            </a:r>
            <a:endParaRPr lang="en-US" b="1" i="1" dirty="0"/>
          </a:p>
        </p:txBody>
      </p:sp>
      <p:sp>
        <p:nvSpPr>
          <p:cNvPr id="16" name="TextBox 15"/>
          <p:cNvSpPr txBox="1"/>
          <p:nvPr/>
        </p:nvSpPr>
        <p:spPr>
          <a:xfrm>
            <a:off x="7027981" y="2754922"/>
            <a:ext cx="1371600" cy="369332"/>
          </a:xfrm>
          <a:prstGeom prst="rect">
            <a:avLst/>
          </a:prstGeom>
          <a:noFill/>
        </p:spPr>
        <p:txBody>
          <a:bodyPr wrap="square" rtlCol="0">
            <a:spAutoFit/>
          </a:bodyPr>
          <a:lstStyle/>
          <a:p>
            <a:r>
              <a:rPr lang="en-US" b="1" i="1" dirty="0" smtClean="0">
                <a:solidFill>
                  <a:srgbClr val="F4364C"/>
                </a:solidFill>
              </a:rPr>
              <a:t>Evolve</a:t>
            </a:r>
            <a:endParaRPr lang="en-US" b="1" i="1" dirty="0">
              <a:solidFill>
                <a:srgbClr val="F4364C"/>
              </a:solidFill>
            </a:endParaRPr>
          </a:p>
        </p:txBody>
      </p:sp>
      <p:sp>
        <p:nvSpPr>
          <p:cNvPr id="17" name="TextBox 16"/>
          <p:cNvSpPr txBox="1"/>
          <p:nvPr/>
        </p:nvSpPr>
        <p:spPr>
          <a:xfrm>
            <a:off x="7039701" y="4525098"/>
            <a:ext cx="1371600" cy="369332"/>
          </a:xfrm>
          <a:prstGeom prst="rect">
            <a:avLst/>
          </a:prstGeom>
          <a:noFill/>
        </p:spPr>
        <p:txBody>
          <a:bodyPr wrap="square" rtlCol="0">
            <a:spAutoFit/>
          </a:bodyPr>
          <a:lstStyle/>
          <a:p>
            <a:r>
              <a:rPr lang="en-US" b="1" i="1" dirty="0" smtClean="0">
                <a:solidFill>
                  <a:srgbClr val="F4364C"/>
                </a:solidFill>
              </a:rPr>
              <a:t>Develop</a:t>
            </a:r>
            <a:endParaRPr lang="en-US" b="1" i="1" dirty="0">
              <a:solidFill>
                <a:srgbClr val="F4364C"/>
              </a:solidFill>
            </a:endParaRPr>
          </a:p>
        </p:txBody>
      </p:sp>
      <p:sp>
        <p:nvSpPr>
          <p:cNvPr id="18" name="TextBox 17"/>
          <p:cNvSpPr txBox="1"/>
          <p:nvPr/>
        </p:nvSpPr>
        <p:spPr>
          <a:xfrm>
            <a:off x="7033836" y="6101847"/>
            <a:ext cx="1371600" cy="369332"/>
          </a:xfrm>
          <a:prstGeom prst="rect">
            <a:avLst/>
          </a:prstGeom>
          <a:noFill/>
        </p:spPr>
        <p:txBody>
          <a:bodyPr wrap="square" rtlCol="0">
            <a:spAutoFit/>
          </a:bodyPr>
          <a:lstStyle/>
          <a:p>
            <a:r>
              <a:rPr lang="en-US" b="1" i="1" dirty="0" smtClean="0">
                <a:solidFill>
                  <a:srgbClr val="F4364C"/>
                </a:solidFill>
              </a:rPr>
              <a:t>Seize</a:t>
            </a:r>
            <a:endParaRPr lang="en-US" b="1" i="1" dirty="0">
              <a:solidFill>
                <a:srgbClr val="F4364C"/>
              </a:solidFill>
            </a:endParaRPr>
          </a:p>
        </p:txBody>
      </p:sp>
    </p:spTree>
    <p:extLst>
      <p:ext uri="{BB962C8B-B14F-4D97-AF65-F5344CB8AC3E}">
        <p14:creationId xmlns:p14="http://schemas.microsoft.com/office/powerpoint/2010/main" val="316612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39" y="461158"/>
            <a:ext cx="8640960" cy="928694"/>
          </a:xfrm>
        </p:spPr>
        <p:txBody>
          <a:bodyPr>
            <a:normAutofit fontScale="90000"/>
          </a:bodyPr>
          <a:lstStyle/>
          <a:p>
            <a:r>
              <a:rPr lang="en-US" altLang="en-US" dirty="0">
                <a:latin typeface="Verdana" panose="020B0604030504040204" pitchFamily="34" charset="0"/>
              </a:rPr>
              <a:t>With a promotion comes higher expectations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794" y="2258219"/>
            <a:ext cx="6115050" cy="3448050"/>
          </a:xfrm>
        </p:spPr>
      </p:pic>
    </p:spTree>
    <p:extLst>
      <p:ext uri="{BB962C8B-B14F-4D97-AF65-F5344CB8AC3E}">
        <p14:creationId xmlns:p14="http://schemas.microsoft.com/office/powerpoint/2010/main" val="351351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2752" y="224852"/>
            <a:ext cx="8460171" cy="966467"/>
          </a:xfrm>
        </p:spPr>
        <p:txBody>
          <a:bodyPr>
            <a:normAutofit/>
          </a:bodyPr>
          <a:lstStyle/>
          <a:p>
            <a:r>
              <a:rPr lang="en-US" altLang="en-US" sz="4000" dirty="0" smtClean="0">
                <a:latin typeface="Calibri" panose="020F0502020204030204" pitchFamily="34" charset="0"/>
              </a:rPr>
              <a:t>Delivery against Expectations</a:t>
            </a:r>
          </a:p>
        </p:txBody>
      </p:sp>
      <p:sp>
        <p:nvSpPr>
          <p:cNvPr id="4" name="Right Arrow 3"/>
          <p:cNvSpPr/>
          <p:nvPr/>
        </p:nvSpPr>
        <p:spPr>
          <a:xfrm>
            <a:off x="304800" y="3111500"/>
            <a:ext cx="3074988" cy="469900"/>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Areas</a:t>
            </a:r>
          </a:p>
        </p:txBody>
      </p:sp>
      <p:sp>
        <p:nvSpPr>
          <p:cNvPr id="5" name="Right Arrow 4"/>
          <p:cNvSpPr/>
          <p:nvPr/>
        </p:nvSpPr>
        <p:spPr>
          <a:xfrm>
            <a:off x="304800" y="3789363"/>
            <a:ext cx="3074988" cy="477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Arrow 5"/>
          <p:cNvSpPr/>
          <p:nvPr/>
        </p:nvSpPr>
        <p:spPr>
          <a:xfrm>
            <a:off x="304800" y="4468813"/>
            <a:ext cx="3067050"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Arrow 6"/>
          <p:cNvSpPr/>
          <p:nvPr/>
        </p:nvSpPr>
        <p:spPr>
          <a:xfrm>
            <a:off x="304800" y="5137150"/>
            <a:ext cx="3057525" cy="50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ight Arrow 7"/>
          <p:cNvSpPr/>
          <p:nvPr/>
        </p:nvSpPr>
        <p:spPr>
          <a:xfrm>
            <a:off x="304800" y="5829300"/>
            <a:ext cx="305752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48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71588"/>
            <a:ext cx="11541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1271588"/>
            <a:ext cx="10699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1"/>
          <p:cNvPicPr>
            <a:picLocks noChangeAspect="1"/>
          </p:cNvPicPr>
          <p:nvPr/>
        </p:nvPicPr>
        <p:blipFill>
          <a:blip r:embed="rId4">
            <a:extLst>
              <a:ext uri="{28A0092B-C50C-407E-A947-70E740481C1C}">
                <a14:useLocalDpi xmlns:a14="http://schemas.microsoft.com/office/drawing/2010/main" val="0"/>
              </a:ext>
            </a:extLst>
          </a:blip>
          <a:srcRect l="30721" r="16862"/>
          <a:stretch>
            <a:fillRect/>
          </a:stretch>
        </p:blipFill>
        <p:spPr bwMode="auto">
          <a:xfrm>
            <a:off x="7212013" y="1271588"/>
            <a:ext cx="10937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12"/>
          <p:cNvSpPr txBox="1">
            <a:spLocks noChangeArrowheads="1"/>
          </p:cNvSpPr>
          <p:nvPr/>
        </p:nvSpPr>
        <p:spPr bwMode="auto">
          <a:xfrm>
            <a:off x="3959225" y="2955925"/>
            <a:ext cx="1069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a:t>Associate</a:t>
            </a:r>
          </a:p>
        </p:txBody>
      </p:sp>
      <p:sp>
        <p:nvSpPr>
          <p:cNvPr id="20492" name="TextBox 13"/>
          <p:cNvSpPr txBox="1">
            <a:spLocks noChangeArrowheads="1"/>
          </p:cNvSpPr>
          <p:nvPr/>
        </p:nvSpPr>
        <p:spPr bwMode="auto">
          <a:xfrm>
            <a:off x="5695950" y="2955925"/>
            <a:ext cx="860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a:t>Senior</a:t>
            </a:r>
          </a:p>
        </p:txBody>
      </p:sp>
      <p:sp>
        <p:nvSpPr>
          <p:cNvPr id="20493" name="TextBox 14"/>
          <p:cNvSpPr txBox="1">
            <a:spLocks noChangeArrowheads="1"/>
          </p:cNvSpPr>
          <p:nvPr/>
        </p:nvSpPr>
        <p:spPr bwMode="auto">
          <a:xfrm>
            <a:off x="7134225" y="2921000"/>
            <a:ext cx="1509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a:t>Sr. Principal</a:t>
            </a:r>
          </a:p>
        </p:txBody>
      </p:sp>
      <p:sp>
        <p:nvSpPr>
          <p:cNvPr id="16" name="Rectangle 15"/>
          <p:cNvSpPr/>
          <p:nvPr/>
        </p:nvSpPr>
        <p:spPr>
          <a:xfrm>
            <a:off x="3916363" y="5426075"/>
            <a:ext cx="944562" cy="1082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5638800" y="4468813"/>
            <a:ext cx="944563" cy="2039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7239000" y="3325813"/>
            <a:ext cx="944563" cy="318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7252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7596" y="902524"/>
            <a:ext cx="8820150" cy="641267"/>
          </a:xfrm>
        </p:spPr>
        <p:txBody>
          <a:bodyPr>
            <a:normAutofit fontScale="90000"/>
          </a:bodyPr>
          <a:lstStyle/>
          <a:p>
            <a:pPr marL="342900" indent="-342900"/>
            <a:r>
              <a:rPr lang="en-US" altLang="en-US" dirty="0" smtClean="0">
                <a:latin typeface="Verdana" panose="020B0604030504040204" pitchFamily="34" charset="0"/>
              </a:rPr>
              <a:t>We value career development over performance ratings</a:t>
            </a:r>
          </a:p>
        </p:txBody>
      </p:sp>
      <p:pic>
        <p:nvPicPr>
          <p:cNvPr id="2457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2636838"/>
            <a:ext cx="3643313" cy="2454275"/>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8674" y="2636837"/>
            <a:ext cx="4415850" cy="2454275"/>
          </a:xfrm>
          <a:prstGeom prst="rect">
            <a:avLst/>
          </a:prstGeom>
        </p:spPr>
      </p:pic>
    </p:spTree>
    <p:extLst>
      <p:ext uri="{BB962C8B-B14F-4D97-AF65-F5344CB8AC3E}">
        <p14:creationId xmlns:p14="http://schemas.microsoft.com/office/powerpoint/2010/main" val="1971090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Todd			and Andrew Tuttle</a:t>
            </a:r>
            <a:endParaRPr lang="en-US" dirty="0"/>
          </a:p>
        </p:txBody>
      </p:sp>
      <p:sp>
        <p:nvSpPr>
          <p:cNvPr id="3" name="Content Placeholder 2"/>
          <p:cNvSpPr>
            <a:spLocks noGrp="1"/>
          </p:cNvSpPr>
          <p:nvPr>
            <p:ph idx="1"/>
          </p:nvPr>
        </p:nvSpPr>
        <p:spPr>
          <a:xfrm>
            <a:off x="1880314" y="1492485"/>
            <a:ext cx="2924151" cy="5027908"/>
          </a:xfrm>
        </p:spPr>
        <p:txBody>
          <a:bodyPr>
            <a:normAutofit lnSpcReduction="10000"/>
          </a:bodyPr>
          <a:lstStyle/>
          <a:p>
            <a:r>
              <a:rPr lang="en-US" sz="1800" dirty="0" smtClean="0"/>
              <a:t>CEO at Lean Kanban</a:t>
            </a:r>
          </a:p>
          <a:p>
            <a:r>
              <a:rPr lang="en-US" sz="1800" dirty="0" smtClean="0"/>
              <a:t>Executive roles as VP Product Development, Director of Software &amp; Technology</a:t>
            </a:r>
          </a:p>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a:p>
          <a:p>
            <a:endParaRPr lang="en-US" sz="1800" dirty="0" smtClean="0"/>
          </a:p>
          <a:p>
            <a:endParaRPr lang="en-US" sz="1800" dirty="0" smtClean="0"/>
          </a:p>
          <a:p>
            <a:endParaRPr lang="en-US" sz="1800" dirty="0" smtClean="0"/>
          </a:p>
          <a:p>
            <a:endParaRPr lang="en-US" sz="1800" dirty="0"/>
          </a:p>
          <a:p>
            <a:r>
              <a:rPr lang="en-US" sz="1800" dirty="0" smtClean="0"/>
              <a:t>@</a:t>
            </a:r>
            <a:r>
              <a:rPr lang="en-US" sz="1800" dirty="0" err="1" smtClean="0"/>
              <a:t>toddelittle</a:t>
            </a:r>
            <a:endParaRPr lang="en-US" sz="1800" dirty="0"/>
          </a:p>
        </p:txBody>
      </p:sp>
      <p:pic>
        <p:nvPicPr>
          <p:cNvPr id="5" name="Picture 4" descr="Pollyanna 102"/>
          <p:cNvPicPr>
            <a:picLocks noChangeAspect="1"/>
          </p:cNvPicPr>
          <p:nvPr/>
        </p:nvPicPr>
        <p:blipFill>
          <a:blip r:embed="rId3" cstate="print"/>
          <a:srcRect/>
          <a:stretch>
            <a:fillRect/>
          </a:stretch>
        </p:blipFill>
        <p:spPr bwMode="auto">
          <a:xfrm>
            <a:off x="203914" y="1457461"/>
            <a:ext cx="1633451" cy="2238202"/>
          </a:xfrm>
          <a:prstGeom prst="rect">
            <a:avLst/>
          </a:prstGeom>
          <a:noFill/>
          <a:ln w="9525">
            <a:noFill/>
            <a:miter lim="800000"/>
            <a:headEnd/>
            <a:tailEnd/>
          </a:ln>
        </p:spPr>
      </p:pic>
      <p:pic>
        <p:nvPicPr>
          <p:cNvPr id="6" name="Picture 5" descr="51sOIwJFqRL"/>
          <p:cNvPicPr>
            <a:picLocks noChangeAspect="1" noChangeArrowheads="1"/>
          </p:cNvPicPr>
          <p:nvPr/>
        </p:nvPicPr>
        <p:blipFill>
          <a:blip r:embed="rId4"/>
          <a:srcRect l="12202" r="12228"/>
          <a:stretch>
            <a:fillRect/>
          </a:stretch>
        </p:blipFill>
        <p:spPr bwMode="auto">
          <a:xfrm>
            <a:off x="167949" y="3815352"/>
            <a:ext cx="1658039" cy="2194140"/>
          </a:xfrm>
          <a:prstGeom prst="rect">
            <a:avLst/>
          </a:prstGeom>
          <a:noFill/>
          <a:ln w="9525">
            <a:solidFill>
              <a:schemeClr val="tx1"/>
            </a:solidFill>
            <a:miter lim="800000"/>
            <a:headEnd/>
            <a:tailEnd/>
          </a:ln>
        </p:spPr>
      </p:pic>
      <p:sp>
        <p:nvSpPr>
          <p:cNvPr id="7" name="Content Placeholder 2"/>
          <p:cNvSpPr txBox="1">
            <a:spLocks/>
          </p:cNvSpPr>
          <p:nvPr/>
        </p:nvSpPr>
        <p:spPr>
          <a:xfrm>
            <a:off x="6510671" y="1495597"/>
            <a:ext cx="2539482" cy="4508500"/>
          </a:xfrm>
          <a:prstGeom prst="rect">
            <a:avLst/>
          </a:prstGeom>
        </p:spPr>
        <p:txBody>
          <a:bodyPr vert="horz" lIns="91440" tIns="45720" rIns="91440" bIns="45720" rtlCol="0">
            <a:normAutofit/>
          </a:bodyPr>
          <a:lstStyle>
            <a:lvl1pPr marL="171450" indent="-171450" algn="l" defTabSz="914400" rtl="0" eaLnBrk="1" latinLnBrk="0" hangingPunct="1">
              <a:lnSpc>
                <a:spcPct val="100000"/>
              </a:lnSpc>
              <a:spcBef>
                <a:spcPts val="1000"/>
              </a:spcBef>
              <a:buClr>
                <a:schemeClr val="accent1"/>
              </a:buClr>
              <a:buFont typeface="Arial" panose="020B0604020202020204" pitchFamily="34" charset="0"/>
              <a:buChar char="•"/>
              <a:tabLst/>
              <a:defRPr sz="2000" kern="1200">
                <a:solidFill>
                  <a:schemeClr val="tx2"/>
                </a:solidFill>
                <a:latin typeface="+mn-lt"/>
                <a:ea typeface="+mn-ea"/>
                <a:cs typeface="+mn-cs"/>
              </a:defRPr>
            </a:lvl1pPr>
            <a:lvl2pPr marL="344488" indent="-173038" algn="l" defTabSz="914400" rtl="0" eaLnBrk="1" latinLnBrk="0" hangingPunct="1">
              <a:lnSpc>
                <a:spcPct val="100000"/>
              </a:lnSpc>
              <a:spcBef>
                <a:spcPts val="1000"/>
              </a:spcBef>
              <a:buClr>
                <a:schemeClr val="accent1"/>
              </a:buClr>
              <a:buFont typeface=".HelveticaNeueDeskInterface-Regular" charset="0"/>
              <a:buChar char="&gt;"/>
              <a:tabLst/>
              <a:defRPr sz="1400" kern="1200">
                <a:solidFill>
                  <a:schemeClr val="tx2"/>
                </a:solidFill>
                <a:latin typeface="+mn-lt"/>
                <a:ea typeface="+mn-ea"/>
                <a:cs typeface="+mn-cs"/>
              </a:defRPr>
            </a:lvl2pPr>
            <a:lvl3pPr marL="515938" indent="-171450" algn="l" defTabSz="914400" rtl="0" eaLnBrk="1" latinLnBrk="0" hangingPunct="1">
              <a:lnSpc>
                <a:spcPct val="100000"/>
              </a:lnSpc>
              <a:spcBef>
                <a:spcPts val="1000"/>
              </a:spcBef>
              <a:buClr>
                <a:schemeClr val="accent1"/>
              </a:buClr>
              <a:buFont typeface=".HelveticaNeueDeskInterface-Regular" charset="0"/>
              <a:buChar char="–"/>
              <a:tabLst/>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Executive Director of Product Development</a:t>
            </a:r>
          </a:p>
          <a:p>
            <a:r>
              <a:rPr lang="en-US" sz="1800" dirty="0" smtClean="0"/>
              <a:t>10 years of people management experience</a:t>
            </a:r>
            <a:endParaRPr lang="en-US" sz="1800" dirty="0"/>
          </a:p>
        </p:txBody>
      </p:sp>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1239" y="3815352"/>
            <a:ext cx="931250" cy="353233"/>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3608" y="4309890"/>
            <a:ext cx="937672" cy="64224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6007" y="5093436"/>
            <a:ext cx="1268410" cy="623635"/>
          </a:xfrm>
          <a:prstGeom prst="rect">
            <a:avLst/>
          </a:prstGeom>
        </p:spPr>
      </p:pic>
      <p:pic>
        <p:nvPicPr>
          <p:cNvPr id="13" name="Picture 1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2035" y="3079756"/>
            <a:ext cx="893454" cy="670091"/>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49936" y="3147644"/>
            <a:ext cx="563895" cy="563895"/>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79102" y="1457461"/>
            <a:ext cx="1749154" cy="2212369"/>
          </a:xfrm>
          <a:prstGeom prst="rect">
            <a:avLst/>
          </a:prstGeom>
        </p:spPr>
      </p:pic>
      <p:pic>
        <p:nvPicPr>
          <p:cNvPr id="16" name="Picture 12" descr="image00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44534" y="3147846"/>
            <a:ext cx="2071756" cy="77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58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9"/>
          <p:cNvSpPr>
            <a:spLocks noGrp="1"/>
          </p:cNvSpPr>
          <p:nvPr>
            <p:ph type="title"/>
          </p:nvPr>
        </p:nvSpPr>
        <p:spPr>
          <a:xfrm>
            <a:off x="388241" y="2838572"/>
            <a:ext cx="5943600" cy="584775"/>
          </a:xfrm>
        </p:spPr>
        <p:txBody>
          <a:bodyPr/>
          <a:lstStyle/>
          <a:p>
            <a:r>
              <a:rPr lang="en-US" altLang="en-US" sz="3200" dirty="0" smtClean="0">
                <a:latin typeface="Verdana" panose="020B0604030504040204" pitchFamily="34" charset="0"/>
              </a:rPr>
              <a:t>What we did</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896443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4301" y="1425715"/>
            <a:ext cx="4751388" cy="5184551"/>
          </a:xfrm>
        </p:spPr>
        <p:txBody>
          <a:bodyPr/>
          <a:lstStyle/>
          <a:p>
            <a:endParaRPr lang="en-US" dirty="0" smtClean="0"/>
          </a:p>
          <a:p>
            <a:pPr lvl="1"/>
            <a:endParaRPr lang="en-US" dirty="0"/>
          </a:p>
          <a:p>
            <a:pPr lvl="1"/>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549" y="1541389"/>
            <a:ext cx="7319004" cy="50688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9" name="Group 8"/>
          <p:cNvGrpSpPr/>
          <p:nvPr/>
        </p:nvGrpSpPr>
        <p:grpSpPr>
          <a:xfrm>
            <a:off x="1058522" y="2650107"/>
            <a:ext cx="7370661" cy="3442447"/>
            <a:chOff x="468974" y="2440641"/>
            <a:chExt cx="7370661" cy="3442447"/>
          </a:xfrm>
        </p:grpSpPr>
        <p:sp>
          <p:nvSpPr>
            <p:cNvPr id="7" name="Freeform 6"/>
            <p:cNvSpPr/>
            <p:nvPr/>
          </p:nvSpPr>
          <p:spPr>
            <a:xfrm>
              <a:off x="1210235" y="2440641"/>
              <a:ext cx="6629400" cy="3442447"/>
            </a:xfrm>
            <a:custGeom>
              <a:avLst/>
              <a:gdLst>
                <a:gd name="connsiteX0" fmla="*/ 6724 w 6629400"/>
                <a:gd name="connsiteY0" fmla="*/ 255494 h 3442447"/>
                <a:gd name="connsiteX1" fmla="*/ 1237130 w 6629400"/>
                <a:gd name="connsiteY1" fmla="*/ 268941 h 3442447"/>
                <a:gd name="connsiteX2" fmla="*/ 1230406 w 6629400"/>
                <a:gd name="connsiteY2" fmla="*/ 0 h 3442447"/>
                <a:gd name="connsiteX3" fmla="*/ 2487706 w 6629400"/>
                <a:gd name="connsiteY3" fmla="*/ 0 h 3442447"/>
                <a:gd name="connsiteX4" fmla="*/ 2507877 w 6629400"/>
                <a:gd name="connsiteY4" fmla="*/ 867335 h 3442447"/>
                <a:gd name="connsiteX5" fmla="*/ 3859306 w 6629400"/>
                <a:gd name="connsiteY5" fmla="*/ 847165 h 3442447"/>
                <a:gd name="connsiteX6" fmla="*/ 3879477 w 6629400"/>
                <a:gd name="connsiteY6" fmla="*/ 1566583 h 3442447"/>
                <a:gd name="connsiteX7" fmla="*/ 5170394 w 6629400"/>
                <a:gd name="connsiteY7" fmla="*/ 1600200 h 3442447"/>
                <a:gd name="connsiteX8" fmla="*/ 5170394 w 6629400"/>
                <a:gd name="connsiteY8" fmla="*/ 2689412 h 3442447"/>
                <a:gd name="connsiteX9" fmla="*/ 6629400 w 6629400"/>
                <a:gd name="connsiteY9" fmla="*/ 2682688 h 3442447"/>
                <a:gd name="connsiteX10" fmla="*/ 6615953 w 6629400"/>
                <a:gd name="connsiteY10" fmla="*/ 3402106 h 3442447"/>
                <a:gd name="connsiteX11" fmla="*/ 5156947 w 6629400"/>
                <a:gd name="connsiteY11" fmla="*/ 3442447 h 3442447"/>
                <a:gd name="connsiteX12" fmla="*/ 5123330 w 6629400"/>
                <a:gd name="connsiteY12" fmla="*/ 2111188 h 3442447"/>
                <a:gd name="connsiteX13" fmla="*/ 3892924 w 6629400"/>
                <a:gd name="connsiteY13" fmla="*/ 2003612 h 3442447"/>
                <a:gd name="connsiteX14" fmla="*/ 3805518 w 6629400"/>
                <a:gd name="connsiteY14" fmla="*/ 1539688 h 3442447"/>
                <a:gd name="connsiteX15" fmla="*/ 2474259 w 6629400"/>
                <a:gd name="connsiteY15" fmla="*/ 1512794 h 3442447"/>
                <a:gd name="connsiteX16" fmla="*/ 2447365 w 6629400"/>
                <a:gd name="connsiteY16" fmla="*/ 753035 h 3442447"/>
                <a:gd name="connsiteX17" fmla="*/ 1237130 w 6629400"/>
                <a:gd name="connsiteY17" fmla="*/ 719418 h 3442447"/>
                <a:gd name="connsiteX18" fmla="*/ 1223683 w 6629400"/>
                <a:gd name="connsiteY18" fmla="*/ 1102659 h 3442447"/>
                <a:gd name="connsiteX19" fmla="*/ 0 w 6629400"/>
                <a:gd name="connsiteY19" fmla="*/ 1136277 h 3442447"/>
                <a:gd name="connsiteX20" fmla="*/ 6724 w 6629400"/>
                <a:gd name="connsiteY20" fmla="*/ 255494 h 3442447"/>
                <a:gd name="connsiteX0" fmla="*/ 6724 w 6629400"/>
                <a:gd name="connsiteY0" fmla="*/ 255494 h 3442447"/>
                <a:gd name="connsiteX1" fmla="*/ 1237130 w 6629400"/>
                <a:gd name="connsiteY1" fmla="*/ 268941 h 3442447"/>
                <a:gd name="connsiteX2" fmla="*/ 1230406 w 6629400"/>
                <a:gd name="connsiteY2" fmla="*/ 0 h 3442447"/>
                <a:gd name="connsiteX3" fmla="*/ 2487706 w 6629400"/>
                <a:gd name="connsiteY3" fmla="*/ 0 h 3442447"/>
                <a:gd name="connsiteX4" fmla="*/ 2507877 w 6629400"/>
                <a:gd name="connsiteY4" fmla="*/ 867335 h 3442447"/>
                <a:gd name="connsiteX5" fmla="*/ 3859306 w 6629400"/>
                <a:gd name="connsiteY5" fmla="*/ 847165 h 3442447"/>
                <a:gd name="connsiteX6" fmla="*/ 3879477 w 6629400"/>
                <a:gd name="connsiteY6" fmla="*/ 1566583 h 3442447"/>
                <a:gd name="connsiteX7" fmla="*/ 5170394 w 6629400"/>
                <a:gd name="connsiteY7" fmla="*/ 1600200 h 3442447"/>
                <a:gd name="connsiteX8" fmla="*/ 5170394 w 6629400"/>
                <a:gd name="connsiteY8" fmla="*/ 2689412 h 3442447"/>
                <a:gd name="connsiteX9" fmla="*/ 6629400 w 6629400"/>
                <a:gd name="connsiteY9" fmla="*/ 2682688 h 3442447"/>
                <a:gd name="connsiteX10" fmla="*/ 6615953 w 6629400"/>
                <a:gd name="connsiteY10" fmla="*/ 3402106 h 3442447"/>
                <a:gd name="connsiteX11" fmla="*/ 5156947 w 6629400"/>
                <a:gd name="connsiteY11" fmla="*/ 3442447 h 3442447"/>
                <a:gd name="connsiteX12" fmla="*/ 5123330 w 6629400"/>
                <a:gd name="connsiteY12" fmla="*/ 2111188 h 3442447"/>
                <a:gd name="connsiteX13" fmla="*/ 3866030 w 6629400"/>
                <a:gd name="connsiteY13" fmla="*/ 2070847 h 3442447"/>
                <a:gd name="connsiteX14" fmla="*/ 3805518 w 6629400"/>
                <a:gd name="connsiteY14" fmla="*/ 1539688 h 3442447"/>
                <a:gd name="connsiteX15" fmla="*/ 2474259 w 6629400"/>
                <a:gd name="connsiteY15" fmla="*/ 1512794 h 3442447"/>
                <a:gd name="connsiteX16" fmla="*/ 2447365 w 6629400"/>
                <a:gd name="connsiteY16" fmla="*/ 753035 h 3442447"/>
                <a:gd name="connsiteX17" fmla="*/ 1237130 w 6629400"/>
                <a:gd name="connsiteY17" fmla="*/ 719418 h 3442447"/>
                <a:gd name="connsiteX18" fmla="*/ 1223683 w 6629400"/>
                <a:gd name="connsiteY18" fmla="*/ 1102659 h 3442447"/>
                <a:gd name="connsiteX19" fmla="*/ 0 w 6629400"/>
                <a:gd name="connsiteY19" fmla="*/ 1136277 h 3442447"/>
                <a:gd name="connsiteX20" fmla="*/ 6724 w 6629400"/>
                <a:gd name="connsiteY20" fmla="*/ 255494 h 3442447"/>
                <a:gd name="connsiteX0" fmla="*/ 6724 w 6629400"/>
                <a:gd name="connsiteY0" fmla="*/ 255494 h 3442447"/>
                <a:gd name="connsiteX1" fmla="*/ 1237130 w 6629400"/>
                <a:gd name="connsiteY1" fmla="*/ 268941 h 3442447"/>
                <a:gd name="connsiteX2" fmla="*/ 1230406 w 6629400"/>
                <a:gd name="connsiteY2" fmla="*/ 0 h 3442447"/>
                <a:gd name="connsiteX3" fmla="*/ 2487706 w 6629400"/>
                <a:gd name="connsiteY3" fmla="*/ 0 h 3442447"/>
                <a:gd name="connsiteX4" fmla="*/ 2507877 w 6629400"/>
                <a:gd name="connsiteY4" fmla="*/ 867335 h 3442447"/>
                <a:gd name="connsiteX5" fmla="*/ 3859306 w 6629400"/>
                <a:gd name="connsiteY5" fmla="*/ 847165 h 3442447"/>
                <a:gd name="connsiteX6" fmla="*/ 3879477 w 6629400"/>
                <a:gd name="connsiteY6" fmla="*/ 1566583 h 3442447"/>
                <a:gd name="connsiteX7" fmla="*/ 5170394 w 6629400"/>
                <a:gd name="connsiteY7" fmla="*/ 1600200 h 3442447"/>
                <a:gd name="connsiteX8" fmla="*/ 5170394 w 6629400"/>
                <a:gd name="connsiteY8" fmla="*/ 2689412 h 3442447"/>
                <a:gd name="connsiteX9" fmla="*/ 6629400 w 6629400"/>
                <a:gd name="connsiteY9" fmla="*/ 2682688 h 3442447"/>
                <a:gd name="connsiteX10" fmla="*/ 6615953 w 6629400"/>
                <a:gd name="connsiteY10" fmla="*/ 3402106 h 3442447"/>
                <a:gd name="connsiteX11" fmla="*/ 5156947 w 6629400"/>
                <a:gd name="connsiteY11" fmla="*/ 3442447 h 3442447"/>
                <a:gd name="connsiteX12" fmla="*/ 5123330 w 6629400"/>
                <a:gd name="connsiteY12" fmla="*/ 2111188 h 3442447"/>
                <a:gd name="connsiteX13" fmla="*/ 3866030 w 6629400"/>
                <a:gd name="connsiteY13" fmla="*/ 2070847 h 3442447"/>
                <a:gd name="connsiteX14" fmla="*/ 3805518 w 6629400"/>
                <a:gd name="connsiteY14" fmla="*/ 1539688 h 3442447"/>
                <a:gd name="connsiteX15" fmla="*/ 2480982 w 6629400"/>
                <a:gd name="connsiteY15" fmla="*/ 1586753 h 3442447"/>
                <a:gd name="connsiteX16" fmla="*/ 2447365 w 6629400"/>
                <a:gd name="connsiteY16" fmla="*/ 753035 h 3442447"/>
                <a:gd name="connsiteX17" fmla="*/ 1237130 w 6629400"/>
                <a:gd name="connsiteY17" fmla="*/ 719418 h 3442447"/>
                <a:gd name="connsiteX18" fmla="*/ 1223683 w 6629400"/>
                <a:gd name="connsiteY18" fmla="*/ 1102659 h 3442447"/>
                <a:gd name="connsiteX19" fmla="*/ 0 w 6629400"/>
                <a:gd name="connsiteY19" fmla="*/ 1136277 h 3442447"/>
                <a:gd name="connsiteX20" fmla="*/ 6724 w 6629400"/>
                <a:gd name="connsiteY20" fmla="*/ 255494 h 3442447"/>
                <a:gd name="connsiteX0" fmla="*/ 6724 w 6629400"/>
                <a:gd name="connsiteY0" fmla="*/ 255494 h 3442447"/>
                <a:gd name="connsiteX1" fmla="*/ 1237130 w 6629400"/>
                <a:gd name="connsiteY1" fmla="*/ 268941 h 3442447"/>
                <a:gd name="connsiteX2" fmla="*/ 1230406 w 6629400"/>
                <a:gd name="connsiteY2" fmla="*/ 0 h 3442447"/>
                <a:gd name="connsiteX3" fmla="*/ 2487706 w 6629400"/>
                <a:gd name="connsiteY3" fmla="*/ 0 h 3442447"/>
                <a:gd name="connsiteX4" fmla="*/ 2507877 w 6629400"/>
                <a:gd name="connsiteY4" fmla="*/ 867335 h 3442447"/>
                <a:gd name="connsiteX5" fmla="*/ 3859306 w 6629400"/>
                <a:gd name="connsiteY5" fmla="*/ 847165 h 3442447"/>
                <a:gd name="connsiteX6" fmla="*/ 3879477 w 6629400"/>
                <a:gd name="connsiteY6" fmla="*/ 1566583 h 3442447"/>
                <a:gd name="connsiteX7" fmla="*/ 5170394 w 6629400"/>
                <a:gd name="connsiteY7" fmla="*/ 1600200 h 3442447"/>
                <a:gd name="connsiteX8" fmla="*/ 5170394 w 6629400"/>
                <a:gd name="connsiteY8" fmla="*/ 2689412 h 3442447"/>
                <a:gd name="connsiteX9" fmla="*/ 6629400 w 6629400"/>
                <a:gd name="connsiteY9" fmla="*/ 2682688 h 3442447"/>
                <a:gd name="connsiteX10" fmla="*/ 6615953 w 6629400"/>
                <a:gd name="connsiteY10" fmla="*/ 3402106 h 3442447"/>
                <a:gd name="connsiteX11" fmla="*/ 5156947 w 6629400"/>
                <a:gd name="connsiteY11" fmla="*/ 3442447 h 3442447"/>
                <a:gd name="connsiteX12" fmla="*/ 5123330 w 6629400"/>
                <a:gd name="connsiteY12" fmla="*/ 2111188 h 3442447"/>
                <a:gd name="connsiteX13" fmla="*/ 3866030 w 6629400"/>
                <a:gd name="connsiteY13" fmla="*/ 2070847 h 3442447"/>
                <a:gd name="connsiteX14" fmla="*/ 3812242 w 6629400"/>
                <a:gd name="connsiteY14" fmla="*/ 1593476 h 3442447"/>
                <a:gd name="connsiteX15" fmla="*/ 2480982 w 6629400"/>
                <a:gd name="connsiteY15" fmla="*/ 1586753 h 3442447"/>
                <a:gd name="connsiteX16" fmla="*/ 2447365 w 6629400"/>
                <a:gd name="connsiteY16" fmla="*/ 753035 h 3442447"/>
                <a:gd name="connsiteX17" fmla="*/ 1237130 w 6629400"/>
                <a:gd name="connsiteY17" fmla="*/ 719418 h 3442447"/>
                <a:gd name="connsiteX18" fmla="*/ 1223683 w 6629400"/>
                <a:gd name="connsiteY18" fmla="*/ 1102659 h 3442447"/>
                <a:gd name="connsiteX19" fmla="*/ 0 w 6629400"/>
                <a:gd name="connsiteY19" fmla="*/ 1136277 h 3442447"/>
                <a:gd name="connsiteX20" fmla="*/ 6724 w 6629400"/>
                <a:gd name="connsiteY20" fmla="*/ 255494 h 34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29400" h="3442447">
                  <a:moveTo>
                    <a:pt x="6724" y="255494"/>
                  </a:moveTo>
                  <a:lnTo>
                    <a:pt x="1237130" y="268941"/>
                  </a:lnTo>
                  <a:lnTo>
                    <a:pt x="1230406" y="0"/>
                  </a:lnTo>
                  <a:lnTo>
                    <a:pt x="2487706" y="0"/>
                  </a:lnTo>
                  <a:lnTo>
                    <a:pt x="2507877" y="867335"/>
                  </a:lnTo>
                  <a:lnTo>
                    <a:pt x="3859306" y="847165"/>
                  </a:lnTo>
                  <a:lnTo>
                    <a:pt x="3879477" y="1566583"/>
                  </a:lnTo>
                  <a:lnTo>
                    <a:pt x="5170394" y="1600200"/>
                  </a:lnTo>
                  <a:lnTo>
                    <a:pt x="5170394" y="2689412"/>
                  </a:lnTo>
                  <a:lnTo>
                    <a:pt x="6629400" y="2682688"/>
                  </a:lnTo>
                  <a:lnTo>
                    <a:pt x="6615953" y="3402106"/>
                  </a:lnTo>
                  <a:lnTo>
                    <a:pt x="5156947" y="3442447"/>
                  </a:lnTo>
                  <a:lnTo>
                    <a:pt x="5123330" y="2111188"/>
                  </a:lnTo>
                  <a:lnTo>
                    <a:pt x="3866030" y="2070847"/>
                  </a:lnTo>
                  <a:lnTo>
                    <a:pt x="3812242" y="1593476"/>
                  </a:lnTo>
                  <a:lnTo>
                    <a:pt x="2480982" y="1586753"/>
                  </a:lnTo>
                  <a:lnTo>
                    <a:pt x="2447365" y="753035"/>
                  </a:lnTo>
                  <a:lnTo>
                    <a:pt x="1237130" y="719418"/>
                  </a:lnTo>
                  <a:lnTo>
                    <a:pt x="1223683" y="1102659"/>
                  </a:lnTo>
                  <a:lnTo>
                    <a:pt x="0" y="1136277"/>
                  </a:lnTo>
                  <a:cubicBezTo>
                    <a:pt x="2241" y="842683"/>
                    <a:pt x="4483" y="549088"/>
                    <a:pt x="6724" y="255494"/>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bg1"/>
                </a:solidFill>
              </a:endParaRPr>
            </a:p>
          </p:txBody>
        </p:sp>
        <p:sp>
          <p:nvSpPr>
            <p:cNvPr id="8" name="TextBox 7"/>
            <p:cNvSpPr txBox="1"/>
            <p:nvPr/>
          </p:nvSpPr>
          <p:spPr>
            <a:xfrm>
              <a:off x="468974" y="3886200"/>
              <a:ext cx="1482522" cy="584775"/>
            </a:xfrm>
            <a:prstGeom prst="rect">
              <a:avLst/>
            </a:prstGeom>
            <a:noFill/>
          </p:spPr>
          <p:txBody>
            <a:bodyPr wrap="none" rtlCol="0">
              <a:spAutoFit/>
            </a:bodyPr>
            <a:lstStyle/>
            <a:p>
              <a:r>
                <a:rPr lang="en-US" sz="3200" dirty="0" smtClean="0">
                  <a:solidFill>
                    <a:srgbClr val="C00000"/>
                  </a:solidFill>
                  <a:effectLst>
                    <a:outerShdw blurRad="38100" dist="38100" dir="2700000" algn="tl">
                      <a:srgbClr val="000000">
                        <a:alpha val="43137"/>
                      </a:srgbClr>
                    </a:outerShdw>
                  </a:effectLst>
                </a:rPr>
                <a:t>Testing</a:t>
              </a:r>
              <a:endParaRPr lang="en-US" sz="3200" dirty="0">
                <a:solidFill>
                  <a:srgbClr val="C00000"/>
                </a:solidFill>
                <a:effectLst>
                  <a:outerShdw blurRad="38100" dist="38100" dir="2700000" algn="tl">
                    <a:srgbClr val="000000">
                      <a:alpha val="43137"/>
                    </a:srgbClr>
                  </a:outerShdw>
                </a:effectLst>
              </a:endParaRPr>
            </a:p>
          </p:txBody>
        </p:sp>
      </p:grpSp>
      <p:sp>
        <p:nvSpPr>
          <p:cNvPr id="13" name="Title 1"/>
          <p:cNvSpPr>
            <a:spLocks noGrp="1"/>
          </p:cNvSpPr>
          <p:nvPr>
            <p:ph type="title"/>
          </p:nvPr>
        </p:nvSpPr>
        <p:spPr>
          <a:xfrm>
            <a:off x="352752" y="961011"/>
            <a:ext cx="8460171" cy="369332"/>
          </a:xfrm>
        </p:spPr>
        <p:txBody>
          <a:bodyPr/>
          <a:lstStyle/>
          <a:p>
            <a:pPr>
              <a:defRPr/>
            </a:pPr>
            <a:r>
              <a:rPr lang="en-US" b="0" dirty="0" smtClean="0">
                <a:solidFill>
                  <a:schemeClr val="accent1"/>
                </a:solidFill>
              </a:rPr>
              <a:t>Discovering the</a:t>
            </a:r>
            <a:r>
              <a:rPr b="0" dirty="0" smtClean="0">
                <a:solidFill>
                  <a:schemeClr val="accent1"/>
                </a:solidFill>
              </a:rPr>
              <a:t> Core Responsibilities</a:t>
            </a:r>
            <a:endParaRPr b="0" dirty="0">
              <a:solidFill>
                <a:schemeClr val="accent1"/>
              </a:solidFill>
            </a:endParaRPr>
          </a:p>
        </p:txBody>
      </p:sp>
    </p:spTree>
    <p:extLst>
      <p:ext uri="{BB962C8B-B14F-4D97-AF65-F5344CB8AC3E}">
        <p14:creationId xmlns:p14="http://schemas.microsoft.com/office/powerpoint/2010/main" val="233203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4301" y="889223"/>
            <a:ext cx="4751388" cy="5184551"/>
          </a:xfrm>
        </p:spPr>
        <p:txBody>
          <a:bodyPr/>
          <a:lstStyle/>
          <a:p>
            <a:endParaRPr lang="en-US" dirty="0" smtClean="0"/>
          </a:p>
          <a:p>
            <a:pPr lvl="1"/>
            <a:endParaRPr lang="en-US" dirty="0"/>
          </a:p>
          <a:p>
            <a:pPr lvl="1"/>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174867"/>
            <a:ext cx="8305801" cy="50624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7" name="Group 6"/>
          <p:cNvGrpSpPr/>
          <p:nvPr/>
        </p:nvGrpSpPr>
        <p:grpSpPr>
          <a:xfrm>
            <a:off x="468974" y="2579687"/>
            <a:ext cx="8370226" cy="1727775"/>
            <a:chOff x="468974" y="2743200"/>
            <a:chExt cx="8370226" cy="1727775"/>
          </a:xfrm>
        </p:grpSpPr>
        <p:sp>
          <p:nvSpPr>
            <p:cNvPr id="4" name="Pentagon 3"/>
            <p:cNvSpPr/>
            <p:nvPr/>
          </p:nvSpPr>
          <p:spPr>
            <a:xfrm>
              <a:off x="1219200" y="2743200"/>
              <a:ext cx="7620000" cy="1066800"/>
            </a:xfrm>
            <a:prstGeom prst="homePlate">
              <a:avLst>
                <a:gd name="adj" fmla="val 2226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bg1"/>
                </a:solidFill>
              </a:endParaRPr>
            </a:p>
          </p:txBody>
        </p:sp>
        <p:sp>
          <p:nvSpPr>
            <p:cNvPr id="8" name="TextBox 7"/>
            <p:cNvSpPr txBox="1"/>
            <p:nvPr/>
          </p:nvSpPr>
          <p:spPr>
            <a:xfrm>
              <a:off x="468974" y="3886200"/>
              <a:ext cx="1482522" cy="584775"/>
            </a:xfrm>
            <a:prstGeom prst="rect">
              <a:avLst/>
            </a:prstGeom>
            <a:noFill/>
          </p:spPr>
          <p:txBody>
            <a:bodyPr wrap="none" rtlCol="0">
              <a:spAutoFit/>
            </a:bodyPr>
            <a:lstStyle/>
            <a:p>
              <a:r>
                <a:rPr lang="en-US" sz="3200" dirty="0" smtClean="0">
                  <a:solidFill>
                    <a:srgbClr val="C00000"/>
                  </a:solidFill>
                  <a:effectLst>
                    <a:outerShdw blurRad="38100" dist="38100" dir="2700000" algn="tl">
                      <a:srgbClr val="000000">
                        <a:alpha val="43137"/>
                      </a:srgbClr>
                    </a:outerShdw>
                  </a:effectLst>
                </a:rPr>
                <a:t>Testing</a:t>
              </a:r>
              <a:endParaRPr lang="en-US" sz="3200" dirty="0">
                <a:solidFill>
                  <a:srgbClr val="C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1760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Discovering the</a:t>
            </a:r>
            <a:r>
              <a:rPr dirty="0" smtClean="0"/>
              <a:t> Core Responsibilities</a:t>
            </a:r>
            <a:endParaRPr dirty="0"/>
          </a:p>
        </p:txBody>
      </p:sp>
      <p:graphicFrame>
        <p:nvGraphicFramePr>
          <p:cNvPr id="7" name="Table 6"/>
          <p:cNvGraphicFramePr>
            <a:graphicFrameLocks noGrp="1"/>
          </p:cNvGraphicFramePr>
          <p:nvPr>
            <p:extLst/>
          </p:nvPr>
        </p:nvGraphicFramePr>
        <p:xfrm>
          <a:off x="481261" y="1807916"/>
          <a:ext cx="1982788" cy="3603625"/>
        </p:xfrm>
        <a:graphic>
          <a:graphicData uri="http://schemas.openxmlformats.org/drawingml/2006/table">
            <a:tbl>
              <a:tblPr/>
              <a:tblGrid>
                <a:gridCol w="1982788"/>
              </a:tblGrid>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Delivery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Business Engagement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Teamwork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Quality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Initiative and Innovation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 name="Table 3"/>
          <p:cNvGraphicFramePr>
            <a:graphicFrameLocks noGrp="1"/>
          </p:cNvGraphicFramePr>
          <p:nvPr>
            <p:extLst/>
          </p:nvPr>
        </p:nvGraphicFramePr>
        <p:xfrm>
          <a:off x="2464048" y="1807915"/>
          <a:ext cx="6162592" cy="3603625"/>
        </p:xfrm>
        <a:graphic>
          <a:graphicData uri="http://schemas.openxmlformats.org/drawingml/2006/table">
            <a:tbl>
              <a:tblPr/>
              <a:tblGrid>
                <a:gridCol w="6162592"/>
              </a:tblGrid>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Deliver technical solutions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Partner with customer stakeholders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Collaborate with teammates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Build quality into software from the ground up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Take initiative and innovate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3602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76675"/>
            <a:ext cx="8590343" cy="369332"/>
          </a:xfrm>
        </p:spPr>
        <p:txBody>
          <a:bodyPr/>
          <a:lstStyle/>
          <a:p>
            <a:pPr>
              <a:defRPr/>
            </a:pPr>
            <a:r>
              <a:rPr lang="en-US" b="0" dirty="0" smtClean="0">
                <a:solidFill>
                  <a:schemeClr val="accent1"/>
                </a:solidFill>
                <a:latin typeface="Verdana" panose="020B0604030504040204" pitchFamily="34" charset="0"/>
              </a:rPr>
              <a:t>Build quality into software from the ground up</a:t>
            </a:r>
            <a:endParaRPr lang="en-US" b="0" dirty="0">
              <a:solidFill>
                <a:schemeClr val="accent1"/>
              </a:solidFill>
              <a:latin typeface="Verdana" panose="020B0604030504040204" pitchFamily="34" charset="0"/>
            </a:endParaRPr>
          </a:p>
        </p:txBody>
      </p:sp>
      <p:sp>
        <p:nvSpPr>
          <p:cNvPr id="31747" name="Content Placeholder 2"/>
          <p:cNvSpPr>
            <a:spLocks noGrp="1"/>
          </p:cNvSpPr>
          <p:nvPr>
            <p:ph idx="1"/>
          </p:nvPr>
        </p:nvSpPr>
        <p:spPr>
          <a:xfrm>
            <a:off x="3924300" y="1988840"/>
            <a:ext cx="4751388" cy="4248448"/>
          </a:xfrm>
        </p:spPr>
        <p:txBody>
          <a:bodyPr/>
          <a:lstStyle/>
          <a:p>
            <a:pPr>
              <a:buFontTx/>
              <a:buChar char="•"/>
            </a:pPr>
            <a:r>
              <a:rPr lang="en-US" altLang="en-US" i="1" dirty="0" smtClean="0">
                <a:latin typeface="Verdana" panose="020B0604030504040204" pitchFamily="34" charset="0"/>
              </a:rPr>
              <a:t>Key contributions to consider:</a:t>
            </a:r>
            <a:endParaRPr lang="en-US" altLang="en-US" dirty="0" smtClean="0">
              <a:latin typeface="Verdana" panose="020B0604030504040204" pitchFamily="34" charset="0"/>
            </a:endParaRPr>
          </a:p>
          <a:p>
            <a:pPr lvl="1"/>
            <a:r>
              <a:rPr lang="en-US" altLang="en-US" dirty="0" smtClean="0">
                <a:latin typeface="Verdana" panose="020B0604030504040204" pitchFamily="34" charset="0"/>
              </a:rPr>
              <a:t>Clean code</a:t>
            </a:r>
          </a:p>
          <a:p>
            <a:pPr lvl="1"/>
            <a:r>
              <a:rPr lang="en-US" altLang="en-US" dirty="0" smtClean="0">
                <a:latin typeface="Verdana" panose="020B0604030504040204" pitchFamily="34" charset="0"/>
              </a:rPr>
              <a:t>Automated unit &amp; integration tests</a:t>
            </a:r>
          </a:p>
          <a:p>
            <a:pPr lvl="1"/>
            <a:r>
              <a:rPr lang="en-US" altLang="en-US" dirty="0" smtClean="0">
                <a:latin typeface="Verdana" panose="020B0604030504040204" pitchFamily="34" charset="0"/>
              </a:rPr>
              <a:t>Peer review</a:t>
            </a:r>
          </a:p>
          <a:p>
            <a:pPr lvl="1"/>
            <a:r>
              <a:rPr lang="en-US" altLang="en-US" dirty="0" smtClean="0">
                <a:latin typeface="Verdana" panose="020B0604030504040204" pitchFamily="34" charset="0"/>
              </a:rPr>
              <a:t>Reduction of technical debt</a:t>
            </a:r>
          </a:p>
          <a:p>
            <a:pPr lvl="1"/>
            <a:endParaRPr lang="en-US" altLang="en-US" dirty="0" smtClean="0">
              <a:latin typeface="Verdana" panose="020B0604030504040204" pitchFamily="34" charset="0"/>
            </a:endParaRPr>
          </a:p>
          <a:p>
            <a:pPr>
              <a:buFontTx/>
              <a:buChar char="•"/>
            </a:pPr>
            <a:endParaRPr lang="en-US" altLang="en-US" dirty="0" smtClean="0">
              <a:latin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92" y="1733793"/>
            <a:ext cx="4953992" cy="4126675"/>
          </a:xfrm>
          <a:prstGeom prst="rect">
            <a:avLst/>
          </a:prstGeom>
        </p:spPr>
      </p:pic>
    </p:spTree>
    <p:extLst>
      <p:ext uri="{BB962C8B-B14F-4D97-AF65-F5344CB8AC3E}">
        <p14:creationId xmlns:p14="http://schemas.microsoft.com/office/powerpoint/2010/main" val="3037373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24744"/>
            <a:ext cx="5327650" cy="369332"/>
          </a:xfrm>
        </p:spPr>
        <p:txBody>
          <a:bodyPr/>
          <a:lstStyle/>
          <a:p>
            <a:pPr>
              <a:defRPr/>
            </a:pPr>
            <a:r>
              <a:rPr lang="en-US" b="0" dirty="0">
                <a:solidFill>
                  <a:schemeClr val="accent1"/>
                </a:solidFill>
                <a:latin typeface="Verdana" panose="020B0604030504040204" pitchFamily="34" charset="0"/>
              </a:rPr>
              <a:t>Expectations by level</a:t>
            </a:r>
            <a:endParaRPr b="0" dirty="0">
              <a:solidFill>
                <a:schemeClr val="accent1"/>
              </a:solidFill>
              <a:latin typeface="Verdana" panose="020B0604030504040204" pitchFamily="34" charset="0"/>
            </a:endParaRPr>
          </a:p>
        </p:txBody>
      </p:sp>
      <p:graphicFrame>
        <p:nvGraphicFramePr>
          <p:cNvPr id="4" name="Content Placeholder 3"/>
          <p:cNvGraphicFramePr>
            <a:graphicFrameLocks noGrp="1"/>
          </p:cNvGraphicFramePr>
          <p:nvPr>
            <p:ph idx="1"/>
          </p:nvPr>
        </p:nvGraphicFramePr>
        <p:xfrm>
          <a:off x="381000" y="2492375"/>
          <a:ext cx="8229600" cy="2362200"/>
        </p:xfrm>
        <a:graphic>
          <a:graphicData uri="http://schemas.openxmlformats.org/drawingml/2006/table">
            <a:tbl>
              <a:tblPr bandRow="1">
                <a:tableStyleId>{5940675A-B579-460E-94D1-54222C63F5DA}</a:tableStyleId>
              </a:tblPr>
              <a:tblGrid>
                <a:gridCol w="4953000">
                  <a:extLst>
                    <a:ext uri="{9D8B030D-6E8A-4147-A177-3AD203B41FA5}"/>
                  </a:extLst>
                </a:gridCol>
                <a:gridCol w="3276600">
                  <a:extLst>
                    <a:ext uri="{9D8B030D-6E8A-4147-A177-3AD203B41FA5}"/>
                  </a:extLst>
                </a:gridCol>
              </a:tblGrid>
              <a:tr h="393700">
                <a:tc>
                  <a:txBody>
                    <a:bodyPr/>
                    <a:lstStyle/>
                    <a:p>
                      <a:pPr marL="0" marR="0">
                        <a:lnSpc>
                          <a:spcPct val="115000"/>
                        </a:lnSpc>
                        <a:spcBef>
                          <a:spcPts val="0"/>
                        </a:spcBef>
                        <a:spcAft>
                          <a:spcPts val="0"/>
                        </a:spcAft>
                      </a:pPr>
                      <a:r>
                        <a:rPr lang="en-US" sz="2000" dirty="0" smtClean="0">
                          <a:effectLst/>
                        </a:rPr>
                        <a:t>Associate Software </a:t>
                      </a:r>
                      <a:r>
                        <a:rPr lang="en-US" sz="2000" dirty="0">
                          <a:effectLst/>
                        </a:rPr>
                        <a:t>Engineer</a:t>
                      </a:r>
                      <a:endParaRPr lang="en-US" sz="2000" dirty="0">
                        <a:solidFill>
                          <a:schemeClr val="tx1"/>
                        </a:solidFill>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With direction</a:t>
                      </a:r>
                      <a:endParaRPr lang="en-US" sz="2000" i="1" dirty="0">
                        <a:solidFill>
                          <a:schemeClr val="tx1"/>
                        </a:solidFill>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93700">
                <a:tc>
                  <a:txBody>
                    <a:bodyPr/>
                    <a:lstStyle/>
                    <a:p>
                      <a:pPr marL="0" marR="0">
                        <a:lnSpc>
                          <a:spcPct val="115000"/>
                        </a:lnSpc>
                        <a:spcBef>
                          <a:spcPts val="0"/>
                        </a:spcBef>
                        <a:spcAft>
                          <a:spcPts val="0"/>
                        </a:spcAft>
                      </a:pPr>
                      <a:r>
                        <a:rPr lang="en-US" sz="2000" dirty="0">
                          <a:effectLst/>
                        </a:rPr>
                        <a:t>Software Engineer</a:t>
                      </a:r>
                      <a:endParaRPr lang="en-US" sz="2000" dirty="0">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With support</a:t>
                      </a:r>
                      <a:endParaRPr lang="en-US" sz="2000" i="1" dirty="0">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93700">
                <a:tc>
                  <a:txBody>
                    <a:bodyPr/>
                    <a:lstStyle/>
                    <a:p>
                      <a:pPr marL="0" marR="0">
                        <a:lnSpc>
                          <a:spcPct val="115000"/>
                        </a:lnSpc>
                        <a:spcBef>
                          <a:spcPts val="0"/>
                        </a:spcBef>
                        <a:spcAft>
                          <a:spcPts val="0"/>
                        </a:spcAft>
                      </a:pPr>
                      <a:r>
                        <a:rPr lang="en-US" sz="2000" dirty="0">
                          <a:effectLst/>
                        </a:rPr>
                        <a:t>Senior Software Engineer</a:t>
                      </a:r>
                      <a:endParaRPr lang="en-US" sz="2000" dirty="0">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Self-directed</a:t>
                      </a:r>
                      <a:endParaRPr lang="en-US" sz="2000" i="1" dirty="0">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93700">
                <a:tc>
                  <a:txBody>
                    <a:bodyPr/>
                    <a:lstStyle/>
                    <a:p>
                      <a:pPr marL="0" marR="0">
                        <a:lnSpc>
                          <a:spcPct val="115000"/>
                        </a:lnSpc>
                        <a:spcBef>
                          <a:spcPts val="0"/>
                        </a:spcBef>
                        <a:spcAft>
                          <a:spcPts val="0"/>
                        </a:spcAft>
                      </a:pPr>
                      <a:r>
                        <a:rPr lang="en-US" sz="2000" dirty="0">
                          <a:effectLst/>
                        </a:rPr>
                        <a:t>Principal Software Engineer</a:t>
                      </a:r>
                      <a:endParaRPr lang="en-US" sz="2000" dirty="0">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Leader</a:t>
                      </a:r>
                      <a:endParaRPr lang="en-US" sz="2000" i="1" dirty="0">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93700">
                <a:tc>
                  <a:txBody>
                    <a:bodyPr/>
                    <a:lstStyle/>
                    <a:p>
                      <a:pPr marL="0" marR="0">
                        <a:lnSpc>
                          <a:spcPct val="115000"/>
                        </a:lnSpc>
                        <a:spcBef>
                          <a:spcPts val="0"/>
                        </a:spcBef>
                        <a:spcAft>
                          <a:spcPts val="0"/>
                        </a:spcAft>
                      </a:pPr>
                      <a:r>
                        <a:rPr lang="en-US" sz="2000" dirty="0">
                          <a:effectLst/>
                        </a:rPr>
                        <a:t>Senior Principal Software Engineer</a:t>
                      </a:r>
                      <a:endParaRPr lang="en-US" sz="2000" dirty="0">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Mentor</a:t>
                      </a:r>
                      <a:endParaRPr lang="en-US" sz="2000" i="1" dirty="0">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93700">
                <a:tc>
                  <a:txBody>
                    <a:bodyPr/>
                    <a:lstStyle/>
                    <a:p>
                      <a:pPr marL="0" marR="0">
                        <a:lnSpc>
                          <a:spcPct val="115000"/>
                        </a:lnSpc>
                        <a:spcBef>
                          <a:spcPts val="0"/>
                        </a:spcBef>
                        <a:spcAft>
                          <a:spcPts val="0"/>
                        </a:spcAft>
                      </a:pPr>
                      <a:r>
                        <a:rPr lang="en-US" sz="2000" dirty="0">
                          <a:effectLst/>
                        </a:rPr>
                        <a:t>Executive Software Engineer</a:t>
                      </a:r>
                      <a:endParaRPr lang="en-US" sz="2000" dirty="0">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a:effectLst/>
                        </a:rPr>
                        <a:t>Visionary</a:t>
                      </a:r>
                      <a:endParaRPr lang="en-US" sz="2000" i="1" dirty="0">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spTree>
    <p:extLst>
      <p:ext uri="{BB962C8B-B14F-4D97-AF65-F5344CB8AC3E}">
        <p14:creationId xmlns:p14="http://schemas.microsoft.com/office/powerpoint/2010/main" val="3340268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38152" y="1750953"/>
            <a:ext cx="4903341" cy="4431000"/>
            <a:chOff x="3724697" y="1832745"/>
            <a:chExt cx="4903341" cy="4431000"/>
          </a:xfrm>
        </p:grpSpPr>
        <p:sp>
          <p:nvSpPr>
            <p:cNvPr id="5" name="Rectangle 4"/>
            <p:cNvSpPr/>
            <p:nvPr/>
          </p:nvSpPr>
          <p:spPr>
            <a:xfrm>
              <a:off x="3724697" y="1832746"/>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725143" y="1832746"/>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725589"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726035"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726481"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grpSp>
      <p:grpSp>
        <p:nvGrpSpPr>
          <p:cNvPr id="11" name="Group 10"/>
          <p:cNvGrpSpPr/>
          <p:nvPr/>
        </p:nvGrpSpPr>
        <p:grpSpPr>
          <a:xfrm>
            <a:off x="1019324" y="1898585"/>
            <a:ext cx="7698150" cy="4272973"/>
            <a:chOff x="1019324" y="1898585"/>
            <a:chExt cx="7698150" cy="4272973"/>
          </a:xfrm>
        </p:grpSpPr>
        <p:cxnSp>
          <p:nvCxnSpPr>
            <p:cNvPr id="13" name="Straight Connector 12"/>
            <p:cNvCxnSpPr/>
            <p:nvPr/>
          </p:nvCxnSpPr>
          <p:spPr>
            <a:xfrm>
              <a:off x="3639936" y="2349021"/>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38907" y="327254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42554" y="419837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42554" y="512420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40337" y="6047687"/>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24568" y="281222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24568" y="3731941"/>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24568" y="4660914"/>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724568" y="558885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730709" y="2336726"/>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723437" y="3268033"/>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730610" y="4198370"/>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730610" y="5117310"/>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966980" y="1898585"/>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1019324" y="1898585"/>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grpSp>
      <p:sp>
        <p:nvSpPr>
          <p:cNvPr id="57" name="Title 1"/>
          <p:cNvSpPr txBox="1">
            <a:spLocks/>
          </p:cNvSpPr>
          <p:nvPr/>
        </p:nvSpPr>
        <p:spPr>
          <a:xfrm>
            <a:off x="352752" y="961011"/>
            <a:ext cx="8460171" cy="461665"/>
          </a:xfrm>
          <a:prstGeom prst="rect">
            <a:avLst/>
          </a:prstGeom>
        </p:spPr>
        <p:txBody>
          <a:bodyPr/>
          <a:lst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a:lstStyle>
          <a:p>
            <a:r>
              <a:rPr lang="en-US" dirty="0"/>
              <a:t>Core Responsibility Framework</a:t>
            </a:r>
          </a:p>
        </p:txBody>
      </p:sp>
    </p:spTree>
    <p:extLst>
      <p:ext uri="{BB962C8B-B14F-4D97-AF65-F5344CB8AC3E}">
        <p14:creationId xmlns:p14="http://schemas.microsoft.com/office/powerpoint/2010/main" val="101769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Partnering with HR</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4832" y="1725305"/>
            <a:ext cx="5552702" cy="4189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52" y="1725305"/>
            <a:ext cx="1905000" cy="1428750"/>
          </a:xfrm>
          <a:prstGeom prst="rect">
            <a:avLst/>
          </a:prstGeom>
        </p:spPr>
      </p:pic>
      <p:sp>
        <p:nvSpPr>
          <p:cNvPr id="6" name="TextBox 5"/>
          <p:cNvSpPr txBox="1"/>
          <p:nvPr/>
        </p:nvSpPr>
        <p:spPr>
          <a:xfrm>
            <a:off x="279634" y="3361346"/>
            <a:ext cx="2051235" cy="523220"/>
          </a:xfrm>
          <a:prstGeom prst="rect">
            <a:avLst/>
          </a:prstGeom>
          <a:noFill/>
        </p:spPr>
        <p:txBody>
          <a:bodyPr wrap="square" rtlCol="0">
            <a:spAutoFit/>
          </a:bodyPr>
          <a:lstStyle/>
          <a:p>
            <a:r>
              <a:rPr lang="en-US" sz="1400" dirty="0" smtClean="0">
                <a:solidFill>
                  <a:schemeClr val="accent1"/>
                </a:solidFill>
              </a:rPr>
              <a:t>Abby Britt,  </a:t>
            </a:r>
          </a:p>
          <a:p>
            <a:r>
              <a:rPr lang="en-US" sz="1400" dirty="0" err="1" smtClean="0">
                <a:solidFill>
                  <a:schemeClr val="accent1"/>
                </a:solidFill>
              </a:rPr>
              <a:t>Sr</a:t>
            </a:r>
            <a:r>
              <a:rPr lang="en-US" sz="1400" dirty="0" smtClean="0">
                <a:solidFill>
                  <a:schemeClr val="accent1"/>
                </a:solidFill>
              </a:rPr>
              <a:t> HR Manager</a:t>
            </a:r>
            <a:endParaRPr lang="en-US" sz="1400" dirty="0">
              <a:solidFill>
                <a:schemeClr val="accent1"/>
              </a:solidFill>
            </a:endParaRPr>
          </a:p>
        </p:txBody>
      </p:sp>
    </p:spTree>
    <p:extLst>
      <p:ext uri="{BB962C8B-B14F-4D97-AF65-F5344CB8AC3E}">
        <p14:creationId xmlns:p14="http://schemas.microsoft.com/office/powerpoint/2010/main" val="1695362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10712" y="1777635"/>
            <a:ext cx="7858655" cy="4034016"/>
            <a:chOff x="124882" y="1454150"/>
            <a:chExt cx="8790518" cy="4267251"/>
          </a:xfrm>
        </p:grpSpPr>
        <p:sp>
          <p:nvSpPr>
            <p:cNvPr id="8" name="AutoShape 5"/>
            <p:cNvSpPr>
              <a:spLocks noChangeAspect="1" noChangeArrowheads="1"/>
            </p:cNvSpPr>
            <p:nvPr/>
          </p:nvSpPr>
          <p:spPr bwMode="auto">
            <a:xfrm rot="6109147" flipH="1" flipV="1">
              <a:off x="4462463" y="1557337"/>
              <a:ext cx="1784350" cy="1577975"/>
            </a:xfrm>
            <a:custGeom>
              <a:avLst/>
              <a:gdLst>
                <a:gd name="G0" fmla="+- 4261215 0 0"/>
                <a:gd name="G1" fmla="+- -10890144 0 0"/>
                <a:gd name="G2" fmla="+- 4261215 0 -10890144"/>
                <a:gd name="G3" fmla="+- 10800 0 0"/>
                <a:gd name="G4" fmla="+- 0 0 4261215"/>
                <a:gd name="T0" fmla="*/ 360 256 1"/>
                <a:gd name="T1" fmla="*/ 0 256 1"/>
                <a:gd name="G5" fmla="+- G2 T0 T1"/>
                <a:gd name="G6" fmla="?: G2 G2 G5"/>
                <a:gd name="G7" fmla="+- 0 0 G6"/>
                <a:gd name="G8" fmla="+- 7674 0 0"/>
                <a:gd name="G9" fmla="+- 0 0 -10890144"/>
                <a:gd name="G10" fmla="+- 7674 0 2700"/>
                <a:gd name="G11" fmla="cos G10 4261215"/>
                <a:gd name="G12" fmla="sin G10 4261215"/>
                <a:gd name="G13" fmla="cos 13500 4261215"/>
                <a:gd name="G14" fmla="sin 13500 4261215"/>
                <a:gd name="G15" fmla="+- G11 10800 0"/>
                <a:gd name="G16" fmla="+- G12 10800 0"/>
                <a:gd name="G17" fmla="+- G13 10800 0"/>
                <a:gd name="G18" fmla="+- G14 10800 0"/>
                <a:gd name="G19" fmla="*/ 7674 1 2"/>
                <a:gd name="G20" fmla="+- G19 5400 0"/>
                <a:gd name="G21" fmla="cos G20 4261215"/>
                <a:gd name="G22" fmla="sin G20 4261215"/>
                <a:gd name="G23" fmla="+- G21 10800 0"/>
                <a:gd name="G24" fmla="+- G12 G23 G22"/>
                <a:gd name="G25" fmla="+- G22 G23 G11"/>
                <a:gd name="G26" fmla="cos 10800 4261215"/>
                <a:gd name="G27" fmla="sin 10800 4261215"/>
                <a:gd name="G28" fmla="cos 7674 4261215"/>
                <a:gd name="G29" fmla="sin 7674 4261215"/>
                <a:gd name="G30" fmla="+- G26 10800 0"/>
                <a:gd name="G31" fmla="+- G27 10800 0"/>
                <a:gd name="G32" fmla="+- G28 10800 0"/>
                <a:gd name="G33" fmla="+- G29 10800 0"/>
                <a:gd name="G34" fmla="+- G19 5400 0"/>
                <a:gd name="G35" fmla="cos G34 -10890144"/>
                <a:gd name="G36" fmla="sin G34 -10890144"/>
                <a:gd name="G37" fmla="+/ -10890144 4261215 2"/>
                <a:gd name="T2" fmla="*/ 180 256 1"/>
                <a:gd name="T3" fmla="*/ 0 256 1"/>
                <a:gd name="G38" fmla="+- G37 T2 T3"/>
                <a:gd name="G39" fmla="?: G2 G37 G38"/>
                <a:gd name="G40" fmla="cos 10800 G39"/>
                <a:gd name="G41" fmla="sin 10800 G39"/>
                <a:gd name="G42" fmla="cos 7674 G39"/>
                <a:gd name="G43" fmla="sin 7674 G39"/>
                <a:gd name="G44" fmla="+- G40 10800 0"/>
                <a:gd name="G45" fmla="+- G41 10800 0"/>
                <a:gd name="G46" fmla="+- G42 10800 0"/>
                <a:gd name="G47" fmla="+- G43 10800 0"/>
                <a:gd name="G48" fmla="+- G35 10800 0"/>
                <a:gd name="G49" fmla="+- G36 10800 0"/>
                <a:gd name="T4" fmla="*/ 17658 w 21600"/>
                <a:gd name="T5" fmla="*/ 2457 h 21600"/>
                <a:gd name="T6" fmla="*/ 1830 w 21600"/>
                <a:gd name="T7" fmla="*/ 8592 h 21600"/>
                <a:gd name="T8" fmla="*/ 15673 w 21600"/>
                <a:gd name="T9" fmla="*/ 4872 h 21600"/>
                <a:gd name="T10" fmla="*/ 16500 w 21600"/>
                <a:gd name="T11" fmla="*/ 23037 h 21600"/>
                <a:gd name="T12" fmla="*/ 10836 w 21600"/>
                <a:gd name="T13" fmla="*/ 20972 h 21600"/>
                <a:gd name="T14" fmla="*/ 12900 w 21600"/>
                <a:gd name="T15" fmla="*/ 1530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040" y="17756"/>
                  </a:moveTo>
                  <a:cubicBezTo>
                    <a:pt x="16744" y="16496"/>
                    <a:pt x="18474" y="13783"/>
                    <a:pt x="18474" y="10800"/>
                  </a:cubicBezTo>
                  <a:cubicBezTo>
                    <a:pt x="18474" y="6561"/>
                    <a:pt x="15038" y="3126"/>
                    <a:pt x="10800" y="3126"/>
                  </a:cubicBezTo>
                  <a:cubicBezTo>
                    <a:pt x="7268" y="3125"/>
                    <a:pt x="4192" y="5536"/>
                    <a:pt x="3348" y="8965"/>
                  </a:cubicBezTo>
                  <a:lnTo>
                    <a:pt x="313" y="8218"/>
                  </a:lnTo>
                  <a:cubicBezTo>
                    <a:pt x="1501" y="3392"/>
                    <a:pt x="5829" y="-1"/>
                    <a:pt x="10800" y="0"/>
                  </a:cubicBezTo>
                  <a:cubicBezTo>
                    <a:pt x="16764" y="0"/>
                    <a:pt x="21600" y="4835"/>
                    <a:pt x="21600" y="10800"/>
                  </a:cubicBezTo>
                  <a:cubicBezTo>
                    <a:pt x="21600" y="14998"/>
                    <a:pt x="19166" y="18816"/>
                    <a:pt x="15360" y="20589"/>
                  </a:cubicBezTo>
                  <a:lnTo>
                    <a:pt x="16500" y="23037"/>
                  </a:lnTo>
                  <a:lnTo>
                    <a:pt x="10836" y="20972"/>
                  </a:lnTo>
                  <a:lnTo>
                    <a:pt x="12900" y="15308"/>
                  </a:lnTo>
                  <a:lnTo>
                    <a:pt x="14040" y="17756"/>
                  </a:lnTo>
                  <a:close/>
                </a:path>
              </a:pathLst>
            </a:custGeom>
            <a:solidFill>
              <a:schemeClr val="accent1"/>
            </a:solidFill>
            <a:ln w="31750" algn="ctr">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 name="Text Box 6"/>
            <p:cNvSpPr txBox="1">
              <a:spLocks noChangeAspect="1" noChangeArrowheads="1"/>
            </p:cNvSpPr>
            <p:nvPr/>
          </p:nvSpPr>
          <p:spPr bwMode="auto">
            <a:xfrm>
              <a:off x="4838700" y="2124075"/>
              <a:ext cx="974725" cy="336550"/>
            </a:xfrm>
            <a:prstGeom prst="rect">
              <a:avLst/>
            </a:prstGeom>
            <a:noFill/>
            <a:ln w="31750" algn="ctr">
              <a:noFill/>
              <a:miter lim="800000"/>
              <a:headEnd/>
              <a:tailEnd/>
            </a:ln>
          </p:spPr>
          <p:txBody>
            <a:bodyPr wrap="none">
              <a:spAutoFit/>
            </a:bodyPr>
            <a:lstStyle/>
            <a:p>
              <a:pPr algn="ctr">
                <a:spcBef>
                  <a:spcPct val="50000"/>
                </a:spcBef>
              </a:pPr>
              <a:r>
                <a:rPr lang="en-US" sz="1600"/>
                <a:t>24 hours</a:t>
              </a:r>
            </a:p>
          </p:txBody>
        </p:sp>
        <p:grpSp>
          <p:nvGrpSpPr>
            <p:cNvPr id="10" name="Group 7"/>
            <p:cNvGrpSpPr>
              <a:grpSpLocks noChangeAspect="1"/>
            </p:cNvGrpSpPr>
            <p:nvPr/>
          </p:nvGrpSpPr>
          <p:grpSpPr bwMode="auto">
            <a:xfrm>
              <a:off x="4924425" y="2468563"/>
              <a:ext cx="1878013" cy="2084387"/>
              <a:chOff x="2826" y="1486"/>
              <a:chExt cx="1314" cy="1458"/>
            </a:xfrm>
          </p:grpSpPr>
          <p:sp>
            <p:nvSpPr>
              <p:cNvPr id="28" name="Text Box 8"/>
              <p:cNvSpPr txBox="1">
                <a:spLocks noChangeAspect="1" noChangeArrowheads="1"/>
              </p:cNvSpPr>
              <p:nvPr/>
            </p:nvSpPr>
            <p:spPr bwMode="auto">
              <a:xfrm>
                <a:off x="3065" y="2111"/>
                <a:ext cx="776" cy="236"/>
              </a:xfrm>
              <a:prstGeom prst="rect">
                <a:avLst/>
              </a:prstGeom>
              <a:noFill/>
              <a:ln w="31750" algn="ctr">
                <a:noFill/>
                <a:miter lim="800000"/>
                <a:headEnd/>
                <a:tailEnd/>
              </a:ln>
            </p:spPr>
            <p:txBody>
              <a:bodyPr wrap="none">
                <a:spAutoFit/>
              </a:bodyPr>
              <a:lstStyle/>
              <a:p>
                <a:pPr algn="ctr">
                  <a:spcBef>
                    <a:spcPct val="50000"/>
                  </a:spcBef>
                </a:pPr>
                <a:r>
                  <a:rPr lang="en-US" sz="1600"/>
                  <a:t>1-4 weeks</a:t>
                </a:r>
              </a:p>
            </p:txBody>
          </p:sp>
          <p:grpSp>
            <p:nvGrpSpPr>
              <p:cNvPr id="29" name="Group 9"/>
              <p:cNvGrpSpPr>
                <a:grpSpLocks noChangeAspect="1"/>
              </p:cNvGrpSpPr>
              <p:nvPr/>
            </p:nvGrpSpPr>
            <p:grpSpPr bwMode="auto">
              <a:xfrm>
                <a:off x="2826" y="1486"/>
                <a:ext cx="1314" cy="1458"/>
                <a:chOff x="2826" y="1486"/>
                <a:chExt cx="1314" cy="1458"/>
              </a:xfrm>
            </p:grpSpPr>
            <p:sp>
              <p:nvSpPr>
                <p:cNvPr id="30" name="Rectangle 10"/>
                <p:cNvSpPr>
                  <a:spLocks noChangeAspect="1" noChangeArrowheads="1"/>
                </p:cNvSpPr>
                <p:nvPr/>
              </p:nvSpPr>
              <p:spPr bwMode="auto">
                <a:xfrm>
                  <a:off x="2892" y="2704"/>
                  <a:ext cx="528" cy="240"/>
                </a:xfrm>
                <a:prstGeom prst="rect">
                  <a:avLst/>
                </a:prstGeom>
                <a:solidFill>
                  <a:schemeClr val="accent1"/>
                </a:solidFill>
                <a:ln w="31750" algn="ctr">
                  <a:solidFill>
                    <a:schemeClr val="tx1"/>
                  </a:solidFill>
                  <a:miter lim="800000"/>
                  <a:headEnd/>
                  <a:tailEnd/>
                </a:ln>
              </p:spPr>
              <p:txBody>
                <a:bodyPr wrap="none" anchor="ctr"/>
                <a:lstStyle/>
                <a:p>
                  <a:endParaRPr lang="en-US"/>
                </a:p>
              </p:txBody>
            </p:sp>
            <p:sp>
              <p:nvSpPr>
                <p:cNvPr id="31" name="AutoShape 11"/>
                <p:cNvSpPr>
                  <a:spLocks noChangeAspect="1" noChangeArrowheads="1"/>
                </p:cNvSpPr>
                <p:nvPr/>
              </p:nvSpPr>
              <p:spPr bwMode="auto">
                <a:xfrm rot="15490853" flipV="1">
                  <a:off x="2760" y="1552"/>
                  <a:ext cx="1458" cy="1314"/>
                </a:xfrm>
                <a:custGeom>
                  <a:avLst/>
                  <a:gdLst>
                    <a:gd name="G0" fmla="+- 7802764 0 0"/>
                    <a:gd name="G1" fmla="+- 10969111 0 0"/>
                    <a:gd name="G2" fmla="+- 7802764 0 10969111"/>
                    <a:gd name="G3" fmla="+- 10800 0 0"/>
                    <a:gd name="G4" fmla="+- 0 0 7802764"/>
                    <a:gd name="T0" fmla="*/ 360 256 1"/>
                    <a:gd name="T1" fmla="*/ 0 256 1"/>
                    <a:gd name="G5" fmla="+- G2 T0 T1"/>
                    <a:gd name="G6" fmla="?: G2 G2 G5"/>
                    <a:gd name="G7" fmla="+- 0 0 G6"/>
                    <a:gd name="G8" fmla="+- 7261 0 0"/>
                    <a:gd name="G9" fmla="+- 0 0 10969111"/>
                    <a:gd name="G10" fmla="+- 7261 0 2700"/>
                    <a:gd name="G11" fmla="cos G10 7802764"/>
                    <a:gd name="G12" fmla="sin G10 7802764"/>
                    <a:gd name="G13" fmla="cos 13500 7802764"/>
                    <a:gd name="G14" fmla="sin 13500 7802764"/>
                    <a:gd name="G15" fmla="+- G11 10800 0"/>
                    <a:gd name="G16" fmla="+- G12 10800 0"/>
                    <a:gd name="G17" fmla="+- G13 10800 0"/>
                    <a:gd name="G18" fmla="+- G14 10800 0"/>
                    <a:gd name="G19" fmla="*/ 7261 1 2"/>
                    <a:gd name="G20" fmla="+- G19 5400 0"/>
                    <a:gd name="G21" fmla="cos G20 7802764"/>
                    <a:gd name="G22" fmla="sin G20 7802764"/>
                    <a:gd name="G23" fmla="+- G21 10800 0"/>
                    <a:gd name="G24" fmla="+- G12 G23 G22"/>
                    <a:gd name="G25" fmla="+- G22 G23 G11"/>
                    <a:gd name="G26" fmla="cos 10800 7802764"/>
                    <a:gd name="G27" fmla="sin 10800 7802764"/>
                    <a:gd name="G28" fmla="cos 7261 7802764"/>
                    <a:gd name="G29" fmla="sin 7261 7802764"/>
                    <a:gd name="G30" fmla="+- G26 10800 0"/>
                    <a:gd name="G31" fmla="+- G27 10800 0"/>
                    <a:gd name="G32" fmla="+- G28 10800 0"/>
                    <a:gd name="G33" fmla="+- G29 10800 0"/>
                    <a:gd name="G34" fmla="+- G19 5400 0"/>
                    <a:gd name="G35" fmla="cos G34 10969111"/>
                    <a:gd name="G36" fmla="sin G34 10969111"/>
                    <a:gd name="G37" fmla="+/ 10969111 7802764 2"/>
                    <a:gd name="T2" fmla="*/ 180 256 1"/>
                    <a:gd name="T3" fmla="*/ 0 256 1"/>
                    <a:gd name="G38" fmla="+- G37 T2 T3"/>
                    <a:gd name="G39" fmla="?: G2 G37 G38"/>
                    <a:gd name="G40" fmla="cos 10800 G39"/>
                    <a:gd name="G41" fmla="sin 10800 G39"/>
                    <a:gd name="G42" fmla="cos 7261 G39"/>
                    <a:gd name="G43" fmla="sin 7261 G39"/>
                    <a:gd name="G44" fmla="+- G40 10800 0"/>
                    <a:gd name="G45" fmla="+- G41 10800 0"/>
                    <a:gd name="G46" fmla="+- G42 10800 0"/>
                    <a:gd name="G47" fmla="+- G43 10800 0"/>
                    <a:gd name="G48" fmla="+- G35 10800 0"/>
                    <a:gd name="G49" fmla="+- G36 10800 0"/>
                    <a:gd name="T4" fmla="*/ 19449 w 21600"/>
                    <a:gd name="T5" fmla="*/ 4333 h 21600"/>
                    <a:gd name="T6" fmla="*/ 1987 w 21600"/>
                    <a:gd name="T7" fmla="*/ 12773 h 21600"/>
                    <a:gd name="T8" fmla="*/ 16615 w 21600"/>
                    <a:gd name="T9" fmla="*/ 6452 h 21600"/>
                    <a:gd name="T10" fmla="*/ 4242 w 21600"/>
                    <a:gd name="T11" fmla="*/ 22600 h 21600"/>
                    <a:gd name="T12" fmla="*/ 2505 w 21600"/>
                    <a:gd name="T13" fmla="*/ 16523 h 21600"/>
                    <a:gd name="T14" fmla="*/ 8584 w 21600"/>
                    <a:gd name="T15" fmla="*/ 1478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8"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chemeClr val="accent1"/>
                </a:solidFill>
                <a:ln w="31750" algn="ctr">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grpSp>
          <p:nvGrpSpPr>
            <p:cNvPr id="11" name="Group 12"/>
            <p:cNvGrpSpPr>
              <a:grpSpLocks noChangeAspect="1"/>
            </p:cNvGrpSpPr>
            <p:nvPr/>
          </p:nvGrpSpPr>
          <p:grpSpPr bwMode="auto">
            <a:xfrm>
              <a:off x="124882" y="4518026"/>
              <a:ext cx="2690002" cy="1203375"/>
              <a:chOff x="-530" y="2919"/>
              <a:chExt cx="1881" cy="841"/>
            </a:xfrm>
          </p:grpSpPr>
          <p:sp>
            <p:nvSpPr>
              <p:cNvPr id="24" name="AutoShape 13"/>
              <p:cNvSpPr>
                <a:spLocks noChangeAspect="1" noChangeArrowheads="1"/>
              </p:cNvSpPr>
              <p:nvPr/>
            </p:nvSpPr>
            <p:spPr bwMode="auto">
              <a:xfrm>
                <a:off x="576" y="3434"/>
                <a:ext cx="579" cy="326"/>
              </a:xfrm>
              <a:prstGeom prst="cube">
                <a:avLst>
                  <a:gd name="adj" fmla="val 25000"/>
                </a:avLst>
              </a:prstGeom>
              <a:solidFill>
                <a:srgbClr val="99CCFF"/>
              </a:solidFill>
              <a:ln w="31750">
                <a:solidFill>
                  <a:srgbClr val="006CD8"/>
                </a:solidFill>
                <a:miter lim="800000"/>
                <a:headEnd/>
                <a:tailEnd/>
              </a:ln>
            </p:spPr>
            <p:txBody>
              <a:bodyPr wrap="none" anchor="ctr"/>
              <a:lstStyle/>
              <a:p>
                <a:endParaRPr lang="en-US"/>
              </a:p>
            </p:txBody>
          </p:sp>
          <p:sp>
            <p:nvSpPr>
              <p:cNvPr id="25" name="AutoShape 14"/>
              <p:cNvSpPr>
                <a:spLocks noChangeAspect="1" noChangeArrowheads="1"/>
              </p:cNvSpPr>
              <p:nvPr/>
            </p:nvSpPr>
            <p:spPr bwMode="auto">
              <a:xfrm>
                <a:off x="772" y="3172"/>
                <a:ext cx="579" cy="326"/>
              </a:xfrm>
              <a:prstGeom prst="cube">
                <a:avLst>
                  <a:gd name="adj" fmla="val 25000"/>
                </a:avLst>
              </a:prstGeom>
              <a:solidFill>
                <a:srgbClr val="99CCFF"/>
              </a:solidFill>
              <a:ln w="31750">
                <a:solidFill>
                  <a:srgbClr val="006CD8"/>
                </a:solidFill>
                <a:miter lim="800000"/>
                <a:headEnd/>
                <a:tailEnd/>
              </a:ln>
            </p:spPr>
            <p:txBody>
              <a:bodyPr wrap="none" anchor="ctr"/>
              <a:lstStyle/>
              <a:p>
                <a:endParaRPr lang="en-US"/>
              </a:p>
            </p:txBody>
          </p:sp>
          <p:sp>
            <p:nvSpPr>
              <p:cNvPr id="26" name="AutoShape 15"/>
              <p:cNvSpPr>
                <a:spLocks noChangeAspect="1" noChangeArrowheads="1"/>
              </p:cNvSpPr>
              <p:nvPr/>
            </p:nvSpPr>
            <p:spPr bwMode="auto">
              <a:xfrm>
                <a:off x="627" y="2919"/>
                <a:ext cx="579" cy="326"/>
              </a:xfrm>
              <a:prstGeom prst="cube">
                <a:avLst>
                  <a:gd name="adj" fmla="val 25000"/>
                </a:avLst>
              </a:prstGeom>
              <a:solidFill>
                <a:srgbClr val="99CCFF"/>
              </a:solidFill>
              <a:ln w="31750">
                <a:solidFill>
                  <a:srgbClr val="006CD8"/>
                </a:solidFill>
                <a:miter lim="800000"/>
                <a:headEnd/>
                <a:tailEnd/>
              </a:ln>
            </p:spPr>
            <p:txBody>
              <a:bodyPr wrap="none" anchor="ctr"/>
              <a:lstStyle/>
              <a:p>
                <a:endParaRPr lang="en-US"/>
              </a:p>
            </p:txBody>
          </p:sp>
          <p:sp>
            <p:nvSpPr>
              <p:cNvPr id="27" name="Text Box 16"/>
              <p:cNvSpPr txBox="1">
                <a:spLocks noChangeAspect="1" noChangeArrowheads="1"/>
              </p:cNvSpPr>
              <p:nvPr/>
            </p:nvSpPr>
            <p:spPr bwMode="auto">
              <a:xfrm>
                <a:off x="-530" y="3077"/>
                <a:ext cx="1084" cy="384"/>
              </a:xfrm>
              <a:prstGeom prst="rect">
                <a:avLst/>
              </a:prstGeom>
              <a:noFill/>
              <a:ln w="31750" algn="ctr">
                <a:noFill/>
                <a:miter lim="800000"/>
                <a:headEnd/>
                <a:tailEnd/>
              </a:ln>
            </p:spPr>
            <p:txBody>
              <a:bodyPr wrap="none">
                <a:spAutoFit/>
              </a:bodyPr>
              <a:lstStyle/>
              <a:p>
                <a:r>
                  <a:rPr lang="en-US" sz="1600" b="1" i="1" dirty="0">
                    <a:latin typeface="Arial Narrow" pitchFamily="34" charset="0"/>
                  </a:rPr>
                  <a:t>Release Backlog </a:t>
                </a:r>
              </a:p>
              <a:p>
                <a:endParaRPr lang="en-US" sz="1400" dirty="0">
                  <a:latin typeface="Arial Narrow" pitchFamily="34" charset="0"/>
                </a:endParaRPr>
              </a:p>
            </p:txBody>
          </p:sp>
        </p:grpSp>
        <p:grpSp>
          <p:nvGrpSpPr>
            <p:cNvPr id="12" name="Group 11"/>
            <p:cNvGrpSpPr>
              <a:grpSpLocks noChangeAspect="1"/>
            </p:cNvGrpSpPr>
            <p:nvPr/>
          </p:nvGrpSpPr>
          <p:grpSpPr bwMode="auto">
            <a:xfrm>
              <a:off x="4111625" y="4062413"/>
              <a:ext cx="806450" cy="600075"/>
              <a:chOff x="2550" y="2556"/>
              <a:chExt cx="810" cy="602"/>
            </a:xfrm>
          </p:grpSpPr>
          <p:sp>
            <p:nvSpPr>
              <p:cNvPr id="20" name="AutoShape 19"/>
              <p:cNvSpPr>
                <a:spLocks noChangeAspect="1" noChangeArrowheads="1"/>
              </p:cNvSpPr>
              <p:nvPr/>
            </p:nvSpPr>
            <p:spPr bwMode="auto">
              <a:xfrm>
                <a:off x="2688" y="2830"/>
                <a:ext cx="672" cy="328"/>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a:p>
            </p:txBody>
          </p:sp>
          <p:sp>
            <p:nvSpPr>
              <p:cNvPr id="21" name="AutoShape 20"/>
              <p:cNvSpPr>
                <a:spLocks noChangeAspect="1" noChangeArrowheads="1"/>
              </p:cNvSpPr>
              <p:nvPr/>
            </p:nvSpPr>
            <p:spPr bwMode="auto">
              <a:xfrm>
                <a:off x="2642" y="2739"/>
                <a:ext cx="672" cy="328"/>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a:p>
            </p:txBody>
          </p:sp>
          <p:sp>
            <p:nvSpPr>
              <p:cNvPr id="22" name="AutoShape 21"/>
              <p:cNvSpPr>
                <a:spLocks noChangeAspect="1" noChangeArrowheads="1"/>
              </p:cNvSpPr>
              <p:nvPr/>
            </p:nvSpPr>
            <p:spPr bwMode="auto">
              <a:xfrm>
                <a:off x="2596" y="2648"/>
                <a:ext cx="672" cy="328"/>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a:p>
            </p:txBody>
          </p:sp>
          <p:sp>
            <p:nvSpPr>
              <p:cNvPr id="23" name="AutoShape 22"/>
              <p:cNvSpPr>
                <a:spLocks noChangeAspect="1" noChangeArrowheads="1"/>
              </p:cNvSpPr>
              <p:nvPr/>
            </p:nvSpPr>
            <p:spPr bwMode="auto">
              <a:xfrm>
                <a:off x="2550" y="2556"/>
                <a:ext cx="672" cy="328"/>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a:p>
            </p:txBody>
          </p:sp>
        </p:grpSp>
        <p:sp>
          <p:nvSpPr>
            <p:cNvPr id="13" name="AutoShape 23"/>
            <p:cNvSpPr>
              <a:spLocks noChangeAspect="1" noChangeArrowheads="1"/>
            </p:cNvSpPr>
            <p:nvPr/>
          </p:nvSpPr>
          <p:spPr bwMode="auto">
            <a:xfrm>
              <a:off x="3082925" y="4002088"/>
              <a:ext cx="960438" cy="684212"/>
            </a:xfrm>
            <a:prstGeom prst="rightArrow">
              <a:avLst>
                <a:gd name="adj1" fmla="val 50000"/>
                <a:gd name="adj2" fmla="val 35093"/>
              </a:avLst>
            </a:prstGeom>
            <a:solidFill>
              <a:schemeClr val="accent1"/>
            </a:solidFill>
            <a:ln w="31750" algn="ctr">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 name="Text Box 24"/>
            <p:cNvSpPr txBox="1">
              <a:spLocks noChangeAspect="1" noChangeArrowheads="1"/>
            </p:cNvSpPr>
            <p:nvPr/>
          </p:nvSpPr>
          <p:spPr bwMode="auto">
            <a:xfrm>
              <a:off x="3933465" y="4829259"/>
              <a:ext cx="1300163" cy="336550"/>
            </a:xfrm>
            <a:prstGeom prst="rect">
              <a:avLst/>
            </a:prstGeom>
            <a:noFill/>
            <a:ln w="31750" algn="ctr">
              <a:noFill/>
              <a:miter lim="800000"/>
              <a:headEnd/>
              <a:tailEnd/>
            </a:ln>
          </p:spPr>
          <p:txBody>
            <a:bodyPr wrap="none">
              <a:spAutoFit/>
            </a:bodyPr>
            <a:lstStyle/>
            <a:p>
              <a:pPr algn="ctr"/>
              <a:r>
                <a:rPr lang="en-US" sz="1600" b="1" i="1" dirty="0">
                  <a:latin typeface="Arial Narrow" pitchFamily="34" charset="0"/>
                </a:rPr>
                <a:t>Backlog tasks</a:t>
              </a:r>
            </a:p>
          </p:txBody>
        </p:sp>
        <p:sp>
          <p:nvSpPr>
            <p:cNvPr id="15" name="AutoShape 26"/>
            <p:cNvSpPr>
              <a:spLocks noChangeAspect="1" noChangeArrowheads="1"/>
            </p:cNvSpPr>
            <p:nvPr/>
          </p:nvSpPr>
          <p:spPr bwMode="auto">
            <a:xfrm>
              <a:off x="6184900" y="4021138"/>
              <a:ext cx="1039813" cy="684212"/>
            </a:xfrm>
            <a:prstGeom prst="rightArrow">
              <a:avLst>
                <a:gd name="adj1" fmla="val 50000"/>
                <a:gd name="adj2" fmla="val 37993"/>
              </a:avLst>
            </a:prstGeom>
            <a:solidFill>
              <a:schemeClr val="accent1"/>
            </a:solidFill>
            <a:ln w="31750" algn="ctr">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6" name="AutoShape 27"/>
            <p:cNvSpPr>
              <a:spLocks noChangeAspect="1" noChangeArrowheads="1"/>
            </p:cNvSpPr>
            <p:nvPr/>
          </p:nvSpPr>
          <p:spPr bwMode="auto">
            <a:xfrm>
              <a:off x="7375525" y="4051300"/>
              <a:ext cx="1003300" cy="565150"/>
            </a:xfrm>
            <a:prstGeom prst="cube">
              <a:avLst>
                <a:gd name="adj" fmla="val 25000"/>
              </a:avLst>
            </a:prstGeom>
            <a:solidFill>
              <a:srgbClr val="FF3300"/>
            </a:solidFill>
            <a:ln w="31750">
              <a:solidFill>
                <a:schemeClr val="tx1"/>
              </a:solidFill>
              <a:miter lim="800000"/>
              <a:headEnd/>
              <a:tailEnd/>
            </a:ln>
          </p:spPr>
          <p:txBody>
            <a:bodyPr wrap="none" anchor="ctr"/>
            <a:lstStyle/>
            <a:p>
              <a:endParaRPr lang="en-US"/>
            </a:p>
          </p:txBody>
        </p:sp>
        <p:sp>
          <p:nvSpPr>
            <p:cNvPr id="17" name="Text Box 28"/>
            <p:cNvSpPr txBox="1">
              <a:spLocks noChangeAspect="1" noChangeArrowheads="1"/>
            </p:cNvSpPr>
            <p:nvPr/>
          </p:nvSpPr>
          <p:spPr bwMode="auto">
            <a:xfrm>
              <a:off x="7051675" y="4751388"/>
              <a:ext cx="1863725" cy="581025"/>
            </a:xfrm>
            <a:prstGeom prst="rect">
              <a:avLst/>
            </a:prstGeom>
            <a:noFill/>
            <a:ln w="31750" algn="ctr">
              <a:noFill/>
              <a:miter lim="800000"/>
              <a:headEnd/>
              <a:tailEnd/>
            </a:ln>
          </p:spPr>
          <p:txBody>
            <a:bodyPr wrap="none">
              <a:spAutoFit/>
            </a:bodyPr>
            <a:lstStyle/>
            <a:p>
              <a:pPr algn="ctr"/>
              <a:r>
                <a:rPr lang="en-US" sz="1600" b="1" i="1">
                  <a:latin typeface="Arial Narrow" pitchFamily="34" charset="0"/>
                </a:rPr>
                <a:t>Potentially Shippable</a:t>
              </a:r>
            </a:p>
            <a:p>
              <a:pPr algn="ctr"/>
              <a:r>
                <a:rPr lang="en-US" sz="1600" b="1" i="1">
                  <a:latin typeface="Arial Narrow" pitchFamily="34" charset="0"/>
                </a:rPr>
                <a:t>Product Increment</a:t>
              </a:r>
            </a:p>
          </p:txBody>
        </p:sp>
        <p:sp>
          <p:nvSpPr>
            <p:cNvPr id="18" name="AutoShape 31"/>
            <p:cNvSpPr>
              <a:spLocks noChangeAspect="1" noChangeArrowheads="1"/>
            </p:cNvSpPr>
            <p:nvPr/>
          </p:nvSpPr>
          <p:spPr bwMode="auto">
            <a:xfrm>
              <a:off x="1968500" y="4162425"/>
              <a:ext cx="1017588" cy="465138"/>
            </a:xfrm>
            <a:prstGeom prst="cube">
              <a:avLst>
                <a:gd name="adj" fmla="val 25000"/>
              </a:avLst>
            </a:prstGeom>
            <a:solidFill>
              <a:srgbClr val="FF7C80"/>
            </a:solidFill>
            <a:ln w="31750">
              <a:solidFill>
                <a:srgbClr val="336666"/>
              </a:solidFill>
              <a:miter lim="800000"/>
              <a:headEnd/>
              <a:tailEnd/>
            </a:ln>
          </p:spPr>
          <p:txBody>
            <a:bodyPr wrap="none" anchor="ctr"/>
            <a:lstStyle/>
            <a:p>
              <a:endParaRPr lang="en-US"/>
            </a:p>
          </p:txBody>
        </p:sp>
        <p:sp>
          <p:nvSpPr>
            <p:cNvPr id="19" name="Text Box 32"/>
            <p:cNvSpPr txBox="1">
              <a:spLocks noChangeAspect="1" noChangeArrowheads="1"/>
            </p:cNvSpPr>
            <p:nvPr/>
          </p:nvSpPr>
          <p:spPr bwMode="auto">
            <a:xfrm>
              <a:off x="2534586" y="3655135"/>
              <a:ext cx="2227262" cy="336550"/>
            </a:xfrm>
            <a:prstGeom prst="rect">
              <a:avLst/>
            </a:prstGeom>
            <a:noFill/>
            <a:ln w="31750" algn="ctr">
              <a:noFill/>
              <a:miter lim="800000"/>
              <a:headEnd/>
              <a:tailEnd/>
            </a:ln>
          </p:spPr>
          <p:txBody>
            <a:bodyPr>
              <a:spAutoFit/>
            </a:bodyPr>
            <a:lstStyle/>
            <a:p>
              <a:r>
                <a:rPr lang="en-US" sz="1600" b="1" i="1" dirty="0">
                  <a:latin typeface="Arial Narrow" pitchFamily="34" charset="0"/>
                </a:rPr>
                <a:t>Iteration Backlog</a:t>
              </a:r>
            </a:p>
          </p:txBody>
        </p:sp>
      </p:grpSp>
      <p:sp>
        <p:nvSpPr>
          <p:cNvPr id="32" name="Rounded Rectangle 31"/>
          <p:cNvSpPr/>
          <p:nvPr/>
        </p:nvSpPr>
        <p:spPr>
          <a:xfrm>
            <a:off x="150321" y="926311"/>
            <a:ext cx="2190307" cy="98882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Review Organizational Strategic Intent</a:t>
            </a:r>
            <a:endParaRPr lang="en-US" dirty="0">
              <a:solidFill>
                <a:schemeClr val="tx1"/>
              </a:solidFill>
            </a:endParaRPr>
          </a:p>
        </p:txBody>
      </p:sp>
      <p:sp>
        <p:nvSpPr>
          <p:cNvPr id="33" name="Rounded Rectangle 32"/>
          <p:cNvSpPr/>
          <p:nvPr/>
        </p:nvSpPr>
        <p:spPr>
          <a:xfrm>
            <a:off x="268869" y="2318643"/>
            <a:ext cx="2369869" cy="14249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Establish Projects and Initiatives aligned with Intent</a:t>
            </a:r>
            <a:endParaRPr lang="en-US" dirty="0">
              <a:solidFill>
                <a:schemeClr val="tx1"/>
              </a:solidFill>
            </a:endParaRPr>
          </a:p>
        </p:txBody>
      </p:sp>
      <p:sp>
        <p:nvSpPr>
          <p:cNvPr id="34" name="Rounded Rectangle 33"/>
          <p:cNvSpPr/>
          <p:nvPr/>
        </p:nvSpPr>
        <p:spPr>
          <a:xfrm>
            <a:off x="6646048" y="1156629"/>
            <a:ext cx="2190307" cy="113217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Measure Results of individuals relative to job expectations</a:t>
            </a:r>
            <a:endParaRPr lang="en-US" dirty="0">
              <a:solidFill>
                <a:schemeClr val="tx1"/>
              </a:solidFill>
            </a:endParaRPr>
          </a:p>
        </p:txBody>
      </p:sp>
      <p:cxnSp>
        <p:nvCxnSpPr>
          <p:cNvPr id="35" name="Straight Arrow Connector 34"/>
          <p:cNvCxnSpPr/>
          <p:nvPr/>
        </p:nvCxnSpPr>
        <p:spPr>
          <a:xfrm>
            <a:off x="1245474" y="2036098"/>
            <a:ext cx="0" cy="33673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6" name="Arc 35"/>
          <p:cNvSpPr/>
          <p:nvPr/>
        </p:nvSpPr>
        <p:spPr>
          <a:xfrm rot="10800000">
            <a:off x="1503653" y="2911335"/>
            <a:ext cx="1552352" cy="1658988"/>
          </a:xfrm>
          <a:prstGeom prst="arc">
            <a:avLst/>
          </a:prstGeom>
          <a:ln w="635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Arrow Connector 36"/>
          <p:cNvCxnSpPr/>
          <p:nvPr/>
        </p:nvCxnSpPr>
        <p:spPr>
          <a:xfrm flipV="1">
            <a:off x="7712684" y="2524635"/>
            <a:ext cx="0" cy="118908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417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program rollout</a:t>
            </a:r>
            <a:endParaRPr lang="en-US" dirty="0"/>
          </a:p>
        </p:txBody>
      </p:sp>
      <p:pic>
        <p:nvPicPr>
          <p:cNvPr id="5" name="Content Placeholder 4"/>
          <p:cNvPicPr>
            <a:picLocks noGrp="1" noChangeAspect="1"/>
          </p:cNvPicPr>
          <p:nvPr>
            <p:ph idx="1"/>
          </p:nvPr>
        </p:nvPicPr>
        <p:blipFill>
          <a:blip r:embed="rId3"/>
          <a:stretch>
            <a:fillRect/>
          </a:stretch>
        </p:blipFill>
        <p:spPr>
          <a:xfrm>
            <a:off x="2005781" y="1575795"/>
            <a:ext cx="5014451" cy="4683424"/>
          </a:xfrm>
          <a:prstGeom prst="rect">
            <a:avLst/>
          </a:prstGeom>
          <a:ln w="12700">
            <a:solidFill>
              <a:schemeClr val="tx1"/>
            </a:solidFill>
          </a:ln>
          <a:effectLst>
            <a:outerShdw blurRad="101600" dist="101600" dir="8100000" algn="tr" rotWithShape="0">
              <a:prstClr val="black">
                <a:alpha val="40000"/>
              </a:prstClr>
            </a:outerShdw>
          </a:effectLst>
        </p:spPr>
      </p:pic>
    </p:spTree>
    <p:extLst>
      <p:ext uri="{BB962C8B-B14F-4D97-AF65-F5344CB8AC3E}">
        <p14:creationId xmlns:p14="http://schemas.microsoft.com/office/powerpoint/2010/main" val="225446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352752" y="961011"/>
            <a:ext cx="8460171" cy="461665"/>
          </a:xfrm>
        </p:spPr>
        <p:txBody>
          <a:bodyPr>
            <a:normAutofit fontScale="90000"/>
          </a:bodyPr>
          <a:lstStyle/>
          <a:p>
            <a:r>
              <a:rPr lang="en-US" altLang="en-US" dirty="0" smtClean="0">
                <a:latin typeface="Verdana" panose="020B0604030504040204" pitchFamily="34" charset="0"/>
              </a:rPr>
              <a:t>Audience Participation</a:t>
            </a:r>
          </a:p>
        </p:txBody>
      </p:sp>
      <p:sp>
        <p:nvSpPr>
          <p:cNvPr id="13315" name="Content Placeholder 4"/>
          <p:cNvSpPr>
            <a:spLocks noGrp="1"/>
          </p:cNvSpPr>
          <p:nvPr>
            <p:ph idx="1"/>
          </p:nvPr>
        </p:nvSpPr>
        <p:spPr/>
        <p:txBody>
          <a:bodyPr/>
          <a:lstStyle/>
          <a:p>
            <a:r>
              <a:rPr lang="en-US" altLang="en-US" dirty="0" smtClean="0">
                <a:latin typeface="Verdana" panose="020B0604030504040204" pitchFamily="34" charset="0"/>
              </a:rPr>
              <a:t>Who loves performance reviews?</a:t>
            </a:r>
          </a:p>
          <a:p>
            <a:endParaRPr lang="en-US" altLang="en-US" dirty="0">
              <a:latin typeface="Verdana" panose="020B0604030504040204" pitchFamily="34" charset="0"/>
            </a:endParaRPr>
          </a:p>
          <a:p>
            <a:r>
              <a:rPr lang="en-US" altLang="en-US" dirty="0" smtClean="0">
                <a:latin typeface="Verdana" panose="020B0604030504040204" pitchFamily="34" charset="0"/>
              </a:rPr>
              <a:t>What challenges have you seen with performance reviews?</a:t>
            </a:r>
          </a:p>
          <a:p>
            <a:endParaRPr lang="en-US" altLang="en-US" dirty="0" smtClean="0">
              <a:latin typeface="Verdana" panose="020B0604030504040204" pitchFamily="34" charset="0"/>
            </a:endParaRPr>
          </a:p>
          <a:p>
            <a:r>
              <a:rPr lang="en-US" altLang="en-US" dirty="0" smtClean="0">
                <a:latin typeface="Verdana" panose="020B0604030504040204" pitchFamily="34" charset="0"/>
              </a:rPr>
              <a:t>What have you seen that has worked well with your performance reviews?</a:t>
            </a:r>
          </a:p>
        </p:txBody>
      </p:sp>
    </p:spTree>
    <p:extLst>
      <p:ext uri="{BB962C8B-B14F-4D97-AF65-F5344CB8AC3E}">
        <p14:creationId xmlns:p14="http://schemas.microsoft.com/office/powerpoint/2010/main" val="3052263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38152" y="1750953"/>
            <a:ext cx="4903341" cy="4431000"/>
            <a:chOff x="3724697" y="1832745"/>
            <a:chExt cx="4903341" cy="4431000"/>
          </a:xfrm>
        </p:grpSpPr>
        <p:sp>
          <p:nvSpPr>
            <p:cNvPr id="5" name="Rectangle 4"/>
            <p:cNvSpPr/>
            <p:nvPr/>
          </p:nvSpPr>
          <p:spPr>
            <a:xfrm>
              <a:off x="3724697" y="1832746"/>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725143" y="1832746"/>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725589"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726035"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726481"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grpSp>
      <p:grpSp>
        <p:nvGrpSpPr>
          <p:cNvPr id="11" name="Group 10"/>
          <p:cNvGrpSpPr/>
          <p:nvPr/>
        </p:nvGrpSpPr>
        <p:grpSpPr>
          <a:xfrm>
            <a:off x="1019324" y="1898585"/>
            <a:ext cx="7698150" cy="4272973"/>
            <a:chOff x="1019324" y="1898585"/>
            <a:chExt cx="7698150" cy="4272973"/>
          </a:xfrm>
        </p:grpSpPr>
        <p:cxnSp>
          <p:nvCxnSpPr>
            <p:cNvPr id="13" name="Straight Connector 12"/>
            <p:cNvCxnSpPr/>
            <p:nvPr/>
          </p:nvCxnSpPr>
          <p:spPr>
            <a:xfrm>
              <a:off x="3639936" y="2349021"/>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38907" y="327254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42554" y="419837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42554" y="512420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40337" y="6047687"/>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24568" y="281222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24568" y="3731941"/>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24568" y="4660914"/>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724568" y="558885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730709" y="2336726"/>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723437" y="3268033"/>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730610" y="4198370"/>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730610" y="5117310"/>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966980" y="1898585"/>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1019324" y="1898585"/>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grpSp>
      <p:cxnSp>
        <p:nvCxnSpPr>
          <p:cNvPr id="59" name="Straight Connector 58"/>
          <p:cNvCxnSpPr/>
          <p:nvPr/>
        </p:nvCxnSpPr>
        <p:spPr>
          <a:xfrm flipH="1" flipV="1">
            <a:off x="3642554" y="4201881"/>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131780" y="3004449"/>
            <a:ext cx="4101127" cy="1630056"/>
            <a:chOff x="4131780" y="3004449"/>
            <a:chExt cx="4101127" cy="1630056"/>
          </a:xfrm>
        </p:grpSpPr>
        <p:sp>
          <p:nvSpPr>
            <p:cNvPr id="47" name="Oval 46"/>
            <p:cNvSpPr/>
            <p:nvPr/>
          </p:nvSpPr>
          <p:spPr>
            <a:xfrm>
              <a:off x="5117269" y="4071324"/>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6117650" y="3972700"/>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1" name="Oval 50"/>
            <p:cNvSpPr/>
            <p:nvPr/>
          </p:nvSpPr>
          <p:spPr>
            <a:xfrm>
              <a:off x="7133118" y="4463055"/>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8118607" y="4520205"/>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4131780" y="300444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grpSp>
      <p:sp>
        <p:nvSpPr>
          <p:cNvPr id="57" name="Title 1"/>
          <p:cNvSpPr txBox="1">
            <a:spLocks/>
          </p:cNvSpPr>
          <p:nvPr/>
        </p:nvSpPr>
        <p:spPr>
          <a:xfrm>
            <a:off x="352752" y="961011"/>
            <a:ext cx="8460171" cy="461665"/>
          </a:xfrm>
          <a:prstGeom prst="rect">
            <a:avLst/>
          </a:prstGeom>
        </p:spPr>
        <p:txBody>
          <a:bodyPr/>
          <a:lst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a:lstStyle>
          <a:p>
            <a:r>
              <a:rPr lang="en-US" smtClean="0"/>
              <a:t>Performance Evaluation Model</a:t>
            </a:r>
            <a:endParaRPr lang="en-US" dirty="0"/>
          </a:p>
        </p:txBody>
      </p:sp>
      <p:cxnSp>
        <p:nvCxnSpPr>
          <p:cNvPr id="60" name="Straight Connector 59"/>
          <p:cNvCxnSpPr/>
          <p:nvPr/>
        </p:nvCxnSpPr>
        <p:spPr>
          <a:xfrm flipH="1" flipV="1">
            <a:off x="3642554" y="5095807"/>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53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additive="base">
                                        <p:cTn id="24" dur="500" fill="hold"/>
                                        <p:tgtEl>
                                          <p:spTgt spid="59"/>
                                        </p:tgtEl>
                                        <p:attrNameLst>
                                          <p:attrName>ppt_x</p:attrName>
                                        </p:attrNameLst>
                                      </p:cBhvr>
                                      <p:tavLst>
                                        <p:tav tm="0">
                                          <p:val>
                                            <p:strVal val="1+#ppt_w/2"/>
                                          </p:val>
                                        </p:tav>
                                        <p:tav tm="100000">
                                          <p:val>
                                            <p:strVal val="#ppt_x"/>
                                          </p:val>
                                        </p:tav>
                                      </p:tavLst>
                                    </p:anim>
                                    <p:anim calcmode="lin" valueType="num">
                                      <p:cBhvr additive="base">
                                        <p:cTn id="25" dur="500" fill="hold"/>
                                        <p:tgtEl>
                                          <p:spTgt spid="5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500" fill="hold"/>
                                        <p:tgtEl>
                                          <p:spTgt spid="60"/>
                                        </p:tgtEl>
                                        <p:attrNameLst>
                                          <p:attrName>ppt_x</p:attrName>
                                        </p:attrNameLst>
                                      </p:cBhvr>
                                      <p:tavLst>
                                        <p:tav tm="0">
                                          <p:val>
                                            <p:strVal val="1+#ppt_w/2"/>
                                          </p:val>
                                        </p:tav>
                                        <p:tav tm="100000">
                                          <p:val>
                                            <p:strVal val="#ppt_x"/>
                                          </p:val>
                                        </p:tav>
                                      </p:tavLst>
                                    </p:anim>
                                    <p:anim calcmode="lin" valueType="num">
                                      <p:cBhvr additive="base">
                                        <p:cTn id="31"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4127"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964573"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965019"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965465"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965911"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879366"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78337"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81984"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81984"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79767"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63998" y="208897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63998"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63998"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63998"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970139"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962867"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970040"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970040"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5006249" y="813006"/>
            <a:ext cx="3522004" cy="369332"/>
          </a:xfrm>
          <a:prstGeom prst="rect">
            <a:avLst/>
          </a:prstGeom>
          <a:noFill/>
        </p:spPr>
        <p:txBody>
          <a:bodyPr wrap="square" rtlCol="0">
            <a:spAutoFit/>
          </a:bodyPr>
          <a:lstStyle/>
          <a:p>
            <a:r>
              <a:rPr lang="en-US" dirty="0" smtClean="0">
                <a:solidFill>
                  <a:srgbClr val="FF0000"/>
                </a:solidFill>
              </a:rPr>
              <a:t>John the Journeyman</a:t>
            </a:r>
            <a:endParaRPr lang="en-US" dirty="0">
              <a:solidFill>
                <a:srgbClr val="FF0000"/>
              </a:solidFill>
            </a:endParaRPr>
          </a:p>
        </p:txBody>
      </p:sp>
      <p:sp>
        <p:nvSpPr>
          <p:cNvPr id="47" name="Oval 46"/>
          <p:cNvSpPr/>
          <p:nvPr/>
        </p:nvSpPr>
        <p:spPr>
          <a:xfrm>
            <a:off x="5358202" y="342360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6358583" y="332497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914383"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7359094" y="337842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8359540" y="387248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4357756" y="344909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39490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 of Two Developers</a:t>
            </a:r>
            <a:endParaRPr lang="en-US" dirty="0"/>
          </a:p>
        </p:txBody>
      </p:sp>
      <p:pic>
        <p:nvPicPr>
          <p:cNvPr id="3074" name="Picture 2" descr="Small Llama"/>
          <p:cNvPicPr>
            <a:picLocks noChangeAspect="1" noChangeArrowheads="1"/>
          </p:cNvPicPr>
          <p:nvPr/>
        </p:nvPicPr>
        <p:blipFill rotWithShape="1">
          <a:blip r:embed="rId2">
            <a:extLst>
              <a:ext uri="{28A0092B-C50C-407E-A947-70E740481C1C}">
                <a14:useLocalDpi xmlns:a14="http://schemas.microsoft.com/office/drawing/2010/main" val="0"/>
              </a:ext>
            </a:extLst>
          </a:blip>
          <a:srcRect r="50949"/>
          <a:stretch/>
        </p:blipFill>
        <p:spPr bwMode="auto">
          <a:xfrm>
            <a:off x="1616130" y="1051814"/>
            <a:ext cx="2224349" cy="55690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4852" y="1893346"/>
            <a:ext cx="1290917" cy="1200329"/>
          </a:xfrm>
          <a:prstGeom prst="rect">
            <a:avLst/>
          </a:prstGeom>
          <a:noFill/>
        </p:spPr>
        <p:txBody>
          <a:bodyPr wrap="square" rtlCol="0">
            <a:spAutoFit/>
          </a:bodyPr>
          <a:lstStyle/>
          <a:p>
            <a:r>
              <a:rPr lang="en-US" sz="7200" dirty="0" smtClean="0"/>
              <a:t>Ed</a:t>
            </a:r>
            <a:endParaRPr lang="en-US" sz="7200" dirty="0"/>
          </a:p>
        </p:txBody>
      </p:sp>
      <p:pic>
        <p:nvPicPr>
          <p:cNvPr id="6" name="Picture 2" descr="Small Llama"/>
          <p:cNvPicPr>
            <a:picLocks noChangeAspect="1" noChangeArrowheads="1"/>
          </p:cNvPicPr>
          <p:nvPr/>
        </p:nvPicPr>
        <p:blipFill rotWithShape="1">
          <a:blip r:embed="rId2">
            <a:extLst>
              <a:ext uri="{28A0092B-C50C-407E-A947-70E740481C1C}">
                <a14:useLocalDpi xmlns:a14="http://schemas.microsoft.com/office/drawing/2010/main" val="0"/>
              </a:ext>
            </a:extLst>
          </a:blip>
          <a:srcRect l="55891"/>
          <a:stretch/>
        </p:blipFill>
        <p:spPr bwMode="auto">
          <a:xfrm>
            <a:off x="6110689" y="1000108"/>
            <a:ext cx="2000232" cy="55690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61757" y="1893345"/>
            <a:ext cx="1290917" cy="1200329"/>
          </a:xfrm>
          <a:prstGeom prst="rect">
            <a:avLst/>
          </a:prstGeom>
          <a:noFill/>
        </p:spPr>
        <p:txBody>
          <a:bodyPr wrap="square" rtlCol="0">
            <a:spAutoFit/>
          </a:bodyPr>
          <a:lstStyle/>
          <a:p>
            <a:r>
              <a:rPr lang="en-US" sz="7200" dirty="0"/>
              <a:t>O</a:t>
            </a:r>
            <a:r>
              <a:rPr lang="en-US" sz="7200" dirty="0" smtClean="0"/>
              <a:t>z</a:t>
            </a:r>
            <a:endParaRPr lang="en-US" sz="7200" dirty="0"/>
          </a:p>
        </p:txBody>
      </p:sp>
    </p:spTree>
    <p:extLst>
      <p:ext uri="{BB962C8B-B14F-4D97-AF65-F5344CB8AC3E}">
        <p14:creationId xmlns:p14="http://schemas.microsoft.com/office/powerpoint/2010/main" val="57602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 – I get no respect</a:t>
            </a:r>
            <a:endParaRPr lang="en-US" dirty="0"/>
          </a:p>
        </p:txBody>
      </p:sp>
      <p:sp>
        <p:nvSpPr>
          <p:cNvPr id="3" name="Content Placeholder 2"/>
          <p:cNvSpPr>
            <a:spLocks noGrp="1"/>
          </p:cNvSpPr>
          <p:nvPr>
            <p:ph idx="1"/>
          </p:nvPr>
        </p:nvSpPr>
        <p:spPr>
          <a:xfrm>
            <a:off x="2269864" y="1600202"/>
            <a:ext cx="6622616" cy="4525963"/>
          </a:xfrm>
        </p:spPr>
        <p:txBody>
          <a:bodyPr>
            <a:noAutofit/>
          </a:bodyPr>
          <a:lstStyle/>
          <a:p>
            <a:pPr marL="0" indent="0">
              <a:buNone/>
            </a:pPr>
            <a:r>
              <a:rPr lang="en-US" sz="4000" dirty="0" smtClean="0"/>
              <a:t>For some reason people pay no attention to the man behind the fire wall.</a:t>
            </a:r>
          </a:p>
          <a:p>
            <a:pPr marL="0" indent="0">
              <a:buNone/>
            </a:pPr>
            <a:endParaRPr lang="en-US" sz="4000" dirty="0"/>
          </a:p>
          <a:p>
            <a:pPr marL="0" indent="0">
              <a:buNone/>
            </a:pPr>
            <a:r>
              <a:rPr lang="en-US" sz="4000" dirty="0" smtClean="0"/>
              <a:t>I’m </a:t>
            </a:r>
            <a:r>
              <a:rPr lang="en-US" sz="4000" dirty="0" err="1" smtClean="0"/>
              <a:t>gonna</a:t>
            </a:r>
            <a:r>
              <a:rPr lang="en-US" sz="4000" dirty="0" smtClean="0"/>
              <a:t> become a full stack developer and show what I can do</a:t>
            </a:r>
            <a:endParaRPr lang="en-US" sz="4000" dirty="0"/>
          </a:p>
        </p:txBody>
      </p:sp>
      <p:pic>
        <p:nvPicPr>
          <p:cNvPr id="5" name="Picture 2" descr="Small Llama"/>
          <p:cNvPicPr>
            <a:picLocks noChangeAspect="1" noChangeArrowheads="1"/>
          </p:cNvPicPr>
          <p:nvPr/>
        </p:nvPicPr>
        <p:blipFill rotWithShape="1">
          <a:blip r:embed="rId2">
            <a:extLst>
              <a:ext uri="{28A0092B-C50C-407E-A947-70E740481C1C}">
                <a14:useLocalDpi xmlns:a14="http://schemas.microsoft.com/office/drawing/2010/main" val="0"/>
              </a:ext>
            </a:extLst>
          </a:blip>
          <a:srcRect l="55891"/>
          <a:stretch/>
        </p:blipFill>
        <p:spPr bwMode="auto">
          <a:xfrm>
            <a:off x="251520" y="1161473"/>
            <a:ext cx="2000232" cy="556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96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z’s Performance Review</a:t>
            </a:r>
            <a:endParaRPr lang="en-US" dirty="0"/>
          </a:p>
        </p:txBody>
      </p:sp>
      <p:sp>
        <p:nvSpPr>
          <p:cNvPr id="3" name="Content Placeholder 2"/>
          <p:cNvSpPr>
            <a:spLocks noGrp="1"/>
          </p:cNvSpPr>
          <p:nvPr>
            <p:ph idx="1"/>
          </p:nvPr>
        </p:nvSpPr>
        <p:spPr/>
        <p:txBody>
          <a:bodyPr/>
          <a:lstStyle/>
          <a:p>
            <a:pPr marL="0" indent="0">
              <a:buNone/>
            </a:pPr>
            <a:r>
              <a:rPr lang="en-US" sz="4800" dirty="0" smtClean="0"/>
              <a:t>I exceeded expectations!!!!</a:t>
            </a:r>
          </a:p>
          <a:p>
            <a:pPr marL="0" indent="0">
              <a:buNone/>
            </a:pPr>
            <a:endParaRPr lang="en-US" dirty="0" smtClean="0"/>
          </a:p>
          <a:p>
            <a:pPr marL="0" indent="0">
              <a:buNone/>
            </a:pPr>
            <a:r>
              <a:rPr lang="en-US" dirty="0" smtClean="0"/>
              <a:t>When I started the code was toxic.  It was spewing crap all the time. </a:t>
            </a:r>
          </a:p>
          <a:p>
            <a:pPr marL="0" indent="0">
              <a:buNone/>
            </a:pPr>
            <a:r>
              <a:rPr lang="en-US" dirty="0" smtClean="0"/>
              <a:t> </a:t>
            </a:r>
          </a:p>
          <a:p>
            <a:pPr marL="0" indent="0">
              <a:buNone/>
            </a:pPr>
            <a:r>
              <a:rPr lang="en-US" dirty="0" smtClean="0"/>
              <a:t>I turned that manure producer into a functioning control center</a:t>
            </a:r>
          </a:p>
          <a:p>
            <a:endParaRPr lang="en-US" dirty="0"/>
          </a:p>
        </p:txBody>
      </p:sp>
    </p:spTree>
    <p:extLst>
      <p:ext uri="{BB962C8B-B14F-4D97-AF65-F5344CB8AC3E}">
        <p14:creationId xmlns:p14="http://schemas.microsoft.com/office/powerpoint/2010/main" val="94512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 – What’s wrong with this picture?</a:t>
            </a:r>
            <a:endParaRPr lang="en-US" dirty="0"/>
          </a:p>
        </p:txBody>
      </p:sp>
      <p:sp>
        <p:nvSpPr>
          <p:cNvPr id="3" name="Content Placeholder 2"/>
          <p:cNvSpPr>
            <a:spLocks noGrp="1"/>
          </p:cNvSpPr>
          <p:nvPr>
            <p:ph idx="1"/>
          </p:nvPr>
        </p:nvSpPr>
        <p:spPr/>
        <p:txBody>
          <a:bodyPr/>
          <a:lstStyle/>
          <a:p>
            <a:endParaRPr lang="en-US"/>
          </a:p>
        </p:txBody>
      </p:sp>
      <p:pic>
        <p:nvPicPr>
          <p:cNvPr id="3074" name="Picture 2" descr="Two-Headed-Llama--324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920" y="1055673"/>
            <a:ext cx="5492190" cy="56150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03230" y="2065469"/>
            <a:ext cx="1290917" cy="1200329"/>
          </a:xfrm>
          <a:prstGeom prst="rect">
            <a:avLst/>
          </a:prstGeom>
          <a:noFill/>
        </p:spPr>
        <p:txBody>
          <a:bodyPr wrap="square" rtlCol="0">
            <a:spAutoFit/>
          </a:bodyPr>
          <a:lstStyle/>
          <a:p>
            <a:r>
              <a:rPr lang="en-US" sz="7200" dirty="0" smtClean="0"/>
              <a:t>Ed</a:t>
            </a:r>
            <a:endParaRPr lang="en-US" sz="7200" dirty="0"/>
          </a:p>
        </p:txBody>
      </p:sp>
      <p:sp>
        <p:nvSpPr>
          <p:cNvPr id="6" name="TextBox 5"/>
          <p:cNvSpPr txBox="1"/>
          <p:nvPr/>
        </p:nvSpPr>
        <p:spPr>
          <a:xfrm>
            <a:off x="7468497" y="2065468"/>
            <a:ext cx="1290917" cy="1200329"/>
          </a:xfrm>
          <a:prstGeom prst="rect">
            <a:avLst/>
          </a:prstGeom>
          <a:noFill/>
        </p:spPr>
        <p:txBody>
          <a:bodyPr wrap="square" rtlCol="0">
            <a:spAutoFit/>
          </a:bodyPr>
          <a:lstStyle/>
          <a:p>
            <a:r>
              <a:rPr lang="en-US" sz="7200" dirty="0"/>
              <a:t>O</a:t>
            </a:r>
            <a:r>
              <a:rPr lang="en-US" sz="7200" dirty="0" smtClean="0"/>
              <a:t>z</a:t>
            </a:r>
            <a:endParaRPr lang="en-US" sz="7200" dirty="0"/>
          </a:p>
        </p:txBody>
      </p:sp>
    </p:spTree>
    <p:extLst>
      <p:ext uri="{BB962C8B-B14F-4D97-AF65-F5344CB8AC3E}">
        <p14:creationId xmlns:p14="http://schemas.microsoft.com/office/powerpoint/2010/main" val="369684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275185" y="808889"/>
            <a:ext cx="3384257" cy="369332"/>
          </a:xfrm>
          <a:prstGeom prst="rect">
            <a:avLst/>
          </a:prstGeom>
          <a:noFill/>
        </p:spPr>
        <p:txBody>
          <a:bodyPr wrap="square" rtlCol="0">
            <a:spAutoFit/>
          </a:bodyPr>
          <a:lstStyle/>
          <a:p>
            <a:r>
              <a:rPr lang="en-US" dirty="0">
                <a:solidFill>
                  <a:srgbClr val="FF0000"/>
                </a:solidFill>
              </a:rPr>
              <a:t>O</a:t>
            </a:r>
            <a:r>
              <a:rPr lang="en-US" dirty="0" smtClean="0">
                <a:solidFill>
                  <a:srgbClr val="FF0000"/>
                </a:solidFill>
              </a:rPr>
              <a:t>z the Whole Stack Developer</a:t>
            </a:r>
            <a:endParaRPr lang="en-US" dirty="0">
              <a:solidFill>
                <a:srgbClr val="FF0000"/>
              </a:solidFill>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4" y="243280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0" y="204131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252768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462664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5731595" y="468622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3595283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2495774"/>
            <a:ext cx="6755802" cy="1200329"/>
          </a:xfrm>
          <a:prstGeom prst="rect">
            <a:avLst/>
          </a:prstGeom>
          <a:noFill/>
        </p:spPr>
        <p:txBody>
          <a:bodyPr wrap="square" rtlCol="0">
            <a:spAutoFit/>
          </a:bodyPr>
          <a:lstStyle/>
          <a:p>
            <a:r>
              <a:rPr lang="en-US" sz="7200" dirty="0" smtClean="0"/>
              <a:t>Other Archetypes</a:t>
            </a:r>
            <a:endParaRPr lang="en-US" sz="7200" dirty="0"/>
          </a:p>
        </p:txBody>
      </p:sp>
    </p:spTree>
    <p:extLst>
      <p:ext uri="{BB962C8B-B14F-4D97-AF65-F5344CB8AC3E}">
        <p14:creationId xmlns:p14="http://schemas.microsoft.com/office/powerpoint/2010/main" val="13902911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575154" y="801406"/>
            <a:ext cx="2698467" cy="369332"/>
          </a:xfrm>
          <a:prstGeom prst="rect">
            <a:avLst/>
          </a:prstGeom>
          <a:noFill/>
        </p:spPr>
        <p:txBody>
          <a:bodyPr wrap="square" rtlCol="0">
            <a:spAutoFit/>
          </a:bodyPr>
          <a:lstStyle/>
          <a:p>
            <a:r>
              <a:rPr lang="en-US" dirty="0">
                <a:solidFill>
                  <a:srgbClr val="FF0000"/>
                </a:solidFill>
              </a:rPr>
              <a:t>Heather the Hero</a:t>
            </a:r>
          </a:p>
        </p:txBody>
      </p:sp>
      <p:sp>
        <p:nvSpPr>
          <p:cNvPr id="47" name="Oval 46"/>
          <p:cNvSpPr/>
          <p:nvPr/>
        </p:nvSpPr>
        <p:spPr>
          <a:xfrm>
            <a:off x="4725143" y="275067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377503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091500"/>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6" y="241338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5718591" y="3861515"/>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346765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457165" y="801407"/>
            <a:ext cx="3158263" cy="369332"/>
          </a:xfrm>
          <a:prstGeom prst="rect">
            <a:avLst/>
          </a:prstGeom>
          <a:noFill/>
        </p:spPr>
        <p:txBody>
          <a:bodyPr wrap="square" rtlCol="0">
            <a:spAutoFit/>
          </a:bodyPr>
          <a:lstStyle/>
          <a:p>
            <a:r>
              <a:rPr lang="en-US" dirty="0">
                <a:solidFill>
                  <a:srgbClr val="FF0000"/>
                </a:solidFill>
              </a:rPr>
              <a:t>Ivan the Individualist</a:t>
            </a:r>
          </a:p>
        </p:txBody>
      </p:sp>
      <p:sp>
        <p:nvSpPr>
          <p:cNvPr id="49" name="Oval 48"/>
          <p:cNvSpPr/>
          <p:nvPr/>
        </p:nvSpPr>
        <p:spPr>
          <a:xfrm>
            <a:off x="5725524" y="399189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8257" y="4490128"/>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347534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0" y="2754223"/>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174604"/>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46693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184725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90" y="2911433"/>
            <a:ext cx="8640960" cy="928694"/>
          </a:xfrm>
        </p:spPr>
        <p:txBody>
          <a:bodyPr>
            <a:normAutofit/>
          </a:bodyPr>
          <a:lstStyle/>
          <a:p>
            <a:r>
              <a:rPr lang="en-US" sz="4800" dirty="0">
                <a:latin typeface="Calibri" panose="020F0502020204030204" pitchFamily="34" charset="0"/>
              </a:rPr>
              <a:t>Why do Performance Reviews?</a:t>
            </a:r>
            <a:endParaRPr lang="en-US" sz="4800" dirty="0"/>
          </a:p>
        </p:txBody>
      </p:sp>
    </p:spTree>
    <p:extLst>
      <p:ext uri="{BB962C8B-B14F-4D97-AF65-F5344CB8AC3E}">
        <p14:creationId xmlns:p14="http://schemas.microsoft.com/office/powerpoint/2010/main" val="2506376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457167" y="786659"/>
            <a:ext cx="2856360" cy="369332"/>
          </a:xfrm>
          <a:prstGeom prst="rect">
            <a:avLst/>
          </a:prstGeom>
          <a:noFill/>
        </p:spPr>
        <p:txBody>
          <a:bodyPr wrap="square" rtlCol="0">
            <a:spAutoFit/>
          </a:bodyPr>
          <a:lstStyle/>
          <a:p>
            <a:r>
              <a:rPr lang="en-US" dirty="0" err="1">
                <a:solidFill>
                  <a:srgbClr val="FF0000"/>
                </a:solidFill>
              </a:rPr>
              <a:t>Tessy</a:t>
            </a:r>
            <a:r>
              <a:rPr lang="en-US" dirty="0">
                <a:solidFill>
                  <a:srgbClr val="FF0000"/>
                </a:solidFill>
              </a:rPr>
              <a:t> the Team Angel</a:t>
            </a:r>
          </a:p>
        </p:txBody>
      </p:sp>
      <p:sp>
        <p:nvSpPr>
          <p:cNvPr id="49" name="Oval 48"/>
          <p:cNvSpPr/>
          <p:nvPr/>
        </p:nvSpPr>
        <p:spPr>
          <a:xfrm>
            <a:off x="5725524" y="2742683"/>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365515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50566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77503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3163" y="313214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3471183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604653" y="801407"/>
            <a:ext cx="3084057" cy="369332"/>
          </a:xfrm>
          <a:prstGeom prst="rect">
            <a:avLst/>
          </a:prstGeom>
          <a:noFill/>
        </p:spPr>
        <p:txBody>
          <a:bodyPr wrap="square" rtlCol="0">
            <a:spAutoFit/>
          </a:bodyPr>
          <a:lstStyle/>
          <a:p>
            <a:r>
              <a:rPr lang="en-US" dirty="0">
                <a:solidFill>
                  <a:srgbClr val="FF0000"/>
                </a:solidFill>
              </a:rPr>
              <a:t>Irene the Innovator</a:t>
            </a:r>
          </a:p>
        </p:txBody>
      </p:sp>
      <p:sp>
        <p:nvSpPr>
          <p:cNvPr id="49" name="Oval 48"/>
          <p:cNvSpPr/>
          <p:nvPr/>
        </p:nvSpPr>
        <p:spPr>
          <a:xfrm>
            <a:off x="5725524" y="338729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410942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10817" y="2401670"/>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2772353"/>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312495"/>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3778031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048171" y="786659"/>
            <a:ext cx="4242381" cy="369332"/>
          </a:xfrm>
          <a:prstGeom prst="rect">
            <a:avLst/>
          </a:prstGeom>
          <a:noFill/>
        </p:spPr>
        <p:txBody>
          <a:bodyPr wrap="square" rtlCol="0">
            <a:spAutoFit/>
          </a:bodyPr>
          <a:lstStyle/>
          <a:p>
            <a:r>
              <a:rPr lang="en-US" dirty="0">
                <a:solidFill>
                  <a:srgbClr val="FF0000"/>
                </a:solidFill>
              </a:rPr>
              <a:t>Quincy the Quality Evangelist</a:t>
            </a:r>
          </a:p>
        </p:txBody>
      </p:sp>
      <p:sp>
        <p:nvSpPr>
          <p:cNvPr id="49" name="Oval 48"/>
          <p:cNvSpPr/>
          <p:nvPr/>
        </p:nvSpPr>
        <p:spPr>
          <a:xfrm>
            <a:off x="5727884" y="307445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259102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67742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70081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209343"/>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1063476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328390" y="816155"/>
            <a:ext cx="2915974" cy="369332"/>
          </a:xfrm>
          <a:prstGeom prst="rect">
            <a:avLst/>
          </a:prstGeom>
          <a:noFill/>
        </p:spPr>
        <p:txBody>
          <a:bodyPr wrap="square" rtlCol="0">
            <a:spAutoFit/>
          </a:bodyPr>
          <a:lstStyle/>
          <a:p>
            <a:r>
              <a:rPr lang="en-US" dirty="0">
                <a:solidFill>
                  <a:srgbClr val="FF0000"/>
                </a:solidFill>
              </a:rPr>
              <a:t>Paula the Perfectionist</a:t>
            </a:r>
          </a:p>
        </p:txBody>
      </p:sp>
      <p:sp>
        <p:nvSpPr>
          <p:cNvPr id="49" name="Oval 48"/>
          <p:cNvSpPr/>
          <p:nvPr/>
        </p:nvSpPr>
        <p:spPr>
          <a:xfrm>
            <a:off x="5725524" y="331737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4" y="239428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0" y="377503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457531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2" y="380571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2514342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3930183" y="786659"/>
            <a:ext cx="4274730" cy="369332"/>
          </a:xfrm>
          <a:prstGeom prst="rect">
            <a:avLst/>
          </a:prstGeom>
          <a:noFill/>
        </p:spPr>
        <p:txBody>
          <a:bodyPr wrap="square" rtlCol="0">
            <a:spAutoFit/>
          </a:bodyPr>
          <a:lstStyle/>
          <a:p>
            <a:r>
              <a:rPr lang="en-US" dirty="0">
                <a:solidFill>
                  <a:srgbClr val="FF0000"/>
                </a:solidFill>
              </a:rPr>
              <a:t>Alex the Architecture Astronaut</a:t>
            </a: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272845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0" y="2396785"/>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44652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86221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5755821" y="356281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2580745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3753203" y="801407"/>
            <a:ext cx="4716777" cy="369332"/>
          </a:xfrm>
          <a:prstGeom prst="rect">
            <a:avLst/>
          </a:prstGeom>
          <a:noFill/>
        </p:spPr>
        <p:txBody>
          <a:bodyPr wrap="square" rtlCol="0">
            <a:spAutoFit/>
          </a:bodyPr>
          <a:lstStyle/>
          <a:p>
            <a:r>
              <a:rPr lang="en-US" dirty="0">
                <a:solidFill>
                  <a:srgbClr val="FF0000"/>
                </a:solidFill>
              </a:rPr>
              <a:t>Tim the Enchanter….er Technologist</a:t>
            </a:r>
          </a:p>
        </p:txBody>
      </p:sp>
      <p:sp>
        <p:nvSpPr>
          <p:cNvPr id="49" name="Oval 48"/>
          <p:cNvSpPr/>
          <p:nvPr/>
        </p:nvSpPr>
        <p:spPr>
          <a:xfrm>
            <a:off x="5725524" y="338729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4" y="3666810"/>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0" y="248223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18315" y="311870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684646" y="313005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270746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245768" y="825875"/>
            <a:ext cx="3530160" cy="369332"/>
          </a:xfrm>
          <a:prstGeom prst="rect">
            <a:avLst/>
          </a:prstGeom>
          <a:noFill/>
        </p:spPr>
        <p:txBody>
          <a:bodyPr wrap="square" rtlCol="0">
            <a:spAutoFit/>
          </a:bodyPr>
          <a:lstStyle/>
          <a:p>
            <a:r>
              <a:rPr lang="en-US" dirty="0">
                <a:solidFill>
                  <a:srgbClr val="FF0000"/>
                </a:solidFill>
              </a:rPr>
              <a:t>Doug the Domain Expert</a:t>
            </a: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4" y="380066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0" y="288419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6" y="276342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226164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5755821" y="347511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141225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662463" y="808889"/>
            <a:ext cx="2887038" cy="369332"/>
          </a:xfrm>
          <a:prstGeom prst="rect">
            <a:avLst/>
          </a:prstGeom>
          <a:noFill/>
        </p:spPr>
        <p:txBody>
          <a:bodyPr wrap="square" rtlCol="0">
            <a:spAutoFit/>
          </a:bodyPr>
          <a:lstStyle/>
          <a:p>
            <a:r>
              <a:rPr lang="en-US" dirty="0">
                <a:solidFill>
                  <a:srgbClr val="FF0000"/>
                </a:solidFill>
              </a:rPr>
              <a:t>Stan the Shy Guy</a:t>
            </a: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4" y="243280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56281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11870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41269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5725524" y="371788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3037373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570408050"/>
              </p:ext>
            </p:extLst>
          </p:nvPr>
        </p:nvGraphicFramePr>
        <p:xfrm>
          <a:off x="1315900" y="1063280"/>
          <a:ext cx="6512201" cy="4731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2185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530040438"/>
              </p:ext>
            </p:extLst>
          </p:nvPr>
        </p:nvGraphicFramePr>
        <p:xfrm>
          <a:off x="1315900" y="1063280"/>
          <a:ext cx="6512201" cy="4731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5657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alibri" panose="020F0502020204030204" pitchFamily="34" charset="0"/>
              </a:rPr>
              <a:t>Why do Performance Reviews?</a:t>
            </a:r>
            <a:endParaRPr lang="en-US" sz="2800" b="1"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t>Set Goals</a:t>
            </a:r>
          </a:p>
          <a:p>
            <a:endParaRPr lang="en-US" dirty="0"/>
          </a:p>
          <a:p>
            <a:r>
              <a:rPr lang="en-US" dirty="0" smtClean="0"/>
              <a:t>Measure Performance</a:t>
            </a:r>
          </a:p>
          <a:p>
            <a:endParaRPr lang="en-US" dirty="0" smtClean="0"/>
          </a:p>
          <a:p>
            <a:r>
              <a:rPr lang="en-US" dirty="0" smtClean="0"/>
              <a:t>Establish Rewards</a:t>
            </a:r>
          </a:p>
          <a:p>
            <a:endParaRPr lang="en-US" dirty="0" smtClean="0"/>
          </a:p>
          <a:p>
            <a:r>
              <a:rPr lang="en-US" dirty="0" smtClean="0"/>
              <a:t>Career </a:t>
            </a:r>
            <a:r>
              <a:rPr lang="en-US" dirty="0"/>
              <a:t>Development</a:t>
            </a:r>
          </a:p>
          <a:p>
            <a:pPr marL="0" indent="0">
              <a:buNone/>
            </a:pPr>
            <a:endParaRPr lang="en-US" dirty="0"/>
          </a:p>
          <a:p>
            <a:endParaRPr lang="en-US" dirty="0"/>
          </a:p>
        </p:txBody>
      </p:sp>
    </p:spTree>
    <p:extLst>
      <p:ext uri="{BB962C8B-B14F-4D97-AF65-F5344CB8AC3E}">
        <p14:creationId xmlns:p14="http://schemas.microsoft.com/office/powerpoint/2010/main" val="47345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9"/>
          <p:cNvSpPr>
            <a:spLocks noGrp="1"/>
          </p:cNvSpPr>
          <p:nvPr>
            <p:ph type="title"/>
          </p:nvPr>
        </p:nvSpPr>
        <p:spPr>
          <a:xfrm>
            <a:off x="388241" y="2838572"/>
            <a:ext cx="6588292" cy="584775"/>
          </a:xfrm>
        </p:spPr>
        <p:txBody>
          <a:bodyPr/>
          <a:lstStyle/>
          <a:p>
            <a:r>
              <a:rPr lang="en-US" altLang="en-US" sz="3200" dirty="0" smtClean="0">
                <a:latin typeface="Verdana" panose="020B0604030504040204" pitchFamily="34" charset="0"/>
              </a:rPr>
              <a:t>How do managers like it?</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40131672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latin typeface="Verdana" panose="020B0604030504040204" pitchFamily="34" charset="0"/>
              </a:rPr>
              <a:t>Manager Feedback</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7923" y="1416961"/>
            <a:ext cx="7713405" cy="5107136"/>
          </a:xfrm>
        </p:spPr>
      </p:pic>
      <p:sp>
        <p:nvSpPr>
          <p:cNvPr id="3" name="Rectangle 2"/>
          <p:cNvSpPr/>
          <p:nvPr/>
        </p:nvSpPr>
        <p:spPr>
          <a:xfrm>
            <a:off x="5304711" y="3437278"/>
            <a:ext cx="2938626" cy="1200329"/>
          </a:xfrm>
          <a:prstGeom prst="rect">
            <a:avLst/>
          </a:prstGeom>
          <a:noFill/>
        </p:spPr>
        <p:txBody>
          <a:bodyPr wrap="none" lIns="91440" tIns="45720" rIns="91440" bIns="45720">
            <a:spAutoFit/>
          </a:bodyPr>
          <a:lstStyle/>
          <a:p>
            <a:pPr algn="ctr"/>
            <a:r>
              <a:rPr lang="en-US" sz="7200" b="0" cap="none" spc="0" dirty="0" smtClean="0">
                <a:ln w="0"/>
                <a:solidFill>
                  <a:srgbClr val="FF0000"/>
                </a:solidFill>
                <a:effectLst>
                  <a:outerShdw blurRad="38100" dist="25400" dir="5400000" algn="ctr" rotWithShape="0">
                    <a:srgbClr val="6E747A">
                      <a:alpha val="43000"/>
                    </a:srgbClr>
                  </a:outerShdw>
                </a:effectLst>
              </a:rPr>
              <a:t>100%</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9187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latin typeface="Verdana" panose="020B0604030504040204" pitchFamily="34" charset="0"/>
              </a:rPr>
              <a:t>Manager Feedback</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7923" y="1426689"/>
            <a:ext cx="7728154" cy="5097498"/>
          </a:xfrm>
        </p:spPr>
      </p:pic>
      <p:sp>
        <p:nvSpPr>
          <p:cNvPr id="4" name="Rectangle 3"/>
          <p:cNvSpPr/>
          <p:nvPr/>
        </p:nvSpPr>
        <p:spPr>
          <a:xfrm>
            <a:off x="5598060" y="3437278"/>
            <a:ext cx="2351926" cy="1200329"/>
          </a:xfrm>
          <a:prstGeom prst="rect">
            <a:avLst/>
          </a:prstGeom>
          <a:noFill/>
        </p:spPr>
        <p:txBody>
          <a:bodyPr wrap="none" lIns="91440" tIns="45720" rIns="91440" bIns="45720">
            <a:spAutoFit/>
          </a:bodyPr>
          <a:lstStyle/>
          <a:p>
            <a:pPr algn="ctr"/>
            <a:r>
              <a:rPr lang="en-US" sz="7200" dirty="0" smtClean="0">
                <a:ln w="0"/>
                <a:solidFill>
                  <a:srgbClr val="FF0000"/>
                </a:solidFill>
                <a:effectLst>
                  <a:outerShdw blurRad="38100" dist="25400" dir="5400000" algn="ctr" rotWithShape="0">
                    <a:srgbClr val="6E747A">
                      <a:alpha val="43000"/>
                    </a:srgbClr>
                  </a:outerShdw>
                </a:effectLst>
              </a:rPr>
              <a:t>85</a:t>
            </a:r>
            <a:r>
              <a:rPr lang="en-US" sz="7200" b="0" cap="none" spc="0" dirty="0" smtClean="0">
                <a:ln w="0"/>
                <a:solidFill>
                  <a:srgbClr val="FF0000"/>
                </a:solidFill>
                <a:effectLst>
                  <a:outerShdw blurRad="38100" dist="25400" dir="5400000" algn="ctr" rotWithShape="0">
                    <a:srgbClr val="6E747A">
                      <a:alpha val="43000"/>
                    </a:srgbClr>
                  </a:outerShdw>
                </a:effectLst>
              </a:rPr>
              <a:t>%</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59654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latin typeface="Verdana" panose="020B0604030504040204" pitchFamily="34" charset="0"/>
              </a:rPr>
              <a:t>Manager Feedback</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8534" y="1422676"/>
            <a:ext cx="7574808" cy="5030958"/>
          </a:xfrm>
        </p:spPr>
      </p:pic>
      <p:sp>
        <p:nvSpPr>
          <p:cNvPr id="4" name="Rectangle 3"/>
          <p:cNvSpPr/>
          <p:nvPr/>
        </p:nvSpPr>
        <p:spPr>
          <a:xfrm>
            <a:off x="5598060" y="3437278"/>
            <a:ext cx="2351926" cy="1200329"/>
          </a:xfrm>
          <a:prstGeom prst="rect">
            <a:avLst/>
          </a:prstGeom>
          <a:noFill/>
        </p:spPr>
        <p:txBody>
          <a:bodyPr wrap="none" lIns="91440" tIns="45720" rIns="91440" bIns="45720">
            <a:spAutoFit/>
          </a:bodyPr>
          <a:lstStyle/>
          <a:p>
            <a:pPr algn="ctr"/>
            <a:r>
              <a:rPr lang="en-US" sz="7200" dirty="0" smtClean="0">
                <a:ln w="0"/>
                <a:solidFill>
                  <a:srgbClr val="FF0000"/>
                </a:solidFill>
                <a:effectLst>
                  <a:outerShdw blurRad="38100" dist="25400" dir="5400000" algn="ctr" rotWithShape="0">
                    <a:srgbClr val="6E747A">
                      <a:alpha val="43000"/>
                    </a:srgbClr>
                  </a:outerShdw>
                </a:effectLst>
              </a:rPr>
              <a:t>92</a:t>
            </a:r>
            <a:r>
              <a:rPr lang="en-US" sz="7200" b="0" cap="none" spc="0" dirty="0" smtClean="0">
                <a:ln w="0"/>
                <a:solidFill>
                  <a:srgbClr val="FF0000"/>
                </a:solidFill>
                <a:effectLst>
                  <a:outerShdw blurRad="38100" dist="25400" dir="5400000" algn="ctr" rotWithShape="0">
                    <a:srgbClr val="6E747A">
                      <a:alpha val="43000"/>
                    </a:srgbClr>
                  </a:outerShdw>
                </a:effectLst>
              </a:rPr>
              <a:t>%</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9038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9"/>
          <p:cNvSpPr>
            <a:spLocks noGrp="1"/>
          </p:cNvSpPr>
          <p:nvPr>
            <p:ph type="title"/>
          </p:nvPr>
        </p:nvSpPr>
        <p:spPr>
          <a:xfrm>
            <a:off x="388241" y="2838572"/>
            <a:ext cx="6706826" cy="584775"/>
          </a:xfrm>
        </p:spPr>
        <p:txBody>
          <a:bodyPr/>
          <a:lstStyle/>
          <a:p>
            <a:r>
              <a:rPr lang="en-US" altLang="en-US" sz="3200" dirty="0" smtClean="0">
                <a:latin typeface="Verdana" panose="020B0604030504040204" pitchFamily="34" charset="0"/>
              </a:rPr>
              <a:t>How do colleagues like it?</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8097451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latin typeface="Verdana" panose="020B0604030504040204" pitchFamily="34" charset="0"/>
              </a:rPr>
              <a:t>Colleague Feedback</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2169" y="1452630"/>
            <a:ext cx="7654412" cy="5055340"/>
          </a:xfrm>
        </p:spPr>
      </p:pic>
      <p:sp>
        <p:nvSpPr>
          <p:cNvPr id="4" name="Rectangle 3"/>
          <p:cNvSpPr/>
          <p:nvPr/>
        </p:nvSpPr>
        <p:spPr>
          <a:xfrm>
            <a:off x="5598060" y="3437278"/>
            <a:ext cx="2351926" cy="1200329"/>
          </a:xfrm>
          <a:prstGeom prst="rect">
            <a:avLst/>
          </a:prstGeom>
          <a:noFill/>
        </p:spPr>
        <p:txBody>
          <a:bodyPr wrap="none" lIns="91440" tIns="45720" rIns="91440" bIns="45720">
            <a:spAutoFit/>
          </a:bodyPr>
          <a:lstStyle/>
          <a:p>
            <a:pPr algn="ctr"/>
            <a:r>
              <a:rPr lang="en-US" sz="7200" dirty="0" smtClean="0">
                <a:ln w="0"/>
                <a:solidFill>
                  <a:srgbClr val="FF0000"/>
                </a:solidFill>
                <a:effectLst>
                  <a:outerShdw blurRad="38100" dist="25400" dir="5400000" algn="ctr" rotWithShape="0">
                    <a:srgbClr val="6E747A">
                      <a:alpha val="43000"/>
                    </a:srgbClr>
                  </a:outerShdw>
                </a:effectLst>
              </a:rPr>
              <a:t>73</a:t>
            </a:r>
            <a:r>
              <a:rPr lang="en-US" sz="7200" b="0" cap="none" spc="0" dirty="0" smtClean="0">
                <a:ln w="0"/>
                <a:solidFill>
                  <a:srgbClr val="FF0000"/>
                </a:solidFill>
                <a:effectLst>
                  <a:outerShdw blurRad="38100" dist="25400" dir="5400000" algn="ctr" rotWithShape="0">
                    <a:srgbClr val="6E747A">
                      <a:alpha val="43000"/>
                    </a:srgbClr>
                  </a:outerShdw>
                </a:effectLst>
              </a:rPr>
              <a:t>%</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07208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latin typeface="Verdana" panose="020B0604030504040204" pitchFamily="34" charset="0"/>
              </a:rPr>
              <a:t>Colleague Feedback</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6815" y="1422676"/>
            <a:ext cx="7729262" cy="5104774"/>
          </a:xfrm>
        </p:spPr>
      </p:pic>
      <p:sp>
        <p:nvSpPr>
          <p:cNvPr id="4" name="Rectangle 3"/>
          <p:cNvSpPr/>
          <p:nvPr/>
        </p:nvSpPr>
        <p:spPr>
          <a:xfrm>
            <a:off x="5598059" y="3437278"/>
            <a:ext cx="2351926" cy="1200329"/>
          </a:xfrm>
          <a:prstGeom prst="rect">
            <a:avLst/>
          </a:prstGeom>
          <a:noFill/>
        </p:spPr>
        <p:txBody>
          <a:bodyPr wrap="none" lIns="91440" tIns="45720" rIns="91440" bIns="45720">
            <a:spAutoFit/>
          </a:bodyPr>
          <a:lstStyle/>
          <a:p>
            <a:pPr algn="ctr"/>
            <a:r>
              <a:rPr lang="en-US" sz="7200" dirty="0" smtClean="0">
                <a:ln w="0"/>
                <a:solidFill>
                  <a:srgbClr val="FF0000"/>
                </a:solidFill>
                <a:effectLst>
                  <a:outerShdw blurRad="38100" dist="25400" dir="5400000" algn="ctr" rotWithShape="0">
                    <a:srgbClr val="6E747A">
                      <a:alpha val="43000"/>
                    </a:srgbClr>
                  </a:outerShdw>
                </a:effectLst>
              </a:rPr>
              <a:t>57</a:t>
            </a:r>
            <a:r>
              <a:rPr lang="en-US" sz="7200" b="0" cap="none" spc="0" dirty="0" smtClean="0">
                <a:ln w="0"/>
                <a:solidFill>
                  <a:srgbClr val="FF0000"/>
                </a:solidFill>
                <a:effectLst>
                  <a:outerShdw blurRad="38100" dist="25400" dir="5400000" algn="ctr" rotWithShape="0">
                    <a:srgbClr val="6E747A">
                      <a:alpha val="43000"/>
                    </a:srgbClr>
                  </a:outerShdw>
                </a:effectLst>
              </a:rPr>
              <a:t>%</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2707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latin typeface="Verdana" panose="020B0604030504040204" pitchFamily="34" charset="0"/>
              </a:rPr>
              <a:t>Colleague Feedback</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7419" y="1430149"/>
            <a:ext cx="7551175" cy="5012175"/>
          </a:xfrm>
        </p:spPr>
      </p:pic>
      <p:sp>
        <p:nvSpPr>
          <p:cNvPr id="4" name="Rectangle 3"/>
          <p:cNvSpPr/>
          <p:nvPr/>
        </p:nvSpPr>
        <p:spPr>
          <a:xfrm>
            <a:off x="5598060" y="3437278"/>
            <a:ext cx="2351926" cy="1200329"/>
          </a:xfrm>
          <a:prstGeom prst="rect">
            <a:avLst/>
          </a:prstGeom>
          <a:noFill/>
        </p:spPr>
        <p:txBody>
          <a:bodyPr wrap="none" lIns="91440" tIns="45720" rIns="91440" bIns="45720">
            <a:spAutoFit/>
          </a:bodyPr>
          <a:lstStyle/>
          <a:p>
            <a:pPr algn="ctr"/>
            <a:r>
              <a:rPr lang="en-US" sz="7200" dirty="0" smtClean="0">
                <a:ln w="0"/>
                <a:solidFill>
                  <a:srgbClr val="FF0000"/>
                </a:solidFill>
                <a:effectLst>
                  <a:outerShdw blurRad="38100" dist="25400" dir="5400000" algn="ctr" rotWithShape="0">
                    <a:srgbClr val="6E747A">
                      <a:alpha val="43000"/>
                    </a:srgbClr>
                  </a:outerShdw>
                </a:effectLst>
              </a:rPr>
              <a:t>68</a:t>
            </a:r>
            <a:r>
              <a:rPr lang="en-US" sz="7200" b="0" cap="none" spc="0" dirty="0" smtClean="0">
                <a:ln w="0"/>
                <a:solidFill>
                  <a:srgbClr val="FF0000"/>
                </a:solidFill>
                <a:effectLst>
                  <a:outerShdw blurRad="38100" dist="25400" dir="5400000" algn="ctr" rotWithShape="0">
                    <a:srgbClr val="6E747A">
                      <a:alpha val="43000"/>
                    </a:srgbClr>
                  </a:outerShdw>
                </a:effectLst>
              </a:rPr>
              <a:t>%</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7612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9"/>
          <p:cNvSpPr>
            <a:spLocks noGrp="1"/>
          </p:cNvSpPr>
          <p:nvPr>
            <p:ph type="title"/>
          </p:nvPr>
        </p:nvSpPr>
        <p:spPr>
          <a:xfrm>
            <a:off x="388241" y="2838572"/>
            <a:ext cx="5943600" cy="584775"/>
          </a:xfrm>
        </p:spPr>
        <p:txBody>
          <a:bodyPr/>
          <a:lstStyle/>
          <a:p>
            <a:r>
              <a:rPr lang="en-US" altLang="en-US" sz="3200" dirty="0" smtClean="0">
                <a:latin typeface="Verdana" panose="020B0604030504040204" pitchFamily="34" charset="0"/>
              </a:rPr>
              <a:t>Inspecting and adapting</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8655037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 integrating with HR systems</a:t>
            </a:r>
            <a:endParaRPr lang="en-US" dirty="0"/>
          </a:p>
        </p:txBody>
      </p:sp>
      <p:sp>
        <p:nvSpPr>
          <p:cNvPr id="3" name="Content Placeholder 2"/>
          <p:cNvSpPr>
            <a:spLocks noGrp="1"/>
          </p:cNvSpPr>
          <p:nvPr>
            <p:ph idx="1"/>
          </p:nvPr>
        </p:nvSpPr>
        <p:spPr/>
        <p:txBody>
          <a:bodyPr/>
          <a:lstStyle/>
          <a:p>
            <a:r>
              <a:rPr lang="en-US" dirty="0" smtClean="0"/>
              <a:t>HR rating model emphasizes “performance” over career growth</a:t>
            </a:r>
          </a:p>
          <a:p>
            <a:r>
              <a:rPr lang="en-US" dirty="0" smtClean="0"/>
              <a:t>Coarse-grained HR performance ratings</a:t>
            </a:r>
          </a:p>
          <a:p>
            <a:r>
              <a:rPr lang="en-US" dirty="0" smtClean="0"/>
              <a:t>Redundancies in paperwork</a:t>
            </a:r>
          </a:p>
          <a:p>
            <a:r>
              <a:rPr lang="en-US" dirty="0" smtClean="0"/>
              <a:t>Title inconsistencies across the company</a:t>
            </a:r>
          </a:p>
          <a:p>
            <a:endParaRPr lang="en-US" dirty="0" smtClean="0"/>
          </a:p>
          <a:p>
            <a:endParaRPr lang="en-US" dirty="0"/>
          </a:p>
        </p:txBody>
      </p:sp>
    </p:spTree>
    <p:extLst>
      <p:ext uri="{BB962C8B-B14F-4D97-AF65-F5344CB8AC3E}">
        <p14:creationId xmlns:p14="http://schemas.microsoft.com/office/powerpoint/2010/main" val="304257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2800" dirty="0" smtClean="0">
                <a:latin typeface="Calibri" panose="020F0502020204030204" pitchFamily="34" charset="0"/>
              </a:rPr>
              <a:t>Traditional Approach to Objectives</a:t>
            </a:r>
          </a:p>
        </p:txBody>
      </p:sp>
      <p:pic>
        <p:nvPicPr>
          <p:cNvPr id="14339"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057573"/>
            <a:ext cx="54864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963738"/>
            <a:ext cx="29591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615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1+#ppt_w/2"/>
                                          </p:val>
                                        </p:tav>
                                        <p:tav tm="100000">
                                          <p:val>
                                            <p:strVal val="#ppt_x"/>
                                          </p:val>
                                        </p:tav>
                                      </p:tavLst>
                                    </p:anim>
                                    <p:anim calcmode="lin" valueType="num">
                                      <p:cBhvr additive="base">
                                        <p:cTn id="8"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the Structure</a:t>
            </a:r>
            <a:endParaRPr lang="en-US" dirty="0"/>
          </a:p>
        </p:txBody>
      </p:sp>
      <p:graphicFrame>
        <p:nvGraphicFramePr>
          <p:cNvPr id="4" name="Content Placeholder 3"/>
          <p:cNvGraphicFramePr>
            <a:graphicFrameLocks noGrp="1"/>
          </p:cNvGraphicFramePr>
          <p:nvPr>
            <p:ph idx="1"/>
            <p:extLst/>
          </p:nvPr>
        </p:nvGraphicFramePr>
        <p:xfrm>
          <a:off x="352425" y="1887538"/>
          <a:ext cx="8459786" cy="3677920"/>
        </p:xfrm>
        <a:graphic>
          <a:graphicData uri="http://schemas.openxmlformats.org/drawingml/2006/table">
            <a:tbl>
              <a:tblPr bandRow="1">
                <a:tableStyleId>{5940675A-B579-460E-94D1-54222C63F5DA}</a:tableStyleId>
              </a:tblPr>
              <a:tblGrid>
                <a:gridCol w="3916568">
                  <a:extLst>
                    <a:ext uri="{9D8B030D-6E8A-4147-A177-3AD203B41FA5}">
                      <a16:colId xmlns:a16="http://schemas.microsoft.com/office/drawing/2014/main" xmlns="" val="20000"/>
                    </a:ext>
                  </a:extLst>
                </a:gridCol>
                <a:gridCol w="2134140">
                  <a:extLst>
                    <a:ext uri="{9D8B030D-6E8A-4147-A177-3AD203B41FA5}">
                      <a16:colId xmlns:a16="http://schemas.microsoft.com/office/drawing/2014/main" xmlns="" val="20001"/>
                    </a:ext>
                  </a:extLst>
                </a:gridCol>
                <a:gridCol w="2409078"/>
              </a:tblGrid>
              <a:tr h="393700">
                <a:tc>
                  <a:txBody>
                    <a:bodyPr/>
                    <a:lstStyle/>
                    <a:p>
                      <a:endParaRPr lang="en-US" dirty="0"/>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i="0" dirty="0" smtClean="0">
                          <a:solidFill>
                            <a:schemeClr val="tx1"/>
                          </a:solidFill>
                          <a:effectLst/>
                          <a:latin typeface="+mn-lt"/>
                          <a:ea typeface="Calibri"/>
                          <a:cs typeface="Times New Roman"/>
                        </a:rPr>
                        <a:t>Behavior</a:t>
                      </a: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i="0" dirty="0" smtClean="0">
                          <a:solidFill>
                            <a:schemeClr val="tx1"/>
                          </a:solidFill>
                          <a:effectLst/>
                          <a:latin typeface="+mn-lt"/>
                          <a:ea typeface="Calibri"/>
                          <a:cs typeface="Times New Roman"/>
                        </a:rPr>
                        <a:t>Impact</a:t>
                      </a: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393700">
                <a:tc>
                  <a:txBody>
                    <a:bodyPr/>
                    <a:lstStyle/>
                    <a:p>
                      <a:pPr marL="0" marR="0">
                        <a:lnSpc>
                          <a:spcPct val="115000"/>
                        </a:lnSpc>
                        <a:spcBef>
                          <a:spcPts val="0"/>
                        </a:spcBef>
                        <a:spcAft>
                          <a:spcPts val="0"/>
                        </a:spcAft>
                      </a:pPr>
                      <a:r>
                        <a:rPr lang="en-US" sz="2000" dirty="0" smtClean="0">
                          <a:effectLst/>
                        </a:rPr>
                        <a:t>Associate Software </a:t>
                      </a:r>
                      <a:r>
                        <a:rPr lang="en-US" sz="2000" dirty="0">
                          <a:effectLst/>
                        </a:rPr>
                        <a:t>Engineer</a:t>
                      </a:r>
                      <a:endParaRPr lang="en-US" sz="2000" dirty="0">
                        <a:solidFill>
                          <a:schemeClr val="tx1"/>
                        </a:solidFill>
                        <a:effectLst/>
                        <a:latin typeface="Calibri"/>
                        <a:ea typeface="Calibri"/>
                        <a:cs typeface="Times New Roman"/>
                      </a:endParaRPr>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With direction</a:t>
                      </a:r>
                      <a:endParaRPr lang="en-US" sz="2000" i="1" dirty="0">
                        <a:solidFill>
                          <a:schemeClr val="tx1"/>
                        </a:solidFill>
                        <a:effectLst/>
                        <a:latin typeface="Calibri"/>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latin typeface="+mn-lt"/>
                          <a:ea typeface="Calibri"/>
                          <a:cs typeface="Times New Roman"/>
                        </a:rPr>
                        <a:t>Simple User Story</a:t>
                      </a:r>
                      <a:endParaRPr lang="en-US" sz="2000" i="1" dirty="0">
                        <a:effectLst/>
                        <a:latin typeface="+mn-lt"/>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93700">
                <a:tc>
                  <a:txBody>
                    <a:bodyPr/>
                    <a:lstStyle/>
                    <a:p>
                      <a:pPr marL="0" marR="0">
                        <a:lnSpc>
                          <a:spcPct val="115000"/>
                        </a:lnSpc>
                        <a:spcBef>
                          <a:spcPts val="0"/>
                        </a:spcBef>
                        <a:spcAft>
                          <a:spcPts val="0"/>
                        </a:spcAft>
                      </a:pPr>
                      <a:r>
                        <a:rPr lang="en-US" sz="2000" dirty="0">
                          <a:effectLst/>
                        </a:rPr>
                        <a:t>Software Engineer</a:t>
                      </a:r>
                      <a:endParaRPr lang="en-US" sz="2000" dirty="0">
                        <a:effectLst/>
                        <a:latin typeface="Calibri"/>
                        <a:ea typeface="Calibri"/>
                        <a:cs typeface="Times New Roman"/>
                      </a:endParaRPr>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With support</a:t>
                      </a:r>
                      <a:endParaRPr lang="en-US" sz="2000" i="1" dirty="0">
                        <a:effectLst/>
                        <a:latin typeface="Calibri"/>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latin typeface="+mn-lt"/>
                          <a:ea typeface="Calibri"/>
                          <a:cs typeface="Times New Roman"/>
                        </a:rPr>
                        <a:t>User Story</a:t>
                      </a:r>
                      <a:endParaRPr lang="en-US" sz="2000" i="1" dirty="0">
                        <a:effectLst/>
                        <a:latin typeface="+mn-lt"/>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393700">
                <a:tc>
                  <a:txBody>
                    <a:bodyPr/>
                    <a:lstStyle/>
                    <a:p>
                      <a:pPr marL="0" marR="0">
                        <a:lnSpc>
                          <a:spcPct val="115000"/>
                        </a:lnSpc>
                        <a:spcBef>
                          <a:spcPts val="0"/>
                        </a:spcBef>
                        <a:spcAft>
                          <a:spcPts val="0"/>
                        </a:spcAft>
                      </a:pPr>
                      <a:r>
                        <a:rPr lang="en-US" sz="2000" dirty="0">
                          <a:effectLst/>
                        </a:rPr>
                        <a:t>Senior Software Engineer</a:t>
                      </a:r>
                      <a:endParaRPr lang="en-US" sz="2000" dirty="0">
                        <a:effectLst/>
                        <a:latin typeface="Calibri"/>
                        <a:ea typeface="Calibri"/>
                        <a:cs typeface="Times New Roman"/>
                      </a:endParaRPr>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Self-directed</a:t>
                      </a:r>
                      <a:endParaRPr lang="en-US" sz="2000" i="1" dirty="0">
                        <a:effectLst/>
                        <a:latin typeface="Calibri"/>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latin typeface="+mn-lt"/>
                          <a:ea typeface="Calibri"/>
                          <a:cs typeface="Times New Roman"/>
                        </a:rPr>
                        <a:t>Feature</a:t>
                      </a:r>
                      <a:endParaRPr lang="en-US" sz="2000" i="1" dirty="0">
                        <a:effectLst/>
                        <a:latin typeface="+mn-lt"/>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393700">
                <a:tc>
                  <a:txBody>
                    <a:bodyPr/>
                    <a:lstStyle/>
                    <a:p>
                      <a:pPr marL="0" marR="0">
                        <a:lnSpc>
                          <a:spcPct val="115000"/>
                        </a:lnSpc>
                        <a:spcBef>
                          <a:spcPts val="0"/>
                        </a:spcBef>
                        <a:spcAft>
                          <a:spcPts val="0"/>
                        </a:spcAft>
                      </a:pPr>
                      <a:r>
                        <a:rPr lang="en-US" sz="2000" dirty="0">
                          <a:effectLst/>
                        </a:rPr>
                        <a:t>Principal Software Engineer</a:t>
                      </a:r>
                      <a:endParaRPr lang="en-US" sz="2000" dirty="0">
                        <a:effectLst/>
                        <a:latin typeface="Calibri"/>
                        <a:ea typeface="Calibri"/>
                        <a:cs typeface="Times New Roman"/>
                      </a:endParaRPr>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Leader / Extraordinary Contributor</a:t>
                      </a:r>
                      <a:endParaRPr lang="en-US" sz="2000" i="1" dirty="0">
                        <a:effectLst/>
                        <a:latin typeface="Calibri"/>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latin typeface="+mn-lt"/>
                          <a:ea typeface="Calibri"/>
                          <a:cs typeface="Times New Roman"/>
                        </a:rPr>
                        <a:t>Broad and/or Deep Impact</a:t>
                      </a:r>
                      <a:endParaRPr lang="en-US" sz="2000" i="1" dirty="0">
                        <a:effectLst/>
                        <a:latin typeface="+mn-lt"/>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393700">
                <a:tc>
                  <a:txBody>
                    <a:bodyPr/>
                    <a:lstStyle/>
                    <a:p>
                      <a:pPr marL="0" marR="0">
                        <a:lnSpc>
                          <a:spcPct val="115000"/>
                        </a:lnSpc>
                        <a:spcBef>
                          <a:spcPts val="0"/>
                        </a:spcBef>
                        <a:spcAft>
                          <a:spcPts val="0"/>
                        </a:spcAft>
                      </a:pPr>
                      <a:r>
                        <a:rPr lang="en-US" sz="2000" dirty="0">
                          <a:effectLst/>
                        </a:rPr>
                        <a:t>Senior Principal Software Engineer</a:t>
                      </a:r>
                      <a:endParaRPr lang="en-US" sz="2000" dirty="0">
                        <a:effectLst/>
                        <a:latin typeface="Calibri"/>
                        <a:ea typeface="Calibri"/>
                        <a:cs typeface="Times New Roman"/>
                      </a:endParaRPr>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Leader / Extraordinary Contributor</a:t>
                      </a:r>
                      <a:endParaRPr lang="en-US" sz="2000" i="1" dirty="0">
                        <a:effectLst/>
                        <a:latin typeface="Calibri"/>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latin typeface="+mn-lt"/>
                          <a:ea typeface="Calibri"/>
                          <a:cs typeface="Times New Roman"/>
                        </a:rPr>
                        <a:t>Recognized</a:t>
                      </a:r>
                      <a:r>
                        <a:rPr lang="en-US" sz="2000" i="1" baseline="0" dirty="0" smtClean="0">
                          <a:effectLst/>
                          <a:latin typeface="+mn-lt"/>
                          <a:ea typeface="Calibri"/>
                          <a:cs typeface="Times New Roman"/>
                        </a:rPr>
                        <a:t> Corporate Resource</a:t>
                      </a:r>
                      <a:endParaRPr lang="en-US" sz="2000" i="1" dirty="0">
                        <a:effectLst/>
                        <a:latin typeface="+mn-lt"/>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7730693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latin typeface="Verdana" panose="020B0604030504040204" pitchFamily="34" charset="0"/>
              </a:rPr>
              <a:t>Beyond software </a:t>
            </a:r>
            <a:r>
              <a:rPr lang="en-US" altLang="en-US" dirty="0">
                <a:latin typeface="Verdana" panose="020B0604030504040204" pitchFamily="34" charset="0"/>
              </a:rPr>
              <a:t>d</a:t>
            </a:r>
            <a:r>
              <a:rPr lang="en-US" altLang="en-US" dirty="0" smtClean="0">
                <a:latin typeface="Verdana" panose="020B0604030504040204" pitchFamily="34" charset="0"/>
              </a:rPr>
              <a:t>evelopers</a:t>
            </a:r>
          </a:p>
        </p:txBody>
      </p:sp>
      <p:pic>
        <p:nvPicPr>
          <p:cNvPr id="5" name="Picture 4"/>
          <p:cNvPicPr>
            <a:picLocks noChangeAspect="1"/>
          </p:cNvPicPr>
          <p:nvPr/>
        </p:nvPicPr>
        <p:blipFill>
          <a:blip r:embed="rId3"/>
          <a:stretch>
            <a:fillRect/>
          </a:stretch>
        </p:blipFill>
        <p:spPr>
          <a:xfrm>
            <a:off x="424399" y="1599657"/>
            <a:ext cx="6289794" cy="4299839"/>
          </a:xfrm>
          <a:prstGeom prst="rect">
            <a:avLst/>
          </a:prstGeom>
          <a:ln w="12700">
            <a:solidFill>
              <a:schemeClr val="tx1"/>
            </a:solidFill>
          </a:ln>
          <a:effectLst>
            <a:outerShdw blurRad="50800" dist="38100" dir="8100000" algn="tr" rotWithShape="0">
              <a:prstClr val="black">
                <a:alpha val="40000"/>
              </a:prstClr>
            </a:outerShdw>
          </a:effectLst>
        </p:spPr>
      </p:pic>
      <p:pic>
        <p:nvPicPr>
          <p:cNvPr id="6" name="Picture 5"/>
          <p:cNvPicPr>
            <a:picLocks noChangeAspect="1"/>
          </p:cNvPicPr>
          <p:nvPr/>
        </p:nvPicPr>
        <p:blipFill>
          <a:blip r:embed="rId4"/>
          <a:stretch>
            <a:fillRect/>
          </a:stretch>
        </p:blipFill>
        <p:spPr>
          <a:xfrm>
            <a:off x="2133600" y="2445915"/>
            <a:ext cx="6753068" cy="4158361"/>
          </a:xfrm>
          <a:prstGeom prst="rect">
            <a:avLst/>
          </a:prstGeom>
          <a:ln w="12700">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52571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Shared </a:t>
            </a:r>
            <a:r>
              <a:rPr dirty="0" smtClean="0"/>
              <a:t>Core Responsibilities</a:t>
            </a:r>
            <a:endParaRPr dirty="0"/>
          </a:p>
        </p:txBody>
      </p:sp>
      <p:graphicFrame>
        <p:nvGraphicFramePr>
          <p:cNvPr id="7" name="Table 6"/>
          <p:cNvGraphicFramePr>
            <a:graphicFrameLocks noGrp="1"/>
          </p:cNvGraphicFramePr>
          <p:nvPr>
            <p:extLst/>
          </p:nvPr>
        </p:nvGraphicFramePr>
        <p:xfrm>
          <a:off x="685800" y="1807916"/>
          <a:ext cx="7848600" cy="3603625"/>
        </p:xfrm>
        <a:graphic>
          <a:graphicData uri="http://schemas.openxmlformats.org/drawingml/2006/table">
            <a:tbl>
              <a:tblPr/>
              <a:tblGrid>
                <a:gridCol w="1982788"/>
                <a:gridCol w="5865812"/>
              </a:tblGrid>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Delivery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Deliver technical solutions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Business Engagement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Partner with customer stakeholders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Teamwork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Collaborate with teammates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Quality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Build quality into software from the ground up</a:t>
                      </a:r>
                      <a:endParaRPr kumimoji="0" lang="en-US" altLang="en-US" sz="20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Initiative and Innovation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cs typeface="Arial" panose="020B0604020202020204" pitchFamily="34" charset="0"/>
                        </a:rPr>
                        <a:t>Take initiative and innovate </a:t>
                      </a: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relentlessly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107361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76675"/>
            <a:ext cx="6624637" cy="738664"/>
          </a:xfrm>
        </p:spPr>
        <p:txBody>
          <a:bodyPr/>
          <a:lstStyle/>
          <a:p>
            <a:pPr>
              <a:defRPr/>
            </a:pPr>
            <a:r>
              <a:rPr lang="en-US" b="0" dirty="0" smtClean="0">
                <a:solidFill>
                  <a:schemeClr val="accent1"/>
                </a:solidFill>
                <a:latin typeface="Verdana" panose="020B0604030504040204" pitchFamily="34" charset="0"/>
              </a:rPr>
              <a:t>Quality:   Build quality into software from the ground up to create business value</a:t>
            </a:r>
            <a:endParaRPr lang="en-US" b="0" dirty="0">
              <a:solidFill>
                <a:schemeClr val="accent1"/>
              </a:solidFill>
              <a:latin typeface="Verdana" panose="020B0604030504040204" pitchFamily="34" charset="0"/>
            </a:endParaRPr>
          </a:p>
        </p:txBody>
      </p:sp>
      <p:sp>
        <p:nvSpPr>
          <p:cNvPr id="31747" name="Content Placeholder 2"/>
          <p:cNvSpPr>
            <a:spLocks noGrp="1"/>
          </p:cNvSpPr>
          <p:nvPr>
            <p:ph idx="1"/>
          </p:nvPr>
        </p:nvSpPr>
        <p:spPr>
          <a:xfrm>
            <a:off x="1404937" y="1873540"/>
            <a:ext cx="4751388" cy="4248448"/>
          </a:xfrm>
        </p:spPr>
        <p:txBody>
          <a:bodyPr/>
          <a:lstStyle/>
          <a:p>
            <a:pPr>
              <a:buFontTx/>
              <a:buChar char="•"/>
            </a:pPr>
            <a:r>
              <a:rPr lang="en-US" altLang="en-US" i="1" dirty="0" smtClean="0">
                <a:latin typeface="Verdana" panose="020B0604030504040204" pitchFamily="34" charset="0"/>
              </a:rPr>
              <a:t>Key contributions to consider:</a:t>
            </a:r>
            <a:endParaRPr lang="en-US" altLang="en-US" dirty="0" smtClean="0">
              <a:latin typeface="Verdana" panose="020B0604030504040204" pitchFamily="34" charset="0"/>
            </a:endParaRPr>
          </a:p>
        </p:txBody>
      </p:sp>
      <p:graphicFrame>
        <p:nvGraphicFramePr>
          <p:cNvPr id="4" name="Table 3"/>
          <p:cNvGraphicFramePr>
            <a:graphicFrameLocks noGrp="1"/>
          </p:cNvGraphicFramePr>
          <p:nvPr>
            <p:extLst/>
          </p:nvPr>
        </p:nvGraphicFramePr>
        <p:xfrm>
          <a:off x="1389184" y="2293814"/>
          <a:ext cx="7286504" cy="3539646"/>
        </p:xfrm>
        <a:graphic>
          <a:graphicData uri="http://schemas.openxmlformats.org/drawingml/2006/table">
            <a:tbl>
              <a:tblPr firstRow="1" bandRow="1">
                <a:tableStyleId>{5C22544A-7EE6-4342-B048-85BDC9FD1C3A}</a:tableStyleId>
              </a:tblPr>
              <a:tblGrid>
                <a:gridCol w="3643252"/>
                <a:gridCol w="3643252"/>
              </a:tblGrid>
              <a:tr h="481515">
                <a:tc>
                  <a:txBody>
                    <a:bodyPr/>
                    <a:lstStyle/>
                    <a:p>
                      <a:r>
                        <a:rPr lang="en-US" dirty="0" smtClean="0"/>
                        <a:t>Developer</a:t>
                      </a:r>
                      <a:endParaRPr lang="en-US" dirty="0"/>
                    </a:p>
                  </a:txBody>
                  <a:tcPr/>
                </a:tc>
                <a:tc>
                  <a:txBody>
                    <a:bodyPr/>
                    <a:lstStyle/>
                    <a:p>
                      <a:r>
                        <a:rPr lang="en-US" dirty="0" smtClean="0"/>
                        <a:t>SQA</a:t>
                      </a:r>
                      <a:endParaRPr lang="en-US" dirty="0"/>
                    </a:p>
                  </a:txBody>
                  <a:tcPr/>
                </a:tc>
              </a:tr>
              <a:tr h="83110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Clean code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Write and execute tests to detect issues early</a:t>
                      </a:r>
                    </a:p>
                  </a:txBody>
                  <a:tcPr/>
                </a:tc>
              </a:tr>
              <a:tr h="83110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Automated unit &amp; integration tests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Workflow, integration, exploratory</a:t>
                      </a:r>
                      <a:r>
                        <a:rPr lang="en-US" altLang="en-US" baseline="0" dirty="0" smtClean="0">
                          <a:latin typeface="Verdana" panose="020B0604030504040204" pitchFamily="34" charset="0"/>
                        </a:rPr>
                        <a:t> and performance tests</a:t>
                      </a:r>
                      <a:endParaRPr lang="en-US" altLang="en-US" dirty="0" smtClean="0">
                        <a:latin typeface="Verdana" panose="020B0604030504040204" pitchFamily="34" charset="0"/>
                      </a:endParaRPr>
                    </a:p>
                  </a:txBody>
                  <a:tcPr/>
                </a:tc>
              </a:tr>
              <a:tr h="48151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Peer review</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Peer review</a:t>
                      </a:r>
                    </a:p>
                  </a:txBody>
                  <a:tcPr/>
                </a:tc>
              </a:tr>
              <a:tr h="83110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Reduction of technical debt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Be</a:t>
                      </a:r>
                      <a:r>
                        <a:rPr lang="en-US" altLang="en-US" baseline="0" dirty="0" smtClean="0">
                          <a:latin typeface="Verdana" panose="020B0604030504040204" pitchFamily="34" charset="0"/>
                        </a:rPr>
                        <a:t> a quality advocate on the team</a:t>
                      </a:r>
                      <a:endParaRPr lang="en-US" altLang="en-US" dirty="0" smtClean="0">
                        <a:latin typeface="Verdana" panose="020B0604030504040204" pitchFamily="34" charset="0"/>
                      </a:endParaRPr>
                    </a:p>
                  </a:txBody>
                  <a:tcPr/>
                </a:tc>
              </a:tr>
            </a:tbl>
          </a:graphicData>
        </a:graphic>
      </p:graphicFrame>
    </p:spTree>
    <p:extLst>
      <p:ext uri="{BB962C8B-B14F-4D97-AF65-F5344CB8AC3E}">
        <p14:creationId xmlns:p14="http://schemas.microsoft.com/office/powerpoint/2010/main" val="7342074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9"/>
          <p:cNvSpPr>
            <a:spLocks noGrp="1"/>
          </p:cNvSpPr>
          <p:nvPr>
            <p:ph type="title"/>
          </p:nvPr>
        </p:nvSpPr>
        <p:spPr>
          <a:xfrm>
            <a:off x="388241" y="2838572"/>
            <a:ext cx="6588292" cy="584775"/>
          </a:xfrm>
        </p:spPr>
        <p:txBody>
          <a:bodyPr/>
          <a:lstStyle/>
          <a:p>
            <a:r>
              <a:rPr lang="en-US" altLang="en-US" sz="3200" dirty="0" smtClean="0">
                <a:latin typeface="Verdana" panose="020B0604030504040204" pitchFamily="34" charset="0"/>
              </a:rPr>
              <a:t>What about Leaders?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7274710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Leader Behaviors and Impacts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465269"/>
              </p:ext>
            </p:extLst>
          </p:nvPr>
        </p:nvGraphicFramePr>
        <p:xfrm>
          <a:off x="352425" y="1887538"/>
          <a:ext cx="8459786" cy="2585720"/>
        </p:xfrm>
        <a:graphic>
          <a:graphicData uri="http://schemas.openxmlformats.org/drawingml/2006/table">
            <a:tbl>
              <a:tblPr bandRow="1">
                <a:tableStyleId>{5940675A-B579-460E-94D1-54222C63F5DA}</a:tableStyleId>
              </a:tblPr>
              <a:tblGrid>
                <a:gridCol w="3916568">
                  <a:extLst>
                    <a:ext uri="{9D8B030D-6E8A-4147-A177-3AD203B41FA5}">
                      <a16:colId xmlns:a16="http://schemas.microsoft.com/office/drawing/2014/main" xmlns="" val="20000"/>
                    </a:ext>
                  </a:extLst>
                </a:gridCol>
                <a:gridCol w="2134140">
                  <a:extLst>
                    <a:ext uri="{9D8B030D-6E8A-4147-A177-3AD203B41FA5}">
                      <a16:colId xmlns:a16="http://schemas.microsoft.com/office/drawing/2014/main" xmlns="" val="20001"/>
                    </a:ext>
                  </a:extLst>
                </a:gridCol>
                <a:gridCol w="2409078"/>
              </a:tblGrid>
              <a:tr h="393700">
                <a:tc>
                  <a:txBody>
                    <a:bodyPr/>
                    <a:lstStyle/>
                    <a:p>
                      <a:endParaRPr lang="en-US" dirty="0"/>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i="0" dirty="0" smtClean="0">
                          <a:solidFill>
                            <a:schemeClr val="tx1"/>
                          </a:solidFill>
                          <a:effectLst/>
                          <a:latin typeface="+mn-lt"/>
                          <a:ea typeface="Calibri"/>
                          <a:cs typeface="Times New Roman"/>
                        </a:rPr>
                        <a:t>Behavior</a:t>
                      </a: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i="0" dirty="0" smtClean="0">
                          <a:solidFill>
                            <a:schemeClr val="tx1"/>
                          </a:solidFill>
                          <a:effectLst/>
                          <a:latin typeface="+mn-lt"/>
                          <a:ea typeface="Calibri"/>
                          <a:cs typeface="Times New Roman"/>
                        </a:rPr>
                        <a:t>Impact</a:t>
                      </a: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393700">
                <a:tc>
                  <a:txBody>
                    <a:bodyPr/>
                    <a:lstStyle/>
                    <a:p>
                      <a:pPr lvl="1" algn="l" fontAlgn="t"/>
                      <a:r>
                        <a:rPr lang="en-US" sz="2000" b="0" i="0" u="none" strike="noStrike" dirty="0">
                          <a:solidFill>
                            <a:srgbClr val="000000"/>
                          </a:solidFill>
                          <a:effectLst/>
                          <a:latin typeface="Calibri" panose="020F0502020204030204" pitchFamily="34" charset="0"/>
                        </a:rPr>
                        <a:t>Manager</a:t>
                      </a:r>
                    </a:p>
                  </a:txBody>
                  <a:tcPr marL="7620" marR="7620" marT="762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a:solidFill>
                            <a:srgbClr val="000000"/>
                          </a:solidFill>
                          <a:effectLst/>
                          <a:latin typeface="Calibri" panose="020F0502020204030204" pitchFamily="34" charset="0"/>
                        </a:rPr>
                        <a:t>With Support</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a:solidFill>
                            <a:srgbClr val="000000"/>
                          </a:solidFill>
                          <a:effectLst/>
                          <a:latin typeface="Calibri" panose="020F0502020204030204" pitchFamily="34" charset="0"/>
                        </a:rPr>
                        <a:t>Team</a:t>
                      </a:r>
                    </a:p>
                  </a:txBody>
                  <a:tcPr marL="7620" marR="7620" marT="762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93700">
                <a:tc>
                  <a:txBody>
                    <a:bodyPr/>
                    <a:lstStyle/>
                    <a:p>
                      <a:pPr lvl="1" algn="l" fontAlgn="t"/>
                      <a:r>
                        <a:rPr lang="en-US" sz="2000" b="0" i="0" u="none" strike="noStrike" dirty="0">
                          <a:solidFill>
                            <a:srgbClr val="000000"/>
                          </a:solidFill>
                          <a:effectLst/>
                          <a:latin typeface="Calibri" panose="020F0502020204030204" pitchFamily="34" charset="0"/>
                        </a:rPr>
                        <a:t>Sr. Manager</a:t>
                      </a:r>
                    </a:p>
                  </a:txBody>
                  <a:tcPr marL="7620" marR="7620" marT="762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a:solidFill>
                            <a:srgbClr val="000000"/>
                          </a:solidFill>
                          <a:effectLst/>
                          <a:latin typeface="Calibri" panose="020F0502020204030204" pitchFamily="34" charset="0"/>
                        </a:rPr>
                        <a:t>Self Directed</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a:solidFill>
                            <a:srgbClr val="000000"/>
                          </a:solidFill>
                          <a:effectLst/>
                          <a:latin typeface="Calibri" panose="020F0502020204030204" pitchFamily="34" charset="0"/>
                        </a:rPr>
                        <a:t>Team(s)</a:t>
                      </a:r>
                    </a:p>
                  </a:txBody>
                  <a:tcPr marL="7620" marR="7620" marT="762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393700">
                <a:tc>
                  <a:txBody>
                    <a:bodyPr/>
                    <a:lstStyle/>
                    <a:p>
                      <a:pPr lvl="1" algn="l" fontAlgn="t"/>
                      <a:r>
                        <a:rPr lang="en-US" sz="2000" b="0" i="0" u="none" strike="noStrike" dirty="0">
                          <a:solidFill>
                            <a:srgbClr val="000000"/>
                          </a:solidFill>
                          <a:effectLst/>
                          <a:latin typeface="Calibri" panose="020F0502020204030204" pitchFamily="34" charset="0"/>
                        </a:rPr>
                        <a:t>Director</a:t>
                      </a:r>
                    </a:p>
                  </a:txBody>
                  <a:tcPr marL="7620" marR="7620" marT="762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dirty="0">
                          <a:solidFill>
                            <a:srgbClr val="000000"/>
                          </a:solidFill>
                          <a:effectLst/>
                          <a:latin typeface="Calibri" panose="020F0502020204030204" pitchFamily="34" charset="0"/>
                        </a:rPr>
                        <a:t>Leader of Leaders</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dirty="0">
                          <a:solidFill>
                            <a:srgbClr val="000000"/>
                          </a:solidFill>
                          <a:effectLst/>
                          <a:latin typeface="Calibri" panose="020F0502020204030204" pitchFamily="34" charset="0"/>
                        </a:rPr>
                        <a:t>Team of Teams</a:t>
                      </a:r>
                    </a:p>
                  </a:txBody>
                  <a:tcPr marL="7620" marR="7620" marT="762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393700">
                <a:tc>
                  <a:txBody>
                    <a:bodyPr/>
                    <a:lstStyle/>
                    <a:p>
                      <a:pPr lvl="1" algn="l" fontAlgn="t"/>
                      <a:r>
                        <a:rPr lang="en-US" sz="2000" b="0" i="0" u="none" strike="noStrike">
                          <a:solidFill>
                            <a:srgbClr val="000000"/>
                          </a:solidFill>
                          <a:effectLst/>
                          <a:latin typeface="Calibri" panose="020F0502020204030204" pitchFamily="34" charset="0"/>
                        </a:rPr>
                        <a:t>Sr. Director</a:t>
                      </a:r>
                    </a:p>
                  </a:txBody>
                  <a:tcPr marL="7620" marR="7620" marT="762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dirty="0">
                          <a:solidFill>
                            <a:srgbClr val="000000"/>
                          </a:solidFill>
                          <a:effectLst/>
                          <a:latin typeface="Calibri" panose="020F0502020204030204" pitchFamily="34" charset="0"/>
                        </a:rPr>
                        <a:t>Leadership Mentor</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a:solidFill>
                            <a:srgbClr val="000000"/>
                          </a:solidFill>
                          <a:effectLst/>
                          <a:latin typeface="Calibri" panose="020F0502020204030204" pitchFamily="34" charset="0"/>
                        </a:rPr>
                        <a:t>Business Area</a:t>
                      </a:r>
                    </a:p>
                  </a:txBody>
                  <a:tcPr marL="7620" marR="7620" marT="762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393700">
                <a:tc>
                  <a:txBody>
                    <a:bodyPr/>
                    <a:lstStyle/>
                    <a:p>
                      <a:pPr lvl="1" algn="l" fontAlgn="t"/>
                      <a:r>
                        <a:rPr lang="en-US" sz="2000" b="0" i="0" u="none" strike="noStrike" dirty="0">
                          <a:solidFill>
                            <a:srgbClr val="000000"/>
                          </a:solidFill>
                          <a:effectLst/>
                          <a:latin typeface="Calibri" panose="020F0502020204030204" pitchFamily="34" charset="0"/>
                        </a:rPr>
                        <a:t>VP</a:t>
                      </a:r>
                    </a:p>
                  </a:txBody>
                  <a:tcPr marL="7620" marR="7620" marT="762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dirty="0">
                          <a:solidFill>
                            <a:srgbClr val="000000"/>
                          </a:solidFill>
                          <a:effectLst/>
                          <a:latin typeface="Calibri" panose="020F0502020204030204" pitchFamily="34" charset="0"/>
                        </a:rPr>
                        <a:t>Organization </a:t>
                      </a:r>
                      <a:r>
                        <a:rPr lang="en-US" sz="2000" b="0" i="1" u="none" strike="noStrike" dirty="0" smtClean="0">
                          <a:solidFill>
                            <a:srgbClr val="000000"/>
                          </a:solidFill>
                          <a:effectLst/>
                          <a:latin typeface="Calibri" panose="020F0502020204030204" pitchFamily="34" charset="0"/>
                        </a:rPr>
                        <a:t>Visionary</a:t>
                      </a:r>
                      <a:endParaRPr lang="en-US" sz="2000" b="0" i="1" u="none" strike="noStrike" dirty="0">
                        <a:solidFill>
                          <a:srgbClr val="000000"/>
                        </a:solidFill>
                        <a:effectLst/>
                        <a:latin typeface="Calibri" panose="020F0502020204030204" pitchFamily="34" charset="0"/>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dirty="0">
                          <a:solidFill>
                            <a:srgbClr val="000000"/>
                          </a:solidFill>
                          <a:effectLst/>
                          <a:latin typeface="Calibri" panose="020F0502020204030204" pitchFamily="34" charset="0"/>
                        </a:rPr>
                        <a:t>Department</a:t>
                      </a:r>
                    </a:p>
                  </a:txBody>
                  <a:tcPr marL="7620" marR="7620" marT="762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559341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People Leader </a:t>
            </a:r>
            <a:r>
              <a:rPr dirty="0" smtClean="0"/>
              <a:t>Core Responsibilities</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1474845633"/>
              </p:ext>
            </p:extLst>
          </p:nvPr>
        </p:nvGraphicFramePr>
        <p:xfrm>
          <a:off x="685800" y="1807916"/>
          <a:ext cx="7848600" cy="3603625"/>
        </p:xfrm>
        <a:graphic>
          <a:graphicData uri="http://schemas.openxmlformats.org/drawingml/2006/table">
            <a:tbl>
              <a:tblPr/>
              <a:tblGrid>
                <a:gridCol w="1982788"/>
                <a:gridCol w="5865812"/>
              </a:tblGrid>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Delivery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1" algn="l" fontAlgn="b"/>
                      <a:r>
                        <a:rPr lang="en-US" sz="2000" u="none" strike="noStrike" dirty="0">
                          <a:effectLst/>
                          <a:latin typeface="Trebuchet MS" panose="020B0603020202020204" pitchFamily="34" charset="0"/>
                        </a:rPr>
                        <a:t>Lead delivery of </a:t>
                      </a:r>
                      <a:r>
                        <a:rPr lang="en-US" sz="2000" u="none" strike="noStrike" dirty="0" smtClean="0">
                          <a:effectLst/>
                          <a:latin typeface="Trebuchet MS" panose="020B0603020202020204" pitchFamily="34" charset="0"/>
                        </a:rPr>
                        <a:t>quality programs </a:t>
                      </a:r>
                      <a:r>
                        <a:rPr lang="en-US" sz="2000" u="none" strike="noStrike" dirty="0">
                          <a:effectLst/>
                          <a:latin typeface="Trebuchet MS" panose="020B0603020202020204" pitchFamily="34" charset="0"/>
                        </a:rPr>
                        <a:t>or functions</a:t>
                      </a:r>
                      <a:endParaRPr lang="en-US" sz="2000" b="0" i="0" u="none" strike="noStrike" dirty="0">
                        <a:solidFill>
                          <a:srgbClr val="000000"/>
                        </a:solidFill>
                        <a:effectLst/>
                        <a:latin typeface="Trebuchet MS" panose="020B0603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Teamwork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1" algn="l" fontAlgn="b"/>
                      <a:r>
                        <a:rPr lang="en-US" sz="2000" u="none" strike="noStrike" dirty="0">
                          <a:effectLst/>
                          <a:latin typeface="Trebuchet MS" panose="020B0603020202020204" pitchFamily="34" charset="0"/>
                        </a:rPr>
                        <a:t>Build high performing teams     </a:t>
                      </a:r>
                      <a:endParaRPr lang="en-US" sz="2000" b="0" i="0" u="none" strike="noStrike" dirty="0">
                        <a:solidFill>
                          <a:srgbClr val="000000"/>
                        </a:solidFill>
                        <a:effectLst/>
                        <a:latin typeface="Trebuchet MS" panose="020B0603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Innovation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1" algn="l" fontAlgn="b"/>
                      <a:r>
                        <a:rPr lang="en-US" sz="2000" u="none" strike="noStrike" dirty="0">
                          <a:effectLst/>
                          <a:latin typeface="Trebuchet MS" panose="020B0603020202020204" pitchFamily="34" charset="0"/>
                        </a:rPr>
                        <a:t>Fuel aligned innovation</a:t>
                      </a:r>
                      <a:endParaRPr lang="en-US" sz="2000" b="0" i="0" u="none" strike="noStrike" dirty="0">
                        <a:solidFill>
                          <a:srgbClr val="000000"/>
                        </a:solidFill>
                        <a:effectLst/>
                        <a:latin typeface="Trebuchet MS" panose="020B0603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Coaching and Mentoring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1" algn="l" fontAlgn="b"/>
                      <a:r>
                        <a:rPr lang="en-US" sz="2000" u="none" strike="noStrike" dirty="0">
                          <a:effectLst/>
                          <a:latin typeface="Trebuchet MS" panose="020B0603020202020204" pitchFamily="34" charset="0"/>
                        </a:rPr>
                        <a:t>Invest in career and leadership development    </a:t>
                      </a:r>
                      <a:endParaRPr lang="en-US" sz="2000" b="0" i="0" u="none" strike="noStrike" dirty="0">
                        <a:solidFill>
                          <a:srgbClr val="000000"/>
                        </a:solidFill>
                        <a:effectLst/>
                        <a:latin typeface="Trebuchet MS" panose="020B0603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Collaboration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1" algn="l" fontAlgn="b"/>
                      <a:r>
                        <a:rPr lang="en-US" sz="2000" u="none" strike="noStrike" dirty="0">
                          <a:effectLst/>
                          <a:latin typeface="Trebuchet MS" panose="020B0603020202020204" pitchFamily="34" charset="0"/>
                        </a:rPr>
                        <a:t>Collaborate across organizational lines </a:t>
                      </a:r>
                      <a:endParaRPr lang="en-US" sz="2000" b="0" i="0" u="none" strike="noStrike" dirty="0">
                        <a:solidFill>
                          <a:srgbClr val="000000"/>
                        </a:solidFill>
                        <a:effectLst/>
                        <a:latin typeface="Trebuchet MS" panose="020B0603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856385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278"/>
            <a:ext cx="8460171" cy="1435561"/>
          </a:xfrm>
        </p:spPr>
        <p:txBody>
          <a:bodyPr/>
          <a:lstStyle/>
          <a:p>
            <a:pPr algn="ctr"/>
            <a:r>
              <a:rPr lang="en-US" sz="4000" dirty="0" smtClean="0"/>
              <a:t>Do performance reviews have to suck?</a:t>
            </a:r>
            <a:endParaRPr lang="en-US" sz="4000"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292" y="1526868"/>
            <a:ext cx="8071863" cy="5044914"/>
          </a:xfrm>
          <a:prstGeom prst="rect">
            <a:avLst/>
          </a:prstGeom>
        </p:spPr>
      </p:pic>
    </p:spTree>
    <p:extLst>
      <p:ext uri="{BB962C8B-B14F-4D97-AF65-F5344CB8AC3E}">
        <p14:creationId xmlns:p14="http://schemas.microsoft.com/office/powerpoint/2010/main" val="41117929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MBO</a:t>
            </a:r>
            <a:endParaRPr lang="en-US" dirty="0"/>
          </a:p>
        </p:txBody>
      </p:sp>
      <p:sp>
        <p:nvSpPr>
          <p:cNvPr id="3" name="Content Placeholder 2"/>
          <p:cNvSpPr>
            <a:spLocks noGrp="1"/>
          </p:cNvSpPr>
          <p:nvPr>
            <p:ph idx="1"/>
          </p:nvPr>
        </p:nvSpPr>
        <p:spPr/>
        <p:txBody>
          <a:bodyPr/>
          <a:lstStyle/>
          <a:p>
            <a:r>
              <a:rPr lang="en-US" dirty="0" smtClean="0"/>
              <a:t>Set goals cascaded down to individuals</a:t>
            </a:r>
          </a:p>
          <a:p>
            <a:endParaRPr lang="en-US" dirty="0"/>
          </a:p>
          <a:p>
            <a:r>
              <a:rPr lang="en-US" dirty="0" smtClean="0"/>
              <a:t>Measure the performance against those goals</a:t>
            </a:r>
          </a:p>
          <a:p>
            <a:endParaRPr lang="en-US" dirty="0"/>
          </a:p>
          <a:p>
            <a:r>
              <a:rPr lang="en-US" dirty="0" smtClean="0"/>
              <a:t>Reward based on performance against goals</a:t>
            </a:r>
          </a:p>
          <a:p>
            <a:endParaRPr lang="en-US" dirty="0"/>
          </a:p>
          <a:p>
            <a:r>
              <a:rPr lang="en-US" dirty="0" smtClean="0"/>
              <a:t>Hope that drives the right behavior and career advancement</a:t>
            </a:r>
            <a:endParaRPr lang="en-US" dirty="0"/>
          </a:p>
        </p:txBody>
      </p:sp>
    </p:spTree>
    <p:extLst>
      <p:ext uri="{BB962C8B-B14F-4D97-AF65-F5344CB8AC3E}">
        <p14:creationId xmlns:p14="http://schemas.microsoft.com/office/powerpoint/2010/main" val="33722373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p:txBody>
          <a:bodyPr>
            <a:normAutofit lnSpcReduction="10000"/>
          </a:bodyPr>
          <a:lstStyle/>
          <a:p>
            <a:r>
              <a:rPr lang="en-US" dirty="0" smtClean="0"/>
              <a:t>Establish the behaviors and skills that are core to building organizational capacity</a:t>
            </a:r>
          </a:p>
          <a:p>
            <a:endParaRPr lang="en-US" dirty="0"/>
          </a:p>
          <a:p>
            <a:r>
              <a:rPr lang="en-US" dirty="0" smtClean="0"/>
              <a:t>Provide ongoing guidance and feedback to each employee to help them grow</a:t>
            </a:r>
          </a:p>
          <a:p>
            <a:endParaRPr lang="en-US" dirty="0"/>
          </a:p>
          <a:p>
            <a:r>
              <a:rPr lang="en-US" dirty="0" smtClean="0"/>
              <a:t>Reward based on promotion scale</a:t>
            </a:r>
          </a:p>
          <a:p>
            <a:endParaRPr lang="en-US" dirty="0"/>
          </a:p>
          <a:p>
            <a:r>
              <a:rPr lang="en-US" dirty="0" smtClean="0"/>
              <a:t>Establish goals at the team, department and organizational level</a:t>
            </a:r>
            <a:endParaRPr lang="en-US" dirty="0"/>
          </a:p>
        </p:txBody>
      </p:sp>
    </p:spTree>
    <p:extLst>
      <p:ext uri="{BB962C8B-B14F-4D97-AF65-F5344CB8AC3E}">
        <p14:creationId xmlns:p14="http://schemas.microsoft.com/office/powerpoint/2010/main" val="2331738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altLang="en-US" dirty="0" smtClean="0">
                <a:latin typeface="Verdana" panose="020B0604030504040204" pitchFamily="34" charset="0"/>
              </a:rPr>
              <a:t>Problems with SMART Objectives</a:t>
            </a:r>
          </a:p>
        </p:txBody>
      </p:sp>
      <p:sp>
        <p:nvSpPr>
          <p:cNvPr id="16387" name="Content Placeholder 2"/>
          <p:cNvSpPr>
            <a:spLocks noGrp="1"/>
          </p:cNvSpPr>
          <p:nvPr>
            <p:ph idx="1"/>
          </p:nvPr>
        </p:nvSpPr>
        <p:spPr/>
        <p:txBody>
          <a:bodyPr/>
          <a:lstStyle/>
          <a:p>
            <a:pPr marL="0" indent="0" algn="ctr">
              <a:buNone/>
            </a:pPr>
            <a:endParaRPr lang="en-US" altLang="en-US" dirty="0" smtClean="0">
              <a:latin typeface="Verdana" panose="020B0604030504040204" pitchFamily="34" charset="0"/>
            </a:endParaRPr>
          </a:p>
          <a:p>
            <a:pPr marL="0" indent="0" algn="ctr">
              <a:buNone/>
            </a:pPr>
            <a:r>
              <a:rPr lang="en-US" altLang="en-US" sz="3200" dirty="0" smtClean="0">
                <a:latin typeface="Verdana" panose="020B0604030504040204" pitchFamily="34" charset="0"/>
              </a:rPr>
              <a:t>Increase code production rate to __(#) lines of code per __(unit of time) by __(date)</a:t>
            </a:r>
          </a:p>
          <a:p>
            <a:pPr marL="0" indent="0" algn="ctr">
              <a:buNone/>
            </a:pPr>
            <a:endParaRPr lang="en-US" altLang="en-US" dirty="0" smtClean="0">
              <a:latin typeface="Verdana" panose="020B0604030504040204" pitchFamily="34" charset="0"/>
            </a:endParaRPr>
          </a:p>
          <a:p>
            <a:pPr marL="0" indent="0" algn="ctr">
              <a:buNone/>
            </a:pPr>
            <a:endParaRPr lang="en-US" altLang="en-US" dirty="0" smtClean="0">
              <a:latin typeface="Verdana" panose="020B0604030504040204" pitchFamily="34" charset="0"/>
            </a:endParaRPr>
          </a:p>
          <a:p>
            <a:endParaRPr lang="en-US" altLang="en-US" dirty="0" smtClean="0">
              <a:latin typeface="Verdana" panose="020B0604030504040204" pitchFamily="34" charset="0"/>
            </a:endParaRPr>
          </a:p>
        </p:txBody>
      </p:sp>
    </p:spTree>
    <p:extLst>
      <p:ext uri="{BB962C8B-B14F-4D97-AF65-F5344CB8AC3E}">
        <p14:creationId xmlns:p14="http://schemas.microsoft.com/office/powerpoint/2010/main" val="1767061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X vs. Theory Y</a:t>
            </a:r>
            <a:endParaRPr lang="en-US" dirty="0"/>
          </a:p>
        </p:txBody>
      </p:sp>
      <p:sp>
        <p:nvSpPr>
          <p:cNvPr id="3" name="Content Placeholder 2"/>
          <p:cNvSpPr>
            <a:spLocks noGrp="1"/>
          </p:cNvSpPr>
          <p:nvPr>
            <p:ph idx="1"/>
          </p:nvPr>
        </p:nvSpPr>
        <p:spPr/>
        <p:txBody>
          <a:bodyPr/>
          <a:lstStyle/>
          <a:p>
            <a:endParaRPr lang="en-US"/>
          </a:p>
        </p:txBody>
      </p:sp>
      <p:pic>
        <p:nvPicPr>
          <p:cNvPr id="4098" name="Picture 2" descr="Theory X and Theory 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86" y="1600201"/>
            <a:ext cx="8473814" cy="466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60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1414"/>
            <a:ext cx="7444292" cy="6798690"/>
          </a:xfrm>
        </p:spPr>
      </p:pic>
    </p:spTree>
    <p:extLst>
      <p:ext uri="{BB962C8B-B14F-4D97-AF65-F5344CB8AC3E}">
        <p14:creationId xmlns:p14="http://schemas.microsoft.com/office/powerpoint/2010/main" val="41659829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Litmus Test</a:t>
            </a:r>
            <a:endParaRPr lang="en-US" dirty="0"/>
          </a:p>
        </p:txBody>
      </p:sp>
      <p:sp>
        <p:nvSpPr>
          <p:cNvPr id="3" name="Content Placeholder 2"/>
          <p:cNvSpPr>
            <a:spLocks noGrp="1"/>
          </p:cNvSpPr>
          <p:nvPr>
            <p:ph idx="1"/>
          </p:nvPr>
        </p:nvSpPr>
        <p:spPr/>
        <p:txBody>
          <a:bodyPr/>
          <a:lstStyle/>
          <a:p>
            <a:r>
              <a:rPr lang="en-US" dirty="0" smtClean="0"/>
              <a:t>Are you making your team, others on your team, and the organization better?</a:t>
            </a:r>
            <a:endParaRPr lang="en-US" dirty="0"/>
          </a:p>
        </p:txBody>
      </p:sp>
      <p:pic>
        <p:nvPicPr>
          <p:cNvPr id="1026" name="Picture 2" descr="Image result for litmus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7" y="2749475"/>
            <a:ext cx="4010025"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305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40200" cy="715962"/>
          </a:xfrm>
        </p:spPr>
        <p:txBody>
          <a:bodyPr/>
          <a:lstStyle/>
          <a:p>
            <a:pPr algn="l"/>
            <a:r>
              <a:rPr lang="en-US" dirty="0" smtClean="0"/>
              <a:t>Contact</a:t>
            </a:r>
            <a:endParaRPr lang="en-US" dirty="0"/>
          </a:p>
        </p:txBody>
      </p:sp>
      <p:sp>
        <p:nvSpPr>
          <p:cNvPr id="3" name="Text Placeholder 2"/>
          <p:cNvSpPr>
            <a:spLocks noGrp="1"/>
          </p:cNvSpPr>
          <p:nvPr>
            <p:ph idx="1"/>
          </p:nvPr>
        </p:nvSpPr>
        <p:spPr>
          <a:xfrm>
            <a:off x="457200" y="1185028"/>
            <a:ext cx="4648200" cy="4236747"/>
          </a:xfrm>
        </p:spPr>
        <p:txBody>
          <a:bodyPr/>
          <a:lstStyle/>
          <a:p>
            <a:r>
              <a:rPr lang="en-US" sz="2400" dirty="0"/>
              <a:t>Todd Little</a:t>
            </a:r>
          </a:p>
          <a:p>
            <a:pPr lvl="1"/>
            <a:r>
              <a:rPr lang="en-US" sz="1800" dirty="0" smtClean="0">
                <a:hlinkClick r:id="rId3"/>
              </a:rPr>
              <a:t>todd@leankanban.com</a:t>
            </a:r>
          </a:p>
          <a:p>
            <a:pPr lvl="1"/>
            <a:r>
              <a:rPr lang="en-US" sz="1800" dirty="0" smtClean="0">
                <a:hlinkClick r:id="rId3"/>
              </a:rPr>
              <a:t>toddelittle@gmail.com</a:t>
            </a:r>
            <a:endParaRPr lang="en-US" sz="1800" dirty="0"/>
          </a:p>
          <a:p>
            <a:pPr lvl="1"/>
            <a:r>
              <a:rPr lang="en-US" sz="1800" dirty="0" smtClean="0">
                <a:hlinkClick r:id="rId4"/>
              </a:rPr>
              <a:t>www.toddlittleweb.com</a:t>
            </a:r>
            <a:endParaRPr lang="en-US" sz="1800" dirty="0" smtClean="0"/>
          </a:p>
          <a:p>
            <a:pPr lvl="1"/>
            <a:r>
              <a:rPr lang="en-US" sz="1800" dirty="0" smtClean="0">
                <a:hlinkClick r:id="rId5"/>
              </a:rPr>
              <a:t>www.linkedin.com/in/toddelittle/</a:t>
            </a:r>
            <a:endParaRPr lang="en-US" sz="1800" dirty="0" smtClean="0"/>
          </a:p>
          <a:p>
            <a:pPr lvl="1"/>
            <a:r>
              <a:rPr lang="en-US" sz="1800" dirty="0"/>
              <a:t>@</a:t>
            </a:r>
            <a:r>
              <a:rPr lang="en-US" sz="1800" dirty="0" err="1"/>
              <a:t>toddelittle</a:t>
            </a:r>
            <a:endParaRPr lang="en-US" sz="1800" dirty="0"/>
          </a:p>
          <a:p>
            <a:pPr marL="171450" lvl="1" indent="0">
              <a:buNone/>
            </a:pPr>
            <a:endParaRPr lang="en-US" sz="1800" dirty="0" smtClean="0"/>
          </a:p>
          <a:p>
            <a:pPr lvl="1"/>
            <a:endParaRPr lang="en-US" sz="1800" dirty="0"/>
          </a:p>
          <a:p>
            <a:r>
              <a:rPr lang="en-US" sz="2400" dirty="0" smtClean="0"/>
              <a:t>Andrew Tuttle</a:t>
            </a:r>
          </a:p>
          <a:p>
            <a:pPr lvl="1"/>
            <a:r>
              <a:rPr lang="en-US" sz="1800" dirty="0" smtClean="0">
                <a:hlinkClick r:id="rId6"/>
              </a:rPr>
              <a:t>andrew.tuttle@ihsmarkit.com</a:t>
            </a:r>
            <a:r>
              <a:rPr lang="en-US" sz="1800" dirty="0" smtClean="0"/>
              <a:t> </a:t>
            </a:r>
            <a:endParaRPr lang="en-US" sz="1800" dirty="0"/>
          </a:p>
          <a:p>
            <a:pPr lvl="1"/>
            <a:r>
              <a:rPr lang="en-US" sz="1800" dirty="0" smtClean="0">
                <a:hlinkClick r:id="rId7"/>
              </a:rPr>
              <a:t>www.linkedin.com/in/andrewltuttle</a:t>
            </a:r>
            <a:r>
              <a:rPr lang="en-US" sz="1800" dirty="0" smtClean="0"/>
              <a:t> </a:t>
            </a:r>
            <a:endParaRPr lang="en-US" sz="1800" dirty="0"/>
          </a:p>
          <a:p>
            <a:endParaRPr lang="en-US" sz="2400" dirty="0"/>
          </a:p>
          <a:p>
            <a:pPr lvl="1"/>
            <a:endParaRPr lang="en-US" dirty="0" smtClean="0"/>
          </a:p>
          <a:p>
            <a:pPr marL="457200" lvl="1" indent="0">
              <a:buNone/>
            </a:pPr>
            <a:endParaRPr lang="en-US" dirty="0" smtClean="0"/>
          </a:p>
          <a:p>
            <a:pPr marL="0" indent="0">
              <a:buNone/>
            </a:pPr>
            <a:endParaRPr lang="en-US" dirty="0" smtClean="0"/>
          </a:p>
        </p:txBody>
      </p:sp>
      <p:pic>
        <p:nvPicPr>
          <p:cNvPr id="4" name="Picture 3" descr="51sOIwJFqRL">
            <a:hlinkClick r:id="rId8"/>
          </p:cNvPr>
          <p:cNvPicPr>
            <a:picLocks noChangeAspect="1" noChangeArrowheads="1"/>
          </p:cNvPicPr>
          <p:nvPr/>
        </p:nvPicPr>
        <p:blipFill>
          <a:blip r:embed="rId9"/>
          <a:srcRect l="12202" r="12228"/>
          <a:stretch>
            <a:fillRect/>
          </a:stretch>
        </p:blipFill>
        <p:spPr bwMode="auto">
          <a:xfrm>
            <a:off x="5410200" y="1093150"/>
            <a:ext cx="3458592" cy="4576874"/>
          </a:xfrm>
          <a:prstGeom prst="rect">
            <a:avLst/>
          </a:prstGeom>
          <a:noFill/>
          <a:ln w="9525">
            <a:solidFill>
              <a:schemeClr val="tx1"/>
            </a:solidFill>
            <a:miter lim="800000"/>
            <a:headEnd/>
            <a:tailEnd/>
          </a:ln>
        </p:spPr>
      </p:pic>
      <p:pic>
        <p:nvPicPr>
          <p:cNvPr id="7" name="Picture 12" descr="image00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81300" y="5790550"/>
            <a:ext cx="2071756" cy="77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87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8241" y="2838572"/>
            <a:ext cx="5943600" cy="584775"/>
          </a:xfrm>
        </p:spPr>
        <p:txBody>
          <a:bodyPr/>
          <a:lstStyle/>
          <a:p>
            <a:r>
              <a:rPr lang="en-US" sz="3200" noProof="0" dirty="0" smtClean="0"/>
              <a:t>Questions?</a:t>
            </a:r>
            <a:endParaRPr lang="en-US" sz="3200" noProof="0"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061007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hotos-5.dropbox.com/t/2/AACPgfWS6dbfEaTyG-MKulf9tE2poGdsW_L0i3-8rUXDkQ/12/24004896/png/32x32/3/1515812400/0/2/LKI-logo-vert-transparent.png/EL6YxCAYmCQgBygH/J4IGHph-sEFPh0LIOH-vMZ-w7HbRR6Q6ll4d4H_TKdM?dl=0&amp;preserve_transparency=1&amp;size=32x32&amp;size_mode=5">
            <a:extLst>
              <a:ext uri="{FF2B5EF4-FFF2-40B4-BE49-F238E27FC236}">
                <a16:creationId xmlns:a16="http://schemas.microsoft.com/office/drawing/2014/main" xmlns="" id="{55FC8653-958C-4E9D-AB80-6DDAD0140E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6493" y="1489135"/>
            <a:ext cx="3847464" cy="367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294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descr="Dilbert 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65325"/>
            <a:ext cx="2459038" cy="2378075"/>
          </a:xfrm>
          <a:prstGeom prst="rect">
            <a:avLst/>
          </a:prstGeom>
          <a:noFill/>
          <a:extLst>
            <a:ext uri="{909E8E84-426E-40DD-AFC4-6F175D3DCCD1}">
              <a14:hiddenFill xmlns:a14="http://schemas.microsoft.com/office/drawing/2010/main">
                <a:solidFill>
                  <a:srgbClr val="FFFFFF"/>
                </a:solidFill>
              </a14:hiddenFill>
            </a:ext>
          </a:extLst>
        </p:spPr>
      </p:pic>
      <p:pic>
        <p:nvPicPr>
          <p:cNvPr id="46089" name="Picture 9" descr="Dilbert 1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2151063"/>
            <a:ext cx="2286000" cy="2192337"/>
          </a:xfrm>
          <a:prstGeom prst="rect">
            <a:avLst/>
          </a:prstGeom>
          <a:noFill/>
          <a:extLst>
            <a:ext uri="{909E8E84-426E-40DD-AFC4-6F175D3DCCD1}">
              <a14:hiddenFill xmlns:a14="http://schemas.microsoft.com/office/drawing/2010/main">
                <a:solidFill>
                  <a:srgbClr val="FFFFFF"/>
                </a:solidFill>
              </a14:hiddenFill>
            </a:ext>
          </a:extLst>
        </p:spPr>
      </p:pic>
      <p:pic>
        <p:nvPicPr>
          <p:cNvPr id="46090" name="Picture 10" descr="Dilbert 1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2166938"/>
            <a:ext cx="2376488"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2752" y="961011"/>
            <a:ext cx="8460171" cy="461665"/>
          </a:xfrm>
        </p:spPr>
        <p:txBody>
          <a:bodyPr>
            <a:normAutofit fontScale="90000"/>
          </a:bodyPr>
          <a:lstStyle/>
          <a:p>
            <a:r>
              <a:rPr lang="en-US" dirty="0"/>
              <a:t>SMART Objectives </a:t>
            </a:r>
            <a:r>
              <a:rPr lang="en-US" dirty="0" smtClean="0"/>
              <a:t>and unintended consequences</a:t>
            </a:r>
            <a:endParaRPr lang="en-US" dirty="0"/>
          </a:p>
        </p:txBody>
      </p:sp>
    </p:spTree>
    <p:extLst>
      <p:ext uri="{BB962C8B-B14F-4D97-AF65-F5344CB8AC3E}">
        <p14:creationId xmlns:p14="http://schemas.microsoft.com/office/powerpoint/2010/main" val="3642379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46088"/>
                                        </p:tgtEl>
                                        <p:attrNameLst>
                                          <p:attrName>style.visibility</p:attrName>
                                        </p:attrNameLst>
                                      </p:cBhvr>
                                      <p:to>
                                        <p:strVal val="visible"/>
                                      </p:to>
                                    </p:set>
                                    <p:animEffect transition="in" filter="barn(outVertical)">
                                      <p:cBhvr>
                                        <p:cTn id="7" dur="500"/>
                                        <p:tgtEl>
                                          <p:spTgt spid="46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6089"/>
                                        </p:tgtEl>
                                        <p:attrNameLst>
                                          <p:attrName>style.visibility</p:attrName>
                                        </p:attrNameLst>
                                      </p:cBhvr>
                                      <p:to>
                                        <p:strVal val="visible"/>
                                      </p:to>
                                    </p:set>
                                    <p:animEffect transition="in" filter="wipe(down)">
                                      <p:cBhvr>
                                        <p:cTn id="12" dur="500"/>
                                        <p:tgtEl>
                                          <p:spTgt spid="460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nodeType="clickEffect">
                                  <p:stCondLst>
                                    <p:cond delay="0"/>
                                  </p:stCondLst>
                                  <p:childTnLst>
                                    <p:set>
                                      <p:cBhvr>
                                        <p:cTn id="16" dur="1" fill="hold">
                                          <p:stCondLst>
                                            <p:cond delay="0"/>
                                          </p:stCondLst>
                                        </p:cTn>
                                        <p:tgtEl>
                                          <p:spTgt spid="46090"/>
                                        </p:tgtEl>
                                        <p:attrNameLst>
                                          <p:attrName>style.visibility</p:attrName>
                                        </p:attrNameLst>
                                      </p:cBhvr>
                                      <p:to>
                                        <p:strVal val="visible"/>
                                      </p:to>
                                    </p:set>
                                    <p:animEffect transition="in" filter="slide(fromRight)">
                                      <p:cBhvr>
                                        <p:cTn id="17" dur="5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Verdana" panose="020B0604030504040204" pitchFamily="34" charset="0"/>
              </a:rPr>
              <a:t>SOS - SMART Objectives Suck</a:t>
            </a:r>
            <a:endParaRPr lang="en-US" dirty="0"/>
          </a:p>
        </p:txBody>
      </p:sp>
      <p:sp>
        <p:nvSpPr>
          <p:cNvPr id="17411" name="Content Placeholder 2"/>
          <p:cNvSpPr>
            <a:spLocks noGrp="1"/>
          </p:cNvSpPr>
          <p:nvPr>
            <p:ph sz="half" idx="1"/>
          </p:nvPr>
        </p:nvSpPr>
        <p:spPr/>
        <p:txBody>
          <a:bodyPr>
            <a:normAutofit lnSpcReduction="10000"/>
          </a:bodyPr>
          <a:lstStyle/>
          <a:p>
            <a:pPr>
              <a:buFontTx/>
              <a:buChar char="•"/>
            </a:pPr>
            <a:r>
              <a:rPr lang="en-US" altLang="en-US" sz="2800" dirty="0">
                <a:latin typeface="Verdana" panose="020B0604030504040204" pitchFamily="34" charset="0"/>
              </a:rPr>
              <a:t>Do not comprehend uncertainty</a:t>
            </a:r>
          </a:p>
          <a:p>
            <a:pPr>
              <a:buFontTx/>
              <a:buChar char="•"/>
            </a:pPr>
            <a:r>
              <a:rPr lang="en-US" altLang="en-US" sz="2800" dirty="0">
                <a:latin typeface="Verdana" panose="020B0604030504040204" pitchFamily="34" charset="0"/>
              </a:rPr>
              <a:t>Unintended consequences</a:t>
            </a:r>
          </a:p>
          <a:p>
            <a:pPr>
              <a:buFontTx/>
              <a:buChar char="•"/>
            </a:pPr>
            <a:r>
              <a:rPr lang="en-US" altLang="en-US" sz="2800" dirty="0">
                <a:latin typeface="Verdana" panose="020B0604030504040204" pitchFamily="34" charset="0"/>
              </a:rPr>
              <a:t>Myopic approach to career coaching</a:t>
            </a:r>
          </a:p>
          <a:p>
            <a:pPr>
              <a:buFontTx/>
              <a:buChar char="•"/>
            </a:pPr>
            <a:r>
              <a:rPr lang="en-US" altLang="en-US" sz="2800" dirty="0">
                <a:latin typeface="Verdana" panose="020B0604030504040204" pitchFamily="34" charset="0"/>
              </a:rPr>
              <a:t>Behind every objective is a subjective</a:t>
            </a:r>
          </a:p>
          <a:p>
            <a:pPr>
              <a:buFontTx/>
              <a:buChar char="•"/>
            </a:pPr>
            <a:endParaRPr lang="en-US" altLang="en-US" dirty="0" smtClean="0">
              <a:latin typeface="Verdana" panose="020B0604030504040204" pitchFamily="34" charset="0"/>
            </a:endParaRPr>
          </a:p>
          <a:p>
            <a:pPr>
              <a:buFontTx/>
              <a:buChar char="•"/>
            </a:pPr>
            <a:endParaRPr lang="en-US" altLang="en-US" dirty="0" smtClean="0">
              <a:latin typeface="Verdana" panose="020B0604030504040204" pitchFamily="34" charset="0"/>
            </a:endParaRPr>
          </a:p>
        </p:txBody>
      </p:sp>
      <p:pic>
        <p:nvPicPr>
          <p:cNvPr id="2" name="Picture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6092"/>
          <a:stretch/>
        </p:blipFill>
        <p:spPr>
          <a:xfrm>
            <a:off x="4773336" y="2079669"/>
            <a:ext cx="3962400" cy="1876511"/>
          </a:xfrm>
          <a:prstGeom prst="rect">
            <a:avLst/>
          </a:prstGeom>
        </p:spPr>
      </p:pic>
    </p:spTree>
    <p:extLst>
      <p:ext uri="{BB962C8B-B14F-4D97-AF65-F5344CB8AC3E}">
        <p14:creationId xmlns:p14="http://schemas.microsoft.com/office/powerpoint/2010/main" val="298040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theme/theme1.xml><?xml version="1.0" encoding="utf-8"?>
<a:theme xmlns:a="http://schemas.openxmlformats.org/drawingml/2006/main" name="1_Motyw pakietu Office">
  <a:themeElements>
    <a:clrScheme name="kangur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003366"/>
      </a:accent4>
      <a:accent5>
        <a:srgbClr val="FFC000"/>
      </a:accent5>
      <a:accent6>
        <a:srgbClr val="90CF03"/>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35182</TotalTime>
  <Words>3491</Words>
  <Application>Microsoft Office PowerPoint</Application>
  <PresentationFormat>On-screen Show (4:3)</PresentationFormat>
  <Paragraphs>906</Paragraphs>
  <Slides>75</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75</vt:i4>
      </vt:variant>
    </vt:vector>
  </HeadingPairs>
  <TitlesOfParts>
    <vt:vector size="86" baseType="lpstr">
      <vt:lpstr>MS PGothic</vt:lpstr>
      <vt:lpstr>Arial</vt:lpstr>
      <vt:lpstr>Arial Narrow</vt:lpstr>
      <vt:lpstr>Calibri</vt:lpstr>
      <vt:lpstr>Rockwell Condensed</vt:lpstr>
      <vt:lpstr>Segoe Print</vt:lpstr>
      <vt:lpstr>Times New Roman</vt:lpstr>
      <vt:lpstr>Trebuchet MS</vt:lpstr>
      <vt:lpstr>Verdana</vt:lpstr>
      <vt:lpstr>Wingdings</vt:lpstr>
      <vt:lpstr>1_Motyw pakietu Office</vt:lpstr>
      <vt:lpstr>Performance Reviews that don’t Suck</vt:lpstr>
      <vt:lpstr>About Todd   and Andrew Tuttle</vt:lpstr>
      <vt:lpstr>Audience Participation</vt:lpstr>
      <vt:lpstr>Why do Performance Reviews?</vt:lpstr>
      <vt:lpstr>Why do Performance Reviews?</vt:lpstr>
      <vt:lpstr>Traditional Approach to Objectives</vt:lpstr>
      <vt:lpstr>Problems with SMART Objectives</vt:lpstr>
      <vt:lpstr>SMART Objectives and unintended consequences</vt:lpstr>
      <vt:lpstr>SOS - SMART Objectives Suck</vt:lpstr>
      <vt:lpstr>SOS - SMART Objectives Suck</vt:lpstr>
      <vt:lpstr>Abolish management by objective and annual performance reviews</vt:lpstr>
      <vt:lpstr>Do performance reviews have to suck?</vt:lpstr>
      <vt:lpstr>Guiding principles</vt:lpstr>
      <vt:lpstr>Values are what we value</vt:lpstr>
      <vt:lpstr>Discovering the Core Responsibilities</vt:lpstr>
      <vt:lpstr>Value is what we value</vt:lpstr>
      <vt:lpstr>With a promotion comes higher expectations</vt:lpstr>
      <vt:lpstr>Delivery against Expectations</vt:lpstr>
      <vt:lpstr>We value career development over performance ratings</vt:lpstr>
      <vt:lpstr>What we did</vt:lpstr>
      <vt:lpstr>Discovering the Core Responsibilities</vt:lpstr>
      <vt:lpstr>PowerPoint Presentation</vt:lpstr>
      <vt:lpstr>Discovering the Core Responsibilities</vt:lpstr>
      <vt:lpstr>Build quality into software from the ground up</vt:lpstr>
      <vt:lpstr>Expectations by level</vt:lpstr>
      <vt:lpstr>PowerPoint Presentation</vt:lpstr>
      <vt:lpstr>Partnering with HR</vt:lpstr>
      <vt:lpstr>PowerPoint Presentation</vt:lpstr>
      <vt:lpstr>Pilot program rollout</vt:lpstr>
      <vt:lpstr>PowerPoint Presentation</vt:lpstr>
      <vt:lpstr>PowerPoint Presentation</vt:lpstr>
      <vt:lpstr>Tail of Two Developers</vt:lpstr>
      <vt:lpstr>Oz – I get no respect</vt:lpstr>
      <vt:lpstr>Oz’s Performance Review</vt:lpstr>
      <vt:lpstr>Later – What’s wrong with this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managers like it?</vt:lpstr>
      <vt:lpstr>Manager Feedback</vt:lpstr>
      <vt:lpstr>Manager Feedback</vt:lpstr>
      <vt:lpstr>Manager Feedback</vt:lpstr>
      <vt:lpstr>How do colleagues like it?</vt:lpstr>
      <vt:lpstr>Colleague Feedback</vt:lpstr>
      <vt:lpstr>Colleague Feedback</vt:lpstr>
      <vt:lpstr>Colleague Feedback</vt:lpstr>
      <vt:lpstr>Inspecting and adapting</vt:lpstr>
      <vt:lpstr>Challenges integrating with HR systems</vt:lpstr>
      <vt:lpstr>Refining the Structure</vt:lpstr>
      <vt:lpstr>Beyond software developers</vt:lpstr>
      <vt:lpstr>Shared Core Responsibilities</vt:lpstr>
      <vt:lpstr>Quality:   Build quality into software from the ground up to create business value</vt:lpstr>
      <vt:lpstr>What about Leaders?</vt:lpstr>
      <vt:lpstr>People Leader Behaviors and Impacts</vt:lpstr>
      <vt:lpstr>People Leader Core Responsibilities</vt:lpstr>
      <vt:lpstr>Do performance reviews have to suck?</vt:lpstr>
      <vt:lpstr>Traditional MBO</vt:lpstr>
      <vt:lpstr>Our Approach</vt:lpstr>
      <vt:lpstr>Theory X vs. Theory Y</vt:lpstr>
      <vt:lpstr>PowerPoint Presentation</vt:lpstr>
      <vt:lpstr>Litmus Test</vt:lpstr>
      <vt:lpstr>Contact</vt:lpstr>
      <vt:lpstr>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Little</dc:creator>
  <cp:lastModifiedBy>Todd Little</cp:lastModifiedBy>
  <cp:revision>226</cp:revision>
  <cp:lastPrinted>2018-08-04T22:48:51Z</cp:lastPrinted>
  <dcterms:created xsi:type="dcterms:W3CDTF">2018-01-11T23:42:51Z</dcterms:created>
  <dcterms:modified xsi:type="dcterms:W3CDTF">2018-08-08T23:44:29Z</dcterms:modified>
</cp:coreProperties>
</file>