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8"/>
  </p:sldMasterIdLst>
  <p:notesMasterIdLst>
    <p:notesMasterId r:id="rId81"/>
  </p:notesMasterIdLst>
  <p:handoutMasterIdLst>
    <p:handoutMasterId r:id="rId82"/>
  </p:handoutMasterIdLst>
  <p:sldIdLst>
    <p:sldId id="257" r:id="rId19"/>
    <p:sldId id="342" r:id="rId20"/>
    <p:sldId id="325" r:id="rId21"/>
    <p:sldId id="261" r:id="rId22"/>
    <p:sldId id="262" r:id="rId23"/>
    <p:sldId id="263" r:id="rId24"/>
    <p:sldId id="284" r:id="rId25"/>
    <p:sldId id="347" r:id="rId26"/>
    <p:sldId id="348" r:id="rId27"/>
    <p:sldId id="349" r:id="rId28"/>
    <p:sldId id="313" r:id="rId29"/>
    <p:sldId id="319" r:id="rId30"/>
    <p:sldId id="267" r:id="rId31"/>
    <p:sldId id="297" r:id="rId32"/>
    <p:sldId id="268" r:id="rId33"/>
    <p:sldId id="269" r:id="rId34"/>
    <p:sldId id="285" r:id="rId35"/>
    <p:sldId id="270" r:id="rId36"/>
    <p:sldId id="275" r:id="rId37"/>
    <p:sldId id="345" r:id="rId38"/>
    <p:sldId id="346" r:id="rId39"/>
    <p:sldId id="272" r:id="rId40"/>
    <p:sldId id="274" r:id="rId41"/>
    <p:sldId id="273" r:id="rId42"/>
    <p:sldId id="350" r:id="rId43"/>
    <p:sldId id="316" r:id="rId44"/>
    <p:sldId id="351" r:id="rId45"/>
    <p:sldId id="317" r:id="rId46"/>
    <p:sldId id="344" r:id="rId47"/>
    <p:sldId id="299" r:id="rId48"/>
    <p:sldId id="286" r:id="rId49"/>
    <p:sldId id="338" r:id="rId50"/>
    <p:sldId id="287" r:id="rId51"/>
    <p:sldId id="288" r:id="rId52"/>
    <p:sldId id="289" r:id="rId53"/>
    <p:sldId id="290" r:id="rId54"/>
    <p:sldId id="291" r:id="rId55"/>
    <p:sldId id="292" r:id="rId56"/>
    <p:sldId id="293" r:id="rId57"/>
    <p:sldId id="294" r:id="rId58"/>
    <p:sldId id="295" r:id="rId59"/>
    <p:sldId id="296" r:id="rId60"/>
    <p:sldId id="314" r:id="rId61"/>
    <p:sldId id="276" r:id="rId62"/>
    <p:sldId id="277" r:id="rId63"/>
    <p:sldId id="278" r:id="rId64"/>
    <p:sldId id="279" r:id="rId65"/>
    <p:sldId id="280" r:id="rId66"/>
    <p:sldId id="281" r:id="rId67"/>
    <p:sldId id="282" r:id="rId68"/>
    <p:sldId id="320" r:id="rId69"/>
    <p:sldId id="331" r:id="rId70"/>
    <p:sldId id="310" r:id="rId71"/>
    <p:sldId id="321" r:id="rId72"/>
    <p:sldId id="340" r:id="rId73"/>
    <p:sldId id="339" r:id="rId74"/>
    <p:sldId id="343" r:id="rId75"/>
    <p:sldId id="333" r:id="rId76"/>
    <p:sldId id="312" r:id="rId77"/>
    <p:sldId id="336" r:id="rId78"/>
    <p:sldId id="337" r:id="rId79"/>
    <p:sldId id="341" r:id="rId80"/>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p15:clr>
            <a:srgbClr val="A4A3A4"/>
          </p15:clr>
        </p15:guide>
        <p15:guide id="4" orient="horz" pos="383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13"/>
    <p:restoredTop sz="69965" autoAdjust="0"/>
  </p:normalViewPr>
  <p:slideViewPr>
    <p:cSldViewPr snapToGrid="0" snapToObjects="1" showGuides="1">
      <p:cViewPr varScale="1">
        <p:scale>
          <a:sx n="52" d="100"/>
          <a:sy n="52" d="100"/>
        </p:scale>
        <p:origin x="2190" y="66"/>
      </p:cViewPr>
      <p:guideLst>
        <p:guide pos="2880"/>
        <p:guide orient="horz" pos="2160"/>
        <p:guide orient="horz" pos="3836"/>
      </p:guideLst>
    </p:cSldViewPr>
  </p:slideViewPr>
  <p:notesTextViewPr>
    <p:cViewPr>
      <p:scale>
        <a:sx n="1" d="1"/>
        <a:sy n="1" d="1"/>
      </p:scale>
      <p:origin x="0" y="0"/>
    </p:cViewPr>
  </p:notesTextViewPr>
  <p:notesViewPr>
    <p:cSldViewPr snapToGrid="0" snapToObjects="1" showGuides="1">
      <p:cViewPr varScale="1">
        <p:scale>
          <a:sx n="124" d="100"/>
          <a:sy n="124" d="100"/>
        </p:scale>
        <p:origin x="468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Master" Target="slideMasters/slideMaster1.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slide" Target="slides/slide58.xml"/><Relationship Id="rId84"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slide" Target="slides/slide53.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11.xml"/><Relationship Id="rId11" Type="http://schemas.openxmlformats.org/officeDocument/2006/relationships/customXml" Target="../customXml/item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5" Type="http://schemas.openxmlformats.org/officeDocument/2006/relationships/customXml" Target="../customXml/item5.xml"/><Relationship Id="rId61" Type="http://schemas.openxmlformats.org/officeDocument/2006/relationships/slide" Target="slides/slide43.xml"/><Relationship Id="rId82" Type="http://schemas.openxmlformats.org/officeDocument/2006/relationships/handoutMaster" Target="handoutMasters/handoutMaster1.xml"/><Relationship Id="rId19" Type="http://schemas.openxmlformats.org/officeDocument/2006/relationships/slide" Target="slides/slid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customXml" Target="../customXml/item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customXml" Target="../customXml/item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notesMaster" Target="notesMasters/notes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Todd\Todd-IHS\HR\Career%20Progress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Todd\Todd-IHS\HR\Career%20Progress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Sample</a:t>
            </a:r>
            <a:r>
              <a:rPr lang="en-US" baseline="0"/>
              <a:t> Career Progressions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3"/>
          <c:order val="0"/>
          <c:spPr>
            <a:ln w="25400" cap="rnd">
              <a:noFill/>
              <a:round/>
            </a:ln>
            <a:effectLst/>
          </c:spPr>
          <c:marker>
            <c:symbol val="circle"/>
            <c:size val="5"/>
            <c:spPr>
              <a:solidFill>
                <a:schemeClr val="accent4"/>
              </a:solidFill>
              <a:ln w="9525">
                <a:solidFill>
                  <a:schemeClr val="accent4"/>
                </a:solidFill>
              </a:ln>
              <a:effectLst/>
            </c:spPr>
          </c:marker>
          <c:dLbls>
            <c:dLbl>
              <c:idx val="0"/>
              <c:tx>
                <c:rich>
                  <a:bodyPr/>
                  <a:lstStyle/>
                  <a:p>
                    <a:r>
                      <a:rPr lang="en-US"/>
                      <a:t>Associate</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SW Engineer</a:t>
                    </a: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t>Senior</a:t>
                    </a:r>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a:t>Principal</a:t>
                    </a:r>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a:t>Sr. Principal</a:t>
                    </a:r>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a:t>Executive</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Tables!$B$18:$G$18</c:f>
              <c:numCache>
                <c:formatCode>General</c:formatCode>
                <c:ptCount val="6"/>
                <c:pt idx="0">
                  <c:v>40</c:v>
                </c:pt>
                <c:pt idx="1">
                  <c:v>40</c:v>
                </c:pt>
                <c:pt idx="2">
                  <c:v>40</c:v>
                </c:pt>
                <c:pt idx="3">
                  <c:v>40</c:v>
                </c:pt>
                <c:pt idx="4">
                  <c:v>40</c:v>
                </c:pt>
                <c:pt idx="5">
                  <c:v>40</c:v>
                </c:pt>
              </c:numCache>
            </c:numRef>
          </c:xVal>
          <c:yVal>
            <c:numRef>
              <c:f>Tables!$B$19:$G$19</c:f>
              <c:numCache>
                <c:formatCode>General</c:formatCode>
                <c:ptCount val="6"/>
                <c:pt idx="0">
                  <c:v>0</c:v>
                </c:pt>
                <c:pt idx="1">
                  <c:v>1</c:v>
                </c:pt>
                <c:pt idx="2">
                  <c:v>2</c:v>
                </c:pt>
                <c:pt idx="3">
                  <c:v>3</c:v>
                </c:pt>
                <c:pt idx="4">
                  <c:v>4</c:v>
                </c:pt>
                <c:pt idx="5">
                  <c:v>5</c:v>
                </c:pt>
              </c:numCache>
            </c:numRef>
          </c:yVal>
          <c:smooth val="0"/>
        </c:ser>
        <c:ser>
          <c:idx val="0"/>
          <c:order val="1"/>
          <c:tx>
            <c:strRef>
              <c:f>Data!$K$1</c:f>
              <c:strCache>
                <c:ptCount val="1"/>
                <c:pt idx="0">
                  <c:v>HiPerf</c:v>
                </c:pt>
              </c:strCache>
            </c:strRef>
          </c:tx>
          <c:spPr>
            <a:ln w="25400" cap="rnd">
              <a:solidFill>
                <a:srgbClr val="808080"/>
              </a:solidFill>
              <a:round/>
            </a:ln>
            <a:effectLst/>
          </c:spPr>
          <c:marker>
            <c:symbol val="circle"/>
            <c:size val="5"/>
            <c:spPr>
              <a:solidFill>
                <a:schemeClr val="accent1"/>
              </a:solidFill>
              <a:ln w="9525">
                <a:solidFill>
                  <a:schemeClr val="accent1"/>
                </a:solidFill>
              </a:ln>
              <a:effectLst/>
            </c:spPr>
          </c:marker>
          <c:xVal>
            <c:numRef>
              <c:f>Data!$A$2:$A$21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20</c:v>
                </c:pt>
                <c:pt idx="16">
                  <c:v>25</c:v>
                </c:pt>
                <c:pt idx="17">
                  <c:v>30</c:v>
                </c:pt>
                <c:pt idx="18">
                  <c:v>35</c:v>
                </c:pt>
                <c:pt idx="19">
                  <c:v>40</c:v>
                </c:pt>
              </c:numCache>
            </c:numRef>
          </c:xVal>
          <c:yVal>
            <c:numRef>
              <c:f>Data!$K$2:$K$21</c:f>
              <c:numCache>
                <c:formatCode>General</c:formatCode>
                <c:ptCount val="20"/>
                <c:pt idx="0">
                  <c:v>0.5</c:v>
                </c:pt>
                <c:pt idx="1">
                  <c:v>1.2999999999999998</c:v>
                </c:pt>
                <c:pt idx="2">
                  <c:v>1.6</c:v>
                </c:pt>
                <c:pt idx="3">
                  <c:v>1.9</c:v>
                </c:pt>
                <c:pt idx="4">
                  <c:v>2.0999999999999996</c:v>
                </c:pt>
                <c:pt idx="5">
                  <c:v>2.2999999999999998</c:v>
                </c:pt>
                <c:pt idx="6">
                  <c:v>2.5</c:v>
                </c:pt>
                <c:pt idx="7">
                  <c:v>2.7</c:v>
                </c:pt>
                <c:pt idx="8">
                  <c:v>2.9</c:v>
                </c:pt>
                <c:pt idx="9">
                  <c:v>3</c:v>
                </c:pt>
                <c:pt idx="10">
                  <c:v>3.2</c:v>
                </c:pt>
                <c:pt idx="11">
                  <c:v>3.4000000000000004</c:v>
                </c:pt>
                <c:pt idx="12">
                  <c:v>3.6000000000000005</c:v>
                </c:pt>
                <c:pt idx="13">
                  <c:v>3.8000000000000007</c:v>
                </c:pt>
                <c:pt idx="14">
                  <c:v>4.0000000000000009</c:v>
                </c:pt>
                <c:pt idx="15">
                  <c:v>4.3</c:v>
                </c:pt>
                <c:pt idx="16">
                  <c:v>4.5</c:v>
                </c:pt>
                <c:pt idx="17">
                  <c:v>4.5999999999999996</c:v>
                </c:pt>
                <c:pt idx="18">
                  <c:v>4.7</c:v>
                </c:pt>
                <c:pt idx="19">
                  <c:v>4.8</c:v>
                </c:pt>
              </c:numCache>
            </c:numRef>
          </c:yVal>
          <c:smooth val="0"/>
        </c:ser>
        <c:ser>
          <c:idx val="1"/>
          <c:order val="2"/>
          <c:tx>
            <c:strRef>
              <c:f>Data!$L$1</c:f>
              <c:strCache>
                <c:ptCount val="1"/>
                <c:pt idx="0">
                  <c:v>GoodPerf</c:v>
                </c:pt>
              </c:strCache>
            </c:strRef>
          </c:tx>
          <c:spPr>
            <a:ln w="25400" cap="rnd">
              <a:solidFill>
                <a:srgbClr val="808080"/>
              </a:solidFill>
              <a:round/>
            </a:ln>
            <a:effectLst/>
          </c:spPr>
          <c:marker>
            <c:symbol val="circle"/>
            <c:size val="5"/>
            <c:spPr>
              <a:solidFill>
                <a:schemeClr val="accent2"/>
              </a:solidFill>
              <a:ln w="9525">
                <a:solidFill>
                  <a:schemeClr val="accent2"/>
                </a:solidFill>
              </a:ln>
              <a:effectLst/>
            </c:spPr>
          </c:marker>
          <c:xVal>
            <c:numRef>
              <c:f>Data!$A$2:$A$21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20</c:v>
                </c:pt>
                <c:pt idx="16">
                  <c:v>25</c:v>
                </c:pt>
                <c:pt idx="17">
                  <c:v>30</c:v>
                </c:pt>
                <c:pt idx="18">
                  <c:v>35</c:v>
                </c:pt>
                <c:pt idx="19">
                  <c:v>40</c:v>
                </c:pt>
              </c:numCache>
            </c:numRef>
          </c:xVal>
          <c:yVal>
            <c:numRef>
              <c:f>Data!$L$2:$L$21</c:f>
              <c:numCache>
                <c:formatCode>General</c:formatCode>
                <c:ptCount val="20"/>
                <c:pt idx="0">
                  <c:v>0.29999999999999982</c:v>
                </c:pt>
                <c:pt idx="1">
                  <c:v>0.79999999999999982</c:v>
                </c:pt>
                <c:pt idx="2">
                  <c:v>1.2000000000000002</c:v>
                </c:pt>
                <c:pt idx="3">
                  <c:v>1.5</c:v>
                </c:pt>
                <c:pt idx="4">
                  <c:v>1.7999999999999998</c:v>
                </c:pt>
                <c:pt idx="5">
                  <c:v>2</c:v>
                </c:pt>
                <c:pt idx="6">
                  <c:v>2.2000000000000002</c:v>
                </c:pt>
                <c:pt idx="7">
                  <c:v>2.3000000000000003</c:v>
                </c:pt>
                <c:pt idx="8">
                  <c:v>2.4000000000000004</c:v>
                </c:pt>
                <c:pt idx="9">
                  <c:v>2.5000000000000004</c:v>
                </c:pt>
                <c:pt idx="10">
                  <c:v>2.6000000000000005</c:v>
                </c:pt>
                <c:pt idx="11">
                  <c:v>2.7000000000000006</c:v>
                </c:pt>
                <c:pt idx="12">
                  <c:v>2.8000000000000007</c:v>
                </c:pt>
                <c:pt idx="13">
                  <c:v>2.9000000000000008</c:v>
                </c:pt>
                <c:pt idx="14">
                  <c:v>3</c:v>
                </c:pt>
                <c:pt idx="15">
                  <c:v>3.5</c:v>
                </c:pt>
                <c:pt idx="16">
                  <c:v>3.8</c:v>
                </c:pt>
                <c:pt idx="17">
                  <c:v>4</c:v>
                </c:pt>
                <c:pt idx="18">
                  <c:v>4.0999999999999996</c:v>
                </c:pt>
                <c:pt idx="19">
                  <c:v>4.2</c:v>
                </c:pt>
              </c:numCache>
            </c:numRef>
          </c:yVal>
          <c:smooth val="0"/>
        </c:ser>
        <c:ser>
          <c:idx val="2"/>
          <c:order val="3"/>
          <c:tx>
            <c:strRef>
              <c:f>Data!$M$1</c:f>
              <c:strCache>
                <c:ptCount val="1"/>
                <c:pt idx="0">
                  <c:v>MidPerf</c:v>
                </c:pt>
              </c:strCache>
            </c:strRef>
          </c:tx>
          <c:spPr>
            <a:ln w="25400" cap="rnd">
              <a:solidFill>
                <a:srgbClr val="808080"/>
              </a:solidFill>
              <a:round/>
            </a:ln>
            <a:effectLst/>
          </c:spPr>
          <c:marker>
            <c:symbol val="circle"/>
            <c:size val="5"/>
            <c:spPr>
              <a:solidFill>
                <a:schemeClr val="accent3"/>
              </a:solidFill>
              <a:ln w="9525">
                <a:solidFill>
                  <a:schemeClr val="accent3"/>
                </a:solidFill>
              </a:ln>
              <a:effectLst/>
            </c:spPr>
          </c:marker>
          <c:xVal>
            <c:numRef>
              <c:f>Data!$A$2:$A$21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20</c:v>
                </c:pt>
                <c:pt idx="16">
                  <c:v>25</c:v>
                </c:pt>
                <c:pt idx="17">
                  <c:v>30</c:v>
                </c:pt>
                <c:pt idx="18">
                  <c:v>35</c:v>
                </c:pt>
                <c:pt idx="19">
                  <c:v>40</c:v>
                </c:pt>
              </c:numCache>
            </c:numRef>
          </c:xVal>
          <c:yVal>
            <c:numRef>
              <c:f>Data!$M$2:$M$21</c:f>
              <c:numCache>
                <c:formatCode>General</c:formatCode>
                <c:ptCount val="20"/>
                <c:pt idx="0">
                  <c:v>0</c:v>
                </c:pt>
                <c:pt idx="1">
                  <c:v>0.39999999999999991</c:v>
                </c:pt>
                <c:pt idx="2">
                  <c:v>0.79999999999999982</c:v>
                </c:pt>
                <c:pt idx="3">
                  <c:v>1</c:v>
                </c:pt>
                <c:pt idx="4">
                  <c:v>1.2000000000000002</c:v>
                </c:pt>
                <c:pt idx="5">
                  <c:v>1.4000000000000004</c:v>
                </c:pt>
                <c:pt idx="6">
                  <c:v>1.6000000000000005</c:v>
                </c:pt>
                <c:pt idx="7">
                  <c:v>1.8000000000000007</c:v>
                </c:pt>
                <c:pt idx="8">
                  <c:v>2.0000000000000009</c:v>
                </c:pt>
                <c:pt idx="9">
                  <c:v>2</c:v>
                </c:pt>
                <c:pt idx="10">
                  <c:v>2.1</c:v>
                </c:pt>
                <c:pt idx="11">
                  <c:v>2.1</c:v>
                </c:pt>
                <c:pt idx="12">
                  <c:v>2.2000000000000002</c:v>
                </c:pt>
                <c:pt idx="13">
                  <c:v>2.2000000000000002</c:v>
                </c:pt>
                <c:pt idx="14">
                  <c:v>2.2999999999999998</c:v>
                </c:pt>
                <c:pt idx="15">
                  <c:v>2.2999999999999998</c:v>
                </c:pt>
                <c:pt idx="16">
                  <c:v>2.5</c:v>
                </c:pt>
                <c:pt idx="17">
                  <c:v>2.5</c:v>
                </c:pt>
                <c:pt idx="18">
                  <c:v>2.5</c:v>
                </c:pt>
                <c:pt idx="19">
                  <c:v>2.5</c:v>
                </c:pt>
              </c:numCache>
            </c:numRef>
          </c:yVal>
          <c:smooth val="0"/>
        </c:ser>
        <c:dLbls>
          <c:showLegendKey val="0"/>
          <c:showVal val="0"/>
          <c:showCatName val="0"/>
          <c:showSerName val="0"/>
          <c:showPercent val="0"/>
          <c:showBubbleSize val="0"/>
        </c:dLbls>
        <c:axId val="183966880"/>
        <c:axId val="183966488"/>
      </c:scatterChart>
      <c:valAx>
        <c:axId val="1839668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Years of Industry Service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966488"/>
        <c:crosses val="autoZero"/>
        <c:crossBetween val="midCat"/>
      </c:valAx>
      <c:valAx>
        <c:axId val="183966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Job Level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96688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Sample Performance Ratings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3"/>
          <c:order val="0"/>
          <c:spPr>
            <a:ln w="19050" cap="rnd">
              <a:noFill/>
              <a:round/>
            </a:ln>
            <a:effectLst/>
          </c:spPr>
          <c:marker>
            <c:symbol val="circle"/>
            <c:size val="5"/>
            <c:spPr>
              <a:solidFill>
                <a:schemeClr val="accent4"/>
              </a:solidFill>
              <a:ln w="9525">
                <a:solidFill>
                  <a:schemeClr val="accent4"/>
                </a:solidFill>
              </a:ln>
              <a:effectLst/>
            </c:spPr>
          </c:marker>
          <c:dLbls>
            <c:dLbl>
              <c:idx val="0"/>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Tables!$B$23:$G$23</c:f>
              <c:numCache>
                <c:formatCode>General</c:formatCode>
                <c:ptCount val="6"/>
                <c:pt idx="0">
                  <c:v>40</c:v>
                </c:pt>
                <c:pt idx="1">
                  <c:v>40</c:v>
                </c:pt>
                <c:pt idx="2">
                  <c:v>40</c:v>
                </c:pt>
                <c:pt idx="3">
                  <c:v>40</c:v>
                </c:pt>
                <c:pt idx="4">
                  <c:v>40</c:v>
                </c:pt>
                <c:pt idx="5">
                  <c:v>40</c:v>
                </c:pt>
              </c:numCache>
            </c:numRef>
          </c:xVal>
          <c:yVal>
            <c:numRef>
              <c:f>Tables!$B$24:$G$24</c:f>
              <c:numCache>
                <c:formatCode>General</c:formatCode>
                <c:ptCount val="6"/>
                <c:pt idx="0">
                  <c:v>1</c:v>
                </c:pt>
                <c:pt idx="1">
                  <c:v>2</c:v>
                </c:pt>
                <c:pt idx="2">
                  <c:v>3</c:v>
                </c:pt>
                <c:pt idx="3">
                  <c:v>4</c:v>
                </c:pt>
                <c:pt idx="4">
                  <c:v>5</c:v>
                </c:pt>
                <c:pt idx="5">
                  <c:v>6</c:v>
                </c:pt>
              </c:numCache>
            </c:numRef>
          </c:yVal>
          <c:smooth val="0"/>
        </c:ser>
        <c:ser>
          <c:idx val="4"/>
          <c:order val="1"/>
          <c:spPr>
            <a:ln w="25400" cap="rnd">
              <a:noFill/>
              <a:round/>
            </a:ln>
            <a:effectLst/>
          </c:spPr>
          <c:marker>
            <c:symbol val="none"/>
          </c:marker>
          <c:dLbls>
            <c:dLbl>
              <c:idx val="0"/>
              <c:tx>
                <c:rich>
                  <a:bodyPr/>
                  <a:lstStyle/>
                  <a:p>
                    <a:r>
                      <a:rPr lang="en-US"/>
                      <a:t>HiPerf</a:t>
                    </a:r>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GoodPerf</a:t>
                    </a:r>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t>MidPerf</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Tables!$B$27:$D$27</c:f>
              <c:numCache>
                <c:formatCode>General</c:formatCode>
                <c:ptCount val="3"/>
                <c:pt idx="0">
                  <c:v>40</c:v>
                </c:pt>
                <c:pt idx="1">
                  <c:v>40</c:v>
                </c:pt>
                <c:pt idx="2">
                  <c:v>40</c:v>
                </c:pt>
              </c:numCache>
            </c:numRef>
          </c:xVal>
          <c:yVal>
            <c:numRef>
              <c:f>Tables!$B$28:$D$28</c:f>
              <c:numCache>
                <c:formatCode>General</c:formatCode>
                <c:ptCount val="3"/>
                <c:pt idx="0">
                  <c:v>1.5</c:v>
                </c:pt>
                <c:pt idx="1">
                  <c:v>3.5</c:v>
                </c:pt>
                <c:pt idx="2">
                  <c:v>5.5</c:v>
                </c:pt>
              </c:numCache>
            </c:numRef>
          </c:yVal>
          <c:smooth val="0"/>
        </c:ser>
        <c:ser>
          <c:idx val="0"/>
          <c:order val="2"/>
          <c:tx>
            <c:strRef>
              <c:f>Data!$N$1</c:f>
              <c:strCache>
                <c:ptCount val="1"/>
                <c:pt idx="0">
                  <c:v>HiPerf</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Data!$A$2:$A$21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20</c:v>
                </c:pt>
                <c:pt idx="16">
                  <c:v>25</c:v>
                </c:pt>
                <c:pt idx="17">
                  <c:v>30</c:v>
                </c:pt>
                <c:pt idx="18">
                  <c:v>35</c:v>
                </c:pt>
                <c:pt idx="19">
                  <c:v>40</c:v>
                </c:pt>
              </c:numCache>
            </c:numRef>
          </c:xVal>
          <c:yVal>
            <c:numRef>
              <c:f>Data!$N$2:$N$21</c:f>
              <c:numCache>
                <c:formatCode>General</c:formatCode>
                <c:ptCount val="20"/>
                <c:pt idx="0">
                  <c:v>1.5</c:v>
                </c:pt>
                <c:pt idx="1">
                  <c:v>2.2999999999999998</c:v>
                </c:pt>
                <c:pt idx="2">
                  <c:v>1.6</c:v>
                </c:pt>
                <c:pt idx="3">
                  <c:v>1.9</c:v>
                </c:pt>
                <c:pt idx="4">
                  <c:v>2.0999999999999996</c:v>
                </c:pt>
                <c:pt idx="5">
                  <c:v>1.2999999999999998</c:v>
                </c:pt>
                <c:pt idx="6">
                  <c:v>1.5</c:v>
                </c:pt>
                <c:pt idx="7">
                  <c:v>1.7000000000000002</c:v>
                </c:pt>
                <c:pt idx="8">
                  <c:v>1.9</c:v>
                </c:pt>
                <c:pt idx="9">
                  <c:v>2</c:v>
                </c:pt>
                <c:pt idx="10">
                  <c:v>1.2000000000000002</c:v>
                </c:pt>
                <c:pt idx="11">
                  <c:v>1.4000000000000004</c:v>
                </c:pt>
                <c:pt idx="12">
                  <c:v>1.6000000000000005</c:v>
                </c:pt>
                <c:pt idx="13">
                  <c:v>1.8000000000000007</c:v>
                </c:pt>
                <c:pt idx="14">
                  <c:v>2.0000000000000009</c:v>
                </c:pt>
                <c:pt idx="15">
                  <c:v>1.2999999999999998</c:v>
                </c:pt>
                <c:pt idx="16">
                  <c:v>1.5</c:v>
                </c:pt>
                <c:pt idx="17">
                  <c:v>1.6</c:v>
                </c:pt>
                <c:pt idx="18">
                  <c:v>1.7000000000000002</c:v>
                </c:pt>
                <c:pt idx="19">
                  <c:v>1.7999999999999998</c:v>
                </c:pt>
              </c:numCache>
            </c:numRef>
          </c:yVal>
          <c:smooth val="0"/>
        </c:ser>
        <c:ser>
          <c:idx val="1"/>
          <c:order val="3"/>
          <c:tx>
            <c:strRef>
              <c:f>Data!$O$1</c:f>
              <c:strCache>
                <c:ptCount val="1"/>
                <c:pt idx="0">
                  <c:v>GoodPerf</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Data!$A$2:$A$21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20</c:v>
                </c:pt>
                <c:pt idx="16">
                  <c:v>25</c:v>
                </c:pt>
                <c:pt idx="17">
                  <c:v>30</c:v>
                </c:pt>
                <c:pt idx="18">
                  <c:v>35</c:v>
                </c:pt>
                <c:pt idx="19">
                  <c:v>40</c:v>
                </c:pt>
              </c:numCache>
            </c:numRef>
          </c:xVal>
          <c:yVal>
            <c:numRef>
              <c:f>Data!$O$2:$O$21</c:f>
              <c:numCache>
                <c:formatCode>General</c:formatCode>
                <c:ptCount val="20"/>
                <c:pt idx="0">
                  <c:v>3.3</c:v>
                </c:pt>
                <c:pt idx="1">
                  <c:v>3.8</c:v>
                </c:pt>
                <c:pt idx="2">
                  <c:v>3.2</c:v>
                </c:pt>
                <c:pt idx="3">
                  <c:v>3.5</c:v>
                </c:pt>
                <c:pt idx="4">
                  <c:v>3.8</c:v>
                </c:pt>
                <c:pt idx="5">
                  <c:v>4</c:v>
                </c:pt>
                <c:pt idx="6">
                  <c:v>3.2</c:v>
                </c:pt>
                <c:pt idx="7">
                  <c:v>3.3000000000000003</c:v>
                </c:pt>
                <c:pt idx="8">
                  <c:v>3.4000000000000004</c:v>
                </c:pt>
                <c:pt idx="9">
                  <c:v>3.5000000000000004</c:v>
                </c:pt>
                <c:pt idx="10">
                  <c:v>3.6000000000000005</c:v>
                </c:pt>
                <c:pt idx="11">
                  <c:v>3.7000000000000006</c:v>
                </c:pt>
                <c:pt idx="12">
                  <c:v>3.8000000000000007</c:v>
                </c:pt>
                <c:pt idx="13">
                  <c:v>3.9000000000000008</c:v>
                </c:pt>
                <c:pt idx="14">
                  <c:v>3</c:v>
                </c:pt>
                <c:pt idx="15">
                  <c:v>3.5</c:v>
                </c:pt>
                <c:pt idx="16">
                  <c:v>4</c:v>
                </c:pt>
                <c:pt idx="17">
                  <c:v>3</c:v>
                </c:pt>
                <c:pt idx="18">
                  <c:v>3.1</c:v>
                </c:pt>
                <c:pt idx="19">
                  <c:v>3.2</c:v>
                </c:pt>
              </c:numCache>
            </c:numRef>
          </c:yVal>
          <c:smooth val="0"/>
        </c:ser>
        <c:ser>
          <c:idx val="2"/>
          <c:order val="4"/>
          <c:tx>
            <c:strRef>
              <c:f>Data!$P$1</c:f>
              <c:strCache>
                <c:ptCount val="1"/>
                <c:pt idx="0">
                  <c:v>MidPerf</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Data!$A$2:$A$21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20</c:v>
                </c:pt>
                <c:pt idx="16">
                  <c:v>25</c:v>
                </c:pt>
                <c:pt idx="17">
                  <c:v>30</c:v>
                </c:pt>
                <c:pt idx="18">
                  <c:v>35</c:v>
                </c:pt>
                <c:pt idx="19">
                  <c:v>40</c:v>
                </c:pt>
              </c:numCache>
            </c:numRef>
          </c:xVal>
          <c:yVal>
            <c:numRef>
              <c:f>Data!$P$2:$P$21</c:f>
              <c:numCache>
                <c:formatCode>General</c:formatCode>
                <c:ptCount val="20"/>
                <c:pt idx="0">
                  <c:v>5</c:v>
                </c:pt>
                <c:pt idx="1">
                  <c:v>5.4</c:v>
                </c:pt>
                <c:pt idx="2">
                  <c:v>5.8</c:v>
                </c:pt>
                <c:pt idx="3">
                  <c:v>5</c:v>
                </c:pt>
                <c:pt idx="4">
                  <c:v>5.2</c:v>
                </c:pt>
                <c:pt idx="5">
                  <c:v>5.4</c:v>
                </c:pt>
                <c:pt idx="6">
                  <c:v>5.6000000000000005</c:v>
                </c:pt>
                <c:pt idx="7">
                  <c:v>5.8000000000000007</c:v>
                </c:pt>
                <c:pt idx="8">
                  <c:v>6.0000000000000009</c:v>
                </c:pt>
                <c:pt idx="9">
                  <c:v>5</c:v>
                </c:pt>
                <c:pt idx="10">
                  <c:v>5.0999999999999996</c:v>
                </c:pt>
                <c:pt idx="11">
                  <c:v>5.0999999999999996</c:v>
                </c:pt>
                <c:pt idx="12">
                  <c:v>5.2</c:v>
                </c:pt>
                <c:pt idx="13">
                  <c:v>5.2</c:v>
                </c:pt>
                <c:pt idx="14">
                  <c:v>5.3</c:v>
                </c:pt>
                <c:pt idx="15">
                  <c:v>5.3</c:v>
                </c:pt>
                <c:pt idx="16">
                  <c:v>5.5</c:v>
                </c:pt>
                <c:pt idx="17">
                  <c:v>5.5</c:v>
                </c:pt>
                <c:pt idx="18">
                  <c:v>5.5</c:v>
                </c:pt>
                <c:pt idx="19">
                  <c:v>5.5</c:v>
                </c:pt>
              </c:numCache>
            </c:numRef>
          </c:yVal>
          <c:smooth val="0"/>
        </c:ser>
        <c:dLbls>
          <c:showLegendKey val="0"/>
          <c:showVal val="0"/>
          <c:showCatName val="0"/>
          <c:showSerName val="0"/>
          <c:showPercent val="0"/>
          <c:showBubbleSize val="0"/>
        </c:dLbls>
        <c:axId val="183964920"/>
        <c:axId val="183964528"/>
      </c:scatterChart>
      <c:valAx>
        <c:axId val="183964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964528"/>
        <c:crosses val="autoZero"/>
        <c:crossBetween val="midCat"/>
      </c:valAx>
      <c:valAx>
        <c:axId val="183964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96492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5273003" y="0"/>
            <a:ext cx="4033943" cy="352375"/>
          </a:xfrm>
          <a:prstGeom prst="rect">
            <a:avLst/>
          </a:prstGeom>
        </p:spPr>
        <p:txBody>
          <a:bodyPr vert="horz" lIns="93324" tIns="46662" rIns="93324" bIns="46662" rtlCol="0"/>
          <a:lstStyle>
            <a:lvl1pPr algn="r">
              <a:defRPr sz="1200"/>
            </a:lvl1pPr>
          </a:lstStyle>
          <a:p>
            <a:fld id="{D771D080-37A6-F24B-B78D-17FAB3D256E5}" type="datetimeFigureOut">
              <a:rPr lang="en-US" smtClean="0"/>
              <a:t>7/28/2016</a:t>
            </a:fld>
            <a:endParaRPr lang="en-US"/>
          </a:p>
        </p:txBody>
      </p:sp>
      <p:sp>
        <p:nvSpPr>
          <p:cNvPr id="4" name="Footer Placeholder 3"/>
          <p:cNvSpPr>
            <a:spLocks noGrp="1"/>
          </p:cNvSpPr>
          <p:nvPr>
            <p:ph type="ftr" sz="quarter" idx="2"/>
          </p:nvPr>
        </p:nvSpPr>
        <p:spPr>
          <a:xfrm>
            <a:off x="0" y="6670726"/>
            <a:ext cx="4033943" cy="352374"/>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70726"/>
            <a:ext cx="4033943" cy="352374"/>
          </a:xfrm>
          <a:prstGeom prst="rect">
            <a:avLst/>
          </a:prstGeom>
        </p:spPr>
        <p:txBody>
          <a:bodyPr vert="horz" lIns="93324" tIns="46662" rIns="93324" bIns="46662" rtlCol="0" anchor="b"/>
          <a:lstStyle>
            <a:lvl1pPr algn="r">
              <a:defRPr sz="1200"/>
            </a:lvl1pPr>
          </a:lstStyle>
          <a:p>
            <a:fld id="{9C0039FC-807A-074E-B68E-D1B8732431AA}" type="slidenum">
              <a:rPr lang="en-US" smtClean="0"/>
              <a:t>‹#›</a:t>
            </a:fld>
            <a:endParaRPr lang="en-US"/>
          </a:p>
        </p:txBody>
      </p:sp>
    </p:spTree>
    <p:extLst>
      <p:ext uri="{BB962C8B-B14F-4D97-AF65-F5344CB8AC3E}">
        <p14:creationId xmlns:p14="http://schemas.microsoft.com/office/powerpoint/2010/main" val="568973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3" y="0"/>
            <a:ext cx="4033943" cy="352375"/>
          </a:xfrm>
          <a:prstGeom prst="rect">
            <a:avLst/>
          </a:prstGeom>
        </p:spPr>
        <p:txBody>
          <a:bodyPr vert="horz" lIns="93324" tIns="46662" rIns="93324" bIns="46662" rtlCol="0"/>
          <a:lstStyle>
            <a:lvl1pPr algn="r">
              <a:defRPr sz="1200"/>
            </a:lvl1pPr>
          </a:lstStyle>
          <a:p>
            <a:fld id="{3E2484F9-5844-A041-990A-4DB2EC6CDB70}" type="datetimeFigureOut">
              <a:rPr lang="en-US" smtClean="0"/>
              <a:t>7/28/2016</a:t>
            </a:fld>
            <a:endParaRPr lang="en-US"/>
          </a:p>
        </p:txBody>
      </p:sp>
      <p:sp>
        <p:nvSpPr>
          <p:cNvPr id="4" name="Slide Image Placeholder 3"/>
          <p:cNvSpPr>
            <a:spLocks noGrp="1" noRot="1" noChangeAspect="1"/>
          </p:cNvSpPr>
          <p:nvPr>
            <p:ph type="sldImg" idx="2"/>
          </p:nvPr>
        </p:nvSpPr>
        <p:spPr>
          <a:xfrm>
            <a:off x="3074988" y="877888"/>
            <a:ext cx="3159125" cy="2370137"/>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70726"/>
            <a:ext cx="4033943" cy="352374"/>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70726"/>
            <a:ext cx="4033943" cy="352374"/>
          </a:xfrm>
          <a:prstGeom prst="rect">
            <a:avLst/>
          </a:prstGeom>
        </p:spPr>
        <p:txBody>
          <a:bodyPr vert="horz" lIns="93324" tIns="46662" rIns="93324" bIns="46662" rtlCol="0" anchor="b"/>
          <a:lstStyle>
            <a:lvl1pPr algn="r">
              <a:defRPr sz="1200"/>
            </a:lvl1pPr>
          </a:lstStyle>
          <a:p>
            <a:fld id="{894D0A5C-6B8D-8740-ACDD-A40F7FCA9420}" type="slidenum">
              <a:rPr lang="en-US" smtClean="0"/>
              <a:t>‹#›</a:t>
            </a:fld>
            <a:endParaRPr lang="en-US"/>
          </a:p>
        </p:txBody>
      </p:sp>
    </p:spTree>
    <p:extLst>
      <p:ext uri="{BB962C8B-B14F-4D97-AF65-F5344CB8AC3E}">
        <p14:creationId xmlns:p14="http://schemas.microsoft.com/office/powerpoint/2010/main" val="16883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solidFill>
            <a:srgbClr val="FFFFFF"/>
          </a:solidFill>
          <a:ln/>
        </p:spPr>
      </p:sp>
      <p:sp>
        <p:nvSpPr>
          <p:cNvPr id="11267"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9407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our journey to find something better</a:t>
            </a:r>
            <a:r>
              <a:rPr lang="en-US" baseline="0" dirty="0" smtClean="0"/>
              <a:t>, some guiding principles emerged.</a:t>
            </a:r>
            <a:endParaRPr lang="en-US" dirty="0" smtClean="0"/>
          </a:p>
        </p:txBody>
      </p:sp>
      <p:sp>
        <p:nvSpPr>
          <p:cNvPr id="4" name="Slide Number Placeholder 3"/>
          <p:cNvSpPr>
            <a:spLocks noGrp="1"/>
          </p:cNvSpPr>
          <p:nvPr>
            <p:ph type="sldNum" sz="quarter" idx="10"/>
          </p:nvPr>
        </p:nvSpPr>
        <p:spPr/>
        <p:txBody>
          <a:bodyPr/>
          <a:lstStyle/>
          <a:p>
            <a:fld id="{894D0A5C-6B8D-8740-ACDD-A40F7FCA9420}" type="slidenum">
              <a:rPr lang="en-US" smtClean="0"/>
              <a:t>12</a:t>
            </a:fld>
            <a:endParaRPr lang="en-US"/>
          </a:p>
        </p:txBody>
      </p:sp>
    </p:spTree>
    <p:extLst>
      <p:ext uri="{BB962C8B-B14F-4D97-AF65-F5344CB8AC3E}">
        <p14:creationId xmlns:p14="http://schemas.microsoft.com/office/powerpoint/2010/main" val="1630137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one of them, inspired by Reed Hastings’ presentation on Netflix Culture:</a:t>
            </a:r>
          </a:p>
          <a:p>
            <a:endParaRPr lang="en-US" dirty="0" smtClean="0"/>
          </a:p>
          <a:p>
            <a:r>
              <a:rPr lang="en-US" dirty="0" smtClean="0"/>
              <a:t>Values are </a:t>
            </a:r>
            <a:r>
              <a:rPr lang="en-US" b="1" i="1" dirty="0" smtClean="0"/>
              <a:t>what we value</a:t>
            </a:r>
          </a:p>
          <a:p>
            <a:endParaRPr lang="en-US" dirty="0" smtClean="0"/>
          </a:p>
          <a:p>
            <a:r>
              <a:rPr lang="en-US" dirty="0" smtClean="0"/>
              <a:t>That is: the things</a:t>
            </a:r>
            <a:r>
              <a:rPr lang="en-US" baseline="0" dirty="0" smtClean="0"/>
              <a:t> we </a:t>
            </a:r>
            <a:r>
              <a:rPr lang="en-US" b="1" i="1" baseline="0" dirty="0" smtClean="0"/>
              <a:t>say</a:t>
            </a:r>
            <a:r>
              <a:rPr lang="en-US" baseline="0" dirty="0" smtClean="0"/>
              <a:t> we value should also be the things we reward and use when making decisions like promotions or letting people go.</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13</a:t>
            </a:fld>
            <a:endParaRPr lang="en-US"/>
          </a:p>
        </p:txBody>
      </p:sp>
    </p:spTree>
    <p:extLst>
      <p:ext uri="{BB962C8B-B14F-4D97-AF65-F5344CB8AC3E}">
        <p14:creationId xmlns:p14="http://schemas.microsoft.com/office/powerpoint/2010/main" val="3053014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So we </a:t>
            </a:r>
            <a:r>
              <a:rPr lang="en-US" altLang="en-US" b="1" dirty="0" smtClean="0">
                <a:latin typeface="Arial" panose="020B0604020202020204" pitchFamily="34" charset="0"/>
              </a:rPr>
              <a:t>replaced</a:t>
            </a:r>
            <a:r>
              <a:rPr lang="en-US" altLang="en-US" dirty="0" smtClean="0">
                <a:latin typeface="Arial" panose="020B0604020202020204" pitchFamily="34" charset="0"/>
              </a:rPr>
              <a:t> SMART</a:t>
            </a:r>
            <a:r>
              <a:rPr lang="en-US" altLang="en-US" baseline="0" dirty="0" smtClean="0">
                <a:latin typeface="Arial" panose="020B0604020202020204" pitchFamily="34" charset="0"/>
              </a:rPr>
              <a:t> objectives with 5 “Core Responsibilities”</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r>
              <a:rPr lang="en-US" altLang="en-US" dirty="0" smtClean="0">
                <a:latin typeface="Arial" panose="020B0604020202020204" pitchFamily="34" charset="0"/>
              </a:rPr>
              <a:t>These Core Responsibilities:</a:t>
            </a:r>
          </a:p>
          <a:p>
            <a:pPr lvl="0"/>
            <a:r>
              <a:rPr lang="en-US" sz="1200" kern="1200" dirty="0" smtClean="0">
                <a:solidFill>
                  <a:schemeClr val="tx1"/>
                </a:solidFill>
                <a:effectLst/>
                <a:latin typeface="+mn-lt"/>
                <a:ea typeface="+mn-ea"/>
                <a:cs typeface="+mn-cs"/>
              </a:rPr>
              <a:t>- Are </a:t>
            </a:r>
            <a:r>
              <a:rPr lang="en-US" sz="1200" b="1" kern="1200" dirty="0" smtClean="0">
                <a:solidFill>
                  <a:schemeClr val="tx1"/>
                </a:solidFill>
                <a:effectLst/>
                <a:latin typeface="+mn-lt"/>
                <a:ea typeface="+mn-ea"/>
                <a:cs typeface="+mn-cs"/>
              </a:rPr>
              <a:t>calls to action </a:t>
            </a:r>
            <a:r>
              <a:rPr lang="en-US" sz="1200" kern="1200" dirty="0" smtClean="0">
                <a:solidFill>
                  <a:schemeClr val="tx1"/>
                </a:solidFill>
                <a:effectLst/>
                <a:latin typeface="+mn-lt"/>
                <a:ea typeface="+mn-ea"/>
                <a:cs typeface="+mn-cs"/>
              </a:rPr>
              <a:t>- they </a:t>
            </a:r>
            <a:r>
              <a:rPr lang="en-US" sz="1200" b="1" kern="1200" dirty="0" smtClean="0">
                <a:solidFill>
                  <a:schemeClr val="tx1"/>
                </a:solidFill>
                <a:effectLst/>
                <a:latin typeface="+mn-lt"/>
                <a:ea typeface="+mn-ea"/>
                <a:cs typeface="+mn-cs"/>
              </a:rPr>
              <a:t>reflect</a:t>
            </a:r>
            <a:r>
              <a:rPr lang="en-US" sz="1200" kern="1200" dirty="0" smtClean="0">
                <a:solidFill>
                  <a:schemeClr val="tx1"/>
                </a:solidFill>
                <a:effectLst/>
                <a:latin typeface="+mn-lt"/>
                <a:ea typeface="+mn-ea"/>
                <a:cs typeface="+mn-cs"/>
              </a:rPr>
              <a:t> what we actually want people to </a:t>
            </a:r>
            <a:r>
              <a:rPr lang="en-US" sz="1200" b="1" i="1" kern="1200" dirty="0" smtClean="0">
                <a:solidFill>
                  <a:schemeClr val="tx1"/>
                </a:solidFill>
                <a:effectLst/>
                <a:latin typeface="+mn-lt"/>
                <a:ea typeface="+mn-ea"/>
                <a:cs typeface="+mn-cs"/>
              </a:rPr>
              <a:t>do</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Represent</a:t>
            </a:r>
            <a:r>
              <a:rPr lang="en-US" sz="1200" kern="1200" dirty="0" smtClean="0">
                <a:solidFill>
                  <a:schemeClr val="tx1"/>
                </a:solidFill>
                <a:effectLst/>
                <a:latin typeface="+mn-lt"/>
                <a:ea typeface="+mn-ea"/>
                <a:cs typeface="+mn-cs"/>
              </a:rPr>
              <a:t> the critical ways that colleagues create value for the business</a:t>
            </a:r>
          </a:p>
          <a:p>
            <a:pPr lvl="0"/>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Communicate</a:t>
            </a:r>
            <a:r>
              <a:rPr lang="en-US" sz="1200" kern="1200" dirty="0" smtClean="0">
                <a:solidFill>
                  <a:schemeClr val="tx1"/>
                </a:solidFill>
                <a:effectLst/>
                <a:latin typeface="+mn-lt"/>
                <a:ea typeface="+mn-ea"/>
                <a:cs typeface="+mn-cs"/>
              </a:rPr>
              <a:t> the behaviors and demonstrated results we value</a:t>
            </a:r>
          </a:p>
          <a:p>
            <a:pPr lvl="0"/>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Establish a framework </a:t>
            </a:r>
            <a:r>
              <a:rPr lang="en-US" sz="1200" kern="1200" dirty="0" smtClean="0">
                <a:solidFill>
                  <a:schemeClr val="tx1"/>
                </a:solidFill>
                <a:effectLst/>
                <a:latin typeface="+mn-lt"/>
                <a:ea typeface="+mn-ea"/>
                <a:cs typeface="+mn-cs"/>
              </a:rPr>
              <a:t>for aligning performance evaluations, rewards and promotions with our value system.</a:t>
            </a:r>
          </a:p>
          <a:p>
            <a:pPr lvl="0"/>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Collectively</a:t>
            </a:r>
            <a:r>
              <a:rPr lang="en-US" sz="1200" kern="1200" dirty="0" smtClean="0">
                <a:solidFill>
                  <a:schemeClr val="tx1"/>
                </a:solidFill>
                <a:effectLst/>
                <a:latin typeface="+mn-lt"/>
                <a:ea typeface="+mn-ea"/>
                <a:cs typeface="+mn-cs"/>
              </a:rPr>
              <a:t> represent a balanced scorecard; excelling in one area (e.g. Delivery) while sacrificing another (e.g. Quality or Teamwork) is intentionally discouraged.</a:t>
            </a:r>
          </a:p>
          <a:p>
            <a:pPr rtl="0" eaLnBrk="1" fontAlgn="base" latinLnBrk="0" hangingPunct="1"/>
            <a:r>
              <a:rPr lang="en-US" altLang="en-US" dirty="0" smtClean="0">
                <a:latin typeface="Arial" panose="020B0604020202020204" pitchFamily="34" charset="0"/>
              </a:rPr>
              <a:t/>
            </a:r>
            <a:br>
              <a:rPr lang="en-US" altLang="en-US" dirty="0" smtClean="0">
                <a:latin typeface="Arial" panose="020B0604020202020204" pitchFamily="34" charset="0"/>
              </a:rPr>
            </a:br>
            <a:endParaRPr lang="en-US" sz="1200" b="0" i="0" u="none" strike="noStrike" kern="1200" dirty="0" smtClean="0">
              <a:solidFill>
                <a:schemeClr val="tx1"/>
              </a:solidFill>
              <a:effectLst/>
              <a:latin typeface="+mn-lt"/>
              <a:ea typeface="+mn-ea"/>
              <a:cs typeface="+mn-cs"/>
            </a:endParaRPr>
          </a:p>
          <a:p>
            <a:endParaRPr lang="en-US" altLang="en-US" dirty="0" smtClean="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58255" indent="-291636" algn="r">
              <a:defRPr sz="2400">
                <a:solidFill>
                  <a:schemeClr val="tx1"/>
                </a:solidFill>
                <a:latin typeface="Arial" panose="020B0604020202020204" pitchFamily="34" charset="0"/>
                <a:ea typeface="MS PGothic" panose="020B0600070205080204" pitchFamily="34" charset="-128"/>
              </a:defRPr>
            </a:lvl2pPr>
            <a:lvl3pPr marL="1166546" indent="-233309" algn="r">
              <a:defRPr sz="2400">
                <a:solidFill>
                  <a:schemeClr val="tx1"/>
                </a:solidFill>
                <a:latin typeface="Arial" panose="020B0604020202020204" pitchFamily="34" charset="0"/>
                <a:ea typeface="MS PGothic" panose="020B0600070205080204" pitchFamily="34" charset="-128"/>
              </a:defRPr>
            </a:lvl3pPr>
            <a:lvl4pPr marL="1633164" indent="-233309" algn="r">
              <a:defRPr sz="2400">
                <a:solidFill>
                  <a:schemeClr val="tx1"/>
                </a:solidFill>
                <a:latin typeface="Arial" panose="020B0604020202020204" pitchFamily="34" charset="0"/>
                <a:ea typeface="MS PGothic" panose="020B0600070205080204" pitchFamily="34" charset="-128"/>
              </a:defRPr>
            </a:lvl4pPr>
            <a:lvl5pPr marL="2099782" indent="-233309" algn="r">
              <a:defRPr sz="2400">
                <a:solidFill>
                  <a:schemeClr val="tx1"/>
                </a:solidFill>
                <a:latin typeface="Arial" panose="020B0604020202020204" pitchFamily="34" charset="0"/>
                <a:ea typeface="MS PGothic" panose="020B0600070205080204" pitchFamily="34" charset="-128"/>
              </a:defRPr>
            </a:lvl5pPr>
            <a:lvl6pPr marL="2566401"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E57AB0B-4E57-4645-BAB2-ADC92DA51479}" type="slidenum">
              <a:rPr lang="en-US" altLang="en-US" sz="1200"/>
              <a:pPr/>
              <a:t>14</a:t>
            </a:fld>
            <a:endParaRPr lang="en-US" altLang="en-US" sz="1200"/>
          </a:p>
        </p:txBody>
      </p:sp>
    </p:spTree>
    <p:extLst>
      <p:ext uri="{BB962C8B-B14F-4D97-AF65-F5344CB8AC3E}">
        <p14:creationId xmlns:p14="http://schemas.microsoft.com/office/powerpoint/2010/main" val="2530764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guiding principle we used is:</a:t>
            </a:r>
          </a:p>
          <a:p>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Value</a:t>
            </a:r>
            <a:r>
              <a:rPr lang="en-US" sz="1200" kern="1200" dirty="0" smtClean="0">
                <a:solidFill>
                  <a:schemeClr val="tx1"/>
                </a:solidFill>
                <a:effectLst/>
                <a:latin typeface="+mn-lt"/>
                <a:ea typeface="+mn-ea"/>
                <a:cs typeface="+mn-cs"/>
              </a:rPr>
              <a:t> is what we value…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Impact is our primary measure of career progression. To grow impact:</a:t>
            </a:r>
          </a:p>
          <a:p>
            <a:pPr lvl="0"/>
            <a:r>
              <a:rPr lang="en-US" sz="1200" kern="1200" dirty="0" smtClean="0">
                <a:solidFill>
                  <a:schemeClr val="tx1"/>
                </a:solidFill>
                <a:effectLst/>
                <a:latin typeface="+mn-lt"/>
                <a:ea typeface="+mn-ea"/>
                <a:cs typeface="+mn-cs"/>
              </a:rPr>
              <a:t>- Managers coach behaviors, foster skill development and create opportunities</a:t>
            </a:r>
          </a:p>
          <a:p>
            <a:pPr lvl="0"/>
            <a:r>
              <a:rPr lang="en-US" sz="1200" kern="1200" dirty="0" smtClean="0">
                <a:solidFill>
                  <a:schemeClr val="tx1"/>
                </a:solidFill>
                <a:effectLst/>
                <a:latin typeface="+mn-lt"/>
                <a:ea typeface="+mn-ea"/>
                <a:cs typeface="+mn-cs"/>
              </a:rPr>
              <a:t>- Colleagues evolve behaviors, develop skills and seize opportunities</a:t>
            </a:r>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15</a:t>
            </a:fld>
            <a:endParaRPr lang="en-US"/>
          </a:p>
        </p:txBody>
      </p:sp>
    </p:spTree>
    <p:extLst>
      <p:ext uri="{BB962C8B-B14F-4D97-AF65-F5344CB8AC3E}">
        <p14:creationId xmlns:p14="http://schemas.microsoft.com/office/powerpoint/2010/main" val="2613354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third guiding</a:t>
            </a:r>
            <a:r>
              <a:rPr lang="en-US" sz="1200" kern="1200" baseline="0" dirty="0" smtClean="0">
                <a:solidFill>
                  <a:schemeClr val="tx1"/>
                </a:solidFill>
                <a:effectLst/>
                <a:latin typeface="+mn-lt"/>
                <a:ea typeface="+mn-ea"/>
                <a:cs typeface="+mn-cs"/>
              </a:rPr>
              <a:t> principle: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With a promotion comes higher expectations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general as colleagues progress through the levels of a particular career path, it's not the core responsibilities that change but rather expectation levels and scope of responsibility.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promotion is not a reward for past work or loyalty, but rather a reflection of an increased level of responsibility.</a:t>
            </a:r>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16</a:t>
            </a:fld>
            <a:endParaRPr lang="en-US"/>
          </a:p>
        </p:txBody>
      </p:sp>
    </p:spTree>
    <p:extLst>
      <p:ext uri="{BB962C8B-B14F-4D97-AF65-F5344CB8AC3E}">
        <p14:creationId xmlns:p14="http://schemas.microsoft.com/office/powerpoint/2010/main" val="1402731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a:t>
            </a:r>
            <a:r>
              <a:rPr lang="en-US" sz="1200" kern="1200" baseline="0" dirty="0" smtClean="0">
                <a:solidFill>
                  <a:schemeClr val="tx1"/>
                </a:solidFill>
                <a:effectLst/>
                <a:latin typeface="+mn-lt"/>
                <a:ea typeface="+mn-ea"/>
                <a:cs typeface="+mn-cs"/>
              </a:rPr>
              <a:t> fourth guiding principle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We value career development over performance 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Supporting career development is our </a:t>
            </a:r>
            <a:r>
              <a:rPr lang="en-US" sz="1200" i="1" kern="1200" dirty="0" smtClean="0">
                <a:solidFill>
                  <a:schemeClr val="tx1"/>
                </a:solidFill>
                <a:effectLst/>
                <a:latin typeface="+mn-lt"/>
                <a:ea typeface="+mn-ea"/>
                <a:cs typeface="+mn-cs"/>
              </a:rPr>
              <a:t>primary </a:t>
            </a:r>
            <a:r>
              <a:rPr lang="en-US" sz="1200" kern="1200" dirty="0" smtClean="0">
                <a:solidFill>
                  <a:schemeClr val="tx1"/>
                </a:solidFill>
                <a:effectLst/>
                <a:latin typeface="+mn-lt"/>
                <a:ea typeface="+mn-ea"/>
                <a:cs typeface="+mn-cs"/>
              </a:rPr>
              <a:t>goal; integration with HR rating systems is a </a:t>
            </a:r>
            <a:r>
              <a:rPr lang="en-US" sz="1200" i="1" kern="1200" dirty="0" smtClean="0">
                <a:solidFill>
                  <a:schemeClr val="tx1"/>
                </a:solidFill>
                <a:effectLst/>
                <a:latin typeface="+mn-lt"/>
                <a:ea typeface="+mn-ea"/>
                <a:cs typeface="+mn-cs"/>
              </a:rPr>
              <a:t>secondary </a:t>
            </a:r>
            <a:r>
              <a:rPr lang="en-US" sz="1200" kern="1200" dirty="0" smtClean="0">
                <a:solidFill>
                  <a:schemeClr val="tx1"/>
                </a:solidFill>
                <a:effectLst/>
                <a:latin typeface="+mn-lt"/>
                <a:ea typeface="+mn-ea"/>
                <a:cs typeface="+mn-cs"/>
              </a:rPr>
              <a:t>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company like many others has had an organizational mandate to produce performance ratings that feed into HR</a:t>
            </a:r>
            <a:r>
              <a:rPr lang="en-US" sz="1200" kern="1200" baseline="0" dirty="0" smtClean="0">
                <a:solidFill>
                  <a:schemeClr val="tx1"/>
                </a:solidFill>
                <a:effectLst/>
                <a:latin typeface="+mn-lt"/>
                <a:ea typeface="+mn-ea"/>
                <a:cs typeface="+mn-cs"/>
              </a:rPr>
              <a:t> systems meant to provide accountability. Although we’re interested in finding better ways to support that need, the real reason we’re here is because we passionately believe that people leaders can make a difference in people’s lives – </a:t>
            </a:r>
            <a:r>
              <a:rPr lang="en-US" sz="1200" b="1" i="1" kern="1200" baseline="0" dirty="0" smtClean="0">
                <a:solidFill>
                  <a:schemeClr val="tx1"/>
                </a:solidFill>
                <a:effectLst/>
                <a:latin typeface="+mn-lt"/>
                <a:ea typeface="+mn-ea"/>
                <a:cs typeface="+mn-cs"/>
              </a:rPr>
              <a:t>and</a:t>
            </a:r>
            <a:r>
              <a:rPr lang="en-US" sz="1200" kern="1200" baseline="0" dirty="0" smtClean="0">
                <a:solidFill>
                  <a:schemeClr val="tx1"/>
                </a:solidFill>
                <a:effectLst/>
                <a:latin typeface="+mn-lt"/>
                <a:ea typeface="+mn-ea"/>
                <a:cs typeface="+mn-cs"/>
              </a:rPr>
              <a:t> overall business success - by investing in career development coaching.</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18</a:t>
            </a:fld>
            <a:endParaRPr lang="en-US"/>
          </a:p>
        </p:txBody>
      </p:sp>
    </p:spTree>
    <p:extLst>
      <p:ext uri="{BB962C8B-B14F-4D97-AF65-F5344CB8AC3E}">
        <p14:creationId xmlns:p14="http://schemas.microsoft.com/office/powerpoint/2010/main" val="160915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spend</a:t>
            </a:r>
            <a:r>
              <a:rPr lang="en-US" baseline="0" dirty="0" smtClean="0"/>
              <a:t> a bit of time talking in practical terms about how we built a new kind of framework and rolled it out.</a:t>
            </a:r>
          </a:p>
          <a:p>
            <a:endParaRPr lang="en-US" baseline="0" dirty="0" smtClean="0"/>
          </a:p>
          <a:p>
            <a:r>
              <a:rPr lang="en-US" baseline="0" dirty="0" smtClean="0"/>
              <a:t>At a high level we:</a:t>
            </a:r>
          </a:p>
          <a:p>
            <a:endParaRPr lang="en-US" baseline="0" dirty="0" smtClean="0"/>
          </a:p>
          <a:p>
            <a:r>
              <a:rPr lang="en-US" baseline="0" dirty="0" smtClean="0"/>
              <a:t>-   Discovered the Core Responsibilities</a:t>
            </a:r>
          </a:p>
          <a:p>
            <a:pPr marL="171450" indent="-171450">
              <a:buFontTx/>
              <a:buChar char="-"/>
            </a:pPr>
            <a:r>
              <a:rPr lang="en-US" dirty="0" smtClean="0"/>
              <a:t>Designed</a:t>
            </a:r>
            <a:r>
              <a:rPr lang="en-US" baseline="0" dirty="0" smtClean="0"/>
              <a:t> a set of expectation levels that mapped to our existing corporate job levels</a:t>
            </a:r>
          </a:p>
          <a:p>
            <a:pPr marL="171450" indent="-171450">
              <a:buFontTx/>
              <a:buChar char="-"/>
            </a:pPr>
            <a:r>
              <a:rPr lang="en-US" baseline="0" dirty="0" smtClean="0"/>
              <a:t>Partnered with HR to gain stakeholder buy-in</a:t>
            </a:r>
          </a:p>
          <a:p>
            <a:pPr marL="171450" indent="-171450">
              <a:buFontTx/>
              <a:buChar char="-"/>
            </a:pPr>
            <a:r>
              <a:rPr lang="en-US" dirty="0" smtClean="0"/>
              <a:t>Rolled out a pilot</a:t>
            </a:r>
            <a:r>
              <a:rPr lang="en-US" baseline="0" dirty="0" smtClean="0"/>
              <a:t> program</a:t>
            </a:r>
          </a:p>
          <a:p>
            <a:pPr marL="171450" indent="-171450">
              <a:buFontTx/>
              <a:buChar char="-"/>
            </a:pPr>
            <a:endParaRPr lang="en-US" baseline="0" dirty="0" smtClean="0"/>
          </a:p>
          <a:p>
            <a:pPr marL="0" indent="0">
              <a:buFontTx/>
              <a:buNone/>
            </a:pPr>
            <a:r>
              <a:rPr lang="en-US" baseline="0" dirty="0" smtClean="0"/>
              <a:t>Let’s look at each of those steps in a little more detail…</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19</a:t>
            </a:fld>
            <a:endParaRPr lang="en-US"/>
          </a:p>
        </p:txBody>
      </p:sp>
    </p:spTree>
    <p:extLst>
      <p:ext uri="{BB962C8B-B14F-4D97-AF65-F5344CB8AC3E}">
        <p14:creationId xmlns:p14="http://schemas.microsoft.com/office/powerpoint/2010/main" val="1092827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smtClean="0">
                <a:latin typeface="Arial" panose="020B0604020202020204" pitchFamily="34" charset="0"/>
              </a:rPr>
              <a:t>Iterative, collaborative - directions</a:t>
            </a:r>
          </a:p>
          <a:p>
            <a:endParaRPr lang="en-US" altLang="en-US" dirty="0" smtClean="0">
              <a:latin typeface="Arial" panose="020B0604020202020204" pitchFamily="34" charset="0"/>
            </a:endParaRPr>
          </a:p>
          <a:p>
            <a:r>
              <a:rPr lang="en-US" altLang="en-US" baseline="0" dirty="0" smtClean="0">
                <a:latin typeface="Arial" panose="020B0604020202020204" pitchFamily="34" charset="0"/>
              </a:rPr>
              <a:t>jumbled mess of corporate speak and confusing content</a:t>
            </a:r>
          </a:p>
          <a:p>
            <a:r>
              <a:rPr lang="en-US" dirty="0" smtClean="0"/>
              <a:t>lack of clarity and support around</a:t>
            </a:r>
            <a:r>
              <a:rPr lang="en-US" baseline="0" dirty="0" smtClean="0"/>
              <a:t> career progression </a:t>
            </a:r>
          </a:p>
          <a:p>
            <a:r>
              <a:rPr lang="en-US" baseline="0" dirty="0" smtClean="0"/>
              <a:t>job descriptions no help at all.</a:t>
            </a:r>
            <a:endParaRPr lang="en-US" dirty="0"/>
          </a:p>
        </p:txBody>
      </p:sp>
      <p:sp>
        <p:nvSpPr>
          <p:cNvPr id="4" name="Slide Number Placeholder 3"/>
          <p:cNvSpPr>
            <a:spLocks noGrp="1"/>
          </p:cNvSpPr>
          <p:nvPr>
            <p:ph type="sldNum" sz="quarter" idx="10"/>
          </p:nvPr>
        </p:nvSpPr>
        <p:spPr/>
        <p:txBody>
          <a:bodyPr/>
          <a:lstStyle/>
          <a:p>
            <a:fld id="{1FC482E1-88C5-4C1B-B752-643F26F7A712}" type="slidenum">
              <a:rPr lang="en-US" smtClean="0"/>
              <a:pPr/>
              <a:t>20</a:t>
            </a:fld>
            <a:endParaRPr lang="en-US" dirty="0"/>
          </a:p>
        </p:txBody>
      </p:sp>
    </p:spTree>
    <p:extLst>
      <p:ext uri="{BB962C8B-B14F-4D97-AF65-F5344CB8AC3E}">
        <p14:creationId xmlns:p14="http://schemas.microsoft.com/office/powerpoint/2010/main" val="486072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figured  - cleaning</a:t>
            </a:r>
            <a:r>
              <a:rPr lang="en-US" baseline="0" dirty="0" smtClean="0"/>
              <a:t> up, clearly laying out expectations for each level</a:t>
            </a:r>
          </a:p>
          <a:p>
            <a:endParaRPr lang="en-US" baseline="0" dirty="0" smtClean="0"/>
          </a:p>
          <a:p>
            <a:r>
              <a:rPr lang="en-US" baseline="0" dirty="0" smtClean="0"/>
              <a:t>Frustrated with SMART – better way?</a:t>
            </a:r>
          </a:p>
          <a:p>
            <a:r>
              <a:rPr lang="en-US" baseline="0" dirty="0" smtClean="0"/>
              <a:t>Andy suggested – </a:t>
            </a:r>
            <a:r>
              <a:rPr lang="en-US" altLang="en-US" baseline="0" dirty="0" smtClean="0">
                <a:latin typeface="Arial" panose="020B0604020202020204" pitchFamily="34" charset="0"/>
              </a:rPr>
              <a:t>evaluate based on what’s in there</a:t>
            </a:r>
          </a:p>
          <a:p>
            <a:endParaRPr lang="en-US" baseline="0" dirty="0" smtClean="0">
              <a:latin typeface="Arial" panose="020B0604020202020204" pitchFamily="34" charset="0"/>
            </a:endParaRPr>
          </a:p>
          <a:p>
            <a:r>
              <a:rPr lang="en-US" baseline="0" dirty="0" smtClean="0">
                <a:latin typeface="Arial" panose="020B0604020202020204" pitchFamily="34" charset="0"/>
              </a:rPr>
              <a:t>Clusters!</a:t>
            </a:r>
            <a:endParaRPr lang="en-US" dirty="0"/>
          </a:p>
        </p:txBody>
      </p:sp>
      <p:sp>
        <p:nvSpPr>
          <p:cNvPr id="4" name="Slide Number Placeholder 3"/>
          <p:cNvSpPr>
            <a:spLocks noGrp="1"/>
          </p:cNvSpPr>
          <p:nvPr>
            <p:ph type="sldNum" sz="quarter" idx="10"/>
          </p:nvPr>
        </p:nvSpPr>
        <p:spPr/>
        <p:txBody>
          <a:bodyPr/>
          <a:lstStyle/>
          <a:p>
            <a:fld id="{1FC482E1-88C5-4C1B-B752-643F26F7A712}" type="slidenum">
              <a:rPr lang="en-US" smtClean="0"/>
              <a:pPr/>
              <a:t>21</a:t>
            </a:fld>
            <a:endParaRPr lang="en-US" dirty="0"/>
          </a:p>
        </p:txBody>
      </p:sp>
    </p:spTree>
    <p:extLst>
      <p:ext uri="{BB962C8B-B14F-4D97-AF65-F5344CB8AC3E}">
        <p14:creationId xmlns:p14="http://schemas.microsoft.com/office/powerpoint/2010/main" val="4915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latin typeface="Arial" panose="020B0604020202020204" pitchFamily="34" charset="0"/>
              </a:rPr>
              <a:t>Todd for years – great success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Merged with clusters - put together a set of Core Responsibilities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The critical ways that software developers create value for our business.</a:t>
            </a:r>
          </a:p>
          <a:p>
            <a:endParaRPr lang="en-US" altLang="en-US" baseline="0" dirty="0" smtClean="0">
              <a:latin typeface="Arial" panose="020B0604020202020204" pitchFamily="34" charset="0"/>
            </a:endParaRPr>
          </a:p>
          <a:p>
            <a:endParaRPr lang="en-US" altLang="en-US" baseline="0" dirty="0" smtClean="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58255" indent="-291636" algn="r">
              <a:defRPr sz="2400">
                <a:solidFill>
                  <a:schemeClr val="tx1"/>
                </a:solidFill>
                <a:latin typeface="Arial" panose="020B0604020202020204" pitchFamily="34" charset="0"/>
                <a:ea typeface="MS PGothic" panose="020B0600070205080204" pitchFamily="34" charset="-128"/>
              </a:defRPr>
            </a:lvl2pPr>
            <a:lvl3pPr marL="1166546" indent="-233309" algn="r">
              <a:defRPr sz="2400">
                <a:solidFill>
                  <a:schemeClr val="tx1"/>
                </a:solidFill>
                <a:latin typeface="Arial" panose="020B0604020202020204" pitchFamily="34" charset="0"/>
                <a:ea typeface="MS PGothic" panose="020B0600070205080204" pitchFamily="34" charset="-128"/>
              </a:defRPr>
            </a:lvl3pPr>
            <a:lvl4pPr marL="1633164" indent="-233309" algn="r">
              <a:defRPr sz="2400">
                <a:solidFill>
                  <a:schemeClr val="tx1"/>
                </a:solidFill>
                <a:latin typeface="Arial" panose="020B0604020202020204" pitchFamily="34" charset="0"/>
                <a:ea typeface="MS PGothic" panose="020B0600070205080204" pitchFamily="34" charset="-128"/>
              </a:defRPr>
            </a:lvl4pPr>
            <a:lvl5pPr marL="2099782" indent="-233309" algn="r">
              <a:defRPr sz="2400">
                <a:solidFill>
                  <a:schemeClr val="tx1"/>
                </a:solidFill>
                <a:latin typeface="Arial" panose="020B0604020202020204" pitchFamily="34" charset="0"/>
                <a:ea typeface="MS PGothic" panose="020B0600070205080204" pitchFamily="34" charset="-128"/>
              </a:defRPr>
            </a:lvl5pPr>
            <a:lvl6pPr marL="2566401"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E57AB0B-4E57-4645-BAB2-ADC92DA51479}" type="slidenum">
              <a:rPr lang="en-US" altLang="en-US" sz="1200"/>
              <a:pPr/>
              <a:t>22</a:t>
            </a:fld>
            <a:endParaRPr lang="en-US" altLang="en-US" sz="1200"/>
          </a:p>
        </p:txBody>
      </p:sp>
    </p:spTree>
    <p:extLst>
      <p:ext uri="{BB962C8B-B14F-4D97-AF65-F5344CB8AC3E}">
        <p14:creationId xmlns:p14="http://schemas.microsoft.com/office/powerpoint/2010/main" val="329272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Director – company called IHS until a few days ago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Just merged – 9,000 – 15,000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&amp; analytics company, verticals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Performance reviews 10 years – mistake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Stopped laughing – launch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3 years ago – working off and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2</a:t>
            </a:fld>
            <a:endParaRPr lang="en-US"/>
          </a:p>
        </p:txBody>
      </p:sp>
    </p:spTree>
    <p:extLst>
      <p:ext uri="{BB962C8B-B14F-4D97-AF65-F5344CB8AC3E}">
        <p14:creationId xmlns:p14="http://schemas.microsoft.com/office/powerpoint/2010/main" val="1375664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latin typeface="Arial" panose="020B0604020202020204" pitchFamily="34" charset="0"/>
              </a:rPr>
              <a:t>Here’s one of them – Quality</a:t>
            </a:r>
          </a:p>
          <a:p>
            <a:pPr eaLnBrk="1" hangingPunct="1">
              <a:spcBef>
                <a:spcPct val="0"/>
              </a:spcBef>
            </a:pPr>
            <a:endParaRPr lang="en-US" altLang="en-US" dirty="0" smtClean="0">
              <a:latin typeface="Arial" panose="020B0604020202020204" pitchFamily="34" charset="0"/>
            </a:endParaRPr>
          </a:p>
          <a:p>
            <a:pPr eaLnBrk="1" hangingPunct="1">
              <a:spcBef>
                <a:spcPct val="0"/>
              </a:spcBef>
            </a:pPr>
            <a:r>
              <a:rPr lang="en-US" altLang="en-US" dirty="0" smtClean="0">
                <a:latin typeface="Arial" panose="020B0604020202020204" pitchFamily="34" charset="0"/>
              </a:rPr>
              <a:t>“Key Contributions to consider” – important aspects</a:t>
            </a:r>
          </a:p>
          <a:p>
            <a:pPr eaLnBrk="1" hangingPunct="1">
              <a:spcBef>
                <a:spcPct val="0"/>
              </a:spcBef>
            </a:pPr>
            <a:endParaRPr lang="en-US" altLang="en-US" dirty="0" smtClean="0">
              <a:latin typeface="Arial" panose="020B0604020202020204" pitchFamily="34" charset="0"/>
            </a:endParaRPr>
          </a:p>
          <a:p>
            <a:pPr eaLnBrk="1" hangingPunct="1">
              <a:spcBef>
                <a:spcPct val="0"/>
              </a:spcBef>
            </a:pPr>
            <a:r>
              <a:rPr lang="en-US" altLang="en-US" dirty="0" smtClean="0">
                <a:latin typeface="Arial" panose="020B0604020202020204" pitchFamily="34" charset="0"/>
              </a:rPr>
              <a:t>manager give </a:t>
            </a:r>
            <a:r>
              <a:rPr lang="en-US" altLang="en-US" baseline="0" dirty="0" smtClean="0">
                <a:latin typeface="Arial" panose="020B0604020202020204" pitchFamily="34" charset="0"/>
              </a:rPr>
              <a:t>feedback - how contributing</a:t>
            </a:r>
          </a:p>
          <a:p>
            <a:pPr eaLnBrk="1" hangingPunct="1">
              <a:spcBef>
                <a:spcPct val="0"/>
              </a:spcBef>
            </a:pPr>
            <a:endParaRPr lang="en-US" altLang="en-US" baseline="0" dirty="0" smtClean="0">
              <a:latin typeface="Arial" panose="020B0604020202020204" pitchFamily="34" charset="0"/>
            </a:endParaRPr>
          </a:p>
          <a:p>
            <a:pPr eaLnBrk="1" hangingPunct="1">
              <a:spcBef>
                <a:spcPct val="0"/>
              </a:spcBef>
            </a:pPr>
            <a:r>
              <a:rPr lang="en-US" altLang="en-US" baseline="0" dirty="0" smtClean="0">
                <a:latin typeface="Arial" panose="020B0604020202020204" pitchFamily="34" charset="0"/>
              </a:rPr>
              <a:t>Cheat sheet</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58255" indent="-291636" algn="r">
              <a:defRPr sz="2400">
                <a:solidFill>
                  <a:schemeClr val="tx1"/>
                </a:solidFill>
                <a:latin typeface="Arial" panose="020B0604020202020204" pitchFamily="34" charset="0"/>
                <a:ea typeface="MS PGothic" panose="020B0600070205080204" pitchFamily="34" charset="-128"/>
              </a:defRPr>
            </a:lvl2pPr>
            <a:lvl3pPr marL="1166546" indent="-233309" algn="r">
              <a:defRPr sz="2400">
                <a:solidFill>
                  <a:schemeClr val="tx1"/>
                </a:solidFill>
                <a:latin typeface="Arial" panose="020B0604020202020204" pitchFamily="34" charset="0"/>
                <a:ea typeface="MS PGothic" panose="020B0600070205080204" pitchFamily="34" charset="-128"/>
              </a:defRPr>
            </a:lvl3pPr>
            <a:lvl4pPr marL="1633164" indent="-233309" algn="r">
              <a:defRPr sz="2400">
                <a:solidFill>
                  <a:schemeClr val="tx1"/>
                </a:solidFill>
                <a:latin typeface="Arial" panose="020B0604020202020204" pitchFamily="34" charset="0"/>
                <a:ea typeface="MS PGothic" panose="020B0600070205080204" pitchFamily="34" charset="-128"/>
              </a:defRPr>
            </a:lvl4pPr>
            <a:lvl5pPr marL="2099782" indent="-233309" algn="r">
              <a:defRPr sz="2400">
                <a:solidFill>
                  <a:schemeClr val="tx1"/>
                </a:solidFill>
                <a:latin typeface="Arial" panose="020B0604020202020204" pitchFamily="34" charset="0"/>
                <a:ea typeface="MS PGothic" panose="020B0600070205080204" pitchFamily="34" charset="-128"/>
              </a:defRPr>
            </a:lvl5pPr>
            <a:lvl6pPr marL="2566401"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C37A6E9-52D3-427F-A3A4-B58ABC78AD66}" type="slidenum">
              <a:rPr lang="en-US" altLang="en-US" sz="1200"/>
              <a:pPr/>
              <a:t>23</a:t>
            </a:fld>
            <a:endParaRPr lang="en-US" altLang="en-US" sz="1200"/>
          </a:p>
        </p:txBody>
      </p:sp>
    </p:spTree>
    <p:extLst>
      <p:ext uri="{BB962C8B-B14F-4D97-AF65-F5344CB8AC3E}">
        <p14:creationId xmlns:p14="http://schemas.microsoft.com/office/powerpoint/2010/main" val="4029940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Patterns – generalized expectation levels</a:t>
            </a:r>
            <a:endParaRPr lang="en-US" altLang="en-US" baseline="0" dirty="0" smtClean="0">
              <a:latin typeface="Arial" panose="020B0604020202020204" pitchFamily="34" charset="0"/>
            </a:endParaRP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Behavior-focused, all 5 – evaluate on own contribution levels, contrived</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Promotion – expectations go up</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58255" indent="-291636" algn="r">
              <a:defRPr sz="2400">
                <a:solidFill>
                  <a:schemeClr val="tx1"/>
                </a:solidFill>
                <a:latin typeface="Arial" panose="020B0604020202020204" pitchFamily="34" charset="0"/>
                <a:ea typeface="MS PGothic" panose="020B0600070205080204" pitchFamily="34" charset="-128"/>
              </a:defRPr>
            </a:lvl2pPr>
            <a:lvl3pPr marL="1166546" indent="-233309" algn="r">
              <a:defRPr sz="2400">
                <a:solidFill>
                  <a:schemeClr val="tx1"/>
                </a:solidFill>
                <a:latin typeface="Arial" panose="020B0604020202020204" pitchFamily="34" charset="0"/>
                <a:ea typeface="MS PGothic" panose="020B0600070205080204" pitchFamily="34" charset="-128"/>
              </a:defRPr>
            </a:lvl3pPr>
            <a:lvl4pPr marL="1633164" indent="-233309" algn="r">
              <a:defRPr sz="2400">
                <a:solidFill>
                  <a:schemeClr val="tx1"/>
                </a:solidFill>
                <a:latin typeface="Arial" panose="020B0604020202020204" pitchFamily="34" charset="0"/>
                <a:ea typeface="MS PGothic" panose="020B0600070205080204" pitchFamily="34" charset="-128"/>
              </a:defRPr>
            </a:lvl4pPr>
            <a:lvl5pPr marL="2099782" indent="-233309" algn="r">
              <a:defRPr sz="2400">
                <a:solidFill>
                  <a:schemeClr val="tx1"/>
                </a:solidFill>
                <a:latin typeface="Arial" panose="020B0604020202020204" pitchFamily="34" charset="0"/>
                <a:ea typeface="MS PGothic" panose="020B0600070205080204" pitchFamily="34" charset="-128"/>
              </a:defRPr>
            </a:lvl5pPr>
            <a:lvl6pPr marL="2566401"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B153A49-5A70-4A48-A315-07CF0F9387F5}" type="slidenum">
              <a:rPr lang="en-US" altLang="en-US" sz="1200"/>
              <a:pPr/>
              <a:t>24</a:t>
            </a:fld>
            <a:endParaRPr lang="en-US" altLang="en-US" sz="1200"/>
          </a:p>
        </p:txBody>
      </p:sp>
    </p:spTree>
    <p:extLst>
      <p:ext uri="{BB962C8B-B14F-4D97-AF65-F5344CB8AC3E}">
        <p14:creationId xmlns:p14="http://schemas.microsoft.com/office/powerpoint/2010/main" val="2958071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anose="020B0604020202020204" pitchFamily="34" charset="0"/>
              <a:buNone/>
            </a:pPr>
            <a:r>
              <a:rPr lang="en-US" sz="2000" dirty="0" smtClean="0"/>
              <a:t>5</a:t>
            </a:r>
            <a:r>
              <a:rPr lang="en-US" sz="2000" baseline="0" dirty="0" smtClean="0"/>
              <a:t> CRs…</a:t>
            </a:r>
          </a:p>
          <a:p>
            <a:pPr lvl="0">
              <a:buFont typeface="Arial" panose="020B0604020202020204" pitchFamily="34" charset="0"/>
              <a:buNone/>
            </a:pPr>
            <a:r>
              <a:rPr lang="en-US" sz="2000" baseline="0" dirty="0" smtClean="0"/>
              <a:t>Set of expectations by level…</a:t>
            </a:r>
            <a:endParaRPr lang="en-US" sz="2000" dirty="0" smtClean="0"/>
          </a:p>
          <a:p>
            <a:pPr lvl="0">
              <a:buFont typeface="Arial" panose="020B0604020202020204" pitchFamily="34" charset="0"/>
              <a:buNone/>
            </a:pPr>
            <a:r>
              <a:rPr lang="en-US" sz="2000" dirty="0" smtClean="0"/>
              <a:t>Suddenly</a:t>
            </a:r>
            <a:r>
              <a:rPr lang="en-US" sz="2000" baseline="0" dirty="0" smtClean="0"/>
              <a:t> we had a framework on our hands</a:t>
            </a:r>
            <a:endParaRPr lang="en-US" sz="2000" dirty="0" smtClean="0"/>
          </a:p>
          <a:p>
            <a:pPr lvl="0">
              <a:buFont typeface="Arial" panose="020B0604020202020204" pitchFamily="34" charset="0"/>
              <a:buNone/>
            </a:pPr>
            <a:endParaRPr lang="en-US" sz="2000" dirty="0" smtClean="0"/>
          </a:p>
          <a:p>
            <a:pPr lvl="0">
              <a:buFont typeface="Arial" panose="020B0604020202020204" pitchFamily="34" charset="0"/>
              <a:buNone/>
            </a:pPr>
            <a:r>
              <a:rPr lang="en-US" sz="2000" dirty="0" smtClean="0"/>
              <a:t>Accomplish</a:t>
            </a:r>
          </a:p>
          <a:p>
            <a:pPr lvl="0">
              <a:buFont typeface="Arial" panose="020B0604020202020204" pitchFamily="34" charset="0"/>
              <a:buNone/>
            </a:pPr>
            <a:r>
              <a:rPr lang="en-US" sz="2000" dirty="0" smtClean="0"/>
              <a:t>What</a:t>
            </a:r>
            <a:r>
              <a:rPr lang="en-US" sz="2000" baseline="0" dirty="0" smtClean="0"/>
              <a:t> we expect</a:t>
            </a:r>
          </a:p>
          <a:p>
            <a:pPr lvl="0">
              <a:buFont typeface="Arial" panose="020B0604020202020204" pitchFamily="34" charset="0"/>
              <a:buNone/>
            </a:pPr>
            <a:r>
              <a:rPr lang="en-US" sz="2000" baseline="0" dirty="0" smtClean="0"/>
              <a:t>Performing against</a:t>
            </a:r>
          </a:p>
          <a:p>
            <a:pPr lvl="0">
              <a:buFont typeface="Arial" panose="020B0604020202020204" pitchFamily="34" charset="0"/>
              <a:buNone/>
            </a:pPr>
            <a:r>
              <a:rPr lang="en-US" sz="2000" baseline="0" dirty="0" smtClean="0"/>
              <a:t>Where to focus - improving</a:t>
            </a:r>
          </a:p>
          <a:p>
            <a:pPr lvl="0">
              <a:buFont typeface="Arial" panose="020B0604020202020204" pitchFamily="34" charset="0"/>
              <a:buNone/>
            </a:pPr>
            <a:r>
              <a:rPr lang="en-US" sz="2000" baseline="0" dirty="0" smtClean="0"/>
              <a:t>Next level up</a:t>
            </a:r>
          </a:p>
          <a:p>
            <a:pPr lvl="0">
              <a:buFont typeface="Arial" panose="020B0604020202020204" pitchFamily="34" charset="0"/>
              <a:buNone/>
            </a:pPr>
            <a:r>
              <a:rPr lang="en-US" sz="2000" baseline="0" dirty="0" smtClean="0"/>
              <a:t>Opportunities to grow</a:t>
            </a:r>
          </a:p>
          <a:p>
            <a:pPr lvl="0">
              <a:buFont typeface="Arial" panose="020B0604020202020204" pitchFamily="34" charset="0"/>
              <a:buNone/>
            </a:pPr>
            <a:endParaRPr lang="en-US" sz="200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25</a:t>
            </a:fld>
            <a:endParaRPr lang="en-US"/>
          </a:p>
        </p:txBody>
      </p:sp>
    </p:spTree>
    <p:extLst>
      <p:ext uri="{BB962C8B-B14F-4D97-AF65-F5344CB8AC3E}">
        <p14:creationId xmlns:p14="http://schemas.microsoft.com/office/powerpoint/2010/main" val="2997146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Abby Britt – side by side – great</a:t>
            </a:r>
            <a:r>
              <a:rPr lang="en-US" baseline="0" dirty="0" smtClean="0"/>
              <a:t> sponsor</a:t>
            </a:r>
          </a:p>
          <a:p>
            <a:r>
              <a:rPr lang="en-US" baseline="0" dirty="0" smtClean="0"/>
              <a:t>Convince this audience</a:t>
            </a:r>
          </a:p>
          <a:p>
            <a:endParaRPr lang="en-US" baseline="0" dirty="0" smtClean="0"/>
          </a:p>
          <a:p>
            <a:r>
              <a:rPr lang="en-US" baseline="0" dirty="0" smtClean="0"/>
              <a:t>HR org - substitute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26</a:t>
            </a:fld>
            <a:endParaRPr lang="en-US"/>
          </a:p>
        </p:txBody>
      </p:sp>
    </p:spTree>
    <p:extLst>
      <p:ext uri="{BB962C8B-B14F-4D97-AF65-F5344CB8AC3E}">
        <p14:creationId xmlns:p14="http://schemas.microsoft.com/office/powerpoint/2010/main" val="1434416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Software developers experience constant change; they may not know what they’ll be working on from one week to the next.</a:t>
            </a:r>
          </a:p>
          <a:p>
            <a:pPr marL="174982" indent="-174982">
              <a:buFontTx/>
              <a:buChar char="-"/>
            </a:pPr>
            <a:endParaRPr lang="en-US" baseline="0" dirty="0" smtClean="0"/>
          </a:p>
          <a:p>
            <a:pPr marL="174982" indent="-174982">
              <a:buFontTx/>
              <a:buChar char="-"/>
            </a:pPr>
            <a:r>
              <a:rPr lang="en-US" baseline="0" dirty="0" smtClean="0"/>
              <a:t>Also our agile development process already provides a robust mechanism for driving clarity of goals and accountability</a:t>
            </a:r>
          </a:p>
          <a:p>
            <a:pPr marL="174982" indent="-174982">
              <a:buFontTx/>
              <a:buChar char="-"/>
            </a:pPr>
            <a:endParaRPr lang="en-US" baseline="0" dirty="0" smtClean="0"/>
          </a:p>
          <a:p>
            <a:pPr marL="174982" indent="-174982">
              <a:buFontTx/>
              <a:buChar char="-"/>
            </a:pPr>
            <a:r>
              <a:rPr lang="en-US" dirty="0"/>
              <a:t> In Agile development we already have a good framework so another approach could work better</a:t>
            </a:r>
          </a:p>
        </p:txBody>
      </p:sp>
      <p:sp>
        <p:nvSpPr>
          <p:cNvPr id="4" name="Slide Number Placeholder 3"/>
          <p:cNvSpPr>
            <a:spLocks noGrp="1"/>
          </p:cNvSpPr>
          <p:nvPr>
            <p:ph type="sldNum" sz="quarter" idx="10"/>
          </p:nvPr>
        </p:nvSpPr>
        <p:spPr/>
        <p:txBody>
          <a:bodyPr/>
          <a:lstStyle/>
          <a:p>
            <a:fld id="{1FC482E1-88C5-4C1B-B752-643F26F7A712}" type="slidenum">
              <a:rPr lang="en-US" smtClean="0"/>
              <a:pPr/>
              <a:t>27</a:t>
            </a:fld>
            <a:endParaRPr lang="en-US" dirty="0"/>
          </a:p>
        </p:txBody>
      </p:sp>
    </p:spTree>
    <p:extLst>
      <p:ext uri="{BB962C8B-B14F-4D97-AF65-F5344CB8AC3E}">
        <p14:creationId xmlns:p14="http://schemas.microsoft.com/office/powerpoint/2010/main" val="1719528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were ready. </a:t>
            </a:r>
          </a:p>
          <a:p>
            <a:r>
              <a:rPr lang="en-US" dirty="0" smtClean="0"/>
              <a:t>pilot program in 2015,</a:t>
            </a:r>
            <a:r>
              <a:rPr lang="en-US" baseline="0" dirty="0" smtClean="0"/>
              <a:t> 200 software developers. </a:t>
            </a:r>
          </a:p>
          <a:p>
            <a:r>
              <a:rPr lang="en-US" baseline="0" dirty="0" smtClean="0"/>
              <a:t>Support materials, training, 1:1 coaching</a:t>
            </a:r>
          </a:p>
          <a:p>
            <a:endParaRPr lang="en-US" baseline="0" dirty="0" smtClean="0"/>
          </a:p>
          <a:p>
            <a:r>
              <a:rPr lang="en-US" baseline="0" dirty="0" smtClean="0"/>
              <a:t>The experiment began…</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28</a:t>
            </a:fld>
            <a:endParaRPr lang="en-US"/>
          </a:p>
        </p:txBody>
      </p:sp>
    </p:spTree>
    <p:extLst>
      <p:ext uri="{BB962C8B-B14F-4D97-AF65-F5344CB8AC3E}">
        <p14:creationId xmlns:p14="http://schemas.microsoft.com/office/powerpoint/2010/main" val="2704509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Blue columns – 5 CRs</a:t>
            </a:r>
          </a:p>
          <a:p>
            <a:r>
              <a:rPr lang="en-US" baseline="0" dirty="0" smtClean="0"/>
              <a:t>Orange gradients – progressively higher levels of behavior and impact</a:t>
            </a:r>
          </a:p>
          <a:p>
            <a:r>
              <a:rPr lang="en-US" baseline="0" dirty="0" smtClean="0"/>
              <a:t>Illustrate &amp; communicate – dots</a:t>
            </a:r>
          </a:p>
          <a:p>
            <a:r>
              <a:rPr lang="en-US" baseline="0" dirty="0" smtClean="0"/>
              <a:t>Dean the Coding Machine – delivery, productivity – above and beyond</a:t>
            </a:r>
          </a:p>
          <a:p>
            <a:r>
              <a:rPr lang="en-US" baseline="0" dirty="0" smtClean="0"/>
              <a:t>1995 – legacy app – tech debt – no interest in learning, automation fad</a:t>
            </a:r>
          </a:p>
          <a:p>
            <a:r>
              <a:rPr lang="en-US" baseline="0" dirty="0" err="1" smtClean="0"/>
              <a:t>Sr</a:t>
            </a:r>
            <a:r>
              <a:rPr lang="en-US" baseline="0" dirty="0" smtClean="0"/>
              <a:t> SW </a:t>
            </a:r>
            <a:r>
              <a:rPr lang="en-US" baseline="0" dirty="0" err="1" smtClean="0"/>
              <a:t>Eng</a:t>
            </a:r>
            <a:r>
              <a:rPr lang="en-US" baseline="0" dirty="0" smtClean="0"/>
              <a:t> – stuck? Next level?</a:t>
            </a:r>
          </a:p>
          <a:p>
            <a:r>
              <a:rPr lang="en-US" baseline="0" dirty="0" smtClean="0"/>
              <a:t>Red line – expectations – self directed, chasing, initiative, provide tests</a:t>
            </a:r>
          </a:p>
          <a:p>
            <a:r>
              <a:rPr lang="en-US" baseline="0" dirty="0" smtClean="0"/>
              <a:t>Manager – sit down, coaching </a:t>
            </a:r>
            <a:r>
              <a:rPr lang="en-US" baseline="0" dirty="0" err="1" smtClean="0"/>
              <a:t>msg</a:t>
            </a:r>
            <a:r>
              <a:rPr lang="en-US" baseline="0" dirty="0" smtClean="0"/>
              <a:t>, visualization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29</a:t>
            </a:fld>
            <a:endParaRPr lang="en-US"/>
          </a:p>
        </p:txBody>
      </p:sp>
    </p:spTree>
    <p:extLst>
      <p:ext uri="{BB962C8B-B14F-4D97-AF65-F5344CB8AC3E}">
        <p14:creationId xmlns:p14="http://schemas.microsoft.com/office/powerpoint/2010/main" val="2425901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Cast of 11 characters</a:t>
            </a:r>
          </a:p>
          <a:p>
            <a:r>
              <a:rPr lang="en-US" dirty="0" smtClean="0"/>
              <a:t>You be the manager</a:t>
            </a:r>
          </a:p>
          <a:p>
            <a:r>
              <a:rPr lang="en-US" dirty="0" smtClean="0"/>
              <a:t>Time to prepare for a perf review!</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30</a:t>
            </a:fld>
            <a:endParaRPr lang="en-US"/>
          </a:p>
        </p:txBody>
      </p:sp>
    </p:spTree>
    <p:extLst>
      <p:ext uri="{BB962C8B-B14F-4D97-AF65-F5344CB8AC3E}">
        <p14:creationId xmlns:p14="http://schemas.microsoft.com/office/powerpoint/2010/main" val="3682900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they choose</a:t>
            </a:r>
            <a:r>
              <a:rPr lang="en-US" baseline="0" dirty="0" smtClean="0"/>
              <a:t> from what is on the table?</a:t>
            </a:r>
          </a:p>
          <a:p>
            <a:endParaRPr lang="en-US" baseline="0" dirty="0" smtClean="0"/>
          </a:p>
          <a:p>
            <a:r>
              <a:rPr lang="en-US" baseline="0" dirty="0" smtClean="0"/>
              <a:t>Can we give them the latitude to adjust the dots for their story?</a:t>
            </a:r>
          </a:p>
        </p:txBody>
      </p:sp>
      <p:sp>
        <p:nvSpPr>
          <p:cNvPr id="4" name="Slide Number Placeholder 3"/>
          <p:cNvSpPr>
            <a:spLocks noGrp="1"/>
          </p:cNvSpPr>
          <p:nvPr>
            <p:ph type="sldNum" sz="quarter" idx="10"/>
          </p:nvPr>
        </p:nvSpPr>
        <p:spPr/>
        <p:txBody>
          <a:bodyPr/>
          <a:lstStyle/>
          <a:p>
            <a:fld id="{894D0A5C-6B8D-8740-ACDD-A40F7FCA9420}" type="slidenum">
              <a:rPr lang="en-US" smtClean="0"/>
              <a:t>31</a:t>
            </a:fld>
            <a:endParaRPr lang="en-US"/>
          </a:p>
        </p:txBody>
      </p:sp>
    </p:spTree>
    <p:extLst>
      <p:ext uri="{BB962C8B-B14F-4D97-AF65-F5344CB8AC3E}">
        <p14:creationId xmlns:p14="http://schemas.microsoft.com/office/powerpoint/2010/main" val="2043002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43</a:t>
            </a:fld>
            <a:endParaRPr lang="en-US"/>
          </a:p>
        </p:txBody>
      </p:sp>
    </p:spTree>
    <p:extLst>
      <p:ext uri="{BB962C8B-B14F-4D97-AF65-F5344CB8AC3E}">
        <p14:creationId xmlns:p14="http://schemas.microsoft.com/office/powerpoint/2010/main" val="222353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A big problem many of us face</a:t>
            </a:r>
            <a:r>
              <a:rPr lang="en-US" baseline="0" dirty="0" smtClean="0"/>
              <a:t> is that traditional HR systems push us into approaches that don’t work well for modern software development</a:t>
            </a:r>
            <a:endParaRPr lang="en-US" dirty="0" smtClean="0"/>
          </a:p>
          <a:p>
            <a:pPr>
              <a:defRPr/>
            </a:pPr>
            <a:endParaRPr lang="en-US" dirty="0" smtClean="0"/>
          </a:p>
          <a:p>
            <a:pPr>
              <a:defRPr/>
            </a:pPr>
            <a:r>
              <a:rPr lang="en-US" dirty="0" smtClean="0">
                <a:latin typeface="+mn-lt"/>
                <a:ea typeface="+mn-ea"/>
                <a:cs typeface="+mn-cs"/>
              </a:rPr>
              <a:t>Most systems push for SMART objectives and Management by Objective</a:t>
            </a:r>
            <a:endParaRPr lang="en-US" dirty="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58255" indent="-291636" algn="r">
              <a:defRPr sz="2400">
                <a:solidFill>
                  <a:schemeClr val="tx1"/>
                </a:solidFill>
                <a:latin typeface="Arial" panose="020B0604020202020204" pitchFamily="34" charset="0"/>
                <a:ea typeface="MS PGothic" panose="020B0600070205080204" pitchFamily="34" charset="-128"/>
              </a:defRPr>
            </a:lvl2pPr>
            <a:lvl3pPr marL="1166546" indent="-233309" algn="r">
              <a:defRPr sz="2400">
                <a:solidFill>
                  <a:schemeClr val="tx1"/>
                </a:solidFill>
                <a:latin typeface="Arial" panose="020B0604020202020204" pitchFamily="34" charset="0"/>
                <a:ea typeface="MS PGothic" panose="020B0600070205080204" pitchFamily="34" charset="-128"/>
              </a:defRPr>
            </a:lvl3pPr>
            <a:lvl4pPr marL="1633164" indent="-233309" algn="r">
              <a:defRPr sz="2400">
                <a:solidFill>
                  <a:schemeClr val="tx1"/>
                </a:solidFill>
                <a:latin typeface="Arial" panose="020B0604020202020204" pitchFamily="34" charset="0"/>
                <a:ea typeface="MS PGothic" panose="020B0600070205080204" pitchFamily="34" charset="-128"/>
              </a:defRPr>
            </a:lvl4pPr>
            <a:lvl5pPr marL="2099782" indent="-233309" algn="r">
              <a:defRPr sz="2400">
                <a:solidFill>
                  <a:schemeClr val="tx1"/>
                </a:solidFill>
                <a:latin typeface="Arial" panose="020B0604020202020204" pitchFamily="34" charset="0"/>
                <a:ea typeface="MS PGothic" panose="020B0600070205080204" pitchFamily="34" charset="-128"/>
              </a:defRPr>
            </a:lvl5pPr>
            <a:lvl6pPr marL="2566401"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553897E-22C6-4EBC-BC74-F960A424F813}" type="slidenum">
              <a:rPr lang="en-US" altLang="en-US" sz="1200"/>
              <a:pPr/>
              <a:t>5</a:t>
            </a:fld>
            <a:endParaRPr lang="en-US" altLang="en-US" sz="1200"/>
          </a:p>
        </p:txBody>
      </p:sp>
    </p:spTree>
    <p:extLst>
      <p:ext uri="{BB962C8B-B14F-4D97-AF65-F5344CB8AC3E}">
        <p14:creationId xmlns:p14="http://schemas.microsoft.com/office/powerpoint/2010/main" val="2518639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a:t>
            </a:r>
            <a:r>
              <a:rPr lang="en-US" baseline="0" dirty="0" smtClean="0"/>
              <a:t> overwhelmingly positive response.  Clearly a good indicator that the managers found it to be an improvement. </a:t>
            </a:r>
          </a:p>
          <a:p>
            <a:endParaRPr lang="en-US" baseline="0" dirty="0" smtClean="0"/>
          </a:p>
          <a:p>
            <a:r>
              <a:rPr lang="en-US" baseline="0" dirty="0" smtClean="0"/>
              <a:t>…unless they were just saying that because they knew the system had executive support.  But I don’t think that was the case  We have a rather open trust environment where if there were issues the managers were not afraid to speak up. </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44</a:t>
            </a:fld>
            <a:endParaRPr lang="en-US"/>
          </a:p>
        </p:txBody>
      </p:sp>
    </p:spTree>
    <p:extLst>
      <p:ext uri="{BB962C8B-B14F-4D97-AF65-F5344CB8AC3E}">
        <p14:creationId xmlns:p14="http://schemas.microsoft.com/office/powerpoint/2010/main" val="1979355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bad for a first year of the program.  Certainly we would like to move the needle</a:t>
            </a:r>
            <a:r>
              <a:rPr lang="en-US" baseline="0" dirty="0" smtClean="0"/>
              <a:t> on this one a bit more.</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45</a:t>
            </a:fld>
            <a:endParaRPr lang="en-US"/>
          </a:p>
        </p:txBody>
      </p:sp>
    </p:spTree>
    <p:extLst>
      <p:ext uri="{BB962C8B-B14F-4D97-AF65-F5344CB8AC3E}">
        <p14:creationId xmlns:p14="http://schemas.microsoft.com/office/powerpoint/2010/main" val="1214097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a:t>
            </a:r>
            <a:r>
              <a:rPr lang="en-US" baseline="0" dirty="0" smtClean="0"/>
              <a:t> the managers liked the system because  it simplified their life.  They no longer had to come up with SMART objectives.  So we asked the managers to give their perception of the impact on our colleagues.  They felt that overall it was positive. </a:t>
            </a:r>
          </a:p>
          <a:p>
            <a:endParaRPr lang="en-US" baseline="0" dirty="0" smtClean="0"/>
          </a:p>
          <a:p>
            <a:r>
              <a:rPr lang="en-US" baseline="0" dirty="0" smtClean="0"/>
              <a:t>So we could declare victory!!!!!</a:t>
            </a:r>
          </a:p>
          <a:p>
            <a:endParaRPr lang="en-US" baseline="0" dirty="0" smtClean="0"/>
          </a:p>
          <a:p>
            <a:r>
              <a:rPr lang="en-US" baseline="0" dirty="0" smtClean="0"/>
              <a:t>But maybe not yet.  Maybe we should survey some of our other stakeholders, namely our customers, our colleagues.  What do they think of the new system?</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46</a:t>
            </a:fld>
            <a:endParaRPr lang="en-US"/>
          </a:p>
        </p:txBody>
      </p:sp>
    </p:spTree>
    <p:extLst>
      <p:ext uri="{BB962C8B-B14F-4D97-AF65-F5344CB8AC3E}">
        <p14:creationId xmlns:p14="http://schemas.microsoft.com/office/powerpoint/2010/main" val="3177314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47</a:t>
            </a:fld>
            <a:endParaRPr lang="en-US"/>
          </a:p>
        </p:txBody>
      </p:sp>
    </p:spTree>
    <p:extLst>
      <p:ext uri="{BB962C8B-B14F-4D97-AF65-F5344CB8AC3E}">
        <p14:creationId xmlns:p14="http://schemas.microsoft.com/office/powerpoint/2010/main" val="3113515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the survey show?  Some people have long toes!  Some people will hate performance reviews</a:t>
            </a:r>
            <a:r>
              <a:rPr lang="en-US" baseline="0" dirty="0" smtClean="0"/>
              <a:t> no matter what.  Or maybe they loved or felt comfortable with the old SMART objectives.    But overall we had positive response from our colleagues.   </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48</a:t>
            </a:fld>
            <a:endParaRPr lang="en-US"/>
          </a:p>
        </p:txBody>
      </p:sp>
    </p:spTree>
    <p:extLst>
      <p:ext uri="{BB962C8B-B14F-4D97-AF65-F5344CB8AC3E}">
        <p14:creationId xmlns:p14="http://schemas.microsoft.com/office/powerpoint/2010/main" val="3134194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one we really want to see grow.  Pretty darn good for a first year rollout.  But we know we can improve we will continue to monitor how this evolves.</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49</a:t>
            </a:fld>
            <a:endParaRPr lang="en-US"/>
          </a:p>
        </p:txBody>
      </p:sp>
    </p:spTree>
    <p:extLst>
      <p:ext uri="{BB962C8B-B14F-4D97-AF65-F5344CB8AC3E}">
        <p14:creationId xmlns:p14="http://schemas.microsoft.com/office/powerpoint/2010/main" val="3866081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a generally positive reaction</a:t>
            </a:r>
            <a:r>
              <a:rPr lang="en-US" baseline="0" dirty="0" smtClean="0"/>
              <a:t> from our colleagues.  Even though the descriptions are subjective, the colleagues now have something more concrete to look at relative to job expectations.  This enables the critical conversations that we want to have. </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50</a:t>
            </a:fld>
            <a:endParaRPr lang="en-US"/>
          </a:p>
        </p:txBody>
      </p:sp>
    </p:spTree>
    <p:extLst>
      <p:ext uri="{BB962C8B-B14F-4D97-AF65-F5344CB8AC3E}">
        <p14:creationId xmlns:p14="http://schemas.microsoft.com/office/powerpoint/2010/main" val="8365614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51</a:t>
            </a:fld>
            <a:endParaRPr lang="en-US"/>
          </a:p>
        </p:txBody>
      </p:sp>
    </p:spTree>
    <p:extLst>
      <p:ext uri="{BB962C8B-B14F-4D97-AF65-F5344CB8AC3E}">
        <p14:creationId xmlns:p14="http://schemas.microsoft.com/office/powerpoint/2010/main" val="3353988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r>
              <a:rPr lang="en-US" dirty="0" smtClean="0"/>
              <a:t>Concerns that 3.0 is a “poor” rating when in reality it might be perfectly</a:t>
            </a:r>
            <a:r>
              <a:rPr lang="en-US" baseline="0" dirty="0" smtClean="0"/>
              <a:t> applicable to a great performer who just got promoted.</a:t>
            </a:r>
          </a:p>
          <a:p>
            <a:pPr marL="174982" indent="-174982">
              <a:buFontTx/>
              <a:buChar char="-"/>
            </a:pPr>
            <a:r>
              <a:rPr lang="en-US" baseline="0" dirty="0" smtClean="0"/>
              <a:t>The range of useful ratings is very narrow for the scoring model, making it very difficult to achieve appropriate overall ratings.</a:t>
            </a:r>
          </a:p>
          <a:p>
            <a:endParaRPr lang="en-US" dirty="0"/>
          </a:p>
        </p:txBody>
      </p:sp>
      <p:sp>
        <p:nvSpPr>
          <p:cNvPr id="4" name="Slide Number Placeholder 3"/>
          <p:cNvSpPr>
            <a:spLocks noGrp="1"/>
          </p:cNvSpPr>
          <p:nvPr>
            <p:ph type="sldNum" sz="quarter" idx="10"/>
          </p:nvPr>
        </p:nvSpPr>
        <p:spPr/>
        <p:txBody>
          <a:bodyPr/>
          <a:lstStyle/>
          <a:p>
            <a:fld id="{1FC482E1-88C5-4C1B-B752-643F26F7A712}" type="slidenum">
              <a:rPr lang="en-US" smtClean="0"/>
              <a:pPr/>
              <a:t>52</a:t>
            </a:fld>
            <a:endParaRPr lang="en-US" dirty="0"/>
          </a:p>
        </p:txBody>
      </p:sp>
    </p:spTree>
    <p:extLst>
      <p:ext uri="{BB962C8B-B14F-4D97-AF65-F5344CB8AC3E}">
        <p14:creationId xmlns:p14="http://schemas.microsoft.com/office/powerpoint/2010/main" val="33087539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you’ve seen in the exercise, we’re</a:t>
            </a:r>
            <a:r>
              <a:rPr lang="en-US" baseline="0" dirty="0" smtClean="0"/>
              <a:t> now</a:t>
            </a:r>
            <a:r>
              <a:rPr lang="en-US" dirty="0" smtClean="0"/>
              <a:t> expressing</a:t>
            </a:r>
            <a:r>
              <a:rPr lang="en-US" baseline="0" dirty="0" smtClean="0"/>
              <a:t> the expectation levels in terms of both behaviors and impact.</a:t>
            </a:r>
          </a:p>
          <a:p>
            <a:endParaRPr lang="en-US" baseline="0" dirty="0" smtClean="0"/>
          </a:p>
          <a:p>
            <a:r>
              <a:rPr lang="en-US" baseline="0" dirty="0" smtClean="0"/>
              <a:t>This has brought greater expressive power to our framework, which helps us better address the development needs of colleagues growing into the higher levels. One of the things we’ve always emphasized is that this is just a framework – managers need to adapt it to each individual’s context.</a:t>
            </a:r>
          </a:p>
          <a:p>
            <a:endParaRPr lang="en-US" baseline="0" dirty="0" smtClean="0"/>
          </a:p>
          <a:p>
            <a:r>
              <a:rPr lang="en-US" baseline="0" dirty="0" smtClean="0"/>
              <a:t>One of the things we’re already seeing is that the more we add to the system – for example, better support for special cases – the more complex it gets. The more complex it gets, the less accessible it is. </a:t>
            </a:r>
          </a:p>
          <a:p>
            <a:endParaRPr lang="en-US" baseline="0" dirty="0" smtClean="0"/>
          </a:p>
          <a:p>
            <a:r>
              <a:rPr lang="en-US" baseline="0" dirty="0" smtClean="0"/>
              <a:t>In short, we are increasingly suspecting that less is more.</a:t>
            </a:r>
            <a:endParaRPr lang="en-US" dirty="0"/>
          </a:p>
        </p:txBody>
      </p:sp>
      <p:sp>
        <p:nvSpPr>
          <p:cNvPr id="4" name="Slide Number Placeholder 3"/>
          <p:cNvSpPr>
            <a:spLocks noGrp="1"/>
          </p:cNvSpPr>
          <p:nvPr>
            <p:ph type="sldNum" sz="quarter" idx="10"/>
          </p:nvPr>
        </p:nvSpPr>
        <p:spPr/>
        <p:txBody>
          <a:bodyPr/>
          <a:lstStyle/>
          <a:p>
            <a:fld id="{1FC482E1-88C5-4C1B-B752-643F26F7A712}" type="slidenum">
              <a:rPr lang="en-US" smtClean="0"/>
              <a:pPr/>
              <a:t>53</a:t>
            </a:fld>
            <a:endParaRPr lang="en-US" dirty="0"/>
          </a:p>
        </p:txBody>
      </p:sp>
    </p:spTree>
    <p:extLst>
      <p:ext uri="{BB962C8B-B14F-4D97-AF65-F5344CB8AC3E}">
        <p14:creationId xmlns:p14="http://schemas.microsoft.com/office/powerpoint/2010/main" val="2729391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smtClean="0">
                <a:latin typeface="Verdana" panose="020B0604030504040204" pitchFamily="34" charset="0"/>
              </a:rPr>
              <a:t>Helpful library</a:t>
            </a:r>
            <a:r>
              <a:rPr lang="en-US" altLang="en-US" b="0" baseline="0" dirty="0" smtClean="0">
                <a:latin typeface="Verdana" panose="020B0604030504040204" pitchFamily="34" charset="0"/>
              </a:rPr>
              <a:t> of templates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baseline="0" dirty="0" smtClean="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baseline="0" dirty="0" smtClean="0">
                <a:latin typeface="Verdana" panose="020B0604030504040204" pitchFamily="34" charset="0"/>
              </a:rPr>
              <a:t>Here’s one they suggest for software developers…</a:t>
            </a:r>
            <a:endParaRPr lang="en-US" altLang="en-US" b="0" dirty="0" smtClean="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dirty="0" smtClean="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What could go wrong? The mind runs wild with other possibilities….</a:t>
            </a:r>
            <a:endParaRPr lang="en-US" altLang="en-US" b="0" dirty="0" smtClean="0">
              <a:latin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6</a:t>
            </a:fld>
            <a:endParaRPr lang="en-US"/>
          </a:p>
        </p:txBody>
      </p:sp>
    </p:spTree>
    <p:extLst>
      <p:ext uri="{BB962C8B-B14F-4D97-AF65-F5344CB8AC3E}">
        <p14:creationId xmlns:p14="http://schemas.microsoft.com/office/powerpoint/2010/main" val="17657682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more roles</a:t>
            </a:r>
          </a:p>
          <a:p>
            <a:endParaRPr lang="en-US" dirty="0" smtClean="0"/>
          </a:p>
          <a:p>
            <a:r>
              <a:rPr lang="en-US" dirty="0" smtClean="0"/>
              <a:t>Different directions</a:t>
            </a:r>
          </a:p>
          <a:p>
            <a:endParaRPr lang="en-US" dirty="0" smtClean="0"/>
          </a:p>
          <a:p>
            <a:r>
              <a:rPr lang="en-US" dirty="0" err="1" smtClean="0"/>
              <a:t>Mgrs</a:t>
            </a:r>
            <a:r>
              <a:rPr lang="en-US" dirty="0" smtClean="0"/>
              <a:t> – ground up</a:t>
            </a:r>
          </a:p>
          <a:p>
            <a:endParaRPr lang="en-US" dirty="0" smtClean="0"/>
          </a:p>
          <a:p>
            <a:r>
              <a:rPr lang="en-US" dirty="0" smtClean="0"/>
              <a:t>SQA similar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54</a:t>
            </a:fld>
            <a:endParaRPr lang="en-US"/>
          </a:p>
        </p:txBody>
      </p:sp>
    </p:spTree>
    <p:extLst>
      <p:ext uri="{BB962C8B-B14F-4D97-AF65-F5344CB8AC3E}">
        <p14:creationId xmlns:p14="http://schemas.microsoft.com/office/powerpoint/2010/main" val="40071945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t>agile teams - shared responsibilities - whole team ownership </a:t>
            </a:r>
          </a:p>
          <a:p>
            <a:endParaRPr lang="en-US" baseline="0" dirty="0" smtClean="0"/>
          </a:p>
          <a:p>
            <a:r>
              <a:rPr lang="en-US" baseline="0" dirty="0" smtClean="0"/>
              <a:t>CRs reinforce that philosophy - more similar than different</a:t>
            </a:r>
            <a:endParaRPr lang="en-US"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58255" indent="-291636" algn="r">
              <a:defRPr sz="2400">
                <a:solidFill>
                  <a:schemeClr val="tx1"/>
                </a:solidFill>
                <a:latin typeface="Arial" panose="020B0604020202020204" pitchFamily="34" charset="0"/>
                <a:ea typeface="MS PGothic" panose="020B0600070205080204" pitchFamily="34" charset="-128"/>
              </a:defRPr>
            </a:lvl2pPr>
            <a:lvl3pPr marL="1166546" indent="-233309" algn="r">
              <a:defRPr sz="2400">
                <a:solidFill>
                  <a:schemeClr val="tx1"/>
                </a:solidFill>
                <a:latin typeface="Arial" panose="020B0604020202020204" pitchFamily="34" charset="0"/>
                <a:ea typeface="MS PGothic" panose="020B0600070205080204" pitchFamily="34" charset="-128"/>
              </a:defRPr>
            </a:lvl3pPr>
            <a:lvl4pPr marL="1633164" indent="-233309" algn="r">
              <a:defRPr sz="2400">
                <a:solidFill>
                  <a:schemeClr val="tx1"/>
                </a:solidFill>
                <a:latin typeface="Arial" panose="020B0604020202020204" pitchFamily="34" charset="0"/>
                <a:ea typeface="MS PGothic" panose="020B0600070205080204" pitchFamily="34" charset="-128"/>
              </a:defRPr>
            </a:lvl4pPr>
            <a:lvl5pPr marL="2099782" indent="-233309" algn="r">
              <a:defRPr sz="2400">
                <a:solidFill>
                  <a:schemeClr val="tx1"/>
                </a:solidFill>
                <a:latin typeface="Arial" panose="020B0604020202020204" pitchFamily="34" charset="0"/>
                <a:ea typeface="MS PGothic" panose="020B0600070205080204" pitchFamily="34" charset="-128"/>
              </a:defRPr>
            </a:lvl5pPr>
            <a:lvl6pPr marL="2566401"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E57AB0B-4E57-4645-BAB2-ADC92DA51479}" type="slidenum">
              <a:rPr lang="en-US" altLang="en-US" sz="1200"/>
              <a:pPr/>
              <a:t>55</a:t>
            </a:fld>
            <a:endParaRPr lang="en-US" altLang="en-US" sz="1200"/>
          </a:p>
        </p:txBody>
      </p:sp>
    </p:spTree>
    <p:extLst>
      <p:ext uri="{BB962C8B-B14F-4D97-AF65-F5344CB8AC3E}">
        <p14:creationId xmlns:p14="http://schemas.microsoft.com/office/powerpoint/2010/main" val="444478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latin typeface="Arial" panose="020B0604020202020204" pitchFamily="34" charset="0"/>
              </a:rPr>
              <a:t>Customize - </a:t>
            </a:r>
            <a:r>
              <a:rPr lang="en-US" altLang="en-US" baseline="0" dirty="0" smtClean="0">
                <a:latin typeface="Arial" panose="020B0604020202020204" pitchFamily="34" charset="0"/>
              </a:rPr>
              <a:t>highlight the specific ways - shared team goals.</a:t>
            </a:r>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58255" indent="-291636" algn="r">
              <a:defRPr sz="2400">
                <a:solidFill>
                  <a:schemeClr val="tx1"/>
                </a:solidFill>
                <a:latin typeface="Arial" panose="020B0604020202020204" pitchFamily="34" charset="0"/>
                <a:ea typeface="MS PGothic" panose="020B0600070205080204" pitchFamily="34" charset="-128"/>
              </a:defRPr>
            </a:lvl2pPr>
            <a:lvl3pPr marL="1166546" indent="-233309" algn="r">
              <a:defRPr sz="2400">
                <a:solidFill>
                  <a:schemeClr val="tx1"/>
                </a:solidFill>
                <a:latin typeface="Arial" panose="020B0604020202020204" pitchFamily="34" charset="0"/>
                <a:ea typeface="MS PGothic" panose="020B0600070205080204" pitchFamily="34" charset="-128"/>
              </a:defRPr>
            </a:lvl3pPr>
            <a:lvl4pPr marL="1633164" indent="-233309" algn="r">
              <a:defRPr sz="2400">
                <a:solidFill>
                  <a:schemeClr val="tx1"/>
                </a:solidFill>
                <a:latin typeface="Arial" panose="020B0604020202020204" pitchFamily="34" charset="0"/>
                <a:ea typeface="MS PGothic" panose="020B0600070205080204" pitchFamily="34" charset="-128"/>
              </a:defRPr>
            </a:lvl4pPr>
            <a:lvl5pPr marL="2099782" indent="-233309" algn="r">
              <a:defRPr sz="2400">
                <a:solidFill>
                  <a:schemeClr val="tx1"/>
                </a:solidFill>
                <a:latin typeface="Arial" panose="020B0604020202020204" pitchFamily="34" charset="0"/>
                <a:ea typeface="MS PGothic" panose="020B0600070205080204" pitchFamily="34" charset="-128"/>
              </a:defRPr>
            </a:lvl5pPr>
            <a:lvl6pPr marL="2566401"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C37A6E9-52D3-427F-A3A4-B58ABC78AD66}" type="slidenum">
              <a:rPr lang="en-US" altLang="en-US" sz="1200"/>
              <a:pPr/>
              <a:t>56</a:t>
            </a:fld>
            <a:endParaRPr lang="en-US" altLang="en-US" sz="1200"/>
          </a:p>
        </p:txBody>
      </p:sp>
    </p:spTree>
    <p:extLst>
      <p:ext uri="{BB962C8B-B14F-4D97-AF65-F5344CB8AC3E}">
        <p14:creationId xmlns:p14="http://schemas.microsoft.com/office/powerpoint/2010/main" val="17266013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 ours don’t suck.</a:t>
            </a:r>
          </a:p>
          <a:p>
            <a:endParaRPr lang="en-US" baseline="0" dirty="0" smtClean="0"/>
          </a:p>
          <a:p>
            <a:r>
              <a:rPr lang="en-US" baseline="0" dirty="0" smtClean="0"/>
              <a:t>We use them to help people get better at the things that create business value. </a:t>
            </a:r>
          </a:p>
          <a:p>
            <a:endParaRPr lang="en-US" baseline="0" dirty="0" smtClean="0"/>
          </a:p>
          <a:p>
            <a:r>
              <a:rPr lang="en-US" baseline="0" dirty="0" smtClean="0"/>
              <a:t>Everybody wins – colleagues, managers and the company itself.</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57</a:t>
            </a:fld>
            <a:endParaRPr lang="en-US"/>
          </a:p>
        </p:txBody>
      </p:sp>
    </p:spTree>
    <p:extLst>
      <p:ext uri="{BB962C8B-B14F-4D97-AF65-F5344CB8AC3E}">
        <p14:creationId xmlns:p14="http://schemas.microsoft.com/office/powerpoint/2010/main" val="8371751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787647-E234-483B-8620-3E04EA288C9C}" type="slidenum">
              <a:rPr lang="en-US" smtClean="0"/>
              <a:pPr>
                <a:defRPr/>
              </a:pPr>
              <a:t>58</a:t>
            </a:fld>
            <a:endParaRPr lang="en-US"/>
          </a:p>
        </p:txBody>
      </p:sp>
    </p:spTree>
    <p:extLst>
      <p:ext uri="{BB962C8B-B14F-4D97-AF65-F5344CB8AC3E}">
        <p14:creationId xmlns:p14="http://schemas.microsoft.com/office/powerpoint/2010/main" val="28615334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59</a:t>
            </a:fld>
            <a:endParaRPr lang="en-US"/>
          </a:p>
        </p:txBody>
      </p:sp>
    </p:spTree>
    <p:extLst>
      <p:ext uri="{BB962C8B-B14F-4D97-AF65-F5344CB8AC3E}">
        <p14:creationId xmlns:p14="http://schemas.microsoft.com/office/powerpoint/2010/main" val="40417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648E25-5D87-4203-9DB2-997876D9F316}" type="slidenum">
              <a:rPr lang="en-US" altLang="en-US"/>
              <a:pPr/>
              <a:t>7</a:t>
            </a:fld>
            <a:endParaRPr lang="en-US" alt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pPr marL="171450" indent="-171450">
              <a:buFontTx/>
              <a:buChar char="-"/>
            </a:pPr>
            <a:r>
              <a:rPr lang="en-US" altLang="en-US" dirty="0" smtClean="0">
                <a:latin typeface="Verdana" panose="020B0604030504040204" pitchFamily="34" charset="0"/>
              </a:rPr>
              <a:t>Fix N defects by date D</a:t>
            </a:r>
          </a:p>
          <a:p>
            <a:pPr marL="171450" indent="-171450">
              <a:buFontTx/>
              <a:buChar char="-"/>
            </a:pPr>
            <a:r>
              <a:rPr lang="en-US" altLang="en-US" dirty="0" smtClean="0">
                <a:latin typeface="Verdana" panose="020B0604030504040204" pitchFamily="34" charset="0"/>
              </a:rPr>
              <a:t>Create Y unit tests per day</a:t>
            </a:r>
          </a:p>
          <a:p>
            <a:r>
              <a:rPr lang="en-US" altLang="en-US" dirty="0" smtClean="0">
                <a:latin typeface="Verdana" panose="020B0604030504040204" pitchFamily="34" charset="0"/>
              </a:rPr>
              <a:t>-   Provide comments on X% of lines of code</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Common pattern - </a:t>
            </a:r>
            <a:r>
              <a:rPr lang="en-US" altLang="en-US" baseline="0" dirty="0" smtClean="0">
                <a:latin typeface="Verdana" panose="020B0604030504040204" pitchFamily="34" charset="0"/>
              </a:rPr>
              <a:t>“Deliver feature X by date 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Verdana" panose="020B0604030504040204" pitchFamily="34" charset="0"/>
              </a:rPr>
              <a:t>Problems: changing priorities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Verdana" panose="020B0604030504040204" pitchFamily="34" charset="0"/>
              </a:rPr>
              <a:t>dis-incentivizing teamwork and long term thinking</a:t>
            </a:r>
            <a:endParaRPr lang="en-US" altLang="en-US" dirty="0" smtClean="0">
              <a:latin typeface="Verdana" panose="020B0604030504040204" pitchFamily="34" charset="0"/>
            </a:endParaRPr>
          </a:p>
          <a:p>
            <a:endParaRPr lang="en-US" altLang="en-US" dirty="0"/>
          </a:p>
        </p:txBody>
      </p:sp>
    </p:spTree>
    <p:extLst>
      <p:ext uri="{BB962C8B-B14F-4D97-AF65-F5344CB8AC3E}">
        <p14:creationId xmlns:p14="http://schemas.microsoft.com/office/powerpoint/2010/main" val="991467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a:buFontTx/>
              <a:buChar char="-"/>
            </a:pPr>
            <a:r>
              <a:rPr lang="en-US" sz="1200" kern="1200" dirty="0" smtClean="0">
                <a:solidFill>
                  <a:schemeClr val="tx1"/>
                </a:solidFill>
                <a:effectLst/>
                <a:latin typeface="+mn-lt"/>
                <a:ea typeface="+mn-ea"/>
                <a:cs typeface="+mn-cs"/>
              </a:rPr>
              <a:t>They are poorly suited to the constantly changing nature of software development. What a developer is asked to work on often changes weekly or even more frequently.</a:t>
            </a:r>
          </a:p>
          <a:p>
            <a:pPr marL="171450" lvl="0" indent="-171450">
              <a:buFontTx/>
              <a:buChar char="-"/>
            </a:pPr>
            <a:endParaRPr lang="en-US" sz="12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Managers struggle with this mismatch, finding work-arounds that are idiosyncratic and inconsistent across the org.</a:t>
            </a:r>
          </a:p>
          <a:p>
            <a:pPr marL="171450" lvl="0" indent="-171450">
              <a:buFontTx/>
              <a:buChar char="-"/>
            </a:pPr>
            <a:endParaRPr lang="en-US" sz="12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SMART objectives offer little insight into the difference between a colleague’s performance and the expectations of the next level up. Hence, very little support for career development.</a:t>
            </a:r>
          </a:p>
          <a:p>
            <a:pPr marL="171450" lvl="0" indent="-171450">
              <a:buFontTx/>
              <a:buChar char="-"/>
            </a:pPr>
            <a:endParaRPr lang="en-US" sz="12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SMART objectives often tend to steer colleagues to aim for individualistic achievements.</a:t>
            </a:r>
          </a:p>
          <a:p>
            <a:pPr marL="171450" lvl="0" indent="-171450">
              <a:buFontTx/>
              <a:buChar char="-"/>
            </a:pPr>
            <a:endParaRPr lang="en-US" sz="12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SMART objectives applied to software development try to force false objectivity onto inherently subjective efforts.</a:t>
            </a:r>
          </a:p>
          <a:p>
            <a:pPr marL="171450" lvl="0" indent="-171450">
              <a:buFontTx/>
              <a:buChar char="-"/>
            </a:pP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SMART objectives are a solution to a problem we already have a better solution for. We use the tight feedback loops of agile development practices to build accountability into our work on a daily basis.</a:t>
            </a:r>
            <a:endParaRPr lang="en-US" sz="1200" kern="1200" dirty="0">
              <a:solidFill>
                <a:schemeClr val="tx1"/>
              </a:solidFill>
              <a:effectLst/>
              <a:latin typeface="+mn-lt"/>
              <a:ea typeface="+mn-ea"/>
              <a:cs typeface="+mn-cs"/>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58255" indent="-291636" algn="r">
              <a:defRPr sz="2400">
                <a:solidFill>
                  <a:schemeClr val="tx1"/>
                </a:solidFill>
                <a:latin typeface="Arial" panose="020B0604020202020204" pitchFamily="34" charset="0"/>
                <a:ea typeface="MS PGothic" panose="020B0600070205080204" pitchFamily="34" charset="-128"/>
              </a:defRPr>
            </a:lvl2pPr>
            <a:lvl3pPr marL="1166546" indent="-233309" algn="r">
              <a:defRPr sz="2400">
                <a:solidFill>
                  <a:schemeClr val="tx1"/>
                </a:solidFill>
                <a:latin typeface="Arial" panose="020B0604020202020204" pitchFamily="34" charset="0"/>
                <a:ea typeface="MS PGothic" panose="020B0600070205080204" pitchFamily="34" charset="-128"/>
              </a:defRPr>
            </a:lvl3pPr>
            <a:lvl4pPr marL="1633164" indent="-233309" algn="r">
              <a:defRPr sz="2400">
                <a:solidFill>
                  <a:schemeClr val="tx1"/>
                </a:solidFill>
                <a:latin typeface="Arial" panose="020B0604020202020204" pitchFamily="34" charset="0"/>
                <a:ea typeface="MS PGothic" panose="020B0600070205080204" pitchFamily="34" charset="-128"/>
              </a:defRPr>
            </a:lvl4pPr>
            <a:lvl5pPr marL="2099782" indent="-233309" algn="r">
              <a:defRPr sz="2400">
                <a:solidFill>
                  <a:schemeClr val="tx1"/>
                </a:solidFill>
                <a:latin typeface="Arial" panose="020B0604020202020204" pitchFamily="34" charset="0"/>
                <a:ea typeface="MS PGothic" panose="020B0600070205080204" pitchFamily="34" charset="-128"/>
              </a:defRPr>
            </a:lvl5pPr>
            <a:lvl6pPr marL="2566401"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92087A4-9158-47C2-8D5B-F134FC00A629}" type="slidenum">
              <a:rPr lang="en-US" altLang="en-US" sz="1200"/>
              <a:pPr/>
              <a:t>8</a:t>
            </a:fld>
            <a:endParaRPr lang="en-US" altLang="en-US" sz="1200"/>
          </a:p>
        </p:txBody>
      </p:sp>
    </p:spTree>
    <p:extLst>
      <p:ext uri="{BB962C8B-B14F-4D97-AF65-F5344CB8AC3E}">
        <p14:creationId xmlns:p14="http://schemas.microsoft.com/office/powerpoint/2010/main" val="1399465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a:buFontTx/>
              <a:buChar char="-"/>
            </a:pPr>
            <a:r>
              <a:rPr lang="en-US" sz="1200" kern="1200" dirty="0" smtClean="0">
                <a:solidFill>
                  <a:schemeClr val="tx1"/>
                </a:solidFill>
                <a:effectLst/>
                <a:latin typeface="+mn-lt"/>
                <a:ea typeface="+mn-ea"/>
                <a:cs typeface="+mn-cs"/>
              </a:rPr>
              <a:t>They are poorly suited to the constantly changing nature of software development. What a developer is asked to work on often changes weekly or even more frequently.</a:t>
            </a:r>
          </a:p>
          <a:p>
            <a:pPr marL="171450" lvl="0" indent="-171450">
              <a:buFontTx/>
              <a:buChar char="-"/>
            </a:pPr>
            <a:endParaRPr lang="en-US" sz="12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Managers struggle with this mismatch, finding work-arounds that are idiosyncratic and inconsistent across the org.</a:t>
            </a:r>
          </a:p>
          <a:p>
            <a:pPr marL="171450" lvl="0" indent="-171450">
              <a:buFontTx/>
              <a:buChar char="-"/>
            </a:pPr>
            <a:endParaRPr lang="en-US" sz="12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SMART objectives offer little insight into the difference between a colleague’s performance and the expectations of the next level up. Hence, very little support for career development.</a:t>
            </a:r>
          </a:p>
          <a:p>
            <a:pPr marL="171450" lvl="0" indent="-171450">
              <a:buFontTx/>
              <a:buChar char="-"/>
            </a:pPr>
            <a:endParaRPr lang="en-US" sz="12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SMART objectives often tend to steer colleagues to aim for individualistic achievements.</a:t>
            </a:r>
          </a:p>
          <a:p>
            <a:pPr marL="171450" lvl="0" indent="-171450">
              <a:buFontTx/>
              <a:buChar char="-"/>
            </a:pPr>
            <a:endParaRPr lang="en-US" sz="12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SMART objectives applied to software development try to force false objectivity onto inherently subjective efforts.</a:t>
            </a:r>
          </a:p>
          <a:p>
            <a:pPr marL="171450" lvl="0" indent="-171450">
              <a:buFontTx/>
              <a:buChar char="-"/>
            </a:pP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SMART objectives are a solution to a problem we already have a better solution for. We use the tight feedback loops of agile development practices to build accountability into our work on a daily basis.</a:t>
            </a:r>
            <a:endParaRPr lang="en-US" sz="1200" kern="1200" dirty="0">
              <a:solidFill>
                <a:schemeClr val="tx1"/>
              </a:solidFill>
              <a:effectLst/>
              <a:latin typeface="+mn-lt"/>
              <a:ea typeface="+mn-ea"/>
              <a:cs typeface="+mn-cs"/>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58255" indent="-291636" algn="r">
              <a:defRPr sz="2400">
                <a:solidFill>
                  <a:schemeClr val="tx1"/>
                </a:solidFill>
                <a:latin typeface="Arial" panose="020B0604020202020204" pitchFamily="34" charset="0"/>
                <a:ea typeface="MS PGothic" panose="020B0600070205080204" pitchFamily="34" charset="-128"/>
              </a:defRPr>
            </a:lvl2pPr>
            <a:lvl3pPr marL="1166546" indent="-233309" algn="r">
              <a:defRPr sz="2400">
                <a:solidFill>
                  <a:schemeClr val="tx1"/>
                </a:solidFill>
                <a:latin typeface="Arial" panose="020B0604020202020204" pitchFamily="34" charset="0"/>
                <a:ea typeface="MS PGothic" panose="020B0600070205080204" pitchFamily="34" charset="-128"/>
              </a:defRPr>
            </a:lvl3pPr>
            <a:lvl4pPr marL="1633164" indent="-233309" algn="r">
              <a:defRPr sz="2400">
                <a:solidFill>
                  <a:schemeClr val="tx1"/>
                </a:solidFill>
                <a:latin typeface="Arial" panose="020B0604020202020204" pitchFamily="34" charset="0"/>
                <a:ea typeface="MS PGothic" panose="020B0600070205080204" pitchFamily="34" charset="-128"/>
              </a:defRPr>
            </a:lvl4pPr>
            <a:lvl5pPr marL="2099782" indent="-233309" algn="r">
              <a:defRPr sz="2400">
                <a:solidFill>
                  <a:schemeClr val="tx1"/>
                </a:solidFill>
                <a:latin typeface="Arial" panose="020B0604020202020204" pitchFamily="34" charset="0"/>
                <a:ea typeface="MS PGothic" panose="020B0600070205080204" pitchFamily="34" charset="-128"/>
              </a:defRPr>
            </a:lvl5pPr>
            <a:lvl6pPr marL="2566401"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92087A4-9158-47C2-8D5B-F134FC00A629}" type="slidenum">
              <a:rPr lang="en-US" altLang="en-US" sz="1200"/>
              <a:pPr/>
              <a:t>9</a:t>
            </a:fld>
            <a:endParaRPr lang="en-US" altLang="en-US" sz="1200"/>
          </a:p>
        </p:txBody>
      </p:sp>
    </p:spTree>
    <p:extLst>
      <p:ext uri="{BB962C8B-B14F-4D97-AF65-F5344CB8AC3E}">
        <p14:creationId xmlns:p14="http://schemas.microsoft.com/office/powerpoint/2010/main" val="2066937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Demming</a:t>
            </a:r>
            <a:r>
              <a:rPr lang="en-US" dirty="0" smtClean="0"/>
              <a:t> wrote about abolishing performance</a:t>
            </a:r>
            <a:r>
              <a:rPr lang="en-US" baseline="0" dirty="0" smtClean="0"/>
              <a:t> reviews in his book “Out of the Crisis” and also included the message in his 14 points as point #12.</a:t>
            </a:r>
          </a:p>
          <a:p>
            <a:endParaRPr lang="en-US" baseline="0" dirty="0" smtClean="0"/>
          </a:p>
          <a:p>
            <a:r>
              <a:rPr lang="en-US" baseline="0" dirty="0" smtClean="0"/>
              <a:t>But he never really said what to do instead…</a:t>
            </a:r>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10</a:t>
            </a:fld>
            <a:endParaRPr lang="en-US"/>
          </a:p>
        </p:txBody>
      </p:sp>
    </p:spTree>
    <p:extLst>
      <p:ext uri="{BB962C8B-B14F-4D97-AF65-F5344CB8AC3E}">
        <p14:creationId xmlns:p14="http://schemas.microsoft.com/office/powerpoint/2010/main" val="3703619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Todd and I are here because we believe</a:t>
            </a:r>
            <a:r>
              <a:rPr lang="en-US" baseline="0" dirty="0" smtClean="0"/>
              <a:t> that no – they do not have to suck.</a:t>
            </a:r>
          </a:p>
          <a:p>
            <a:endParaRPr lang="en-US" baseline="0" dirty="0" smtClean="0"/>
          </a:p>
          <a:p>
            <a:r>
              <a:rPr lang="en-US" sz="1200" kern="1200" dirty="0" smtClean="0">
                <a:solidFill>
                  <a:schemeClr val="tx1"/>
                </a:solidFill>
                <a:effectLst/>
                <a:latin typeface="+mn-lt"/>
                <a:ea typeface="+mn-ea"/>
                <a:cs typeface="+mn-cs"/>
              </a:rPr>
              <a:t>Conversation:</a:t>
            </a:r>
          </a:p>
          <a:p>
            <a:pPr lvl="0"/>
            <a:r>
              <a:rPr lang="en-US" sz="1200" kern="1200" dirty="0" smtClean="0">
                <a:solidFill>
                  <a:schemeClr val="tx1"/>
                </a:solidFill>
                <a:effectLst/>
                <a:latin typeface="+mn-lt"/>
                <a:ea typeface="+mn-ea"/>
                <a:cs typeface="+mn-cs"/>
              </a:rPr>
              <a:t>- What’s expected of them</a:t>
            </a:r>
          </a:p>
          <a:p>
            <a:pPr lvl="0"/>
            <a:r>
              <a:rPr lang="en-US" sz="1200" kern="1200" dirty="0" smtClean="0">
                <a:solidFill>
                  <a:schemeClr val="tx1"/>
                </a:solidFill>
                <a:effectLst/>
                <a:latin typeface="+mn-lt"/>
                <a:ea typeface="+mn-ea"/>
                <a:cs typeface="+mn-cs"/>
              </a:rPr>
              <a:t>- How they are doing against those expectations</a:t>
            </a:r>
          </a:p>
          <a:p>
            <a:pPr lvl="0"/>
            <a:r>
              <a:rPr lang="en-US" sz="1200" kern="1200" dirty="0" smtClean="0">
                <a:solidFill>
                  <a:schemeClr val="tx1"/>
                </a:solidFill>
                <a:effectLst/>
                <a:latin typeface="+mn-lt"/>
                <a:ea typeface="+mn-ea"/>
                <a:cs typeface="+mn-cs"/>
              </a:rPr>
              <a:t>- What they can do to grow their career</a:t>
            </a:r>
          </a:p>
          <a:p>
            <a:r>
              <a:rPr lang="en-US" sz="1200" kern="1200" dirty="0" smtClean="0">
                <a:solidFill>
                  <a:schemeClr val="tx1"/>
                </a:solidFill>
                <a:effectLst/>
                <a:latin typeface="+mn-lt"/>
                <a:ea typeface="+mn-ea"/>
                <a:cs typeface="+mn-cs"/>
              </a:rPr>
              <a:t>Align - rewards and promotions - agile value system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That wouldn’t suck!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Brian</a:t>
            </a:r>
          </a:p>
          <a:p>
            <a:r>
              <a:rPr lang="en-US" sz="1200" kern="1200" dirty="0" smtClean="0">
                <a:solidFill>
                  <a:schemeClr val="tx1"/>
                </a:solidFill>
                <a:effectLst/>
                <a:latin typeface="+mn-lt"/>
                <a:ea typeface="+mn-ea"/>
                <a:cs typeface="+mn-cs"/>
              </a:rPr>
              <a:t>make a difference in people’s lives</a:t>
            </a:r>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11</a:t>
            </a:fld>
            <a:endParaRPr lang="en-US"/>
          </a:p>
        </p:txBody>
      </p:sp>
    </p:spTree>
    <p:extLst>
      <p:ext uri="{BB962C8B-B14F-4D97-AF65-F5344CB8AC3E}">
        <p14:creationId xmlns:p14="http://schemas.microsoft.com/office/powerpoint/2010/main" val="917552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Volumes/NetBackup/Sever_ACTIVE/Elastic/16-2226%20Agile%20Atlanta%202016%20Conference/-Phase%201/PowerPoint/images/jpg/Intro_Slide.jpg" TargetMode="External"/><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3144" cy="686485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840" y="421746"/>
            <a:ext cx="3023616" cy="1219200"/>
          </a:xfrm>
          <a:prstGeom prst="rect">
            <a:avLst/>
          </a:prstGeom>
        </p:spPr>
      </p:pic>
      <p:sp>
        <p:nvSpPr>
          <p:cNvPr id="2" name="Title 1"/>
          <p:cNvSpPr>
            <a:spLocks noGrp="1"/>
          </p:cNvSpPr>
          <p:nvPr>
            <p:ph type="ctrTitle"/>
          </p:nvPr>
        </p:nvSpPr>
        <p:spPr>
          <a:xfrm>
            <a:off x="1160729" y="1943035"/>
            <a:ext cx="5486400" cy="1446550"/>
          </a:xfrm>
        </p:spPr>
        <p:txBody>
          <a:bodyPr wrap="square" anchor="b">
            <a:spAutoFit/>
          </a:bodyPr>
          <a:lstStyle>
            <a:lvl1pPr algn="l">
              <a:defRPr sz="44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60729" y="3586463"/>
            <a:ext cx="5486400" cy="338554"/>
          </a:xfrm>
        </p:spPr>
        <p:txBody>
          <a:bodyPr wrap="square">
            <a:spAutoFit/>
          </a:bodyPr>
          <a:lstStyle>
            <a:lvl1pPr marL="0" indent="0" algn="l">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1" name="TextBox 10"/>
          <p:cNvSpPr txBox="1"/>
          <p:nvPr userDrawn="1"/>
        </p:nvSpPr>
        <p:spPr>
          <a:xfrm>
            <a:off x="362607" y="6621522"/>
            <a:ext cx="1752403" cy="184666"/>
          </a:xfrm>
          <a:prstGeom prst="rect">
            <a:avLst/>
          </a:prstGeom>
          <a:noFill/>
        </p:spPr>
        <p:txBody>
          <a:bodyPr wrap="none" rtlCol="0">
            <a:spAutoFit/>
          </a:bodyPr>
          <a:lstStyle/>
          <a:p>
            <a:r>
              <a:rPr lang="en-US" sz="600" dirty="0" smtClean="0">
                <a:solidFill>
                  <a:schemeClr val="tx2"/>
                </a:solidFill>
              </a:rPr>
              <a:t>© 2016 IHS </a:t>
            </a:r>
            <a:r>
              <a:rPr lang="en-US" sz="600" dirty="0" err="1" smtClean="0">
                <a:solidFill>
                  <a:schemeClr val="tx2"/>
                </a:solidFill>
              </a:rPr>
              <a:t>Markit</a:t>
            </a:r>
            <a:r>
              <a:rPr lang="en-US" sz="600" dirty="0" smtClean="0">
                <a:solidFill>
                  <a:schemeClr val="tx2"/>
                </a:solidFill>
              </a:rPr>
              <a:t>. All Rights Reserved.</a:t>
            </a:r>
            <a:endParaRPr lang="en-US" sz="600" dirty="0">
              <a:solidFill>
                <a:schemeClr val="tx2"/>
              </a:solidFill>
            </a:endParaRPr>
          </a:p>
        </p:txBody>
      </p:sp>
      <p:sp>
        <p:nvSpPr>
          <p:cNvPr id="6" name="Text Placeholder 5"/>
          <p:cNvSpPr>
            <a:spLocks noGrp="1"/>
          </p:cNvSpPr>
          <p:nvPr>
            <p:ph type="body" sz="quarter" idx="11"/>
          </p:nvPr>
        </p:nvSpPr>
        <p:spPr>
          <a:xfrm>
            <a:off x="1160728" y="3925017"/>
            <a:ext cx="3413125" cy="276999"/>
          </a:xfrm>
        </p:spPr>
        <p:txBody>
          <a:bodyPr>
            <a:spAutoFit/>
          </a:bodyPr>
          <a:lstStyle>
            <a:lvl1pPr marL="0" indent="0">
              <a:buNone/>
              <a:defRPr sz="1200"/>
            </a:lvl1pPr>
          </a:lstStyle>
          <a:p>
            <a:pPr lvl="0"/>
            <a:r>
              <a:rPr lang="en-US" dirty="0" smtClean="0"/>
              <a:t>Click to edit Master text styles</a:t>
            </a:r>
          </a:p>
        </p:txBody>
      </p:sp>
    </p:spTree>
    <p:extLst>
      <p:ext uri="{BB962C8B-B14F-4D97-AF65-F5344CB8AC3E}">
        <p14:creationId xmlns:p14="http://schemas.microsoft.com/office/powerpoint/2010/main" val="9151730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8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6710" y="962025"/>
            <a:ext cx="4104163" cy="830997"/>
          </a:xfrm>
        </p:spPr>
        <p:txBody>
          <a:bodyPr wrap="square" anchor="t" anchorCtr="0">
            <a:spAutoFit/>
          </a:bodyPr>
          <a:lstStyle>
            <a:lvl1pPr>
              <a:lnSpc>
                <a:spcPct val="100000"/>
              </a:lnSpc>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56708" y="1755648"/>
            <a:ext cx="4104165" cy="313932"/>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56709" y="2249424"/>
            <a:ext cx="4104165" cy="382752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t>‹#›</a:t>
            </a:fld>
            <a:endParaRPr lang="en-US"/>
          </a:p>
        </p:txBody>
      </p:sp>
      <p:sp>
        <p:nvSpPr>
          <p:cNvPr id="8" name="Chart Placeholder 7"/>
          <p:cNvSpPr>
            <a:spLocks noGrp="1"/>
          </p:cNvSpPr>
          <p:nvPr>
            <p:ph type="chart" sz="quarter" idx="13"/>
          </p:nvPr>
        </p:nvSpPr>
        <p:spPr>
          <a:xfrm>
            <a:off x="4697412" y="962025"/>
            <a:ext cx="3989388" cy="5114925"/>
          </a:xfrm>
        </p:spPr>
        <p:txBody>
          <a:bodyPr/>
          <a:lstStyle>
            <a:lvl1pPr marL="0" indent="0">
              <a:buNone/>
              <a:defRPr cap="all" baseline="0"/>
            </a:lvl1pPr>
          </a:lstStyle>
          <a:p>
            <a:endParaRPr lang="en-US" dirty="0"/>
          </a:p>
        </p:txBody>
      </p:sp>
    </p:spTree>
    <p:extLst>
      <p:ext uri="{BB962C8B-B14F-4D97-AF65-F5344CB8AC3E}">
        <p14:creationId xmlns:p14="http://schemas.microsoft.com/office/powerpoint/2010/main" val="780514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4704619B-9823-F845-874B-2390AC991BC7}" type="slidenum">
              <a:rPr lang="en-US" smtClean="0"/>
              <a:t>‹#›</a:t>
            </a:fld>
            <a:endParaRPr lang="en-US"/>
          </a:p>
        </p:txBody>
      </p:sp>
      <p:sp>
        <p:nvSpPr>
          <p:cNvPr id="8" name="Text Placeholder 7"/>
          <p:cNvSpPr>
            <a:spLocks noGrp="1"/>
          </p:cNvSpPr>
          <p:nvPr>
            <p:ph type="body" sz="quarter" idx="13"/>
          </p:nvPr>
        </p:nvSpPr>
        <p:spPr>
          <a:xfrm>
            <a:off x="352753" y="1389888"/>
            <a:ext cx="8460170" cy="338554"/>
          </a:xfrm>
        </p:spPr>
        <p:txBody>
          <a:bodyPr wrap="square">
            <a:spAutoFit/>
          </a:bodyPr>
          <a:lstStyle>
            <a:lvl1pPr marL="0" indent="0">
              <a:lnSpc>
                <a:spcPct val="100000"/>
              </a:lnSpc>
              <a:buNone/>
              <a:defRPr sz="1600"/>
            </a:lvl1pPr>
          </a:lstStyle>
          <a:p>
            <a:pPr lvl="0"/>
            <a:r>
              <a:rPr lang="en-US" dirty="0" smtClean="0"/>
              <a:t>Click to edit Master text styles</a:t>
            </a:r>
          </a:p>
        </p:txBody>
      </p:sp>
      <p:sp>
        <p:nvSpPr>
          <p:cNvPr id="7" name="Chart Placeholder 7"/>
          <p:cNvSpPr>
            <a:spLocks noGrp="1"/>
          </p:cNvSpPr>
          <p:nvPr>
            <p:ph type="chart" sz="quarter" idx="14"/>
          </p:nvPr>
        </p:nvSpPr>
        <p:spPr>
          <a:xfrm>
            <a:off x="457200" y="1887266"/>
            <a:ext cx="8229600" cy="4189684"/>
          </a:xfrm>
        </p:spPr>
        <p:txBody>
          <a:bodyPr/>
          <a:lstStyle>
            <a:lvl1pPr marL="0" indent="0">
              <a:buNone/>
              <a:defRPr cap="all" baseline="0"/>
            </a:lvl1pPr>
          </a:lstStyle>
          <a:p>
            <a:endParaRPr lang="en-US" dirty="0"/>
          </a:p>
        </p:txBody>
      </p:sp>
    </p:spTree>
    <p:extLst>
      <p:ext uri="{BB962C8B-B14F-4D97-AF65-F5344CB8AC3E}">
        <p14:creationId xmlns:p14="http://schemas.microsoft.com/office/powerpoint/2010/main" val="205445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356710" y="962025"/>
            <a:ext cx="4104163" cy="830997"/>
          </a:xfrm>
        </p:spPr>
        <p:txBody>
          <a:bodyPr wrap="square"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6708" y="1755648"/>
            <a:ext cx="4104165" cy="338554"/>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56709" y="2249424"/>
            <a:ext cx="4104165" cy="3686293"/>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t>‹#›</a:t>
            </a:fld>
            <a:endParaRPr lang="en-US"/>
          </a:p>
        </p:txBody>
      </p:sp>
      <p:sp>
        <p:nvSpPr>
          <p:cNvPr id="7" name="Picture Placeholder 6"/>
          <p:cNvSpPr>
            <a:spLocks noGrp="1"/>
          </p:cNvSpPr>
          <p:nvPr>
            <p:ph type="pic" sz="quarter" idx="13"/>
          </p:nvPr>
        </p:nvSpPr>
        <p:spPr>
          <a:xfrm>
            <a:off x="4686300" y="962025"/>
            <a:ext cx="4000500" cy="4973692"/>
          </a:xfrm>
          <a:solidFill>
            <a:schemeClr val="bg1">
              <a:lumMod val="95000"/>
            </a:schemeClr>
          </a:solidFill>
        </p:spPr>
        <p:txBody>
          <a:bodyPr/>
          <a:lstStyle>
            <a:lvl1pPr marL="0" indent="0">
              <a:buNone/>
              <a:defRPr cap="all" baseline="0"/>
            </a:lvl1pPr>
          </a:lstStyle>
          <a:p>
            <a:endParaRPr lang="en-US"/>
          </a:p>
        </p:txBody>
      </p:sp>
      <p:sp>
        <p:nvSpPr>
          <p:cNvPr id="10" name="Text Placeholder 2"/>
          <p:cNvSpPr>
            <a:spLocks noGrp="1"/>
          </p:cNvSpPr>
          <p:nvPr>
            <p:ph type="body" idx="14" hasCustomPrompt="1"/>
          </p:nvPr>
        </p:nvSpPr>
        <p:spPr>
          <a:xfrm>
            <a:off x="4582635" y="6076950"/>
            <a:ext cx="4206641" cy="246221"/>
          </a:xfrm>
        </p:spPr>
        <p:txBody>
          <a:bodyPr wrap="square" anchor="t" anchorCtr="0">
            <a:spAutoFit/>
          </a:bodyPr>
          <a:lstStyle>
            <a:lvl1pPr marL="0" indent="0">
              <a:buNone/>
              <a:defRPr sz="10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420794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 Text and Full Page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685800"/>
            <a:ext cx="9144000" cy="6172200"/>
          </a:xfrm>
          <a:solidFill>
            <a:schemeClr val="tx2">
              <a:lumMod val="20000"/>
              <a:lumOff val="80000"/>
            </a:schemeClr>
          </a:solidFill>
        </p:spPr>
        <p:txBody>
          <a:bodyPr/>
          <a:lstStyle>
            <a:lvl1pPr marL="0" indent="0">
              <a:buNone/>
              <a:defRPr cap="all" baseline="0"/>
            </a:lvl1pPr>
          </a:lstStyle>
          <a:p>
            <a:endParaRPr lang="en-US"/>
          </a:p>
        </p:txBody>
      </p:sp>
      <p:sp>
        <p:nvSpPr>
          <p:cNvPr id="6" name="Rectangle 5"/>
          <p:cNvSpPr/>
          <p:nvPr userDrawn="1"/>
        </p:nvSpPr>
        <p:spPr>
          <a:xfrm>
            <a:off x="0" y="685800"/>
            <a:ext cx="4572000" cy="61722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6710" y="962025"/>
            <a:ext cx="4104163" cy="830997"/>
          </a:xfrm>
        </p:spPr>
        <p:txBody>
          <a:bodyPr wrap="square" anchor="t" anchorCtr="0">
            <a:spAutoFit/>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56708" y="1755648"/>
            <a:ext cx="4104165" cy="338554"/>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56709" y="2249424"/>
            <a:ext cx="4104165" cy="384022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t>‹#›</a:t>
            </a:fld>
            <a:endParaRPr lang="en-US"/>
          </a:p>
        </p:txBody>
      </p:sp>
      <p:sp>
        <p:nvSpPr>
          <p:cNvPr id="10" name="TextBox 9"/>
          <p:cNvSpPr txBox="1"/>
          <p:nvPr userDrawn="1"/>
        </p:nvSpPr>
        <p:spPr>
          <a:xfrm>
            <a:off x="362607" y="6621522"/>
            <a:ext cx="1752403" cy="184666"/>
          </a:xfrm>
          <a:prstGeom prst="rect">
            <a:avLst/>
          </a:prstGeom>
          <a:noFill/>
        </p:spPr>
        <p:txBody>
          <a:bodyPr wrap="none" rtlCol="0">
            <a:spAutoFit/>
          </a:bodyPr>
          <a:lstStyle/>
          <a:p>
            <a:r>
              <a:rPr lang="en-US" sz="600" dirty="0" smtClean="0">
                <a:solidFill>
                  <a:schemeClr val="tx2"/>
                </a:solidFill>
              </a:rPr>
              <a:t>© 2016 IHS </a:t>
            </a:r>
            <a:r>
              <a:rPr lang="en-US" sz="600" dirty="0" err="1" smtClean="0">
                <a:solidFill>
                  <a:schemeClr val="tx2"/>
                </a:solidFill>
              </a:rPr>
              <a:t>Markit</a:t>
            </a:r>
            <a:r>
              <a:rPr lang="en-US" sz="600" dirty="0" smtClean="0">
                <a:solidFill>
                  <a:schemeClr val="tx2"/>
                </a:solidFill>
              </a:rPr>
              <a:t>. All Rights Reserved.</a:t>
            </a:r>
            <a:endParaRPr lang="en-US" sz="600" dirty="0">
              <a:solidFill>
                <a:schemeClr val="tx2"/>
              </a:solidFill>
            </a:endParaRPr>
          </a:p>
        </p:txBody>
      </p:sp>
    </p:spTree>
    <p:extLst>
      <p:ext uri="{BB962C8B-B14F-4D97-AF65-F5344CB8AC3E}">
        <p14:creationId xmlns:p14="http://schemas.microsoft.com/office/powerpoint/2010/main" val="343987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Full Page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685800"/>
            <a:ext cx="9144000" cy="6172200"/>
          </a:xfrm>
          <a:solidFill>
            <a:schemeClr val="tx2">
              <a:lumMod val="20000"/>
              <a:lumOff val="80000"/>
            </a:schemeClr>
          </a:solidFill>
        </p:spPr>
        <p:txBody>
          <a:bodyPr/>
          <a:lstStyle>
            <a:lvl1pPr marL="0" indent="0">
              <a:buNone/>
              <a:defRPr cap="all" baseline="0"/>
            </a:lvl1pPr>
          </a:lstStyle>
          <a:p>
            <a:endParaRPr lang="en-US"/>
          </a:p>
        </p:txBody>
      </p:sp>
      <p:sp>
        <p:nvSpPr>
          <p:cNvPr id="6" name="Rectangle 5"/>
          <p:cNvSpPr/>
          <p:nvPr userDrawn="1"/>
        </p:nvSpPr>
        <p:spPr>
          <a:xfrm>
            <a:off x="0" y="3311746"/>
            <a:ext cx="9144000" cy="30821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4704619B-9823-F845-874B-2390AC991BC7}" type="slidenum">
              <a:rPr lang="en-US" smtClean="0"/>
              <a:t>‹#›</a:t>
            </a:fld>
            <a:endParaRPr lang="en-US"/>
          </a:p>
        </p:txBody>
      </p:sp>
      <p:sp>
        <p:nvSpPr>
          <p:cNvPr id="2" name="Title 1"/>
          <p:cNvSpPr>
            <a:spLocks noGrp="1"/>
          </p:cNvSpPr>
          <p:nvPr>
            <p:ph type="title"/>
          </p:nvPr>
        </p:nvSpPr>
        <p:spPr>
          <a:xfrm>
            <a:off x="356710" y="3700498"/>
            <a:ext cx="8416798" cy="424732"/>
          </a:xfrm>
        </p:spPr>
        <p:txBody>
          <a:bodyPr wrap="square"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6708" y="4127211"/>
            <a:ext cx="8416802" cy="313932"/>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56709" y="4590288"/>
            <a:ext cx="8416799" cy="1110751"/>
          </a:xfrm>
        </p:spPr>
        <p:txBody>
          <a:bodyPr/>
          <a:lstStyle>
            <a:lvl1pPr marL="0" indent="0">
              <a:buNone/>
              <a:defRPr/>
            </a:lvl1pPr>
          </a:lstStyle>
          <a:p>
            <a:pPr lvl="0"/>
            <a:r>
              <a:rPr lang="en-US" dirty="0" smtClean="0"/>
              <a:t>Click to edit Master text styles</a:t>
            </a:r>
          </a:p>
        </p:txBody>
      </p:sp>
      <p:sp>
        <p:nvSpPr>
          <p:cNvPr id="10" name="TextBox 9"/>
          <p:cNvSpPr txBox="1"/>
          <p:nvPr userDrawn="1"/>
        </p:nvSpPr>
        <p:spPr>
          <a:xfrm>
            <a:off x="362607" y="6621522"/>
            <a:ext cx="1752403" cy="184666"/>
          </a:xfrm>
          <a:prstGeom prst="rect">
            <a:avLst/>
          </a:prstGeom>
          <a:noFill/>
        </p:spPr>
        <p:txBody>
          <a:bodyPr wrap="none" rtlCol="0">
            <a:spAutoFit/>
          </a:bodyPr>
          <a:lstStyle/>
          <a:p>
            <a:r>
              <a:rPr lang="en-US" sz="600" dirty="0" smtClean="0">
                <a:solidFill>
                  <a:schemeClr val="tx2"/>
                </a:solidFill>
              </a:rPr>
              <a:t>© 2016 IHS </a:t>
            </a:r>
            <a:r>
              <a:rPr lang="en-US" sz="600" dirty="0" err="1" smtClean="0">
                <a:solidFill>
                  <a:schemeClr val="tx2"/>
                </a:solidFill>
              </a:rPr>
              <a:t>Markit</a:t>
            </a:r>
            <a:r>
              <a:rPr lang="en-US" sz="600" dirty="0" smtClean="0">
                <a:solidFill>
                  <a:schemeClr val="tx2"/>
                </a:solidFill>
              </a:rPr>
              <a:t>. All Rights Reserved.</a:t>
            </a:r>
            <a:endParaRPr lang="en-US" sz="600" dirty="0">
              <a:solidFill>
                <a:schemeClr val="tx2"/>
              </a:solidFill>
            </a:endParaRPr>
          </a:p>
        </p:txBody>
      </p:sp>
    </p:spTree>
    <p:extLst>
      <p:ext uri="{BB962C8B-B14F-4D97-AF65-F5344CB8AC3E}">
        <p14:creationId xmlns:p14="http://schemas.microsoft.com/office/powerpoint/2010/main" val="1858246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4704619B-9823-F845-874B-2390AC991BC7}" type="slidenum">
              <a:rPr lang="en-US" smtClean="0"/>
              <a:t>‹#›</a:t>
            </a:fld>
            <a:endParaRPr lang="en-US"/>
          </a:p>
        </p:txBody>
      </p:sp>
    </p:spTree>
    <p:extLst>
      <p:ext uri="{BB962C8B-B14F-4D97-AF65-F5344CB8AC3E}">
        <p14:creationId xmlns:p14="http://schemas.microsoft.com/office/powerpoint/2010/main" val="1330477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04619B-9823-F845-874B-2390AC991BC7}" type="slidenum">
              <a:rPr lang="en-US" smtClean="0"/>
              <a:t>‹#›</a:t>
            </a:fld>
            <a:endParaRPr lang="en-US"/>
          </a:p>
        </p:txBody>
      </p:sp>
    </p:spTree>
    <p:extLst>
      <p:ext uri="{BB962C8B-B14F-4D97-AF65-F5344CB8AC3E}">
        <p14:creationId xmlns:p14="http://schemas.microsoft.com/office/powerpoint/2010/main" val="1736500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pic>
        <p:nvPicPr>
          <p:cNvPr id="2" name="Picture 38" descr="/Volumes/NetBackup/Sever_ACTIVE/Elastic/16-2226 Agile Atlanta 2016 Conference/-Phase 1/PowerPoint/images/jpg/Intro_Slide.jpg"/>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351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Header - With Summary White">
    <p:spTree>
      <p:nvGrpSpPr>
        <p:cNvPr id="1" name=""/>
        <p:cNvGrpSpPr/>
        <p:nvPr/>
      </p:nvGrpSpPr>
      <p:grpSpPr>
        <a:xfrm>
          <a:off x="0" y="0"/>
          <a:ext cx="0" cy="0"/>
          <a:chOff x="0" y="0"/>
          <a:chExt cx="0" cy="0"/>
        </a:xfrm>
      </p:grpSpPr>
      <p:sp>
        <p:nvSpPr>
          <p:cNvPr id="2" name="Title 1"/>
          <p:cNvSpPr>
            <a:spLocks noGrp="1"/>
          </p:cNvSpPr>
          <p:nvPr>
            <p:ph type="title"/>
          </p:nvPr>
        </p:nvSpPr>
        <p:spPr>
          <a:xfrm>
            <a:off x="468313" y="621531"/>
            <a:ext cx="6623967" cy="287189"/>
          </a:xfrm>
        </p:spPr>
        <p:txBody>
          <a:bodyPr lIns="0" tIns="0" rIns="0" bIns="0"/>
          <a:lstStyle>
            <a:lvl1pPr algn="l" defTabSz="914400" rtl="0" eaLnBrk="1" latinLnBrk="0" hangingPunct="1">
              <a:lnSpc>
                <a:spcPct val="100000"/>
              </a:lnSpc>
              <a:spcBef>
                <a:spcPct val="0"/>
              </a:spcBef>
              <a:buNone/>
              <a:defRPr lang="en-US" sz="2400" b="1" kern="1200" cap="none" spc="0" baseline="0" dirty="0">
                <a:solidFill>
                  <a:srgbClr val="0066B3"/>
                </a:solidFill>
                <a:latin typeface="+mj-lt"/>
                <a:ea typeface="+mj-ea"/>
                <a:cs typeface="+mj-cs"/>
              </a:defRPr>
            </a:lvl1pPr>
          </a:lstStyle>
          <a:p>
            <a:r>
              <a:rPr lang="en-US" noProof="0" smtClean="0"/>
              <a:t>Click to edit Master title style</a:t>
            </a:r>
            <a:endParaRPr lang="en-US" noProof="0" dirty="0"/>
          </a:p>
        </p:txBody>
      </p:sp>
      <p:sp>
        <p:nvSpPr>
          <p:cNvPr id="8" name="Content Placeholder 2"/>
          <p:cNvSpPr>
            <a:spLocks noGrp="1"/>
          </p:cNvSpPr>
          <p:nvPr>
            <p:ph idx="1"/>
          </p:nvPr>
        </p:nvSpPr>
        <p:spPr>
          <a:xfrm>
            <a:off x="3924301" y="1052736"/>
            <a:ext cx="4751388" cy="5184551"/>
          </a:xfrm>
        </p:spPr>
        <p:txBody>
          <a:bodyPr lIns="0" tIns="0" rIns="0" bIns="0"/>
          <a:lstStyle>
            <a:lvl1pPr algn="l">
              <a:buFont typeface="Arial" pitchFamily="34" charset="0"/>
              <a:buChar char="•"/>
              <a:defRPr sz="2000" baseline="0"/>
            </a:lvl1pPr>
            <a:lvl2pPr algn="l">
              <a:buFont typeface="Arial" pitchFamily="34" charset="0"/>
              <a:buChar char="•"/>
              <a:defRPr sz="1800" spc="0" baseline="0"/>
            </a:lvl2pPr>
            <a:lvl3pPr algn="l">
              <a:buFont typeface="Arial" pitchFamily="34" charset="0"/>
              <a:buChar char="•"/>
              <a:defRPr baseline="0"/>
            </a:lvl3pPr>
            <a:lvl4pPr algn="l">
              <a:buFont typeface="Arial" pitchFamily="34" charset="0"/>
              <a:buChar char="•"/>
              <a:defRPr baseline="0"/>
            </a:lvl4pPr>
            <a:lvl5pPr algn="l">
              <a:buFont typeface="Arial" pitchFamily="34" charset="0"/>
              <a:buChar char="•"/>
              <a:defRPr sz="1400" baseline="0"/>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6613525" y="6448425"/>
            <a:ext cx="2062163" cy="365125"/>
          </a:xfrm>
          <a:prstGeom prst="rect">
            <a:avLst/>
          </a:prstGeom>
        </p:spPr>
        <p:txBody>
          <a:bodyPr/>
          <a:lstStyle>
            <a:lvl1pPr algn="r">
              <a:defRPr baseline="0" smtClean="0"/>
            </a:lvl1pPr>
          </a:lstStyle>
          <a:p>
            <a:pPr>
              <a:defRPr/>
            </a:pPr>
            <a:fld id="{D608E581-99FD-405E-A842-5984D73DBE8D}" type="slidenum">
              <a:rPr lang="en-US"/>
              <a:pPr>
                <a:defRPr/>
              </a:pPr>
              <a:t>‹#›</a:t>
            </a:fld>
            <a:endParaRPr lang="en-US" dirty="0"/>
          </a:p>
        </p:txBody>
      </p:sp>
      <p:sp>
        <p:nvSpPr>
          <p:cNvPr id="5" name="Footer Placeholder 10"/>
          <p:cNvSpPr>
            <a:spLocks noGrp="1"/>
          </p:cNvSpPr>
          <p:nvPr>
            <p:ph type="ftr" sz="quarter" idx="11"/>
          </p:nvPr>
        </p:nvSpPr>
        <p:spPr>
          <a:xfrm>
            <a:off x="468313" y="188913"/>
            <a:ext cx="7775575" cy="215900"/>
          </a:xfrm>
          <a:prstGeom prst="rect">
            <a:avLst/>
          </a:prstGeom>
        </p:spPr>
        <p:txBody>
          <a:bodyPr/>
          <a:lstStyle>
            <a:lvl1pPr algn="r">
              <a:defRPr dirty="0"/>
            </a:lvl1pPr>
          </a:lstStyle>
          <a:p>
            <a:pPr>
              <a:defRPr/>
            </a:pPr>
            <a:endParaRPr lang="en-US"/>
          </a:p>
        </p:txBody>
      </p:sp>
    </p:spTree>
    <p:extLst>
      <p:ext uri="{BB962C8B-B14F-4D97-AF65-F5344CB8AC3E}">
        <p14:creationId xmlns:p14="http://schemas.microsoft.com/office/powerpoint/2010/main" val="2736698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Section Header">
    <p:bg>
      <p:bgPr>
        <a:solidFill>
          <a:schemeClr val="bg2"/>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68313" y="6427788"/>
            <a:ext cx="82073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468313" y="6570663"/>
            <a:ext cx="1817687" cy="246062"/>
          </a:xfrm>
          <a:prstGeom prst="rect">
            <a:avLst/>
          </a:prstGeom>
          <a:noFill/>
        </p:spPr>
        <p:txBody>
          <a:bodyPr wrap="none" lIns="0" tIns="0" rIns="0" bIns="0">
            <a:spAutoFit/>
          </a:bodyPr>
          <a:lstStyle/>
          <a:p>
            <a:pPr eaLnBrk="1" fontAlgn="auto" hangingPunct="1">
              <a:spcBef>
                <a:spcPts val="0"/>
              </a:spcBef>
              <a:spcAft>
                <a:spcPts val="0"/>
              </a:spcAft>
              <a:defRPr/>
            </a:pPr>
            <a:r>
              <a:rPr lang="en-US" sz="800" cap="all" dirty="0">
                <a:latin typeface="+mn-lt"/>
                <a:ea typeface="+mn-ea"/>
              </a:rPr>
              <a:t>© 2016 IHS. All rights reserved.</a:t>
            </a:r>
          </a:p>
          <a:p>
            <a:pPr algn="r">
              <a:defRPr/>
            </a:pPr>
            <a:endParaRPr lang="en-US" sz="800" cap="all" dirty="0">
              <a:solidFill>
                <a:srgbClr val="495965"/>
              </a:solidFill>
              <a:latin typeface="+mn-lt"/>
              <a:ea typeface="+mn-ea"/>
            </a:endParaRPr>
          </a:p>
        </p:txBody>
      </p:sp>
      <p:sp>
        <p:nvSpPr>
          <p:cNvPr id="2" name="Title 1"/>
          <p:cNvSpPr>
            <a:spLocks noGrp="1"/>
          </p:cNvSpPr>
          <p:nvPr>
            <p:ph type="title"/>
          </p:nvPr>
        </p:nvSpPr>
        <p:spPr>
          <a:xfrm>
            <a:off x="468313" y="549274"/>
            <a:ext cx="8207375" cy="2591694"/>
          </a:xfrm>
        </p:spPr>
        <p:txBody>
          <a:bodyPr lIns="0" tIns="0" rIns="0" bIns="0"/>
          <a:lstStyle>
            <a:lvl1pPr algn="l">
              <a:lnSpc>
                <a:spcPct val="100000"/>
              </a:lnSpc>
              <a:defRPr sz="4800" b="1" cap="none" spc="0" baseline="0">
                <a:solidFill>
                  <a:schemeClr val="tx1"/>
                </a:solidFill>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a:xfrm>
            <a:off x="6613525" y="6448425"/>
            <a:ext cx="2062163" cy="365125"/>
          </a:xfrm>
          <a:prstGeom prst="rect">
            <a:avLst/>
          </a:prstGeom>
        </p:spPr>
        <p:txBody>
          <a:bodyPr/>
          <a:lstStyle>
            <a:lvl1pPr algn="r">
              <a:defRPr baseline="0" smtClean="0">
                <a:solidFill>
                  <a:schemeClr val="tx1"/>
                </a:solidFill>
              </a:defRPr>
            </a:lvl1pPr>
          </a:lstStyle>
          <a:p>
            <a:pPr>
              <a:defRPr/>
            </a:pPr>
            <a:fld id="{118F4F92-D5C9-4C17-9654-D81679097434}" type="slidenum">
              <a:rPr lang="en-US"/>
              <a:pPr>
                <a:defRPr/>
              </a:pPr>
              <a:t>‹#›</a:t>
            </a:fld>
            <a:endParaRPr lang="en-US" dirty="0"/>
          </a:p>
        </p:txBody>
      </p:sp>
      <p:sp>
        <p:nvSpPr>
          <p:cNvPr id="7" name="Footer Placeholder 7"/>
          <p:cNvSpPr>
            <a:spLocks noGrp="1"/>
          </p:cNvSpPr>
          <p:nvPr>
            <p:ph type="ftr" sz="quarter" idx="11"/>
          </p:nvPr>
        </p:nvSpPr>
        <p:spPr>
          <a:xfrm>
            <a:off x="468313" y="188913"/>
            <a:ext cx="7775575" cy="215900"/>
          </a:xfrm>
          <a:prstGeom prst="rect">
            <a:avLst/>
          </a:prstGeom>
        </p:spPr>
        <p:txBody>
          <a:bodyPr/>
          <a:lstStyle>
            <a:lvl1pPr algn="r">
              <a:defRPr smtClean="0">
                <a:solidFill>
                  <a:schemeClr val="tx1"/>
                </a:solidFill>
              </a:defRPr>
            </a:lvl1pPr>
          </a:lstStyle>
          <a:p>
            <a:pPr>
              <a:defRPr/>
            </a:pPr>
            <a:endParaRPr lang="en-US" dirty="0"/>
          </a:p>
        </p:txBody>
      </p:sp>
    </p:spTree>
    <p:extLst>
      <p:ext uri="{BB962C8B-B14F-4D97-AF65-F5344CB8AC3E}">
        <p14:creationId xmlns:p14="http://schemas.microsoft.com/office/powerpoint/2010/main" val="278300311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000"/>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4704619B-9823-F845-874B-2390AC991BC7}" type="slidenum">
              <a:rPr lang="en-US" smtClean="0"/>
              <a:t>‹#›</a:t>
            </a:fld>
            <a:endParaRPr lang="en-US"/>
          </a:p>
        </p:txBody>
      </p:sp>
    </p:spTree>
    <p:extLst>
      <p:ext uri="{BB962C8B-B14F-4D97-AF65-F5344CB8AC3E}">
        <p14:creationId xmlns:p14="http://schemas.microsoft.com/office/powerpoint/2010/main" val="1035067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Section Header">
    <p:bg>
      <p:bgPr>
        <a:solidFill>
          <a:schemeClr val="bg2"/>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468313" y="6427788"/>
            <a:ext cx="82073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468313" y="6570663"/>
            <a:ext cx="1817687" cy="246062"/>
          </a:xfrm>
          <a:prstGeom prst="rect">
            <a:avLst/>
          </a:prstGeom>
          <a:noFill/>
        </p:spPr>
        <p:txBody>
          <a:bodyPr wrap="none" lIns="0" tIns="0" rIns="0" bIns="0">
            <a:spAutoFit/>
          </a:bodyPr>
          <a:lstStyle/>
          <a:p>
            <a:pPr eaLnBrk="1" fontAlgn="auto" hangingPunct="1">
              <a:spcBef>
                <a:spcPts val="0"/>
              </a:spcBef>
              <a:spcAft>
                <a:spcPts val="0"/>
              </a:spcAft>
              <a:defRPr/>
            </a:pPr>
            <a:r>
              <a:rPr lang="en-US" sz="800" cap="all" dirty="0">
                <a:latin typeface="+mn-lt"/>
                <a:ea typeface="+mn-ea"/>
              </a:rPr>
              <a:t>© 2016 IHS. All rights reserved.</a:t>
            </a:r>
          </a:p>
          <a:p>
            <a:pPr algn="r">
              <a:defRPr/>
            </a:pPr>
            <a:endParaRPr lang="en-US" sz="800" cap="all" dirty="0">
              <a:solidFill>
                <a:srgbClr val="495965"/>
              </a:solidFill>
              <a:latin typeface="+mn-lt"/>
              <a:ea typeface="+mn-ea"/>
            </a:endParaRPr>
          </a:p>
        </p:txBody>
      </p:sp>
      <p:sp>
        <p:nvSpPr>
          <p:cNvPr id="2" name="Title 1"/>
          <p:cNvSpPr>
            <a:spLocks noGrp="1"/>
          </p:cNvSpPr>
          <p:nvPr>
            <p:ph type="title"/>
          </p:nvPr>
        </p:nvSpPr>
        <p:spPr>
          <a:xfrm>
            <a:off x="468313" y="549274"/>
            <a:ext cx="8207375" cy="2591694"/>
          </a:xfrm>
        </p:spPr>
        <p:txBody>
          <a:bodyPr lIns="0" tIns="0" rIns="0" bIns="0"/>
          <a:lstStyle>
            <a:lvl1pPr algn="l">
              <a:lnSpc>
                <a:spcPct val="100000"/>
              </a:lnSpc>
              <a:defRPr sz="4800" b="1" cap="none" spc="0" baseline="0">
                <a:solidFill>
                  <a:schemeClr val="tx1"/>
                </a:solidFill>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a:xfrm>
            <a:off x="6613525" y="6448425"/>
            <a:ext cx="2062163" cy="365125"/>
          </a:xfrm>
          <a:prstGeom prst="rect">
            <a:avLst/>
          </a:prstGeom>
        </p:spPr>
        <p:txBody>
          <a:bodyPr/>
          <a:lstStyle>
            <a:lvl1pPr algn="r">
              <a:defRPr baseline="0" smtClean="0">
                <a:solidFill>
                  <a:schemeClr val="tx1"/>
                </a:solidFill>
              </a:defRPr>
            </a:lvl1pPr>
          </a:lstStyle>
          <a:p>
            <a:pPr>
              <a:defRPr/>
            </a:pPr>
            <a:fld id="{A92A11FA-A93F-4103-83C5-3957041D9CD1}" type="slidenum">
              <a:rPr lang="en-US"/>
              <a:pPr>
                <a:defRPr/>
              </a:pPr>
              <a:t>‹#›</a:t>
            </a:fld>
            <a:endParaRPr lang="en-US" dirty="0"/>
          </a:p>
        </p:txBody>
      </p:sp>
      <p:sp>
        <p:nvSpPr>
          <p:cNvPr id="7" name="Footer Placeholder 7"/>
          <p:cNvSpPr>
            <a:spLocks noGrp="1"/>
          </p:cNvSpPr>
          <p:nvPr>
            <p:ph type="ftr" sz="quarter" idx="11"/>
          </p:nvPr>
        </p:nvSpPr>
        <p:spPr>
          <a:xfrm>
            <a:off x="468313" y="188913"/>
            <a:ext cx="7775575" cy="215900"/>
          </a:xfrm>
          <a:prstGeom prst="rect">
            <a:avLst/>
          </a:prstGeom>
        </p:spPr>
        <p:txBody>
          <a:bodyPr/>
          <a:lstStyle>
            <a:lvl1pPr algn="r">
              <a:defRPr smtClean="0">
                <a:solidFill>
                  <a:schemeClr val="tx1"/>
                </a:solidFill>
              </a:defRPr>
            </a:lvl1pPr>
          </a:lstStyle>
          <a:p>
            <a:pPr>
              <a:defRPr/>
            </a:pPr>
            <a:endParaRPr lang="en-US" dirty="0"/>
          </a:p>
        </p:txBody>
      </p:sp>
    </p:spTree>
    <p:extLst>
      <p:ext uri="{BB962C8B-B14F-4D97-AF65-F5344CB8AC3E}">
        <p14:creationId xmlns:p14="http://schemas.microsoft.com/office/powerpoint/2010/main" val="395556574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4_Section Header">
    <p:bg>
      <p:bgPr>
        <a:solidFill>
          <a:srgbClr val="0097D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287" y="475200"/>
            <a:ext cx="8353426" cy="2577600"/>
          </a:xfrm>
        </p:spPr>
        <p:txBody>
          <a:bodyPr lIns="0" tIns="0" rIns="0" bIns="0" anchor="t"/>
          <a:lstStyle>
            <a:lvl1pPr algn="l">
              <a:lnSpc>
                <a:spcPct val="100000"/>
              </a:lnSpc>
              <a:defRPr sz="4800" b="1" cap="none" spc="0" baseline="0">
                <a:solidFill>
                  <a:schemeClr val="bg1"/>
                </a:solidFill>
              </a:defRPr>
            </a:lvl1pPr>
          </a:lstStyle>
          <a:p>
            <a:r>
              <a:rPr lang="en-US" smtClean="0"/>
              <a:t>Click to edit Master title style</a:t>
            </a:r>
            <a:endParaRPr lang="en-US" dirty="0"/>
          </a:p>
        </p:txBody>
      </p:sp>
      <p:cxnSp>
        <p:nvCxnSpPr>
          <p:cNvPr id="10" name="Straight Connector 9"/>
          <p:cNvCxnSpPr/>
          <p:nvPr userDrawn="1"/>
        </p:nvCxnSpPr>
        <p:spPr>
          <a:xfrm>
            <a:off x="395288" y="6427233"/>
            <a:ext cx="836923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397841" y="6571257"/>
            <a:ext cx="5195333"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cap="all" spc="0" baseline="0" dirty="0" smtClean="0">
                <a:solidFill>
                  <a:schemeClr val="bg1"/>
                </a:solidFill>
                <a:latin typeface="+mn-lt"/>
                <a:ea typeface="+mn-ea"/>
                <a:cs typeface="+mn-cs"/>
              </a:rPr>
              <a:t>IHS Highly Confidential. Not for Disclosure beyond IHS Colleagues with a need to Know</a:t>
            </a:r>
          </a:p>
          <a:p>
            <a:pPr lvl="0"/>
            <a:endParaRPr lang="en-US" sz="800" b="0" kern="1200" cap="all" spc="0" baseline="0" dirty="0">
              <a:solidFill>
                <a:srgbClr val="495965"/>
              </a:solidFill>
              <a:latin typeface="+mn-lt"/>
              <a:ea typeface="+mn-ea"/>
              <a:cs typeface="+mn-cs"/>
            </a:endParaRPr>
          </a:p>
        </p:txBody>
      </p:sp>
      <p:sp>
        <p:nvSpPr>
          <p:cNvPr id="17" name="Slide Number Placeholder 5"/>
          <p:cNvSpPr>
            <a:spLocks noGrp="1"/>
          </p:cNvSpPr>
          <p:nvPr>
            <p:ph type="sldNum" sz="quarter" idx="12"/>
          </p:nvPr>
        </p:nvSpPr>
        <p:spPr>
          <a:xfrm>
            <a:off x="6613144" y="6448345"/>
            <a:ext cx="2133600" cy="365125"/>
          </a:xfrm>
        </p:spPr>
        <p:txBody>
          <a:bodyPr/>
          <a:lstStyle>
            <a:lvl1pPr>
              <a:defRPr baseline="0">
                <a:solidFill>
                  <a:schemeClr val="bg2"/>
                </a:solidFill>
              </a:defRPr>
            </a:lvl1pPr>
          </a:lstStyle>
          <a:p>
            <a:fld id="{24C46141-E31C-41A4-BE53-0A6DFD9041A4}" type="slidenum">
              <a:rPr lang="en-US" smtClean="0"/>
              <a:pPr/>
              <a:t>‹#›</a:t>
            </a:fld>
            <a:endParaRPr lang="en-US" dirty="0"/>
          </a:p>
        </p:txBody>
      </p:sp>
      <p:sp>
        <p:nvSpPr>
          <p:cNvPr id="8" name="Footer Placeholder 7"/>
          <p:cNvSpPr>
            <a:spLocks noGrp="1"/>
          </p:cNvSpPr>
          <p:nvPr>
            <p:ph type="ftr" sz="quarter" idx="13"/>
          </p:nvPr>
        </p:nvSpPr>
        <p:spPr>
          <a:xfrm>
            <a:off x="395288" y="175104"/>
            <a:ext cx="8353425" cy="1908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449576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5" name="Line 3"/>
          <p:cNvSpPr>
            <a:spLocks noChangeShapeType="1"/>
          </p:cNvSpPr>
          <p:nvPr userDrawn="1"/>
        </p:nvSpPr>
        <p:spPr bwMode="auto">
          <a:xfrm>
            <a:off x="0" y="846"/>
            <a:ext cx="9144000" cy="0"/>
          </a:xfrm>
          <a:prstGeom prst="line">
            <a:avLst/>
          </a:prstGeom>
          <a:noFill/>
          <a:ln w="12700">
            <a:solidFill>
              <a:schemeClr val="accent2"/>
            </a:solidFill>
            <a:round/>
            <a:headEnd/>
            <a:tailEnd/>
          </a:ln>
          <a:effectLst/>
        </p:spPr>
        <p:txBody>
          <a:bodyPr/>
          <a:lstStyle/>
          <a:p>
            <a:pPr>
              <a:defRPr/>
            </a:pPr>
            <a:endParaRPr lang="en-US" dirty="0">
              <a:latin typeface="Arial" pitchFamily="34" charset="0"/>
            </a:endParaRPr>
          </a:p>
        </p:txBody>
      </p:sp>
      <p:sp>
        <p:nvSpPr>
          <p:cNvPr id="6150" name="Rectangle 6"/>
          <p:cNvSpPr>
            <a:spLocks noGrp="1" noChangeArrowheads="1"/>
          </p:cNvSpPr>
          <p:nvPr>
            <p:ph type="ctrTitle"/>
          </p:nvPr>
        </p:nvSpPr>
        <p:spPr>
          <a:xfrm>
            <a:off x="388938" y="1449388"/>
            <a:ext cx="7643812" cy="1371600"/>
          </a:xfrm>
        </p:spPr>
        <p:txBody>
          <a:bodyPr/>
          <a:lstStyle>
            <a:lvl1pPr>
              <a:lnSpc>
                <a:spcPct val="90000"/>
              </a:lnSpc>
              <a:defRPr sz="3600"/>
            </a:lvl1pPr>
          </a:lstStyle>
          <a:p>
            <a:r>
              <a:rPr lang="en-US" smtClean="0"/>
              <a:t>Click to edit Master title style</a:t>
            </a:r>
            <a:endParaRPr lang="en-US"/>
          </a:p>
        </p:txBody>
      </p:sp>
      <p:sp>
        <p:nvSpPr>
          <p:cNvPr id="6151" name="Rectangle 7"/>
          <p:cNvSpPr>
            <a:spLocks noGrp="1" noChangeArrowheads="1"/>
          </p:cNvSpPr>
          <p:nvPr>
            <p:ph type="subTitle" idx="1"/>
          </p:nvPr>
        </p:nvSpPr>
        <p:spPr bwMode="gray">
          <a:xfrm>
            <a:off x="388938" y="2824163"/>
            <a:ext cx="7643812" cy="1063625"/>
          </a:xfrm>
          <a:ln/>
        </p:spPr>
        <p:txBody>
          <a:bodyPr/>
          <a:lstStyle>
            <a:lvl1pPr marL="0" indent="0">
              <a:buFont typeface="Times" pitchFamily="18" charset="0"/>
              <a:buNone/>
              <a:defRPr>
                <a:solidFill>
                  <a:schemeClr val="accent1"/>
                </a:solidFill>
              </a:defRPr>
            </a:lvl1pPr>
          </a:lstStyle>
          <a:p>
            <a:r>
              <a:rPr lang="en-US" smtClean="0"/>
              <a:t>Click to edit Master subtitle style</a:t>
            </a:r>
            <a:endParaRPr lang="en-US"/>
          </a:p>
        </p:txBody>
      </p:sp>
    </p:spTree>
    <p:extLst>
      <p:ext uri="{BB962C8B-B14F-4D97-AF65-F5344CB8AC3E}">
        <p14:creationId xmlns:p14="http://schemas.microsoft.com/office/powerpoint/2010/main" val="3734511939"/>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4704619B-9823-F845-874B-2390AC991BC7}" type="slidenum">
              <a:rPr lang="en-US" smtClean="0"/>
              <a:t>‹#›</a:t>
            </a:fld>
            <a:endParaRPr lang="en-US"/>
          </a:p>
        </p:txBody>
      </p:sp>
      <p:sp>
        <p:nvSpPr>
          <p:cNvPr id="8" name="Text Placeholder 7"/>
          <p:cNvSpPr>
            <a:spLocks noGrp="1"/>
          </p:cNvSpPr>
          <p:nvPr>
            <p:ph type="body" sz="quarter" idx="13"/>
          </p:nvPr>
        </p:nvSpPr>
        <p:spPr>
          <a:xfrm>
            <a:off x="352753" y="1389888"/>
            <a:ext cx="8460170" cy="338554"/>
          </a:xfrm>
        </p:spPr>
        <p:txBody>
          <a:bodyPr wrap="square">
            <a:spAutoFit/>
          </a:bodyPr>
          <a:lstStyle>
            <a:lvl1pPr marL="0" indent="0">
              <a:lnSpc>
                <a:spcPct val="100000"/>
              </a:lnSpc>
              <a:buNone/>
              <a:defRPr sz="1600"/>
            </a:lvl1pPr>
          </a:lstStyle>
          <a:p>
            <a:pPr lvl="0"/>
            <a:r>
              <a:rPr lang="en-US" dirty="0" smtClean="0"/>
              <a:t>Click to edit Master text styles</a:t>
            </a:r>
          </a:p>
        </p:txBody>
      </p:sp>
    </p:spTree>
    <p:extLst>
      <p:ext uri="{BB962C8B-B14F-4D97-AF65-F5344CB8AC3E}">
        <p14:creationId xmlns:p14="http://schemas.microsoft.com/office/powerpoint/2010/main" val="174853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3144" cy="6864858"/>
          </a:xfrm>
          <a:prstGeom prst="rect">
            <a:avLst/>
          </a:prstGeom>
        </p:spPr>
      </p:pic>
      <p:sp>
        <p:nvSpPr>
          <p:cNvPr id="2" name="Title 1"/>
          <p:cNvSpPr>
            <a:spLocks noGrp="1"/>
          </p:cNvSpPr>
          <p:nvPr>
            <p:ph type="title"/>
          </p:nvPr>
        </p:nvSpPr>
        <p:spPr>
          <a:xfrm>
            <a:off x="388241" y="2869349"/>
            <a:ext cx="5943600" cy="553998"/>
          </a:xfrm>
        </p:spPr>
        <p:txBody>
          <a:bodyPr wrap="square" anchor="b">
            <a:spAutoFit/>
          </a:bodyPr>
          <a:lstStyle>
            <a:lvl1pPr>
              <a:lnSpc>
                <a:spcPct val="100000"/>
              </a:lnSpc>
              <a:defRPr sz="30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8242" y="3570649"/>
            <a:ext cx="5943600" cy="338554"/>
          </a:xfrm>
        </p:spPr>
        <p:txBody>
          <a:bodyPr wrap="square">
            <a:spAutoFit/>
          </a:bodyPr>
          <a:lstStyle>
            <a:lvl1pPr marL="0" indent="0">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4704619B-9823-F845-874B-2390AC991BC7}" type="slidenum">
              <a:rPr lang="en-US" smtClean="0"/>
              <a:t>‹#›</a:t>
            </a:fld>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178" y="42339"/>
            <a:ext cx="1499616" cy="609600"/>
          </a:xfrm>
          <a:prstGeom prst="rect">
            <a:avLst/>
          </a:prstGeom>
        </p:spPr>
      </p:pic>
      <p:sp>
        <p:nvSpPr>
          <p:cNvPr id="16" name="TextBox 15"/>
          <p:cNvSpPr txBox="1"/>
          <p:nvPr userDrawn="1"/>
        </p:nvSpPr>
        <p:spPr>
          <a:xfrm>
            <a:off x="362607" y="6621522"/>
            <a:ext cx="1752403" cy="184666"/>
          </a:xfrm>
          <a:prstGeom prst="rect">
            <a:avLst/>
          </a:prstGeom>
          <a:noFill/>
        </p:spPr>
        <p:txBody>
          <a:bodyPr wrap="none" rtlCol="0">
            <a:spAutoFit/>
          </a:bodyPr>
          <a:lstStyle/>
          <a:p>
            <a:r>
              <a:rPr lang="en-US" sz="600" dirty="0" smtClean="0">
                <a:solidFill>
                  <a:schemeClr val="bg1"/>
                </a:solidFill>
              </a:rPr>
              <a:t>© 2016 IHS </a:t>
            </a:r>
            <a:r>
              <a:rPr lang="en-US" sz="600" dirty="0" err="1" smtClean="0">
                <a:solidFill>
                  <a:schemeClr val="bg1"/>
                </a:solidFill>
              </a:rPr>
              <a:t>Markit</a:t>
            </a:r>
            <a:r>
              <a:rPr lang="en-US" sz="600" dirty="0" smtClean="0">
                <a:solidFill>
                  <a:schemeClr val="bg1"/>
                </a:solidFill>
              </a:rPr>
              <a:t>. All Rights Reserved.</a:t>
            </a:r>
            <a:endParaRPr lang="en-US" sz="600" dirty="0">
              <a:solidFill>
                <a:schemeClr val="bg1"/>
              </a:solidFill>
            </a:endParaRPr>
          </a:p>
        </p:txBody>
      </p:sp>
    </p:spTree>
    <p:extLst>
      <p:ext uri="{BB962C8B-B14F-4D97-AF65-F5344CB8AC3E}">
        <p14:creationId xmlns:p14="http://schemas.microsoft.com/office/powerpoint/2010/main" val="175900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3144" cy="6864858"/>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111" y="41896"/>
            <a:ext cx="1499616" cy="609600"/>
          </a:xfrm>
          <a:prstGeom prst="rect">
            <a:avLst/>
          </a:prstGeom>
        </p:spPr>
      </p:pic>
      <p:sp>
        <p:nvSpPr>
          <p:cNvPr id="2" name="Title 1"/>
          <p:cNvSpPr>
            <a:spLocks noGrp="1"/>
          </p:cNvSpPr>
          <p:nvPr>
            <p:ph type="title"/>
          </p:nvPr>
        </p:nvSpPr>
        <p:spPr>
          <a:xfrm>
            <a:off x="388241" y="2869349"/>
            <a:ext cx="5943600" cy="553998"/>
          </a:xfrm>
        </p:spPr>
        <p:txBody>
          <a:bodyPr wrap="square" anchor="b">
            <a:spAutoFit/>
          </a:bodyPr>
          <a:lstStyle>
            <a:lvl1pPr>
              <a:lnSpc>
                <a:spcPct val="100000"/>
              </a:lnSpc>
              <a:defRPr sz="3000">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8242" y="3570649"/>
            <a:ext cx="5943600" cy="338554"/>
          </a:xfrm>
        </p:spPr>
        <p:txBody>
          <a:bodyPr wrap="square">
            <a:spAutoFit/>
          </a:bodyPr>
          <a:lstStyle>
            <a:lvl1pPr marL="0" indent="0">
              <a:lnSpc>
                <a:spcPct val="100000"/>
              </a:lnSpc>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704619B-9823-F845-874B-2390AC991BC7}" type="slidenum">
              <a:rPr lang="en-US" smtClean="0"/>
              <a:pPr/>
              <a:t>‹#›</a:t>
            </a:fld>
            <a:endParaRPr lang="en-US"/>
          </a:p>
        </p:txBody>
      </p:sp>
      <p:sp>
        <p:nvSpPr>
          <p:cNvPr id="12" name="TextBox 11"/>
          <p:cNvSpPr txBox="1"/>
          <p:nvPr userDrawn="1"/>
        </p:nvSpPr>
        <p:spPr>
          <a:xfrm>
            <a:off x="362607" y="6621522"/>
            <a:ext cx="1752403" cy="184666"/>
          </a:xfrm>
          <a:prstGeom prst="rect">
            <a:avLst/>
          </a:prstGeom>
          <a:noFill/>
        </p:spPr>
        <p:txBody>
          <a:bodyPr wrap="none" rtlCol="0">
            <a:spAutoFit/>
          </a:bodyPr>
          <a:lstStyle/>
          <a:p>
            <a:r>
              <a:rPr lang="en-US" sz="600" dirty="0" smtClean="0">
                <a:solidFill>
                  <a:schemeClr val="tx2"/>
                </a:solidFill>
              </a:rPr>
              <a:t>© 2016 IHS </a:t>
            </a:r>
            <a:r>
              <a:rPr lang="en-US" sz="600" dirty="0" err="1" smtClean="0">
                <a:solidFill>
                  <a:schemeClr val="tx2"/>
                </a:solidFill>
              </a:rPr>
              <a:t>Markit</a:t>
            </a:r>
            <a:r>
              <a:rPr lang="en-US" sz="600" dirty="0" smtClean="0">
                <a:solidFill>
                  <a:schemeClr val="tx2"/>
                </a:solidFill>
              </a:rPr>
              <a:t>. All Rights Reserved.</a:t>
            </a:r>
            <a:endParaRPr lang="en-US" sz="600" dirty="0">
              <a:solidFill>
                <a:schemeClr val="tx2"/>
              </a:solidFill>
            </a:endParaRPr>
          </a:p>
        </p:txBody>
      </p:sp>
    </p:spTree>
    <p:extLst>
      <p:ext uri="{BB962C8B-B14F-4D97-AF65-F5344CB8AC3E}">
        <p14:creationId xmlns:p14="http://schemas.microsoft.com/office/powerpoint/2010/main" val="127607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52753" y="1884363"/>
            <a:ext cx="4116772" cy="4192587"/>
          </a:xfrm>
        </p:spPr>
        <p:txBody>
          <a:bodyPr/>
          <a:lstStyle>
            <a:lvl1pPr>
              <a:defRPr sz="2000"/>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96151" y="1884363"/>
            <a:ext cx="4116772" cy="4192587"/>
          </a:xfrm>
        </p:spPr>
        <p:txBody>
          <a:bodyPr/>
          <a:lstStyle>
            <a:lvl1pPr>
              <a:defRPr sz="2000"/>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4704619B-9823-F845-874B-2390AC991BC7}" type="slidenum">
              <a:rPr lang="en-US" smtClean="0"/>
              <a:t>‹#›</a:t>
            </a:fld>
            <a:endParaRPr lang="en-US"/>
          </a:p>
        </p:txBody>
      </p:sp>
    </p:spTree>
    <p:extLst>
      <p:ext uri="{BB962C8B-B14F-4D97-AF65-F5344CB8AC3E}">
        <p14:creationId xmlns:p14="http://schemas.microsoft.com/office/powerpoint/2010/main" val="1377184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6710" y="962025"/>
            <a:ext cx="8456214" cy="461665"/>
          </a:xfrm>
        </p:spPr>
        <p:txBody>
          <a:bodyPr wrap="square" anchor="t" anchorCtr="0">
            <a:spAutoFit/>
          </a:bodyPr>
          <a:lstStyle>
            <a:lvl1pPr>
              <a:lnSpc>
                <a:spcPct val="100000"/>
              </a:lnSpc>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56707" y="1389888"/>
            <a:ext cx="8458200" cy="338554"/>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56709" y="1884363"/>
            <a:ext cx="4104165" cy="4192587"/>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5"/>
          <p:cNvSpPr>
            <a:spLocks noGrp="1"/>
          </p:cNvSpPr>
          <p:nvPr>
            <p:ph sz="quarter" idx="4"/>
          </p:nvPr>
        </p:nvSpPr>
        <p:spPr>
          <a:xfrm>
            <a:off x="4697413" y="1884363"/>
            <a:ext cx="4115511" cy="4192587"/>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t>‹#›</a:t>
            </a:fld>
            <a:endParaRPr lang="en-US" dirty="0"/>
          </a:p>
        </p:txBody>
      </p:sp>
    </p:spTree>
    <p:extLst>
      <p:ext uri="{BB962C8B-B14F-4D97-AF65-F5344CB8AC3E}">
        <p14:creationId xmlns:p14="http://schemas.microsoft.com/office/powerpoint/2010/main" val="764034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with 2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6710" y="962025"/>
            <a:ext cx="4104163" cy="461665"/>
          </a:xfrm>
        </p:spPr>
        <p:txBody>
          <a:bodyPr wrap="square" anchor="t" anchorCtr="0">
            <a:spAutoFit/>
          </a:bodyPr>
          <a:lstStyle>
            <a:lvl1pPr>
              <a:lnSpc>
                <a:spcPct val="100000"/>
              </a:lnSpc>
              <a:defRPr/>
            </a:lvl1pPr>
          </a:lstStyle>
          <a:p>
            <a:r>
              <a:rPr lang="en-US" dirty="0" smtClean="0"/>
              <a:t>Master title style</a:t>
            </a:r>
            <a:endParaRPr lang="en-US" dirty="0"/>
          </a:p>
        </p:txBody>
      </p:sp>
      <p:sp>
        <p:nvSpPr>
          <p:cNvPr id="3" name="Text Placeholder 2"/>
          <p:cNvSpPr>
            <a:spLocks noGrp="1"/>
          </p:cNvSpPr>
          <p:nvPr>
            <p:ph type="body" idx="1"/>
          </p:nvPr>
        </p:nvSpPr>
        <p:spPr>
          <a:xfrm>
            <a:off x="356708" y="1389888"/>
            <a:ext cx="4104165" cy="338554"/>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56709" y="1884363"/>
            <a:ext cx="4104165" cy="4192587"/>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97413" y="1389888"/>
            <a:ext cx="4115511" cy="338554"/>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97413" y="1884363"/>
            <a:ext cx="4115511" cy="4192587"/>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t>‹#›</a:t>
            </a:fld>
            <a:endParaRPr lang="en-US"/>
          </a:p>
        </p:txBody>
      </p:sp>
      <p:sp>
        <p:nvSpPr>
          <p:cNvPr id="10" name="Text Placeholder 4"/>
          <p:cNvSpPr>
            <a:spLocks noGrp="1"/>
          </p:cNvSpPr>
          <p:nvPr>
            <p:ph type="body" sz="quarter" idx="13" hasCustomPrompt="1"/>
          </p:nvPr>
        </p:nvSpPr>
        <p:spPr>
          <a:xfrm>
            <a:off x="4697413" y="962025"/>
            <a:ext cx="4115511" cy="461665"/>
          </a:xfrm>
        </p:spPr>
        <p:txBody>
          <a:bodyPr wrap="square" anchor="t" anchorCtr="0">
            <a:spAutoFit/>
          </a:bodyPr>
          <a:lstStyle>
            <a:lvl1pPr marL="0" indent="0">
              <a:lnSpc>
                <a:spcPct val="10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Tree>
    <p:extLst>
      <p:ext uri="{BB962C8B-B14F-4D97-AF65-F5344CB8AC3E}">
        <p14:creationId xmlns:p14="http://schemas.microsoft.com/office/powerpoint/2010/main" val="209899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Comparison with 2 Headers">
    <p:spTree>
      <p:nvGrpSpPr>
        <p:cNvPr id="1" name=""/>
        <p:cNvGrpSpPr/>
        <p:nvPr/>
      </p:nvGrpSpPr>
      <p:grpSpPr>
        <a:xfrm>
          <a:off x="0" y="0"/>
          <a:ext cx="0" cy="0"/>
          <a:chOff x="0" y="0"/>
          <a:chExt cx="0" cy="0"/>
        </a:xfrm>
      </p:grpSpPr>
      <p:sp>
        <p:nvSpPr>
          <p:cNvPr id="2" name="Title 1"/>
          <p:cNvSpPr>
            <a:spLocks noGrp="1"/>
          </p:cNvSpPr>
          <p:nvPr>
            <p:ph type="title"/>
          </p:nvPr>
        </p:nvSpPr>
        <p:spPr>
          <a:xfrm>
            <a:off x="356710" y="962025"/>
            <a:ext cx="4104163" cy="830997"/>
          </a:xfrm>
        </p:spPr>
        <p:txBody>
          <a:bodyPr wrap="square" anchor="t" anchorCtr="0">
            <a:spAutoFit/>
          </a:bodyPr>
          <a:lstStyle>
            <a:lvl1pPr>
              <a:lnSpc>
                <a:spcPct val="100000"/>
              </a:lnSpc>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56708" y="1755648"/>
            <a:ext cx="4104165" cy="338554"/>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56709" y="2249424"/>
            <a:ext cx="4104165" cy="384022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97413" y="1755648"/>
            <a:ext cx="4115511" cy="338554"/>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97413" y="2249424"/>
            <a:ext cx="4115511" cy="384022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Slide Number Placeholder 8"/>
          <p:cNvSpPr>
            <a:spLocks noGrp="1"/>
          </p:cNvSpPr>
          <p:nvPr>
            <p:ph type="sldNum" sz="quarter" idx="12"/>
          </p:nvPr>
        </p:nvSpPr>
        <p:spPr/>
        <p:txBody>
          <a:bodyPr/>
          <a:lstStyle/>
          <a:p>
            <a:fld id="{4704619B-9823-F845-874B-2390AC991BC7}" type="slidenum">
              <a:rPr lang="en-US" smtClean="0"/>
              <a:t>‹#›</a:t>
            </a:fld>
            <a:endParaRPr lang="en-US"/>
          </a:p>
        </p:txBody>
      </p:sp>
      <p:sp>
        <p:nvSpPr>
          <p:cNvPr id="10" name="Text Placeholder 4"/>
          <p:cNvSpPr>
            <a:spLocks noGrp="1"/>
          </p:cNvSpPr>
          <p:nvPr>
            <p:ph type="body" sz="quarter" idx="13" hasCustomPrompt="1"/>
          </p:nvPr>
        </p:nvSpPr>
        <p:spPr>
          <a:xfrm>
            <a:off x="4697413" y="962025"/>
            <a:ext cx="4115511" cy="830997"/>
          </a:xfrm>
        </p:spPr>
        <p:txBody>
          <a:bodyPr wrap="square" anchor="t" anchorCtr="0">
            <a:spAutoFit/>
          </a:bodyPr>
          <a:lstStyle>
            <a:lvl1pPr marL="0" indent="0">
              <a:lnSpc>
                <a:spcPct val="10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title style</a:t>
            </a:r>
          </a:p>
        </p:txBody>
      </p:sp>
    </p:spTree>
    <p:extLst>
      <p:ext uri="{BB962C8B-B14F-4D97-AF65-F5344CB8AC3E}">
        <p14:creationId xmlns:p14="http://schemas.microsoft.com/office/powerpoint/2010/main" val="82271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4306"/>
            <a:ext cx="9153144" cy="689536"/>
          </a:xfrm>
          <a:prstGeom prst="rect">
            <a:avLst/>
          </a:prstGeom>
        </p:spPr>
      </p:pic>
      <p:pic>
        <p:nvPicPr>
          <p:cNvPr id="4" name="Picture 3"/>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324178" y="42339"/>
            <a:ext cx="1499616" cy="609600"/>
          </a:xfrm>
          <a:prstGeom prst="rect">
            <a:avLst/>
          </a:prstGeom>
        </p:spPr>
      </p:pic>
      <p:sp>
        <p:nvSpPr>
          <p:cNvPr id="2" name="Title Placeholder 1"/>
          <p:cNvSpPr>
            <a:spLocks noGrp="1"/>
          </p:cNvSpPr>
          <p:nvPr>
            <p:ph type="title"/>
          </p:nvPr>
        </p:nvSpPr>
        <p:spPr>
          <a:xfrm>
            <a:off x="352752" y="961011"/>
            <a:ext cx="8460171" cy="461665"/>
          </a:xfrm>
          <a:prstGeom prst="rect">
            <a:avLst/>
          </a:prstGeom>
        </p:spPr>
        <p:txBody>
          <a:bodyPr vert="horz" wrap="square" lIns="91440" tIns="45720" rIns="9144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2753" y="1887266"/>
            <a:ext cx="8460170" cy="4189684"/>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8274942" y="270195"/>
            <a:ext cx="411858" cy="153888"/>
          </a:xfrm>
          <a:prstGeom prst="rect">
            <a:avLst/>
          </a:prstGeom>
        </p:spPr>
        <p:txBody>
          <a:bodyPr vert="horz" wrap="square" lIns="0" tIns="0" rIns="0" bIns="0" rtlCol="0" anchor="ctr">
            <a:spAutoFit/>
          </a:bodyPr>
          <a:lstStyle>
            <a:lvl1pPr algn="r">
              <a:defRPr sz="1000">
                <a:solidFill>
                  <a:schemeClr val="bg1"/>
                </a:solidFill>
              </a:defRPr>
            </a:lvl1pPr>
          </a:lstStyle>
          <a:p>
            <a:fld id="{4704619B-9823-F845-874B-2390AC991BC7}" type="slidenum">
              <a:rPr lang="en-US" smtClean="0"/>
              <a:pPr/>
              <a:t>‹#›</a:t>
            </a:fld>
            <a:endParaRPr lang="en-US" dirty="0"/>
          </a:p>
        </p:txBody>
      </p:sp>
      <p:sp>
        <p:nvSpPr>
          <p:cNvPr id="8" name="TextBox 7"/>
          <p:cNvSpPr txBox="1"/>
          <p:nvPr userDrawn="1"/>
        </p:nvSpPr>
        <p:spPr>
          <a:xfrm>
            <a:off x="362607" y="6621522"/>
            <a:ext cx="1752403" cy="184666"/>
          </a:xfrm>
          <a:prstGeom prst="rect">
            <a:avLst/>
          </a:prstGeom>
          <a:noFill/>
        </p:spPr>
        <p:txBody>
          <a:bodyPr wrap="none" rtlCol="0">
            <a:spAutoFit/>
          </a:bodyPr>
          <a:lstStyle/>
          <a:p>
            <a:r>
              <a:rPr lang="en-US" sz="600" dirty="0" smtClean="0">
                <a:solidFill>
                  <a:schemeClr val="tx2"/>
                </a:solidFill>
              </a:rPr>
              <a:t>© 2016 IHS </a:t>
            </a:r>
            <a:r>
              <a:rPr lang="en-US" sz="600" dirty="0" err="1" smtClean="0">
                <a:solidFill>
                  <a:schemeClr val="tx2"/>
                </a:solidFill>
              </a:rPr>
              <a:t>Markit</a:t>
            </a:r>
            <a:r>
              <a:rPr lang="en-US" sz="600" dirty="0" smtClean="0">
                <a:solidFill>
                  <a:schemeClr val="tx2"/>
                </a:solidFill>
              </a:rPr>
              <a:t>. All Rights Reserved.</a:t>
            </a:r>
            <a:endParaRPr lang="en-US" sz="600" dirty="0">
              <a:solidFill>
                <a:schemeClr val="tx2"/>
              </a:solidFill>
            </a:endParaRPr>
          </a:p>
        </p:txBody>
      </p:sp>
    </p:spTree>
    <p:extLst>
      <p:ext uri="{BB962C8B-B14F-4D97-AF65-F5344CB8AC3E}">
        <p14:creationId xmlns:p14="http://schemas.microsoft.com/office/powerpoint/2010/main" val="1732658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73" r:id="rId5"/>
    <p:sldLayoutId id="2147483664" r:id="rId6"/>
    <p:sldLayoutId id="2147483665" r:id="rId7"/>
    <p:sldLayoutId id="2147483674" r:id="rId8"/>
    <p:sldLayoutId id="2147483680" r:id="rId9"/>
    <p:sldLayoutId id="2147483675" r:id="rId10"/>
    <p:sldLayoutId id="2147483676" r:id="rId11"/>
    <p:sldLayoutId id="2147483677" r:id="rId12"/>
    <p:sldLayoutId id="2147483678" r:id="rId13"/>
    <p:sldLayoutId id="2147483679" r:id="rId14"/>
    <p:sldLayoutId id="2147483666" r:id="rId15"/>
    <p:sldLayoutId id="2147483667" r:id="rId16"/>
    <p:sldLayoutId id="2147483682" r:id="rId17"/>
    <p:sldLayoutId id="2147483683" r:id="rId18"/>
    <p:sldLayoutId id="2147483685" r:id="rId19"/>
    <p:sldLayoutId id="2147483686" r:id="rId20"/>
    <p:sldLayoutId id="2147483690" r:id="rId21"/>
    <p:sldLayoutId id="2147483691" r:id="rId22"/>
  </p:sldLayoutIdLst>
  <p:timing>
    <p:tnLst>
      <p:par>
        <p:cTn id="1" dur="indefinite" restart="never" nodeType="tmRoot"/>
      </p:par>
    </p:tnLst>
  </p:timing>
  <p:hf sldNum="0" hdr="0" ftr="0" dt="0"/>
  <p:txStyles>
    <p:titleStyle>
      <a:lvl1pPr algn="l" defTabSz="914400" rtl="0" eaLnBrk="1" latinLnBrk="0" hangingPunct="1">
        <a:lnSpc>
          <a:spcPct val="100000"/>
        </a:lnSpc>
        <a:spcBef>
          <a:spcPct val="0"/>
        </a:spcBef>
        <a:buNone/>
        <a:defRPr sz="2400" kern="1200">
          <a:solidFill>
            <a:schemeClr val="accent1"/>
          </a:solidFill>
          <a:latin typeface="+mj-lt"/>
          <a:ea typeface="+mj-ea"/>
          <a:cs typeface="+mj-cs"/>
        </a:defRPr>
      </a:lvl1pPr>
    </p:titleStyle>
    <p:bodyStyle>
      <a:lvl1pPr marL="171450" indent="-171450" algn="l" defTabSz="914400" rtl="0" eaLnBrk="1" latinLnBrk="0" hangingPunct="1">
        <a:lnSpc>
          <a:spcPct val="100000"/>
        </a:lnSpc>
        <a:spcBef>
          <a:spcPts val="1000"/>
        </a:spcBef>
        <a:buClr>
          <a:schemeClr val="accent1"/>
        </a:buClr>
        <a:buFont typeface="Arial" panose="020B0604020202020204" pitchFamily="34" charset="0"/>
        <a:buChar char="•"/>
        <a:tabLst/>
        <a:defRPr sz="1400" kern="1200">
          <a:solidFill>
            <a:schemeClr val="tx2"/>
          </a:solidFill>
          <a:latin typeface="+mn-lt"/>
          <a:ea typeface="+mn-ea"/>
          <a:cs typeface="+mn-cs"/>
        </a:defRPr>
      </a:lvl1pPr>
      <a:lvl2pPr marL="344488" indent="-173038" algn="l" defTabSz="914400" rtl="0" eaLnBrk="1" latinLnBrk="0" hangingPunct="1">
        <a:lnSpc>
          <a:spcPct val="100000"/>
        </a:lnSpc>
        <a:spcBef>
          <a:spcPts val="1000"/>
        </a:spcBef>
        <a:buClr>
          <a:schemeClr val="accent1"/>
        </a:buClr>
        <a:buFont typeface=".HelveticaNeueDeskInterface-Regular" charset="0"/>
        <a:buChar char="&gt;"/>
        <a:tabLst/>
        <a:defRPr sz="1400" kern="1200">
          <a:solidFill>
            <a:schemeClr val="tx2"/>
          </a:solidFill>
          <a:latin typeface="+mn-lt"/>
          <a:ea typeface="+mn-ea"/>
          <a:cs typeface="+mn-cs"/>
        </a:defRPr>
      </a:lvl2pPr>
      <a:lvl3pPr marL="515938" indent="-171450" algn="l" defTabSz="914400" rtl="0" eaLnBrk="1" latinLnBrk="0" hangingPunct="1">
        <a:lnSpc>
          <a:spcPct val="100000"/>
        </a:lnSpc>
        <a:spcBef>
          <a:spcPts val="1000"/>
        </a:spcBef>
        <a:buClr>
          <a:schemeClr val="accent1"/>
        </a:buClr>
        <a:buFont typeface=".HelveticaNeueDeskInterface-Regular" charset="0"/>
        <a:buChar char="–"/>
        <a:tabLst/>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F26B43"/>
          </p15:clr>
        </p15:guide>
        <p15:guide id="2" pos="5472" userDrawn="1">
          <p15:clr>
            <a:srgbClr val="F26B43"/>
          </p15:clr>
        </p15:guide>
        <p15:guide id="3" orient="horz" pos="606" userDrawn="1">
          <p15:clr>
            <a:srgbClr val="F26B43"/>
          </p15:clr>
        </p15:guide>
        <p15:guide id="4" orient="horz" pos="1187" userDrawn="1">
          <p15:clr>
            <a:srgbClr val="F26B43"/>
          </p15:clr>
        </p15:guide>
        <p15:guide id="7" orient="horz" pos="3828" userDrawn="1">
          <p15:clr>
            <a:srgbClr val="F26B43"/>
          </p15:clr>
        </p15:guide>
        <p15:guide id="8" orient="horz" pos="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9.jpe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e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www.linkedin.com/in/andrewltuttle" TargetMode="External"/><Relationship Id="rId3" Type="http://schemas.openxmlformats.org/officeDocument/2006/relationships/hyperlink" Target="mailto:toddelittle@gmail.com" TargetMode="External"/><Relationship Id="rId7" Type="http://schemas.openxmlformats.org/officeDocument/2006/relationships/hyperlink" Target="mailto:andrew.tuttle@ihsmarkit.com" TargetMode="External"/><Relationship Id="rId12"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linkedin.com/in/toddelittle/" TargetMode="External"/><Relationship Id="rId11" Type="http://schemas.openxmlformats.org/officeDocument/2006/relationships/image" Target="../media/image12.jpg"/><Relationship Id="rId5" Type="http://schemas.openxmlformats.org/officeDocument/2006/relationships/hyperlink" Target="http://www.accelinova.com/" TargetMode="External"/><Relationship Id="rId10" Type="http://schemas.openxmlformats.org/officeDocument/2006/relationships/image" Target="../media/image11.jpeg"/><Relationship Id="rId4" Type="http://schemas.openxmlformats.org/officeDocument/2006/relationships/hyperlink" Target="http://www.toddlittleweb.com/" TargetMode="External"/><Relationship Id="rId9" Type="http://schemas.openxmlformats.org/officeDocument/2006/relationships/hyperlink" Target="http://www.toddlittleweb.com/Downloads/books/StandBackAndDeliver.pdf"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Volumes/NetBackup/Sever_ACTIVE/Elastic/16-2226%20Agile%20Atlanta%202016%20Conference/-Phase%201/PowerPoint/images/jpg/Title_Slide.jpg" TargetMode="External"/><Relationship Id="rId2" Type="http://schemas.openxmlformats.org/officeDocument/2006/relationships/image" Target="../media/image52.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4925" y="115888"/>
            <a:ext cx="712946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a:lnSpc>
                <a:spcPct val="110000"/>
              </a:lnSpc>
            </a:pPr>
            <a:r>
              <a:rPr lang="en-US" altLang="en-US" sz="4400" dirty="0">
                <a:solidFill>
                  <a:srgbClr val="FF6600"/>
                </a:solidFill>
                <a:latin typeface="Rockwell Condensed" panose="02060603050405020104" pitchFamily="18" charset="0"/>
              </a:rPr>
              <a:t>Performance Reviews that don’t Suck</a:t>
            </a:r>
            <a:endParaRPr lang="en-US" altLang="en-US" sz="4400" b="1" dirty="0">
              <a:solidFill>
                <a:srgbClr val="FF6600"/>
              </a:solidFill>
              <a:latin typeface="Rockwell Condensed" panose="02060603050405020104" pitchFamily="18" charset="0"/>
            </a:endParaRPr>
          </a:p>
          <a:p>
            <a:pPr algn="l">
              <a:lnSpc>
                <a:spcPct val="110000"/>
              </a:lnSpc>
            </a:pPr>
            <a:r>
              <a:rPr lang="en-US" altLang="en-US" sz="3000" b="1" dirty="0">
                <a:solidFill>
                  <a:schemeClr val="bg2"/>
                </a:solidFill>
                <a:latin typeface="Verdana" panose="020B0604030504040204" pitchFamily="34" charset="0"/>
              </a:rPr>
              <a:t>Todd </a:t>
            </a:r>
            <a:r>
              <a:rPr lang="en-US" altLang="en-US" sz="3000" b="1" dirty="0" smtClean="0">
                <a:solidFill>
                  <a:schemeClr val="bg2"/>
                </a:solidFill>
                <a:latin typeface="Verdana" panose="020B0604030504040204" pitchFamily="34" charset="0"/>
              </a:rPr>
              <a:t>Little, </a:t>
            </a:r>
            <a:r>
              <a:rPr lang="en-US" altLang="en-US" sz="3000" b="1" dirty="0" err="1" smtClean="0">
                <a:solidFill>
                  <a:schemeClr val="bg2"/>
                </a:solidFill>
                <a:latin typeface="Verdana" panose="020B0604030504040204" pitchFamily="34" charset="0"/>
              </a:rPr>
              <a:t>Accelinnova</a:t>
            </a:r>
            <a:endParaRPr lang="en-US" altLang="en-US" sz="3000" b="1" dirty="0">
              <a:solidFill>
                <a:schemeClr val="bg2"/>
              </a:solidFill>
              <a:latin typeface="Verdana" panose="020B0604030504040204" pitchFamily="34" charset="0"/>
            </a:endParaRPr>
          </a:p>
          <a:p>
            <a:pPr algn="l">
              <a:lnSpc>
                <a:spcPct val="110000"/>
              </a:lnSpc>
            </a:pPr>
            <a:r>
              <a:rPr lang="en-US" altLang="en-US" sz="3000" b="1" dirty="0">
                <a:solidFill>
                  <a:schemeClr val="bg2"/>
                </a:solidFill>
                <a:latin typeface="Verdana" panose="020B0604030504040204" pitchFamily="34" charset="0"/>
              </a:rPr>
              <a:t>Andrew Tuttle, </a:t>
            </a:r>
            <a:r>
              <a:rPr lang="en-US" altLang="en-US" sz="3000" b="1" dirty="0" smtClean="0">
                <a:solidFill>
                  <a:schemeClr val="bg2"/>
                </a:solidFill>
                <a:latin typeface="Verdana" panose="020B0604030504040204" pitchFamily="34" charset="0"/>
              </a:rPr>
              <a:t>IHS </a:t>
            </a:r>
            <a:r>
              <a:rPr lang="en-US" altLang="en-US" sz="3000" b="1" dirty="0" err="1" smtClean="0">
                <a:solidFill>
                  <a:schemeClr val="bg2"/>
                </a:solidFill>
                <a:latin typeface="Verdana" panose="020B0604030504040204" pitchFamily="34" charset="0"/>
              </a:rPr>
              <a:t>Markit</a:t>
            </a:r>
            <a:r>
              <a:rPr lang="en-US" altLang="en-US" sz="3000" dirty="0">
                <a:solidFill>
                  <a:srgbClr val="1F4684"/>
                </a:solidFill>
                <a:latin typeface="Verdana" panose="020B0604030504040204" pitchFamily="34" charset="0"/>
              </a:rPr>
              <a:t/>
            </a:r>
            <a:br>
              <a:rPr lang="en-US" altLang="en-US" sz="3000" dirty="0">
                <a:solidFill>
                  <a:srgbClr val="1F4684"/>
                </a:solidFill>
                <a:latin typeface="Verdana" panose="020B0604030504040204" pitchFamily="34" charset="0"/>
              </a:rPr>
            </a:br>
            <a:endParaRPr lang="en-US" altLang="en-US" sz="4000" b="1" dirty="0">
              <a:solidFill>
                <a:srgbClr val="FF6600"/>
              </a:solidFill>
              <a:latin typeface="Verdana" panose="020B0604030504040204" pitchFamily="34" charset="0"/>
            </a:endParaRPr>
          </a:p>
        </p:txBody>
      </p:sp>
      <p:pic>
        <p:nvPicPr>
          <p:cNvPr id="1026" name="Picture 12"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916832"/>
            <a:ext cx="2808312"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66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752" y="961011"/>
            <a:ext cx="8460171" cy="830997"/>
          </a:xfrm>
        </p:spPr>
        <p:txBody>
          <a:bodyPr/>
          <a:lstStyle/>
          <a:p>
            <a:r>
              <a:rPr lang="en-US" dirty="0" smtClean="0"/>
              <a:t>Abolish management by objective and annual performance </a:t>
            </a:r>
            <a:r>
              <a:rPr lang="en-US" dirty="0"/>
              <a:t>r</a:t>
            </a:r>
            <a:r>
              <a:rPr lang="en-US" dirty="0" smtClean="0"/>
              <a:t>eviews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986" y="1975272"/>
            <a:ext cx="2589533" cy="4100094"/>
          </a:xfrm>
          <a:prstGeom prst="rect">
            <a:avLst/>
          </a:prstGeom>
        </p:spPr>
      </p:pic>
      <p:sp>
        <p:nvSpPr>
          <p:cNvPr id="5" name="TextBox 4"/>
          <p:cNvSpPr txBox="1"/>
          <p:nvPr/>
        </p:nvSpPr>
        <p:spPr>
          <a:xfrm>
            <a:off x="4784036" y="3154199"/>
            <a:ext cx="3114823" cy="646331"/>
          </a:xfrm>
          <a:prstGeom prst="rect">
            <a:avLst/>
          </a:prstGeom>
          <a:noFill/>
        </p:spPr>
        <p:txBody>
          <a:bodyPr wrap="square" rtlCol="0">
            <a:spAutoFit/>
          </a:bodyPr>
          <a:lstStyle/>
          <a:p>
            <a:pPr algn="ctr"/>
            <a:r>
              <a:rPr lang="en-US" i="1" dirty="0"/>
              <a:t>W. Edwards </a:t>
            </a:r>
            <a:r>
              <a:rPr lang="en-US" i="1" dirty="0" smtClean="0"/>
              <a:t>Deming</a:t>
            </a:r>
            <a:endParaRPr lang="en-US" i="1" dirty="0"/>
          </a:p>
          <a:p>
            <a:pPr algn="ctr"/>
            <a:endParaRPr lang="en-US" dirty="0"/>
          </a:p>
        </p:txBody>
      </p:sp>
    </p:spTree>
    <p:extLst>
      <p:ext uri="{BB962C8B-B14F-4D97-AF65-F5344CB8AC3E}">
        <p14:creationId xmlns:p14="http://schemas.microsoft.com/office/powerpoint/2010/main" val="105833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6808"/>
            <a:ext cx="8460171" cy="2387180"/>
          </a:xfrm>
        </p:spPr>
        <p:txBody>
          <a:bodyPr/>
          <a:lstStyle/>
          <a:p>
            <a:pPr algn="ctr"/>
            <a:r>
              <a:rPr lang="en-US" sz="4000" dirty="0" smtClean="0"/>
              <a:t>Do performance reviews have to suck?</a:t>
            </a:r>
            <a:endParaRPr lang="en-US" sz="4000" dirty="0"/>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0292" y="1526868"/>
            <a:ext cx="8071863" cy="5044914"/>
          </a:xfrm>
          <a:prstGeom prst="rect">
            <a:avLst/>
          </a:prstGeom>
        </p:spPr>
      </p:pic>
    </p:spTree>
    <p:extLst>
      <p:ext uri="{BB962C8B-B14F-4D97-AF65-F5344CB8AC3E}">
        <p14:creationId xmlns:p14="http://schemas.microsoft.com/office/powerpoint/2010/main" val="2505757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9"/>
          <p:cNvSpPr>
            <a:spLocks noGrp="1"/>
          </p:cNvSpPr>
          <p:nvPr>
            <p:ph type="title"/>
          </p:nvPr>
        </p:nvSpPr>
        <p:spPr>
          <a:xfrm>
            <a:off x="388241" y="2838572"/>
            <a:ext cx="5943600" cy="584775"/>
          </a:xfrm>
        </p:spPr>
        <p:txBody>
          <a:bodyPr/>
          <a:lstStyle/>
          <a:p>
            <a:r>
              <a:rPr lang="en-US" altLang="en-US" sz="3200" dirty="0" smtClean="0">
                <a:latin typeface="Verdana" panose="020B0604030504040204" pitchFamily="34" charset="0"/>
              </a:rPr>
              <a:t>Guiding principles</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507495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marL="342900" indent="-342900"/>
            <a:r>
              <a:rPr lang="en-US" altLang="en-US" smtClean="0">
                <a:latin typeface="Verdana" panose="020B0604030504040204" pitchFamily="34" charset="0"/>
              </a:rPr>
              <a:t>Values are what we value</a:t>
            </a:r>
          </a:p>
        </p:txBody>
      </p:sp>
      <p:pic>
        <p:nvPicPr>
          <p:cNvPr id="2150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22923" y="2183767"/>
            <a:ext cx="5420878" cy="3987357"/>
          </a:xfrm>
        </p:spPr>
      </p:pic>
    </p:spTree>
    <p:extLst>
      <p:ext uri="{BB962C8B-B14F-4D97-AF65-F5344CB8AC3E}">
        <p14:creationId xmlns:p14="http://schemas.microsoft.com/office/powerpoint/2010/main" val="2749341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Five Core Responsibilities</a:t>
            </a:r>
            <a:endParaRPr dirty="0"/>
          </a:p>
        </p:txBody>
      </p:sp>
      <p:sp>
        <p:nvSpPr>
          <p:cNvPr id="3" name="Content Placeholder 2"/>
          <p:cNvSpPr>
            <a:spLocks noGrp="1"/>
          </p:cNvSpPr>
          <p:nvPr>
            <p:ph idx="1"/>
          </p:nvPr>
        </p:nvSpPr>
        <p:spPr/>
        <p:txBody>
          <a:bodyPr/>
          <a:lstStyle/>
          <a:p>
            <a:pPr fontAlgn="base"/>
            <a:r>
              <a:rPr lang="en-US" dirty="0">
                <a:solidFill>
                  <a:schemeClr val="tx1"/>
                </a:solidFill>
              </a:rPr>
              <a:t>Deliver technical </a:t>
            </a:r>
            <a:r>
              <a:rPr lang="en-US" dirty="0" smtClean="0">
                <a:solidFill>
                  <a:schemeClr val="tx1"/>
                </a:solidFill>
              </a:rPr>
              <a:t>solutions</a:t>
            </a:r>
            <a:endParaRPr lang="en-US" dirty="0">
              <a:solidFill>
                <a:schemeClr val="tx1"/>
              </a:solidFill>
            </a:endParaRPr>
          </a:p>
          <a:p>
            <a:pPr fontAlgn="base"/>
            <a:r>
              <a:rPr lang="en-US" dirty="0">
                <a:solidFill>
                  <a:schemeClr val="tx1"/>
                </a:solidFill>
              </a:rPr>
              <a:t>Partner with customer </a:t>
            </a:r>
            <a:r>
              <a:rPr lang="en-US" dirty="0" smtClean="0">
                <a:solidFill>
                  <a:schemeClr val="tx1"/>
                </a:solidFill>
              </a:rPr>
              <a:t>stakeholders</a:t>
            </a:r>
            <a:endParaRPr lang="en-US" dirty="0">
              <a:solidFill>
                <a:schemeClr val="tx1"/>
              </a:solidFill>
            </a:endParaRPr>
          </a:p>
          <a:p>
            <a:pPr fontAlgn="base"/>
            <a:r>
              <a:rPr lang="en-US" dirty="0">
                <a:solidFill>
                  <a:schemeClr val="tx1"/>
                </a:solidFill>
              </a:rPr>
              <a:t>Collaborate with </a:t>
            </a:r>
            <a:r>
              <a:rPr lang="en-US" dirty="0" smtClean="0">
                <a:solidFill>
                  <a:schemeClr val="tx1"/>
                </a:solidFill>
              </a:rPr>
              <a:t>teammates</a:t>
            </a:r>
            <a:endParaRPr lang="en-US" dirty="0">
              <a:solidFill>
                <a:schemeClr val="tx1"/>
              </a:solidFill>
            </a:endParaRPr>
          </a:p>
          <a:p>
            <a:pPr fontAlgn="base"/>
            <a:r>
              <a:rPr lang="en-US" dirty="0">
                <a:solidFill>
                  <a:schemeClr val="tx1"/>
                </a:solidFill>
              </a:rPr>
              <a:t>Build quality into software from the ground up </a:t>
            </a:r>
            <a:endParaRPr lang="en-US" dirty="0" smtClean="0">
              <a:solidFill>
                <a:schemeClr val="tx1"/>
              </a:solidFill>
            </a:endParaRPr>
          </a:p>
          <a:p>
            <a:pPr fontAlgn="base"/>
            <a:r>
              <a:rPr lang="en-US" dirty="0" smtClean="0">
                <a:solidFill>
                  <a:schemeClr val="tx1"/>
                </a:solidFill>
              </a:rPr>
              <a:t>Take </a:t>
            </a:r>
            <a:r>
              <a:rPr lang="en-US" dirty="0">
                <a:solidFill>
                  <a:schemeClr val="tx1"/>
                </a:solidFill>
              </a:rPr>
              <a:t>initiative and </a:t>
            </a:r>
            <a:r>
              <a:rPr lang="en-US" dirty="0" smtClean="0">
                <a:solidFill>
                  <a:schemeClr val="tx1"/>
                </a:solidFill>
              </a:rPr>
              <a:t>innovate</a:t>
            </a:r>
            <a:endParaRPr lang="en-US" dirty="0"/>
          </a:p>
        </p:txBody>
      </p:sp>
    </p:spTree>
    <p:extLst>
      <p:ext uri="{BB962C8B-B14F-4D97-AF65-F5344CB8AC3E}">
        <p14:creationId xmlns:p14="http://schemas.microsoft.com/office/powerpoint/2010/main" val="155581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52752" y="749991"/>
            <a:ext cx="8460171" cy="461665"/>
          </a:xfrm>
        </p:spPr>
        <p:txBody>
          <a:bodyPr/>
          <a:lstStyle/>
          <a:p>
            <a:pPr marL="342900" indent="-342900"/>
            <a:r>
              <a:rPr lang="en-US" altLang="en-US" dirty="0" smtClean="0">
                <a:latin typeface="Verdana" panose="020B0604030504040204" pitchFamily="34" charset="0"/>
              </a:rPr>
              <a:t>Value is what we value</a:t>
            </a:r>
          </a:p>
        </p:txBody>
      </p:sp>
      <p:sp>
        <p:nvSpPr>
          <p:cNvPr id="22531" name="Content Placeholder 2"/>
          <p:cNvSpPr>
            <a:spLocks noGrp="1"/>
          </p:cNvSpPr>
          <p:nvPr>
            <p:ph idx="1"/>
          </p:nvPr>
        </p:nvSpPr>
        <p:spPr>
          <a:xfrm>
            <a:off x="352753" y="1211656"/>
            <a:ext cx="8460170" cy="4534791"/>
          </a:xfrm>
        </p:spPr>
        <p:txBody>
          <a:bodyPr/>
          <a:lstStyle/>
          <a:p>
            <a:r>
              <a:rPr lang="en-US" altLang="en-US" b="1" dirty="0" smtClean="0">
                <a:solidFill>
                  <a:schemeClr val="tx1"/>
                </a:solidFill>
                <a:latin typeface="Verdana" panose="020B0604030504040204" pitchFamily="34" charset="0"/>
              </a:rPr>
              <a:t>Impact is the primary measure of career growth</a:t>
            </a:r>
          </a:p>
          <a:p>
            <a:r>
              <a:rPr lang="en-US" altLang="en-US" b="1" dirty="0" smtClean="0">
                <a:solidFill>
                  <a:schemeClr val="tx1"/>
                </a:solidFill>
                <a:latin typeface="Verdana" panose="020B0604030504040204" pitchFamily="34" charset="0"/>
              </a:rPr>
              <a:t>Impact = Behaviors + Skills + Opportunity</a:t>
            </a:r>
            <a:endParaRPr lang="en-US" altLang="en-US" dirty="0" smtClean="0">
              <a:solidFill>
                <a:schemeClr val="tx1"/>
              </a:solidFill>
              <a:latin typeface="Verdana" panose="020B0604030504040204" pitchFamily="34" charset="0"/>
            </a:endParaRPr>
          </a:p>
        </p:txBody>
      </p:sp>
      <p:pic>
        <p:nvPicPr>
          <p:cNvPr id="2253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781300"/>
            <a:ext cx="291147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8508" y="1905000"/>
            <a:ext cx="2125662"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8795" y="3798888"/>
            <a:ext cx="238125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7383" y="5517232"/>
            <a:ext cx="21240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136741" y="3604766"/>
            <a:ext cx="785793"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F4364C"/>
                </a:solidFill>
              </a:rPr>
              <a:t>=</a:t>
            </a:r>
            <a:endParaRPr lang="en-US" sz="5400" b="1" cap="none" spc="0" dirty="0">
              <a:ln w="22225">
                <a:solidFill>
                  <a:schemeClr val="accent2"/>
                </a:solidFill>
                <a:prstDash val="solid"/>
              </a:ln>
              <a:solidFill>
                <a:srgbClr val="F4364C"/>
              </a:solidFill>
              <a:effectLst/>
            </a:endParaRPr>
          </a:p>
        </p:txBody>
      </p:sp>
      <p:sp>
        <p:nvSpPr>
          <p:cNvPr id="9" name="Rectangle 8"/>
          <p:cNvSpPr/>
          <p:nvPr/>
        </p:nvSpPr>
        <p:spPr>
          <a:xfrm>
            <a:off x="5156524" y="3095923"/>
            <a:ext cx="785793"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rgbClr val="F4364C"/>
                </a:solidFill>
              </a:rPr>
              <a:t>+</a:t>
            </a:r>
            <a:endParaRPr lang="en-US" sz="5400" b="1" cap="none" spc="0" dirty="0">
              <a:ln w="22225">
                <a:solidFill>
                  <a:schemeClr val="accent2"/>
                </a:solidFill>
                <a:prstDash val="solid"/>
              </a:ln>
              <a:solidFill>
                <a:srgbClr val="F4364C"/>
              </a:solidFill>
              <a:effectLst/>
            </a:endParaRPr>
          </a:p>
        </p:txBody>
      </p:sp>
      <p:sp>
        <p:nvSpPr>
          <p:cNvPr id="10" name="Rectangle 9"/>
          <p:cNvSpPr/>
          <p:nvPr/>
        </p:nvSpPr>
        <p:spPr>
          <a:xfrm>
            <a:off x="5148318" y="4941168"/>
            <a:ext cx="785793"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rgbClr val="F4364C"/>
                </a:solidFill>
              </a:rPr>
              <a:t>+</a:t>
            </a:r>
            <a:endParaRPr lang="en-US" sz="5400" b="1" cap="none" spc="0" dirty="0">
              <a:ln w="22225">
                <a:solidFill>
                  <a:schemeClr val="accent2"/>
                </a:solidFill>
                <a:prstDash val="solid"/>
              </a:ln>
              <a:solidFill>
                <a:srgbClr val="F4364C"/>
              </a:solidFill>
              <a:effectLst/>
            </a:endParaRPr>
          </a:p>
        </p:txBody>
      </p:sp>
      <p:sp>
        <p:nvSpPr>
          <p:cNvPr id="2" name="TextBox 1"/>
          <p:cNvSpPr txBox="1"/>
          <p:nvPr/>
        </p:nvSpPr>
        <p:spPr>
          <a:xfrm>
            <a:off x="7016261" y="2162905"/>
            <a:ext cx="1371600" cy="369332"/>
          </a:xfrm>
          <a:prstGeom prst="rect">
            <a:avLst/>
          </a:prstGeom>
          <a:noFill/>
        </p:spPr>
        <p:txBody>
          <a:bodyPr wrap="square" rtlCol="0">
            <a:spAutoFit/>
          </a:bodyPr>
          <a:lstStyle/>
          <a:p>
            <a:r>
              <a:rPr lang="en-US" b="1" i="1" dirty="0" smtClean="0"/>
              <a:t>Coach</a:t>
            </a:r>
            <a:endParaRPr lang="en-US" b="1" i="1" dirty="0"/>
          </a:p>
        </p:txBody>
      </p:sp>
      <p:sp>
        <p:nvSpPr>
          <p:cNvPr id="12" name="TextBox 11"/>
          <p:cNvSpPr txBox="1"/>
          <p:nvPr/>
        </p:nvSpPr>
        <p:spPr>
          <a:xfrm>
            <a:off x="7027981" y="3933081"/>
            <a:ext cx="1371600" cy="369332"/>
          </a:xfrm>
          <a:prstGeom prst="rect">
            <a:avLst/>
          </a:prstGeom>
          <a:noFill/>
        </p:spPr>
        <p:txBody>
          <a:bodyPr wrap="square" rtlCol="0">
            <a:spAutoFit/>
          </a:bodyPr>
          <a:lstStyle/>
          <a:p>
            <a:r>
              <a:rPr lang="en-US" b="1" i="1" dirty="0" smtClean="0"/>
              <a:t>Foster</a:t>
            </a:r>
            <a:endParaRPr lang="en-US" b="1" i="1" dirty="0"/>
          </a:p>
        </p:txBody>
      </p:sp>
      <p:sp>
        <p:nvSpPr>
          <p:cNvPr id="13" name="TextBox 12"/>
          <p:cNvSpPr txBox="1"/>
          <p:nvPr/>
        </p:nvSpPr>
        <p:spPr>
          <a:xfrm>
            <a:off x="7022116" y="5509830"/>
            <a:ext cx="1371600" cy="369332"/>
          </a:xfrm>
          <a:prstGeom prst="rect">
            <a:avLst/>
          </a:prstGeom>
          <a:noFill/>
        </p:spPr>
        <p:txBody>
          <a:bodyPr wrap="square" rtlCol="0">
            <a:spAutoFit/>
          </a:bodyPr>
          <a:lstStyle/>
          <a:p>
            <a:r>
              <a:rPr lang="en-US" b="1" i="1" dirty="0" smtClean="0"/>
              <a:t>Create</a:t>
            </a:r>
            <a:endParaRPr lang="en-US" b="1" i="1" dirty="0"/>
          </a:p>
        </p:txBody>
      </p:sp>
      <p:sp>
        <p:nvSpPr>
          <p:cNvPr id="16" name="TextBox 15"/>
          <p:cNvSpPr txBox="1"/>
          <p:nvPr/>
        </p:nvSpPr>
        <p:spPr>
          <a:xfrm>
            <a:off x="7027981" y="2754922"/>
            <a:ext cx="1371600" cy="369332"/>
          </a:xfrm>
          <a:prstGeom prst="rect">
            <a:avLst/>
          </a:prstGeom>
          <a:noFill/>
        </p:spPr>
        <p:txBody>
          <a:bodyPr wrap="square" rtlCol="0">
            <a:spAutoFit/>
          </a:bodyPr>
          <a:lstStyle/>
          <a:p>
            <a:r>
              <a:rPr lang="en-US" b="1" i="1" dirty="0" smtClean="0">
                <a:solidFill>
                  <a:srgbClr val="F4364C"/>
                </a:solidFill>
              </a:rPr>
              <a:t>Evolve</a:t>
            </a:r>
            <a:endParaRPr lang="en-US" b="1" i="1" dirty="0">
              <a:solidFill>
                <a:srgbClr val="F4364C"/>
              </a:solidFill>
            </a:endParaRPr>
          </a:p>
        </p:txBody>
      </p:sp>
      <p:sp>
        <p:nvSpPr>
          <p:cNvPr id="17" name="TextBox 16"/>
          <p:cNvSpPr txBox="1"/>
          <p:nvPr/>
        </p:nvSpPr>
        <p:spPr>
          <a:xfrm>
            <a:off x="7039701" y="4525098"/>
            <a:ext cx="1371600" cy="369332"/>
          </a:xfrm>
          <a:prstGeom prst="rect">
            <a:avLst/>
          </a:prstGeom>
          <a:noFill/>
        </p:spPr>
        <p:txBody>
          <a:bodyPr wrap="square" rtlCol="0">
            <a:spAutoFit/>
          </a:bodyPr>
          <a:lstStyle/>
          <a:p>
            <a:r>
              <a:rPr lang="en-US" b="1" i="1" dirty="0" smtClean="0">
                <a:solidFill>
                  <a:srgbClr val="F4364C"/>
                </a:solidFill>
              </a:rPr>
              <a:t>Develop</a:t>
            </a:r>
            <a:endParaRPr lang="en-US" b="1" i="1" dirty="0">
              <a:solidFill>
                <a:srgbClr val="F4364C"/>
              </a:solidFill>
            </a:endParaRPr>
          </a:p>
        </p:txBody>
      </p:sp>
      <p:sp>
        <p:nvSpPr>
          <p:cNvPr id="18" name="TextBox 17"/>
          <p:cNvSpPr txBox="1"/>
          <p:nvPr/>
        </p:nvSpPr>
        <p:spPr>
          <a:xfrm>
            <a:off x="7033836" y="6101847"/>
            <a:ext cx="1371600" cy="369332"/>
          </a:xfrm>
          <a:prstGeom prst="rect">
            <a:avLst/>
          </a:prstGeom>
          <a:noFill/>
        </p:spPr>
        <p:txBody>
          <a:bodyPr wrap="square" rtlCol="0">
            <a:spAutoFit/>
          </a:bodyPr>
          <a:lstStyle/>
          <a:p>
            <a:r>
              <a:rPr lang="en-US" b="1" i="1" dirty="0" smtClean="0">
                <a:solidFill>
                  <a:srgbClr val="F4364C"/>
                </a:solidFill>
              </a:rPr>
              <a:t>Seize</a:t>
            </a:r>
            <a:endParaRPr lang="en-US" b="1" i="1" dirty="0">
              <a:solidFill>
                <a:srgbClr val="F4364C"/>
              </a:solidFill>
            </a:endParaRPr>
          </a:p>
        </p:txBody>
      </p:sp>
    </p:spTree>
    <p:extLst>
      <p:ext uri="{BB962C8B-B14F-4D97-AF65-F5344CB8AC3E}">
        <p14:creationId xmlns:p14="http://schemas.microsoft.com/office/powerpoint/2010/main" val="4196965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Verdana" panose="020B0604030504040204" pitchFamily="34" charset="0"/>
              </a:rPr>
              <a:t>With a promotion comes higher expectations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794" y="2258219"/>
            <a:ext cx="6115050" cy="3448050"/>
          </a:xfrm>
        </p:spPr>
      </p:pic>
    </p:spTree>
    <p:extLst>
      <p:ext uri="{BB962C8B-B14F-4D97-AF65-F5344CB8AC3E}">
        <p14:creationId xmlns:p14="http://schemas.microsoft.com/office/powerpoint/2010/main" val="1176494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52752" y="729654"/>
            <a:ext cx="8460171" cy="461665"/>
          </a:xfrm>
        </p:spPr>
        <p:txBody>
          <a:bodyPr/>
          <a:lstStyle/>
          <a:p>
            <a:r>
              <a:rPr lang="en-US" altLang="en-US" sz="2800" dirty="0" smtClean="0">
                <a:latin typeface="Calibri" panose="020F0502020204030204" pitchFamily="34" charset="0"/>
              </a:rPr>
              <a:t>Delivery against Expectations</a:t>
            </a:r>
          </a:p>
        </p:txBody>
      </p:sp>
      <p:sp>
        <p:nvSpPr>
          <p:cNvPr id="4" name="Right Arrow 3"/>
          <p:cNvSpPr/>
          <p:nvPr/>
        </p:nvSpPr>
        <p:spPr>
          <a:xfrm>
            <a:off x="304800" y="3111500"/>
            <a:ext cx="3074988" cy="469900"/>
          </a:xfrm>
          <a:prstGeom prst="righ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Areas</a:t>
            </a:r>
          </a:p>
        </p:txBody>
      </p:sp>
      <p:sp>
        <p:nvSpPr>
          <p:cNvPr id="5" name="Right Arrow 4"/>
          <p:cNvSpPr/>
          <p:nvPr/>
        </p:nvSpPr>
        <p:spPr>
          <a:xfrm>
            <a:off x="304800" y="3789363"/>
            <a:ext cx="3074988" cy="477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Arrow 5"/>
          <p:cNvSpPr/>
          <p:nvPr/>
        </p:nvSpPr>
        <p:spPr>
          <a:xfrm>
            <a:off x="304800" y="4468813"/>
            <a:ext cx="3067050" cy="447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Arrow 6"/>
          <p:cNvSpPr/>
          <p:nvPr/>
        </p:nvSpPr>
        <p:spPr>
          <a:xfrm>
            <a:off x="304800" y="5137150"/>
            <a:ext cx="3057525" cy="501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ight Arrow 7"/>
          <p:cNvSpPr/>
          <p:nvPr/>
        </p:nvSpPr>
        <p:spPr>
          <a:xfrm>
            <a:off x="304800" y="5829300"/>
            <a:ext cx="3057525"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48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71588"/>
            <a:ext cx="115411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9225" y="1271588"/>
            <a:ext cx="10699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1"/>
          <p:cNvPicPr>
            <a:picLocks noChangeAspect="1"/>
          </p:cNvPicPr>
          <p:nvPr/>
        </p:nvPicPr>
        <p:blipFill>
          <a:blip r:embed="rId4">
            <a:extLst>
              <a:ext uri="{28A0092B-C50C-407E-A947-70E740481C1C}">
                <a14:useLocalDpi xmlns:a14="http://schemas.microsoft.com/office/drawing/2010/main" val="0"/>
              </a:ext>
            </a:extLst>
          </a:blip>
          <a:srcRect l="30721" r="16862"/>
          <a:stretch>
            <a:fillRect/>
          </a:stretch>
        </p:blipFill>
        <p:spPr bwMode="auto">
          <a:xfrm>
            <a:off x="7212013" y="1271588"/>
            <a:ext cx="109378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Box 12"/>
          <p:cNvSpPr txBox="1">
            <a:spLocks noChangeArrowheads="1"/>
          </p:cNvSpPr>
          <p:nvPr/>
        </p:nvSpPr>
        <p:spPr bwMode="auto">
          <a:xfrm>
            <a:off x="3959225" y="2955925"/>
            <a:ext cx="10699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600"/>
              <a:t>Associate</a:t>
            </a:r>
          </a:p>
        </p:txBody>
      </p:sp>
      <p:sp>
        <p:nvSpPr>
          <p:cNvPr id="20492" name="TextBox 13"/>
          <p:cNvSpPr txBox="1">
            <a:spLocks noChangeArrowheads="1"/>
          </p:cNvSpPr>
          <p:nvPr/>
        </p:nvSpPr>
        <p:spPr bwMode="auto">
          <a:xfrm>
            <a:off x="5695950" y="2955925"/>
            <a:ext cx="860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600"/>
              <a:t>Senior</a:t>
            </a:r>
          </a:p>
        </p:txBody>
      </p:sp>
      <p:sp>
        <p:nvSpPr>
          <p:cNvPr id="20493" name="TextBox 14"/>
          <p:cNvSpPr txBox="1">
            <a:spLocks noChangeArrowheads="1"/>
          </p:cNvSpPr>
          <p:nvPr/>
        </p:nvSpPr>
        <p:spPr bwMode="auto">
          <a:xfrm>
            <a:off x="7134225" y="2921000"/>
            <a:ext cx="1509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a:solidFill>
                  <a:schemeClr val="tx1"/>
                </a:solidFill>
                <a:latin typeface="Arial" panose="020B0604020202020204" pitchFamily="34" charset="0"/>
                <a:ea typeface="MS PGothic" panose="020B0600070205080204" pitchFamily="34" charset="-128"/>
              </a:defRPr>
            </a:lvl1pPr>
            <a:lvl2pPr marL="742950" indent="-285750" algn="r">
              <a:defRPr sz="2400">
                <a:solidFill>
                  <a:schemeClr val="tx1"/>
                </a:solidFill>
                <a:latin typeface="Arial" panose="020B0604020202020204" pitchFamily="34" charset="0"/>
                <a:ea typeface="MS PGothic" panose="020B0600070205080204" pitchFamily="34" charset="-128"/>
              </a:defRPr>
            </a:lvl2pPr>
            <a:lvl3pPr marL="1143000" indent="-228600" algn="r">
              <a:defRPr sz="2400">
                <a:solidFill>
                  <a:schemeClr val="tx1"/>
                </a:solidFill>
                <a:latin typeface="Arial" panose="020B0604020202020204" pitchFamily="34" charset="0"/>
                <a:ea typeface="MS PGothic" panose="020B0600070205080204" pitchFamily="34" charset="-128"/>
              </a:defRPr>
            </a:lvl3pPr>
            <a:lvl4pPr marL="1600200" indent="-228600" algn="r">
              <a:defRPr sz="2400">
                <a:solidFill>
                  <a:schemeClr val="tx1"/>
                </a:solidFill>
                <a:latin typeface="Arial" panose="020B0604020202020204" pitchFamily="34" charset="0"/>
                <a:ea typeface="MS PGothic" panose="020B0600070205080204" pitchFamily="34" charset="-128"/>
              </a:defRPr>
            </a:lvl4pPr>
            <a:lvl5pPr marL="2057400" indent="-228600" algn="r">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600"/>
              <a:t>Sr. Principal</a:t>
            </a:r>
          </a:p>
        </p:txBody>
      </p:sp>
      <p:sp>
        <p:nvSpPr>
          <p:cNvPr id="16" name="Rectangle 15"/>
          <p:cNvSpPr/>
          <p:nvPr/>
        </p:nvSpPr>
        <p:spPr>
          <a:xfrm>
            <a:off x="3916363" y="5426075"/>
            <a:ext cx="944562" cy="1082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5638800" y="4468813"/>
            <a:ext cx="944563" cy="2039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7239000" y="3325813"/>
            <a:ext cx="944563" cy="3182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22850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7596" y="902524"/>
            <a:ext cx="8820150" cy="641267"/>
          </a:xfrm>
        </p:spPr>
        <p:txBody>
          <a:bodyPr/>
          <a:lstStyle/>
          <a:p>
            <a:pPr marL="342900" indent="-342900"/>
            <a:r>
              <a:rPr lang="en-US" altLang="en-US" dirty="0" smtClean="0">
                <a:latin typeface="Verdana" panose="020B0604030504040204" pitchFamily="34" charset="0"/>
              </a:rPr>
              <a:t>We value career development over performance ratings</a:t>
            </a:r>
          </a:p>
        </p:txBody>
      </p:sp>
      <p:pic>
        <p:nvPicPr>
          <p:cNvPr id="2457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2636838"/>
            <a:ext cx="3643313" cy="2454275"/>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8674" y="2636837"/>
            <a:ext cx="4415850" cy="2454275"/>
          </a:xfrm>
          <a:prstGeom prst="rect">
            <a:avLst/>
          </a:prstGeom>
        </p:spPr>
      </p:pic>
    </p:spTree>
    <p:extLst>
      <p:ext uri="{BB962C8B-B14F-4D97-AF65-F5344CB8AC3E}">
        <p14:creationId xmlns:p14="http://schemas.microsoft.com/office/powerpoint/2010/main" val="223992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9"/>
          <p:cNvSpPr>
            <a:spLocks noGrp="1"/>
          </p:cNvSpPr>
          <p:nvPr>
            <p:ph type="title"/>
          </p:nvPr>
        </p:nvSpPr>
        <p:spPr>
          <a:xfrm>
            <a:off x="388241" y="2838572"/>
            <a:ext cx="5943600" cy="584775"/>
          </a:xfrm>
        </p:spPr>
        <p:txBody>
          <a:bodyPr/>
          <a:lstStyle/>
          <a:p>
            <a:r>
              <a:rPr lang="en-US" altLang="en-US" sz="3200" dirty="0" smtClean="0">
                <a:latin typeface="Verdana" panose="020B0604030504040204" pitchFamily="34" charset="0"/>
              </a:rPr>
              <a:t>What we did</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716986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Todd						and Andrew</a:t>
            </a:r>
            <a:endParaRPr lang="en-US" dirty="0"/>
          </a:p>
        </p:txBody>
      </p:sp>
      <p:sp>
        <p:nvSpPr>
          <p:cNvPr id="3" name="Content Placeholder 2"/>
          <p:cNvSpPr>
            <a:spLocks noGrp="1"/>
          </p:cNvSpPr>
          <p:nvPr>
            <p:ph idx="1"/>
          </p:nvPr>
        </p:nvSpPr>
        <p:spPr>
          <a:xfrm>
            <a:off x="1880314" y="1492485"/>
            <a:ext cx="2924151" cy="5027908"/>
          </a:xfrm>
        </p:spPr>
        <p:txBody>
          <a:bodyPr>
            <a:normAutofit/>
          </a:bodyPr>
          <a:lstStyle/>
          <a:p>
            <a:r>
              <a:rPr lang="en-US" sz="1800" dirty="0" smtClean="0"/>
              <a:t>Executive roles as VP Product Development, Director of Software &amp; Technology</a:t>
            </a:r>
          </a:p>
          <a:p>
            <a:endParaRPr lang="en-US" sz="1800" b="1" dirty="0" smtClean="0"/>
          </a:p>
          <a:p>
            <a:endParaRPr lang="en-US" sz="1800" b="1" dirty="0"/>
          </a:p>
          <a:p>
            <a:endParaRPr lang="en-US" sz="1800" b="1" dirty="0" smtClean="0"/>
          </a:p>
          <a:p>
            <a:endParaRPr lang="en-US" sz="1800" b="1" dirty="0"/>
          </a:p>
          <a:p>
            <a:endParaRPr lang="en-US" sz="1800" b="1" dirty="0" smtClean="0"/>
          </a:p>
          <a:p>
            <a:endParaRPr lang="en-US" sz="1800" b="1" dirty="0"/>
          </a:p>
          <a:p>
            <a:endParaRPr lang="en-US" sz="1800" b="1" dirty="0" smtClean="0"/>
          </a:p>
          <a:p>
            <a:endParaRPr lang="en-US" sz="1800" b="1" dirty="0" smtClean="0"/>
          </a:p>
          <a:p>
            <a:r>
              <a:rPr lang="en-US" sz="1800" b="1" dirty="0" smtClean="0"/>
              <a:t>@</a:t>
            </a:r>
            <a:r>
              <a:rPr lang="en-US" sz="1800" b="1" dirty="0" err="1" smtClean="0"/>
              <a:t>toddelittle</a:t>
            </a:r>
            <a:endParaRPr lang="en-US" sz="1800" b="1" dirty="0"/>
          </a:p>
        </p:txBody>
      </p:sp>
      <p:pic>
        <p:nvPicPr>
          <p:cNvPr id="5" name="Picture 4" descr="Pollyanna 102"/>
          <p:cNvPicPr>
            <a:picLocks noChangeAspect="1"/>
          </p:cNvPicPr>
          <p:nvPr/>
        </p:nvPicPr>
        <p:blipFill>
          <a:blip r:embed="rId3" cstate="print"/>
          <a:srcRect/>
          <a:stretch>
            <a:fillRect/>
          </a:stretch>
        </p:blipFill>
        <p:spPr bwMode="auto">
          <a:xfrm>
            <a:off x="203914" y="1457461"/>
            <a:ext cx="1633451" cy="2238202"/>
          </a:xfrm>
          <a:prstGeom prst="rect">
            <a:avLst/>
          </a:prstGeom>
          <a:noFill/>
          <a:ln w="9525">
            <a:noFill/>
            <a:miter lim="800000"/>
            <a:headEnd/>
            <a:tailEnd/>
          </a:ln>
        </p:spPr>
      </p:pic>
      <p:pic>
        <p:nvPicPr>
          <p:cNvPr id="6" name="Picture 5" descr="51sOIwJFqRL"/>
          <p:cNvPicPr>
            <a:picLocks noChangeAspect="1" noChangeArrowheads="1"/>
          </p:cNvPicPr>
          <p:nvPr/>
        </p:nvPicPr>
        <p:blipFill>
          <a:blip r:embed="rId4"/>
          <a:srcRect l="12202" r="12228"/>
          <a:stretch>
            <a:fillRect/>
          </a:stretch>
        </p:blipFill>
        <p:spPr bwMode="auto">
          <a:xfrm>
            <a:off x="167949" y="3815352"/>
            <a:ext cx="1658039" cy="2194140"/>
          </a:xfrm>
          <a:prstGeom prst="rect">
            <a:avLst/>
          </a:prstGeom>
          <a:noFill/>
          <a:ln w="9525">
            <a:solidFill>
              <a:schemeClr val="tx1"/>
            </a:solidFill>
            <a:miter lim="800000"/>
            <a:headEnd/>
            <a:tailEnd/>
          </a:ln>
        </p:spPr>
      </p:pic>
      <p:sp>
        <p:nvSpPr>
          <p:cNvPr id="7" name="Content Placeholder 2"/>
          <p:cNvSpPr txBox="1">
            <a:spLocks/>
          </p:cNvSpPr>
          <p:nvPr/>
        </p:nvSpPr>
        <p:spPr>
          <a:xfrm>
            <a:off x="6510671" y="1495597"/>
            <a:ext cx="2539482" cy="4508500"/>
          </a:xfrm>
          <a:prstGeom prst="rect">
            <a:avLst/>
          </a:prstGeom>
        </p:spPr>
        <p:txBody>
          <a:bodyPr vert="horz" lIns="91440" tIns="45720" rIns="91440" bIns="45720" rtlCol="0">
            <a:normAutofit/>
          </a:bodyPr>
          <a:lstStyle>
            <a:lvl1pPr marL="171450" indent="-171450" algn="l" defTabSz="914400" rtl="0" eaLnBrk="1" latinLnBrk="0" hangingPunct="1">
              <a:lnSpc>
                <a:spcPct val="100000"/>
              </a:lnSpc>
              <a:spcBef>
                <a:spcPts val="1000"/>
              </a:spcBef>
              <a:buClr>
                <a:schemeClr val="accent1"/>
              </a:buClr>
              <a:buFont typeface="Arial" panose="020B0604020202020204" pitchFamily="34" charset="0"/>
              <a:buChar char="•"/>
              <a:tabLst/>
              <a:defRPr sz="2000" kern="1200">
                <a:solidFill>
                  <a:schemeClr val="tx2"/>
                </a:solidFill>
                <a:latin typeface="+mn-lt"/>
                <a:ea typeface="+mn-ea"/>
                <a:cs typeface="+mn-cs"/>
              </a:defRPr>
            </a:lvl1pPr>
            <a:lvl2pPr marL="344488" indent="-173038" algn="l" defTabSz="914400" rtl="0" eaLnBrk="1" latinLnBrk="0" hangingPunct="1">
              <a:lnSpc>
                <a:spcPct val="100000"/>
              </a:lnSpc>
              <a:spcBef>
                <a:spcPts val="1000"/>
              </a:spcBef>
              <a:buClr>
                <a:schemeClr val="accent1"/>
              </a:buClr>
              <a:buFont typeface=".HelveticaNeueDeskInterface-Regular" charset="0"/>
              <a:buChar char="&gt;"/>
              <a:tabLst/>
              <a:defRPr sz="1400" kern="1200">
                <a:solidFill>
                  <a:schemeClr val="tx2"/>
                </a:solidFill>
                <a:latin typeface="+mn-lt"/>
                <a:ea typeface="+mn-ea"/>
                <a:cs typeface="+mn-cs"/>
              </a:defRPr>
            </a:lvl2pPr>
            <a:lvl3pPr marL="515938" indent="-171450" algn="l" defTabSz="914400" rtl="0" eaLnBrk="1" latinLnBrk="0" hangingPunct="1">
              <a:lnSpc>
                <a:spcPct val="100000"/>
              </a:lnSpc>
              <a:spcBef>
                <a:spcPts val="1000"/>
              </a:spcBef>
              <a:buClr>
                <a:schemeClr val="accent1"/>
              </a:buClr>
              <a:buFont typeface=".HelveticaNeueDeskInterface-Regular" charset="0"/>
              <a:buChar char="–"/>
              <a:tabLst/>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Director of Product Development</a:t>
            </a:r>
          </a:p>
          <a:p>
            <a:r>
              <a:rPr lang="en-US" sz="1800" dirty="0" smtClean="0"/>
              <a:t>10 years of people management experience</a:t>
            </a:r>
            <a:endParaRPr lang="en-US" sz="18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1239" y="3815352"/>
            <a:ext cx="931250" cy="35323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3608" y="4309890"/>
            <a:ext cx="937672" cy="64224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6007" y="5093436"/>
            <a:ext cx="1268410" cy="623635"/>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2035" y="3079756"/>
            <a:ext cx="893454" cy="670091"/>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49936" y="3147644"/>
            <a:ext cx="563895" cy="563895"/>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79102" y="1457461"/>
            <a:ext cx="1749154" cy="2212369"/>
          </a:xfrm>
          <a:prstGeom prst="rect">
            <a:avLst/>
          </a:prstGeom>
        </p:spPr>
      </p:pic>
      <p:pic>
        <p:nvPicPr>
          <p:cNvPr id="16" name="Picture 12" descr="image00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44534" y="3147846"/>
            <a:ext cx="2071756" cy="77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975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4301" y="1425715"/>
            <a:ext cx="4751388" cy="5184551"/>
          </a:xfrm>
        </p:spPr>
        <p:txBody>
          <a:bodyPr/>
          <a:lstStyle/>
          <a:p>
            <a:endParaRPr lang="en-US" dirty="0" smtClean="0"/>
          </a:p>
          <a:p>
            <a:pPr lvl="1"/>
            <a:endParaRPr lang="en-US" dirty="0"/>
          </a:p>
          <a:p>
            <a:pPr lvl="1"/>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549" y="1541389"/>
            <a:ext cx="7319004" cy="50688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9" name="Group 8"/>
          <p:cNvGrpSpPr/>
          <p:nvPr/>
        </p:nvGrpSpPr>
        <p:grpSpPr>
          <a:xfrm>
            <a:off x="1058522" y="2650107"/>
            <a:ext cx="7370661" cy="3442447"/>
            <a:chOff x="468974" y="2440641"/>
            <a:chExt cx="7370661" cy="3442447"/>
          </a:xfrm>
        </p:grpSpPr>
        <p:sp>
          <p:nvSpPr>
            <p:cNvPr id="7" name="Freeform 6"/>
            <p:cNvSpPr/>
            <p:nvPr/>
          </p:nvSpPr>
          <p:spPr>
            <a:xfrm>
              <a:off x="1210235" y="2440641"/>
              <a:ext cx="6629400" cy="3442447"/>
            </a:xfrm>
            <a:custGeom>
              <a:avLst/>
              <a:gdLst>
                <a:gd name="connsiteX0" fmla="*/ 6724 w 6629400"/>
                <a:gd name="connsiteY0" fmla="*/ 255494 h 3442447"/>
                <a:gd name="connsiteX1" fmla="*/ 1237130 w 6629400"/>
                <a:gd name="connsiteY1" fmla="*/ 268941 h 3442447"/>
                <a:gd name="connsiteX2" fmla="*/ 1230406 w 6629400"/>
                <a:gd name="connsiteY2" fmla="*/ 0 h 3442447"/>
                <a:gd name="connsiteX3" fmla="*/ 2487706 w 6629400"/>
                <a:gd name="connsiteY3" fmla="*/ 0 h 3442447"/>
                <a:gd name="connsiteX4" fmla="*/ 2507877 w 6629400"/>
                <a:gd name="connsiteY4" fmla="*/ 867335 h 3442447"/>
                <a:gd name="connsiteX5" fmla="*/ 3859306 w 6629400"/>
                <a:gd name="connsiteY5" fmla="*/ 847165 h 3442447"/>
                <a:gd name="connsiteX6" fmla="*/ 3879477 w 6629400"/>
                <a:gd name="connsiteY6" fmla="*/ 1566583 h 3442447"/>
                <a:gd name="connsiteX7" fmla="*/ 5170394 w 6629400"/>
                <a:gd name="connsiteY7" fmla="*/ 1600200 h 3442447"/>
                <a:gd name="connsiteX8" fmla="*/ 5170394 w 6629400"/>
                <a:gd name="connsiteY8" fmla="*/ 2689412 h 3442447"/>
                <a:gd name="connsiteX9" fmla="*/ 6629400 w 6629400"/>
                <a:gd name="connsiteY9" fmla="*/ 2682688 h 3442447"/>
                <a:gd name="connsiteX10" fmla="*/ 6615953 w 6629400"/>
                <a:gd name="connsiteY10" fmla="*/ 3402106 h 3442447"/>
                <a:gd name="connsiteX11" fmla="*/ 5156947 w 6629400"/>
                <a:gd name="connsiteY11" fmla="*/ 3442447 h 3442447"/>
                <a:gd name="connsiteX12" fmla="*/ 5123330 w 6629400"/>
                <a:gd name="connsiteY12" fmla="*/ 2111188 h 3442447"/>
                <a:gd name="connsiteX13" fmla="*/ 3892924 w 6629400"/>
                <a:gd name="connsiteY13" fmla="*/ 2003612 h 3442447"/>
                <a:gd name="connsiteX14" fmla="*/ 3805518 w 6629400"/>
                <a:gd name="connsiteY14" fmla="*/ 1539688 h 3442447"/>
                <a:gd name="connsiteX15" fmla="*/ 2474259 w 6629400"/>
                <a:gd name="connsiteY15" fmla="*/ 1512794 h 3442447"/>
                <a:gd name="connsiteX16" fmla="*/ 2447365 w 6629400"/>
                <a:gd name="connsiteY16" fmla="*/ 753035 h 3442447"/>
                <a:gd name="connsiteX17" fmla="*/ 1237130 w 6629400"/>
                <a:gd name="connsiteY17" fmla="*/ 719418 h 3442447"/>
                <a:gd name="connsiteX18" fmla="*/ 1223683 w 6629400"/>
                <a:gd name="connsiteY18" fmla="*/ 1102659 h 3442447"/>
                <a:gd name="connsiteX19" fmla="*/ 0 w 6629400"/>
                <a:gd name="connsiteY19" fmla="*/ 1136277 h 3442447"/>
                <a:gd name="connsiteX20" fmla="*/ 6724 w 6629400"/>
                <a:gd name="connsiteY20" fmla="*/ 255494 h 3442447"/>
                <a:gd name="connsiteX0" fmla="*/ 6724 w 6629400"/>
                <a:gd name="connsiteY0" fmla="*/ 255494 h 3442447"/>
                <a:gd name="connsiteX1" fmla="*/ 1237130 w 6629400"/>
                <a:gd name="connsiteY1" fmla="*/ 268941 h 3442447"/>
                <a:gd name="connsiteX2" fmla="*/ 1230406 w 6629400"/>
                <a:gd name="connsiteY2" fmla="*/ 0 h 3442447"/>
                <a:gd name="connsiteX3" fmla="*/ 2487706 w 6629400"/>
                <a:gd name="connsiteY3" fmla="*/ 0 h 3442447"/>
                <a:gd name="connsiteX4" fmla="*/ 2507877 w 6629400"/>
                <a:gd name="connsiteY4" fmla="*/ 867335 h 3442447"/>
                <a:gd name="connsiteX5" fmla="*/ 3859306 w 6629400"/>
                <a:gd name="connsiteY5" fmla="*/ 847165 h 3442447"/>
                <a:gd name="connsiteX6" fmla="*/ 3879477 w 6629400"/>
                <a:gd name="connsiteY6" fmla="*/ 1566583 h 3442447"/>
                <a:gd name="connsiteX7" fmla="*/ 5170394 w 6629400"/>
                <a:gd name="connsiteY7" fmla="*/ 1600200 h 3442447"/>
                <a:gd name="connsiteX8" fmla="*/ 5170394 w 6629400"/>
                <a:gd name="connsiteY8" fmla="*/ 2689412 h 3442447"/>
                <a:gd name="connsiteX9" fmla="*/ 6629400 w 6629400"/>
                <a:gd name="connsiteY9" fmla="*/ 2682688 h 3442447"/>
                <a:gd name="connsiteX10" fmla="*/ 6615953 w 6629400"/>
                <a:gd name="connsiteY10" fmla="*/ 3402106 h 3442447"/>
                <a:gd name="connsiteX11" fmla="*/ 5156947 w 6629400"/>
                <a:gd name="connsiteY11" fmla="*/ 3442447 h 3442447"/>
                <a:gd name="connsiteX12" fmla="*/ 5123330 w 6629400"/>
                <a:gd name="connsiteY12" fmla="*/ 2111188 h 3442447"/>
                <a:gd name="connsiteX13" fmla="*/ 3866030 w 6629400"/>
                <a:gd name="connsiteY13" fmla="*/ 2070847 h 3442447"/>
                <a:gd name="connsiteX14" fmla="*/ 3805518 w 6629400"/>
                <a:gd name="connsiteY14" fmla="*/ 1539688 h 3442447"/>
                <a:gd name="connsiteX15" fmla="*/ 2474259 w 6629400"/>
                <a:gd name="connsiteY15" fmla="*/ 1512794 h 3442447"/>
                <a:gd name="connsiteX16" fmla="*/ 2447365 w 6629400"/>
                <a:gd name="connsiteY16" fmla="*/ 753035 h 3442447"/>
                <a:gd name="connsiteX17" fmla="*/ 1237130 w 6629400"/>
                <a:gd name="connsiteY17" fmla="*/ 719418 h 3442447"/>
                <a:gd name="connsiteX18" fmla="*/ 1223683 w 6629400"/>
                <a:gd name="connsiteY18" fmla="*/ 1102659 h 3442447"/>
                <a:gd name="connsiteX19" fmla="*/ 0 w 6629400"/>
                <a:gd name="connsiteY19" fmla="*/ 1136277 h 3442447"/>
                <a:gd name="connsiteX20" fmla="*/ 6724 w 6629400"/>
                <a:gd name="connsiteY20" fmla="*/ 255494 h 3442447"/>
                <a:gd name="connsiteX0" fmla="*/ 6724 w 6629400"/>
                <a:gd name="connsiteY0" fmla="*/ 255494 h 3442447"/>
                <a:gd name="connsiteX1" fmla="*/ 1237130 w 6629400"/>
                <a:gd name="connsiteY1" fmla="*/ 268941 h 3442447"/>
                <a:gd name="connsiteX2" fmla="*/ 1230406 w 6629400"/>
                <a:gd name="connsiteY2" fmla="*/ 0 h 3442447"/>
                <a:gd name="connsiteX3" fmla="*/ 2487706 w 6629400"/>
                <a:gd name="connsiteY3" fmla="*/ 0 h 3442447"/>
                <a:gd name="connsiteX4" fmla="*/ 2507877 w 6629400"/>
                <a:gd name="connsiteY4" fmla="*/ 867335 h 3442447"/>
                <a:gd name="connsiteX5" fmla="*/ 3859306 w 6629400"/>
                <a:gd name="connsiteY5" fmla="*/ 847165 h 3442447"/>
                <a:gd name="connsiteX6" fmla="*/ 3879477 w 6629400"/>
                <a:gd name="connsiteY6" fmla="*/ 1566583 h 3442447"/>
                <a:gd name="connsiteX7" fmla="*/ 5170394 w 6629400"/>
                <a:gd name="connsiteY7" fmla="*/ 1600200 h 3442447"/>
                <a:gd name="connsiteX8" fmla="*/ 5170394 w 6629400"/>
                <a:gd name="connsiteY8" fmla="*/ 2689412 h 3442447"/>
                <a:gd name="connsiteX9" fmla="*/ 6629400 w 6629400"/>
                <a:gd name="connsiteY9" fmla="*/ 2682688 h 3442447"/>
                <a:gd name="connsiteX10" fmla="*/ 6615953 w 6629400"/>
                <a:gd name="connsiteY10" fmla="*/ 3402106 h 3442447"/>
                <a:gd name="connsiteX11" fmla="*/ 5156947 w 6629400"/>
                <a:gd name="connsiteY11" fmla="*/ 3442447 h 3442447"/>
                <a:gd name="connsiteX12" fmla="*/ 5123330 w 6629400"/>
                <a:gd name="connsiteY12" fmla="*/ 2111188 h 3442447"/>
                <a:gd name="connsiteX13" fmla="*/ 3866030 w 6629400"/>
                <a:gd name="connsiteY13" fmla="*/ 2070847 h 3442447"/>
                <a:gd name="connsiteX14" fmla="*/ 3805518 w 6629400"/>
                <a:gd name="connsiteY14" fmla="*/ 1539688 h 3442447"/>
                <a:gd name="connsiteX15" fmla="*/ 2480982 w 6629400"/>
                <a:gd name="connsiteY15" fmla="*/ 1586753 h 3442447"/>
                <a:gd name="connsiteX16" fmla="*/ 2447365 w 6629400"/>
                <a:gd name="connsiteY16" fmla="*/ 753035 h 3442447"/>
                <a:gd name="connsiteX17" fmla="*/ 1237130 w 6629400"/>
                <a:gd name="connsiteY17" fmla="*/ 719418 h 3442447"/>
                <a:gd name="connsiteX18" fmla="*/ 1223683 w 6629400"/>
                <a:gd name="connsiteY18" fmla="*/ 1102659 h 3442447"/>
                <a:gd name="connsiteX19" fmla="*/ 0 w 6629400"/>
                <a:gd name="connsiteY19" fmla="*/ 1136277 h 3442447"/>
                <a:gd name="connsiteX20" fmla="*/ 6724 w 6629400"/>
                <a:gd name="connsiteY20" fmla="*/ 255494 h 3442447"/>
                <a:gd name="connsiteX0" fmla="*/ 6724 w 6629400"/>
                <a:gd name="connsiteY0" fmla="*/ 255494 h 3442447"/>
                <a:gd name="connsiteX1" fmla="*/ 1237130 w 6629400"/>
                <a:gd name="connsiteY1" fmla="*/ 268941 h 3442447"/>
                <a:gd name="connsiteX2" fmla="*/ 1230406 w 6629400"/>
                <a:gd name="connsiteY2" fmla="*/ 0 h 3442447"/>
                <a:gd name="connsiteX3" fmla="*/ 2487706 w 6629400"/>
                <a:gd name="connsiteY3" fmla="*/ 0 h 3442447"/>
                <a:gd name="connsiteX4" fmla="*/ 2507877 w 6629400"/>
                <a:gd name="connsiteY4" fmla="*/ 867335 h 3442447"/>
                <a:gd name="connsiteX5" fmla="*/ 3859306 w 6629400"/>
                <a:gd name="connsiteY5" fmla="*/ 847165 h 3442447"/>
                <a:gd name="connsiteX6" fmla="*/ 3879477 w 6629400"/>
                <a:gd name="connsiteY6" fmla="*/ 1566583 h 3442447"/>
                <a:gd name="connsiteX7" fmla="*/ 5170394 w 6629400"/>
                <a:gd name="connsiteY7" fmla="*/ 1600200 h 3442447"/>
                <a:gd name="connsiteX8" fmla="*/ 5170394 w 6629400"/>
                <a:gd name="connsiteY8" fmla="*/ 2689412 h 3442447"/>
                <a:gd name="connsiteX9" fmla="*/ 6629400 w 6629400"/>
                <a:gd name="connsiteY9" fmla="*/ 2682688 h 3442447"/>
                <a:gd name="connsiteX10" fmla="*/ 6615953 w 6629400"/>
                <a:gd name="connsiteY10" fmla="*/ 3402106 h 3442447"/>
                <a:gd name="connsiteX11" fmla="*/ 5156947 w 6629400"/>
                <a:gd name="connsiteY11" fmla="*/ 3442447 h 3442447"/>
                <a:gd name="connsiteX12" fmla="*/ 5123330 w 6629400"/>
                <a:gd name="connsiteY12" fmla="*/ 2111188 h 3442447"/>
                <a:gd name="connsiteX13" fmla="*/ 3866030 w 6629400"/>
                <a:gd name="connsiteY13" fmla="*/ 2070847 h 3442447"/>
                <a:gd name="connsiteX14" fmla="*/ 3812242 w 6629400"/>
                <a:gd name="connsiteY14" fmla="*/ 1593476 h 3442447"/>
                <a:gd name="connsiteX15" fmla="*/ 2480982 w 6629400"/>
                <a:gd name="connsiteY15" fmla="*/ 1586753 h 3442447"/>
                <a:gd name="connsiteX16" fmla="*/ 2447365 w 6629400"/>
                <a:gd name="connsiteY16" fmla="*/ 753035 h 3442447"/>
                <a:gd name="connsiteX17" fmla="*/ 1237130 w 6629400"/>
                <a:gd name="connsiteY17" fmla="*/ 719418 h 3442447"/>
                <a:gd name="connsiteX18" fmla="*/ 1223683 w 6629400"/>
                <a:gd name="connsiteY18" fmla="*/ 1102659 h 3442447"/>
                <a:gd name="connsiteX19" fmla="*/ 0 w 6629400"/>
                <a:gd name="connsiteY19" fmla="*/ 1136277 h 3442447"/>
                <a:gd name="connsiteX20" fmla="*/ 6724 w 6629400"/>
                <a:gd name="connsiteY20" fmla="*/ 255494 h 344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29400" h="3442447">
                  <a:moveTo>
                    <a:pt x="6724" y="255494"/>
                  </a:moveTo>
                  <a:lnTo>
                    <a:pt x="1237130" y="268941"/>
                  </a:lnTo>
                  <a:lnTo>
                    <a:pt x="1230406" y="0"/>
                  </a:lnTo>
                  <a:lnTo>
                    <a:pt x="2487706" y="0"/>
                  </a:lnTo>
                  <a:lnTo>
                    <a:pt x="2507877" y="867335"/>
                  </a:lnTo>
                  <a:lnTo>
                    <a:pt x="3859306" y="847165"/>
                  </a:lnTo>
                  <a:lnTo>
                    <a:pt x="3879477" y="1566583"/>
                  </a:lnTo>
                  <a:lnTo>
                    <a:pt x="5170394" y="1600200"/>
                  </a:lnTo>
                  <a:lnTo>
                    <a:pt x="5170394" y="2689412"/>
                  </a:lnTo>
                  <a:lnTo>
                    <a:pt x="6629400" y="2682688"/>
                  </a:lnTo>
                  <a:lnTo>
                    <a:pt x="6615953" y="3402106"/>
                  </a:lnTo>
                  <a:lnTo>
                    <a:pt x="5156947" y="3442447"/>
                  </a:lnTo>
                  <a:lnTo>
                    <a:pt x="5123330" y="2111188"/>
                  </a:lnTo>
                  <a:lnTo>
                    <a:pt x="3866030" y="2070847"/>
                  </a:lnTo>
                  <a:lnTo>
                    <a:pt x="3812242" y="1593476"/>
                  </a:lnTo>
                  <a:lnTo>
                    <a:pt x="2480982" y="1586753"/>
                  </a:lnTo>
                  <a:lnTo>
                    <a:pt x="2447365" y="753035"/>
                  </a:lnTo>
                  <a:lnTo>
                    <a:pt x="1237130" y="719418"/>
                  </a:lnTo>
                  <a:lnTo>
                    <a:pt x="1223683" y="1102659"/>
                  </a:lnTo>
                  <a:lnTo>
                    <a:pt x="0" y="1136277"/>
                  </a:lnTo>
                  <a:cubicBezTo>
                    <a:pt x="2241" y="842683"/>
                    <a:pt x="4483" y="549088"/>
                    <a:pt x="6724" y="255494"/>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bg1"/>
                </a:solidFill>
              </a:endParaRPr>
            </a:p>
          </p:txBody>
        </p:sp>
        <p:sp>
          <p:nvSpPr>
            <p:cNvPr id="8" name="TextBox 7"/>
            <p:cNvSpPr txBox="1"/>
            <p:nvPr/>
          </p:nvSpPr>
          <p:spPr>
            <a:xfrm>
              <a:off x="468974" y="3886200"/>
              <a:ext cx="1482522" cy="584775"/>
            </a:xfrm>
            <a:prstGeom prst="rect">
              <a:avLst/>
            </a:prstGeom>
            <a:noFill/>
          </p:spPr>
          <p:txBody>
            <a:bodyPr wrap="none" rtlCol="0">
              <a:spAutoFit/>
            </a:bodyPr>
            <a:lstStyle/>
            <a:p>
              <a:r>
                <a:rPr lang="en-US" sz="3200" dirty="0" smtClean="0">
                  <a:solidFill>
                    <a:srgbClr val="C00000"/>
                  </a:solidFill>
                  <a:effectLst>
                    <a:outerShdw blurRad="38100" dist="38100" dir="2700000" algn="tl">
                      <a:srgbClr val="000000">
                        <a:alpha val="43137"/>
                      </a:srgbClr>
                    </a:outerShdw>
                  </a:effectLst>
                </a:rPr>
                <a:t>Testing</a:t>
              </a:r>
              <a:endParaRPr lang="en-US" sz="3200" dirty="0">
                <a:solidFill>
                  <a:srgbClr val="C00000"/>
                </a:solidFill>
                <a:effectLst>
                  <a:outerShdw blurRad="38100" dist="38100" dir="2700000" algn="tl">
                    <a:srgbClr val="000000">
                      <a:alpha val="43137"/>
                    </a:srgbClr>
                  </a:outerShdw>
                </a:effectLst>
              </a:endParaRPr>
            </a:p>
          </p:txBody>
        </p:sp>
      </p:grpSp>
      <p:sp>
        <p:nvSpPr>
          <p:cNvPr id="13" name="Title 1"/>
          <p:cNvSpPr>
            <a:spLocks noGrp="1"/>
          </p:cNvSpPr>
          <p:nvPr>
            <p:ph type="title"/>
          </p:nvPr>
        </p:nvSpPr>
        <p:spPr>
          <a:xfrm>
            <a:off x="352752" y="961011"/>
            <a:ext cx="8460171" cy="369332"/>
          </a:xfrm>
        </p:spPr>
        <p:txBody>
          <a:bodyPr/>
          <a:lstStyle/>
          <a:p>
            <a:pPr>
              <a:defRPr/>
            </a:pPr>
            <a:r>
              <a:rPr lang="en-US" b="0" dirty="0" smtClean="0">
                <a:solidFill>
                  <a:schemeClr val="accent1"/>
                </a:solidFill>
              </a:rPr>
              <a:t>Discovering the</a:t>
            </a:r>
            <a:r>
              <a:rPr b="0" dirty="0" smtClean="0">
                <a:solidFill>
                  <a:schemeClr val="accent1"/>
                </a:solidFill>
              </a:rPr>
              <a:t> Core Responsibilities</a:t>
            </a:r>
            <a:endParaRPr b="0" dirty="0">
              <a:solidFill>
                <a:schemeClr val="accent1"/>
              </a:solidFill>
            </a:endParaRPr>
          </a:p>
        </p:txBody>
      </p:sp>
    </p:spTree>
    <p:extLst>
      <p:ext uri="{BB962C8B-B14F-4D97-AF65-F5344CB8AC3E}">
        <p14:creationId xmlns:p14="http://schemas.microsoft.com/office/powerpoint/2010/main" val="269573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4301" y="889223"/>
            <a:ext cx="4751388" cy="5184551"/>
          </a:xfrm>
        </p:spPr>
        <p:txBody>
          <a:bodyPr/>
          <a:lstStyle/>
          <a:p>
            <a:endParaRPr lang="en-US" dirty="0" smtClean="0"/>
          </a:p>
          <a:p>
            <a:pPr lvl="1"/>
            <a:endParaRPr lang="en-US" dirty="0"/>
          </a:p>
          <a:p>
            <a:pPr lvl="1"/>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174867"/>
            <a:ext cx="8305801" cy="50624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7" name="Group 6"/>
          <p:cNvGrpSpPr/>
          <p:nvPr/>
        </p:nvGrpSpPr>
        <p:grpSpPr>
          <a:xfrm>
            <a:off x="468974" y="2579687"/>
            <a:ext cx="8370226" cy="1727775"/>
            <a:chOff x="468974" y="2743200"/>
            <a:chExt cx="8370226" cy="1727775"/>
          </a:xfrm>
        </p:grpSpPr>
        <p:sp>
          <p:nvSpPr>
            <p:cNvPr id="4" name="Pentagon 3"/>
            <p:cNvSpPr/>
            <p:nvPr/>
          </p:nvSpPr>
          <p:spPr>
            <a:xfrm>
              <a:off x="1219200" y="2743200"/>
              <a:ext cx="7620000" cy="1066800"/>
            </a:xfrm>
            <a:prstGeom prst="homePlate">
              <a:avLst>
                <a:gd name="adj" fmla="val 2226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bg1"/>
                </a:solidFill>
              </a:endParaRPr>
            </a:p>
          </p:txBody>
        </p:sp>
        <p:sp>
          <p:nvSpPr>
            <p:cNvPr id="8" name="TextBox 7"/>
            <p:cNvSpPr txBox="1"/>
            <p:nvPr/>
          </p:nvSpPr>
          <p:spPr>
            <a:xfrm>
              <a:off x="468974" y="3886200"/>
              <a:ext cx="1482522" cy="584775"/>
            </a:xfrm>
            <a:prstGeom prst="rect">
              <a:avLst/>
            </a:prstGeom>
            <a:noFill/>
          </p:spPr>
          <p:txBody>
            <a:bodyPr wrap="none" rtlCol="0">
              <a:spAutoFit/>
            </a:bodyPr>
            <a:lstStyle/>
            <a:p>
              <a:r>
                <a:rPr lang="en-US" sz="3200" dirty="0" smtClean="0">
                  <a:solidFill>
                    <a:srgbClr val="C00000"/>
                  </a:solidFill>
                  <a:effectLst>
                    <a:outerShdw blurRad="38100" dist="38100" dir="2700000" algn="tl">
                      <a:srgbClr val="000000">
                        <a:alpha val="43137"/>
                      </a:srgbClr>
                    </a:outerShdw>
                  </a:effectLst>
                </a:rPr>
                <a:t>Testing</a:t>
              </a:r>
              <a:endParaRPr lang="en-US" sz="3200" dirty="0">
                <a:solidFill>
                  <a:srgbClr val="C0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3110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Discovering the</a:t>
            </a:r>
            <a:r>
              <a:rPr dirty="0" smtClean="0"/>
              <a:t> Core Responsibilities</a:t>
            </a:r>
            <a:endParaRPr dirty="0"/>
          </a:p>
        </p:txBody>
      </p:sp>
      <p:graphicFrame>
        <p:nvGraphicFramePr>
          <p:cNvPr id="7" name="Table 6"/>
          <p:cNvGraphicFramePr>
            <a:graphicFrameLocks noGrp="1"/>
          </p:cNvGraphicFramePr>
          <p:nvPr>
            <p:extLst>
              <p:ext uri="{D42A27DB-BD31-4B8C-83A1-F6EECF244321}">
                <p14:modId xmlns:p14="http://schemas.microsoft.com/office/powerpoint/2010/main" val="1036852127"/>
              </p:ext>
            </p:extLst>
          </p:nvPr>
        </p:nvGraphicFramePr>
        <p:xfrm>
          <a:off x="481261" y="1807916"/>
          <a:ext cx="1982788" cy="3603625"/>
        </p:xfrm>
        <a:graphic>
          <a:graphicData uri="http://schemas.openxmlformats.org/drawingml/2006/table">
            <a:tbl>
              <a:tblPr/>
              <a:tblGrid>
                <a:gridCol w="1982788"/>
              </a:tblGrid>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Delivery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Business Engagement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Teamwork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Quality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Initiative and Innovation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24141792"/>
              </p:ext>
            </p:extLst>
          </p:nvPr>
        </p:nvGraphicFramePr>
        <p:xfrm>
          <a:off x="2464048" y="1807915"/>
          <a:ext cx="6162592" cy="3603625"/>
        </p:xfrm>
        <a:graphic>
          <a:graphicData uri="http://schemas.openxmlformats.org/drawingml/2006/table">
            <a:tbl>
              <a:tblPr/>
              <a:tblGrid>
                <a:gridCol w="6162592"/>
              </a:tblGrid>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Deliver technical solutions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Partner with customer stakeholders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Collaborate with teammates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Build quality into software from the ground up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lang="en-US" sz="2000" b="0" i="0" u="none" strike="noStrike" kern="1200" baseline="0" dirty="0" smtClean="0">
                          <a:solidFill>
                            <a:schemeClr val="tx1"/>
                          </a:solidFill>
                          <a:effectLst/>
                          <a:latin typeface="Verdana" panose="020B0604030504040204" pitchFamily="34" charset="0"/>
                          <a:ea typeface="MS PGothic" panose="020B0600070205080204" pitchFamily="34" charset="-128"/>
                          <a:cs typeface="+mn-cs"/>
                        </a:rPr>
                        <a:t>Take initiative and innovate </a:t>
                      </a:r>
                      <a:endPar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989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76675"/>
            <a:ext cx="8590343" cy="369332"/>
          </a:xfrm>
        </p:spPr>
        <p:txBody>
          <a:bodyPr/>
          <a:lstStyle/>
          <a:p>
            <a:pPr>
              <a:defRPr/>
            </a:pPr>
            <a:r>
              <a:rPr lang="en-US" b="0" dirty="0" smtClean="0">
                <a:solidFill>
                  <a:schemeClr val="accent1"/>
                </a:solidFill>
                <a:latin typeface="Verdana" panose="020B0604030504040204" pitchFamily="34" charset="0"/>
              </a:rPr>
              <a:t>Build quality into software from the ground up</a:t>
            </a:r>
            <a:endParaRPr lang="en-US" b="0" dirty="0">
              <a:solidFill>
                <a:schemeClr val="accent1"/>
              </a:solidFill>
              <a:latin typeface="Verdana" panose="020B0604030504040204" pitchFamily="34" charset="0"/>
            </a:endParaRPr>
          </a:p>
        </p:txBody>
      </p:sp>
      <p:sp>
        <p:nvSpPr>
          <p:cNvPr id="31747" name="Content Placeholder 2"/>
          <p:cNvSpPr>
            <a:spLocks noGrp="1"/>
          </p:cNvSpPr>
          <p:nvPr>
            <p:ph idx="1"/>
          </p:nvPr>
        </p:nvSpPr>
        <p:spPr>
          <a:xfrm>
            <a:off x="3924300" y="1988840"/>
            <a:ext cx="4751388" cy="4248448"/>
          </a:xfrm>
        </p:spPr>
        <p:txBody>
          <a:bodyPr/>
          <a:lstStyle/>
          <a:p>
            <a:pPr>
              <a:buFontTx/>
              <a:buChar char="•"/>
            </a:pPr>
            <a:r>
              <a:rPr lang="en-US" altLang="en-US" i="1" dirty="0" smtClean="0">
                <a:latin typeface="Verdana" panose="020B0604030504040204" pitchFamily="34" charset="0"/>
              </a:rPr>
              <a:t>Key contributions to consider:</a:t>
            </a:r>
            <a:endParaRPr lang="en-US" altLang="en-US" dirty="0" smtClean="0">
              <a:latin typeface="Verdana" panose="020B0604030504040204" pitchFamily="34" charset="0"/>
            </a:endParaRPr>
          </a:p>
          <a:p>
            <a:pPr lvl="1"/>
            <a:r>
              <a:rPr lang="en-US" altLang="en-US" dirty="0" smtClean="0">
                <a:latin typeface="Verdana" panose="020B0604030504040204" pitchFamily="34" charset="0"/>
              </a:rPr>
              <a:t>Clean code</a:t>
            </a:r>
          </a:p>
          <a:p>
            <a:pPr lvl="1"/>
            <a:r>
              <a:rPr lang="en-US" altLang="en-US" dirty="0" smtClean="0">
                <a:latin typeface="Verdana" panose="020B0604030504040204" pitchFamily="34" charset="0"/>
              </a:rPr>
              <a:t>Automated unit &amp; integration tests</a:t>
            </a:r>
          </a:p>
          <a:p>
            <a:pPr lvl="1"/>
            <a:r>
              <a:rPr lang="en-US" altLang="en-US" dirty="0" smtClean="0">
                <a:latin typeface="Verdana" panose="020B0604030504040204" pitchFamily="34" charset="0"/>
              </a:rPr>
              <a:t>Peer review</a:t>
            </a:r>
          </a:p>
          <a:p>
            <a:pPr lvl="1"/>
            <a:r>
              <a:rPr lang="en-US" altLang="en-US" dirty="0" smtClean="0">
                <a:latin typeface="Verdana" panose="020B0604030504040204" pitchFamily="34" charset="0"/>
              </a:rPr>
              <a:t>Reduction of technical debt</a:t>
            </a:r>
          </a:p>
          <a:p>
            <a:pPr lvl="1"/>
            <a:endParaRPr lang="en-US" altLang="en-US" dirty="0" smtClean="0">
              <a:latin typeface="Verdana" panose="020B0604030504040204" pitchFamily="34" charset="0"/>
            </a:endParaRPr>
          </a:p>
          <a:p>
            <a:pPr>
              <a:buFontTx/>
              <a:buChar char="•"/>
            </a:pPr>
            <a:endParaRPr lang="en-US" altLang="en-US" dirty="0" smtClean="0">
              <a:latin typeface="Verdan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92" y="1733793"/>
            <a:ext cx="4953992" cy="4126675"/>
          </a:xfrm>
          <a:prstGeom prst="rect">
            <a:avLst/>
          </a:prstGeom>
        </p:spPr>
      </p:pic>
    </p:spTree>
    <p:extLst>
      <p:ext uri="{BB962C8B-B14F-4D97-AF65-F5344CB8AC3E}">
        <p14:creationId xmlns:p14="http://schemas.microsoft.com/office/powerpoint/2010/main" val="102336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24744"/>
            <a:ext cx="5327650" cy="369332"/>
          </a:xfrm>
        </p:spPr>
        <p:txBody>
          <a:bodyPr/>
          <a:lstStyle/>
          <a:p>
            <a:pPr>
              <a:defRPr/>
            </a:pPr>
            <a:r>
              <a:rPr lang="en-US" b="0" dirty="0">
                <a:solidFill>
                  <a:schemeClr val="accent1"/>
                </a:solidFill>
                <a:latin typeface="Verdana" panose="020B0604030504040204" pitchFamily="34" charset="0"/>
              </a:rPr>
              <a:t>Expectations by level</a:t>
            </a:r>
            <a:endParaRPr b="0" dirty="0">
              <a:solidFill>
                <a:schemeClr val="accent1"/>
              </a:solidFill>
              <a:latin typeface="Verdana" panose="020B0604030504040204" pitchFamily="34" charset="0"/>
            </a:endParaRPr>
          </a:p>
        </p:txBody>
      </p:sp>
      <p:graphicFrame>
        <p:nvGraphicFramePr>
          <p:cNvPr id="4" name="Content Placeholder 3"/>
          <p:cNvGraphicFramePr>
            <a:graphicFrameLocks noGrp="1"/>
          </p:cNvGraphicFramePr>
          <p:nvPr>
            <p:ph idx="1"/>
          </p:nvPr>
        </p:nvGraphicFramePr>
        <p:xfrm>
          <a:off x="381000" y="2492375"/>
          <a:ext cx="8229600" cy="2362200"/>
        </p:xfrm>
        <a:graphic>
          <a:graphicData uri="http://schemas.openxmlformats.org/drawingml/2006/table">
            <a:tbl>
              <a:tblPr bandRow="1">
                <a:tableStyleId>{5940675A-B579-460E-94D1-54222C63F5DA}</a:tableStyleId>
              </a:tblPr>
              <a:tblGrid>
                <a:gridCol w="4953000">
                  <a:extLst>
                    <a:ext uri="{9D8B030D-6E8A-4147-A177-3AD203B41FA5}"/>
                  </a:extLst>
                </a:gridCol>
                <a:gridCol w="3276600">
                  <a:extLst>
                    <a:ext uri="{9D8B030D-6E8A-4147-A177-3AD203B41FA5}"/>
                  </a:extLst>
                </a:gridCol>
              </a:tblGrid>
              <a:tr h="393700">
                <a:tc>
                  <a:txBody>
                    <a:bodyPr/>
                    <a:lstStyle/>
                    <a:p>
                      <a:pPr marL="0" marR="0">
                        <a:lnSpc>
                          <a:spcPct val="115000"/>
                        </a:lnSpc>
                        <a:spcBef>
                          <a:spcPts val="0"/>
                        </a:spcBef>
                        <a:spcAft>
                          <a:spcPts val="0"/>
                        </a:spcAft>
                      </a:pPr>
                      <a:r>
                        <a:rPr lang="en-US" sz="2000" dirty="0" smtClean="0">
                          <a:effectLst/>
                        </a:rPr>
                        <a:t>Associate Software </a:t>
                      </a:r>
                      <a:r>
                        <a:rPr lang="en-US" sz="2000" dirty="0">
                          <a:effectLst/>
                        </a:rPr>
                        <a:t>Engineer</a:t>
                      </a:r>
                      <a:endParaRPr lang="en-US" sz="2000" dirty="0">
                        <a:solidFill>
                          <a:schemeClr val="tx1"/>
                        </a:solidFill>
                        <a:effectLst/>
                        <a:latin typeface="Calibri"/>
                        <a:ea typeface="Calibri"/>
                        <a:cs typeface="Times New Roman"/>
                      </a:endParaRPr>
                    </a:p>
                  </a:txBody>
                  <a:tcPr marL="54106" marR="54106"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With direction</a:t>
                      </a:r>
                      <a:endParaRPr lang="en-US" sz="2000" i="1" dirty="0">
                        <a:solidFill>
                          <a:schemeClr val="tx1"/>
                        </a:solidFill>
                        <a:effectLst/>
                        <a:latin typeface="Calibri"/>
                        <a:ea typeface="Calibri"/>
                        <a:cs typeface="Times New Roman"/>
                      </a:endParaRPr>
                    </a:p>
                  </a:txBody>
                  <a:tcPr marL="54106" marR="54106"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393700">
                <a:tc>
                  <a:txBody>
                    <a:bodyPr/>
                    <a:lstStyle/>
                    <a:p>
                      <a:pPr marL="0" marR="0">
                        <a:lnSpc>
                          <a:spcPct val="115000"/>
                        </a:lnSpc>
                        <a:spcBef>
                          <a:spcPts val="0"/>
                        </a:spcBef>
                        <a:spcAft>
                          <a:spcPts val="0"/>
                        </a:spcAft>
                      </a:pPr>
                      <a:r>
                        <a:rPr lang="en-US" sz="2000" dirty="0">
                          <a:effectLst/>
                        </a:rPr>
                        <a:t>Software Engineer</a:t>
                      </a:r>
                      <a:endParaRPr lang="en-US" sz="2000" dirty="0">
                        <a:effectLst/>
                        <a:latin typeface="Calibri"/>
                        <a:ea typeface="Calibri"/>
                        <a:cs typeface="Times New Roman"/>
                      </a:endParaRPr>
                    </a:p>
                  </a:txBody>
                  <a:tcPr marL="54106" marR="54106"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With support</a:t>
                      </a:r>
                      <a:endParaRPr lang="en-US" sz="2000" i="1" dirty="0">
                        <a:effectLst/>
                        <a:latin typeface="Calibri"/>
                        <a:ea typeface="Calibri"/>
                        <a:cs typeface="Times New Roman"/>
                      </a:endParaRPr>
                    </a:p>
                  </a:txBody>
                  <a:tcPr marL="54106" marR="54106"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393700">
                <a:tc>
                  <a:txBody>
                    <a:bodyPr/>
                    <a:lstStyle/>
                    <a:p>
                      <a:pPr marL="0" marR="0">
                        <a:lnSpc>
                          <a:spcPct val="115000"/>
                        </a:lnSpc>
                        <a:spcBef>
                          <a:spcPts val="0"/>
                        </a:spcBef>
                        <a:spcAft>
                          <a:spcPts val="0"/>
                        </a:spcAft>
                      </a:pPr>
                      <a:r>
                        <a:rPr lang="en-US" sz="2000" dirty="0">
                          <a:effectLst/>
                        </a:rPr>
                        <a:t>Senior Software Engineer</a:t>
                      </a:r>
                      <a:endParaRPr lang="en-US" sz="2000" dirty="0">
                        <a:effectLst/>
                        <a:latin typeface="Calibri"/>
                        <a:ea typeface="Calibri"/>
                        <a:cs typeface="Times New Roman"/>
                      </a:endParaRPr>
                    </a:p>
                  </a:txBody>
                  <a:tcPr marL="54106" marR="54106"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Self-directed</a:t>
                      </a:r>
                      <a:endParaRPr lang="en-US" sz="2000" i="1" dirty="0">
                        <a:effectLst/>
                        <a:latin typeface="Calibri"/>
                        <a:ea typeface="Calibri"/>
                        <a:cs typeface="Times New Roman"/>
                      </a:endParaRPr>
                    </a:p>
                  </a:txBody>
                  <a:tcPr marL="54106" marR="54106"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393700">
                <a:tc>
                  <a:txBody>
                    <a:bodyPr/>
                    <a:lstStyle/>
                    <a:p>
                      <a:pPr marL="0" marR="0">
                        <a:lnSpc>
                          <a:spcPct val="115000"/>
                        </a:lnSpc>
                        <a:spcBef>
                          <a:spcPts val="0"/>
                        </a:spcBef>
                        <a:spcAft>
                          <a:spcPts val="0"/>
                        </a:spcAft>
                      </a:pPr>
                      <a:r>
                        <a:rPr lang="en-US" sz="2000" dirty="0">
                          <a:effectLst/>
                        </a:rPr>
                        <a:t>Principal Software Engineer</a:t>
                      </a:r>
                      <a:endParaRPr lang="en-US" sz="2000" dirty="0">
                        <a:effectLst/>
                        <a:latin typeface="Calibri"/>
                        <a:ea typeface="Calibri"/>
                        <a:cs typeface="Times New Roman"/>
                      </a:endParaRPr>
                    </a:p>
                  </a:txBody>
                  <a:tcPr marL="54106" marR="54106"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Leader</a:t>
                      </a:r>
                      <a:endParaRPr lang="en-US" sz="2000" i="1" dirty="0">
                        <a:effectLst/>
                        <a:latin typeface="Calibri"/>
                        <a:ea typeface="Calibri"/>
                        <a:cs typeface="Times New Roman"/>
                      </a:endParaRPr>
                    </a:p>
                  </a:txBody>
                  <a:tcPr marL="54106" marR="54106"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393700">
                <a:tc>
                  <a:txBody>
                    <a:bodyPr/>
                    <a:lstStyle/>
                    <a:p>
                      <a:pPr marL="0" marR="0">
                        <a:lnSpc>
                          <a:spcPct val="115000"/>
                        </a:lnSpc>
                        <a:spcBef>
                          <a:spcPts val="0"/>
                        </a:spcBef>
                        <a:spcAft>
                          <a:spcPts val="0"/>
                        </a:spcAft>
                      </a:pPr>
                      <a:r>
                        <a:rPr lang="en-US" sz="2000" dirty="0">
                          <a:effectLst/>
                        </a:rPr>
                        <a:t>Senior Principal Software Engineer</a:t>
                      </a:r>
                      <a:endParaRPr lang="en-US" sz="2000" dirty="0">
                        <a:effectLst/>
                        <a:latin typeface="Calibri"/>
                        <a:ea typeface="Calibri"/>
                        <a:cs typeface="Times New Roman"/>
                      </a:endParaRPr>
                    </a:p>
                  </a:txBody>
                  <a:tcPr marL="54106" marR="54106"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Mentor</a:t>
                      </a:r>
                      <a:endParaRPr lang="en-US" sz="2000" i="1" dirty="0">
                        <a:effectLst/>
                        <a:latin typeface="Calibri"/>
                        <a:ea typeface="Calibri"/>
                        <a:cs typeface="Times New Roman"/>
                      </a:endParaRPr>
                    </a:p>
                  </a:txBody>
                  <a:tcPr marL="54106" marR="54106"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r h="393700">
                <a:tc>
                  <a:txBody>
                    <a:bodyPr/>
                    <a:lstStyle/>
                    <a:p>
                      <a:pPr marL="0" marR="0">
                        <a:lnSpc>
                          <a:spcPct val="115000"/>
                        </a:lnSpc>
                        <a:spcBef>
                          <a:spcPts val="0"/>
                        </a:spcBef>
                        <a:spcAft>
                          <a:spcPts val="0"/>
                        </a:spcAft>
                      </a:pPr>
                      <a:r>
                        <a:rPr lang="en-US" sz="2000" dirty="0">
                          <a:effectLst/>
                        </a:rPr>
                        <a:t>Executive Software Engineer</a:t>
                      </a:r>
                      <a:endParaRPr lang="en-US" sz="2000" dirty="0">
                        <a:effectLst/>
                        <a:latin typeface="Calibri"/>
                        <a:ea typeface="Calibri"/>
                        <a:cs typeface="Times New Roman"/>
                      </a:endParaRPr>
                    </a:p>
                  </a:txBody>
                  <a:tcPr marL="54106" marR="54106"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a:effectLst/>
                        </a:rPr>
                        <a:t>Visionary</a:t>
                      </a:r>
                      <a:endParaRPr lang="en-US" sz="2000" i="1" dirty="0">
                        <a:effectLst/>
                        <a:latin typeface="Calibri"/>
                        <a:ea typeface="Calibri"/>
                        <a:cs typeface="Times New Roman"/>
                      </a:endParaRPr>
                    </a:p>
                  </a:txBody>
                  <a:tcPr marL="54106" marR="54106"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extLst>
              </a:tr>
            </a:tbl>
          </a:graphicData>
        </a:graphic>
      </p:graphicFrame>
    </p:spTree>
    <p:extLst>
      <p:ext uri="{BB962C8B-B14F-4D97-AF65-F5344CB8AC3E}">
        <p14:creationId xmlns:p14="http://schemas.microsoft.com/office/powerpoint/2010/main" val="2062422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38152" y="1750953"/>
            <a:ext cx="4903341" cy="4431000"/>
            <a:chOff x="3724697" y="1832745"/>
            <a:chExt cx="4903341" cy="4431000"/>
          </a:xfrm>
        </p:grpSpPr>
        <p:sp>
          <p:nvSpPr>
            <p:cNvPr id="5" name="Rectangle 4"/>
            <p:cNvSpPr/>
            <p:nvPr/>
          </p:nvSpPr>
          <p:spPr>
            <a:xfrm>
              <a:off x="3724697" y="1832746"/>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725143" y="1832746"/>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725589" y="1832745"/>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726035" y="1832745"/>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726481" y="1832745"/>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grpSp>
      <p:grpSp>
        <p:nvGrpSpPr>
          <p:cNvPr id="11" name="Group 10"/>
          <p:cNvGrpSpPr/>
          <p:nvPr/>
        </p:nvGrpSpPr>
        <p:grpSpPr>
          <a:xfrm>
            <a:off x="1019324" y="1898585"/>
            <a:ext cx="7698150" cy="4272973"/>
            <a:chOff x="1019324" y="1898585"/>
            <a:chExt cx="7698150" cy="4272973"/>
          </a:xfrm>
        </p:grpSpPr>
        <p:cxnSp>
          <p:nvCxnSpPr>
            <p:cNvPr id="13" name="Straight Connector 12"/>
            <p:cNvCxnSpPr/>
            <p:nvPr/>
          </p:nvCxnSpPr>
          <p:spPr>
            <a:xfrm>
              <a:off x="3639936" y="2349021"/>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38907" y="3272540"/>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42554" y="4198370"/>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42554" y="5124200"/>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40337" y="6047687"/>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24568" y="281222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724568" y="3731941"/>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24568" y="4660914"/>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724568" y="558885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730709" y="2336726"/>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723437" y="3268033"/>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730610" y="4198370"/>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730610" y="5117310"/>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966980" y="1898585"/>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1019324" y="1898585"/>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grpSp>
      <p:sp>
        <p:nvSpPr>
          <p:cNvPr id="57" name="Title 1"/>
          <p:cNvSpPr txBox="1">
            <a:spLocks/>
          </p:cNvSpPr>
          <p:nvPr/>
        </p:nvSpPr>
        <p:spPr>
          <a:xfrm>
            <a:off x="352752" y="961011"/>
            <a:ext cx="8460171" cy="461665"/>
          </a:xfrm>
          <a:prstGeom prst="rect">
            <a:avLst/>
          </a:prstGeom>
        </p:spPr>
        <p:txBody>
          <a:bodyPr/>
          <a:lstStyle>
            <a:lvl1pPr algn="l" defTabSz="914400" rtl="0" eaLnBrk="1" latinLnBrk="0" hangingPunct="1">
              <a:lnSpc>
                <a:spcPct val="100000"/>
              </a:lnSpc>
              <a:spcBef>
                <a:spcPct val="0"/>
              </a:spcBef>
              <a:buNone/>
              <a:defRPr sz="2400" kern="1200">
                <a:solidFill>
                  <a:schemeClr val="accent1"/>
                </a:solidFill>
                <a:latin typeface="+mj-lt"/>
                <a:ea typeface="+mj-ea"/>
                <a:cs typeface="+mj-cs"/>
              </a:defRPr>
            </a:lvl1pPr>
          </a:lstStyle>
          <a:p>
            <a:r>
              <a:rPr lang="en-US" dirty="0"/>
              <a:t>Core Responsibility Framework</a:t>
            </a:r>
          </a:p>
        </p:txBody>
      </p:sp>
    </p:spTree>
    <p:extLst>
      <p:ext uri="{BB962C8B-B14F-4D97-AF65-F5344CB8AC3E}">
        <p14:creationId xmlns:p14="http://schemas.microsoft.com/office/powerpoint/2010/main" val="784549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Partnering with HR</a:t>
            </a:r>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4832" y="1725305"/>
            <a:ext cx="5552702" cy="41894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752" y="1725305"/>
            <a:ext cx="1905000" cy="1428750"/>
          </a:xfrm>
          <a:prstGeom prst="rect">
            <a:avLst/>
          </a:prstGeom>
        </p:spPr>
      </p:pic>
      <p:sp>
        <p:nvSpPr>
          <p:cNvPr id="6" name="TextBox 5"/>
          <p:cNvSpPr txBox="1"/>
          <p:nvPr/>
        </p:nvSpPr>
        <p:spPr>
          <a:xfrm>
            <a:off x="279634" y="3361346"/>
            <a:ext cx="2051235" cy="523220"/>
          </a:xfrm>
          <a:prstGeom prst="rect">
            <a:avLst/>
          </a:prstGeom>
          <a:noFill/>
        </p:spPr>
        <p:txBody>
          <a:bodyPr wrap="square" rtlCol="0">
            <a:spAutoFit/>
          </a:bodyPr>
          <a:lstStyle/>
          <a:p>
            <a:r>
              <a:rPr lang="en-US" sz="1400" dirty="0" smtClean="0">
                <a:solidFill>
                  <a:schemeClr val="accent1"/>
                </a:solidFill>
              </a:rPr>
              <a:t>Abby Britt,  </a:t>
            </a:r>
          </a:p>
          <a:p>
            <a:r>
              <a:rPr lang="en-US" sz="1400" dirty="0" err="1" smtClean="0">
                <a:solidFill>
                  <a:schemeClr val="accent1"/>
                </a:solidFill>
              </a:rPr>
              <a:t>Sr</a:t>
            </a:r>
            <a:r>
              <a:rPr lang="en-US" sz="1400" dirty="0" smtClean="0">
                <a:solidFill>
                  <a:schemeClr val="accent1"/>
                </a:solidFill>
              </a:rPr>
              <a:t> HR Manager</a:t>
            </a:r>
            <a:endParaRPr lang="en-US" sz="1400" dirty="0">
              <a:solidFill>
                <a:schemeClr val="accent1"/>
              </a:solidFill>
            </a:endParaRPr>
          </a:p>
        </p:txBody>
      </p:sp>
    </p:spTree>
    <p:extLst>
      <p:ext uri="{BB962C8B-B14F-4D97-AF65-F5344CB8AC3E}">
        <p14:creationId xmlns:p14="http://schemas.microsoft.com/office/powerpoint/2010/main" val="2045782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10712" y="1777635"/>
            <a:ext cx="7858655" cy="4034016"/>
            <a:chOff x="124882" y="1454150"/>
            <a:chExt cx="8790518" cy="4267251"/>
          </a:xfrm>
        </p:grpSpPr>
        <p:sp>
          <p:nvSpPr>
            <p:cNvPr id="8" name="AutoShape 5"/>
            <p:cNvSpPr>
              <a:spLocks noChangeAspect="1" noChangeArrowheads="1"/>
            </p:cNvSpPr>
            <p:nvPr/>
          </p:nvSpPr>
          <p:spPr bwMode="auto">
            <a:xfrm rot="6109147" flipH="1" flipV="1">
              <a:off x="4462463" y="1557337"/>
              <a:ext cx="1784350" cy="1577975"/>
            </a:xfrm>
            <a:custGeom>
              <a:avLst/>
              <a:gdLst>
                <a:gd name="G0" fmla="+- 4261215 0 0"/>
                <a:gd name="G1" fmla="+- -10890144 0 0"/>
                <a:gd name="G2" fmla="+- 4261215 0 -10890144"/>
                <a:gd name="G3" fmla="+- 10800 0 0"/>
                <a:gd name="G4" fmla="+- 0 0 4261215"/>
                <a:gd name="T0" fmla="*/ 360 256 1"/>
                <a:gd name="T1" fmla="*/ 0 256 1"/>
                <a:gd name="G5" fmla="+- G2 T0 T1"/>
                <a:gd name="G6" fmla="?: G2 G2 G5"/>
                <a:gd name="G7" fmla="+- 0 0 G6"/>
                <a:gd name="G8" fmla="+- 7674 0 0"/>
                <a:gd name="G9" fmla="+- 0 0 -10890144"/>
                <a:gd name="G10" fmla="+- 7674 0 2700"/>
                <a:gd name="G11" fmla="cos G10 4261215"/>
                <a:gd name="G12" fmla="sin G10 4261215"/>
                <a:gd name="G13" fmla="cos 13500 4261215"/>
                <a:gd name="G14" fmla="sin 13500 4261215"/>
                <a:gd name="G15" fmla="+- G11 10800 0"/>
                <a:gd name="G16" fmla="+- G12 10800 0"/>
                <a:gd name="G17" fmla="+- G13 10800 0"/>
                <a:gd name="G18" fmla="+- G14 10800 0"/>
                <a:gd name="G19" fmla="*/ 7674 1 2"/>
                <a:gd name="G20" fmla="+- G19 5400 0"/>
                <a:gd name="G21" fmla="cos G20 4261215"/>
                <a:gd name="G22" fmla="sin G20 4261215"/>
                <a:gd name="G23" fmla="+- G21 10800 0"/>
                <a:gd name="G24" fmla="+- G12 G23 G22"/>
                <a:gd name="G25" fmla="+- G22 G23 G11"/>
                <a:gd name="G26" fmla="cos 10800 4261215"/>
                <a:gd name="G27" fmla="sin 10800 4261215"/>
                <a:gd name="G28" fmla="cos 7674 4261215"/>
                <a:gd name="G29" fmla="sin 7674 4261215"/>
                <a:gd name="G30" fmla="+- G26 10800 0"/>
                <a:gd name="G31" fmla="+- G27 10800 0"/>
                <a:gd name="G32" fmla="+- G28 10800 0"/>
                <a:gd name="G33" fmla="+- G29 10800 0"/>
                <a:gd name="G34" fmla="+- G19 5400 0"/>
                <a:gd name="G35" fmla="cos G34 -10890144"/>
                <a:gd name="G36" fmla="sin G34 -10890144"/>
                <a:gd name="G37" fmla="+/ -10890144 4261215 2"/>
                <a:gd name="T2" fmla="*/ 180 256 1"/>
                <a:gd name="T3" fmla="*/ 0 256 1"/>
                <a:gd name="G38" fmla="+- G37 T2 T3"/>
                <a:gd name="G39" fmla="?: G2 G37 G38"/>
                <a:gd name="G40" fmla="cos 10800 G39"/>
                <a:gd name="G41" fmla="sin 10800 G39"/>
                <a:gd name="G42" fmla="cos 7674 G39"/>
                <a:gd name="G43" fmla="sin 7674 G39"/>
                <a:gd name="G44" fmla="+- G40 10800 0"/>
                <a:gd name="G45" fmla="+- G41 10800 0"/>
                <a:gd name="G46" fmla="+- G42 10800 0"/>
                <a:gd name="G47" fmla="+- G43 10800 0"/>
                <a:gd name="G48" fmla="+- G35 10800 0"/>
                <a:gd name="G49" fmla="+- G36 10800 0"/>
                <a:gd name="T4" fmla="*/ 17658 w 21600"/>
                <a:gd name="T5" fmla="*/ 2457 h 21600"/>
                <a:gd name="T6" fmla="*/ 1830 w 21600"/>
                <a:gd name="T7" fmla="*/ 8592 h 21600"/>
                <a:gd name="T8" fmla="*/ 15673 w 21600"/>
                <a:gd name="T9" fmla="*/ 4872 h 21600"/>
                <a:gd name="T10" fmla="*/ 16500 w 21600"/>
                <a:gd name="T11" fmla="*/ 23037 h 21600"/>
                <a:gd name="T12" fmla="*/ 10836 w 21600"/>
                <a:gd name="T13" fmla="*/ 20972 h 21600"/>
                <a:gd name="T14" fmla="*/ 12900 w 21600"/>
                <a:gd name="T15" fmla="*/ 1530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040" y="17756"/>
                  </a:moveTo>
                  <a:cubicBezTo>
                    <a:pt x="16744" y="16496"/>
                    <a:pt x="18474" y="13783"/>
                    <a:pt x="18474" y="10800"/>
                  </a:cubicBezTo>
                  <a:cubicBezTo>
                    <a:pt x="18474" y="6561"/>
                    <a:pt x="15038" y="3126"/>
                    <a:pt x="10800" y="3126"/>
                  </a:cubicBezTo>
                  <a:cubicBezTo>
                    <a:pt x="7268" y="3125"/>
                    <a:pt x="4192" y="5536"/>
                    <a:pt x="3348" y="8965"/>
                  </a:cubicBezTo>
                  <a:lnTo>
                    <a:pt x="313" y="8218"/>
                  </a:lnTo>
                  <a:cubicBezTo>
                    <a:pt x="1501" y="3392"/>
                    <a:pt x="5829" y="-1"/>
                    <a:pt x="10800" y="0"/>
                  </a:cubicBezTo>
                  <a:cubicBezTo>
                    <a:pt x="16764" y="0"/>
                    <a:pt x="21600" y="4835"/>
                    <a:pt x="21600" y="10800"/>
                  </a:cubicBezTo>
                  <a:cubicBezTo>
                    <a:pt x="21600" y="14998"/>
                    <a:pt x="19166" y="18816"/>
                    <a:pt x="15360" y="20589"/>
                  </a:cubicBezTo>
                  <a:lnTo>
                    <a:pt x="16500" y="23037"/>
                  </a:lnTo>
                  <a:lnTo>
                    <a:pt x="10836" y="20972"/>
                  </a:lnTo>
                  <a:lnTo>
                    <a:pt x="12900" y="15308"/>
                  </a:lnTo>
                  <a:lnTo>
                    <a:pt x="14040" y="17756"/>
                  </a:lnTo>
                  <a:close/>
                </a:path>
              </a:pathLst>
            </a:custGeom>
            <a:solidFill>
              <a:schemeClr val="accent1"/>
            </a:solidFill>
            <a:ln w="31750" algn="ctr">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9" name="Text Box 6"/>
            <p:cNvSpPr txBox="1">
              <a:spLocks noChangeAspect="1" noChangeArrowheads="1"/>
            </p:cNvSpPr>
            <p:nvPr/>
          </p:nvSpPr>
          <p:spPr bwMode="auto">
            <a:xfrm>
              <a:off x="4838700" y="2124075"/>
              <a:ext cx="974725" cy="336550"/>
            </a:xfrm>
            <a:prstGeom prst="rect">
              <a:avLst/>
            </a:prstGeom>
            <a:noFill/>
            <a:ln w="31750" algn="ctr">
              <a:noFill/>
              <a:miter lim="800000"/>
              <a:headEnd/>
              <a:tailEnd/>
            </a:ln>
          </p:spPr>
          <p:txBody>
            <a:bodyPr wrap="none">
              <a:spAutoFit/>
            </a:bodyPr>
            <a:lstStyle/>
            <a:p>
              <a:pPr algn="ctr">
                <a:spcBef>
                  <a:spcPct val="50000"/>
                </a:spcBef>
              </a:pPr>
              <a:r>
                <a:rPr lang="en-US" sz="1600"/>
                <a:t>24 hours</a:t>
              </a:r>
            </a:p>
          </p:txBody>
        </p:sp>
        <p:grpSp>
          <p:nvGrpSpPr>
            <p:cNvPr id="10" name="Group 7"/>
            <p:cNvGrpSpPr>
              <a:grpSpLocks noChangeAspect="1"/>
            </p:cNvGrpSpPr>
            <p:nvPr/>
          </p:nvGrpSpPr>
          <p:grpSpPr bwMode="auto">
            <a:xfrm>
              <a:off x="4924425" y="2468563"/>
              <a:ext cx="1878013" cy="2084387"/>
              <a:chOff x="2826" y="1486"/>
              <a:chExt cx="1314" cy="1458"/>
            </a:xfrm>
          </p:grpSpPr>
          <p:sp>
            <p:nvSpPr>
              <p:cNvPr id="28" name="Text Box 8"/>
              <p:cNvSpPr txBox="1">
                <a:spLocks noChangeAspect="1" noChangeArrowheads="1"/>
              </p:cNvSpPr>
              <p:nvPr/>
            </p:nvSpPr>
            <p:spPr bwMode="auto">
              <a:xfrm>
                <a:off x="3065" y="2111"/>
                <a:ext cx="776" cy="236"/>
              </a:xfrm>
              <a:prstGeom prst="rect">
                <a:avLst/>
              </a:prstGeom>
              <a:noFill/>
              <a:ln w="31750" algn="ctr">
                <a:noFill/>
                <a:miter lim="800000"/>
                <a:headEnd/>
                <a:tailEnd/>
              </a:ln>
            </p:spPr>
            <p:txBody>
              <a:bodyPr wrap="none">
                <a:spAutoFit/>
              </a:bodyPr>
              <a:lstStyle/>
              <a:p>
                <a:pPr algn="ctr">
                  <a:spcBef>
                    <a:spcPct val="50000"/>
                  </a:spcBef>
                </a:pPr>
                <a:r>
                  <a:rPr lang="en-US" sz="1600"/>
                  <a:t>1-4 weeks</a:t>
                </a:r>
              </a:p>
            </p:txBody>
          </p:sp>
          <p:grpSp>
            <p:nvGrpSpPr>
              <p:cNvPr id="29" name="Group 9"/>
              <p:cNvGrpSpPr>
                <a:grpSpLocks noChangeAspect="1"/>
              </p:cNvGrpSpPr>
              <p:nvPr/>
            </p:nvGrpSpPr>
            <p:grpSpPr bwMode="auto">
              <a:xfrm>
                <a:off x="2826" y="1486"/>
                <a:ext cx="1314" cy="1458"/>
                <a:chOff x="2826" y="1486"/>
                <a:chExt cx="1314" cy="1458"/>
              </a:xfrm>
            </p:grpSpPr>
            <p:sp>
              <p:nvSpPr>
                <p:cNvPr id="30" name="Rectangle 10"/>
                <p:cNvSpPr>
                  <a:spLocks noChangeAspect="1" noChangeArrowheads="1"/>
                </p:cNvSpPr>
                <p:nvPr/>
              </p:nvSpPr>
              <p:spPr bwMode="auto">
                <a:xfrm>
                  <a:off x="2892" y="2704"/>
                  <a:ext cx="528" cy="240"/>
                </a:xfrm>
                <a:prstGeom prst="rect">
                  <a:avLst/>
                </a:prstGeom>
                <a:solidFill>
                  <a:schemeClr val="accent1"/>
                </a:solidFill>
                <a:ln w="31750" algn="ctr">
                  <a:solidFill>
                    <a:schemeClr val="tx1"/>
                  </a:solidFill>
                  <a:miter lim="800000"/>
                  <a:headEnd/>
                  <a:tailEnd/>
                </a:ln>
              </p:spPr>
              <p:txBody>
                <a:bodyPr wrap="none" anchor="ctr"/>
                <a:lstStyle/>
                <a:p>
                  <a:endParaRPr lang="en-US"/>
                </a:p>
              </p:txBody>
            </p:sp>
            <p:sp>
              <p:nvSpPr>
                <p:cNvPr id="31" name="AutoShape 11"/>
                <p:cNvSpPr>
                  <a:spLocks noChangeAspect="1" noChangeArrowheads="1"/>
                </p:cNvSpPr>
                <p:nvPr/>
              </p:nvSpPr>
              <p:spPr bwMode="auto">
                <a:xfrm rot="15490853" flipV="1">
                  <a:off x="2760" y="1552"/>
                  <a:ext cx="1458" cy="1314"/>
                </a:xfrm>
                <a:custGeom>
                  <a:avLst/>
                  <a:gdLst>
                    <a:gd name="G0" fmla="+- 7802764 0 0"/>
                    <a:gd name="G1" fmla="+- 10969111 0 0"/>
                    <a:gd name="G2" fmla="+- 7802764 0 10969111"/>
                    <a:gd name="G3" fmla="+- 10800 0 0"/>
                    <a:gd name="G4" fmla="+- 0 0 7802764"/>
                    <a:gd name="T0" fmla="*/ 360 256 1"/>
                    <a:gd name="T1" fmla="*/ 0 256 1"/>
                    <a:gd name="G5" fmla="+- G2 T0 T1"/>
                    <a:gd name="G6" fmla="?: G2 G2 G5"/>
                    <a:gd name="G7" fmla="+- 0 0 G6"/>
                    <a:gd name="G8" fmla="+- 7261 0 0"/>
                    <a:gd name="G9" fmla="+- 0 0 10969111"/>
                    <a:gd name="G10" fmla="+- 7261 0 2700"/>
                    <a:gd name="G11" fmla="cos G10 7802764"/>
                    <a:gd name="G12" fmla="sin G10 7802764"/>
                    <a:gd name="G13" fmla="cos 13500 7802764"/>
                    <a:gd name="G14" fmla="sin 13500 7802764"/>
                    <a:gd name="G15" fmla="+- G11 10800 0"/>
                    <a:gd name="G16" fmla="+- G12 10800 0"/>
                    <a:gd name="G17" fmla="+- G13 10800 0"/>
                    <a:gd name="G18" fmla="+- G14 10800 0"/>
                    <a:gd name="G19" fmla="*/ 7261 1 2"/>
                    <a:gd name="G20" fmla="+- G19 5400 0"/>
                    <a:gd name="G21" fmla="cos G20 7802764"/>
                    <a:gd name="G22" fmla="sin G20 7802764"/>
                    <a:gd name="G23" fmla="+- G21 10800 0"/>
                    <a:gd name="G24" fmla="+- G12 G23 G22"/>
                    <a:gd name="G25" fmla="+- G22 G23 G11"/>
                    <a:gd name="G26" fmla="cos 10800 7802764"/>
                    <a:gd name="G27" fmla="sin 10800 7802764"/>
                    <a:gd name="G28" fmla="cos 7261 7802764"/>
                    <a:gd name="G29" fmla="sin 7261 7802764"/>
                    <a:gd name="G30" fmla="+- G26 10800 0"/>
                    <a:gd name="G31" fmla="+- G27 10800 0"/>
                    <a:gd name="G32" fmla="+- G28 10800 0"/>
                    <a:gd name="G33" fmla="+- G29 10800 0"/>
                    <a:gd name="G34" fmla="+- G19 5400 0"/>
                    <a:gd name="G35" fmla="cos G34 10969111"/>
                    <a:gd name="G36" fmla="sin G34 10969111"/>
                    <a:gd name="G37" fmla="+/ 10969111 7802764 2"/>
                    <a:gd name="T2" fmla="*/ 180 256 1"/>
                    <a:gd name="T3" fmla="*/ 0 256 1"/>
                    <a:gd name="G38" fmla="+- G37 T2 T3"/>
                    <a:gd name="G39" fmla="?: G2 G37 G38"/>
                    <a:gd name="G40" fmla="cos 10800 G39"/>
                    <a:gd name="G41" fmla="sin 10800 G39"/>
                    <a:gd name="G42" fmla="cos 7261 G39"/>
                    <a:gd name="G43" fmla="sin 7261 G39"/>
                    <a:gd name="G44" fmla="+- G40 10800 0"/>
                    <a:gd name="G45" fmla="+- G41 10800 0"/>
                    <a:gd name="G46" fmla="+- G42 10800 0"/>
                    <a:gd name="G47" fmla="+- G43 10800 0"/>
                    <a:gd name="G48" fmla="+- G35 10800 0"/>
                    <a:gd name="G49" fmla="+- G36 10800 0"/>
                    <a:gd name="T4" fmla="*/ 19449 w 21600"/>
                    <a:gd name="T5" fmla="*/ 4333 h 21600"/>
                    <a:gd name="T6" fmla="*/ 1987 w 21600"/>
                    <a:gd name="T7" fmla="*/ 12773 h 21600"/>
                    <a:gd name="T8" fmla="*/ 16615 w 21600"/>
                    <a:gd name="T9" fmla="*/ 6452 h 21600"/>
                    <a:gd name="T10" fmla="*/ 4242 w 21600"/>
                    <a:gd name="T11" fmla="*/ 22600 h 21600"/>
                    <a:gd name="T12" fmla="*/ 2505 w 21600"/>
                    <a:gd name="T13" fmla="*/ 16523 h 21600"/>
                    <a:gd name="T14" fmla="*/ 8584 w 21600"/>
                    <a:gd name="T15" fmla="*/ 14786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7273" y="17146"/>
                      </a:moveTo>
                      <a:cubicBezTo>
                        <a:pt x="8351" y="17746"/>
                        <a:pt x="9565" y="18061"/>
                        <a:pt x="10800" y="18061"/>
                      </a:cubicBezTo>
                      <a:cubicBezTo>
                        <a:pt x="14810" y="18061"/>
                        <a:pt x="18061" y="14810"/>
                        <a:pt x="18061" y="10800"/>
                      </a:cubicBezTo>
                      <a:cubicBezTo>
                        <a:pt x="18061" y="6789"/>
                        <a:pt x="14810" y="3539"/>
                        <a:pt x="10800" y="3539"/>
                      </a:cubicBezTo>
                      <a:cubicBezTo>
                        <a:pt x="6789" y="3539"/>
                        <a:pt x="3539" y="6789"/>
                        <a:pt x="3539" y="10800"/>
                      </a:cubicBezTo>
                      <a:cubicBezTo>
                        <a:pt x="3538" y="11333"/>
                        <a:pt x="3597" y="11866"/>
                        <a:pt x="3714" y="12386"/>
                      </a:cubicBezTo>
                      <a:lnTo>
                        <a:pt x="261" y="13160"/>
                      </a:lnTo>
                      <a:cubicBezTo>
                        <a:pt x="87" y="12385"/>
                        <a:pt x="0" y="11594"/>
                        <a:pt x="0" y="10800"/>
                      </a:cubicBezTo>
                      <a:cubicBezTo>
                        <a:pt x="0" y="4835"/>
                        <a:pt x="4835" y="0"/>
                        <a:pt x="10800" y="0"/>
                      </a:cubicBezTo>
                      <a:cubicBezTo>
                        <a:pt x="16764" y="0"/>
                        <a:pt x="21600" y="4835"/>
                        <a:pt x="21600" y="10800"/>
                      </a:cubicBezTo>
                      <a:cubicBezTo>
                        <a:pt x="21600" y="16764"/>
                        <a:pt x="16764" y="21600"/>
                        <a:pt x="10800" y="21600"/>
                      </a:cubicBezTo>
                      <a:cubicBezTo>
                        <a:pt x="8964" y="21600"/>
                        <a:pt x="7158" y="21132"/>
                        <a:pt x="5554" y="20240"/>
                      </a:cubicBezTo>
                      <a:lnTo>
                        <a:pt x="4242" y="22600"/>
                      </a:lnTo>
                      <a:lnTo>
                        <a:pt x="2505" y="16523"/>
                      </a:lnTo>
                      <a:lnTo>
                        <a:pt x="8584" y="14786"/>
                      </a:lnTo>
                      <a:lnTo>
                        <a:pt x="7273" y="17146"/>
                      </a:lnTo>
                      <a:close/>
                    </a:path>
                  </a:pathLst>
                </a:custGeom>
                <a:solidFill>
                  <a:schemeClr val="accent1"/>
                </a:solidFill>
                <a:ln w="31750" algn="ctr">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grpSp>
        <p:grpSp>
          <p:nvGrpSpPr>
            <p:cNvPr id="11" name="Group 12"/>
            <p:cNvGrpSpPr>
              <a:grpSpLocks noChangeAspect="1"/>
            </p:cNvGrpSpPr>
            <p:nvPr/>
          </p:nvGrpSpPr>
          <p:grpSpPr bwMode="auto">
            <a:xfrm>
              <a:off x="124882" y="4518026"/>
              <a:ext cx="2690002" cy="1203375"/>
              <a:chOff x="-530" y="2919"/>
              <a:chExt cx="1881" cy="841"/>
            </a:xfrm>
          </p:grpSpPr>
          <p:sp>
            <p:nvSpPr>
              <p:cNvPr id="24" name="AutoShape 13"/>
              <p:cNvSpPr>
                <a:spLocks noChangeAspect="1" noChangeArrowheads="1"/>
              </p:cNvSpPr>
              <p:nvPr/>
            </p:nvSpPr>
            <p:spPr bwMode="auto">
              <a:xfrm>
                <a:off x="576" y="3434"/>
                <a:ext cx="579" cy="326"/>
              </a:xfrm>
              <a:prstGeom prst="cube">
                <a:avLst>
                  <a:gd name="adj" fmla="val 25000"/>
                </a:avLst>
              </a:prstGeom>
              <a:solidFill>
                <a:srgbClr val="99CCFF"/>
              </a:solidFill>
              <a:ln w="31750">
                <a:solidFill>
                  <a:srgbClr val="006CD8"/>
                </a:solidFill>
                <a:miter lim="800000"/>
                <a:headEnd/>
                <a:tailEnd/>
              </a:ln>
            </p:spPr>
            <p:txBody>
              <a:bodyPr wrap="none" anchor="ctr"/>
              <a:lstStyle/>
              <a:p>
                <a:endParaRPr lang="en-US"/>
              </a:p>
            </p:txBody>
          </p:sp>
          <p:sp>
            <p:nvSpPr>
              <p:cNvPr id="25" name="AutoShape 14"/>
              <p:cNvSpPr>
                <a:spLocks noChangeAspect="1" noChangeArrowheads="1"/>
              </p:cNvSpPr>
              <p:nvPr/>
            </p:nvSpPr>
            <p:spPr bwMode="auto">
              <a:xfrm>
                <a:off x="772" y="3172"/>
                <a:ext cx="579" cy="326"/>
              </a:xfrm>
              <a:prstGeom prst="cube">
                <a:avLst>
                  <a:gd name="adj" fmla="val 25000"/>
                </a:avLst>
              </a:prstGeom>
              <a:solidFill>
                <a:srgbClr val="99CCFF"/>
              </a:solidFill>
              <a:ln w="31750">
                <a:solidFill>
                  <a:srgbClr val="006CD8"/>
                </a:solidFill>
                <a:miter lim="800000"/>
                <a:headEnd/>
                <a:tailEnd/>
              </a:ln>
            </p:spPr>
            <p:txBody>
              <a:bodyPr wrap="none" anchor="ctr"/>
              <a:lstStyle/>
              <a:p>
                <a:endParaRPr lang="en-US"/>
              </a:p>
            </p:txBody>
          </p:sp>
          <p:sp>
            <p:nvSpPr>
              <p:cNvPr id="26" name="AutoShape 15"/>
              <p:cNvSpPr>
                <a:spLocks noChangeAspect="1" noChangeArrowheads="1"/>
              </p:cNvSpPr>
              <p:nvPr/>
            </p:nvSpPr>
            <p:spPr bwMode="auto">
              <a:xfrm>
                <a:off x="627" y="2919"/>
                <a:ext cx="579" cy="326"/>
              </a:xfrm>
              <a:prstGeom prst="cube">
                <a:avLst>
                  <a:gd name="adj" fmla="val 25000"/>
                </a:avLst>
              </a:prstGeom>
              <a:solidFill>
                <a:srgbClr val="99CCFF"/>
              </a:solidFill>
              <a:ln w="31750">
                <a:solidFill>
                  <a:srgbClr val="006CD8"/>
                </a:solidFill>
                <a:miter lim="800000"/>
                <a:headEnd/>
                <a:tailEnd/>
              </a:ln>
            </p:spPr>
            <p:txBody>
              <a:bodyPr wrap="none" anchor="ctr"/>
              <a:lstStyle/>
              <a:p>
                <a:endParaRPr lang="en-US"/>
              </a:p>
            </p:txBody>
          </p:sp>
          <p:sp>
            <p:nvSpPr>
              <p:cNvPr id="27" name="Text Box 16"/>
              <p:cNvSpPr txBox="1">
                <a:spLocks noChangeAspect="1" noChangeArrowheads="1"/>
              </p:cNvSpPr>
              <p:nvPr/>
            </p:nvSpPr>
            <p:spPr bwMode="auto">
              <a:xfrm>
                <a:off x="-530" y="3077"/>
                <a:ext cx="1084" cy="384"/>
              </a:xfrm>
              <a:prstGeom prst="rect">
                <a:avLst/>
              </a:prstGeom>
              <a:noFill/>
              <a:ln w="31750" algn="ctr">
                <a:noFill/>
                <a:miter lim="800000"/>
                <a:headEnd/>
                <a:tailEnd/>
              </a:ln>
            </p:spPr>
            <p:txBody>
              <a:bodyPr wrap="none">
                <a:spAutoFit/>
              </a:bodyPr>
              <a:lstStyle/>
              <a:p>
                <a:r>
                  <a:rPr lang="en-US" sz="1600" b="1" i="1" dirty="0">
                    <a:latin typeface="Arial Narrow" pitchFamily="34" charset="0"/>
                  </a:rPr>
                  <a:t>Release Backlog </a:t>
                </a:r>
              </a:p>
              <a:p>
                <a:endParaRPr lang="en-US" sz="1400" dirty="0">
                  <a:latin typeface="Arial Narrow" pitchFamily="34" charset="0"/>
                </a:endParaRPr>
              </a:p>
            </p:txBody>
          </p:sp>
        </p:grpSp>
        <p:grpSp>
          <p:nvGrpSpPr>
            <p:cNvPr id="12" name="Group 11"/>
            <p:cNvGrpSpPr>
              <a:grpSpLocks noChangeAspect="1"/>
            </p:cNvGrpSpPr>
            <p:nvPr/>
          </p:nvGrpSpPr>
          <p:grpSpPr bwMode="auto">
            <a:xfrm>
              <a:off x="4111625" y="4062413"/>
              <a:ext cx="806450" cy="600075"/>
              <a:chOff x="2550" y="2556"/>
              <a:chExt cx="810" cy="602"/>
            </a:xfrm>
          </p:grpSpPr>
          <p:sp>
            <p:nvSpPr>
              <p:cNvPr id="20" name="AutoShape 19"/>
              <p:cNvSpPr>
                <a:spLocks noChangeAspect="1" noChangeArrowheads="1"/>
              </p:cNvSpPr>
              <p:nvPr/>
            </p:nvSpPr>
            <p:spPr bwMode="auto">
              <a:xfrm>
                <a:off x="2688" y="2830"/>
                <a:ext cx="672" cy="328"/>
              </a:xfrm>
              <a:prstGeom prst="cube">
                <a:avLst>
                  <a:gd name="adj" fmla="val 81991"/>
                </a:avLst>
              </a:prstGeom>
              <a:solidFill>
                <a:srgbClr val="CCFFFF"/>
              </a:solidFill>
              <a:ln w="31750">
                <a:solidFill>
                  <a:srgbClr val="336666"/>
                </a:solidFill>
                <a:miter lim="800000"/>
                <a:headEnd/>
                <a:tailEnd/>
              </a:ln>
            </p:spPr>
            <p:txBody>
              <a:bodyPr wrap="none" anchor="ctr"/>
              <a:lstStyle/>
              <a:p>
                <a:endParaRPr lang="en-US"/>
              </a:p>
            </p:txBody>
          </p:sp>
          <p:sp>
            <p:nvSpPr>
              <p:cNvPr id="21" name="AutoShape 20"/>
              <p:cNvSpPr>
                <a:spLocks noChangeAspect="1" noChangeArrowheads="1"/>
              </p:cNvSpPr>
              <p:nvPr/>
            </p:nvSpPr>
            <p:spPr bwMode="auto">
              <a:xfrm>
                <a:off x="2642" y="2739"/>
                <a:ext cx="672" cy="328"/>
              </a:xfrm>
              <a:prstGeom prst="cube">
                <a:avLst>
                  <a:gd name="adj" fmla="val 81991"/>
                </a:avLst>
              </a:prstGeom>
              <a:solidFill>
                <a:srgbClr val="CCFFFF"/>
              </a:solidFill>
              <a:ln w="31750">
                <a:solidFill>
                  <a:srgbClr val="336666"/>
                </a:solidFill>
                <a:miter lim="800000"/>
                <a:headEnd/>
                <a:tailEnd/>
              </a:ln>
            </p:spPr>
            <p:txBody>
              <a:bodyPr wrap="none" anchor="ctr"/>
              <a:lstStyle/>
              <a:p>
                <a:endParaRPr lang="en-US"/>
              </a:p>
            </p:txBody>
          </p:sp>
          <p:sp>
            <p:nvSpPr>
              <p:cNvPr id="22" name="AutoShape 21"/>
              <p:cNvSpPr>
                <a:spLocks noChangeAspect="1" noChangeArrowheads="1"/>
              </p:cNvSpPr>
              <p:nvPr/>
            </p:nvSpPr>
            <p:spPr bwMode="auto">
              <a:xfrm>
                <a:off x="2596" y="2648"/>
                <a:ext cx="672" cy="328"/>
              </a:xfrm>
              <a:prstGeom prst="cube">
                <a:avLst>
                  <a:gd name="adj" fmla="val 81991"/>
                </a:avLst>
              </a:prstGeom>
              <a:solidFill>
                <a:srgbClr val="CCFFFF"/>
              </a:solidFill>
              <a:ln w="31750">
                <a:solidFill>
                  <a:srgbClr val="336666"/>
                </a:solidFill>
                <a:miter lim="800000"/>
                <a:headEnd/>
                <a:tailEnd/>
              </a:ln>
            </p:spPr>
            <p:txBody>
              <a:bodyPr wrap="none" anchor="ctr"/>
              <a:lstStyle/>
              <a:p>
                <a:endParaRPr lang="en-US"/>
              </a:p>
            </p:txBody>
          </p:sp>
          <p:sp>
            <p:nvSpPr>
              <p:cNvPr id="23" name="AutoShape 22"/>
              <p:cNvSpPr>
                <a:spLocks noChangeAspect="1" noChangeArrowheads="1"/>
              </p:cNvSpPr>
              <p:nvPr/>
            </p:nvSpPr>
            <p:spPr bwMode="auto">
              <a:xfrm>
                <a:off x="2550" y="2556"/>
                <a:ext cx="672" cy="328"/>
              </a:xfrm>
              <a:prstGeom prst="cube">
                <a:avLst>
                  <a:gd name="adj" fmla="val 81991"/>
                </a:avLst>
              </a:prstGeom>
              <a:solidFill>
                <a:srgbClr val="CCFFFF"/>
              </a:solidFill>
              <a:ln w="31750">
                <a:solidFill>
                  <a:srgbClr val="336666"/>
                </a:solidFill>
                <a:miter lim="800000"/>
                <a:headEnd/>
                <a:tailEnd/>
              </a:ln>
            </p:spPr>
            <p:txBody>
              <a:bodyPr wrap="none" anchor="ctr"/>
              <a:lstStyle/>
              <a:p>
                <a:endParaRPr lang="en-US"/>
              </a:p>
            </p:txBody>
          </p:sp>
        </p:grpSp>
        <p:sp>
          <p:nvSpPr>
            <p:cNvPr id="13" name="AutoShape 23"/>
            <p:cNvSpPr>
              <a:spLocks noChangeAspect="1" noChangeArrowheads="1"/>
            </p:cNvSpPr>
            <p:nvPr/>
          </p:nvSpPr>
          <p:spPr bwMode="auto">
            <a:xfrm>
              <a:off x="3082925" y="4002088"/>
              <a:ext cx="960438" cy="684212"/>
            </a:xfrm>
            <a:prstGeom prst="rightArrow">
              <a:avLst>
                <a:gd name="adj1" fmla="val 50000"/>
                <a:gd name="adj2" fmla="val 35093"/>
              </a:avLst>
            </a:prstGeom>
            <a:solidFill>
              <a:schemeClr val="accent1"/>
            </a:solidFill>
            <a:ln w="31750" algn="ctr">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4" name="Text Box 24"/>
            <p:cNvSpPr txBox="1">
              <a:spLocks noChangeAspect="1" noChangeArrowheads="1"/>
            </p:cNvSpPr>
            <p:nvPr/>
          </p:nvSpPr>
          <p:spPr bwMode="auto">
            <a:xfrm>
              <a:off x="3933465" y="4829259"/>
              <a:ext cx="1300163" cy="336550"/>
            </a:xfrm>
            <a:prstGeom prst="rect">
              <a:avLst/>
            </a:prstGeom>
            <a:noFill/>
            <a:ln w="31750" algn="ctr">
              <a:noFill/>
              <a:miter lim="800000"/>
              <a:headEnd/>
              <a:tailEnd/>
            </a:ln>
          </p:spPr>
          <p:txBody>
            <a:bodyPr wrap="none">
              <a:spAutoFit/>
            </a:bodyPr>
            <a:lstStyle/>
            <a:p>
              <a:pPr algn="ctr"/>
              <a:r>
                <a:rPr lang="en-US" sz="1600" b="1" i="1" dirty="0">
                  <a:latin typeface="Arial Narrow" pitchFamily="34" charset="0"/>
                </a:rPr>
                <a:t>Backlog tasks</a:t>
              </a:r>
            </a:p>
          </p:txBody>
        </p:sp>
        <p:sp>
          <p:nvSpPr>
            <p:cNvPr id="15" name="AutoShape 26"/>
            <p:cNvSpPr>
              <a:spLocks noChangeAspect="1" noChangeArrowheads="1"/>
            </p:cNvSpPr>
            <p:nvPr/>
          </p:nvSpPr>
          <p:spPr bwMode="auto">
            <a:xfrm>
              <a:off x="6184900" y="4021138"/>
              <a:ext cx="1039813" cy="684212"/>
            </a:xfrm>
            <a:prstGeom prst="rightArrow">
              <a:avLst>
                <a:gd name="adj1" fmla="val 50000"/>
                <a:gd name="adj2" fmla="val 37993"/>
              </a:avLst>
            </a:prstGeom>
            <a:solidFill>
              <a:schemeClr val="accent1"/>
            </a:solidFill>
            <a:ln w="31750" algn="ctr">
              <a:no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6" name="AutoShape 27"/>
            <p:cNvSpPr>
              <a:spLocks noChangeAspect="1" noChangeArrowheads="1"/>
            </p:cNvSpPr>
            <p:nvPr/>
          </p:nvSpPr>
          <p:spPr bwMode="auto">
            <a:xfrm>
              <a:off x="7375525" y="4051300"/>
              <a:ext cx="1003300" cy="565150"/>
            </a:xfrm>
            <a:prstGeom prst="cube">
              <a:avLst>
                <a:gd name="adj" fmla="val 25000"/>
              </a:avLst>
            </a:prstGeom>
            <a:solidFill>
              <a:srgbClr val="FF3300"/>
            </a:solidFill>
            <a:ln w="31750">
              <a:solidFill>
                <a:schemeClr val="tx1"/>
              </a:solidFill>
              <a:miter lim="800000"/>
              <a:headEnd/>
              <a:tailEnd/>
            </a:ln>
          </p:spPr>
          <p:txBody>
            <a:bodyPr wrap="none" anchor="ctr"/>
            <a:lstStyle/>
            <a:p>
              <a:endParaRPr lang="en-US"/>
            </a:p>
          </p:txBody>
        </p:sp>
        <p:sp>
          <p:nvSpPr>
            <p:cNvPr id="17" name="Text Box 28"/>
            <p:cNvSpPr txBox="1">
              <a:spLocks noChangeAspect="1" noChangeArrowheads="1"/>
            </p:cNvSpPr>
            <p:nvPr/>
          </p:nvSpPr>
          <p:spPr bwMode="auto">
            <a:xfrm>
              <a:off x="7051675" y="4751388"/>
              <a:ext cx="1863725" cy="581025"/>
            </a:xfrm>
            <a:prstGeom prst="rect">
              <a:avLst/>
            </a:prstGeom>
            <a:noFill/>
            <a:ln w="31750" algn="ctr">
              <a:noFill/>
              <a:miter lim="800000"/>
              <a:headEnd/>
              <a:tailEnd/>
            </a:ln>
          </p:spPr>
          <p:txBody>
            <a:bodyPr wrap="none">
              <a:spAutoFit/>
            </a:bodyPr>
            <a:lstStyle/>
            <a:p>
              <a:pPr algn="ctr"/>
              <a:r>
                <a:rPr lang="en-US" sz="1600" b="1" i="1">
                  <a:latin typeface="Arial Narrow" pitchFamily="34" charset="0"/>
                </a:rPr>
                <a:t>Potentially Shippable</a:t>
              </a:r>
            </a:p>
            <a:p>
              <a:pPr algn="ctr"/>
              <a:r>
                <a:rPr lang="en-US" sz="1600" b="1" i="1">
                  <a:latin typeface="Arial Narrow" pitchFamily="34" charset="0"/>
                </a:rPr>
                <a:t>Product Increment</a:t>
              </a:r>
            </a:p>
          </p:txBody>
        </p:sp>
        <p:sp>
          <p:nvSpPr>
            <p:cNvPr id="18" name="AutoShape 31"/>
            <p:cNvSpPr>
              <a:spLocks noChangeAspect="1" noChangeArrowheads="1"/>
            </p:cNvSpPr>
            <p:nvPr/>
          </p:nvSpPr>
          <p:spPr bwMode="auto">
            <a:xfrm>
              <a:off x="1968500" y="4162425"/>
              <a:ext cx="1017588" cy="465138"/>
            </a:xfrm>
            <a:prstGeom prst="cube">
              <a:avLst>
                <a:gd name="adj" fmla="val 25000"/>
              </a:avLst>
            </a:prstGeom>
            <a:solidFill>
              <a:srgbClr val="FF7C80"/>
            </a:solidFill>
            <a:ln w="31750">
              <a:solidFill>
                <a:srgbClr val="336666"/>
              </a:solidFill>
              <a:miter lim="800000"/>
              <a:headEnd/>
              <a:tailEnd/>
            </a:ln>
          </p:spPr>
          <p:txBody>
            <a:bodyPr wrap="none" anchor="ctr"/>
            <a:lstStyle/>
            <a:p>
              <a:endParaRPr lang="en-US"/>
            </a:p>
          </p:txBody>
        </p:sp>
        <p:sp>
          <p:nvSpPr>
            <p:cNvPr id="19" name="Text Box 32"/>
            <p:cNvSpPr txBox="1">
              <a:spLocks noChangeAspect="1" noChangeArrowheads="1"/>
            </p:cNvSpPr>
            <p:nvPr/>
          </p:nvSpPr>
          <p:spPr bwMode="auto">
            <a:xfrm>
              <a:off x="2534586" y="3655135"/>
              <a:ext cx="2227262" cy="336550"/>
            </a:xfrm>
            <a:prstGeom prst="rect">
              <a:avLst/>
            </a:prstGeom>
            <a:noFill/>
            <a:ln w="31750" algn="ctr">
              <a:noFill/>
              <a:miter lim="800000"/>
              <a:headEnd/>
              <a:tailEnd/>
            </a:ln>
          </p:spPr>
          <p:txBody>
            <a:bodyPr>
              <a:spAutoFit/>
            </a:bodyPr>
            <a:lstStyle/>
            <a:p>
              <a:r>
                <a:rPr lang="en-US" sz="1600" b="1" i="1" dirty="0">
                  <a:latin typeface="Arial Narrow" pitchFamily="34" charset="0"/>
                </a:rPr>
                <a:t>Iteration Backlog</a:t>
              </a:r>
            </a:p>
          </p:txBody>
        </p:sp>
      </p:grpSp>
      <p:sp>
        <p:nvSpPr>
          <p:cNvPr id="32" name="Rounded Rectangle 31"/>
          <p:cNvSpPr/>
          <p:nvPr/>
        </p:nvSpPr>
        <p:spPr>
          <a:xfrm>
            <a:off x="150321" y="926311"/>
            <a:ext cx="2190307" cy="98882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Review Organizational Strategic Intent</a:t>
            </a:r>
            <a:endParaRPr lang="en-US" dirty="0">
              <a:solidFill>
                <a:schemeClr val="tx1"/>
              </a:solidFill>
            </a:endParaRPr>
          </a:p>
        </p:txBody>
      </p:sp>
      <p:sp>
        <p:nvSpPr>
          <p:cNvPr id="33" name="Rounded Rectangle 32"/>
          <p:cNvSpPr/>
          <p:nvPr/>
        </p:nvSpPr>
        <p:spPr>
          <a:xfrm>
            <a:off x="268869" y="2318643"/>
            <a:ext cx="2369869" cy="142491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Establish Projects and Initiatives aligned with Intent</a:t>
            </a:r>
            <a:endParaRPr lang="en-US" dirty="0">
              <a:solidFill>
                <a:schemeClr val="tx1"/>
              </a:solidFill>
            </a:endParaRPr>
          </a:p>
        </p:txBody>
      </p:sp>
      <p:sp>
        <p:nvSpPr>
          <p:cNvPr id="34" name="Rounded Rectangle 33"/>
          <p:cNvSpPr/>
          <p:nvPr/>
        </p:nvSpPr>
        <p:spPr>
          <a:xfrm>
            <a:off x="6646048" y="1156629"/>
            <a:ext cx="2190307" cy="113217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Measure Results of individuals relative to job expectations</a:t>
            </a:r>
            <a:endParaRPr lang="en-US" dirty="0">
              <a:solidFill>
                <a:schemeClr val="tx1"/>
              </a:solidFill>
            </a:endParaRPr>
          </a:p>
        </p:txBody>
      </p:sp>
      <p:cxnSp>
        <p:nvCxnSpPr>
          <p:cNvPr id="35" name="Straight Arrow Connector 34"/>
          <p:cNvCxnSpPr/>
          <p:nvPr/>
        </p:nvCxnSpPr>
        <p:spPr>
          <a:xfrm>
            <a:off x="1245474" y="2036098"/>
            <a:ext cx="0" cy="33673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6" name="Arc 35"/>
          <p:cNvSpPr/>
          <p:nvPr/>
        </p:nvSpPr>
        <p:spPr>
          <a:xfrm rot="10800000">
            <a:off x="1503653" y="2911335"/>
            <a:ext cx="1552352" cy="1658988"/>
          </a:xfrm>
          <a:prstGeom prst="arc">
            <a:avLst/>
          </a:prstGeom>
          <a:ln w="6350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Arrow Connector 36"/>
          <p:cNvCxnSpPr/>
          <p:nvPr/>
        </p:nvCxnSpPr>
        <p:spPr>
          <a:xfrm flipV="1">
            <a:off x="7712684" y="2524635"/>
            <a:ext cx="0" cy="118908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234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program rollout</a:t>
            </a:r>
            <a:endParaRPr lang="en-US" dirty="0"/>
          </a:p>
        </p:txBody>
      </p:sp>
      <p:pic>
        <p:nvPicPr>
          <p:cNvPr id="5" name="Content Placeholder 4"/>
          <p:cNvPicPr>
            <a:picLocks noGrp="1" noChangeAspect="1"/>
          </p:cNvPicPr>
          <p:nvPr>
            <p:ph idx="1"/>
          </p:nvPr>
        </p:nvPicPr>
        <p:blipFill>
          <a:blip r:embed="rId3"/>
          <a:stretch>
            <a:fillRect/>
          </a:stretch>
        </p:blipFill>
        <p:spPr>
          <a:xfrm>
            <a:off x="2005781" y="1575795"/>
            <a:ext cx="5014451" cy="4683424"/>
          </a:xfrm>
          <a:prstGeom prst="rect">
            <a:avLst/>
          </a:prstGeom>
          <a:ln w="12700">
            <a:solidFill>
              <a:schemeClr val="tx1"/>
            </a:solidFill>
          </a:ln>
          <a:effectLst>
            <a:outerShdw blurRad="101600" dist="101600" dir="8100000" algn="tr" rotWithShape="0">
              <a:prstClr val="black">
                <a:alpha val="40000"/>
              </a:prstClr>
            </a:outerShdw>
          </a:effectLst>
        </p:spPr>
      </p:pic>
    </p:spTree>
    <p:extLst>
      <p:ext uri="{BB962C8B-B14F-4D97-AF65-F5344CB8AC3E}">
        <p14:creationId xmlns:p14="http://schemas.microsoft.com/office/powerpoint/2010/main" val="28095565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38152" y="1750953"/>
            <a:ext cx="4903341" cy="4431000"/>
            <a:chOff x="3724697" y="1832745"/>
            <a:chExt cx="4903341" cy="4431000"/>
          </a:xfrm>
        </p:grpSpPr>
        <p:sp>
          <p:nvSpPr>
            <p:cNvPr id="5" name="Rectangle 4"/>
            <p:cNvSpPr/>
            <p:nvPr/>
          </p:nvSpPr>
          <p:spPr>
            <a:xfrm>
              <a:off x="3724697" y="1832746"/>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725143" y="1832746"/>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725589" y="1832745"/>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726035" y="1832745"/>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726481" y="1832745"/>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grpSp>
      <p:grpSp>
        <p:nvGrpSpPr>
          <p:cNvPr id="11" name="Group 10"/>
          <p:cNvGrpSpPr/>
          <p:nvPr/>
        </p:nvGrpSpPr>
        <p:grpSpPr>
          <a:xfrm>
            <a:off x="1019324" y="1898585"/>
            <a:ext cx="7698150" cy="4272973"/>
            <a:chOff x="1019324" y="1898585"/>
            <a:chExt cx="7698150" cy="4272973"/>
          </a:xfrm>
        </p:grpSpPr>
        <p:cxnSp>
          <p:nvCxnSpPr>
            <p:cNvPr id="13" name="Straight Connector 12"/>
            <p:cNvCxnSpPr/>
            <p:nvPr/>
          </p:nvCxnSpPr>
          <p:spPr>
            <a:xfrm>
              <a:off x="3639936" y="2349021"/>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38907" y="3272540"/>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42554" y="4198370"/>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42554" y="5124200"/>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40337" y="6047687"/>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24568" y="281222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724568" y="3731941"/>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24568" y="4660914"/>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724568" y="558885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730709" y="2336726"/>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723437" y="3268033"/>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730610" y="4198370"/>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730610" y="5117310"/>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966980" y="1898585"/>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1019324" y="1898585"/>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grpSp>
      <p:cxnSp>
        <p:nvCxnSpPr>
          <p:cNvPr id="59" name="Straight Connector 58"/>
          <p:cNvCxnSpPr/>
          <p:nvPr/>
        </p:nvCxnSpPr>
        <p:spPr>
          <a:xfrm flipH="1" flipV="1">
            <a:off x="3642554" y="4201881"/>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146737" y="3405519"/>
            <a:ext cx="4086170" cy="1228986"/>
            <a:chOff x="4146737" y="3405519"/>
            <a:chExt cx="4086170" cy="1228986"/>
          </a:xfrm>
        </p:grpSpPr>
        <p:sp>
          <p:nvSpPr>
            <p:cNvPr id="47" name="Oval 46"/>
            <p:cNvSpPr/>
            <p:nvPr/>
          </p:nvSpPr>
          <p:spPr>
            <a:xfrm>
              <a:off x="5117269" y="4071324"/>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9" name="Oval 48"/>
            <p:cNvSpPr/>
            <p:nvPr/>
          </p:nvSpPr>
          <p:spPr>
            <a:xfrm>
              <a:off x="6117650" y="3972700"/>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1" name="Oval 50"/>
            <p:cNvSpPr/>
            <p:nvPr/>
          </p:nvSpPr>
          <p:spPr>
            <a:xfrm>
              <a:off x="7133118" y="4463055"/>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8118607" y="4520205"/>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4146737" y="340551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grpSp>
      <p:sp>
        <p:nvSpPr>
          <p:cNvPr id="57" name="Title 1"/>
          <p:cNvSpPr txBox="1">
            <a:spLocks/>
          </p:cNvSpPr>
          <p:nvPr/>
        </p:nvSpPr>
        <p:spPr>
          <a:xfrm>
            <a:off x="352752" y="961011"/>
            <a:ext cx="8460171" cy="461665"/>
          </a:xfrm>
          <a:prstGeom prst="rect">
            <a:avLst/>
          </a:prstGeom>
        </p:spPr>
        <p:txBody>
          <a:bodyPr/>
          <a:lstStyle>
            <a:lvl1pPr algn="l" defTabSz="914400" rtl="0" eaLnBrk="1" latinLnBrk="0" hangingPunct="1">
              <a:lnSpc>
                <a:spcPct val="100000"/>
              </a:lnSpc>
              <a:spcBef>
                <a:spcPct val="0"/>
              </a:spcBef>
              <a:buNone/>
              <a:defRPr sz="2400" kern="1200">
                <a:solidFill>
                  <a:schemeClr val="accent1"/>
                </a:solidFill>
                <a:latin typeface="+mj-lt"/>
                <a:ea typeface="+mj-ea"/>
                <a:cs typeface="+mj-cs"/>
              </a:defRPr>
            </a:lvl1pPr>
          </a:lstStyle>
          <a:p>
            <a:r>
              <a:rPr lang="en-US" smtClean="0"/>
              <a:t>Performance Evaluation Model</a:t>
            </a:r>
            <a:endParaRPr lang="en-US" dirty="0"/>
          </a:p>
        </p:txBody>
      </p:sp>
    </p:spTree>
    <p:extLst>
      <p:ext uri="{BB962C8B-B14F-4D97-AF65-F5344CB8AC3E}">
        <p14:creationId xmlns:p14="http://schemas.microsoft.com/office/powerpoint/2010/main" val="588008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59"/>
                                        </p:tgtEl>
                                        <p:attrNameLst>
                                          <p:attrName>style.visibility</p:attrName>
                                        </p:attrNameLst>
                                      </p:cBhvr>
                                      <p:to>
                                        <p:strVal val="visible"/>
                                      </p:to>
                                    </p:set>
                                    <p:anim calcmode="lin" valueType="num">
                                      <p:cBhvr additive="base">
                                        <p:cTn id="24" dur="500" fill="hold"/>
                                        <p:tgtEl>
                                          <p:spTgt spid="59"/>
                                        </p:tgtEl>
                                        <p:attrNameLst>
                                          <p:attrName>ppt_x</p:attrName>
                                        </p:attrNameLst>
                                      </p:cBhvr>
                                      <p:tavLst>
                                        <p:tav tm="0">
                                          <p:val>
                                            <p:strVal val="1+#ppt_w/2"/>
                                          </p:val>
                                        </p:tav>
                                        <p:tav tm="100000">
                                          <p:val>
                                            <p:strVal val="#ppt_x"/>
                                          </p:val>
                                        </p:tav>
                                      </p:tavLst>
                                    </p:anim>
                                    <p:anim calcmode="lin" valueType="num">
                                      <p:cBhvr additive="base">
                                        <p:cTn id="25"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Survey</a:t>
            </a:r>
            <a:endParaRPr lang="en-US" dirty="0"/>
          </a:p>
        </p:txBody>
      </p:sp>
      <p:sp>
        <p:nvSpPr>
          <p:cNvPr id="3" name="Content Placeholder 2"/>
          <p:cNvSpPr>
            <a:spLocks noGrp="1"/>
          </p:cNvSpPr>
          <p:nvPr>
            <p:ph idx="1"/>
          </p:nvPr>
        </p:nvSpPr>
        <p:spPr/>
        <p:txBody>
          <a:bodyPr/>
          <a:lstStyle/>
          <a:p>
            <a:r>
              <a:rPr lang="en-US" sz="2400" dirty="0" smtClean="0"/>
              <a:t>How many of you have:</a:t>
            </a:r>
          </a:p>
          <a:p>
            <a:endParaRPr lang="en-US" sz="2400" dirty="0" smtClean="0"/>
          </a:p>
          <a:p>
            <a:r>
              <a:rPr lang="en-US" sz="2200" dirty="0" smtClean="0"/>
              <a:t>Mandatory (annual) performance reviews?</a:t>
            </a:r>
          </a:p>
          <a:p>
            <a:r>
              <a:rPr lang="en-US" sz="2200" dirty="0" smtClean="0"/>
              <a:t>Abandoned performance reviews?</a:t>
            </a:r>
          </a:p>
          <a:p>
            <a:r>
              <a:rPr lang="en-US" sz="2200" dirty="0" smtClean="0"/>
              <a:t>SMART Objectives?</a:t>
            </a:r>
          </a:p>
          <a:p>
            <a:r>
              <a:rPr lang="en-US" sz="2200" dirty="0" smtClean="0"/>
              <a:t>Stack/Forced ranking?</a:t>
            </a:r>
          </a:p>
          <a:p>
            <a:endParaRPr lang="en-US" sz="2200" dirty="0"/>
          </a:p>
        </p:txBody>
      </p:sp>
    </p:spTree>
    <p:extLst>
      <p:ext uri="{BB962C8B-B14F-4D97-AF65-F5344CB8AC3E}">
        <p14:creationId xmlns:p14="http://schemas.microsoft.com/office/powerpoint/2010/main" val="154175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9"/>
          <p:cNvSpPr>
            <a:spLocks noGrp="1"/>
          </p:cNvSpPr>
          <p:nvPr>
            <p:ph type="title"/>
          </p:nvPr>
        </p:nvSpPr>
        <p:spPr>
          <a:xfrm>
            <a:off x="388241" y="2838572"/>
            <a:ext cx="5943600" cy="584775"/>
          </a:xfrm>
        </p:spPr>
        <p:txBody>
          <a:bodyPr/>
          <a:lstStyle/>
          <a:p>
            <a:r>
              <a:rPr lang="en-US" altLang="en-US" sz="3200" dirty="0" smtClean="0">
                <a:latin typeface="Verdana" panose="020B0604030504040204" pitchFamily="34" charset="0"/>
              </a:rPr>
              <a:t>Exercise</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8422800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64127"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964573"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965019"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965465"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965911"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879366"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78337"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81984"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81984"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79767"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63998" y="208897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63998"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963998"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963998"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970139"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962867"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970040"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970040"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5006249" y="813006"/>
            <a:ext cx="3522004" cy="369332"/>
          </a:xfrm>
          <a:prstGeom prst="rect">
            <a:avLst/>
          </a:prstGeom>
          <a:noFill/>
        </p:spPr>
        <p:txBody>
          <a:bodyPr wrap="square" rtlCol="0">
            <a:spAutoFit/>
          </a:bodyPr>
          <a:lstStyle/>
          <a:p>
            <a:r>
              <a:rPr lang="en-US" dirty="0">
                <a:solidFill>
                  <a:srgbClr val="FF0000"/>
                </a:solidFill>
              </a:rPr>
              <a:t>John the Journeyman</a:t>
            </a:r>
          </a:p>
        </p:txBody>
      </p:sp>
      <p:sp>
        <p:nvSpPr>
          <p:cNvPr id="47" name="Oval 46"/>
          <p:cNvSpPr/>
          <p:nvPr/>
        </p:nvSpPr>
        <p:spPr>
          <a:xfrm>
            <a:off x="5358202" y="3423601"/>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9" name="Oval 48"/>
          <p:cNvSpPr/>
          <p:nvPr/>
        </p:nvSpPr>
        <p:spPr>
          <a:xfrm>
            <a:off x="6358583" y="332497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914383"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7359094" y="337842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8359540" y="387248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4357756" y="344909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7" name="Content Placeholder 4"/>
          <p:cNvSpPr txBox="1">
            <a:spLocks/>
          </p:cNvSpPr>
          <p:nvPr/>
        </p:nvSpPr>
        <p:spPr>
          <a:xfrm>
            <a:off x="282413" y="1230927"/>
            <a:ext cx="2584493" cy="4521398"/>
          </a:xfrm>
          <a:prstGeom prst="rect">
            <a:avLst/>
          </a:prstGeom>
          <a:solidFill>
            <a:schemeClr val="bg1"/>
          </a:solidFill>
        </p:spPr>
        <p:txBody>
          <a:bodyPr/>
          <a:lstStyle>
            <a:lvl1pPr marL="171450" indent="-171450" algn="l" defTabSz="914400" rtl="0" eaLnBrk="1" latinLnBrk="0" hangingPunct="1">
              <a:lnSpc>
                <a:spcPct val="100000"/>
              </a:lnSpc>
              <a:spcBef>
                <a:spcPts val="1000"/>
              </a:spcBef>
              <a:buClr>
                <a:schemeClr val="accent1"/>
              </a:buClr>
              <a:buFont typeface="Arial" panose="020B0604020202020204" pitchFamily="34" charset="0"/>
              <a:buChar char="•"/>
              <a:tabLst/>
              <a:defRPr sz="1400" kern="1200">
                <a:solidFill>
                  <a:schemeClr val="tx2"/>
                </a:solidFill>
                <a:latin typeface="+mn-lt"/>
                <a:ea typeface="+mn-ea"/>
                <a:cs typeface="+mn-cs"/>
              </a:defRPr>
            </a:lvl1pPr>
            <a:lvl2pPr marL="344488" indent="-173038" algn="l" defTabSz="914400" rtl="0" eaLnBrk="1" latinLnBrk="0" hangingPunct="1">
              <a:lnSpc>
                <a:spcPct val="100000"/>
              </a:lnSpc>
              <a:spcBef>
                <a:spcPts val="1000"/>
              </a:spcBef>
              <a:buClr>
                <a:schemeClr val="accent1"/>
              </a:buClr>
              <a:buFont typeface=".HelveticaNeueDeskInterface-Regular" charset="0"/>
              <a:buChar char="&gt;"/>
              <a:tabLst/>
              <a:defRPr sz="1400" kern="1200">
                <a:solidFill>
                  <a:schemeClr val="tx2"/>
                </a:solidFill>
                <a:latin typeface="+mn-lt"/>
                <a:ea typeface="+mn-ea"/>
                <a:cs typeface="+mn-cs"/>
              </a:defRPr>
            </a:lvl2pPr>
            <a:lvl3pPr marL="515938" indent="-171450" algn="l" defTabSz="914400" rtl="0" eaLnBrk="1" latinLnBrk="0" hangingPunct="1">
              <a:lnSpc>
                <a:spcPct val="100000"/>
              </a:lnSpc>
              <a:spcBef>
                <a:spcPts val="1000"/>
              </a:spcBef>
              <a:buClr>
                <a:schemeClr val="accent1"/>
              </a:buClr>
              <a:buFont typeface=".HelveticaNeueDeskInterface-Regular" charset="0"/>
              <a:buChar char="–"/>
              <a:tabLst/>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smtClean="0"/>
              <a:t>Gather into groups</a:t>
            </a:r>
          </a:p>
          <a:p>
            <a:r>
              <a:rPr lang="en-US" sz="1600" dirty="0" smtClean="0"/>
              <a:t>Get to know the character in your handout – develop a little backstory together</a:t>
            </a:r>
          </a:p>
          <a:p>
            <a:r>
              <a:rPr lang="en-US" sz="1600" dirty="0" smtClean="0"/>
              <a:t>Think about the dot positions – do they meet expectations? </a:t>
            </a:r>
          </a:p>
          <a:p>
            <a:r>
              <a:rPr lang="en-US" sz="1600" dirty="0" smtClean="0"/>
              <a:t>What’s your coaching message?</a:t>
            </a:r>
          </a:p>
          <a:p>
            <a:endParaRPr lang="en-US" dirty="0"/>
          </a:p>
        </p:txBody>
      </p:sp>
    </p:spTree>
    <p:extLst>
      <p:ext uri="{BB962C8B-B14F-4D97-AF65-F5344CB8AC3E}">
        <p14:creationId xmlns:p14="http://schemas.microsoft.com/office/powerpoint/2010/main" val="3069096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373190" y="813006"/>
            <a:ext cx="3522004" cy="369332"/>
          </a:xfrm>
          <a:prstGeom prst="rect">
            <a:avLst/>
          </a:prstGeom>
          <a:noFill/>
        </p:spPr>
        <p:txBody>
          <a:bodyPr wrap="square" rtlCol="0">
            <a:spAutoFit/>
          </a:bodyPr>
          <a:lstStyle/>
          <a:p>
            <a:r>
              <a:rPr lang="en-US" dirty="0">
                <a:solidFill>
                  <a:srgbClr val="FF0000"/>
                </a:solidFill>
              </a:rPr>
              <a:t>John the Journeyman</a:t>
            </a:r>
          </a:p>
        </p:txBody>
      </p:sp>
      <p:sp>
        <p:nvSpPr>
          <p:cNvPr id="47" name="Oval 46"/>
          <p:cNvSpPr/>
          <p:nvPr/>
        </p:nvSpPr>
        <p:spPr>
          <a:xfrm>
            <a:off x="4725143" y="3423601"/>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9" name="Oval 48"/>
          <p:cNvSpPr/>
          <p:nvPr/>
        </p:nvSpPr>
        <p:spPr>
          <a:xfrm>
            <a:off x="5725524" y="332497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5" y="337842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1" y="387248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344909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4181420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575154" y="801406"/>
            <a:ext cx="2698467" cy="369332"/>
          </a:xfrm>
          <a:prstGeom prst="rect">
            <a:avLst/>
          </a:prstGeom>
          <a:noFill/>
        </p:spPr>
        <p:txBody>
          <a:bodyPr wrap="square" rtlCol="0">
            <a:spAutoFit/>
          </a:bodyPr>
          <a:lstStyle/>
          <a:p>
            <a:r>
              <a:rPr lang="en-US" dirty="0">
                <a:solidFill>
                  <a:srgbClr val="FF0000"/>
                </a:solidFill>
              </a:rPr>
              <a:t>Heather the Hero</a:t>
            </a:r>
          </a:p>
        </p:txBody>
      </p:sp>
      <p:sp>
        <p:nvSpPr>
          <p:cNvPr id="47" name="Oval 46"/>
          <p:cNvSpPr/>
          <p:nvPr/>
        </p:nvSpPr>
        <p:spPr>
          <a:xfrm>
            <a:off x="4725143" y="329376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5" y="377503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1" y="3091500"/>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273663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9" name="Oval 48"/>
          <p:cNvSpPr/>
          <p:nvPr/>
        </p:nvSpPr>
        <p:spPr>
          <a:xfrm>
            <a:off x="5725524" y="348203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1201525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457165" y="801407"/>
            <a:ext cx="3158263" cy="369332"/>
          </a:xfrm>
          <a:prstGeom prst="rect">
            <a:avLst/>
          </a:prstGeom>
          <a:noFill/>
        </p:spPr>
        <p:txBody>
          <a:bodyPr wrap="square" rtlCol="0">
            <a:spAutoFit/>
          </a:bodyPr>
          <a:lstStyle/>
          <a:p>
            <a:r>
              <a:rPr lang="en-US" dirty="0">
                <a:solidFill>
                  <a:srgbClr val="FF0000"/>
                </a:solidFill>
              </a:rPr>
              <a:t>Ivan the Individualist</a:t>
            </a:r>
          </a:p>
        </p:txBody>
      </p:sp>
      <p:sp>
        <p:nvSpPr>
          <p:cNvPr id="49" name="Oval 48"/>
          <p:cNvSpPr/>
          <p:nvPr/>
        </p:nvSpPr>
        <p:spPr>
          <a:xfrm>
            <a:off x="5725524" y="3991891"/>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5" y="347534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1" y="3198714"/>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3174604"/>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3" y="3466938"/>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3239640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457167" y="786659"/>
            <a:ext cx="2856360" cy="369332"/>
          </a:xfrm>
          <a:prstGeom prst="rect">
            <a:avLst/>
          </a:prstGeom>
          <a:noFill/>
        </p:spPr>
        <p:txBody>
          <a:bodyPr wrap="square" rtlCol="0">
            <a:spAutoFit/>
          </a:bodyPr>
          <a:lstStyle/>
          <a:p>
            <a:r>
              <a:rPr lang="en-US" dirty="0" err="1">
                <a:solidFill>
                  <a:srgbClr val="FF0000"/>
                </a:solidFill>
              </a:rPr>
              <a:t>Tessy</a:t>
            </a:r>
            <a:r>
              <a:rPr lang="en-US" dirty="0">
                <a:solidFill>
                  <a:srgbClr val="FF0000"/>
                </a:solidFill>
              </a:rPr>
              <a:t> the Team Angel</a:t>
            </a:r>
          </a:p>
        </p:txBody>
      </p:sp>
      <p:sp>
        <p:nvSpPr>
          <p:cNvPr id="49" name="Oval 48"/>
          <p:cNvSpPr/>
          <p:nvPr/>
        </p:nvSpPr>
        <p:spPr>
          <a:xfrm>
            <a:off x="5725524" y="2742683"/>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5" y="3655151"/>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1" y="3505668"/>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377503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3163" y="3132141"/>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3762196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604653" y="801407"/>
            <a:ext cx="3084057" cy="369332"/>
          </a:xfrm>
          <a:prstGeom prst="rect">
            <a:avLst/>
          </a:prstGeom>
          <a:noFill/>
        </p:spPr>
        <p:txBody>
          <a:bodyPr wrap="square" rtlCol="0">
            <a:spAutoFit/>
          </a:bodyPr>
          <a:lstStyle/>
          <a:p>
            <a:r>
              <a:rPr lang="en-US" dirty="0">
                <a:solidFill>
                  <a:srgbClr val="FF0000"/>
                </a:solidFill>
              </a:rPr>
              <a:t>Irene the Innovator</a:t>
            </a:r>
          </a:p>
        </p:txBody>
      </p:sp>
      <p:sp>
        <p:nvSpPr>
          <p:cNvPr id="49" name="Oval 48"/>
          <p:cNvSpPr/>
          <p:nvPr/>
        </p:nvSpPr>
        <p:spPr>
          <a:xfrm>
            <a:off x="5725524" y="338729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5" y="410942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1" y="292551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3744481"/>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3" y="3312495"/>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481487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048171" y="786659"/>
            <a:ext cx="4242381" cy="369332"/>
          </a:xfrm>
          <a:prstGeom prst="rect">
            <a:avLst/>
          </a:prstGeom>
          <a:noFill/>
        </p:spPr>
        <p:txBody>
          <a:bodyPr wrap="square" rtlCol="0">
            <a:spAutoFit/>
          </a:bodyPr>
          <a:lstStyle/>
          <a:p>
            <a:r>
              <a:rPr lang="en-US" dirty="0">
                <a:solidFill>
                  <a:srgbClr val="FF0000"/>
                </a:solidFill>
              </a:rPr>
              <a:t>Quincy the Quality Evangelist</a:t>
            </a:r>
          </a:p>
        </p:txBody>
      </p:sp>
      <p:sp>
        <p:nvSpPr>
          <p:cNvPr id="49" name="Oval 48"/>
          <p:cNvSpPr/>
          <p:nvPr/>
        </p:nvSpPr>
        <p:spPr>
          <a:xfrm>
            <a:off x="5727884" y="307445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5" y="259102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1" y="367742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370081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3" y="3209343"/>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297342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328390" y="816155"/>
            <a:ext cx="2915974" cy="369332"/>
          </a:xfrm>
          <a:prstGeom prst="rect">
            <a:avLst/>
          </a:prstGeom>
          <a:noFill/>
        </p:spPr>
        <p:txBody>
          <a:bodyPr wrap="square" rtlCol="0">
            <a:spAutoFit/>
          </a:bodyPr>
          <a:lstStyle/>
          <a:p>
            <a:r>
              <a:rPr lang="en-US" dirty="0">
                <a:solidFill>
                  <a:srgbClr val="FF0000"/>
                </a:solidFill>
              </a:rPr>
              <a:t>Paula the Perfectionist</a:t>
            </a:r>
          </a:p>
        </p:txBody>
      </p:sp>
      <p:sp>
        <p:nvSpPr>
          <p:cNvPr id="49" name="Oval 48"/>
          <p:cNvSpPr/>
          <p:nvPr/>
        </p:nvSpPr>
        <p:spPr>
          <a:xfrm>
            <a:off x="5725524" y="374865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5" y="293964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1" y="356335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4575318"/>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3" y="337842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136282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3753203" y="801407"/>
            <a:ext cx="4716777" cy="369332"/>
          </a:xfrm>
          <a:prstGeom prst="rect">
            <a:avLst/>
          </a:prstGeom>
          <a:noFill/>
        </p:spPr>
        <p:txBody>
          <a:bodyPr wrap="square" rtlCol="0">
            <a:spAutoFit/>
          </a:bodyPr>
          <a:lstStyle/>
          <a:p>
            <a:r>
              <a:rPr lang="en-US" dirty="0">
                <a:solidFill>
                  <a:srgbClr val="FF0000"/>
                </a:solidFill>
              </a:rPr>
              <a:t>Tim the Enchanter….er Technologist</a:t>
            </a:r>
          </a:p>
        </p:txBody>
      </p:sp>
      <p:sp>
        <p:nvSpPr>
          <p:cNvPr id="49" name="Oval 48"/>
          <p:cNvSpPr/>
          <p:nvPr/>
        </p:nvSpPr>
        <p:spPr>
          <a:xfrm>
            <a:off x="5725524" y="338729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5" y="3191733"/>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1" y="295556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18315" y="311870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3" y="386221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4045354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352752" y="961011"/>
            <a:ext cx="8460171" cy="461665"/>
          </a:xfrm>
        </p:spPr>
        <p:txBody>
          <a:bodyPr/>
          <a:lstStyle/>
          <a:p>
            <a:r>
              <a:rPr lang="en-US" altLang="en-US" dirty="0">
                <a:latin typeface="Verdana" panose="020B0604030504040204" pitchFamily="34" charset="0"/>
              </a:rPr>
              <a:t>Breakout session</a:t>
            </a:r>
            <a:r>
              <a:rPr lang="en-US" altLang="en-US" dirty="0" smtClean="0">
                <a:latin typeface="Verdana" panose="020B0604030504040204" pitchFamily="34" charset="0"/>
              </a:rPr>
              <a:t>:</a:t>
            </a:r>
          </a:p>
        </p:txBody>
      </p:sp>
      <p:sp>
        <p:nvSpPr>
          <p:cNvPr id="13315" name="Content Placeholder 4"/>
          <p:cNvSpPr>
            <a:spLocks noGrp="1"/>
          </p:cNvSpPr>
          <p:nvPr>
            <p:ph idx="1"/>
          </p:nvPr>
        </p:nvSpPr>
        <p:spPr/>
        <p:txBody>
          <a:bodyPr/>
          <a:lstStyle/>
          <a:p>
            <a:r>
              <a:rPr lang="en-US" altLang="en-US" dirty="0" smtClean="0">
                <a:latin typeface="Verdana" panose="020B0604030504040204" pitchFamily="34" charset="0"/>
              </a:rPr>
              <a:t>What challenges have you seen with performance reviews?</a:t>
            </a:r>
          </a:p>
          <a:p>
            <a:endParaRPr lang="en-US" altLang="en-US" dirty="0" smtClean="0">
              <a:latin typeface="Verdana" panose="020B0604030504040204" pitchFamily="34" charset="0"/>
            </a:endParaRPr>
          </a:p>
          <a:p>
            <a:r>
              <a:rPr lang="en-US" altLang="en-US" dirty="0" smtClean="0">
                <a:latin typeface="Verdana" panose="020B0604030504040204" pitchFamily="34" charset="0"/>
              </a:rPr>
              <a:t>What have you seen that has worked well with your performance reviews?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4886" y="3434629"/>
            <a:ext cx="3825914" cy="2494496"/>
          </a:xfrm>
          <a:prstGeom prst="rect">
            <a:avLst/>
          </a:prstGeom>
        </p:spPr>
      </p:pic>
    </p:spTree>
    <p:extLst>
      <p:ext uri="{BB962C8B-B14F-4D97-AF65-F5344CB8AC3E}">
        <p14:creationId xmlns:p14="http://schemas.microsoft.com/office/powerpoint/2010/main" val="2095523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3930183" y="786659"/>
            <a:ext cx="4274730" cy="369332"/>
          </a:xfrm>
          <a:prstGeom prst="rect">
            <a:avLst/>
          </a:prstGeom>
          <a:noFill/>
        </p:spPr>
        <p:txBody>
          <a:bodyPr wrap="square" rtlCol="0">
            <a:spAutoFit/>
          </a:bodyPr>
          <a:lstStyle/>
          <a:p>
            <a:r>
              <a:rPr lang="en-US" dirty="0">
                <a:solidFill>
                  <a:srgbClr val="FF0000"/>
                </a:solidFill>
              </a:rPr>
              <a:t>Alex the Architecture Astronaut</a:t>
            </a: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5" y="272845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1" y="272845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6479" y="3613880"/>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3" y="386221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9" name="Oval 48"/>
          <p:cNvSpPr/>
          <p:nvPr/>
        </p:nvSpPr>
        <p:spPr>
          <a:xfrm>
            <a:off x="5755821" y="3562818"/>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1859758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245768" y="825875"/>
            <a:ext cx="3530160" cy="369332"/>
          </a:xfrm>
          <a:prstGeom prst="rect">
            <a:avLst/>
          </a:prstGeom>
          <a:noFill/>
        </p:spPr>
        <p:txBody>
          <a:bodyPr wrap="square" rtlCol="0">
            <a:spAutoFit/>
          </a:bodyPr>
          <a:lstStyle/>
          <a:p>
            <a:r>
              <a:rPr lang="en-US" dirty="0">
                <a:solidFill>
                  <a:srgbClr val="FF0000"/>
                </a:solidFill>
              </a:rPr>
              <a:t>Doug the Domain Expert</a:t>
            </a: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5" y="3730910"/>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1" y="318642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287923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3" y="2603523"/>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9" name="Oval 48"/>
          <p:cNvSpPr/>
          <p:nvPr/>
        </p:nvSpPr>
        <p:spPr>
          <a:xfrm>
            <a:off x="5755821" y="3475112"/>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2951113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1068"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Delivery</a:t>
            </a:r>
          </a:p>
        </p:txBody>
      </p:sp>
      <p:sp>
        <p:nvSpPr>
          <p:cNvPr id="6" name="Rectangle 5"/>
          <p:cNvSpPr/>
          <p:nvPr/>
        </p:nvSpPr>
        <p:spPr>
          <a:xfrm>
            <a:off x="4331514" y="1220078"/>
            <a:ext cx="901557" cy="4430999"/>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Customer Focus</a:t>
            </a:r>
          </a:p>
        </p:txBody>
      </p:sp>
      <p:sp>
        <p:nvSpPr>
          <p:cNvPr id="7" name="Rectangle 6"/>
          <p:cNvSpPr/>
          <p:nvPr/>
        </p:nvSpPr>
        <p:spPr>
          <a:xfrm>
            <a:off x="5331960"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Teamwork</a:t>
            </a:r>
          </a:p>
        </p:txBody>
      </p:sp>
      <p:sp>
        <p:nvSpPr>
          <p:cNvPr id="8" name="Rectangle 7"/>
          <p:cNvSpPr/>
          <p:nvPr/>
        </p:nvSpPr>
        <p:spPr>
          <a:xfrm>
            <a:off x="6332406"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Quality</a:t>
            </a:r>
          </a:p>
        </p:txBody>
      </p:sp>
      <p:sp>
        <p:nvSpPr>
          <p:cNvPr id="9" name="Rectangle 8"/>
          <p:cNvSpPr/>
          <p:nvPr/>
        </p:nvSpPr>
        <p:spPr>
          <a:xfrm>
            <a:off x="7332852" y="1220077"/>
            <a:ext cx="901557" cy="4431000"/>
          </a:xfrm>
          <a:prstGeom prst="rect">
            <a:avLst/>
          </a:prstGeom>
          <a:solidFill>
            <a:srgbClr val="DAE8F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solidFill>
              </a:rPr>
              <a:t>Initiative &amp; Innovation</a:t>
            </a:r>
          </a:p>
        </p:txBody>
      </p:sp>
      <p:cxnSp>
        <p:nvCxnSpPr>
          <p:cNvPr id="13" name="Straight Connector 12"/>
          <p:cNvCxnSpPr/>
          <p:nvPr/>
        </p:nvCxnSpPr>
        <p:spPr>
          <a:xfrm>
            <a:off x="3246307" y="1736353"/>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45278" y="265987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8925" y="358570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48925" y="4511532"/>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46708" y="5435019"/>
            <a:ext cx="5074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330939" y="2199557"/>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0939" y="3119273"/>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30939" y="4048246"/>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30939" y="4976185"/>
            <a:ext cx="4903470" cy="0"/>
          </a:xfrm>
          <a:prstGeom prst="line">
            <a:avLst/>
          </a:prstGeom>
          <a:ln w="6350">
            <a:solidFill>
              <a:srgbClr val="000000">
                <a:alpha val="15000"/>
              </a:srgbClr>
            </a:solidFill>
            <a:prstDash val="solid"/>
          </a:ln>
        </p:spPr>
        <p:style>
          <a:lnRef idx="1">
            <a:schemeClr val="accent1"/>
          </a:lnRef>
          <a:fillRef idx="0">
            <a:schemeClr val="accent1"/>
          </a:fillRef>
          <a:effectRef idx="0">
            <a:schemeClr val="accent1"/>
          </a:effectRef>
          <a:fontRef idx="minor">
            <a:schemeClr val="tx1"/>
          </a:fontRef>
        </p:style>
      </p:cxnSp>
      <p:sp>
        <p:nvSpPr>
          <p:cNvPr id="39" name="Right Triangle 38"/>
          <p:cNvSpPr/>
          <p:nvPr/>
        </p:nvSpPr>
        <p:spPr>
          <a:xfrm rot="10800000">
            <a:off x="2337080" y="1724058"/>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Triangle 45"/>
          <p:cNvSpPr/>
          <p:nvPr/>
        </p:nvSpPr>
        <p:spPr>
          <a:xfrm rot="10800000">
            <a:off x="2329808" y="2655365"/>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Triangle 47"/>
          <p:cNvSpPr/>
          <p:nvPr/>
        </p:nvSpPr>
        <p:spPr>
          <a:xfrm rot="10800000">
            <a:off x="2336981" y="3585702"/>
            <a:ext cx="888583" cy="872271"/>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49"/>
          <p:cNvSpPr/>
          <p:nvPr/>
        </p:nvSpPr>
        <p:spPr>
          <a:xfrm rot="10800000">
            <a:off x="2336981" y="4504642"/>
            <a:ext cx="888583" cy="915245"/>
          </a:xfrm>
          <a:prstGeom prst="rtTriangle">
            <a:avLst/>
          </a:prstGeom>
          <a:gradFill flip="none" rotWithShape="1">
            <a:gsLst>
              <a:gs pos="0">
                <a:srgbClr val="C27D00">
                  <a:shade val="30000"/>
                  <a:satMod val="115000"/>
                  <a:lumMod val="90000"/>
                  <a:lumOff val="10000"/>
                </a:srgbClr>
              </a:gs>
              <a:gs pos="15000">
                <a:srgbClr val="C27D00">
                  <a:shade val="67500"/>
                  <a:satMod val="115000"/>
                  <a:lumMod val="90000"/>
                  <a:lumOff val="10000"/>
                </a:srgbClr>
              </a:gs>
              <a:gs pos="100000">
                <a:srgbClr val="FFCD28"/>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573351" y="1285917"/>
            <a:ext cx="789797" cy="4272973"/>
            <a:chOff x="1272259" y="571557"/>
            <a:chExt cx="1053062" cy="5697296"/>
          </a:xfrm>
        </p:grpSpPr>
        <p:sp>
          <p:nvSpPr>
            <p:cNvPr id="43" name="TextBox 42"/>
            <p:cNvSpPr txBox="1"/>
            <p:nvPr/>
          </p:nvSpPr>
          <p:spPr>
            <a:xfrm>
              <a:off x="1277499" y="1057528"/>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44" name="TextBox 43"/>
            <p:cNvSpPr txBox="1"/>
            <p:nvPr/>
          </p:nvSpPr>
          <p:spPr>
            <a:xfrm>
              <a:off x="1275462" y="571557"/>
              <a:ext cx="1049859"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Behaviors</a:t>
              </a:r>
            </a:p>
          </p:txBody>
        </p:sp>
        <p:sp>
          <p:nvSpPr>
            <p:cNvPr id="45" name="TextBox 44"/>
            <p:cNvSpPr txBox="1"/>
            <p:nvPr/>
          </p:nvSpPr>
          <p:spPr>
            <a:xfrm>
              <a:off x="1275035" y="2313855"/>
              <a:ext cx="1041310" cy="584776"/>
            </a:xfrm>
            <a:prstGeom prst="rect">
              <a:avLst/>
            </a:prstGeom>
            <a:noFill/>
          </p:spPr>
          <p:txBody>
            <a:bodyPr wrap="none" rtlCol="0">
              <a:spAutoFit/>
            </a:bodyPr>
            <a:lstStyle/>
            <a:p>
              <a:r>
                <a:rPr lang="en-US" sz="750" dirty="0">
                  <a:solidFill>
                    <a:srgbClr val="A86C00"/>
                  </a:solidFill>
                  <a:cs typeface="Arial" panose="020B0604020202020204" pitchFamily="34" charset="0"/>
                </a:rPr>
                <a:t>Leader / </a:t>
              </a:r>
            </a:p>
            <a:p>
              <a:r>
                <a:rPr lang="en-US" sz="750" dirty="0">
                  <a:solidFill>
                    <a:srgbClr val="A86C00"/>
                  </a:solidFill>
                  <a:cs typeface="Arial" panose="020B0604020202020204" pitchFamily="34" charset="0"/>
                </a:rPr>
                <a:t>Extraordinary </a:t>
              </a:r>
            </a:p>
            <a:p>
              <a:r>
                <a:rPr lang="en-US" sz="750" dirty="0">
                  <a:solidFill>
                    <a:srgbClr val="A86C00"/>
                  </a:solidFill>
                  <a:cs typeface="Arial" panose="020B0604020202020204" pitchFamily="34" charset="0"/>
                </a:rPr>
                <a:t>Contributor</a:t>
              </a:r>
            </a:p>
          </p:txBody>
        </p:sp>
        <p:sp>
          <p:nvSpPr>
            <p:cNvPr id="53" name="TextBox 52"/>
            <p:cNvSpPr txBox="1"/>
            <p:nvPr/>
          </p:nvSpPr>
          <p:spPr>
            <a:xfrm>
              <a:off x="1275035" y="3560515"/>
              <a:ext cx="983602" cy="276999"/>
            </a:xfrm>
            <a:prstGeom prst="rect">
              <a:avLst/>
            </a:prstGeom>
            <a:noFill/>
          </p:spPr>
          <p:txBody>
            <a:bodyPr wrap="none" rtlCol="0">
              <a:spAutoFit/>
            </a:bodyPr>
            <a:lstStyle/>
            <a:p>
              <a:r>
                <a:rPr lang="en-US" sz="750" dirty="0">
                  <a:solidFill>
                    <a:srgbClr val="A86C00"/>
                  </a:solidFill>
                  <a:cs typeface="Arial" panose="020B0604020202020204" pitchFamily="34" charset="0"/>
                </a:rPr>
                <a:t>Self-Directed</a:t>
              </a:r>
            </a:p>
          </p:txBody>
        </p:sp>
        <p:sp>
          <p:nvSpPr>
            <p:cNvPr id="54" name="TextBox 53"/>
            <p:cNvSpPr txBox="1"/>
            <p:nvPr/>
          </p:nvSpPr>
          <p:spPr>
            <a:xfrm>
              <a:off x="1275035" y="4763801"/>
              <a:ext cx="985739"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Support</a:t>
              </a:r>
            </a:p>
          </p:txBody>
        </p:sp>
        <p:sp>
          <p:nvSpPr>
            <p:cNvPr id="55" name="TextBox 54"/>
            <p:cNvSpPr txBox="1"/>
            <p:nvPr/>
          </p:nvSpPr>
          <p:spPr>
            <a:xfrm>
              <a:off x="1272259" y="5991854"/>
              <a:ext cx="1041310" cy="276999"/>
            </a:xfrm>
            <a:prstGeom prst="rect">
              <a:avLst/>
            </a:prstGeom>
            <a:noFill/>
          </p:spPr>
          <p:txBody>
            <a:bodyPr wrap="none" rtlCol="0">
              <a:spAutoFit/>
            </a:bodyPr>
            <a:lstStyle/>
            <a:p>
              <a:r>
                <a:rPr lang="en-US" sz="750" dirty="0">
                  <a:solidFill>
                    <a:srgbClr val="A86C00"/>
                  </a:solidFill>
                  <a:cs typeface="Arial" panose="020B0604020202020204" pitchFamily="34" charset="0"/>
                </a:rPr>
                <a:t>With Direction</a:t>
              </a:r>
            </a:p>
          </p:txBody>
        </p:sp>
      </p:grpSp>
      <p:grpSp>
        <p:nvGrpSpPr>
          <p:cNvPr id="3" name="Group 2"/>
          <p:cNvGrpSpPr/>
          <p:nvPr/>
        </p:nvGrpSpPr>
        <p:grpSpPr>
          <a:xfrm>
            <a:off x="625695" y="1285917"/>
            <a:ext cx="957313" cy="4272972"/>
            <a:chOff x="2260472" y="571557"/>
            <a:chExt cx="1276416" cy="5697295"/>
          </a:xfrm>
        </p:grpSpPr>
        <p:sp>
          <p:nvSpPr>
            <p:cNvPr id="40" name="TextBox 39"/>
            <p:cNvSpPr txBox="1"/>
            <p:nvPr/>
          </p:nvSpPr>
          <p:spPr>
            <a:xfrm>
              <a:off x="2280136" y="1057528"/>
              <a:ext cx="953680" cy="584776"/>
            </a:xfrm>
            <a:prstGeom prst="rect">
              <a:avLst/>
            </a:prstGeom>
            <a:noFill/>
          </p:spPr>
          <p:txBody>
            <a:bodyPr wrap="none" rtlCol="0">
              <a:spAutoFit/>
            </a:bodyPr>
            <a:lstStyle/>
            <a:p>
              <a:r>
                <a:rPr lang="en-US" sz="750" dirty="0">
                  <a:solidFill>
                    <a:srgbClr val="A86C00"/>
                  </a:solidFill>
                  <a:cs typeface="Arial" panose="020B0604020202020204" pitchFamily="34" charset="0"/>
                </a:rPr>
                <a:t>Recognized </a:t>
              </a:r>
            </a:p>
            <a:p>
              <a:r>
                <a:rPr lang="en-US" sz="750" dirty="0">
                  <a:solidFill>
                    <a:srgbClr val="A86C00"/>
                  </a:solidFill>
                  <a:cs typeface="Arial" panose="020B0604020202020204" pitchFamily="34" charset="0"/>
                </a:rPr>
                <a:t>Corporate </a:t>
              </a:r>
            </a:p>
            <a:p>
              <a:r>
                <a:rPr lang="en-US" sz="750" dirty="0">
                  <a:solidFill>
                    <a:srgbClr val="A86C00"/>
                  </a:solidFill>
                  <a:cs typeface="Arial" panose="020B0604020202020204" pitchFamily="34" charset="0"/>
                </a:rPr>
                <a:t>Resource</a:t>
              </a:r>
            </a:p>
          </p:txBody>
        </p:sp>
        <p:sp>
          <p:nvSpPr>
            <p:cNvPr id="41" name="TextBox 40"/>
            <p:cNvSpPr txBox="1"/>
            <p:nvPr/>
          </p:nvSpPr>
          <p:spPr>
            <a:xfrm>
              <a:off x="2284187" y="571557"/>
              <a:ext cx="782693" cy="323165"/>
            </a:xfrm>
            <a:prstGeom prst="rect">
              <a:avLst/>
            </a:prstGeom>
            <a:noFill/>
          </p:spPr>
          <p:txBody>
            <a:bodyPr wrap="none" rtlCol="0">
              <a:spAutoFit/>
            </a:bodyPr>
            <a:lstStyle/>
            <a:p>
              <a:r>
                <a:rPr lang="en-US" sz="975" b="1" dirty="0">
                  <a:solidFill>
                    <a:srgbClr val="A86C00"/>
                  </a:solidFill>
                  <a:cs typeface="Arial" panose="020B0604020202020204" pitchFamily="34" charset="0"/>
                </a:rPr>
                <a:t>Impact</a:t>
              </a:r>
            </a:p>
          </p:txBody>
        </p:sp>
        <p:sp>
          <p:nvSpPr>
            <p:cNvPr id="42" name="TextBox 41"/>
            <p:cNvSpPr txBox="1"/>
            <p:nvPr/>
          </p:nvSpPr>
          <p:spPr>
            <a:xfrm>
              <a:off x="2274355" y="2313856"/>
              <a:ext cx="983603" cy="430887"/>
            </a:xfrm>
            <a:prstGeom prst="rect">
              <a:avLst/>
            </a:prstGeom>
            <a:noFill/>
          </p:spPr>
          <p:txBody>
            <a:bodyPr wrap="none" rtlCol="0">
              <a:spAutoFit/>
            </a:bodyPr>
            <a:lstStyle/>
            <a:p>
              <a:r>
                <a:rPr lang="en-US" sz="750" dirty="0">
                  <a:solidFill>
                    <a:srgbClr val="A86C00"/>
                  </a:solidFill>
                  <a:cs typeface="Arial" panose="020B0604020202020204" pitchFamily="34" charset="0"/>
                </a:rPr>
                <a:t>Deep and/or </a:t>
              </a:r>
            </a:p>
            <a:p>
              <a:r>
                <a:rPr lang="en-US" sz="750" dirty="0">
                  <a:solidFill>
                    <a:srgbClr val="A86C00"/>
                  </a:solidFill>
                  <a:cs typeface="Arial" panose="020B0604020202020204" pitchFamily="34" charset="0"/>
                </a:rPr>
                <a:t>Broad</a:t>
              </a:r>
            </a:p>
          </p:txBody>
        </p:sp>
        <p:sp>
          <p:nvSpPr>
            <p:cNvPr id="56" name="TextBox 55"/>
            <p:cNvSpPr txBox="1"/>
            <p:nvPr/>
          </p:nvSpPr>
          <p:spPr>
            <a:xfrm>
              <a:off x="2274355" y="3560515"/>
              <a:ext cx="686513" cy="276999"/>
            </a:xfrm>
            <a:prstGeom prst="rect">
              <a:avLst/>
            </a:prstGeom>
            <a:noFill/>
          </p:spPr>
          <p:txBody>
            <a:bodyPr wrap="none" rtlCol="0">
              <a:spAutoFit/>
            </a:bodyPr>
            <a:lstStyle/>
            <a:p>
              <a:r>
                <a:rPr lang="en-US" sz="750" dirty="0">
                  <a:solidFill>
                    <a:srgbClr val="A86C00"/>
                  </a:solidFill>
                  <a:cs typeface="Arial" panose="020B0604020202020204" pitchFamily="34" charset="0"/>
                </a:rPr>
                <a:t>Feature</a:t>
              </a:r>
            </a:p>
          </p:txBody>
        </p:sp>
        <p:sp>
          <p:nvSpPr>
            <p:cNvPr id="58" name="TextBox 57"/>
            <p:cNvSpPr txBox="1"/>
            <p:nvPr/>
          </p:nvSpPr>
          <p:spPr>
            <a:xfrm>
              <a:off x="2270595" y="4766711"/>
              <a:ext cx="851087" cy="276999"/>
            </a:xfrm>
            <a:prstGeom prst="rect">
              <a:avLst/>
            </a:prstGeom>
            <a:noFill/>
          </p:spPr>
          <p:txBody>
            <a:bodyPr wrap="none" rtlCol="0">
              <a:spAutoFit/>
            </a:bodyPr>
            <a:lstStyle/>
            <a:p>
              <a:r>
                <a:rPr lang="en-US" sz="750" dirty="0">
                  <a:solidFill>
                    <a:srgbClr val="A86C00"/>
                  </a:solidFill>
                  <a:cs typeface="Arial" panose="020B0604020202020204" pitchFamily="34" charset="0"/>
                </a:rPr>
                <a:t>User Story</a:t>
              </a:r>
            </a:p>
          </p:txBody>
        </p:sp>
        <p:sp>
          <p:nvSpPr>
            <p:cNvPr id="66" name="TextBox 65"/>
            <p:cNvSpPr txBox="1"/>
            <p:nvPr/>
          </p:nvSpPr>
          <p:spPr>
            <a:xfrm>
              <a:off x="2260472" y="5991853"/>
              <a:ext cx="1276416" cy="276999"/>
            </a:xfrm>
            <a:prstGeom prst="rect">
              <a:avLst/>
            </a:prstGeom>
            <a:noFill/>
          </p:spPr>
          <p:txBody>
            <a:bodyPr wrap="none" rtlCol="0">
              <a:spAutoFit/>
            </a:bodyPr>
            <a:lstStyle/>
            <a:p>
              <a:r>
                <a:rPr lang="en-US" sz="750" dirty="0">
                  <a:solidFill>
                    <a:srgbClr val="A86C00"/>
                  </a:solidFill>
                  <a:cs typeface="Arial" panose="020B0604020202020204" pitchFamily="34" charset="0"/>
                </a:rPr>
                <a:t>Simple User Story</a:t>
              </a:r>
            </a:p>
          </p:txBody>
        </p:sp>
      </p:grpSp>
      <p:sp>
        <p:nvSpPr>
          <p:cNvPr id="34" name="TextBox 33"/>
          <p:cNvSpPr txBox="1"/>
          <p:nvPr/>
        </p:nvSpPr>
        <p:spPr>
          <a:xfrm>
            <a:off x="4662463" y="808889"/>
            <a:ext cx="2887038" cy="369332"/>
          </a:xfrm>
          <a:prstGeom prst="rect">
            <a:avLst/>
          </a:prstGeom>
          <a:noFill/>
        </p:spPr>
        <p:txBody>
          <a:bodyPr wrap="square" rtlCol="0">
            <a:spAutoFit/>
          </a:bodyPr>
          <a:lstStyle/>
          <a:p>
            <a:r>
              <a:rPr lang="en-US" dirty="0">
                <a:solidFill>
                  <a:srgbClr val="FF0000"/>
                </a:solidFill>
              </a:rPr>
              <a:t>Stan the Shy Guy</a:t>
            </a:r>
          </a:p>
        </p:txBody>
      </p:sp>
      <p:cxnSp>
        <p:nvCxnSpPr>
          <p:cNvPr id="59" name="Straight Connector 58"/>
          <p:cNvCxnSpPr/>
          <p:nvPr/>
        </p:nvCxnSpPr>
        <p:spPr>
          <a:xfrm flipH="1" flipV="1">
            <a:off x="3281324" y="3572835"/>
            <a:ext cx="5103134" cy="1286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726035" y="3013364"/>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52" name="Oval 51"/>
          <p:cNvSpPr/>
          <p:nvPr/>
        </p:nvSpPr>
        <p:spPr>
          <a:xfrm>
            <a:off x="7726481" y="3562818"/>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38" name="Oval 37"/>
          <p:cNvSpPr/>
          <p:nvPr/>
        </p:nvSpPr>
        <p:spPr>
          <a:xfrm>
            <a:off x="3724697" y="3118706"/>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7" name="Oval 46"/>
          <p:cNvSpPr/>
          <p:nvPr/>
        </p:nvSpPr>
        <p:spPr>
          <a:xfrm>
            <a:off x="4725143" y="3412697"/>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
        <p:nvSpPr>
          <p:cNvPr id="49" name="Oval 48"/>
          <p:cNvSpPr/>
          <p:nvPr/>
        </p:nvSpPr>
        <p:spPr>
          <a:xfrm>
            <a:off x="5725524" y="3717889"/>
            <a:ext cx="114300" cy="114300"/>
          </a:xfrm>
          <a:prstGeom prst="ellipse">
            <a:avLst/>
          </a:prstGeom>
          <a:solidFill>
            <a:srgbClr val="9BBB59">
              <a:lumMod val="75000"/>
            </a:srgbClr>
          </a:solidFill>
          <a:ln w="12700" cap="flat" cmpd="sng" algn="ctr">
            <a:solidFill>
              <a:srgbClr val="9BBB59">
                <a:lumMod val="50000"/>
              </a:srgbClr>
            </a:solidFill>
            <a:prstDash val="solid"/>
          </a:ln>
          <a:effectLst>
            <a:outerShdw blurRad="50800" dist="381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en-US" sz="1350" kern="0">
              <a:solidFill>
                <a:prstClr val="white"/>
              </a:solidFill>
              <a:latin typeface="Calibri"/>
            </a:endParaRPr>
          </a:p>
        </p:txBody>
      </p:sp>
    </p:spTree>
    <p:extLst>
      <p:ext uri="{BB962C8B-B14F-4D97-AF65-F5344CB8AC3E}">
        <p14:creationId xmlns:p14="http://schemas.microsoft.com/office/powerpoint/2010/main" val="411355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9"/>
          <p:cNvSpPr>
            <a:spLocks noGrp="1"/>
          </p:cNvSpPr>
          <p:nvPr>
            <p:ph type="title"/>
          </p:nvPr>
        </p:nvSpPr>
        <p:spPr>
          <a:xfrm>
            <a:off x="388241" y="2838572"/>
            <a:ext cx="5943600" cy="584775"/>
          </a:xfrm>
        </p:spPr>
        <p:txBody>
          <a:bodyPr/>
          <a:lstStyle/>
          <a:p>
            <a:r>
              <a:rPr lang="en-US" altLang="en-US" sz="3200" dirty="0" smtClean="0">
                <a:latin typeface="Verdana" panose="020B0604030504040204" pitchFamily="34" charset="0"/>
              </a:rPr>
              <a:t>How do managers like it?</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7553748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latin typeface="Verdana" panose="020B0604030504040204" pitchFamily="34" charset="0"/>
              </a:rPr>
              <a:t>Manager Feedback</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7923" y="1416961"/>
            <a:ext cx="7713405" cy="5107136"/>
          </a:xfrm>
        </p:spPr>
      </p:pic>
      <p:sp>
        <p:nvSpPr>
          <p:cNvPr id="3" name="Rectangle 2"/>
          <p:cNvSpPr/>
          <p:nvPr/>
        </p:nvSpPr>
        <p:spPr>
          <a:xfrm>
            <a:off x="5304711" y="3437278"/>
            <a:ext cx="2938626" cy="1200329"/>
          </a:xfrm>
          <a:prstGeom prst="rect">
            <a:avLst/>
          </a:prstGeom>
          <a:noFill/>
        </p:spPr>
        <p:txBody>
          <a:bodyPr wrap="none" lIns="91440" tIns="45720" rIns="91440" bIns="45720">
            <a:spAutoFit/>
          </a:bodyPr>
          <a:lstStyle/>
          <a:p>
            <a:pPr algn="ctr"/>
            <a:r>
              <a:rPr lang="en-US" sz="7200" b="0" cap="none" spc="0" dirty="0" smtClean="0">
                <a:ln w="0"/>
                <a:solidFill>
                  <a:srgbClr val="FF0000"/>
                </a:solidFill>
                <a:effectLst>
                  <a:outerShdw blurRad="38100" dist="25400" dir="5400000" algn="ctr" rotWithShape="0">
                    <a:srgbClr val="6E747A">
                      <a:alpha val="43000"/>
                    </a:srgbClr>
                  </a:outerShdw>
                </a:effectLst>
              </a:rPr>
              <a:t>100%</a:t>
            </a:r>
            <a:endParaRPr lang="en-US" sz="72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228302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latin typeface="Verdana" panose="020B0604030504040204" pitchFamily="34" charset="0"/>
              </a:rPr>
              <a:t>Manager Feedback</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7923" y="1426689"/>
            <a:ext cx="7728154" cy="5097498"/>
          </a:xfrm>
        </p:spPr>
      </p:pic>
      <p:sp>
        <p:nvSpPr>
          <p:cNvPr id="4" name="Rectangle 3"/>
          <p:cNvSpPr/>
          <p:nvPr/>
        </p:nvSpPr>
        <p:spPr>
          <a:xfrm>
            <a:off x="5598060" y="3437278"/>
            <a:ext cx="2351926" cy="1200329"/>
          </a:xfrm>
          <a:prstGeom prst="rect">
            <a:avLst/>
          </a:prstGeom>
          <a:noFill/>
        </p:spPr>
        <p:txBody>
          <a:bodyPr wrap="none" lIns="91440" tIns="45720" rIns="91440" bIns="45720">
            <a:spAutoFit/>
          </a:bodyPr>
          <a:lstStyle/>
          <a:p>
            <a:pPr algn="ctr"/>
            <a:r>
              <a:rPr lang="en-US" sz="7200" dirty="0" smtClean="0">
                <a:ln w="0"/>
                <a:solidFill>
                  <a:srgbClr val="FF0000"/>
                </a:solidFill>
                <a:effectLst>
                  <a:outerShdw blurRad="38100" dist="25400" dir="5400000" algn="ctr" rotWithShape="0">
                    <a:srgbClr val="6E747A">
                      <a:alpha val="43000"/>
                    </a:srgbClr>
                  </a:outerShdw>
                </a:effectLst>
              </a:rPr>
              <a:t>85</a:t>
            </a:r>
            <a:r>
              <a:rPr lang="en-US" sz="7200" b="0" cap="none" spc="0" dirty="0" smtClean="0">
                <a:ln w="0"/>
                <a:solidFill>
                  <a:srgbClr val="FF0000"/>
                </a:solidFill>
                <a:effectLst>
                  <a:outerShdw blurRad="38100" dist="25400" dir="5400000" algn="ctr" rotWithShape="0">
                    <a:srgbClr val="6E747A">
                      <a:alpha val="43000"/>
                    </a:srgbClr>
                  </a:outerShdw>
                </a:effectLst>
              </a:rPr>
              <a:t>%</a:t>
            </a:r>
            <a:endParaRPr lang="en-US" sz="72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497906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latin typeface="Verdana" panose="020B0604030504040204" pitchFamily="34" charset="0"/>
              </a:rPr>
              <a:t>Manager Feedback</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8534" y="1422676"/>
            <a:ext cx="7574808" cy="5030958"/>
          </a:xfrm>
        </p:spPr>
      </p:pic>
      <p:sp>
        <p:nvSpPr>
          <p:cNvPr id="4" name="Rectangle 3"/>
          <p:cNvSpPr/>
          <p:nvPr/>
        </p:nvSpPr>
        <p:spPr>
          <a:xfrm>
            <a:off x="5598060" y="3437278"/>
            <a:ext cx="2351926" cy="1200329"/>
          </a:xfrm>
          <a:prstGeom prst="rect">
            <a:avLst/>
          </a:prstGeom>
          <a:noFill/>
        </p:spPr>
        <p:txBody>
          <a:bodyPr wrap="none" lIns="91440" tIns="45720" rIns="91440" bIns="45720">
            <a:spAutoFit/>
          </a:bodyPr>
          <a:lstStyle/>
          <a:p>
            <a:pPr algn="ctr"/>
            <a:r>
              <a:rPr lang="en-US" sz="7200" dirty="0" smtClean="0">
                <a:ln w="0"/>
                <a:solidFill>
                  <a:srgbClr val="FF0000"/>
                </a:solidFill>
                <a:effectLst>
                  <a:outerShdw blurRad="38100" dist="25400" dir="5400000" algn="ctr" rotWithShape="0">
                    <a:srgbClr val="6E747A">
                      <a:alpha val="43000"/>
                    </a:srgbClr>
                  </a:outerShdw>
                </a:effectLst>
              </a:rPr>
              <a:t>92</a:t>
            </a:r>
            <a:r>
              <a:rPr lang="en-US" sz="7200" b="0" cap="none" spc="0" dirty="0" smtClean="0">
                <a:ln w="0"/>
                <a:solidFill>
                  <a:srgbClr val="FF0000"/>
                </a:solidFill>
                <a:effectLst>
                  <a:outerShdw blurRad="38100" dist="25400" dir="5400000" algn="ctr" rotWithShape="0">
                    <a:srgbClr val="6E747A">
                      <a:alpha val="43000"/>
                    </a:srgbClr>
                  </a:outerShdw>
                </a:effectLst>
              </a:rPr>
              <a:t>%</a:t>
            </a:r>
            <a:endParaRPr lang="en-US" sz="72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1644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9"/>
          <p:cNvSpPr>
            <a:spLocks noGrp="1"/>
          </p:cNvSpPr>
          <p:nvPr>
            <p:ph type="title"/>
          </p:nvPr>
        </p:nvSpPr>
        <p:spPr>
          <a:xfrm>
            <a:off x="388241" y="2838572"/>
            <a:ext cx="5943600" cy="584775"/>
          </a:xfrm>
        </p:spPr>
        <p:txBody>
          <a:bodyPr/>
          <a:lstStyle/>
          <a:p>
            <a:r>
              <a:rPr lang="en-US" altLang="en-US" sz="3200" dirty="0" smtClean="0">
                <a:latin typeface="Verdana" panose="020B0604030504040204" pitchFamily="34" charset="0"/>
              </a:rPr>
              <a:t>How do colleagues like it?</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324791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latin typeface="Verdana" panose="020B0604030504040204" pitchFamily="34" charset="0"/>
              </a:rPr>
              <a:t>Colleague Feedback</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2169" y="1452630"/>
            <a:ext cx="7654412" cy="5055340"/>
          </a:xfrm>
        </p:spPr>
      </p:pic>
      <p:sp>
        <p:nvSpPr>
          <p:cNvPr id="4" name="Rectangle 3"/>
          <p:cNvSpPr/>
          <p:nvPr/>
        </p:nvSpPr>
        <p:spPr>
          <a:xfrm>
            <a:off x="5598060" y="3437278"/>
            <a:ext cx="2351926" cy="1200329"/>
          </a:xfrm>
          <a:prstGeom prst="rect">
            <a:avLst/>
          </a:prstGeom>
          <a:noFill/>
        </p:spPr>
        <p:txBody>
          <a:bodyPr wrap="none" lIns="91440" tIns="45720" rIns="91440" bIns="45720">
            <a:spAutoFit/>
          </a:bodyPr>
          <a:lstStyle/>
          <a:p>
            <a:pPr algn="ctr"/>
            <a:r>
              <a:rPr lang="en-US" sz="7200" dirty="0" smtClean="0">
                <a:ln w="0"/>
                <a:solidFill>
                  <a:srgbClr val="FF0000"/>
                </a:solidFill>
                <a:effectLst>
                  <a:outerShdw blurRad="38100" dist="25400" dir="5400000" algn="ctr" rotWithShape="0">
                    <a:srgbClr val="6E747A">
                      <a:alpha val="43000"/>
                    </a:srgbClr>
                  </a:outerShdw>
                </a:effectLst>
              </a:rPr>
              <a:t>73</a:t>
            </a:r>
            <a:r>
              <a:rPr lang="en-US" sz="7200" b="0" cap="none" spc="0" dirty="0" smtClean="0">
                <a:ln w="0"/>
                <a:solidFill>
                  <a:srgbClr val="FF0000"/>
                </a:solidFill>
                <a:effectLst>
                  <a:outerShdw blurRad="38100" dist="25400" dir="5400000" algn="ctr" rotWithShape="0">
                    <a:srgbClr val="6E747A">
                      <a:alpha val="43000"/>
                    </a:srgbClr>
                  </a:outerShdw>
                </a:effectLst>
              </a:rPr>
              <a:t>%</a:t>
            </a:r>
            <a:endParaRPr lang="en-US" sz="72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312710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latin typeface="Verdana" panose="020B0604030504040204" pitchFamily="34" charset="0"/>
              </a:rPr>
              <a:t>Colleague Feedback</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6815" y="1422676"/>
            <a:ext cx="7729262" cy="5104774"/>
          </a:xfrm>
        </p:spPr>
      </p:pic>
      <p:sp>
        <p:nvSpPr>
          <p:cNvPr id="4" name="Rectangle 3"/>
          <p:cNvSpPr/>
          <p:nvPr/>
        </p:nvSpPr>
        <p:spPr>
          <a:xfrm>
            <a:off x="5598059" y="3437278"/>
            <a:ext cx="2351926" cy="1200329"/>
          </a:xfrm>
          <a:prstGeom prst="rect">
            <a:avLst/>
          </a:prstGeom>
          <a:noFill/>
        </p:spPr>
        <p:txBody>
          <a:bodyPr wrap="none" lIns="91440" tIns="45720" rIns="91440" bIns="45720">
            <a:spAutoFit/>
          </a:bodyPr>
          <a:lstStyle/>
          <a:p>
            <a:pPr algn="ctr"/>
            <a:r>
              <a:rPr lang="en-US" sz="7200" dirty="0" smtClean="0">
                <a:ln w="0"/>
                <a:solidFill>
                  <a:srgbClr val="FF0000"/>
                </a:solidFill>
                <a:effectLst>
                  <a:outerShdw blurRad="38100" dist="25400" dir="5400000" algn="ctr" rotWithShape="0">
                    <a:srgbClr val="6E747A">
                      <a:alpha val="43000"/>
                    </a:srgbClr>
                  </a:outerShdw>
                </a:effectLst>
              </a:rPr>
              <a:t>57</a:t>
            </a:r>
            <a:r>
              <a:rPr lang="en-US" sz="7200" b="0" cap="none" spc="0" dirty="0" smtClean="0">
                <a:ln w="0"/>
                <a:solidFill>
                  <a:srgbClr val="FF0000"/>
                </a:solidFill>
                <a:effectLst>
                  <a:outerShdw blurRad="38100" dist="25400" dir="5400000" algn="ctr" rotWithShape="0">
                    <a:srgbClr val="6E747A">
                      <a:alpha val="43000"/>
                    </a:srgbClr>
                  </a:outerShdw>
                </a:effectLst>
              </a:rPr>
              <a:t>%</a:t>
            </a:r>
            <a:endParaRPr lang="en-US" sz="72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731690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2800" dirty="0" smtClean="0">
                <a:latin typeface="Calibri" panose="020F0502020204030204" pitchFamily="34" charset="0"/>
              </a:rPr>
              <a:t>Traditional Approach to Objectives</a:t>
            </a:r>
          </a:p>
        </p:txBody>
      </p:sp>
      <p:pic>
        <p:nvPicPr>
          <p:cNvPr id="1433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573"/>
            <a:ext cx="54864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963738"/>
            <a:ext cx="29591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610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1+#ppt_w/2"/>
                                          </p:val>
                                        </p:tav>
                                        <p:tav tm="100000">
                                          <p:val>
                                            <p:strVal val="#ppt_x"/>
                                          </p:val>
                                        </p:tav>
                                      </p:tavLst>
                                    </p:anim>
                                    <p:anim calcmode="lin" valueType="num">
                                      <p:cBhvr additive="base">
                                        <p:cTn id="8"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latin typeface="Verdana" panose="020B0604030504040204" pitchFamily="34" charset="0"/>
              </a:rPr>
              <a:t>Colleague Feedback</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7419" y="1430149"/>
            <a:ext cx="7551175" cy="5012175"/>
          </a:xfrm>
        </p:spPr>
      </p:pic>
      <p:sp>
        <p:nvSpPr>
          <p:cNvPr id="4" name="Rectangle 3"/>
          <p:cNvSpPr/>
          <p:nvPr/>
        </p:nvSpPr>
        <p:spPr>
          <a:xfrm>
            <a:off x="5598060" y="3437278"/>
            <a:ext cx="2351926" cy="1200329"/>
          </a:xfrm>
          <a:prstGeom prst="rect">
            <a:avLst/>
          </a:prstGeom>
          <a:noFill/>
        </p:spPr>
        <p:txBody>
          <a:bodyPr wrap="none" lIns="91440" tIns="45720" rIns="91440" bIns="45720">
            <a:spAutoFit/>
          </a:bodyPr>
          <a:lstStyle/>
          <a:p>
            <a:pPr algn="ctr"/>
            <a:r>
              <a:rPr lang="en-US" sz="7200" dirty="0" smtClean="0">
                <a:ln w="0"/>
                <a:solidFill>
                  <a:srgbClr val="FF0000"/>
                </a:solidFill>
                <a:effectLst>
                  <a:outerShdw blurRad="38100" dist="25400" dir="5400000" algn="ctr" rotWithShape="0">
                    <a:srgbClr val="6E747A">
                      <a:alpha val="43000"/>
                    </a:srgbClr>
                  </a:outerShdw>
                </a:effectLst>
              </a:rPr>
              <a:t>68</a:t>
            </a:r>
            <a:r>
              <a:rPr lang="en-US" sz="7200" b="0" cap="none" spc="0" dirty="0" smtClean="0">
                <a:ln w="0"/>
                <a:solidFill>
                  <a:srgbClr val="FF0000"/>
                </a:solidFill>
                <a:effectLst>
                  <a:outerShdw blurRad="38100" dist="25400" dir="5400000" algn="ctr" rotWithShape="0">
                    <a:srgbClr val="6E747A">
                      <a:alpha val="43000"/>
                    </a:srgbClr>
                  </a:outerShdw>
                </a:effectLst>
              </a:rPr>
              <a:t>%</a:t>
            </a:r>
            <a:endParaRPr lang="en-US" sz="72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701318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9"/>
          <p:cNvSpPr>
            <a:spLocks noGrp="1"/>
          </p:cNvSpPr>
          <p:nvPr>
            <p:ph type="title"/>
          </p:nvPr>
        </p:nvSpPr>
        <p:spPr>
          <a:xfrm>
            <a:off x="388241" y="2838572"/>
            <a:ext cx="5943600" cy="584775"/>
          </a:xfrm>
        </p:spPr>
        <p:txBody>
          <a:bodyPr/>
          <a:lstStyle/>
          <a:p>
            <a:r>
              <a:rPr lang="en-US" altLang="en-US" sz="3200" dirty="0" smtClean="0">
                <a:latin typeface="Verdana" panose="020B0604030504040204" pitchFamily="34" charset="0"/>
              </a:rPr>
              <a:t>Inspecting and adapting</a:t>
            </a:r>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4457936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 integrating with HR systems</a:t>
            </a:r>
            <a:endParaRPr lang="en-US" dirty="0"/>
          </a:p>
        </p:txBody>
      </p:sp>
      <p:sp>
        <p:nvSpPr>
          <p:cNvPr id="3" name="Content Placeholder 2"/>
          <p:cNvSpPr>
            <a:spLocks noGrp="1"/>
          </p:cNvSpPr>
          <p:nvPr>
            <p:ph idx="1"/>
          </p:nvPr>
        </p:nvSpPr>
        <p:spPr/>
        <p:txBody>
          <a:bodyPr/>
          <a:lstStyle/>
          <a:p>
            <a:r>
              <a:rPr lang="en-US" dirty="0" smtClean="0"/>
              <a:t>HR rating model emphasizes “performance” over career growth</a:t>
            </a:r>
          </a:p>
          <a:p>
            <a:r>
              <a:rPr lang="en-US" dirty="0" smtClean="0"/>
              <a:t>Coarse-grained HR performance ratings</a:t>
            </a:r>
          </a:p>
          <a:p>
            <a:r>
              <a:rPr lang="en-US" dirty="0" smtClean="0"/>
              <a:t>Redundancies in paperwork</a:t>
            </a:r>
          </a:p>
          <a:p>
            <a:r>
              <a:rPr lang="en-US" dirty="0" smtClean="0"/>
              <a:t>Title inconsistencies across the company</a:t>
            </a:r>
          </a:p>
          <a:p>
            <a:endParaRPr lang="en-US" dirty="0" smtClean="0"/>
          </a:p>
          <a:p>
            <a:endParaRPr lang="en-US" dirty="0"/>
          </a:p>
        </p:txBody>
      </p:sp>
    </p:spTree>
    <p:extLst>
      <p:ext uri="{BB962C8B-B14F-4D97-AF65-F5344CB8AC3E}">
        <p14:creationId xmlns:p14="http://schemas.microsoft.com/office/powerpoint/2010/main" val="336061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Refining the Structure</a:t>
            </a:r>
            <a:endParaRPr lang="en-US" dirty="0"/>
          </a:p>
        </p:txBody>
      </p:sp>
      <p:graphicFrame>
        <p:nvGraphicFramePr>
          <p:cNvPr id="4" name="Content Placeholder 3"/>
          <p:cNvGraphicFramePr>
            <a:graphicFrameLocks noGrp="1"/>
          </p:cNvGraphicFramePr>
          <p:nvPr>
            <p:ph idx="1"/>
            <p:extLst/>
          </p:nvPr>
        </p:nvGraphicFramePr>
        <p:xfrm>
          <a:off x="352425" y="1887538"/>
          <a:ext cx="8459786" cy="3985260"/>
        </p:xfrm>
        <a:graphic>
          <a:graphicData uri="http://schemas.openxmlformats.org/drawingml/2006/table">
            <a:tbl>
              <a:tblPr bandRow="1">
                <a:tableStyleId>{5940675A-B579-460E-94D1-54222C63F5DA}</a:tableStyleId>
              </a:tblPr>
              <a:tblGrid>
                <a:gridCol w="3916568">
                  <a:extLst>
                    <a:ext uri="{9D8B030D-6E8A-4147-A177-3AD203B41FA5}">
                      <a16:colId xmlns="" xmlns:a16="http://schemas.microsoft.com/office/drawing/2014/main" val="20000"/>
                    </a:ext>
                  </a:extLst>
                </a:gridCol>
                <a:gridCol w="2134140">
                  <a:extLst>
                    <a:ext uri="{9D8B030D-6E8A-4147-A177-3AD203B41FA5}">
                      <a16:colId xmlns="" xmlns:a16="http://schemas.microsoft.com/office/drawing/2014/main" val="20001"/>
                    </a:ext>
                  </a:extLst>
                </a:gridCol>
                <a:gridCol w="2409078"/>
              </a:tblGrid>
              <a:tr h="393700">
                <a:tc>
                  <a:txBody>
                    <a:bodyPr/>
                    <a:lstStyle/>
                    <a:p>
                      <a:endParaRPr lang="en-US" dirty="0"/>
                    </a:p>
                  </a:txBody>
                  <a:tcPr marL="55619" marR="55619"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i="0" dirty="0" smtClean="0">
                          <a:solidFill>
                            <a:schemeClr val="tx1"/>
                          </a:solidFill>
                          <a:effectLst/>
                          <a:latin typeface="+mn-lt"/>
                          <a:ea typeface="Calibri"/>
                          <a:cs typeface="Times New Roman"/>
                        </a:rPr>
                        <a:t>Behavior</a:t>
                      </a:r>
                    </a:p>
                  </a:txBody>
                  <a:tcPr marL="55619" marR="556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i="0" dirty="0" smtClean="0">
                          <a:solidFill>
                            <a:schemeClr val="tx1"/>
                          </a:solidFill>
                          <a:effectLst/>
                          <a:latin typeface="+mn-lt"/>
                          <a:ea typeface="Calibri"/>
                          <a:cs typeface="Times New Roman"/>
                        </a:rPr>
                        <a:t>Impact</a:t>
                      </a:r>
                    </a:p>
                  </a:txBody>
                  <a:tcPr marL="55619" marR="55619"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0"/>
                  </a:ext>
                </a:extLst>
              </a:tr>
              <a:tr h="393700">
                <a:tc>
                  <a:txBody>
                    <a:bodyPr/>
                    <a:lstStyle/>
                    <a:p>
                      <a:pPr marL="0" marR="0">
                        <a:lnSpc>
                          <a:spcPct val="115000"/>
                        </a:lnSpc>
                        <a:spcBef>
                          <a:spcPts val="0"/>
                        </a:spcBef>
                        <a:spcAft>
                          <a:spcPts val="0"/>
                        </a:spcAft>
                      </a:pPr>
                      <a:r>
                        <a:rPr lang="en-US" sz="2000" dirty="0" smtClean="0">
                          <a:effectLst/>
                        </a:rPr>
                        <a:t>Associate Software </a:t>
                      </a:r>
                      <a:r>
                        <a:rPr lang="en-US" sz="2000" dirty="0">
                          <a:effectLst/>
                        </a:rPr>
                        <a:t>Engineer</a:t>
                      </a:r>
                      <a:endParaRPr lang="en-US" sz="2000" dirty="0">
                        <a:solidFill>
                          <a:schemeClr val="tx1"/>
                        </a:solidFill>
                        <a:effectLst/>
                        <a:latin typeface="Calibri"/>
                        <a:ea typeface="Calibri"/>
                        <a:cs typeface="Times New Roman"/>
                      </a:endParaRPr>
                    </a:p>
                  </a:txBody>
                  <a:tcPr marL="55619" marR="55619"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With direction</a:t>
                      </a:r>
                      <a:endParaRPr lang="en-US" sz="2000" i="1" dirty="0">
                        <a:solidFill>
                          <a:schemeClr val="tx1"/>
                        </a:solidFill>
                        <a:effectLst/>
                        <a:latin typeface="Calibri"/>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latin typeface="+mn-lt"/>
                          <a:ea typeface="Calibri"/>
                          <a:cs typeface="Times New Roman"/>
                        </a:rPr>
                        <a:t>Simple User Story</a:t>
                      </a:r>
                      <a:endParaRPr lang="en-US" sz="2000" i="1" dirty="0">
                        <a:effectLst/>
                        <a:latin typeface="+mn-lt"/>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93700">
                <a:tc>
                  <a:txBody>
                    <a:bodyPr/>
                    <a:lstStyle/>
                    <a:p>
                      <a:pPr marL="0" marR="0">
                        <a:lnSpc>
                          <a:spcPct val="115000"/>
                        </a:lnSpc>
                        <a:spcBef>
                          <a:spcPts val="0"/>
                        </a:spcBef>
                        <a:spcAft>
                          <a:spcPts val="0"/>
                        </a:spcAft>
                      </a:pPr>
                      <a:r>
                        <a:rPr lang="en-US" sz="2000" dirty="0">
                          <a:effectLst/>
                        </a:rPr>
                        <a:t>Software Engineer</a:t>
                      </a:r>
                      <a:endParaRPr lang="en-US" sz="2000" dirty="0">
                        <a:effectLst/>
                        <a:latin typeface="Calibri"/>
                        <a:ea typeface="Calibri"/>
                        <a:cs typeface="Times New Roman"/>
                      </a:endParaRPr>
                    </a:p>
                  </a:txBody>
                  <a:tcPr marL="55619" marR="55619"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With support</a:t>
                      </a:r>
                      <a:endParaRPr lang="en-US" sz="2000" i="1" dirty="0">
                        <a:effectLst/>
                        <a:latin typeface="Calibri"/>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latin typeface="+mn-lt"/>
                          <a:ea typeface="Calibri"/>
                          <a:cs typeface="Times New Roman"/>
                        </a:rPr>
                        <a:t>User Story</a:t>
                      </a:r>
                      <a:endParaRPr lang="en-US" sz="2000" i="1" dirty="0">
                        <a:effectLst/>
                        <a:latin typeface="+mn-lt"/>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1"/>
                  </a:ext>
                </a:extLst>
              </a:tr>
              <a:tr h="393700">
                <a:tc>
                  <a:txBody>
                    <a:bodyPr/>
                    <a:lstStyle/>
                    <a:p>
                      <a:pPr marL="0" marR="0">
                        <a:lnSpc>
                          <a:spcPct val="115000"/>
                        </a:lnSpc>
                        <a:spcBef>
                          <a:spcPts val="0"/>
                        </a:spcBef>
                        <a:spcAft>
                          <a:spcPts val="0"/>
                        </a:spcAft>
                      </a:pPr>
                      <a:r>
                        <a:rPr lang="en-US" sz="2000" dirty="0">
                          <a:effectLst/>
                        </a:rPr>
                        <a:t>Senior Software Engineer</a:t>
                      </a:r>
                      <a:endParaRPr lang="en-US" sz="2000" dirty="0">
                        <a:effectLst/>
                        <a:latin typeface="Calibri"/>
                        <a:ea typeface="Calibri"/>
                        <a:cs typeface="Times New Roman"/>
                      </a:endParaRPr>
                    </a:p>
                  </a:txBody>
                  <a:tcPr marL="55619" marR="55619"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Self-directed</a:t>
                      </a:r>
                      <a:endParaRPr lang="en-US" sz="2000" i="1" dirty="0">
                        <a:effectLst/>
                        <a:latin typeface="Calibri"/>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latin typeface="+mn-lt"/>
                          <a:ea typeface="Calibri"/>
                          <a:cs typeface="Times New Roman"/>
                        </a:rPr>
                        <a:t>Feature</a:t>
                      </a:r>
                      <a:endParaRPr lang="en-US" sz="2000" i="1" dirty="0">
                        <a:effectLst/>
                        <a:latin typeface="+mn-lt"/>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2"/>
                  </a:ext>
                </a:extLst>
              </a:tr>
              <a:tr h="393700">
                <a:tc>
                  <a:txBody>
                    <a:bodyPr/>
                    <a:lstStyle/>
                    <a:p>
                      <a:pPr marL="0" marR="0">
                        <a:lnSpc>
                          <a:spcPct val="115000"/>
                        </a:lnSpc>
                        <a:spcBef>
                          <a:spcPts val="0"/>
                        </a:spcBef>
                        <a:spcAft>
                          <a:spcPts val="0"/>
                        </a:spcAft>
                      </a:pPr>
                      <a:r>
                        <a:rPr lang="en-US" sz="2000" dirty="0">
                          <a:effectLst/>
                        </a:rPr>
                        <a:t>Principal Software Engineer</a:t>
                      </a:r>
                      <a:endParaRPr lang="en-US" sz="2000" dirty="0">
                        <a:effectLst/>
                        <a:latin typeface="Calibri"/>
                        <a:ea typeface="Calibri"/>
                        <a:cs typeface="Times New Roman"/>
                      </a:endParaRPr>
                    </a:p>
                  </a:txBody>
                  <a:tcPr marL="55619" marR="55619"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Leader / Extraordinary Contributor</a:t>
                      </a:r>
                      <a:endParaRPr lang="en-US" sz="2000" i="1" dirty="0">
                        <a:effectLst/>
                        <a:latin typeface="Calibri"/>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latin typeface="+mn-lt"/>
                          <a:ea typeface="Calibri"/>
                          <a:cs typeface="Times New Roman"/>
                        </a:rPr>
                        <a:t>Broad and/or Deep Impact</a:t>
                      </a:r>
                      <a:endParaRPr lang="en-US" sz="2000" i="1" dirty="0">
                        <a:effectLst/>
                        <a:latin typeface="+mn-lt"/>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3"/>
                  </a:ext>
                </a:extLst>
              </a:tr>
              <a:tr h="393700">
                <a:tc>
                  <a:txBody>
                    <a:bodyPr/>
                    <a:lstStyle/>
                    <a:p>
                      <a:pPr marL="0" marR="0">
                        <a:lnSpc>
                          <a:spcPct val="115000"/>
                        </a:lnSpc>
                        <a:spcBef>
                          <a:spcPts val="0"/>
                        </a:spcBef>
                        <a:spcAft>
                          <a:spcPts val="0"/>
                        </a:spcAft>
                      </a:pPr>
                      <a:r>
                        <a:rPr lang="en-US" sz="2000" dirty="0">
                          <a:effectLst/>
                        </a:rPr>
                        <a:t>Senior Principal Software Engineer</a:t>
                      </a:r>
                      <a:endParaRPr lang="en-US" sz="2000" dirty="0">
                        <a:effectLst/>
                        <a:latin typeface="Calibri"/>
                        <a:ea typeface="Calibri"/>
                        <a:cs typeface="Times New Roman"/>
                      </a:endParaRPr>
                    </a:p>
                  </a:txBody>
                  <a:tcPr marL="55619" marR="55619" marT="0" marB="0">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rPr>
                        <a:t>Leader / Extraordinary Contributor</a:t>
                      </a:r>
                      <a:endParaRPr lang="en-US" sz="2000" i="1" dirty="0">
                        <a:effectLst/>
                        <a:latin typeface="Calibri"/>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i="1" dirty="0" smtClean="0">
                          <a:effectLst/>
                          <a:latin typeface="+mn-lt"/>
                          <a:ea typeface="Calibri"/>
                          <a:cs typeface="Times New Roman"/>
                        </a:rPr>
                        <a:t>Recognized</a:t>
                      </a:r>
                      <a:r>
                        <a:rPr lang="en-US" sz="2000" i="1" baseline="0" dirty="0" smtClean="0">
                          <a:effectLst/>
                          <a:latin typeface="+mn-lt"/>
                          <a:ea typeface="Calibri"/>
                          <a:cs typeface="Times New Roman"/>
                        </a:rPr>
                        <a:t> Corporate Resource</a:t>
                      </a:r>
                      <a:endParaRPr lang="en-US" sz="2000" i="1" dirty="0">
                        <a:effectLst/>
                        <a:latin typeface="+mn-lt"/>
                        <a:ea typeface="Calibri"/>
                        <a:cs typeface="Times New Roman"/>
                      </a:endParaRPr>
                    </a:p>
                  </a:txBody>
                  <a:tcPr marL="55619" marR="55619" marT="0" marB="0">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5061992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latin typeface="Verdana" panose="020B0604030504040204" pitchFamily="34" charset="0"/>
              </a:rPr>
              <a:t>Beyond software </a:t>
            </a:r>
            <a:r>
              <a:rPr lang="en-US" altLang="en-US" dirty="0">
                <a:latin typeface="Verdana" panose="020B0604030504040204" pitchFamily="34" charset="0"/>
              </a:rPr>
              <a:t>d</a:t>
            </a:r>
            <a:r>
              <a:rPr lang="en-US" altLang="en-US" dirty="0" smtClean="0">
                <a:latin typeface="Verdana" panose="020B0604030504040204" pitchFamily="34" charset="0"/>
              </a:rPr>
              <a:t>evelopers</a:t>
            </a:r>
          </a:p>
        </p:txBody>
      </p:sp>
      <p:pic>
        <p:nvPicPr>
          <p:cNvPr id="5" name="Picture 4"/>
          <p:cNvPicPr>
            <a:picLocks noChangeAspect="1"/>
          </p:cNvPicPr>
          <p:nvPr/>
        </p:nvPicPr>
        <p:blipFill>
          <a:blip r:embed="rId3"/>
          <a:stretch>
            <a:fillRect/>
          </a:stretch>
        </p:blipFill>
        <p:spPr>
          <a:xfrm>
            <a:off x="424399" y="1599657"/>
            <a:ext cx="6289794" cy="4299839"/>
          </a:xfrm>
          <a:prstGeom prst="rect">
            <a:avLst/>
          </a:prstGeom>
          <a:ln w="12700">
            <a:solidFill>
              <a:schemeClr val="tx1"/>
            </a:solidFill>
          </a:ln>
          <a:effectLst>
            <a:outerShdw blurRad="50800" dist="38100" dir="8100000" algn="tr" rotWithShape="0">
              <a:prstClr val="black">
                <a:alpha val="40000"/>
              </a:prstClr>
            </a:outerShdw>
          </a:effectLst>
        </p:spPr>
      </p:pic>
      <p:pic>
        <p:nvPicPr>
          <p:cNvPr id="6" name="Picture 5"/>
          <p:cNvPicPr>
            <a:picLocks noChangeAspect="1"/>
          </p:cNvPicPr>
          <p:nvPr/>
        </p:nvPicPr>
        <p:blipFill>
          <a:blip r:embed="rId4"/>
          <a:stretch>
            <a:fillRect/>
          </a:stretch>
        </p:blipFill>
        <p:spPr>
          <a:xfrm>
            <a:off x="2133600" y="2445915"/>
            <a:ext cx="6753068" cy="4158361"/>
          </a:xfrm>
          <a:prstGeom prst="rect">
            <a:avLst/>
          </a:prstGeom>
          <a:ln w="12700">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243358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Shared </a:t>
            </a:r>
            <a:r>
              <a:rPr dirty="0" smtClean="0"/>
              <a:t>Core Responsibilities</a:t>
            </a:r>
            <a:endParaRPr dirty="0"/>
          </a:p>
        </p:txBody>
      </p:sp>
      <p:graphicFrame>
        <p:nvGraphicFramePr>
          <p:cNvPr id="7" name="Table 6"/>
          <p:cNvGraphicFramePr>
            <a:graphicFrameLocks noGrp="1"/>
          </p:cNvGraphicFramePr>
          <p:nvPr>
            <p:extLst>
              <p:ext uri="{D42A27DB-BD31-4B8C-83A1-F6EECF244321}">
                <p14:modId xmlns:p14="http://schemas.microsoft.com/office/powerpoint/2010/main" val="1097611417"/>
              </p:ext>
            </p:extLst>
          </p:nvPr>
        </p:nvGraphicFramePr>
        <p:xfrm>
          <a:off x="685800" y="1807916"/>
          <a:ext cx="7848600" cy="3603625"/>
        </p:xfrm>
        <a:graphic>
          <a:graphicData uri="http://schemas.openxmlformats.org/drawingml/2006/table">
            <a:tbl>
              <a:tblPr/>
              <a:tblGrid>
                <a:gridCol w="1982788"/>
                <a:gridCol w="5865812"/>
              </a:tblGrid>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Delivery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Deliver technical solutions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Business Engagement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Partner with customer stakeholders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Teamwork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Collaborate with teammates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rebuchet MS" panose="020B0603020202020204" pitchFamily="34" charset="0"/>
                          <a:ea typeface="MS PGothic" panose="020B0600070205080204" pitchFamily="34" charset="-128"/>
                        </a:rPr>
                        <a:t>Quality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Build quality into software from the ground up</a:t>
                      </a:r>
                      <a:endParaRPr kumimoji="0" lang="en-US" altLang="en-US" sz="20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0725">
                <a:tc>
                  <a:txBody>
                    <a:bodyPr/>
                    <a:lstStyle>
                      <a:lvl1pPr defTabSz="457200">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defTabSz="45720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defTabSz="4572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defTabSz="4572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defTabSz="4572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Initiative and Innovation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15000"/>
                        </a:spcBef>
                        <a:defRPr sz="1600">
                          <a:solidFill>
                            <a:srgbClr val="122133"/>
                          </a:solidFill>
                          <a:latin typeface="Verdana" panose="020B0604030504040204" pitchFamily="34" charset="0"/>
                          <a:ea typeface="MS PGothic" panose="020B0600070205080204" pitchFamily="34" charset="-128"/>
                        </a:defRPr>
                      </a:lvl1pPr>
                      <a:lvl2pPr marL="742950" indent="-285750">
                        <a:lnSpc>
                          <a:spcPct val="125000"/>
                        </a:lnSpc>
                        <a:spcBef>
                          <a:spcPct val="15000"/>
                        </a:spcBef>
                        <a:buFont typeface="Times" panose="02020603050405020304" pitchFamily="18" charset="0"/>
                        <a:defRPr sz="1400">
                          <a:solidFill>
                            <a:schemeClr val="tx1"/>
                          </a:solidFill>
                          <a:latin typeface="Verdana" panose="020B0604030504040204" pitchFamily="34" charset="0"/>
                          <a:ea typeface="MS PGothic" panose="020B0600070205080204" pitchFamily="34" charset="-128"/>
                        </a:defRPr>
                      </a:lvl2pPr>
                      <a:lvl3pPr marL="1143000" indent="-228600">
                        <a:lnSpc>
                          <a:spcPct val="125000"/>
                        </a:lnSpc>
                        <a:spcBef>
                          <a:spcPct val="15000"/>
                        </a:spcBef>
                        <a:defRPr sz="1400">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4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4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cs typeface="Arial" panose="020B0604020202020204" pitchFamily="34" charset="0"/>
                        </a:rPr>
                        <a:t>Take initiative and innovate </a:t>
                      </a:r>
                      <a:r>
                        <a:rPr kumimoji="0" lang="en-US" altLang="en-US" sz="2000" b="0" i="0" u="none" strike="noStrike" cap="none" normalizeH="0" baseline="0" dirty="0" smtClean="0">
                          <a:ln>
                            <a:noFill/>
                          </a:ln>
                          <a:solidFill>
                            <a:schemeClr val="tx1"/>
                          </a:solidFill>
                          <a:effectLst/>
                          <a:latin typeface="Trebuchet MS" panose="020B0603020202020204" pitchFamily="34" charset="0"/>
                          <a:ea typeface="MS PGothic" panose="020B0600070205080204" pitchFamily="34" charset="-128"/>
                        </a:rPr>
                        <a:t>relentlessly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853822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76675"/>
            <a:ext cx="6624637" cy="738664"/>
          </a:xfrm>
        </p:spPr>
        <p:txBody>
          <a:bodyPr/>
          <a:lstStyle/>
          <a:p>
            <a:pPr>
              <a:defRPr/>
            </a:pPr>
            <a:r>
              <a:rPr lang="en-US" b="0" dirty="0" smtClean="0">
                <a:solidFill>
                  <a:schemeClr val="accent1"/>
                </a:solidFill>
                <a:latin typeface="Verdana" panose="020B0604030504040204" pitchFamily="34" charset="0"/>
              </a:rPr>
              <a:t>Quality:   Build quality into software from the ground up to create business value</a:t>
            </a:r>
            <a:endParaRPr lang="en-US" b="0" dirty="0">
              <a:solidFill>
                <a:schemeClr val="accent1"/>
              </a:solidFill>
              <a:latin typeface="Verdana" panose="020B0604030504040204" pitchFamily="34" charset="0"/>
            </a:endParaRPr>
          </a:p>
        </p:txBody>
      </p:sp>
      <p:sp>
        <p:nvSpPr>
          <p:cNvPr id="31747" name="Content Placeholder 2"/>
          <p:cNvSpPr>
            <a:spLocks noGrp="1"/>
          </p:cNvSpPr>
          <p:nvPr>
            <p:ph idx="1"/>
          </p:nvPr>
        </p:nvSpPr>
        <p:spPr>
          <a:xfrm>
            <a:off x="1404937" y="1873540"/>
            <a:ext cx="4751388" cy="4248448"/>
          </a:xfrm>
        </p:spPr>
        <p:txBody>
          <a:bodyPr/>
          <a:lstStyle/>
          <a:p>
            <a:pPr>
              <a:buFontTx/>
              <a:buChar char="•"/>
            </a:pPr>
            <a:r>
              <a:rPr lang="en-US" altLang="en-US" i="1" dirty="0" smtClean="0">
                <a:latin typeface="Verdana" panose="020B0604030504040204" pitchFamily="34" charset="0"/>
              </a:rPr>
              <a:t>Key contributions to consider:</a:t>
            </a:r>
            <a:endParaRPr lang="en-US" altLang="en-US" dirty="0" smtClean="0">
              <a:latin typeface="Verdan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38873124"/>
              </p:ext>
            </p:extLst>
          </p:nvPr>
        </p:nvGraphicFramePr>
        <p:xfrm>
          <a:off x="1389184" y="2293814"/>
          <a:ext cx="7286504" cy="3539646"/>
        </p:xfrm>
        <a:graphic>
          <a:graphicData uri="http://schemas.openxmlformats.org/drawingml/2006/table">
            <a:tbl>
              <a:tblPr firstRow="1" bandRow="1">
                <a:tableStyleId>{5C22544A-7EE6-4342-B048-85BDC9FD1C3A}</a:tableStyleId>
              </a:tblPr>
              <a:tblGrid>
                <a:gridCol w="3643252"/>
                <a:gridCol w="3643252"/>
              </a:tblGrid>
              <a:tr h="481515">
                <a:tc>
                  <a:txBody>
                    <a:bodyPr/>
                    <a:lstStyle/>
                    <a:p>
                      <a:r>
                        <a:rPr lang="en-US" dirty="0" smtClean="0"/>
                        <a:t>Developer</a:t>
                      </a:r>
                      <a:endParaRPr lang="en-US" dirty="0"/>
                    </a:p>
                  </a:txBody>
                  <a:tcPr/>
                </a:tc>
                <a:tc>
                  <a:txBody>
                    <a:bodyPr/>
                    <a:lstStyle/>
                    <a:p>
                      <a:r>
                        <a:rPr lang="en-US" dirty="0" smtClean="0"/>
                        <a:t>SQA</a:t>
                      </a:r>
                      <a:endParaRPr lang="en-US" dirty="0"/>
                    </a:p>
                  </a:txBody>
                  <a:tcPr/>
                </a:tc>
              </a:tr>
              <a:tr h="83110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Clean code</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Write and execute tests to detect issues early</a:t>
                      </a:r>
                    </a:p>
                  </a:txBody>
                  <a:tcPr/>
                </a:tc>
              </a:tr>
              <a:tr h="83110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Automated unit &amp; integration tests</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Workflow, integration, exploratory</a:t>
                      </a:r>
                      <a:r>
                        <a:rPr lang="en-US" altLang="en-US" baseline="0" dirty="0" smtClean="0">
                          <a:latin typeface="Verdana" panose="020B0604030504040204" pitchFamily="34" charset="0"/>
                        </a:rPr>
                        <a:t> and performance tests</a:t>
                      </a:r>
                      <a:endParaRPr lang="en-US" altLang="en-US" dirty="0" smtClean="0">
                        <a:latin typeface="Verdana" panose="020B0604030504040204" pitchFamily="34" charset="0"/>
                      </a:endParaRPr>
                    </a:p>
                  </a:txBody>
                  <a:tcPr/>
                </a:tc>
              </a:tr>
              <a:tr h="48151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Peer review</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Peer review</a:t>
                      </a:r>
                    </a:p>
                  </a:txBody>
                  <a:tcPr/>
                </a:tc>
              </a:tr>
              <a:tr h="83110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Reduction of technical debt</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Verdana" panose="020B0604030504040204" pitchFamily="34" charset="0"/>
                        </a:rPr>
                        <a:t>Be</a:t>
                      </a:r>
                      <a:r>
                        <a:rPr lang="en-US" altLang="en-US" baseline="0" dirty="0" smtClean="0">
                          <a:latin typeface="Verdana" panose="020B0604030504040204" pitchFamily="34" charset="0"/>
                        </a:rPr>
                        <a:t> a quality advocate on the team</a:t>
                      </a:r>
                      <a:endParaRPr lang="en-US" altLang="en-US" dirty="0" smtClean="0">
                        <a:latin typeface="Verdana" panose="020B0604030504040204" pitchFamily="34" charset="0"/>
                      </a:endParaRPr>
                    </a:p>
                  </a:txBody>
                  <a:tcPr/>
                </a:tc>
              </a:tr>
            </a:tbl>
          </a:graphicData>
        </a:graphic>
      </p:graphicFrame>
    </p:spTree>
    <p:extLst>
      <p:ext uri="{BB962C8B-B14F-4D97-AF65-F5344CB8AC3E}">
        <p14:creationId xmlns:p14="http://schemas.microsoft.com/office/powerpoint/2010/main" val="32920023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6808"/>
            <a:ext cx="8460171" cy="2387180"/>
          </a:xfrm>
        </p:spPr>
        <p:txBody>
          <a:bodyPr/>
          <a:lstStyle/>
          <a:p>
            <a:pPr algn="ctr"/>
            <a:r>
              <a:rPr lang="en-US" sz="4000" dirty="0" smtClean="0"/>
              <a:t>Do performance reviews have to suck?</a:t>
            </a:r>
            <a:endParaRPr lang="en-US" sz="4000" dirty="0"/>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0292" y="1526868"/>
            <a:ext cx="8071863" cy="5044914"/>
          </a:xfrm>
          <a:prstGeom prst="rect">
            <a:avLst/>
          </a:prstGeom>
        </p:spPr>
      </p:pic>
    </p:spTree>
    <p:extLst>
      <p:ext uri="{BB962C8B-B14F-4D97-AF65-F5344CB8AC3E}">
        <p14:creationId xmlns:p14="http://schemas.microsoft.com/office/powerpoint/2010/main" val="41756132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40200" cy="715962"/>
          </a:xfrm>
        </p:spPr>
        <p:txBody>
          <a:bodyPr/>
          <a:lstStyle/>
          <a:p>
            <a:pPr algn="l"/>
            <a:r>
              <a:rPr lang="en-US" dirty="0" smtClean="0"/>
              <a:t>Contact</a:t>
            </a:r>
            <a:endParaRPr lang="en-US" dirty="0"/>
          </a:p>
        </p:txBody>
      </p:sp>
      <p:sp>
        <p:nvSpPr>
          <p:cNvPr id="3" name="Text Placeholder 2"/>
          <p:cNvSpPr>
            <a:spLocks noGrp="1"/>
          </p:cNvSpPr>
          <p:nvPr>
            <p:ph idx="1"/>
          </p:nvPr>
        </p:nvSpPr>
        <p:spPr>
          <a:xfrm>
            <a:off x="457200" y="1185028"/>
            <a:ext cx="4648200" cy="4236747"/>
          </a:xfrm>
        </p:spPr>
        <p:txBody>
          <a:bodyPr/>
          <a:lstStyle/>
          <a:p>
            <a:r>
              <a:rPr lang="en-US" sz="2400" dirty="0"/>
              <a:t>Todd Little</a:t>
            </a:r>
          </a:p>
          <a:p>
            <a:pPr lvl="1"/>
            <a:r>
              <a:rPr lang="en-US" sz="1800" dirty="0" smtClean="0">
                <a:hlinkClick r:id="rId3"/>
              </a:rPr>
              <a:t>toddelittle@gmail.com</a:t>
            </a:r>
            <a:endParaRPr lang="en-US" sz="1800" dirty="0"/>
          </a:p>
          <a:p>
            <a:pPr lvl="1"/>
            <a:r>
              <a:rPr lang="en-US" sz="1800" dirty="0" smtClean="0">
                <a:hlinkClick r:id="rId4"/>
              </a:rPr>
              <a:t>www.toddlittleweb.com</a:t>
            </a:r>
            <a:endParaRPr lang="en-US" sz="1800" dirty="0" smtClean="0"/>
          </a:p>
          <a:p>
            <a:pPr lvl="1"/>
            <a:r>
              <a:rPr lang="en-US" sz="1800" dirty="0" smtClean="0">
                <a:hlinkClick r:id="rId5"/>
              </a:rPr>
              <a:t>www.accelinova.com</a:t>
            </a:r>
            <a:endParaRPr lang="en-US" sz="1800" dirty="0"/>
          </a:p>
          <a:p>
            <a:pPr lvl="1"/>
            <a:r>
              <a:rPr lang="en-US" sz="1800" dirty="0" smtClean="0">
                <a:hlinkClick r:id="rId6"/>
              </a:rPr>
              <a:t>www.linkedin.com/in/toddelittle/</a:t>
            </a:r>
            <a:endParaRPr lang="en-US" sz="1800" dirty="0" smtClean="0"/>
          </a:p>
          <a:p>
            <a:pPr lvl="1"/>
            <a:r>
              <a:rPr lang="en-US" sz="1800" dirty="0"/>
              <a:t>@</a:t>
            </a:r>
            <a:r>
              <a:rPr lang="en-US" sz="1800" dirty="0" err="1"/>
              <a:t>toddelittle</a:t>
            </a:r>
            <a:endParaRPr lang="en-US" sz="1800" dirty="0"/>
          </a:p>
          <a:p>
            <a:pPr marL="171450" lvl="1" indent="0">
              <a:buNone/>
            </a:pPr>
            <a:endParaRPr lang="en-US" sz="1800" dirty="0" smtClean="0"/>
          </a:p>
          <a:p>
            <a:pPr lvl="1"/>
            <a:endParaRPr lang="en-US" sz="1800" dirty="0"/>
          </a:p>
          <a:p>
            <a:r>
              <a:rPr lang="en-US" sz="2400" dirty="0" smtClean="0"/>
              <a:t>Andrew Tuttle</a:t>
            </a:r>
          </a:p>
          <a:p>
            <a:pPr lvl="1"/>
            <a:r>
              <a:rPr lang="en-US" sz="1800" dirty="0" smtClean="0">
                <a:hlinkClick r:id="rId7"/>
              </a:rPr>
              <a:t>andrew.tuttle@ihsmarkit.com</a:t>
            </a:r>
            <a:r>
              <a:rPr lang="en-US" sz="1800" dirty="0" smtClean="0"/>
              <a:t> </a:t>
            </a:r>
            <a:endParaRPr lang="en-US" sz="1800" dirty="0"/>
          </a:p>
          <a:p>
            <a:pPr lvl="1"/>
            <a:r>
              <a:rPr lang="en-US" sz="1800" dirty="0" smtClean="0">
                <a:hlinkClick r:id="rId8"/>
              </a:rPr>
              <a:t>www.linkedin.com/in/andrewltuttle</a:t>
            </a:r>
            <a:r>
              <a:rPr lang="en-US" sz="1800" dirty="0" smtClean="0"/>
              <a:t> </a:t>
            </a:r>
            <a:endParaRPr lang="en-US" sz="1800" dirty="0"/>
          </a:p>
          <a:p>
            <a:endParaRPr lang="en-US" sz="2400" dirty="0"/>
          </a:p>
          <a:p>
            <a:pPr lvl="1"/>
            <a:endParaRPr lang="en-US" dirty="0" smtClean="0"/>
          </a:p>
          <a:p>
            <a:pPr marL="457200" lvl="1" indent="0">
              <a:buNone/>
            </a:pPr>
            <a:endParaRPr lang="en-US" dirty="0" smtClean="0"/>
          </a:p>
          <a:p>
            <a:pPr marL="0" indent="0">
              <a:buNone/>
            </a:pPr>
            <a:endParaRPr lang="en-US" dirty="0" smtClean="0"/>
          </a:p>
        </p:txBody>
      </p:sp>
      <p:pic>
        <p:nvPicPr>
          <p:cNvPr id="4" name="Picture 3" descr="51sOIwJFqRL">
            <a:hlinkClick r:id="rId9"/>
          </p:cNvPr>
          <p:cNvPicPr>
            <a:picLocks noChangeAspect="1" noChangeArrowheads="1"/>
          </p:cNvPicPr>
          <p:nvPr/>
        </p:nvPicPr>
        <p:blipFill>
          <a:blip r:embed="rId10"/>
          <a:srcRect l="12202" r="12228"/>
          <a:stretch>
            <a:fillRect/>
          </a:stretch>
        </p:blipFill>
        <p:spPr bwMode="auto">
          <a:xfrm>
            <a:off x="5410200" y="1093150"/>
            <a:ext cx="3458592" cy="4576874"/>
          </a:xfrm>
          <a:prstGeom prst="rect">
            <a:avLst/>
          </a:prstGeom>
          <a:noFill/>
          <a:ln w="9525">
            <a:solidFill>
              <a:schemeClr val="tx1"/>
            </a:solidFill>
            <a:miter lim="800000"/>
            <a:headEnd/>
            <a:tailEnd/>
          </a:ln>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89322" y="3259424"/>
            <a:ext cx="1708078" cy="647892"/>
          </a:xfrm>
          <a:prstGeom prst="rect">
            <a:avLst/>
          </a:prstGeom>
        </p:spPr>
      </p:pic>
      <p:pic>
        <p:nvPicPr>
          <p:cNvPr id="7" name="Picture 12" descr="image00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81300" y="5790550"/>
            <a:ext cx="2071756" cy="77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524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88241" y="2838572"/>
            <a:ext cx="5943600" cy="584775"/>
          </a:xfrm>
        </p:spPr>
        <p:txBody>
          <a:bodyPr/>
          <a:lstStyle/>
          <a:p>
            <a:r>
              <a:rPr lang="en-US" sz="3200" noProof="0" dirty="0" smtClean="0"/>
              <a:t>Questions?</a:t>
            </a:r>
            <a:endParaRPr lang="en-US" sz="3200" noProof="0"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592011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latin typeface="Verdana" panose="020B0604030504040204" pitchFamily="34" charset="0"/>
              </a:rPr>
              <a:t>Problems with SMART Objectives</a:t>
            </a:r>
          </a:p>
        </p:txBody>
      </p:sp>
      <p:sp>
        <p:nvSpPr>
          <p:cNvPr id="16387" name="Content Placeholder 2"/>
          <p:cNvSpPr>
            <a:spLocks noGrp="1"/>
          </p:cNvSpPr>
          <p:nvPr>
            <p:ph idx="1"/>
          </p:nvPr>
        </p:nvSpPr>
        <p:spPr/>
        <p:txBody>
          <a:bodyPr/>
          <a:lstStyle/>
          <a:p>
            <a:pPr marL="0" indent="0" algn="ctr">
              <a:buNone/>
            </a:pPr>
            <a:endParaRPr lang="en-US" altLang="en-US" dirty="0" smtClean="0">
              <a:latin typeface="Verdana" panose="020B0604030504040204" pitchFamily="34" charset="0"/>
            </a:endParaRPr>
          </a:p>
          <a:p>
            <a:pPr marL="0" indent="0" algn="ctr">
              <a:buNone/>
            </a:pPr>
            <a:r>
              <a:rPr lang="en-US" altLang="en-US" sz="3200" dirty="0" smtClean="0">
                <a:latin typeface="Verdana" panose="020B0604030504040204" pitchFamily="34" charset="0"/>
              </a:rPr>
              <a:t>Increase code production rate to __(#) lines of code per __(unit of time) by __(date)</a:t>
            </a:r>
          </a:p>
          <a:p>
            <a:pPr marL="0" indent="0" algn="ctr">
              <a:buNone/>
            </a:pPr>
            <a:endParaRPr lang="en-US" altLang="en-US" dirty="0" smtClean="0">
              <a:latin typeface="Verdana" panose="020B0604030504040204" pitchFamily="34" charset="0"/>
            </a:endParaRPr>
          </a:p>
          <a:p>
            <a:pPr marL="0" indent="0" algn="ctr">
              <a:buNone/>
            </a:pPr>
            <a:endParaRPr lang="en-US" altLang="en-US" dirty="0" smtClean="0">
              <a:latin typeface="Verdana" panose="020B0604030504040204" pitchFamily="34" charset="0"/>
            </a:endParaRPr>
          </a:p>
          <a:p>
            <a:endParaRPr lang="en-US" altLang="en-US" dirty="0" smtClean="0">
              <a:latin typeface="Verdana" panose="020B0604030504040204" pitchFamily="34" charset="0"/>
            </a:endParaRPr>
          </a:p>
        </p:txBody>
      </p:sp>
    </p:spTree>
    <p:extLst>
      <p:ext uri="{BB962C8B-B14F-4D97-AF65-F5344CB8AC3E}">
        <p14:creationId xmlns:p14="http://schemas.microsoft.com/office/powerpoint/2010/main" val="427778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nvPr>
        </p:nvGraphicFramePr>
        <p:xfrm>
          <a:off x="1315900" y="1063280"/>
          <a:ext cx="6512201" cy="4731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23459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nvPr>
        </p:nvGraphicFramePr>
        <p:xfrm>
          <a:off x="1315900" y="1063280"/>
          <a:ext cx="6512201" cy="4731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09745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Volumes/NetBackup/Sever_ACTIVE/Elastic/16-2226 Agile Atlanta 2016 Conference/-Phase 1/PowerPoint/images/jpg/Title_Slide.jpg"/>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549866"/>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8" name="Picture 8" descr="Dilbert 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65325"/>
            <a:ext cx="2459038" cy="2378075"/>
          </a:xfrm>
          <a:prstGeom prst="rect">
            <a:avLst/>
          </a:prstGeom>
          <a:noFill/>
          <a:extLst>
            <a:ext uri="{909E8E84-426E-40DD-AFC4-6F175D3DCCD1}">
              <a14:hiddenFill xmlns:a14="http://schemas.microsoft.com/office/drawing/2010/main">
                <a:solidFill>
                  <a:srgbClr val="FFFFFF"/>
                </a:solidFill>
              </a14:hiddenFill>
            </a:ext>
          </a:extLst>
        </p:spPr>
      </p:pic>
      <p:pic>
        <p:nvPicPr>
          <p:cNvPr id="46089" name="Picture 9" descr="Dilbert 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151063"/>
            <a:ext cx="2286000" cy="2192337"/>
          </a:xfrm>
          <a:prstGeom prst="rect">
            <a:avLst/>
          </a:prstGeom>
          <a:noFill/>
          <a:extLst>
            <a:ext uri="{909E8E84-426E-40DD-AFC4-6F175D3DCCD1}">
              <a14:hiddenFill xmlns:a14="http://schemas.microsoft.com/office/drawing/2010/main">
                <a:solidFill>
                  <a:srgbClr val="FFFFFF"/>
                </a:solidFill>
              </a14:hiddenFill>
            </a:ext>
          </a:extLst>
        </p:spPr>
      </p:pic>
      <p:pic>
        <p:nvPicPr>
          <p:cNvPr id="46090" name="Picture 10" descr="Dilbert 1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166938"/>
            <a:ext cx="2376488"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52752" y="961011"/>
            <a:ext cx="8460171" cy="461665"/>
          </a:xfrm>
        </p:spPr>
        <p:txBody>
          <a:bodyPr/>
          <a:lstStyle/>
          <a:p>
            <a:r>
              <a:rPr lang="en-US" dirty="0"/>
              <a:t>SMART Objectives </a:t>
            </a:r>
            <a:r>
              <a:rPr lang="en-US" dirty="0" smtClean="0"/>
              <a:t>and unintended consequences</a:t>
            </a:r>
            <a:endParaRPr lang="en-US" dirty="0"/>
          </a:p>
        </p:txBody>
      </p:sp>
    </p:spTree>
    <p:extLst>
      <p:ext uri="{BB962C8B-B14F-4D97-AF65-F5344CB8AC3E}">
        <p14:creationId xmlns:p14="http://schemas.microsoft.com/office/powerpoint/2010/main" val="1525638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46088"/>
                                        </p:tgtEl>
                                        <p:attrNameLst>
                                          <p:attrName>style.visibility</p:attrName>
                                        </p:attrNameLst>
                                      </p:cBhvr>
                                      <p:to>
                                        <p:strVal val="visible"/>
                                      </p:to>
                                    </p:set>
                                    <p:animEffect transition="in" filter="barn(outVertical)">
                                      <p:cBhvr>
                                        <p:cTn id="7" dur="500"/>
                                        <p:tgtEl>
                                          <p:spTgt spid="460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6089"/>
                                        </p:tgtEl>
                                        <p:attrNameLst>
                                          <p:attrName>style.visibility</p:attrName>
                                        </p:attrNameLst>
                                      </p:cBhvr>
                                      <p:to>
                                        <p:strVal val="visible"/>
                                      </p:to>
                                    </p:set>
                                    <p:animEffect transition="in" filter="wipe(down)">
                                      <p:cBhvr>
                                        <p:cTn id="12" dur="500"/>
                                        <p:tgtEl>
                                          <p:spTgt spid="460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2" fill="hold" nodeType="clickEffect">
                                  <p:stCondLst>
                                    <p:cond delay="0"/>
                                  </p:stCondLst>
                                  <p:childTnLst>
                                    <p:set>
                                      <p:cBhvr>
                                        <p:cTn id="16" dur="1" fill="hold">
                                          <p:stCondLst>
                                            <p:cond delay="0"/>
                                          </p:stCondLst>
                                        </p:cTn>
                                        <p:tgtEl>
                                          <p:spTgt spid="46090"/>
                                        </p:tgtEl>
                                        <p:attrNameLst>
                                          <p:attrName>style.visibility</p:attrName>
                                        </p:attrNameLst>
                                      </p:cBhvr>
                                      <p:to>
                                        <p:strVal val="visible"/>
                                      </p:to>
                                    </p:set>
                                    <p:animEffect transition="in" filter="slide(fromRight)">
                                      <p:cBhvr>
                                        <p:cTn id="17" dur="500"/>
                                        <p:tgtEl>
                                          <p:spTgt spid="46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Verdana" panose="020B0604030504040204" pitchFamily="34" charset="0"/>
              </a:rPr>
              <a:t>SOS - SMART Objectives Suck</a:t>
            </a:r>
            <a:endParaRPr lang="en-US" dirty="0"/>
          </a:p>
        </p:txBody>
      </p:sp>
      <p:sp>
        <p:nvSpPr>
          <p:cNvPr id="17411" name="Content Placeholder 2"/>
          <p:cNvSpPr>
            <a:spLocks noGrp="1"/>
          </p:cNvSpPr>
          <p:nvPr>
            <p:ph sz="half" idx="1"/>
          </p:nvPr>
        </p:nvSpPr>
        <p:spPr/>
        <p:txBody>
          <a:bodyPr/>
          <a:lstStyle/>
          <a:p>
            <a:pPr>
              <a:buFontTx/>
              <a:buChar char="•"/>
            </a:pPr>
            <a:r>
              <a:rPr lang="en-US" altLang="en-US" sz="2800" dirty="0">
                <a:latin typeface="Verdana" panose="020B0604030504040204" pitchFamily="34" charset="0"/>
              </a:rPr>
              <a:t>Do not comprehend uncertainty</a:t>
            </a:r>
          </a:p>
          <a:p>
            <a:pPr>
              <a:buFontTx/>
              <a:buChar char="•"/>
            </a:pPr>
            <a:r>
              <a:rPr lang="en-US" altLang="en-US" sz="2800" dirty="0">
                <a:latin typeface="Verdana" panose="020B0604030504040204" pitchFamily="34" charset="0"/>
              </a:rPr>
              <a:t>Unintended consequences</a:t>
            </a:r>
          </a:p>
          <a:p>
            <a:pPr>
              <a:buFontTx/>
              <a:buChar char="•"/>
            </a:pPr>
            <a:r>
              <a:rPr lang="en-US" altLang="en-US" sz="2800" dirty="0">
                <a:latin typeface="Verdana" panose="020B0604030504040204" pitchFamily="34" charset="0"/>
              </a:rPr>
              <a:t>Myopic approach to career coaching</a:t>
            </a:r>
          </a:p>
          <a:p>
            <a:pPr>
              <a:buFontTx/>
              <a:buChar char="•"/>
            </a:pPr>
            <a:r>
              <a:rPr lang="en-US" altLang="en-US" sz="2800" dirty="0">
                <a:latin typeface="Verdana" panose="020B0604030504040204" pitchFamily="34" charset="0"/>
              </a:rPr>
              <a:t>Behind every objective is a subjective</a:t>
            </a:r>
          </a:p>
          <a:p>
            <a:pPr>
              <a:buFontTx/>
              <a:buChar char="•"/>
            </a:pPr>
            <a:endParaRPr lang="en-US" altLang="en-US" dirty="0" smtClean="0">
              <a:latin typeface="Verdana" panose="020B0604030504040204" pitchFamily="34" charset="0"/>
            </a:endParaRPr>
          </a:p>
          <a:p>
            <a:pPr>
              <a:buFontTx/>
              <a:buChar char="•"/>
            </a:pPr>
            <a:endParaRPr lang="en-US" altLang="en-US" dirty="0" smtClean="0">
              <a:latin typeface="Verdana" panose="020B060403050404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6092"/>
          <a:stretch/>
        </p:blipFill>
        <p:spPr>
          <a:xfrm>
            <a:off x="4773336" y="2079669"/>
            <a:ext cx="3962400" cy="1876511"/>
          </a:xfrm>
          <a:prstGeom prst="rect">
            <a:avLst/>
          </a:prstGeom>
        </p:spPr>
      </p:pic>
    </p:spTree>
    <p:extLst>
      <p:ext uri="{BB962C8B-B14F-4D97-AF65-F5344CB8AC3E}">
        <p14:creationId xmlns:p14="http://schemas.microsoft.com/office/powerpoint/2010/main" val="415797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latin typeface="Verdana" panose="020B0604030504040204" pitchFamily="34" charset="0"/>
              </a:rPr>
              <a:t>SOS - SMART Objectives Suck</a:t>
            </a:r>
            <a:endParaRPr lang="en-US" dirty="0"/>
          </a:p>
        </p:txBody>
      </p:sp>
      <p:sp>
        <p:nvSpPr>
          <p:cNvPr id="17411" name="Content Placeholder 2"/>
          <p:cNvSpPr>
            <a:spLocks noGrp="1"/>
          </p:cNvSpPr>
          <p:nvPr>
            <p:ph sz="half" idx="1"/>
          </p:nvPr>
        </p:nvSpPr>
        <p:spPr/>
        <p:txBody>
          <a:bodyPr/>
          <a:lstStyle/>
          <a:p>
            <a:pPr>
              <a:buFontTx/>
              <a:buChar char="•"/>
            </a:pPr>
            <a:r>
              <a:rPr lang="en-US" altLang="en-US" sz="2800" b="1" dirty="0" smtClean="0">
                <a:solidFill>
                  <a:srgbClr val="FF0000"/>
                </a:solidFill>
                <a:latin typeface="Verdana" panose="020B0604030504040204" pitchFamily="34" charset="0"/>
              </a:rPr>
              <a:t>D</a:t>
            </a:r>
            <a:r>
              <a:rPr lang="en-US" altLang="en-US" sz="2800" dirty="0" smtClean="0">
                <a:latin typeface="Verdana" panose="020B0604030504040204" pitchFamily="34" charset="0"/>
              </a:rPr>
              <a:t>o not comprehend uncertainty</a:t>
            </a:r>
          </a:p>
          <a:p>
            <a:pPr>
              <a:buFontTx/>
              <a:buChar char="•"/>
            </a:pPr>
            <a:r>
              <a:rPr lang="en-US" altLang="en-US" sz="2800" b="1" dirty="0" smtClean="0">
                <a:solidFill>
                  <a:srgbClr val="FF0000"/>
                </a:solidFill>
                <a:latin typeface="Verdana" panose="020B0604030504040204" pitchFamily="34" charset="0"/>
              </a:rPr>
              <a:t>U</a:t>
            </a:r>
            <a:r>
              <a:rPr lang="en-US" altLang="en-US" sz="2800" dirty="0" smtClean="0">
                <a:latin typeface="Verdana" panose="020B0604030504040204" pitchFamily="34" charset="0"/>
              </a:rPr>
              <a:t>nintended consequences</a:t>
            </a:r>
          </a:p>
          <a:p>
            <a:pPr>
              <a:buFontTx/>
              <a:buChar char="•"/>
            </a:pPr>
            <a:r>
              <a:rPr lang="en-US" altLang="en-US" sz="2800" b="1" dirty="0" smtClean="0">
                <a:solidFill>
                  <a:srgbClr val="FF0000"/>
                </a:solidFill>
                <a:latin typeface="Verdana" panose="020B0604030504040204" pitchFamily="34" charset="0"/>
              </a:rPr>
              <a:t>M</a:t>
            </a:r>
            <a:r>
              <a:rPr lang="en-US" altLang="en-US" sz="2800" dirty="0" smtClean="0">
                <a:latin typeface="Verdana" panose="020B0604030504040204" pitchFamily="34" charset="0"/>
              </a:rPr>
              <a:t>yopic approach to career coaching</a:t>
            </a:r>
          </a:p>
          <a:p>
            <a:pPr>
              <a:buFontTx/>
              <a:buChar char="•"/>
            </a:pPr>
            <a:r>
              <a:rPr lang="en-US" altLang="en-US" sz="2800" b="1" dirty="0">
                <a:solidFill>
                  <a:srgbClr val="FF0000"/>
                </a:solidFill>
                <a:latin typeface="Verdana" panose="020B0604030504040204" pitchFamily="34" charset="0"/>
              </a:rPr>
              <a:t>B</a:t>
            </a:r>
            <a:r>
              <a:rPr lang="en-US" altLang="en-US" sz="2800" dirty="0">
                <a:latin typeface="Verdana" panose="020B0604030504040204" pitchFamily="34" charset="0"/>
              </a:rPr>
              <a:t>ehind every objective </a:t>
            </a:r>
            <a:r>
              <a:rPr lang="en-US" altLang="en-US" sz="2800" dirty="0" smtClean="0">
                <a:latin typeface="Verdana" panose="020B0604030504040204" pitchFamily="34" charset="0"/>
              </a:rPr>
              <a:t>is </a:t>
            </a:r>
            <a:r>
              <a:rPr lang="en-US" altLang="en-US" sz="2800" dirty="0">
                <a:latin typeface="Verdana" panose="020B0604030504040204" pitchFamily="34" charset="0"/>
              </a:rPr>
              <a:t>a subjective</a:t>
            </a:r>
          </a:p>
          <a:p>
            <a:pPr>
              <a:buFontTx/>
              <a:buChar char="•"/>
            </a:pPr>
            <a:endParaRPr lang="en-US" altLang="en-US" dirty="0" smtClean="0">
              <a:latin typeface="Verdana" panose="020B0604030504040204" pitchFamily="34" charset="0"/>
            </a:endParaRPr>
          </a:p>
          <a:p>
            <a:pPr>
              <a:buFontTx/>
              <a:buChar char="•"/>
            </a:pPr>
            <a:endParaRPr lang="en-US" altLang="en-US" dirty="0" smtClean="0">
              <a:latin typeface="Verdana" panose="020B060403050404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6092"/>
          <a:stretch/>
        </p:blipFill>
        <p:spPr>
          <a:xfrm>
            <a:off x="4773336" y="2079669"/>
            <a:ext cx="3962400" cy="1876511"/>
          </a:xfrm>
          <a:prstGeom prst="rect">
            <a:avLst/>
          </a:prstGeom>
        </p:spPr>
      </p:pic>
    </p:spTree>
    <p:extLst>
      <p:ext uri="{BB962C8B-B14F-4D97-AF65-F5344CB8AC3E}">
        <p14:creationId xmlns:p14="http://schemas.microsoft.com/office/powerpoint/2010/main" val="4047943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HSM Theme">
      <a:dk1>
        <a:srgbClr val="000000"/>
      </a:dk1>
      <a:lt1>
        <a:srgbClr val="FFFFFF"/>
      </a:lt1>
      <a:dk2>
        <a:srgbClr val="4B4B4B"/>
      </a:dk2>
      <a:lt2>
        <a:srgbClr val="999999"/>
      </a:lt2>
      <a:accent1>
        <a:srgbClr val="00B140"/>
      </a:accent1>
      <a:accent2>
        <a:srgbClr val="B8B7B8"/>
      </a:accent2>
      <a:accent3>
        <a:srgbClr val="008E89"/>
      </a:accent3>
      <a:accent4>
        <a:srgbClr val="97D700"/>
      </a:accent4>
      <a:accent5>
        <a:srgbClr val="00A9E0"/>
      </a:accent5>
      <a:accent6>
        <a:srgbClr val="FF8F1C"/>
      </a:accent6>
      <a:hlink>
        <a:srgbClr val="0066B3"/>
      </a:hlink>
      <a:folHlink>
        <a:srgbClr val="830065"/>
      </a:folHlink>
    </a:clrScheme>
    <a:fontScheme name="Office Theme">
      <a:majorFont>
        <a:latin typeface="Verdan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HSM Purple">
      <a:srgbClr val="830065"/>
    </a:custClr>
    <a:custClr name="IHSM Orig Red 3">
      <a:srgbClr val="F7BFAD"/>
    </a:custClr>
    <a:custClr name="IHSM Red">
      <a:srgbClr val="F4364C"/>
    </a:custClr>
    <a:custClr name="IHSM Blue 30">
      <a:srgbClr val="B2E5F6"/>
    </a:custClr>
    <a:custClr name="IHSM Orig Blue">
      <a:srgbClr val="0066B3"/>
    </a:custClr>
    <a:custClr name="IHSM Orig Yellow">
      <a:srgbClr val="FFD200"/>
    </a:custClr>
    <a:custClr name="IHSM Orig Gray 1">
      <a:srgbClr val="707C8A"/>
    </a:custClr>
    <a:custClr name="IHSM Orig Gray 2">
      <a:srgbClr val="D8DCDB"/>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10.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11.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12.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13.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14.xml><?xml version="1.0" encoding="utf-8"?>
<SlideLayoutData xmlns:i="http://www.w3.org/2001/XMLSchema-instance" xmlns="http://firmglobal.com/Confirmit/reporting/powerpoint/09-09-2009">
  <SerializedThumbnailImagePng>iVBORw0KGgoAAAANSUhEUgAAAeAAAAFoCAYAAACPNyggAAAAAXNSR0IArs4c6QAAAARnQU1BAACxjwv8YQUAAAAJcEhZcwAADsMAAA7DAcdvqGQAAOMDSURBVHhe7J0FmB1F1vdZedfd329fdllFdllcFgseICEJCSHE3Y0IBAJJkHiQQFyJe4AIxCY+8YS4E3d3l/OdX92pm56bO3P9ZmZu9fP0c6W7q6tPV51/Hb9OkrB9+umnct111/n3ChUq+O/qjuVMujz66KP+dzR9+vRM788d85EmL9Bly5Ytmd7tDTfc4H/vHLv99tuTwCHcLRwFUpMC16XmY7undhRwFAiHAiyc3eYo4CiQGAokfHa1aNEiMT13rToKOAoknAIOgBNOYneDFKZAwgHYTeAUHl3u0XM9Bdz8zfWv0D1ADqaAA+Ac/HJc1xwFHAUcBRwF8i4FrjkAn+/2vGz9419kV7fNUVI5Tfbr9Vv/+KqcyrKFcM6J8vaZLrP3oT9/kf1TwmkzWX0Lpy/uHEcBRwFHAUeBZFEg4QCcvQ14sxx91gdWW5/tKefDfOpTDbzgFhzAwjknzNuFfRr3NM+SsWcFwNeib2E/hDvRUcBRwFHAUSApFEg4AGf7FJt6yi4kxQavKmg9L0c3hXrmK4CdtXQZ7JzkSJkWgHNi30JR1h13FAhGAWcDduPCUSBxFLimAOxTPwO8GQDZIC2bJ/VIy1bKNFKzF1zDOefKLaz6O5TEaq8IPP+K2jyr+3ofJ5y+eVXYVy9IIuuvhy5TWOBYyTxAVZ/pGOcE3tfbb8+7ClD5R9a3xA1o13J8KeAAOL70dK05CngpkHAAzloFncHYM1TPPukxOztuOAAWzjm+xw9UF1uAysoWndX5W82iIR4AnFl9HaiWj7S/4l+YZNNuhgbCqzb3fbfvIchzBQHyyPvmJmFuoYAD4Nzyplw/cyMFEg7AWU5gy/yt1JshiWXvuBSOejmMc+y9M9mds1FT+4HKIx16wMv2OTYVtMcRzd92BhBG2l8zEq9I01cWFVf+C05nezzjOYM89xVJN5a+5capkpp9dgCcmu/dPXVyKHDNADhQZemXwsJUQ18BkEDgDAOAr1K7eqXEILZoe35A3yzgWoCLDYC90n/AM0Xa30wAnFmrENhn3zDL7L3tV0MHfe549C05g9vdxVHAUcBRICdT4BoBcHiqzasJFwa4etTBWYJ0toAWJHwoRwNwVuFOWXuH+8O+QqmgYwbgcEOxcvIUcX1zFHAUcBRIDAUSDsBBbcBBVapX7LLZqaGvljKvBpqQ5wSqeEPRNlsV9BWJObQEHOwZgwFlwH+R9jdMFfRVMdhZqb49jllZqqCztd+HIrA77ijgKOAokHoUSDgAByNplsk3spA0vW1kcvi5ygvad2bE53hid7OKR87eCSvzfcNZQFxxsgoDgAOfKYz+huOElaUZwA+4wZzLnjehY16HuSxp47exJycMLPWmb+Kf2NmAE09jd4fUpcA1AGDL1IPF/YbBqK8KqQlyTTjnBAO1EMlAsg5DCh+AJay+Za8+9tvLs+1veGFIXvDElm2f8Wr1vQXdaPoWxntN3TmYo5/cAXCOfj2uc7mcAgkH4KzCkFwd4ETXAS7oT9H5ZTzrMfvV1EWklKfGs6sR7OMEgTWCvbWvcyOvcACcG9+a63NuoUDCAThwArvyhMkaGnGQOrN00lJpOFtv9WQ9o7tPoingADjRFHbtpzIFkg7AbkIna7jFAYDpajCP8Qjydifrad19HAUcBRwFchsFHADntjfm+purKIBK2m2OAo4CjgLBKJBwAMY26JV6+R64246ldWiW5THZsf+qY1u2bPE/0w033JDpuDmm11DkMPDY44/WlQLD95trg16X0WpEx+YtMfeSeSPkh7+9/uq+RNNmqOdL0Ta9oGbHlx1TOe2YHfs5uZ+WdtirA/vpPWYnm/PfSLT/RgU/X4sXrZ2Pho+kgT4a4dIlUcuHhANwYMeztgGvlka1R5j96pIMHJvpA7iwt+DXbB7eWRrNC7uRME/03EsB2IJ7mBe70/IwBXK6ycX5ZOThweceLcdTIOkAnBVFAEaAKxhA8t+fn20mf+6wWi9XsOM7ewYoIzn7jmn0a8b3zNdk3HXHTClgru0sPXb4pNUCtWkb0N8vPWpnbtcc76C7uUbP0d/mvub8K1umewVeY067us/+q4Od7++np6/+NnQB0cEuIrJpN8cPvdToYE4H4NR4C+4pHQWio0CiTUg5BIABvwxQBHyuknavSJiZANojbQK8jRQsLRAb0AsiNQdeb8+3CwBek/87gJvRhgHZDJC/epGQWQL2XoO0nVWfzZDw3MMAPqrxDNW57UvmNnwLhZDtRjfe3FVxpoBXxRXnphPaXNrwSDVOGd2JQgMU9b0SSgHXuKOAZDKfJoIeSQfgoCqvTBKfV+qzj3wF4IyEayVgv1Ss55k2MkDcSp1hALBVF6epVGmkYjbaAmy9zMTzPRQA2zbteVn2OQOA/Spre1+vNK7PCNh6+xdWu4kYLa7NPEeB4Cro1QIo9vCbajIWffpfAastGq7zQ8drj3lXFoR+TY8uhBsxf8yc9GmL0B410u89MjRdPkJmaJ108e2fu55rLLHttUbrZLRQVzRYf9ZrG5lF65V75bmX5B7omlEg0RqspANwsAcy0qvXLnvVKjoLCdj/WjIk6Hle6Tk8CdgLlld9jxMAZ2t3hqFkSNYW8L1ga2njbSPYf9dshLob52oKBJuPmxVojUkGkM3Y0objn+Fb/Jp54tHceCXYzfNWSw8FYHN9B6RonYc6vtP4T0ESsPSeb4DenK/X6f2sGcjrR2GuNcf1Wp3jnFOAczMWAY2yuC5XvxjX+RxBgRQAYOyYgY5Xgf9lrJQDbcCGGfgmrRc8fSpg7zVX3mXW6uAsbMAZ3tJeafhqQPXcK6ik7LHVWgZmu+S3Q3tsy35bs0+t7nu2K21gt/YtWIK1G43DWo4Y63myE4m2IcVKtKsZDMCLtKpSJuCYoRViUVjAD8CArM4xpNpA7QwAnKG+tpofxq8BXSMxqzTsUW+bdjOA2gBshobrKgD2SNt2EWDayZhv3ut8Cwi3OQrEToFEm5ByhAQcO5lycQth2syCScC5+KlTpuuJXkHHSsic3j+eLw21dRBzkgXd+Ec1xEpVd72jQHgUSDoAs6IIGb+b0feI4nCziZnNabGh9tWYmMvrS8ofb/k/Y+zPvp/Dr3h/P1NBvueJp87Rz3cN+0kMpd2IcfXGnyfr2C9+8YvwZuI1Ossb95vseRnt/dx49w2WnBxbnoh3lKw5a/mE936Jmp5JB+BEPYhr11HAUcBRwFHAUSA3UcABcG56W66vjgKOAo4CjgJ5hgIOgPPMq3QP4ijgKOAo4CiQmyiQcAB+7733pGTJkm53NHBjwI0BNwbcGMhVYwD8SuSWcABOZOdd244CjgKOAo4CjgK5lQIOgHPrm3P9dhRwFHAUcBTI1RRwAJyrX5/rvKOAo4CjgKNAbqVA0gH48LFTsm7LXpm/YoucPnveT7cp89fK2Bkr/Huij81dtjnT/Q4eOenvizt25T3kNbosXbcj03vfvvew/73npGObdx6UNZv2yK59R2PiLW6++cZyXhvHuYVH5aQ5lV1f4jXfIp2sSQVggHfagvUGgJkQ5y9cjLS/7nxHgZSgwInTZwWmwEJ19tffyNlzFyJ+bjffIiaZuyBFKRCP+RYN6ZIKwDCRS5cuR9NPd42jQMpSYM+BY1E9u5tvUZHNXZTiFIh2vkVDtqQCcDQddNc4CjgKOAo4CjgK5EUKJByA9x06Luje7Xb77bebnLzk5rUbOTe9eXrdMR9lcjJdvFVCyPvqfX/JPMZ4SpXt6InTsnX3oWwf1823nD1vouVtyZxTzOWs7ufmW3y5TcIBeOXGXcaWZbfcUH0lviR2rSWSAokuF5bIvkfaNn4T2ISz29x8i5Sq7vxIKODmWyTUCn1uwgEYbz08Me3WokUL87Vu3bryy1/+0r8vWrTI/H/8+HH597//7f//4YcfVrvxJXPsq6++ynRNq1at/O3WqVMn07HFixebY0ePHs3U3iOPPCKXL/vs0F9++WWW7dWqVSvTsa+//tpcc+TIEbnlllv8x/Lly+dvb/z48Zmuad26tb9/NWvWzHRs6dKl/vZuvvlm/7HHHnvMf824ceMyXdO2bVv/sRo1aphjv/rVr8y+bNkyc+zw4cPmea+//nqzFypUyH/N1KlT5fe//7385je/kV//+tfy/vvv+4/xvPZ/jq1YscJPP56XY+xPPfWU/xroZ+/DZ9euXTM9r+0b7a1cudIcO3jwoPzzn//0P9eTTz7pv+azzz7L9LwdOnTwH6tSpYr/GO3a/h04cCBTe97+Bbb3wQcf+NurXLmyvz36t2rVKnOM9v7+97/7j+XPn99/zejRozP176OPPvIfq1Spkv8YdFq92lfMfv/+/Znae+aZZ/zXjBw5MlN7HTt29B9DUrLzg/bWrFljnBaHjpstf/vb34QqS8EqLWU13/wNuy+OAo4CYVGA+TYh3TePE7UlHIDHz1qZyfGqSZMmcu7cObOfOnXKv1uQBRzPnDnj/5/vdrt48WKma86fvxLGlMz2Tp8+Hdf+Rdse10GTwO3s2bOGhux8h6bQ6sSJE3Lo0CGzs5BgccJ/9v89e/bI1q1bTblIvu/bt8+cB4js3bvX7AAotObex44dM79tOxcuXPHU9X4P7B/94nr2eLxfL/143kjHC9d7x1+47Xmf0Tv+EtneuJkrDN14L88///xV7z5wviWKcbh2HQVSgQLMp0RuCQfgwM6jgj558krMrf84helra+Ht4fuzfN60DiMkLUJqBL9mdUZt3c7S44p5OsKWsz7df099pj8/G3mfo+0IIALQWmAAeFnkINXt2LHDAOs333xjpDMkKqRmNA8LFy40+4IFC/z7/PnzhT3wvyVLlhhpEQmUz02bNsmuXbv8QAw42AWWBbVonyec67x1R8M5P7ef441njelZ3HyLiXyperGbb/F980kH4O9///sGFAK3zcM7S6PhM6VAhyxE/mjALKtrduh9EgWM3ntG0+cI3i9Ax2IGwEV1D9AChgCtBVhU53ZH7Q3gpqenZ7nPmTMn07HZs2fLrFmz/PvMmTOFfcaMGTJv3jw/cAPW/AawAfb169cbcN69e7eRuJF0kdq8Em8Ej5rlqc6nIHsqWpOPm2/xGG2uDTff4jsGkg7AvMCrAXi/9FDpt8cOJNNgEiPHm6k0yc5xz+/aM2UzNPGDnU+6bTQv8BpLuID/DRir5G3a9907rYO9l35mLAhYIPjuz659HY50e+UaX+sBbZs+2bb1XNvXYP33vteA68p0XiHkQ7p8dKuMHjXTqHwBMgAXiRZ7NxIs4Gq/A4Zz5841oMhuJdpAydb+5hyA1oIrAGt3AJu27G5BGnC2AO29jlUybXmPcXz58uWyfft2o7pGrQ0gB1OhRzLEU5UhsOjq06dPSFIFp4+bb5kIl9U8NbzBy3cC5jgaO8NrAv/P4Ekh307uOyFV51ui3lTCAZg0cN6NF3i1atICr2UMQR7XI00aMMwARsDSp7b2gV8jVVP7gS4rCdT7f8Yk800iL5DzwwfmtG/umQGgBqDN/S3Ye/p7lQRs1dyc6/sevP/eNkbKk9WHyDrV1J8/v182rdtsVMsALxIuEi1g6FUPZ/UdsAQQJ06cKGPHjpXPP/9cvvjiC8GhaNiwYTJ06FCzDxkyRAYMGBB055g9j2tGjRpl2qCtMWPGGGe2SZMmmft4QdwrLXOMfdq0aZKWlmbOQ0pGQkZ65zOYZiTUwE81hoCTFRuaj29/+9tXkSfYfLuahm6+BQNgnzkqyJy2vAUekQXvCDmnQw3kXHI8Vedbol7PNQHgqx7GDOorUmdQO7Bn4GeSULnOqq0z2gkOplmAZIA62juRuMKCbSAAZwJ9C96BAJ5pAXBlYgf2/waP2t14aB/dKzM1ZScSIk5OqJOtNAvQIu0i6SLx8hvpFSkVL2c8xQFHgHLgwIEmlrh3797So0cP46XcpUsX//7JJ5+I3Tt16iSdO3c2u/3uPZf/+U0b3bp1k549e5q9V69eRhLr16+fud/gwYNl+PDhggcyXtwAP4AL8ALAVqq2QDx58mQD3jwHqvOdO3ca1TXqdWhhPdazmgCpFBYBDSzAslgJ5gUdFgCn+Hzz8ws7qAIW6oGLesub4CuZ+UPWc/qqeySKgye53VSdb4kic9IB+M0337zqWa5IlIED3HOqBygDQdJ3VoaEaVTDGWrsrGy9V61iPWrvIKAZTALOEoC998wCgAP7bzUCSIKoaFHPbtiwwQ+6AC3OT4CuBVzUu4Ab0mj//v0NGHbv3t0PsgArYS3sH3/8sR9oAwHXC7wWgC3IegHY/gf4er/zm517252+APoAMwsAC870FVAGcFksWFAGmPnN/xMmTDALC+sshuc1W3Ze1YmaHDmxXQuw4UrAwWzAqT7fggsAXk2VT618lXYtTAk4J44b16foKBC4oI2ulayvSjoA33nnnSaM4srmUx37pd4sHZes5zJgab9n2GNVdXSFqXjb814TngTsl3qtRO61AXtU0FkCsL9v2s8sAFhkgwxsO0I27Tgg23Yflu07dxnVMpIf4IO0yyeqZj6tfRZpEckSwAX0AE8AFYD1gq0FXf5n5zzA1EquSK12ByT79u3r3wFLpFhUzqikOcZ/7IAp53uvAWhpyy4AAGGkbX7zab9zjheUaR81OLHTLCSmTJniB2QryfMfC4+1a9eanQUKQByr3TjekyiZ7VmGAB14H4FbaIaRivPtan6RiW6BNuAAjZr14/DOeSMVq7nL529iBQCPjwjq7Az/kkREWiRzzKXyvULPp9iok3AADuzeD37wg6hsfbE9Zs65GsbJAgQwITQISRevYetBbD2WAWEACDvroEGDjHRpwZYEEOwWdO0nxwFazgUAAU/AGhsu0if2WiRMAM/uqIetfdarIraqYu9/ACPXIamy8x0ApY8jRowwwE1fAW4AG6C24OwFfQvEFsg5H5U5iwvsySw0uBc73+kz/UH6x5ELqRhHLoAYJ7JU2uIWhpRKRAv1rFFHKwSzF4e6We4+7sKQ4vv+kg7A3/nOd1ISgLFlAhiAx7p16wyQWMcpVMuAMLZd1LI4SwGcSK4ffvihAVvvDuDyG+kWdTBABvBhe0WqtLZXAAxHKOsYZT+tc1QiPuk/oIktGsAHVC0480xWYrYg7JW+rbSNdAyoA8YsQngOPu2iATBmgUKiEO7hTcgS3+mR+1vLKgwp9z9ZHJ8gEgDO5Bnt8T+JY3dyclOp5oSV6HeRdADmBcY7FjTRRIqlfetIhDMViSuIxbUOVFbaxZ4L2CCpIr0CuqRN9Eq69jt2WsALwEWqBawBJxv2443bDQRYb2hRPL8HA3IbO2z7A4giyQKY9JtntVKyVWujUmW3oIxTF4sKnMoAdAvGVgIH6HE+27Ztm9EqpJJqmoxfL7zwQsih6RhmSBK5EyKggBtPERArjFMTDsBheWWG0dHceAoLDVSlVtq1dl1AGOkXIAFgAFSkWnIzB0q8SLnYUQEjcgdbJyYAFPAJFocbT3CNV1tWEqe/tInqG0BmAWEBGQkZ8LVAbO3OVo3O8wPg1mYM/ayKmvZIo0nSj7wMxN4wJLRJgVsqz7fcyCNyW59TDYDtfEvUe3IAnADKYt8lvzLpGrFRAryALju/sZsCMkizSLoALxKuBV+rWkbKtYCLahfwAnSzSpgRL7BMRjsWkHkW7EpItwAyKmtsyYCuBWA++c2OvdiqqDkfALYgDK0AYiRiwpny4uYNQ/rxj3/sADgvvuQc/EwuDCm+LyfpAFyuXDkjofAivTVkvcb93Hbsd7/7nVCtB7Ug4IuqORB4sVkCEEi7ACygC/gCuuxIwNh8kQCx49rEFjbbVLAMVckAymTcwwvGVjpGJY9kbJ26LCBbIEYjgBobwAaIrTRsbc8Asc26lZdsxBaAUbn/6U9/CgnA1gac2+aU5Q05iS94vc6pVuXlX6l0LL4QlLNby/Ve0IEP8MMf/jBPOWFZGy/Vg8jsBPBapypsvGSiQs2KVzJSrgVdPtnxXOYYXsAACZIugGRVy8kAwJx0D6/TmJWMoR+qekAXCdhKwnzyHxKx9aC2XtoAOOpqJGyKT5DYIy+opu18YtwFk/ITzTByNrt0vXMUiC8FEj2fEi4BB5Lj5z//eZ4CYFTNhBNR79YWIgB4Yfx48mK/tWBrpV1+o35m1YyDkQVd67iUl6XdSMA+MJUl4ArQetNmAsB2538bW2zDraxaGg9z3lNu31wYUm5/g67/uYkCiZ5vSQfgLMsR5qa3on0lExHga4GXhBE4WxHPC6jizYya2TpWWc9mgBfJDWAAjBzoXin6kB04e8EYm69Nt2nzV1sQRmVtgRgpGNC20jDXkWGL8KVQKS5z+nCk/zyL2xwFHAVyLwWSDsDYpHKzTc7G8xLLa3MyA7xIvTB7bLhIuB06dPDbd63ECzjggGWB10m64YGvF5i9IU8AKmpmm/ca+np3bwgTEjG0B7gJiSIsLDeHw5EL+n//93+j4jzNmjWT5557LtOODZ3tvffeu+oYdGNr3br1VcfQSLCx0Axsk/hvNswsgcd4T2zEsQceYw6x4S8ReAxzDRuL2MBjLG7ZMEkEHsP8w4YnfeCxdu3amWOMpcBjrVq1MscYP4HH3n77bXMMB8LAYzblLmM38FiTJk3MdfiFBB5r2LChOQZvCTxWt25dcwxnzsBjtWrVMscwtwQeq1atmjmGiSzwWMWKFc2xzZs3X3UMfx02NEeB15UqVcosYslrEHisRIkShscTkfD8889nOv7iiy+akEGiQwoXLpzpGGF1+NAg3BQtWjTTMdqhPUxJL730UqZjBQoUMOl7SelbsmTJq/pDlkG2MmXKXHWMyAk2nvWGG24w35O5JRyAE61DTyaxKI7AiwZssfMyEUiggb0WEMC5qn379pmAl8xUSGRIYYAHXswOeCMH3mDSsfUGhwGiUYDhWwDGk9qm1ITpYkfGQYv3wLmACu+O9J+5abNhEQDwT37yk6u6Hmq+Ab5ucxRwFLiaAoUKFbrqzzwXhpQbX7xVV8KssfOiboZ5E17Eqpkcy1bd7HWuAgBYOecW4PWmpLTfI7HZXqtzLRDj+Qy4shiyAMzih+/8Z+3DgDAAjPTGu6Gucm6RhiMtxhA43x555JHcOAVdnx0FEk6Bxx57LOIFbaydSroEXL9+faNGyC0buZupVYu0C+ACvHyH2ROfimrLqputhzMqNKtqzi0SL/3Efh2448V9rYA10vsCxFxjbcQWfPm0NY2RklFD837YWUAhHaPyQ8OR0zcLwIS8oQYM3EJJwKgL3eYo4ChwNQXq1KkT8XyKlY5JB+Dc5oRFqIctB2gzWqHSxK4F8FqJl0/sWcSu2qQZuUXVTD+ReJEeLSDxyW7zSUcKhtfyfPs8aB94V14AtkBsSyMCwgAw0jAhZNimcvIWCmBDHXcAnJPfrutbTqNAqPkUa38TDsCBHfzZz36W48OQMOajkiSTlQ0tAnxh7Ei9XnUz37H94o2LE1Zui99F8kWab9y4sZQuXdo4I7CXL1/eOC1UrlzZSIpIxsGqJV1LoA3Ha5rFEAsLHLJQRQPAqKPZAWekYY6zWxW1zS0d6+RKxPWxhkU89NBDieiWa9NRINdTAB4fuMU630IRxQFwAIUILTp8+LBf5Ww9nHHgQcK1TlZW3YxXJkzcm0Aip4FSYB5m2z8AlQUG/X/wwQfljTfeME5MqND5RMq/+eabNUNXZ1msdu/pqt71PpstAJGTJX3rNY1amrhsgBcvWQvCADP/WxDmO5I/2cys92SoSXQtjmMawcEv0g2HNbc5CjgKXE2BYDbgRNMp6QCMOhcJMyduZErCLR0PZxytkICxDSIpeW29SL2AE0wc6RGpN6eCEP2C5uzYc20xBAOkCsDz58+TcWPHqGt/cQM83o2whfxPPy3vd2gvCxfMl1na1swMELagbkOxMrUbANQ5YUFi3w9qadTPFoQBYFvG0arfWZAAxDwTi7GcuBGq8a1vfSsnds31yVEgV1Lg2WefTXq/Ew7Aidahx4tixK0R2wvw4mQF+AIcXpUzyTSw+5JkA7uhTaJxrQAmlASaPnuWTE2bIsQkPv7440IM3pgvPpMF87Sow6xpZl+o36dNmSA1qlXWRcXHgmRlF0iAVaHnC0i/Pj1k8cK5/mvmz9UCCtOmSCWNIcyXL5/Url1bxip4p6f7Kh0F23OCat5Kw0iBVhpmEWVB2KuSBow5B7MCknBOWTR6w5B+8YtfXDX8Q803G7sar3nj2nEUyCsUCOYfkefCkAi0zmlZiPAoReWINIeXM7tVOROk700lCSCTtOBaejcDJATxI9FaqRZ1MtLprJnTDVDOAVznp8vokcPksccelRo1akgB9YBt0rS5fDVtiQz76mvpP2apDPlqhfT5YrkUr9pcGjZ+TYPkTxqwuXz5kuao7iEPP1VcWnZLk2GT1kr/sV/LoHFLZfy0ZdKl50Bt93GpVbOmPPnkE9K+XRu93xyZO1vLJOq9Z88kp/V0YzdmoZCufbWe1rYC0rVauFgnLWzbgC8gjHc0OyCMQ5Z1QrN2YTQjOSGBjDcMKZxyhIHM0YUhZQ0X8CVMTvAC74a2AR8J+ECiN7Kb3XPPPcbU5bbkUiAlwpD+/e9/m0woOWFjwpHQwIIvkw8JGAaMyplJYMsFonKGWQMo11Ld6pPiZpn4YlThhHWNHDFMlmRIqDNnTDcS6IS0dBk5eaW8/+lMefCxgrJi2WK1GXaW+wvWl1d67ZP6vQ9Lre77pXaPg1Knzwl5uGJ/ebFEGTl54qh5NZcvXZS33npTbs5XVcp/sF3q9Tmu5++TOj0PSKNPj8hzNT+VWvVfl00b1kiRYi9LlYbvy4hJq+XLtHkydZp6VZvFwDRZvCBdvhz3hTRs0ECQvmyBhGsFvva+ViWNhAvIWinYgjD/oYqmv9ZjeuPGjdd87FoARlOBGj1wCyUBOy/orDkPwsEvf/lL+fOf/5ypcMeWLVtM5aM//OEPCRceEAK4l81CFSufxJm0bdu2Zoy7LXsK2Gxi3rNCzadYaZp0FXROqYaEvZcJRy5n7KOonPmEEQNsNraX7yTaQOVs7Z7XEjyQfCd+NV7KlnlZChcpLA899KDUq99IpqUvlcHjl0rH4eukWf9tUq/HXqnb+5hU6rRfbrq3iEybPFaGDRkg/360qpT48IiU73JGyn5yVMp8fFQqaXa/B2tMlHyPPyNHD+3LAOALUq5sOfn7Y02kbKeTup8255btdELKdjkndxX/WN55r52sXDpP/nN3Pslfb7zU63tS6vXcJ41675JWgzZJr89WyNR5a6R1uw/l3nvvNXGrBQs8I0MG9Vfnr/nXPL7Yq5IGaHn3FoCRhAFe1NAAMQwMR601a9Zc01ClUAwh1HEHwFmzTELQKBZz/fXXG1OMdwMYN2zYEDa/5Xok53A2r0CC/wkAzMKaDe1csA3BITtBxiaWIXMf7f33v/8NpyvunAAKhJpPsRIs4QAc2MHvfe971zQMCamXRCBMNgu6fBIDSpgKwOstoGBVzsl0tOJegQkwUOfOmTVVFs9X6XfiZCn2UmntZwcZMXywPJi/jJRtvVxq9T4tlTsfkvKdjhhwLd/1jJTseFz+/Vg1+Xz0cJk6eZzcfG9hKfP+Nqmj4Fyz+wGp032PNBl0Soq/NUMee7qwrF/rU7+dPXNKCmtqtvuKtZHXBh43UnNtlYBr9zws1XqckrsKNJGePbrK0sXpctMdj8tTry2SCt0v6H2PSTm9d8VOel73Y1Kj23555KXm0qrVe8b+nO+xp6Vzt96yZNFcVVdPNSpz74IGNTV7Mhc5ViVNhiyA1wvCAK8FYQAZMGa8XCvnrFjDIlwYUvYA/Ktf/crkBPYCMED6xBNPyOuvv27yIv/zn/+Upk2b+hvq1auX+Q/TFdc1UG3P73//ewPmLDrJOx5sQ/ty//33y09/+lNBM0iKWxwfAcyCBQsKuZF/85vfSP78+Y1zKBtRC9R2/vGPfyyEdHJs7dq15hjRCyx04V9cV1PNQ6hVaY/zb7rpJuPT4LbgFAg0PXBWrPMtFK2TDsDYoK5l2j9WlDBPmCirTSRgpErieFE5M3hRO6OCBpCTqXLGNooUzic2aGM7naWeyulpBqi+nDJHhoxfIp+M2SdPlPtQGjZqJHt2bpH8zxeXh2uMl2qaw77sx0dUUgUED0v1bqiZD8hDRZuY51u1YrHcfNt/pfknE2TwhLXSb8xyGfrlIpk0c7l07/eZFHuxhHHaYtu+fZsmSy8iDV5/zxz/fNICtf8ukUHjV0mPL9bLnQ8VljGfj5QFame+++HCUqHNIqnf97hUUPDn/vSjUo8LUqjFWnnguWqyaMEc6dblY/nnfSXk9R4rpe+4dfLFxPlK3xkyT58Pm/XsWTNNFiuSf0AHgDhZscdWGoZBAbSAMJ/sgDBmCYCY30jLMEtqQF8rfwbmUDTSLOPKbcEpwKI8GABTPQsQe+CBB4zwAGACaHxn+89//mOOcz22Yr6TGwBg5vvLL7981Q3RpCCMoBGkAMN9991nriEGnWvYAWf4Jd+Jx2ejIAb/E4KGcyXHihQpYo5h4rHX3nXXXUb1XKlSJfPfb3/7W1P8AEnebcEpgKNqsrekA/C1YlgQFskX8LW2XsAXkOvTp08mey8TAXUkTDme9l7bXrCQJfpBSBMxt0WKvKCJMMrJrOlTZdpMlcwV+FAtv953h1TuclCq9hZ5os4EeeHlarJ10zp1hKout73wgVTveUoa9Nwtbw/YKh8OXyO9P1smwyYsl3qNWwgu9mXLlpV77r5L+vftpbZZvJrVnq12WsBx/NjP1e5U1sT/srE4YcJ2/PD9DA9o37nz58yUBeoFXeC5Z6RYsWJSvPiLkv+552XwZ1Nl+MRV0mnkGmk5aLM00b426H9Wnqg7SQoWKaELhc1Sr149ufmpN6Ri11NSsctxadBrt7QbukEXAkvlq7T5CuZzpXHDBgosBQyjAYxtesnAikiJ0kjwbnCyA3CtGhoAtpKwBWEkYZgZIHwtNqSy7373u9fi1nn2nlkBMLnCobV1YMNWCKixQKRCD9+JMMCs9f3vf1/+9a9/GVMFkuk//vEP+fa3v32V1u+dd94x11ET3G6olInA4H8kWzZA/gc/+IHccccdmegOH0UqxmbNPdhwGOVaFgF2w8zGf9Es1vLsi87iwVwYUgLfOKohL/giASNd9ejRww++qJ9xtoL5xjvECMBA0rbey4Eq1vmaaWrQwP7y2KOPSJ06tdXGW0rqvtFRWg7bLzW6HzJqXVTL7JW6nZFirbbKHU/XlbEqhQ5W0HzkuQryYb+ZMmbKUuMENT99qkqW0wxYfjZ6pFkJP/10fqNGI+6XkCG8ptlRd6dpaE7VqlXNcZgKdHnyyScNg7D2Wp+XtZ6v1/bRUnGo1xi0LVu+q+Cs95szQ+bPTjPez1+mLZDBX65Q7+p35fU3msrqFUvk0WdLykOVR2j/z6qk7HseVOVVuhySZoMOypsdv5SixUpI/Xp15JlnNP64fVuZN3eOcTrz0stLy0SoqwFhQpUAWSRexoMXhPlt1dE47WWlYkzEcPaGISGFBW6hbFYtW7ZMRLfyRJteAAZM7RYIwGhoADVKq7JI4ztaESspoxr+f//v/5lykXwijZLgx7sx17gOTY93szZgW3oQUEadjPqYDaEBdTjAS9uAO4DPhsRLm95kK4TQeQE9T7yoBD1ESoQhEfrhHdwJomWmZrnf0aNHM6mdGaQ2s5Wt30s9USZSvGJWTWiQMnPSOGK74X7UruzYsaP5z0rCVgolZOhJnVwb1dlj7Bcj5E93lpCSH6mTVNeTfvCtoLbVOt13S+cvdkrx8g2l5MsvaRxuLXn4gXvli9FD1CY7z3gfW3CdoV7RcxXEUJkCtIFgBrDRD2zgqN2xEVJTEzsTqjPeF4sGLwDyXPPnLzBSss9WjR3XZ8v1gbQvvnjW9ElSpmQx007VKpXlngcel5Y9Z8mbAw9Ipc6HpfwnvgVF+c7qLKaOYP948k3DRE4cPyrPKbC/+WZTE9o0R0Ob7P2hG1I60jm1a3lX9D3eoU3QBI2E9YK2AAz42t06aWH7S1YOaQuwMOa//e1vEQPwww8/nIwplyvvwTsE2P76179m6j8LUq8EjBnrd7/7nQFFpGLUyAAstXEBO7LKhdrIOse5mLnshrTLPOX/6tWrm7/RdPz61782NmI21M8cR1KmeAj9+Pvf/54JgHEYtRu57Dn/qaeeCtWllD8eTAUdakEbK9ESroIOfIBkO2GhqkENg8SLtMIKkvzA2FBsmBGSL+AI2MRTtQk42VSPJKsg13KVKlWEgtU4/CxEDaySI6FDoyd9Le2GbZN8pTpI02bvyJaNq6RYycqSr8pgqd77olTrsl+a9tkkvT9Xe+yEuTJ/wUL5tE9P46jBDlgRmpSVytyqv4Md5z9AleLjt912m/zf//2fSuF1zOreLiKCOUXZNrNSE3Ocwul4dMKo6tWtbdqbOM1nT/5A1eoNe++W6r3OSpFmX8tDz1XSJCEzZOiQwXLLf1+Smm2mamjTKgVfraOsdCIBCPeqq6psinJTTLxChQqGiQHCgQuFWB256D/SDgzN2oG9AMx/2IpRS+PAEa7XayyT1s4nxjUSV+AWimE4VWTW1GeRjvRKhjEWoWh4MJvYMCTstHYDIK291dpgiZ9Hdcz/zZs3N/wEHoNqOHBDc8N5SLfMu2eeecacZ+/F2GYD2NF0WDWztTfjq9CmTRvThl0wsCDlN+PRbiwqqBtNG4B+oMQdy1jMa9faRY/3uULNp1hpkHQAJnuPdV6ItfPhXM+9AF3rcAUD96qdcboisxXOKfEEX+tZi0qbQs/YZbALsUoGMNu0aaUAPE++UOem1oO/MTG21XpdkIJvrZA7Higgu3dslqGD+8udj5eTdoPXy2cTl8jkNAUidVaap+rl2Wq/BWDGjBmbESKVWU0bCfggVaJupfgCqi/ADTXXwIEDzQIikra8eaahAXZSFjyAFUxj5vRp6v3MPtXECk+YOkeGTvlGni3TQp1I3pMzp4/JswWKyK2F26nkf0Jq9Tgs7wzYIkPV+WzevAUa+zrEMCsWU6zukZihL8wHrUawxUA0/ffGC9N/mKlVR1uHLKuatiBMJrVEJ+sIxRBCHXcAnDXXwEcE+gBoSJ04ZKHe3bx5s9xyyy1mXtiNxTXhSn/84x/N2LAbXtJFixY1UjFgiMMWzlLBNoQAFrucR+wx8xCVMf/Za9B03H777X4JlgUhYIxEjjYDjRpzlQ2nL/rDePVuZPDjWbgPi3S3hU+BUPMp/JaCn5lwAA68LYMgGZIC90VV5I3zZdL0VtulV/IFjG0Vo3jlc7Yq7FdffdWABYPePjOSS+dOHaVQkRfl/cErpGFf1LCqjjW23VPGg/jews0NsKRNniiPqWfexx0/VtXyfOMpbHMxz1DvYcDG1u+NxVnMLhYAFICYFTl2q7feess4msQKarQBkAeGVuHZvXjBbOMA9txzz0qP7l3Vs3qU3PFQEXm28Syp1P2c0uWYoU/NnkekzbCdUqlGI3mjSSOj1WAD8JB8YY5oFwDheNuFvZmzLPgiZbCzsACYcdrjGJmMEpm20oZFcI/Vq1dHPP9dGFL2JGN+4mEO72C34UhIooFxt0iXSM3BNvwCGAt2nGZ1V+61ffv2TGY52vTWTOfeXqGFfuAtbTd7DFMbaulgjq7EAwfTmEQ8gPLwBSygA7c8F4aE2iTRUoJlzKgFbZINVJTE9AaqneMt+SI5WQcuHJqqqLOFLfRuQZjsUf/NV0CefiVNqvQ4JxU6a4ILtYdW6bxfWg3fL299OFLyPZpPSpcqqXF8+aRrl0/UQzixiSsAGaRK0jJiC0EFh60VO2isAAxNsgonmjNnrnEKq1K5kqrmX9KEAfdJqYp15P2h66Rx3/0mrKmc0qZy9zNSvPVW+dcDxWTmVF8so3ch16xZM+OVjbo43qpoaye3pQ2zAmFoxzGYYyJBmGeH6aK+jHTzSmuRXuvOdxTIyxSwmoRkPmPSJeBkPRwhAKg/bbIN7IQ2zhebLw5XZDaKp9o5MKFEmqqL6qsNqeW7b+vq+ZRZ5bKyPXf2jIbZtJJbHq8n5Tqflmrdjshbn2rmqNFLZMZMlThnpBmVKgH9eCETjhOLGjWca62zGHRCrUWRBbQFLFzCuT6Wc8w7UGme91KjRk0Z0L+felTPlHGT58sHCsSkv6zU46LcV7KrVK5eXw7u36sAd9GfJaj/p32lSOFCJo4yO5t1LH30gjAgb7UFtmiDlYRJD4lknOjwJBuPmqz55O7jKJDXKeDCkOLwhpGKiI9DmsM7FduvTS+JvZe9U6dO/pzE8VI7BzJ3EkwsWrjA5EEmpKh3rx76dJflrAIw29eaCeqOBwpKpXenSr/xa2XKVPWWVrsoHtGzNCEFqmVUtvFQAYcCHq+3NjHSaAXwtiSTDgCcKBp57ay2UAPPzfPjmEbmL+gxcuIKadp7vdyWr4yM0sxfbDaZy2RV0xOy9N47zSR9tsZtK5CHet5Yjnsds2yGLAvCOK2xDxkyxJg1EpEty4YhZVWOMJTNCtOG2xwFHAWupkBKhCFRlcdr34jnQEDtB9MDdHHTZ0cyscDLJ1KSjfONN7B42wM4AJAJs1ZL7faz5IFnqsr4MaPM416+dFm9G49r9SHNs1y+kixbovbd9JkmlAd1r83KZL/HAhihrgV8AT3ABJs1jldk1AGAcRxLZiYwnhv1MZWTWMAYdb7aiZcrfd5t2VrKlKssmzdt8g+Z5UsXySNPFZWHS7aVHqO+NosVHLz8dvIE1SW2IUpIwrZgAyBsk3fglIU6GtqFsgFGOv4twGKfJLY7cAsFwC4MKVKKu/NzAgUuXjovJ88elBNnst5P6rFTZw9HnZ0umAo61HyKlTYJV0EHPgAu/olywkIqAnSRflE9I8kR22pzOxN/C3OMd1EF2kNaRVqcrTV4CZkBOPpoyFCDXnulWu9L8uQr0+WRApVVSpvhf2dffTneFCcYNXKED3gUQHyxuoBx8Lq68f7fAjBgUrx4cRMuZGv8ov5OhGdxds9gbc5W8p41y1djuHSpEtKl8yf+ybV1yyZ5vlg5ufGpplKy/Q6p2eOYvD9so0yeNkvmzkpTSXiGzNWFBXSNd4yw7T99DQbCFoABYRw74hn3HoohhDruvKBjZZnu+mtBgT1H1sig9IrSd1pZ6TM1+N5/ZgUZMqu2nL8QXbU9kqNEuqCNlRZJB2Di7BIVhuQtrgCT9CbawBUf1WC8wRfmDljgsNSp0ycyQ8Nsps5cIB3Udlmt60FfYYIux6Rqz/PyfJ2BUqxEaVm9crl5b3g3Eh/MvlgXDYQYEAtIUnUrBccbcLNqj+dACkZFiS0W8AB8k3l/wBLHNSYCfcGGjxMdiVJeVqcwm3T+0MEDGlNcR+5+qrIUf2+V8R7HkQ2HrTf7bZWxUxbJ3DnpGpbR04SYWVV+vPNK846wz9vawYCxjRkGhBlvmD/i6X0aCmBDHXcAHCvLdNdfCwrsPrxKBs8rL59OL60gHHwfMLucDJheOWoADvZcoeZTrLRIOAAHdpB4tHgDMCpt4ucIdcGGCePG4xkws/V8kebirU613s7cixCY/E8/IW80byfvDVWnIZO9ivCio1JZSwK+P2yDSUABwJBqkoB7YgbLly9v4gbpMxVWUIPgIAbwoBqON2hkBahW/euT4n2JOZK5CLBOYDh+EbqFFA6IETsNzagOw/vFoxxP+kLPF5DuvfpLl883aqrOw8ZTmixhhC29OeS4vP3hECmo+apLqSc59LTe6fFeUNBvckdb8OUTQMYWDPii0oeWu3fvjnWumuttWASRBNEUiA8nS1NcOuoacRSIIwV2H14tA2aXld5pJaXXlOD7pzPKyMAZ1aIGYOp9B255LgwJgIxniAZt4XEKgOF0hQoaxm3DjWyiDZhkLLGywRi3yaGsasgypUvKu+oEtGHdanmxVFXJV320VO11WWvuahH7Ljul+8glJgHFIq0chHMRVYzIdAPwEjoD6KAuJ6EE4TRI7jBXHHmiTYQRLdBYDUE8Qo8i7QMaANTwgBg2aDIR0Q/Cf0hMQAYxstU8//zzJmf3vLlatlFt52TVerX3TpNfulqvi1Kw6RLJ93x1o4YePnSwPKMLIzQUifDotuYCYr0BXvqOdz22YcYhIMy9OS+e6Sox4xBTH+nmzZIU6bXufEeBa0WBZAAwue+TvUU+g5Pdw2zuZ21r1u4LAHvtvoAYjBqmGG/wteBCJaEPP/pYSperKtu3fqNMfq4WRqgsBV+bJW8N3C9Dx6kdUr2bqTyEJASgotolxR1OTiRx4D+YN/mXSVdZrlw5kxISgOZ/JOFIwSy3nG/TWbKY4Vlfe+01I/ESEkBWLv4DOKERSVNIPYmK3GozZqutHe/x8ZPnSodRu6R0+01y17MNVPIcJGdOHZPqtRvKSy+XlQlfjlFVdGLqDPMMNluWBWBAGKcsAJjQJMK7iA/OqsB6pNMKLRJZ5dzmKJAKFEgGAKdEGBIZYuJVkhAP003qFWuTbcAIkR5h0Nh82W1ZwUQ4NuHlTHGDHuO2y+OVP5WXy9WWIwd3m9R0TxapJt0/HanFBLQogUpipF209mIWDGgCAFbreAXIYJ+jggp5ZFk83H333aaEoHUkyi2gGm4/eScsRth5h/wGdMl3CxAjQaK5oD2bTQsghm7eBRVahYXzZsm4r6ZIwZIN5ZPOPeT8mePyRtNm8tf/Vpa678/SlJfzFainJWwhYz2jAV7vzgILezoAzLjAjh2LU5Y3DOl//ud/ruK9oWxWzA23OQrkNgokA4BTIgzpn//851Up3aIZDDYZPcCF5AtjtpmuAF5Uz/yOt93XggtpIdPU47b90PVSrbsWou9ySu4q9oE0bNJcjhzeL682qi81q1cxoDs7I50jfX333XcN0FarVs2AC+AK8+YYfaayCWFAG7QiEiD03//+16SyDEzjGC7I5eTzeHZUtRR+QFNBakVbkQmPda90bEKM9HzAFy0H79Wqya39uOV7b0vxos/Lvr07tcbzp/L3e4rLc41nGHt8swE7NbHHHKONSFSYknXKslIwBTf4br2iBwwYYJ4plvhgC7CAOBJ24BYKgF0qymi4jbvmWlMgGQCcEmFIP/rRj2J2wrI2ZEp32R0mZ8ON4m33tczegqAFX4oo4PjDXkVTJVb9RBOxl2soFcq+rIUNSpt6odMUKIhrBThwskLNgS2T8mKVK1f2AbQ6PXEcKRAVK+pnbJ0UbcBWjESVFwHYxjmTc5r4VEoMUnEGuuDEZEOyAF40GQA1dvI777zTONhx3LYBQON13Lix2tfLl5HHnyogRRuM0HdzTCprUQfqDr/x6XYFYa3JbEB4ulkYWYezeCxUrJYF2z3vDIkXEGaRQf/pH5IwWhubSCRSxhYKYEMdd17QkVLcnR8pBS5fFtl/9IzsPcJ+Ost939GzGtd7IazmkwHAtgKVt0Oh5lNYnc/mpITbgAMfALVZrHHAeD2vX7/eJNxAlYsKkwQbAG+87b5eCRonoYXz0iVt+mxpPegb4+Vckbq26vxTo/Mu6T9ulYxTptuwwSvyzjvvGAnXehIDFvyHdAtooAoESFg4AL6cC7NG2m2kTlrE4xKeREgSEt+1cIqKByhl1wa0tSFCSL7Yv7GNY+sFrDhGIhUKLVDyjQUMdKFyDJqEwDzVOOIBdvXr15M2rVvK4DHz5fV+e6WchifxnggJa9Jnh3w2YYGWPSS+2GeXB7zj6W2OPZh35gVhnsMCMGppbzL9SCZxKIYQ6rgD4Eio7c6NhgInTp+Xcu/Plhdbz5ai703Lci/54dcyYOo3Yd0iGQAcrCOh5lNYnb+WABx4bwpDR7v6t21h+0XljC2VT0KMADTAF/UzNrd4ZZGiHe5Bu1UrV5RBQ0bKR5/t1rjTYxlhLwq+XfZI79ELNfNVmhZNoHoQdl9f7VovAMHkAVnaQx2JOhCmzGIC0Hn66adN2AqJRGDSSIHJyAOdaKANBcJIoajgraYBr2HGCeXVWJgAvvfee6/xhAZAWKAAaABdoG0f0Ka9dE2IMnf2dBk7aZ7GBm/3xWNngPCbg45K/9EzpXGDerogauE7X0E4XnSw9mAkYHYLxlYK5t2zWIjGIcuGRTCHokke78KQsuaGFzQ73dbhQ2X78GHmM9juOzZMzmdU44qVAefF6wHgl9vOlKKt50iR92ZkuZf4cJn001Kk4WzJAGDKTgZueS4MKRxiZ3cOoRy2xCC2X7xkAUcb7wvThjHHQ2K0sbG0X1cTP7Ru+bYUeKmWFH5jjoYZXdAEG1qvtqvaGz/TxA/kLTaezjMMQ8+q8D2MnmOEG7388stGJQkIA7akgkSKB0QAaQsuiXAgixfYxLMd6IK6GY0GntDE71o7MJoDap1Sl5U6qtktsHzlIHWfqdmwMjyk3+q3TSXhY6bm8outNkm+F9+QFs3ekCavvWrehb1PPJ+HxYNVQwPCSOd4RLPAAIwZx9E6ZKFFCuaEFWp+Mc6i3VAtahZV3S9ns2uqVU7MhdupnTtkaYlisvLlF2WZfgbbOfb1S0XllNaidltwCgDApTX97gstZ0nhd6Zmub/0/hLpn5ZzABgBKNlbwlXQ8XogJjW2X2pnAk5kvYIJ4/VsVc+ooQHkeIUc+aTY2dK4UQOpUaW8HDtyUFXM4+ShgtXk6fqTpHG/IzJo7CJf0QAF33CYN+pm1MzYeknCgdoVu2bPnj0N+KC2tKrVVAHeQLrZesqAF8fQdJB8gxrFSMa883BTduJwxeJo/JR50nL4ISnSYrncrWFKnTp3k4vnz0rb1u9K4UIFTeateId7WVW0NS0AwgAgi67+/fsb6f7QoUNRTRHCkPCnSObW86v1UqfHCqn2ydws9zq9VsiIWVuT2a243ev07l0y44VCMlv3GUWeD7qbY7qfjlNilbh1Pgc1lFsBOCXCkFAdRrPqt17PSA2oaNmRHG3IERIw6tt4Zm9Cmp2vNt+x4yfKixWbqofz23L88D6t0DNdCr5cWxq26KKJIFTVqckgCDMKBcA2DhiQxdno1ltvNfmXSRqCR6u1R4ZqJxWOWxU+n4AthQdYsNhavMHUz1nRBUl4/txZ0rHHUHm6eH3pP2CQXNJ8sd2695RHnymhhR7aaKKU+NQ99vbBhlkBvOwsvPCKtlIw9n8WXZGYZGwYEkXZb7rppqvYbiibFbb2aLdWQ5fLyx+tVNViepb7yx+vkh4K1LlxcwAcn7eWWwE4JcKQvvvd70blhIX0i63U1viFmRGqYlXPSEXYS+Ml/cJIZyrQpqv0NGTiBqnSea/c82IHqVyjgRzYv0cl3mny9JOPKugPUMkp/Jq5qKBx5sKhiJhXpCGYcySAkgoAbJ/RLqhQ29p3HKlH+Jw5czWr2AQpUqiA9O3dXesxn1bQbSu3PFhKnqrzhXQetVbfp5Yy1ApW8aYtiyq8or0gzCKCxSNSMN93RqDOtADLgjRYOFMoAI4lDKn9yJVSvP2ibNWKxd9fLH0mXZ3SLz6sPbGtOACOD31zKwAHy4QVaj7FSrGEq6ADH4DsPZHmggZ8ucbG/CI19OnTx59uEhstkrUp7B6nSkJGdan2w9HqMftKzz1SuftZqaD5hh8u213KVqopb77xqskz3E8dwMJVh8LcraMRCwlUzSwa4uUwFm/wyEnt2bzYLF4ifceMC657882m0qjhK1K/Xh259+lK8vQrk9Ux67hWUjpiKlel66KKKlbxfm4WVywY2QFjVNJIvyy+GMf4MiDRhrOFYgihjsfiBe0A+HmfetqpoLMdqrkVgNGwBW6h5lM4cza7c5IOwOSvjTQMCRUdNl/Cjoj7RWqwHs984gUdL8crG44yR8F3Ylr6FQ9aDTmqrFV3Ogz7Rt59r5VU0FjTTuoklBYFIPik65nG8zYezmLxBoyc2l4sCxUrNeNBXbliGWn9yXB5pddB40hHmFKdHvtkxJdqz9f3bsOT4kkHHMu8IIwqGikYj2i89rduDc9uahkCi1Js45EyDAfAWbNDJwHHCie+63MrAAd7+lwPwIEPhdqYSi7hbtiLAWwkICQFgAsvWOt4hacsEkWsqmcbk7po0WKZN4d6vNOk3ZCNGuNLDOkRKa9hLC36bTAxwNgTp6j0Go00Fk+m7toKbXf30mh2Rm3hqWlqqlB1c+8vVklVLRnJOyZM6fW+O+SrKZoUZc50kxSFesLxig+mHZyurBSMJIwUjGrdSsHhLExtWES0uaBjCUNyErCTgMPh27kVgIPF5qd8GBIrfZJtwBBxvELVbDNeIf3i0BKr4xXMEbX2hAlfqUq5r9b0nS79v9osVbscMrG+lLp7rfdmGT9ppvF4to5BTnqNDABzwoLBxPyqU1e6xgjP0kQcHwxbbxKpUEuYd/3xZztl+sw50l/HAWFD8fSMxuRgAdiWMLRSMA6ElNQMdwOAqa0d6Ya0He3mANgBcDhjJ7cCcP78+cN5vLiek3AVdCy9xdGEpBvYflG3obLt1q2bX/2MUw6SRKzSL0AKo6UIwmOPPqQVdBpL5Q4rpYqWFERFWaPrLhkyVvMQJzCPcE4Ap1TrA4upSWpmaN5/i0msUkVLGVb4YLNUqfeOPPVEPqlVq6a/EES8aIPNHxAGgBm7tmYwGc/wCwhHCmZOcd63vvWtWKZXxNc6AHYAHM6gya0ATB3yZG8JB+BAHTrxr5FkAELtjPSL7dcm3bCJN5B+Y7ELWqZK++3atdcczS/JlEkTpHXr1nL745W1ru8Yqd7jpPT8Yp1P8k2Ag068GLtrJzppnOxl46YukbeGnpD8jdPl9qfqyKtNmqpj3SypVbOGSY4CMEbq+JXV+8BsAfCyA8aMadTQ2ILZ9+3bly0PWLdlrzlOOtaaNWtedW4omxVFL6LdHAA7AA5n7ORWAA7mH2HnWzjPHc05SQdgVu3hrPIvXLhgCphb8EVFTLpG63xlbb/xSCEIg/1YGdMz+Z+SoYMHyPmzp2Si1o8tWLy65C/VXEZ/Pk6Lv2dOK+kALzrAy2l0I2XltKmTpXKD9vLY81VksIaVXb50Xk0SsyX/009Indq1/KlF49F3zB04ZCEBA8CBUjDOYtktUEMBbKjjLgwpazbpnLCigZCrr8mtAJwSYUg//elPwwpDwsZF7VTsvqifkRRIImCl33gm3UC6oW5vu85D5O78NaVGzbqybcs3snPHFqlbq6qUK1vG77UcDybs2sgZ4I32hIXd6683kZIlisqSRfPkxPGjqgFpKf++v5C8UP519bgfbSonxUsC5t0jBQPAFoTxiGY8Uz4TmzALz6y2UAAb6rjzgnYAHB+YzbqV3ArAZcqUiVijFCstky4B//a3vw0JwHhJIyUDvAAwTJIcz1b6xQuaNIWx2n4tEOIRO32mZkoas19ebr9T7tC6vk8XKid9evfQ0ni+DExILfGQth345gzwtaFgjC0880uXLiX9+/WVEqUryd/uKyOPVPtM6vXYLV9MWSLz0glNil+/kYKt9Mu4QgrGOYrEHKijWRicOHEi6Ny2AMscadWqVcQMwwGwA+BYQSPU9bkVgIM9V6gFbShahDqecAAO7MC6detMTufsNuxbSL/E/QLCSAgwyVilX1taEJWz9W5FuqG+76dfLJPKnQ9J1R7npJLW9q3x9igpVqyoFH2hiLHNxcPWHE8m7tqKDyD6CkDMkyZNmsgzTz2u9Zwby0vvLtf6zqelQpeT0m7oNyYu2CzSNDUpKmLMInzGEqKEFAwIswPCeFwzzgBh8kVn5RFtbVIsUImpj3RzYUgOgCMdM5Gen1sBONicy/U24EhfHp7PR44cMYk3YHQUXkA1h/TLju03WukXCRZpAzBH4qD9+XNmaJH2dGnUe5eJBSUmtG7P/TJ26nKZPGGcUX27eN/4gF1OXTSYTFmarWrM5yNl7FfT5N3Bu9Qr+rgJTaquccKDxy1SKXiaLNKFGyklMYVQLjLWECWA1wIwntE4FZJUBjU0i08WolltmGh+/vOfRzq9jIQd7eacsJLrhHXq7AV5s//X8mqfpdKo16Kge+Pei+XVvstk676T0b7WuF+XWwE4TxZjCHy7e/bsCVmujIBoW+8XxtSpUycj/bLDoKz6MFKGjjqbQu533nmnqULUpfPHMk9DnD75fLsn4cYh+WQYaQmnam3fuUb9HU/7X6R9ducnFvztu2VxRrjbAl2QDftysdTsvl/HhC8GvMUgzf09f4UMGfipVK9e3YyfatWqGQCOJRbcSsEAMTHCVGRisUliDhaZ2aWnBIC///3vx515ZtegA+DkAvAxLev3wrvTpHiHxVKs7byg+4vt5gtl/dZsO5LUsZDdzXIrAKdEGNJf/vKXLBkL0i9pJzdu3GgAGMBEKrCJNwBi1NHRMD2YK9JsiRIlDJPje9lSxaV6nVelcsetUrX3RSnf+YS81muLfDlJK/DMRuXoc75B3RhJvmcHmokFzXjQ11aeQtK06mRTy1lDzQg3+2j4OpWCj2rd5/NSqcsxqfHah1JKa8R2797dqIxffPFFszBkjEbbH+sRTXuAMaBrM2Ohkv7mm2+uMtdYlRgZ4licBm6hbFbEzke7OQBOLgAfVwAuqYXts6urW0QBumir2bJux9FoX2vcr8utAJwSYUg//vGPs3TCAoB3a51NYn9hjIAfdXKt8xWOWNHkfKYd2nvjjTdMHV4bBrVyxTKpVae+/PsxDTdqOENq9TotA8avMupGsmFxHRKw9VjFdhwN+EfLoN118QVyryYD6RWww/aL5MmCD0CkrOS82Wny5VQdL0NOSaHmK+XW/K/JS6UrS9qUiX5m9dZbbxktCurrWJwBAV4A2KqjSU+Jloe+0R/C8bxbKIANddyFIeUeG7AD4Cvvavfh1TJgdlnpnVZSek0Jvn86o4wMnFFNzmup0Wg2ao1HuqCN5j7eayL34ojwjoEMIVQ5QgAY0AOEkXaxt7FjtyVrUKRpJ2FiSL8wWdzMcXBhszVYT5w4Jn16dZd8BSpKwXLNtfbvJFm8aL7xeGbH5syLeeyxx+S9997zM1yT0lCPO5CML0gmip6B7wv7PxLn888/L2XLljUAaLQc6oG8QMfLLC1PWPXVjnLXk5WkVcuWsmuHr1iCjdFlfFLLmfGBFBytQxYLSgvAgDGSL45YLDyxDx89mlmy8c6nYM6MoQDYeUE7AI6QhUd8em6VgEuVKpX3AbhgwYJBC5Aj/cJsNm/ebKQRpE3KtVn1M4wOB6pIJVAAGwB+/fXXpWTJkn7196VLPnW3ZWLEgDaoX0uKv1hU+vb91Hhf43Dz9NNPG0bLtXfffbcpgQjzph8wz0QBhms3fsDOu2Ixh+kBkEN1i52VhR6pTe+66y4zzhhzdrFWvlxZqagVryZPHC+XLvqkUMYLql+7oVFhUcc4iGUxhv3XqqHpG+O+d+/exkxCBjgv0FqApS/BpFkHwBHjhf+CnJaIw0nAyZWAwaA8JwFHMh327t1rwA3wg1Fir7ISMMwTKSNSAIYxwiBRPd93333aZjdZsXyZHNy/V5lp5qpMFDiHMRcpUkQ+/vhjIzU/+uijxu5Hv6pWrSqFCxc2DjPkjYYB8z0WFaQD2vgBbTBa2sIZpBdlEcWiCkmX2G7e80svvWSADAAGkBlzvOO2bdtqicAtmYevTtBjRw7Lhg3rjCYFp41HHnnEFAixKuxo3ifjk3HEmGenbdTQjEWOedXQ1gaME9b3vve9SKaXOdeFITkJOOJBE+EFuVUCBn8Ct5QJQyLk4sCBA4YJotJDFYft16qfAcNIwdfrLY26Eem1aNEXlAk9JC+9XFp69ewmi+fP0oxX2+WSZ/XTokULPa+ov+4wzJBFAeEhMF3sfzDvZs2aGTVhpGrxaJi0uyY6oObdYO8lxvbee+8V3i3vEeB9/PHHzXvkP8KKOLd+/frGtuuVdPfv3ycrli6SkcOHSLXqNeT+++8zJokaNWoYR6xoNDPe98nCEgBmB3CR1lFDs/Dj2I4dO65iDADwD3/4wwhZo5h2o92cE5Zzwgpn7ORWAC5QoEA4jxfXcxJuAw7sLeq1QMcSziEJ/YYNG/xJDgA9C8CoCQG6aCVNy4QB9+lpE+XDHqPlsfKd5KaHK8qNdzwpxUuWV1teJ8OAV61aZaSjihUrGvUy90RqAvxRB2Iv/H//7/+Z40jl0YZEOUCNDlCjoRvvEKm3bt26xoyAyhkpF6c+pE0b642Wg3zjSMrcZ4k67g3S3NDVatSWm29/WP5y+3Nyx3NNpE7Tj2XokAEGMBlT0fQpEICRfC0AM9ZZJCAB0z+0OIHqMUKUbr311rgyg1CNOQDO/QC8fOtYmbiqmXw2X9OsZrFPWNlMFmwYEmo4ZHk8twJwSoQhfec73wlajAH7L0wSkMMeRtUWq34GtGMFOp/6Wr2hF6RL7/FbpHK301Lm46NSrMVSqVT3bSlSqIDae58SEnLjmIPEBHOFeVvvWfrGYuCOO+6Qt99+2ywKYu1XrMzbXR8ekANiLKLQguD5DLiNGzfOgBv/s2P/5Z1jWsiXL59KyE/IQw/cJyXLVpZC9UdKkRarpdSHB6TDqF167jyZqxWT4hUj7lVD8x2JnAUeUjD9ss5fViUGIAdLVxnKBswCI9rNAXDuB+D0tb3li1VVZUB62Sz3z1ZWlcnLPoh2mEhuBeCUCEP6xS9+cVUYEqv5Q4cOGVUhUshnn31mkm4AwAAxjDJa6dcLULM15eSEKbPlrX7bTMxvJQXh1/vvk+mzyYg106jnYM4wKRxyrLMVbcCg6Rd9saEi0YREOcAMDzATQScWeAAs2hWkX8DXxngDciyoWGR9+eWX8tprr5kSlZ+PHqnVktLkg1E7pVrPM5qe8pTU00xpwzVZx1ytDz1DY4fj0VcWiNYGzLhinDEeGYuAPMlp2EIBbKjjzgac2jbgeev7y7CFFbIM5SHEZ8iCCjJ1RfRlK8MF4BKaQGTgTN+4DrXtP7tFBrowpFBkuvp4IEMIVo6Q6i9r1qwxgAeDRPq00i+MMhb1s2WORsJJT5NBYxdresEDmuXoqFTqdEh6jvpak26Q43e2WQDQDzxQ8W5t06aNn0HTt3feeUcKFSpkgJh+Oi/o+IBPPAAsnDZ4Z4wlkrHwfgFgm0jjlVdeMVIvNmDGAf/zOW/eXJmvpSiHf7VEqndj3Bwx2bE6DltrcojPnj0zrlIwIMy4op9USGIsoo5evXp1JgDGM5pFQ+AWCoBdGJID4JwCwAXbzJcP2wyRb9q3kjUfdMhyX6sL4fk9Wkjvmeq3k8A44Jdffjni+RQ5Ima+IuE24ECGgEot0AaMOs06XwGUqHm96mebkSocJpuVJ+y8ub5Ug52+2GGkGBhp7a47ZdwklYrIeqVSLp6sxF8+8cQT8t///lduv/12U5DdJuBHLfjmm28a6QmpJBqnsGifwV0XO9jzvqx3PV7OhKbhcAUY4wmN7RfbMCpoa35gXKQr0E6ZNkua9NGUpZ9oekrVnrQYclCmpi81ZSy9ZopY3pOVggFgdrLAoSrHM3vTpk3GDmznE05YlPZ0ABwrC7xyfSqEIeUkCfiplnOkQ933ZV3RZ+Xrl4pluS8rXFRm1X9Rus8olVAADuabFGpBG+voSzgAh+ogK3nsv0gbZKvCo5QQIAvAhHjEon4GPImtfLv5G9L6/Z5S48PVxvZbrfcl6TBih0ybPstUugFQ8XSGGRP7i5oZRoznLI4wOMiweLAOOzDIeNn/YmHa7trwgdku5HC0w8HvP//5j1SqVEnwfuSds7DCsxkPZ1TAjB2fjV+rIc2aLn3GfyO1Pr2k5ouTUvb9LfL2R8Pl7WZNzPiIlzMW44p+8snY79u3r1FDMz+YJ94wpGiKMTgVtJOAc4oE/HSrudKyVjtZUPBJmVHk+Sz3Wc8VlAm1i0iPBAMwUTiBW54PQyIt5M6dO430yQ7TsQAca91fJB7UjB3ad5D86mD1bIHn5d7HSsi9xdpIvloTpGO/qSr9+lJOsqNmxgYME7bMt1ixYgaIO3ToYNTPqMdp04Fv+MCXkxYJjAnAkmIKZDjjPRLT/e9//9vEfD/88MPSoEEDMw5tcg3jRa9FGgaNTpMCjdPk3pe7yN1PlJMn8z8vBZ57Vho1amQk61iScVgaWemX39iirb2aMDpyQ9sNCTiacoRI1NFued0J6+ze3TLjhUIyW/esAMEc0/20ZuxL9JaIRBw5SQLOaQBMkqhkb0mXgNGze8us8R3J19boheGQdpIdZoFHdLSqXmvzK6yxnvXq1ZX1a1fJ6hVfS/v3P1DmWUgln4JaEamT3wsWRov0gUSD1IwdkDjP+++/30hJlStXNsk5YlWJ5yRASsW+MN6w7+PxTgIOMp3h+c7ii9943aOJsQuz9PQ5MkT/YzH28GP55dUmbxqnvR3bNun4+Fju1wQvgwcPMWM42pSU9j1Y6ZffaF1Y8GEHxjRClji7nT9/3iwUkrnldQA+s3uXA+AkOmHlNADOnz9/MqeTuVfCAThQh/7tb387kxc04RUAJdInDA+p1ybfgBHGkuQCiQSGVr9+PXnm2WelQcPXZFC/nib5xr4929X+V1L3MkbNaM+1OaCRRGCoqCJvvPFGue2224wqkMIMsajEUxHwctozM94A2Dp16pj3ipmB8CQcnyyAWg2HjSFv1aqVPK6q6XVrVsiGtctl1PCBprTlE0/ml6cUyEeMGG4ctmJ9VgvA9pP85wAw5g9U5zv2HMyWSYSyWSVaAn7p/cXy6TRf3uycsi3ZeFBe6bNS6nSdn+Veo5sW33j/K5lepJDMKlzAScBJ8ILOaQCcEmFIP/nJT/z5mAHf/fv3G6BjJ+EFOZ+RflFD4/QUq1pvloL6gvlz5JO+Y+XuF9+Xv9xbTh55tozUb9BIkzLcZRxxYMjBpGz+gwHDnEnigGQcy4IgVubsro+P2htws/G/LPLQuqBy5v9Ahyr+wzTCu8dLulat2lKwWDn547+elr8/XEcqvdZDRn8+VkOVpsQMvl4p2H7H5wAAtpXAJs1aEhMAJ9oG/EL7hdJ10Bw5umSRHPp6SZb70WVfy7H165KC0TNW7JWXO66UYm3mZLk/326RVG4x3gFwCkvA+IEEbqEWtLEO4KRLwGSRsmn+SChP9ivAFybHap+4XwAYT2jsXtGqn/3hRzjQzJ4lXb/YrI5XF9WD9aS83HSilK1UWxo1rGcYa3YSrS3mgCoctXSs/XEgGh8QjQcdee94xlswzqpNC8offtBeypStIIVrdJZi762Tsh8fkTcH7pe0mRo+p5708egTbQD61sxhC0cAwMOGDZMly9f45zy260gZRqLDkJ5Sx5rWdT+UVUWekYUvvpDlvkZrcS9uUC9W/hXW9bNX7ZMXdWFQ+J2pWe7PvTdLKjTVRZiTgJMWB5zTJGBMUZHOp7AGYDYnJR2AvXYs+oXqGfCFEeLxae2/SCU4tsTq7GRDSN7st10qaoF1ALjdCM1ktHCJLFwwRxmdj+FlxzzpA0zYgW/OAc94gZ3Py3lmSPDknMWLFsrihfOk62cbpGK3s1Kx60mNDT4soycs8CXl0LbitVsAZuFnyxNiB96zZ49/OhNTHynDSDQAw1Tfqa2VpdSzdaZ6tma1Ly7+gixp0jhW/hXW9Q6Ar5DJOWFlPWRstjnvGbleAs5uhpCAw0q/gBs2Vq/916qAY2FqJEv4YtJ8qdV9v4n9LatJFDqPXKVJOaaa1JThMN9Y7u+ujR8o5QRaLpgzTYZ8uVSqdj2oMcFHdFF3WPp+sdwXypYAAMYXAckX8EUVTaYuu5FVLtIt0SpoC8ChQksWKQB//fqrkXY/qvMdADsADmfgHDly5KrT8lwY0vbt281DEv9LAQYrAbPSR+2MBIznMXG4sTo7zZyh+Z+VMcIgq3Q5qBmMjkr1Lnul3xeLZJ4CcE5g6K4PuQug56iky4Lu1T47zXiq2OmwvD9svdGkAMLxeJ9eFTTt4QthARh1uU0Y8KMf/SgcvpLpHNqJdgvHC9oBcLTUvfo6F4bkiw1OVhwwSXiSvSVcBR34QNdff70fgCmzRkgIKmjsvXhA43xF5p9oyw96GSDJ8tNVddx28DeadvKwSr9H5dXe2+WLCXNMdqN4MEvXRu4C0Fjf12z1KZg6faa0GrTJjCe0Kq/33SFTZ8wxoUmxtu+93jr8UZoT4MSDGe9t8qazIR0nc3MAnPuLMTgVdNYzJiXCkFCbEcOIIxbp9awKmvzKeEADwIRcxOqAhfScPnOqphCcLU2HnpUqvUUq9ris9t/dCspa/UYZaTyZpWsrdYB4wZzp0nvcJqna64IZVw0HiYybqjnFZ6X5E7jEazxghiEhh5WAcRrcnU0SiFA2KyosRbvFE4AXv/SCLGv6erRdiei6RKigLx06HlEfojnZScDJlYBTIgzJWw2JuEZCgJCAyXuLBzQAjK2LmMxonZ5Q0xG/+0r9OlK4WAm5/bmmcm+pnvJItS+k6Udfqvp5mnq+znYAHEebZbwA51q1E+iIZ6VPW6rQfs6bqylTtaRllwGTpNgbafJEjVHy4MsfSPGydaVB/boazjTKOBTG6zkYy8SeI/1iosEhy0rALGQDt1AAnFNswHMLF5KZ9SvI3I39Baksu33x1sFy8PiWaDDMXBNPAJ5VWEFBM2HNmdMlZN+X0O8T0cdEOwBOLgCnRBgSBe1hHOzkXgaAYVhk/LHxv3hDR5trGcYJoJNsnxVN82ZvSct33pQ6detL6cr15fkiJTSmt46M9+T6jRezdO3kLCnY2lLtp/V4toU0jJZEAc5bltBXAWmePzUqPgqYSciKtny5OlvpNW+88bo89UxBefSZ4vLAw0/IDdf/Qf7w+98KMe4kfMFmG4/c0PSTvrEYRXIFgIkOwI+CDHLkrI4UgJPlBR3KCWvmswVlSu2iMuTrCjJske5aIi+rfeza6rJx9+wcAcAzCwHAz8vISWV9fc+m3+PWab/3RN9vB8DJBWAy3UU6n6IelBkXJtwGnNWKnMTyeHTC7GBqrPAtAAPG0Sa8sDmdX321seb2zacpBAdoysCNsmPretm3a4u0avmu3HXXXYaRAdQONH2g6QUrSxMvcOU0OmUFrkiqFlgBQbvAY5EXbLeAyzGuQ8VLGUC0MSziqIZVtWpVIYUquWIfeOAB+Z//+R+Th/l/f/dLeeDe2+Xl4kWk8PPPyW9/+xsztkjqESsA2/FPn0hJOWjQIAPAADGao+PHj8uvf/3riBlGTgFgHGsm1igiPaeXzLbCDfVpB88rL5v3Xl16MVzmF08J2AJwv1ElfH3X/mW1D5mv/d4Xfb/DBeBirWbLxkNXa0OC0WfhlqEyPIfUA85pccDUpc9zABxsEOABvXfvXj8AE+9LogHUz9iBCbuIJQSJQgrDhg012asee7aE5Mv/ohZiKKSVbypL/meeNeUGsTnPUwad04Al2f2x8aYABvZ465Vuv1tgChUrHa9+BwKrva9VAVtpFeCkb7affPKb/3n/c1RyNLHbxPhmFLsfpHV1u6p/QUvNA91Y8z5Xr1lTXtLawBTZoBwhKSlvuukm+dvf/ia///3vBXMJqVMBW7sDvj//+c/kJz/+sfzwRz+Rn/38l/LvOx+WR54pLaVKldaiHe3iEjPuldKhAUlqrATMwhE19G9+85twMch/Hs8Z7RZPG7AD4NBvIRwALvzuNCncUguMfJEm+6ZMkj1pU7Lc906aIlPTWsqA+eWyXzgsqCBTUzAVJWGxgVueC0NiJc9KgwpIqKBhmqSgxPEKqQMPaCSIWAAYMKD+L45Wr3ScL081TJcHqnwuj5fpYPI/v928mSnyEGuYU7xA51q1Y9X1MHSYPM4+NvUhZoCxY8ca+yOABsBBr1iBOBjAWqmV+1j1L/dD9YuWBPWvAdeMlKG0kabvb5J6BOOsRz8/Vcmwg5YYbPb221K1Vi0poaaOfJpa7k6t63yD5vL+/Z/+JL9SUP2tgtb1v/2t/PFXv5KfaxjPtzzg6gVavpPogpq7ADLSL1WxkI576Fh9/bUGUrpOe3myxjB5ou5EKf3OLPlsrOYJ11CkWGnkHQ+2ohcLRgvAjF1C+B555JHQXDzgDOZXtJsDYE0skqGCzikScKF3pslz782UsRVqyepiBbOtq7uiYFEZ07GEdJutdXWzk9xTFICLaNGeZG8JV0EHPhBSBat3QpCWLVtmGCthFoQgAcAAMQ5UsSbIgBECGM2HHJJKvUQ9VkXaDNulDFITcMxI7RAkAMKmYSTVIZWBnlXb5R//+Edjx/z+978vP/jBD+RnP/uZKVZQr1494yRnJcxIAMYCCODK9YC916bKGOC/uXqcdgFV3j+Ag9SHOaKbjonm77wjjVRqfblcOXnuhRfkbpXk/n7rrfKb//s/+aGOqe9pv7+jff7+974nP/rud+VnKqn+Vvc/K8jeqaD7iJ73/F//KgVvuEFKq5RbWEH1NlXh/jBAuv2tgvM///lP4z/QuHFjY6pgYYJPAosDFgQLF2rmNvWE7vnFGqnV+4xU7H5RGnx6XCZMX6plC+MXimSlYGgHTQBPVNAsUA8ePJipqlgyGIcD4JwJwAUUgIeWriZzn8+fbV3d2fkLysgPtLB9ugPgYPMlJcKQUO3BPKhtCiOGKdsQJACYcAtiHaP1gLbSAwA8fvIcadhrl+bs1YQJnxyUD4aukQXzZqt6MnU9oAE5C4ZkHbvjjjuMevW7Clp//vOfzW/q4uItSxUoir4be+f//q+xh2IuQDq1Dk2ohK0nu19qxWFJgXXFihVGpT0rw46JdI2NFVDtoxL2x/q+22ud5UavvSbVa9eWwi+9JA+qeeBmtaP+QcHyJwqG1ymgXqd9u06l0e/q/jNVCf/6O9+RGxRsb1RwvVcl2Xx/+IMU/8tfpPa//iXvaOnIfrqYSCtVStZrm8u0tvMylYinVqokXVSKLa2g/RfAWp/p+9ru73/3O/mXXkdtYKojsRBkUcICxarleS5bsMMuPubPnSmDv1wudXockDKfHDeZ1gaNW6yhb/HLiGXV7tybRQCLU3wlKCBBEZNgWygvaDRQ0W4OgB0AhzN2Tpw+L6Xbz5IXVDWeXf7tnGYDTokwpF8pwyTlF44kMG9baYbsV+zYglF7xgrAJNoY+dVCqddzryZMOCZVuxyQLiOXmwQc8UwZeK3Ux9HeF/AFFFu2bGlsnIDr448/bkrrocq1tZlh+pgGqI9LhhhUsZz7koIk4LRu3TqjGgaQAKxhGdJqF5XSPlBgf1vba6IqW4C1eOnS8rTW271NwfGvWvj+Zwrm38+4t1X7flvb/pXu/6fg+i8F1vtV+n5KJdcSuiio9o9/SAuVxN9XG+1gBehxWpt5uba5vVo1OaPgrQ8janwVHUCiHZZ9TZvKPAXdgWrfracq6LsUoH+ASln3n+t9b1bAfVJrf1ZTcP5Q+wq4WZuyddTi+a2JIpgzGgu8zyfMl0a9d0mZj49JdU1N2fOzlaphma7jKz4x5l4A5l2wOGWBgHkAAKZ/kTqN5JQwJGcDDg1l4diAUUE7CdjnCPfpjDIycEY1OX/hameq0NQWSYkwJOIY8eBE9WgBGFWjBeBYY4CNZEZ9XwXaISqR1Om+TxnkUanVbZ8MGLMkpQHYqp0BX9TL31PpErsm72Lt2rUGfAEiGD8qV2yNSLx8vq221T+pHRXARF1dr359KaXq4CcVDP+r4TCog/+oQPkjBc1vKYB67anfzQDXW1TivE+PFfjlL+UllTxfUTXwmzffLB+p1N1Hi9qP14XAbG17nVYl2adtn65eXVTsFu2kSLNmIqqGFq3La8BWU5aqUVQUkWSP/p+mgPtJ0aJSS72U79d+/tA6T6ka+gZVKQO4ldWbuZWq20eretuqwhd4HLds1aNwvL8B2q+mpEsTzYLF+Krc+ZB0HL7W+B3EK8mLtY2zGGCRw+IUJ0Wk4G3bthlHsUgB2HlBB6+IFG41pJxoA3YAHB8AfkFNW5HOp3CAPbtzEm4DDqYSO3XqlJGekMZghHg9o34GhAFgwi5isQFTZAFV8+Cv1kjd3selfNez8krfI/L5lOUyN52wm/hIKNFKodfiOuiJKhU6I/li523RooUBXlTFvAvOAXDRQCAVIhFjHmDH2Ymi9JST9ILrTxRc/6D7PQquj/7wh1JSNRw1FRha//3v0kWl3YEKrl8ouE5Th6GVCoJb1OP4mEqm59VJStQLWRTIpUEDUYOriNp4RaVXeest0c75JNt27UQ+/FDURV7UCCoqBspRlXKn63VtVDIvr1LxfQq4P9fnsf36X5Wan1Ygr61e8G31elS2gBlOf3aRYatb2XEWiV2b9zdn9gyZNmuBNBukRT50fFXpfko+GLlF5s/TNKez42MH9gIwZhnmhgVgNBC/00VMpAzDAbADYGcDDg6JCIaRzqccD8DBOnjixAmjBkUCRuU3RMNDLACzuo82CYcFNlJNkoay87BFUuGjXVoL9IBU+2SbjPxyrnGSmTkzZyWMSDQgAy4sdFBj3nLLLfIdVfO+pSC3Zs0aA0pW1RoMfCmKwfthZ6H0mqp8f6m2WdS5H6jEu0BVvItV6tyk0usu9To+oQB7iYD2MmVEKldW77eqPqBVVbTGhWUG29c1FeGbb4pQ1xbptnVrH9iqlGfAViXcSyr1HdWF2Tw99yNVf5dWwL1fHan+kKESB3R/oUD0kErhtdWG20HBGcBlEYfDFM/HszPWoo0tD/Z+yDOeNnWGNOq+UcfXQSn5/l5p0We5hjyl6SJvVlzC27wATDIO5oYFYEw4wQA4FENwYUgOgB0AB58lCIaBW54LQyLbyIEDB/wAjHoNxxCkX5gL9i3r4BMNMNm6wqVKvax2x1Jy/zPV5I4nqsi9T5WXZwoUkdatWvqlvWjaz43XwMhRLb+uIAZgFVC18erVq/2Znazki5TllXwBX7yfCb3hvQAAg/T78+quTzsfqC1VkGQrVhQNsvaBLWpjwFY9p+WVV0QaNboi2aJGVlW2kWwBW1TJSLZU6FFvY72JnFPAPaDAu0QBuYu2XVIB93b1YP6dxt1+VxcO1+n+M1Vz36OgX0PVzsSOszCg77x7AJfFnZXoE/G+5iugd9c+Mpb/+1Rpuf1xHV/5q8njBcvJC0UK62O1F86JRYtDvy0A8+4wA/AOsAEjCa9cuVK18krPCDfmWbSbc8JyTljhjJ3c6oRVVE1Yyd4SroIOfCCSB+zatcuoQ20aQBi8BWDCPmIBYBhwLWXMBQoUlNGjRsjYL0bK1MlfycIFc1XYaiqPqaSGPQ0GnQjmnNPaRPqFgSMRkmjixwpk0BrpNzu1swVfFke8E+yPxKHC/JurxPoLVTPfrN7EOwFe7LSokflEqkWFDNCqI5ax2aJGVslUiz37JFvAVoFdxWo5p9/3aB3oZQrGAxW4K6iq+mZ1mvqZ2qcBXEKLkLhvVVV2abULv6+xvoThAEiMH0wZXtt1OPbbWN4RoMoYwxmtbNkyZlxNS5soYz4bLmmTJ+h/ZeXJJ580UnesjoQ2hItFKu+P98AilXeA6SDZmwNgB8DhjLncCsDBnLDCed5Yzkk4AAfagAFgknAAwBYACEsBFFjd8z0WAEbtSAYsmGDXLmpT7qFhJeNGyNzZaSqMNZI777zLlwVLQSkWRpxbrgWQkAgp74jjFSpoVM42lCgrtTOSrwVfvG8BX5g/pgL2/9x5p3xPpeB01MwALFKtOjhJ+/Y+NbKeg4OUkW51gaWoKZrlQy4p6G5XwJ2v5w1WCbmu2mrvUJstsbtI1d9TJ60/qMR7u4YilShZUlrjNKXX2thlgI3nsRm6eA+R2m9jeXcAME5reIYXUaeN9FnqpDbhc+nTs6sM7N9XWEWTIIN7sECI5V7elJq8J2KALQDTh2BbqDAktAXRbg6AHQCHM3ZyKwCnRBjSDWq/w4MTRmqlUDyjLQAjDccCwADrQAXxKpUryiPPlZd/PVpVrv9PQbn+poc0qcQdUqNGdSMBW+YYTE0YT1thLAw4XtdCa0AUr2cS+FsHOKQqHK6wDVuHK6/a2Sv58n7I1f2hgitq3yfU3kumqN7qUKUBqiIKqiomi6KET7rV5CrauKj3luzR/2YpSA9o2FAaqvr6fvVK/gHqZEKDFHj/oAlA7lLpvOiLL0oLlZzpg/EPIN1kRmEE3qu14yZKykXiRNoMVF8HZmVj8QIdHnrwAfnbvx6Q/73pcfnnA+XkvqcrSTEF4FYt35Op6kUeqwQMANMX+sQzW00REjD/EZcdqdOIC0NyNmBnAw6+jAiWiCPUgjacBUl25yRdAiYD1p49e/wqaFb2MHoYPJl+cPaJBYB9iSZmy6L5s6XtoHVS6sOD8lKHg1Lr43WKBROMupB7WnCzkpSNubRML1bpJV7gGWs7LCZ4RgADACaECEDm/0BvZ+twBaPnnXglX8CXmOB2CqR8FtC43u8oeH6gUqoBW13UqJ5UlLhyRAF0jt6vjwLuaxpS9KSqj3+mqmTrpfw79aS+XxN9vKzXNlUnLGt2QJVM3wBbAMYCbqKlXMYM7x+wQ1MAXeiLHQM2JthK2nzi7TwvfaY077VUirfeKsXa7JbGPbdoCJxmYJs1PS5SeVYAjDkAFTwx9ZECsPOCdgDsADg4JKLVinQ+5ToApsPksbWeqRaAUa2h5kT1GQsAc+3sWTM0VeBM+WDEFqnU9aSU63JGmg44IHOUqc9T71VzjkoXMDGAnz6g1oTx89le1aNI5VZNGysIXuvreQ7AlNAj1KMACs8c6HDF4seCr7X58l4s+FIdqLU6TwHCT2lIETbaXhoOdE49dBerBNxdAbeeqmWfUvXxH9XUYAH3Jxr2dI+GIpVW++hb6jiEBAftsaXaPM+Anw0NSjTgBr4Pu/gizArTBYlJ8Pa22bCaaHgUtGEhY0GYMbZg3ixpN2ynVOp2RsrrGHtz4F5NqUmmtfh42VsAZlx6JWDeJYuEX2o8daQMwwGwA2AHwMFhkwp9kc6nHA/AgR3ctGmTqYQEM0PCgLFg94XRIwFjd4wVgGdqMoQ5moij44i1UqnzYZOpqLFmLJo8Veu/6v/Tp2uxBmVqqKKRCLENv6Net/VJLqEpDP+iaQ1R1RL7mtttxdYGjN2btJI3a+ILnhsADKV25p2gbkbiBXwBqPfee8+A8IOai5lQpAc11vcZVR/foNmt/BWDNB4YG3EZdZp6Rx2xeqrExr1YCFBT19r/Yy24EY+FjXVSQw1POspK6lRWvnx5k5KzoS4oAEEWLSQsod/WZEGyDcbS2wO2mPFV5pOj8sanO0wSjtn6fzz6FgjAzBObrpV+BJOAQzEEF4bkANgBcPBZcubMmasO5LkwJBL+o4a2EjCMCsaCAxYAHKsN2CehTDNxwJ1GrNYMRQelTMejJif0BM1cRDGG6WqfYwFAbCV5gKl2Q2gO1TCo+woTBpSRgnO7PdioSzOe9VbNVgUIkwMa+y+gHBhqZNXO1uZrwZfsWSxS2JEO/66JNizgfkdV239Tu+6L6hnMef31fY5VhysWWAAuUq7NsBUPYIpnG5Y+5KkGnNDCIJn3UIn+mWee0UiqVwTbEFIwUjqLBq4xqmYdSy36b5bSOr7KfXxYmn+6yfxPsY942KmtBM77s05YNl0rNEWTEenGu492c05YzgkrnLGTW52wXlQflGRvCbcBBz6QDUMCgK3KEanXAnAsXtAwebxDly9fKqtXfC2DpuyWegM0RFV9g14bdErS0lfKsq8pc7fIMFmkQLxWYbIwXAAXUEK9Z1Mx8hlPhn8t2rLhXtU0dzKgyUCzAJyVt7PX5ovkC/ASfoQEXEIdr6iLS1asNzRz1XC1+aItAHSwnS5VT3Svl/K1eOZw70mfbapHnquDhkMh6TKOWBDeqZI8KTiR+m1ZRlMmcckiM45ajjgsFdXRu3pfkQ8+PyQrdOytXLHUXB+rCcNb+5j3RRwwEjDmAeK4k705AHYAHM6Yy60AnDJhSDhh2ThJQJjMRRaACbWIVAVtpVTAkxX+e+++I61bviNVG3eUhysPkYdrTZJir0+Wdh3Vsah7F3OvUaNGmft4a97C8Kw90H6Gy8hz8nlWDQ2dsRv+WsvwUYIQqY//YOxZOVx5wZfUlQ003vevWqkIICexBwsZ9oUZXu28i3hIf8mmJ+8bNTR5yZE2bagW44nYXtTxnEPpTKTk7t10HHXtLuWafSmP1p0m91ccIcVqdZGW772r+zvGjwC7sXXwiuZ5rAqauQIAkwjFqqCJAw6WuSeU1ybVqKLdHAA7AA5n7ORWAE6JMKRyahckE5ZVSSJVIIV5Adio+JSRh8u0LHDW1JSHqEYhJCrl55571vdZqLgUKFJaihYroQkUipsMRqgXUXdjD8XOiTraG5oUyf3D7ee1PM9KUyQpATwpPYi0hwoapyhAJVDt7AVfijFgE0Vlz/X58uUzNEPKy42AG+xd2PAjO/7QfgB67GhLWOAxdhhfjKMX1cO7YNFS8mzhl03ilwI63jj2vHqI//vft5qxF4sfgVVBA8DcH8mXscpiiUxYd999d8ROIy4MydmAnQ04+DIiJcKQePSTJ0/6HVpQ/5EcAHUfOyEpkRZjsBmDSMBRW7MpnTt3Ts7qfu7cGTl/9pTs2LZJVqlacOXKFaaMHo5gADCAAjODUSKtWKmcxQHAYnMkX0vgjNe9rbMRn6jdAVEKzyMJYwJABQ9zJ1wJL2dUrqibUT3z6QXff6vjFYumWFWs8Xq2eLRj0z7yzm3VKBYY0Ap/AKuSfvjhh43KmnrWgCDq5m82rJEzp0/IeR1vZ8+elfPnzxtaFtT6w7EkffHWWqYvjFULwEjArhhDOPKYyOxV+zRf98Jsa9O6aki+ikLsQxZUkKkrNJFOlFtulYBZOOc5L+hgKjG8zchYhZQJk0EKQwKzAMxqP1IJFLtcU7VH4sV8+fJlQ0cY4cWLl4IOoxpaC7akxqEi5SAJc39UkDBabMGAEMdsEoR4MPlr3YZVRbPAwfsbEP4/zTpVUXM5Iw1Df2y/fLcgjJoZqY8EKpxvwRcnoEjf0bV+/uzuz3smBI1FBWDMGLR5yqEL3/EEZ+F28eLFq8bUpUuXM8ab7xgaAyY0GhaujebZbRIO+kSua8aoBeAtW7a4coRhAoQD4OdlRpHnZXb+gjLygxfFScDBB87BgwfzHgAHPhGqZqohYTeEKQHA2KVgLuzYI3GCiiSLEMACcCKtEUyNBMwGDF++fEkZ5nk5qxLKNxvWGWm7UaPGJiVjHa2eA4iQUYg8yTDMKlWqGK9X1HtI1NgD81LeaGgFQwcYcDr6bkYKSOy6qCcLaTUjFjGoUu/SeF5bAxjwRfpD8rWLp2hAJaddYyVevJypB1pZU2tW14ISmErwAMdOblXtADEqeMYIavulSxfLyeNH5OL5c3LpUmZQrqfFKGjPLjKjeW4LwCwMLACzQEIVTSQB7yPSzYUhORW0A+DgswaBLXDLc2FIP9CMSNiAUaGh6oUBkuu3u6YzjAWAAQUYJipDck1T2xEpYeKE8dKieTN5rmBhefzJp1Xd/JwBGWJ+UQ/ijAUj4zdMk5AkQpFQxfI/fbKZo6Jhojn1Gp6JvvGcjz76qPxQY3cBWUoVkrCDT1JN/khzM/9XSw6+q/G8gHZeUjvz/Iw/xiH+A6h0WXgQA844uO222+QBrbqEeh4NC5oDJFA0BkUVXJ9+5jndCxr1/KgRw4xn8qFDh8wCkFC20qVLRx1+BXADwDY5DLS3yWow0+DIeOHChUjx12g3ot2cE5Zzwgpn7ORWFTQCSbK3pIchXX/99YKojw2NlT0MEM9S64WLwwsZmiJRb9rwF65FtQpDhPmRq/feRwrKvx+rJjc+00aK1e0jn/brK5Mn+dSCMFUkYjIf8YkHNkwX5klbuKXjzQoTjKQ/ORV0A/tl1a6oW1G7ozatqiUF0SIgBWIfhiZIX7wrC9q55fnC7SdaGGiAZEuIFp7e+AXg9c3O4tBqQlC9z9Z60+PGjJRX238m95YdKP957k255/GS8ki+RzQX9AumTCDJOwhvIxwrmrHDNbwfC8DMCat+xl8hmLos0czDAbAD4HDGWG4FYBLxJHtLOAAH2oB/oWkJDx8+7C/IgKoZT1EAz5a7Q+0XaQIMpAWYFJLsCy8U1aIL1aRt65ZSt/WX8nLbLZqO8qy0GHJYZqYv1Dy+vnAjmw0LVSFg+8QTTxipl0+AGIYMMOWEjE3hgkkk5/mSlmjaTgUJmxKSBRH/A0oALosUCyL2/EjukVvOtWp5/AKwd7MIAXStl7eNByeLWnr6LFm6aI50HbdbKve8JKU/OixV318lPXv3lXdavGl8CwByJGdvPutIaGEBGNrzHlikAsC0yXe0SLyPwC1UGBK5rqPdHAA7AA5n7ORWAE6JMCTUvniKUhPYqnZxfsL2C3PBvoVKOlIAhrlZSWPixEmakUiTQiycL73GbZYaPU5Iuc4npWHvPTJ6wgLNknUluQYgDEODYaKaRuLFK5h+AL4sDqLpSyTM9lqfa8OIrCewzcucW2N6o6Uniw0ACo0Ijmfjxo0LqkIm3STjq+WgbzQF5XGTb/ydwXtk/oKFsnB+ugFu1NWAdrSLFluZyRanwE8C+y+aIo4BwL/VOsmRArALQ3I2YGcDDr6MSJkwJB5///79RrKCWcKwADtUfew4+kQrddp41/R0zfs8e7r0G7NManQ7IGU/OSK1uu2TAWOWam3gacpAr9SRtfmeYb4wXaRAmyozGvVhtADgrotPEYNY6GjNDSTkQBMTzBmQakcTp6ZLs/7bTB7oip0OSvtBq3Usaw7y2T7brU1bGW1fbCiUDYfDU99KwCwUSBxPWtdIAdgVY3AA7AA4OAATNhjpfApHI5DdOUlXQdvO4AltARiQQ+q0AByPggzGwUaT4o/6ar7U7rFfJeATUrXbcek5ZoN8vTDdlCzkHCuhWOD2Ar8D32sPiNECWCzXWQAN9v4BxsU6fj6fslwa9j0o5TrpuOpySLqPXq45oLWsoe6x3Nte6zUB8B8mGiRg5gj+E6dPn5af/vSnETMMB8AOgB0AB4dEhMI8B8CBD4SqFy9RYnVZydusQ0i9qKDZWe1HEwscyPjmqAQ8K32Blok7pOXiTqu68KQ067VSPu3TQ8aPG5unwoviwfRdG9kvOADfyZMnybBBfeT9/nOlYufjUr7zKand+6SMmrJK5sapDCHvAQcsFqjMEVTZAC9pMfGToJznpUuXjLkk0i2a0CV7j3cHL5PSnTdI8faLstwLfLRK2jfqKuuKPitfv1Qsy31Z4aIy55WXZPCS8jJkoe4Lst7HrK4m3+xOj/RR/edPX75XSnVen22/C3+wTKq/N1mWvPSiLCteJMt+L31Rn6lEMRk1qayv79n0e+xa7ffe6Pt97PR5KfzudCnx4bIs+/5i+8VS5IOlMq5SXVlVrGC2NF9esKhM6FZKBq6omH2/11WXiUsjH1uW4MdNv6dl22/GEGPlw4adwhor6Y1ekkFfa7+zGSsjv64svdNKy/kLp6IaK8Hi+/NcGBLhLgAwMVeEbVgVH3Zf7K4AMJ63hF1EEgscDDzSZ8+QNFVv120zUf5bppf8+8m6cvcjRTTm9z511qpnGJtNP+nAJzWl3XDfu3WKaque4fffd7fcn6+A3PpEDbm3ZFfNM65pKsdP01rTpE8NP4VqVvf2OmABwMTFkwOaVKEUKyEGONqNZCLRbmPnb5ePxn4jHUatzHJv9dl6GdVnnGxs11JWv98+y31t23ayrNf7krb6E5m6UnfNvJTVPntDF9l/dGO03ZZ1O47JhyH63Xb0Wuk6dIHp79oObbPs9xpd9HDOjPkdfX3Ppt/p2u99MfT7zPmL8smYNfL+Z2uzpHf7Uauk7eg1MqdTT1nfvnX2NG/dTuaN/1CmrAvR741dZdX2iVHT+8y5i9J53Nps+80YYqx81mdMWGNlaZ/QY2XG6k4ye00vuXjJlwci0g3nyWRvCVdBBz7Qj3/8Y/MXALxx40Y/AGJvQ80GAOOQhfNTtABsGVjfjLCkR5/UWM0mLWTY0EGyaP5s+bjjR6bwOvcjvCZcJuzOS12QRiLFyx4NDglaFsydKZ+PHi5vNG8pjz/zojyh4+njjztG7fXsHVt2/OKHwPhkLmD/JYkNfgpIwG5zFHAUiC8FUiIMiWIJdmMlb22uXk9osgzhmRwLAONM06HD+yar1bgxn8u61VqxZ+50+Wz0CBPres89dxu1ngPg1AXVcBdUmElQB1M5i/Ck4sVflP79+kj69Amy4uu56tQ3XbOHlRbKPcaS+cr2h3HP/WzsNcliAGAScZCVi1zqbCwEArdQYUg8g9scBRwFrqZASoQheVfvhFJYRxcYCxl+CLNgh+lEC8DWhoZUTe7eihUrSf6CJeTPNz8of7/vZclfvKG07/CBfPWlStkzZzkJWG2O4YJRqp5nQ9HGfDZSajVuI/96rKb89bb88uATRRV4a2rijYfkrbfeMhJwrEU8rAc0AIzkTeINABgVNA5iNtc5mcoiBeBYwpAc03YUyMsUACsinU+x0iPhKujsVuQ4klhPZFsUATswAIxTVqRlCb3gABODGbZu9Z5UVcmkeN3u8nzTRVK01RZ5rfc2mTRjicxTp5npcfJaTVVgSqXnnj0L56g58snozVL64+NSov0eKd7kS6lSo768Uq+WZlMbHrMKmjEPyBJ+hP2X75hkcMBi37p1q3/O//znP4+YYcTiBR0rs3HXOwrkZAoEmxuhNEqxPk/SARjHK7uCJ18zOZxtIgiSDWCXBYRxNiEFYixSMOAwf56qCDXkqM+4jVK1x1mp1O20JuY4KkO//Frmp6c5yc9Jv2GPgTmzpspXaXOkab9dUrHrKanU/Yy0G75NPe3ny8IFc3UxdyWsLdqFCZK2LYdpowSw/doiDHMWfG3mPB6bZJWLdMXuADhWlumuz6sU2L17d8TzKVZaJByAAzv4m9/8xsQwsmHLYkVvY3Gx+1oA5hN7VazqPBjagjnT5fOJC6Vm9wNSvtMRKffJUekyarWka5wwGY2iZZbuutRSXc+dPVWGfblY434PmnFUXpO79PliuXo/T9eY81lR5XwOHEPW/osEbB2w8IBGBc18WLJ8jZk7aI8A6Eg3cqW7zVHAUSA8CmzcfnVscHhXhndWwgH4/IWLcvrslTJPJA+wAIwkfOzYMZO2D0ZE6BHqNpyw2G1KyliBDqCdMnW2vD1giw+AdX+r33aZkKYJOfRYrO276/M+EM/OSD/ZccRaM4Yq6F6jyx4Z8eV8NWVMjcsYYiFqs7ABrnhBUyQE8P3ggw+MWvrUqexjHAPnm5cNoMKm4tM//vEPs1M/m43Ig/vuu8//P8dee+01c4yFcOAxilWwEa8feIyKYmz0O/BYrVq1zDHmdeAxHNjYWGQEHqNEJBsascBjlI1kg4cEHqMgCxuLmsBjVDxjw9kt8Fjx4sXNMd5B4DHyxrMtX778qmOksmVbs2bNVcco7sFG5Edgm9b2iDASeMx65pK6N/AYOetZiJFA4v7778/0/qhwRrgn1bmo6GXfOZ/EgiP8oIHku/cYPgLwZHh0vnz5Mh2jHdojgoWKYd7r6NvevXuNdpN+BR6zoXPk3A88tnnzZkMbFoeBx9avX2+OkaUq8BjaVDYcIwOPUe6Wjep4gceYR2y8Z+8xUrsGy69uTk7QlnAA3rzzoCxddyVuEccRLxMhIxYAhg2YSUQWLAvATGLSVMaakYq0k4Bwz89WZkgumjy/6xEZMXmNLP96gar8oiuY7oA37wMv7zhd7bBLl8yX6elfS5NP96jke9hoUd7tv0Emp5FxLX5aFGv/pTgGqmjmAupnAHjlypV+NgCjIx1l4BY437zHy5cvL7++4Ta58dFyZn+w4odS+B1fZii+2/9T4VjfoWPlzf5fp+Sze997wbqdpXGTN92Y0Plw/e1Pm+pnydwSDsCXLl2WKfPXyr5Dx81zUeqPlZndWFFRGxgABmytHZiVd7zswMYrWtWHoyfMl/q9D0jV3pelas+L0rSLhiq9/4GMGDYkZucZB8Z5E4xx5PtCY28/+qCNdOj+uVTveVKq9RWp3PW49Bq9VObpuIrXu/fafwFgVuNdu3Y1NZsHDx4sU2fO9c8bJJRbbrnlKl4RON+8J8BcAFcLuqn8uXLLYT8ApzIdqn48R/YdOePGhC5CmRsWgNHazl+xJeFYnHAA5gkOHzslk+auyaSKtk9GZSTUE6SehOEQOoQamh0QtsURYmFypoScerDOX7hEOgzfKk83XqAZjLrLo0XqqCrlcS2uXsTEVxLyEct93LV5C4QB3/T0OSZu/NF8D8kzRcrJvcU/kEfrTpOGPTZJWvpyma8JOaKteOQdL7SBqtQm37D2X0KP3n//fWOeWbN+k58hoEUiq1ywLav55gD4Sh5oB8A+WjgAvjImLAADvjMXb5Stuw/lDQDmKQ4e8SUPCLbBTLDvWDswqSgBX3bKF8YKbDA2GFzvXj2kRMXG8tCz5aVK1WqqOpwpa1avMnaQ5s2bBy09F+u93fW5F5RRAWPnvOeee+TL8eNkw/p10kRto489V0oKvFRH1cIfqtYmLWZHQRuKB+Bb5ysAGKkX9TPpI7FpeTVHzJn/+Z//yXJOBZtvzAGv+jGVJT8HwA6AA8c/c2PMuAlGWMSUk4wtKRKw90FYzW/ffVCIrxo/a6UR83fs3G3ADxU0kigxwBaArR04lnAkHC0Acoz8VSpXlE3frJPjR/bL56OGySv168pjjz5ikijEWkLOgW3uBdvAd4c6mPHA+Hv55RJSuVIF+bR3N9m5baMc3LdbWr77tjz04ANxzaaGBgbgtfZf4uGx/VKAAcnYu505c0ZwtAln23PgmH++pTLoep/dAbAD4GBzARPOidNnw5lWcTkn6QB83XXX+VPp2SfAmQQPQJLOA8J4SVo1NHZg/o8FgGGktFG9enVp0OAV6d6tq5QpV0n+dmdhuSlfLXmnXVeZOOFLzYoVeyJ9B8J5B4R9ceTpMnrMl/JUhY/k7w9UlULFysr7HdpJu7ZtjGcmNlpbVjPad28Tztj0kwAwJhna7tChgzHDrFu3Li4T3gGwD3gcADsADjYX4jLJImgk6QBM8oDAUAo8Onfu3GnsXDAjks+jhiY1JTvxwTYVYLRMDsmimwLv4yrtPpG/kNxTuLk8/8ZCLSl3RDqO2qKxnLMUgOPnzRptP9118QfwaG20xIjPUSerIRNWS/3+F6XUhwflyRoj5Jlimnryofs1BWVVYzqJNVbdhh/Z7Fckp2ERSvhRu3btzOLxyJEjEUzr4Kc6FbSzAQeCjrMBXxkTqKDzXBhSICvAbmWTyXuPUWQckEQChuGQ/9ZKwaik+T8WKZhraWPE8KHyhTp6tR66Qyp2O6MZjU5K/V6qjp44X2OCI/dotVm8HHDGHzhjpakFNiRL6wcQSZssyMhuZeLHNeyoQtfT8vrg0/L5hHkycvhg4zBIezGHyWVkvyLuFOmX/rIARf2MGpoqTIG1SvkdaWEF54TlANgB8JUxEEgLrxd0zKvdMBtIugRMObVghY+JBwaEqYrkVUMjAffv399Ix7EwOr+XKUXOtSThwPHLpUb3gxrP6Uuq0GHoBhMrPCvMzFi2PZswIRLG7s5NDljbRRdjDt+CSEGY0LVB45ZIzW5kUDuqY+WwtBq41tT9XbxogbERx/ou7TjySr8sQFE/I/0iCa9ateqq6YwW6Xvf+16Y09x3mgNgB8AOgFMcgLPjGMQDY/siJhg1NMBrVdHWGzoWELbMkqxG0zQ0qVn/rSadIHvdHntlxFcLZOE8Xy7e7O5jj9FHFgjDhw+PiyQUKzN3118Bdt4RoNayZUsh/zHezCSyWLZsmXm/2dEKZ6j58+YoYE+TNoM3mqQbZE+r232XSr8amhTn7GkAOdofFnOon0eMGGFif5GAqQpGxqLADQAOlgs6u/nlANgBsANgB8BBeQR2YOKBYUBIK+x4oAJwgLBJRBCjGtoyXWvb6/P5cpPXFwm4fOfj8v5nB2TCpCky5ovR2dqckaRg5NRnJX0ZqdCQ0AkjcSCYHOk2FJ15F0iXFStWNMlfGEvt27c3gIxPAV7FwTyfebdj9PhX4z6XUVM3SJ2evqxXFTodkvcHLdfQNUwh8fMVMLnKtS/W+5l+EwFAXxn3LEgvXLhw1ZzBjINDYySbswE7AHYAnDUAp4QN+PHHHxdCKAI3AJgco+RRtWpopF6YEDve0NjC4iEBw3hnqxQzWfNDv/HpLqnc45zuF6TYG2nyQolKUuLFF4zEFMikjWSEClslFfqDZEUOVPLmwtRjsVGHAhR3PDJgB8hYxJFHuFGjRvLGG28IeXVvu+02IS8vql1v4hXAiXeLXbVs6VLycvGiUqrRACnX+bTJmla/x24ZM1FLXEbhJ5Ddu8OBy0q/5Bdm7FN8AfUziwacE4NtzBVAOtLNeUE7L2jvGHBOWJkBOdL5FOv5kS2hY72bXo8T1pGjx0x+aOKAiQcm88jUBetk5cZdsnLVaiOZsPIHcMkNbVXRqObi4fRi2lBbL/WAR0z5Rkq3XS+3FmwpTxSqKH1695S3WzSTKlWqmPvDpAF9wJUyiSwKcIwhOQNhKEjBgC/9jdfiwIFtZGAbjF68L1TQFA644447hET52FVx7iN+9qWXXjLvy2otAEJ+v/7661KzRnUZNnSQFCtdU/711KtSSOtIdx+zWW2+s+PuKe+N/cUBC9Al9IgMWNQX3r03toQAZMVat2WvibdnnjkAdgDsADhrKXjXvqvzq8cB9rJsImkATJUWQPf73/+BHDx8VI6eOC38592QgskNDeMkvAMJBtC1AAwY8188gA4GPXPGNHmvVRt5MH9Zeav5O7Jx3Uo5cviA1K9bW5n0I8a2i1TE/ZBSSNZx7733yiOPPGLUmjZXNQDgpN/YQTPeCw9svUiUZDr7y1/+YsJ6+I94cCq24JxlpWCrsq6h4PtisSKyfu0q2btrq3T6pKM8lL+M1Gv4pkybOkVmp8+Om5nBqp/RqGDS4DeLOwAYNfT8+QtkwYrNJotc4FwJhykAvNMWrDcATBtT0nxFFxwIuzhgOwacBJw5DKlrn6Ey++tv5Oy5q80+4cy5SM9JGgBv33tY1mzaIzfddJO/HGGwzuIhjR0YAMbmi3QJ0AHCfNqY4FiYtU16T4ahfI88JJ+NHCKnTx7V0BKVjp4uIvc9XV7ea/OBTEu7kgDEJvNAjQlDR5IyquwMycmGI3k/Y+mjuzZyQLe1dK13Mu8CcCORRbFixYwkzOIJFTQpHhlLV2J4NfPV7JnyxdgvpXSddnLvo8Xkww/ay5FD+7SQx3Qp+Fx+adasmZGY47XYoi36ZwEYpz6crwBgfB9YjLIBvqTHY9FqN9JSkqM6uw0mQmYfuzknLGcDdjbg0E5YZI5L1pYUAF68ZpufeRw+fNjUjMxqo77ltm3bDLgh7eLcBNhZACYmOB7qXiQf1MmlSpWStm1aS+Uq1eXGe1+Q24t+JCVbr5VeY9crQ9YE+TN99YJh5kjmSE3YE+mTlY6tHQ8p2bs7p6zIQTTahQegyHhBciSMh3dlNSUs6HjfABt1Z1u1amVieG0GKnvPuWrfHT99hTTud0zyN5ortz/7mhQrUU4l54+EOqbvvPOOaSdeAMz4Qe1Mnmf8DdDwWPUzkrs3YQ2qMRLEW0DFCYvSnpFsDoAdADsADg3AkcypWM9NOABThtDLOG6//XbjvVmhQgV/31nt8x/79ddfbxyxAC8YKWCLwwzSL45R8ZSCYXrUW33m6cflpdJVpHQL9ZrtclwqdTstdXsekFETFgpM2QfAWlFJ+4SqEAaM9Fy3bl2/wxjME2cxkofQR9TXNvY0WlBx14UP4KiWWaRRYJuc39jvkSx5V0iW3bt3N1oVq3IG/LzhSDjlTZs2S94b8I0ZA9X7XJZKnQ5Inbd6yPPPPaVq62qmnVizXtnFHGPJ63xFLWxU5IQeYatmDrAY9W4bt+/3q6IB55/97GdXzX/mm7f+tne+WQC+o8hr/vnGnPvTHfn9aml3zMeHchpdfqN1nL21m20f+YzlmFVBY5oIp82f/+HvedaEEZiIA41ToisiJRyAcazyVpbgJQcylkAuQq1Tkg/AlAAxpAEkToCNHUcVgDlWSQQJCZvexIkTJG3KROk5dqNUUuZbsTOhJ0ekWb9t6ik9S+aqsxbMnAUBAAvzRIWJOprwKIAX71rUmywscPL585//bCoswbBj7acD4tBADJiiUsY57q9//avxUCfkCI0F44V3wvsA9HgnJsWpHlu8eInMVecqwou6jV4plbscMmFp5T4+LK2HbJYZs+aZsQF4x8P3wDoRsviz0i99YgFHoRJAmMXbgQMHrgJXVMqAMBsA/Ktf/eqqc4LNN3sSEj+F6MmDnOr7yTMXZPOeEylPh3U7jsq5C5fCpsM99z8U9rm5bYwxN7ypKPGbSHRN4IQDcCCH+MEPfnBVLuhgYjw2LhJyWGcspGAkYLsTLhIPYKMNE140V1WYU9OluSbnIO6zYqfDKgkdle5jtxlnmG5dO0v58uWNdPXee++Za1gYwOCtjfHFF1+U1q1bS758+Yy9sUmTJkaFHg+pyYFw9iDM+2Cxhq333XffNYuh7373uyYOGNoBcD169DCLJz7z588vL5csKa1btVQb7wwZM2O9aj00M5rJeHVE6/1ukzETZsn89OnmXcfLnMAEt2UHAWA0Klb6BYCxAZMRLpiZBlvwhPTVZrqwiCWxSOA2d9lmU3/ba/eNVU3mrncUSEUKeOdbop4/4QBMqJHXEQS1WWAxhmAPBwNav369USV6pWCrhsY7GieteEklMOl5s9PkM83z26DXPlVDn5EqGv9Z+r2lUqZiLSlZopiRTgBUYkthlFbFCSPFnvzkk0/K3/72NylevLh06dLFqM7j5bXtADh7AMbxivGAdzpaCN4BYHzLLbeY0CLelVVTs5BCKh44cJBUKF9WypYpLWXf+koqdT8vVXqcl+pdD0jf0YsUmHV8ZZgf4kV/AJh+0B9sv3wypgFf7L+M62DSr50jzKfstsD5FnjuN9sPi9sPa0jWBdm173jK02Lr7qOa6OVSytPBzonA+RJqvsUKzAkHYOJ8vRuOI8GKMci8EVKgdmcpMNynYmM7e/asUTUjBaP+JS2fVwrGJhcvACbpPrHBi+fPkkETNkrFjrvknhKd5c5HS0mTN95UdeEif79w9ClSpIhReaI+pG84Zt11111G/dmmTRsjvdv44Xgxb9dO1iCMJgMQJlQMO3CdOnXM4u2jjz4yqmebqaxWrVomcYrdtm7dYsCPUKPbCraQYu+ukY9GbVKNyBxNuuGz/ceL7rY4hM16hfRL28T8WgAmHWt2JhrUYmwsULMD6mCMgfv3HvCZLFu3V5bNGi+PP9tRWszS7/zO2L/q3FEqjsz8n/c437M8Z+QA+fOzzeTxzmsztRl4fTi/7T2+6jzgqj6Gc32oc06cOmdAJ9R5ef34mk0H5Nz5i2HTwT9+PGMmr9CIZ/OqoJlDdr7FCrRZXZ90AMZGh3o5cNs8vLM0Gj5TCnTwqdjYOG/Tpk3G+QWQQ9WLzRV1IkBspeBYVdGWMZqqOer13Lb9B3LPo8WlSo36Mm3KV9qPKwWat2zZYpI7IAWjBkeKIXYTleYrr7xiMhjx24YoxYt5u3ZCAyGqfrybMQOwSGLxhoTJYghNBMfRTNSuXdt8925fL5onTd98S+58uKg0eLWZTJk0wXi52/jgeNEf6dfafvHOxqsfxyvGDeN779692c51VMxs+Emw0Ai14XhlN77XqNPYMFsDcM0GBIDlXKmoAPrnZwdILwPQfPeBdC89t9c6Pa6f/nMyMWF7rZ6voPl45Y5B2wFQKzbjmO+84IB9pR+c4zu/mW9hENCvzIuHzOfyjFznv5b+ZzxT/TafSLWxCsDZtJdXgCW754gUgPHhyat0YW5450uouRWP4wkH4MBOBs9fu196qPTbY8dqafTsCEnzXHT06FEjASPB8IkUDABbEAacYwVgW2sYZli2bDkp+fJLGhs8WA5rDCibzcW7dcsmqVOrmp5TRoarqtA4cSkjxxaMBy5qaPoCw2ePF9N27YQGX38oUUa6UMDXOjzZWG2bHesTNSVUrlhWw8xmmPdLWke2s2dOycxpkzQTVlWT3xtbcax1qG2/7CIP8AV4rfTLggDpl33FihXZhujRR6tRwozzox/9KCQP8M63KwC8VlpUzgDUyuPlqyAScC8FPSMdA1DN5prPinoN/2UnARuQVEnYSsGB7XCtOYa0TLsG1PkMLol7z+e6q/oV0HfTtu2zPZbRnyv9Xiuf1GxmADi79vIq0HifywHwlXGXJwE4UAUdHIAt8FogvsJXyBu9detWI9lYKRiPaAvAeIzixBILCNsYTDxlifXcrkUh2FDzWXv14YN7pUbtV+Tp51+WUSNHaEm6dMOcrVMNjjo2rjSWvjiwDR9ss6KVXRgFHrcguHTJQmn27gfyYqlqsmLZEr9EaRdaqHbxtn/ooYekbdu2RoqO5b1wX673ej4DwNihkX6R2Flc7tvnW/Blt9n5hBkHJ7PALbv55gfgDFVxZunQx4gsSPXSpCP2uA8oFbSb+cA6fAC2QE/bPqD1q5T9IB0KgDNU0CwADAAH9surPrfqam2ThYVfuvWpxX1SvO/8VYN8EnB27TkAvtoUkWoSsNU4hZqX0R5PuAQcjCFYicPfabX/+ie7qoi8dmDOgSECskiaSMLWFow6mj3WwujYDmm3bNmyxhGGjYxc1lZ98MA+eaVhY/nHIzWlzHsLZfjE5TJ/Dkk6MlfFiZc9OhZm764N4aw1S0Pbps+Xd4cdlEeqjJCXy9eRFct9IMxiyxYKQbNCukqbvjKWdwsAM8as9Iuky3/E+zLeAGEWcOFs1iZFPzF7RALA1gYM6PjtvH5JNBCAA+zDep5RP6uEGz4Ao7rOLEnHDsBX262vsl9nSMB+wL1KAt4r49oESMB50KYZzgIiUgn47nsfyLMq6GA24ED8CmeORnLONQHgQCestA66qs2w/WILtt/tgwDYZMfC6QlJAVsZ0oMFYFTHSMexMEnsfaiQS2poCm3b7eiRg/JKg8byz4erSZFmS6Vi15PSsM9eGfmVJunAS1ZBGInXSb2xS66JWDx4HeGo45umyTZaDtRkG/oeq/S8II9UHqqScFVZt/aKsyAqYlTQhJHFql3hmRgb1vEKnwGA2Mb94rCHs1hWVY8CJ3OoFXkgwwi0aRn1bCa1M3bRK5KhUQ1nsgEjPc7NkH4zpGB7TiBoAdIBKuhAG2u4AGz7gQ3YqsKRgK+0d7WzF20/XvmK3dpvA1Z7tFGj+23AzeTZmoE24Iz27DOkCCBHCsDhgHpuPifUgjYScA3n3IQDcGAnfv7znweEIaF29ki9RhrObAemjUOHDhg1HuALCBN/iyragjAhP4GpBSNh6DBqGCMeqS+//LKx0eEE1qLZm5o7uJDUbTtZqnQ7IZW7HjNxwq/12SljJ81Tb9mZKr3M0UQOLuFGJPROxrm22hGOT/Pn+ooovD90vUm0UUHjvCt0OSFvDdwndRu9LfVqVzcgSP5lYodZiAGMNq90tP1lTLK4A9TZkX7R5JDIBccrbMCAc3bpWb1zKNSKPNTx3MwcQ/U9Eo/pceqE1WqR84J2AJxZzZ7nADiQIXz/+98PKw44kBBIwSQeQCKBMbKPHDnSADBAjBQca71gK6mQyIFY0Zo1axow7t+3l0yeNk/eHrhDypKkIyNTVsth+2X0+BlSv15teU+vwcbnJOGcIwmTD7qHeqTXqF5VPeZHSe8vt0tlfXcAMO+xUc9tMm7KfFm0YI7a/t81VZIoQ1m0aFGTjQoP6Fi0KtbmjA3Zgi+qZspaAr7U/eU+tuhCOCtmO5+wVxMFEMmWKQwpD0p4IQHYa/tus9yFIekYiBSAXRhSJDMu9LkJl4ADAbh06dLGvhrNduLECQNyhP9gs8X2i7oYAGaHIcVaqAGmi9csoUYlSpQwqScB1QVzVPqePNdIvmU/PqJF2s9JmY/2SbGqraTJqw3l1cYN1WGnjZGYYmHa0Upa7rrMwI/US/7nV16pL283ayplK78iJVutlKq9L6sG45jU7b5LRoyfq2aENKPBmKvnv/nmmyZ5B9fFK4UoiwDAF9UzWhX8F/B4bt++vclDTrKZSDZrA87KCSuwrazCkEJJk3n9uIsD9kl+kQJwqjlhRTI3ozk36QAc3As6vK6ToIC4YGI6cZJBlYfqGemXHRCO1SHLxu+SVQkwN2ptBWD+x+aL7fe1AUel5Af75cGX2shb73TQ8JWTWrqunRQrWlgmT5oYs9rSgWlsUrRNL/qaLowa1q8lp04clYGDhsoDhV6RIu+sk4b9TsrAL+bLHM3/PHOm3kuTbQC4LL5Y2PHuY9VkWMcrr+qZdpF6AV+cuzClWKev8GaAiLUB4zD2i1/8IuRlwcOQsk+0kdfBl+dzAOwAOHCc58kwpEAOEQsA0xaq6HXr1hmgReWMTRg1ngVhvsPYYmWgMORAaZZMWdgSB4xZKM+Uaytvvd1Ozp85JqM/Gy0PP1NKmr7bUWsIT1RG7gNst18bGpA+kgIan4+bJKWqvSntP+gol8+fNI5PjxV9Rd7vPVnmz1NNh2a68r4jC9yxjh2v4xUAvHz5cmPnJVYcr2fUzywcwwk7ysomhQQcbC6FFYaUB9XPkS4aHAA7AA4HgEM5PYZcAYc44ZpIwJGu+gOfYc+ePUY6tVIwDlkAMOpoPmFu8c4TbSXjWSox1a5VXQsyvCsXL5yXcWPHyM33FZIHKg6VV3tvk1ETl5ic0oEhSqkOxixoUMeyqLFxsYmiCZoKvJ07frZTynywS27N31g+6vixGUZDBw80iVaogBWrg1Ww/ntjfq3qGccrFoqEG6F+RgrGlBKqKliwuWsBloUo7YRyGvGCdF63AUcCwg6AowNgF4YUK+Rmvj7pAEwuaJjCH/7wh0z1J721KEMdw0uVlH0AMDvMDYcsANiCMHZimwkpXoweFSVOYFWrVJZ2bVvJyBFD5NFnS8p9ZfpK+Y/3S8Vup7SQw14ZPE5L3BkQJh+0L0dxvCoiwURtRie8tm0CkHg9YzzbsX3F9gntsK3ynuIJfNjbaW+WeqGjoQB8J6alS9sh3xhnq6o9z0ux1tvk0aKNpEe3TtK7V08pXKiQkYZtbeB4PzPtesGXd29jfpGAyZJ28ODBqGZyqNy0WYUhkWTGO8e8zjQw1VQ7ZgE4kmd/t83H/hjYQi+UyESzVDoWyUInt50bakEb1aTN5qKkAzATPZxqSKEe9Pjx44bJIf0CwgAuTlgWhFFFx+oVHYwxWxCuW7eOPPvMk/LqW62lSa8NUqHrKanUWevIaim72t33SZ8vlsk8LWWXPmu66Ye1CcbK7Lk/7SH9UBYRtWYigCTWflqNAXZ6QIfc2QUKFDASoE0NGes9rJkAekybmiYL5s7QalbzTR1nX6iR7328MeCA9Bk2XSpVKC/PaTlJJFHixuOhavY+g82KZnM9o3rGA5qsWtbxiu+YUKLdQqnEUjkMKRJm7yTg6CTgSGicG8/NcwAc+EC///3vTSL5WDfUd9RNhekBvjBhEnUAvOwAMYAca4KOYCCBxIUKHKevyRO/lK+mLpSmn2qI0se+EKXyyvSrdz0ofb7cJl169FOgfloaNmxo+hKr9Id3L89KNSYqLzXTrEY5MREI7wXwwdP35ptvNuUBSetIshMrGccCwIAvlYpI4/jkE4/rZ1sZNnm9NOqzz4BuBbMYOiyv9dokX0yYIwvnzVYHq6/MuOA9xEsjEWhDxtZrPZ6R/FkgAvgsQrp162Y0KFT5inazAEsbZG6LZHMq6CvOZw6AHQAHLhBSohoSoUTx2rAlYw8GgNlRRcPgvSDM70TZgwHDdJy1NMPSl1PmSMtBm1QKVgDWJA9VNcvSy603SIHi1aXjh+2lXt3auteKuUqSCYlS+2GNGjXk7rvvNhJwPLI1xQKGWdlCASMWKQ8++KDJKoUU2LJlS7N4iUVqR+08d+48adH8LWPP7dmjq5QoVU5eaKLmgd6ii6Cjugg6LG/22SjjJs3y1/VFe8B9EwG+0ID3AviyY/cF6PF2BnzZeXeRxPxmZwPGCevb3/52RFPJWw0pN0on8eyzA2AHwOE4YUU0waI4Oekq6Cz7uENLET5LRaTMZ5gyhfOyfjJU0QAhQAsAA8TEWgLCSMB88l8sWbLCASdCWqbPmCldRq2SOr192bLuKvyuvNOynVy6cFbq16+vST1KyqwZaSoF+7IyRbrzDAAIKveXXnpJiKnmmQGWSNtKxvk2tIeY6htvvFFeeOEFs2gg2QWLhmj7jZfzYi0f2K5taylVqpTs37tb3/lIueup6vJS601SrecZeaffGpkwRYFabcKJflb7Xqzdl4QxPBtlKVl04PXcr18/oZRlrJu1AWPG+elPfxpRcwBwssutRdRBd7KjwDWkwLWYH0kHYJhvMO9PA7QdRgQUYqBKErldNTWlAWi++0A6Tc9Nk9XSssd4WblkdSYQRhWNs48FYD6xRSY6QQYgPCd9pgyftFaeqdFXSlWsK8cOa6pNldD+eX9JqdV6soyZski9pKdJujpoWWAIp192AUHiBhg7QEaxeUKuEiXRxQO4WDCwSKDKFGkXX3vtNbn11ltN35EYI73HbM29PVcLKkybkS69x2+Wx8t9KA0bNZGzp45Isxbvyr1FWsiHQ1bK9FmaXCMJ4Ev/AVuv3ZfvZGizIUeffvqpOR5tAhovT/LGAWPOicRmBYNp/FpT2XfoZMrvFKE/cvxMytPh4JFTcvHS5ZSnA3OCuRG4QA3lcxHreiHhABzYweBOWOSD9gFqo9ozxVdy3LdZCTitQ4Z0DBBTuEE/G+k1gPGJLWuNVymMHpsbEi+fXhBGKiaBRzhgFykoeM9fMH+O9O3TU54r8Lxs2fyNzJubLjfe/Zw8XHmYVNI80g1675dP1UFrujLueRRzmDFNJWKf1yySfFb3Rn2JKh1mjhf4s+pMRLgV/yf6mWKhhwUono0dO+j9999vbNc+7+WsY6ZtBSGAGql3jtJrlno6kwylRf8tUqPXaSn9wT751xP1pVfvPnLi+FEpXaaMvPvuO7JwfnrcnawC6WBt2ajabY1fVM/EqH/44Ycm4QYSMLbweIAv88HagFnEbtiwISIApr+fj53gmK0yWwfAvkWYA+Ari1HmBnPEu4VyaowZgEF87035bkXxeBzjAbxtAsBIbXYzx+o2z1SO0KqcOfZKVa1SUreFVCzjqQOqADx9+ngpWqa5vKL9f7NBG0lfv9s4ZcH8kICtKhoQtkCMmjqRIOxL/j9HWrV8T0qVfEkG9v9UXi5VRv5b7D0p/eF+qaxhSuUJjelyUMNkNsqoCQuMFDiwf19p8loTA6gk7g8GqIARdCM39Z/+9Cd5+umnjf2X82MFyERe77PXzpU+ffpItWrVjCc0WhBUstk5YwHWkydNlubNm0uXzp00X/NcmTg1XToOXyu1uu83dKSgQuWel6R487ny3AvlpG+v7lK7ZnUpU7qkUXHH6vAWii42d7hX9cwiiYIegC87mbV4fqTkTGM+Qx0c6RwrWaGmf34Gm7f2eFZz2km/PobrANgBcLC5EIlGKVbw5frrbny0nDxY8UMp/M5Us/Od/+we72MA8P1l22a63z+ebiZ/edJ3zwdLvit/LjvM35d/PvW6OfaPp1+XW8t6+qnn/eXpRuYY59xTuYtMmP+NybcLAFsgBtS8IIxkDHNOlNQIU0a6xe736KP5jK2226A0eXfILnXQOmpswxUyijnU631EPh6xTl4qVVEefOB+DdWpJH1698oyTAdJCmDCq7ZChQpGxekttxcKMK7FcRunS9gUJf7wBidZCv+TmMPQK6Ngve0fwDlSzQY1a1SX/E8/JQWee04+6pcmzYYc8lUxAnwNLQ9Lw547ZNik9eph3V6eePwxU8WIYge0lah3bM0B3jzP1u7LvQFe3g2Ljk69h8g9BWskZI7dU+LtiOetA2AHwN4x4CTgzOaYpAOwBd5kff7y+lvk+eaT/Iyj0Bt95MZifSR/xgKg0DvD5PZnP5F89nf9T1Q61t+cZ2zAzeTGasMUxLlmrO8z45wCbWfIkAmLDPMNBGFU0BaMAWeSISSKQSPtsGN7Jk1lutos06anq4PWaqnXY68PhBVEqmlhgPvKDZYyFWvLpm/WywtFCkmNqhVlgaZJ9KaztCkSsZs2bdrUPBuSM+FIiQizSgRQQw9ojoTIIgjJFo9o66jlt4erivnrxQulyycfyMMP3i/Ll30t77z9ttxa4G2t4XtWKnU5LuU6abhXp4Pybr918vmEdC2UoQXv02cbh7tEq+XtYgH62zzPgC+aCKR6wJdwKxJvrF6tJpWe8/1jPZ5zrOBbX8mPfvH7iNpmMe1U0A6AHQAH94EIpoIOlfgmVin4ungyhZzQ1tsDl5gsWaj+YMaALQzfgi9AzI6KOpEgDLgjrWLfNappDVXCSYtEES0HfaP2yzNSvNVmuTd/TRk/drSsWrlc/vt4Uan2eg9Jm7lIcxmTxGOa4HQ0X9uh/6hvy6iNk5jaOnXqGMeyRKtZ4wXGNvkGtl8kYSR4ngfHLOhEXubZ6pgGjdLnLJDOQ+bJw4Xry4iRI2T9mmXyRMEykr/BVF20XFJQ2yK9Pvta0qb6Ml+RAesKvRNXjcqCb2B9X2zAJNiwTldoKDhn/PxtUrrdzIhAMtw5BAB/53s/iKhtNEzOCcsBsAPg4AAczAkrVoANdX2eA+Ay7WfJuu2HTcgHIAtwITFaEOa33XHaSnR4khfAZiqY4ng1bcYsGTRpsxSo1kMqVa0pF86f0prC9eQfD9eSCh13yRv99kqvz1doSsXZCsQzZcH8ucbxCk/iXbt2GdsvsbWodbOyGccLOOPVDgsF6P34448b6Zf4bZ4DZ7IpkycZp6lpmlij/9il8pZmsqr76Xl5tOZYeb5oSa1mdFjatWkt9xVsIJ1HrpGv0ub4gFqzjMWrf+G2w2LBSr5kusK7GZW6DTfC+YrFwOiZG3SBNT0igAwXfDmv4Jtfyrc0DjiSaxwAX2G8zgbsbMCB5piUAOBf//k/mVTQkTCQcM8dMWuLrNl2SDZu3HgVCOOI5QVhmyYyXAYc63lkb1q8cK58NlpDrgq9IGPHfKFq2BnynweKKOCMk8rdz6iD0XGppo5aDXvvlk5jdsn7XYZo/uLn1Wa6wCyokLgA4G7duucaALYScIECBU2IDhsgXK5MSWnQ5G3pN2GLNBuwQ6p1PWAyWVXqdkZKfXRQ/vPMqxrG1V3Wrlktz6pneZdOHWX513hFJw98reTrzfEM+OJvgH8BEi+qZz5x8hs2dU1CwZd58HyzifKHGx9wABxlSJUDYAfA4QBwwsOQwgW1eJ2HExar93i1F6ydoTM2y3AF4dGzNsratWv9HtFIwRaA+bS7BeFE2YQDQXvBgoUycEB/eerJx7QIfFMp9fKL8nSx2tKo9w71lFYbp9qISWdZofNxBeTTctdzjaW9Fn84f/6cAa7hw4fJA/ffI+PGjFL17dykS4HRLEKwYy9ZNF8qVyhjvMTPnfM9y+ejhsitD70kZT/YYUCXZ/c9/yGtu3xCqrcYISXUkY2sVw8/9IC5FuenGZr0JJp+RHqNF3yRdm15QQAYzQoSLw53fJIgpf9XS+XFlomTfGOZN84G7CTgQNBxTljXOAwplgkdzbUGgNV+Fc214V4DALPDCEdMW2vSAmILRvK1IGw/LSCbhP4JdMwKZPxIhNiiS2omJ7x8+2vI0sTpi+STkVowXiVfckpX1rSK+aqPkeeKVZb1azX2Wbczmke7Xbv28nTBEjJyrNqI09XGHEVWrUiBKObztSrU9PTFUvfV96RmnQayc8d28zxHDx+UGrXryW2F20qlnpdNKs/6PXZJ64Fr5YuJ89UZbbY0btxYHnvsMaOCB/QS6eHsfU4LvoFqZ5yuAFuc4pB8O3bsaBZz3UfNybHga+eO84J2NmBnA846EU2e94JOJgDDdIopCA+atMLk57UgbCXfQDCGqSYDhG38K4x9pkqGqC2nT5uqDkU+x6uxk+dK1883yBuf7pQ789eRjz5o5x8X+zTtYoVK1eSOQu9K8wHbtBDEgkxZtWIGygSAObWRsXt3+WKLFGw8VfIVqKBq5EX+Z/py7Ci5/eFiUvuDRdLt843GsxmHrHTsvLOJrU730UjDlXxFGBKvfg7mcIXUC/ji/Ib9HckX8MX7uuMg31gLd5EY63mFWkyWO4u+HvH9HAA7AHYAnMIAfP3tT0uhFlPkNzfclqmepjfeON7HkIRbd/jE2E4BYSRPK/kCwna3+aQTUbwhK2AEXHBQsupvHLVIU7li6SJp3baDvFiijGzUjEc2fefG9avljvufkLvLjZAWgw/IlOlaa9iT1jInAjD22tm6sPh49BZ5oc0++cudhSRt0jgDwBSWP37smNSqVVsLTFSXZWrfnaM2cUDbPostOxjv8oFZ0co65nlDjQBfdhZpgK+VfLFnt+3zlRR7b1rEYBgLCEfjhOVU0E4F7VTQWYOvC0PKiP2NhTFxrVVBe9sBhHt85kuHaEEYlTSg6wVhvuOtm8hkHaFAEmefiVo6r0rlCpqYo6cBKlvCcdH82fKnmx6UpxvPk+5fbM5IZxl5YYdQfYj38bmz02TExOVSo/tx+et9ZWXIwN5y+fJl/3NNUw3AyyWKazhPvwwb77V7JoDeJtnA5osJAw0K6m8kXiv5Dho0SHORj1Xw9SWxSeaOGed/fvCTiO7pvKAdADsAzhqAU8ILGu/NRDOqYABs1NHKKAFhmKvNFe0FYYDZxg0TwgQIxxuIwmmP/r311lsm3teWb0QCZh8yeKA88tgz8mHfyTJh+hITJxxOm9f6nFma83rK9Hky8MtVUqpyQ3nv3bfl6NGjBoTt1kCzZFHjFon3WhSYsKYBW9PXgi/OV3g7W4crQBjJt2X3MVL03bSEj+dg8wUJ+LpvfSuiezsAdgDsADjFAfgXf7xRQygmRMQ4IgXsrACYdojN7DN2kUmQDwiTrcpmybLZs7z5pLE9JhO8AB4kMPIm33vvvaaA/Lp16/ySYjONoS1V8mWZOuUrmTsnZ5YhzIpeM2dpTLNm+aKMYKVKleTAgQMGgLdt22YyZBETTHgV7yWZOa6tvRfa28IKSLzYe/lNnC8hRki+OF5h8/WpnZMr9XrnATbg2ws1jGgeOQB2AOwAODIAznNhSN/+7v8kzQs6K+BGHT1wwjKjVkQFDUPNDoQpgpAMxx/r3Ys9GK/sNm3aGFDKly+fkYhZLDz11FPyyiuvqN1YHZUUMJK5OIjHvcjqNWTIEHn44YdNZScK1pOc47///a/mwq5sVLyk10z2s6H2t2FGFnyxAaNm9ibZQGPy0cC0pNt8I12EBjvf2YAdADsAjswGnPBqSPGY2JG08e3vfu+aAzD9BYSHTlllpBxAGEkTNSNAjASGFIwamp3vACJSWjxAKJw2sFUDCqTU7NGjhzoo1ZD77rtPbr/9dlPSz3hQK1CH01ZOOsc6nD2noVf/+te/pFixYvL6669L7969DfB6HdIS3W+rcgZobT1fkmvYwgosELzpJXHAyg2hRtnNR+cF7bygnRd0CntB/+L/3ZgjANiGKJEykGQdSDaoGm3lJOsRbUGYTxhwslTSFhxQxQIQqKVZBCCR0Y/cCL4WUHkW6Mmih8UNnuA8J5/JeK5AlTMSr63ni6czCy1b1Qi1M+pnFgf9vlyS1FCj7IAUX4o//vvRiFTQo9K3mjJ8br8ol9T0ceHipZSnxfkLF9UMJClPBzsnkh4HHCpZdLyPnz17Nt5NxtweWZlIWwnooh5F1WsqGWUUc8Armt2CsVVJJxMsACckYiTfZIXjJFICRdL1FauYc02ex6qcAV92PJ3xC2BBQD1fJF+qGuF4BR2OHDkS8ziLZwMnT56Ub2su6Eg2Fh6Dh4+VbzRXeqrvp89ekF37jqc8HbbuPioXLlxKeTowH5gb3jrazK2EV0OKZALn5XMvXrxonIGQMpHM2K2DFs5ZFoT5RAJFNZxMlXQiwTBV2vaqnJF4AV6rcmYhgGczgEuML3ZfSgqifTh16lSOG/r06Sc/+UlE/WrRooXUqNNYlq3bm/L7iVPnDOikOi3WbDpgpN9UpwPPz9xgjiRzuy7ZhO8z8HP5evWuhL7wvQdPCnskz7Z8/T45cPiUHDp0SKZMmWLU0ew4aAHEViUN+NodsLYZmlIFxHLjc9rEGki9Xi9nm1yD992zZ08DuoAv0i82abzP9x44Lit0bEQylpJx7vxlW+R3v//fiPoFg3EA7Ft8OAD20cEB8JXFaEoA8A9+8EOBeSSSSUUDwPRnxYZ9snHbYdm4eYdxxAF8sbnyyZ4VCCMNX6uY4dwIiMnqM8Br01cSW229nK3Ua0PRyGxlna0AYVJNLlyyQjZsPWTGRCLHarRtL127RyZMWxxR3xwAX2G2DoAdAAfOvWAAnPAwpGgZQLTX/eSnP8uxAGyfaaUy3f2HjsuOHTsMsALCSMPWU9p6RcOokYLZAWEcdcglnSyAcfcJni3LOllho8e5C6D1VjKyXs4DBw40DlaAL5Jv3759jYS8dcdeWblxf0TgFu18SOZ1vQd8JuzJvGdOvZcDYAfAgWOTuRFoA054GFKyJwjFGOYt3ZxQJhCtBOylBSB86Ohp2bxlmwFh7IM4aAHCVhpGFQ0Ie3crDScrbtiBcGYQtupmbLqAKcBrQ4xwtOI/Fkzdu3c3wGv3fv36yfwFi3ThdUJ498meF5HeLxoJONJ75OXzHQA7AA42vpPuBZ3sSValen1ZtHJHQhlcPADY0gUbyfade42XNA5YSE0AsfWWRhoGgAFeC8RWGnZOWsnL5+wNLfIWUbDpJFE7o50YMGBAJqkXIEZSXrd+o6z+JvdIvdHYgJM913Py/RwAOwBOSQBOxqSMJwBbR4Vd+47KnHkLDRO30rCViAlXApwJT2K3YMwnDj5c4yTixICxF3gJa7LqZq/Uy/+8IxteZNXO/fv3l8++GCd79h0yDnjJGJvxugcA/KMf/TiiPjsVtLMBB44/54R1ZUwEU0EnPAwpXgwhJ7UTbwC2z7b6m32ybcdu4x1Lwg6kKezDADKqaTJoIQVbIPZ+4i3tJOL4gbAFXuKjAVirbrbhRXg4A8K8D5JqWA9nbL04XbEoWrJ0hSxft8t4zEfqNX+txztmnG9/5zsRAbBzwnIA7AA46xC8lPCCLl+5Vq5SQQcO2HWbD8o32/bL8hWrTWIM7MEWiJGIAWYSduCQZXcLxPxGIgaInUQcORh7aWazZwXaeVE1E9+LbZyFEbmmyWZl6/fyftKmzpBV67cL75L3mxsBeOGK7fLUM887AI4yptmpoJ0KOpC3pwQA5xYnrFASDuFKR4+d0EQOy41TD7HCALFVT8PorVoa6ZfdAjLfLRA7J6rsgdiCrlfixcYL8Fp1s02ogfQLPXkXJNGwRRSQeJGCJ06cJLt275X1W3zAa/fcCMChxmew404CdhKwk4Ajk4BdGFIUK9xkMVTsJxu37pcdu/bINI05xc7Yp0+fTBIxYOAFYoDXArIXiJ2d+AoQ2/hduzihMhLaBi/wAr4Ar1U1cy6hYp07dzbZrPBupppUly5dZLBqJlasWiNrv9ltEg8EMqFkjZdoQDOe1zgbsANgB8BZA3BKhCHhOJJTE3FEy+xWaczo2o271FP6GyOZoYq2QIzXNFIxQIxqGnU0IOwFYvubcKdUBmILvHglk+/aqplJogHg2h1JF+Dlt8lvrPTFwQrnKqRegJfvLHzmzZsvS1duEt5RVu83NwLwktU7pfl7H0Skgo52fOfF65wK2qmgU9ILesCw8fL1mt0JZRzXiqFu33NM40iPGckM0EAlTXIHPgFiHLa8QAzgYg/2AjD/WSBOBTD2SrsAL9IuTlXQj8VMoKoZ4OUYdGOh4wVebL0AMCYBaLp52y7ZtutIyLF2rcZLLMCGE9a3vvWtkM8Wyz3y8rUOgB0ApyQAJ2NSX0uGulxV5jv3Hpeduw/I+vXrDZgQ7kJtWZI98B0wxnmLIg8WLAAUdgvAgUCcl8DYm6nKSrokziBrlRd0rY3XqpltSUYkXuy6gC076mY+icmG3hu+2WbeAe8inPF2LcdLOP0Ldg5apJ/+7OdhPZ+93qmgnQraqaAjU0HnuTCkRGfByilerRR3AAS27dxnUloCOkjA7BaQ+QRMcNgCPFBPA8KArf3kezCpODd5UXulXEAUKdeWI8Sui0RrJV6vmhlVM7Zf6MKCBUeqjz76yHg0o2LGw5nfaBXWrFEb74YtPuCNsHhCbgRgF4YU3uIqqwWOk4CdBJwjvKAt80nW57/+dats3XnAH/qRiPuePH1e2BPRdqRt7j90So6eOCv7DxySPXv2GNUoYIL6FPU0tmKkY8CY/0aNGmVsl141NCBsJWD73f624JZTANkr3aJSZseWC+DaesYWdK162YKuzdcMGPP8LEygDWpmK+kCvvzGuQp6bdiwQbbv2OWjsdI60vfD+TlpvITb/517j0qnrr0iet7GrzV11ZAytCIOgB0A5wgAtswnWZ8/+MEPZP/Bo36ml4j7ntcC0+yJaDvaNk+duSBnzl2U3Xv2y+bNW4zEh1MWyTtQSVMOz4IxNmPAhepLqKiDOWd5gTfQa9h6DwN+yQhzQqq1ki1gC9DaHZUwqmWe1wKvN1sV3wFizkHqhx4sRrp16+b3Zsa2i8oZ+rATzkX419ZtOw1NoW2074XrcuJ4ieV5srr2zbeaCyAcLsjn5fOogXv42JmUpwUZ4C5eupzydGCsMzcC6wEnPAxp36GTksz9f773PZWA9yf0npYBJfO5IrnXwSOnZN+Bo3L06DFZs3adjFeQBVQAHwCmR48e5hObsU3yYW3GttiDrbpkpUz76QVc603sPceCpffTnodq2Ps/vwFUPu1upVkkWivVBoItYMpuw4a8jlR853+Os3CgoAXhQ9TfBXQBWtTLgC6fSMBkGRugi5T5CxbKvn37Zdeeg2JoGKexm9PHS7ye88sJk2XCxCkxLVYSsTC4Fm0COmfOxbZwuxb9jvc9T585L5cvixsTuhBnbsCTvFvCqyHFa3KH2849994n23cfjBvzDHbf3MJQDwAiB48bjcARBeP0OXONxIskiF2TQgGAMeCEuto6ciExB3pTewE5EDiDga4XVO35gKvdvQBrvyPNsnsB1/7nteVaCRewRfLlHNoF6FlAsJhggUGyDOJ2O3bsmKlAAs+MKh77+JdfTZCdu3Yr6B6QPfuPiqFZnIDXtpNbxov3uXfsPiT5nykQd1rEm7Y5tT0k4CPHz6Q8/VjIshjJqe8p2f1KejWkZD/g7v3HEv6ycyND3a+qoD0HjikQnzAlECdNnmKADmAFcAEr1NSAMbtVx9owJwCZRCA4c9lqTDbbFsAXTGL1qooDv1tgDQawgTbcQJC1jmMsJpDqkWBZPPAMSLg4TwG6OFBh223btq2x6XIufR85arSs1MQZe/cdlF37jgi0SeQ4zY3jZcuOffIdzQWdSLrk5bYdAPs0nw6AM2uA8zwAJ2NS50aGGkgX6tICxmvWbpC5mkyCAhBIqtiNAWKkYwvG/A7cLTAjRSJNAsw4dwGK3jzVZOMKjDsOZl8GVAMzeAGWtEefcJjiXqjNkWBxlAJo7Q7gsvObTFWol/EIp1gC3s5Tp02XJV8vNzZytALJGCe5WQLGjENSm0jo9PnYCcIeyTV59VwHwA6AA8c2cyNQBZ3wMKRkT7Dho8ZIoqXgvADA3veCquyU2mq2bt8tXy9babJAsQOkgJ5XMgZ4rT0VmypAzSc7Eii/Ocd6YFtbM1J24I792e4AK2FAFuj5jtQaDGSRbK2nMipmvgO+XIuUbtNKzp2/SNZv3CInTp29purA3Dhetu06IP93/Z8iAlOcTNiTPedz4v0cADsADhyXwZywAiXieP++LtmT4/vf/0HKO2HFSvNjJ89q/drjsm7DZlmxcrVs377dODbhgIU0ilOTtRcDnHy3O+AMcAKMfNrvFigBS7ujLvbuXrDlO6AOqCLx2k++W5BHKiaGFxv0pk2bVMJdJitXr1db7mHhGWKlQ7yuz40AvPfgCVm+emNENHQAfEXd6ADYAXBKAvDPfvYzTQ94ICLGESmjzY0MNdJntOfjlEQM7F71qt6+a79s3LxDvtm8XfbvJ9xpszpBLVIV81RVP4+XYer8hNo3UAK2qmw+kWy9ki7AGvjbSsF9+vjSbJLRC/V0evocXRCs1MQjO41kS192qvPUPnUyO6Z9jKfncrT0CnZdqowXB8AOgAPHv7MBXxkTwSTgdVv2xlvozdRe0iXgb3/727Jp214jBdt9594jfkDeuedwpmN7DlyxB+I9ba/xelKj0va2d+TYKeNWz2CLR3vx7l+s7UETFjHswdT5u/YdVdA7Jrv2HpLd6sQEMG/aulvWrtuo+wbZunWrAee1GgLFvlqzSCFB25KJ2EFmzSIkabZxAsMRCzst+8qVqwzAklRkxap1smTZGlm5ZqNs2LRdJdsjcujoaRNfafoQxFuZZ7d9553Z94tEF+77DYd+tMd94jVeImkv3v0L1h5OWOnzlkS0kHU2YAfADoCzDrsNZgPOc2FIH33cRUaMHiu/+MUv/HuDRk38jKRWnfqZjo2fMNUcg5n++9b/+I/ddfe9mnbQB9yjv/gy0zVvNH3LD8A1a9fLdOzLib72YMze9giPsqAx6vPxma5p9Oob/v5Vr1kn07GvJk0zx2CI//r3rf5j3vYCn/fVJlfscNVq1M7U3sQpM0x7m7fvk5tv+Vem9izYYkf30++Xv5Qmb7zl71/V6rXk17/5jfy/P/6f2S2TBkDu1Wf83e9+r/vv5OFH8qka+5TxMB6tz/sbveaX2hb7G282N/+zV6lWQ37961/Lb3/7W7NPnTHH/L9zzyH5z39u99/niSef9vdhzPjJpg+/0LbYac9O/MpVqmd63snTZptjG7fslptuvsV/7L8PPKjJAU6YY4OHjc50TdO3Wvjbq1i5aqZjadPnmGMbNu+Sf954k//YAw8+5G9v0NBRma55+533/OOlQqUqmY5NnTHX394//nmj/9iDDz3i78OgISMzXfNW83f9x8pXDN7e+k07xdveQw/n818zcPCITO01f7ul/1i5CpUzvft4agJSqS2ngnYq6GDj3XlBxyHGM1VUipEyTEeX4KtfR5fkJuOJdNwm4nwHwA6AHQDHAWxT2aYXKWNyQJPaAOxU0E4F7VTQkamg85wNOFLQiOZ8BzSpDTSRjplUGS/OCcsBsAPgrAE4JcKQImWO0ZyfKgw1Uto4uqT2wsQBsANgB8AOgCPy3IwUZDjfAU1qA02kYyZVxosDYAfADoAjA+CEq6CZlN70dHy3EzW3HqOqRdM3m/mfI689X7TvyNHFlwkqcFynCl1KvFzapaLM8DtxTljOCStwMXJNwpCof+jNf8l3/rN7rMeIo/K2+Yc//EGuu+46qVChgvH45ljhwoXNf3Z3x3I+XR599FH/+ytfvnym95fMY3//+9/9kQPxHrt2fMZzPsTaZp36jbOdmyUr1DTHs5q3kWoH8ur5DoAdAOcIL+iEpvnQxgMDmQFZtzkKxIsCFuzj1V5ObyeUSixU4oC8CqiRPpcDYAfAKQHAgQyN1bnbHAUcBaKjQCiAza5VpOJxX04yhS9Sfb9w4ZIWATmX8nQgReyly5dTng7MB+ZGYDWkUAve6GbxlasSLo7GwjBifTh3vaNAXqNALPOJxS9Z4gCeVN8vXrwkp89eSHk6nNKUvQBwqo8Hnp+5kWwBMecA8I6ZUuDZztJjR2aWuXl4Z2k0L3s2muU580bIn59tJgWG74+ZD9t7bB4+4qo+xty4ayBqCgSuWKNuKJdcGMuKHOZSo05jWbZub8rvMNxvth9OeTqs2XRAUMe7MbHXzI08D8BZPaABuA4jAsBytTRSAP3zsyMkzQA0330gnabnpoke10//OZmYqL1Wz1fQLFC7c9B2ANRGHTjmOy84YF/pB+f4zm/mWxgE9MvbhStt+87lGbnOfy39z3gm2gzVXi7BiKR2M9V8CkIBcHYSsgPgKwsPB8A+WjgAvjImggFwqPkWK7NLuAQc2MHgDHO/9KidAai1Z8pmz0VW8kxTgDLSMYDXYbX5bKTX8F92ErABNZWErRQc2A7XmmNIy7RrQJ3P4JK493yuu6pfAX03bds+22MZ/bnSb57fB9LZtRfry86L16caAIdSQWd3HG1B7wGfOWlHgccBsAPgQKmfuRGoUQs132LlqdclOwwJhnlViETd5n7J8Ip06AvFeaVqM3m8bgupWMYnOZpdAXL69PFStExzeUXVapxTqud0Py384SjaLtdO79kpA4D3y6vlO0lFE2alx/T6oW06+YBdQfGRNuP9/wfSZWibtqatV6o2l6KvaZuj+kojA8Cefml73uuQgF8dRViX3quY9vW15vJIxjMAzB81sn258gzB2kv0O4JwuTWExwvAufUZIgn1s2FGWY2JUGFITtXoAx4HwA6Ag82FQEBNOADf+Gg5ebDih1L4nalm5zv/2T3ex2CYgW3+4+lm8pcnffd8sOS78ueyw/x9+edTr5tj/3j6dbm1rKefet5fnm5kjnHOTSWvHGvWcYgUq1BfbnzSd5w2b6w21rR5Z9G35e+P670eryc3PF1D7n3pXbn/jalSqP4n8veXOsiNj9XQdmv4+uKhy70vvZ1xr0bm+gfLtpLbtc18ZduafgWjWf5qbU2/7L3+of29U9vkXvTHtsm10IBzaY/+JOI9+OmS8X7j/W6TPZa438//8PeYx25epEtW79YBsANg7xhwKujM/hBJB2ALvMn6hGl671XojT5yY7E+kj9jAVDonWFy+7OfSD77W8Hqz/zmvAzp8cZqw+T+slwz1vdpz8m4ZuiMzcIO0N1e3weuFoDN/Uw7PqDLX+0TPwBzjrl/xgIgUz8z7nG/PV/bAYCvtNfMfw97HW3fWMx7r7Y+Cb5YW7lR7+F7Vp8EfaP+Z/qa6Tm1/YxniMf7sXSJR1t5qY1UoQug7FTQDoAdAAd3Qgymgk64DTgvMVL7LDmFoVpwD4fGVvIN59xoz8kpdIm2/4m6LlXowuLXeUE7AHYAHByAr4kXdKKY2rVsN6cw1FAAjHTrt2sHkbrjTcOcQpd4PpdX1Rptu3mRLsFo4QDYeUEHmiCcCjp7L+hYnaxCXX9dtEwr2usCVdDRtpPddanCUCOlXV6kCz4FkdIh8Py8SBcHwNnHOjsnLOeEFbgYuSZhSLEyr0ivjwfDDHXPVGGooeiQCkATj/GUKuPF2YCdBOwk4KwXZtckDClSJh7r+fFgmKH6kCoMNRQdHAD7PPtD7ak0XpwXtLMBOxtw1iCc572gHQCHBoRQgBHt8bwINL+54baQABuKXnmRLlk9swNgB8AOgFMYgK0NGMbprQHsdaZxx67URs6OLncUec0PPn+6I38meqbSsVAAG+p4qgCwU0E7FbRTQUemgnZhSGGoEFNB1RoKRMI5nipAEw4tvOekCl2cF7QDYAfAWQOwC0OKAmyDMdtUYagOaOKjzk+V8eIA2AGwA2AHwDHb7EIBT6ow1FB0cJqB8AA6VcaLA2AHwA6AIwNgp4KOQipOFYbqADg8gA1Fp1QZL84G7ADYAXBkNuCEF2MIxZxy4/FUYaiRvhtHl+CAnSp0WbnlcKjEPO64o4CjgIcCDoCdBBw3lX2qAI1bmGStGdh36KS4/aScO39Rjhw/k/K0OHjklFy8dDnl6WDnRJ6PA46UOUZzvgOa1Jb0Ih0zqTJeUEF/PnaCY7a6CHEA7FuIOQC+siBlbnhrcwPGCbcBW+aTlz5Xbj0i7HnpmeLxLI4uvjKVgXuq0IUa2Y1fa+oA2AGwfww4AL4CwMyNFi1aJFUFf11S7+Zu5ijgKHDNKABzcQDsY7hOAnYScKAp5poA8N6DJyWv7SdPnxf2vPZcsT6Po0vwsZ4qdIHBOAB2AOwFHicBZy8BJ1wFnRdzw1qgyovPFsszOboED0FIFbpQ7cXZgB0AOwAO7ogYzAaccC/oWBh6Tr02VRhqpPR3dEltAGa8OA9oB8AOgLOOBEi6F3SkTDw3nO+AxgFNJOM0lcaLA2AHwA6AHQBLJAwy0nNTiaFGQhtHl9RemDgV9BXG65ywnBNW4GL0moQhRcLAc8u5DmhSG2giHaepMl6o9uKcsJwE7CTg4BLwNfGCjpRZ5YbzU4WhRvouHF1Se2HiANhJwIFSn/OCvsZxwJEy8dxwvgOa1AaaSMdoqowXB8AOgB0AZ23/DSYBuzAk9dx0DDVyGgSjWaoAjRsvwceLswE7AHYAnDUAuzCkKMDWAU344OwA2GkGnBe0swE7G7Dzgo5Yqo1EqnFA44DGjZfgY8ABsANgB8AOgB0Ax0nad0ATvgYgK1qlyoLNqaCdCtqpoCNTQTsbcBRAlSoMNRLw5VxHl9TWDDgnLAfADoAjc8JKdOWU6yJl4rnhfAc0qQ00kY7RVBkvrzZpKm81a24qAaX6funyZblw8VLK0+H8hYuipEh5OjAfmBtJL0cYKbPKDeenCkON9F04uqT2wqR2vVelXoMm8s32wym/nz57QXbtO57ydNi6+6hcuHAp5enAnGBuBAKwU0E7FXTc7OUOgFMbgLEBs0e6cMuL5584dc6ATl58tkieac2mA0b6jeSavHouc2P69OmZtM4Jr4bEQMxru1Wv5bXnivV5HF2Cj/VUokteZZ6RPpcDYN9i1AFw5kV50qshHTl+RvLafkbVS+x57blifR5Hl+BjPZXoEilQ5dXzHQA7AA42tpMOwHkxLvDk6fPCnhefLZZncnQJ7gGZKnQh049TQfuAxwGwA+BAAA6mgk64DTgWhp5Tr00Vhhop/R1dUhuAyXVLKFJelWojeS4HwA6AA8cLcyPpXtCRMvHccL4DmtQGmkjHaKqMFwfAV+x9DoAdADsAPpR1UHSkTNR7fqow1Ehp5OiS2gsTB8AOgANBxzlhXRkTwSRgp4KOAqQd0KQ20LiFSfD372zADoAdAGeduvaahCFFyqxyw/kOgB0ARzJOU2m8RGInzcvnOhW0U0E7L+gopNtwGGsqMdRw6GHPcXRxC5O8DKqRPJsDYAfADoAdACc1VMoBcGoDsFNBOxW0U0FHpoJ2NuAoQNoBTWoDTSRaAc5NlfHinLAcADsAzhqAXRhSFGAbjNmmCkN1QBMfL/pUGS8OgB0AOwB2AJxwtWuqMFQHwA6AIxkDDoAdADsAjgyAnQo6CqnYAbBTQUcCTKkyXpwN2AGwA+DIbMAJr4YUCaPKLeemCkON9H04uriFSSSewnn5XOcF7bygnRd0FNJtOKDjgMYBTTjjJNXCs46dPCu2JnSqf1KC8vCxMylPjwOHT8nFS5dTng52PrhqSHEAZQfADoAdAF89BsZ/NUkmTJzi9/q28yQVPwGdM+cupDwtTp85L5cvS8rTgTnA3Jg+fXomDN64fX8gJsf193U4ZmAbsgyL7/xn99x4DEI2fbNZrn6GRLwHR5fg4zpV6PLAgw+bORHJ4iSvnosETH3tvPp84T7XwSM+CTjc8/PyecyNpFdD4oZe1Oc7/9k91mObdx6UXgNGxLVNliDx7qdrM77v3dEz/vScPCVNGjZ+Pdu5Wb/ha1K9ToOgczpfvnwOgDM0bA6AfRoSB8BXNEXXBIDjKk8Haez8hYuyeM02uaSrLLc5CjgKREeB02fPy/wVW0JezDybMn+tMtfjV53LotpJwD6G6wDYAXCgNO8F4HDnW8gJGeKE62JtINzrl67boU4Pp8I93Z3nKOAokEGBE6fPyszFG2Xr7kNh0YR5NmnuGoGJeDe0Rl6TUl5WJ4Z6NgfADoADxwhzgznCvIlkvoU1KbM4KWkAzIocppBoo3YsxHDXOgrkJArACADfXfuOCqacSLaDR04GPT0UMKXKcQfADoCDjXXmDTgV6XyLZG56z00aAHNT1NEwkz0HjgkBzuNnrRQk4+17D5vf7Mn+PXfZZrWDnPTf3/3O2/RAPQuw2fGWU39PSF8t0xasN/Mh1s0731IFYEM9pwNgB8DBxggmHBa9ydqSCsDJeih3H0cBR4GrKeBU0FccbhwAOwDOSgWdTN7hADiZ1Hb3chS4hhRwTlgOgANBx3lB53Ev6GvIb9ytHQUcBTwUcADsANgBcNYFXPJkGFKiOeDZs2dl27btsnjJ1+rBNlNmzJwl06bNkIWLFsuWLVvl1OnTie6Ca99RIFdQwAGwA2AHwA6A48KsDh85ImlTp8un/QdK5649ZNDQEdK9Zx/p2r2X9OjVVwYOGa7/95S+nw6QL7+aKPv2JTalWFweyjXiKJBACjgbsANgB8BZA7ANQ0rgFLyq6VxpA16xcpX06tNPPvtirMxbsFB69+2vku9sOXLkqAweOlz27tsnS5YslZ69P5VZs9NlvAIw4Lxg4eJk0tbdy1Egx1EglHdwqhx3TljOCSvYWE/2hM11ADxzVrp06dZTAOHz58/LZ5+Pldnpcw3dLl68KMNGjJYjR4+a30uXrzCAfOLECflm02YF6n6acHuynncp2XR293MUyBEUSBWADfWcDoAdADsAjpAlzV+4SKXavrJ79x5z5fwFi2Ts+K/8rVy6dMlIxcePX0nDh2Q8cXKaOeeoAvPAwcOM6tptjgKpRgGngnYqaKeCdiroqPjeN5s2STdVI09VB6sdO3fK+g0bpd+AwcbZaueu3bJjx07ZrE5XIz8bI+vWbdBzdpl97br1BnRXrFxtfs+fv9Cor5evWBVVP9xFjgK5lQLOCcsBsANg54QVMf9Csp04aYoMHTZSRn8+RkZ9Pt5Iuki/lJKbMGW6TNJ9ctp0maLSLfvktGkyUf+bOHmajJ8wRXPgfqXXjjUqa9TUY8ZP1ITsmXPlRtwxd4GjQC6igANgB8AOgHMxAJ85c0Z2qbR58OAhrW6U2Y568uRJlUJ3yJ49e+SC2mIDtwsXLgi7d6MNwohsW9hwz507Z2y7fF6mUnTGxn+mDT5PHzV2XK67oOktL5zYZ47Z/2iH/cL5c3Lh3Gm5eOaYqXlpztXzKMx0/sxJuXzhjLmGPnB+sO3o0WOyfft22b9/f6b+eM/Fxsyz7969+6pntOfZdvbu3ZuLWLbral6iQPny5cXWBM6LdcAjqaE9ZcpUfz3gSK7LjfXRs3u+MeMmSvPmvipZqT4mSrxcOvn1gMNhMJvUgWncuPHSqNGrUr5CJalStbp88cUYcymgPGzYcKlb7xUpW66CVKhYWVq8/a7MnTvP3zTg1az52/LmW81UJbzO/A/ote/wvrz+xpuSljbV/Dd69Gfm96uvNZGGeq/3WrZS7+aZmbt4YodcSGuQ6b/La4bIxYUfXvUolzeOMf9fnNdaLqa/c+X48a1y8bMXRA6tVql4nN6zqbm3dzt48KD07tNXataqI2XKlpeKlapIq9ZtVb293n/aqVOnZMiQoVK7bn0pV6GiOa/F2+/I118vzXRO/wEDTTuWPv36DxCudZujQDIp8NFHHwkgHK9a3/Td1eWOX+303E7Pixrqufe2e2X0//5JXvnFr6XRL34jDfRz+B+ul2N/vUUOv/JqpvHSvEkTmfhKIzlcuLjsvfO/8tk/bpFX//oPaZrvMWlWp06mmtZTPu4kb912pzTR/U3dJ+h1dmMMvlmmrPn/9dvvlMn5C8iZ4aPM4UjGJ/OD85O5hfSC3r//gNRS8KhUpZpU1r1S5aoGjDp36Wokwo8++tgAMv9zvFz5ilKlWg0D1NMyHmbR4sV+4O7Zq7d5viVLlhiw5tpu3bqb/3r06ClV9Vr2OgpqtEl7K1as8NPkwqJOIp/eIJd2XgH4i6sGifS5QS4s7pyJdheX9ZbzUxvJpf0r5Gz3f8ilXQvM8fNfVZXzY8qIXL4o3fWe1WvUku7de/ivxVnrrWbNTT94VvoIePK7ij7jmjVrzbmfdOpsjpUrX0nefa+VvNKgoZ5T0/T5m2++MdJw23YdzDm0A33KKkhX0/vxP1K92xwFHAUcBfICBY68/Z6c/NstsvWGG2X3X26SnQrGO265Xbbr70N/vVn2Fi3hf8yz8xbIoUeelDN/+5c5tkfP55oDf7lZTmkbh2+5Q05oDge7HX23tcjfb5Ujei7Hd//zVrm054o28UjTFv7jnHdS/YNywxYSgLt26yHVqvtAZcjQYXLo0GFZv369cX6av2CBAmtlA66ff/6FHDt2TB2idknrNm0N4NSqU9dIul99NcGcQxu1atc1YUEff9LJADD/v9eytQHzPn0/NWA1duw4Q7u3mrVQ0KouI0b6VjOXzx6Tc0OekAsjn1MQrean78VVg+Vi/3vkTLd/KAgrQGdsF1d8qgDc0Ae6M5vJ+c9elIubJ8nZnrfI5SPfmP979+5jgJFPu40YMdL8BzDPmjVbUK+v37BB3mj6llkU8HwrVqw0oEz/Z8zwSekAapeu3WSwSsWHDx/WjFzT/QuWSZOn6HOflK1bt5r/APN58+fnhjHi+ugo4CjgKJAtBS5s3iL7brpNdimIArgA6UlNjrTvmUKyV//bp/ueBx7z8UnlnQdvvt2A6RY9l+MnVEI+ocC6X68DwPnvpILzKXWgZTtYsZqef4ts02PsAP2xDz/292l/6QqmvR0Z4H9O80Dkhi0kAAOaFRRMm7751lXP01cBE6Bq07ZdpmP7VRUByABQa9euk/6qcgVsUdGWK19BBgwY5FfJli1X0aivsfn2/bSfaa9Hz16yePESqVe/gfk9JgOQL67oL+dGvSCXjm6Vs5/eI5cP+DyZL67oJ+fGV5RLW9LkTPcb5eLqof7/z6f5AFhOH5Rz/R+QCz0VpOdd6W8gALMQaNu2vbkvqmPvRp+gB+rkPupJXaHiFbogNQPWU6dNkzlz5srXS5cayZ52Oqmk7N1YfNSoWUfpkLn93DBgXB8dBRwFHAUCKXCwXiMDooAnQLnvxZIqMV2WvS+8ZCRcgHmHSrXn1q6Xvc8VkaN6DuB7UAF37/355FjLtnKsw0ey7/FnzPkWhHfrNRc04mWvAjngbAEYQN91z4Ny+fQZVWRekj0PPa4gf7ORonep5H1J/ZRywxYSgK3kipQauH36aX+prBLrBx9+lOkQkjDAA+AuXbpM1a3tDRh/kiH1WskR9XWNmrWNtIyq+9N+/Q1QsyN1IyXWVVU0YUaoi88OfkIuLlNJ9dJ5OT+hhlhwBYDPjy1t+nBp23Qj4V7a8IVcWjPMf44BalVJn+tzm4LxlZdjAbiPRwJup+ph+j9cJWHvtlwTe9B3ABjVdcVKVaVVqzbmlKUKuKjp6TuLj8Zqx+7UuYv53jVDxW7bQt0NALMwcZujgKOAo0BupsB55Yv7VSLd+ZcbjQR6SIHwzGxfcqTDdV4x9l/+33HjrXL8k66y4+//8kvJB554Vi5m5HXg/Muaw+HQS6VNG4DwQQXjg7Xqy657H5JdN9zkB2CAGMA/NVr5/OEjps2depzzAXjjaZsLtpAA/PY77xm7JkAyd95843kMwKJKnTZ9ht+2uWjREqNGtpIsQAS47lKVNJIsv5GGcbKyqufVq9cYybpsufKyavUqI3FyH8Aep6gvv/xK9mbo+S9+85Wc7/onOTvsGTk3srCcHfiwnOlxk1w+tV8uqAr63JhSwK8h+cX1nxsQPq+OVuenv+5/DZe3z1Dj/LN62pWCy34AVocruw0ePET7Uc3YoTdu9KmqkXDbte9gnrdFi3eM2tnasLdvV8cwtffiePbqq03MtZ27dJHx4780z4Mqe5kOUraTJ09JTQVfFhcztXCE2xwFHAUcBXIzBQ6Uq2xA1kq/B2vV8z/O0fYfGKAEMLHzHnu/o+y+7xEjqR7S/0+rN3rgdlYTLO3XY6iy2bfpuWbPUD+b/zLAeb+C9RkNOd2fofo2zl51fVrP9dv2yqdj50nfsXNk4/b9JhJm+cYd0n30LBk8YaFs23PtpeSQAIyt0wIN6mIAuUGDRkYCPK2Vhpq83tTvpARwvqEAax2ORqrtlrAkJGEkSuzBX4wZY87Ho/jS5UsG1DiWNnWqAvAAI/mOVY/rTNvlC6p6LiwXZjU3audLe5cax6pzo4vLxbltVeU8RM59/pKRku12aZ3ajdUx67zHY/rSlslyVm3IcuGKB3JPVXdz/9pqr0b1/KFK80i6tevU8zudYfN9RZ8ZMIUW6elz9FnOSZMmb5hnwWP7qwkTZajayCuoTZhzkIixHTds1NhoCdAk0M6rr71unrFBw0bOEzo3cx3Xd0eBFKbAhW82yUWNCDk98jNj3zUSru77VBI9o1LpxfUb5KJGz5wcOMRvuz2s0unRVu1kb4Eiwvcd/7lHLh66GgSRiHdk2JMBWtq1oMtvJGH+4/v2f/xL9hZ8QaVf32/A/phK2Wxnzl2Qm4u/IzcWayFn9TvbnoNH5ddPNpFn63WW8xqWGsmGgFmj9RD5/+1d+2+TZRj9HwB/0MTfNGoUvKGIqIkXFI0mGk2EREHwfvlFBdlULpGrlyg6CQrihoyhDEHYDRQEt3X3rbt3Als36LZuHevWdVvbXR7PebevtCCxTUZk5HmTL1u/7/3etmdLT8/znOd5t+wd8/zk2k/K8fIT5veDf1VJecPpeJYzc/+TgDmJW/xtgg2cJEJTFEknBeFiDhe6Uq1bv8HkRqnqSGYkYJbaUC0zb8pzK1etNgrZ7e4wRqx85Ek5kpH3pUKk4qXypGomSUeOkdYiCaQ+IKP+jujzzj9gyporQ6VfIwe8JIqAOXG4ZpcMUQGP1xMPNx+Fen4qioD5/HzdfP1WuL0Dmzmw3CjxQ6r1V8x1ki9fN8uxrMHaX6phvl86m19l2BzHgQMHw3OcTidKsFaZtS18VuKeFtQW61AEFAFFYLIhEIQBtxsmKjdMUlS1FhmSAJuZg73hVmkHEbZPv1N82KnuzPW3GAKlSap7aYJ0LXldfLjuuvkOiKnoz3RiEUKXQjdC2pHrWuqX57rfXYZw9oywQqZhi+rbclsPommTNWYv/kxmLdoYfuzzD8q1TyTK/MSxapx4x5sbd0tKRqH0DwbkmscT5TcQ72l3N0j9Aymobox3udgI2FqVDSlsBQVG3UX2WyaxOhwOOXb8uFGHJCZrMFzNxx5PV/gcCc5qfMHrXJeu4W7E8vk7z0WO0X78kQbP3R910Y9tBkPY8xcNN/51DHqjTwej1/ZiW0O+PuvgFwqrYQhrdVnTewyhdoaXPR7PBU9B53NNTY0Jx+fbbKYZx/mDYfnIOcGglh/F/Z+qNygCisD/jsAoUm2dzy6QgXGCjFSmzMEytGy5nqlye7/8RlwwS9GERXNV5+JX5eyyRJiwbjKE7N+7/4L35F3xiQlpW6Rr/aTKPY11QlDXnhcWGxUdOYfP74ICD8G0FUnAdy/cKIEQoqg4Or19hoCfT9hmpnh9A/JHsUOy8mqk5lSrFFY3yb4/7XIGpFpW3yJ7j9rF2dolXbivuLZJjpWhAqjOKUdLHDIFpLt1X54cOF4pU+cul7RDJeIfOJfejOWPFZMCjmWhSz2n/oRTSqCmC1A/lm8rRAlPiVTim5K99m8pq6yTimqH2Curpa6+QaqwU1KFHSEBe7WUVdWbvs8lyFHbCkvFVmyXYnyD4/1+bYZxqf9sur4ioAhcQQgEsnKk96bbpR1OY6pOo3oZFmYdL2pz3Qgru6fPNEcvDh9ywO0RpUgMF/eu/9SQpyHqWfdLABvmQPUgwukX/+bvkf8dKycy4eaI3C/nt82cY9AcQBtiquhIAmYovA2O6lH4bKxx38tfyIwFa6T6pEvqGtvEVtUoV89bLotW7RBf/6A89MYmkGmDHMFx9bwEWfNDlkybt0JyK05KfuUpuerJtbIzu1j6+gPm8a0L1sobG3YZgp7y0FJJP1IuRTVNRgH/XlQfd1h70hBwLQxbP6XuRng6E/v6gkgLimQ3up1wZ6MKOK15lFdUSjryD3/l2cYIGI9LyyrkF+QpsnMOG9LNxbXtKTslHd+8tBHGFfTJoG9FEVAELjkCI6hWGUXYuA95VkuBMgzdinBzqLLKNMcYQdWKObD5zQgijJGlSC4YsKiKrRpgUx9M1Qw3NOuEeZ5KlyVKLDtqvW2WtIy7pqmgO54Za+YxCj9R25wHo0qT+Ho88xdGYcAQ9D0vnSs7tULQb21IM4p16qMJcqy0weRyl6xJkzzkdWe+uF4Wrkw2Jq3ZSz6Xx975Ruqb2hB2Dpq1liftM0p3ysNLJaegVhqcbpNXLqltjhv/SUPAfGfcCYn7+wZhgOIoAKEePs9Fx80ZOlCHbA06lHf/kh4OK9PJzV2UfGgGokMRUAQUAUUgfgTaQZie8Xpddqaiu/liI7IUqQ1kOgAV3YFSIYaxLaczG3eQjCMbbXQ+8oT0fb9d3NeN5ZAZlj773vLw0/R+u8U05LDuoSL2frTqAgL+txzw28jlJsMdPXVugpw+zw391a4jUMEfI+TsNKHpaY+vlNTssaZJdy3cAAL+VXr6+hGCXiaHCurE4WwHASeAgJ1xAzmpCJgbJ2RmH5LkHTtNeRNztWnYIYlKl4N55QMZWWa7Qo4e5JKpmv9GKRHnckelrT8kSwe+xelQBBQBRUARiB8BXxJcxtejpheENwRCbb/zXijdnosu5EWTDWs+f/pZu4tGGb0wY5k8MEiUjTl4sBsW1+2Bkh2Gn8aHkHTkvb6kLeHnGcbneNuNMyQIMxjvMWtHtK+kYr3x2dXGBT0QCBkTcGun14SLn35/C8xTZ+WG51aDXItN6JhK1n3WJy7MmT5/LRzT6LyIvPGMBevE3nDG5JGve2aFvLYuFesFsc4y2ZFZaELQ0x772DihXR3euACdVATMdzaCWi66sr+Fu475YIamt6MhCPO/dF0zRN0KGztbZu5BmJmkewJJ+bSf90A974kyg8WFlE5WBBQBRUARkMHcfAlmZEt/Zo4ED2ZJcLw3/sWgGWpuCc8PYH4I+7VbYwhlrv2bkqTng4/M4Uc3rBD8OtZgkw/eM4DnCuA5R87bTS6IFKN1fRDXuSGENRpdHqNgM/KqpQm/D4MfqFZ/g2kqx1Yrnd19hnBpuqLhytnWhdLYsQYepTBaWaPc0WJ4h/MzcqvlCExbJOOSumZDwE6s/XuRQ34+XCrdvf64/kMmHQGHwW10mtByCtpabka/6h93pKJ+OMso3sysQ7INSjcZ53g9OSUV+d9i0yREhyKgCCgCioAicDkgMGkJ2AKParcInVPSf90vSZu/AxlvxbENRJyGsqhcqN9TpgGIDkVAEVAEFAFF4HJCYNIT8OUEpr4WRUARUAQUAUUgVgSUgGNFSucpAoqAIqAIKAITiIAS8ASCqUspAoqAIqAIKAKxIqAEHCtSOk8RUAQUAUVAEZhABJSAJxBMXUoRUAQUAUVAEYgVASXgWJHSeYqAIqAIKAKKwAQioAQ8gWDqUoqAIqAIKAKKQKwIKAHHipTOUwQUAUVAEVAEJhCBfwC0jITKRz+hYgAAAABJRU5ErkJggg==</SerializedThumbnailImagePng>
</SlideLayoutData>
</file>

<file path=customXml/item15.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16.xml><?xml version="1.0" encoding="utf-8"?>
<ShapeData xmlns="http://firmglobal.com/Confirmit/reporting/powerpoint/09-09-2009" xmlns:i="http://www.w3.org/2001/XMLSchema-instance" i:type="TextData">
  <PowerPointShapeId>a502f9d0-3726-4d75-bc8a-9b2d9e702caa</PowerPointShapeId>
  <ReportId>b94c3da5-18a5-4450-9ab8-76add9be1f54</ReportId>
  <OriginMode>View</OriginMode>
  <Name>_IHS__Engagement_Report__Dashboard__txtThreatsOppsHeader</Name>
  <PageId>b17de35d-da3f-40e9-975c-cc199f6b288d</PageId>
  <IsUpdatable>true</IsUpdatable>
  <UpdatingMode>PreserveFormatting</UpdatingMode>
  <Origin>Page</Origin>
  <SerializedDynamicReportState>&lt;?xml version="1.0" encoding="utf-16"?&gt;&lt;DynamicReportState xmlns:xsi="http://www.w3.org/2001/XMLSchema-instance" xmlns:xsd="http://www.w3.org/2001/XMLSchema" B="p6892644 1"&gt;&lt;Arguments&gt;&lt;Arguments&gt;&lt;Argument Key="pHideFilterSummary"&gt;&lt;Argument xsi:type="ParameterValueResponse" ValueId="00000000-0000-0000-0000-000000000000" IsIterator="true" Type="String" StringKeyValue="1" StringValue="1" NumericValue="-79228162514264337593543950335" DateValue="0001-01-01T00:00:00"&gt;&lt;Children /&gt;&lt;/Argument&gt;&lt;/Argument&gt;&lt;Argument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StringKeyValue="Location" StringValue="Location"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/&gt;&lt;/Argument&gt;&lt;/Arguments&gt;&lt;/Arguments&gt;&lt;D&gt;&lt;Filters /&gt;&lt;/D&gt;&lt;P&gt;&lt;CurrentHierarchyNode Id="56" IsLeaf="false" HasChildren="false"&gt;&lt;Level TableName="IHS" /&gt;&lt;/CurrentHierarchyNode&gt;&lt;NodeType&gt;HierarchyNode&lt;/NodeType&gt;&lt;FormId&gt;node_id&lt;/FormId&gt;&lt;/P&gt;&lt;O&gt;&lt;CurrentHierarchyNode Id="1" IsLeaf="false" HasChildren="false"&gt;&lt;Level TableName="GenericHier" /&gt;&lt;/CurrentHierarchyNode&gt;&lt;NodeType&gt;HierarchyNode&lt;/NodeType&gt;&lt;FormId&gt;node_id&lt;/FormId&gt;&lt;/O&gt;&lt;/DynamicReportState&gt;</SerializedDynamicReportState>
  <OverrideDynamicReportState>false</OverrideDynamicReportState>
  <TextId>f7f6fe22-1039-4539-b579-f000a3e6e12b</TextId>
</ShapeData>
</file>

<file path=customXml/item17.xml><?xml version="1.0" encoding="utf-8"?>
<ShapeData xmlns="http://firmglobal.com/Confirmit/reporting/powerpoint/09-09-2009" xmlns:i="http://www.w3.org/2001/XMLSchema-instance" i:type="TextData">
  <PowerPointShapeId>0a927cdd-5d4f-4a7f-b85e-755507c3604a</PowerPointShapeId>
  <ReportId>b94c3da5-18a5-4450-9ab8-76add9be1f54</ReportId>
  <OriginMode>View</OriginMode>
  <Name>_IHS__Engagement_Report__Dashboard__txtEngBehaviorsHeader</Name>
  <PageId>b17de35d-da3f-40e9-975c-cc199f6b288d</PageId>
  <IsUpdatable>true</IsUpdatable>
  <UpdatingMode>PreserveFormatting</UpdatingMode>
  <Origin>Page</Origin>
  <SerializedDynamicReportState>&lt;?xml version="1.0" encoding="utf-16"?&gt;&lt;DynamicReportState xmlns:xsi="http://www.w3.org/2001/XMLSchema-instance" xmlns:xsd="http://www.w3.org/2001/XMLSchema" B="p6892644 1"&gt;&lt;Arguments&gt;&lt;Arguments&gt;&lt;Argument Key="pHideFilterSummary"&gt;&lt;Argument xsi:type="ParameterValueResponse" ValueId="00000000-0000-0000-0000-000000000000" IsIterator="true" Type="String" StringKeyValue="1" StringValue="1" NumericValue="-79228162514264337593543950335" DateValue="0001-01-01T00:00:00"&gt;&lt;Children /&gt;&lt;/Argument&gt;&lt;/Argument&gt;&lt;Argument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StringKeyValue="Location" StringValue="Location"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/&gt;&lt;/Argument&gt;&lt;/Arguments&gt;&lt;/Arguments&gt;&lt;D&gt;&lt;Filters /&gt;&lt;/D&gt;&lt;P&gt;&lt;CurrentHierarchyNode Id="56" IsLeaf="false" HasChildren="false"&gt;&lt;Level TableName="IHS" /&gt;&lt;/CurrentHierarchyNode&gt;&lt;NodeType&gt;HierarchyNode&lt;/NodeType&gt;&lt;FormId&gt;node_id&lt;/FormId&gt;&lt;/P&gt;&lt;O&gt;&lt;CurrentHierarchyNode Id="1" IsLeaf="false" HasChildren="false"&gt;&lt;Level TableName="GenericHier" /&gt;&lt;/CurrentHierarchyNode&gt;&lt;NodeType&gt;HierarchyNode&lt;/NodeType&gt;&lt;FormId&gt;node_id&lt;/FormId&gt;&lt;/O&gt;&lt;/DynamicReportState&gt;</SerializedDynamicReportState>
  <OverrideDynamicReportState>false</OverrideDynamicReportState>
  <TextId>30e3f9af-b8cd-454e-9269-fde9f4a992d4</TextId>
</ShapeData>
</file>

<file path=customXml/item2.xml><?xml version="1.0" encoding="utf-8"?>
<ShapeData xmlns="http://firmglobal.com/Confirmit/reporting/powerpoint/09-09-2009" xmlns:i="http://www.w3.org/2001/XMLSchema-instance" i:type="TextData">
  <PowerPointShapeId>59f50753-43b0-4589-ba50-441bb57491fd</PowerPointShapeId>
  <ReportId>b94c3da5-18a5-4450-9ab8-76add9be1f54</ReportId>
  <OriginMode>View</OriginMode>
  <Name>_IHS__Engagement_Report__Dashboard__Text_3</Name>
  <PageId>b17de35d-da3f-40e9-975c-cc199f6b288d</PageId>
  <IsUpdatable>true</IsUpdatable>
  <UpdatingMode>PreserveFormatting</UpdatingMode>
  <Origin>Page</Origin>
  <SerializedDynamicReportState>&lt;?xml version="1.0" encoding="utf-16"?&gt;&lt;DynamicReportState xmlns:xsi="http://www.w3.org/2001/XMLSchema-instance" xmlns:xsd="http://www.w3.org/2001/XMLSchema" B="p6892644 1"&gt;&lt;Arguments&gt;&lt;Arguments&gt;&lt;Argument Key="pHideFilterSummary"&gt;&lt;Argument xsi:type="ParameterValueResponse" ValueId="00000000-0000-0000-0000-000000000000" IsIterator="true" Type="String" StringKeyValue="1" StringValue="1" NumericValue="-79228162514264337593543950335" DateValue="0001-01-01T00:00:00"&gt;&lt;Children /&gt;&lt;/Argument&gt;&lt;/Argument&gt;&lt;Argument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StringKeyValue="Location" StringValue="Location"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/&gt;&lt;/Argument&gt;&lt;/Arguments&gt;&lt;/Arguments&gt;&lt;D&gt;&lt;Filters /&gt;&lt;/D&gt;&lt;P&gt;&lt;CurrentHierarchyNode Id="56" IsLeaf="false" HasChildren="false"&gt;&lt;Level TableName="IHS" /&gt;&lt;/CurrentHierarchyNode&gt;&lt;NodeType&gt;HierarchyNode&lt;/NodeType&gt;&lt;FormId&gt;node_id&lt;/FormId&gt;&lt;/P&gt;&lt;O&gt;&lt;CurrentHierarchyNode Id="1" IsLeaf="false" HasChildren="false"&gt;&lt;Level TableName="GenericHier" /&gt;&lt;/CurrentHierarchyNode&gt;&lt;NodeType&gt;HierarchyNode&lt;/NodeType&gt;&lt;FormId&gt;node_id&lt;/FormId&gt;&lt;/O&gt;&lt;/DynamicReportState&gt;</SerializedDynamicReportState>
  <OverrideDynamicReportState>false</OverrideDynamicReportState>
  <TextId>c4d3f7ef-a2cb-45c9-8c58-7f525559b3a2</TextId>
</ShapeData>
</file>

<file path=customXml/item3.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4.xml><?xml version="1.0" encoding="utf-8"?>
<ShapeData xmlns="http://firmglobal.com/Confirmit/reporting/powerpoint/09-09-2009" xmlns:i="http://www.w3.org/2001/XMLSchema-instance" i:type="TextData">
  <PowerPointShapeId>1dd2db3c-c719-4a4b-825f-9f609120dd28</PowerPointShapeId>
  <ReportId>b94c3da5-18a5-4450-9ab8-76add9be1f54</ReportId>
  <OriginMode>View</OriginMode>
  <Name>_IHS__Engagement_Report__Dashboard__txtEngDistrHeader</Name>
  <PageId>b17de35d-da3f-40e9-975c-cc199f6b288d</PageId>
  <IsUpdatable>true</IsUpdatable>
  <UpdatingMode>PreserveFormatting</UpdatingMode>
  <Origin>Page</Origin>
  <SerializedDynamicReportState>&lt;?xml version="1.0" encoding="utf-16"?&gt;&lt;DynamicReportState xmlns:xsi="http://www.w3.org/2001/XMLSchema-instance" xmlns:xsd="http://www.w3.org/2001/XMLSchema" B="p6892644 1"&gt;&lt;Arguments&gt;&lt;Arguments&gt;&lt;Argument Key="pHideFilterSummary"&gt;&lt;Argument xsi:type="ParameterValueResponse" ValueId="00000000-0000-0000-0000-000000000000" IsIterator="true" Type="String" StringKeyValue="1" StringValue="1" NumericValue="-79228162514264337593543950335" DateValue="0001-01-01T00:00:00"&gt;&lt;Children /&gt;&lt;/Argument&gt;&lt;/Argument&gt;&lt;Argument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StringKeyValue="Location" StringValue="Location"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/&gt;&lt;/Argument&gt;&lt;/Arguments&gt;&lt;/Arguments&gt;&lt;D&gt;&lt;Filters /&gt;&lt;/D&gt;&lt;P&gt;&lt;CurrentHierarchyNode Id="56" IsLeaf="false" HasChildren="false"&gt;&lt;Level TableName="IHS" /&gt;&lt;/CurrentHierarchyNode&gt;&lt;NodeType&gt;HierarchyNode&lt;/NodeType&gt;&lt;FormId&gt;node_id&lt;/FormId&gt;&lt;/P&gt;&lt;O&gt;&lt;CurrentHierarchyNode Id="1" IsLeaf="false" HasChildren="false"&gt;&lt;Level TableName="GenericHier" /&gt;&lt;/CurrentHierarchyNode&gt;&lt;NodeType&gt;HierarchyNode&lt;/NodeType&gt;&lt;FormId&gt;node_id&lt;/FormId&gt;&lt;/O&gt;&lt;/DynamicReportState&gt;</SerializedDynamicReportState>
  <OverrideDynamicReportState>false</OverrideDynamicReportState>
  <TextId>be27e781-2675-4ebe-8e95-f1ebc6d5debb</TextId>
</ShapeData>
</file>

<file path=customXml/item5.xml><?xml version="1.0" encoding="utf-8"?>
<PlaceholderData xmlns:i="http://www.w3.org/2001/XMLSchema-instance" xmlns="http://firmglobal.com/Confirmit/reporting/powerpoint/09-09-2009" i:type="TextPlaceholderData">
  <ActiveFilterSummarySupport>Unsupported</ActiveFilterSummarySupport>
  <ChartSupport>Unsupported</ChartSupport>
  <ChartImageSupport>Unsupported</ChartImageSupport>
  <EmbeddedTableSupport>Unsupported</EmbeddedTableSupport>
  <GaugeImageSupport>Unsupported</GaugeImageSupport>
  <PageTitleSupport>Unsupported</PageTitleSupport>
  <QuestionnaireTextSupport>Disabled</QuestionnaireTextSupport>
  <TableSupport>Unsupported</TableSupport>
  <TextSupport>Enabled</TextSupport>
</PlaceholderData>
</file>

<file path=customXml/item6.xml><?xml version="1.0" encoding="utf-8"?>
<PlaceholderData xmlns:i="http://www.w3.org/2001/XMLSchema-instance" xmlns="http://firmglobal.com/Confirmit/reporting/powerpoint/09-09-2009" i:type="ContentPlaceholderData">
  <ActiveFilterSummarySupport>Disabled</ActiveFilterSummarySupport>
  <ChartSupport>Disabled</ChartSupport>
  <ChartImageSupport>Disabled</ChartImageSupport>
  <EmbeddedTableSupport>Unsupported</EmbeddedTableSupport>
  <GaugeImageSupport>Enabled</GaugeImageSupport>
  <PageTitleSupport>Unsupported</PageTitleSupport>
  <QuestionnaireTextSupport>Disabled</QuestionnaireTextSupport>
  <TableSupport>Disabled</TableSupport>
  <TextSupport>Disabled</TextSupport>
</PlaceholderData>
</file>

<file path=customXml/item7.xml><?xml version="1.0" encoding="utf-8"?>
<ShapeData xmlns="http://firmglobal.com/Confirmit/reporting/powerpoint/09-09-2009" xmlns:i="http://www.w3.org/2001/XMLSchema-instance" i:type="TextData">
  <PowerPointShapeId>c6ab5db9-de49-48c9-af8e-33032c8eb2ec</PowerPointShapeId>
  <ReportId>b94c3da5-18a5-4450-9ab8-76add9be1f54</ReportId>
  <OriginMode>View</OriginMode>
  <Name>_IHS__Engagement_Report__Dashboard__txtEngScoreHeader</Name>
  <PageId>b17de35d-da3f-40e9-975c-cc199f6b288d</PageId>
  <IsUpdatable>true</IsUpdatable>
  <UpdatingMode>PreserveFormatting</UpdatingMode>
  <Origin>Page</Origin>
  <SerializedDynamicReportState>&lt;?xml version="1.0" encoding="utf-16"?&gt;&lt;DynamicReportState xmlns:xsi="http://www.w3.org/2001/XMLSchema-instance" xmlns:xsd="http://www.w3.org/2001/XMLSchema" B="p6892644 1"&gt;&lt;Arguments&gt;&lt;Arguments&gt;&lt;Argument Key="pHideFilterSummary"&gt;&lt;Argument xsi:type="ParameterValueResponse" ValueId="00000000-0000-0000-0000-000000000000" IsIterator="true" Type="String" StringKeyValue="1" StringValue="1" NumericValue="-79228162514264337593543950335" DateValue="0001-01-01T00:00:00"&gt;&lt;Children /&gt;&lt;/Argument&gt;&lt;/Argument&gt;&lt;Argument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StringKeyValue="Location" StringValue="Location"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/&gt;&lt;/Argument&gt;&lt;/Arguments&gt;&lt;/Arguments&gt;&lt;D&gt;&lt;Filters /&gt;&lt;/D&gt;&lt;P&gt;&lt;CurrentHierarchyNode Id="56" IsLeaf="false" HasChildren="false"&gt;&lt;Level TableName="IHS" /&gt;&lt;/CurrentHierarchyNode&gt;&lt;NodeType&gt;HierarchyNode&lt;/NodeType&gt;&lt;FormId&gt;node_id&lt;/FormId&gt;&lt;/P&gt;&lt;O&gt;&lt;CurrentHierarchyNode Id="1" IsLeaf="false" HasChildren="false"&gt;&lt;Level TableName="GenericHier" /&gt;&lt;/CurrentHierarchyNode&gt;&lt;NodeType&gt;HierarchyNode&lt;/NodeType&gt;&lt;FormId&gt;node_id&lt;/FormId&gt;&lt;/O&gt;&lt;/DynamicReportState&gt;</SerializedDynamicReportState>
  <OverrideDynamicReportState>false</OverrideDynamicReportState>
  <TextId>150448f4-e438-4c27-b600-e8d9945c8886</TextId>
</ShapeData>
</file>

<file path=customXml/item8.xml><?xml version="1.0" encoding="utf-8"?>
<ShapeData xmlns="http://firmglobal.com/Confirmit/reporting/powerpoint/09-09-2009" xmlns:i="http://www.w3.org/2001/XMLSchema-instance" i:type="PageTitleData">
  <PowerPointShapeId>6b7e7729-fb5e-4a29-82db-7ec57f0e3f55</PowerPointShapeId>
  <ReportId>b94c3da5-18a5-4450-9ab8-76add9be1f54</ReportId>
  <OriginMode>View</OriginMode>
  <Name>_IHS__Engagement_Report__Dashboard__Page_Title</Name>
  <PageId>b17de35d-da3f-40e9-975c-cc199f6b288d</PageId>
  <IsUpdatable>true</IsUpdatable>
  <UpdatingMode>PreserveFormatting</UpdatingMode>
  <Origin>Page</Origin>
  <SerializedDynamicReportState>&lt;?xml version="1.0" encoding="utf-16"?&gt;&lt;DynamicReportState xmlns:xsi="http://www.w3.org/2001/XMLSchema-instance" xmlns:xsd="http://www.w3.org/2001/XMLSchema" B="p6892644 1"&gt;&lt;Arguments&gt;&lt;Arguments&gt;&lt;Argument Key="pHideFilterSummary"&gt;&lt;Argument xsi:type="ParameterValueResponse" ValueId="00000000-0000-0000-0000-000000000000" IsIterator="true" Type="String" StringKeyValue="1" StringValue="1" NumericValue="-79228162514264337593543950335" DateValue="0001-01-01T00:00:00"&gt;&lt;Children /&gt;&lt;/Argument&gt;&lt;/Argument&gt;&lt;Argument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StringKeyValue="Location" StringValue="Location"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/&gt;&lt;/Argument&gt;&lt;/Arguments&gt;&lt;/Arguments&gt;&lt;D&gt;&lt;Filters /&gt;&lt;/D&gt;&lt;P&gt;&lt;CurrentHierarchyNode Id="56" IsLeaf="false" HasChildren="false"&gt;&lt;Level TableName="IHS" /&gt;&lt;/CurrentHierarchyNode&gt;&lt;NodeType&gt;HierarchyNode&lt;/NodeType&gt;&lt;FormId&gt;node_id&lt;/FormId&gt;&lt;/P&gt;&lt;O&gt;&lt;CurrentHierarchyNode Id="1" IsLeaf="false" HasChildren="false"&gt;&lt;Level TableName="GenericHier" /&gt;&lt;/CurrentHierarchyNode&gt;&lt;NodeType&gt;HierarchyNode&lt;/NodeType&gt;&lt;FormId&gt;node_id&lt;/FormId&gt;&lt;/O&gt;&lt;/DynamicReportState&gt;</SerializedDynamicReportState>
  <OverrideDynamicReportState>false</OverrideDynamicReportState>
  <PageTitleId>e815464c-a3e1-4afa-bf51-090a1920ba01</PageTitleId>
</ShapeData>
</file>

<file path=customXml/item9.xml><?xml version="1.0" encoding="utf-8"?>
<ShapeData xmlns="http://firmglobal.com/Confirmit/reporting/powerpoint/09-09-2009" xmlns:i="http://www.w3.org/2001/XMLSchema-instance" i:type="TextData">
  <PowerPointShapeId>938ba4a6-3efe-4109-a71c-33c0fb4c131c</PowerPointShapeId>
  <ReportId>b94c3da5-18a5-4450-9ab8-76add9be1f54</ReportId>
  <OriginMode>View</OriginMode>
  <Name>_IHS__Engagement_Report__Dashboard__Text_2</Name>
  <PageId>b17de35d-da3f-40e9-975c-cc199f6b288d</PageId>
  <IsUpdatable>true</IsUpdatable>
  <UpdatingMode>PreserveFormatting</UpdatingMode>
  <Origin>Page</Origin>
  <SerializedDynamicReportState>&lt;?xml version="1.0" encoding="utf-16"?&gt;&lt;DynamicReportState xmlns:xsi="http://www.w3.org/2001/XMLSchema-instance" xmlns:xsd="http://www.w3.org/2001/XMLSchema" B="p6892644 1"&gt;&lt;Arguments&gt;&lt;Arguments&gt;&lt;Argument Key="pHideFilterSummary"&gt;&lt;Argument xsi:type="ParameterValueResponse" ValueId="00000000-0000-0000-0000-000000000000" IsIterator="true" Type="String" StringKeyValue="1" StringValue="1" NumericValue="-79228162514264337593543950335" DateValue="0001-01-01T00:00:00"&gt;&lt;Children /&gt;&lt;/Argument&gt;&lt;/Argument&gt;&lt;Argument Key="pEngQuestionCategory_Pagination"&gt;&lt;Argument xsi:type="ParameterValueResponse" ValueId="00000000-0000-0000-0000-000000000000" IsIterator="false" Type="String" StringKeyValue="engagement" StringValue="engagement" NumericValue="-79228162514264337593543950335" DateValue="0001-01-01T00:00:00" /&gt;&lt;/Argument&gt;&lt;Argument Key="pIncludeGroupsYesNo"&gt;&lt;Argument xsi:type="ParameterValueResponse" ValueId="00000000-0000-0000-0000-000000000000" IsIterator="false" Type="String" StringKeyValue="N" StringValue="N" NumericValue="-79228162514264337593543950335" DateValue="0001-01-01T00:00:00" /&gt;&lt;/Argument&gt;&lt;Argument Key="pDistribution_ChartType"&gt;&lt;Argument xsi:type="ParameterValueResponse" ValueId="00000000-0000-0000-0000-000000000000" IsIterator="false" Type="String" StringKeyValue="BAR_2D" StringValue="BAR_2D" NumericValue="-79228162514264337593543950335" DateValue="0001-01-01T00:00:00" /&gt;&lt;/Argument&gt;&lt;Argument Key="pChangePerception_ChartType"&gt;&lt;Argument xsi:type="ParameterValueResponse" ValueId="00000000-0000-0000-0000-000000000000" IsIterator="false" Type="String" StringKeyValue="BAR_2D" StringValue="BAR_2D" NumericValue="-79228162514264337593543950335" DateValue="0001-01-01T00:00:00" /&gt;&lt;/Argument&gt;&lt;Argument Key="pEngScoreByGroup_ChartType"&gt;&lt;Argument xsi:type="ParameterValueResponse" ValueId="00000000-0000-0000-0000-000000000000" IsIterator="false" Type="String" StringKeyValue="BAR_2D" StringValue="BAR_2D" NumericValue="-79228162514264337593543950335" DateValue="0001-01-01T00:00:00" /&gt;&lt;/Argument&gt;&lt;Argument Key="pDrivers_SortBy"&gt;&lt;Argument xsi:type="ParameterValueResponse" ValueId="00000000-0000-0000-0000-000000000000" IsIterator="false" Type="String" StringKeyValue="O" StringValue="O" NumericValue="-79228162514264337593543950335" DateValue="0001-01-01T00:00:00" /&gt;&lt;/Argument&gt;&lt;Argument Key="pDemographicalVariable"&gt;&lt;Argument xsi:type="ParameterValueResponse" ValueId="00000000-0000-0000-0000-000000000000" IsIterator="false" Type="String" StringKeyValue="Location" StringValue="Location" NumericValue="-79228162514264337593543950335" DateValue="0001-01-01T00:00:00" /&gt;&lt;/Argument&gt;&lt;Argument Key="pDemoEngBehaviors_Pagination"&gt;&lt;Argument xsi:type="ParameterValueResponse" ValueId="00000000-0000-0000-0000-000000000000" IsIterator="false" Type="String" StringKeyValue="age" StringValue="age" NumericValue="-79228162514264337593543950335" DateValue="0001-01-01T00:00:00" /&gt;&lt;/Argument&gt;&lt;Argument Key="pHighLow_IncludeBarChart"&gt;&lt;Argument xsi:type="ParameterValueResponse" ValueId="00000000-0000-0000-0000-000000000000" IsIterator="false" Type="String" StringKeyValue="Y" StringValue="Y" NumericValue="-79228162514264337593543950335" DateValue="0001-01-01T00:00:00" /&gt;&lt;/Argument&gt;&lt;Argument Key="pEngScoreByDemo_ChartType"&gt;&lt;Argument xsi:type="ParameterValueResponse" ValueId="00000000-0000-0000-0000-000000000000" IsIterator="false" Type="String" StringKeyValue="BAR_2D" StringValue="BAR_2D" NumericValue="-79228162514264337593543950335" DateValue="0001-01-01T00:00:00" /&gt;&lt;/Argument&gt;&lt;/Arguments&gt;&lt;/Arguments&gt;&lt;D&gt;&lt;Filters /&gt;&lt;/D&gt;&lt;P&gt;&lt;CurrentHierarchyNode Id="56" IsLeaf="false" HasChildren="false"&gt;&lt;Level TableName="IHS" /&gt;&lt;/CurrentHierarchyNode&gt;&lt;NodeType&gt;HierarchyNode&lt;/NodeType&gt;&lt;FormId&gt;node_id&lt;/FormId&gt;&lt;/P&gt;&lt;O&gt;&lt;CurrentHierarchyNode Id="1" IsLeaf="false" HasChildren="false"&gt;&lt;Level TableName="GenericHier" /&gt;&lt;/CurrentHierarchyNode&gt;&lt;NodeType&gt;HierarchyNode&lt;/NodeType&gt;&lt;FormId&gt;node_id&lt;/FormId&gt;&lt;/O&gt;&lt;/DynamicReportState&gt;</SerializedDynamicReportState>
  <OverrideDynamicReportState>false</OverrideDynamicReportState>
  <TextId>279aa488-debd-4955-9177-3911a648302d</TextId>
</ShapeData>
</file>

<file path=customXml/itemProps1.xml><?xml version="1.0" encoding="utf-8"?>
<ds:datastoreItem xmlns:ds="http://schemas.openxmlformats.org/officeDocument/2006/customXml" ds:itemID="{2EDE535A-27CC-4644-9A49-42FF84C44AFB}">
  <ds:schemaRefs>
    <ds:schemaRef ds:uri="http://firmglobal.com/Confirmit/reporting/powerpoint/09-09-2009"/>
  </ds:schemaRefs>
</ds:datastoreItem>
</file>

<file path=customXml/itemProps10.xml><?xml version="1.0" encoding="utf-8"?>
<ds:datastoreItem xmlns:ds="http://schemas.openxmlformats.org/officeDocument/2006/customXml" ds:itemID="{941FF306-FA36-4920-A21A-AD686287C7B6}">
  <ds:schemaRefs>
    <ds:schemaRef ds:uri="http://firmglobal.com/Confirmit/reporting/powerpoint/09-09-2009"/>
  </ds:schemaRefs>
</ds:datastoreItem>
</file>

<file path=customXml/itemProps11.xml><?xml version="1.0" encoding="utf-8"?>
<ds:datastoreItem xmlns:ds="http://schemas.openxmlformats.org/officeDocument/2006/customXml" ds:itemID="{800FA174-C7D5-4784-AF35-C91B23A10FEC}">
  <ds:schemaRefs>
    <ds:schemaRef ds:uri="http://firmglobal.com/Confirmit/reporting/powerpoint/09-09-2009"/>
  </ds:schemaRefs>
</ds:datastoreItem>
</file>

<file path=customXml/itemProps12.xml><?xml version="1.0" encoding="utf-8"?>
<ds:datastoreItem xmlns:ds="http://schemas.openxmlformats.org/officeDocument/2006/customXml" ds:itemID="{2801D68B-B619-49A9-B102-DD57758EFE34}">
  <ds:schemaRefs>
    <ds:schemaRef ds:uri="http://firmglobal.com/Confirmit/reporting/powerpoint/09-09-2009"/>
  </ds:schemaRefs>
</ds:datastoreItem>
</file>

<file path=customXml/itemProps13.xml><?xml version="1.0" encoding="utf-8"?>
<ds:datastoreItem xmlns:ds="http://schemas.openxmlformats.org/officeDocument/2006/customXml" ds:itemID="{7540CE0E-2685-443E-B912-B62133070079}">
  <ds:schemaRefs>
    <ds:schemaRef ds:uri="http://firmglobal.com/Confirmit/reporting/powerpoint/09-09-2009"/>
  </ds:schemaRefs>
</ds:datastoreItem>
</file>

<file path=customXml/itemProps14.xml><?xml version="1.0" encoding="utf-8"?>
<ds:datastoreItem xmlns:ds="http://schemas.openxmlformats.org/officeDocument/2006/customXml" ds:itemID="{469B5364-CB1F-4411-8650-F22F13B644CA}">
  <ds:schemaRefs>
    <ds:schemaRef ds:uri="http://firmglobal.com/Confirmit/reporting/powerpoint/09-09-2009"/>
  </ds:schemaRefs>
</ds:datastoreItem>
</file>

<file path=customXml/itemProps15.xml><?xml version="1.0" encoding="utf-8"?>
<ds:datastoreItem xmlns:ds="http://schemas.openxmlformats.org/officeDocument/2006/customXml" ds:itemID="{2F9FE6FD-3BB9-4C64-A5C6-4E122D132E96}">
  <ds:schemaRefs>
    <ds:schemaRef ds:uri="http://firmglobal.com/Confirmit/reporting/powerpoint/09-09-2009"/>
  </ds:schemaRefs>
</ds:datastoreItem>
</file>

<file path=customXml/itemProps16.xml><?xml version="1.0" encoding="utf-8"?>
<ds:datastoreItem xmlns:ds="http://schemas.openxmlformats.org/officeDocument/2006/customXml" ds:itemID="{F06E4B89-752A-4631-8576-F45CB244F2CF}">
  <ds:schemaRefs>
    <ds:schemaRef ds:uri="http://firmglobal.com/Confirmit/reporting/powerpoint/09-09-2009"/>
  </ds:schemaRefs>
</ds:datastoreItem>
</file>

<file path=customXml/itemProps17.xml><?xml version="1.0" encoding="utf-8"?>
<ds:datastoreItem xmlns:ds="http://schemas.openxmlformats.org/officeDocument/2006/customXml" ds:itemID="{5CF08BA4-51F9-402A-AE7D-ED7701DBA46E}">
  <ds:schemaRefs>
    <ds:schemaRef ds:uri="http://firmglobal.com/Confirmit/reporting/powerpoint/09-09-2009"/>
  </ds:schemaRefs>
</ds:datastoreItem>
</file>

<file path=customXml/itemProps2.xml><?xml version="1.0" encoding="utf-8"?>
<ds:datastoreItem xmlns:ds="http://schemas.openxmlformats.org/officeDocument/2006/customXml" ds:itemID="{73D491A4-0A46-4D2F-8461-4F4EB3A2297D}">
  <ds:schemaRefs>
    <ds:schemaRef ds:uri="http://firmglobal.com/Confirmit/reporting/powerpoint/09-09-2009"/>
  </ds:schemaRefs>
</ds:datastoreItem>
</file>

<file path=customXml/itemProps3.xml><?xml version="1.0" encoding="utf-8"?>
<ds:datastoreItem xmlns:ds="http://schemas.openxmlformats.org/officeDocument/2006/customXml" ds:itemID="{5D9572B6-2571-430D-A598-285C017FE28E}">
  <ds:schemaRefs>
    <ds:schemaRef ds:uri="http://firmglobal.com/Confirmit/reporting/powerpoint/09-09-2009"/>
  </ds:schemaRefs>
</ds:datastoreItem>
</file>

<file path=customXml/itemProps4.xml><?xml version="1.0" encoding="utf-8"?>
<ds:datastoreItem xmlns:ds="http://schemas.openxmlformats.org/officeDocument/2006/customXml" ds:itemID="{06B15112-E33B-4E20-A19A-228C60FF0D10}">
  <ds:schemaRefs>
    <ds:schemaRef ds:uri="http://firmglobal.com/Confirmit/reporting/powerpoint/09-09-2009"/>
  </ds:schemaRefs>
</ds:datastoreItem>
</file>

<file path=customXml/itemProps5.xml><?xml version="1.0" encoding="utf-8"?>
<ds:datastoreItem xmlns:ds="http://schemas.openxmlformats.org/officeDocument/2006/customXml" ds:itemID="{C7390338-C910-4B7C-86B2-1F8044516FE2}">
  <ds:schemaRefs>
    <ds:schemaRef ds:uri="http://firmglobal.com/Confirmit/reporting/powerpoint/09-09-2009"/>
  </ds:schemaRefs>
</ds:datastoreItem>
</file>

<file path=customXml/itemProps6.xml><?xml version="1.0" encoding="utf-8"?>
<ds:datastoreItem xmlns:ds="http://schemas.openxmlformats.org/officeDocument/2006/customXml" ds:itemID="{47A61FBF-F37B-40B8-BF14-2C49A0E98F48}">
  <ds:schemaRefs>
    <ds:schemaRef ds:uri="http://firmglobal.com/Confirmit/reporting/powerpoint/09-09-2009"/>
  </ds:schemaRefs>
</ds:datastoreItem>
</file>

<file path=customXml/itemProps7.xml><?xml version="1.0" encoding="utf-8"?>
<ds:datastoreItem xmlns:ds="http://schemas.openxmlformats.org/officeDocument/2006/customXml" ds:itemID="{7138F723-6398-4F04-95A0-F5A776C932BA}">
  <ds:schemaRefs>
    <ds:schemaRef ds:uri="http://firmglobal.com/Confirmit/reporting/powerpoint/09-09-2009"/>
  </ds:schemaRefs>
</ds:datastoreItem>
</file>

<file path=customXml/itemProps8.xml><?xml version="1.0" encoding="utf-8"?>
<ds:datastoreItem xmlns:ds="http://schemas.openxmlformats.org/officeDocument/2006/customXml" ds:itemID="{33D74B9F-AD33-44E1-B3F5-539D0C9F0021}">
  <ds:schemaRefs>
    <ds:schemaRef ds:uri="http://firmglobal.com/Confirmit/reporting/powerpoint/09-09-2009"/>
  </ds:schemaRefs>
</ds:datastoreItem>
</file>

<file path=customXml/itemProps9.xml><?xml version="1.0" encoding="utf-8"?>
<ds:datastoreItem xmlns:ds="http://schemas.openxmlformats.org/officeDocument/2006/customXml" ds:itemID="{2838A14B-E656-43C3-8867-A2E41D160822}">
  <ds:schemaRefs>
    <ds:schemaRef ds:uri="http://firmglobal.com/Confirmit/reporting/powerpoint/09-09-2009"/>
  </ds:schemaRefs>
</ds:datastoreItem>
</file>

<file path=docProps/app.xml><?xml version="1.0" encoding="utf-8"?>
<Properties xmlns="http://schemas.openxmlformats.org/officeDocument/2006/extended-properties" xmlns:vt="http://schemas.openxmlformats.org/officeDocument/2006/docPropsVTypes">
  <Template>Office Theme</Template>
  <TotalTime>5776</TotalTime>
  <Words>3197</Words>
  <Application>Microsoft Office PowerPoint</Application>
  <PresentationFormat>On-screen Show (4:3)</PresentationFormat>
  <Paragraphs>829</Paragraphs>
  <Slides>62</Slides>
  <Notes>45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62</vt:i4>
      </vt:variant>
    </vt:vector>
  </HeadingPairs>
  <TitlesOfParts>
    <vt:vector size="73" baseType="lpstr">
      <vt:lpstr>MS PGothic</vt:lpstr>
      <vt:lpstr>.HelveticaNeueDeskInterface-Regular</vt:lpstr>
      <vt:lpstr>Arial</vt:lpstr>
      <vt:lpstr>Arial Narrow</vt:lpstr>
      <vt:lpstr>Calibri</vt:lpstr>
      <vt:lpstr>Rockwell Condensed</vt:lpstr>
      <vt:lpstr>Times</vt:lpstr>
      <vt:lpstr>Times New Roman</vt:lpstr>
      <vt:lpstr>Trebuchet MS</vt:lpstr>
      <vt:lpstr>Verdana</vt:lpstr>
      <vt:lpstr>Office Theme</vt:lpstr>
      <vt:lpstr>PowerPoint Presentation</vt:lpstr>
      <vt:lpstr>About Todd      and Andrew</vt:lpstr>
      <vt:lpstr>Quick Survey</vt:lpstr>
      <vt:lpstr>Breakout session:</vt:lpstr>
      <vt:lpstr>Traditional Approach to Objectives</vt:lpstr>
      <vt:lpstr>Problems with SMART Objectives</vt:lpstr>
      <vt:lpstr>SMART Objectives and unintended consequences</vt:lpstr>
      <vt:lpstr>SOS - SMART Objectives Suck</vt:lpstr>
      <vt:lpstr>SOS - SMART Objectives Suck</vt:lpstr>
      <vt:lpstr>Abolish management by objective and annual performance reviews</vt:lpstr>
      <vt:lpstr>Do performance reviews have to suck?</vt:lpstr>
      <vt:lpstr>Guiding principles</vt:lpstr>
      <vt:lpstr>Values are what we value</vt:lpstr>
      <vt:lpstr>Five Core Responsibilities</vt:lpstr>
      <vt:lpstr>Value is what we value</vt:lpstr>
      <vt:lpstr>With a promotion comes higher expectations</vt:lpstr>
      <vt:lpstr>Delivery against Expectations</vt:lpstr>
      <vt:lpstr>We value career development over performance ratings</vt:lpstr>
      <vt:lpstr>What we did</vt:lpstr>
      <vt:lpstr>Discovering the Core Responsibilities</vt:lpstr>
      <vt:lpstr>PowerPoint Presentation</vt:lpstr>
      <vt:lpstr>Discovering the Core Responsibilities</vt:lpstr>
      <vt:lpstr>Build quality into software from the ground up</vt:lpstr>
      <vt:lpstr>Expectations by level</vt:lpstr>
      <vt:lpstr>PowerPoint Presentation</vt:lpstr>
      <vt:lpstr>Partnering with HR</vt:lpstr>
      <vt:lpstr>PowerPoint Presentation</vt:lpstr>
      <vt:lpstr>Pilot program rollout</vt:lpstr>
      <vt:lpstr>PowerPoint Presentation</vt:lpstr>
      <vt:lpstr>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managers like it?</vt:lpstr>
      <vt:lpstr>Manager Feedback</vt:lpstr>
      <vt:lpstr>Manager Feedback</vt:lpstr>
      <vt:lpstr>Manager Feedback</vt:lpstr>
      <vt:lpstr>How do colleagues like it?</vt:lpstr>
      <vt:lpstr>Colleague Feedback</vt:lpstr>
      <vt:lpstr>Colleague Feedback</vt:lpstr>
      <vt:lpstr>Colleague Feedback</vt:lpstr>
      <vt:lpstr>Inspecting and adapting</vt:lpstr>
      <vt:lpstr>Challenges integrating with HR systems</vt:lpstr>
      <vt:lpstr>Refining the Structure</vt:lpstr>
      <vt:lpstr>Beyond software developers</vt:lpstr>
      <vt:lpstr>Shared Core Responsibilities</vt:lpstr>
      <vt:lpstr>Quality:   Build quality into software from the ground up to create business value</vt:lpstr>
      <vt:lpstr>Do performance reviews have to suck?</vt:lpstr>
      <vt:lpstr>Contact</vt:lpstr>
      <vt:lpstr>Questions?</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Todd Little</cp:lastModifiedBy>
  <cp:revision>231</cp:revision>
  <dcterms:created xsi:type="dcterms:W3CDTF">2016-07-05T18:26:51Z</dcterms:created>
  <dcterms:modified xsi:type="dcterms:W3CDTF">2016-07-28T14:36:14Z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erverID">
    <vt:lpwstr>4c14fbaa-e118-4c03-a0c6-15a5fee77a0a</vt:lpwstr>
  </property>
  <property fmtid="{D5CDD505-2E9C-101B-9397-08002B2CF9AE}" pid="3" name="Jive_LatestUserAccountName">
    <vt:lpwstr>ULD47335</vt:lpwstr>
  </property>
  <property fmtid="{D5CDD505-2E9C-101B-9397-08002B2CF9AE}" pid="4" name="Offisync_UniqueId">
    <vt:lpwstr>46137</vt:lpwstr>
  </property>
  <property fmtid="{D5CDD505-2E9C-101B-9397-08002B2CF9AE}" pid="5" name="Offisync_UpdateToken">
    <vt:lpwstr>1</vt:lpwstr>
  </property>
  <property fmtid="{D5CDD505-2E9C-101B-9397-08002B2CF9AE}" pid="6" name="Offisync_ProviderInitializationData">
    <vt:lpwstr>https://mysource.ihs.com</vt:lpwstr>
  </property>
  <property fmtid="{D5CDD505-2E9C-101B-9397-08002B2CF9AE}" pid="7" name="Jive_VersionGuid">
    <vt:lpwstr>f8ab9faf-d5ef-406e-bf06-f08263035efa</vt:lpwstr>
  </property>
  <property fmtid="{D5CDD505-2E9C-101B-9397-08002B2CF9AE}" pid="8" name="Jive_ModifiedButNotPublished">
    <vt:lpwstr>True</vt:lpwstr>
  </property>
</Properties>
</file>