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72"/>
  </p:notesMasterIdLst>
  <p:handoutMasterIdLst>
    <p:handoutMasterId r:id="rId73"/>
  </p:handoutMasterIdLst>
  <p:sldIdLst>
    <p:sldId id="296" r:id="rId2"/>
    <p:sldId id="452" r:id="rId3"/>
    <p:sldId id="446" r:id="rId4"/>
    <p:sldId id="434" r:id="rId5"/>
    <p:sldId id="398" r:id="rId6"/>
    <p:sldId id="453" r:id="rId7"/>
    <p:sldId id="404" r:id="rId8"/>
    <p:sldId id="325" r:id="rId9"/>
    <p:sldId id="339" r:id="rId10"/>
    <p:sldId id="340" r:id="rId11"/>
    <p:sldId id="341" r:id="rId12"/>
    <p:sldId id="371" r:id="rId13"/>
    <p:sldId id="343" r:id="rId14"/>
    <p:sldId id="364" r:id="rId15"/>
    <p:sldId id="379" r:id="rId16"/>
    <p:sldId id="300" r:id="rId17"/>
    <p:sldId id="435" r:id="rId18"/>
    <p:sldId id="301" r:id="rId19"/>
    <p:sldId id="436" r:id="rId20"/>
    <p:sldId id="303" r:id="rId21"/>
    <p:sldId id="437" r:id="rId22"/>
    <p:sldId id="305" r:id="rId23"/>
    <p:sldId id="306" r:id="rId24"/>
    <p:sldId id="307" r:id="rId25"/>
    <p:sldId id="308" r:id="rId26"/>
    <p:sldId id="354" r:id="rId27"/>
    <p:sldId id="311" r:id="rId28"/>
    <p:sldId id="399" r:id="rId29"/>
    <p:sldId id="426" r:id="rId30"/>
    <p:sldId id="427" r:id="rId31"/>
    <p:sldId id="382" r:id="rId32"/>
    <p:sldId id="455" r:id="rId33"/>
    <p:sldId id="456" r:id="rId34"/>
    <p:sldId id="454" r:id="rId35"/>
    <p:sldId id="415" r:id="rId36"/>
    <p:sldId id="429" r:id="rId37"/>
    <p:sldId id="430" r:id="rId38"/>
    <p:sldId id="387" r:id="rId39"/>
    <p:sldId id="386" r:id="rId40"/>
    <p:sldId id="388" r:id="rId41"/>
    <p:sldId id="391" r:id="rId42"/>
    <p:sldId id="392" r:id="rId43"/>
    <p:sldId id="400" r:id="rId44"/>
    <p:sldId id="411" r:id="rId45"/>
    <p:sldId id="394" r:id="rId46"/>
    <p:sldId id="395" r:id="rId47"/>
    <p:sldId id="396" r:id="rId48"/>
    <p:sldId id="431" r:id="rId49"/>
    <p:sldId id="416" r:id="rId50"/>
    <p:sldId id="418" r:id="rId51"/>
    <p:sldId id="422" r:id="rId52"/>
    <p:sldId id="419" r:id="rId53"/>
    <p:sldId id="420" r:id="rId54"/>
    <p:sldId id="438" r:id="rId55"/>
    <p:sldId id="448" r:id="rId56"/>
    <p:sldId id="405" r:id="rId57"/>
    <p:sldId id="440" r:id="rId58"/>
    <p:sldId id="444" r:id="rId59"/>
    <p:sldId id="407" r:id="rId60"/>
    <p:sldId id="439" r:id="rId61"/>
    <p:sldId id="402" r:id="rId62"/>
    <p:sldId id="412" r:id="rId63"/>
    <p:sldId id="447" r:id="rId64"/>
    <p:sldId id="432" r:id="rId65"/>
    <p:sldId id="433" r:id="rId66"/>
    <p:sldId id="406" r:id="rId67"/>
    <p:sldId id="413" r:id="rId68"/>
    <p:sldId id="441" r:id="rId69"/>
    <p:sldId id="423" r:id="rId70"/>
    <p:sldId id="421" r:id="rId71"/>
  </p:sldIdLst>
  <p:sldSz cx="9144000" cy="6858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FFFC"/>
    <a:srgbClr val="1B10F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18" autoAdjust="0"/>
  </p:normalViewPr>
  <p:slideViewPr>
    <p:cSldViewPr>
      <p:cViewPr varScale="1">
        <p:scale>
          <a:sx n="63" d="100"/>
          <a:sy n="63" d="100"/>
        </p:scale>
        <p:origin x="93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104</c:v>
                </c:pt>
                <c:pt idx="1">
                  <c:v>222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9480752"/>
        <c:axId val="328864936"/>
      </c:barChart>
      <c:catAx>
        <c:axId val="3894807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28864936"/>
        <c:crosses val="autoZero"/>
        <c:auto val="1"/>
        <c:lblAlgn val="ctr"/>
        <c:lblOffset val="100"/>
        <c:noMultiLvlLbl val="0"/>
      </c:catAx>
      <c:valAx>
        <c:axId val="3288649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894807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52A3797-2E1E-4991-8284-21300313E02A}" type="presOf" srcId="{9EEB449D-7F40-410F-9602-AF77CEA990A0}" destId="{73AE6B4A-9B7B-4F6D-875B-D6DFCF05336D}" srcOrd="0" destOrd="0" presId="urn:microsoft.com/office/officeart/2011/layout/ConvergingText"/>
    <dgm:cxn modelId="{9D443009-3D95-40D4-8526-035DB6BA1B22}" type="presOf" srcId="{70EF7C55-2C60-4947-881D-F37E15C1E778}" destId="{888EE50E-E6F7-477F-8A01-8C00D54FE292}" srcOrd="0" destOrd="0" presId="urn:microsoft.com/office/officeart/2011/layout/ConvergingText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A6531D7F-6125-4564-8BC5-BFFC3C7130DC}" type="presOf" srcId="{317BE2F6-AAD2-4964-97A4-B8F32CEF7C7E}" destId="{AE811F67-E007-483E-8BF4-A0DCB69C9587}" srcOrd="0" destOrd="0" presId="urn:microsoft.com/office/officeart/2011/layout/ConvergingText"/>
    <dgm:cxn modelId="{460261BB-3E6E-4713-A9D7-26A39F80ED84}" type="presOf" srcId="{982E01A9-1559-49B1-9FD9-2047E1EBFF3E}" destId="{110D120F-3438-44D1-BFE2-89B1C5218C9E}" srcOrd="0" destOrd="0" presId="urn:microsoft.com/office/officeart/2011/layout/ConvergingText"/>
    <dgm:cxn modelId="{D23B536C-2AA8-41F0-96FC-8153ED2F6DD0}" type="presOf" srcId="{6B1BA332-5978-4DA6-9B08-CE32423355F1}" destId="{F4BB4DEB-00F9-47A8-B59A-38A2B8533D4A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8071AF0-EDAD-42B9-9F05-1A963BC07C03}" type="presParOf" srcId="{110D120F-3438-44D1-BFE2-89B1C5218C9E}" destId="{ACD2CED6-736C-40DF-AEFB-EA5B0FDD2BC5}" srcOrd="0" destOrd="0" presId="urn:microsoft.com/office/officeart/2011/layout/ConvergingText"/>
    <dgm:cxn modelId="{594C6D96-B0F5-4AD2-B7CC-0D983C308E6F}" type="presParOf" srcId="{ACD2CED6-736C-40DF-AEFB-EA5B0FDD2BC5}" destId="{A5D32274-993D-4D2C-AA78-86FF29754D01}" srcOrd="0" destOrd="0" presId="urn:microsoft.com/office/officeart/2011/layout/ConvergingText"/>
    <dgm:cxn modelId="{6A1F5868-6DA5-4F1D-9254-EF6EE036C175}" type="presParOf" srcId="{ACD2CED6-736C-40DF-AEFB-EA5B0FDD2BC5}" destId="{7F006B13-65B5-4977-AD37-F7ABC4110AAB}" srcOrd="1" destOrd="0" presId="urn:microsoft.com/office/officeart/2011/layout/ConvergingText"/>
    <dgm:cxn modelId="{E89B335F-CB11-4D05-AFC7-CE4C45E04978}" type="presParOf" srcId="{ACD2CED6-736C-40DF-AEFB-EA5B0FDD2BC5}" destId="{2757286F-A161-40C5-8ED0-17B63B929DC3}" srcOrd="2" destOrd="0" presId="urn:microsoft.com/office/officeart/2011/layout/ConvergingText"/>
    <dgm:cxn modelId="{D7F17B5E-83CA-4056-9413-57DECD34932A}" type="presParOf" srcId="{ACD2CED6-736C-40DF-AEFB-EA5B0FDD2BC5}" destId="{09257706-1EE7-40A8-B681-FC76F93CD7A9}" srcOrd="3" destOrd="0" presId="urn:microsoft.com/office/officeart/2011/layout/ConvergingText"/>
    <dgm:cxn modelId="{145DB4C4-F741-4114-8194-1D4AB3E4837F}" type="presParOf" srcId="{ACD2CED6-736C-40DF-AEFB-EA5B0FDD2BC5}" destId="{E8752E7F-384C-4CB3-A109-51632558B678}" srcOrd="4" destOrd="0" presId="urn:microsoft.com/office/officeart/2011/layout/ConvergingText"/>
    <dgm:cxn modelId="{1E690D12-3889-4DB9-89B6-5FD5BF8BD2B8}" type="presParOf" srcId="{ACD2CED6-736C-40DF-AEFB-EA5B0FDD2BC5}" destId="{8B58A520-61CE-4916-B656-AF838AE00CEA}" srcOrd="5" destOrd="0" presId="urn:microsoft.com/office/officeart/2011/layout/ConvergingText"/>
    <dgm:cxn modelId="{21AC9909-9C62-4E0E-9746-80D52E0B7539}" type="presParOf" srcId="{ACD2CED6-736C-40DF-AEFB-EA5B0FDD2BC5}" destId="{000BB870-A87B-4C24-ABAC-AF3BA30C9A5A}" srcOrd="6" destOrd="0" presId="urn:microsoft.com/office/officeart/2011/layout/ConvergingText"/>
    <dgm:cxn modelId="{567F1B1E-A53A-42D5-B923-488CF3A8C0CA}" type="presParOf" srcId="{ACD2CED6-736C-40DF-AEFB-EA5B0FDD2BC5}" destId="{7CFC3E25-34AE-4228-B2B9-7D1F0C3D48D8}" srcOrd="7" destOrd="0" presId="urn:microsoft.com/office/officeart/2011/layout/ConvergingText"/>
    <dgm:cxn modelId="{77F155A5-35DD-4DA9-8B82-39616AAB9C36}" type="presParOf" srcId="{ACD2CED6-736C-40DF-AEFB-EA5B0FDD2BC5}" destId="{736E225E-7EBD-498F-A421-CE4C932D7791}" srcOrd="8" destOrd="0" presId="urn:microsoft.com/office/officeart/2011/layout/ConvergingText"/>
    <dgm:cxn modelId="{5C067EE3-E3A4-4C31-8AFD-57202B0BE819}" type="presParOf" srcId="{ACD2CED6-736C-40DF-AEFB-EA5B0FDD2BC5}" destId="{CCBB6F52-9EFD-48E4-9F83-F975F74FC105}" srcOrd="9" destOrd="0" presId="urn:microsoft.com/office/officeart/2011/layout/ConvergingText"/>
    <dgm:cxn modelId="{743ADADC-40F6-428A-B2A0-5E27B47631D4}" type="presParOf" srcId="{ACD2CED6-736C-40DF-AEFB-EA5B0FDD2BC5}" destId="{888EE50E-E6F7-477F-8A01-8C00D54FE292}" srcOrd="10" destOrd="0" presId="urn:microsoft.com/office/officeart/2011/layout/ConvergingText"/>
    <dgm:cxn modelId="{C6E10EBB-EC50-4098-AAB5-83F1CBE108EF}" type="presParOf" srcId="{ACD2CED6-736C-40DF-AEFB-EA5B0FDD2BC5}" destId="{53C1D68F-10A7-47D9-88E7-721605677A39}" srcOrd="11" destOrd="0" presId="urn:microsoft.com/office/officeart/2011/layout/ConvergingText"/>
    <dgm:cxn modelId="{B9D46072-FF24-410D-BBD8-DE6013957E8E}" type="presParOf" srcId="{ACD2CED6-736C-40DF-AEFB-EA5B0FDD2BC5}" destId="{F4655CE9-81AC-4BEC-9F15-A10DF8214B41}" srcOrd="12" destOrd="0" presId="urn:microsoft.com/office/officeart/2011/layout/ConvergingText"/>
    <dgm:cxn modelId="{D18CE6EA-0FCA-4771-91A5-02EBBA517F2C}" type="presParOf" srcId="{ACD2CED6-736C-40DF-AEFB-EA5B0FDD2BC5}" destId="{E84E1479-7837-4013-84FB-F91FE1516AAE}" srcOrd="13" destOrd="0" presId="urn:microsoft.com/office/officeart/2011/layout/ConvergingText"/>
    <dgm:cxn modelId="{EB21F097-03A5-487C-AB7D-FFDB22085490}" type="presParOf" srcId="{ACD2CED6-736C-40DF-AEFB-EA5B0FDD2BC5}" destId="{6209A150-D931-4CB9-B5B8-477691461261}" srcOrd="14" destOrd="0" presId="urn:microsoft.com/office/officeart/2011/layout/ConvergingText"/>
    <dgm:cxn modelId="{C57088A3-539F-41B8-B95D-C1BE16676331}" type="presParOf" srcId="{ACD2CED6-736C-40DF-AEFB-EA5B0FDD2BC5}" destId="{777565F8-5517-44BA-B0DE-3D720641E549}" srcOrd="15" destOrd="0" presId="urn:microsoft.com/office/officeart/2011/layout/ConvergingText"/>
    <dgm:cxn modelId="{69CC2C72-F26A-42E7-B9A8-C6EC8EF1539E}" type="presParOf" srcId="{ACD2CED6-736C-40DF-AEFB-EA5B0FDD2BC5}" destId="{B183BC60-6421-47B5-AD3F-5FEEE3133DC1}" srcOrd="16" destOrd="0" presId="urn:microsoft.com/office/officeart/2011/layout/ConvergingText"/>
    <dgm:cxn modelId="{83398F9C-E026-4FB8-870A-0C60E7BC82B0}" type="presParOf" srcId="{ACD2CED6-736C-40DF-AEFB-EA5B0FDD2BC5}" destId="{609D0F7C-FD64-416D-A92D-2FD4D61312F0}" srcOrd="17" destOrd="0" presId="urn:microsoft.com/office/officeart/2011/layout/ConvergingText"/>
    <dgm:cxn modelId="{9983B564-75A9-4344-B86D-89FCA1B55678}" type="presParOf" srcId="{ACD2CED6-736C-40DF-AEFB-EA5B0FDD2BC5}" destId="{43C67B5C-6697-4BF8-9D3B-B1FE0FB94D99}" srcOrd="18" destOrd="0" presId="urn:microsoft.com/office/officeart/2011/layout/ConvergingText"/>
    <dgm:cxn modelId="{3572833F-FA20-4C48-AB60-68A61C8B2837}" type="presParOf" srcId="{ACD2CED6-736C-40DF-AEFB-EA5B0FDD2BC5}" destId="{61A4152D-1FEA-4841-A4C3-E7F7447EE9CE}" srcOrd="19" destOrd="0" presId="urn:microsoft.com/office/officeart/2011/layout/ConvergingText"/>
    <dgm:cxn modelId="{EC249C35-D5A2-46B4-B5B0-67DE1EFE76E1}" type="presParOf" srcId="{ACD2CED6-736C-40DF-AEFB-EA5B0FDD2BC5}" destId="{AE811F67-E007-483E-8BF4-A0DCB69C9587}" srcOrd="20" destOrd="0" presId="urn:microsoft.com/office/officeart/2011/layout/ConvergingText"/>
    <dgm:cxn modelId="{46AFD448-FDDC-4C5A-B4EF-ED8EAB4CE6C1}" type="presParOf" srcId="{ACD2CED6-736C-40DF-AEFB-EA5B0FDD2BC5}" destId="{62E324C4-AFE1-4ADC-A0AA-2AB200652CD3}" srcOrd="21" destOrd="0" presId="urn:microsoft.com/office/officeart/2011/layout/ConvergingText"/>
    <dgm:cxn modelId="{291B4C7E-FCF9-445C-AEB8-9DEBACA0F8BD}" type="presParOf" srcId="{ACD2CED6-736C-40DF-AEFB-EA5B0FDD2BC5}" destId="{FD646C20-CA3B-47F7-8755-F73335B89D2A}" srcOrd="22" destOrd="0" presId="urn:microsoft.com/office/officeart/2011/layout/ConvergingText"/>
    <dgm:cxn modelId="{6E53C4EB-FD02-419F-96FA-8FD4ED087070}" type="presParOf" srcId="{ACD2CED6-736C-40DF-AEFB-EA5B0FDD2BC5}" destId="{7C91E3F3-8487-45ED-955E-ACB4F5348DE5}" srcOrd="23" destOrd="0" presId="urn:microsoft.com/office/officeart/2011/layout/ConvergingText"/>
    <dgm:cxn modelId="{B70ABF52-CF8B-46FE-85C4-EB2E441FF35A}" type="presParOf" srcId="{ACD2CED6-736C-40DF-AEFB-EA5B0FDD2BC5}" destId="{B4122735-33B3-4FC7-8D3C-C2A96516DD07}" srcOrd="24" destOrd="0" presId="urn:microsoft.com/office/officeart/2011/layout/ConvergingText"/>
    <dgm:cxn modelId="{9E34AF47-C343-45FE-9551-9E89643D46AA}" type="presParOf" srcId="{ACD2CED6-736C-40DF-AEFB-EA5B0FDD2BC5}" destId="{C10F6EF0-0412-40C9-93D7-16B7BB5B2D3E}" srcOrd="25" destOrd="0" presId="urn:microsoft.com/office/officeart/2011/layout/ConvergingText"/>
    <dgm:cxn modelId="{13D63227-7412-4E48-AE19-BDDB03101372}" type="presParOf" srcId="{ACD2CED6-736C-40DF-AEFB-EA5B0FDD2BC5}" destId="{2C41D1AE-7785-4B88-A34C-7E1A4E29B31D}" srcOrd="26" destOrd="0" presId="urn:microsoft.com/office/officeart/2011/layout/ConvergingText"/>
    <dgm:cxn modelId="{5B62AD74-05A5-4AC5-B0B2-4355E3881C2B}" type="presParOf" srcId="{ACD2CED6-736C-40DF-AEFB-EA5B0FDD2BC5}" destId="{11E38803-46E5-4161-8AE9-A740E11F3127}" srcOrd="27" destOrd="0" presId="urn:microsoft.com/office/officeart/2011/layout/ConvergingText"/>
    <dgm:cxn modelId="{BEB2738B-EE87-4A9D-8A0C-E8E3FBC23F7D}" type="presParOf" srcId="{ACD2CED6-736C-40DF-AEFB-EA5B0FDD2BC5}" destId="{73AE6B4A-9B7B-4F6D-875B-D6DFCF05336D}" srcOrd="28" destOrd="0" presId="urn:microsoft.com/office/officeart/2011/layout/ConvergingText"/>
    <dgm:cxn modelId="{9547B05F-C3C1-4372-A71D-FEE6AF2336AE}" type="presParOf" srcId="{ACD2CED6-736C-40DF-AEFB-EA5B0FDD2BC5}" destId="{6D6B2B07-2AC1-4F21-B54C-35B8FCEA45FE}" srcOrd="29" destOrd="0" presId="urn:microsoft.com/office/officeart/2011/layout/ConvergingText"/>
    <dgm:cxn modelId="{33B1AD37-3EA2-459F-8899-83230DC8476B}" type="presParOf" srcId="{ACD2CED6-736C-40DF-AEFB-EA5B0FDD2BC5}" destId="{0C726BF0-DF17-4ACC-8F2D-698B9180CCFA}" srcOrd="30" destOrd="0" presId="urn:microsoft.com/office/officeart/2011/layout/ConvergingText"/>
    <dgm:cxn modelId="{94E8A9DC-3120-4760-A02B-663B645ADF61}" type="presParOf" srcId="{ACD2CED6-736C-40DF-AEFB-EA5B0FDD2BC5}" destId="{CC40B6B0-19CA-4A3C-8EC9-9B0ABEE4C857}" srcOrd="31" destOrd="0" presId="urn:microsoft.com/office/officeart/2011/layout/ConvergingText"/>
    <dgm:cxn modelId="{BF538E6F-E10A-4064-BFE9-3EB4143492EC}" type="presParOf" srcId="{ACD2CED6-736C-40DF-AEFB-EA5B0FDD2BC5}" destId="{B6C64D72-941C-4B8E-BDFF-330C7C40D9C6}" srcOrd="32" destOrd="0" presId="urn:microsoft.com/office/officeart/2011/layout/ConvergingText"/>
    <dgm:cxn modelId="{8E705183-56F2-4524-A59C-2EBB3E628091}" type="presParOf" srcId="{ACD2CED6-736C-40DF-AEFB-EA5B0FDD2BC5}" destId="{899EA8C2-DF52-4C4E-A78C-A5D776325335}" srcOrd="33" destOrd="0" presId="urn:microsoft.com/office/officeart/2011/layout/ConvergingText"/>
    <dgm:cxn modelId="{4AA06E5C-E28F-44BF-849D-9385EF111101}" type="presParOf" srcId="{ACD2CED6-736C-40DF-AEFB-EA5B0FDD2BC5}" destId="{3AD6492F-C78C-4D82-827E-8E3719E06E3F}" srcOrd="34" destOrd="0" presId="urn:microsoft.com/office/officeart/2011/layout/ConvergingText"/>
    <dgm:cxn modelId="{7E8B5C2D-221E-4E1C-8770-521D3FBF5A40}" type="presParOf" srcId="{ACD2CED6-736C-40DF-AEFB-EA5B0FDD2BC5}" destId="{F85BB596-5335-4D02-81D8-A26B63885CFF}" srcOrd="35" destOrd="0" presId="urn:microsoft.com/office/officeart/2011/layout/ConvergingText"/>
    <dgm:cxn modelId="{FE0EE939-7A82-4DC1-A913-2ABAE5757A34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 dirty="0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444776DE-7290-4724-B94C-A0E752EDD8C0}" type="presOf" srcId="{9EEB449D-7F40-410F-9602-AF77CEA990A0}" destId="{73AE6B4A-9B7B-4F6D-875B-D6DFCF05336D}" srcOrd="0" destOrd="0" presId="urn:microsoft.com/office/officeart/2011/layout/ConvergingText"/>
    <dgm:cxn modelId="{E92316DC-3903-4F11-99E3-C8531E8BA7D1}" type="presOf" srcId="{982E01A9-1559-49B1-9FD9-2047E1EBFF3E}" destId="{110D120F-3438-44D1-BFE2-89B1C5218C9E}" srcOrd="0" destOrd="0" presId="urn:microsoft.com/office/officeart/2011/layout/ConvergingText"/>
    <dgm:cxn modelId="{3BDAAD73-481F-4E53-A453-F8D27AAF3671}" type="presOf" srcId="{6B1BA332-5978-4DA6-9B08-CE32423355F1}" destId="{F4BB4DEB-00F9-47A8-B59A-38A2B8533D4A}" srcOrd="0" destOrd="0" presId="urn:microsoft.com/office/officeart/2011/layout/ConvergingText"/>
    <dgm:cxn modelId="{3D0800F2-3142-43FF-A4C1-26CF8CE80093}" type="presOf" srcId="{70EF7C55-2C60-4947-881D-F37E15C1E778}" destId="{888EE50E-E6F7-477F-8A01-8C00D54FE292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714EBF79-BB4D-4E13-90FD-BB372A9F66B1}" type="presOf" srcId="{317BE2F6-AAD2-4964-97A4-B8F32CEF7C7E}" destId="{AE811F67-E007-483E-8BF4-A0DCB69C9587}" srcOrd="0" destOrd="0" presId="urn:microsoft.com/office/officeart/2011/layout/ConvergingText"/>
    <dgm:cxn modelId="{7E1CC4A8-F6CE-49CF-BDCD-A220EF22A5DB}" type="presParOf" srcId="{110D120F-3438-44D1-BFE2-89B1C5218C9E}" destId="{ACD2CED6-736C-40DF-AEFB-EA5B0FDD2BC5}" srcOrd="0" destOrd="0" presId="urn:microsoft.com/office/officeart/2011/layout/ConvergingText"/>
    <dgm:cxn modelId="{EA1D05EA-58BC-459C-85EF-76CCBE867F1E}" type="presParOf" srcId="{ACD2CED6-736C-40DF-AEFB-EA5B0FDD2BC5}" destId="{A5D32274-993D-4D2C-AA78-86FF29754D01}" srcOrd="0" destOrd="0" presId="urn:microsoft.com/office/officeart/2011/layout/ConvergingText"/>
    <dgm:cxn modelId="{CB2FC9BE-D849-4199-9AEE-747ECC6FCE0C}" type="presParOf" srcId="{ACD2CED6-736C-40DF-AEFB-EA5B0FDD2BC5}" destId="{7F006B13-65B5-4977-AD37-F7ABC4110AAB}" srcOrd="1" destOrd="0" presId="urn:microsoft.com/office/officeart/2011/layout/ConvergingText"/>
    <dgm:cxn modelId="{F62EB5F9-D4AC-4C33-807F-6748DBC2B047}" type="presParOf" srcId="{ACD2CED6-736C-40DF-AEFB-EA5B0FDD2BC5}" destId="{2757286F-A161-40C5-8ED0-17B63B929DC3}" srcOrd="2" destOrd="0" presId="urn:microsoft.com/office/officeart/2011/layout/ConvergingText"/>
    <dgm:cxn modelId="{4317588B-4B40-40E2-8D3D-7900F06D966D}" type="presParOf" srcId="{ACD2CED6-736C-40DF-AEFB-EA5B0FDD2BC5}" destId="{09257706-1EE7-40A8-B681-FC76F93CD7A9}" srcOrd="3" destOrd="0" presId="urn:microsoft.com/office/officeart/2011/layout/ConvergingText"/>
    <dgm:cxn modelId="{E24C218F-6A83-4696-BA12-457C8D309B7D}" type="presParOf" srcId="{ACD2CED6-736C-40DF-AEFB-EA5B0FDD2BC5}" destId="{E8752E7F-384C-4CB3-A109-51632558B678}" srcOrd="4" destOrd="0" presId="urn:microsoft.com/office/officeart/2011/layout/ConvergingText"/>
    <dgm:cxn modelId="{B0EE4562-BEA3-4A5A-9C29-E44DF52434FC}" type="presParOf" srcId="{ACD2CED6-736C-40DF-AEFB-EA5B0FDD2BC5}" destId="{8B58A520-61CE-4916-B656-AF838AE00CEA}" srcOrd="5" destOrd="0" presId="urn:microsoft.com/office/officeart/2011/layout/ConvergingText"/>
    <dgm:cxn modelId="{438817C1-6889-4AF6-9183-22F8E77D7045}" type="presParOf" srcId="{ACD2CED6-736C-40DF-AEFB-EA5B0FDD2BC5}" destId="{000BB870-A87B-4C24-ABAC-AF3BA30C9A5A}" srcOrd="6" destOrd="0" presId="urn:microsoft.com/office/officeart/2011/layout/ConvergingText"/>
    <dgm:cxn modelId="{4BE23BCD-354D-4EE6-95A3-F53D39A9466F}" type="presParOf" srcId="{ACD2CED6-736C-40DF-AEFB-EA5B0FDD2BC5}" destId="{7CFC3E25-34AE-4228-B2B9-7D1F0C3D48D8}" srcOrd="7" destOrd="0" presId="urn:microsoft.com/office/officeart/2011/layout/ConvergingText"/>
    <dgm:cxn modelId="{03C6DF3A-32C5-4767-93BD-AA3FA0970052}" type="presParOf" srcId="{ACD2CED6-736C-40DF-AEFB-EA5B0FDD2BC5}" destId="{736E225E-7EBD-498F-A421-CE4C932D7791}" srcOrd="8" destOrd="0" presId="urn:microsoft.com/office/officeart/2011/layout/ConvergingText"/>
    <dgm:cxn modelId="{705E354E-6B1D-4869-8000-34CA0872643B}" type="presParOf" srcId="{ACD2CED6-736C-40DF-AEFB-EA5B0FDD2BC5}" destId="{CCBB6F52-9EFD-48E4-9F83-F975F74FC105}" srcOrd="9" destOrd="0" presId="urn:microsoft.com/office/officeart/2011/layout/ConvergingText"/>
    <dgm:cxn modelId="{16BBB265-E274-477C-8486-5EF962614E69}" type="presParOf" srcId="{ACD2CED6-736C-40DF-AEFB-EA5B0FDD2BC5}" destId="{888EE50E-E6F7-477F-8A01-8C00D54FE292}" srcOrd="10" destOrd="0" presId="urn:microsoft.com/office/officeart/2011/layout/ConvergingText"/>
    <dgm:cxn modelId="{FD558502-4CF7-43A4-A666-8407B12343C2}" type="presParOf" srcId="{ACD2CED6-736C-40DF-AEFB-EA5B0FDD2BC5}" destId="{53C1D68F-10A7-47D9-88E7-721605677A39}" srcOrd="11" destOrd="0" presId="urn:microsoft.com/office/officeart/2011/layout/ConvergingText"/>
    <dgm:cxn modelId="{41FD30B9-A615-413B-9B0D-2186251D8793}" type="presParOf" srcId="{ACD2CED6-736C-40DF-AEFB-EA5B0FDD2BC5}" destId="{F4655CE9-81AC-4BEC-9F15-A10DF8214B41}" srcOrd="12" destOrd="0" presId="urn:microsoft.com/office/officeart/2011/layout/ConvergingText"/>
    <dgm:cxn modelId="{7CC272ED-5A65-48A0-9118-29D46A0E817D}" type="presParOf" srcId="{ACD2CED6-736C-40DF-AEFB-EA5B0FDD2BC5}" destId="{E84E1479-7837-4013-84FB-F91FE1516AAE}" srcOrd="13" destOrd="0" presId="urn:microsoft.com/office/officeart/2011/layout/ConvergingText"/>
    <dgm:cxn modelId="{74601C42-C0E1-426C-AF77-E6E4F8B11EFD}" type="presParOf" srcId="{ACD2CED6-736C-40DF-AEFB-EA5B0FDD2BC5}" destId="{6209A150-D931-4CB9-B5B8-477691461261}" srcOrd="14" destOrd="0" presId="urn:microsoft.com/office/officeart/2011/layout/ConvergingText"/>
    <dgm:cxn modelId="{CD151892-2333-406A-A8A2-274CF96583C8}" type="presParOf" srcId="{ACD2CED6-736C-40DF-AEFB-EA5B0FDD2BC5}" destId="{777565F8-5517-44BA-B0DE-3D720641E549}" srcOrd="15" destOrd="0" presId="urn:microsoft.com/office/officeart/2011/layout/ConvergingText"/>
    <dgm:cxn modelId="{0C6A01FA-A086-4F4B-85AA-6B772085B5B0}" type="presParOf" srcId="{ACD2CED6-736C-40DF-AEFB-EA5B0FDD2BC5}" destId="{B183BC60-6421-47B5-AD3F-5FEEE3133DC1}" srcOrd="16" destOrd="0" presId="urn:microsoft.com/office/officeart/2011/layout/ConvergingText"/>
    <dgm:cxn modelId="{69FB6263-E0B8-4F9F-A2AC-47735AE5749D}" type="presParOf" srcId="{ACD2CED6-736C-40DF-AEFB-EA5B0FDD2BC5}" destId="{609D0F7C-FD64-416D-A92D-2FD4D61312F0}" srcOrd="17" destOrd="0" presId="urn:microsoft.com/office/officeart/2011/layout/ConvergingText"/>
    <dgm:cxn modelId="{5CD7E663-575B-4930-89E6-A78329A64292}" type="presParOf" srcId="{ACD2CED6-736C-40DF-AEFB-EA5B0FDD2BC5}" destId="{43C67B5C-6697-4BF8-9D3B-B1FE0FB94D99}" srcOrd="18" destOrd="0" presId="urn:microsoft.com/office/officeart/2011/layout/ConvergingText"/>
    <dgm:cxn modelId="{25473150-35DB-489C-813A-46DFDDB4F9E2}" type="presParOf" srcId="{ACD2CED6-736C-40DF-AEFB-EA5B0FDD2BC5}" destId="{61A4152D-1FEA-4841-A4C3-E7F7447EE9CE}" srcOrd="19" destOrd="0" presId="urn:microsoft.com/office/officeart/2011/layout/ConvergingText"/>
    <dgm:cxn modelId="{AC7D2FE5-CAF1-4176-AB2B-1A3771CEADB5}" type="presParOf" srcId="{ACD2CED6-736C-40DF-AEFB-EA5B0FDD2BC5}" destId="{AE811F67-E007-483E-8BF4-A0DCB69C9587}" srcOrd="20" destOrd="0" presId="urn:microsoft.com/office/officeart/2011/layout/ConvergingText"/>
    <dgm:cxn modelId="{36A1FAEB-47AF-42AE-A492-51DE65DCC1D9}" type="presParOf" srcId="{ACD2CED6-736C-40DF-AEFB-EA5B0FDD2BC5}" destId="{62E324C4-AFE1-4ADC-A0AA-2AB200652CD3}" srcOrd="21" destOrd="0" presId="urn:microsoft.com/office/officeart/2011/layout/ConvergingText"/>
    <dgm:cxn modelId="{8B8C05A9-5EDB-4067-A447-28FA16E9CDD5}" type="presParOf" srcId="{ACD2CED6-736C-40DF-AEFB-EA5B0FDD2BC5}" destId="{FD646C20-CA3B-47F7-8755-F73335B89D2A}" srcOrd="22" destOrd="0" presId="urn:microsoft.com/office/officeart/2011/layout/ConvergingText"/>
    <dgm:cxn modelId="{D4A9E09F-A531-4513-B744-7FF06FBD1DED}" type="presParOf" srcId="{ACD2CED6-736C-40DF-AEFB-EA5B0FDD2BC5}" destId="{7C91E3F3-8487-45ED-955E-ACB4F5348DE5}" srcOrd="23" destOrd="0" presId="urn:microsoft.com/office/officeart/2011/layout/ConvergingText"/>
    <dgm:cxn modelId="{FE952E7F-979A-4968-ABFE-2E44CA91F0ED}" type="presParOf" srcId="{ACD2CED6-736C-40DF-AEFB-EA5B0FDD2BC5}" destId="{B4122735-33B3-4FC7-8D3C-C2A96516DD07}" srcOrd="24" destOrd="0" presId="urn:microsoft.com/office/officeart/2011/layout/ConvergingText"/>
    <dgm:cxn modelId="{22B4C161-B050-41BD-971C-D07681FDC6EE}" type="presParOf" srcId="{ACD2CED6-736C-40DF-AEFB-EA5B0FDD2BC5}" destId="{C10F6EF0-0412-40C9-93D7-16B7BB5B2D3E}" srcOrd="25" destOrd="0" presId="urn:microsoft.com/office/officeart/2011/layout/ConvergingText"/>
    <dgm:cxn modelId="{D8043F18-1B46-4C98-B7EC-0A740A4E9A85}" type="presParOf" srcId="{ACD2CED6-736C-40DF-AEFB-EA5B0FDD2BC5}" destId="{2C41D1AE-7785-4B88-A34C-7E1A4E29B31D}" srcOrd="26" destOrd="0" presId="urn:microsoft.com/office/officeart/2011/layout/ConvergingText"/>
    <dgm:cxn modelId="{C560CB70-6D64-4314-BF5C-A729971E247D}" type="presParOf" srcId="{ACD2CED6-736C-40DF-AEFB-EA5B0FDD2BC5}" destId="{11E38803-46E5-4161-8AE9-A740E11F3127}" srcOrd="27" destOrd="0" presId="urn:microsoft.com/office/officeart/2011/layout/ConvergingText"/>
    <dgm:cxn modelId="{60E03343-CD6A-469C-8B29-669199152953}" type="presParOf" srcId="{ACD2CED6-736C-40DF-AEFB-EA5B0FDD2BC5}" destId="{73AE6B4A-9B7B-4F6D-875B-D6DFCF05336D}" srcOrd="28" destOrd="0" presId="urn:microsoft.com/office/officeart/2011/layout/ConvergingText"/>
    <dgm:cxn modelId="{D528D963-076A-4962-873A-4FCE07D70C49}" type="presParOf" srcId="{ACD2CED6-736C-40DF-AEFB-EA5B0FDD2BC5}" destId="{6D6B2B07-2AC1-4F21-B54C-35B8FCEA45FE}" srcOrd="29" destOrd="0" presId="urn:microsoft.com/office/officeart/2011/layout/ConvergingText"/>
    <dgm:cxn modelId="{25907917-3CF0-4066-90C4-993CA915AB9A}" type="presParOf" srcId="{ACD2CED6-736C-40DF-AEFB-EA5B0FDD2BC5}" destId="{0C726BF0-DF17-4ACC-8F2D-698B9180CCFA}" srcOrd="30" destOrd="0" presId="urn:microsoft.com/office/officeart/2011/layout/ConvergingText"/>
    <dgm:cxn modelId="{D0E1D593-C273-448E-A522-0A9210FAB23C}" type="presParOf" srcId="{ACD2CED6-736C-40DF-AEFB-EA5B0FDD2BC5}" destId="{CC40B6B0-19CA-4A3C-8EC9-9B0ABEE4C857}" srcOrd="31" destOrd="0" presId="urn:microsoft.com/office/officeart/2011/layout/ConvergingText"/>
    <dgm:cxn modelId="{143A75F3-D9D3-4763-B0ED-4A449DE67329}" type="presParOf" srcId="{ACD2CED6-736C-40DF-AEFB-EA5B0FDD2BC5}" destId="{B6C64D72-941C-4B8E-BDFF-330C7C40D9C6}" srcOrd="32" destOrd="0" presId="urn:microsoft.com/office/officeart/2011/layout/ConvergingText"/>
    <dgm:cxn modelId="{D5B21963-5505-4EAD-9C8F-61895D93F555}" type="presParOf" srcId="{ACD2CED6-736C-40DF-AEFB-EA5B0FDD2BC5}" destId="{899EA8C2-DF52-4C4E-A78C-A5D776325335}" srcOrd="33" destOrd="0" presId="urn:microsoft.com/office/officeart/2011/layout/ConvergingText"/>
    <dgm:cxn modelId="{8FE46DB8-C471-4256-8ED2-FDA1E6ADA2E2}" type="presParOf" srcId="{ACD2CED6-736C-40DF-AEFB-EA5B0FDD2BC5}" destId="{3AD6492F-C78C-4D82-827E-8E3719E06E3F}" srcOrd="34" destOrd="0" presId="urn:microsoft.com/office/officeart/2011/layout/ConvergingText"/>
    <dgm:cxn modelId="{8E132807-FFED-4BB3-8FEE-1AD79BA5BDD7}" type="presParOf" srcId="{ACD2CED6-736C-40DF-AEFB-EA5B0FDD2BC5}" destId="{F85BB596-5335-4D02-81D8-A26B63885CFF}" srcOrd="35" destOrd="0" presId="urn:microsoft.com/office/officeart/2011/layout/ConvergingText"/>
    <dgm:cxn modelId="{F07B5250-FA9F-4C69-AA10-518DDD44DFF5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30A625C-C929-44A4-8AA1-F4C432891701}" type="datetimeFigureOut">
              <a:rPr lang="en-US" smtClean="0"/>
              <a:t>8/6/2015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F9D1427-03F4-4A8B-9925-944A654E3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7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3FE7C63-DC88-46E1-B7AD-4E65D16E35FE}" type="datetimeFigureOut">
              <a:rPr lang="en-US" smtClean="0"/>
              <a:t>8/6/2015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527050"/>
            <a:ext cx="3509962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395FB37-FCC8-4928-A3D1-11140F7E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1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C2E7B-49AA-4C18-89CD-355819276B8F}" type="slidenum">
              <a:rPr lang="en-US"/>
              <a:pPr/>
              <a:t>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2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F2597-684F-4073-8869-8C3D98BF72BF}" type="slidenum">
              <a:rPr lang="en-US"/>
              <a:pPr/>
              <a:t>20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9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62B14-26C6-47FC-86AB-81FEECB7A0D9}" type="slidenum">
              <a:rPr lang="en-US"/>
              <a:pPr/>
              <a:t>22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3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ECBEBB-C4BB-4E85-B039-883AF4A3A5F1}" type="slidenum">
              <a:rPr lang="en-US"/>
              <a:pPr/>
              <a:t>23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43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4BD77-559A-44A1-B38A-0D4E34E48F72}" type="slidenum">
              <a:rPr lang="en-US"/>
              <a:pPr/>
              <a:t>24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3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DEA37B-BCE4-4BFE-B3BE-F271953472C5}" type="slidenum">
              <a:rPr lang="en-US"/>
              <a:pPr/>
              <a:t>25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4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EB522-CCBE-4871-B472-0CA87BC81920}" type="slidenum">
              <a:rPr lang="en-US"/>
              <a:pPr/>
              <a:t>26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49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F78B8-9E48-433E-A7B9-5979406928D9}" type="slidenum">
              <a:rPr lang="en-US"/>
              <a:pPr/>
              <a:t>27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02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27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A3BB0-3E36-47F4-B646-FB90F34D2414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45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16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/>
          <p:cNvSpPr txBox="1">
            <a:spLocks noGrp="1" noChangeArrowheads="1"/>
          </p:cNvSpPr>
          <p:nvPr/>
        </p:nvSpPr>
        <p:spPr bwMode="auto">
          <a:xfrm>
            <a:off x="490079" y="334963"/>
            <a:ext cx="273762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72" tIns="46136" rIns="92272" bIns="46136"/>
          <a:lstStyle/>
          <a:p>
            <a:pPr defTabSz="922338" eaLnBrk="0" hangingPunct="0"/>
            <a:fld id="{E6B7C600-D5FF-48ED-9302-B373824FDC2B}" type="datetime8">
              <a:rPr lang="en-US" sz="900">
                <a:solidFill>
                  <a:schemeClr val="accent1"/>
                </a:solidFill>
              </a:rPr>
              <a:pPr defTabSz="922338" eaLnBrk="0" hangingPunct="0"/>
              <a:t>8/6/2015 9:37 AM</a:t>
            </a:fld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5564506" y="8386763"/>
            <a:ext cx="1106734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72" tIns="46136" rIns="92272" bIns="46136" anchor="b"/>
          <a:lstStyle/>
          <a:p>
            <a:pPr algn="r" defTabSz="922338" eaLnBrk="0" hangingPunct="0"/>
            <a:fld id="{5D355644-966C-40B6-A4ED-078EB6AD2482}" type="slidenum">
              <a:rPr lang="en-US" sz="900">
                <a:solidFill>
                  <a:schemeClr val="accent1"/>
                </a:solidFill>
              </a:rPr>
              <a:pPr algn="r" defTabSz="922338" eaLnBrk="0" hangingPunct="0"/>
              <a:t>2</a:t>
            </a:fld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9788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4542" y="4416426"/>
            <a:ext cx="4824519" cy="4183063"/>
          </a:xfrm>
          <a:noFill/>
          <a:ln/>
        </p:spPr>
        <p:txBody>
          <a:bodyPr lIns="92272" tIns="46136" rIns="92272" bIns="46136"/>
          <a:lstStyle/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Our acquisitions have added many more customers to this list.</a:t>
            </a:r>
          </a:p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Over the years, we have been able to develop an outstanding client list</a:t>
            </a:r>
          </a:p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We have a powerful global reach:</a:t>
            </a:r>
          </a:p>
          <a:p>
            <a:pPr lvl="1" eaLnBrk="1" hangingPunct="1"/>
            <a:r>
              <a:rPr lang="en-US" altLang="ja-JP" sz="800" b="1" dirty="0" smtClean="0">
                <a:latin typeface="Arial" charset="0"/>
                <a:ea typeface="ＭＳ Ｐゴシック"/>
              </a:rPr>
              <a:t>We serve more than 55,000 customers in over 100 countries</a:t>
            </a:r>
          </a:p>
          <a:p>
            <a:pPr eaLnBrk="1" hangingPunct="1"/>
            <a:r>
              <a:rPr lang="en-US" altLang="ja-JP" sz="800" dirty="0" smtClean="0">
                <a:latin typeface="Arial" charset="0"/>
                <a:ea typeface="ＭＳ Ｐゴシック"/>
              </a:rPr>
              <a:t> </a:t>
            </a:r>
            <a:r>
              <a:rPr lang="en-US" sz="800" dirty="0" smtClean="0">
                <a:latin typeface="Arial" charset="0"/>
                <a:ea typeface="ＭＳ Ｐゴシック"/>
              </a:rPr>
              <a:t> IHS helps customers solve mission critical problems with critical information and insight </a:t>
            </a:r>
          </a:p>
          <a:p>
            <a:pPr eaLnBrk="1" hangingPunct="1"/>
            <a:r>
              <a:rPr lang="en-US" sz="800" dirty="0" smtClean="0">
                <a:latin typeface="Arial" charset="0"/>
                <a:ea typeface="ＭＳ Ｐゴシック"/>
              </a:rPr>
              <a:t>We see things from a customers point of view…</a:t>
            </a:r>
            <a:endParaRPr lang="en-US" sz="800" b="1" dirty="0" smtClean="0">
              <a:latin typeface="Arial" charset="0"/>
              <a:ea typeface="ＭＳ Ｐゴシック"/>
            </a:endParaRPr>
          </a:p>
          <a:p>
            <a:pPr eaLnBrk="1" hangingPunct="1"/>
            <a:endParaRPr lang="en-US" b="1" dirty="0" smtClean="0"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0503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8DA4EBA9-F824-46F3-8243-EAE1CA15B8D5}" type="slidenum">
              <a:rPr lang="en-US" smtClean="0"/>
              <a:pPr defTabSz="933241" eaLnBrk="1" hangingPunct="1"/>
              <a:t>36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4998" y="671747"/>
            <a:ext cx="2598649" cy="344346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We look at a typical software project…..</a:t>
            </a:r>
          </a:p>
        </p:txBody>
      </p:sp>
    </p:spTree>
    <p:extLst>
      <p:ext uri="{BB962C8B-B14F-4D97-AF65-F5344CB8AC3E}">
        <p14:creationId xmlns:p14="http://schemas.microsoft.com/office/powerpoint/2010/main" val="278982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9D50788B-4F04-48CA-AA53-2C3A80BE1F5B}" type="slidenum">
              <a:rPr lang="en-US" smtClean="0"/>
              <a:pPr defTabSz="933241" eaLnBrk="1" hangingPunct="1"/>
              <a:t>37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07778" y="670891"/>
            <a:ext cx="2632940" cy="3443496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3033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59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63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2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27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88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9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2122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9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C2E7B-49AA-4C18-89CD-355819276B8F}" type="slidenum">
              <a:rPr lang="en-US"/>
              <a:pPr/>
              <a:t>7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97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86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57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3749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46C2C93C-EB47-4456-838A-19EFD35462B5}" type="slidenum">
              <a:rPr lang="en-US" smtClean="0"/>
              <a:pPr defTabSz="933160" eaLnBrk="1" hangingPunct="1"/>
              <a:t>64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0556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0004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0B7F-E4D8-44CF-AE33-5DF8948869CA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28638"/>
            <a:ext cx="3509962" cy="2633662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1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DBC68-AFEE-4373-86E4-7A3145CC9C3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1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34A9A-CF93-49DF-8CFA-4436E436D7E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27050"/>
            <a:ext cx="3509962" cy="2633663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0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0081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A9BCE-8506-47A0-8DD1-0C221E0FF4B0}" type="slidenum">
              <a:rPr lang="en-US"/>
              <a:pPr/>
              <a:t>16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43225" y="695325"/>
            <a:ext cx="3497263" cy="2624138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869" y="3392873"/>
            <a:ext cx="8791928" cy="333597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0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85968-E34C-4C16-91AB-0968DEFBC497}" type="slidenum">
              <a:rPr lang="en-US"/>
              <a:pPr/>
              <a:t>18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0589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3CD6A9-D3E9-4D75-9ABE-69A578A0D7F2}" type="datetimeFigureOut">
              <a:rPr lang="en-US" smtClean="0"/>
              <a:t>8/6/2015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67544" y="6381328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Copyright </a:t>
            </a:r>
            <a:r>
              <a:rPr lang="en-US" altLang="ja-JP" sz="80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2012 IHS Inc. All Rights Reserved.</a:t>
            </a:r>
            <a:endParaRPr lang="en-US" sz="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100646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43096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31156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78389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A041-DA20-4B9F-A19D-9C3BFA54D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1"/>
          <p:cNvSpPr>
            <a:spLocks noGrp="1"/>
          </p:cNvSpPr>
          <p:nvPr userDrawn="1">
            <p:ph type="title"/>
          </p:nvPr>
        </p:nvSpPr>
        <p:spPr>
          <a:xfrm>
            <a:off x="382588" y="871870"/>
            <a:ext cx="7521575" cy="448930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2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EFDF-E556-4F6E-8962-59692D03E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9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25450" y="166688"/>
            <a:ext cx="826135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95400"/>
            <a:ext cx="44958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>
            <a:lvl1pPr algn="l">
              <a:spcAft>
                <a:spcPct val="0"/>
              </a:spcAft>
              <a:defRPr sz="1400" b="0">
                <a:solidFill>
                  <a:srgbClr val="8EA3FA"/>
                </a:solidFill>
                <a:latin typeface="Arial" charset="0"/>
              </a:defRPr>
            </a:lvl1pPr>
          </a:lstStyle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7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9.wav"/><Relationship Id="rId11" Type="http://schemas.openxmlformats.org/officeDocument/2006/relationships/image" Target="../media/image44.png"/><Relationship Id="rId5" Type="http://schemas.openxmlformats.org/officeDocument/2006/relationships/audio" Target="../media/audio8.wav"/><Relationship Id="rId10" Type="http://schemas.openxmlformats.org/officeDocument/2006/relationships/image" Target="../media/image47.png"/><Relationship Id="rId4" Type="http://schemas.openxmlformats.org/officeDocument/2006/relationships/audio" Target="../media/audio7.wav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mailto:todd.little@ihs.com" TargetMode="External"/><Relationship Id="rId7" Type="http://schemas.openxmlformats.org/officeDocument/2006/relationships/hyperlink" Target="http://www.toddlittleweb.com/Downloads/books/StandBackAndDeliver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elinnova.com/" TargetMode="External"/><Relationship Id="rId5" Type="http://schemas.openxmlformats.org/officeDocument/2006/relationships/hyperlink" Target="http://www.toddlittleweb.com/" TargetMode="External"/><Relationship Id="rId10" Type="http://schemas.openxmlformats.org/officeDocument/2006/relationships/image" Target="../media/image13.jpg"/><Relationship Id="rId4" Type="http://schemas.openxmlformats.org/officeDocument/2006/relationships/hyperlink" Target="mailto:toddelittle@gmail.com" TargetMode="External"/><Relationship Id="rId9" Type="http://schemas.openxmlformats.org/officeDocument/2006/relationships/image" Target="../media/image7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00" y="19812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7643812" cy="1371600"/>
          </a:xfrm>
        </p:spPr>
        <p:txBody>
          <a:bodyPr/>
          <a:lstStyle/>
          <a:p>
            <a:r>
              <a:rPr lang="en-US" sz="4400" dirty="0" smtClean="0"/>
              <a:t>Leading</a:t>
            </a:r>
            <a:br>
              <a:rPr lang="en-US" sz="4400" dirty="0" smtClean="0"/>
            </a:br>
            <a:r>
              <a:rPr lang="en-US" sz="4400" dirty="0" smtClean="0"/>
              <a:t>Global Teams</a:t>
            </a:r>
            <a:endParaRPr lang="en-US" sz="4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432175"/>
            <a:ext cx="7643812" cy="1063625"/>
          </a:xfrm>
        </p:spPr>
        <p:txBody>
          <a:bodyPr/>
          <a:lstStyle/>
          <a:p>
            <a:pPr algn="l"/>
            <a:r>
              <a:rPr lang="en-US" sz="2800" dirty="0"/>
              <a:t>Todd Little</a:t>
            </a:r>
          </a:p>
          <a:p>
            <a:pPr algn="l"/>
            <a:r>
              <a:rPr lang="en-US" sz="2800" dirty="0" smtClean="0"/>
              <a:t>VP Product Development</a:t>
            </a:r>
          </a:p>
          <a:p>
            <a:pPr algn="l"/>
            <a:r>
              <a:rPr lang="en-US" sz="2800" dirty="0" smtClean="0"/>
              <a:t>IHS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72015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ep1M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7"/>
          </a:xfrm>
        </p:spPr>
      </p:pic>
      <p:sp>
        <p:nvSpPr>
          <p:cNvPr id="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377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Agile Leadership</a:t>
            </a:r>
          </a:p>
        </p:txBody>
      </p:sp>
      <p:pic>
        <p:nvPicPr>
          <p:cNvPr id="3" name="AgileLeaders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521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Coding Monkey to Empowered </a:t>
            </a:r>
            <a:r>
              <a:rPr lang="en-US" dirty="0" err="1" smtClean="0"/>
              <a:t>Ewok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4040"/>
          <a:stretch/>
        </p:blipFill>
        <p:spPr>
          <a:xfrm>
            <a:off x="251520" y="2184665"/>
            <a:ext cx="4392488" cy="3829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38" y="1556792"/>
            <a:ext cx="3600450" cy="50863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39952" y="3501008"/>
            <a:ext cx="1080120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039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Micromanagement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5668" y="6458534"/>
            <a:ext cx="724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Agile  </a:t>
            </a:r>
            <a:r>
              <a:rPr lang="en-US" dirty="0" smtClean="0"/>
              <a:t>Culture:  </a:t>
            </a:r>
            <a:r>
              <a:rPr lang="en-US" dirty="0" smtClean="0"/>
              <a:t>Pixton</a:t>
            </a:r>
            <a:r>
              <a:rPr lang="en-US" dirty="0" smtClean="0"/>
              <a:t>, Gibson, Nickolaisen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79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 and Alignmen</a:t>
            </a:r>
            <a:r>
              <a:rPr lang="en-US" dirty="0"/>
              <a:t>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467600" cy="5275004"/>
          </a:xfrm>
        </p:spPr>
      </p:pic>
    </p:spTree>
    <p:extLst>
      <p:ext uri="{BB962C8B-B14F-4D97-AF65-F5344CB8AC3E}">
        <p14:creationId xmlns:p14="http://schemas.microsoft.com/office/powerpoint/2010/main" val="14369613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</a:t>
            </a:r>
            <a:br>
              <a:rPr lang="en-US" dirty="0" smtClean="0"/>
            </a:br>
            <a:r>
              <a:rPr lang="en-US" sz="3100" dirty="0" smtClean="0"/>
              <a:t>Integrating Software by Integrating People</a:t>
            </a: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76625"/>
            <a:ext cx="2866667" cy="26952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97100"/>
            <a:ext cx="4152900" cy="466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55454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Oil and Gas Software Company Acquires Market Leaders in each Sub-Domain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1531203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Value Proposition is in creating integrated workflows</a:t>
            </a:r>
            <a:endParaRPr lang="en-US" sz="24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88" y="3505200"/>
            <a:ext cx="3603711" cy="270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5498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/>
              <a:t>But software is developed in Houston, Austin, Denver and Calgary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1622425" y="1676400"/>
            <a:ext cx="5899150" cy="4418013"/>
            <a:chOff x="432" y="960"/>
            <a:chExt cx="3716" cy="2783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3716" cy="2783"/>
            </a:xfrm>
            <a:prstGeom prst="rect">
              <a:avLst/>
            </a:prstGeom>
            <a:noFill/>
            <a:ln w="25400">
              <a:solidFill>
                <a:srgbClr val="CF0E3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221" name="Object 5"/>
            <p:cNvGraphicFramePr>
              <a:graphicFrameLocks noChangeAspect="1"/>
            </p:cNvGraphicFramePr>
            <p:nvPr/>
          </p:nvGraphicFramePr>
          <p:xfrm>
            <a:off x="2262" y="2940"/>
            <a:ext cx="18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2" name="ClipArt" r:id="rId5" imgW="3693960" imgH="3465360" progId="MS_ClipArt_Gallery.2">
                    <p:embed/>
                  </p:oleObj>
                </mc:Choice>
                <mc:Fallback>
                  <p:oleObj name="ClipArt" r:id="rId5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2" y="2940"/>
                          <a:ext cx="18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2" name="Object 6"/>
            <p:cNvGraphicFramePr>
              <a:graphicFrameLocks noChangeAspect="1"/>
            </p:cNvGraphicFramePr>
            <p:nvPr/>
          </p:nvGraphicFramePr>
          <p:xfrm>
            <a:off x="1450" y="1004"/>
            <a:ext cx="18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3" name="ClipArt" r:id="rId7" imgW="3693960" imgH="3465360" progId="MS_ClipArt_Gallery.2">
                    <p:embed/>
                  </p:oleObj>
                </mc:Choice>
                <mc:Fallback>
                  <p:oleObj name="ClipArt" r:id="rId7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0" y="1004"/>
                          <a:ext cx="18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3" name="Object 7"/>
            <p:cNvGraphicFramePr>
              <a:graphicFrameLocks noChangeAspect="1"/>
            </p:cNvGraphicFramePr>
            <p:nvPr/>
          </p:nvGraphicFramePr>
          <p:xfrm>
            <a:off x="1642" y="2156"/>
            <a:ext cx="182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4" name="ClipArt" r:id="rId8" imgW="3693960" imgH="3465360" progId="MS_ClipArt_Gallery.2">
                    <p:embed/>
                  </p:oleObj>
                </mc:Choice>
                <mc:Fallback>
                  <p:oleObj name="ClipArt" r:id="rId8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2" y="2156"/>
                          <a:ext cx="182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4" name="Object 8"/>
            <p:cNvGraphicFramePr>
              <a:graphicFrameLocks noChangeAspect="1"/>
            </p:cNvGraphicFramePr>
            <p:nvPr/>
          </p:nvGraphicFramePr>
          <p:xfrm>
            <a:off x="2116" y="2909"/>
            <a:ext cx="182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5" name="ClipArt" r:id="rId9" imgW="3693960" imgH="3465360" progId="MS_ClipArt_Gallery.2">
                    <p:embed/>
                  </p:oleObj>
                </mc:Choice>
                <mc:Fallback>
                  <p:oleObj name="ClipArt" r:id="rId9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6" y="2909"/>
                          <a:ext cx="182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137322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Acquisition Culture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Geographic Culture</a:t>
            </a:r>
          </a:p>
          <a:p>
            <a:r>
              <a:rPr lang="en-US" dirty="0" smtClean="0"/>
              <a:t>Individual Company Culture</a:t>
            </a:r>
          </a:p>
          <a:p>
            <a:r>
              <a:rPr lang="en-US" dirty="0" smtClean="0"/>
              <a:t>Product Pride</a:t>
            </a:r>
          </a:p>
          <a:p>
            <a:r>
              <a:rPr lang="en-US" dirty="0" smtClean="0"/>
              <a:t>Domain Pride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491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the Leaders Did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09551" y="1524000"/>
            <a:ext cx="4362450" cy="45085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3200" dirty="0"/>
              <a:t>The best way to  integrate our software is to make sure we integrate our people</a:t>
            </a:r>
          </a:p>
        </p:txBody>
      </p:sp>
      <p:pic>
        <p:nvPicPr>
          <p:cNvPr id="37894" name="Picture 6" descr="200150419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1925"/>
            <a:ext cx="43434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Bridge-the-g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4625"/>
            <a:ext cx="472440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874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67600" y="61354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Alexey </a:t>
            </a:r>
            <a:r>
              <a:rPr lang="en-US" b="1" dirty="0" err="1"/>
              <a:t>Krivitsky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977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3"/>
          <p:cNvSpPr txBox="1">
            <a:spLocks noGrp="1"/>
          </p:cNvSpPr>
          <p:nvPr/>
        </p:nvSpPr>
        <p:spPr bwMode="auto">
          <a:xfrm>
            <a:off x="417513" y="608647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CC4CD9C7-46EA-4BAE-B30D-2C6C03FC9326}" type="slidenum">
              <a:rPr lang="en-US" sz="800">
                <a:solidFill>
                  <a:schemeClr val="bg2"/>
                </a:solidFill>
              </a:rPr>
              <a:pPr eaLnBrk="0" hangingPunct="0"/>
              <a:t>2</a:t>
            </a:fld>
            <a:endParaRPr lang="en-US" sz="800">
              <a:solidFill>
                <a:schemeClr val="bg2"/>
              </a:solidFill>
            </a:endParaRPr>
          </a:p>
        </p:txBody>
      </p:sp>
      <p:pic>
        <p:nvPicPr>
          <p:cNvPr id="72706" name="Picture 2" descr="ihs_logo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1196752"/>
            <a:ext cx="91408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b="1" dirty="0" smtClean="0">
                <a:ea typeface="ＭＳ Ｐゴシック"/>
              </a:rPr>
              <a:t>We have a diversified customer base</a:t>
            </a:r>
            <a:br>
              <a:rPr lang="en-US" altLang="ja-JP" b="1" dirty="0" smtClean="0">
                <a:ea typeface="ＭＳ Ｐゴシック"/>
              </a:rPr>
            </a:br>
            <a:endParaRPr lang="en-US" altLang="ja-JP" sz="1600" b="1" dirty="0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15196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441325" y="2273300"/>
            <a:ext cx="8191500" cy="3773487"/>
            <a:chOff x="278" y="1009"/>
            <a:chExt cx="5160" cy="2377"/>
          </a:xfrm>
        </p:grpSpPr>
        <p:pic>
          <p:nvPicPr>
            <p:cNvPr id="38916" name="Picture 4" descr="Barr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" y="1880"/>
              <a:ext cx="1254" cy="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7" name="Picture 5" descr="Dollar sign pg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" y="1369"/>
              <a:ext cx="744" cy="1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8" name="Picture 6" descr="Pyramid pg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" y="1073"/>
              <a:ext cx="2215" cy="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550" y="1166"/>
              <a:ext cx="59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Input</a:t>
              </a:r>
            </a:p>
          </p:txBody>
        </p:sp>
        <p:sp>
          <p:nvSpPr>
            <p:cNvPr id="38920" name="Text Box 8"/>
            <p:cNvSpPr txBox="1">
              <a:spLocks noChangeArrowheads="1"/>
            </p:cNvSpPr>
            <p:nvPr/>
          </p:nvSpPr>
          <p:spPr bwMode="auto">
            <a:xfrm>
              <a:off x="4295" y="1358"/>
              <a:ext cx="85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Output</a:t>
              </a:r>
            </a:p>
          </p:txBody>
        </p:sp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1898" y="3156"/>
              <a:ext cx="142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I</a:t>
              </a:r>
              <a:r>
                <a:rPr lang="en-US" sz="2400" b="1" baseline="30000"/>
                <a:t>2</a:t>
              </a:r>
              <a:r>
                <a:rPr lang="en-US" sz="2400" b="1"/>
                <a:t> Enterprise</a:t>
              </a:r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1357" y="1009"/>
              <a:ext cx="2322" cy="21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8923" name="Line 11"/>
            <p:cNvSpPr>
              <a:spLocks noChangeShapeType="1"/>
            </p:cNvSpPr>
            <p:nvPr/>
          </p:nvSpPr>
          <p:spPr bwMode="auto">
            <a:xfrm>
              <a:off x="1035" y="2024"/>
              <a:ext cx="739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8924" name="Line 12"/>
            <p:cNvSpPr>
              <a:spLocks noChangeShapeType="1"/>
            </p:cNvSpPr>
            <p:nvPr/>
          </p:nvSpPr>
          <p:spPr bwMode="auto">
            <a:xfrm>
              <a:off x="3349" y="2094"/>
              <a:ext cx="739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94" y="2273300"/>
            <a:ext cx="4152900" cy="4660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4681" y="1447800"/>
            <a:ext cx="4810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Value Proposition is in creating integrated workflows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Alignment on the </a:t>
            </a:r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236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 Integration</a:t>
            </a:r>
          </a:p>
          <a:p>
            <a:r>
              <a:rPr lang="en-US" dirty="0" smtClean="0"/>
              <a:t>#2 Integration</a:t>
            </a:r>
          </a:p>
          <a:p>
            <a:r>
              <a:rPr lang="en-US" dirty="0" smtClean="0"/>
              <a:t>#3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142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Integrating People</a:t>
            </a: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4265613" y="1776413"/>
            <a:ext cx="4348162" cy="4548187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AutoShape 4"/>
          <p:cNvSpPr>
            <a:spLocks noChangeAspect="1" noChangeArrowheads="1"/>
          </p:cNvSpPr>
          <p:nvPr/>
        </p:nvSpPr>
        <p:spPr bwMode="auto">
          <a:xfrm>
            <a:off x="4803775" y="1981200"/>
            <a:ext cx="3271838" cy="3422650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AutoShape 5"/>
          <p:cNvSpPr>
            <a:spLocks noChangeAspect="1" noChangeArrowheads="1"/>
          </p:cNvSpPr>
          <p:nvPr/>
        </p:nvSpPr>
        <p:spPr bwMode="auto">
          <a:xfrm>
            <a:off x="5341938" y="2124075"/>
            <a:ext cx="2193925" cy="2295525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05425" y="5334000"/>
            <a:ext cx="2335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Developers’ Conference Yearly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305425" y="4495800"/>
            <a:ext cx="2335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PMM Quarterly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256213" y="2895600"/>
            <a:ext cx="2335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Friday@4 Weekly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658938" y="1776413"/>
            <a:ext cx="4348162" cy="4548187"/>
          </a:xfrm>
          <a:custGeom>
            <a:avLst/>
            <a:gdLst>
              <a:gd name="G0" fmla="+- -4629316 0 0"/>
              <a:gd name="G1" fmla="+- -9064214 0 0"/>
              <a:gd name="G2" fmla="+- -4629316 0 -9064214"/>
              <a:gd name="G3" fmla="+- 10800 0 0"/>
              <a:gd name="G4" fmla="+- 0 0 -462931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336 0 0"/>
              <a:gd name="G9" fmla="+- 0 0 -9064214"/>
              <a:gd name="G10" fmla="+- 10336 0 2700"/>
              <a:gd name="G11" fmla="cos G10 -4629316"/>
              <a:gd name="G12" fmla="sin G10 -4629316"/>
              <a:gd name="G13" fmla="cos 13500 -4629316"/>
              <a:gd name="G14" fmla="sin 13500 -4629316"/>
              <a:gd name="G15" fmla="+- G11 10800 0"/>
              <a:gd name="G16" fmla="+- G12 10800 0"/>
              <a:gd name="G17" fmla="+- G13 10800 0"/>
              <a:gd name="G18" fmla="+- G14 10800 0"/>
              <a:gd name="G19" fmla="*/ 10336 1 2"/>
              <a:gd name="G20" fmla="+- G19 5400 0"/>
              <a:gd name="G21" fmla="cos G20 -4629316"/>
              <a:gd name="G22" fmla="sin G20 -4629316"/>
              <a:gd name="G23" fmla="+- G21 10800 0"/>
              <a:gd name="G24" fmla="+- G12 G23 G22"/>
              <a:gd name="G25" fmla="+- G22 G23 G11"/>
              <a:gd name="G26" fmla="cos 10800 -4629316"/>
              <a:gd name="G27" fmla="sin 10800 -4629316"/>
              <a:gd name="G28" fmla="cos 10336 -4629316"/>
              <a:gd name="G29" fmla="sin 10336 -462931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064214"/>
              <a:gd name="G36" fmla="sin G34 -9064214"/>
              <a:gd name="G37" fmla="+/ -9064214 -462931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336 G39"/>
              <a:gd name="G43" fmla="sin 10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100 w 21600"/>
              <a:gd name="T5" fmla="*/ 342 h 21600"/>
              <a:gd name="T6" fmla="*/ 2908 w 21600"/>
              <a:gd name="T7" fmla="*/ 3771 h 21600"/>
              <a:gd name="T8" fmla="*/ 8216 w 21600"/>
              <a:gd name="T9" fmla="*/ 792 h 21600"/>
              <a:gd name="T10" fmla="*/ 15275 w 21600"/>
              <a:gd name="T11" fmla="*/ -1937 h 21600"/>
              <a:gd name="T12" fmla="*/ 17069 w 21600"/>
              <a:gd name="T13" fmla="*/ 1801 h 21600"/>
              <a:gd name="T14" fmla="*/ 13331 w 21600"/>
              <a:gd name="T15" fmla="*/ 3595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226" y="1048"/>
                </a:moveTo>
                <a:cubicBezTo>
                  <a:pt x="13125" y="661"/>
                  <a:pt x="11967" y="464"/>
                  <a:pt x="10800" y="464"/>
                </a:cubicBezTo>
                <a:cubicBezTo>
                  <a:pt x="7851" y="463"/>
                  <a:pt x="5042" y="1723"/>
                  <a:pt x="3081" y="3925"/>
                </a:cubicBezTo>
                <a:lnTo>
                  <a:pt x="2735" y="3616"/>
                </a:lnTo>
                <a:cubicBezTo>
                  <a:pt x="4784" y="1315"/>
                  <a:pt x="7718" y="-1"/>
                  <a:pt x="10800" y="0"/>
                </a:cubicBezTo>
                <a:cubicBezTo>
                  <a:pt x="12019" y="0"/>
                  <a:pt x="13230" y="206"/>
                  <a:pt x="14380" y="610"/>
                </a:cubicBezTo>
                <a:lnTo>
                  <a:pt x="15275" y="-1937"/>
                </a:lnTo>
                <a:lnTo>
                  <a:pt x="17069" y="1801"/>
                </a:lnTo>
                <a:lnTo>
                  <a:pt x="13331" y="3595"/>
                </a:lnTo>
                <a:lnTo>
                  <a:pt x="14226" y="10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524000" y="2605088"/>
            <a:ext cx="2335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Creating the Future</a:t>
            </a:r>
          </a:p>
        </p:txBody>
      </p:sp>
      <p:pic>
        <p:nvPicPr>
          <p:cNvPr id="11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2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039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animBg="1"/>
      <p:bldP spid="23557" grpId="0" animBg="1"/>
      <p:bldP spid="23558" grpId="0"/>
      <p:bldP spid="23559" grpId="0"/>
      <p:bldP spid="23560" grpId="0"/>
      <p:bldP spid="23561" grpId="0" animBg="1"/>
      <p:bldP spid="235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the Future</a:t>
            </a:r>
          </a:p>
        </p:txBody>
      </p:sp>
      <p:pic>
        <p:nvPicPr>
          <p:cNvPr id="17412" name="Picture 4"/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81200"/>
            <a:ext cx="4595813" cy="327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838200" y="2133600"/>
            <a:ext cx="30480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One </a:t>
            </a:r>
            <a:r>
              <a:rPr lang="en-US" sz="2800" dirty="0" smtClean="0"/>
              <a:t>week </a:t>
            </a:r>
            <a:r>
              <a:rPr lang="en-US" sz="2800" dirty="0"/>
              <a:t>exposure to </a:t>
            </a:r>
            <a:r>
              <a:rPr lang="en-US" sz="2800" dirty="0" smtClean="0"/>
              <a:t>Company and vision</a:t>
            </a:r>
            <a:endParaRPr lang="en-US" sz="2800" dirty="0"/>
          </a:p>
          <a:p>
            <a:pPr>
              <a:spcBef>
                <a:spcPct val="50000"/>
              </a:spcBef>
            </a:pPr>
            <a:r>
              <a:rPr lang="en-US" sz="2800" dirty="0"/>
              <a:t>All new employees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4201115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Friday’s @ 4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Informal setting</a:t>
            </a:r>
          </a:p>
          <a:p>
            <a:pPr>
              <a:buFontTx/>
              <a:buNone/>
            </a:pPr>
            <a:r>
              <a:rPr lang="en-US"/>
              <a:t>Opportunity for news</a:t>
            </a:r>
          </a:p>
        </p:txBody>
      </p:sp>
      <p:pic>
        <p:nvPicPr>
          <p:cNvPr id="28677" name="Picture 5" descr="days-months-and-seasons-weekend-and-tgif-268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1432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PG-meeting-0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482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Product/Project Managers’ Meeting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Quarterly</a:t>
            </a:r>
          </a:p>
          <a:p>
            <a:pPr>
              <a:buFontTx/>
              <a:buNone/>
            </a:pPr>
            <a:r>
              <a:rPr lang="en-US"/>
              <a:t>Face to Face</a:t>
            </a:r>
          </a:p>
          <a:p>
            <a:pPr>
              <a:buFontTx/>
              <a:buNone/>
            </a:pPr>
            <a:r>
              <a:rPr lang="en-US"/>
              <a:t>2 days</a:t>
            </a:r>
          </a:p>
        </p:txBody>
      </p:sp>
      <p:pic>
        <p:nvPicPr>
          <p:cNvPr id="29701" name="Picture 5" descr="PG-meeting-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200335329-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8387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33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WorldWide Developers’ Conference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09551" y="1562100"/>
            <a:ext cx="2475508" cy="4508500"/>
          </a:xfrm>
        </p:spPr>
        <p:txBody>
          <a:bodyPr/>
          <a:lstStyle/>
          <a:p>
            <a:r>
              <a:rPr lang="en-US" sz="2800" dirty="0"/>
              <a:t>4 Day event</a:t>
            </a:r>
          </a:p>
          <a:p>
            <a:r>
              <a:rPr lang="en-US" sz="2800" dirty="0" smtClean="0"/>
              <a:t>Annual</a:t>
            </a:r>
          </a:p>
          <a:p>
            <a:r>
              <a:rPr lang="en-US" sz="2800" dirty="0" smtClean="0"/>
              <a:t>Everyone collocated</a:t>
            </a:r>
          </a:p>
          <a:p>
            <a:endParaRPr lang="en-US" sz="2800" dirty="0"/>
          </a:p>
          <a:p>
            <a:r>
              <a:rPr lang="en-US" sz="2800" dirty="0"/>
              <a:t>People </a:t>
            </a:r>
          </a:p>
          <a:p>
            <a:r>
              <a:rPr lang="en-US" sz="2800" dirty="0"/>
              <a:t>Purpose</a:t>
            </a:r>
          </a:p>
          <a:p>
            <a:r>
              <a:rPr lang="en-US" sz="2800" dirty="0"/>
              <a:t>Passion</a:t>
            </a:r>
          </a:p>
          <a:p>
            <a:endParaRPr lang="en-US" sz="2800" dirty="0"/>
          </a:p>
        </p:txBody>
      </p:sp>
      <p:pic>
        <p:nvPicPr>
          <p:cNvPr id="12290" name="Picture 2" descr="https://encrypted-tbn0.gstatic.com/images?q=tbn:ANd9GcTtgCNGmwdUvKQljAeRzshV5H19JkFLzwFxQrh9YG3cbx_Ar3Hts04GDNr1"/>
          <p:cNvPicPr>
            <a:picLocks noGrp="1" noChangeAspect="1" noChangeArrowheads="1"/>
          </p:cNvPicPr>
          <p:nvPr>
            <p:ph type="media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1638"/>
            <a:ext cx="10858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http://media.techtarget.com/digitalguide/images/Misc/acockburn.jpg"/>
          <p:cNvPicPr>
            <a:picLocks noChangeAspect="1" noChangeArrowheads="1"/>
          </p:cNvPicPr>
          <p:nvPr/>
        </p:nvPicPr>
        <p:blipFill>
          <a:blip r:embed="rId4"/>
          <a:srcRect b="18000"/>
          <a:stretch>
            <a:fillRect/>
          </a:stretch>
        </p:blipFill>
        <p:spPr bwMode="auto">
          <a:xfrm>
            <a:off x="4953000" y="1684394"/>
            <a:ext cx="1170432" cy="1421860"/>
          </a:xfrm>
          <a:prstGeom prst="rect">
            <a:avLst/>
          </a:prstGeom>
          <a:noFill/>
        </p:spPr>
      </p:pic>
      <p:pic>
        <p:nvPicPr>
          <p:cNvPr id="7" name="Picture 2" descr="http://manifesto.agilealliance.org/Assets/images/Jim_Highsmit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1709524"/>
            <a:ext cx="1167138" cy="1371600"/>
          </a:xfrm>
          <a:prstGeom prst="rect">
            <a:avLst/>
          </a:prstGeom>
          <a:noFill/>
        </p:spPr>
      </p:pic>
      <p:pic>
        <p:nvPicPr>
          <p:cNvPr id="8" name="Picture 6" descr="http://virtual.vtt.fi/virtual/xp2006/kuvat/kent_beck.jpg"/>
          <p:cNvPicPr>
            <a:picLocks noChangeAspect="1" noChangeArrowheads="1"/>
          </p:cNvPicPr>
          <p:nvPr/>
        </p:nvPicPr>
        <p:blipFill>
          <a:blip r:embed="rId6"/>
          <a:srcRect b="4571"/>
          <a:stretch>
            <a:fillRect/>
          </a:stretch>
        </p:blipFill>
        <p:spPr bwMode="auto">
          <a:xfrm>
            <a:off x="3733800" y="1691664"/>
            <a:ext cx="1170432" cy="1407321"/>
          </a:xfrm>
          <a:prstGeom prst="rect">
            <a:avLst/>
          </a:prstGeom>
          <a:noFill/>
        </p:spPr>
      </p:pic>
      <p:pic>
        <p:nvPicPr>
          <p:cNvPr id="12292" name="Picture 4" descr="http://www.aapg.org/explorer/2008/11nov/peebl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32" y="1666448"/>
            <a:ext cx="1048742" cy="14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encrypted-tbn1.gstatic.com/images?q=tbn:ANd9GcQ0QDI78nZ3dIHSNg8omFgkqoheeM6zxVh6qE5ITH6lZtBXUidRc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50" y="3072916"/>
            <a:ext cx="2338382" cy="16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01" y="32766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encrypted-tbn3.gstatic.com/images?q=tbn:ANd9GcQ2EpBbFRNHIhQ6vnwwmIcSgrMeROpCx6qvIbUt2rX5xgWBukfJ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50" y="4724400"/>
            <a:ext cx="1143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146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Bottom Line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62100"/>
            <a:ext cx="4514850" cy="4508500"/>
          </a:xfrm>
        </p:spPr>
        <p:txBody>
          <a:bodyPr/>
          <a:lstStyle/>
          <a:p>
            <a:r>
              <a:rPr lang="en-US" sz="3200" dirty="0"/>
              <a:t>Revenue grew</a:t>
            </a:r>
          </a:p>
          <a:p>
            <a:r>
              <a:rPr lang="en-US" sz="3200" dirty="0"/>
              <a:t>Market share grew</a:t>
            </a:r>
          </a:p>
          <a:p>
            <a:endParaRPr lang="en-US" sz="3200" dirty="0"/>
          </a:p>
        </p:txBody>
      </p:sp>
      <p:pic>
        <p:nvPicPr>
          <p:cNvPr id="39942" name="Picture 6" descr="200295618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895600"/>
            <a:ext cx="3457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arrow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05000"/>
            <a:ext cx="4848225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926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" y="1396397"/>
            <a:ext cx="7731761" cy="5461603"/>
          </a:xfrm>
        </p:spPr>
      </p:pic>
      <p:sp>
        <p:nvSpPr>
          <p:cNvPr id="3" name="Freeform 2"/>
          <p:cNvSpPr/>
          <p:nvPr/>
        </p:nvSpPr>
        <p:spPr>
          <a:xfrm>
            <a:off x="5918465" y="2566639"/>
            <a:ext cx="1244335" cy="3300761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335" h="3300761">
                <a:moveTo>
                  <a:pt x="1244335" y="3300761"/>
                </a:moveTo>
                <a:cubicBezTo>
                  <a:pt x="665400" y="2382644"/>
                  <a:pt x="86466" y="1464527"/>
                  <a:pt x="6549" y="914400"/>
                </a:cubicBezTo>
                <a:cubicBezTo>
                  <a:pt x="-73368" y="364273"/>
                  <a:pt x="601281" y="178420"/>
                  <a:pt x="764832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304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Alas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3074988" y="1776413"/>
            <a:ext cx="4348162" cy="4548187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0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AutoShape 4"/>
          <p:cNvSpPr>
            <a:spLocks noChangeAspect="1" noChangeArrowheads="1"/>
          </p:cNvSpPr>
          <p:nvPr/>
        </p:nvSpPr>
        <p:spPr bwMode="auto">
          <a:xfrm>
            <a:off x="3613150" y="1981200"/>
            <a:ext cx="3271838" cy="3422650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0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AutoShape 5"/>
          <p:cNvSpPr>
            <a:spLocks noChangeAspect="1" noChangeArrowheads="1"/>
          </p:cNvSpPr>
          <p:nvPr/>
        </p:nvSpPr>
        <p:spPr bwMode="auto">
          <a:xfrm>
            <a:off x="4151313" y="2124075"/>
            <a:ext cx="2193925" cy="2295525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0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114800" y="5334000"/>
            <a:ext cx="2335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Developers’ Conference Yearly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114800" y="4495800"/>
            <a:ext cx="2335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PMM Quarterly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4065588" y="2895600"/>
            <a:ext cx="2335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Friday@4 Weekly</a:t>
            </a:r>
          </a:p>
        </p:txBody>
      </p:sp>
      <p:sp>
        <p:nvSpPr>
          <p:cNvPr id="68617" name="AutoShape 9"/>
          <p:cNvSpPr>
            <a:spLocks noChangeArrowheads="1"/>
          </p:cNvSpPr>
          <p:nvPr/>
        </p:nvSpPr>
        <p:spPr bwMode="auto">
          <a:xfrm>
            <a:off x="468313" y="1776413"/>
            <a:ext cx="4348162" cy="4548187"/>
          </a:xfrm>
          <a:custGeom>
            <a:avLst/>
            <a:gdLst>
              <a:gd name="G0" fmla="+- -4629316 0 0"/>
              <a:gd name="G1" fmla="+- -9064214 0 0"/>
              <a:gd name="G2" fmla="+- -4629316 0 -9064214"/>
              <a:gd name="G3" fmla="+- 10800 0 0"/>
              <a:gd name="G4" fmla="+- 0 0 -462931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336 0 0"/>
              <a:gd name="G9" fmla="+- 0 0 -9064214"/>
              <a:gd name="G10" fmla="+- 10336 0 2700"/>
              <a:gd name="G11" fmla="cos G10 -4629316"/>
              <a:gd name="G12" fmla="sin G10 -4629316"/>
              <a:gd name="G13" fmla="cos 13500 -4629316"/>
              <a:gd name="G14" fmla="sin 13500 -4629316"/>
              <a:gd name="G15" fmla="+- G11 10800 0"/>
              <a:gd name="G16" fmla="+- G12 10800 0"/>
              <a:gd name="G17" fmla="+- G13 10800 0"/>
              <a:gd name="G18" fmla="+- G14 10800 0"/>
              <a:gd name="G19" fmla="*/ 10336 1 2"/>
              <a:gd name="G20" fmla="+- G19 5400 0"/>
              <a:gd name="G21" fmla="cos G20 -4629316"/>
              <a:gd name="G22" fmla="sin G20 -4629316"/>
              <a:gd name="G23" fmla="+- G21 10800 0"/>
              <a:gd name="G24" fmla="+- G12 G23 G22"/>
              <a:gd name="G25" fmla="+- G22 G23 G11"/>
              <a:gd name="G26" fmla="cos 10800 -4629316"/>
              <a:gd name="G27" fmla="sin 10800 -4629316"/>
              <a:gd name="G28" fmla="cos 10336 -4629316"/>
              <a:gd name="G29" fmla="sin 10336 -462931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064214"/>
              <a:gd name="G36" fmla="sin G34 -9064214"/>
              <a:gd name="G37" fmla="+/ -9064214 -462931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336 G39"/>
              <a:gd name="G43" fmla="sin 10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100 w 21600"/>
              <a:gd name="T5" fmla="*/ 342 h 21600"/>
              <a:gd name="T6" fmla="*/ 2908 w 21600"/>
              <a:gd name="T7" fmla="*/ 3771 h 21600"/>
              <a:gd name="T8" fmla="*/ 8216 w 21600"/>
              <a:gd name="T9" fmla="*/ 792 h 21600"/>
              <a:gd name="T10" fmla="*/ 15275 w 21600"/>
              <a:gd name="T11" fmla="*/ -1937 h 21600"/>
              <a:gd name="T12" fmla="*/ 17069 w 21600"/>
              <a:gd name="T13" fmla="*/ 1801 h 21600"/>
              <a:gd name="T14" fmla="*/ 13331 w 21600"/>
              <a:gd name="T15" fmla="*/ 3595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226" y="1048"/>
                </a:moveTo>
                <a:cubicBezTo>
                  <a:pt x="13125" y="661"/>
                  <a:pt x="11967" y="464"/>
                  <a:pt x="10800" y="464"/>
                </a:cubicBezTo>
                <a:cubicBezTo>
                  <a:pt x="7851" y="464"/>
                  <a:pt x="5042" y="1723"/>
                  <a:pt x="3081" y="3925"/>
                </a:cubicBezTo>
                <a:lnTo>
                  <a:pt x="2735" y="3616"/>
                </a:lnTo>
                <a:cubicBezTo>
                  <a:pt x="4784" y="1315"/>
                  <a:pt x="7718" y="0"/>
                  <a:pt x="10800" y="0"/>
                </a:cubicBezTo>
                <a:cubicBezTo>
                  <a:pt x="12019" y="0"/>
                  <a:pt x="13230" y="206"/>
                  <a:pt x="14380" y="610"/>
                </a:cubicBezTo>
                <a:lnTo>
                  <a:pt x="15275" y="-1937"/>
                </a:lnTo>
                <a:lnTo>
                  <a:pt x="17069" y="1801"/>
                </a:lnTo>
                <a:lnTo>
                  <a:pt x="13331" y="3595"/>
                </a:lnTo>
                <a:lnTo>
                  <a:pt x="14226" y="10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333375" y="2605088"/>
            <a:ext cx="2335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Creating the Future</a:t>
            </a:r>
          </a:p>
        </p:txBody>
      </p:sp>
      <p:sp>
        <p:nvSpPr>
          <p:cNvPr id="68619" name="WordArt 11"/>
          <p:cNvSpPr>
            <a:spLocks noChangeArrowheads="1" noChangeShapeType="1" noTextEdit="1"/>
          </p:cNvSpPr>
          <p:nvPr/>
        </p:nvSpPr>
        <p:spPr bwMode="auto">
          <a:xfrm rot="5400000">
            <a:off x="2076450" y="15811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68620" name="WordArt 12"/>
          <p:cNvSpPr>
            <a:spLocks noChangeArrowheads="1" noChangeShapeType="1" noTextEdit="1"/>
          </p:cNvSpPr>
          <p:nvPr/>
        </p:nvSpPr>
        <p:spPr bwMode="auto">
          <a:xfrm rot="5400000">
            <a:off x="5162550" y="40195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68621" name="WordArt 13"/>
          <p:cNvSpPr>
            <a:spLocks noChangeArrowheads="1" noChangeShapeType="1" noTextEdit="1"/>
          </p:cNvSpPr>
          <p:nvPr/>
        </p:nvSpPr>
        <p:spPr bwMode="auto">
          <a:xfrm rot="5400000">
            <a:off x="5162550" y="49339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68622" name="WordArt 14"/>
          <p:cNvSpPr>
            <a:spLocks noChangeArrowheads="1" noChangeShapeType="1" noTextEdit="1"/>
          </p:cNvSpPr>
          <p:nvPr/>
        </p:nvSpPr>
        <p:spPr bwMode="auto">
          <a:xfrm rot="5400000">
            <a:off x="5162550" y="59245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762000"/>
            <a:ext cx="5969063" cy="59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929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  <p:bldP spid="68620" grpId="0" animBg="1"/>
      <p:bldP spid="68621" grpId="0" animBg="1"/>
      <p:bldP spid="686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IHS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05" t="9499" r="7917" b="4822"/>
          <a:stretch/>
        </p:blipFill>
        <p:spPr>
          <a:xfrm>
            <a:off x="0" y="1511299"/>
            <a:ext cx="9144000" cy="51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872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Struggle to Re-Invent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981200"/>
            <a:ext cx="7315200" cy="3667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2612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II</a:t>
            </a:r>
            <a:br>
              <a:rPr lang="en-US" dirty="0" smtClean="0"/>
            </a:br>
            <a:r>
              <a:rPr lang="en-US" sz="3600" dirty="0" smtClean="0"/>
              <a:t>Too many Indians, not enough Chiefs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</a:t>
            </a:r>
          </a:p>
          <a:p>
            <a:pPr lvl="1"/>
            <a:r>
              <a:rPr lang="en-US" dirty="0" smtClean="0"/>
              <a:t>A 5 year arrangement with an offshore outsourcer had not progressed as rapidly as Sr. Executives had hoped</a:t>
            </a:r>
          </a:p>
          <a:p>
            <a:r>
              <a:rPr lang="en-US" dirty="0" smtClean="0"/>
              <a:t>Presumed Answer:</a:t>
            </a:r>
          </a:p>
          <a:p>
            <a:pPr lvl="1"/>
            <a:r>
              <a:rPr lang="en-US" dirty="0"/>
              <a:t>Find an outsourcer that will promise that they will provide good talented developers and strong domain experts.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927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33400" y="15240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 Story:  As a user a I need a flimflam so I can flam the </a:t>
            </a:r>
            <a:r>
              <a:rPr lang="en-US" dirty="0" err="1"/>
              <a:t>flim</a:t>
            </a:r>
            <a:r>
              <a:rPr lang="en-US" dirty="0"/>
              <a:t>.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143375" y="230375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Dev: WTF is a flimflam?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143375" y="3276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Team: IDK. Let’s send a query to PO and Dev Lead.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33400" y="5181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Dev Lead or PO:  Crap!  I need to write every little detail about a flimflam.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4191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Dead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284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33400" y="15240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 Story:  </a:t>
            </a:r>
            <a:r>
              <a:rPr lang="en-US" dirty="0" smtClean="0"/>
              <a:t>much more detail about the flimflam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4145280" y="24003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Dev:  </a:t>
            </a:r>
            <a:r>
              <a:rPr lang="en-US" dirty="0" smtClean="0"/>
              <a:t>Now I get it.  I </a:t>
            </a:r>
            <a:r>
              <a:rPr lang="en-US" dirty="0"/>
              <a:t>can start designing and coding. 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114800" y="3276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 wonder what they mean by the flimflam must have a whatchamacallit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533400" y="56388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Dev Lead or PO:  Crap!  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4114800" y="42672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Team:  WTF is a whatchamacallit?  Better ask the PO or Dev Lead.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504086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Dead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278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Petroleum Reservoir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675" y="5359400"/>
            <a:ext cx="4708525" cy="1041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It’s NOT Rocket Science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72068" name="Picture 4" descr="http://ars.sciencedirect.com/content/image/1-s2.0-S0021999103003462-si106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0"/>
          <a:stretch/>
        </p:blipFill>
        <p:spPr bwMode="auto">
          <a:xfrm>
            <a:off x="614771" y="1409218"/>
            <a:ext cx="8300629" cy="32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603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II</a:t>
            </a:r>
            <a:br>
              <a:rPr lang="en-US" dirty="0" smtClean="0"/>
            </a:br>
            <a:r>
              <a:rPr lang="en-US" sz="3600" dirty="0" smtClean="0"/>
              <a:t>Too many Indians, not enough Chiefs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</a:p>
          <a:p>
            <a:r>
              <a:rPr lang="en-US" dirty="0" smtClean="0"/>
              <a:t>Join and Jolt – 3 times.  Then finally hire PE that was pretty good.  Lasted 2 months.</a:t>
            </a:r>
          </a:p>
          <a:p>
            <a:r>
              <a:rPr lang="en-US" dirty="0" smtClean="0"/>
              <a:t>Made very little progress in 12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782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g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FFCC"/>
                </a:solidFill>
              </a:rPr>
              <a:t>Managing the Coming Storm </a:t>
            </a:r>
            <a:br>
              <a:rPr lang="en-US" sz="4000" dirty="0" smtClean="0">
                <a:solidFill>
                  <a:srgbClr val="FFFFCC"/>
                </a:solidFill>
              </a:rPr>
            </a:br>
            <a:r>
              <a:rPr lang="en-US" sz="3200" dirty="0" smtClean="0">
                <a:solidFill>
                  <a:srgbClr val="FFFFCC"/>
                </a:solidFill>
              </a:rPr>
              <a:t>Inside the Tornado</a:t>
            </a:r>
            <a:r>
              <a:rPr lang="en-US" sz="4000" dirty="0" smtClean="0"/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238" y="1676400"/>
            <a:ext cx="4983162" cy="463550"/>
            <a:chOff x="317" y="1056"/>
            <a:chExt cx="3139" cy="292"/>
          </a:xfrm>
        </p:grpSpPr>
        <p:sp>
          <p:nvSpPr>
            <p:cNvPr id="42021" name="Text Box 5"/>
            <p:cNvSpPr txBox="1">
              <a:spLocks noChangeArrowheads="1"/>
            </p:cNvSpPr>
            <p:nvPr/>
          </p:nvSpPr>
          <p:spPr bwMode="auto">
            <a:xfrm>
              <a:off x="528" y="1056"/>
              <a:ext cx="2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When will we get the requirements?</a:t>
              </a:r>
            </a:p>
          </p:txBody>
        </p:sp>
        <p:pic>
          <p:nvPicPr>
            <p:cNvPr id="42022" name="Picture 6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1056"/>
              <a:ext cx="15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0063" y="2057400"/>
            <a:ext cx="6815137" cy="484188"/>
            <a:chOff x="315" y="1296"/>
            <a:chExt cx="4293" cy="305"/>
          </a:xfrm>
        </p:grpSpPr>
        <p:sp>
          <p:nvSpPr>
            <p:cNvPr id="42019" name="Text Box 8"/>
            <p:cNvSpPr txBox="1">
              <a:spLocks noChangeArrowheads="1"/>
            </p:cNvSpPr>
            <p:nvPr/>
          </p:nvSpPr>
          <p:spPr bwMode="auto">
            <a:xfrm>
              <a:off x="528" y="129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All in good time, my little pretty, all in good time</a:t>
              </a:r>
            </a:p>
          </p:txBody>
        </p:sp>
        <p:pic>
          <p:nvPicPr>
            <p:cNvPr id="42020" name="Picture 9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339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00063" y="2438400"/>
            <a:ext cx="6815137" cy="525463"/>
            <a:chOff x="315" y="1536"/>
            <a:chExt cx="4293" cy="331"/>
          </a:xfrm>
        </p:grpSpPr>
        <p:sp>
          <p:nvSpPr>
            <p:cNvPr id="42017" name="Text Box 11"/>
            <p:cNvSpPr txBox="1">
              <a:spLocks noChangeArrowheads="1"/>
            </p:cNvSpPr>
            <p:nvPr/>
          </p:nvSpPr>
          <p:spPr bwMode="auto">
            <a:xfrm>
              <a:off x="528" y="153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But I guess it doesn't matter anyway</a:t>
              </a:r>
            </a:p>
          </p:txBody>
        </p:sp>
        <p:pic>
          <p:nvPicPr>
            <p:cNvPr id="42018" name="Picture 12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567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00063" y="5314950"/>
            <a:ext cx="6815137" cy="476250"/>
            <a:chOff x="315" y="3120"/>
            <a:chExt cx="4293" cy="300"/>
          </a:xfrm>
        </p:grpSpPr>
        <p:sp>
          <p:nvSpPr>
            <p:cNvPr id="42015" name="Text Box 14"/>
            <p:cNvSpPr txBox="1">
              <a:spLocks noChangeArrowheads="1"/>
            </p:cNvSpPr>
            <p:nvPr/>
          </p:nvSpPr>
          <p:spPr bwMode="auto">
            <a:xfrm>
              <a:off x="528" y="312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Doesn't anybody believe me?</a:t>
              </a:r>
            </a:p>
          </p:txBody>
        </p:sp>
        <p:pic>
          <p:nvPicPr>
            <p:cNvPr id="42016" name="Picture 15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120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0063" y="6086475"/>
            <a:ext cx="6815137" cy="542925"/>
            <a:chOff x="315" y="3606"/>
            <a:chExt cx="4293" cy="342"/>
          </a:xfrm>
        </p:grpSpPr>
        <p:sp>
          <p:nvSpPr>
            <p:cNvPr id="42013" name="Text Box 17"/>
            <p:cNvSpPr txBox="1">
              <a:spLocks noChangeArrowheads="1"/>
            </p:cNvSpPr>
            <p:nvPr/>
          </p:nvSpPr>
          <p:spPr bwMode="auto">
            <a:xfrm>
              <a:off x="528" y="36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You're a very bad man!</a:t>
              </a:r>
            </a:p>
          </p:txBody>
        </p:sp>
        <p:pic>
          <p:nvPicPr>
            <p:cNvPr id="42014" name="Picture 18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648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00063" y="2819400"/>
            <a:ext cx="6815137" cy="492125"/>
            <a:chOff x="315" y="1776"/>
            <a:chExt cx="4293" cy="310"/>
          </a:xfrm>
        </p:grpSpPr>
        <p:sp>
          <p:nvSpPr>
            <p:cNvPr id="42011" name="Text Box 20"/>
            <p:cNvSpPr txBox="1">
              <a:spLocks noChangeArrowheads="1"/>
            </p:cNvSpPr>
            <p:nvPr/>
          </p:nvSpPr>
          <p:spPr bwMode="auto">
            <a:xfrm>
              <a:off x="528" y="177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Just give me your estimates by this afternoon</a:t>
              </a:r>
            </a:p>
          </p:txBody>
        </p:sp>
        <p:pic>
          <p:nvPicPr>
            <p:cNvPr id="42012" name="Picture 21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824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00063" y="4171950"/>
            <a:ext cx="6815137" cy="466725"/>
            <a:chOff x="315" y="2400"/>
            <a:chExt cx="4293" cy="294"/>
          </a:xfrm>
        </p:grpSpPr>
        <p:sp>
          <p:nvSpPr>
            <p:cNvPr id="42009" name="Text Box 23"/>
            <p:cNvSpPr txBox="1">
              <a:spLocks noChangeArrowheads="1"/>
            </p:cNvSpPr>
            <p:nvPr/>
          </p:nvSpPr>
          <p:spPr bwMode="auto">
            <a:xfrm>
              <a:off x="528" y="24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something today!</a:t>
              </a:r>
            </a:p>
          </p:txBody>
        </p:sp>
        <p:pic>
          <p:nvPicPr>
            <p:cNvPr id="42010" name="Picture 24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40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0063" y="5705475"/>
            <a:ext cx="7729537" cy="482600"/>
            <a:chOff x="315" y="3366"/>
            <a:chExt cx="4869" cy="304"/>
          </a:xfrm>
        </p:grpSpPr>
        <p:sp>
          <p:nvSpPr>
            <p:cNvPr id="42007" name="Text Box 26"/>
            <p:cNvSpPr txBox="1">
              <a:spLocks noChangeArrowheads="1"/>
            </p:cNvSpPr>
            <p:nvPr/>
          </p:nvSpPr>
          <p:spPr bwMode="auto">
            <a:xfrm>
              <a:off x="528" y="3366"/>
              <a:ext cx="46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already promised the customer it will be out in 6 months</a:t>
              </a:r>
            </a:p>
          </p:txBody>
        </p:sp>
        <p:pic>
          <p:nvPicPr>
            <p:cNvPr id="42008" name="Picture 27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408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00063" y="4933950"/>
            <a:ext cx="6815137" cy="466725"/>
            <a:chOff x="315" y="2880"/>
            <a:chExt cx="4293" cy="294"/>
          </a:xfrm>
        </p:grpSpPr>
        <p:sp>
          <p:nvSpPr>
            <p:cNvPr id="42005" name="Text Box 29"/>
            <p:cNvSpPr txBox="1">
              <a:spLocks noChangeArrowheads="1"/>
            </p:cNvSpPr>
            <p:nvPr/>
          </p:nvSpPr>
          <p:spPr bwMode="auto">
            <a:xfrm>
              <a:off x="528" y="288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it sooner.</a:t>
              </a:r>
            </a:p>
          </p:txBody>
        </p:sp>
        <p:pic>
          <p:nvPicPr>
            <p:cNvPr id="42006" name="Picture 30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88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81000" y="3594100"/>
            <a:ext cx="8229600" cy="676275"/>
            <a:chOff x="240" y="2016"/>
            <a:chExt cx="5184" cy="426"/>
          </a:xfrm>
        </p:grpSpPr>
        <p:sp>
          <p:nvSpPr>
            <p:cNvPr id="42003" name="Text Box 32"/>
            <p:cNvSpPr txBox="1">
              <a:spLocks noChangeArrowheads="1"/>
            </p:cNvSpPr>
            <p:nvPr/>
          </p:nvSpPr>
          <p:spPr bwMode="auto">
            <a:xfrm>
              <a:off x="528" y="2016"/>
              <a:ext cx="4896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Not so fast! Not so fast! ... I'll have to give the matter a little thought. Go away and come back tomorrow</a:t>
              </a:r>
            </a:p>
          </p:txBody>
        </p:sp>
        <p:pic>
          <p:nvPicPr>
            <p:cNvPr id="42004" name="Picture 33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81000" y="4562475"/>
            <a:ext cx="6934200" cy="457200"/>
            <a:chOff x="240" y="2646"/>
            <a:chExt cx="4368" cy="288"/>
          </a:xfrm>
        </p:grpSpPr>
        <p:sp>
          <p:nvSpPr>
            <p:cNvPr id="42001" name="Text Box 35"/>
            <p:cNvSpPr txBox="1">
              <a:spLocks noChangeArrowheads="1"/>
            </p:cNvSpPr>
            <p:nvPr/>
          </p:nvSpPr>
          <p:spPr bwMode="auto">
            <a:xfrm>
              <a:off x="528" y="264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Ok then, it will take 2 years.</a:t>
              </a:r>
            </a:p>
          </p:txBody>
        </p:sp>
        <p:pic>
          <p:nvPicPr>
            <p:cNvPr id="42002" name="Picture 36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88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990600" y="3276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Team Unity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990600" y="1371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Project Kickoff</a:t>
            </a:r>
          </a:p>
        </p:txBody>
      </p:sp>
    </p:spTree>
    <p:extLst>
      <p:ext uri="{BB962C8B-B14F-4D97-AF65-F5344CB8AC3E}">
        <p14:creationId xmlns:p14="http://schemas.microsoft.com/office/powerpoint/2010/main" val="1081675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l_in_good_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nt_ma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_so_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ieve_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61" grpId="0" autoUpdateAnimBg="0"/>
      <p:bldP spid="7786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g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CC"/>
                </a:solidFill>
              </a:rPr>
              <a:t>We’re not in Kansas Anymore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8663" y="3754438"/>
            <a:ext cx="6972300" cy="588962"/>
            <a:chOff x="485" y="2355"/>
            <a:chExt cx="4075" cy="390"/>
          </a:xfrm>
        </p:grpSpPr>
        <p:sp>
          <p:nvSpPr>
            <p:cNvPr id="43025" name="Text Box 5"/>
            <p:cNvSpPr txBox="1">
              <a:spLocks noChangeArrowheads="1"/>
            </p:cNvSpPr>
            <p:nvPr/>
          </p:nvSpPr>
          <p:spPr bwMode="auto">
            <a:xfrm>
              <a:off x="487" y="2442"/>
              <a:ext cx="407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My! People come and go so quickly here!</a:t>
              </a:r>
            </a:p>
          </p:txBody>
        </p:sp>
        <p:pic>
          <p:nvPicPr>
            <p:cNvPr id="43026" name="Picture 6" descr="dorothy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2355"/>
              <a:ext cx="1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28663" y="2533650"/>
            <a:ext cx="8115300" cy="579438"/>
            <a:chOff x="457" y="1540"/>
            <a:chExt cx="4199" cy="385"/>
          </a:xfrm>
        </p:grpSpPr>
        <p:sp>
          <p:nvSpPr>
            <p:cNvPr id="43023" name="Text Box 8"/>
            <p:cNvSpPr txBox="1">
              <a:spLocks noChangeArrowheads="1"/>
            </p:cNvSpPr>
            <p:nvPr/>
          </p:nvSpPr>
          <p:spPr bwMode="auto">
            <a:xfrm>
              <a:off x="534" y="1578"/>
              <a:ext cx="412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may not come out alive, but I'm goin' in there!</a:t>
              </a:r>
            </a:p>
          </p:txBody>
        </p:sp>
        <p:pic>
          <p:nvPicPr>
            <p:cNvPr id="43024" name="Picture 9" descr="lion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" y="1540"/>
              <a:ext cx="18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60400" y="3324225"/>
            <a:ext cx="7650163" cy="488950"/>
            <a:chOff x="466" y="2073"/>
            <a:chExt cx="4910" cy="323"/>
          </a:xfrm>
        </p:grpSpPr>
        <p:sp>
          <p:nvSpPr>
            <p:cNvPr id="43021" name="Text Box 11"/>
            <p:cNvSpPr txBox="1">
              <a:spLocks noChangeArrowheads="1"/>
            </p:cNvSpPr>
            <p:nvPr/>
          </p:nvSpPr>
          <p:spPr bwMode="auto">
            <a:xfrm>
              <a:off x="480" y="2142"/>
              <a:ext cx="489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The Great and Powerful Oz has got matters well in hand.</a:t>
              </a:r>
            </a:p>
          </p:txBody>
        </p:sp>
        <p:pic>
          <p:nvPicPr>
            <p:cNvPr id="43022" name="Picture 12" descr="wizofoz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" y="2073"/>
              <a:ext cx="2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60400" y="4648200"/>
            <a:ext cx="6843713" cy="822325"/>
            <a:chOff x="461" y="3024"/>
            <a:chExt cx="4311" cy="518"/>
          </a:xfrm>
        </p:grpSpPr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528" y="3024"/>
              <a:ext cx="42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"Hee hee hee ha ha! Going so soon? I wouldn't hear of it! Why, my little party's just beginning!</a:t>
              </a:r>
            </a:p>
          </p:txBody>
        </p:sp>
        <p:pic>
          <p:nvPicPr>
            <p:cNvPr id="43020" name="Picture 15" descr="wwitch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3034"/>
              <a:ext cx="21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1219200" y="2209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Developer Hero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1219200" y="2971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Reorg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219200" y="4267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3288355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in_in_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_in_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ople_come_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ing_so_s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utoUpdateAnimBg="0"/>
      <p:bldP spid="79889" grpId="0" autoUpdateAnimBg="0"/>
      <p:bldP spid="7989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1" y="1562100"/>
            <a:ext cx="5874618" cy="45085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Romania</a:t>
            </a:r>
          </a:p>
          <a:p>
            <a:pPr lvl="1"/>
            <a:r>
              <a:rPr lang="en-US" dirty="0" smtClean="0"/>
              <a:t>3 Software Developers</a:t>
            </a:r>
          </a:p>
          <a:p>
            <a:pPr lvl="1"/>
            <a:r>
              <a:rPr lang="en-US" dirty="0" smtClean="0"/>
              <a:t>3 Reservoir Simulation Experts</a:t>
            </a:r>
          </a:p>
          <a:p>
            <a:pPr lvl="1"/>
            <a:r>
              <a:rPr lang="en-US" dirty="0" smtClean="0"/>
              <a:t>Owner was Professor of Reservoir Simulation (and a benevolent dictator)</a:t>
            </a:r>
          </a:p>
          <a:p>
            <a:pPr lvl="1"/>
            <a:r>
              <a:rPr lang="en-US" dirty="0" smtClean="0"/>
              <a:t>Communicated in the language of reservoir simulation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Vietnam</a:t>
            </a:r>
          </a:p>
          <a:p>
            <a:pPr lvl="1"/>
            <a:r>
              <a:rPr lang="en-US" dirty="0" smtClean="0"/>
              <a:t>4 automation test experts</a:t>
            </a:r>
          </a:p>
          <a:p>
            <a:pPr lvl="1"/>
            <a:r>
              <a:rPr lang="en-US" dirty="0" smtClean="0"/>
              <a:t>Specialized in Action Based Testing</a:t>
            </a:r>
          </a:p>
          <a:p>
            <a:pPr lvl="1"/>
            <a:r>
              <a:rPr lang="en-US" dirty="0" smtClean="0"/>
              <a:t>Communication from domain experts (US and Romania) via </a:t>
            </a:r>
            <a:r>
              <a:rPr lang="en-US" dirty="0" err="1"/>
              <a:t>C</a:t>
            </a:r>
            <a:r>
              <a:rPr lang="en-US" dirty="0" err="1" smtClean="0"/>
              <a:t>amtasia</a:t>
            </a:r>
            <a:r>
              <a:rPr lang="en-US" dirty="0" smtClean="0"/>
              <a:t> videos.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772816"/>
            <a:ext cx="2114550" cy="1409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08068" y="169798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889" y="4332709"/>
            <a:ext cx="1858379" cy="7334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059238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Expertise </a:t>
            </a:r>
            <a:br>
              <a:rPr lang="en-US" dirty="0" smtClean="0"/>
            </a:br>
            <a:r>
              <a:rPr lang="en-US" sz="2400" dirty="0" smtClean="0"/>
              <a:t>(Houston, Bucharest, Ho Chi Minh City)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319514"/>
            <a:ext cx="74771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9222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447800"/>
            <a:ext cx="2114550" cy="1409700"/>
          </a:xfrm>
          <a:prstGeom prst="rect">
            <a:avLst/>
          </a:prstGeom>
          <a:noFill/>
        </p:spPr>
      </p:pic>
      <p:pic>
        <p:nvPicPr>
          <p:cNvPr id="649224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4191000"/>
            <a:ext cx="1858379" cy="7334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3738372"/>
            <a:ext cx="1485900" cy="871728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 rot="19224820">
            <a:off x="2667000" y="2781300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375180" flipV="1">
            <a:off x="5760690" y="3238439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00335" y="4619555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 Dev</a:t>
            </a:r>
          </a:p>
          <a:p>
            <a:pPr algn="ctr"/>
            <a:r>
              <a:rPr lang="en-US" dirty="0"/>
              <a:t>6</a:t>
            </a:r>
            <a:r>
              <a:rPr lang="en-US" dirty="0" smtClean="0"/>
              <a:t> PE Test</a:t>
            </a:r>
          </a:p>
          <a:p>
            <a:pPr algn="ctr"/>
            <a:r>
              <a:rPr lang="en-US" dirty="0" smtClean="0"/>
              <a:t>2 </a:t>
            </a:r>
            <a:r>
              <a:rPr lang="en-US" dirty="0" err="1" smtClean="0"/>
              <a:t>Pgm</a:t>
            </a:r>
            <a:r>
              <a:rPr lang="en-US" dirty="0" smtClean="0"/>
              <a:t> </a:t>
            </a:r>
            <a:r>
              <a:rPr lang="en-US" dirty="0" err="1" smtClean="0"/>
              <a:t>Mgr</a:t>
            </a:r>
            <a:endParaRPr lang="en-US" dirty="0" smtClean="0"/>
          </a:p>
          <a:p>
            <a:pPr algn="ctr"/>
            <a:r>
              <a:rPr lang="en-US" dirty="0" smtClean="0"/>
              <a:t>2 Prod </a:t>
            </a:r>
            <a:r>
              <a:rPr lang="en-US" dirty="0" err="1" smtClean="0"/>
              <a:t>Mgr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62500" y="13729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5040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Auto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746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Todd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447800"/>
            <a:ext cx="6477000" cy="4508500"/>
          </a:xfrm>
        </p:spPr>
        <p:txBody>
          <a:bodyPr/>
          <a:lstStyle/>
          <a:p>
            <a:r>
              <a:rPr lang="en-US" sz="2400" dirty="0" smtClean="0"/>
              <a:t>Chemical &amp; Petroleum Engineer</a:t>
            </a:r>
          </a:p>
          <a:p>
            <a:r>
              <a:rPr lang="en-US" sz="2400" dirty="0" smtClean="0"/>
              <a:t>30+ Years in Software Development</a:t>
            </a:r>
          </a:p>
          <a:p>
            <a:r>
              <a:rPr lang="en-US" sz="2400" dirty="0" smtClean="0"/>
              <a:t>Co-founder of Agile Development Conference </a:t>
            </a:r>
            <a:r>
              <a:rPr lang="en-US" sz="2400" dirty="0" smtClean="0"/>
              <a:t>2003 (Salt Lake City)</a:t>
            </a:r>
            <a:endParaRPr lang="en-US" sz="2400" dirty="0" smtClean="0"/>
          </a:p>
          <a:p>
            <a:r>
              <a:rPr lang="en-US" sz="2400" dirty="0" smtClean="0"/>
              <a:t>Conference Chair</a:t>
            </a:r>
          </a:p>
          <a:p>
            <a:pPr lvl="1"/>
            <a:r>
              <a:rPr lang="en-US" sz="2000" dirty="0" smtClean="0"/>
              <a:t>2004 (Salt Lake City)</a:t>
            </a:r>
          </a:p>
          <a:p>
            <a:pPr lvl="1"/>
            <a:r>
              <a:rPr lang="en-US" sz="2000" dirty="0" smtClean="0"/>
              <a:t>2005 (Denver)</a:t>
            </a:r>
          </a:p>
          <a:p>
            <a:pPr lvl="1"/>
            <a:r>
              <a:rPr lang="en-US" sz="2000" dirty="0" smtClean="0"/>
              <a:t>2006 (Minneapolis)</a:t>
            </a:r>
          </a:p>
          <a:p>
            <a:pPr lvl="1"/>
            <a:r>
              <a:rPr lang="en-US" sz="2000" dirty="0" smtClean="0"/>
              <a:t>2011 (Salt Lake City)</a:t>
            </a:r>
          </a:p>
          <a:p>
            <a:r>
              <a:rPr lang="en-US" sz="2400" dirty="0" smtClean="0"/>
              <a:t>Agile Alliance Board</a:t>
            </a:r>
          </a:p>
          <a:p>
            <a:r>
              <a:rPr lang="en-US" sz="2400" dirty="0" smtClean="0"/>
              <a:t>Co-founder and past President of Agile Leadership Network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 descr="Pollyanna 10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1"/>
            <a:ext cx="1633451" cy="223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1sOIwJFqRL"/>
          <p:cNvPicPr>
            <a:picLocks noChangeAspect="1" noChangeArrowheads="1"/>
          </p:cNvPicPr>
          <p:nvPr/>
        </p:nvPicPr>
        <p:blipFill>
          <a:blip r:embed="rId3"/>
          <a:srcRect l="12202" r="12228"/>
          <a:stretch>
            <a:fillRect/>
          </a:stretch>
        </p:blipFill>
        <p:spPr bwMode="auto">
          <a:xfrm>
            <a:off x="573635" y="4117804"/>
            <a:ext cx="1712365" cy="2266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57925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9550" y="1562100"/>
          <a:ext cx="85375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 rot="728119">
            <a:off x="1673059" y="4036558"/>
            <a:ext cx="5147563" cy="92333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97% Reduction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3988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Challenge: Time Shift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994900" y="1562100"/>
            <a:ext cx="69668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Right Arrow 2"/>
          <p:cNvSpPr/>
          <p:nvPr/>
        </p:nvSpPr>
        <p:spPr>
          <a:xfrm rot="12381939">
            <a:off x="5263290" y="2814520"/>
            <a:ext cx="1805035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261954">
            <a:off x="1988210" y="2743408"/>
            <a:ext cx="2942431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60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88913"/>
            <a:ext cx="6419850" cy="1131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Think Globally and Optimize the Whole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9762" name="Picture 2" descr="http://us.cdn4.123rf.com/168nwm/quido/quido0901/quido090100056/4207462-doughnut-structured-earth-in-black-sp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268760"/>
            <a:ext cx="7429500" cy="5572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3085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and Domain Matters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" y="1562100"/>
            <a:ext cx="7497182" cy="5295900"/>
          </a:xfrm>
        </p:spPr>
      </p:pic>
      <p:sp>
        <p:nvSpPr>
          <p:cNvPr id="3" name="Freeform 2"/>
          <p:cNvSpPr/>
          <p:nvPr/>
        </p:nvSpPr>
        <p:spPr>
          <a:xfrm flipH="1">
            <a:off x="1981200" y="2743200"/>
            <a:ext cx="4267200" cy="2438400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  <a:gd name="connsiteX0" fmla="*/ 801147 w 801147"/>
              <a:gd name="connsiteY0" fmla="*/ 3300761 h 3300761"/>
              <a:gd name="connsiteX1" fmla="*/ 16869 w 801147"/>
              <a:gd name="connsiteY1" fmla="*/ 711623 h 3300761"/>
              <a:gd name="connsiteX2" fmla="*/ 321644 w 801147"/>
              <a:gd name="connsiteY2" fmla="*/ 0 h 3300761"/>
              <a:gd name="connsiteX0" fmla="*/ 1371993 w 1371993"/>
              <a:gd name="connsiteY0" fmla="*/ 3503539 h 3503539"/>
              <a:gd name="connsiteX1" fmla="*/ 587715 w 1371993"/>
              <a:gd name="connsiteY1" fmla="*/ 914401 h 3503539"/>
              <a:gd name="connsiteX2" fmla="*/ 32504 w 1371993"/>
              <a:gd name="connsiteY2" fmla="*/ 0 h 3503539"/>
              <a:gd name="connsiteX0" fmla="*/ 1339489 w 1339489"/>
              <a:gd name="connsiteY0" fmla="*/ 3503539 h 3503539"/>
              <a:gd name="connsiteX1" fmla="*/ 555211 w 1339489"/>
              <a:gd name="connsiteY1" fmla="*/ 914401 h 3503539"/>
              <a:gd name="connsiteX2" fmla="*/ 0 w 1339489"/>
              <a:gd name="connsiteY2" fmla="*/ 0 h 3503539"/>
              <a:gd name="connsiteX0" fmla="*/ 1413394 w 1413394"/>
              <a:gd name="connsiteY0" fmla="*/ 3030393 h 3030393"/>
              <a:gd name="connsiteX1" fmla="*/ 629116 w 1413394"/>
              <a:gd name="connsiteY1" fmla="*/ 441255 h 3030393"/>
              <a:gd name="connsiteX2" fmla="*/ 0 w 1413394"/>
              <a:gd name="connsiteY2" fmla="*/ 0 h 3030393"/>
              <a:gd name="connsiteX0" fmla="*/ 1413394 w 1413394"/>
              <a:gd name="connsiteY0" fmla="*/ 3030393 h 3030393"/>
              <a:gd name="connsiteX1" fmla="*/ 649272 w 1413394"/>
              <a:gd name="connsiteY1" fmla="*/ 863709 h 3030393"/>
              <a:gd name="connsiteX2" fmla="*/ 0 w 1413394"/>
              <a:gd name="connsiteY2" fmla="*/ 0 h 3030393"/>
              <a:gd name="connsiteX0" fmla="*/ 1161445 w 1161445"/>
              <a:gd name="connsiteY0" fmla="*/ 2895208 h 2895208"/>
              <a:gd name="connsiteX1" fmla="*/ 397323 w 1161445"/>
              <a:gd name="connsiteY1" fmla="*/ 728524 h 2895208"/>
              <a:gd name="connsiteX2" fmla="*/ 0 w 1161445"/>
              <a:gd name="connsiteY2" fmla="*/ 0 h 2895208"/>
              <a:gd name="connsiteX0" fmla="*/ 1161445 w 1161445"/>
              <a:gd name="connsiteY0" fmla="*/ 2967294 h 2967294"/>
              <a:gd name="connsiteX1" fmla="*/ 370448 w 1161445"/>
              <a:gd name="connsiteY1" fmla="*/ 192278 h 2967294"/>
              <a:gd name="connsiteX2" fmla="*/ 0 w 1161445"/>
              <a:gd name="connsiteY2" fmla="*/ 72086 h 2967294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1880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428" h="3250069">
                <a:moveTo>
                  <a:pt x="1245428" y="3250069"/>
                </a:moveTo>
                <a:cubicBezTo>
                  <a:pt x="1073481" y="564727"/>
                  <a:pt x="1275821" y="2783957"/>
                  <a:pt x="1078257" y="962564"/>
                </a:cubicBezTo>
                <a:cubicBezTo>
                  <a:pt x="777279" y="436121"/>
                  <a:pt x="246286" y="43235"/>
                  <a:pt x="0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6050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Empowered Distributed Teams</a:t>
            </a:r>
            <a:endParaRPr lang="en-US" dirty="0"/>
          </a:p>
        </p:txBody>
      </p:sp>
      <p:pic>
        <p:nvPicPr>
          <p:cNvPr id="47104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17" y="1459556"/>
            <a:ext cx="6754383" cy="50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550" y="4114800"/>
            <a:ext cx="2058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endParaRPr lang="en-US" dirty="0" smtClean="0"/>
          </a:p>
          <a:p>
            <a:r>
              <a:rPr lang="en-US" dirty="0" smtClean="0"/>
              <a:t>Trust</a:t>
            </a:r>
          </a:p>
          <a:p>
            <a:r>
              <a:rPr lang="en-US" dirty="0" smtClean="0"/>
              <a:t>Ownership</a:t>
            </a:r>
          </a:p>
        </p:txBody>
      </p:sp>
      <p:sp>
        <p:nvSpPr>
          <p:cNvPr id="5" name="Right Arrow 4"/>
          <p:cNvSpPr/>
          <p:nvPr/>
        </p:nvSpPr>
        <p:spPr>
          <a:xfrm flipH="1">
            <a:off x="1835696" y="4207768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121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III</a:t>
            </a:r>
            <a:br>
              <a:rPr lang="en-US" dirty="0" smtClean="0"/>
            </a:br>
            <a:r>
              <a:rPr lang="en-US" dirty="0" smtClean="0"/>
              <a:t>Herding Cats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31553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16828871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Grumpy Cats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9551" y="5511800"/>
            <a:ext cx="8477250" cy="812800"/>
          </a:xfrm>
        </p:spPr>
        <p:txBody>
          <a:bodyPr/>
          <a:lstStyle/>
          <a:p>
            <a:r>
              <a:rPr lang="en-US" dirty="0" smtClean="0"/>
              <a:t>3 years into a “1 year”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6851"/>
            <a:ext cx="5800724" cy="38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95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Grumpy Old Men (and Women)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55686"/>
            <a:ext cx="7945092" cy="4692714"/>
          </a:xfrm>
        </p:spPr>
      </p:pic>
    </p:spTree>
    <p:extLst>
      <p:ext uri="{BB962C8B-B14F-4D97-AF65-F5344CB8AC3E}">
        <p14:creationId xmlns:p14="http://schemas.microsoft.com/office/powerpoint/2010/main" val="34463849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Distributed Teams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73" t="14914" r="22124" b="22862"/>
          <a:stretch/>
        </p:blipFill>
        <p:spPr>
          <a:xfrm>
            <a:off x="455936" y="1418482"/>
            <a:ext cx="8364536" cy="5322886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423484" y="421338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6304" y="397575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417622" y="4213380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178376" y="397188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345912" y="4640751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92328" y="414023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980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 had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33400" y="15240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Business:  We need a new manager to hold them accountable!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143375" y="230375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PMO:  Their process is broken.  They should be using </a:t>
            </a:r>
            <a:r>
              <a:rPr lang="en-US" dirty="0" err="1" smtClean="0"/>
              <a:t>SAFe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>
          <a:xfrm>
            <a:off x="566928" y="31242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Dev Team: The Business doesn’t know what they need!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533400" y="39624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Dev Team: The team in India requires too much babysitting!</a:t>
            </a:r>
            <a:endParaRPr lang="en-US" dirty="0"/>
          </a:p>
        </p:txBody>
      </p:sp>
      <p:sp>
        <p:nvSpPr>
          <p:cNvPr id="10" name="Rectangular Callout 9"/>
          <p:cNvSpPr/>
          <p:nvPr/>
        </p:nvSpPr>
        <p:spPr>
          <a:xfrm>
            <a:off x="4114800" y="47244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Project Manager:  India </a:t>
            </a:r>
            <a:r>
              <a:rPr lang="en-US" dirty="0"/>
              <a:t>t</a:t>
            </a:r>
            <a:r>
              <a:rPr lang="en-US" dirty="0" smtClean="0"/>
              <a:t>eam has capacity but US team doesn’t give them anything</a:t>
            </a:r>
            <a:endParaRPr lang="en-US" dirty="0"/>
          </a:p>
        </p:txBody>
      </p:sp>
      <p:sp>
        <p:nvSpPr>
          <p:cNvPr id="11" name="Rectangular Callout 10"/>
          <p:cNvSpPr/>
          <p:nvPr/>
        </p:nvSpPr>
        <p:spPr>
          <a:xfrm>
            <a:off x="533400" y="5562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Business:  </a:t>
            </a:r>
            <a:r>
              <a:rPr lang="en-US" dirty="0" smtClean="0"/>
              <a:t>The India team are the only ones that demo at the showcase!</a:t>
            </a:r>
            <a:endParaRPr lang="en-US" dirty="0"/>
          </a:p>
        </p:txBody>
      </p:sp>
      <p:sp>
        <p:nvSpPr>
          <p:cNvPr id="12" name="Rectangular Callout 11"/>
          <p:cNvSpPr/>
          <p:nvPr/>
        </p:nvSpPr>
        <p:spPr>
          <a:xfrm>
            <a:off x="5867400" y="5638800"/>
            <a:ext cx="2819400" cy="609600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Bossman</a:t>
            </a:r>
            <a:r>
              <a:rPr lang="en-US" dirty="0" smtClean="0"/>
              <a:t>:  Just Fix It!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>
          <a:xfrm>
            <a:off x="5659437" y="3280681"/>
            <a:ext cx="2493963" cy="107638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Dev Team: We know what we are doing!  Just let us do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292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Distributed Teams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873" t="14914" r="22124" b="22862"/>
          <a:stretch/>
        </p:blipFill>
        <p:spPr>
          <a:xfrm>
            <a:off x="455936" y="1418482"/>
            <a:ext cx="8364536" cy="5322886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423484" y="421338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349912" y="420165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6304" y="397575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592484" y="3523955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696584" y="319354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208752" y="416766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300192" y="429309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020272" y="465313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165650" y="377063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274898" y="454429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364088" y="369760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300192" y="4633704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417622" y="4213380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178376" y="397188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727740" y="3717032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523440" y="350100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345912" y="4640751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6358630" y="4526706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92328" y="414023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719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Agile Coaching</a:t>
            </a:r>
          </a:p>
          <a:p>
            <a:pPr lvl="1"/>
            <a:r>
              <a:rPr lang="en-US" sz="2800" dirty="0" smtClean="0"/>
              <a:t>Changed how team used Story Points</a:t>
            </a:r>
          </a:p>
          <a:p>
            <a:pPr lvl="1"/>
            <a:r>
              <a:rPr lang="en-US" sz="2800" dirty="0" smtClean="0"/>
              <a:t>Produced a meaningful Release Backlog</a:t>
            </a:r>
          </a:p>
          <a:p>
            <a:pPr lvl="1"/>
            <a:r>
              <a:rPr lang="en-US" sz="2800" dirty="0" smtClean="0"/>
              <a:t>Extracted development velocity and scope creep</a:t>
            </a:r>
          </a:p>
          <a:p>
            <a:pPr lvl="1"/>
            <a:r>
              <a:rPr lang="en-US" sz="2800" dirty="0" smtClean="0"/>
              <a:t>Used velocity to forecast probable delivery date (significantly later than they had signed up for)</a:t>
            </a:r>
          </a:p>
          <a:p>
            <a:pPr lvl="1"/>
            <a:r>
              <a:rPr lang="en-US" sz="2800" dirty="0" smtClean="0"/>
              <a:t>Continued to track both development and scope creep velocities to provide evolving forecasts.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159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43087"/>
            <a:ext cx="6858000" cy="31718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8875580">
            <a:off x="2854328" y="2415081"/>
            <a:ext cx="3802095" cy="17282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363950">
            <a:off x="2039988" y="3017583"/>
            <a:ext cx="35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Velocity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rot="19657721">
            <a:off x="2509242" y="1662598"/>
            <a:ext cx="3802095" cy="17282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1146091">
            <a:off x="2192388" y="2096871"/>
            <a:ext cx="35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Scope Creep</a:t>
            </a:r>
            <a:endParaRPr lang="en-US" sz="28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166688"/>
            <a:ext cx="826135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err="1" smtClean="0"/>
              <a:t>Burnup</a:t>
            </a:r>
            <a:r>
              <a:rPr lang="en-US" dirty="0" smtClean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408101012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Agile Coaching (part II)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22" y="2209800"/>
            <a:ext cx="8581978" cy="42103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3142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Staffing</a:t>
            </a:r>
          </a:p>
          <a:p>
            <a:pPr lvl="1"/>
            <a:r>
              <a:rPr lang="en-US" dirty="0" smtClean="0"/>
              <a:t>I didn’t change the manager</a:t>
            </a:r>
          </a:p>
          <a:p>
            <a:pPr lvl="1"/>
            <a:r>
              <a:rPr lang="en-US" dirty="0" smtClean="0"/>
              <a:t>Replaced the 4 India contractors with 2 US employees</a:t>
            </a:r>
          </a:p>
          <a:p>
            <a:pPr lvl="1"/>
            <a:r>
              <a:rPr lang="en-US" dirty="0" smtClean="0"/>
              <a:t>Added 2 developers at IHS Bangalore office with strong Oil &amp; Gas background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989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on my own witch hunt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97" y="2176332"/>
            <a:ext cx="5345003" cy="39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244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7" y="1562100"/>
            <a:ext cx="6769360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5732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Micromanagement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3" name="Oval 2"/>
          <p:cNvSpPr/>
          <p:nvPr/>
        </p:nvSpPr>
        <p:spPr>
          <a:xfrm>
            <a:off x="2763837" y="1644650"/>
            <a:ext cx="1350963" cy="793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 Team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304631" y="4921076"/>
            <a:ext cx="1580357" cy="793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69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4992"/>
            <a:ext cx="4114800" cy="40574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4141058" cy="27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58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Greatness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15240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9" y="3810001"/>
            <a:ext cx="2798164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05" y="3723353"/>
            <a:ext cx="3874911" cy="2489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1828800"/>
            <a:ext cx="9527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+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7395" y="4153526"/>
            <a:ext cx="9527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46" y="1380066"/>
            <a:ext cx="3917524" cy="22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32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Collaborating with Non-Collaborators</a:t>
            </a:r>
            <a:endParaRPr lang="en-US" sz="3600" dirty="0"/>
          </a:p>
        </p:txBody>
      </p:sp>
      <p:pic>
        <p:nvPicPr>
          <p:cNvPr id="3" name="Content Placeholder 4" descr="Blank2X2Matrix.PNG"/>
          <p:cNvPicPr>
            <a:picLocks noGrp="1"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44986" y="1451916"/>
            <a:ext cx="5867400" cy="4657249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3873786" y="6353541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Agreement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6159786" y="6048741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Disagree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121186" y="6048741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7" name="TextBox 8"/>
          <p:cNvSpPr txBox="1"/>
          <p:nvPr/>
        </p:nvSpPr>
        <p:spPr>
          <a:xfrm rot="16200000">
            <a:off x="-396995" y="3208099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 rot="16200000">
            <a:off x="328811" y="4445605"/>
            <a:ext cx="2375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Non-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 rot="16200000">
            <a:off x="539788" y="2177227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2502186" y="4347516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Compliance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581074" y="4423716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Combative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550186" y="1909116"/>
            <a:ext cx="157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Creative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Tension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2747259" y="2061516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Collegial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3493936" y="5096832"/>
            <a:ext cx="2514600" cy="685800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00000"/>
                </a:solidFill>
                <a:latin typeface="Tempus Sans ITC" pitchFamily="82" charset="0"/>
              </a:rPr>
              <a:t>Common Practice</a:t>
            </a:r>
            <a:endParaRPr lang="en-US" sz="20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5169186" y="2598921"/>
            <a:ext cx="609600" cy="22860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  <a:latin typeface="Tempus Sans ITC" pitchFamily="82" charset="0"/>
              </a:rPr>
              <a:t>More useful</a:t>
            </a:r>
            <a:endParaRPr lang="en-US" sz="24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9611" y="2752040"/>
            <a:ext cx="2031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Drive to 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Purpose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4880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utsourced - Todd the To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19" y="188913"/>
            <a:ext cx="8736607" cy="65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036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Has it Gone?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71" y="1562100"/>
            <a:ext cx="6011333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137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Herding Cats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3" y="1489473"/>
            <a:ext cx="7599997" cy="5368527"/>
          </a:xfrm>
        </p:spPr>
      </p:pic>
      <p:sp>
        <p:nvSpPr>
          <p:cNvPr id="3" name="Freeform 2"/>
          <p:cNvSpPr/>
          <p:nvPr/>
        </p:nvSpPr>
        <p:spPr>
          <a:xfrm flipH="1">
            <a:off x="4267200" y="2819400"/>
            <a:ext cx="2209800" cy="1691727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  <a:gd name="connsiteX0" fmla="*/ 801147 w 801147"/>
              <a:gd name="connsiteY0" fmla="*/ 3300761 h 3300761"/>
              <a:gd name="connsiteX1" fmla="*/ 16869 w 801147"/>
              <a:gd name="connsiteY1" fmla="*/ 711623 h 3300761"/>
              <a:gd name="connsiteX2" fmla="*/ 321644 w 801147"/>
              <a:gd name="connsiteY2" fmla="*/ 0 h 3300761"/>
              <a:gd name="connsiteX0" fmla="*/ 1371993 w 1371993"/>
              <a:gd name="connsiteY0" fmla="*/ 3503539 h 3503539"/>
              <a:gd name="connsiteX1" fmla="*/ 587715 w 1371993"/>
              <a:gd name="connsiteY1" fmla="*/ 914401 h 3503539"/>
              <a:gd name="connsiteX2" fmla="*/ 32504 w 1371993"/>
              <a:gd name="connsiteY2" fmla="*/ 0 h 3503539"/>
              <a:gd name="connsiteX0" fmla="*/ 1339489 w 1339489"/>
              <a:gd name="connsiteY0" fmla="*/ 3503539 h 3503539"/>
              <a:gd name="connsiteX1" fmla="*/ 555211 w 1339489"/>
              <a:gd name="connsiteY1" fmla="*/ 914401 h 3503539"/>
              <a:gd name="connsiteX2" fmla="*/ 0 w 1339489"/>
              <a:gd name="connsiteY2" fmla="*/ 0 h 3503539"/>
              <a:gd name="connsiteX0" fmla="*/ 1413394 w 1413394"/>
              <a:gd name="connsiteY0" fmla="*/ 3030393 h 3030393"/>
              <a:gd name="connsiteX1" fmla="*/ 629116 w 1413394"/>
              <a:gd name="connsiteY1" fmla="*/ 441255 h 3030393"/>
              <a:gd name="connsiteX2" fmla="*/ 0 w 1413394"/>
              <a:gd name="connsiteY2" fmla="*/ 0 h 3030393"/>
              <a:gd name="connsiteX0" fmla="*/ 1413394 w 1413394"/>
              <a:gd name="connsiteY0" fmla="*/ 3030393 h 3030393"/>
              <a:gd name="connsiteX1" fmla="*/ 649272 w 1413394"/>
              <a:gd name="connsiteY1" fmla="*/ 863709 h 3030393"/>
              <a:gd name="connsiteX2" fmla="*/ 0 w 1413394"/>
              <a:gd name="connsiteY2" fmla="*/ 0 h 3030393"/>
              <a:gd name="connsiteX0" fmla="*/ 1161445 w 1161445"/>
              <a:gd name="connsiteY0" fmla="*/ 2895208 h 2895208"/>
              <a:gd name="connsiteX1" fmla="*/ 397323 w 1161445"/>
              <a:gd name="connsiteY1" fmla="*/ 728524 h 2895208"/>
              <a:gd name="connsiteX2" fmla="*/ 0 w 1161445"/>
              <a:gd name="connsiteY2" fmla="*/ 0 h 2895208"/>
              <a:gd name="connsiteX0" fmla="*/ 1161445 w 1161445"/>
              <a:gd name="connsiteY0" fmla="*/ 2967294 h 2967294"/>
              <a:gd name="connsiteX1" fmla="*/ 370448 w 1161445"/>
              <a:gd name="connsiteY1" fmla="*/ 192278 h 2967294"/>
              <a:gd name="connsiteX2" fmla="*/ 0 w 1161445"/>
              <a:gd name="connsiteY2" fmla="*/ 72086 h 2967294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499634 w 499634"/>
              <a:gd name="connsiteY0" fmla="*/ 3801770 h 3801770"/>
              <a:gd name="connsiteX1" fmla="*/ 454431 w 499634"/>
              <a:gd name="connsiteY1" fmla="*/ 475053 h 3801770"/>
              <a:gd name="connsiteX2" fmla="*/ 0 w 499634"/>
              <a:gd name="connsiteY2" fmla="*/ 0 h 3801770"/>
              <a:gd name="connsiteX0" fmla="*/ 499634 w 566256"/>
              <a:gd name="connsiteY0" fmla="*/ 3801770 h 3801770"/>
              <a:gd name="connsiteX1" fmla="*/ 454431 w 566256"/>
              <a:gd name="connsiteY1" fmla="*/ 475053 h 3801770"/>
              <a:gd name="connsiteX2" fmla="*/ 0 w 566256"/>
              <a:gd name="connsiteY2" fmla="*/ 0 h 3801770"/>
              <a:gd name="connsiteX0" fmla="*/ 729953 w 764725"/>
              <a:gd name="connsiteY0" fmla="*/ 2759668 h 2759668"/>
              <a:gd name="connsiteX1" fmla="*/ 454431 w 764725"/>
              <a:gd name="connsiteY1" fmla="*/ 475053 h 2759668"/>
              <a:gd name="connsiteX2" fmla="*/ 0 w 764725"/>
              <a:gd name="connsiteY2" fmla="*/ 0 h 27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25" h="2759668">
                <a:moveTo>
                  <a:pt x="729953" y="2759668"/>
                </a:moveTo>
                <a:cubicBezTo>
                  <a:pt x="863910" y="1575917"/>
                  <a:pt x="576090" y="934998"/>
                  <a:pt x="454431" y="475053"/>
                </a:cubicBezTo>
                <a:cubicBezTo>
                  <a:pt x="332772" y="15108"/>
                  <a:pt x="246286" y="43235"/>
                  <a:pt x="0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H="1">
            <a:off x="1981200" y="2819400"/>
            <a:ext cx="4267200" cy="2438400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  <a:gd name="connsiteX0" fmla="*/ 801147 w 801147"/>
              <a:gd name="connsiteY0" fmla="*/ 3300761 h 3300761"/>
              <a:gd name="connsiteX1" fmla="*/ 16869 w 801147"/>
              <a:gd name="connsiteY1" fmla="*/ 711623 h 3300761"/>
              <a:gd name="connsiteX2" fmla="*/ 321644 w 801147"/>
              <a:gd name="connsiteY2" fmla="*/ 0 h 3300761"/>
              <a:gd name="connsiteX0" fmla="*/ 1371993 w 1371993"/>
              <a:gd name="connsiteY0" fmla="*/ 3503539 h 3503539"/>
              <a:gd name="connsiteX1" fmla="*/ 587715 w 1371993"/>
              <a:gd name="connsiteY1" fmla="*/ 914401 h 3503539"/>
              <a:gd name="connsiteX2" fmla="*/ 32504 w 1371993"/>
              <a:gd name="connsiteY2" fmla="*/ 0 h 3503539"/>
              <a:gd name="connsiteX0" fmla="*/ 1339489 w 1339489"/>
              <a:gd name="connsiteY0" fmla="*/ 3503539 h 3503539"/>
              <a:gd name="connsiteX1" fmla="*/ 555211 w 1339489"/>
              <a:gd name="connsiteY1" fmla="*/ 914401 h 3503539"/>
              <a:gd name="connsiteX2" fmla="*/ 0 w 1339489"/>
              <a:gd name="connsiteY2" fmla="*/ 0 h 3503539"/>
              <a:gd name="connsiteX0" fmla="*/ 1413394 w 1413394"/>
              <a:gd name="connsiteY0" fmla="*/ 3030393 h 3030393"/>
              <a:gd name="connsiteX1" fmla="*/ 629116 w 1413394"/>
              <a:gd name="connsiteY1" fmla="*/ 441255 h 3030393"/>
              <a:gd name="connsiteX2" fmla="*/ 0 w 1413394"/>
              <a:gd name="connsiteY2" fmla="*/ 0 h 3030393"/>
              <a:gd name="connsiteX0" fmla="*/ 1413394 w 1413394"/>
              <a:gd name="connsiteY0" fmla="*/ 3030393 h 3030393"/>
              <a:gd name="connsiteX1" fmla="*/ 649272 w 1413394"/>
              <a:gd name="connsiteY1" fmla="*/ 863709 h 3030393"/>
              <a:gd name="connsiteX2" fmla="*/ 0 w 1413394"/>
              <a:gd name="connsiteY2" fmla="*/ 0 h 3030393"/>
              <a:gd name="connsiteX0" fmla="*/ 1161445 w 1161445"/>
              <a:gd name="connsiteY0" fmla="*/ 2895208 h 2895208"/>
              <a:gd name="connsiteX1" fmla="*/ 397323 w 1161445"/>
              <a:gd name="connsiteY1" fmla="*/ 728524 h 2895208"/>
              <a:gd name="connsiteX2" fmla="*/ 0 w 1161445"/>
              <a:gd name="connsiteY2" fmla="*/ 0 h 2895208"/>
              <a:gd name="connsiteX0" fmla="*/ 1161445 w 1161445"/>
              <a:gd name="connsiteY0" fmla="*/ 2967294 h 2967294"/>
              <a:gd name="connsiteX1" fmla="*/ 370448 w 1161445"/>
              <a:gd name="connsiteY1" fmla="*/ 192278 h 2967294"/>
              <a:gd name="connsiteX2" fmla="*/ 0 w 1161445"/>
              <a:gd name="connsiteY2" fmla="*/ 72086 h 2967294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1880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428" h="3250069">
                <a:moveTo>
                  <a:pt x="1245428" y="3250069"/>
                </a:moveTo>
                <a:cubicBezTo>
                  <a:pt x="726541" y="869421"/>
                  <a:pt x="905528" y="1580415"/>
                  <a:pt x="554510" y="429349"/>
                </a:cubicBezTo>
                <a:cubicBezTo>
                  <a:pt x="253532" y="-97094"/>
                  <a:pt x="246286" y="43235"/>
                  <a:pt x="0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109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3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Micromanagement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769832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Gordon the Guided Missile</a:t>
            </a:r>
          </a:p>
        </p:txBody>
      </p:sp>
      <p:pic>
        <p:nvPicPr>
          <p:cNvPr id="6" name="Cleese 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562100"/>
            <a:ext cx="6010275" cy="4508500"/>
          </a:xfrm>
        </p:spPr>
      </p:pic>
      <p:pic>
        <p:nvPicPr>
          <p:cNvPr id="11267" name="Picture 2" descr="http://www.tpub.com/content/aviation/14313/img/14313_79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dreamsofspace.nfshost.com/spacebookdraft07July-webpage_files/image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9034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55976" y="4263427"/>
            <a:ext cx="3744416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1752600"/>
            <a:ext cx="31242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</a:t>
            </a:r>
            <a:endParaRPr lang="en-US" dirty="0"/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/>
          </p:nvPr>
        </p:nvGraphicFramePr>
        <p:xfrm>
          <a:off x="1676400" y="1676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>
            <a:graphicFrameLocks noChangeAspect="1"/>
          </p:cNvGraphicFramePr>
          <p:nvPr>
            <p:extLst/>
          </p:nvPr>
        </p:nvGraphicFramePr>
        <p:xfrm>
          <a:off x="1676400" y="4343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urved Up Arrow 7"/>
          <p:cNvSpPr>
            <a:spLocks noChangeAspect="1"/>
          </p:cNvSpPr>
          <p:nvPr/>
        </p:nvSpPr>
        <p:spPr>
          <a:xfrm rot="575575" flipH="1" flipV="1">
            <a:off x="4539625" y="4406071"/>
            <a:ext cx="1768505" cy="674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4037" y="300650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Command &amp; Control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2634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Agile Leadership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632760"/>
            <a:ext cx="990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5301208"/>
            <a:ext cx="145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57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Graphic spid="7" grpId="0">
        <p:bldAsOne/>
      </p:bldGraphic>
      <p:bldP spid="8" grpId="0" animBg="1"/>
      <p:bldP spid="11" grpId="0"/>
      <p:bldP spid="12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err="1" smtClean="0">
                <a:solidFill>
                  <a:schemeClr val="tx1"/>
                </a:solidFill>
                <a:cs typeface="Arial" pitchFamily="34" charset="0"/>
              </a:rPr>
              <a:t>Micromangement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12988" y="1524000"/>
            <a:ext cx="4876800" cy="4296074"/>
          </a:xfrm>
          <a:custGeom>
            <a:avLst/>
            <a:gdLst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1219200 w 3028950"/>
              <a:gd name="connsiteY6" fmla="*/ 93345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7" fmla="*/ 9525 w 3028950"/>
              <a:gd name="connsiteY7" fmla="*/ 1885950 h 2667000"/>
              <a:gd name="connsiteX0" fmla="*/ 9525 w 3028950"/>
              <a:gd name="connsiteY0" fmla="*/ 1885950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1885950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2019712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22492 w 3028950"/>
              <a:gd name="connsiteY6" fmla="*/ 2000662 h 2644706"/>
              <a:gd name="connsiteX7" fmla="*/ 9525 w 3028950"/>
              <a:gd name="connsiteY7" fmla="*/ 2019712 h 26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8950" h="2644706">
                <a:moveTo>
                  <a:pt x="9525" y="2019712"/>
                </a:moveTo>
                <a:lnTo>
                  <a:pt x="0" y="2638425"/>
                </a:lnTo>
                <a:lnTo>
                  <a:pt x="609140" y="2644706"/>
                </a:lnTo>
                <a:lnTo>
                  <a:pt x="3028950" y="695325"/>
                </a:lnTo>
                <a:lnTo>
                  <a:pt x="3028950" y="19050"/>
                </a:lnTo>
                <a:lnTo>
                  <a:pt x="2447925" y="0"/>
                </a:lnTo>
                <a:lnTo>
                  <a:pt x="22492" y="2000662"/>
                </a:lnTo>
                <a:lnTo>
                  <a:pt x="9525" y="2019712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000"/>
                  <a:lumOff val="40000"/>
                  <a:alpha val="3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 rot="19312436">
            <a:off x="3556314" y="3161074"/>
            <a:ext cx="2377440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Zone of 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Stable Control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4" name="Straight Connector 3"/>
          <p:cNvCxnSpPr>
            <a:stCxn id="27" idx="1"/>
            <a:endCxn id="27" idx="4"/>
          </p:cNvCxnSpPr>
          <p:nvPr/>
        </p:nvCxnSpPr>
        <p:spPr>
          <a:xfrm flipV="1">
            <a:off x="2312988" y="1554945"/>
            <a:ext cx="4876800" cy="42549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854860" y="4943192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352800" y="44958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45460" y="40883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343400" y="36576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00600" y="32501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5293260" y="28194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791200" y="23622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289140" y="1919106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rot="10800000">
            <a:off x="2849580" y="4935647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 rot="10800000">
            <a:off x="3347520" y="44882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rot="10800000">
            <a:off x="3840180" y="40808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 rot="10800000">
            <a:off x="4338120" y="36500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0800000">
            <a:off x="4795320" y="32426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0800000">
            <a:off x="5287980" y="28118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5785920" y="23546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0800000">
            <a:off x="6283860" y="1911561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34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9" y="1396398"/>
            <a:ext cx="7516014" cy="5309202"/>
          </a:xfrm>
        </p:spPr>
      </p:pic>
    </p:spTree>
    <p:extLst>
      <p:ext uri="{BB962C8B-B14F-4D97-AF65-F5344CB8AC3E}">
        <p14:creationId xmlns:p14="http://schemas.microsoft.com/office/powerpoint/2010/main" val="38564671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Recipe for Global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Clarify purpose and </a:t>
            </a:r>
            <a:r>
              <a:rPr lang="en-US" dirty="0"/>
              <a:t>p</a:t>
            </a:r>
            <a:r>
              <a:rPr lang="en-US" dirty="0" smtClean="0"/>
              <a:t>riorities to ensure alignment</a:t>
            </a:r>
          </a:p>
          <a:p>
            <a:r>
              <a:rPr lang="en-US" dirty="0" smtClean="0"/>
              <a:t>Autonomous remote teams</a:t>
            </a:r>
          </a:p>
          <a:p>
            <a:r>
              <a:rPr lang="en-US" dirty="0" smtClean="0"/>
              <a:t>Focus on relationships</a:t>
            </a:r>
          </a:p>
          <a:p>
            <a:r>
              <a:rPr lang="en-US" dirty="0" smtClean="0"/>
              <a:t>Hard Work</a:t>
            </a:r>
          </a:p>
          <a:p>
            <a:r>
              <a:rPr lang="en-US" dirty="0" smtClean="0"/>
              <a:t>Rinse and Repeat (but keep teams together)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87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Empowered Distributed Teams</a:t>
            </a:r>
            <a:endParaRPr lang="en-US" dirty="0"/>
          </a:p>
        </p:txBody>
      </p:sp>
      <p:pic>
        <p:nvPicPr>
          <p:cNvPr id="47104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17" y="1459556"/>
            <a:ext cx="6754383" cy="50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550" y="4114800"/>
            <a:ext cx="2058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endParaRPr lang="en-US" dirty="0" smtClean="0"/>
          </a:p>
          <a:p>
            <a:r>
              <a:rPr lang="en-US" dirty="0" smtClean="0"/>
              <a:t>Trust</a:t>
            </a:r>
          </a:p>
          <a:p>
            <a:r>
              <a:rPr lang="en-US" dirty="0" smtClean="0"/>
              <a:t>Ownership</a:t>
            </a:r>
          </a:p>
        </p:txBody>
      </p:sp>
      <p:sp>
        <p:nvSpPr>
          <p:cNvPr id="5" name="Right Arrow 4"/>
          <p:cNvSpPr/>
          <p:nvPr/>
        </p:nvSpPr>
        <p:spPr>
          <a:xfrm flipH="1">
            <a:off x="1835696" y="4191000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423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00" y="1600200"/>
            <a:ext cx="3681999" cy="27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789612" cy="4508500"/>
          </a:xfrm>
        </p:spPr>
        <p:txBody>
          <a:bodyPr/>
          <a:lstStyle/>
          <a:p>
            <a:pPr algn="l"/>
            <a:r>
              <a:rPr lang="en-US" dirty="0" smtClean="0"/>
              <a:t>What are the biggest challenges with distributed teams?</a:t>
            </a:r>
          </a:p>
          <a:p>
            <a:pPr algn="l"/>
            <a:r>
              <a:rPr lang="en-US" dirty="0" smtClean="0"/>
              <a:t>When does it make sense to use global teams?</a:t>
            </a:r>
          </a:p>
          <a:p>
            <a:pPr algn="l"/>
            <a:r>
              <a:rPr lang="en-US" dirty="0" smtClean="0"/>
              <a:t>What have some of you tried that worked or created learning?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310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648200" cy="4236747"/>
          </a:xfrm>
        </p:spPr>
        <p:txBody>
          <a:bodyPr/>
          <a:lstStyle/>
          <a:p>
            <a:r>
              <a:rPr lang="en-US" sz="2800" dirty="0" smtClean="0"/>
              <a:t>Todd Little</a:t>
            </a:r>
          </a:p>
          <a:p>
            <a:pPr lvl="1"/>
            <a:r>
              <a:rPr lang="en-US" sz="2400" dirty="0" smtClean="0">
                <a:hlinkClick r:id="rId3"/>
              </a:rPr>
              <a:t>todd.little@ihs.com</a:t>
            </a:r>
            <a:endParaRPr lang="en-US" sz="2400" dirty="0" smtClean="0"/>
          </a:p>
          <a:p>
            <a:pPr lvl="1"/>
            <a:r>
              <a:rPr lang="en-US" sz="2400" dirty="0" smtClean="0">
                <a:hlinkClick r:id="rId4"/>
              </a:rPr>
              <a:t>toddelittle@gmail.com</a:t>
            </a:r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400" dirty="0" smtClean="0">
                <a:hlinkClick r:id="rId5"/>
              </a:rPr>
              <a:t>www.toddlittleweb.com</a:t>
            </a:r>
            <a:endParaRPr lang="en-US" sz="2400" dirty="0" smtClean="0"/>
          </a:p>
          <a:p>
            <a:pPr lvl="1"/>
            <a:r>
              <a:rPr lang="en-US" sz="2400" dirty="0" smtClean="0">
                <a:hlinkClick r:id="rId6"/>
              </a:rPr>
              <a:t>www.accelinnova.com</a:t>
            </a: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3" descr="51sOIwJFqRL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12202" r="12228"/>
          <a:stretch>
            <a:fillRect/>
          </a:stretch>
        </p:blipFill>
        <p:spPr bwMode="auto">
          <a:xfrm>
            <a:off x="4847208" y="1412776"/>
            <a:ext cx="4045272" cy="535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71951" y="4365104"/>
            <a:ext cx="2444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the Force Be With You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13" y="4543425"/>
            <a:ext cx="2571750" cy="178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7200"/>
            <a:ext cx="1800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12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67600" y="612616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Alexey </a:t>
            </a:r>
            <a:r>
              <a:rPr lang="en-US" b="1" dirty="0" err="1"/>
              <a:t>Krivitsky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6060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Long </a:t>
            </a:r>
            <a:r>
              <a:rPr lang="en-US" dirty="0">
                <a:solidFill>
                  <a:schemeClr val="bg1"/>
                </a:solidFill>
              </a:rPr>
              <a:t>Ago and Far, Far Away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545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6805</TotalTime>
  <Words>1352</Words>
  <Application>Microsoft Office PowerPoint</Application>
  <PresentationFormat>On-screen Show (4:3)</PresentationFormat>
  <Paragraphs>388</Paragraphs>
  <Slides>70</Slides>
  <Notes>35</Notes>
  <HiddenSlides>1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MS PGothic</vt:lpstr>
      <vt:lpstr>MS PGothic</vt:lpstr>
      <vt:lpstr>Arial</vt:lpstr>
      <vt:lpstr>Arial Black</vt:lpstr>
      <vt:lpstr>Book Antiqua</vt:lpstr>
      <vt:lpstr>Calibri</vt:lpstr>
      <vt:lpstr>Tempus Sans ITC</vt:lpstr>
      <vt:lpstr>Times</vt:lpstr>
      <vt:lpstr>Times New Roman</vt:lpstr>
      <vt:lpstr>Verdana</vt:lpstr>
      <vt:lpstr>2011 CID OBJECTIVES</vt:lpstr>
      <vt:lpstr>ClipArt</vt:lpstr>
      <vt:lpstr>Leading Global Teams</vt:lpstr>
      <vt:lpstr>We have a diversified customer base </vt:lpstr>
      <vt:lpstr>About IHS</vt:lpstr>
      <vt:lpstr>About Todd</vt:lpstr>
      <vt:lpstr>Globally Distributed Teams</vt:lpstr>
      <vt:lpstr>PowerPoint Presentation</vt:lpstr>
      <vt:lpstr>Exercise</vt:lpstr>
      <vt:lpstr>PowerPoint Presentation</vt:lpstr>
      <vt:lpstr>  Long Ago and Far, Far Away…     </vt:lpstr>
      <vt:lpstr>PowerPoint Presentation</vt:lpstr>
      <vt:lpstr>Agile Leadership</vt:lpstr>
      <vt:lpstr>From Coding Monkey to Empowered Ewok</vt:lpstr>
      <vt:lpstr>Trust/Ownership Model</vt:lpstr>
      <vt:lpstr>Autonomy and Alignment</vt:lpstr>
      <vt:lpstr>Case Study I Integrating Software by Integrating People</vt:lpstr>
      <vt:lpstr>But software is developed in Houston, Austin, Denver and Calgary</vt:lpstr>
      <vt:lpstr>Acquisition Culture Challenges</vt:lpstr>
      <vt:lpstr>What the Leaders Did</vt:lpstr>
      <vt:lpstr>PowerPoint Presentation</vt:lpstr>
      <vt:lpstr>Get Alignment on the Purpose</vt:lpstr>
      <vt:lpstr>Prioritization</vt:lpstr>
      <vt:lpstr>Integrating People</vt:lpstr>
      <vt:lpstr>Creating the Future</vt:lpstr>
      <vt:lpstr>Friday’s @ 4</vt:lpstr>
      <vt:lpstr>Product/Project Managers’ Meeting</vt:lpstr>
      <vt:lpstr>WorldWide Developers’ Conference</vt:lpstr>
      <vt:lpstr>The Bottom Line</vt:lpstr>
      <vt:lpstr>PowerPoint Presentation</vt:lpstr>
      <vt:lpstr>Alas</vt:lpstr>
      <vt:lpstr>Struggle to Re-Invent</vt:lpstr>
      <vt:lpstr>Case Study II Too many Indians, not enough Chiefs</vt:lpstr>
      <vt:lpstr>Dialog</vt:lpstr>
      <vt:lpstr>Dialog</vt:lpstr>
      <vt:lpstr>Petroleum Reservoir Simulation</vt:lpstr>
      <vt:lpstr>Case Study II Too many Indians, not enough Chiefs</vt:lpstr>
      <vt:lpstr>Managing the Coming Storm  Inside the Tornado </vt:lpstr>
      <vt:lpstr>We’re not in Kansas Anymore</vt:lpstr>
      <vt:lpstr>What We did</vt:lpstr>
      <vt:lpstr>Global Expertise  (Houston, Bucharest, Ho Chi Minh City)</vt:lpstr>
      <vt:lpstr>The Bottom Line</vt:lpstr>
      <vt:lpstr>Distributed Challenge: Time Shift </vt:lpstr>
      <vt:lpstr>Think Globally and Optimize the Whole</vt:lpstr>
      <vt:lpstr>Leadership and Domain Matters</vt:lpstr>
      <vt:lpstr>Empowered Distributed Teams</vt:lpstr>
      <vt:lpstr>Case Study III Herding Cats</vt:lpstr>
      <vt:lpstr>Grumpy Cats</vt:lpstr>
      <vt:lpstr>Grumpy Old Men (and Women)</vt:lpstr>
      <vt:lpstr>Globally Distributed Teams</vt:lpstr>
      <vt:lpstr>Everyone had suggestions</vt:lpstr>
      <vt:lpstr>What I did</vt:lpstr>
      <vt:lpstr>PowerPoint Presentation</vt:lpstr>
      <vt:lpstr>What I did</vt:lpstr>
      <vt:lpstr>What I did</vt:lpstr>
      <vt:lpstr>Went on my own witch hunt</vt:lpstr>
      <vt:lpstr>PowerPoint Presentation</vt:lpstr>
      <vt:lpstr>Trust/Ownership Model</vt:lpstr>
      <vt:lpstr>PowerPoint Presentation</vt:lpstr>
      <vt:lpstr>Path to Greatness</vt:lpstr>
      <vt:lpstr>Collaborating with Non-Collaborators</vt:lpstr>
      <vt:lpstr>How Has it Gone?</vt:lpstr>
      <vt:lpstr>Herding Cats</vt:lpstr>
      <vt:lpstr>PowerPoint Presentation</vt:lpstr>
      <vt:lpstr>Trust/Ownership Model</vt:lpstr>
      <vt:lpstr>Gordon the Guided Missile</vt:lpstr>
      <vt:lpstr>Control Systems</vt:lpstr>
      <vt:lpstr>Trust/Ownership Model</vt:lpstr>
      <vt:lpstr>PowerPoint Presentation</vt:lpstr>
      <vt:lpstr>Recipe for Global Leadership</vt:lpstr>
      <vt:lpstr>Empowered Distributed Teams</vt:lpstr>
      <vt:lpstr>Contact</vt:lpstr>
    </vt:vector>
  </TitlesOfParts>
  <Company>Halliburton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Teams</dc:title>
  <dc:creator>Todd Little</dc:creator>
  <cp:lastModifiedBy>Little, Todd</cp:lastModifiedBy>
  <cp:revision>110</cp:revision>
  <cp:lastPrinted>2014-11-07T01:15:57Z</cp:lastPrinted>
  <dcterms:created xsi:type="dcterms:W3CDTF">2013-03-20T16:33:28Z</dcterms:created>
  <dcterms:modified xsi:type="dcterms:W3CDTF">2015-08-06T14:43:38Z</dcterms:modified>
</cp:coreProperties>
</file>