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10.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11.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Lst>
  <p:notesMasterIdLst>
    <p:notesMasterId r:id="rId86"/>
  </p:notesMasterIdLst>
  <p:sldIdLst>
    <p:sldId id="5402" r:id="rId6"/>
    <p:sldId id="738" r:id="rId7"/>
    <p:sldId id="5507" r:id="rId8"/>
    <p:sldId id="590" r:id="rId9"/>
    <p:sldId id="5508" r:id="rId10"/>
    <p:sldId id="598" r:id="rId11"/>
    <p:sldId id="599" r:id="rId12"/>
    <p:sldId id="652" r:id="rId13"/>
    <p:sldId id="653" r:id="rId14"/>
    <p:sldId id="445" r:id="rId15"/>
    <p:sldId id="5509" r:id="rId16"/>
    <p:sldId id="5503" r:id="rId17"/>
    <p:sldId id="5510" r:id="rId18"/>
    <p:sldId id="5522" r:id="rId19"/>
    <p:sldId id="5477" r:id="rId20"/>
    <p:sldId id="5394" r:id="rId21"/>
    <p:sldId id="515" r:id="rId22"/>
    <p:sldId id="5504" r:id="rId23"/>
    <p:sldId id="5505" r:id="rId24"/>
    <p:sldId id="5506" r:id="rId25"/>
    <p:sldId id="5502" r:id="rId26"/>
    <p:sldId id="5479" r:id="rId27"/>
    <p:sldId id="5453" r:id="rId28"/>
    <p:sldId id="5403" r:id="rId29"/>
    <p:sldId id="5384" r:id="rId30"/>
    <p:sldId id="5385" r:id="rId31"/>
    <p:sldId id="5387" r:id="rId32"/>
    <p:sldId id="5388" r:id="rId33"/>
    <p:sldId id="5528" r:id="rId34"/>
    <p:sldId id="291" r:id="rId35"/>
    <p:sldId id="5389" r:id="rId36"/>
    <p:sldId id="5390" r:id="rId37"/>
    <p:sldId id="5391" r:id="rId38"/>
    <p:sldId id="5392" r:id="rId39"/>
    <p:sldId id="5393" r:id="rId40"/>
    <p:sldId id="5395" r:id="rId41"/>
    <p:sldId id="5398" r:id="rId42"/>
    <p:sldId id="5512" r:id="rId43"/>
    <p:sldId id="650" r:id="rId44"/>
    <p:sldId id="5529" r:id="rId45"/>
    <p:sldId id="5513" r:id="rId46"/>
    <p:sldId id="5525" r:id="rId47"/>
    <p:sldId id="5524" r:id="rId48"/>
    <p:sldId id="5523" r:id="rId49"/>
    <p:sldId id="774" r:id="rId50"/>
    <p:sldId id="784" r:id="rId51"/>
    <p:sldId id="785" r:id="rId52"/>
    <p:sldId id="760" r:id="rId53"/>
    <p:sldId id="761" r:id="rId54"/>
    <p:sldId id="762" r:id="rId55"/>
    <p:sldId id="763" r:id="rId56"/>
    <p:sldId id="764" r:id="rId57"/>
    <p:sldId id="765" r:id="rId58"/>
    <p:sldId id="766" r:id="rId59"/>
    <p:sldId id="767" r:id="rId60"/>
    <p:sldId id="768" r:id="rId61"/>
    <p:sldId id="769" r:id="rId62"/>
    <p:sldId id="813" r:id="rId63"/>
    <p:sldId id="814" r:id="rId64"/>
    <p:sldId id="5518" r:id="rId65"/>
    <p:sldId id="5519" r:id="rId66"/>
    <p:sldId id="5404" r:id="rId67"/>
    <p:sldId id="5517" r:id="rId68"/>
    <p:sldId id="5531" r:id="rId69"/>
    <p:sldId id="5532" r:id="rId70"/>
    <p:sldId id="256" r:id="rId71"/>
    <p:sldId id="269" r:id="rId72"/>
    <p:sldId id="259" r:id="rId73"/>
    <p:sldId id="260" r:id="rId74"/>
    <p:sldId id="263" r:id="rId75"/>
    <p:sldId id="5514" r:id="rId76"/>
    <p:sldId id="5520" r:id="rId77"/>
    <p:sldId id="5405" r:id="rId78"/>
    <p:sldId id="5515" r:id="rId79"/>
    <p:sldId id="5516" r:id="rId80"/>
    <p:sldId id="5533" r:id="rId81"/>
    <p:sldId id="5535" r:id="rId82"/>
    <p:sldId id="5534" r:id="rId83"/>
    <p:sldId id="815" r:id="rId84"/>
    <p:sldId id="5487" r:id="rId85"/>
  </p:sldIdLst>
  <p:sldSz cx="12192000" cy="6858000"/>
  <p:notesSz cx="6858000" cy="91440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3FF"/>
    <a:srgbClr val="F1D217"/>
    <a:srgbClr val="FFCC66"/>
    <a:srgbClr val="993300"/>
    <a:srgbClr val="CC6600"/>
    <a:srgbClr val="CC9900"/>
    <a:srgbClr val="9F5FCF"/>
    <a:srgbClr val="C00000"/>
    <a:srgbClr val="CC33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4" y="2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gs" Target="tags/tag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c:v>
                </c:pt>
              </c:strCache>
            </c:strRef>
          </c:tx>
          <c:spPr>
            <a:solidFill>
              <a:schemeClr val="accent1"/>
            </a:solidFill>
            <a:ln>
              <a:noFill/>
            </a:ln>
            <a:effectLst/>
          </c:spPr>
          <c:invertIfNegative val="0"/>
          <c:cat>
            <c:strRef>
              <c:f>Sheet1!$A$2:$A$7</c:f>
              <c:strCache>
                <c:ptCount val="6"/>
                <c:pt idx="0">
                  <c:v>Products cancelled before launch or failure to ship</c:v>
                </c:pt>
                <c:pt idx="1">
                  <c:v>None of these</c:v>
                </c:pt>
                <c:pt idx="2">
                  <c:v>Products failing to be successful after release or launch.</c:v>
                </c:pt>
                <c:pt idx="3">
                  <c:v>Customer satisfaction issues.</c:v>
                </c:pt>
                <c:pt idx="4">
                  <c:v>Product quality issues.</c:v>
                </c:pt>
                <c:pt idx="5">
                  <c:v>Delayed delivery or missed product deadlines.</c:v>
                </c:pt>
              </c:strCache>
            </c:strRef>
          </c:cat>
          <c:val>
            <c:numRef>
              <c:f>Sheet1!$C$2:$C$7</c:f>
              <c:numCache>
                <c:formatCode>0%</c:formatCode>
                <c:ptCount val="6"/>
                <c:pt idx="0">
                  <c:v>0.11068702290076336</c:v>
                </c:pt>
                <c:pt idx="1">
                  <c:v>0.12849872773536897</c:v>
                </c:pt>
                <c:pt idx="2">
                  <c:v>0.37531806615776081</c:v>
                </c:pt>
                <c:pt idx="3">
                  <c:v>0.39058524173027992</c:v>
                </c:pt>
                <c:pt idx="4">
                  <c:v>0.46564885496183206</c:v>
                </c:pt>
                <c:pt idx="5">
                  <c:v>0.61323155216284986</c:v>
                </c:pt>
              </c:numCache>
            </c:numRef>
          </c:val>
          <c:extLst>
            <c:ext xmlns:c16="http://schemas.microsoft.com/office/drawing/2014/chart" uri="{C3380CC4-5D6E-409C-BE32-E72D297353CC}">
              <c16:uniqueId val="{00000000-86C3-4F7D-B705-5E7017541FC8}"/>
            </c:ext>
          </c:extLst>
        </c:ser>
        <c:dLbls>
          <c:showLegendKey val="0"/>
          <c:showVal val="0"/>
          <c:showCatName val="0"/>
          <c:showSerName val="0"/>
          <c:showPercent val="0"/>
          <c:showBubbleSize val="0"/>
        </c:dLbls>
        <c:gapWidth val="182"/>
        <c:axId val="449655375"/>
        <c:axId val="449653455"/>
      </c:barChart>
      <c:catAx>
        <c:axId val="4496553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49653455"/>
        <c:crosses val="autoZero"/>
        <c:auto val="1"/>
        <c:lblAlgn val="ctr"/>
        <c:lblOffset val="100"/>
        <c:noMultiLvlLbl val="0"/>
      </c:catAx>
      <c:valAx>
        <c:axId val="4496534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49655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D04E0-1C7E-489D-A46B-A2323FBDE65A}"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3BEB3C61-0E72-4DE5-8B38-552FDB966BD5}">
      <dgm:prSet/>
      <dgm:spPr/>
      <dgm:t>
        <a:bodyPr/>
        <a:lstStyle/>
        <a:p>
          <a:pPr>
            <a:lnSpc>
              <a:spcPct val="100000"/>
            </a:lnSpc>
            <a:defRPr b="1"/>
          </a:pPr>
          <a:r>
            <a:rPr lang="en-US"/>
            <a:t>Customer Interviews</a:t>
          </a:r>
        </a:p>
      </dgm:t>
    </dgm:pt>
    <dgm:pt modelId="{2276CB2D-F8AC-4B5D-8415-42C6B83DA4F5}" type="parTrans" cxnId="{1597F49B-4DCC-4241-A1E5-C9E502CEDD6A}">
      <dgm:prSet/>
      <dgm:spPr/>
      <dgm:t>
        <a:bodyPr/>
        <a:lstStyle/>
        <a:p>
          <a:endParaRPr lang="en-US"/>
        </a:p>
      </dgm:t>
    </dgm:pt>
    <dgm:pt modelId="{959F3EB8-71D7-4ADD-A9C1-27E1FED5B233}" type="sibTrans" cxnId="{1597F49B-4DCC-4241-A1E5-C9E502CEDD6A}">
      <dgm:prSet/>
      <dgm:spPr/>
      <dgm:t>
        <a:bodyPr/>
        <a:lstStyle/>
        <a:p>
          <a:endParaRPr lang="en-US"/>
        </a:p>
      </dgm:t>
    </dgm:pt>
    <dgm:pt modelId="{13906E06-9D58-412A-BC4C-971220B32893}">
      <dgm:prSet/>
      <dgm:spPr/>
      <dgm:t>
        <a:bodyPr/>
        <a:lstStyle/>
        <a:p>
          <a:pPr>
            <a:lnSpc>
              <a:spcPct val="100000"/>
            </a:lnSpc>
          </a:pPr>
          <a:r>
            <a:rPr lang="en-US"/>
            <a:t>30 interviews reached out via LinkedIn</a:t>
          </a:r>
        </a:p>
      </dgm:t>
    </dgm:pt>
    <dgm:pt modelId="{F0CE8DF3-6DED-4557-ACF8-348CC6FAC1C4}" type="parTrans" cxnId="{AF520C8B-F0C2-4420-ACA7-C5D7DBFBDD2D}">
      <dgm:prSet/>
      <dgm:spPr/>
      <dgm:t>
        <a:bodyPr/>
        <a:lstStyle/>
        <a:p>
          <a:endParaRPr lang="en-US"/>
        </a:p>
      </dgm:t>
    </dgm:pt>
    <dgm:pt modelId="{7379FCA3-6D29-4137-B186-30796BD0767F}" type="sibTrans" cxnId="{AF520C8B-F0C2-4420-ACA7-C5D7DBFBDD2D}">
      <dgm:prSet/>
      <dgm:spPr/>
      <dgm:t>
        <a:bodyPr/>
        <a:lstStyle/>
        <a:p>
          <a:endParaRPr lang="en-US"/>
        </a:p>
      </dgm:t>
    </dgm:pt>
    <dgm:pt modelId="{C142BD54-A9F8-420A-BE4E-32A85BAA4C95}">
      <dgm:prSet/>
      <dgm:spPr/>
      <dgm:t>
        <a:bodyPr/>
        <a:lstStyle/>
        <a:p>
          <a:pPr>
            <a:lnSpc>
              <a:spcPct val="100000"/>
            </a:lnSpc>
          </a:pPr>
          <a:r>
            <a:rPr lang="en-US" dirty="0"/>
            <a:t>Asked about Scrum and Product ownership</a:t>
          </a:r>
        </a:p>
      </dgm:t>
    </dgm:pt>
    <dgm:pt modelId="{C3ACD0EC-555C-4F1B-9EBA-800844AAED9A}" type="parTrans" cxnId="{A278CDB7-2F80-4483-8C59-ED34B2D5B909}">
      <dgm:prSet/>
      <dgm:spPr/>
      <dgm:t>
        <a:bodyPr/>
        <a:lstStyle/>
        <a:p>
          <a:endParaRPr lang="en-US"/>
        </a:p>
      </dgm:t>
    </dgm:pt>
    <dgm:pt modelId="{AB2B4AD6-1531-4E79-8B68-9FF311B650B6}" type="sibTrans" cxnId="{A278CDB7-2F80-4483-8C59-ED34B2D5B909}">
      <dgm:prSet/>
      <dgm:spPr/>
      <dgm:t>
        <a:bodyPr/>
        <a:lstStyle/>
        <a:p>
          <a:endParaRPr lang="en-US"/>
        </a:p>
      </dgm:t>
    </dgm:pt>
    <dgm:pt modelId="{5C5A80E3-ECC2-4AAF-A684-BACB64E2BBEA}">
      <dgm:prSet/>
      <dgm:spPr/>
      <dgm:t>
        <a:bodyPr/>
        <a:lstStyle/>
        <a:p>
          <a:pPr>
            <a:lnSpc>
              <a:spcPct val="100000"/>
            </a:lnSpc>
          </a:pPr>
          <a:r>
            <a:rPr lang="en-US"/>
            <a:t>Themes:</a:t>
          </a:r>
        </a:p>
      </dgm:t>
    </dgm:pt>
    <dgm:pt modelId="{A3EB554C-6916-484D-8E63-E5FA7E1AA109}" type="parTrans" cxnId="{7075EE88-D12F-415B-B0AF-7C3051AF063E}">
      <dgm:prSet/>
      <dgm:spPr/>
      <dgm:t>
        <a:bodyPr/>
        <a:lstStyle/>
        <a:p>
          <a:endParaRPr lang="en-US"/>
        </a:p>
      </dgm:t>
    </dgm:pt>
    <dgm:pt modelId="{9768A9CE-2177-4C1F-84FE-41A2DE5ECF83}" type="sibTrans" cxnId="{7075EE88-D12F-415B-B0AF-7C3051AF063E}">
      <dgm:prSet/>
      <dgm:spPr/>
      <dgm:t>
        <a:bodyPr/>
        <a:lstStyle/>
        <a:p>
          <a:endParaRPr lang="en-US"/>
        </a:p>
      </dgm:t>
    </dgm:pt>
    <dgm:pt modelId="{DA367CC8-3F8F-41F6-BB75-F5B155410F78}">
      <dgm:prSet/>
      <dgm:spPr/>
      <dgm:t>
        <a:bodyPr/>
        <a:lstStyle/>
        <a:p>
          <a:r>
            <a:rPr lang="en-US" dirty="0"/>
            <a:t>Strategic Alignment</a:t>
          </a:r>
        </a:p>
      </dgm:t>
    </dgm:pt>
    <dgm:pt modelId="{19F49517-213F-4E1A-94A4-09785B2B5B92}" type="parTrans" cxnId="{C0706767-2E95-43CE-A743-8CA994DCCC17}">
      <dgm:prSet/>
      <dgm:spPr/>
      <dgm:t>
        <a:bodyPr/>
        <a:lstStyle/>
        <a:p>
          <a:endParaRPr lang="en-US"/>
        </a:p>
      </dgm:t>
    </dgm:pt>
    <dgm:pt modelId="{98DBC4E4-AA52-4F60-ACDA-CC5D5D59A200}" type="sibTrans" cxnId="{C0706767-2E95-43CE-A743-8CA994DCCC17}">
      <dgm:prSet/>
      <dgm:spPr/>
      <dgm:t>
        <a:bodyPr/>
        <a:lstStyle/>
        <a:p>
          <a:endParaRPr lang="en-US"/>
        </a:p>
      </dgm:t>
    </dgm:pt>
    <dgm:pt modelId="{6FA14E08-005A-47E2-983A-A1AEA3A75275}">
      <dgm:prSet/>
      <dgm:spPr/>
      <dgm:t>
        <a:bodyPr/>
        <a:lstStyle/>
        <a:p>
          <a:r>
            <a:rPr lang="en-US" dirty="0"/>
            <a:t>Overload</a:t>
          </a:r>
        </a:p>
      </dgm:t>
    </dgm:pt>
    <dgm:pt modelId="{DED00C2A-1299-437D-A5DE-B467FA7EC6C0}" type="parTrans" cxnId="{3177347B-7199-4722-9DD0-4B7DF0FF447C}">
      <dgm:prSet/>
      <dgm:spPr/>
      <dgm:t>
        <a:bodyPr/>
        <a:lstStyle/>
        <a:p>
          <a:endParaRPr lang="en-US"/>
        </a:p>
      </dgm:t>
    </dgm:pt>
    <dgm:pt modelId="{87C03F06-7AD6-4188-85B2-414517CCA833}" type="sibTrans" cxnId="{3177347B-7199-4722-9DD0-4B7DF0FF447C}">
      <dgm:prSet/>
      <dgm:spPr/>
      <dgm:t>
        <a:bodyPr/>
        <a:lstStyle/>
        <a:p>
          <a:endParaRPr lang="en-US"/>
        </a:p>
      </dgm:t>
    </dgm:pt>
    <dgm:pt modelId="{AAF70000-04AD-42A4-ADE1-0A49D4EB0AEF}">
      <dgm:prSet/>
      <dgm:spPr/>
      <dgm:t>
        <a:bodyPr/>
        <a:lstStyle/>
        <a:p>
          <a:r>
            <a:rPr lang="en-US" dirty="0"/>
            <a:t>Changing direction and priority</a:t>
          </a:r>
        </a:p>
      </dgm:t>
    </dgm:pt>
    <dgm:pt modelId="{891B8086-E809-407D-AF91-EEF49545F1DB}" type="parTrans" cxnId="{3122FEC1-53D3-4395-B7BF-9748E4F41EE1}">
      <dgm:prSet/>
      <dgm:spPr/>
      <dgm:t>
        <a:bodyPr/>
        <a:lstStyle/>
        <a:p>
          <a:endParaRPr lang="en-US"/>
        </a:p>
      </dgm:t>
    </dgm:pt>
    <dgm:pt modelId="{CC78180C-FEDB-4562-828F-D41E4D6DDF5C}" type="sibTrans" cxnId="{3122FEC1-53D3-4395-B7BF-9748E4F41EE1}">
      <dgm:prSet/>
      <dgm:spPr/>
      <dgm:t>
        <a:bodyPr/>
        <a:lstStyle/>
        <a:p>
          <a:endParaRPr lang="en-US"/>
        </a:p>
      </dgm:t>
    </dgm:pt>
    <dgm:pt modelId="{B7B42C3B-0C78-405D-BA58-FD624D90E0EA}">
      <dgm:prSet/>
      <dgm:spPr/>
      <dgm:t>
        <a:bodyPr/>
        <a:lstStyle/>
        <a:p>
          <a:r>
            <a:rPr lang="en-US" dirty="0"/>
            <a:t>Resistance and Influencing</a:t>
          </a:r>
        </a:p>
      </dgm:t>
    </dgm:pt>
    <dgm:pt modelId="{8EF2FEA3-4463-4EBC-A0FE-C88C54F3DE61}" type="parTrans" cxnId="{2E9261A8-D80D-44CF-A237-E64B39792FDC}">
      <dgm:prSet/>
      <dgm:spPr/>
      <dgm:t>
        <a:bodyPr/>
        <a:lstStyle/>
        <a:p>
          <a:endParaRPr lang="en-US"/>
        </a:p>
      </dgm:t>
    </dgm:pt>
    <dgm:pt modelId="{DFEFD307-5A62-49BA-AAB7-DDA9D66A5F57}" type="sibTrans" cxnId="{2E9261A8-D80D-44CF-A237-E64B39792FDC}">
      <dgm:prSet/>
      <dgm:spPr/>
      <dgm:t>
        <a:bodyPr/>
        <a:lstStyle/>
        <a:p>
          <a:endParaRPr lang="en-US"/>
        </a:p>
      </dgm:t>
    </dgm:pt>
    <dgm:pt modelId="{E4272AD7-6005-483E-86D6-52D07EF0A18E}">
      <dgm:prSet/>
      <dgm:spPr/>
      <dgm:t>
        <a:bodyPr/>
        <a:lstStyle/>
        <a:p>
          <a:pPr>
            <a:lnSpc>
              <a:spcPct val="100000"/>
            </a:lnSpc>
            <a:defRPr b="1"/>
          </a:pPr>
          <a:r>
            <a:rPr lang="en-US"/>
            <a:t>Pragmatic Institute Joint Survey</a:t>
          </a:r>
        </a:p>
      </dgm:t>
    </dgm:pt>
    <dgm:pt modelId="{EC5D07F8-D572-493A-A438-2012AEA50CA9}" type="parTrans" cxnId="{29197DD4-5932-4295-B559-F9F0769EF2BF}">
      <dgm:prSet/>
      <dgm:spPr/>
      <dgm:t>
        <a:bodyPr/>
        <a:lstStyle/>
        <a:p>
          <a:endParaRPr lang="en-US"/>
        </a:p>
      </dgm:t>
    </dgm:pt>
    <dgm:pt modelId="{E4E1FE36-17C4-46B1-9B1A-6E3622E4A253}" type="sibTrans" cxnId="{29197DD4-5932-4295-B559-F9F0769EF2BF}">
      <dgm:prSet/>
      <dgm:spPr/>
      <dgm:t>
        <a:bodyPr/>
        <a:lstStyle/>
        <a:p>
          <a:endParaRPr lang="en-US"/>
        </a:p>
      </dgm:t>
    </dgm:pt>
    <dgm:pt modelId="{C95FDA6D-6CC4-4FCB-BC9F-AC2F1CEBF63D}">
      <dgm:prSet/>
      <dgm:spPr/>
      <dgm:t>
        <a:bodyPr/>
        <a:lstStyle/>
        <a:p>
          <a:pPr>
            <a:lnSpc>
              <a:spcPct val="100000"/>
            </a:lnSpc>
          </a:pPr>
          <a:r>
            <a:rPr lang="en-US"/>
            <a:t>1000 responses from PI customer base</a:t>
          </a:r>
        </a:p>
      </dgm:t>
    </dgm:pt>
    <dgm:pt modelId="{CAF5875F-BA70-41E1-8389-78633F6498B5}" type="parTrans" cxnId="{1AE9E590-F7E2-4C94-BE18-8757381FAAA2}">
      <dgm:prSet/>
      <dgm:spPr/>
      <dgm:t>
        <a:bodyPr/>
        <a:lstStyle/>
        <a:p>
          <a:endParaRPr lang="en-US"/>
        </a:p>
      </dgm:t>
    </dgm:pt>
    <dgm:pt modelId="{C33B05DF-0E1F-4AE1-BA10-54FE52F6B849}" type="sibTrans" cxnId="{1AE9E590-F7E2-4C94-BE18-8757381FAAA2}">
      <dgm:prSet/>
      <dgm:spPr/>
      <dgm:t>
        <a:bodyPr/>
        <a:lstStyle/>
        <a:p>
          <a:endParaRPr lang="en-US"/>
        </a:p>
      </dgm:t>
    </dgm:pt>
    <dgm:pt modelId="{FEDE174B-8613-41D4-A3BB-5CB43DA639DD}">
      <dgm:prSet/>
      <dgm:spPr/>
      <dgm:t>
        <a:bodyPr/>
        <a:lstStyle/>
        <a:p>
          <a:pPr>
            <a:lnSpc>
              <a:spcPct val="100000"/>
            </a:lnSpc>
          </a:pPr>
          <a:r>
            <a:rPr lang="en-US"/>
            <a:t>Common themes validated and quantified</a:t>
          </a:r>
        </a:p>
      </dgm:t>
    </dgm:pt>
    <dgm:pt modelId="{530F1CAE-DD27-47BD-A82D-C97430325254}" type="parTrans" cxnId="{1CB47940-B905-401F-8206-B7D062627878}">
      <dgm:prSet/>
      <dgm:spPr/>
      <dgm:t>
        <a:bodyPr/>
        <a:lstStyle/>
        <a:p>
          <a:endParaRPr lang="en-US"/>
        </a:p>
      </dgm:t>
    </dgm:pt>
    <dgm:pt modelId="{3176ECF7-B592-4548-A9B3-17744847735B}" type="sibTrans" cxnId="{1CB47940-B905-401F-8206-B7D062627878}">
      <dgm:prSet/>
      <dgm:spPr/>
      <dgm:t>
        <a:bodyPr/>
        <a:lstStyle/>
        <a:p>
          <a:endParaRPr lang="en-US"/>
        </a:p>
      </dgm:t>
    </dgm:pt>
    <dgm:pt modelId="{460AB3B8-D97C-47F7-AEA2-CD966A229407}">
      <dgm:prSet/>
      <dgm:spPr/>
      <dgm:t>
        <a:bodyPr/>
        <a:lstStyle/>
        <a:p>
          <a:r>
            <a:rPr lang="en-US" dirty="0"/>
            <a:t>Up – across (i.e. marketing) – out (customers) – internal (delivery))</a:t>
          </a:r>
        </a:p>
      </dgm:t>
    </dgm:pt>
    <dgm:pt modelId="{802C9E33-58E8-47E0-817D-0C0F260749FD}" type="parTrans" cxnId="{0373BA99-10AF-4562-8AF1-D59A89CA5F59}">
      <dgm:prSet/>
      <dgm:spPr/>
      <dgm:t>
        <a:bodyPr/>
        <a:lstStyle/>
        <a:p>
          <a:endParaRPr lang="en-US"/>
        </a:p>
      </dgm:t>
    </dgm:pt>
    <dgm:pt modelId="{D586CE6A-0EDE-4C33-9E02-23ACDC7D5405}" type="sibTrans" cxnId="{0373BA99-10AF-4562-8AF1-D59A89CA5F59}">
      <dgm:prSet/>
      <dgm:spPr/>
      <dgm:t>
        <a:bodyPr/>
        <a:lstStyle/>
        <a:p>
          <a:endParaRPr lang="en-US"/>
        </a:p>
      </dgm:t>
    </dgm:pt>
    <dgm:pt modelId="{EE459C46-FF4E-42C5-95E9-DAFF530A699B}" type="pres">
      <dgm:prSet presAssocID="{834D04E0-1C7E-489D-A46B-A2323FBDE65A}" presName="root" presStyleCnt="0">
        <dgm:presLayoutVars>
          <dgm:dir/>
          <dgm:resizeHandles val="exact"/>
        </dgm:presLayoutVars>
      </dgm:prSet>
      <dgm:spPr/>
    </dgm:pt>
    <dgm:pt modelId="{A17FF7CB-CB1A-4A3A-9C09-46A535E2C103}" type="pres">
      <dgm:prSet presAssocID="{3BEB3C61-0E72-4DE5-8B38-552FDB966BD5}" presName="compNode" presStyleCnt="0"/>
      <dgm:spPr/>
    </dgm:pt>
    <dgm:pt modelId="{F82264C3-021C-4405-BB84-56AF98C8F698}" type="pres">
      <dgm:prSet presAssocID="{3BEB3C61-0E72-4DE5-8B38-552FDB966BD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15558208-C49A-4456-B9E5-BE0885DABA06}" type="pres">
      <dgm:prSet presAssocID="{3BEB3C61-0E72-4DE5-8B38-552FDB966BD5}" presName="iconSpace" presStyleCnt="0"/>
      <dgm:spPr/>
    </dgm:pt>
    <dgm:pt modelId="{526E1D7E-77AE-4117-A0C4-AC72FD6D4D90}" type="pres">
      <dgm:prSet presAssocID="{3BEB3C61-0E72-4DE5-8B38-552FDB966BD5}" presName="parTx" presStyleLbl="revTx" presStyleIdx="0" presStyleCnt="4">
        <dgm:presLayoutVars>
          <dgm:chMax val="0"/>
          <dgm:chPref val="0"/>
        </dgm:presLayoutVars>
      </dgm:prSet>
      <dgm:spPr/>
    </dgm:pt>
    <dgm:pt modelId="{1BF6D64B-6795-4994-85EF-9B0E9A984A6B}" type="pres">
      <dgm:prSet presAssocID="{3BEB3C61-0E72-4DE5-8B38-552FDB966BD5}" presName="txSpace" presStyleCnt="0"/>
      <dgm:spPr/>
    </dgm:pt>
    <dgm:pt modelId="{010FE0D2-B1DD-419D-B510-FD487B7E3C9E}" type="pres">
      <dgm:prSet presAssocID="{3BEB3C61-0E72-4DE5-8B38-552FDB966BD5}" presName="desTx" presStyleLbl="revTx" presStyleIdx="1" presStyleCnt="4">
        <dgm:presLayoutVars/>
      </dgm:prSet>
      <dgm:spPr/>
    </dgm:pt>
    <dgm:pt modelId="{8EB65BAD-9EDA-4030-B7AB-204CA0F8A640}" type="pres">
      <dgm:prSet presAssocID="{959F3EB8-71D7-4ADD-A9C1-27E1FED5B233}" presName="sibTrans" presStyleCnt="0"/>
      <dgm:spPr/>
    </dgm:pt>
    <dgm:pt modelId="{5FC58971-2F40-4B70-9B0D-D504C124EEC5}" type="pres">
      <dgm:prSet presAssocID="{E4272AD7-6005-483E-86D6-52D07EF0A18E}" presName="compNode" presStyleCnt="0"/>
      <dgm:spPr/>
    </dgm:pt>
    <dgm:pt modelId="{ACDD5896-A85E-49AF-89B4-51320EFDBD0E}" type="pres">
      <dgm:prSet presAssocID="{E4272AD7-6005-483E-86D6-52D07EF0A18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1C91AACF-811F-4902-A4B1-23491B39B340}" type="pres">
      <dgm:prSet presAssocID="{E4272AD7-6005-483E-86D6-52D07EF0A18E}" presName="iconSpace" presStyleCnt="0"/>
      <dgm:spPr/>
    </dgm:pt>
    <dgm:pt modelId="{E41DDB87-C5C9-4AA9-A2FD-47D57A7F3CE1}" type="pres">
      <dgm:prSet presAssocID="{E4272AD7-6005-483E-86D6-52D07EF0A18E}" presName="parTx" presStyleLbl="revTx" presStyleIdx="2" presStyleCnt="4">
        <dgm:presLayoutVars>
          <dgm:chMax val="0"/>
          <dgm:chPref val="0"/>
        </dgm:presLayoutVars>
      </dgm:prSet>
      <dgm:spPr/>
    </dgm:pt>
    <dgm:pt modelId="{4B8044B8-2830-47A2-8D52-C8B981679752}" type="pres">
      <dgm:prSet presAssocID="{E4272AD7-6005-483E-86D6-52D07EF0A18E}" presName="txSpace" presStyleCnt="0"/>
      <dgm:spPr/>
    </dgm:pt>
    <dgm:pt modelId="{34187831-FE58-4EAB-81B9-22EB3FDDB044}" type="pres">
      <dgm:prSet presAssocID="{E4272AD7-6005-483E-86D6-52D07EF0A18E}" presName="desTx" presStyleLbl="revTx" presStyleIdx="3" presStyleCnt="4">
        <dgm:presLayoutVars/>
      </dgm:prSet>
      <dgm:spPr/>
    </dgm:pt>
  </dgm:ptLst>
  <dgm:cxnLst>
    <dgm:cxn modelId="{4083A11D-FFE4-4D78-B478-5CE41BAAF114}" type="presOf" srcId="{FEDE174B-8613-41D4-A3BB-5CB43DA639DD}" destId="{34187831-FE58-4EAB-81B9-22EB3FDDB044}" srcOrd="0" destOrd="1" presId="urn:microsoft.com/office/officeart/2018/5/layout/CenteredIconLabelDescriptionList"/>
    <dgm:cxn modelId="{2FC3A726-E536-4EF7-AA0D-B5043AE3028A}" type="presOf" srcId="{C95FDA6D-6CC4-4FCB-BC9F-AC2F1CEBF63D}" destId="{34187831-FE58-4EAB-81B9-22EB3FDDB044}" srcOrd="0" destOrd="0" presId="urn:microsoft.com/office/officeart/2018/5/layout/CenteredIconLabelDescriptionList"/>
    <dgm:cxn modelId="{1CB47940-B905-401F-8206-B7D062627878}" srcId="{E4272AD7-6005-483E-86D6-52D07EF0A18E}" destId="{FEDE174B-8613-41D4-A3BB-5CB43DA639DD}" srcOrd="1" destOrd="0" parTransId="{530F1CAE-DD27-47BD-A82D-C97430325254}" sibTransId="{3176ECF7-B592-4548-A9B3-17744847735B}"/>
    <dgm:cxn modelId="{5AA2C25C-34E8-4756-9F16-823A41D6DD3A}" type="presOf" srcId="{13906E06-9D58-412A-BC4C-971220B32893}" destId="{010FE0D2-B1DD-419D-B510-FD487B7E3C9E}" srcOrd="0" destOrd="0" presId="urn:microsoft.com/office/officeart/2018/5/layout/CenteredIconLabelDescriptionList"/>
    <dgm:cxn modelId="{D1812142-9C40-41D8-8C4E-ECD01B018D4A}" type="presOf" srcId="{5C5A80E3-ECC2-4AAF-A684-BACB64E2BBEA}" destId="{010FE0D2-B1DD-419D-B510-FD487B7E3C9E}" srcOrd="0" destOrd="2" presId="urn:microsoft.com/office/officeart/2018/5/layout/CenteredIconLabelDescriptionList"/>
    <dgm:cxn modelId="{E2B5CF63-A504-466C-B8B1-1D99E6B50404}" type="presOf" srcId="{C142BD54-A9F8-420A-BE4E-32A85BAA4C95}" destId="{010FE0D2-B1DD-419D-B510-FD487B7E3C9E}" srcOrd="0" destOrd="1" presId="urn:microsoft.com/office/officeart/2018/5/layout/CenteredIconLabelDescriptionList"/>
    <dgm:cxn modelId="{12F11846-4296-4F24-8790-07C9CBDA6CEF}" type="presOf" srcId="{6FA14E08-005A-47E2-983A-A1AEA3A75275}" destId="{010FE0D2-B1DD-419D-B510-FD487B7E3C9E}" srcOrd="0" destOrd="4" presId="urn:microsoft.com/office/officeart/2018/5/layout/CenteredIconLabelDescriptionList"/>
    <dgm:cxn modelId="{C0706767-2E95-43CE-A743-8CA994DCCC17}" srcId="{5C5A80E3-ECC2-4AAF-A684-BACB64E2BBEA}" destId="{DA367CC8-3F8F-41F6-BB75-F5B155410F78}" srcOrd="0" destOrd="0" parTransId="{19F49517-213F-4E1A-94A4-09785B2B5B92}" sibTransId="{98DBC4E4-AA52-4F60-ACDA-CC5D5D59A200}"/>
    <dgm:cxn modelId="{52555773-2E28-4213-BC97-7393DCD5461F}" type="presOf" srcId="{DA367CC8-3F8F-41F6-BB75-F5B155410F78}" destId="{010FE0D2-B1DD-419D-B510-FD487B7E3C9E}" srcOrd="0" destOrd="3" presId="urn:microsoft.com/office/officeart/2018/5/layout/CenteredIconLabelDescriptionList"/>
    <dgm:cxn modelId="{3177347B-7199-4722-9DD0-4B7DF0FF447C}" srcId="{5C5A80E3-ECC2-4AAF-A684-BACB64E2BBEA}" destId="{6FA14E08-005A-47E2-983A-A1AEA3A75275}" srcOrd="1" destOrd="0" parTransId="{DED00C2A-1299-437D-A5DE-B467FA7EC6C0}" sibTransId="{87C03F06-7AD6-4188-85B2-414517CCA833}"/>
    <dgm:cxn modelId="{F900107C-9370-4758-9A73-E7A9079133D6}" type="presOf" srcId="{E4272AD7-6005-483E-86D6-52D07EF0A18E}" destId="{E41DDB87-C5C9-4AA9-A2FD-47D57A7F3CE1}" srcOrd="0" destOrd="0" presId="urn:microsoft.com/office/officeart/2018/5/layout/CenteredIconLabelDescriptionList"/>
    <dgm:cxn modelId="{7075EE88-D12F-415B-B0AF-7C3051AF063E}" srcId="{3BEB3C61-0E72-4DE5-8B38-552FDB966BD5}" destId="{5C5A80E3-ECC2-4AAF-A684-BACB64E2BBEA}" srcOrd="2" destOrd="0" parTransId="{A3EB554C-6916-484D-8E63-E5FA7E1AA109}" sibTransId="{9768A9CE-2177-4C1F-84FE-41A2DE5ECF83}"/>
    <dgm:cxn modelId="{AF520C8B-F0C2-4420-ACA7-C5D7DBFBDD2D}" srcId="{3BEB3C61-0E72-4DE5-8B38-552FDB966BD5}" destId="{13906E06-9D58-412A-BC4C-971220B32893}" srcOrd="0" destOrd="0" parTransId="{F0CE8DF3-6DED-4557-ACF8-348CC6FAC1C4}" sibTransId="{7379FCA3-6D29-4137-B186-30796BD0767F}"/>
    <dgm:cxn modelId="{1AE9E590-F7E2-4C94-BE18-8757381FAAA2}" srcId="{E4272AD7-6005-483E-86D6-52D07EF0A18E}" destId="{C95FDA6D-6CC4-4FCB-BC9F-AC2F1CEBF63D}" srcOrd="0" destOrd="0" parTransId="{CAF5875F-BA70-41E1-8389-78633F6498B5}" sibTransId="{C33B05DF-0E1F-4AE1-BA10-54FE52F6B849}"/>
    <dgm:cxn modelId="{0373BA99-10AF-4562-8AF1-D59A89CA5F59}" srcId="{B7B42C3B-0C78-405D-BA58-FD624D90E0EA}" destId="{460AB3B8-D97C-47F7-AEA2-CD966A229407}" srcOrd="0" destOrd="0" parTransId="{802C9E33-58E8-47E0-817D-0C0F260749FD}" sibTransId="{D586CE6A-0EDE-4C33-9E02-23ACDC7D5405}"/>
    <dgm:cxn modelId="{1597F49B-4DCC-4241-A1E5-C9E502CEDD6A}" srcId="{834D04E0-1C7E-489D-A46B-A2323FBDE65A}" destId="{3BEB3C61-0E72-4DE5-8B38-552FDB966BD5}" srcOrd="0" destOrd="0" parTransId="{2276CB2D-F8AC-4B5D-8415-42C6B83DA4F5}" sibTransId="{959F3EB8-71D7-4ADD-A9C1-27E1FED5B233}"/>
    <dgm:cxn modelId="{2E9261A8-D80D-44CF-A237-E64B39792FDC}" srcId="{5C5A80E3-ECC2-4AAF-A684-BACB64E2BBEA}" destId="{B7B42C3B-0C78-405D-BA58-FD624D90E0EA}" srcOrd="3" destOrd="0" parTransId="{8EF2FEA3-4463-4EBC-A0FE-C88C54F3DE61}" sibTransId="{DFEFD307-5A62-49BA-AAB7-DDA9D66A5F57}"/>
    <dgm:cxn modelId="{A278CDB7-2F80-4483-8C59-ED34B2D5B909}" srcId="{3BEB3C61-0E72-4DE5-8B38-552FDB966BD5}" destId="{C142BD54-A9F8-420A-BE4E-32A85BAA4C95}" srcOrd="1" destOrd="0" parTransId="{C3ACD0EC-555C-4F1B-9EBA-800844AAED9A}" sibTransId="{AB2B4AD6-1531-4E79-8B68-9FF311B650B6}"/>
    <dgm:cxn modelId="{7F2A63BA-1686-4142-B05B-ED58C2484E7B}" type="presOf" srcId="{3BEB3C61-0E72-4DE5-8B38-552FDB966BD5}" destId="{526E1D7E-77AE-4117-A0C4-AC72FD6D4D90}" srcOrd="0" destOrd="0" presId="urn:microsoft.com/office/officeart/2018/5/layout/CenteredIconLabelDescriptionList"/>
    <dgm:cxn modelId="{3122FEC1-53D3-4395-B7BF-9748E4F41EE1}" srcId="{5C5A80E3-ECC2-4AAF-A684-BACB64E2BBEA}" destId="{AAF70000-04AD-42A4-ADE1-0A49D4EB0AEF}" srcOrd="2" destOrd="0" parTransId="{891B8086-E809-407D-AF91-EEF49545F1DB}" sibTransId="{CC78180C-FEDB-4562-828F-D41E4D6DDF5C}"/>
    <dgm:cxn modelId="{377F82CE-1D26-4B5C-AA4F-0F9BF239939E}" type="presOf" srcId="{460AB3B8-D97C-47F7-AEA2-CD966A229407}" destId="{010FE0D2-B1DD-419D-B510-FD487B7E3C9E}" srcOrd="0" destOrd="7" presId="urn:microsoft.com/office/officeart/2018/5/layout/CenteredIconLabelDescriptionList"/>
    <dgm:cxn modelId="{29197DD4-5932-4295-B559-F9F0769EF2BF}" srcId="{834D04E0-1C7E-489D-A46B-A2323FBDE65A}" destId="{E4272AD7-6005-483E-86D6-52D07EF0A18E}" srcOrd="1" destOrd="0" parTransId="{EC5D07F8-D572-493A-A438-2012AEA50CA9}" sibTransId="{E4E1FE36-17C4-46B1-9B1A-6E3622E4A253}"/>
    <dgm:cxn modelId="{349F57E0-DF3E-4DC6-9CC2-D51AECCAEE27}" type="presOf" srcId="{834D04E0-1C7E-489D-A46B-A2323FBDE65A}" destId="{EE459C46-FF4E-42C5-95E9-DAFF530A699B}" srcOrd="0" destOrd="0" presId="urn:microsoft.com/office/officeart/2018/5/layout/CenteredIconLabelDescriptionList"/>
    <dgm:cxn modelId="{691CAEED-432F-44CE-A981-74567B0206A4}" type="presOf" srcId="{B7B42C3B-0C78-405D-BA58-FD624D90E0EA}" destId="{010FE0D2-B1DD-419D-B510-FD487B7E3C9E}" srcOrd="0" destOrd="6" presId="urn:microsoft.com/office/officeart/2018/5/layout/CenteredIconLabelDescriptionList"/>
    <dgm:cxn modelId="{170448F7-8621-4261-BA07-661E52A77389}" type="presOf" srcId="{AAF70000-04AD-42A4-ADE1-0A49D4EB0AEF}" destId="{010FE0D2-B1DD-419D-B510-FD487B7E3C9E}" srcOrd="0" destOrd="5" presId="urn:microsoft.com/office/officeart/2018/5/layout/CenteredIconLabelDescriptionList"/>
    <dgm:cxn modelId="{F6467082-CF70-46FB-8FE6-229489B1301D}" type="presParOf" srcId="{EE459C46-FF4E-42C5-95E9-DAFF530A699B}" destId="{A17FF7CB-CB1A-4A3A-9C09-46A535E2C103}" srcOrd="0" destOrd="0" presId="urn:microsoft.com/office/officeart/2018/5/layout/CenteredIconLabelDescriptionList"/>
    <dgm:cxn modelId="{5A1508D4-FD58-4299-AB8F-FEAA2B208278}" type="presParOf" srcId="{A17FF7CB-CB1A-4A3A-9C09-46A535E2C103}" destId="{F82264C3-021C-4405-BB84-56AF98C8F698}" srcOrd="0" destOrd="0" presId="urn:microsoft.com/office/officeart/2018/5/layout/CenteredIconLabelDescriptionList"/>
    <dgm:cxn modelId="{647A2989-FAAA-4B19-8E8E-F612E201A85A}" type="presParOf" srcId="{A17FF7CB-CB1A-4A3A-9C09-46A535E2C103}" destId="{15558208-C49A-4456-B9E5-BE0885DABA06}" srcOrd="1" destOrd="0" presId="urn:microsoft.com/office/officeart/2018/5/layout/CenteredIconLabelDescriptionList"/>
    <dgm:cxn modelId="{542DF81A-0975-4269-B1ED-48AF89F12F1F}" type="presParOf" srcId="{A17FF7CB-CB1A-4A3A-9C09-46A535E2C103}" destId="{526E1D7E-77AE-4117-A0C4-AC72FD6D4D90}" srcOrd="2" destOrd="0" presId="urn:microsoft.com/office/officeart/2018/5/layout/CenteredIconLabelDescriptionList"/>
    <dgm:cxn modelId="{06E8A649-E6EE-4710-9A28-771B08C523CD}" type="presParOf" srcId="{A17FF7CB-CB1A-4A3A-9C09-46A535E2C103}" destId="{1BF6D64B-6795-4994-85EF-9B0E9A984A6B}" srcOrd="3" destOrd="0" presId="urn:microsoft.com/office/officeart/2018/5/layout/CenteredIconLabelDescriptionList"/>
    <dgm:cxn modelId="{695D2C87-60BE-4F9F-8360-C8432A5714AA}" type="presParOf" srcId="{A17FF7CB-CB1A-4A3A-9C09-46A535E2C103}" destId="{010FE0D2-B1DD-419D-B510-FD487B7E3C9E}" srcOrd="4" destOrd="0" presId="urn:microsoft.com/office/officeart/2018/5/layout/CenteredIconLabelDescriptionList"/>
    <dgm:cxn modelId="{46A53BE9-881D-4C2F-AC26-39235C437BEF}" type="presParOf" srcId="{EE459C46-FF4E-42C5-95E9-DAFF530A699B}" destId="{8EB65BAD-9EDA-4030-B7AB-204CA0F8A640}" srcOrd="1" destOrd="0" presId="urn:microsoft.com/office/officeart/2018/5/layout/CenteredIconLabelDescriptionList"/>
    <dgm:cxn modelId="{83FFD759-C28B-4591-9632-4001EB09EE8A}" type="presParOf" srcId="{EE459C46-FF4E-42C5-95E9-DAFF530A699B}" destId="{5FC58971-2F40-4B70-9B0D-D504C124EEC5}" srcOrd="2" destOrd="0" presId="urn:microsoft.com/office/officeart/2018/5/layout/CenteredIconLabelDescriptionList"/>
    <dgm:cxn modelId="{BD981A5A-A265-4F12-97EE-EB056A00F7F6}" type="presParOf" srcId="{5FC58971-2F40-4B70-9B0D-D504C124EEC5}" destId="{ACDD5896-A85E-49AF-89B4-51320EFDBD0E}" srcOrd="0" destOrd="0" presId="urn:microsoft.com/office/officeart/2018/5/layout/CenteredIconLabelDescriptionList"/>
    <dgm:cxn modelId="{41801D2C-C8B6-409D-A448-D08567B6D299}" type="presParOf" srcId="{5FC58971-2F40-4B70-9B0D-D504C124EEC5}" destId="{1C91AACF-811F-4902-A4B1-23491B39B340}" srcOrd="1" destOrd="0" presId="urn:microsoft.com/office/officeart/2018/5/layout/CenteredIconLabelDescriptionList"/>
    <dgm:cxn modelId="{00155066-DF6B-4303-8DFC-1D37F7BE6ACD}" type="presParOf" srcId="{5FC58971-2F40-4B70-9B0D-D504C124EEC5}" destId="{E41DDB87-C5C9-4AA9-A2FD-47D57A7F3CE1}" srcOrd="2" destOrd="0" presId="urn:microsoft.com/office/officeart/2018/5/layout/CenteredIconLabelDescriptionList"/>
    <dgm:cxn modelId="{7164BBBC-5763-46D1-BC97-7036C684E6ED}" type="presParOf" srcId="{5FC58971-2F40-4B70-9B0D-D504C124EEC5}" destId="{4B8044B8-2830-47A2-8D52-C8B981679752}" srcOrd="3" destOrd="0" presId="urn:microsoft.com/office/officeart/2018/5/layout/CenteredIconLabelDescriptionList"/>
    <dgm:cxn modelId="{5D1AFDE6-3235-42B8-89CD-38F3C4605F16}" type="presParOf" srcId="{5FC58971-2F40-4B70-9B0D-D504C124EEC5}" destId="{34187831-FE58-4EAB-81B9-22EB3FDDB04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264C3-021C-4405-BB84-56AF98C8F698}">
      <dsp:nvSpPr>
        <dsp:cNvPr id="0" name=""/>
        <dsp:cNvSpPr/>
      </dsp:nvSpPr>
      <dsp:spPr>
        <a:xfrm>
          <a:off x="2195616" y="0"/>
          <a:ext cx="1510523" cy="13374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6E1D7E-77AE-4117-A0C4-AC72FD6D4D90}">
      <dsp:nvSpPr>
        <dsp:cNvPr id="0" name=""/>
        <dsp:cNvSpPr/>
      </dsp:nvSpPr>
      <dsp:spPr>
        <a:xfrm>
          <a:off x="792987" y="1509725"/>
          <a:ext cx="4315781" cy="57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a:t>Customer Interviews</a:t>
          </a:r>
        </a:p>
      </dsp:txBody>
      <dsp:txXfrm>
        <a:off x="792987" y="1509725"/>
        <a:ext cx="4315781" cy="573177"/>
      </dsp:txXfrm>
    </dsp:sp>
    <dsp:sp modelId="{010FE0D2-B1DD-419D-B510-FD487B7E3C9E}">
      <dsp:nvSpPr>
        <dsp:cNvPr id="0" name=""/>
        <dsp:cNvSpPr/>
      </dsp:nvSpPr>
      <dsp:spPr>
        <a:xfrm>
          <a:off x="792987" y="2163048"/>
          <a:ext cx="4315781" cy="2362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30 interviews reached out via LinkedIn</a:t>
          </a:r>
        </a:p>
        <a:p>
          <a:pPr marL="0" lvl="0" indent="0" algn="l" defTabSz="755650">
            <a:lnSpc>
              <a:spcPct val="100000"/>
            </a:lnSpc>
            <a:spcBef>
              <a:spcPct val="0"/>
            </a:spcBef>
            <a:spcAft>
              <a:spcPct val="35000"/>
            </a:spcAft>
            <a:buNone/>
          </a:pPr>
          <a:r>
            <a:rPr lang="en-US" sz="1700" kern="1200" dirty="0"/>
            <a:t>Asked about Scrum and Product ownership</a:t>
          </a:r>
        </a:p>
        <a:p>
          <a:pPr marL="0" lvl="0" indent="0" algn="l" defTabSz="755650">
            <a:lnSpc>
              <a:spcPct val="100000"/>
            </a:lnSpc>
            <a:spcBef>
              <a:spcPct val="0"/>
            </a:spcBef>
            <a:spcAft>
              <a:spcPct val="35000"/>
            </a:spcAft>
            <a:buNone/>
          </a:pPr>
          <a:r>
            <a:rPr lang="en-US" sz="1700" kern="1200"/>
            <a:t>Themes:</a:t>
          </a:r>
        </a:p>
        <a:p>
          <a:pPr marL="171450" lvl="1" indent="-171450" algn="l" defTabSz="755650">
            <a:lnSpc>
              <a:spcPct val="90000"/>
            </a:lnSpc>
            <a:spcBef>
              <a:spcPct val="0"/>
            </a:spcBef>
            <a:spcAft>
              <a:spcPct val="15000"/>
            </a:spcAft>
            <a:buChar char="•"/>
          </a:pPr>
          <a:r>
            <a:rPr lang="en-US" sz="1700" kern="1200" dirty="0"/>
            <a:t>Strategic Alignment</a:t>
          </a:r>
        </a:p>
        <a:p>
          <a:pPr marL="171450" lvl="1" indent="-171450" algn="l" defTabSz="755650">
            <a:lnSpc>
              <a:spcPct val="90000"/>
            </a:lnSpc>
            <a:spcBef>
              <a:spcPct val="0"/>
            </a:spcBef>
            <a:spcAft>
              <a:spcPct val="15000"/>
            </a:spcAft>
            <a:buChar char="•"/>
          </a:pPr>
          <a:r>
            <a:rPr lang="en-US" sz="1700" kern="1200" dirty="0"/>
            <a:t>Overload</a:t>
          </a:r>
        </a:p>
        <a:p>
          <a:pPr marL="171450" lvl="1" indent="-171450" algn="l" defTabSz="755650">
            <a:lnSpc>
              <a:spcPct val="90000"/>
            </a:lnSpc>
            <a:spcBef>
              <a:spcPct val="0"/>
            </a:spcBef>
            <a:spcAft>
              <a:spcPct val="15000"/>
            </a:spcAft>
            <a:buChar char="•"/>
          </a:pPr>
          <a:r>
            <a:rPr lang="en-US" sz="1700" kern="1200" dirty="0"/>
            <a:t>Changing direction and priority</a:t>
          </a:r>
        </a:p>
        <a:p>
          <a:pPr marL="171450" lvl="1" indent="-171450" algn="l" defTabSz="755650">
            <a:lnSpc>
              <a:spcPct val="90000"/>
            </a:lnSpc>
            <a:spcBef>
              <a:spcPct val="0"/>
            </a:spcBef>
            <a:spcAft>
              <a:spcPct val="15000"/>
            </a:spcAft>
            <a:buChar char="•"/>
          </a:pPr>
          <a:r>
            <a:rPr lang="en-US" sz="1700" kern="1200" dirty="0"/>
            <a:t>Resistance and Influencing</a:t>
          </a:r>
        </a:p>
        <a:p>
          <a:pPr marL="342900" lvl="2" indent="-171450" algn="l" defTabSz="755650">
            <a:lnSpc>
              <a:spcPct val="90000"/>
            </a:lnSpc>
            <a:spcBef>
              <a:spcPct val="0"/>
            </a:spcBef>
            <a:spcAft>
              <a:spcPct val="15000"/>
            </a:spcAft>
            <a:buChar char="•"/>
          </a:pPr>
          <a:r>
            <a:rPr lang="en-US" sz="1700" kern="1200" dirty="0"/>
            <a:t>Up – across (i.e. marketing) – out (customers) – internal (delivery))</a:t>
          </a:r>
        </a:p>
      </dsp:txBody>
      <dsp:txXfrm>
        <a:off x="792987" y="2163048"/>
        <a:ext cx="4315781" cy="2362914"/>
      </dsp:txXfrm>
    </dsp:sp>
    <dsp:sp modelId="{ACDD5896-A85E-49AF-89B4-51320EFDBD0E}">
      <dsp:nvSpPr>
        <dsp:cNvPr id="0" name=""/>
        <dsp:cNvSpPr/>
      </dsp:nvSpPr>
      <dsp:spPr>
        <a:xfrm>
          <a:off x="7266659" y="0"/>
          <a:ext cx="1510523" cy="13374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1DDB87-C5C9-4AA9-A2FD-47D57A7F3CE1}">
      <dsp:nvSpPr>
        <dsp:cNvPr id="0" name=""/>
        <dsp:cNvSpPr/>
      </dsp:nvSpPr>
      <dsp:spPr>
        <a:xfrm>
          <a:off x="5864030" y="1509725"/>
          <a:ext cx="4315781" cy="57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100000"/>
            </a:lnSpc>
            <a:spcBef>
              <a:spcPct val="0"/>
            </a:spcBef>
            <a:spcAft>
              <a:spcPct val="35000"/>
            </a:spcAft>
            <a:buNone/>
            <a:defRPr b="1"/>
          </a:pPr>
          <a:r>
            <a:rPr lang="en-US" sz="2500" kern="1200"/>
            <a:t>Pragmatic Institute Joint Survey</a:t>
          </a:r>
        </a:p>
      </dsp:txBody>
      <dsp:txXfrm>
        <a:off x="5864030" y="1509725"/>
        <a:ext cx="4315781" cy="573177"/>
      </dsp:txXfrm>
    </dsp:sp>
    <dsp:sp modelId="{34187831-FE58-4EAB-81B9-22EB3FDDB044}">
      <dsp:nvSpPr>
        <dsp:cNvPr id="0" name=""/>
        <dsp:cNvSpPr/>
      </dsp:nvSpPr>
      <dsp:spPr>
        <a:xfrm>
          <a:off x="5864030" y="2163048"/>
          <a:ext cx="4315781" cy="2362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1000 responses from PI customer base</a:t>
          </a:r>
        </a:p>
        <a:p>
          <a:pPr marL="0" lvl="0" indent="0" algn="ctr" defTabSz="755650">
            <a:lnSpc>
              <a:spcPct val="100000"/>
            </a:lnSpc>
            <a:spcBef>
              <a:spcPct val="0"/>
            </a:spcBef>
            <a:spcAft>
              <a:spcPct val="35000"/>
            </a:spcAft>
            <a:buNone/>
          </a:pPr>
          <a:r>
            <a:rPr lang="en-US" sz="1700" kern="1200"/>
            <a:t>Common themes validated and quantified</a:t>
          </a:r>
        </a:p>
      </dsp:txBody>
      <dsp:txXfrm>
        <a:off x="5864030" y="2163048"/>
        <a:ext cx="4315781" cy="2362914"/>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756C1-B901-400A-B987-A81856FDDF48}"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08663-78D0-40E4-963E-31980F3EDD2B}" type="slidenum">
              <a:rPr lang="en-US" smtClean="0"/>
              <a:t>‹#›</a:t>
            </a:fld>
            <a:endParaRPr lang="en-US"/>
          </a:p>
        </p:txBody>
      </p:sp>
    </p:spTree>
    <p:extLst>
      <p:ext uri="{BB962C8B-B14F-4D97-AF65-F5344CB8AC3E}">
        <p14:creationId xmlns:p14="http://schemas.microsoft.com/office/powerpoint/2010/main" val="159993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08663-78D0-40E4-963E-31980F3EDD2B}" type="slidenum">
              <a:rPr lang="en-US" smtClean="0"/>
              <a:t>1</a:t>
            </a:fld>
            <a:endParaRPr lang="en-US"/>
          </a:p>
        </p:txBody>
      </p:sp>
    </p:spTree>
    <p:extLst>
      <p:ext uri="{BB962C8B-B14F-4D97-AF65-F5344CB8AC3E}">
        <p14:creationId xmlns:p14="http://schemas.microsoft.com/office/powerpoint/2010/main" val="284028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08663-78D0-40E4-963E-31980F3EDD2B}" type="slidenum">
              <a:rPr lang="en-US" smtClean="0"/>
              <a:t>31</a:t>
            </a:fld>
            <a:endParaRPr lang="en-US"/>
          </a:p>
        </p:txBody>
      </p:sp>
    </p:spTree>
    <p:extLst>
      <p:ext uri="{BB962C8B-B14F-4D97-AF65-F5344CB8AC3E}">
        <p14:creationId xmlns:p14="http://schemas.microsoft.com/office/powerpoint/2010/main" val="246077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36</a:t>
            </a:fld>
            <a:endParaRPr lang="en-US"/>
          </a:p>
        </p:txBody>
      </p:sp>
    </p:spTree>
    <p:extLst>
      <p:ext uri="{BB962C8B-B14F-4D97-AF65-F5344CB8AC3E}">
        <p14:creationId xmlns:p14="http://schemas.microsoft.com/office/powerpoint/2010/main" val="205334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39</a:t>
            </a:fld>
            <a:endParaRPr lang="en-US"/>
          </a:p>
        </p:txBody>
      </p:sp>
    </p:spTree>
    <p:extLst>
      <p:ext uri="{BB962C8B-B14F-4D97-AF65-F5344CB8AC3E}">
        <p14:creationId xmlns:p14="http://schemas.microsoft.com/office/powerpoint/2010/main" val="369269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A32C17-A472-4774-AAA4-7C42DB4D94B6}" type="slidenum">
              <a:rPr lang="en-US" smtClean="0"/>
              <a:pPr/>
              <a:t>46</a:t>
            </a:fld>
            <a:endParaRPr lang="en-US"/>
          </a:p>
        </p:txBody>
      </p:sp>
    </p:spTree>
    <p:extLst>
      <p:ext uri="{BB962C8B-B14F-4D97-AF65-F5344CB8AC3E}">
        <p14:creationId xmlns:p14="http://schemas.microsoft.com/office/powerpoint/2010/main" val="255619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a:xfrm>
            <a:off x="2357438" y="693738"/>
            <a:ext cx="4654550" cy="2619375"/>
          </a:xfrm>
          <a:ln/>
        </p:spPr>
      </p:sp>
      <p:sp>
        <p:nvSpPr>
          <p:cNvPr id="50179" name="Rectangle 3"/>
          <p:cNvSpPr>
            <a:spLocks noGrp="1"/>
          </p:cNvSpPr>
          <p:nvPr>
            <p:ph type="body" idx="1"/>
          </p:nvPr>
        </p:nvSpPr>
        <p:spPr>
          <a:xfrm>
            <a:off x="204788" y="3386138"/>
            <a:ext cx="8780462" cy="3330575"/>
          </a:xfrm>
          <a:noFill/>
        </p:spPr>
        <p:txBody>
          <a:bodyPr/>
          <a:lstStyle/>
          <a:p>
            <a:r>
              <a:rPr lang="en-US" altLang="en-US"/>
              <a:t>We like to use forecasting a hurricane track as an analogy to software development.  This is an example of the various news agencies early forecast of hurricane’s Rita track. One thing we know is that all of these tracks are wrong. </a:t>
            </a:r>
          </a:p>
        </p:txBody>
      </p:sp>
    </p:spTree>
    <p:extLst>
      <p:ext uri="{BB962C8B-B14F-4D97-AF65-F5344CB8AC3E}">
        <p14:creationId xmlns:p14="http://schemas.microsoft.com/office/powerpoint/2010/main" val="945794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a:xfrm>
            <a:off x="2357438" y="693738"/>
            <a:ext cx="4654550" cy="2619375"/>
          </a:xfrm>
          <a:ln/>
        </p:spPr>
      </p:sp>
      <p:sp>
        <p:nvSpPr>
          <p:cNvPr id="52227" name="Rectangle 3"/>
          <p:cNvSpPr>
            <a:spLocks noGrp="1"/>
          </p:cNvSpPr>
          <p:nvPr>
            <p:ph type="body" idx="1"/>
          </p:nvPr>
        </p:nvSpPr>
        <p:spPr>
          <a:xfrm>
            <a:off x="204788" y="3386138"/>
            <a:ext cx="8780462" cy="3330575"/>
          </a:xfrm>
          <a:noFill/>
        </p:spPr>
        <p:txBody>
          <a:bodyPr/>
          <a:lstStyle/>
          <a:p>
            <a:r>
              <a:rPr lang="en-US" altLang="en-US"/>
              <a:t>The actual path of Rita is shown in yellow.  Planning of software is much like this.  Almost everything we do is “new” and when we followed a more waterfall model, we took lots of time designing and gathering estimates of tasks before starting.  From that initial Plan, the one thing we really knew, was that the project would not turnout looking like the plan and it would change. We know that as we gain more knowledge during development the plan would be refined many times.  So, with Agile, we don’t spend a lot of time in upfront planning.</a:t>
            </a:r>
          </a:p>
        </p:txBody>
      </p:sp>
    </p:spTree>
    <p:extLst>
      <p:ext uri="{BB962C8B-B14F-4D97-AF65-F5344CB8AC3E}">
        <p14:creationId xmlns:p14="http://schemas.microsoft.com/office/powerpoint/2010/main" val="4181757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10554-7582-4E34-9303-1F8A64F16DAA}" type="slidenum">
              <a:rPr lang="en-US"/>
              <a:pPr/>
              <a:t>50</a:t>
            </a:fld>
            <a:endParaRPr lang="en-US"/>
          </a:p>
        </p:txBody>
      </p:sp>
      <p:sp>
        <p:nvSpPr>
          <p:cNvPr id="217090" name="Rectangle 2"/>
          <p:cNvSpPr>
            <a:spLocks noGrp="1" noRot="1" noChangeAspect="1" noChangeArrowheads="1" noTextEdit="1"/>
          </p:cNvSpPr>
          <p:nvPr>
            <p:ph type="sldImg"/>
          </p:nvPr>
        </p:nvSpPr>
        <p:spPr>
          <a:xfrm>
            <a:off x="457200" y="722313"/>
            <a:ext cx="6400800" cy="3600450"/>
          </a:xfrm>
          <a:ln/>
        </p:spPr>
      </p:sp>
      <p:sp>
        <p:nvSpPr>
          <p:cNvPr id="21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536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80A97-8A29-4413-B7DA-A238347E2AC1}" type="slidenum">
              <a:rPr lang="en-US"/>
              <a:pPr/>
              <a:t>51</a:t>
            </a:fld>
            <a:endParaRPr lang="en-US"/>
          </a:p>
        </p:txBody>
      </p:sp>
      <p:sp>
        <p:nvSpPr>
          <p:cNvPr id="172034" name="Rectangle 2"/>
          <p:cNvSpPr>
            <a:spLocks noGrp="1" noRot="1" noChangeAspect="1" noChangeArrowheads="1" noTextEdit="1"/>
          </p:cNvSpPr>
          <p:nvPr>
            <p:ph type="sldImg"/>
          </p:nvPr>
        </p:nvSpPr>
        <p:spPr>
          <a:xfrm>
            <a:off x="457200" y="722313"/>
            <a:ext cx="6400800" cy="3600450"/>
          </a:xfrm>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462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98068-5274-4EDA-81D0-0CBBFBCC3967}" type="slidenum">
              <a:rPr lang="en-US"/>
              <a:pPr/>
              <a:t>52</a:t>
            </a:fld>
            <a:endParaRPr lang="en-US"/>
          </a:p>
        </p:txBody>
      </p:sp>
      <p:sp>
        <p:nvSpPr>
          <p:cNvPr id="221186" name="Rectangle 2"/>
          <p:cNvSpPr>
            <a:spLocks noGrp="1" noRot="1" noChangeAspect="1" noChangeArrowheads="1" noTextEdit="1"/>
          </p:cNvSpPr>
          <p:nvPr>
            <p:ph type="sldImg"/>
          </p:nvPr>
        </p:nvSpPr>
        <p:spPr>
          <a:xfrm>
            <a:off x="457200" y="722313"/>
            <a:ext cx="6400800" cy="3600450"/>
          </a:xfrm>
          <a:ln/>
        </p:spPr>
      </p:sp>
      <p:sp>
        <p:nvSpPr>
          <p:cNvPr id="22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99749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05EF8-1AD1-41BD-BA8C-F3703C89E7F7}" type="slidenum">
              <a:rPr lang="en-US"/>
              <a:pPr/>
              <a:t>53</a:t>
            </a:fld>
            <a:endParaRPr lang="en-US"/>
          </a:p>
        </p:txBody>
      </p:sp>
      <p:sp>
        <p:nvSpPr>
          <p:cNvPr id="219138" name="Rectangle 2"/>
          <p:cNvSpPr>
            <a:spLocks noGrp="1" noRot="1" noChangeAspect="1" noChangeArrowheads="1" noTextEdit="1"/>
          </p:cNvSpPr>
          <p:nvPr>
            <p:ph type="sldImg"/>
          </p:nvPr>
        </p:nvSpPr>
        <p:spPr>
          <a:xfrm>
            <a:off x="457200" y="722313"/>
            <a:ext cx="6400800" cy="3600450"/>
          </a:xfrm>
          <a:ln/>
        </p:spPr>
      </p:sp>
      <p:sp>
        <p:nvSpPr>
          <p:cNvPr id="21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2571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EA080-3EA8-425D-B65A-943E8F51E48E}" type="slidenum">
              <a:rPr lang="en-US"/>
              <a:pPr/>
              <a:t>54</a:t>
            </a:fld>
            <a:endParaRPr lang="en-US"/>
          </a:p>
        </p:txBody>
      </p:sp>
      <p:sp>
        <p:nvSpPr>
          <p:cNvPr id="174082" name="Rectangle 2"/>
          <p:cNvSpPr>
            <a:spLocks noGrp="1" noRot="1" noChangeAspect="1" noChangeArrowheads="1" noTextEdit="1"/>
          </p:cNvSpPr>
          <p:nvPr>
            <p:ph type="sldImg"/>
          </p:nvPr>
        </p:nvSpPr>
        <p:spPr>
          <a:xfrm>
            <a:off x="457200" y="722313"/>
            <a:ext cx="6400800" cy="3600450"/>
          </a:xfrm>
          <a:ln/>
        </p:spPr>
      </p:sp>
      <p:sp>
        <p:nvSpPr>
          <p:cNvPr id="174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7923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B7C06-876D-4333-AE28-343BE45BAEAF}" type="slidenum">
              <a:rPr lang="en-US"/>
              <a:pPr/>
              <a:t>55</a:t>
            </a:fld>
            <a:endParaRPr lang="en-US"/>
          </a:p>
        </p:txBody>
      </p:sp>
      <p:sp>
        <p:nvSpPr>
          <p:cNvPr id="176130" name="Rectangle 2"/>
          <p:cNvSpPr>
            <a:spLocks noGrp="1" noRot="1" noChangeAspect="1" noChangeArrowheads="1" noTextEdit="1"/>
          </p:cNvSpPr>
          <p:nvPr>
            <p:ph type="sldImg"/>
          </p:nvPr>
        </p:nvSpPr>
        <p:spPr>
          <a:xfrm>
            <a:off x="457200" y="722313"/>
            <a:ext cx="6400800" cy="3600450"/>
          </a:xfrm>
          <a:ln/>
        </p:spPr>
      </p:sp>
      <p:sp>
        <p:nvSpPr>
          <p:cNvPr id="17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5034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C7ABA-2D2B-4FCF-87CE-5D666ED3F430}" type="slidenum">
              <a:rPr lang="en-US"/>
              <a:pPr/>
              <a:t>56</a:t>
            </a:fld>
            <a:endParaRPr lang="en-US"/>
          </a:p>
        </p:txBody>
      </p:sp>
      <p:sp>
        <p:nvSpPr>
          <p:cNvPr id="225282" name="Rectangle 2"/>
          <p:cNvSpPr>
            <a:spLocks noGrp="1" noRot="1" noChangeAspect="1" noChangeArrowheads="1" noTextEdit="1"/>
          </p:cNvSpPr>
          <p:nvPr>
            <p:ph type="sldImg"/>
          </p:nvPr>
        </p:nvSpPr>
        <p:spPr>
          <a:xfrm>
            <a:off x="457200" y="722313"/>
            <a:ext cx="6400800" cy="3600450"/>
          </a:xfrm>
          <a:ln/>
        </p:spPr>
      </p:sp>
      <p:sp>
        <p:nvSpPr>
          <p:cNvPr id="22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515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98B27-60D2-4094-8312-E9400763A7C3}" type="slidenum">
              <a:rPr lang="en-US"/>
              <a:pPr/>
              <a:t>57</a:t>
            </a:fld>
            <a:endParaRPr lang="en-US"/>
          </a:p>
        </p:txBody>
      </p:sp>
      <p:sp>
        <p:nvSpPr>
          <p:cNvPr id="229378" name="Rectangle 2"/>
          <p:cNvSpPr>
            <a:spLocks noGrp="1" noRot="1" noChangeAspect="1" noChangeArrowheads="1" noTextEdit="1"/>
          </p:cNvSpPr>
          <p:nvPr>
            <p:ph type="sldImg"/>
          </p:nvPr>
        </p:nvSpPr>
        <p:spPr>
          <a:xfrm>
            <a:off x="457200" y="722313"/>
            <a:ext cx="6400800" cy="3600450"/>
          </a:xfrm>
          <a:ln/>
        </p:spPr>
      </p:sp>
      <p:sp>
        <p:nvSpPr>
          <p:cNvPr id="229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40243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C3B30-84D8-4F18-8392-F4E1A60F42EF}" type="slidenum">
              <a:rPr lang="en-US" altLang="en-US"/>
              <a:pPr/>
              <a:t>58</a:t>
            </a:fld>
            <a:endParaRPr lang="en-US" altLang="en-US"/>
          </a:p>
        </p:txBody>
      </p:sp>
      <p:sp>
        <p:nvSpPr>
          <p:cNvPr id="156674" name="Rectangle 2"/>
          <p:cNvSpPr>
            <a:spLocks noGrp="1" noRot="1" noChangeAspect="1" noChangeArrowheads="1" noTextEdit="1"/>
          </p:cNvSpPr>
          <p:nvPr>
            <p:ph type="sldImg"/>
          </p:nvPr>
        </p:nvSpPr>
        <p:spPr>
          <a:xfrm>
            <a:off x="2563813" y="887413"/>
            <a:ext cx="4260850" cy="2397125"/>
          </a:xfrm>
          <a:ln/>
        </p:spPr>
      </p:sp>
      <p:sp>
        <p:nvSpPr>
          <p:cNvPr id="156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30263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33DA8-ED1C-48F8-9E9A-10FC1DB06F9C}" type="slidenum">
              <a:rPr lang="en-US" altLang="en-US"/>
              <a:pPr/>
              <a:t>59</a:t>
            </a:fld>
            <a:endParaRPr lang="en-US" altLang="en-US"/>
          </a:p>
        </p:txBody>
      </p:sp>
      <p:sp>
        <p:nvSpPr>
          <p:cNvPr id="158722" name="Rectangle 2"/>
          <p:cNvSpPr>
            <a:spLocks noGrp="1" noRot="1" noChangeAspect="1" noChangeArrowheads="1" noTextEdit="1"/>
          </p:cNvSpPr>
          <p:nvPr>
            <p:ph type="sldImg"/>
          </p:nvPr>
        </p:nvSpPr>
        <p:spPr>
          <a:xfrm>
            <a:off x="2563813" y="887413"/>
            <a:ext cx="4260850" cy="2397125"/>
          </a:xfrm>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723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208663-78D0-40E4-963E-31980F3EDD2B}" type="slidenum">
              <a:rPr lang="en-US" smtClean="0"/>
              <a:t>61</a:t>
            </a:fld>
            <a:endParaRPr lang="en-US"/>
          </a:p>
        </p:txBody>
      </p:sp>
    </p:spTree>
    <p:extLst>
      <p:ext uri="{BB962C8B-B14F-4D97-AF65-F5344CB8AC3E}">
        <p14:creationId xmlns:p14="http://schemas.microsoft.com/office/powerpoint/2010/main" val="1662664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758B25-C626-2647-80F3-41FB2548E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2327275" y="533400"/>
            <a:ext cx="4735513" cy="2663825"/>
          </a:xfrm>
          <a:ln/>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cs typeface="Arial" panose="020B0604020202020204" pitchFamily="34" charset="0"/>
              </a:defRPr>
            </a:lvl1pPr>
            <a:lvl2pPr marL="755650" indent="-290513" defTabSz="930275">
              <a:spcBef>
                <a:spcPct val="30000"/>
              </a:spcBef>
              <a:defRPr sz="1200">
                <a:solidFill>
                  <a:schemeClr val="tx1"/>
                </a:solidFill>
                <a:latin typeface="Times New Roman" panose="02020603050405020304" pitchFamily="18" charset="0"/>
                <a:cs typeface="Arial" panose="020B0604020202020204" pitchFamily="34" charset="0"/>
              </a:defRPr>
            </a:lvl2pPr>
            <a:lvl3pPr marL="1163638" indent="-231775" defTabSz="930275">
              <a:spcBef>
                <a:spcPct val="30000"/>
              </a:spcBef>
              <a:defRPr sz="1200">
                <a:solidFill>
                  <a:schemeClr val="tx1"/>
                </a:solidFill>
                <a:latin typeface="Times New Roman" panose="02020603050405020304" pitchFamily="18" charset="0"/>
                <a:cs typeface="Arial" panose="020B0604020202020204" pitchFamily="34" charset="0"/>
              </a:defRPr>
            </a:lvl3pPr>
            <a:lvl4pPr marL="1628775" indent="-231775" defTabSz="930275">
              <a:spcBef>
                <a:spcPct val="30000"/>
              </a:spcBef>
              <a:defRPr sz="1200">
                <a:solidFill>
                  <a:schemeClr val="tx1"/>
                </a:solidFill>
                <a:latin typeface="Times New Roman" panose="02020603050405020304" pitchFamily="18" charset="0"/>
                <a:cs typeface="Arial" panose="020B0604020202020204" pitchFamily="34" charset="0"/>
              </a:defRPr>
            </a:lvl4pPr>
            <a:lvl5pPr marL="2095500" indent="-231775" defTabSz="930275">
              <a:spcBef>
                <a:spcPct val="30000"/>
              </a:spcBef>
              <a:defRPr sz="1200">
                <a:solidFill>
                  <a:schemeClr val="tx1"/>
                </a:solidFill>
                <a:latin typeface="Times New Roman" panose="02020603050405020304" pitchFamily="18" charset="0"/>
                <a:cs typeface="Arial" panose="020B0604020202020204" pitchFamily="34" charset="0"/>
              </a:defRPr>
            </a:lvl5pPr>
            <a:lvl6pPr marL="25527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099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671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24300" indent="-231775" defTabSz="930275"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32A7C3A3-CEB5-422F-83E1-4058118B9857}" type="slidenum">
              <a:rPr lang="en-US" altLang="en-US" sz="1300" smtClean="0">
                <a:latin typeface="Arial" panose="020B0604020202020204" pitchFamily="34" charset="0"/>
              </a:rPr>
              <a:pPr>
                <a:spcBef>
                  <a:spcPct val="0"/>
                </a:spcBef>
              </a:pPr>
              <a:t>79</a:t>
            </a:fld>
            <a:endParaRPr lang="en-US" altLang="en-US" sz="1300">
              <a:latin typeface="Arial" panose="020B0604020202020204" pitchFamily="34" charset="0"/>
            </a:endParaRPr>
          </a:p>
        </p:txBody>
      </p:sp>
    </p:spTree>
    <p:extLst>
      <p:ext uri="{BB962C8B-B14F-4D97-AF65-F5344CB8AC3E}">
        <p14:creationId xmlns:p14="http://schemas.microsoft.com/office/powerpoint/2010/main" val="421150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E94D536D-03B4-E23A-2905-3B91409C9E88}"/>
              </a:ext>
            </a:extLst>
          </p:cNvPr>
          <p:cNvSpPr>
            <a:spLocks noGrp="1" noChangeArrowheads="1"/>
          </p:cNvSpPr>
          <p:nvPr>
            <p:ph type="sldNum" sz="quarter" idx="5"/>
          </p:nvPr>
        </p:nvSpPr>
        <p:spPr>
          <a:ln/>
        </p:spPr>
        <p:txBody>
          <a:bodyPr/>
          <a:lstStyle/>
          <a:p>
            <a:fld id="{C962F25F-2603-43D6-8E4A-070AFC4E810C}" type="slidenum">
              <a:rPr lang="en-US" altLang="en-US"/>
              <a:pPr/>
              <a:t>6</a:t>
            </a:fld>
            <a:endParaRPr lang="en-US" altLang="en-US"/>
          </a:p>
        </p:txBody>
      </p:sp>
      <p:sp>
        <p:nvSpPr>
          <p:cNvPr id="498690" name="Rectangle 2">
            <a:extLst>
              <a:ext uri="{FF2B5EF4-FFF2-40B4-BE49-F238E27FC236}">
                <a16:creationId xmlns:a16="http://schemas.microsoft.com/office/drawing/2014/main" id="{373043EE-E27B-1455-C96A-4290FDFCD9B3}"/>
              </a:ext>
            </a:extLst>
          </p:cNvPr>
          <p:cNvSpPr>
            <a:spLocks noGrp="1" noRot="1" noChangeAspect="1" noChangeArrowheads="1" noTextEdit="1"/>
          </p:cNvSpPr>
          <p:nvPr>
            <p:ph type="sldImg"/>
          </p:nvPr>
        </p:nvSpPr>
        <p:spPr>
          <a:xfrm>
            <a:off x="384175" y="687388"/>
            <a:ext cx="6089650" cy="3425825"/>
          </a:xfrm>
          <a:ln cap="flat"/>
        </p:spPr>
      </p:sp>
      <p:sp>
        <p:nvSpPr>
          <p:cNvPr id="498691" name="Rectangle 3">
            <a:extLst>
              <a:ext uri="{FF2B5EF4-FFF2-40B4-BE49-F238E27FC236}">
                <a16:creationId xmlns:a16="http://schemas.microsoft.com/office/drawing/2014/main" id="{4031A2D3-083F-BF65-1382-CB08887287FE}"/>
              </a:ext>
            </a:extLst>
          </p:cNvPr>
          <p:cNvSpPr>
            <a:spLocks noGrp="1" noChangeArrowheads="1"/>
          </p:cNvSpPr>
          <p:nvPr>
            <p:ph type="body" idx="1"/>
          </p:nvPr>
        </p:nvSpPr>
        <p:spPr>
          <a:xfrm>
            <a:off x="914400" y="4343400"/>
            <a:ext cx="5029200" cy="4114800"/>
          </a:xfrm>
          <a:ln/>
        </p:spPr>
        <p:txBody>
          <a:bodyPr/>
          <a:lstStyle/>
          <a:p>
            <a:endParaRPr lang="en-US" altLang="en-US"/>
          </a:p>
        </p:txBody>
      </p:sp>
    </p:spTree>
    <p:extLst>
      <p:ext uri="{BB962C8B-B14F-4D97-AF65-F5344CB8AC3E}">
        <p14:creationId xmlns:p14="http://schemas.microsoft.com/office/powerpoint/2010/main" val="380271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525E7E0-B706-CBED-21AD-7F1A770F3CC5}"/>
              </a:ext>
            </a:extLst>
          </p:cNvPr>
          <p:cNvSpPr>
            <a:spLocks noGrp="1" noChangeArrowheads="1"/>
          </p:cNvSpPr>
          <p:nvPr>
            <p:ph type="sldNum" sz="quarter" idx="5"/>
          </p:nvPr>
        </p:nvSpPr>
        <p:spPr>
          <a:ln/>
        </p:spPr>
        <p:txBody>
          <a:bodyPr/>
          <a:lstStyle/>
          <a:p>
            <a:fld id="{CE1016C0-7AE7-4BB7-8CB4-05D57CEBE5FD}" type="slidenum">
              <a:rPr lang="en-US" altLang="en-US"/>
              <a:pPr/>
              <a:t>7</a:t>
            </a:fld>
            <a:endParaRPr lang="en-US" altLang="en-US"/>
          </a:p>
        </p:txBody>
      </p:sp>
      <p:sp>
        <p:nvSpPr>
          <p:cNvPr id="500738" name="Rectangle 2">
            <a:extLst>
              <a:ext uri="{FF2B5EF4-FFF2-40B4-BE49-F238E27FC236}">
                <a16:creationId xmlns:a16="http://schemas.microsoft.com/office/drawing/2014/main" id="{B5C24B15-23CD-9474-404D-283D161EF1E5}"/>
              </a:ext>
            </a:extLst>
          </p:cNvPr>
          <p:cNvSpPr>
            <a:spLocks noGrp="1" noChangeArrowheads="1"/>
          </p:cNvSpPr>
          <p:nvPr>
            <p:ph type="body" idx="1"/>
          </p:nvPr>
        </p:nvSpPr>
        <p:spPr>
          <a:xfrm>
            <a:off x="914400" y="4343400"/>
            <a:ext cx="5029200" cy="4114800"/>
          </a:xfrm>
          <a:ln/>
        </p:spPr>
        <p:txBody>
          <a:bodyPr/>
          <a:lstStyle/>
          <a:p>
            <a:endParaRPr lang="en-US" altLang="en-US"/>
          </a:p>
        </p:txBody>
      </p:sp>
      <p:sp>
        <p:nvSpPr>
          <p:cNvPr id="500739" name="Rectangle 3">
            <a:extLst>
              <a:ext uri="{FF2B5EF4-FFF2-40B4-BE49-F238E27FC236}">
                <a16:creationId xmlns:a16="http://schemas.microsoft.com/office/drawing/2014/main" id="{9EC4F9FF-0089-5703-A436-1EAD79D4BD1E}"/>
              </a:ext>
            </a:extLst>
          </p:cNvPr>
          <p:cNvSpPr>
            <a:spLocks noGrp="1" noRot="1" noChangeAspect="1" noChangeArrowheads="1" noTextEdit="1"/>
          </p:cNvSpPr>
          <p:nvPr>
            <p:ph type="sldImg"/>
          </p:nvPr>
        </p:nvSpPr>
        <p:spPr>
          <a:xfrm>
            <a:off x="384175" y="687388"/>
            <a:ext cx="6089650" cy="3425825"/>
          </a:xfrm>
          <a:ln cap="flat"/>
        </p:spPr>
      </p:sp>
    </p:spTree>
    <p:extLst>
      <p:ext uri="{BB962C8B-B14F-4D97-AF65-F5344CB8AC3E}">
        <p14:creationId xmlns:p14="http://schemas.microsoft.com/office/powerpoint/2010/main" val="159027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8DA4EBA9-F824-46F3-8243-EAE1CA15B8D5}" type="slidenum">
              <a:rPr lang="en-US" smtClean="0"/>
              <a:pPr defTabSz="942205" eaLnBrk="1" hangingPunct="1"/>
              <a:t>8</a:t>
            </a:fld>
            <a:endParaRPr lang="en-US"/>
          </a:p>
        </p:txBody>
      </p:sp>
      <p:sp>
        <p:nvSpPr>
          <p:cNvPr id="100355" name="Rectangle 2"/>
          <p:cNvSpPr>
            <a:spLocks noGrp="1" noRot="1" noChangeAspect="1" noChangeArrowheads="1" noTextEdit="1"/>
          </p:cNvSpPr>
          <p:nvPr>
            <p:ph type="sldImg"/>
          </p:nvPr>
        </p:nvSpPr>
        <p:spPr>
          <a:xfrm>
            <a:off x="360363" y="679450"/>
            <a:ext cx="6188075" cy="3481388"/>
          </a:xfrm>
          <a:ln/>
        </p:spPr>
      </p:sp>
      <p:sp>
        <p:nvSpPr>
          <p:cNvPr id="100356"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 look at a typical software project…..</a:t>
            </a:r>
          </a:p>
        </p:txBody>
      </p:sp>
    </p:spTree>
    <p:extLst>
      <p:ext uri="{BB962C8B-B14F-4D97-AF65-F5344CB8AC3E}">
        <p14:creationId xmlns:p14="http://schemas.microsoft.com/office/powerpoint/2010/main" val="183334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9D50788B-4F04-48CA-AA53-2C3A80BE1F5B}" type="slidenum">
              <a:rPr lang="en-US" smtClean="0"/>
              <a:pPr defTabSz="942205" eaLnBrk="1" hangingPunct="1"/>
              <a:t>9</a:t>
            </a:fld>
            <a:endParaRPr lang="en-US"/>
          </a:p>
        </p:txBody>
      </p:sp>
      <p:sp>
        <p:nvSpPr>
          <p:cNvPr id="101379" name="Rectangle 2"/>
          <p:cNvSpPr>
            <a:spLocks noGrp="1" noRot="1" noChangeAspect="1" noChangeArrowheads="1" noTextEdit="1"/>
          </p:cNvSpPr>
          <p:nvPr>
            <p:ph type="sldImg"/>
          </p:nvPr>
        </p:nvSpPr>
        <p:spPr>
          <a:xfrm>
            <a:off x="360363" y="679450"/>
            <a:ext cx="6186487" cy="3481388"/>
          </a:xfrm>
          <a:ln/>
        </p:spPr>
      </p:sp>
      <p:sp>
        <p:nvSpPr>
          <p:cNvPr id="101380"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3701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C67A7F-24AE-930F-E852-752DD0BD1FFE}"/>
              </a:ext>
            </a:extLst>
          </p:cNvPr>
          <p:cNvSpPr>
            <a:spLocks noGrp="1" noChangeArrowheads="1"/>
          </p:cNvSpPr>
          <p:nvPr>
            <p:ph type="sldNum" sz="quarter" idx="5"/>
          </p:nvPr>
        </p:nvSpPr>
        <p:spPr>
          <a:ln/>
        </p:spPr>
        <p:txBody>
          <a:bodyPr/>
          <a:lstStyle/>
          <a:p>
            <a:fld id="{3548D7CC-7E3C-4B47-A6D9-99849A511B56}" type="slidenum">
              <a:rPr lang="en-US" altLang="en-US"/>
              <a:pPr/>
              <a:t>10</a:t>
            </a:fld>
            <a:endParaRPr lang="en-US" altLang="en-US"/>
          </a:p>
        </p:txBody>
      </p:sp>
      <p:sp>
        <p:nvSpPr>
          <p:cNvPr id="396290" name="Rectangle 2">
            <a:extLst>
              <a:ext uri="{FF2B5EF4-FFF2-40B4-BE49-F238E27FC236}">
                <a16:creationId xmlns:a16="http://schemas.microsoft.com/office/drawing/2014/main" id="{53BC3C49-427C-BE73-8E16-4C3CD2B78160}"/>
              </a:ext>
            </a:extLst>
          </p:cNvPr>
          <p:cNvSpPr>
            <a:spLocks noGrp="1" noRot="1" noChangeAspect="1" noChangeArrowheads="1" noTextEdit="1"/>
          </p:cNvSpPr>
          <p:nvPr>
            <p:ph type="sldImg"/>
          </p:nvPr>
        </p:nvSpPr>
        <p:spPr>
          <a:xfrm>
            <a:off x="2271713" y="504825"/>
            <a:ext cx="4589462" cy="2582863"/>
          </a:xfrm>
          <a:ln/>
        </p:spPr>
      </p:sp>
      <p:sp>
        <p:nvSpPr>
          <p:cNvPr id="396291" name="Rectangle 3">
            <a:extLst>
              <a:ext uri="{FF2B5EF4-FFF2-40B4-BE49-F238E27FC236}">
                <a16:creationId xmlns:a16="http://schemas.microsoft.com/office/drawing/2014/main" id="{912A76C9-C85B-806C-AF0F-0B45BEB492AF}"/>
              </a:ext>
            </a:extLst>
          </p:cNvPr>
          <p:cNvSpPr>
            <a:spLocks noGrp="1" noChangeArrowheads="1"/>
          </p:cNvSpPr>
          <p:nvPr>
            <p:ph type="body" idx="1"/>
          </p:nvPr>
        </p:nvSpPr>
        <p:spPr>
          <a:xfrm>
            <a:off x="1217613" y="3255963"/>
            <a:ext cx="6692900" cy="3087687"/>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67BC-BB4D-6B13-B64B-FF8AD4CA5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4F583-E207-E210-0A03-BE642A731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7611D-51D0-F7E8-DF2E-C65CB13D67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93272C-E260-B400-CB5B-4CFA819F4F4A}"/>
              </a:ext>
            </a:extLst>
          </p:cNvPr>
          <p:cNvSpPr>
            <a:spLocks noGrp="1"/>
          </p:cNvSpPr>
          <p:nvPr>
            <p:ph type="sldNum" sz="quarter" idx="10"/>
          </p:nvPr>
        </p:nvSpPr>
        <p:spPr/>
        <p:txBody>
          <a:bodyPr/>
          <a:lstStyle/>
          <a:p>
            <a:pPr>
              <a:defRPr/>
            </a:pPr>
            <a:fld id="{27FD3CB8-2AAF-444B-86E9-8534E32CDD6F}" type="slidenum">
              <a:rPr lang="en-US" smtClean="0"/>
              <a:pPr>
                <a:defRPr/>
              </a:pPr>
              <a:t>29</a:t>
            </a:fld>
            <a:endParaRPr lang="en-US"/>
          </a:p>
        </p:txBody>
      </p:sp>
    </p:spTree>
    <p:extLst>
      <p:ext uri="{BB962C8B-B14F-4D97-AF65-F5344CB8AC3E}">
        <p14:creationId xmlns:p14="http://schemas.microsoft.com/office/powerpoint/2010/main" val="312861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30</a:t>
            </a:fld>
            <a:endParaRPr lang="en-US"/>
          </a:p>
        </p:txBody>
      </p:sp>
    </p:spTree>
    <p:extLst>
      <p:ext uri="{BB962C8B-B14F-4D97-AF65-F5344CB8AC3E}">
        <p14:creationId xmlns:p14="http://schemas.microsoft.com/office/powerpoint/2010/main" val="3454016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3475629" y="1065155"/>
            <a:ext cx="8420668" cy="1799796"/>
          </a:xfrm>
        </p:spPr>
        <p:txBody>
          <a:bodyPr/>
          <a:lstStyle>
            <a:lvl1pPr algn="l">
              <a:defRPr>
                <a:solidFill>
                  <a:srgbClr val="714989"/>
                </a:solidFill>
              </a:defRPr>
            </a:lvl1pPr>
          </a:lstStyle>
          <a:p>
            <a:r>
              <a:rPr lang="pl-PL"/>
              <a:t>Kliknij, aby edytować styl</a:t>
            </a:r>
          </a:p>
        </p:txBody>
      </p:sp>
      <p:sp>
        <p:nvSpPr>
          <p:cNvPr id="3" name="Podtytuł 2"/>
          <p:cNvSpPr>
            <a:spLocks noGrp="1"/>
          </p:cNvSpPr>
          <p:nvPr>
            <p:ph type="subTitle" idx="1"/>
          </p:nvPr>
        </p:nvSpPr>
        <p:spPr>
          <a:xfrm>
            <a:off x="820793" y="4268337"/>
            <a:ext cx="1111644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6" name="TextBox 5"/>
          <p:cNvSpPr txBox="1"/>
          <p:nvPr userDrawn="1"/>
        </p:nvSpPr>
        <p:spPr>
          <a:xfrm>
            <a:off x="868220" y="2678249"/>
            <a:ext cx="2277749" cy="338554"/>
          </a:xfrm>
          <a:prstGeom prst="rect">
            <a:avLst/>
          </a:prstGeom>
          <a:noFill/>
        </p:spPr>
        <p:txBody>
          <a:bodyPr wrap="square" rtlCol="0">
            <a:spAutoFit/>
          </a:bodyPr>
          <a:lstStyle/>
          <a:p>
            <a:pPr algn="ctr"/>
            <a:r>
              <a:rPr lang="en-US" sz="1600" b="1">
                <a:latin typeface="Calibri" panose="020F0502020204030204" pitchFamily="34" charset="0"/>
              </a:rPr>
              <a:t>Certified Training</a:t>
            </a:r>
          </a:p>
        </p:txBody>
      </p:sp>
      <p:pic>
        <p:nvPicPr>
          <p:cNvPr id="7" name="Picture 6">
            <a:extLst>
              <a:ext uri="{FF2B5EF4-FFF2-40B4-BE49-F238E27FC236}">
                <a16:creationId xmlns:a16="http://schemas.microsoft.com/office/drawing/2014/main" id="{CF3F0D33-ACBE-429F-9C68-92A719A5A4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086" y="0"/>
            <a:ext cx="2994583" cy="2993685"/>
          </a:xfrm>
          <a:prstGeom prst="rect">
            <a:avLst/>
          </a:prstGeom>
        </p:spPr>
      </p:pic>
      <p:sp>
        <p:nvSpPr>
          <p:cNvPr id="4" name="TextBox 3">
            <a:extLst>
              <a:ext uri="{FF2B5EF4-FFF2-40B4-BE49-F238E27FC236}">
                <a16:creationId xmlns:a16="http://schemas.microsoft.com/office/drawing/2014/main" id="{87055120-1EFC-4A83-A9BA-0B6F00A23211}"/>
              </a:ext>
            </a:extLst>
          </p:cNvPr>
          <p:cNvSpPr txBox="1"/>
          <p:nvPr userDrawn="1"/>
        </p:nvSpPr>
        <p:spPr>
          <a:xfrm>
            <a:off x="5070231" y="6482860"/>
            <a:ext cx="2051538" cy="307777"/>
          </a:xfrm>
          <a:prstGeom prst="rect">
            <a:avLst/>
          </a:prstGeom>
          <a:solidFill>
            <a:schemeClr val="bg1"/>
          </a:solidFill>
        </p:spPr>
        <p:txBody>
          <a:bodyPr wrap="square" rtlCol="0">
            <a:spAutoFit/>
          </a:bodyPr>
          <a:lstStyle/>
          <a:p>
            <a:r>
              <a:rPr lang="en-US" sz="1400">
                <a:solidFill>
                  <a:schemeClr val="tx1"/>
                </a:solidFill>
              </a:rPr>
              <a:t>©2023 Kanban University</a:t>
            </a:r>
          </a:p>
        </p:txBody>
      </p:sp>
    </p:spTree>
    <p:extLst>
      <p:ext uri="{BB962C8B-B14F-4D97-AF65-F5344CB8AC3E}">
        <p14:creationId xmlns:p14="http://schemas.microsoft.com/office/powerpoint/2010/main" val="4004683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75710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525422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7920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0" b="96000" l="31544" r="100000">
                        <a14:foregroundMark x1="44631" y1="91143" x2="44631" y2="9114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88721" y="4215684"/>
            <a:ext cx="242072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ackgroundRemoval t="0" b="96175" l="0" r="67577">
                        <a14:foregroundMark x1="46758" y1="69126" x2="46758" y2="6912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10013802" y="4114800"/>
            <a:ext cx="238139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3700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2032000" y="1295400"/>
            <a:ext cx="7981803"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chemeClr val="bg1"/>
              </a:solidFill>
            </a:endParaRPr>
          </a:p>
        </p:txBody>
      </p:sp>
      <p:sp>
        <p:nvSpPr>
          <p:cNvPr id="5" name="Freeform 439"/>
          <p:cNvSpPr>
            <a:spLocks/>
          </p:cNvSpPr>
          <p:nvPr userDrawn="1"/>
        </p:nvSpPr>
        <p:spPr bwMode="auto">
          <a:xfrm>
            <a:off x="1828801" y="1143000"/>
            <a:ext cx="84328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36000" tIns="36000" rIns="36000" bIns="36000" numCol="1" anchor="ctr" anchorCtr="1" compatLnSpc="1">
            <a:prstTxWarp prst="textNoShape">
              <a:avLst/>
            </a:prstTxWarp>
          </a:bodyPr>
          <a:lstStyle/>
          <a:p>
            <a:pPr eaLnBrk="1" fontAlgn="auto" hangingPunct="1">
              <a:spcBef>
                <a:spcPts val="0"/>
              </a:spcBef>
              <a:spcAft>
                <a:spcPts val="0"/>
              </a:spcAft>
            </a:pPr>
            <a:endParaRPr lang="pl-PL" sz="1200" b="1" u="sng">
              <a:solidFill>
                <a:prstClr val="black"/>
              </a:solidFill>
              <a:latin typeface="Segoe Print" pitchFamily="2" charset="0"/>
              <a:cs typeface="+mn-cs"/>
            </a:endParaRPr>
          </a:p>
        </p:txBody>
      </p:sp>
      <p:pic>
        <p:nvPicPr>
          <p:cNvPr id="6" name="Picture 5"/>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0" b="96000" l="31544" r="100000">
                        <a14:foregroundMark x1="44631" y1="91143" x2="44631" y2="9114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388721" y="4215684"/>
            <a:ext cx="242072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ackgroundRemoval t="0" b="96175" l="0" r="67577">
                        <a14:foregroundMark x1="46758" y1="69126" x2="46758" y2="6912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10013802" y="4114800"/>
            <a:ext cx="238139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2133601" y="1447801"/>
            <a:ext cx="7721600" cy="4495800"/>
          </a:xfrm>
        </p:spPr>
        <p:txBody>
          <a:bodyPr/>
          <a:lstStyle>
            <a:lvl1pPr marL="342900" indent="-342900">
              <a:buClr>
                <a:schemeClr val="bg1"/>
              </a:buClr>
              <a:buFont typeface="Wingdings" panose="05000000000000000000" pitchFamily="2" charset="2"/>
              <a:buChar char="§"/>
              <a:defRPr>
                <a:solidFill>
                  <a:schemeClr val="bg1"/>
                </a:solidFill>
              </a:defRPr>
            </a:lvl1pPr>
            <a:lvl2pPr>
              <a:defRPr>
                <a:solidFill>
                  <a:schemeClr val="bg1"/>
                </a:solidFill>
              </a:defRPr>
            </a:lvl2pPr>
            <a:lvl3pPr marL="1143000" indent="-22860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592438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Section Header KMP">
    <p:bg>
      <p:bgPr>
        <a:solidFill>
          <a:srgbClr val="D6B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p:nvPr>
        </p:nvSpPr>
        <p:spPr>
          <a:xfrm>
            <a:off x="839788" y="1844675"/>
            <a:ext cx="10512000" cy="2700338"/>
          </a:xfrm>
        </p:spPr>
        <p:txBody>
          <a:bodyPr anchor="b">
            <a:normAutofit/>
          </a:bodyPr>
          <a:lstStyle>
            <a:lvl1pPr algn="r">
              <a:defRPr sz="8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p:nvPr>
        </p:nvSpPr>
        <p:spPr>
          <a:xfrm>
            <a:off x="839788" y="4689475"/>
            <a:ext cx="10512424" cy="1511300"/>
          </a:xfrm>
        </p:spPr>
        <p:txBody>
          <a:bodyPr/>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a:t>Official Licensed Material, Copyright © 2020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13F2490-0CE6-6441-B6DE-B4EE6CFC5406}" type="slidenum">
              <a:rPr lang="en-US" smtClean="0"/>
              <a:t>‹#›</a:t>
            </a:fld>
            <a:endParaRPr lang="en-US"/>
          </a:p>
        </p:txBody>
      </p:sp>
      <p:pic>
        <p:nvPicPr>
          <p:cNvPr id="10" name="Picture 9" descr="A picture containing screenshot, drawing, computer&#10;&#10;Description automatically generated">
            <a:extLst>
              <a:ext uri="{FF2B5EF4-FFF2-40B4-BE49-F238E27FC236}">
                <a16:creationId xmlns:a16="http://schemas.microsoft.com/office/drawing/2014/main" id="{D7BA1D96-24C6-4843-9369-7EE5C78E6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C2102AF-9725-4C69-A90C-CE4B12660ECB}"/>
              </a:ext>
            </a:extLst>
          </p:cNvPr>
          <p:cNvSpPr txBox="1"/>
          <p:nvPr userDrawn="1"/>
        </p:nvSpPr>
        <p:spPr>
          <a:xfrm>
            <a:off x="5070231" y="6482860"/>
            <a:ext cx="2051538" cy="307777"/>
          </a:xfrm>
          <a:prstGeom prst="rect">
            <a:avLst/>
          </a:prstGeom>
          <a:solidFill>
            <a:schemeClr val="bg1"/>
          </a:solidFill>
        </p:spPr>
        <p:txBody>
          <a:bodyPr wrap="square" rtlCol="0">
            <a:spAutoFit/>
          </a:bodyPr>
          <a:lstStyle/>
          <a:p>
            <a:r>
              <a:rPr lang="en-US" sz="1400">
                <a:solidFill>
                  <a:schemeClr val="tx1"/>
                </a:solidFill>
              </a:rPr>
              <a:t>©2023 Kanban University</a:t>
            </a:r>
          </a:p>
        </p:txBody>
      </p:sp>
    </p:spTree>
    <p:extLst>
      <p:ext uri="{BB962C8B-B14F-4D97-AF65-F5344CB8AC3E}">
        <p14:creationId xmlns:p14="http://schemas.microsoft.com/office/powerpoint/2010/main" val="3061635210"/>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038600" y="6356352"/>
            <a:ext cx="41148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534408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479694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75"/>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161544" y="645630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30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3166254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118630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909852" y="2183643"/>
            <a:ext cx="10317707"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ytuł 1"/>
          <p:cNvSpPr>
            <a:spLocks noGrp="1"/>
          </p:cNvSpPr>
          <p:nvPr>
            <p:ph type="title" hasCustomPrompt="1"/>
          </p:nvPr>
        </p:nvSpPr>
        <p:spPr>
          <a:xfrm>
            <a:off x="868081" y="2186215"/>
            <a:ext cx="10363200" cy="2426729"/>
          </a:xfrm>
        </p:spPr>
        <p:txBody>
          <a:bodyPr anchor="ctr"/>
          <a:lstStyle>
            <a:lvl1pPr algn="ctr">
              <a:defRPr sz="4000" b="1" cap="none" baseline="0">
                <a:solidFill>
                  <a:schemeClr val="bg1"/>
                </a:solidFill>
              </a:defRPr>
            </a:lvl1pPr>
          </a:lstStyle>
          <a:p>
            <a:r>
              <a:rPr lang="en-US"/>
              <a:t>Click to insert day heading</a:t>
            </a:r>
            <a:endParaRPr lang="pl-PL"/>
          </a:p>
        </p:txBody>
      </p:sp>
      <p:sp>
        <p:nvSpPr>
          <p:cNvPr id="5" name="Freeform 439"/>
          <p:cNvSpPr>
            <a:spLocks/>
          </p:cNvSpPr>
          <p:nvPr userDrawn="1"/>
        </p:nvSpPr>
        <p:spPr bwMode="auto">
          <a:xfrm>
            <a:off x="582305" y="2101755"/>
            <a:ext cx="10936407"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36000" tIns="36000" rIns="36000" bIns="36000" numCol="1" anchor="ctr" anchorCtr="1" compatLnSpc="1">
            <a:prstTxWarp prst="textNoShape">
              <a:avLst/>
            </a:prstTxWarp>
          </a:bodyPr>
          <a:lstStyle/>
          <a:p>
            <a:pPr eaLnBrk="1" fontAlgn="auto" hangingPunct="1">
              <a:spcBef>
                <a:spcPts val="0"/>
              </a:spcBef>
              <a:spcAft>
                <a:spcPts val="0"/>
              </a:spcAft>
            </a:pPr>
            <a:endParaRPr lang="pl-PL" sz="1200" b="1" u="sng">
              <a:solidFill>
                <a:prstClr val="black"/>
              </a:solidFill>
              <a:latin typeface="Segoe Print" pitchFamily="2" charset="0"/>
              <a:cs typeface="+mn-cs"/>
            </a:endParaRPr>
          </a:p>
        </p:txBody>
      </p:sp>
    </p:spTree>
    <p:extLst>
      <p:ext uri="{BB962C8B-B14F-4D97-AF65-F5344CB8AC3E}">
        <p14:creationId xmlns:p14="http://schemas.microsoft.com/office/powerpoint/2010/main" val="2694874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7677E4-CEE0-2044-87B0-CB4DF8114CD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1698263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7677E4-CEE0-2044-87B0-CB4DF8114CD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399947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7677E4-CEE0-2044-87B0-CB4DF8114CD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797835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7677E4-CEE0-2044-87B0-CB4DF8114CDB}"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560005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7677E4-CEE0-2044-87B0-CB4DF8114CDB}"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53228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7677E4-CEE0-2044-87B0-CB4DF8114CDB}"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385661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677E4-CEE0-2044-87B0-CB4DF8114CDB}"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753696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3564473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267177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7677E4-CEE0-2044-87B0-CB4DF8114CD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4171278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909852" y="2183643"/>
            <a:ext cx="10317707"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chemeClr val="bg1"/>
              </a:solidFill>
            </a:endParaRPr>
          </a:p>
        </p:txBody>
      </p:sp>
      <p:sp>
        <p:nvSpPr>
          <p:cNvPr id="2" name="Title 1"/>
          <p:cNvSpPr>
            <a:spLocks noGrp="1"/>
          </p:cNvSpPr>
          <p:nvPr>
            <p:ph type="title"/>
          </p:nvPr>
        </p:nvSpPr>
        <p:spPr>
          <a:xfrm>
            <a:off x="909852" y="2183643"/>
            <a:ext cx="10317707" cy="2429300"/>
          </a:xfrm>
        </p:spPr>
        <p:txBody>
          <a:bodyPr/>
          <a:lstStyle>
            <a:lvl1pPr>
              <a:defRPr>
                <a:solidFill>
                  <a:schemeClr val="bg1"/>
                </a:solidFill>
              </a:defRPr>
            </a:lvl1pPr>
          </a:lstStyle>
          <a:p>
            <a:r>
              <a:rPr lang="en-US"/>
              <a:t>Click to edit Master title style</a:t>
            </a:r>
          </a:p>
        </p:txBody>
      </p:sp>
      <p:sp>
        <p:nvSpPr>
          <p:cNvPr id="4" name="Freeform 439"/>
          <p:cNvSpPr>
            <a:spLocks/>
          </p:cNvSpPr>
          <p:nvPr userDrawn="1"/>
        </p:nvSpPr>
        <p:spPr bwMode="auto">
          <a:xfrm>
            <a:off x="582305" y="2101755"/>
            <a:ext cx="10936407"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36000" tIns="36000" rIns="36000" bIns="36000" numCol="1" anchor="ctr" anchorCtr="1" compatLnSpc="1">
            <a:prstTxWarp prst="textNoShape">
              <a:avLst/>
            </a:prstTxWarp>
          </a:bodyPr>
          <a:lstStyle/>
          <a:p>
            <a:pPr eaLnBrk="1" fontAlgn="auto" hangingPunct="1">
              <a:spcBef>
                <a:spcPts val="0"/>
              </a:spcBef>
              <a:spcAft>
                <a:spcPts val="0"/>
              </a:spcAft>
            </a:pPr>
            <a:endParaRPr lang="pl-PL" sz="1200" b="1" u="sng">
              <a:solidFill>
                <a:prstClr val="black"/>
              </a:solidFill>
              <a:latin typeface="Segoe Print" pitchFamily="2" charset="0"/>
              <a:cs typeface="+mn-cs"/>
            </a:endParaRPr>
          </a:p>
        </p:txBody>
      </p:sp>
    </p:spTree>
    <p:extLst>
      <p:ext uri="{BB962C8B-B14F-4D97-AF65-F5344CB8AC3E}">
        <p14:creationId xmlns:p14="http://schemas.microsoft.com/office/powerpoint/2010/main" val="3270628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7677E4-CEE0-2044-87B0-CB4DF8114CDB}"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1506511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14989"/>
                </a:solidFill>
              </a:defRPr>
            </a:lvl1pPr>
          </a:lstStyle>
          <a:p>
            <a:r>
              <a:rPr lang="pl-PL"/>
              <a:t>Kliknij, aby edytować styl</a:t>
            </a:r>
          </a:p>
        </p:txBody>
      </p:sp>
      <p:sp>
        <p:nvSpPr>
          <p:cNvPr id="3" name="Symbol zastępczy zawartości 2"/>
          <p:cNvSpPr>
            <a:spLocks noGrp="1"/>
          </p:cNvSpPr>
          <p:nvPr>
            <p:ph idx="1"/>
          </p:nvPr>
        </p:nvSpPr>
        <p:spPr/>
        <p:txBody>
          <a:bodyPr/>
          <a:lstStyle>
            <a:lvl1pPr marL="342900" indent="-342900">
              <a:buClr>
                <a:srgbClr val="7030A0"/>
              </a:buClr>
              <a:buFontTx/>
              <a:buBlip>
                <a:blip r:embed="rId2"/>
              </a:buBlip>
              <a:defRPr>
                <a:latin typeface="+mn-lt"/>
              </a:defRPr>
            </a:lvl1pPr>
            <a:lvl2pPr marL="742950" indent="-285750">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006595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75345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201727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176506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240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7051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335360" y="71414"/>
            <a:ext cx="11521280" cy="928694"/>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hidden="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A picture containing building, floor&#10;&#10;Description automatically generated">
            <a:extLst>
              <a:ext uri="{FF2B5EF4-FFF2-40B4-BE49-F238E27FC236}">
                <a16:creationId xmlns:a16="http://schemas.microsoft.com/office/drawing/2014/main" id="{F6FC7C85-4765-D042-B298-D0B96EEF28C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6ADB39-FEA1-4980-84F8-BD5AF0FAC4E7}"/>
              </a:ext>
            </a:extLst>
          </p:cNvPr>
          <p:cNvSpPr txBox="1"/>
          <p:nvPr userDrawn="1"/>
        </p:nvSpPr>
        <p:spPr>
          <a:xfrm>
            <a:off x="5070231" y="6482860"/>
            <a:ext cx="2051538" cy="307777"/>
          </a:xfrm>
          <a:prstGeom prst="rect">
            <a:avLst/>
          </a:prstGeom>
          <a:solidFill>
            <a:schemeClr val="bg1"/>
          </a:solidFill>
        </p:spPr>
        <p:txBody>
          <a:bodyPr wrap="square" rtlCol="0">
            <a:spAutoFit/>
          </a:bodyPr>
          <a:lstStyle/>
          <a:p>
            <a:r>
              <a:rPr lang="en-US" sz="1400">
                <a:solidFill>
                  <a:schemeClr val="tx1"/>
                </a:solidFill>
              </a:rPr>
              <a:t>©2023 Kanban University</a:t>
            </a:r>
          </a:p>
        </p:txBody>
      </p:sp>
    </p:spTree>
    <p:extLst>
      <p:ext uri="{BB962C8B-B14F-4D97-AF65-F5344CB8AC3E}">
        <p14:creationId xmlns:p14="http://schemas.microsoft.com/office/powerpoint/2010/main" val="133753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92" r:id="rId19"/>
  </p:sldLayoutIdLst>
  <p:txStyles>
    <p:titleStyle>
      <a:lvl1pPr algn="ctr" defTabSz="914400" rtl="0" eaLnBrk="1" latinLnBrk="0" hangingPunct="1">
        <a:spcBef>
          <a:spcPct val="0"/>
        </a:spcBef>
        <a:buNone/>
        <a:defRPr lang="pl-PL" sz="3600" b="1" kern="1200" dirty="0">
          <a:solidFill>
            <a:srgbClr val="714989"/>
          </a:solidFill>
          <a:latin typeface="+mj-lt"/>
          <a:ea typeface="+mj-ea"/>
          <a:cs typeface="Arial" pitchFamily="34" charset="0"/>
        </a:defRPr>
      </a:lvl1pPr>
    </p:titleStyle>
    <p:bodyStyle>
      <a:lvl1pPr marL="342900" indent="-342900" algn="l" defTabSz="914400" rtl="0" eaLnBrk="1" latinLnBrk="0" hangingPunct="1">
        <a:spcBef>
          <a:spcPct val="20000"/>
        </a:spcBef>
        <a:buClr>
          <a:srgbClr val="F0A000"/>
        </a:buClr>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677E4-CEE0-2044-87B0-CB4DF8114CDB}" type="datetimeFigureOut">
              <a:rPr lang="en-US" smtClean="0"/>
              <a:t>3/19/2025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690AC-6AC1-0E4B-8C6B-6A5F72442557}" type="slidenum">
              <a:rPr lang="en-US" smtClean="0"/>
              <a:t>‹#›</a:t>
            </a:fld>
            <a:endParaRPr lang="en-US"/>
          </a:p>
        </p:txBody>
      </p:sp>
    </p:spTree>
    <p:extLst>
      <p:ext uri="{BB962C8B-B14F-4D97-AF65-F5344CB8AC3E}">
        <p14:creationId xmlns:p14="http://schemas.microsoft.com/office/powerpoint/2010/main" val="35857117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2.emf"/></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21.xml"/><Relationship Id="rId4" Type="http://schemas.openxmlformats.org/officeDocument/2006/relationships/image" Target="../media/image6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sv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6.wav"/><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image" Target="../media/image21.png"/><Relationship Id="rId5" Type="http://schemas.openxmlformats.org/officeDocument/2006/relationships/audio" Target="../media/audio8.wav"/><Relationship Id="rId10" Type="http://schemas.openxmlformats.org/officeDocument/2006/relationships/image" Target="../media/image24.png"/><Relationship Id="rId4" Type="http://schemas.openxmlformats.org/officeDocument/2006/relationships/audio" Target="../media/audio7.wav"/><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8ADAF-67E9-46DF-A353-BBAC10F4A589}"/>
              </a:ext>
            </a:extLst>
          </p:cNvPr>
          <p:cNvSpPr>
            <a:spLocks noGrp="1"/>
          </p:cNvSpPr>
          <p:nvPr>
            <p:ph type="title"/>
          </p:nvPr>
        </p:nvSpPr>
        <p:spPr>
          <a:xfrm>
            <a:off x="4775195" y="-718457"/>
            <a:ext cx="7324074" cy="4232956"/>
          </a:xfrm>
        </p:spPr>
        <p:txBody>
          <a:bodyPr>
            <a:normAutofit/>
          </a:bodyPr>
          <a:lstStyle/>
          <a:p>
            <a:pPr algn="ctr"/>
            <a:r>
              <a:rPr lang="en-US" sz="6600">
                <a:solidFill>
                  <a:schemeClr val="bg1"/>
                </a:solidFill>
              </a:rPr>
              <a:t>From Product Discovery to Product Delivery</a:t>
            </a:r>
          </a:p>
        </p:txBody>
      </p:sp>
      <p:sp>
        <p:nvSpPr>
          <p:cNvPr id="3" name="Subtitle 2">
            <a:extLst>
              <a:ext uri="{FF2B5EF4-FFF2-40B4-BE49-F238E27FC236}">
                <a16:creationId xmlns:a16="http://schemas.microsoft.com/office/drawing/2014/main" id="{759EB061-A0A7-4918-B51E-61965A828CCE}"/>
              </a:ext>
            </a:extLst>
          </p:cNvPr>
          <p:cNvSpPr>
            <a:spLocks noGrp="1"/>
          </p:cNvSpPr>
          <p:nvPr>
            <p:ph type="body" idx="1"/>
          </p:nvPr>
        </p:nvSpPr>
        <p:spPr/>
        <p:txBody>
          <a:bodyPr/>
          <a:lstStyle/>
          <a:p>
            <a:r>
              <a:rPr lang="en-US">
                <a:solidFill>
                  <a:schemeClr val="bg1"/>
                </a:solidFill>
              </a:rPr>
              <a:t>Todd Little</a:t>
            </a:r>
          </a:p>
          <a:p>
            <a:r>
              <a:rPr lang="en-US">
                <a:solidFill>
                  <a:schemeClr val="bg1"/>
                </a:solidFill>
              </a:rPr>
              <a:t>Chairman, Kanban University</a:t>
            </a:r>
          </a:p>
        </p:txBody>
      </p:sp>
      <p:pic>
        <p:nvPicPr>
          <p:cNvPr id="5" name="Picture 4" descr="A picture containing calendar&#10;&#10;Description automatically generated">
            <a:extLst>
              <a:ext uri="{FF2B5EF4-FFF2-40B4-BE49-F238E27FC236}">
                <a16:creationId xmlns:a16="http://schemas.microsoft.com/office/drawing/2014/main" id="{53107AFD-DE24-30C4-FCBE-4A6B4F72FC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0"/>
            <a:ext cx="5284686" cy="6408057"/>
          </a:xfrm>
          <a:prstGeom prst="rect">
            <a:avLst/>
          </a:prstGeom>
        </p:spPr>
      </p:pic>
    </p:spTree>
    <p:extLst>
      <p:ext uri="{BB962C8B-B14F-4D97-AF65-F5344CB8AC3E}">
        <p14:creationId xmlns:p14="http://schemas.microsoft.com/office/powerpoint/2010/main" val="1698870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87A963D7-E645-D310-63EF-276A5A0957C7}"/>
              </a:ext>
            </a:extLst>
          </p:cNvPr>
          <p:cNvSpPr>
            <a:spLocks noGrp="1" noChangeArrowheads="1"/>
          </p:cNvSpPr>
          <p:nvPr>
            <p:ph type="title" idx="4294967295"/>
          </p:nvPr>
        </p:nvSpPr>
        <p:spPr/>
        <p:txBody>
          <a:bodyPr/>
          <a:lstStyle/>
          <a:p>
            <a:r>
              <a:rPr lang="en-US" altLang="en-US">
                <a:solidFill>
                  <a:schemeClr val="bg1"/>
                </a:solidFill>
              </a:rPr>
              <a:t>We want this</a:t>
            </a:r>
          </a:p>
        </p:txBody>
      </p:sp>
      <p:sp>
        <p:nvSpPr>
          <p:cNvPr id="395267" name="WordArt 3">
            <a:extLst>
              <a:ext uri="{FF2B5EF4-FFF2-40B4-BE49-F238E27FC236}">
                <a16:creationId xmlns:a16="http://schemas.microsoft.com/office/drawing/2014/main" id="{161C4D99-8E34-90EF-11A1-5CB95777C10B}"/>
              </a:ext>
            </a:extLst>
          </p:cNvPr>
          <p:cNvSpPr>
            <a:spLocks noChangeArrowheads="1" noChangeShapeType="1" noTextEdit="1"/>
          </p:cNvSpPr>
          <p:nvPr/>
        </p:nvSpPr>
        <p:spPr bwMode="auto">
          <a:xfrm>
            <a:off x="8153400" y="1600201"/>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panose="020B0806030902050204" pitchFamily="34" charset="0"/>
              </a:rPr>
              <a:t>Efficiency</a:t>
            </a:r>
          </a:p>
        </p:txBody>
      </p:sp>
      <p:sp>
        <p:nvSpPr>
          <p:cNvPr id="395268" name="WordArt 4">
            <a:extLst>
              <a:ext uri="{FF2B5EF4-FFF2-40B4-BE49-F238E27FC236}">
                <a16:creationId xmlns:a16="http://schemas.microsoft.com/office/drawing/2014/main" id="{D97C7EB6-94C8-C639-D702-137217B6608E}"/>
              </a:ext>
            </a:extLst>
          </p:cNvPr>
          <p:cNvSpPr>
            <a:spLocks noChangeArrowheads="1" noChangeShapeType="1" noTextEdit="1"/>
          </p:cNvSpPr>
          <p:nvPr/>
        </p:nvSpPr>
        <p:spPr bwMode="auto">
          <a:xfrm>
            <a:off x="1981201"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contourClr>
                <a:srgbClr val="FFFFFF"/>
              </a:contour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Predictability</a:t>
            </a:r>
          </a:p>
        </p:txBody>
      </p:sp>
      <p:sp>
        <p:nvSpPr>
          <p:cNvPr id="395269" name="WordArt 5">
            <a:extLst>
              <a:ext uri="{FF2B5EF4-FFF2-40B4-BE49-F238E27FC236}">
                <a16:creationId xmlns:a16="http://schemas.microsoft.com/office/drawing/2014/main" id="{48FF6D0F-7AB9-C4EA-9C45-E2C576EA6086}"/>
              </a:ext>
            </a:extLst>
          </p:cNvPr>
          <p:cNvSpPr>
            <a:spLocks noChangeArrowheads="1" noChangeShapeType="1" noTextEdit="1"/>
          </p:cNvSpPr>
          <p:nvPr/>
        </p:nvSpPr>
        <p:spPr bwMode="auto">
          <a:xfrm>
            <a:off x="4114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a:ln w="9525">
                  <a:solidFill>
                    <a:srgbClr val="000000"/>
                  </a:solidFill>
                  <a:round/>
                  <a:headEnd/>
                  <a:tailEnd/>
                </a:ln>
                <a:solidFill>
                  <a:srgbClr val="000000"/>
                </a:solidFill>
                <a:latin typeface="Arial Black" panose="020B0A04020102020204" pitchFamily="34" charset="0"/>
              </a:rPr>
              <a:t>Market  Influence </a:t>
            </a:r>
          </a:p>
        </p:txBody>
      </p:sp>
      <p:sp>
        <p:nvSpPr>
          <p:cNvPr id="395270" name="WordArt 6">
            <a:extLst>
              <a:ext uri="{FF2B5EF4-FFF2-40B4-BE49-F238E27FC236}">
                <a16:creationId xmlns:a16="http://schemas.microsoft.com/office/drawing/2014/main" id="{7BBB8DC5-EB26-A691-9B6A-2D5CEF0FD11B}"/>
              </a:ext>
            </a:extLst>
          </p:cNvPr>
          <p:cNvSpPr>
            <a:spLocks noChangeArrowheads="1" noChangeShapeType="1" noTextEdit="1"/>
          </p:cNvSpPr>
          <p:nvPr/>
        </p:nvSpPr>
        <p:spPr bwMode="auto">
          <a:xfrm>
            <a:off x="7848601" y="5334001"/>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panose="02020603050405020304" pitchFamily="18" charset="0"/>
                <a:cs typeface="Times New Roman" panose="02020603050405020304" pitchFamily="18" charset="0"/>
              </a:rPr>
              <a:t>Agile</a:t>
            </a:r>
          </a:p>
        </p:txBody>
      </p:sp>
      <p:sp>
        <p:nvSpPr>
          <p:cNvPr id="395271" name="WordArt 7">
            <a:extLst>
              <a:ext uri="{FF2B5EF4-FFF2-40B4-BE49-F238E27FC236}">
                <a16:creationId xmlns:a16="http://schemas.microsoft.com/office/drawing/2014/main" id="{5B83FE42-2E64-CD36-A84B-1DE47967C35C}"/>
              </a:ext>
            </a:extLst>
          </p:cNvPr>
          <p:cNvSpPr>
            <a:spLocks noChangeArrowheads="1" noChangeShapeType="1" noTextEdit="1"/>
          </p:cNvSpPr>
          <p:nvPr/>
        </p:nvSpPr>
        <p:spPr bwMode="auto">
          <a:xfrm>
            <a:off x="1828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Late projects</a:t>
            </a:r>
          </a:p>
        </p:txBody>
      </p:sp>
      <p:sp>
        <p:nvSpPr>
          <p:cNvPr id="395272" name="WordArt 8">
            <a:extLst>
              <a:ext uri="{FF2B5EF4-FFF2-40B4-BE49-F238E27FC236}">
                <a16:creationId xmlns:a16="http://schemas.microsoft.com/office/drawing/2014/main" id="{58766881-0FEF-A42D-0B2D-5788A0FEB093}"/>
              </a:ext>
            </a:extLst>
          </p:cNvPr>
          <p:cNvSpPr>
            <a:spLocks noChangeArrowheads="1" noChangeShapeType="1" noTextEdit="1"/>
          </p:cNvSpPr>
          <p:nvPr/>
        </p:nvSpPr>
        <p:spPr bwMode="auto">
          <a:xfrm>
            <a:off x="2057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Integration</a:t>
            </a:r>
          </a:p>
        </p:txBody>
      </p:sp>
      <p:sp>
        <p:nvSpPr>
          <p:cNvPr id="395273" name="WordArt 9">
            <a:extLst>
              <a:ext uri="{FF2B5EF4-FFF2-40B4-BE49-F238E27FC236}">
                <a16:creationId xmlns:a16="http://schemas.microsoft.com/office/drawing/2014/main" id="{AB9A340E-87F0-7B2E-85D3-EACA0BA72A00}"/>
              </a:ext>
            </a:extLst>
          </p:cNvPr>
          <p:cNvSpPr>
            <a:spLocks noChangeArrowheads="1" noChangeShapeType="1" noTextEdit="1"/>
          </p:cNvSpPr>
          <p:nvPr/>
        </p:nvSpPr>
        <p:spPr bwMode="auto">
          <a:xfrm>
            <a:off x="4191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panose="02020603050405020304" pitchFamily="18" charset="0"/>
                <a:cs typeface="Times New Roman" panose="02020603050405020304" pitchFamily="18" charset="0"/>
              </a:rPr>
              <a:t>Revenue</a:t>
            </a:r>
          </a:p>
        </p:txBody>
      </p:sp>
      <p:sp>
        <p:nvSpPr>
          <p:cNvPr id="395274" name="WordArt 10">
            <a:extLst>
              <a:ext uri="{FF2B5EF4-FFF2-40B4-BE49-F238E27FC236}">
                <a16:creationId xmlns:a16="http://schemas.microsoft.com/office/drawing/2014/main" id="{136F983B-C95B-2C1D-4178-B5D1C1C4793F}"/>
              </a:ext>
            </a:extLst>
          </p:cNvPr>
          <p:cNvSpPr>
            <a:spLocks noChangeArrowheads="1" noChangeShapeType="1" noTextEdit="1"/>
          </p:cNvSpPr>
          <p:nvPr/>
        </p:nvSpPr>
        <p:spPr bwMode="auto">
          <a:xfrm>
            <a:off x="2057400" y="5257801"/>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panose="020B0A04020102020204" pitchFamily="34" charset="0"/>
              </a:rPr>
              <a:t>Blockchain</a:t>
            </a:r>
            <a:endPar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panose="020B0A04020102020204" pitchFamily="34" charset="0"/>
            </a:endParaRPr>
          </a:p>
        </p:txBody>
      </p:sp>
      <p:sp>
        <p:nvSpPr>
          <p:cNvPr id="395275" name="WordArt 11">
            <a:extLst>
              <a:ext uri="{FF2B5EF4-FFF2-40B4-BE49-F238E27FC236}">
                <a16:creationId xmlns:a16="http://schemas.microsoft.com/office/drawing/2014/main" id="{90860342-CBA8-DC2B-6870-0DBF32780EF5}"/>
              </a:ext>
            </a:extLst>
          </p:cNvPr>
          <p:cNvSpPr>
            <a:spLocks noChangeArrowheads="1" noChangeShapeType="1" noTextEdit="1"/>
          </p:cNvSpPr>
          <p:nvPr/>
        </p:nvSpPr>
        <p:spPr bwMode="auto">
          <a:xfrm>
            <a:off x="8077200" y="4191000"/>
            <a:ext cx="207645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OKRs</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endParaRPr>
          </a:p>
        </p:txBody>
      </p:sp>
      <p:sp>
        <p:nvSpPr>
          <p:cNvPr id="395276" name="WordArt 12">
            <a:extLst>
              <a:ext uri="{FF2B5EF4-FFF2-40B4-BE49-F238E27FC236}">
                <a16:creationId xmlns:a16="http://schemas.microsoft.com/office/drawing/2014/main" id="{1484CB1E-EBA5-7576-5C52-EE6D5EAADBFC}"/>
              </a:ext>
            </a:extLst>
          </p:cNvPr>
          <p:cNvSpPr>
            <a:spLocks noChangeArrowheads="1" noChangeShapeType="1" noTextEdit="1"/>
          </p:cNvSpPr>
          <p:nvPr/>
        </p:nvSpPr>
        <p:spPr bwMode="auto">
          <a:xfrm>
            <a:off x="8534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en-US" sz="3600" kern="10">
                <a:ln w="9525">
                  <a:round/>
                  <a:headEnd/>
                  <a:tailEnd/>
                </a:ln>
                <a:gradFill rotWithShape="0">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API</a:t>
            </a:r>
            <a:endParaRPr lang="en-US" sz="3600" kern="10" dirty="0">
              <a:ln w="9525">
                <a:round/>
                <a:headEnd/>
                <a:tailEnd/>
              </a:ln>
              <a:gradFill rotWithShape="0">
                <a:gsLst>
                  <a:gs pos="0">
                    <a:srgbClr val="FFFFCC"/>
                  </a:gs>
                  <a:gs pos="100000">
                    <a:srgbClr val="FF9999"/>
                  </a:gs>
                </a:gsLst>
                <a:lin ang="5400000" scaled="1"/>
              </a:gradFill>
              <a:latin typeface="Times New Roman" panose="02020603050405020304" pitchFamily="18" charset="0"/>
              <a:cs typeface="Times New Roman" panose="02020603050405020304" pitchFamily="18" charset="0"/>
            </a:endParaRPr>
          </a:p>
        </p:txBody>
      </p:sp>
      <p:sp>
        <p:nvSpPr>
          <p:cNvPr id="395277" name="WordArt 13">
            <a:extLst>
              <a:ext uri="{FF2B5EF4-FFF2-40B4-BE49-F238E27FC236}">
                <a16:creationId xmlns:a16="http://schemas.microsoft.com/office/drawing/2014/main" id="{1584F87A-EE28-4ED4-848D-DCB63F2DF726}"/>
              </a:ext>
            </a:extLst>
          </p:cNvPr>
          <p:cNvSpPr>
            <a:spLocks noChangeArrowheads="1" noChangeShapeType="1" noTextEdit="1"/>
          </p:cNvSpPr>
          <p:nvPr/>
        </p:nvSpPr>
        <p:spPr bwMode="auto">
          <a:xfrm>
            <a:off x="4114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contourClr>
                <a:srgbClr val="FFFF99"/>
              </a:contourClr>
            </a:sp3d>
          </a:bodyPr>
          <a:lstStyle/>
          <a:p>
            <a:pPr algn="ctr"/>
            <a:r>
              <a:rPr lang="en-US" sz="3600" kern="10">
                <a:ln w="9525">
                  <a:round/>
                  <a:headEnd/>
                  <a:tailEnd/>
                </a:ln>
                <a:gradFill rotWithShape="0">
                  <a:gsLst>
                    <a:gs pos="0">
                      <a:srgbClr val="FFFF99"/>
                    </a:gs>
                    <a:gs pos="100000">
                      <a:srgbClr val="FFFF99">
                        <a:gamma/>
                        <a:shade val="46275"/>
                        <a:invGamma/>
                      </a:srgbClr>
                    </a:gs>
                  </a:gsLst>
                  <a:lin ang="5400000" scaled="1"/>
                </a:gradFill>
                <a:latin typeface="Arial Black" panose="020B0A04020102020204" pitchFamily="34" charset="0"/>
              </a:rPr>
              <a:t>AI</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panose="020B0A04020102020204" pitchFamily="34" charset="0"/>
            </a:endParaRPr>
          </a:p>
        </p:txBody>
      </p:sp>
      <p:sp>
        <p:nvSpPr>
          <p:cNvPr id="395278" name="WordArt 14">
            <a:extLst>
              <a:ext uri="{FF2B5EF4-FFF2-40B4-BE49-F238E27FC236}">
                <a16:creationId xmlns:a16="http://schemas.microsoft.com/office/drawing/2014/main" id="{E73455DF-336A-DD2A-34EC-17F8CE76B8CC}"/>
              </a:ext>
            </a:extLst>
          </p:cNvPr>
          <p:cNvSpPr>
            <a:spLocks noChangeArrowheads="1" noChangeShapeType="1" noTextEdit="1"/>
          </p:cNvSpPr>
          <p:nvPr/>
        </p:nvSpPr>
        <p:spPr bwMode="auto">
          <a:xfrm>
            <a:off x="2209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Innovation</a:t>
            </a:r>
          </a:p>
        </p:txBody>
      </p:sp>
      <p:sp>
        <p:nvSpPr>
          <p:cNvPr id="395279" name="WordArt 15">
            <a:extLst>
              <a:ext uri="{FF2B5EF4-FFF2-40B4-BE49-F238E27FC236}">
                <a16:creationId xmlns:a16="http://schemas.microsoft.com/office/drawing/2014/main" id="{1CBF7C1C-9099-D3D1-91BF-35F38AB45F4D}"/>
              </a:ext>
            </a:extLst>
          </p:cNvPr>
          <p:cNvSpPr>
            <a:spLocks noChangeArrowheads="1" noChangeShapeType="1" noTextEdit="1"/>
          </p:cNvSpPr>
          <p:nvPr/>
        </p:nvSpPr>
        <p:spPr bwMode="auto">
          <a:xfrm>
            <a:off x="2133601" y="4724400"/>
            <a:ext cx="18002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contourClr>
                <a:srgbClr val="DCEBF5"/>
              </a:contourClr>
            </a:sp3d>
          </a:bodyPr>
          <a:lstStyle/>
          <a:p>
            <a:pPr algn="ctr"/>
            <a:r>
              <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Cloud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5267"/>
                                        </p:tgtEl>
                                        <p:attrNameLst>
                                          <p:attrName>style.visibility</p:attrName>
                                        </p:attrNameLst>
                                      </p:cBhvr>
                                      <p:to>
                                        <p:strVal val="visible"/>
                                      </p:to>
                                    </p:set>
                                    <p:animEffect transition="in" filter="dissolve">
                                      <p:cBhvr>
                                        <p:cTn id="7" dur="500"/>
                                        <p:tgtEl>
                                          <p:spTgt spid="395267"/>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nodeType="afterEffect">
                                  <p:stCondLst>
                                    <p:cond delay="800"/>
                                  </p:stCondLst>
                                  <p:childTnLst>
                                    <p:set>
                                      <p:cBhvr>
                                        <p:cTn id="10" dur="1" fill="hold">
                                          <p:stCondLst>
                                            <p:cond delay="0"/>
                                          </p:stCondLst>
                                        </p:cTn>
                                        <p:tgtEl>
                                          <p:spTgt spid="395268"/>
                                        </p:tgtEl>
                                        <p:attrNameLst>
                                          <p:attrName>style.visibility</p:attrName>
                                        </p:attrNameLst>
                                      </p:cBhvr>
                                      <p:to>
                                        <p:strVal val="visible"/>
                                      </p:to>
                                    </p:set>
                                    <p:animEffect transition="in" filter="dissolve">
                                      <p:cBhvr>
                                        <p:cTn id="11" dur="500"/>
                                        <p:tgtEl>
                                          <p:spTgt spid="395268"/>
                                        </p:tgtEl>
                                      </p:cBhvr>
                                    </p:animEffect>
                                  </p:childTnLst>
                                </p:cTn>
                              </p:par>
                            </p:childTnLst>
                          </p:cTn>
                        </p:par>
                        <p:par>
                          <p:cTn id="12" fill="hold" nodeType="afterGroup">
                            <p:stCondLst>
                              <p:cond delay="1800"/>
                            </p:stCondLst>
                            <p:childTnLst>
                              <p:par>
                                <p:cTn id="13" presetID="23" presetClass="entr" presetSubtype="16" fill="hold" nodeType="afterEffect">
                                  <p:stCondLst>
                                    <p:cond delay="1000"/>
                                  </p:stCondLst>
                                  <p:childTnLst>
                                    <p:set>
                                      <p:cBhvr>
                                        <p:cTn id="14" dur="1" fill="hold">
                                          <p:stCondLst>
                                            <p:cond delay="0"/>
                                          </p:stCondLst>
                                        </p:cTn>
                                        <p:tgtEl>
                                          <p:spTgt spid="395269"/>
                                        </p:tgtEl>
                                        <p:attrNameLst>
                                          <p:attrName>style.visibility</p:attrName>
                                        </p:attrNameLst>
                                      </p:cBhvr>
                                      <p:to>
                                        <p:strVal val="visible"/>
                                      </p:to>
                                    </p:set>
                                    <p:anim calcmode="lin" valueType="num">
                                      <p:cBhvr>
                                        <p:cTn id="15" dur="500" fill="hold"/>
                                        <p:tgtEl>
                                          <p:spTgt spid="395269"/>
                                        </p:tgtEl>
                                        <p:attrNameLst>
                                          <p:attrName>ppt_w</p:attrName>
                                        </p:attrNameLst>
                                      </p:cBhvr>
                                      <p:tavLst>
                                        <p:tav tm="0">
                                          <p:val>
                                            <p:fltVal val="0"/>
                                          </p:val>
                                        </p:tav>
                                        <p:tav tm="100000">
                                          <p:val>
                                            <p:strVal val="#ppt_w"/>
                                          </p:val>
                                        </p:tav>
                                      </p:tavLst>
                                    </p:anim>
                                    <p:anim calcmode="lin" valueType="num">
                                      <p:cBhvr>
                                        <p:cTn id="16" dur="500" fill="hold"/>
                                        <p:tgtEl>
                                          <p:spTgt spid="395269"/>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nodeType="afterEffect">
                                  <p:stCondLst>
                                    <p:cond delay="800"/>
                                  </p:stCondLst>
                                  <p:childTnLst>
                                    <p:set>
                                      <p:cBhvr>
                                        <p:cTn id="19" dur="1" fill="hold">
                                          <p:stCondLst>
                                            <p:cond delay="0"/>
                                          </p:stCondLst>
                                        </p:cTn>
                                        <p:tgtEl>
                                          <p:spTgt spid="395279"/>
                                        </p:tgtEl>
                                        <p:attrNameLst>
                                          <p:attrName>style.visibility</p:attrName>
                                        </p:attrNameLst>
                                      </p:cBhvr>
                                      <p:to>
                                        <p:strVal val="visible"/>
                                      </p:to>
                                    </p:set>
                                    <p:animEffect transition="in" filter="wipe(up)">
                                      <p:cBhvr>
                                        <p:cTn id="20" dur="500"/>
                                        <p:tgtEl>
                                          <p:spTgt spid="395279"/>
                                        </p:tgtEl>
                                      </p:cBhvr>
                                    </p:animEffect>
                                  </p:childTnLst>
                                </p:cTn>
                              </p:par>
                            </p:childTnLst>
                          </p:cTn>
                        </p:par>
                        <p:par>
                          <p:cTn id="21" fill="hold" nodeType="afterGroup">
                            <p:stCondLst>
                              <p:cond delay="4600"/>
                            </p:stCondLst>
                            <p:childTnLst>
                              <p:par>
                                <p:cTn id="22" presetID="22" presetClass="entr" presetSubtype="1" fill="hold" nodeType="afterEffect">
                                  <p:stCondLst>
                                    <p:cond delay="500"/>
                                  </p:stCondLst>
                                  <p:childTnLst>
                                    <p:set>
                                      <p:cBhvr>
                                        <p:cTn id="23" dur="1" fill="hold">
                                          <p:stCondLst>
                                            <p:cond delay="0"/>
                                          </p:stCondLst>
                                        </p:cTn>
                                        <p:tgtEl>
                                          <p:spTgt spid="395274"/>
                                        </p:tgtEl>
                                        <p:attrNameLst>
                                          <p:attrName>style.visibility</p:attrName>
                                        </p:attrNameLst>
                                      </p:cBhvr>
                                      <p:to>
                                        <p:strVal val="visible"/>
                                      </p:to>
                                    </p:set>
                                    <p:animEffect transition="in" filter="wipe(up)">
                                      <p:cBhvr>
                                        <p:cTn id="24" dur="500"/>
                                        <p:tgtEl>
                                          <p:spTgt spid="395274"/>
                                        </p:tgtEl>
                                      </p:cBhvr>
                                    </p:animEffect>
                                  </p:childTnLst>
                                </p:cTn>
                              </p:par>
                            </p:childTnLst>
                          </p:cTn>
                        </p:par>
                        <p:par>
                          <p:cTn id="25" fill="hold" nodeType="afterGroup">
                            <p:stCondLst>
                              <p:cond delay="5600"/>
                            </p:stCondLst>
                            <p:childTnLst>
                              <p:par>
                                <p:cTn id="26" presetID="23" presetClass="entr" presetSubtype="32" fill="hold" nodeType="afterEffect">
                                  <p:stCondLst>
                                    <p:cond delay="600"/>
                                  </p:stCondLst>
                                  <p:childTnLst>
                                    <p:set>
                                      <p:cBhvr>
                                        <p:cTn id="27" dur="1" fill="hold">
                                          <p:stCondLst>
                                            <p:cond delay="0"/>
                                          </p:stCondLst>
                                        </p:cTn>
                                        <p:tgtEl>
                                          <p:spTgt spid="395278"/>
                                        </p:tgtEl>
                                        <p:attrNameLst>
                                          <p:attrName>style.visibility</p:attrName>
                                        </p:attrNameLst>
                                      </p:cBhvr>
                                      <p:to>
                                        <p:strVal val="visible"/>
                                      </p:to>
                                    </p:set>
                                    <p:anim calcmode="lin" valueType="num">
                                      <p:cBhvr>
                                        <p:cTn id="28" dur="500" fill="hold"/>
                                        <p:tgtEl>
                                          <p:spTgt spid="395278"/>
                                        </p:tgtEl>
                                        <p:attrNameLst>
                                          <p:attrName>ppt_w</p:attrName>
                                        </p:attrNameLst>
                                      </p:cBhvr>
                                      <p:tavLst>
                                        <p:tav tm="0">
                                          <p:val>
                                            <p:strVal val="4*#ppt_w"/>
                                          </p:val>
                                        </p:tav>
                                        <p:tav tm="100000">
                                          <p:val>
                                            <p:strVal val="#ppt_w"/>
                                          </p:val>
                                        </p:tav>
                                      </p:tavLst>
                                    </p:anim>
                                    <p:anim calcmode="lin" valueType="num">
                                      <p:cBhvr>
                                        <p:cTn id="29" dur="500" fill="hold"/>
                                        <p:tgtEl>
                                          <p:spTgt spid="395278"/>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nodeType="afterEffect">
                                  <p:stCondLst>
                                    <p:cond delay="1000"/>
                                  </p:stCondLst>
                                  <p:childTnLst>
                                    <p:set>
                                      <p:cBhvr>
                                        <p:cTn id="32" dur="1" fill="hold">
                                          <p:stCondLst>
                                            <p:cond delay="0"/>
                                          </p:stCondLst>
                                        </p:cTn>
                                        <p:tgtEl>
                                          <p:spTgt spid="395271"/>
                                        </p:tgtEl>
                                        <p:attrNameLst>
                                          <p:attrName>style.visibility</p:attrName>
                                        </p:attrNameLst>
                                      </p:cBhvr>
                                      <p:to>
                                        <p:strVal val="visible"/>
                                      </p:to>
                                    </p:set>
                                    <p:animEffect transition="in" filter="wipe(left)">
                                      <p:cBhvr>
                                        <p:cTn id="33" dur="500"/>
                                        <p:tgtEl>
                                          <p:spTgt spid="395271"/>
                                        </p:tgtEl>
                                      </p:cBhvr>
                                    </p:animEffect>
                                  </p:childTnLst>
                                </p:cTn>
                              </p:par>
                            </p:childTnLst>
                          </p:cTn>
                        </p:par>
                        <p:par>
                          <p:cTn id="34" fill="hold" nodeType="afterGroup">
                            <p:stCondLst>
                              <p:cond delay="8200"/>
                            </p:stCondLst>
                            <p:childTnLst>
                              <p:par>
                                <p:cTn id="35" presetID="15" presetClass="entr" presetSubtype="0" fill="hold" nodeType="afterEffect">
                                  <p:stCondLst>
                                    <p:cond delay="400"/>
                                  </p:stCondLst>
                                  <p:childTnLst>
                                    <p:set>
                                      <p:cBhvr>
                                        <p:cTn id="36" dur="1" fill="hold">
                                          <p:stCondLst>
                                            <p:cond delay="0"/>
                                          </p:stCondLst>
                                        </p:cTn>
                                        <p:tgtEl>
                                          <p:spTgt spid="395272"/>
                                        </p:tgtEl>
                                        <p:attrNameLst>
                                          <p:attrName>style.visibility</p:attrName>
                                        </p:attrNameLst>
                                      </p:cBhvr>
                                      <p:to>
                                        <p:strVal val="visible"/>
                                      </p:to>
                                    </p:set>
                                    <p:anim calcmode="lin" valueType="num">
                                      <p:cBhvr>
                                        <p:cTn id="37" dur="1000" fill="hold"/>
                                        <p:tgtEl>
                                          <p:spTgt spid="395272"/>
                                        </p:tgtEl>
                                        <p:attrNameLst>
                                          <p:attrName>ppt_w</p:attrName>
                                        </p:attrNameLst>
                                      </p:cBhvr>
                                      <p:tavLst>
                                        <p:tav tm="0">
                                          <p:val>
                                            <p:fltVal val="0"/>
                                          </p:val>
                                        </p:tav>
                                        <p:tav tm="100000">
                                          <p:val>
                                            <p:strVal val="#ppt_w"/>
                                          </p:val>
                                        </p:tav>
                                      </p:tavLst>
                                    </p:anim>
                                    <p:anim calcmode="lin" valueType="num">
                                      <p:cBhvr>
                                        <p:cTn id="38" dur="1000" fill="hold"/>
                                        <p:tgtEl>
                                          <p:spTgt spid="395272"/>
                                        </p:tgtEl>
                                        <p:attrNameLst>
                                          <p:attrName>ppt_h</p:attrName>
                                        </p:attrNameLst>
                                      </p:cBhvr>
                                      <p:tavLst>
                                        <p:tav tm="0">
                                          <p:val>
                                            <p:fltVal val="0"/>
                                          </p:val>
                                        </p:tav>
                                        <p:tav tm="100000">
                                          <p:val>
                                            <p:strVal val="#ppt_h"/>
                                          </p:val>
                                        </p:tav>
                                      </p:tavLst>
                                    </p:anim>
                                    <p:anim calcmode="lin" valueType="num">
                                      <p:cBhvr>
                                        <p:cTn id="39" dur="1000" fill="hold"/>
                                        <p:tgtEl>
                                          <p:spTgt spid="39527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95272"/>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nodeType="afterEffect">
                                  <p:stCondLst>
                                    <p:cond delay="1000"/>
                                  </p:stCondLst>
                                  <p:childTnLst>
                                    <p:set>
                                      <p:cBhvr>
                                        <p:cTn id="43" dur="1" fill="hold">
                                          <p:stCondLst>
                                            <p:cond delay="0"/>
                                          </p:stCondLst>
                                        </p:cTn>
                                        <p:tgtEl>
                                          <p:spTgt spid="395273"/>
                                        </p:tgtEl>
                                        <p:attrNameLst>
                                          <p:attrName>style.visibility</p:attrName>
                                        </p:attrNameLst>
                                      </p:cBhvr>
                                      <p:to>
                                        <p:strVal val="visible"/>
                                      </p:to>
                                    </p:set>
                                    <p:animEffect transition="in" filter="dissolve">
                                      <p:cBhvr>
                                        <p:cTn id="44" dur="500"/>
                                        <p:tgtEl>
                                          <p:spTgt spid="395273"/>
                                        </p:tgtEl>
                                      </p:cBhvr>
                                    </p:animEffect>
                                  </p:childTnLst>
                                </p:cTn>
                              </p:par>
                            </p:childTnLst>
                          </p:cTn>
                        </p:par>
                        <p:par>
                          <p:cTn id="45" fill="hold" nodeType="afterGroup">
                            <p:stCondLst>
                              <p:cond delay="11100"/>
                            </p:stCondLst>
                            <p:childTnLst>
                              <p:par>
                                <p:cTn id="46" presetID="22" presetClass="entr" presetSubtype="1" fill="hold" nodeType="afterEffect">
                                  <p:stCondLst>
                                    <p:cond delay="1500"/>
                                  </p:stCondLst>
                                  <p:childTnLst>
                                    <p:set>
                                      <p:cBhvr>
                                        <p:cTn id="47" dur="1" fill="hold">
                                          <p:stCondLst>
                                            <p:cond delay="0"/>
                                          </p:stCondLst>
                                        </p:cTn>
                                        <p:tgtEl>
                                          <p:spTgt spid="395270"/>
                                        </p:tgtEl>
                                        <p:attrNameLst>
                                          <p:attrName>style.visibility</p:attrName>
                                        </p:attrNameLst>
                                      </p:cBhvr>
                                      <p:to>
                                        <p:strVal val="visible"/>
                                      </p:to>
                                    </p:set>
                                    <p:animEffect transition="in" filter="wipe(up)">
                                      <p:cBhvr>
                                        <p:cTn id="48" dur="500"/>
                                        <p:tgtEl>
                                          <p:spTgt spid="395270"/>
                                        </p:tgtEl>
                                      </p:cBhvr>
                                    </p:animEffect>
                                  </p:childTnLst>
                                </p:cTn>
                              </p:par>
                            </p:childTnLst>
                          </p:cTn>
                        </p:par>
                        <p:par>
                          <p:cTn id="49" fill="hold" nodeType="afterGroup">
                            <p:stCondLst>
                              <p:cond delay="13100"/>
                            </p:stCondLst>
                            <p:childTnLst>
                              <p:par>
                                <p:cTn id="50" presetID="3" presetClass="entr" presetSubtype="10" fill="hold" nodeType="afterEffect">
                                  <p:stCondLst>
                                    <p:cond delay="1000"/>
                                  </p:stCondLst>
                                  <p:childTnLst>
                                    <p:set>
                                      <p:cBhvr>
                                        <p:cTn id="51" dur="1" fill="hold">
                                          <p:stCondLst>
                                            <p:cond delay="0"/>
                                          </p:stCondLst>
                                        </p:cTn>
                                        <p:tgtEl>
                                          <p:spTgt spid="395275"/>
                                        </p:tgtEl>
                                        <p:attrNameLst>
                                          <p:attrName>style.visibility</p:attrName>
                                        </p:attrNameLst>
                                      </p:cBhvr>
                                      <p:to>
                                        <p:strVal val="visible"/>
                                      </p:to>
                                    </p:set>
                                    <p:animEffect transition="in" filter="blinds(horizontal)">
                                      <p:cBhvr>
                                        <p:cTn id="52" dur="500"/>
                                        <p:tgtEl>
                                          <p:spTgt spid="395275"/>
                                        </p:tgtEl>
                                      </p:cBhvr>
                                    </p:animEffect>
                                  </p:childTnLst>
                                </p:cTn>
                              </p:par>
                            </p:childTnLst>
                          </p:cTn>
                        </p:par>
                        <p:par>
                          <p:cTn id="53" fill="hold" nodeType="afterGroup">
                            <p:stCondLst>
                              <p:cond delay="14600"/>
                            </p:stCondLst>
                            <p:childTnLst>
                              <p:par>
                                <p:cTn id="54" presetID="23" presetClass="entr" presetSubtype="16" fill="hold" nodeType="afterEffect">
                                  <p:stCondLst>
                                    <p:cond delay="1100"/>
                                  </p:stCondLst>
                                  <p:childTnLst>
                                    <p:set>
                                      <p:cBhvr>
                                        <p:cTn id="55" dur="1" fill="hold">
                                          <p:stCondLst>
                                            <p:cond delay="0"/>
                                          </p:stCondLst>
                                        </p:cTn>
                                        <p:tgtEl>
                                          <p:spTgt spid="395276"/>
                                        </p:tgtEl>
                                        <p:attrNameLst>
                                          <p:attrName>style.visibility</p:attrName>
                                        </p:attrNameLst>
                                      </p:cBhvr>
                                      <p:to>
                                        <p:strVal val="visible"/>
                                      </p:to>
                                    </p:set>
                                    <p:anim calcmode="lin" valueType="num">
                                      <p:cBhvr>
                                        <p:cTn id="56" dur="500" fill="hold"/>
                                        <p:tgtEl>
                                          <p:spTgt spid="395276"/>
                                        </p:tgtEl>
                                        <p:attrNameLst>
                                          <p:attrName>ppt_w</p:attrName>
                                        </p:attrNameLst>
                                      </p:cBhvr>
                                      <p:tavLst>
                                        <p:tav tm="0">
                                          <p:val>
                                            <p:fltVal val="0"/>
                                          </p:val>
                                        </p:tav>
                                        <p:tav tm="100000">
                                          <p:val>
                                            <p:strVal val="#ppt_w"/>
                                          </p:val>
                                        </p:tav>
                                      </p:tavLst>
                                    </p:anim>
                                    <p:anim calcmode="lin" valueType="num">
                                      <p:cBhvr>
                                        <p:cTn id="57" dur="500" fill="hold"/>
                                        <p:tgtEl>
                                          <p:spTgt spid="395276"/>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nodeType="afterEffect">
                                  <p:stCondLst>
                                    <p:cond delay="1200"/>
                                  </p:stCondLst>
                                  <p:childTnLst>
                                    <p:set>
                                      <p:cBhvr>
                                        <p:cTn id="60" dur="1" fill="hold">
                                          <p:stCondLst>
                                            <p:cond delay="0"/>
                                          </p:stCondLst>
                                        </p:cTn>
                                        <p:tgtEl>
                                          <p:spTgt spid="395277"/>
                                        </p:tgtEl>
                                        <p:attrNameLst>
                                          <p:attrName>style.visibility</p:attrName>
                                        </p:attrNameLst>
                                      </p:cBhvr>
                                      <p:to>
                                        <p:strVal val="visible"/>
                                      </p:to>
                                    </p:set>
                                    <p:anim calcmode="lin" valueType="num">
                                      <p:cBhvr>
                                        <p:cTn id="61" dur="5000" fill="hold"/>
                                        <p:tgtEl>
                                          <p:spTgt spid="395277"/>
                                        </p:tgtEl>
                                        <p:attrNameLst>
                                          <p:attrName>ppt_w</p:attrName>
                                        </p:attrNameLst>
                                      </p:cBhvr>
                                      <p:tavLst>
                                        <p:tav tm="0" fmla="#ppt_w*sin(2.5*pi*$)">
                                          <p:val>
                                            <p:fltVal val="0"/>
                                          </p:val>
                                        </p:tav>
                                        <p:tav tm="100000">
                                          <p:val>
                                            <p:fltVal val="1"/>
                                          </p:val>
                                        </p:tav>
                                      </p:tavLst>
                                    </p:anim>
                                    <p:anim calcmode="lin" valueType="num">
                                      <p:cBhvr>
                                        <p:cTn id="62" dur="5000" fill="hold"/>
                                        <p:tgtEl>
                                          <p:spTgt spid="3952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jellyfish&#10;&#10;Description automatically generated with medium confidence">
            <a:extLst>
              <a:ext uri="{FF2B5EF4-FFF2-40B4-BE49-F238E27FC236}">
                <a16:creationId xmlns:a16="http://schemas.microsoft.com/office/drawing/2014/main" id="{1ADD2854-0A21-A9A5-15D5-7E569C8BD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42" y="0"/>
            <a:ext cx="10715316" cy="6858000"/>
          </a:xfrm>
          <a:prstGeom prst="rect">
            <a:avLst/>
          </a:prstGeom>
        </p:spPr>
      </p:pic>
    </p:spTree>
    <p:extLst>
      <p:ext uri="{BB962C8B-B14F-4D97-AF65-F5344CB8AC3E}">
        <p14:creationId xmlns:p14="http://schemas.microsoft.com/office/powerpoint/2010/main" val="251003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684C7E-D340-41E9-BCDC-E6C854CFF098}"/>
              </a:ext>
            </a:extLst>
          </p:cNvPr>
          <p:cNvGrpSpPr/>
          <p:nvPr/>
        </p:nvGrpSpPr>
        <p:grpSpPr>
          <a:xfrm>
            <a:off x="2297373" y="548185"/>
            <a:ext cx="14748681" cy="5347647"/>
            <a:chOff x="2297373" y="548185"/>
            <a:chExt cx="12046423" cy="5347647"/>
          </a:xfrm>
        </p:grpSpPr>
        <p:sp>
          <p:nvSpPr>
            <p:cNvPr id="3" name="Arc 2">
              <a:extLst>
                <a:ext uri="{FF2B5EF4-FFF2-40B4-BE49-F238E27FC236}">
                  <a16:creationId xmlns:a16="http://schemas.microsoft.com/office/drawing/2014/main" id="{13284000-1AFD-EF8A-5925-D1159C1745C2}"/>
                </a:ext>
              </a:extLst>
            </p:cNvPr>
            <p:cNvSpPr/>
            <p:nvPr/>
          </p:nvSpPr>
          <p:spPr>
            <a:xfrm flipH="1">
              <a:off x="2297373" y="4217158"/>
              <a:ext cx="12046423" cy="167867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a:extLst>
                <a:ext uri="{FF2B5EF4-FFF2-40B4-BE49-F238E27FC236}">
                  <a16:creationId xmlns:a16="http://schemas.microsoft.com/office/drawing/2014/main" id="{001105F6-0F88-8FCF-100F-BD2B9118EE2D}"/>
                </a:ext>
              </a:extLst>
            </p:cNvPr>
            <p:cNvSpPr/>
            <p:nvPr/>
          </p:nvSpPr>
          <p:spPr>
            <a:xfrm flipH="1" flipV="1">
              <a:off x="2297373" y="548185"/>
              <a:ext cx="12046423" cy="167867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63E5688E-D459-89A0-C9BB-1A2C932B8A3F}"/>
              </a:ext>
            </a:extLst>
          </p:cNvPr>
          <p:cNvCxnSpPr/>
          <p:nvPr/>
        </p:nvCxnSpPr>
        <p:spPr>
          <a:xfrm>
            <a:off x="3603009" y="1842448"/>
            <a:ext cx="0" cy="2729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DC749D-AB44-0419-01BB-FCBD3607C3D0}"/>
              </a:ext>
            </a:extLst>
          </p:cNvPr>
          <p:cNvCxnSpPr>
            <a:cxnSpLocks/>
          </p:cNvCxnSpPr>
          <p:nvPr/>
        </p:nvCxnSpPr>
        <p:spPr>
          <a:xfrm>
            <a:off x="5406788" y="2064224"/>
            <a:ext cx="0" cy="2316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9A3167-0696-900C-F17E-836EDA76E4AE}"/>
              </a:ext>
            </a:extLst>
          </p:cNvPr>
          <p:cNvCxnSpPr>
            <a:cxnSpLocks/>
          </p:cNvCxnSpPr>
          <p:nvPr/>
        </p:nvCxnSpPr>
        <p:spPr>
          <a:xfrm>
            <a:off x="6908041" y="2226859"/>
            <a:ext cx="0" cy="1990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B55C89-E860-8742-099F-5C71EA0D5B09}"/>
              </a:ext>
            </a:extLst>
          </p:cNvPr>
          <p:cNvCxnSpPr>
            <a:cxnSpLocks/>
          </p:cNvCxnSpPr>
          <p:nvPr/>
        </p:nvCxnSpPr>
        <p:spPr>
          <a:xfrm>
            <a:off x="8177283" y="2226859"/>
            <a:ext cx="0" cy="1990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0F7DB7-1062-E1A0-5A15-85D40CAF9731}"/>
              </a:ext>
            </a:extLst>
          </p:cNvPr>
          <p:cNvCxnSpPr>
            <a:cxnSpLocks/>
          </p:cNvCxnSpPr>
          <p:nvPr/>
        </p:nvCxnSpPr>
        <p:spPr>
          <a:xfrm>
            <a:off x="9350991" y="2226859"/>
            <a:ext cx="0" cy="199029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5199EF3-86BF-B229-3DD3-D644A872F83A}"/>
              </a:ext>
            </a:extLst>
          </p:cNvPr>
          <p:cNvSpPr txBox="1"/>
          <p:nvPr/>
        </p:nvSpPr>
        <p:spPr>
          <a:xfrm>
            <a:off x="2159897" y="2817227"/>
            <a:ext cx="1574044" cy="646331"/>
          </a:xfrm>
          <a:prstGeom prst="rect">
            <a:avLst/>
          </a:prstGeom>
          <a:noFill/>
        </p:spPr>
        <p:txBody>
          <a:bodyPr wrap="square" rtlCol="0">
            <a:spAutoFit/>
          </a:bodyPr>
          <a:lstStyle/>
          <a:p>
            <a:pPr algn="ctr"/>
            <a:r>
              <a:rPr lang="en-US"/>
              <a:t>Problem Hypotheses</a:t>
            </a:r>
          </a:p>
        </p:txBody>
      </p:sp>
      <p:sp>
        <p:nvSpPr>
          <p:cNvPr id="20" name="TextBox 19">
            <a:extLst>
              <a:ext uri="{FF2B5EF4-FFF2-40B4-BE49-F238E27FC236}">
                <a16:creationId xmlns:a16="http://schemas.microsoft.com/office/drawing/2014/main" id="{DC8D6118-848A-F4AE-1450-53BED44B58A6}"/>
              </a:ext>
            </a:extLst>
          </p:cNvPr>
          <p:cNvSpPr txBox="1"/>
          <p:nvPr/>
        </p:nvSpPr>
        <p:spPr>
          <a:xfrm>
            <a:off x="3798626" y="2839268"/>
            <a:ext cx="1501253" cy="646331"/>
          </a:xfrm>
          <a:prstGeom prst="rect">
            <a:avLst/>
          </a:prstGeom>
          <a:noFill/>
        </p:spPr>
        <p:txBody>
          <a:bodyPr wrap="square" rtlCol="0">
            <a:spAutoFit/>
          </a:bodyPr>
          <a:lstStyle/>
          <a:p>
            <a:pPr algn="ctr"/>
            <a:r>
              <a:rPr lang="en-US"/>
              <a:t>Market</a:t>
            </a:r>
          </a:p>
          <a:p>
            <a:pPr algn="ctr"/>
            <a:r>
              <a:rPr lang="en-US"/>
              <a:t>Analysis</a:t>
            </a:r>
          </a:p>
        </p:txBody>
      </p:sp>
      <p:sp>
        <p:nvSpPr>
          <p:cNvPr id="21" name="TextBox 20">
            <a:extLst>
              <a:ext uri="{FF2B5EF4-FFF2-40B4-BE49-F238E27FC236}">
                <a16:creationId xmlns:a16="http://schemas.microsoft.com/office/drawing/2014/main" id="{A97EC614-1667-3159-A856-1A74DFB30002}"/>
              </a:ext>
            </a:extLst>
          </p:cNvPr>
          <p:cNvSpPr txBox="1"/>
          <p:nvPr/>
        </p:nvSpPr>
        <p:spPr>
          <a:xfrm>
            <a:off x="5569753" y="2837892"/>
            <a:ext cx="1159494" cy="646331"/>
          </a:xfrm>
          <a:prstGeom prst="rect">
            <a:avLst/>
          </a:prstGeom>
          <a:noFill/>
        </p:spPr>
        <p:txBody>
          <a:bodyPr wrap="square" rtlCol="0">
            <a:spAutoFit/>
          </a:bodyPr>
          <a:lstStyle/>
          <a:p>
            <a:pPr algn="ctr"/>
            <a:r>
              <a:rPr lang="en-US"/>
              <a:t>Problem Validation</a:t>
            </a:r>
          </a:p>
        </p:txBody>
      </p:sp>
      <p:sp>
        <p:nvSpPr>
          <p:cNvPr id="22" name="TextBox 21">
            <a:extLst>
              <a:ext uri="{FF2B5EF4-FFF2-40B4-BE49-F238E27FC236}">
                <a16:creationId xmlns:a16="http://schemas.microsoft.com/office/drawing/2014/main" id="{AA5EFD80-05D7-0280-68D7-959EC314E71D}"/>
              </a:ext>
            </a:extLst>
          </p:cNvPr>
          <p:cNvSpPr txBox="1"/>
          <p:nvPr/>
        </p:nvSpPr>
        <p:spPr>
          <a:xfrm>
            <a:off x="6983608" y="2837891"/>
            <a:ext cx="1164039" cy="646331"/>
          </a:xfrm>
          <a:prstGeom prst="rect">
            <a:avLst/>
          </a:prstGeom>
          <a:noFill/>
        </p:spPr>
        <p:txBody>
          <a:bodyPr wrap="square" rtlCol="0">
            <a:spAutoFit/>
          </a:bodyPr>
          <a:lstStyle/>
          <a:p>
            <a:pPr algn="ctr"/>
            <a:r>
              <a:rPr lang="en-US"/>
              <a:t>Solution Validation</a:t>
            </a:r>
          </a:p>
        </p:txBody>
      </p:sp>
      <p:sp>
        <p:nvSpPr>
          <p:cNvPr id="2" name="Title 1">
            <a:extLst>
              <a:ext uri="{FF2B5EF4-FFF2-40B4-BE49-F238E27FC236}">
                <a16:creationId xmlns:a16="http://schemas.microsoft.com/office/drawing/2014/main" id="{B17C1A40-261D-93B7-070B-D2B874780B14}"/>
              </a:ext>
            </a:extLst>
          </p:cNvPr>
          <p:cNvSpPr>
            <a:spLocks noGrp="1"/>
          </p:cNvSpPr>
          <p:nvPr>
            <p:ph type="title"/>
          </p:nvPr>
        </p:nvSpPr>
        <p:spPr/>
        <p:txBody>
          <a:bodyPr/>
          <a:lstStyle/>
          <a:p>
            <a:r>
              <a:rPr lang="en-US"/>
              <a:t>Kanban Upstream Product Pipeline</a:t>
            </a:r>
          </a:p>
        </p:txBody>
      </p:sp>
      <p:sp>
        <p:nvSpPr>
          <p:cNvPr id="6" name="Cloud 5">
            <a:extLst>
              <a:ext uri="{FF2B5EF4-FFF2-40B4-BE49-F238E27FC236}">
                <a16:creationId xmlns:a16="http://schemas.microsoft.com/office/drawing/2014/main" id="{5B6CCA79-0330-6CAD-2CA9-AEC3F89551F0}"/>
              </a:ext>
            </a:extLst>
          </p:cNvPr>
          <p:cNvSpPr/>
          <p:nvPr/>
        </p:nvSpPr>
        <p:spPr>
          <a:xfrm>
            <a:off x="130271" y="1159737"/>
            <a:ext cx="2043369" cy="1828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Ideas</a:t>
            </a:r>
          </a:p>
        </p:txBody>
      </p:sp>
      <p:sp>
        <p:nvSpPr>
          <p:cNvPr id="9" name="TextBox 8">
            <a:extLst>
              <a:ext uri="{FF2B5EF4-FFF2-40B4-BE49-F238E27FC236}">
                <a16:creationId xmlns:a16="http://schemas.microsoft.com/office/drawing/2014/main" id="{CBD8AD92-ED28-FF6A-4E43-47BE82E7DCBB}"/>
              </a:ext>
            </a:extLst>
          </p:cNvPr>
          <p:cNvSpPr txBox="1"/>
          <p:nvPr/>
        </p:nvSpPr>
        <p:spPr>
          <a:xfrm>
            <a:off x="8230499" y="2844225"/>
            <a:ext cx="1164039" cy="584775"/>
          </a:xfrm>
          <a:prstGeom prst="rect">
            <a:avLst/>
          </a:prstGeom>
          <a:noFill/>
        </p:spPr>
        <p:txBody>
          <a:bodyPr wrap="square" rtlCol="0">
            <a:spAutoFit/>
          </a:bodyPr>
          <a:lstStyle/>
          <a:p>
            <a:pPr algn="ctr"/>
            <a:r>
              <a:rPr lang="en-US"/>
              <a:t>Solution</a:t>
            </a:r>
            <a:r>
              <a:rPr lang="en-US" sz="1400"/>
              <a:t> Development</a:t>
            </a:r>
          </a:p>
        </p:txBody>
      </p:sp>
      <p:sp>
        <p:nvSpPr>
          <p:cNvPr id="11" name="TextBox 10">
            <a:extLst>
              <a:ext uri="{FF2B5EF4-FFF2-40B4-BE49-F238E27FC236}">
                <a16:creationId xmlns:a16="http://schemas.microsoft.com/office/drawing/2014/main" id="{96DE9424-6884-A9D2-41B5-1A62DE54A065}"/>
              </a:ext>
            </a:extLst>
          </p:cNvPr>
          <p:cNvSpPr txBox="1"/>
          <p:nvPr/>
        </p:nvSpPr>
        <p:spPr>
          <a:xfrm>
            <a:off x="9480363" y="2844225"/>
            <a:ext cx="1463406" cy="646331"/>
          </a:xfrm>
          <a:prstGeom prst="rect">
            <a:avLst/>
          </a:prstGeom>
          <a:noFill/>
        </p:spPr>
        <p:txBody>
          <a:bodyPr wrap="square" rtlCol="0">
            <a:spAutoFit/>
          </a:bodyPr>
          <a:lstStyle/>
          <a:p>
            <a:pPr algn="ctr"/>
            <a:r>
              <a:rPr lang="en-US"/>
              <a:t>Solution</a:t>
            </a:r>
            <a:r>
              <a:rPr lang="en-US" sz="1400"/>
              <a:t> </a:t>
            </a:r>
            <a:r>
              <a:rPr lang="en-US"/>
              <a:t>Deployment</a:t>
            </a:r>
          </a:p>
        </p:txBody>
      </p:sp>
      <p:sp>
        <p:nvSpPr>
          <p:cNvPr id="12" name="Cloud 11">
            <a:extLst>
              <a:ext uri="{FF2B5EF4-FFF2-40B4-BE49-F238E27FC236}">
                <a16:creationId xmlns:a16="http://schemas.microsoft.com/office/drawing/2014/main" id="{1045E345-F69E-F186-8736-E0C044DF7B5F}"/>
              </a:ext>
            </a:extLst>
          </p:cNvPr>
          <p:cNvSpPr/>
          <p:nvPr/>
        </p:nvSpPr>
        <p:spPr>
          <a:xfrm>
            <a:off x="137781" y="2307608"/>
            <a:ext cx="2043369" cy="1828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Ideas</a:t>
            </a:r>
          </a:p>
        </p:txBody>
      </p:sp>
      <p:sp>
        <p:nvSpPr>
          <p:cNvPr id="13" name="Cloud 12">
            <a:extLst>
              <a:ext uri="{FF2B5EF4-FFF2-40B4-BE49-F238E27FC236}">
                <a16:creationId xmlns:a16="http://schemas.microsoft.com/office/drawing/2014/main" id="{65C65A09-4296-1492-254B-14EC2281207F}"/>
              </a:ext>
            </a:extLst>
          </p:cNvPr>
          <p:cNvSpPr/>
          <p:nvPr/>
        </p:nvSpPr>
        <p:spPr>
          <a:xfrm>
            <a:off x="151085" y="3584989"/>
            <a:ext cx="2043369" cy="18288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Ideas</a:t>
            </a:r>
          </a:p>
        </p:txBody>
      </p:sp>
    </p:spTree>
    <p:extLst>
      <p:ext uri="{BB962C8B-B14F-4D97-AF65-F5344CB8AC3E}">
        <p14:creationId xmlns:p14="http://schemas.microsoft.com/office/powerpoint/2010/main" val="221542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7DC63-7D93-7836-999B-804C9BB199FF}"/>
              </a:ext>
            </a:extLst>
          </p:cNvPr>
          <p:cNvSpPr>
            <a:spLocks noGrp="1"/>
          </p:cNvSpPr>
          <p:nvPr>
            <p:ph type="title"/>
          </p:nvPr>
        </p:nvSpPr>
        <p:spPr/>
        <p:txBody>
          <a:bodyPr/>
          <a:lstStyle/>
          <a:p>
            <a:r>
              <a:rPr lang="en-US">
                <a:solidFill>
                  <a:schemeClr val="bg1"/>
                </a:solidFill>
              </a:rPr>
              <a:t>Ideas</a:t>
            </a:r>
          </a:p>
        </p:txBody>
      </p:sp>
      <p:sp>
        <p:nvSpPr>
          <p:cNvPr id="4" name="Text Placeholder 3">
            <a:extLst>
              <a:ext uri="{FF2B5EF4-FFF2-40B4-BE49-F238E27FC236}">
                <a16:creationId xmlns:a16="http://schemas.microsoft.com/office/drawing/2014/main" id="{262BB858-2173-63CA-F164-CB1FB249CED4}"/>
              </a:ext>
            </a:extLst>
          </p:cNvPr>
          <p:cNvSpPr>
            <a:spLocks noGrp="1"/>
          </p:cNvSpPr>
          <p:nvPr>
            <p:ph type="body" idx="1"/>
          </p:nvPr>
        </p:nvSpPr>
        <p:spPr/>
        <p:txBody>
          <a:bodyPr/>
          <a:lstStyle/>
          <a:p>
            <a:endParaRPr lang="en-US"/>
          </a:p>
        </p:txBody>
      </p:sp>
      <p:sp>
        <p:nvSpPr>
          <p:cNvPr id="5" name="Cloud 4">
            <a:extLst>
              <a:ext uri="{FF2B5EF4-FFF2-40B4-BE49-F238E27FC236}">
                <a16:creationId xmlns:a16="http://schemas.microsoft.com/office/drawing/2014/main" id="{C8CE1D2B-4011-45E2-367D-CAB4DAD4E8A6}"/>
              </a:ext>
            </a:extLst>
          </p:cNvPr>
          <p:cNvSpPr>
            <a:spLocks noChangeAspect="1"/>
          </p:cNvSpPr>
          <p:nvPr/>
        </p:nvSpPr>
        <p:spPr>
          <a:xfrm>
            <a:off x="1343710" y="168615"/>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Pursue advanced training for alumni</a:t>
            </a:r>
          </a:p>
        </p:txBody>
      </p:sp>
      <p:sp>
        <p:nvSpPr>
          <p:cNvPr id="6" name="Cloud 5">
            <a:extLst>
              <a:ext uri="{FF2B5EF4-FFF2-40B4-BE49-F238E27FC236}">
                <a16:creationId xmlns:a16="http://schemas.microsoft.com/office/drawing/2014/main" id="{96C063A0-61F0-708E-7F30-94E8FD0D7031}"/>
              </a:ext>
            </a:extLst>
          </p:cNvPr>
          <p:cNvSpPr>
            <a:spLocks noChangeAspect="1"/>
          </p:cNvSpPr>
          <p:nvPr/>
        </p:nvSpPr>
        <p:spPr>
          <a:xfrm>
            <a:off x="4036588" y="2716213"/>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Focus on growth outside of IT/Software</a:t>
            </a:r>
          </a:p>
        </p:txBody>
      </p:sp>
      <p:sp>
        <p:nvSpPr>
          <p:cNvPr id="8" name="Cloud 7">
            <a:extLst>
              <a:ext uri="{FF2B5EF4-FFF2-40B4-BE49-F238E27FC236}">
                <a16:creationId xmlns:a16="http://schemas.microsoft.com/office/drawing/2014/main" id="{150C6FF5-5309-F8C2-C0F9-285D9E3E8A3F}"/>
              </a:ext>
            </a:extLst>
          </p:cNvPr>
          <p:cNvSpPr>
            <a:spLocks noChangeAspect="1"/>
          </p:cNvSpPr>
          <p:nvPr/>
        </p:nvSpPr>
        <p:spPr>
          <a:xfrm>
            <a:off x="8013926" y="15875"/>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Cleanup on aisle 9 – Help fix the Scrum failures</a:t>
            </a:r>
          </a:p>
        </p:txBody>
      </p:sp>
      <p:sp>
        <p:nvSpPr>
          <p:cNvPr id="9" name="Cloud 8">
            <a:extLst>
              <a:ext uri="{FF2B5EF4-FFF2-40B4-BE49-F238E27FC236}">
                <a16:creationId xmlns:a16="http://schemas.microsoft.com/office/drawing/2014/main" id="{3FA45780-11C2-EB34-1909-6AF8287299B3}"/>
              </a:ext>
            </a:extLst>
          </p:cNvPr>
          <p:cNvSpPr>
            <a:spLocks noChangeAspect="1"/>
          </p:cNvSpPr>
          <p:nvPr/>
        </p:nvSpPr>
        <p:spPr>
          <a:xfrm>
            <a:off x="4678818" y="88106"/>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Kanban for Product Managers</a:t>
            </a:r>
          </a:p>
        </p:txBody>
      </p:sp>
    </p:spTree>
    <p:extLst>
      <p:ext uri="{BB962C8B-B14F-4D97-AF65-F5344CB8AC3E}">
        <p14:creationId xmlns:p14="http://schemas.microsoft.com/office/powerpoint/2010/main" val="29181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57DC63-7D93-7836-999B-804C9BB199FF}"/>
              </a:ext>
            </a:extLst>
          </p:cNvPr>
          <p:cNvSpPr>
            <a:spLocks noGrp="1"/>
          </p:cNvSpPr>
          <p:nvPr>
            <p:ph type="title"/>
          </p:nvPr>
        </p:nvSpPr>
        <p:spPr/>
        <p:txBody>
          <a:bodyPr/>
          <a:lstStyle/>
          <a:p>
            <a:r>
              <a:rPr lang="en-US">
                <a:solidFill>
                  <a:schemeClr val="bg1"/>
                </a:solidFill>
              </a:rPr>
              <a:t>Ideas</a:t>
            </a:r>
          </a:p>
        </p:txBody>
      </p:sp>
      <p:sp>
        <p:nvSpPr>
          <p:cNvPr id="4" name="Text Placeholder 3">
            <a:extLst>
              <a:ext uri="{FF2B5EF4-FFF2-40B4-BE49-F238E27FC236}">
                <a16:creationId xmlns:a16="http://schemas.microsoft.com/office/drawing/2014/main" id="{262BB858-2173-63CA-F164-CB1FB249CED4}"/>
              </a:ext>
            </a:extLst>
          </p:cNvPr>
          <p:cNvSpPr>
            <a:spLocks noGrp="1"/>
          </p:cNvSpPr>
          <p:nvPr>
            <p:ph type="body" idx="1"/>
          </p:nvPr>
        </p:nvSpPr>
        <p:spPr/>
        <p:txBody>
          <a:bodyPr/>
          <a:lstStyle/>
          <a:p>
            <a:endParaRPr lang="en-US"/>
          </a:p>
        </p:txBody>
      </p:sp>
      <p:sp>
        <p:nvSpPr>
          <p:cNvPr id="5" name="Cloud 4">
            <a:extLst>
              <a:ext uri="{FF2B5EF4-FFF2-40B4-BE49-F238E27FC236}">
                <a16:creationId xmlns:a16="http://schemas.microsoft.com/office/drawing/2014/main" id="{C8CE1D2B-4011-45E2-367D-CAB4DAD4E8A6}"/>
              </a:ext>
            </a:extLst>
          </p:cNvPr>
          <p:cNvSpPr>
            <a:spLocks noChangeAspect="1"/>
          </p:cNvSpPr>
          <p:nvPr/>
        </p:nvSpPr>
        <p:spPr>
          <a:xfrm>
            <a:off x="1343710" y="168615"/>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Pursue advanced training for alumni</a:t>
            </a:r>
          </a:p>
        </p:txBody>
      </p:sp>
      <p:sp>
        <p:nvSpPr>
          <p:cNvPr id="6" name="Cloud 5">
            <a:extLst>
              <a:ext uri="{FF2B5EF4-FFF2-40B4-BE49-F238E27FC236}">
                <a16:creationId xmlns:a16="http://schemas.microsoft.com/office/drawing/2014/main" id="{96C063A0-61F0-708E-7F30-94E8FD0D7031}"/>
              </a:ext>
            </a:extLst>
          </p:cNvPr>
          <p:cNvSpPr>
            <a:spLocks noChangeAspect="1"/>
          </p:cNvSpPr>
          <p:nvPr/>
        </p:nvSpPr>
        <p:spPr>
          <a:xfrm>
            <a:off x="4036588" y="2716213"/>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Focus on growth outside of IT/Software</a:t>
            </a:r>
          </a:p>
        </p:txBody>
      </p:sp>
      <p:sp>
        <p:nvSpPr>
          <p:cNvPr id="8" name="Cloud 7">
            <a:extLst>
              <a:ext uri="{FF2B5EF4-FFF2-40B4-BE49-F238E27FC236}">
                <a16:creationId xmlns:a16="http://schemas.microsoft.com/office/drawing/2014/main" id="{150C6FF5-5309-F8C2-C0F9-285D9E3E8A3F}"/>
              </a:ext>
            </a:extLst>
          </p:cNvPr>
          <p:cNvSpPr>
            <a:spLocks noChangeAspect="1"/>
          </p:cNvSpPr>
          <p:nvPr/>
        </p:nvSpPr>
        <p:spPr>
          <a:xfrm>
            <a:off x="8013926" y="15875"/>
            <a:ext cx="3657600" cy="3657600"/>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t>Cleanup on aisle 9 – Help fix the Scrum failures</a:t>
            </a:r>
          </a:p>
        </p:txBody>
      </p:sp>
      <p:sp>
        <p:nvSpPr>
          <p:cNvPr id="9" name="Cloud 8">
            <a:extLst>
              <a:ext uri="{FF2B5EF4-FFF2-40B4-BE49-F238E27FC236}">
                <a16:creationId xmlns:a16="http://schemas.microsoft.com/office/drawing/2014/main" id="{3FA45780-11C2-EB34-1909-6AF8287299B3}"/>
              </a:ext>
            </a:extLst>
          </p:cNvPr>
          <p:cNvSpPr>
            <a:spLocks noChangeAspect="1"/>
          </p:cNvSpPr>
          <p:nvPr/>
        </p:nvSpPr>
        <p:spPr>
          <a:xfrm>
            <a:off x="4678818" y="88106"/>
            <a:ext cx="3657600" cy="3657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Kanban for Product Managers</a:t>
            </a:r>
          </a:p>
        </p:txBody>
      </p:sp>
    </p:spTree>
    <p:extLst>
      <p:ext uri="{BB962C8B-B14F-4D97-AF65-F5344CB8AC3E}">
        <p14:creationId xmlns:p14="http://schemas.microsoft.com/office/powerpoint/2010/main" val="565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71AC-4591-4927-8DFA-A6D1EC0613A8}"/>
              </a:ext>
            </a:extLst>
          </p:cNvPr>
          <p:cNvSpPr>
            <a:spLocks noGrp="1"/>
          </p:cNvSpPr>
          <p:nvPr>
            <p:ph type="title"/>
          </p:nvPr>
        </p:nvSpPr>
        <p:spPr/>
        <p:txBody>
          <a:bodyPr>
            <a:noAutofit/>
          </a:bodyPr>
          <a:lstStyle/>
          <a:p>
            <a:r>
              <a:rPr lang="en-US" sz="4000">
                <a:solidFill>
                  <a:srgbClr val="7030A0"/>
                </a:solidFill>
                <a:latin typeface="PT Sans" panose="020B0503020203020204" pitchFamily="34" charset="77"/>
              </a:rPr>
              <a:t>Outcomes from Scrum Transformations</a:t>
            </a:r>
          </a:p>
        </p:txBody>
      </p:sp>
      <p:graphicFrame>
        <p:nvGraphicFramePr>
          <p:cNvPr id="5" name="Table 5">
            <a:extLst>
              <a:ext uri="{FF2B5EF4-FFF2-40B4-BE49-F238E27FC236}">
                <a16:creationId xmlns:a16="http://schemas.microsoft.com/office/drawing/2014/main" id="{5A4F96AE-C4E6-E90B-DA5B-2FB4A8ED1D58}"/>
              </a:ext>
            </a:extLst>
          </p:cNvPr>
          <p:cNvGraphicFramePr>
            <a:graphicFrameLocks noGrp="1"/>
          </p:cNvGraphicFramePr>
          <p:nvPr>
            <p:ph idx="4294967295"/>
          </p:nvPr>
        </p:nvGraphicFramePr>
        <p:xfrm>
          <a:off x="838200" y="1571479"/>
          <a:ext cx="10515600" cy="4380966"/>
        </p:xfrm>
        <a:graphic>
          <a:graphicData uri="http://schemas.openxmlformats.org/drawingml/2006/table">
            <a:tbl>
              <a:tblPr firstRow="1" bandRow="1">
                <a:tableStyleId>{5940675A-B579-460E-94D1-54222C63F5DA}</a:tableStyleId>
              </a:tblPr>
              <a:tblGrid>
                <a:gridCol w="5286153">
                  <a:extLst>
                    <a:ext uri="{9D8B030D-6E8A-4147-A177-3AD203B41FA5}">
                      <a16:colId xmlns:a16="http://schemas.microsoft.com/office/drawing/2014/main" val="2300849073"/>
                    </a:ext>
                  </a:extLst>
                </a:gridCol>
                <a:gridCol w="5229447">
                  <a:extLst>
                    <a:ext uri="{9D8B030D-6E8A-4147-A177-3AD203B41FA5}">
                      <a16:colId xmlns:a16="http://schemas.microsoft.com/office/drawing/2014/main" val="766297596"/>
                    </a:ext>
                  </a:extLst>
                </a:gridCol>
              </a:tblGrid>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Scrum worked for us, and we continue to get better.</a:t>
                      </a:r>
                    </a:p>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Scrum helped a bit, but we haven’t gotten much better lately.</a:t>
                      </a:r>
                    </a:p>
                    <a:p>
                      <a:endParaRPr lang="en-US" sz="1400"/>
                    </a:p>
                  </a:txBody>
                  <a:tcPr/>
                </a:tc>
                <a:extLst>
                  <a:ext uri="{0D108BD9-81ED-4DB2-BD59-A6C34878D82A}">
                    <a16:rowId xmlns:a16="http://schemas.microsoft.com/office/drawing/2014/main" val="2522136099"/>
                  </a:ext>
                </a:extLst>
              </a:tr>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Scrum has been a disaster.</a:t>
                      </a:r>
                    </a:p>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Scrum didn’t really help, but didn’t really hurt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txBody>
                  <a:tcPr/>
                </a:tc>
                <a:extLst>
                  <a:ext uri="{0D108BD9-81ED-4DB2-BD59-A6C34878D82A}">
                    <a16:rowId xmlns:a16="http://schemas.microsoft.com/office/drawing/2014/main" val="3659242446"/>
                  </a:ext>
                </a:extLst>
              </a:tr>
            </a:tbl>
          </a:graphicData>
        </a:graphic>
      </p:graphicFrame>
      <p:sp>
        <p:nvSpPr>
          <p:cNvPr id="10" name="Freeform: Shape 9">
            <a:extLst>
              <a:ext uri="{FF2B5EF4-FFF2-40B4-BE49-F238E27FC236}">
                <a16:creationId xmlns:a16="http://schemas.microsoft.com/office/drawing/2014/main" id="{46434351-AE24-1B01-BC24-624837F851A6}"/>
              </a:ext>
            </a:extLst>
          </p:cNvPr>
          <p:cNvSpPr/>
          <p:nvPr/>
        </p:nvSpPr>
        <p:spPr>
          <a:xfrm>
            <a:off x="7538023" y="4815678"/>
            <a:ext cx="2393935" cy="284893"/>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35" h="284893">
                <a:moveTo>
                  <a:pt x="0" y="108012"/>
                </a:moveTo>
                <a:cubicBezTo>
                  <a:pt x="158469" y="118127"/>
                  <a:pt x="291538" y="300181"/>
                  <a:pt x="412694" y="283859"/>
                </a:cubicBezTo>
                <a:cubicBezTo>
                  <a:pt x="533850" y="267537"/>
                  <a:pt x="629035" y="46268"/>
                  <a:pt x="726935" y="10079"/>
                </a:cubicBezTo>
                <a:cubicBezTo>
                  <a:pt x="824835" y="-26110"/>
                  <a:pt x="923546" y="45144"/>
                  <a:pt x="1000092" y="66723"/>
                </a:cubicBezTo>
                <a:cubicBezTo>
                  <a:pt x="1076638" y="88302"/>
                  <a:pt x="1049993" y="138202"/>
                  <a:pt x="1186209" y="139551"/>
                </a:cubicBezTo>
                <a:cubicBezTo>
                  <a:pt x="1322425" y="140900"/>
                  <a:pt x="1670383" y="85604"/>
                  <a:pt x="1817388" y="74815"/>
                </a:cubicBezTo>
                <a:cubicBezTo>
                  <a:pt x="1964393" y="64026"/>
                  <a:pt x="1976531" y="73466"/>
                  <a:pt x="2068241" y="74815"/>
                </a:cubicBezTo>
                <a:cubicBezTo>
                  <a:pt x="2159951" y="76164"/>
                  <a:pt x="2319094" y="82907"/>
                  <a:pt x="2367646" y="82907"/>
                </a:cubicBezTo>
                <a:cubicBezTo>
                  <a:pt x="2416198" y="82907"/>
                  <a:pt x="2387876" y="78861"/>
                  <a:pt x="2359554" y="74815"/>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Shape 10">
            <a:extLst>
              <a:ext uri="{FF2B5EF4-FFF2-40B4-BE49-F238E27FC236}">
                <a16:creationId xmlns:a16="http://schemas.microsoft.com/office/drawing/2014/main" id="{04740FE3-59F2-1EA1-7FE2-ED5C5B216C6E}"/>
              </a:ext>
            </a:extLst>
          </p:cNvPr>
          <p:cNvSpPr/>
          <p:nvPr/>
        </p:nvSpPr>
        <p:spPr>
          <a:xfrm rot="20399659">
            <a:off x="2234236" y="2563319"/>
            <a:ext cx="2327101" cy="244284"/>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347154"/>
              <a:gd name="connsiteY0" fmla="*/ 0 h 155022"/>
              <a:gd name="connsiteX1" fmla="*/ 459697 w 2347154"/>
              <a:gd name="connsiteY1" fmla="*/ 146906 h 155022"/>
              <a:gd name="connsiteX2" fmla="*/ 621538 w 2347154"/>
              <a:gd name="connsiteY2" fmla="*/ 25526 h 155022"/>
              <a:gd name="connsiteX3" fmla="*/ 953311 w 2347154"/>
              <a:gd name="connsiteY3" fmla="*/ 82170 h 155022"/>
              <a:gd name="connsiteX4" fmla="*/ 1139428 w 2347154"/>
              <a:gd name="connsiteY4" fmla="*/ 154998 h 155022"/>
              <a:gd name="connsiteX5" fmla="*/ 1770607 w 2347154"/>
              <a:gd name="connsiteY5" fmla="*/ 90262 h 155022"/>
              <a:gd name="connsiteX6" fmla="*/ 2021460 w 2347154"/>
              <a:gd name="connsiteY6" fmla="*/ 90262 h 155022"/>
              <a:gd name="connsiteX7" fmla="*/ 2320865 w 2347154"/>
              <a:gd name="connsiteY7" fmla="*/ 98354 h 155022"/>
              <a:gd name="connsiteX8" fmla="*/ 2312773 w 2347154"/>
              <a:gd name="connsiteY8" fmla="*/ 90262 h 155022"/>
              <a:gd name="connsiteX0" fmla="*/ 0 w 2327101"/>
              <a:gd name="connsiteY0" fmla="*/ 0 h 200150"/>
              <a:gd name="connsiteX1" fmla="*/ 439644 w 2327101"/>
              <a:gd name="connsiteY1" fmla="*/ 192034 h 200150"/>
              <a:gd name="connsiteX2" fmla="*/ 601485 w 2327101"/>
              <a:gd name="connsiteY2" fmla="*/ 70654 h 200150"/>
              <a:gd name="connsiteX3" fmla="*/ 933258 w 2327101"/>
              <a:gd name="connsiteY3" fmla="*/ 127298 h 200150"/>
              <a:gd name="connsiteX4" fmla="*/ 1119375 w 2327101"/>
              <a:gd name="connsiteY4" fmla="*/ 200126 h 200150"/>
              <a:gd name="connsiteX5" fmla="*/ 1750554 w 2327101"/>
              <a:gd name="connsiteY5" fmla="*/ 135390 h 200150"/>
              <a:gd name="connsiteX6" fmla="*/ 2001407 w 2327101"/>
              <a:gd name="connsiteY6" fmla="*/ 135390 h 200150"/>
              <a:gd name="connsiteX7" fmla="*/ 2300812 w 2327101"/>
              <a:gd name="connsiteY7" fmla="*/ 143482 h 200150"/>
              <a:gd name="connsiteX8" fmla="*/ 2292720 w 2327101"/>
              <a:gd name="connsiteY8" fmla="*/ 135390 h 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101" h="200150">
                <a:moveTo>
                  <a:pt x="0" y="0"/>
                </a:moveTo>
                <a:cubicBezTo>
                  <a:pt x="158469" y="10115"/>
                  <a:pt x="339397" y="180258"/>
                  <a:pt x="439644" y="192034"/>
                </a:cubicBezTo>
                <a:cubicBezTo>
                  <a:pt x="539891" y="203810"/>
                  <a:pt x="519216" y="81443"/>
                  <a:pt x="601485" y="70654"/>
                </a:cubicBezTo>
                <a:cubicBezTo>
                  <a:pt x="683754" y="59865"/>
                  <a:pt x="846943" y="105719"/>
                  <a:pt x="933258" y="127298"/>
                </a:cubicBezTo>
                <a:cubicBezTo>
                  <a:pt x="1019573" y="148877"/>
                  <a:pt x="983159" y="198777"/>
                  <a:pt x="1119375" y="200126"/>
                </a:cubicBezTo>
                <a:cubicBezTo>
                  <a:pt x="1255591" y="201475"/>
                  <a:pt x="1603549" y="146179"/>
                  <a:pt x="1750554" y="135390"/>
                </a:cubicBezTo>
                <a:cubicBezTo>
                  <a:pt x="1897559" y="124601"/>
                  <a:pt x="1909697" y="134041"/>
                  <a:pt x="2001407" y="135390"/>
                </a:cubicBezTo>
                <a:cubicBezTo>
                  <a:pt x="2093117" y="136739"/>
                  <a:pt x="2252260" y="143482"/>
                  <a:pt x="2300812" y="143482"/>
                </a:cubicBezTo>
                <a:cubicBezTo>
                  <a:pt x="2349364" y="143482"/>
                  <a:pt x="2321042" y="139436"/>
                  <a:pt x="2292720" y="135390"/>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17E4F"/>
              </a:solidFill>
            </a:endParaRPr>
          </a:p>
        </p:txBody>
      </p:sp>
      <p:sp>
        <p:nvSpPr>
          <p:cNvPr id="12" name="Freeform: Shape 11">
            <a:extLst>
              <a:ext uri="{FF2B5EF4-FFF2-40B4-BE49-F238E27FC236}">
                <a16:creationId xmlns:a16="http://schemas.microsoft.com/office/drawing/2014/main" id="{39426077-21F2-188A-39FC-710A6409C419}"/>
              </a:ext>
            </a:extLst>
          </p:cNvPr>
          <p:cNvSpPr/>
          <p:nvPr/>
        </p:nvSpPr>
        <p:spPr>
          <a:xfrm rot="20399659">
            <a:off x="7683000" y="2453063"/>
            <a:ext cx="2156737" cy="563936"/>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974457 w 2282058"/>
              <a:gd name="connsiteY6" fmla="*/ 66355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519224 w 2282058"/>
              <a:gd name="connsiteY5" fmla="*/ 189382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118338"/>
              <a:gd name="connsiteY0" fmla="*/ 122999 h 552193"/>
              <a:gd name="connsiteX1" fmla="*/ 412694 w 2118338"/>
              <a:gd name="connsiteY1" fmla="*/ 122999 h 552193"/>
              <a:gd name="connsiteX2" fmla="*/ 574535 w 2118338"/>
              <a:gd name="connsiteY2" fmla="*/ 1619 h 552193"/>
              <a:gd name="connsiteX3" fmla="*/ 906308 w 2118338"/>
              <a:gd name="connsiteY3" fmla="*/ 58263 h 552193"/>
              <a:gd name="connsiteX4" fmla="*/ 1092425 w 2118338"/>
              <a:gd name="connsiteY4" fmla="*/ 131091 h 552193"/>
              <a:gd name="connsiteX5" fmla="*/ 1519224 w 2118338"/>
              <a:gd name="connsiteY5" fmla="*/ 189382 h 552193"/>
              <a:gd name="connsiteX6" fmla="*/ 1859165 w 2118338"/>
              <a:gd name="connsiteY6" fmla="*/ 297732 h 552193"/>
              <a:gd name="connsiteX7" fmla="*/ 2014297 w 2118338"/>
              <a:gd name="connsiteY7" fmla="*/ 405894 h 552193"/>
              <a:gd name="connsiteX8" fmla="*/ 2112296 w 2118338"/>
              <a:gd name="connsiteY8" fmla="*/ 552113 h 552193"/>
              <a:gd name="connsiteX0" fmla="*/ 0 w 2156737"/>
              <a:gd name="connsiteY0" fmla="*/ 122999 h 462052"/>
              <a:gd name="connsiteX1" fmla="*/ 412694 w 2156737"/>
              <a:gd name="connsiteY1" fmla="*/ 122999 h 462052"/>
              <a:gd name="connsiteX2" fmla="*/ 574535 w 2156737"/>
              <a:gd name="connsiteY2" fmla="*/ 1619 h 462052"/>
              <a:gd name="connsiteX3" fmla="*/ 906308 w 2156737"/>
              <a:gd name="connsiteY3" fmla="*/ 58263 h 462052"/>
              <a:gd name="connsiteX4" fmla="*/ 1092425 w 2156737"/>
              <a:gd name="connsiteY4" fmla="*/ 131091 h 462052"/>
              <a:gd name="connsiteX5" fmla="*/ 1519224 w 2156737"/>
              <a:gd name="connsiteY5" fmla="*/ 189382 h 462052"/>
              <a:gd name="connsiteX6" fmla="*/ 1859165 w 2156737"/>
              <a:gd name="connsiteY6" fmla="*/ 297732 h 462052"/>
              <a:gd name="connsiteX7" fmla="*/ 2014297 w 2156737"/>
              <a:gd name="connsiteY7" fmla="*/ 405894 h 462052"/>
              <a:gd name="connsiteX8" fmla="*/ 2152402 w 2156737"/>
              <a:gd name="connsiteY8" fmla="*/ 461857 h 4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737" h="462052">
                <a:moveTo>
                  <a:pt x="0" y="122999"/>
                </a:moveTo>
                <a:cubicBezTo>
                  <a:pt x="158469" y="133114"/>
                  <a:pt x="316938" y="143229"/>
                  <a:pt x="412694" y="122999"/>
                </a:cubicBezTo>
                <a:cubicBezTo>
                  <a:pt x="508450" y="102769"/>
                  <a:pt x="492266" y="12408"/>
                  <a:pt x="574535" y="1619"/>
                </a:cubicBezTo>
                <a:cubicBezTo>
                  <a:pt x="656804" y="-9170"/>
                  <a:pt x="819993" y="36684"/>
                  <a:pt x="906308" y="58263"/>
                </a:cubicBezTo>
                <a:cubicBezTo>
                  <a:pt x="992623" y="79842"/>
                  <a:pt x="990272" y="109238"/>
                  <a:pt x="1092425" y="131091"/>
                </a:cubicBezTo>
                <a:cubicBezTo>
                  <a:pt x="1194578" y="152944"/>
                  <a:pt x="1391434" y="161608"/>
                  <a:pt x="1519224" y="189382"/>
                </a:cubicBezTo>
                <a:cubicBezTo>
                  <a:pt x="1647014" y="217156"/>
                  <a:pt x="1776653" y="261647"/>
                  <a:pt x="1859165" y="297732"/>
                </a:cubicBezTo>
                <a:cubicBezTo>
                  <a:pt x="1941677" y="333817"/>
                  <a:pt x="1965745" y="405894"/>
                  <a:pt x="2014297" y="405894"/>
                </a:cubicBezTo>
                <a:cubicBezTo>
                  <a:pt x="2062849" y="405894"/>
                  <a:pt x="2180724" y="465903"/>
                  <a:pt x="2152402" y="461857"/>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FA6C3E02-5FBB-4157-E795-A27356B3A751}"/>
              </a:ext>
            </a:extLst>
          </p:cNvPr>
          <p:cNvSpPr/>
          <p:nvPr/>
        </p:nvSpPr>
        <p:spPr>
          <a:xfrm>
            <a:off x="2361897" y="4749912"/>
            <a:ext cx="2270255" cy="416427"/>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388 h 285269"/>
              <a:gd name="connsiteX1" fmla="*/ 412694 w 2393935"/>
              <a:gd name="connsiteY1" fmla="*/ 284235 h 285269"/>
              <a:gd name="connsiteX2" fmla="*/ 726935 w 2393935"/>
              <a:gd name="connsiteY2" fmla="*/ 10455 h 285269"/>
              <a:gd name="connsiteX3" fmla="*/ 1000092 w 2393935"/>
              <a:gd name="connsiteY3" fmla="*/ 67099 h 285269"/>
              <a:gd name="connsiteX4" fmla="*/ 1244824 w 2393935"/>
              <a:gd name="connsiteY4" fmla="*/ 163373 h 285269"/>
              <a:gd name="connsiteX5" fmla="*/ 1817388 w 2393935"/>
              <a:gd name="connsiteY5" fmla="*/ 75191 h 285269"/>
              <a:gd name="connsiteX6" fmla="*/ 2068241 w 2393935"/>
              <a:gd name="connsiteY6" fmla="*/ 75191 h 285269"/>
              <a:gd name="connsiteX7" fmla="*/ 2367646 w 2393935"/>
              <a:gd name="connsiteY7" fmla="*/ 83283 h 285269"/>
              <a:gd name="connsiteX8" fmla="*/ 2359554 w 2393935"/>
              <a:gd name="connsiteY8" fmla="*/ 75191 h 285269"/>
              <a:gd name="connsiteX0" fmla="*/ 0 w 2393935"/>
              <a:gd name="connsiteY0" fmla="*/ 108388 h 357496"/>
              <a:gd name="connsiteX1" fmla="*/ 412694 w 2393935"/>
              <a:gd name="connsiteY1" fmla="*/ 284235 h 357496"/>
              <a:gd name="connsiteX2" fmla="*/ 726935 w 2393935"/>
              <a:gd name="connsiteY2" fmla="*/ 10455 h 357496"/>
              <a:gd name="connsiteX3" fmla="*/ 1000092 w 2393935"/>
              <a:gd name="connsiteY3" fmla="*/ 67099 h 357496"/>
              <a:gd name="connsiteX4" fmla="*/ 1244824 w 2393935"/>
              <a:gd name="connsiteY4" fmla="*/ 163373 h 357496"/>
              <a:gd name="connsiteX5" fmla="*/ 1782218 w 2393935"/>
              <a:gd name="connsiteY5" fmla="*/ 356545 h 357496"/>
              <a:gd name="connsiteX6" fmla="*/ 2068241 w 2393935"/>
              <a:gd name="connsiteY6" fmla="*/ 75191 h 357496"/>
              <a:gd name="connsiteX7" fmla="*/ 2367646 w 2393935"/>
              <a:gd name="connsiteY7" fmla="*/ 83283 h 357496"/>
              <a:gd name="connsiteX8" fmla="*/ 2359554 w 2393935"/>
              <a:gd name="connsiteY8" fmla="*/ 75191 h 357496"/>
              <a:gd name="connsiteX0" fmla="*/ 0 w 2393935"/>
              <a:gd name="connsiteY0" fmla="*/ 108388 h 360227"/>
              <a:gd name="connsiteX1" fmla="*/ 412694 w 2393935"/>
              <a:gd name="connsiteY1" fmla="*/ 284235 h 360227"/>
              <a:gd name="connsiteX2" fmla="*/ 726935 w 2393935"/>
              <a:gd name="connsiteY2" fmla="*/ 10455 h 360227"/>
              <a:gd name="connsiteX3" fmla="*/ 1000092 w 2393935"/>
              <a:gd name="connsiteY3" fmla="*/ 67099 h 360227"/>
              <a:gd name="connsiteX4" fmla="*/ 1244824 w 2393935"/>
              <a:gd name="connsiteY4" fmla="*/ 163373 h 360227"/>
              <a:gd name="connsiteX5" fmla="*/ 1782218 w 2393935"/>
              <a:gd name="connsiteY5" fmla="*/ 356545 h 360227"/>
              <a:gd name="connsiteX6" fmla="*/ 1986179 w 2393935"/>
              <a:gd name="connsiteY6" fmla="*/ 274483 h 360227"/>
              <a:gd name="connsiteX7" fmla="*/ 2367646 w 2393935"/>
              <a:gd name="connsiteY7" fmla="*/ 83283 h 360227"/>
              <a:gd name="connsiteX8" fmla="*/ 2359554 w 2393935"/>
              <a:gd name="connsiteY8" fmla="*/ 75191 h 360227"/>
              <a:gd name="connsiteX0" fmla="*/ 0 w 2380871"/>
              <a:gd name="connsiteY0" fmla="*/ 108388 h 368310"/>
              <a:gd name="connsiteX1" fmla="*/ 412694 w 2380871"/>
              <a:gd name="connsiteY1" fmla="*/ 284235 h 368310"/>
              <a:gd name="connsiteX2" fmla="*/ 726935 w 2380871"/>
              <a:gd name="connsiteY2" fmla="*/ 10455 h 368310"/>
              <a:gd name="connsiteX3" fmla="*/ 1000092 w 2380871"/>
              <a:gd name="connsiteY3" fmla="*/ 67099 h 368310"/>
              <a:gd name="connsiteX4" fmla="*/ 1244824 w 2380871"/>
              <a:gd name="connsiteY4" fmla="*/ 163373 h 368310"/>
              <a:gd name="connsiteX5" fmla="*/ 1782218 w 2380871"/>
              <a:gd name="connsiteY5" fmla="*/ 356545 h 368310"/>
              <a:gd name="connsiteX6" fmla="*/ 1986179 w 2380871"/>
              <a:gd name="connsiteY6" fmla="*/ 274483 h 368310"/>
              <a:gd name="connsiteX7" fmla="*/ 2367646 w 2380871"/>
              <a:gd name="connsiteY7" fmla="*/ 83283 h 368310"/>
              <a:gd name="connsiteX8" fmla="*/ 2289216 w 2380871"/>
              <a:gd name="connsiteY8" fmla="*/ 368268 h 368310"/>
              <a:gd name="connsiteX0" fmla="*/ 0 w 2561992"/>
              <a:gd name="connsiteY0" fmla="*/ 108388 h 485528"/>
              <a:gd name="connsiteX1" fmla="*/ 412694 w 2561992"/>
              <a:gd name="connsiteY1" fmla="*/ 284235 h 485528"/>
              <a:gd name="connsiteX2" fmla="*/ 726935 w 2561992"/>
              <a:gd name="connsiteY2" fmla="*/ 10455 h 485528"/>
              <a:gd name="connsiteX3" fmla="*/ 1000092 w 2561992"/>
              <a:gd name="connsiteY3" fmla="*/ 67099 h 485528"/>
              <a:gd name="connsiteX4" fmla="*/ 1244824 w 2561992"/>
              <a:gd name="connsiteY4" fmla="*/ 163373 h 485528"/>
              <a:gd name="connsiteX5" fmla="*/ 1782218 w 2561992"/>
              <a:gd name="connsiteY5" fmla="*/ 356545 h 485528"/>
              <a:gd name="connsiteX6" fmla="*/ 1986179 w 2561992"/>
              <a:gd name="connsiteY6" fmla="*/ 274483 h 485528"/>
              <a:gd name="connsiteX7" fmla="*/ 2367646 w 2561992"/>
              <a:gd name="connsiteY7" fmla="*/ 83283 h 485528"/>
              <a:gd name="connsiteX8" fmla="*/ 2558847 w 2561992"/>
              <a:gd name="connsiteY8" fmla="*/ 485498 h 485528"/>
              <a:gd name="connsiteX0" fmla="*/ 0 w 2560488"/>
              <a:gd name="connsiteY0" fmla="*/ 108388 h 485526"/>
              <a:gd name="connsiteX1" fmla="*/ 412694 w 2560488"/>
              <a:gd name="connsiteY1" fmla="*/ 284235 h 485526"/>
              <a:gd name="connsiteX2" fmla="*/ 726935 w 2560488"/>
              <a:gd name="connsiteY2" fmla="*/ 10455 h 485526"/>
              <a:gd name="connsiteX3" fmla="*/ 1000092 w 2560488"/>
              <a:gd name="connsiteY3" fmla="*/ 67099 h 485526"/>
              <a:gd name="connsiteX4" fmla="*/ 1244824 w 2560488"/>
              <a:gd name="connsiteY4" fmla="*/ 163373 h 485526"/>
              <a:gd name="connsiteX5" fmla="*/ 1782218 w 2560488"/>
              <a:gd name="connsiteY5" fmla="*/ 356545 h 485526"/>
              <a:gd name="connsiteX6" fmla="*/ 1986179 w 2560488"/>
              <a:gd name="connsiteY6" fmla="*/ 274483 h 485526"/>
              <a:gd name="connsiteX7" fmla="*/ 2191800 w 2560488"/>
              <a:gd name="connsiteY7" fmla="*/ 59837 h 485526"/>
              <a:gd name="connsiteX8" fmla="*/ 2558847 w 2560488"/>
              <a:gd name="connsiteY8" fmla="*/ 485498 h 485526"/>
              <a:gd name="connsiteX0" fmla="*/ 0 w 2560302"/>
              <a:gd name="connsiteY0" fmla="*/ 108388 h 485531"/>
              <a:gd name="connsiteX1" fmla="*/ 412694 w 2560302"/>
              <a:gd name="connsiteY1" fmla="*/ 284235 h 485531"/>
              <a:gd name="connsiteX2" fmla="*/ 726935 w 2560302"/>
              <a:gd name="connsiteY2" fmla="*/ 10455 h 485531"/>
              <a:gd name="connsiteX3" fmla="*/ 1000092 w 2560302"/>
              <a:gd name="connsiteY3" fmla="*/ 67099 h 485531"/>
              <a:gd name="connsiteX4" fmla="*/ 1244824 w 2560302"/>
              <a:gd name="connsiteY4" fmla="*/ 163373 h 485531"/>
              <a:gd name="connsiteX5" fmla="*/ 1782218 w 2560302"/>
              <a:gd name="connsiteY5" fmla="*/ 356545 h 485531"/>
              <a:gd name="connsiteX6" fmla="*/ 1986179 w 2560302"/>
              <a:gd name="connsiteY6" fmla="*/ 274483 h 485531"/>
              <a:gd name="connsiteX7" fmla="*/ 2144907 w 2560302"/>
              <a:gd name="connsiteY7" fmla="*/ 130175 h 485531"/>
              <a:gd name="connsiteX8" fmla="*/ 2558847 w 2560302"/>
              <a:gd name="connsiteY8" fmla="*/ 485498 h 4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302" h="485531">
                <a:moveTo>
                  <a:pt x="0" y="108388"/>
                </a:moveTo>
                <a:cubicBezTo>
                  <a:pt x="158469" y="118503"/>
                  <a:pt x="291538" y="300557"/>
                  <a:pt x="412694" y="284235"/>
                </a:cubicBezTo>
                <a:cubicBezTo>
                  <a:pt x="533850" y="267913"/>
                  <a:pt x="629035" y="46644"/>
                  <a:pt x="726935" y="10455"/>
                </a:cubicBezTo>
                <a:cubicBezTo>
                  <a:pt x="824835" y="-25734"/>
                  <a:pt x="913777" y="41613"/>
                  <a:pt x="1000092" y="67099"/>
                </a:cubicBezTo>
                <a:cubicBezTo>
                  <a:pt x="1086407" y="92585"/>
                  <a:pt x="1114470" y="115132"/>
                  <a:pt x="1244824" y="163373"/>
                </a:cubicBezTo>
                <a:cubicBezTo>
                  <a:pt x="1375178" y="211614"/>
                  <a:pt x="1658659" y="338027"/>
                  <a:pt x="1782218" y="356545"/>
                </a:cubicBezTo>
                <a:cubicBezTo>
                  <a:pt x="1905777" y="375063"/>
                  <a:pt x="1925731" y="312211"/>
                  <a:pt x="1986179" y="274483"/>
                </a:cubicBezTo>
                <a:cubicBezTo>
                  <a:pt x="2046627" y="236755"/>
                  <a:pt x="2096355" y="130175"/>
                  <a:pt x="2144907" y="130175"/>
                </a:cubicBezTo>
                <a:cubicBezTo>
                  <a:pt x="2193459" y="130175"/>
                  <a:pt x="2587169" y="489544"/>
                  <a:pt x="2558847" y="485498"/>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212F669D-B4F9-F11C-A3F9-3DFEAE11E617}"/>
              </a:ext>
            </a:extLst>
          </p:cNvPr>
          <p:cNvPicPr>
            <a:picLocks noChangeAspect="1"/>
          </p:cNvPicPr>
          <p:nvPr/>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78321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B8702-493A-4515-A301-A1816393ABF8}"/>
              </a:ext>
            </a:extLst>
          </p:cNvPr>
          <p:cNvSpPr>
            <a:spLocks noGrp="1"/>
          </p:cNvSpPr>
          <p:nvPr>
            <p:ph type="title"/>
          </p:nvPr>
        </p:nvSpPr>
        <p:spPr>
          <a:xfrm>
            <a:off x="335360" y="71414"/>
            <a:ext cx="11521280" cy="928694"/>
          </a:xfrm>
        </p:spPr>
        <p:txBody>
          <a:bodyPr anchor="ctr">
            <a:normAutofit/>
          </a:bodyPr>
          <a:lstStyle/>
          <a:p>
            <a:r>
              <a:rPr lang="en-US"/>
              <a:t>Target CSMs</a:t>
            </a:r>
          </a:p>
        </p:txBody>
      </p:sp>
      <p:sp>
        <p:nvSpPr>
          <p:cNvPr id="5" name="Content Placeholder 4">
            <a:extLst>
              <a:ext uri="{FF2B5EF4-FFF2-40B4-BE49-F238E27FC236}">
                <a16:creationId xmlns:a16="http://schemas.microsoft.com/office/drawing/2014/main" id="{551F1546-CB30-4C35-8C38-0BAEDE88EF20}"/>
              </a:ext>
            </a:extLst>
          </p:cNvPr>
          <p:cNvSpPr>
            <a:spLocks noGrp="1"/>
          </p:cNvSpPr>
          <p:nvPr>
            <p:ph sz="half" idx="1"/>
          </p:nvPr>
        </p:nvSpPr>
        <p:spPr>
          <a:xfrm>
            <a:off x="609600" y="1600201"/>
            <a:ext cx="5384800" cy="4525963"/>
          </a:xfrm>
        </p:spPr>
        <p:txBody>
          <a:bodyPr>
            <a:normAutofit/>
          </a:bodyPr>
          <a:lstStyle/>
          <a:p>
            <a:r>
              <a:rPr lang="en-US"/>
              <a:t>Not as AKTs.  The AKT candidates will continue to come we don’t need to draw more at this time.</a:t>
            </a:r>
          </a:p>
          <a:p>
            <a:r>
              <a:rPr lang="en-US"/>
              <a:t>But primary target for</a:t>
            </a:r>
          </a:p>
          <a:p>
            <a:pPr lvl="1"/>
            <a:r>
              <a:rPr lang="en-US"/>
              <a:t>TKP, KSD</a:t>
            </a:r>
          </a:p>
          <a:p>
            <a:r>
              <a:rPr lang="en-US"/>
              <a:t>And key target for</a:t>
            </a:r>
          </a:p>
          <a:p>
            <a:pPr lvl="1"/>
            <a:r>
              <a:rPr lang="en-US"/>
              <a:t>KMM/KCP and KMM Plus.  </a:t>
            </a:r>
          </a:p>
          <a:p>
            <a:pPr lvl="1"/>
            <a:r>
              <a:rPr lang="en-US"/>
              <a:t>Or a new KMM for Scrum class</a:t>
            </a:r>
          </a:p>
          <a:p>
            <a:endParaRPr lang="en-US"/>
          </a:p>
        </p:txBody>
      </p:sp>
      <p:pic>
        <p:nvPicPr>
          <p:cNvPr id="1028" name="Picture 4" descr="Target With Arrow clip art (117562) Free SVG Download / 4 Vector">
            <a:extLst>
              <a:ext uri="{FF2B5EF4-FFF2-40B4-BE49-F238E27FC236}">
                <a16:creationId xmlns:a16="http://schemas.microsoft.com/office/drawing/2014/main" id="{FCB017DB-9E3B-4FD0-9EA2-2E1E01E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0510" y="1240462"/>
            <a:ext cx="5110400" cy="4769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79BD0D-75C7-41FB-BB75-64089F3590A2}"/>
              </a:ext>
            </a:extLst>
          </p:cNvPr>
          <p:cNvPicPr>
            <a:picLocks noChangeAspect="1"/>
          </p:cNvPicPr>
          <p:nvPr/>
        </p:nvPicPr>
        <p:blipFill>
          <a:blip r:embed="rId3"/>
          <a:stretch>
            <a:fillRect/>
          </a:stretch>
        </p:blipFill>
        <p:spPr>
          <a:xfrm>
            <a:off x="666750" y="414337"/>
            <a:ext cx="10858500" cy="6029325"/>
          </a:xfrm>
          <a:prstGeom prst="rect">
            <a:avLst/>
          </a:prstGeom>
        </p:spPr>
      </p:pic>
    </p:spTree>
    <p:extLst>
      <p:ext uri="{BB962C8B-B14F-4D97-AF65-F5344CB8AC3E}">
        <p14:creationId xmlns:p14="http://schemas.microsoft.com/office/powerpoint/2010/main" val="282249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2019 Scrum Master Trends (Scrum.org)</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788813" y="2081894"/>
            <a:ext cx="6553038" cy="3086100"/>
          </a:xfrm>
          <a:prstGeom prst="rect">
            <a:avLst/>
          </a:prstGeom>
        </p:spPr>
      </p:pic>
      <p:sp>
        <p:nvSpPr>
          <p:cNvPr id="3" name="Oval 2">
            <a:extLst>
              <a:ext uri="{FF2B5EF4-FFF2-40B4-BE49-F238E27FC236}">
                <a16:creationId xmlns:a16="http://schemas.microsoft.com/office/drawing/2014/main" id="{22C6369C-53EA-4510-B75E-E90DD84A76EB}"/>
              </a:ext>
            </a:extLst>
          </p:cNvPr>
          <p:cNvSpPr/>
          <p:nvPr/>
        </p:nvSpPr>
        <p:spPr>
          <a:xfrm>
            <a:off x="5165271" y="2804433"/>
            <a:ext cx="1334861" cy="5878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0409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12A5C-C83D-C4F9-08C9-44F758E206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9739A8-EADE-AA68-95A5-71AC0208BD5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558A86A-F62D-9630-8912-7F3A7BE81F14}"/>
              </a:ext>
            </a:extLst>
          </p:cNvPr>
          <p:cNvPicPr>
            <a:picLocks noChangeAspect="1"/>
          </p:cNvPicPr>
          <p:nvPr/>
        </p:nvPicPr>
        <p:blipFill>
          <a:blip r:embed="rId2"/>
          <a:stretch>
            <a:fillRect/>
          </a:stretch>
        </p:blipFill>
        <p:spPr>
          <a:xfrm>
            <a:off x="3262772" y="0"/>
            <a:ext cx="5666456" cy="6858000"/>
          </a:xfrm>
          <a:prstGeom prst="rect">
            <a:avLst/>
          </a:prstGeom>
        </p:spPr>
      </p:pic>
    </p:spTree>
    <p:extLst>
      <p:ext uri="{BB962C8B-B14F-4D97-AF65-F5344CB8AC3E}">
        <p14:creationId xmlns:p14="http://schemas.microsoft.com/office/powerpoint/2010/main" val="2389160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64AD-11BE-E3D5-90FA-9C764C38991E}"/>
              </a:ext>
            </a:extLst>
          </p:cNvPr>
          <p:cNvSpPr>
            <a:spLocks noGrp="1"/>
          </p:cNvSpPr>
          <p:nvPr>
            <p:ph type="title"/>
          </p:nvPr>
        </p:nvSpPr>
        <p:spPr/>
        <p:txBody>
          <a:bodyPr/>
          <a:lstStyle/>
          <a:p>
            <a:r>
              <a:rPr lang="en-US"/>
              <a:t>State of Kanban 2022</a:t>
            </a:r>
          </a:p>
        </p:txBody>
      </p:sp>
      <p:sp>
        <p:nvSpPr>
          <p:cNvPr id="3" name="Content Placeholder 2">
            <a:extLst>
              <a:ext uri="{FF2B5EF4-FFF2-40B4-BE49-F238E27FC236}">
                <a16:creationId xmlns:a16="http://schemas.microsoft.com/office/drawing/2014/main" id="{09FA5FA8-F8C9-1E40-0E97-D177F8518B25}"/>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A72B3685-46B9-9F95-B35E-B5B133EFBB61}"/>
              </a:ext>
            </a:extLst>
          </p:cNvPr>
          <p:cNvPicPr>
            <a:picLocks noChangeAspect="1"/>
          </p:cNvPicPr>
          <p:nvPr/>
        </p:nvPicPr>
        <p:blipFill rotWithShape="1">
          <a:blip r:embed="rId2"/>
          <a:srcRect t="-3003" b="52323"/>
          <a:stretch/>
        </p:blipFill>
        <p:spPr>
          <a:xfrm>
            <a:off x="5377778" y="867824"/>
            <a:ext cx="6814221" cy="4686816"/>
          </a:xfrm>
          <a:prstGeom prst="rect">
            <a:avLst/>
          </a:prstGeom>
        </p:spPr>
      </p:pic>
      <p:pic>
        <p:nvPicPr>
          <p:cNvPr id="10" name="Picture 9">
            <a:extLst>
              <a:ext uri="{FF2B5EF4-FFF2-40B4-BE49-F238E27FC236}">
                <a16:creationId xmlns:a16="http://schemas.microsoft.com/office/drawing/2014/main" id="{471ACC55-72E5-10CB-3D45-DE3AF10926D5}"/>
              </a:ext>
            </a:extLst>
          </p:cNvPr>
          <p:cNvPicPr>
            <a:picLocks noChangeAspect="1"/>
          </p:cNvPicPr>
          <p:nvPr/>
        </p:nvPicPr>
        <p:blipFill rotWithShape="1">
          <a:blip r:embed="rId2"/>
          <a:srcRect t="49320"/>
          <a:stretch/>
        </p:blipFill>
        <p:spPr>
          <a:xfrm>
            <a:off x="0" y="838641"/>
            <a:ext cx="5953097" cy="4094535"/>
          </a:xfrm>
          <a:prstGeom prst="rect">
            <a:avLst/>
          </a:prstGeom>
        </p:spPr>
      </p:pic>
    </p:spTree>
    <p:extLst>
      <p:ext uri="{BB962C8B-B14F-4D97-AF65-F5344CB8AC3E}">
        <p14:creationId xmlns:p14="http://schemas.microsoft.com/office/powerpoint/2010/main" val="59453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Todd</a:t>
            </a:r>
          </a:p>
        </p:txBody>
      </p:sp>
      <p:sp>
        <p:nvSpPr>
          <p:cNvPr id="3" name="Content Placeholder 2"/>
          <p:cNvSpPr>
            <a:spLocks noGrp="1"/>
          </p:cNvSpPr>
          <p:nvPr>
            <p:ph idx="1"/>
          </p:nvPr>
        </p:nvSpPr>
        <p:spPr>
          <a:xfrm>
            <a:off x="3404314" y="1143001"/>
            <a:ext cx="6349286" cy="5377393"/>
          </a:xfrm>
        </p:spPr>
        <p:txBody>
          <a:bodyPr>
            <a:normAutofit/>
          </a:bodyPr>
          <a:lstStyle/>
          <a:p>
            <a:pPr marL="0" indent="0">
              <a:buNone/>
            </a:pPr>
            <a:r>
              <a:rPr lang="en-US" sz="1800" b="1"/>
              <a:t>Chemical and Petroleum Engineer</a:t>
            </a:r>
          </a:p>
          <a:p>
            <a:pPr marL="0" indent="0">
              <a:buNone/>
            </a:pPr>
            <a:r>
              <a:rPr lang="en-US" sz="1800"/>
              <a:t>Executive roles as VP Product Development, Director of Software &amp; Technology</a:t>
            </a:r>
          </a:p>
          <a:p>
            <a:pPr marL="0" indent="0">
              <a:buNone/>
            </a:pPr>
            <a:r>
              <a:rPr lang="en-US" sz="1800" b="1"/>
              <a:t>@</a:t>
            </a:r>
            <a:r>
              <a:rPr lang="en-US" sz="1800" b="1" err="1"/>
              <a:t>toddelittle</a:t>
            </a:r>
            <a:endParaRPr lang="en-US" sz="1800" b="1"/>
          </a:p>
        </p:txBody>
      </p:sp>
      <p:pic>
        <p:nvPicPr>
          <p:cNvPr id="5" name="Picture 4" descr="Pollyanna 102"/>
          <p:cNvPicPr>
            <a:picLocks noChangeAspect="1"/>
          </p:cNvPicPr>
          <p:nvPr/>
        </p:nvPicPr>
        <p:blipFill>
          <a:blip r:embed="rId3" cstate="print"/>
          <a:srcRect/>
          <a:stretch>
            <a:fillRect/>
          </a:stretch>
        </p:blipFill>
        <p:spPr bwMode="auto">
          <a:xfrm>
            <a:off x="1727915"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91950"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4297854"/>
            <a:ext cx="1727202" cy="655146"/>
          </a:xfrm>
          <a:prstGeom prst="rect">
            <a:avLst/>
          </a:prstGeom>
        </p:spPr>
      </p:pic>
      <p:pic>
        <p:nvPicPr>
          <p:cNvPr id="9" name="Picture 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1" y="5022316"/>
            <a:ext cx="1739113" cy="1191173"/>
          </a:xfrm>
          <a:prstGeom prst="rect">
            <a:avLst/>
          </a:prstGeom>
        </p:spPr>
      </p:pic>
      <p:pic>
        <p:nvPicPr>
          <p:cNvPr id="10" name="Picture 9"/>
          <p:cNvPicPr>
            <a:picLocks noChangeAspect="1"/>
          </p:cNvPicPr>
          <p:nvPr/>
        </p:nvPicPr>
        <p:blipFill>
          <a:blip r:embed="rId7"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7655443" y="5022316"/>
            <a:ext cx="2352538" cy="1156665"/>
          </a:xfrm>
          <a:prstGeom prst="rect">
            <a:avLst/>
          </a:prstGeom>
        </p:spPr>
      </p:pic>
      <p:pic>
        <p:nvPicPr>
          <p:cNvPr id="13" name="Picture 12"/>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8695" y="2619271"/>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5869" y="2841634"/>
            <a:ext cx="1045864" cy="1045864"/>
          </a:xfrm>
          <a:prstGeom prst="rect">
            <a:avLst/>
          </a:prstGeom>
        </p:spPr>
      </p:pic>
      <p:pic>
        <p:nvPicPr>
          <p:cNvPr id="7" name="Picture 6">
            <a:extLst>
              <a:ext uri="{FF2B5EF4-FFF2-40B4-BE49-F238E27FC236}">
                <a16:creationId xmlns:a16="http://schemas.microsoft.com/office/drawing/2014/main" id="{9516491E-F788-C1F9-6C02-F3A0ED5F65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11515" y="2456956"/>
            <a:ext cx="1633451" cy="1632961"/>
          </a:xfrm>
          <a:prstGeom prst="rect">
            <a:avLst/>
          </a:prstGeom>
        </p:spPr>
      </p:pic>
    </p:spTree>
    <p:extLst>
      <p:ext uri="{BB962C8B-B14F-4D97-AF65-F5344CB8AC3E}">
        <p14:creationId xmlns:p14="http://schemas.microsoft.com/office/powerpoint/2010/main" val="7799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B8CD-7166-09A9-C559-59C72737C517}"/>
              </a:ext>
            </a:extLst>
          </p:cNvPr>
          <p:cNvSpPr>
            <a:spLocks noGrp="1"/>
          </p:cNvSpPr>
          <p:nvPr>
            <p:ph type="title"/>
          </p:nvPr>
        </p:nvSpPr>
        <p:spPr/>
        <p:txBody>
          <a:bodyPr/>
          <a:lstStyle/>
          <a:p>
            <a:r>
              <a:rPr lang="en-US"/>
              <a:t>Scrum vs. Kanban</a:t>
            </a:r>
          </a:p>
        </p:txBody>
      </p:sp>
      <p:sp>
        <p:nvSpPr>
          <p:cNvPr id="3" name="Content Placeholder 2">
            <a:extLst>
              <a:ext uri="{FF2B5EF4-FFF2-40B4-BE49-F238E27FC236}">
                <a16:creationId xmlns:a16="http://schemas.microsoft.com/office/drawing/2014/main" id="{D803C7B2-15BC-7A5E-3263-9FE4ECA39FFD}"/>
              </a:ext>
            </a:extLst>
          </p:cNvPr>
          <p:cNvSpPr>
            <a:spLocks noGrp="1"/>
          </p:cNvSpPr>
          <p:nvPr>
            <p:ph idx="1"/>
          </p:nvPr>
        </p:nvSpPr>
        <p:spPr>
          <a:xfrm>
            <a:off x="1278339" y="3534770"/>
            <a:ext cx="4249003" cy="3624162"/>
          </a:xfrm>
        </p:spPr>
        <p:txBody>
          <a:bodyPr/>
          <a:lstStyle/>
          <a:p>
            <a:r>
              <a:rPr lang="en-US"/>
              <a:t>Scrum Glasses</a:t>
            </a:r>
          </a:p>
          <a:p>
            <a:pPr lvl="1"/>
            <a:r>
              <a:rPr lang="en-US"/>
              <a:t>Scrum is a Framework, so Kanban is a Framework</a:t>
            </a:r>
          </a:p>
          <a:p>
            <a:pPr lvl="1"/>
            <a:r>
              <a:rPr lang="en-US"/>
              <a:t>Scrum is for Products, Kanban is for Operations </a:t>
            </a:r>
          </a:p>
          <a:p>
            <a:pPr lvl="1"/>
            <a:r>
              <a:rPr lang="en-US"/>
              <a:t>Kanban is just a board</a:t>
            </a:r>
          </a:p>
          <a:p>
            <a:pPr lvl="1"/>
            <a:endParaRPr lang="en-US"/>
          </a:p>
        </p:txBody>
      </p:sp>
      <p:pic>
        <p:nvPicPr>
          <p:cNvPr id="5" name="Picture 4" descr="A picture containing text, clipart&#10;&#10;Description automatically generated">
            <a:extLst>
              <a:ext uri="{FF2B5EF4-FFF2-40B4-BE49-F238E27FC236}">
                <a16:creationId xmlns:a16="http://schemas.microsoft.com/office/drawing/2014/main" id="{E637EC56-FEA8-CC22-297F-D3458DA59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382" y="1000108"/>
            <a:ext cx="5815266" cy="2422111"/>
          </a:xfrm>
          <a:prstGeom prst="rect">
            <a:avLst/>
          </a:prstGeom>
        </p:spPr>
      </p:pic>
      <p:sp>
        <p:nvSpPr>
          <p:cNvPr id="4" name="TextBox 3">
            <a:extLst>
              <a:ext uri="{FF2B5EF4-FFF2-40B4-BE49-F238E27FC236}">
                <a16:creationId xmlns:a16="http://schemas.microsoft.com/office/drawing/2014/main" id="{DCAA31A2-CBD3-F93E-F425-CB03CDEDC795}"/>
              </a:ext>
            </a:extLst>
          </p:cNvPr>
          <p:cNvSpPr txBox="1"/>
          <p:nvPr/>
        </p:nvSpPr>
        <p:spPr>
          <a:xfrm>
            <a:off x="6095999" y="3534770"/>
            <a:ext cx="5101771" cy="2573012"/>
          </a:xfrm>
          <a:prstGeom prst="rect">
            <a:avLst/>
          </a:prstGeom>
          <a:noFill/>
        </p:spPr>
        <p:txBody>
          <a:bodyPr wrap="square" rtlCol="0">
            <a:spAutoFit/>
          </a:bodyPr>
          <a:lstStyle/>
          <a:p>
            <a:pPr marL="342900" indent="-342900">
              <a:spcBef>
                <a:spcPct val="20000"/>
              </a:spcBef>
              <a:buClr>
                <a:srgbClr val="7030A0"/>
              </a:buClr>
              <a:buBlip>
                <a:blip r:embed="rId3"/>
              </a:buBlip>
            </a:pPr>
            <a:r>
              <a:rPr lang="en-US" sz="2800">
                <a:cs typeface="Arial" pitchFamily="34" charset="0"/>
              </a:rPr>
              <a:t>Kanban Community</a:t>
            </a:r>
          </a:p>
          <a:p>
            <a:pPr marL="742950" lvl="1" indent="-285750">
              <a:spcBef>
                <a:spcPct val="20000"/>
              </a:spcBef>
              <a:buClr>
                <a:srgbClr val="7030A0"/>
              </a:buClr>
              <a:buFont typeface="Wingdings" panose="05000000000000000000" pitchFamily="2" charset="2"/>
              <a:buChar char="§"/>
            </a:pPr>
            <a:r>
              <a:rPr lang="en-US" sz="2400">
                <a:cs typeface="Arial" pitchFamily="34" charset="0"/>
              </a:rPr>
              <a:t>Scrum Sucks!</a:t>
            </a:r>
          </a:p>
          <a:p>
            <a:pPr marL="742950" lvl="1" indent="-285750">
              <a:spcBef>
                <a:spcPct val="20000"/>
              </a:spcBef>
              <a:buClr>
                <a:srgbClr val="7030A0"/>
              </a:buClr>
              <a:buFont typeface="Wingdings" panose="05000000000000000000" pitchFamily="2" charset="2"/>
              <a:buChar char="§"/>
            </a:pPr>
            <a:r>
              <a:rPr lang="en-US" sz="2400">
                <a:cs typeface="Arial" pitchFamily="34" charset="0"/>
              </a:rPr>
              <a:t>Losers!</a:t>
            </a:r>
          </a:p>
          <a:p>
            <a:pPr marL="742950" lvl="1" indent="-285750">
              <a:spcBef>
                <a:spcPct val="20000"/>
              </a:spcBef>
              <a:buClr>
                <a:srgbClr val="7030A0"/>
              </a:buClr>
              <a:buFont typeface="Wingdings" panose="05000000000000000000" pitchFamily="2" charset="2"/>
              <a:buChar char="§"/>
            </a:pPr>
            <a:r>
              <a:rPr lang="en-US" sz="2400">
                <a:cs typeface="Arial" pitchFamily="34" charset="0"/>
              </a:rPr>
              <a:t>But one of our values is Respect!</a:t>
            </a:r>
          </a:p>
          <a:p>
            <a:pPr marL="742950" lvl="1" indent="-285750">
              <a:spcBef>
                <a:spcPct val="20000"/>
              </a:spcBef>
              <a:buClr>
                <a:srgbClr val="7030A0"/>
              </a:buClr>
              <a:buFont typeface="Wingdings" panose="05000000000000000000" pitchFamily="2" charset="2"/>
              <a:buChar char="§"/>
            </a:pPr>
            <a:r>
              <a:rPr lang="en-US" sz="2400">
                <a:cs typeface="Arial" pitchFamily="34" charset="0"/>
              </a:rPr>
              <a:t>Start with what you do now!</a:t>
            </a:r>
          </a:p>
          <a:p>
            <a:endParaRPr lang="en-US"/>
          </a:p>
        </p:txBody>
      </p:sp>
    </p:spTree>
    <p:extLst>
      <p:ext uri="{BB962C8B-B14F-4D97-AF65-F5344CB8AC3E}">
        <p14:creationId xmlns:p14="http://schemas.microsoft.com/office/powerpoint/2010/main" val="1911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ADF-57FF-6EAB-B6EC-9EF7AC9564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08394B-44E1-C6C9-7C99-76E847B36CC1}"/>
              </a:ext>
            </a:extLst>
          </p:cNvPr>
          <p:cNvSpPr>
            <a:spLocks noGrp="1"/>
          </p:cNvSpPr>
          <p:nvPr>
            <p:ph idx="1"/>
          </p:nvPr>
        </p:nvSpPr>
        <p:spPr/>
        <p:txBody>
          <a:bodyPr/>
          <a:lstStyle/>
          <a:p>
            <a:r>
              <a:rPr lang="en-US"/>
              <a:t>Scrum Lens</a:t>
            </a:r>
          </a:p>
        </p:txBody>
      </p:sp>
      <p:pic>
        <p:nvPicPr>
          <p:cNvPr id="1026" name="Picture 2" descr="Image preview">
            <a:extLst>
              <a:ext uri="{FF2B5EF4-FFF2-40B4-BE49-F238E27FC236}">
                <a16:creationId xmlns:a16="http://schemas.microsoft.com/office/drawing/2014/main" id="{0BE371B0-5435-7BFD-F238-8784FAC6B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9359" y="0"/>
            <a:ext cx="5788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3A7F071-EA26-AC49-AD9D-18E645367363}"/>
              </a:ext>
            </a:extLst>
          </p:cNvPr>
          <p:cNvPicPr>
            <a:picLocks noChangeAspect="1"/>
          </p:cNvPicPr>
          <p:nvPr/>
        </p:nvPicPr>
        <p:blipFill>
          <a:blip r:embed="rId3">
            <a:duotone>
              <a:schemeClr val="accent6">
                <a:shade val="45000"/>
                <a:satMod val="135000"/>
              </a:schemeClr>
              <a:prstClr val="white"/>
            </a:duotone>
            <a:lum bright="20000" contrast="-40000"/>
          </a:blip>
          <a:stretch>
            <a:fillRect/>
          </a:stretch>
        </p:blipFill>
        <p:spPr>
          <a:xfrm>
            <a:off x="0" y="2336782"/>
            <a:ext cx="5189759" cy="3052800"/>
          </a:xfrm>
          <a:prstGeom prst="rect">
            <a:avLst/>
          </a:prstGeom>
        </p:spPr>
      </p:pic>
      <p:sp>
        <p:nvSpPr>
          <p:cNvPr id="5" name="Rectangle 4">
            <a:extLst>
              <a:ext uri="{FF2B5EF4-FFF2-40B4-BE49-F238E27FC236}">
                <a16:creationId xmlns:a16="http://schemas.microsoft.com/office/drawing/2014/main" id="{FEF5D10B-414F-D9B4-E6BB-8910537EE070}"/>
              </a:ext>
            </a:extLst>
          </p:cNvPr>
          <p:cNvSpPr/>
          <p:nvPr/>
        </p:nvSpPr>
        <p:spPr>
          <a:xfrm>
            <a:off x="5619225" y="731836"/>
            <a:ext cx="6027612" cy="5632311"/>
          </a:xfrm>
          <a:prstGeom prst="rect">
            <a:avLst/>
          </a:prstGeom>
          <a:noFill/>
        </p:spPr>
        <p:txBody>
          <a:bodyPr wrap="none" lIns="91440" tIns="45720" rIns="91440" bIns="45720">
            <a:spAutoFit/>
          </a:bodyPr>
          <a:lstStyle/>
          <a:p>
            <a:pPr algn="ctr"/>
            <a:r>
              <a:rPr lang="en-US" sz="7200" b="1" cap="none" spc="0">
                <a:ln w="22225">
                  <a:solidFill>
                    <a:schemeClr val="accent2"/>
                  </a:solidFill>
                  <a:prstDash val="solid"/>
                </a:ln>
                <a:solidFill>
                  <a:schemeClr val="accent2">
                    <a:lumMod val="40000"/>
                    <a:lumOff val="60000"/>
                  </a:schemeClr>
                </a:solidFill>
                <a:effectLst/>
              </a:rPr>
              <a:t>Wrong</a:t>
            </a:r>
          </a:p>
          <a:p>
            <a:pPr algn="ctr"/>
            <a:endParaRPr lang="en-US" sz="7200" b="1">
              <a:ln w="22225">
                <a:solidFill>
                  <a:schemeClr val="accent2"/>
                </a:solidFill>
                <a:prstDash val="solid"/>
              </a:ln>
              <a:solidFill>
                <a:schemeClr val="accent2">
                  <a:lumMod val="40000"/>
                  <a:lumOff val="60000"/>
                </a:schemeClr>
              </a:solidFill>
            </a:endParaRPr>
          </a:p>
          <a:p>
            <a:pPr algn="ctr"/>
            <a:r>
              <a:rPr lang="en-US" sz="7200" b="1" cap="none" spc="0">
                <a:ln w="22225">
                  <a:solidFill>
                    <a:schemeClr val="accent2"/>
                  </a:solidFill>
                  <a:prstDash val="solid"/>
                </a:ln>
                <a:solidFill>
                  <a:schemeClr val="accent2">
                    <a:lumMod val="40000"/>
                    <a:lumOff val="60000"/>
                  </a:schemeClr>
                </a:solidFill>
                <a:effectLst/>
              </a:rPr>
              <a:t>     Wrong</a:t>
            </a:r>
          </a:p>
          <a:p>
            <a:pPr algn="ctr"/>
            <a:endParaRPr lang="en-US" sz="7200" b="1" cap="none" spc="0">
              <a:ln w="22225">
                <a:solidFill>
                  <a:schemeClr val="accent2"/>
                </a:solidFill>
                <a:prstDash val="solid"/>
              </a:ln>
              <a:solidFill>
                <a:schemeClr val="accent2">
                  <a:lumMod val="40000"/>
                  <a:lumOff val="60000"/>
                </a:schemeClr>
              </a:solidFill>
              <a:effectLst/>
            </a:endParaRPr>
          </a:p>
          <a:p>
            <a:pPr algn="ctr"/>
            <a:r>
              <a:rPr lang="en-US" sz="7200" b="1">
                <a:ln w="22225">
                  <a:solidFill>
                    <a:schemeClr val="accent2"/>
                  </a:solidFill>
                  <a:prstDash val="solid"/>
                </a:ln>
                <a:solidFill>
                  <a:schemeClr val="accent2">
                    <a:lumMod val="40000"/>
                    <a:lumOff val="60000"/>
                  </a:schemeClr>
                </a:solidFill>
              </a:rPr>
              <a:t>            </a:t>
            </a:r>
            <a:r>
              <a:rPr lang="en-US" sz="7200" b="1" err="1">
                <a:ln w="22225">
                  <a:solidFill>
                    <a:schemeClr val="accent2"/>
                  </a:solidFill>
                  <a:prstDash val="solid"/>
                </a:ln>
                <a:solidFill>
                  <a:schemeClr val="accent2">
                    <a:lumMod val="40000"/>
                    <a:lumOff val="60000"/>
                  </a:schemeClr>
                </a:solidFill>
              </a:rPr>
              <a:t>Wronger</a:t>
            </a:r>
            <a:endParaRPr lang="en-US" sz="72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6582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F947AB-7635-CCA6-49DC-004710762C69}"/>
              </a:ext>
            </a:extLst>
          </p:cNvPr>
          <p:cNvSpPr>
            <a:spLocks noGrp="1"/>
          </p:cNvSpPr>
          <p:nvPr>
            <p:ph type="title"/>
          </p:nvPr>
        </p:nvSpPr>
        <p:spPr/>
        <p:txBody>
          <a:bodyPr>
            <a:noAutofit/>
          </a:bodyPr>
          <a:lstStyle/>
          <a:p>
            <a:r>
              <a:rPr lang="en-US">
                <a:latin typeface="Calibri" panose="020F0502020204030204" pitchFamily="34" charset="0"/>
                <a:cs typeface="Calibri" panose="020F0502020204030204" pitchFamily="34" charset="0"/>
              </a:rPr>
              <a:t>Kanban is not a framework</a:t>
            </a:r>
          </a:p>
        </p:txBody>
      </p:sp>
      <p:sp>
        <p:nvSpPr>
          <p:cNvPr id="4" name="Content Placeholder 3">
            <a:extLst>
              <a:ext uri="{FF2B5EF4-FFF2-40B4-BE49-F238E27FC236}">
                <a16:creationId xmlns:a16="http://schemas.microsoft.com/office/drawing/2014/main" id="{C942369A-9D6C-E3D5-78CA-31587E3D4374}"/>
              </a:ext>
            </a:extLst>
          </p:cNvPr>
          <p:cNvSpPr>
            <a:spLocks noGrp="1"/>
          </p:cNvSpPr>
          <p:nvPr>
            <p:ph idx="4294967295"/>
          </p:nvPr>
        </p:nvSpPr>
        <p:spPr>
          <a:xfrm>
            <a:off x="457200" y="1384300"/>
            <a:ext cx="11360150" cy="4555067"/>
          </a:xfrm>
        </p:spPr>
        <p:txBody>
          <a:bodyPr/>
          <a:lstStyle/>
          <a:p>
            <a:r>
              <a:rPr lang="en-US"/>
              <a:t>Kanban is not just a board</a:t>
            </a:r>
          </a:p>
          <a:p>
            <a:r>
              <a:rPr lang="en-US"/>
              <a:t>Kanban is not something you install</a:t>
            </a:r>
          </a:p>
          <a:p>
            <a:r>
              <a:rPr lang="en-US"/>
              <a:t>Kanban is not a transformation</a:t>
            </a:r>
          </a:p>
          <a:p>
            <a:r>
              <a:rPr lang="en-US"/>
              <a:t>Any Kanban vs. Scrum comparison makes no sense</a:t>
            </a:r>
          </a:p>
          <a:p>
            <a:endParaRPr lang="en-US"/>
          </a:p>
          <a:p>
            <a:r>
              <a:rPr lang="en-US"/>
              <a:t>Kanban is a management method for improving the delivery of knowledge work using evolutionary change</a:t>
            </a:r>
          </a:p>
          <a:p>
            <a:r>
              <a:rPr lang="en-US"/>
              <a:t>While not a transformation, Kanban can be quite transformational</a:t>
            </a:r>
          </a:p>
        </p:txBody>
      </p:sp>
      <p:sp>
        <p:nvSpPr>
          <p:cNvPr id="5" name="Title 2">
            <a:extLst>
              <a:ext uri="{FF2B5EF4-FFF2-40B4-BE49-F238E27FC236}">
                <a16:creationId xmlns:a16="http://schemas.microsoft.com/office/drawing/2014/main" id="{15B79D2D-1A47-B9AC-CB91-DB3602A9339D}"/>
              </a:ext>
            </a:extLst>
          </p:cNvPr>
          <p:cNvSpPr txBox="1">
            <a:spLocks/>
          </p:cNvSpPr>
          <p:nvPr/>
        </p:nvSpPr>
        <p:spPr>
          <a:xfrm>
            <a:off x="415600" y="5349935"/>
            <a:ext cx="11360800" cy="7636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1BFE0"/>
              </a:buClr>
              <a:buSzPts val="4700"/>
              <a:buFont typeface="Montserrat Medium"/>
              <a:buNone/>
              <a:defRPr sz="4700" b="0" i="0" u="none" strike="noStrike" cap="none">
                <a:solidFill>
                  <a:srgbClr val="01BFE0"/>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2pPr>
            <a:lvl3pPr marR="0" lvl="2"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3pPr>
            <a:lvl4pPr marR="0" lvl="3"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4pPr>
            <a:lvl5pPr marR="0" lvl="4"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5pPr>
            <a:lvl6pPr marR="0" lvl="5"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6pPr>
            <a:lvl7pPr marR="0" lvl="6"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7pPr>
            <a:lvl8pPr marR="0" lvl="7"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8pPr>
            <a:lvl9pPr marR="0" lvl="8" algn="l" rtl="0">
              <a:lnSpc>
                <a:spcPct val="100000"/>
              </a:lnSpc>
              <a:spcBef>
                <a:spcPts val="0"/>
              </a:spcBef>
              <a:spcAft>
                <a:spcPts val="0"/>
              </a:spcAft>
              <a:buClr>
                <a:srgbClr val="01BFE0"/>
              </a:buClr>
              <a:buSzPts val="4700"/>
              <a:buFont typeface="Arial"/>
              <a:buNone/>
              <a:defRPr sz="4700" b="0" i="0" u="none" strike="noStrike" cap="none">
                <a:solidFill>
                  <a:srgbClr val="01BFE0"/>
                </a:solidFill>
                <a:latin typeface="Arial"/>
                <a:ea typeface="Arial"/>
                <a:cs typeface="Arial"/>
                <a:sym typeface="Arial"/>
              </a:defRPr>
            </a:lvl9pPr>
          </a:lstStyle>
          <a:p>
            <a:r>
              <a:rPr lang="en-US" sz="3133" b="1">
                <a:solidFill>
                  <a:srgbClr val="7030A0"/>
                </a:solidFill>
              </a:rPr>
              <a:t>Kanban is an </a:t>
            </a:r>
            <a:r>
              <a:rPr lang="en-US" sz="3133" b="1" err="1">
                <a:solidFill>
                  <a:srgbClr val="7030A0"/>
                </a:solidFill>
              </a:rPr>
              <a:t>unframework</a:t>
            </a:r>
            <a:endParaRPr lang="en-US" sz="3133" b="1">
              <a:solidFill>
                <a:srgbClr val="7030A0"/>
              </a:solidFill>
            </a:endParaRPr>
          </a:p>
        </p:txBody>
      </p:sp>
    </p:spTree>
    <p:extLst>
      <p:ext uri="{BB962C8B-B14F-4D97-AF65-F5344CB8AC3E}">
        <p14:creationId xmlns:p14="http://schemas.microsoft.com/office/powerpoint/2010/main" val="10587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82534-93F1-4787-B3AD-2EAE945BAB2B}"/>
              </a:ext>
            </a:extLst>
          </p:cNvPr>
          <p:cNvSpPr>
            <a:spLocks noGrp="1"/>
          </p:cNvSpPr>
          <p:nvPr>
            <p:ph type="title"/>
          </p:nvPr>
        </p:nvSpPr>
        <p:spPr>
          <a:xfrm>
            <a:off x="0" y="50052"/>
            <a:ext cx="12192000" cy="928694"/>
          </a:xfrm>
        </p:spPr>
        <p:txBody>
          <a:bodyPr>
            <a:noAutofit/>
          </a:bodyPr>
          <a:lstStyle/>
          <a:p>
            <a:pPr algn="ctr"/>
            <a:r>
              <a:rPr lang="en-US" sz="5334">
                <a:latin typeface="PT Sans" panose="020B0503020203020204" pitchFamily="34" charset="77"/>
              </a:rPr>
              <a:t>Start</a:t>
            </a:r>
            <a:r>
              <a:rPr lang="en-US" sz="7200">
                <a:latin typeface="PT Sans" panose="020B0503020203020204" pitchFamily="34" charset="77"/>
              </a:rPr>
              <a:t> </a:t>
            </a:r>
            <a:r>
              <a:rPr lang="en-US" sz="5334">
                <a:latin typeface="PT Sans" panose="020B0503020203020204" pitchFamily="34" charset="77"/>
              </a:rPr>
              <a:t>with what you do now</a:t>
            </a:r>
          </a:p>
        </p:txBody>
      </p:sp>
      <p:pic>
        <p:nvPicPr>
          <p:cNvPr id="4" name="Picture 3" descr="Diagram&#10;&#10;Description automatically generated">
            <a:extLst>
              <a:ext uri="{FF2B5EF4-FFF2-40B4-BE49-F238E27FC236}">
                <a16:creationId xmlns:a16="http://schemas.microsoft.com/office/drawing/2014/main" id="{96B1248F-CD15-DAF7-9E75-387BF535E39A}"/>
              </a:ext>
            </a:extLst>
          </p:cNvPr>
          <p:cNvPicPr>
            <a:picLocks noChangeAspect="1"/>
          </p:cNvPicPr>
          <p:nvPr/>
        </p:nvPicPr>
        <p:blipFill>
          <a:blip r:embed="rId2"/>
          <a:stretch>
            <a:fillRect/>
          </a:stretch>
        </p:blipFill>
        <p:spPr>
          <a:xfrm>
            <a:off x="5013960" y="1724876"/>
            <a:ext cx="6416417" cy="4154379"/>
          </a:xfrm>
          <a:prstGeom prst="rect">
            <a:avLst/>
          </a:prstGeom>
        </p:spPr>
      </p:pic>
    </p:spTree>
    <p:extLst>
      <p:ext uri="{BB962C8B-B14F-4D97-AF65-F5344CB8AC3E}">
        <p14:creationId xmlns:p14="http://schemas.microsoft.com/office/powerpoint/2010/main" val="280834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PT Sans" panose="020B0503020203020204" pitchFamily="34" charset="77"/>
              </a:rPr>
              <a:t>Market Analysis</a:t>
            </a:r>
          </a:p>
        </p:txBody>
      </p:sp>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178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992726F-A772-48A5-8C33-52FE6EC0F976}"/>
              </a:ext>
            </a:extLst>
          </p:cNvPr>
          <p:cNvSpPr>
            <a:spLocks noGrp="1"/>
          </p:cNvSpPr>
          <p:nvPr>
            <p:ph type="title"/>
          </p:nvPr>
        </p:nvSpPr>
        <p:spPr>
          <a:xfrm>
            <a:off x="335360" y="71414"/>
            <a:ext cx="11521280" cy="928694"/>
          </a:xfrm>
        </p:spPr>
        <p:txBody>
          <a:bodyPr/>
          <a:lstStyle/>
          <a:p>
            <a:endParaRPr lang="en-US"/>
          </a:p>
        </p:txBody>
      </p:sp>
      <p:pic>
        <p:nvPicPr>
          <p:cNvPr id="5" name="Graphic 4">
            <a:extLst>
              <a:ext uri="{FF2B5EF4-FFF2-40B4-BE49-F238E27FC236}">
                <a16:creationId xmlns:a16="http://schemas.microsoft.com/office/drawing/2014/main" id="{66C628E7-2F83-4077-98C0-F7E15CC07A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 y="399143"/>
            <a:ext cx="10972800" cy="5616930"/>
          </a:xfrm>
          <a:prstGeom prst="rect">
            <a:avLst/>
          </a:prstGeom>
        </p:spPr>
      </p:pic>
    </p:spTree>
    <p:extLst>
      <p:ext uri="{BB962C8B-B14F-4D97-AF65-F5344CB8AC3E}">
        <p14:creationId xmlns:p14="http://schemas.microsoft.com/office/powerpoint/2010/main" val="3578933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2607C4A-F3C8-4CC5-8B5B-77BEB731976E}"/>
              </a:ext>
            </a:extLst>
          </p:cNvPr>
          <p:cNvSpPr>
            <a:spLocks noGrp="1"/>
          </p:cNvSpPr>
          <p:nvPr>
            <p:ph type="title"/>
          </p:nvPr>
        </p:nvSpPr>
        <p:spPr>
          <a:xfrm>
            <a:off x="335360" y="71414"/>
            <a:ext cx="11521280" cy="928694"/>
          </a:xfrm>
        </p:spPr>
        <p:txBody>
          <a:bodyPr/>
          <a:lstStyle/>
          <a:p>
            <a:endParaRPr lang="en-US"/>
          </a:p>
        </p:txBody>
      </p:sp>
      <p:pic>
        <p:nvPicPr>
          <p:cNvPr id="5" name="Graphic 4">
            <a:extLst>
              <a:ext uri="{FF2B5EF4-FFF2-40B4-BE49-F238E27FC236}">
                <a16:creationId xmlns:a16="http://schemas.microsoft.com/office/drawing/2014/main" id="{FA4102A8-CCFB-444A-BFB3-BA18252979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175" y="348343"/>
            <a:ext cx="10767650" cy="5777821"/>
          </a:xfrm>
          <a:prstGeom prst="rect">
            <a:avLst/>
          </a:prstGeom>
        </p:spPr>
      </p:pic>
    </p:spTree>
    <p:extLst>
      <p:ext uri="{BB962C8B-B14F-4D97-AF65-F5344CB8AC3E}">
        <p14:creationId xmlns:p14="http://schemas.microsoft.com/office/powerpoint/2010/main" val="72042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9B444E-C596-45AF-9FF4-9A036E5AC27A}"/>
              </a:ext>
            </a:extLst>
          </p:cNvPr>
          <p:cNvSpPr>
            <a:spLocks noGrp="1"/>
          </p:cNvSpPr>
          <p:nvPr>
            <p:ph type="title"/>
          </p:nvPr>
        </p:nvSpPr>
        <p:spPr>
          <a:xfrm>
            <a:off x="335360" y="71414"/>
            <a:ext cx="11521280" cy="928694"/>
          </a:xfrm>
        </p:spPr>
        <p:txBody>
          <a:bodyPr/>
          <a:lstStyle/>
          <a:p>
            <a:r>
              <a:rPr lang="en-US"/>
              <a:t>Cumulative Scrum and KMP Training</a:t>
            </a:r>
          </a:p>
        </p:txBody>
      </p:sp>
      <p:pic>
        <p:nvPicPr>
          <p:cNvPr id="5" name="Content Placeholder 4">
            <a:extLst>
              <a:ext uri="{FF2B5EF4-FFF2-40B4-BE49-F238E27FC236}">
                <a16:creationId xmlns:a16="http://schemas.microsoft.com/office/drawing/2014/main" id="{33C3BC0E-643F-4A53-B479-6253CBBFB17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073733" y="1600201"/>
            <a:ext cx="8044534" cy="4525963"/>
          </a:xfrm>
        </p:spPr>
      </p:pic>
    </p:spTree>
    <p:extLst>
      <p:ext uri="{BB962C8B-B14F-4D97-AF65-F5344CB8AC3E}">
        <p14:creationId xmlns:p14="http://schemas.microsoft.com/office/powerpoint/2010/main" val="1282863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PT Sans" panose="020B0503020203020204" pitchFamily="34" charset="77"/>
              </a:rPr>
              <a:t>Market Analysis Hypothesis</a:t>
            </a:r>
          </a:p>
        </p:txBody>
      </p:sp>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48484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AAC91-CC3D-8809-CE34-72BD51587E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2D39F-923E-20A8-4D0D-0AEFCD29D528}"/>
              </a:ext>
            </a:extLst>
          </p:cNvPr>
          <p:cNvSpPr>
            <a:spLocks noGrp="1"/>
          </p:cNvSpPr>
          <p:nvPr>
            <p:ph type="title"/>
          </p:nvPr>
        </p:nvSpPr>
        <p:spPr/>
        <p:txBody>
          <a:bodyPr/>
          <a:lstStyle/>
          <a:p>
            <a:r>
              <a:rPr lang="en-US" sz="3600"/>
              <a:t>Segmenting the Market</a:t>
            </a:r>
          </a:p>
        </p:txBody>
      </p:sp>
      <p:pic>
        <p:nvPicPr>
          <p:cNvPr id="3" name="Content Placeholder 4" descr="Blank2X2Matrix.PNG">
            <a:extLst>
              <a:ext uri="{FF2B5EF4-FFF2-40B4-BE49-F238E27FC236}">
                <a16:creationId xmlns:a16="http://schemas.microsoft.com/office/drawing/2014/main" id="{E30B3914-53E3-16A9-B39F-54A1A49A6D8E}"/>
              </a:ext>
            </a:extLst>
          </p:cNvPr>
          <p:cNvPicPr>
            <a:picLocks noGrp="1" noChangeAspect="1"/>
          </p:cNvPicPr>
          <p:nvPr/>
        </p:nvPicPr>
        <p:blipFill>
          <a:blip r:embed="rId3" cstate="screen"/>
          <a:stretch>
            <a:fillRect/>
          </a:stretch>
        </p:blipFill>
        <p:spPr>
          <a:xfrm>
            <a:off x="3568986" y="1182977"/>
            <a:ext cx="5867400" cy="4657249"/>
          </a:xfrm>
          <a:prstGeom prst="rect">
            <a:avLst/>
          </a:prstGeom>
        </p:spPr>
      </p:pic>
      <p:sp>
        <p:nvSpPr>
          <p:cNvPr id="5" name="TextBox 6">
            <a:extLst>
              <a:ext uri="{FF2B5EF4-FFF2-40B4-BE49-F238E27FC236}">
                <a16:creationId xmlns:a16="http://schemas.microsoft.com/office/drawing/2014/main" id="{F07B239D-07D9-A434-2DC6-B1D6464E1963}"/>
              </a:ext>
            </a:extLst>
          </p:cNvPr>
          <p:cNvSpPr txBox="1"/>
          <p:nvPr/>
        </p:nvSpPr>
        <p:spPr>
          <a:xfrm>
            <a:off x="7061275" y="5745167"/>
            <a:ext cx="245131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No Agile Yet</a:t>
            </a:r>
          </a:p>
        </p:txBody>
      </p:sp>
      <p:sp>
        <p:nvSpPr>
          <p:cNvPr id="6" name="TextBox 7">
            <a:extLst>
              <a:ext uri="{FF2B5EF4-FFF2-40B4-BE49-F238E27FC236}">
                <a16:creationId xmlns:a16="http://schemas.microsoft.com/office/drawing/2014/main" id="{D8032E4D-65A2-9886-904B-31AC67B0D355}"/>
              </a:ext>
            </a:extLst>
          </p:cNvPr>
          <p:cNvSpPr txBox="1"/>
          <p:nvPr/>
        </p:nvSpPr>
        <p:spPr>
          <a:xfrm>
            <a:off x="3564505" y="5779802"/>
            <a:ext cx="297870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Agile in Motion</a:t>
            </a:r>
          </a:p>
        </p:txBody>
      </p:sp>
      <p:sp>
        <p:nvSpPr>
          <p:cNvPr id="8" name="TextBox 9">
            <a:extLst>
              <a:ext uri="{FF2B5EF4-FFF2-40B4-BE49-F238E27FC236}">
                <a16:creationId xmlns:a16="http://schemas.microsoft.com/office/drawing/2014/main" id="{5C52A9CD-A264-C0DC-68FE-205213A1A1C1}"/>
              </a:ext>
            </a:extLst>
          </p:cNvPr>
          <p:cNvSpPr txBox="1"/>
          <p:nvPr/>
        </p:nvSpPr>
        <p:spPr>
          <a:xfrm rot="16200000">
            <a:off x="2427089" y="4370964"/>
            <a:ext cx="163859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Inside IT</a:t>
            </a:r>
          </a:p>
        </p:txBody>
      </p:sp>
      <p:sp>
        <p:nvSpPr>
          <p:cNvPr id="9" name="TextBox 10">
            <a:extLst>
              <a:ext uri="{FF2B5EF4-FFF2-40B4-BE49-F238E27FC236}">
                <a16:creationId xmlns:a16="http://schemas.microsoft.com/office/drawing/2014/main" id="{EC265C8F-CDC8-AD15-B169-11D928CDC91B}"/>
              </a:ext>
            </a:extLst>
          </p:cNvPr>
          <p:cNvSpPr txBox="1"/>
          <p:nvPr/>
        </p:nvSpPr>
        <p:spPr>
          <a:xfrm rot="16200000">
            <a:off x="2263364" y="1908288"/>
            <a:ext cx="19768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Outside IT</a:t>
            </a:r>
          </a:p>
        </p:txBody>
      </p:sp>
      <p:sp>
        <p:nvSpPr>
          <p:cNvPr id="10" name="TextBox 11">
            <a:extLst>
              <a:ext uri="{FF2B5EF4-FFF2-40B4-BE49-F238E27FC236}">
                <a16:creationId xmlns:a16="http://schemas.microsoft.com/office/drawing/2014/main" id="{43634661-CE0C-A54A-1DCA-C8A3EA2E9DEF}"/>
              </a:ext>
            </a:extLst>
          </p:cNvPr>
          <p:cNvSpPr txBox="1"/>
          <p:nvPr/>
        </p:nvSpPr>
        <p:spPr>
          <a:xfrm>
            <a:off x="4026186" y="4078577"/>
            <a:ext cx="197950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err="1">
                <a:solidFill>
                  <a:srgbClr val="000000"/>
                </a:solidFill>
                <a:latin typeface="Tempus Sans ITC" pitchFamily="82" charset="0"/>
              </a:rPr>
              <a:t>Scrummer</a:t>
            </a:r>
            <a:r>
              <a:rPr lang="en-US" sz="3200">
                <a:solidFill>
                  <a:srgbClr val="000000"/>
                </a:solidFill>
                <a:latin typeface="Tempus Sans ITC" pitchFamily="82" charset="0"/>
              </a:rPr>
              <a:t> Boys</a:t>
            </a:r>
          </a:p>
        </p:txBody>
      </p:sp>
      <p:sp>
        <p:nvSpPr>
          <p:cNvPr id="11" name="TextBox 12">
            <a:extLst>
              <a:ext uri="{FF2B5EF4-FFF2-40B4-BE49-F238E27FC236}">
                <a16:creationId xmlns:a16="http://schemas.microsoft.com/office/drawing/2014/main" id="{A0B55F7D-A57D-3DAF-AD3A-BA705057B714}"/>
              </a:ext>
            </a:extLst>
          </p:cNvPr>
          <p:cNvSpPr txBox="1"/>
          <p:nvPr/>
        </p:nvSpPr>
        <p:spPr>
          <a:xfrm>
            <a:off x="7105075" y="4154777"/>
            <a:ext cx="16610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Laggards</a:t>
            </a:r>
          </a:p>
        </p:txBody>
      </p:sp>
      <p:sp>
        <p:nvSpPr>
          <p:cNvPr id="12" name="TextBox 13">
            <a:extLst>
              <a:ext uri="{FF2B5EF4-FFF2-40B4-BE49-F238E27FC236}">
                <a16:creationId xmlns:a16="http://schemas.microsoft.com/office/drawing/2014/main" id="{C75A37F0-CA35-A5B9-171C-67A161CE566E}"/>
              </a:ext>
            </a:extLst>
          </p:cNvPr>
          <p:cNvSpPr txBox="1"/>
          <p:nvPr/>
        </p:nvSpPr>
        <p:spPr>
          <a:xfrm>
            <a:off x="7061275" y="2039165"/>
            <a:ext cx="18389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Oblivious</a:t>
            </a:r>
          </a:p>
        </p:txBody>
      </p:sp>
      <p:sp>
        <p:nvSpPr>
          <p:cNvPr id="13" name="TextBox 14">
            <a:extLst>
              <a:ext uri="{FF2B5EF4-FFF2-40B4-BE49-F238E27FC236}">
                <a16:creationId xmlns:a16="http://schemas.microsoft.com/office/drawing/2014/main" id="{2CA81A4C-8AF3-5A16-05F1-ABABE4D6C31A}"/>
              </a:ext>
            </a:extLst>
          </p:cNvPr>
          <p:cNvSpPr txBox="1"/>
          <p:nvPr/>
        </p:nvSpPr>
        <p:spPr>
          <a:xfrm>
            <a:off x="4226577" y="2046002"/>
            <a:ext cx="18694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Rare Birds</a:t>
            </a:r>
          </a:p>
        </p:txBody>
      </p:sp>
      <p:sp>
        <p:nvSpPr>
          <p:cNvPr id="4" name="TextBox 3">
            <a:extLst>
              <a:ext uri="{FF2B5EF4-FFF2-40B4-BE49-F238E27FC236}">
                <a16:creationId xmlns:a16="http://schemas.microsoft.com/office/drawing/2014/main" id="{D34C1F3C-039A-017B-CB91-880BFBF6781E}"/>
              </a:ext>
            </a:extLst>
          </p:cNvPr>
          <p:cNvSpPr txBox="1"/>
          <p:nvPr/>
        </p:nvSpPr>
        <p:spPr>
          <a:xfrm>
            <a:off x="884585" y="1462011"/>
            <a:ext cx="1943349" cy="1477328"/>
          </a:xfrm>
          <a:prstGeom prst="rect">
            <a:avLst/>
          </a:prstGeom>
          <a:noFill/>
        </p:spPr>
        <p:txBody>
          <a:bodyPr wrap="square" rtlCol="0">
            <a:spAutoFit/>
          </a:bodyPr>
          <a:lstStyle/>
          <a:p>
            <a:r>
              <a:rPr lang="en-US" dirty="0"/>
              <a:t>Seem satisfied early adopters seeing some benefits.  </a:t>
            </a:r>
          </a:p>
          <a:p>
            <a:endParaRPr lang="en-US" sz="18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80199B46-2E1D-75A1-9727-DAAED2158FCC}"/>
              </a:ext>
            </a:extLst>
          </p:cNvPr>
          <p:cNvSpPr txBox="1"/>
          <p:nvPr/>
        </p:nvSpPr>
        <p:spPr>
          <a:xfrm>
            <a:off x="9588289" y="1462011"/>
            <a:ext cx="1828800" cy="1477328"/>
          </a:xfrm>
          <a:prstGeom prst="rect">
            <a:avLst/>
          </a:prstGeom>
          <a:noFill/>
        </p:spPr>
        <p:txBody>
          <a:bodyPr wrap="square" rtlCol="0">
            <a:spAutoFit/>
          </a:bodyPr>
          <a:lstStyle/>
          <a:p>
            <a:r>
              <a:rPr lang="en-US" dirty="0"/>
              <a:t>May be a huge market, but one that does not see any urgency</a:t>
            </a:r>
          </a:p>
          <a:p>
            <a:endParaRPr lang="en-US" sz="1800" kern="1200" dirty="0">
              <a:solidFill>
                <a:schemeClr val="tx1"/>
              </a:solidFill>
              <a:latin typeface="+mn-lt"/>
              <a:ea typeface="+mn-ea"/>
              <a:cs typeface="+mn-cs"/>
            </a:endParaRPr>
          </a:p>
        </p:txBody>
      </p:sp>
      <p:sp>
        <p:nvSpPr>
          <p:cNvPr id="14" name="TextBox 13">
            <a:extLst>
              <a:ext uri="{FF2B5EF4-FFF2-40B4-BE49-F238E27FC236}">
                <a16:creationId xmlns:a16="http://schemas.microsoft.com/office/drawing/2014/main" id="{1DA3FF86-2317-CCEE-55FC-4DBFF8E12BFA}"/>
              </a:ext>
            </a:extLst>
          </p:cNvPr>
          <p:cNvSpPr txBox="1"/>
          <p:nvPr/>
        </p:nvSpPr>
        <p:spPr>
          <a:xfrm>
            <a:off x="884585" y="4005319"/>
            <a:ext cx="2186610" cy="1477328"/>
          </a:xfrm>
          <a:prstGeom prst="rect">
            <a:avLst/>
          </a:prstGeom>
          <a:noFill/>
        </p:spPr>
        <p:txBody>
          <a:bodyPr wrap="square" rtlCol="0">
            <a:spAutoFit/>
          </a:bodyPr>
          <a:lstStyle/>
          <a:p>
            <a:r>
              <a:rPr lang="en-US" sz="1800" kern="1200" dirty="0">
                <a:solidFill>
                  <a:schemeClr val="tx1"/>
                </a:solidFill>
                <a:latin typeface="+mn-lt"/>
                <a:ea typeface="+mn-ea"/>
                <a:cs typeface="+mn-cs"/>
              </a:rPr>
              <a:t>58% of Scrum implementations are late, over budget with unhappy customers</a:t>
            </a:r>
          </a:p>
        </p:txBody>
      </p:sp>
      <p:sp>
        <p:nvSpPr>
          <p:cNvPr id="15" name="TextBox 14">
            <a:extLst>
              <a:ext uri="{FF2B5EF4-FFF2-40B4-BE49-F238E27FC236}">
                <a16:creationId xmlns:a16="http://schemas.microsoft.com/office/drawing/2014/main" id="{3E9442BB-B219-17D4-A6CB-75F432A7BA1B}"/>
              </a:ext>
            </a:extLst>
          </p:cNvPr>
          <p:cNvSpPr txBox="1"/>
          <p:nvPr/>
        </p:nvSpPr>
        <p:spPr>
          <a:xfrm>
            <a:off x="9588289" y="4005319"/>
            <a:ext cx="2451311" cy="1200329"/>
          </a:xfrm>
          <a:prstGeom prst="rect">
            <a:avLst/>
          </a:prstGeom>
          <a:noFill/>
        </p:spPr>
        <p:txBody>
          <a:bodyPr wrap="square" rtlCol="0">
            <a:spAutoFit/>
          </a:bodyPr>
          <a:lstStyle/>
          <a:p>
            <a:r>
              <a:rPr lang="en-US" sz="1800" kern="1200" dirty="0">
                <a:solidFill>
                  <a:schemeClr val="tx1"/>
                </a:solidFill>
                <a:latin typeface="+mn-lt"/>
                <a:ea typeface="+mn-ea"/>
                <a:cs typeface="+mn-cs"/>
              </a:rPr>
              <a:t>They don’t want results, they want to avoid accountability – If they go, they’re going </a:t>
            </a:r>
            <a:r>
              <a:rPr lang="en-US" sz="1800" kern="1200" dirty="0" err="1">
                <a:solidFill>
                  <a:schemeClr val="tx1"/>
                </a:solidFill>
                <a:latin typeface="+mn-lt"/>
                <a:ea typeface="+mn-ea"/>
                <a:cs typeface="+mn-cs"/>
              </a:rPr>
              <a:t>SAFe</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7142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4" grpId="0"/>
      <p:bldP spid="7"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D832A8-E11A-B75B-207C-4E584E6F2012}"/>
              </a:ext>
            </a:extLst>
          </p:cNvPr>
          <p:cNvSpPr>
            <a:spLocks noGrp="1"/>
          </p:cNvSpPr>
          <p:nvPr>
            <p:ph type="title"/>
          </p:nvPr>
        </p:nvSpPr>
        <p:spPr>
          <a:xfrm>
            <a:off x="3563256" y="1132114"/>
            <a:ext cx="7788531" cy="3412899"/>
          </a:xfrm>
        </p:spPr>
        <p:txBody>
          <a:bodyPr>
            <a:normAutofit fontScale="90000"/>
          </a:bodyPr>
          <a:lstStyle/>
          <a:p>
            <a:r>
              <a:rPr lang="en-US">
                <a:solidFill>
                  <a:schemeClr val="bg1"/>
                </a:solidFill>
              </a:rPr>
              <a:t>What does your product pipeline look like?</a:t>
            </a:r>
          </a:p>
        </p:txBody>
      </p:sp>
      <p:sp>
        <p:nvSpPr>
          <p:cNvPr id="5" name="Text Placeholder 4">
            <a:extLst>
              <a:ext uri="{FF2B5EF4-FFF2-40B4-BE49-F238E27FC236}">
                <a16:creationId xmlns:a16="http://schemas.microsoft.com/office/drawing/2014/main" id="{64B223A7-9236-CA02-9A19-CE473E367A9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21339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Segmenting the Market</a:t>
            </a:r>
          </a:p>
        </p:txBody>
      </p:sp>
      <p:pic>
        <p:nvPicPr>
          <p:cNvPr id="3" name="Content Placeholder 4" descr="Blank2X2Matrix.PNG"/>
          <p:cNvPicPr>
            <a:picLocks noGrp="1" noChangeAspect="1"/>
          </p:cNvPicPr>
          <p:nvPr/>
        </p:nvPicPr>
        <p:blipFill>
          <a:blip r:embed="rId3" cstate="screen"/>
          <a:stretch>
            <a:fillRect/>
          </a:stretch>
        </p:blipFill>
        <p:spPr>
          <a:xfrm>
            <a:off x="3568986" y="1182977"/>
            <a:ext cx="5867400" cy="4657249"/>
          </a:xfrm>
          <a:prstGeom prst="rect">
            <a:avLst/>
          </a:prstGeom>
        </p:spPr>
      </p:pic>
      <p:sp>
        <p:nvSpPr>
          <p:cNvPr id="5" name="TextBox 6"/>
          <p:cNvSpPr txBox="1"/>
          <p:nvPr/>
        </p:nvSpPr>
        <p:spPr>
          <a:xfrm>
            <a:off x="7061275" y="5745167"/>
            <a:ext cx="245131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No Agile Yet</a:t>
            </a:r>
          </a:p>
        </p:txBody>
      </p:sp>
      <p:sp>
        <p:nvSpPr>
          <p:cNvPr id="6" name="TextBox 7"/>
          <p:cNvSpPr txBox="1"/>
          <p:nvPr/>
        </p:nvSpPr>
        <p:spPr>
          <a:xfrm>
            <a:off x="3564505" y="5779802"/>
            <a:ext cx="297870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Agile in Motion</a:t>
            </a:r>
          </a:p>
        </p:txBody>
      </p:sp>
      <p:sp>
        <p:nvSpPr>
          <p:cNvPr id="8" name="TextBox 9"/>
          <p:cNvSpPr txBox="1"/>
          <p:nvPr/>
        </p:nvSpPr>
        <p:spPr>
          <a:xfrm rot="16200000">
            <a:off x="2427089" y="4370964"/>
            <a:ext cx="163859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Inside IT</a:t>
            </a:r>
          </a:p>
        </p:txBody>
      </p:sp>
      <p:sp>
        <p:nvSpPr>
          <p:cNvPr id="9" name="TextBox 10"/>
          <p:cNvSpPr txBox="1"/>
          <p:nvPr/>
        </p:nvSpPr>
        <p:spPr>
          <a:xfrm rot="16200000">
            <a:off x="2263364" y="1908288"/>
            <a:ext cx="19768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Outside IT</a:t>
            </a:r>
          </a:p>
        </p:txBody>
      </p:sp>
      <p:sp>
        <p:nvSpPr>
          <p:cNvPr id="10" name="TextBox 11"/>
          <p:cNvSpPr txBox="1"/>
          <p:nvPr/>
        </p:nvSpPr>
        <p:spPr>
          <a:xfrm>
            <a:off x="4026186" y="4078577"/>
            <a:ext cx="197950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err="1">
                <a:solidFill>
                  <a:srgbClr val="000000"/>
                </a:solidFill>
                <a:latin typeface="Tempus Sans ITC" pitchFamily="82" charset="0"/>
              </a:rPr>
              <a:t>Scrummer</a:t>
            </a:r>
            <a:r>
              <a:rPr lang="en-US" sz="3200">
                <a:solidFill>
                  <a:srgbClr val="000000"/>
                </a:solidFill>
                <a:latin typeface="Tempus Sans ITC" pitchFamily="82" charset="0"/>
              </a:rPr>
              <a:t> Boys</a:t>
            </a:r>
          </a:p>
        </p:txBody>
      </p:sp>
      <p:sp>
        <p:nvSpPr>
          <p:cNvPr id="11" name="TextBox 12"/>
          <p:cNvSpPr txBox="1"/>
          <p:nvPr/>
        </p:nvSpPr>
        <p:spPr>
          <a:xfrm>
            <a:off x="7105075" y="4154777"/>
            <a:ext cx="16610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Laggards</a:t>
            </a:r>
          </a:p>
        </p:txBody>
      </p:sp>
      <p:sp>
        <p:nvSpPr>
          <p:cNvPr id="12" name="TextBox 13"/>
          <p:cNvSpPr txBox="1"/>
          <p:nvPr/>
        </p:nvSpPr>
        <p:spPr>
          <a:xfrm>
            <a:off x="7061275" y="2039165"/>
            <a:ext cx="18389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Oblivious</a:t>
            </a:r>
          </a:p>
        </p:txBody>
      </p:sp>
      <p:sp>
        <p:nvSpPr>
          <p:cNvPr id="13" name="TextBox 14"/>
          <p:cNvSpPr txBox="1"/>
          <p:nvPr/>
        </p:nvSpPr>
        <p:spPr>
          <a:xfrm>
            <a:off x="4226577" y="2046002"/>
            <a:ext cx="18694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Rare Birds</a:t>
            </a:r>
          </a:p>
        </p:txBody>
      </p:sp>
    </p:spTree>
    <p:extLst>
      <p:ext uri="{BB962C8B-B14F-4D97-AF65-F5344CB8AC3E}">
        <p14:creationId xmlns:p14="http://schemas.microsoft.com/office/powerpoint/2010/main" val="2130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3E880-A8B6-4528-A51C-18AA6314D0B6}"/>
              </a:ext>
            </a:extLst>
          </p:cNvPr>
          <p:cNvSpPr>
            <a:spLocks noGrp="1"/>
          </p:cNvSpPr>
          <p:nvPr>
            <p:ph type="title"/>
          </p:nvPr>
        </p:nvSpPr>
        <p:spPr/>
        <p:txBody>
          <a:bodyPr/>
          <a:lstStyle/>
          <a:p>
            <a:r>
              <a:rPr lang="en-US"/>
              <a:t>Rare Birds</a:t>
            </a:r>
          </a:p>
        </p:txBody>
      </p:sp>
      <p:sp>
        <p:nvSpPr>
          <p:cNvPr id="5" name="Content Placeholder 4">
            <a:extLst>
              <a:ext uri="{FF2B5EF4-FFF2-40B4-BE49-F238E27FC236}">
                <a16:creationId xmlns:a16="http://schemas.microsoft.com/office/drawing/2014/main" id="{A3307906-F08A-4BB6-8D01-DAE66D55B161}"/>
              </a:ext>
            </a:extLst>
          </p:cNvPr>
          <p:cNvSpPr>
            <a:spLocks noGrp="1"/>
          </p:cNvSpPr>
          <p:nvPr>
            <p:ph idx="1"/>
          </p:nvPr>
        </p:nvSpPr>
        <p:spPr/>
        <p:txBody>
          <a:bodyPr/>
          <a:lstStyle/>
          <a:p>
            <a:r>
              <a:rPr lang="en-US"/>
              <a:t>Outside IT already doing something “agile”</a:t>
            </a:r>
          </a:p>
          <a:p>
            <a:pPr lvl="1"/>
            <a:r>
              <a:rPr lang="en-US"/>
              <a:t>Probably lightweight implementation of Scrum or a personal/team Kanban board. </a:t>
            </a:r>
          </a:p>
          <a:p>
            <a:pPr lvl="1"/>
            <a:r>
              <a:rPr lang="en-US"/>
              <a:t>Those coming from Lean often are drawn straight to Kanban </a:t>
            </a:r>
          </a:p>
          <a:p>
            <a:pPr lvl="1"/>
            <a:r>
              <a:rPr lang="en-US"/>
              <a:t>Some influenced by IT or agile coaches try to make Scrum work</a:t>
            </a:r>
          </a:p>
          <a:p>
            <a:pPr lvl="1"/>
            <a:r>
              <a:rPr lang="en-US"/>
              <a:t>A few mature implementations but these are likely the exception.</a:t>
            </a:r>
          </a:p>
          <a:p>
            <a:pPr marL="457200" lvl="1" indent="0">
              <a:buNone/>
            </a:pPr>
            <a:endParaRPr lang="en-US"/>
          </a:p>
          <a:p>
            <a:pPr lvl="1"/>
            <a:r>
              <a:rPr lang="en-US"/>
              <a:t>Probably pretty satisfied that they are early adopters seeing some benefits.  </a:t>
            </a:r>
          </a:p>
          <a:p>
            <a:pPr lvl="1"/>
            <a:endParaRPr lang="en-US"/>
          </a:p>
        </p:txBody>
      </p:sp>
      <p:pic>
        <p:nvPicPr>
          <p:cNvPr id="6" name="Content Placeholder 4" descr="Blank2X2Matrix.PNG">
            <a:extLst>
              <a:ext uri="{FF2B5EF4-FFF2-40B4-BE49-F238E27FC236}">
                <a16:creationId xmlns:a16="http://schemas.microsoft.com/office/drawing/2014/main" id="{E826C262-54EF-4700-BCC1-5ECF369B9256}"/>
              </a:ext>
            </a:extLst>
          </p:cNvPr>
          <p:cNvPicPr>
            <a:picLocks noGrp="1" noChangeAspect="1"/>
          </p:cNvPicPr>
          <p:nvPr/>
        </p:nvPicPr>
        <p:blipFill>
          <a:blip r:embed="rId3" cstate="screen"/>
          <a:stretch>
            <a:fillRect/>
          </a:stretch>
        </p:blipFill>
        <p:spPr>
          <a:xfrm>
            <a:off x="9336675" y="190516"/>
            <a:ext cx="2011680" cy="1596771"/>
          </a:xfrm>
          <a:prstGeom prst="rect">
            <a:avLst/>
          </a:prstGeom>
        </p:spPr>
      </p:pic>
      <p:grpSp>
        <p:nvGrpSpPr>
          <p:cNvPr id="7" name="Group 6">
            <a:extLst>
              <a:ext uri="{FF2B5EF4-FFF2-40B4-BE49-F238E27FC236}">
                <a16:creationId xmlns:a16="http://schemas.microsoft.com/office/drawing/2014/main" id="{D2C98E55-CE13-4355-96A0-31324DE2257E}"/>
              </a:ext>
            </a:extLst>
          </p:cNvPr>
          <p:cNvGrpSpPr>
            <a:grpSpLocks noChangeAspect="1"/>
          </p:cNvGrpSpPr>
          <p:nvPr/>
        </p:nvGrpSpPr>
        <p:grpSpPr>
          <a:xfrm>
            <a:off x="9412659" y="223373"/>
            <a:ext cx="1989557" cy="1553469"/>
            <a:chOff x="2914667" y="1212263"/>
            <a:chExt cx="6597921" cy="5151737"/>
          </a:xfrm>
        </p:grpSpPr>
        <p:sp>
          <p:nvSpPr>
            <p:cNvPr id="8" name="TextBox 6">
              <a:extLst>
                <a:ext uri="{FF2B5EF4-FFF2-40B4-BE49-F238E27FC236}">
                  <a16:creationId xmlns:a16="http://schemas.microsoft.com/office/drawing/2014/main" id="{AE059461-D565-4948-B33D-685949A178E5}"/>
                </a:ext>
              </a:extLst>
            </p:cNvPr>
            <p:cNvSpPr txBox="1"/>
            <p:nvPr/>
          </p:nvSpPr>
          <p:spPr>
            <a:xfrm>
              <a:off x="7061276" y="5700562"/>
              <a:ext cx="245131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No Agile Yet</a:t>
              </a:r>
            </a:p>
          </p:txBody>
        </p:sp>
        <p:sp>
          <p:nvSpPr>
            <p:cNvPr id="9" name="TextBox 7">
              <a:extLst>
                <a:ext uri="{FF2B5EF4-FFF2-40B4-BE49-F238E27FC236}">
                  <a16:creationId xmlns:a16="http://schemas.microsoft.com/office/drawing/2014/main" id="{5AE694C2-035A-4EAB-90FE-D5C63AD15818}"/>
                </a:ext>
              </a:extLst>
            </p:cNvPr>
            <p:cNvSpPr txBox="1"/>
            <p:nvPr/>
          </p:nvSpPr>
          <p:spPr>
            <a:xfrm>
              <a:off x="3117301" y="5700559"/>
              <a:ext cx="2978699"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Agile in Motion</a:t>
              </a:r>
            </a:p>
          </p:txBody>
        </p:sp>
        <p:sp>
          <p:nvSpPr>
            <p:cNvPr id="10" name="TextBox 9">
              <a:extLst>
                <a:ext uri="{FF2B5EF4-FFF2-40B4-BE49-F238E27FC236}">
                  <a16:creationId xmlns:a16="http://schemas.microsoft.com/office/drawing/2014/main" id="{40F0EF29-C1FF-44EE-9E0F-328BB95990E6}"/>
                </a:ext>
              </a:extLst>
            </p:cNvPr>
            <p:cNvSpPr txBox="1"/>
            <p:nvPr/>
          </p:nvSpPr>
          <p:spPr>
            <a:xfrm rot="16200000">
              <a:off x="2257974" y="4456142"/>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Inside IT</a:t>
              </a:r>
            </a:p>
          </p:txBody>
        </p:sp>
        <p:sp>
          <p:nvSpPr>
            <p:cNvPr id="11" name="TextBox 10">
              <a:extLst>
                <a:ext uri="{FF2B5EF4-FFF2-40B4-BE49-F238E27FC236}">
                  <a16:creationId xmlns:a16="http://schemas.microsoft.com/office/drawing/2014/main" id="{43C1E435-AD42-4175-AFE2-F7775AAFFF75}"/>
                </a:ext>
              </a:extLst>
            </p:cNvPr>
            <p:cNvSpPr txBox="1"/>
            <p:nvPr/>
          </p:nvSpPr>
          <p:spPr>
            <a:xfrm rot="16200000">
              <a:off x="2263363" y="1868956"/>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Outside IT</a:t>
              </a:r>
            </a:p>
          </p:txBody>
        </p:sp>
        <p:sp>
          <p:nvSpPr>
            <p:cNvPr id="12" name="TextBox 11">
              <a:extLst>
                <a:ext uri="{FF2B5EF4-FFF2-40B4-BE49-F238E27FC236}">
                  <a16:creationId xmlns:a16="http://schemas.microsoft.com/office/drawing/2014/main" id="{F85430ED-5AC0-4E11-BD1D-ADD696E565AB}"/>
                </a:ext>
              </a:extLst>
            </p:cNvPr>
            <p:cNvSpPr txBox="1"/>
            <p:nvPr/>
          </p:nvSpPr>
          <p:spPr>
            <a:xfrm>
              <a:off x="3616898" y="4263472"/>
              <a:ext cx="1979502" cy="10206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err="1">
                  <a:solidFill>
                    <a:srgbClr val="000000"/>
                  </a:solidFill>
                  <a:latin typeface="Tempus Sans ITC" pitchFamily="82" charset="0"/>
                </a:rPr>
                <a:t>Scrummer</a:t>
              </a:r>
              <a:r>
                <a:rPr lang="en-US" sz="700">
                  <a:solidFill>
                    <a:srgbClr val="000000"/>
                  </a:solidFill>
                  <a:latin typeface="Tempus Sans ITC" pitchFamily="82" charset="0"/>
                </a:rPr>
                <a:t> Boys</a:t>
              </a:r>
            </a:p>
          </p:txBody>
        </p:sp>
        <p:sp>
          <p:nvSpPr>
            <p:cNvPr id="13" name="TextBox 12">
              <a:extLst>
                <a:ext uri="{FF2B5EF4-FFF2-40B4-BE49-F238E27FC236}">
                  <a16:creationId xmlns:a16="http://schemas.microsoft.com/office/drawing/2014/main" id="{E3E164E6-FB69-40D3-9F85-87F3B27621E3}"/>
                </a:ext>
              </a:extLst>
            </p:cNvPr>
            <p:cNvSpPr txBox="1"/>
            <p:nvPr/>
          </p:nvSpPr>
          <p:spPr>
            <a:xfrm>
              <a:off x="6861822" y="4468339"/>
              <a:ext cx="1661030"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Laggards</a:t>
              </a:r>
            </a:p>
          </p:txBody>
        </p:sp>
        <p:sp>
          <p:nvSpPr>
            <p:cNvPr id="14" name="TextBox 13">
              <a:extLst>
                <a:ext uri="{FF2B5EF4-FFF2-40B4-BE49-F238E27FC236}">
                  <a16:creationId xmlns:a16="http://schemas.microsoft.com/office/drawing/2014/main" id="{5E40F4A2-5B73-4A7C-B92F-77A96A534F55}"/>
                </a:ext>
              </a:extLst>
            </p:cNvPr>
            <p:cNvSpPr txBox="1"/>
            <p:nvPr/>
          </p:nvSpPr>
          <p:spPr>
            <a:xfrm>
              <a:off x="6619750" y="2001425"/>
              <a:ext cx="183896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Oblivious</a:t>
              </a:r>
            </a:p>
          </p:txBody>
        </p:sp>
        <p:sp>
          <p:nvSpPr>
            <p:cNvPr id="15" name="TextBox 14">
              <a:extLst>
                <a:ext uri="{FF2B5EF4-FFF2-40B4-BE49-F238E27FC236}">
                  <a16:creationId xmlns:a16="http://schemas.microsoft.com/office/drawing/2014/main" id="{E89EAA66-58A8-4AEA-A3CF-F9B04AA9777A}"/>
                </a:ext>
              </a:extLst>
            </p:cNvPr>
            <p:cNvSpPr txBox="1"/>
            <p:nvPr/>
          </p:nvSpPr>
          <p:spPr>
            <a:xfrm>
              <a:off x="3671935" y="2001425"/>
              <a:ext cx="186942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Rare Birds</a:t>
              </a:r>
            </a:p>
          </p:txBody>
        </p:sp>
      </p:grpSp>
      <p:sp>
        <p:nvSpPr>
          <p:cNvPr id="2" name="Rectangle 1">
            <a:extLst>
              <a:ext uri="{FF2B5EF4-FFF2-40B4-BE49-F238E27FC236}">
                <a16:creationId xmlns:a16="http://schemas.microsoft.com/office/drawing/2014/main" id="{E9D17797-B134-4E05-8E9D-4AFA2235BDF6}"/>
              </a:ext>
            </a:extLst>
          </p:cNvPr>
          <p:cNvSpPr/>
          <p:nvPr/>
        </p:nvSpPr>
        <p:spPr>
          <a:xfrm>
            <a:off x="9412659" y="219960"/>
            <a:ext cx="877095" cy="780147"/>
          </a:xfrm>
          <a:prstGeom prst="rect">
            <a:avLst/>
          </a:prstGeom>
          <a:solidFill>
            <a:srgbClr val="DAA3FF">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763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3E880-A8B6-4528-A51C-18AA6314D0B6}"/>
              </a:ext>
            </a:extLst>
          </p:cNvPr>
          <p:cNvSpPr>
            <a:spLocks noGrp="1"/>
          </p:cNvSpPr>
          <p:nvPr>
            <p:ph type="title"/>
          </p:nvPr>
        </p:nvSpPr>
        <p:spPr/>
        <p:txBody>
          <a:bodyPr/>
          <a:lstStyle/>
          <a:p>
            <a:r>
              <a:rPr lang="en-US"/>
              <a:t>Oblivious</a:t>
            </a:r>
          </a:p>
        </p:txBody>
      </p:sp>
      <p:sp>
        <p:nvSpPr>
          <p:cNvPr id="5" name="Content Placeholder 4">
            <a:extLst>
              <a:ext uri="{FF2B5EF4-FFF2-40B4-BE49-F238E27FC236}">
                <a16:creationId xmlns:a16="http://schemas.microsoft.com/office/drawing/2014/main" id="{A3307906-F08A-4BB6-8D01-DAE66D55B161}"/>
              </a:ext>
            </a:extLst>
          </p:cNvPr>
          <p:cNvSpPr>
            <a:spLocks noGrp="1"/>
          </p:cNvSpPr>
          <p:nvPr>
            <p:ph idx="1"/>
          </p:nvPr>
        </p:nvSpPr>
        <p:spPr/>
        <p:txBody>
          <a:bodyPr/>
          <a:lstStyle/>
          <a:p>
            <a:r>
              <a:rPr lang="en-US"/>
              <a:t>Outside IT and not doing anything “agile”</a:t>
            </a:r>
          </a:p>
          <a:p>
            <a:pPr lvl="1"/>
            <a:r>
              <a:rPr lang="en-US"/>
              <a:t>May not see a need</a:t>
            </a:r>
          </a:p>
          <a:p>
            <a:pPr lvl="1"/>
            <a:r>
              <a:rPr lang="en-US"/>
              <a:t>Pain of current methods may be unfelt</a:t>
            </a:r>
          </a:p>
          <a:p>
            <a:pPr lvl="1"/>
            <a:r>
              <a:rPr lang="en-US"/>
              <a:t>May already accept low service quality levels</a:t>
            </a:r>
          </a:p>
          <a:p>
            <a:pPr lvl="1"/>
            <a:r>
              <a:rPr lang="en-US"/>
              <a:t>May not have significant uncertainty</a:t>
            </a:r>
          </a:p>
          <a:p>
            <a:pPr lvl="1"/>
            <a:r>
              <a:rPr lang="en-US"/>
              <a:t>May already be mature with structured processes</a:t>
            </a:r>
          </a:p>
          <a:p>
            <a:pPr lvl="1"/>
            <a:endParaRPr lang="en-US"/>
          </a:p>
          <a:p>
            <a:pPr lvl="1"/>
            <a:r>
              <a:rPr lang="en-US"/>
              <a:t>May be a huge market, but one that does not see any urgency</a:t>
            </a:r>
          </a:p>
        </p:txBody>
      </p:sp>
      <p:pic>
        <p:nvPicPr>
          <p:cNvPr id="6" name="Content Placeholder 4" descr="Blank2X2Matrix.PNG">
            <a:extLst>
              <a:ext uri="{FF2B5EF4-FFF2-40B4-BE49-F238E27FC236}">
                <a16:creationId xmlns:a16="http://schemas.microsoft.com/office/drawing/2014/main" id="{49C5FCB0-CCCE-46B7-821F-069C2CABEB74}"/>
              </a:ext>
            </a:extLst>
          </p:cNvPr>
          <p:cNvPicPr>
            <a:picLocks noGrp="1" noChangeAspect="1"/>
          </p:cNvPicPr>
          <p:nvPr/>
        </p:nvPicPr>
        <p:blipFill>
          <a:blip r:embed="rId2" cstate="screen"/>
          <a:stretch>
            <a:fillRect/>
          </a:stretch>
        </p:blipFill>
        <p:spPr>
          <a:xfrm>
            <a:off x="9336675" y="190516"/>
            <a:ext cx="2011680" cy="1596771"/>
          </a:xfrm>
          <a:prstGeom prst="rect">
            <a:avLst/>
          </a:prstGeom>
        </p:spPr>
      </p:pic>
      <p:grpSp>
        <p:nvGrpSpPr>
          <p:cNvPr id="7" name="Group 6">
            <a:extLst>
              <a:ext uri="{FF2B5EF4-FFF2-40B4-BE49-F238E27FC236}">
                <a16:creationId xmlns:a16="http://schemas.microsoft.com/office/drawing/2014/main" id="{B09B506A-1460-4A7F-8A0D-2681E524ABE9}"/>
              </a:ext>
            </a:extLst>
          </p:cNvPr>
          <p:cNvGrpSpPr>
            <a:grpSpLocks noChangeAspect="1"/>
          </p:cNvGrpSpPr>
          <p:nvPr/>
        </p:nvGrpSpPr>
        <p:grpSpPr>
          <a:xfrm>
            <a:off x="9412659" y="223373"/>
            <a:ext cx="1989557" cy="1553469"/>
            <a:chOff x="2914667" y="1212263"/>
            <a:chExt cx="6597921" cy="5151737"/>
          </a:xfrm>
        </p:grpSpPr>
        <p:sp>
          <p:nvSpPr>
            <p:cNvPr id="8" name="TextBox 6">
              <a:extLst>
                <a:ext uri="{FF2B5EF4-FFF2-40B4-BE49-F238E27FC236}">
                  <a16:creationId xmlns:a16="http://schemas.microsoft.com/office/drawing/2014/main" id="{09385801-8431-459B-A3F0-6F949DFA39FA}"/>
                </a:ext>
              </a:extLst>
            </p:cNvPr>
            <p:cNvSpPr txBox="1"/>
            <p:nvPr/>
          </p:nvSpPr>
          <p:spPr>
            <a:xfrm>
              <a:off x="7061276" y="5700562"/>
              <a:ext cx="245131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No Agile Yet</a:t>
              </a:r>
            </a:p>
          </p:txBody>
        </p:sp>
        <p:sp>
          <p:nvSpPr>
            <p:cNvPr id="9" name="TextBox 7">
              <a:extLst>
                <a:ext uri="{FF2B5EF4-FFF2-40B4-BE49-F238E27FC236}">
                  <a16:creationId xmlns:a16="http://schemas.microsoft.com/office/drawing/2014/main" id="{A00E24A7-F51F-460D-8275-B726FDF678C8}"/>
                </a:ext>
              </a:extLst>
            </p:cNvPr>
            <p:cNvSpPr txBox="1"/>
            <p:nvPr/>
          </p:nvSpPr>
          <p:spPr>
            <a:xfrm>
              <a:off x="3117301" y="5700559"/>
              <a:ext cx="2978699"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Agile in Motion</a:t>
              </a:r>
            </a:p>
          </p:txBody>
        </p:sp>
        <p:sp>
          <p:nvSpPr>
            <p:cNvPr id="10" name="TextBox 9">
              <a:extLst>
                <a:ext uri="{FF2B5EF4-FFF2-40B4-BE49-F238E27FC236}">
                  <a16:creationId xmlns:a16="http://schemas.microsoft.com/office/drawing/2014/main" id="{9A265153-5299-4C84-965D-1AC67ED76B30}"/>
                </a:ext>
              </a:extLst>
            </p:cNvPr>
            <p:cNvSpPr txBox="1"/>
            <p:nvPr/>
          </p:nvSpPr>
          <p:spPr>
            <a:xfrm rot="16200000">
              <a:off x="2257974" y="4456142"/>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Inside IT</a:t>
              </a:r>
            </a:p>
          </p:txBody>
        </p:sp>
        <p:sp>
          <p:nvSpPr>
            <p:cNvPr id="11" name="TextBox 10">
              <a:extLst>
                <a:ext uri="{FF2B5EF4-FFF2-40B4-BE49-F238E27FC236}">
                  <a16:creationId xmlns:a16="http://schemas.microsoft.com/office/drawing/2014/main" id="{52554085-A215-4ADE-918B-9B6FD116603B}"/>
                </a:ext>
              </a:extLst>
            </p:cNvPr>
            <p:cNvSpPr txBox="1"/>
            <p:nvPr/>
          </p:nvSpPr>
          <p:spPr>
            <a:xfrm rot="16200000">
              <a:off x="2263363" y="1868956"/>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Outside IT</a:t>
              </a:r>
            </a:p>
          </p:txBody>
        </p:sp>
        <p:sp>
          <p:nvSpPr>
            <p:cNvPr id="12" name="TextBox 11">
              <a:extLst>
                <a:ext uri="{FF2B5EF4-FFF2-40B4-BE49-F238E27FC236}">
                  <a16:creationId xmlns:a16="http://schemas.microsoft.com/office/drawing/2014/main" id="{FAF1DAB8-72C0-480A-B426-2F50DAA5E538}"/>
                </a:ext>
              </a:extLst>
            </p:cNvPr>
            <p:cNvSpPr txBox="1"/>
            <p:nvPr/>
          </p:nvSpPr>
          <p:spPr>
            <a:xfrm>
              <a:off x="3616898" y="4263472"/>
              <a:ext cx="1979502" cy="10206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err="1">
                  <a:solidFill>
                    <a:srgbClr val="000000"/>
                  </a:solidFill>
                  <a:latin typeface="Tempus Sans ITC" pitchFamily="82" charset="0"/>
                </a:rPr>
                <a:t>Scrummer</a:t>
              </a:r>
              <a:r>
                <a:rPr lang="en-US" sz="700">
                  <a:solidFill>
                    <a:srgbClr val="000000"/>
                  </a:solidFill>
                  <a:latin typeface="Tempus Sans ITC" pitchFamily="82" charset="0"/>
                </a:rPr>
                <a:t> Boys</a:t>
              </a:r>
            </a:p>
          </p:txBody>
        </p:sp>
        <p:sp>
          <p:nvSpPr>
            <p:cNvPr id="13" name="TextBox 12">
              <a:extLst>
                <a:ext uri="{FF2B5EF4-FFF2-40B4-BE49-F238E27FC236}">
                  <a16:creationId xmlns:a16="http://schemas.microsoft.com/office/drawing/2014/main" id="{E7E06520-410D-4014-89D6-69195E08C7AE}"/>
                </a:ext>
              </a:extLst>
            </p:cNvPr>
            <p:cNvSpPr txBox="1"/>
            <p:nvPr/>
          </p:nvSpPr>
          <p:spPr>
            <a:xfrm>
              <a:off x="6861822" y="4468339"/>
              <a:ext cx="1661030"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Laggards</a:t>
              </a:r>
            </a:p>
          </p:txBody>
        </p:sp>
        <p:sp>
          <p:nvSpPr>
            <p:cNvPr id="14" name="TextBox 13">
              <a:extLst>
                <a:ext uri="{FF2B5EF4-FFF2-40B4-BE49-F238E27FC236}">
                  <a16:creationId xmlns:a16="http://schemas.microsoft.com/office/drawing/2014/main" id="{91F08669-89DD-4FDF-A519-2FF2E2E807F5}"/>
                </a:ext>
              </a:extLst>
            </p:cNvPr>
            <p:cNvSpPr txBox="1"/>
            <p:nvPr/>
          </p:nvSpPr>
          <p:spPr>
            <a:xfrm>
              <a:off x="6619750" y="2001425"/>
              <a:ext cx="183896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Oblivious</a:t>
              </a:r>
            </a:p>
          </p:txBody>
        </p:sp>
        <p:sp>
          <p:nvSpPr>
            <p:cNvPr id="15" name="TextBox 14">
              <a:extLst>
                <a:ext uri="{FF2B5EF4-FFF2-40B4-BE49-F238E27FC236}">
                  <a16:creationId xmlns:a16="http://schemas.microsoft.com/office/drawing/2014/main" id="{514B040B-448C-4D06-8CE6-5200D9019D33}"/>
                </a:ext>
              </a:extLst>
            </p:cNvPr>
            <p:cNvSpPr txBox="1"/>
            <p:nvPr/>
          </p:nvSpPr>
          <p:spPr>
            <a:xfrm>
              <a:off x="3671935" y="2001425"/>
              <a:ext cx="186942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Rare Birds</a:t>
              </a:r>
            </a:p>
          </p:txBody>
        </p:sp>
      </p:grpSp>
      <p:sp>
        <p:nvSpPr>
          <p:cNvPr id="16" name="Rectangle 15">
            <a:extLst>
              <a:ext uri="{FF2B5EF4-FFF2-40B4-BE49-F238E27FC236}">
                <a16:creationId xmlns:a16="http://schemas.microsoft.com/office/drawing/2014/main" id="{9D592F54-20CB-4584-8022-9D1C035663EE}"/>
              </a:ext>
            </a:extLst>
          </p:cNvPr>
          <p:cNvSpPr/>
          <p:nvPr/>
        </p:nvSpPr>
        <p:spPr>
          <a:xfrm>
            <a:off x="10342515" y="219961"/>
            <a:ext cx="877095" cy="780147"/>
          </a:xfrm>
          <a:prstGeom prst="rect">
            <a:avLst/>
          </a:prstGeom>
          <a:solidFill>
            <a:srgbClr val="DAA3FF">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112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3E880-A8B6-4528-A51C-18AA6314D0B6}"/>
              </a:ext>
            </a:extLst>
          </p:cNvPr>
          <p:cNvSpPr>
            <a:spLocks noGrp="1"/>
          </p:cNvSpPr>
          <p:nvPr>
            <p:ph type="title"/>
          </p:nvPr>
        </p:nvSpPr>
        <p:spPr/>
        <p:txBody>
          <a:bodyPr/>
          <a:lstStyle/>
          <a:p>
            <a:r>
              <a:rPr lang="en-US" err="1"/>
              <a:t>Scrummer</a:t>
            </a:r>
            <a:r>
              <a:rPr lang="en-US"/>
              <a:t> Boys</a:t>
            </a:r>
          </a:p>
        </p:txBody>
      </p:sp>
      <p:sp>
        <p:nvSpPr>
          <p:cNvPr id="5" name="Content Placeholder 4">
            <a:extLst>
              <a:ext uri="{FF2B5EF4-FFF2-40B4-BE49-F238E27FC236}">
                <a16:creationId xmlns:a16="http://schemas.microsoft.com/office/drawing/2014/main" id="{A3307906-F08A-4BB6-8D01-DAE66D55B161}"/>
              </a:ext>
            </a:extLst>
          </p:cNvPr>
          <p:cNvSpPr>
            <a:spLocks noGrp="1"/>
          </p:cNvSpPr>
          <p:nvPr>
            <p:ph idx="1"/>
          </p:nvPr>
        </p:nvSpPr>
        <p:spPr/>
        <p:txBody>
          <a:bodyPr>
            <a:normAutofit fontScale="85000" lnSpcReduction="20000"/>
          </a:bodyPr>
          <a:lstStyle/>
          <a:p>
            <a:r>
              <a:rPr lang="en-US"/>
              <a:t>Inside IT already doing something “agile”</a:t>
            </a:r>
          </a:p>
          <a:p>
            <a:pPr lvl="1"/>
            <a:r>
              <a:rPr lang="en-US"/>
              <a:t>Highly dominated by Scrum or </a:t>
            </a:r>
            <a:r>
              <a:rPr lang="en-US" err="1"/>
              <a:t>SAFe</a:t>
            </a:r>
            <a:r>
              <a:rPr lang="en-US"/>
              <a:t>. </a:t>
            </a:r>
          </a:p>
          <a:p>
            <a:pPr lvl="1"/>
            <a:r>
              <a:rPr lang="en-US"/>
              <a:t>A significant number (80%) think they are doing some Kanban</a:t>
            </a:r>
          </a:p>
          <a:p>
            <a:r>
              <a:rPr lang="en-US"/>
              <a:t>3 Sub-Categories</a:t>
            </a:r>
          </a:p>
          <a:p>
            <a:pPr lvl="1"/>
            <a:r>
              <a:rPr lang="en-US"/>
              <a:t>Scrum Works</a:t>
            </a:r>
          </a:p>
          <a:p>
            <a:pPr lvl="2"/>
            <a:r>
              <a:rPr lang="en-US"/>
              <a:t>Some success with Scrum or </a:t>
            </a:r>
            <a:r>
              <a:rPr lang="en-US" err="1"/>
              <a:t>SAFe</a:t>
            </a:r>
            <a:r>
              <a:rPr lang="en-US"/>
              <a:t>.  Made some progress and generally happy with the results.  Checked the box on agility and not feeling pressure to improve.</a:t>
            </a:r>
          </a:p>
          <a:p>
            <a:pPr lvl="1"/>
            <a:r>
              <a:rPr lang="en-US"/>
              <a:t>Scrum Stall</a:t>
            </a:r>
          </a:p>
          <a:p>
            <a:pPr lvl="2"/>
            <a:r>
              <a:rPr lang="en-US"/>
              <a:t>Similar to Vanguard, they had some success with Scrum or </a:t>
            </a:r>
            <a:r>
              <a:rPr lang="en-US" err="1"/>
              <a:t>SAFe</a:t>
            </a:r>
            <a:r>
              <a:rPr lang="en-US"/>
              <a:t> but now have stalled out.  It feels incomplete.  The pain has returned.  They may be looking for new solutions, but may also be worn out from transformation fatigue.</a:t>
            </a:r>
          </a:p>
          <a:p>
            <a:pPr lvl="1"/>
            <a:r>
              <a:rPr lang="en-US"/>
              <a:t>Scrum Sucks</a:t>
            </a:r>
          </a:p>
          <a:p>
            <a:pPr lvl="2"/>
            <a:r>
              <a:rPr lang="en-US"/>
              <a:t>They jumped on the bandwagon but have not gotten much if any benefits.  In fact, the feeling is that things are worse.  Many of these were late majority or laggards that are trying to follow a recipe, be it Scrum or </a:t>
            </a:r>
            <a:r>
              <a:rPr lang="en-US" err="1"/>
              <a:t>SAFe</a:t>
            </a:r>
            <a:r>
              <a:rPr lang="en-US"/>
              <a:t>.  They are in a bit of no man’s land as they think they don’t know if they should revert to their prior ways, try to salvage what they can from Scrum, or try something else.</a:t>
            </a:r>
          </a:p>
        </p:txBody>
      </p:sp>
      <p:pic>
        <p:nvPicPr>
          <p:cNvPr id="6" name="Content Placeholder 4" descr="Blank2X2Matrix.PNG">
            <a:extLst>
              <a:ext uri="{FF2B5EF4-FFF2-40B4-BE49-F238E27FC236}">
                <a16:creationId xmlns:a16="http://schemas.microsoft.com/office/drawing/2014/main" id="{DD6BC369-2D8D-4E12-AE0D-D36C5F3A1932}"/>
              </a:ext>
            </a:extLst>
          </p:cNvPr>
          <p:cNvPicPr>
            <a:picLocks noGrp="1" noChangeAspect="1"/>
          </p:cNvPicPr>
          <p:nvPr/>
        </p:nvPicPr>
        <p:blipFill>
          <a:blip r:embed="rId2" cstate="screen"/>
          <a:stretch>
            <a:fillRect/>
          </a:stretch>
        </p:blipFill>
        <p:spPr>
          <a:xfrm>
            <a:off x="9336675" y="190516"/>
            <a:ext cx="2011680" cy="1596771"/>
          </a:xfrm>
          <a:prstGeom prst="rect">
            <a:avLst/>
          </a:prstGeom>
        </p:spPr>
      </p:pic>
      <p:grpSp>
        <p:nvGrpSpPr>
          <p:cNvPr id="7" name="Group 6">
            <a:extLst>
              <a:ext uri="{FF2B5EF4-FFF2-40B4-BE49-F238E27FC236}">
                <a16:creationId xmlns:a16="http://schemas.microsoft.com/office/drawing/2014/main" id="{6B047A22-85D8-44F4-8EB4-67D32FAD8BE7}"/>
              </a:ext>
            </a:extLst>
          </p:cNvPr>
          <p:cNvGrpSpPr>
            <a:grpSpLocks noChangeAspect="1"/>
          </p:cNvGrpSpPr>
          <p:nvPr/>
        </p:nvGrpSpPr>
        <p:grpSpPr>
          <a:xfrm>
            <a:off x="9412659" y="223373"/>
            <a:ext cx="1989557" cy="1553469"/>
            <a:chOff x="2914667" y="1212263"/>
            <a:chExt cx="6597921" cy="5151737"/>
          </a:xfrm>
        </p:grpSpPr>
        <p:sp>
          <p:nvSpPr>
            <p:cNvPr id="8" name="TextBox 6">
              <a:extLst>
                <a:ext uri="{FF2B5EF4-FFF2-40B4-BE49-F238E27FC236}">
                  <a16:creationId xmlns:a16="http://schemas.microsoft.com/office/drawing/2014/main" id="{7C452833-006F-4253-AE8B-C18D443D2EE4}"/>
                </a:ext>
              </a:extLst>
            </p:cNvPr>
            <p:cNvSpPr txBox="1"/>
            <p:nvPr/>
          </p:nvSpPr>
          <p:spPr>
            <a:xfrm>
              <a:off x="7061276" y="5700562"/>
              <a:ext cx="245131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No Agile Yet</a:t>
              </a:r>
            </a:p>
          </p:txBody>
        </p:sp>
        <p:sp>
          <p:nvSpPr>
            <p:cNvPr id="9" name="TextBox 7">
              <a:extLst>
                <a:ext uri="{FF2B5EF4-FFF2-40B4-BE49-F238E27FC236}">
                  <a16:creationId xmlns:a16="http://schemas.microsoft.com/office/drawing/2014/main" id="{EA315EB1-E770-4236-A186-6A22F3D51E4F}"/>
                </a:ext>
              </a:extLst>
            </p:cNvPr>
            <p:cNvSpPr txBox="1"/>
            <p:nvPr/>
          </p:nvSpPr>
          <p:spPr>
            <a:xfrm>
              <a:off x="3117301" y="5700559"/>
              <a:ext cx="2978699"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Agile in Motion</a:t>
              </a:r>
            </a:p>
          </p:txBody>
        </p:sp>
        <p:sp>
          <p:nvSpPr>
            <p:cNvPr id="10" name="TextBox 9">
              <a:extLst>
                <a:ext uri="{FF2B5EF4-FFF2-40B4-BE49-F238E27FC236}">
                  <a16:creationId xmlns:a16="http://schemas.microsoft.com/office/drawing/2014/main" id="{046A725F-F7E3-41EB-A5CF-71DA5913B773}"/>
                </a:ext>
              </a:extLst>
            </p:cNvPr>
            <p:cNvSpPr txBox="1"/>
            <p:nvPr/>
          </p:nvSpPr>
          <p:spPr>
            <a:xfrm rot="16200000">
              <a:off x="2257974" y="4456142"/>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Inside IT</a:t>
              </a:r>
            </a:p>
          </p:txBody>
        </p:sp>
        <p:sp>
          <p:nvSpPr>
            <p:cNvPr id="11" name="TextBox 10">
              <a:extLst>
                <a:ext uri="{FF2B5EF4-FFF2-40B4-BE49-F238E27FC236}">
                  <a16:creationId xmlns:a16="http://schemas.microsoft.com/office/drawing/2014/main" id="{BC11B3D3-561E-4558-99F5-9FBE0805BFC9}"/>
                </a:ext>
              </a:extLst>
            </p:cNvPr>
            <p:cNvSpPr txBox="1"/>
            <p:nvPr/>
          </p:nvSpPr>
          <p:spPr>
            <a:xfrm rot="16200000">
              <a:off x="2263363" y="1868956"/>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Outside IT</a:t>
              </a:r>
            </a:p>
          </p:txBody>
        </p:sp>
        <p:sp>
          <p:nvSpPr>
            <p:cNvPr id="12" name="TextBox 11">
              <a:extLst>
                <a:ext uri="{FF2B5EF4-FFF2-40B4-BE49-F238E27FC236}">
                  <a16:creationId xmlns:a16="http://schemas.microsoft.com/office/drawing/2014/main" id="{DE187C73-EA3E-46BC-B0F1-2F19797DBB66}"/>
                </a:ext>
              </a:extLst>
            </p:cNvPr>
            <p:cNvSpPr txBox="1"/>
            <p:nvPr/>
          </p:nvSpPr>
          <p:spPr>
            <a:xfrm>
              <a:off x="3616898" y="4263472"/>
              <a:ext cx="1979502" cy="10206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err="1">
                  <a:solidFill>
                    <a:srgbClr val="000000"/>
                  </a:solidFill>
                  <a:latin typeface="Tempus Sans ITC" pitchFamily="82" charset="0"/>
                </a:rPr>
                <a:t>Scrummer</a:t>
              </a:r>
              <a:r>
                <a:rPr lang="en-US" sz="700">
                  <a:solidFill>
                    <a:srgbClr val="000000"/>
                  </a:solidFill>
                  <a:latin typeface="Tempus Sans ITC" pitchFamily="82" charset="0"/>
                </a:rPr>
                <a:t> Boys</a:t>
              </a:r>
            </a:p>
          </p:txBody>
        </p:sp>
        <p:sp>
          <p:nvSpPr>
            <p:cNvPr id="13" name="TextBox 12">
              <a:extLst>
                <a:ext uri="{FF2B5EF4-FFF2-40B4-BE49-F238E27FC236}">
                  <a16:creationId xmlns:a16="http://schemas.microsoft.com/office/drawing/2014/main" id="{DA7F91F2-B040-48E2-BED9-F5656E23E1DF}"/>
                </a:ext>
              </a:extLst>
            </p:cNvPr>
            <p:cNvSpPr txBox="1"/>
            <p:nvPr/>
          </p:nvSpPr>
          <p:spPr>
            <a:xfrm>
              <a:off x="6861822" y="4468339"/>
              <a:ext cx="1661030"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Laggards</a:t>
              </a:r>
            </a:p>
          </p:txBody>
        </p:sp>
        <p:sp>
          <p:nvSpPr>
            <p:cNvPr id="14" name="TextBox 13">
              <a:extLst>
                <a:ext uri="{FF2B5EF4-FFF2-40B4-BE49-F238E27FC236}">
                  <a16:creationId xmlns:a16="http://schemas.microsoft.com/office/drawing/2014/main" id="{1A0C48BE-5E41-4972-B3F1-2C1181CED3C1}"/>
                </a:ext>
              </a:extLst>
            </p:cNvPr>
            <p:cNvSpPr txBox="1"/>
            <p:nvPr/>
          </p:nvSpPr>
          <p:spPr>
            <a:xfrm>
              <a:off x="6619750" y="2001425"/>
              <a:ext cx="183896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Oblivious</a:t>
              </a:r>
            </a:p>
          </p:txBody>
        </p:sp>
        <p:sp>
          <p:nvSpPr>
            <p:cNvPr id="15" name="TextBox 14">
              <a:extLst>
                <a:ext uri="{FF2B5EF4-FFF2-40B4-BE49-F238E27FC236}">
                  <a16:creationId xmlns:a16="http://schemas.microsoft.com/office/drawing/2014/main" id="{B57F7060-FAB5-4F58-BF49-B4EE3A445E92}"/>
                </a:ext>
              </a:extLst>
            </p:cNvPr>
            <p:cNvSpPr txBox="1"/>
            <p:nvPr/>
          </p:nvSpPr>
          <p:spPr>
            <a:xfrm>
              <a:off x="3671935" y="2001425"/>
              <a:ext cx="186942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Rare Birds</a:t>
              </a:r>
            </a:p>
          </p:txBody>
        </p:sp>
      </p:grpSp>
      <p:sp>
        <p:nvSpPr>
          <p:cNvPr id="16" name="Rectangle 15">
            <a:extLst>
              <a:ext uri="{FF2B5EF4-FFF2-40B4-BE49-F238E27FC236}">
                <a16:creationId xmlns:a16="http://schemas.microsoft.com/office/drawing/2014/main" id="{129FE859-A6F8-44BF-AC10-C7BA107C2683}"/>
              </a:ext>
            </a:extLst>
          </p:cNvPr>
          <p:cNvSpPr/>
          <p:nvPr/>
        </p:nvSpPr>
        <p:spPr>
          <a:xfrm>
            <a:off x="9419901" y="965498"/>
            <a:ext cx="877095" cy="780147"/>
          </a:xfrm>
          <a:prstGeom prst="rect">
            <a:avLst/>
          </a:prstGeom>
          <a:solidFill>
            <a:srgbClr val="DAA3FF">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43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3E880-A8B6-4528-A51C-18AA6314D0B6}"/>
              </a:ext>
            </a:extLst>
          </p:cNvPr>
          <p:cNvSpPr>
            <a:spLocks noGrp="1"/>
          </p:cNvSpPr>
          <p:nvPr>
            <p:ph type="title"/>
          </p:nvPr>
        </p:nvSpPr>
        <p:spPr/>
        <p:txBody>
          <a:bodyPr/>
          <a:lstStyle/>
          <a:p>
            <a:r>
              <a:rPr lang="en-US"/>
              <a:t>Laggards</a:t>
            </a:r>
          </a:p>
        </p:txBody>
      </p:sp>
      <p:sp>
        <p:nvSpPr>
          <p:cNvPr id="5" name="Content Placeholder 4">
            <a:extLst>
              <a:ext uri="{FF2B5EF4-FFF2-40B4-BE49-F238E27FC236}">
                <a16:creationId xmlns:a16="http://schemas.microsoft.com/office/drawing/2014/main" id="{A3307906-F08A-4BB6-8D01-DAE66D55B161}"/>
              </a:ext>
            </a:extLst>
          </p:cNvPr>
          <p:cNvSpPr>
            <a:spLocks noGrp="1"/>
          </p:cNvSpPr>
          <p:nvPr>
            <p:ph idx="1"/>
          </p:nvPr>
        </p:nvSpPr>
        <p:spPr/>
        <p:txBody>
          <a:bodyPr>
            <a:normAutofit lnSpcReduction="10000"/>
          </a:bodyPr>
          <a:lstStyle/>
          <a:p>
            <a:r>
              <a:rPr lang="en-US"/>
              <a:t>Inside IT and not doing anything “agile”</a:t>
            </a:r>
          </a:p>
          <a:p>
            <a:pPr lvl="1"/>
            <a:r>
              <a:rPr lang="en-US"/>
              <a:t>Late majority traditional.  </a:t>
            </a:r>
          </a:p>
          <a:p>
            <a:pPr lvl="2"/>
            <a:r>
              <a:rPr lang="en-US"/>
              <a:t>They have held off for a long time.  Most will be inclined towards </a:t>
            </a:r>
            <a:r>
              <a:rPr lang="en-US" err="1"/>
              <a:t>SAFe</a:t>
            </a:r>
            <a:r>
              <a:rPr lang="en-US"/>
              <a:t>.  Not only is it what the masses have gone with, it is what is most aligned with the traditional control structure of the organization.</a:t>
            </a:r>
          </a:p>
          <a:p>
            <a:pPr lvl="1"/>
            <a:r>
              <a:rPr lang="en-US"/>
              <a:t>Late majority chaos.  </a:t>
            </a:r>
          </a:p>
          <a:p>
            <a:pPr lvl="2"/>
            <a:r>
              <a:rPr lang="en-US"/>
              <a:t>They are literally oblivious, and don’t know where to start.  This might be an open market that does not necessarily have a </a:t>
            </a:r>
            <a:r>
              <a:rPr lang="en-US" err="1"/>
              <a:t>SAFe</a:t>
            </a:r>
            <a:r>
              <a:rPr lang="en-US"/>
              <a:t> or Scrum bias.</a:t>
            </a:r>
          </a:p>
          <a:p>
            <a:pPr lvl="1"/>
            <a:r>
              <a:rPr lang="en-US"/>
              <a:t>Startup mentality.  </a:t>
            </a:r>
          </a:p>
          <a:p>
            <a:pPr lvl="2"/>
            <a:r>
              <a:rPr lang="en-US"/>
              <a:t>They are smarter than everyone else and think they are already more agile than those losers “doing agile.”  They most likely have low tolerance for Scrum and even less for </a:t>
            </a:r>
            <a:r>
              <a:rPr lang="en-US" err="1"/>
              <a:t>SAFe</a:t>
            </a:r>
            <a:r>
              <a:rPr lang="en-US"/>
              <a:t>.  They might see some things in Kanban that they align with, but also think they are so smart that they can do it on their own.</a:t>
            </a:r>
          </a:p>
          <a:p>
            <a:pPr lvl="1"/>
            <a:endParaRPr lang="en-US"/>
          </a:p>
        </p:txBody>
      </p:sp>
      <p:pic>
        <p:nvPicPr>
          <p:cNvPr id="6" name="Content Placeholder 4" descr="Blank2X2Matrix.PNG">
            <a:extLst>
              <a:ext uri="{FF2B5EF4-FFF2-40B4-BE49-F238E27FC236}">
                <a16:creationId xmlns:a16="http://schemas.microsoft.com/office/drawing/2014/main" id="{69C5E063-A10D-434A-8F64-4DEE3CA773C5}"/>
              </a:ext>
            </a:extLst>
          </p:cNvPr>
          <p:cNvPicPr>
            <a:picLocks noGrp="1" noChangeAspect="1"/>
          </p:cNvPicPr>
          <p:nvPr/>
        </p:nvPicPr>
        <p:blipFill>
          <a:blip r:embed="rId2" cstate="screen"/>
          <a:stretch>
            <a:fillRect/>
          </a:stretch>
        </p:blipFill>
        <p:spPr>
          <a:xfrm>
            <a:off x="9336675" y="190516"/>
            <a:ext cx="2011680" cy="1596771"/>
          </a:xfrm>
          <a:prstGeom prst="rect">
            <a:avLst/>
          </a:prstGeom>
        </p:spPr>
      </p:pic>
      <p:grpSp>
        <p:nvGrpSpPr>
          <p:cNvPr id="7" name="Group 6">
            <a:extLst>
              <a:ext uri="{FF2B5EF4-FFF2-40B4-BE49-F238E27FC236}">
                <a16:creationId xmlns:a16="http://schemas.microsoft.com/office/drawing/2014/main" id="{03F687E1-F4D9-4D0A-8A4C-D9CBE7AEA58E}"/>
              </a:ext>
            </a:extLst>
          </p:cNvPr>
          <p:cNvGrpSpPr>
            <a:grpSpLocks noChangeAspect="1"/>
          </p:cNvGrpSpPr>
          <p:nvPr/>
        </p:nvGrpSpPr>
        <p:grpSpPr>
          <a:xfrm>
            <a:off x="9412659" y="223373"/>
            <a:ext cx="1989557" cy="1553469"/>
            <a:chOff x="2914667" y="1212263"/>
            <a:chExt cx="6597921" cy="5151737"/>
          </a:xfrm>
        </p:grpSpPr>
        <p:sp>
          <p:nvSpPr>
            <p:cNvPr id="8" name="TextBox 6">
              <a:extLst>
                <a:ext uri="{FF2B5EF4-FFF2-40B4-BE49-F238E27FC236}">
                  <a16:creationId xmlns:a16="http://schemas.microsoft.com/office/drawing/2014/main" id="{7B5913EF-697F-4E70-8817-CD6EAC17F9DE}"/>
                </a:ext>
              </a:extLst>
            </p:cNvPr>
            <p:cNvSpPr txBox="1"/>
            <p:nvPr/>
          </p:nvSpPr>
          <p:spPr>
            <a:xfrm>
              <a:off x="7061276" y="5700562"/>
              <a:ext cx="245131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No Agile Yet</a:t>
              </a:r>
            </a:p>
          </p:txBody>
        </p:sp>
        <p:sp>
          <p:nvSpPr>
            <p:cNvPr id="9" name="TextBox 7">
              <a:extLst>
                <a:ext uri="{FF2B5EF4-FFF2-40B4-BE49-F238E27FC236}">
                  <a16:creationId xmlns:a16="http://schemas.microsoft.com/office/drawing/2014/main" id="{04E87C2B-89BD-4E40-877E-BE03A9A19C64}"/>
                </a:ext>
              </a:extLst>
            </p:cNvPr>
            <p:cNvSpPr txBox="1"/>
            <p:nvPr/>
          </p:nvSpPr>
          <p:spPr>
            <a:xfrm>
              <a:off x="3117301" y="5700559"/>
              <a:ext cx="2978699"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Agile in Motion</a:t>
              </a:r>
            </a:p>
          </p:txBody>
        </p:sp>
        <p:sp>
          <p:nvSpPr>
            <p:cNvPr id="10" name="TextBox 9">
              <a:extLst>
                <a:ext uri="{FF2B5EF4-FFF2-40B4-BE49-F238E27FC236}">
                  <a16:creationId xmlns:a16="http://schemas.microsoft.com/office/drawing/2014/main" id="{339BE9BC-D1E0-4631-823E-6142700157CA}"/>
                </a:ext>
              </a:extLst>
            </p:cNvPr>
            <p:cNvSpPr txBox="1"/>
            <p:nvPr/>
          </p:nvSpPr>
          <p:spPr>
            <a:xfrm rot="16200000">
              <a:off x="2257974" y="4456142"/>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Inside IT</a:t>
              </a:r>
            </a:p>
          </p:txBody>
        </p:sp>
        <p:sp>
          <p:nvSpPr>
            <p:cNvPr id="11" name="TextBox 10">
              <a:extLst>
                <a:ext uri="{FF2B5EF4-FFF2-40B4-BE49-F238E27FC236}">
                  <a16:creationId xmlns:a16="http://schemas.microsoft.com/office/drawing/2014/main" id="{4557BD3A-70A4-4E42-9815-A092AE56B13F}"/>
                </a:ext>
              </a:extLst>
            </p:cNvPr>
            <p:cNvSpPr txBox="1"/>
            <p:nvPr/>
          </p:nvSpPr>
          <p:spPr>
            <a:xfrm rot="16200000">
              <a:off x="2263363" y="1868956"/>
              <a:ext cx="1976824"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Outside IT</a:t>
              </a:r>
            </a:p>
          </p:txBody>
        </p:sp>
        <p:sp>
          <p:nvSpPr>
            <p:cNvPr id="12" name="TextBox 11">
              <a:extLst>
                <a:ext uri="{FF2B5EF4-FFF2-40B4-BE49-F238E27FC236}">
                  <a16:creationId xmlns:a16="http://schemas.microsoft.com/office/drawing/2014/main" id="{42BB7782-0941-4F94-BC07-3C242643B34D}"/>
                </a:ext>
              </a:extLst>
            </p:cNvPr>
            <p:cNvSpPr txBox="1"/>
            <p:nvPr/>
          </p:nvSpPr>
          <p:spPr>
            <a:xfrm>
              <a:off x="3616898" y="4263472"/>
              <a:ext cx="1979502" cy="102067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err="1">
                  <a:solidFill>
                    <a:srgbClr val="000000"/>
                  </a:solidFill>
                  <a:latin typeface="Tempus Sans ITC" pitchFamily="82" charset="0"/>
                </a:rPr>
                <a:t>Scrummer</a:t>
              </a:r>
              <a:r>
                <a:rPr lang="en-US" sz="700">
                  <a:solidFill>
                    <a:srgbClr val="000000"/>
                  </a:solidFill>
                  <a:latin typeface="Tempus Sans ITC" pitchFamily="82" charset="0"/>
                </a:rPr>
                <a:t> Boys</a:t>
              </a:r>
            </a:p>
          </p:txBody>
        </p:sp>
        <p:sp>
          <p:nvSpPr>
            <p:cNvPr id="13" name="TextBox 12">
              <a:extLst>
                <a:ext uri="{FF2B5EF4-FFF2-40B4-BE49-F238E27FC236}">
                  <a16:creationId xmlns:a16="http://schemas.microsoft.com/office/drawing/2014/main" id="{74DC1A87-5CA4-4F9E-AD64-2F3273C37EE6}"/>
                </a:ext>
              </a:extLst>
            </p:cNvPr>
            <p:cNvSpPr txBox="1"/>
            <p:nvPr/>
          </p:nvSpPr>
          <p:spPr>
            <a:xfrm>
              <a:off x="6861822" y="4468339"/>
              <a:ext cx="1661030"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Laggards</a:t>
              </a:r>
            </a:p>
          </p:txBody>
        </p:sp>
        <p:sp>
          <p:nvSpPr>
            <p:cNvPr id="14" name="TextBox 13">
              <a:extLst>
                <a:ext uri="{FF2B5EF4-FFF2-40B4-BE49-F238E27FC236}">
                  <a16:creationId xmlns:a16="http://schemas.microsoft.com/office/drawing/2014/main" id="{F0C20D8C-3205-4327-8B3E-3ADACD4A7DFA}"/>
                </a:ext>
              </a:extLst>
            </p:cNvPr>
            <p:cNvSpPr txBox="1"/>
            <p:nvPr/>
          </p:nvSpPr>
          <p:spPr>
            <a:xfrm>
              <a:off x="6619750" y="2001425"/>
              <a:ext cx="183896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Oblivious</a:t>
              </a:r>
            </a:p>
          </p:txBody>
        </p:sp>
        <p:sp>
          <p:nvSpPr>
            <p:cNvPr id="15" name="TextBox 14">
              <a:extLst>
                <a:ext uri="{FF2B5EF4-FFF2-40B4-BE49-F238E27FC236}">
                  <a16:creationId xmlns:a16="http://schemas.microsoft.com/office/drawing/2014/main" id="{948AD134-D4F9-4892-AB6C-877DA02D4034}"/>
                </a:ext>
              </a:extLst>
            </p:cNvPr>
            <p:cNvSpPr txBox="1"/>
            <p:nvPr/>
          </p:nvSpPr>
          <p:spPr>
            <a:xfrm>
              <a:off x="3671935" y="2001425"/>
              <a:ext cx="1869422" cy="66343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rgbClr val="000000"/>
                  </a:solidFill>
                  <a:latin typeface="Tempus Sans ITC" pitchFamily="82" charset="0"/>
                </a:rPr>
                <a:t>Rare Birds</a:t>
              </a:r>
            </a:p>
          </p:txBody>
        </p:sp>
      </p:grpSp>
      <p:sp>
        <p:nvSpPr>
          <p:cNvPr id="16" name="Rectangle 15">
            <a:extLst>
              <a:ext uri="{FF2B5EF4-FFF2-40B4-BE49-F238E27FC236}">
                <a16:creationId xmlns:a16="http://schemas.microsoft.com/office/drawing/2014/main" id="{7E29B3C1-D8FF-45FB-82F1-034625602903}"/>
              </a:ext>
            </a:extLst>
          </p:cNvPr>
          <p:cNvSpPr/>
          <p:nvPr/>
        </p:nvSpPr>
        <p:spPr>
          <a:xfrm>
            <a:off x="10371968" y="987532"/>
            <a:ext cx="877095" cy="780147"/>
          </a:xfrm>
          <a:prstGeom prst="rect">
            <a:avLst/>
          </a:prstGeom>
          <a:solidFill>
            <a:srgbClr val="DAA3FF">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940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
        <p:nvSpPr>
          <p:cNvPr id="5" name="Cloud 4">
            <a:extLst>
              <a:ext uri="{FF2B5EF4-FFF2-40B4-BE49-F238E27FC236}">
                <a16:creationId xmlns:a16="http://schemas.microsoft.com/office/drawing/2014/main" id="{907BA31D-F372-2850-78D8-52A777516062}"/>
              </a:ext>
            </a:extLst>
          </p:cNvPr>
          <p:cNvSpPr/>
          <p:nvPr/>
        </p:nvSpPr>
        <p:spPr>
          <a:xfrm>
            <a:off x="1231672" y="-336097"/>
            <a:ext cx="7206343" cy="43615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A</a:t>
            </a:r>
            <a:r>
              <a:rPr lang="en-US" sz="280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ggressively pursue positioning Kanban as a way to improve the existing Scrum market without threatening Scrum </a:t>
            </a:r>
            <a:r>
              <a:rPr lang="en-US" sz="2800" err="1">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rPr>
              <a:t>practioner</a:t>
            </a:r>
            <a:r>
              <a:rPr lang="en-US" sz="2800" err="1">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s</a:t>
            </a:r>
            <a:r>
              <a:rPr lang="en-US" sz="2800">
                <a:solidFill>
                  <a:schemeClr val="bg1"/>
                </a:solidFill>
                <a:latin typeface="Calibri Light" panose="020F0302020204030204" pitchFamily="34" charset="0"/>
                <a:ea typeface="Times New Roman" panose="02020603050405020304" pitchFamily="18" charset="0"/>
                <a:cs typeface="Times New Roman" panose="02020603050405020304" pitchFamily="18" charset="0"/>
              </a:rPr>
              <a:t>’ identity</a:t>
            </a:r>
            <a:r>
              <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a:solidFill>
                <a:schemeClr val="bg1"/>
              </a:solidFill>
            </a:endParaRPr>
          </a:p>
        </p:txBody>
      </p:sp>
      <p:sp>
        <p:nvSpPr>
          <p:cNvPr id="2" name="Title 1"/>
          <p:cNvSpPr>
            <a:spLocks noGrp="1"/>
          </p:cNvSpPr>
          <p:nvPr>
            <p:ph type="title"/>
          </p:nvPr>
        </p:nvSpPr>
        <p:spPr>
          <a:xfrm>
            <a:off x="3747910" y="1844675"/>
            <a:ext cx="7603877" cy="2700338"/>
          </a:xfrm>
        </p:spPr>
        <p:txBody>
          <a:bodyPr/>
          <a:lstStyle/>
          <a:p>
            <a:r>
              <a:rPr lang="en-US">
                <a:solidFill>
                  <a:schemeClr val="bg1"/>
                </a:solidFill>
                <a:latin typeface="PT Sans" panose="020B0503020203020204" pitchFamily="34" charset="77"/>
              </a:rPr>
              <a:t>What does</a:t>
            </a:r>
            <a:br>
              <a:rPr lang="en-US">
                <a:solidFill>
                  <a:schemeClr val="bg1"/>
                </a:solidFill>
                <a:latin typeface="PT Sans" panose="020B0503020203020204" pitchFamily="34" charset="77"/>
              </a:rPr>
            </a:br>
            <a:r>
              <a:rPr lang="en-US">
                <a:solidFill>
                  <a:schemeClr val="bg1"/>
                </a:solidFill>
                <a:latin typeface="PT Sans" panose="020B0503020203020204" pitchFamily="34" charset="77"/>
              </a:rPr>
              <a:t>this mean?</a:t>
            </a:r>
          </a:p>
        </p:txBody>
      </p:sp>
    </p:spTree>
    <p:extLst>
      <p:ext uri="{BB962C8B-B14F-4D97-AF65-F5344CB8AC3E}">
        <p14:creationId xmlns:p14="http://schemas.microsoft.com/office/powerpoint/2010/main" val="312726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Blank2X2Matrix.PNG"/>
          <p:cNvPicPr>
            <a:picLocks noGrp="1" noChangeAspect="1"/>
          </p:cNvPicPr>
          <p:nvPr/>
        </p:nvPicPr>
        <p:blipFill>
          <a:blip r:embed="rId3" cstate="screen"/>
          <a:stretch>
            <a:fillRect/>
          </a:stretch>
        </p:blipFill>
        <p:spPr>
          <a:xfrm>
            <a:off x="3568986" y="1182977"/>
            <a:ext cx="5867400" cy="4657249"/>
          </a:xfrm>
          <a:prstGeom prst="rect">
            <a:avLst/>
          </a:prstGeom>
        </p:spPr>
      </p:pic>
      <p:pic>
        <p:nvPicPr>
          <p:cNvPr id="14" name="Content Placeholder 4">
            <a:extLst>
              <a:ext uri="{FF2B5EF4-FFF2-40B4-BE49-F238E27FC236}">
                <a16:creationId xmlns:a16="http://schemas.microsoft.com/office/drawing/2014/main" id="{D8C243FF-6555-4961-B262-40F6CD13A47E}"/>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3703121" y="3614316"/>
            <a:ext cx="2701467" cy="2074052"/>
          </a:xfrm>
        </p:spPr>
      </p:pic>
      <p:sp>
        <p:nvSpPr>
          <p:cNvPr id="2" name="Title 1"/>
          <p:cNvSpPr>
            <a:spLocks noGrp="1"/>
          </p:cNvSpPr>
          <p:nvPr>
            <p:ph type="title"/>
          </p:nvPr>
        </p:nvSpPr>
        <p:spPr/>
        <p:txBody>
          <a:bodyPr/>
          <a:lstStyle/>
          <a:p>
            <a:r>
              <a:rPr lang="en-US" sz="3600"/>
              <a:t>Segmenting the Market</a:t>
            </a:r>
          </a:p>
        </p:txBody>
      </p:sp>
      <p:sp>
        <p:nvSpPr>
          <p:cNvPr id="5" name="TextBox 6"/>
          <p:cNvSpPr txBox="1"/>
          <p:nvPr/>
        </p:nvSpPr>
        <p:spPr>
          <a:xfrm>
            <a:off x="7061275" y="5745167"/>
            <a:ext cx="245131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No Agile Yet</a:t>
            </a:r>
          </a:p>
        </p:txBody>
      </p:sp>
      <p:sp>
        <p:nvSpPr>
          <p:cNvPr id="6" name="TextBox 7"/>
          <p:cNvSpPr txBox="1"/>
          <p:nvPr/>
        </p:nvSpPr>
        <p:spPr>
          <a:xfrm>
            <a:off x="3564505" y="5779802"/>
            <a:ext cx="2978701"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Agile in Motion</a:t>
            </a:r>
          </a:p>
        </p:txBody>
      </p:sp>
      <p:sp>
        <p:nvSpPr>
          <p:cNvPr id="8" name="TextBox 9"/>
          <p:cNvSpPr txBox="1"/>
          <p:nvPr/>
        </p:nvSpPr>
        <p:spPr>
          <a:xfrm rot="16200000">
            <a:off x="2427089" y="4370964"/>
            <a:ext cx="1638590"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Inside IT</a:t>
            </a:r>
          </a:p>
        </p:txBody>
      </p:sp>
      <p:sp>
        <p:nvSpPr>
          <p:cNvPr id="9" name="TextBox 10"/>
          <p:cNvSpPr txBox="1"/>
          <p:nvPr/>
        </p:nvSpPr>
        <p:spPr>
          <a:xfrm rot="16200000">
            <a:off x="2263364" y="1908288"/>
            <a:ext cx="19768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Outside IT</a:t>
            </a:r>
          </a:p>
        </p:txBody>
      </p:sp>
      <p:sp>
        <p:nvSpPr>
          <p:cNvPr id="10" name="TextBox 11"/>
          <p:cNvSpPr txBox="1"/>
          <p:nvPr/>
        </p:nvSpPr>
        <p:spPr>
          <a:xfrm>
            <a:off x="4026186" y="4078577"/>
            <a:ext cx="1979503"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err="1">
                <a:solidFill>
                  <a:srgbClr val="000000"/>
                </a:solidFill>
                <a:latin typeface="Tempus Sans ITC" pitchFamily="82" charset="0"/>
              </a:rPr>
              <a:t>Scrummer</a:t>
            </a:r>
            <a:r>
              <a:rPr lang="en-US" sz="3200">
                <a:solidFill>
                  <a:srgbClr val="000000"/>
                </a:solidFill>
                <a:latin typeface="Tempus Sans ITC" pitchFamily="82" charset="0"/>
              </a:rPr>
              <a:t> Boys</a:t>
            </a:r>
          </a:p>
        </p:txBody>
      </p:sp>
      <p:sp>
        <p:nvSpPr>
          <p:cNvPr id="11" name="TextBox 12"/>
          <p:cNvSpPr txBox="1"/>
          <p:nvPr/>
        </p:nvSpPr>
        <p:spPr>
          <a:xfrm>
            <a:off x="7105075" y="4154777"/>
            <a:ext cx="1661032"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Laggards</a:t>
            </a:r>
          </a:p>
        </p:txBody>
      </p:sp>
      <p:sp>
        <p:nvSpPr>
          <p:cNvPr id="12" name="TextBox 13"/>
          <p:cNvSpPr txBox="1"/>
          <p:nvPr/>
        </p:nvSpPr>
        <p:spPr>
          <a:xfrm>
            <a:off x="7061275" y="2039165"/>
            <a:ext cx="1838965"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Oblivious</a:t>
            </a:r>
          </a:p>
        </p:txBody>
      </p:sp>
      <p:sp>
        <p:nvSpPr>
          <p:cNvPr id="13" name="TextBox 14"/>
          <p:cNvSpPr txBox="1"/>
          <p:nvPr/>
        </p:nvSpPr>
        <p:spPr>
          <a:xfrm>
            <a:off x="4226577" y="2046002"/>
            <a:ext cx="1869423"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solidFill>
                  <a:srgbClr val="000000"/>
                </a:solidFill>
                <a:latin typeface="Tempus Sans ITC" pitchFamily="82" charset="0"/>
              </a:rPr>
              <a:t>Rare Birds</a:t>
            </a:r>
          </a:p>
        </p:txBody>
      </p:sp>
      <p:sp>
        <p:nvSpPr>
          <p:cNvPr id="4" name="Arrow: Right 3">
            <a:extLst>
              <a:ext uri="{FF2B5EF4-FFF2-40B4-BE49-F238E27FC236}">
                <a16:creationId xmlns:a16="http://schemas.microsoft.com/office/drawing/2014/main" id="{D10C98C9-D74C-41D2-912F-801BF103ABA6}"/>
              </a:ext>
            </a:extLst>
          </p:cNvPr>
          <p:cNvSpPr/>
          <p:nvPr/>
        </p:nvSpPr>
        <p:spPr>
          <a:xfrm>
            <a:off x="2178756" y="4739552"/>
            <a:ext cx="2190044" cy="416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21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9301-EFAD-4017-A35C-8CFB29854454}"/>
              </a:ext>
            </a:extLst>
          </p:cNvPr>
          <p:cNvSpPr>
            <a:spLocks noGrp="1"/>
          </p:cNvSpPr>
          <p:nvPr>
            <p:ph type="title"/>
          </p:nvPr>
        </p:nvSpPr>
        <p:spPr/>
        <p:txBody>
          <a:bodyPr/>
          <a:lstStyle/>
          <a:p>
            <a:r>
              <a:rPr lang="en-US"/>
              <a:t>Kanban University SWOT Analysis</a:t>
            </a:r>
          </a:p>
        </p:txBody>
      </p:sp>
      <p:graphicFrame>
        <p:nvGraphicFramePr>
          <p:cNvPr id="4" name="Table 4">
            <a:extLst>
              <a:ext uri="{FF2B5EF4-FFF2-40B4-BE49-F238E27FC236}">
                <a16:creationId xmlns:a16="http://schemas.microsoft.com/office/drawing/2014/main" id="{A092DDA2-31C7-44C0-BE34-22A69865279F}"/>
              </a:ext>
            </a:extLst>
          </p:cNvPr>
          <p:cNvGraphicFramePr>
            <a:graphicFrameLocks noGrp="1"/>
          </p:cNvGraphicFramePr>
          <p:nvPr>
            <p:ph idx="1"/>
            <p:extLst>
              <p:ext uri="{D42A27DB-BD31-4B8C-83A1-F6EECF244321}">
                <p14:modId xmlns:p14="http://schemas.microsoft.com/office/powerpoint/2010/main" val="4249504490"/>
              </p:ext>
            </p:extLst>
          </p:nvPr>
        </p:nvGraphicFramePr>
        <p:xfrm>
          <a:off x="609600" y="1000109"/>
          <a:ext cx="10972800" cy="4754880"/>
        </p:xfrm>
        <a:graphic>
          <a:graphicData uri="http://schemas.openxmlformats.org/drawingml/2006/table">
            <a:tbl>
              <a:tblPr firstRow="1" lastRow="1">
                <a:tableStyleId>{5C22544A-7EE6-4342-B048-85BDC9FD1C3A}</a:tableStyleId>
              </a:tblPr>
              <a:tblGrid>
                <a:gridCol w="5486400">
                  <a:extLst>
                    <a:ext uri="{9D8B030D-6E8A-4147-A177-3AD203B41FA5}">
                      <a16:colId xmlns:a16="http://schemas.microsoft.com/office/drawing/2014/main" val="3490380715"/>
                    </a:ext>
                  </a:extLst>
                </a:gridCol>
                <a:gridCol w="5486400">
                  <a:extLst>
                    <a:ext uri="{9D8B030D-6E8A-4147-A177-3AD203B41FA5}">
                      <a16:colId xmlns:a16="http://schemas.microsoft.com/office/drawing/2014/main" val="2995865364"/>
                    </a:ext>
                  </a:extLst>
                </a:gridCol>
              </a:tblGrid>
              <a:tr h="63094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Strengths</a:t>
                      </a:r>
                    </a:p>
                    <a:p>
                      <a:pPr marL="285750" indent="-285750" algn="ctr">
                        <a:buFont typeface="Arial" panose="020B0604020202020204" pitchFamily="34" charset="0"/>
                        <a:buChar char="•"/>
                      </a:pPr>
                      <a:endParaRPr lang="en-US"/>
                    </a:p>
                  </a:txBody>
                  <a:tcPr/>
                </a:tc>
                <a:tc>
                  <a:txBody>
                    <a:bodyPr/>
                    <a:lstStyle/>
                    <a:p>
                      <a:pPr marL="0" indent="0" algn="ctr">
                        <a:buFont typeface="Arial" panose="020B0604020202020204" pitchFamily="34" charset="0"/>
                        <a:buNone/>
                      </a:pPr>
                      <a:r>
                        <a:rPr lang="en-US"/>
                        <a:t>Weaknesses</a:t>
                      </a:r>
                    </a:p>
                  </a:txBody>
                  <a:tcPr/>
                </a:tc>
                <a:extLst>
                  <a:ext uri="{0D108BD9-81ED-4DB2-BD59-A6C34878D82A}">
                    <a16:rowId xmlns:a16="http://schemas.microsoft.com/office/drawing/2014/main" val="623814093"/>
                  </a:ext>
                </a:extLst>
              </a:tr>
              <a:tr h="1712562">
                <a:tc>
                  <a:txBody>
                    <a:bodyPr/>
                    <a:lstStyle/>
                    <a:p>
                      <a:endParaRPr lang="en-US"/>
                    </a:p>
                    <a:p>
                      <a:pPr marL="285750" indent="-285750">
                        <a:buFont typeface="Arial" panose="020B0604020202020204" pitchFamily="34" charset="0"/>
                        <a:buChar char="•"/>
                      </a:pPr>
                      <a:r>
                        <a:rPr lang="en-US"/>
                        <a:t>Kanban University is the </a:t>
                      </a:r>
                      <a:r>
                        <a:rPr lang="en-US" err="1"/>
                        <a:t>defacto</a:t>
                      </a:r>
                      <a:r>
                        <a:rPr lang="en-US"/>
                        <a:t> standard</a:t>
                      </a:r>
                    </a:p>
                    <a:p>
                      <a:pPr marL="285750" indent="-285750">
                        <a:buFont typeface="Arial" panose="020B0604020202020204" pitchFamily="34" charset="0"/>
                        <a:buChar char="•"/>
                      </a:pPr>
                      <a:r>
                        <a:rPr lang="en-US"/>
                        <a:t>Kanban works</a:t>
                      </a:r>
                    </a:p>
                    <a:p>
                      <a:pPr marL="285750" indent="-285750">
                        <a:buFont typeface="Arial" panose="020B0604020202020204" pitchFamily="34" charset="0"/>
                        <a:buChar char="•"/>
                      </a:pPr>
                      <a:r>
                        <a:rPr lang="en-US"/>
                        <a:t>Kanban Maturity Model</a:t>
                      </a:r>
                    </a:p>
                    <a:p>
                      <a:pPr marL="285750" indent="-285750">
                        <a:buFont typeface="Arial" panose="020B0604020202020204" pitchFamily="34" charset="0"/>
                        <a:buChar char="•"/>
                      </a:pPr>
                      <a:r>
                        <a:rPr lang="en-US"/>
                        <a:t>Evolutionary Change</a:t>
                      </a:r>
                    </a:p>
                    <a:p>
                      <a:pPr marL="285750" indent="-285750">
                        <a:buFont typeface="Arial" panose="020B0604020202020204" pitchFamily="34" charset="0"/>
                        <a:buChar char="•"/>
                      </a:pPr>
                      <a:r>
                        <a:rPr lang="en-US"/>
                        <a:t>Enthusiastic Network</a:t>
                      </a:r>
                    </a:p>
                  </a:txBody>
                  <a:tcPr/>
                </a:tc>
                <a:tc>
                  <a:txBody>
                    <a:bodyPr/>
                    <a:lstStyle/>
                    <a:p>
                      <a:endParaRPr lang="en-US"/>
                    </a:p>
                    <a:p>
                      <a:pPr marL="285750" indent="-285750">
                        <a:buFont typeface="Arial" panose="020B0604020202020204" pitchFamily="34" charset="0"/>
                        <a:buChar char="•"/>
                      </a:pPr>
                      <a:r>
                        <a:rPr lang="en-US"/>
                        <a:t>Low market penetration</a:t>
                      </a:r>
                    </a:p>
                    <a:p>
                      <a:pPr marL="285750" indent="-285750">
                        <a:buFont typeface="Arial" panose="020B0604020202020204" pitchFamily="34" charset="0"/>
                        <a:buChar char="•"/>
                      </a:pPr>
                      <a:r>
                        <a:rPr lang="en-US"/>
                        <a:t>Market thinks Kanban is a board</a:t>
                      </a:r>
                    </a:p>
                    <a:p>
                      <a:pPr marL="285750" indent="-285750">
                        <a:buFont typeface="Arial" panose="020B0604020202020204" pitchFamily="34" charset="0"/>
                        <a:buChar char="•"/>
                      </a:pPr>
                      <a:r>
                        <a:rPr lang="en-US"/>
                        <a:t>Market thinks Kanban is a Transformation</a:t>
                      </a:r>
                    </a:p>
                    <a:p>
                      <a:pPr marL="285750" indent="-285750">
                        <a:buFont typeface="Arial" panose="020B0604020202020204" pitchFamily="34" charset="0"/>
                        <a:buChar char="•"/>
                      </a:pPr>
                      <a:r>
                        <a:rPr lang="en-US"/>
                        <a:t>We can’t stop people from selling Kanban (Fair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Inertia – try harder at what is not working</a:t>
                      </a:r>
                    </a:p>
                  </a:txBody>
                  <a:tcPr/>
                </a:tc>
                <a:extLst>
                  <a:ext uri="{0D108BD9-81ED-4DB2-BD59-A6C34878D82A}">
                    <a16:rowId xmlns:a16="http://schemas.microsoft.com/office/drawing/2014/main" val="3033779967"/>
                  </a:ext>
                </a:extLst>
              </a:tr>
              <a:tr h="1712562">
                <a:tc>
                  <a:txBody>
                    <a:bodyPr/>
                    <a:lstStyle/>
                    <a:p>
                      <a:endParaRPr lang="en-US" dirty="0"/>
                    </a:p>
                    <a:p>
                      <a:pPr marL="285750" indent="-285750">
                        <a:buFont typeface="Arial" panose="020B0604020202020204" pitchFamily="34" charset="0"/>
                        <a:buChar char="•"/>
                      </a:pPr>
                      <a:r>
                        <a:rPr lang="en-US" dirty="0"/>
                        <a:t>About 2.5 million certified </a:t>
                      </a:r>
                      <a:r>
                        <a:rPr lang="en-US" dirty="0" err="1"/>
                        <a:t>Scrummasters</a:t>
                      </a:r>
                      <a:endParaRPr lang="en-US" dirty="0"/>
                    </a:p>
                    <a:p>
                      <a:pPr marL="285750" indent="-285750">
                        <a:buFont typeface="Arial" panose="020B0604020202020204" pitchFamily="34" charset="0"/>
                        <a:buChar char="•"/>
                      </a:pPr>
                      <a:r>
                        <a:rPr lang="en-US" dirty="0"/>
                        <a:t>Probably another 2.5 million uncertified</a:t>
                      </a:r>
                    </a:p>
                    <a:p>
                      <a:pPr marL="285750" indent="-285750">
                        <a:buFont typeface="Arial" panose="020B0604020202020204" pitchFamily="34" charset="0"/>
                        <a:buChar char="•"/>
                      </a:pPr>
                      <a:r>
                        <a:rPr lang="en-US" dirty="0"/>
                        <a:t>They value training or certificates</a:t>
                      </a:r>
                    </a:p>
                    <a:p>
                      <a:pPr marL="285750" indent="-285750">
                        <a:buFont typeface="Arial" panose="020B0604020202020204" pitchFamily="34" charset="0"/>
                        <a:buChar char="•"/>
                      </a:pPr>
                      <a:r>
                        <a:rPr lang="en-US" dirty="0"/>
                        <a:t>Pain Persists - 58% of Scrum implementations fail to reach their intended goal</a:t>
                      </a:r>
                    </a:p>
                  </a:txBody>
                  <a:tcPr anchor="b"/>
                </a:tc>
                <a:tc>
                  <a:txBody>
                    <a:bodyPr/>
                    <a:lstStyle/>
                    <a:p>
                      <a:endParaRPr lang="en-US"/>
                    </a:p>
                    <a:p>
                      <a:endParaRPr lang="en-US"/>
                    </a:p>
                    <a:p>
                      <a:pPr marL="285750" indent="-285750">
                        <a:buFont typeface="Arial" panose="020B0604020202020204" pitchFamily="34" charset="0"/>
                        <a:buChar char="•"/>
                      </a:pPr>
                      <a:r>
                        <a:rPr lang="en-US"/>
                        <a:t>Legitimate Competitors</a:t>
                      </a:r>
                    </a:p>
                    <a:p>
                      <a:pPr marL="285750" indent="-285750">
                        <a:buFont typeface="Arial" panose="020B0604020202020204" pitchFamily="34" charset="0"/>
                        <a:buChar char="•"/>
                      </a:pPr>
                      <a:r>
                        <a:rPr lang="en-US"/>
                        <a:t>Slumlord competitors</a:t>
                      </a:r>
                    </a:p>
                  </a:txBody>
                  <a:tcPr anchor="b"/>
                </a:tc>
                <a:extLst>
                  <a:ext uri="{0D108BD9-81ED-4DB2-BD59-A6C34878D82A}">
                    <a16:rowId xmlns:a16="http://schemas.microsoft.com/office/drawing/2014/main" val="2024715703"/>
                  </a:ext>
                </a:extLst>
              </a:tr>
              <a:tr h="630944">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a:solidFill>
                            <a:schemeClr val="lt1"/>
                          </a:solidFill>
                          <a:latin typeface="+mn-lt"/>
                          <a:ea typeface="+mn-ea"/>
                          <a:cs typeface="+mn-cs"/>
                        </a:rPr>
                        <a:t>Opportunities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chemeClr val="lt1"/>
                          </a:solidFill>
                          <a:latin typeface="+mn-lt"/>
                          <a:ea typeface="+mn-ea"/>
                          <a:cs typeface="+mn-cs"/>
                        </a:rPr>
                        <a:t>Threats</a:t>
                      </a:r>
                    </a:p>
                  </a:txBody>
                  <a:tcPr/>
                </a:tc>
                <a:extLst>
                  <a:ext uri="{0D108BD9-81ED-4DB2-BD59-A6C34878D82A}">
                    <a16:rowId xmlns:a16="http://schemas.microsoft.com/office/drawing/2014/main" val="4021784752"/>
                  </a:ext>
                </a:extLst>
              </a:tr>
            </a:tbl>
          </a:graphicData>
        </a:graphic>
      </p:graphicFrame>
    </p:spTree>
    <p:extLst>
      <p:ext uri="{BB962C8B-B14F-4D97-AF65-F5344CB8AC3E}">
        <p14:creationId xmlns:p14="http://schemas.microsoft.com/office/powerpoint/2010/main" val="1350144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PT Sans" panose="020B0503020203020204" pitchFamily="34" charset="77"/>
              </a:rPr>
              <a:t>Customer </a:t>
            </a:r>
            <a:br>
              <a:rPr lang="en-US">
                <a:solidFill>
                  <a:schemeClr val="bg1"/>
                </a:solidFill>
                <a:latin typeface="PT Sans" panose="020B0503020203020204" pitchFamily="34" charset="77"/>
              </a:rPr>
            </a:br>
            <a:r>
              <a:rPr lang="en-US">
                <a:solidFill>
                  <a:schemeClr val="bg1"/>
                </a:solidFill>
                <a:latin typeface="PT Sans" panose="020B0503020203020204" pitchFamily="34" charset="77"/>
              </a:rPr>
              <a:t>Surveys</a:t>
            </a:r>
          </a:p>
        </p:txBody>
      </p:sp>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38388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66" y="188914"/>
            <a:ext cx="9150422" cy="61653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703512" y="188914"/>
            <a:ext cx="8835373" cy="863823"/>
          </a:xfrm>
        </p:spPr>
        <p:txBody>
          <a:bodyPr/>
          <a:lstStyle/>
          <a:p>
            <a:r>
              <a:rPr lang="en-US"/>
              <a:t>Product Management Trap</a:t>
            </a:r>
          </a:p>
        </p:txBody>
      </p:sp>
    </p:spTree>
    <p:extLst>
      <p:ext uri="{BB962C8B-B14F-4D97-AF65-F5344CB8AC3E}">
        <p14:creationId xmlns:p14="http://schemas.microsoft.com/office/powerpoint/2010/main" val="335337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Line 2">
            <a:extLst>
              <a:ext uri="{FF2B5EF4-FFF2-40B4-BE49-F238E27FC236}">
                <a16:creationId xmlns:a16="http://schemas.microsoft.com/office/drawing/2014/main" id="{C29579FE-0F90-8FFA-623D-BBFF1BB3C976}"/>
              </a:ext>
            </a:extLst>
          </p:cNvPr>
          <p:cNvSpPr>
            <a:spLocks noChangeShapeType="1"/>
          </p:cNvSpPr>
          <p:nvPr/>
        </p:nvSpPr>
        <p:spPr bwMode="auto">
          <a:xfrm>
            <a:off x="9413875" y="3300413"/>
            <a:ext cx="0" cy="1111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1" name="Line 3">
            <a:extLst>
              <a:ext uri="{FF2B5EF4-FFF2-40B4-BE49-F238E27FC236}">
                <a16:creationId xmlns:a16="http://schemas.microsoft.com/office/drawing/2014/main" id="{D7F78BA6-F9B3-2C6D-66B6-8422CF269162}"/>
              </a:ext>
            </a:extLst>
          </p:cNvPr>
          <p:cNvSpPr>
            <a:spLocks noChangeShapeType="1"/>
          </p:cNvSpPr>
          <p:nvPr/>
        </p:nvSpPr>
        <p:spPr bwMode="auto">
          <a:xfrm>
            <a:off x="3214688" y="3300413"/>
            <a:ext cx="0" cy="1111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2" name="Line 4">
            <a:extLst>
              <a:ext uri="{FF2B5EF4-FFF2-40B4-BE49-F238E27FC236}">
                <a16:creationId xmlns:a16="http://schemas.microsoft.com/office/drawing/2014/main" id="{BA48E94F-5605-73E3-71FB-CCE002AC0B01}"/>
              </a:ext>
            </a:extLst>
          </p:cNvPr>
          <p:cNvSpPr>
            <a:spLocks noChangeShapeType="1"/>
          </p:cNvSpPr>
          <p:nvPr/>
        </p:nvSpPr>
        <p:spPr bwMode="auto">
          <a:xfrm>
            <a:off x="4797425" y="3300413"/>
            <a:ext cx="0" cy="1111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3" name="Line 5">
            <a:extLst>
              <a:ext uri="{FF2B5EF4-FFF2-40B4-BE49-F238E27FC236}">
                <a16:creationId xmlns:a16="http://schemas.microsoft.com/office/drawing/2014/main" id="{D3338B76-96B3-4D50-4B7D-16A49400BD3B}"/>
              </a:ext>
            </a:extLst>
          </p:cNvPr>
          <p:cNvSpPr>
            <a:spLocks noChangeShapeType="1"/>
          </p:cNvSpPr>
          <p:nvPr/>
        </p:nvSpPr>
        <p:spPr bwMode="auto">
          <a:xfrm>
            <a:off x="8139113" y="3300413"/>
            <a:ext cx="0" cy="1111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4" name="Line 6">
            <a:extLst>
              <a:ext uri="{FF2B5EF4-FFF2-40B4-BE49-F238E27FC236}">
                <a16:creationId xmlns:a16="http://schemas.microsoft.com/office/drawing/2014/main" id="{1E6CD695-BC3D-C02E-66E6-9DA4CF54C2E9}"/>
              </a:ext>
            </a:extLst>
          </p:cNvPr>
          <p:cNvSpPr>
            <a:spLocks noChangeShapeType="1"/>
          </p:cNvSpPr>
          <p:nvPr/>
        </p:nvSpPr>
        <p:spPr bwMode="auto">
          <a:xfrm>
            <a:off x="6337300" y="3300413"/>
            <a:ext cx="0" cy="111125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5" name="Rectangle 7">
            <a:extLst>
              <a:ext uri="{FF2B5EF4-FFF2-40B4-BE49-F238E27FC236}">
                <a16:creationId xmlns:a16="http://schemas.microsoft.com/office/drawing/2014/main" id="{5E0B17B8-7D25-0E5C-DDA8-35FE27573874}"/>
              </a:ext>
            </a:extLst>
          </p:cNvPr>
          <p:cNvSpPr>
            <a:spLocks noGrp="1" noChangeArrowheads="1"/>
          </p:cNvSpPr>
          <p:nvPr>
            <p:ph type="title"/>
          </p:nvPr>
        </p:nvSpPr>
        <p:spPr>
          <a:noFill/>
          <a:ln/>
        </p:spPr>
        <p:txBody>
          <a:bodyPr vert="horz" lIns="90488" tIns="45720" rIns="90488" bIns="45720" rtlCol="0" anchor="ctr">
            <a:normAutofit/>
          </a:bodyPr>
          <a:lstStyle/>
          <a:p>
            <a:r>
              <a:rPr lang="en-US" altLang="en-US"/>
              <a:t>Idealized Product Pipeline</a:t>
            </a:r>
          </a:p>
        </p:txBody>
      </p:sp>
      <p:sp>
        <p:nvSpPr>
          <p:cNvPr id="483336" name="Line 8">
            <a:extLst>
              <a:ext uri="{FF2B5EF4-FFF2-40B4-BE49-F238E27FC236}">
                <a16:creationId xmlns:a16="http://schemas.microsoft.com/office/drawing/2014/main" id="{44754B5C-951E-C1FE-4A55-6B549F88E44D}"/>
              </a:ext>
            </a:extLst>
          </p:cNvPr>
          <p:cNvSpPr>
            <a:spLocks noChangeShapeType="1"/>
          </p:cNvSpPr>
          <p:nvPr/>
        </p:nvSpPr>
        <p:spPr bwMode="auto">
          <a:xfrm>
            <a:off x="3233738" y="1916113"/>
            <a:ext cx="0" cy="1960562"/>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7" name="Line 9">
            <a:extLst>
              <a:ext uri="{FF2B5EF4-FFF2-40B4-BE49-F238E27FC236}">
                <a16:creationId xmlns:a16="http://schemas.microsoft.com/office/drawing/2014/main" id="{99D24E60-CFCC-0CF6-FCF3-49BDC32E8756}"/>
              </a:ext>
            </a:extLst>
          </p:cNvPr>
          <p:cNvSpPr>
            <a:spLocks noChangeShapeType="1"/>
          </p:cNvSpPr>
          <p:nvPr/>
        </p:nvSpPr>
        <p:spPr bwMode="auto">
          <a:xfrm>
            <a:off x="6343650" y="2395539"/>
            <a:ext cx="0" cy="142398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8" name="Line 10">
            <a:extLst>
              <a:ext uri="{FF2B5EF4-FFF2-40B4-BE49-F238E27FC236}">
                <a16:creationId xmlns:a16="http://schemas.microsoft.com/office/drawing/2014/main" id="{52F10973-9B05-DD7A-FCA2-C216701B09C6}"/>
              </a:ext>
            </a:extLst>
          </p:cNvPr>
          <p:cNvSpPr>
            <a:spLocks noChangeShapeType="1"/>
          </p:cNvSpPr>
          <p:nvPr/>
        </p:nvSpPr>
        <p:spPr bwMode="auto">
          <a:xfrm>
            <a:off x="8129588" y="2486026"/>
            <a:ext cx="0" cy="1298575"/>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9" name="Line 11">
            <a:extLst>
              <a:ext uri="{FF2B5EF4-FFF2-40B4-BE49-F238E27FC236}">
                <a16:creationId xmlns:a16="http://schemas.microsoft.com/office/drawing/2014/main" id="{547A1117-5472-EEB1-FE64-E3A8950B97F8}"/>
              </a:ext>
            </a:extLst>
          </p:cNvPr>
          <p:cNvSpPr>
            <a:spLocks noChangeShapeType="1"/>
          </p:cNvSpPr>
          <p:nvPr/>
        </p:nvSpPr>
        <p:spPr bwMode="auto">
          <a:xfrm>
            <a:off x="4805363" y="2309813"/>
            <a:ext cx="0" cy="17002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40" name="AutoShape 12">
            <a:extLst>
              <a:ext uri="{FF2B5EF4-FFF2-40B4-BE49-F238E27FC236}">
                <a16:creationId xmlns:a16="http://schemas.microsoft.com/office/drawing/2014/main" id="{251FADD8-96B9-F631-EB6A-85DF6F3298CC}"/>
              </a:ext>
            </a:extLst>
          </p:cNvPr>
          <p:cNvSpPr>
            <a:spLocks noChangeArrowheads="1"/>
          </p:cNvSpPr>
          <p:nvPr/>
        </p:nvSpPr>
        <p:spPr bwMode="auto">
          <a:xfrm>
            <a:off x="4240213" y="1641475"/>
            <a:ext cx="1130300" cy="673100"/>
          </a:xfrm>
          <a:prstGeom prst="diamond">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lnSpc>
                <a:spcPct val="90000"/>
              </a:lnSpc>
            </a:pPr>
            <a:r>
              <a:rPr lang="en-US" altLang="en-US" sz="1100">
                <a:latin typeface="Arial" panose="020B0604020202020204" pitchFamily="34" charset="0"/>
              </a:rPr>
              <a:t>Phase</a:t>
            </a:r>
          </a:p>
          <a:p>
            <a:pPr eaLnBrk="0" hangingPunct="0">
              <a:lnSpc>
                <a:spcPct val="90000"/>
              </a:lnSpc>
            </a:pPr>
            <a:r>
              <a:rPr lang="en-US" altLang="en-US" sz="1100">
                <a:latin typeface="Arial" panose="020B0604020202020204" pitchFamily="34" charset="0"/>
              </a:rPr>
              <a:t>Review 1</a:t>
            </a:r>
          </a:p>
        </p:txBody>
      </p:sp>
      <p:sp>
        <p:nvSpPr>
          <p:cNvPr id="483341" name="AutoShape 13">
            <a:extLst>
              <a:ext uri="{FF2B5EF4-FFF2-40B4-BE49-F238E27FC236}">
                <a16:creationId xmlns:a16="http://schemas.microsoft.com/office/drawing/2014/main" id="{DBFA8214-8910-70AC-A829-3351A308E368}"/>
              </a:ext>
            </a:extLst>
          </p:cNvPr>
          <p:cNvSpPr>
            <a:spLocks noChangeArrowheads="1"/>
          </p:cNvSpPr>
          <p:nvPr/>
        </p:nvSpPr>
        <p:spPr bwMode="auto">
          <a:xfrm>
            <a:off x="5776913" y="1738313"/>
            <a:ext cx="1130300" cy="673100"/>
          </a:xfrm>
          <a:prstGeom prst="diamond">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lnSpc>
                <a:spcPct val="90000"/>
              </a:lnSpc>
            </a:pPr>
            <a:r>
              <a:rPr lang="en-US" altLang="en-US" sz="1100">
                <a:latin typeface="Arial" panose="020B0604020202020204" pitchFamily="34" charset="0"/>
              </a:rPr>
              <a:t>Phase</a:t>
            </a:r>
          </a:p>
          <a:p>
            <a:pPr eaLnBrk="0" hangingPunct="0">
              <a:lnSpc>
                <a:spcPct val="90000"/>
              </a:lnSpc>
            </a:pPr>
            <a:r>
              <a:rPr lang="en-US" altLang="en-US" sz="1100">
                <a:latin typeface="Arial" panose="020B0604020202020204" pitchFamily="34" charset="0"/>
              </a:rPr>
              <a:t>Review 2</a:t>
            </a:r>
          </a:p>
        </p:txBody>
      </p:sp>
      <p:sp>
        <p:nvSpPr>
          <p:cNvPr id="483342" name="AutoShape 14">
            <a:extLst>
              <a:ext uri="{FF2B5EF4-FFF2-40B4-BE49-F238E27FC236}">
                <a16:creationId xmlns:a16="http://schemas.microsoft.com/office/drawing/2014/main" id="{9581C6F3-9E0B-E7D4-ABA8-25DA2648B756}"/>
              </a:ext>
            </a:extLst>
          </p:cNvPr>
          <p:cNvSpPr>
            <a:spLocks noChangeArrowheads="1"/>
          </p:cNvSpPr>
          <p:nvPr/>
        </p:nvSpPr>
        <p:spPr bwMode="auto">
          <a:xfrm>
            <a:off x="7573963" y="1811338"/>
            <a:ext cx="1130300" cy="673100"/>
          </a:xfrm>
          <a:prstGeom prst="diamond">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lnSpc>
                <a:spcPct val="90000"/>
              </a:lnSpc>
            </a:pPr>
            <a:r>
              <a:rPr lang="en-US" altLang="en-US" sz="1100">
                <a:latin typeface="Arial" panose="020B0604020202020204" pitchFamily="34" charset="0"/>
              </a:rPr>
              <a:t>Phase</a:t>
            </a:r>
          </a:p>
          <a:p>
            <a:pPr eaLnBrk="0" hangingPunct="0">
              <a:lnSpc>
                <a:spcPct val="90000"/>
              </a:lnSpc>
            </a:pPr>
            <a:r>
              <a:rPr lang="en-US" altLang="en-US" sz="1100">
                <a:latin typeface="Arial" panose="020B0604020202020204" pitchFamily="34" charset="0"/>
              </a:rPr>
              <a:t>Review 3</a:t>
            </a:r>
          </a:p>
        </p:txBody>
      </p:sp>
      <p:sp>
        <p:nvSpPr>
          <p:cNvPr id="483343" name="AutoShape 15">
            <a:extLst>
              <a:ext uri="{FF2B5EF4-FFF2-40B4-BE49-F238E27FC236}">
                <a16:creationId xmlns:a16="http://schemas.microsoft.com/office/drawing/2014/main" id="{ECFAF991-EF75-E231-4BF6-8F2E84669BA7}"/>
              </a:ext>
            </a:extLst>
          </p:cNvPr>
          <p:cNvSpPr>
            <a:spLocks noChangeArrowheads="1"/>
          </p:cNvSpPr>
          <p:nvPr/>
        </p:nvSpPr>
        <p:spPr bwMode="auto">
          <a:xfrm>
            <a:off x="2651125" y="1422400"/>
            <a:ext cx="1130300" cy="673100"/>
          </a:xfrm>
          <a:prstGeom prst="diamond">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lnSpc>
                <a:spcPct val="90000"/>
              </a:lnSpc>
            </a:pPr>
            <a:r>
              <a:rPr lang="en-US" altLang="en-US" sz="1100">
                <a:latin typeface="Arial" panose="020B0604020202020204" pitchFamily="34" charset="0"/>
              </a:rPr>
              <a:t>Portfolio</a:t>
            </a:r>
          </a:p>
          <a:p>
            <a:pPr eaLnBrk="0" hangingPunct="0">
              <a:lnSpc>
                <a:spcPct val="90000"/>
              </a:lnSpc>
            </a:pPr>
            <a:r>
              <a:rPr lang="en-US" altLang="en-US" sz="1100">
                <a:latin typeface="Arial" panose="020B0604020202020204" pitchFamily="34" charset="0"/>
              </a:rPr>
              <a:t>Review</a:t>
            </a:r>
          </a:p>
        </p:txBody>
      </p:sp>
      <p:sp>
        <p:nvSpPr>
          <p:cNvPr id="483344" name="Rectangle 16">
            <a:extLst>
              <a:ext uri="{FF2B5EF4-FFF2-40B4-BE49-F238E27FC236}">
                <a16:creationId xmlns:a16="http://schemas.microsoft.com/office/drawing/2014/main" id="{FEEF96AB-E95D-85E0-2980-A6592C1E577E}"/>
              </a:ext>
            </a:extLst>
          </p:cNvPr>
          <p:cNvSpPr>
            <a:spLocks noChangeArrowheads="1"/>
          </p:cNvSpPr>
          <p:nvPr/>
        </p:nvSpPr>
        <p:spPr bwMode="auto">
          <a:xfrm>
            <a:off x="3425826" y="2755901"/>
            <a:ext cx="1284007"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400" b="1" i="1" u="sng">
                <a:latin typeface="Arial" panose="020B0604020202020204" pitchFamily="34" charset="0"/>
              </a:rPr>
              <a:t>Phase 1:</a:t>
            </a:r>
            <a:endParaRPr lang="en-US" altLang="en-US" sz="1400" b="1" i="1">
              <a:latin typeface="Arial" panose="020B0604020202020204" pitchFamily="34" charset="0"/>
            </a:endParaRPr>
          </a:p>
          <a:p>
            <a:pPr eaLnBrk="0" hangingPunct="0"/>
            <a:r>
              <a:rPr lang="en-US" altLang="en-US" sz="1400" b="1" i="1">
                <a:latin typeface="Arial" panose="020B0604020202020204" pitchFamily="34" charset="0"/>
              </a:rPr>
              <a:t>Concept</a:t>
            </a:r>
          </a:p>
          <a:p>
            <a:pPr eaLnBrk="0" hangingPunct="0"/>
            <a:r>
              <a:rPr lang="en-US" altLang="en-US" sz="1400" b="1" i="1">
                <a:latin typeface="Arial" panose="020B0604020202020204" pitchFamily="34" charset="0"/>
              </a:rPr>
              <a:t>Investigation</a:t>
            </a:r>
          </a:p>
        </p:txBody>
      </p:sp>
      <p:sp>
        <p:nvSpPr>
          <p:cNvPr id="483345" name="Rectangle 17">
            <a:extLst>
              <a:ext uri="{FF2B5EF4-FFF2-40B4-BE49-F238E27FC236}">
                <a16:creationId xmlns:a16="http://schemas.microsoft.com/office/drawing/2014/main" id="{7C83D580-9788-A788-A3CB-B0300D7FD3A1}"/>
              </a:ext>
            </a:extLst>
          </p:cNvPr>
          <p:cNvSpPr>
            <a:spLocks noChangeArrowheads="1"/>
          </p:cNvSpPr>
          <p:nvPr/>
        </p:nvSpPr>
        <p:spPr bwMode="auto">
          <a:xfrm>
            <a:off x="5046663" y="2862264"/>
            <a:ext cx="1056380"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400" b="1" i="1" u="sng">
                <a:latin typeface="Arial" panose="020B0604020202020204" pitchFamily="34" charset="0"/>
              </a:rPr>
              <a:t>Phase 2:</a:t>
            </a:r>
            <a:endParaRPr lang="en-US" altLang="en-US" sz="1400" b="1" i="1">
              <a:latin typeface="Arial" panose="020B0604020202020204" pitchFamily="34" charset="0"/>
            </a:endParaRPr>
          </a:p>
          <a:p>
            <a:pPr eaLnBrk="0" hangingPunct="0"/>
            <a:r>
              <a:rPr lang="en-US" altLang="en-US" sz="1400" b="1" i="1">
                <a:latin typeface="Arial" panose="020B0604020202020204" pitchFamily="34" charset="0"/>
              </a:rPr>
              <a:t>Feasibility</a:t>
            </a:r>
          </a:p>
        </p:txBody>
      </p:sp>
      <p:sp>
        <p:nvSpPr>
          <p:cNvPr id="483346" name="Rectangle 18">
            <a:extLst>
              <a:ext uri="{FF2B5EF4-FFF2-40B4-BE49-F238E27FC236}">
                <a16:creationId xmlns:a16="http://schemas.microsoft.com/office/drawing/2014/main" id="{0F026151-A83E-169E-4E6F-F7FAA5929CA2}"/>
              </a:ext>
            </a:extLst>
          </p:cNvPr>
          <p:cNvSpPr>
            <a:spLocks noChangeArrowheads="1"/>
          </p:cNvSpPr>
          <p:nvPr/>
        </p:nvSpPr>
        <p:spPr bwMode="auto">
          <a:xfrm>
            <a:off x="6637339" y="2832101"/>
            <a:ext cx="1306449"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400" b="1" i="1" u="sng">
                <a:latin typeface="Arial" panose="020B0604020202020204" pitchFamily="34" charset="0"/>
              </a:rPr>
              <a:t>Phase 3:</a:t>
            </a:r>
            <a:endParaRPr lang="en-US" altLang="en-US" sz="1400" b="1" i="1">
              <a:latin typeface="Arial" panose="020B0604020202020204" pitchFamily="34" charset="0"/>
            </a:endParaRPr>
          </a:p>
          <a:p>
            <a:pPr eaLnBrk="0" hangingPunct="0"/>
            <a:r>
              <a:rPr lang="en-US" altLang="en-US" sz="1400" b="1" i="1">
                <a:latin typeface="Arial" panose="020B0604020202020204" pitchFamily="34" charset="0"/>
              </a:rPr>
              <a:t>Development</a:t>
            </a:r>
          </a:p>
        </p:txBody>
      </p:sp>
      <p:sp>
        <p:nvSpPr>
          <p:cNvPr id="483347" name="Rectangle 19">
            <a:extLst>
              <a:ext uri="{FF2B5EF4-FFF2-40B4-BE49-F238E27FC236}">
                <a16:creationId xmlns:a16="http://schemas.microsoft.com/office/drawing/2014/main" id="{7DA8E10A-0979-015C-F730-1C69A08C1B44}"/>
              </a:ext>
            </a:extLst>
          </p:cNvPr>
          <p:cNvSpPr>
            <a:spLocks noChangeArrowheads="1"/>
          </p:cNvSpPr>
          <p:nvPr/>
        </p:nvSpPr>
        <p:spPr bwMode="auto">
          <a:xfrm>
            <a:off x="8213725" y="2755901"/>
            <a:ext cx="1098550" cy="73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r>
              <a:rPr lang="en-US" altLang="en-US" sz="1400" b="1" i="1" u="sng">
                <a:latin typeface="Arial" panose="020B0604020202020204" pitchFamily="34" charset="0"/>
              </a:rPr>
              <a:t>Phase 4:</a:t>
            </a:r>
            <a:endParaRPr lang="en-US" altLang="en-US" sz="1400" b="1" i="1">
              <a:latin typeface="Arial" panose="020B0604020202020204" pitchFamily="34" charset="0"/>
            </a:endParaRPr>
          </a:p>
          <a:p>
            <a:pPr eaLnBrk="0" hangingPunct="0"/>
            <a:r>
              <a:rPr lang="en-US" altLang="en-US" sz="1400" b="1" i="1">
                <a:latin typeface="Arial" panose="020B0604020202020204" pitchFamily="34" charset="0"/>
              </a:rPr>
              <a:t>Post</a:t>
            </a:r>
          </a:p>
          <a:p>
            <a:pPr eaLnBrk="0" hangingPunct="0"/>
            <a:r>
              <a:rPr lang="en-US" altLang="en-US" sz="1400" b="1" i="1">
                <a:latin typeface="Arial" panose="020B0604020202020204" pitchFamily="34" charset="0"/>
              </a:rPr>
              <a:t>Release</a:t>
            </a:r>
          </a:p>
        </p:txBody>
      </p:sp>
      <p:sp>
        <p:nvSpPr>
          <p:cNvPr id="483348" name="Line 20">
            <a:extLst>
              <a:ext uri="{FF2B5EF4-FFF2-40B4-BE49-F238E27FC236}">
                <a16:creationId xmlns:a16="http://schemas.microsoft.com/office/drawing/2014/main" id="{ED1C6D56-506B-DFF7-632E-093D1A269C38}"/>
              </a:ext>
            </a:extLst>
          </p:cNvPr>
          <p:cNvSpPr>
            <a:spLocks noChangeShapeType="1"/>
          </p:cNvSpPr>
          <p:nvPr/>
        </p:nvSpPr>
        <p:spPr bwMode="auto">
          <a:xfrm>
            <a:off x="9412288" y="2446339"/>
            <a:ext cx="0" cy="1139825"/>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49" name="Rectangle 21">
            <a:extLst>
              <a:ext uri="{FF2B5EF4-FFF2-40B4-BE49-F238E27FC236}">
                <a16:creationId xmlns:a16="http://schemas.microsoft.com/office/drawing/2014/main" id="{D4C0F2C2-416B-1BF4-C1F6-646D6F44206D}"/>
              </a:ext>
            </a:extLst>
          </p:cNvPr>
          <p:cNvSpPr>
            <a:spLocks noChangeArrowheads="1"/>
          </p:cNvSpPr>
          <p:nvPr/>
        </p:nvSpPr>
        <p:spPr bwMode="auto">
          <a:xfrm>
            <a:off x="9447213" y="2635250"/>
            <a:ext cx="10525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r>
              <a:rPr lang="en-US" altLang="en-US" sz="1000" b="1" i="1">
                <a:latin typeface="Arial" panose="020B0604020202020204" pitchFamily="34" charset="0"/>
              </a:rPr>
              <a:t>Current</a:t>
            </a:r>
          </a:p>
          <a:p>
            <a:pPr eaLnBrk="0" hangingPunct="0"/>
            <a:r>
              <a:rPr lang="en-US" altLang="en-US" sz="1000" b="1" i="1">
                <a:latin typeface="Arial" panose="020B0604020202020204" pitchFamily="34" charset="0"/>
              </a:rPr>
              <a:t>Product</a:t>
            </a:r>
          </a:p>
          <a:p>
            <a:pPr eaLnBrk="0" hangingPunct="0"/>
            <a:r>
              <a:rPr lang="en-US" altLang="en-US" sz="1000" b="1" i="1">
                <a:latin typeface="Arial" panose="020B0604020202020204" pitchFamily="34" charset="0"/>
              </a:rPr>
              <a:t>Support</a:t>
            </a:r>
          </a:p>
        </p:txBody>
      </p:sp>
      <p:sp>
        <p:nvSpPr>
          <p:cNvPr id="483350" name="Freeform 22">
            <a:extLst>
              <a:ext uri="{FF2B5EF4-FFF2-40B4-BE49-F238E27FC236}">
                <a16:creationId xmlns:a16="http://schemas.microsoft.com/office/drawing/2014/main" id="{1EF7B4C3-A16A-FCE2-D90B-592F94176F64}"/>
              </a:ext>
            </a:extLst>
          </p:cNvPr>
          <p:cNvSpPr>
            <a:spLocks/>
          </p:cNvSpPr>
          <p:nvPr/>
        </p:nvSpPr>
        <p:spPr bwMode="auto">
          <a:xfrm>
            <a:off x="2355850" y="2092325"/>
            <a:ext cx="7869238" cy="547688"/>
          </a:xfrm>
          <a:custGeom>
            <a:avLst/>
            <a:gdLst>
              <a:gd name="T0" fmla="*/ 0 w 4957"/>
              <a:gd name="T1" fmla="*/ 0 h 345"/>
              <a:gd name="T2" fmla="*/ 2 w 4957"/>
              <a:gd name="T3" fmla="*/ 10 h 345"/>
              <a:gd name="T4" fmla="*/ 9 w 4957"/>
              <a:gd name="T5" fmla="*/ 20 h 345"/>
              <a:gd name="T6" fmla="*/ 18 w 4957"/>
              <a:gd name="T7" fmla="*/ 30 h 345"/>
              <a:gd name="T8" fmla="*/ 34 w 4957"/>
              <a:gd name="T9" fmla="*/ 40 h 345"/>
              <a:gd name="T10" fmla="*/ 52 w 4957"/>
              <a:gd name="T11" fmla="*/ 50 h 345"/>
              <a:gd name="T12" fmla="*/ 75 w 4957"/>
              <a:gd name="T13" fmla="*/ 59 h 345"/>
              <a:gd name="T14" fmla="*/ 102 w 4957"/>
              <a:gd name="T15" fmla="*/ 69 h 345"/>
              <a:gd name="T16" fmla="*/ 134 w 4957"/>
              <a:gd name="T17" fmla="*/ 79 h 345"/>
              <a:gd name="T18" fmla="*/ 170 w 4957"/>
              <a:gd name="T19" fmla="*/ 89 h 345"/>
              <a:gd name="T20" fmla="*/ 209 w 4957"/>
              <a:gd name="T21" fmla="*/ 99 h 345"/>
              <a:gd name="T22" fmla="*/ 252 w 4957"/>
              <a:gd name="T23" fmla="*/ 108 h 345"/>
              <a:gd name="T24" fmla="*/ 300 w 4957"/>
              <a:gd name="T25" fmla="*/ 118 h 345"/>
              <a:gd name="T26" fmla="*/ 350 w 4957"/>
              <a:gd name="T27" fmla="*/ 127 h 345"/>
              <a:gd name="T28" fmla="*/ 407 w 4957"/>
              <a:gd name="T29" fmla="*/ 136 h 345"/>
              <a:gd name="T30" fmla="*/ 465 w 4957"/>
              <a:gd name="T31" fmla="*/ 145 h 345"/>
              <a:gd name="T32" fmla="*/ 527 w 4957"/>
              <a:gd name="T33" fmla="*/ 155 h 345"/>
              <a:gd name="T34" fmla="*/ 594 w 4957"/>
              <a:gd name="T35" fmla="*/ 163 h 345"/>
              <a:gd name="T36" fmla="*/ 664 w 4957"/>
              <a:gd name="T37" fmla="*/ 172 h 345"/>
              <a:gd name="T38" fmla="*/ 738 w 4957"/>
              <a:gd name="T39" fmla="*/ 181 h 345"/>
              <a:gd name="T40" fmla="*/ 815 w 4957"/>
              <a:gd name="T41" fmla="*/ 189 h 345"/>
              <a:gd name="T42" fmla="*/ 896 w 4957"/>
              <a:gd name="T43" fmla="*/ 197 h 345"/>
              <a:gd name="T44" fmla="*/ 981 w 4957"/>
              <a:gd name="T45" fmla="*/ 206 h 345"/>
              <a:gd name="T46" fmla="*/ 1069 w 4957"/>
              <a:gd name="T47" fmla="*/ 213 h 345"/>
              <a:gd name="T48" fmla="*/ 1159 w 4957"/>
              <a:gd name="T49" fmla="*/ 221 h 345"/>
              <a:gd name="T50" fmla="*/ 1254 w 4957"/>
              <a:gd name="T51" fmla="*/ 229 h 345"/>
              <a:gd name="T52" fmla="*/ 1351 w 4957"/>
              <a:gd name="T53" fmla="*/ 236 h 345"/>
              <a:gd name="T54" fmla="*/ 1451 w 4957"/>
              <a:gd name="T55" fmla="*/ 243 h 345"/>
              <a:gd name="T56" fmla="*/ 1556 w 4957"/>
              <a:gd name="T57" fmla="*/ 251 h 345"/>
              <a:gd name="T58" fmla="*/ 1662 w 4957"/>
              <a:gd name="T59" fmla="*/ 257 h 345"/>
              <a:gd name="T60" fmla="*/ 1770 w 4957"/>
              <a:gd name="T61" fmla="*/ 264 h 345"/>
              <a:gd name="T62" fmla="*/ 1882 w 4957"/>
              <a:gd name="T63" fmla="*/ 270 h 345"/>
              <a:gd name="T64" fmla="*/ 1998 w 4957"/>
              <a:gd name="T65" fmla="*/ 276 h 345"/>
              <a:gd name="T66" fmla="*/ 2114 w 4957"/>
              <a:gd name="T67" fmla="*/ 282 h 345"/>
              <a:gd name="T68" fmla="*/ 2233 w 4957"/>
              <a:gd name="T69" fmla="*/ 288 h 345"/>
              <a:gd name="T70" fmla="*/ 2354 w 4957"/>
              <a:gd name="T71" fmla="*/ 293 h 345"/>
              <a:gd name="T72" fmla="*/ 2479 w 4957"/>
              <a:gd name="T73" fmla="*/ 298 h 345"/>
              <a:gd name="T74" fmla="*/ 2604 w 4957"/>
              <a:gd name="T75" fmla="*/ 303 h 345"/>
              <a:gd name="T76" fmla="*/ 2732 w 4957"/>
              <a:gd name="T77" fmla="*/ 308 h 345"/>
              <a:gd name="T78" fmla="*/ 2862 w 4957"/>
              <a:gd name="T79" fmla="*/ 312 h 345"/>
              <a:gd name="T80" fmla="*/ 2994 w 4957"/>
              <a:gd name="T81" fmla="*/ 316 h 345"/>
              <a:gd name="T82" fmla="*/ 3127 w 4957"/>
              <a:gd name="T83" fmla="*/ 320 h 345"/>
              <a:gd name="T84" fmla="*/ 3262 w 4957"/>
              <a:gd name="T85" fmla="*/ 323 h 345"/>
              <a:gd name="T86" fmla="*/ 3398 w 4957"/>
              <a:gd name="T87" fmla="*/ 327 h 345"/>
              <a:gd name="T88" fmla="*/ 3536 w 4957"/>
              <a:gd name="T89" fmla="*/ 330 h 345"/>
              <a:gd name="T90" fmla="*/ 3675 w 4957"/>
              <a:gd name="T91" fmla="*/ 332 h 345"/>
              <a:gd name="T92" fmla="*/ 3813 w 4957"/>
              <a:gd name="T93" fmla="*/ 335 h 345"/>
              <a:gd name="T94" fmla="*/ 3955 w 4957"/>
              <a:gd name="T95" fmla="*/ 337 h 345"/>
              <a:gd name="T96" fmla="*/ 4096 w 4957"/>
              <a:gd name="T97" fmla="*/ 339 h 345"/>
              <a:gd name="T98" fmla="*/ 4238 w 4957"/>
              <a:gd name="T99" fmla="*/ 341 h 345"/>
              <a:gd name="T100" fmla="*/ 4382 w 4957"/>
              <a:gd name="T101" fmla="*/ 342 h 345"/>
              <a:gd name="T102" fmla="*/ 4526 w 4957"/>
              <a:gd name="T103" fmla="*/ 343 h 345"/>
              <a:gd name="T104" fmla="*/ 4668 w 4957"/>
              <a:gd name="T105" fmla="*/ 344 h 345"/>
              <a:gd name="T106" fmla="*/ 4813 w 4957"/>
              <a:gd name="T107" fmla="*/ 344 h 345"/>
              <a:gd name="T108" fmla="*/ 4956 w 4957"/>
              <a:gd name="T109"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57" h="345">
                <a:moveTo>
                  <a:pt x="0" y="0"/>
                </a:moveTo>
                <a:lnTo>
                  <a:pt x="2" y="10"/>
                </a:lnTo>
                <a:lnTo>
                  <a:pt x="9" y="20"/>
                </a:lnTo>
                <a:lnTo>
                  <a:pt x="18" y="30"/>
                </a:lnTo>
                <a:lnTo>
                  <a:pt x="34" y="40"/>
                </a:lnTo>
                <a:lnTo>
                  <a:pt x="52" y="50"/>
                </a:lnTo>
                <a:lnTo>
                  <a:pt x="75" y="59"/>
                </a:lnTo>
                <a:lnTo>
                  <a:pt x="102" y="69"/>
                </a:lnTo>
                <a:lnTo>
                  <a:pt x="134" y="79"/>
                </a:lnTo>
                <a:lnTo>
                  <a:pt x="170" y="89"/>
                </a:lnTo>
                <a:lnTo>
                  <a:pt x="209" y="99"/>
                </a:lnTo>
                <a:lnTo>
                  <a:pt x="252" y="108"/>
                </a:lnTo>
                <a:lnTo>
                  <a:pt x="300" y="118"/>
                </a:lnTo>
                <a:lnTo>
                  <a:pt x="350" y="127"/>
                </a:lnTo>
                <a:lnTo>
                  <a:pt x="407" y="136"/>
                </a:lnTo>
                <a:lnTo>
                  <a:pt x="465" y="145"/>
                </a:lnTo>
                <a:lnTo>
                  <a:pt x="527" y="155"/>
                </a:lnTo>
                <a:lnTo>
                  <a:pt x="594" y="163"/>
                </a:lnTo>
                <a:lnTo>
                  <a:pt x="664" y="172"/>
                </a:lnTo>
                <a:lnTo>
                  <a:pt x="738" y="181"/>
                </a:lnTo>
                <a:lnTo>
                  <a:pt x="815" y="189"/>
                </a:lnTo>
                <a:lnTo>
                  <a:pt x="896" y="197"/>
                </a:lnTo>
                <a:lnTo>
                  <a:pt x="981" y="206"/>
                </a:lnTo>
                <a:lnTo>
                  <a:pt x="1069" y="213"/>
                </a:lnTo>
                <a:lnTo>
                  <a:pt x="1159" y="221"/>
                </a:lnTo>
                <a:lnTo>
                  <a:pt x="1254" y="229"/>
                </a:lnTo>
                <a:lnTo>
                  <a:pt x="1351" y="236"/>
                </a:lnTo>
                <a:lnTo>
                  <a:pt x="1451" y="243"/>
                </a:lnTo>
                <a:lnTo>
                  <a:pt x="1556" y="251"/>
                </a:lnTo>
                <a:lnTo>
                  <a:pt x="1662" y="257"/>
                </a:lnTo>
                <a:lnTo>
                  <a:pt x="1770" y="264"/>
                </a:lnTo>
                <a:lnTo>
                  <a:pt x="1882" y="270"/>
                </a:lnTo>
                <a:lnTo>
                  <a:pt x="1998" y="276"/>
                </a:lnTo>
                <a:lnTo>
                  <a:pt x="2114" y="282"/>
                </a:lnTo>
                <a:lnTo>
                  <a:pt x="2233" y="288"/>
                </a:lnTo>
                <a:lnTo>
                  <a:pt x="2354" y="293"/>
                </a:lnTo>
                <a:lnTo>
                  <a:pt x="2479" y="298"/>
                </a:lnTo>
                <a:lnTo>
                  <a:pt x="2604" y="303"/>
                </a:lnTo>
                <a:lnTo>
                  <a:pt x="2732" y="308"/>
                </a:lnTo>
                <a:lnTo>
                  <a:pt x="2862" y="312"/>
                </a:lnTo>
                <a:lnTo>
                  <a:pt x="2994" y="316"/>
                </a:lnTo>
                <a:lnTo>
                  <a:pt x="3127" y="320"/>
                </a:lnTo>
                <a:lnTo>
                  <a:pt x="3262" y="323"/>
                </a:lnTo>
                <a:lnTo>
                  <a:pt x="3398" y="327"/>
                </a:lnTo>
                <a:lnTo>
                  <a:pt x="3536" y="330"/>
                </a:lnTo>
                <a:lnTo>
                  <a:pt x="3675" y="332"/>
                </a:lnTo>
                <a:lnTo>
                  <a:pt x="3813" y="335"/>
                </a:lnTo>
                <a:lnTo>
                  <a:pt x="3955" y="337"/>
                </a:lnTo>
                <a:lnTo>
                  <a:pt x="4096" y="339"/>
                </a:lnTo>
                <a:lnTo>
                  <a:pt x="4238" y="341"/>
                </a:lnTo>
                <a:lnTo>
                  <a:pt x="4382" y="342"/>
                </a:lnTo>
                <a:lnTo>
                  <a:pt x="4526" y="343"/>
                </a:lnTo>
                <a:lnTo>
                  <a:pt x="4668" y="344"/>
                </a:lnTo>
                <a:lnTo>
                  <a:pt x="4813" y="344"/>
                </a:lnTo>
                <a:lnTo>
                  <a:pt x="4956" y="34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51" name="Freeform 23">
            <a:extLst>
              <a:ext uri="{FF2B5EF4-FFF2-40B4-BE49-F238E27FC236}">
                <a16:creationId xmlns:a16="http://schemas.microsoft.com/office/drawing/2014/main" id="{C3796A33-DE41-7884-EDDD-1CBE6C4CCAA0}"/>
              </a:ext>
            </a:extLst>
          </p:cNvPr>
          <p:cNvSpPr>
            <a:spLocks/>
          </p:cNvSpPr>
          <p:nvPr/>
        </p:nvSpPr>
        <p:spPr bwMode="auto">
          <a:xfrm>
            <a:off x="2354264" y="3559175"/>
            <a:ext cx="7869237" cy="547688"/>
          </a:xfrm>
          <a:custGeom>
            <a:avLst/>
            <a:gdLst>
              <a:gd name="T0" fmla="*/ 0 w 4957"/>
              <a:gd name="T1" fmla="*/ 344 h 345"/>
              <a:gd name="T2" fmla="*/ 2 w 4957"/>
              <a:gd name="T3" fmla="*/ 334 h 345"/>
              <a:gd name="T4" fmla="*/ 9 w 4957"/>
              <a:gd name="T5" fmla="*/ 324 h 345"/>
              <a:gd name="T6" fmla="*/ 18 w 4957"/>
              <a:gd name="T7" fmla="*/ 314 h 345"/>
              <a:gd name="T8" fmla="*/ 34 w 4957"/>
              <a:gd name="T9" fmla="*/ 304 h 345"/>
              <a:gd name="T10" fmla="*/ 52 w 4957"/>
              <a:gd name="T11" fmla="*/ 294 h 345"/>
              <a:gd name="T12" fmla="*/ 75 w 4957"/>
              <a:gd name="T13" fmla="*/ 285 h 345"/>
              <a:gd name="T14" fmla="*/ 102 w 4957"/>
              <a:gd name="T15" fmla="*/ 275 h 345"/>
              <a:gd name="T16" fmla="*/ 134 w 4957"/>
              <a:gd name="T17" fmla="*/ 265 h 345"/>
              <a:gd name="T18" fmla="*/ 170 w 4957"/>
              <a:gd name="T19" fmla="*/ 255 h 345"/>
              <a:gd name="T20" fmla="*/ 209 w 4957"/>
              <a:gd name="T21" fmla="*/ 245 h 345"/>
              <a:gd name="T22" fmla="*/ 252 w 4957"/>
              <a:gd name="T23" fmla="*/ 236 h 345"/>
              <a:gd name="T24" fmla="*/ 300 w 4957"/>
              <a:gd name="T25" fmla="*/ 226 h 345"/>
              <a:gd name="T26" fmla="*/ 350 w 4957"/>
              <a:gd name="T27" fmla="*/ 217 h 345"/>
              <a:gd name="T28" fmla="*/ 407 w 4957"/>
              <a:gd name="T29" fmla="*/ 208 h 345"/>
              <a:gd name="T30" fmla="*/ 465 w 4957"/>
              <a:gd name="T31" fmla="*/ 199 h 345"/>
              <a:gd name="T32" fmla="*/ 527 w 4957"/>
              <a:gd name="T33" fmla="*/ 189 h 345"/>
              <a:gd name="T34" fmla="*/ 594 w 4957"/>
              <a:gd name="T35" fmla="*/ 181 h 345"/>
              <a:gd name="T36" fmla="*/ 664 w 4957"/>
              <a:gd name="T37" fmla="*/ 172 h 345"/>
              <a:gd name="T38" fmla="*/ 738 w 4957"/>
              <a:gd name="T39" fmla="*/ 163 h 345"/>
              <a:gd name="T40" fmla="*/ 815 w 4957"/>
              <a:gd name="T41" fmla="*/ 155 h 345"/>
              <a:gd name="T42" fmla="*/ 896 w 4957"/>
              <a:gd name="T43" fmla="*/ 147 h 345"/>
              <a:gd name="T44" fmla="*/ 981 w 4957"/>
              <a:gd name="T45" fmla="*/ 138 h 345"/>
              <a:gd name="T46" fmla="*/ 1069 w 4957"/>
              <a:gd name="T47" fmla="*/ 131 h 345"/>
              <a:gd name="T48" fmla="*/ 1159 w 4957"/>
              <a:gd name="T49" fmla="*/ 123 h 345"/>
              <a:gd name="T50" fmla="*/ 1254 w 4957"/>
              <a:gd name="T51" fmla="*/ 115 h 345"/>
              <a:gd name="T52" fmla="*/ 1351 w 4957"/>
              <a:gd name="T53" fmla="*/ 108 h 345"/>
              <a:gd name="T54" fmla="*/ 1451 w 4957"/>
              <a:gd name="T55" fmla="*/ 101 h 345"/>
              <a:gd name="T56" fmla="*/ 1556 w 4957"/>
              <a:gd name="T57" fmla="*/ 93 h 345"/>
              <a:gd name="T58" fmla="*/ 1662 w 4957"/>
              <a:gd name="T59" fmla="*/ 87 h 345"/>
              <a:gd name="T60" fmla="*/ 1770 w 4957"/>
              <a:gd name="T61" fmla="*/ 80 h 345"/>
              <a:gd name="T62" fmla="*/ 1882 w 4957"/>
              <a:gd name="T63" fmla="*/ 74 h 345"/>
              <a:gd name="T64" fmla="*/ 1998 w 4957"/>
              <a:gd name="T65" fmla="*/ 68 h 345"/>
              <a:gd name="T66" fmla="*/ 2114 w 4957"/>
              <a:gd name="T67" fmla="*/ 62 h 345"/>
              <a:gd name="T68" fmla="*/ 2233 w 4957"/>
              <a:gd name="T69" fmla="*/ 56 h 345"/>
              <a:gd name="T70" fmla="*/ 2354 w 4957"/>
              <a:gd name="T71" fmla="*/ 51 h 345"/>
              <a:gd name="T72" fmla="*/ 2479 w 4957"/>
              <a:gd name="T73" fmla="*/ 46 h 345"/>
              <a:gd name="T74" fmla="*/ 2604 w 4957"/>
              <a:gd name="T75" fmla="*/ 41 h 345"/>
              <a:gd name="T76" fmla="*/ 2732 w 4957"/>
              <a:gd name="T77" fmla="*/ 36 h 345"/>
              <a:gd name="T78" fmla="*/ 2862 w 4957"/>
              <a:gd name="T79" fmla="*/ 32 h 345"/>
              <a:gd name="T80" fmla="*/ 2994 w 4957"/>
              <a:gd name="T81" fmla="*/ 28 h 345"/>
              <a:gd name="T82" fmla="*/ 3127 w 4957"/>
              <a:gd name="T83" fmla="*/ 24 h 345"/>
              <a:gd name="T84" fmla="*/ 3262 w 4957"/>
              <a:gd name="T85" fmla="*/ 21 h 345"/>
              <a:gd name="T86" fmla="*/ 3398 w 4957"/>
              <a:gd name="T87" fmla="*/ 17 h 345"/>
              <a:gd name="T88" fmla="*/ 3536 w 4957"/>
              <a:gd name="T89" fmla="*/ 14 h 345"/>
              <a:gd name="T90" fmla="*/ 3675 w 4957"/>
              <a:gd name="T91" fmla="*/ 12 h 345"/>
              <a:gd name="T92" fmla="*/ 3813 w 4957"/>
              <a:gd name="T93" fmla="*/ 9 h 345"/>
              <a:gd name="T94" fmla="*/ 3955 w 4957"/>
              <a:gd name="T95" fmla="*/ 7 h 345"/>
              <a:gd name="T96" fmla="*/ 4096 w 4957"/>
              <a:gd name="T97" fmla="*/ 5 h 345"/>
              <a:gd name="T98" fmla="*/ 4238 w 4957"/>
              <a:gd name="T99" fmla="*/ 3 h 345"/>
              <a:gd name="T100" fmla="*/ 4382 w 4957"/>
              <a:gd name="T101" fmla="*/ 2 h 345"/>
              <a:gd name="T102" fmla="*/ 4526 w 4957"/>
              <a:gd name="T103" fmla="*/ 1 h 345"/>
              <a:gd name="T104" fmla="*/ 4668 w 4957"/>
              <a:gd name="T105" fmla="*/ 0 h 345"/>
              <a:gd name="T106" fmla="*/ 4813 w 4957"/>
              <a:gd name="T107" fmla="*/ 0 h 345"/>
              <a:gd name="T108" fmla="*/ 4956 w 4957"/>
              <a:gd name="T10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57" h="345">
                <a:moveTo>
                  <a:pt x="0" y="344"/>
                </a:moveTo>
                <a:lnTo>
                  <a:pt x="2" y="334"/>
                </a:lnTo>
                <a:lnTo>
                  <a:pt x="9" y="324"/>
                </a:lnTo>
                <a:lnTo>
                  <a:pt x="18" y="314"/>
                </a:lnTo>
                <a:lnTo>
                  <a:pt x="34" y="304"/>
                </a:lnTo>
                <a:lnTo>
                  <a:pt x="52" y="294"/>
                </a:lnTo>
                <a:lnTo>
                  <a:pt x="75" y="285"/>
                </a:lnTo>
                <a:lnTo>
                  <a:pt x="102" y="275"/>
                </a:lnTo>
                <a:lnTo>
                  <a:pt x="134" y="265"/>
                </a:lnTo>
                <a:lnTo>
                  <a:pt x="170" y="255"/>
                </a:lnTo>
                <a:lnTo>
                  <a:pt x="209" y="245"/>
                </a:lnTo>
                <a:lnTo>
                  <a:pt x="252" y="236"/>
                </a:lnTo>
                <a:lnTo>
                  <a:pt x="300" y="226"/>
                </a:lnTo>
                <a:lnTo>
                  <a:pt x="350" y="217"/>
                </a:lnTo>
                <a:lnTo>
                  <a:pt x="407" y="208"/>
                </a:lnTo>
                <a:lnTo>
                  <a:pt x="465" y="199"/>
                </a:lnTo>
                <a:lnTo>
                  <a:pt x="527" y="189"/>
                </a:lnTo>
                <a:lnTo>
                  <a:pt x="594" y="181"/>
                </a:lnTo>
                <a:lnTo>
                  <a:pt x="664" y="172"/>
                </a:lnTo>
                <a:lnTo>
                  <a:pt x="738" y="163"/>
                </a:lnTo>
                <a:lnTo>
                  <a:pt x="815" y="155"/>
                </a:lnTo>
                <a:lnTo>
                  <a:pt x="896" y="147"/>
                </a:lnTo>
                <a:lnTo>
                  <a:pt x="981" y="138"/>
                </a:lnTo>
                <a:lnTo>
                  <a:pt x="1069" y="131"/>
                </a:lnTo>
                <a:lnTo>
                  <a:pt x="1159" y="123"/>
                </a:lnTo>
                <a:lnTo>
                  <a:pt x="1254" y="115"/>
                </a:lnTo>
                <a:lnTo>
                  <a:pt x="1351" y="108"/>
                </a:lnTo>
                <a:lnTo>
                  <a:pt x="1451" y="101"/>
                </a:lnTo>
                <a:lnTo>
                  <a:pt x="1556" y="93"/>
                </a:lnTo>
                <a:lnTo>
                  <a:pt x="1662" y="87"/>
                </a:lnTo>
                <a:lnTo>
                  <a:pt x="1770" y="80"/>
                </a:lnTo>
                <a:lnTo>
                  <a:pt x="1882" y="74"/>
                </a:lnTo>
                <a:lnTo>
                  <a:pt x="1998" y="68"/>
                </a:lnTo>
                <a:lnTo>
                  <a:pt x="2114" y="62"/>
                </a:lnTo>
                <a:lnTo>
                  <a:pt x="2233" y="56"/>
                </a:lnTo>
                <a:lnTo>
                  <a:pt x="2354" y="51"/>
                </a:lnTo>
                <a:lnTo>
                  <a:pt x="2479" y="46"/>
                </a:lnTo>
                <a:lnTo>
                  <a:pt x="2604" y="41"/>
                </a:lnTo>
                <a:lnTo>
                  <a:pt x="2732" y="36"/>
                </a:lnTo>
                <a:lnTo>
                  <a:pt x="2862" y="32"/>
                </a:lnTo>
                <a:lnTo>
                  <a:pt x="2994" y="28"/>
                </a:lnTo>
                <a:lnTo>
                  <a:pt x="3127" y="24"/>
                </a:lnTo>
                <a:lnTo>
                  <a:pt x="3262" y="21"/>
                </a:lnTo>
                <a:lnTo>
                  <a:pt x="3398" y="17"/>
                </a:lnTo>
                <a:lnTo>
                  <a:pt x="3536" y="14"/>
                </a:lnTo>
                <a:lnTo>
                  <a:pt x="3675" y="12"/>
                </a:lnTo>
                <a:lnTo>
                  <a:pt x="3813" y="9"/>
                </a:lnTo>
                <a:lnTo>
                  <a:pt x="3955" y="7"/>
                </a:lnTo>
                <a:lnTo>
                  <a:pt x="4096" y="5"/>
                </a:lnTo>
                <a:lnTo>
                  <a:pt x="4238" y="3"/>
                </a:lnTo>
                <a:lnTo>
                  <a:pt x="4382" y="2"/>
                </a:lnTo>
                <a:lnTo>
                  <a:pt x="4526" y="1"/>
                </a:lnTo>
                <a:lnTo>
                  <a:pt x="4668" y="0"/>
                </a:lnTo>
                <a:lnTo>
                  <a:pt x="4813" y="0"/>
                </a:lnTo>
                <a:lnTo>
                  <a:pt x="4956"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352" name="Group 24">
            <a:extLst>
              <a:ext uri="{FF2B5EF4-FFF2-40B4-BE49-F238E27FC236}">
                <a16:creationId xmlns:a16="http://schemas.microsoft.com/office/drawing/2014/main" id="{023A9C26-8F31-7DCA-14C1-0C690C617029}"/>
              </a:ext>
            </a:extLst>
          </p:cNvPr>
          <p:cNvGrpSpPr>
            <a:grpSpLocks/>
          </p:cNvGrpSpPr>
          <p:nvPr/>
        </p:nvGrpSpPr>
        <p:grpSpPr bwMode="auto">
          <a:xfrm>
            <a:off x="2960689" y="2751139"/>
            <a:ext cx="6802437" cy="757237"/>
            <a:chOff x="905" y="1733"/>
            <a:chExt cx="4285" cy="477"/>
          </a:xfrm>
        </p:grpSpPr>
        <p:sp>
          <p:nvSpPr>
            <p:cNvPr id="483353" name="Rectangle 25">
              <a:extLst>
                <a:ext uri="{FF2B5EF4-FFF2-40B4-BE49-F238E27FC236}">
                  <a16:creationId xmlns:a16="http://schemas.microsoft.com/office/drawing/2014/main" id="{82E1A51B-11FC-CE5D-A117-0781E6257AB7}"/>
                </a:ext>
              </a:extLst>
            </p:cNvPr>
            <p:cNvSpPr>
              <a:spLocks noChangeArrowheads="1"/>
            </p:cNvSpPr>
            <p:nvPr/>
          </p:nvSpPr>
          <p:spPr bwMode="auto">
            <a:xfrm>
              <a:off x="905" y="1733"/>
              <a:ext cx="185"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lnSpc>
                  <a:spcPct val="30000"/>
                </a:lnSpc>
                <a:spcBef>
                  <a:spcPct val="50000"/>
                </a:spcBef>
              </a:pPr>
              <a:r>
                <a:rPr lang="en-US" altLang="en-US" sz="1200" b="1">
                  <a:latin typeface="Arial" panose="020B0604020202020204" pitchFamily="34" charset="0"/>
                </a:rPr>
                <a:t>E</a:t>
              </a:r>
            </a:p>
            <a:p>
              <a:pPr algn="l" eaLnBrk="0" hangingPunct="0">
                <a:lnSpc>
                  <a:spcPct val="30000"/>
                </a:lnSpc>
                <a:spcBef>
                  <a:spcPct val="50000"/>
                </a:spcBef>
              </a:pPr>
              <a:r>
                <a:rPr lang="en-US" altLang="en-US" sz="1200" b="1">
                  <a:latin typeface="Arial" panose="020B0604020202020204" pitchFamily="34" charset="0"/>
                </a:rPr>
                <a:t>N</a:t>
              </a:r>
            </a:p>
            <a:p>
              <a:pPr algn="l" eaLnBrk="0" hangingPunct="0">
                <a:lnSpc>
                  <a:spcPct val="30000"/>
                </a:lnSpc>
                <a:spcBef>
                  <a:spcPct val="50000"/>
                </a:spcBef>
              </a:pPr>
              <a:r>
                <a:rPr lang="en-US" altLang="en-US" sz="1200" b="1">
                  <a:latin typeface="Arial" panose="020B0604020202020204" pitchFamily="34" charset="0"/>
                </a:rPr>
                <a:t>T</a:t>
              </a:r>
            </a:p>
            <a:p>
              <a:pPr algn="l" eaLnBrk="0" hangingPunct="0">
                <a:lnSpc>
                  <a:spcPct val="30000"/>
                </a:lnSpc>
                <a:spcBef>
                  <a:spcPct val="50000"/>
                </a:spcBef>
              </a:pPr>
              <a:r>
                <a:rPr lang="en-US" altLang="en-US" sz="1200" b="1">
                  <a:latin typeface="Arial" panose="020B0604020202020204" pitchFamily="34" charset="0"/>
                </a:rPr>
                <a:t>E</a:t>
              </a:r>
            </a:p>
            <a:p>
              <a:pPr algn="l" eaLnBrk="0" hangingPunct="0">
                <a:lnSpc>
                  <a:spcPct val="30000"/>
                </a:lnSpc>
                <a:spcBef>
                  <a:spcPct val="50000"/>
                </a:spcBef>
              </a:pPr>
              <a:r>
                <a:rPr lang="en-US" altLang="en-US" sz="1200" b="1">
                  <a:latin typeface="Arial" panose="020B0604020202020204" pitchFamily="34" charset="0"/>
                </a:rPr>
                <a:t>R</a:t>
              </a:r>
            </a:p>
          </p:txBody>
        </p:sp>
        <p:sp>
          <p:nvSpPr>
            <p:cNvPr id="483354" name="Rectangle 26">
              <a:extLst>
                <a:ext uri="{FF2B5EF4-FFF2-40B4-BE49-F238E27FC236}">
                  <a16:creationId xmlns:a16="http://schemas.microsoft.com/office/drawing/2014/main" id="{1508FCB8-5A44-FF95-EB95-8786F78EACE7}"/>
                </a:ext>
              </a:extLst>
            </p:cNvPr>
            <p:cNvSpPr>
              <a:spLocks noChangeArrowheads="1"/>
            </p:cNvSpPr>
            <p:nvPr/>
          </p:nvSpPr>
          <p:spPr bwMode="auto">
            <a:xfrm>
              <a:off x="5010" y="1755"/>
              <a:ext cx="18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lnSpc>
                  <a:spcPct val="30000"/>
                </a:lnSpc>
                <a:spcBef>
                  <a:spcPct val="50000"/>
                </a:spcBef>
              </a:pPr>
              <a:r>
                <a:rPr lang="en-US" altLang="en-US" sz="1200" b="1">
                  <a:latin typeface="Arial" panose="020B0604020202020204" pitchFamily="34" charset="0"/>
                </a:rPr>
                <a:t>E</a:t>
              </a:r>
            </a:p>
            <a:p>
              <a:pPr eaLnBrk="0" hangingPunct="0">
                <a:lnSpc>
                  <a:spcPct val="30000"/>
                </a:lnSpc>
                <a:spcBef>
                  <a:spcPct val="50000"/>
                </a:spcBef>
              </a:pPr>
              <a:r>
                <a:rPr lang="en-US" altLang="en-US" sz="1200" b="1">
                  <a:latin typeface="Arial" panose="020B0604020202020204" pitchFamily="34" charset="0"/>
                </a:rPr>
                <a:t>X</a:t>
              </a:r>
            </a:p>
            <a:p>
              <a:pPr eaLnBrk="0" hangingPunct="0">
                <a:lnSpc>
                  <a:spcPct val="30000"/>
                </a:lnSpc>
                <a:spcBef>
                  <a:spcPct val="50000"/>
                </a:spcBef>
              </a:pPr>
              <a:r>
                <a:rPr lang="en-US" altLang="en-US" sz="1200" b="1">
                  <a:latin typeface="Arial" panose="020B0604020202020204" pitchFamily="34" charset="0"/>
                </a:rPr>
                <a:t>I</a:t>
              </a:r>
            </a:p>
            <a:p>
              <a:pPr eaLnBrk="0" hangingPunct="0">
                <a:lnSpc>
                  <a:spcPct val="30000"/>
                </a:lnSpc>
                <a:spcBef>
                  <a:spcPct val="50000"/>
                </a:spcBef>
              </a:pPr>
              <a:r>
                <a:rPr lang="en-US" altLang="en-US" sz="1200" b="1">
                  <a:latin typeface="Arial" panose="020B0604020202020204" pitchFamily="34" charset="0"/>
                </a:rPr>
                <a:t>T</a:t>
              </a:r>
            </a:p>
          </p:txBody>
        </p:sp>
      </p:grpSp>
      <p:sp>
        <p:nvSpPr>
          <p:cNvPr id="483355" name="AutoShape 27">
            <a:extLst>
              <a:ext uri="{FF2B5EF4-FFF2-40B4-BE49-F238E27FC236}">
                <a16:creationId xmlns:a16="http://schemas.microsoft.com/office/drawing/2014/main" id="{256E16F9-195F-ABE3-DF6F-FE83472EB6B8}"/>
              </a:ext>
            </a:extLst>
          </p:cNvPr>
          <p:cNvSpPr>
            <a:spLocks noChangeArrowheads="1"/>
          </p:cNvSpPr>
          <p:nvPr/>
        </p:nvSpPr>
        <p:spPr bwMode="auto">
          <a:xfrm>
            <a:off x="4162426" y="4049713"/>
            <a:ext cx="1266825" cy="2233612"/>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0" rIns="44450" bIns="0"/>
          <a:lstStyle>
            <a:lvl1pPr marL="57150" indent="-5715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90000"/>
              </a:lnSpc>
              <a:buFont typeface="Arial" panose="020B0604020202020204" pitchFamily="34" charset="0"/>
              <a:buChar char="•"/>
            </a:pPr>
            <a:r>
              <a:rPr lang="en-US" altLang="en-US" sz="1100">
                <a:latin typeface="Arial" panose="020B0604020202020204" pitchFamily="34" charset="0"/>
              </a:rPr>
              <a:t>Does the product make sense from marketing, technical &amp; financial perspectives?</a:t>
            </a:r>
          </a:p>
          <a:p>
            <a:pPr algn="ctr" eaLnBrk="0" hangingPunct="0">
              <a:lnSpc>
                <a:spcPct val="90000"/>
              </a:lnSpc>
            </a:pPr>
            <a:endParaRPr lang="en-US" altLang="en-US" sz="1100">
              <a:latin typeface="Arial" panose="020B0604020202020204" pitchFamily="34" charset="0"/>
            </a:endParaRPr>
          </a:p>
          <a:p>
            <a:pPr algn="ctr" eaLnBrk="0" hangingPunct="0">
              <a:lnSpc>
                <a:spcPct val="90000"/>
              </a:lnSpc>
            </a:pPr>
            <a:endParaRPr lang="en-US" altLang="en-US" sz="1100">
              <a:latin typeface="Arial" panose="020B0604020202020204" pitchFamily="34" charset="0"/>
            </a:endParaRPr>
          </a:p>
          <a:p>
            <a:pPr algn="ctr" eaLnBrk="0" hangingPunct="0">
              <a:lnSpc>
                <a:spcPct val="90000"/>
              </a:lnSpc>
            </a:pPr>
            <a:r>
              <a:rPr lang="en-US" altLang="en-US" sz="1100">
                <a:latin typeface="Arial" panose="020B0604020202020204" pitchFamily="34" charset="0"/>
              </a:rPr>
              <a:t>If yes, then</a:t>
            </a:r>
          </a:p>
          <a:p>
            <a:pPr algn="ctr" eaLnBrk="0" hangingPunct="0">
              <a:lnSpc>
                <a:spcPct val="90000"/>
              </a:lnSpc>
            </a:pPr>
            <a:r>
              <a:rPr lang="en-US" altLang="en-US" sz="1100">
                <a:latin typeface="Arial" panose="020B0604020202020204" pitchFamily="34" charset="0"/>
              </a:rPr>
              <a:t>concept</a:t>
            </a:r>
          </a:p>
          <a:p>
            <a:pPr algn="ctr" eaLnBrk="0" hangingPunct="0">
              <a:lnSpc>
                <a:spcPct val="90000"/>
              </a:lnSpc>
            </a:pPr>
            <a:r>
              <a:rPr lang="en-US" altLang="en-US" sz="1100">
                <a:latin typeface="Arial" panose="020B0604020202020204" pitchFamily="34" charset="0"/>
              </a:rPr>
              <a:t>approved</a:t>
            </a:r>
          </a:p>
          <a:p>
            <a:pPr algn="ctr" eaLnBrk="0" hangingPunct="0">
              <a:lnSpc>
                <a:spcPct val="90000"/>
              </a:lnSpc>
            </a:pPr>
            <a:r>
              <a:rPr lang="en-US" altLang="en-US" sz="1100">
                <a:latin typeface="Arial" panose="020B0604020202020204" pitchFamily="34" charset="0"/>
              </a:rPr>
              <a:t>&amp; full team</a:t>
            </a:r>
          </a:p>
          <a:p>
            <a:pPr algn="ctr" eaLnBrk="0" hangingPunct="0">
              <a:lnSpc>
                <a:spcPct val="90000"/>
              </a:lnSpc>
            </a:pPr>
            <a:r>
              <a:rPr lang="en-US" altLang="en-US" sz="1100">
                <a:latin typeface="Arial" panose="020B0604020202020204" pitchFamily="34" charset="0"/>
              </a:rPr>
              <a:t>allocated</a:t>
            </a:r>
          </a:p>
        </p:txBody>
      </p:sp>
      <p:sp>
        <p:nvSpPr>
          <p:cNvPr id="483356" name="AutoShape 28">
            <a:extLst>
              <a:ext uri="{FF2B5EF4-FFF2-40B4-BE49-F238E27FC236}">
                <a16:creationId xmlns:a16="http://schemas.microsoft.com/office/drawing/2014/main" id="{6C87DEFA-CC4E-E8A0-86B7-56D3C3447929}"/>
              </a:ext>
            </a:extLst>
          </p:cNvPr>
          <p:cNvSpPr>
            <a:spLocks noChangeArrowheads="1"/>
          </p:cNvSpPr>
          <p:nvPr/>
        </p:nvSpPr>
        <p:spPr bwMode="auto">
          <a:xfrm>
            <a:off x="5713413" y="4049713"/>
            <a:ext cx="1339850" cy="2233612"/>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0" rIns="44450" bIns="0"/>
          <a:lstStyle>
            <a:lvl1pPr marL="57150" indent="-5715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90000"/>
              </a:lnSpc>
              <a:buFont typeface="Arial" panose="020B0604020202020204" pitchFamily="34" charset="0"/>
              <a:buChar char="•"/>
            </a:pPr>
            <a:r>
              <a:rPr lang="en-US" altLang="en-US" sz="1100">
                <a:latin typeface="Arial" panose="020B0604020202020204" pitchFamily="34" charset="0"/>
              </a:rPr>
              <a:t>What is the product spec?</a:t>
            </a:r>
          </a:p>
          <a:p>
            <a:pPr eaLnBrk="0" hangingPunct="0">
              <a:lnSpc>
                <a:spcPct val="90000"/>
              </a:lnSpc>
              <a:buFont typeface="Arial" panose="020B0604020202020204" pitchFamily="34" charset="0"/>
              <a:buChar char="•"/>
            </a:pPr>
            <a:r>
              <a:rPr lang="en-US" altLang="en-US" sz="1100">
                <a:latin typeface="Arial" panose="020B0604020202020204" pitchFamily="34" charset="0"/>
              </a:rPr>
              <a:t>Can we develop it within budget and schedule?</a:t>
            </a:r>
          </a:p>
          <a:p>
            <a:pPr eaLnBrk="0" hangingPunct="0">
              <a:lnSpc>
                <a:spcPct val="90000"/>
              </a:lnSpc>
              <a:buFont typeface="Arial" panose="020B0604020202020204" pitchFamily="34" charset="0"/>
              <a:buChar char="•"/>
            </a:pPr>
            <a:r>
              <a:rPr lang="en-US" altLang="en-US" sz="1100">
                <a:latin typeface="Arial" panose="020B0604020202020204" pitchFamily="34" charset="0"/>
              </a:rPr>
              <a:t>Can we produce it at the required cost &amp; volume?</a:t>
            </a:r>
          </a:p>
          <a:p>
            <a:pPr eaLnBrk="0" hangingPunct="0">
              <a:lnSpc>
                <a:spcPct val="90000"/>
              </a:lnSpc>
            </a:pPr>
            <a:endParaRPr lang="en-US" altLang="en-US" sz="1100">
              <a:latin typeface="Arial" panose="020B0604020202020204" pitchFamily="34" charset="0"/>
            </a:endParaRPr>
          </a:p>
          <a:p>
            <a:pPr algn="ctr" eaLnBrk="0" hangingPunct="0">
              <a:lnSpc>
                <a:spcPct val="90000"/>
              </a:lnSpc>
            </a:pPr>
            <a:r>
              <a:rPr lang="en-US" altLang="en-US" sz="1100">
                <a:latin typeface="Arial" panose="020B0604020202020204" pitchFamily="34" charset="0"/>
              </a:rPr>
              <a:t>If yes, then</a:t>
            </a:r>
          </a:p>
          <a:p>
            <a:pPr algn="ctr" eaLnBrk="0" hangingPunct="0">
              <a:lnSpc>
                <a:spcPct val="90000"/>
              </a:lnSpc>
            </a:pPr>
            <a:r>
              <a:rPr lang="en-US" altLang="en-US" sz="1100">
                <a:latin typeface="Arial" panose="020B0604020202020204" pitchFamily="34" charset="0"/>
              </a:rPr>
              <a:t>prototype</a:t>
            </a:r>
          </a:p>
          <a:p>
            <a:pPr algn="ctr" eaLnBrk="0" hangingPunct="0">
              <a:lnSpc>
                <a:spcPct val="90000"/>
              </a:lnSpc>
            </a:pPr>
            <a:r>
              <a:rPr lang="en-US" altLang="en-US" sz="1100">
                <a:latin typeface="Arial" panose="020B0604020202020204" pitchFamily="34" charset="0"/>
              </a:rPr>
              <a:t>approved</a:t>
            </a:r>
          </a:p>
          <a:p>
            <a:pPr algn="ctr" eaLnBrk="0" hangingPunct="0">
              <a:lnSpc>
                <a:spcPct val="90000"/>
              </a:lnSpc>
            </a:pPr>
            <a:r>
              <a:rPr lang="en-US" altLang="en-US" sz="1100">
                <a:latin typeface="Arial" panose="020B0604020202020204" pitchFamily="34" charset="0"/>
              </a:rPr>
              <a:t>&amp; full team</a:t>
            </a:r>
          </a:p>
          <a:p>
            <a:pPr algn="ctr" eaLnBrk="0" hangingPunct="0">
              <a:lnSpc>
                <a:spcPct val="90000"/>
              </a:lnSpc>
            </a:pPr>
            <a:r>
              <a:rPr lang="en-US" altLang="en-US" sz="1100">
                <a:latin typeface="Arial" panose="020B0604020202020204" pitchFamily="34" charset="0"/>
              </a:rPr>
              <a:t>allocated</a:t>
            </a:r>
          </a:p>
        </p:txBody>
      </p:sp>
      <p:sp>
        <p:nvSpPr>
          <p:cNvPr id="483357" name="AutoShape 29">
            <a:extLst>
              <a:ext uri="{FF2B5EF4-FFF2-40B4-BE49-F238E27FC236}">
                <a16:creationId xmlns:a16="http://schemas.microsoft.com/office/drawing/2014/main" id="{F27C766C-0B6F-7DF2-4A6D-D3F3FA964091}"/>
              </a:ext>
            </a:extLst>
          </p:cNvPr>
          <p:cNvSpPr>
            <a:spLocks noChangeArrowheads="1"/>
          </p:cNvSpPr>
          <p:nvPr/>
        </p:nvSpPr>
        <p:spPr bwMode="auto">
          <a:xfrm>
            <a:off x="7408864" y="4049713"/>
            <a:ext cx="1354137" cy="2233612"/>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0" rIns="44450" bIns="0"/>
          <a:lstStyle>
            <a:lvl1pPr marL="57150" indent="-5715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90000"/>
              </a:lnSpc>
              <a:buFont typeface="Arial" panose="020B0604020202020204" pitchFamily="34" charset="0"/>
              <a:buChar char="•"/>
            </a:pPr>
            <a:r>
              <a:rPr lang="en-US" altLang="en-US" sz="1100">
                <a:latin typeface="Arial" panose="020B0604020202020204" pitchFamily="34" charset="0"/>
              </a:rPr>
              <a:t>Has the product been fully verified and validated?</a:t>
            </a:r>
          </a:p>
          <a:p>
            <a:pPr eaLnBrk="0" hangingPunct="0">
              <a:lnSpc>
                <a:spcPct val="90000"/>
              </a:lnSpc>
              <a:buFont typeface="Arial" panose="020B0604020202020204" pitchFamily="34" charset="0"/>
              <a:buChar char="•"/>
            </a:pPr>
            <a:r>
              <a:rPr lang="en-US" altLang="en-US" sz="1100">
                <a:latin typeface="Arial" panose="020B0604020202020204" pitchFamily="34" charset="0"/>
              </a:rPr>
              <a:t>Have production objectives been met?</a:t>
            </a:r>
          </a:p>
          <a:p>
            <a:pPr algn="ctr" eaLnBrk="0" hangingPunct="0">
              <a:lnSpc>
                <a:spcPct val="90000"/>
              </a:lnSpc>
            </a:pPr>
            <a:endParaRPr lang="en-US" altLang="en-US" sz="1100">
              <a:latin typeface="Arial" panose="020B0604020202020204" pitchFamily="34" charset="0"/>
            </a:endParaRPr>
          </a:p>
          <a:p>
            <a:pPr algn="ctr" eaLnBrk="0" hangingPunct="0">
              <a:lnSpc>
                <a:spcPct val="90000"/>
              </a:lnSpc>
            </a:pPr>
            <a:r>
              <a:rPr lang="en-US" altLang="en-US" sz="1100">
                <a:latin typeface="Arial" panose="020B0604020202020204" pitchFamily="34" charset="0"/>
              </a:rPr>
              <a:t>If yes, then</a:t>
            </a:r>
          </a:p>
          <a:p>
            <a:pPr algn="ctr" eaLnBrk="0" hangingPunct="0">
              <a:lnSpc>
                <a:spcPct val="90000"/>
              </a:lnSpc>
            </a:pPr>
            <a:r>
              <a:rPr lang="en-US" altLang="en-US" sz="1100">
                <a:latin typeface="Arial" panose="020B0604020202020204" pitchFamily="34" charset="0"/>
              </a:rPr>
              <a:t>full manufacturing</a:t>
            </a:r>
          </a:p>
          <a:p>
            <a:pPr algn="ctr" eaLnBrk="0" hangingPunct="0">
              <a:lnSpc>
                <a:spcPct val="90000"/>
              </a:lnSpc>
            </a:pPr>
            <a:r>
              <a:rPr lang="en-US" altLang="en-US" sz="1100">
                <a:latin typeface="Arial" panose="020B0604020202020204" pitchFamily="34" charset="0"/>
              </a:rPr>
              <a:t>approved</a:t>
            </a:r>
          </a:p>
          <a:p>
            <a:pPr algn="ctr" eaLnBrk="0" hangingPunct="0">
              <a:lnSpc>
                <a:spcPct val="90000"/>
              </a:lnSpc>
            </a:pPr>
            <a:r>
              <a:rPr lang="en-US" altLang="en-US" sz="1100">
                <a:latin typeface="Arial" panose="020B0604020202020204" pitchFamily="34" charset="0"/>
              </a:rPr>
              <a:t>&amp; sub-team</a:t>
            </a:r>
          </a:p>
          <a:p>
            <a:pPr algn="ctr" eaLnBrk="0" hangingPunct="0">
              <a:lnSpc>
                <a:spcPct val="90000"/>
              </a:lnSpc>
            </a:pPr>
            <a:r>
              <a:rPr lang="en-US" altLang="en-US" sz="1100">
                <a:latin typeface="Arial" panose="020B0604020202020204" pitchFamily="34" charset="0"/>
              </a:rPr>
              <a:t>allocated</a:t>
            </a:r>
          </a:p>
        </p:txBody>
      </p:sp>
      <p:sp>
        <p:nvSpPr>
          <p:cNvPr id="483358" name="AutoShape 30">
            <a:extLst>
              <a:ext uri="{FF2B5EF4-FFF2-40B4-BE49-F238E27FC236}">
                <a16:creationId xmlns:a16="http://schemas.microsoft.com/office/drawing/2014/main" id="{41824ED0-FD65-A4AA-6ED9-E485AD8BD56C}"/>
              </a:ext>
            </a:extLst>
          </p:cNvPr>
          <p:cNvSpPr>
            <a:spLocks noChangeArrowheads="1"/>
          </p:cNvSpPr>
          <p:nvPr/>
        </p:nvSpPr>
        <p:spPr bwMode="auto">
          <a:xfrm>
            <a:off x="2573339" y="4049713"/>
            <a:ext cx="1266825" cy="2233612"/>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0" rIns="44450" bIns="0"/>
          <a:lstStyle>
            <a:lvl1pPr marL="57150" indent="-5715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90000"/>
              </a:lnSpc>
              <a:buFont typeface="Arial" panose="020B0604020202020204" pitchFamily="34" charset="0"/>
              <a:buChar char="•"/>
            </a:pPr>
            <a:r>
              <a:rPr lang="en-US" altLang="en-US" sz="1100">
                <a:latin typeface="Arial" panose="020B0604020202020204" pitchFamily="34" charset="0"/>
              </a:rPr>
              <a:t>Does the idea fit roughly with our strategy and resource availability?</a:t>
            </a:r>
          </a:p>
          <a:p>
            <a:pPr algn="ctr" eaLnBrk="0" hangingPunct="0">
              <a:lnSpc>
                <a:spcPct val="90000"/>
              </a:lnSpc>
            </a:pPr>
            <a:endParaRPr lang="en-US" altLang="en-US" sz="1100">
              <a:latin typeface="Arial" panose="020B0604020202020204" pitchFamily="34" charset="0"/>
            </a:endParaRPr>
          </a:p>
          <a:p>
            <a:pPr algn="ctr" eaLnBrk="0" hangingPunct="0">
              <a:lnSpc>
                <a:spcPct val="90000"/>
              </a:lnSpc>
            </a:pPr>
            <a:r>
              <a:rPr lang="en-US" altLang="en-US" sz="1100">
                <a:latin typeface="Arial" panose="020B0604020202020204" pitchFamily="34" charset="0"/>
              </a:rPr>
              <a:t>If yes, then</a:t>
            </a:r>
          </a:p>
          <a:p>
            <a:pPr algn="ctr" eaLnBrk="0" hangingPunct="0">
              <a:lnSpc>
                <a:spcPct val="90000"/>
              </a:lnSpc>
            </a:pPr>
            <a:r>
              <a:rPr lang="en-US" altLang="en-US" sz="1100">
                <a:latin typeface="Arial" panose="020B0604020202020204" pitchFamily="34" charset="0"/>
              </a:rPr>
              <a:t>concept document</a:t>
            </a:r>
          </a:p>
          <a:p>
            <a:pPr algn="ctr" eaLnBrk="0" hangingPunct="0">
              <a:lnSpc>
                <a:spcPct val="90000"/>
              </a:lnSpc>
            </a:pPr>
            <a:r>
              <a:rPr lang="en-US" altLang="en-US" sz="1100">
                <a:latin typeface="Arial" panose="020B0604020202020204" pitchFamily="34" charset="0"/>
              </a:rPr>
              <a:t>approved</a:t>
            </a:r>
          </a:p>
          <a:p>
            <a:pPr algn="ctr" eaLnBrk="0" hangingPunct="0">
              <a:lnSpc>
                <a:spcPct val="90000"/>
              </a:lnSpc>
            </a:pPr>
            <a:r>
              <a:rPr lang="en-US" altLang="en-US" sz="1100">
                <a:latin typeface="Arial" panose="020B0604020202020204" pitchFamily="34" charset="0"/>
              </a:rPr>
              <a:t>&amp; sub-team allocated</a:t>
            </a:r>
          </a:p>
        </p:txBody>
      </p:sp>
      <p:sp>
        <p:nvSpPr>
          <p:cNvPr id="483359" name="AutoShape 31">
            <a:extLst>
              <a:ext uri="{FF2B5EF4-FFF2-40B4-BE49-F238E27FC236}">
                <a16:creationId xmlns:a16="http://schemas.microsoft.com/office/drawing/2014/main" id="{C96DF6B4-9007-636E-7A7F-1319285F0874}"/>
              </a:ext>
            </a:extLst>
          </p:cNvPr>
          <p:cNvSpPr>
            <a:spLocks noChangeArrowheads="1"/>
          </p:cNvSpPr>
          <p:nvPr/>
        </p:nvSpPr>
        <p:spPr bwMode="auto">
          <a:xfrm>
            <a:off x="8867776" y="4049713"/>
            <a:ext cx="1266825" cy="2233612"/>
          </a:xfrm>
          <a:prstGeom prst="roundRect">
            <a:avLst>
              <a:gd name="adj" fmla="val 12495"/>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0" rIns="44450" bIns="0"/>
          <a:lstStyle>
            <a:lvl1pPr marL="57150" indent="-57150"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90000"/>
              </a:lnSpc>
              <a:buFont typeface="Arial" panose="020B0604020202020204" pitchFamily="34" charset="0"/>
              <a:buChar char="•"/>
            </a:pPr>
            <a:r>
              <a:rPr lang="en-US" altLang="en-US" sz="1100">
                <a:latin typeface="Arial" panose="020B0604020202020204" pitchFamily="34" charset="0"/>
              </a:rPr>
              <a:t>Is the product meeting safety, efficacy and business targets in the market?</a:t>
            </a:r>
          </a:p>
          <a:p>
            <a:pPr algn="ctr" eaLnBrk="0" hangingPunct="0">
              <a:lnSpc>
                <a:spcPct val="90000"/>
              </a:lnSpc>
            </a:pPr>
            <a:endParaRPr lang="en-US" altLang="en-US" sz="1100">
              <a:latin typeface="Arial" panose="020B0604020202020204" pitchFamily="34" charset="0"/>
            </a:endParaRPr>
          </a:p>
          <a:p>
            <a:pPr algn="ctr" eaLnBrk="0" hangingPunct="0">
              <a:lnSpc>
                <a:spcPct val="90000"/>
              </a:lnSpc>
            </a:pPr>
            <a:r>
              <a:rPr lang="en-US" altLang="en-US" sz="1100">
                <a:latin typeface="Arial" panose="020B0604020202020204" pitchFamily="34" charset="0"/>
              </a:rPr>
              <a:t>If yes, then</a:t>
            </a:r>
          </a:p>
          <a:p>
            <a:pPr algn="ctr" eaLnBrk="0" hangingPunct="0">
              <a:lnSpc>
                <a:spcPct val="90000"/>
              </a:lnSpc>
            </a:pPr>
            <a:r>
              <a:rPr lang="en-US" altLang="en-US" sz="1100">
                <a:latin typeface="Arial" panose="020B0604020202020204" pitchFamily="34" charset="0"/>
              </a:rPr>
              <a:t>closeout</a:t>
            </a:r>
          </a:p>
          <a:p>
            <a:pPr algn="ctr" eaLnBrk="0" hangingPunct="0">
              <a:lnSpc>
                <a:spcPct val="90000"/>
              </a:lnSpc>
            </a:pPr>
            <a:r>
              <a:rPr lang="en-US" altLang="en-US" sz="1100">
                <a:latin typeface="Arial" panose="020B0604020202020204" pitchFamily="34" charset="0"/>
              </a:rPr>
              <a:t>approved</a:t>
            </a:r>
          </a:p>
          <a:p>
            <a:pPr algn="ctr" eaLnBrk="0" hangingPunct="0">
              <a:lnSpc>
                <a:spcPct val="90000"/>
              </a:lnSpc>
            </a:pPr>
            <a:r>
              <a:rPr lang="en-US" altLang="en-US" sz="1100">
                <a:latin typeface="Arial" panose="020B0604020202020204" pitchFamily="34" charset="0"/>
              </a:rPr>
              <a:t>&amp; handoff to</a:t>
            </a:r>
          </a:p>
          <a:p>
            <a:pPr algn="ctr" eaLnBrk="0" hangingPunct="0">
              <a:lnSpc>
                <a:spcPct val="90000"/>
              </a:lnSpc>
            </a:pPr>
            <a:r>
              <a:rPr lang="en-US" altLang="en-US" sz="1100">
                <a:latin typeface="Arial" panose="020B0604020202020204" pitchFamily="34" charset="0"/>
              </a:rPr>
              <a:t>product support</a:t>
            </a:r>
          </a:p>
        </p:txBody>
      </p:sp>
      <p:sp>
        <p:nvSpPr>
          <p:cNvPr id="483360" name="AutoShape 32">
            <a:extLst>
              <a:ext uri="{FF2B5EF4-FFF2-40B4-BE49-F238E27FC236}">
                <a16:creationId xmlns:a16="http://schemas.microsoft.com/office/drawing/2014/main" id="{165AE0ED-EC1B-ACD3-7840-28367E4B2CBE}"/>
              </a:ext>
            </a:extLst>
          </p:cNvPr>
          <p:cNvSpPr>
            <a:spLocks noChangeArrowheads="1"/>
          </p:cNvSpPr>
          <p:nvPr/>
        </p:nvSpPr>
        <p:spPr bwMode="auto">
          <a:xfrm>
            <a:off x="8831263" y="1811338"/>
            <a:ext cx="1130300" cy="673100"/>
          </a:xfrm>
          <a:prstGeom prst="diamond">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nchorCtr="1"/>
          <a:lstStyle/>
          <a:p>
            <a:pPr eaLnBrk="0" hangingPunct="0">
              <a:lnSpc>
                <a:spcPct val="90000"/>
              </a:lnSpc>
            </a:pPr>
            <a:r>
              <a:rPr lang="en-US" altLang="en-US" sz="1100">
                <a:latin typeface="Arial" panose="020B0604020202020204" pitchFamily="34" charset="0"/>
              </a:rPr>
              <a:t>Phase</a:t>
            </a:r>
          </a:p>
          <a:p>
            <a:pPr eaLnBrk="0" hangingPunct="0">
              <a:lnSpc>
                <a:spcPct val="90000"/>
              </a:lnSpc>
            </a:pPr>
            <a:r>
              <a:rPr lang="en-US" altLang="en-US" sz="1100">
                <a:latin typeface="Arial" panose="020B0604020202020204" pitchFamily="34" charset="0"/>
              </a:rPr>
              <a:t>Review 4</a:t>
            </a:r>
          </a:p>
        </p:txBody>
      </p:sp>
      <p:sp>
        <p:nvSpPr>
          <p:cNvPr id="483361" name="Rectangle 33">
            <a:extLst>
              <a:ext uri="{FF2B5EF4-FFF2-40B4-BE49-F238E27FC236}">
                <a16:creationId xmlns:a16="http://schemas.microsoft.com/office/drawing/2014/main" id="{23BEF37E-A59C-1296-42AE-E441D492F893}"/>
              </a:ext>
            </a:extLst>
          </p:cNvPr>
          <p:cNvSpPr>
            <a:spLocks noChangeArrowheads="1"/>
          </p:cNvSpPr>
          <p:nvPr/>
        </p:nvSpPr>
        <p:spPr bwMode="auto">
          <a:xfrm>
            <a:off x="2527300" y="950914"/>
            <a:ext cx="724236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eaLnBrk="0" hangingPunct="0"/>
            <a:r>
              <a:rPr lang="en-US" altLang="en-US" sz="1600" b="1" i="1">
                <a:latin typeface="Arial" panose="020B0604020202020204" pitchFamily="34" charset="0"/>
              </a:rPr>
              <a:t>Phase progression indicates increasing investment and decreasing risk.</a:t>
            </a:r>
          </a:p>
        </p:txBody>
      </p:sp>
      <p:grpSp>
        <p:nvGrpSpPr>
          <p:cNvPr id="483362" name="Group 34">
            <a:extLst>
              <a:ext uri="{FF2B5EF4-FFF2-40B4-BE49-F238E27FC236}">
                <a16:creationId xmlns:a16="http://schemas.microsoft.com/office/drawing/2014/main" id="{E341E62D-B1D0-5EC4-520F-620D7BBF56DD}"/>
              </a:ext>
            </a:extLst>
          </p:cNvPr>
          <p:cNvGrpSpPr>
            <a:grpSpLocks/>
          </p:cNvGrpSpPr>
          <p:nvPr/>
        </p:nvGrpSpPr>
        <p:grpSpPr bwMode="auto">
          <a:xfrm>
            <a:off x="1538288" y="2665413"/>
            <a:ext cx="1263650" cy="2095500"/>
            <a:chOff x="9" y="1679"/>
            <a:chExt cx="796" cy="1320"/>
          </a:xfrm>
        </p:grpSpPr>
        <p:sp>
          <p:nvSpPr>
            <p:cNvPr id="483363" name="Freeform 35">
              <a:extLst>
                <a:ext uri="{FF2B5EF4-FFF2-40B4-BE49-F238E27FC236}">
                  <a16:creationId xmlns:a16="http://schemas.microsoft.com/office/drawing/2014/main" id="{D7E7D89E-C770-ADF8-89E9-B5BA59B16927}"/>
                </a:ext>
              </a:extLst>
            </p:cNvPr>
            <p:cNvSpPr>
              <a:spLocks/>
            </p:cNvSpPr>
            <p:nvPr/>
          </p:nvSpPr>
          <p:spPr bwMode="auto">
            <a:xfrm>
              <a:off x="9" y="1679"/>
              <a:ext cx="796" cy="1215"/>
            </a:xfrm>
            <a:custGeom>
              <a:avLst/>
              <a:gdLst>
                <a:gd name="T0" fmla="*/ 95 w 796"/>
                <a:gd name="T1" fmla="*/ 542 h 1215"/>
                <a:gd name="T2" fmla="*/ 85 w 796"/>
                <a:gd name="T3" fmla="*/ 542 h 1215"/>
                <a:gd name="T4" fmla="*/ 75 w 796"/>
                <a:gd name="T5" fmla="*/ 541 h 1215"/>
                <a:gd name="T6" fmla="*/ 65 w 796"/>
                <a:gd name="T7" fmla="*/ 538 h 1215"/>
                <a:gd name="T8" fmla="*/ 55 w 796"/>
                <a:gd name="T9" fmla="*/ 536 h 1215"/>
                <a:gd name="T10" fmla="*/ 46 w 796"/>
                <a:gd name="T11" fmla="*/ 532 h 1215"/>
                <a:gd name="T12" fmla="*/ 38 w 796"/>
                <a:gd name="T13" fmla="*/ 528 h 1215"/>
                <a:gd name="T14" fmla="*/ 30 w 796"/>
                <a:gd name="T15" fmla="*/ 524 h 1215"/>
                <a:gd name="T16" fmla="*/ 23 w 796"/>
                <a:gd name="T17" fmla="*/ 519 h 1215"/>
                <a:gd name="T18" fmla="*/ 16 w 796"/>
                <a:gd name="T19" fmla="*/ 513 h 1215"/>
                <a:gd name="T20" fmla="*/ 11 w 796"/>
                <a:gd name="T21" fmla="*/ 507 h 1215"/>
                <a:gd name="T22" fmla="*/ 7 w 796"/>
                <a:gd name="T23" fmla="*/ 501 h 1215"/>
                <a:gd name="T24" fmla="*/ 3 w 796"/>
                <a:gd name="T25" fmla="*/ 494 h 1215"/>
                <a:gd name="T26" fmla="*/ 1 w 796"/>
                <a:gd name="T27" fmla="*/ 487 h 1215"/>
                <a:gd name="T28" fmla="*/ 0 w 796"/>
                <a:gd name="T29" fmla="*/ 480 h 1215"/>
                <a:gd name="T30" fmla="*/ 0 w 796"/>
                <a:gd name="T31" fmla="*/ 65 h 1215"/>
                <a:gd name="T32" fmla="*/ 0 w 796"/>
                <a:gd name="T33" fmla="*/ 58 h 1215"/>
                <a:gd name="T34" fmla="*/ 2 w 796"/>
                <a:gd name="T35" fmla="*/ 51 h 1215"/>
                <a:gd name="T36" fmla="*/ 5 w 796"/>
                <a:gd name="T37" fmla="*/ 45 h 1215"/>
                <a:gd name="T38" fmla="*/ 9 w 796"/>
                <a:gd name="T39" fmla="*/ 38 h 1215"/>
                <a:gd name="T40" fmla="*/ 14 w 796"/>
                <a:gd name="T41" fmla="*/ 32 h 1215"/>
                <a:gd name="T42" fmla="*/ 19 w 796"/>
                <a:gd name="T43" fmla="*/ 26 h 1215"/>
                <a:gd name="T44" fmla="*/ 26 w 796"/>
                <a:gd name="T45" fmla="*/ 21 h 1215"/>
                <a:gd name="T46" fmla="*/ 34 w 796"/>
                <a:gd name="T47" fmla="*/ 16 h 1215"/>
                <a:gd name="T48" fmla="*/ 42 w 796"/>
                <a:gd name="T49" fmla="*/ 12 h 1215"/>
                <a:gd name="T50" fmla="*/ 51 w 796"/>
                <a:gd name="T51" fmla="*/ 8 h 1215"/>
                <a:gd name="T52" fmla="*/ 60 w 796"/>
                <a:gd name="T53" fmla="*/ 5 h 1215"/>
                <a:gd name="T54" fmla="*/ 70 w 796"/>
                <a:gd name="T55" fmla="*/ 2 h 1215"/>
                <a:gd name="T56" fmla="*/ 80 w 796"/>
                <a:gd name="T57" fmla="*/ 1 h 1215"/>
                <a:gd name="T58" fmla="*/ 90 w 796"/>
                <a:gd name="T59" fmla="*/ 0 h 1215"/>
                <a:gd name="T60" fmla="*/ 695 w 796"/>
                <a:gd name="T61" fmla="*/ 0 h 1215"/>
                <a:gd name="T62" fmla="*/ 706 w 796"/>
                <a:gd name="T63" fmla="*/ 0 h 1215"/>
                <a:gd name="T64" fmla="*/ 716 w 796"/>
                <a:gd name="T65" fmla="*/ 1 h 1215"/>
                <a:gd name="T66" fmla="*/ 726 w 796"/>
                <a:gd name="T67" fmla="*/ 3 h 1215"/>
                <a:gd name="T68" fmla="*/ 736 w 796"/>
                <a:gd name="T69" fmla="*/ 5 h 1215"/>
                <a:gd name="T70" fmla="*/ 745 w 796"/>
                <a:gd name="T71" fmla="*/ 8 h 1215"/>
                <a:gd name="T72" fmla="*/ 754 w 796"/>
                <a:gd name="T73" fmla="*/ 12 h 1215"/>
                <a:gd name="T74" fmla="*/ 762 w 796"/>
                <a:gd name="T75" fmla="*/ 17 h 1215"/>
                <a:gd name="T76" fmla="*/ 769 w 796"/>
                <a:gd name="T77" fmla="*/ 22 h 1215"/>
                <a:gd name="T78" fmla="*/ 776 w 796"/>
                <a:gd name="T79" fmla="*/ 27 h 1215"/>
                <a:gd name="T80" fmla="*/ 781 w 796"/>
                <a:gd name="T81" fmla="*/ 33 h 1215"/>
                <a:gd name="T82" fmla="*/ 786 w 796"/>
                <a:gd name="T83" fmla="*/ 39 h 1215"/>
                <a:gd name="T84" fmla="*/ 790 w 796"/>
                <a:gd name="T85" fmla="*/ 46 h 1215"/>
                <a:gd name="T86" fmla="*/ 792 w 796"/>
                <a:gd name="T87" fmla="*/ 53 h 1215"/>
                <a:gd name="T88" fmla="*/ 794 w 796"/>
                <a:gd name="T89" fmla="*/ 59 h 1215"/>
                <a:gd name="T90" fmla="*/ 795 w 796"/>
                <a:gd name="T91" fmla="*/ 66 h 1215"/>
                <a:gd name="T92" fmla="*/ 794 w 796"/>
                <a:gd name="T93" fmla="*/ 481 h 1215"/>
                <a:gd name="T94" fmla="*/ 793 w 796"/>
                <a:gd name="T95" fmla="*/ 488 h 1215"/>
                <a:gd name="T96" fmla="*/ 790 w 796"/>
                <a:gd name="T97" fmla="*/ 495 h 1215"/>
                <a:gd name="T98" fmla="*/ 787 w 796"/>
                <a:gd name="T99" fmla="*/ 502 h 1215"/>
                <a:gd name="T100" fmla="*/ 782 w 796"/>
                <a:gd name="T101" fmla="*/ 508 h 1215"/>
                <a:gd name="T102" fmla="*/ 777 w 796"/>
                <a:gd name="T103" fmla="*/ 514 h 1215"/>
                <a:gd name="T104" fmla="*/ 770 w 796"/>
                <a:gd name="T105" fmla="*/ 519 h 1215"/>
                <a:gd name="T106" fmla="*/ 763 w 796"/>
                <a:gd name="T107" fmla="*/ 525 h 1215"/>
                <a:gd name="T108" fmla="*/ 755 w 796"/>
                <a:gd name="T109" fmla="*/ 529 h 1215"/>
                <a:gd name="T110" fmla="*/ 746 w 796"/>
                <a:gd name="T111" fmla="*/ 533 h 1215"/>
                <a:gd name="T112" fmla="*/ 737 w 796"/>
                <a:gd name="T113" fmla="*/ 536 h 1215"/>
                <a:gd name="T114" fmla="*/ 728 w 796"/>
                <a:gd name="T115" fmla="*/ 539 h 1215"/>
                <a:gd name="T116" fmla="*/ 718 w 796"/>
                <a:gd name="T117" fmla="*/ 541 h 1215"/>
                <a:gd name="T118" fmla="*/ 708 w 796"/>
                <a:gd name="T119" fmla="*/ 542 h 1215"/>
                <a:gd name="T120" fmla="*/ 697 w 796"/>
                <a:gd name="T121" fmla="*/ 542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6" h="1215">
                  <a:moveTo>
                    <a:pt x="529" y="543"/>
                  </a:moveTo>
                  <a:lnTo>
                    <a:pt x="389" y="1214"/>
                  </a:lnTo>
                  <a:lnTo>
                    <a:pt x="265" y="543"/>
                  </a:lnTo>
                  <a:lnTo>
                    <a:pt x="99" y="543"/>
                  </a:lnTo>
                  <a:lnTo>
                    <a:pt x="97" y="542"/>
                  </a:lnTo>
                  <a:lnTo>
                    <a:pt x="95" y="542"/>
                  </a:lnTo>
                  <a:lnTo>
                    <a:pt x="93" y="542"/>
                  </a:lnTo>
                  <a:lnTo>
                    <a:pt x="92" y="542"/>
                  </a:lnTo>
                  <a:lnTo>
                    <a:pt x="90" y="542"/>
                  </a:lnTo>
                  <a:lnTo>
                    <a:pt x="88" y="542"/>
                  </a:lnTo>
                  <a:lnTo>
                    <a:pt x="86" y="542"/>
                  </a:lnTo>
                  <a:lnTo>
                    <a:pt x="85" y="542"/>
                  </a:lnTo>
                  <a:lnTo>
                    <a:pt x="83" y="542"/>
                  </a:lnTo>
                  <a:lnTo>
                    <a:pt x="81" y="541"/>
                  </a:lnTo>
                  <a:lnTo>
                    <a:pt x="80" y="541"/>
                  </a:lnTo>
                  <a:lnTo>
                    <a:pt x="78" y="541"/>
                  </a:lnTo>
                  <a:lnTo>
                    <a:pt x="76" y="541"/>
                  </a:lnTo>
                  <a:lnTo>
                    <a:pt x="75" y="541"/>
                  </a:lnTo>
                  <a:lnTo>
                    <a:pt x="73" y="540"/>
                  </a:lnTo>
                  <a:lnTo>
                    <a:pt x="71" y="540"/>
                  </a:lnTo>
                  <a:lnTo>
                    <a:pt x="70" y="540"/>
                  </a:lnTo>
                  <a:lnTo>
                    <a:pt x="68" y="539"/>
                  </a:lnTo>
                  <a:lnTo>
                    <a:pt x="66" y="539"/>
                  </a:lnTo>
                  <a:lnTo>
                    <a:pt x="65" y="538"/>
                  </a:lnTo>
                  <a:lnTo>
                    <a:pt x="63" y="538"/>
                  </a:lnTo>
                  <a:lnTo>
                    <a:pt x="61" y="538"/>
                  </a:lnTo>
                  <a:lnTo>
                    <a:pt x="60" y="537"/>
                  </a:lnTo>
                  <a:lnTo>
                    <a:pt x="58" y="537"/>
                  </a:lnTo>
                  <a:lnTo>
                    <a:pt x="57" y="536"/>
                  </a:lnTo>
                  <a:lnTo>
                    <a:pt x="55" y="536"/>
                  </a:lnTo>
                  <a:lnTo>
                    <a:pt x="54" y="535"/>
                  </a:lnTo>
                  <a:lnTo>
                    <a:pt x="52" y="535"/>
                  </a:lnTo>
                  <a:lnTo>
                    <a:pt x="51" y="534"/>
                  </a:lnTo>
                  <a:lnTo>
                    <a:pt x="49" y="534"/>
                  </a:lnTo>
                  <a:lnTo>
                    <a:pt x="48" y="533"/>
                  </a:lnTo>
                  <a:lnTo>
                    <a:pt x="46" y="532"/>
                  </a:lnTo>
                  <a:lnTo>
                    <a:pt x="45" y="532"/>
                  </a:lnTo>
                  <a:lnTo>
                    <a:pt x="43" y="531"/>
                  </a:lnTo>
                  <a:lnTo>
                    <a:pt x="42" y="530"/>
                  </a:lnTo>
                  <a:lnTo>
                    <a:pt x="40" y="530"/>
                  </a:lnTo>
                  <a:lnTo>
                    <a:pt x="39" y="529"/>
                  </a:lnTo>
                  <a:lnTo>
                    <a:pt x="38" y="528"/>
                  </a:lnTo>
                  <a:lnTo>
                    <a:pt x="36" y="528"/>
                  </a:lnTo>
                  <a:lnTo>
                    <a:pt x="35" y="527"/>
                  </a:lnTo>
                  <a:lnTo>
                    <a:pt x="34" y="526"/>
                  </a:lnTo>
                  <a:lnTo>
                    <a:pt x="32" y="525"/>
                  </a:lnTo>
                  <a:lnTo>
                    <a:pt x="31" y="525"/>
                  </a:lnTo>
                  <a:lnTo>
                    <a:pt x="30" y="524"/>
                  </a:lnTo>
                  <a:lnTo>
                    <a:pt x="28" y="523"/>
                  </a:lnTo>
                  <a:lnTo>
                    <a:pt x="27" y="522"/>
                  </a:lnTo>
                  <a:lnTo>
                    <a:pt x="26" y="521"/>
                  </a:lnTo>
                  <a:lnTo>
                    <a:pt x="25" y="520"/>
                  </a:lnTo>
                  <a:lnTo>
                    <a:pt x="24" y="519"/>
                  </a:lnTo>
                  <a:lnTo>
                    <a:pt x="23" y="519"/>
                  </a:lnTo>
                  <a:lnTo>
                    <a:pt x="22" y="518"/>
                  </a:lnTo>
                  <a:lnTo>
                    <a:pt x="20" y="517"/>
                  </a:lnTo>
                  <a:lnTo>
                    <a:pt x="19" y="516"/>
                  </a:lnTo>
                  <a:lnTo>
                    <a:pt x="18" y="515"/>
                  </a:lnTo>
                  <a:lnTo>
                    <a:pt x="17" y="514"/>
                  </a:lnTo>
                  <a:lnTo>
                    <a:pt x="16" y="513"/>
                  </a:lnTo>
                  <a:lnTo>
                    <a:pt x="15" y="512"/>
                  </a:lnTo>
                  <a:lnTo>
                    <a:pt x="15" y="511"/>
                  </a:lnTo>
                  <a:lnTo>
                    <a:pt x="14" y="510"/>
                  </a:lnTo>
                  <a:lnTo>
                    <a:pt x="13" y="509"/>
                  </a:lnTo>
                  <a:lnTo>
                    <a:pt x="12" y="508"/>
                  </a:lnTo>
                  <a:lnTo>
                    <a:pt x="11" y="507"/>
                  </a:lnTo>
                  <a:lnTo>
                    <a:pt x="10" y="506"/>
                  </a:lnTo>
                  <a:lnTo>
                    <a:pt x="10" y="505"/>
                  </a:lnTo>
                  <a:lnTo>
                    <a:pt x="9" y="504"/>
                  </a:lnTo>
                  <a:lnTo>
                    <a:pt x="8" y="503"/>
                  </a:lnTo>
                  <a:lnTo>
                    <a:pt x="7" y="502"/>
                  </a:lnTo>
                  <a:lnTo>
                    <a:pt x="7" y="501"/>
                  </a:lnTo>
                  <a:lnTo>
                    <a:pt x="6" y="500"/>
                  </a:lnTo>
                  <a:lnTo>
                    <a:pt x="5" y="498"/>
                  </a:lnTo>
                  <a:lnTo>
                    <a:pt x="5" y="497"/>
                  </a:lnTo>
                  <a:lnTo>
                    <a:pt x="4" y="496"/>
                  </a:lnTo>
                  <a:lnTo>
                    <a:pt x="4" y="495"/>
                  </a:lnTo>
                  <a:lnTo>
                    <a:pt x="3" y="494"/>
                  </a:lnTo>
                  <a:lnTo>
                    <a:pt x="3" y="493"/>
                  </a:lnTo>
                  <a:lnTo>
                    <a:pt x="2" y="492"/>
                  </a:lnTo>
                  <a:lnTo>
                    <a:pt x="2" y="491"/>
                  </a:lnTo>
                  <a:lnTo>
                    <a:pt x="2" y="489"/>
                  </a:lnTo>
                  <a:lnTo>
                    <a:pt x="1" y="488"/>
                  </a:lnTo>
                  <a:lnTo>
                    <a:pt x="1" y="487"/>
                  </a:lnTo>
                  <a:lnTo>
                    <a:pt x="1" y="486"/>
                  </a:lnTo>
                  <a:lnTo>
                    <a:pt x="0" y="485"/>
                  </a:lnTo>
                  <a:lnTo>
                    <a:pt x="0" y="484"/>
                  </a:lnTo>
                  <a:lnTo>
                    <a:pt x="0" y="483"/>
                  </a:lnTo>
                  <a:lnTo>
                    <a:pt x="0" y="481"/>
                  </a:lnTo>
                  <a:lnTo>
                    <a:pt x="0" y="480"/>
                  </a:lnTo>
                  <a:lnTo>
                    <a:pt x="0" y="479"/>
                  </a:lnTo>
                  <a:lnTo>
                    <a:pt x="0" y="478"/>
                  </a:lnTo>
                  <a:lnTo>
                    <a:pt x="0" y="477"/>
                  </a:lnTo>
                  <a:lnTo>
                    <a:pt x="0" y="476"/>
                  </a:lnTo>
                  <a:lnTo>
                    <a:pt x="0" y="67"/>
                  </a:lnTo>
                  <a:lnTo>
                    <a:pt x="0" y="65"/>
                  </a:lnTo>
                  <a:lnTo>
                    <a:pt x="0" y="64"/>
                  </a:lnTo>
                  <a:lnTo>
                    <a:pt x="0" y="63"/>
                  </a:lnTo>
                  <a:lnTo>
                    <a:pt x="0" y="62"/>
                  </a:lnTo>
                  <a:lnTo>
                    <a:pt x="0" y="61"/>
                  </a:lnTo>
                  <a:lnTo>
                    <a:pt x="0" y="59"/>
                  </a:lnTo>
                  <a:lnTo>
                    <a:pt x="0" y="58"/>
                  </a:lnTo>
                  <a:lnTo>
                    <a:pt x="0" y="57"/>
                  </a:lnTo>
                  <a:lnTo>
                    <a:pt x="1" y="56"/>
                  </a:lnTo>
                  <a:lnTo>
                    <a:pt x="1" y="55"/>
                  </a:lnTo>
                  <a:lnTo>
                    <a:pt x="1" y="54"/>
                  </a:lnTo>
                  <a:lnTo>
                    <a:pt x="2" y="53"/>
                  </a:lnTo>
                  <a:lnTo>
                    <a:pt x="2" y="51"/>
                  </a:lnTo>
                  <a:lnTo>
                    <a:pt x="2" y="50"/>
                  </a:lnTo>
                  <a:lnTo>
                    <a:pt x="3" y="49"/>
                  </a:lnTo>
                  <a:lnTo>
                    <a:pt x="3" y="48"/>
                  </a:lnTo>
                  <a:lnTo>
                    <a:pt x="4" y="47"/>
                  </a:lnTo>
                  <a:lnTo>
                    <a:pt x="4" y="46"/>
                  </a:lnTo>
                  <a:lnTo>
                    <a:pt x="5" y="45"/>
                  </a:lnTo>
                  <a:lnTo>
                    <a:pt x="5" y="44"/>
                  </a:lnTo>
                  <a:lnTo>
                    <a:pt x="6" y="42"/>
                  </a:lnTo>
                  <a:lnTo>
                    <a:pt x="7" y="41"/>
                  </a:lnTo>
                  <a:lnTo>
                    <a:pt x="7" y="40"/>
                  </a:lnTo>
                  <a:lnTo>
                    <a:pt x="8" y="39"/>
                  </a:lnTo>
                  <a:lnTo>
                    <a:pt x="9" y="38"/>
                  </a:lnTo>
                  <a:lnTo>
                    <a:pt x="10" y="37"/>
                  </a:lnTo>
                  <a:lnTo>
                    <a:pt x="10" y="36"/>
                  </a:lnTo>
                  <a:lnTo>
                    <a:pt x="11" y="35"/>
                  </a:lnTo>
                  <a:lnTo>
                    <a:pt x="12" y="34"/>
                  </a:lnTo>
                  <a:lnTo>
                    <a:pt x="13" y="33"/>
                  </a:lnTo>
                  <a:lnTo>
                    <a:pt x="14" y="32"/>
                  </a:lnTo>
                  <a:lnTo>
                    <a:pt x="15" y="31"/>
                  </a:lnTo>
                  <a:lnTo>
                    <a:pt x="15" y="30"/>
                  </a:lnTo>
                  <a:lnTo>
                    <a:pt x="16" y="29"/>
                  </a:lnTo>
                  <a:lnTo>
                    <a:pt x="17" y="28"/>
                  </a:lnTo>
                  <a:lnTo>
                    <a:pt x="18" y="27"/>
                  </a:lnTo>
                  <a:lnTo>
                    <a:pt x="19" y="26"/>
                  </a:lnTo>
                  <a:lnTo>
                    <a:pt x="20" y="25"/>
                  </a:lnTo>
                  <a:lnTo>
                    <a:pt x="22" y="24"/>
                  </a:lnTo>
                  <a:lnTo>
                    <a:pt x="23" y="23"/>
                  </a:lnTo>
                  <a:lnTo>
                    <a:pt x="24" y="23"/>
                  </a:lnTo>
                  <a:lnTo>
                    <a:pt x="25" y="22"/>
                  </a:lnTo>
                  <a:lnTo>
                    <a:pt x="26" y="21"/>
                  </a:lnTo>
                  <a:lnTo>
                    <a:pt x="27" y="20"/>
                  </a:lnTo>
                  <a:lnTo>
                    <a:pt x="28" y="19"/>
                  </a:lnTo>
                  <a:lnTo>
                    <a:pt x="30" y="18"/>
                  </a:lnTo>
                  <a:lnTo>
                    <a:pt x="31" y="17"/>
                  </a:lnTo>
                  <a:lnTo>
                    <a:pt x="32" y="17"/>
                  </a:lnTo>
                  <a:lnTo>
                    <a:pt x="34" y="16"/>
                  </a:lnTo>
                  <a:lnTo>
                    <a:pt x="35" y="15"/>
                  </a:lnTo>
                  <a:lnTo>
                    <a:pt x="36" y="14"/>
                  </a:lnTo>
                  <a:lnTo>
                    <a:pt x="38" y="14"/>
                  </a:lnTo>
                  <a:lnTo>
                    <a:pt x="39" y="13"/>
                  </a:lnTo>
                  <a:lnTo>
                    <a:pt x="40" y="12"/>
                  </a:lnTo>
                  <a:lnTo>
                    <a:pt x="42" y="12"/>
                  </a:lnTo>
                  <a:lnTo>
                    <a:pt x="43" y="11"/>
                  </a:lnTo>
                  <a:lnTo>
                    <a:pt x="45" y="10"/>
                  </a:lnTo>
                  <a:lnTo>
                    <a:pt x="46" y="10"/>
                  </a:lnTo>
                  <a:lnTo>
                    <a:pt x="48" y="9"/>
                  </a:lnTo>
                  <a:lnTo>
                    <a:pt x="49" y="8"/>
                  </a:lnTo>
                  <a:lnTo>
                    <a:pt x="51" y="8"/>
                  </a:lnTo>
                  <a:lnTo>
                    <a:pt x="52" y="7"/>
                  </a:lnTo>
                  <a:lnTo>
                    <a:pt x="54" y="7"/>
                  </a:lnTo>
                  <a:lnTo>
                    <a:pt x="55" y="6"/>
                  </a:lnTo>
                  <a:lnTo>
                    <a:pt x="57" y="6"/>
                  </a:lnTo>
                  <a:lnTo>
                    <a:pt x="58" y="5"/>
                  </a:lnTo>
                  <a:lnTo>
                    <a:pt x="60" y="5"/>
                  </a:lnTo>
                  <a:lnTo>
                    <a:pt x="61" y="4"/>
                  </a:lnTo>
                  <a:lnTo>
                    <a:pt x="63" y="4"/>
                  </a:lnTo>
                  <a:lnTo>
                    <a:pt x="65" y="4"/>
                  </a:lnTo>
                  <a:lnTo>
                    <a:pt x="66" y="3"/>
                  </a:lnTo>
                  <a:lnTo>
                    <a:pt x="68" y="3"/>
                  </a:lnTo>
                  <a:lnTo>
                    <a:pt x="70" y="2"/>
                  </a:lnTo>
                  <a:lnTo>
                    <a:pt x="71" y="2"/>
                  </a:lnTo>
                  <a:lnTo>
                    <a:pt x="73" y="2"/>
                  </a:lnTo>
                  <a:lnTo>
                    <a:pt x="75" y="1"/>
                  </a:lnTo>
                  <a:lnTo>
                    <a:pt x="76" y="1"/>
                  </a:lnTo>
                  <a:lnTo>
                    <a:pt x="78" y="1"/>
                  </a:lnTo>
                  <a:lnTo>
                    <a:pt x="80" y="1"/>
                  </a:lnTo>
                  <a:lnTo>
                    <a:pt x="81" y="1"/>
                  </a:lnTo>
                  <a:lnTo>
                    <a:pt x="83" y="0"/>
                  </a:lnTo>
                  <a:lnTo>
                    <a:pt x="85" y="0"/>
                  </a:lnTo>
                  <a:lnTo>
                    <a:pt x="86" y="0"/>
                  </a:lnTo>
                  <a:lnTo>
                    <a:pt x="88" y="0"/>
                  </a:lnTo>
                  <a:lnTo>
                    <a:pt x="90" y="0"/>
                  </a:lnTo>
                  <a:lnTo>
                    <a:pt x="92" y="0"/>
                  </a:lnTo>
                  <a:lnTo>
                    <a:pt x="93" y="0"/>
                  </a:lnTo>
                  <a:lnTo>
                    <a:pt x="95" y="0"/>
                  </a:lnTo>
                  <a:lnTo>
                    <a:pt x="97" y="0"/>
                  </a:lnTo>
                  <a:lnTo>
                    <a:pt x="98" y="0"/>
                  </a:lnTo>
                  <a:lnTo>
                    <a:pt x="695" y="0"/>
                  </a:lnTo>
                  <a:lnTo>
                    <a:pt x="697" y="0"/>
                  </a:lnTo>
                  <a:lnTo>
                    <a:pt x="699" y="0"/>
                  </a:lnTo>
                  <a:lnTo>
                    <a:pt x="701" y="0"/>
                  </a:lnTo>
                  <a:lnTo>
                    <a:pt x="702" y="0"/>
                  </a:lnTo>
                  <a:lnTo>
                    <a:pt x="704" y="0"/>
                  </a:lnTo>
                  <a:lnTo>
                    <a:pt x="706" y="0"/>
                  </a:lnTo>
                  <a:lnTo>
                    <a:pt x="708" y="0"/>
                  </a:lnTo>
                  <a:lnTo>
                    <a:pt x="709" y="0"/>
                  </a:lnTo>
                  <a:lnTo>
                    <a:pt x="711" y="0"/>
                  </a:lnTo>
                  <a:lnTo>
                    <a:pt x="713" y="1"/>
                  </a:lnTo>
                  <a:lnTo>
                    <a:pt x="714" y="1"/>
                  </a:lnTo>
                  <a:lnTo>
                    <a:pt x="716" y="1"/>
                  </a:lnTo>
                  <a:lnTo>
                    <a:pt x="718" y="1"/>
                  </a:lnTo>
                  <a:lnTo>
                    <a:pt x="719" y="1"/>
                  </a:lnTo>
                  <a:lnTo>
                    <a:pt x="721" y="2"/>
                  </a:lnTo>
                  <a:lnTo>
                    <a:pt x="723" y="2"/>
                  </a:lnTo>
                  <a:lnTo>
                    <a:pt x="724" y="2"/>
                  </a:lnTo>
                  <a:lnTo>
                    <a:pt x="726" y="3"/>
                  </a:lnTo>
                  <a:lnTo>
                    <a:pt x="728" y="3"/>
                  </a:lnTo>
                  <a:lnTo>
                    <a:pt x="729" y="4"/>
                  </a:lnTo>
                  <a:lnTo>
                    <a:pt x="731" y="4"/>
                  </a:lnTo>
                  <a:lnTo>
                    <a:pt x="733" y="4"/>
                  </a:lnTo>
                  <a:lnTo>
                    <a:pt x="734" y="5"/>
                  </a:lnTo>
                  <a:lnTo>
                    <a:pt x="736" y="5"/>
                  </a:lnTo>
                  <a:lnTo>
                    <a:pt x="737" y="6"/>
                  </a:lnTo>
                  <a:lnTo>
                    <a:pt x="739" y="6"/>
                  </a:lnTo>
                  <a:lnTo>
                    <a:pt x="740" y="7"/>
                  </a:lnTo>
                  <a:lnTo>
                    <a:pt x="742" y="7"/>
                  </a:lnTo>
                  <a:lnTo>
                    <a:pt x="743" y="8"/>
                  </a:lnTo>
                  <a:lnTo>
                    <a:pt x="745" y="8"/>
                  </a:lnTo>
                  <a:lnTo>
                    <a:pt x="746" y="9"/>
                  </a:lnTo>
                  <a:lnTo>
                    <a:pt x="748" y="10"/>
                  </a:lnTo>
                  <a:lnTo>
                    <a:pt x="749" y="10"/>
                  </a:lnTo>
                  <a:lnTo>
                    <a:pt x="751" y="11"/>
                  </a:lnTo>
                  <a:lnTo>
                    <a:pt x="752" y="12"/>
                  </a:lnTo>
                  <a:lnTo>
                    <a:pt x="754" y="12"/>
                  </a:lnTo>
                  <a:lnTo>
                    <a:pt x="755" y="13"/>
                  </a:lnTo>
                  <a:lnTo>
                    <a:pt x="756" y="14"/>
                  </a:lnTo>
                  <a:lnTo>
                    <a:pt x="758" y="14"/>
                  </a:lnTo>
                  <a:lnTo>
                    <a:pt x="759" y="15"/>
                  </a:lnTo>
                  <a:lnTo>
                    <a:pt x="760" y="16"/>
                  </a:lnTo>
                  <a:lnTo>
                    <a:pt x="762" y="17"/>
                  </a:lnTo>
                  <a:lnTo>
                    <a:pt x="763" y="17"/>
                  </a:lnTo>
                  <a:lnTo>
                    <a:pt x="764" y="18"/>
                  </a:lnTo>
                  <a:lnTo>
                    <a:pt x="766" y="19"/>
                  </a:lnTo>
                  <a:lnTo>
                    <a:pt x="767" y="20"/>
                  </a:lnTo>
                  <a:lnTo>
                    <a:pt x="768" y="21"/>
                  </a:lnTo>
                  <a:lnTo>
                    <a:pt x="769" y="22"/>
                  </a:lnTo>
                  <a:lnTo>
                    <a:pt x="770" y="23"/>
                  </a:lnTo>
                  <a:lnTo>
                    <a:pt x="771" y="23"/>
                  </a:lnTo>
                  <a:lnTo>
                    <a:pt x="772" y="24"/>
                  </a:lnTo>
                  <a:lnTo>
                    <a:pt x="774" y="25"/>
                  </a:lnTo>
                  <a:lnTo>
                    <a:pt x="775" y="26"/>
                  </a:lnTo>
                  <a:lnTo>
                    <a:pt x="776" y="27"/>
                  </a:lnTo>
                  <a:lnTo>
                    <a:pt x="777" y="28"/>
                  </a:lnTo>
                  <a:lnTo>
                    <a:pt x="778" y="29"/>
                  </a:lnTo>
                  <a:lnTo>
                    <a:pt x="779" y="30"/>
                  </a:lnTo>
                  <a:lnTo>
                    <a:pt x="779" y="31"/>
                  </a:lnTo>
                  <a:lnTo>
                    <a:pt x="780" y="32"/>
                  </a:lnTo>
                  <a:lnTo>
                    <a:pt x="781" y="33"/>
                  </a:lnTo>
                  <a:lnTo>
                    <a:pt x="782" y="34"/>
                  </a:lnTo>
                  <a:lnTo>
                    <a:pt x="783" y="35"/>
                  </a:lnTo>
                  <a:lnTo>
                    <a:pt x="784" y="36"/>
                  </a:lnTo>
                  <a:lnTo>
                    <a:pt x="784" y="37"/>
                  </a:lnTo>
                  <a:lnTo>
                    <a:pt x="785" y="38"/>
                  </a:lnTo>
                  <a:lnTo>
                    <a:pt x="786" y="39"/>
                  </a:lnTo>
                  <a:lnTo>
                    <a:pt x="787" y="40"/>
                  </a:lnTo>
                  <a:lnTo>
                    <a:pt x="787" y="41"/>
                  </a:lnTo>
                  <a:lnTo>
                    <a:pt x="788" y="42"/>
                  </a:lnTo>
                  <a:lnTo>
                    <a:pt x="789" y="44"/>
                  </a:lnTo>
                  <a:lnTo>
                    <a:pt x="789" y="45"/>
                  </a:lnTo>
                  <a:lnTo>
                    <a:pt x="790" y="46"/>
                  </a:lnTo>
                  <a:lnTo>
                    <a:pt x="790" y="47"/>
                  </a:lnTo>
                  <a:lnTo>
                    <a:pt x="791" y="48"/>
                  </a:lnTo>
                  <a:lnTo>
                    <a:pt x="791" y="49"/>
                  </a:lnTo>
                  <a:lnTo>
                    <a:pt x="792" y="50"/>
                  </a:lnTo>
                  <a:lnTo>
                    <a:pt x="792" y="51"/>
                  </a:lnTo>
                  <a:lnTo>
                    <a:pt x="792" y="53"/>
                  </a:lnTo>
                  <a:lnTo>
                    <a:pt x="793" y="54"/>
                  </a:lnTo>
                  <a:lnTo>
                    <a:pt x="793" y="55"/>
                  </a:lnTo>
                  <a:lnTo>
                    <a:pt x="793" y="56"/>
                  </a:lnTo>
                  <a:lnTo>
                    <a:pt x="794" y="57"/>
                  </a:lnTo>
                  <a:lnTo>
                    <a:pt x="794" y="58"/>
                  </a:lnTo>
                  <a:lnTo>
                    <a:pt x="794" y="59"/>
                  </a:lnTo>
                  <a:lnTo>
                    <a:pt x="794" y="61"/>
                  </a:lnTo>
                  <a:lnTo>
                    <a:pt x="794" y="62"/>
                  </a:lnTo>
                  <a:lnTo>
                    <a:pt x="794" y="63"/>
                  </a:lnTo>
                  <a:lnTo>
                    <a:pt x="794" y="64"/>
                  </a:lnTo>
                  <a:lnTo>
                    <a:pt x="794" y="65"/>
                  </a:lnTo>
                  <a:lnTo>
                    <a:pt x="795" y="66"/>
                  </a:lnTo>
                  <a:lnTo>
                    <a:pt x="795" y="476"/>
                  </a:lnTo>
                  <a:lnTo>
                    <a:pt x="794" y="477"/>
                  </a:lnTo>
                  <a:lnTo>
                    <a:pt x="794" y="478"/>
                  </a:lnTo>
                  <a:lnTo>
                    <a:pt x="794" y="479"/>
                  </a:lnTo>
                  <a:lnTo>
                    <a:pt x="794" y="480"/>
                  </a:lnTo>
                  <a:lnTo>
                    <a:pt x="794" y="481"/>
                  </a:lnTo>
                  <a:lnTo>
                    <a:pt x="794" y="483"/>
                  </a:lnTo>
                  <a:lnTo>
                    <a:pt x="794" y="484"/>
                  </a:lnTo>
                  <a:lnTo>
                    <a:pt x="794" y="485"/>
                  </a:lnTo>
                  <a:lnTo>
                    <a:pt x="793" y="486"/>
                  </a:lnTo>
                  <a:lnTo>
                    <a:pt x="793" y="487"/>
                  </a:lnTo>
                  <a:lnTo>
                    <a:pt x="793" y="488"/>
                  </a:lnTo>
                  <a:lnTo>
                    <a:pt x="792" y="489"/>
                  </a:lnTo>
                  <a:lnTo>
                    <a:pt x="792" y="491"/>
                  </a:lnTo>
                  <a:lnTo>
                    <a:pt x="792" y="492"/>
                  </a:lnTo>
                  <a:lnTo>
                    <a:pt x="791" y="493"/>
                  </a:lnTo>
                  <a:lnTo>
                    <a:pt x="791" y="494"/>
                  </a:lnTo>
                  <a:lnTo>
                    <a:pt x="790" y="495"/>
                  </a:lnTo>
                  <a:lnTo>
                    <a:pt x="790" y="496"/>
                  </a:lnTo>
                  <a:lnTo>
                    <a:pt x="789" y="497"/>
                  </a:lnTo>
                  <a:lnTo>
                    <a:pt x="789" y="498"/>
                  </a:lnTo>
                  <a:lnTo>
                    <a:pt x="788" y="500"/>
                  </a:lnTo>
                  <a:lnTo>
                    <a:pt x="787" y="501"/>
                  </a:lnTo>
                  <a:lnTo>
                    <a:pt x="787" y="502"/>
                  </a:lnTo>
                  <a:lnTo>
                    <a:pt x="786" y="503"/>
                  </a:lnTo>
                  <a:lnTo>
                    <a:pt x="785" y="504"/>
                  </a:lnTo>
                  <a:lnTo>
                    <a:pt x="784" y="505"/>
                  </a:lnTo>
                  <a:lnTo>
                    <a:pt x="784" y="506"/>
                  </a:lnTo>
                  <a:lnTo>
                    <a:pt x="783" y="507"/>
                  </a:lnTo>
                  <a:lnTo>
                    <a:pt x="782" y="508"/>
                  </a:lnTo>
                  <a:lnTo>
                    <a:pt x="781" y="509"/>
                  </a:lnTo>
                  <a:lnTo>
                    <a:pt x="780" y="510"/>
                  </a:lnTo>
                  <a:lnTo>
                    <a:pt x="779" y="511"/>
                  </a:lnTo>
                  <a:lnTo>
                    <a:pt x="779" y="512"/>
                  </a:lnTo>
                  <a:lnTo>
                    <a:pt x="778" y="513"/>
                  </a:lnTo>
                  <a:lnTo>
                    <a:pt x="777" y="514"/>
                  </a:lnTo>
                  <a:lnTo>
                    <a:pt x="776" y="515"/>
                  </a:lnTo>
                  <a:lnTo>
                    <a:pt x="775" y="516"/>
                  </a:lnTo>
                  <a:lnTo>
                    <a:pt x="774" y="517"/>
                  </a:lnTo>
                  <a:lnTo>
                    <a:pt x="772" y="518"/>
                  </a:lnTo>
                  <a:lnTo>
                    <a:pt x="771" y="519"/>
                  </a:lnTo>
                  <a:lnTo>
                    <a:pt x="770" y="519"/>
                  </a:lnTo>
                  <a:lnTo>
                    <a:pt x="769" y="520"/>
                  </a:lnTo>
                  <a:lnTo>
                    <a:pt x="768" y="521"/>
                  </a:lnTo>
                  <a:lnTo>
                    <a:pt x="767" y="522"/>
                  </a:lnTo>
                  <a:lnTo>
                    <a:pt x="766" y="523"/>
                  </a:lnTo>
                  <a:lnTo>
                    <a:pt x="764" y="524"/>
                  </a:lnTo>
                  <a:lnTo>
                    <a:pt x="763" y="525"/>
                  </a:lnTo>
                  <a:lnTo>
                    <a:pt x="762" y="525"/>
                  </a:lnTo>
                  <a:lnTo>
                    <a:pt x="760" y="526"/>
                  </a:lnTo>
                  <a:lnTo>
                    <a:pt x="759" y="527"/>
                  </a:lnTo>
                  <a:lnTo>
                    <a:pt x="758" y="528"/>
                  </a:lnTo>
                  <a:lnTo>
                    <a:pt x="756" y="528"/>
                  </a:lnTo>
                  <a:lnTo>
                    <a:pt x="755" y="529"/>
                  </a:lnTo>
                  <a:lnTo>
                    <a:pt x="754" y="530"/>
                  </a:lnTo>
                  <a:lnTo>
                    <a:pt x="752" y="530"/>
                  </a:lnTo>
                  <a:lnTo>
                    <a:pt x="751" y="531"/>
                  </a:lnTo>
                  <a:lnTo>
                    <a:pt x="749" y="532"/>
                  </a:lnTo>
                  <a:lnTo>
                    <a:pt x="748" y="532"/>
                  </a:lnTo>
                  <a:lnTo>
                    <a:pt x="746" y="533"/>
                  </a:lnTo>
                  <a:lnTo>
                    <a:pt x="745" y="534"/>
                  </a:lnTo>
                  <a:lnTo>
                    <a:pt x="743" y="534"/>
                  </a:lnTo>
                  <a:lnTo>
                    <a:pt x="742" y="535"/>
                  </a:lnTo>
                  <a:lnTo>
                    <a:pt x="740" y="535"/>
                  </a:lnTo>
                  <a:lnTo>
                    <a:pt x="739" y="536"/>
                  </a:lnTo>
                  <a:lnTo>
                    <a:pt x="737" y="536"/>
                  </a:lnTo>
                  <a:lnTo>
                    <a:pt x="736" y="537"/>
                  </a:lnTo>
                  <a:lnTo>
                    <a:pt x="734" y="537"/>
                  </a:lnTo>
                  <a:lnTo>
                    <a:pt x="733" y="538"/>
                  </a:lnTo>
                  <a:lnTo>
                    <a:pt x="731" y="538"/>
                  </a:lnTo>
                  <a:lnTo>
                    <a:pt x="729" y="538"/>
                  </a:lnTo>
                  <a:lnTo>
                    <a:pt x="728" y="539"/>
                  </a:lnTo>
                  <a:lnTo>
                    <a:pt x="726" y="539"/>
                  </a:lnTo>
                  <a:lnTo>
                    <a:pt x="724" y="540"/>
                  </a:lnTo>
                  <a:lnTo>
                    <a:pt x="723" y="540"/>
                  </a:lnTo>
                  <a:lnTo>
                    <a:pt x="721" y="540"/>
                  </a:lnTo>
                  <a:lnTo>
                    <a:pt x="719" y="541"/>
                  </a:lnTo>
                  <a:lnTo>
                    <a:pt x="718" y="541"/>
                  </a:lnTo>
                  <a:lnTo>
                    <a:pt x="716" y="541"/>
                  </a:lnTo>
                  <a:lnTo>
                    <a:pt x="714" y="541"/>
                  </a:lnTo>
                  <a:lnTo>
                    <a:pt x="713" y="541"/>
                  </a:lnTo>
                  <a:lnTo>
                    <a:pt x="711" y="542"/>
                  </a:lnTo>
                  <a:lnTo>
                    <a:pt x="709" y="542"/>
                  </a:lnTo>
                  <a:lnTo>
                    <a:pt x="708" y="542"/>
                  </a:lnTo>
                  <a:lnTo>
                    <a:pt x="706" y="542"/>
                  </a:lnTo>
                  <a:lnTo>
                    <a:pt x="704" y="542"/>
                  </a:lnTo>
                  <a:lnTo>
                    <a:pt x="702" y="542"/>
                  </a:lnTo>
                  <a:lnTo>
                    <a:pt x="701" y="542"/>
                  </a:lnTo>
                  <a:lnTo>
                    <a:pt x="699" y="542"/>
                  </a:lnTo>
                  <a:lnTo>
                    <a:pt x="697" y="542"/>
                  </a:lnTo>
                  <a:lnTo>
                    <a:pt x="696" y="543"/>
                  </a:lnTo>
                  <a:lnTo>
                    <a:pt x="529" y="543"/>
                  </a:lnTo>
                </a:path>
              </a:pathLst>
            </a:custGeom>
            <a:solidFill>
              <a:srgbClr val="FFFFFF"/>
            </a:solidFill>
            <a:ln w="127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64" name="Rectangle 36">
              <a:extLst>
                <a:ext uri="{FF2B5EF4-FFF2-40B4-BE49-F238E27FC236}">
                  <a16:creationId xmlns:a16="http://schemas.microsoft.com/office/drawing/2014/main" id="{910323D9-968C-45C6-2F42-347DB5E6382C}"/>
                </a:ext>
              </a:extLst>
            </p:cNvPr>
            <p:cNvSpPr>
              <a:spLocks noChangeArrowheads="1"/>
            </p:cNvSpPr>
            <p:nvPr/>
          </p:nvSpPr>
          <p:spPr bwMode="auto">
            <a:xfrm>
              <a:off x="173" y="2290"/>
              <a:ext cx="445" cy="70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l" eaLnBrk="0" hangingPunct="0">
                <a:spcBef>
                  <a:spcPct val="50000"/>
                </a:spcBef>
              </a:pPr>
              <a:endParaRPr lang="en-US" altLang="en-US">
                <a:latin typeface="Arial" panose="020B0604020202020204" pitchFamily="34" charset="0"/>
              </a:endParaRPr>
            </a:p>
          </p:txBody>
        </p:sp>
      </p:grpSp>
      <p:sp>
        <p:nvSpPr>
          <p:cNvPr id="483365" name="Rectangle 37">
            <a:extLst>
              <a:ext uri="{FF2B5EF4-FFF2-40B4-BE49-F238E27FC236}">
                <a16:creationId xmlns:a16="http://schemas.microsoft.com/office/drawing/2014/main" id="{47F038E6-BD07-11EB-7DEE-D3E16554DCC5}"/>
              </a:ext>
            </a:extLst>
          </p:cNvPr>
          <p:cNvSpPr>
            <a:spLocks noChangeArrowheads="1"/>
          </p:cNvSpPr>
          <p:nvPr/>
        </p:nvSpPr>
        <p:spPr bwMode="auto">
          <a:xfrm>
            <a:off x="1538288" y="2665413"/>
            <a:ext cx="1262062"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eaLnBrk="0" hangingPunct="0"/>
            <a:r>
              <a:rPr lang="en-US" altLang="en-US" sz="1400" b="1" i="1">
                <a:latin typeface="Arial" panose="020B0604020202020204" pitchFamily="34" charset="0"/>
              </a:rPr>
              <a:t>Idea</a:t>
            </a:r>
          </a:p>
          <a:p>
            <a:pPr eaLnBrk="0" hangingPunct="0"/>
            <a:r>
              <a:rPr lang="en-US" altLang="en-US" sz="1400" b="1" i="1">
                <a:latin typeface="Arial" panose="020B0604020202020204" pitchFamily="34" charset="0"/>
              </a:rPr>
              <a:t>Generation</a:t>
            </a:r>
          </a:p>
        </p:txBody>
      </p:sp>
    </p:spTree>
    <p:extLst>
      <p:ext uri="{BB962C8B-B14F-4D97-AF65-F5344CB8AC3E}">
        <p14:creationId xmlns:p14="http://schemas.microsoft.com/office/powerpoint/2010/main" val="397552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8934-B8D3-F96E-531B-55BBAB3FC9AD}"/>
              </a:ext>
            </a:extLst>
          </p:cNvPr>
          <p:cNvSpPr>
            <a:spLocks noGrp="1"/>
          </p:cNvSpPr>
          <p:nvPr>
            <p:ph type="title"/>
          </p:nvPr>
        </p:nvSpPr>
        <p:spPr/>
        <p:txBody>
          <a:bodyPr/>
          <a:lstStyle/>
          <a:p>
            <a:r>
              <a:rPr lang="en-US" dirty="0"/>
              <a:t>Pains We’ve Discovered</a:t>
            </a:r>
          </a:p>
        </p:txBody>
      </p:sp>
      <p:pic>
        <p:nvPicPr>
          <p:cNvPr id="7" name="Picture 6">
            <a:extLst>
              <a:ext uri="{FF2B5EF4-FFF2-40B4-BE49-F238E27FC236}">
                <a16:creationId xmlns:a16="http://schemas.microsoft.com/office/drawing/2014/main" id="{A37AEDA8-EC55-C1C3-1F82-B699F2C07390}"/>
              </a:ext>
            </a:extLst>
          </p:cNvPr>
          <p:cNvPicPr>
            <a:picLocks noChangeAspect="1"/>
          </p:cNvPicPr>
          <p:nvPr/>
        </p:nvPicPr>
        <p:blipFill>
          <a:blip r:embed="rId2"/>
          <a:stretch>
            <a:fillRect/>
          </a:stretch>
        </p:blipFill>
        <p:spPr>
          <a:xfrm>
            <a:off x="937200" y="1191477"/>
            <a:ext cx="10564709" cy="4826861"/>
          </a:xfrm>
          <a:prstGeom prst="rect">
            <a:avLst/>
          </a:prstGeom>
        </p:spPr>
      </p:pic>
      <p:sp>
        <p:nvSpPr>
          <p:cNvPr id="3" name="TextBox 2">
            <a:extLst>
              <a:ext uri="{FF2B5EF4-FFF2-40B4-BE49-F238E27FC236}">
                <a16:creationId xmlns:a16="http://schemas.microsoft.com/office/drawing/2014/main" id="{01F6E4E0-2F79-0256-551F-CC55DE316848}"/>
              </a:ext>
            </a:extLst>
          </p:cNvPr>
          <p:cNvSpPr txBox="1"/>
          <p:nvPr/>
        </p:nvSpPr>
        <p:spPr>
          <a:xfrm>
            <a:off x="3536156" y="2951946"/>
            <a:ext cx="6136481" cy="954107"/>
          </a:xfrm>
          <a:prstGeom prst="rect">
            <a:avLst/>
          </a:prstGeom>
          <a:noFill/>
        </p:spPr>
        <p:txBody>
          <a:bodyPr wrap="square" rtlCol="0">
            <a:spAutoFit/>
          </a:bodyPr>
          <a:lstStyle/>
          <a:p>
            <a:pPr marL="342900" indent="-342900">
              <a:buAutoNum type="arabicPeriod"/>
            </a:pPr>
            <a:r>
              <a:rPr lang="en-US" sz="2800" dirty="0">
                <a:solidFill>
                  <a:srgbClr val="7030A0"/>
                </a:solidFill>
              </a:rPr>
              <a:t>How do I improve flow/predictability</a:t>
            </a:r>
          </a:p>
          <a:p>
            <a:pPr marL="342900" indent="-342900">
              <a:buAutoNum type="arabicPeriod"/>
            </a:pPr>
            <a:r>
              <a:rPr lang="en-US" sz="2800" dirty="0">
                <a:solidFill>
                  <a:srgbClr val="7030A0"/>
                </a:solidFill>
              </a:rPr>
              <a:t>How to I handle resistance</a:t>
            </a:r>
          </a:p>
        </p:txBody>
      </p:sp>
    </p:spTree>
    <p:extLst>
      <p:ext uri="{BB962C8B-B14F-4D97-AF65-F5344CB8AC3E}">
        <p14:creationId xmlns:p14="http://schemas.microsoft.com/office/powerpoint/2010/main" val="3654176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9FE7-709D-A835-7AF9-4DC1AC3796C1}"/>
              </a:ext>
            </a:extLst>
          </p:cNvPr>
          <p:cNvSpPr>
            <a:spLocks noGrp="1"/>
          </p:cNvSpPr>
          <p:nvPr>
            <p:ph type="title"/>
          </p:nvPr>
        </p:nvSpPr>
        <p:spPr>
          <a:xfrm>
            <a:off x="335360" y="71414"/>
            <a:ext cx="11521280" cy="928694"/>
          </a:xfrm>
        </p:spPr>
        <p:txBody>
          <a:bodyPr anchor="ctr">
            <a:normAutofit/>
          </a:bodyPr>
          <a:lstStyle/>
          <a:p>
            <a:r>
              <a:rPr lang="en-US" dirty="0"/>
              <a:t>Reach out to Potential Customers</a:t>
            </a:r>
          </a:p>
        </p:txBody>
      </p:sp>
      <p:graphicFrame>
        <p:nvGraphicFramePr>
          <p:cNvPr id="5" name="Content Placeholder 2">
            <a:extLst>
              <a:ext uri="{FF2B5EF4-FFF2-40B4-BE49-F238E27FC236}">
                <a16:creationId xmlns:a16="http://schemas.microsoft.com/office/drawing/2014/main" id="{F076ACA7-BC42-4E12-4234-957A78111CE0}"/>
              </a:ext>
            </a:extLst>
          </p:cNvPr>
          <p:cNvGraphicFramePr>
            <a:graphicFrameLocks noGrp="1"/>
          </p:cNvGraphicFramePr>
          <p:nvPr>
            <p:ph idx="1"/>
            <p:extLst>
              <p:ext uri="{D42A27DB-BD31-4B8C-83A1-F6EECF244321}">
                <p14:modId xmlns:p14="http://schemas.microsoft.com/office/powerpoint/2010/main" val="1106279047"/>
              </p:ext>
            </p:extLst>
          </p:nvPr>
        </p:nvGraphicFramePr>
        <p:xfrm>
          <a:off x="609600" y="978337"/>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3467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CB8A-E7CF-9602-3B22-4B83A6F02F37}"/>
              </a:ext>
            </a:extLst>
          </p:cNvPr>
          <p:cNvSpPr>
            <a:spLocks noGrp="1"/>
          </p:cNvSpPr>
          <p:nvPr>
            <p:ph type="title"/>
          </p:nvPr>
        </p:nvSpPr>
        <p:spPr>
          <a:xfrm>
            <a:off x="335360" y="71414"/>
            <a:ext cx="11521280" cy="928694"/>
          </a:xfrm>
        </p:spPr>
        <p:txBody>
          <a:bodyPr anchor="ctr">
            <a:normAutofit/>
          </a:bodyPr>
          <a:lstStyle/>
          <a:p>
            <a:r>
              <a:rPr lang="en-US" dirty="0"/>
              <a:t>Agile Product Feud</a:t>
            </a:r>
          </a:p>
        </p:txBody>
      </p:sp>
      <p:pic>
        <p:nvPicPr>
          <p:cNvPr id="96258" name="Picture 2" descr="Family Feud">
            <a:extLst>
              <a:ext uri="{FF2B5EF4-FFF2-40B4-BE49-F238E27FC236}">
                <a16:creationId xmlns:a16="http://schemas.microsoft.com/office/drawing/2014/main" id="{9A386F0F-0BAB-4308-726C-C219E2569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05" b="12267"/>
          <a:stretch/>
        </p:blipFill>
        <p:spPr bwMode="auto">
          <a:xfrm>
            <a:off x="609600" y="1600201"/>
            <a:ext cx="10972800" cy="4525963"/>
          </a:xfrm>
          <a:prstGeom prst="rect">
            <a:avLst/>
          </a:prstGeom>
          <a:solidFill>
            <a:srgbClr val="FFFFFF"/>
          </a:solidFill>
        </p:spPr>
      </p:pic>
    </p:spTree>
    <p:extLst>
      <p:ext uri="{BB962C8B-B14F-4D97-AF65-F5344CB8AC3E}">
        <p14:creationId xmlns:p14="http://schemas.microsoft.com/office/powerpoint/2010/main" val="3471234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DD8621-F97D-F82F-33EB-87E32F873507}"/>
              </a:ext>
            </a:extLst>
          </p:cNvPr>
          <p:cNvSpPr>
            <a:spLocks noGrp="1"/>
          </p:cNvSpPr>
          <p:nvPr>
            <p:ph type="title"/>
          </p:nvPr>
        </p:nvSpPr>
        <p:spPr>
          <a:xfrm>
            <a:off x="335360" y="71414"/>
            <a:ext cx="11521280" cy="928694"/>
          </a:xfrm>
        </p:spPr>
        <p:txBody>
          <a:bodyPr>
            <a:normAutofit/>
          </a:bodyPr>
          <a:lstStyle/>
          <a:p>
            <a:r>
              <a:rPr lang="en-US" dirty="0"/>
              <a:t>Recurring Issues in Product Development</a:t>
            </a:r>
          </a:p>
        </p:txBody>
      </p:sp>
      <p:graphicFrame>
        <p:nvGraphicFramePr>
          <p:cNvPr id="6" name="Chart 3">
            <a:extLst>
              <a:ext uri="{FF2B5EF4-FFF2-40B4-BE49-F238E27FC236}">
                <a16:creationId xmlns:a16="http://schemas.microsoft.com/office/drawing/2014/main" id="{8BFA3DDA-BAEF-66E8-21FE-A8DB4E8ACDC2}"/>
              </a:ext>
            </a:extLst>
          </p:cNvPr>
          <p:cNvGraphicFramePr>
            <a:graphicFrameLocks/>
          </p:cNvGraphicFramePr>
          <p:nvPr>
            <p:extLst>
              <p:ext uri="{D42A27DB-BD31-4B8C-83A1-F6EECF244321}">
                <p14:modId xmlns:p14="http://schemas.microsoft.com/office/powerpoint/2010/main" val="1606687872"/>
              </p:ext>
            </p:extLst>
          </p:nvPr>
        </p:nvGraphicFramePr>
        <p:xfrm>
          <a:off x="609600" y="1600201"/>
          <a:ext cx="109728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3012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bg1"/>
                </a:solidFill>
                <a:latin typeface="PT Sans" panose="020B0503020203020204" pitchFamily="34" charset="77"/>
              </a:rPr>
              <a:t>Feedback </a:t>
            </a:r>
            <a:br>
              <a:rPr lang="en-US">
                <a:solidFill>
                  <a:schemeClr val="bg1"/>
                </a:solidFill>
                <a:latin typeface="PT Sans" panose="020B0503020203020204" pitchFamily="34" charset="77"/>
              </a:rPr>
            </a:br>
            <a:r>
              <a:rPr lang="en-US">
                <a:solidFill>
                  <a:schemeClr val="bg1"/>
                </a:solidFill>
                <a:latin typeface="PT Sans" panose="020B0503020203020204" pitchFamily="34" charset="77"/>
              </a:rPr>
              <a:t>Loops </a:t>
            </a:r>
          </a:p>
        </p:txBody>
      </p:sp>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70430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a:t>Lean Startup</a:t>
            </a:r>
          </a:p>
        </p:txBody>
      </p:sp>
      <p:sp>
        <p:nvSpPr>
          <p:cNvPr id="4" name="Footer Placeholder 3"/>
          <p:cNvSpPr>
            <a:spLocks noGrp="1"/>
          </p:cNvSpPr>
          <p:nvPr>
            <p:ph type="ftr" sz="quarter" idx="4294967295"/>
          </p:nvPr>
        </p:nvSpPr>
        <p:spPr>
          <a:xfrm>
            <a:off x="9835896" y="6510528"/>
            <a:ext cx="832104" cy="219456"/>
          </a:xfrm>
          <a:prstGeom prst="rect">
            <a:avLst/>
          </a:prstGeom>
        </p:spPr>
        <p:txBody>
          <a:bodyPr/>
          <a:lstStyle/>
          <a:p>
            <a:pPr>
              <a:defRPr/>
            </a:pPr>
            <a:endParaRPr lang="en-US" altLang="en-US" sz="1600">
              <a:solidFill>
                <a:srgbClr val="D5D5FF"/>
              </a:solidFill>
            </a:endParaRPr>
          </a:p>
          <a:p>
            <a:pPr>
              <a:defRPr/>
            </a:pPr>
            <a:endParaRPr lang="en-US" altLang="en-US" sz="1600">
              <a:solidFill>
                <a:srgbClr val="D5D5FF"/>
              </a:solidFill>
            </a:endParaRPr>
          </a:p>
          <a:p>
            <a:pPr algn="ctr">
              <a:spcAft>
                <a:spcPct val="30000"/>
              </a:spcAft>
              <a:defRPr/>
            </a:pPr>
            <a:endParaRPr lang="en-US" altLang="en-US" b="1">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6349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938" y="1371600"/>
            <a:ext cx="70532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2330450" y="2968625"/>
            <a:ext cx="871538" cy="584200"/>
          </a:xfrm>
          <a:custGeom>
            <a:avLst/>
            <a:gdLst>
              <a:gd name="connsiteX0" fmla="*/ 0 w 872224"/>
              <a:gd name="connsiteY0" fmla="*/ 0 h 584790"/>
              <a:gd name="connsiteX1" fmla="*/ 361507 w 872224"/>
              <a:gd name="connsiteY1" fmla="*/ 265814 h 584790"/>
              <a:gd name="connsiteX2" fmla="*/ 786810 w 872224"/>
              <a:gd name="connsiteY2" fmla="*/ 542260 h 584790"/>
              <a:gd name="connsiteX3" fmla="*/ 839972 w 872224"/>
              <a:gd name="connsiteY3" fmla="*/ 552893 h 584790"/>
              <a:gd name="connsiteX4" fmla="*/ 861237 w 872224"/>
              <a:gd name="connsiteY4" fmla="*/ 584790 h 584790"/>
              <a:gd name="connsiteX5" fmla="*/ 871870 w 872224"/>
              <a:gd name="connsiteY5" fmla="*/ 520995 h 5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24" h="584790">
                <a:moveTo>
                  <a:pt x="0" y="0"/>
                </a:moveTo>
                <a:lnTo>
                  <a:pt x="361507" y="265814"/>
                </a:lnTo>
                <a:cubicBezTo>
                  <a:pt x="478210" y="353936"/>
                  <a:pt x="643699" y="513636"/>
                  <a:pt x="786810" y="542260"/>
                </a:cubicBezTo>
                <a:lnTo>
                  <a:pt x="839972" y="552893"/>
                </a:lnTo>
                <a:cubicBezTo>
                  <a:pt x="847060" y="563525"/>
                  <a:pt x="848458" y="584790"/>
                  <a:pt x="861237" y="584790"/>
                </a:cubicBezTo>
                <a:cubicBezTo>
                  <a:pt x="875233" y="584790"/>
                  <a:pt x="871870" y="524270"/>
                  <a:pt x="871870" y="520995"/>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29919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Other Feedback Loops</a:t>
            </a:r>
            <a:endParaRPr lang="en-US"/>
          </a:p>
        </p:txBody>
      </p:sp>
      <p:pic>
        <p:nvPicPr>
          <p:cNvPr id="8196" name="Picture 4" descr="feedback-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1"/>
            <a:ext cx="2857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f B is positive, the feedback loop is positive. Photo: Public Do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77466"/>
            <a:ext cx="4724400" cy="19453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pd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1" y="1274191"/>
            <a:ext cx="2511425" cy="252628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oo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1515178"/>
            <a:ext cx="2286000" cy="204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610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Hurricane Rita</a:t>
            </a:r>
          </a:p>
        </p:txBody>
      </p:sp>
      <p:graphicFrame>
        <p:nvGraphicFramePr>
          <p:cNvPr id="49155" name="Object 3"/>
          <p:cNvGraphicFramePr>
            <a:graphicFrameLocks noGrp="1" noChangeAspect="1"/>
          </p:cNvGraphicFramePr>
          <p:nvPr>
            <p:ph idx="4294967295"/>
          </p:nvPr>
        </p:nvGraphicFramePr>
        <p:xfrm>
          <a:off x="2590801" y="819150"/>
          <a:ext cx="7202487" cy="5581650"/>
        </p:xfrm>
        <a:graphic>
          <a:graphicData uri="http://schemas.openxmlformats.org/presentationml/2006/ole">
            <mc:AlternateContent xmlns:mc="http://schemas.openxmlformats.org/markup-compatibility/2006">
              <mc:Choice xmlns:v="urn:schemas-microsoft-com:vml" Requires="v">
                <p:oleObj name="HiJaak" r:id="rId3" imgW="1800000" imgH="1395015" progId="">
                  <p:embed/>
                </p:oleObj>
              </mc:Choice>
              <mc:Fallback>
                <p:oleObj name="HiJaak" r:id="rId3" imgW="1800000" imgH="1395015" progId="">
                  <p:embed/>
                  <p:pic>
                    <p:nvPicPr>
                      <p:cNvPr id="49155" name="Object 3"/>
                      <p:cNvPicPr>
                        <a:picLocks noGrp="1"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1" y="819150"/>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29129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Hurricane Rita</a:t>
            </a:r>
          </a:p>
        </p:txBody>
      </p:sp>
      <p:graphicFrame>
        <p:nvGraphicFramePr>
          <p:cNvPr id="51203" name="Object 3"/>
          <p:cNvGraphicFramePr>
            <a:graphicFrameLocks noGrp="1" noChangeAspect="1"/>
          </p:cNvGraphicFramePr>
          <p:nvPr>
            <p:ph idx="4294967295"/>
          </p:nvPr>
        </p:nvGraphicFramePr>
        <p:xfrm>
          <a:off x="2590801" y="817563"/>
          <a:ext cx="7202487" cy="5581650"/>
        </p:xfrm>
        <a:graphic>
          <a:graphicData uri="http://schemas.openxmlformats.org/presentationml/2006/ole">
            <mc:AlternateContent xmlns:mc="http://schemas.openxmlformats.org/markup-compatibility/2006">
              <mc:Choice xmlns:v="urn:schemas-microsoft-com:vml" Requires="v">
                <p:oleObj name="HiJaak" r:id="rId3" imgW="1800000" imgH="1395015" progId="">
                  <p:embed/>
                </p:oleObj>
              </mc:Choice>
              <mc:Fallback>
                <p:oleObj name="HiJaak" r:id="rId3" imgW="1800000" imgH="1395015" progId="">
                  <p:embed/>
                  <p:pic>
                    <p:nvPicPr>
                      <p:cNvPr id="51203" name="Object 3"/>
                      <p:cNvPicPr>
                        <a:picLocks noGrp="1"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1" y="817563"/>
                        <a:ext cx="7202487" cy="558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Freeform 4"/>
          <p:cNvSpPr>
            <a:spLocks/>
          </p:cNvSpPr>
          <p:nvPr/>
        </p:nvSpPr>
        <p:spPr bwMode="auto">
          <a:xfrm>
            <a:off x="6383337" y="3403600"/>
            <a:ext cx="1181100" cy="1765300"/>
          </a:xfrm>
          <a:custGeom>
            <a:avLst/>
            <a:gdLst>
              <a:gd name="T0" fmla="*/ 2147483646 w 744"/>
              <a:gd name="T1" fmla="*/ 2147483646 h 1112"/>
              <a:gd name="T2" fmla="*/ 2147483646 w 744"/>
              <a:gd name="T3" fmla="*/ 2147483646 h 1112"/>
              <a:gd name="T4" fmla="*/ 2147483646 w 744"/>
              <a:gd name="T5" fmla="*/ 2147483646 h 1112"/>
              <a:gd name="T6" fmla="*/ 2147483646 w 744"/>
              <a:gd name="T7" fmla="*/ 2147483646 h 1112"/>
              <a:gd name="T8" fmla="*/ 2147483646 w 744"/>
              <a:gd name="T9" fmla="*/ 2147483646 h 1112"/>
              <a:gd name="T10" fmla="*/ 2147483646 w 744"/>
              <a:gd name="T11" fmla="*/ 2147483646 h 1112"/>
              <a:gd name="T12" fmla="*/ 2147483646 w 744"/>
              <a:gd name="T13" fmla="*/ 2147483646 h 1112"/>
              <a:gd name="T14" fmla="*/ 2147483646 w 744"/>
              <a:gd name="T15" fmla="*/ 2147483646 h 1112"/>
              <a:gd name="T16" fmla="*/ 2147483646 w 744"/>
              <a:gd name="T17" fmla="*/ 2147483646 h 1112"/>
              <a:gd name="T18" fmla="*/ 2147483646 w 744"/>
              <a:gd name="T19" fmla="*/ 2147483646 h 1112"/>
              <a:gd name="T20" fmla="*/ 2147483646 w 744"/>
              <a:gd name="T21" fmla="*/ 2147483646 h 1112"/>
              <a:gd name="T22" fmla="*/ 2147483646 w 744"/>
              <a:gd name="T23" fmla="*/ 2147483646 h 1112"/>
              <a:gd name="T24" fmla="*/ 2147483646 w 744"/>
              <a:gd name="T25" fmla="*/ 2147483646 h 1112"/>
              <a:gd name="T26" fmla="*/ 2147483646 w 744"/>
              <a:gd name="T27" fmla="*/ 2147483646 h 1112"/>
              <a:gd name="T28" fmla="*/ 2147483646 w 744"/>
              <a:gd name="T29" fmla="*/ 2147483646 h 1112"/>
              <a:gd name="T30" fmla="*/ 2147483646 w 744"/>
              <a:gd name="T31" fmla="*/ 2147483646 h 1112"/>
              <a:gd name="T32" fmla="*/ 2147483646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22273388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A8D42C6-1313-1082-C3C6-05F69C1D5191}"/>
              </a:ext>
            </a:extLst>
          </p:cNvPr>
          <p:cNvSpPr>
            <a:spLocks noGrp="1"/>
          </p:cNvSpPr>
          <p:nvPr>
            <p:ph type="title"/>
          </p:nvPr>
        </p:nvSpPr>
        <p:spPr>
          <a:xfrm>
            <a:off x="335360" y="71414"/>
            <a:ext cx="11521280" cy="928694"/>
          </a:xfrm>
        </p:spPr>
        <p:txBody>
          <a:bodyPr/>
          <a:lstStyle/>
          <a:p>
            <a:r>
              <a:rPr lang="en-US"/>
              <a:t>Is this your Product Pipeline?</a:t>
            </a:r>
          </a:p>
        </p:txBody>
      </p:sp>
      <p:pic>
        <p:nvPicPr>
          <p:cNvPr id="4" name="Picture 2">
            <a:extLst>
              <a:ext uri="{FF2B5EF4-FFF2-40B4-BE49-F238E27FC236}">
                <a16:creationId xmlns:a16="http://schemas.microsoft.com/office/drawing/2014/main" id="{5612ED93-5F0A-8761-C44E-3BDD092876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091" b="12984"/>
          <a:stretch/>
        </p:blipFill>
        <p:spPr bwMode="auto">
          <a:xfrm>
            <a:off x="609600" y="1600201"/>
            <a:ext cx="10972800" cy="4525963"/>
          </a:xfrm>
          <a:prstGeom prst="rect">
            <a:avLst/>
          </a:prstGeom>
          <a:solidFill>
            <a:srgbClr val="FFFFFF"/>
          </a:solidFill>
        </p:spPr>
      </p:pic>
    </p:spTree>
    <p:extLst>
      <p:ext uri="{BB962C8B-B14F-4D97-AF65-F5344CB8AC3E}">
        <p14:creationId xmlns:p14="http://schemas.microsoft.com/office/powerpoint/2010/main" val="3530532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16071" name="Freeform 7"/>
          <p:cNvSpPr>
            <a:spLocks/>
          </p:cNvSpPr>
          <p:nvPr/>
        </p:nvSpPr>
        <p:spPr bwMode="auto">
          <a:xfrm>
            <a:off x="2570164" y="2032001"/>
            <a:ext cx="5527675" cy="223837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2153902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171016" name="Freeform 8"/>
          <p:cNvSpPr>
            <a:spLocks noChangeAspect="1"/>
          </p:cNvSpPr>
          <p:nvPr/>
        </p:nvSpPr>
        <p:spPr bwMode="auto">
          <a:xfrm rot="204749">
            <a:off x="2657476" y="2119314"/>
            <a:ext cx="5102225" cy="2020887"/>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
        <p:nvSpPr>
          <p:cNvPr id="171017"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1309949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20166" name="Freeform 6"/>
          <p:cNvSpPr>
            <a:spLocks noChangeAspect="1"/>
          </p:cNvSpPr>
          <p:nvPr/>
        </p:nvSpPr>
        <p:spPr bwMode="auto">
          <a:xfrm rot="204749">
            <a:off x="2471739" y="2114551"/>
            <a:ext cx="4649787" cy="1884363"/>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
        <p:nvSpPr>
          <p:cNvPr id="220169"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220170" name="Line 10"/>
          <p:cNvSpPr>
            <a:spLocks noChangeShapeType="1"/>
          </p:cNvSpPr>
          <p:nvPr/>
        </p:nvSpPr>
        <p:spPr bwMode="auto">
          <a:xfrm flipH="1" flipV="1">
            <a:off x="7010401" y="4114801"/>
            <a:ext cx="650875" cy="119063"/>
          </a:xfrm>
          <a:prstGeom prst="line">
            <a:avLst/>
          </a:prstGeom>
          <a:noFill/>
          <a:ln w="76200">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711558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18117" name="Freeform 5"/>
          <p:cNvSpPr>
            <a:spLocks noChangeAspect="1"/>
          </p:cNvSpPr>
          <p:nvPr/>
        </p:nvSpPr>
        <p:spPr bwMode="auto">
          <a:xfrm rot="540211">
            <a:off x="2936876" y="2293939"/>
            <a:ext cx="3840163" cy="1558925"/>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
        <p:nvSpPr>
          <p:cNvPr id="218121"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218122" name="Line 10"/>
          <p:cNvSpPr>
            <a:spLocks noChangeShapeType="1"/>
          </p:cNvSpPr>
          <p:nvPr/>
        </p:nvSpPr>
        <p:spPr bwMode="auto">
          <a:xfrm flipH="1" flipV="1">
            <a:off x="7073901" y="4106863"/>
            <a:ext cx="587375" cy="127000"/>
          </a:xfrm>
          <a:prstGeom prst="line">
            <a:avLst/>
          </a:prstGeom>
          <a:noFill/>
          <a:ln w="76200">
            <a:solidFill>
              <a:schemeClr val="tx1"/>
            </a:solidFill>
            <a:round/>
            <a:headEnd/>
            <a:tailEnd/>
          </a:ln>
          <a:effectLst/>
        </p:spPr>
        <p:txBody>
          <a:bodyPr/>
          <a:lstStyle/>
          <a:p>
            <a:endParaRPr lang="en-US"/>
          </a:p>
        </p:txBody>
      </p:sp>
      <p:sp>
        <p:nvSpPr>
          <p:cNvPr id="218123" name="Line 11"/>
          <p:cNvSpPr>
            <a:spLocks noChangeShapeType="1"/>
          </p:cNvSpPr>
          <p:nvPr/>
        </p:nvSpPr>
        <p:spPr bwMode="auto">
          <a:xfrm flipH="1" flipV="1">
            <a:off x="6477001" y="4075114"/>
            <a:ext cx="677863" cy="46037"/>
          </a:xfrm>
          <a:prstGeom prst="line">
            <a:avLst/>
          </a:prstGeom>
          <a:noFill/>
          <a:ln w="76200">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3591724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173060" name="Freeform 4"/>
          <p:cNvSpPr>
            <a:spLocks noChangeAspect="1"/>
          </p:cNvSpPr>
          <p:nvPr/>
        </p:nvSpPr>
        <p:spPr bwMode="auto">
          <a:xfrm rot="933942">
            <a:off x="2832101" y="2206625"/>
            <a:ext cx="3330575" cy="1284288"/>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
        <p:nvSpPr>
          <p:cNvPr id="173065"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173066" name="Line 10"/>
          <p:cNvSpPr>
            <a:spLocks noChangeShapeType="1"/>
          </p:cNvSpPr>
          <p:nvPr/>
        </p:nvSpPr>
        <p:spPr bwMode="auto">
          <a:xfrm flipH="1" flipV="1">
            <a:off x="7073901" y="4106863"/>
            <a:ext cx="587375" cy="127000"/>
          </a:xfrm>
          <a:prstGeom prst="line">
            <a:avLst/>
          </a:prstGeom>
          <a:noFill/>
          <a:ln w="76200">
            <a:solidFill>
              <a:schemeClr val="tx1"/>
            </a:solidFill>
            <a:round/>
            <a:headEnd/>
            <a:tailEnd/>
          </a:ln>
          <a:effectLst/>
        </p:spPr>
        <p:txBody>
          <a:bodyPr/>
          <a:lstStyle/>
          <a:p>
            <a:endParaRPr lang="en-US"/>
          </a:p>
        </p:txBody>
      </p:sp>
      <p:sp>
        <p:nvSpPr>
          <p:cNvPr id="173067" name="Line 11"/>
          <p:cNvSpPr>
            <a:spLocks noChangeShapeType="1"/>
          </p:cNvSpPr>
          <p:nvPr/>
        </p:nvSpPr>
        <p:spPr bwMode="auto">
          <a:xfrm flipH="1" flipV="1">
            <a:off x="6477001" y="4075114"/>
            <a:ext cx="677863" cy="46037"/>
          </a:xfrm>
          <a:prstGeom prst="line">
            <a:avLst/>
          </a:prstGeom>
          <a:noFill/>
          <a:ln w="76200">
            <a:solidFill>
              <a:schemeClr val="tx1"/>
            </a:solidFill>
            <a:round/>
            <a:headEnd/>
            <a:tailEnd/>
          </a:ln>
          <a:effectLst/>
        </p:spPr>
        <p:txBody>
          <a:bodyPr/>
          <a:lstStyle/>
          <a:p>
            <a:endParaRPr lang="en-US"/>
          </a:p>
        </p:txBody>
      </p:sp>
      <p:sp>
        <p:nvSpPr>
          <p:cNvPr id="173068" name="Line 12"/>
          <p:cNvSpPr>
            <a:spLocks noChangeShapeType="1"/>
          </p:cNvSpPr>
          <p:nvPr/>
        </p:nvSpPr>
        <p:spPr bwMode="auto">
          <a:xfrm flipH="1" flipV="1">
            <a:off x="5902326" y="3886201"/>
            <a:ext cx="600075" cy="180975"/>
          </a:xfrm>
          <a:prstGeom prst="line">
            <a:avLst/>
          </a:prstGeom>
          <a:noFill/>
          <a:ln w="76200">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1753291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175107" name="Freeform 3"/>
          <p:cNvSpPr>
            <a:spLocks noChangeAspect="1"/>
          </p:cNvSpPr>
          <p:nvPr/>
        </p:nvSpPr>
        <p:spPr bwMode="auto">
          <a:xfrm rot="1409788">
            <a:off x="3216276" y="2319338"/>
            <a:ext cx="1978025" cy="849312"/>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
        <p:nvSpPr>
          <p:cNvPr id="175113"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175114" name="Line 10"/>
          <p:cNvSpPr>
            <a:spLocks noChangeShapeType="1"/>
          </p:cNvSpPr>
          <p:nvPr/>
        </p:nvSpPr>
        <p:spPr bwMode="auto">
          <a:xfrm flipH="1" flipV="1">
            <a:off x="7073901" y="4106863"/>
            <a:ext cx="587375" cy="127000"/>
          </a:xfrm>
          <a:prstGeom prst="line">
            <a:avLst/>
          </a:prstGeom>
          <a:noFill/>
          <a:ln w="76200">
            <a:solidFill>
              <a:schemeClr val="tx1"/>
            </a:solidFill>
            <a:round/>
            <a:headEnd/>
            <a:tailEnd/>
          </a:ln>
          <a:effectLst/>
        </p:spPr>
        <p:txBody>
          <a:bodyPr/>
          <a:lstStyle/>
          <a:p>
            <a:endParaRPr lang="en-US"/>
          </a:p>
        </p:txBody>
      </p:sp>
      <p:sp>
        <p:nvSpPr>
          <p:cNvPr id="175115" name="Line 11"/>
          <p:cNvSpPr>
            <a:spLocks noChangeShapeType="1"/>
          </p:cNvSpPr>
          <p:nvPr/>
        </p:nvSpPr>
        <p:spPr bwMode="auto">
          <a:xfrm flipH="1" flipV="1">
            <a:off x="6477001" y="4075114"/>
            <a:ext cx="677863" cy="46037"/>
          </a:xfrm>
          <a:prstGeom prst="line">
            <a:avLst/>
          </a:prstGeom>
          <a:noFill/>
          <a:ln w="76200">
            <a:solidFill>
              <a:schemeClr val="tx1"/>
            </a:solidFill>
            <a:round/>
            <a:headEnd/>
            <a:tailEnd/>
          </a:ln>
          <a:effectLst/>
        </p:spPr>
        <p:txBody>
          <a:bodyPr/>
          <a:lstStyle/>
          <a:p>
            <a:endParaRPr lang="en-US"/>
          </a:p>
        </p:txBody>
      </p:sp>
      <p:sp>
        <p:nvSpPr>
          <p:cNvPr id="175116" name="Line 12"/>
          <p:cNvSpPr>
            <a:spLocks noChangeShapeType="1"/>
          </p:cNvSpPr>
          <p:nvPr/>
        </p:nvSpPr>
        <p:spPr bwMode="auto">
          <a:xfrm flipH="1" flipV="1">
            <a:off x="5902326" y="3886201"/>
            <a:ext cx="600075" cy="180975"/>
          </a:xfrm>
          <a:prstGeom prst="line">
            <a:avLst/>
          </a:prstGeom>
          <a:noFill/>
          <a:ln w="76200">
            <a:solidFill>
              <a:schemeClr val="tx1"/>
            </a:solidFill>
            <a:round/>
            <a:headEnd/>
            <a:tailEnd/>
          </a:ln>
          <a:effectLst/>
        </p:spPr>
        <p:txBody>
          <a:bodyPr/>
          <a:lstStyle/>
          <a:p>
            <a:endParaRPr lang="en-US"/>
          </a:p>
        </p:txBody>
      </p:sp>
      <p:sp>
        <p:nvSpPr>
          <p:cNvPr id="175117" name="Line 13"/>
          <p:cNvSpPr>
            <a:spLocks noChangeShapeType="1"/>
          </p:cNvSpPr>
          <p:nvPr/>
        </p:nvSpPr>
        <p:spPr bwMode="auto">
          <a:xfrm flipH="1" flipV="1">
            <a:off x="4953001" y="3505200"/>
            <a:ext cx="1006475" cy="400050"/>
          </a:xfrm>
          <a:prstGeom prst="line">
            <a:avLst/>
          </a:prstGeom>
          <a:noFill/>
          <a:ln w="76200">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3946221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24265" name="Line 9"/>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224266" name="Line 10"/>
          <p:cNvSpPr>
            <a:spLocks noChangeShapeType="1"/>
          </p:cNvSpPr>
          <p:nvPr/>
        </p:nvSpPr>
        <p:spPr bwMode="auto">
          <a:xfrm flipH="1" flipV="1">
            <a:off x="7073901" y="4106863"/>
            <a:ext cx="587375" cy="127000"/>
          </a:xfrm>
          <a:prstGeom prst="line">
            <a:avLst/>
          </a:prstGeom>
          <a:noFill/>
          <a:ln w="76200">
            <a:solidFill>
              <a:schemeClr val="tx1"/>
            </a:solidFill>
            <a:round/>
            <a:headEnd/>
            <a:tailEnd/>
          </a:ln>
          <a:effectLst/>
        </p:spPr>
        <p:txBody>
          <a:bodyPr/>
          <a:lstStyle/>
          <a:p>
            <a:endParaRPr lang="en-US"/>
          </a:p>
        </p:txBody>
      </p:sp>
      <p:sp>
        <p:nvSpPr>
          <p:cNvPr id="224267" name="Line 11"/>
          <p:cNvSpPr>
            <a:spLocks noChangeShapeType="1"/>
          </p:cNvSpPr>
          <p:nvPr/>
        </p:nvSpPr>
        <p:spPr bwMode="auto">
          <a:xfrm flipH="1" flipV="1">
            <a:off x="6477001" y="4075114"/>
            <a:ext cx="677863" cy="46037"/>
          </a:xfrm>
          <a:prstGeom prst="line">
            <a:avLst/>
          </a:prstGeom>
          <a:noFill/>
          <a:ln w="76200">
            <a:solidFill>
              <a:schemeClr val="tx1"/>
            </a:solidFill>
            <a:round/>
            <a:headEnd/>
            <a:tailEnd/>
          </a:ln>
          <a:effectLst/>
        </p:spPr>
        <p:txBody>
          <a:bodyPr/>
          <a:lstStyle/>
          <a:p>
            <a:endParaRPr lang="en-US"/>
          </a:p>
        </p:txBody>
      </p:sp>
      <p:sp>
        <p:nvSpPr>
          <p:cNvPr id="224268" name="Line 12"/>
          <p:cNvSpPr>
            <a:spLocks noChangeShapeType="1"/>
          </p:cNvSpPr>
          <p:nvPr/>
        </p:nvSpPr>
        <p:spPr bwMode="auto">
          <a:xfrm flipH="1" flipV="1">
            <a:off x="5902326" y="3886201"/>
            <a:ext cx="600075" cy="180975"/>
          </a:xfrm>
          <a:prstGeom prst="line">
            <a:avLst/>
          </a:prstGeom>
          <a:noFill/>
          <a:ln w="76200">
            <a:solidFill>
              <a:schemeClr val="tx1"/>
            </a:solidFill>
            <a:round/>
            <a:headEnd/>
            <a:tailEnd/>
          </a:ln>
          <a:effectLst/>
        </p:spPr>
        <p:txBody>
          <a:bodyPr/>
          <a:lstStyle/>
          <a:p>
            <a:endParaRPr lang="en-US"/>
          </a:p>
        </p:txBody>
      </p:sp>
      <p:sp>
        <p:nvSpPr>
          <p:cNvPr id="224269" name="Line 13"/>
          <p:cNvSpPr>
            <a:spLocks noChangeShapeType="1"/>
          </p:cNvSpPr>
          <p:nvPr/>
        </p:nvSpPr>
        <p:spPr bwMode="auto">
          <a:xfrm flipH="1" flipV="1">
            <a:off x="4983163" y="3570288"/>
            <a:ext cx="976312" cy="334962"/>
          </a:xfrm>
          <a:prstGeom prst="line">
            <a:avLst/>
          </a:prstGeom>
          <a:noFill/>
          <a:ln w="76200">
            <a:solidFill>
              <a:schemeClr val="tx1"/>
            </a:solidFill>
            <a:round/>
            <a:headEnd/>
            <a:tailEnd/>
          </a:ln>
          <a:effectLst/>
        </p:spPr>
        <p:txBody>
          <a:bodyPr/>
          <a:lstStyle/>
          <a:p>
            <a:endParaRPr lang="en-US"/>
          </a:p>
        </p:txBody>
      </p:sp>
      <p:sp>
        <p:nvSpPr>
          <p:cNvPr id="224270" name="Line 14"/>
          <p:cNvSpPr>
            <a:spLocks noChangeShapeType="1"/>
          </p:cNvSpPr>
          <p:nvPr/>
        </p:nvSpPr>
        <p:spPr bwMode="auto">
          <a:xfrm flipH="1" flipV="1">
            <a:off x="4343400" y="3048000"/>
            <a:ext cx="711200" cy="566738"/>
          </a:xfrm>
          <a:prstGeom prst="line">
            <a:avLst/>
          </a:prstGeom>
          <a:noFill/>
          <a:ln w="76200">
            <a:solidFill>
              <a:schemeClr val="tx1"/>
            </a:solidFill>
            <a:round/>
            <a:headEnd/>
            <a:tailEnd/>
          </a:ln>
          <a:effectLst/>
        </p:spPr>
        <p:txBody>
          <a:bodyPr/>
          <a:lstStyle/>
          <a:p>
            <a:endParaRPr lang="en-US"/>
          </a:p>
        </p:txBody>
      </p:sp>
      <p:sp>
        <p:nvSpPr>
          <p:cNvPr id="224272" name="Freeform 16"/>
          <p:cNvSpPr>
            <a:spLocks noChangeAspect="1"/>
          </p:cNvSpPr>
          <p:nvPr/>
        </p:nvSpPr>
        <p:spPr bwMode="auto">
          <a:xfrm rot="2275696">
            <a:off x="3657600"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3799345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Projected Path"/>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28355" name="Line 3"/>
          <p:cNvSpPr>
            <a:spLocks noChangeShapeType="1"/>
          </p:cNvSpPr>
          <p:nvPr/>
        </p:nvSpPr>
        <p:spPr bwMode="auto">
          <a:xfrm flipH="1" flipV="1">
            <a:off x="7629525" y="4222751"/>
            <a:ext cx="427038" cy="11113"/>
          </a:xfrm>
          <a:prstGeom prst="line">
            <a:avLst/>
          </a:prstGeom>
          <a:noFill/>
          <a:ln w="76200">
            <a:solidFill>
              <a:schemeClr val="tx1"/>
            </a:solidFill>
            <a:round/>
            <a:headEnd/>
            <a:tailEnd/>
          </a:ln>
          <a:effectLst/>
        </p:spPr>
        <p:txBody>
          <a:bodyPr/>
          <a:lstStyle/>
          <a:p>
            <a:endParaRPr lang="en-US"/>
          </a:p>
        </p:txBody>
      </p:sp>
      <p:sp>
        <p:nvSpPr>
          <p:cNvPr id="228356" name="Line 4"/>
          <p:cNvSpPr>
            <a:spLocks noChangeShapeType="1"/>
          </p:cNvSpPr>
          <p:nvPr/>
        </p:nvSpPr>
        <p:spPr bwMode="auto">
          <a:xfrm flipH="1" flipV="1">
            <a:off x="7073901" y="4106863"/>
            <a:ext cx="587375" cy="127000"/>
          </a:xfrm>
          <a:prstGeom prst="line">
            <a:avLst/>
          </a:prstGeom>
          <a:noFill/>
          <a:ln w="76200">
            <a:solidFill>
              <a:schemeClr val="tx1"/>
            </a:solidFill>
            <a:round/>
            <a:headEnd/>
            <a:tailEnd/>
          </a:ln>
          <a:effectLst/>
        </p:spPr>
        <p:txBody>
          <a:bodyPr/>
          <a:lstStyle/>
          <a:p>
            <a:endParaRPr lang="en-US"/>
          </a:p>
        </p:txBody>
      </p:sp>
      <p:sp>
        <p:nvSpPr>
          <p:cNvPr id="228357" name="Line 5"/>
          <p:cNvSpPr>
            <a:spLocks noChangeShapeType="1"/>
          </p:cNvSpPr>
          <p:nvPr/>
        </p:nvSpPr>
        <p:spPr bwMode="auto">
          <a:xfrm flipH="1" flipV="1">
            <a:off x="6477001" y="4075114"/>
            <a:ext cx="677863" cy="46037"/>
          </a:xfrm>
          <a:prstGeom prst="line">
            <a:avLst/>
          </a:prstGeom>
          <a:noFill/>
          <a:ln w="76200">
            <a:solidFill>
              <a:schemeClr val="tx1"/>
            </a:solidFill>
            <a:round/>
            <a:headEnd/>
            <a:tailEnd/>
          </a:ln>
          <a:effectLst/>
        </p:spPr>
        <p:txBody>
          <a:bodyPr/>
          <a:lstStyle/>
          <a:p>
            <a:endParaRPr lang="en-US"/>
          </a:p>
        </p:txBody>
      </p:sp>
      <p:sp>
        <p:nvSpPr>
          <p:cNvPr id="228358" name="Line 6"/>
          <p:cNvSpPr>
            <a:spLocks noChangeShapeType="1"/>
          </p:cNvSpPr>
          <p:nvPr/>
        </p:nvSpPr>
        <p:spPr bwMode="auto">
          <a:xfrm flipH="1" flipV="1">
            <a:off x="5902326" y="3886201"/>
            <a:ext cx="600075" cy="180975"/>
          </a:xfrm>
          <a:prstGeom prst="line">
            <a:avLst/>
          </a:prstGeom>
          <a:noFill/>
          <a:ln w="76200">
            <a:solidFill>
              <a:schemeClr val="tx1"/>
            </a:solidFill>
            <a:round/>
            <a:headEnd/>
            <a:tailEnd/>
          </a:ln>
          <a:effectLst/>
        </p:spPr>
        <p:txBody>
          <a:bodyPr/>
          <a:lstStyle/>
          <a:p>
            <a:endParaRPr lang="en-US"/>
          </a:p>
        </p:txBody>
      </p:sp>
      <p:sp>
        <p:nvSpPr>
          <p:cNvPr id="228359" name="Line 7"/>
          <p:cNvSpPr>
            <a:spLocks noChangeShapeType="1"/>
          </p:cNvSpPr>
          <p:nvPr/>
        </p:nvSpPr>
        <p:spPr bwMode="auto">
          <a:xfrm flipH="1" flipV="1">
            <a:off x="4983163" y="3570288"/>
            <a:ext cx="976312" cy="334962"/>
          </a:xfrm>
          <a:prstGeom prst="line">
            <a:avLst/>
          </a:prstGeom>
          <a:noFill/>
          <a:ln w="76200">
            <a:solidFill>
              <a:schemeClr val="tx1"/>
            </a:solidFill>
            <a:round/>
            <a:headEnd/>
            <a:tailEnd/>
          </a:ln>
          <a:effectLst/>
        </p:spPr>
        <p:txBody>
          <a:bodyPr/>
          <a:lstStyle/>
          <a:p>
            <a:endParaRPr lang="en-US"/>
          </a:p>
        </p:txBody>
      </p:sp>
      <p:sp>
        <p:nvSpPr>
          <p:cNvPr id="228360" name="Line 8"/>
          <p:cNvSpPr>
            <a:spLocks noChangeShapeType="1"/>
          </p:cNvSpPr>
          <p:nvPr/>
        </p:nvSpPr>
        <p:spPr bwMode="auto">
          <a:xfrm flipH="1" flipV="1">
            <a:off x="4297364" y="3048000"/>
            <a:ext cx="757237" cy="566738"/>
          </a:xfrm>
          <a:prstGeom prst="line">
            <a:avLst/>
          </a:prstGeom>
          <a:noFill/>
          <a:ln w="76200">
            <a:solidFill>
              <a:schemeClr val="tx1"/>
            </a:solidFill>
            <a:round/>
            <a:headEnd/>
            <a:tailEnd/>
          </a:ln>
          <a:effectLst/>
        </p:spPr>
        <p:txBody>
          <a:bodyPr/>
          <a:lstStyle/>
          <a:p>
            <a:endParaRPr lang="en-US"/>
          </a:p>
        </p:txBody>
      </p:sp>
      <p:sp>
        <p:nvSpPr>
          <p:cNvPr id="228361" name="Line 9"/>
          <p:cNvSpPr>
            <a:spLocks noChangeShapeType="1"/>
          </p:cNvSpPr>
          <p:nvPr/>
        </p:nvSpPr>
        <p:spPr bwMode="auto">
          <a:xfrm flipH="1" flipV="1">
            <a:off x="3941763" y="2398713"/>
            <a:ext cx="366712" cy="671512"/>
          </a:xfrm>
          <a:prstGeom prst="line">
            <a:avLst/>
          </a:prstGeom>
          <a:noFill/>
          <a:ln w="76200">
            <a:solidFill>
              <a:schemeClr val="tx1"/>
            </a:solidFill>
            <a:round/>
            <a:headEnd/>
            <a:tailEnd/>
          </a:ln>
          <a:effectLst/>
        </p:spPr>
        <p:txBody>
          <a:bodyPr/>
          <a:lstStyle/>
          <a:p>
            <a:endParaRPr lang="en-US"/>
          </a:p>
        </p:txBody>
      </p:sp>
      <p:sp>
        <p:nvSpPr>
          <p:cNvPr id="228362" name="Freeform 10"/>
          <p:cNvSpPr>
            <a:spLocks noChangeAspect="1"/>
          </p:cNvSpPr>
          <p:nvPr/>
        </p:nvSpPr>
        <p:spPr bwMode="auto">
          <a:xfrm rot="2275696">
            <a:off x="3679825" y="2362200"/>
            <a:ext cx="927100" cy="476250"/>
          </a:xfrm>
          <a:custGeom>
            <a:avLst/>
            <a:gdLst/>
            <a:ahLst/>
            <a:cxnLst>
              <a:cxn ang="0">
                <a:pos x="792" y="0"/>
              </a:cxn>
              <a:cxn ang="0">
                <a:pos x="845" y="221"/>
              </a:cxn>
              <a:cxn ang="0">
                <a:pos x="1018" y="379"/>
              </a:cxn>
              <a:cxn ang="0">
                <a:pos x="1358" y="504"/>
              </a:cxn>
              <a:cxn ang="0">
                <a:pos x="1550" y="566"/>
              </a:cxn>
              <a:cxn ang="0">
                <a:pos x="1795" y="638"/>
              </a:cxn>
              <a:cxn ang="0">
                <a:pos x="2006" y="706"/>
              </a:cxn>
              <a:cxn ang="0">
                <a:pos x="2174" y="778"/>
              </a:cxn>
              <a:cxn ang="0">
                <a:pos x="1997" y="792"/>
              </a:cxn>
              <a:cxn ang="0">
                <a:pos x="1771" y="787"/>
              </a:cxn>
              <a:cxn ang="0">
                <a:pos x="1526" y="787"/>
              </a:cxn>
              <a:cxn ang="0">
                <a:pos x="1286" y="778"/>
              </a:cxn>
              <a:cxn ang="0">
                <a:pos x="888" y="734"/>
              </a:cxn>
              <a:cxn ang="0">
                <a:pos x="350" y="581"/>
              </a:cxn>
              <a:cxn ang="0">
                <a:pos x="0" y="341"/>
              </a:cxn>
            </a:cxnLst>
            <a:rect l="0" t="0" r="r" b="b"/>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6000"/>
                </a:srgbClr>
              </a:gs>
              <a:gs pos="100000">
                <a:srgbClr val="00FF00">
                  <a:gamma/>
                  <a:shade val="46275"/>
                  <a:invGamma/>
                  <a:alpha val="45000"/>
                </a:srgbClr>
              </a:gs>
            </a:gsLst>
            <a:lin ang="5400000" scaled="1"/>
          </a:gradFill>
          <a:ln w="9525">
            <a:solidFill>
              <a:schemeClr val="tx1"/>
            </a:solidFill>
            <a:round/>
            <a:headEnd/>
            <a:tailEnd/>
          </a:ln>
          <a:effectLst/>
        </p:spPr>
        <p:txBody>
          <a:bodyPr/>
          <a:lstStyle/>
          <a:p>
            <a:endParaRPr lang="en-US"/>
          </a:p>
        </p:txBody>
      </p:sp>
    </p:spTree>
    <p:extLst>
      <p:ext uri="{BB962C8B-B14F-4D97-AF65-F5344CB8AC3E}">
        <p14:creationId xmlns:p14="http://schemas.microsoft.com/office/powerpoint/2010/main" val="333911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8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a:t>Business Process Value Chain</a:t>
            </a:r>
          </a:p>
        </p:txBody>
      </p:sp>
      <p:sp>
        <p:nvSpPr>
          <p:cNvPr id="155652" name="AutoShape 4"/>
          <p:cNvSpPr>
            <a:spLocks noChangeArrowheads="1"/>
          </p:cNvSpPr>
          <p:nvPr/>
        </p:nvSpPr>
        <p:spPr bwMode="auto">
          <a:xfrm>
            <a:off x="2235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5653" name="AutoShape 5"/>
          <p:cNvSpPr>
            <a:spLocks noChangeArrowheads="1"/>
          </p:cNvSpPr>
          <p:nvPr/>
        </p:nvSpPr>
        <p:spPr bwMode="auto">
          <a:xfrm>
            <a:off x="4191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5654" name="AutoShape 6"/>
          <p:cNvSpPr>
            <a:spLocks noChangeArrowheads="1"/>
          </p:cNvSpPr>
          <p:nvPr/>
        </p:nvSpPr>
        <p:spPr bwMode="auto">
          <a:xfrm>
            <a:off x="6146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sp>
        <p:nvSpPr>
          <p:cNvPr id="155662" name="AutoShape 14"/>
          <p:cNvSpPr>
            <a:spLocks noChangeArrowheads="1"/>
          </p:cNvSpPr>
          <p:nvPr/>
        </p:nvSpPr>
        <p:spPr bwMode="auto">
          <a:xfrm>
            <a:off x="2222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5663" name="AutoShape 15"/>
          <p:cNvSpPr>
            <a:spLocks noChangeArrowheads="1"/>
          </p:cNvSpPr>
          <p:nvPr/>
        </p:nvSpPr>
        <p:spPr bwMode="auto">
          <a:xfrm>
            <a:off x="41783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64" name="AutoShape 16"/>
          <p:cNvSpPr>
            <a:spLocks noChangeArrowheads="1"/>
          </p:cNvSpPr>
          <p:nvPr/>
        </p:nvSpPr>
        <p:spPr bwMode="auto">
          <a:xfrm>
            <a:off x="61341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69" name="AutoShape 21"/>
          <p:cNvSpPr>
            <a:spLocks noChangeArrowheads="1"/>
          </p:cNvSpPr>
          <p:nvPr/>
        </p:nvSpPr>
        <p:spPr bwMode="auto">
          <a:xfrm>
            <a:off x="22098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5670" name="AutoShape 22"/>
          <p:cNvSpPr>
            <a:spLocks noChangeArrowheads="1"/>
          </p:cNvSpPr>
          <p:nvPr/>
        </p:nvSpPr>
        <p:spPr bwMode="auto">
          <a:xfrm>
            <a:off x="4165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5671" name="AutoShape 23"/>
          <p:cNvSpPr>
            <a:spLocks noChangeArrowheads="1"/>
          </p:cNvSpPr>
          <p:nvPr/>
        </p:nvSpPr>
        <p:spPr bwMode="auto">
          <a:xfrm>
            <a:off x="61214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5672" name="Text Box 24"/>
          <p:cNvSpPr txBox="1">
            <a:spLocks noChangeArrowheads="1"/>
          </p:cNvSpPr>
          <p:nvPr/>
        </p:nvSpPr>
        <p:spPr bwMode="auto">
          <a:xfrm>
            <a:off x="8902700" y="5194303"/>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5673" name="Text Box 25"/>
          <p:cNvSpPr txBox="1">
            <a:spLocks noChangeArrowheads="1"/>
          </p:cNvSpPr>
          <p:nvPr/>
        </p:nvSpPr>
        <p:spPr bwMode="auto">
          <a:xfrm>
            <a:off x="8890000" y="2108203"/>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5674" name="Text Box 26"/>
          <p:cNvSpPr txBox="1">
            <a:spLocks noChangeArrowheads="1"/>
          </p:cNvSpPr>
          <p:nvPr/>
        </p:nvSpPr>
        <p:spPr bwMode="auto">
          <a:xfrm>
            <a:off x="8877300" y="3657603"/>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spTree>
    <p:extLst>
      <p:ext uri="{BB962C8B-B14F-4D97-AF65-F5344CB8AC3E}">
        <p14:creationId xmlns:p14="http://schemas.microsoft.com/office/powerpoint/2010/main" val="859597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r>
              <a:rPr lang="en-US" altLang="en-US"/>
              <a:t>Business Process Value Chain</a:t>
            </a:r>
          </a:p>
        </p:txBody>
      </p:sp>
      <p:sp>
        <p:nvSpPr>
          <p:cNvPr id="157699" name="AutoShape 3"/>
          <p:cNvSpPr>
            <a:spLocks noChangeArrowheads="1"/>
          </p:cNvSpPr>
          <p:nvPr/>
        </p:nvSpPr>
        <p:spPr bwMode="auto">
          <a:xfrm>
            <a:off x="22352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Market</a:t>
            </a:r>
          </a:p>
        </p:txBody>
      </p:sp>
      <p:sp>
        <p:nvSpPr>
          <p:cNvPr id="157700" name="AutoShape 4"/>
          <p:cNvSpPr>
            <a:spLocks noChangeArrowheads="1"/>
          </p:cNvSpPr>
          <p:nvPr/>
        </p:nvSpPr>
        <p:spPr bwMode="auto">
          <a:xfrm>
            <a:off x="41910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Product</a:t>
            </a:r>
          </a:p>
          <a:p>
            <a:pPr algn="ctr"/>
            <a:r>
              <a:rPr lang="en-US" altLang="en-US">
                <a:solidFill>
                  <a:schemeClr val="bg1"/>
                </a:solidFill>
              </a:rPr>
              <a:t>        Development</a:t>
            </a:r>
          </a:p>
        </p:txBody>
      </p:sp>
      <p:sp>
        <p:nvSpPr>
          <p:cNvPr id="157701" name="AutoShape 5"/>
          <p:cNvSpPr>
            <a:spLocks noChangeArrowheads="1"/>
          </p:cNvSpPr>
          <p:nvPr/>
        </p:nvSpPr>
        <p:spPr bwMode="auto">
          <a:xfrm>
            <a:off x="6146800" y="1968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Sales</a:t>
            </a:r>
          </a:p>
        </p:txBody>
      </p:sp>
      <p:grpSp>
        <p:nvGrpSpPr>
          <p:cNvPr id="157702" name="Group 6"/>
          <p:cNvGrpSpPr>
            <a:grpSpLocks/>
          </p:cNvGrpSpPr>
          <p:nvPr/>
        </p:nvGrpSpPr>
        <p:grpSpPr bwMode="auto">
          <a:xfrm>
            <a:off x="3390900" y="1727200"/>
            <a:ext cx="3784600" cy="215900"/>
            <a:chOff x="1176" y="1568"/>
            <a:chExt cx="2384" cy="136"/>
          </a:xfrm>
        </p:grpSpPr>
        <p:sp>
          <p:nvSpPr>
            <p:cNvPr id="157703" name="Line 7"/>
            <p:cNvSpPr>
              <a:spLocks noChangeShapeType="1"/>
            </p:cNvSpPr>
            <p:nvPr/>
          </p:nvSpPr>
          <p:spPr bwMode="auto">
            <a:xfrm flipV="1">
              <a:off x="3560" y="1568"/>
              <a:ext cx="0" cy="13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4" name="Line 8"/>
            <p:cNvSpPr>
              <a:spLocks noChangeShapeType="1"/>
            </p:cNvSpPr>
            <p:nvPr/>
          </p:nvSpPr>
          <p:spPr bwMode="auto">
            <a:xfrm flipH="1">
              <a:off x="1184" y="1576"/>
              <a:ext cx="236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05" name="Line 9"/>
            <p:cNvSpPr>
              <a:spLocks noChangeShapeType="1"/>
            </p:cNvSpPr>
            <p:nvPr/>
          </p:nvSpPr>
          <p:spPr bwMode="auto">
            <a:xfrm>
              <a:off x="1176" y="1584"/>
              <a:ext cx="0" cy="1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06" name="AutoShape 10"/>
          <p:cNvSpPr>
            <a:spLocks noChangeArrowheads="1"/>
          </p:cNvSpPr>
          <p:nvPr/>
        </p:nvSpPr>
        <p:spPr bwMode="auto">
          <a:xfrm>
            <a:off x="20320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Specifications</a:t>
            </a:r>
          </a:p>
        </p:txBody>
      </p:sp>
      <p:sp>
        <p:nvSpPr>
          <p:cNvPr id="157707" name="AutoShape 11"/>
          <p:cNvSpPr>
            <a:spLocks noChangeArrowheads="1"/>
          </p:cNvSpPr>
          <p:nvPr/>
        </p:nvSpPr>
        <p:spPr bwMode="auto">
          <a:xfrm>
            <a:off x="4178300" y="3479800"/>
            <a:ext cx="2590800" cy="1104900"/>
          </a:xfrm>
          <a:prstGeom prst="chevron">
            <a:avLst>
              <a:gd name="adj" fmla="val 58621"/>
            </a:avLst>
          </a:prstGeom>
          <a:solidFill>
            <a:srgbClr val="F4FD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a:t>
            </a:r>
            <a:r>
              <a:rPr lang="en-US" altLang="en-US"/>
              <a:t>Development</a:t>
            </a:r>
          </a:p>
        </p:txBody>
      </p:sp>
      <p:sp>
        <p:nvSpPr>
          <p:cNvPr id="157708" name="AutoShape 12"/>
          <p:cNvSpPr>
            <a:spLocks noChangeArrowheads="1"/>
          </p:cNvSpPr>
          <p:nvPr/>
        </p:nvSpPr>
        <p:spPr bwMode="auto">
          <a:xfrm>
            <a:off x="6286500" y="34798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09" name="AutoShape 13"/>
          <p:cNvSpPr>
            <a:spLocks noChangeArrowheads="1"/>
          </p:cNvSpPr>
          <p:nvPr/>
        </p:nvSpPr>
        <p:spPr bwMode="auto">
          <a:xfrm>
            <a:off x="20447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Business Need</a:t>
            </a:r>
          </a:p>
        </p:txBody>
      </p:sp>
      <p:sp>
        <p:nvSpPr>
          <p:cNvPr id="157710" name="AutoShape 14"/>
          <p:cNvSpPr>
            <a:spLocks noChangeArrowheads="1"/>
          </p:cNvSpPr>
          <p:nvPr/>
        </p:nvSpPr>
        <p:spPr bwMode="auto">
          <a:xfrm>
            <a:off x="41656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       Development</a:t>
            </a:r>
          </a:p>
        </p:txBody>
      </p:sp>
      <p:sp>
        <p:nvSpPr>
          <p:cNvPr id="157711" name="AutoShape 15"/>
          <p:cNvSpPr>
            <a:spLocks noChangeArrowheads="1"/>
          </p:cNvSpPr>
          <p:nvPr/>
        </p:nvSpPr>
        <p:spPr bwMode="auto">
          <a:xfrm>
            <a:off x="6261100" y="5016500"/>
            <a:ext cx="2590800" cy="1104900"/>
          </a:xfrm>
          <a:prstGeom prst="chevron">
            <a:avLst>
              <a:gd name="adj" fmla="val 586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solidFill>
                  <a:schemeClr val="bg1"/>
                </a:solidFill>
              </a:rPr>
              <a:t>Delivery</a:t>
            </a:r>
          </a:p>
        </p:txBody>
      </p:sp>
      <p:sp>
        <p:nvSpPr>
          <p:cNvPr id="157712" name="Text Box 16"/>
          <p:cNvSpPr txBox="1">
            <a:spLocks noChangeArrowheads="1"/>
          </p:cNvSpPr>
          <p:nvPr/>
        </p:nvSpPr>
        <p:spPr bwMode="auto">
          <a:xfrm>
            <a:off x="8902700" y="5194303"/>
            <a:ext cx="148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Internal IT</a:t>
            </a:r>
          </a:p>
        </p:txBody>
      </p:sp>
      <p:sp>
        <p:nvSpPr>
          <p:cNvPr id="157713" name="Text Box 17"/>
          <p:cNvSpPr txBox="1">
            <a:spLocks noChangeArrowheads="1"/>
          </p:cNvSpPr>
          <p:nvPr/>
        </p:nvSpPr>
        <p:spPr bwMode="auto">
          <a:xfrm>
            <a:off x="8890000" y="2108203"/>
            <a:ext cx="157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Product Company</a:t>
            </a:r>
          </a:p>
        </p:txBody>
      </p:sp>
      <p:sp>
        <p:nvSpPr>
          <p:cNvPr id="157714" name="Text Box 18"/>
          <p:cNvSpPr txBox="1">
            <a:spLocks noChangeArrowheads="1"/>
          </p:cNvSpPr>
          <p:nvPr/>
        </p:nvSpPr>
        <p:spPr bwMode="auto">
          <a:xfrm>
            <a:off x="8877300" y="3657603"/>
            <a:ext cx="1485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Contract Model</a:t>
            </a:r>
          </a:p>
        </p:txBody>
      </p:sp>
      <p:grpSp>
        <p:nvGrpSpPr>
          <p:cNvPr id="157715" name="Group 19"/>
          <p:cNvGrpSpPr>
            <a:grpSpLocks/>
          </p:cNvGrpSpPr>
          <p:nvPr/>
        </p:nvGrpSpPr>
        <p:grpSpPr bwMode="auto">
          <a:xfrm>
            <a:off x="3390900" y="4775200"/>
            <a:ext cx="3784600" cy="215900"/>
            <a:chOff x="1176" y="1568"/>
            <a:chExt cx="2384" cy="136"/>
          </a:xfrm>
        </p:grpSpPr>
        <p:sp>
          <p:nvSpPr>
            <p:cNvPr id="157716" name="Line 20"/>
            <p:cNvSpPr>
              <a:spLocks noChangeShapeType="1"/>
            </p:cNvSpPr>
            <p:nvPr/>
          </p:nvSpPr>
          <p:spPr bwMode="auto">
            <a:xfrm flipV="1">
              <a:off x="3560" y="1568"/>
              <a:ext cx="0" cy="136"/>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7" name="Line 21"/>
            <p:cNvSpPr>
              <a:spLocks noChangeShapeType="1"/>
            </p:cNvSpPr>
            <p:nvPr/>
          </p:nvSpPr>
          <p:spPr bwMode="auto">
            <a:xfrm flipH="1">
              <a:off x="1184" y="1576"/>
              <a:ext cx="2368" cy="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57718" name="Line 22"/>
            <p:cNvSpPr>
              <a:spLocks noChangeShapeType="1"/>
            </p:cNvSpPr>
            <p:nvPr/>
          </p:nvSpPr>
          <p:spPr bwMode="auto">
            <a:xfrm>
              <a:off x="1176" y="1584"/>
              <a:ext cx="0" cy="112"/>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sp>
        <p:nvSpPr>
          <p:cNvPr id="157719" name="AutoShape 23"/>
          <p:cNvSpPr>
            <a:spLocks noChangeArrowheads="1"/>
          </p:cNvSpPr>
          <p:nvPr/>
        </p:nvSpPr>
        <p:spPr bwMode="auto">
          <a:xfrm>
            <a:off x="40767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157720" name="AutoShape 24"/>
          <p:cNvSpPr>
            <a:spLocks noChangeArrowheads="1"/>
          </p:cNvSpPr>
          <p:nvPr/>
        </p:nvSpPr>
        <p:spPr bwMode="auto">
          <a:xfrm>
            <a:off x="6184900" y="5016500"/>
            <a:ext cx="635000" cy="1104900"/>
          </a:xfrm>
          <a:prstGeom prst="chevron">
            <a:avLst>
              <a:gd name="adj" fmla="val 100000"/>
            </a:avLst>
          </a:prstGeom>
          <a:solidFill>
            <a:schemeClr val="accent1"/>
          </a:solidFill>
          <a:ln w="57150">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Tree>
    <p:extLst>
      <p:ext uri="{BB962C8B-B14F-4D97-AF65-F5344CB8AC3E}">
        <p14:creationId xmlns:p14="http://schemas.microsoft.com/office/powerpoint/2010/main" val="194869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a:extLst>
              <a:ext uri="{FF2B5EF4-FFF2-40B4-BE49-F238E27FC236}">
                <a16:creationId xmlns:a16="http://schemas.microsoft.com/office/drawing/2014/main" id="{4E8B39A7-9BE3-CEFD-9F13-5E25D5512A73}"/>
              </a:ext>
            </a:extLst>
          </p:cNvPr>
          <p:cNvSpPr>
            <a:spLocks noGrp="1" noChangeArrowheads="1"/>
          </p:cNvSpPr>
          <p:nvPr>
            <p:ph type="title"/>
          </p:nvPr>
        </p:nvSpPr>
        <p:spPr>
          <a:noFill/>
          <a:ln/>
        </p:spPr>
        <p:txBody>
          <a:bodyPr/>
          <a:lstStyle/>
          <a:p>
            <a:r>
              <a:rPr lang="en-US" altLang="en-US">
                <a:solidFill>
                  <a:schemeClr val="tx1"/>
                </a:solidFill>
              </a:rPr>
              <a:t>Group A</a:t>
            </a:r>
          </a:p>
        </p:txBody>
      </p:sp>
      <p:sp>
        <p:nvSpPr>
          <p:cNvPr id="497667" name="Line 3">
            <a:extLst>
              <a:ext uri="{FF2B5EF4-FFF2-40B4-BE49-F238E27FC236}">
                <a16:creationId xmlns:a16="http://schemas.microsoft.com/office/drawing/2014/main" id="{DB03F7E2-CC70-2EE5-E1EC-D5A0C5465125}"/>
              </a:ext>
            </a:extLst>
          </p:cNvPr>
          <p:cNvSpPr>
            <a:spLocks noChangeShapeType="1"/>
          </p:cNvSpPr>
          <p:nvPr/>
        </p:nvSpPr>
        <p:spPr bwMode="auto">
          <a:xfrm flipV="1">
            <a:off x="9764714" y="5027613"/>
            <a:ext cx="223837" cy="4175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68" name="Line 4">
            <a:extLst>
              <a:ext uri="{FF2B5EF4-FFF2-40B4-BE49-F238E27FC236}">
                <a16:creationId xmlns:a16="http://schemas.microsoft.com/office/drawing/2014/main" id="{42B18002-B42F-D292-F188-586DEA7C9BE5}"/>
              </a:ext>
            </a:extLst>
          </p:cNvPr>
          <p:cNvSpPr>
            <a:spLocks noChangeShapeType="1"/>
          </p:cNvSpPr>
          <p:nvPr/>
        </p:nvSpPr>
        <p:spPr bwMode="auto">
          <a:xfrm flipH="1" flipV="1">
            <a:off x="9366250" y="5040313"/>
            <a:ext cx="211138" cy="4429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69" name="Rectangle 5">
            <a:extLst>
              <a:ext uri="{FF2B5EF4-FFF2-40B4-BE49-F238E27FC236}">
                <a16:creationId xmlns:a16="http://schemas.microsoft.com/office/drawing/2014/main" id="{B54DC9D7-5905-2D83-8CD3-7A8820C0C9AE}"/>
              </a:ext>
            </a:extLst>
          </p:cNvPr>
          <p:cNvSpPr>
            <a:spLocks noChangeArrowheads="1"/>
          </p:cNvSpPr>
          <p:nvPr/>
        </p:nvSpPr>
        <p:spPr bwMode="auto">
          <a:xfrm>
            <a:off x="6127751" y="2292350"/>
            <a:ext cx="258763" cy="68738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0" name="Line 6">
            <a:extLst>
              <a:ext uri="{FF2B5EF4-FFF2-40B4-BE49-F238E27FC236}">
                <a16:creationId xmlns:a16="http://schemas.microsoft.com/office/drawing/2014/main" id="{0A91ACB1-C51D-5421-D028-883FE0F9E0B6}"/>
              </a:ext>
            </a:extLst>
          </p:cNvPr>
          <p:cNvSpPr>
            <a:spLocks noChangeShapeType="1"/>
          </p:cNvSpPr>
          <p:nvPr/>
        </p:nvSpPr>
        <p:spPr bwMode="auto">
          <a:xfrm flipV="1">
            <a:off x="3203575" y="4178301"/>
            <a:ext cx="2178050" cy="7096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71" name="Line 7">
            <a:extLst>
              <a:ext uri="{FF2B5EF4-FFF2-40B4-BE49-F238E27FC236}">
                <a16:creationId xmlns:a16="http://schemas.microsoft.com/office/drawing/2014/main" id="{9B011E99-0529-D30E-C804-047CDDF359E5}"/>
              </a:ext>
            </a:extLst>
          </p:cNvPr>
          <p:cNvSpPr>
            <a:spLocks noChangeShapeType="1"/>
          </p:cNvSpPr>
          <p:nvPr/>
        </p:nvSpPr>
        <p:spPr bwMode="auto">
          <a:xfrm flipV="1">
            <a:off x="3086100" y="4318001"/>
            <a:ext cx="2190750" cy="7096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72" name="Line 8">
            <a:extLst>
              <a:ext uri="{FF2B5EF4-FFF2-40B4-BE49-F238E27FC236}">
                <a16:creationId xmlns:a16="http://schemas.microsoft.com/office/drawing/2014/main" id="{A73529FB-7A75-B13C-8802-D7E93CA53B76}"/>
              </a:ext>
            </a:extLst>
          </p:cNvPr>
          <p:cNvSpPr>
            <a:spLocks noChangeShapeType="1"/>
          </p:cNvSpPr>
          <p:nvPr/>
        </p:nvSpPr>
        <p:spPr bwMode="auto">
          <a:xfrm>
            <a:off x="2997201" y="2641601"/>
            <a:ext cx="2174875" cy="6953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73" name="Oval 9">
            <a:extLst>
              <a:ext uri="{FF2B5EF4-FFF2-40B4-BE49-F238E27FC236}">
                <a16:creationId xmlns:a16="http://schemas.microsoft.com/office/drawing/2014/main" id="{49618169-2690-7D36-24BE-ECF89D0E0C4C}"/>
              </a:ext>
            </a:extLst>
          </p:cNvPr>
          <p:cNvSpPr>
            <a:spLocks noChangeArrowheads="1"/>
          </p:cNvSpPr>
          <p:nvPr/>
        </p:nvSpPr>
        <p:spPr bwMode="auto">
          <a:xfrm>
            <a:off x="2400300" y="2635250"/>
            <a:ext cx="1163638" cy="2427288"/>
          </a:xfrm>
          <a:prstGeom prst="ellipse">
            <a:avLst/>
          </a:prstGeom>
          <a:pattFill prst="pct50">
            <a:fgClr>
              <a:srgbClr val="000000"/>
            </a:fgClr>
            <a:bgClr>
              <a:srgbClr val="FFFFFF"/>
            </a:bgClr>
          </a:patt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4" name="Rectangle 10">
            <a:extLst>
              <a:ext uri="{FF2B5EF4-FFF2-40B4-BE49-F238E27FC236}">
                <a16:creationId xmlns:a16="http://schemas.microsoft.com/office/drawing/2014/main" id="{81014D05-87D3-E7DC-1363-CCF0F092701B}"/>
              </a:ext>
            </a:extLst>
          </p:cNvPr>
          <p:cNvSpPr>
            <a:spLocks noChangeArrowheads="1"/>
          </p:cNvSpPr>
          <p:nvPr/>
        </p:nvSpPr>
        <p:spPr bwMode="auto">
          <a:xfrm>
            <a:off x="2493963" y="49704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5" name="Rectangle 11">
            <a:extLst>
              <a:ext uri="{FF2B5EF4-FFF2-40B4-BE49-F238E27FC236}">
                <a16:creationId xmlns:a16="http://schemas.microsoft.com/office/drawing/2014/main" id="{FC23A6EE-B8B4-D7C9-8376-7C563EF648B7}"/>
              </a:ext>
            </a:extLst>
          </p:cNvPr>
          <p:cNvSpPr>
            <a:spLocks noChangeArrowheads="1"/>
          </p:cNvSpPr>
          <p:nvPr/>
        </p:nvSpPr>
        <p:spPr bwMode="auto">
          <a:xfrm>
            <a:off x="2881313" y="30781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6" name="Rectangle 12">
            <a:extLst>
              <a:ext uri="{FF2B5EF4-FFF2-40B4-BE49-F238E27FC236}">
                <a16:creationId xmlns:a16="http://schemas.microsoft.com/office/drawing/2014/main" id="{6F9928F2-8B5B-551B-FCE9-4F886C3C1C82}"/>
              </a:ext>
            </a:extLst>
          </p:cNvPr>
          <p:cNvSpPr>
            <a:spLocks noChangeArrowheads="1"/>
          </p:cNvSpPr>
          <p:nvPr/>
        </p:nvSpPr>
        <p:spPr bwMode="auto">
          <a:xfrm>
            <a:off x="3081338" y="40814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7" name="Rectangle 13">
            <a:extLst>
              <a:ext uri="{FF2B5EF4-FFF2-40B4-BE49-F238E27FC236}">
                <a16:creationId xmlns:a16="http://schemas.microsoft.com/office/drawing/2014/main" id="{85D70D01-1B8A-FB92-3B63-58D33FFB5F9D}"/>
              </a:ext>
            </a:extLst>
          </p:cNvPr>
          <p:cNvSpPr>
            <a:spLocks noChangeArrowheads="1"/>
          </p:cNvSpPr>
          <p:nvPr/>
        </p:nvSpPr>
        <p:spPr bwMode="auto">
          <a:xfrm>
            <a:off x="3667126" y="4297364"/>
            <a:ext cx="188913" cy="2190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8" name="Rectangle 14">
            <a:extLst>
              <a:ext uri="{FF2B5EF4-FFF2-40B4-BE49-F238E27FC236}">
                <a16:creationId xmlns:a16="http://schemas.microsoft.com/office/drawing/2014/main" id="{EDBBED4E-FE2E-D505-CD0E-D4A021FF1DF1}"/>
              </a:ext>
            </a:extLst>
          </p:cNvPr>
          <p:cNvSpPr>
            <a:spLocks noChangeArrowheads="1"/>
          </p:cNvSpPr>
          <p:nvPr/>
        </p:nvSpPr>
        <p:spPr bwMode="auto">
          <a:xfrm>
            <a:off x="3959226" y="3852864"/>
            <a:ext cx="188913" cy="2190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79" name="Rectangle 15">
            <a:extLst>
              <a:ext uri="{FF2B5EF4-FFF2-40B4-BE49-F238E27FC236}">
                <a16:creationId xmlns:a16="http://schemas.microsoft.com/office/drawing/2014/main" id="{376492A4-E74B-2B52-1585-D9EF4E65A3C5}"/>
              </a:ext>
            </a:extLst>
          </p:cNvPr>
          <p:cNvSpPr>
            <a:spLocks noChangeArrowheads="1"/>
          </p:cNvSpPr>
          <p:nvPr/>
        </p:nvSpPr>
        <p:spPr bwMode="auto">
          <a:xfrm>
            <a:off x="3760788" y="31924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0" name="Rectangle 16">
            <a:extLst>
              <a:ext uri="{FF2B5EF4-FFF2-40B4-BE49-F238E27FC236}">
                <a16:creationId xmlns:a16="http://schemas.microsoft.com/office/drawing/2014/main" id="{C33917A1-A4F9-22AE-271C-2517657561B4}"/>
              </a:ext>
            </a:extLst>
          </p:cNvPr>
          <p:cNvSpPr>
            <a:spLocks noChangeArrowheads="1"/>
          </p:cNvSpPr>
          <p:nvPr/>
        </p:nvSpPr>
        <p:spPr bwMode="auto">
          <a:xfrm>
            <a:off x="2108200" y="2747964"/>
            <a:ext cx="1778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1" name="Rectangle 17">
            <a:extLst>
              <a:ext uri="{FF2B5EF4-FFF2-40B4-BE49-F238E27FC236}">
                <a16:creationId xmlns:a16="http://schemas.microsoft.com/office/drawing/2014/main" id="{0CA0BD66-9AC4-9E37-2B58-1893AC7A7597}"/>
              </a:ext>
            </a:extLst>
          </p:cNvPr>
          <p:cNvSpPr>
            <a:spLocks noChangeArrowheads="1"/>
          </p:cNvSpPr>
          <p:nvPr/>
        </p:nvSpPr>
        <p:spPr bwMode="auto">
          <a:xfrm>
            <a:off x="1908175" y="30781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2" name="Rectangle 18">
            <a:extLst>
              <a:ext uri="{FF2B5EF4-FFF2-40B4-BE49-F238E27FC236}">
                <a16:creationId xmlns:a16="http://schemas.microsoft.com/office/drawing/2014/main" id="{9C8FF644-3F69-BC44-A826-94397549CE67}"/>
              </a:ext>
            </a:extLst>
          </p:cNvPr>
          <p:cNvSpPr>
            <a:spLocks noChangeArrowheads="1"/>
          </p:cNvSpPr>
          <p:nvPr/>
        </p:nvSpPr>
        <p:spPr bwMode="auto">
          <a:xfrm>
            <a:off x="2108200" y="3738564"/>
            <a:ext cx="177800" cy="2190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3" name="Rectangle 19">
            <a:extLst>
              <a:ext uri="{FF2B5EF4-FFF2-40B4-BE49-F238E27FC236}">
                <a16:creationId xmlns:a16="http://schemas.microsoft.com/office/drawing/2014/main" id="{4D4D65A2-581F-925E-7EF2-C42583542759}"/>
              </a:ext>
            </a:extLst>
          </p:cNvPr>
          <p:cNvSpPr>
            <a:spLocks noChangeArrowheads="1"/>
          </p:cNvSpPr>
          <p:nvPr/>
        </p:nvSpPr>
        <p:spPr bwMode="auto">
          <a:xfrm>
            <a:off x="2001838" y="4183064"/>
            <a:ext cx="190500" cy="2190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4" name="Rectangle 20">
            <a:extLst>
              <a:ext uri="{FF2B5EF4-FFF2-40B4-BE49-F238E27FC236}">
                <a16:creationId xmlns:a16="http://schemas.microsoft.com/office/drawing/2014/main" id="{436720DE-903A-6C55-85D3-F18B7794A49F}"/>
              </a:ext>
            </a:extLst>
          </p:cNvPr>
          <p:cNvSpPr>
            <a:spLocks noChangeArrowheads="1"/>
          </p:cNvSpPr>
          <p:nvPr/>
        </p:nvSpPr>
        <p:spPr bwMode="auto">
          <a:xfrm>
            <a:off x="2201863" y="45259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5" name="Rectangle 21">
            <a:extLst>
              <a:ext uri="{FF2B5EF4-FFF2-40B4-BE49-F238E27FC236}">
                <a16:creationId xmlns:a16="http://schemas.microsoft.com/office/drawing/2014/main" id="{DD2F3E63-A6F0-3B22-D0B8-9D70620DA2E7}"/>
              </a:ext>
            </a:extLst>
          </p:cNvPr>
          <p:cNvSpPr>
            <a:spLocks noChangeArrowheads="1"/>
          </p:cNvSpPr>
          <p:nvPr/>
        </p:nvSpPr>
        <p:spPr bwMode="auto">
          <a:xfrm>
            <a:off x="2400300" y="2963864"/>
            <a:ext cx="177800" cy="2190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6" name="Rectangle 22">
            <a:extLst>
              <a:ext uri="{FF2B5EF4-FFF2-40B4-BE49-F238E27FC236}">
                <a16:creationId xmlns:a16="http://schemas.microsoft.com/office/drawing/2014/main" id="{11990869-92B4-983B-4E65-D50B51324E08}"/>
              </a:ext>
            </a:extLst>
          </p:cNvPr>
          <p:cNvSpPr>
            <a:spLocks noChangeArrowheads="1"/>
          </p:cNvSpPr>
          <p:nvPr/>
        </p:nvSpPr>
        <p:spPr bwMode="auto">
          <a:xfrm>
            <a:off x="4816476" y="4833939"/>
            <a:ext cx="902491"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Screen 1</a:t>
            </a:r>
          </a:p>
        </p:txBody>
      </p:sp>
      <p:sp>
        <p:nvSpPr>
          <p:cNvPr id="497687" name="Rectangle 23">
            <a:extLst>
              <a:ext uri="{FF2B5EF4-FFF2-40B4-BE49-F238E27FC236}">
                <a16:creationId xmlns:a16="http://schemas.microsoft.com/office/drawing/2014/main" id="{D6A4CC4D-5CD0-654B-8221-1B86865C8D82}"/>
              </a:ext>
            </a:extLst>
          </p:cNvPr>
          <p:cNvSpPr>
            <a:spLocks noChangeArrowheads="1"/>
          </p:cNvSpPr>
          <p:nvPr/>
        </p:nvSpPr>
        <p:spPr bwMode="auto">
          <a:xfrm>
            <a:off x="7466013" y="1965326"/>
            <a:ext cx="150842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Marketing Inputs</a:t>
            </a:r>
          </a:p>
        </p:txBody>
      </p:sp>
      <p:sp>
        <p:nvSpPr>
          <p:cNvPr id="497688" name="Rectangle 24">
            <a:extLst>
              <a:ext uri="{FF2B5EF4-FFF2-40B4-BE49-F238E27FC236}">
                <a16:creationId xmlns:a16="http://schemas.microsoft.com/office/drawing/2014/main" id="{AE85C8A5-99D9-6934-E920-6A3B8D3A2478}"/>
              </a:ext>
            </a:extLst>
          </p:cNvPr>
          <p:cNvSpPr>
            <a:spLocks noChangeArrowheads="1"/>
          </p:cNvSpPr>
          <p:nvPr/>
        </p:nvSpPr>
        <p:spPr bwMode="auto">
          <a:xfrm>
            <a:off x="5130800" y="2925764"/>
            <a:ext cx="247650" cy="1730375"/>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89" name="Line 25">
            <a:extLst>
              <a:ext uri="{FF2B5EF4-FFF2-40B4-BE49-F238E27FC236}">
                <a16:creationId xmlns:a16="http://schemas.microsoft.com/office/drawing/2014/main" id="{C5C717FB-E56D-6EF4-07D3-F3A1FB797779}"/>
              </a:ext>
            </a:extLst>
          </p:cNvPr>
          <p:cNvSpPr>
            <a:spLocks noChangeShapeType="1"/>
          </p:cNvSpPr>
          <p:nvPr/>
        </p:nvSpPr>
        <p:spPr bwMode="auto">
          <a:xfrm>
            <a:off x="5383213" y="4354514"/>
            <a:ext cx="608012" cy="657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90" name="Line 26">
            <a:extLst>
              <a:ext uri="{FF2B5EF4-FFF2-40B4-BE49-F238E27FC236}">
                <a16:creationId xmlns:a16="http://schemas.microsoft.com/office/drawing/2014/main" id="{21A223FE-5293-66E9-3FAA-3513C97C73BE}"/>
              </a:ext>
            </a:extLst>
          </p:cNvPr>
          <p:cNvSpPr>
            <a:spLocks noChangeShapeType="1"/>
          </p:cNvSpPr>
          <p:nvPr/>
        </p:nvSpPr>
        <p:spPr bwMode="auto">
          <a:xfrm flipV="1">
            <a:off x="5383214" y="2719389"/>
            <a:ext cx="561975" cy="6064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91" name="Line 27">
            <a:extLst>
              <a:ext uri="{FF2B5EF4-FFF2-40B4-BE49-F238E27FC236}">
                <a16:creationId xmlns:a16="http://schemas.microsoft.com/office/drawing/2014/main" id="{37DF4CEE-C2F8-5FEE-AB40-3430C2EA35B7}"/>
              </a:ext>
            </a:extLst>
          </p:cNvPr>
          <p:cNvSpPr>
            <a:spLocks noChangeShapeType="1"/>
          </p:cNvSpPr>
          <p:nvPr/>
        </p:nvSpPr>
        <p:spPr bwMode="auto">
          <a:xfrm>
            <a:off x="5945189" y="2716213"/>
            <a:ext cx="11842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92" name="Line 28">
            <a:extLst>
              <a:ext uri="{FF2B5EF4-FFF2-40B4-BE49-F238E27FC236}">
                <a16:creationId xmlns:a16="http://schemas.microsoft.com/office/drawing/2014/main" id="{A6225ED4-FDB1-D461-B3A5-090BA0C36B37}"/>
              </a:ext>
            </a:extLst>
          </p:cNvPr>
          <p:cNvSpPr>
            <a:spLocks noChangeShapeType="1"/>
          </p:cNvSpPr>
          <p:nvPr/>
        </p:nvSpPr>
        <p:spPr bwMode="auto">
          <a:xfrm>
            <a:off x="5991225" y="5014913"/>
            <a:ext cx="11620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93" name="Line 29">
            <a:extLst>
              <a:ext uri="{FF2B5EF4-FFF2-40B4-BE49-F238E27FC236}">
                <a16:creationId xmlns:a16="http://schemas.microsoft.com/office/drawing/2014/main" id="{0E557ECE-B9E4-80A3-1C92-99530B5365EE}"/>
              </a:ext>
            </a:extLst>
          </p:cNvPr>
          <p:cNvSpPr>
            <a:spLocks noChangeShapeType="1"/>
          </p:cNvSpPr>
          <p:nvPr/>
        </p:nvSpPr>
        <p:spPr bwMode="auto">
          <a:xfrm>
            <a:off x="7140576" y="2716213"/>
            <a:ext cx="411163" cy="6080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694" name="Line 30">
            <a:extLst>
              <a:ext uri="{FF2B5EF4-FFF2-40B4-BE49-F238E27FC236}">
                <a16:creationId xmlns:a16="http://schemas.microsoft.com/office/drawing/2014/main" id="{A416A5DE-F862-3F1B-FF9B-ECA788F2749A}"/>
              </a:ext>
            </a:extLst>
          </p:cNvPr>
          <p:cNvSpPr>
            <a:spLocks noChangeShapeType="1"/>
          </p:cNvSpPr>
          <p:nvPr/>
        </p:nvSpPr>
        <p:spPr bwMode="auto">
          <a:xfrm flipV="1">
            <a:off x="7153275" y="4343401"/>
            <a:ext cx="420688" cy="6715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695" name="Group 31">
            <a:extLst>
              <a:ext uri="{FF2B5EF4-FFF2-40B4-BE49-F238E27FC236}">
                <a16:creationId xmlns:a16="http://schemas.microsoft.com/office/drawing/2014/main" id="{963D4E7F-0F96-219A-B52C-D30375DDE017}"/>
              </a:ext>
            </a:extLst>
          </p:cNvPr>
          <p:cNvGrpSpPr>
            <a:grpSpLocks/>
          </p:cNvGrpSpPr>
          <p:nvPr/>
        </p:nvGrpSpPr>
        <p:grpSpPr bwMode="auto">
          <a:xfrm>
            <a:off x="6807201" y="3598864"/>
            <a:ext cx="434975" cy="460375"/>
            <a:chOff x="3328" y="2267"/>
            <a:chExt cx="274" cy="290"/>
          </a:xfrm>
        </p:grpSpPr>
        <p:sp>
          <p:nvSpPr>
            <p:cNvPr id="497696" name="Oval 32">
              <a:extLst>
                <a:ext uri="{FF2B5EF4-FFF2-40B4-BE49-F238E27FC236}">
                  <a16:creationId xmlns:a16="http://schemas.microsoft.com/office/drawing/2014/main" id="{49423823-C5BC-8B80-9A95-FD6D43094DF4}"/>
                </a:ext>
              </a:extLst>
            </p:cNvPr>
            <p:cNvSpPr>
              <a:spLocks noChangeArrowheads="1"/>
            </p:cNvSpPr>
            <p:nvPr/>
          </p:nvSpPr>
          <p:spPr bwMode="auto">
            <a:xfrm>
              <a:off x="3439" y="2403"/>
              <a:ext cx="45" cy="3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97" name="Oval 33">
              <a:extLst>
                <a:ext uri="{FF2B5EF4-FFF2-40B4-BE49-F238E27FC236}">
                  <a16:creationId xmlns:a16="http://schemas.microsoft.com/office/drawing/2014/main" id="{47FED889-8AF7-8D00-57FC-C6AE1AA35DDC}"/>
                </a:ext>
              </a:extLst>
            </p:cNvPr>
            <p:cNvSpPr>
              <a:spLocks noChangeArrowheads="1"/>
            </p:cNvSpPr>
            <p:nvPr/>
          </p:nvSpPr>
          <p:spPr bwMode="auto">
            <a:xfrm>
              <a:off x="3424" y="2267"/>
              <a:ext cx="75" cy="138"/>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98" name="Oval 34">
              <a:extLst>
                <a:ext uri="{FF2B5EF4-FFF2-40B4-BE49-F238E27FC236}">
                  <a16:creationId xmlns:a16="http://schemas.microsoft.com/office/drawing/2014/main" id="{62B51E12-E294-0785-1F5C-601948584874}"/>
                </a:ext>
              </a:extLst>
            </p:cNvPr>
            <p:cNvSpPr>
              <a:spLocks noChangeArrowheads="1"/>
            </p:cNvSpPr>
            <p:nvPr/>
          </p:nvSpPr>
          <p:spPr bwMode="auto">
            <a:xfrm>
              <a:off x="3431" y="2419"/>
              <a:ext cx="68" cy="138"/>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699" name="Oval 35">
              <a:extLst>
                <a:ext uri="{FF2B5EF4-FFF2-40B4-BE49-F238E27FC236}">
                  <a16:creationId xmlns:a16="http://schemas.microsoft.com/office/drawing/2014/main" id="{92DBCBC7-9D82-B5B3-7123-703EC512FD99}"/>
                </a:ext>
              </a:extLst>
            </p:cNvPr>
            <p:cNvSpPr>
              <a:spLocks noChangeArrowheads="1"/>
            </p:cNvSpPr>
            <p:nvPr/>
          </p:nvSpPr>
          <p:spPr bwMode="auto">
            <a:xfrm>
              <a:off x="3468" y="2379"/>
              <a:ext cx="134" cy="7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00" name="Oval 36">
              <a:extLst>
                <a:ext uri="{FF2B5EF4-FFF2-40B4-BE49-F238E27FC236}">
                  <a16:creationId xmlns:a16="http://schemas.microsoft.com/office/drawing/2014/main" id="{8A4E815A-99F5-ECB0-F143-84D08EF6F230}"/>
                </a:ext>
              </a:extLst>
            </p:cNvPr>
            <p:cNvSpPr>
              <a:spLocks noChangeArrowheads="1"/>
            </p:cNvSpPr>
            <p:nvPr/>
          </p:nvSpPr>
          <p:spPr bwMode="auto">
            <a:xfrm>
              <a:off x="3328" y="2379"/>
              <a:ext cx="134" cy="7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01" name="Oval 37">
              <a:extLst>
                <a:ext uri="{FF2B5EF4-FFF2-40B4-BE49-F238E27FC236}">
                  <a16:creationId xmlns:a16="http://schemas.microsoft.com/office/drawing/2014/main" id="{4D267A0B-278B-E8A8-869F-BCD1CD307729}"/>
                </a:ext>
              </a:extLst>
            </p:cNvPr>
            <p:cNvSpPr>
              <a:spLocks noChangeArrowheads="1"/>
            </p:cNvSpPr>
            <p:nvPr/>
          </p:nvSpPr>
          <p:spPr bwMode="auto">
            <a:xfrm>
              <a:off x="3439" y="2395"/>
              <a:ext cx="45" cy="42"/>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97702" name="Group 38">
            <a:extLst>
              <a:ext uri="{FF2B5EF4-FFF2-40B4-BE49-F238E27FC236}">
                <a16:creationId xmlns:a16="http://schemas.microsoft.com/office/drawing/2014/main" id="{FF8371D0-2E0F-90A8-DB90-A55D66AE3DF0}"/>
              </a:ext>
            </a:extLst>
          </p:cNvPr>
          <p:cNvGrpSpPr>
            <a:grpSpLocks/>
          </p:cNvGrpSpPr>
          <p:nvPr/>
        </p:nvGrpSpPr>
        <p:grpSpPr bwMode="auto">
          <a:xfrm>
            <a:off x="6103938" y="3643313"/>
            <a:ext cx="474662" cy="355600"/>
            <a:chOff x="2885" y="2295"/>
            <a:chExt cx="299" cy="224"/>
          </a:xfrm>
        </p:grpSpPr>
        <p:sp>
          <p:nvSpPr>
            <p:cNvPr id="497703" name="Oval 39">
              <a:extLst>
                <a:ext uri="{FF2B5EF4-FFF2-40B4-BE49-F238E27FC236}">
                  <a16:creationId xmlns:a16="http://schemas.microsoft.com/office/drawing/2014/main" id="{78AEB477-C991-B22B-A5F8-85B5239D45D1}"/>
                </a:ext>
              </a:extLst>
            </p:cNvPr>
            <p:cNvSpPr>
              <a:spLocks noChangeArrowheads="1"/>
            </p:cNvSpPr>
            <p:nvPr/>
          </p:nvSpPr>
          <p:spPr bwMode="auto">
            <a:xfrm>
              <a:off x="2885" y="2299"/>
              <a:ext cx="105" cy="218"/>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04" name="Line 40">
              <a:extLst>
                <a:ext uri="{FF2B5EF4-FFF2-40B4-BE49-F238E27FC236}">
                  <a16:creationId xmlns:a16="http://schemas.microsoft.com/office/drawing/2014/main" id="{72120E44-3FB2-2E01-7741-34C16E4B7864}"/>
                </a:ext>
              </a:extLst>
            </p:cNvPr>
            <p:cNvSpPr>
              <a:spLocks noChangeShapeType="1"/>
            </p:cNvSpPr>
            <p:nvPr/>
          </p:nvSpPr>
          <p:spPr bwMode="auto">
            <a:xfrm>
              <a:off x="2940" y="2295"/>
              <a:ext cx="244" cy="12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05" name="Line 41">
              <a:extLst>
                <a:ext uri="{FF2B5EF4-FFF2-40B4-BE49-F238E27FC236}">
                  <a16:creationId xmlns:a16="http://schemas.microsoft.com/office/drawing/2014/main" id="{7CAF92A0-0911-6E2C-EE25-BB57942DF381}"/>
                </a:ext>
              </a:extLst>
            </p:cNvPr>
            <p:cNvSpPr>
              <a:spLocks noChangeShapeType="1"/>
            </p:cNvSpPr>
            <p:nvPr/>
          </p:nvSpPr>
          <p:spPr bwMode="auto">
            <a:xfrm flipV="1">
              <a:off x="2947" y="2423"/>
              <a:ext cx="237" cy="96"/>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06" name="Line 42">
            <a:extLst>
              <a:ext uri="{FF2B5EF4-FFF2-40B4-BE49-F238E27FC236}">
                <a16:creationId xmlns:a16="http://schemas.microsoft.com/office/drawing/2014/main" id="{C5E0EECD-65F3-BE97-DD21-DFEC610F1F89}"/>
              </a:ext>
            </a:extLst>
          </p:cNvPr>
          <p:cNvSpPr>
            <a:spLocks noChangeShapeType="1"/>
          </p:cNvSpPr>
          <p:nvPr/>
        </p:nvSpPr>
        <p:spPr bwMode="auto">
          <a:xfrm>
            <a:off x="6121400" y="2716213"/>
            <a:ext cx="0" cy="2667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07" name="Line 43">
            <a:extLst>
              <a:ext uri="{FF2B5EF4-FFF2-40B4-BE49-F238E27FC236}">
                <a16:creationId xmlns:a16="http://schemas.microsoft.com/office/drawing/2014/main" id="{CE52132A-9871-6473-BBD5-3B5FF2676FFE}"/>
              </a:ext>
            </a:extLst>
          </p:cNvPr>
          <p:cNvSpPr>
            <a:spLocks noChangeShapeType="1"/>
          </p:cNvSpPr>
          <p:nvPr/>
        </p:nvSpPr>
        <p:spPr bwMode="auto">
          <a:xfrm>
            <a:off x="6121401" y="2982913"/>
            <a:ext cx="269875"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08" name="Line 44">
            <a:extLst>
              <a:ext uri="{FF2B5EF4-FFF2-40B4-BE49-F238E27FC236}">
                <a16:creationId xmlns:a16="http://schemas.microsoft.com/office/drawing/2014/main" id="{944D1B0D-6CF1-41E6-6C1B-0691360D4514}"/>
              </a:ext>
            </a:extLst>
          </p:cNvPr>
          <p:cNvSpPr>
            <a:spLocks noChangeShapeType="1"/>
          </p:cNvSpPr>
          <p:nvPr/>
        </p:nvSpPr>
        <p:spPr bwMode="auto">
          <a:xfrm flipV="1">
            <a:off x="6391275" y="2716213"/>
            <a:ext cx="0" cy="2540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09" name="Line 45">
            <a:extLst>
              <a:ext uri="{FF2B5EF4-FFF2-40B4-BE49-F238E27FC236}">
                <a16:creationId xmlns:a16="http://schemas.microsoft.com/office/drawing/2014/main" id="{189C8557-AECD-929B-1D49-1828EDA2BCDC}"/>
              </a:ext>
            </a:extLst>
          </p:cNvPr>
          <p:cNvSpPr>
            <a:spLocks noChangeShapeType="1"/>
          </p:cNvSpPr>
          <p:nvPr/>
        </p:nvSpPr>
        <p:spPr bwMode="auto">
          <a:xfrm>
            <a:off x="6121401" y="2716213"/>
            <a:ext cx="269875"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710" name="Group 46">
            <a:extLst>
              <a:ext uri="{FF2B5EF4-FFF2-40B4-BE49-F238E27FC236}">
                <a16:creationId xmlns:a16="http://schemas.microsoft.com/office/drawing/2014/main" id="{98EA63D5-9A9F-19D1-8A37-66E7CDFE65F3}"/>
              </a:ext>
            </a:extLst>
          </p:cNvPr>
          <p:cNvGrpSpPr>
            <a:grpSpLocks/>
          </p:cNvGrpSpPr>
          <p:nvPr/>
        </p:nvGrpSpPr>
        <p:grpSpPr bwMode="auto">
          <a:xfrm>
            <a:off x="6103938" y="1936751"/>
            <a:ext cx="271462" cy="536575"/>
            <a:chOff x="2885" y="1220"/>
            <a:chExt cx="171" cy="338"/>
          </a:xfrm>
        </p:grpSpPr>
        <p:sp>
          <p:nvSpPr>
            <p:cNvPr id="497711" name="Oval 47">
              <a:extLst>
                <a:ext uri="{FF2B5EF4-FFF2-40B4-BE49-F238E27FC236}">
                  <a16:creationId xmlns:a16="http://schemas.microsoft.com/office/drawing/2014/main" id="{776217E3-4D34-059D-A0E5-13D3404DDDB5}"/>
                </a:ext>
              </a:extLst>
            </p:cNvPr>
            <p:cNvSpPr>
              <a:spLocks noChangeArrowheads="1"/>
            </p:cNvSpPr>
            <p:nvPr/>
          </p:nvSpPr>
          <p:spPr bwMode="auto">
            <a:xfrm>
              <a:off x="2907" y="1484"/>
              <a:ext cx="142" cy="74"/>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12" name="Rectangle 48">
              <a:extLst>
                <a:ext uri="{FF2B5EF4-FFF2-40B4-BE49-F238E27FC236}">
                  <a16:creationId xmlns:a16="http://schemas.microsoft.com/office/drawing/2014/main" id="{8BAE6969-7C0E-7F41-FA42-03AB5E702B89}"/>
                </a:ext>
              </a:extLst>
            </p:cNvPr>
            <p:cNvSpPr>
              <a:spLocks noChangeArrowheads="1"/>
            </p:cNvSpPr>
            <p:nvPr/>
          </p:nvSpPr>
          <p:spPr bwMode="auto">
            <a:xfrm>
              <a:off x="2959" y="1292"/>
              <a:ext cx="31" cy="18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13" name="Rectangle 49">
              <a:extLst>
                <a:ext uri="{FF2B5EF4-FFF2-40B4-BE49-F238E27FC236}">
                  <a16:creationId xmlns:a16="http://schemas.microsoft.com/office/drawing/2014/main" id="{37C8052C-0870-FCB0-8A0A-5736AD039F1B}"/>
                </a:ext>
              </a:extLst>
            </p:cNvPr>
            <p:cNvSpPr>
              <a:spLocks noChangeArrowheads="1"/>
            </p:cNvSpPr>
            <p:nvPr/>
          </p:nvSpPr>
          <p:spPr bwMode="auto">
            <a:xfrm>
              <a:off x="2885" y="1220"/>
              <a:ext cx="171" cy="74"/>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7714" name="Rectangle 50">
            <a:extLst>
              <a:ext uri="{FF2B5EF4-FFF2-40B4-BE49-F238E27FC236}">
                <a16:creationId xmlns:a16="http://schemas.microsoft.com/office/drawing/2014/main" id="{761638D6-0CB3-BE97-A333-FF237724BFA3}"/>
              </a:ext>
            </a:extLst>
          </p:cNvPr>
          <p:cNvSpPr>
            <a:spLocks noChangeArrowheads="1"/>
          </p:cNvSpPr>
          <p:nvPr/>
        </p:nvSpPr>
        <p:spPr bwMode="auto">
          <a:xfrm>
            <a:off x="5156201" y="1406526"/>
            <a:ext cx="703719"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Senior</a:t>
            </a:r>
          </a:p>
        </p:txBody>
      </p:sp>
      <p:sp>
        <p:nvSpPr>
          <p:cNvPr id="497715" name="Rectangle 51">
            <a:extLst>
              <a:ext uri="{FF2B5EF4-FFF2-40B4-BE49-F238E27FC236}">
                <a16:creationId xmlns:a16="http://schemas.microsoft.com/office/drawing/2014/main" id="{27198FAE-3C84-29D1-457F-637106720F5F}"/>
              </a:ext>
            </a:extLst>
          </p:cNvPr>
          <p:cNvSpPr>
            <a:spLocks noChangeArrowheads="1"/>
          </p:cNvSpPr>
          <p:nvPr/>
        </p:nvSpPr>
        <p:spPr bwMode="auto">
          <a:xfrm>
            <a:off x="5626100" y="1406526"/>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7716" name="Rectangle 52">
            <a:extLst>
              <a:ext uri="{FF2B5EF4-FFF2-40B4-BE49-F238E27FC236}">
                <a16:creationId xmlns:a16="http://schemas.microsoft.com/office/drawing/2014/main" id="{693317F4-84EC-735A-0EBD-D55FAB040C17}"/>
              </a:ext>
            </a:extLst>
          </p:cNvPr>
          <p:cNvSpPr>
            <a:spLocks noChangeArrowheads="1"/>
          </p:cNvSpPr>
          <p:nvPr/>
        </p:nvSpPr>
        <p:spPr bwMode="auto">
          <a:xfrm>
            <a:off x="5156200" y="1609726"/>
            <a:ext cx="122950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Management</a:t>
            </a:r>
          </a:p>
        </p:txBody>
      </p:sp>
      <p:sp>
        <p:nvSpPr>
          <p:cNvPr id="497717" name="Rectangle 53">
            <a:extLst>
              <a:ext uri="{FF2B5EF4-FFF2-40B4-BE49-F238E27FC236}">
                <a16:creationId xmlns:a16="http://schemas.microsoft.com/office/drawing/2014/main" id="{B6B740BB-AEA8-390F-DFF0-8A562FCB63B7}"/>
              </a:ext>
            </a:extLst>
          </p:cNvPr>
          <p:cNvSpPr>
            <a:spLocks noChangeArrowheads="1"/>
          </p:cNvSpPr>
          <p:nvPr/>
        </p:nvSpPr>
        <p:spPr bwMode="auto">
          <a:xfrm>
            <a:off x="6118225" y="1609726"/>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7718" name="Rectangle 54">
            <a:extLst>
              <a:ext uri="{FF2B5EF4-FFF2-40B4-BE49-F238E27FC236}">
                <a16:creationId xmlns:a16="http://schemas.microsoft.com/office/drawing/2014/main" id="{8B1335D8-F989-B5B2-F112-5EB57B987CD8}"/>
              </a:ext>
            </a:extLst>
          </p:cNvPr>
          <p:cNvSpPr>
            <a:spLocks noChangeArrowheads="1"/>
          </p:cNvSpPr>
          <p:nvPr/>
        </p:nvSpPr>
        <p:spPr bwMode="auto">
          <a:xfrm>
            <a:off x="5156201" y="1812926"/>
            <a:ext cx="77264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Injector</a:t>
            </a:r>
          </a:p>
        </p:txBody>
      </p:sp>
      <p:sp>
        <p:nvSpPr>
          <p:cNvPr id="497719" name="Rectangle 55">
            <a:extLst>
              <a:ext uri="{FF2B5EF4-FFF2-40B4-BE49-F238E27FC236}">
                <a16:creationId xmlns:a16="http://schemas.microsoft.com/office/drawing/2014/main" id="{32B47415-ACC1-B88B-79D9-9CAB4DFC56B6}"/>
              </a:ext>
            </a:extLst>
          </p:cNvPr>
          <p:cNvSpPr>
            <a:spLocks noChangeArrowheads="1"/>
          </p:cNvSpPr>
          <p:nvPr/>
        </p:nvSpPr>
        <p:spPr bwMode="auto">
          <a:xfrm>
            <a:off x="6481764" y="5810251"/>
            <a:ext cx="902491"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Screen 2</a:t>
            </a:r>
          </a:p>
        </p:txBody>
      </p:sp>
      <p:sp>
        <p:nvSpPr>
          <p:cNvPr id="497720" name="Line 56">
            <a:extLst>
              <a:ext uri="{FF2B5EF4-FFF2-40B4-BE49-F238E27FC236}">
                <a16:creationId xmlns:a16="http://schemas.microsoft.com/office/drawing/2014/main" id="{3F2026FD-80D4-78E9-A855-0BAD33C6D61E}"/>
              </a:ext>
            </a:extLst>
          </p:cNvPr>
          <p:cNvSpPr>
            <a:spLocks noChangeShapeType="1"/>
          </p:cNvSpPr>
          <p:nvPr/>
        </p:nvSpPr>
        <p:spPr bwMode="auto">
          <a:xfrm>
            <a:off x="7551738" y="3325813"/>
            <a:ext cx="0" cy="1397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721" name="Group 57">
            <a:extLst>
              <a:ext uri="{FF2B5EF4-FFF2-40B4-BE49-F238E27FC236}">
                <a16:creationId xmlns:a16="http://schemas.microsoft.com/office/drawing/2014/main" id="{E8899B44-64A2-D8D5-B73B-1F3ED3EFCD51}"/>
              </a:ext>
            </a:extLst>
          </p:cNvPr>
          <p:cNvGrpSpPr>
            <a:grpSpLocks/>
          </p:cNvGrpSpPr>
          <p:nvPr/>
        </p:nvGrpSpPr>
        <p:grpSpPr bwMode="auto">
          <a:xfrm>
            <a:off x="7558089" y="3230564"/>
            <a:ext cx="236537" cy="295275"/>
            <a:chOff x="3801" y="2035"/>
            <a:chExt cx="149" cy="186"/>
          </a:xfrm>
        </p:grpSpPr>
        <p:sp>
          <p:nvSpPr>
            <p:cNvPr id="497722" name="Rectangle 58">
              <a:extLst>
                <a:ext uri="{FF2B5EF4-FFF2-40B4-BE49-F238E27FC236}">
                  <a16:creationId xmlns:a16="http://schemas.microsoft.com/office/drawing/2014/main" id="{752EC83F-EEFB-404E-91D9-6D1590B38AEB}"/>
                </a:ext>
              </a:extLst>
            </p:cNvPr>
            <p:cNvSpPr>
              <a:spLocks noChangeArrowheads="1"/>
            </p:cNvSpPr>
            <p:nvPr/>
          </p:nvSpPr>
          <p:spPr bwMode="auto">
            <a:xfrm>
              <a:off x="3801" y="2091"/>
              <a:ext cx="97" cy="82"/>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23" name="Oval 59">
              <a:extLst>
                <a:ext uri="{FF2B5EF4-FFF2-40B4-BE49-F238E27FC236}">
                  <a16:creationId xmlns:a16="http://schemas.microsoft.com/office/drawing/2014/main" id="{2B47484A-EE00-FE7E-0CC5-8281A7EACF7C}"/>
                </a:ext>
              </a:extLst>
            </p:cNvPr>
            <p:cNvSpPr>
              <a:spLocks noChangeArrowheads="1"/>
            </p:cNvSpPr>
            <p:nvPr/>
          </p:nvSpPr>
          <p:spPr bwMode="auto">
            <a:xfrm>
              <a:off x="3904" y="2035"/>
              <a:ext cx="46" cy="186"/>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24" name="Rectangle 60">
              <a:extLst>
                <a:ext uri="{FF2B5EF4-FFF2-40B4-BE49-F238E27FC236}">
                  <a16:creationId xmlns:a16="http://schemas.microsoft.com/office/drawing/2014/main" id="{EACAD4A0-4D53-0644-2DBA-FF06B7B40008}"/>
                </a:ext>
              </a:extLst>
            </p:cNvPr>
            <p:cNvSpPr>
              <a:spLocks noChangeArrowheads="1"/>
            </p:cNvSpPr>
            <p:nvPr/>
          </p:nvSpPr>
          <p:spPr bwMode="auto">
            <a:xfrm>
              <a:off x="3889" y="2099"/>
              <a:ext cx="16" cy="66"/>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7725" name="Rectangle 61">
            <a:extLst>
              <a:ext uri="{FF2B5EF4-FFF2-40B4-BE49-F238E27FC236}">
                <a16:creationId xmlns:a16="http://schemas.microsoft.com/office/drawing/2014/main" id="{E6091328-8BDF-486F-164D-30ED80C57902}"/>
              </a:ext>
            </a:extLst>
          </p:cNvPr>
          <p:cNvSpPr>
            <a:spLocks noChangeArrowheads="1"/>
          </p:cNvSpPr>
          <p:nvPr/>
        </p:nvSpPr>
        <p:spPr bwMode="auto">
          <a:xfrm>
            <a:off x="7545388" y="3332164"/>
            <a:ext cx="12700" cy="10477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7726" name="Group 62">
            <a:extLst>
              <a:ext uri="{FF2B5EF4-FFF2-40B4-BE49-F238E27FC236}">
                <a16:creationId xmlns:a16="http://schemas.microsoft.com/office/drawing/2014/main" id="{D8737032-D4D3-5BE0-0FE5-93FF407D5934}"/>
              </a:ext>
            </a:extLst>
          </p:cNvPr>
          <p:cNvGrpSpPr>
            <a:grpSpLocks/>
          </p:cNvGrpSpPr>
          <p:nvPr/>
        </p:nvGrpSpPr>
        <p:grpSpPr bwMode="auto">
          <a:xfrm>
            <a:off x="7562850" y="4119564"/>
            <a:ext cx="242888" cy="295275"/>
            <a:chOff x="3804" y="2595"/>
            <a:chExt cx="153" cy="186"/>
          </a:xfrm>
        </p:grpSpPr>
        <p:sp>
          <p:nvSpPr>
            <p:cNvPr id="497727" name="Rectangle 63">
              <a:extLst>
                <a:ext uri="{FF2B5EF4-FFF2-40B4-BE49-F238E27FC236}">
                  <a16:creationId xmlns:a16="http://schemas.microsoft.com/office/drawing/2014/main" id="{E28A9CC2-6435-98FE-FEA1-EA7C56AD7F94}"/>
                </a:ext>
              </a:extLst>
            </p:cNvPr>
            <p:cNvSpPr>
              <a:spLocks noChangeArrowheads="1"/>
            </p:cNvSpPr>
            <p:nvPr/>
          </p:nvSpPr>
          <p:spPr bwMode="auto">
            <a:xfrm>
              <a:off x="3911" y="2667"/>
              <a:ext cx="9" cy="66"/>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28" name="Rectangle 64">
              <a:extLst>
                <a:ext uri="{FF2B5EF4-FFF2-40B4-BE49-F238E27FC236}">
                  <a16:creationId xmlns:a16="http://schemas.microsoft.com/office/drawing/2014/main" id="{A13B0FE3-F683-A340-555A-CC5D0EC84735}"/>
                </a:ext>
              </a:extLst>
            </p:cNvPr>
            <p:cNvSpPr>
              <a:spLocks noChangeArrowheads="1"/>
            </p:cNvSpPr>
            <p:nvPr/>
          </p:nvSpPr>
          <p:spPr bwMode="auto">
            <a:xfrm>
              <a:off x="3808" y="2667"/>
              <a:ext cx="9" cy="66"/>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7729" name="Group 65">
              <a:extLst>
                <a:ext uri="{FF2B5EF4-FFF2-40B4-BE49-F238E27FC236}">
                  <a16:creationId xmlns:a16="http://schemas.microsoft.com/office/drawing/2014/main" id="{49F17C31-162E-ECED-D628-E86A70B77133}"/>
                </a:ext>
              </a:extLst>
            </p:cNvPr>
            <p:cNvGrpSpPr>
              <a:grpSpLocks/>
            </p:cNvGrpSpPr>
            <p:nvPr/>
          </p:nvGrpSpPr>
          <p:grpSpPr bwMode="auto">
            <a:xfrm>
              <a:off x="3808" y="2595"/>
              <a:ext cx="149" cy="186"/>
              <a:chOff x="3808" y="2595"/>
              <a:chExt cx="149" cy="186"/>
            </a:xfrm>
          </p:grpSpPr>
          <p:sp>
            <p:nvSpPr>
              <p:cNvPr id="497730" name="Rectangle 66">
                <a:extLst>
                  <a:ext uri="{FF2B5EF4-FFF2-40B4-BE49-F238E27FC236}">
                    <a16:creationId xmlns:a16="http://schemas.microsoft.com/office/drawing/2014/main" id="{C6F4739C-373F-D45A-ECCE-C942BC46DAEE}"/>
                  </a:ext>
                </a:extLst>
              </p:cNvPr>
              <p:cNvSpPr>
                <a:spLocks noChangeArrowheads="1"/>
              </p:cNvSpPr>
              <p:nvPr/>
            </p:nvSpPr>
            <p:spPr bwMode="auto">
              <a:xfrm>
                <a:off x="3808" y="2651"/>
                <a:ext cx="97" cy="82"/>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31" name="Oval 67">
                <a:extLst>
                  <a:ext uri="{FF2B5EF4-FFF2-40B4-BE49-F238E27FC236}">
                    <a16:creationId xmlns:a16="http://schemas.microsoft.com/office/drawing/2014/main" id="{B988AA3D-ED1C-D385-401A-BADD3332B1FF}"/>
                  </a:ext>
                </a:extLst>
              </p:cNvPr>
              <p:cNvSpPr>
                <a:spLocks noChangeArrowheads="1"/>
              </p:cNvSpPr>
              <p:nvPr/>
            </p:nvSpPr>
            <p:spPr bwMode="auto">
              <a:xfrm>
                <a:off x="3911" y="2595"/>
                <a:ext cx="46" cy="186"/>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32" name="Rectangle 68">
                <a:extLst>
                  <a:ext uri="{FF2B5EF4-FFF2-40B4-BE49-F238E27FC236}">
                    <a16:creationId xmlns:a16="http://schemas.microsoft.com/office/drawing/2014/main" id="{0FF796AF-2149-1B25-E71E-280B63E11ACD}"/>
                  </a:ext>
                </a:extLst>
              </p:cNvPr>
              <p:cNvSpPr>
                <a:spLocks noChangeArrowheads="1"/>
              </p:cNvSpPr>
              <p:nvPr/>
            </p:nvSpPr>
            <p:spPr bwMode="auto">
              <a:xfrm>
                <a:off x="3897" y="2659"/>
                <a:ext cx="16" cy="66"/>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7733" name="Line 69">
              <a:extLst>
                <a:ext uri="{FF2B5EF4-FFF2-40B4-BE49-F238E27FC236}">
                  <a16:creationId xmlns:a16="http://schemas.microsoft.com/office/drawing/2014/main" id="{8A4F6164-C6B3-74B6-9219-DCF27433703C}"/>
                </a:ext>
              </a:extLst>
            </p:cNvPr>
            <p:cNvSpPr>
              <a:spLocks noChangeShapeType="1"/>
            </p:cNvSpPr>
            <p:nvPr/>
          </p:nvSpPr>
          <p:spPr bwMode="auto">
            <a:xfrm>
              <a:off x="3804" y="2647"/>
              <a:ext cx="0" cy="88"/>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34" name="Line 70">
            <a:extLst>
              <a:ext uri="{FF2B5EF4-FFF2-40B4-BE49-F238E27FC236}">
                <a16:creationId xmlns:a16="http://schemas.microsoft.com/office/drawing/2014/main" id="{658D682F-1138-E630-2B70-BE8331381EB5}"/>
              </a:ext>
            </a:extLst>
          </p:cNvPr>
          <p:cNvSpPr>
            <a:spLocks noChangeShapeType="1"/>
          </p:cNvSpPr>
          <p:nvPr/>
        </p:nvSpPr>
        <p:spPr bwMode="auto">
          <a:xfrm flipV="1">
            <a:off x="7562850" y="3973513"/>
            <a:ext cx="211138" cy="228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35" name="Line 71">
            <a:extLst>
              <a:ext uri="{FF2B5EF4-FFF2-40B4-BE49-F238E27FC236}">
                <a16:creationId xmlns:a16="http://schemas.microsoft.com/office/drawing/2014/main" id="{8C09565D-CACB-AB14-A434-FA4C0D2D595D}"/>
              </a:ext>
            </a:extLst>
          </p:cNvPr>
          <p:cNvSpPr>
            <a:spLocks noChangeShapeType="1"/>
          </p:cNvSpPr>
          <p:nvPr/>
        </p:nvSpPr>
        <p:spPr bwMode="auto">
          <a:xfrm>
            <a:off x="7551738" y="3452813"/>
            <a:ext cx="222250" cy="2413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36" name="Line 72">
            <a:extLst>
              <a:ext uri="{FF2B5EF4-FFF2-40B4-BE49-F238E27FC236}">
                <a16:creationId xmlns:a16="http://schemas.microsoft.com/office/drawing/2014/main" id="{B8657055-4763-4196-68B7-6A558DE22D2D}"/>
              </a:ext>
            </a:extLst>
          </p:cNvPr>
          <p:cNvSpPr>
            <a:spLocks noChangeShapeType="1"/>
          </p:cNvSpPr>
          <p:nvPr/>
        </p:nvSpPr>
        <p:spPr bwMode="auto">
          <a:xfrm>
            <a:off x="7773989" y="3973513"/>
            <a:ext cx="350837" cy="381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37" name="Line 73">
            <a:extLst>
              <a:ext uri="{FF2B5EF4-FFF2-40B4-BE49-F238E27FC236}">
                <a16:creationId xmlns:a16="http://schemas.microsoft.com/office/drawing/2014/main" id="{9C22B39C-5231-E5A0-88D8-76C0AFCE67FA}"/>
              </a:ext>
            </a:extLst>
          </p:cNvPr>
          <p:cNvSpPr>
            <a:spLocks noChangeShapeType="1"/>
          </p:cNvSpPr>
          <p:nvPr/>
        </p:nvSpPr>
        <p:spPr bwMode="auto">
          <a:xfrm flipV="1">
            <a:off x="7773989" y="3300413"/>
            <a:ext cx="363537" cy="393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38" name="Line 74">
            <a:extLst>
              <a:ext uri="{FF2B5EF4-FFF2-40B4-BE49-F238E27FC236}">
                <a16:creationId xmlns:a16="http://schemas.microsoft.com/office/drawing/2014/main" id="{9DA2CE05-0C7A-8284-0026-16A9D4028225}"/>
              </a:ext>
            </a:extLst>
          </p:cNvPr>
          <p:cNvSpPr>
            <a:spLocks noChangeShapeType="1"/>
          </p:cNvSpPr>
          <p:nvPr/>
        </p:nvSpPr>
        <p:spPr bwMode="auto">
          <a:xfrm>
            <a:off x="8137525" y="3302000"/>
            <a:ext cx="103188" cy="3635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39" name="Line 75">
            <a:extLst>
              <a:ext uri="{FF2B5EF4-FFF2-40B4-BE49-F238E27FC236}">
                <a16:creationId xmlns:a16="http://schemas.microsoft.com/office/drawing/2014/main" id="{14CEBCA6-BE83-2AE2-9F4C-5B4E3D49BF1E}"/>
              </a:ext>
            </a:extLst>
          </p:cNvPr>
          <p:cNvSpPr>
            <a:spLocks noChangeShapeType="1"/>
          </p:cNvSpPr>
          <p:nvPr/>
        </p:nvSpPr>
        <p:spPr bwMode="auto">
          <a:xfrm flipV="1">
            <a:off x="8240713" y="3313113"/>
            <a:ext cx="165100" cy="355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40" name="Line 76">
            <a:extLst>
              <a:ext uri="{FF2B5EF4-FFF2-40B4-BE49-F238E27FC236}">
                <a16:creationId xmlns:a16="http://schemas.microsoft.com/office/drawing/2014/main" id="{EC62B3D5-0ABF-C5FF-444F-35D41B2AFA66}"/>
              </a:ext>
            </a:extLst>
          </p:cNvPr>
          <p:cNvSpPr>
            <a:spLocks noChangeShapeType="1"/>
          </p:cNvSpPr>
          <p:nvPr/>
        </p:nvSpPr>
        <p:spPr bwMode="auto">
          <a:xfrm>
            <a:off x="8405814" y="3313113"/>
            <a:ext cx="128587" cy="3429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41" name="Line 77">
            <a:extLst>
              <a:ext uri="{FF2B5EF4-FFF2-40B4-BE49-F238E27FC236}">
                <a16:creationId xmlns:a16="http://schemas.microsoft.com/office/drawing/2014/main" id="{19469CF4-91B8-D319-B8F2-22026B1F717C}"/>
              </a:ext>
            </a:extLst>
          </p:cNvPr>
          <p:cNvSpPr>
            <a:spLocks noChangeShapeType="1"/>
          </p:cNvSpPr>
          <p:nvPr/>
        </p:nvSpPr>
        <p:spPr bwMode="auto">
          <a:xfrm flipV="1">
            <a:off x="8124826" y="3963989"/>
            <a:ext cx="93663" cy="3889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42" name="Line 78">
            <a:extLst>
              <a:ext uri="{FF2B5EF4-FFF2-40B4-BE49-F238E27FC236}">
                <a16:creationId xmlns:a16="http://schemas.microsoft.com/office/drawing/2014/main" id="{289A4A14-ABE0-26AF-491E-C795EE9027AD}"/>
              </a:ext>
            </a:extLst>
          </p:cNvPr>
          <p:cNvSpPr>
            <a:spLocks noChangeShapeType="1"/>
          </p:cNvSpPr>
          <p:nvPr/>
        </p:nvSpPr>
        <p:spPr bwMode="auto">
          <a:xfrm>
            <a:off x="8218489" y="3960813"/>
            <a:ext cx="174625" cy="393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43" name="Line 79">
            <a:extLst>
              <a:ext uri="{FF2B5EF4-FFF2-40B4-BE49-F238E27FC236}">
                <a16:creationId xmlns:a16="http://schemas.microsoft.com/office/drawing/2014/main" id="{278E8644-E862-DD48-8E20-0403DE156A6B}"/>
              </a:ext>
            </a:extLst>
          </p:cNvPr>
          <p:cNvSpPr>
            <a:spLocks noChangeShapeType="1"/>
          </p:cNvSpPr>
          <p:nvPr/>
        </p:nvSpPr>
        <p:spPr bwMode="auto">
          <a:xfrm flipV="1">
            <a:off x="8393114" y="3960813"/>
            <a:ext cx="141287" cy="393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44" name="Line 80">
            <a:extLst>
              <a:ext uri="{FF2B5EF4-FFF2-40B4-BE49-F238E27FC236}">
                <a16:creationId xmlns:a16="http://schemas.microsoft.com/office/drawing/2014/main" id="{A426D646-6A24-430F-CA4F-5492714EEB76}"/>
              </a:ext>
            </a:extLst>
          </p:cNvPr>
          <p:cNvSpPr>
            <a:spLocks noChangeShapeType="1"/>
          </p:cNvSpPr>
          <p:nvPr/>
        </p:nvSpPr>
        <p:spPr bwMode="auto">
          <a:xfrm flipV="1">
            <a:off x="8534400" y="3325813"/>
            <a:ext cx="128588" cy="3175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745" name="Group 81">
            <a:extLst>
              <a:ext uri="{FF2B5EF4-FFF2-40B4-BE49-F238E27FC236}">
                <a16:creationId xmlns:a16="http://schemas.microsoft.com/office/drawing/2014/main" id="{A73A816B-4DB7-2EF9-E13C-EA34EBDBBF2E}"/>
              </a:ext>
            </a:extLst>
          </p:cNvPr>
          <p:cNvGrpSpPr>
            <a:grpSpLocks/>
          </p:cNvGrpSpPr>
          <p:nvPr/>
        </p:nvGrpSpPr>
        <p:grpSpPr bwMode="auto">
          <a:xfrm>
            <a:off x="8188325" y="2305051"/>
            <a:ext cx="534988" cy="1058863"/>
            <a:chOff x="4198" y="1452"/>
            <a:chExt cx="337" cy="667"/>
          </a:xfrm>
        </p:grpSpPr>
        <p:grpSp>
          <p:nvGrpSpPr>
            <p:cNvPr id="497746" name="Group 82">
              <a:extLst>
                <a:ext uri="{FF2B5EF4-FFF2-40B4-BE49-F238E27FC236}">
                  <a16:creationId xmlns:a16="http://schemas.microsoft.com/office/drawing/2014/main" id="{94B7CFB3-4ED6-F9F6-B476-DD9E9D45EA29}"/>
                </a:ext>
              </a:extLst>
            </p:cNvPr>
            <p:cNvGrpSpPr>
              <a:grpSpLocks/>
            </p:cNvGrpSpPr>
            <p:nvPr/>
          </p:nvGrpSpPr>
          <p:grpSpPr bwMode="auto">
            <a:xfrm>
              <a:off x="4490" y="1664"/>
              <a:ext cx="44" cy="455"/>
              <a:chOff x="4490" y="1664"/>
              <a:chExt cx="44" cy="455"/>
            </a:xfrm>
          </p:grpSpPr>
          <p:grpSp>
            <p:nvGrpSpPr>
              <p:cNvPr id="497747" name="Group 83">
                <a:extLst>
                  <a:ext uri="{FF2B5EF4-FFF2-40B4-BE49-F238E27FC236}">
                    <a16:creationId xmlns:a16="http://schemas.microsoft.com/office/drawing/2014/main" id="{9944CB12-6B2C-CF5D-0622-30E54DD60A9A}"/>
                  </a:ext>
                </a:extLst>
              </p:cNvPr>
              <p:cNvGrpSpPr>
                <a:grpSpLocks/>
              </p:cNvGrpSpPr>
              <p:nvPr/>
            </p:nvGrpSpPr>
            <p:grpSpPr bwMode="auto">
              <a:xfrm>
                <a:off x="4490" y="1668"/>
                <a:ext cx="44" cy="451"/>
                <a:chOff x="4490" y="1668"/>
                <a:chExt cx="44" cy="451"/>
              </a:xfrm>
            </p:grpSpPr>
            <p:grpSp>
              <p:nvGrpSpPr>
                <p:cNvPr id="497748" name="Group 84">
                  <a:extLst>
                    <a:ext uri="{FF2B5EF4-FFF2-40B4-BE49-F238E27FC236}">
                      <a16:creationId xmlns:a16="http://schemas.microsoft.com/office/drawing/2014/main" id="{D5C5BFD0-0970-FA10-83E7-F85B8DFA1AAE}"/>
                    </a:ext>
                  </a:extLst>
                </p:cNvPr>
                <p:cNvGrpSpPr>
                  <a:grpSpLocks/>
                </p:cNvGrpSpPr>
                <p:nvPr/>
              </p:nvGrpSpPr>
              <p:grpSpPr bwMode="auto">
                <a:xfrm>
                  <a:off x="4490" y="1668"/>
                  <a:ext cx="44" cy="443"/>
                  <a:chOff x="4490" y="1668"/>
                  <a:chExt cx="44" cy="443"/>
                </a:xfrm>
              </p:grpSpPr>
              <p:sp>
                <p:nvSpPr>
                  <p:cNvPr id="497749" name="Rectangle 85">
                    <a:extLst>
                      <a:ext uri="{FF2B5EF4-FFF2-40B4-BE49-F238E27FC236}">
                        <a16:creationId xmlns:a16="http://schemas.microsoft.com/office/drawing/2014/main" id="{34823655-A019-183C-947D-1F9C41779C86}"/>
                      </a:ext>
                    </a:extLst>
                  </p:cNvPr>
                  <p:cNvSpPr>
                    <a:spLocks noChangeArrowheads="1"/>
                  </p:cNvSpPr>
                  <p:nvPr/>
                </p:nvSpPr>
                <p:spPr bwMode="auto">
                  <a:xfrm>
                    <a:off x="4494" y="1668"/>
                    <a:ext cx="38" cy="441"/>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50" name="Line 86">
                    <a:extLst>
                      <a:ext uri="{FF2B5EF4-FFF2-40B4-BE49-F238E27FC236}">
                        <a16:creationId xmlns:a16="http://schemas.microsoft.com/office/drawing/2014/main" id="{DB18DF77-0EEF-DCA1-1CA7-0293620DC4DF}"/>
                      </a:ext>
                    </a:extLst>
                  </p:cNvPr>
                  <p:cNvSpPr>
                    <a:spLocks noChangeShapeType="1"/>
                  </p:cNvSpPr>
                  <p:nvPr/>
                </p:nvSpPr>
                <p:spPr bwMode="auto">
                  <a:xfrm>
                    <a:off x="4490" y="2111"/>
                    <a:ext cx="44"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51" name="Line 87">
                  <a:extLst>
                    <a:ext uri="{FF2B5EF4-FFF2-40B4-BE49-F238E27FC236}">
                      <a16:creationId xmlns:a16="http://schemas.microsoft.com/office/drawing/2014/main" id="{D60EB537-1011-09D0-7405-8F02B4BA4892}"/>
                    </a:ext>
                  </a:extLst>
                </p:cNvPr>
                <p:cNvSpPr>
                  <a:spLocks noChangeShapeType="1"/>
                </p:cNvSpPr>
                <p:nvPr/>
              </p:nvSpPr>
              <p:spPr bwMode="auto">
                <a:xfrm>
                  <a:off x="4490" y="2095"/>
                  <a:ext cx="0" cy="2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52" name="Line 88">
                <a:extLst>
                  <a:ext uri="{FF2B5EF4-FFF2-40B4-BE49-F238E27FC236}">
                    <a16:creationId xmlns:a16="http://schemas.microsoft.com/office/drawing/2014/main" id="{FA9438D9-05A8-899C-DA66-04A9EAEC4B1F}"/>
                  </a:ext>
                </a:extLst>
              </p:cNvPr>
              <p:cNvSpPr>
                <a:spLocks noChangeShapeType="1"/>
              </p:cNvSpPr>
              <p:nvPr/>
            </p:nvSpPr>
            <p:spPr bwMode="auto">
              <a:xfrm>
                <a:off x="4490" y="1664"/>
                <a:ext cx="44"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53" name="Arc 89">
              <a:extLst>
                <a:ext uri="{FF2B5EF4-FFF2-40B4-BE49-F238E27FC236}">
                  <a16:creationId xmlns:a16="http://schemas.microsoft.com/office/drawing/2014/main" id="{A313435E-29DE-157E-7E2C-0CCF2FA748FC}"/>
                </a:ext>
              </a:extLst>
            </p:cNvPr>
            <p:cNvSpPr>
              <a:spLocks/>
            </p:cNvSpPr>
            <p:nvPr/>
          </p:nvSpPr>
          <p:spPr bwMode="auto">
            <a:xfrm>
              <a:off x="4395" y="1553"/>
              <a:ext cx="97" cy="121"/>
            </a:xfrm>
            <a:custGeom>
              <a:avLst/>
              <a:gdLst>
                <a:gd name="G0" fmla="+- 0 0 0"/>
                <a:gd name="G1" fmla="+- 21600 0 0"/>
                <a:gd name="G2" fmla="+- 21600 0 0"/>
                <a:gd name="T0" fmla="*/ 0 w 21599"/>
                <a:gd name="T1" fmla="*/ 0 h 21600"/>
                <a:gd name="T2" fmla="*/ 21599 w 21599"/>
                <a:gd name="T3" fmla="*/ 21421 h 21600"/>
                <a:gd name="T4" fmla="*/ 0 w 21599"/>
                <a:gd name="T5" fmla="*/ 21600 h 21600"/>
              </a:gdLst>
              <a:ahLst/>
              <a:cxnLst>
                <a:cxn ang="0">
                  <a:pos x="T0" y="T1"/>
                </a:cxn>
                <a:cxn ang="0">
                  <a:pos x="T2" y="T3"/>
                </a:cxn>
                <a:cxn ang="0">
                  <a:pos x="T4" y="T5"/>
                </a:cxn>
              </a:cxnLst>
              <a:rect l="0" t="0" r="r" b="b"/>
              <a:pathLst>
                <a:path w="21599" h="21600" fill="none" extrusionOk="0">
                  <a:moveTo>
                    <a:pt x="0" y="0"/>
                  </a:moveTo>
                  <a:cubicBezTo>
                    <a:pt x="11859" y="0"/>
                    <a:pt x="21500" y="9561"/>
                    <a:pt x="21599" y="21420"/>
                  </a:cubicBezTo>
                </a:path>
                <a:path w="21599" h="21600" stroke="0" extrusionOk="0">
                  <a:moveTo>
                    <a:pt x="0" y="0"/>
                  </a:moveTo>
                  <a:cubicBezTo>
                    <a:pt x="11859" y="0"/>
                    <a:pt x="21500" y="9561"/>
                    <a:pt x="21599" y="21420"/>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54" name="Arc 90">
              <a:extLst>
                <a:ext uri="{FF2B5EF4-FFF2-40B4-BE49-F238E27FC236}">
                  <a16:creationId xmlns:a16="http://schemas.microsoft.com/office/drawing/2014/main" id="{4FF0CDB9-8A13-1D4B-31C7-F7583DB43875}"/>
                </a:ext>
              </a:extLst>
            </p:cNvPr>
            <p:cNvSpPr>
              <a:spLocks/>
            </p:cNvSpPr>
            <p:nvPr/>
          </p:nvSpPr>
          <p:spPr bwMode="auto">
            <a:xfrm>
              <a:off x="4387" y="1561"/>
              <a:ext cx="97" cy="121"/>
            </a:xfrm>
            <a:custGeom>
              <a:avLst/>
              <a:gdLst>
                <a:gd name="G0" fmla="+- 0 0 0"/>
                <a:gd name="G1" fmla="+- 21600 0 0"/>
                <a:gd name="G2" fmla="+- 21600 0 0"/>
                <a:gd name="T0" fmla="*/ 0 w 21599"/>
                <a:gd name="T1" fmla="*/ 0 h 21600"/>
                <a:gd name="T2" fmla="*/ 21599 w 21599"/>
                <a:gd name="T3" fmla="*/ 21421 h 21600"/>
                <a:gd name="T4" fmla="*/ 0 w 21599"/>
                <a:gd name="T5" fmla="*/ 21600 h 21600"/>
              </a:gdLst>
              <a:ahLst/>
              <a:cxnLst>
                <a:cxn ang="0">
                  <a:pos x="T0" y="T1"/>
                </a:cxn>
                <a:cxn ang="0">
                  <a:pos x="T2" y="T3"/>
                </a:cxn>
                <a:cxn ang="0">
                  <a:pos x="T4" y="T5"/>
                </a:cxn>
              </a:cxnLst>
              <a:rect l="0" t="0" r="r" b="b"/>
              <a:pathLst>
                <a:path w="21599" h="21600" fill="none" extrusionOk="0">
                  <a:moveTo>
                    <a:pt x="0" y="0"/>
                  </a:moveTo>
                  <a:cubicBezTo>
                    <a:pt x="11859" y="0"/>
                    <a:pt x="21500" y="9561"/>
                    <a:pt x="21599" y="21420"/>
                  </a:cubicBezTo>
                </a:path>
                <a:path w="21599" h="21600" stroke="0" extrusionOk="0">
                  <a:moveTo>
                    <a:pt x="0" y="0"/>
                  </a:moveTo>
                  <a:cubicBezTo>
                    <a:pt x="11859" y="0"/>
                    <a:pt x="21500" y="9561"/>
                    <a:pt x="21599" y="21420"/>
                  </a:cubicBezTo>
                  <a:lnTo>
                    <a:pt x="0" y="21600"/>
                  </a:lnTo>
                  <a:close/>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55" name="Arc 91">
              <a:extLst>
                <a:ext uri="{FF2B5EF4-FFF2-40B4-BE49-F238E27FC236}">
                  <a16:creationId xmlns:a16="http://schemas.microsoft.com/office/drawing/2014/main" id="{721F0AD1-6460-055C-DC61-7B24D78B0142}"/>
                </a:ext>
              </a:extLst>
            </p:cNvPr>
            <p:cNvSpPr>
              <a:spLocks/>
            </p:cNvSpPr>
            <p:nvPr/>
          </p:nvSpPr>
          <p:spPr bwMode="auto">
            <a:xfrm>
              <a:off x="4387" y="1561"/>
              <a:ext cx="97" cy="121"/>
            </a:xfrm>
            <a:custGeom>
              <a:avLst/>
              <a:gdLst>
                <a:gd name="G0" fmla="+- 0 0 0"/>
                <a:gd name="G1" fmla="+- 21600 0 0"/>
                <a:gd name="G2" fmla="+- 21600 0 0"/>
                <a:gd name="T0" fmla="*/ 0 w 21599"/>
                <a:gd name="T1" fmla="*/ 0 h 21600"/>
                <a:gd name="T2" fmla="*/ 21599 w 21599"/>
                <a:gd name="T3" fmla="*/ 21421 h 21600"/>
                <a:gd name="T4" fmla="*/ 0 w 21599"/>
                <a:gd name="T5" fmla="*/ 21600 h 21600"/>
              </a:gdLst>
              <a:ahLst/>
              <a:cxnLst>
                <a:cxn ang="0">
                  <a:pos x="T0" y="T1"/>
                </a:cxn>
                <a:cxn ang="0">
                  <a:pos x="T2" y="T3"/>
                </a:cxn>
                <a:cxn ang="0">
                  <a:pos x="T4" y="T5"/>
                </a:cxn>
              </a:cxnLst>
              <a:rect l="0" t="0" r="r" b="b"/>
              <a:pathLst>
                <a:path w="21599" h="21600" fill="none" extrusionOk="0">
                  <a:moveTo>
                    <a:pt x="0" y="0"/>
                  </a:moveTo>
                  <a:cubicBezTo>
                    <a:pt x="11859" y="0"/>
                    <a:pt x="21500" y="9561"/>
                    <a:pt x="21599" y="21420"/>
                  </a:cubicBezTo>
                </a:path>
                <a:path w="21599" h="21600" stroke="0" extrusionOk="0">
                  <a:moveTo>
                    <a:pt x="0" y="0"/>
                  </a:moveTo>
                  <a:cubicBezTo>
                    <a:pt x="11859" y="0"/>
                    <a:pt x="21500" y="9561"/>
                    <a:pt x="21599" y="21420"/>
                  </a:cubicBezTo>
                  <a:lnTo>
                    <a:pt x="0" y="21600"/>
                  </a:lnTo>
                  <a:close/>
                </a:path>
              </a:pathLst>
            </a:custGeom>
            <a:noFill/>
            <a:ln w="12700" cap="rnd">
              <a:solidFill>
                <a:srgbClr val="FFFF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56" name="Freeform 92">
              <a:extLst>
                <a:ext uri="{FF2B5EF4-FFF2-40B4-BE49-F238E27FC236}">
                  <a16:creationId xmlns:a16="http://schemas.microsoft.com/office/drawing/2014/main" id="{9A29A8ED-E985-3912-DA03-50A9A302979A}"/>
                </a:ext>
              </a:extLst>
            </p:cNvPr>
            <p:cNvSpPr>
              <a:spLocks/>
            </p:cNvSpPr>
            <p:nvPr/>
          </p:nvSpPr>
          <p:spPr bwMode="auto">
            <a:xfrm>
              <a:off x="4401" y="1512"/>
              <a:ext cx="134" cy="161"/>
            </a:xfrm>
            <a:custGeom>
              <a:avLst/>
              <a:gdLst>
                <a:gd name="T0" fmla="*/ 133 w 134"/>
                <a:gd name="T1" fmla="*/ 160 h 161"/>
                <a:gd name="T2" fmla="*/ 133 w 134"/>
                <a:gd name="T3" fmla="*/ 152 h 161"/>
                <a:gd name="T4" fmla="*/ 133 w 134"/>
                <a:gd name="T5" fmla="*/ 144 h 161"/>
                <a:gd name="T6" fmla="*/ 133 w 134"/>
                <a:gd name="T7" fmla="*/ 136 h 161"/>
                <a:gd name="T8" fmla="*/ 133 w 134"/>
                <a:gd name="T9" fmla="*/ 128 h 161"/>
                <a:gd name="T10" fmla="*/ 133 w 134"/>
                <a:gd name="T11" fmla="*/ 120 h 161"/>
                <a:gd name="T12" fmla="*/ 133 w 134"/>
                <a:gd name="T13" fmla="*/ 112 h 161"/>
                <a:gd name="T14" fmla="*/ 133 w 134"/>
                <a:gd name="T15" fmla="*/ 104 h 161"/>
                <a:gd name="T16" fmla="*/ 125 w 134"/>
                <a:gd name="T17" fmla="*/ 104 h 161"/>
                <a:gd name="T18" fmla="*/ 125 w 134"/>
                <a:gd name="T19" fmla="*/ 96 h 161"/>
                <a:gd name="T20" fmla="*/ 125 w 134"/>
                <a:gd name="T21" fmla="*/ 88 h 161"/>
                <a:gd name="T22" fmla="*/ 118 w 134"/>
                <a:gd name="T23" fmla="*/ 88 h 161"/>
                <a:gd name="T24" fmla="*/ 118 w 134"/>
                <a:gd name="T25" fmla="*/ 80 h 161"/>
                <a:gd name="T26" fmla="*/ 118 w 134"/>
                <a:gd name="T27" fmla="*/ 72 h 161"/>
                <a:gd name="T28" fmla="*/ 110 w 134"/>
                <a:gd name="T29" fmla="*/ 72 h 161"/>
                <a:gd name="T30" fmla="*/ 110 w 134"/>
                <a:gd name="T31" fmla="*/ 64 h 161"/>
                <a:gd name="T32" fmla="*/ 103 w 134"/>
                <a:gd name="T33" fmla="*/ 64 h 161"/>
                <a:gd name="T34" fmla="*/ 103 w 134"/>
                <a:gd name="T35" fmla="*/ 56 h 161"/>
                <a:gd name="T36" fmla="*/ 96 w 134"/>
                <a:gd name="T37" fmla="*/ 56 h 161"/>
                <a:gd name="T38" fmla="*/ 96 w 134"/>
                <a:gd name="T39" fmla="*/ 48 h 161"/>
                <a:gd name="T40" fmla="*/ 88 w 134"/>
                <a:gd name="T41" fmla="*/ 48 h 161"/>
                <a:gd name="T42" fmla="*/ 88 w 134"/>
                <a:gd name="T43" fmla="*/ 40 h 161"/>
                <a:gd name="T44" fmla="*/ 81 w 134"/>
                <a:gd name="T45" fmla="*/ 40 h 161"/>
                <a:gd name="T46" fmla="*/ 81 w 134"/>
                <a:gd name="T47" fmla="*/ 32 h 161"/>
                <a:gd name="T48" fmla="*/ 73 w 134"/>
                <a:gd name="T49" fmla="*/ 32 h 161"/>
                <a:gd name="T50" fmla="*/ 66 w 134"/>
                <a:gd name="T51" fmla="*/ 24 h 161"/>
                <a:gd name="T52" fmla="*/ 59 w 134"/>
                <a:gd name="T53" fmla="*/ 24 h 161"/>
                <a:gd name="T54" fmla="*/ 59 w 134"/>
                <a:gd name="T55" fmla="*/ 16 h 161"/>
                <a:gd name="T56" fmla="*/ 51 w 134"/>
                <a:gd name="T57" fmla="*/ 16 h 161"/>
                <a:gd name="T58" fmla="*/ 44 w 134"/>
                <a:gd name="T59" fmla="*/ 16 h 161"/>
                <a:gd name="T60" fmla="*/ 36 w 134"/>
                <a:gd name="T61" fmla="*/ 16 h 161"/>
                <a:gd name="T62" fmla="*/ 36 w 134"/>
                <a:gd name="T63" fmla="*/ 8 h 161"/>
                <a:gd name="T64" fmla="*/ 29 w 134"/>
                <a:gd name="T65" fmla="*/ 8 h 161"/>
                <a:gd name="T66" fmla="*/ 22 w 134"/>
                <a:gd name="T67" fmla="*/ 8 h 161"/>
                <a:gd name="T68" fmla="*/ 22 w 134"/>
                <a:gd name="T69" fmla="*/ 0 h 161"/>
                <a:gd name="T70" fmla="*/ 14 w 134"/>
                <a:gd name="T71" fmla="*/ 0 h 161"/>
                <a:gd name="T72" fmla="*/ 7 w 134"/>
                <a:gd name="T73" fmla="*/ 0 h 161"/>
                <a:gd name="T74" fmla="*/ 0 w 134"/>
                <a:gd name="T75"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161">
                  <a:moveTo>
                    <a:pt x="133" y="160"/>
                  </a:moveTo>
                  <a:lnTo>
                    <a:pt x="133" y="152"/>
                  </a:lnTo>
                  <a:lnTo>
                    <a:pt x="133" y="144"/>
                  </a:lnTo>
                  <a:lnTo>
                    <a:pt x="133" y="136"/>
                  </a:lnTo>
                  <a:lnTo>
                    <a:pt x="133" y="128"/>
                  </a:lnTo>
                  <a:lnTo>
                    <a:pt x="133" y="120"/>
                  </a:lnTo>
                  <a:lnTo>
                    <a:pt x="133" y="112"/>
                  </a:lnTo>
                  <a:lnTo>
                    <a:pt x="133" y="104"/>
                  </a:lnTo>
                  <a:lnTo>
                    <a:pt x="125" y="104"/>
                  </a:lnTo>
                  <a:lnTo>
                    <a:pt x="125" y="96"/>
                  </a:lnTo>
                  <a:lnTo>
                    <a:pt x="125" y="88"/>
                  </a:lnTo>
                  <a:lnTo>
                    <a:pt x="118" y="88"/>
                  </a:lnTo>
                  <a:lnTo>
                    <a:pt x="118" y="80"/>
                  </a:lnTo>
                  <a:lnTo>
                    <a:pt x="118" y="72"/>
                  </a:lnTo>
                  <a:lnTo>
                    <a:pt x="110" y="72"/>
                  </a:lnTo>
                  <a:lnTo>
                    <a:pt x="110" y="64"/>
                  </a:lnTo>
                  <a:lnTo>
                    <a:pt x="103" y="64"/>
                  </a:lnTo>
                  <a:lnTo>
                    <a:pt x="103" y="56"/>
                  </a:lnTo>
                  <a:lnTo>
                    <a:pt x="96" y="56"/>
                  </a:lnTo>
                  <a:lnTo>
                    <a:pt x="96" y="48"/>
                  </a:lnTo>
                  <a:lnTo>
                    <a:pt x="88" y="48"/>
                  </a:lnTo>
                  <a:lnTo>
                    <a:pt x="88" y="40"/>
                  </a:lnTo>
                  <a:lnTo>
                    <a:pt x="81" y="40"/>
                  </a:lnTo>
                  <a:lnTo>
                    <a:pt x="81" y="32"/>
                  </a:lnTo>
                  <a:lnTo>
                    <a:pt x="73" y="32"/>
                  </a:lnTo>
                  <a:lnTo>
                    <a:pt x="66" y="24"/>
                  </a:lnTo>
                  <a:lnTo>
                    <a:pt x="59" y="24"/>
                  </a:lnTo>
                  <a:lnTo>
                    <a:pt x="59" y="16"/>
                  </a:lnTo>
                  <a:lnTo>
                    <a:pt x="51" y="16"/>
                  </a:lnTo>
                  <a:lnTo>
                    <a:pt x="44" y="16"/>
                  </a:lnTo>
                  <a:lnTo>
                    <a:pt x="36" y="16"/>
                  </a:lnTo>
                  <a:lnTo>
                    <a:pt x="36" y="8"/>
                  </a:lnTo>
                  <a:lnTo>
                    <a:pt x="29" y="8"/>
                  </a:lnTo>
                  <a:lnTo>
                    <a:pt x="22" y="8"/>
                  </a:lnTo>
                  <a:lnTo>
                    <a:pt x="22" y="0"/>
                  </a:lnTo>
                  <a:lnTo>
                    <a:pt x="14" y="0"/>
                  </a:lnTo>
                  <a:lnTo>
                    <a:pt x="7" y="0"/>
                  </a:lnTo>
                  <a:lnTo>
                    <a:pt x="0"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57" name="Rectangle 93">
              <a:extLst>
                <a:ext uri="{FF2B5EF4-FFF2-40B4-BE49-F238E27FC236}">
                  <a16:creationId xmlns:a16="http://schemas.microsoft.com/office/drawing/2014/main" id="{D99034E0-18F4-2DB3-A41B-F7E97CED36AB}"/>
                </a:ext>
              </a:extLst>
            </p:cNvPr>
            <p:cNvSpPr>
              <a:spLocks noChangeArrowheads="1"/>
            </p:cNvSpPr>
            <p:nvPr/>
          </p:nvSpPr>
          <p:spPr bwMode="auto">
            <a:xfrm>
              <a:off x="4280" y="1516"/>
              <a:ext cx="112" cy="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58" name="Line 94">
              <a:extLst>
                <a:ext uri="{FF2B5EF4-FFF2-40B4-BE49-F238E27FC236}">
                  <a16:creationId xmlns:a16="http://schemas.microsoft.com/office/drawing/2014/main" id="{8A968EC8-26F6-7D29-FA75-4D26008B5021}"/>
                </a:ext>
              </a:extLst>
            </p:cNvPr>
            <p:cNvSpPr>
              <a:spLocks noChangeShapeType="1"/>
            </p:cNvSpPr>
            <p:nvPr/>
          </p:nvSpPr>
          <p:spPr bwMode="auto">
            <a:xfrm>
              <a:off x="4394" y="1512"/>
              <a:ext cx="0" cy="4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59" name="Line 95">
              <a:extLst>
                <a:ext uri="{FF2B5EF4-FFF2-40B4-BE49-F238E27FC236}">
                  <a16:creationId xmlns:a16="http://schemas.microsoft.com/office/drawing/2014/main" id="{B64D81AD-CE26-AE99-359C-9A58B5A49B2F}"/>
                </a:ext>
              </a:extLst>
            </p:cNvPr>
            <p:cNvSpPr>
              <a:spLocks noChangeShapeType="1"/>
            </p:cNvSpPr>
            <p:nvPr/>
          </p:nvSpPr>
          <p:spPr bwMode="auto">
            <a:xfrm>
              <a:off x="4276" y="1512"/>
              <a:ext cx="0" cy="4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0" name="Line 96">
              <a:extLst>
                <a:ext uri="{FF2B5EF4-FFF2-40B4-BE49-F238E27FC236}">
                  <a16:creationId xmlns:a16="http://schemas.microsoft.com/office/drawing/2014/main" id="{2E40227A-B93E-1EB8-1412-BE87E154F1D3}"/>
                </a:ext>
              </a:extLst>
            </p:cNvPr>
            <p:cNvSpPr>
              <a:spLocks noChangeShapeType="1"/>
            </p:cNvSpPr>
            <p:nvPr/>
          </p:nvSpPr>
          <p:spPr bwMode="auto">
            <a:xfrm flipH="1" flipV="1">
              <a:off x="4231" y="1456"/>
              <a:ext cx="52" cy="56"/>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1" name="Line 97">
              <a:extLst>
                <a:ext uri="{FF2B5EF4-FFF2-40B4-BE49-F238E27FC236}">
                  <a16:creationId xmlns:a16="http://schemas.microsoft.com/office/drawing/2014/main" id="{62018DD3-D7C9-9AB1-4AAB-A990A56A7FF7}"/>
                </a:ext>
              </a:extLst>
            </p:cNvPr>
            <p:cNvSpPr>
              <a:spLocks noChangeShapeType="1"/>
            </p:cNvSpPr>
            <p:nvPr/>
          </p:nvSpPr>
          <p:spPr bwMode="auto">
            <a:xfrm flipH="1">
              <a:off x="4231" y="1552"/>
              <a:ext cx="45"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2" name="Oval 98">
              <a:extLst>
                <a:ext uri="{FF2B5EF4-FFF2-40B4-BE49-F238E27FC236}">
                  <a16:creationId xmlns:a16="http://schemas.microsoft.com/office/drawing/2014/main" id="{6F4DA758-B884-2410-05D6-79584C397E4F}"/>
                </a:ext>
              </a:extLst>
            </p:cNvPr>
            <p:cNvSpPr>
              <a:spLocks noChangeArrowheads="1"/>
            </p:cNvSpPr>
            <p:nvPr/>
          </p:nvSpPr>
          <p:spPr bwMode="auto">
            <a:xfrm>
              <a:off x="4198" y="1452"/>
              <a:ext cx="39" cy="16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7763" name="Line 99">
            <a:extLst>
              <a:ext uri="{FF2B5EF4-FFF2-40B4-BE49-F238E27FC236}">
                <a16:creationId xmlns:a16="http://schemas.microsoft.com/office/drawing/2014/main" id="{C58CB723-B788-9059-4183-B36CC2EC1DEB}"/>
              </a:ext>
            </a:extLst>
          </p:cNvPr>
          <p:cNvSpPr>
            <a:spLocks noChangeShapeType="1"/>
          </p:cNvSpPr>
          <p:nvPr/>
        </p:nvSpPr>
        <p:spPr bwMode="auto">
          <a:xfrm>
            <a:off x="8721725" y="3325813"/>
            <a:ext cx="0" cy="2413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4" name="Line 100">
            <a:extLst>
              <a:ext uri="{FF2B5EF4-FFF2-40B4-BE49-F238E27FC236}">
                <a16:creationId xmlns:a16="http://schemas.microsoft.com/office/drawing/2014/main" id="{33D53BEA-65E3-1E5A-6595-078E95F498B1}"/>
              </a:ext>
            </a:extLst>
          </p:cNvPr>
          <p:cNvSpPr>
            <a:spLocks noChangeShapeType="1"/>
          </p:cNvSpPr>
          <p:nvPr/>
        </p:nvSpPr>
        <p:spPr bwMode="auto">
          <a:xfrm flipV="1">
            <a:off x="8721726" y="3313113"/>
            <a:ext cx="117475" cy="254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5" name="Line 101">
            <a:extLst>
              <a:ext uri="{FF2B5EF4-FFF2-40B4-BE49-F238E27FC236}">
                <a16:creationId xmlns:a16="http://schemas.microsoft.com/office/drawing/2014/main" id="{D102155F-2744-DADE-B457-DBFF88B43BB6}"/>
              </a:ext>
            </a:extLst>
          </p:cNvPr>
          <p:cNvSpPr>
            <a:spLocks noChangeShapeType="1"/>
          </p:cNvSpPr>
          <p:nvPr/>
        </p:nvSpPr>
        <p:spPr bwMode="auto">
          <a:xfrm>
            <a:off x="8839201" y="3313113"/>
            <a:ext cx="176213" cy="4064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66" name="Line 102">
            <a:extLst>
              <a:ext uri="{FF2B5EF4-FFF2-40B4-BE49-F238E27FC236}">
                <a16:creationId xmlns:a16="http://schemas.microsoft.com/office/drawing/2014/main" id="{E9746170-57FE-1567-6B84-F6FD98B684D8}"/>
              </a:ext>
            </a:extLst>
          </p:cNvPr>
          <p:cNvSpPr>
            <a:spLocks noChangeShapeType="1"/>
          </p:cNvSpPr>
          <p:nvPr/>
        </p:nvSpPr>
        <p:spPr bwMode="auto">
          <a:xfrm>
            <a:off x="8534401" y="3960813"/>
            <a:ext cx="93663" cy="3302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767" name="Group 103">
            <a:extLst>
              <a:ext uri="{FF2B5EF4-FFF2-40B4-BE49-F238E27FC236}">
                <a16:creationId xmlns:a16="http://schemas.microsoft.com/office/drawing/2014/main" id="{4E527AB3-303E-BA75-1A86-2578F1C94632}"/>
              </a:ext>
            </a:extLst>
          </p:cNvPr>
          <p:cNvGrpSpPr>
            <a:grpSpLocks/>
          </p:cNvGrpSpPr>
          <p:nvPr/>
        </p:nvGrpSpPr>
        <p:grpSpPr bwMode="auto">
          <a:xfrm>
            <a:off x="8120063" y="4113214"/>
            <a:ext cx="520700" cy="1076325"/>
            <a:chOff x="4155" y="2591"/>
            <a:chExt cx="328" cy="678"/>
          </a:xfrm>
        </p:grpSpPr>
        <p:grpSp>
          <p:nvGrpSpPr>
            <p:cNvPr id="497768" name="Group 104">
              <a:extLst>
                <a:ext uri="{FF2B5EF4-FFF2-40B4-BE49-F238E27FC236}">
                  <a16:creationId xmlns:a16="http://schemas.microsoft.com/office/drawing/2014/main" id="{E8F17AAB-2651-50CC-00EC-6C94DDF88449}"/>
                </a:ext>
              </a:extLst>
            </p:cNvPr>
            <p:cNvGrpSpPr>
              <a:grpSpLocks/>
            </p:cNvGrpSpPr>
            <p:nvPr/>
          </p:nvGrpSpPr>
          <p:grpSpPr bwMode="auto">
            <a:xfrm>
              <a:off x="4155" y="2599"/>
              <a:ext cx="328" cy="670"/>
              <a:chOff x="4155" y="2599"/>
              <a:chExt cx="328" cy="670"/>
            </a:xfrm>
          </p:grpSpPr>
          <p:grpSp>
            <p:nvGrpSpPr>
              <p:cNvPr id="497769" name="Group 105">
                <a:extLst>
                  <a:ext uri="{FF2B5EF4-FFF2-40B4-BE49-F238E27FC236}">
                    <a16:creationId xmlns:a16="http://schemas.microsoft.com/office/drawing/2014/main" id="{7B21CEB3-E4DE-F5EF-F72F-999E572002A0}"/>
                  </a:ext>
                </a:extLst>
              </p:cNvPr>
              <p:cNvGrpSpPr>
                <a:grpSpLocks/>
              </p:cNvGrpSpPr>
              <p:nvPr/>
            </p:nvGrpSpPr>
            <p:grpSpPr bwMode="auto">
              <a:xfrm>
                <a:off x="4155" y="2599"/>
                <a:ext cx="328" cy="670"/>
                <a:chOff x="4155" y="2599"/>
                <a:chExt cx="328" cy="670"/>
              </a:xfrm>
            </p:grpSpPr>
            <p:grpSp>
              <p:nvGrpSpPr>
                <p:cNvPr id="497770" name="Group 106">
                  <a:extLst>
                    <a:ext uri="{FF2B5EF4-FFF2-40B4-BE49-F238E27FC236}">
                      <a16:creationId xmlns:a16="http://schemas.microsoft.com/office/drawing/2014/main" id="{E7625921-5ED9-6C0D-1D85-39E59C1747DF}"/>
                    </a:ext>
                  </a:extLst>
                </p:cNvPr>
                <p:cNvGrpSpPr>
                  <a:grpSpLocks/>
                </p:cNvGrpSpPr>
                <p:nvPr/>
              </p:nvGrpSpPr>
              <p:grpSpPr bwMode="auto">
                <a:xfrm>
                  <a:off x="4446" y="2599"/>
                  <a:ext cx="36" cy="456"/>
                  <a:chOff x="4446" y="2599"/>
                  <a:chExt cx="36" cy="456"/>
                </a:xfrm>
              </p:grpSpPr>
              <p:grpSp>
                <p:nvGrpSpPr>
                  <p:cNvPr id="497771" name="Group 107">
                    <a:extLst>
                      <a:ext uri="{FF2B5EF4-FFF2-40B4-BE49-F238E27FC236}">
                        <a16:creationId xmlns:a16="http://schemas.microsoft.com/office/drawing/2014/main" id="{6AAA9620-389A-214D-F0AA-2007717A6C5A}"/>
                      </a:ext>
                    </a:extLst>
                  </p:cNvPr>
                  <p:cNvGrpSpPr>
                    <a:grpSpLocks/>
                  </p:cNvGrpSpPr>
                  <p:nvPr/>
                </p:nvGrpSpPr>
                <p:grpSpPr bwMode="auto">
                  <a:xfrm>
                    <a:off x="4446" y="2603"/>
                    <a:ext cx="36" cy="452"/>
                    <a:chOff x="4446" y="2603"/>
                    <a:chExt cx="36" cy="452"/>
                  </a:xfrm>
                </p:grpSpPr>
                <p:grpSp>
                  <p:nvGrpSpPr>
                    <p:cNvPr id="497772" name="Group 108">
                      <a:extLst>
                        <a:ext uri="{FF2B5EF4-FFF2-40B4-BE49-F238E27FC236}">
                          <a16:creationId xmlns:a16="http://schemas.microsoft.com/office/drawing/2014/main" id="{CBC475D9-9A0F-BC12-E8D5-2AA226F440D5}"/>
                        </a:ext>
                      </a:extLst>
                    </p:cNvPr>
                    <p:cNvGrpSpPr>
                      <a:grpSpLocks/>
                    </p:cNvGrpSpPr>
                    <p:nvPr/>
                  </p:nvGrpSpPr>
                  <p:grpSpPr bwMode="auto">
                    <a:xfrm>
                      <a:off x="4446" y="2603"/>
                      <a:ext cx="36" cy="444"/>
                      <a:chOff x="4446" y="2603"/>
                      <a:chExt cx="36" cy="444"/>
                    </a:xfrm>
                  </p:grpSpPr>
                  <p:sp>
                    <p:nvSpPr>
                      <p:cNvPr id="497773" name="Rectangle 109">
                        <a:extLst>
                          <a:ext uri="{FF2B5EF4-FFF2-40B4-BE49-F238E27FC236}">
                            <a16:creationId xmlns:a16="http://schemas.microsoft.com/office/drawing/2014/main" id="{283B4052-DE3E-2BF1-1401-A57408D135A7}"/>
                          </a:ext>
                        </a:extLst>
                      </p:cNvPr>
                      <p:cNvSpPr>
                        <a:spLocks noChangeArrowheads="1"/>
                      </p:cNvSpPr>
                      <p:nvPr/>
                    </p:nvSpPr>
                    <p:spPr bwMode="auto">
                      <a:xfrm>
                        <a:off x="4450" y="2603"/>
                        <a:ext cx="30" cy="442"/>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74" name="Line 110">
                        <a:extLst>
                          <a:ext uri="{FF2B5EF4-FFF2-40B4-BE49-F238E27FC236}">
                            <a16:creationId xmlns:a16="http://schemas.microsoft.com/office/drawing/2014/main" id="{FFC4DFF8-2144-FD55-B154-675F7970B673}"/>
                          </a:ext>
                        </a:extLst>
                      </p:cNvPr>
                      <p:cNvSpPr>
                        <a:spLocks noChangeShapeType="1"/>
                      </p:cNvSpPr>
                      <p:nvPr/>
                    </p:nvSpPr>
                    <p:spPr bwMode="auto">
                      <a:xfrm flipH="1">
                        <a:off x="4446" y="3047"/>
                        <a:ext cx="36"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75" name="Line 111">
                      <a:extLst>
                        <a:ext uri="{FF2B5EF4-FFF2-40B4-BE49-F238E27FC236}">
                          <a16:creationId xmlns:a16="http://schemas.microsoft.com/office/drawing/2014/main" id="{76CFA6FB-DFFF-7396-B233-EA2D3541B4B1}"/>
                        </a:ext>
                      </a:extLst>
                    </p:cNvPr>
                    <p:cNvSpPr>
                      <a:spLocks noChangeShapeType="1"/>
                    </p:cNvSpPr>
                    <p:nvPr/>
                  </p:nvSpPr>
                  <p:spPr bwMode="auto">
                    <a:xfrm>
                      <a:off x="4482" y="3031"/>
                      <a:ext cx="0" cy="24"/>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76" name="Line 112">
                    <a:extLst>
                      <a:ext uri="{FF2B5EF4-FFF2-40B4-BE49-F238E27FC236}">
                        <a16:creationId xmlns:a16="http://schemas.microsoft.com/office/drawing/2014/main" id="{28CB3141-1881-97D6-5E34-0FE971BF513E}"/>
                      </a:ext>
                    </a:extLst>
                  </p:cNvPr>
                  <p:cNvSpPr>
                    <a:spLocks noChangeShapeType="1"/>
                  </p:cNvSpPr>
                  <p:nvPr/>
                </p:nvSpPr>
                <p:spPr bwMode="auto">
                  <a:xfrm flipH="1">
                    <a:off x="4446" y="2599"/>
                    <a:ext cx="36"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77" name="Freeform 113">
                  <a:extLst>
                    <a:ext uri="{FF2B5EF4-FFF2-40B4-BE49-F238E27FC236}">
                      <a16:creationId xmlns:a16="http://schemas.microsoft.com/office/drawing/2014/main" id="{AC4B9C2D-4743-3101-61DC-10E7A77F9495}"/>
                    </a:ext>
                  </a:extLst>
                </p:cNvPr>
                <p:cNvSpPr>
                  <a:spLocks/>
                </p:cNvSpPr>
                <p:nvPr/>
              </p:nvSpPr>
              <p:spPr bwMode="auto">
                <a:xfrm>
                  <a:off x="4357" y="3047"/>
                  <a:ext cx="126" cy="161"/>
                </a:xfrm>
                <a:custGeom>
                  <a:avLst/>
                  <a:gdLst>
                    <a:gd name="T0" fmla="*/ 125 w 126"/>
                    <a:gd name="T1" fmla="*/ 0 h 161"/>
                    <a:gd name="T2" fmla="*/ 125 w 126"/>
                    <a:gd name="T3" fmla="*/ 8 h 161"/>
                    <a:gd name="T4" fmla="*/ 125 w 126"/>
                    <a:gd name="T5" fmla="*/ 16 h 161"/>
                    <a:gd name="T6" fmla="*/ 125 w 126"/>
                    <a:gd name="T7" fmla="*/ 24 h 161"/>
                    <a:gd name="T8" fmla="*/ 125 w 126"/>
                    <a:gd name="T9" fmla="*/ 32 h 161"/>
                    <a:gd name="T10" fmla="*/ 125 w 126"/>
                    <a:gd name="T11" fmla="*/ 40 h 161"/>
                    <a:gd name="T12" fmla="*/ 125 w 126"/>
                    <a:gd name="T13" fmla="*/ 48 h 161"/>
                    <a:gd name="T14" fmla="*/ 125 w 126"/>
                    <a:gd name="T15" fmla="*/ 56 h 161"/>
                    <a:gd name="T16" fmla="*/ 125 w 126"/>
                    <a:gd name="T17" fmla="*/ 64 h 161"/>
                    <a:gd name="T18" fmla="*/ 125 w 126"/>
                    <a:gd name="T19" fmla="*/ 72 h 161"/>
                    <a:gd name="T20" fmla="*/ 117 w 126"/>
                    <a:gd name="T21" fmla="*/ 72 h 161"/>
                    <a:gd name="T22" fmla="*/ 117 w 126"/>
                    <a:gd name="T23" fmla="*/ 80 h 161"/>
                    <a:gd name="T24" fmla="*/ 117 w 126"/>
                    <a:gd name="T25" fmla="*/ 88 h 161"/>
                    <a:gd name="T26" fmla="*/ 110 w 126"/>
                    <a:gd name="T27" fmla="*/ 88 h 161"/>
                    <a:gd name="T28" fmla="*/ 110 w 126"/>
                    <a:gd name="T29" fmla="*/ 96 h 161"/>
                    <a:gd name="T30" fmla="*/ 102 w 126"/>
                    <a:gd name="T31" fmla="*/ 96 h 161"/>
                    <a:gd name="T32" fmla="*/ 102 w 126"/>
                    <a:gd name="T33" fmla="*/ 104 h 161"/>
                    <a:gd name="T34" fmla="*/ 95 w 126"/>
                    <a:gd name="T35" fmla="*/ 104 h 161"/>
                    <a:gd name="T36" fmla="*/ 95 w 126"/>
                    <a:gd name="T37" fmla="*/ 112 h 161"/>
                    <a:gd name="T38" fmla="*/ 88 w 126"/>
                    <a:gd name="T39" fmla="*/ 112 h 161"/>
                    <a:gd name="T40" fmla="*/ 88 w 126"/>
                    <a:gd name="T41" fmla="*/ 120 h 161"/>
                    <a:gd name="T42" fmla="*/ 80 w 126"/>
                    <a:gd name="T43" fmla="*/ 120 h 161"/>
                    <a:gd name="T44" fmla="*/ 80 w 126"/>
                    <a:gd name="T45" fmla="*/ 128 h 161"/>
                    <a:gd name="T46" fmla="*/ 73 w 126"/>
                    <a:gd name="T47" fmla="*/ 128 h 161"/>
                    <a:gd name="T48" fmla="*/ 66 w 126"/>
                    <a:gd name="T49" fmla="*/ 136 h 161"/>
                    <a:gd name="T50" fmla="*/ 58 w 126"/>
                    <a:gd name="T51" fmla="*/ 136 h 161"/>
                    <a:gd name="T52" fmla="*/ 58 w 126"/>
                    <a:gd name="T53" fmla="*/ 144 h 161"/>
                    <a:gd name="T54" fmla="*/ 51 w 126"/>
                    <a:gd name="T55" fmla="*/ 144 h 161"/>
                    <a:gd name="T56" fmla="*/ 44 w 126"/>
                    <a:gd name="T57" fmla="*/ 144 h 161"/>
                    <a:gd name="T58" fmla="*/ 36 w 126"/>
                    <a:gd name="T59" fmla="*/ 144 h 161"/>
                    <a:gd name="T60" fmla="*/ 36 w 126"/>
                    <a:gd name="T61" fmla="*/ 152 h 161"/>
                    <a:gd name="T62" fmla="*/ 29 w 126"/>
                    <a:gd name="T63" fmla="*/ 152 h 161"/>
                    <a:gd name="T64" fmla="*/ 22 w 126"/>
                    <a:gd name="T65" fmla="*/ 152 h 161"/>
                    <a:gd name="T66" fmla="*/ 22 w 126"/>
                    <a:gd name="T67" fmla="*/ 160 h 161"/>
                    <a:gd name="T68" fmla="*/ 14 w 126"/>
                    <a:gd name="T69" fmla="*/ 160 h 161"/>
                    <a:gd name="T70" fmla="*/ 7 w 126"/>
                    <a:gd name="T71" fmla="*/ 160 h 161"/>
                    <a:gd name="T72" fmla="*/ 0 w 126"/>
                    <a:gd name="T73"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61">
                      <a:moveTo>
                        <a:pt x="125" y="0"/>
                      </a:moveTo>
                      <a:lnTo>
                        <a:pt x="125" y="8"/>
                      </a:lnTo>
                      <a:lnTo>
                        <a:pt x="125" y="16"/>
                      </a:lnTo>
                      <a:lnTo>
                        <a:pt x="125" y="24"/>
                      </a:lnTo>
                      <a:lnTo>
                        <a:pt x="125" y="32"/>
                      </a:lnTo>
                      <a:lnTo>
                        <a:pt x="125" y="40"/>
                      </a:lnTo>
                      <a:lnTo>
                        <a:pt x="125" y="48"/>
                      </a:lnTo>
                      <a:lnTo>
                        <a:pt x="125" y="56"/>
                      </a:lnTo>
                      <a:lnTo>
                        <a:pt x="125" y="64"/>
                      </a:lnTo>
                      <a:lnTo>
                        <a:pt x="125" y="72"/>
                      </a:lnTo>
                      <a:lnTo>
                        <a:pt x="117" y="72"/>
                      </a:lnTo>
                      <a:lnTo>
                        <a:pt x="117" y="80"/>
                      </a:lnTo>
                      <a:lnTo>
                        <a:pt x="117" y="88"/>
                      </a:lnTo>
                      <a:lnTo>
                        <a:pt x="110" y="88"/>
                      </a:lnTo>
                      <a:lnTo>
                        <a:pt x="110" y="96"/>
                      </a:lnTo>
                      <a:lnTo>
                        <a:pt x="102" y="96"/>
                      </a:lnTo>
                      <a:lnTo>
                        <a:pt x="102" y="104"/>
                      </a:lnTo>
                      <a:lnTo>
                        <a:pt x="95" y="104"/>
                      </a:lnTo>
                      <a:lnTo>
                        <a:pt x="95" y="112"/>
                      </a:lnTo>
                      <a:lnTo>
                        <a:pt x="88" y="112"/>
                      </a:lnTo>
                      <a:lnTo>
                        <a:pt x="88" y="120"/>
                      </a:lnTo>
                      <a:lnTo>
                        <a:pt x="80" y="120"/>
                      </a:lnTo>
                      <a:lnTo>
                        <a:pt x="80" y="128"/>
                      </a:lnTo>
                      <a:lnTo>
                        <a:pt x="73" y="128"/>
                      </a:lnTo>
                      <a:lnTo>
                        <a:pt x="66" y="136"/>
                      </a:lnTo>
                      <a:lnTo>
                        <a:pt x="58" y="136"/>
                      </a:lnTo>
                      <a:lnTo>
                        <a:pt x="58" y="144"/>
                      </a:lnTo>
                      <a:lnTo>
                        <a:pt x="51" y="144"/>
                      </a:lnTo>
                      <a:lnTo>
                        <a:pt x="44" y="144"/>
                      </a:lnTo>
                      <a:lnTo>
                        <a:pt x="36" y="144"/>
                      </a:lnTo>
                      <a:lnTo>
                        <a:pt x="36" y="152"/>
                      </a:lnTo>
                      <a:lnTo>
                        <a:pt x="29" y="152"/>
                      </a:lnTo>
                      <a:lnTo>
                        <a:pt x="22" y="152"/>
                      </a:lnTo>
                      <a:lnTo>
                        <a:pt x="22" y="160"/>
                      </a:lnTo>
                      <a:lnTo>
                        <a:pt x="14" y="160"/>
                      </a:lnTo>
                      <a:lnTo>
                        <a:pt x="7" y="160"/>
                      </a:lnTo>
                      <a:lnTo>
                        <a:pt x="0" y="16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7778" name="Group 114">
                  <a:extLst>
                    <a:ext uri="{FF2B5EF4-FFF2-40B4-BE49-F238E27FC236}">
                      <a16:creationId xmlns:a16="http://schemas.microsoft.com/office/drawing/2014/main" id="{7F068552-F77D-8E55-C598-769A7BD1D58B}"/>
                    </a:ext>
                  </a:extLst>
                </p:cNvPr>
                <p:cNvGrpSpPr>
                  <a:grpSpLocks/>
                </p:cNvGrpSpPr>
                <p:nvPr/>
              </p:nvGrpSpPr>
              <p:grpSpPr bwMode="auto">
                <a:xfrm>
                  <a:off x="4155" y="3037"/>
                  <a:ext cx="293" cy="232"/>
                  <a:chOff x="4155" y="3037"/>
                  <a:chExt cx="293" cy="232"/>
                </a:xfrm>
              </p:grpSpPr>
              <p:sp>
                <p:nvSpPr>
                  <p:cNvPr id="497779" name="Arc 115">
                    <a:extLst>
                      <a:ext uri="{FF2B5EF4-FFF2-40B4-BE49-F238E27FC236}">
                        <a16:creationId xmlns:a16="http://schemas.microsoft.com/office/drawing/2014/main" id="{5EFEA2D3-0909-FFC5-DA32-5E2327D4AC3E}"/>
                      </a:ext>
                    </a:extLst>
                  </p:cNvPr>
                  <p:cNvSpPr>
                    <a:spLocks/>
                  </p:cNvSpPr>
                  <p:nvPr/>
                </p:nvSpPr>
                <p:spPr bwMode="auto">
                  <a:xfrm>
                    <a:off x="4350" y="3045"/>
                    <a:ext cx="98" cy="124"/>
                  </a:xfrm>
                  <a:custGeom>
                    <a:avLst/>
                    <a:gdLst>
                      <a:gd name="G0" fmla="+- 224 0 0"/>
                      <a:gd name="G1" fmla="+- 544 0 0"/>
                      <a:gd name="G2" fmla="+- 21600 0 0"/>
                      <a:gd name="T0" fmla="*/ 21817 w 21824"/>
                      <a:gd name="T1" fmla="*/ 0 h 22144"/>
                      <a:gd name="T2" fmla="*/ 0 w 21824"/>
                      <a:gd name="T3" fmla="*/ 22143 h 22144"/>
                      <a:gd name="T4" fmla="*/ 224 w 21824"/>
                      <a:gd name="T5" fmla="*/ 544 h 22144"/>
                    </a:gdLst>
                    <a:ahLst/>
                    <a:cxnLst>
                      <a:cxn ang="0">
                        <a:pos x="T0" y="T1"/>
                      </a:cxn>
                      <a:cxn ang="0">
                        <a:pos x="T2" y="T3"/>
                      </a:cxn>
                      <a:cxn ang="0">
                        <a:pos x="T4" y="T5"/>
                      </a:cxn>
                    </a:cxnLst>
                    <a:rect l="0" t="0" r="r" b="b"/>
                    <a:pathLst>
                      <a:path w="21824" h="22144" fill="none" extrusionOk="0">
                        <a:moveTo>
                          <a:pt x="21817" y="-1"/>
                        </a:moveTo>
                        <a:cubicBezTo>
                          <a:pt x="21821" y="181"/>
                          <a:pt x="21824" y="362"/>
                          <a:pt x="21824" y="544"/>
                        </a:cubicBezTo>
                        <a:cubicBezTo>
                          <a:pt x="21824" y="12473"/>
                          <a:pt x="12153" y="22144"/>
                          <a:pt x="224" y="22144"/>
                        </a:cubicBezTo>
                        <a:cubicBezTo>
                          <a:pt x="149" y="22143"/>
                          <a:pt x="74" y="22143"/>
                          <a:pt x="0" y="22142"/>
                        </a:cubicBezTo>
                      </a:path>
                      <a:path w="21824" h="22144" stroke="0" extrusionOk="0">
                        <a:moveTo>
                          <a:pt x="21817" y="-1"/>
                        </a:moveTo>
                        <a:cubicBezTo>
                          <a:pt x="21821" y="181"/>
                          <a:pt x="21824" y="362"/>
                          <a:pt x="21824" y="544"/>
                        </a:cubicBezTo>
                        <a:cubicBezTo>
                          <a:pt x="21824" y="12473"/>
                          <a:pt x="12153" y="22144"/>
                          <a:pt x="224" y="22144"/>
                        </a:cubicBezTo>
                        <a:cubicBezTo>
                          <a:pt x="149" y="22143"/>
                          <a:pt x="74" y="22143"/>
                          <a:pt x="0" y="22142"/>
                        </a:cubicBezTo>
                        <a:lnTo>
                          <a:pt x="224" y="544"/>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0" name="Arc 116">
                    <a:extLst>
                      <a:ext uri="{FF2B5EF4-FFF2-40B4-BE49-F238E27FC236}">
                        <a16:creationId xmlns:a16="http://schemas.microsoft.com/office/drawing/2014/main" id="{54C42111-1899-B117-7679-E496C41D767A}"/>
                      </a:ext>
                    </a:extLst>
                  </p:cNvPr>
                  <p:cNvSpPr>
                    <a:spLocks/>
                  </p:cNvSpPr>
                  <p:nvPr/>
                </p:nvSpPr>
                <p:spPr bwMode="auto">
                  <a:xfrm>
                    <a:off x="4343" y="3037"/>
                    <a:ext cx="97" cy="124"/>
                  </a:xfrm>
                  <a:custGeom>
                    <a:avLst/>
                    <a:gdLst>
                      <a:gd name="G0" fmla="+- 0 0 0"/>
                      <a:gd name="G1" fmla="+- 541 0 0"/>
                      <a:gd name="G2" fmla="+- 21600 0 0"/>
                      <a:gd name="T0" fmla="*/ 21593 w 21600"/>
                      <a:gd name="T1" fmla="*/ 0 h 22141"/>
                      <a:gd name="T2" fmla="*/ 0 w 21600"/>
                      <a:gd name="T3" fmla="*/ 22141 h 22141"/>
                      <a:gd name="T4" fmla="*/ 0 w 21600"/>
                      <a:gd name="T5" fmla="*/ 541 h 22141"/>
                    </a:gdLst>
                    <a:ahLst/>
                    <a:cxnLst>
                      <a:cxn ang="0">
                        <a:pos x="T0" y="T1"/>
                      </a:cxn>
                      <a:cxn ang="0">
                        <a:pos x="T2" y="T3"/>
                      </a:cxn>
                      <a:cxn ang="0">
                        <a:pos x="T4" y="T5"/>
                      </a:cxn>
                    </a:cxnLst>
                    <a:rect l="0" t="0" r="r" b="b"/>
                    <a:pathLst>
                      <a:path w="21600" h="22141" fill="none" extrusionOk="0">
                        <a:moveTo>
                          <a:pt x="21593" y="-1"/>
                        </a:moveTo>
                        <a:cubicBezTo>
                          <a:pt x="21597" y="180"/>
                          <a:pt x="21600" y="360"/>
                          <a:pt x="21600" y="541"/>
                        </a:cubicBezTo>
                        <a:cubicBezTo>
                          <a:pt x="21600" y="12470"/>
                          <a:pt x="11929" y="22141"/>
                          <a:pt x="-1" y="22141"/>
                        </a:cubicBezTo>
                      </a:path>
                      <a:path w="21600" h="22141" stroke="0" extrusionOk="0">
                        <a:moveTo>
                          <a:pt x="21593" y="-1"/>
                        </a:moveTo>
                        <a:cubicBezTo>
                          <a:pt x="21597" y="180"/>
                          <a:pt x="21600" y="360"/>
                          <a:pt x="21600" y="541"/>
                        </a:cubicBezTo>
                        <a:cubicBezTo>
                          <a:pt x="21600" y="12470"/>
                          <a:pt x="11929" y="22141"/>
                          <a:pt x="-1" y="22141"/>
                        </a:cubicBezTo>
                        <a:lnTo>
                          <a:pt x="0" y="541"/>
                        </a:lnTo>
                        <a:close/>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1" name="Arc 117">
                    <a:extLst>
                      <a:ext uri="{FF2B5EF4-FFF2-40B4-BE49-F238E27FC236}">
                        <a16:creationId xmlns:a16="http://schemas.microsoft.com/office/drawing/2014/main" id="{B1736EA0-457A-835A-A424-C3A086D40FAD}"/>
                      </a:ext>
                    </a:extLst>
                  </p:cNvPr>
                  <p:cNvSpPr>
                    <a:spLocks/>
                  </p:cNvSpPr>
                  <p:nvPr/>
                </p:nvSpPr>
                <p:spPr bwMode="auto">
                  <a:xfrm>
                    <a:off x="4343" y="3037"/>
                    <a:ext cx="97" cy="124"/>
                  </a:xfrm>
                  <a:custGeom>
                    <a:avLst/>
                    <a:gdLst>
                      <a:gd name="G0" fmla="+- 0 0 0"/>
                      <a:gd name="G1" fmla="+- 541 0 0"/>
                      <a:gd name="G2" fmla="+- 21600 0 0"/>
                      <a:gd name="T0" fmla="*/ 21593 w 21600"/>
                      <a:gd name="T1" fmla="*/ 0 h 22141"/>
                      <a:gd name="T2" fmla="*/ 0 w 21600"/>
                      <a:gd name="T3" fmla="*/ 22141 h 22141"/>
                      <a:gd name="T4" fmla="*/ 0 w 21600"/>
                      <a:gd name="T5" fmla="*/ 541 h 22141"/>
                    </a:gdLst>
                    <a:ahLst/>
                    <a:cxnLst>
                      <a:cxn ang="0">
                        <a:pos x="T0" y="T1"/>
                      </a:cxn>
                      <a:cxn ang="0">
                        <a:pos x="T2" y="T3"/>
                      </a:cxn>
                      <a:cxn ang="0">
                        <a:pos x="T4" y="T5"/>
                      </a:cxn>
                    </a:cxnLst>
                    <a:rect l="0" t="0" r="r" b="b"/>
                    <a:pathLst>
                      <a:path w="21600" h="22141" fill="none" extrusionOk="0">
                        <a:moveTo>
                          <a:pt x="21593" y="-1"/>
                        </a:moveTo>
                        <a:cubicBezTo>
                          <a:pt x="21597" y="180"/>
                          <a:pt x="21600" y="360"/>
                          <a:pt x="21600" y="541"/>
                        </a:cubicBezTo>
                        <a:cubicBezTo>
                          <a:pt x="21600" y="12470"/>
                          <a:pt x="11929" y="22141"/>
                          <a:pt x="-1" y="22141"/>
                        </a:cubicBezTo>
                      </a:path>
                      <a:path w="21600" h="22141" stroke="0" extrusionOk="0">
                        <a:moveTo>
                          <a:pt x="21593" y="-1"/>
                        </a:moveTo>
                        <a:cubicBezTo>
                          <a:pt x="21597" y="180"/>
                          <a:pt x="21600" y="360"/>
                          <a:pt x="21600" y="541"/>
                        </a:cubicBezTo>
                        <a:cubicBezTo>
                          <a:pt x="21600" y="12470"/>
                          <a:pt x="11929" y="22141"/>
                          <a:pt x="-1" y="22141"/>
                        </a:cubicBezTo>
                        <a:lnTo>
                          <a:pt x="0" y="541"/>
                        </a:lnTo>
                        <a:close/>
                      </a:path>
                    </a:pathLst>
                  </a:custGeom>
                  <a:noFill/>
                  <a:ln w="12700" cap="rnd">
                    <a:solidFill>
                      <a:srgbClr val="FFFF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2" name="Rectangle 118">
                    <a:extLst>
                      <a:ext uri="{FF2B5EF4-FFF2-40B4-BE49-F238E27FC236}">
                        <a16:creationId xmlns:a16="http://schemas.microsoft.com/office/drawing/2014/main" id="{2695CF12-214B-49B8-48C0-4CB60D4E33BF}"/>
                      </a:ext>
                    </a:extLst>
                  </p:cNvPr>
                  <p:cNvSpPr>
                    <a:spLocks noChangeArrowheads="1"/>
                  </p:cNvSpPr>
                  <p:nvPr/>
                </p:nvSpPr>
                <p:spPr bwMode="auto">
                  <a:xfrm>
                    <a:off x="4235" y="3171"/>
                    <a:ext cx="112" cy="34"/>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83" name="Line 119">
                    <a:extLst>
                      <a:ext uri="{FF2B5EF4-FFF2-40B4-BE49-F238E27FC236}">
                        <a16:creationId xmlns:a16="http://schemas.microsoft.com/office/drawing/2014/main" id="{672FB52E-53C7-B881-8F3D-71932A106C4B}"/>
                      </a:ext>
                    </a:extLst>
                  </p:cNvPr>
                  <p:cNvSpPr>
                    <a:spLocks noChangeShapeType="1"/>
                  </p:cNvSpPr>
                  <p:nvPr/>
                </p:nvSpPr>
                <p:spPr bwMode="auto">
                  <a:xfrm flipV="1">
                    <a:off x="4350" y="3167"/>
                    <a:ext cx="0" cy="4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4" name="Line 120">
                    <a:extLst>
                      <a:ext uri="{FF2B5EF4-FFF2-40B4-BE49-F238E27FC236}">
                        <a16:creationId xmlns:a16="http://schemas.microsoft.com/office/drawing/2014/main" id="{D3432B9D-3A3D-4867-C3D1-D64C1736AF6C}"/>
                      </a:ext>
                    </a:extLst>
                  </p:cNvPr>
                  <p:cNvSpPr>
                    <a:spLocks noChangeShapeType="1"/>
                  </p:cNvSpPr>
                  <p:nvPr/>
                </p:nvSpPr>
                <p:spPr bwMode="auto">
                  <a:xfrm flipV="1">
                    <a:off x="4231" y="3167"/>
                    <a:ext cx="0" cy="4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5" name="Line 121">
                    <a:extLst>
                      <a:ext uri="{FF2B5EF4-FFF2-40B4-BE49-F238E27FC236}">
                        <a16:creationId xmlns:a16="http://schemas.microsoft.com/office/drawing/2014/main" id="{C0252D1C-E511-E489-E23D-7B599503DC80}"/>
                      </a:ext>
                    </a:extLst>
                  </p:cNvPr>
                  <p:cNvSpPr>
                    <a:spLocks noChangeShapeType="1"/>
                  </p:cNvSpPr>
                  <p:nvPr/>
                </p:nvSpPr>
                <p:spPr bwMode="auto">
                  <a:xfrm flipH="1">
                    <a:off x="4187" y="3207"/>
                    <a:ext cx="52" cy="56"/>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6" name="Line 122">
                    <a:extLst>
                      <a:ext uri="{FF2B5EF4-FFF2-40B4-BE49-F238E27FC236}">
                        <a16:creationId xmlns:a16="http://schemas.microsoft.com/office/drawing/2014/main" id="{7F16F3F9-3EC5-9EB6-A281-FDF4DE731579}"/>
                      </a:ext>
                    </a:extLst>
                  </p:cNvPr>
                  <p:cNvSpPr>
                    <a:spLocks noChangeShapeType="1"/>
                  </p:cNvSpPr>
                  <p:nvPr/>
                </p:nvSpPr>
                <p:spPr bwMode="auto">
                  <a:xfrm flipH="1" flipV="1">
                    <a:off x="4187" y="3119"/>
                    <a:ext cx="44" cy="4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87" name="Oval 123">
                    <a:extLst>
                      <a:ext uri="{FF2B5EF4-FFF2-40B4-BE49-F238E27FC236}">
                        <a16:creationId xmlns:a16="http://schemas.microsoft.com/office/drawing/2014/main" id="{E0DCA040-7926-89F2-6149-9DF06E9A10C6}"/>
                      </a:ext>
                    </a:extLst>
                  </p:cNvPr>
                  <p:cNvSpPr>
                    <a:spLocks noChangeArrowheads="1"/>
                  </p:cNvSpPr>
                  <p:nvPr/>
                </p:nvSpPr>
                <p:spPr bwMode="auto">
                  <a:xfrm>
                    <a:off x="4155" y="3107"/>
                    <a:ext cx="37" cy="162"/>
                  </a:xfrm>
                  <a:prstGeom prst="ellipse">
                    <a:avLst/>
                  </a:pr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97788" name="Group 124">
                <a:extLst>
                  <a:ext uri="{FF2B5EF4-FFF2-40B4-BE49-F238E27FC236}">
                    <a16:creationId xmlns:a16="http://schemas.microsoft.com/office/drawing/2014/main" id="{AB56AB10-6CE0-A07D-E0F5-43AA070130D3}"/>
                  </a:ext>
                </a:extLst>
              </p:cNvPr>
              <p:cNvGrpSpPr>
                <a:grpSpLocks/>
              </p:cNvGrpSpPr>
              <p:nvPr/>
            </p:nvGrpSpPr>
            <p:grpSpPr bwMode="auto">
              <a:xfrm>
                <a:off x="4290" y="3023"/>
                <a:ext cx="156" cy="184"/>
                <a:chOff x="4290" y="3023"/>
                <a:chExt cx="156" cy="184"/>
              </a:xfrm>
            </p:grpSpPr>
            <p:sp>
              <p:nvSpPr>
                <p:cNvPr id="497789" name="Line 125">
                  <a:extLst>
                    <a:ext uri="{FF2B5EF4-FFF2-40B4-BE49-F238E27FC236}">
                      <a16:creationId xmlns:a16="http://schemas.microsoft.com/office/drawing/2014/main" id="{C5CA0766-4676-5370-2F6E-14AB2748F34F}"/>
                    </a:ext>
                  </a:extLst>
                </p:cNvPr>
                <p:cNvSpPr>
                  <a:spLocks noChangeShapeType="1"/>
                </p:cNvSpPr>
                <p:nvPr/>
              </p:nvSpPr>
              <p:spPr bwMode="auto">
                <a:xfrm flipV="1">
                  <a:off x="4446" y="3023"/>
                  <a:ext cx="0" cy="4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0" name="Line 126">
                  <a:extLst>
                    <a:ext uri="{FF2B5EF4-FFF2-40B4-BE49-F238E27FC236}">
                      <a16:creationId xmlns:a16="http://schemas.microsoft.com/office/drawing/2014/main" id="{65115977-4B6C-661B-A2C5-F3405932FFA8}"/>
                    </a:ext>
                  </a:extLst>
                </p:cNvPr>
                <p:cNvSpPr>
                  <a:spLocks noChangeShapeType="1"/>
                </p:cNvSpPr>
                <p:nvPr/>
              </p:nvSpPr>
              <p:spPr bwMode="auto">
                <a:xfrm>
                  <a:off x="4290" y="3167"/>
                  <a:ext cx="67"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1" name="Line 127">
                  <a:extLst>
                    <a:ext uri="{FF2B5EF4-FFF2-40B4-BE49-F238E27FC236}">
                      <a16:creationId xmlns:a16="http://schemas.microsoft.com/office/drawing/2014/main" id="{F730B2EB-D117-A81A-8513-122F39880C4C}"/>
                    </a:ext>
                  </a:extLst>
                </p:cNvPr>
                <p:cNvSpPr>
                  <a:spLocks noChangeShapeType="1"/>
                </p:cNvSpPr>
                <p:nvPr/>
              </p:nvSpPr>
              <p:spPr bwMode="auto">
                <a:xfrm>
                  <a:off x="4298" y="3207"/>
                  <a:ext cx="59"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7792" name="Line 128">
              <a:extLst>
                <a:ext uri="{FF2B5EF4-FFF2-40B4-BE49-F238E27FC236}">
                  <a16:creationId xmlns:a16="http://schemas.microsoft.com/office/drawing/2014/main" id="{8AB2DE3E-C9D8-9CF4-E594-722B4F82A613}"/>
                </a:ext>
              </a:extLst>
            </p:cNvPr>
            <p:cNvSpPr>
              <a:spLocks noChangeShapeType="1"/>
            </p:cNvSpPr>
            <p:nvPr/>
          </p:nvSpPr>
          <p:spPr bwMode="auto">
            <a:xfrm>
              <a:off x="4446" y="2591"/>
              <a:ext cx="0" cy="56"/>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7793" name="Line 129">
            <a:extLst>
              <a:ext uri="{FF2B5EF4-FFF2-40B4-BE49-F238E27FC236}">
                <a16:creationId xmlns:a16="http://schemas.microsoft.com/office/drawing/2014/main" id="{334E97F8-A3E9-ABDF-7888-A9253B86E5DE}"/>
              </a:ext>
            </a:extLst>
          </p:cNvPr>
          <p:cNvSpPr>
            <a:spLocks noChangeShapeType="1"/>
          </p:cNvSpPr>
          <p:nvPr/>
        </p:nvSpPr>
        <p:spPr bwMode="auto">
          <a:xfrm flipH="1">
            <a:off x="8850313" y="3884613"/>
            <a:ext cx="176212" cy="3683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4" name="Line 130">
            <a:extLst>
              <a:ext uri="{FF2B5EF4-FFF2-40B4-BE49-F238E27FC236}">
                <a16:creationId xmlns:a16="http://schemas.microsoft.com/office/drawing/2014/main" id="{3FB6EBA4-DCA0-A9E7-F0EC-F4BAE2C55709}"/>
              </a:ext>
            </a:extLst>
          </p:cNvPr>
          <p:cNvSpPr>
            <a:spLocks noChangeShapeType="1"/>
          </p:cNvSpPr>
          <p:nvPr/>
        </p:nvSpPr>
        <p:spPr bwMode="auto">
          <a:xfrm flipH="1" flipV="1">
            <a:off x="8745539" y="3998913"/>
            <a:ext cx="104775" cy="254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5" name="Line 131">
            <a:extLst>
              <a:ext uri="{FF2B5EF4-FFF2-40B4-BE49-F238E27FC236}">
                <a16:creationId xmlns:a16="http://schemas.microsoft.com/office/drawing/2014/main" id="{FC5303D0-274C-123D-235B-D442C2BDBCAC}"/>
              </a:ext>
            </a:extLst>
          </p:cNvPr>
          <p:cNvSpPr>
            <a:spLocks noChangeShapeType="1"/>
          </p:cNvSpPr>
          <p:nvPr/>
        </p:nvSpPr>
        <p:spPr bwMode="auto">
          <a:xfrm flipV="1">
            <a:off x="8639176" y="3998913"/>
            <a:ext cx="106363" cy="139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6" name="Rectangle 132">
            <a:extLst>
              <a:ext uri="{FF2B5EF4-FFF2-40B4-BE49-F238E27FC236}">
                <a16:creationId xmlns:a16="http://schemas.microsoft.com/office/drawing/2014/main" id="{DB27EF66-C9D1-3D09-1317-93A6E01C4F6A}"/>
              </a:ext>
            </a:extLst>
          </p:cNvPr>
          <p:cNvSpPr>
            <a:spLocks noChangeArrowheads="1"/>
          </p:cNvSpPr>
          <p:nvPr/>
        </p:nvSpPr>
        <p:spPr bwMode="auto">
          <a:xfrm>
            <a:off x="9009064" y="3725864"/>
            <a:ext cx="612775" cy="15557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797" name="Line 133">
            <a:extLst>
              <a:ext uri="{FF2B5EF4-FFF2-40B4-BE49-F238E27FC236}">
                <a16:creationId xmlns:a16="http://schemas.microsoft.com/office/drawing/2014/main" id="{C1779D1F-C994-5BA5-0338-979A3069F536}"/>
              </a:ext>
            </a:extLst>
          </p:cNvPr>
          <p:cNvSpPr>
            <a:spLocks noChangeShapeType="1"/>
          </p:cNvSpPr>
          <p:nvPr/>
        </p:nvSpPr>
        <p:spPr bwMode="auto">
          <a:xfrm>
            <a:off x="9002713" y="3719513"/>
            <a:ext cx="0" cy="1651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8" name="Arc 134">
            <a:extLst>
              <a:ext uri="{FF2B5EF4-FFF2-40B4-BE49-F238E27FC236}">
                <a16:creationId xmlns:a16="http://schemas.microsoft.com/office/drawing/2014/main" id="{B50B78E5-8318-2D53-A5DD-3CD9F8808E2F}"/>
              </a:ext>
            </a:extLst>
          </p:cNvPr>
          <p:cNvSpPr>
            <a:spLocks/>
          </p:cNvSpPr>
          <p:nvPr/>
        </p:nvSpPr>
        <p:spPr bwMode="auto">
          <a:xfrm>
            <a:off x="9623426" y="3721100"/>
            <a:ext cx="169863" cy="166688"/>
          </a:xfrm>
          <a:custGeom>
            <a:avLst/>
            <a:gdLst>
              <a:gd name="G0" fmla="+- 620 0 0"/>
              <a:gd name="G1" fmla="+- 21600 0 0"/>
              <a:gd name="G2" fmla="+- 21600 0 0"/>
              <a:gd name="T0" fmla="*/ 0 w 22216"/>
              <a:gd name="T1" fmla="*/ 9 h 21600"/>
              <a:gd name="T2" fmla="*/ 22216 w 22216"/>
              <a:gd name="T3" fmla="*/ 21183 h 21600"/>
              <a:gd name="T4" fmla="*/ 620 w 22216"/>
              <a:gd name="T5" fmla="*/ 21600 h 21600"/>
            </a:gdLst>
            <a:ahLst/>
            <a:cxnLst>
              <a:cxn ang="0">
                <a:pos x="T0" y="T1"/>
              </a:cxn>
              <a:cxn ang="0">
                <a:pos x="T2" y="T3"/>
              </a:cxn>
              <a:cxn ang="0">
                <a:pos x="T4" y="T5"/>
              </a:cxn>
            </a:cxnLst>
            <a:rect l="0" t="0" r="r" b="b"/>
            <a:pathLst>
              <a:path w="22216" h="21600" fill="none" extrusionOk="0">
                <a:moveTo>
                  <a:pt x="-1" y="8"/>
                </a:moveTo>
                <a:cubicBezTo>
                  <a:pt x="206" y="2"/>
                  <a:pt x="413" y="0"/>
                  <a:pt x="620" y="0"/>
                </a:cubicBezTo>
                <a:cubicBezTo>
                  <a:pt x="12386" y="0"/>
                  <a:pt x="21988" y="9418"/>
                  <a:pt x="22215" y="21183"/>
                </a:cubicBezTo>
              </a:path>
              <a:path w="22216" h="21600" stroke="0" extrusionOk="0">
                <a:moveTo>
                  <a:pt x="-1" y="8"/>
                </a:moveTo>
                <a:cubicBezTo>
                  <a:pt x="206" y="2"/>
                  <a:pt x="413" y="0"/>
                  <a:pt x="620" y="0"/>
                </a:cubicBezTo>
                <a:cubicBezTo>
                  <a:pt x="12386" y="0"/>
                  <a:pt x="21988" y="9418"/>
                  <a:pt x="22215" y="21183"/>
                </a:cubicBezTo>
                <a:lnTo>
                  <a:pt x="620" y="21600"/>
                </a:lnTo>
                <a:close/>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799" name="Arc 135">
            <a:extLst>
              <a:ext uri="{FF2B5EF4-FFF2-40B4-BE49-F238E27FC236}">
                <a16:creationId xmlns:a16="http://schemas.microsoft.com/office/drawing/2014/main" id="{7E7FB2B3-E039-F7BD-0FF1-C02A0D323085}"/>
              </a:ext>
            </a:extLst>
          </p:cNvPr>
          <p:cNvSpPr>
            <a:spLocks/>
          </p:cNvSpPr>
          <p:nvPr/>
        </p:nvSpPr>
        <p:spPr bwMode="auto">
          <a:xfrm>
            <a:off x="9623426" y="3721100"/>
            <a:ext cx="169863" cy="166688"/>
          </a:xfrm>
          <a:custGeom>
            <a:avLst/>
            <a:gdLst>
              <a:gd name="G0" fmla="+- 620 0 0"/>
              <a:gd name="G1" fmla="+- 21600 0 0"/>
              <a:gd name="G2" fmla="+- 21600 0 0"/>
              <a:gd name="T0" fmla="*/ 0 w 22216"/>
              <a:gd name="T1" fmla="*/ 9 h 21600"/>
              <a:gd name="T2" fmla="*/ 22216 w 22216"/>
              <a:gd name="T3" fmla="*/ 21183 h 21600"/>
              <a:gd name="T4" fmla="*/ 620 w 22216"/>
              <a:gd name="T5" fmla="*/ 21600 h 21600"/>
            </a:gdLst>
            <a:ahLst/>
            <a:cxnLst>
              <a:cxn ang="0">
                <a:pos x="T0" y="T1"/>
              </a:cxn>
              <a:cxn ang="0">
                <a:pos x="T2" y="T3"/>
              </a:cxn>
              <a:cxn ang="0">
                <a:pos x="T4" y="T5"/>
              </a:cxn>
            </a:cxnLst>
            <a:rect l="0" t="0" r="r" b="b"/>
            <a:pathLst>
              <a:path w="22216" h="21600" fill="none" extrusionOk="0">
                <a:moveTo>
                  <a:pt x="-1" y="8"/>
                </a:moveTo>
                <a:cubicBezTo>
                  <a:pt x="206" y="2"/>
                  <a:pt x="413" y="0"/>
                  <a:pt x="620" y="0"/>
                </a:cubicBezTo>
                <a:cubicBezTo>
                  <a:pt x="12386" y="0"/>
                  <a:pt x="21988" y="9418"/>
                  <a:pt x="22215" y="21183"/>
                </a:cubicBezTo>
              </a:path>
              <a:path w="22216" h="21600" stroke="0" extrusionOk="0">
                <a:moveTo>
                  <a:pt x="-1" y="8"/>
                </a:moveTo>
                <a:cubicBezTo>
                  <a:pt x="206" y="2"/>
                  <a:pt x="413" y="0"/>
                  <a:pt x="620" y="0"/>
                </a:cubicBezTo>
                <a:cubicBezTo>
                  <a:pt x="12386" y="0"/>
                  <a:pt x="21988" y="9418"/>
                  <a:pt x="22215" y="21183"/>
                </a:cubicBezTo>
                <a:lnTo>
                  <a:pt x="62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00" name="Line 136">
            <a:extLst>
              <a:ext uri="{FF2B5EF4-FFF2-40B4-BE49-F238E27FC236}">
                <a16:creationId xmlns:a16="http://schemas.microsoft.com/office/drawing/2014/main" id="{D69084EB-FC77-E776-7236-0DCBC53B93D5}"/>
              </a:ext>
            </a:extLst>
          </p:cNvPr>
          <p:cNvSpPr>
            <a:spLocks noChangeShapeType="1"/>
          </p:cNvSpPr>
          <p:nvPr/>
        </p:nvSpPr>
        <p:spPr bwMode="auto">
          <a:xfrm>
            <a:off x="9625013" y="3732213"/>
            <a:ext cx="0" cy="15240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01" name="Line 137">
            <a:extLst>
              <a:ext uri="{FF2B5EF4-FFF2-40B4-BE49-F238E27FC236}">
                <a16:creationId xmlns:a16="http://schemas.microsoft.com/office/drawing/2014/main" id="{DA7A26CF-7416-9DAD-9612-1EE4C693FD0B}"/>
              </a:ext>
            </a:extLst>
          </p:cNvPr>
          <p:cNvSpPr>
            <a:spLocks noChangeShapeType="1"/>
          </p:cNvSpPr>
          <p:nvPr/>
        </p:nvSpPr>
        <p:spPr bwMode="auto">
          <a:xfrm>
            <a:off x="9788525" y="3884613"/>
            <a:ext cx="0" cy="1270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02" name="Line 138">
            <a:extLst>
              <a:ext uri="{FF2B5EF4-FFF2-40B4-BE49-F238E27FC236}">
                <a16:creationId xmlns:a16="http://schemas.microsoft.com/office/drawing/2014/main" id="{57FDF228-E795-86C9-AE03-4756809447E5}"/>
              </a:ext>
            </a:extLst>
          </p:cNvPr>
          <p:cNvSpPr>
            <a:spLocks noChangeShapeType="1"/>
          </p:cNvSpPr>
          <p:nvPr/>
        </p:nvSpPr>
        <p:spPr bwMode="auto">
          <a:xfrm>
            <a:off x="9625013" y="3884613"/>
            <a:ext cx="0" cy="139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03" name="Oval 139">
            <a:extLst>
              <a:ext uri="{FF2B5EF4-FFF2-40B4-BE49-F238E27FC236}">
                <a16:creationId xmlns:a16="http://schemas.microsoft.com/office/drawing/2014/main" id="{6E41200A-230A-AE3E-FFD8-B0CCB44B16CC}"/>
              </a:ext>
            </a:extLst>
          </p:cNvPr>
          <p:cNvSpPr>
            <a:spLocks noChangeArrowheads="1"/>
          </p:cNvSpPr>
          <p:nvPr/>
        </p:nvSpPr>
        <p:spPr bwMode="auto">
          <a:xfrm>
            <a:off x="9618663" y="4005264"/>
            <a:ext cx="177800" cy="539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04" name="Rectangle 140">
            <a:extLst>
              <a:ext uri="{FF2B5EF4-FFF2-40B4-BE49-F238E27FC236}">
                <a16:creationId xmlns:a16="http://schemas.microsoft.com/office/drawing/2014/main" id="{8E6CBEAC-415F-C05A-DDDC-5F43DFD73D93}"/>
              </a:ext>
            </a:extLst>
          </p:cNvPr>
          <p:cNvSpPr>
            <a:spLocks noChangeArrowheads="1"/>
          </p:cNvSpPr>
          <p:nvPr/>
        </p:nvSpPr>
        <p:spPr bwMode="auto">
          <a:xfrm>
            <a:off x="7302501" y="5175251"/>
            <a:ext cx="18867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Department Changes</a:t>
            </a:r>
          </a:p>
        </p:txBody>
      </p:sp>
      <p:sp>
        <p:nvSpPr>
          <p:cNvPr id="497805" name="Oval 141">
            <a:extLst>
              <a:ext uri="{FF2B5EF4-FFF2-40B4-BE49-F238E27FC236}">
                <a16:creationId xmlns:a16="http://schemas.microsoft.com/office/drawing/2014/main" id="{B41156E0-E479-C41E-FDA1-281362D5A5BD}"/>
              </a:ext>
            </a:extLst>
          </p:cNvPr>
          <p:cNvSpPr>
            <a:spLocks noChangeArrowheads="1"/>
          </p:cNvSpPr>
          <p:nvPr/>
        </p:nvSpPr>
        <p:spPr bwMode="auto">
          <a:xfrm>
            <a:off x="9350376" y="4818064"/>
            <a:ext cx="646113" cy="3333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06" name="Rectangle 142">
            <a:extLst>
              <a:ext uri="{FF2B5EF4-FFF2-40B4-BE49-F238E27FC236}">
                <a16:creationId xmlns:a16="http://schemas.microsoft.com/office/drawing/2014/main" id="{F6B0F946-1AB4-9A78-34E5-910D1A2C76D3}"/>
              </a:ext>
            </a:extLst>
          </p:cNvPr>
          <p:cNvSpPr>
            <a:spLocks noChangeArrowheads="1"/>
          </p:cNvSpPr>
          <p:nvPr/>
        </p:nvSpPr>
        <p:spPr bwMode="auto">
          <a:xfrm>
            <a:off x="9572626" y="5464176"/>
            <a:ext cx="188913" cy="62547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07" name="Line 143">
            <a:extLst>
              <a:ext uri="{FF2B5EF4-FFF2-40B4-BE49-F238E27FC236}">
                <a16:creationId xmlns:a16="http://schemas.microsoft.com/office/drawing/2014/main" id="{4C87D9DB-8D56-FC18-EB7D-88D46B3CC9B3}"/>
              </a:ext>
            </a:extLst>
          </p:cNvPr>
          <p:cNvSpPr>
            <a:spLocks noChangeShapeType="1"/>
          </p:cNvSpPr>
          <p:nvPr/>
        </p:nvSpPr>
        <p:spPr bwMode="auto">
          <a:xfrm>
            <a:off x="9566275" y="5457825"/>
            <a:ext cx="198438"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08" name="Rectangle 144">
            <a:extLst>
              <a:ext uri="{FF2B5EF4-FFF2-40B4-BE49-F238E27FC236}">
                <a16:creationId xmlns:a16="http://schemas.microsoft.com/office/drawing/2014/main" id="{5FDB9B4E-823C-E6F3-43AC-14FF81CBB8A0}"/>
              </a:ext>
            </a:extLst>
          </p:cNvPr>
          <p:cNvSpPr>
            <a:spLocks noChangeArrowheads="1"/>
          </p:cNvSpPr>
          <p:nvPr/>
        </p:nvSpPr>
        <p:spPr bwMode="auto">
          <a:xfrm>
            <a:off x="8777288" y="6165851"/>
            <a:ext cx="1460336"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Final Evaluation</a:t>
            </a:r>
          </a:p>
        </p:txBody>
      </p:sp>
      <p:sp>
        <p:nvSpPr>
          <p:cNvPr id="497809" name="Oval 145">
            <a:extLst>
              <a:ext uri="{FF2B5EF4-FFF2-40B4-BE49-F238E27FC236}">
                <a16:creationId xmlns:a16="http://schemas.microsoft.com/office/drawing/2014/main" id="{B4D4933E-EC17-FD40-1A4F-A4C179C9339E}"/>
              </a:ext>
            </a:extLst>
          </p:cNvPr>
          <p:cNvSpPr>
            <a:spLocks noChangeArrowheads="1"/>
          </p:cNvSpPr>
          <p:nvPr/>
        </p:nvSpPr>
        <p:spPr bwMode="auto">
          <a:xfrm>
            <a:off x="9771064" y="4665664"/>
            <a:ext cx="84137"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0" name="Oval 146">
            <a:extLst>
              <a:ext uri="{FF2B5EF4-FFF2-40B4-BE49-F238E27FC236}">
                <a16:creationId xmlns:a16="http://schemas.microsoft.com/office/drawing/2014/main" id="{52D3DAE7-7283-969C-DD79-9BE7E85E35DE}"/>
              </a:ext>
            </a:extLst>
          </p:cNvPr>
          <p:cNvSpPr>
            <a:spLocks noChangeArrowheads="1"/>
          </p:cNvSpPr>
          <p:nvPr/>
        </p:nvSpPr>
        <p:spPr bwMode="auto">
          <a:xfrm>
            <a:off x="9607550" y="4157664"/>
            <a:ext cx="84138"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1" name="Oval 147">
            <a:extLst>
              <a:ext uri="{FF2B5EF4-FFF2-40B4-BE49-F238E27FC236}">
                <a16:creationId xmlns:a16="http://schemas.microsoft.com/office/drawing/2014/main" id="{0E1F7110-950A-1D5A-2898-7872FFDD9220}"/>
              </a:ext>
            </a:extLst>
          </p:cNvPr>
          <p:cNvSpPr>
            <a:spLocks noChangeArrowheads="1"/>
          </p:cNvSpPr>
          <p:nvPr/>
        </p:nvSpPr>
        <p:spPr bwMode="auto">
          <a:xfrm>
            <a:off x="9583739" y="4691064"/>
            <a:ext cx="84137"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2" name="Oval 148">
            <a:extLst>
              <a:ext uri="{FF2B5EF4-FFF2-40B4-BE49-F238E27FC236}">
                <a16:creationId xmlns:a16="http://schemas.microsoft.com/office/drawing/2014/main" id="{C1AC669D-A5AE-FA4E-3409-27920A9984A6}"/>
              </a:ext>
            </a:extLst>
          </p:cNvPr>
          <p:cNvSpPr>
            <a:spLocks noChangeArrowheads="1"/>
          </p:cNvSpPr>
          <p:nvPr/>
        </p:nvSpPr>
        <p:spPr bwMode="auto">
          <a:xfrm>
            <a:off x="9466264" y="4437064"/>
            <a:ext cx="84137"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3" name="Oval 149">
            <a:extLst>
              <a:ext uri="{FF2B5EF4-FFF2-40B4-BE49-F238E27FC236}">
                <a16:creationId xmlns:a16="http://schemas.microsoft.com/office/drawing/2014/main" id="{74773A93-8F69-8B15-B8C2-988FCCA75B60}"/>
              </a:ext>
            </a:extLst>
          </p:cNvPr>
          <p:cNvSpPr>
            <a:spLocks noChangeArrowheads="1"/>
          </p:cNvSpPr>
          <p:nvPr/>
        </p:nvSpPr>
        <p:spPr bwMode="auto">
          <a:xfrm>
            <a:off x="9350375" y="5426076"/>
            <a:ext cx="82550"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4" name="Oval 150">
            <a:extLst>
              <a:ext uri="{FF2B5EF4-FFF2-40B4-BE49-F238E27FC236}">
                <a16:creationId xmlns:a16="http://schemas.microsoft.com/office/drawing/2014/main" id="{8EE8299E-1C01-E5DE-A6A3-0659190C5475}"/>
              </a:ext>
            </a:extLst>
          </p:cNvPr>
          <p:cNvSpPr>
            <a:spLocks noChangeArrowheads="1"/>
          </p:cNvSpPr>
          <p:nvPr/>
        </p:nvSpPr>
        <p:spPr bwMode="auto">
          <a:xfrm>
            <a:off x="9232900" y="5072064"/>
            <a:ext cx="84138"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5" name="Oval 151">
            <a:extLst>
              <a:ext uri="{FF2B5EF4-FFF2-40B4-BE49-F238E27FC236}">
                <a16:creationId xmlns:a16="http://schemas.microsoft.com/office/drawing/2014/main" id="{2F340779-DE59-07C4-F6DF-65E1723EBAAC}"/>
              </a:ext>
            </a:extLst>
          </p:cNvPr>
          <p:cNvSpPr>
            <a:spLocks noChangeArrowheads="1"/>
          </p:cNvSpPr>
          <p:nvPr/>
        </p:nvSpPr>
        <p:spPr bwMode="auto">
          <a:xfrm>
            <a:off x="9701214" y="4411664"/>
            <a:ext cx="84137" cy="2190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6" name="Rectangle 152">
            <a:extLst>
              <a:ext uri="{FF2B5EF4-FFF2-40B4-BE49-F238E27FC236}">
                <a16:creationId xmlns:a16="http://schemas.microsoft.com/office/drawing/2014/main" id="{02A8EF54-81B8-EF45-39AF-FD65663F1892}"/>
              </a:ext>
            </a:extLst>
          </p:cNvPr>
          <p:cNvSpPr>
            <a:spLocks noChangeArrowheads="1"/>
          </p:cNvSpPr>
          <p:nvPr/>
        </p:nvSpPr>
        <p:spPr bwMode="auto">
          <a:xfrm>
            <a:off x="6948488" y="31924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7" name="Rectangle 153">
            <a:extLst>
              <a:ext uri="{FF2B5EF4-FFF2-40B4-BE49-F238E27FC236}">
                <a16:creationId xmlns:a16="http://schemas.microsoft.com/office/drawing/2014/main" id="{7E678611-E07E-7F23-CFAF-8B432EBA2A83}"/>
              </a:ext>
            </a:extLst>
          </p:cNvPr>
          <p:cNvSpPr>
            <a:spLocks noChangeArrowheads="1"/>
          </p:cNvSpPr>
          <p:nvPr/>
        </p:nvSpPr>
        <p:spPr bwMode="auto">
          <a:xfrm>
            <a:off x="6010276" y="4322764"/>
            <a:ext cx="188913"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8" name="Rectangle 154">
            <a:extLst>
              <a:ext uri="{FF2B5EF4-FFF2-40B4-BE49-F238E27FC236}">
                <a16:creationId xmlns:a16="http://schemas.microsoft.com/office/drawing/2014/main" id="{FCD4AB98-F74F-8858-7724-44CF1D037F9A}"/>
              </a:ext>
            </a:extLst>
          </p:cNvPr>
          <p:cNvSpPr>
            <a:spLocks noChangeArrowheads="1"/>
          </p:cNvSpPr>
          <p:nvPr/>
        </p:nvSpPr>
        <p:spPr bwMode="auto">
          <a:xfrm>
            <a:off x="6994525" y="44243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19" name="Rectangle 155">
            <a:extLst>
              <a:ext uri="{FF2B5EF4-FFF2-40B4-BE49-F238E27FC236}">
                <a16:creationId xmlns:a16="http://schemas.microsoft.com/office/drawing/2014/main" id="{7B92B4E0-26B3-E4F0-E672-9662FDBB94BD}"/>
              </a:ext>
            </a:extLst>
          </p:cNvPr>
          <p:cNvSpPr>
            <a:spLocks noChangeArrowheads="1"/>
          </p:cNvSpPr>
          <p:nvPr/>
        </p:nvSpPr>
        <p:spPr bwMode="auto">
          <a:xfrm>
            <a:off x="5729288" y="3459164"/>
            <a:ext cx="188912"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20" name="Rectangle 156">
            <a:extLst>
              <a:ext uri="{FF2B5EF4-FFF2-40B4-BE49-F238E27FC236}">
                <a16:creationId xmlns:a16="http://schemas.microsoft.com/office/drawing/2014/main" id="{2733FDCB-A5E7-F175-50D1-145D07C394A8}"/>
              </a:ext>
            </a:extLst>
          </p:cNvPr>
          <p:cNvSpPr>
            <a:spLocks noChangeArrowheads="1"/>
          </p:cNvSpPr>
          <p:nvPr/>
        </p:nvSpPr>
        <p:spPr bwMode="auto">
          <a:xfrm>
            <a:off x="6149975" y="31543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21" name="Rectangle 157">
            <a:extLst>
              <a:ext uri="{FF2B5EF4-FFF2-40B4-BE49-F238E27FC236}">
                <a16:creationId xmlns:a16="http://schemas.microsoft.com/office/drawing/2014/main" id="{0743DCC1-DB94-25BE-6D05-FEB32E62C5A9}"/>
              </a:ext>
            </a:extLst>
          </p:cNvPr>
          <p:cNvSpPr>
            <a:spLocks noChangeArrowheads="1"/>
          </p:cNvSpPr>
          <p:nvPr/>
        </p:nvSpPr>
        <p:spPr bwMode="auto">
          <a:xfrm>
            <a:off x="7908925" y="38528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22" name="Rectangle 158">
            <a:extLst>
              <a:ext uri="{FF2B5EF4-FFF2-40B4-BE49-F238E27FC236}">
                <a16:creationId xmlns:a16="http://schemas.microsoft.com/office/drawing/2014/main" id="{678A0EC5-09E9-56DB-3E8F-38D6B21EAEBB}"/>
              </a:ext>
            </a:extLst>
          </p:cNvPr>
          <p:cNvSpPr>
            <a:spLocks noChangeArrowheads="1"/>
          </p:cNvSpPr>
          <p:nvPr/>
        </p:nvSpPr>
        <p:spPr bwMode="auto">
          <a:xfrm>
            <a:off x="8728075" y="3662364"/>
            <a:ext cx="190500" cy="206375"/>
          </a:xfrm>
          <a:prstGeom prst="rect">
            <a:avLst/>
          </a:prstGeom>
          <a:pattFill prst="pct90">
            <a:fgClr>
              <a:srgbClr val="FFFFFF"/>
            </a:fgClr>
            <a:bgClr>
              <a:srgbClr val="000000"/>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23" name="Line 159">
            <a:extLst>
              <a:ext uri="{FF2B5EF4-FFF2-40B4-BE49-F238E27FC236}">
                <a16:creationId xmlns:a16="http://schemas.microsoft.com/office/drawing/2014/main" id="{F45BF5C0-AE8F-AC42-2024-484E1F058AC0}"/>
              </a:ext>
            </a:extLst>
          </p:cNvPr>
          <p:cNvSpPr>
            <a:spLocks noChangeShapeType="1"/>
          </p:cNvSpPr>
          <p:nvPr/>
        </p:nvSpPr>
        <p:spPr bwMode="auto">
          <a:xfrm flipH="1">
            <a:off x="6578600" y="4151313"/>
            <a:ext cx="350838"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24" name="Arc 160">
            <a:extLst>
              <a:ext uri="{FF2B5EF4-FFF2-40B4-BE49-F238E27FC236}">
                <a16:creationId xmlns:a16="http://schemas.microsoft.com/office/drawing/2014/main" id="{DA51B10A-638D-1E5A-72A3-80AAE66DB9C7}"/>
              </a:ext>
            </a:extLst>
          </p:cNvPr>
          <p:cNvSpPr>
            <a:spLocks/>
          </p:cNvSpPr>
          <p:nvPr/>
        </p:nvSpPr>
        <p:spPr bwMode="auto">
          <a:xfrm>
            <a:off x="6562726" y="4013200"/>
            <a:ext cx="34925" cy="65088"/>
          </a:xfrm>
          <a:custGeom>
            <a:avLst/>
            <a:gdLst>
              <a:gd name="G0" fmla="+- 8296 0 0"/>
              <a:gd name="G1" fmla="+- 0 0 0"/>
              <a:gd name="G2" fmla="+- 21600 0 0"/>
              <a:gd name="T0" fmla="*/ 11462 w 11462"/>
              <a:gd name="T1" fmla="*/ 21367 h 21600"/>
              <a:gd name="T2" fmla="*/ 0 w 11462"/>
              <a:gd name="T3" fmla="*/ 19943 h 21600"/>
              <a:gd name="T4" fmla="*/ 8296 w 11462"/>
              <a:gd name="T5" fmla="*/ 0 h 21600"/>
            </a:gdLst>
            <a:ahLst/>
            <a:cxnLst>
              <a:cxn ang="0">
                <a:pos x="T0" y="T1"/>
              </a:cxn>
              <a:cxn ang="0">
                <a:pos x="T2" y="T3"/>
              </a:cxn>
              <a:cxn ang="0">
                <a:pos x="T4" y="T5"/>
              </a:cxn>
            </a:cxnLst>
            <a:rect l="0" t="0" r="r" b="b"/>
            <a:pathLst>
              <a:path w="11462" h="21600" fill="none" extrusionOk="0">
                <a:moveTo>
                  <a:pt x="11461" y="21366"/>
                </a:moveTo>
                <a:cubicBezTo>
                  <a:pt x="10413" y="21522"/>
                  <a:pt x="9355" y="21599"/>
                  <a:pt x="8296" y="21599"/>
                </a:cubicBezTo>
                <a:cubicBezTo>
                  <a:pt x="5448" y="21599"/>
                  <a:pt x="2629" y="21036"/>
                  <a:pt x="-1" y="19943"/>
                </a:cubicBezTo>
              </a:path>
              <a:path w="11462" h="21600" stroke="0" extrusionOk="0">
                <a:moveTo>
                  <a:pt x="11461" y="21366"/>
                </a:moveTo>
                <a:cubicBezTo>
                  <a:pt x="10413" y="21522"/>
                  <a:pt x="9355" y="21599"/>
                  <a:pt x="8296" y="21599"/>
                </a:cubicBezTo>
                <a:cubicBezTo>
                  <a:pt x="5448" y="21599"/>
                  <a:pt x="2629" y="21036"/>
                  <a:pt x="-1" y="19943"/>
                </a:cubicBezTo>
                <a:lnTo>
                  <a:pt x="8296" y="0"/>
                </a:lnTo>
                <a:close/>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25" name="Line 161">
            <a:extLst>
              <a:ext uri="{FF2B5EF4-FFF2-40B4-BE49-F238E27FC236}">
                <a16:creationId xmlns:a16="http://schemas.microsoft.com/office/drawing/2014/main" id="{C4F9D725-472A-B58C-63BB-2B42853E5AAF}"/>
              </a:ext>
            </a:extLst>
          </p:cNvPr>
          <p:cNvSpPr>
            <a:spLocks noChangeShapeType="1"/>
          </p:cNvSpPr>
          <p:nvPr/>
        </p:nvSpPr>
        <p:spPr bwMode="auto">
          <a:xfrm flipV="1">
            <a:off x="6578600" y="4049713"/>
            <a:ext cx="0" cy="101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26" name="Rectangle 162">
            <a:extLst>
              <a:ext uri="{FF2B5EF4-FFF2-40B4-BE49-F238E27FC236}">
                <a16:creationId xmlns:a16="http://schemas.microsoft.com/office/drawing/2014/main" id="{34A2EA6A-CBD8-EDCA-C158-3168C4300EF7}"/>
              </a:ext>
            </a:extLst>
          </p:cNvPr>
          <p:cNvSpPr>
            <a:spLocks noChangeArrowheads="1"/>
          </p:cNvSpPr>
          <p:nvPr/>
        </p:nvSpPr>
        <p:spPr bwMode="auto">
          <a:xfrm>
            <a:off x="7475538" y="4221164"/>
            <a:ext cx="95250" cy="10477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7827" name="Line 163">
            <a:extLst>
              <a:ext uri="{FF2B5EF4-FFF2-40B4-BE49-F238E27FC236}">
                <a16:creationId xmlns:a16="http://schemas.microsoft.com/office/drawing/2014/main" id="{F14B5088-A899-B635-D8FD-C5B056523AEC}"/>
              </a:ext>
            </a:extLst>
          </p:cNvPr>
          <p:cNvSpPr>
            <a:spLocks noChangeShapeType="1"/>
          </p:cNvSpPr>
          <p:nvPr/>
        </p:nvSpPr>
        <p:spPr bwMode="auto">
          <a:xfrm>
            <a:off x="6086476" y="2716213"/>
            <a:ext cx="349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28" name="Line 164">
            <a:extLst>
              <a:ext uri="{FF2B5EF4-FFF2-40B4-BE49-F238E27FC236}">
                <a16:creationId xmlns:a16="http://schemas.microsoft.com/office/drawing/2014/main" id="{3BE65EDC-7B20-51E2-6D46-2495F978811D}"/>
              </a:ext>
            </a:extLst>
          </p:cNvPr>
          <p:cNvSpPr>
            <a:spLocks noChangeShapeType="1"/>
          </p:cNvSpPr>
          <p:nvPr/>
        </p:nvSpPr>
        <p:spPr bwMode="auto">
          <a:xfrm flipH="1">
            <a:off x="6391276" y="2716213"/>
            <a:ext cx="349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29" name="Line 165">
            <a:extLst>
              <a:ext uri="{FF2B5EF4-FFF2-40B4-BE49-F238E27FC236}">
                <a16:creationId xmlns:a16="http://schemas.microsoft.com/office/drawing/2014/main" id="{C0009072-3407-6E66-FD25-F270048FDAF8}"/>
              </a:ext>
            </a:extLst>
          </p:cNvPr>
          <p:cNvSpPr>
            <a:spLocks noChangeShapeType="1"/>
          </p:cNvSpPr>
          <p:nvPr/>
        </p:nvSpPr>
        <p:spPr bwMode="auto">
          <a:xfrm flipH="1">
            <a:off x="8464550" y="2400300"/>
            <a:ext cx="58738"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30" name="Line 166">
            <a:extLst>
              <a:ext uri="{FF2B5EF4-FFF2-40B4-BE49-F238E27FC236}">
                <a16:creationId xmlns:a16="http://schemas.microsoft.com/office/drawing/2014/main" id="{EA37D5E9-81A9-71D6-E149-55CA1BB5931E}"/>
              </a:ext>
            </a:extLst>
          </p:cNvPr>
          <p:cNvSpPr>
            <a:spLocks noChangeShapeType="1"/>
          </p:cNvSpPr>
          <p:nvPr/>
        </p:nvSpPr>
        <p:spPr bwMode="auto">
          <a:xfrm>
            <a:off x="8464550" y="2463800"/>
            <a:ext cx="58738"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31" name="Line 167">
            <a:extLst>
              <a:ext uri="{FF2B5EF4-FFF2-40B4-BE49-F238E27FC236}">
                <a16:creationId xmlns:a16="http://schemas.microsoft.com/office/drawing/2014/main" id="{BC418CF8-1A2C-8C47-EE88-04709E2955C5}"/>
              </a:ext>
            </a:extLst>
          </p:cNvPr>
          <p:cNvSpPr>
            <a:spLocks noChangeShapeType="1"/>
          </p:cNvSpPr>
          <p:nvPr/>
        </p:nvSpPr>
        <p:spPr bwMode="auto">
          <a:xfrm flipV="1">
            <a:off x="9566275" y="5457825"/>
            <a:ext cx="0" cy="50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32" name="Line 168">
            <a:extLst>
              <a:ext uri="{FF2B5EF4-FFF2-40B4-BE49-F238E27FC236}">
                <a16:creationId xmlns:a16="http://schemas.microsoft.com/office/drawing/2014/main" id="{89F43895-B1A8-6657-43E3-D72FC9104EEA}"/>
              </a:ext>
            </a:extLst>
          </p:cNvPr>
          <p:cNvSpPr>
            <a:spLocks noChangeShapeType="1"/>
          </p:cNvSpPr>
          <p:nvPr/>
        </p:nvSpPr>
        <p:spPr bwMode="auto">
          <a:xfrm flipV="1">
            <a:off x="9764713" y="5445125"/>
            <a:ext cx="0" cy="50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833" name="Freeform 169">
            <a:extLst>
              <a:ext uri="{FF2B5EF4-FFF2-40B4-BE49-F238E27FC236}">
                <a16:creationId xmlns:a16="http://schemas.microsoft.com/office/drawing/2014/main" id="{FE482C58-56FB-9EB4-DE2F-235A08AA3DCD}"/>
              </a:ext>
            </a:extLst>
          </p:cNvPr>
          <p:cNvSpPr>
            <a:spLocks/>
          </p:cNvSpPr>
          <p:nvPr/>
        </p:nvSpPr>
        <p:spPr bwMode="auto">
          <a:xfrm>
            <a:off x="6742114" y="2311400"/>
            <a:ext cx="26987" cy="3481388"/>
          </a:xfrm>
          <a:custGeom>
            <a:avLst/>
            <a:gdLst>
              <a:gd name="T0" fmla="*/ 0 w 17"/>
              <a:gd name="T1" fmla="*/ 0 h 2193"/>
              <a:gd name="T2" fmla="*/ 16 w 17"/>
              <a:gd name="T3" fmla="*/ 0 h 2193"/>
              <a:gd name="T4" fmla="*/ 16 w 17"/>
              <a:gd name="T5" fmla="*/ 2192 h 2193"/>
              <a:gd name="T6" fmla="*/ 0 w 17"/>
              <a:gd name="T7" fmla="*/ 2192 h 2193"/>
              <a:gd name="T8" fmla="*/ 0 w 17"/>
              <a:gd name="T9" fmla="*/ 0 h 2193"/>
            </a:gdLst>
            <a:ahLst/>
            <a:cxnLst>
              <a:cxn ang="0">
                <a:pos x="T0" y="T1"/>
              </a:cxn>
              <a:cxn ang="0">
                <a:pos x="T2" y="T3"/>
              </a:cxn>
              <a:cxn ang="0">
                <a:pos x="T4" y="T5"/>
              </a:cxn>
              <a:cxn ang="0">
                <a:pos x="T6" y="T7"/>
              </a:cxn>
              <a:cxn ang="0">
                <a:pos x="T8" y="T9"/>
              </a:cxn>
            </a:cxnLst>
            <a:rect l="0" t="0" r="r" b="b"/>
            <a:pathLst>
              <a:path w="17" h="2193">
                <a:moveTo>
                  <a:pt x="0" y="0"/>
                </a:moveTo>
                <a:lnTo>
                  <a:pt x="16" y="0"/>
                </a:lnTo>
                <a:lnTo>
                  <a:pt x="16" y="2192"/>
                </a:lnTo>
                <a:lnTo>
                  <a:pt x="0" y="2192"/>
                </a:lnTo>
                <a:lnTo>
                  <a:pt x="0" y="0"/>
                </a:lnTo>
              </a:path>
            </a:pathLst>
          </a:custGeom>
          <a:pattFill prst="pct75">
            <a:fgClr>
              <a:srgbClr val="FFFFFF"/>
            </a:fgClr>
            <a:bgClr>
              <a:srgbClr val="0000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0201810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BE2025-E700-5CC9-1DFC-3A89E3746213}"/>
              </a:ext>
            </a:extLst>
          </p:cNvPr>
          <p:cNvSpPr>
            <a:spLocks noGrp="1"/>
          </p:cNvSpPr>
          <p:nvPr>
            <p:ph type="title"/>
          </p:nvPr>
        </p:nvSpPr>
        <p:spPr/>
        <p:txBody>
          <a:bodyPr/>
          <a:lstStyle/>
          <a:p>
            <a:r>
              <a:rPr lang="en-US">
                <a:solidFill>
                  <a:schemeClr val="bg1"/>
                </a:solidFill>
              </a:rPr>
              <a:t>Pre-Marketing</a:t>
            </a:r>
          </a:p>
        </p:txBody>
      </p:sp>
      <p:sp>
        <p:nvSpPr>
          <p:cNvPr id="6" name="Text Placeholder 5">
            <a:extLst>
              <a:ext uri="{FF2B5EF4-FFF2-40B4-BE49-F238E27FC236}">
                <a16:creationId xmlns:a16="http://schemas.microsoft.com/office/drawing/2014/main" id="{55C6B276-6D6E-E028-9A4F-9BC5B6F636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87821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C31BCC-923C-839E-0318-5CD34F5EABAC}"/>
              </a:ext>
            </a:extLst>
          </p:cNvPr>
          <p:cNvSpPr>
            <a:spLocks noGrp="1"/>
          </p:cNvSpPr>
          <p:nvPr>
            <p:ph type="title"/>
          </p:nvPr>
        </p:nvSpPr>
        <p:spPr/>
        <p:txBody>
          <a:bodyPr/>
          <a:lstStyle/>
          <a:p>
            <a:r>
              <a:rPr lang="en-US"/>
              <a:t>Socializing the Concept - Industry Talks</a:t>
            </a:r>
          </a:p>
        </p:txBody>
      </p:sp>
      <p:sp>
        <p:nvSpPr>
          <p:cNvPr id="5" name="Content Placeholder 4">
            <a:extLst>
              <a:ext uri="{FF2B5EF4-FFF2-40B4-BE49-F238E27FC236}">
                <a16:creationId xmlns:a16="http://schemas.microsoft.com/office/drawing/2014/main" id="{A318F098-D8CD-79EE-12C1-D9D3BE418784}"/>
              </a:ext>
            </a:extLst>
          </p:cNvPr>
          <p:cNvSpPr>
            <a:spLocks noGrp="1"/>
          </p:cNvSpPr>
          <p:nvPr>
            <p:ph idx="1"/>
          </p:nvPr>
        </p:nvSpPr>
        <p:spPr/>
        <p:txBody>
          <a:bodyPr/>
          <a:lstStyle/>
          <a:p>
            <a:r>
              <a:rPr lang="en-US" dirty="0"/>
              <a:t>PMI Houston</a:t>
            </a:r>
          </a:p>
          <a:p>
            <a:r>
              <a:rPr lang="en-US" dirty="0"/>
              <a:t>Agile DC</a:t>
            </a:r>
          </a:p>
          <a:p>
            <a:r>
              <a:rPr lang="en-US" dirty="0"/>
              <a:t>DC Business Agility Meetup</a:t>
            </a:r>
          </a:p>
          <a:p>
            <a:r>
              <a:rPr lang="en-US" dirty="0"/>
              <a:t>Agile India</a:t>
            </a:r>
          </a:p>
          <a:p>
            <a:r>
              <a:rPr lang="en-US" dirty="0" err="1"/>
              <a:t>Lithespeed</a:t>
            </a:r>
            <a:r>
              <a:rPr lang="en-US" dirty="0"/>
              <a:t> Lean Agile Meetup</a:t>
            </a:r>
          </a:p>
          <a:p>
            <a:r>
              <a:rPr lang="en-US" dirty="0"/>
              <a:t>Scrum Gathering Netherlands</a:t>
            </a:r>
          </a:p>
          <a:p>
            <a:r>
              <a:rPr lang="en-US" dirty="0"/>
              <a:t>Kanban India</a:t>
            </a:r>
          </a:p>
          <a:p>
            <a:r>
              <a:rPr lang="en-US" dirty="0"/>
              <a:t>Bank of Singapore</a:t>
            </a:r>
          </a:p>
        </p:txBody>
      </p:sp>
    </p:spTree>
    <p:extLst>
      <p:ext uri="{BB962C8B-B14F-4D97-AF65-F5344CB8AC3E}">
        <p14:creationId xmlns:p14="http://schemas.microsoft.com/office/powerpoint/2010/main" val="4186037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89B4-DFB7-221A-9E9B-C58B47A14448}"/>
              </a:ext>
            </a:extLst>
          </p:cNvPr>
          <p:cNvSpPr>
            <a:spLocks noGrp="1"/>
          </p:cNvSpPr>
          <p:nvPr>
            <p:ph type="title"/>
          </p:nvPr>
        </p:nvSpPr>
        <p:spPr>
          <a:xfrm>
            <a:off x="335360" y="71413"/>
            <a:ext cx="2367427" cy="5838067"/>
          </a:xfrm>
        </p:spPr>
        <p:txBody>
          <a:bodyPr/>
          <a:lstStyle/>
          <a:p>
            <a:r>
              <a:rPr lang="en-US"/>
              <a:t>Kanban Leadership Retreat</a:t>
            </a:r>
          </a:p>
        </p:txBody>
      </p:sp>
      <p:pic>
        <p:nvPicPr>
          <p:cNvPr id="1026" name="Picture 2" descr="No alt text provided for this image">
            <a:extLst>
              <a:ext uri="{FF2B5EF4-FFF2-40B4-BE49-F238E27FC236}">
                <a16:creationId xmlns:a16="http://schemas.microsoft.com/office/drawing/2014/main" id="{E9D7BA6F-70DA-C9E6-5992-968768687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787" y="3292441"/>
            <a:ext cx="457200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45B1A947-52AF-B7A1-63B2-74F779151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934" y="318508"/>
            <a:ext cx="457200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alt text provided for this image">
            <a:extLst>
              <a:ext uri="{FF2B5EF4-FFF2-40B4-BE49-F238E27FC236}">
                <a16:creationId xmlns:a16="http://schemas.microsoft.com/office/drawing/2014/main" id="{60A63160-1335-0B44-9AAD-CA0FA62A066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264934" y="3271713"/>
            <a:ext cx="457200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 text provided for this image">
            <a:extLst>
              <a:ext uri="{FF2B5EF4-FFF2-40B4-BE49-F238E27FC236}">
                <a16:creationId xmlns:a16="http://schemas.microsoft.com/office/drawing/2014/main" id="{28BD3F25-E06E-1B92-4BCF-44A082A5E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934" y="318508"/>
            <a:ext cx="4572000" cy="299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447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BE2025-E700-5CC9-1DFC-3A89E3746213}"/>
              </a:ext>
            </a:extLst>
          </p:cNvPr>
          <p:cNvSpPr>
            <a:spLocks noGrp="1"/>
          </p:cNvSpPr>
          <p:nvPr>
            <p:ph type="title"/>
          </p:nvPr>
        </p:nvSpPr>
        <p:spPr/>
        <p:txBody>
          <a:bodyPr/>
          <a:lstStyle/>
          <a:p>
            <a:r>
              <a:rPr lang="en-US">
                <a:solidFill>
                  <a:schemeClr val="bg1"/>
                </a:solidFill>
              </a:rPr>
              <a:t>Marketing</a:t>
            </a:r>
          </a:p>
        </p:txBody>
      </p:sp>
      <p:sp>
        <p:nvSpPr>
          <p:cNvPr id="6" name="Text Placeholder 5">
            <a:extLst>
              <a:ext uri="{FF2B5EF4-FFF2-40B4-BE49-F238E27FC236}">
                <a16:creationId xmlns:a16="http://schemas.microsoft.com/office/drawing/2014/main" id="{55C6B276-6D6E-E028-9A4F-9BC5B6F636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99208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a:xfrm>
            <a:off x="777442" y="438439"/>
            <a:ext cx="9959830" cy="1196398"/>
          </a:xfrm>
        </p:spPr>
        <p:txBody>
          <a:bodyPr>
            <a:normAutofit fontScale="90000"/>
          </a:bodyPr>
          <a:lstStyle/>
          <a:p>
            <a:r>
              <a:rPr lang="en-US" b="1" dirty="0">
                <a:solidFill>
                  <a:schemeClr val="bg1"/>
                </a:solidFill>
                <a:latin typeface="PT Sans" panose="020B0503020203020204" pitchFamily="34" charset="77"/>
              </a:rPr>
              <a:t>Marketing Goals</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type="body" idx="1"/>
          </p:nvPr>
        </p:nvSpPr>
        <p:spPr>
          <a:xfrm>
            <a:off x="4282888" y="1909620"/>
            <a:ext cx="7069323" cy="4291155"/>
          </a:xfrm>
        </p:spPr>
        <p:txBody>
          <a:bodyPr>
            <a:normAutofit/>
          </a:bodyPr>
          <a:lstStyle/>
          <a:p>
            <a:pPr algn="l">
              <a:spcBef>
                <a:spcPts val="2200"/>
              </a:spcBef>
            </a:pPr>
            <a:r>
              <a:rPr lang="en-US" sz="2800" dirty="0">
                <a:solidFill>
                  <a:schemeClr val="bg1"/>
                </a:solidFill>
                <a:latin typeface="PT Sans" panose="020B0503020203020204" pitchFamily="34" charset="77"/>
              </a:rPr>
              <a:t>Position the Kanban Method as complementary to Scrum to help managers go farther without another overhaul of their process and operations.</a:t>
            </a:r>
          </a:p>
          <a:p>
            <a:pPr lvl="0" algn="l">
              <a:spcBef>
                <a:spcPts val="2200"/>
              </a:spcBef>
            </a:pPr>
            <a:r>
              <a:rPr lang="en-US" sz="2800" dirty="0">
                <a:solidFill>
                  <a:schemeClr val="bg1"/>
                </a:solidFill>
                <a:latin typeface="PT Sans" panose="020B0503020203020204" pitchFamily="34" charset="77"/>
              </a:rPr>
              <a:t>Position Kanban University as the top destination for training and education to incorporate Kanban in existing Scrum practice. </a:t>
            </a:r>
          </a:p>
          <a:p>
            <a:pPr marL="0" lvl="0" indent="0">
              <a:spcBef>
                <a:spcPts val="2200"/>
              </a:spcBef>
              <a:buNone/>
            </a:pPr>
            <a:endParaRPr lang="en-US" sz="2800" dirty="0">
              <a:solidFill>
                <a:schemeClr val="bg1"/>
              </a:solidFill>
              <a:latin typeface="PT Sans" panose="020B0503020203020204" pitchFamily="34" charset="77"/>
            </a:endParaRPr>
          </a:p>
        </p:txBody>
      </p:sp>
    </p:spTree>
    <p:extLst>
      <p:ext uri="{BB962C8B-B14F-4D97-AF65-F5344CB8AC3E}">
        <p14:creationId xmlns:p14="http://schemas.microsoft.com/office/powerpoint/2010/main" val="2937879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a:xfrm>
            <a:off x="738935" y="251199"/>
            <a:ext cx="8647520" cy="1113474"/>
          </a:xfrm>
        </p:spPr>
        <p:txBody>
          <a:bodyPr>
            <a:normAutofit/>
          </a:bodyPr>
          <a:lstStyle/>
          <a:p>
            <a:r>
              <a:rPr lang="en-US" sz="6000" b="1" dirty="0">
                <a:solidFill>
                  <a:schemeClr val="bg1"/>
                </a:solidFill>
                <a:latin typeface="PT Sans" panose="020B0503020203020204" pitchFamily="34" charset="77"/>
              </a:rPr>
              <a:t>Key Messages</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type="body" idx="1"/>
          </p:nvPr>
        </p:nvSpPr>
        <p:spPr>
          <a:xfrm>
            <a:off x="4239490" y="2098964"/>
            <a:ext cx="7225145" cy="4101811"/>
          </a:xfrm>
        </p:spPr>
        <p:txBody>
          <a:bodyPr>
            <a:normAutofit/>
          </a:bodyPr>
          <a:lstStyle/>
          <a:p>
            <a:pPr lvl="0" algn="l">
              <a:spcBef>
                <a:spcPts val="2200"/>
              </a:spcBef>
            </a:pPr>
            <a:r>
              <a:rPr lang="en-US" sz="3200" dirty="0">
                <a:solidFill>
                  <a:schemeClr val="bg1"/>
                </a:solidFill>
              </a:rPr>
              <a:t>Kanban vs Scrum is automatically wrong. It’s an incorrect paradigm. </a:t>
            </a:r>
          </a:p>
          <a:p>
            <a:pPr lvl="0" algn="l">
              <a:spcBef>
                <a:spcPts val="2200"/>
              </a:spcBef>
            </a:pPr>
            <a:r>
              <a:rPr lang="en-US" sz="3200" dirty="0">
                <a:solidFill>
                  <a:schemeClr val="bg1"/>
                </a:solidFill>
              </a:rPr>
              <a:t>Kanban makes whatever you’re doing better</a:t>
            </a:r>
          </a:p>
          <a:p>
            <a:pPr algn="l">
              <a:spcBef>
                <a:spcPts val="2200"/>
              </a:spcBef>
            </a:pPr>
            <a:r>
              <a:rPr lang="en-US" sz="3200" dirty="0">
                <a:solidFill>
                  <a:schemeClr val="bg1"/>
                </a:solidFill>
              </a:rPr>
              <a:t>Kanban applied to Scrum makes Scrum better -  Scrum Better with Kanban</a:t>
            </a:r>
          </a:p>
          <a:p>
            <a:pPr lvl="0" algn="l">
              <a:spcBef>
                <a:spcPts val="2200"/>
              </a:spcBef>
            </a:pPr>
            <a:endParaRPr lang="en-US" sz="3200" dirty="0">
              <a:solidFill>
                <a:schemeClr val="bg1"/>
              </a:solidFill>
            </a:endParaRPr>
          </a:p>
        </p:txBody>
      </p:sp>
    </p:spTree>
    <p:extLst>
      <p:ext uri="{BB962C8B-B14F-4D97-AF65-F5344CB8AC3E}">
        <p14:creationId xmlns:p14="http://schemas.microsoft.com/office/powerpoint/2010/main" val="1187551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E478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E71CCC8-5B54-2FBE-3969-34B49319B192}"/>
              </a:ext>
            </a:extLst>
          </p:cNvPr>
          <p:cNvSpPr txBox="1"/>
          <p:nvPr/>
        </p:nvSpPr>
        <p:spPr>
          <a:xfrm>
            <a:off x="5314951" y="963612"/>
            <a:ext cx="687704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SCRUM BETTER</a:t>
            </a:r>
          </a:p>
        </p:txBody>
      </p:sp>
      <p:sp>
        <p:nvSpPr>
          <p:cNvPr id="10" name="TextBox 9">
            <a:extLst>
              <a:ext uri="{FF2B5EF4-FFF2-40B4-BE49-F238E27FC236}">
                <a16:creationId xmlns:a16="http://schemas.microsoft.com/office/drawing/2014/main" id="{663AB59B-A600-F7BF-1F93-701928B1F5B8}"/>
              </a:ext>
            </a:extLst>
          </p:cNvPr>
          <p:cNvSpPr txBox="1"/>
          <p:nvPr/>
        </p:nvSpPr>
        <p:spPr>
          <a:xfrm>
            <a:off x="5314952" y="1733053"/>
            <a:ext cx="687704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WITH</a:t>
            </a:r>
          </a:p>
        </p:txBody>
      </p:sp>
      <p:sp>
        <p:nvSpPr>
          <p:cNvPr id="11" name="TextBox 10">
            <a:extLst>
              <a:ext uri="{FF2B5EF4-FFF2-40B4-BE49-F238E27FC236}">
                <a16:creationId xmlns:a16="http://schemas.microsoft.com/office/drawing/2014/main" id="{D26D7C2A-A984-89C7-747E-2C7659482899}"/>
              </a:ext>
            </a:extLst>
          </p:cNvPr>
          <p:cNvSpPr txBox="1"/>
          <p:nvPr/>
        </p:nvSpPr>
        <p:spPr>
          <a:xfrm>
            <a:off x="5323682" y="2325318"/>
            <a:ext cx="6868319"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600" normalizeH="0" baseline="0" noProof="0">
                <a:ln>
                  <a:noFill/>
                </a:ln>
                <a:solidFill>
                  <a:prstClr val="white"/>
                </a:solidFill>
                <a:effectLst/>
                <a:uLnTx/>
                <a:uFillTx/>
                <a:latin typeface="PT Sans" panose="020B0503020203020204" pitchFamily="34" charset="77"/>
                <a:ea typeface="+mn-ea"/>
                <a:cs typeface="+mn-cs"/>
              </a:rPr>
              <a:t>KANBAN</a:t>
            </a:r>
            <a:endParaRPr kumimoji="0" lang="en-US" sz="4800" b="1" i="0" u="none" strike="noStrike" kern="1200" cap="none" spc="600" normalizeH="0" baseline="0" noProof="0">
              <a:ln>
                <a:noFill/>
              </a:ln>
              <a:solidFill>
                <a:prstClr val="white"/>
              </a:solidFill>
              <a:effectLst/>
              <a:uLnTx/>
              <a:uFillTx/>
              <a:latin typeface="PT Sans" panose="020B0503020203020204" pitchFamily="34" charset="77"/>
              <a:ea typeface="+mn-ea"/>
              <a:cs typeface="+mn-cs"/>
            </a:endParaRPr>
          </a:p>
        </p:txBody>
      </p:sp>
      <p:pic>
        <p:nvPicPr>
          <p:cNvPr id="13" name="Picture 12">
            <a:extLst>
              <a:ext uri="{FF2B5EF4-FFF2-40B4-BE49-F238E27FC236}">
                <a16:creationId xmlns:a16="http://schemas.microsoft.com/office/drawing/2014/main" id="{8EF77616-75BA-279F-9431-E9772AA46F72}"/>
              </a:ext>
            </a:extLst>
          </p:cNvPr>
          <p:cNvPicPr>
            <a:picLocks noChangeAspect="1"/>
          </p:cNvPicPr>
          <p:nvPr/>
        </p:nvPicPr>
        <p:blipFill>
          <a:blip r:embed="rId3"/>
          <a:stretch>
            <a:fillRect/>
          </a:stretch>
        </p:blipFill>
        <p:spPr>
          <a:xfrm>
            <a:off x="6904035" y="5710238"/>
            <a:ext cx="3542399" cy="504792"/>
          </a:xfrm>
          <a:prstGeom prst="rect">
            <a:avLst/>
          </a:prstGeom>
        </p:spPr>
      </p:pic>
      <p:sp>
        <p:nvSpPr>
          <p:cNvPr id="14" name="TextBox 13">
            <a:extLst>
              <a:ext uri="{FF2B5EF4-FFF2-40B4-BE49-F238E27FC236}">
                <a16:creationId xmlns:a16="http://schemas.microsoft.com/office/drawing/2014/main" id="{D46D4940-ECB0-40D0-2F20-E574CE9DE4FE}"/>
              </a:ext>
            </a:extLst>
          </p:cNvPr>
          <p:cNvSpPr txBox="1"/>
          <p:nvPr/>
        </p:nvSpPr>
        <p:spPr>
          <a:xfrm>
            <a:off x="5323681" y="4176215"/>
            <a:ext cx="6877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BD338"/>
                </a:solidFill>
                <a:effectLst/>
                <a:uLnTx/>
                <a:uFillTx/>
                <a:latin typeface="PT Sans" panose="020B0503020203020204" pitchFamily="34" charset="77"/>
                <a:ea typeface="+mn-ea"/>
                <a:cs typeface="+mn-cs"/>
              </a:rPr>
              <a:t>David Kaufer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BD338"/>
                </a:solidFill>
                <a:effectLst/>
                <a:uLnTx/>
                <a:uFillTx/>
                <a:latin typeface="PT Sans" panose="020B0503020203020204" pitchFamily="34" charset="77"/>
                <a:ea typeface="+mn-ea"/>
                <a:cs typeface="+mn-cs"/>
              </a:rPr>
              <a:t>KDMC Marketing</a:t>
            </a:r>
          </a:p>
        </p:txBody>
      </p:sp>
      <p:cxnSp>
        <p:nvCxnSpPr>
          <p:cNvPr id="16" name="Straight Connector 15">
            <a:extLst>
              <a:ext uri="{FF2B5EF4-FFF2-40B4-BE49-F238E27FC236}">
                <a16:creationId xmlns:a16="http://schemas.microsoft.com/office/drawing/2014/main" id="{78BA2253-00A7-A5FF-B9EB-22440495EB45}"/>
              </a:ext>
            </a:extLst>
          </p:cNvPr>
          <p:cNvCxnSpPr/>
          <p:nvPr/>
        </p:nvCxnSpPr>
        <p:spPr>
          <a:xfrm>
            <a:off x="6904035" y="2117773"/>
            <a:ext cx="1068390" cy="0"/>
          </a:xfrm>
          <a:prstGeom prst="line">
            <a:avLst/>
          </a:prstGeom>
          <a:ln w="19050">
            <a:solidFill>
              <a:srgbClr val="FBD338"/>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7621DC-D0AA-07FA-31B2-53EB55EE0017}"/>
              </a:ext>
            </a:extLst>
          </p:cNvPr>
          <p:cNvCxnSpPr/>
          <p:nvPr/>
        </p:nvCxnSpPr>
        <p:spPr>
          <a:xfrm>
            <a:off x="9485310" y="2116233"/>
            <a:ext cx="1068390" cy="0"/>
          </a:xfrm>
          <a:prstGeom prst="line">
            <a:avLst/>
          </a:prstGeom>
          <a:ln w="19050">
            <a:solidFill>
              <a:srgbClr val="FBD338"/>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C2475C1-BF96-10F6-37DC-724CA907A47B}"/>
              </a:ext>
            </a:extLst>
          </p:cNvPr>
          <p:cNvPicPr>
            <a:picLocks noChangeAspect="1"/>
          </p:cNvPicPr>
          <p:nvPr/>
        </p:nvPicPr>
        <p:blipFill>
          <a:blip r:embed="rId4"/>
          <a:stretch>
            <a:fillRect/>
          </a:stretch>
        </p:blipFill>
        <p:spPr>
          <a:xfrm>
            <a:off x="726989" y="866527"/>
            <a:ext cx="5124946" cy="5124946"/>
          </a:xfrm>
          <a:prstGeom prst="rect">
            <a:avLst/>
          </a:prstGeom>
        </p:spPr>
      </p:pic>
    </p:spTree>
    <p:extLst>
      <p:ext uri="{BB962C8B-B14F-4D97-AF65-F5344CB8AC3E}">
        <p14:creationId xmlns:p14="http://schemas.microsoft.com/office/powerpoint/2010/main" val="2971384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E47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BE5E-73C3-28C0-B74E-03B279053E5C}"/>
              </a:ext>
            </a:extLst>
          </p:cNvPr>
          <p:cNvPicPr>
            <a:picLocks noChangeAspect="1"/>
          </p:cNvPicPr>
          <p:nvPr/>
        </p:nvPicPr>
        <p:blipFill>
          <a:blip r:embed="rId2">
            <a:alphaModFix amt="35000"/>
          </a:blip>
          <a:stretch>
            <a:fillRect/>
          </a:stretch>
        </p:blipFill>
        <p:spPr>
          <a:xfrm>
            <a:off x="6596062" y="828675"/>
            <a:ext cx="6858000" cy="6858000"/>
          </a:xfrm>
          <a:prstGeom prst="rect">
            <a:avLst/>
          </a:prstGeom>
        </p:spPr>
      </p:pic>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p:txBody>
          <a:bodyPr/>
          <a:lstStyle/>
          <a:p>
            <a:r>
              <a:rPr lang="en-US" b="1">
                <a:solidFill>
                  <a:schemeClr val="bg1"/>
                </a:solidFill>
                <a:latin typeface="PT Sans" panose="020B0503020203020204" pitchFamily="34" charset="77"/>
              </a:rPr>
              <a:t>VISION</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idx="1"/>
          </p:nvPr>
        </p:nvSpPr>
        <p:spPr/>
        <p:txBody>
          <a:bodyPr>
            <a:normAutofit/>
          </a:bodyPr>
          <a:lstStyle/>
          <a:p>
            <a:r>
              <a:rPr lang="en-US" sz="4000">
                <a:solidFill>
                  <a:schemeClr val="bg1"/>
                </a:solidFill>
              </a:rPr>
              <a:t>For the Scrum practitioner who believes in Scrum and wants to achieve more with it while maintaining their identity</a:t>
            </a:r>
          </a:p>
        </p:txBody>
      </p:sp>
    </p:spTree>
    <p:extLst>
      <p:ext uri="{BB962C8B-B14F-4D97-AF65-F5344CB8AC3E}">
        <p14:creationId xmlns:p14="http://schemas.microsoft.com/office/powerpoint/2010/main" val="192388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E47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BE5E-73C3-28C0-B74E-03B279053E5C}"/>
              </a:ext>
            </a:extLst>
          </p:cNvPr>
          <p:cNvPicPr>
            <a:picLocks noChangeAspect="1"/>
          </p:cNvPicPr>
          <p:nvPr/>
        </p:nvPicPr>
        <p:blipFill>
          <a:blip r:embed="rId2">
            <a:alphaModFix amt="35000"/>
          </a:blip>
          <a:stretch>
            <a:fillRect/>
          </a:stretch>
        </p:blipFill>
        <p:spPr>
          <a:xfrm>
            <a:off x="6596062" y="828675"/>
            <a:ext cx="6858000" cy="6858000"/>
          </a:xfrm>
          <a:prstGeom prst="rect">
            <a:avLst/>
          </a:prstGeom>
        </p:spPr>
      </p:pic>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p:txBody>
          <a:bodyPr/>
          <a:lstStyle/>
          <a:p>
            <a:r>
              <a:rPr lang="en-US" b="1">
                <a:solidFill>
                  <a:schemeClr val="bg1"/>
                </a:solidFill>
                <a:latin typeface="PT Sans" panose="020B0503020203020204" pitchFamily="34" charset="77"/>
              </a:rPr>
              <a:t>MARKETING GOALS</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idx="1"/>
          </p:nvPr>
        </p:nvSpPr>
        <p:spPr/>
        <p:txBody>
          <a:bodyPr/>
          <a:lstStyle/>
          <a:p>
            <a:pPr>
              <a:spcBef>
                <a:spcPts val="2200"/>
              </a:spcBef>
            </a:pPr>
            <a:r>
              <a:rPr lang="en-US">
                <a:solidFill>
                  <a:schemeClr val="bg1"/>
                </a:solidFill>
                <a:latin typeface="PT Sans" panose="020B0503020203020204" pitchFamily="34" charset="77"/>
              </a:rPr>
              <a:t>Position the Kanban Method as complementary to Scrum to help managers go farther without another overhaul of their process and operations.</a:t>
            </a:r>
          </a:p>
          <a:p>
            <a:pPr lvl="0">
              <a:spcBef>
                <a:spcPts val="2200"/>
              </a:spcBef>
            </a:pPr>
            <a:r>
              <a:rPr lang="en-US">
                <a:solidFill>
                  <a:schemeClr val="bg1"/>
                </a:solidFill>
                <a:latin typeface="PT Sans" panose="020B0503020203020204" pitchFamily="34" charset="77"/>
              </a:rPr>
              <a:t>Position Kanban University as the top destination for training and education to incorporate Kanban in existing Scrum practice. </a:t>
            </a:r>
          </a:p>
          <a:p>
            <a:pPr lvl="0">
              <a:spcBef>
                <a:spcPts val="2200"/>
              </a:spcBef>
            </a:pPr>
            <a:r>
              <a:rPr lang="en-US">
                <a:solidFill>
                  <a:schemeClr val="bg1"/>
                </a:solidFill>
                <a:latin typeface="PT Sans" panose="020B0503020203020204" pitchFamily="34" charset="77"/>
              </a:rPr>
              <a:t>Provide education and marketing support for AKTs to help them communicate the messaging and expand their class offerings to the wider Scrum audience. </a:t>
            </a:r>
          </a:p>
        </p:txBody>
      </p:sp>
    </p:spTree>
    <p:extLst>
      <p:ext uri="{BB962C8B-B14F-4D97-AF65-F5344CB8AC3E}">
        <p14:creationId xmlns:p14="http://schemas.microsoft.com/office/powerpoint/2010/main" val="1400072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E47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BE5E-73C3-28C0-B74E-03B279053E5C}"/>
              </a:ext>
            </a:extLst>
          </p:cNvPr>
          <p:cNvPicPr>
            <a:picLocks noChangeAspect="1"/>
          </p:cNvPicPr>
          <p:nvPr/>
        </p:nvPicPr>
        <p:blipFill>
          <a:blip r:embed="rId2">
            <a:alphaModFix amt="35000"/>
          </a:blip>
          <a:stretch>
            <a:fillRect/>
          </a:stretch>
        </p:blipFill>
        <p:spPr>
          <a:xfrm>
            <a:off x="6596062" y="828675"/>
            <a:ext cx="6858000" cy="6858000"/>
          </a:xfrm>
          <a:prstGeom prst="rect">
            <a:avLst/>
          </a:prstGeom>
        </p:spPr>
      </p:pic>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p:txBody>
          <a:bodyPr/>
          <a:lstStyle/>
          <a:p>
            <a:r>
              <a:rPr lang="en-US" b="1">
                <a:solidFill>
                  <a:schemeClr val="bg1"/>
                </a:solidFill>
                <a:latin typeface="PT Sans" panose="020B0503020203020204" pitchFamily="34" charset="77"/>
              </a:rPr>
              <a:t>KEY MESSAGES: KANBAN &amp; SCRUM</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idx="1"/>
          </p:nvPr>
        </p:nvSpPr>
        <p:spPr/>
        <p:txBody>
          <a:bodyPr>
            <a:normAutofit/>
          </a:bodyPr>
          <a:lstStyle/>
          <a:p>
            <a:pPr lvl="0">
              <a:spcBef>
                <a:spcPts val="2200"/>
              </a:spcBef>
            </a:pPr>
            <a:r>
              <a:rPr lang="en-US" sz="3200">
                <a:solidFill>
                  <a:schemeClr val="bg1"/>
                </a:solidFill>
              </a:rPr>
              <a:t>Kanban vs Scrum is automatically wrong. It’s an incorrect paradigm. </a:t>
            </a:r>
          </a:p>
          <a:p>
            <a:pPr lvl="0">
              <a:spcBef>
                <a:spcPts val="2200"/>
              </a:spcBef>
            </a:pPr>
            <a:r>
              <a:rPr lang="en-US" sz="3200">
                <a:solidFill>
                  <a:schemeClr val="bg1"/>
                </a:solidFill>
              </a:rPr>
              <a:t>Kanban makes whatever you’re doing better.</a:t>
            </a:r>
          </a:p>
          <a:p>
            <a:pPr lvl="0">
              <a:spcBef>
                <a:spcPts val="2200"/>
              </a:spcBef>
            </a:pPr>
            <a:r>
              <a:rPr lang="en-US" sz="3200">
                <a:solidFill>
                  <a:schemeClr val="bg1"/>
                </a:solidFill>
              </a:rPr>
              <a:t>Kanban with Scrum as a starting point will make Scrum better.</a:t>
            </a:r>
          </a:p>
        </p:txBody>
      </p:sp>
    </p:spTree>
    <p:extLst>
      <p:ext uri="{BB962C8B-B14F-4D97-AF65-F5344CB8AC3E}">
        <p14:creationId xmlns:p14="http://schemas.microsoft.com/office/powerpoint/2010/main" val="38014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D0D9B76D-9B70-2173-8CF4-45D107863836}"/>
              </a:ext>
            </a:extLst>
          </p:cNvPr>
          <p:cNvSpPr>
            <a:spLocks noGrp="1" noChangeArrowheads="1"/>
          </p:cNvSpPr>
          <p:nvPr>
            <p:ph type="title"/>
          </p:nvPr>
        </p:nvSpPr>
        <p:spPr>
          <a:noFill/>
          <a:ln/>
        </p:spPr>
        <p:txBody>
          <a:bodyPr/>
          <a:lstStyle/>
          <a:p>
            <a:r>
              <a:rPr lang="en-US" altLang="en-US">
                <a:solidFill>
                  <a:schemeClr val="tx1"/>
                </a:solidFill>
              </a:rPr>
              <a:t>Group B</a:t>
            </a:r>
          </a:p>
        </p:txBody>
      </p:sp>
      <p:sp>
        <p:nvSpPr>
          <p:cNvPr id="499715" name="Rectangle 3">
            <a:extLst>
              <a:ext uri="{FF2B5EF4-FFF2-40B4-BE49-F238E27FC236}">
                <a16:creationId xmlns:a16="http://schemas.microsoft.com/office/drawing/2014/main" id="{E5EC947B-99E6-8782-7C29-740DA2D37B57}"/>
              </a:ext>
            </a:extLst>
          </p:cNvPr>
          <p:cNvSpPr>
            <a:spLocks noChangeArrowheads="1"/>
          </p:cNvSpPr>
          <p:nvPr/>
        </p:nvSpPr>
        <p:spPr bwMode="auto">
          <a:xfrm>
            <a:off x="3817938" y="1265239"/>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9716" name="Freeform 4">
            <a:extLst>
              <a:ext uri="{FF2B5EF4-FFF2-40B4-BE49-F238E27FC236}">
                <a16:creationId xmlns:a16="http://schemas.microsoft.com/office/drawing/2014/main" id="{404543E5-5537-CAB5-A3AB-245B3BF92F7C}"/>
              </a:ext>
            </a:extLst>
          </p:cNvPr>
          <p:cNvSpPr>
            <a:spLocks/>
          </p:cNvSpPr>
          <p:nvPr/>
        </p:nvSpPr>
        <p:spPr bwMode="auto">
          <a:xfrm>
            <a:off x="2271713" y="3979863"/>
            <a:ext cx="823912" cy="501650"/>
          </a:xfrm>
          <a:custGeom>
            <a:avLst/>
            <a:gdLst>
              <a:gd name="T0" fmla="*/ 0 w 519"/>
              <a:gd name="T1" fmla="*/ 0 h 316"/>
              <a:gd name="T2" fmla="*/ 518 w 519"/>
              <a:gd name="T3" fmla="*/ 0 h 316"/>
              <a:gd name="T4" fmla="*/ 518 w 519"/>
              <a:gd name="T5" fmla="*/ 315 h 316"/>
              <a:gd name="T6" fmla="*/ 0 w 519"/>
              <a:gd name="T7" fmla="*/ 315 h 316"/>
              <a:gd name="T8" fmla="*/ 0 w 519"/>
              <a:gd name="T9" fmla="*/ 0 h 316"/>
            </a:gdLst>
            <a:ahLst/>
            <a:cxnLst>
              <a:cxn ang="0">
                <a:pos x="T0" y="T1"/>
              </a:cxn>
              <a:cxn ang="0">
                <a:pos x="T2" y="T3"/>
              </a:cxn>
              <a:cxn ang="0">
                <a:pos x="T4" y="T5"/>
              </a:cxn>
              <a:cxn ang="0">
                <a:pos x="T6" y="T7"/>
              </a:cxn>
              <a:cxn ang="0">
                <a:pos x="T8" y="T9"/>
              </a:cxn>
            </a:cxnLst>
            <a:rect l="0" t="0" r="r" b="b"/>
            <a:pathLst>
              <a:path w="519" h="316">
                <a:moveTo>
                  <a:pt x="0" y="0"/>
                </a:moveTo>
                <a:lnTo>
                  <a:pt x="518" y="0"/>
                </a:lnTo>
                <a:lnTo>
                  <a:pt x="518" y="315"/>
                </a:lnTo>
                <a:lnTo>
                  <a:pt x="0" y="315"/>
                </a:lnTo>
                <a:lnTo>
                  <a:pt x="0"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9717" name="Group 5">
            <a:extLst>
              <a:ext uri="{FF2B5EF4-FFF2-40B4-BE49-F238E27FC236}">
                <a16:creationId xmlns:a16="http://schemas.microsoft.com/office/drawing/2014/main" id="{2C566EE2-9A49-5D22-3918-58B3472B3F38}"/>
              </a:ext>
            </a:extLst>
          </p:cNvPr>
          <p:cNvGrpSpPr>
            <a:grpSpLocks/>
          </p:cNvGrpSpPr>
          <p:nvPr/>
        </p:nvGrpSpPr>
        <p:grpSpPr bwMode="auto">
          <a:xfrm>
            <a:off x="4467226" y="2908301"/>
            <a:ext cx="415925" cy="582613"/>
            <a:chOff x="1854" y="1832"/>
            <a:chExt cx="262" cy="367"/>
          </a:xfrm>
        </p:grpSpPr>
        <p:grpSp>
          <p:nvGrpSpPr>
            <p:cNvPr id="499718" name="Group 6">
              <a:extLst>
                <a:ext uri="{FF2B5EF4-FFF2-40B4-BE49-F238E27FC236}">
                  <a16:creationId xmlns:a16="http://schemas.microsoft.com/office/drawing/2014/main" id="{9AF513AF-0683-838B-82B4-FEFDCA89B0BD}"/>
                </a:ext>
              </a:extLst>
            </p:cNvPr>
            <p:cNvGrpSpPr>
              <a:grpSpLocks/>
            </p:cNvGrpSpPr>
            <p:nvPr/>
          </p:nvGrpSpPr>
          <p:grpSpPr bwMode="auto">
            <a:xfrm>
              <a:off x="1854" y="1832"/>
              <a:ext cx="262" cy="367"/>
              <a:chOff x="1854" y="1832"/>
              <a:chExt cx="262" cy="367"/>
            </a:xfrm>
          </p:grpSpPr>
          <p:sp>
            <p:nvSpPr>
              <p:cNvPr id="499719" name="Freeform 7">
                <a:extLst>
                  <a:ext uri="{FF2B5EF4-FFF2-40B4-BE49-F238E27FC236}">
                    <a16:creationId xmlns:a16="http://schemas.microsoft.com/office/drawing/2014/main" id="{201CA3C6-6479-2C7E-F654-24D231AA6128}"/>
                  </a:ext>
                </a:extLst>
              </p:cNvPr>
              <p:cNvSpPr>
                <a:spLocks/>
              </p:cNvSpPr>
              <p:nvPr/>
            </p:nvSpPr>
            <p:spPr bwMode="auto">
              <a:xfrm>
                <a:off x="1854" y="1900"/>
                <a:ext cx="141" cy="299"/>
              </a:xfrm>
              <a:custGeom>
                <a:avLst/>
                <a:gdLst>
                  <a:gd name="T0" fmla="*/ 0 w 141"/>
                  <a:gd name="T1" fmla="*/ 0 h 299"/>
                  <a:gd name="T2" fmla="*/ 140 w 141"/>
                  <a:gd name="T3" fmla="*/ 69 h 299"/>
                  <a:gd name="T4" fmla="*/ 140 w 141"/>
                  <a:gd name="T5" fmla="*/ 298 h 299"/>
                  <a:gd name="T6" fmla="*/ 0 w 141"/>
                  <a:gd name="T7" fmla="*/ 218 h 299"/>
                  <a:gd name="T8" fmla="*/ 0 w 141"/>
                  <a:gd name="T9" fmla="*/ 0 h 299"/>
                </a:gdLst>
                <a:ahLst/>
                <a:cxnLst>
                  <a:cxn ang="0">
                    <a:pos x="T0" y="T1"/>
                  </a:cxn>
                  <a:cxn ang="0">
                    <a:pos x="T2" y="T3"/>
                  </a:cxn>
                  <a:cxn ang="0">
                    <a:pos x="T4" y="T5"/>
                  </a:cxn>
                  <a:cxn ang="0">
                    <a:pos x="T6" y="T7"/>
                  </a:cxn>
                  <a:cxn ang="0">
                    <a:pos x="T8" y="T9"/>
                  </a:cxn>
                </a:cxnLst>
                <a:rect l="0" t="0" r="r" b="b"/>
                <a:pathLst>
                  <a:path w="141" h="299">
                    <a:moveTo>
                      <a:pt x="0" y="0"/>
                    </a:moveTo>
                    <a:lnTo>
                      <a:pt x="140" y="69"/>
                    </a:lnTo>
                    <a:lnTo>
                      <a:pt x="140" y="298"/>
                    </a:lnTo>
                    <a:lnTo>
                      <a:pt x="0" y="218"/>
                    </a:lnTo>
                    <a:lnTo>
                      <a:pt x="0"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20" name="Freeform 8">
                <a:extLst>
                  <a:ext uri="{FF2B5EF4-FFF2-40B4-BE49-F238E27FC236}">
                    <a16:creationId xmlns:a16="http://schemas.microsoft.com/office/drawing/2014/main" id="{CAC76BBB-F330-3F21-CEB3-02A4AB92E227}"/>
                  </a:ext>
                </a:extLst>
              </p:cNvPr>
              <p:cNvSpPr>
                <a:spLocks/>
              </p:cNvSpPr>
              <p:nvPr/>
            </p:nvSpPr>
            <p:spPr bwMode="auto">
              <a:xfrm>
                <a:off x="1994" y="1900"/>
                <a:ext cx="122" cy="299"/>
              </a:xfrm>
              <a:custGeom>
                <a:avLst/>
                <a:gdLst>
                  <a:gd name="T0" fmla="*/ 121 w 122"/>
                  <a:gd name="T1" fmla="*/ 0 h 299"/>
                  <a:gd name="T2" fmla="*/ 121 w 122"/>
                  <a:gd name="T3" fmla="*/ 218 h 299"/>
                  <a:gd name="T4" fmla="*/ 0 w 122"/>
                  <a:gd name="T5" fmla="*/ 298 h 299"/>
                  <a:gd name="T6" fmla="*/ 0 w 122"/>
                  <a:gd name="T7" fmla="*/ 58 h 299"/>
                  <a:gd name="T8" fmla="*/ 121 w 122"/>
                  <a:gd name="T9" fmla="*/ 0 h 299"/>
                </a:gdLst>
                <a:ahLst/>
                <a:cxnLst>
                  <a:cxn ang="0">
                    <a:pos x="T0" y="T1"/>
                  </a:cxn>
                  <a:cxn ang="0">
                    <a:pos x="T2" y="T3"/>
                  </a:cxn>
                  <a:cxn ang="0">
                    <a:pos x="T4" y="T5"/>
                  </a:cxn>
                  <a:cxn ang="0">
                    <a:pos x="T6" y="T7"/>
                  </a:cxn>
                  <a:cxn ang="0">
                    <a:pos x="T8" y="T9"/>
                  </a:cxn>
                </a:cxnLst>
                <a:rect l="0" t="0" r="r" b="b"/>
                <a:pathLst>
                  <a:path w="122" h="299">
                    <a:moveTo>
                      <a:pt x="121" y="0"/>
                    </a:moveTo>
                    <a:lnTo>
                      <a:pt x="121" y="218"/>
                    </a:lnTo>
                    <a:lnTo>
                      <a:pt x="0" y="298"/>
                    </a:lnTo>
                    <a:lnTo>
                      <a:pt x="0" y="58"/>
                    </a:lnTo>
                    <a:lnTo>
                      <a:pt x="121"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21" name="Freeform 9">
                <a:extLst>
                  <a:ext uri="{FF2B5EF4-FFF2-40B4-BE49-F238E27FC236}">
                    <a16:creationId xmlns:a16="http://schemas.microsoft.com/office/drawing/2014/main" id="{CA546373-E7BA-794C-DAC4-9C50FA0A5CD8}"/>
                  </a:ext>
                </a:extLst>
              </p:cNvPr>
              <p:cNvSpPr>
                <a:spLocks/>
              </p:cNvSpPr>
              <p:nvPr/>
            </p:nvSpPr>
            <p:spPr bwMode="auto">
              <a:xfrm>
                <a:off x="1854" y="1832"/>
                <a:ext cx="262" cy="138"/>
              </a:xfrm>
              <a:custGeom>
                <a:avLst/>
                <a:gdLst>
                  <a:gd name="T0" fmla="*/ 0 w 262"/>
                  <a:gd name="T1" fmla="*/ 68 h 138"/>
                  <a:gd name="T2" fmla="*/ 120 w 262"/>
                  <a:gd name="T3" fmla="*/ 0 h 138"/>
                  <a:gd name="T4" fmla="*/ 261 w 262"/>
                  <a:gd name="T5" fmla="*/ 68 h 138"/>
                  <a:gd name="T6" fmla="*/ 140 w 262"/>
                  <a:gd name="T7" fmla="*/ 137 h 138"/>
                  <a:gd name="T8" fmla="*/ 9 w 262"/>
                  <a:gd name="T9" fmla="*/ 68 h 138"/>
                  <a:gd name="T10" fmla="*/ 0 w 262"/>
                  <a:gd name="T11" fmla="*/ 68 h 138"/>
                </a:gdLst>
                <a:ahLst/>
                <a:cxnLst>
                  <a:cxn ang="0">
                    <a:pos x="T0" y="T1"/>
                  </a:cxn>
                  <a:cxn ang="0">
                    <a:pos x="T2" y="T3"/>
                  </a:cxn>
                  <a:cxn ang="0">
                    <a:pos x="T4" y="T5"/>
                  </a:cxn>
                  <a:cxn ang="0">
                    <a:pos x="T6" y="T7"/>
                  </a:cxn>
                  <a:cxn ang="0">
                    <a:pos x="T8" y="T9"/>
                  </a:cxn>
                  <a:cxn ang="0">
                    <a:pos x="T10" y="T11"/>
                  </a:cxn>
                </a:cxnLst>
                <a:rect l="0" t="0" r="r" b="b"/>
                <a:pathLst>
                  <a:path w="262" h="138">
                    <a:moveTo>
                      <a:pt x="0" y="68"/>
                    </a:moveTo>
                    <a:lnTo>
                      <a:pt x="120" y="0"/>
                    </a:lnTo>
                    <a:lnTo>
                      <a:pt x="261" y="68"/>
                    </a:lnTo>
                    <a:lnTo>
                      <a:pt x="140" y="137"/>
                    </a:lnTo>
                    <a:lnTo>
                      <a:pt x="9" y="68"/>
                    </a:lnTo>
                    <a:lnTo>
                      <a:pt x="0" y="68"/>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722" name="Oval 10">
              <a:extLst>
                <a:ext uri="{FF2B5EF4-FFF2-40B4-BE49-F238E27FC236}">
                  <a16:creationId xmlns:a16="http://schemas.microsoft.com/office/drawing/2014/main" id="{8D7676A6-6882-F0F5-DF76-74C53E212F58}"/>
                </a:ext>
              </a:extLst>
            </p:cNvPr>
            <p:cNvSpPr>
              <a:spLocks noChangeArrowheads="1"/>
            </p:cNvSpPr>
            <p:nvPr/>
          </p:nvSpPr>
          <p:spPr bwMode="auto">
            <a:xfrm>
              <a:off x="1894" y="1973"/>
              <a:ext cx="25"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23" name="Oval 11">
              <a:extLst>
                <a:ext uri="{FF2B5EF4-FFF2-40B4-BE49-F238E27FC236}">
                  <a16:creationId xmlns:a16="http://schemas.microsoft.com/office/drawing/2014/main" id="{4138518C-DD62-145B-8505-F2D8508119C0}"/>
                </a:ext>
              </a:extLst>
            </p:cNvPr>
            <p:cNvSpPr>
              <a:spLocks noChangeArrowheads="1"/>
            </p:cNvSpPr>
            <p:nvPr/>
          </p:nvSpPr>
          <p:spPr bwMode="auto">
            <a:xfrm>
              <a:off x="1942" y="1996"/>
              <a:ext cx="23"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24" name="Oval 12">
              <a:extLst>
                <a:ext uri="{FF2B5EF4-FFF2-40B4-BE49-F238E27FC236}">
                  <a16:creationId xmlns:a16="http://schemas.microsoft.com/office/drawing/2014/main" id="{734C1806-14E5-32E0-BF72-13782CF7DA25}"/>
                </a:ext>
              </a:extLst>
            </p:cNvPr>
            <p:cNvSpPr>
              <a:spLocks noChangeArrowheads="1"/>
            </p:cNvSpPr>
            <p:nvPr/>
          </p:nvSpPr>
          <p:spPr bwMode="auto">
            <a:xfrm>
              <a:off x="1894" y="2053"/>
              <a:ext cx="25"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25" name="Oval 13">
              <a:extLst>
                <a:ext uri="{FF2B5EF4-FFF2-40B4-BE49-F238E27FC236}">
                  <a16:creationId xmlns:a16="http://schemas.microsoft.com/office/drawing/2014/main" id="{695CFD9A-7175-2537-3408-3E513052C2A7}"/>
                </a:ext>
              </a:extLst>
            </p:cNvPr>
            <p:cNvSpPr>
              <a:spLocks noChangeArrowheads="1"/>
            </p:cNvSpPr>
            <p:nvPr/>
          </p:nvSpPr>
          <p:spPr bwMode="auto">
            <a:xfrm>
              <a:off x="1942" y="2076"/>
              <a:ext cx="23"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99726" name="Group 14">
            <a:extLst>
              <a:ext uri="{FF2B5EF4-FFF2-40B4-BE49-F238E27FC236}">
                <a16:creationId xmlns:a16="http://schemas.microsoft.com/office/drawing/2014/main" id="{90AD57B3-9EFB-2666-E5BE-D33C8107FB63}"/>
              </a:ext>
            </a:extLst>
          </p:cNvPr>
          <p:cNvGrpSpPr>
            <a:grpSpLocks/>
          </p:cNvGrpSpPr>
          <p:nvPr/>
        </p:nvGrpSpPr>
        <p:grpSpPr bwMode="auto">
          <a:xfrm>
            <a:off x="4481514" y="3743325"/>
            <a:ext cx="415925" cy="584200"/>
            <a:chOff x="1863" y="2358"/>
            <a:chExt cx="262" cy="368"/>
          </a:xfrm>
        </p:grpSpPr>
        <p:grpSp>
          <p:nvGrpSpPr>
            <p:cNvPr id="499727" name="Group 15">
              <a:extLst>
                <a:ext uri="{FF2B5EF4-FFF2-40B4-BE49-F238E27FC236}">
                  <a16:creationId xmlns:a16="http://schemas.microsoft.com/office/drawing/2014/main" id="{7570401E-0C9C-FA88-459F-A7647524600A}"/>
                </a:ext>
              </a:extLst>
            </p:cNvPr>
            <p:cNvGrpSpPr>
              <a:grpSpLocks/>
            </p:cNvGrpSpPr>
            <p:nvPr/>
          </p:nvGrpSpPr>
          <p:grpSpPr bwMode="auto">
            <a:xfrm>
              <a:off x="1863" y="2358"/>
              <a:ext cx="262" cy="368"/>
              <a:chOff x="1863" y="2358"/>
              <a:chExt cx="262" cy="368"/>
            </a:xfrm>
          </p:grpSpPr>
          <p:sp>
            <p:nvSpPr>
              <p:cNvPr id="499728" name="Freeform 16">
                <a:extLst>
                  <a:ext uri="{FF2B5EF4-FFF2-40B4-BE49-F238E27FC236}">
                    <a16:creationId xmlns:a16="http://schemas.microsoft.com/office/drawing/2014/main" id="{17F7BF84-2B93-48A4-ADDD-B913DDA47254}"/>
                  </a:ext>
                </a:extLst>
              </p:cNvPr>
              <p:cNvSpPr>
                <a:spLocks/>
              </p:cNvSpPr>
              <p:nvPr/>
            </p:nvSpPr>
            <p:spPr bwMode="auto">
              <a:xfrm>
                <a:off x="1863" y="2427"/>
                <a:ext cx="141" cy="299"/>
              </a:xfrm>
              <a:custGeom>
                <a:avLst/>
                <a:gdLst>
                  <a:gd name="T0" fmla="*/ 0 w 141"/>
                  <a:gd name="T1" fmla="*/ 0 h 299"/>
                  <a:gd name="T2" fmla="*/ 140 w 141"/>
                  <a:gd name="T3" fmla="*/ 80 h 299"/>
                  <a:gd name="T4" fmla="*/ 140 w 141"/>
                  <a:gd name="T5" fmla="*/ 298 h 299"/>
                  <a:gd name="T6" fmla="*/ 0 w 141"/>
                  <a:gd name="T7" fmla="*/ 218 h 299"/>
                  <a:gd name="T8" fmla="*/ 0 w 141"/>
                  <a:gd name="T9" fmla="*/ 0 h 299"/>
                </a:gdLst>
                <a:ahLst/>
                <a:cxnLst>
                  <a:cxn ang="0">
                    <a:pos x="T0" y="T1"/>
                  </a:cxn>
                  <a:cxn ang="0">
                    <a:pos x="T2" y="T3"/>
                  </a:cxn>
                  <a:cxn ang="0">
                    <a:pos x="T4" y="T5"/>
                  </a:cxn>
                  <a:cxn ang="0">
                    <a:pos x="T6" y="T7"/>
                  </a:cxn>
                  <a:cxn ang="0">
                    <a:pos x="T8" y="T9"/>
                  </a:cxn>
                </a:cxnLst>
                <a:rect l="0" t="0" r="r" b="b"/>
                <a:pathLst>
                  <a:path w="141" h="299">
                    <a:moveTo>
                      <a:pt x="0" y="0"/>
                    </a:moveTo>
                    <a:lnTo>
                      <a:pt x="140" y="80"/>
                    </a:lnTo>
                    <a:lnTo>
                      <a:pt x="140" y="298"/>
                    </a:lnTo>
                    <a:lnTo>
                      <a:pt x="0" y="218"/>
                    </a:lnTo>
                    <a:lnTo>
                      <a:pt x="0"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29" name="Freeform 17">
                <a:extLst>
                  <a:ext uri="{FF2B5EF4-FFF2-40B4-BE49-F238E27FC236}">
                    <a16:creationId xmlns:a16="http://schemas.microsoft.com/office/drawing/2014/main" id="{9D9D313E-0328-F035-B34A-F1FFD026000F}"/>
                  </a:ext>
                </a:extLst>
              </p:cNvPr>
              <p:cNvSpPr>
                <a:spLocks/>
              </p:cNvSpPr>
              <p:nvPr/>
            </p:nvSpPr>
            <p:spPr bwMode="auto">
              <a:xfrm>
                <a:off x="2003" y="2427"/>
                <a:ext cx="122" cy="299"/>
              </a:xfrm>
              <a:custGeom>
                <a:avLst/>
                <a:gdLst>
                  <a:gd name="T0" fmla="*/ 121 w 122"/>
                  <a:gd name="T1" fmla="*/ 0 h 299"/>
                  <a:gd name="T2" fmla="*/ 121 w 122"/>
                  <a:gd name="T3" fmla="*/ 218 h 299"/>
                  <a:gd name="T4" fmla="*/ 0 w 122"/>
                  <a:gd name="T5" fmla="*/ 298 h 299"/>
                  <a:gd name="T6" fmla="*/ 0 w 122"/>
                  <a:gd name="T7" fmla="*/ 69 h 299"/>
                  <a:gd name="T8" fmla="*/ 121 w 122"/>
                  <a:gd name="T9" fmla="*/ 0 h 299"/>
                </a:gdLst>
                <a:ahLst/>
                <a:cxnLst>
                  <a:cxn ang="0">
                    <a:pos x="T0" y="T1"/>
                  </a:cxn>
                  <a:cxn ang="0">
                    <a:pos x="T2" y="T3"/>
                  </a:cxn>
                  <a:cxn ang="0">
                    <a:pos x="T4" y="T5"/>
                  </a:cxn>
                  <a:cxn ang="0">
                    <a:pos x="T6" y="T7"/>
                  </a:cxn>
                  <a:cxn ang="0">
                    <a:pos x="T8" y="T9"/>
                  </a:cxn>
                </a:cxnLst>
                <a:rect l="0" t="0" r="r" b="b"/>
                <a:pathLst>
                  <a:path w="122" h="299">
                    <a:moveTo>
                      <a:pt x="121" y="0"/>
                    </a:moveTo>
                    <a:lnTo>
                      <a:pt x="121" y="218"/>
                    </a:lnTo>
                    <a:lnTo>
                      <a:pt x="0" y="298"/>
                    </a:lnTo>
                    <a:lnTo>
                      <a:pt x="0" y="69"/>
                    </a:lnTo>
                    <a:lnTo>
                      <a:pt x="121" y="0"/>
                    </a:lnTo>
                  </a:path>
                </a:pathLst>
              </a:custGeom>
              <a:noFill/>
              <a:ln w="12700" cap="rnd"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30" name="Freeform 18">
                <a:extLst>
                  <a:ext uri="{FF2B5EF4-FFF2-40B4-BE49-F238E27FC236}">
                    <a16:creationId xmlns:a16="http://schemas.microsoft.com/office/drawing/2014/main" id="{029B0B96-DBBA-F9A7-CAE5-08858263B4AD}"/>
                  </a:ext>
                </a:extLst>
              </p:cNvPr>
              <p:cNvSpPr>
                <a:spLocks/>
              </p:cNvSpPr>
              <p:nvPr/>
            </p:nvSpPr>
            <p:spPr bwMode="auto">
              <a:xfrm>
                <a:off x="1863" y="2358"/>
                <a:ext cx="262" cy="150"/>
              </a:xfrm>
              <a:custGeom>
                <a:avLst/>
                <a:gdLst>
                  <a:gd name="T0" fmla="*/ 0 w 262"/>
                  <a:gd name="T1" fmla="*/ 69 h 150"/>
                  <a:gd name="T2" fmla="*/ 121 w 262"/>
                  <a:gd name="T3" fmla="*/ 0 h 150"/>
                  <a:gd name="T4" fmla="*/ 261 w 262"/>
                  <a:gd name="T5" fmla="*/ 69 h 150"/>
                  <a:gd name="T6" fmla="*/ 140 w 262"/>
                  <a:gd name="T7" fmla="*/ 149 h 150"/>
                  <a:gd name="T8" fmla="*/ 9 w 262"/>
                  <a:gd name="T9" fmla="*/ 69 h 150"/>
                  <a:gd name="T10" fmla="*/ 0 w 262"/>
                  <a:gd name="T11" fmla="*/ 69 h 150"/>
                </a:gdLst>
                <a:ahLst/>
                <a:cxnLst>
                  <a:cxn ang="0">
                    <a:pos x="T0" y="T1"/>
                  </a:cxn>
                  <a:cxn ang="0">
                    <a:pos x="T2" y="T3"/>
                  </a:cxn>
                  <a:cxn ang="0">
                    <a:pos x="T4" y="T5"/>
                  </a:cxn>
                  <a:cxn ang="0">
                    <a:pos x="T6" y="T7"/>
                  </a:cxn>
                  <a:cxn ang="0">
                    <a:pos x="T8" y="T9"/>
                  </a:cxn>
                  <a:cxn ang="0">
                    <a:pos x="T10" y="T11"/>
                  </a:cxn>
                </a:cxnLst>
                <a:rect l="0" t="0" r="r" b="b"/>
                <a:pathLst>
                  <a:path w="262" h="150">
                    <a:moveTo>
                      <a:pt x="0" y="69"/>
                    </a:moveTo>
                    <a:lnTo>
                      <a:pt x="121" y="0"/>
                    </a:lnTo>
                    <a:lnTo>
                      <a:pt x="261" y="69"/>
                    </a:lnTo>
                    <a:lnTo>
                      <a:pt x="140" y="149"/>
                    </a:lnTo>
                    <a:lnTo>
                      <a:pt x="9" y="69"/>
                    </a:lnTo>
                    <a:lnTo>
                      <a:pt x="0" y="69"/>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731" name="Oval 19">
              <a:extLst>
                <a:ext uri="{FF2B5EF4-FFF2-40B4-BE49-F238E27FC236}">
                  <a16:creationId xmlns:a16="http://schemas.microsoft.com/office/drawing/2014/main" id="{67484FF2-FB95-D9A9-F476-B20EB696C270}"/>
                </a:ext>
              </a:extLst>
            </p:cNvPr>
            <p:cNvSpPr>
              <a:spLocks noChangeArrowheads="1"/>
            </p:cNvSpPr>
            <p:nvPr/>
          </p:nvSpPr>
          <p:spPr bwMode="auto">
            <a:xfrm>
              <a:off x="1894" y="2500"/>
              <a:ext cx="25"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2" name="Oval 20">
              <a:extLst>
                <a:ext uri="{FF2B5EF4-FFF2-40B4-BE49-F238E27FC236}">
                  <a16:creationId xmlns:a16="http://schemas.microsoft.com/office/drawing/2014/main" id="{87E5CEAC-F36D-DD31-5190-847E614C8053}"/>
                </a:ext>
              </a:extLst>
            </p:cNvPr>
            <p:cNvSpPr>
              <a:spLocks noChangeArrowheads="1"/>
            </p:cNvSpPr>
            <p:nvPr/>
          </p:nvSpPr>
          <p:spPr bwMode="auto">
            <a:xfrm>
              <a:off x="1932" y="2569"/>
              <a:ext cx="24" cy="31"/>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3" name="Oval 21">
              <a:extLst>
                <a:ext uri="{FF2B5EF4-FFF2-40B4-BE49-F238E27FC236}">
                  <a16:creationId xmlns:a16="http://schemas.microsoft.com/office/drawing/2014/main" id="{74548E6D-982A-F0D5-E883-3D980A7C052F}"/>
                </a:ext>
              </a:extLst>
            </p:cNvPr>
            <p:cNvSpPr>
              <a:spLocks noChangeArrowheads="1"/>
            </p:cNvSpPr>
            <p:nvPr/>
          </p:nvSpPr>
          <p:spPr bwMode="auto">
            <a:xfrm>
              <a:off x="1960" y="2637"/>
              <a:ext cx="24" cy="3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99734" name="Oval 22">
            <a:extLst>
              <a:ext uri="{FF2B5EF4-FFF2-40B4-BE49-F238E27FC236}">
                <a16:creationId xmlns:a16="http://schemas.microsoft.com/office/drawing/2014/main" id="{2E1FC89C-4DF2-D6D9-C73F-99D195C793D4}"/>
              </a:ext>
            </a:extLst>
          </p:cNvPr>
          <p:cNvSpPr>
            <a:spLocks noChangeArrowheads="1"/>
          </p:cNvSpPr>
          <p:nvPr/>
        </p:nvSpPr>
        <p:spPr bwMode="auto">
          <a:xfrm>
            <a:off x="2841625" y="2222501"/>
            <a:ext cx="660400" cy="487363"/>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5" name="Oval 23">
            <a:extLst>
              <a:ext uri="{FF2B5EF4-FFF2-40B4-BE49-F238E27FC236}">
                <a16:creationId xmlns:a16="http://schemas.microsoft.com/office/drawing/2014/main" id="{EC2E600C-483A-BEFC-467E-EA33D77B2D2D}"/>
              </a:ext>
            </a:extLst>
          </p:cNvPr>
          <p:cNvSpPr>
            <a:spLocks noChangeArrowheads="1"/>
          </p:cNvSpPr>
          <p:nvPr/>
        </p:nvSpPr>
        <p:spPr bwMode="auto">
          <a:xfrm>
            <a:off x="4843463" y="1895475"/>
            <a:ext cx="660400" cy="32385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6" name="Oval 24">
            <a:extLst>
              <a:ext uri="{FF2B5EF4-FFF2-40B4-BE49-F238E27FC236}">
                <a16:creationId xmlns:a16="http://schemas.microsoft.com/office/drawing/2014/main" id="{73898A33-7A64-7BF1-3C97-417F4C5AE734}"/>
              </a:ext>
            </a:extLst>
          </p:cNvPr>
          <p:cNvSpPr>
            <a:spLocks noChangeArrowheads="1"/>
          </p:cNvSpPr>
          <p:nvPr/>
        </p:nvSpPr>
        <p:spPr bwMode="auto">
          <a:xfrm>
            <a:off x="2441575" y="3368676"/>
            <a:ext cx="660400" cy="487363"/>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7" name="Oval 25">
            <a:extLst>
              <a:ext uri="{FF2B5EF4-FFF2-40B4-BE49-F238E27FC236}">
                <a16:creationId xmlns:a16="http://schemas.microsoft.com/office/drawing/2014/main" id="{26D0E337-2EE4-AC93-DAD6-145CB25E73F4}"/>
              </a:ext>
            </a:extLst>
          </p:cNvPr>
          <p:cNvSpPr>
            <a:spLocks noChangeArrowheads="1"/>
          </p:cNvSpPr>
          <p:nvPr/>
        </p:nvSpPr>
        <p:spPr bwMode="auto">
          <a:xfrm>
            <a:off x="2708275" y="4514851"/>
            <a:ext cx="660400" cy="485775"/>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38" name="Oval 26">
            <a:extLst>
              <a:ext uri="{FF2B5EF4-FFF2-40B4-BE49-F238E27FC236}">
                <a16:creationId xmlns:a16="http://schemas.microsoft.com/office/drawing/2014/main" id="{3D5589D5-737D-AB20-38DD-9000BACC78B1}"/>
              </a:ext>
            </a:extLst>
          </p:cNvPr>
          <p:cNvSpPr>
            <a:spLocks noChangeArrowheads="1"/>
          </p:cNvSpPr>
          <p:nvPr/>
        </p:nvSpPr>
        <p:spPr bwMode="auto">
          <a:xfrm>
            <a:off x="3954463" y="5495926"/>
            <a:ext cx="658812" cy="487363"/>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99739" name="Group 27">
            <a:extLst>
              <a:ext uri="{FF2B5EF4-FFF2-40B4-BE49-F238E27FC236}">
                <a16:creationId xmlns:a16="http://schemas.microsoft.com/office/drawing/2014/main" id="{4ADACAEA-5CD4-4040-5A28-19C7E09AF761}"/>
              </a:ext>
            </a:extLst>
          </p:cNvPr>
          <p:cNvGrpSpPr>
            <a:grpSpLocks/>
          </p:cNvGrpSpPr>
          <p:nvPr/>
        </p:nvGrpSpPr>
        <p:grpSpPr bwMode="auto">
          <a:xfrm>
            <a:off x="4171951" y="2709864"/>
            <a:ext cx="1071563" cy="2135187"/>
            <a:chOff x="1668" y="1707"/>
            <a:chExt cx="675" cy="1345"/>
          </a:xfrm>
        </p:grpSpPr>
        <p:sp>
          <p:nvSpPr>
            <p:cNvPr id="499740" name="Arc 28">
              <a:extLst>
                <a:ext uri="{FF2B5EF4-FFF2-40B4-BE49-F238E27FC236}">
                  <a16:creationId xmlns:a16="http://schemas.microsoft.com/office/drawing/2014/main" id="{0D2325F9-98AA-7055-47AF-EDD364679B4D}"/>
                </a:ext>
              </a:extLst>
            </p:cNvPr>
            <p:cNvSpPr>
              <a:spLocks/>
            </p:cNvSpPr>
            <p:nvPr/>
          </p:nvSpPr>
          <p:spPr bwMode="auto">
            <a:xfrm>
              <a:off x="2005" y="1707"/>
              <a:ext cx="338" cy="341"/>
            </a:xfrm>
            <a:custGeom>
              <a:avLst/>
              <a:gdLst>
                <a:gd name="G0" fmla="+- 0 0 0"/>
                <a:gd name="G1" fmla="+- 21600 0 0"/>
                <a:gd name="G2" fmla="+- 21600 0 0"/>
                <a:gd name="T0" fmla="*/ 0 w 21600"/>
                <a:gd name="T1" fmla="*/ 0 h 21600"/>
                <a:gd name="T2" fmla="*/ 21600 w 21600"/>
                <a:gd name="T3" fmla="*/ 21537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04" y="0"/>
                    <a:pt x="21565" y="9632"/>
                    <a:pt x="21599" y="21537"/>
                  </a:cubicBezTo>
                </a:path>
                <a:path w="21600" h="21600" stroke="0" extrusionOk="0">
                  <a:moveTo>
                    <a:pt x="0" y="0"/>
                  </a:moveTo>
                  <a:cubicBezTo>
                    <a:pt x="11904" y="0"/>
                    <a:pt x="21565" y="9632"/>
                    <a:pt x="21599" y="21537"/>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1" name="Arc 29">
              <a:extLst>
                <a:ext uri="{FF2B5EF4-FFF2-40B4-BE49-F238E27FC236}">
                  <a16:creationId xmlns:a16="http://schemas.microsoft.com/office/drawing/2014/main" id="{98061CFB-D85C-AAD2-AB68-A7FCC3F811D2}"/>
                </a:ext>
              </a:extLst>
            </p:cNvPr>
            <p:cNvSpPr>
              <a:spLocks/>
            </p:cNvSpPr>
            <p:nvPr/>
          </p:nvSpPr>
          <p:spPr bwMode="auto">
            <a:xfrm>
              <a:off x="1668" y="1707"/>
              <a:ext cx="338" cy="673"/>
            </a:xfrm>
            <a:custGeom>
              <a:avLst/>
              <a:gdLst>
                <a:gd name="G0" fmla="+- 21600 0 0"/>
                <a:gd name="G1" fmla="+- 21600 0 0"/>
                <a:gd name="G2" fmla="+- 21600 0 0"/>
                <a:gd name="T0" fmla="*/ 0 w 21600"/>
                <a:gd name="T1" fmla="*/ 21568 h 21600"/>
                <a:gd name="T2" fmla="*/ 21536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68"/>
                  </a:moveTo>
                  <a:cubicBezTo>
                    <a:pt x="17" y="9676"/>
                    <a:pt x="9644" y="35"/>
                    <a:pt x="21536" y="0"/>
                  </a:cubicBezTo>
                </a:path>
                <a:path w="21600" h="21600" stroke="0" extrusionOk="0">
                  <a:moveTo>
                    <a:pt x="0" y="21568"/>
                  </a:moveTo>
                  <a:cubicBezTo>
                    <a:pt x="17" y="9676"/>
                    <a:pt x="9644" y="35"/>
                    <a:pt x="21536" y="0"/>
                  </a:cubicBezTo>
                  <a:lnTo>
                    <a:pt x="2160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2" name="Arc 30">
              <a:extLst>
                <a:ext uri="{FF2B5EF4-FFF2-40B4-BE49-F238E27FC236}">
                  <a16:creationId xmlns:a16="http://schemas.microsoft.com/office/drawing/2014/main" id="{915C423E-980F-6A8E-2DDC-FB63DC89DE98}"/>
                </a:ext>
              </a:extLst>
            </p:cNvPr>
            <p:cNvSpPr>
              <a:spLocks/>
            </p:cNvSpPr>
            <p:nvPr/>
          </p:nvSpPr>
          <p:spPr bwMode="auto">
            <a:xfrm>
              <a:off x="1668" y="2379"/>
              <a:ext cx="338" cy="673"/>
            </a:xfrm>
            <a:custGeom>
              <a:avLst/>
              <a:gdLst>
                <a:gd name="G0" fmla="+- 21600 0 0"/>
                <a:gd name="G1" fmla="+- 32 0 0"/>
                <a:gd name="G2" fmla="+- 21600 0 0"/>
                <a:gd name="T0" fmla="*/ 21600 w 21600"/>
                <a:gd name="T1" fmla="*/ 21632 h 21632"/>
                <a:gd name="T2" fmla="*/ 0 w 21600"/>
                <a:gd name="T3" fmla="*/ 0 h 21632"/>
                <a:gd name="T4" fmla="*/ 21600 w 21600"/>
                <a:gd name="T5" fmla="*/ 32 h 21632"/>
              </a:gdLst>
              <a:ahLst/>
              <a:cxnLst>
                <a:cxn ang="0">
                  <a:pos x="T0" y="T1"/>
                </a:cxn>
                <a:cxn ang="0">
                  <a:pos x="T2" y="T3"/>
                </a:cxn>
                <a:cxn ang="0">
                  <a:pos x="T4" y="T5"/>
                </a:cxn>
              </a:cxnLst>
              <a:rect l="0" t="0" r="r" b="b"/>
              <a:pathLst>
                <a:path w="21600" h="21632" fill="none" extrusionOk="0">
                  <a:moveTo>
                    <a:pt x="21600" y="21631"/>
                  </a:moveTo>
                  <a:cubicBezTo>
                    <a:pt x="9670" y="21632"/>
                    <a:pt x="0" y="11961"/>
                    <a:pt x="0" y="32"/>
                  </a:cubicBezTo>
                  <a:cubicBezTo>
                    <a:pt x="0" y="21"/>
                    <a:pt x="0" y="10"/>
                    <a:pt x="0" y="0"/>
                  </a:cubicBezTo>
                </a:path>
                <a:path w="21600" h="21632" stroke="0" extrusionOk="0">
                  <a:moveTo>
                    <a:pt x="21600" y="21631"/>
                  </a:moveTo>
                  <a:cubicBezTo>
                    <a:pt x="9670" y="21632"/>
                    <a:pt x="0" y="11961"/>
                    <a:pt x="0" y="32"/>
                  </a:cubicBezTo>
                  <a:cubicBezTo>
                    <a:pt x="0" y="21"/>
                    <a:pt x="0" y="10"/>
                    <a:pt x="0" y="0"/>
                  </a:cubicBezTo>
                  <a:lnTo>
                    <a:pt x="21600" y="32"/>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3" name="Arc 31">
              <a:extLst>
                <a:ext uri="{FF2B5EF4-FFF2-40B4-BE49-F238E27FC236}">
                  <a16:creationId xmlns:a16="http://schemas.microsoft.com/office/drawing/2014/main" id="{33F90786-FBA5-9303-73D0-5A564BA7E18E}"/>
                </a:ext>
              </a:extLst>
            </p:cNvPr>
            <p:cNvSpPr>
              <a:spLocks/>
            </p:cNvSpPr>
            <p:nvPr/>
          </p:nvSpPr>
          <p:spPr bwMode="auto">
            <a:xfrm>
              <a:off x="2005" y="2711"/>
              <a:ext cx="338" cy="341"/>
            </a:xfrm>
            <a:custGeom>
              <a:avLst/>
              <a:gdLst>
                <a:gd name="G0" fmla="+- 0 0 0"/>
                <a:gd name="G1" fmla="+- 63 0 0"/>
                <a:gd name="G2" fmla="+- 21600 0 0"/>
                <a:gd name="T0" fmla="*/ 21600 w 21600"/>
                <a:gd name="T1" fmla="*/ 0 h 21663"/>
                <a:gd name="T2" fmla="*/ 0 w 21600"/>
                <a:gd name="T3" fmla="*/ 21663 h 21663"/>
                <a:gd name="T4" fmla="*/ 0 w 21600"/>
                <a:gd name="T5" fmla="*/ 63 h 21663"/>
              </a:gdLst>
              <a:ahLst/>
              <a:cxnLst>
                <a:cxn ang="0">
                  <a:pos x="T0" y="T1"/>
                </a:cxn>
                <a:cxn ang="0">
                  <a:pos x="T2" y="T3"/>
                </a:cxn>
                <a:cxn ang="0">
                  <a:pos x="T4" y="T5"/>
                </a:cxn>
              </a:cxnLst>
              <a:rect l="0" t="0" r="r" b="b"/>
              <a:pathLst>
                <a:path w="21600" h="21663" fill="none" extrusionOk="0">
                  <a:moveTo>
                    <a:pt x="21599" y="0"/>
                  </a:moveTo>
                  <a:cubicBezTo>
                    <a:pt x="21599" y="21"/>
                    <a:pt x="21600" y="42"/>
                    <a:pt x="21600" y="63"/>
                  </a:cubicBezTo>
                  <a:cubicBezTo>
                    <a:pt x="21600" y="11992"/>
                    <a:pt x="11929" y="21663"/>
                    <a:pt x="-1" y="21663"/>
                  </a:cubicBezTo>
                </a:path>
                <a:path w="21600" h="21663" stroke="0" extrusionOk="0">
                  <a:moveTo>
                    <a:pt x="21599" y="0"/>
                  </a:moveTo>
                  <a:cubicBezTo>
                    <a:pt x="21599" y="21"/>
                    <a:pt x="21600" y="42"/>
                    <a:pt x="21600" y="63"/>
                  </a:cubicBezTo>
                  <a:cubicBezTo>
                    <a:pt x="21600" y="11992"/>
                    <a:pt x="11929" y="21663"/>
                    <a:pt x="-1" y="21663"/>
                  </a:cubicBezTo>
                  <a:lnTo>
                    <a:pt x="0" y="63"/>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744" name="Arc 32">
            <a:extLst>
              <a:ext uri="{FF2B5EF4-FFF2-40B4-BE49-F238E27FC236}">
                <a16:creationId xmlns:a16="http://schemas.microsoft.com/office/drawing/2014/main" id="{39EA1FC3-EA84-FE05-A549-3D1717A67CDB}"/>
              </a:ext>
            </a:extLst>
          </p:cNvPr>
          <p:cNvSpPr>
            <a:spLocks/>
          </p:cNvSpPr>
          <p:nvPr/>
        </p:nvSpPr>
        <p:spPr bwMode="auto">
          <a:xfrm>
            <a:off x="5238751" y="3203575"/>
            <a:ext cx="671513" cy="495300"/>
          </a:xfrm>
          <a:custGeom>
            <a:avLst/>
            <a:gdLst>
              <a:gd name="G0" fmla="+- 21600 0 0"/>
              <a:gd name="G1" fmla="+- 0 0 0"/>
              <a:gd name="G2" fmla="+- 21600 0 0"/>
              <a:gd name="T0" fmla="*/ 21549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549" y="21599"/>
                </a:moveTo>
                <a:cubicBezTo>
                  <a:pt x="9639" y="21571"/>
                  <a:pt x="-1" y="11909"/>
                  <a:pt x="-1" y="-1"/>
                </a:cubicBezTo>
              </a:path>
              <a:path w="21600" h="21600" stroke="0" extrusionOk="0">
                <a:moveTo>
                  <a:pt x="21549" y="21599"/>
                </a:moveTo>
                <a:cubicBezTo>
                  <a:pt x="9639" y="21571"/>
                  <a:pt x="-1" y="11909"/>
                  <a:pt x="-1" y="-1"/>
                </a:cubicBezTo>
                <a:lnTo>
                  <a:pt x="2160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5" name="Arc 33">
            <a:extLst>
              <a:ext uri="{FF2B5EF4-FFF2-40B4-BE49-F238E27FC236}">
                <a16:creationId xmlns:a16="http://schemas.microsoft.com/office/drawing/2014/main" id="{F3B781F3-D66D-64EF-4566-311AA39E35EF}"/>
              </a:ext>
            </a:extLst>
          </p:cNvPr>
          <p:cNvSpPr>
            <a:spLocks/>
          </p:cNvSpPr>
          <p:nvPr/>
        </p:nvSpPr>
        <p:spPr bwMode="auto">
          <a:xfrm>
            <a:off x="5240339" y="3854450"/>
            <a:ext cx="669925" cy="495300"/>
          </a:xfrm>
          <a:custGeom>
            <a:avLst/>
            <a:gdLst>
              <a:gd name="G0" fmla="+- 21596 0 0"/>
              <a:gd name="G1" fmla="+- 21600 0 0"/>
              <a:gd name="G2" fmla="+- 21600 0 0"/>
              <a:gd name="T0" fmla="*/ 0 w 21596"/>
              <a:gd name="T1" fmla="*/ 21185 h 21600"/>
              <a:gd name="T2" fmla="*/ 21545 w 21596"/>
              <a:gd name="T3" fmla="*/ 0 h 21600"/>
              <a:gd name="T4" fmla="*/ 21596 w 21596"/>
              <a:gd name="T5" fmla="*/ 21600 h 21600"/>
            </a:gdLst>
            <a:ahLst/>
            <a:cxnLst>
              <a:cxn ang="0">
                <a:pos x="T0" y="T1"/>
              </a:cxn>
              <a:cxn ang="0">
                <a:pos x="T2" y="T3"/>
              </a:cxn>
              <a:cxn ang="0">
                <a:pos x="T4" y="T5"/>
              </a:cxn>
            </a:cxnLst>
            <a:rect l="0" t="0" r="r" b="b"/>
            <a:pathLst>
              <a:path w="21596" h="21600" fill="none" extrusionOk="0">
                <a:moveTo>
                  <a:pt x="-1" y="21184"/>
                </a:moveTo>
                <a:cubicBezTo>
                  <a:pt x="225" y="9439"/>
                  <a:pt x="9797" y="27"/>
                  <a:pt x="21545" y="0"/>
                </a:cubicBezTo>
              </a:path>
              <a:path w="21596" h="21600" stroke="0" extrusionOk="0">
                <a:moveTo>
                  <a:pt x="-1" y="21184"/>
                </a:moveTo>
                <a:cubicBezTo>
                  <a:pt x="225" y="9439"/>
                  <a:pt x="9797" y="27"/>
                  <a:pt x="21545" y="0"/>
                </a:cubicBezTo>
                <a:lnTo>
                  <a:pt x="21596"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6" name="Arc 34">
            <a:extLst>
              <a:ext uri="{FF2B5EF4-FFF2-40B4-BE49-F238E27FC236}">
                <a16:creationId xmlns:a16="http://schemas.microsoft.com/office/drawing/2014/main" id="{3370F264-5F3F-06BF-26EE-FF401D69D22A}"/>
              </a:ext>
            </a:extLst>
          </p:cNvPr>
          <p:cNvSpPr>
            <a:spLocks/>
          </p:cNvSpPr>
          <p:nvPr/>
        </p:nvSpPr>
        <p:spPr bwMode="auto">
          <a:xfrm>
            <a:off x="5907089" y="3363914"/>
            <a:ext cx="536575" cy="331787"/>
          </a:xfrm>
          <a:custGeom>
            <a:avLst/>
            <a:gdLst>
              <a:gd name="G0" fmla="+- 21596 0 0"/>
              <a:gd name="G1" fmla="+- 21600 0 0"/>
              <a:gd name="G2" fmla="+- 21600 0 0"/>
              <a:gd name="T0" fmla="*/ 0 w 21596"/>
              <a:gd name="T1" fmla="*/ 21187 h 21600"/>
              <a:gd name="T2" fmla="*/ 21532 w 21596"/>
              <a:gd name="T3" fmla="*/ 0 h 21600"/>
              <a:gd name="T4" fmla="*/ 21596 w 21596"/>
              <a:gd name="T5" fmla="*/ 21600 h 21600"/>
            </a:gdLst>
            <a:ahLst/>
            <a:cxnLst>
              <a:cxn ang="0">
                <a:pos x="T0" y="T1"/>
              </a:cxn>
              <a:cxn ang="0">
                <a:pos x="T2" y="T3"/>
              </a:cxn>
              <a:cxn ang="0">
                <a:pos x="T4" y="T5"/>
              </a:cxn>
            </a:cxnLst>
            <a:rect l="0" t="0" r="r" b="b"/>
            <a:pathLst>
              <a:path w="21596" h="21600" fill="none" extrusionOk="0">
                <a:moveTo>
                  <a:pt x="-1" y="21186"/>
                </a:moveTo>
                <a:cubicBezTo>
                  <a:pt x="224" y="9445"/>
                  <a:pt x="9788" y="34"/>
                  <a:pt x="21532" y="0"/>
                </a:cubicBezTo>
              </a:path>
              <a:path w="21596" h="21600" stroke="0" extrusionOk="0">
                <a:moveTo>
                  <a:pt x="-1" y="21186"/>
                </a:moveTo>
                <a:cubicBezTo>
                  <a:pt x="224" y="9445"/>
                  <a:pt x="9788" y="34"/>
                  <a:pt x="21532" y="0"/>
                </a:cubicBezTo>
                <a:lnTo>
                  <a:pt x="21596"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7" name="Arc 35">
            <a:extLst>
              <a:ext uri="{FF2B5EF4-FFF2-40B4-BE49-F238E27FC236}">
                <a16:creationId xmlns:a16="http://schemas.microsoft.com/office/drawing/2014/main" id="{55D31607-AA7F-009D-789E-E835ED9A5125}"/>
              </a:ext>
            </a:extLst>
          </p:cNvPr>
          <p:cNvSpPr>
            <a:spLocks/>
          </p:cNvSpPr>
          <p:nvPr/>
        </p:nvSpPr>
        <p:spPr bwMode="auto">
          <a:xfrm>
            <a:off x="6442075" y="3363914"/>
            <a:ext cx="611188" cy="3587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8" name="Arc 36">
            <a:extLst>
              <a:ext uri="{FF2B5EF4-FFF2-40B4-BE49-F238E27FC236}">
                <a16:creationId xmlns:a16="http://schemas.microsoft.com/office/drawing/2014/main" id="{3340EA44-75E2-EAA5-AD4C-EF9ABE1CA678}"/>
              </a:ext>
            </a:extLst>
          </p:cNvPr>
          <p:cNvSpPr>
            <a:spLocks/>
          </p:cNvSpPr>
          <p:nvPr/>
        </p:nvSpPr>
        <p:spPr bwMode="auto">
          <a:xfrm>
            <a:off x="6040439" y="3527426"/>
            <a:ext cx="403225" cy="168275"/>
          </a:xfrm>
          <a:custGeom>
            <a:avLst/>
            <a:gdLst>
              <a:gd name="G0" fmla="+- 21596 0 0"/>
              <a:gd name="G1" fmla="+- 21600 0 0"/>
              <a:gd name="G2" fmla="+- 21600 0 0"/>
              <a:gd name="T0" fmla="*/ 0 w 21596"/>
              <a:gd name="T1" fmla="*/ 21193 h 21600"/>
              <a:gd name="T2" fmla="*/ 21511 w 21596"/>
              <a:gd name="T3" fmla="*/ 0 h 21600"/>
              <a:gd name="T4" fmla="*/ 21596 w 21596"/>
              <a:gd name="T5" fmla="*/ 21600 h 21600"/>
            </a:gdLst>
            <a:ahLst/>
            <a:cxnLst>
              <a:cxn ang="0">
                <a:pos x="T0" y="T1"/>
              </a:cxn>
              <a:cxn ang="0">
                <a:pos x="T2" y="T3"/>
              </a:cxn>
              <a:cxn ang="0">
                <a:pos x="T4" y="T5"/>
              </a:cxn>
            </a:cxnLst>
            <a:rect l="0" t="0" r="r" b="b"/>
            <a:pathLst>
              <a:path w="21596" h="21600" fill="none" extrusionOk="0">
                <a:moveTo>
                  <a:pt x="-1" y="21192"/>
                </a:moveTo>
                <a:cubicBezTo>
                  <a:pt x="221" y="9457"/>
                  <a:pt x="9773" y="46"/>
                  <a:pt x="21511" y="0"/>
                </a:cubicBezTo>
              </a:path>
              <a:path w="21596" h="21600" stroke="0" extrusionOk="0">
                <a:moveTo>
                  <a:pt x="-1" y="21192"/>
                </a:moveTo>
                <a:cubicBezTo>
                  <a:pt x="221" y="9457"/>
                  <a:pt x="9773" y="46"/>
                  <a:pt x="21511" y="0"/>
                </a:cubicBezTo>
                <a:lnTo>
                  <a:pt x="21596"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49" name="Arc 37">
            <a:extLst>
              <a:ext uri="{FF2B5EF4-FFF2-40B4-BE49-F238E27FC236}">
                <a16:creationId xmlns:a16="http://schemas.microsoft.com/office/drawing/2014/main" id="{EF43C2C2-01CE-7580-964D-E0E781F4FE3A}"/>
              </a:ext>
            </a:extLst>
          </p:cNvPr>
          <p:cNvSpPr>
            <a:spLocks/>
          </p:cNvSpPr>
          <p:nvPr/>
        </p:nvSpPr>
        <p:spPr bwMode="auto">
          <a:xfrm>
            <a:off x="6442076" y="3527426"/>
            <a:ext cx="404813" cy="168275"/>
          </a:xfrm>
          <a:custGeom>
            <a:avLst/>
            <a:gdLst>
              <a:gd name="G0" fmla="+- 85 0 0"/>
              <a:gd name="G1" fmla="+- 21600 0 0"/>
              <a:gd name="G2" fmla="+- 21600 0 0"/>
              <a:gd name="T0" fmla="*/ 0 w 21681"/>
              <a:gd name="T1" fmla="*/ 0 h 21600"/>
              <a:gd name="T2" fmla="*/ 21681 w 21681"/>
              <a:gd name="T3" fmla="*/ 21191 h 21600"/>
              <a:gd name="T4" fmla="*/ 85 w 21681"/>
              <a:gd name="T5" fmla="*/ 21600 h 21600"/>
            </a:gdLst>
            <a:ahLst/>
            <a:cxnLst>
              <a:cxn ang="0">
                <a:pos x="T0" y="T1"/>
              </a:cxn>
              <a:cxn ang="0">
                <a:pos x="T2" y="T3"/>
              </a:cxn>
              <a:cxn ang="0">
                <a:pos x="T4" y="T5"/>
              </a:cxn>
            </a:cxnLst>
            <a:rect l="0" t="0" r="r" b="b"/>
            <a:pathLst>
              <a:path w="21681" h="21600" fill="none" extrusionOk="0">
                <a:moveTo>
                  <a:pt x="0" y="0"/>
                </a:moveTo>
                <a:cubicBezTo>
                  <a:pt x="28" y="0"/>
                  <a:pt x="56" y="0"/>
                  <a:pt x="85" y="0"/>
                </a:cubicBezTo>
                <a:cubicBezTo>
                  <a:pt x="11854" y="0"/>
                  <a:pt x="21458" y="9423"/>
                  <a:pt x="21681" y="21190"/>
                </a:cubicBezTo>
              </a:path>
              <a:path w="21681" h="21600" stroke="0" extrusionOk="0">
                <a:moveTo>
                  <a:pt x="0" y="0"/>
                </a:moveTo>
                <a:cubicBezTo>
                  <a:pt x="28" y="0"/>
                  <a:pt x="56" y="0"/>
                  <a:pt x="85" y="0"/>
                </a:cubicBezTo>
                <a:cubicBezTo>
                  <a:pt x="11854" y="0"/>
                  <a:pt x="21458" y="9423"/>
                  <a:pt x="21681" y="21190"/>
                </a:cubicBezTo>
                <a:lnTo>
                  <a:pt x="85"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0" name="Arc 38">
            <a:extLst>
              <a:ext uri="{FF2B5EF4-FFF2-40B4-BE49-F238E27FC236}">
                <a16:creationId xmlns:a16="http://schemas.microsoft.com/office/drawing/2014/main" id="{5FD9F6D5-79F4-3310-CB93-50F960A3F95B}"/>
              </a:ext>
            </a:extLst>
          </p:cNvPr>
          <p:cNvSpPr>
            <a:spLocks/>
          </p:cNvSpPr>
          <p:nvPr/>
        </p:nvSpPr>
        <p:spPr bwMode="auto">
          <a:xfrm>
            <a:off x="5905501" y="3852864"/>
            <a:ext cx="671513" cy="338137"/>
          </a:xfrm>
          <a:custGeom>
            <a:avLst/>
            <a:gdLst>
              <a:gd name="G0" fmla="+- 21600 0 0"/>
              <a:gd name="G1" fmla="+- 413 0 0"/>
              <a:gd name="G2" fmla="+- 21600 0 0"/>
              <a:gd name="T0" fmla="*/ 21549 w 21600"/>
              <a:gd name="T1" fmla="*/ 22013 h 22013"/>
              <a:gd name="T2" fmla="*/ 4 w 21600"/>
              <a:gd name="T3" fmla="*/ 0 h 22013"/>
              <a:gd name="T4" fmla="*/ 21600 w 21600"/>
              <a:gd name="T5" fmla="*/ 413 h 22013"/>
            </a:gdLst>
            <a:ahLst/>
            <a:cxnLst>
              <a:cxn ang="0">
                <a:pos x="T0" y="T1"/>
              </a:cxn>
              <a:cxn ang="0">
                <a:pos x="T2" y="T3"/>
              </a:cxn>
              <a:cxn ang="0">
                <a:pos x="T4" y="T5"/>
              </a:cxn>
            </a:cxnLst>
            <a:rect l="0" t="0" r="r" b="b"/>
            <a:pathLst>
              <a:path w="21600" h="22013" fill="none" extrusionOk="0">
                <a:moveTo>
                  <a:pt x="21549" y="22012"/>
                </a:moveTo>
                <a:cubicBezTo>
                  <a:pt x="9639" y="21984"/>
                  <a:pt x="0" y="12322"/>
                  <a:pt x="0" y="413"/>
                </a:cubicBezTo>
                <a:cubicBezTo>
                  <a:pt x="0" y="275"/>
                  <a:pt x="1" y="137"/>
                  <a:pt x="3" y="-1"/>
                </a:cubicBezTo>
              </a:path>
              <a:path w="21600" h="22013" stroke="0" extrusionOk="0">
                <a:moveTo>
                  <a:pt x="21549" y="22012"/>
                </a:moveTo>
                <a:cubicBezTo>
                  <a:pt x="9639" y="21984"/>
                  <a:pt x="0" y="12322"/>
                  <a:pt x="0" y="413"/>
                </a:cubicBezTo>
                <a:cubicBezTo>
                  <a:pt x="0" y="275"/>
                  <a:pt x="1" y="137"/>
                  <a:pt x="3" y="-1"/>
                </a:cubicBezTo>
                <a:lnTo>
                  <a:pt x="21600" y="413"/>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1" name="Arc 39">
            <a:extLst>
              <a:ext uri="{FF2B5EF4-FFF2-40B4-BE49-F238E27FC236}">
                <a16:creationId xmlns:a16="http://schemas.microsoft.com/office/drawing/2014/main" id="{971AD188-9841-2A0E-7852-EE007D6B190B}"/>
              </a:ext>
            </a:extLst>
          </p:cNvPr>
          <p:cNvSpPr>
            <a:spLocks/>
          </p:cNvSpPr>
          <p:nvPr/>
        </p:nvSpPr>
        <p:spPr bwMode="auto">
          <a:xfrm>
            <a:off x="6040439" y="3856038"/>
            <a:ext cx="403225" cy="171450"/>
          </a:xfrm>
          <a:custGeom>
            <a:avLst/>
            <a:gdLst>
              <a:gd name="G0" fmla="+- 21600 0 0"/>
              <a:gd name="G1" fmla="+- 407 0 0"/>
              <a:gd name="G2" fmla="+- 21600 0 0"/>
              <a:gd name="T0" fmla="*/ 21600 w 21600"/>
              <a:gd name="T1" fmla="*/ 22007 h 22007"/>
              <a:gd name="T2" fmla="*/ 4 w 21600"/>
              <a:gd name="T3" fmla="*/ 0 h 22007"/>
              <a:gd name="T4" fmla="*/ 21600 w 21600"/>
              <a:gd name="T5" fmla="*/ 407 h 22007"/>
            </a:gdLst>
            <a:ahLst/>
            <a:cxnLst>
              <a:cxn ang="0">
                <a:pos x="T0" y="T1"/>
              </a:cxn>
              <a:cxn ang="0">
                <a:pos x="T2" y="T3"/>
              </a:cxn>
              <a:cxn ang="0">
                <a:pos x="T4" y="T5"/>
              </a:cxn>
            </a:cxnLst>
            <a:rect l="0" t="0" r="r" b="b"/>
            <a:pathLst>
              <a:path w="21600" h="22007" fill="none" extrusionOk="0">
                <a:moveTo>
                  <a:pt x="21600" y="22006"/>
                </a:moveTo>
                <a:cubicBezTo>
                  <a:pt x="9670" y="22007"/>
                  <a:pt x="0" y="12336"/>
                  <a:pt x="0" y="407"/>
                </a:cubicBezTo>
                <a:cubicBezTo>
                  <a:pt x="0" y="271"/>
                  <a:pt x="1" y="135"/>
                  <a:pt x="3" y="-1"/>
                </a:cubicBezTo>
              </a:path>
              <a:path w="21600" h="22007" stroke="0" extrusionOk="0">
                <a:moveTo>
                  <a:pt x="21600" y="22006"/>
                </a:moveTo>
                <a:cubicBezTo>
                  <a:pt x="9670" y="22007"/>
                  <a:pt x="0" y="12336"/>
                  <a:pt x="0" y="407"/>
                </a:cubicBezTo>
                <a:cubicBezTo>
                  <a:pt x="0" y="271"/>
                  <a:pt x="1" y="135"/>
                  <a:pt x="3" y="-1"/>
                </a:cubicBezTo>
                <a:lnTo>
                  <a:pt x="21600" y="407"/>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2" name="Freeform 40">
            <a:extLst>
              <a:ext uri="{FF2B5EF4-FFF2-40B4-BE49-F238E27FC236}">
                <a16:creationId xmlns:a16="http://schemas.microsoft.com/office/drawing/2014/main" id="{9EB780BD-70BE-688F-2226-D6648A950443}"/>
              </a:ext>
            </a:extLst>
          </p:cNvPr>
          <p:cNvSpPr>
            <a:spLocks/>
          </p:cNvSpPr>
          <p:nvPr/>
        </p:nvSpPr>
        <p:spPr bwMode="auto">
          <a:xfrm>
            <a:off x="6216651" y="3616325"/>
            <a:ext cx="563563" cy="420688"/>
          </a:xfrm>
          <a:custGeom>
            <a:avLst/>
            <a:gdLst>
              <a:gd name="T0" fmla="*/ 140 w 355"/>
              <a:gd name="T1" fmla="*/ 252 h 265"/>
              <a:gd name="T2" fmla="*/ 93 w 355"/>
              <a:gd name="T3" fmla="*/ 218 h 265"/>
              <a:gd name="T4" fmla="*/ 56 w 355"/>
              <a:gd name="T5" fmla="*/ 195 h 265"/>
              <a:gd name="T6" fmla="*/ 18 w 355"/>
              <a:gd name="T7" fmla="*/ 161 h 265"/>
              <a:gd name="T8" fmla="*/ 9 w 355"/>
              <a:gd name="T9" fmla="*/ 115 h 265"/>
              <a:gd name="T10" fmla="*/ 0 w 355"/>
              <a:gd name="T11" fmla="*/ 80 h 265"/>
              <a:gd name="T12" fmla="*/ 18 w 355"/>
              <a:gd name="T13" fmla="*/ 46 h 265"/>
              <a:gd name="T14" fmla="*/ 47 w 355"/>
              <a:gd name="T15" fmla="*/ 23 h 265"/>
              <a:gd name="T16" fmla="*/ 93 w 355"/>
              <a:gd name="T17" fmla="*/ 23 h 265"/>
              <a:gd name="T18" fmla="*/ 167 w 355"/>
              <a:gd name="T19" fmla="*/ 0 h 265"/>
              <a:gd name="T20" fmla="*/ 251 w 355"/>
              <a:gd name="T21" fmla="*/ 23 h 265"/>
              <a:gd name="T22" fmla="*/ 307 w 355"/>
              <a:gd name="T23" fmla="*/ 69 h 265"/>
              <a:gd name="T24" fmla="*/ 335 w 355"/>
              <a:gd name="T25" fmla="*/ 115 h 265"/>
              <a:gd name="T26" fmla="*/ 354 w 355"/>
              <a:gd name="T27" fmla="*/ 184 h 265"/>
              <a:gd name="T28" fmla="*/ 335 w 355"/>
              <a:gd name="T29" fmla="*/ 206 h 265"/>
              <a:gd name="T30" fmla="*/ 326 w 355"/>
              <a:gd name="T31" fmla="*/ 229 h 265"/>
              <a:gd name="T32" fmla="*/ 317 w 355"/>
              <a:gd name="T33" fmla="*/ 241 h 265"/>
              <a:gd name="T34" fmla="*/ 307 w 355"/>
              <a:gd name="T3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265">
                <a:moveTo>
                  <a:pt x="140" y="252"/>
                </a:moveTo>
                <a:lnTo>
                  <a:pt x="93" y="218"/>
                </a:lnTo>
                <a:lnTo>
                  <a:pt x="56" y="195"/>
                </a:lnTo>
                <a:lnTo>
                  <a:pt x="18" y="161"/>
                </a:lnTo>
                <a:lnTo>
                  <a:pt x="9" y="115"/>
                </a:lnTo>
                <a:lnTo>
                  <a:pt x="0" y="80"/>
                </a:lnTo>
                <a:lnTo>
                  <a:pt x="18" y="46"/>
                </a:lnTo>
                <a:lnTo>
                  <a:pt x="47" y="23"/>
                </a:lnTo>
                <a:lnTo>
                  <a:pt x="93" y="23"/>
                </a:lnTo>
                <a:lnTo>
                  <a:pt x="167" y="0"/>
                </a:lnTo>
                <a:lnTo>
                  <a:pt x="251" y="23"/>
                </a:lnTo>
                <a:lnTo>
                  <a:pt x="307" y="69"/>
                </a:lnTo>
                <a:lnTo>
                  <a:pt x="335" y="115"/>
                </a:lnTo>
                <a:lnTo>
                  <a:pt x="354" y="184"/>
                </a:lnTo>
                <a:lnTo>
                  <a:pt x="335" y="206"/>
                </a:lnTo>
                <a:lnTo>
                  <a:pt x="326" y="229"/>
                </a:lnTo>
                <a:lnTo>
                  <a:pt x="317" y="241"/>
                </a:lnTo>
                <a:lnTo>
                  <a:pt x="307" y="264"/>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3" name="Freeform 41">
            <a:extLst>
              <a:ext uri="{FF2B5EF4-FFF2-40B4-BE49-F238E27FC236}">
                <a16:creationId xmlns:a16="http://schemas.microsoft.com/office/drawing/2014/main" id="{C4924735-7183-CAAB-D93E-40338054C146}"/>
              </a:ext>
            </a:extLst>
          </p:cNvPr>
          <p:cNvSpPr>
            <a:spLocks/>
          </p:cNvSpPr>
          <p:nvPr/>
        </p:nvSpPr>
        <p:spPr bwMode="auto">
          <a:xfrm>
            <a:off x="6378576" y="3708400"/>
            <a:ext cx="282575" cy="273050"/>
          </a:xfrm>
          <a:custGeom>
            <a:avLst/>
            <a:gdLst>
              <a:gd name="T0" fmla="*/ 121 w 178"/>
              <a:gd name="T1" fmla="*/ 160 h 172"/>
              <a:gd name="T2" fmla="*/ 140 w 178"/>
              <a:gd name="T3" fmla="*/ 148 h 172"/>
              <a:gd name="T4" fmla="*/ 167 w 178"/>
              <a:gd name="T5" fmla="*/ 137 h 172"/>
              <a:gd name="T6" fmla="*/ 177 w 178"/>
              <a:gd name="T7" fmla="*/ 91 h 172"/>
              <a:gd name="T8" fmla="*/ 167 w 178"/>
              <a:gd name="T9" fmla="*/ 57 h 172"/>
              <a:gd name="T10" fmla="*/ 121 w 178"/>
              <a:gd name="T11" fmla="*/ 22 h 172"/>
              <a:gd name="T12" fmla="*/ 83 w 178"/>
              <a:gd name="T13" fmla="*/ 0 h 172"/>
              <a:gd name="T14" fmla="*/ 47 w 178"/>
              <a:gd name="T15" fmla="*/ 0 h 172"/>
              <a:gd name="T16" fmla="*/ 9 w 178"/>
              <a:gd name="T17" fmla="*/ 34 h 172"/>
              <a:gd name="T18" fmla="*/ 0 w 178"/>
              <a:gd name="T19" fmla="*/ 80 h 172"/>
              <a:gd name="T20" fmla="*/ 28 w 178"/>
              <a:gd name="T21" fmla="*/ 114 h 172"/>
              <a:gd name="T22" fmla="*/ 65 w 178"/>
              <a:gd name="T23" fmla="*/ 137 h 172"/>
              <a:gd name="T24" fmla="*/ 93 w 178"/>
              <a:gd name="T25" fmla="*/ 148 h 172"/>
              <a:gd name="T26" fmla="*/ 121 w 178"/>
              <a:gd name="T27" fmla="*/ 17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172">
                <a:moveTo>
                  <a:pt x="121" y="160"/>
                </a:moveTo>
                <a:lnTo>
                  <a:pt x="140" y="148"/>
                </a:lnTo>
                <a:lnTo>
                  <a:pt x="167" y="137"/>
                </a:lnTo>
                <a:lnTo>
                  <a:pt x="177" y="91"/>
                </a:lnTo>
                <a:lnTo>
                  <a:pt x="167" y="57"/>
                </a:lnTo>
                <a:lnTo>
                  <a:pt x="121" y="22"/>
                </a:lnTo>
                <a:lnTo>
                  <a:pt x="83" y="0"/>
                </a:lnTo>
                <a:lnTo>
                  <a:pt x="47" y="0"/>
                </a:lnTo>
                <a:lnTo>
                  <a:pt x="9" y="34"/>
                </a:lnTo>
                <a:lnTo>
                  <a:pt x="0" y="80"/>
                </a:lnTo>
                <a:lnTo>
                  <a:pt x="28" y="114"/>
                </a:lnTo>
                <a:lnTo>
                  <a:pt x="65" y="137"/>
                </a:lnTo>
                <a:lnTo>
                  <a:pt x="93" y="148"/>
                </a:lnTo>
                <a:lnTo>
                  <a:pt x="121" y="171"/>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4" name="Freeform 42">
            <a:extLst>
              <a:ext uri="{FF2B5EF4-FFF2-40B4-BE49-F238E27FC236}">
                <a16:creationId xmlns:a16="http://schemas.microsoft.com/office/drawing/2014/main" id="{EE7981E1-A267-387F-E762-8F8A924F459A}"/>
              </a:ext>
            </a:extLst>
          </p:cNvPr>
          <p:cNvSpPr>
            <a:spLocks/>
          </p:cNvSpPr>
          <p:nvPr/>
        </p:nvSpPr>
        <p:spPr bwMode="auto">
          <a:xfrm>
            <a:off x="6705601" y="3908425"/>
            <a:ext cx="163513" cy="128588"/>
          </a:xfrm>
          <a:custGeom>
            <a:avLst/>
            <a:gdLst>
              <a:gd name="T0" fmla="*/ 0 w 103"/>
              <a:gd name="T1" fmla="*/ 80 h 81"/>
              <a:gd name="T2" fmla="*/ 45 w 103"/>
              <a:gd name="T3" fmla="*/ 68 h 81"/>
              <a:gd name="T4" fmla="*/ 74 w 103"/>
              <a:gd name="T5" fmla="*/ 34 h 81"/>
              <a:gd name="T6" fmla="*/ 92 w 103"/>
              <a:gd name="T7" fmla="*/ 11 h 81"/>
              <a:gd name="T8" fmla="*/ 102 w 103"/>
              <a:gd name="T9" fmla="*/ 0 h 81"/>
            </a:gdLst>
            <a:ahLst/>
            <a:cxnLst>
              <a:cxn ang="0">
                <a:pos x="T0" y="T1"/>
              </a:cxn>
              <a:cxn ang="0">
                <a:pos x="T2" y="T3"/>
              </a:cxn>
              <a:cxn ang="0">
                <a:pos x="T4" y="T5"/>
              </a:cxn>
              <a:cxn ang="0">
                <a:pos x="T6" y="T7"/>
              </a:cxn>
              <a:cxn ang="0">
                <a:pos x="T8" y="T9"/>
              </a:cxn>
            </a:cxnLst>
            <a:rect l="0" t="0" r="r" b="b"/>
            <a:pathLst>
              <a:path w="103" h="81">
                <a:moveTo>
                  <a:pt x="0" y="80"/>
                </a:moveTo>
                <a:lnTo>
                  <a:pt x="45" y="68"/>
                </a:lnTo>
                <a:lnTo>
                  <a:pt x="74" y="34"/>
                </a:lnTo>
                <a:lnTo>
                  <a:pt x="92" y="11"/>
                </a:lnTo>
                <a:lnTo>
                  <a:pt x="102"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5" name="Freeform 43">
            <a:extLst>
              <a:ext uri="{FF2B5EF4-FFF2-40B4-BE49-F238E27FC236}">
                <a16:creationId xmlns:a16="http://schemas.microsoft.com/office/drawing/2014/main" id="{26ECAB89-AE96-E83F-9159-4D13262E4A45}"/>
              </a:ext>
            </a:extLst>
          </p:cNvPr>
          <p:cNvSpPr>
            <a:spLocks/>
          </p:cNvSpPr>
          <p:nvPr/>
        </p:nvSpPr>
        <p:spPr bwMode="auto">
          <a:xfrm>
            <a:off x="6600826" y="3962401"/>
            <a:ext cx="106363" cy="74613"/>
          </a:xfrm>
          <a:custGeom>
            <a:avLst/>
            <a:gdLst>
              <a:gd name="T0" fmla="*/ 0 w 67"/>
              <a:gd name="T1" fmla="*/ 0 h 47"/>
              <a:gd name="T2" fmla="*/ 27 w 67"/>
              <a:gd name="T3" fmla="*/ 23 h 47"/>
              <a:gd name="T4" fmla="*/ 66 w 67"/>
              <a:gd name="T5" fmla="*/ 46 h 47"/>
            </a:gdLst>
            <a:ahLst/>
            <a:cxnLst>
              <a:cxn ang="0">
                <a:pos x="T0" y="T1"/>
              </a:cxn>
              <a:cxn ang="0">
                <a:pos x="T2" y="T3"/>
              </a:cxn>
              <a:cxn ang="0">
                <a:pos x="T4" y="T5"/>
              </a:cxn>
            </a:cxnLst>
            <a:rect l="0" t="0" r="r" b="b"/>
            <a:pathLst>
              <a:path w="67" h="47">
                <a:moveTo>
                  <a:pt x="0" y="0"/>
                </a:moveTo>
                <a:lnTo>
                  <a:pt x="27" y="23"/>
                </a:lnTo>
                <a:lnTo>
                  <a:pt x="66" y="46"/>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6" name="Freeform 44">
            <a:extLst>
              <a:ext uri="{FF2B5EF4-FFF2-40B4-BE49-F238E27FC236}">
                <a16:creationId xmlns:a16="http://schemas.microsoft.com/office/drawing/2014/main" id="{FD528BF9-5A19-743F-8ED7-EBC3F9E124B4}"/>
              </a:ext>
            </a:extLst>
          </p:cNvPr>
          <p:cNvSpPr>
            <a:spLocks/>
          </p:cNvSpPr>
          <p:nvPr/>
        </p:nvSpPr>
        <p:spPr bwMode="auto">
          <a:xfrm>
            <a:off x="6424613" y="4016375"/>
            <a:ext cx="311150" cy="147638"/>
          </a:xfrm>
          <a:custGeom>
            <a:avLst/>
            <a:gdLst>
              <a:gd name="T0" fmla="*/ 0 w 196"/>
              <a:gd name="T1" fmla="*/ 0 h 93"/>
              <a:gd name="T2" fmla="*/ 55 w 196"/>
              <a:gd name="T3" fmla="*/ 23 h 93"/>
              <a:gd name="T4" fmla="*/ 102 w 196"/>
              <a:gd name="T5" fmla="*/ 46 h 93"/>
              <a:gd name="T6" fmla="*/ 148 w 196"/>
              <a:gd name="T7" fmla="*/ 80 h 93"/>
              <a:gd name="T8" fmla="*/ 195 w 196"/>
              <a:gd name="T9" fmla="*/ 92 h 93"/>
            </a:gdLst>
            <a:ahLst/>
            <a:cxnLst>
              <a:cxn ang="0">
                <a:pos x="T0" y="T1"/>
              </a:cxn>
              <a:cxn ang="0">
                <a:pos x="T2" y="T3"/>
              </a:cxn>
              <a:cxn ang="0">
                <a:pos x="T4" y="T5"/>
              </a:cxn>
              <a:cxn ang="0">
                <a:pos x="T6" y="T7"/>
              </a:cxn>
              <a:cxn ang="0">
                <a:pos x="T8" y="T9"/>
              </a:cxn>
            </a:cxnLst>
            <a:rect l="0" t="0" r="r" b="b"/>
            <a:pathLst>
              <a:path w="196" h="93">
                <a:moveTo>
                  <a:pt x="0" y="0"/>
                </a:moveTo>
                <a:lnTo>
                  <a:pt x="55" y="23"/>
                </a:lnTo>
                <a:lnTo>
                  <a:pt x="102" y="46"/>
                </a:lnTo>
                <a:lnTo>
                  <a:pt x="148" y="80"/>
                </a:lnTo>
                <a:lnTo>
                  <a:pt x="195" y="92"/>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7" name="Line 45">
            <a:extLst>
              <a:ext uri="{FF2B5EF4-FFF2-40B4-BE49-F238E27FC236}">
                <a16:creationId xmlns:a16="http://schemas.microsoft.com/office/drawing/2014/main" id="{E6D67526-DFB1-F75A-CF85-5570FE6CD752}"/>
              </a:ext>
            </a:extLst>
          </p:cNvPr>
          <p:cNvSpPr>
            <a:spLocks noChangeShapeType="1"/>
          </p:cNvSpPr>
          <p:nvPr/>
        </p:nvSpPr>
        <p:spPr bwMode="auto">
          <a:xfrm>
            <a:off x="6038850" y="3689351"/>
            <a:ext cx="0" cy="1635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8" name="Freeform 46">
            <a:extLst>
              <a:ext uri="{FF2B5EF4-FFF2-40B4-BE49-F238E27FC236}">
                <a16:creationId xmlns:a16="http://schemas.microsoft.com/office/drawing/2014/main" id="{2A2AE0E4-977B-8093-DD03-50C99ECE1E2D}"/>
              </a:ext>
            </a:extLst>
          </p:cNvPr>
          <p:cNvSpPr>
            <a:spLocks/>
          </p:cNvSpPr>
          <p:nvPr/>
        </p:nvSpPr>
        <p:spPr bwMode="auto">
          <a:xfrm>
            <a:off x="6838950" y="3689351"/>
            <a:ext cx="46038" cy="238125"/>
          </a:xfrm>
          <a:custGeom>
            <a:avLst/>
            <a:gdLst>
              <a:gd name="T0" fmla="*/ 0 w 29"/>
              <a:gd name="T1" fmla="*/ 0 h 150"/>
              <a:gd name="T2" fmla="*/ 18 w 29"/>
              <a:gd name="T3" fmla="*/ 57 h 150"/>
              <a:gd name="T4" fmla="*/ 28 w 29"/>
              <a:gd name="T5" fmla="*/ 115 h 150"/>
              <a:gd name="T6" fmla="*/ 9 w 29"/>
              <a:gd name="T7" fmla="*/ 149 h 150"/>
            </a:gdLst>
            <a:ahLst/>
            <a:cxnLst>
              <a:cxn ang="0">
                <a:pos x="T0" y="T1"/>
              </a:cxn>
              <a:cxn ang="0">
                <a:pos x="T2" y="T3"/>
              </a:cxn>
              <a:cxn ang="0">
                <a:pos x="T4" y="T5"/>
              </a:cxn>
              <a:cxn ang="0">
                <a:pos x="T6" y="T7"/>
              </a:cxn>
            </a:cxnLst>
            <a:rect l="0" t="0" r="r" b="b"/>
            <a:pathLst>
              <a:path w="29" h="150">
                <a:moveTo>
                  <a:pt x="0" y="0"/>
                </a:moveTo>
                <a:lnTo>
                  <a:pt x="18" y="57"/>
                </a:lnTo>
                <a:lnTo>
                  <a:pt x="28" y="115"/>
                </a:lnTo>
                <a:lnTo>
                  <a:pt x="9" y="149"/>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59" name="Arc 47">
            <a:extLst>
              <a:ext uri="{FF2B5EF4-FFF2-40B4-BE49-F238E27FC236}">
                <a16:creationId xmlns:a16="http://schemas.microsoft.com/office/drawing/2014/main" id="{59E7A664-655D-6F06-0AAF-F5D4160BB718}"/>
              </a:ext>
            </a:extLst>
          </p:cNvPr>
          <p:cNvSpPr>
            <a:spLocks/>
          </p:cNvSpPr>
          <p:nvPr/>
        </p:nvSpPr>
        <p:spPr bwMode="auto">
          <a:xfrm>
            <a:off x="6723064" y="3940176"/>
            <a:ext cx="344487" cy="231775"/>
          </a:xfrm>
          <a:custGeom>
            <a:avLst/>
            <a:gdLst>
              <a:gd name="G0" fmla="+- 0 0 0"/>
              <a:gd name="G1" fmla="+- 148 0 0"/>
              <a:gd name="G2" fmla="+- 21600 0 0"/>
              <a:gd name="T0" fmla="*/ 21599 w 21600"/>
              <a:gd name="T1" fmla="*/ 0 h 21748"/>
              <a:gd name="T2" fmla="*/ 0 w 21600"/>
              <a:gd name="T3" fmla="*/ 21748 h 21748"/>
              <a:gd name="T4" fmla="*/ 0 w 21600"/>
              <a:gd name="T5" fmla="*/ 148 h 21748"/>
            </a:gdLst>
            <a:ahLst/>
            <a:cxnLst>
              <a:cxn ang="0">
                <a:pos x="T0" y="T1"/>
              </a:cxn>
              <a:cxn ang="0">
                <a:pos x="T2" y="T3"/>
              </a:cxn>
              <a:cxn ang="0">
                <a:pos x="T4" y="T5"/>
              </a:cxn>
            </a:cxnLst>
            <a:rect l="0" t="0" r="r" b="b"/>
            <a:pathLst>
              <a:path w="21600" h="21748" fill="none" extrusionOk="0">
                <a:moveTo>
                  <a:pt x="21599" y="-1"/>
                </a:moveTo>
                <a:cubicBezTo>
                  <a:pt x="21599" y="49"/>
                  <a:pt x="21600" y="98"/>
                  <a:pt x="21600" y="148"/>
                </a:cubicBezTo>
                <a:cubicBezTo>
                  <a:pt x="21600" y="12077"/>
                  <a:pt x="11929" y="21748"/>
                  <a:pt x="-1" y="21748"/>
                </a:cubicBezTo>
              </a:path>
              <a:path w="21600" h="21748" stroke="0" extrusionOk="0">
                <a:moveTo>
                  <a:pt x="21599" y="-1"/>
                </a:moveTo>
                <a:cubicBezTo>
                  <a:pt x="21599" y="49"/>
                  <a:pt x="21600" y="98"/>
                  <a:pt x="21600" y="148"/>
                </a:cubicBezTo>
                <a:cubicBezTo>
                  <a:pt x="21600" y="12077"/>
                  <a:pt x="11929" y="21748"/>
                  <a:pt x="-1" y="21748"/>
                </a:cubicBezTo>
                <a:lnTo>
                  <a:pt x="0" y="148"/>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0" name="Arc 48">
            <a:extLst>
              <a:ext uri="{FF2B5EF4-FFF2-40B4-BE49-F238E27FC236}">
                <a16:creationId xmlns:a16="http://schemas.microsoft.com/office/drawing/2014/main" id="{0479E6E2-EB3B-56D7-3CD6-8BD63E95F9C3}"/>
              </a:ext>
            </a:extLst>
          </p:cNvPr>
          <p:cNvSpPr>
            <a:spLocks/>
          </p:cNvSpPr>
          <p:nvPr/>
        </p:nvSpPr>
        <p:spPr bwMode="auto">
          <a:xfrm>
            <a:off x="7062789" y="3684589"/>
            <a:ext cx="314325" cy="122237"/>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1" name="Arc 49">
            <a:extLst>
              <a:ext uri="{FF2B5EF4-FFF2-40B4-BE49-F238E27FC236}">
                <a16:creationId xmlns:a16="http://schemas.microsoft.com/office/drawing/2014/main" id="{5FA36E2D-EDC6-5AA7-0278-3EF20A310E32}"/>
              </a:ext>
            </a:extLst>
          </p:cNvPr>
          <p:cNvSpPr>
            <a:spLocks/>
          </p:cNvSpPr>
          <p:nvPr/>
        </p:nvSpPr>
        <p:spPr bwMode="auto">
          <a:xfrm>
            <a:off x="7078664" y="3817939"/>
            <a:ext cx="314325" cy="123825"/>
          </a:xfrm>
          <a:custGeom>
            <a:avLst/>
            <a:gdLst>
              <a:gd name="G0" fmla="+- 21598 0 0"/>
              <a:gd name="G1" fmla="+- 21600 0 0"/>
              <a:gd name="G2" fmla="+- 21600 0 0"/>
              <a:gd name="T0" fmla="*/ 0 w 21598"/>
              <a:gd name="T1" fmla="*/ 21321 h 21600"/>
              <a:gd name="T2" fmla="*/ 21490 w 21598"/>
              <a:gd name="T3" fmla="*/ 0 h 21600"/>
              <a:gd name="T4" fmla="*/ 21598 w 21598"/>
              <a:gd name="T5" fmla="*/ 21600 h 21600"/>
            </a:gdLst>
            <a:ahLst/>
            <a:cxnLst>
              <a:cxn ang="0">
                <a:pos x="T0" y="T1"/>
              </a:cxn>
              <a:cxn ang="0">
                <a:pos x="T2" y="T3"/>
              </a:cxn>
              <a:cxn ang="0">
                <a:pos x="T4" y="T5"/>
              </a:cxn>
            </a:cxnLst>
            <a:rect l="0" t="0" r="r" b="b"/>
            <a:pathLst>
              <a:path w="21598" h="21600" fill="none" extrusionOk="0">
                <a:moveTo>
                  <a:pt x="-1" y="21320"/>
                </a:moveTo>
                <a:cubicBezTo>
                  <a:pt x="151" y="9543"/>
                  <a:pt x="9711" y="59"/>
                  <a:pt x="21490" y="0"/>
                </a:cubicBezTo>
              </a:path>
              <a:path w="21598" h="21600" stroke="0" extrusionOk="0">
                <a:moveTo>
                  <a:pt x="-1" y="21320"/>
                </a:moveTo>
                <a:cubicBezTo>
                  <a:pt x="151" y="9543"/>
                  <a:pt x="9711" y="59"/>
                  <a:pt x="21490" y="0"/>
                </a:cubicBezTo>
                <a:lnTo>
                  <a:pt x="21598"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9762" name="Group 50">
            <a:extLst>
              <a:ext uri="{FF2B5EF4-FFF2-40B4-BE49-F238E27FC236}">
                <a16:creationId xmlns:a16="http://schemas.microsoft.com/office/drawing/2014/main" id="{6B8AE42F-9787-210D-F928-A44E3DD6EB4B}"/>
              </a:ext>
            </a:extLst>
          </p:cNvPr>
          <p:cNvGrpSpPr>
            <a:grpSpLocks/>
          </p:cNvGrpSpPr>
          <p:nvPr/>
        </p:nvGrpSpPr>
        <p:grpSpPr bwMode="auto">
          <a:xfrm>
            <a:off x="7361238" y="3684589"/>
            <a:ext cx="328612" cy="257175"/>
            <a:chOff x="3677" y="2321"/>
            <a:chExt cx="207" cy="162"/>
          </a:xfrm>
        </p:grpSpPr>
        <p:sp>
          <p:nvSpPr>
            <p:cNvPr id="499763" name="Arc 51">
              <a:extLst>
                <a:ext uri="{FF2B5EF4-FFF2-40B4-BE49-F238E27FC236}">
                  <a16:creationId xmlns:a16="http://schemas.microsoft.com/office/drawing/2014/main" id="{1DBC17AF-15BC-2213-A732-655532F0A4BC}"/>
                </a:ext>
              </a:extLst>
            </p:cNvPr>
            <p:cNvSpPr>
              <a:spLocks/>
            </p:cNvSpPr>
            <p:nvPr/>
          </p:nvSpPr>
          <p:spPr bwMode="auto">
            <a:xfrm>
              <a:off x="3677" y="2321"/>
              <a:ext cx="198" cy="7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4" name="Arc 52">
              <a:extLst>
                <a:ext uri="{FF2B5EF4-FFF2-40B4-BE49-F238E27FC236}">
                  <a16:creationId xmlns:a16="http://schemas.microsoft.com/office/drawing/2014/main" id="{54C5BC9B-8895-D7A1-DF31-CB681296592F}"/>
                </a:ext>
              </a:extLst>
            </p:cNvPr>
            <p:cNvSpPr>
              <a:spLocks/>
            </p:cNvSpPr>
            <p:nvPr/>
          </p:nvSpPr>
          <p:spPr bwMode="auto">
            <a:xfrm>
              <a:off x="3686" y="2405"/>
              <a:ext cx="198" cy="78"/>
            </a:xfrm>
            <a:custGeom>
              <a:avLst/>
              <a:gdLst>
                <a:gd name="G0" fmla="+- 0 0 0"/>
                <a:gd name="G1" fmla="+- 21600 0 0"/>
                <a:gd name="G2" fmla="+- 21600 0 0"/>
                <a:gd name="T0" fmla="*/ 0 w 21598"/>
                <a:gd name="T1" fmla="*/ 0 h 21600"/>
                <a:gd name="T2" fmla="*/ 21598 w 21598"/>
                <a:gd name="T3" fmla="*/ 21321 h 21600"/>
                <a:gd name="T4" fmla="*/ 0 w 21598"/>
                <a:gd name="T5" fmla="*/ 21600 h 21600"/>
              </a:gdLst>
              <a:ahLst/>
              <a:cxnLst>
                <a:cxn ang="0">
                  <a:pos x="T0" y="T1"/>
                </a:cxn>
                <a:cxn ang="0">
                  <a:pos x="T2" y="T3"/>
                </a:cxn>
                <a:cxn ang="0">
                  <a:pos x="T4" y="T5"/>
                </a:cxn>
              </a:cxnLst>
              <a:rect l="0" t="0" r="r" b="b"/>
              <a:pathLst>
                <a:path w="21598" h="21600" fill="none" extrusionOk="0">
                  <a:moveTo>
                    <a:pt x="0" y="0"/>
                  </a:moveTo>
                  <a:cubicBezTo>
                    <a:pt x="11820" y="0"/>
                    <a:pt x="21445" y="9501"/>
                    <a:pt x="21598" y="21320"/>
                  </a:cubicBezTo>
                </a:path>
                <a:path w="21598" h="21600" stroke="0" extrusionOk="0">
                  <a:moveTo>
                    <a:pt x="0" y="0"/>
                  </a:moveTo>
                  <a:cubicBezTo>
                    <a:pt x="11820" y="0"/>
                    <a:pt x="21445" y="9501"/>
                    <a:pt x="21598" y="21320"/>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765" name="Arc 53">
            <a:extLst>
              <a:ext uri="{FF2B5EF4-FFF2-40B4-BE49-F238E27FC236}">
                <a16:creationId xmlns:a16="http://schemas.microsoft.com/office/drawing/2014/main" id="{6367BC17-D34E-730A-F0B8-287CDDEFD034}"/>
              </a:ext>
            </a:extLst>
          </p:cNvPr>
          <p:cNvSpPr>
            <a:spLocks/>
          </p:cNvSpPr>
          <p:nvPr/>
        </p:nvSpPr>
        <p:spPr bwMode="auto">
          <a:xfrm>
            <a:off x="7656513" y="3581401"/>
            <a:ext cx="381000" cy="123825"/>
          </a:xfrm>
          <a:custGeom>
            <a:avLst/>
            <a:gdLst>
              <a:gd name="G0" fmla="+- 21598 0 0"/>
              <a:gd name="G1" fmla="+- 21600 0 0"/>
              <a:gd name="G2" fmla="+- 21600 0 0"/>
              <a:gd name="T0" fmla="*/ 0 w 21598"/>
              <a:gd name="T1" fmla="*/ 21322 h 21600"/>
              <a:gd name="T2" fmla="*/ 21509 w 21598"/>
              <a:gd name="T3" fmla="*/ 0 h 21600"/>
              <a:gd name="T4" fmla="*/ 21598 w 21598"/>
              <a:gd name="T5" fmla="*/ 21600 h 21600"/>
            </a:gdLst>
            <a:ahLst/>
            <a:cxnLst>
              <a:cxn ang="0">
                <a:pos x="T0" y="T1"/>
              </a:cxn>
              <a:cxn ang="0">
                <a:pos x="T2" y="T3"/>
              </a:cxn>
              <a:cxn ang="0">
                <a:pos x="T4" y="T5"/>
              </a:cxn>
            </a:cxnLst>
            <a:rect l="0" t="0" r="r" b="b"/>
            <a:pathLst>
              <a:path w="21598" h="21600" fill="none" extrusionOk="0">
                <a:moveTo>
                  <a:pt x="-1" y="21321"/>
                </a:moveTo>
                <a:cubicBezTo>
                  <a:pt x="151" y="9536"/>
                  <a:pt x="9722" y="48"/>
                  <a:pt x="21509" y="0"/>
                </a:cubicBezTo>
              </a:path>
              <a:path w="21598" h="21600" stroke="0" extrusionOk="0">
                <a:moveTo>
                  <a:pt x="-1" y="21321"/>
                </a:moveTo>
                <a:cubicBezTo>
                  <a:pt x="151" y="9536"/>
                  <a:pt x="9722" y="48"/>
                  <a:pt x="21509" y="0"/>
                </a:cubicBezTo>
                <a:lnTo>
                  <a:pt x="21598"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6" name="Arc 54">
            <a:extLst>
              <a:ext uri="{FF2B5EF4-FFF2-40B4-BE49-F238E27FC236}">
                <a16:creationId xmlns:a16="http://schemas.microsoft.com/office/drawing/2014/main" id="{943F6DCE-A466-ED43-F979-2588A1751F8E}"/>
              </a:ext>
            </a:extLst>
          </p:cNvPr>
          <p:cNvSpPr>
            <a:spLocks/>
          </p:cNvSpPr>
          <p:nvPr/>
        </p:nvSpPr>
        <p:spPr bwMode="auto">
          <a:xfrm>
            <a:off x="7670800" y="3921125"/>
            <a:ext cx="381000" cy="122238"/>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7" name="Arc 55">
            <a:extLst>
              <a:ext uri="{FF2B5EF4-FFF2-40B4-BE49-F238E27FC236}">
                <a16:creationId xmlns:a16="http://schemas.microsoft.com/office/drawing/2014/main" id="{2E19BC83-EBD2-7A76-12F4-EE899772449B}"/>
              </a:ext>
            </a:extLst>
          </p:cNvPr>
          <p:cNvSpPr>
            <a:spLocks/>
          </p:cNvSpPr>
          <p:nvPr/>
        </p:nvSpPr>
        <p:spPr bwMode="auto">
          <a:xfrm>
            <a:off x="8169275" y="3581401"/>
            <a:ext cx="381000" cy="123825"/>
          </a:xfrm>
          <a:custGeom>
            <a:avLst/>
            <a:gdLst>
              <a:gd name="G0" fmla="+- 0 0 0"/>
              <a:gd name="G1" fmla="+- 21600 0 0"/>
              <a:gd name="G2" fmla="+- 21600 0 0"/>
              <a:gd name="T0" fmla="*/ 0 w 21598"/>
              <a:gd name="T1" fmla="*/ 0 h 21600"/>
              <a:gd name="T2" fmla="*/ 21598 w 21598"/>
              <a:gd name="T3" fmla="*/ 21321 h 21600"/>
              <a:gd name="T4" fmla="*/ 0 w 21598"/>
              <a:gd name="T5" fmla="*/ 21600 h 21600"/>
            </a:gdLst>
            <a:ahLst/>
            <a:cxnLst>
              <a:cxn ang="0">
                <a:pos x="T0" y="T1"/>
              </a:cxn>
              <a:cxn ang="0">
                <a:pos x="T2" y="T3"/>
              </a:cxn>
              <a:cxn ang="0">
                <a:pos x="T4" y="T5"/>
              </a:cxn>
            </a:cxnLst>
            <a:rect l="0" t="0" r="r" b="b"/>
            <a:pathLst>
              <a:path w="21598" h="21600" fill="none" extrusionOk="0">
                <a:moveTo>
                  <a:pt x="0" y="0"/>
                </a:moveTo>
                <a:cubicBezTo>
                  <a:pt x="11820" y="0"/>
                  <a:pt x="21445" y="9501"/>
                  <a:pt x="21598" y="21320"/>
                </a:cubicBezTo>
              </a:path>
              <a:path w="21598" h="21600" stroke="0" extrusionOk="0">
                <a:moveTo>
                  <a:pt x="0" y="0"/>
                </a:moveTo>
                <a:cubicBezTo>
                  <a:pt x="11820" y="0"/>
                  <a:pt x="21445" y="9501"/>
                  <a:pt x="21598" y="21320"/>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8" name="Arc 56">
            <a:extLst>
              <a:ext uri="{FF2B5EF4-FFF2-40B4-BE49-F238E27FC236}">
                <a16:creationId xmlns:a16="http://schemas.microsoft.com/office/drawing/2014/main" id="{517E9667-75FB-D20A-6BAA-4DB403216EDF}"/>
              </a:ext>
            </a:extLst>
          </p:cNvPr>
          <p:cNvSpPr>
            <a:spLocks/>
          </p:cNvSpPr>
          <p:nvPr/>
        </p:nvSpPr>
        <p:spPr bwMode="auto">
          <a:xfrm>
            <a:off x="8169275" y="3902076"/>
            <a:ext cx="381000" cy="125413"/>
          </a:xfrm>
          <a:custGeom>
            <a:avLst/>
            <a:gdLst>
              <a:gd name="G0" fmla="+- 0 0 0"/>
              <a:gd name="G1" fmla="+- 279 0 0"/>
              <a:gd name="G2" fmla="+- 21600 0 0"/>
              <a:gd name="T0" fmla="*/ 21598 w 21600"/>
              <a:gd name="T1" fmla="*/ 0 h 21879"/>
              <a:gd name="T2" fmla="*/ 0 w 21600"/>
              <a:gd name="T3" fmla="*/ 21879 h 21879"/>
              <a:gd name="T4" fmla="*/ 0 w 21600"/>
              <a:gd name="T5" fmla="*/ 279 h 21879"/>
            </a:gdLst>
            <a:ahLst/>
            <a:cxnLst>
              <a:cxn ang="0">
                <a:pos x="T0" y="T1"/>
              </a:cxn>
              <a:cxn ang="0">
                <a:pos x="T2" y="T3"/>
              </a:cxn>
              <a:cxn ang="0">
                <a:pos x="T4" y="T5"/>
              </a:cxn>
            </a:cxnLst>
            <a:rect l="0" t="0" r="r" b="b"/>
            <a:pathLst>
              <a:path w="21600" h="21879" fill="none" extrusionOk="0">
                <a:moveTo>
                  <a:pt x="21598" y="-1"/>
                </a:moveTo>
                <a:cubicBezTo>
                  <a:pt x="21599" y="92"/>
                  <a:pt x="21600" y="185"/>
                  <a:pt x="21600" y="279"/>
                </a:cubicBezTo>
                <a:cubicBezTo>
                  <a:pt x="21600" y="12208"/>
                  <a:pt x="11929" y="21879"/>
                  <a:pt x="-1" y="21879"/>
                </a:cubicBezTo>
              </a:path>
              <a:path w="21600" h="21879" stroke="0" extrusionOk="0">
                <a:moveTo>
                  <a:pt x="21598" y="-1"/>
                </a:moveTo>
                <a:cubicBezTo>
                  <a:pt x="21599" y="92"/>
                  <a:pt x="21600" y="185"/>
                  <a:pt x="21600" y="279"/>
                </a:cubicBezTo>
                <a:cubicBezTo>
                  <a:pt x="21600" y="12208"/>
                  <a:pt x="11929" y="21879"/>
                  <a:pt x="-1" y="21879"/>
                </a:cubicBezTo>
                <a:lnTo>
                  <a:pt x="0" y="279"/>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69" name="Rectangle 57">
            <a:extLst>
              <a:ext uri="{FF2B5EF4-FFF2-40B4-BE49-F238E27FC236}">
                <a16:creationId xmlns:a16="http://schemas.microsoft.com/office/drawing/2014/main" id="{00E051DB-F7C8-E7AA-37CE-338F6CB8D584}"/>
              </a:ext>
            </a:extLst>
          </p:cNvPr>
          <p:cNvSpPr>
            <a:spLocks noChangeArrowheads="1"/>
          </p:cNvSpPr>
          <p:nvPr/>
        </p:nvSpPr>
        <p:spPr bwMode="auto">
          <a:xfrm>
            <a:off x="8031164" y="2914650"/>
            <a:ext cx="142875" cy="172243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70" name="Arc 58">
            <a:extLst>
              <a:ext uri="{FF2B5EF4-FFF2-40B4-BE49-F238E27FC236}">
                <a16:creationId xmlns:a16="http://schemas.microsoft.com/office/drawing/2014/main" id="{7B330CE9-AE7A-BFEC-8073-73821C40D843}"/>
              </a:ext>
            </a:extLst>
          </p:cNvPr>
          <p:cNvSpPr>
            <a:spLocks/>
          </p:cNvSpPr>
          <p:nvPr/>
        </p:nvSpPr>
        <p:spPr bwMode="auto">
          <a:xfrm>
            <a:off x="8561389" y="3873501"/>
            <a:ext cx="314325" cy="68263"/>
          </a:xfrm>
          <a:custGeom>
            <a:avLst/>
            <a:gdLst>
              <a:gd name="G0" fmla="+- 21594 0 0"/>
              <a:gd name="G1" fmla="+- 21600 0 0"/>
              <a:gd name="G2" fmla="+- 21600 0 0"/>
              <a:gd name="T0" fmla="*/ 0 w 21594"/>
              <a:gd name="T1" fmla="*/ 21092 h 21600"/>
              <a:gd name="T2" fmla="*/ 21486 w 21594"/>
              <a:gd name="T3" fmla="*/ 0 h 21600"/>
              <a:gd name="T4" fmla="*/ 21594 w 21594"/>
              <a:gd name="T5" fmla="*/ 21600 h 21600"/>
            </a:gdLst>
            <a:ahLst/>
            <a:cxnLst>
              <a:cxn ang="0">
                <a:pos x="T0" y="T1"/>
              </a:cxn>
              <a:cxn ang="0">
                <a:pos x="T2" y="T3"/>
              </a:cxn>
              <a:cxn ang="0">
                <a:pos x="T4" y="T5"/>
              </a:cxn>
            </a:cxnLst>
            <a:rect l="0" t="0" r="r" b="b"/>
            <a:pathLst>
              <a:path w="21594" h="21600" fill="none" extrusionOk="0">
                <a:moveTo>
                  <a:pt x="-1" y="21091"/>
                </a:moveTo>
                <a:cubicBezTo>
                  <a:pt x="274" y="9405"/>
                  <a:pt x="9796" y="58"/>
                  <a:pt x="21486" y="0"/>
                </a:cubicBezTo>
              </a:path>
              <a:path w="21594" h="21600" stroke="0" extrusionOk="0">
                <a:moveTo>
                  <a:pt x="-1" y="21091"/>
                </a:moveTo>
                <a:cubicBezTo>
                  <a:pt x="274" y="9405"/>
                  <a:pt x="9796" y="58"/>
                  <a:pt x="21486" y="0"/>
                </a:cubicBezTo>
                <a:lnTo>
                  <a:pt x="21594"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71" name="Arc 59">
            <a:extLst>
              <a:ext uri="{FF2B5EF4-FFF2-40B4-BE49-F238E27FC236}">
                <a16:creationId xmlns:a16="http://schemas.microsoft.com/office/drawing/2014/main" id="{02B7D643-97C4-C6CC-2A64-1D1654235DA3}"/>
              </a:ext>
            </a:extLst>
          </p:cNvPr>
          <p:cNvSpPr>
            <a:spLocks/>
          </p:cNvSpPr>
          <p:nvPr/>
        </p:nvSpPr>
        <p:spPr bwMode="auto">
          <a:xfrm>
            <a:off x="8545514" y="3684588"/>
            <a:ext cx="314325" cy="6826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72" name="Arc 60">
            <a:extLst>
              <a:ext uri="{FF2B5EF4-FFF2-40B4-BE49-F238E27FC236}">
                <a16:creationId xmlns:a16="http://schemas.microsoft.com/office/drawing/2014/main" id="{DA11DE14-B43D-61F5-8545-447C21B98741}"/>
              </a:ext>
            </a:extLst>
          </p:cNvPr>
          <p:cNvSpPr>
            <a:spLocks/>
          </p:cNvSpPr>
          <p:nvPr/>
        </p:nvSpPr>
        <p:spPr bwMode="auto">
          <a:xfrm>
            <a:off x="8850313" y="3538538"/>
            <a:ext cx="131762" cy="215900"/>
          </a:xfrm>
          <a:custGeom>
            <a:avLst/>
            <a:gdLst>
              <a:gd name="G0" fmla="+- 266 0 0"/>
              <a:gd name="G1" fmla="+- 162 0 0"/>
              <a:gd name="G2" fmla="+- 21600 0 0"/>
              <a:gd name="T0" fmla="*/ 21865 w 21866"/>
              <a:gd name="T1" fmla="*/ 0 h 21762"/>
              <a:gd name="T2" fmla="*/ 0 w 21866"/>
              <a:gd name="T3" fmla="*/ 21760 h 21762"/>
              <a:gd name="T4" fmla="*/ 266 w 21866"/>
              <a:gd name="T5" fmla="*/ 162 h 21762"/>
            </a:gdLst>
            <a:ahLst/>
            <a:cxnLst>
              <a:cxn ang="0">
                <a:pos x="T0" y="T1"/>
              </a:cxn>
              <a:cxn ang="0">
                <a:pos x="T2" y="T3"/>
              </a:cxn>
              <a:cxn ang="0">
                <a:pos x="T4" y="T5"/>
              </a:cxn>
            </a:cxnLst>
            <a:rect l="0" t="0" r="r" b="b"/>
            <a:pathLst>
              <a:path w="21866" h="21762" fill="none" extrusionOk="0">
                <a:moveTo>
                  <a:pt x="21865" y="-1"/>
                </a:moveTo>
                <a:cubicBezTo>
                  <a:pt x="21865" y="53"/>
                  <a:pt x="21866" y="107"/>
                  <a:pt x="21866" y="162"/>
                </a:cubicBezTo>
                <a:cubicBezTo>
                  <a:pt x="21866" y="12091"/>
                  <a:pt x="12195" y="21762"/>
                  <a:pt x="266" y="21762"/>
                </a:cubicBezTo>
                <a:cubicBezTo>
                  <a:pt x="177" y="21761"/>
                  <a:pt x="88" y="21761"/>
                  <a:pt x="-1" y="21760"/>
                </a:cubicBezTo>
              </a:path>
              <a:path w="21866" h="21762" stroke="0" extrusionOk="0">
                <a:moveTo>
                  <a:pt x="21865" y="-1"/>
                </a:moveTo>
                <a:cubicBezTo>
                  <a:pt x="21865" y="53"/>
                  <a:pt x="21866" y="107"/>
                  <a:pt x="21866" y="162"/>
                </a:cubicBezTo>
                <a:cubicBezTo>
                  <a:pt x="21866" y="12091"/>
                  <a:pt x="12195" y="21762"/>
                  <a:pt x="266" y="21762"/>
                </a:cubicBezTo>
                <a:cubicBezTo>
                  <a:pt x="177" y="21761"/>
                  <a:pt x="88" y="21761"/>
                  <a:pt x="-1" y="21760"/>
                </a:cubicBezTo>
                <a:lnTo>
                  <a:pt x="266" y="162"/>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73" name="Arc 61">
            <a:extLst>
              <a:ext uri="{FF2B5EF4-FFF2-40B4-BE49-F238E27FC236}">
                <a16:creationId xmlns:a16="http://schemas.microsoft.com/office/drawing/2014/main" id="{39909833-A860-96F5-9E39-5282713B263D}"/>
              </a:ext>
            </a:extLst>
          </p:cNvPr>
          <p:cNvSpPr>
            <a:spLocks/>
          </p:cNvSpPr>
          <p:nvPr/>
        </p:nvSpPr>
        <p:spPr bwMode="auto">
          <a:xfrm>
            <a:off x="8851901" y="3873501"/>
            <a:ext cx="130175" cy="214313"/>
          </a:xfrm>
          <a:custGeom>
            <a:avLst/>
            <a:gdLst>
              <a:gd name="G0" fmla="+- 264 0 0"/>
              <a:gd name="G1" fmla="+- 21600 0 0"/>
              <a:gd name="G2" fmla="+- 21600 0 0"/>
              <a:gd name="T0" fmla="*/ 0 w 21863"/>
              <a:gd name="T1" fmla="*/ 2 h 21600"/>
              <a:gd name="T2" fmla="*/ 21863 w 21863"/>
              <a:gd name="T3" fmla="*/ 21438 h 21600"/>
              <a:gd name="T4" fmla="*/ 264 w 21863"/>
              <a:gd name="T5" fmla="*/ 21600 h 21600"/>
            </a:gdLst>
            <a:ahLst/>
            <a:cxnLst>
              <a:cxn ang="0">
                <a:pos x="T0" y="T1"/>
              </a:cxn>
              <a:cxn ang="0">
                <a:pos x="T2" y="T3"/>
              </a:cxn>
              <a:cxn ang="0">
                <a:pos x="T4" y="T5"/>
              </a:cxn>
            </a:cxnLst>
            <a:rect l="0" t="0" r="r" b="b"/>
            <a:pathLst>
              <a:path w="21863" h="21600" fill="none" extrusionOk="0">
                <a:moveTo>
                  <a:pt x="-1" y="1"/>
                </a:moveTo>
                <a:cubicBezTo>
                  <a:pt x="87" y="0"/>
                  <a:pt x="175" y="0"/>
                  <a:pt x="264" y="0"/>
                </a:cubicBezTo>
                <a:cubicBezTo>
                  <a:pt x="12130" y="0"/>
                  <a:pt x="21774" y="9572"/>
                  <a:pt x="21863" y="21437"/>
                </a:cubicBezTo>
              </a:path>
              <a:path w="21863" h="21600" stroke="0" extrusionOk="0">
                <a:moveTo>
                  <a:pt x="-1" y="1"/>
                </a:moveTo>
                <a:cubicBezTo>
                  <a:pt x="87" y="0"/>
                  <a:pt x="175" y="0"/>
                  <a:pt x="264" y="0"/>
                </a:cubicBezTo>
                <a:cubicBezTo>
                  <a:pt x="12130" y="0"/>
                  <a:pt x="21774" y="9572"/>
                  <a:pt x="21863" y="21437"/>
                </a:cubicBezTo>
                <a:lnTo>
                  <a:pt x="264"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9774" name="Group 62">
            <a:extLst>
              <a:ext uri="{FF2B5EF4-FFF2-40B4-BE49-F238E27FC236}">
                <a16:creationId xmlns:a16="http://schemas.microsoft.com/office/drawing/2014/main" id="{088E4899-93C3-7240-EAD4-E3FB41289198}"/>
              </a:ext>
            </a:extLst>
          </p:cNvPr>
          <p:cNvGrpSpPr>
            <a:grpSpLocks/>
          </p:cNvGrpSpPr>
          <p:nvPr/>
        </p:nvGrpSpPr>
        <p:grpSpPr bwMode="auto">
          <a:xfrm>
            <a:off x="8974138" y="3543300"/>
            <a:ext cx="652462" cy="0"/>
            <a:chOff x="4693" y="2232"/>
            <a:chExt cx="411" cy="0"/>
          </a:xfrm>
        </p:grpSpPr>
        <p:sp>
          <p:nvSpPr>
            <p:cNvPr id="499775" name="Line 63">
              <a:extLst>
                <a:ext uri="{FF2B5EF4-FFF2-40B4-BE49-F238E27FC236}">
                  <a16:creationId xmlns:a16="http://schemas.microsoft.com/office/drawing/2014/main" id="{F7F3E8ED-D8C6-E345-DED6-E7D80E7BFBEC}"/>
                </a:ext>
              </a:extLst>
            </p:cNvPr>
            <p:cNvSpPr>
              <a:spLocks noChangeShapeType="1"/>
            </p:cNvSpPr>
            <p:nvPr/>
          </p:nvSpPr>
          <p:spPr bwMode="auto">
            <a:xfrm>
              <a:off x="4693" y="2232"/>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76" name="Line 64">
              <a:extLst>
                <a:ext uri="{FF2B5EF4-FFF2-40B4-BE49-F238E27FC236}">
                  <a16:creationId xmlns:a16="http://schemas.microsoft.com/office/drawing/2014/main" id="{11B5DDD8-E19A-E9A6-01F3-88D1F2C7916C}"/>
                </a:ext>
              </a:extLst>
            </p:cNvPr>
            <p:cNvSpPr>
              <a:spLocks noChangeShapeType="1"/>
            </p:cNvSpPr>
            <p:nvPr/>
          </p:nvSpPr>
          <p:spPr bwMode="auto">
            <a:xfrm>
              <a:off x="4861" y="2232"/>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77" name="Line 65">
              <a:extLst>
                <a:ext uri="{FF2B5EF4-FFF2-40B4-BE49-F238E27FC236}">
                  <a16:creationId xmlns:a16="http://schemas.microsoft.com/office/drawing/2014/main" id="{EF984434-B8BD-EAC4-03BE-0EBE68F42CF7}"/>
                </a:ext>
              </a:extLst>
            </p:cNvPr>
            <p:cNvSpPr>
              <a:spLocks noChangeShapeType="1"/>
            </p:cNvSpPr>
            <p:nvPr/>
          </p:nvSpPr>
          <p:spPr bwMode="auto">
            <a:xfrm>
              <a:off x="5029" y="2232"/>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9778" name="Group 66">
            <a:extLst>
              <a:ext uri="{FF2B5EF4-FFF2-40B4-BE49-F238E27FC236}">
                <a16:creationId xmlns:a16="http://schemas.microsoft.com/office/drawing/2014/main" id="{A9255B32-58B4-C588-84E5-F10836BCA1D1}"/>
              </a:ext>
            </a:extLst>
          </p:cNvPr>
          <p:cNvGrpSpPr>
            <a:grpSpLocks/>
          </p:cNvGrpSpPr>
          <p:nvPr/>
        </p:nvGrpSpPr>
        <p:grpSpPr bwMode="auto">
          <a:xfrm>
            <a:off x="8988425" y="4071938"/>
            <a:ext cx="801688" cy="0"/>
            <a:chOff x="4702" y="2565"/>
            <a:chExt cx="505" cy="0"/>
          </a:xfrm>
        </p:grpSpPr>
        <p:sp>
          <p:nvSpPr>
            <p:cNvPr id="499779" name="Line 67">
              <a:extLst>
                <a:ext uri="{FF2B5EF4-FFF2-40B4-BE49-F238E27FC236}">
                  <a16:creationId xmlns:a16="http://schemas.microsoft.com/office/drawing/2014/main" id="{9B3F9130-CF52-3D73-71F3-E779AC045E4B}"/>
                </a:ext>
              </a:extLst>
            </p:cNvPr>
            <p:cNvSpPr>
              <a:spLocks noChangeShapeType="1"/>
            </p:cNvSpPr>
            <p:nvPr/>
          </p:nvSpPr>
          <p:spPr bwMode="auto">
            <a:xfrm>
              <a:off x="4702" y="2565"/>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80" name="Line 68">
              <a:extLst>
                <a:ext uri="{FF2B5EF4-FFF2-40B4-BE49-F238E27FC236}">
                  <a16:creationId xmlns:a16="http://schemas.microsoft.com/office/drawing/2014/main" id="{0B62CFEA-737D-1D19-28BB-8A388FA22A34}"/>
                </a:ext>
              </a:extLst>
            </p:cNvPr>
            <p:cNvSpPr>
              <a:spLocks noChangeShapeType="1"/>
            </p:cNvSpPr>
            <p:nvPr/>
          </p:nvSpPr>
          <p:spPr bwMode="auto">
            <a:xfrm>
              <a:off x="4870" y="2565"/>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81" name="Line 69">
              <a:extLst>
                <a:ext uri="{FF2B5EF4-FFF2-40B4-BE49-F238E27FC236}">
                  <a16:creationId xmlns:a16="http://schemas.microsoft.com/office/drawing/2014/main" id="{F4868887-110F-8054-7AF5-A454CA5754BD}"/>
                </a:ext>
              </a:extLst>
            </p:cNvPr>
            <p:cNvSpPr>
              <a:spLocks noChangeShapeType="1"/>
            </p:cNvSpPr>
            <p:nvPr/>
          </p:nvSpPr>
          <p:spPr bwMode="auto">
            <a:xfrm>
              <a:off x="5038" y="2565"/>
              <a:ext cx="7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82" name="Line 70">
              <a:extLst>
                <a:ext uri="{FF2B5EF4-FFF2-40B4-BE49-F238E27FC236}">
                  <a16:creationId xmlns:a16="http://schemas.microsoft.com/office/drawing/2014/main" id="{0B5BA4DE-F162-A088-2601-9A0C6B40BC66}"/>
                </a:ext>
              </a:extLst>
            </p:cNvPr>
            <p:cNvSpPr>
              <a:spLocks noChangeShapeType="1"/>
            </p:cNvSpPr>
            <p:nvPr/>
          </p:nvSpPr>
          <p:spPr bwMode="auto">
            <a:xfrm>
              <a:off x="5197" y="2565"/>
              <a:ext cx="1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783" name="Freeform 71">
            <a:extLst>
              <a:ext uri="{FF2B5EF4-FFF2-40B4-BE49-F238E27FC236}">
                <a16:creationId xmlns:a16="http://schemas.microsoft.com/office/drawing/2014/main" id="{86234DE9-AF8E-ABFB-EE17-8CA8341449E7}"/>
              </a:ext>
            </a:extLst>
          </p:cNvPr>
          <p:cNvSpPr>
            <a:spLocks/>
          </p:cNvSpPr>
          <p:nvPr/>
        </p:nvSpPr>
        <p:spPr bwMode="auto">
          <a:xfrm>
            <a:off x="6557964" y="4143375"/>
            <a:ext cx="60325" cy="38100"/>
          </a:xfrm>
          <a:custGeom>
            <a:avLst/>
            <a:gdLst>
              <a:gd name="T0" fmla="*/ 0 w 38"/>
              <a:gd name="T1" fmla="*/ 23 h 24"/>
              <a:gd name="T2" fmla="*/ 9 w 38"/>
              <a:gd name="T3" fmla="*/ 23 h 24"/>
              <a:gd name="T4" fmla="*/ 18 w 38"/>
              <a:gd name="T5" fmla="*/ 23 h 24"/>
              <a:gd name="T6" fmla="*/ 27 w 38"/>
              <a:gd name="T7" fmla="*/ 23 h 24"/>
              <a:gd name="T8" fmla="*/ 27 w 38"/>
              <a:gd name="T9" fmla="*/ 12 h 24"/>
              <a:gd name="T10" fmla="*/ 27 w 38"/>
              <a:gd name="T11" fmla="*/ 0 h 24"/>
              <a:gd name="T12" fmla="*/ 37 w 38"/>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8" h="24">
                <a:moveTo>
                  <a:pt x="0" y="23"/>
                </a:moveTo>
                <a:lnTo>
                  <a:pt x="9" y="23"/>
                </a:lnTo>
                <a:lnTo>
                  <a:pt x="18" y="23"/>
                </a:lnTo>
                <a:lnTo>
                  <a:pt x="27" y="23"/>
                </a:lnTo>
                <a:lnTo>
                  <a:pt x="27" y="12"/>
                </a:lnTo>
                <a:lnTo>
                  <a:pt x="27" y="0"/>
                </a:lnTo>
                <a:lnTo>
                  <a:pt x="37" y="0"/>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84" name="Rectangle 72">
            <a:extLst>
              <a:ext uri="{FF2B5EF4-FFF2-40B4-BE49-F238E27FC236}">
                <a16:creationId xmlns:a16="http://schemas.microsoft.com/office/drawing/2014/main" id="{73EF4120-1FC5-A695-8320-08B513F74BFB}"/>
              </a:ext>
            </a:extLst>
          </p:cNvPr>
          <p:cNvSpPr>
            <a:spLocks noChangeArrowheads="1"/>
          </p:cNvSpPr>
          <p:nvPr/>
        </p:nvSpPr>
        <p:spPr bwMode="auto">
          <a:xfrm>
            <a:off x="7805739" y="2540001"/>
            <a:ext cx="355867"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O</a:t>
            </a:r>
          </a:p>
        </p:txBody>
      </p:sp>
      <p:sp>
        <p:nvSpPr>
          <p:cNvPr id="499785" name="Rectangle 73">
            <a:extLst>
              <a:ext uri="{FF2B5EF4-FFF2-40B4-BE49-F238E27FC236}">
                <a16:creationId xmlns:a16="http://schemas.microsoft.com/office/drawing/2014/main" id="{839FB6EE-EDEC-F643-6491-D64F2B0255F4}"/>
              </a:ext>
            </a:extLst>
          </p:cNvPr>
          <p:cNvSpPr>
            <a:spLocks noChangeArrowheads="1"/>
          </p:cNvSpPr>
          <p:nvPr/>
        </p:nvSpPr>
        <p:spPr bwMode="auto">
          <a:xfrm>
            <a:off x="7939088" y="2540001"/>
            <a:ext cx="331822"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E</a:t>
            </a:r>
          </a:p>
        </p:txBody>
      </p:sp>
      <p:sp>
        <p:nvSpPr>
          <p:cNvPr id="499786" name="Rectangle 74">
            <a:extLst>
              <a:ext uri="{FF2B5EF4-FFF2-40B4-BE49-F238E27FC236}">
                <a16:creationId xmlns:a16="http://schemas.microsoft.com/office/drawing/2014/main" id="{58B16559-AB90-4706-0941-3B2FA9182463}"/>
              </a:ext>
            </a:extLst>
          </p:cNvPr>
          <p:cNvSpPr>
            <a:spLocks noChangeArrowheads="1"/>
          </p:cNvSpPr>
          <p:nvPr/>
        </p:nvSpPr>
        <p:spPr bwMode="auto">
          <a:xfrm>
            <a:off x="8058150" y="2540001"/>
            <a:ext cx="367088"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M</a:t>
            </a:r>
          </a:p>
        </p:txBody>
      </p:sp>
      <p:sp>
        <p:nvSpPr>
          <p:cNvPr id="499787" name="Rectangle 75">
            <a:extLst>
              <a:ext uri="{FF2B5EF4-FFF2-40B4-BE49-F238E27FC236}">
                <a16:creationId xmlns:a16="http://schemas.microsoft.com/office/drawing/2014/main" id="{C43763DC-8CE3-760E-ECA7-71B73B5B7E6B}"/>
              </a:ext>
            </a:extLst>
          </p:cNvPr>
          <p:cNvSpPr>
            <a:spLocks noChangeArrowheads="1"/>
          </p:cNvSpPr>
          <p:nvPr/>
        </p:nvSpPr>
        <p:spPr bwMode="auto">
          <a:xfrm>
            <a:off x="9201151" y="3613151"/>
            <a:ext cx="343043"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C</a:t>
            </a:r>
          </a:p>
        </p:txBody>
      </p:sp>
      <p:sp>
        <p:nvSpPr>
          <p:cNvPr id="499788" name="Rectangle 76">
            <a:extLst>
              <a:ext uri="{FF2B5EF4-FFF2-40B4-BE49-F238E27FC236}">
                <a16:creationId xmlns:a16="http://schemas.microsoft.com/office/drawing/2014/main" id="{F6BD55A1-1AE8-8CCD-9706-BE46DEB7FA1B}"/>
              </a:ext>
            </a:extLst>
          </p:cNvPr>
          <p:cNvSpPr>
            <a:spLocks noChangeArrowheads="1"/>
          </p:cNvSpPr>
          <p:nvPr/>
        </p:nvSpPr>
        <p:spPr bwMode="auto">
          <a:xfrm>
            <a:off x="9318626" y="3613151"/>
            <a:ext cx="307777"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o</a:t>
            </a:r>
          </a:p>
        </p:txBody>
      </p:sp>
      <p:sp>
        <p:nvSpPr>
          <p:cNvPr id="499789" name="Rectangle 77">
            <a:extLst>
              <a:ext uri="{FF2B5EF4-FFF2-40B4-BE49-F238E27FC236}">
                <a16:creationId xmlns:a16="http://schemas.microsoft.com/office/drawing/2014/main" id="{28E4A4F9-AFA1-D27E-BB48-A3CE196313DE}"/>
              </a:ext>
            </a:extLst>
          </p:cNvPr>
          <p:cNvSpPr>
            <a:spLocks noChangeArrowheads="1"/>
          </p:cNvSpPr>
          <p:nvPr/>
        </p:nvSpPr>
        <p:spPr bwMode="auto">
          <a:xfrm>
            <a:off x="9421814" y="3613151"/>
            <a:ext cx="307777"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n</a:t>
            </a:r>
          </a:p>
        </p:txBody>
      </p:sp>
      <p:sp>
        <p:nvSpPr>
          <p:cNvPr id="499790" name="Rectangle 78">
            <a:extLst>
              <a:ext uri="{FF2B5EF4-FFF2-40B4-BE49-F238E27FC236}">
                <a16:creationId xmlns:a16="http://schemas.microsoft.com/office/drawing/2014/main" id="{4FD2A8FA-FAC7-11DF-A77D-843D88FF675C}"/>
              </a:ext>
            </a:extLst>
          </p:cNvPr>
          <p:cNvSpPr>
            <a:spLocks noChangeArrowheads="1"/>
          </p:cNvSpPr>
          <p:nvPr/>
        </p:nvSpPr>
        <p:spPr bwMode="auto">
          <a:xfrm>
            <a:off x="9526588" y="3613151"/>
            <a:ext cx="246862"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t</a:t>
            </a:r>
          </a:p>
        </p:txBody>
      </p:sp>
      <p:sp>
        <p:nvSpPr>
          <p:cNvPr id="499791" name="Rectangle 79">
            <a:extLst>
              <a:ext uri="{FF2B5EF4-FFF2-40B4-BE49-F238E27FC236}">
                <a16:creationId xmlns:a16="http://schemas.microsoft.com/office/drawing/2014/main" id="{95B68C55-D30D-5A44-FC1E-557B8C2A5BC1}"/>
              </a:ext>
            </a:extLst>
          </p:cNvPr>
          <p:cNvSpPr>
            <a:spLocks noChangeArrowheads="1"/>
          </p:cNvSpPr>
          <p:nvPr/>
        </p:nvSpPr>
        <p:spPr bwMode="auto">
          <a:xfrm>
            <a:off x="9572625" y="3613151"/>
            <a:ext cx="246862" cy="35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700">
                <a:latin typeface="Arial" panose="020B0604020202020204" pitchFamily="34" charset="0"/>
              </a:rPr>
              <a:t>.</a:t>
            </a:r>
          </a:p>
        </p:txBody>
      </p:sp>
      <p:sp>
        <p:nvSpPr>
          <p:cNvPr id="499792" name="Rectangle 80">
            <a:extLst>
              <a:ext uri="{FF2B5EF4-FFF2-40B4-BE49-F238E27FC236}">
                <a16:creationId xmlns:a16="http://schemas.microsoft.com/office/drawing/2014/main" id="{D05533BB-444D-1DF6-CC78-8B97D62A887F}"/>
              </a:ext>
            </a:extLst>
          </p:cNvPr>
          <p:cNvSpPr>
            <a:spLocks noChangeArrowheads="1"/>
          </p:cNvSpPr>
          <p:nvPr/>
        </p:nvSpPr>
        <p:spPr bwMode="auto">
          <a:xfrm>
            <a:off x="9426576" y="4622801"/>
            <a:ext cx="80963" cy="8731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93" name="Line 81">
            <a:extLst>
              <a:ext uri="{FF2B5EF4-FFF2-40B4-BE49-F238E27FC236}">
                <a16:creationId xmlns:a16="http://schemas.microsoft.com/office/drawing/2014/main" id="{F0A0EA21-9217-F2D1-1110-2CBEED85A77F}"/>
              </a:ext>
            </a:extLst>
          </p:cNvPr>
          <p:cNvSpPr>
            <a:spLocks noChangeShapeType="1"/>
          </p:cNvSpPr>
          <p:nvPr/>
        </p:nvSpPr>
        <p:spPr bwMode="auto">
          <a:xfrm>
            <a:off x="9167813" y="4689475"/>
            <a:ext cx="576262"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94" name="Arc 82">
            <a:extLst>
              <a:ext uri="{FF2B5EF4-FFF2-40B4-BE49-F238E27FC236}">
                <a16:creationId xmlns:a16="http://schemas.microsoft.com/office/drawing/2014/main" id="{5E2A891C-070A-5175-7E8D-7D2C55E22A5E}"/>
              </a:ext>
            </a:extLst>
          </p:cNvPr>
          <p:cNvSpPr>
            <a:spLocks/>
          </p:cNvSpPr>
          <p:nvPr/>
        </p:nvSpPr>
        <p:spPr bwMode="auto">
          <a:xfrm>
            <a:off x="9734550" y="4691064"/>
            <a:ext cx="77788" cy="41275"/>
          </a:xfrm>
          <a:custGeom>
            <a:avLst/>
            <a:gdLst>
              <a:gd name="G0" fmla="+- 437 0 0"/>
              <a:gd name="G1" fmla="+- 21600 0 0"/>
              <a:gd name="G2" fmla="+- 21600 0 0"/>
              <a:gd name="T0" fmla="*/ 0 w 22020"/>
              <a:gd name="T1" fmla="*/ 4 h 21600"/>
              <a:gd name="T2" fmla="*/ 22020 w 22020"/>
              <a:gd name="T3" fmla="*/ 20745 h 21600"/>
              <a:gd name="T4" fmla="*/ 437 w 22020"/>
              <a:gd name="T5" fmla="*/ 21600 h 21600"/>
            </a:gdLst>
            <a:ahLst/>
            <a:cxnLst>
              <a:cxn ang="0">
                <a:pos x="T0" y="T1"/>
              </a:cxn>
              <a:cxn ang="0">
                <a:pos x="T2" y="T3"/>
              </a:cxn>
              <a:cxn ang="0">
                <a:pos x="T4" y="T5"/>
              </a:cxn>
            </a:cxnLst>
            <a:rect l="0" t="0" r="r" b="b"/>
            <a:pathLst>
              <a:path w="22020" h="21600" fill="none" extrusionOk="0">
                <a:moveTo>
                  <a:pt x="0" y="4"/>
                </a:moveTo>
                <a:cubicBezTo>
                  <a:pt x="145" y="1"/>
                  <a:pt x="291" y="0"/>
                  <a:pt x="437" y="0"/>
                </a:cubicBezTo>
                <a:cubicBezTo>
                  <a:pt x="12033" y="0"/>
                  <a:pt x="21561" y="9157"/>
                  <a:pt x="22020" y="20744"/>
                </a:cubicBezTo>
              </a:path>
              <a:path w="22020" h="21600" stroke="0" extrusionOk="0">
                <a:moveTo>
                  <a:pt x="0" y="4"/>
                </a:moveTo>
                <a:cubicBezTo>
                  <a:pt x="145" y="1"/>
                  <a:pt x="291" y="0"/>
                  <a:pt x="437" y="0"/>
                </a:cubicBezTo>
                <a:cubicBezTo>
                  <a:pt x="12033" y="0"/>
                  <a:pt x="21561" y="9157"/>
                  <a:pt x="22020" y="20744"/>
                </a:cubicBezTo>
                <a:lnTo>
                  <a:pt x="437"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95" name="Arc 83">
            <a:extLst>
              <a:ext uri="{FF2B5EF4-FFF2-40B4-BE49-F238E27FC236}">
                <a16:creationId xmlns:a16="http://schemas.microsoft.com/office/drawing/2014/main" id="{CE9EBEF6-14B2-E7D0-4718-3CC2C8B7EC46}"/>
              </a:ext>
            </a:extLst>
          </p:cNvPr>
          <p:cNvSpPr>
            <a:spLocks/>
          </p:cNvSpPr>
          <p:nvPr/>
        </p:nvSpPr>
        <p:spPr bwMode="auto">
          <a:xfrm>
            <a:off x="9080500" y="4692650"/>
            <a:ext cx="76200" cy="39688"/>
          </a:xfrm>
          <a:custGeom>
            <a:avLst/>
            <a:gdLst>
              <a:gd name="G0" fmla="+- 21584 0 0"/>
              <a:gd name="G1" fmla="+- 21596 0 0"/>
              <a:gd name="G2" fmla="+- 21600 0 0"/>
              <a:gd name="T0" fmla="*/ 0 w 21584"/>
              <a:gd name="T1" fmla="*/ 20758 h 21596"/>
              <a:gd name="T2" fmla="*/ 21147 w 21584"/>
              <a:gd name="T3" fmla="*/ 0 h 21596"/>
              <a:gd name="T4" fmla="*/ 21584 w 21584"/>
              <a:gd name="T5" fmla="*/ 21596 h 21596"/>
            </a:gdLst>
            <a:ahLst/>
            <a:cxnLst>
              <a:cxn ang="0">
                <a:pos x="T0" y="T1"/>
              </a:cxn>
              <a:cxn ang="0">
                <a:pos x="T2" y="T3"/>
              </a:cxn>
              <a:cxn ang="0">
                <a:pos x="T4" y="T5"/>
              </a:cxn>
            </a:cxnLst>
            <a:rect l="0" t="0" r="r" b="b"/>
            <a:pathLst>
              <a:path w="21584" h="21596" fill="none" extrusionOk="0">
                <a:moveTo>
                  <a:pt x="0" y="20758"/>
                </a:moveTo>
                <a:cubicBezTo>
                  <a:pt x="443" y="9332"/>
                  <a:pt x="9715" y="231"/>
                  <a:pt x="21147" y="0"/>
                </a:cubicBezTo>
              </a:path>
              <a:path w="21584" h="21596" stroke="0" extrusionOk="0">
                <a:moveTo>
                  <a:pt x="0" y="20758"/>
                </a:moveTo>
                <a:cubicBezTo>
                  <a:pt x="443" y="9332"/>
                  <a:pt x="9715" y="231"/>
                  <a:pt x="21147" y="0"/>
                </a:cubicBezTo>
                <a:lnTo>
                  <a:pt x="21584" y="21596"/>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96" name="Rectangle 84">
            <a:extLst>
              <a:ext uri="{FF2B5EF4-FFF2-40B4-BE49-F238E27FC236}">
                <a16:creationId xmlns:a16="http://schemas.microsoft.com/office/drawing/2014/main" id="{C0A3CCF1-4DE6-B45B-C229-BC5E8CDC9D6F}"/>
              </a:ext>
            </a:extLst>
          </p:cNvPr>
          <p:cNvSpPr>
            <a:spLocks noChangeArrowheads="1"/>
          </p:cNvSpPr>
          <p:nvPr/>
        </p:nvSpPr>
        <p:spPr bwMode="auto">
          <a:xfrm>
            <a:off x="9024938" y="4749800"/>
            <a:ext cx="868362" cy="6985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97" name="Line 85">
            <a:extLst>
              <a:ext uri="{FF2B5EF4-FFF2-40B4-BE49-F238E27FC236}">
                <a16:creationId xmlns:a16="http://schemas.microsoft.com/office/drawing/2014/main" id="{3A0441DB-5019-072F-69FE-8C92547B1CB8}"/>
              </a:ext>
            </a:extLst>
          </p:cNvPr>
          <p:cNvSpPr>
            <a:spLocks noChangeShapeType="1"/>
          </p:cNvSpPr>
          <p:nvPr/>
        </p:nvSpPr>
        <p:spPr bwMode="auto">
          <a:xfrm>
            <a:off x="9196389" y="5672138"/>
            <a:ext cx="504825"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98" name="Line 86">
            <a:extLst>
              <a:ext uri="{FF2B5EF4-FFF2-40B4-BE49-F238E27FC236}">
                <a16:creationId xmlns:a16="http://schemas.microsoft.com/office/drawing/2014/main" id="{9B2F6BC3-A3B2-1FEA-7482-C295A2A2C45B}"/>
              </a:ext>
            </a:extLst>
          </p:cNvPr>
          <p:cNvSpPr>
            <a:spLocks noChangeShapeType="1"/>
          </p:cNvSpPr>
          <p:nvPr/>
        </p:nvSpPr>
        <p:spPr bwMode="auto">
          <a:xfrm>
            <a:off x="9018588" y="4816476"/>
            <a:ext cx="176212" cy="85566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799" name="Line 87">
            <a:extLst>
              <a:ext uri="{FF2B5EF4-FFF2-40B4-BE49-F238E27FC236}">
                <a16:creationId xmlns:a16="http://schemas.microsoft.com/office/drawing/2014/main" id="{0466665D-1A8A-6607-084B-A1D393D97B79}"/>
              </a:ext>
            </a:extLst>
          </p:cNvPr>
          <p:cNvSpPr>
            <a:spLocks noChangeShapeType="1"/>
          </p:cNvSpPr>
          <p:nvPr/>
        </p:nvSpPr>
        <p:spPr bwMode="auto">
          <a:xfrm flipV="1">
            <a:off x="9701213" y="4821238"/>
            <a:ext cx="176212" cy="8493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0" name="Line 88">
            <a:extLst>
              <a:ext uri="{FF2B5EF4-FFF2-40B4-BE49-F238E27FC236}">
                <a16:creationId xmlns:a16="http://schemas.microsoft.com/office/drawing/2014/main" id="{D494B97D-C624-45DB-446D-64B6D52C15D3}"/>
              </a:ext>
            </a:extLst>
          </p:cNvPr>
          <p:cNvSpPr>
            <a:spLocks noChangeShapeType="1"/>
          </p:cNvSpPr>
          <p:nvPr/>
        </p:nvSpPr>
        <p:spPr bwMode="auto">
          <a:xfrm>
            <a:off x="9151939" y="4889500"/>
            <a:ext cx="115887" cy="655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1" name="Line 89">
            <a:extLst>
              <a:ext uri="{FF2B5EF4-FFF2-40B4-BE49-F238E27FC236}">
                <a16:creationId xmlns:a16="http://schemas.microsoft.com/office/drawing/2014/main" id="{186C1B4D-441C-EF24-48A0-7D3D6BC8B725}"/>
              </a:ext>
            </a:extLst>
          </p:cNvPr>
          <p:cNvSpPr>
            <a:spLocks noChangeShapeType="1"/>
          </p:cNvSpPr>
          <p:nvPr/>
        </p:nvSpPr>
        <p:spPr bwMode="auto">
          <a:xfrm>
            <a:off x="9301164" y="4894264"/>
            <a:ext cx="73025" cy="6445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2" name="Line 90">
            <a:extLst>
              <a:ext uri="{FF2B5EF4-FFF2-40B4-BE49-F238E27FC236}">
                <a16:creationId xmlns:a16="http://schemas.microsoft.com/office/drawing/2014/main" id="{80AA685B-CD9D-5E5B-BF64-6E489A188174}"/>
              </a:ext>
            </a:extLst>
          </p:cNvPr>
          <p:cNvSpPr>
            <a:spLocks noChangeShapeType="1"/>
          </p:cNvSpPr>
          <p:nvPr/>
        </p:nvSpPr>
        <p:spPr bwMode="auto">
          <a:xfrm flipH="1">
            <a:off x="9494839" y="4908550"/>
            <a:ext cx="73025" cy="6175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3" name="Line 91">
            <a:extLst>
              <a:ext uri="{FF2B5EF4-FFF2-40B4-BE49-F238E27FC236}">
                <a16:creationId xmlns:a16="http://schemas.microsoft.com/office/drawing/2014/main" id="{FE164019-15C4-677E-1FA1-FC8A8BCAAB86}"/>
              </a:ext>
            </a:extLst>
          </p:cNvPr>
          <p:cNvSpPr>
            <a:spLocks noChangeShapeType="1"/>
          </p:cNvSpPr>
          <p:nvPr/>
        </p:nvSpPr>
        <p:spPr bwMode="auto">
          <a:xfrm flipH="1">
            <a:off x="9596438" y="4908550"/>
            <a:ext cx="119062" cy="6175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4" name="Arc 92">
            <a:extLst>
              <a:ext uri="{FF2B5EF4-FFF2-40B4-BE49-F238E27FC236}">
                <a16:creationId xmlns:a16="http://schemas.microsoft.com/office/drawing/2014/main" id="{4D924981-4C76-97CD-8F6D-C3F213109AE0}"/>
              </a:ext>
            </a:extLst>
          </p:cNvPr>
          <p:cNvSpPr>
            <a:spLocks/>
          </p:cNvSpPr>
          <p:nvPr/>
        </p:nvSpPr>
        <p:spPr bwMode="auto">
          <a:xfrm>
            <a:off x="9644064" y="3927476"/>
            <a:ext cx="300037" cy="3222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5" name="Arc 93">
            <a:extLst>
              <a:ext uri="{FF2B5EF4-FFF2-40B4-BE49-F238E27FC236}">
                <a16:creationId xmlns:a16="http://schemas.microsoft.com/office/drawing/2014/main" id="{A140C76F-20EA-7179-5A9A-2D59A2351B57}"/>
              </a:ext>
            </a:extLst>
          </p:cNvPr>
          <p:cNvSpPr>
            <a:spLocks/>
          </p:cNvSpPr>
          <p:nvPr/>
        </p:nvSpPr>
        <p:spPr bwMode="auto">
          <a:xfrm>
            <a:off x="9585326" y="4211639"/>
            <a:ext cx="358775" cy="395287"/>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9806" name="Group 94">
            <a:extLst>
              <a:ext uri="{FF2B5EF4-FFF2-40B4-BE49-F238E27FC236}">
                <a16:creationId xmlns:a16="http://schemas.microsoft.com/office/drawing/2014/main" id="{B8BE664E-1C25-1F25-5EFA-F564B397986C}"/>
              </a:ext>
            </a:extLst>
          </p:cNvPr>
          <p:cNvGrpSpPr>
            <a:grpSpLocks/>
          </p:cNvGrpSpPr>
          <p:nvPr/>
        </p:nvGrpSpPr>
        <p:grpSpPr bwMode="auto">
          <a:xfrm>
            <a:off x="9521826" y="4525963"/>
            <a:ext cx="207963" cy="119062"/>
            <a:chOff x="5038" y="2851"/>
            <a:chExt cx="131" cy="75"/>
          </a:xfrm>
        </p:grpSpPr>
        <p:sp>
          <p:nvSpPr>
            <p:cNvPr id="499807" name="Freeform 95">
              <a:extLst>
                <a:ext uri="{FF2B5EF4-FFF2-40B4-BE49-F238E27FC236}">
                  <a16:creationId xmlns:a16="http://schemas.microsoft.com/office/drawing/2014/main" id="{1E3578E2-CECB-D237-086F-DAE29135AAC0}"/>
                </a:ext>
              </a:extLst>
            </p:cNvPr>
            <p:cNvSpPr>
              <a:spLocks/>
            </p:cNvSpPr>
            <p:nvPr/>
          </p:nvSpPr>
          <p:spPr bwMode="auto">
            <a:xfrm>
              <a:off x="5038" y="2851"/>
              <a:ext cx="127" cy="75"/>
            </a:xfrm>
            <a:custGeom>
              <a:avLst/>
              <a:gdLst>
                <a:gd name="T0" fmla="*/ 0 w 127"/>
                <a:gd name="T1" fmla="*/ 64 h 75"/>
                <a:gd name="T2" fmla="*/ 116 w 127"/>
                <a:gd name="T3" fmla="*/ 0 h 75"/>
                <a:gd name="T4" fmla="*/ 126 w 127"/>
                <a:gd name="T5" fmla="*/ 31 h 75"/>
                <a:gd name="T6" fmla="*/ 126 w 127"/>
                <a:gd name="T7" fmla="*/ 74 h 75"/>
                <a:gd name="T8" fmla="*/ 0 w 127"/>
                <a:gd name="T9" fmla="*/ 64 h 75"/>
              </a:gdLst>
              <a:ahLst/>
              <a:cxnLst>
                <a:cxn ang="0">
                  <a:pos x="T0" y="T1"/>
                </a:cxn>
                <a:cxn ang="0">
                  <a:pos x="T2" y="T3"/>
                </a:cxn>
                <a:cxn ang="0">
                  <a:pos x="T4" y="T5"/>
                </a:cxn>
                <a:cxn ang="0">
                  <a:pos x="T6" y="T7"/>
                </a:cxn>
                <a:cxn ang="0">
                  <a:pos x="T8" y="T9"/>
                </a:cxn>
              </a:cxnLst>
              <a:rect l="0" t="0" r="r" b="b"/>
              <a:pathLst>
                <a:path w="127" h="75">
                  <a:moveTo>
                    <a:pt x="0" y="64"/>
                  </a:moveTo>
                  <a:lnTo>
                    <a:pt x="116" y="0"/>
                  </a:lnTo>
                  <a:lnTo>
                    <a:pt x="126" y="31"/>
                  </a:lnTo>
                  <a:lnTo>
                    <a:pt x="126" y="74"/>
                  </a:lnTo>
                  <a:lnTo>
                    <a:pt x="0" y="64"/>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08" name="Line 96">
              <a:extLst>
                <a:ext uri="{FF2B5EF4-FFF2-40B4-BE49-F238E27FC236}">
                  <a16:creationId xmlns:a16="http://schemas.microsoft.com/office/drawing/2014/main" id="{C1B52419-C009-6230-FBF1-A56AC93F4CC9}"/>
                </a:ext>
              </a:extLst>
            </p:cNvPr>
            <p:cNvSpPr>
              <a:spLocks noChangeShapeType="1"/>
            </p:cNvSpPr>
            <p:nvPr/>
          </p:nvSpPr>
          <p:spPr bwMode="auto">
            <a:xfrm flipV="1">
              <a:off x="5123" y="2886"/>
              <a:ext cx="46" cy="1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809" name="Arc 97">
            <a:extLst>
              <a:ext uri="{FF2B5EF4-FFF2-40B4-BE49-F238E27FC236}">
                <a16:creationId xmlns:a16="http://schemas.microsoft.com/office/drawing/2014/main" id="{F9829FFB-4DA7-3F22-51B2-5B42F090D439}"/>
              </a:ext>
            </a:extLst>
          </p:cNvPr>
          <p:cNvSpPr>
            <a:spLocks/>
          </p:cNvSpPr>
          <p:nvPr/>
        </p:nvSpPr>
        <p:spPr bwMode="auto">
          <a:xfrm>
            <a:off x="6789738" y="5540376"/>
            <a:ext cx="2279650" cy="595313"/>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0" name="Arc 98">
            <a:extLst>
              <a:ext uri="{FF2B5EF4-FFF2-40B4-BE49-F238E27FC236}">
                <a16:creationId xmlns:a16="http://schemas.microsoft.com/office/drawing/2014/main" id="{6684B279-5F66-DC56-665E-AABD638CDAB8}"/>
              </a:ext>
            </a:extLst>
          </p:cNvPr>
          <p:cNvSpPr>
            <a:spLocks/>
          </p:cNvSpPr>
          <p:nvPr/>
        </p:nvSpPr>
        <p:spPr bwMode="auto">
          <a:xfrm>
            <a:off x="4364039" y="5830889"/>
            <a:ext cx="2435225" cy="306387"/>
          </a:xfrm>
          <a:custGeom>
            <a:avLst/>
            <a:gdLst>
              <a:gd name="G0" fmla="+- 21600 0 0"/>
              <a:gd name="G1" fmla="+- 812 0 0"/>
              <a:gd name="G2" fmla="+- 21600 0 0"/>
              <a:gd name="T0" fmla="*/ 21586 w 21600"/>
              <a:gd name="T1" fmla="*/ 22412 h 22412"/>
              <a:gd name="T2" fmla="*/ 15 w 21600"/>
              <a:gd name="T3" fmla="*/ 0 h 22412"/>
              <a:gd name="T4" fmla="*/ 21600 w 21600"/>
              <a:gd name="T5" fmla="*/ 812 h 22412"/>
            </a:gdLst>
            <a:ahLst/>
            <a:cxnLst>
              <a:cxn ang="0">
                <a:pos x="T0" y="T1"/>
              </a:cxn>
              <a:cxn ang="0">
                <a:pos x="T2" y="T3"/>
              </a:cxn>
              <a:cxn ang="0">
                <a:pos x="T4" y="T5"/>
              </a:cxn>
            </a:cxnLst>
            <a:rect l="0" t="0" r="r" b="b"/>
            <a:pathLst>
              <a:path w="21600" h="22412" fill="none" extrusionOk="0">
                <a:moveTo>
                  <a:pt x="21586" y="22411"/>
                </a:moveTo>
                <a:cubicBezTo>
                  <a:pt x="9662" y="22404"/>
                  <a:pt x="0" y="12735"/>
                  <a:pt x="0" y="812"/>
                </a:cubicBezTo>
                <a:cubicBezTo>
                  <a:pt x="0" y="541"/>
                  <a:pt x="5" y="270"/>
                  <a:pt x="15" y="0"/>
                </a:cubicBezTo>
              </a:path>
              <a:path w="21600" h="22412" stroke="0" extrusionOk="0">
                <a:moveTo>
                  <a:pt x="21586" y="22411"/>
                </a:moveTo>
                <a:cubicBezTo>
                  <a:pt x="9662" y="22404"/>
                  <a:pt x="0" y="12735"/>
                  <a:pt x="0" y="812"/>
                </a:cubicBezTo>
                <a:cubicBezTo>
                  <a:pt x="0" y="541"/>
                  <a:pt x="5" y="270"/>
                  <a:pt x="15" y="0"/>
                </a:cubicBezTo>
                <a:lnTo>
                  <a:pt x="21600" y="812"/>
                </a:lnTo>
                <a:close/>
              </a:path>
            </a:pathLst>
          </a:custGeom>
          <a:noFill/>
          <a:ln w="12700" cap="rnd">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99811" name="Group 99">
            <a:extLst>
              <a:ext uri="{FF2B5EF4-FFF2-40B4-BE49-F238E27FC236}">
                <a16:creationId xmlns:a16="http://schemas.microsoft.com/office/drawing/2014/main" id="{1C55900E-1AE7-4DF2-C337-DFD1A84B7DCA}"/>
              </a:ext>
            </a:extLst>
          </p:cNvPr>
          <p:cNvGrpSpPr>
            <a:grpSpLocks/>
          </p:cNvGrpSpPr>
          <p:nvPr/>
        </p:nvGrpSpPr>
        <p:grpSpPr bwMode="auto">
          <a:xfrm>
            <a:off x="4257676" y="5672138"/>
            <a:ext cx="157163" cy="228600"/>
            <a:chOff x="1722" y="3573"/>
            <a:chExt cx="99" cy="144"/>
          </a:xfrm>
        </p:grpSpPr>
        <p:sp>
          <p:nvSpPr>
            <p:cNvPr id="499812" name="Freeform 100">
              <a:extLst>
                <a:ext uri="{FF2B5EF4-FFF2-40B4-BE49-F238E27FC236}">
                  <a16:creationId xmlns:a16="http://schemas.microsoft.com/office/drawing/2014/main" id="{791A6689-EF2B-5034-680B-B5AF072CBF46}"/>
                </a:ext>
              </a:extLst>
            </p:cNvPr>
            <p:cNvSpPr>
              <a:spLocks/>
            </p:cNvSpPr>
            <p:nvPr/>
          </p:nvSpPr>
          <p:spPr bwMode="auto">
            <a:xfrm>
              <a:off x="1722" y="3573"/>
              <a:ext cx="99" cy="144"/>
            </a:xfrm>
            <a:custGeom>
              <a:avLst/>
              <a:gdLst>
                <a:gd name="T0" fmla="*/ 0 w 99"/>
                <a:gd name="T1" fmla="*/ 0 h 144"/>
                <a:gd name="T2" fmla="*/ 98 w 99"/>
                <a:gd name="T3" fmla="*/ 87 h 144"/>
                <a:gd name="T4" fmla="*/ 71 w 99"/>
                <a:gd name="T5" fmla="*/ 121 h 144"/>
                <a:gd name="T6" fmla="*/ 53 w 99"/>
                <a:gd name="T7" fmla="*/ 143 h 144"/>
                <a:gd name="T8" fmla="*/ 0 w 99"/>
                <a:gd name="T9" fmla="*/ 0 h 144"/>
              </a:gdLst>
              <a:ahLst/>
              <a:cxnLst>
                <a:cxn ang="0">
                  <a:pos x="T0" y="T1"/>
                </a:cxn>
                <a:cxn ang="0">
                  <a:pos x="T2" y="T3"/>
                </a:cxn>
                <a:cxn ang="0">
                  <a:pos x="T4" y="T5"/>
                </a:cxn>
                <a:cxn ang="0">
                  <a:pos x="T6" y="T7"/>
                </a:cxn>
                <a:cxn ang="0">
                  <a:pos x="T8" y="T9"/>
                </a:cxn>
              </a:cxnLst>
              <a:rect l="0" t="0" r="r" b="b"/>
              <a:pathLst>
                <a:path w="99" h="144">
                  <a:moveTo>
                    <a:pt x="0" y="0"/>
                  </a:moveTo>
                  <a:lnTo>
                    <a:pt x="98" y="87"/>
                  </a:lnTo>
                  <a:lnTo>
                    <a:pt x="71" y="121"/>
                  </a:lnTo>
                  <a:lnTo>
                    <a:pt x="53" y="143"/>
                  </a:lnTo>
                  <a:lnTo>
                    <a:pt x="0" y="0"/>
                  </a:lnTo>
                </a:path>
              </a:pathLst>
            </a:custGeom>
            <a:solidFill>
              <a:srgbClr val="000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3" name="Line 101">
              <a:extLst>
                <a:ext uri="{FF2B5EF4-FFF2-40B4-BE49-F238E27FC236}">
                  <a16:creationId xmlns:a16="http://schemas.microsoft.com/office/drawing/2014/main" id="{B46AE718-CB52-F72C-00C9-087032CEBC6A}"/>
                </a:ext>
              </a:extLst>
            </p:cNvPr>
            <p:cNvSpPr>
              <a:spLocks noChangeShapeType="1"/>
            </p:cNvSpPr>
            <p:nvPr/>
          </p:nvSpPr>
          <p:spPr bwMode="auto">
            <a:xfrm>
              <a:off x="1751" y="3619"/>
              <a:ext cx="46" cy="7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9814" name="Line 102">
            <a:extLst>
              <a:ext uri="{FF2B5EF4-FFF2-40B4-BE49-F238E27FC236}">
                <a16:creationId xmlns:a16="http://schemas.microsoft.com/office/drawing/2014/main" id="{6587E0DC-8148-7714-3C07-6504AEC926A3}"/>
              </a:ext>
            </a:extLst>
          </p:cNvPr>
          <p:cNvSpPr>
            <a:spLocks noChangeShapeType="1"/>
          </p:cNvSpPr>
          <p:nvPr/>
        </p:nvSpPr>
        <p:spPr bwMode="auto">
          <a:xfrm flipV="1">
            <a:off x="4614864" y="4835525"/>
            <a:ext cx="103187" cy="8905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5" name="Line 103">
            <a:extLst>
              <a:ext uri="{FF2B5EF4-FFF2-40B4-BE49-F238E27FC236}">
                <a16:creationId xmlns:a16="http://schemas.microsoft.com/office/drawing/2014/main" id="{60D83D30-4C0C-D54E-BFB9-DF149CC675E9}"/>
              </a:ext>
            </a:extLst>
          </p:cNvPr>
          <p:cNvSpPr>
            <a:spLocks noChangeShapeType="1"/>
          </p:cNvSpPr>
          <p:nvPr/>
        </p:nvSpPr>
        <p:spPr bwMode="auto">
          <a:xfrm flipV="1">
            <a:off x="3948113" y="4691064"/>
            <a:ext cx="488950" cy="9810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6" name="Line 104">
            <a:extLst>
              <a:ext uri="{FF2B5EF4-FFF2-40B4-BE49-F238E27FC236}">
                <a16:creationId xmlns:a16="http://schemas.microsoft.com/office/drawing/2014/main" id="{1201C087-EB7B-2349-91DF-CA42D63892E2}"/>
              </a:ext>
            </a:extLst>
          </p:cNvPr>
          <p:cNvSpPr>
            <a:spLocks noChangeShapeType="1"/>
          </p:cNvSpPr>
          <p:nvPr/>
        </p:nvSpPr>
        <p:spPr bwMode="auto">
          <a:xfrm flipV="1">
            <a:off x="2843213" y="4000500"/>
            <a:ext cx="1327150" cy="5334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7" name="Line 105">
            <a:extLst>
              <a:ext uri="{FF2B5EF4-FFF2-40B4-BE49-F238E27FC236}">
                <a16:creationId xmlns:a16="http://schemas.microsoft.com/office/drawing/2014/main" id="{9D160CE8-A717-9EAD-1134-073FE8FAB287}"/>
              </a:ext>
            </a:extLst>
          </p:cNvPr>
          <p:cNvSpPr>
            <a:spLocks noChangeShapeType="1"/>
          </p:cNvSpPr>
          <p:nvPr/>
        </p:nvSpPr>
        <p:spPr bwMode="auto">
          <a:xfrm flipV="1">
            <a:off x="3309939" y="4305300"/>
            <a:ext cx="922337" cy="5842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8" name="Line 106">
            <a:extLst>
              <a:ext uri="{FF2B5EF4-FFF2-40B4-BE49-F238E27FC236}">
                <a16:creationId xmlns:a16="http://schemas.microsoft.com/office/drawing/2014/main" id="{7203C27A-381E-1486-1093-EE94BAD998A8}"/>
              </a:ext>
            </a:extLst>
          </p:cNvPr>
          <p:cNvSpPr>
            <a:spLocks noChangeShapeType="1"/>
          </p:cNvSpPr>
          <p:nvPr/>
        </p:nvSpPr>
        <p:spPr bwMode="auto">
          <a:xfrm>
            <a:off x="2719389" y="3352800"/>
            <a:ext cx="1481137" cy="254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19" name="Line 107">
            <a:extLst>
              <a:ext uri="{FF2B5EF4-FFF2-40B4-BE49-F238E27FC236}">
                <a16:creationId xmlns:a16="http://schemas.microsoft.com/office/drawing/2014/main" id="{C3AB9265-2D0F-9977-D68E-C673CE685333}"/>
              </a:ext>
            </a:extLst>
          </p:cNvPr>
          <p:cNvSpPr>
            <a:spLocks noChangeShapeType="1"/>
          </p:cNvSpPr>
          <p:nvPr/>
        </p:nvSpPr>
        <p:spPr bwMode="auto">
          <a:xfrm flipV="1">
            <a:off x="2808289" y="3708400"/>
            <a:ext cx="1362075" cy="1587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0" name="Line 108">
            <a:extLst>
              <a:ext uri="{FF2B5EF4-FFF2-40B4-BE49-F238E27FC236}">
                <a16:creationId xmlns:a16="http://schemas.microsoft.com/office/drawing/2014/main" id="{A54BF94C-2B12-24D5-3BB9-8FBD4FFB49C7}"/>
              </a:ext>
            </a:extLst>
          </p:cNvPr>
          <p:cNvSpPr>
            <a:spLocks noChangeShapeType="1"/>
          </p:cNvSpPr>
          <p:nvPr/>
        </p:nvSpPr>
        <p:spPr bwMode="auto">
          <a:xfrm>
            <a:off x="3414714" y="2271713"/>
            <a:ext cx="1036637" cy="56356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1" name="Line 109">
            <a:extLst>
              <a:ext uri="{FF2B5EF4-FFF2-40B4-BE49-F238E27FC236}">
                <a16:creationId xmlns:a16="http://schemas.microsoft.com/office/drawing/2014/main" id="{97D62C79-03E2-52E8-C4D0-0C40898F4DFE}"/>
              </a:ext>
            </a:extLst>
          </p:cNvPr>
          <p:cNvSpPr>
            <a:spLocks noChangeShapeType="1"/>
          </p:cNvSpPr>
          <p:nvPr/>
        </p:nvSpPr>
        <p:spPr bwMode="auto">
          <a:xfrm>
            <a:off x="3019426" y="2705100"/>
            <a:ext cx="1254125" cy="4191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2" name="Line 110">
            <a:extLst>
              <a:ext uri="{FF2B5EF4-FFF2-40B4-BE49-F238E27FC236}">
                <a16:creationId xmlns:a16="http://schemas.microsoft.com/office/drawing/2014/main" id="{AFAE53A1-825F-9872-9DE0-194DF71E2E8E}"/>
              </a:ext>
            </a:extLst>
          </p:cNvPr>
          <p:cNvSpPr>
            <a:spLocks noChangeShapeType="1"/>
          </p:cNvSpPr>
          <p:nvPr/>
        </p:nvSpPr>
        <p:spPr bwMode="auto">
          <a:xfrm>
            <a:off x="4881563" y="2125663"/>
            <a:ext cx="488950" cy="43656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3" name="Line 111">
            <a:extLst>
              <a:ext uri="{FF2B5EF4-FFF2-40B4-BE49-F238E27FC236}">
                <a16:creationId xmlns:a16="http://schemas.microsoft.com/office/drawing/2014/main" id="{A2317DC0-4F16-D568-D0CA-BB5B4170BFF5}"/>
              </a:ext>
            </a:extLst>
          </p:cNvPr>
          <p:cNvSpPr>
            <a:spLocks noChangeShapeType="1"/>
          </p:cNvSpPr>
          <p:nvPr/>
        </p:nvSpPr>
        <p:spPr bwMode="auto">
          <a:xfrm>
            <a:off x="5503863" y="2035176"/>
            <a:ext cx="87312" cy="4175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4" name="Line 112">
            <a:extLst>
              <a:ext uri="{FF2B5EF4-FFF2-40B4-BE49-F238E27FC236}">
                <a16:creationId xmlns:a16="http://schemas.microsoft.com/office/drawing/2014/main" id="{7FECB812-4444-8457-E764-1C29AE881FD9}"/>
              </a:ext>
            </a:extLst>
          </p:cNvPr>
          <p:cNvSpPr>
            <a:spLocks noChangeShapeType="1"/>
          </p:cNvSpPr>
          <p:nvPr/>
        </p:nvSpPr>
        <p:spPr bwMode="auto">
          <a:xfrm flipV="1">
            <a:off x="5356225" y="2452689"/>
            <a:ext cx="236538" cy="1095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825" name="Rectangle 113">
            <a:extLst>
              <a:ext uri="{FF2B5EF4-FFF2-40B4-BE49-F238E27FC236}">
                <a16:creationId xmlns:a16="http://schemas.microsoft.com/office/drawing/2014/main" id="{1570F7DD-8726-14F2-66BB-5E8DB4B0FFEA}"/>
              </a:ext>
            </a:extLst>
          </p:cNvPr>
          <p:cNvSpPr>
            <a:spLocks noChangeArrowheads="1"/>
          </p:cNvSpPr>
          <p:nvPr/>
        </p:nvSpPr>
        <p:spPr bwMode="auto">
          <a:xfrm>
            <a:off x="4500563" y="1628776"/>
            <a:ext cx="32541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Q</a:t>
            </a:r>
          </a:p>
        </p:txBody>
      </p:sp>
      <p:sp>
        <p:nvSpPr>
          <p:cNvPr id="499826" name="Rectangle 114">
            <a:extLst>
              <a:ext uri="{FF2B5EF4-FFF2-40B4-BE49-F238E27FC236}">
                <a16:creationId xmlns:a16="http://schemas.microsoft.com/office/drawing/2014/main" id="{A0715E91-FB19-B4C5-6186-886FD78593FE}"/>
              </a:ext>
            </a:extLst>
          </p:cNvPr>
          <p:cNvSpPr>
            <a:spLocks noChangeArrowheads="1"/>
          </p:cNvSpPr>
          <p:nvPr/>
        </p:nvSpPr>
        <p:spPr bwMode="auto">
          <a:xfrm>
            <a:off x="4619626" y="16287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u</a:t>
            </a:r>
          </a:p>
        </p:txBody>
      </p:sp>
      <p:sp>
        <p:nvSpPr>
          <p:cNvPr id="499827" name="Rectangle 115">
            <a:extLst>
              <a:ext uri="{FF2B5EF4-FFF2-40B4-BE49-F238E27FC236}">
                <a16:creationId xmlns:a16="http://schemas.microsoft.com/office/drawing/2014/main" id="{B3C92F83-6B40-3D4B-8CAF-E09C224861D8}"/>
              </a:ext>
            </a:extLst>
          </p:cNvPr>
          <p:cNvSpPr>
            <a:spLocks noChangeArrowheads="1"/>
          </p:cNvSpPr>
          <p:nvPr/>
        </p:nvSpPr>
        <p:spPr bwMode="auto">
          <a:xfrm>
            <a:off x="4708526" y="16287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a</a:t>
            </a:r>
          </a:p>
        </p:txBody>
      </p:sp>
      <p:sp>
        <p:nvSpPr>
          <p:cNvPr id="499828" name="Rectangle 116">
            <a:extLst>
              <a:ext uri="{FF2B5EF4-FFF2-40B4-BE49-F238E27FC236}">
                <a16:creationId xmlns:a16="http://schemas.microsoft.com/office/drawing/2014/main" id="{817E1020-59FF-83B6-B2DD-80BB325496AB}"/>
              </a:ext>
            </a:extLst>
          </p:cNvPr>
          <p:cNvSpPr>
            <a:spLocks noChangeArrowheads="1"/>
          </p:cNvSpPr>
          <p:nvPr/>
        </p:nvSpPr>
        <p:spPr bwMode="auto">
          <a:xfrm>
            <a:off x="4781550" y="1628776"/>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l</a:t>
            </a:r>
          </a:p>
        </p:txBody>
      </p:sp>
      <p:sp>
        <p:nvSpPr>
          <p:cNvPr id="499829" name="Rectangle 117">
            <a:extLst>
              <a:ext uri="{FF2B5EF4-FFF2-40B4-BE49-F238E27FC236}">
                <a16:creationId xmlns:a16="http://schemas.microsoft.com/office/drawing/2014/main" id="{2CA455A7-9632-39B5-E384-3263378392AD}"/>
              </a:ext>
            </a:extLst>
          </p:cNvPr>
          <p:cNvSpPr>
            <a:spLocks noChangeArrowheads="1"/>
          </p:cNvSpPr>
          <p:nvPr/>
        </p:nvSpPr>
        <p:spPr bwMode="auto">
          <a:xfrm>
            <a:off x="4810125" y="1628776"/>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30" name="Rectangle 118">
            <a:extLst>
              <a:ext uri="{FF2B5EF4-FFF2-40B4-BE49-F238E27FC236}">
                <a16:creationId xmlns:a16="http://schemas.microsoft.com/office/drawing/2014/main" id="{6B8DE2D9-E5FE-DF85-1EF0-4CE808FB6B05}"/>
              </a:ext>
            </a:extLst>
          </p:cNvPr>
          <p:cNvSpPr>
            <a:spLocks noChangeArrowheads="1"/>
          </p:cNvSpPr>
          <p:nvPr/>
        </p:nvSpPr>
        <p:spPr bwMode="auto">
          <a:xfrm>
            <a:off x="4856163" y="1628776"/>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31" name="Rectangle 119">
            <a:extLst>
              <a:ext uri="{FF2B5EF4-FFF2-40B4-BE49-F238E27FC236}">
                <a16:creationId xmlns:a16="http://schemas.microsoft.com/office/drawing/2014/main" id="{F519BC13-F68A-C729-F8C6-F17AB5B5F590}"/>
              </a:ext>
            </a:extLst>
          </p:cNvPr>
          <p:cNvSpPr>
            <a:spLocks noChangeArrowheads="1"/>
          </p:cNvSpPr>
          <p:nvPr/>
        </p:nvSpPr>
        <p:spPr bwMode="auto">
          <a:xfrm>
            <a:off x="4886326" y="1628776"/>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y</a:t>
            </a:r>
          </a:p>
        </p:txBody>
      </p:sp>
      <p:sp>
        <p:nvSpPr>
          <p:cNvPr id="499832" name="Rectangle 120">
            <a:extLst>
              <a:ext uri="{FF2B5EF4-FFF2-40B4-BE49-F238E27FC236}">
                <a16:creationId xmlns:a16="http://schemas.microsoft.com/office/drawing/2014/main" id="{54B0FB5F-AA67-3F9E-F7D3-2857A7B43154}"/>
              </a:ext>
            </a:extLst>
          </p:cNvPr>
          <p:cNvSpPr>
            <a:spLocks noChangeArrowheads="1"/>
          </p:cNvSpPr>
          <p:nvPr/>
        </p:nvSpPr>
        <p:spPr bwMode="auto">
          <a:xfrm>
            <a:off x="4960938" y="1628776"/>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9833" name="Rectangle 121">
            <a:extLst>
              <a:ext uri="{FF2B5EF4-FFF2-40B4-BE49-F238E27FC236}">
                <a16:creationId xmlns:a16="http://schemas.microsoft.com/office/drawing/2014/main" id="{19422E58-AC9D-0E05-EEB2-0B2D4A7CED0F}"/>
              </a:ext>
            </a:extLst>
          </p:cNvPr>
          <p:cNvSpPr>
            <a:spLocks noChangeArrowheads="1"/>
          </p:cNvSpPr>
          <p:nvPr/>
        </p:nvSpPr>
        <p:spPr bwMode="auto">
          <a:xfrm>
            <a:off x="4500563" y="1828801"/>
            <a:ext cx="31579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C</a:t>
            </a:r>
          </a:p>
        </p:txBody>
      </p:sp>
      <p:sp>
        <p:nvSpPr>
          <p:cNvPr id="499834" name="Rectangle 122">
            <a:extLst>
              <a:ext uri="{FF2B5EF4-FFF2-40B4-BE49-F238E27FC236}">
                <a16:creationId xmlns:a16="http://schemas.microsoft.com/office/drawing/2014/main" id="{E149F3AB-3FCA-9E21-3A74-DF9453775F4F}"/>
              </a:ext>
            </a:extLst>
          </p:cNvPr>
          <p:cNvSpPr>
            <a:spLocks noChangeArrowheads="1"/>
          </p:cNvSpPr>
          <p:nvPr/>
        </p:nvSpPr>
        <p:spPr bwMode="auto">
          <a:xfrm>
            <a:off x="4603751" y="18288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o</a:t>
            </a:r>
          </a:p>
        </p:txBody>
      </p:sp>
      <p:sp>
        <p:nvSpPr>
          <p:cNvPr id="499835" name="Rectangle 123">
            <a:extLst>
              <a:ext uri="{FF2B5EF4-FFF2-40B4-BE49-F238E27FC236}">
                <a16:creationId xmlns:a16="http://schemas.microsoft.com/office/drawing/2014/main" id="{5D989F2F-0BAD-A37C-09A4-D6BAC378A929}"/>
              </a:ext>
            </a:extLst>
          </p:cNvPr>
          <p:cNvSpPr>
            <a:spLocks noChangeArrowheads="1"/>
          </p:cNvSpPr>
          <p:nvPr/>
        </p:nvSpPr>
        <p:spPr bwMode="auto">
          <a:xfrm>
            <a:off x="4692651" y="18288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36" name="Rectangle 124">
            <a:extLst>
              <a:ext uri="{FF2B5EF4-FFF2-40B4-BE49-F238E27FC236}">
                <a16:creationId xmlns:a16="http://schemas.microsoft.com/office/drawing/2014/main" id="{426E78DE-45EA-AD11-70BB-E953E6815B9A}"/>
              </a:ext>
            </a:extLst>
          </p:cNvPr>
          <p:cNvSpPr>
            <a:spLocks noChangeArrowheads="1"/>
          </p:cNvSpPr>
          <p:nvPr/>
        </p:nvSpPr>
        <p:spPr bwMode="auto">
          <a:xfrm>
            <a:off x="4781550" y="1828801"/>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37" name="Rectangle 125">
            <a:extLst>
              <a:ext uri="{FF2B5EF4-FFF2-40B4-BE49-F238E27FC236}">
                <a16:creationId xmlns:a16="http://schemas.microsoft.com/office/drawing/2014/main" id="{4FCEA33A-E872-458A-3510-2398F83CAF67}"/>
              </a:ext>
            </a:extLst>
          </p:cNvPr>
          <p:cNvSpPr>
            <a:spLocks noChangeArrowheads="1"/>
          </p:cNvSpPr>
          <p:nvPr/>
        </p:nvSpPr>
        <p:spPr bwMode="auto">
          <a:xfrm>
            <a:off x="4810125" y="1828801"/>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38" name="Rectangle 126">
            <a:extLst>
              <a:ext uri="{FF2B5EF4-FFF2-40B4-BE49-F238E27FC236}">
                <a16:creationId xmlns:a16="http://schemas.microsoft.com/office/drawing/2014/main" id="{10EE70B8-B070-85F3-80D8-94CA82610433}"/>
              </a:ext>
            </a:extLst>
          </p:cNvPr>
          <p:cNvSpPr>
            <a:spLocks noChangeArrowheads="1"/>
          </p:cNvSpPr>
          <p:nvPr/>
        </p:nvSpPr>
        <p:spPr bwMode="auto">
          <a:xfrm>
            <a:off x="4870451" y="18288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o</a:t>
            </a:r>
          </a:p>
        </p:txBody>
      </p:sp>
      <p:sp>
        <p:nvSpPr>
          <p:cNvPr id="499839" name="Rectangle 127">
            <a:extLst>
              <a:ext uri="{FF2B5EF4-FFF2-40B4-BE49-F238E27FC236}">
                <a16:creationId xmlns:a16="http://schemas.microsoft.com/office/drawing/2014/main" id="{C95A5796-8E3E-DC32-A813-B228F2C01520}"/>
              </a:ext>
            </a:extLst>
          </p:cNvPr>
          <p:cNvSpPr>
            <a:spLocks noChangeArrowheads="1"/>
          </p:cNvSpPr>
          <p:nvPr/>
        </p:nvSpPr>
        <p:spPr bwMode="auto">
          <a:xfrm>
            <a:off x="4943475" y="1828801"/>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l</a:t>
            </a:r>
          </a:p>
        </p:txBody>
      </p:sp>
      <p:sp>
        <p:nvSpPr>
          <p:cNvPr id="499840" name="Rectangle 128">
            <a:extLst>
              <a:ext uri="{FF2B5EF4-FFF2-40B4-BE49-F238E27FC236}">
                <a16:creationId xmlns:a16="http://schemas.microsoft.com/office/drawing/2014/main" id="{952688DB-DD7D-DB4D-F90A-FB8D6796FD03}"/>
              </a:ext>
            </a:extLst>
          </p:cNvPr>
          <p:cNvSpPr>
            <a:spLocks noChangeArrowheads="1"/>
          </p:cNvSpPr>
          <p:nvPr/>
        </p:nvSpPr>
        <p:spPr bwMode="auto">
          <a:xfrm>
            <a:off x="2424113" y="2265364"/>
            <a:ext cx="31579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41" name="Rectangle 129">
            <a:extLst>
              <a:ext uri="{FF2B5EF4-FFF2-40B4-BE49-F238E27FC236}">
                <a16:creationId xmlns:a16="http://schemas.microsoft.com/office/drawing/2014/main" id="{7B7F7243-6BA1-758A-F903-D987EA95E185}"/>
              </a:ext>
            </a:extLst>
          </p:cNvPr>
          <p:cNvSpPr>
            <a:spLocks noChangeArrowheads="1"/>
          </p:cNvSpPr>
          <p:nvPr/>
        </p:nvSpPr>
        <p:spPr bwMode="auto">
          <a:xfrm>
            <a:off x="2527301" y="226536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42" name="Rectangle 130">
            <a:extLst>
              <a:ext uri="{FF2B5EF4-FFF2-40B4-BE49-F238E27FC236}">
                <a16:creationId xmlns:a16="http://schemas.microsoft.com/office/drawing/2014/main" id="{CEDDA32A-9AD6-3933-421B-795EA49A73BE}"/>
              </a:ext>
            </a:extLst>
          </p:cNvPr>
          <p:cNvSpPr>
            <a:spLocks noChangeArrowheads="1"/>
          </p:cNvSpPr>
          <p:nvPr/>
        </p:nvSpPr>
        <p:spPr bwMode="auto">
          <a:xfrm>
            <a:off x="2601914" y="2265364"/>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a:t>
            </a:r>
          </a:p>
        </p:txBody>
      </p:sp>
      <p:sp>
        <p:nvSpPr>
          <p:cNvPr id="499843" name="Rectangle 131">
            <a:extLst>
              <a:ext uri="{FF2B5EF4-FFF2-40B4-BE49-F238E27FC236}">
                <a16:creationId xmlns:a16="http://schemas.microsoft.com/office/drawing/2014/main" id="{401D2103-8B2C-B44B-B258-9060713C8DAA}"/>
              </a:ext>
            </a:extLst>
          </p:cNvPr>
          <p:cNvSpPr>
            <a:spLocks noChangeArrowheads="1"/>
          </p:cNvSpPr>
          <p:nvPr/>
        </p:nvSpPr>
        <p:spPr bwMode="auto">
          <a:xfrm>
            <a:off x="2676526" y="226536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44" name="Rectangle 132">
            <a:extLst>
              <a:ext uri="{FF2B5EF4-FFF2-40B4-BE49-F238E27FC236}">
                <a16:creationId xmlns:a16="http://schemas.microsoft.com/office/drawing/2014/main" id="{EB615AF9-44AB-6551-590E-455CAB5341FF}"/>
              </a:ext>
            </a:extLst>
          </p:cNvPr>
          <p:cNvSpPr>
            <a:spLocks noChangeArrowheads="1"/>
          </p:cNvSpPr>
          <p:nvPr/>
        </p:nvSpPr>
        <p:spPr bwMode="auto">
          <a:xfrm>
            <a:off x="2765426" y="226536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a</a:t>
            </a:r>
          </a:p>
        </p:txBody>
      </p:sp>
      <p:sp>
        <p:nvSpPr>
          <p:cNvPr id="499845" name="Rectangle 133">
            <a:extLst>
              <a:ext uri="{FF2B5EF4-FFF2-40B4-BE49-F238E27FC236}">
                <a16:creationId xmlns:a16="http://schemas.microsoft.com/office/drawing/2014/main" id="{0924F069-DB3C-CD50-E55A-4F375B93C2ED}"/>
              </a:ext>
            </a:extLst>
          </p:cNvPr>
          <p:cNvSpPr>
            <a:spLocks noChangeArrowheads="1"/>
          </p:cNvSpPr>
          <p:nvPr/>
        </p:nvSpPr>
        <p:spPr bwMode="auto">
          <a:xfrm>
            <a:off x="2840038" y="2265364"/>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46" name="Rectangle 134">
            <a:extLst>
              <a:ext uri="{FF2B5EF4-FFF2-40B4-BE49-F238E27FC236}">
                <a16:creationId xmlns:a16="http://schemas.microsoft.com/office/drawing/2014/main" id="{16BAB2FE-0FD4-0BD2-A581-CDD84C37E954}"/>
              </a:ext>
            </a:extLst>
          </p:cNvPr>
          <p:cNvSpPr>
            <a:spLocks noChangeArrowheads="1"/>
          </p:cNvSpPr>
          <p:nvPr/>
        </p:nvSpPr>
        <p:spPr bwMode="auto">
          <a:xfrm>
            <a:off x="2898776" y="2265364"/>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c</a:t>
            </a:r>
          </a:p>
        </p:txBody>
      </p:sp>
      <p:sp>
        <p:nvSpPr>
          <p:cNvPr id="499847" name="Rectangle 135">
            <a:extLst>
              <a:ext uri="{FF2B5EF4-FFF2-40B4-BE49-F238E27FC236}">
                <a16:creationId xmlns:a16="http://schemas.microsoft.com/office/drawing/2014/main" id="{69A98D02-56CC-D162-8B7B-A0E1A5CA991F}"/>
              </a:ext>
            </a:extLst>
          </p:cNvPr>
          <p:cNvSpPr>
            <a:spLocks noChangeArrowheads="1"/>
          </p:cNvSpPr>
          <p:nvPr/>
        </p:nvSpPr>
        <p:spPr bwMode="auto">
          <a:xfrm>
            <a:off x="2973389" y="226536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h</a:t>
            </a:r>
          </a:p>
        </p:txBody>
      </p:sp>
      <p:sp>
        <p:nvSpPr>
          <p:cNvPr id="499848" name="Rectangle 136">
            <a:extLst>
              <a:ext uri="{FF2B5EF4-FFF2-40B4-BE49-F238E27FC236}">
                <a16:creationId xmlns:a16="http://schemas.microsoft.com/office/drawing/2014/main" id="{E0B63EF2-81F9-E5E6-636E-AFD2117FE110}"/>
              </a:ext>
            </a:extLst>
          </p:cNvPr>
          <p:cNvSpPr>
            <a:spLocks noChangeArrowheads="1"/>
          </p:cNvSpPr>
          <p:nvPr/>
        </p:nvSpPr>
        <p:spPr bwMode="auto">
          <a:xfrm>
            <a:off x="2038350" y="3429001"/>
            <a:ext cx="31579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C</a:t>
            </a:r>
          </a:p>
        </p:txBody>
      </p:sp>
      <p:sp>
        <p:nvSpPr>
          <p:cNvPr id="499849" name="Rectangle 137">
            <a:extLst>
              <a:ext uri="{FF2B5EF4-FFF2-40B4-BE49-F238E27FC236}">
                <a16:creationId xmlns:a16="http://schemas.microsoft.com/office/drawing/2014/main" id="{83524A86-0DAA-34D0-7D19-033779AF60BE}"/>
              </a:ext>
            </a:extLst>
          </p:cNvPr>
          <p:cNvSpPr>
            <a:spLocks noChangeArrowheads="1"/>
          </p:cNvSpPr>
          <p:nvPr/>
        </p:nvSpPr>
        <p:spPr bwMode="auto">
          <a:xfrm>
            <a:off x="2143126" y="34290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u</a:t>
            </a:r>
          </a:p>
        </p:txBody>
      </p:sp>
      <p:sp>
        <p:nvSpPr>
          <p:cNvPr id="499850" name="Rectangle 138">
            <a:extLst>
              <a:ext uri="{FF2B5EF4-FFF2-40B4-BE49-F238E27FC236}">
                <a16:creationId xmlns:a16="http://schemas.microsoft.com/office/drawing/2014/main" id="{D7D879A7-1BDD-9D86-DC5E-A6C14BB45921}"/>
              </a:ext>
            </a:extLst>
          </p:cNvPr>
          <p:cNvSpPr>
            <a:spLocks noChangeArrowheads="1"/>
          </p:cNvSpPr>
          <p:nvPr/>
        </p:nvSpPr>
        <p:spPr bwMode="auto">
          <a:xfrm>
            <a:off x="2232026" y="3429001"/>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a:t>
            </a:r>
          </a:p>
        </p:txBody>
      </p:sp>
      <p:sp>
        <p:nvSpPr>
          <p:cNvPr id="499851" name="Rectangle 139">
            <a:extLst>
              <a:ext uri="{FF2B5EF4-FFF2-40B4-BE49-F238E27FC236}">
                <a16:creationId xmlns:a16="http://schemas.microsoft.com/office/drawing/2014/main" id="{9DBC4911-4732-1077-3E63-FE02C660A8C3}"/>
              </a:ext>
            </a:extLst>
          </p:cNvPr>
          <p:cNvSpPr>
            <a:spLocks noChangeArrowheads="1"/>
          </p:cNvSpPr>
          <p:nvPr/>
        </p:nvSpPr>
        <p:spPr bwMode="auto">
          <a:xfrm>
            <a:off x="2305050" y="3429001"/>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52" name="Rectangle 140">
            <a:extLst>
              <a:ext uri="{FF2B5EF4-FFF2-40B4-BE49-F238E27FC236}">
                <a16:creationId xmlns:a16="http://schemas.microsoft.com/office/drawing/2014/main" id="{D9EE5859-E6AC-47A3-9D4E-177D46046789}"/>
              </a:ext>
            </a:extLst>
          </p:cNvPr>
          <p:cNvSpPr>
            <a:spLocks noChangeArrowheads="1"/>
          </p:cNvSpPr>
          <p:nvPr/>
        </p:nvSpPr>
        <p:spPr bwMode="auto">
          <a:xfrm>
            <a:off x="2351089" y="34290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o</a:t>
            </a:r>
          </a:p>
        </p:txBody>
      </p:sp>
      <p:sp>
        <p:nvSpPr>
          <p:cNvPr id="499853" name="Rectangle 141">
            <a:extLst>
              <a:ext uri="{FF2B5EF4-FFF2-40B4-BE49-F238E27FC236}">
                <a16:creationId xmlns:a16="http://schemas.microsoft.com/office/drawing/2014/main" id="{73B0992F-4653-96B1-27F1-7D9A07BFD9B8}"/>
              </a:ext>
            </a:extLst>
          </p:cNvPr>
          <p:cNvSpPr>
            <a:spLocks noChangeArrowheads="1"/>
          </p:cNvSpPr>
          <p:nvPr/>
        </p:nvSpPr>
        <p:spPr bwMode="auto">
          <a:xfrm>
            <a:off x="2424113" y="3429001"/>
            <a:ext cx="335028"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m</a:t>
            </a:r>
          </a:p>
        </p:txBody>
      </p:sp>
      <p:sp>
        <p:nvSpPr>
          <p:cNvPr id="499854" name="Rectangle 142">
            <a:extLst>
              <a:ext uri="{FF2B5EF4-FFF2-40B4-BE49-F238E27FC236}">
                <a16:creationId xmlns:a16="http://schemas.microsoft.com/office/drawing/2014/main" id="{8E36CADF-D319-E0B0-D346-11CD6595CC91}"/>
              </a:ext>
            </a:extLst>
          </p:cNvPr>
          <p:cNvSpPr>
            <a:spLocks noChangeArrowheads="1"/>
          </p:cNvSpPr>
          <p:nvPr/>
        </p:nvSpPr>
        <p:spPr bwMode="auto">
          <a:xfrm>
            <a:off x="2543176" y="342900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55" name="Rectangle 143">
            <a:extLst>
              <a:ext uri="{FF2B5EF4-FFF2-40B4-BE49-F238E27FC236}">
                <a16:creationId xmlns:a16="http://schemas.microsoft.com/office/drawing/2014/main" id="{F96A929D-FB07-4C31-FD5E-EBBF98EC8057}"/>
              </a:ext>
            </a:extLst>
          </p:cNvPr>
          <p:cNvSpPr>
            <a:spLocks noChangeArrowheads="1"/>
          </p:cNvSpPr>
          <p:nvPr/>
        </p:nvSpPr>
        <p:spPr bwMode="auto">
          <a:xfrm>
            <a:off x="2632075" y="3429001"/>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56" name="Rectangle 144">
            <a:extLst>
              <a:ext uri="{FF2B5EF4-FFF2-40B4-BE49-F238E27FC236}">
                <a16:creationId xmlns:a16="http://schemas.microsoft.com/office/drawing/2014/main" id="{547C38DB-94DC-7A79-2AAE-ECFC8C0F3A91}"/>
              </a:ext>
            </a:extLst>
          </p:cNvPr>
          <p:cNvSpPr>
            <a:spLocks noChangeArrowheads="1"/>
          </p:cNvSpPr>
          <p:nvPr/>
        </p:nvSpPr>
        <p:spPr bwMode="auto">
          <a:xfrm>
            <a:off x="2066925" y="4519614"/>
            <a:ext cx="335028"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M</a:t>
            </a:r>
          </a:p>
        </p:txBody>
      </p:sp>
      <p:sp>
        <p:nvSpPr>
          <p:cNvPr id="499857" name="Rectangle 145">
            <a:extLst>
              <a:ext uri="{FF2B5EF4-FFF2-40B4-BE49-F238E27FC236}">
                <a16:creationId xmlns:a16="http://schemas.microsoft.com/office/drawing/2014/main" id="{EDA1B39A-3517-7097-724C-06ACE23EF2AE}"/>
              </a:ext>
            </a:extLst>
          </p:cNvPr>
          <p:cNvSpPr>
            <a:spLocks noChangeArrowheads="1"/>
          </p:cNvSpPr>
          <p:nvPr/>
        </p:nvSpPr>
        <p:spPr bwMode="auto">
          <a:xfrm>
            <a:off x="2185989" y="451961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a</a:t>
            </a:r>
          </a:p>
        </p:txBody>
      </p:sp>
      <p:sp>
        <p:nvSpPr>
          <p:cNvPr id="499858" name="Rectangle 146">
            <a:extLst>
              <a:ext uri="{FF2B5EF4-FFF2-40B4-BE49-F238E27FC236}">
                <a16:creationId xmlns:a16="http://schemas.microsoft.com/office/drawing/2014/main" id="{43E04D33-BD5F-3C34-8A00-40708C90E42A}"/>
              </a:ext>
            </a:extLst>
          </p:cNvPr>
          <p:cNvSpPr>
            <a:spLocks noChangeArrowheads="1"/>
          </p:cNvSpPr>
          <p:nvPr/>
        </p:nvSpPr>
        <p:spPr bwMode="auto">
          <a:xfrm>
            <a:off x="2276475" y="4519614"/>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59" name="Rectangle 147">
            <a:extLst>
              <a:ext uri="{FF2B5EF4-FFF2-40B4-BE49-F238E27FC236}">
                <a16:creationId xmlns:a16="http://schemas.microsoft.com/office/drawing/2014/main" id="{A88CFE41-F1E6-4910-0327-027007BAEF19}"/>
              </a:ext>
            </a:extLst>
          </p:cNvPr>
          <p:cNvSpPr>
            <a:spLocks noChangeArrowheads="1"/>
          </p:cNvSpPr>
          <p:nvPr/>
        </p:nvSpPr>
        <p:spPr bwMode="auto">
          <a:xfrm>
            <a:off x="2319339" y="4519614"/>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k</a:t>
            </a:r>
          </a:p>
        </p:txBody>
      </p:sp>
      <p:sp>
        <p:nvSpPr>
          <p:cNvPr id="499860" name="Rectangle 148">
            <a:extLst>
              <a:ext uri="{FF2B5EF4-FFF2-40B4-BE49-F238E27FC236}">
                <a16:creationId xmlns:a16="http://schemas.microsoft.com/office/drawing/2014/main" id="{65ECAA51-8A40-1CC7-71F1-9D534BA256F7}"/>
              </a:ext>
            </a:extLst>
          </p:cNvPr>
          <p:cNvSpPr>
            <a:spLocks noChangeArrowheads="1"/>
          </p:cNvSpPr>
          <p:nvPr/>
        </p:nvSpPr>
        <p:spPr bwMode="auto">
          <a:xfrm>
            <a:off x="2393951" y="451961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61" name="Rectangle 149">
            <a:extLst>
              <a:ext uri="{FF2B5EF4-FFF2-40B4-BE49-F238E27FC236}">
                <a16:creationId xmlns:a16="http://schemas.microsoft.com/office/drawing/2014/main" id="{E39C5A84-8184-7BD8-438F-965D03491120}"/>
              </a:ext>
            </a:extLst>
          </p:cNvPr>
          <p:cNvSpPr>
            <a:spLocks noChangeArrowheads="1"/>
          </p:cNvSpPr>
          <p:nvPr/>
        </p:nvSpPr>
        <p:spPr bwMode="auto">
          <a:xfrm>
            <a:off x="2484438" y="4519614"/>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62" name="Rectangle 150">
            <a:extLst>
              <a:ext uri="{FF2B5EF4-FFF2-40B4-BE49-F238E27FC236}">
                <a16:creationId xmlns:a16="http://schemas.microsoft.com/office/drawing/2014/main" id="{9D23043C-C79D-3D35-01F6-52B615728003}"/>
              </a:ext>
            </a:extLst>
          </p:cNvPr>
          <p:cNvSpPr>
            <a:spLocks noChangeArrowheads="1"/>
          </p:cNvSpPr>
          <p:nvPr/>
        </p:nvSpPr>
        <p:spPr bwMode="auto">
          <a:xfrm>
            <a:off x="2527300" y="4519614"/>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63" name="Rectangle 151">
            <a:extLst>
              <a:ext uri="{FF2B5EF4-FFF2-40B4-BE49-F238E27FC236}">
                <a16:creationId xmlns:a16="http://schemas.microsoft.com/office/drawing/2014/main" id="{3B7D287D-22C6-0BEE-ABB7-9B0C6B2F6158}"/>
              </a:ext>
            </a:extLst>
          </p:cNvPr>
          <p:cNvSpPr>
            <a:spLocks noChangeArrowheads="1"/>
          </p:cNvSpPr>
          <p:nvPr/>
        </p:nvSpPr>
        <p:spPr bwMode="auto">
          <a:xfrm>
            <a:off x="2557464" y="451961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64" name="Rectangle 152">
            <a:extLst>
              <a:ext uri="{FF2B5EF4-FFF2-40B4-BE49-F238E27FC236}">
                <a16:creationId xmlns:a16="http://schemas.microsoft.com/office/drawing/2014/main" id="{859432F4-6AA5-813D-1BB1-BF2A82D4A710}"/>
              </a:ext>
            </a:extLst>
          </p:cNvPr>
          <p:cNvSpPr>
            <a:spLocks noChangeArrowheads="1"/>
          </p:cNvSpPr>
          <p:nvPr/>
        </p:nvSpPr>
        <p:spPr bwMode="auto">
          <a:xfrm>
            <a:off x="2646364" y="4519614"/>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g</a:t>
            </a:r>
          </a:p>
        </p:txBody>
      </p:sp>
      <p:sp>
        <p:nvSpPr>
          <p:cNvPr id="499865" name="Rectangle 153">
            <a:extLst>
              <a:ext uri="{FF2B5EF4-FFF2-40B4-BE49-F238E27FC236}">
                <a16:creationId xmlns:a16="http://schemas.microsoft.com/office/drawing/2014/main" id="{96B3E224-3A1C-4AC4-7DB0-8D9BF7862908}"/>
              </a:ext>
            </a:extLst>
          </p:cNvPr>
          <p:cNvSpPr>
            <a:spLocks noChangeArrowheads="1"/>
          </p:cNvSpPr>
          <p:nvPr/>
        </p:nvSpPr>
        <p:spPr bwMode="auto">
          <a:xfrm>
            <a:off x="2720975" y="4519614"/>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9866" name="Rectangle 154">
            <a:extLst>
              <a:ext uri="{FF2B5EF4-FFF2-40B4-BE49-F238E27FC236}">
                <a16:creationId xmlns:a16="http://schemas.microsoft.com/office/drawing/2014/main" id="{50659629-103E-4367-AFB1-2BCD69AE534F}"/>
              </a:ext>
            </a:extLst>
          </p:cNvPr>
          <p:cNvSpPr>
            <a:spLocks noChangeArrowheads="1"/>
          </p:cNvSpPr>
          <p:nvPr/>
        </p:nvSpPr>
        <p:spPr bwMode="auto">
          <a:xfrm>
            <a:off x="2066925" y="4719639"/>
            <a:ext cx="30617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67" name="Rectangle 155">
            <a:extLst>
              <a:ext uri="{FF2B5EF4-FFF2-40B4-BE49-F238E27FC236}">
                <a16:creationId xmlns:a16="http://schemas.microsoft.com/office/drawing/2014/main" id="{11C3782A-975C-75E3-1D68-BFD233678DFC}"/>
              </a:ext>
            </a:extLst>
          </p:cNvPr>
          <p:cNvSpPr>
            <a:spLocks noChangeArrowheads="1"/>
          </p:cNvSpPr>
          <p:nvPr/>
        </p:nvSpPr>
        <p:spPr bwMode="auto">
          <a:xfrm>
            <a:off x="2171701"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68" name="Rectangle 156">
            <a:extLst>
              <a:ext uri="{FF2B5EF4-FFF2-40B4-BE49-F238E27FC236}">
                <a16:creationId xmlns:a16="http://schemas.microsoft.com/office/drawing/2014/main" id="{6B9CD6BF-DF33-4192-F3A7-A9899979A47C}"/>
              </a:ext>
            </a:extLst>
          </p:cNvPr>
          <p:cNvSpPr>
            <a:spLocks noChangeArrowheads="1"/>
          </p:cNvSpPr>
          <p:nvPr/>
        </p:nvSpPr>
        <p:spPr bwMode="auto">
          <a:xfrm>
            <a:off x="2246314"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g</a:t>
            </a:r>
          </a:p>
        </p:txBody>
      </p:sp>
      <p:sp>
        <p:nvSpPr>
          <p:cNvPr id="499869" name="Rectangle 157">
            <a:extLst>
              <a:ext uri="{FF2B5EF4-FFF2-40B4-BE49-F238E27FC236}">
                <a16:creationId xmlns:a16="http://schemas.microsoft.com/office/drawing/2014/main" id="{D90B5E6E-44A7-745B-54DA-7C1FF79406DF}"/>
              </a:ext>
            </a:extLst>
          </p:cNvPr>
          <p:cNvSpPr>
            <a:spLocks noChangeArrowheads="1"/>
          </p:cNvSpPr>
          <p:nvPr/>
        </p:nvSpPr>
        <p:spPr bwMode="auto">
          <a:xfrm>
            <a:off x="2333625" y="4719639"/>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70" name="Rectangle 158">
            <a:extLst>
              <a:ext uri="{FF2B5EF4-FFF2-40B4-BE49-F238E27FC236}">
                <a16:creationId xmlns:a16="http://schemas.microsoft.com/office/drawing/2014/main" id="{918486B9-3FB5-EB1E-FB1D-78E96391A255}"/>
              </a:ext>
            </a:extLst>
          </p:cNvPr>
          <p:cNvSpPr>
            <a:spLocks noChangeArrowheads="1"/>
          </p:cNvSpPr>
          <p:nvPr/>
        </p:nvSpPr>
        <p:spPr bwMode="auto">
          <a:xfrm>
            <a:off x="2365376"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71" name="Rectangle 159">
            <a:extLst>
              <a:ext uri="{FF2B5EF4-FFF2-40B4-BE49-F238E27FC236}">
                <a16:creationId xmlns:a16="http://schemas.microsoft.com/office/drawing/2014/main" id="{333FA898-AECD-866A-A3E9-20A54FCA8A90}"/>
              </a:ext>
            </a:extLst>
          </p:cNvPr>
          <p:cNvSpPr>
            <a:spLocks noChangeArrowheads="1"/>
          </p:cNvSpPr>
          <p:nvPr/>
        </p:nvSpPr>
        <p:spPr bwMode="auto">
          <a:xfrm>
            <a:off x="2452689"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72" name="Rectangle 160">
            <a:extLst>
              <a:ext uri="{FF2B5EF4-FFF2-40B4-BE49-F238E27FC236}">
                <a16:creationId xmlns:a16="http://schemas.microsoft.com/office/drawing/2014/main" id="{376EA10E-8DC4-754C-1244-9C299F995F2B}"/>
              </a:ext>
            </a:extLst>
          </p:cNvPr>
          <p:cNvSpPr>
            <a:spLocks noChangeArrowheads="1"/>
          </p:cNvSpPr>
          <p:nvPr/>
        </p:nvSpPr>
        <p:spPr bwMode="auto">
          <a:xfrm>
            <a:off x="2527301"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73" name="Rectangle 161">
            <a:extLst>
              <a:ext uri="{FF2B5EF4-FFF2-40B4-BE49-F238E27FC236}">
                <a16:creationId xmlns:a16="http://schemas.microsoft.com/office/drawing/2014/main" id="{8DF63AA9-DC83-0032-6CC9-02653A264B8F}"/>
              </a:ext>
            </a:extLst>
          </p:cNvPr>
          <p:cNvSpPr>
            <a:spLocks noChangeArrowheads="1"/>
          </p:cNvSpPr>
          <p:nvPr/>
        </p:nvSpPr>
        <p:spPr bwMode="auto">
          <a:xfrm>
            <a:off x="2617788" y="4719639"/>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74" name="Rectangle 162">
            <a:extLst>
              <a:ext uri="{FF2B5EF4-FFF2-40B4-BE49-F238E27FC236}">
                <a16:creationId xmlns:a16="http://schemas.microsoft.com/office/drawing/2014/main" id="{EAEC9759-13C3-C668-377C-408329A4B2F5}"/>
              </a:ext>
            </a:extLst>
          </p:cNvPr>
          <p:cNvSpPr>
            <a:spLocks noChangeArrowheads="1"/>
          </p:cNvSpPr>
          <p:nvPr/>
        </p:nvSpPr>
        <p:spPr bwMode="auto">
          <a:xfrm>
            <a:off x="2660650" y="4719639"/>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75" name="Rectangle 163">
            <a:extLst>
              <a:ext uri="{FF2B5EF4-FFF2-40B4-BE49-F238E27FC236}">
                <a16:creationId xmlns:a16="http://schemas.microsoft.com/office/drawing/2014/main" id="{0CC1995D-CDB1-41A5-97A5-CE2FE59D17EF}"/>
              </a:ext>
            </a:extLst>
          </p:cNvPr>
          <p:cNvSpPr>
            <a:spLocks noChangeArrowheads="1"/>
          </p:cNvSpPr>
          <p:nvPr/>
        </p:nvSpPr>
        <p:spPr bwMode="auto">
          <a:xfrm>
            <a:off x="2690814"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76" name="Rectangle 164">
            <a:extLst>
              <a:ext uri="{FF2B5EF4-FFF2-40B4-BE49-F238E27FC236}">
                <a16:creationId xmlns:a16="http://schemas.microsoft.com/office/drawing/2014/main" id="{D6853408-7E9C-A947-5575-A61787535706}"/>
              </a:ext>
            </a:extLst>
          </p:cNvPr>
          <p:cNvSpPr>
            <a:spLocks noChangeArrowheads="1"/>
          </p:cNvSpPr>
          <p:nvPr/>
        </p:nvSpPr>
        <p:spPr bwMode="auto">
          <a:xfrm>
            <a:off x="2779714" y="4719639"/>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g</a:t>
            </a:r>
          </a:p>
        </p:txBody>
      </p:sp>
      <p:sp>
        <p:nvSpPr>
          <p:cNvPr id="499877" name="Rectangle 165">
            <a:extLst>
              <a:ext uri="{FF2B5EF4-FFF2-40B4-BE49-F238E27FC236}">
                <a16:creationId xmlns:a16="http://schemas.microsoft.com/office/drawing/2014/main" id="{2A057AB8-1C23-5BCE-CADC-86AAB6E33B1C}"/>
              </a:ext>
            </a:extLst>
          </p:cNvPr>
          <p:cNvSpPr>
            <a:spLocks noChangeArrowheads="1"/>
          </p:cNvSpPr>
          <p:nvPr/>
        </p:nvSpPr>
        <p:spPr bwMode="auto">
          <a:xfrm>
            <a:off x="3462338" y="5683251"/>
            <a:ext cx="30617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S</a:t>
            </a:r>
          </a:p>
        </p:txBody>
      </p:sp>
      <p:sp>
        <p:nvSpPr>
          <p:cNvPr id="499878" name="Rectangle 166">
            <a:extLst>
              <a:ext uri="{FF2B5EF4-FFF2-40B4-BE49-F238E27FC236}">
                <a16:creationId xmlns:a16="http://schemas.microsoft.com/office/drawing/2014/main" id="{392C9ED0-61C6-EA0B-6993-AF40110F63D9}"/>
              </a:ext>
            </a:extLst>
          </p:cNvPr>
          <p:cNvSpPr>
            <a:spLocks noChangeArrowheads="1"/>
          </p:cNvSpPr>
          <p:nvPr/>
        </p:nvSpPr>
        <p:spPr bwMode="auto">
          <a:xfrm>
            <a:off x="3551238" y="5683251"/>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79" name="Rectangle 167">
            <a:extLst>
              <a:ext uri="{FF2B5EF4-FFF2-40B4-BE49-F238E27FC236}">
                <a16:creationId xmlns:a16="http://schemas.microsoft.com/office/drawing/2014/main" id="{F6162A31-6DE8-D7DE-AFC8-071D0BD80E5C}"/>
              </a:ext>
            </a:extLst>
          </p:cNvPr>
          <p:cNvSpPr>
            <a:spLocks noChangeArrowheads="1"/>
          </p:cNvSpPr>
          <p:nvPr/>
        </p:nvSpPr>
        <p:spPr bwMode="auto">
          <a:xfrm>
            <a:off x="3595688" y="5683251"/>
            <a:ext cx="245260"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r</a:t>
            </a:r>
          </a:p>
        </p:txBody>
      </p:sp>
      <p:sp>
        <p:nvSpPr>
          <p:cNvPr id="499880" name="Rectangle 168">
            <a:extLst>
              <a:ext uri="{FF2B5EF4-FFF2-40B4-BE49-F238E27FC236}">
                <a16:creationId xmlns:a16="http://schemas.microsoft.com/office/drawing/2014/main" id="{CC86E31E-F58B-ACE8-5E09-108EDA8FA158}"/>
              </a:ext>
            </a:extLst>
          </p:cNvPr>
          <p:cNvSpPr>
            <a:spLocks noChangeArrowheads="1"/>
          </p:cNvSpPr>
          <p:nvPr/>
        </p:nvSpPr>
        <p:spPr bwMode="auto">
          <a:xfrm>
            <a:off x="3640139" y="568325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a</a:t>
            </a:r>
          </a:p>
        </p:txBody>
      </p:sp>
      <p:sp>
        <p:nvSpPr>
          <p:cNvPr id="499881" name="Rectangle 169">
            <a:extLst>
              <a:ext uri="{FF2B5EF4-FFF2-40B4-BE49-F238E27FC236}">
                <a16:creationId xmlns:a16="http://schemas.microsoft.com/office/drawing/2014/main" id="{2190D73A-5F33-E1D6-0CA0-EFB7B918BD67}"/>
              </a:ext>
            </a:extLst>
          </p:cNvPr>
          <p:cNvSpPr>
            <a:spLocks noChangeArrowheads="1"/>
          </p:cNvSpPr>
          <p:nvPr/>
        </p:nvSpPr>
        <p:spPr bwMode="auto">
          <a:xfrm>
            <a:off x="3729038" y="5683251"/>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t</a:t>
            </a:r>
          </a:p>
        </p:txBody>
      </p:sp>
      <p:sp>
        <p:nvSpPr>
          <p:cNvPr id="499882" name="Rectangle 170">
            <a:extLst>
              <a:ext uri="{FF2B5EF4-FFF2-40B4-BE49-F238E27FC236}">
                <a16:creationId xmlns:a16="http://schemas.microsoft.com/office/drawing/2014/main" id="{86E68481-5303-B16D-D01F-9E8B2D50E956}"/>
              </a:ext>
            </a:extLst>
          </p:cNvPr>
          <p:cNvSpPr>
            <a:spLocks noChangeArrowheads="1"/>
          </p:cNvSpPr>
          <p:nvPr/>
        </p:nvSpPr>
        <p:spPr bwMode="auto">
          <a:xfrm>
            <a:off x="3773489" y="568325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e</a:t>
            </a:r>
          </a:p>
        </p:txBody>
      </p:sp>
      <p:sp>
        <p:nvSpPr>
          <p:cNvPr id="499883" name="Rectangle 171">
            <a:extLst>
              <a:ext uri="{FF2B5EF4-FFF2-40B4-BE49-F238E27FC236}">
                <a16:creationId xmlns:a16="http://schemas.microsoft.com/office/drawing/2014/main" id="{5109E6B5-2A75-B6AA-DB3A-8BA7E02D5123}"/>
              </a:ext>
            </a:extLst>
          </p:cNvPr>
          <p:cNvSpPr>
            <a:spLocks noChangeArrowheads="1"/>
          </p:cNvSpPr>
          <p:nvPr/>
        </p:nvSpPr>
        <p:spPr bwMode="auto">
          <a:xfrm>
            <a:off x="3848101" y="5683251"/>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g</a:t>
            </a:r>
          </a:p>
        </p:txBody>
      </p:sp>
      <p:sp>
        <p:nvSpPr>
          <p:cNvPr id="499884" name="Rectangle 172">
            <a:extLst>
              <a:ext uri="{FF2B5EF4-FFF2-40B4-BE49-F238E27FC236}">
                <a16:creationId xmlns:a16="http://schemas.microsoft.com/office/drawing/2014/main" id="{967A8F01-9D12-D5CF-4DC2-C5D6D461C82A}"/>
              </a:ext>
            </a:extLst>
          </p:cNvPr>
          <p:cNvSpPr>
            <a:spLocks noChangeArrowheads="1"/>
          </p:cNvSpPr>
          <p:nvPr/>
        </p:nvSpPr>
        <p:spPr bwMode="auto">
          <a:xfrm>
            <a:off x="3935413" y="5683251"/>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85" name="Rectangle 173">
            <a:extLst>
              <a:ext uri="{FF2B5EF4-FFF2-40B4-BE49-F238E27FC236}">
                <a16:creationId xmlns:a16="http://schemas.microsoft.com/office/drawing/2014/main" id="{00ACA8E5-C279-7CBC-3FDC-047EE2662AAD}"/>
              </a:ext>
            </a:extLst>
          </p:cNvPr>
          <p:cNvSpPr>
            <a:spLocks noChangeArrowheads="1"/>
          </p:cNvSpPr>
          <p:nvPr/>
        </p:nvSpPr>
        <p:spPr bwMode="auto">
          <a:xfrm>
            <a:off x="3967164" y="5683251"/>
            <a:ext cx="275717"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c</a:t>
            </a:r>
          </a:p>
        </p:txBody>
      </p:sp>
      <p:sp>
        <p:nvSpPr>
          <p:cNvPr id="499886" name="Rectangle 174">
            <a:extLst>
              <a:ext uri="{FF2B5EF4-FFF2-40B4-BE49-F238E27FC236}">
                <a16:creationId xmlns:a16="http://schemas.microsoft.com/office/drawing/2014/main" id="{0CAD0F6B-A858-E188-9900-F2F934801999}"/>
              </a:ext>
            </a:extLst>
          </p:cNvPr>
          <p:cNvSpPr>
            <a:spLocks noChangeArrowheads="1"/>
          </p:cNvSpPr>
          <p:nvPr/>
        </p:nvSpPr>
        <p:spPr bwMode="auto">
          <a:xfrm>
            <a:off x="4040188" y="5683251"/>
            <a:ext cx="23564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 </a:t>
            </a:r>
          </a:p>
        </p:txBody>
      </p:sp>
      <p:sp>
        <p:nvSpPr>
          <p:cNvPr id="499887" name="Rectangle 175">
            <a:extLst>
              <a:ext uri="{FF2B5EF4-FFF2-40B4-BE49-F238E27FC236}">
                <a16:creationId xmlns:a16="http://schemas.microsoft.com/office/drawing/2014/main" id="{8658F964-5202-C8DA-E22A-396E678A2D88}"/>
              </a:ext>
            </a:extLst>
          </p:cNvPr>
          <p:cNvSpPr>
            <a:spLocks noChangeArrowheads="1"/>
          </p:cNvSpPr>
          <p:nvPr/>
        </p:nvSpPr>
        <p:spPr bwMode="auto">
          <a:xfrm>
            <a:off x="3462338" y="5883276"/>
            <a:ext cx="30617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P</a:t>
            </a:r>
          </a:p>
        </p:txBody>
      </p:sp>
      <p:sp>
        <p:nvSpPr>
          <p:cNvPr id="499888" name="Rectangle 176">
            <a:extLst>
              <a:ext uri="{FF2B5EF4-FFF2-40B4-BE49-F238E27FC236}">
                <a16:creationId xmlns:a16="http://schemas.microsoft.com/office/drawing/2014/main" id="{A2B81BC0-EA2D-C129-E262-83E65748C58C}"/>
              </a:ext>
            </a:extLst>
          </p:cNvPr>
          <p:cNvSpPr>
            <a:spLocks noChangeArrowheads="1"/>
          </p:cNvSpPr>
          <p:nvPr/>
        </p:nvSpPr>
        <p:spPr bwMode="auto">
          <a:xfrm>
            <a:off x="3551238" y="5883276"/>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l</a:t>
            </a:r>
          </a:p>
        </p:txBody>
      </p:sp>
      <p:sp>
        <p:nvSpPr>
          <p:cNvPr id="499889" name="Rectangle 177">
            <a:extLst>
              <a:ext uri="{FF2B5EF4-FFF2-40B4-BE49-F238E27FC236}">
                <a16:creationId xmlns:a16="http://schemas.microsoft.com/office/drawing/2014/main" id="{E60B09D5-0A19-B728-C1B0-A2888928D41B}"/>
              </a:ext>
            </a:extLst>
          </p:cNvPr>
          <p:cNvSpPr>
            <a:spLocks noChangeArrowheads="1"/>
          </p:cNvSpPr>
          <p:nvPr/>
        </p:nvSpPr>
        <p:spPr bwMode="auto">
          <a:xfrm>
            <a:off x="3595689" y="58832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a</a:t>
            </a:r>
          </a:p>
        </p:txBody>
      </p:sp>
      <p:sp>
        <p:nvSpPr>
          <p:cNvPr id="499890" name="Rectangle 178">
            <a:extLst>
              <a:ext uri="{FF2B5EF4-FFF2-40B4-BE49-F238E27FC236}">
                <a16:creationId xmlns:a16="http://schemas.microsoft.com/office/drawing/2014/main" id="{7F4C1555-8B0C-E695-290C-7EBCDB1F4AD4}"/>
              </a:ext>
            </a:extLst>
          </p:cNvPr>
          <p:cNvSpPr>
            <a:spLocks noChangeArrowheads="1"/>
          </p:cNvSpPr>
          <p:nvPr/>
        </p:nvSpPr>
        <p:spPr bwMode="auto">
          <a:xfrm>
            <a:off x="3668714" y="58832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91" name="Rectangle 179">
            <a:extLst>
              <a:ext uri="{FF2B5EF4-FFF2-40B4-BE49-F238E27FC236}">
                <a16:creationId xmlns:a16="http://schemas.microsoft.com/office/drawing/2014/main" id="{D38D5060-FC52-EFA5-90AE-F5460B980EEB}"/>
              </a:ext>
            </a:extLst>
          </p:cNvPr>
          <p:cNvSpPr>
            <a:spLocks noChangeArrowheads="1"/>
          </p:cNvSpPr>
          <p:nvPr/>
        </p:nvSpPr>
        <p:spPr bwMode="auto">
          <a:xfrm>
            <a:off x="3759201" y="58832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92" name="Rectangle 180">
            <a:extLst>
              <a:ext uri="{FF2B5EF4-FFF2-40B4-BE49-F238E27FC236}">
                <a16:creationId xmlns:a16="http://schemas.microsoft.com/office/drawing/2014/main" id="{CE2B4F18-2F6A-71F4-2C58-B02803ED118F}"/>
              </a:ext>
            </a:extLst>
          </p:cNvPr>
          <p:cNvSpPr>
            <a:spLocks noChangeArrowheads="1"/>
          </p:cNvSpPr>
          <p:nvPr/>
        </p:nvSpPr>
        <p:spPr bwMode="auto">
          <a:xfrm>
            <a:off x="3833813" y="5883276"/>
            <a:ext cx="226024"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i</a:t>
            </a:r>
          </a:p>
        </p:txBody>
      </p:sp>
      <p:sp>
        <p:nvSpPr>
          <p:cNvPr id="499893" name="Rectangle 181">
            <a:extLst>
              <a:ext uri="{FF2B5EF4-FFF2-40B4-BE49-F238E27FC236}">
                <a16:creationId xmlns:a16="http://schemas.microsoft.com/office/drawing/2014/main" id="{C9F828C7-5861-53DA-35A3-D6F6228BC919}"/>
              </a:ext>
            </a:extLst>
          </p:cNvPr>
          <p:cNvSpPr>
            <a:spLocks noChangeArrowheads="1"/>
          </p:cNvSpPr>
          <p:nvPr/>
        </p:nvSpPr>
        <p:spPr bwMode="auto">
          <a:xfrm>
            <a:off x="3862389" y="58832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n</a:t>
            </a:r>
          </a:p>
        </p:txBody>
      </p:sp>
      <p:sp>
        <p:nvSpPr>
          <p:cNvPr id="499894" name="Rectangle 182">
            <a:extLst>
              <a:ext uri="{FF2B5EF4-FFF2-40B4-BE49-F238E27FC236}">
                <a16:creationId xmlns:a16="http://schemas.microsoft.com/office/drawing/2014/main" id="{5C6422F0-F532-BD99-2549-47912F9FAB49}"/>
              </a:ext>
            </a:extLst>
          </p:cNvPr>
          <p:cNvSpPr>
            <a:spLocks noChangeArrowheads="1"/>
          </p:cNvSpPr>
          <p:nvPr/>
        </p:nvSpPr>
        <p:spPr bwMode="auto">
          <a:xfrm>
            <a:off x="3951289" y="5883276"/>
            <a:ext cx="285335"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a:latin typeface="Arial" panose="020B0604020202020204" pitchFamily="34" charset="0"/>
              </a:rPr>
              <a:t>g</a:t>
            </a:r>
          </a:p>
        </p:txBody>
      </p:sp>
    </p:spTree>
    <p:extLst>
      <p:ext uri="{BB962C8B-B14F-4D97-AF65-F5344CB8AC3E}">
        <p14:creationId xmlns:p14="http://schemas.microsoft.com/office/powerpoint/2010/main" val="46838534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5E47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BE5E-73C3-28C0-B74E-03B279053E5C}"/>
              </a:ext>
            </a:extLst>
          </p:cNvPr>
          <p:cNvPicPr>
            <a:picLocks noChangeAspect="1"/>
          </p:cNvPicPr>
          <p:nvPr/>
        </p:nvPicPr>
        <p:blipFill>
          <a:blip r:embed="rId2">
            <a:alphaModFix amt="35000"/>
          </a:blip>
          <a:stretch>
            <a:fillRect/>
          </a:stretch>
        </p:blipFill>
        <p:spPr>
          <a:xfrm>
            <a:off x="6596062" y="828675"/>
            <a:ext cx="6858000" cy="6858000"/>
          </a:xfrm>
          <a:prstGeom prst="rect">
            <a:avLst/>
          </a:prstGeom>
        </p:spPr>
      </p:pic>
      <p:sp>
        <p:nvSpPr>
          <p:cNvPr id="5" name="Title 4">
            <a:extLst>
              <a:ext uri="{FF2B5EF4-FFF2-40B4-BE49-F238E27FC236}">
                <a16:creationId xmlns:a16="http://schemas.microsoft.com/office/drawing/2014/main" id="{952BB519-CEFE-BCD0-0444-2074ADB2491D}"/>
              </a:ext>
            </a:extLst>
          </p:cNvPr>
          <p:cNvSpPr>
            <a:spLocks noGrp="1"/>
          </p:cNvSpPr>
          <p:nvPr>
            <p:ph type="title"/>
          </p:nvPr>
        </p:nvSpPr>
        <p:spPr/>
        <p:txBody>
          <a:bodyPr/>
          <a:lstStyle/>
          <a:p>
            <a:r>
              <a:rPr lang="en-US" b="1">
                <a:solidFill>
                  <a:schemeClr val="bg1"/>
                </a:solidFill>
                <a:latin typeface="PT Sans" panose="020B0503020203020204" pitchFamily="34" charset="77"/>
              </a:rPr>
              <a:t>SCRUM BETTER WITH KANBAN!</a:t>
            </a:r>
          </a:p>
        </p:txBody>
      </p:sp>
      <p:sp>
        <p:nvSpPr>
          <p:cNvPr id="7" name="Content Placeholder 6">
            <a:extLst>
              <a:ext uri="{FF2B5EF4-FFF2-40B4-BE49-F238E27FC236}">
                <a16:creationId xmlns:a16="http://schemas.microsoft.com/office/drawing/2014/main" id="{1A9BB739-05E6-C1C8-DC98-C84722DB538C}"/>
              </a:ext>
            </a:extLst>
          </p:cNvPr>
          <p:cNvSpPr>
            <a:spLocks noGrp="1"/>
          </p:cNvSpPr>
          <p:nvPr>
            <p:ph idx="1"/>
          </p:nvPr>
        </p:nvSpPr>
        <p:spPr>
          <a:xfrm>
            <a:off x="838200" y="2120414"/>
            <a:ext cx="5621594" cy="4278594"/>
          </a:xfrm>
        </p:spPr>
        <p:txBody>
          <a:bodyPr>
            <a:normAutofit/>
          </a:bodyPr>
          <a:lstStyle/>
          <a:p>
            <a:pPr marL="0" indent="0">
              <a:buNone/>
            </a:pPr>
            <a:r>
              <a:rPr lang="en-US">
                <a:solidFill>
                  <a:schemeClr val="bg1"/>
                </a:solidFill>
              </a:rPr>
              <a:t>The campaign builds off our Rosie character with the addition of new Scrum characters who Rosie works with to teach them how to Scrum better with Kanban.</a:t>
            </a:r>
          </a:p>
        </p:txBody>
      </p:sp>
      <p:pic>
        <p:nvPicPr>
          <p:cNvPr id="4" name="image3.jpg" descr="A picture containing text, book, vector graphics&#10;&#10;Description automatically generated">
            <a:extLst>
              <a:ext uri="{FF2B5EF4-FFF2-40B4-BE49-F238E27FC236}">
                <a16:creationId xmlns:a16="http://schemas.microsoft.com/office/drawing/2014/main" id="{CA42327B-8F30-0E49-91CF-111981754BA2}"/>
              </a:ext>
            </a:extLst>
          </p:cNvPr>
          <p:cNvPicPr/>
          <p:nvPr/>
        </p:nvPicPr>
        <p:blipFill>
          <a:blip r:embed="rId3"/>
          <a:srcRect/>
          <a:stretch>
            <a:fillRect/>
          </a:stretch>
        </p:blipFill>
        <p:spPr>
          <a:xfrm>
            <a:off x="9031976" y="3738358"/>
            <a:ext cx="2745105" cy="2660650"/>
          </a:xfrm>
          <a:prstGeom prst="rect">
            <a:avLst/>
          </a:prstGeom>
          <a:ln/>
        </p:spPr>
      </p:pic>
      <p:pic>
        <p:nvPicPr>
          <p:cNvPr id="2" name="image2.jpg" descr="A picture containing text, book, vector graphics&#10;&#10;Description automatically generated">
            <a:extLst>
              <a:ext uri="{FF2B5EF4-FFF2-40B4-BE49-F238E27FC236}">
                <a16:creationId xmlns:a16="http://schemas.microsoft.com/office/drawing/2014/main" id="{3D5F43F9-3A7C-9606-92C7-2D53165F938F}"/>
              </a:ext>
            </a:extLst>
          </p:cNvPr>
          <p:cNvPicPr/>
          <p:nvPr/>
        </p:nvPicPr>
        <p:blipFill>
          <a:blip r:embed="rId4"/>
          <a:srcRect/>
          <a:stretch>
            <a:fillRect/>
          </a:stretch>
        </p:blipFill>
        <p:spPr>
          <a:xfrm>
            <a:off x="6806127" y="1596390"/>
            <a:ext cx="2741930" cy="2661285"/>
          </a:xfrm>
          <a:prstGeom prst="rect">
            <a:avLst/>
          </a:prstGeom>
          <a:ln/>
        </p:spPr>
      </p:pic>
    </p:spTree>
    <p:extLst>
      <p:ext uri="{BB962C8B-B14F-4D97-AF65-F5344CB8AC3E}">
        <p14:creationId xmlns:p14="http://schemas.microsoft.com/office/powerpoint/2010/main" val="4137146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bg1"/>
                </a:solidFill>
                <a:latin typeface="PT Sans" panose="020B0503020203020204" pitchFamily="34" charset="77"/>
              </a:rPr>
              <a:t>Problem/Solution Validation</a:t>
            </a:r>
          </a:p>
        </p:txBody>
      </p:sp>
      <p:sp>
        <p:nvSpPr>
          <p:cNvPr id="3" name="Text Placeholder 2">
            <a:extLst>
              <a:ext uri="{FF2B5EF4-FFF2-40B4-BE49-F238E27FC236}">
                <a16:creationId xmlns:a16="http://schemas.microsoft.com/office/drawing/2014/main" id="{1FDAEA0D-7612-4B36-AF01-18641EEE8B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23394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FD4D2FE-450F-773B-AF03-D3B56D4BFD25}"/>
              </a:ext>
            </a:extLst>
          </p:cNvPr>
          <p:cNvSpPr>
            <a:spLocks noGrp="1"/>
          </p:cNvSpPr>
          <p:nvPr>
            <p:ph type="title"/>
          </p:nvPr>
        </p:nvSpPr>
        <p:spPr>
          <a:xfrm>
            <a:off x="335360" y="71414"/>
            <a:ext cx="11521280" cy="928694"/>
          </a:xfrm>
        </p:spPr>
        <p:txBody>
          <a:bodyPr anchor="ctr">
            <a:normAutofit/>
          </a:bodyPr>
          <a:lstStyle/>
          <a:p>
            <a:r>
              <a:rPr lang="en-US" dirty="0"/>
              <a:t>Who wants to play?</a:t>
            </a:r>
          </a:p>
        </p:txBody>
      </p:sp>
      <p:sp>
        <p:nvSpPr>
          <p:cNvPr id="15" name="Text Placeholder 2">
            <a:extLst>
              <a:ext uri="{FF2B5EF4-FFF2-40B4-BE49-F238E27FC236}">
                <a16:creationId xmlns:a16="http://schemas.microsoft.com/office/drawing/2014/main" id="{A91D0EED-1356-50DE-6EF6-8230A44F6EC5}"/>
              </a:ext>
            </a:extLst>
          </p:cNvPr>
          <p:cNvSpPr>
            <a:spLocks noGrp="1"/>
          </p:cNvSpPr>
          <p:nvPr>
            <p:ph type="body" idx="1"/>
          </p:nvPr>
        </p:nvSpPr>
        <p:spPr>
          <a:xfrm>
            <a:off x="609600" y="1535113"/>
            <a:ext cx="5386917" cy="639762"/>
          </a:xfrm>
        </p:spPr>
        <p:txBody>
          <a:bodyPr/>
          <a:lstStyle/>
          <a:p>
            <a:pPr algn="ctr"/>
            <a:r>
              <a:rPr lang="en-US"/>
              <a:t>We hoped for 4 people</a:t>
            </a:r>
          </a:p>
        </p:txBody>
      </p:sp>
      <p:pic>
        <p:nvPicPr>
          <p:cNvPr id="3" name="Graphic 2" descr="Group success with solid fill">
            <a:extLst>
              <a:ext uri="{FF2B5EF4-FFF2-40B4-BE49-F238E27FC236}">
                <a16:creationId xmlns:a16="http://schemas.microsoft.com/office/drawing/2014/main" id="{8E92E12E-529F-5366-3944-AD0CE3C1CB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7414" y="2174875"/>
            <a:ext cx="3951288" cy="3951288"/>
          </a:xfrm>
          <a:prstGeom prst="rect">
            <a:avLst/>
          </a:prstGeom>
        </p:spPr>
      </p:pic>
      <p:sp>
        <p:nvSpPr>
          <p:cNvPr id="17" name="Text Placeholder 4">
            <a:extLst>
              <a:ext uri="{FF2B5EF4-FFF2-40B4-BE49-F238E27FC236}">
                <a16:creationId xmlns:a16="http://schemas.microsoft.com/office/drawing/2014/main" id="{43EEC630-23E7-5E23-67DB-0E45CD19C9E0}"/>
              </a:ext>
            </a:extLst>
          </p:cNvPr>
          <p:cNvSpPr>
            <a:spLocks noGrp="1"/>
          </p:cNvSpPr>
          <p:nvPr>
            <p:ph type="body" sz="quarter" idx="3"/>
          </p:nvPr>
        </p:nvSpPr>
        <p:spPr>
          <a:xfrm>
            <a:off x="6193368" y="1535113"/>
            <a:ext cx="5389033" cy="639762"/>
          </a:xfrm>
        </p:spPr>
        <p:txBody>
          <a:bodyPr/>
          <a:lstStyle/>
          <a:p>
            <a:pPr algn="ctr"/>
            <a:r>
              <a:rPr lang="en-US"/>
              <a:t>We got more than 15 </a:t>
            </a:r>
          </a:p>
        </p:txBody>
      </p:sp>
      <p:pic>
        <p:nvPicPr>
          <p:cNvPr id="5" name="Graphic 4" descr="Group of people with solid fill">
            <a:extLst>
              <a:ext uri="{FF2B5EF4-FFF2-40B4-BE49-F238E27FC236}">
                <a16:creationId xmlns:a16="http://schemas.microsoft.com/office/drawing/2014/main" id="{2A7F46BD-951E-B523-775F-4B57773C94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2240" y="2174875"/>
            <a:ext cx="3951288" cy="3951288"/>
          </a:xfrm>
          <a:prstGeom prst="rect">
            <a:avLst/>
          </a:prstGeom>
        </p:spPr>
      </p:pic>
    </p:spTree>
    <p:extLst>
      <p:ext uri="{BB962C8B-B14F-4D97-AF65-F5344CB8AC3E}">
        <p14:creationId xmlns:p14="http://schemas.microsoft.com/office/powerpoint/2010/main" val="410248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B79A-C88A-2060-50A0-FE1EFD76EB2A}"/>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2FFDC5EA-8975-02FF-BE3F-C2D66DA10C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1" y="167197"/>
            <a:ext cx="11521280" cy="5989249"/>
          </a:xfrm>
        </p:spPr>
      </p:pic>
    </p:spTree>
    <p:extLst>
      <p:ext uri="{BB962C8B-B14F-4D97-AF65-F5344CB8AC3E}">
        <p14:creationId xmlns:p14="http://schemas.microsoft.com/office/powerpoint/2010/main" val="417459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02CA2B-FE57-8F18-2AA8-9E3B6E1AD14B}"/>
              </a:ext>
            </a:extLst>
          </p:cNvPr>
          <p:cNvSpPr>
            <a:spLocks noGrp="1"/>
          </p:cNvSpPr>
          <p:nvPr>
            <p:ph type="title"/>
          </p:nvPr>
        </p:nvSpPr>
        <p:spPr/>
        <p:txBody>
          <a:bodyPr/>
          <a:lstStyle/>
          <a:p>
            <a:r>
              <a:rPr lang="en-US"/>
              <a:t>A/B test</a:t>
            </a:r>
          </a:p>
        </p:txBody>
      </p:sp>
      <p:sp>
        <p:nvSpPr>
          <p:cNvPr id="5" name="Content Placeholder 4">
            <a:extLst>
              <a:ext uri="{FF2B5EF4-FFF2-40B4-BE49-F238E27FC236}">
                <a16:creationId xmlns:a16="http://schemas.microsoft.com/office/drawing/2014/main" id="{5833330C-704F-C9BC-DE07-E1ADCBF0E8E4}"/>
              </a:ext>
            </a:extLst>
          </p:cNvPr>
          <p:cNvSpPr>
            <a:spLocks noGrp="1"/>
          </p:cNvSpPr>
          <p:nvPr>
            <p:ph sz="half" idx="1"/>
          </p:nvPr>
        </p:nvSpPr>
        <p:spPr/>
        <p:txBody>
          <a:bodyPr/>
          <a:lstStyle/>
          <a:p>
            <a:r>
              <a:rPr lang="en-US" dirty="0"/>
              <a:t>A: Modified version of Kanban University Team Kanban Practitioner class with evolutionary change “translated” into Scrum language</a:t>
            </a:r>
          </a:p>
        </p:txBody>
      </p:sp>
      <p:sp>
        <p:nvSpPr>
          <p:cNvPr id="6" name="Content Placeholder 5">
            <a:extLst>
              <a:ext uri="{FF2B5EF4-FFF2-40B4-BE49-F238E27FC236}">
                <a16:creationId xmlns:a16="http://schemas.microsoft.com/office/drawing/2014/main" id="{428968E4-0F6E-E28A-DA8F-03C95472CDD3}"/>
              </a:ext>
            </a:extLst>
          </p:cNvPr>
          <p:cNvSpPr>
            <a:spLocks noGrp="1"/>
          </p:cNvSpPr>
          <p:nvPr>
            <p:ph sz="half" idx="2"/>
          </p:nvPr>
        </p:nvSpPr>
        <p:spPr/>
        <p:txBody>
          <a:bodyPr/>
          <a:lstStyle/>
          <a:p>
            <a:r>
              <a:rPr lang="en-US" dirty="0"/>
              <a:t>B: Focus on problem identification within and beyond the Scrum Framework and use of evolutionary change with Kanban principles and practices</a:t>
            </a:r>
          </a:p>
        </p:txBody>
      </p:sp>
    </p:spTree>
    <p:extLst>
      <p:ext uri="{BB962C8B-B14F-4D97-AF65-F5344CB8AC3E}">
        <p14:creationId xmlns:p14="http://schemas.microsoft.com/office/powerpoint/2010/main" val="2322220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B79A-C88A-2060-50A0-FE1EFD76EB2A}"/>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2FFDC5EA-8975-02FF-BE3F-C2D66DA10C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2276" y="252842"/>
            <a:ext cx="8322410" cy="4326341"/>
          </a:xfrm>
        </p:spPr>
      </p:pic>
      <p:sp>
        <p:nvSpPr>
          <p:cNvPr id="3" name="Arrow: Down 2">
            <a:extLst>
              <a:ext uri="{FF2B5EF4-FFF2-40B4-BE49-F238E27FC236}">
                <a16:creationId xmlns:a16="http://schemas.microsoft.com/office/drawing/2014/main" id="{704B33E2-AC5F-B1EE-99E4-7F9F6F3B19A7}"/>
              </a:ext>
            </a:extLst>
          </p:cNvPr>
          <p:cNvSpPr/>
          <p:nvPr/>
        </p:nvSpPr>
        <p:spPr>
          <a:xfrm>
            <a:off x="5239657" y="3185886"/>
            <a:ext cx="1444172" cy="157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C720B6-6753-8EF8-0561-C0F009E11184}"/>
              </a:ext>
            </a:extLst>
          </p:cNvPr>
          <p:cNvSpPr/>
          <p:nvPr/>
        </p:nvSpPr>
        <p:spPr>
          <a:xfrm>
            <a:off x="4017523" y="4296229"/>
            <a:ext cx="3881337" cy="2400657"/>
          </a:xfrm>
          <a:prstGeom prst="rect">
            <a:avLst/>
          </a:prstGeom>
          <a:noFill/>
        </p:spPr>
        <p:txBody>
          <a:bodyPr wrap="square" lIns="91440" tIns="45720" rIns="91440" bIns="45720">
            <a:spAutoFit/>
          </a:bodyPr>
          <a:lstStyle/>
          <a:p>
            <a:pPr algn="ctr"/>
            <a:r>
              <a:rPr lang="en-US" sz="15000" b="1" dirty="0">
                <a:ln w="22225">
                  <a:solidFill>
                    <a:schemeClr val="accent2"/>
                  </a:solidFill>
                  <a:prstDash val="solid"/>
                </a:ln>
                <a:solidFill>
                  <a:schemeClr val="accent2">
                    <a:lumMod val="40000"/>
                    <a:lumOff val="60000"/>
                  </a:schemeClr>
                </a:solidFill>
              </a:rPr>
              <a:t>CAB</a:t>
            </a:r>
            <a:endParaRPr lang="en-US" sz="15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584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3232-4525-818D-C947-E3688EC64A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656EAF-2440-96FD-F0E3-4D7D5F7D94EB}"/>
              </a:ext>
            </a:extLst>
          </p:cNvPr>
          <p:cNvSpPr>
            <a:spLocks noGrp="1"/>
          </p:cNvSpPr>
          <p:nvPr>
            <p:ph type="title"/>
          </p:nvPr>
        </p:nvSpPr>
        <p:spPr/>
        <p:txBody>
          <a:bodyPr/>
          <a:lstStyle/>
          <a:p>
            <a:r>
              <a:rPr lang="en-US">
                <a:solidFill>
                  <a:schemeClr val="bg1"/>
                </a:solidFill>
                <a:latin typeface="PT Sans" panose="020B0503020203020204" pitchFamily="34" charset="77"/>
              </a:rPr>
              <a:t>Problem/Solution Validation</a:t>
            </a:r>
          </a:p>
        </p:txBody>
      </p:sp>
      <p:sp>
        <p:nvSpPr>
          <p:cNvPr id="3" name="Text Placeholder 2">
            <a:extLst>
              <a:ext uri="{FF2B5EF4-FFF2-40B4-BE49-F238E27FC236}">
                <a16:creationId xmlns:a16="http://schemas.microsoft.com/office/drawing/2014/main" id="{C0C5F906-FDBB-596A-2DA8-F197884880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86338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E50CB-3065-0649-9B75-808F4EAF7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6A19D-6754-955F-7564-95B563C666C9}"/>
              </a:ext>
            </a:extLst>
          </p:cNvPr>
          <p:cNvSpPr>
            <a:spLocks noGrp="1"/>
          </p:cNvSpPr>
          <p:nvPr>
            <p:ph type="title"/>
          </p:nvPr>
        </p:nvSpPr>
        <p:spPr/>
        <p:txBody>
          <a:bodyPr/>
          <a:lstStyle/>
          <a:p>
            <a:endParaRPr lang="en-US"/>
          </a:p>
        </p:txBody>
      </p:sp>
      <p:pic>
        <p:nvPicPr>
          <p:cNvPr id="7" name="Content Placeholder 6" descr="Graphical user interface, application&#10;&#10;Description automatically generated">
            <a:extLst>
              <a:ext uri="{FF2B5EF4-FFF2-40B4-BE49-F238E27FC236}">
                <a16:creationId xmlns:a16="http://schemas.microsoft.com/office/drawing/2014/main" id="{4D36DE7C-6366-21BE-CB89-B221CCE751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2276" y="252842"/>
            <a:ext cx="8322410" cy="4326341"/>
          </a:xfrm>
        </p:spPr>
      </p:pic>
      <p:sp>
        <p:nvSpPr>
          <p:cNvPr id="3" name="Arrow: Down 2">
            <a:extLst>
              <a:ext uri="{FF2B5EF4-FFF2-40B4-BE49-F238E27FC236}">
                <a16:creationId xmlns:a16="http://schemas.microsoft.com/office/drawing/2014/main" id="{CA8210BD-BB83-272F-0A4C-9E761378ADF3}"/>
              </a:ext>
            </a:extLst>
          </p:cNvPr>
          <p:cNvSpPr/>
          <p:nvPr/>
        </p:nvSpPr>
        <p:spPr>
          <a:xfrm>
            <a:off x="5239657" y="3185886"/>
            <a:ext cx="1444172" cy="157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3BEAC6-8537-8356-E1D9-4907FECD6B11}"/>
              </a:ext>
            </a:extLst>
          </p:cNvPr>
          <p:cNvSpPr/>
          <p:nvPr/>
        </p:nvSpPr>
        <p:spPr>
          <a:xfrm>
            <a:off x="4017523" y="4296229"/>
            <a:ext cx="3881337" cy="2400657"/>
          </a:xfrm>
          <a:prstGeom prst="rect">
            <a:avLst/>
          </a:prstGeom>
          <a:noFill/>
        </p:spPr>
        <p:txBody>
          <a:bodyPr wrap="square" lIns="91440" tIns="45720" rIns="91440" bIns="45720">
            <a:spAutoFit/>
          </a:bodyPr>
          <a:lstStyle/>
          <a:p>
            <a:pPr algn="ctr"/>
            <a:r>
              <a:rPr lang="en-US" sz="15000" b="1" dirty="0">
                <a:ln w="22225">
                  <a:solidFill>
                    <a:schemeClr val="accent2"/>
                  </a:solidFill>
                  <a:prstDash val="solid"/>
                </a:ln>
                <a:solidFill>
                  <a:schemeClr val="accent2">
                    <a:lumMod val="40000"/>
                    <a:lumOff val="60000"/>
                  </a:schemeClr>
                </a:solidFill>
              </a:rPr>
              <a:t>CAB</a:t>
            </a:r>
            <a:endParaRPr lang="en-US" sz="15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79800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0052-5039-3AD1-78AF-3CFCFE789F86}"/>
              </a:ext>
            </a:extLst>
          </p:cNvPr>
          <p:cNvSpPr>
            <a:spLocks noGrp="1"/>
          </p:cNvSpPr>
          <p:nvPr>
            <p:ph type="title"/>
          </p:nvPr>
        </p:nvSpPr>
        <p:spPr/>
        <p:txBody>
          <a:bodyPr/>
          <a:lstStyle/>
          <a:p>
            <a:r>
              <a:rPr lang="en-US" dirty="0">
                <a:solidFill>
                  <a:schemeClr val="bg1"/>
                </a:solidFill>
              </a:rPr>
              <a:t>So How did it go?</a:t>
            </a:r>
          </a:p>
        </p:txBody>
      </p:sp>
      <p:sp>
        <p:nvSpPr>
          <p:cNvPr id="3" name="Text Placeholder 2">
            <a:extLst>
              <a:ext uri="{FF2B5EF4-FFF2-40B4-BE49-F238E27FC236}">
                <a16:creationId xmlns:a16="http://schemas.microsoft.com/office/drawing/2014/main" id="{07DFBDDC-C0DE-312C-FA6D-CDABDD73D8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04488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021" y="0"/>
            <a:ext cx="12200021" cy="1219200"/>
          </a:xfrm>
        </p:spPr>
        <p:txBody>
          <a:bodyPr>
            <a:normAutofit/>
          </a:bodyPr>
          <a:lstStyle/>
          <a:p>
            <a:pPr algn="ctr">
              <a:defRPr/>
            </a:pPr>
            <a:r>
              <a:rPr lang="en-US"/>
              <a:t>Gordon the Guided Missile</a:t>
            </a:r>
          </a:p>
        </p:txBody>
      </p:sp>
      <p:pic>
        <p:nvPicPr>
          <p:cNvPr id="53251" name="Picture 2" descr="http://www.tpub.com/content/aviation/14313/img/14313_79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564" y="1586246"/>
            <a:ext cx="186903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dreamsofspace.nfshost.com/spacebookdraft07July-webpage_files/image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11" y="3484916"/>
            <a:ext cx="1869036" cy="267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8CDAC1C-40F3-414D-A1D0-79999428F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609" y="1586246"/>
            <a:ext cx="8163791" cy="4592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285CD10-C515-4A12-9261-B98C00232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0674" y="1600200"/>
            <a:ext cx="8077200" cy="4543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490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ordon the Guided Missi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8"/>
          <a:stretch>
            <a:fillRect/>
          </a:stretch>
        </p:blipFill>
        <p:spPr>
          <a:xfrm>
            <a:off x="1632179" y="1"/>
            <a:ext cx="9210675" cy="6857999"/>
          </a:xfrm>
          <a:prstGeom prst="rect">
            <a:avLst/>
          </a:prstGeom>
        </p:spPr>
      </p:pic>
      <p:sp>
        <p:nvSpPr>
          <p:cNvPr id="41987" name="Rectangle 3"/>
          <p:cNvSpPr>
            <a:spLocks noGrp="1" noChangeArrowheads="1"/>
          </p:cNvSpPr>
          <p:nvPr>
            <p:ph type="title" sz="quarter"/>
          </p:nvPr>
        </p:nvSpPr>
        <p:spPr>
          <a:xfrm>
            <a:off x="1862260" y="13379"/>
            <a:ext cx="8991600" cy="1143000"/>
          </a:xfrm>
        </p:spPr>
        <p:txBody>
          <a:bodyPr>
            <a:normAutofit/>
          </a:bodyPr>
          <a:lstStyle/>
          <a:p>
            <a:pPr eaLnBrk="1" hangingPunct="1"/>
            <a:r>
              <a:rPr lang="en-US" sz="4000" b="1">
                <a:latin typeface="Verdana" panose="020B0604030504040204" pitchFamily="34" charset="0"/>
                <a:ea typeface="Verdana" panose="020B0604030504040204" pitchFamily="34" charset="0"/>
                <a:cs typeface="Verdana" panose="020B0604030504040204" pitchFamily="34" charset="0"/>
              </a:rPr>
              <a:t>Inside </a:t>
            </a:r>
            <a:r>
              <a:rPr lang="en-US" sz="4000" b="1">
                <a:solidFill>
                  <a:schemeClr val="bg1"/>
                </a:solidFill>
                <a:latin typeface="Verdana" panose="020B0604030504040204" pitchFamily="34" charset="0"/>
                <a:ea typeface="Verdana" panose="020B0604030504040204" pitchFamily="34" charset="0"/>
                <a:cs typeface="Verdana" panose="020B0604030504040204" pitchFamily="34" charset="0"/>
              </a:rPr>
              <a:t>the Tornado</a:t>
            </a:r>
            <a:br>
              <a:rPr lang="en-US" sz="4000">
                <a:latin typeface="Verdana" panose="020B0604030504040204" pitchFamily="34" charset="0"/>
                <a:ea typeface="Verdana" panose="020B0604030504040204" pitchFamily="34" charset="0"/>
                <a:cs typeface="Verdana" panose="020B0604030504040204" pitchFamily="34" charset="0"/>
              </a:rPr>
            </a:br>
            <a:endParaRPr lang="en-US" sz="1800">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4"/>
          <p:cNvGrpSpPr>
            <a:grpSpLocks/>
          </p:cNvGrpSpPr>
          <p:nvPr/>
        </p:nvGrpSpPr>
        <p:grpSpPr bwMode="auto">
          <a:xfrm>
            <a:off x="2209923" y="1537039"/>
            <a:ext cx="4983162" cy="463550"/>
            <a:chOff x="317" y="1056"/>
            <a:chExt cx="3139" cy="292"/>
          </a:xfrm>
        </p:grpSpPr>
        <p:sp>
          <p:nvSpPr>
            <p:cNvPr id="42021" name="Text Box 5"/>
            <p:cNvSpPr txBox="1">
              <a:spLocks noChangeArrowheads="1"/>
            </p:cNvSpPr>
            <p:nvPr/>
          </p:nvSpPr>
          <p:spPr bwMode="auto">
            <a:xfrm>
              <a:off x="528" y="1056"/>
              <a:ext cx="292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206749" y="1918039"/>
            <a:ext cx="6815137" cy="484188"/>
            <a:chOff x="315" y="1296"/>
            <a:chExt cx="4293" cy="305"/>
          </a:xfrm>
        </p:grpSpPr>
        <p:sp>
          <p:nvSpPr>
            <p:cNvPr id="42019" name="Text Box 8"/>
            <p:cNvSpPr txBox="1">
              <a:spLocks noChangeArrowheads="1"/>
            </p:cNvSpPr>
            <p:nvPr/>
          </p:nvSpPr>
          <p:spPr bwMode="auto">
            <a:xfrm>
              <a:off x="528" y="129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206749" y="2299040"/>
            <a:ext cx="6815137" cy="525463"/>
            <a:chOff x="315" y="1536"/>
            <a:chExt cx="4293" cy="331"/>
          </a:xfrm>
        </p:grpSpPr>
        <p:sp>
          <p:nvSpPr>
            <p:cNvPr id="42017" name="Text Box 11"/>
            <p:cNvSpPr txBox="1">
              <a:spLocks noChangeArrowheads="1"/>
            </p:cNvSpPr>
            <p:nvPr/>
          </p:nvSpPr>
          <p:spPr bwMode="auto">
            <a:xfrm>
              <a:off x="528" y="153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209924" y="5314950"/>
            <a:ext cx="6815137" cy="476250"/>
            <a:chOff x="315" y="3120"/>
            <a:chExt cx="4293" cy="300"/>
          </a:xfrm>
        </p:grpSpPr>
        <p:sp>
          <p:nvSpPr>
            <p:cNvPr id="42015" name="Text Box 14"/>
            <p:cNvSpPr txBox="1">
              <a:spLocks noChangeArrowheads="1"/>
            </p:cNvSpPr>
            <p:nvPr/>
          </p:nvSpPr>
          <p:spPr bwMode="auto">
            <a:xfrm>
              <a:off x="528" y="312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2209924" y="6086476"/>
            <a:ext cx="6815137" cy="542925"/>
            <a:chOff x="315" y="3606"/>
            <a:chExt cx="4293" cy="342"/>
          </a:xfrm>
        </p:grpSpPr>
        <p:sp>
          <p:nvSpPr>
            <p:cNvPr id="42013" name="Text Box 17"/>
            <p:cNvSpPr txBox="1">
              <a:spLocks noChangeArrowheads="1"/>
            </p:cNvSpPr>
            <p:nvPr/>
          </p:nvSpPr>
          <p:spPr bwMode="auto">
            <a:xfrm>
              <a:off x="528" y="36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9"/>
          <p:cNvGrpSpPr>
            <a:grpSpLocks/>
          </p:cNvGrpSpPr>
          <p:nvPr/>
        </p:nvGrpSpPr>
        <p:grpSpPr bwMode="auto">
          <a:xfrm>
            <a:off x="2206749" y="2680040"/>
            <a:ext cx="6815137" cy="492125"/>
            <a:chOff x="315" y="1776"/>
            <a:chExt cx="4293" cy="310"/>
          </a:xfrm>
        </p:grpSpPr>
        <p:sp>
          <p:nvSpPr>
            <p:cNvPr id="42011" name="Text Box 20"/>
            <p:cNvSpPr txBox="1">
              <a:spLocks noChangeArrowheads="1"/>
            </p:cNvSpPr>
            <p:nvPr/>
          </p:nvSpPr>
          <p:spPr bwMode="auto">
            <a:xfrm>
              <a:off x="528" y="177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22"/>
          <p:cNvGrpSpPr>
            <a:grpSpLocks/>
          </p:cNvGrpSpPr>
          <p:nvPr/>
        </p:nvGrpSpPr>
        <p:grpSpPr bwMode="auto">
          <a:xfrm>
            <a:off x="2209924" y="4171951"/>
            <a:ext cx="6815137" cy="415925"/>
            <a:chOff x="315" y="2400"/>
            <a:chExt cx="4293" cy="262"/>
          </a:xfrm>
        </p:grpSpPr>
        <p:sp>
          <p:nvSpPr>
            <p:cNvPr id="42009" name="Text Box 23"/>
            <p:cNvSpPr txBox="1">
              <a:spLocks noChangeArrowheads="1"/>
            </p:cNvSpPr>
            <p:nvPr/>
          </p:nvSpPr>
          <p:spPr bwMode="auto">
            <a:xfrm>
              <a:off x="528" y="24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25"/>
          <p:cNvGrpSpPr>
            <a:grpSpLocks/>
          </p:cNvGrpSpPr>
          <p:nvPr/>
        </p:nvGrpSpPr>
        <p:grpSpPr bwMode="auto">
          <a:xfrm>
            <a:off x="2209924" y="5705475"/>
            <a:ext cx="7729537" cy="482600"/>
            <a:chOff x="315" y="3366"/>
            <a:chExt cx="4869" cy="304"/>
          </a:xfrm>
        </p:grpSpPr>
        <p:sp>
          <p:nvSpPr>
            <p:cNvPr id="42007" name="Text Box 26"/>
            <p:cNvSpPr txBox="1">
              <a:spLocks noChangeArrowheads="1"/>
            </p:cNvSpPr>
            <p:nvPr/>
          </p:nvSpPr>
          <p:spPr bwMode="auto">
            <a:xfrm>
              <a:off x="528" y="3366"/>
              <a:ext cx="46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28"/>
          <p:cNvGrpSpPr>
            <a:grpSpLocks/>
          </p:cNvGrpSpPr>
          <p:nvPr/>
        </p:nvGrpSpPr>
        <p:grpSpPr bwMode="auto">
          <a:xfrm>
            <a:off x="2209924" y="4933951"/>
            <a:ext cx="6815137" cy="415925"/>
            <a:chOff x="315" y="2880"/>
            <a:chExt cx="4293" cy="262"/>
          </a:xfrm>
        </p:grpSpPr>
        <p:sp>
          <p:nvSpPr>
            <p:cNvPr id="42005" name="Text Box 29"/>
            <p:cNvSpPr txBox="1">
              <a:spLocks noChangeArrowheads="1"/>
            </p:cNvSpPr>
            <p:nvPr/>
          </p:nvSpPr>
          <p:spPr bwMode="auto">
            <a:xfrm>
              <a:off x="528" y="288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31"/>
          <p:cNvGrpSpPr>
            <a:grpSpLocks/>
          </p:cNvGrpSpPr>
          <p:nvPr/>
        </p:nvGrpSpPr>
        <p:grpSpPr bwMode="auto">
          <a:xfrm>
            <a:off x="2090860" y="3594103"/>
            <a:ext cx="8229600" cy="534988"/>
            <a:chOff x="240" y="2016"/>
            <a:chExt cx="5184" cy="337"/>
          </a:xfrm>
        </p:grpSpPr>
        <p:sp>
          <p:nvSpPr>
            <p:cNvPr id="42003" name="Text Box 32"/>
            <p:cNvSpPr txBox="1">
              <a:spLocks noChangeArrowheads="1"/>
            </p:cNvSpPr>
            <p:nvPr/>
          </p:nvSpPr>
          <p:spPr bwMode="auto">
            <a:xfrm>
              <a:off x="528" y="2016"/>
              <a:ext cx="4896"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a:latin typeface="Verdana" panose="020B0604030504040204" pitchFamily="34" charset="0"/>
                  <a:ea typeface="Verdana" panose="020B0604030504040204" pitchFamily="34" charset="0"/>
                  <a:cs typeface="Verdana" panose="020B0604030504040204" pitchFamily="34"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34"/>
          <p:cNvGrpSpPr>
            <a:grpSpLocks/>
          </p:cNvGrpSpPr>
          <p:nvPr/>
        </p:nvGrpSpPr>
        <p:grpSpPr bwMode="auto">
          <a:xfrm>
            <a:off x="2090860" y="4562480"/>
            <a:ext cx="6934200" cy="439738"/>
            <a:chOff x="240" y="2646"/>
            <a:chExt cx="4368" cy="277"/>
          </a:xfrm>
        </p:grpSpPr>
        <p:sp>
          <p:nvSpPr>
            <p:cNvPr id="42001" name="Text Box 35"/>
            <p:cNvSpPr txBox="1">
              <a:spLocks noChangeArrowheads="1"/>
            </p:cNvSpPr>
            <p:nvPr/>
          </p:nvSpPr>
          <p:spPr bwMode="auto">
            <a:xfrm>
              <a:off x="528" y="264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61" name="Text Box 37"/>
          <p:cNvSpPr txBox="1">
            <a:spLocks noChangeArrowheads="1"/>
          </p:cNvSpPr>
          <p:nvPr/>
        </p:nvSpPr>
        <p:spPr bwMode="auto">
          <a:xfrm>
            <a:off x="2090860" y="3190875"/>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Verdana" panose="020B0604030504040204" pitchFamily="34" charset="0"/>
                <a:ea typeface="Verdana" panose="020B0604030504040204" pitchFamily="34" charset="0"/>
                <a:cs typeface="Verdana" panose="020B0604030504040204" pitchFamily="34" charset="0"/>
              </a:rPr>
              <a:t>Team Unity</a:t>
            </a:r>
          </a:p>
        </p:txBody>
      </p:sp>
      <p:sp>
        <p:nvSpPr>
          <p:cNvPr id="77862" name="Text Box 38"/>
          <p:cNvSpPr txBox="1">
            <a:spLocks noChangeArrowheads="1"/>
          </p:cNvSpPr>
          <p:nvPr/>
        </p:nvSpPr>
        <p:spPr bwMode="auto">
          <a:xfrm>
            <a:off x="2090860" y="1194309"/>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Verdana" panose="020B0604030504040204" pitchFamily="34" charset="0"/>
                <a:ea typeface="Verdana" panose="020B0604030504040204" pitchFamily="34" charset="0"/>
                <a:cs typeface="Verdana" panose="020B0604030504040204" pitchFamily="34" charset="0"/>
              </a:rPr>
              <a:t>Project Kickoff</a:t>
            </a:r>
          </a:p>
        </p:txBody>
      </p:sp>
    </p:spTree>
    <p:extLst>
      <p:ext uri="{BB962C8B-B14F-4D97-AF65-F5344CB8AC3E}">
        <p14:creationId xmlns:p14="http://schemas.microsoft.com/office/powerpoint/2010/main" val="1891277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7827A-2C7A-7A83-6044-46488CE68D65}"/>
              </a:ext>
            </a:extLst>
          </p:cNvPr>
          <p:cNvSpPr>
            <a:spLocks noGrp="1"/>
          </p:cNvSpPr>
          <p:nvPr>
            <p:ph type="title"/>
          </p:nvPr>
        </p:nvSpPr>
        <p:spPr/>
        <p:txBody>
          <a:bodyPr>
            <a:normAutofit fontScale="90000"/>
          </a:bodyPr>
          <a:lstStyle/>
          <a:p>
            <a:r>
              <a:rPr lang="en-US"/>
              <a:t>How to get started with Kanban</a:t>
            </a:r>
          </a:p>
        </p:txBody>
      </p:sp>
      <p:graphicFrame>
        <p:nvGraphicFramePr>
          <p:cNvPr id="4" name="Table 4">
            <a:extLst>
              <a:ext uri="{FF2B5EF4-FFF2-40B4-BE49-F238E27FC236}">
                <a16:creationId xmlns:a16="http://schemas.microsoft.com/office/drawing/2014/main" id="{2758E7C7-CD7E-64AF-77C9-9AD434D29922}"/>
              </a:ext>
            </a:extLst>
          </p:cNvPr>
          <p:cNvGraphicFramePr>
            <a:graphicFrameLocks noGrp="1"/>
          </p:cNvGraphicFramePr>
          <p:nvPr/>
        </p:nvGraphicFramePr>
        <p:xfrm>
          <a:off x="641684" y="833248"/>
          <a:ext cx="10892589" cy="5487534"/>
        </p:xfrm>
        <a:graphic>
          <a:graphicData uri="http://schemas.openxmlformats.org/drawingml/2006/table">
            <a:tbl>
              <a:tblPr firstRow="1" bandRow="1">
                <a:tableStyleId>{5940675A-B579-460E-94D1-54222C63F5DA}</a:tableStyleId>
              </a:tblPr>
              <a:tblGrid>
                <a:gridCol w="3630863">
                  <a:extLst>
                    <a:ext uri="{9D8B030D-6E8A-4147-A177-3AD203B41FA5}">
                      <a16:colId xmlns:a16="http://schemas.microsoft.com/office/drawing/2014/main" val="3925994104"/>
                    </a:ext>
                  </a:extLst>
                </a:gridCol>
                <a:gridCol w="3630863">
                  <a:extLst>
                    <a:ext uri="{9D8B030D-6E8A-4147-A177-3AD203B41FA5}">
                      <a16:colId xmlns:a16="http://schemas.microsoft.com/office/drawing/2014/main" val="1033863037"/>
                    </a:ext>
                  </a:extLst>
                </a:gridCol>
                <a:gridCol w="3630863">
                  <a:extLst>
                    <a:ext uri="{9D8B030D-6E8A-4147-A177-3AD203B41FA5}">
                      <a16:colId xmlns:a16="http://schemas.microsoft.com/office/drawing/2014/main" val="481279526"/>
                    </a:ext>
                  </a:extLst>
                </a:gridCol>
              </a:tblGrid>
              <a:tr h="2743767">
                <a:tc>
                  <a:txBody>
                    <a:bodyPr/>
                    <a:lstStyle/>
                    <a:p>
                      <a:pPr marL="0" indent="0">
                        <a:buNone/>
                      </a:pPr>
                      <a:r>
                        <a:rPr lang="en-US" sz="2100"/>
                        <a:t>Kanban Guide</a:t>
                      </a:r>
                    </a:p>
                    <a:p>
                      <a:endParaRPr lang="en-US" sz="2100"/>
                    </a:p>
                  </a:txBody>
                  <a:tcPr marL="60960" marR="60960" marT="30480" marB="30480"/>
                </a:tc>
                <a:tc>
                  <a:txBody>
                    <a:bodyPr/>
                    <a:lstStyle/>
                    <a:p>
                      <a:pPr marL="0" indent="0">
                        <a:buNone/>
                      </a:pPr>
                      <a:r>
                        <a:rPr lang="en-US" sz="2100"/>
                        <a:t>Case Studies</a:t>
                      </a:r>
                    </a:p>
                    <a:p>
                      <a:endParaRPr lang="en-US" sz="2100"/>
                    </a:p>
                  </a:txBody>
                  <a:tcPr marL="60960" marR="60960" marT="30480" marB="3048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100"/>
                        <a:t>Blue Book</a:t>
                      </a:r>
                    </a:p>
                    <a:p>
                      <a:endParaRPr lang="en-US" sz="2100"/>
                    </a:p>
                    <a:p>
                      <a:endParaRPr lang="en-US" sz="2100"/>
                    </a:p>
                  </a:txBody>
                  <a:tcPr marL="60960" marR="60960" marT="30480" marB="30480"/>
                </a:tc>
                <a:extLst>
                  <a:ext uri="{0D108BD9-81ED-4DB2-BD59-A6C34878D82A}">
                    <a16:rowId xmlns:a16="http://schemas.microsoft.com/office/drawing/2014/main" val="2781916874"/>
                  </a:ext>
                </a:extLst>
              </a:tr>
              <a:tr h="2743767">
                <a:tc>
                  <a:txBody>
                    <a:bodyPr/>
                    <a:lstStyle/>
                    <a:p>
                      <a:pPr marL="0" indent="0">
                        <a:buNone/>
                      </a:pPr>
                      <a:r>
                        <a:rPr lang="en-US" sz="2100"/>
                        <a:t>Essential Kanban </a:t>
                      </a:r>
                      <a:r>
                        <a:rPr lang="en-US" sz="1600"/>
                        <a:t>Condensed</a:t>
                      </a:r>
                    </a:p>
                    <a:p>
                      <a:endParaRPr lang="en-US" sz="2100"/>
                    </a:p>
                  </a:txBody>
                  <a:tcPr marL="60960" marR="60960" marT="30480" marB="3048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100"/>
                        <a:t>State of Kanban Survey</a:t>
                      </a:r>
                    </a:p>
                  </a:txBody>
                  <a:tcPr marL="60960" marR="60960" marT="30480" marB="3048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100"/>
                        <a:t> www.kanban.university</a:t>
                      </a:r>
                    </a:p>
                  </a:txBody>
                  <a:tcPr marL="60960" marR="60960" marT="30480" marB="30480"/>
                </a:tc>
                <a:extLst>
                  <a:ext uri="{0D108BD9-81ED-4DB2-BD59-A6C34878D82A}">
                    <a16:rowId xmlns:a16="http://schemas.microsoft.com/office/drawing/2014/main" val="4018463304"/>
                  </a:ext>
                </a:extLst>
              </a:tr>
            </a:tbl>
          </a:graphicData>
        </a:graphic>
      </p:graphicFrame>
      <p:pic>
        <p:nvPicPr>
          <p:cNvPr id="1026" name="Picture 2">
            <a:extLst>
              <a:ext uri="{FF2B5EF4-FFF2-40B4-BE49-F238E27FC236}">
                <a16:creationId xmlns:a16="http://schemas.microsoft.com/office/drawing/2014/main" id="{835F1688-7344-B746-BF0F-DA25E77228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7345" y="1204938"/>
            <a:ext cx="1815877" cy="2350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F61CC12-4818-909E-30DD-F25D13A6C45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5661" y="833248"/>
            <a:ext cx="2103076" cy="27217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461756-2996-1E21-8BB1-39745DBAF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864" y="1331495"/>
            <a:ext cx="1800244" cy="21865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7F42121-694A-854B-BD54-3307EFDDB0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39" t="8317" r="8485" b="12323"/>
          <a:stretch/>
        </p:blipFill>
        <p:spPr bwMode="auto">
          <a:xfrm>
            <a:off x="1745471" y="3935487"/>
            <a:ext cx="1815877" cy="23500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te of Kanban report">
            <a:extLst>
              <a:ext uri="{FF2B5EF4-FFF2-40B4-BE49-F238E27FC236}">
                <a16:creationId xmlns:a16="http://schemas.microsoft.com/office/drawing/2014/main" id="{82B0C940-6ECE-CF37-C213-6BD9BA9D3A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62" t="17285" r="9786" b="13196"/>
          <a:stretch/>
        </p:blipFill>
        <p:spPr bwMode="auto">
          <a:xfrm>
            <a:off x="5274734" y="3970695"/>
            <a:ext cx="1815878" cy="2350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764A7395-A08C-02E0-3C11-C07C170B42EC}"/>
              </a:ext>
            </a:extLst>
          </p:cNvPr>
          <p:cNvPicPr>
            <a:picLocks noChangeAspect="1"/>
          </p:cNvPicPr>
          <p:nvPr/>
        </p:nvPicPr>
        <p:blipFill>
          <a:blip r:embed="rId7"/>
          <a:stretch>
            <a:fillRect/>
          </a:stretch>
        </p:blipFill>
        <p:spPr>
          <a:xfrm>
            <a:off x="8382001" y="3897622"/>
            <a:ext cx="2423159" cy="2423159"/>
          </a:xfrm>
          <a:prstGeom prst="rect">
            <a:avLst/>
          </a:prstGeom>
        </p:spPr>
      </p:pic>
    </p:spTree>
    <p:extLst>
      <p:ext uri="{BB962C8B-B14F-4D97-AF65-F5344CB8AC3E}">
        <p14:creationId xmlns:p14="http://schemas.microsoft.com/office/powerpoint/2010/main" val="2781162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1666365" y="0"/>
            <a:ext cx="9210674" cy="6858000"/>
          </a:xfrm>
          <a:prstGeom prst="rect">
            <a:avLst/>
          </a:prstGeom>
        </p:spPr>
      </p:pic>
      <p:sp>
        <p:nvSpPr>
          <p:cNvPr id="43011" name="Rectangle 3"/>
          <p:cNvSpPr>
            <a:spLocks noGrp="1" noChangeArrowheads="1"/>
          </p:cNvSpPr>
          <p:nvPr>
            <p:ph type="title" sz="quarter"/>
          </p:nvPr>
        </p:nvSpPr>
        <p:spPr>
          <a:xfrm>
            <a:off x="1894919" y="-41644"/>
            <a:ext cx="8229600" cy="1143000"/>
          </a:xfrm>
        </p:spPr>
        <p:txBody>
          <a:bodyPr>
            <a:normAutofit/>
          </a:bodyPr>
          <a:lstStyle/>
          <a:p>
            <a:pPr eaLnBrk="1" hangingPunct="1"/>
            <a:r>
              <a:rPr lang="en-US" sz="3600" b="1">
                <a:latin typeface="Verdana" panose="020B0604030504040204" pitchFamily="34" charset="0"/>
                <a:ea typeface="Verdana" panose="020B0604030504040204" pitchFamily="34" charset="0"/>
                <a:cs typeface="Verdana" panose="020B0604030504040204" pitchFamily="34" charset="0"/>
              </a:rPr>
              <a:t>We’re not in </a:t>
            </a:r>
            <a:r>
              <a:rPr lang="en-US" sz="3600" b="1">
                <a:solidFill>
                  <a:schemeClr val="bg1"/>
                </a:solidFill>
                <a:latin typeface="Verdana" panose="020B0604030504040204" pitchFamily="34" charset="0"/>
                <a:ea typeface="Verdana" panose="020B0604030504040204" pitchFamily="34" charset="0"/>
                <a:cs typeface="Verdana" panose="020B0604030504040204" pitchFamily="34" charset="0"/>
              </a:rPr>
              <a:t>Kansas Anymore</a:t>
            </a:r>
          </a:p>
        </p:txBody>
      </p:sp>
      <p:grpSp>
        <p:nvGrpSpPr>
          <p:cNvPr id="2" name="Group 4"/>
          <p:cNvGrpSpPr>
            <a:grpSpLocks/>
          </p:cNvGrpSpPr>
          <p:nvPr/>
        </p:nvGrpSpPr>
        <p:grpSpPr bwMode="auto">
          <a:xfrm>
            <a:off x="2394867" y="3122850"/>
            <a:ext cx="7216972" cy="554228"/>
            <a:chOff x="485" y="2355"/>
            <a:chExt cx="4218" cy="367"/>
          </a:xfrm>
        </p:grpSpPr>
        <p:sp>
          <p:nvSpPr>
            <p:cNvPr id="43025" name="Text Box 5"/>
            <p:cNvSpPr txBox="1">
              <a:spLocks noChangeArrowheads="1"/>
            </p:cNvSpPr>
            <p:nvPr/>
          </p:nvSpPr>
          <p:spPr bwMode="auto">
            <a:xfrm>
              <a:off x="630" y="2370"/>
              <a:ext cx="4073"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a:latin typeface="Verdana" panose="020B0604030504040204" pitchFamily="34" charset="0"/>
                  <a:ea typeface="Verdana" panose="020B0604030504040204" pitchFamily="34" charset="0"/>
                  <a:cs typeface="Verdana" panose="020B0604030504040204" pitchFamily="34"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392074" y="1684182"/>
            <a:ext cx="8115300" cy="579438"/>
            <a:chOff x="457" y="1540"/>
            <a:chExt cx="4199" cy="385"/>
          </a:xfrm>
        </p:grpSpPr>
        <p:sp>
          <p:nvSpPr>
            <p:cNvPr id="43023" name="Text Box 8"/>
            <p:cNvSpPr txBox="1">
              <a:spLocks noChangeArrowheads="1"/>
            </p:cNvSpPr>
            <p:nvPr/>
          </p:nvSpPr>
          <p:spPr bwMode="auto">
            <a:xfrm>
              <a:off x="534" y="1578"/>
              <a:ext cx="4122" cy="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  I may not come out alive, but I'm </a:t>
              </a:r>
              <a:r>
                <a:rPr lang="en-US" sz="2000" err="1">
                  <a:solidFill>
                    <a:schemeClr val="bg1"/>
                  </a:solidFill>
                  <a:latin typeface="Verdana" panose="020B0604030504040204" pitchFamily="34" charset="0"/>
                  <a:ea typeface="Verdana" panose="020B0604030504040204" pitchFamily="34" charset="0"/>
                  <a:cs typeface="Verdana" panose="020B0604030504040204" pitchFamily="34" charset="0"/>
                </a:rPr>
                <a:t>goin</a:t>
              </a: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326604" y="2692640"/>
            <a:ext cx="7879200" cy="435968"/>
            <a:chOff x="466" y="2073"/>
            <a:chExt cx="5057" cy="288"/>
          </a:xfrm>
        </p:grpSpPr>
        <p:sp>
          <p:nvSpPr>
            <p:cNvPr id="43021" name="Text Box 11"/>
            <p:cNvSpPr txBox="1">
              <a:spLocks noChangeArrowheads="1"/>
            </p:cNvSpPr>
            <p:nvPr/>
          </p:nvSpPr>
          <p:spPr bwMode="auto">
            <a:xfrm>
              <a:off x="627" y="2128"/>
              <a:ext cx="4896"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000">
                  <a:solidFill>
                    <a:schemeClr val="bg1"/>
                  </a:solidFill>
                  <a:latin typeface="Verdana" panose="020B0604030504040204" pitchFamily="34" charset="0"/>
                  <a:ea typeface="Verdana" panose="020B0604030504040204" pitchFamily="34" charset="0"/>
                  <a:cs typeface="Verdana" panose="020B0604030504040204" pitchFamily="34"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326605" y="4219732"/>
            <a:ext cx="6843713" cy="708026"/>
            <a:chOff x="461" y="3024"/>
            <a:chExt cx="4311" cy="446"/>
          </a:xfrm>
        </p:grpSpPr>
        <p:sp>
          <p:nvSpPr>
            <p:cNvPr id="43019" name="Text Box 14"/>
            <p:cNvSpPr txBox="1">
              <a:spLocks noChangeArrowheads="1"/>
            </p:cNvSpPr>
            <p:nvPr/>
          </p:nvSpPr>
          <p:spPr bwMode="auto">
            <a:xfrm>
              <a:off x="528" y="3024"/>
              <a:ext cx="4244"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a:latin typeface="Verdana" panose="020B0604030504040204" pitchFamily="34" charset="0"/>
                  <a:ea typeface="Verdana" panose="020B0604030504040204" pitchFamily="34" charset="0"/>
                  <a:cs typeface="Verdana" panose="020B0604030504040204" pitchFamily="34" charset="0"/>
                </a:rPr>
                <a:t>"</a:t>
              </a:r>
              <a:r>
                <a:rPr lang="en-US" sz="2000" err="1">
                  <a:latin typeface="Verdana" panose="020B0604030504040204" pitchFamily="34" charset="0"/>
                  <a:ea typeface="Verdana" panose="020B0604030504040204" pitchFamily="34" charset="0"/>
                  <a:cs typeface="Verdana" panose="020B0604030504040204" pitchFamily="34" charset="0"/>
                </a:rPr>
                <a:t>Hee</a:t>
              </a:r>
              <a:r>
                <a:rPr lang="en-US" sz="2000">
                  <a:latin typeface="Verdana" panose="020B0604030504040204" pitchFamily="34" charset="0"/>
                  <a:ea typeface="Verdana" panose="020B0604030504040204" pitchFamily="34" charset="0"/>
                  <a:cs typeface="Verdana" panose="020B0604030504040204" pitchFamily="34" charset="0"/>
                </a:rPr>
                <a:t> </a:t>
              </a:r>
              <a:r>
                <a:rPr lang="en-US" sz="2000" err="1">
                  <a:latin typeface="Verdana" panose="020B0604030504040204" pitchFamily="34" charset="0"/>
                  <a:ea typeface="Verdana" panose="020B0604030504040204" pitchFamily="34" charset="0"/>
                  <a:cs typeface="Verdana" panose="020B0604030504040204" pitchFamily="34" charset="0"/>
                </a:rPr>
                <a:t>hee</a:t>
              </a:r>
              <a:r>
                <a:rPr lang="en-US" sz="2000">
                  <a:latin typeface="Verdana" panose="020B0604030504040204" pitchFamily="34" charset="0"/>
                  <a:ea typeface="Verdana" panose="020B0604030504040204" pitchFamily="34" charset="0"/>
                  <a:cs typeface="Verdana" panose="020B0604030504040204" pitchFamily="34" charset="0"/>
                </a:rPr>
                <a:t> </a:t>
              </a:r>
              <a:r>
                <a:rPr lang="en-US" sz="2000" err="1">
                  <a:latin typeface="Verdana" panose="020B0604030504040204" pitchFamily="34" charset="0"/>
                  <a:ea typeface="Verdana" panose="020B0604030504040204" pitchFamily="34" charset="0"/>
                  <a:cs typeface="Verdana" panose="020B0604030504040204" pitchFamily="34" charset="0"/>
                </a:rPr>
                <a:t>hee</a:t>
              </a:r>
              <a:r>
                <a:rPr lang="en-US" sz="2000">
                  <a:latin typeface="Verdana" panose="020B0604030504040204" pitchFamily="34" charset="0"/>
                  <a:ea typeface="Verdana" panose="020B0604030504040204" pitchFamily="34" charset="0"/>
                  <a:cs typeface="Verdana" panose="020B0604030504040204" pitchFamily="34" charset="0"/>
                </a:rPr>
                <a:t> ha </a:t>
              </a:r>
              <a:r>
                <a:rPr lang="en-US" sz="2000" err="1">
                  <a:latin typeface="Verdana" panose="020B0604030504040204" pitchFamily="34" charset="0"/>
                  <a:ea typeface="Verdana" panose="020B0604030504040204" pitchFamily="34" charset="0"/>
                  <a:cs typeface="Verdana" panose="020B0604030504040204" pitchFamily="34" charset="0"/>
                </a:rPr>
                <a:t>ha</a:t>
              </a:r>
              <a:r>
                <a:rPr lang="en-US" sz="2000">
                  <a:latin typeface="Verdana" panose="020B0604030504040204" pitchFamily="34" charset="0"/>
                  <a:ea typeface="Verdana" panose="020B0604030504040204" pitchFamily="34" charset="0"/>
                  <a:cs typeface="Verdana" panose="020B0604030504040204" pitchFamily="34" charset="0"/>
                </a:rPr>
                <a:t>!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9888" name="Text Box 16"/>
          <p:cNvSpPr txBox="1">
            <a:spLocks noChangeArrowheads="1"/>
          </p:cNvSpPr>
          <p:nvPr/>
        </p:nvSpPr>
        <p:spPr bwMode="auto">
          <a:xfrm>
            <a:off x="2392074" y="1307988"/>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latin typeface="Verdana" panose="020B0604030504040204" pitchFamily="34" charset="0"/>
                <a:ea typeface="Verdana" panose="020B0604030504040204" pitchFamily="34" charset="0"/>
                <a:cs typeface="Verdana" panose="020B0604030504040204" pitchFamily="34" charset="0"/>
              </a:rPr>
              <a:t>Developer Hero</a:t>
            </a:r>
          </a:p>
        </p:txBody>
      </p:sp>
      <p:sp>
        <p:nvSpPr>
          <p:cNvPr id="79889" name="Text Box 17"/>
          <p:cNvSpPr txBox="1">
            <a:spLocks noChangeArrowheads="1"/>
          </p:cNvSpPr>
          <p:nvPr/>
        </p:nvSpPr>
        <p:spPr bwMode="auto">
          <a:xfrm>
            <a:off x="2326604" y="22562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latin typeface="Verdana" panose="020B0604030504040204" pitchFamily="34" charset="0"/>
                <a:ea typeface="Verdana" panose="020B0604030504040204" pitchFamily="34" charset="0"/>
                <a:cs typeface="Verdana" panose="020B0604030504040204" pitchFamily="34" charset="0"/>
              </a:rPr>
              <a:t>Reorg</a:t>
            </a:r>
          </a:p>
        </p:txBody>
      </p:sp>
      <p:sp>
        <p:nvSpPr>
          <p:cNvPr id="79890" name="Text Box 18"/>
          <p:cNvSpPr txBox="1">
            <a:spLocks noChangeArrowheads="1"/>
          </p:cNvSpPr>
          <p:nvPr/>
        </p:nvSpPr>
        <p:spPr bwMode="auto">
          <a:xfrm>
            <a:off x="2306687" y="37126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latin typeface="Verdana" panose="020B0604030504040204" pitchFamily="34" charset="0"/>
                <a:ea typeface="Verdana" panose="020B0604030504040204" pitchFamily="34" charset="0"/>
                <a:cs typeface="Verdana" panose="020B0604030504040204" pitchFamily="34" charset="0"/>
              </a:rPr>
              <a:t>Testing</a:t>
            </a:r>
          </a:p>
        </p:txBody>
      </p:sp>
    </p:spTree>
    <p:extLst>
      <p:ext uri="{BB962C8B-B14F-4D97-AF65-F5344CB8AC3E}">
        <p14:creationId xmlns:p14="http://schemas.microsoft.com/office/powerpoint/2010/main" val="1280323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IAAAAAAAAAAwAAAAMAAAAA/////wQAPwwAAAAAAAAAAAAAIAD///////////////8AAAD///////////////8DAAAAAwD///////8DAAAAAwD///////////////////////////////////////////////////////////////////////////////////////////////////////////////////////////////////////////////////////////////////////////////////////////////////////////////////////////////////////////////////////////////////////////////////////////////////////////////////////////////////////////////////////////////////////////////////////////////////////////////////////////////////////////////////////////////////////////////////////////////8BACAA////////////////AAAO////////AwAAAAIA////////////////////////////////////////////////////////////////////////////////////////////////////////////////////////////////////////////////////////////////////////////////////////////////////////////////////////////////////////////////////////////////////////////////////////////////////////////////////////////////////////////////////////////////////////////////////////////////////////////////////////////////////////////////////////////////////////////////////////////////////////////////////////AgABAP///////wQAAAACABAAC4sZ0EQ0Q0lOgo7H6FCUwfkFAAAAAAADAAAAAwADAAAAAQADAAIA////////BAAAAAMAEAALaEKFIEhT006ToQ/pHgzIXAUAAAABAAMAAAAAAAMAAAACAA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AgMAAAAAAAAAAAAACAB////////////////AAAA////////////////BAAAAAMA////////BAAAAAMA////////BAAAAAMA////////BAAAAAMA////////////////////////////////////////////////////////////////////////////////////////////////////////////////////////////////////////////////////////////////////////////////////////////////////////////////////////////////////////////////////////////////////////////////////////////////////////////////////////////////////////////////////////////////////////////////////////////////////////////////////////////////////////////////////////////////AQAgAf///////////////wAADv///////wQAAAACAP///////////////////////////////////////////////////////////////////////////////////////////////////////////////////////////////////////////////////////////////////////////////////////////////////////////////////////////////////////////////////////////////////////////////////////////////////////////////////////////////////////////////////////////////////////////////////////////////////////////////////////////////////////////////////////////////////////////////////////////////////////////////////////wIAAQEDAAAAAgD///////8aAAZMaW5rZWRTaGFwZXNEYXRhUHJvcGVydHlfMAUAAAAAAAQAAAADAAQAAAABAAMABAEDAAAAAwD///////8lAAZMaW5rZWRTaGFwZVByZXNlbnRhdGlvblNldHRpbmdzRGF0YV8wBQAAAAEABAAAAAAABAAAAAIABAAAAAAA////////BAAA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IsZ0EQ0Q0lOgo7H6FCUwfkDRGF0YQAbAAAABExpbmtlZFNoYXBlRGF0YQAFAAAAAAACTmFtZQAZAAAATGlua2VkU2hhcGVzRGF0YVByb3BlcnR5ABBWZXJzaW9uAAAAAAAJTGFzdFdyaXRlADqC4DR9AQAAAAEA/////8YAxgAAAAVfaWQAEAAAAARoQoUgSFPTTpOhD+keDMhcA0RhdGEAUwAAAAhQcmVzZW50YXRpb25TY2FubmVkRm9yTGlua2VkU2hhcGVzAAECTnVtYmVyRm9ybWF0U2VwYXJhdG9yTW9kZQAKAAAAQXV0b21hdGljAAACTmFtZQAkAAAATGlua2VkU2hhcGVQcmVzZW50YXRpb25TZXR0aW5nc0RhdGEAEFZlcnNpb24AAAAAAAlMYXN0V3JpdGUAZILgNH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cd3215-d870-4975-9d1b-ee8e7bca5afd">
      <Terms xmlns="http://schemas.microsoft.com/office/infopath/2007/PartnerControls"/>
    </lcf76f155ced4ddcb4097134ff3c332f>
    <TaxCatchAll xmlns="c07a99cf-9629-4e24-b386-fe3ed5639f1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0566CC40C6C04182DD0A86DE66549F" ma:contentTypeVersion="18" ma:contentTypeDescription="Create a new document." ma:contentTypeScope="" ma:versionID="15aecce4262757365ff090ecde66fe61">
  <xsd:schema xmlns:xsd="http://www.w3.org/2001/XMLSchema" xmlns:xs="http://www.w3.org/2001/XMLSchema" xmlns:p="http://schemas.microsoft.com/office/2006/metadata/properties" xmlns:ns2="4ccd3215-d870-4975-9d1b-ee8e7bca5afd" xmlns:ns3="c07a99cf-9629-4e24-b386-fe3ed5639f15" targetNamespace="http://schemas.microsoft.com/office/2006/metadata/properties" ma:root="true" ma:fieldsID="51316ae8d1cbf85c5514189351d6ca7c" ns2:_="" ns3:_="">
    <xsd:import namespace="4ccd3215-d870-4975-9d1b-ee8e7bca5afd"/>
    <xsd:import namespace="c07a99cf-9629-4e24-b386-fe3ed5639f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d3215-d870-4975-9d1b-ee8e7bca5a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f7867-5976-4f4d-8f6a-09edecddad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7a99cf-9629-4e24-b386-fe3ed5639f1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fccf8e-c208-49aa-8e6f-884c207ef7b0}" ma:internalName="TaxCatchAll" ma:showField="CatchAllData" ma:web="c07a99cf-9629-4e24-b386-fe3ed5639f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808F17-ECF7-40F2-AEF0-53886EDDCBF7}">
  <ds:schemaRefs>
    <ds:schemaRef ds:uri="4ccd3215-d870-4975-9d1b-ee8e7bca5afd"/>
    <ds:schemaRef ds:uri="c07a99cf-9629-4e24-b386-fe3ed5639f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046089-6713-4C03-BEB1-80B661BFEF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d3215-d870-4975-9d1b-ee8e7bca5afd"/>
    <ds:schemaRef ds:uri="c07a99cf-9629-4e24-b386-fe3ed5639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399E1B-9E49-4D27-B5D3-902651FC5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1106</TotalTime>
  <Words>2347</Words>
  <Application>Microsoft Office PowerPoint</Application>
  <PresentationFormat>Widescreen</PresentationFormat>
  <Paragraphs>541</Paragraphs>
  <Slides>80</Slides>
  <Notes>28</Notes>
  <HiddenSlides>1</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95" baseType="lpstr">
      <vt:lpstr>Arial</vt:lpstr>
      <vt:lpstr>Arial Black</vt:lpstr>
      <vt:lpstr>Calibri</vt:lpstr>
      <vt:lpstr>Calibri Light</vt:lpstr>
      <vt:lpstr>Fira Sans Light</vt:lpstr>
      <vt:lpstr>Impact</vt:lpstr>
      <vt:lpstr>PT Sans</vt:lpstr>
      <vt:lpstr>Segoe Print</vt:lpstr>
      <vt:lpstr>Tempus Sans ITC</vt:lpstr>
      <vt:lpstr>Times New Roman</vt:lpstr>
      <vt:lpstr>Verdana</vt:lpstr>
      <vt:lpstr>Wingdings</vt:lpstr>
      <vt:lpstr>1_Motyw pakietu Office</vt:lpstr>
      <vt:lpstr>Office Theme</vt:lpstr>
      <vt:lpstr>HiJaak</vt:lpstr>
      <vt:lpstr>From Product Discovery to Product Delivery</vt:lpstr>
      <vt:lpstr>About Todd</vt:lpstr>
      <vt:lpstr>What does your product pipeline look like?</vt:lpstr>
      <vt:lpstr>Idealized Product Pipeline</vt:lpstr>
      <vt:lpstr>Is this your Product Pipeline?</vt:lpstr>
      <vt:lpstr>Group A</vt:lpstr>
      <vt:lpstr>Group B</vt:lpstr>
      <vt:lpstr>Inside the Tornado </vt:lpstr>
      <vt:lpstr>We’re not in Kansas Anymore</vt:lpstr>
      <vt:lpstr>We want this</vt:lpstr>
      <vt:lpstr>PowerPoint Presentation</vt:lpstr>
      <vt:lpstr>Kanban Upstream Product Pipeline</vt:lpstr>
      <vt:lpstr>Ideas</vt:lpstr>
      <vt:lpstr>Ideas</vt:lpstr>
      <vt:lpstr>Outcomes from Scrum Transformations</vt:lpstr>
      <vt:lpstr>Target CSMs</vt:lpstr>
      <vt:lpstr>2019 Scrum Master Trends (Scrum.org)</vt:lpstr>
      <vt:lpstr>PowerPoint Presentation</vt:lpstr>
      <vt:lpstr>State of Kanban 2022</vt:lpstr>
      <vt:lpstr>Scrum vs. Kanban</vt:lpstr>
      <vt:lpstr>PowerPoint Presentation</vt:lpstr>
      <vt:lpstr>Kanban is not a framework</vt:lpstr>
      <vt:lpstr>Start with what you do now</vt:lpstr>
      <vt:lpstr>Market Analysis</vt:lpstr>
      <vt:lpstr>PowerPoint Presentation</vt:lpstr>
      <vt:lpstr>PowerPoint Presentation</vt:lpstr>
      <vt:lpstr>Cumulative Scrum and KMP Training</vt:lpstr>
      <vt:lpstr>Market Analysis Hypothesis</vt:lpstr>
      <vt:lpstr>Segmenting the Market</vt:lpstr>
      <vt:lpstr>Segmenting the Market</vt:lpstr>
      <vt:lpstr>Rare Birds</vt:lpstr>
      <vt:lpstr>Oblivious</vt:lpstr>
      <vt:lpstr>Scrummer Boys</vt:lpstr>
      <vt:lpstr>Laggards</vt:lpstr>
      <vt:lpstr>What does this mean?</vt:lpstr>
      <vt:lpstr>Segmenting the Market</vt:lpstr>
      <vt:lpstr>Kanban University SWOT Analysis</vt:lpstr>
      <vt:lpstr>Customer  Surveys</vt:lpstr>
      <vt:lpstr>Product Management Trap</vt:lpstr>
      <vt:lpstr>Pains We’ve Discovered</vt:lpstr>
      <vt:lpstr>Reach out to Potential Customers</vt:lpstr>
      <vt:lpstr>Agile Product Feud</vt:lpstr>
      <vt:lpstr>Recurring Issues in Product Development</vt:lpstr>
      <vt:lpstr>Feedback  Loops </vt:lpstr>
      <vt:lpstr>Lean Startup</vt:lpstr>
      <vt:lpstr>Other Feedback Loops</vt:lpstr>
      <vt:lpstr>The Scientific Method</vt:lpstr>
      <vt:lpstr>Hurricane Rita</vt:lpstr>
      <vt:lpstr>Hurricane Rita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Process Value Chain</vt:lpstr>
      <vt:lpstr>Business Process Value Chain</vt:lpstr>
      <vt:lpstr>Pre-Marketing</vt:lpstr>
      <vt:lpstr>Socializing the Concept - Industry Talks</vt:lpstr>
      <vt:lpstr>Kanban Leadership Retreat</vt:lpstr>
      <vt:lpstr>Marketing</vt:lpstr>
      <vt:lpstr>Marketing Goals</vt:lpstr>
      <vt:lpstr>Key Messages</vt:lpstr>
      <vt:lpstr>PowerPoint Presentation</vt:lpstr>
      <vt:lpstr>VISION</vt:lpstr>
      <vt:lpstr>MARKETING GOALS</vt:lpstr>
      <vt:lpstr>KEY MESSAGES: KANBAN &amp; SCRUM</vt:lpstr>
      <vt:lpstr>SCRUM BETTER WITH KANBAN!</vt:lpstr>
      <vt:lpstr>Problem/Solution Validation</vt:lpstr>
      <vt:lpstr>Who wants to play?</vt:lpstr>
      <vt:lpstr>PowerPoint Presentation</vt:lpstr>
      <vt:lpstr>A/B test</vt:lpstr>
      <vt:lpstr>PowerPoint Presentation</vt:lpstr>
      <vt:lpstr>Problem/Solution Validation</vt:lpstr>
      <vt:lpstr>PowerPoint Presentation</vt:lpstr>
      <vt:lpstr>So How did it go?</vt:lpstr>
      <vt:lpstr>Gordon the Guided Missile</vt:lpstr>
      <vt:lpstr>How to get started with Kanban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Todd Little</dc:creator>
  <cp:lastModifiedBy>Todd Little</cp:lastModifiedBy>
  <cp:revision>4</cp:revision>
  <dcterms:created xsi:type="dcterms:W3CDTF">2021-01-27T17:43:40Z</dcterms:created>
  <dcterms:modified xsi:type="dcterms:W3CDTF">2025-03-20T20:12:56Z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0x010100870566CC40C6C04182DD0A86DE66549F</vt:lpwstr>
  </property>
  <property fmtid="{D5CDD505-2E9C-101B-9397-08002B2CF9AE}" pid="3" name="MediaServiceImageTags">
    <vt:lpwstr/>
  </property>
</Properties>
</file>