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 id="2147483721" r:id="rId4"/>
    <p:sldMasterId id="2147483737" r:id="rId5"/>
  </p:sldMasterIdLst>
  <p:notesMasterIdLst>
    <p:notesMasterId r:id="rId84"/>
  </p:notesMasterIdLst>
  <p:handoutMasterIdLst>
    <p:handoutMasterId r:id="rId85"/>
  </p:handoutMasterIdLst>
  <p:sldIdLst>
    <p:sldId id="2553" r:id="rId6"/>
    <p:sldId id="2554" r:id="rId7"/>
    <p:sldId id="2555" r:id="rId8"/>
    <p:sldId id="2556" r:id="rId9"/>
    <p:sldId id="2557" r:id="rId10"/>
    <p:sldId id="2558" r:id="rId11"/>
    <p:sldId id="2559" r:id="rId12"/>
    <p:sldId id="2560" r:id="rId13"/>
    <p:sldId id="2561" r:id="rId14"/>
    <p:sldId id="2562" r:id="rId15"/>
    <p:sldId id="2563" r:id="rId16"/>
    <p:sldId id="2564" r:id="rId17"/>
    <p:sldId id="2565" r:id="rId18"/>
    <p:sldId id="2566" r:id="rId19"/>
    <p:sldId id="2637" r:id="rId20"/>
    <p:sldId id="2567" r:id="rId21"/>
    <p:sldId id="2568" r:id="rId22"/>
    <p:sldId id="2569" r:id="rId23"/>
    <p:sldId id="2570" r:id="rId24"/>
    <p:sldId id="2571" r:id="rId25"/>
    <p:sldId id="2572" r:id="rId26"/>
    <p:sldId id="2573" r:id="rId27"/>
    <p:sldId id="2574" r:id="rId28"/>
    <p:sldId id="2575" r:id="rId29"/>
    <p:sldId id="2576" r:id="rId30"/>
    <p:sldId id="2577" r:id="rId31"/>
    <p:sldId id="2578" r:id="rId32"/>
    <p:sldId id="2579" r:id="rId33"/>
    <p:sldId id="2580" r:id="rId34"/>
    <p:sldId id="2581" r:id="rId35"/>
    <p:sldId id="2582" r:id="rId36"/>
    <p:sldId id="2583" r:id="rId37"/>
    <p:sldId id="2584" r:id="rId38"/>
    <p:sldId id="2585" r:id="rId39"/>
    <p:sldId id="2586" r:id="rId40"/>
    <p:sldId id="2587" r:id="rId41"/>
    <p:sldId id="2588" r:id="rId42"/>
    <p:sldId id="2589" r:id="rId43"/>
    <p:sldId id="2590" r:id="rId44"/>
    <p:sldId id="2591" r:id="rId45"/>
    <p:sldId id="2592" r:id="rId46"/>
    <p:sldId id="2593" r:id="rId47"/>
    <p:sldId id="2594" r:id="rId48"/>
    <p:sldId id="2595" r:id="rId49"/>
    <p:sldId id="2596" r:id="rId50"/>
    <p:sldId id="2597" r:id="rId51"/>
    <p:sldId id="2620" r:id="rId52"/>
    <p:sldId id="2599" r:id="rId53"/>
    <p:sldId id="2600" r:id="rId54"/>
    <p:sldId id="2601" r:id="rId55"/>
    <p:sldId id="2602" r:id="rId56"/>
    <p:sldId id="2621" r:id="rId57"/>
    <p:sldId id="2605" r:id="rId58"/>
    <p:sldId id="2604" r:id="rId59"/>
    <p:sldId id="2607" r:id="rId60"/>
    <p:sldId id="2608" r:id="rId61"/>
    <p:sldId id="2609" r:id="rId62"/>
    <p:sldId id="2610" r:id="rId63"/>
    <p:sldId id="2611" r:id="rId64"/>
    <p:sldId id="2612" r:id="rId65"/>
    <p:sldId id="2613" r:id="rId66"/>
    <p:sldId id="2614" r:id="rId67"/>
    <p:sldId id="2615" r:id="rId68"/>
    <p:sldId id="2618" r:id="rId69"/>
    <p:sldId id="2617" r:id="rId70"/>
    <p:sldId id="2616" r:id="rId71"/>
    <p:sldId id="2619" r:id="rId72"/>
    <p:sldId id="2622" r:id="rId73"/>
    <p:sldId id="2626" r:id="rId74"/>
    <p:sldId id="2546" r:id="rId75"/>
    <p:sldId id="2627" r:id="rId76"/>
    <p:sldId id="2625" r:id="rId77"/>
    <p:sldId id="2632" r:id="rId78"/>
    <p:sldId id="2633" r:id="rId79"/>
    <p:sldId id="2634" r:id="rId80"/>
    <p:sldId id="2635" r:id="rId81"/>
    <p:sldId id="2636" r:id="rId82"/>
    <p:sldId id="365" r:id="rId83"/>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E699"/>
    <a:srgbClr val="F15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262" autoAdjust="0"/>
  </p:normalViewPr>
  <p:slideViewPr>
    <p:cSldViewPr snapToGrid="0">
      <p:cViewPr varScale="1">
        <p:scale>
          <a:sx n="66" d="100"/>
          <a:sy n="66" d="100"/>
        </p:scale>
        <p:origin x="48" y="461"/>
      </p:cViewPr>
      <p:guideLst/>
    </p:cSldViewPr>
  </p:slideViewPr>
  <p:outlineViewPr>
    <p:cViewPr>
      <p:scale>
        <a:sx n="33" d="100"/>
        <a:sy n="33" d="100"/>
      </p:scale>
      <p:origin x="0" y="-129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19"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C82C4FA-3783-4092-AC3B-C02629D4B8E2}"/>
    <pc:docChg chg="addSld delSld modSld">
      <pc:chgData name="" userId="" providerId="" clId="Web-{6C82C4FA-3783-4092-AC3B-C02629D4B8E2}" dt="2018-08-09T06:00:49.089" v="3"/>
      <pc:docMkLst>
        <pc:docMk/>
      </pc:docMkLst>
      <pc:sldChg chg="addSp delSp modSp new del">
        <pc:chgData name="" userId="" providerId="" clId="Web-{6C82C4FA-3783-4092-AC3B-C02629D4B8E2}" dt="2018-08-09T06:00:49.089" v="3"/>
        <pc:sldMkLst>
          <pc:docMk/>
          <pc:sldMk cId="2663945217" sldId="2542"/>
        </pc:sldMkLst>
        <pc:spChg chg="add del">
          <ac:chgData name="" userId="" providerId="" clId="Web-{6C82C4FA-3783-4092-AC3B-C02629D4B8E2}" dt="2018-08-09T06:00:44.121" v="2"/>
          <ac:spMkLst>
            <pc:docMk/>
            <pc:sldMk cId="2663945217" sldId="2542"/>
            <ac:spMk id="3" creationId="{DC47EE1D-EEDC-4664-B246-BE5AC7A20B64}"/>
          </ac:spMkLst>
        </pc:spChg>
        <pc:picChg chg="add del mod ord">
          <ac:chgData name="" userId="" providerId="" clId="Web-{6C82C4FA-3783-4092-AC3B-C02629D4B8E2}" dt="2018-08-09T06:00:44.121" v="2"/>
          <ac:picMkLst>
            <pc:docMk/>
            <pc:sldMk cId="2663945217" sldId="2542"/>
            <ac:picMk id="4" creationId="{46E0A042-7C58-4190-8A37-9DA0BA7527E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ToddMain\Todd\Accelinnova\Presentations\AgileIndia2016\Value%20Uncertainty%20Game\DiceGameOdds%20-%20Chris%20Updat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ToddMain\Todd\Accelinnova\Presentations\AgileIndia2016\Value%20Uncertainty%20Game\DiceGameOdds%20-%20Chris%20Upda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D:\Dropbox\India2016\Value%20Uncertainty%20Game\DiceGameOdds%20-%20Chris%20Updat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ropbox\India2016\Value%20Uncertainty%20Game\Game%20Engine%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ropbox\India2016\Value%20Uncertainty%20Game\Game%20Engine%20Analysi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F:\ToddMain\Todd\LeanKanban\LKU\LKU%20Student%20Certificate%20Export_2018-12-3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Summary!$C$1</c:f>
              <c:strCache>
                <c:ptCount val="1"/>
                <c:pt idx="0">
                  <c:v>Ave/Attempt</c:v>
                </c:pt>
              </c:strCache>
            </c:strRef>
          </c:tx>
          <c:spPr>
            <a:ln w="25400" cap="rnd">
              <a:noFill/>
              <a:round/>
            </a:ln>
            <a:effectLst/>
          </c:spPr>
          <c:marker>
            <c:symbol val="circle"/>
            <c:size val="10"/>
            <c:spPr>
              <a:solidFill>
                <a:schemeClr val="tx1"/>
              </a:solidFill>
              <a:ln w="9525">
                <a:solidFill>
                  <a:schemeClr val="accent1"/>
                </a:solidFill>
              </a:ln>
              <a:effectLst/>
            </c:spPr>
          </c:marker>
          <c:xVal>
            <c:numRef>
              <c:f>Summary!$A$2:$A$15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Summary!$C$2:$C$15</c:f>
              <c:numCache>
                <c:formatCode>0.0</c:formatCode>
                <c:ptCount val="14"/>
                <c:pt idx="0">
                  <c:v>4.666666666666667</c:v>
                </c:pt>
                <c:pt idx="1">
                  <c:v>6.8055555555555554</c:v>
                </c:pt>
                <c:pt idx="2">
                  <c:v>2.5277777777777777</c:v>
                </c:pt>
                <c:pt idx="3">
                  <c:v>5.833333333333333</c:v>
                </c:pt>
                <c:pt idx="4">
                  <c:v>4</c:v>
                </c:pt>
                <c:pt idx="5">
                  <c:v>2.2222222222222223</c:v>
                </c:pt>
                <c:pt idx="6">
                  <c:v>8.5</c:v>
                </c:pt>
                <c:pt idx="7">
                  <c:v>2.6388888888888888</c:v>
                </c:pt>
                <c:pt idx="8">
                  <c:v>3.3333333333333335</c:v>
                </c:pt>
                <c:pt idx="9">
                  <c:v>2.5</c:v>
                </c:pt>
                <c:pt idx="10">
                  <c:v>1.875</c:v>
                </c:pt>
                <c:pt idx="11">
                  <c:v>3.8888888888888888</c:v>
                </c:pt>
                <c:pt idx="12">
                  <c:v>3.3703703703703702</c:v>
                </c:pt>
                <c:pt idx="13">
                  <c:v>3.8888888888888888</c:v>
                </c:pt>
              </c:numCache>
            </c:numRef>
          </c:yVal>
          <c:smooth val="0"/>
        </c:ser>
        <c:dLbls>
          <c:showLegendKey val="0"/>
          <c:showVal val="0"/>
          <c:showCatName val="0"/>
          <c:showSerName val="0"/>
          <c:showPercent val="0"/>
          <c:showBubbleSize val="0"/>
        </c:dLbls>
        <c:axId val="309600656"/>
        <c:axId val="309601048"/>
      </c:scatterChart>
      <c:valAx>
        <c:axId val="309600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Story ID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601048"/>
        <c:crosses val="autoZero"/>
        <c:crossBetween val="midCat"/>
      </c:valAx>
      <c:valAx>
        <c:axId val="309601048"/>
        <c:scaling>
          <c:orientation val="minMax"/>
          <c:max val="1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Expected Value per day</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600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Summary!$C$1</c:f>
              <c:strCache>
                <c:ptCount val="1"/>
                <c:pt idx="0">
                  <c:v>Ave/Attempt</c:v>
                </c:pt>
              </c:strCache>
            </c:strRef>
          </c:tx>
          <c:spPr>
            <a:solidFill>
              <a:schemeClr val="accent1"/>
            </a:solidFill>
            <a:ln w="28575">
              <a:noFill/>
            </a:ln>
            <a:effectLst/>
          </c:spPr>
          <c:invertIfNegative val="0"/>
          <c:xVal>
            <c:numRef>
              <c:f>Summary!$A$2:$A$15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Summary!$C$2:$C$15</c:f>
              <c:numCache>
                <c:formatCode>0.0</c:formatCode>
                <c:ptCount val="14"/>
                <c:pt idx="0">
                  <c:v>4.666666666666667</c:v>
                </c:pt>
                <c:pt idx="1">
                  <c:v>6.8055555555555554</c:v>
                </c:pt>
                <c:pt idx="2">
                  <c:v>2.5277777777777777</c:v>
                </c:pt>
                <c:pt idx="3">
                  <c:v>5.833333333333333</c:v>
                </c:pt>
                <c:pt idx="4">
                  <c:v>4</c:v>
                </c:pt>
                <c:pt idx="5">
                  <c:v>2.2222222222222223</c:v>
                </c:pt>
                <c:pt idx="6">
                  <c:v>8.5</c:v>
                </c:pt>
                <c:pt idx="7">
                  <c:v>2.6388888888888888</c:v>
                </c:pt>
                <c:pt idx="8">
                  <c:v>3.3333333333333335</c:v>
                </c:pt>
                <c:pt idx="9">
                  <c:v>2.5</c:v>
                </c:pt>
                <c:pt idx="10">
                  <c:v>1.875</c:v>
                </c:pt>
                <c:pt idx="11">
                  <c:v>3.8888888888888888</c:v>
                </c:pt>
                <c:pt idx="12">
                  <c:v>3.3703703703703702</c:v>
                </c:pt>
                <c:pt idx="13">
                  <c:v>3.8888888888888888</c:v>
                </c:pt>
              </c:numCache>
            </c:numRef>
          </c:yVal>
          <c:bubbleSize>
            <c:numRef>
              <c:f>Summary!$F$2:$F$15</c:f>
              <c:numCache>
                <c:formatCode>0.000</c:formatCode>
                <c:ptCount val="14"/>
                <c:pt idx="0">
                  <c:v>2.25</c:v>
                </c:pt>
                <c:pt idx="1">
                  <c:v>10.285714285714285</c:v>
                </c:pt>
                <c:pt idx="2">
                  <c:v>6</c:v>
                </c:pt>
                <c:pt idx="3">
                  <c:v>9</c:v>
                </c:pt>
                <c:pt idx="4">
                  <c:v>3.375</c:v>
                </c:pt>
                <c:pt idx="5">
                  <c:v>3.375</c:v>
                </c:pt>
                <c:pt idx="6">
                  <c:v>13.5</c:v>
                </c:pt>
                <c:pt idx="7">
                  <c:v>1.44</c:v>
                </c:pt>
                <c:pt idx="8">
                  <c:v>1.2</c:v>
                </c:pt>
                <c:pt idx="9">
                  <c:v>1.2</c:v>
                </c:pt>
                <c:pt idx="10">
                  <c:v>8</c:v>
                </c:pt>
                <c:pt idx="11">
                  <c:v>3.5999999999999996</c:v>
                </c:pt>
                <c:pt idx="12">
                  <c:v>4.1538461538461542</c:v>
                </c:pt>
                <c:pt idx="13">
                  <c:v>1.2</c:v>
                </c:pt>
              </c:numCache>
            </c:numRef>
          </c:bubbleSize>
          <c:bubble3D val="1"/>
        </c:ser>
        <c:dLbls>
          <c:showLegendKey val="0"/>
          <c:showVal val="0"/>
          <c:showCatName val="0"/>
          <c:showSerName val="0"/>
          <c:showPercent val="0"/>
          <c:showBubbleSize val="0"/>
        </c:dLbls>
        <c:bubbleScale val="100"/>
        <c:showNegBubbles val="0"/>
        <c:axId val="309594776"/>
        <c:axId val="309596344"/>
      </c:bubbleChart>
      <c:valAx>
        <c:axId val="309594776"/>
        <c:scaling>
          <c:orientation val="minMax"/>
          <c:max val="1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Story ID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596344"/>
        <c:crosses val="autoZero"/>
        <c:crossBetween val="midCat"/>
      </c:valAx>
      <c:valAx>
        <c:axId val="30959634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Expected Value per day</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5947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Value</a:t>
            </a:r>
            <a:r>
              <a:rPr lang="en-US" baseline="0" dirty="0" smtClean="0"/>
              <a:t> vs Cost</a:t>
            </a:r>
            <a:endParaRPr lang="en-US" dirty="0"/>
          </a:p>
        </c:rich>
      </c:tx>
      <c:layout/>
      <c:overlay val="0"/>
    </c:title>
    <c:autoTitleDeleted val="0"/>
    <c:plotArea>
      <c:layout/>
      <c:scatterChart>
        <c:scatterStyle val="lineMarker"/>
        <c:varyColors val="0"/>
        <c:ser>
          <c:idx val="0"/>
          <c:order val="0"/>
          <c:tx>
            <c:strRef>
              <c:f>Summary!$G$1</c:f>
              <c:strCache>
                <c:ptCount val="1"/>
                <c:pt idx="0">
                  <c:v>Value</c:v>
                </c:pt>
              </c:strCache>
            </c:strRef>
          </c:tx>
          <c:spPr>
            <a:ln w="28575">
              <a:noFill/>
            </a:ln>
          </c:spPr>
          <c:marker>
            <c:spPr>
              <a:solidFill>
                <a:schemeClr val="tx1"/>
              </a:solidFill>
              <a:ln>
                <a:solidFill>
                  <a:schemeClr val="tx1"/>
                </a:solidFill>
              </a:ln>
            </c:spPr>
          </c:marker>
          <c:xVal>
            <c:numRef>
              <c:f>Summary!$F$2:$F$15</c:f>
              <c:numCache>
                <c:formatCode>0.000</c:formatCode>
                <c:ptCount val="14"/>
                <c:pt idx="0">
                  <c:v>2.25</c:v>
                </c:pt>
                <c:pt idx="1">
                  <c:v>10.285714285714285</c:v>
                </c:pt>
                <c:pt idx="2">
                  <c:v>6</c:v>
                </c:pt>
                <c:pt idx="3">
                  <c:v>9</c:v>
                </c:pt>
                <c:pt idx="4">
                  <c:v>3.375</c:v>
                </c:pt>
                <c:pt idx="5">
                  <c:v>3.375</c:v>
                </c:pt>
                <c:pt idx="6">
                  <c:v>13.5</c:v>
                </c:pt>
                <c:pt idx="7">
                  <c:v>1.44</c:v>
                </c:pt>
                <c:pt idx="8">
                  <c:v>1.2</c:v>
                </c:pt>
                <c:pt idx="9">
                  <c:v>1.2</c:v>
                </c:pt>
                <c:pt idx="10">
                  <c:v>8</c:v>
                </c:pt>
                <c:pt idx="11">
                  <c:v>3.5999999999999996</c:v>
                </c:pt>
                <c:pt idx="12">
                  <c:v>4.1538461538461542</c:v>
                </c:pt>
                <c:pt idx="13">
                  <c:v>1.2</c:v>
                </c:pt>
              </c:numCache>
            </c:numRef>
          </c:xVal>
          <c:yVal>
            <c:numRef>
              <c:f>Summary!$G$2:$G$15</c:f>
              <c:numCache>
                <c:formatCode>0.000</c:formatCode>
                <c:ptCount val="14"/>
                <c:pt idx="0">
                  <c:v>10.5</c:v>
                </c:pt>
                <c:pt idx="1">
                  <c:v>70</c:v>
                </c:pt>
                <c:pt idx="2">
                  <c:v>15.166666666666666</c:v>
                </c:pt>
                <c:pt idx="3">
                  <c:v>52.5</c:v>
                </c:pt>
                <c:pt idx="4">
                  <c:v>13.5</c:v>
                </c:pt>
                <c:pt idx="5">
                  <c:v>7.5</c:v>
                </c:pt>
                <c:pt idx="6">
                  <c:v>114.75</c:v>
                </c:pt>
                <c:pt idx="7">
                  <c:v>3.8</c:v>
                </c:pt>
                <c:pt idx="8">
                  <c:v>4</c:v>
                </c:pt>
                <c:pt idx="9">
                  <c:v>3</c:v>
                </c:pt>
                <c:pt idx="10">
                  <c:v>15</c:v>
                </c:pt>
                <c:pt idx="11">
                  <c:v>14</c:v>
                </c:pt>
                <c:pt idx="12">
                  <c:v>14</c:v>
                </c:pt>
                <c:pt idx="13">
                  <c:v>4.666666666666667</c:v>
                </c:pt>
              </c:numCache>
            </c:numRef>
          </c:yVal>
          <c:smooth val="0"/>
          <c:extLst xmlns:c16r2="http://schemas.microsoft.com/office/drawing/2015/06/chart">
            <c:ext xmlns:c16="http://schemas.microsoft.com/office/drawing/2014/chart" uri="{C3380CC4-5D6E-409C-BE32-E72D297353CC}">
              <c16:uniqueId val="{00000000-23D1-4CDA-A7A9-22F340BB4D94}"/>
            </c:ext>
          </c:extLst>
        </c:ser>
        <c:dLbls>
          <c:showLegendKey val="0"/>
          <c:showVal val="0"/>
          <c:showCatName val="0"/>
          <c:showSerName val="0"/>
          <c:showPercent val="0"/>
          <c:showBubbleSize val="0"/>
        </c:dLbls>
        <c:axId val="255817960"/>
        <c:axId val="255818352"/>
      </c:scatterChart>
      <c:valAx>
        <c:axId val="255817960"/>
        <c:scaling>
          <c:orientation val="minMax"/>
        </c:scaling>
        <c:delete val="0"/>
        <c:axPos val="b"/>
        <c:title>
          <c:tx>
            <c:rich>
              <a:bodyPr/>
              <a:lstStyle/>
              <a:p>
                <a:pPr>
                  <a:defRPr/>
                </a:pPr>
                <a:r>
                  <a:rPr lang="en-US" dirty="0" smtClean="0"/>
                  <a:t>Average Cost (days)</a:t>
                </a:r>
                <a:endParaRPr lang="en-US" dirty="0"/>
              </a:p>
            </c:rich>
          </c:tx>
          <c:layout/>
          <c:overlay val="0"/>
        </c:title>
        <c:numFmt formatCode="0.000" sourceLinked="1"/>
        <c:majorTickMark val="out"/>
        <c:minorTickMark val="none"/>
        <c:tickLblPos val="nextTo"/>
        <c:crossAx val="255818352"/>
        <c:crosses val="autoZero"/>
        <c:crossBetween val="midCat"/>
      </c:valAx>
      <c:valAx>
        <c:axId val="255818352"/>
        <c:scaling>
          <c:orientation val="minMax"/>
        </c:scaling>
        <c:delete val="0"/>
        <c:axPos val="l"/>
        <c:majorGridlines/>
        <c:title>
          <c:tx>
            <c:rich>
              <a:bodyPr rot="0" vert="horz"/>
              <a:lstStyle/>
              <a:p>
                <a:pPr>
                  <a:defRPr/>
                </a:pPr>
                <a:r>
                  <a:rPr lang="en-US" dirty="0" smtClean="0"/>
                  <a:t>Average</a:t>
                </a:r>
              </a:p>
              <a:p>
                <a:pPr>
                  <a:defRPr/>
                </a:pPr>
                <a:r>
                  <a:rPr lang="en-US" dirty="0" smtClean="0"/>
                  <a:t>Value</a:t>
                </a:r>
                <a:endParaRPr lang="en-US" dirty="0"/>
              </a:p>
            </c:rich>
          </c:tx>
          <c:layout/>
          <c:overlay val="0"/>
        </c:title>
        <c:numFmt formatCode="0.000" sourceLinked="1"/>
        <c:majorTickMark val="out"/>
        <c:minorTickMark val="none"/>
        <c:tickLblPos val="nextTo"/>
        <c:crossAx val="255817960"/>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Accepted Story Count </a:t>
            </a:r>
            <a:r>
              <a:rPr lang="en-US" baseline="0"/>
              <a:t>Histogram</a:t>
            </a:r>
            <a:endParaRPr lang="en-US"/>
          </a:p>
        </c:rich>
      </c:tx>
      <c:layout/>
      <c:overlay val="0"/>
    </c:title>
    <c:autoTitleDeleted val="0"/>
    <c:plotArea>
      <c:layout/>
      <c:barChart>
        <c:barDir val="col"/>
        <c:grouping val="clustered"/>
        <c:varyColors val="0"/>
        <c:ser>
          <c:idx val="1"/>
          <c:order val="0"/>
          <c:tx>
            <c:strRef>
              <c:f>'Simple - New'!$H$1</c:f>
              <c:strCache>
                <c:ptCount val="1"/>
                <c:pt idx="0">
                  <c:v>Easiest First</c:v>
                </c:pt>
              </c:strCache>
            </c:strRef>
          </c:tx>
          <c:invertIfNegative val="0"/>
          <c:cat>
            <c:numRef>
              <c:f>'Simple - New'!$G$25:$G$32</c:f>
              <c:numCache>
                <c:formatCode>General</c:formatCode>
                <c:ptCount val="8"/>
                <c:pt idx="0">
                  <c:v>0</c:v>
                </c:pt>
                <c:pt idx="1">
                  <c:v>2</c:v>
                </c:pt>
                <c:pt idx="2">
                  <c:v>4</c:v>
                </c:pt>
                <c:pt idx="3">
                  <c:v>6</c:v>
                </c:pt>
                <c:pt idx="4">
                  <c:v>8</c:v>
                </c:pt>
                <c:pt idx="5">
                  <c:v>10</c:v>
                </c:pt>
                <c:pt idx="6">
                  <c:v>12</c:v>
                </c:pt>
                <c:pt idx="7">
                  <c:v>14</c:v>
                </c:pt>
              </c:numCache>
            </c:numRef>
          </c:cat>
          <c:val>
            <c:numRef>
              <c:f>'Simple - New'!$H$25:$H$32</c:f>
              <c:numCache>
                <c:formatCode>General</c:formatCode>
                <c:ptCount val="8"/>
                <c:pt idx="0">
                  <c:v>0</c:v>
                </c:pt>
                <c:pt idx="1">
                  <c:v>0</c:v>
                </c:pt>
                <c:pt idx="2">
                  <c:v>0</c:v>
                </c:pt>
                <c:pt idx="3">
                  <c:v>0</c:v>
                </c:pt>
                <c:pt idx="4">
                  <c:v>17</c:v>
                </c:pt>
                <c:pt idx="5">
                  <c:v>43</c:v>
                </c:pt>
                <c:pt idx="6">
                  <c:v>33</c:v>
                </c:pt>
                <c:pt idx="7">
                  <c:v>7</c:v>
                </c:pt>
              </c:numCache>
            </c:numRef>
          </c:val>
          <c:extLst xmlns:c16r2="http://schemas.microsoft.com/office/drawing/2015/06/chart">
            <c:ext xmlns:c16="http://schemas.microsoft.com/office/drawing/2014/chart" uri="{C3380CC4-5D6E-409C-BE32-E72D297353CC}">
              <c16:uniqueId val="{00000000-5C55-4CCC-9299-041B1EDD076D}"/>
            </c:ext>
          </c:extLst>
        </c:ser>
        <c:ser>
          <c:idx val="0"/>
          <c:order val="1"/>
          <c:tx>
            <c:strRef>
              <c:f>'Optimal -  New'!$H$1</c:f>
              <c:strCache>
                <c:ptCount val="1"/>
                <c:pt idx="0">
                  <c:v>Highest Expected Value First</c:v>
                </c:pt>
              </c:strCache>
            </c:strRef>
          </c:tx>
          <c:spPr>
            <a:solidFill>
              <a:srgbClr val="FF0000"/>
            </a:solidFill>
            <a:ln>
              <a:solidFill>
                <a:schemeClr val="accent1"/>
              </a:solidFill>
            </a:ln>
          </c:spPr>
          <c:invertIfNegative val="0"/>
          <c:cat>
            <c:numRef>
              <c:f>'Simple - New'!$G$25:$G$32</c:f>
              <c:numCache>
                <c:formatCode>General</c:formatCode>
                <c:ptCount val="8"/>
                <c:pt idx="0">
                  <c:v>0</c:v>
                </c:pt>
                <c:pt idx="1">
                  <c:v>2</c:v>
                </c:pt>
                <c:pt idx="2">
                  <c:v>4</c:v>
                </c:pt>
                <c:pt idx="3">
                  <c:v>6</c:v>
                </c:pt>
                <c:pt idx="4">
                  <c:v>8</c:v>
                </c:pt>
                <c:pt idx="5">
                  <c:v>10</c:v>
                </c:pt>
                <c:pt idx="6">
                  <c:v>12</c:v>
                </c:pt>
                <c:pt idx="7">
                  <c:v>14</c:v>
                </c:pt>
              </c:numCache>
            </c:numRef>
          </c:cat>
          <c:val>
            <c:numRef>
              <c:f>'Optimal -  New'!$H$25:$H$32</c:f>
              <c:numCache>
                <c:formatCode>General</c:formatCode>
                <c:ptCount val="8"/>
                <c:pt idx="0">
                  <c:v>8</c:v>
                </c:pt>
                <c:pt idx="1">
                  <c:v>35</c:v>
                </c:pt>
                <c:pt idx="2">
                  <c:v>19</c:v>
                </c:pt>
                <c:pt idx="3">
                  <c:v>14</c:v>
                </c:pt>
                <c:pt idx="4">
                  <c:v>8</c:v>
                </c:pt>
                <c:pt idx="5">
                  <c:v>9</c:v>
                </c:pt>
                <c:pt idx="6">
                  <c:v>5</c:v>
                </c:pt>
                <c:pt idx="7">
                  <c:v>2</c:v>
                </c:pt>
              </c:numCache>
            </c:numRef>
          </c:val>
          <c:extLst xmlns:c16r2="http://schemas.microsoft.com/office/drawing/2015/06/chart">
            <c:ext xmlns:c16="http://schemas.microsoft.com/office/drawing/2014/chart" uri="{C3380CC4-5D6E-409C-BE32-E72D297353CC}">
              <c16:uniqueId val="{00000001-5C55-4CCC-9299-041B1EDD076D}"/>
            </c:ext>
          </c:extLst>
        </c:ser>
        <c:dLbls>
          <c:showLegendKey val="0"/>
          <c:showVal val="0"/>
          <c:showCatName val="0"/>
          <c:showSerName val="0"/>
          <c:showPercent val="0"/>
          <c:showBubbleSize val="0"/>
        </c:dLbls>
        <c:gapWidth val="150"/>
        <c:axId val="352592392"/>
        <c:axId val="352594352"/>
      </c:barChart>
      <c:catAx>
        <c:axId val="352592392"/>
        <c:scaling>
          <c:orientation val="minMax"/>
        </c:scaling>
        <c:delete val="0"/>
        <c:axPos val="b"/>
        <c:title>
          <c:tx>
            <c:rich>
              <a:bodyPr/>
              <a:lstStyle/>
              <a:p>
                <a:pPr>
                  <a:defRPr/>
                </a:pPr>
                <a:r>
                  <a:rPr lang="en-US"/>
                  <a:t>Accepted Story</a:t>
                </a:r>
                <a:r>
                  <a:rPr lang="en-US" baseline="0"/>
                  <a:t> Count</a:t>
                </a:r>
                <a:endParaRPr lang="en-US"/>
              </a:p>
            </c:rich>
          </c:tx>
          <c:layout/>
          <c:overlay val="0"/>
        </c:title>
        <c:numFmt formatCode="General" sourceLinked="1"/>
        <c:majorTickMark val="out"/>
        <c:minorTickMark val="none"/>
        <c:tickLblPos val="nextTo"/>
        <c:crossAx val="352594352"/>
        <c:crosses val="autoZero"/>
        <c:auto val="1"/>
        <c:lblAlgn val="ctr"/>
        <c:lblOffset val="100"/>
        <c:noMultiLvlLbl val="0"/>
      </c:catAx>
      <c:valAx>
        <c:axId val="352594352"/>
        <c:scaling>
          <c:orientation val="minMax"/>
        </c:scaling>
        <c:delete val="0"/>
        <c:axPos val="l"/>
        <c:majorGridlines/>
        <c:title>
          <c:tx>
            <c:rich>
              <a:bodyPr rot="0" vert="horz"/>
              <a:lstStyle/>
              <a:p>
                <a:pPr>
                  <a:defRPr/>
                </a:pPr>
                <a:r>
                  <a:rPr lang="en-US" dirty="0"/>
                  <a:t>Count</a:t>
                </a:r>
              </a:p>
            </c:rich>
          </c:tx>
          <c:layout/>
          <c:overlay val="0"/>
        </c:title>
        <c:numFmt formatCode="General" sourceLinked="1"/>
        <c:majorTickMark val="out"/>
        <c:minorTickMark val="none"/>
        <c:tickLblPos val="nextTo"/>
        <c:crossAx val="3525923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Accepted Points</a:t>
            </a:r>
            <a:r>
              <a:rPr lang="en-US" baseline="0"/>
              <a:t> Histogram</a:t>
            </a:r>
            <a:endParaRPr lang="en-US"/>
          </a:p>
        </c:rich>
      </c:tx>
      <c:layout/>
      <c:overlay val="0"/>
    </c:title>
    <c:autoTitleDeleted val="0"/>
    <c:plotArea>
      <c:layout>
        <c:manualLayout>
          <c:layoutTarget val="inner"/>
          <c:xMode val="edge"/>
          <c:yMode val="edge"/>
          <c:x val="9.3202537182852138E-2"/>
          <c:y val="7.5370370370370365E-2"/>
          <c:w val="0.7665231846019247"/>
          <c:h val="0.84275605132691744"/>
        </c:manualLayout>
      </c:layout>
      <c:barChart>
        <c:barDir val="col"/>
        <c:grouping val="clustered"/>
        <c:varyColors val="0"/>
        <c:ser>
          <c:idx val="1"/>
          <c:order val="0"/>
          <c:tx>
            <c:strRef>
              <c:f>'Simple - New'!$H$1</c:f>
              <c:strCache>
                <c:ptCount val="1"/>
                <c:pt idx="0">
                  <c:v>Easiest First</c:v>
                </c:pt>
              </c:strCache>
            </c:strRef>
          </c:tx>
          <c:invertIfNegative val="0"/>
          <c:cat>
            <c:numRef>
              <c:f>'Optimal - Original'!$G$2:$G$12</c:f>
              <c:numCache>
                <c:formatCode>General</c:formatCode>
                <c:ptCount val="11"/>
                <c:pt idx="0">
                  <c:v>0</c:v>
                </c:pt>
                <c:pt idx="1">
                  <c:v>50</c:v>
                </c:pt>
                <c:pt idx="2">
                  <c:v>100</c:v>
                </c:pt>
                <c:pt idx="3">
                  <c:v>150</c:v>
                </c:pt>
                <c:pt idx="4">
                  <c:v>200</c:v>
                </c:pt>
                <c:pt idx="5">
                  <c:v>250</c:v>
                </c:pt>
                <c:pt idx="6">
                  <c:v>300</c:v>
                </c:pt>
                <c:pt idx="7">
                  <c:v>350</c:v>
                </c:pt>
                <c:pt idx="8">
                  <c:v>400</c:v>
                </c:pt>
                <c:pt idx="9">
                  <c:v>450</c:v>
                </c:pt>
                <c:pt idx="10">
                  <c:v>500</c:v>
                </c:pt>
              </c:numCache>
            </c:numRef>
          </c:cat>
          <c:val>
            <c:numRef>
              <c:f>'Simple - New'!$H$2:$H$12</c:f>
              <c:numCache>
                <c:formatCode>General</c:formatCode>
                <c:ptCount val="11"/>
                <c:pt idx="0">
                  <c:v>0</c:v>
                </c:pt>
                <c:pt idx="1">
                  <c:v>3</c:v>
                </c:pt>
                <c:pt idx="2">
                  <c:v>60</c:v>
                </c:pt>
                <c:pt idx="3">
                  <c:v>26</c:v>
                </c:pt>
                <c:pt idx="4">
                  <c:v>4</c:v>
                </c:pt>
                <c:pt idx="5">
                  <c:v>3</c:v>
                </c:pt>
                <c:pt idx="6">
                  <c:v>3</c:v>
                </c:pt>
                <c:pt idx="7">
                  <c:v>0</c:v>
                </c:pt>
                <c:pt idx="8">
                  <c:v>0</c:v>
                </c:pt>
                <c:pt idx="9">
                  <c:v>0</c:v>
                </c:pt>
                <c:pt idx="10">
                  <c:v>0</c:v>
                </c:pt>
              </c:numCache>
            </c:numRef>
          </c:val>
          <c:extLst xmlns:c16r2="http://schemas.microsoft.com/office/drawing/2015/06/chart">
            <c:ext xmlns:c16="http://schemas.microsoft.com/office/drawing/2014/chart" uri="{C3380CC4-5D6E-409C-BE32-E72D297353CC}">
              <c16:uniqueId val="{00000000-8AFA-4254-9954-5EB493818B16}"/>
            </c:ext>
          </c:extLst>
        </c:ser>
        <c:ser>
          <c:idx val="0"/>
          <c:order val="1"/>
          <c:tx>
            <c:strRef>
              <c:f>'Optimal -  New'!$H$1</c:f>
              <c:strCache>
                <c:ptCount val="1"/>
                <c:pt idx="0">
                  <c:v>Highest Expected Value First</c:v>
                </c:pt>
              </c:strCache>
            </c:strRef>
          </c:tx>
          <c:spPr>
            <a:solidFill>
              <a:srgbClr val="FF0000"/>
            </a:solidFill>
            <a:ln>
              <a:solidFill>
                <a:srgbClr val="FF0000"/>
              </a:solidFill>
            </a:ln>
          </c:spPr>
          <c:invertIfNegative val="0"/>
          <c:cat>
            <c:numRef>
              <c:f>'Optimal - Original'!$G$2:$G$12</c:f>
              <c:numCache>
                <c:formatCode>General</c:formatCode>
                <c:ptCount val="11"/>
                <c:pt idx="0">
                  <c:v>0</c:v>
                </c:pt>
                <c:pt idx="1">
                  <c:v>50</c:v>
                </c:pt>
                <c:pt idx="2">
                  <c:v>100</c:v>
                </c:pt>
                <c:pt idx="3">
                  <c:v>150</c:v>
                </c:pt>
                <c:pt idx="4">
                  <c:v>200</c:v>
                </c:pt>
                <c:pt idx="5">
                  <c:v>250</c:v>
                </c:pt>
                <c:pt idx="6">
                  <c:v>300</c:v>
                </c:pt>
                <c:pt idx="7">
                  <c:v>350</c:v>
                </c:pt>
                <c:pt idx="8">
                  <c:v>400</c:v>
                </c:pt>
                <c:pt idx="9">
                  <c:v>450</c:v>
                </c:pt>
                <c:pt idx="10">
                  <c:v>500</c:v>
                </c:pt>
              </c:numCache>
            </c:numRef>
          </c:cat>
          <c:val>
            <c:numRef>
              <c:f>'Optimal -  New'!$H$2:$H$12</c:f>
              <c:numCache>
                <c:formatCode>General</c:formatCode>
                <c:ptCount val="11"/>
                <c:pt idx="0">
                  <c:v>8</c:v>
                </c:pt>
                <c:pt idx="1">
                  <c:v>7</c:v>
                </c:pt>
                <c:pt idx="2">
                  <c:v>5</c:v>
                </c:pt>
                <c:pt idx="3">
                  <c:v>14</c:v>
                </c:pt>
                <c:pt idx="4">
                  <c:v>13</c:v>
                </c:pt>
                <c:pt idx="5">
                  <c:v>22</c:v>
                </c:pt>
                <c:pt idx="6">
                  <c:v>7</c:v>
                </c:pt>
                <c:pt idx="7">
                  <c:v>14</c:v>
                </c:pt>
                <c:pt idx="8">
                  <c:v>7</c:v>
                </c:pt>
                <c:pt idx="9">
                  <c:v>2</c:v>
                </c:pt>
                <c:pt idx="10">
                  <c:v>1</c:v>
                </c:pt>
              </c:numCache>
            </c:numRef>
          </c:val>
          <c:extLst xmlns:c16r2="http://schemas.microsoft.com/office/drawing/2015/06/chart">
            <c:ext xmlns:c16="http://schemas.microsoft.com/office/drawing/2014/chart" uri="{C3380CC4-5D6E-409C-BE32-E72D297353CC}">
              <c16:uniqueId val="{00000001-8AFA-4254-9954-5EB493818B16}"/>
            </c:ext>
          </c:extLst>
        </c:ser>
        <c:dLbls>
          <c:showLegendKey val="0"/>
          <c:showVal val="0"/>
          <c:showCatName val="0"/>
          <c:showSerName val="0"/>
          <c:showPercent val="0"/>
          <c:showBubbleSize val="0"/>
        </c:dLbls>
        <c:gapWidth val="150"/>
        <c:axId val="352598664"/>
        <c:axId val="352599056"/>
      </c:barChart>
      <c:catAx>
        <c:axId val="352598664"/>
        <c:scaling>
          <c:orientation val="minMax"/>
        </c:scaling>
        <c:delete val="0"/>
        <c:axPos val="b"/>
        <c:title>
          <c:tx>
            <c:rich>
              <a:bodyPr/>
              <a:lstStyle/>
              <a:p>
                <a:pPr>
                  <a:defRPr/>
                </a:pPr>
                <a:r>
                  <a:rPr lang="en-US"/>
                  <a:t>Accepted Points</a:t>
                </a:r>
              </a:p>
            </c:rich>
          </c:tx>
          <c:layout/>
          <c:overlay val="0"/>
        </c:title>
        <c:numFmt formatCode="General" sourceLinked="1"/>
        <c:majorTickMark val="out"/>
        <c:minorTickMark val="none"/>
        <c:tickLblPos val="nextTo"/>
        <c:crossAx val="352599056"/>
        <c:crosses val="autoZero"/>
        <c:auto val="1"/>
        <c:lblAlgn val="ctr"/>
        <c:lblOffset val="100"/>
        <c:noMultiLvlLbl val="0"/>
      </c:catAx>
      <c:valAx>
        <c:axId val="352599056"/>
        <c:scaling>
          <c:orientation val="minMax"/>
        </c:scaling>
        <c:delete val="0"/>
        <c:axPos val="l"/>
        <c:majorGridlines/>
        <c:title>
          <c:tx>
            <c:rich>
              <a:bodyPr rot="0" vert="horz"/>
              <a:lstStyle/>
              <a:p>
                <a:pPr>
                  <a:defRPr/>
                </a:pPr>
                <a:r>
                  <a:rPr lang="en-US"/>
                  <a:t>Count</a:t>
                </a:r>
              </a:p>
            </c:rich>
          </c:tx>
          <c:layout/>
          <c:overlay val="0"/>
        </c:title>
        <c:numFmt formatCode="General" sourceLinked="1"/>
        <c:majorTickMark val="out"/>
        <c:minorTickMark val="none"/>
        <c:tickLblPos val="nextTo"/>
        <c:crossAx val="352598664"/>
        <c:crosses val="autoZero"/>
        <c:crossBetween val="between"/>
      </c:valAx>
    </c:plotArea>
    <c:legend>
      <c:legendPos val="r"/>
      <c:layout>
        <c:manualLayout>
          <c:xMode val="edge"/>
          <c:yMode val="edge"/>
          <c:x val="0.86667016622922133"/>
          <c:y val="0.43849402158063577"/>
          <c:w val="0.12499650043744531"/>
          <c:h val="0.1206045494313211"/>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Kanban Students Trained</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01968503937008E-2"/>
          <c:y val="0.11302028155571463"/>
          <c:w val="0.86895090319592405"/>
          <c:h val="0.80983472520480393"/>
        </c:manualLayout>
      </c:layout>
      <c:areaChart>
        <c:grouping val="stacked"/>
        <c:varyColors val="0"/>
        <c:ser>
          <c:idx val="0"/>
          <c:order val="0"/>
          <c:tx>
            <c:strRef>
              <c:f>Extract!$B$1</c:f>
              <c:strCache>
                <c:ptCount val="1"/>
                <c:pt idx="0">
                  <c:v>NORTHERN AMERICA                   </c:v>
                </c:pt>
              </c:strCache>
            </c:strRef>
          </c:tx>
          <c:spPr>
            <a:solidFill>
              <a:schemeClr val="accent1"/>
            </a:solidFill>
            <a:ln>
              <a:noFill/>
            </a:ln>
            <a:effectLst/>
          </c:spPr>
          <c:cat>
            <c:numRef>
              <c:f>Extract!$A$2:$A$9</c:f>
              <c:numCache>
                <c:formatCode>General</c:formatCode>
                <c:ptCount val="8"/>
                <c:pt idx="0">
                  <c:v>2011</c:v>
                </c:pt>
                <c:pt idx="1">
                  <c:v>2012</c:v>
                </c:pt>
                <c:pt idx="2">
                  <c:v>2013</c:v>
                </c:pt>
                <c:pt idx="3">
                  <c:v>2014</c:v>
                </c:pt>
                <c:pt idx="4">
                  <c:v>2015</c:v>
                </c:pt>
                <c:pt idx="5">
                  <c:v>2016</c:v>
                </c:pt>
                <c:pt idx="6">
                  <c:v>2017</c:v>
                </c:pt>
                <c:pt idx="7">
                  <c:v>2018</c:v>
                </c:pt>
              </c:numCache>
            </c:numRef>
          </c:cat>
          <c:val>
            <c:numRef>
              <c:f>Extract!$B$2:$B$9</c:f>
              <c:numCache>
                <c:formatCode>General</c:formatCode>
                <c:ptCount val="8"/>
                <c:pt idx="0">
                  <c:v>0</c:v>
                </c:pt>
                <c:pt idx="1">
                  <c:v>71</c:v>
                </c:pt>
                <c:pt idx="2">
                  <c:v>233</c:v>
                </c:pt>
                <c:pt idx="3">
                  <c:v>367</c:v>
                </c:pt>
                <c:pt idx="4">
                  <c:v>691</c:v>
                </c:pt>
                <c:pt idx="5">
                  <c:v>1433</c:v>
                </c:pt>
                <c:pt idx="6">
                  <c:v>2673</c:v>
                </c:pt>
                <c:pt idx="7">
                  <c:v>4006</c:v>
                </c:pt>
              </c:numCache>
            </c:numRef>
          </c:val>
        </c:ser>
        <c:ser>
          <c:idx val="1"/>
          <c:order val="1"/>
          <c:tx>
            <c:strRef>
              <c:f>Extract!$C$1</c:f>
              <c:strCache>
                <c:ptCount val="1"/>
                <c:pt idx="0">
                  <c:v>EUROPE</c:v>
                </c:pt>
              </c:strCache>
            </c:strRef>
          </c:tx>
          <c:spPr>
            <a:solidFill>
              <a:schemeClr val="accent2"/>
            </a:solidFill>
            <a:ln>
              <a:noFill/>
            </a:ln>
            <a:effectLst/>
          </c:spPr>
          <c:cat>
            <c:numRef>
              <c:f>Extract!$A$2:$A$9</c:f>
              <c:numCache>
                <c:formatCode>General</c:formatCode>
                <c:ptCount val="8"/>
                <c:pt idx="0">
                  <c:v>2011</c:v>
                </c:pt>
                <c:pt idx="1">
                  <c:v>2012</c:v>
                </c:pt>
                <c:pt idx="2">
                  <c:v>2013</c:v>
                </c:pt>
                <c:pt idx="3">
                  <c:v>2014</c:v>
                </c:pt>
                <c:pt idx="4">
                  <c:v>2015</c:v>
                </c:pt>
                <c:pt idx="5">
                  <c:v>2016</c:v>
                </c:pt>
                <c:pt idx="6">
                  <c:v>2017</c:v>
                </c:pt>
                <c:pt idx="7">
                  <c:v>2018</c:v>
                </c:pt>
              </c:numCache>
            </c:numRef>
          </c:cat>
          <c:val>
            <c:numRef>
              <c:f>Extract!$C$2:$C$9</c:f>
              <c:numCache>
                <c:formatCode>General</c:formatCode>
                <c:ptCount val="8"/>
                <c:pt idx="0">
                  <c:v>5</c:v>
                </c:pt>
                <c:pt idx="1">
                  <c:v>409</c:v>
                </c:pt>
                <c:pt idx="2">
                  <c:v>761</c:v>
                </c:pt>
                <c:pt idx="3">
                  <c:v>1108</c:v>
                </c:pt>
                <c:pt idx="4">
                  <c:v>1272</c:v>
                </c:pt>
                <c:pt idx="5">
                  <c:v>2052</c:v>
                </c:pt>
                <c:pt idx="6">
                  <c:v>3444</c:v>
                </c:pt>
                <c:pt idx="7">
                  <c:v>5686</c:v>
                </c:pt>
              </c:numCache>
            </c:numRef>
          </c:val>
        </c:ser>
        <c:ser>
          <c:idx val="2"/>
          <c:order val="2"/>
          <c:tx>
            <c:strRef>
              <c:f>Extract!$D$1</c:f>
              <c:strCache>
                <c:ptCount val="1"/>
                <c:pt idx="0">
                  <c:v>ASIA      </c:v>
                </c:pt>
              </c:strCache>
            </c:strRef>
          </c:tx>
          <c:spPr>
            <a:solidFill>
              <a:schemeClr val="accent3"/>
            </a:solidFill>
            <a:ln>
              <a:noFill/>
            </a:ln>
            <a:effectLst/>
          </c:spPr>
          <c:cat>
            <c:numRef>
              <c:f>Extract!$A$2:$A$9</c:f>
              <c:numCache>
                <c:formatCode>General</c:formatCode>
                <c:ptCount val="8"/>
                <c:pt idx="0">
                  <c:v>2011</c:v>
                </c:pt>
                <c:pt idx="1">
                  <c:v>2012</c:v>
                </c:pt>
                <c:pt idx="2">
                  <c:v>2013</c:v>
                </c:pt>
                <c:pt idx="3">
                  <c:v>2014</c:v>
                </c:pt>
                <c:pt idx="4">
                  <c:v>2015</c:v>
                </c:pt>
                <c:pt idx="5">
                  <c:v>2016</c:v>
                </c:pt>
                <c:pt idx="6">
                  <c:v>2017</c:v>
                </c:pt>
                <c:pt idx="7">
                  <c:v>2018</c:v>
                </c:pt>
              </c:numCache>
            </c:numRef>
          </c:cat>
          <c:val>
            <c:numRef>
              <c:f>Extract!$D$2:$D$9</c:f>
              <c:numCache>
                <c:formatCode>General</c:formatCode>
                <c:ptCount val="8"/>
                <c:pt idx="0">
                  <c:v>0</c:v>
                </c:pt>
                <c:pt idx="1">
                  <c:v>0</c:v>
                </c:pt>
                <c:pt idx="2">
                  <c:v>88</c:v>
                </c:pt>
                <c:pt idx="3">
                  <c:v>260</c:v>
                </c:pt>
                <c:pt idx="4">
                  <c:v>245</c:v>
                </c:pt>
                <c:pt idx="5">
                  <c:v>1499</c:v>
                </c:pt>
                <c:pt idx="6">
                  <c:v>2138</c:v>
                </c:pt>
                <c:pt idx="7">
                  <c:v>1123</c:v>
                </c:pt>
              </c:numCache>
            </c:numRef>
          </c:val>
        </c:ser>
        <c:ser>
          <c:idx val="3"/>
          <c:order val="3"/>
          <c:tx>
            <c:strRef>
              <c:f>Extract!$E$1</c:f>
              <c:strCache>
                <c:ptCount val="1"/>
                <c:pt idx="0">
                  <c:v>LATIN AMER. &amp; CARIB    </c:v>
                </c:pt>
              </c:strCache>
            </c:strRef>
          </c:tx>
          <c:spPr>
            <a:solidFill>
              <a:schemeClr val="accent4"/>
            </a:solidFill>
            <a:ln>
              <a:noFill/>
            </a:ln>
            <a:effectLst/>
          </c:spPr>
          <c:cat>
            <c:numRef>
              <c:f>Extract!$A$2:$A$9</c:f>
              <c:numCache>
                <c:formatCode>General</c:formatCode>
                <c:ptCount val="8"/>
                <c:pt idx="0">
                  <c:v>2011</c:v>
                </c:pt>
                <c:pt idx="1">
                  <c:v>2012</c:v>
                </c:pt>
                <c:pt idx="2">
                  <c:v>2013</c:v>
                </c:pt>
                <c:pt idx="3">
                  <c:v>2014</c:v>
                </c:pt>
                <c:pt idx="4">
                  <c:v>2015</c:v>
                </c:pt>
                <c:pt idx="5">
                  <c:v>2016</c:v>
                </c:pt>
                <c:pt idx="6">
                  <c:v>2017</c:v>
                </c:pt>
                <c:pt idx="7">
                  <c:v>2018</c:v>
                </c:pt>
              </c:numCache>
            </c:numRef>
          </c:cat>
          <c:val>
            <c:numRef>
              <c:f>Extract!$E$2:$E$9</c:f>
              <c:numCache>
                <c:formatCode>General</c:formatCode>
                <c:ptCount val="8"/>
                <c:pt idx="0">
                  <c:v>0</c:v>
                </c:pt>
                <c:pt idx="1">
                  <c:v>140</c:v>
                </c:pt>
                <c:pt idx="2">
                  <c:v>444</c:v>
                </c:pt>
                <c:pt idx="3">
                  <c:v>332</c:v>
                </c:pt>
                <c:pt idx="4">
                  <c:v>397</c:v>
                </c:pt>
                <c:pt idx="5">
                  <c:v>367</c:v>
                </c:pt>
                <c:pt idx="6">
                  <c:v>826</c:v>
                </c:pt>
                <c:pt idx="7">
                  <c:v>1800</c:v>
                </c:pt>
              </c:numCache>
            </c:numRef>
          </c:val>
        </c:ser>
        <c:ser>
          <c:idx val="4"/>
          <c:order val="4"/>
          <c:tx>
            <c:strRef>
              <c:f>Extract!$F$1</c:f>
              <c:strCache>
                <c:ptCount val="1"/>
                <c:pt idx="0">
                  <c:v>OTHER</c:v>
                </c:pt>
              </c:strCache>
            </c:strRef>
          </c:tx>
          <c:spPr>
            <a:solidFill>
              <a:schemeClr val="accent5"/>
            </a:solidFill>
            <a:ln>
              <a:noFill/>
            </a:ln>
            <a:effectLst/>
          </c:spPr>
          <c:cat>
            <c:numRef>
              <c:f>Extract!$A$2:$A$9</c:f>
              <c:numCache>
                <c:formatCode>General</c:formatCode>
                <c:ptCount val="8"/>
                <c:pt idx="0">
                  <c:v>2011</c:v>
                </c:pt>
                <c:pt idx="1">
                  <c:v>2012</c:v>
                </c:pt>
                <c:pt idx="2">
                  <c:v>2013</c:v>
                </c:pt>
                <c:pt idx="3">
                  <c:v>2014</c:v>
                </c:pt>
                <c:pt idx="4">
                  <c:v>2015</c:v>
                </c:pt>
                <c:pt idx="5">
                  <c:v>2016</c:v>
                </c:pt>
                <c:pt idx="6">
                  <c:v>2017</c:v>
                </c:pt>
                <c:pt idx="7">
                  <c:v>2018</c:v>
                </c:pt>
              </c:numCache>
            </c:numRef>
          </c:cat>
          <c:val>
            <c:numRef>
              <c:f>Extract!$F$2:$F$9</c:f>
              <c:numCache>
                <c:formatCode>General</c:formatCode>
                <c:ptCount val="8"/>
                <c:pt idx="0">
                  <c:v>0</c:v>
                </c:pt>
                <c:pt idx="1">
                  <c:v>0</c:v>
                </c:pt>
                <c:pt idx="2">
                  <c:v>27</c:v>
                </c:pt>
                <c:pt idx="3">
                  <c:v>51</c:v>
                </c:pt>
                <c:pt idx="4">
                  <c:v>53</c:v>
                </c:pt>
                <c:pt idx="5">
                  <c:v>82</c:v>
                </c:pt>
                <c:pt idx="6">
                  <c:v>229</c:v>
                </c:pt>
                <c:pt idx="7">
                  <c:v>205</c:v>
                </c:pt>
              </c:numCache>
            </c:numRef>
          </c:val>
        </c:ser>
        <c:dLbls>
          <c:showLegendKey val="0"/>
          <c:showVal val="0"/>
          <c:showCatName val="0"/>
          <c:showSerName val="0"/>
          <c:showPercent val="0"/>
          <c:showBubbleSize val="0"/>
        </c:dLbls>
        <c:axId val="352597880"/>
        <c:axId val="352598272"/>
      </c:areaChart>
      <c:catAx>
        <c:axId val="352597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2598272"/>
        <c:crosses val="autoZero"/>
        <c:auto val="1"/>
        <c:lblAlgn val="ctr"/>
        <c:lblOffset val="100"/>
        <c:noMultiLvlLbl val="0"/>
      </c:catAx>
      <c:valAx>
        <c:axId val="352598272"/>
        <c:scaling>
          <c:orientation val="minMax"/>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2597880"/>
        <c:crosses val="autoZero"/>
        <c:crossBetween val="midCat"/>
      </c:valAx>
      <c:spPr>
        <a:noFill/>
        <a:ln>
          <a:noFill/>
        </a:ln>
        <a:effectLst/>
      </c:spPr>
    </c:plotArea>
    <c:legend>
      <c:legendPos val="b"/>
      <c:layout>
        <c:manualLayout>
          <c:xMode val="edge"/>
          <c:yMode val="edge"/>
          <c:x val="0.13670100612423447"/>
          <c:y val="0.25867891513560809"/>
          <c:w val="0.42382020997375325"/>
          <c:h val="0.32465441819772523"/>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A3D17508-BB74-4230-9032-69412DD51523}" type="datetimeFigureOut">
              <a:rPr lang="en-US" smtClean="0"/>
              <a:t>2/22/2019</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491D32F2-5233-4009-A051-3A9AF6CAE2B1}" type="slidenum">
              <a:rPr lang="en-US" smtClean="0"/>
              <a:t>‹#›</a:t>
            </a:fld>
            <a:endParaRPr lang="en-US"/>
          </a:p>
        </p:txBody>
      </p:sp>
    </p:spTree>
    <p:extLst>
      <p:ext uri="{BB962C8B-B14F-4D97-AF65-F5344CB8AC3E}">
        <p14:creationId xmlns:p14="http://schemas.microsoft.com/office/powerpoint/2010/main" val="283125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8EFB0374-31B8-44C4-8E0B-9C533A5F824D}" type="datetimeFigureOut">
              <a:rPr lang="en-US" smtClean="0"/>
              <a:t>2/22/2019</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5073A38D-88CD-4D86-8D7B-8862020E74C0}" type="slidenum">
              <a:rPr lang="en-US" smtClean="0"/>
              <a:t>‹#›</a:t>
            </a:fld>
            <a:endParaRPr lang="en-US"/>
          </a:p>
        </p:txBody>
      </p:sp>
    </p:spTree>
    <p:extLst>
      <p:ext uri="{BB962C8B-B14F-4D97-AF65-F5344CB8AC3E}">
        <p14:creationId xmlns:p14="http://schemas.microsoft.com/office/powerpoint/2010/main" val="247474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smtClean="0"/>
              <a:t>Read the story. Some</a:t>
            </a:r>
            <a:r>
              <a:rPr lang="en-CA" baseline="0" dirty="0" smtClean="0"/>
              <a:t> stories will require you to roll 1 dice. Stories others 2 dice, 3 dice, </a:t>
            </a:r>
            <a:r>
              <a:rPr lang="en-CA" baseline="0" dirty="0" err="1" smtClean="0"/>
              <a:t>etc</a:t>
            </a:r>
            <a:r>
              <a:rPr lang="en-CA" baseline="0" dirty="0" smtClean="0"/>
              <a:t>…</a:t>
            </a:r>
          </a:p>
          <a:p>
            <a:endParaRPr lang="en-CA" baseline="0" dirty="0" smtClean="0"/>
          </a:p>
          <a:p>
            <a:r>
              <a:rPr lang="en-CA" baseline="0" dirty="0" smtClean="0"/>
              <a:t>Each story has a different way of calculating the value. </a:t>
            </a:r>
            <a:endParaRPr lang="en-CA"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B0D80936-43E3-4895-A973-2DAFB42183DB}" type="slidenum">
              <a:rPr lang="en-US" smtClean="0"/>
              <a:pPr>
                <a:defRPr/>
              </a:pPr>
              <a:t>10</a:t>
            </a:fld>
            <a:endParaRPr lang="en-US"/>
          </a:p>
        </p:txBody>
      </p:sp>
    </p:spTree>
    <p:extLst>
      <p:ext uri="{BB962C8B-B14F-4D97-AF65-F5344CB8AC3E}">
        <p14:creationId xmlns:p14="http://schemas.microsoft.com/office/powerpoint/2010/main" val="118976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27</a:t>
            </a:fld>
            <a:endParaRPr lang="en-US"/>
          </a:p>
        </p:txBody>
      </p:sp>
    </p:spTree>
    <p:extLst>
      <p:ext uri="{BB962C8B-B14F-4D97-AF65-F5344CB8AC3E}">
        <p14:creationId xmlns:p14="http://schemas.microsoft.com/office/powerpoint/2010/main" val="409097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28</a:t>
            </a:fld>
            <a:endParaRPr lang="en-US"/>
          </a:p>
        </p:txBody>
      </p:sp>
    </p:spTree>
    <p:extLst>
      <p:ext uri="{BB962C8B-B14F-4D97-AF65-F5344CB8AC3E}">
        <p14:creationId xmlns:p14="http://schemas.microsoft.com/office/powerpoint/2010/main" val="155617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29</a:t>
            </a:fld>
            <a:endParaRPr lang="en-US"/>
          </a:p>
        </p:txBody>
      </p:sp>
    </p:spTree>
    <p:extLst>
      <p:ext uri="{BB962C8B-B14F-4D97-AF65-F5344CB8AC3E}">
        <p14:creationId xmlns:p14="http://schemas.microsoft.com/office/powerpoint/2010/main" val="396859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30</a:t>
            </a:fld>
            <a:endParaRPr lang="en-US"/>
          </a:p>
        </p:txBody>
      </p:sp>
    </p:spTree>
    <p:extLst>
      <p:ext uri="{BB962C8B-B14F-4D97-AF65-F5344CB8AC3E}">
        <p14:creationId xmlns:p14="http://schemas.microsoft.com/office/powerpoint/2010/main" val="295011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31</a:t>
            </a:fld>
            <a:endParaRPr lang="en-US"/>
          </a:p>
        </p:txBody>
      </p:sp>
    </p:spTree>
    <p:extLst>
      <p:ext uri="{BB962C8B-B14F-4D97-AF65-F5344CB8AC3E}">
        <p14:creationId xmlns:p14="http://schemas.microsoft.com/office/powerpoint/2010/main" val="223066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32</a:t>
            </a:fld>
            <a:endParaRPr lang="en-US"/>
          </a:p>
        </p:txBody>
      </p:sp>
    </p:spTree>
    <p:extLst>
      <p:ext uri="{BB962C8B-B14F-4D97-AF65-F5344CB8AC3E}">
        <p14:creationId xmlns:p14="http://schemas.microsoft.com/office/powerpoint/2010/main" val="8999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33</a:t>
            </a:fld>
            <a:endParaRPr lang="en-US"/>
          </a:p>
        </p:txBody>
      </p:sp>
    </p:spTree>
    <p:extLst>
      <p:ext uri="{BB962C8B-B14F-4D97-AF65-F5344CB8AC3E}">
        <p14:creationId xmlns:p14="http://schemas.microsoft.com/office/powerpoint/2010/main" val="1598737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34</a:t>
            </a:fld>
            <a:endParaRPr lang="en-US"/>
          </a:p>
        </p:txBody>
      </p:sp>
    </p:spTree>
    <p:extLst>
      <p:ext uri="{BB962C8B-B14F-4D97-AF65-F5344CB8AC3E}">
        <p14:creationId xmlns:p14="http://schemas.microsoft.com/office/powerpoint/2010/main" val="1069798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35</a:t>
            </a:fld>
            <a:endParaRPr lang="en-US"/>
          </a:p>
        </p:txBody>
      </p:sp>
    </p:spTree>
    <p:extLst>
      <p:ext uri="{BB962C8B-B14F-4D97-AF65-F5344CB8AC3E}">
        <p14:creationId xmlns:p14="http://schemas.microsoft.com/office/powerpoint/2010/main" val="1461339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36</a:t>
            </a:fld>
            <a:endParaRPr lang="en-US"/>
          </a:p>
        </p:txBody>
      </p:sp>
    </p:spTree>
    <p:extLst>
      <p:ext uri="{BB962C8B-B14F-4D97-AF65-F5344CB8AC3E}">
        <p14:creationId xmlns:p14="http://schemas.microsoft.com/office/powerpoint/2010/main" val="103511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11</a:t>
            </a:fld>
            <a:endParaRPr lang="en-US"/>
          </a:p>
        </p:txBody>
      </p:sp>
    </p:spTree>
    <p:extLst>
      <p:ext uri="{BB962C8B-B14F-4D97-AF65-F5344CB8AC3E}">
        <p14:creationId xmlns:p14="http://schemas.microsoft.com/office/powerpoint/2010/main" val="3987181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37</a:t>
            </a:fld>
            <a:endParaRPr lang="en-US"/>
          </a:p>
        </p:txBody>
      </p:sp>
    </p:spTree>
    <p:extLst>
      <p:ext uri="{BB962C8B-B14F-4D97-AF65-F5344CB8AC3E}">
        <p14:creationId xmlns:p14="http://schemas.microsoft.com/office/powerpoint/2010/main" val="119133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39</a:t>
            </a:fld>
            <a:endParaRPr lang="en-US"/>
          </a:p>
        </p:txBody>
      </p:sp>
    </p:spTree>
    <p:extLst>
      <p:ext uri="{BB962C8B-B14F-4D97-AF65-F5344CB8AC3E}">
        <p14:creationId xmlns:p14="http://schemas.microsoft.com/office/powerpoint/2010/main" val="1234616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42</a:t>
            </a:fld>
            <a:endParaRPr lang="en-US"/>
          </a:p>
        </p:txBody>
      </p:sp>
    </p:spTree>
    <p:extLst>
      <p:ext uri="{BB962C8B-B14F-4D97-AF65-F5344CB8AC3E}">
        <p14:creationId xmlns:p14="http://schemas.microsoft.com/office/powerpoint/2010/main" val="1330535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43</a:t>
            </a:fld>
            <a:endParaRPr lang="en-US"/>
          </a:p>
        </p:txBody>
      </p:sp>
    </p:spTree>
    <p:extLst>
      <p:ext uri="{BB962C8B-B14F-4D97-AF65-F5344CB8AC3E}">
        <p14:creationId xmlns:p14="http://schemas.microsoft.com/office/powerpoint/2010/main" val="2340261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44</a:t>
            </a:fld>
            <a:endParaRPr lang="en-US"/>
          </a:p>
        </p:txBody>
      </p:sp>
    </p:spTree>
    <p:extLst>
      <p:ext uri="{BB962C8B-B14F-4D97-AF65-F5344CB8AC3E}">
        <p14:creationId xmlns:p14="http://schemas.microsoft.com/office/powerpoint/2010/main" val="1917836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46</a:t>
            </a:fld>
            <a:endParaRPr lang="en-US"/>
          </a:p>
        </p:txBody>
      </p:sp>
    </p:spTree>
    <p:extLst>
      <p:ext uri="{BB962C8B-B14F-4D97-AF65-F5344CB8AC3E}">
        <p14:creationId xmlns:p14="http://schemas.microsoft.com/office/powerpoint/2010/main" val="504153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48</a:t>
            </a:fld>
            <a:endParaRPr lang="en-US"/>
          </a:p>
        </p:txBody>
      </p:sp>
    </p:spTree>
    <p:extLst>
      <p:ext uri="{BB962C8B-B14F-4D97-AF65-F5344CB8AC3E}">
        <p14:creationId xmlns:p14="http://schemas.microsoft.com/office/powerpoint/2010/main" val="1332932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49</a:t>
            </a:fld>
            <a:endParaRPr lang="en-US"/>
          </a:p>
        </p:txBody>
      </p:sp>
    </p:spTree>
    <p:extLst>
      <p:ext uri="{BB962C8B-B14F-4D97-AF65-F5344CB8AC3E}">
        <p14:creationId xmlns:p14="http://schemas.microsoft.com/office/powerpoint/2010/main" val="1841711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50</a:t>
            </a:fld>
            <a:endParaRPr lang="en-US"/>
          </a:p>
        </p:txBody>
      </p:sp>
    </p:spTree>
    <p:extLst>
      <p:ext uri="{BB962C8B-B14F-4D97-AF65-F5344CB8AC3E}">
        <p14:creationId xmlns:p14="http://schemas.microsoft.com/office/powerpoint/2010/main" val="3829956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How</a:t>
            </a:r>
            <a:r>
              <a:rPr lang="en-US" baseline="0" dirty="0" smtClean="0"/>
              <a:t> would we prioritize these stories? </a:t>
            </a:r>
          </a:p>
          <a:p>
            <a:r>
              <a:rPr lang="en-US" dirty="0" smtClean="0"/>
              <a:t>Stories</a:t>
            </a:r>
            <a:r>
              <a:rPr lang="en-US" baseline="0" dirty="0" smtClean="0"/>
              <a:t> that have high value, at low cost, should easily come first. This area in the green.</a:t>
            </a:r>
          </a:p>
          <a:p>
            <a:endParaRPr lang="en-US" baseline="0" dirty="0" smtClean="0"/>
          </a:p>
          <a:p>
            <a:r>
              <a:rPr lang="en-US" baseline="0" dirty="0" smtClean="0"/>
              <a:t>Now as we </a:t>
            </a:r>
            <a:r>
              <a:rPr lang="en-US" baseline="0" dirty="0" err="1" smtClean="0"/>
              <a:t>decend</a:t>
            </a:r>
            <a:r>
              <a:rPr lang="en-US" baseline="0" dirty="0" smtClean="0"/>
              <a:t> through priority, we get </a:t>
            </a:r>
            <a:r>
              <a:rPr lang="en-US" baseline="0" dirty="0" err="1" smtClean="0"/>
              <a:t>thorugh</a:t>
            </a:r>
            <a:r>
              <a:rPr lang="en-US" baseline="0" dirty="0" smtClean="0"/>
              <a:t> this yellow zone. Do you take a small story with low payoff, or a risky story with high potential payoff? That’s a decision your team can make. </a:t>
            </a:r>
          </a:p>
          <a:p>
            <a:r>
              <a:rPr lang="en-US" baseline="0" dirty="0" smtClean="0"/>
              <a:t>Expensive stories with low payoff, we </a:t>
            </a:r>
            <a:r>
              <a:rPr lang="en-US" baseline="0" dirty="0" err="1" smtClean="0"/>
              <a:t>oviously</a:t>
            </a:r>
            <a:r>
              <a:rPr lang="en-US" baseline="0" dirty="0" smtClean="0"/>
              <a:t> payoff really low.</a:t>
            </a:r>
          </a:p>
          <a:p>
            <a:endParaRPr lang="en-US" baseline="0" dirty="0" smtClean="0"/>
          </a:p>
          <a:p>
            <a:r>
              <a:rPr lang="en-US" baseline="0" dirty="0" smtClean="0"/>
              <a:t>There are many decision to be made here. </a:t>
            </a:r>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55</a:t>
            </a:fld>
            <a:endParaRPr lang="en-US"/>
          </a:p>
        </p:txBody>
      </p:sp>
    </p:spTree>
    <p:extLst>
      <p:ext uri="{BB962C8B-B14F-4D97-AF65-F5344CB8AC3E}">
        <p14:creationId xmlns:p14="http://schemas.microsoft.com/office/powerpoint/2010/main" val="220797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12</a:t>
            </a:fld>
            <a:endParaRPr lang="en-US"/>
          </a:p>
        </p:txBody>
      </p:sp>
    </p:spTree>
    <p:extLst>
      <p:ext uri="{BB962C8B-B14F-4D97-AF65-F5344CB8AC3E}">
        <p14:creationId xmlns:p14="http://schemas.microsoft.com/office/powerpoint/2010/main" val="2847980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How</a:t>
            </a:r>
            <a:r>
              <a:rPr lang="en-US" baseline="0" dirty="0" smtClean="0"/>
              <a:t> would we prioritize these stories? </a:t>
            </a:r>
          </a:p>
          <a:p>
            <a:r>
              <a:rPr lang="en-US" dirty="0" smtClean="0"/>
              <a:t>Stories</a:t>
            </a:r>
            <a:r>
              <a:rPr lang="en-US" baseline="0" dirty="0" smtClean="0"/>
              <a:t> that have high value, at low cost, should easily come first. This area in the green.</a:t>
            </a:r>
          </a:p>
          <a:p>
            <a:endParaRPr lang="en-US" baseline="0" dirty="0" smtClean="0"/>
          </a:p>
          <a:p>
            <a:r>
              <a:rPr lang="en-US" baseline="0" dirty="0" smtClean="0"/>
              <a:t>Now as we </a:t>
            </a:r>
            <a:r>
              <a:rPr lang="en-US" baseline="0" dirty="0" err="1" smtClean="0"/>
              <a:t>decend</a:t>
            </a:r>
            <a:r>
              <a:rPr lang="en-US" baseline="0" dirty="0" smtClean="0"/>
              <a:t> through priority, we get </a:t>
            </a:r>
            <a:r>
              <a:rPr lang="en-US" baseline="0" dirty="0" err="1" smtClean="0"/>
              <a:t>thorugh</a:t>
            </a:r>
            <a:r>
              <a:rPr lang="en-US" baseline="0" dirty="0" smtClean="0"/>
              <a:t> this yellow zone. Do you take a small story with low payoff, or a risky story with high potential payoff? That’s a decision your team can make. </a:t>
            </a:r>
          </a:p>
          <a:p>
            <a:r>
              <a:rPr lang="en-US" baseline="0" dirty="0" smtClean="0"/>
              <a:t>Expensive stories with low payoff, we </a:t>
            </a:r>
            <a:r>
              <a:rPr lang="en-US" baseline="0" dirty="0" err="1" smtClean="0"/>
              <a:t>oviously</a:t>
            </a:r>
            <a:r>
              <a:rPr lang="en-US" baseline="0" dirty="0" smtClean="0"/>
              <a:t> payoff really low.</a:t>
            </a:r>
          </a:p>
          <a:p>
            <a:endParaRPr lang="en-US" baseline="0" dirty="0" smtClean="0"/>
          </a:p>
          <a:p>
            <a:r>
              <a:rPr lang="en-US" baseline="0" dirty="0" smtClean="0"/>
              <a:t>There are many decision to be made here. </a:t>
            </a:r>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65</a:t>
            </a:fld>
            <a:endParaRPr lang="en-US"/>
          </a:p>
        </p:txBody>
      </p:sp>
    </p:spTree>
    <p:extLst>
      <p:ext uri="{BB962C8B-B14F-4D97-AF65-F5344CB8AC3E}">
        <p14:creationId xmlns:p14="http://schemas.microsoft.com/office/powerpoint/2010/main" val="2417118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81ED1-CB0E-4FC0-AC80-B73A8E585230}" type="slidenum">
              <a:rPr lang="en-US" smtClean="0"/>
              <a:t>71</a:t>
            </a:fld>
            <a:endParaRPr lang="en-US"/>
          </a:p>
        </p:txBody>
      </p:sp>
    </p:spTree>
    <p:extLst>
      <p:ext uri="{BB962C8B-B14F-4D97-AF65-F5344CB8AC3E}">
        <p14:creationId xmlns:p14="http://schemas.microsoft.com/office/powerpoint/2010/main" val="1112014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81ED1-CB0E-4FC0-AC80-B73A8E585230}" type="slidenum">
              <a:rPr lang="en-US" smtClean="0"/>
              <a:t>73</a:t>
            </a:fld>
            <a:endParaRPr lang="en-US"/>
          </a:p>
        </p:txBody>
      </p:sp>
    </p:spTree>
    <p:extLst>
      <p:ext uri="{BB962C8B-B14F-4D97-AF65-F5344CB8AC3E}">
        <p14:creationId xmlns:p14="http://schemas.microsoft.com/office/powerpoint/2010/main" val="404280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Find</a:t>
            </a:r>
            <a:r>
              <a:rPr lang="en-US" baseline="0" dirty="0" smtClean="0"/>
              <a:t> User Story #1, identified by the black border. Place Approximately in the “middle”. This is going to be our reference for relative </a:t>
            </a:r>
            <a:r>
              <a:rPr lang="en-US" baseline="0" dirty="0" err="1" smtClean="0"/>
              <a:t>estamiting</a:t>
            </a:r>
            <a:r>
              <a:rPr lang="en-US" baseline="0" dirty="0" smtClean="0"/>
              <a:t>.</a:t>
            </a:r>
          </a:p>
          <a:p>
            <a:r>
              <a:rPr lang="en-US" baseline="0" dirty="0" smtClean="0"/>
              <a:t>Do this now. </a:t>
            </a:r>
          </a:p>
          <a:p>
            <a:endParaRPr lang="en-US" baseline="0" dirty="0" smtClean="0"/>
          </a:p>
          <a:p>
            <a:r>
              <a:rPr lang="en-US" baseline="0" dirty="0" smtClean="0"/>
              <a:t>We have just compared User Story #4 to User Story #1, and we know it is both larger in cost and value, so place it somewhere to the right and above User Story #1. </a:t>
            </a:r>
          </a:p>
          <a:p>
            <a:r>
              <a:rPr lang="en-US" baseline="0" dirty="0" smtClean="0"/>
              <a:t>Do this now.</a:t>
            </a:r>
          </a:p>
          <a:p>
            <a:endParaRPr lang="en-US" baseline="0" dirty="0" smtClean="0"/>
          </a:p>
          <a:p>
            <a:r>
              <a:rPr lang="en-US" baseline="0" dirty="0" smtClean="0"/>
              <a:t>You will have 5 minutes to do this relative estimation with all other user stories. Like all estimates, it will be difficult to be precise, so you will have to make an educated guess. </a:t>
            </a:r>
          </a:p>
          <a:p>
            <a:r>
              <a:rPr lang="en-US" baseline="0" dirty="0" smtClean="0"/>
              <a:t>Begin now. </a:t>
            </a:r>
          </a:p>
          <a:p>
            <a:endParaRPr lang="en-US" baseline="0" dirty="0" smtClean="0"/>
          </a:p>
          <a:p>
            <a:endParaRPr lang="en-US" baseline="0"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14</a:t>
            </a:fld>
            <a:endParaRPr lang="en-US"/>
          </a:p>
        </p:txBody>
      </p:sp>
    </p:spTree>
    <p:extLst>
      <p:ext uri="{BB962C8B-B14F-4D97-AF65-F5344CB8AC3E}">
        <p14:creationId xmlns:p14="http://schemas.microsoft.com/office/powerpoint/2010/main" val="380268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Find</a:t>
            </a:r>
            <a:r>
              <a:rPr lang="en-US" baseline="0" dirty="0" smtClean="0"/>
              <a:t> User Story #1, identified by the black border. Place Approximately in the “middle”. This is going to be our reference for relative </a:t>
            </a:r>
            <a:r>
              <a:rPr lang="en-US" baseline="0" dirty="0" err="1" smtClean="0"/>
              <a:t>estamiting</a:t>
            </a:r>
            <a:r>
              <a:rPr lang="en-US" baseline="0" dirty="0" smtClean="0"/>
              <a:t>.</a:t>
            </a:r>
          </a:p>
          <a:p>
            <a:r>
              <a:rPr lang="en-US" baseline="0" dirty="0" smtClean="0"/>
              <a:t>Do this now. </a:t>
            </a:r>
          </a:p>
          <a:p>
            <a:endParaRPr lang="en-US" baseline="0" dirty="0" smtClean="0"/>
          </a:p>
          <a:p>
            <a:r>
              <a:rPr lang="en-US" baseline="0" dirty="0" smtClean="0"/>
              <a:t>We have just compared User Story #4 to User Story #1, and we know it is both larger in cost and value, so place it somewhere to the right and above User Story #1. </a:t>
            </a:r>
          </a:p>
          <a:p>
            <a:r>
              <a:rPr lang="en-US" baseline="0" dirty="0" smtClean="0"/>
              <a:t>Do this now.</a:t>
            </a:r>
          </a:p>
          <a:p>
            <a:endParaRPr lang="en-US" baseline="0" dirty="0" smtClean="0"/>
          </a:p>
          <a:p>
            <a:r>
              <a:rPr lang="en-US" baseline="0" dirty="0" smtClean="0"/>
              <a:t>You will have 5 minutes to do this relative estimation with all other user stories. Like all estimates, it will be difficult to be precise, so you will have to make an educated guess. </a:t>
            </a:r>
          </a:p>
          <a:p>
            <a:r>
              <a:rPr lang="en-US" baseline="0" dirty="0" smtClean="0"/>
              <a:t>Begin now. </a:t>
            </a:r>
          </a:p>
          <a:p>
            <a:endParaRPr lang="en-US" baseline="0" dirty="0" smtClean="0"/>
          </a:p>
          <a:p>
            <a:endParaRPr lang="en-US" baseline="0"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15</a:t>
            </a:fld>
            <a:endParaRPr lang="en-US"/>
          </a:p>
        </p:txBody>
      </p:sp>
    </p:spTree>
    <p:extLst>
      <p:ext uri="{BB962C8B-B14F-4D97-AF65-F5344CB8AC3E}">
        <p14:creationId xmlns:p14="http://schemas.microsoft.com/office/powerpoint/2010/main" val="20040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20</a:t>
            </a:fld>
            <a:endParaRPr lang="en-US"/>
          </a:p>
        </p:txBody>
      </p:sp>
    </p:spTree>
    <p:extLst>
      <p:ext uri="{BB962C8B-B14F-4D97-AF65-F5344CB8AC3E}">
        <p14:creationId xmlns:p14="http://schemas.microsoft.com/office/powerpoint/2010/main" val="548327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D80936-43E3-4895-A973-2DAFB42183DB}" type="slidenum">
              <a:rPr lang="en-US" smtClean="0"/>
              <a:pPr>
                <a:defRPr/>
              </a:pPr>
              <a:t>23</a:t>
            </a:fld>
            <a:endParaRPr lang="en-US"/>
          </a:p>
        </p:txBody>
      </p:sp>
    </p:spTree>
    <p:extLst>
      <p:ext uri="{BB962C8B-B14F-4D97-AF65-F5344CB8AC3E}">
        <p14:creationId xmlns:p14="http://schemas.microsoft.com/office/powerpoint/2010/main" val="298409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24</a:t>
            </a:fld>
            <a:endParaRPr lang="en-US"/>
          </a:p>
        </p:txBody>
      </p:sp>
    </p:spTree>
    <p:extLst>
      <p:ext uri="{BB962C8B-B14F-4D97-AF65-F5344CB8AC3E}">
        <p14:creationId xmlns:p14="http://schemas.microsoft.com/office/powerpoint/2010/main" val="321114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26</a:t>
            </a:fld>
            <a:endParaRPr lang="en-US"/>
          </a:p>
        </p:txBody>
      </p:sp>
    </p:spTree>
    <p:extLst>
      <p:ext uri="{BB962C8B-B14F-4D97-AF65-F5344CB8AC3E}">
        <p14:creationId xmlns:p14="http://schemas.microsoft.com/office/powerpoint/2010/main" val="3717102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5.emf"/></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 Id="rId9"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 Id="rId9"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5.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 Id="rId9"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 Id="rId9"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5.emf"/></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 Id="rId9" Type="http://schemas.openxmlformats.org/officeDocument/2006/relationships/image" Target="../media/image11.pn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 Id="rId9" Type="http://schemas.openxmlformats.org/officeDocument/2006/relationships/image" Target="../media/image12.pn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75629" y="1065155"/>
            <a:ext cx="8420668"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820793" y="4268337"/>
            <a:ext cx="1111644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pic>
        <p:nvPicPr>
          <p:cNvPr id="5" name="Picture 2"/>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1854" t="24801" r="5446" b="45806"/>
          <a:stretch/>
        </p:blipFill>
        <p:spPr bwMode="auto">
          <a:xfrm>
            <a:off x="1345324" y="1063261"/>
            <a:ext cx="1885118" cy="180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7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112025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11468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44745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2032000" y="1295400"/>
            <a:ext cx="7981803"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chemeClr val="bg1"/>
              </a:solidFill>
            </a:endParaRPr>
          </a:p>
        </p:txBody>
      </p:sp>
      <p:sp>
        <p:nvSpPr>
          <p:cNvPr id="5" name="Freeform 439"/>
          <p:cNvSpPr>
            <a:spLocks/>
          </p:cNvSpPr>
          <p:nvPr userDrawn="1"/>
        </p:nvSpPr>
        <p:spPr bwMode="auto">
          <a:xfrm>
            <a:off x="1828801" y="1143000"/>
            <a:ext cx="84328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pic>
        <p:nvPicPr>
          <p:cNvPr id="6" name="Picture 5"/>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9977" b="98376" l="9937" r="89958">
                        <a14:foregroundMark x1="14059" y1="96404" x2="14059" y2="96404"/>
                        <a14:foregroundMark x1="42178" y1="98376" x2="42178" y2="98376"/>
                        <a14:foregroundMark x1="83510" y1="86891" x2="83510" y2="86891"/>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59437" r="68521"/>
          <a:stretch/>
        </p:blipFill>
        <p:spPr bwMode="auto">
          <a:xfrm>
            <a:off x="-388721" y="4215684"/>
            <a:ext cx="242072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9977" b="98376" l="9937" r="89958">
                        <a14:foregroundMark x1="14059" y1="96404" x2="14059" y2="96404"/>
                        <a14:foregroundMark x1="42178" y1="98376" x2="42178" y2="98376"/>
                        <a14:foregroundMark x1="83510" y1="86891" x2="83510" y2="86891"/>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69032" t="57517"/>
          <a:stretch/>
        </p:blipFill>
        <p:spPr bwMode="auto">
          <a:xfrm>
            <a:off x="10013802" y="4114800"/>
            <a:ext cx="238139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2133601" y="1447801"/>
            <a:ext cx="7721600" cy="4495800"/>
          </a:xfrm>
        </p:spPr>
        <p:txBody>
          <a:bodyPr/>
          <a:lstStyle>
            <a:lvl1pPr marL="342900" indent="-342900">
              <a:buClr>
                <a:schemeClr val="bg1"/>
              </a:buClr>
              <a:buFont typeface="Wingdings" panose="05000000000000000000" pitchFamily="2" charset="2"/>
              <a:buChar char="§"/>
              <a:defRPr>
                <a:solidFill>
                  <a:schemeClr val="bg1"/>
                </a:solidFill>
              </a:defRPr>
            </a:lvl1pPr>
            <a:lvl2pPr>
              <a:defRPr>
                <a:solidFill>
                  <a:schemeClr val="bg1"/>
                </a:solidFill>
              </a:defRPr>
            </a:lvl2pPr>
            <a:lvl3pPr marL="1143000" indent="-22860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82561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98800" y="455555"/>
            <a:ext cx="8797497" cy="1905000"/>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3098800" y="2540000"/>
            <a:ext cx="8838441" cy="34809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8" name="Grafik 7">
            <a:extLst>
              <a:ext uri="{FF2B5EF4-FFF2-40B4-BE49-F238E27FC236}">
                <a16:creationId xmlns:a16="http://schemas.microsoft.com/office/drawing/2014/main" xmlns="" id="{5F62D083-3E9B-CA48-AD15-05E48BEC62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10" y="455555"/>
            <a:ext cx="1905000" cy="1905000"/>
          </a:xfrm>
          <a:prstGeom prst="rect">
            <a:avLst/>
          </a:prstGeom>
        </p:spPr>
      </p:pic>
    </p:spTree>
    <p:extLst>
      <p:ext uri="{BB962C8B-B14F-4D97-AF65-F5344CB8AC3E}">
        <p14:creationId xmlns:p14="http://schemas.microsoft.com/office/powerpoint/2010/main" val="366285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1544049" y="2186214"/>
            <a:ext cx="9011264" cy="2426729"/>
          </a:xfrm>
          <a:prstGeom prst="rect">
            <a:avLst/>
          </a:prstGeom>
          <a:gradFill flip="none" rotWithShape="1">
            <a:gsLst>
              <a:gs pos="21000">
                <a:srgbClr val="714989"/>
              </a:gs>
              <a:gs pos="58000">
                <a:srgbClr val="9966FF"/>
              </a:gs>
              <a:gs pos="100000">
                <a:srgbClr val="BA97FF"/>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ytuł 1"/>
          <p:cNvSpPr>
            <a:spLocks noGrp="1"/>
          </p:cNvSpPr>
          <p:nvPr>
            <p:ph type="title" hasCustomPrompt="1"/>
          </p:nvPr>
        </p:nvSpPr>
        <p:spPr>
          <a:xfrm>
            <a:off x="1544049" y="2186215"/>
            <a:ext cx="9011264" cy="2426729"/>
          </a:xfrm>
        </p:spPr>
        <p:txBody>
          <a:bodyPr anchor="ctr">
            <a:normAutofit/>
          </a:bodyPr>
          <a:lstStyle>
            <a:lvl1pPr algn="ctr">
              <a:defRPr sz="5400" b="1" cap="none" baseline="0">
                <a:solidFill>
                  <a:schemeClr val="bg1"/>
                </a:solidFill>
              </a:defRPr>
            </a:lvl1pPr>
          </a:lstStyle>
          <a:p>
            <a:r>
              <a:rPr lang="en-US" dirty="0"/>
              <a:t>Click to insert day heading</a:t>
            </a:r>
            <a:endParaRPr lang="pl-PL" dirty="0"/>
          </a:p>
        </p:txBody>
      </p:sp>
    </p:spTree>
    <p:extLst>
      <p:ext uri="{BB962C8B-B14F-4D97-AF65-F5344CB8AC3E}">
        <p14:creationId xmlns:p14="http://schemas.microsoft.com/office/powerpoint/2010/main" val="1807688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ing">
    <p:bg>
      <p:bgPr>
        <a:gradFill>
          <a:gsLst>
            <a:gs pos="21000">
              <a:srgbClr val="714989"/>
            </a:gs>
            <a:gs pos="58000">
              <a:srgbClr val="9966FF"/>
            </a:gs>
            <a:gs pos="100000">
              <a:srgbClr val="BA97FF"/>
            </a:gs>
          </a:gsLst>
          <a:lin ang="1200000" scaled="0"/>
        </a:gradFill>
        <a:effectLst/>
      </p:bgPr>
    </p:bg>
    <p:spTree>
      <p:nvGrpSpPr>
        <p:cNvPr id="1" name=""/>
        <p:cNvGrpSpPr/>
        <p:nvPr/>
      </p:nvGrpSpPr>
      <p:grpSpPr>
        <a:xfrm>
          <a:off x="0" y="0"/>
          <a:ext cx="0" cy="0"/>
          <a:chOff x="0" y="0"/>
          <a:chExt cx="0" cy="0"/>
        </a:xfrm>
      </p:grpSpPr>
      <p:sp>
        <p:nvSpPr>
          <p:cNvPr id="3" name="Rectangle 2"/>
          <p:cNvSpPr/>
          <p:nvPr userDrawn="1"/>
        </p:nvSpPr>
        <p:spPr>
          <a:xfrm>
            <a:off x="1732679" y="2183643"/>
            <a:ext cx="8672051" cy="2429300"/>
          </a:xfrm>
          <a:prstGeom prst="rect">
            <a:avLst/>
          </a:prstGeom>
          <a:gradFill flip="none" rotWithShape="1">
            <a:gsLst>
              <a:gs pos="17000">
                <a:srgbClr val="D65C00"/>
              </a:gs>
              <a:gs pos="58000">
                <a:srgbClr val="FFCA00">
                  <a:shade val="67500"/>
                  <a:satMod val="115000"/>
                </a:srgbClr>
              </a:gs>
              <a:gs pos="100000">
                <a:srgbClr val="FFCA00">
                  <a:shade val="100000"/>
                  <a:satMod val="115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chemeClr val="bg1"/>
              </a:solidFill>
            </a:endParaRPr>
          </a:p>
        </p:txBody>
      </p:sp>
      <p:sp>
        <p:nvSpPr>
          <p:cNvPr id="2" name="Title 1"/>
          <p:cNvSpPr>
            <a:spLocks noGrp="1"/>
          </p:cNvSpPr>
          <p:nvPr>
            <p:ph type="title"/>
          </p:nvPr>
        </p:nvSpPr>
        <p:spPr>
          <a:xfrm>
            <a:off x="1732678" y="2183643"/>
            <a:ext cx="8672051" cy="2429300"/>
          </a:xfrm>
        </p:spPr>
        <p:txBody>
          <a:bodyPr>
            <a:normAutofit/>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98385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Freihandform 3">
            <a:extLst>
              <a:ext uri="{FF2B5EF4-FFF2-40B4-BE49-F238E27FC236}">
                <a16:creationId xmlns:a16="http://schemas.microsoft.com/office/drawing/2014/main" xmlns="" id="{A6749382-DE7D-524F-91B7-70FD6A5AC0BB}"/>
              </a:ext>
            </a:extLst>
          </p:cNvPr>
          <p:cNvSpPr/>
          <p:nvPr userDrawn="1"/>
        </p:nvSpPr>
        <p:spPr>
          <a:xfrm rot="10800000">
            <a:off x="2199429" y="1321846"/>
            <a:ext cx="7793143" cy="4648491"/>
          </a:xfrm>
          <a:custGeom>
            <a:avLst/>
            <a:gdLst>
              <a:gd name="connsiteX0" fmla="*/ 7098469 w 7793143"/>
              <a:gd name="connsiteY0" fmla="*/ 4648491 h 4648491"/>
              <a:gd name="connsiteX1" fmla="*/ 694674 w 7793143"/>
              <a:gd name="connsiteY1" fmla="*/ 4648491 h 4648491"/>
              <a:gd name="connsiteX2" fmla="*/ 0 w 7793143"/>
              <a:gd name="connsiteY2" fmla="*/ 3953817 h 4648491"/>
              <a:gd name="connsiteX3" fmla="*/ 0 w 7793143"/>
              <a:gd name="connsiteY3" fmla="*/ 1175203 h 4648491"/>
              <a:gd name="connsiteX4" fmla="*/ 694674 w 7793143"/>
              <a:gd name="connsiteY4" fmla="*/ 480529 h 4648491"/>
              <a:gd name="connsiteX5" fmla="*/ 1324898 w 7793143"/>
              <a:gd name="connsiteY5" fmla="*/ 480529 h 4648491"/>
              <a:gd name="connsiteX6" fmla="*/ 1324898 w 7793143"/>
              <a:gd name="connsiteY6" fmla="*/ 0 h 4648491"/>
              <a:gd name="connsiteX7" fmla="*/ 2354579 w 7793143"/>
              <a:gd name="connsiteY7" fmla="*/ 480529 h 4648491"/>
              <a:gd name="connsiteX8" fmla="*/ 7098469 w 7793143"/>
              <a:gd name="connsiteY8" fmla="*/ 480529 h 4648491"/>
              <a:gd name="connsiteX9" fmla="*/ 7793143 w 7793143"/>
              <a:gd name="connsiteY9" fmla="*/ 1175203 h 4648491"/>
              <a:gd name="connsiteX10" fmla="*/ 7793143 w 7793143"/>
              <a:gd name="connsiteY10" fmla="*/ 3953817 h 4648491"/>
              <a:gd name="connsiteX11" fmla="*/ 7098469 w 7793143"/>
              <a:gd name="connsiteY11" fmla="*/ 4648491 h 46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3143" h="4648491">
                <a:moveTo>
                  <a:pt x="7098469" y="4648491"/>
                </a:moveTo>
                <a:lnTo>
                  <a:pt x="694674" y="4648491"/>
                </a:lnTo>
                <a:cubicBezTo>
                  <a:pt x="311016" y="4648491"/>
                  <a:pt x="0" y="4337475"/>
                  <a:pt x="0" y="3953817"/>
                </a:cubicBezTo>
                <a:lnTo>
                  <a:pt x="0" y="1175203"/>
                </a:lnTo>
                <a:cubicBezTo>
                  <a:pt x="0" y="791545"/>
                  <a:pt x="311016" y="480529"/>
                  <a:pt x="694674" y="480529"/>
                </a:cubicBezTo>
                <a:lnTo>
                  <a:pt x="1324898" y="480529"/>
                </a:lnTo>
                <a:lnTo>
                  <a:pt x="1324898" y="0"/>
                </a:lnTo>
                <a:lnTo>
                  <a:pt x="2354579" y="480529"/>
                </a:lnTo>
                <a:lnTo>
                  <a:pt x="7098469" y="480529"/>
                </a:lnTo>
                <a:cubicBezTo>
                  <a:pt x="7482127" y="480529"/>
                  <a:pt x="7793143" y="791545"/>
                  <a:pt x="7793143" y="1175203"/>
                </a:cubicBezTo>
                <a:lnTo>
                  <a:pt x="7793143" y="3953817"/>
                </a:lnTo>
                <a:cubicBezTo>
                  <a:pt x="7793143" y="4337475"/>
                  <a:pt x="7482127" y="4648491"/>
                  <a:pt x="7098469" y="4648491"/>
                </a:cubicBezTo>
                <a:close/>
              </a:path>
            </a:pathLst>
          </a:custGeom>
          <a:gradFill>
            <a:gsLst>
              <a:gs pos="39000">
                <a:srgbClr val="5C3575"/>
              </a:gs>
              <a:gs pos="83000">
                <a:srgbClr val="9966FF"/>
              </a:gs>
              <a:gs pos="100000">
                <a:srgbClr val="BA97FF"/>
              </a:gs>
            </a:gsLst>
            <a:lin ang="17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2800" b="0" i="0" dirty="0">
              <a:latin typeface="Segoe Print" panose="02000800000000000000" pitchFamily="2" charset="0"/>
            </a:endParaRPr>
          </a:p>
        </p:txBody>
      </p:sp>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871537" y="1957136"/>
            <a:ext cx="6448926" cy="2923207"/>
          </a:xfrm>
        </p:spPr>
        <p:txBody>
          <a:bodyPr anchor="ctr">
            <a:normAutofit/>
          </a:bodyPr>
          <a:lstStyle>
            <a:lvl1pPr marL="0" indent="0" algn="ctr">
              <a:buFontTx/>
              <a:buNone/>
              <a:defRPr sz="4400" b="1" i="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noProof="0" dirty="0"/>
          </a:p>
        </p:txBody>
      </p:sp>
    </p:spTree>
    <p:extLst>
      <p:ext uri="{BB962C8B-B14F-4D97-AF65-F5344CB8AC3E}">
        <p14:creationId xmlns:p14="http://schemas.microsoft.com/office/powerpoint/2010/main" val="2272167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Learning Outcome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381251" y="1701383"/>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p:txBody>
      </p:sp>
      <p:sp>
        <p:nvSpPr>
          <p:cNvPr id="6" name="Textfeld 5">
            <a:extLst>
              <a:ext uri="{FF2B5EF4-FFF2-40B4-BE49-F238E27FC236}">
                <a16:creationId xmlns:a16="http://schemas.microsoft.com/office/drawing/2014/main" xmlns="" id="{9266D1C7-9CA9-4640-8A5A-10D531459948}"/>
              </a:ext>
            </a:extLst>
          </p:cNvPr>
          <p:cNvSpPr txBox="1"/>
          <p:nvPr userDrawn="1"/>
        </p:nvSpPr>
        <p:spPr>
          <a:xfrm>
            <a:off x="741480" y="289021"/>
            <a:ext cx="10681894" cy="707886"/>
          </a:xfrm>
          <a:prstGeom prst="rect">
            <a:avLst/>
          </a:prstGeom>
          <a:noFill/>
        </p:spPr>
        <p:txBody>
          <a:bodyPr wrap="square" rtlCol="0">
            <a:spAutoFit/>
          </a:bodyPr>
          <a:lstStyle/>
          <a:p>
            <a:r>
              <a:rPr lang="en-US" sz="4000" b="1" noProof="0" dirty="0">
                <a:solidFill>
                  <a:srgbClr val="714988"/>
                </a:solidFill>
                <a:latin typeface="+mn-lt"/>
              </a:rPr>
              <a:t>Learning Outcomes: After attending this Section…</a:t>
            </a:r>
          </a:p>
        </p:txBody>
      </p:sp>
      <p:sp>
        <p:nvSpPr>
          <p:cNvPr id="9" name="Textplatzhalter 4">
            <a:extLst>
              <a:ext uri="{FF2B5EF4-FFF2-40B4-BE49-F238E27FC236}">
                <a16:creationId xmlns:a16="http://schemas.microsoft.com/office/drawing/2014/main" xmlns="" id="{DEB7D91A-AB06-304F-9917-994821E60BBE}"/>
              </a:ext>
            </a:extLst>
          </p:cNvPr>
          <p:cNvSpPr>
            <a:spLocks noGrp="1"/>
          </p:cNvSpPr>
          <p:nvPr>
            <p:ph type="body" sz="quarter" idx="11"/>
          </p:nvPr>
        </p:nvSpPr>
        <p:spPr>
          <a:xfrm>
            <a:off x="2381251" y="3217834"/>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Formatvorlagen des Textmasters bearbeiten</a:t>
            </a:r>
          </a:p>
        </p:txBody>
      </p:sp>
      <p:sp>
        <p:nvSpPr>
          <p:cNvPr id="10" name="Textplatzhalter 4">
            <a:extLst>
              <a:ext uri="{FF2B5EF4-FFF2-40B4-BE49-F238E27FC236}">
                <a16:creationId xmlns:a16="http://schemas.microsoft.com/office/drawing/2014/main" xmlns="" id="{500BF272-5ED4-0342-A0D6-7E3E02792BE5}"/>
              </a:ext>
            </a:extLst>
          </p:cNvPr>
          <p:cNvSpPr>
            <a:spLocks noGrp="1"/>
          </p:cNvSpPr>
          <p:nvPr>
            <p:ph type="body" sz="quarter" idx="12"/>
          </p:nvPr>
        </p:nvSpPr>
        <p:spPr>
          <a:xfrm>
            <a:off x="2381251" y="4734287"/>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Formatvorlagen des Textmasters bearbeiten</a:t>
            </a:r>
          </a:p>
        </p:txBody>
      </p:sp>
      <p:pic>
        <p:nvPicPr>
          <p:cNvPr id="4" name="Grafik 3">
            <a:extLst>
              <a:ext uri="{FF2B5EF4-FFF2-40B4-BE49-F238E27FC236}">
                <a16:creationId xmlns:a16="http://schemas.microsoft.com/office/drawing/2014/main" xmlns="" id="{B51D26DC-8674-CC49-85F5-F2CEF6C4A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1786535"/>
            <a:ext cx="1417430" cy="1037500"/>
          </a:xfrm>
          <a:prstGeom prst="rect">
            <a:avLst/>
          </a:prstGeom>
        </p:spPr>
      </p:pic>
      <p:pic>
        <p:nvPicPr>
          <p:cNvPr id="13" name="Grafik 12">
            <a:extLst>
              <a:ext uri="{FF2B5EF4-FFF2-40B4-BE49-F238E27FC236}">
                <a16:creationId xmlns:a16="http://schemas.microsoft.com/office/drawing/2014/main" xmlns="" id="{62CF9ABA-163A-AE48-94FA-189792C8A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3302986"/>
            <a:ext cx="1417430" cy="1037500"/>
          </a:xfrm>
          <a:prstGeom prst="rect">
            <a:avLst/>
          </a:prstGeom>
        </p:spPr>
      </p:pic>
      <p:pic>
        <p:nvPicPr>
          <p:cNvPr id="14" name="Grafik 13">
            <a:extLst>
              <a:ext uri="{FF2B5EF4-FFF2-40B4-BE49-F238E27FC236}">
                <a16:creationId xmlns:a16="http://schemas.microsoft.com/office/drawing/2014/main" xmlns="" id="{BA7DB375-60CC-9948-9E8F-1E214E8876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4819439"/>
            <a:ext cx="1417430" cy="1037500"/>
          </a:xfrm>
          <a:prstGeom prst="rect">
            <a:avLst/>
          </a:prstGeom>
        </p:spPr>
      </p:pic>
    </p:spTree>
    <p:extLst>
      <p:ext uri="{BB962C8B-B14F-4D97-AF65-F5344CB8AC3E}">
        <p14:creationId xmlns:p14="http://schemas.microsoft.com/office/powerpoint/2010/main" val="148411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earning Outcome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381251" y="1701383"/>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p:txBody>
      </p:sp>
      <p:sp>
        <p:nvSpPr>
          <p:cNvPr id="6" name="Textfeld 5">
            <a:extLst>
              <a:ext uri="{FF2B5EF4-FFF2-40B4-BE49-F238E27FC236}">
                <a16:creationId xmlns:a16="http://schemas.microsoft.com/office/drawing/2014/main" xmlns="" id="{9266D1C7-9CA9-4640-8A5A-10D531459948}"/>
              </a:ext>
            </a:extLst>
          </p:cNvPr>
          <p:cNvSpPr txBox="1"/>
          <p:nvPr userDrawn="1"/>
        </p:nvSpPr>
        <p:spPr>
          <a:xfrm>
            <a:off x="741480" y="289021"/>
            <a:ext cx="10681894" cy="707886"/>
          </a:xfrm>
          <a:prstGeom prst="rect">
            <a:avLst/>
          </a:prstGeom>
          <a:noFill/>
        </p:spPr>
        <p:txBody>
          <a:bodyPr wrap="square" rtlCol="0">
            <a:spAutoFit/>
          </a:bodyPr>
          <a:lstStyle/>
          <a:p>
            <a:r>
              <a:rPr lang="en-US" sz="4000" b="1" noProof="0" dirty="0">
                <a:solidFill>
                  <a:srgbClr val="714988"/>
                </a:solidFill>
                <a:latin typeface="+mn-lt"/>
              </a:rPr>
              <a:t>Learning Outcomes: After attending this Section…</a:t>
            </a:r>
          </a:p>
        </p:txBody>
      </p:sp>
      <p:sp>
        <p:nvSpPr>
          <p:cNvPr id="9" name="Textplatzhalter 4">
            <a:extLst>
              <a:ext uri="{FF2B5EF4-FFF2-40B4-BE49-F238E27FC236}">
                <a16:creationId xmlns:a16="http://schemas.microsoft.com/office/drawing/2014/main" xmlns="" id="{DEB7D91A-AB06-304F-9917-994821E60BBE}"/>
              </a:ext>
            </a:extLst>
          </p:cNvPr>
          <p:cNvSpPr>
            <a:spLocks noGrp="1"/>
          </p:cNvSpPr>
          <p:nvPr>
            <p:ph type="body" sz="quarter" idx="11"/>
          </p:nvPr>
        </p:nvSpPr>
        <p:spPr>
          <a:xfrm>
            <a:off x="2381251" y="3217834"/>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Formatvorlagen des Textmasters bearbeiten</a:t>
            </a:r>
          </a:p>
        </p:txBody>
      </p:sp>
      <p:pic>
        <p:nvPicPr>
          <p:cNvPr id="4" name="Grafik 3">
            <a:extLst>
              <a:ext uri="{FF2B5EF4-FFF2-40B4-BE49-F238E27FC236}">
                <a16:creationId xmlns:a16="http://schemas.microsoft.com/office/drawing/2014/main" xmlns="" id="{B51D26DC-8674-CC49-85F5-F2CEF6C4A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1786535"/>
            <a:ext cx="1417430" cy="1037500"/>
          </a:xfrm>
          <a:prstGeom prst="rect">
            <a:avLst/>
          </a:prstGeom>
        </p:spPr>
      </p:pic>
      <p:pic>
        <p:nvPicPr>
          <p:cNvPr id="13" name="Grafik 12">
            <a:extLst>
              <a:ext uri="{FF2B5EF4-FFF2-40B4-BE49-F238E27FC236}">
                <a16:creationId xmlns:a16="http://schemas.microsoft.com/office/drawing/2014/main" xmlns="" id="{62CF9ABA-163A-AE48-94FA-189792C8A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3302986"/>
            <a:ext cx="1417430" cy="1037500"/>
          </a:xfrm>
          <a:prstGeom prst="rect">
            <a:avLst/>
          </a:prstGeom>
        </p:spPr>
      </p:pic>
    </p:spTree>
    <p:extLst>
      <p:ext uri="{BB962C8B-B14F-4D97-AF65-F5344CB8AC3E}">
        <p14:creationId xmlns:p14="http://schemas.microsoft.com/office/powerpoint/2010/main" val="353499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909852" y="2183643"/>
            <a:ext cx="10317707"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ytuł 1"/>
          <p:cNvSpPr>
            <a:spLocks noGrp="1"/>
          </p:cNvSpPr>
          <p:nvPr>
            <p:ph type="title" hasCustomPrompt="1"/>
          </p:nvPr>
        </p:nvSpPr>
        <p:spPr>
          <a:xfrm>
            <a:off x="868081" y="2186215"/>
            <a:ext cx="10363200" cy="2426729"/>
          </a:xfrm>
        </p:spPr>
        <p:txBody>
          <a:bodyPr anchor="ctr"/>
          <a:lstStyle>
            <a:lvl1pPr algn="ctr">
              <a:defRPr sz="4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4185774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1600201"/>
            <a:ext cx="10972800" cy="45259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900787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with Key Point">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3730700"/>
            <a:ext cx="10972800" cy="23954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xmlns="" id="{F5BAF030-083C-384F-ABD0-1446E9FBAA87}"/>
              </a:ext>
            </a:extLst>
          </p:cNvPr>
          <p:cNvSpPr>
            <a:spLocks noGrp="1"/>
          </p:cNvSpPr>
          <p:nvPr>
            <p:ph type="body" sz="quarter" idx="10" hasCustomPrompt="1"/>
          </p:nvPr>
        </p:nvSpPr>
        <p:spPr>
          <a:xfrm>
            <a:off x="609600" y="1445741"/>
            <a:ext cx="10972800" cy="1703859"/>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Tree>
    <p:extLst>
      <p:ext uri="{BB962C8B-B14F-4D97-AF65-F5344CB8AC3E}">
        <p14:creationId xmlns:p14="http://schemas.microsoft.com/office/powerpoint/2010/main" val="397073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lide with Key Point">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1668462"/>
            <a:ext cx="10972800" cy="3049312"/>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xmlns="" id="{F5BAF030-083C-384F-ABD0-1446E9FBAA87}"/>
              </a:ext>
            </a:extLst>
          </p:cNvPr>
          <p:cNvSpPr>
            <a:spLocks noGrp="1"/>
          </p:cNvSpPr>
          <p:nvPr>
            <p:ph type="body" sz="quarter" idx="10" hasCustomPrompt="1"/>
          </p:nvPr>
        </p:nvSpPr>
        <p:spPr>
          <a:xfrm>
            <a:off x="609600" y="4997324"/>
            <a:ext cx="10972800" cy="1270955"/>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Tree>
    <p:extLst>
      <p:ext uri="{BB962C8B-B14F-4D97-AF65-F5344CB8AC3E}">
        <p14:creationId xmlns:p14="http://schemas.microsoft.com/office/powerpoint/2010/main" val="42847394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3730700"/>
            <a:ext cx="5266267" cy="23954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xmlns="" id="{F5BAF030-083C-384F-ABD0-1446E9FBAA87}"/>
              </a:ext>
            </a:extLst>
          </p:cNvPr>
          <p:cNvSpPr>
            <a:spLocks noGrp="1"/>
          </p:cNvSpPr>
          <p:nvPr>
            <p:ph type="body" sz="quarter" idx="10" hasCustomPrompt="1"/>
          </p:nvPr>
        </p:nvSpPr>
        <p:spPr>
          <a:xfrm>
            <a:off x="609600" y="1445741"/>
            <a:ext cx="5266267" cy="1703859"/>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
        <p:nvSpPr>
          <p:cNvPr id="6" name="Textplatzhalter 4">
            <a:extLst>
              <a:ext uri="{FF2B5EF4-FFF2-40B4-BE49-F238E27FC236}">
                <a16:creationId xmlns:a16="http://schemas.microsoft.com/office/drawing/2014/main" xmlns="" id="{D4E7A6DB-112D-D147-AE12-7EDAA1D4F3AC}"/>
              </a:ext>
            </a:extLst>
          </p:cNvPr>
          <p:cNvSpPr>
            <a:spLocks noGrp="1"/>
          </p:cNvSpPr>
          <p:nvPr>
            <p:ph type="body" sz="quarter" idx="11" hasCustomPrompt="1"/>
          </p:nvPr>
        </p:nvSpPr>
        <p:spPr>
          <a:xfrm>
            <a:off x="6316133" y="1445741"/>
            <a:ext cx="5266267" cy="1703859"/>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
        <p:nvSpPr>
          <p:cNvPr id="7" name="Symbol zastępczy zawartości 2">
            <a:extLst>
              <a:ext uri="{FF2B5EF4-FFF2-40B4-BE49-F238E27FC236}">
                <a16:creationId xmlns:a16="http://schemas.microsoft.com/office/drawing/2014/main" xmlns="" id="{1F5B99F4-E357-6E43-BEAA-638A525BE17F}"/>
              </a:ext>
            </a:extLst>
          </p:cNvPr>
          <p:cNvSpPr>
            <a:spLocks noGrp="1"/>
          </p:cNvSpPr>
          <p:nvPr>
            <p:ph idx="12"/>
          </p:nvPr>
        </p:nvSpPr>
        <p:spPr>
          <a:xfrm>
            <a:off x="6316133" y="3730700"/>
            <a:ext cx="5266267" cy="23954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816219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147484"/>
            <a:ext cx="10972800" cy="852624"/>
          </a:xfrm>
        </p:spPr>
        <p:txBody>
          <a:bodyPr/>
          <a:lstStyle/>
          <a:p>
            <a:r>
              <a:rPr lang="pl-PL" dirty="0"/>
              <a:t>Kliknij, aby edytować styl</a:t>
            </a:r>
          </a:p>
        </p:txBody>
      </p:sp>
      <p:sp>
        <p:nvSpPr>
          <p:cNvPr id="3" name="Symbol zastępczy zawartości 2"/>
          <p:cNvSpPr>
            <a:spLocks noGrp="1"/>
          </p:cNvSpPr>
          <p:nvPr>
            <p:ph sz="half" idx="1" hasCustomPrompt="1"/>
          </p:nvPr>
        </p:nvSpPr>
        <p:spPr>
          <a:xfrm>
            <a:off x="609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p:txBody>
      </p:sp>
      <p:sp>
        <p:nvSpPr>
          <p:cNvPr id="4" name="Symbol zastępczy zawartości 3"/>
          <p:cNvSpPr>
            <a:spLocks noGrp="1"/>
          </p:cNvSpPr>
          <p:nvPr>
            <p:ph sz="half" idx="2" hasCustomPrompt="1"/>
          </p:nvPr>
        </p:nvSpPr>
        <p:spPr>
          <a:xfrm>
            <a:off x="6197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p:txBody>
      </p:sp>
    </p:spTree>
    <p:extLst>
      <p:ext uri="{BB962C8B-B14F-4D97-AF65-F5344CB8AC3E}">
        <p14:creationId xmlns:p14="http://schemas.microsoft.com/office/powerpoint/2010/main" val="2516618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3" name="Symbol zastępczy tekstu 2"/>
          <p:cNvSpPr>
            <a:spLocks noGrp="1"/>
          </p:cNvSpPr>
          <p:nvPr>
            <p:ph type="body" idx="1" hasCustomPrompt="1"/>
          </p:nvPr>
        </p:nvSpPr>
        <p:spPr>
          <a:xfrm>
            <a:off x="609600" y="1535113"/>
            <a:ext cx="5386917" cy="639762"/>
          </a:xfrm>
        </p:spPr>
        <p:txBody>
          <a:bodyPr anchor="b">
            <a:noAutofit/>
          </a:bodyPr>
          <a:lstStyle>
            <a:lvl1pPr marL="0" indent="0">
              <a:buNone/>
              <a:defRPr sz="3200" b="1">
                <a:solidFill>
                  <a:srgbClr val="71498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err="1"/>
              <a:t>Column</a:t>
            </a:r>
            <a:r>
              <a:rPr lang="pl-PL" dirty="0"/>
              <a:t> 1</a:t>
            </a:r>
          </a:p>
        </p:txBody>
      </p:sp>
      <p:sp>
        <p:nvSpPr>
          <p:cNvPr id="5" name="Symbol zastępczy tekstu 4"/>
          <p:cNvSpPr>
            <a:spLocks noGrp="1"/>
          </p:cNvSpPr>
          <p:nvPr>
            <p:ph type="body" sz="quarter" idx="3" hasCustomPrompt="1"/>
          </p:nvPr>
        </p:nvSpPr>
        <p:spPr>
          <a:xfrm>
            <a:off x="6239154" y="1535113"/>
            <a:ext cx="5386917" cy="639762"/>
          </a:xfrm>
        </p:spPr>
        <p:txBody>
          <a:bodyPr anchor="b">
            <a:noAutofit/>
          </a:bodyPr>
          <a:lstStyle>
            <a:lvl1pPr marL="0" indent="0">
              <a:buNone/>
              <a:defRPr sz="3200" b="1">
                <a:solidFill>
                  <a:srgbClr val="71498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err="1"/>
              <a:t>Column</a:t>
            </a:r>
            <a:r>
              <a:rPr lang="pl-PL" dirty="0"/>
              <a:t> 2</a:t>
            </a:r>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609600" y="2278967"/>
            <a:ext cx="5386917" cy="3847198"/>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zawartości 2">
            <a:extLst>
              <a:ext uri="{FF2B5EF4-FFF2-40B4-BE49-F238E27FC236}">
                <a16:creationId xmlns:a16="http://schemas.microsoft.com/office/drawing/2014/main" xmlns="" id="{9C2E86B7-F7B0-8D4F-BE2B-C24827A0C4B8}"/>
              </a:ext>
            </a:extLst>
          </p:cNvPr>
          <p:cNvSpPr>
            <a:spLocks noGrp="1"/>
          </p:cNvSpPr>
          <p:nvPr>
            <p:ph idx="11"/>
          </p:nvPr>
        </p:nvSpPr>
        <p:spPr>
          <a:xfrm>
            <a:off x="6239154" y="2278967"/>
            <a:ext cx="5386917" cy="3847198"/>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766956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right">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609600" y="1535113"/>
            <a:ext cx="7204364"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Bildplatzhalter 5">
            <a:extLst>
              <a:ext uri="{FF2B5EF4-FFF2-40B4-BE49-F238E27FC236}">
                <a16:creationId xmlns:a16="http://schemas.microsoft.com/office/drawing/2014/main" xmlns="" id="{0D54F5E7-8517-7441-A7CE-CF8BF91339C7}"/>
              </a:ext>
            </a:extLst>
          </p:cNvPr>
          <p:cNvSpPr>
            <a:spLocks noGrp="1"/>
          </p:cNvSpPr>
          <p:nvPr>
            <p:ph type="pic" sz="quarter" idx="11"/>
          </p:nvPr>
        </p:nvSpPr>
        <p:spPr>
          <a:xfrm>
            <a:off x="7980218" y="1535115"/>
            <a:ext cx="3602183" cy="4591050"/>
          </a:xfrm>
        </p:spPr>
        <p:txBody>
          <a:bodyPr/>
          <a:lstStyle/>
          <a:p>
            <a:endParaRPr lang="en-US"/>
          </a:p>
        </p:txBody>
      </p:sp>
    </p:spTree>
    <p:extLst>
      <p:ext uri="{BB962C8B-B14F-4D97-AF65-F5344CB8AC3E}">
        <p14:creationId xmlns:p14="http://schemas.microsoft.com/office/powerpoint/2010/main" val="2893285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_left">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4364182" y="1742931"/>
            <a:ext cx="7218219"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Bildplatzhalter 5">
            <a:extLst>
              <a:ext uri="{FF2B5EF4-FFF2-40B4-BE49-F238E27FC236}">
                <a16:creationId xmlns:a16="http://schemas.microsoft.com/office/drawing/2014/main" xmlns="" id="{0D54F5E7-8517-7441-A7CE-CF8BF91339C7}"/>
              </a:ext>
            </a:extLst>
          </p:cNvPr>
          <p:cNvSpPr>
            <a:spLocks noGrp="1"/>
          </p:cNvSpPr>
          <p:nvPr>
            <p:ph type="pic" sz="quarter" idx="11"/>
          </p:nvPr>
        </p:nvSpPr>
        <p:spPr>
          <a:xfrm>
            <a:off x="609600" y="1742933"/>
            <a:ext cx="3609109" cy="4591050"/>
          </a:xfrm>
        </p:spPr>
        <p:txBody>
          <a:bodyPr/>
          <a:lstStyle/>
          <a:p>
            <a:endParaRPr lang="en-US"/>
          </a:p>
        </p:txBody>
      </p:sp>
    </p:spTree>
    <p:extLst>
      <p:ext uri="{BB962C8B-B14F-4D97-AF65-F5344CB8AC3E}">
        <p14:creationId xmlns:p14="http://schemas.microsoft.com/office/powerpoint/2010/main" val="3511472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arts">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609601" y="1535113"/>
            <a:ext cx="3527502"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zawartości 2">
            <a:extLst>
              <a:ext uri="{FF2B5EF4-FFF2-40B4-BE49-F238E27FC236}">
                <a16:creationId xmlns:a16="http://schemas.microsoft.com/office/drawing/2014/main" xmlns="" id="{B4CD2B63-3025-F74C-855C-B1F3616363B5}"/>
              </a:ext>
            </a:extLst>
          </p:cNvPr>
          <p:cNvSpPr>
            <a:spLocks noGrp="1"/>
          </p:cNvSpPr>
          <p:nvPr>
            <p:ph idx="11"/>
          </p:nvPr>
        </p:nvSpPr>
        <p:spPr>
          <a:xfrm>
            <a:off x="4332249" y="1535113"/>
            <a:ext cx="3527502"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zawartości 2">
            <a:extLst>
              <a:ext uri="{FF2B5EF4-FFF2-40B4-BE49-F238E27FC236}">
                <a16:creationId xmlns:a16="http://schemas.microsoft.com/office/drawing/2014/main" xmlns="" id="{FDC28CCD-A1C2-8E41-9436-4232435C5287}"/>
              </a:ext>
            </a:extLst>
          </p:cNvPr>
          <p:cNvSpPr>
            <a:spLocks noGrp="1"/>
          </p:cNvSpPr>
          <p:nvPr>
            <p:ph idx="12"/>
          </p:nvPr>
        </p:nvSpPr>
        <p:spPr>
          <a:xfrm>
            <a:off x="8054897" y="1535113"/>
            <a:ext cx="3527502"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494127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335360" y="162232"/>
            <a:ext cx="11521280" cy="837876"/>
          </a:xfrm>
        </p:spPr>
        <p:txBody>
          <a:bodyPr/>
          <a:lstStyle/>
          <a:p>
            <a:r>
              <a:rPr lang="pl-PL"/>
              <a:t>Kliknij, aby edytować styl</a:t>
            </a:r>
          </a:p>
        </p:txBody>
      </p:sp>
    </p:spTree>
    <p:extLst>
      <p:ext uri="{BB962C8B-B14F-4D97-AF65-F5344CB8AC3E}">
        <p14:creationId xmlns:p14="http://schemas.microsoft.com/office/powerpoint/2010/main" val="33433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909852" y="2183643"/>
            <a:ext cx="10317707"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chemeClr val="bg1"/>
              </a:solidFill>
            </a:endParaRPr>
          </a:p>
        </p:txBody>
      </p:sp>
      <p:sp>
        <p:nvSpPr>
          <p:cNvPr id="2" name="Title 1"/>
          <p:cNvSpPr>
            <a:spLocks noGrp="1"/>
          </p:cNvSpPr>
          <p:nvPr>
            <p:ph type="title"/>
          </p:nvPr>
        </p:nvSpPr>
        <p:spPr>
          <a:xfrm>
            <a:off x="909852" y="2183643"/>
            <a:ext cx="10317707"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3866925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l Exchang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xmlns="" id="{8A3908FD-60F9-D847-AA08-B69001529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316" y="1338906"/>
            <a:ext cx="3845005" cy="3821842"/>
          </a:xfrm>
          <a:prstGeom prst="rect">
            <a:avLst/>
          </a:prstGeom>
        </p:spPr>
      </p:pic>
      <p:sp>
        <p:nvSpPr>
          <p:cNvPr id="8" name="Textplatzhalter 7">
            <a:extLst>
              <a:ext uri="{FF2B5EF4-FFF2-40B4-BE49-F238E27FC236}">
                <a16:creationId xmlns:a16="http://schemas.microsoft.com/office/drawing/2014/main" xmlns="" id="{338F4338-4767-204B-93C2-D67B2F1A449F}"/>
              </a:ext>
            </a:extLst>
          </p:cNvPr>
          <p:cNvSpPr>
            <a:spLocks noGrp="1"/>
          </p:cNvSpPr>
          <p:nvPr>
            <p:ph type="body" sz="quarter" idx="10"/>
          </p:nvPr>
        </p:nvSpPr>
        <p:spPr>
          <a:xfrm>
            <a:off x="5601015" y="1351604"/>
            <a:ext cx="4373991" cy="3892035"/>
          </a:xfrm>
        </p:spPr>
        <p:txBody>
          <a:bodyPr>
            <a:normAutofit/>
          </a:bodyPr>
          <a:lstStyle>
            <a:lvl1pPr marL="0" indent="0">
              <a:spcBef>
                <a:spcPts val="2472"/>
              </a:spcBef>
              <a:buFontTx/>
              <a:buNone/>
              <a:defRPr sz="4400" b="0">
                <a:latin typeface="+mn-lt"/>
              </a:defRPr>
            </a:lvl1pPr>
            <a:lvl2pPr marL="457200" indent="0">
              <a:spcBef>
                <a:spcPts val="2472"/>
              </a:spcBef>
              <a:buFontTx/>
              <a:buNone/>
              <a:defRPr/>
            </a:lvl2pPr>
            <a:lvl3pPr marL="914400" indent="0">
              <a:spcBef>
                <a:spcPts val="2472"/>
              </a:spcBef>
              <a:buFontTx/>
              <a:buNone/>
              <a:defRPr/>
            </a:lvl3pPr>
            <a:lvl4pPr marL="1371600" indent="0">
              <a:spcBef>
                <a:spcPts val="2472"/>
              </a:spcBef>
              <a:buFontTx/>
              <a:buNone/>
              <a:defRPr/>
            </a:lvl4pPr>
            <a:lvl5pPr marL="1828800" indent="0">
              <a:spcBef>
                <a:spcPts val="2472"/>
              </a:spcBef>
              <a:buFontTx/>
              <a:buNone/>
              <a:defRPr/>
            </a:lvl5pPr>
          </a:lstStyle>
          <a:p>
            <a:pPr lvl="0"/>
            <a:r>
              <a:rPr lang="en-US" noProof="0"/>
              <a:t>Formatvorlagen des Textmasters bearbeiten</a:t>
            </a:r>
          </a:p>
        </p:txBody>
      </p:sp>
      <p:sp>
        <p:nvSpPr>
          <p:cNvPr id="9" name="Textfeld 8">
            <a:extLst>
              <a:ext uri="{FF2B5EF4-FFF2-40B4-BE49-F238E27FC236}">
                <a16:creationId xmlns:a16="http://schemas.microsoft.com/office/drawing/2014/main" xmlns="" id="{B864C403-6CA9-EF46-AB58-37D25269E89B}"/>
              </a:ext>
            </a:extLst>
          </p:cNvPr>
          <p:cNvSpPr txBox="1"/>
          <p:nvPr userDrawn="1"/>
        </p:nvSpPr>
        <p:spPr>
          <a:xfrm>
            <a:off x="10466173" y="3223480"/>
            <a:ext cx="1489321" cy="3170099"/>
          </a:xfrm>
          <a:prstGeom prst="rect">
            <a:avLst/>
          </a:prstGeom>
          <a:noFill/>
        </p:spPr>
        <p:txBody>
          <a:bodyPr wrap="square" rtlCol="0">
            <a:spAutoFit/>
          </a:bodyPr>
          <a:lstStyle/>
          <a:p>
            <a:r>
              <a:rPr lang="en-US" sz="20000" b="1" dirty="0">
                <a:solidFill>
                  <a:srgbClr val="F25A23"/>
                </a:solidFill>
                <a:latin typeface="+mn-lt"/>
              </a:rPr>
              <a:t>?</a:t>
            </a:r>
          </a:p>
        </p:txBody>
      </p:sp>
    </p:spTree>
    <p:extLst>
      <p:ext uri="{BB962C8B-B14F-4D97-AF65-F5344CB8AC3E}">
        <p14:creationId xmlns:p14="http://schemas.microsoft.com/office/powerpoint/2010/main" val="4115951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344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denc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solidFill>
            <a:srgbClr val="5C3575"/>
          </a:solid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17" name="Textplatzhalter 16">
            <a:extLst>
              <a:ext uri="{FF2B5EF4-FFF2-40B4-BE49-F238E27FC236}">
                <a16:creationId xmlns:a16="http://schemas.microsoft.com/office/drawing/2014/main" xmlns="" id="{F56D6D08-FD69-BD40-85DA-EE89D65F4A95}"/>
              </a:ext>
            </a:extLst>
          </p:cNvPr>
          <p:cNvSpPr>
            <a:spLocks noGrp="1"/>
          </p:cNvSpPr>
          <p:nvPr>
            <p:ph type="body" sz="quarter" idx="11" hasCustomPrompt="1"/>
          </p:nvPr>
        </p:nvSpPr>
        <p:spPr>
          <a:xfrm>
            <a:off x="1771651" y="176982"/>
            <a:ext cx="10118683" cy="634179"/>
          </a:xfrm>
        </p:spPr>
        <p:txBody>
          <a:bodyPr anchor="ctr">
            <a:noAutofit/>
          </a:bodyPr>
          <a:lstStyle>
            <a:lvl1pPr marL="0" indent="0">
              <a:buFontTx/>
              <a:buNone/>
              <a:defRPr sz="3600" b="1">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NAME OF MEETING / REVIEW</a:t>
            </a:r>
          </a:p>
        </p:txBody>
      </p:sp>
      <p:sp>
        <p:nvSpPr>
          <p:cNvPr id="18" name="Textplatzhalter 14">
            <a:extLst>
              <a:ext uri="{FF2B5EF4-FFF2-40B4-BE49-F238E27FC236}">
                <a16:creationId xmlns:a16="http://schemas.microsoft.com/office/drawing/2014/main" xmlns="" id="{3CB7078B-3057-7C48-B917-B1535F4D547A}"/>
              </a:ext>
            </a:extLst>
          </p:cNvPr>
          <p:cNvSpPr>
            <a:spLocks noGrp="1"/>
          </p:cNvSpPr>
          <p:nvPr>
            <p:ph type="body" sz="quarter" idx="12" hasCustomPrompt="1"/>
          </p:nvPr>
        </p:nvSpPr>
        <p:spPr>
          <a:xfrm>
            <a:off x="1771652" y="1066801"/>
            <a:ext cx="9669889" cy="920247"/>
          </a:xfrm>
        </p:spPr>
        <p:txBody>
          <a:bodyPr>
            <a:normAutofit/>
          </a:bodyPr>
          <a:lstStyle>
            <a:lvl1pPr marL="0" indent="0">
              <a:buFontTx/>
              <a:buNone/>
              <a:defRPr sz="28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Purpose</a:t>
            </a:r>
            <a:endParaRPr lang="de-DE" dirty="0"/>
          </a:p>
        </p:txBody>
      </p:sp>
      <p:sp>
        <p:nvSpPr>
          <p:cNvPr id="19" name="Textplatzhalter 14">
            <a:extLst>
              <a:ext uri="{FF2B5EF4-FFF2-40B4-BE49-F238E27FC236}">
                <a16:creationId xmlns:a16="http://schemas.microsoft.com/office/drawing/2014/main" xmlns="" id="{06D173B0-1CBB-364F-96E0-1E24AE946EEE}"/>
              </a:ext>
            </a:extLst>
          </p:cNvPr>
          <p:cNvSpPr>
            <a:spLocks noGrp="1"/>
          </p:cNvSpPr>
          <p:nvPr>
            <p:ph type="body" sz="quarter" idx="13" hasCustomPrompt="1"/>
          </p:nvPr>
        </p:nvSpPr>
        <p:spPr>
          <a:xfrm>
            <a:off x="258096" y="4703477"/>
            <a:ext cx="3245296" cy="1773622"/>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Attendees</a:t>
            </a:r>
            <a:endParaRPr lang="de-DE" dirty="0"/>
          </a:p>
        </p:txBody>
      </p:sp>
      <p:sp>
        <p:nvSpPr>
          <p:cNvPr id="20" name="Textplatzhalter 14">
            <a:extLst>
              <a:ext uri="{FF2B5EF4-FFF2-40B4-BE49-F238E27FC236}">
                <a16:creationId xmlns:a16="http://schemas.microsoft.com/office/drawing/2014/main" xmlns="" id="{220DD065-7742-0948-8D3D-1EF1DED250DF}"/>
              </a:ext>
            </a:extLst>
          </p:cNvPr>
          <p:cNvSpPr>
            <a:spLocks noGrp="1"/>
          </p:cNvSpPr>
          <p:nvPr>
            <p:ph type="body" sz="quarter" idx="14" hasCustomPrompt="1"/>
          </p:nvPr>
        </p:nvSpPr>
        <p:spPr>
          <a:xfrm>
            <a:off x="3772480" y="4703477"/>
            <a:ext cx="5178325" cy="1786096"/>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Format / </a:t>
            </a:r>
            <a:r>
              <a:rPr lang="de-DE" dirty="0" err="1"/>
              <a:t>other</a:t>
            </a:r>
            <a:r>
              <a:rPr lang="de-DE" dirty="0"/>
              <a:t> </a:t>
            </a:r>
            <a:r>
              <a:rPr lang="de-DE" dirty="0" err="1"/>
              <a:t>comments</a:t>
            </a:r>
            <a:endParaRPr lang="de-DE" dirty="0"/>
          </a:p>
        </p:txBody>
      </p:sp>
      <p:sp>
        <p:nvSpPr>
          <p:cNvPr id="21" name="Textplatzhalter 14">
            <a:extLst>
              <a:ext uri="{FF2B5EF4-FFF2-40B4-BE49-F238E27FC236}">
                <a16:creationId xmlns:a16="http://schemas.microsoft.com/office/drawing/2014/main" xmlns="" id="{ABE99474-B583-8B4C-B70F-41E774D613F2}"/>
              </a:ext>
            </a:extLst>
          </p:cNvPr>
          <p:cNvSpPr>
            <a:spLocks noGrp="1"/>
          </p:cNvSpPr>
          <p:nvPr>
            <p:ph type="body" sz="quarter" idx="15" hasCustomPrompt="1"/>
          </p:nvPr>
        </p:nvSpPr>
        <p:spPr>
          <a:xfrm>
            <a:off x="9182582" y="4703478"/>
            <a:ext cx="1358097"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Cadence</a:t>
            </a:r>
            <a:endParaRPr lang="de-DE" dirty="0"/>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xmlns="" id="{B8F12786-986B-5F4A-82EB-ABCDD4CE1580}"/>
              </a:ext>
            </a:extLst>
          </p:cNvPr>
          <p:cNvSpPr>
            <a:spLocks noGrp="1"/>
          </p:cNvSpPr>
          <p:nvPr>
            <p:ph type="body" sz="quarter" idx="17"/>
          </p:nvPr>
        </p:nvSpPr>
        <p:spPr>
          <a:xfrm flipH="1">
            <a:off x="157315" y="1473904"/>
            <a:ext cx="1614333" cy="545792"/>
          </a:xfrm>
        </p:spPr>
        <p:txBody>
          <a:bodyPr>
            <a:normAutofit/>
          </a:bodyPr>
          <a:lstStyle>
            <a:lvl1pPr marL="0" indent="0" algn="ctr">
              <a:buFontTx/>
              <a:buNone/>
              <a:defRPr sz="1400" b="0">
                <a:latin typeface="+mn-lt"/>
              </a:defRPr>
            </a:lvl1pPr>
            <a:lvl2pPr marL="457200" indent="0">
              <a:buNone/>
              <a:defRPr/>
            </a:lvl2pPr>
            <a:lvl3pPr marL="914400" indent="0">
              <a:buNone/>
              <a:defRPr/>
            </a:lvl3pPr>
            <a:lvl4pPr marL="1371600" indent="0">
              <a:buNone/>
              <a:defRPr/>
            </a:lvl4pPr>
          </a:lstStyle>
          <a:p>
            <a:pPr lvl="0"/>
            <a:endParaRPr lang="de-DE" dirty="0"/>
          </a:p>
        </p:txBody>
      </p: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sp>
        <p:nvSpPr>
          <p:cNvPr id="36" name="Rechteck 35">
            <a:extLst>
              <a:ext uri="{FF2B5EF4-FFF2-40B4-BE49-F238E27FC236}">
                <a16:creationId xmlns:a16="http://schemas.microsoft.com/office/drawing/2014/main" xmlns="" id="{3DA5DD7F-BEF9-0A4B-93AE-7E982A42603C}"/>
              </a:ext>
            </a:extLst>
          </p:cNvPr>
          <p:cNvSpPr/>
          <p:nvPr userDrawn="1"/>
        </p:nvSpPr>
        <p:spPr>
          <a:xfrm>
            <a:off x="335590" y="1166128"/>
            <a:ext cx="1257783" cy="307777"/>
          </a:xfrm>
          <a:prstGeom prst="rect">
            <a:avLst/>
          </a:prstGeom>
        </p:spPr>
        <p:txBody>
          <a:bodyPr wrap="square">
            <a:spAutoFit/>
          </a:bodyPr>
          <a:lstStyle/>
          <a:p>
            <a:pPr lvl="0"/>
            <a:r>
              <a:rPr lang="de-DE" sz="1400" b="1" dirty="0" err="1">
                <a:latin typeface="+mn-lt"/>
              </a:rPr>
              <a:t>Facilitator</a:t>
            </a:r>
            <a:endParaRPr lang="de-DE" sz="1400" b="1" dirty="0">
              <a:latin typeface="+mn-lt"/>
            </a:endParaRPr>
          </a:p>
        </p:txBody>
      </p:sp>
      <p:sp>
        <p:nvSpPr>
          <p:cNvPr id="37" name="Textplatzhalter 14">
            <a:extLst>
              <a:ext uri="{FF2B5EF4-FFF2-40B4-BE49-F238E27FC236}">
                <a16:creationId xmlns:a16="http://schemas.microsoft.com/office/drawing/2014/main" xmlns="" id="{DC043B63-6552-8641-B879-080B3A012F1F}"/>
              </a:ext>
            </a:extLst>
          </p:cNvPr>
          <p:cNvSpPr>
            <a:spLocks noGrp="1"/>
          </p:cNvSpPr>
          <p:nvPr>
            <p:ph type="body" sz="quarter" idx="18" hasCustomPrompt="1"/>
          </p:nvPr>
        </p:nvSpPr>
        <p:spPr>
          <a:xfrm>
            <a:off x="10646021" y="4703478"/>
            <a:ext cx="1244312"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Duration</a:t>
            </a:r>
          </a:p>
        </p:txBody>
      </p:sp>
      <p:pic>
        <p:nvPicPr>
          <p:cNvPr id="41" name="Grafik 40">
            <a:extLst>
              <a:ext uri="{FF2B5EF4-FFF2-40B4-BE49-F238E27FC236}">
                <a16:creationId xmlns:a16="http://schemas.microsoft.com/office/drawing/2014/main" xmlns="" id="{A10521A5-556A-FE42-B335-396C16C095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8258" y="3901006"/>
            <a:ext cx="830146" cy="744596"/>
          </a:xfrm>
          <a:prstGeom prst="rect">
            <a:avLst/>
          </a:prstGeom>
        </p:spPr>
      </p:pic>
      <p:pic>
        <p:nvPicPr>
          <p:cNvPr id="10" name="Grafik 9">
            <a:extLst>
              <a:ext uri="{FF2B5EF4-FFF2-40B4-BE49-F238E27FC236}">
                <a16:creationId xmlns:a16="http://schemas.microsoft.com/office/drawing/2014/main" xmlns="" id="{6269F0C7-5977-EC4A-8EF3-BC7847C542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950" y="3909505"/>
            <a:ext cx="1032293" cy="729748"/>
          </a:xfrm>
          <a:prstGeom prst="rect">
            <a:avLst/>
          </a:prstGeom>
        </p:spPr>
      </p:pic>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6" name="Grafik 15">
            <a:extLst>
              <a:ext uri="{FF2B5EF4-FFF2-40B4-BE49-F238E27FC236}">
                <a16:creationId xmlns:a16="http://schemas.microsoft.com/office/drawing/2014/main" xmlns="" id="{E08B572D-F048-AD41-85DE-4911EEDF790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315733" y="3901006"/>
            <a:ext cx="786912" cy="738247"/>
          </a:xfrm>
          <a:prstGeom prst="rect">
            <a:avLst/>
          </a:prstGeom>
        </p:spPr>
      </p:pic>
      <p:sp>
        <p:nvSpPr>
          <p:cNvPr id="28" name="Textplatzhalter 14">
            <a:extLst>
              <a:ext uri="{FF2B5EF4-FFF2-40B4-BE49-F238E27FC236}">
                <a16:creationId xmlns:a16="http://schemas.microsoft.com/office/drawing/2014/main" xmlns="" id="{7E385505-9100-FF46-8E6F-507F8327FEDF}"/>
              </a:ext>
            </a:extLst>
          </p:cNvPr>
          <p:cNvSpPr>
            <a:spLocks noGrp="1"/>
          </p:cNvSpPr>
          <p:nvPr>
            <p:ph type="body" sz="quarter" idx="16" hasCustomPrompt="1"/>
          </p:nvPr>
        </p:nvSpPr>
        <p:spPr>
          <a:xfrm>
            <a:off x="5998464" y="2242686"/>
            <a:ext cx="4974336"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Output</a:t>
            </a:r>
          </a:p>
          <a:p>
            <a:pPr marL="198900" indent="-198900">
              <a:spcBef>
                <a:spcPts val="0"/>
              </a:spcBef>
              <a:buClr>
                <a:srgbClr val="5C3575"/>
              </a:buClr>
              <a:buFont typeface="Wingdings" pitchFamily="2" charset="2"/>
              <a:buChar char="§"/>
            </a:pPr>
            <a:r>
              <a:rPr lang="en-US" dirty="0"/>
              <a:t>…</a:t>
            </a:r>
          </a:p>
        </p:txBody>
      </p:sp>
      <p:sp>
        <p:nvSpPr>
          <p:cNvPr id="29" name="Textplatzhalter 14">
            <a:extLst>
              <a:ext uri="{FF2B5EF4-FFF2-40B4-BE49-F238E27FC236}">
                <a16:creationId xmlns:a16="http://schemas.microsoft.com/office/drawing/2014/main" xmlns="" id="{A2A17FEF-63E2-2B4C-B50A-E8C0DF234B29}"/>
              </a:ext>
            </a:extLst>
          </p:cNvPr>
          <p:cNvSpPr>
            <a:spLocks noGrp="1"/>
          </p:cNvSpPr>
          <p:nvPr>
            <p:ph type="body" sz="quarter" idx="10" hasCustomPrompt="1"/>
          </p:nvPr>
        </p:nvSpPr>
        <p:spPr>
          <a:xfrm>
            <a:off x="1139421" y="2242686"/>
            <a:ext cx="4651779"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Input</a:t>
            </a:r>
          </a:p>
          <a:p>
            <a:pPr marL="198900" indent="-198900">
              <a:spcBef>
                <a:spcPts val="0"/>
              </a:spcBef>
              <a:buClr>
                <a:srgbClr val="5C3575"/>
              </a:buClr>
              <a:buFont typeface="Wingdings" pitchFamily="2" charset="2"/>
              <a:buChar char="§"/>
            </a:pPr>
            <a:r>
              <a:rPr lang="en-US" dirty="0"/>
              <a:t>…</a:t>
            </a:r>
          </a:p>
        </p:txBody>
      </p:sp>
      <p:pic>
        <p:nvPicPr>
          <p:cNvPr id="9" name="Grafik 8">
            <a:extLst>
              <a:ext uri="{FF2B5EF4-FFF2-40B4-BE49-F238E27FC236}">
                <a16:creationId xmlns:a16="http://schemas.microsoft.com/office/drawing/2014/main" xmlns="" id="{807129BA-8B84-A942-8145-68DF388CDBD3}"/>
              </a:ext>
            </a:extLst>
          </p:cNvPr>
          <p:cNvPicPr>
            <a:picLocks noChangeAspect="1"/>
          </p:cNvPicPr>
          <p:nvPr userDrawn="1"/>
        </p:nvPicPr>
        <p:blipFill>
          <a:blip r:embed="rId9"/>
          <a:stretch>
            <a:fillRect/>
          </a:stretch>
        </p:blipFill>
        <p:spPr>
          <a:xfrm>
            <a:off x="10738800" y="3895200"/>
            <a:ext cx="748800" cy="748800"/>
          </a:xfrm>
          <a:prstGeom prst="rect">
            <a:avLst/>
          </a:prstGeom>
        </p:spPr>
      </p:pic>
    </p:spTree>
    <p:extLst>
      <p:ext uri="{BB962C8B-B14F-4D97-AF65-F5344CB8AC3E}">
        <p14:creationId xmlns:p14="http://schemas.microsoft.com/office/powerpoint/2010/main" val="246770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dence-monthly-30mi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solidFill>
            <a:srgbClr val="5C3575"/>
          </a:solid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17" name="Textplatzhalter 16">
            <a:extLst>
              <a:ext uri="{FF2B5EF4-FFF2-40B4-BE49-F238E27FC236}">
                <a16:creationId xmlns:a16="http://schemas.microsoft.com/office/drawing/2014/main" xmlns="" id="{F56D6D08-FD69-BD40-85DA-EE89D65F4A95}"/>
              </a:ext>
            </a:extLst>
          </p:cNvPr>
          <p:cNvSpPr>
            <a:spLocks noGrp="1"/>
          </p:cNvSpPr>
          <p:nvPr>
            <p:ph type="body" sz="quarter" idx="11" hasCustomPrompt="1"/>
          </p:nvPr>
        </p:nvSpPr>
        <p:spPr>
          <a:xfrm>
            <a:off x="1771651" y="176982"/>
            <a:ext cx="10118683" cy="634179"/>
          </a:xfrm>
        </p:spPr>
        <p:txBody>
          <a:bodyPr anchor="ctr">
            <a:noAutofit/>
          </a:bodyPr>
          <a:lstStyle>
            <a:lvl1pPr marL="0" indent="0">
              <a:buFontTx/>
              <a:buNone/>
              <a:defRPr lang="de-DE" sz="3600" b="1" kern="1200" dirty="0">
                <a:solidFill>
                  <a:schemeClr val="bg1"/>
                </a:solidFill>
                <a:latin typeface="+mn-lt"/>
                <a:ea typeface="+mn-ea"/>
                <a:cs typeface="Arial"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spcBef>
                <a:spcPct val="20000"/>
              </a:spcBef>
              <a:buClr>
                <a:srgbClr val="F0A000"/>
              </a:buClr>
              <a:buFontTx/>
              <a:buNone/>
            </a:pPr>
            <a:r>
              <a:rPr lang="de-DE" dirty="0"/>
              <a:t>NAME OF MEETING / REVIEW</a:t>
            </a:r>
          </a:p>
        </p:txBody>
      </p:sp>
      <p:sp>
        <p:nvSpPr>
          <p:cNvPr id="18" name="Textplatzhalter 14">
            <a:extLst>
              <a:ext uri="{FF2B5EF4-FFF2-40B4-BE49-F238E27FC236}">
                <a16:creationId xmlns:a16="http://schemas.microsoft.com/office/drawing/2014/main" xmlns="" id="{3CB7078B-3057-7C48-B917-B1535F4D547A}"/>
              </a:ext>
            </a:extLst>
          </p:cNvPr>
          <p:cNvSpPr>
            <a:spLocks noGrp="1"/>
          </p:cNvSpPr>
          <p:nvPr>
            <p:ph type="body" sz="quarter" idx="12" hasCustomPrompt="1"/>
          </p:nvPr>
        </p:nvSpPr>
        <p:spPr>
          <a:xfrm>
            <a:off x="1771652" y="1066801"/>
            <a:ext cx="9669889" cy="920247"/>
          </a:xfrm>
        </p:spPr>
        <p:txBody>
          <a:bodyPr>
            <a:normAutofit/>
          </a:bodyPr>
          <a:lstStyle>
            <a:lvl1pPr marL="0" indent="0">
              <a:buFontTx/>
              <a:buNone/>
              <a:defRPr sz="28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Purpose</a:t>
            </a:r>
            <a:endParaRPr lang="de-DE" dirty="0"/>
          </a:p>
        </p:txBody>
      </p:sp>
      <p:sp>
        <p:nvSpPr>
          <p:cNvPr id="19" name="Textplatzhalter 14">
            <a:extLst>
              <a:ext uri="{FF2B5EF4-FFF2-40B4-BE49-F238E27FC236}">
                <a16:creationId xmlns:a16="http://schemas.microsoft.com/office/drawing/2014/main" xmlns="" id="{06D173B0-1CBB-364F-96E0-1E24AE946EEE}"/>
              </a:ext>
            </a:extLst>
          </p:cNvPr>
          <p:cNvSpPr>
            <a:spLocks noGrp="1"/>
          </p:cNvSpPr>
          <p:nvPr>
            <p:ph type="body" sz="quarter" idx="13" hasCustomPrompt="1"/>
          </p:nvPr>
        </p:nvSpPr>
        <p:spPr>
          <a:xfrm>
            <a:off x="258096" y="4703477"/>
            <a:ext cx="3245296" cy="1773622"/>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Attendees</a:t>
            </a:r>
            <a:endParaRPr lang="de-DE" dirty="0"/>
          </a:p>
        </p:txBody>
      </p:sp>
      <p:sp>
        <p:nvSpPr>
          <p:cNvPr id="20" name="Textplatzhalter 14">
            <a:extLst>
              <a:ext uri="{FF2B5EF4-FFF2-40B4-BE49-F238E27FC236}">
                <a16:creationId xmlns:a16="http://schemas.microsoft.com/office/drawing/2014/main" xmlns="" id="{220DD065-7742-0948-8D3D-1EF1DED250DF}"/>
              </a:ext>
            </a:extLst>
          </p:cNvPr>
          <p:cNvSpPr>
            <a:spLocks noGrp="1"/>
          </p:cNvSpPr>
          <p:nvPr>
            <p:ph type="body" sz="quarter" idx="14" hasCustomPrompt="1"/>
          </p:nvPr>
        </p:nvSpPr>
        <p:spPr>
          <a:xfrm>
            <a:off x="3772480" y="4703477"/>
            <a:ext cx="5178325" cy="1786096"/>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Format / </a:t>
            </a:r>
            <a:r>
              <a:rPr lang="de-DE" dirty="0" err="1"/>
              <a:t>other</a:t>
            </a:r>
            <a:r>
              <a:rPr lang="de-DE" dirty="0"/>
              <a:t> </a:t>
            </a:r>
            <a:r>
              <a:rPr lang="de-DE" dirty="0" err="1"/>
              <a:t>comments</a:t>
            </a:r>
            <a:endParaRPr lang="de-DE" dirty="0"/>
          </a:p>
        </p:txBody>
      </p:sp>
      <p:sp>
        <p:nvSpPr>
          <p:cNvPr id="21" name="Textplatzhalter 14">
            <a:extLst>
              <a:ext uri="{FF2B5EF4-FFF2-40B4-BE49-F238E27FC236}">
                <a16:creationId xmlns:a16="http://schemas.microsoft.com/office/drawing/2014/main" xmlns="" id="{ABE99474-B583-8B4C-B70F-41E774D613F2}"/>
              </a:ext>
            </a:extLst>
          </p:cNvPr>
          <p:cNvSpPr>
            <a:spLocks noGrp="1"/>
          </p:cNvSpPr>
          <p:nvPr>
            <p:ph type="body" sz="quarter" idx="15" hasCustomPrompt="1"/>
          </p:nvPr>
        </p:nvSpPr>
        <p:spPr>
          <a:xfrm>
            <a:off x="9182582" y="4703478"/>
            <a:ext cx="1358097"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Cadence</a:t>
            </a:r>
            <a:endParaRPr lang="de-DE" dirty="0"/>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xmlns="" id="{B8F12786-986B-5F4A-82EB-ABCDD4CE1580}"/>
              </a:ext>
            </a:extLst>
          </p:cNvPr>
          <p:cNvSpPr>
            <a:spLocks noGrp="1"/>
          </p:cNvSpPr>
          <p:nvPr>
            <p:ph type="body" sz="quarter" idx="17"/>
          </p:nvPr>
        </p:nvSpPr>
        <p:spPr>
          <a:xfrm flipH="1">
            <a:off x="157315" y="1473904"/>
            <a:ext cx="1614333" cy="545792"/>
          </a:xfrm>
        </p:spPr>
        <p:txBody>
          <a:bodyPr>
            <a:normAutofit/>
          </a:bodyPr>
          <a:lstStyle>
            <a:lvl1pPr marL="0" indent="0" algn="ctr">
              <a:buFontTx/>
              <a:buNone/>
              <a:defRPr sz="1400" b="0">
                <a:latin typeface="+mn-lt"/>
              </a:defRPr>
            </a:lvl1pPr>
            <a:lvl2pPr marL="457200" indent="0">
              <a:buNone/>
              <a:defRPr/>
            </a:lvl2pPr>
            <a:lvl3pPr marL="914400" indent="0">
              <a:buNone/>
              <a:defRPr/>
            </a:lvl3pPr>
            <a:lvl4pPr marL="1371600" indent="0">
              <a:buNone/>
              <a:defRPr/>
            </a:lvl4pPr>
          </a:lstStyle>
          <a:p>
            <a:pPr lvl="0"/>
            <a:endParaRPr lang="de-DE" dirty="0"/>
          </a:p>
        </p:txBody>
      </p: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sp>
        <p:nvSpPr>
          <p:cNvPr id="36" name="Rechteck 35">
            <a:extLst>
              <a:ext uri="{FF2B5EF4-FFF2-40B4-BE49-F238E27FC236}">
                <a16:creationId xmlns:a16="http://schemas.microsoft.com/office/drawing/2014/main" xmlns="" id="{3DA5DD7F-BEF9-0A4B-93AE-7E982A42603C}"/>
              </a:ext>
            </a:extLst>
          </p:cNvPr>
          <p:cNvSpPr/>
          <p:nvPr userDrawn="1"/>
        </p:nvSpPr>
        <p:spPr>
          <a:xfrm>
            <a:off x="335590" y="1166128"/>
            <a:ext cx="1257783" cy="307777"/>
          </a:xfrm>
          <a:prstGeom prst="rect">
            <a:avLst/>
          </a:prstGeom>
        </p:spPr>
        <p:txBody>
          <a:bodyPr wrap="square">
            <a:spAutoFit/>
          </a:bodyPr>
          <a:lstStyle/>
          <a:p>
            <a:pPr lvl="0"/>
            <a:r>
              <a:rPr lang="de-DE" sz="1400" b="1" dirty="0" err="1">
                <a:latin typeface="+mn-lt"/>
              </a:rPr>
              <a:t>Facilitator</a:t>
            </a:r>
            <a:endParaRPr lang="de-DE" sz="1400" b="1" dirty="0">
              <a:latin typeface="+mn-lt"/>
            </a:endParaRPr>
          </a:p>
        </p:txBody>
      </p:sp>
      <p:sp>
        <p:nvSpPr>
          <p:cNvPr id="37" name="Textplatzhalter 14">
            <a:extLst>
              <a:ext uri="{FF2B5EF4-FFF2-40B4-BE49-F238E27FC236}">
                <a16:creationId xmlns:a16="http://schemas.microsoft.com/office/drawing/2014/main" xmlns="" id="{DC043B63-6552-8641-B879-080B3A012F1F}"/>
              </a:ext>
            </a:extLst>
          </p:cNvPr>
          <p:cNvSpPr>
            <a:spLocks noGrp="1"/>
          </p:cNvSpPr>
          <p:nvPr>
            <p:ph type="body" sz="quarter" idx="18" hasCustomPrompt="1"/>
          </p:nvPr>
        </p:nvSpPr>
        <p:spPr>
          <a:xfrm>
            <a:off x="10646021" y="4703478"/>
            <a:ext cx="1244312"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Duration</a:t>
            </a:r>
          </a:p>
        </p:txBody>
      </p:sp>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6" name="Grafik 15">
            <a:extLst>
              <a:ext uri="{FF2B5EF4-FFF2-40B4-BE49-F238E27FC236}">
                <a16:creationId xmlns:a16="http://schemas.microsoft.com/office/drawing/2014/main" xmlns="" id="{E08B572D-F048-AD41-85DE-4911EEDF79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5733" y="3901006"/>
            <a:ext cx="786912" cy="738247"/>
          </a:xfrm>
          <a:prstGeom prst="rect">
            <a:avLst/>
          </a:prstGeom>
        </p:spPr>
      </p:pic>
      <p:sp>
        <p:nvSpPr>
          <p:cNvPr id="28" name="Textplatzhalter 14">
            <a:extLst>
              <a:ext uri="{FF2B5EF4-FFF2-40B4-BE49-F238E27FC236}">
                <a16:creationId xmlns:a16="http://schemas.microsoft.com/office/drawing/2014/main" xmlns="" id="{7E385505-9100-FF46-8E6F-507F8327FEDF}"/>
              </a:ext>
            </a:extLst>
          </p:cNvPr>
          <p:cNvSpPr>
            <a:spLocks noGrp="1"/>
          </p:cNvSpPr>
          <p:nvPr>
            <p:ph type="body" sz="quarter" idx="16" hasCustomPrompt="1"/>
          </p:nvPr>
        </p:nvSpPr>
        <p:spPr>
          <a:xfrm>
            <a:off x="5998464" y="2242686"/>
            <a:ext cx="4974336"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Output</a:t>
            </a:r>
          </a:p>
          <a:p>
            <a:pPr marL="198900" indent="-198900">
              <a:spcBef>
                <a:spcPts val="0"/>
              </a:spcBef>
              <a:buClr>
                <a:srgbClr val="5C3575"/>
              </a:buClr>
              <a:buFont typeface="Wingdings" pitchFamily="2" charset="2"/>
              <a:buChar char="§"/>
            </a:pPr>
            <a:r>
              <a:rPr lang="en-US" dirty="0"/>
              <a:t>…</a:t>
            </a:r>
          </a:p>
        </p:txBody>
      </p:sp>
      <p:sp>
        <p:nvSpPr>
          <p:cNvPr id="29" name="Textplatzhalter 14">
            <a:extLst>
              <a:ext uri="{FF2B5EF4-FFF2-40B4-BE49-F238E27FC236}">
                <a16:creationId xmlns:a16="http://schemas.microsoft.com/office/drawing/2014/main" xmlns="" id="{A2A17FEF-63E2-2B4C-B50A-E8C0DF234B29}"/>
              </a:ext>
            </a:extLst>
          </p:cNvPr>
          <p:cNvSpPr>
            <a:spLocks noGrp="1"/>
          </p:cNvSpPr>
          <p:nvPr>
            <p:ph type="body" sz="quarter" idx="10" hasCustomPrompt="1"/>
          </p:nvPr>
        </p:nvSpPr>
        <p:spPr>
          <a:xfrm>
            <a:off x="1139421" y="2242686"/>
            <a:ext cx="4651779"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Input</a:t>
            </a:r>
          </a:p>
          <a:p>
            <a:pPr marL="198900" indent="-198900">
              <a:spcBef>
                <a:spcPts val="0"/>
              </a:spcBef>
              <a:buClr>
                <a:srgbClr val="5C3575"/>
              </a:buClr>
              <a:buFont typeface="Wingdings" pitchFamily="2" charset="2"/>
              <a:buChar char="§"/>
            </a:pPr>
            <a:r>
              <a:rPr lang="en-US" dirty="0"/>
              <a:t>…</a:t>
            </a:r>
          </a:p>
        </p:txBody>
      </p:sp>
      <p:pic>
        <p:nvPicPr>
          <p:cNvPr id="2" name="Grafik 1">
            <a:extLst>
              <a:ext uri="{FF2B5EF4-FFF2-40B4-BE49-F238E27FC236}">
                <a16:creationId xmlns:a16="http://schemas.microsoft.com/office/drawing/2014/main" xmlns="" id="{F8D43C3E-F12E-8042-9A60-401BF1E00288}"/>
              </a:ext>
            </a:extLst>
          </p:cNvPr>
          <p:cNvPicPr>
            <a:picLocks/>
          </p:cNvPicPr>
          <p:nvPr userDrawn="1"/>
        </p:nvPicPr>
        <p:blipFill>
          <a:blip r:embed="rId7"/>
          <a:stretch>
            <a:fillRect/>
          </a:stretch>
        </p:blipFill>
        <p:spPr>
          <a:xfrm>
            <a:off x="10737578" y="3895200"/>
            <a:ext cx="748800" cy="748800"/>
          </a:xfrm>
          <a:prstGeom prst="rect">
            <a:avLst/>
          </a:prstGeom>
        </p:spPr>
      </p:pic>
      <p:pic>
        <p:nvPicPr>
          <p:cNvPr id="30" name="Grafik 29">
            <a:extLst>
              <a:ext uri="{FF2B5EF4-FFF2-40B4-BE49-F238E27FC236}">
                <a16:creationId xmlns:a16="http://schemas.microsoft.com/office/drawing/2014/main" xmlns="" id="{84234088-496F-2C4A-B990-A70FB7A78F2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9950" y="3909505"/>
            <a:ext cx="1032293" cy="729748"/>
          </a:xfrm>
          <a:prstGeom prst="rect">
            <a:avLst/>
          </a:prstGeom>
        </p:spPr>
      </p:pic>
      <p:pic>
        <p:nvPicPr>
          <p:cNvPr id="31" name="Grafik 30">
            <a:extLst>
              <a:ext uri="{FF2B5EF4-FFF2-40B4-BE49-F238E27FC236}">
                <a16:creationId xmlns:a16="http://schemas.microsoft.com/office/drawing/2014/main" xmlns="" id="{88A7C977-CE83-CC4A-9DA3-BA454A184A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88258" y="3901006"/>
            <a:ext cx="830146" cy="744596"/>
          </a:xfrm>
          <a:prstGeom prst="rect">
            <a:avLst/>
          </a:prstGeom>
        </p:spPr>
      </p:pic>
    </p:spTree>
    <p:extLst>
      <p:ext uri="{BB962C8B-B14F-4D97-AF65-F5344CB8AC3E}">
        <p14:creationId xmlns:p14="http://schemas.microsoft.com/office/powerpoint/2010/main" val="784483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dence-monthly-60mi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solidFill>
            <a:srgbClr val="5C3575"/>
          </a:solid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17" name="Textplatzhalter 16">
            <a:extLst>
              <a:ext uri="{FF2B5EF4-FFF2-40B4-BE49-F238E27FC236}">
                <a16:creationId xmlns:a16="http://schemas.microsoft.com/office/drawing/2014/main" xmlns="" id="{F56D6D08-FD69-BD40-85DA-EE89D65F4A95}"/>
              </a:ext>
            </a:extLst>
          </p:cNvPr>
          <p:cNvSpPr>
            <a:spLocks noGrp="1"/>
          </p:cNvSpPr>
          <p:nvPr>
            <p:ph type="body" sz="quarter" idx="11" hasCustomPrompt="1"/>
          </p:nvPr>
        </p:nvSpPr>
        <p:spPr>
          <a:xfrm>
            <a:off x="1771651" y="176982"/>
            <a:ext cx="10118683" cy="634179"/>
          </a:xfrm>
        </p:spPr>
        <p:txBody>
          <a:bodyPr anchor="ctr">
            <a:noAutofit/>
          </a:bodyPr>
          <a:lstStyle>
            <a:lvl1pPr marL="0" indent="0">
              <a:buFontTx/>
              <a:buNone/>
              <a:defRPr sz="3600" b="1">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NAME OF MEETING / REVIEW</a:t>
            </a:r>
          </a:p>
        </p:txBody>
      </p:sp>
      <p:sp>
        <p:nvSpPr>
          <p:cNvPr id="18" name="Textplatzhalter 14">
            <a:extLst>
              <a:ext uri="{FF2B5EF4-FFF2-40B4-BE49-F238E27FC236}">
                <a16:creationId xmlns:a16="http://schemas.microsoft.com/office/drawing/2014/main" xmlns="" id="{3CB7078B-3057-7C48-B917-B1535F4D547A}"/>
              </a:ext>
            </a:extLst>
          </p:cNvPr>
          <p:cNvSpPr>
            <a:spLocks noGrp="1"/>
          </p:cNvSpPr>
          <p:nvPr>
            <p:ph type="body" sz="quarter" idx="12" hasCustomPrompt="1"/>
          </p:nvPr>
        </p:nvSpPr>
        <p:spPr>
          <a:xfrm>
            <a:off x="1771652" y="1066801"/>
            <a:ext cx="9669889" cy="920247"/>
          </a:xfrm>
        </p:spPr>
        <p:txBody>
          <a:bodyPr>
            <a:normAutofit/>
          </a:bodyPr>
          <a:lstStyle>
            <a:lvl1pPr marL="0" indent="0">
              <a:buFontTx/>
              <a:buNone/>
              <a:defRPr sz="28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Purpose</a:t>
            </a:r>
            <a:endParaRPr lang="de-DE" dirty="0"/>
          </a:p>
        </p:txBody>
      </p:sp>
      <p:sp>
        <p:nvSpPr>
          <p:cNvPr id="19" name="Textplatzhalter 14">
            <a:extLst>
              <a:ext uri="{FF2B5EF4-FFF2-40B4-BE49-F238E27FC236}">
                <a16:creationId xmlns:a16="http://schemas.microsoft.com/office/drawing/2014/main" xmlns="" id="{06D173B0-1CBB-364F-96E0-1E24AE946EEE}"/>
              </a:ext>
            </a:extLst>
          </p:cNvPr>
          <p:cNvSpPr>
            <a:spLocks noGrp="1"/>
          </p:cNvSpPr>
          <p:nvPr>
            <p:ph type="body" sz="quarter" idx="13" hasCustomPrompt="1"/>
          </p:nvPr>
        </p:nvSpPr>
        <p:spPr>
          <a:xfrm>
            <a:off x="258096" y="4703477"/>
            <a:ext cx="3245296" cy="1773622"/>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Attendees</a:t>
            </a:r>
            <a:endParaRPr lang="de-DE" dirty="0"/>
          </a:p>
        </p:txBody>
      </p:sp>
      <p:sp>
        <p:nvSpPr>
          <p:cNvPr id="20" name="Textplatzhalter 14">
            <a:extLst>
              <a:ext uri="{FF2B5EF4-FFF2-40B4-BE49-F238E27FC236}">
                <a16:creationId xmlns:a16="http://schemas.microsoft.com/office/drawing/2014/main" xmlns="" id="{220DD065-7742-0948-8D3D-1EF1DED250DF}"/>
              </a:ext>
            </a:extLst>
          </p:cNvPr>
          <p:cNvSpPr>
            <a:spLocks noGrp="1"/>
          </p:cNvSpPr>
          <p:nvPr>
            <p:ph type="body" sz="quarter" idx="14" hasCustomPrompt="1"/>
          </p:nvPr>
        </p:nvSpPr>
        <p:spPr>
          <a:xfrm>
            <a:off x="3772480" y="4703477"/>
            <a:ext cx="5178325" cy="1786096"/>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Format / </a:t>
            </a:r>
            <a:r>
              <a:rPr lang="de-DE" dirty="0" err="1"/>
              <a:t>other</a:t>
            </a:r>
            <a:r>
              <a:rPr lang="de-DE" dirty="0"/>
              <a:t> </a:t>
            </a:r>
            <a:r>
              <a:rPr lang="de-DE" dirty="0" err="1"/>
              <a:t>comments</a:t>
            </a:r>
            <a:endParaRPr lang="de-DE" dirty="0"/>
          </a:p>
        </p:txBody>
      </p:sp>
      <p:sp>
        <p:nvSpPr>
          <p:cNvPr id="21" name="Textplatzhalter 14">
            <a:extLst>
              <a:ext uri="{FF2B5EF4-FFF2-40B4-BE49-F238E27FC236}">
                <a16:creationId xmlns:a16="http://schemas.microsoft.com/office/drawing/2014/main" xmlns="" id="{ABE99474-B583-8B4C-B70F-41E774D613F2}"/>
              </a:ext>
            </a:extLst>
          </p:cNvPr>
          <p:cNvSpPr>
            <a:spLocks noGrp="1"/>
          </p:cNvSpPr>
          <p:nvPr>
            <p:ph type="body" sz="quarter" idx="15" hasCustomPrompt="1"/>
          </p:nvPr>
        </p:nvSpPr>
        <p:spPr>
          <a:xfrm>
            <a:off x="9182582" y="4703478"/>
            <a:ext cx="1358097"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Cadence</a:t>
            </a:r>
            <a:endParaRPr lang="de-DE" dirty="0"/>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xmlns="" id="{B8F12786-986B-5F4A-82EB-ABCDD4CE1580}"/>
              </a:ext>
            </a:extLst>
          </p:cNvPr>
          <p:cNvSpPr>
            <a:spLocks noGrp="1"/>
          </p:cNvSpPr>
          <p:nvPr>
            <p:ph type="body" sz="quarter" idx="17"/>
          </p:nvPr>
        </p:nvSpPr>
        <p:spPr>
          <a:xfrm flipH="1">
            <a:off x="157315" y="1473904"/>
            <a:ext cx="1614333" cy="545792"/>
          </a:xfrm>
        </p:spPr>
        <p:txBody>
          <a:bodyPr>
            <a:normAutofit/>
          </a:bodyPr>
          <a:lstStyle>
            <a:lvl1pPr marL="0" indent="0" algn="ctr">
              <a:buFontTx/>
              <a:buNone/>
              <a:defRPr sz="1400" b="0">
                <a:latin typeface="+mn-lt"/>
              </a:defRPr>
            </a:lvl1pPr>
            <a:lvl2pPr marL="457200" indent="0">
              <a:buNone/>
              <a:defRPr/>
            </a:lvl2pPr>
            <a:lvl3pPr marL="914400" indent="0">
              <a:buNone/>
              <a:defRPr/>
            </a:lvl3pPr>
            <a:lvl4pPr marL="1371600" indent="0">
              <a:buNone/>
              <a:defRPr/>
            </a:lvl4pPr>
          </a:lstStyle>
          <a:p>
            <a:pPr lvl="0"/>
            <a:endParaRPr lang="de-DE" dirty="0"/>
          </a:p>
        </p:txBody>
      </p: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sp>
        <p:nvSpPr>
          <p:cNvPr id="36" name="Rechteck 35">
            <a:extLst>
              <a:ext uri="{FF2B5EF4-FFF2-40B4-BE49-F238E27FC236}">
                <a16:creationId xmlns:a16="http://schemas.microsoft.com/office/drawing/2014/main" xmlns="" id="{3DA5DD7F-BEF9-0A4B-93AE-7E982A42603C}"/>
              </a:ext>
            </a:extLst>
          </p:cNvPr>
          <p:cNvSpPr/>
          <p:nvPr userDrawn="1"/>
        </p:nvSpPr>
        <p:spPr>
          <a:xfrm>
            <a:off x="335590" y="1166128"/>
            <a:ext cx="1257783" cy="307777"/>
          </a:xfrm>
          <a:prstGeom prst="rect">
            <a:avLst/>
          </a:prstGeom>
        </p:spPr>
        <p:txBody>
          <a:bodyPr wrap="square">
            <a:spAutoFit/>
          </a:bodyPr>
          <a:lstStyle/>
          <a:p>
            <a:pPr lvl="0"/>
            <a:r>
              <a:rPr lang="de-DE" sz="1400" b="1" dirty="0" err="1">
                <a:latin typeface="+mn-lt"/>
              </a:rPr>
              <a:t>Facilitator</a:t>
            </a:r>
            <a:endParaRPr lang="de-DE" sz="1400" b="1" dirty="0">
              <a:latin typeface="+mn-lt"/>
            </a:endParaRPr>
          </a:p>
        </p:txBody>
      </p:sp>
      <p:sp>
        <p:nvSpPr>
          <p:cNvPr id="37" name="Textplatzhalter 14">
            <a:extLst>
              <a:ext uri="{FF2B5EF4-FFF2-40B4-BE49-F238E27FC236}">
                <a16:creationId xmlns:a16="http://schemas.microsoft.com/office/drawing/2014/main" xmlns="" id="{DC043B63-6552-8641-B879-080B3A012F1F}"/>
              </a:ext>
            </a:extLst>
          </p:cNvPr>
          <p:cNvSpPr>
            <a:spLocks noGrp="1"/>
          </p:cNvSpPr>
          <p:nvPr>
            <p:ph type="body" sz="quarter" idx="18" hasCustomPrompt="1"/>
          </p:nvPr>
        </p:nvSpPr>
        <p:spPr>
          <a:xfrm>
            <a:off x="10646021" y="4703478"/>
            <a:ext cx="1244312"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Duration</a:t>
            </a:r>
          </a:p>
        </p:txBody>
      </p:sp>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6" name="Grafik 15">
            <a:extLst>
              <a:ext uri="{FF2B5EF4-FFF2-40B4-BE49-F238E27FC236}">
                <a16:creationId xmlns:a16="http://schemas.microsoft.com/office/drawing/2014/main" xmlns="" id="{E08B572D-F048-AD41-85DE-4911EEDF79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5733" y="3901006"/>
            <a:ext cx="786912" cy="738247"/>
          </a:xfrm>
          <a:prstGeom prst="rect">
            <a:avLst/>
          </a:prstGeom>
        </p:spPr>
      </p:pic>
      <p:sp>
        <p:nvSpPr>
          <p:cNvPr id="28" name="Textplatzhalter 14">
            <a:extLst>
              <a:ext uri="{FF2B5EF4-FFF2-40B4-BE49-F238E27FC236}">
                <a16:creationId xmlns:a16="http://schemas.microsoft.com/office/drawing/2014/main" xmlns="" id="{7E385505-9100-FF46-8E6F-507F8327FEDF}"/>
              </a:ext>
            </a:extLst>
          </p:cNvPr>
          <p:cNvSpPr>
            <a:spLocks noGrp="1"/>
          </p:cNvSpPr>
          <p:nvPr>
            <p:ph type="body" sz="quarter" idx="16" hasCustomPrompt="1"/>
          </p:nvPr>
        </p:nvSpPr>
        <p:spPr>
          <a:xfrm>
            <a:off x="5998464" y="2242686"/>
            <a:ext cx="4974336"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Output</a:t>
            </a:r>
          </a:p>
          <a:p>
            <a:pPr marL="198900" indent="-198900">
              <a:spcBef>
                <a:spcPts val="0"/>
              </a:spcBef>
              <a:buClr>
                <a:srgbClr val="5C3575"/>
              </a:buClr>
              <a:buFont typeface="Wingdings" pitchFamily="2" charset="2"/>
              <a:buChar char="§"/>
            </a:pPr>
            <a:r>
              <a:rPr lang="en-US" dirty="0"/>
              <a:t>…</a:t>
            </a:r>
          </a:p>
        </p:txBody>
      </p:sp>
      <p:sp>
        <p:nvSpPr>
          <p:cNvPr id="29" name="Textplatzhalter 14">
            <a:extLst>
              <a:ext uri="{FF2B5EF4-FFF2-40B4-BE49-F238E27FC236}">
                <a16:creationId xmlns:a16="http://schemas.microsoft.com/office/drawing/2014/main" xmlns="" id="{A2A17FEF-63E2-2B4C-B50A-E8C0DF234B29}"/>
              </a:ext>
            </a:extLst>
          </p:cNvPr>
          <p:cNvSpPr>
            <a:spLocks noGrp="1"/>
          </p:cNvSpPr>
          <p:nvPr>
            <p:ph type="body" sz="quarter" idx="10" hasCustomPrompt="1"/>
          </p:nvPr>
        </p:nvSpPr>
        <p:spPr>
          <a:xfrm>
            <a:off x="1139421" y="2242686"/>
            <a:ext cx="4651779"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Input</a:t>
            </a:r>
          </a:p>
          <a:p>
            <a:pPr marL="198900" indent="-198900">
              <a:spcBef>
                <a:spcPts val="0"/>
              </a:spcBef>
              <a:buClr>
                <a:srgbClr val="5C3575"/>
              </a:buClr>
              <a:buFont typeface="Wingdings" pitchFamily="2" charset="2"/>
              <a:buChar char="§"/>
            </a:pPr>
            <a:r>
              <a:rPr lang="en-US" dirty="0"/>
              <a:t>…</a:t>
            </a:r>
          </a:p>
        </p:txBody>
      </p:sp>
      <p:pic>
        <p:nvPicPr>
          <p:cNvPr id="9" name="Grafik 8">
            <a:extLst>
              <a:ext uri="{FF2B5EF4-FFF2-40B4-BE49-F238E27FC236}">
                <a16:creationId xmlns:a16="http://schemas.microsoft.com/office/drawing/2014/main" xmlns="" id="{AD76A538-23A1-2045-83B3-EC010AE46F80}"/>
              </a:ext>
            </a:extLst>
          </p:cNvPr>
          <p:cNvPicPr>
            <a:picLocks noChangeAspect="1"/>
          </p:cNvPicPr>
          <p:nvPr userDrawn="1"/>
        </p:nvPicPr>
        <p:blipFill>
          <a:blip r:embed="rId7"/>
          <a:stretch>
            <a:fillRect/>
          </a:stretch>
        </p:blipFill>
        <p:spPr>
          <a:xfrm>
            <a:off x="10738800" y="3895200"/>
            <a:ext cx="748800" cy="748800"/>
          </a:xfrm>
          <a:prstGeom prst="rect">
            <a:avLst/>
          </a:prstGeom>
        </p:spPr>
      </p:pic>
      <p:pic>
        <p:nvPicPr>
          <p:cNvPr id="30" name="Grafik 29">
            <a:extLst>
              <a:ext uri="{FF2B5EF4-FFF2-40B4-BE49-F238E27FC236}">
                <a16:creationId xmlns:a16="http://schemas.microsoft.com/office/drawing/2014/main" xmlns="" id="{748774E0-39A7-684E-8EA2-C1A4A578EB2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888258" y="3901006"/>
            <a:ext cx="830146" cy="744596"/>
          </a:xfrm>
          <a:prstGeom prst="rect">
            <a:avLst/>
          </a:prstGeom>
        </p:spPr>
      </p:pic>
      <p:pic>
        <p:nvPicPr>
          <p:cNvPr id="31" name="Grafik 30">
            <a:extLst>
              <a:ext uri="{FF2B5EF4-FFF2-40B4-BE49-F238E27FC236}">
                <a16:creationId xmlns:a16="http://schemas.microsoft.com/office/drawing/2014/main" xmlns="" id="{E8DDEA50-9261-154D-A27B-6A76B001C2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9950" y="3909505"/>
            <a:ext cx="1032293" cy="729748"/>
          </a:xfrm>
          <a:prstGeom prst="rect">
            <a:avLst/>
          </a:prstGeom>
        </p:spPr>
      </p:pic>
    </p:spTree>
    <p:extLst>
      <p:ext uri="{BB962C8B-B14F-4D97-AF65-F5344CB8AC3E}">
        <p14:creationId xmlns:p14="http://schemas.microsoft.com/office/powerpoint/2010/main" val="2996868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adence-PRIN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pic>
        <p:nvPicPr>
          <p:cNvPr id="41" name="Grafik 40">
            <a:extLst>
              <a:ext uri="{FF2B5EF4-FFF2-40B4-BE49-F238E27FC236}">
                <a16:creationId xmlns:a16="http://schemas.microsoft.com/office/drawing/2014/main" xmlns="" id="{A10521A5-556A-FE42-B335-396C16C095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8258" y="3903042"/>
            <a:ext cx="830146" cy="744596"/>
          </a:xfrm>
          <a:prstGeom prst="rect">
            <a:avLst/>
          </a:prstGeom>
        </p:spPr>
      </p:pic>
      <p:pic>
        <p:nvPicPr>
          <p:cNvPr id="10" name="Grafik 9">
            <a:extLst>
              <a:ext uri="{FF2B5EF4-FFF2-40B4-BE49-F238E27FC236}">
                <a16:creationId xmlns:a16="http://schemas.microsoft.com/office/drawing/2014/main" xmlns="" id="{6269F0C7-5977-EC4A-8EF3-BC7847C542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950" y="3917890"/>
            <a:ext cx="1032293" cy="729748"/>
          </a:xfrm>
          <a:prstGeom prst="rect">
            <a:avLst/>
          </a:prstGeom>
        </p:spPr>
      </p:pic>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1" name="Grafik 10">
            <a:extLst>
              <a:ext uri="{FF2B5EF4-FFF2-40B4-BE49-F238E27FC236}">
                <a16:creationId xmlns:a16="http://schemas.microsoft.com/office/drawing/2014/main" xmlns="" id="{85B6F427-CACD-9D4A-8D1C-D3D9F82C7F1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02858" y="3865749"/>
            <a:ext cx="781889" cy="781889"/>
          </a:xfrm>
          <a:prstGeom prst="rect">
            <a:avLst/>
          </a:prstGeom>
        </p:spPr>
      </p:pic>
      <p:pic>
        <p:nvPicPr>
          <p:cNvPr id="13" name="Grafik 12">
            <a:extLst>
              <a:ext uri="{FF2B5EF4-FFF2-40B4-BE49-F238E27FC236}">
                <a16:creationId xmlns:a16="http://schemas.microsoft.com/office/drawing/2014/main" xmlns="" id="{D83AC478-00B1-0747-A6FE-B7852A749BE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419166" y="3903042"/>
            <a:ext cx="863839" cy="744596"/>
          </a:xfrm>
          <a:prstGeom prst="rect">
            <a:avLst/>
          </a:prstGeom>
        </p:spPr>
      </p:pic>
    </p:spTree>
    <p:extLst>
      <p:ext uri="{BB962C8B-B14F-4D97-AF65-F5344CB8AC3E}">
        <p14:creationId xmlns:p14="http://schemas.microsoft.com/office/powerpoint/2010/main" val="3232794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98800" y="455555"/>
            <a:ext cx="8797497" cy="1905000"/>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3098800" y="2540000"/>
            <a:ext cx="8838441" cy="34809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8" name="Grafik 7">
            <a:extLst>
              <a:ext uri="{FF2B5EF4-FFF2-40B4-BE49-F238E27FC236}">
                <a16:creationId xmlns:a16="http://schemas.microsoft.com/office/drawing/2014/main" xmlns="" id="{5F62D083-3E9B-CA48-AD15-05E48BEC62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10" y="455555"/>
            <a:ext cx="1905000" cy="1905000"/>
          </a:xfrm>
          <a:prstGeom prst="rect">
            <a:avLst/>
          </a:prstGeom>
        </p:spPr>
      </p:pic>
    </p:spTree>
    <p:extLst>
      <p:ext uri="{BB962C8B-B14F-4D97-AF65-F5344CB8AC3E}">
        <p14:creationId xmlns:p14="http://schemas.microsoft.com/office/powerpoint/2010/main" val="718960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1544049" y="2186214"/>
            <a:ext cx="9011264" cy="2426729"/>
          </a:xfrm>
          <a:prstGeom prst="rect">
            <a:avLst/>
          </a:prstGeom>
          <a:gradFill flip="none" rotWithShape="1">
            <a:gsLst>
              <a:gs pos="21000">
                <a:srgbClr val="714989"/>
              </a:gs>
              <a:gs pos="58000">
                <a:srgbClr val="9966FF"/>
              </a:gs>
              <a:gs pos="100000">
                <a:srgbClr val="BA97FF"/>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ytuł 1"/>
          <p:cNvSpPr>
            <a:spLocks noGrp="1"/>
          </p:cNvSpPr>
          <p:nvPr>
            <p:ph type="title" hasCustomPrompt="1"/>
          </p:nvPr>
        </p:nvSpPr>
        <p:spPr>
          <a:xfrm>
            <a:off x="1544049" y="2186215"/>
            <a:ext cx="9011264" cy="2426729"/>
          </a:xfrm>
        </p:spPr>
        <p:txBody>
          <a:bodyPr anchor="ctr">
            <a:normAutofit/>
          </a:bodyPr>
          <a:lstStyle>
            <a:lvl1pPr algn="ctr">
              <a:defRPr sz="5400" b="1" cap="none" baseline="0">
                <a:solidFill>
                  <a:schemeClr val="bg1"/>
                </a:solidFill>
              </a:defRPr>
            </a:lvl1pPr>
          </a:lstStyle>
          <a:p>
            <a:r>
              <a:rPr lang="en-US" dirty="0"/>
              <a:t>Click to insert day heading</a:t>
            </a:r>
            <a:endParaRPr lang="pl-PL" dirty="0"/>
          </a:p>
        </p:txBody>
      </p:sp>
    </p:spTree>
    <p:extLst>
      <p:ext uri="{BB962C8B-B14F-4D97-AF65-F5344CB8AC3E}">
        <p14:creationId xmlns:p14="http://schemas.microsoft.com/office/powerpoint/2010/main" val="2969962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ing">
    <p:bg>
      <p:bgPr>
        <a:gradFill>
          <a:gsLst>
            <a:gs pos="21000">
              <a:srgbClr val="714989"/>
            </a:gs>
            <a:gs pos="58000">
              <a:srgbClr val="9966FF"/>
            </a:gs>
            <a:gs pos="100000">
              <a:srgbClr val="BA97FF"/>
            </a:gs>
          </a:gsLst>
          <a:lin ang="1200000" scaled="0"/>
        </a:gradFill>
        <a:effectLst/>
      </p:bgPr>
    </p:bg>
    <p:spTree>
      <p:nvGrpSpPr>
        <p:cNvPr id="1" name=""/>
        <p:cNvGrpSpPr/>
        <p:nvPr/>
      </p:nvGrpSpPr>
      <p:grpSpPr>
        <a:xfrm>
          <a:off x="0" y="0"/>
          <a:ext cx="0" cy="0"/>
          <a:chOff x="0" y="0"/>
          <a:chExt cx="0" cy="0"/>
        </a:xfrm>
      </p:grpSpPr>
      <p:sp>
        <p:nvSpPr>
          <p:cNvPr id="3" name="Rectangle 2"/>
          <p:cNvSpPr/>
          <p:nvPr userDrawn="1"/>
        </p:nvSpPr>
        <p:spPr>
          <a:xfrm>
            <a:off x="1732679" y="2183643"/>
            <a:ext cx="8672051" cy="2429300"/>
          </a:xfrm>
          <a:prstGeom prst="rect">
            <a:avLst/>
          </a:prstGeom>
          <a:gradFill flip="none" rotWithShape="1">
            <a:gsLst>
              <a:gs pos="17000">
                <a:srgbClr val="D65C00"/>
              </a:gs>
              <a:gs pos="58000">
                <a:srgbClr val="FFCA00">
                  <a:shade val="67500"/>
                  <a:satMod val="115000"/>
                </a:srgbClr>
              </a:gs>
              <a:gs pos="100000">
                <a:srgbClr val="FFCA00">
                  <a:shade val="100000"/>
                  <a:satMod val="115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chemeClr val="bg1"/>
              </a:solidFill>
            </a:endParaRPr>
          </a:p>
        </p:txBody>
      </p:sp>
      <p:sp>
        <p:nvSpPr>
          <p:cNvPr id="2" name="Title 1"/>
          <p:cNvSpPr>
            <a:spLocks noGrp="1"/>
          </p:cNvSpPr>
          <p:nvPr>
            <p:ph type="title"/>
          </p:nvPr>
        </p:nvSpPr>
        <p:spPr>
          <a:xfrm>
            <a:off x="1732678" y="2183643"/>
            <a:ext cx="8672051" cy="2429300"/>
          </a:xfrm>
        </p:spPr>
        <p:txBody>
          <a:bodyPr>
            <a:normAutofit/>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274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Freihandform 3">
            <a:extLst>
              <a:ext uri="{FF2B5EF4-FFF2-40B4-BE49-F238E27FC236}">
                <a16:creationId xmlns:a16="http://schemas.microsoft.com/office/drawing/2014/main" xmlns="" id="{A6749382-DE7D-524F-91B7-70FD6A5AC0BB}"/>
              </a:ext>
            </a:extLst>
          </p:cNvPr>
          <p:cNvSpPr/>
          <p:nvPr userDrawn="1"/>
        </p:nvSpPr>
        <p:spPr>
          <a:xfrm rot="10800000">
            <a:off x="2199429" y="1321846"/>
            <a:ext cx="7793143" cy="4648491"/>
          </a:xfrm>
          <a:custGeom>
            <a:avLst/>
            <a:gdLst>
              <a:gd name="connsiteX0" fmla="*/ 7098469 w 7793143"/>
              <a:gd name="connsiteY0" fmla="*/ 4648491 h 4648491"/>
              <a:gd name="connsiteX1" fmla="*/ 694674 w 7793143"/>
              <a:gd name="connsiteY1" fmla="*/ 4648491 h 4648491"/>
              <a:gd name="connsiteX2" fmla="*/ 0 w 7793143"/>
              <a:gd name="connsiteY2" fmla="*/ 3953817 h 4648491"/>
              <a:gd name="connsiteX3" fmla="*/ 0 w 7793143"/>
              <a:gd name="connsiteY3" fmla="*/ 1175203 h 4648491"/>
              <a:gd name="connsiteX4" fmla="*/ 694674 w 7793143"/>
              <a:gd name="connsiteY4" fmla="*/ 480529 h 4648491"/>
              <a:gd name="connsiteX5" fmla="*/ 1324898 w 7793143"/>
              <a:gd name="connsiteY5" fmla="*/ 480529 h 4648491"/>
              <a:gd name="connsiteX6" fmla="*/ 1324898 w 7793143"/>
              <a:gd name="connsiteY6" fmla="*/ 0 h 4648491"/>
              <a:gd name="connsiteX7" fmla="*/ 2354579 w 7793143"/>
              <a:gd name="connsiteY7" fmla="*/ 480529 h 4648491"/>
              <a:gd name="connsiteX8" fmla="*/ 7098469 w 7793143"/>
              <a:gd name="connsiteY8" fmla="*/ 480529 h 4648491"/>
              <a:gd name="connsiteX9" fmla="*/ 7793143 w 7793143"/>
              <a:gd name="connsiteY9" fmla="*/ 1175203 h 4648491"/>
              <a:gd name="connsiteX10" fmla="*/ 7793143 w 7793143"/>
              <a:gd name="connsiteY10" fmla="*/ 3953817 h 4648491"/>
              <a:gd name="connsiteX11" fmla="*/ 7098469 w 7793143"/>
              <a:gd name="connsiteY11" fmla="*/ 4648491 h 46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3143" h="4648491">
                <a:moveTo>
                  <a:pt x="7098469" y="4648491"/>
                </a:moveTo>
                <a:lnTo>
                  <a:pt x="694674" y="4648491"/>
                </a:lnTo>
                <a:cubicBezTo>
                  <a:pt x="311016" y="4648491"/>
                  <a:pt x="0" y="4337475"/>
                  <a:pt x="0" y="3953817"/>
                </a:cubicBezTo>
                <a:lnTo>
                  <a:pt x="0" y="1175203"/>
                </a:lnTo>
                <a:cubicBezTo>
                  <a:pt x="0" y="791545"/>
                  <a:pt x="311016" y="480529"/>
                  <a:pt x="694674" y="480529"/>
                </a:cubicBezTo>
                <a:lnTo>
                  <a:pt x="1324898" y="480529"/>
                </a:lnTo>
                <a:lnTo>
                  <a:pt x="1324898" y="0"/>
                </a:lnTo>
                <a:lnTo>
                  <a:pt x="2354579" y="480529"/>
                </a:lnTo>
                <a:lnTo>
                  <a:pt x="7098469" y="480529"/>
                </a:lnTo>
                <a:cubicBezTo>
                  <a:pt x="7482127" y="480529"/>
                  <a:pt x="7793143" y="791545"/>
                  <a:pt x="7793143" y="1175203"/>
                </a:cubicBezTo>
                <a:lnTo>
                  <a:pt x="7793143" y="3953817"/>
                </a:lnTo>
                <a:cubicBezTo>
                  <a:pt x="7793143" y="4337475"/>
                  <a:pt x="7482127" y="4648491"/>
                  <a:pt x="7098469" y="4648491"/>
                </a:cubicBezTo>
                <a:close/>
              </a:path>
            </a:pathLst>
          </a:custGeom>
          <a:gradFill>
            <a:gsLst>
              <a:gs pos="39000">
                <a:srgbClr val="5C3575"/>
              </a:gs>
              <a:gs pos="83000">
                <a:srgbClr val="9966FF"/>
              </a:gs>
              <a:gs pos="100000">
                <a:srgbClr val="BA97FF"/>
              </a:gs>
            </a:gsLst>
            <a:lin ang="17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2800" b="0" i="0" dirty="0">
              <a:latin typeface="Segoe Print" panose="02000800000000000000" pitchFamily="2" charset="0"/>
            </a:endParaRPr>
          </a:p>
        </p:txBody>
      </p:sp>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871537" y="1957136"/>
            <a:ext cx="6448926" cy="2923207"/>
          </a:xfrm>
        </p:spPr>
        <p:txBody>
          <a:bodyPr anchor="ctr">
            <a:normAutofit/>
          </a:bodyPr>
          <a:lstStyle>
            <a:lvl1pPr marL="0" indent="0" algn="ctr">
              <a:buFontTx/>
              <a:buNone/>
              <a:defRPr sz="4400" b="1" i="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noProof="0" dirty="0"/>
          </a:p>
        </p:txBody>
      </p:sp>
    </p:spTree>
    <p:extLst>
      <p:ext uri="{BB962C8B-B14F-4D97-AF65-F5344CB8AC3E}">
        <p14:creationId xmlns:p14="http://schemas.microsoft.com/office/powerpoint/2010/main" val="353737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342900" indent="-342900">
              <a:buClr>
                <a:srgbClr val="7030A0"/>
              </a:buClr>
              <a:buFontTx/>
              <a:buBlip>
                <a:blip r:embed="rId2"/>
              </a:buBlip>
              <a:defRPr>
                <a:latin typeface="+mn-lt"/>
              </a:defRPr>
            </a:lvl1pPr>
            <a:lvl2pPr marL="742950" indent="-285750">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383146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Learning Outcome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381251" y="1701383"/>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p:txBody>
      </p:sp>
      <p:sp>
        <p:nvSpPr>
          <p:cNvPr id="6" name="Textfeld 5">
            <a:extLst>
              <a:ext uri="{FF2B5EF4-FFF2-40B4-BE49-F238E27FC236}">
                <a16:creationId xmlns:a16="http://schemas.microsoft.com/office/drawing/2014/main" xmlns="" id="{9266D1C7-9CA9-4640-8A5A-10D531459948}"/>
              </a:ext>
            </a:extLst>
          </p:cNvPr>
          <p:cNvSpPr txBox="1"/>
          <p:nvPr userDrawn="1"/>
        </p:nvSpPr>
        <p:spPr>
          <a:xfrm>
            <a:off x="741480" y="289021"/>
            <a:ext cx="10681894" cy="707886"/>
          </a:xfrm>
          <a:prstGeom prst="rect">
            <a:avLst/>
          </a:prstGeom>
          <a:noFill/>
        </p:spPr>
        <p:txBody>
          <a:bodyPr wrap="square" rtlCol="0">
            <a:spAutoFit/>
          </a:bodyPr>
          <a:lstStyle/>
          <a:p>
            <a:r>
              <a:rPr lang="en-US" sz="4000" b="1" noProof="0" dirty="0">
                <a:solidFill>
                  <a:srgbClr val="714988"/>
                </a:solidFill>
                <a:latin typeface="+mn-lt"/>
              </a:rPr>
              <a:t>Learning Outcomes: After attending this Section…</a:t>
            </a:r>
          </a:p>
        </p:txBody>
      </p:sp>
      <p:sp>
        <p:nvSpPr>
          <p:cNvPr id="9" name="Textplatzhalter 4">
            <a:extLst>
              <a:ext uri="{FF2B5EF4-FFF2-40B4-BE49-F238E27FC236}">
                <a16:creationId xmlns:a16="http://schemas.microsoft.com/office/drawing/2014/main" xmlns="" id="{DEB7D91A-AB06-304F-9917-994821E60BBE}"/>
              </a:ext>
            </a:extLst>
          </p:cNvPr>
          <p:cNvSpPr>
            <a:spLocks noGrp="1"/>
          </p:cNvSpPr>
          <p:nvPr>
            <p:ph type="body" sz="quarter" idx="11"/>
          </p:nvPr>
        </p:nvSpPr>
        <p:spPr>
          <a:xfrm>
            <a:off x="2381251" y="3217834"/>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Formatvorlagen des Textmasters bearbeiten</a:t>
            </a:r>
          </a:p>
        </p:txBody>
      </p:sp>
      <p:sp>
        <p:nvSpPr>
          <p:cNvPr id="10" name="Textplatzhalter 4">
            <a:extLst>
              <a:ext uri="{FF2B5EF4-FFF2-40B4-BE49-F238E27FC236}">
                <a16:creationId xmlns:a16="http://schemas.microsoft.com/office/drawing/2014/main" xmlns="" id="{500BF272-5ED4-0342-A0D6-7E3E02792BE5}"/>
              </a:ext>
            </a:extLst>
          </p:cNvPr>
          <p:cNvSpPr>
            <a:spLocks noGrp="1"/>
          </p:cNvSpPr>
          <p:nvPr>
            <p:ph type="body" sz="quarter" idx="12"/>
          </p:nvPr>
        </p:nvSpPr>
        <p:spPr>
          <a:xfrm>
            <a:off x="2381251" y="4734287"/>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Formatvorlagen des Textmasters bearbeiten</a:t>
            </a:r>
          </a:p>
        </p:txBody>
      </p:sp>
      <p:pic>
        <p:nvPicPr>
          <p:cNvPr id="4" name="Grafik 3">
            <a:extLst>
              <a:ext uri="{FF2B5EF4-FFF2-40B4-BE49-F238E27FC236}">
                <a16:creationId xmlns:a16="http://schemas.microsoft.com/office/drawing/2014/main" xmlns="" id="{B51D26DC-8674-CC49-85F5-F2CEF6C4A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1786535"/>
            <a:ext cx="1417430" cy="1037500"/>
          </a:xfrm>
          <a:prstGeom prst="rect">
            <a:avLst/>
          </a:prstGeom>
        </p:spPr>
      </p:pic>
      <p:pic>
        <p:nvPicPr>
          <p:cNvPr id="13" name="Grafik 12">
            <a:extLst>
              <a:ext uri="{FF2B5EF4-FFF2-40B4-BE49-F238E27FC236}">
                <a16:creationId xmlns:a16="http://schemas.microsoft.com/office/drawing/2014/main" xmlns="" id="{62CF9ABA-163A-AE48-94FA-189792C8A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3302986"/>
            <a:ext cx="1417430" cy="1037500"/>
          </a:xfrm>
          <a:prstGeom prst="rect">
            <a:avLst/>
          </a:prstGeom>
        </p:spPr>
      </p:pic>
      <p:pic>
        <p:nvPicPr>
          <p:cNvPr id="14" name="Grafik 13">
            <a:extLst>
              <a:ext uri="{FF2B5EF4-FFF2-40B4-BE49-F238E27FC236}">
                <a16:creationId xmlns:a16="http://schemas.microsoft.com/office/drawing/2014/main" xmlns="" id="{BA7DB375-60CC-9948-9E8F-1E214E8876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4819439"/>
            <a:ext cx="1417430" cy="1037500"/>
          </a:xfrm>
          <a:prstGeom prst="rect">
            <a:avLst/>
          </a:prstGeom>
        </p:spPr>
      </p:pic>
    </p:spTree>
    <p:extLst>
      <p:ext uri="{BB962C8B-B14F-4D97-AF65-F5344CB8AC3E}">
        <p14:creationId xmlns:p14="http://schemas.microsoft.com/office/powerpoint/2010/main" val="1735332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Learning Outcome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381251" y="1701383"/>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p:txBody>
      </p:sp>
      <p:sp>
        <p:nvSpPr>
          <p:cNvPr id="6" name="Textfeld 5">
            <a:extLst>
              <a:ext uri="{FF2B5EF4-FFF2-40B4-BE49-F238E27FC236}">
                <a16:creationId xmlns:a16="http://schemas.microsoft.com/office/drawing/2014/main" xmlns="" id="{9266D1C7-9CA9-4640-8A5A-10D531459948}"/>
              </a:ext>
            </a:extLst>
          </p:cNvPr>
          <p:cNvSpPr txBox="1"/>
          <p:nvPr userDrawn="1"/>
        </p:nvSpPr>
        <p:spPr>
          <a:xfrm>
            <a:off x="741480" y="289021"/>
            <a:ext cx="10681894" cy="707886"/>
          </a:xfrm>
          <a:prstGeom prst="rect">
            <a:avLst/>
          </a:prstGeom>
          <a:noFill/>
        </p:spPr>
        <p:txBody>
          <a:bodyPr wrap="square" rtlCol="0">
            <a:spAutoFit/>
          </a:bodyPr>
          <a:lstStyle/>
          <a:p>
            <a:r>
              <a:rPr lang="en-US" sz="4000" b="1" noProof="0" dirty="0">
                <a:solidFill>
                  <a:srgbClr val="714988"/>
                </a:solidFill>
                <a:latin typeface="+mn-lt"/>
              </a:rPr>
              <a:t>Learning Outcomes: After attending this Section…</a:t>
            </a:r>
          </a:p>
        </p:txBody>
      </p:sp>
      <p:sp>
        <p:nvSpPr>
          <p:cNvPr id="9" name="Textplatzhalter 4">
            <a:extLst>
              <a:ext uri="{FF2B5EF4-FFF2-40B4-BE49-F238E27FC236}">
                <a16:creationId xmlns:a16="http://schemas.microsoft.com/office/drawing/2014/main" xmlns="" id="{DEB7D91A-AB06-304F-9917-994821E60BBE}"/>
              </a:ext>
            </a:extLst>
          </p:cNvPr>
          <p:cNvSpPr>
            <a:spLocks noGrp="1"/>
          </p:cNvSpPr>
          <p:nvPr>
            <p:ph type="body" sz="quarter" idx="11"/>
          </p:nvPr>
        </p:nvSpPr>
        <p:spPr>
          <a:xfrm>
            <a:off x="2381251" y="3217834"/>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Formatvorlagen des Textmasters bearbeiten</a:t>
            </a:r>
          </a:p>
        </p:txBody>
      </p:sp>
      <p:pic>
        <p:nvPicPr>
          <p:cNvPr id="4" name="Grafik 3">
            <a:extLst>
              <a:ext uri="{FF2B5EF4-FFF2-40B4-BE49-F238E27FC236}">
                <a16:creationId xmlns:a16="http://schemas.microsoft.com/office/drawing/2014/main" xmlns="" id="{B51D26DC-8674-CC49-85F5-F2CEF6C4A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1786535"/>
            <a:ext cx="1417430" cy="1037500"/>
          </a:xfrm>
          <a:prstGeom prst="rect">
            <a:avLst/>
          </a:prstGeom>
        </p:spPr>
      </p:pic>
      <p:pic>
        <p:nvPicPr>
          <p:cNvPr id="13" name="Grafik 12">
            <a:extLst>
              <a:ext uri="{FF2B5EF4-FFF2-40B4-BE49-F238E27FC236}">
                <a16:creationId xmlns:a16="http://schemas.microsoft.com/office/drawing/2014/main" xmlns="" id="{62CF9ABA-163A-AE48-94FA-189792C8A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3302986"/>
            <a:ext cx="1417430" cy="1037500"/>
          </a:xfrm>
          <a:prstGeom prst="rect">
            <a:avLst/>
          </a:prstGeom>
        </p:spPr>
      </p:pic>
    </p:spTree>
    <p:extLst>
      <p:ext uri="{BB962C8B-B14F-4D97-AF65-F5344CB8AC3E}">
        <p14:creationId xmlns:p14="http://schemas.microsoft.com/office/powerpoint/2010/main" val="2428220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1600201"/>
            <a:ext cx="10972800" cy="45259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884422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with Key Point">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3730700"/>
            <a:ext cx="10972800" cy="23954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xmlns="" id="{F5BAF030-083C-384F-ABD0-1446E9FBAA87}"/>
              </a:ext>
            </a:extLst>
          </p:cNvPr>
          <p:cNvSpPr>
            <a:spLocks noGrp="1"/>
          </p:cNvSpPr>
          <p:nvPr>
            <p:ph type="body" sz="quarter" idx="10" hasCustomPrompt="1"/>
          </p:nvPr>
        </p:nvSpPr>
        <p:spPr>
          <a:xfrm>
            <a:off x="609600" y="1445741"/>
            <a:ext cx="10972800" cy="1703859"/>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Tree>
    <p:extLst>
      <p:ext uri="{BB962C8B-B14F-4D97-AF65-F5344CB8AC3E}">
        <p14:creationId xmlns:p14="http://schemas.microsoft.com/office/powerpoint/2010/main" val="1225323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lide with Key Point">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1668462"/>
            <a:ext cx="10972800" cy="3049312"/>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xmlns="" id="{F5BAF030-083C-384F-ABD0-1446E9FBAA87}"/>
              </a:ext>
            </a:extLst>
          </p:cNvPr>
          <p:cNvSpPr>
            <a:spLocks noGrp="1"/>
          </p:cNvSpPr>
          <p:nvPr>
            <p:ph type="body" sz="quarter" idx="10" hasCustomPrompt="1"/>
          </p:nvPr>
        </p:nvSpPr>
        <p:spPr>
          <a:xfrm>
            <a:off x="609600" y="4997324"/>
            <a:ext cx="10972800" cy="1270955"/>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Tree>
    <p:extLst>
      <p:ext uri="{BB962C8B-B14F-4D97-AF65-F5344CB8AC3E}">
        <p14:creationId xmlns:p14="http://schemas.microsoft.com/office/powerpoint/2010/main" val="21328543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3730700"/>
            <a:ext cx="5266267" cy="23954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xmlns="" id="{F5BAF030-083C-384F-ABD0-1446E9FBAA87}"/>
              </a:ext>
            </a:extLst>
          </p:cNvPr>
          <p:cNvSpPr>
            <a:spLocks noGrp="1"/>
          </p:cNvSpPr>
          <p:nvPr>
            <p:ph type="body" sz="quarter" idx="10" hasCustomPrompt="1"/>
          </p:nvPr>
        </p:nvSpPr>
        <p:spPr>
          <a:xfrm>
            <a:off x="609600" y="1445741"/>
            <a:ext cx="5266267" cy="1703859"/>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
        <p:nvSpPr>
          <p:cNvPr id="6" name="Textplatzhalter 4">
            <a:extLst>
              <a:ext uri="{FF2B5EF4-FFF2-40B4-BE49-F238E27FC236}">
                <a16:creationId xmlns:a16="http://schemas.microsoft.com/office/drawing/2014/main" xmlns="" id="{D4E7A6DB-112D-D147-AE12-7EDAA1D4F3AC}"/>
              </a:ext>
            </a:extLst>
          </p:cNvPr>
          <p:cNvSpPr>
            <a:spLocks noGrp="1"/>
          </p:cNvSpPr>
          <p:nvPr>
            <p:ph type="body" sz="quarter" idx="11" hasCustomPrompt="1"/>
          </p:nvPr>
        </p:nvSpPr>
        <p:spPr>
          <a:xfrm>
            <a:off x="6316133" y="1445741"/>
            <a:ext cx="5266267" cy="1703859"/>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
        <p:nvSpPr>
          <p:cNvPr id="7" name="Symbol zastępczy zawartości 2">
            <a:extLst>
              <a:ext uri="{FF2B5EF4-FFF2-40B4-BE49-F238E27FC236}">
                <a16:creationId xmlns:a16="http://schemas.microsoft.com/office/drawing/2014/main" xmlns="" id="{1F5B99F4-E357-6E43-BEAA-638A525BE17F}"/>
              </a:ext>
            </a:extLst>
          </p:cNvPr>
          <p:cNvSpPr>
            <a:spLocks noGrp="1"/>
          </p:cNvSpPr>
          <p:nvPr>
            <p:ph idx="12"/>
          </p:nvPr>
        </p:nvSpPr>
        <p:spPr>
          <a:xfrm>
            <a:off x="6316133" y="3730700"/>
            <a:ext cx="5266267" cy="23954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560439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147484"/>
            <a:ext cx="10972800" cy="852624"/>
          </a:xfrm>
        </p:spPr>
        <p:txBody>
          <a:bodyPr/>
          <a:lstStyle/>
          <a:p>
            <a:r>
              <a:rPr lang="pl-PL" dirty="0"/>
              <a:t>Kliknij, aby edytować styl</a:t>
            </a:r>
          </a:p>
        </p:txBody>
      </p:sp>
      <p:sp>
        <p:nvSpPr>
          <p:cNvPr id="3" name="Symbol zastępczy zawartości 2"/>
          <p:cNvSpPr>
            <a:spLocks noGrp="1"/>
          </p:cNvSpPr>
          <p:nvPr>
            <p:ph sz="half" idx="1" hasCustomPrompt="1"/>
          </p:nvPr>
        </p:nvSpPr>
        <p:spPr>
          <a:xfrm>
            <a:off x="609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p:txBody>
      </p:sp>
      <p:sp>
        <p:nvSpPr>
          <p:cNvPr id="4" name="Symbol zastępczy zawartości 3"/>
          <p:cNvSpPr>
            <a:spLocks noGrp="1"/>
          </p:cNvSpPr>
          <p:nvPr>
            <p:ph sz="half" idx="2" hasCustomPrompt="1"/>
          </p:nvPr>
        </p:nvSpPr>
        <p:spPr>
          <a:xfrm>
            <a:off x="6197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p:txBody>
      </p:sp>
    </p:spTree>
    <p:extLst>
      <p:ext uri="{BB962C8B-B14F-4D97-AF65-F5344CB8AC3E}">
        <p14:creationId xmlns:p14="http://schemas.microsoft.com/office/powerpoint/2010/main" val="774575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3" name="Symbol zastępczy tekstu 2"/>
          <p:cNvSpPr>
            <a:spLocks noGrp="1"/>
          </p:cNvSpPr>
          <p:nvPr>
            <p:ph type="body" idx="1" hasCustomPrompt="1"/>
          </p:nvPr>
        </p:nvSpPr>
        <p:spPr>
          <a:xfrm>
            <a:off x="609600" y="1535113"/>
            <a:ext cx="5386917" cy="639762"/>
          </a:xfrm>
        </p:spPr>
        <p:txBody>
          <a:bodyPr anchor="b">
            <a:noAutofit/>
          </a:bodyPr>
          <a:lstStyle>
            <a:lvl1pPr marL="0" indent="0">
              <a:buNone/>
              <a:defRPr sz="3200" b="1">
                <a:solidFill>
                  <a:srgbClr val="71498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err="1"/>
              <a:t>Column</a:t>
            </a:r>
            <a:r>
              <a:rPr lang="pl-PL" dirty="0"/>
              <a:t> 1</a:t>
            </a:r>
          </a:p>
        </p:txBody>
      </p:sp>
      <p:sp>
        <p:nvSpPr>
          <p:cNvPr id="5" name="Symbol zastępczy tekstu 4"/>
          <p:cNvSpPr>
            <a:spLocks noGrp="1"/>
          </p:cNvSpPr>
          <p:nvPr>
            <p:ph type="body" sz="quarter" idx="3" hasCustomPrompt="1"/>
          </p:nvPr>
        </p:nvSpPr>
        <p:spPr>
          <a:xfrm>
            <a:off x="6239154" y="1535113"/>
            <a:ext cx="5386917" cy="639762"/>
          </a:xfrm>
        </p:spPr>
        <p:txBody>
          <a:bodyPr anchor="b">
            <a:noAutofit/>
          </a:bodyPr>
          <a:lstStyle>
            <a:lvl1pPr marL="0" indent="0">
              <a:buNone/>
              <a:defRPr sz="3200" b="1">
                <a:solidFill>
                  <a:srgbClr val="71498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err="1"/>
              <a:t>Column</a:t>
            </a:r>
            <a:r>
              <a:rPr lang="pl-PL" dirty="0"/>
              <a:t> 2</a:t>
            </a:r>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609600" y="2278967"/>
            <a:ext cx="5386917" cy="3847198"/>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zawartości 2">
            <a:extLst>
              <a:ext uri="{FF2B5EF4-FFF2-40B4-BE49-F238E27FC236}">
                <a16:creationId xmlns:a16="http://schemas.microsoft.com/office/drawing/2014/main" xmlns="" id="{9C2E86B7-F7B0-8D4F-BE2B-C24827A0C4B8}"/>
              </a:ext>
            </a:extLst>
          </p:cNvPr>
          <p:cNvSpPr>
            <a:spLocks noGrp="1"/>
          </p:cNvSpPr>
          <p:nvPr>
            <p:ph idx="11"/>
          </p:nvPr>
        </p:nvSpPr>
        <p:spPr>
          <a:xfrm>
            <a:off x="6239154" y="2278967"/>
            <a:ext cx="5386917" cy="3847198"/>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586761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_right">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609600" y="1535113"/>
            <a:ext cx="7204364"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Bildplatzhalter 5">
            <a:extLst>
              <a:ext uri="{FF2B5EF4-FFF2-40B4-BE49-F238E27FC236}">
                <a16:creationId xmlns:a16="http://schemas.microsoft.com/office/drawing/2014/main" xmlns="" id="{0D54F5E7-8517-7441-A7CE-CF8BF91339C7}"/>
              </a:ext>
            </a:extLst>
          </p:cNvPr>
          <p:cNvSpPr>
            <a:spLocks noGrp="1"/>
          </p:cNvSpPr>
          <p:nvPr>
            <p:ph type="pic" sz="quarter" idx="11"/>
          </p:nvPr>
        </p:nvSpPr>
        <p:spPr>
          <a:xfrm>
            <a:off x="7980218" y="1535115"/>
            <a:ext cx="3602183" cy="4591050"/>
          </a:xfrm>
        </p:spPr>
        <p:txBody>
          <a:bodyPr/>
          <a:lstStyle/>
          <a:p>
            <a:endParaRPr lang="en-US"/>
          </a:p>
        </p:txBody>
      </p:sp>
    </p:spTree>
    <p:extLst>
      <p:ext uri="{BB962C8B-B14F-4D97-AF65-F5344CB8AC3E}">
        <p14:creationId xmlns:p14="http://schemas.microsoft.com/office/powerpoint/2010/main" val="3868755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_left">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4364182" y="1742931"/>
            <a:ext cx="7218219"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Bildplatzhalter 5">
            <a:extLst>
              <a:ext uri="{FF2B5EF4-FFF2-40B4-BE49-F238E27FC236}">
                <a16:creationId xmlns:a16="http://schemas.microsoft.com/office/drawing/2014/main" xmlns="" id="{0D54F5E7-8517-7441-A7CE-CF8BF91339C7}"/>
              </a:ext>
            </a:extLst>
          </p:cNvPr>
          <p:cNvSpPr>
            <a:spLocks noGrp="1"/>
          </p:cNvSpPr>
          <p:nvPr>
            <p:ph type="pic" sz="quarter" idx="11"/>
          </p:nvPr>
        </p:nvSpPr>
        <p:spPr>
          <a:xfrm>
            <a:off x="609600" y="1742933"/>
            <a:ext cx="3609109" cy="4591050"/>
          </a:xfrm>
        </p:spPr>
        <p:txBody>
          <a:bodyPr/>
          <a:lstStyle/>
          <a:p>
            <a:endParaRPr lang="en-US"/>
          </a:p>
        </p:txBody>
      </p:sp>
    </p:spTree>
    <p:extLst>
      <p:ext uri="{BB962C8B-B14F-4D97-AF65-F5344CB8AC3E}">
        <p14:creationId xmlns:p14="http://schemas.microsoft.com/office/powerpoint/2010/main" val="93996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289501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parts">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609601" y="1535113"/>
            <a:ext cx="3527502"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zawartości 2">
            <a:extLst>
              <a:ext uri="{FF2B5EF4-FFF2-40B4-BE49-F238E27FC236}">
                <a16:creationId xmlns:a16="http://schemas.microsoft.com/office/drawing/2014/main" xmlns="" id="{B4CD2B63-3025-F74C-855C-B1F3616363B5}"/>
              </a:ext>
            </a:extLst>
          </p:cNvPr>
          <p:cNvSpPr>
            <a:spLocks noGrp="1"/>
          </p:cNvSpPr>
          <p:nvPr>
            <p:ph idx="11"/>
          </p:nvPr>
        </p:nvSpPr>
        <p:spPr>
          <a:xfrm>
            <a:off x="4332249" y="1535113"/>
            <a:ext cx="3527502"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zawartości 2">
            <a:extLst>
              <a:ext uri="{FF2B5EF4-FFF2-40B4-BE49-F238E27FC236}">
                <a16:creationId xmlns:a16="http://schemas.microsoft.com/office/drawing/2014/main" xmlns="" id="{FDC28CCD-A1C2-8E41-9436-4232435C5287}"/>
              </a:ext>
            </a:extLst>
          </p:cNvPr>
          <p:cNvSpPr>
            <a:spLocks noGrp="1"/>
          </p:cNvSpPr>
          <p:nvPr>
            <p:ph idx="12"/>
          </p:nvPr>
        </p:nvSpPr>
        <p:spPr>
          <a:xfrm>
            <a:off x="8054897" y="1535113"/>
            <a:ext cx="3527502"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416171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335360" y="162232"/>
            <a:ext cx="11521280" cy="837876"/>
          </a:xfrm>
        </p:spPr>
        <p:txBody>
          <a:bodyPr/>
          <a:lstStyle/>
          <a:p>
            <a:r>
              <a:rPr lang="pl-PL"/>
              <a:t>Kliknij, aby edytować styl</a:t>
            </a:r>
          </a:p>
        </p:txBody>
      </p:sp>
    </p:spTree>
    <p:extLst>
      <p:ext uri="{BB962C8B-B14F-4D97-AF65-F5344CB8AC3E}">
        <p14:creationId xmlns:p14="http://schemas.microsoft.com/office/powerpoint/2010/main" val="2597409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formal Exchang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xmlns="" id="{8A3908FD-60F9-D847-AA08-B69001529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316" y="1338906"/>
            <a:ext cx="3845005" cy="3821842"/>
          </a:xfrm>
          <a:prstGeom prst="rect">
            <a:avLst/>
          </a:prstGeom>
        </p:spPr>
      </p:pic>
      <p:sp>
        <p:nvSpPr>
          <p:cNvPr id="8" name="Textplatzhalter 7">
            <a:extLst>
              <a:ext uri="{FF2B5EF4-FFF2-40B4-BE49-F238E27FC236}">
                <a16:creationId xmlns:a16="http://schemas.microsoft.com/office/drawing/2014/main" xmlns="" id="{338F4338-4767-204B-93C2-D67B2F1A449F}"/>
              </a:ext>
            </a:extLst>
          </p:cNvPr>
          <p:cNvSpPr>
            <a:spLocks noGrp="1"/>
          </p:cNvSpPr>
          <p:nvPr>
            <p:ph type="body" sz="quarter" idx="10"/>
          </p:nvPr>
        </p:nvSpPr>
        <p:spPr>
          <a:xfrm>
            <a:off x="5601015" y="1351604"/>
            <a:ext cx="4373991" cy="3892035"/>
          </a:xfrm>
        </p:spPr>
        <p:txBody>
          <a:bodyPr>
            <a:normAutofit/>
          </a:bodyPr>
          <a:lstStyle>
            <a:lvl1pPr marL="0" indent="0">
              <a:spcBef>
                <a:spcPts val="2472"/>
              </a:spcBef>
              <a:buFontTx/>
              <a:buNone/>
              <a:defRPr sz="4400" b="0">
                <a:latin typeface="+mn-lt"/>
              </a:defRPr>
            </a:lvl1pPr>
            <a:lvl2pPr marL="457200" indent="0">
              <a:spcBef>
                <a:spcPts val="2472"/>
              </a:spcBef>
              <a:buFontTx/>
              <a:buNone/>
              <a:defRPr/>
            </a:lvl2pPr>
            <a:lvl3pPr marL="914400" indent="0">
              <a:spcBef>
                <a:spcPts val="2472"/>
              </a:spcBef>
              <a:buFontTx/>
              <a:buNone/>
              <a:defRPr/>
            </a:lvl3pPr>
            <a:lvl4pPr marL="1371600" indent="0">
              <a:spcBef>
                <a:spcPts val="2472"/>
              </a:spcBef>
              <a:buFontTx/>
              <a:buNone/>
              <a:defRPr/>
            </a:lvl4pPr>
            <a:lvl5pPr marL="1828800" indent="0">
              <a:spcBef>
                <a:spcPts val="2472"/>
              </a:spcBef>
              <a:buFontTx/>
              <a:buNone/>
              <a:defRPr/>
            </a:lvl5pPr>
          </a:lstStyle>
          <a:p>
            <a:pPr lvl="0"/>
            <a:r>
              <a:rPr lang="en-US" noProof="0"/>
              <a:t>Formatvorlagen des Textmasters bearbeiten</a:t>
            </a:r>
          </a:p>
        </p:txBody>
      </p:sp>
      <p:sp>
        <p:nvSpPr>
          <p:cNvPr id="9" name="Textfeld 8">
            <a:extLst>
              <a:ext uri="{FF2B5EF4-FFF2-40B4-BE49-F238E27FC236}">
                <a16:creationId xmlns:a16="http://schemas.microsoft.com/office/drawing/2014/main" xmlns="" id="{B864C403-6CA9-EF46-AB58-37D25269E89B}"/>
              </a:ext>
            </a:extLst>
          </p:cNvPr>
          <p:cNvSpPr txBox="1"/>
          <p:nvPr userDrawn="1"/>
        </p:nvSpPr>
        <p:spPr>
          <a:xfrm>
            <a:off x="10466173" y="3223480"/>
            <a:ext cx="1489321" cy="3170099"/>
          </a:xfrm>
          <a:prstGeom prst="rect">
            <a:avLst/>
          </a:prstGeom>
          <a:noFill/>
        </p:spPr>
        <p:txBody>
          <a:bodyPr wrap="square" rtlCol="0">
            <a:spAutoFit/>
          </a:bodyPr>
          <a:lstStyle/>
          <a:p>
            <a:r>
              <a:rPr lang="en-US" sz="20000" b="1" dirty="0">
                <a:solidFill>
                  <a:srgbClr val="F25A23"/>
                </a:solidFill>
                <a:latin typeface="+mn-lt"/>
              </a:rPr>
              <a:t>?</a:t>
            </a:r>
          </a:p>
        </p:txBody>
      </p:sp>
    </p:spTree>
    <p:extLst>
      <p:ext uri="{BB962C8B-B14F-4D97-AF65-F5344CB8AC3E}">
        <p14:creationId xmlns:p14="http://schemas.microsoft.com/office/powerpoint/2010/main" val="1498306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279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denc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solidFill>
            <a:srgbClr val="5C3575"/>
          </a:solid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17" name="Textplatzhalter 16">
            <a:extLst>
              <a:ext uri="{FF2B5EF4-FFF2-40B4-BE49-F238E27FC236}">
                <a16:creationId xmlns:a16="http://schemas.microsoft.com/office/drawing/2014/main" xmlns="" id="{F56D6D08-FD69-BD40-85DA-EE89D65F4A95}"/>
              </a:ext>
            </a:extLst>
          </p:cNvPr>
          <p:cNvSpPr>
            <a:spLocks noGrp="1"/>
          </p:cNvSpPr>
          <p:nvPr>
            <p:ph type="body" sz="quarter" idx="11" hasCustomPrompt="1"/>
          </p:nvPr>
        </p:nvSpPr>
        <p:spPr>
          <a:xfrm>
            <a:off x="1771651" y="176982"/>
            <a:ext cx="10118683" cy="634179"/>
          </a:xfrm>
        </p:spPr>
        <p:txBody>
          <a:bodyPr anchor="ctr">
            <a:noAutofit/>
          </a:bodyPr>
          <a:lstStyle>
            <a:lvl1pPr marL="0" indent="0">
              <a:buFontTx/>
              <a:buNone/>
              <a:defRPr sz="3600" b="1">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NAME OF MEETING / REVIEW</a:t>
            </a:r>
          </a:p>
        </p:txBody>
      </p:sp>
      <p:sp>
        <p:nvSpPr>
          <p:cNvPr id="18" name="Textplatzhalter 14">
            <a:extLst>
              <a:ext uri="{FF2B5EF4-FFF2-40B4-BE49-F238E27FC236}">
                <a16:creationId xmlns:a16="http://schemas.microsoft.com/office/drawing/2014/main" xmlns="" id="{3CB7078B-3057-7C48-B917-B1535F4D547A}"/>
              </a:ext>
            </a:extLst>
          </p:cNvPr>
          <p:cNvSpPr>
            <a:spLocks noGrp="1"/>
          </p:cNvSpPr>
          <p:nvPr>
            <p:ph type="body" sz="quarter" idx="12" hasCustomPrompt="1"/>
          </p:nvPr>
        </p:nvSpPr>
        <p:spPr>
          <a:xfrm>
            <a:off x="1771652" y="1066801"/>
            <a:ext cx="9669889" cy="920247"/>
          </a:xfrm>
        </p:spPr>
        <p:txBody>
          <a:bodyPr>
            <a:normAutofit/>
          </a:bodyPr>
          <a:lstStyle>
            <a:lvl1pPr marL="0" indent="0">
              <a:buFontTx/>
              <a:buNone/>
              <a:defRPr sz="28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Purpose</a:t>
            </a:r>
            <a:endParaRPr lang="de-DE" dirty="0"/>
          </a:p>
        </p:txBody>
      </p:sp>
      <p:sp>
        <p:nvSpPr>
          <p:cNvPr id="19" name="Textplatzhalter 14">
            <a:extLst>
              <a:ext uri="{FF2B5EF4-FFF2-40B4-BE49-F238E27FC236}">
                <a16:creationId xmlns:a16="http://schemas.microsoft.com/office/drawing/2014/main" xmlns="" id="{06D173B0-1CBB-364F-96E0-1E24AE946EEE}"/>
              </a:ext>
            </a:extLst>
          </p:cNvPr>
          <p:cNvSpPr>
            <a:spLocks noGrp="1"/>
          </p:cNvSpPr>
          <p:nvPr>
            <p:ph type="body" sz="quarter" idx="13" hasCustomPrompt="1"/>
          </p:nvPr>
        </p:nvSpPr>
        <p:spPr>
          <a:xfrm>
            <a:off x="258096" y="4703477"/>
            <a:ext cx="3245296" cy="1773622"/>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Attendees</a:t>
            </a:r>
            <a:endParaRPr lang="de-DE" dirty="0"/>
          </a:p>
        </p:txBody>
      </p:sp>
      <p:sp>
        <p:nvSpPr>
          <p:cNvPr id="20" name="Textplatzhalter 14">
            <a:extLst>
              <a:ext uri="{FF2B5EF4-FFF2-40B4-BE49-F238E27FC236}">
                <a16:creationId xmlns:a16="http://schemas.microsoft.com/office/drawing/2014/main" xmlns="" id="{220DD065-7742-0948-8D3D-1EF1DED250DF}"/>
              </a:ext>
            </a:extLst>
          </p:cNvPr>
          <p:cNvSpPr>
            <a:spLocks noGrp="1"/>
          </p:cNvSpPr>
          <p:nvPr>
            <p:ph type="body" sz="quarter" idx="14" hasCustomPrompt="1"/>
          </p:nvPr>
        </p:nvSpPr>
        <p:spPr>
          <a:xfrm>
            <a:off x="3772480" y="4703477"/>
            <a:ext cx="5178325" cy="1786096"/>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Format / </a:t>
            </a:r>
            <a:r>
              <a:rPr lang="de-DE" dirty="0" err="1"/>
              <a:t>other</a:t>
            </a:r>
            <a:r>
              <a:rPr lang="de-DE" dirty="0"/>
              <a:t> </a:t>
            </a:r>
            <a:r>
              <a:rPr lang="de-DE" dirty="0" err="1"/>
              <a:t>comments</a:t>
            </a:r>
            <a:endParaRPr lang="de-DE" dirty="0"/>
          </a:p>
        </p:txBody>
      </p:sp>
      <p:sp>
        <p:nvSpPr>
          <p:cNvPr id="21" name="Textplatzhalter 14">
            <a:extLst>
              <a:ext uri="{FF2B5EF4-FFF2-40B4-BE49-F238E27FC236}">
                <a16:creationId xmlns:a16="http://schemas.microsoft.com/office/drawing/2014/main" xmlns="" id="{ABE99474-B583-8B4C-B70F-41E774D613F2}"/>
              </a:ext>
            </a:extLst>
          </p:cNvPr>
          <p:cNvSpPr>
            <a:spLocks noGrp="1"/>
          </p:cNvSpPr>
          <p:nvPr>
            <p:ph type="body" sz="quarter" idx="15" hasCustomPrompt="1"/>
          </p:nvPr>
        </p:nvSpPr>
        <p:spPr>
          <a:xfrm>
            <a:off x="9182582" y="4703478"/>
            <a:ext cx="1358097"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Cadence</a:t>
            </a:r>
            <a:endParaRPr lang="de-DE" dirty="0"/>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xmlns="" id="{B8F12786-986B-5F4A-82EB-ABCDD4CE1580}"/>
              </a:ext>
            </a:extLst>
          </p:cNvPr>
          <p:cNvSpPr>
            <a:spLocks noGrp="1"/>
          </p:cNvSpPr>
          <p:nvPr>
            <p:ph type="body" sz="quarter" idx="17"/>
          </p:nvPr>
        </p:nvSpPr>
        <p:spPr>
          <a:xfrm flipH="1">
            <a:off x="157315" y="1473904"/>
            <a:ext cx="1614333" cy="545792"/>
          </a:xfrm>
        </p:spPr>
        <p:txBody>
          <a:bodyPr>
            <a:normAutofit/>
          </a:bodyPr>
          <a:lstStyle>
            <a:lvl1pPr marL="0" indent="0" algn="ctr">
              <a:buFontTx/>
              <a:buNone/>
              <a:defRPr sz="1400" b="0">
                <a:latin typeface="+mn-lt"/>
              </a:defRPr>
            </a:lvl1pPr>
            <a:lvl2pPr marL="457200" indent="0">
              <a:buNone/>
              <a:defRPr/>
            </a:lvl2pPr>
            <a:lvl3pPr marL="914400" indent="0">
              <a:buNone/>
              <a:defRPr/>
            </a:lvl3pPr>
            <a:lvl4pPr marL="1371600" indent="0">
              <a:buNone/>
              <a:defRPr/>
            </a:lvl4pPr>
          </a:lstStyle>
          <a:p>
            <a:pPr lvl="0"/>
            <a:endParaRPr lang="de-DE" dirty="0"/>
          </a:p>
        </p:txBody>
      </p: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sp>
        <p:nvSpPr>
          <p:cNvPr id="36" name="Rechteck 35">
            <a:extLst>
              <a:ext uri="{FF2B5EF4-FFF2-40B4-BE49-F238E27FC236}">
                <a16:creationId xmlns:a16="http://schemas.microsoft.com/office/drawing/2014/main" xmlns="" id="{3DA5DD7F-BEF9-0A4B-93AE-7E982A42603C}"/>
              </a:ext>
            </a:extLst>
          </p:cNvPr>
          <p:cNvSpPr/>
          <p:nvPr userDrawn="1"/>
        </p:nvSpPr>
        <p:spPr>
          <a:xfrm>
            <a:off x="335590" y="1166128"/>
            <a:ext cx="1257783" cy="307777"/>
          </a:xfrm>
          <a:prstGeom prst="rect">
            <a:avLst/>
          </a:prstGeom>
        </p:spPr>
        <p:txBody>
          <a:bodyPr wrap="square">
            <a:spAutoFit/>
          </a:bodyPr>
          <a:lstStyle/>
          <a:p>
            <a:pPr lvl="0"/>
            <a:r>
              <a:rPr lang="de-DE" sz="1400" b="1" dirty="0" err="1">
                <a:latin typeface="+mn-lt"/>
              </a:rPr>
              <a:t>Facilitator</a:t>
            </a:r>
            <a:endParaRPr lang="de-DE" sz="1400" b="1" dirty="0">
              <a:latin typeface="+mn-lt"/>
            </a:endParaRPr>
          </a:p>
        </p:txBody>
      </p:sp>
      <p:sp>
        <p:nvSpPr>
          <p:cNvPr id="37" name="Textplatzhalter 14">
            <a:extLst>
              <a:ext uri="{FF2B5EF4-FFF2-40B4-BE49-F238E27FC236}">
                <a16:creationId xmlns:a16="http://schemas.microsoft.com/office/drawing/2014/main" xmlns="" id="{DC043B63-6552-8641-B879-080B3A012F1F}"/>
              </a:ext>
            </a:extLst>
          </p:cNvPr>
          <p:cNvSpPr>
            <a:spLocks noGrp="1"/>
          </p:cNvSpPr>
          <p:nvPr>
            <p:ph type="body" sz="quarter" idx="18" hasCustomPrompt="1"/>
          </p:nvPr>
        </p:nvSpPr>
        <p:spPr>
          <a:xfrm>
            <a:off x="10646021" y="4703478"/>
            <a:ext cx="1244312"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Duration</a:t>
            </a:r>
          </a:p>
        </p:txBody>
      </p:sp>
      <p:pic>
        <p:nvPicPr>
          <p:cNvPr id="41" name="Grafik 40">
            <a:extLst>
              <a:ext uri="{FF2B5EF4-FFF2-40B4-BE49-F238E27FC236}">
                <a16:creationId xmlns:a16="http://schemas.microsoft.com/office/drawing/2014/main" xmlns="" id="{A10521A5-556A-FE42-B335-396C16C095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8258" y="3901006"/>
            <a:ext cx="830146" cy="744596"/>
          </a:xfrm>
          <a:prstGeom prst="rect">
            <a:avLst/>
          </a:prstGeom>
        </p:spPr>
      </p:pic>
      <p:pic>
        <p:nvPicPr>
          <p:cNvPr id="10" name="Grafik 9">
            <a:extLst>
              <a:ext uri="{FF2B5EF4-FFF2-40B4-BE49-F238E27FC236}">
                <a16:creationId xmlns:a16="http://schemas.microsoft.com/office/drawing/2014/main" xmlns="" id="{6269F0C7-5977-EC4A-8EF3-BC7847C542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950" y="3909505"/>
            <a:ext cx="1032293" cy="729748"/>
          </a:xfrm>
          <a:prstGeom prst="rect">
            <a:avLst/>
          </a:prstGeom>
        </p:spPr>
      </p:pic>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6" name="Grafik 15">
            <a:extLst>
              <a:ext uri="{FF2B5EF4-FFF2-40B4-BE49-F238E27FC236}">
                <a16:creationId xmlns:a16="http://schemas.microsoft.com/office/drawing/2014/main" xmlns="" id="{E08B572D-F048-AD41-85DE-4911EEDF790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315733" y="3901006"/>
            <a:ext cx="786912" cy="738247"/>
          </a:xfrm>
          <a:prstGeom prst="rect">
            <a:avLst/>
          </a:prstGeom>
        </p:spPr>
      </p:pic>
      <p:sp>
        <p:nvSpPr>
          <p:cNvPr id="28" name="Textplatzhalter 14">
            <a:extLst>
              <a:ext uri="{FF2B5EF4-FFF2-40B4-BE49-F238E27FC236}">
                <a16:creationId xmlns:a16="http://schemas.microsoft.com/office/drawing/2014/main" xmlns="" id="{7E385505-9100-FF46-8E6F-507F8327FEDF}"/>
              </a:ext>
            </a:extLst>
          </p:cNvPr>
          <p:cNvSpPr>
            <a:spLocks noGrp="1"/>
          </p:cNvSpPr>
          <p:nvPr>
            <p:ph type="body" sz="quarter" idx="16" hasCustomPrompt="1"/>
          </p:nvPr>
        </p:nvSpPr>
        <p:spPr>
          <a:xfrm>
            <a:off x="5998464" y="2242686"/>
            <a:ext cx="4974336"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Output</a:t>
            </a:r>
          </a:p>
          <a:p>
            <a:pPr marL="198900" indent="-198900">
              <a:spcBef>
                <a:spcPts val="0"/>
              </a:spcBef>
              <a:buClr>
                <a:srgbClr val="5C3575"/>
              </a:buClr>
              <a:buFont typeface="Wingdings" pitchFamily="2" charset="2"/>
              <a:buChar char="§"/>
            </a:pPr>
            <a:r>
              <a:rPr lang="en-US" dirty="0"/>
              <a:t>…</a:t>
            </a:r>
          </a:p>
        </p:txBody>
      </p:sp>
      <p:sp>
        <p:nvSpPr>
          <p:cNvPr id="29" name="Textplatzhalter 14">
            <a:extLst>
              <a:ext uri="{FF2B5EF4-FFF2-40B4-BE49-F238E27FC236}">
                <a16:creationId xmlns:a16="http://schemas.microsoft.com/office/drawing/2014/main" xmlns="" id="{A2A17FEF-63E2-2B4C-B50A-E8C0DF234B29}"/>
              </a:ext>
            </a:extLst>
          </p:cNvPr>
          <p:cNvSpPr>
            <a:spLocks noGrp="1"/>
          </p:cNvSpPr>
          <p:nvPr>
            <p:ph type="body" sz="quarter" idx="10" hasCustomPrompt="1"/>
          </p:nvPr>
        </p:nvSpPr>
        <p:spPr>
          <a:xfrm>
            <a:off x="1139421" y="2242686"/>
            <a:ext cx="4651779"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Input</a:t>
            </a:r>
          </a:p>
          <a:p>
            <a:pPr marL="198900" indent="-198900">
              <a:spcBef>
                <a:spcPts val="0"/>
              </a:spcBef>
              <a:buClr>
                <a:srgbClr val="5C3575"/>
              </a:buClr>
              <a:buFont typeface="Wingdings" pitchFamily="2" charset="2"/>
              <a:buChar char="§"/>
            </a:pPr>
            <a:r>
              <a:rPr lang="en-US" dirty="0"/>
              <a:t>…</a:t>
            </a:r>
          </a:p>
        </p:txBody>
      </p:sp>
      <p:pic>
        <p:nvPicPr>
          <p:cNvPr id="9" name="Grafik 8">
            <a:extLst>
              <a:ext uri="{FF2B5EF4-FFF2-40B4-BE49-F238E27FC236}">
                <a16:creationId xmlns:a16="http://schemas.microsoft.com/office/drawing/2014/main" xmlns="" id="{807129BA-8B84-A942-8145-68DF388CDBD3}"/>
              </a:ext>
            </a:extLst>
          </p:cNvPr>
          <p:cNvPicPr>
            <a:picLocks noChangeAspect="1"/>
          </p:cNvPicPr>
          <p:nvPr userDrawn="1"/>
        </p:nvPicPr>
        <p:blipFill>
          <a:blip r:embed="rId9"/>
          <a:stretch>
            <a:fillRect/>
          </a:stretch>
        </p:blipFill>
        <p:spPr>
          <a:xfrm>
            <a:off x="10738800" y="3895200"/>
            <a:ext cx="748800" cy="748800"/>
          </a:xfrm>
          <a:prstGeom prst="rect">
            <a:avLst/>
          </a:prstGeom>
        </p:spPr>
      </p:pic>
    </p:spTree>
    <p:extLst>
      <p:ext uri="{BB962C8B-B14F-4D97-AF65-F5344CB8AC3E}">
        <p14:creationId xmlns:p14="http://schemas.microsoft.com/office/powerpoint/2010/main" val="2003144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dence-monthly-30mi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solidFill>
            <a:srgbClr val="5C3575"/>
          </a:solid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17" name="Textplatzhalter 16">
            <a:extLst>
              <a:ext uri="{FF2B5EF4-FFF2-40B4-BE49-F238E27FC236}">
                <a16:creationId xmlns:a16="http://schemas.microsoft.com/office/drawing/2014/main" xmlns="" id="{F56D6D08-FD69-BD40-85DA-EE89D65F4A95}"/>
              </a:ext>
            </a:extLst>
          </p:cNvPr>
          <p:cNvSpPr>
            <a:spLocks noGrp="1"/>
          </p:cNvSpPr>
          <p:nvPr>
            <p:ph type="body" sz="quarter" idx="11" hasCustomPrompt="1"/>
          </p:nvPr>
        </p:nvSpPr>
        <p:spPr>
          <a:xfrm>
            <a:off x="1771651" y="176982"/>
            <a:ext cx="10118683" cy="634179"/>
          </a:xfrm>
        </p:spPr>
        <p:txBody>
          <a:bodyPr anchor="ctr">
            <a:noAutofit/>
          </a:bodyPr>
          <a:lstStyle>
            <a:lvl1pPr marL="0" indent="0">
              <a:buFontTx/>
              <a:buNone/>
              <a:defRPr lang="de-DE" sz="3600" b="1" kern="1200" dirty="0">
                <a:solidFill>
                  <a:schemeClr val="bg1"/>
                </a:solidFill>
                <a:latin typeface="+mn-lt"/>
                <a:ea typeface="+mn-ea"/>
                <a:cs typeface="Arial"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spcBef>
                <a:spcPct val="20000"/>
              </a:spcBef>
              <a:buClr>
                <a:srgbClr val="F0A000"/>
              </a:buClr>
              <a:buFontTx/>
              <a:buNone/>
            </a:pPr>
            <a:r>
              <a:rPr lang="de-DE" dirty="0"/>
              <a:t>NAME OF MEETING / REVIEW</a:t>
            </a:r>
          </a:p>
        </p:txBody>
      </p:sp>
      <p:sp>
        <p:nvSpPr>
          <p:cNvPr id="18" name="Textplatzhalter 14">
            <a:extLst>
              <a:ext uri="{FF2B5EF4-FFF2-40B4-BE49-F238E27FC236}">
                <a16:creationId xmlns:a16="http://schemas.microsoft.com/office/drawing/2014/main" xmlns="" id="{3CB7078B-3057-7C48-B917-B1535F4D547A}"/>
              </a:ext>
            </a:extLst>
          </p:cNvPr>
          <p:cNvSpPr>
            <a:spLocks noGrp="1"/>
          </p:cNvSpPr>
          <p:nvPr>
            <p:ph type="body" sz="quarter" idx="12" hasCustomPrompt="1"/>
          </p:nvPr>
        </p:nvSpPr>
        <p:spPr>
          <a:xfrm>
            <a:off x="1771652" y="1066801"/>
            <a:ext cx="9669889" cy="920247"/>
          </a:xfrm>
        </p:spPr>
        <p:txBody>
          <a:bodyPr>
            <a:normAutofit/>
          </a:bodyPr>
          <a:lstStyle>
            <a:lvl1pPr marL="0" indent="0">
              <a:buFontTx/>
              <a:buNone/>
              <a:defRPr sz="28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Purpose</a:t>
            </a:r>
            <a:endParaRPr lang="de-DE" dirty="0"/>
          </a:p>
        </p:txBody>
      </p:sp>
      <p:sp>
        <p:nvSpPr>
          <p:cNvPr id="19" name="Textplatzhalter 14">
            <a:extLst>
              <a:ext uri="{FF2B5EF4-FFF2-40B4-BE49-F238E27FC236}">
                <a16:creationId xmlns:a16="http://schemas.microsoft.com/office/drawing/2014/main" xmlns="" id="{06D173B0-1CBB-364F-96E0-1E24AE946EEE}"/>
              </a:ext>
            </a:extLst>
          </p:cNvPr>
          <p:cNvSpPr>
            <a:spLocks noGrp="1"/>
          </p:cNvSpPr>
          <p:nvPr>
            <p:ph type="body" sz="quarter" idx="13" hasCustomPrompt="1"/>
          </p:nvPr>
        </p:nvSpPr>
        <p:spPr>
          <a:xfrm>
            <a:off x="258096" y="4703477"/>
            <a:ext cx="3245296" cy="1773622"/>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Attendees</a:t>
            </a:r>
            <a:endParaRPr lang="de-DE" dirty="0"/>
          </a:p>
        </p:txBody>
      </p:sp>
      <p:sp>
        <p:nvSpPr>
          <p:cNvPr id="20" name="Textplatzhalter 14">
            <a:extLst>
              <a:ext uri="{FF2B5EF4-FFF2-40B4-BE49-F238E27FC236}">
                <a16:creationId xmlns:a16="http://schemas.microsoft.com/office/drawing/2014/main" xmlns="" id="{220DD065-7742-0948-8D3D-1EF1DED250DF}"/>
              </a:ext>
            </a:extLst>
          </p:cNvPr>
          <p:cNvSpPr>
            <a:spLocks noGrp="1"/>
          </p:cNvSpPr>
          <p:nvPr>
            <p:ph type="body" sz="quarter" idx="14" hasCustomPrompt="1"/>
          </p:nvPr>
        </p:nvSpPr>
        <p:spPr>
          <a:xfrm>
            <a:off x="3772480" y="4703477"/>
            <a:ext cx="5178325" cy="1786096"/>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Format / </a:t>
            </a:r>
            <a:r>
              <a:rPr lang="de-DE" dirty="0" err="1"/>
              <a:t>other</a:t>
            </a:r>
            <a:r>
              <a:rPr lang="de-DE" dirty="0"/>
              <a:t> </a:t>
            </a:r>
            <a:r>
              <a:rPr lang="de-DE" dirty="0" err="1"/>
              <a:t>comments</a:t>
            </a:r>
            <a:endParaRPr lang="de-DE" dirty="0"/>
          </a:p>
        </p:txBody>
      </p:sp>
      <p:sp>
        <p:nvSpPr>
          <p:cNvPr id="21" name="Textplatzhalter 14">
            <a:extLst>
              <a:ext uri="{FF2B5EF4-FFF2-40B4-BE49-F238E27FC236}">
                <a16:creationId xmlns:a16="http://schemas.microsoft.com/office/drawing/2014/main" xmlns="" id="{ABE99474-B583-8B4C-B70F-41E774D613F2}"/>
              </a:ext>
            </a:extLst>
          </p:cNvPr>
          <p:cNvSpPr>
            <a:spLocks noGrp="1"/>
          </p:cNvSpPr>
          <p:nvPr>
            <p:ph type="body" sz="quarter" idx="15" hasCustomPrompt="1"/>
          </p:nvPr>
        </p:nvSpPr>
        <p:spPr>
          <a:xfrm>
            <a:off x="9182582" y="4703478"/>
            <a:ext cx="1358097"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Cadence</a:t>
            </a:r>
            <a:endParaRPr lang="de-DE" dirty="0"/>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xmlns="" id="{B8F12786-986B-5F4A-82EB-ABCDD4CE1580}"/>
              </a:ext>
            </a:extLst>
          </p:cNvPr>
          <p:cNvSpPr>
            <a:spLocks noGrp="1"/>
          </p:cNvSpPr>
          <p:nvPr>
            <p:ph type="body" sz="quarter" idx="17"/>
          </p:nvPr>
        </p:nvSpPr>
        <p:spPr>
          <a:xfrm flipH="1">
            <a:off x="157315" y="1473904"/>
            <a:ext cx="1614333" cy="545792"/>
          </a:xfrm>
        </p:spPr>
        <p:txBody>
          <a:bodyPr>
            <a:normAutofit/>
          </a:bodyPr>
          <a:lstStyle>
            <a:lvl1pPr marL="0" indent="0" algn="ctr">
              <a:buFontTx/>
              <a:buNone/>
              <a:defRPr sz="1400" b="0">
                <a:latin typeface="+mn-lt"/>
              </a:defRPr>
            </a:lvl1pPr>
            <a:lvl2pPr marL="457200" indent="0">
              <a:buNone/>
              <a:defRPr/>
            </a:lvl2pPr>
            <a:lvl3pPr marL="914400" indent="0">
              <a:buNone/>
              <a:defRPr/>
            </a:lvl3pPr>
            <a:lvl4pPr marL="1371600" indent="0">
              <a:buNone/>
              <a:defRPr/>
            </a:lvl4pPr>
          </a:lstStyle>
          <a:p>
            <a:pPr lvl="0"/>
            <a:endParaRPr lang="de-DE" dirty="0"/>
          </a:p>
        </p:txBody>
      </p: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sp>
        <p:nvSpPr>
          <p:cNvPr id="36" name="Rechteck 35">
            <a:extLst>
              <a:ext uri="{FF2B5EF4-FFF2-40B4-BE49-F238E27FC236}">
                <a16:creationId xmlns:a16="http://schemas.microsoft.com/office/drawing/2014/main" xmlns="" id="{3DA5DD7F-BEF9-0A4B-93AE-7E982A42603C}"/>
              </a:ext>
            </a:extLst>
          </p:cNvPr>
          <p:cNvSpPr/>
          <p:nvPr userDrawn="1"/>
        </p:nvSpPr>
        <p:spPr>
          <a:xfrm>
            <a:off x="335590" y="1166128"/>
            <a:ext cx="1257783" cy="307777"/>
          </a:xfrm>
          <a:prstGeom prst="rect">
            <a:avLst/>
          </a:prstGeom>
        </p:spPr>
        <p:txBody>
          <a:bodyPr wrap="square">
            <a:spAutoFit/>
          </a:bodyPr>
          <a:lstStyle/>
          <a:p>
            <a:pPr lvl="0"/>
            <a:r>
              <a:rPr lang="de-DE" sz="1400" b="1" dirty="0" err="1">
                <a:latin typeface="+mn-lt"/>
              </a:rPr>
              <a:t>Facilitator</a:t>
            </a:r>
            <a:endParaRPr lang="de-DE" sz="1400" b="1" dirty="0">
              <a:latin typeface="+mn-lt"/>
            </a:endParaRPr>
          </a:p>
        </p:txBody>
      </p:sp>
      <p:sp>
        <p:nvSpPr>
          <p:cNvPr id="37" name="Textplatzhalter 14">
            <a:extLst>
              <a:ext uri="{FF2B5EF4-FFF2-40B4-BE49-F238E27FC236}">
                <a16:creationId xmlns:a16="http://schemas.microsoft.com/office/drawing/2014/main" xmlns="" id="{DC043B63-6552-8641-B879-080B3A012F1F}"/>
              </a:ext>
            </a:extLst>
          </p:cNvPr>
          <p:cNvSpPr>
            <a:spLocks noGrp="1"/>
          </p:cNvSpPr>
          <p:nvPr>
            <p:ph type="body" sz="quarter" idx="18" hasCustomPrompt="1"/>
          </p:nvPr>
        </p:nvSpPr>
        <p:spPr>
          <a:xfrm>
            <a:off x="10646021" y="4703478"/>
            <a:ext cx="1244312"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Duration</a:t>
            </a:r>
          </a:p>
        </p:txBody>
      </p:sp>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6" name="Grafik 15">
            <a:extLst>
              <a:ext uri="{FF2B5EF4-FFF2-40B4-BE49-F238E27FC236}">
                <a16:creationId xmlns:a16="http://schemas.microsoft.com/office/drawing/2014/main" xmlns="" id="{E08B572D-F048-AD41-85DE-4911EEDF79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5733" y="3901006"/>
            <a:ext cx="786912" cy="738247"/>
          </a:xfrm>
          <a:prstGeom prst="rect">
            <a:avLst/>
          </a:prstGeom>
        </p:spPr>
      </p:pic>
      <p:sp>
        <p:nvSpPr>
          <p:cNvPr id="28" name="Textplatzhalter 14">
            <a:extLst>
              <a:ext uri="{FF2B5EF4-FFF2-40B4-BE49-F238E27FC236}">
                <a16:creationId xmlns:a16="http://schemas.microsoft.com/office/drawing/2014/main" xmlns="" id="{7E385505-9100-FF46-8E6F-507F8327FEDF}"/>
              </a:ext>
            </a:extLst>
          </p:cNvPr>
          <p:cNvSpPr>
            <a:spLocks noGrp="1"/>
          </p:cNvSpPr>
          <p:nvPr>
            <p:ph type="body" sz="quarter" idx="16" hasCustomPrompt="1"/>
          </p:nvPr>
        </p:nvSpPr>
        <p:spPr>
          <a:xfrm>
            <a:off x="5998464" y="2242686"/>
            <a:ext cx="4974336"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Output</a:t>
            </a:r>
          </a:p>
          <a:p>
            <a:pPr marL="198900" indent="-198900">
              <a:spcBef>
                <a:spcPts val="0"/>
              </a:spcBef>
              <a:buClr>
                <a:srgbClr val="5C3575"/>
              </a:buClr>
              <a:buFont typeface="Wingdings" pitchFamily="2" charset="2"/>
              <a:buChar char="§"/>
            </a:pPr>
            <a:r>
              <a:rPr lang="en-US" dirty="0"/>
              <a:t>…</a:t>
            </a:r>
          </a:p>
        </p:txBody>
      </p:sp>
      <p:sp>
        <p:nvSpPr>
          <p:cNvPr id="29" name="Textplatzhalter 14">
            <a:extLst>
              <a:ext uri="{FF2B5EF4-FFF2-40B4-BE49-F238E27FC236}">
                <a16:creationId xmlns:a16="http://schemas.microsoft.com/office/drawing/2014/main" xmlns="" id="{A2A17FEF-63E2-2B4C-B50A-E8C0DF234B29}"/>
              </a:ext>
            </a:extLst>
          </p:cNvPr>
          <p:cNvSpPr>
            <a:spLocks noGrp="1"/>
          </p:cNvSpPr>
          <p:nvPr>
            <p:ph type="body" sz="quarter" idx="10" hasCustomPrompt="1"/>
          </p:nvPr>
        </p:nvSpPr>
        <p:spPr>
          <a:xfrm>
            <a:off x="1139421" y="2242686"/>
            <a:ext cx="4651779"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Input</a:t>
            </a:r>
          </a:p>
          <a:p>
            <a:pPr marL="198900" indent="-198900">
              <a:spcBef>
                <a:spcPts val="0"/>
              </a:spcBef>
              <a:buClr>
                <a:srgbClr val="5C3575"/>
              </a:buClr>
              <a:buFont typeface="Wingdings" pitchFamily="2" charset="2"/>
              <a:buChar char="§"/>
            </a:pPr>
            <a:r>
              <a:rPr lang="en-US" dirty="0"/>
              <a:t>…</a:t>
            </a:r>
          </a:p>
        </p:txBody>
      </p:sp>
      <p:pic>
        <p:nvPicPr>
          <p:cNvPr id="2" name="Grafik 1">
            <a:extLst>
              <a:ext uri="{FF2B5EF4-FFF2-40B4-BE49-F238E27FC236}">
                <a16:creationId xmlns:a16="http://schemas.microsoft.com/office/drawing/2014/main" xmlns="" id="{F8D43C3E-F12E-8042-9A60-401BF1E00288}"/>
              </a:ext>
            </a:extLst>
          </p:cNvPr>
          <p:cNvPicPr>
            <a:picLocks/>
          </p:cNvPicPr>
          <p:nvPr userDrawn="1"/>
        </p:nvPicPr>
        <p:blipFill>
          <a:blip r:embed="rId7"/>
          <a:stretch>
            <a:fillRect/>
          </a:stretch>
        </p:blipFill>
        <p:spPr>
          <a:xfrm>
            <a:off x="10737578" y="3895200"/>
            <a:ext cx="748800" cy="748800"/>
          </a:xfrm>
          <a:prstGeom prst="rect">
            <a:avLst/>
          </a:prstGeom>
        </p:spPr>
      </p:pic>
      <p:pic>
        <p:nvPicPr>
          <p:cNvPr id="30" name="Grafik 29">
            <a:extLst>
              <a:ext uri="{FF2B5EF4-FFF2-40B4-BE49-F238E27FC236}">
                <a16:creationId xmlns:a16="http://schemas.microsoft.com/office/drawing/2014/main" xmlns="" id="{84234088-496F-2C4A-B990-A70FB7A78F2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9950" y="3909505"/>
            <a:ext cx="1032293" cy="729748"/>
          </a:xfrm>
          <a:prstGeom prst="rect">
            <a:avLst/>
          </a:prstGeom>
        </p:spPr>
      </p:pic>
      <p:pic>
        <p:nvPicPr>
          <p:cNvPr id="31" name="Grafik 30">
            <a:extLst>
              <a:ext uri="{FF2B5EF4-FFF2-40B4-BE49-F238E27FC236}">
                <a16:creationId xmlns:a16="http://schemas.microsoft.com/office/drawing/2014/main" xmlns="" id="{88A7C977-CE83-CC4A-9DA3-BA454A184A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88258" y="3901006"/>
            <a:ext cx="830146" cy="744596"/>
          </a:xfrm>
          <a:prstGeom prst="rect">
            <a:avLst/>
          </a:prstGeom>
        </p:spPr>
      </p:pic>
    </p:spTree>
    <p:extLst>
      <p:ext uri="{BB962C8B-B14F-4D97-AF65-F5344CB8AC3E}">
        <p14:creationId xmlns:p14="http://schemas.microsoft.com/office/powerpoint/2010/main" val="4160191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dence-monthly-60mi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solidFill>
            <a:srgbClr val="5C3575"/>
          </a:solid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17" name="Textplatzhalter 16">
            <a:extLst>
              <a:ext uri="{FF2B5EF4-FFF2-40B4-BE49-F238E27FC236}">
                <a16:creationId xmlns:a16="http://schemas.microsoft.com/office/drawing/2014/main" xmlns="" id="{F56D6D08-FD69-BD40-85DA-EE89D65F4A95}"/>
              </a:ext>
            </a:extLst>
          </p:cNvPr>
          <p:cNvSpPr>
            <a:spLocks noGrp="1"/>
          </p:cNvSpPr>
          <p:nvPr>
            <p:ph type="body" sz="quarter" idx="11" hasCustomPrompt="1"/>
          </p:nvPr>
        </p:nvSpPr>
        <p:spPr>
          <a:xfrm>
            <a:off x="1771651" y="176982"/>
            <a:ext cx="10118683" cy="634179"/>
          </a:xfrm>
        </p:spPr>
        <p:txBody>
          <a:bodyPr anchor="ctr">
            <a:noAutofit/>
          </a:bodyPr>
          <a:lstStyle>
            <a:lvl1pPr marL="0" indent="0">
              <a:buFontTx/>
              <a:buNone/>
              <a:defRPr sz="3600" b="1">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NAME OF MEETING / REVIEW</a:t>
            </a:r>
          </a:p>
        </p:txBody>
      </p:sp>
      <p:sp>
        <p:nvSpPr>
          <p:cNvPr id="18" name="Textplatzhalter 14">
            <a:extLst>
              <a:ext uri="{FF2B5EF4-FFF2-40B4-BE49-F238E27FC236}">
                <a16:creationId xmlns:a16="http://schemas.microsoft.com/office/drawing/2014/main" xmlns="" id="{3CB7078B-3057-7C48-B917-B1535F4D547A}"/>
              </a:ext>
            </a:extLst>
          </p:cNvPr>
          <p:cNvSpPr>
            <a:spLocks noGrp="1"/>
          </p:cNvSpPr>
          <p:nvPr>
            <p:ph type="body" sz="quarter" idx="12" hasCustomPrompt="1"/>
          </p:nvPr>
        </p:nvSpPr>
        <p:spPr>
          <a:xfrm>
            <a:off x="1771652" y="1066801"/>
            <a:ext cx="9669889" cy="920247"/>
          </a:xfrm>
        </p:spPr>
        <p:txBody>
          <a:bodyPr>
            <a:normAutofit/>
          </a:bodyPr>
          <a:lstStyle>
            <a:lvl1pPr marL="0" indent="0">
              <a:buFontTx/>
              <a:buNone/>
              <a:defRPr sz="28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Purpose</a:t>
            </a:r>
            <a:endParaRPr lang="de-DE" dirty="0"/>
          </a:p>
        </p:txBody>
      </p:sp>
      <p:sp>
        <p:nvSpPr>
          <p:cNvPr id="19" name="Textplatzhalter 14">
            <a:extLst>
              <a:ext uri="{FF2B5EF4-FFF2-40B4-BE49-F238E27FC236}">
                <a16:creationId xmlns:a16="http://schemas.microsoft.com/office/drawing/2014/main" xmlns="" id="{06D173B0-1CBB-364F-96E0-1E24AE946EEE}"/>
              </a:ext>
            </a:extLst>
          </p:cNvPr>
          <p:cNvSpPr>
            <a:spLocks noGrp="1"/>
          </p:cNvSpPr>
          <p:nvPr>
            <p:ph type="body" sz="quarter" idx="13" hasCustomPrompt="1"/>
          </p:nvPr>
        </p:nvSpPr>
        <p:spPr>
          <a:xfrm>
            <a:off x="258096" y="4703477"/>
            <a:ext cx="3245296" cy="1773622"/>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Attendees</a:t>
            </a:r>
            <a:endParaRPr lang="de-DE" dirty="0"/>
          </a:p>
        </p:txBody>
      </p:sp>
      <p:sp>
        <p:nvSpPr>
          <p:cNvPr id="20" name="Textplatzhalter 14">
            <a:extLst>
              <a:ext uri="{FF2B5EF4-FFF2-40B4-BE49-F238E27FC236}">
                <a16:creationId xmlns:a16="http://schemas.microsoft.com/office/drawing/2014/main" xmlns="" id="{220DD065-7742-0948-8D3D-1EF1DED250DF}"/>
              </a:ext>
            </a:extLst>
          </p:cNvPr>
          <p:cNvSpPr>
            <a:spLocks noGrp="1"/>
          </p:cNvSpPr>
          <p:nvPr>
            <p:ph type="body" sz="quarter" idx="14" hasCustomPrompt="1"/>
          </p:nvPr>
        </p:nvSpPr>
        <p:spPr>
          <a:xfrm>
            <a:off x="3772480" y="4703477"/>
            <a:ext cx="5178325" cy="1786096"/>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Format / </a:t>
            </a:r>
            <a:r>
              <a:rPr lang="de-DE" dirty="0" err="1"/>
              <a:t>other</a:t>
            </a:r>
            <a:r>
              <a:rPr lang="de-DE" dirty="0"/>
              <a:t> </a:t>
            </a:r>
            <a:r>
              <a:rPr lang="de-DE" dirty="0" err="1"/>
              <a:t>comments</a:t>
            </a:r>
            <a:endParaRPr lang="de-DE" dirty="0"/>
          </a:p>
        </p:txBody>
      </p:sp>
      <p:sp>
        <p:nvSpPr>
          <p:cNvPr id="21" name="Textplatzhalter 14">
            <a:extLst>
              <a:ext uri="{FF2B5EF4-FFF2-40B4-BE49-F238E27FC236}">
                <a16:creationId xmlns:a16="http://schemas.microsoft.com/office/drawing/2014/main" xmlns="" id="{ABE99474-B583-8B4C-B70F-41E774D613F2}"/>
              </a:ext>
            </a:extLst>
          </p:cNvPr>
          <p:cNvSpPr>
            <a:spLocks noGrp="1"/>
          </p:cNvSpPr>
          <p:nvPr>
            <p:ph type="body" sz="quarter" idx="15" hasCustomPrompt="1"/>
          </p:nvPr>
        </p:nvSpPr>
        <p:spPr>
          <a:xfrm>
            <a:off x="9182582" y="4703478"/>
            <a:ext cx="1358097"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Cadence</a:t>
            </a:r>
            <a:endParaRPr lang="de-DE" dirty="0"/>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xmlns="" id="{B8F12786-986B-5F4A-82EB-ABCDD4CE1580}"/>
              </a:ext>
            </a:extLst>
          </p:cNvPr>
          <p:cNvSpPr>
            <a:spLocks noGrp="1"/>
          </p:cNvSpPr>
          <p:nvPr>
            <p:ph type="body" sz="quarter" idx="17"/>
          </p:nvPr>
        </p:nvSpPr>
        <p:spPr>
          <a:xfrm flipH="1">
            <a:off x="157315" y="1473904"/>
            <a:ext cx="1614333" cy="545792"/>
          </a:xfrm>
        </p:spPr>
        <p:txBody>
          <a:bodyPr>
            <a:normAutofit/>
          </a:bodyPr>
          <a:lstStyle>
            <a:lvl1pPr marL="0" indent="0" algn="ctr">
              <a:buFontTx/>
              <a:buNone/>
              <a:defRPr sz="1400" b="0">
                <a:latin typeface="+mn-lt"/>
              </a:defRPr>
            </a:lvl1pPr>
            <a:lvl2pPr marL="457200" indent="0">
              <a:buNone/>
              <a:defRPr/>
            </a:lvl2pPr>
            <a:lvl3pPr marL="914400" indent="0">
              <a:buNone/>
              <a:defRPr/>
            </a:lvl3pPr>
            <a:lvl4pPr marL="1371600" indent="0">
              <a:buNone/>
              <a:defRPr/>
            </a:lvl4pPr>
          </a:lstStyle>
          <a:p>
            <a:pPr lvl="0"/>
            <a:endParaRPr lang="de-DE" dirty="0"/>
          </a:p>
        </p:txBody>
      </p: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sp>
        <p:nvSpPr>
          <p:cNvPr id="36" name="Rechteck 35">
            <a:extLst>
              <a:ext uri="{FF2B5EF4-FFF2-40B4-BE49-F238E27FC236}">
                <a16:creationId xmlns:a16="http://schemas.microsoft.com/office/drawing/2014/main" xmlns="" id="{3DA5DD7F-BEF9-0A4B-93AE-7E982A42603C}"/>
              </a:ext>
            </a:extLst>
          </p:cNvPr>
          <p:cNvSpPr/>
          <p:nvPr userDrawn="1"/>
        </p:nvSpPr>
        <p:spPr>
          <a:xfrm>
            <a:off x="335590" y="1166128"/>
            <a:ext cx="1257783" cy="307777"/>
          </a:xfrm>
          <a:prstGeom prst="rect">
            <a:avLst/>
          </a:prstGeom>
        </p:spPr>
        <p:txBody>
          <a:bodyPr wrap="square">
            <a:spAutoFit/>
          </a:bodyPr>
          <a:lstStyle/>
          <a:p>
            <a:pPr lvl="0"/>
            <a:r>
              <a:rPr lang="de-DE" sz="1400" b="1" dirty="0" err="1">
                <a:latin typeface="+mn-lt"/>
              </a:rPr>
              <a:t>Facilitator</a:t>
            </a:r>
            <a:endParaRPr lang="de-DE" sz="1400" b="1" dirty="0">
              <a:latin typeface="+mn-lt"/>
            </a:endParaRPr>
          </a:p>
        </p:txBody>
      </p:sp>
      <p:sp>
        <p:nvSpPr>
          <p:cNvPr id="37" name="Textplatzhalter 14">
            <a:extLst>
              <a:ext uri="{FF2B5EF4-FFF2-40B4-BE49-F238E27FC236}">
                <a16:creationId xmlns:a16="http://schemas.microsoft.com/office/drawing/2014/main" xmlns="" id="{DC043B63-6552-8641-B879-080B3A012F1F}"/>
              </a:ext>
            </a:extLst>
          </p:cNvPr>
          <p:cNvSpPr>
            <a:spLocks noGrp="1"/>
          </p:cNvSpPr>
          <p:nvPr>
            <p:ph type="body" sz="quarter" idx="18" hasCustomPrompt="1"/>
          </p:nvPr>
        </p:nvSpPr>
        <p:spPr>
          <a:xfrm>
            <a:off x="10646021" y="4703478"/>
            <a:ext cx="1244312"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Duration</a:t>
            </a:r>
          </a:p>
        </p:txBody>
      </p:sp>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6" name="Grafik 15">
            <a:extLst>
              <a:ext uri="{FF2B5EF4-FFF2-40B4-BE49-F238E27FC236}">
                <a16:creationId xmlns:a16="http://schemas.microsoft.com/office/drawing/2014/main" xmlns="" id="{E08B572D-F048-AD41-85DE-4911EEDF79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5733" y="3901006"/>
            <a:ext cx="786912" cy="738247"/>
          </a:xfrm>
          <a:prstGeom prst="rect">
            <a:avLst/>
          </a:prstGeom>
        </p:spPr>
      </p:pic>
      <p:sp>
        <p:nvSpPr>
          <p:cNvPr id="28" name="Textplatzhalter 14">
            <a:extLst>
              <a:ext uri="{FF2B5EF4-FFF2-40B4-BE49-F238E27FC236}">
                <a16:creationId xmlns:a16="http://schemas.microsoft.com/office/drawing/2014/main" xmlns="" id="{7E385505-9100-FF46-8E6F-507F8327FEDF}"/>
              </a:ext>
            </a:extLst>
          </p:cNvPr>
          <p:cNvSpPr>
            <a:spLocks noGrp="1"/>
          </p:cNvSpPr>
          <p:nvPr>
            <p:ph type="body" sz="quarter" idx="16" hasCustomPrompt="1"/>
          </p:nvPr>
        </p:nvSpPr>
        <p:spPr>
          <a:xfrm>
            <a:off x="5998464" y="2242686"/>
            <a:ext cx="4974336"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Output</a:t>
            </a:r>
          </a:p>
          <a:p>
            <a:pPr marL="198900" indent="-198900">
              <a:spcBef>
                <a:spcPts val="0"/>
              </a:spcBef>
              <a:buClr>
                <a:srgbClr val="5C3575"/>
              </a:buClr>
              <a:buFont typeface="Wingdings" pitchFamily="2" charset="2"/>
              <a:buChar char="§"/>
            </a:pPr>
            <a:r>
              <a:rPr lang="en-US" dirty="0"/>
              <a:t>…</a:t>
            </a:r>
          </a:p>
        </p:txBody>
      </p:sp>
      <p:sp>
        <p:nvSpPr>
          <p:cNvPr id="29" name="Textplatzhalter 14">
            <a:extLst>
              <a:ext uri="{FF2B5EF4-FFF2-40B4-BE49-F238E27FC236}">
                <a16:creationId xmlns:a16="http://schemas.microsoft.com/office/drawing/2014/main" xmlns="" id="{A2A17FEF-63E2-2B4C-B50A-E8C0DF234B29}"/>
              </a:ext>
            </a:extLst>
          </p:cNvPr>
          <p:cNvSpPr>
            <a:spLocks noGrp="1"/>
          </p:cNvSpPr>
          <p:nvPr>
            <p:ph type="body" sz="quarter" idx="10" hasCustomPrompt="1"/>
          </p:nvPr>
        </p:nvSpPr>
        <p:spPr>
          <a:xfrm>
            <a:off x="1139421" y="2242686"/>
            <a:ext cx="4651779"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Input</a:t>
            </a:r>
          </a:p>
          <a:p>
            <a:pPr marL="198900" indent="-198900">
              <a:spcBef>
                <a:spcPts val="0"/>
              </a:spcBef>
              <a:buClr>
                <a:srgbClr val="5C3575"/>
              </a:buClr>
              <a:buFont typeface="Wingdings" pitchFamily="2" charset="2"/>
              <a:buChar char="§"/>
            </a:pPr>
            <a:r>
              <a:rPr lang="en-US" dirty="0"/>
              <a:t>…</a:t>
            </a:r>
          </a:p>
        </p:txBody>
      </p:sp>
      <p:pic>
        <p:nvPicPr>
          <p:cNvPr id="9" name="Grafik 8">
            <a:extLst>
              <a:ext uri="{FF2B5EF4-FFF2-40B4-BE49-F238E27FC236}">
                <a16:creationId xmlns:a16="http://schemas.microsoft.com/office/drawing/2014/main" xmlns="" id="{AD76A538-23A1-2045-83B3-EC010AE46F80}"/>
              </a:ext>
            </a:extLst>
          </p:cNvPr>
          <p:cNvPicPr>
            <a:picLocks noChangeAspect="1"/>
          </p:cNvPicPr>
          <p:nvPr userDrawn="1"/>
        </p:nvPicPr>
        <p:blipFill>
          <a:blip r:embed="rId7"/>
          <a:stretch>
            <a:fillRect/>
          </a:stretch>
        </p:blipFill>
        <p:spPr>
          <a:xfrm>
            <a:off x="10738800" y="3895200"/>
            <a:ext cx="748800" cy="748800"/>
          </a:xfrm>
          <a:prstGeom prst="rect">
            <a:avLst/>
          </a:prstGeom>
        </p:spPr>
      </p:pic>
      <p:pic>
        <p:nvPicPr>
          <p:cNvPr id="30" name="Grafik 29">
            <a:extLst>
              <a:ext uri="{FF2B5EF4-FFF2-40B4-BE49-F238E27FC236}">
                <a16:creationId xmlns:a16="http://schemas.microsoft.com/office/drawing/2014/main" xmlns="" id="{748774E0-39A7-684E-8EA2-C1A4A578EB2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888258" y="3901006"/>
            <a:ext cx="830146" cy="744596"/>
          </a:xfrm>
          <a:prstGeom prst="rect">
            <a:avLst/>
          </a:prstGeom>
        </p:spPr>
      </p:pic>
      <p:pic>
        <p:nvPicPr>
          <p:cNvPr id="31" name="Grafik 30">
            <a:extLst>
              <a:ext uri="{FF2B5EF4-FFF2-40B4-BE49-F238E27FC236}">
                <a16:creationId xmlns:a16="http://schemas.microsoft.com/office/drawing/2014/main" xmlns="" id="{E8DDEA50-9261-154D-A27B-6A76B001C2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9950" y="3909505"/>
            <a:ext cx="1032293" cy="729748"/>
          </a:xfrm>
          <a:prstGeom prst="rect">
            <a:avLst/>
          </a:prstGeom>
        </p:spPr>
      </p:pic>
    </p:spTree>
    <p:extLst>
      <p:ext uri="{BB962C8B-B14F-4D97-AF65-F5344CB8AC3E}">
        <p14:creationId xmlns:p14="http://schemas.microsoft.com/office/powerpoint/2010/main" val="1174894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adence-PRIN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pic>
        <p:nvPicPr>
          <p:cNvPr id="41" name="Grafik 40">
            <a:extLst>
              <a:ext uri="{FF2B5EF4-FFF2-40B4-BE49-F238E27FC236}">
                <a16:creationId xmlns:a16="http://schemas.microsoft.com/office/drawing/2014/main" xmlns="" id="{A10521A5-556A-FE42-B335-396C16C095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8258" y="3903042"/>
            <a:ext cx="830146" cy="744596"/>
          </a:xfrm>
          <a:prstGeom prst="rect">
            <a:avLst/>
          </a:prstGeom>
        </p:spPr>
      </p:pic>
      <p:pic>
        <p:nvPicPr>
          <p:cNvPr id="10" name="Grafik 9">
            <a:extLst>
              <a:ext uri="{FF2B5EF4-FFF2-40B4-BE49-F238E27FC236}">
                <a16:creationId xmlns:a16="http://schemas.microsoft.com/office/drawing/2014/main" xmlns="" id="{6269F0C7-5977-EC4A-8EF3-BC7847C542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950" y="3917890"/>
            <a:ext cx="1032293" cy="729748"/>
          </a:xfrm>
          <a:prstGeom prst="rect">
            <a:avLst/>
          </a:prstGeom>
        </p:spPr>
      </p:pic>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1" name="Grafik 10">
            <a:extLst>
              <a:ext uri="{FF2B5EF4-FFF2-40B4-BE49-F238E27FC236}">
                <a16:creationId xmlns:a16="http://schemas.microsoft.com/office/drawing/2014/main" xmlns="" id="{85B6F427-CACD-9D4A-8D1C-D3D9F82C7F1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02858" y="3865749"/>
            <a:ext cx="781889" cy="781889"/>
          </a:xfrm>
          <a:prstGeom prst="rect">
            <a:avLst/>
          </a:prstGeom>
        </p:spPr>
      </p:pic>
      <p:pic>
        <p:nvPicPr>
          <p:cNvPr id="13" name="Grafik 12">
            <a:extLst>
              <a:ext uri="{FF2B5EF4-FFF2-40B4-BE49-F238E27FC236}">
                <a16:creationId xmlns:a16="http://schemas.microsoft.com/office/drawing/2014/main" xmlns="" id="{D83AC478-00B1-0747-A6FE-B7852A749BE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419166" y="3903042"/>
            <a:ext cx="863839" cy="744596"/>
          </a:xfrm>
          <a:prstGeom prst="rect">
            <a:avLst/>
          </a:prstGeom>
        </p:spPr>
      </p:pic>
    </p:spTree>
    <p:extLst>
      <p:ext uri="{BB962C8B-B14F-4D97-AF65-F5344CB8AC3E}">
        <p14:creationId xmlns:p14="http://schemas.microsoft.com/office/powerpoint/2010/main" val="805353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75629" y="1065155"/>
            <a:ext cx="8420668"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820793" y="4268337"/>
            <a:ext cx="1111644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pic>
        <p:nvPicPr>
          <p:cNvPr id="5" name="Picture 2"/>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1854" t="24801" r="5446" b="45806"/>
          <a:stretch/>
        </p:blipFill>
        <p:spPr bwMode="auto">
          <a:xfrm>
            <a:off x="807523" y="1063261"/>
            <a:ext cx="2422920" cy="180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userDrawn="1"/>
        </p:nvSpPr>
        <p:spPr>
          <a:xfrm>
            <a:off x="868220" y="2678249"/>
            <a:ext cx="2277749" cy="338554"/>
          </a:xfrm>
          <a:prstGeom prst="rect">
            <a:avLst/>
          </a:prstGeom>
          <a:noFill/>
        </p:spPr>
        <p:txBody>
          <a:bodyPr wrap="square" rtlCol="0">
            <a:spAutoFit/>
          </a:bodyPr>
          <a:lstStyle/>
          <a:p>
            <a:pPr algn="ctr"/>
            <a:r>
              <a:rPr lang="en-US" sz="1600" b="1" dirty="0">
                <a:latin typeface="Calibri" panose="020F0502020204030204" pitchFamily="34" charset="0"/>
              </a:rPr>
              <a:t>Certified Training</a:t>
            </a:r>
          </a:p>
        </p:txBody>
      </p:sp>
    </p:spTree>
    <p:extLst>
      <p:ext uri="{BB962C8B-B14F-4D97-AF65-F5344CB8AC3E}">
        <p14:creationId xmlns:p14="http://schemas.microsoft.com/office/powerpoint/2010/main" val="8370414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909852" y="2183643"/>
            <a:ext cx="10317707"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ytuł 1"/>
          <p:cNvSpPr>
            <a:spLocks noGrp="1"/>
          </p:cNvSpPr>
          <p:nvPr>
            <p:ph type="title" hasCustomPrompt="1"/>
          </p:nvPr>
        </p:nvSpPr>
        <p:spPr>
          <a:xfrm>
            <a:off x="868081" y="2186215"/>
            <a:ext cx="10363200" cy="2426729"/>
          </a:xfrm>
        </p:spPr>
        <p:txBody>
          <a:bodyPr anchor="ctr"/>
          <a:lstStyle>
            <a:lvl1pPr algn="ctr">
              <a:defRPr sz="4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160245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668050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909852" y="2183643"/>
            <a:ext cx="10317707"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chemeClr val="bg1"/>
              </a:solidFill>
            </a:endParaRPr>
          </a:p>
        </p:txBody>
      </p:sp>
      <p:sp>
        <p:nvSpPr>
          <p:cNvPr id="2" name="Title 1"/>
          <p:cNvSpPr>
            <a:spLocks noGrp="1"/>
          </p:cNvSpPr>
          <p:nvPr>
            <p:ph type="title"/>
          </p:nvPr>
        </p:nvSpPr>
        <p:spPr>
          <a:xfrm>
            <a:off x="909852" y="2183643"/>
            <a:ext cx="10317707"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27630399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342900" indent="-342900">
              <a:buClr>
                <a:srgbClr val="7030A0"/>
              </a:buClr>
              <a:buFontTx/>
              <a:buBlip>
                <a:blip r:embed="rId2"/>
              </a:buBlip>
              <a:defRPr>
                <a:latin typeface="+mn-lt"/>
              </a:defRPr>
            </a:lvl1pPr>
            <a:lvl2pPr marL="742950" indent="-285750">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40694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771094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064540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49010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2469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dirty="0"/>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Tree>
    <p:extLst>
      <p:ext uri="{BB962C8B-B14F-4D97-AF65-F5344CB8AC3E}">
        <p14:creationId xmlns:p14="http://schemas.microsoft.com/office/powerpoint/2010/main" val="3377592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4067458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8763904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26865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42251256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08866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2032000" y="1295400"/>
            <a:ext cx="7981803"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chemeClr val="bg1"/>
              </a:solidFill>
            </a:endParaRPr>
          </a:p>
        </p:txBody>
      </p:sp>
      <p:sp>
        <p:nvSpPr>
          <p:cNvPr id="5" name="Freeform 439"/>
          <p:cNvSpPr>
            <a:spLocks/>
          </p:cNvSpPr>
          <p:nvPr userDrawn="1"/>
        </p:nvSpPr>
        <p:spPr bwMode="auto">
          <a:xfrm>
            <a:off x="1828801" y="1143000"/>
            <a:ext cx="84328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pic>
        <p:nvPicPr>
          <p:cNvPr id="6" name="Picture 5"/>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9977" b="98376" l="9937" r="89958">
                        <a14:foregroundMark x1="14059" y1="96404" x2="14059" y2="96404"/>
                        <a14:foregroundMark x1="42178" y1="98376" x2="42178" y2="98376"/>
                        <a14:foregroundMark x1="83510" y1="86891" x2="83510" y2="86891"/>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59437" r="68521"/>
          <a:stretch/>
        </p:blipFill>
        <p:spPr bwMode="auto">
          <a:xfrm>
            <a:off x="-388721" y="4215684"/>
            <a:ext cx="242072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9977" b="98376" l="9937" r="89958">
                        <a14:foregroundMark x1="14059" y1="96404" x2="14059" y2="96404"/>
                        <a14:foregroundMark x1="42178" y1="98376" x2="42178" y2="98376"/>
                        <a14:foregroundMark x1="83510" y1="86891" x2="83510" y2="86891"/>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69032" t="57517"/>
          <a:stretch/>
        </p:blipFill>
        <p:spPr bwMode="auto">
          <a:xfrm>
            <a:off x="10013802" y="4114800"/>
            <a:ext cx="238139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2133601" y="1447801"/>
            <a:ext cx="7721600" cy="4495800"/>
          </a:xfrm>
        </p:spPr>
        <p:txBody>
          <a:bodyPr/>
          <a:lstStyle>
            <a:lvl1pPr marL="342900" indent="-342900">
              <a:buClr>
                <a:schemeClr val="bg1"/>
              </a:buClr>
              <a:buFont typeface="Wingdings" panose="05000000000000000000" pitchFamily="2" charset="2"/>
              <a:buChar char="§"/>
              <a:defRPr>
                <a:solidFill>
                  <a:schemeClr val="bg1"/>
                </a:solidFill>
              </a:defRPr>
            </a:lvl1pPr>
            <a:lvl2pPr>
              <a:defRPr>
                <a:solidFill>
                  <a:schemeClr val="bg1"/>
                </a:solidFill>
              </a:defRPr>
            </a:lvl2pPr>
            <a:lvl3pPr marL="1143000" indent="-22860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89625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Rectangle 6"/>
          <p:cNvSpPr/>
          <p:nvPr userDrawn="1"/>
        </p:nvSpPr>
        <p:spPr>
          <a:xfrm>
            <a:off x="909852" y="2183643"/>
            <a:ext cx="10317707" cy="2429300"/>
          </a:xfrm>
          <a:prstGeom prst="rect">
            <a:avLst/>
          </a:prstGeom>
          <a:gradFill flip="none" rotWithShape="1">
            <a:gsLst>
              <a:gs pos="0">
                <a:srgbClr val="002060"/>
              </a:gs>
              <a:gs pos="31000">
                <a:srgbClr val="7030A0"/>
              </a:gs>
              <a:gs pos="100000">
                <a:srgbClr val="D7B4FA"/>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hasCustomPrompt="1"/>
          </p:nvPr>
        </p:nvSpPr>
        <p:spPr>
          <a:xfrm>
            <a:off x="887105" y="2183643"/>
            <a:ext cx="10363200" cy="2429300"/>
          </a:xfrm>
        </p:spPr>
        <p:txBody>
          <a:bodyPr anchor="ctr"/>
          <a:lstStyle>
            <a:lvl1pPr algn="ctr">
              <a:defRPr sz="4000" b="1" cap="none">
                <a:solidFill>
                  <a:schemeClr val="bg1"/>
                </a:solidFill>
              </a:defRPr>
            </a:lvl1pPr>
          </a:lstStyle>
          <a:p>
            <a:r>
              <a:rPr lang="en-US" dirty="0"/>
              <a:t>Click To Edit Master Title Style</a:t>
            </a:r>
          </a:p>
        </p:txBody>
      </p:sp>
      <p:sp>
        <p:nvSpPr>
          <p:cNvPr id="8"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1602756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98800" y="455555"/>
            <a:ext cx="8797497" cy="1905000"/>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3098800" y="2540000"/>
            <a:ext cx="8838441" cy="34809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8" name="Grafik 7">
            <a:extLst>
              <a:ext uri="{FF2B5EF4-FFF2-40B4-BE49-F238E27FC236}">
                <a16:creationId xmlns:a16="http://schemas.microsoft.com/office/drawing/2014/main" xmlns="" id="{5F62D083-3E9B-CA48-AD15-05E48BEC62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10" y="455555"/>
            <a:ext cx="1905000" cy="1905000"/>
          </a:xfrm>
          <a:prstGeom prst="rect">
            <a:avLst/>
          </a:prstGeom>
        </p:spPr>
      </p:pic>
    </p:spTree>
    <p:extLst>
      <p:ext uri="{BB962C8B-B14F-4D97-AF65-F5344CB8AC3E}">
        <p14:creationId xmlns:p14="http://schemas.microsoft.com/office/powerpoint/2010/main" val="15183286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1544049" y="2186214"/>
            <a:ext cx="9011264" cy="2426729"/>
          </a:xfrm>
          <a:prstGeom prst="rect">
            <a:avLst/>
          </a:prstGeom>
          <a:gradFill flip="none" rotWithShape="1">
            <a:gsLst>
              <a:gs pos="21000">
                <a:srgbClr val="714989"/>
              </a:gs>
              <a:gs pos="58000">
                <a:srgbClr val="9966FF"/>
              </a:gs>
              <a:gs pos="100000">
                <a:srgbClr val="BA97FF"/>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ytuł 1"/>
          <p:cNvSpPr>
            <a:spLocks noGrp="1"/>
          </p:cNvSpPr>
          <p:nvPr>
            <p:ph type="title" hasCustomPrompt="1"/>
          </p:nvPr>
        </p:nvSpPr>
        <p:spPr>
          <a:xfrm>
            <a:off x="1544049" y="2186215"/>
            <a:ext cx="9011264" cy="2426729"/>
          </a:xfrm>
        </p:spPr>
        <p:txBody>
          <a:bodyPr anchor="ctr">
            <a:normAutofit/>
          </a:bodyPr>
          <a:lstStyle>
            <a:lvl1pPr algn="ctr">
              <a:defRPr sz="5400" b="1" cap="none" baseline="0">
                <a:solidFill>
                  <a:schemeClr val="bg1"/>
                </a:solidFill>
              </a:defRPr>
            </a:lvl1pPr>
          </a:lstStyle>
          <a:p>
            <a:r>
              <a:rPr lang="en-US" dirty="0"/>
              <a:t>Click to insert day heading</a:t>
            </a:r>
            <a:endParaRPr lang="pl-PL" dirty="0"/>
          </a:p>
        </p:txBody>
      </p:sp>
    </p:spTree>
    <p:extLst>
      <p:ext uri="{BB962C8B-B14F-4D97-AF65-F5344CB8AC3E}">
        <p14:creationId xmlns:p14="http://schemas.microsoft.com/office/powerpoint/2010/main" val="40259114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ing">
    <p:bg>
      <p:bgPr>
        <a:gradFill>
          <a:gsLst>
            <a:gs pos="21000">
              <a:srgbClr val="714989"/>
            </a:gs>
            <a:gs pos="58000">
              <a:srgbClr val="9966FF"/>
            </a:gs>
            <a:gs pos="100000">
              <a:srgbClr val="BA97FF"/>
            </a:gs>
          </a:gsLst>
          <a:lin ang="1200000" scaled="0"/>
        </a:gradFill>
        <a:effectLst/>
      </p:bgPr>
    </p:bg>
    <p:spTree>
      <p:nvGrpSpPr>
        <p:cNvPr id="1" name=""/>
        <p:cNvGrpSpPr/>
        <p:nvPr/>
      </p:nvGrpSpPr>
      <p:grpSpPr>
        <a:xfrm>
          <a:off x="0" y="0"/>
          <a:ext cx="0" cy="0"/>
          <a:chOff x="0" y="0"/>
          <a:chExt cx="0" cy="0"/>
        </a:xfrm>
      </p:grpSpPr>
      <p:sp>
        <p:nvSpPr>
          <p:cNvPr id="3" name="Rectangle 2"/>
          <p:cNvSpPr/>
          <p:nvPr userDrawn="1"/>
        </p:nvSpPr>
        <p:spPr>
          <a:xfrm>
            <a:off x="1732679" y="2183643"/>
            <a:ext cx="8672051" cy="2429300"/>
          </a:xfrm>
          <a:prstGeom prst="rect">
            <a:avLst/>
          </a:prstGeom>
          <a:gradFill flip="none" rotWithShape="1">
            <a:gsLst>
              <a:gs pos="17000">
                <a:srgbClr val="D65C00"/>
              </a:gs>
              <a:gs pos="58000">
                <a:srgbClr val="FFCA00">
                  <a:shade val="67500"/>
                  <a:satMod val="115000"/>
                </a:srgbClr>
              </a:gs>
              <a:gs pos="100000">
                <a:srgbClr val="FFCA00">
                  <a:shade val="100000"/>
                  <a:satMod val="115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chemeClr val="bg1"/>
              </a:solidFill>
            </a:endParaRPr>
          </a:p>
        </p:txBody>
      </p:sp>
      <p:sp>
        <p:nvSpPr>
          <p:cNvPr id="2" name="Title 1"/>
          <p:cNvSpPr>
            <a:spLocks noGrp="1"/>
          </p:cNvSpPr>
          <p:nvPr>
            <p:ph type="title"/>
          </p:nvPr>
        </p:nvSpPr>
        <p:spPr>
          <a:xfrm>
            <a:off x="1732678" y="2183643"/>
            <a:ext cx="8672051" cy="2429300"/>
          </a:xfrm>
        </p:spPr>
        <p:txBody>
          <a:bodyPr>
            <a:normAutofit/>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403645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Freihandform 3">
            <a:extLst>
              <a:ext uri="{FF2B5EF4-FFF2-40B4-BE49-F238E27FC236}">
                <a16:creationId xmlns:a16="http://schemas.microsoft.com/office/drawing/2014/main" xmlns="" id="{A6749382-DE7D-524F-91B7-70FD6A5AC0BB}"/>
              </a:ext>
            </a:extLst>
          </p:cNvPr>
          <p:cNvSpPr/>
          <p:nvPr userDrawn="1"/>
        </p:nvSpPr>
        <p:spPr>
          <a:xfrm rot="10800000">
            <a:off x="2199429" y="1321846"/>
            <a:ext cx="7793143" cy="4648491"/>
          </a:xfrm>
          <a:custGeom>
            <a:avLst/>
            <a:gdLst>
              <a:gd name="connsiteX0" fmla="*/ 7098469 w 7793143"/>
              <a:gd name="connsiteY0" fmla="*/ 4648491 h 4648491"/>
              <a:gd name="connsiteX1" fmla="*/ 694674 w 7793143"/>
              <a:gd name="connsiteY1" fmla="*/ 4648491 h 4648491"/>
              <a:gd name="connsiteX2" fmla="*/ 0 w 7793143"/>
              <a:gd name="connsiteY2" fmla="*/ 3953817 h 4648491"/>
              <a:gd name="connsiteX3" fmla="*/ 0 w 7793143"/>
              <a:gd name="connsiteY3" fmla="*/ 1175203 h 4648491"/>
              <a:gd name="connsiteX4" fmla="*/ 694674 w 7793143"/>
              <a:gd name="connsiteY4" fmla="*/ 480529 h 4648491"/>
              <a:gd name="connsiteX5" fmla="*/ 1324898 w 7793143"/>
              <a:gd name="connsiteY5" fmla="*/ 480529 h 4648491"/>
              <a:gd name="connsiteX6" fmla="*/ 1324898 w 7793143"/>
              <a:gd name="connsiteY6" fmla="*/ 0 h 4648491"/>
              <a:gd name="connsiteX7" fmla="*/ 2354579 w 7793143"/>
              <a:gd name="connsiteY7" fmla="*/ 480529 h 4648491"/>
              <a:gd name="connsiteX8" fmla="*/ 7098469 w 7793143"/>
              <a:gd name="connsiteY8" fmla="*/ 480529 h 4648491"/>
              <a:gd name="connsiteX9" fmla="*/ 7793143 w 7793143"/>
              <a:gd name="connsiteY9" fmla="*/ 1175203 h 4648491"/>
              <a:gd name="connsiteX10" fmla="*/ 7793143 w 7793143"/>
              <a:gd name="connsiteY10" fmla="*/ 3953817 h 4648491"/>
              <a:gd name="connsiteX11" fmla="*/ 7098469 w 7793143"/>
              <a:gd name="connsiteY11" fmla="*/ 4648491 h 46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3143" h="4648491">
                <a:moveTo>
                  <a:pt x="7098469" y="4648491"/>
                </a:moveTo>
                <a:lnTo>
                  <a:pt x="694674" y="4648491"/>
                </a:lnTo>
                <a:cubicBezTo>
                  <a:pt x="311016" y="4648491"/>
                  <a:pt x="0" y="4337475"/>
                  <a:pt x="0" y="3953817"/>
                </a:cubicBezTo>
                <a:lnTo>
                  <a:pt x="0" y="1175203"/>
                </a:lnTo>
                <a:cubicBezTo>
                  <a:pt x="0" y="791545"/>
                  <a:pt x="311016" y="480529"/>
                  <a:pt x="694674" y="480529"/>
                </a:cubicBezTo>
                <a:lnTo>
                  <a:pt x="1324898" y="480529"/>
                </a:lnTo>
                <a:lnTo>
                  <a:pt x="1324898" y="0"/>
                </a:lnTo>
                <a:lnTo>
                  <a:pt x="2354579" y="480529"/>
                </a:lnTo>
                <a:lnTo>
                  <a:pt x="7098469" y="480529"/>
                </a:lnTo>
                <a:cubicBezTo>
                  <a:pt x="7482127" y="480529"/>
                  <a:pt x="7793143" y="791545"/>
                  <a:pt x="7793143" y="1175203"/>
                </a:cubicBezTo>
                <a:lnTo>
                  <a:pt x="7793143" y="3953817"/>
                </a:lnTo>
                <a:cubicBezTo>
                  <a:pt x="7793143" y="4337475"/>
                  <a:pt x="7482127" y="4648491"/>
                  <a:pt x="7098469" y="4648491"/>
                </a:cubicBezTo>
                <a:close/>
              </a:path>
            </a:pathLst>
          </a:custGeom>
          <a:gradFill>
            <a:gsLst>
              <a:gs pos="39000">
                <a:srgbClr val="5C3575"/>
              </a:gs>
              <a:gs pos="83000">
                <a:srgbClr val="9966FF"/>
              </a:gs>
              <a:gs pos="100000">
                <a:srgbClr val="BA97FF"/>
              </a:gs>
            </a:gsLst>
            <a:lin ang="17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2800" b="0" i="0" dirty="0">
              <a:latin typeface="Segoe Print" panose="02000800000000000000" pitchFamily="2" charset="0"/>
            </a:endParaRPr>
          </a:p>
        </p:txBody>
      </p:sp>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871537" y="1957136"/>
            <a:ext cx="6448926" cy="2923207"/>
          </a:xfrm>
        </p:spPr>
        <p:txBody>
          <a:bodyPr anchor="ctr">
            <a:normAutofit/>
          </a:bodyPr>
          <a:lstStyle>
            <a:lvl1pPr marL="0" indent="0" algn="ctr">
              <a:buFontTx/>
              <a:buNone/>
              <a:defRPr sz="4400" b="1" i="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noProof="0" dirty="0"/>
          </a:p>
        </p:txBody>
      </p:sp>
    </p:spTree>
    <p:extLst>
      <p:ext uri="{BB962C8B-B14F-4D97-AF65-F5344CB8AC3E}">
        <p14:creationId xmlns:p14="http://schemas.microsoft.com/office/powerpoint/2010/main" val="2388204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Learning Outcome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381251" y="1701383"/>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p:txBody>
      </p:sp>
      <p:sp>
        <p:nvSpPr>
          <p:cNvPr id="6" name="Textfeld 5">
            <a:extLst>
              <a:ext uri="{FF2B5EF4-FFF2-40B4-BE49-F238E27FC236}">
                <a16:creationId xmlns:a16="http://schemas.microsoft.com/office/drawing/2014/main" xmlns="" id="{9266D1C7-9CA9-4640-8A5A-10D531459948}"/>
              </a:ext>
            </a:extLst>
          </p:cNvPr>
          <p:cNvSpPr txBox="1"/>
          <p:nvPr userDrawn="1"/>
        </p:nvSpPr>
        <p:spPr>
          <a:xfrm>
            <a:off x="741480" y="289021"/>
            <a:ext cx="10681894" cy="707886"/>
          </a:xfrm>
          <a:prstGeom prst="rect">
            <a:avLst/>
          </a:prstGeom>
          <a:noFill/>
        </p:spPr>
        <p:txBody>
          <a:bodyPr wrap="square" rtlCol="0">
            <a:spAutoFit/>
          </a:bodyPr>
          <a:lstStyle/>
          <a:p>
            <a:r>
              <a:rPr lang="en-US" sz="4000" b="1" noProof="0" dirty="0">
                <a:solidFill>
                  <a:srgbClr val="714988"/>
                </a:solidFill>
                <a:latin typeface="+mn-lt"/>
              </a:rPr>
              <a:t>Learning Outcomes: After attending this Section…</a:t>
            </a:r>
          </a:p>
        </p:txBody>
      </p:sp>
      <p:sp>
        <p:nvSpPr>
          <p:cNvPr id="9" name="Textplatzhalter 4">
            <a:extLst>
              <a:ext uri="{FF2B5EF4-FFF2-40B4-BE49-F238E27FC236}">
                <a16:creationId xmlns:a16="http://schemas.microsoft.com/office/drawing/2014/main" xmlns="" id="{DEB7D91A-AB06-304F-9917-994821E60BBE}"/>
              </a:ext>
            </a:extLst>
          </p:cNvPr>
          <p:cNvSpPr>
            <a:spLocks noGrp="1"/>
          </p:cNvSpPr>
          <p:nvPr>
            <p:ph type="body" sz="quarter" idx="11"/>
          </p:nvPr>
        </p:nvSpPr>
        <p:spPr>
          <a:xfrm>
            <a:off x="2381251" y="3217834"/>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Formatvorlagen des Textmasters bearbeiten</a:t>
            </a:r>
          </a:p>
        </p:txBody>
      </p:sp>
      <p:sp>
        <p:nvSpPr>
          <p:cNvPr id="10" name="Textplatzhalter 4">
            <a:extLst>
              <a:ext uri="{FF2B5EF4-FFF2-40B4-BE49-F238E27FC236}">
                <a16:creationId xmlns:a16="http://schemas.microsoft.com/office/drawing/2014/main" xmlns="" id="{500BF272-5ED4-0342-A0D6-7E3E02792BE5}"/>
              </a:ext>
            </a:extLst>
          </p:cNvPr>
          <p:cNvSpPr>
            <a:spLocks noGrp="1"/>
          </p:cNvSpPr>
          <p:nvPr>
            <p:ph type="body" sz="quarter" idx="12"/>
          </p:nvPr>
        </p:nvSpPr>
        <p:spPr>
          <a:xfrm>
            <a:off x="2381251" y="4734287"/>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Formatvorlagen des Textmasters bearbeiten</a:t>
            </a:r>
          </a:p>
        </p:txBody>
      </p:sp>
      <p:pic>
        <p:nvPicPr>
          <p:cNvPr id="4" name="Grafik 3">
            <a:extLst>
              <a:ext uri="{FF2B5EF4-FFF2-40B4-BE49-F238E27FC236}">
                <a16:creationId xmlns:a16="http://schemas.microsoft.com/office/drawing/2014/main" xmlns="" id="{B51D26DC-8674-CC49-85F5-F2CEF6C4A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1786535"/>
            <a:ext cx="1417430" cy="1037500"/>
          </a:xfrm>
          <a:prstGeom prst="rect">
            <a:avLst/>
          </a:prstGeom>
        </p:spPr>
      </p:pic>
      <p:pic>
        <p:nvPicPr>
          <p:cNvPr id="13" name="Grafik 12">
            <a:extLst>
              <a:ext uri="{FF2B5EF4-FFF2-40B4-BE49-F238E27FC236}">
                <a16:creationId xmlns:a16="http://schemas.microsoft.com/office/drawing/2014/main" xmlns="" id="{62CF9ABA-163A-AE48-94FA-189792C8A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3302986"/>
            <a:ext cx="1417430" cy="1037500"/>
          </a:xfrm>
          <a:prstGeom prst="rect">
            <a:avLst/>
          </a:prstGeom>
        </p:spPr>
      </p:pic>
      <p:pic>
        <p:nvPicPr>
          <p:cNvPr id="14" name="Grafik 13">
            <a:extLst>
              <a:ext uri="{FF2B5EF4-FFF2-40B4-BE49-F238E27FC236}">
                <a16:creationId xmlns:a16="http://schemas.microsoft.com/office/drawing/2014/main" xmlns="" id="{BA7DB375-60CC-9948-9E8F-1E214E8876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4819439"/>
            <a:ext cx="1417430" cy="1037500"/>
          </a:xfrm>
          <a:prstGeom prst="rect">
            <a:avLst/>
          </a:prstGeom>
        </p:spPr>
      </p:pic>
    </p:spTree>
    <p:extLst>
      <p:ext uri="{BB962C8B-B14F-4D97-AF65-F5344CB8AC3E}">
        <p14:creationId xmlns:p14="http://schemas.microsoft.com/office/powerpoint/2010/main" val="24867453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Learning Outcome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381251" y="1701383"/>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p:txBody>
      </p:sp>
      <p:sp>
        <p:nvSpPr>
          <p:cNvPr id="6" name="Textfeld 5">
            <a:extLst>
              <a:ext uri="{FF2B5EF4-FFF2-40B4-BE49-F238E27FC236}">
                <a16:creationId xmlns:a16="http://schemas.microsoft.com/office/drawing/2014/main" xmlns="" id="{9266D1C7-9CA9-4640-8A5A-10D531459948}"/>
              </a:ext>
            </a:extLst>
          </p:cNvPr>
          <p:cNvSpPr txBox="1"/>
          <p:nvPr userDrawn="1"/>
        </p:nvSpPr>
        <p:spPr>
          <a:xfrm>
            <a:off x="741480" y="289021"/>
            <a:ext cx="10681894" cy="707886"/>
          </a:xfrm>
          <a:prstGeom prst="rect">
            <a:avLst/>
          </a:prstGeom>
          <a:noFill/>
        </p:spPr>
        <p:txBody>
          <a:bodyPr wrap="square" rtlCol="0">
            <a:spAutoFit/>
          </a:bodyPr>
          <a:lstStyle/>
          <a:p>
            <a:r>
              <a:rPr lang="en-US" sz="4000" b="1" noProof="0" dirty="0">
                <a:solidFill>
                  <a:srgbClr val="714988"/>
                </a:solidFill>
                <a:latin typeface="+mn-lt"/>
              </a:rPr>
              <a:t>Learning Outcomes: After attending this Section…</a:t>
            </a:r>
          </a:p>
        </p:txBody>
      </p:sp>
      <p:sp>
        <p:nvSpPr>
          <p:cNvPr id="9" name="Textplatzhalter 4">
            <a:extLst>
              <a:ext uri="{FF2B5EF4-FFF2-40B4-BE49-F238E27FC236}">
                <a16:creationId xmlns:a16="http://schemas.microsoft.com/office/drawing/2014/main" xmlns="" id="{DEB7D91A-AB06-304F-9917-994821E60BBE}"/>
              </a:ext>
            </a:extLst>
          </p:cNvPr>
          <p:cNvSpPr>
            <a:spLocks noGrp="1"/>
          </p:cNvSpPr>
          <p:nvPr>
            <p:ph type="body" sz="quarter" idx="11"/>
          </p:nvPr>
        </p:nvSpPr>
        <p:spPr>
          <a:xfrm>
            <a:off x="2381251" y="3217834"/>
            <a:ext cx="8946507" cy="1207804"/>
          </a:xfrm>
        </p:spPr>
        <p:txBody>
          <a:bodyPr anchor="ctr">
            <a:normAutofit/>
          </a:bodyPr>
          <a:lstStyle>
            <a:lvl1pPr marL="0" indent="0" algn="l">
              <a:buFontTx/>
              <a:buNone/>
              <a:defRPr sz="2400" b="0" i="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Formatvorlagen des Textmasters bearbeiten</a:t>
            </a:r>
          </a:p>
        </p:txBody>
      </p:sp>
      <p:pic>
        <p:nvPicPr>
          <p:cNvPr id="4" name="Grafik 3">
            <a:extLst>
              <a:ext uri="{FF2B5EF4-FFF2-40B4-BE49-F238E27FC236}">
                <a16:creationId xmlns:a16="http://schemas.microsoft.com/office/drawing/2014/main" xmlns="" id="{B51D26DC-8674-CC49-85F5-F2CEF6C4A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1786535"/>
            <a:ext cx="1417430" cy="1037500"/>
          </a:xfrm>
          <a:prstGeom prst="rect">
            <a:avLst/>
          </a:prstGeom>
        </p:spPr>
      </p:pic>
      <p:pic>
        <p:nvPicPr>
          <p:cNvPr id="13" name="Grafik 12">
            <a:extLst>
              <a:ext uri="{FF2B5EF4-FFF2-40B4-BE49-F238E27FC236}">
                <a16:creationId xmlns:a16="http://schemas.microsoft.com/office/drawing/2014/main" xmlns="" id="{62CF9ABA-163A-AE48-94FA-189792C8A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844" y="3302986"/>
            <a:ext cx="1417430" cy="1037500"/>
          </a:xfrm>
          <a:prstGeom prst="rect">
            <a:avLst/>
          </a:prstGeom>
        </p:spPr>
      </p:pic>
    </p:spTree>
    <p:extLst>
      <p:ext uri="{BB962C8B-B14F-4D97-AF65-F5344CB8AC3E}">
        <p14:creationId xmlns:p14="http://schemas.microsoft.com/office/powerpoint/2010/main" val="363130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1600201"/>
            <a:ext cx="10972800" cy="45259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40234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6980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lide with Key Point">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3730700"/>
            <a:ext cx="10972800" cy="23954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xmlns="" id="{F5BAF030-083C-384F-ABD0-1446E9FBAA87}"/>
              </a:ext>
            </a:extLst>
          </p:cNvPr>
          <p:cNvSpPr>
            <a:spLocks noGrp="1"/>
          </p:cNvSpPr>
          <p:nvPr>
            <p:ph type="body" sz="quarter" idx="10" hasCustomPrompt="1"/>
          </p:nvPr>
        </p:nvSpPr>
        <p:spPr>
          <a:xfrm>
            <a:off x="609600" y="1445741"/>
            <a:ext cx="10972800" cy="1703859"/>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Tree>
    <p:extLst>
      <p:ext uri="{BB962C8B-B14F-4D97-AF65-F5344CB8AC3E}">
        <p14:creationId xmlns:p14="http://schemas.microsoft.com/office/powerpoint/2010/main" val="1748797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lide with Key Point">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1668462"/>
            <a:ext cx="10972800" cy="3049312"/>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xmlns="" id="{F5BAF030-083C-384F-ABD0-1446E9FBAA87}"/>
              </a:ext>
            </a:extLst>
          </p:cNvPr>
          <p:cNvSpPr>
            <a:spLocks noGrp="1"/>
          </p:cNvSpPr>
          <p:nvPr>
            <p:ph type="body" sz="quarter" idx="10" hasCustomPrompt="1"/>
          </p:nvPr>
        </p:nvSpPr>
        <p:spPr>
          <a:xfrm>
            <a:off x="609600" y="4997324"/>
            <a:ext cx="10972800" cy="1270955"/>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Tree>
    <p:extLst>
      <p:ext uri="{BB962C8B-B14F-4D97-AF65-F5344CB8AC3E}">
        <p14:creationId xmlns:p14="http://schemas.microsoft.com/office/powerpoint/2010/main" val="19051619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2"/>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0" y="3730700"/>
            <a:ext cx="5266267" cy="23954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xmlns="" id="{F5BAF030-083C-384F-ABD0-1446E9FBAA87}"/>
              </a:ext>
            </a:extLst>
          </p:cNvPr>
          <p:cNvSpPr>
            <a:spLocks noGrp="1"/>
          </p:cNvSpPr>
          <p:nvPr>
            <p:ph type="body" sz="quarter" idx="10" hasCustomPrompt="1"/>
          </p:nvPr>
        </p:nvSpPr>
        <p:spPr>
          <a:xfrm>
            <a:off x="609600" y="1445741"/>
            <a:ext cx="5266267" cy="1703859"/>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
        <p:nvSpPr>
          <p:cNvPr id="6" name="Textplatzhalter 4">
            <a:extLst>
              <a:ext uri="{FF2B5EF4-FFF2-40B4-BE49-F238E27FC236}">
                <a16:creationId xmlns:a16="http://schemas.microsoft.com/office/drawing/2014/main" xmlns="" id="{D4E7A6DB-112D-D147-AE12-7EDAA1D4F3AC}"/>
              </a:ext>
            </a:extLst>
          </p:cNvPr>
          <p:cNvSpPr>
            <a:spLocks noGrp="1"/>
          </p:cNvSpPr>
          <p:nvPr>
            <p:ph type="body" sz="quarter" idx="11" hasCustomPrompt="1"/>
          </p:nvPr>
        </p:nvSpPr>
        <p:spPr>
          <a:xfrm>
            <a:off x="6316133" y="1445741"/>
            <a:ext cx="5266267" cy="1703859"/>
          </a:xfrm>
          <a:solidFill>
            <a:srgbClr val="5C3575"/>
          </a:solidFill>
        </p:spPr>
        <p:txBody>
          <a:bodyPr lIns="180000" rIns="180000" anchor="ctr" anchorCtr="1">
            <a:noAutofit/>
          </a:bodyPr>
          <a:lstStyle>
            <a:lvl1pPr marL="0" indent="0">
              <a:buFontTx/>
              <a:buNone/>
              <a:defRPr sz="28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Key Point </a:t>
            </a:r>
            <a:r>
              <a:rPr lang="de-DE" dirty="0" err="1"/>
              <a:t>here</a:t>
            </a:r>
            <a:endParaRPr lang="de-DE" dirty="0"/>
          </a:p>
        </p:txBody>
      </p:sp>
      <p:sp>
        <p:nvSpPr>
          <p:cNvPr id="7" name="Symbol zastępczy zawartości 2">
            <a:extLst>
              <a:ext uri="{FF2B5EF4-FFF2-40B4-BE49-F238E27FC236}">
                <a16:creationId xmlns:a16="http://schemas.microsoft.com/office/drawing/2014/main" xmlns="" id="{1F5B99F4-E357-6E43-BEAA-638A525BE17F}"/>
              </a:ext>
            </a:extLst>
          </p:cNvPr>
          <p:cNvSpPr>
            <a:spLocks noGrp="1"/>
          </p:cNvSpPr>
          <p:nvPr>
            <p:ph idx="12"/>
          </p:nvPr>
        </p:nvSpPr>
        <p:spPr>
          <a:xfrm>
            <a:off x="6316133" y="3730700"/>
            <a:ext cx="5266267" cy="2395463"/>
          </a:xfrm>
        </p:spPr>
        <p:txBody>
          <a:bodyPr/>
          <a:lstStyle>
            <a:lvl1pPr marL="522900" indent="-522900">
              <a:spcBef>
                <a:spcPts val="1200"/>
              </a:spcBef>
              <a:buClr>
                <a:srgbClr val="7030A0"/>
              </a:buClr>
              <a:buSzPct val="90000"/>
              <a:buFontTx/>
              <a:buBlip>
                <a:blip r:embed="rId2"/>
              </a:buBlip>
              <a:defRPr>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266224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147484"/>
            <a:ext cx="10972800" cy="852624"/>
          </a:xfrm>
        </p:spPr>
        <p:txBody>
          <a:bodyPr/>
          <a:lstStyle/>
          <a:p>
            <a:r>
              <a:rPr lang="pl-PL" dirty="0"/>
              <a:t>Kliknij, aby edytować styl</a:t>
            </a:r>
          </a:p>
        </p:txBody>
      </p:sp>
      <p:sp>
        <p:nvSpPr>
          <p:cNvPr id="3" name="Symbol zastępczy zawartości 2"/>
          <p:cNvSpPr>
            <a:spLocks noGrp="1"/>
          </p:cNvSpPr>
          <p:nvPr>
            <p:ph sz="half" idx="1" hasCustomPrompt="1"/>
          </p:nvPr>
        </p:nvSpPr>
        <p:spPr>
          <a:xfrm>
            <a:off x="609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p:txBody>
      </p:sp>
      <p:sp>
        <p:nvSpPr>
          <p:cNvPr id="4" name="Symbol zastępczy zawartości 3"/>
          <p:cNvSpPr>
            <a:spLocks noGrp="1"/>
          </p:cNvSpPr>
          <p:nvPr>
            <p:ph sz="half" idx="2" hasCustomPrompt="1"/>
          </p:nvPr>
        </p:nvSpPr>
        <p:spPr>
          <a:xfrm>
            <a:off x="6197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p:txBody>
      </p:sp>
    </p:spTree>
    <p:extLst>
      <p:ext uri="{BB962C8B-B14F-4D97-AF65-F5344CB8AC3E}">
        <p14:creationId xmlns:p14="http://schemas.microsoft.com/office/powerpoint/2010/main" val="788962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3" name="Symbol zastępczy tekstu 2"/>
          <p:cNvSpPr>
            <a:spLocks noGrp="1"/>
          </p:cNvSpPr>
          <p:nvPr>
            <p:ph type="body" idx="1" hasCustomPrompt="1"/>
          </p:nvPr>
        </p:nvSpPr>
        <p:spPr>
          <a:xfrm>
            <a:off x="609600" y="1535113"/>
            <a:ext cx="5386917" cy="639762"/>
          </a:xfrm>
        </p:spPr>
        <p:txBody>
          <a:bodyPr anchor="b">
            <a:noAutofit/>
          </a:bodyPr>
          <a:lstStyle>
            <a:lvl1pPr marL="0" indent="0">
              <a:buNone/>
              <a:defRPr sz="3200" b="1">
                <a:solidFill>
                  <a:srgbClr val="71498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err="1"/>
              <a:t>Column</a:t>
            </a:r>
            <a:r>
              <a:rPr lang="pl-PL" dirty="0"/>
              <a:t> 1</a:t>
            </a:r>
          </a:p>
        </p:txBody>
      </p:sp>
      <p:sp>
        <p:nvSpPr>
          <p:cNvPr id="5" name="Symbol zastępczy tekstu 4"/>
          <p:cNvSpPr>
            <a:spLocks noGrp="1"/>
          </p:cNvSpPr>
          <p:nvPr>
            <p:ph type="body" sz="quarter" idx="3" hasCustomPrompt="1"/>
          </p:nvPr>
        </p:nvSpPr>
        <p:spPr>
          <a:xfrm>
            <a:off x="6239154" y="1535113"/>
            <a:ext cx="5386917" cy="639762"/>
          </a:xfrm>
        </p:spPr>
        <p:txBody>
          <a:bodyPr anchor="b">
            <a:noAutofit/>
          </a:bodyPr>
          <a:lstStyle>
            <a:lvl1pPr marL="0" indent="0">
              <a:buNone/>
              <a:defRPr sz="3200" b="1">
                <a:solidFill>
                  <a:srgbClr val="71498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err="1"/>
              <a:t>Column</a:t>
            </a:r>
            <a:r>
              <a:rPr lang="pl-PL" dirty="0"/>
              <a:t> 2</a:t>
            </a:r>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609600" y="2278967"/>
            <a:ext cx="5386917" cy="3847198"/>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zawartości 2">
            <a:extLst>
              <a:ext uri="{FF2B5EF4-FFF2-40B4-BE49-F238E27FC236}">
                <a16:creationId xmlns:a16="http://schemas.microsoft.com/office/drawing/2014/main" xmlns="" id="{9C2E86B7-F7B0-8D4F-BE2B-C24827A0C4B8}"/>
              </a:ext>
            </a:extLst>
          </p:cNvPr>
          <p:cNvSpPr>
            <a:spLocks noGrp="1"/>
          </p:cNvSpPr>
          <p:nvPr>
            <p:ph idx="11"/>
          </p:nvPr>
        </p:nvSpPr>
        <p:spPr>
          <a:xfrm>
            <a:off x="6239154" y="2278967"/>
            <a:ext cx="5386917" cy="3847198"/>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4430283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_right">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609600" y="1535113"/>
            <a:ext cx="7204364"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Bildplatzhalter 5">
            <a:extLst>
              <a:ext uri="{FF2B5EF4-FFF2-40B4-BE49-F238E27FC236}">
                <a16:creationId xmlns:a16="http://schemas.microsoft.com/office/drawing/2014/main" xmlns="" id="{0D54F5E7-8517-7441-A7CE-CF8BF91339C7}"/>
              </a:ext>
            </a:extLst>
          </p:cNvPr>
          <p:cNvSpPr>
            <a:spLocks noGrp="1"/>
          </p:cNvSpPr>
          <p:nvPr>
            <p:ph type="pic" sz="quarter" idx="11"/>
          </p:nvPr>
        </p:nvSpPr>
        <p:spPr>
          <a:xfrm>
            <a:off x="7980218" y="1535115"/>
            <a:ext cx="3602183" cy="4591050"/>
          </a:xfrm>
        </p:spPr>
        <p:txBody>
          <a:bodyPr/>
          <a:lstStyle/>
          <a:p>
            <a:endParaRPr lang="en-US"/>
          </a:p>
        </p:txBody>
      </p:sp>
    </p:spTree>
    <p:extLst>
      <p:ext uri="{BB962C8B-B14F-4D97-AF65-F5344CB8AC3E}">
        <p14:creationId xmlns:p14="http://schemas.microsoft.com/office/powerpoint/2010/main" val="33383621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_left">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4364182" y="1742931"/>
            <a:ext cx="7218219"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Bildplatzhalter 5">
            <a:extLst>
              <a:ext uri="{FF2B5EF4-FFF2-40B4-BE49-F238E27FC236}">
                <a16:creationId xmlns:a16="http://schemas.microsoft.com/office/drawing/2014/main" xmlns="" id="{0D54F5E7-8517-7441-A7CE-CF8BF91339C7}"/>
              </a:ext>
            </a:extLst>
          </p:cNvPr>
          <p:cNvSpPr>
            <a:spLocks noGrp="1"/>
          </p:cNvSpPr>
          <p:nvPr>
            <p:ph type="pic" sz="quarter" idx="11"/>
          </p:nvPr>
        </p:nvSpPr>
        <p:spPr>
          <a:xfrm>
            <a:off x="609600" y="1742933"/>
            <a:ext cx="3609109" cy="4591050"/>
          </a:xfrm>
        </p:spPr>
        <p:txBody>
          <a:bodyPr/>
          <a:lstStyle/>
          <a:p>
            <a:endParaRPr lang="en-US"/>
          </a:p>
        </p:txBody>
      </p:sp>
    </p:spTree>
    <p:extLst>
      <p:ext uri="{BB962C8B-B14F-4D97-AF65-F5344CB8AC3E}">
        <p14:creationId xmlns:p14="http://schemas.microsoft.com/office/powerpoint/2010/main" val="13805039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parts">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xmlns="" id="{683F59FF-E8F2-8942-88CF-F231C6758641}"/>
              </a:ext>
            </a:extLst>
          </p:cNvPr>
          <p:cNvSpPr>
            <a:spLocks noGrp="1"/>
          </p:cNvSpPr>
          <p:nvPr>
            <p:ph idx="10"/>
          </p:nvPr>
        </p:nvSpPr>
        <p:spPr>
          <a:xfrm>
            <a:off x="609601" y="1535113"/>
            <a:ext cx="3527502"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zawartości 2">
            <a:extLst>
              <a:ext uri="{FF2B5EF4-FFF2-40B4-BE49-F238E27FC236}">
                <a16:creationId xmlns:a16="http://schemas.microsoft.com/office/drawing/2014/main" xmlns="" id="{B4CD2B63-3025-F74C-855C-B1F3616363B5}"/>
              </a:ext>
            </a:extLst>
          </p:cNvPr>
          <p:cNvSpPr>
            <a:spLocks noGrp="1"/>
          </p:cNvSpPr>
          <p:nvPr>
            <p:ph idx="11"/>
          </p:nvPr>
        </p:nvSpPr>
        <p:spPr>
          <a:xfrm>
            <a:off x="4332249" y="1535113"/>
            <a:ext cx="3527502"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zawartości 2">
            <a:extLst>
              <a:ext uri="{FF2B5EF4-FFF2-40B4-BE49-F238E27FC236}">
                <a16:creationId xmlns:a16="http://schemas.microsoft.com/office/drawing/2014/main" xmlns="" id="{FDC28CCD-A1C2-8E41-9436-4232435C5287}"/>
              </a:ext>
            </a:extLst>
          </p:cNvPr>
          <p:cNvSpPr>
            <a:spLocks noGrp="1"/>
          </p:cNvSpPr>
          <p:nvPr>
            <p:ph idx="12"/>
          </p:nvPr>
        </p:nvSpPr>
        <p:spPr>
          <a:xfrm>
            <a:off x="8054897" y="1535113"/>
            <a:ext cx="3527502" cy="4591052"/>
          </a:xfrm>
        </p:spPr>
        <p:txBody>
          <a:bodyPr/>
          <a:lstStyle>
            <a:lvl1pPr marL="522900" indent="-522900">
              <a:spcBef>
                <a:spcPts val="1200"/>
              </a:spcBef>
              <a:buClr>
                <a:srgbClr val="7030A0"/>
              </a:buClr>
              <a:buSzPct val="90000"/>
              <a:buFontTx/>
              <a:buBlip>
                <a:blip r:embed="rId2"/>
              </a:buBlip>
              <a:defRPr sz="2400">
                <a:latin typeface="+mn-lt"/>
              </a:defRPr>
            </a:lvl1pPr>
            <a:lvl2pPr marL="742950" indent="-285750">
              <a:spcBef>
                <a:spcPts val="8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5605686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335360" y="162232"/>
            <a:ext cx="11521280" cy="837876"/>
          </a:xfrm>
        </p:spPr>
        <p:txBody>
          <a:bodyPr/>
          <a:lstStyle/>
          <a:p>
            <a:r>
              <a:rPr lang="pl-PL"/>
              <a:t>Kliknij, aby edytować styl</a:t>
            </a:r>
          </a:p>
        </p:txBody>
      </p:sp>
    </p:spTree>
    <p:extLst>
      <p:ext uri="{BB962C8B-B14F-4D97-AF65-F5344CB8AC3E}">
        <p14:creationId xmlns:p14="http://schemas.microsoft.com/office/powerpoint/2010/main" val="3924676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l Exchang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xmlns="" id="{8A3908FD-60F9-D847-AA08-B69001529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316" y="1338906"/>
            <a:ext cx="3845005" cy="3821842"/>
          </a:xfrm>
          <a:prstGeom prst="rect">
            <a:avLst/>
          </a:prstGeom>
        </p:spPr>
      </p:pic>
      <p:sp>
        <p:nvSpPr>
          <p:cNvPr id="8" name="Textplatzhalter 7">
            <a:extLst>
              <a:ext uri="{FF2B5EF4-FFF2-40B4-BE49-F238E27FC236}">
                <a16:creationId xmlns:a16="http://schemas.microsoft.com/office/drawing/2014/main" xmlns="" id="{338F4338-4767-204B-93C2-D67B2F1A449F}"/>
              </a:ext>
            </a:extLst>
          </p:cNvPr>
          <p:cNvSpPr>
            <a:spLocks noGrp="1"/>
          </p:cNvSpPr>
          <p:nvPr>
            <p:ph type="body" sz="quarter" idx="10"/>
          </p:nvPr>
        </p:nvSpPr>
        <p:spPr>
          <a:xfrm>
            <a:off x="5601015" y="1351604"/>
            <a:ext cx="4373991" cy="3892035"/>
          </a:xfrm>
        </p:spPr>
        <p:txBody>
          <a:bodyPr>
            <a:normAutofit/>
          </a:bodyPr>
          <a:lstStyle>
            <a:lvl1pPr marL="0" indent="0">
              <a:spcBef>
                <a:spcPts val="2472"/>
              </a:spcBef>
              <a:buFontTx/>
              <a:buNone/>
              <a:defRPr sz="4400" b="0">
                <a:latin typeface="+mn-lt"/>
              </a:defRPr>
            </a:lvl1pPr>
            <a:lvl2pPr marL="457200" indent="0">
              <a:spcBef>
                <a:spcPts val="2472"/>
              </a:spcBef>
              <a:buFontTx/>
              <a:buNone/>
              <a:defRPr/>
            </a:lvl2pPr>
            <a:lvl3pPr marL="914400" indent="0">
              <a:spcBef>
                <a:spcPts val="2472"/>
              </a:spcBef>
              <a:buFontTx/>
              <a:buNone/>
              <a:defRPr/>
            </a:lvl3pPr>
            <a:lvl4pPr marL="1371600" indent="0">
              <a:spcBef>
                <a:spcPts val="2472"/>
              </a:spcBef>
              <a:buFontTx/>
              <a:buNone/>
              <a:defRPr/>
            </a:lvl4pPr>
            <a:lvl5pPr marL="1828800" indent="0">
              <a:spcBef>
                <a:spcPts val="2472"/>
              </a:spcBef>
              <a:buFontTx/>
              <a:buNone/>
              <a:defRPr/>
            </a:lvl5pPr>
          </a:lstStyle>
          <a:p>
            <a:pPr lvl="0"/>
            <a:r>
              <a:rPr lang="en-US" noProof="0"/>
              <a:t>Formatvorlagen des Textmasters bearbeiten</a:t>
            </a:r>
          </a:p>
        </p:txBody>
      </p:sp>
      <p:sp>
        <p:nvSpPr>
          <p:cNvPr id="9" name="Textfeld 8">
            <a:extLst>
              <a:ext uri="{FF2B5EF4-FFF2-40B4-BE49-F238E27FC236}">
                <a16:creationId xmlns:a16="http://schemas.microsoft.com/office/drawing/2014/main" xmlns="" id="{B864C403-6CA9-EF46-AB58-37D25269E89B}"/>
              </a:ext>
            </a:extLst>
          </p:cNvPr>
          <p:cNvSpPr txBox="1"/>
          <p:nvPr userDrawn="1"/>
        </p:nvSpPr>
        <p:spPr>
          <a:xfrm>
            <a:off x="10466173" y="3223480"/>
            <a:ext cx="1489321" cy="3170099"/>
          </a:xfrm>
          <a:prstGeom prst="rect">
            <a:avLst/>
          </a:prstGeom>
          <a:noFill/>
        </p:spPr>
        <p:txBody>
          <a:bodyPr wrap="square" rtlCol="0">
            <a:spAutoFit/>
          </a:bodyPr>
          <a:lstStyle/>
          <a:p>
            <a:r>
              <a:rPr lang="en-US" sz="20000" b="1" dirty="0">
                <a:solidFill>
                  <a:srgbClr val="F25A23"/>
                </a:solidFill>
                <a:latin typeface="+mn-lt"/>
              </a:rPr>
              <a:t>?</a:t>
            </a:r>
          </a:p>
        </p:txBody>
      </p:sp>
    </p:spTree>
    <p:extLst>
      <p:ext uri="{BB962C8B-B14F-4D97-AF65-F5344CB8AC3E}">
        <p14:creationId xmlns:p14="http://schemas.microsoft.com/office/powerpoint/2010/main" val="47551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dirty="0"/>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Tree>
    <p:extLst>
      <p:ext uri="{BB962C8B-B14F-4D97-AF65-F5344CB8AC3E}">
        <p14:creationId xmlns:p14="http://schemas.microsoft.com/office/powerpoint/2010/main" val="35070731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64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denc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solidFill>
            <a:srgbClr val="5C3575"/>
          </a:solid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17" name="Textplatzhalter 16">
            <a:extLst>
              <a:ext uri="{FF2B5EF4-FFF2-40B4-BE49-F238E27FC236}">
                <a16:creationId xmlns:a16="http://schemas.microsoft.com/office/drawing/2014/main" xmlns="" id="{F56D6D08-FD69-BD40-85DA-EE89D65F4A95}"/>
              </a:ext>
            </a:extLst>
          </p:cNvPr>
          <p:cNvSpPr>
            <a:spLocks noGrp="1"/>
          </p:cNvSpPr>
          <p:nvPr>
            <p:ph type="body" sz="quarter" idx="11" hasCustomPrompt="1"/>
          </p:nvPr>
        </p:nvSpPr>
        <p:spPr>
          <a:xfrm>
            <a:off x="1771651" y="176982"/>
            <a:ext cx="10118683" cy="634179"/>
          </a:xfrm>
        </p:spPr>
        <p:txBody>
          <a:bodyPr anchor="ctr">
            <a:noAutofit/>
          </a:bodyPr>
          <a:lstStyle>
            <a:lvl1pPr marL="0" indent="0">
              <a:buFontTx/>
              <a:buNone/>
              <a:defRPr sz="3600" b="1">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NAME OF MEETING / REVIEW</a:t>
            </a:r>
          </a:p>
        </p:txBody>
      </p:sp>
      <p:sp>
        <p:nvSpPr>
          <p:cNvPr id="18" name="Textplatzhalter 14">
            <a:extLst>
              <a:ext uri="{FF2B5EF4-FFF2-40B4-BE49-F238E27FC236}">
                <a16:creationId xmlns:a16="http://schemas.microsoft.com/office/drawing/2014/main" xmlns="" id="{3CB7078B-3057-7C48-B917-B1535F4D547A}"/>
              </a:ext>
            </a:extLst>
          </p:cNvPr>
          <p:cNvSpPr>
            <a:spLocks noGrp="1"/>
          </p:cNvSpPr>
          <p:nvPr>
            <p:ph type="body" sz="quarter" idx="12" hasCustomPrompt="1"/>
          </p:nvPr>
        </p:nvSpPr>
        <p:spPr>
          <a:xfrm>
            <a:off x="1771652" y="1066801"/>
            <a:ext cx="9669889" cy="920247"/>
          </a:xfrm>
        </p:spPr>
        <p:txBody>
          <a:bodyPr>
            <a:normAutofit/>
          </a:bodyPr>
          <a:lstStyle>
            <a:lvl1pPr marL="0" indent="0">
              <a:buFontTx/>
              <a:buNone/>
              <a:defRPr sz="28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Purpose</a:t>
            </a:r>
            <a:endParaRPr lang="de-DE" dirty="0"/>
          </a:p>
        </p:txBody>
      </p:sp>
      <p:sp>
        <p:nvSpPr>
          <p:cNvPr id="19" name="Textplatzhalter 14">
            <a:extLst>
              <a:ext uri="{FF2B5EF4-FFF2-40B4-BE49-F238E27FC236}">
                <a16:creationId xmlns:a16="http://schemas.microsoft.com/office/drawing/2014/main" xmlns="" id="{06D173B0-1CBB-364F-96E0-1E24AE946EEE}"/>
              </a:ext>
            </a:extLst>
          </p:cNvPr>
          <p:cNvSpPr>
            <a:spLocks noGrp="1"/>
          </p:cNvSpPr>
          <p:nvPr>
            <p:ph type="body" sz="quarter" idx="13" hasCustomPrompt="1"/>
          </p:nvPr>
        </p:nvSpPr>
        <p:spPr>
          <a:xfrm>
            <a:off x="258096" y="4703477"/>
            <a:ext cx="3245296" cy="1773622"/>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Attendees</a:t>
            </a:r>
            <a:endParaRPr lang="de-DE" dirty="0"/>
          </a:p>
        </p:txBody>
      </p:sp>
      <p:sp>
        <p:nvSpPr>
          <p:cNvPr id="20" name="Textplatzhalter 14">
            <a:extLst>
              <a:ext uri="{FF2B5EF4-FFF2-40B4-BE49-F238E27FC236}">
                <a16:creationId xmlns:a16="http://schemas.microsoft.com/office/drawing/2014/main" xmlns="" id="{220DD065-7742-0948-8D3D-1EF1DED250DF}"/>
              </a:ext>
            </a:extLst>
          </p:cNvPr>
          <p:cNvSpPr>
            <a:spLocks noGrp="1"/>
          </p:cNvSpPr>
          <p:nvPr>
            <p:ph type="body" sz="quarter" idx="14" hasCustomPrompt="1"/>
          </p:nvPr>
        </p:nvSpPr>
        <p:spPr>
          <a:xfrm>
            <a:off x="3772480" y="4703477"/>
            <a:ext cx="5178325" cy="1786096"/>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Format / </a:t>
            </a:r>
            <a:r>
              <a:rPr lang="de-DE" dirty="0" err="1"/>
              <a:t>other</a:t>
            </a:r>
            <a:r>
              <a:rPr lang="de-DE" dirty="0"/>
              <a:t> </a:t>
            </a:r>
            <a:r>
              <a:rPr lang="de-DE" dirty="0" err="1"/>
              <a:t>comments</a:t>
            </a:r>
            <a:endParaRPr lang="de-DE" dirty="0"/>
          </a:p>
        </p:txBody>
      </p:sp>
      <p:sp>
        <p:nvSpPr>
          <p:cNvPr id="21" name="Textplatzhalter 14">
            <a:extLst>
              <a:ext uri="{FF2B5EF4-FFF2-40B4-BE49-F238E27FC236}">
                <a16:creationId xmlns:a16="http://schemas.microsoft.com/office/drawing/2014/main" xmlns="" id="{ABE99474-B583-8B4C-B70F-41E774D613F2}"/>
              </a:ext>
            </a:extLst>
          </p:cNvPr>
          <p:cNvSpPr>
            <a:spLocks noGrp="1"/>
          </p:cNvSpPr>
          <p:nvPr>
            <p:ph type="body" sz="quarter" idx="15" hasCustomPrompt="1"/>
          </p:nvPr>
        </p:nvSpPr>
        <p:spPr>
          <a:xfrm>
            <a:off x="9182582" y="4703478"/>
            <a:ext cx="1358097"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Cadence</a:t>
            </a:r>
            <a:endParaRPr lang="de-DE" dirty="0"/>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xmlns="" id="{B8F12786-986B-5F4A-82EB-ABCDD4CE1580}"/>
              </a:ext>
            </a:extLst>
          </p:cNvPr>
          <p:cNvSpPr>
            <a:spLocks noGrp="1"/>
          </p:cNvSpPr>
          <p:nvPr>
            <p:ph type="body" sz="quarter" idx="17"/>
          </p:nvPr>
        </p:nvSpPr>
        <p:spPr>
          <a:xfrm flipH="1">
            <a:off x="157315" y="1473904"/>
            <a:ext cx="1614333" cy="545792"/>
          </a:xfrm>
        </p:spPr>
        <p:txBody>
          <a:bodyPr>
            <a:normAutofit/>
          </a:bodyPr>
          <a:lstStyle>
            <a:lvl1pPr marL="0" indent="0" algn="ctr">
              <a:buFontTx/>
              <a:buNone/>
              <a:defRPr sz="1400" b="0">
                <a:latin typeface="+mn-lt"/>
              </a:defRPr>
            </a:lvl1pPr>
            <a:lvl2pPr marL="457200" indent="0">
              <a:buNone/>
              <a:defRPr/>
            </a:lvl2pPr>
            <a:lvl3pPr marL="914400" indent="0">
              <a:buNone/>
              <a:defRPr/>
            </a:lvl3pPr>
            <a:lvl4pPr marL="1371600" indent="0">
              <a:buNone/>
              <a:defRPr/>
            </a:lvl4pPr>
          </a:lstStyle>
          <a:p>
            <a:pPr lvl="0"/>
            <a:endParaRPr lang="de-DE" dirty="0"/>
          </a:p>
        </p:txBody>
      </p: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sp>
        <p:nvSpPr>
          <p:cNvPr id="36" name="Rechteck 35">
            <a:extLst>
              <a:ext uri="{FF2B5EF4-FFF2-40B4-BE49-F238E27FC236}">
                <a16:creationId xmlns:a16="http://schemas.microsoft.com/office/drawing/2014/main" xmlns="" id="{3DA5DD7F-BEF9-0A4B-93AE-7E982A42603C}"/>
              </a:ext>
            </a:extLst>
          </p:cNvPr>
          <p:cNvSpPr/>
          <p:nvPr userDrawn="1"/>
        </p:nvSpPr>
        <p:spPr>
          <a:xfrm>
            <a:off x="335590" y="1166128"/>
            <a:ext cx="1257783" cy="307777"/>
          </a:xfrm>
          <a:prstGeom prst="rect">
            <a:avLst/>
          </a:prstGeom>
        </p:spPr>
        <p:txBody>
          <a:bodyPr wrap="square">
            <a:spAutoFit/>
          </a:bodyPr>
          <a:lstStyle/>
          <a:p>
            <a:pPr lvl="0"/>
            <a:r>
              <a:rPr lang="de-DE" sz="1400" b="1" dirty="0" err="1">
                <a:latin typeface="+mn-lt"/>
              </a:rPr>
              <a:t>Facilitator</a:t>
            </a:r>
            <a:endParaRPr lang="de-DE" sz="1400" b="1" dirty="0">
              <a:latin typeface="+mn-lt"/>
            </a:endParaRPr>
          </a:p>
        </p:txBody>
      </p:sp>
      <p:sp>
        <p:nvSpPr>
          <p:cNvPr id="37" name="Textplatzhalter 14">
            <a:extLst>
              <a:ext uri="{FF2B5EF4-FFF2-40B4-BE49-F238E27FC236}">
                <a16:creationId xmlns:a16="http://schemas.microsoft.com/office/drawing/2014/main" xmlns="" id="{DC043B63-6552-8641-B879-080B3A012F1F}"/>
              </a:ext>
            </a:extLst>
          </p:cNvPr>
          <p:cNvSpPr>
            <a:spLocks noGrp="1"/>
          </p:cNvSpPr>
          <p:nvPr>
            <p:ph type="body" sz="quarter" idx="18" hasCustomPrompt="1"/>
          </p:nvPr>
        </p:nvSpPr>
        <p:spPr>
          <a:xfrm>
            <a:off x="10646021" y="4703478"/>
            <a:ext cx="1244312"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Duration</a:t>
            </a:r>
          </a:p>
        </p:txBody>
      </p:sp>
      <p:pic>
        <p:nvPicPr>
          <p:cNvPr id="41" name="Grafik 40">
            <a:extLst>
              <a:ext uri="{FF2B5EF4-FFF2-40B4-BE49-F238E27FC236}">
                <a16:creationId xmlns:a16="http://schemas.microsoft.com/office/drawing/2014/main" xmlns="" id="{A10521A5-556A-FE42-B335-396C16C095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8258" y="3901006"/>
            <a:ext cx="830146" cy="744596"/>
          </a:xfrm>
          <a:prstGeom prst="rect">
            <a:avLst/>
          </a:prstGeom>
        </p:spPr>
      </p:pic>
      <p:pic>
        <p:nvPicPr>
          <p:cNvPr id="10" name="Grafik 9">
            <a:extLst>
              <a:ext uri="{FF2B5EF4-FFF2-40B4-BE49-F238E27FC236}">
                <a16:creationId xmlns:a16="http://schemas.microsoft.com/office/drawing/2014/main" xmlns="" id="{6269F0C7-5977-EC4A-8EF3-BC7847C542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950" y="3909505"/>
            <a:ext cx="1032293" cy="729748"/>
          </a:xfrm>
          <a:prstGeom prst="rect">
            <a:avLst/>
          </a:prstGeom>
        </p:spPr>
      </p:pic>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6" name="Grafik 15">
            <a:extLst>
              <a:ext uri="{FF2B5EF4-FFF2-40B4-BE49-F238E27FC236}">
                <a16:creationId xmlns:a16="http://schemas.microsoft.com/office/drawing/2014/main" xmlns="" id="{E08B572D-F048-AD41-85DE-4911EEDF790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315733" y="3901006"/>
            <a:ext cx="786912" cy="738247"/>
          </a:xfrm>
          <a:prstGeom prst="rect">
            <a:avLst/>
          </a:prstGeom>
        </p:spPr>
      </p:pic>
      <p:sp>
        <p:nvSpPr>
          <p:cNvPr id="28" name="Textplatzhalter 14">
            <a:extLst>
              <a:ext uri="{FF2B5EF4-FFF2-40B4-BE49-F238E27FC236}">
                <a16:creationId xmlns:a16="http://schemas.microsoft.com/office/drawing/2014/main" xmlns="" id="{7E385505-9100-FF46-8E6F-507F8327FEDF}"/>
              </a:ext>
            </a:extLst>
          </p:cNvPr>
          <p:cNvSpPr>
            <a:spLocks noGrp="1"/>
          </p:cNvSpPr>
          <p:nvPr>
            <p:ph type="body" sz="quarter" idx="16" hasCustomPrompt="1"/>
          </p:nvPr>
        </p:nvSpPr>
        <p:spPr>
          <a:xfrm>
            <a:off x="5998464" y="2242686"/>
            <a:ext cx="4974336"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Output</a:t>
            </a:r>
          </a:p>
          <a:p>
            <a:pPr marL="198900" indent="-198900">
              <a:spcBef>
                <a:spcPts val="0"/>
              </a:spcBef>
              <a:buClr>
                <a:srgbClr val="5C3575"/>
              </a:buClr>
              <a:buFont typeface="Wingdings" pitchFamily="2" charset="2"/>
              <a:buChar char="§"/>
            </a:pPr>
            <a:r>
              <a:rPr lang="en-US" dirty="0"/>
              <a:t>…</a:t>
            </a:r>
          </a:p>
        </p:txBody>
      </p:sp>
      <p:sp>
        <p:nvSpPr>
          <p:cNvPr id="29" name="Textplatzhalter 14">
            <a:extLst>
              <a:ext uri="{FF2B5EF4-FFF2-40B4-BE49-F238E27FC236}">
                <a16:creationId xmlns:a16="http://schemas.microsoft.com/office/drawing/2014/main" xmlns="" id="{A2A17FEF-63E2-2B4C-B50A-E8C0DF234B29}"/>
              </a:ext>
            </a:extLst>
          </p:cNvPr>
          <p:cNvSpPr>
            <a:spLocks noGrp="1"/>
          </p:cNvSpPr>
          <p:nvPr>
            <p:ph type="body" sz="quarter" idx="10" hasCustomPrompt="1"/>
          </p:nvPr>
        </p:nvSpPr>
        <p:spPr>
          <a:xfrm>
            <a:off x="1139421" y="2242686"/>
            <a:ext cx="4651779"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Input</a:t>
            </a:r>
          </a:p>
          <a:p>
            <a:pPr marL="198900" indent="-198900">
              <a:spcBef>
                <a:spcPts val="0"/>
              </a:spcBef>
              <a:buClr>
                <a:srgbClr val="5C3575"/>
              </a:buClr>
              <a:buFont typeface="Wingdings" pitchFamily="2" charset="2"/>
              <a:buChar char="§"/>
            </a:pPr>
            <a:r>
              <a:rPr lang="en-US" dirty="0"/>
              <a:t>…</a:t>
            </a:r>
          </a:p>
        </p:txBody>
      </p:sp>
      <p:pic>
        <p:nvPicPr>
          <p:cNvPr id="9" name="Grafik 8">
            <a:extLst>
              <a:ext uri="{FF2B5EF4-FFF2-40B4-BE49-F238E27FC236}">
                <a16:creationId xmlns:a16="http://schemas.microsoft.com/office/drawing/2014/main" xmlns="" id="{807129BA-8B84-A942-8145-68DF388CDBD3}"/>
              </a:ext>
            </a:extLst>
          </p:cNvPr>
          <p:cNvPicPr>
            <a:picLocks noChangeAspect="1"/>
          </p:cNvPicPr>
          <p:nvPr userDrawn="1"/>
        </p:nvPicPr>
        <p:blipFill>
          <a:blip r:embed="rId9"/>
          <a:stretch>
            <a:fillRect/>
          </a:stretch>
        </p:blipFill>
        <p:spPr>
          <a:xfrm>
            <a:off x="10738800" y="3895200"/>
            <a:ext cx="748800" cy="748800"/>
          </a:xfrm>
          <a:prstGeom prst="rect">
            <a:avLst/>
          </a:prstGeom>
        </p:spPr>
      </p:pic>
    </p:spTree>
    <p:extLst>
      <p:ext uri="{BB962C8B-B14F-4D97-AF65-F5344CB8AC3E}">
        <p14:creationId xmlns:p14="http://schemas.microsoft.com/office/powerpoint/2010/main" val="23653017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dence-monthly-30mi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solidFill>
            <a:srgbClr val="5C3575"/>
          </a:solid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17" name="Textplatzhalter 16">
            <a:extLst>
              <a:ext uri="{FF2B5EF4-FFF2-40B4-BE49-F238E27FC236}">
                <a16:creationId xmlns:a16="http://schemas.microsoft.com/office/drawing/2014/main" xmlns="" id="{F56D6D08-FD69-BD40-85DA-EE89D65F4A95}"/>
              </a:ext>
            </a:extLst>
          </p:cNvPr>
          <p:cNvSpPr>
            <a:spLocks noGrp="1"/>
          </p:cNvSpPr>
          <p:nvPr>
            <p:ph type="body" sz="quarter" idx="11" hasCustomPrompt="1"/>
          </p:nvPr>
        </p:nvSpPr>
        <p:spPr>
          <a:xfrm>
            <a:off x="1771651" y="176982"/>
            <a:ext cx="10118683" cy="634179"/>
          </a:xfrm>
        </p:spPr>
        <p:txBody>
          <a:bodyPr anchor="ctr">
            <a:noAutofit/>
          </a:bodyPr>
          <a:lstStyle>
            <a:lvl1pPr marL="0" indent="0">
              <a:buFontTx/>
              <a:buNone/>
              <a:defRPr lang="de-DE" sz="3600" b="1" kern="1200" dirty="0">
                <a:solidFill>
                  <a:schemeClr val="bg1"/>
                </a:solidFill>
                <a:latin typeface="+mn-lt"/>
                <a:ea typeface="+mn-ea"/>
                <a:cs typeface="Arial"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spcBef>
                <a:spcPct val="20000"/>
              </a:spcBef>
              <a:buClr>
                <a:srgbClr val="F0A000"/>
              </a:buClr>
              <a:buFontTx/>
              <a:buNone/>
            </a:pPr>
            <a:r>
              <a:rPr lang="de-DE" dirty="0"/>
              <a:t>NAME OF MEETING / REVIEW</a:t>
            </a:r>
          </a:p>
        </p:txBody>
      </p:sp>
      <p:sp>
        <p:nvSpPr>
          <p:cNvPr id="18" name="Textplatzhalter 14">
            <a:extLst>
              <a:ext uri="{FF2B5EF4-FFF2-40B4-BE49-F238E27FC236}">
                <a16:creationId xmlns:a16="http://schemas.microsoft.com/office/drawing/2014/main" xmlns="" id="{3CB7078B-3057-7C48-B917-B1535F4D547A}"/>
              </a:ext>
            </a:extLst>
          </p:cNvPr>
          <p:cNvSpPr>
            <a:spLocks noGrp="1"/>
          </p:cNvSpPr>
          <p:nvPr>
            <p:ph type="body" sz="quarter" idx="12" hasCustomPrompt="1"/>
          </p:nvPr>
        </p:nvSpPr>
        <p:spPr>
          <a:xfrm>
            <a:off x="1771652" y="1066801"/>
            <a:ext cx="9669889" cy="920247"/>
          </a:xfrm>
        </p:spPr>
        <p:txBody>
          <a:bodyPr>
            <a:normAutofit/>
          </a:bodyPr>
          <a:lstStyle>
            <a:lvl1pPr marL="0" indent="0">
              <a:buFontTx/>
              <a:buNone/>
              <a:defRPr sz="28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Purpose</a:t>
            </a:r>
            <a:endParaRPr lang="de-DE" dirty="0"/>
          </a:p>
        </p:txBody>
      </p:sp>
      <p:sp>
        <p:nvSpPr>
          <p:cNvPr id="19" name="Textplatzhalter 14">
            <a:extLst>
              <a:ext uri="{FF2B5EF4-FFF2-40B4-BE49-F238E27FC236}">
                <a16:creationId xmlns:a16="http://schemas.microsoft.com/office/drawing/2014/main" xmlns="" id="{06D173B0-1CBB-364F-96E0-1E24AE946EEE}"/>
              </a:ext>
            </a:extLst>
          </p:cNvPr>
          <p:cNvSpPr>
            <a:spLocks noGrp="1"/>
          </p:cNvSpPr>
          <p:nvPr>
            <p:ph type="body" sz="quarter" idx="13" hasCustomPrompt="1"/>
          </p:nvPr>
        </p:nvSpPr>
        <p:spPr>
          <a:xfrm>
            <a:off x="258096" y="4703477"/>
            <a:ext cx="3245296" cy="1773622"/>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Attendees</a:t>
            </a:r>
            <a:endParaRPr lang="de-DE" dirty="0"/>
          </a:p>
        </p:txBody>
      </p:sp>
      <p:sp>
        <p:nvSpPr>
          <p:cNvPr id="20" name="Textplatzhalter 14">
            <a:extLst>
              <a:ext uri="{FF2B5EF4-FFF2-40B4-BE49-F238E27FC236}">
                <a16:creationId xmlns:a16="http://schemas.microsoft.com/office/drawing/2014/main" xmlns="" id="{220DD065-7742-0948-8D3D-1EF1DED250DF}"/>
              </a:ext>
            </a:extLst>
          </p:cNvPr>
          <p:cNvSpPr>
            <a:spLocks noGrp="1"/>
          </p:cNvSpPr>
          <p:nvPr>
            <p:ph type="body" sz="quarter" idx="14" hasCustomPrompt="1"/>
          </p:nvPr>
        </p:nvSpPr>
        <p:spPr>
          <a:xfrm>
            <a:off x="3772480" y="4703477"/>
            <a:ext cx="5178325" cy="1786096"/>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Format / </a:t>
            </a:r>
            <a:r>
              <a:rPr lang="de-DE" dirty="0" err="1"/>
              <a:t>other</a:t>
            </a:r>
            <a:r>
              <a:rPr lang="de-DE" dirty="0"/>
              <a:t> </a:t>
            </a:r>
            <a:r>
              <a:rPr lang="de-DE" dirty="0" err="1"/>
              <a:t>comments</a:t>
            </a:r>
            <a:endParaRPr lang="de-DE" dirty="0"/>
          </a:p>
        </p:txBody>
      </p:sp>
      <p:sp>
        <p:nvSpPr>
          <p:cNvPr id="21" name="Textplatzhalter 14">
            <a:extLst>
              <a:ext uri="{FF2B5EF4-FFF2-40B4-BE49-F238E27FC236}">
                <a16:creationId xmlns:a16="http://schemas.microsoft.com/office/drawing/2014/main" xmlns="" id="{ABE99474-B583-8B4C-B70F-41E774D613F2}"/>
              </a:ext>
            </a:extLst>
          </p:cNvPr>
          <p:cNvSpPr>
            <a:spLocks noGrp="1"/>
          </p:cNvSpPr>
          <p:nvPr>
            <p:ph type="body" sz="quarter" idx="15" hasCustomPrompt="1"/>
          </p:nvPr>
        </p:nvSpPr>
        <p:spPr>
          <a:xfrm>
            <a:off x="9182582" y="4703478"/>
            <a:ext cx="1358097"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Cadence</a:t>
            </a:r>
            <a:endParaRPr lang="de-DE" dirty="0"/>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xmlns="" id="{B8F12786-986B-5F4A-82EB-ABCDD4CE1580}"/>
              </a:ext>
            </a:extLst>
          </p:cNvPr>
          <p:cNvSpPr>
            <a:spLocks noGrp="1"/>
          </p:cNvSpPr>
          <p:nvPr>
            <p:ph type="body" sz="quarter" idx="17"/>
          </p:nvPr>
        </p:nvSpPr>
        <p:spPr>
          <a:xfrm flipH="1">
            <a:off x="157315" y="1473904"/>
            <a:ext cx="1614333" cy="545792"/>
          </a:xfrm>
        </p:spPr>
        <p:txBody>
          <a:bodyPr>
            <a:normAutofit/>
          </a:bodyPr>
          <a:lstStyle>
            <a:lvl1pPr marL="0" indent="0" algn="ctr">
              <a:buFontTx/>
              <a:buNone/>
              <a:defRPr sz="1400" b="0">
                <a:latin typeface="+mn-lt"/>
              </a:defRPr>
            </a:lvl1pPr>
            <a:lvl2pPr marL="457200" indent="0">
              <a:buNone/>
              <a:defRPr/>
            </a:lvl2pPr>
            <a:lvl3pPr marL="914400" indent="0">
              <a:buNone/>
              <a:defRPr/>
            </a:lvl3pPr>
            <a:lvl4pPr marL="1371600" indent="0">
              <a:buNone/>
              <a:defRPr/>
            </a:lvl4pPr>
          </a:lstStyle>
          <a:p>
            <a:pPr lvl="0"/>
            <a:endParaRPr lang="de-DE" dirty="0"/>
          </a:p>
        </p:txBody>
      </p: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sp>
        <p:nvSpPr>
          <p:cNvPr id="36" name="Rechteck 35">
            <a:extLst>
              <a:ext uri="{FF2B5EF4-FFF2-40B4-BE49-F238E27FC236}">
                <a16:creationId xmlns:a16="http://schemas.microsoft.com/office/drawing/2014/main" xmlns="" id="{3DA5DD7F-BEF9-0A4B-93AE-7E982A42603C}"/>
              </a:ext>
            </a:extLst>
          </p:cNvPr>
          <p:cNvSpPr/>
          <p:nvPr userDrawn="1"/>
        </p:nvSpPr>
        <p:spPr>
          <a:xfrm>
            <a:off x="335590" y="1166128"/>
            <a:ext cx="1257783" cy="307777"/>
          </a:xfrm>
          <a:prstGeom prst="rect">
            <a:avLst/>
          </a:prstGeom>
        </p:spPr>
        <p:txBody>
          <a:bodyPr wrap="square">
            <a:spAutoFit/>
          </a:bodyPr>
          <a:lstStyle/>
          <a:p>
            <a:pPr lvl="0"/>
            <a:r>
              <a:rPr lang="de-DE" sz="1400" b="1" dirty="0" err="1">
                <a:latin typeface="+mn-lt"/>
              </a:rPr>
              <a:t>Facilitator</a:t>
            </a:r>
            <a:endParaRPr lang="de-DE" sz="1400" b="1" dirty="0">
              <a:latin typeface="+mn-lt"/>
            </a:endParaRPr>
          </a:p>
        </p:txBody>
      </p:sp>
      <p:sp>
        <p:nvSpPr>
          <p:cNvPr id="37" name="Textplatzhalter 14">
            <a:extLst>
              <a:ext uri="{FF2B5EF4-FFF2-40B4-BE49-F238E27FC236}">
                <a16:creationId xmlns:a16="http://schemas.microsoft.com/office/drawing/2014/main" xmlns="" id="{DC043B63-6552-8641-B879-080B3A012F1F}"/>
              </a:ext>
            </a:extLst>
          </p:cNvPr>
          <p:cNvSpPr>
            <a:spLocks noGrp="1"/>
          </p:cNvSpPr>
          <p:nvPr>
            <p:ph type="body" sz="quarter" idx="18" hasCustomPrompt="1"/>
          </p:nvPr>
        </p:nvSpPr>
        <p:spPr>
          <a:xfrm>
            <a:off x="10646021" y="4703478"/>
            <a:ext cx="1244312"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Duration</a:t>
            </a:r>
          </a:p>
        </p:txBody>
      </p:sp>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6" name="Grafik 15">
            <a:extLst>
              <a:ext uri="{FF2B5EF4-FFF2-40B4-BE49-F238E27FC236}">
                <a16:creationId xmlns:a16="http://schemas.microsoft.com/office/drawing/2014/main" xmlns="" id="{E08B572D-F048-AD41-85DE-4911EEDF79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5733" y="3901006"/>
            <a:ext cx="786912" cy="738247"/>
          </a:xfrm>
          <a:prstGeom prst="rect">
            <a:avLst/>
          </a:prstGeom>
        </p:spPr>
      </p:pic>
      <p:sp>
        <p:nvSpPr>
          <p:cNvPr id="28" name="Textplatzhalter 14">
            <a:extLst>
              <a:ext uri="{FF2B5EF4-FFF2-40B4-BE49-F238E27FC236}">
                <a16:creationId xmlns:a16="http://schemas.microsoft.com/office/drawing/2014/main" xmlns="" id="{7E385505-9100-FF46-8E6F-507F8327FEDF}"/>
              </a:ext>
            </a:extLst>
          </p:cNvPr>
          <p:cNvSpPr>
            <a:spLocks noGrp="1"/>
          </p:cNvSpPr>
          <p:nvPr>
            <p:ph type="body" sz="quarter" idx="16" hasCustomPrompt="1"/>
          </p:nvPr>
        </p:nvSpPr>
        <p:spPr>
          <a:xfrm>
            <a:off x="5998464" y="2242686"/>
            <a:ext cx="4974336"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Output</a:t>
            </a:r>
          </a:p>
          <a:p>
            <a:pPr marL="198900" indent="-198900">
              <a:spcBef>
                <a:spcPts val="0"/>
              </a:spcBef>
              <a:buClr>
                <a:srgbClr val="5C3575"/>
              </a:buClr>
              <a:buFont typeface="Wingdings" pitchFamily="2" charset="2"/>
              <a:buChar char="§"/>
            </a:pPr>
            <a:r>
              <a:rPr lang="en-US" dirty="0"/>
              <a:t>…</a:t>
            </a:r>
          </a:p>
        </p:txBody>
      </p:sp>
      <p:sp>
        <p:nvSpPr>
          <p:cNvPr id="29" name="Textplatzhalter 14">
            <a:extLst>
              <a:ext uri="{FF2B5EF4-FFF2-40B4-BE49-F238E27FC236}">
                <a16:creationId xmlns:a16="http://schemas.microsoft.com/office/drawing/2014/main" xmlns="" id="{A2A17FEF-63E2-2B4C-B50A-E8C0DF234B29}"/>
              </a:ext>
            </a:extLst>
          </p:cNvPr>
          <p:cNvSpPr>
            <a:spLocks noGrp="1"/>
          </p:cNvSpPr>
          <p:nvPr>
            <p:ph type="body" sz="quarter" idx="10" hasCustomPrompt="1"/>
          </p:nvPr>
        </p:nvSpPr>
        <p:spPr>
          <a:xfrm>
            <a:off x="1139421" y="2242686"/>
            <a:ext cx="4651779"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Input</a:t>
            </a:r>
          </a:p>
          <a:p>
            <a:pPr marL="198900" indent="-198900">
              <a:spcBef>
                <a:spcPts val="0"/>
              </a:spcBef>
              <a:buClr>
                <a:srgbClr val="5C3575"/>
              </a:buClr>
              <a:buFont typeface="Wingdings" pitchFamily="2" charset="2"/>
              <a:buChar char="§"/>
            </a:pPr>
            <a:r>
              <a:rPr lang="en-US" dirty="0"/>
              <a:t>…</a:t>
            </a:r>
          </a:p>
        </p:txBody>
      </p:sp>
      <p:pic>
        <p:nvPicPr>
          <p:cNvPr id="2" name="Grafik 1">
            <a:extLst>
              <a:ext uri="{FF2B5EF4-FFF2-40B4-BE49-F238E27FC236}">
                <a16:creationId xmlns:a16="http://schemas.microsoft.com/office/drawing/2014/main" xmlns="" id="{F8D43C3E-F12E-8042-9A60-401BF1E00288}"/>
              </a:ext>
            </a:extLst>
          </p:cNvPr>
          <p:cNvPicPr>
            <a:picLocks/>
          </p:cNvPicPr>
          <p:nvPr userDrawn="1"/>
        </p:nvPicPr>
        <p:blipFill>
          <a:blip r:embed="rId7"/>
          <a:stretch>
            <a:fillRect/>
          </a:stretch>
        </p:blipFill>
        <p:spPr>
          <a:xfrm>
            <a:off x="10737578" y="3895200"/>
            <a:ext cx="748800" cy="748800"/>
          </a:xfrm>
          <a:prstGeom prst="rect">
            <a:avLst/>
          </a:prstGeom>
        </p:spPr>
      </p:pic>
      <p:pic>
        <p:nvPicPr>
          <p:cNvPr id="30" name="Grafik 29">
            <a:extLst>
              <a:ext uri="{FF2B5EF4-FFF2-40B4-BE49-F238E27FC236}">
                <a16:creationId xmlns:a16="http://schemas.microsoft.com/office/drawing/2014/main" xmlns="" id="{84234088-496F-2C4A-B990-A70FB7A78F2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9950" y="3909505"/>
            <a:ext cx="1032293" cy="729748"/>
          </a:xfrm>
          <a:prstGeom prst="rect">
            <a:avLst/>
          </a:prstGeom>
        </p:spPr>
      </p:pic>
      <p:pic>
        <p:nvPicPr>
          <p:cNvPr id="31" name="Grafik 30">
            <a:extLst>
              <a:ext uri="{FF2B5EF4-FFF2-40B4-BE49-F238E27FC236}">
                <a16:creationId xmlns:a16="http://schemas.microsoft.com/office/drawing/2014/main" xmlns="" id="{88A7C977-CE83-CC4A-9DA3-BA454A184A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88258" y="3901006"/>
            <a:ext cx="830146" cy="744596"/>
          </a:xfrm>
          <a:prstGeom prst="rect">
            <a:avLst/>
          </a:prstGeom>
        </p:spPr>
      </p:pic>
    </p:spTree>
    <p:extLst>
      <p:ext uri="{BB962C8B-B14F-4D97-AF65-F5344CB8AC3E}">
        <p14:creationId xmlns:p14="http://schemas.microsoft.com/office/powerpoint/2010/main" val="798812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adence-monthly-60mi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solidFill>
            <a:srgbClr val="5C3575"/>
          </a:solid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17" name="Textplatzhalter 16">
            <a:extLst>
              <a:ext uri="{FF2B5EF4-FFF2-40B4-BE49-F238E27FC236}">
                <a16:creationId xmlns:a16="http://schemas.microsoft.com/office/drawing/2014/main" xmlns="" id="{F56D6D08-FD69-BD40-85DA-EE89D65F4A95}"/>
              </a:ext>
            </a:extLst>
          </p:cNvPr>
          <p:cNvSpPr>
            <a:spLocks noGrp="1"/>
          </p:cNvSpPr>
          <p:nvPr>
            <p:ph type="body" sz="quarter" idx="11" hasCustomPrompt="1"/>
          </p:nvPr>
        </p:nvSpPr>
        <p:spPr>
          <a:xfrm>
            <a:off x="1771651" y="176982"/>
            <a:ext cx="10118683" cy="634179"/>
          </a:xfrm>
        </p:spPr>
        <p:txBody>
          <a:bodyPr anchor="ctr">
            <a:noAutofit/>
          </a:bodyPr>
          <a:lstStyle>
            <a:lvl1pPr marL="0" indent="0">
              <a:buFontTx/>
              <a:buNone/>
              <a:defRPr sz="3600" b="1">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NAME OF MEETING / REVIEW</a:t>
            </a:r>
          </a:p>
        </p:txBody>
      </p:sp>
      <p:sp>
        <p:nvSpPr>
          <p:cNvPr id="18" name="Textplatzhalter 14">
            <a:extLst>
              <a:ext uri="{FF2B5EF4-FFF2-40B4-BE49-F238E27FC236}">
                <a16:creationId xmlns:a16="http://schemas.microsoft.com/office/drawing/2014/main" xmlns="" id="{3CB7078B-3057-7C48-B917-B1535F4D547A}"/>
              </a:ext>
            </a:extLst>
          </p:cNvPr>
          <p:cNvSpPr>
            <a:spLocks noGrp="1"/>
          </p:cNvSpPr>
          <p:nvPr>
            <p:ph type="body" sz="quarter" idx="12" hasCustomPrompt="1"/>
          </p:nvPr>
        </p:nvSpPr>
        <p:spPr>
          <a:xfrm>
            <a:off x="1771652" y="1066801"/>
            <a:ext cx="9669889" cy="920247"/>
          </a:xfrm>
        </p:spPr>
        <p:txBody>
          <a:bodyPr>
            <a:normAutofit/>
          </a:bodyPr>
          <a:lstStyle>
            <a:lvl1pPr marL="0" indent="0">
              <a:buFontTx/>
              <a:buNone/>
              <a:defRPr sz="28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Purpose</a:t>
            </a:r>
            <a:endParaRPr lang="de-DE" dirty="0"/>
          </a:p>
        </p:txBody>
      </p:sp>
      <p:sp>
        <p:nvSpPr>
          <p:cNvPr id="19" name="Textplatzhalter 14">
            <a:extLst>
              <a:ext uri="{FF2B5EF4-FFF2-40B4-BE49-F238E27FC236}">
                <a16:creationId xmlns:a16="http://schemas.microsoft.com/office/drawing/2014/main" xmlns="" id="{06D173B0-1CBB-364F-96E0-1E24AE946EEE}"/>
              </a:ext>
            </a:extLst>
          </p:cNvPr>
          <p:cNvSpPr>
            <a:spLocks noGrp="1"/>
          </p:cNvSpPr>
          <p:nvPr>
            <p:ph type="body" sz="quarter" idx="13" hasCustomPrompt="1"/>
          </p:nvPr>
        </p:nvSpPr>
        <p:spPr>
          <a:xfrm>
            <a:off x="258096" y="4703477"/>
            <a:ext cx="3245296" cy="1773622"/>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Attendees</a:t>
            </a:r>
            <a:endParaRPr lang="de-DE" dirty="0"/>
          </a:p>
        </p:txBody>
      </p:sp>
      <p:sp>
        <p:nvSpPr>
          <p:cNvPr id="20" name="Textplatzhalter 14">
            <a:extLst>
              <a:ext uri="{FF2B5EF4-FFF2-40B4-BE49-F238E27FC236}">
                <a16:creationId xmlns:a16="http://schemas.microsoft.com/office/drawing/2014/main" xmlns="" id="{220DD065-7742-0948-8D3D-1EF1DED250DF}"/>
              </a:ext>
            </a:extLst>
          </p:cNvPr>
          <p:cNvSpPr>
            <a:spLocks noGrp="1"/>
          </p:cNvSpPr>
          <p:nvPr>
            <p:ph type="body" sz="quarter" idx="14" hasCustomPrompt="1"/>
          </p:nvPr>
        </p:nvSpPr>
        <p:spPr>
          <a:xfrm>
            <a:off x="3772480" y="4703477"/>
            <a:ext cx="5178325" cy="1786096"/>
          </a:xfrm>
        </p:spPr>
        <p:txBody>
          <a:bodyPr lIns="0" tIns="0" rIns="0" bIns="0">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Format / </a:t>
            </a:r>
            <a:r>
              <a:rPr lang="de-DE" dirty="0" err="1"/>
              <a:t>other</a:t>
            </a:r>
            <a:r>
              <a:rPr lang="de-DE" dirty="0"/>
              <a:t> </a:t>
            </a:r>
            <a:r>
              <a:rPr lang="de-DE" dirty="0" err="1"/>
              <a:t>comments</a:t>
            </a:r>
            <a:endParaRPr lang="de-DE" dirty="0"/>
          </a:p>
        </p:txBody>
      </p:sp>
      <p:sp>
        <p:nvSpPr>
          <p:cNvPr id="21" name="Textplatzhalter 14">
            <a:extLst>
              <a:ext uri="{FF2B5EF4-FFF2-40B4-BE49-F238E27FC236}">
                <a16:creationId xmlns:a16="http://schemas.microsoft.com/office/drawing/2014/main" xmlns="" id="{ABE99474-B583-8B4C-B70F-41E774D613F2}"/>
              </a:ext>
            </a:extLst>
          </p:cNvPr>
          <p:cNvSpPr>
            <a:spLocks noGrp="1"/>
          </p:cNvSpPr>
          <p:nvPr>
            <p:ph type="body" sz="quarter" idx="15" hasCustomPrompt="1"/>
          </p:nvPr>
        </p:nvSpPr>
        <p:spPr>
          <a:xfrm>
            <a:off x="9182582" y="4703478"/>
            <a:ext cx="1358097"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err="1"/>
              <a:t>Cadence</a:t>
            </a:r>
            <a:endParaRPr lang="de-DE" dirty="0"/>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xmlns="" id="{B8F12786-986B-5F4A-82EB-ABCDD4CE1580}"/>
              </a:ext>
            </a:extLst>
          </p:cNvPr>
          <p:cNvSpPr>
            <a:spLocks noGrp="1"/>
          </p:cNvSpPr>
          <p:nvPr>
            <p:ph type="body" sz="quarter" idx="17"/>
          </p:nvPr>
        </p:nvSpPr>
        <p:spPr>
          <a:xfrm flipH="1">
            <a:off x="157315" y="1473904"/>
            <a:ext cx="1614333" cy="545792"/>
          </a:xfrm>
        </p:spPr>
        <p:txBody>
          <a:bodyPr>
            <a:normAutofit/>
          </a:bodyPr>
          <a:lstStyle>
            <a:lvl1pPr marL="0" indent="0" algn="ctr">
              <a:buFontTx/>
              <a:buNone/>
              <a:defRPr sz="1400" b="0">
                <a:latin typeface="+mn-lt"/>
              </a:defRPr>
            </a:lvl1pPr>
            <a:lvl2pPr marL="457200" indent="0">
              <a:buNone/>
              <a:defRPr/>
            </a:lvl2pPr>
            <a:lvl3pPr marL="914400" indent="0">
              <a:buNone/>
              <a:defRPr/>
            </a:lvl3pPr>
            <a:lvl4pPr marL="1371600" indent="0">
              <a:buNone/>
              <a:defRPr/>
            </a:lvl4pPr>
          </a:lstStyle>
          <a:p>
            <a:pPr lvl="0"/>
            <a:endParaRPr lang="de-DE" dirty="0"/>
          </a:p>
        </p:txBody>
      </p: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sp>
        <p:nvSpPr>
          <p:cNvPr id="36" name="Rechteck 35">
            <a:extLst>
              <a:ext uri="{FF2B5EF4-FFF2-40B4-BE49-F238E27FC236}">
                <a16:creationId xmlns:a16="http://schemas.microsoft.com/office/drawing/2014/main" xmlns="" id="{3DA5DD7F-BEF9-0A4B-93AE-7E982A42603C}"/>
              </a:ext>
            </a:extLst>
          </p:cNvPr>
          <p:cNvSpPr/>
          <p:nvPr userDrawn="1"/>
        </p:nvSpPr>
        <p:spPr>
          <a:xfrm>
            <a:off x="335590" y="1166128"/>
            <a:ext cx="1257783" cy="307777"/>
          </a:xfrm>
          <a:prstGeom prst="rect">
            <a:avLst/>
          </a:prstGeom>
        </p:spPr>
        <p:txBody>
          <a:bodyPr wrap="square">
            <a:spAutoFit/>
          </a:bodyPr>
          <a:lstStyle/>
          <a:p>
            <a:pPr lvl="0"/>
            <a:r>
              <a:rPr lang="de-DE" sz="1400" b="1" dirty="0" err="1">
                <a:latin typeface="+mn-lt"/>
              </a:rPr>
              <a:t>Facilitator</a:t>
            </a:r>
            <a:endParaRPr lang="de-DE" sz="1400" b="1" dirty="0">
              <a:latin typeface="+mn-lt"/>
            </a:endParaRPr>
          </a:p>
        </p:txBody>
      </p:sp>
      <p:sp>
        <p:nvSpPr>
          <p:cNvPr id="37" name="Textplatzhalter 14">
            <a:extLst>
              <a:ext uri="{FF2B5EF4-FFF2-40B4-BE49-F238E27FC236}">
                <a16:creationId xmlns:a16="http://schemas.microsoft.com/office/drawing/2014/main" xmlns="" id="{DC043B63-6552-8641-B879-080B3A012F1F}"/>
              </a:ext>
            </a:extLst>
          </p:cNvPr>
          <p:cNvSpPr>
            <a:spLocks noGrp="1"/>
          </p:cNvSpPr>
          <p:nvPr>
            <p:ph type="body" sz="quarter" idx="18" hasCustomPrompt="1"/>
          </p:nvPr>
        </p:nvSpPr>
        <p:spPr>
          <a:xfrm>
            <a:off x="10646021" y="4703478"/>
            <a:ext cx="1244312" cy="1786094"/>
          </a:xfrm>
        </p:spPr>
        <p:txBody>
          <a:bodyPr lIns="0" tIns="0" rIns="0" bIns="0" anchor="t">
            <a:normAutofit/>
          </a:bodyPr>
          <a:lstStyle>
            <a:lvl1pPr marL="0" indent="0">
              <a:buFontTx/>
              <a:buNone/>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de-DE" dirty="0"/>
              <a:t>Duration</a:t>
            </a:r>
          </a:p>
        </p:txBody>
      </p:sp>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6" name="Grafik 15">
            <a:extLst>
              <a:ext uri="{FF2B5EF4-FFF2-40B4-BE49-F238E27FC236}">
                <a16:creationId xmlns:a16="http://schemas.microsoft.com/office/drawing/2014/main" xmlns="" id="{E08B572D-F048-AD41-85DE-4911EEDF79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5733" y="3901006"/>
            <a:ext cx="786912" cy="738247"/>
          </a:xfrm>
          <a:prstGeom prst="rect">
            <a:avLst/>
          </a:prstGeom>
        </p:spPr>
      </p:pic>
      <p:sp>
        <p:nvSpPr>
          <p:cNvPr id="28" name="Textplatzhalter 14">
            <a:extLst>
              <a:ext uri="{FF2B5EF4-FFF2-40B4-BE49-F238E27FC236}">
                <a16:creationId xmlns:a16="http://schemas.microsoft.com/office/drawing/2014/main" xmlns="" id="{7E385505-9100-FF46-8E6F-507F8327FEDF}"/>
              </a:ext>
            </a:extLst>
          </p:cNvPr>
          <p:cNvSpPr>
            <a:spLocks noGrp="1"/>
          </p:cNvSpPr>
          <p:nvPr>
            <p:ph type="body" sz="quarter" idx="16" hasCustomPrompt="1"/>
          </p:nvPr>
        </p:nvSpPr>
        <p:spPr>
          <a:xfrm>
            <a:off x="5998464" y="2242686"/>
            <a:ext cx="4974336"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Output</a:t>
            </a:r>
          </a:p>
          <a:p>
            <a:pPr marL="198900" indent="-198900">
              <a:spcBef>
                <a:spcPts val="0"/>
              </a:spcBef>
              <a:buClr>
                <a:srgbClr val="5C3575"/>
              </a:buClr>
              <a:buFont typeface="Wingdings" pitchFamily="2" charset="2"/>
              <a:buChar char="§"/>
            </a:pPr>
            <a:r>
              <a:rPr lang="en-US" dirty="0"/>
              <a:t>…</a:t>
            </a:r>
          </a:p>
        </p:txBody>
      </p:sp>
      <p:sp>
        <p:nvSpPr>
          <p:cNvPr id="29" name="Textplatzhalter 14">
            <a:extLst>
              <a:ext uri="{FF2B5EF4-FFF2-40B4-BE49-F238E27FC236}">
                <a16:creationId xmlns:a16="http://schemas.microsoft.com/office/drawing/2014/main" xmlns="" id="{A2A17FEF-63E2-2B4C-B50A-E8C0DF234B29}"/>
              </a:ext>
            </a:extLst>
          </p:cNvPr>
          <p:cNvSpPr>
            <a:spLocks noGrp="1"/>
          </p:cNvSpPr>
          <p:nvPr>
            <p:ph type="body" sz="quarter" idx="10" hasCustomPrompt="1"/>
          </p:nvPr>
        </p:nvSpPr>
        <p:spPr>
          <a:xfrm>
            <a:off x="1139421" y="2242686"/>
            <a:ext cx="4651779" cy="1670287"/>
          </a:xfrm>
        </p:spPr>
        <p:txBody>
          <a:bodyPr lIns="0" tIns="0" rIns="0" bIns="0"/>
          <a:lstStyle>
            <a:lvl1pPr marL="198900" indent="-198900">
              <a:spcBef>
                <a:spcPts val="0"/>
              </a:spcBef>
              <a:buClr>
                <a:srgbClr val="5C3575"/>
              </a:buClr>
              <a:buFont typeface="Wingdings" pitchFamily="2" charset="2"/>
              <a:buChar char="§"/>
              <a:defRPr sz="19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marL="198900" indent="-198900">
              <a:spcBef>
                <a:spcPts val="0"/>
              </a:spcBef>
              <a:buClr>
                <a:srgbClr val="5C3575"/>
              </a:buClr>
              <a:buFont typeface="Wingdings" pitchFamily="2" charset="2"/>
              <a:buChar char="§"/>
            </a:pPr>
            <a:r>
              <a:rPr lang="en-US" dirty="0"/>
              <a:t>Input</a:t>
            </a:r>
          </a:p>
          <a:p>
            <a:pPr marL="198900" indent="-198900">
              <a:spcBef>
                <a:spcPts val="0"/>
              </a:spcBef>
              <a:buClr>
                <a:srgbClr val="5C3575"/>
              </a:buClr>
              <a:buFont typeface="Wingdings" pitchFamily="2" charset="2"/>
              <a:buChar char="§"/>
            </a:pPr>
            <a:r>
              <a:rPr lang="en-US" dirty="0"/>
              <a:t>…</a:t>
            </a:r>
          </a:p>
        </p:txBody>
      </p:sp>
      <p:pic>
        <p:nvPicPr>
          <p:cNvPr id="9" name="Grafik 8">
            <a:extLst>
              <a:ext uri="{FF2B5EF4-FFF2-40B4-BE49-F238E27FC236}">
                <a16:creationId xmlns:a16="http://schemas.microsoft.com/office/drawing/2014/main" xmlns="" id="{AD76A538-23A1-2045-83B3-EC010AE46F80}"/>
              </a:ext>
            </a:extLst>
          </p:cNvPr>
          <p:cNvPicPr>
            <a:picLocks noChangeAspect="1"/>
          </p:cNvPicPr>
          <p:nvPr userDrawn="1"/>
        </p:nvPicPr>
        <p:blipFill>
          <a:blip r:embed="rId7"/>
          <a:stretch>
            <a:fillRect/>
          </a:stretch>
        </p:blipFill>
        <p:spPr>
          <a:xfrm>
            <a:off x="10738800" y="3895200"/>
            <a:ext cx="748800" cy="748800"/>
          </a:xfrm>
          <a:prstGeom prst="rect">
            <a:avLst/>
          </a:prstGeom>
        </p:spPr>
      </p:pic>
      <p:pic>
        <p:nvPicPr>
          <p:cNvPr id="30" name="Grafik 29">
            <a:extLst>
              <a:ext uri="{FF2B5EF4-FFF2-40B4-BE49-F238E27FC236}">
                <a16:creationId xmlns:a16="http://schemas.microsoft.com/office/drawing/2014/main" xmlns="" id="{748774E0-39A7-684E-8EA2-C1A4A578EB2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888258" y="3901006"/>
            <a:ext cx="830146" cy="744596"/>
          </a:xfrm>
          <a:prstGeom prst="rect">
            <a:avLst/>
          </a:prstGeom>
        </p:spPr>
      </p:pic>
      <p:pic>
        <p:nvPicPr>
          <p:cNvPr id="31" name="Grafik 30">
            <a:extLst>
              <a:ext uri="{FF2B5EF4-FFF2-40B4-BE49-F238E27FC236}">
                <a16:creationId xmlns:a16="http://schemas.microsoft.com/office/drawing/2014/main" xmlns="" id="{E8DDEA50-9261-154D-A27B-6A76B001C2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9950" y="3909505"/>
            <a:ext cx="1032293" cy="729748"/>
          </a:xfrm>
          <a:prstGeom prst="rect">
            <a:avLst/>
          </a:prstGeom>
        </p:spPr>
      </p:pic>
    </p:spTree>
    <p:extLst>
      <p:ext uri="{BB962C8B-B14F-4D97-AF65-F5344CB8AC3E}">
        <p14:creationId xmlns:p14="http://schemas.microsoft.com/office/powerpoint/2010/main" val="27467984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adence-PRIN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E78F6D83-1610-444C-B3A9-7DAE6878F14B}"/>
              </a:ext>
            </a:extLst>
          </p:cNvPr>
          <p:cNvSpPr/>
          <p:nvPr userDrawn="1"/>
        </p:nvSpPr>
        <p:spPr>
          <a:xfrm>
            <a:off x="157317" y="2156380"/>
            <a:ext cx="11897031" cy="214134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6" name="Rechteck 5">
            <a:extLst>
              <a:ext uri="{FF2B5EF4-FFF2-40B4-BE49-F238E27FC236}">
                <a16:creationId xmlns:a16="http://schemas.microsoft.com/office/drawing/2014/main" xmlns="" id="{80D5A985-6CCD-F44E-9C13-01BFE594835D}"/>
              </a:ext>
            </a:extLst>
          </p:cNvPr>
          <p:cNvSpPr/>
          <p:nvPr userDrawn="1"/>
        </p:nvSpPr>
        <p:spPr>
          <a:xfrm>
            <a:off x="157317" y="4297729"/>
            <a:ext cx="3480620" cy="2221059"/>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4" name="Rechteck 3">
            <a:extLst>
              <a:ext uri="{FF2B5EF4-FFF2-40B4-BE49-F238E27FC236}">
                <a16:creationId xmlns:a16="http://schemas.microsoft.com/office/drawing/2014/main" xmlns="" id="{7B2BC749-D9E0-294B-970D-3BD004DFB468}"/>
              </a:ext>
            </a:extLst>
          </p:cNvPr>
          <p:cNvSpPr/>
          <p:nvPr userDrawn="1"/>
        </p:nvSpPr>
        <p:spPr>
          <a:xfrm>
            <a:off x="157317" y="176982"/>
            <a:ext cx="11897032" cy="634180"/>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2400" b="1" dirty="0"/>
          </a:p>
        </p:txBody>
      </p:sp>
      <p:sp>
        <p:nvSpPr>
          <p:cNvPr id="5" name="Rechteck 4">
            <a:extLst>
              <a:ext uri="{FF2B5EF4-FFF2-40B4-BE49-F238E27FC236}">
                <a16:creationId xmlns:a16="http://schemas.microsoft.com/office/drawing/2014/main" xmlns="" id="{E20B5554-6E83-5240-90A0-693D9C455587}"/>
              </a:ext>
            </a:extLst>
          </p:cNvPr>
          <p:cNvSpPr/>
          <p:nvPr userDrawn="1"/>
        </p:nvSpPr>
        <p:spPr>
          <a:xfrm>
            <a:off x="157317" y="811162"/>
            <a:ext cx="11897033" cy="1345216"/>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7" name="Rechteck 6">
            <a:extLst>
              <a:ext uri="{FF2B5EF4-FFF2-40B4-BE49-F238E27FC236}">
                <a16:creationId xmlns:a16="http://schemas.microsoft.com/office/drawing/2014/main" xmlns="" id="{8D37C5B3-5BB9-D849-9CB5-1F3F8134A6D6}"/>
              </a:ext>
            </a:extLst>
          </p:cNvPr>
          <p:cNvSpPr/>
          <p:nvPr userDrawn="1"/>
        </p:nvSpPr>
        <p:spPr>
          <a:xfrm>
            <a:off x="9056150" y="4297729"/>
            <a:ext cx="2998197"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sp>
        <p:nvSpPr>
          <p:cNvPr id="8" name="Rechteck 7">
            <a:extLst>
              <a:ext uri="{FF2B5EF4-FFF2-40B4-BE49-F238E27FC236}">
                <a16:creationId xmlns:a16="http://schemas.microsoft.com/office/drawing/2014/main" xmlns="" id="{F698323B-BB70-4C44-A5FB-59B661D4DC22}"/>
              </a:ext>
            </a:extLst>
          </p:cNvPr>
          <p:cNvSpPr/>
          <p:nvPr userDrawn="1"/>
        </p:nvSpPr>
        <p:spPr>
          <a:xfrm>
            <a:off x="3637935" y="4297729"/>
            <a:ext cx="5418215" cy="2221058"/>
          </a:xfrm>
          <a:prstGeom prst="rect">
            <a:avLst/>
          </a:prstGeom>
          <a:noFill/>
          <a:ln w="12700">
            <a:solidFill>
              <a:srgbClr val="5C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400" dirty="0">
              <a:solidFill>
                <a:schemeClr val="tx1"/>
              </a:solidFill>
            </a:endParaRPr>
          </a:p>
        </p:txBody>
      </p:sp>
      <p:cxnSp>
        <p:nvCxnSpPr>
          <p:cNvPr id="26" name="Gerade Verbindung 25">
            <a:extLst>
              <a:ext uri="{FF2B5EF4-FFF2-40B4-BE49-F238E27FC236}">
                <a16:creationId xmlns:a16="http://schemas.microsoft.com/office/drawing/2014/main" xmlns="" id="{72C763D8-8EEC-454A-BB67-49F78275D4E4}"/>
              </a:ext>
            </a:extLst>
          </p:cNvPr>
          <p:cNvCxnSpPr>
            <a:cxnSpLocks/>
          </p:cNvCxnSpPr>
          <p:nvPr userDrawn="1"/>
        </p:nvCxnSpPr>
        <p:spPr>
          <a:xfrm>
            <a:off x="5905192" y="2156378"/>
            <a:ext cx="0" cy="2141350"/>
          </a:xfrm>
          <a:prstGeom prst="line">
            <a:avLst/>
          </a:prstGeom>
          <a:ln>
            <a:solidFill>
              <a:srgbClr val="5C3575"/>
            </a:solidFill>
          </a:ln>
        </p:spPr>
        <p:style>
          <a:lnRef idx="1">
            <a:schemeClr val="accent1"/>
          </a:lnRef>
          <a:fillRef idx="0">
            <a:schemeClr val="accent1"/>
          </a:fillRef>
          <a:effectRef idx="0">
            <a:schemeClr val="accent1"/>
          </a:effectRef>
          <a:fontRef idx="minor">
            <a:schemeClr val="tx1"/>
          </a:fontRef>
        </p:style>
      </p:cxnSp>
      <p:pic>
        <p:nvPicPr>
          <p:cNvPr id="33" name="Picture 4">
            <a:extLst>
              <a:ext uri="{FF2B5EF4-FFF2-40B4-BE49-F238E27FC236}">
                <a16:creationId xmlns:a16="http://schemas.microsoft.com/office/drawing/2014/main" xmlns="" id="{A8B7D192-FE8A-4440-8149-26A1AC6B61CA}"/>
              </a:ext>
            </a:extLst>
          </p:cNvPr>
          <p:cNvPicPr>
            <a:picLocks noChangeAspect="1" noChangeArrowheads="1"/>
          </p:cNvPicPr>
          <p:nvPr userDrawn="1"/>
        </p:nvPicPr>
        <p:blipFill rotWithShape="1">
          <a:blip r:embed="rId2" cstate="print"/>
          <a:srcRect t="35500" r="85450" b="43629"/>
          <a:stretch/>
        </p:blipFill>
        <p:spPr bwMode="auto">
          <a:xfrm>
            <a:off x="-33346" y="2407688"/>
            <a:ext cx="1777791" cy="1435850"/>
          </a:xfrm>
          <a:prstGeom prst="rect">
            <a:avLst/>
          </a:prstGeom>
          <a:noFill/>
          <a:ln w="9525">
            <a:noFill/>
            <a:miter lim="800000"/>
            <a:headEnd/>
            <a:tailEnd/>
          </a:ln>
        </p:spPr>
      </p:pic>
      <p:pic>
        <p:nvPicPr>
          <p:cNvPr id="27" name="Grafik 26">
            <a:extLst>
              <a:ext uri="{FF2B5EF4-FFF2-40B4-BE49-F238E27FC236}">
                <a16:creationId xmlns:a16="http://schemas.microsoft.com/office/drawing/2014/main" xmlns="" id="{72194A38-9278-BF4F-8732-6B37D16DEC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3" y="2520870"/>
            <a:ext cx="1373053" cy="1193800"/>
          </a:xfrm>
          <a:prstGeom prst="rect">
            <a:avLst/>
          </a:prstGeom>
        </p:spPr>
      </p:pic>
      <p:pic>
        <p:nvPicPr>
          <p:cNvPr id="35" name="Grafik 34">
            <a:extLst>
              <a:ext uri="{FF2B5EF4-FFF2-40B4-BE49-F238E27FC236}">
                <a16:creationId xmlns:a16="http://schemas.microsoft.com/office/drawing/2014/main" xmlns="" id="{A1EC2C3E-3C38-8D4E-B0D7-5A6A2699B2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2865" y="2375039"/>
            <a:ext cx="1955556" cy="1485462"/>
          </a:xfrm>
          <a:prstGeom prst="rect">
            <a:avLst/>
          </a:prstGeom>
        </p:spPr>
      </p:pic>
      <p:pic>
        <p:nvPicPr>
          <p:cNvPr id="41" name="Grafik 40">
            <a:extLst>
              <a:ext uri="{FF2B5EF4-FFF2-40B4-BE49-F238E27FC236}">
                <a16:creationId xmlns:a16="http://schemas.microsoft.com/office/drawing/2014/main" xmlns="" id="{A10521A5-556A-FE42-B335-396C16C095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8258" y="3903042"/>
            <a:ext cx="830146" cy="744596"/>
          </a:xfrm>
          <a:prstGeom prst="rect">
            <a:avLst/>
          </a:prstGeom>
        </p:spPr>
      </p:pic>
      <p:pic>
        <p:nvPicPr>
          <p:cNvPr id="10" name="Grafik 9">
            <a:extLst>
              <a:ext uri="{FF2B5EF4-FFF2-40B4-BE49-F238E27FC236}">
                <a16:creationId xmlns:a16="http://schemas.microsoft.com/office/drawing/2014/main" xmlns="" id="{6269F0C7-5977-EC4A-8EF3-BC7847C542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950" y="3917890"/>
            <a:ext cx="1032293" cy="729748"/>
          </a:xfrm>
          <a:prstGeom prst="rect">
            <a:avLst/>
          </a:prstGeom>
        </p:spPr>
      </p:pic>
      <p:pic>
        <p:nvPicPr>
          <p:cNvPr id="55" name="Grafik 54">
            <a:extLst>
              <a:ext uri="{FF2B5EF4-FFF2-40B4-BE49-F238E27FC236}">
                <a16:creationId xmlns:a16="http://schemas.microsoft.com/office/drawing/2014/main" xmlns="" id="{A38B63E4-776D-254D-BB4A-E35DA5FC8D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19820" y="1180756"/>
            <a:ext cx="409342" cy="692334"/>
          </a:xfrm>
          <a:prstGeom prst="rect">
            <a:avLst/>
          </a:prstGeom>
        </p:spPr>
      </p:pic>
      <p:pic>
        <p:nvPicPr>
          <p:cNvPr id="11" name="Grafik 10">
            <a:extLst>
              <a:ext uri="{FF2B5EF4-FFF2-40B4-BE49-F238E27FC236}">
                <a16:creationId xmlns:a16="http://schemas.microsoft.com/office/drawing/2014/main" xmlns="" id="{85B6F427-CACD-9D4A-8D1C-D3D9F82C7F1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02858" y="3865749"/>
            <a:ext cx="781889" cy="781889"/>
          </a:xfrm>
          <a:prstGeom prst="rect">
            <a:avLst/>
          </a:prstGeom>
        </p:spPr>
      </p:pic>
      <p:pic>
        <p:nvPicPr>
          <p:cNvPr id="13" name="Grafik 12">
            <a:extLst>
              <a:ext uri="{FF2B5EF4-FFF2-40B4-BE49-F238E27FC236}">
                <a16:creationId xmlns:a16="http://schemas.microsoft.com/office/drawing/2014/main" xmlns="" id="{D83AC478-00B1-0747-A6FE-B7852A749BE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419166" y="3903042"/>
            <a:ext cx="863839" cy="744596"/>
          </a:xfrm>
          <a:prstGeom prst="rect">
            <a:avLst/>
          </a:prstGeom>
        </p:spPr>
      </p:pic>
    </p:spTree>
    <p:extLst>
      <p:ext uri="{BB962C8B-B14F-4D97-AF65-F5344CB8AC3E}">
        <p14:creationId xmlns:p14="http://schemas.microsoft.com/office/powerpoint/2010/main" val="88996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image" Target="../media/image3.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image" Target="../media/image1.pn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theme" Target="../theme/theme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5" cstate="print"/>
          <a:srcRect/>
          <a:stretch>
            <a:fillRect/>
          </a:stretch>
        </p:blipFill>
        <p:spPr bwMode="auto">
          <a:xfrm>
            <a:off x="-26733" y="-21478"/>
            <a:ext cx="12218776" cy="6879502"/>
          </a:xfrm>
          <a:prstGeom prst="rect">
            <a:avLst/>
          </a:prstGeom>
          <a:noFill/>
          <a:ln w="9525">
            <a:noFill/>
            <a:miter lim="800000"/>
            <a:headEnd/>
            <a:tailEnd/>
          </a:ln>
        </p:spPr>
      </p:pic>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Rectangle 4"/>
          <p:cNvSpPr/>
          <p:nvPr/>
        </p:nvSpPr>
        <p:spPr>
          <a:xfrm>
            <a:off x="-26733" y="-21478"/>
            <a:ext cx="12218776"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2" descr="https://photos-2.dropbox.com/t/2/AADOihoZ_0xVAEpJpok365_5-gLdMzWA_y6x_Kx_98XfeQ/12/24004896/jpeg/32x32/3/1515812400/0/2/LKI-logo-horiz.jpg/EL6YxCAYmCQgBygH/evFAsdlYrgmKNQEN5GQQC0ejECk7J-98HrqAOEsVvz8?dl=0&amp;size=32x32&amp;size_mode=5">
            <a:extLst>
              <a:ext uri="{FF2B5EF4-FFF2-40B4-BE49-F238E27FC236}">
                <a16:creationId xmlns:a16="http://schemas.microsoft.com/office/drawing/2014/main" xmlns="" id="{BA664F25-93C8-4130-9FE7-7676A98C9582}"/>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2671" y="6318034"/>
            <a:ext cx="1809165" cy="4490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64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4" cstate="print"/>
          <a:srcRect/>
          <a:stretch>
            <a:fillRect/>
          </a:stretch>
        </p:blipFill>
        <p:spPr bwMode="auto">
          <a:xfrm>
            <a:off x="-26733" y="22860"/>
            <a:ext cx="12218776" cy="6879502"/>
          </a:xfrm>
          <a:prstGeom prst="rect">
            <a:avLst/>
          </a:prstGeom>
          <a:noFill/>
          <a:ln w="9525">
            <a:noFill/>
            <a:miter lim="800000"/>
            <a:headEnd/>
            <a:tailEnd/>
          </a:ln>
        </p:spPr>
      </p:pic>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extBox 6"/>
          <p:cNvSpPr txBox="1"/>
          <p:nvPr/>
        </p:nvSpPr>
        <p:spPr>
          <a:xfrm>
            <a:off x="-3" y="6546426"/>
            <a:ext cx="1370888" cy="246221"/>
          </a:xfrm>
          <a:prstGeom prst="rect">
            <a:avLst/>
          </a:prstGeom>
          <a:noFill/>
        </p:spPr>
        <p:txBody>
          <a:bodyPr wrap="none" rtlCol="0">
            <a:spAutoFit/>
          </a:bodyPr>
          <a:lstStyle/>
          <a:p>
            <a:pPr eaLnBrk="1" fontAlgn="auto" hangingPunct="1">
              <a:spcBef>
                <a:spcPts val="0"/>
              </a:spcBef>
              <a:spcAft>
                <a:spcPts val="0"/>
              </a:spcAft>
            </a:pPr>
            <a:r>
              <a:rPr lang="en-US" sz="1000" b="0" i="0" kern="1200" noProof="0" dirty="0">
                <a:solidFill>
                  <a:schemeClr val="tx1"/>
                </a:solidFill>
                <a:effectLst/>
                <a:latin typeface="+mn-lt"/>
                <a:ea typeface="+mn-ea"/>
                <a:cs typeface="Arial" charset="0"/>
              </a:rPr>
              <a:t>lku@leankanban.com  </a:t>
            </a:r>
            <a:endParaRPr lang="en-US" sz="1000" b="0" i="0" noProof="0" dirty="0">
              <a:solidFill>
                <a:prstClr val="black"/>
              </a:solidFill>
              <a:latin typeface="+mn-lt"/>
              <a:cs typeface="+mn-cs"/>
            </a:endParaRPr>
          </a:p>
        </p:txBody>
      </p:sp>
      <p:pic>
        <p:nvPicPr>
          <p:cNvPr id="8" name="Picture 2"/>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86" t="43907" r="61138" b="41763"/>
          <a:stretch/>
        </p:blipFill>
        <p:spPr bwMode="auto">
          <a:xfrm>
            <a:off x="10401423" y="6411485"/>
            <a:ext cx="1455217" cy="42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733" y="-21478"/>
            <a:ext cx="12218776"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0533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4" cstate="print"/>
          <a:srcRect/>
          <a:stretch>
            <a:fillRect/>
          </a:stretch>
        </p:blipFill>
        <p:spPr bwMode="auto">
          <a:xfrm>
            <a:off x="34809" y="22860"/>
            <a:ext cx="12218776" cy="6879502"/>
          </a:xfrm>
          <a:prstGeom prst="rect">
            <a:avLst/>
          </a:prstGeom>
          <a:noFill/>
          <a:ln w="9525">
            <a:noFill/>
            <a:miter lim="800000"/>
            <a:headEnd/>
            <a:tailEnd/>
          </a:ln>
        </p:spPr>
      </p:pic>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extBox 6"/>
          <p:cNvSpPr txBox="1"/>
          <p:nvPr/>
        </p:nvSpPr>
        <p:spPr>
          <a:xfrm>
            <a:off x="-3" y="6546426"/>
            <a:ext cx="1370888" cy="246221"/>
          </a:xfrm>
          <a:prstGeom prst="rect">
            <a:avLst/>
          </a:prstGeom>
          <a:noFill/>
        </p:spPr>
        <p:txBody>
          <a:bodyPr wrap="none" rtlCol="0">
            <a:spAutoFit/>
          </a:bodyPr>
          <a:lstStyle/>
          <a:p>
            <a:pPr eaLnBrk="1" fontAlgn="auto" hangingPunct="1">
              <a:spcBef>
                <a:spcPts val="0"/>
              </a:spcBef>
              <a:spcAft>
                <a:spcPts val="0"/>
              </a:spcAft>
            </a:pPr>
            <a:r>
              <a:rPr lang="en-US" sz="1000" b="0" i="0" kern="1200" noProof="0" dirty="0">
                <a:solidFill>
                  <a:schemeClr val="tx1"/>
                </a:solidFill>
                <a:effectLst/>
                <a:latin typeface="+mn-lt"/>
                <a:ea typeface="+mn-ea"/>
                <a:cs typeface="Arial" charset="0"/>
              </a:rPr>
              <a:t>lku@leankanban.com  </a:t>
            </a:r>
            <a:endParaRPr lang="en-US" sz="1000" b="0" i="0" noProof="0" dirty="0">
              <a:solidFill>
                <a:prstClr val="black"/>
              </a:solidFill>
              <a:latin typeface="+mn-lt"/>
              <a:cs typeface="+mn-cs"/>
            </a:endParaRPr>
          </a:p>
        </p:txBody>
      </p:sp>
      <p:pic>
        <p:nvPicPr>
          <p:cNvPr id="8" name="Picture 2"/>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86" t="43907" r="61138" b="41763"/>
          <a:stretch/>
        </p:blipFill>
        <p:spPr bwMode="auto">
          <a:xfrm>
            <a:off x="10401423" y="6411485"/>
            <a:ext cx="1455217" cy="42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733" y="-21478"/>
            <a:ext cx="12218776"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0196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7" cstate="print"/>
          <a:srcRect/>
          <a:stretch>
            <a:fillRect/>
          </a:stretch>
        </p:blipFill>
        <p:spPr bwMode="auto">
          <a:xfrm>
            <a:off x="-26733" y="-21478"/>
            <a:ext cx="12218776" cy="6879502"/>
          </a:xfrm>
          <a:prstGeom prst="rect">
            <a:avLst/>
          </a:prstGeom>
          <a:noFill/>
          <a:ln w="9525">
            <a:noFill/>
            <a:miter lim="800000"/>
            <a:headEnd/>
            <a:tailEnd/>
          </a:ln>
        </p:spPr>
      </p:pic>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8" name="Picture 2"/>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2486" t="43907" r="61138" b="41763"/>
          <a:stretch/>
        </p:blipFill>
        <p:spPr bwMode="auto">
          <a:xfrm>
            <a:off x="10625959" y="6434345"/>
            <a:ext cx="1566041" cy="42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733" y="-21478"/>
            <a:ext cx="12218776"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057951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4" cstate="print"/>
          <a:srcRect/>
          <a:stretch>
            <a:fillRect/>
          </a:stretch>
        </p:blipFill>
        <p:spPr bwMode="auto">
          <a:xfrm>
            <a:off x="-26733" y="-21478"/>
            <a:ext cx="12218776" cy="6879502"/>
          </a:xfrm>
          <a:prstGeom prst="rect">
            <a:avLst/>
          </a:prstGeom>
          <a:noFill/>
          <a:ln w="9525">
            <a:noFill/>
            <a:miter lim="800000"/>
            <a:headEnd/>
            <a:tailEnd/>
          </a:ln>
        </p:spPr>
      </p:pic>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extBox 6"/>
          <p:cNvSpPr txBox="1"/>
          <p:nvPr/>
        </p:nvSpPr>
        <p:spPr>
          <a:xfrm>
            <a:off x="-3" y="6546426"/>
            <a:ext cx="2565126" cy="246221"/>
          </a:xfrm>
          <a:prstGeom prst="rect">
            <a:avLst/>
          </a:prstGeom>
          <a:noFill/>
        </p:spPr>
        <p:txBody>
          <a:bodyPr wrap="none" rtlCol="0">
            <a:spAutoFit/>
          </a:bodyPr>
          <a:lstStyle/>
          <a:p>
            <a:pPr eaLnBrk="1" fontAlgn="auto" hangingPunct="1">
              <a:spcBef>
                <a:spcPts val="0"/>
              </a:spcBef>
              <a:spcAft>
                <a:spcPts val="0"/>
              </a:spcAft>
            </a:pPr>
            <a:r>
              <a:rPr lang="en-US" sz="1000" b="0" i="0" kern="1200" noProof="0" dirty="0" err="1">
                <a:solidFill>
                  <a:schemeClr val="tx1"/>
                </a:solidFill>
                <a:effectLst/>
                <a:latin typeface="+mn-lt"/>
                <a:ea typeface="+mn-ea"/>
                <a:cs typeface="Arial" charset="0"/>
              </a:rPr>
              <a:t>lku@leankanban.com</a:t>
            </a:r>
            <a:r>
              <a:rPr lang="en-US" sz="1000" b="0" i="0" kern="1200" noProof="0" dirty="0">
                <a:solidFill>
                  <a:schemeClr val="tx1"/>
                </a:solidFill>
                <a:effectLst/>
                <a:latin typeface="+mn-lt"/>
                <a:ea typeface="+mn-ea"/>
                <a:cs typeface="Arial" charset="0"/>
              </a:rPr>
              <a:t>  Twitter: @</a:t>
            </a:r>
            <a:r>
              <a:rPr lang="en-US" sz="1000" b="0" i="0" kern="1200" noProof="0" dirty="0" err="1">
                <a:solidFill>
                  <a:schemeClr val="tx1"/>
                </a:solidFill>
                <a:effectLst/>
                <a:latin typeface="+mn-lt"/>
                <a:ea typeface="+mn-ea"/>
                <a:cs typeface="Arial" charset="0"/>
              </a:rPr>
              <a:t>LeanKanban</a:t>
            </a:r>
            <a:endParaRPr lang="en-US" sz="1000" b="0" i="0" noProof="0" dirty="0">
              <a:solidFill>
                <a:prstClr val="black"/>
              </a:solidFill>
              <a:latin typeface="+mn-lt"/>
              <a:cs typeface="+mn-cs"/>
            </a:endParaRPr>
          </a:p>
        </p:txBody>
      </p:sp>
      <p:pic>
        <p:nvPicPr>
          <p:cNvPr id="8" name="Picture 2"/>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86" t="43907" r="61138" b="41763"/>
          <a:stretch/>
        </p:blipFill>
        <p:spPr bwMode="auto">
          <a:xfrm>
            <a:off x="10401423" y="6411485"/>
            <a:ext cx="1455217" cy="42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48809" y="6554119"/>
            <a:ext cx="2667718" cy="230832"/>
          </a:xfrm>
          <a:prstGeom prst="rect">
            <a:avLst/>
          </a:prstGeom>
          <a:noFill/>
        </p:spPr>
        <p:txBody>
          <a:bodyPr wrap="none" rtlCol="0">
            <a:spAutoFit/>
          </a:bodyPr>
          <a:lstStyle/>
          <a:p>
            <a:pPr algn="ctr"/>
            <a:r>
              <a:rPr lang="en-US" sz="900" baseline="0" dirty="0">
                <a:latin typeface="+mj-lt"/>
              </a:rPr>
              <a:t>Official Licensed Material Copyright Lean Kanban Inc</a:t>
            </a:r>
            <a:r>
              <a:rPr lang="en-US" sz="900" baseline="0" dirty="0">
                <a:latin typeface="Arial Narrow" panose="020B0606020202030204" pitchFamily="34" charset="0"/>
              </a:rPr>
              <a:t>.</a:t>
            </a:r>
          </a:p>
        </p:txBody>
      </p:sp>
      <p:sp>
        <p:nvSpPr>
          <p:cNvPr id="5" name="Rectangle 4"/>
          <p:cNvSpPr/>
          <p:nvPr/>
        </p:nvSpPr>
        <p:spPr>
          <a:xfrm>
            <a:off x="-26733" y="-21478"/>
            <a:ext cx="12218776"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16649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6.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9215" y="3599008"/>
            <a:ext cx="6743698" cy="2908796"/>
          </a:xfrm>
        </p:spPr>
        <p:txBody>
          <a:bodyPr>
            <a:normAutofit/>
          </a:bodyPr>
          <a:lstStyle/>
          <a:p>
            <a:r>
              <a:rPr lang="en-US" dirty="0" smtClean="0"/>
              <a:t>The Value Uncertainty</a:t>
            </a:r>
            <a:br>
              <a:rPr lang="en-US" dirty="0" smtClean="0"/>
            </a:br>
            <a:r>
              <a:rPr lang="en-US" dirty="0" smtClean="0"/>
              <a:t>Product Simulation Game</a:t>
            </a:r>
            <a:br>
              <a:rPr lang="en-US" dirty="0" smtClean="0"/>
            </a:br>
            <a:r>
              <a:rPr lang="en-US" dirty="0"/>
              <a:t/>
            </a:r>
            <a:br>
              <a:rPr lang="en-US" dirty="0"/>
            </a:br>
            <a:r>
              <a:rPr lang="en-US" dirty="0" smtClean="0"/>
              <a:t>Todd Little</a:t>
            </a:r>
            <a:br>
              <a:rPr lang="en-US" dirty="0" smtClean="0"/>
            </a:br>
            <a:r>
              <a:rPr lang="en-US" dirty="0" smtClean="0"/>
              <a:t>CEO Lean Kanban</a:t>
            </a:r>
            <a:endParaRPr lang="en-US" dirty="0"/>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4308"/>
          <a:stretch/>
        </p:blipFill>
        <p:spPr>
          <a:xfrm>
            <a:off x="3459215" y="646621"/>
            <a:ext cx="4721030" cy="2716711"/>
          </a:xfrm>
          <a:prstGeom prst="rect">
            <a:avLst/>
          </a:prstGeom>
        </p:spPr>
      </p:pic>
      <p:sp>
        <p:nvSpPr>
          <p:cNvPr id="6" name="AutoShape 3"/>
          <p:cNvSpPr>
            <a:spLocks noChangeArrowheads="1"/>
          </p:cNvSpPr>
          <p:nvPr/>
        </p:nvSpPr>
        <p:spPr bwMode="auto">
          <a:xfrm>
            <a:off x="8332777" y="690821"/>
            <a:ext cx="914400" cy="2209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a:noFill/>
          </a:ln>
          <a:effectLst/>
          <a:extLs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3517" y="605703"/>
            <a:ext cx="1371599" cy="277395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alnhouston.org/wp-content/uploads/2018/10/DeccaConsulting250-Pixe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4491" y="5631780"/>
            <a:ext cx="2381250"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455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19654" y="248261"/>
            <a:ext cx="8229600" cy="1143000"/>
          </a:xfrm>
        </p:spPr>
        <p:txBody>
          <a:bodyPr/>
          <a:lstStyle/>
          <a:p>
            <a:r>
              <a:rPr lang="en-US" dirty="0" smtClean="0"/>
              <a:t>Example Story</a:t>
            </a:r>
          </a:p>
        </p:txBody>
      </p:sp>
      <p:sp>
        <p:nvSpPr>
          <p:cNvPr id="2" name="TextBox 1"/>
          <p:cNvSpPr txBox="1"/>
          <p:nvPr/>
        </p:nvSpPr>
        <p:spPr>
          <a:xfrm>
            <a:off x="6549408" y="1921227"/>
            <a:ext cx="3208338" cy="646331"/>
          </a:xfrm>
          <a:prstGeom prst="rect">
            <a:avLst/>
          </a:prstGeom>
          <a:noFill/>
        </p:spPr>
        <p:txBody>
          <a:bodyPr wrap="square" rtlCol="0">
            <a:spAutoFit/>
          </a:bodyPr>
          <a:lstStyle/>
          <a:p>
            <a:endParaRPr lang="en-US" dirty="0"/>
          </a:p>
          <a:p>
            <a:endParaRPr lang="en-US" dirty="0"/>
          </a:p>
        </p:txBody>
      </p:sp>
      <p:pic>
        <p:nvPicPr>
          <p:cNvPr id="11" name="Content Placeholder 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055058" y="1813777"/>
            <a:ext cx="75821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442911" y="1809990"/>
            <a:ext cx="758213" cy="779721"/>
          </a:xfrm>
          <a:prstGeom prst="rect">
            <a:avLst/>
          </a:prstGeom>
        </p:spPr>
      </p:pic>
      <p:pic>
        <p:nvPicPr>
          <p:cNvPr id="13" name="Picture 12"/>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45300" y="1800204"/>
            <a:ext cx="752534" cy="779721"/>
          </a:xfrm>
          <a:prstGeom prst="rect">
            <a:avLst/>
          </a:prstGeom>
        </p:spPr>
      </p:pic>
      <p:pic>
        <p:nvPicPr>
          <p:cNvPr id="21" name="Content Placeholder 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37546" y="3169895"/>
            <a:ext cx="75821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043340" y="3147211"/>
            <a:ext cx="75821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59663" y="3154288"/>
            <a:ext cx="751369" cy="765544"/>
          </a:xfrm>
          <a:prstGeom prst="rect">
            <a:avLst/>
          </a:prstGeom>
        </p:spPr>
      </p:pic>
      <p:sp>
        <p:nvSpPr>
          <p:cNvPr id="4" name="TextBox 3"/>
          <p:cNvSpPr txBox="1"/>
          <p:nvPr/>
        </p:nvSpPr>
        <p:spPr>
          <a:xfrm>
            <a:off x="8801553" y="1695795"/>
            <a:ext cx="2200459" cy="1015663"/>
          </a:xfrm>
          <a:prstGeom prst="rect">
            <a:avLst/>
          </a:prstGeom>
          <a:noFill/>
        </p:spPr>
        <p:txBody>
          <a:bodyPr wrap="square" rtlCol="0">
            <a:spAutoFit/>
          </a:bodyPr>
          <a:lstStyle/>
          <a:p>
            <a:pPr algn="ctr"/>
            <a:r>
              <a:rPr lang="en-US" sz="2000" b="1" dirty="0">
                <a:solidFill>
                  <a:srgbClr val="FF0000"/>
                </a:solidFill>
              </a:rPr>
              <a:t>Fail; </a:t>
            </a:r>
            <a:br>
              <a:rPr lang="en-US" sz="2000" b="1" dirty="0">
                <a:solidFill>
                  <a:srgbClr val="FF0000"/>
                </a:solidFill>
              </a:rPr>
            </a:br>
            <a:r>
              <a:rPr lang="en-US" sz="2000" b="1" dirty="0">
                <a:solidFill>
                  <a:srgbClr val="FF0000"/>
                </a:solidFill>
              </a:rPr>
              <a:t>Story Not Accepted</a:t>
            </a:r>
          </a:p>
        </p:txBody>
      </p:sp>
      <p:sp>
        <p:nvSpPr>
          <p:cNvPr id="26" name="TextBox 25"/>
          <p:cNvSpPr txBox="1"/>
          <p:nvPr/>
        </p:nvSpPr>
        <p:spPr>
          <a:xfrm>
            <a:off x="6717782" y="4114575"/>
            <a:ext cx="3146076" cy="523220"/>
          </a:xfrm>
          <a:prstGeom prst="rect">
            <a:avLst/>
          </a:prstGeom>
          <a:noFill/>
        </p:spPr>
        <p:txBody>
          <a:bodyPr wrap="square" rtlCol="0">
            <a:spAutoFit/>
          </a:bodyPr>
          <a:lstStyle/>
          <a:p>
            <a:r>
              <a:rPr lang="en-US" sz="2800" b="1" dirty="0">
                <a:solidFill>
                  <a:srgbClr val="00B050"/>
                </a:solidFill>
              </a:rPr>
              <a:t>Cost = 2 days</a:t>
            </a:r>
          </a:p>
        </p:txBody>
      </p:sp>
      <p:sp>
        <p:nvSpPr>
          <p:cNvPr id="5" name="Rectangle 4"/>
          <p:cNvSpPr/>
          <p:nvPr/>
        </p:nvSpPr>
        <p:spPr>
          <a:xfrm>
            <a:off x="6378737" y="1765490"/>
            <a:ext cx="2475413" cy="8728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78738" y="3076753"/>
            <a:ext cx="2475413" cy="87284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25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7630"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777629" y="1822787"/>
            <a:ext cx="3377594" cy="1938992"/>
          </a:xfrm>
          <a:prstGeom prst="rect">
            <a:avLst/>
          </a:prstGeom>
          <a:noFill/>
        </p:spPr>
        <p:txBody>
          <a:bodyPr wrap="square">
            <a:spAutoFit/>
          </a:bodyPr>
          <a:lstStyle/>
          <a:p>
            <a:r>
              <a:rPr lang="en-US" sz="2000" b="1" dirty="0"/>
              <a:t>ID: 1 </a:t>
            </a:r>
            <a:br>
              <a:rPr lang="en-US" sz="2000" b="1" dirty="0"/>
            </a:br>
            <a:r>
              <a:rPr lang="en-US" sz="2000" dirty="0"/>
              <a:t> </a:t>
            </a:r>
          </a:p>
          <a:p>
            <a:r>
              <a:rPr lang="en-US" sz="2000" b="1" dirty="0"/>
              <a:t>Test</a:t>
            </a:r>
            <a:r>
              <a:rPr lang="en-US" sz="2000" dirty="0"/>
              <a:t>: Roll 3 dice - 2 or more dice are the same</a:t>
            </a:r>
          </a:p>
          <a:p>
            <a:endParaRPr lang="en-US" sz="2000" dirty="0"/>
          </a:p>
          <a:p>
            <a:r>
              <a:rPr lang="en-US" sz="2000" b="1" dirty="0"/>
              <a:t>Value: Sum of all dice</a:t>
            </a:r>
            <a:endParaRPr lang="en-US" sz="2000" dirty="0"/>
          </a:p>
        </p:txBody>
      </p:sp>
      <p:sp>
        <p:nvSpPr>
          <p:cNvPr id="22" name="TextBox 21"/>
          <p:cNvSpPr txBox="1"/>
          <p:nvPr/>
        </p:nvSpPr>
        <p:spPr>
          <a:xfrm>
            <a:off x="8801554" y="3065475"/>
            <a:ext cx="2200459" cy="707886"/>
          </a:xfrm>
          <a:prstGeom prst="rect">
            <a:avLst/>
          </a:prstGeom>
          <a:noFill/>
        </p:spPr>
        <p:txBody>
          <a:bodyPr wrap="square" rtlCol="0">
            <a:spAutoFit/>
          </a:bodyPr>
          <a:lstStyle/>
          <a:p>
            <a:pPr algn="ctr"/>
            <a:r>
              <a:rPr lang="en-US" sz="2000" b="1" dirty="0">
                <a:solidFill>
                  <a:srgbClr val="00B050"/>
                </a:solidFill>
              </a:rPr>
              <a:t>Success;</a:t>
            </a:r>
            <a:br>
              <a:rPr lang="en-US" sz="2000" b="1" dirty="0">
                <a:solidFill>
                  <a:srgbClr val="00B050"/>
                </a:solidFill>
              </a:rPr>
            </a:br>
            <a:r>
              <a:rPr lang="en-US" sz="2000" b="1" dirty="0">
                <a:solidFill>
                  <a:srgbClr val="00B050"/>
                </a:solidFill>
              </a:rPr>
              <a:t>Story Completed</a:t>
            </a:r>
          </a:p>
        </p:txBody>
      </p:sp>
      <p:sp>
        <p:nvSpPr>
          <p:cNvPr id="3" name="TextBox 2"/>
          <p:cNvSpPr txBox="1"/>
          <p:nvPr/>
        </p:nvSpPr>
        <p:spPr>
          <a:xfrm>
            <a:off x="5430839" y="2005396"/>
            <a:ext cx="770275" cy="369332"/>
          </a:xfrm>
          <a:prstGeom prst="rect">
            <a:avLst/>
          </a:prstGeom>
          <a:noFill/>
        </p:spPr>
        <p:txBody>
          <a:bodyPr wrap="none" rtlCol="0">
            <a:spAutoFit/>
          </a:bodyPr>
          <a:lstStyle/>
          <a:p>
            <a:r>
              <a:rPr lang="en-CA" dirty="0"/>
              <a:t>Day 1:</a:t>
            </a:r>
          </a:p>
        </p:txBody>
      </p:sp>
      <p:sp>
        <p:nvSpPr>
          <p:cNvPr id="23" name="TextBox 22"/>
          <p:cNvSpPr txBox="1"/>
          <p:nvPr/>
        </p:nvSpPr>
        <p:spPr>
          <a:xfrm>
            <a:off x="5430839" y="3352800"/>
            <a:ext cx="770275" cy="369332"/>
          </a:xfrm>
          <a:prstGeom prst="rect">
            <a:avLst/>
          </a:prstGeom>
          <a:noFill/>
        </p:spPr>
        <p:txBody>
          <a:bodyPr wrap="none" rtlCol="0">
            <a:spAutoFit/>
          </a:bodyPr>
          <a:lstStyle/>
          <a:p>
            <a:r>
              <a:rPr lang="en-CA" dirty="0"/>
              <a:t>Day 2:</a:t>
            </a:r>
          </a:p>
        </p:txBody>
      </p:sp>
      <p:sp>
        <p:nvSpPr>
          <p:cNvPr id="36" name="TextBox 35"/>
          <p:cNvSpPr txBox="1"/>
          <p:nvPr/>
        </p:nvSpPr>
        <p:spPr>
          <a:xfrm>
            <a:off x="6593046" y="4637795"/>
            <a:ext cx="3658801" cy="523220"/>
          </a:xfrm>
          <a:prstGeom prst="rect">
            <a:avLst/>
          </a:prstGeom>
          <a:noFill/>
        </p:spPr>
        <p:txBody>
          <a:bodyPr wrap="square" rtlCol="0">
            <a:spAutoFit/>
          </a:bodyPr>
          <a:lstStyle/>
          <a:p>
            <a:r>
              <a:rPr lang="en-US" sz="2800" b="1">
                <a:solidFill>
                  <a:srgbClr val="00B050"/>
                </a:solidFill>
              </a:rPr>
              <a:t>Value = 3 + 1 + 3 = 7</a:t>
            </a:r>
            <a:endParaRPr lang="en-US" sz="2800" b="1" dirty="0">
              <a:solidFill>
                <a:srgbClr val="00B050"/>
              </a:solidFill>
            </a:endParaRPr>
          </a:p>
        </p:txBody>
      </p:sp>
    </p:spTree>
    <p:extLst>
      <p:ext uri="{BB962C8B-B14F-4D97-AF65-F5344CB8AC3E}">
        <p14:creationId xmlns:p14="http://schemas.microsoft.com/office/powerpoint/2010/main" val="16233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ppt_w</p:attrName>
                                        </p:attrNameLst>
                                      </p:cBhvr>
                                      <p:tavLst>
                                        <p:tav tm="0" fmla="#ppt_w*sin(2.5*pi*$)">
                                          <p:val>
                                            <p:fltVal val="0"/>
                                          </p:val>
                                        </p:tav>
                                        <p:tav tm="100000">
                                          <p:val>
                                            <p:fltVal val="1"/>
                                          </p:val>
                                        </p:tav>
                                      </p:tavLst>
                                    </p:anim>
                                    <p:anim calcmode="lin" valueType="num">
                                      <p:cBhvr>
                                        <p:cTn id="2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000"/>
                                        <p:tgtEl>
                                          <p:spTgt spid="21"/>
                                        </p:tgtEl>
                                      </p:cBhvr>
                                    </p:animEffect>
                                    <p:anim calcmode="lin" valueType="num">
                                      <p:cBhvr>
                                        <p:cTn id="42" dur="2000" fill="hold"/>
                                        <p:tgtEl>
                                          <p:spTgt spid="21"/>
                                        </p:tgtEl>
                                        <p:attrNameLst>
                                          <p:attrName>ppt_w</p:attrName>
                                        </p:attrNameLst>
                                      </p:cBhvr>
                                      <p:tavLst>
                                        <p:tav tm="0" fmla="#ppt_w*sin(2.5*pi*$)">
                                          <p:val>
                                            <p:fltVal val="0"/>
                                          </p:val>
                                        </p:tav>
                                        <p:tav tm="100000">
                                          <p:val>
                                            <p:fltVal val="1"/>
                                          </p:val>
                                        </p:tav>
                                      </p:tavLst>
                                    </p:anim>
                                    <p:anim calcmode="lin" valueType="num">
                                      <p:cBhvr>
                                        <p:cTn id="43" dur="2000" fill="hold"/>
                                        <p:tgtEl>
                                          <p:spTgt spid="21"/>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0"/>
                                        <p:tgtEl>
                                          <p:spTgt spid="24"/>
                                        </p:tgtEl>
                                      </p:cBhvr>
                                    </p:animEffect>
                                    <p:anim calcmode="lin" valueType="num">
                                      <p:cBhvr>
                                        <p:cTn id="47" dur="2000" fill="hold"/>
                                        <p:tgtEl>
                                          <p:spTgt spid="24"/>
                                        </p:tgtEl>
                                        <p:attrNameLst>
                                          <p:attrName>ppt_w</p:attrName>
                                        </p:attrNameLst>
                                      </p:cBhvr>
                                      <p:tavLst>
                                        <p:tav tm="0" fmla="#ppt_w*sin(2.5*pi*$)">
                                          <p:val>
                                            <p:fltVal val="0"/>
                                          </p:val>
                                        </p:tav>
                                        <p:tav tm="100000">
                                          <p:val>
                                            <p:fltVal val="1"/>
                                          </p:val>
                                        </p:tav>
                                      </p:tavLst>
                                    </p:anim>
                                    <p:anim calcmode="lin" valueType="num">
                                      <p:cBhvr>
                                        <p:cTn id="48" dur="2000" fill="hold"/>
                                        <p:tgtEl>
                                          <p:spTgt spid="24"/>
                                        </p:tgtEl>
                                        <p:attrNameLst>
                                          <p:attrName>ppt_h</p:attrName>
                                        </p:attrNameLst>
                                      </p:cBhvr>
                                      <p:tavLst>
                                        <p:tav tm="0">
                                          <p:val>
                                            <p:strVal val="#ppt_h"/>
                                          </p:val>
                                        </p:tav>
                                        <p:tav tm="100000">
                                          <p:val>
                                            <p:strVal val="#ppt_h"/>
                                          </p:val>
                                        </p:tav>
                                      </p:tavLst>
                                    </p:anim>
                                  </p:childTnLst>
                                </p:cTn>
                              </p:par>
                              <p:par>
                                <p:cTn id="49" presetID="45"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anim calcmode="lin" valueType="num">
                                      <p:cBhvr>
                                        <p:cTn id="52" dur="2000" fill="hold"/>
                                        <p:tgtEl>
                                          <p:spTgt spid="25"/>
                                        </p:tgtEl>
                                        <p:attrNameLst>
                                          <p:attrName>ppt_w</p:attrName>
                                        </p:attrNameLst>
                                      </p:cBhvr>
                                      <p:tavLst>
                                        <p:tav tm="0" fmla="#ppt_w*sin(2.5*pi*$)">
                                          <p:val>
                                            <p:fltVal val="0"/>
                                          </p:val>
                                        </p:tav>
                                        <p:tav tm="100000">
                                          <p:val>
                                            <p:fltVal val="1"/>
                                          </p:val>
                                        </p:tav>
                                      </p:tavLst>
                                    </p:anim>
                                    <p:anim calcmode="lin" valueType="num">
                                      <p:cBhvr>
                                        <p:cTn id="53"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6" grpId="0"/>
      <p:bldP spid="5" grpId="0" animBg="1"/>
      <p:bldP spid="28" grpId="0" animBg="1"/>
      <p:bldP spid="22" grpId="0"/>
      <p:bldP spid="23"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Relative Sizing</a:t>
            </a:r>
            <a:endParaRPr lang="en-CA"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7546" y="1186960"/>
            <a:ext cx="3980193" cy="295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309" y="1186961"/>
            <a:ext cx="3847476" cy="285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21456" y="2489989"/>
            <a:ext cx="2910412" cy="461665"/>
          </a:xfrm>
          <a:prstGeom prst="rect">
            <a:avLst/>
          </a:prstGeom>
        </p:spPr>
        <p:txBody>
          <a:bodyPr wrap="none">
            <a:spAutoFit/>
          </a:bodyPr>
          <a:lstStyle/>
          <a:p>
            <a:r>
              <a:rPr lang="en-US" sz="2400" b="1" dirty="0"/>
              <a:t>Value: Sum of all dice</a:t>
            </a:r>
            <a:endParaRPr lang="en-CA" sz="2400" dirty="0"/>
          </a:p>
        </p:txBody>
      </p:sp>
      <p:sp>
        <p:nvSpPr>
          <p:cNvPr id="7" name="Rectangle 6"/>
          <p:cNvSpPr/>
          <p:nvPr/>
        </p:nvSpPr>
        <p:spPr>
          <a:xfrm>
            <a:off x="2644049" y="4552298"/>
            <a:ext cx="6200095" cy="523220"/>
          </a:xfrm>
          <a:prstGeom prst="rect">
            <a:avLst/>
          </a:prstGeom>
        </p:spPr>
        <p:txBody>
          <a:bodyPr wrap="none">
            <a:spAutoFit/>
          </a:bodyPr>
          <a:lstStyle/>
          <a:p>
            <a:r>
              <a:rPr lang="en-CA" sz="2800" dirty="0"/>
              <a:t>Which story has a higher potential value?</a:t>
            </a:r>
          </a:p>
        </p:txBody>
      </p:sp>
      <p:sp>
        <p:nvSpPr>
          <p:cNvPr id="8" name="Rectangle 7"/>
          <p:cNvSpPr/>
          <p:nvPr/>
        </p:nvSpPr>
        <p:spPr>
          <a:xfrm>
            <a:off x="2644048" y="5522784"/>
            <a:ext cx="6018827" cy="523220"/>
          </a:xfrm>
          <a:prstGeom prst="rect">
            <a:avLst/>
          </a:prstGeom>
        </p:spPr>
        <p:txBody>
          <a:bodyPr wrap="none">
            <a:spAutoFit/>
          </a:bodyPr>
          <a:lstStyle/>
          <a:p>
            <a:r>
              <a:rPr lang="en-CA" sz="2800" dirty="0"/>
              <a:t>Which story has a higher potential cost?</a:t>
            </a:r>
          </a:p>
        </p:txBody>
      </p:sp>
      <p:sp>
        <p:nvSpPr>
          <p:cNvPr id="9" name="Rectangle 8"/>
          <p:cNvSpPr/>
          <p:nvPr/>
        </p:nvSpPr>
        <p:spPr>
          <a:xfrm>
            <a:off x="2021457" y="3124200"/>
            <a:ext cx="3218189" cy="707886"/>
          </a:xfrm>
          <a:prstGeom prst="rect">
            <a:avLst/>
          </a:prstGeom>
        </p:spPr>
        <p:txBody>
          <a:bodyPr wrap="none">
            <a:spAutoFit/>
          </a:bodyPr>
          <a:lstStyle/>
          <a:p>
            <a:r>
              <a:rPr lang="en-US" sz="2000" b="1" dirty="0"/>
              <a:t>Test: </a:t>
            </a:r>
            <a:r>
              <a:rPr lang="en-CA" sz="2000" b="1" dirty="0"/>
              <a:t>Roll 3 dice – </a:t>
            </a:r>
            <a:br>
              <a:rPr lang="en-CA" sz="2000" b="1" dirty="0"/>
            </a:br>
            <a:r>
              <a:rPr lang="en-CA" sz="2000" b="1" dirty="0"/>
              <a:t>2 or more dice are the same</a:t>
            </a:r>
            <a:r>
              <a:rPr lang="en-US" sz="2000" b="1" dirty="0"/>
              <a:t> </a:t>
            </a:r>
            <a:endParaRPr lang="en-CA" sz="2000" dirty="0"/>
          </a:p>
        </p:txBody>
      </p:sp>
      <p:sp>
        <p:nvSpPr>
          <p:cNvPr id="10" name="Rectangle 9"/>
          <p:cNvSpPr/>
          <p:nvPr/>
        </p:nvSpPr>
        <p:spPr>
          <a:xfrm>
            <a:off x="2021457" y="1920584"/>
            <a:ext cx="684803" cy="461665"/>
          </a:xfrm>
          <a:prstGeom prst="rect">
            <a:avLst/>
          </a:prstGeom>
        </p:spPr>
        <p:txBody>
          <a:bodyPr wrap="none">
            <a:spAutoFit/>
          </a:bodyPr>
          <a:lstStyle/>
          <a:p>
            <a:r>
              <a:rPr lang="en-US" sz="2400" b="1" dirty="0"/>
              <a:t>ID 1</a:t>
            </a:r>
            <a:endParaRPr lang="en-CA" sz="2400" dirty="0"/>
          </a:p>
        </p:txBody>
      </p:sp>
      <p:sp>
        <p:nvSpPr>
          <p:cNvPr id="11" name="Rectangle 10"/>
          <p:cNvSpPr/>
          <p:nvPr/>
        </p:nvSpPr>
        <p:spPr>
          <a:xfrm>
            <a:off x="2021456" y="1655805"/>
            <a:ext cx="3786220" cy="225716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6264877" y="1814894"/>
            <a:ext cx="3581003" cy="2031325"/>
          </a:xfrm>
          <a:prstGeom prst="rect">
            <a:avLst/>
          </a:prstGeom>
        </p:spPr>
        <p:txBody>
          <a:bodyPr wrap="square">
            <a:spAutoFit/>
          </a:bodyPr>
          <a:lstStyle/>
          <a:p>
            <a:r>
              <a:rPr lang="en-US" sz="2400" b="1" dirty="0"/>
              <a:t>ID: 4 	</a:t>
            </a:r>
            <a:br>
              <a:rPr lang="en-US" sz="2400" b="1" dirty="0"/>
            </a:br>
            <a:r>
              <a:rPr lang="en-US" sz="2400" b="1" dirty="0"/>
              <a:t/>
            </a:r>
            <a:br>
              <a:rPr lang="en-US" sz="2400" b="1" dirty="0"/>
            </a:br>
            <a:r>
              <a:rPr lang="en-US" sz="2400" b="1" dirty="0"/>
              <a:t>Value: product of dice</a:t>
            </a:r>
            <a:endParaRPr lang="en-CA" sz="2400" b="1" dirty="0"/>
          </a:p>
          <a:p>
            <a:r>
              <a:rPr lang="en-US" b="1" dirty="0"/>
              <a:t>Test: Roll 3 dice - </a:t>
            </a:r>
            <a:br>
              <a:rPr lang="en-US" b="1" dirty="0"/>
            </a:br>
            <a:r>
              <a:rPr lang="en-US" b="1" dirty="0"/>
              <a:t>Three consecutive integers (straight)</a:t>
            </a:r>
            <a:endParaRPr lang="en-CA" b="1" dirty="0"/>
          </a:p>
        </p:txBody>
      </p:sp>
      <p:grpSp>
        <p:nvGrpSpPr>
          <p:cNvPr id="23" name="Group 22"/>
          <p:cNvGrpSpPr/>
          <p:nvPr/>
        </p:nvGrpSpPr>
        <p:grpSpPr>
          <a:xfrm>
            <a:off x="5083819" y="4043315"/>
            <a:ext cx="2992229" cy="1414576"/>
            <a:chOff x="3559818" y="4043315"/>
            <a:chExt cx="2992229" cy="1414576"/>
          </a:xfrm>
        </p:grpSpPr>
        <p:cxnSp>
          <p:nvCxnSpPr>
            <p:cNvPr id="14" name="Straight Arrow Connector 13"/>
            <p:cNvCxnSpPr>
              <a:endCxn id="5" idx="2"/>
            </p:cNvCxnSpPr>
            <p:nvPr/>
          </p:nvCxnSpPr>
          <p:spPr>
            <a:xfrm flipV="1">
              <a:off x="6071286" y="4043315"/>
              <a:ext cx="480761" cy="508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59818" y="5088559"/>
              <a:ext cx="1606017" cy="369332"/>
            </a:xfrm>
            <a:prstGeom prst="rect">
              <a:avLst/>
            </a:prstGeom>
            <a:noFill/>
          </p:spPr>
          <p:txBody>
            <a:bodyPr wrap="none" rtlCol="0">
              <a:spAutoFit/>
            </a:bodyPr>
            <a:lstStyle/>
            <a:p>
              <a:r>
                <a:rPr lang="en-CA" dirty="0">
                  <a:solidFill>
                    <a:srgbClr val="FF0000"/>
                  </a:solidFill>
                </a:rPr>
                <a:t>Product &gt; Sum </a:t>
              </a:r>
            </a:p>
          </p:txBody>
        </p:sp>
      </p:grpSp>
      <p:grpSp>
        <p:nvGrpSpPr>
          <p:cNvPr id="24" name="Group 23"/>
          <p:cNvGrpSpPr/>
          <p:nvPr/>
        </p:nvGrpSpPr>
        <p:grpSpPr>
          <a:xfrm>
            <a:off x="2953357" y="4043316"/>
            <a:ext cx="6149455" cy="2372020"/>
            <a:chOff x="1429356" y="4043316"/>
            <a:chExt cx="6149455" cy="2372020"/>
          </a:xfrm>
        </p:grpSpPr>
        <p:sp>
          <p:nvSpPr>
            <p:cNvPr id="17" name="TextBox 16"/>
            <p:cNvSpPr txBox="1"/>
            <p:nvPr/>
          </p:nvSpPr>
          <p:spPr>
            <a:xfrm>
              <a:off x="1429356" y="6046004"/>
              <a:ext cx="6127190" cy="369332"/>
            </a:xfrm>
            <a:prstGeom prst="rect">
              <a:avLst/>
            </a:prstGeom>
            <a:noFill/>
          </p:spPr>
          <p:txBody>
            <a:bodyPr wrap="none" rtlCol="0">
              <a:spAutoFit/>
            </a:bodyPr>
            <a:lstStyle/>
            <a:p>
              <a:r>
                <a:rPr lang="en-CA" dirty="0">
                  <a:solidFill>
                    <a:srgbClr val="FF0000"/>
                  </a:solidFill>
                </a:rPr>
                <a:t>3 consecutive integers harder than 2 or more dice are the same</a:t>
              </a:r>
            </a:p>
          </p:txBody>
        </p:sp>
        <p:cxnSp>
          <p:nvCxnSpPr>
            <p:cNvPr id="19" name="Straight Arrow Connector 18"/>
            <p:cNvCxnSpPr/>
            <p:nvPr/>
          </p:nvCxnSpPr>
          <p:spPr>
            <a:xfrm flipV="1">
              <a:off x="7578811" y="4043316"/>
              <a:ext cx="0" cy="2002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330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Clarification</a:t>
            </a:r>
            <a:endParaRPr lang="en-C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663" y="1126020"/>
            <a:ext cx="6214723" cy="461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056164" y="2349183"/>
            <a:ext cx="5799661" cy="1938992"/>
          </a:xfrm>
          <a:prstGeom prst="rect">
            <a:avLst/>
          </a:prstGeom>
        </p:spPr>
        <p:txBody>
          <a:bodyPr wrap="square">
            <a:spAutoFit/>
          </a:bodyPr>
          <a:lstStyle/>
          <a:p>
            <a:r>
              <a:rPr lang="en-US" sz="2400" b="1" dirty="0"/>
              <a:t>ID: 5 	</a:t>
            </a:r>
            <a:br>
              <a:rPr lang="en-US" sz="2400" b="1" dirty="0"/>
            </a:br>
            <a:r>
              <a:rPr lang="en-US" sz="2400" b="1" dirty="0"/>
              <a:t/>
            </a:r>
            <a:br>
              <a:rPr lang="en-US" sz="2400" b="1" dirty="0"/>
            </a:br>
            <a:r>
              <a:rPr lang="en-US" sz="2400" b="1" dirty="0"/>
              <a:t>Test: Roll 3 dice – no 1s and no 2s</a:t>
            </a:r>
          </a:p>
          <a:p>
            <a:endParaRPr lang="en-US" sz="2400" b="1" dirty="0"/>
          </a:p>
          <a:p>
            <a:r>
              <a:rPr lang="en-US" sz="2400" b="1" dirty="0"/>
              <a:t>Value: Sum of all dice</a:t>
            </a:r>
            <a:endParaRPr lang="en-CA" b="1" dirty="0"/>
          </a:p>
        </p:txBody>
      </p:sp>
      <p:sp>
        <p:nvSpPr>
          <p:cNvPr id="20" name="TextBox 19"/>
          <p:cNvSpPr txBox="1"/>
          <p:nvPr/>
        </p:nvSpPr>
        <p:spPr>
          <a:xfrm>
            <a:off x="3056164" y="6020337"/>
            <a:ext cx="5238101" cy="461665"/>
          </a:xfrm>
          <a:prstGeom prst="rect">
            <a:avLst/>
          </a:prstGeom>
          <a:noFill/>
        </p:spPr>
        <p:txBody>
          <a:bodyPr wrap="none" rtlCol="0">
            <a:spAutoFit/>
          </a:bodyPr>
          <a:lstStyle/>
          <a:p>
            <a:r>
              <a:rPr lang="en-US" sz="2400" dirty="0"/>
              <a:t>Meaning: None of the 3 dice are 1s or 2s</a:t>
            </a:r>
          </a:p>
        </p:txBody>
      </p:sp>
    </p:spTree>
    <p:extLst>
      <p:ext uri="{BB962C8B-B14F-4D97-AF65-F5344CB8AC3E}">
        <p14:creationId xmlns:p14="http://schemas.microsoft.com/office/powerpoint/2010/main" val="822769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CA" sz="6000" dirty="0" smtClean="0"/>
              <a:t>Release Planning</a:t>
            </a:r>
            <a:endParaRPr lang="en-CA" sz="6000"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932949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08366" y="591274"/>
          <a:ext cx="8102601" cy="5394328"/>
        </p:xfrm>
        <a:graphic>
          <a:graphicData uri="http://schemas.openxmlformats.org/drawingml/2006/table">
            <a:tbl>
              <a:tblPr/>
              <a:tblGrid>
                <a:gridCol w="1508601">
                  <a:extLst>
                    <a:ext uri="{9D8B030D-6E8A-4147-A177-3AD203B41FA5}">
                      <a16:colId xmlns:a16="http://schemas.microsoft.com/office/drawing/2014/main" xmlns="" val="20000"/>
                    </a:ext>
                  </a:extLst>
                </a:gridCol>
                <a:gridCol w="1601876">
                  <a:extLst>
                    <a:ext uri="{9D8B030D-6E8A-4147-A177-3AD203B41FA5}">
                      <a16:colId xmlns:a16="http://schemas.microsoft.com/office/drawing/2014/main" xmlns="" val="20001"/>
                    </a:ext>
                  </a:extLst>
                </a:gridCol>
                <a:gridCol w="1574439">
                  <a:extLst>
                    <a:ext uri="{9D8B030D-6E8A-4147-A177-3AD203B41FA5}">
                      <a16:colId xmlns:a16="http://schemas.microsoft.com/office/drawing/2014/main" xmlns="" val="20002"/>
                    </a:ext>
                  </a:extLst>
                </a:gridCol>
                <a:gridCol w="1651241">
                  <a:extLst>
                    <a:ext uri="{9D8B030D-6E8A-4147-A177-3AD203B41FA5}">
                      <a16:colId xmlns:a16="http://schemas.microsoft.com/office/drawing/2014/main" xmlns="" val="20003"/>
                    </a:ext>
                  </a:extLst>
                </a:gridCol>
                <a:gridCol w="1766444">
                  <a:extLst>
                    <a:ext uri="{9D8B030D-6E8A-4147-A177-3AD203B41FA5}">
                      <a16:colId xmlns:a16="http://schemas.microsoft.com/office/drawing/2014/main" xmlns="" val="20004"/>
                    </a:ext>
                  </a:extLst>
                </a:gridCol>
              </a:tblGrid>
              <a:tr h="1266013">
                <a:tc gridSpan="5">
                  <a:txBody>
                    <a:bodyPr/>
                    <a:lstStyle/>
                    <a:p>
                      <a:pPr marL="0" marR="0" algn="ctr">
                        <a:lnSpc>
                          <a:spcPct val="115000"/>
                        </a:lnSpc>
                        <a:spcBef>
                          <a:spcPts val="1000"/>
                        </a:spcBef>
                        <a:spcAft>
                          <a:spcPts val="0"/>
                        </a:spcAft>
                      </a:pPr>
                      <a:r>
                        <a:rPr lang="en-US" sz="3200" b="1" dirty="0" smtClean="0">
                          <a:solidFill>
                            <a:srgbClr val="4F81BD"/>
                          </a:solidFill>
                          <a:latin typeface="Calibri"/>
                          <a:ea typeface="Times New Roman"/>
                          <a:cs typeface="Times New Roman"/>
                        </a:rPr>
                        <a:t>Estimation and Prioritization:</a:t>
                      </a:r>
                    </a:p>
                    <a:p>
                      <a:pPr marL="0" marR="0" algn="ctr">
                        <a:lnSpc>
                          <a:spcPct val="115000"/>
                        </a:lnSpc>
                        <a:spcBef>
                          <a:spcPts val="1000"/>
                        </a:spcBef>
                        <a:spcAft>
                          <a:spcPts val="0"/>
                        </a:spcAft>
                      </a:pPr>
                      <a:r>
                        <a:rPr lang="en-US" sz="3200" b="1" dirty="0" smtClean="0">
                          <a:solidFill>
                            <a:srgbClr val="4F81BD"/>
                          </a:solidFill>
                          <a:latin typeface="Calibri"/>
                          <a:ea typeface="Times New Roman"/>
                          <a:cs typeface="Times New Roman"/>
                        </a:rPr>
                        <a:t>Place</a:t>
                      </a:r>
                      <a:r>
                        <a:rPr lang="en-US" sz="3200" b="1" baseline="0" dirty="0" smtClean="0">
                          <a:solidFill>
                            <a:srgbClr val="4F81BD"/>
                          </a:solidFill>
                          <a:latin typeface="Calibri"/>
                          <a:ea typeface="Times New Roman"/>
                          <a:cs typeface="Times New Roman"/>
                        </a:rPr>
                        <a:t> stories by relative cost and value</a:t>
                      </a:r>
                      <a:endParaRPr lang="en-US" sz="3200" b="1" dirty="0">
                        <a:solidFill>
                          <a:srgbClr val="4F81BD"/>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XL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M</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S</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825663">
                <a:tc>
                  <a:txBody>
                    <a:bodyPr/>
                    <a:lstStyle/>
                    <a:p>
                      <a:endParaRPr lang="en-US" sz="1800" dirty="0"/>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S</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M</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XL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8961" name="TextBox 2"/>
          <p:cNvSpPr txBox="1">
            <a:spLocks noChangeArrowheads="1"/>
          </p:cNvSpPr>
          <p:nvPr/>
        </p:nvSpPr>
        <p:spPr bwMode="auto">
          <a:xfrm>
            <a:off x="4637088" y="6078539"/>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Cost</a:t>
            </a:r>
          </a:p>
        </p:txBody>
      </p:sp>
      <p:sp>
        <p:nvSpPr>
          <p:cNvPr id="38962" name="TextBox 4"/>
          <p:cNvSpPr txBox="1">
            <a:spLocks noChangeArrowheads="1"/>
          </p:cNvSpPr>
          <p:nvPr/>
        </p:nvSpPr>
        <p:spPr bwMode="auto">
          <a:xfrm rot="-5400000">
            <a:off x="-37306" y="3071019"/>
            <a:ext cx="403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dirty="0"/>
              <a:t>Value</a:t>
            </a:r>
          </a:p>
        </p:txBody>
      </p:sp>
      <p:pic>
        <p:nvPicPr>
          <p:cNvPr id="323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7162" y="2240546"/>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5052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37338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8956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862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9050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7810692" y="2240546"/>
            <a:ext cx="817258" cy="606777"/>
            <a:chOff x="6324600" y="1828800"/>
            <a:chExt cx="817258" cy="606777"/>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828800"/>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397239" y="1947522"/>
              <a:ext cx="617477" cy="369332"/>
            </a:xfrm>
            <a:prstGeom prst="rect">
              <a:avLst/>
            </a:prstGeom>
            <a:noFill/>
          </p:spPr>
          <p:txBody>
            <a:bodyPr wrap="none" rtlCol="0">
              <a:spAutoFit/>
            </a:bodyPr>
            <a:lstStyle/>
            <a:p>
              <a:r>
                <a:rPr lang="en-CA" dirty="0"/>
                <a:t>ID: 4</a:t>
              </a:r>
            </a:p>
          </p:txBody>
        </p:sp>
      </p:grpSp>
      <p:grpSp>
        <p:nvGrpSpPr>
          <p:cNvPr id="21" name="Group 20"/>
          <p:cNvGrpSpPr/>
          <p:nvPr/>
        </p:nvGrpSpPr>
        <p:grpSpPr>
          <a:xfrm>
            <a:off x="6248400" y="2819401"/>
            <a:ext cx="817258" cy="606777"/>
            <a:chOff x="4724400" y="2819400"/>
            <a:chExt cx="817258" cy="606777"/>
          </a:xfrm>
        </p:grpSpPr>
        <p:grpSp>
          <p:nvGrpSpPr>
            <p:cNvPr id="9" name="Group 8"/>
            <p:cNvGrpSpPr/>
            <p:nvPr/>
          </p:nvGrpSpPr>
          <p:grpSpPr>
            <a:xfrm>
              <a:off x="4724400" y="2819400"/>
              <a:ext cx="817258" cy="606777"/>
              <a:chOff x="4724400" y="2819400"/>
              <a:chExt cx="817258" cy="606777"/>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819400"/>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26141" y="2919106"/>
                <a:ext cx="564578" cy="369332"/>
              </a:xfrm>
              <a:prstGeom prst="rect">
                <a:avLst/>
              </a:prstGeom>
              <a:noFill/>
            </p:spPr>
            <p:txBody>
              <a:bodyPr wrap="none" rtlCol="0">
                <a:spAutoFit/>
              </a:bodyPr>
              <a:lstStyle/>
              <a:p>
                <a:r>
                  <a:rPr lang="en-CA" dirty="0"/>
                  <a:t>ID:1</a:t>
                </a:r>
              </a:p>
            </p:txBody>
          </p:sp>
        </p:grpSp>
        <p:sp>
          <p:nvSpPr>
            <p:cNvPr id="19" name="Rectangle 18"/>
            <p:cNvSpPr/>
            <p:nvPr/>
          </p:nvSpPr>
          <p:spPr>
            <a:xfrm>
              <a:off x="4735666" y="2905125"/>
              <a:ext cx="703109" cy="4340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0" name="Picture 19"/>
          <p:cNvPicPr>
            <a:picLocks noChangeAspect="1"/>
          </p:cNvPicPr>
          <p:nvPr/>
        </p:nvPicPr>
        <p:blipFill rotWithShape="1">
          <a:blip r:embed="rId4">
            <a:clrChange>
              <a:clrFrom>
                <a:srgbClr val="FFFFFF"/>
              </a:clrFrom>
              <a:clrTo>
                <a:srgbClr val="FFFFFF">
                  <a:alpha val="0"/>
                </a:srgbClr>
              </a:clrTo>
            </a:clrChange>
          </a:blip>
          <a:srcRect l="12500" r="13083" b="2155"/>
          <a:stretch/>
        </p:blipFill>
        <p:spPr>
          <a:xfrm>
            <a:off x="9046369" y="5253038"/>
            <a:ext cx="1503507" cy="1528762"/>
          </a:xfrm>
          <a:prstGeom prst="rect">
            <a:avLst/>
          </a:prstGeom>
        </p:spPr>
      </p:pic>
    </p:spTree>
    <p:extLst>
      <p:ext uri="{BB962C8B-B14F-4D97-AF65-F5344CB8AC3E}">
        <p14:creationId xmlns:p14="http://schemas.microsoft.com/office/powerpoint/2010/main" val="37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5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98854"/>
            <a:ext cx="12192000" cy="6759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nvPr>
        </p:nvGraphicFramePr>
        <p:xfrm>
          <a:off x="2208366" y="591274"/>
          <a:ext cx="8102601" cy="5394328"/>
        </p:xfrm>
        <a:graphic>
          <a:graphicData uri="http://schemas.openxmlformats.org/drawingml/2006/table">
            <a:tbl>
              <a:tblPr/>
              <a:tblGrid>
                <a:gridCol w="1508601">
                  <a:extLst>
                    <a:ext uri="{9D8B030D-6E8A-4147-A177-3AD203B41FA5}">
                      <a16:colId xmlns:a16="http://schemas.microsoft.com/office/drawing/2014/main" xmlns="" val="20000"/>
                    </a:ext>
                  </a:extLst>
                </a:gridCol>
                <a:gridCol w="1601876">
                  <a:extLst>
                    <a:ext uri="{9D8B030D-6E8A-4147-A177-3AD203B41FA5}">
                      <a16:colId xmlns:a16="http://schemas.microsoft.com/office/drawing/2014/main" xmlns="" val="20001"/>
                    </a:ext>
                  </a:extLst>
                </a:gridCol>
                <a:gridCol w="1574439">
                  <a:extLst>
                    <a:ext uri="{9D8B030D-6E8A-4147-A177-3AD203B41FA5}">
                      <a16:colId xmlns:a16="http://schemas.microsoft.com/office/drawing/2014/main" xmlns="" val="20002"/>
                    </a:ext>
                  </a:extLst>
                </a:gridCol>
                <a:gridCol w="1651241">
                  <a:extLst>
                    <a:ext uri="{9D8B030D-6E8A-4147-A177-3AD203B41FA5}">
                      <a16:colId xmlns:a16="http://schemas.microsoft.com/office/drawing/2014/main" xmlns="" val="20003"/>
                    </a:ext>
                  </a:extLst>
                </a:gridCol>
                <a:gridCol w="1766444">
                  <a:extLst>
                    <a:ext uri="{9D8B030D-6E8A-4147-A177-3AD203B41FA5}">
                      <a16:colId xmlns:a16="http://schemas.microsoft.com/office/drawing/2014/main" xmlns="" val="20004"/>
                    </a:ext>
                  </a:extLst>
                </a:gridCol>
              </a:tblGrid>
              <a:tr h="1266013">
                <a:tc gridSpan="5">
                  <a:txBody>
                    <a:bodyPr/>
                    <a:lstStyle/>
                    <a:p>
                      <a:pPr marL="0" marR="0" algn="ctr">
                        <a:lnSpc>
                          <a:spcPct val="115000"/>
                        </a:lnSpc>
                        <a:spcBef>
                          <a:spcPts val="1000"/>
                        </a:spcBef>
                        <a:spcAft>
                          <a:spcPts val="0"/>
                        </a:spcAft>
                      </a:pPr>
                      <a:r>
                        <a:rPr lang="en-US" sz="3200" b="1" dirty="0" smtClean="0">
                          <a:solidFill>
                            <a:srgbClr val="4F81BD"/>
                          </a:solidFill>
                          <a:latin typeface="Calibri"/>
                          <a:ea typeface="Times New Roman"/>
                          <a:cs typeface="Times New Roman"/>
                        </a:rPr>
                        <a:t>Estimation and Prioritization:</a:t>
                      </a:r>
                    </a:p>
                    <a:p>
                      <a:pPr marL="0" marR="0" algn="ctr">
                        <a:lnSpc>
                          <a:spcPct val="115000"/>
                        </a:lnSpc>
                        <a:spcBef>
                          <a:spcPts val="1000"/>
                        </a:spcBef>
                        <a:spcAft>
                          <a:spcPts val="0"/>
                        </a:spcAft>
                      </a:pPr>
                      <a:r>
                        <a:rPr lang="en-US" sz="3200" b="1" dirty="0" smtClean="0">
                          <a:solidFill>
                            <a:srgbClr val="4F81BD"/>
                          </a:solidFill>
                          <a:latin typeface="Calibri"/>
                          <a:ea typeface="Times New Roman"/>
                          <a:cs typeface="Times New Roman"/>
                        </a:rPr>
                        <a:t>Place</a:t>
                      </a:r>
                      <a:r>
                        <a:rPr lang="en-US" sz="3200" b="1" baseline="0" dirty="0" smtClean="0">
                          <a:solidFill>
                            <a:srgbClr val="4F81BD"/>
                          </a:solidFill>
                          <a:latin typeface="Calibri"/>
                          <a:ea typeface="Times New Roman"/>
                          <a:cs typeface="Times New Roman"/>
                        </a:rPr>
                        <a:t> stories by relative cost and value</a:t>
                      </a:r>
                      <a:endParaRPr lang="en-US" sz="3200" b="1" dirty="0">
                        <a:solidFill>
                          <a:srgbClr val="4F81BD"/>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XL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M</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S</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825663">
                <a:tc>
                  <a:txBody>
                    <a:bodyPr/>
                    <a:lstStyle/>
                    <a:p>
                      <a:endParaRPr lang="en-US" sz="1800" dirty="0"/>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S</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M</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XL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8961" name="TextBox 2"/>
          <p:cNvSpPr txBox="1">
            <a:spLocks noChangeArrowheads="1"/>
          </p:cNvSpPr>
          <p:nvPr/>
        </p:nvSpPr>
        <p:spPr bwMode="auto">
          <a:xfrm>
            <a:off x="4637088" y="6078539"/>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Cost</a:t>
            </a:r>
          </a:p>
        </p:txBody>
      </p:sp>
      <p:sp>
        <p:nvSpPr>
          <p:cNvPr id="22" name="TextBox 4"/>
          <p:cNvSpPr txBox="1">
            <a:spLocks noChangeArrowheads="1"/>
          </p:cNvSpPr>
          <p:nvPr/>
        </p:nvSpPr>
        <p:spPr bwMode="auto">
          <a:xfrm rot="-5400000">
            <a:off x="-37306" y="3071019"/>
            <a:ext cx="403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dirty="0"/>
              <a:t>Value</a:t>
            </a:r>
          </a:p>
        </p:txBody>
      </p:sp>
    </p:spTree>
    <p:extLst>
      <p:ext uri="{BB962C8B-B14F-4D97-AF65-F5344CB8AC3E}">
        <p14:creationId xmlns:p14="http://schemas.microsoft.com/office/powerpoint/2010/main" val="396618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40994" name="Picture 2" descr="http://thevirtualpresenter.com/wp-content/uploads/2012/02/hands_showof_handup_handsup_iStock_000009311779Large_TheVirtualPresenter.com_.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33351"/>
            <a:ext cx="10009982" cy="57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748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Mini-Retro</a:t>
            </a:r>
            <a:endParaRPr lang="en-CA" dirty="0"/>
          </a:p>
        </p:txBody>
      </p:sp>
      <p:sp>
        <p:nvSpPr>
          <p:cNvPr id="3" name="Content Placeholder 2"/>
          <p:cNvSpPr>
            <a:spLocks noGrp="1"/>
          </p:cNvSpPr>
          <p:nvPr>
            <p:ph idx="1"/>
          </p:nvPr>
        </p:nvSpPr>
        <p:spPr/>
        <p:txBody>
          <a:bodyPr/>
          <a:lstStyle/>
          <a:p>
            <a:r>
              <a:rPr lang="en-CA" dirty="0" smtClean="0"/>
              <a:t>How is this like estimating in software?</a:t>
            </a:r>
          </a:p>
          <a:p>
            <a:r>
              <a:rPr lang="en-CA" dirty="0" smtClean="0"/>
              <a:t>How is it not like estimating in software?</a:t>
            </a:r>
          </a:p>
          <a:p>
            <a:r>
              <a:rPr lang="en-CA" dirty="0" smtClean="0"/>
              <a:t>What can we learn from this?</a:t>
            </a:r>
            <a:endParaRPr lang="en-CA" dirty="0"/>
          </a:p>
        </p:txBody>
      </p:sp>
    </p:spTree>
    <p:extLst>
      <p:ext uri="{BB962C8B-B14F-4D97-AF65-F5344CB8AC3E}">
        <p14:creationId xmlns:p14="http://schemas.microsoft.com/office/powerpoint/2010/main" val="138796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75629" y="397887"/>
            <a:ext cx="8420668" cy="2963148"/>
          </a:xfrm>
        </p:spPr>
        <p:txBody>
          <a:bodyPr>
            <a:normAutofit/>
          </a:bodyPr>
          <a:lstStyle/>
          <a:p>
            <a:r>
              <a:rPr lang="en-CA" sz="4800" dirty="0" smtClean="0"/>
              <a:t>Goal: Prioritize the backlog to maximize your team’s score by the end of the release</a:t>
            </a:r>
            <a:endParaRPr lang="en-CA" sz="4800" dirty="0"/>
          </a:p>
        </p:txBody>
      </p:sp>
    </p:spTree>
    <p:extLst>
      <p:ext uri="{BB962C8B-B14F-4D97-AF65-F5344CB8AC3E}">
        <p14:creationId xmlns:p14="http://schemas.microsoft.com/office/powerpoint/2010/main" val="4165652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planning</a:t>
            </a:r>
            <a:endParaRPr lang="en-US" dirty="0"/>
          </a:p>
        </p:txBody>
      </p:sp>
      <p:sp>
        <p:nvSpPr>
          <p:cNvPr id="3" name="Content Placeholder 2"/>
          <p:cNvSpPr>
            <a:spLocks noGrp="1"/>
          </p:cNvSpPr>
          <p:nvPr>
            <p:ph idx="1"/>
          </p:nvPr>
        </p:nvSpPr>
        <p:spPr/>
        <p:txBody>
          <a:bodyPr/>
          <a:lstStyle/>
          <a:p>
            <a:r>
              <a:rPr lang="en-US" dirty="0" smtClean="0"/>
              <a:t>Must Commit to at least 6 stories</a:t>
            </a:r>
          </a:p>
          <a:p>
            <a:pPr lvl="1"/>
            <a:r>
              <a:rPr lang="en-US" dirty="0" smtClean="0"/>
              <a:t>For each story committed and delivered you will get 10 commitment points</a:t>
            </a:r>
          </a:p>
          <a:p>
            <a:pPr lvl="1"/>
            <a:r>
              <a:rPr lang="en-US" dirty="0" smtClean="0"/>
              <a:t>If you miss your commitment you will get 0 commitment points.</a:t>
            </a:r>
            <a:endParaRPr lang="en-US" dirty="0"/>
          </a:p>
        </p:txBody>
      </p:sp>
    </p:spTree>
    <p:extLst>
      <p:ext uri="{BB962C8B-B14F-4D97-AF65-F5344CB8AC3E}">
        <p14:creationId xmlns:p14="http://schemas.microsoft.com/office/powerpoint/2010/main" val="2319902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a:t>
            </a:r>
            <a:endParaRPr lang="en-CA" dirty="0"/>
          </a:p>
        </p:txBody>
      </p:sp>
      <p:sp>
        <p:nvSpPr>
          <p:cNvPr id="3" name="Content Placeholder 2"/>
          <p:cNvSpPr>
            <a:spLocks noGrp="1"/>
          </p:cNvSpPr>
          <p:nvPr>
            <p:ph idx="1"/>
          </p:nvPr>
        </p:nvSpPr>
        <p:spPr>
          <a:xfrm>
            <a:off x="1981200" y="2160165"/>
            <a:ext cx="8229600" cy="3965998"/>
          </a:xfrm>
        </p:spPr>
        <p:txBody>
          <a:bodyPr/>
          <a:lstStyle/>
          <a:p>
            <a:pPr marL="0" indent="0" algn="ctr">
              <a:buNone/>
            </a:pPr>
            <a:r>
              <a:rPr lang="en-CA" sz="3600" dirty="0"/>
              <a:t>A fun game to explore how risk and uncertainty impacts our decisions and behaviours in software development. </a:t>
            </a:r>
          </a:p>
        </p:txBody>
      </p:sp>
    </p:spTree>
    <p:extLst>
      <p:ext uri="{BB962C8B-B14F-4D97-AF65-F5344CB8AC3E}">
        <p14:creationId xmlns:p14="http://schemas.microsoft.com/office/powerpoint/2010/main" val="1682276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1634730" y="3263853"/>
          <a:ext cx="3687762" cy="2573164"/>
        </p:xfrm>
        <a:graphic>
          <a:graphicData uri="http://schemas.openxmlformats.org/drawingml/2006/table">
            <a:tbl>
              <a:tblPr/>
              <a:tblGrid>
                <a:gridCol w="686615">
                  <a:extLst>
                    <a:ext uri="{9D8B030D-6E8A-4147-A177-3AD203B41FA5}">
                      <a16:colId xmlns:a16="http://schemas.microsoft.com/office/drawing/2014/main" xmlns="" val="20000"/>
                    </a:ext>
                  </a:extLst>
                </a:gridCol>
                <a:gridCol w="729066">
                  <a:extLst>
                    <a:ext uri="{9D8B030D-6E8A-4147-A177-3AD203B41FA5}">
                      <a16:colId xmlns:a16="http://schemas.microsoft.com/office/drawing/2014/main" xmlns="" val="20001"/>
                    </a:ext>
                  </a:extLst>
                </a:gridCol>
                <a:gridCol w="716579">
                  <a:extLst>
                    <a:ext uri="{9D8B030D-6E8A-4147-A177-3AD203B41FA5}">
                      <a16:colId xmlns:a16="http://schemas.microsoft.com/office/drawing/2014/main" xmlns="" val="20002"/>
                    </a:ext>
                  </a:extLst>
                </a:gridCol>
                <a:gridCol w="751535">
                  <a:extLst>
                    <a:ext uri="{9D8B030D-6E8A-4147-A177-3AD203B41FA5}">
                      <a16:colId xmlns:a16="http://schemas.microsoft.com/office/drawing/2014/main" xmlns="" val="20003"/>
                    </a:ext>
                  </a:extLst>
                </a:gridCol>
                <a:gridCol w="803967">
                  <a:extLst>
                    <a:ext uri="{9D8B030D-6E8A-4147-A177-3AD203B41FA5}">
                      <a16:colId xmlns:a16="http://schemas.microsoft.com/office/drawing/2014/main" xmlns="" val="20004"/>
                    </a:ext>
                  </a:extLst>
                </a:gridCol>
              </a:tblGrid>
              <a:tr h="596739">
                <a:tc gridSpan="5">
                  <a:txBody>
                    <a:bodyPr/>
                    <a:lstStyle/>
                    <a:p>
                      <a:pPr marL="0" marR="0" algn="ctr">
                        <a:lnSpc>
                          <a:spcPct val="115000"/>
                        </a:lnSpc>
                        <a:spcBef>
                          <a:spcPts val="1000"/>
                        </a:spcBef>
                        <a:spcAft>
                          <a:spcPts val="0"/>
                        </a:spcAft>
                      </a:pPr>
                      <a:endParaRPr lang="en-US" sz="1000" b="1" dirty="0">
                        <a:solidFill>
                          <a:srgbClr val="4F81BD"/>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XL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M</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S</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95285">
                <a:tc>
                  <a:txBody>
                    <a:bodyPr/>
                    <a:lstStyle/>
                    <a:p>
                      <a:endParaRPr lang="en-US" sz="600" dirty="0"/>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S</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M</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XL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3235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0465" y="426684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9114" y="4677588"/>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8838" y="475183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8888" y="4479598"/>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6651" y="480133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1555" y="4142233"/>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1124" y="445484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8159" y="415786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936039" y="304801"/>
            <a:ext cx="3263907" cy="646331"/>
          </a:xfrm>
          <a:prstGeom prst="rect">
            <a:avLst/>
          </a:prstGeom>
          <a:noFill/>
        </p:spPr>
        <p:txBody>
          <a:bodyPr wrap="none" rtlCol="0">
            <a:spAutoFit/>
          </a:bodyPr>
          <a:lstStyle/>
          <a:p>
            <a:r>
              <a:rPr lang="en-CA" sz="3600" dirty="0"/>
              <a:t>Plan the Release</a:t>
            </a: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4996186"/>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1" y="5072386"/>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1" y="397033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226777" y="2006576"/>
            <a:ext cx="905184" cy="646331"/>
          </a:xfrm>
          <a:prstGeom prst="rect">
            <a:avLst/>
          </a:prstGeom>
          <a:noFill/>
        </p:spPr>
        <p:txBody>
          <a:bodyPr wrap="none" rtlCol="0">
            <a:spAutoFit/>
          </a:bodyPr>
          <a:lstStyle/>
          <a:p>
            <a:pPr algn="ctr"/>
            <a:r>
              <a:rPr lang="en-CA" dirty="0"/>
              <a:t>Release</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70372" y="2006575"/>
            <a:ext cx="830677" cy="523220"/>
          </a:xfrm>
          <a:prstGeom prst="rect">
            <a:avLst/>
          </a:prstGeom>
          <a:noFill/>
        </p:spPr>
        <p:txBody>
          <a:bodyPr wrap="none" rtlCol="0">
            <a:spAutoFit/>
          </a:bodyPr>
          <a:lstStyle/>
          <a:p>
            <a:pPr algn="ctr"/>
            <a:r>
              <a:rPr lang="en-CA" sz="1400" dirty="0"/>
              <a:t>Iteration</a:t>
            </a:r>
          </a:p>
          <a:p>
            <a:pPr algn="ctr"/>
            <a:r>
              <a:rPr lang="en-CA" sz="1400" dirty="0"/>
              <a:t>Plan</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49376" y="930593"/>
            <a:ext cx="3989368" cy="1754326"/>
          </a:xfrm>
          <a:prstGeom prst="rect">
            <a:avLst/>
          </a:prstGeom>
          <a:noFill/>
        </p:spPr>
        <p:txBody>
          <a:bodyPr wrap="square" rtlCol="0">
            <a:spAutoFit/>
          </a:bodyPr>
          <a:lstStyle/>
          <a:p>
            <a:r>
              <a:rPr lang="en-CA" dirty="0"/>
              <a:t>Must commit a minimum of 6 stories for the release</a:t>
            </a:r>
          </a:p>
          <a:p>
            <a:endParaRPr lang="en-CA" dirty="0"/>
          </a:p>
          <a:p>
            <a:r>
              <a:rPr lang="en-CA" dirty="0"/>
              <a:t>You can choose to commit more, but you forfeit all commitment points for the release if you miss any committed story</a:t>
            </a:r>
          </a:p>
        </p:txBody>
      </p:sp>
      <p:pic>
        <p:nvPicPr>
          <p:cNvPr id="32" name="Picture 31"/>
          <p:cNvPicPr>
            <a:picLocks noChangeAspect="1"/>
          </p:cNvPicPr>
          <p:nvPr/>
        </p:nvPicPr>
        <p:blipFill rotWithShape="1">
          <a:blip r:embed="rId6">
            <a:clrChange>
              <a:clrFrom>
                <a:srgbClr val="FFFFFF"/>
              </a:clrFrom>
              <a:clrTo>
                <a:srgbClr val="FFFFFF">
                  <a:alpha val="0"/>
                </a:srgbClr>
              </a:clrTo>
            </a:clrChange>
          </a:blip>
          <a:srcRect l="12500" r="13083" b="2155"/>
          <a:stretch/>
        </p:blipFill>
        <p:spPr>
          <a:xfrm>
            <a:off x="8991601" y="5210175"/>
            <a:ext cx="1503507" cy="1528762"/>
          </a:xfrm>
          <a:prstGeom prst="rect">
            <a:avLst/>
          </a:prstGeom>
        </p:spPr>
      </p:pic>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3789" y="4313082"/>
            <a:ext cx="404023" cy="299968"/>
          </a:xfrm>
          <a:prstGeom prst="rect">
            <a:avLst/>
          </a:prstGeom>
          <a:solidFill>
            <a:srgbClr val="FCA2EF"/>
          </a:solidFill>
          <a:ln>
            <a:noFill/>
          </a:ln>
          <a:effectLst/>
          <a:extLst/>
        </p:spPr>
      </p:pic>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9137" y="4759750"/>
            <a:ext cx="404023" cy="299968"/>
          </a:xfrm>
          <a:prstGeom prst="rect">
            <a:avLst/>
          </a:prstGeom>
          <a:solidFill>
            <a:srgbClr val="FCA2EF"/>
          </a:solidFill>
          <a:ln>
            <a:noFill/>
          </a:ln>
          <a:effectLst/>
          <a:extLst/>
        </p:spPr>
      </p:pic>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9478" y="5215140"/>
            <a:ext cx="404023" cy="299968"/>
          </a:xfrm>
          <a:prstGeom prst="rect">
            <a:avLst/>
          </a:prstGeom>
          <a:solidFill>
            <a:srgbClr val="FCA2EF"/>
          </a:solidFill>
          <a:ln>
            <a:noFill/>
          </a:ln>
          <a:effectLst/>
          <a:extLst/>
        </p:spPr>
      </p:pic>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2391" y="5664454"/>
            <a:ext cx="404023" cy="299968"/>
          </a:xfrm>
          <a:prstGeom prst="rect">
            <a:avLst/>
          </a:prstGeom>
          <a:solidFill>
            <a:srgbClr val="FCA2EF"/>
          </a:solidFill>
          <a:ln>
            <a:noFill/>
          </a:ln>
          <a:effectLst/>
          <a:extLst/>
        </p:spPr>
      </p:pic>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2732" y="6119844"/>
            <a:ext cx="404023" cy="299968"/>
          </a:xfrm>
          <a:prstGeom prst="rect">
            <a:avLst/>
          </a:prstGeom>
          <a:solidFill>
            <a:srgbClr val="FCA2EF"/>
          </a:solidFill>
          <a:ln>
            <a:noFill/>
          </a:ln>
          <a:effectLst/>
          <a:extLst/>
        </p:spPr>
      </p:pic>
    </p:spTree>
    <p:extLst>
      <p:ext uri="{BB962C8B-B14F-4D97-AF65-F5344CB8AC3E}">
        <p14:creationId xmlns:p14="http://schemas.microsoft.com/office/powerpoint/2010/main" val="256790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4.44444E-6 L 0.43177 -0.14884 " pathEditMode="relative" rAng="0" ptsTypes="AA">
                                      <p:cBhvr>
                                        <p:cTn id="6" dur="500" fill="hold"/>
                                        <p:tgtEl>
                                          <p:spTgt spid="26"/>
                                        </p:tgtEl>
                                        <p:attrNameLst>
                                          <p:attrName>ppt_x</p:attrName>
                                          <p:attrName>ppt_y</p:attrName>
                                        </p:attrNameLst>
                                      </p:cBhvr>
                                      <p:rCtr x="21580" y="-745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72222E-6 7.40741E-7 L 0.40087 -0.11088 " pathEditMode="relative" rAng="0" ptsTypes="AA">
                                      <p:cBhvr>
                                        <p:cTn id="10" dur="500" fill="hold"/>
                                        <p:tgtEl>
                                          <p:spTgt spid="17"/>
                                        </p:tgtEl>
                                        <p:attrNameLst>
                                          <p:attrName>ppt_x</p:attrName>
                                          <p:attrName>ppt_y</p:attrName>
                                        </p:attrNameLst>
                                      </p:cBhvr>
                                      <p:rCtr x="20035" y="-555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66667E-6 1.11022E-16 L 0.35156 -0.09074 " pathEditMode="relative" rAng="0" ptsTypes="AA">
                                      <p:cBhvr>
                                        <p:cTn id="14" dur="500" fill="hold"/>
                                        <p:tgtEl>
                                          <p:spTgt spid="13"/>
                                        </p:tgtEl>
                                        <p:attrNameLst>
                                          <p:attrName>ppt_x</p:attrName>
                                          <p:attrName>ppt_y</p:attrName>
                                        </p:attrNameLst>
                                      </p:cBhvr>
                                      <p:rCtr x="19062" y="-4838"/>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40994" name="Picture 2" descr="http://thevirtualpresenter.com/wp-content/uploads/2012/02/hands_showof_handup_handsup_iStock_000009311779Large_TheVirtualPresenter.com_.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33351"/>
            <a:ext cx="10009982" cy="57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628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6000" dirty="0" smtClean="0"/>
              <a:t>Iteration Planning</a:t>
            </a:r>
            <a:endParaRPr lang="en-CA" sz="6000" dirty="0"/>
          </a:p>
        </p:txBody>
      </p:sp>
      <p:sp>
        <p:nvSpPr>
          <p:cNvPr id="4" name="Subtitle 3"/>
          <p:cNvSpPr>
            <a:spLocks noGrp="1"/>
          </p:cNvSpPr>
          <p:nvPr>
            <p:ph type="subTitle" idx="1"/>
          </p:nvPr>
        </p:nvSpPr>
        <p:spPr/>
        <p:txBody>
          <a:bodyPr/>
          <a:lstStyle/>
          <a:p>
            <a:endParaRPr lang="en-CA"/>
          </a:p>
        </p:txBody>
      </p:sp>
    </p:spTree>
    <p:extLst>
      <p:ext uri="{BB962C8B-B14F-4D97-AF65-F5344CB8AC3E}">
        <p14:creationId xmlns:p14="http://schemas.microsoft.com/office/powerpoint/2010/main" val="1348336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Stories and Scoring</a:t>
            </a:r>
          </a:p>
        </p:txBody>
      </p:sp>
      <p:sp>
        <p:nvSpPr>
          <p:cNvPr id="2" name="TextBox 1"/>
          <p:cNvSpPr txBox="1"/>
          <p:nvPr/>
        </p:nvSpPr>
        <p:spPr>
          <a:xfrm>
            <a:off x="1873249" y="1315879"/>
            <a:ext cx="7413626" cy="5201424"/>
          </a:xfrm>
          <a:prstGeom prst="rect">
            <a:avLst/>
          </a:prstGeom>
          <a:noFill/>
        </p:spPr>
        <p:txBody>
          <a:bodyPr wrap="square" rtlCol="0">
            <a:spAutoFit/>
          </a:bodyPr>
          <a:lstStyle/>
          <a:p>
            <a:pPr marL="342900" indent="-342900">
              <a:buFont typeface="Arial" panose="020B0604020202020204" pitchFamily="34" charset="0"/>
              <a:buChar char="•"/>
            </a:pPr>
            <a:r>
              <a:rPr lang="en-US" sz="2000" dirty="0"/>
              <a:t>Release is 3 iterations, </a:t>
            </a:r>
          </a:p>
          <a:p>
            <a:pPr marL="800100" lvl="1" indent="-342900">
              <a:buFont typeface="Arial" panose="020B0604020202020204" pitchFamily="34" charset="0"/>
              <a:buChar char="•"/>
            </a:pPr>
            <a:r>
              <a:rPr lang="en-US" sz="2000" dirty="0"/>
              <a:t>10 “days” per iteration. </a:t>
            </a:r>
          </a:p>
          <a:p>
            <a:pPr marL="800100" lvl="1" indent="-342900">
              <a:buFont typeface="Arial" panose="020B0604020202020204" pitchFamily="34" charset="0"/>
              <a:buChar char="•"/>
            </a:pPr>
            <a:r>
              <a:rPr lang="en-US" sz="2000" dirty="0"/>
              <a:t>1 Roll of the dice per day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WIP limit of one story in progress at a time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You can earn 5 extra “commitment” points for each COMMITTED story you deliver. </a:t>
            </a:r>
          </a:p>
          <a:p>
            <a:pPr marL="800100" lvl="1" indent="-342900">
              <a:buFont typeface="Arial" panose="020B0604020202020204" pitchFamily="34" charset="0"/>
              <a:buChar char="•"/>
            </a:pPr>
            <a:r>
              <a:rPr lang="en-US" sz="2000" dirty="0"/>
              <a:t>Forfeit all commitment points for an iteration if any committed stories are missed.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Must commit to AT LEAST 2 stories per iteration. </a:t>
            </a:r>
            <a:br>
              <a:rPr lang="en-US" sz="2000" dirty="0"/>
            </a:br>
            <a:endParaRPr lang="en-US" sz="2000" dirty="0"/>
          </a:p>
          <a:p>
            <a:pPr marL="342900" indent="-342900">
              <a:buFont typeface="Arial" panose="020B0604020202020204" pitchFamily="34" charset="0"/>
              <a:buChar char="•"/>
            </a:pPr>
            <a:r>
              <a:rPr lang="en-US" dirty="0"/>
              <a:t>You may choose to commit to more – BUT you lose ALL commitment points for that iteration if you miss ANY commitment.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Score = Delivered Value + Commitment Points</a:t>
            </a:r>
          </a:p>
        </p:txBody>
      </p:sp>
    </p:spTree>
    <p:extLst>
      <p:ext uri="{BB962C8B-B14F-4D97-AF65-F5344CB8AC3E}">
        <p14:creationId xmlns:p14="http://schemas.microsoft.com/office/powerpoint/2010/main" val="19695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34730" y="2745239"/>
          <a:ext cx="3687762" cy="2573164"/>
        </p:xfrm>
        <a:graphic>
          <a:graphicData uri="http://schemas.openxmlformats.org/drawingml/2006/table">
            <a:tbl>
              <a:tblPr/>
              <a:tblGrid>
                <a:gridCol w="686615">
                  <a:extLst>
                    <a:ext uri="{9D8B030D-6E8A-4147-A177-3AD203B41FA5}">
                      <a16:colId xmlns:a16="http://schemas.microsoft.com/office/drawing/2014/main" xmlns="" val="20000"/>
                    </a:ext>
                  </a:extLst>
                </a:gridCol>
                <a:gridCol w="729066">
                  <a:extLst>
                    <a:ext uri="{9D8B030D-6E8A-4147-A177-3AD203B41FA5}">
                      <a16:colId xmlns:a16="http://schemas.microsoft.com/office/drawing/2014/main" xmlns="" val="20001"/>
                    </a:ext>
                  </a:extLst>
                </a:gridCol>
                <a:gridCol w="716579">
                  <a:extLst>
                    <a:ext uri="{9D8B030D-6E8A-4147-A177-3AD203B41FA5}">
                      <a16:colId xmlns:a16="http://schemas.microsoft.com/office/drawing/2014/main" xmlns="" val="20002"/>
                    </a:ext>
                  </a:extLst>
                </a:gridCol>
                <a:gridCol w="751535">
                  <a:extLst>
                    <a:ext uri="{9D8B030D-6E8A-4147-A177-3AD203B41FA5}">
                      <a16:colId xmlns:a16="http://schemas.microsoft.com/office/drawing/2014/main" xmlns="" val="20003"/>
                    </a:ext>
                  </a:extLst>
                </a:gridCol>
                <a:gridCol w="803967">
                  <a:extLst>
                    <a:ext uri="{9D8B030D-6E8A-4147-A177-3AD203B41FA5}">
                      <a16:colId xmlns:a16="http://schemas.microsoft.com/office/drawing/2014/main" xmlns="" val="20004"/>
                    </a:ext>
                  </a:extLst>
                </a:gridCol>
              </a:tblGrid>
              <a:tr h="596739">
                <a:tc gridSpan="5">
                  <a:txBody>
                    <a:bodyPr/>
                    <a:lstStyle/>
                    <a:p>
                      <a:pPr marL="0" marR="0" algn="ctr">
                        <a:lnSpc>
                          <a:spcPct val="115000"/>
                        </a:lnSpc>
                        <a:spcBef>
                          <a:spcPts val="1000"/>
                        </a:spcBef>
                        <a:spcAft>
                          <a:spcPts val="0"/>
                        </a:spcAft>
                      </a:pPr>
                      <a:endParaRPr lang="en-US" sz="1000" b="1" dirty="0">
                        <a:solidFill>
                          <a:srgbClr val="4F81BD"/>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XL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M</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S</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95285">
                <a:tc>
                  <a:txBody>
                    <a:bodyPr/>
                    <a:lstStyle/>
                    <a:p>
                      <a:endParaRPr lang="en-US" sz="600" dirty="0"/>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S</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M</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XL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323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465" y="374823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114" y="415897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838" y="423322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8888"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651" y="4282718"/>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555" y="362361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124" y="393623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159" y="363925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936038" y="304801"/>
            <a:ext cx="4442498" cy="646331"/>
          </a:xfrm>
          <a:prstGeom prst="rect">
            <a:avLst/>
          </a:prstGeom>
          <a:noFill/>
        </p:spPr>
        <p:txBody>
          <a:bodyPr wrap="none" rtlCol="0">
            <a:spAutoFit/>
          </a:bodyPr>
          <a:lstStyle/>
          <a:p>
            <a:r>
              <a:rPr lang="en-CA" sz="3600" dirty="0"/>
              <a:t>Plan the First Iteration </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44775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1" y="4553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3410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49376" y="930593"/>
            <a:ext cx="3989368" cy="1754326"/>
          </a:xfrm>
          <a:prstGeom prst="rect">
            <a:avLst/>
          </a:prstGeom>
          <a:noFill/>
        </p:spPr>
        <p:txBody>
          <a:bodyPr wrap="square" rtlCol="0">
            <a:spAutoFit/>
          </a:bodyPr>
          <a:lstStyle/>
          <a:p>
            <a:r>
              <a:rPr lang="en-CA" dirty="0"/>
              <a:t>Must commit a minimum of 2 stories to each iteration </a:t>
            </a:r>
          </a:p>
          <a:p>
            <a:endParaRPr lang="en-CA" dirty="0"/>
          </a:p>
          <a:p>
            <a:r>
              <a:rPr lang="en-CA" dirty="0"/>
              <a:t>You can choose to commit more, but you forfeit all commitment points for that iteration if you miss any</a:t>
            </a:r>
          </a:p>
        </p:txBody>
      </p:sp>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6226777" y="2006576"/>
            <a:ext cx="905184" cy="646331"/>
          </a:xfrm>
          <a:prstGeom prst="rect">
            <a:avLst/>
          </a:prstGeom>
          <a:noFill/>
        </p:spPr>
        <p:txBody>
          <a:bodyPr wrap="none" rtlCol="0">
            <a:spAutoFit/>
          </a:bodyPr>
          <a:lstStyle/>
          <a:p>
            <a:pPr algn="ctr"/>
            <a:r>
              <a:rPr lang="en-CA" dirty="0"/>
              <a:t>Release</a:t>
            </a:r>
            <a:br>
              <a:rPr lang="en-CA" dirty="0"/>
            </a:br>
            <a:r>
              <a:rPr lang="en-CA" dirty="0"/>
              <a:t>Plan </a:t>
            </a:r>
          </a:p>
        </p:txBody>
      </p:sp>
      <p:pic>
        <p:nvPicPr>
          <p:cNvPr id="3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7770372" y="2006575"/>
            <a:ext cx="830677" cy="523220"/>
          </a:xfrm>
          <a:prstGeom prst="rect">
            <a:avLst/>
          </a:prstGeom>
          <a:noFill/>
        </p:spPr>
        <p:txBody>
          <a:bodyPr wrap="none" rtlCol="0">
            <a:spAutoFit/>
          </a:bodyPr>
          <a:lstStyle/>
          <a:p>
            <a:pPr algn="ctr"/>
            <a:r>
              <a:rPr lang="en-CA" sz="1400" dirty="0"/>
              <a:t>Iteration</a:t>
            </a:r>
          </a:p>
          <a:p>
            <a:pPr algn="ctr"/>
            <a:r>
              <a:rPr lang="en-CA" sz="1400" dirty="0"/>
              <a:t>Plan</a:t>
            </a:r>
          </a:p>
        </p:txBody>
      </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p:cNvPicPr>
          <p:nvPr/>
        </p:nvPicPr>
        <p:blipFill rotWithShape="1">
          <a:blip r:embed="rId6">
            <a:clrChange>
              <a:clrFrom>
                <a:srgbClr val="FFFFFF"/>
              </a:clrFrom>
              <a:clrTo>
                <a:srgbClr val="FFFFFF">
                  <a:alpha val="0"/>
                </a:srgbClr>
              </a:clrTo>
            </a:clrChange>
          </a:blip>
          <a:srcRect l="12500" r="13083" b="2155"/>
          <a:stretch/>
        </p:blipFill>
        <p:spPr>
          <a:xfrm>
            <a:off x="8991601" y="5210175"/>
            <a:ext cx="1503507" cy="1528762"/>
          </a:xfrm>
          <a:prstGeom prst="rect">
            <a:avLst/>
          </a:prstGeom>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194" y="2952988"/>
            <a:ext cx="404023" cy="299968"/>
          </a:xfrm>
          <a:prstGeom prst="rect">
            <a:avLst/>
          </a:prstGeom>
          <a:solidFill>
            <a:srgbClr val="FCA2EF"/>
          </a:solidFill>
          <a:ln>
            <a:noFill/>
          </a:ln>
          <a:effectLst/>
          <a:extLst/>
        </p:spPr>
      </p:pic>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535" y="3408378"/>
            <a:ext cx="404023" cy="299968"/>
          </a:xfrm>
          <a:prstGeom prst="rect">
            <a:avLst/>
          </a:prstGeom>
          <a:solidFill>
            <a:srgbClr val="FCA2EF"/>
          </a:solidFill>
          <a:ln>
            <a:noFill/>
          </a:ln>
          <a:effectLs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448" y="3857692"/>
            <a:ext cx="404023" cy="299968"/>
          </a:xfrm>
          <a:prstGeom prst="rect">
            <a:avLst/>
          </a:prstGeom>
          <a:solidFill>
            <a:srgbClr val="FCA2EF"/>
          </a:solidFill>
          <a:ln>
            <a:noFill/>
          </a:ln>
          <a:effectLst/>
          <a:extLst/>
        </p:spPr>
      </p:pic>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789" y="4313082"/>
            <a:ext cx="404023" cy="299968"/>
          </a:xfrm>
          <a:prstGeom prst="rect">
            <a:avLst/>
          </a:prstGeom>
          <a:solidFill>
            <a:srgbClr val="FCA2EF"/>
          </a:solidFill>
          <a:ln>
            <a:noFill/>
          </a:ln>
          <a:effectLs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137" y="4759750"/>
            <a:ext cx="404023" cy="299968"/>
          </a:xfrm>
          <a:prstGeom prst="rect">
            <a:avLst/>
          </a:prstGeom>
          <a:solidFill>
            <a:srgbClr val="FCA2EF"/>
          </a:solidFill>
          <a:ln>
            <a:noFill/>
          </a:ln>
          <a:effectLs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478" y="5215140"/>
            <a:ext cx="404023" cy="299968"/>
          </a:xfrm>
          <a:prstGeom prst="rect">
            <a:avLst/>
          </a:prstGeom>
          <a:solidFill>
            <a:srgbClr val="FCA2EF"/>
          </a:solidFill>
          <a:ln>
            <a:noFill/>
          </a:ln>
          <a:effectLst/>
          <a:extLst/>
        </p:spPr>
      </p:pic>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391" y="5664454"/>
            <a:ext cx="404023" cy="299968"/>
          </a:xfrm>
          <a:prstGeom prst="rect">
            <a:avLst/>
          </a:prstGeom>
          <a:solidFill>
            <a:srgbClr val="FCA2EF"/>
          </a:solidFill>
          <a:ln>
            <a:noFill/>
          </a:ln>
          <a:effectLst/>
          <a:extLst/>
        </p:spPr>
      </p:pic>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732" y="6119844"/>
            <a:ext cx="404023" cy="299968"/>
          </a:xfrm>
          <a:prstGeom prst="rect">
            <a:avLst/>
          </a:prstGeom>
          <a:solidFill>
            <a:srgbClr val="FCA2EF"/>
          </a:solidFill>
          <a:ln>
            <a:noFill/>
          </a:ln>
          <a:effectLst/>
          <a:extLst/>
        </p:spPr>
      </p:pic>
    </p:spTree>
    <p:extLst>
      <p:ext uri="{BB962C8B-B14F-4D97-AF65-F5344CB8AC3E}">
        <p14:creationId xmlns:p14="http://schemas.microsoft.com/office/powerpoint/2010/main" val="833061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4.81481E-6 L 0.22097 0.0044 " pathEditMode="relative" rAng="0" ptsTypes="AA">
                                      <p:cBhvr>
                                        <p:cTn id="6" dur="2000" fill="hold"/>
                                        <p:tgtEl>
                                          <p:spTgt spid="42"/>
                                        </p:tgtEl>
                                        <p:attrNameLst>
                                          <p:attrName>ppt_x</p:attrName>
                                          <p:attrName>ppt_y</p:attrName>
                                        </p:attrNameLst>
                                      </p:cBhvr>
                                      <p:rCtr x="11042" y="208"/>
                                    </p:animMotion>
                                  </p:childTnLst>
                                </p:cTn>
                              </p:par>
                              <p:par>
                                <p:cTn id="7" presetID="42" presetClass="path" presetSubtype="0" accel="50000" decel="50000" fill="hold" nodeType="withEffect">
                                  <p:stCondLst>
                                    <p:cond delay="0"/>
                                  </p:stCondLst>
                                  <p:childTnLst>
                                    <p:animMotion origin="layout" path="M -1.45833E-6 0 L 0.22409 0.00347 " pathEditMode="relative" rAng="0" ptsTypes="AA">
                                      <p:cBhvr>
                                        <p:cTn id="8" dur="2000" fill="hold"/>
                                        <p:tgtEl>
                                          <p:spTgt spid="43"/>
                                        </p:tgtEl>
                                        <p:attrNameLst>
                                          <p:attrName>ppt_x</p:attrName>
                                          <p:attrName>ppt_y</p:attrName>
                                        </p:attrNameLst>
                                      </p:cBhvr>
                                      <p:rCtr x="11198" y="162"/>
                                    </p:animMotion>
                                  </p:childTnLst>
                                </p:cTn>
                              </p:par>
                              <p:par>
                                <p:cTn id="9" presetID="42" presetClass="path" presetSubtype="0" accel="50000" decel="50000" fill="hold" nodeType="withEffect">
                                  <p:stCondLst>
                                    <p:cond delay="0"/>
                                  </p:stCondLst>
                                  <p:childTnLst>
                                    <p:animMotion origin="layout" path="M -0.01094 0.00208 L 0.2237 0.00602 " pathEditMode="relative" rAng="0" ptsTypes="AA">
                                      <p:cBhvr>
                                        <p:cTn id="10" dur="2000" fill="hold"/>
                                        <p:tgtEl>
                                          <p:spTgt spid="44"/>
                                        </p:tgtEl>
                                        <p:attrNameLst>
                                          <p:attrName>ppt_x</p:attrName>
                                          <p:attrName>ppt_y</p:attrName>
                                        </p:attrNameLst>
                                      </p:cBhvr>
                                      <p:rCtr x="1173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40994" name="Picture 2" descr="http://thevirtualpresenter.com/wp-content/uploads/2012/02/hands_showof_handup_handsup_iStock_000009311779Large_TheVirtualPresenter.com_.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33351"/>
            <a:ext cx="10009982" cy="57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18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ce another day by topher76."/>
          <p:cNvPicPr>
            <a:picLocks noChangeAspect="1" noChangeArrowheads="1"/>
          </p:cNvPicPr>
          <p:nvPr/>
        </p:nvPicPr>
        <p:blipFill>
          <a:blip r:embed="rId3">
            <a:extLst>
              <a:ext uri="{28A0092B-C50C-407E-A947-70E740481C1C}">
                <a14:useLocalDpi xmlns:a14="http://schemas.microsoft.com/office/drawing/2010/main" val="0"/>
              </a:ext>
            </a:extLst>
          </a:blip>
          <a:srcRect b="15878"/>
          <a:stretch>
            <a:fillRect/>
          </a:stretch>
        </p:blipFill>
        <p:spPr bwMode="auto">
          <a:xfrm>
            <a:off x="1524001" y="1376364"/>
            <a:ext cx="912812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Simulation Example</a:t>
            </a:r>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571" y="3534816"/>
            <a:ext cx="3980193" cy="295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33779" y="4159587"/>
            <a:ext cx="3377594" cy="1938992"/>
          </a:xfrm>
          <a:prstGeom prst="rect">
            <a:avLst/>
          </a:prstGeom>
          <a:noFill/>
        </p:spPr>
        <p:txBody>
          <a:bodyPr wrap="square">
            <a:spAutoFit/>
          </a:bodyPr>
          <a:lstStyle/>
          <a:p>
            <a:r>
              <a:rPr lang="en-US" sz="2000" b="1" dirty="0"/>
              <a:t>ID: 1 </a:t>
            </a:r>
            <a:br>
              <a:rPr lang="en-US" sz="2000" b="1" dirty="0"/>
            </a:br>
            <a:r>
              <a:rPr lang="en-US" sz="2000" dirty="0"/>
              <a:t> </a:t>
            </a:r>
          </a:p>
          <a:p>
            <a:r>
              <a:rPr lang="en-US" sz="2000" b="1" dirty="0"/>
              <a:t>Test</a:t>
            </a:r>
            <a:r>
              <a:rPr lang="en-US" sz="2000" dirty="0"/>
              <a:t>: Roll 3 dice - 2 or more dice are the same</a:t>
            </a:r>
          </a:p>
          <a:p>
            <a:endParaRPr lang="en-US" sz="2000" dirty="0"/>
          </a:p>
          <a:p>
            <a:r>
              <a:rPr lang="en-US" sz="2000" b="1" dirty="0"/>
              <a:t>Value: Sum of all dice</a:t>
            </a:r>
            <a:endParaRPr lang="en-US" sz="2000" dirty="0"/>
          </a:p>
        </p:txBody>
      </p:sp>
    </p:spTree>
    <p:extLst>
      <p:ext uri="{BB962C8B-B14F-4D97-AF65-F5344CB8AC3E}">
        <p14:creationId xmlns:p14="http://schemas.microsoft.com/office/powerpoint/2010/main" val="1500264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6"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7" y="343381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8" y="286610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938992"/>
            </a:xfrm>
            <a:prstGeom prst="rect">
              <a:avLst/>
            </a:prstGeom>
            <a:noFill/>
          </p:spPr>
          <p:txBody>
            <a:bodyPr wrap="square">
              <a:spAutoFit/>
            </a:bodyPr>
            <a:lstStyle/>
            <a:p>
              <a:r>
                <a:rPr lang="en-US" sz="2000" b="1" dirty="0"/>
                <a:t>ID: 1 </a:t>
              </a:r>
              <a:br>
                <a:rPr lang="en-US" sz="2000" b="1" dirty="0"/>
              </a:br>
              <a:r>
                <a:rPr lang="en-US" sz="2000" dirty="0"/>
                <a:t> </a:t>
              </a:r>
            </a:p>
            <a:p>
              <a:r>
                <a:rPr lang="en-US" sz="2000" b="1" dirty="0"/>
                <a:t>Test</a:t>
              </a:r>
              <a:r>
                <a:rPr lang="en-US" sz="2000" dirty="0"/>
                <a:t>: Roll 3 dice - 2 or more dice are the same</a:t>
              </a:r>
            </a:p>
            <a:p>
              <a:endParaRPr lang="en-US" sz="2000" dirty="0"/>
            </a:p>
            <a:p>
              <a:r>
                <a:rPr lang="en-US" sz="2000" b="1" dirty="0"/>
                <a:t>Value: Sum of all dice</a:t>
              </a:r>
              <a:endParaRPr lang="en-US" sz="2000" dirty="0"/>
            </a:p>
          </p:txBody>
        </p:sp>
      </p:grpSp>
      <p:pic>
        <p:nvPicPr>
          <p:cNvPr id="34" name="Content Placeholder 6"/>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965425" y="4194809"/>
            <a:ext cx="75821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53278" y="4191022"/>
            <a:ext cx="758213" cy="779721"/>
          </a:xfrm>
          <a:prstGeom prst="rect">
            <a:avLst/>
          </a:prstGeom>
        </p:spPr>
      </p:pic>
      <p:pic>
        <p:nvPicPr>
          <p:cNvPr id="53" name="Picture 52"/>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55667" y="4181236"/>
            <a:ext cx="752534" cy="779721"/>
          </a:xfrm>
          <a:prstGeom prst="rect">
            <a:avLst/>
          </a:prstGeom>
        </p:spPr>
      </p:pic>
    </p:spTree>
    <p:extLst>
      <p:ext uri="{BB962C8B-B14F-4D97-AF65-F5344CB8AC3E}">
        <p14:creationId xmlns:p14="http://schemas.microsoft.com/office/powerpoint/2010/main" val="323408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54167E-6 -3.33333E-6 L 0.11862 -0.00023 " pathEditMode="relative" rAng="0" ptsTypes="AA">
                                      <p:cBhvr>
                                        <p:cTn id="10" dur="500" fill="hold"/>
                                        <p:tgtEl>
                                          <p:spTgt spid="26"/>
                                        </p:tgtEl>
                                        <p:attrNameLst>
                                          <p:attrName>ppt_x</p:attrName>
                                          <p:attrName>ppt_y</p:attrName>
                                        </p:attrNameLst>
                                      </p:cBhvr>
                                      <p:rCtr x="5924" y="-23"/>
                                    </p:animMotion>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000"/>
                                        <p:tgtEl>
                                          <p:spTgt spid="34"/>
                                        </p:tgtEl>
                                      </p:cBhvr>
                                    </p:animEffect>
                                    <p:anim calcmode="lin" valueType="num">
                                      <p:cBhvr>
                                        <p:cTn id="24" dur="2000" fill="hold"/>
                                        <p:tgtEl>
                                          <p:spTgt spid="34"/>
                                        </p:tgtEl>
                                        <p:attrNameLst>
                                          <p:attrName>ppt_w</p:attrName>
                                        </p:attrNameLst>
                                      </p:cBhvr>
                                      <p:tavLst>
                                        <p:tav tm="0" fmla="#ppt_w*sin(2.5*pi*$)">
                                          <p:val>
                                            <p:fltVal val="0"/>
                                          </p:val>
                                        </p:tav>
                                        <p:tav tm="100000">
                                          <p:val>
                                            <p:fltVal val="1"/>
                                          </p:val>
                                        </p:tav>
                                      </p:tavLst>
                                    </p:anim>
                                    <p:anim calcmode="lin" valueType="num">
                                      <p:cBhvr>
                                        <p:cTn id="25" dur="2000" fill="hold"/>
                                        <p:tgtEl>
                                          <p:spTgt spid="3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2000"/>
                                        <p:tgtEl>
                                          <p:spTgt spid="35"/>
                                        </p:tgtEl>
                                      </p:cBhvr>
                                    </p:animEffect>
                                    <p:anim calcmode="lin" valueType="num">
                                      <p:cBhvr>
                                        <p:cTn id="29" dur="2000" fill="hold"/>
                                        <p:tgtEl>
                                          <p:spTgt spid="35"/>
                                        </p:tgtEl>
                                        <p:attrNameLst>
                                          <p:attrName>ppt_w</p:attrName>
                                        </p:attrNameLst>
                                      </p:cBhvr>
                                      <p:tavLst>
                                        <p:tav tm="0" fmla="#ppt_w*sin(2.5*pi*$)">
                                          <p:val>
                                            <p:fltVal val="0"/>
                                          </p:val>
                                        </p:tav>
                                        <p:tav tm="100000">
                                          <p:val>
                                            <p:fltVal val="1"/>
                                          </p:val>
                                        </p:tav>
                                      </p:tavLst>
                                    </p:anim>
                                    <p:anim calcmode="lin" valueType="num">
                                      <p:cBhvr>
                                        <p:cTn id="30" dur="2000" fill="hold"/>
                                        <p:tgtEl>
                                          <p:spTgt spid="35"/>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2000"/>
                                        <p:tgtEl>
                                          <p:spTgt spid="53"/>
                                        </p:tgtEl>
                                      </p:cBhvr>
                                    </p:animEffect>
                                    <p:anim calcmode="lin" valueType="num">
                                      <p:cBhvr>
                                        <p:cTn id="34" dur="2000" fill="hold"/>
                                        <p:tgtEl>
                                          <p:spTgt spid="53"/>
                                        </p:tgtEl>
                                        <p:attrNameLst>
                                          <p:attrName>ppt_w</p:attrName>
                                        </p:attrNameLst>
                                      </p:cBhvr>
                                      <p:tavLst>
                                        <p:tav tm="0" fmla="#ppt_w*sin(2.5*pi*$)">
                                          <p:val>
                                            <p:fltVal val="0"/>
                                          </p:val>
                                        </p:tav>
                                        <p:tav tm="100000">
                                          <p:val>
                                            <p:fltVal val="1"/>
                                          </p:val>
                                        </p:tav>
                                      </p:tavLst>
                                    </p:anim>
                                    <p:anim calcmode="lin" valueType="num">
                                      <p:cBhvr>
                                        <p:cTn id="35"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6"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7" y="343381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265"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938992"/>
            </a:xfrm>
            <a:prstGeom prst="rect">
              <a:avLst/>
            </a:prstGeom>
            <a:noFill/>
          </p:spPr>
          <p:txBody>
            <a:bodyPr wrap="square">
              <a:spAutoFit/>
            </a:bodyPr>
            <a:lstStyle/>
            <a:p>
              <a:r>
                <a:rPr lang="en-US" sz="2000" b="1" dirty="0"/>
                <a:t>ID: 1 </a:t>
              </a:r>
              <a:br>
                <a:rPr lang="en-US" sz="2000" b="1" dirty="0"/>
              </a:br>
              <a:r>
                <a:rPr lang="en-US" sz="2000" dirty="0"/>
                <a:t> </a:t>
              </a:r>
            </a:p>
            <a:p>
              <a:r>
                <a:rPr lang="en-US" sz="2000" b="1" dirty="0"/>
                <a:t>Test</a:t>
              </a:r>
              <a:r>
                <a:rPr lang="en-US" sz="2000" dirty="0"/>
                <a:t>: Roll 3 dice - 2 or more dice are the same</a:t>
              </a:r>
            </a:p>
            <a:p>
              <a:endParaRPr lang="en-US" sz="2000" dirty="0"/>
            </a:p>
            <a:p>
              <a:r>
                <a:rPr lang="en-US" sz="2000" b="1" dirty="0"/>
                <a:t>Value: Sum of all dice</a:t>
              </a:r>
              <a:endParaRPr lang="en-US" sz="2000" dirty="0"/>
            </a:p>
          </p:txBody>
        </p:sp>
      </p:grpSp>
      <p:pic>
        <p:nvPicPr>
          <p:cNvPr id="1026" name="Picture 2" descr="http://worldartsme.com/images/dice-face-clipart-1.jpg"/>
          <p:cNvPicPr>
            <a:picLocks noChangeAspect="1" noChangeArrowheads="1"/>
          </p:cNvPicPr>
          <p:nvPr/>
        </p:nvPicPr>
        <p:blipFill rotWithShape="1">
          <a:blip r:embed="rId7">
            <a:extLst>
              <a:ext uri="{28A0092B-C50C-407E-A947-70E740481C1C}">
                <a14:useLocalDpi xmlns:a14="http://schemas.microsoft.com/office/drawing/2010/main" val="0"/>
              </a:ext>
            </a:extLst>
          </a:blip>
          <a:srcRect l="1400" t="52035" r="69807" b="3929"/>
          <a:stretch/>
        </p:blipFill>
        <p:spPr bwMode="auto">
          <a:xfrm>
            <a:off x="3135786" y="4289197"/>
            <a:ext cx="784371" cy="8095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8"/>
          <a:srcRect l="1468" t="2994" r="69431" b="54794"/>
          <a:stretch/>
        </p:blipFill>
        <p:spPr>
          <a:xfrm>
            <a:off x="2237191" y="4322753"/>
            <a:ext cx="792760" cy="775983"/>
          </a:xfrm>
          <a:prstGeom prst="rect">
            <a:avLst/>
          </a:prstGeom>
        </p:spPr>
      </p:pic>
      <p:pic>
        <p:nvPicPr>
          <p:cNvPr id="41" name="Picture 6" descr="http://worldartsme.com/images/dice-face-clipart-1.jpg"/>
          <p:cNvPicPr>
            <a:picLocks noChangeAspect="1" noChangeArrowheads="1"/>
          </p:cNvPicPr>
          <p:nvPr/>
        </p:nvPicPr>
        <p:blipFill rotWithShape="1">
          <a:blip r:embed="rId7">
            <a:extLst>
              <a:ext uri="{28A0092B-C50C-407E-A947-70E740481C1C}">
                <a14:useLocalDpi xmlns:a14="http://schemas.microsoft.com/office/drawing/2010/main" val="0"/>
              </a:ext>
            </a:extLst>
          </a:blip>
          <a:srcRect l="69325" t="52018" r="1305" b="4718"/>
          <a:stretch/>
        </p:blipFill>
        <p:spPr bwMode="auto">
          <a:xfrm>
            <a:off x="4018856" y="4275632"/>
            <a:ext cx="800101" cy="7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2000"/>
                                        <p:tgtEl>
                                          <p:spTgt spid="41"/>
                                        </p:tgtEl>
                                      </p:cBhvr>
                                    </p:animEffect>
                                    <p:anim calcmode="lin" valueType="num">
                                      <p:cBhvr>
                                        <p:cTn id="13" dur="2000" fill="hold"/>
                                        <p:tgtEl>
                                          <p:spTgt spid="41"/>
                                        </p:tgtEl>
                                        <p:attrNameLst>
                                          <p:attrName>ppt_w</p:attrName>
                                        </p:attrNameLst>
                                      </p:cBhvr>
                                      <p:tavLst>
                                        <p:tav tm="0" fmla="#ppt_w*sin(2.5*pi*$)">
                                          <p:val>
                                            <p:fltVal val="0"/>
                                          </p:val>
                                        </p:tav>
                                        <p:tav tm="100000">
                                          <p:val>
                                            <p:fltVal val="1"/>
                                          </p:val>
                                        </p:tav>
                                      </p:tavLst>
                                    </p:anim>
                                    <p:anim calcmode="lin" valueType="num">
                                      <p:cBhvr>
                                        <p:cTn id="14" dur="2000" fill="hold"/>
                                        <p:tgtEl>
                                          <p:spTgt spid="4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anim calcmode="lin" valueType="num">
                                      <p:cBhvr>
                                        <p:cTn id="18" dur="2000" fill="hold"/>
                                        <p:tgtEl>
                                          <p:spTgt spid="40"/>
                                        </p:tgtEl>
                                        <p:attrNameLst>
                                          <p:attrName>ppt_w</p:attrName>
                                        </p:attrNameLst>
                                      </p:cBhvr>
                                      <p:tavLst>
                                        <p:tav tm="0" fmla="#ppt_w*sin(2.5*pi*$)">
                                          <p:val>
                                            <p:fltVal val="0"/>
                                          </p:val>
                                        </p:tav>
                                        <p:tav tm="100000">
                                          <p:val>
                                            <p:fltVal val="1"/>
                                          </p:val>
                                        </p:tav>
                                      </p:tavLst>
                                    </p:anim>
                                    <p:anim calcmode="lin" valueType="num">
                                      <p:cBhvr>
                                        <p:cTn id="1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6"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7" y="343381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265"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938992"/>
            </a:xfrm>
            <a:prstGeom prst="rect">
              <a:avLst/>
            </a:prstGeom>
            <a:noFill/>
          </p:spPr>
          <p:txBody>
            <a:bodyPr wrap="square">
              <a:spAutoFit/>
            </a:bodyPr>
            <a:lstStyle/>
            <a:p>
              <a:r>
                <a:rPr lang="en-US" sz="2000" b="1" dirty="0"/>
                <a:t>ID: 1 </a:t>
              </a:r>
              <a:br>
                <a:rPr lang="en-US" sz="2000" b="1" dirty="0"/>
              </a:br>
              <a:r>
                <a:rPr lang="en-US" sz="2000" dirty="0"/>
                <a:t> </a:t>
              </a:r>
            </a:p>
            <a:p>
              <a:r>
                <a:rPr lang="en-US" sz="2000" b="1" dirty="0"/>
                <a:t>Test</a:t>
              </a:r>
              <a:r>
                <a:rPr lang="en-US" sz="2000" dirty="0"/>
                <a:t>: Roll 3 dice - 2 or more dice are the same</a:t>
              </a:r>
            </a:p>
            <a:p>
              <a:endParaRPr lang="en-US" sz="2000" dirty="0"/>
            </a:p>
            <a:p>
              <a:r>
                <a:rPr lang="en-US" sz="2000" b="1" dirty="0"/>
                <a:t>Value: Sum of all dice</a:t>
              </a:r>
              <a:endParaRPr lang="en-US" sz="2000" dirty="0"/>
            </a:p>
          </p:txBody>
        </p:sp>
      </p:grpSp>
      <p:pic>
        <p:nvPicPr>
          <p:cNvPr id="34" name="Picture 33"/>
          <p:cNvPicPr>
            <a:picLocks noChangeAspect="1"/>
          </p:cNvPicPr>
          <p:nvPr/>
        </p:nvPicPr>
        <p:blipFill rotWithShape="1">
          <a:blip r:embed="rId7"/>
          <a:srcRect l="69677" t="2538" r="1991" b="54339"/>
          <a:stretch/>
        </p:blipFill>
        <p:spPr>
          <a:xfrm>
            <a:off x="2217066" y="4135679"/>
            <a:ext cx="771787" cy="792760"/>
          </a:xfrm>
          <a:prstGeom prst="rect">
            <a:avLst/>
          </a:prstGeom>
        </p:spPr>
      </p:pic>
      <p:pic>
        <p:nvPicPr>
          <p:cNvPr id="35" name="Picture 34"/>
          <p:cNvPicPr>
            <a:picLocks noChangeAspect="1"/>
          </p:cNvPicPr>
          <p:nvPr/>
        </p:nvPicPr>
        <p:blipFill rotWithShape="1">
          <a:blip r:embed="rId7"/>
          <a:srcRect l="69677" t="2538" r="1991" b="54339"/>
          <a:stretch/>
        </p:blipFill>
        <p:spPr>
          <a:xfrm>
            <a:off x="4061327" y="4112328"/>
            <a:ext cx="771787" cy="792760"/>
          </a:xfrm>
          <a:prstGeom prst="rect">
            <a:avLst/>
          </a:prstGeom>
        </p:spPr>
      </p:pic>
      <p:pic>
        <p:nvPicPr>
          <p:cNvPr id="42" name="Picture 41"/>
          <p:cNvPicPr>
            <a:picLocks noChangeAspect="1"/>
          </p:cNvPicPr>
          <p:nvPr/>
        </p:nvPicPr>
        <p:blipFill rotWithShape="1">
          <a:blip r:embed="rId7"/>
          <a:srcRect l="1468" t="2994" r="69431" b="54794"/>
          <a:stretch/>
        </p:blipFill>
        <p:spPr>
          <a:xfrm>
            <a:off x="3169310" y="4110969"/>
            <a:ext cx="792760" cy="775983"/>
          </a:xfrm>
          <a:prstGeom prst="rect">
            <a:avLst/>
          </a:prstGeom>
        </p:spPr>
      </p:pic>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Tree>
    <p:extLst>
      <p:ext uri="{BB962C8B-B14F-4D97-AF65-F5344CB8AC3E}">
        <p14:creationId xmlns:p14="http://schemas.microsoft.com/office/powerpoint/2010/main" val="228676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anim calcmode="lin" valueType="num">
                                      <p:cBhvr>
                                        <p:cTn id="8" dur="2000" fill="hold"/>
                                        <p:tgtEl>
                                          <p:spTgt spid="42"/>
                                        </p:tgtEl>
                                        <p:attrNameLst>
                                          <p:attrName>ppt_w</p:attrName>
                                        </p:attrNameLst>
                                      </p:cBhvr>
                                      <p:tavLst>
                                        <p:tav tm="0" fmla="#ppt_w*sin(2.5*pi*$)">
                                          <p:val>
                                            <p:fltVal val="0"/>
                                          </p:val>
                                        </p:tav>
                                        <p:tav tm="100000">
                                          <p:val>
                                            <p:fltVal val="1"/>
                                          </p:val>
                                        </p:tav>
                                      </p:tavLst>
                                    </p:anim>
                                    <p:anim calcmode="lin" valueType="num">
                                      <p:cBhvr>
                                        <p:cTn id="9" dur="2000" fill="hold"/>
                                        <p:tgtEl>
                                          <p:spTgt spid="4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anim calcmode="lin" valueType="num">
                                      <p:cBhvr>
                                        <p:cTn id="13" dur="2000" fill="hold"/>
                                        <p:tgtEl>
                                          <p:spTgt spid="34"/>
                                        </p:tgtEl>
                                        <p:attrNameLst>
                                          <p:attrName>ppt_w</p:attrName>
                                        </p:attrNameLst>
                                      </p:cBhvr>
                                      <p:tavLst>
                                        <p:tav tm="0" fmla="#ppt_w*sin(2.5*pi*$)">
                                          <p:val>
                                            <p:fltVal val="0"/>
                                          </p:val>
                                        </p:tav>
                                        <p:tav tm="100000">
                                          <p:val>
                                            <p:fltVal val="1"/>
                                          </p:val>
                                        </p:tav>
                                      </p:tavLst>
                                    </p:anim>
                                    <p:anim calcmode="lin" valueType="num">
                                      <p:cBhvr>
                                        <p:cTn id="14" dur="2000" fill="hold"/>
                                        <p:tgtEl>
                                          <p:spTgt spid="3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000"/>
                                        <p:tgtEl>
                                          <p:spTgt spid="35"/>
                                        </p:tgtEl>
                                      </p:cBhvr>
                                    </p:animEffect>
                                    <p:anim calcmode="lin" valueType="num">
                                      <p:cBhvr>
                                        <p:cTn id="18" dur="2000" fill="hold"/>
                                        <p:tgtEl>
                                          <p:spTgt spid="35"/>
                                        </p:tgtEl>
                                        <p:attrNameLst>
                                          <p:attrName>ppt_w</p:attrName>
                                        </p:attrNameLst>
                                      </p:cBhvr>
                                      <p:tavLst>
                                        <p:tav tm="0" fmla="#ppt_w*sin(2.5*pi*$)">
                                          <p:val>
                                            <p:fltVal val="0"/>
                                          </p:val>
                                        </p:tav>
                                        <p:tav tm="100000">
                                          <p:val>
                                            <p:fltVal val="1"/>
                                          </p:val>
                                        </p:tav>
                                      </p:tavLst>
                                    </p:anim>
                                    <p:anim calcmode="lin" valueType="num">
                                      <p:cBhvr>
                                        <p:cTn id="19"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1" presetClass="exit" presetSubtype="0" fill="hold" nodeType="clickEffect">
                                  <p:stCondLst>
                                    <p:cond delay="0"/>
                                  </p:stCondLst>
                                  <p:childTnLst>
                                    <p:anim calcmode="lin" valueType="num">
                                      <p:cBhvr>
                                        <p:cTn id="27" dur="1000"/>
                                        <p:tgtEl>
                                          <p:spTgt spid="7"/>
                                        </p:tgtEl>
                                        <p:attrNameLst>
                                          <p:attrName>ppt_w</p:attrName>
                                        </p:attrNameLst>
                                      </p:cBhvr>
                                      <p:tavLst>
                                        <p:tav tm="0">
                                          <p:val>
                                            <p:strVal val="ppt_w"/>
                                          </p:val>
                                        </p:tav>
                                        <p:tav tm="100000">
                                          <p:val>
                                            <p:fltVal val="0"/>
                                          </p:val>
                                        </p:tav>
                                      </p:tavLst>
                                    </p:anim>
                                    <p:anim calcmode="lin" valueType="num">
                                      <p:cBhvr>
                                        <p:cTn id="28" dur="1000"/>
                                        <p:tgtEl>
                                          <p:spTgt spid="7"/>
                                        </p:tgtEl>
                                        <p:attrNameLst>
                                          <p:attrName>ppt_h</p:attrName>
                                        </p:attrNameLst>
                                      </p:cBhvr>
                                      <p:tavLst>
                                        <p:tav tm="0">
                                          <p:val>
                                            <p:strVal val="ppt_h"/>
                                          </p:val>
                                        </p:tav>
                                        <p:tav tm="100000">
                                          <p:val>
                                            <p:fltVal val="0"/>
                                          </p:val>
                                        </p:tav>
                                      </p:tavLst>
                                    </p:anim>
                                    <p:anim calcmode="lin" valueType="num">
                                      <p:cBhvr>
                                        <p:cTn id="29" dur="1000"/>
                                        <p:tgtEl>
                                          <p:spTgt spid="7"/>
                                        </p:tgtEl>
                                        <p:attrNameLst>
                                          <p:attrName>style.rotation</p:attrName>
                                        </p:attrNameLst>
                                      </p:cBhvr>
                                      <p:tavLst>
                                        <p:tav tm="0">
                                          <p:val>
                                            <p:fltVal val="0"/>
                                          </p:val>
                                        </p:tav>
                                        <p:tav tm="100000">
                                          <p:val>
                                            <p:fltVal val="90"/>
                                          </p:val>
                                        </p:tav>
                                      </p:tavLst>
                                    </p:anim>
                                    <p:animEffect transition="out" filter="fad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16667E-6 -4.44444E-6 L 0.12278 0.00301 " pathEditMode="relative" rAng="0" ptsTypes="AA">
                                      <p:cBhvr>
                                        <p:cTn id="35" dur="2000" fill="hold"/>
                                        <p:tgtEl>
                                          <p:spTgt spid="26"/>
                                        </p:tgtEl>
                                        <p:attrNameLst>
                                          <p:attrName>ppt_x</p:attrName>
                                          <p:attrName>ppt_y</p:attrName>
                                        </p:attrNameLst>
                                      </p:cBhvr>
                                      <p:rCtr x="6133"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Establishing Norms</a:t>
            </a:r>
            <a:endParaRPr lang="en-CA" dirty="0"/>
          </a:p>
        </p:txBody>
      </p:sp>
      <p:pic>
        <p:nvPicPr>
          <p:cNvPr id="5" name="Picture 2" descr="http://thevirtualpresenter.com/wp-content/uploads/2012/02/hands_showof_handup_handsup_iStock_000009311779Large_TheVirtualPresenter.com_.jpg"/>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3589" y="1600201"/>
            <a:ext cx="790482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clrChange>
              <a:clrFrom>
                <a:srgbClr val="FFFFFF"/>
              </a:clrFrom>
              <a:clrTo>
                <a:srgbClr val="FFFFFF">
                  <a:alpha val="0"/>
                </a:srgbClr>
              </a:clrTo>
            </a:clrChange>
          </a:blip>
          <a:srcRect l="12500" r="13083" b="2155"/>
          <a:stretch/>
        </p:blipFill>
        <p:spPr>
          <a:xfrm>
            <a:off x="5179219" y="1228725"/>
            <a:ext cx="1503507" cy="1528762"/>
          </a:xfrm>
          <a:prstGeom prst="rect">
            <a:avLst/>
          </a:prstGeom>
        </p:spPr>
      </p:pic>
    </p:spTree>
    <p:extLst>
      <p:ext uri="{BB962C8B-B14F-4D97-AF65-F5344CB8AC3E}">
        <p14:creationId xmlns:p14="http://schemas.microsoft.com/office/powerpoint/2010/main" val="416182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6"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7" y="343381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634"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631216"/>
            </a:xfrm>
            <a:prstGeom prst="rect">
              <a:avLst/>
            </a:prstGeom>
            <a:noFill/>
          </p:spPr>
          <p:txBody>
            <a:bodyPr wrap="square">
              <a:spAutoFit/>
            </a:bodyPr>
            <a:lstStyle/>
            <a:p>
              <a:r>
                <a:rPr lang="en-US" sz="2000" b="1" dirty="0"/>
                <a:t>ID: 7 </a:t>
              </a:r>
              <a:br>
                <a:rPr lang="en-US" sz="2000" b="1" dirty="0"/>
              </a:br>
              <a:r>
                <a:rPr lang="en-US" sz="2000" dirty="0"/>
                <a:t> </a:t>
              </a:r>
            </a:p>
            <a:p>
              <a:r>
                <a:rPr lang="en-US" sz="2000" b="1" dirty="0"/>
                <a:t>Test</a:t>
              </a:r>
              <a:r>
                <a:rPr lang="en-US" sz="2000" dirty="0"/>
                <a:t>: Roll 3 Die – 2 or more 6’s </a:t>
              </a:r>
            </a:p>
            <a:p>
              <a:endParaRPr lang="en-US" sz="2000" dirty="0"/>
            </a:p>
            <a:p>
              <a:r>
                <a:rPr lang="en-US" sz="2000" b="1" dirty="0"/>
                <a:t>Value: Product of all dice</a:t>
              </a:r>
              <a:endParaRPr lang="en-US" sz="2000" dirty="0"/>
            </a:p>
          </p:txBody>
        </p:sp>
      </p:grpSp>
      <p:pic>
        <p:nvPicPr>
          <p:cNvPr id="34" name="Picture 33"/>
          <p:cNvPicPr>
            <a:picLocks noChangeAspect="1"/>
          </p:cNvPicPr>
          <p:nvPr/>
        </p:nvPicPr>
        <p:blipFill rotWithShape="1">
          <a:blip r:embed="rId7"/>
          <a:srcRect l="69677" t="2538" r="1991" b="54339"/>
          <a:stretch/>
        </p:blipFill>
        <p:spPr>
          <a:xfrm>
            <a:off x="2217066" y="4135679"/>
            <a:ext cx="771787" cy="792760"/>
          </a:xfrm>
          <a:prstGeom prst="rect">
            <a:avLst/>
          </a:prstGeom>
        </p:spPr>
      </p:pic>
      <p:pic>
        <p:nvPicPr>
          <p:cNvPr id="35" name="Picture 34"/>
          <p:cNvPicPr>
            <a:picLocks noChangeAspect="1"/>
          </p:cNvPicPr>
          <p:nvPr/>
        </p:nvPicPr>
        <p:blipFill rotWithShape="1">
          <a:blip r:embed="rId7"/>
          <a:srcRect l="69677" t="2538" r="1991" b="54339"/>
          <a:stretch/>
        </p:blipFill>
        <p:spPr>
          <a:xfrm>
            <a:off x="4061327" y="4112328"/>
            <a:ext cx="771787" cy="792760"/>
          </a:xfrm>
          <a:prstGeom prst="rect">
            <a:avLst/>
          </a:prstGeom>
        </p:spPr>
      </p:pic>
      <p:pic>
        <p:nvPicPr>
          <p:cNvPr id="42" name="Picture 41"/>
          <p:cNvPicPr>
            <a:picLocks noChangeAspect="1"/>
          </p:cNvPicPr>
          <p:nvPr/>
        </p:nvPicPr>
        <p:blipFill rotWithShape="1">
          <a:blip r:embed="rId7"/>
          <a:srcRect l="1468" t="2994" r="69431" b="54794"/>
          <a:stretch/>
        </p:blipFill>
        <p:spPr>
          <a:xfrm>
            <a:off x="3169310" y="4110969"/>
            <a:ext cx="792760" cy="775983"/>
          </a:xfrm>
          <a:prstGeom prst="rect">
            <a:avLst/>
          </a:prstGeom>
        </p:spPr>
      </p:pic>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
        <p:nvSpPr>
          <p:cNvPr id="40" name="Rectangle 39"/>
          <p:cNvSpPr/>
          <p:nvPr/>
        </p:nvSpPr>
        <p:spPr>
          <a:xfrm>
            <a:off x="4416443"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Tree>
    <p:extLst>
      <p:ext uri="{BB962C8B-B14F-4D97-AF65-F5344CB8AC3E}">
        <p14:creationId xmlns:p14="http://schemas.microsoft.com/office/powerpoint/2010/main" val="394174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0.0007 L 0.12252 -0.08009 " pathEditMode="relative" rAng="0" ptsTypes="AA">
                                      <p:cBhvr>
                                        <p:cTn id="6" dur="2000" fill="hold"/>
                                        <p:tgtEl>
                                          <p:spTgt spid="17"/>
                                        </p:tgtEl>
                                        <p:attrNameLst>
                                          <p:attrName>ppt_x</p:attrName>
                                          <p:attrName>ppt_y</p:attrName>
                                        </p:attrNameLst>
                                      </p:cBhvr>
                                      <p:rCtr x="6120" y="-4051"/>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2000"/>
                                        <p:tgtEl>
                                          <p:spTgt spid="42"/>
                                        </p:tgtEl>
                                      </p:cBhvr>
                                    </p:animEffect>
                                    <p:anim calcmode="lin" valueType="num">
                                      <p:cBhvr>
                                        <p:cTn id="20" dur="2000" fill="hold"/>
                                        <p:tgtEl>
                                          <p:spTgt spid="42"/>
                                        </p:tgtEl>
                                        <p:attrNameLst>
                                          <p:attrName>ppt_w</p:attrName>
                                        </p:attrNameLst>
                                      </p:cBhvr>
                                      <p:tavLst>
                                        <p:tav tm="0" fmla="#ppt_w*sin(2.5*pi*$)">
                                          <p:val>
                                            <p:fltVal val="0"/>
                                          </p:val>
                                        </p:tav>
                                        <p:tav tm="100000">
                                          <p:val>
                                            <p:fltVal val="1"/>
                                          </p:val>
                                        </p:tav>
                                      </p:tavLst>
                                    </p:anim>
                                    <p:anim calcmode="lin" valueType="num">
                                      <p:cBhvr>
                                        <p:cTn id="21" dur="2000" fill="hold"/>
                                        <p:tgtEl>
                                          <p:spTgt spid="42"/>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2000"/>
                                        <p:tgtEl>
                                          <p:spTgt spid="34"/>
                                        </p:tgtEl>
                                      </p:cBhvr>
                                    </p:animEffect>
                                    <p:anim calcmode="lin" valueType="num">
                                      <p:cBhvr>
                                        <p:cTn id="25" dur="2000" fill="hold"/>
                                        <p:tgtEl>
                                          <p:spTgt spid="34"/>
                                        </p:tgtEl>
                                        <p:attrNameLst>
                                          <p:attrName>ppt_w</p:attrName>
                                        </p:attrNameLst>
                                      </p:cBhvr>
                                      <p:tavLst>
                                        <p:tav tm="0" fmla="#ppt_w*sin(2.5*pi*$)">
                                          <p:val>
                                            <p:fltVal val="0"/>
                                          </p:val>
                                        </p:tav>
                                        <p:tav tm="100000">
                                          <p:val>
                                            <p:fltVal val="1"/>
                                          </p:val>
                                        </p:tav>
                                      </p:tavLst>
                                    </p:anim>
                                    <p:anim calcmode="lin" valueType="num">
                                      <p:cBhvr>
                                        <p:cTn id="26" dur="2000" fill="hold"/>
                                        <p:tgtEl>
                                          <p:spTgt spid="34"/>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2000"/>
                                        <p:tgtEl>
                                          <p:spTgt spid="35"/>
                                        </p:tgtEl>
                                      </p:cBhvr>
                                    </p:animEffect>
                                    <p:anim calcmode="lin" valueType="num">
                                      <p:cBhvr>
                                        <p:cTn id="30" dur="2000" fill="hold"/>
                                        <p:tgtEl>
                                          <p:spTgt spid="35"/>
                                        </p:tgtEl>
                                        <p:attrNameLst>
                                          <p:attrName>ppt_w</p:attrName>
                                        </p:attrNameLst>
                                      </p:cBhvr>
                                      <p:tavLst>
                                        <p:tav tm="0" fmla="#ppt_w*sin(2.5*pi*$)">
                                          <p:val>
                                            <p:fltVal val="0"/>
                                          </p:val>
                                        </p:tav>
                                        <p:tav tm="100000">
                                          <p:val>
                                            <p:fltVal val="1"/>
                                          </p:val>
                                        </p:tav>
                                      </p:tavLst>
                                    </p:anim>
                                    <p:anim calcmode="lin" valueType="num">
                                      <p:cBhvr>
                                        <p:cTn id="31"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6"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836"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634"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631216"/>
            </a:xfrm>
            <a:prstGeom prst="rect">
              <a:avLst/>
            </a:prstGeom>
            <a:noFill/>
          </p:spPr>
          <p:txBody>
            <a:bodyPr wrap="square">
              <a:spAutoFit/>
            </a:bodyPr>
            <a:lstStyle/>
            <a:p>
              <a:r>
                <a:rPr lang="en-US" sz="2000" b="1" dirty="0"/>
                <a:t>ID: 7 </a:t>
              </a:r>
              <a:br>
                <a:rPr lang="en-US" sz="2000" b="1" dirty="0"/>
              </a:br>
              <a:r>
                <a:rPr lang="en-US" sz="2000" dirty="0"/>
                <a:t> </a:t>
              </a:r>
            </a:p>
            <a:p>
              <a:r>
                <a:rPr lang="en-US" sz="2000" b="1" dirty="0"/>
                <a:t>Test</a:t>
              </a:r>
              <a:r>
                <a:rPr lang="en-US" sz="2000" dirty="0"/>
                <a:t>: Roll 3 Die – 2 or more 6’s </a:t>
              </a:r>
            </a:p>
            <a:p>
              <a:endParaRPr lang="en-US" sz="2000" dirty="0"/>
            </a:p>
            <a:p>
              <a:r>
                <a:rPr lang="en-US" sz="2000" b="1" dirty="0"/>
                <a:t>Value: Product of all dice</a:t>
              </a:r>
              <a:endParaRPr lang="en-US" sz="2000" dirty="0"/>
            </a:p>
          </p:txBody>
        </p:sp>
      </p:grpSp>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
        <p:nvSpPr>
          <p:cNvPr id="40" name="Rectangle 39"/>
          <p:cNvSpPr/>
          <p:nvPr/>
        </p:nvSpPr>
        <p:spPr>
          <a:xfrm>
            <a:off x="4416443"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pic>
        <p:nvPicPr>
          <p:cNvPr id="41" name="Picture 40"/>
          <p:cNvPicPr>
            <a:picLocks noChangeAspect="1"/>
          </p:cNvPicPr>
          <p:nvPr/>
        </p:nvPicPr>
        <p:blipFill rotWithShape="1">
          <a:blip r:embed="rId7"/>
          <a:srcRect l="35959" t="2081" r="35710" b="54339"/>
          <a:stretch/>
        </p:blipFill>
        <p:spPr>
          <a:xfrm>
            <a:off x="2326613" y="4288528"/>
            <a:ext cx="771787" cy="801149"/>
          </a:xfrm>
          <a:prstGeom prst="rect">
            <a:avLst/>
          </a:prstGeom>
        </p:spPr>
      </p:pic>
      <p:pic>
        <p:nvPicPr>
          <p:cNvPr id="44" name="Picture 2" descr="http://worldartsme.com/images/dice-face-clipart-1.jpg"/>
          <p:cNvPicPr>
            <a:picLocks noChangeAspect="1" noChangeArrowheads="1"/>
          </p:cNvPicPr>
          <p:nvPr/>
        </p:nvPicPr>
        <p:blipFill rotWithShape="1">
          <a:blip r:embed="rId8">
            <a:extLst>
              <a:ext uri="{28A0092B-C50C-407E-A947-70E740481C1C}">
                <a14:useLocalDpi xmlns:a14="http://schemas.microsoft.com/office/drawing/2010/main" val="0"/>
              </a:ext>
            </a:extLst>
          </a:blip>
          <a:srcRect l="1400" t="52035" r="69807" b="3929"/>
          <a:stretch/>
        </p:blipFill>
        <p:spPr bwMode="auto">
          <a:xfrm>
            <a:off x="3318847" y="4274643"/>
            <a:ext cx="784371" cy="8095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http://worldartsme.com/images/dice-face-clipart-1.jpg"/>
          <p:cNvPicPr>
            <a:picLocks noChangeAspect="1" noChangeArrowheads="1"/>
          </p:cNvPicPr>
          <p:nvPr/>
        </p:nvPicPr>
        <p:blipFill rotWithShape="1">
          <a:blip r:embed="rId8">
            <a:extLst>
              <a:ext uri="{28A0092B-C50C-407E-A947-70E740481C1C}">
                <a14:useLocalDpi xmlns:a14="http://schemas.microsoft.com/office/drawing/2010/main" val="0"/>
              </a:ext>
            </a:extLst>
          </a:blip>
          <a:srcRect l="69325" t="52018" r="1305" b="4718"/>
          <a:stretch/>
        </p:blipFill>
        <p:spPr bwMode="auto">
          <a:xfrm>
            <a:off x="4259686" y="4244955"/>
            <a:ext cx="800101" cy="795338"/>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4837610"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Tree>
    <p:extLst>
      <p:ext uri="{BB962C8B-B14F-4D97-AF65-F5344CB8AC3E}">
        <p14:creationId xmlns:p14="http://schemas.microsoft.com/office/powerpoint/2010/main" val="367895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anim calcmode="lin" valueType="num">
                                      <p:cBhvr>
                                        <p:cTn id="8" dur="2000" fill="hold"/>
                                        <p:tgtEl>
                                          <p:spTgt spid="45"/>
                                        </p:tgtEl>
                                        <p:attrNameLst>
                                          <p:attrName>ppt_w</p:attrName>
                                        </p:attrNameLst>
                                      </p:cBhvr>
                                      <p:tavLst>
                                        <p:tav tm="0" fmla="#ppt_w*sin(2.5*pi*$)">
                                          <p:val>
                                            <p:fltVal val="0"/>
                                          </p:val>
                                        </p:tav>
                                        <p:tav tm="100000">
                                          <p:val>
                                            <p:fltVal val="1"/>
                                          </p:val>
                                        </p:tav>
                                      </p:tavLst>
                                    </p:anim>
                                    <p:anim calcmode="lin" valueType="num">
                                      <p:cBhvr>
                                        <p:cTn id="9" dur="2000" fill="hold"/>
                                        <p:tgtEl>
                                          <p:spTgt spid="4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000"/>
                                        <p:tgtEl>
                                          <p:spTgt spid="41"/>
                                        </p:tgtEl>
                                      </p:cBhvr>
                                    </p:animEffect>
                                    <p:anim calcmode="lin" valueType="num">
                                      <p:cBhvr>
                                        <p:cTn id="18" dur="2000" fill="hold"/>
                                        <p:tgtEl>
                                          <p:spTgt spid="41"/>
                                        </p:tgtEl>
                                        <p:attrNameLst>
                                          <p:attrName>ppt_w</p:attrName>
                                        </p:attrNameLst>
                                      </p:cBhvr>
                                      <p:tavLst>
                                        <p:tav tm="0" fmla="#ppt_w*sin(2.5*pi*$)">
                                          <p:val>
                                            <p:fltVal val="0"/>
                                          </p:val>
                                        </p:tav>
                                        <p:tav tm="100000">
                                          <p:val>
                                            <p:fltVal val="1"/>
                                          </p:val>
                                        </p:tav>
                                      </p:tavLst>
                                    </p:anim>
                                    <p:anim calcmode="lin" valueType="num">
                                      <p:cBhvr>
                                        <p:cTn id="19"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6"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836"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634"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631216"/>
            </a:xfrm>
            <a:prstGeom prst="rect">
              <a:avLst/>
            </a:prstGeom>
            <a:noFill/>
          </p:spPr>
          <p:txBody>
            <a:bodyPr wrap="square">
              <a:spAutoFit/>
            </a:bodyPr>
            <a:lstStyle/>
            <a:p>
              <a:r>
                <a:rPr lang="en-US" sz="2000" b="1" dirty="0"/>
                <a:t>ID: 7 </a:t>
              </a:r>
              <a:br>
                <a:rPr lang="en-US" sz="2000" b="1" dirty="0"/>
              </a:br>
              <a:r>
                <a:rPr lang="en-US" sz="2000" dirty="0"/>
                <a:t> </a:t>
              </a:r>
            </a:p>
            <a:p>
              <a:r>
                <a:rPr lang="en-US" sz="2000" b="1" dirty="0"/>
                <a:t>Test</a:t>
              </a:r>
              <a:r>
                <a:rPr lang="en-US" sz="2000" dirty="0"/>
                <a:t>: Roll 3 Die – 2 or more 6’s </a:t>
              </a:r>
            </a:p>
            <a:p>
              <a:endParaRPr lang="en-US" sz="2000" dirty="0"/>
            </a:p>
            <a:p>
              <a:r>
                <a:rPr lang="en-US" sz="2000" b="1" dirty="0"/>
                <a:t>Value: Product of all dice</a:t>
              </a:r>
              <a:endParaRPr lang="en-US" sz="2000" dirty="0"/>
            </a:p>
          </p:txBody>
        </p:sp>
      </p:grpSp>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
        <p:nvSpPr>
          <p:cNvPr id="40" name="Rectangle 39"/>
          <p:cNvSpPr/>
          <p:nvPr/>
        </p:nvSpPr>
        <p:spPr>
          <a:xfrm>
            <a:off x="4416443"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7" name="Rectangle 46"/>
          <p:cNvSpPr/>
          <p:nvPr/>
        </p:nvSpPr>
        <p:spPr>
          <a:xfrm>
            <a:off x="4837610"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pic>
        <p:nvPicPr>
          <p:cNvPr id="48" name="Picture 47"/>
          <p:cNvPicPr>
            <a:picLocks noChangeAspect="1"/>
          </p:cNvPicPr>
          <p:nvPr/>
        </p:nvPicPr>
        <p:blipFill rotWithShape="1">
          <a:blip r:embed="rId7"/>
          <a:srcRect l="1468" t="2994" r="69431" b="54794"/>
          <a:stretch/>
        </p:blipFill>
        <p:spPr>
          <a:xfrm>
            <a:off x="3271353" y="4427289"/>
            <a:ext cx="792760" cy="775983"/>
          </a:xfrm>
          <a:prstGeom prst="rect">
            <a:avLst/>
          </a:prstGeom>
        </p:spPr>
      </p:pic>
      <p:pic>
        <p:nvPicPr>
          <p:cNvPr id="49" name="Picture 6" descr="http://worldartsme.com/images/dice-face-clipart-1.jpg"/>
          <p:cNvPicPr>
            <a:picLocks noChangeAspect="1" noChangeArrowheads="1"/>
          </p:cNvPicPr>
          <p:nvPr/>
        </p:nvPicPr>
        <p:blipFill rotWithShape="1">
          <a:blip r:embed="rId8">
            <a:extLst>
              <a:ext uri="{28A0092B-C50C-407E-A947-70E740481C1C}">
                <a14:useLocalDpi xmlns:a14="http://schemas.microsoft.com/office/drawing/2010/main" val="0"/>
              </a:ext>
            </a:extLst>
          </a:blip>
          <a:srcRect l="69325" t="52018" r="1305" b="4718"/>
          <a:stretch/>
        </p:blipFill>
        <p:spPr bwMode="auto">
          <a:xfrm>
            <a:off x="2349579" y="4433099"/>
            <a:ext cx="800101" cy="79533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http://worldartsme.com/images/dice-face-clipart-1.jpg"/>
          <p:cNvPicPr>
            <a:picLocks noChangeAspect="1" noChangeArrowheads="1"/>
          </p:cNvPicPr>
          <p:nvPr/>
        </p:nvPicPr>
        <p:blipFill rotWithShape="1">
          <a:blip r:embed="rId8">
            <a:extLst>
              <a:ext uri="{28A0092B-C50C-407E-A947-70E740481C1C}">
                <a14:useLocalDpi xmlns:a14="http://schemas.microsoft.com/office/drawing/2010/main" val="0"/>
              </a:ext>
            </a:extLst>
          </a:blip>
          <a:srcRect l="69325" t="52018" r="1305" b="4718"/>
          <a:stretch/>
        </p:blipFill>
        <p:spPr bwMode="auto">
          <a:xfrm>
            <a:off x="4162646" y="4407933"/>
            <a:ext cx="800101" cy="795338"/>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5119901" y="784829"/>
            <a:ext cx="667170" cy="584775"/>
          </a:xfrm>
          <a:prstGeom prst="rect">
            <a:avLst/>
          </a:prstGeom>
        </p:spPr>
        <p:txBody>
          <a:bodyPr wrap="none">
            <a:spAutoFit/>
          </a:bodyPr>
          <a:lstStyle/>
          <a:p>
            <a:pPr algn="ctr" fontAlgn="ctr"/>
            <a:r>
              <a:rPr lang="en-CA" sz="3200" b="1" dirty="0">
                <a:solidFill>
                  <a:srgbClr val="1F497D"/>
                </a:solidFill>
                <a:latin typeface="Bradley Hand ITC"/>
              </a:rPr>
              <a:t>36</a:t>
            </a:r>
          </a:p>
        </p:txBody>
      </p:sp>
    </p:spTree>
    <p:extLst>
      <p:ext uri="{BB962C8B-B14F-4D97-AF65-F5344CB8AC3E}">
        <p14:creationId xmlns:p14="http://schemas.microsoft.com/office/powerpoint/2010/main" val="1789515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anim calcmode="lin" valueType="num">
                                      <p:cBhvr>
                                        <p:cTn id="8" dur="2000" fill="hold"/>
                                        <p:tgtEl>
                                          <p:spTgt spid="50"/>
                                        </p:tgtEl>
                                        <p:attrNameLst>
                                          <p:attrName>ppt_w</p:attrName>
                                        </p:attrNameLst>
                                      </p:cBhvr>
                                      <p:tavLst>
                                        <p:tav tm="0" fmla="#ppt_w*sin(2.5*pi*$)">
                                          <p:val>
                                            <p:fltVal val="0"/>
                                          </p:val>
                                        </p:tav>
                                        <p:tav tm="100000">
                                          <p:val>
                                            <p:fltVal val="1"/>
                                          </p:val>
                                        </p:tav>
                                      </p:tavLst>
                                    </p:anim>
                                    <p:anim calcmode="lin" valueType="num">
                                      <p:cBhvr>
                                        <p:cTn id="9" dur="2000" fill="hold"/>
                                        <p:tgtEl>
                                          <p:spTgt spid="5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000"/>
                                        <p:tgtEl>
                                          <p:spTgt spid="48"/>
                                        </p:tgtEl>
                                      </p:cBhvr>
                                    </p:animEffect>
                                    <p:anim calcmode="lin" valueType="num">
                                      <p:cBhvr>
                                        <p:cTn id="13" dur="2000" fill="hold"/>
                                        <p:tgtEl>
                                          <p:spTgt spid="48"/>
                                        </p:tgtEl>
                                        <p:attrNameLst>
                                          <p:attrName>ppt_w</p:attrName>
                                        </p:attrNameLst>
                                      </p:cBhvr>
                                      <p:tavLst>
                                        <p:tav tm="0" fmla="#ppt_w*sin(2.5*pi*$)">
                                          <p:val>
                                            <p:fltVal val="0"/>
                                          </p:val>
                                        </p:tav>
                                        <p:tav tm="100000">
                                          <p:val>
                                            <p:fltVal val="1"/>
                                          </p:val>
                                        </p:tav>
                                      </p:tavLst>
                                    </p:anim>
                                    <p:anim calcmode="lin" valueType="num">
                                      <p:cBhvr>
                                        <p:cTn id="14" dur="2000" fill="hold"/>
                                        <p:tgtEl>
                                          <p:spTgt spid="4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2000"/>
                                        <p:tgtEl>
                                          <p:spTgt spid="49"/>
                                        </p:tgtEl>
                                      </p:cBhvr>
                                    </p:animEffect>
                                    <p:anim calcmode="lin" valueType="num">
                                      <p:cBhvr>
                                        <p:cTn id="18" dur="2000" fill="hold"/>
                                        <p:tgtEl>
                                          <p:spTgt spid="49"/>
                                        </p:tgtEl>
                                        <p:attrNameLst>
                                          <p:attrName>ppt_w</p:attrName>
                                        </p:attrNameLst>
                                      </p:cBhvr>
                                      <p:tavLst>
                                        <p:tav tm="0" fmla="#ppt_w*sin(2.5*pi*$)">
                                          <p:val>
                                            <p:fltVal val="0"/>
                                          </p:val>
                                        </p:tav>
                                        <p:tav tm="100000">
                                          <p:val>
                                            <p:fltVal val="1"/>
                                          </p:val>
                                        </p:tav>
                                      </p:tavLst>
                                    </p:anim>
                                    <p:anim calcmode="lin" valueType="num">
                                      <p:cBhvr>
                                        <p:cTn id="19" dur="2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1" presetClass="exit" presetSubtype="0" fill="hold" nodeType="clickEffect">
                                  <p:stCondLst>
                                    <p:cond delay="0"/>
                                  </p:stCondLst>
                                  <p:childTnLst>
                                    <p:anim calcmode="lin" valueType="num">
                                      <p:cBhvr>
                                        <p:cTn id="27" dur="1000"/>
                                        <p:tgtEl>
                                          <p:spTgt spid="7"/>
                                        </p:tgtEl>
                                        <p:attrNameLst>
                                          <p:attrName>ppt_w</p:attrName>
                                        </p:attrNameLst>
                                      </p:cBhvr>
                                      <p:tavLst>
                                        <p:tav tm="0">
                                          <p:val>
                                            <p:strVal val="ppt_w"/>
                                          </p:val>
                                        </p:tav>
                                        <p:tav tm="100000">
                                          <p:val>
                                            <p:fltVal val="0"/>
                                          </p:val>
                                        </p:tav>
                                      </p:tavLst>
                                    </p:anim>
                                    <p:anim calcmode="lin" valueType="num">
                                      <p:cBhvr>
                                        <p:cTn id="28" dur="1000"/>
                                        <p:tgtEl>
                                          <p:spTgt spid="7"/>
                                        </p:tgtEl>
                                        <p:attrNameLst>
                                          <p:attrName>ppt_h</p:attrName>
                                        </p:attrNameLst>
                                      </p:cBhvr>
                                      <p:tavLst>
                                        <p:tav tm="0">
                                          <p:val>
                                            <p:strVal val="ppt_h"/>
                                          </p:val>
                                        </p:tav>
                                        <p:tav tm="100000">
                                          <p:val>
                                            <p:fltVal val="0"/>
                                          </p:val>
                                        </p:tav>
                                      </p:tavLst>
                                    </p:anim>
                                    <p:anim calcmode="lin" valueType="num">
                                      <p:cBhvr>
                                        <p:cTn id="29" dur="1000"/>
                                        <p:tgtEl>
                                          <p:spTgt spid="7"/>
                                        </p:tgtEl>
                                        <p:attrNameLst>
                                          <p:attrName>style.rotation</p:attrName>
                                        </p:attrNameLst>
                                      </p:cBhvr>
                                      <p:tavLst>
                                        <p:tav tm="0">
                                          <p:val>
                                            <p:fltVal val="0"/>
                                          </p:val>
                                        </p:tav>
                                        <p:tav tm="100000">
                                          <p:val>
                                            <p:fltVal val="90"/>
                                          </p:val>
                                        </p:tav>
                                      </p:tavLst>
                                    </p:anim>
                                    <p:animEffect transition="out" filter="fad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3.75E-6 -4.44444E-6 L 0.11211 0.07524 " pathEditMode="relative" rAng="0" ptsTypes="AA">
                                      <p:cBhvr>
                                        <p:cTn id="35" dur="2000" fill="hold"/>
                                        <p:tgtEl>
                                          <p:spTgt spid="17"/>
                                        </p:tgtEl>
                                        <p:attrNameLst>
                                          <p:attrName>ppt_x</p:attrName>
                                          <p:attrName>ppt_y</p:attrName>
                                        </p:attrNameLst>
                                      </p:cBhvr>
                                      <p:rCtr x="5599" y="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356"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2215" y="3461811"/>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634"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938992"/>
            </a:xfrm>
            <a:prstGeom prst="rect">
              <a:avLst/>
            </a:prstGeom>
            <a:noFill/>
          </p:spPr>
          <p:txBody>
            <a:bodyPr wrap="square">
              <a:spAutoFit/>
            </a:bodyPr>
            <a:lstStyle/>
            <a:p>
              <a:r>
                <a:rPr lang="en-US" sz="2000" b="1" dirty="0"/>
                <a:t>ID: 14</a:t>
              </a:r>
              <a:br>
                <a:rPr lang="en-US" sz="2000" b="1" dirty="0"/>
              </a:br>
              <a:r>
                <a:rPr lang="en-US" sz="2000" dirty="0"/>
                <a:t> </a:t>
              </a:r>
            </a:p>
            <a:p>
              <a:r>
                <a:rPr lang="en-US" sz="2000" b="1" dirty="0"/>
                <a:t>Test</a:t>
              </a:r>
              <a:r>
                <a:rPr lang="en-US" sz="2000" dirty="0"/>
                <a:t>: Roll 2 Dice – Both Dice are Different </a:t>
              </a:r>
            </a:p>
            <a:p>
              <a:endParaRPr lang="en-US" sz="2000" dirty="0"/>
            </a:p>
            <a:p>
              <a:r>
                <a:rPr lang="en-US" sz="2000" b="1" dirty="0"/>
                <a:t>Value: Highest of two dice</a:t>
              </a:r>
              <a:endParaRPr lang="en-US" sz="2000" dirty="0"/>
            </a:p>
          </p:txBody>
        </p:sp>
      </p:grpSp>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
        <p:nvSpPr>
          <p:cNvPr id="40" name="Rectangle 39"/>
          <p:cNvSpPr/>
          <p:nvPr/>
        </p:nvSpPr>
        <p:spPr>
          <a:xfrm>
            <a:off x="4416443"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7" name="Rectangle 46"/>
          <p:cNvSpPr/>
          <p:nvPr/>
        </p:nvSpPr>
        <p:spPr>
          <a:xfrm>
            <a:off x="4837610"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51" name="Rectangle 50"/>
          <p:cNvSpPr/>
          <p:nvPr/>
        </p:nvSpPr>
        <p:spPr>
          <a:xfrm>
            <a:off x="5119901" y="784829"/>
            <a:ext cx="667170" cy="584775"/>
          </a:xfrm>
          <a:prstGeom prst="rect">
            <a:avLst/>
          </a:prstGeom>
        </p:spPr>
        <p:txBody>
          <a:bodyPr wrap="none">
            <a:spAutoFit/>
          </a:bodyPr>
          <a:lstStyle/>
          <a:p>
            <a:pPr algn="ctr" fontAlgn="ctr"/>
            <a:r>
              <a:rPr lang="en-CA" sz="3200" b="1" dirty="0">
                <a:solidFill>
                  <a:srgbClr val="1F497D"/>
                </a:solidFill>
                <a:latin typeface="Bradley Hand ITC"/>
              </a:rPr>
              <a:t>36</a:t>
            </a:r>
          </a:p>
        </p:txBody>
      </p:sp>
      <p:pic>
        <p:nvPicPr>
          <p:cNvPr id="35" name="Picture 34"/>
          <p:cNvPicPr>
            <a:picLocks noChangeAspect="1"/>
          </p:cNvPicPr>
          <p:nvPr/>
        </p:nvPicPr>
        <p:blipFill rotWithShape="1">
          <a:blip r:embed="rId7"/>
          <a:srcRect l="1468" t="2994" r="69431" b="54794"/>
          <a:stretch/>
        </p:blipFill>
        <p:spPr>
          <a:xfrm>
            <a:off x="2754885" y="4427289"/>
            <a:ext cx="792760" cy="775983"/>
          </a:xfrm>
          <a:prstGeom prst="rect">
            <a:avLst/>
          </a:prstGeom>
        </p:spPr>
      </p:pic>
      <p:pic>
        <p:nvPicPr>
          <p:cNvPr id="44" name="Picture 43"/>
          <p:cNvPicPr>
            <a:picLocks noChangeAspect="1"/>
          </p:cNvPicPr>
          <p:nvPr/>
        </p:nvPicPr>
        <p:blipFill rotWithShape="1">
          <a:blip r:embed="rId7"/>
          <a:srcRect l="1468" t="2994" r="69431" b="54794"/>
          <a:stretch/>
        </p:blipFill>
        <p:spPr>
          <a:xfrm>
            <a:off x="3827307" y="4427288"/>
            <a:ext cx="792760" cy="775983"/>
          </a:xfrm>
          <a:prstGeom prst="rect">
            <a:avLst/>
          </a:prstGeom>
        </p:spPr>
      </p:pic>
      <p:sp>
        <p:nvSpPr>
          <p:cNvPr id="45" name="Rectangle 44"/>
          <p:cNvSpPr/>
          <p:nvPr/>
        </p:nvSpPr>
        <p:spPr>
          <a:xfrm>
            <a:off x="5647218"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Tree>
    <p:extLst>
      <p:ext uri="{BB962C8B-B14F-4D97-AF65-F5344CB8AC3E}">
        <p14:creationId xmlns:p14="http://schemas.microsoft.com/office/powerpoint/2010/main" val="134274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4.44444E-6 L 0.12526 -0.14862 " pathEditMode="relative" rAng="0" ptsTypes="AA">
                                      <p:cBhvr>
                                        <p:cTn id="6" dur="2000" fill="hold"/>
                                        <p:tgtEl>
                                          <p:spTgt spid="13"/>
                                        </p:tgtEl>
                                        <p:attrNameLst>
                                          <p:attrName>ppt_x</p:attrName>
                                          <p:attrName>ppt_y</p:attrName>
                                        </p:attrNameLst>
                                      </p:cBhvr>
                                      <p:rCtr x="6263" y="-7431"/>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2000"/>
                                        <p:tgtEl>
                                          <p:spTgt spid="44"/>
                                        </p:tgtEl>
                                      </p:cBhvr>
                                    </p:animEffect>
                                    <p:anim calcmode="lin" valueType="num">
                                      <p:cBhvr>
                                        <p:cTn id="20" dur="2000" fill="hold"/>
                                        <p:tgtEl>
                                          <p:spTgt spid="44"/>
                                        </p:tgtEl>
                                        <p:attrNameLst>
                                          <p:attrName>ppt_w</p:attrName>
                                        </p:attrNameLst>
                                      </p:cBhvr>
                                      <p:tavLst>
                                        <p:tav tm="0" fmla="#ppt_w*sin(2.5*pi*$)">
                                          <p:val>
                                            <p:fltVal val="0"/>
                                          </p:val>
                                        </p:tav>
                                        <p:tav tm="100000">
                                          <p:val>
                                            <p:fltVal val="1"/>
                                          </p:val>
                                        </p:tav>
                                      </p:tavLst>
                                    </p:anim>
                                    <p:anim calcmode="lin" valueType="num">
                                      <p:cBhvr>
                                        <p:cTn id="21" dur="2000" fill="hold"/>
                                        <p:tgtEl>
                                          <p:spTgt spid="44"/>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0"/>
                                        <p:tgtEl>
                                          <p:spTgt spid="35"/>
                                        </p:tgtEl>
                                      </p:cBhvr>
                                    </p:animEffect>
                                    <p:anim calcmode="lin" valueType="num">
                                      <p:cBhvr>
                                        <p:cTn id="25" dur="2000" fill="hold"/>
                                        <p:tgtEl>
                                          <p:spTgt spid="35"/>
                                        </p:tgtEl>
                                        <p:attrNameLst>
                                          <p:attrName>ppt_w</p:attrName>
                                        </p:attrNameLst>
                                      </p:cBhvr>
                                      <p:tavLst>
                                        <p:tav tm="0" fmla="#ppt_w*sin(2.5*pi*$)">
                                          <p:val>
                                            <p:fltVal val="0"/>
                                          </p:val>
                                        </p:tav>
                                        <p:tav tm="100000">
                                          <p:val>
                                            <p:fltVal val="1"/>
                                          </p:val>
                                        </p:tav>
                                      </p:tavLst>
                                    </p:anim>
                                    <p:anim calcmode="lin" valueType="num">
                                      <p:cBhvr>
                                        <p:cTn id="26"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0652" y="294603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2215" y="3461811"/>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634"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938992"/>
            </a:xfrm>
            <a:prstGeom prst="rect">
              <a:avLst/>
            </a:prstGeom>
            <a:noFill/>
          </p:spPr>
          <p:txBody>
            <a:bodyPr wrap="square">
              <a:spAutoFit/>
            </a:bodyPr>
            <a:lstStyle/>
            <a:p>
              <a:r>
                <a:rPr lang="en-US" sz="2000" b="1" dirty="0"/>
                <a:t>ID: 14</a:t>
              </a:r>
              <a:br>
                <a:rPr lang="en-US" sz="2000" b="1" dirty="0"/>
              </a:br>
              <a:r>
                <a:rPr lang="en-US" sz="2000" dirty="0"/>
                <a:t> </a:t>
              </a:r>
            </a:p>
            <a:p>
              <a:r>
                <a:rPr lang="en-US" sz="2000" b="1" dirty="0"/>
                <a:t>Test</a:t>
              </a:r>
              <a:r>
                <a:rPr lang="en-US" sz="2000" dirty="0"/>
                <a:t>: Roll 2 Dice – Both Dice are Different </a:t>
              </a:r>
            </a:p>
            <a:p>
              <a:endParaRPr lang="en-US" sz="2000" dirty="0"/>
            </a:p>
            <a:p>
              <a:r>
                <a:rPr lang="en-US" sz="2000" b="1" dirty="0"/>
                <a:t>Value: Highest of two dice</a:t>
              </a:r>
              <a:endParaRPr lang="en-US" sz="2000" dirty="0"/>
            </a:p>
          </p:txBody>
        </p:sp>
      </p:grpSp>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
        <p:nvSpPr>
          <p:cNvPr id="40" name="Rectangle 39"/>
          <p:cNvSpPr/>
          <p:nvPr/>
        </p:nvSpPr>
        <p:spPr>
          <a:xfrm>
            <a:off x="4416443"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7" name="Rectangle 46"/>
          <p:cNvSpPr/>
          <p:nvPr/>
        </p:nvSpPr>
        <p:spPr>
          <a:xfrm>
            <a:off x="4837610"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51" name="Rectangle 50"/>
          <p:cNvSpPr/>
          <p:nvPr/>
        </p:nvSpPr>
        <p:spPr>
          <a:xfrm>
            <a:off x="5119901" y="784829"/>
            <a:ext cx="667170" cy="584775"/>
          </a:xfrm>
          <a:prstGeom prst="rect">
            <a:avLst/>
          </a:prstGeom>
        </p:spPr>
        <p:txBody>
          <a:bodyPr wrap="none">
            <a:spAutoFit/>
          </a:bodyPr>
          <a:lstStyle/>
          <a:p>
            <a:pPr algn="ctr" fontAlgn="ctr"/>
            <a:r>
              <a:rPr lang="en-CA" sz="3200" b="1" dirty="0">
                <a:solidFill>
                  <a:srgbClr val="1F497D"/>
                </a:solidFill>
                <a:latin typeface="Bradley Hand ITC"/>
              </a:rPr>
              <a:t>36</a:t>
            </a:r>
          </a:p>
        </p:txBody>
      </p:sp>
      <p:sp>
        <p:nvSpPr>
          <p:cNvPr id="45" name="Rectangle 44"/>
          <p:cNvSpPr/>
          <p:nvPr/>
        </p:nvSpPr>
        <p:spPr>
          <a:xfrm>
            <a:off x="5647218"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pic>
        <p:nvPicPr>
          <p:cNvPr id="41" name="Picture 40"/>
          <p:cNvPicPr>
            <a:picLocks noChangeAspect="1"/>
          </p:cNvPicPr>
          <p:nvPr/>
        </p:nvPicPr>
        <p:blipFill rotWithShape="1">
          <a:blip r:embed="rId7"/>
          <a:srcRect l="35959" t="2081" r="35710" b="54339"/>
          <a:stretch/>
        </p:blipFill>
        <p:spPr>
          <a:xfrm>
            <a:off x="2783719" y="4289198"/>
            <a:ext cx="771787" cy="801149"/>
          </a:xfrm>
          <a:prstGeom prst="rect">
            <a:avLst/>
          </a:prstGeom>
        </p:spPr>
      </p:pic>
      <p:pic>
        <p:nvPicPr>
          <p:cNvPr id="42" name="Picture 2" descr="http://worldartsme.com/images/dice-face-clipart-1.jpg"/>
          <p:cNvPicPr>
            <a:picLocks noChangeAspect="1" noChangeArrowheads="1"/>
          </p:cNvPicPr>
          <p:nvPr/>
        </p:nvPicPr>
        <p:blipFill rotWithShape="1">
          <a:blip r:embed="rId8">
            <a:extLst>
              <a:ext uri="{28A0092B-C50C-407E-A947-70E740481C1C}">
                <a14:useLocalDpi xmlns:a14="http://schemas.microsoft.com/office/drawing/2010/main" val="0"/>
              </a:ext>
            </a:extLst>
          </a:blip>
          <a:srcRect l="1400" t="52035" r="69807" b="3929"/>
          <a:stretch/>
        </p:blipFill>
        <p:spPr bwMode="auto">
          <a:xfrm>
            <a:off x="3910475" y="4280808"/>
            <a:ext cx="784371" cy="80953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6080425" y="784829"/>
            <a:ext cx="444352" cy="584775"/>
          </a:xfrm>
          <a:prstGeom prst="rect">
            <a:avLst/>
          </a:prstGeom>
        </p:spPr>
        <p:txBody>
          <a:bodyPr wrap="none">
            <a:spAutoFit/>
          </a:bodyPr>
          <a:lstStyle/>
          <a:p>
            <a:pPr algn="ctr" fontAlgn="ctr"/>
            <a:r>
              <a:rPr lang="en-CA" sz="3200" b="1" dirty="0">
                <a:solidFill>
                  <a:srgbClr val="1F497D"/>
                </a:solidFill>
                <a:latin typeface="Bradley Hand ITC"/>
              </a:rPr>
              <a:t>4</a:t>
            </a:r>
          </a:p>
        </p:txBody>
      </p:sp>
    </p:spTree>
    <p:extLst>
      <p:ext uri="{BB962C8B-B14F-4D97-AF65-F5344CB8AC3E}">
        <p14:creationId xmlns:p14="http://schemas.microsoft.com/office/powerpoint/2010/main" val="1080471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anim calcmode="lin" valueType="num">
                                      <p:cBhvr>
                                        <p:cTn id="8" dur="2000" fill="hold"/>
                                        <p:tgtEl>
                                          <p:spTgt spid="42"/>
                                        </p:tgtEl>
                                        <p:attrNameLst>
                                          <p:attrName>ppt_w</p:attrName>
                                        </p:attrNameLst>
                                      </p:cBhvr>
                                      <p:tavLst>
                                        <p:tav tm="0" fmla="#ppt_w*sin(2.5*pi*$)">
                                          <p:val>
                                            <p:fltVal val="0"/>
                                          </p:val>
                                        </p:tav>
                                        <p:tav tm="100000">
                                          <p:val>
                                            <p:fltVal val="1"/>
                                          </p:val>
                                        </p:tav>
                                      </p:tavLst>
                                    </p:anim>
                                    <p:anim calcmode="lin" valueType="num">
                                      <p:cBhvr>
                                        <p:cTn id="9" dur="2000" fill="hold"/>
                                        <p:tgtEl>
                                          <p:spTgt spid="4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2000"/>
                                        <p:tgtEl>
                                          <p:spTgt spid="41"/>
                                        </p:tgtEl>
                                      </p:cBhvr>
                                    </p:animEffect>
                                    <p:anim calcmode="lin" valueType="num">
                                      <p:cBhvr>
                                        <p:cTn id="13" dur="2000" fill="hold"/>
                                        <p:tgtEl>
                                          <p:spTgt spid="41"/>
                                        </p:tgtEl>
                                        <p:attrNameLst>
                                          <p:attrName>ppt_w</p:attrName>
                                        </p:attrNameLst>
                                      </p:cBhvr>
                                      <p:tavLst>
                                        <p:tav tm="0" fmla="#ppt_w*sin(2.5*pi*$)">
                                          <p:val>
                                            <p:fltVal val="0"/>
                                          </p:val>
                                        </p:tav>
                                        <p:tav tm="100000">
                                          <p:val>
                                            <p:fltVal val="1"/>
                                          </p:val>
                                        </p:tav>
                                      </p:tavLst>
                                    </p:anim>
                                    <p:anim calcmode="lin" valueType="num">
                                      <p:cBhvr>
                                        <p:cTn id="14"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7"/>
                                        </p:tgtEl>
                                        <p:attrNameLst>
                                          <p:attrName>ppt_w</p:attrName>
                                        </p:attrNameLst>
                                      </p:cBhvr>
                                      <p:tavLst>
                                        <p:tav tm="0">
                                          <p:val>
                                            <p:strVal val="ppt_w"/>
                                          </p:val>
                                        </p:tav>
                                        <p:tav tm="100000">
                                          <p:val>
                                            <p:fltVal val="0"/>
                                          </p:val>
                                        </p:tav>
                                      </p:tavLst>
                                    </p:anim>
                                    <p:anim calcmode="lin" valueType="num">
                                      <p:cBhvr>
                                        <p:cTn id="23" dur="1000"/>
                                        <p:tgtEl>
                                          <p:spTgt spid="7"/>
                                        </p:tgtEl>
                                        <p:attrNameLst>
                                          <p:attrName>ppt_h</p:attrName>
                                        </p:attrNameLst>
                                      </p:cBhvr>
                                      <p:tavLst>
                                        <p:tav tm="0">
                                          <p:val>
                                            <p:strVal val="ppt_h"/>
                                          </p:val>
                                        </p:tav>
                                        <p:tav tm="100000">
                                          <p:val>
                                            <p:fltVal val="0"/>
                                          </p:val>
                                        </p:tav>
                                      </p:tavLst>
                                    </p:anim>
                                    <p:anim calcmode="lin" valueType="num">
                                      <p:cBhvr>
                                        <p:cTn id="24" dur="1000"/>
                                        <p:tgtEl>
                                          <p:spTgt spid="7"/>
                                        </p:tgtEl>
                                        <p:attrNameLst>
                                          <p:attrName>style.rotation</p:attrName>
                                        </p:attrNameLst>
                                      </p:cBhvr>
                                      <p:tavLst>
                                        <p:tav tm="0">
                                          <p:val>
                                            <p:fltVal val="0"/>
                                          </p:val>
                                        </p:tav>
                                        <p:tav tm="100000">
                                          <p:val>
                                            <p:fltVal val="90"/>
                                          </p:val>
                                        </p:tav>
                                      </p:tavLst>
                                    </p:anim>
                                    <p:animEffect transition="out" filter="fade">
                                      <p:cBhvr>
                                        <p:cTn id="25" dur="1000"/>
                                        <p:tgtEl>
                                          <p:spTgt spid="7"/>
                                        </p:tgtEl>
                                      </p:cBhvr>
                                    </p:animEffect>
                                    <p:set>
                                      <p:cBhvr>
                                        <p:cTn id="26" dur="1" fill="hold">
                                          <p:stCondLst>
                                            <p:cond delay="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25E-6 1.11111E-6 L 0.11563 0.15278 " pathEditMode="relative" rAng="0" ptsTypes="AA">
                                      <p:cBhvr>
                                        <p:cTn id="30" dur="2000" fill="hold"/>
                                        <p:tgtEl>
                                          <p:spTgt spid="13"/>
                                        </p:tgtEl>
                                        <p:attrNameLst>
                                          <p:attrName>ppt_x</p:attrName>
                                          <p:attrName>ppt_y</p:attrName>
                                        </p:attrNameLst>
                                      </p:cBhvr>
                                      <p:rCtr x="5781" y="7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20344" y="398084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2215" y="3461811"/>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634"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631216"/>
            </a:xfrm>
            <a:prstGeom prst="rect">
              <a:avLst/>
            </a:prstGeom>
            <a:noFill/>
          </p:spPr>
          <p:txBody>
            <a:bodyPr wrap="square">
              <a:spAutoFit/>
            </a:bodyPr>
            <a:lstStyle/>
            <a:p>
              <a:r>
                <a:rPr lang="en-US" sz="2000" b="1" dirty="0"/>
                <a:t>ID: 9</a:t>
              </a:r>
              <a:br>
                <a:rPr lang="en-US" sz="2000" b="1" dirty="0"/>
              </a:br>
              <a:r>
                <a:rPr lang="en-US" sz="2000" dirty="0"/>
                <a:t> </a:t>
              </a:r>
            </a:p>
            <a:p>
              <a:r>
                <a:rPr lang="en-US" sz="2000" b="1" dirty="0"/>
                <a:t>Test</a:t>
              </a:r>
              <a:r>
                <a:rPr lang="en-US" sz="2000" dirty="0"/>
                <a:t>: Roll 1 Dice – Not a 1</a:t>
              </a:r>
            </a:p>
            <a:p>
              <a:endParaRPr lang="en-US" sz="2000" dirty="0"/>
            </a:p>
            <a:p>
              <a:r>
                <a:rPr lang="en-US" sz="2000" b="1" dirty="0"/>
                <a:t>Value: Value of Single Die</a:t>
              </a:r>
              <a:endParaRPr lang="en-US" sz="2000" dirty="0"/>
            </a:p>
          </p:txBody>
        </p:sp>
      </p:grpSp>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
        <p:nvSpPr>
          <p:cNvPr id="40" name="Rectangle 39"/>
          <p:cNvSpPr/>
          <p:nvPr/>
        </p:nvSpPr>
        <p:spPr>
          <a:xfrm>
            <a:off x="4416443"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7" name="Rectangle 46"/>
          <p:cNvSpPr/>
          <p:nvPr/>
        </p:nvSpPr>
        <p:spPr>
          <a:xfrm>
            <a:off x="4837610"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51" name="Rectangle 50"/>
          <p:cNvSpPr/>
          <p:nvPr/>
        </p:nvSpPr>
        <p:spPr>
          <a:xfrm>
            <a:off x="5119901" y="784829"/>
            <a:ext cx="667170" cy="584775"/>
          </a:xfrm>
          <a:prstGeom prst="rect">
            <a:avLst/>
          </a:prstGeom>
        </p:spPr>
        <p:txBody>
          <a:bodyPr wrap="none">
            <a:spAutoFit/>
          </a:bodyPr>
          <a:lstStyle/>
          <a:p>
            <a:pPr algn="ctr" fontAlgn="ctr"/>
            <a:r>
              <a:rPr lang="en-CA" sz="3200" b="1" dirty="0">
                <a:solidFill>
                  <a:srgbClr val="1F497D"/>
                </a:solidFill>
                <a:latin typeface="Bradley Hand ITC"/>
              </a:rPr>
              <a:t>36</a:t>
            </a:r>
          </a:p>
        </p:txBody>
      </p:sp>
      <p:sp>
        <p:nvSpPr>
          <p:cNvPr id="45" name="Rectangle 44"/>
          <p:cNvSpPr/>
          <p:nvPr/>
        </p:nvSpPr>
        <p:spPr>
          <a:xfrm>
            <a:off x="5647218"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6" name="Rectangle 45"/>
          <p:cNvSpPr/>
          <p:nvPr/>
        </p:nvSpPr>
        <p:spPr>
          <a:xfrm>
            <a:off x="6080425" y="784829"/>
            <a:ext cx="444352" cy="584775"/>
          </a:xfrm>
          <a:prstGeom prst="rect">
            <a:avLst/>
          </a:prstGeom>
        </p:spPr>
        <p:txBody>
          <a:bodyPr wrap="none">
            <a:spAutoFit/>
          </a:bodyPr>
          <a:lstStyle/>
          <a:p>
            <a:pPr algn="ctr" fontAlgn="ctr"/>
            <a:r>
              <a:rPr lang="en-CA" sz="3200" b="1" dirty="0">
                <a:solidFill>
                  <a:srgbClr val="1F497D"/>
                </a:solidFill>
                <a:latin typeface="Bradley Hand ITC"/>
              </a:rPr>
              <a:t>4</a:t>
            </a:r>
          </a:p>
        </p:txBody>
      </p:sp>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1934" y="304860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p:cNvPicPr>
          <p:nvPr/>
        </p:nvPicPr>
        <p:blipFill rotWithShape="1">
          <a:blip r:embed="rId7"/>
          <a:srcRect l="1468" t="2994" r="69431" b="54794"/>
          <a:stretch/>
        </p:blipFill>
        <p:spPr>
          <a:xfrm>
            <a:off x="2988852" y="4363555"/>
            <a:ext cx="792760" cy="775983"/>
          </a:xfrm>
          <a:prstGeom prst="rect">
            <a:avLst/>
          </a:prstGeom>
        </p:spPr>
      </p:pic>
      <p:sp>
        <p:nvSpPr>
          <p:cNvPr id="49" name="Rectangle 48"/>
          <p:cNvSpPr/>
          <p:nvPr/>
        </p:nvSpPr>
        <p:spPr>
          <a:xfrm>
            <a:off x="6631221" y="773810"/>
            <a:ext cx="373820" cy="584775"/>
          </a:xfrm>
          <a:prstGeom prst="rect">
            <a:avLst/>
          </a:prstGeom>
        </p:spPr>
        <p:txBody>
          <a:bodyPr wrap="none">
            <a:spAutoFit/>
          </a:bodyPr>
          <a:lstStyle/>
          <a:p>
            <a:pPr algn="ctr" fontAlgn="ctr"/>
            <a:r>
              <a:rPr lang="en-CA" sz="3200" b="1" dirty="0">
                <a:solidFill>
                  <a:srgbClr val="1F497D"/>
                </a:solidFill>
                <a:latin typeface="Bradley Hand ITC"/>
              </a:rPr>
              <a:t>x</a:t>
            </a:r>
          </a:p>
        </p:txBody>
      </p:sp>
    </p:spTree>
    <p:extLst>
      <p:ext uri="{BB962C8B-B14F-4D97-AF65-F5344CB8AC3E}">
        <p14:creationId xmlns:p14="http://schemas.microsoft.com/office/powerpoint/2010/main" val="224329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3.7037E-6 L 0.2444 -0.01319 " pathEditMode="relative" rAng="0" ptsTypes="AA">
                                      <p:cBhvr>
                                        <p:cTn id="6" dur="2000" fill="hold"/>
                                        <p:tgtEl>
                                          <p:spTgt spid="44"/>
                                        </p:tgtEl>
                                        <p:attrNameLst>
                                          <p:attrName>ppt_x</p:attrName>
                                          <p:attrName>ppt_y</p:attrName>
                                        </p:attrNameLst>
                                      </p:cBhvr>
                                      <p:rCtr x="12214" y="-671"/>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000"/>
                                        <p:tgtEl>
                                          <p:spTgt spid="48"/>
                                        </p:tgtEl>
                                      </p:cBhvr>
                                    </p:animEffect>
                                    <p:anim calcmode="lin" valueType="num">
                                      <p:cBhvr>
                                        <p:cTn id="20" dur="2000" fill="hold"/>
                                        <p:tgtEl>
                                          <p:spTgt spid="48"/>
                                        </p:tgtEl>
                                        <p:attrNameLst>
                                          <p:attrName>ppt_w</p:attrName>
                                        </p:attrNameLst>
                                      </p:cBhvr>
                                      <p:tavLst>
                                        <p:tav tm="0" fmla="#ppt_w*sin(2.5*pi*$)">
                                          <p:val>
                                            <p:fltVal val="0"/>
                                          </p:val>
                                        </p:tav>
                                        <p:tav tm="100000">
                                          <p:val>
                                            <p:fltVal val="1"/>
                                          </p:val>
                                        </p:tav>
                                      </p:tavLst>
                                    </p:anim>
                                    <p:anim calcmode="lin" valueType="num">
                                      <p:cBhvr>
                                        <p:cTn id="21"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20344" y="398084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2215" y="3461811"/>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634" y="289862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70256" y="2006576"/>
            <a:ext cx="1018227" cy="646331"/>
          </a:xfrm>
          <a:prstGeom prst="rect">
            <a:avLst/>
          </a:prstGeom>
          <a:noFill/>
        </p:spPr>
        <p:txBody>
          <a:bodyPr wrap="none" rtlCol="0">
            <a:spAutoFit/>
          </a:bodyPr>
          <a:lstStyle/>
          <a:p>
            <a:pPr algn="ctr"/>
            <a:r>
              <a:rPr lang="en-CA" dirty="0"/>
              <a:t>Iteration</a:t>
            </a:r>
            <a:br>
              <a:rPr lang="en-CA" dirty="0"/>
            </a:br>
            <a:r>
              <a:rPr lang="en-CA" dirty="0"/>
              <a:t>Plan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759149" y="2006575"/>
            <a:ext cx="853119" cy="738664"/>
          </a:xfrm>
          <a:prstGeom prst="rect">
            <a:avLst/>
          </a:prstGeom>
          <a:noFill/>
        </p:spPr>
        <p:txBody>
          <a:bodyPr wrap="none" rtlCol="0">
            <a:spAutoFit/>
          </a:bodyPr>
          <a:lstStyle/>
          <a:p>
            <a:pPr algn="ctr"/>
            <a:r>
              <a:rPr lang="en-CA" sz="1400" dirty="0"/>
              <a:t>In</a:t>
            </a:r>
            <a:br>
              <a:rPr lang="en-CA" sz="1400" dirty="0"/>
            </a:br>
            <a:r>
              <a:rPr lang="en-CA" sz="1400" dirty="0"/>
              <a:t>Progress</a:t>
            </a:r>
            <a:br>
              <a:rPr lang="en-CA" sz="1400" dirty="0"/>
            </a:br>
            <a:r>
              <a:rPr lang="en-CA" sz="1400" dirty="0"/>
              <a:t>(WIP = 1)</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200283" y="2222019"/>
            <a:ext cx="866455" cy="307777"/>
          </a:xfrm>
          <a:prstGeom prst="rect">
            <a:avLst/>
          </a:prstGeom>
          <a:noFill/>
        </p:spPr>
        <p:txBody>
          <a:bodyPr wrap="none" rtlCol="0">
            <a:spAutoFit/>
          </a:bodyPr>
          <a:lstStyle/>
          <a:p>
            <a:pPr algn="ctr"/>
            <a:r>
              <a:rPr lang="en-CA" sz="1400" dirty="0"/>
              <a:t>Accepted</a:t>
            </a:r>
          </a:p>
        </p:txBody>
      </p:sp>
      <p:graphicFrame>
        <p:nvGraphicFramePr>
          <p:cNvPr id="2" name="Table 1"/>
          <p:cNvGraphicFramePr>
            <a:graphicFrameLocks noGrp="1"/>
          </p:cNvGraphicFramePr>
          <p:nvPr>
            <p:extLst/>
          </p:nvPr>
        </p:nvGraphicFramePr>
        <p:xfrm>
          <a:off x="1988661" y="328567"/>
          <a:ext cx="8229603" cy="966802"/>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grpSp>
        <p:nvGrpSpPr>
          <p:cNvPr id="7" name="Group 6"/>
          <p:cNvGrpSpPr/>
          <p:nvPr/>
        </p:nvGrpSpPr>
        <p:grpSpPr>
          <a:xfrm>
            <a:off x="1777630" y="1248891"/>
            <a:ext cx="3780209" cy="2806634"/>
            <a:chOff x="253629" y="1248891"/>
            <a:chExt cx="3780209" cy="2806634"/>
          </a:xfrm>
        </p:grpSpPr>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29" y="1248891"/>
              <a:ext cx="3780209" cy="280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53629" y="1822787"/>
              <a:ext cx="3377594" cy="1631216"/>
            </a:xfrm>
            <a:prstGeom prst="rect">
              <a:avLst/>
            </a:prstGeom>
            <a:noFill/>
          </p:spPr>
          <p:txBody>
            <a:bodyPr wrap="square">
              <a:spAutoFit/>
            </a:bodyPr>
            <a:lstStyle/>
            <a:p>
              <a:r>
                <a:rPr lang="en-US" sz="2000" b="1" dirty="0"/>
                <a:t>ID: 9</a:t>
              </a:r>
              <a:br>
                <a:rPr lang="en-US" sz="2000" b="1" dirty="0"/>
              </a:br>
              <a:r>
                <a:rPr lang="en-US" sz="2000" dirty="0"/>
                <a:t> </a:t>
              </a:r>
            </a:p>
            <a:p>
              <a:r>
                <a:rPr lang="en-US" sz="2000" b="1" dirty="0"/>
                <a:t>Test</a:t>
              </a:r>
              <a:r>
                <a:rPr lang="en-US" sz="2000" dirty="0"/>
                <a:t>: Roll 1 Dice – Not a 1</a:t>
              </a:r>
            </a:p>
            <a:p>
              <a:endParaRPr lang="en-US" sz="2000" dirty="0"/>
            </a:p>
            <a:p>
              <a:r>
                <a:rPr lang="en-US" sz="2000" b="1" dirty="0"/>
                <a:t>Value: Value of Single Die</a:t>
              </a:r>
              <a:endParaRPr lang="en-US" sz="2000" dirty="0"/>
            </a:p>
          </p:txBody>
        </p:sp>
      </p:grpSp>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
        <p:nvSpPr>
          <p:cNvPr id="40" name="Rectangle 39"/>
          <p:cNvSpPr/>
          <p:nvPr/>
        </p:nvSpPr>
        <p:spPr>
          <a:xfrm>
            <a:off x="4416443"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7" name="Rectangle 46"/>
          <p:cNvSpPr/>
          <p:nvPr/>
        </p:nvSpPr>
        <p:spPr>
          <a:xfrm>
            <a:off x="4837610"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51" name="Rectangle 50"/>
          <p:cNvSpPr/>
          <p:nvPr/>
        </p:nvSpPr>
        <p:spPr>
          <a:xfrm>
            <a:off x="5119901" y="784829"/>
            <a:ext cx="667170" cy="584775"/>
          </a:xfrm>
          <a:prstGeom prst="rect">
            <a:avLst/>
          </a:prstGeom>
        </p:spPr>
        <p:txBody>
          <a:bodyPr wrap="none">
            <a:spAutoFit/>
          </a:bodyPr>
          <a:lstStyle/>
          <a:p>
            <a:pPr algn="ctr" fontAlgn="ctr"/>
            <a:r>
              <a:rPr lang="en-CA" sz="3200" b="1" dirty="0">
                <a:solidFill>
                  <a:srgbClr val="1F497D"/>
                </a:solidFill>
                <a:latin typeface="Bradley Hand ITC"/>
              </a:rPr>
              <a:t>36</a:t>
            </a:r>
          </a:p>
        </p:txBody>
      </p:sp>
      <p:sp>
        <p:nvSpPr>
          <p:cNvPr id="45" name="Rectangle 44"/>
          <p:cNvSpPr/>
          <p:nvPr/>
        </p:nvSpPr>
        <p:spPr>
          <a:xfrm>
            <a:off x="5647218"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6" name="Rectangle 45"/>
          <p:cNvSpPr/>
          <p:nvPr/>
        </p:nvSpPr>
        <p:spPr>
          <a:xfrm>
            <a:off x="6080425" y="784829"/>
            <a:ext cx="444352" cy="584775"/>
          </a:xfrm>
          <a:prstGeom prst="rect">
            <a:avLst/>
          </a:prstGeom>
        </p:spPr>
        <p:txBody>
          <a:bodyPr wrap="none">
            <a:spAutoFit/>
          </a:bodyPr>
          <a:lstStyle/>
          <a:p>
            <a:pPr algn="ctr" fontAlgn="ctr"/>
            <a:r>
              <a:rPr lang="en-CA" sz="3200" b="1" dirty="0">
                <a:solidFill>
                  <a:srgbClr val="1F497D"/>
                </a:solidFill>
                <a:latin typeface="Bradley Hand ITC"/>
              </a:rPr>
              <a:t>4</a:t>
            </a:r>
          </a:p>
        </p:txBody>
      </p:sp>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3634" y="2955068"/>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6595955"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pic>
        <p:nvPicPr>
          <p:cNvPr id="42" name="Picture 6" descr="http://worldartsme.com/images/dice-face-clipart-1.jpg"/>
          <p:cNvPicPr>
            <a:picLocks noChangeAspect="1" noChangeArrowheads="1"/>
          </p:cNvPicPr>
          <p:nvPr/>
        </p:nvPicPr>
        <p:blipFill rotWithShape="1">
          <a:blip r:embed="rId7">
            <a:extLst>
              <a:ext uri="{28A0092B-C50C-407E-A947-70E740481C1C}">
                <a14:useLocalDpi xmlns:a14="http://schemas.microsoft.com/office/drawing/2010/main" val="0"/>
              </a:ext>
            </a:extLst>
          </a:blip>
          <a:srcRect l="69325" t="52018" r="1305" b="4718"/>
          <a:stretch/>
        </p:blipFill>
        <p:spPr bwMode="auto">
          <a:xfrm>
            <a:off x="3267683" y="4354512"/>
            <a:ext cx="800101" cy="795338"/>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7040307" y="784829"/>
            <a:ext cx="444352" cy="584775"/>
          </a:xfrm>
          <a:prstGeom prst="rect">
            <a:avLst/>
          </a:prstGeom>
        </p:spPr>
        <p:txBody>
          <a:bodyPr wrap="none">
            <a:spAutoFit/>
          </a:bodyPr>
          <a:lstStyle/>
          <a:p>
            <a:pPr algn="ctr" fontAlgn="ctr"/>
            <a:r>
              <a:rPr lang="en-CA" sz="3200" b="1" dirty="0">
                <a:solidFill>
                  <a:srgbClr val="1F497D"/>
                </a:solidFill>
                <a:latin typeface="Bradley Hand ITC"/>
              </a:rPr>
              <a:t>6</a:t>
            </a:r>
          </a:p>
        </p:txBody>
      </p:sp>
      <p:sp>
        <p:nvSpPr>
          <p:cNvPr id="50" name="Rectangle 49"/>
          <p:cNvSpPr/>
          <p:nvPr/>
        </p:nvSpPr>
        <p:spPr>
          <a:xfrm>
            <a:off x="7493866" y="810050"/>
            <a:ext cx="651140" cy="584775"/>
          </a:xfrm>
          <a:prstGeom prst="rect">
            <a:avLst/>
          </a:prstGeom>
        </p:spPr>
        <p:txBody>
          <a:bodyPr wrap="none">
            <a:spAutoFit/>
          </a:bodyPr>
          <a:lstStyle/>
          <a:p>
            <a:pPr algn="ctr" fontAlgn="ctr"/>
            <a:r>
              <a:rPr lang="en-CA" sz="3200" b="1" dirty="0">
                <a:solidFill>
                  <a:srgbClr val="1F497D"/>
                </a:solidFill>
                <a:latin typeface="Bradley Hand ITC"/>
              </a:rPr>
              <a:t>53</a:t>
            </a:r>
          </a:p>
        </p:txBody>
      </p:sp>
      <p:sp>
        <p:nvSpPr>
          <p:cNvPr id="52" name="Rectangle 51"/>
          <p:cNvSpPr/>
          <p:nvPr/>
        </p:nvSpPr>
        <p:spPr>
          <a:xfrm>
            <a:off x="8215254" y="817813"/>
            <a:ext cx="444352" cy="584775"/>
          </a:xfrm>
          <a:prstGeom prst="rect">
            <a:avLst/>
          </a:prstGeom>
        </p:spPr>
        <p:txBody>
          <a:bodyPr wrap="none">
            <a:spAutoFit/>
          </a:bodyPr>
          <a:lstStyle/>
          <a:p>
            <a:pPr algn="ctr" fontAlgn="ctr"/>
            <a:r>
              <a:rPr lang="en-CA" sz="3200" b="1" dirty="0">
                <a:solidFill>
                  <a:srgbClr val="1F497D"/>
                </a:solidFill>
                <a:latin typeface="Bradley Hand ITC"/>
              </a:rPr>
              <a:t>4</a:t>
            </a:r>
          </a:p>
        </p:txBody>
      </p:sp>
      <p:sp>
        <p:nvSpPr>
          <p:cNvPr id="53" name="Rectangle 52"/>
          <p:cNvSpPr/>
          <p:nvPr/>
        </p:nvSpPr>
        <p:spPr>
          <a:xfrm>
            <a:off x="8721103" y="780665"/>
            <a:ext cx="782587" cy="584775"/>
          </a:xfrm>
          <a:prstGeom prst="rect">
            <a:avLst/>
          </a:prstGeom>
        </p:spPr>
        <p:txBody>
          <a:bodyPr wrap="none">
            <a:spAutoFit/>
          </a:bodyPr>
          <a:lstStyle/>
          <a:p>
            <a:pPr algn="ctr" fontAlgn="ctr"/>
            <a:r>
              <a:rPr lang="en-CA" sz="3200" b="1" dirty="0">
                <a:solidFill>
                  <a:srgbClr val="1F497D"/>
                </a:solidFill>
                <a:latin typeface="Bradley Hand ITC"/>
              </a:rPr>
              <a:t>Yes</a:t>
            </a:r>
          </a:p>
        </p:txBody>
      </p:sp>
      <p:sp>
        <p:nvSpPr>
          <p:cNvPr id="54" name="Rectangle 53"/>
          <p:cNvSpPr/>
          <p:nvPr/>
        </p:nvSpPr>
        <p:spPr>
          <a:xfrm>
            <a:off x="9516629" y="786794"/>
            <a:ext cx="620683" cy="584775"/>
          </a:xfrm>
          <a:prstGeom prst="rect">
            <a:avLst/>
          </a:prstGeom>
        </p:spPr>
        <p:txBody>
          <a:bodyPr wrap="none">
            <a:spAutoFit/>
          </a:bodyPr>
          <a:lstStyle/>
          <a:p>
            <a:pPr algn="ctr" fontAlgn="ctr"/>
            <a:r>
              <a:rPr lang="en-CA" sz="3200" b="1" dirty="0">
                <a:solidFill>
                  <a:srgbClr val="1F497D"/>
                </a:solidFill>
                <a:latin typeface="Bradley Hand ITC"/>
              </a:rPr>
              <a:t>15</a:t>
            </a:r>
          </a:p>
        </p:txBody>
      </p:sp>
    </p:spTree>
    <p:extLst>
      <p:ext uri="{BB962C8B-B14F-4D97-AF65-F5344CB8AC3E}">
        <p14:creationId xmlns:p14="http://schemas.microsoft.com/office/powerpoint/2010/main" val="93479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anim calcmode="lin" valueType="num">
                                      <p:cBhvr>
                                        <p:cTn id="8" dur="2000" fill="hold"/>
                                        <p:tgtEl>
                                          <p:spTgt spid="42"/>
                                        </p:tgtEl>
                                        <p:attrNameLst>
                                          <p:attrName>ppt_w</p:attrName>
                                        </p:attrNameLst>
                                      </p:cBhvr>
                                      <p:tavLst>
                                        <p:tav tm="0" fmla="#ppt_w*sin(2.5*pi*$)">
                                          <p:val>
                                            <p:fltVal val="0"/>
                                          </p:val>
                                        </p:tav>
                                        <p:tav tm="100000">
                                          <p:val>
                                            <p:fltVal val="1"/>
                                          </p:val>
                                        </p:tav>
                                      </p:tavLst>
                                    </p:anim>
                                    <p:anim calcmode="lin" valueType="num">
                                      <p:cBhvr>
                                        <p:cTn id="9" dur="2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7"/>
                                        </p:tgtEl>
                                        <p:attrNameLst>
                                          <p:attrName>ppt_w</p:attrName>
                                        </p:attrNameLst>
                                      </p:cBhvr>
                                      <p:tavLst>
                                        <p:tav tm="0">
                                          <p:val>
                                            <p:strVal val="ppt_w"/>
                                          </p:val>
                                        </p:tav>
                                        <p:tav tm="100000">
                                          <p:val>
                                            <p:fltVal val="0"/>
                                          </p:val>
                                        </p:tav>
                                      </p:tavLst>
                                    </p:anim>
                                    <p:anim calcmode="lin" valueType="num">
                                      <p:cBhvr>
                                        <p:cTn id="18" dur="1000"/>
                                        <p:tgtEl>
                                          <p:spTgt spid="7"/>
                                        </p:tgtEl>
                                        <p:attrNameLst>
                                          <p:attrName>ppt_h</p:attrName>
                                        </p:attrNameLst>
                                      </p:cBhvr>
                                      <p:tavLst>
                                        <p:tav tm="0">
                                          <p:val>
                                            <p:strVal val="ppt_h"/>
                                          </p:val>
                                        </p:tav>
                                        <p:tav tm="100000">
                                          <p:val>
                                            <p:fltVal val="0"/>
                                          </p:val>
                                        </p:tav>
                                      </p:tavLst>
                                    </p:anim>
                                    <p:anim calcmode="lin" valueType="num">
                                      <p:cBhvr>
                                        <p:cTn id="19" dur="1000"/>
                                        <p:tgtEl>
                                          <p:spTgt spid="7"/>
                                        </p:tgtEl>
                                        <p:attrNameLst>
                                          <p:attrName>style.rotation</p:attrName>
                                        </p:attrNameLst>
                                      </p:cBhvr>
                                      <p:tavLst>
                                        <p:tav tm="0">
                                          <p:val>
                                            <p:fltVal val="0"/>
                                          </p:val>
                                        </p:tav>
                                        <p:tav tm="100000">
                                          <p:val>
                                            <p:fltVal val="90"/>
                                          </p:val>
                                        </p:tav>
                                      </p:tavLst>
                                    </p:anim>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08333E-7 3.7037E-6 L 0.11823 0.2243 " pathEditMode="relative" rAng="0" ptsTypes="AA">
                                      <p:cBhvr>
                                        <p:cTn id="25" dur="2000" fill="hold"/>
                                        <p:tgtEl>
                                          <p:spTgt spid="44"/>
                                        </p:tgtEl>
                                        <p:attrNameLst>
                                          <p:attrName>ppt_x</p:attrName>
                                          <p:attrName>ppt_y</p:attrName>
                                        </p:attrNameLst>
                                      </p:cBhvr>
                                      <p:rCtr x="5911" y="11204"/>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p:bldP spid="53" grpId="0"/>
      <p:bldP spid="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1: Special Actions</a:t>
            </a:r>
            <a:endParaRPr lang="en-US" dirty="0"/>
          </a:p>
        </p:txBody>
      </p:sp>
      <p:sp>
        <p:nvSpPr>
          <p:cNvPr id="3" name="Content Placeholder 2"/>
          <p:cNvSpPr>
            <a:spLocks noGrp="1"/>
          </p:cNvSpPr>
          <p:nvPr>
            <p:ph idx="1"/>
          </p:nvPr>
        </p:nvSpPr>
        <p:spPr/>
        <p:txBody>
          <a:bodyPr/>
          <a:lstStyle/>
          <a:p>
            <a:r>
              <a:rPr lang="en-US" dirty="0"/>
              <a:t>It is ok abandon a story</a:t>
            </a:r>
          </a:p>
          <a:p>
            <a:pPr lvl="1"/>
            <a:r>
              <a:rPr lang="en-US" dirty="0"/>
              <a:t>You can come back to it later</a:t>
            </a:r>
          </a:p>
          <a:p>
            <a:r>
              <a:rPr lang="en-US" dirty="0"/>
              <a:t>It is ok to redo a story</a:t>
            </a:r>
          </a:p>
          <a:p>
            <a:pPr lvl="1"/>
            <a:r>
              <a:rPr lang="en-US" dirty="0"/>
              <a:t>If you complete a story and find that the market does not value as much as you would like, you can redo the story by pulling it back into the WIP.  If you later abandon the new redo story, you keep the value of the completed story. If the value for the rework is higher, then count that value and remove the prior value.</a:t>
            </a:r>
            <a:endParaRPr lang="en-US" sz="2000" dirty="0"/>
          </a:p>
          <a:p>
            <a:endParaRPr lang="en-US" dirty="0" smtClean="0"/>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l="12500" r="13083" b="2155"/>
          <a:stretch/>
        </p:blipFill>
        <p:spPr>
          <a:xfrm>
            <a:off x="9046369" y="5253038"/>
            <a:ext cx="1503507" cy="1528762"/>
          </a:xfrm>
          <a:prstGeom prst="rect">
            <a:avLst/>
          </a:prstGeom>
        </p:spPr>
      </p:pic>
    </p:spTree>
    <p:extLst>
      <p:ext uri="{BB962C8B-B14F-4D97-AF65-F5344CB8AC3E}">
        <p14:creationId xmlns:p14="http://schemas.microsoft.com/office/powerpoint/2010/main" val="344488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40994" name="Picture 2" descr="http://thevirtualpresenter.com/wp-content/uploads/2012/02/hands_showof_handup_handsup_iStock_000009311779Large_TheVirtualPresenter.com_.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33351"/>
            <a:ext cx="10009982" cy="57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84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34730" y="2745239"/>
          <a:ext cx="3687762" cy="2573164"/>
        </p:xfrm>
        <a:graphic>
          <a:graphicData uri="http://schemas.openxmlformats.org/drawingml/2006/table">
            <a:tbl>
              <a:tblPr/>
              <a:tblGrid>
                <a:gridCol w="686615">
                  <a:extLst>
                    <a:ext uri="{9D8B030D-6E8A-4147-A177-3AD203B41FA5}">
                      <a16:colId xmlns:a16="http://schemas.microsoft.com/office/drawing/2014/main" xmlns="" val="20000"/>
                    </a:ext>
                  </a:extLst>
                </a:gridCol>
                <a:gridCol w="729066">
                  <a:extLst>
                    <a:ext uri="{9D8B030D-6E8A-4147-A177-3AD203B41FA5}">
                      <a16:colId xmlns:a16="http://schemas.microsoft.com/office/drawing/2014/main" xmlns="" val="20001"/>
                    </a:ext>
                  </a:extLst>
                </a:gridCol>
                <a:gridCol w="716579">
                  <a:extLst>
                    <a:ext uri="{9D8B030D-6E8A-4147-A177-3AD203B41FA5}">
                      <a16:colId xmlns:a16="http://schemas.microsoft.com/office/drawing/2014/main" xmlns="" val="20002"/>
                    </a:ext>
                  </a:extLst>
                </a:gridCol>
                <a:gridCol w="751535">
                  <a:extLst>
                    <a:ext uri="{9D8B030D-6E8A-4147-A177-3AD203B41FA5}">
                      <a16:colId xmlns:a16="http://schemas.microsoft.com/office/drawing/2014/main" xmlns="" val="20003"/>
                    </a:ext>
                  </a:extLst>
                </a:gridCol>
                <a:gridCol w="803967">
                  <a:extLst>
                    <a:ext uri="{9D8B030D-6E8A-4147-A177-3AD203B41FA5}">
                      <a16:colId xmlns:a16="http://schemas.microsoft.com/office/drawing/2014/main" xmlns="" val="20004"/>
                    </a:ext>
                  </a:extLst>
                </a:gridCol>
              </a:tblGrid>
              <a:tr h="596739">
                <a:tc gridSpan="5">
                  <a:txBody>
                    <a:bodyPr/>
                    <a:lstStyle/>
                    <a:p>
                      <a:pPr marL="0" marR="0" algn="ctr">
                        <a:lnSpc>
                          <a:spcPct val="115000"/>
                        </a:lnSpc>
                        <a:spcBef>
                          <a:spcPts val="1000"/>
                        </a:spcBef>
                        <a:spcAft>
                          <a:spcPts val="0"/>
                        </a:spcAft>
                      </a:pPr>
                      <a:endParaRPr lang="en-US" sz="1000" b="1" dirty="0">
                        <a:solidFill>
                          <a:srgbClr val="4F81BD"/>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XL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M</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S</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95285">
                <a:tc>
                  <a:txBody>
                    <a:bodyPr/>
                    <a:lstStyle/>
                    <a:p>
                      <a:endParaRPr lang="en-US" sz="600" dirty="0"/>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S</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M</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XL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323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465" y="374823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114" y="415897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838" y="423322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8888"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651" y="4282718"/>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555" y="362361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124" y="393623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159" y="363925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936039" y="304801"/>
            <a:ext cx="5003165" cy="646331"/>
          </a:xfrm>
          <a:prstGeom prst="rect">
            <a:avLst/>
          </a:prstGeom>
          <a:noFill/>
        </p:spPr>
        <p:txBody>
          <a:bodyPr wrap="none" rtlCol="0">
            <a:spAutoFit/>
          </a:bodyPr>
          <a:lstStyle/>
          <a:p>
            <a:r>
              <a:rPr lang="en-CA" sz="3600" dirty="0"/>
              <a:t>Plan the Second Iteration </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44775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1" y="4553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3410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49376" y="930593"/>
            <a:ext cx="3989368" cy="1754326"/>
          </a:xfrm>
          <a:prstGeom prst="rect">
            <a:avLst/>
          </a:prstGeom>
          <a:noFill/>
        </p:spPr>
        <p:txBody>
          <a:bodyPr wrap="square" rtlCol="0">
            <a:spAutoFit/>
          </a:bodyPr>
          <a:lstStyle/>
          <a:p>
            <a:r>
              <a:rPr lang="en-CA" dirty="0"/>
              <a:t>Must commit a minimum of 2 stories to each iteration </a:t>
            </a:r>
          </a:p>
          <a:p>
            <a:endParaRPr lang="en-CA" dirty="0"/>
          </a:p>
          <a:p>
            <a:r>
              <a:rPr lang="en-CA" dirty="0"/>
              <a:t>You can choose to commit more, but you forfeit all commitment points for that iteration if you miss any</a:t>
            </a:r>
          </a:p>
        </p:txBody>
      </p:sp>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6226777" y="2006576"/>
            <a:ext cx="905184" cy="646331"/>
          </a:xfrm>
          <a:prstGeom prst="rect">
            <a:avLst/>
          </a:prstGeom>
          <a:noFill/>
        </p:spPr>
        <p:txBody>
          <a:bodyPr wrap="none" rtlCol="0">
            <a:spAutoFit/>
          </a:bodyPr>
          <a:lstStyle/>
          <a:p>
            <a:pPr algn="ctr"/>
            <a:r>
              <a:rPr lang="en-CA" dirty="0"/>
              <a:t>Release</a:t>
            </a:r>
            <a:br>
              <a:rPr lang="en-CA" dirty="0"/>
            </a:br>
            <a:r>
              <a:rPr lang="en-CA" dirty="0"/>
              <a:t>Plan </a:t>
            </a:r>
          </a:p>
        </p:txBody>
      </p:sp>
      <p:pic>
        <p:nvPicPr>
          <p:cNvPr id="3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7770372" y="2006575"/>
            <a:ext cx="830677" cy="523220"/>
          </a:xfrm>
          <a:prstGeom prst="rect">
            <a:avLst/>
          </a:prstGeom>
          <a:noFill/>
        </p:spPr>
        <p:txBody>
          <a:bodyPr wrap="none" rtlCol="0">
            <a:spAutoFit/>
          </a:bodyPr>
          <a:lstStyle/>
          <a:p>
            <a:pPr algn="ctr"/>
            <a:r>
              <a:rPr lang="en-CA" sz="1400" dirty="0"/>
              <a:t>Iteration</a:t>
            </a:r>
          </a:p>
          <a:p>
            <a:pPr algn="ctr"/>
            <a:r>
              <a:rPr lang="en-CA" sz="1400" dirty="0"/>
              <a:t>Plan</a:t>
            </a:r>
          </a:p>
        </p:txBody>
      </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241" y="4308958"/>
            <a:ext cx="404023" cy="299968"/>
          </a:xfrm>
          <a:prstGeom prst="rect">
            <a:avLst/>
          </a:prstGeom>
          <a:solidFill>
            <a:srgbClr val="FCA2EF"/>
          </a:solidFill>
          <a:ln>
            <a:noFill/>
          </a:ln>
          <a:effectLs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347" y="4110968"/>
            <a:ext cx="404023" cy="299968"/>
          </a:xfrm>
          <a:prstGeom prst="rect">
            <a:avLst/>
          </a:prstGeom>
          <a:solidFill>
            <a:srgbClr val="FCA2EF"/>
          </a:solidFill>
          <a:ln>
            <a:noFill/>
          </a:ln>
          <a:effectLs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137" y="4759750"/>
            <a:ext cx="404023" cy="299968"/>
          </a:xfrm>
          <a:prstGeom prst="rect">
            <a:avLst/>
          </a:prstGeom>
          <a:solidFill>
            <a:srgbClr val="FCA2EF"/>
          </a:solidFill>
          <a:ln>
            <a:noFill/>
          </a:ln>
          <a:effectLs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478" y="5215140"/>
            <a:ext cx="404023" cy="299968"/>
          </a:xfrm>
          <a:prstGeom prst="rect">
            <a:avLst/>
          </a:prstGeom>
          <a:solidFill>
            <a:srgbClr val="FCA2EF"/>
          </a:solidFill>
          <a:ln>
            <a:noFill/>
          </a:ln>
          <a:effectLst/>
          <a:extLst/>
        </p:spPr>
      </p:pic>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391" y="5664454"/>
            <a:ext cx="404023" cy="299968"/>
          </a:xfrm>
          <a:prstGeom prst="rect">
            <a:avLst/>
          </a:prstGeom>
          <a:solidFill>
            <a:srgbClr val="FCA2EF"/>
          </a:solidFill>
          <a:ln>
            <a:noFill/>
          </a:ln>
          <a:effectLst/>
          <a:extLst/>
        </p:spPr>
      </p:pic>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732" y="6119844"/>
            <a:ext cx="404023" cy="299968"/>
          </a:xfrm>
          <a:prstGeom prst="rect">
            <a:avLst/>
          </a:prstGeom>
          <a:solidFill>
            <a:srgbClr val="FCA2EF"/>
          </a:solidFill>
          <a:ln>
            <a:noFill/>
          </a:ln>
          <a:effectLst/>
          <a:extLst/>
        </p:spPr>
      </p:pic>
      <p:sp>
        <p:nvSpPr>
          <p:cNvPr id="2" name="TextBox 1"/>
          <p:cNvSpPr txBox="1"/>
          <p:nvPr/>
        </p:nvSpPr>
        <p:spPr>
          <a:xfrm>
            <a:off x="2836594" y="3059072"/>
            <a:ext cx="6725085" cy="3416320"/>
          </a:xfrm>
          <a:prstGeom prst="rect">
            <a:avLst/>
          </a:prstGeom>
          <a:noFill/>
        </p:spPr>
        <p:txBody>
          <a:bodyPr wrap="square" rtlCol="0">
            <a:spAutoFit/>
          </a:bodyPr>
          <a:lstStyle/>
          <a:p>
            <a:r>
              <a:rPr lang="en-US" sz="3600" dirty="0">
                <a:solidFill>
                  <a:srgbClr val="FF0000"/>
                </a:solidFill>
              </a:rPr>
              <a:t>But Wait,</a:t>
            </a:r>
          </a:p>
          <a:p>
            <a:r>
              <a:rPr lang="en-US" sz="3600" dirty="0">
                <a:solidFill>
                  <a:srgbClr val="FF0000"/>
                </a:solidFill>
              </a:rPr>
              <a:t>Product Management has been busy and has new stories</a:t>
            </a:r>
          </a:p>
          <a:p>
            <a:endParaRPr lang="en-US" sz="3600" dirty="0">
              <a:solidFill>
                <a:srgbClr val="FF0000"/>
              </a:solidFill>
            </a:endParaRPr>
          </a:p>
          <a:p>
            <a:r>
              <a:rPr lang="en-US" sz="3600" dirty="0">
                <a:solidFill>
                  <a:srgbClr val="FF0000"/>
                </a:solidFill>
              </a:rPr>
              <a:t>And they also have new market research on value</a:t>
            </a:r>
          </a:p>
        </p:txBody>
      </p:sp>
    </p:spTree>
    <p:extLst>
      <p:ext uri="{BB962C8B-B14F-4D97-AF65-F5344CB8AC3E}">
        <p14:creationId xmlns:p14="http://schemas.microsoft.com/office/powerpoint/2010/main" val="113233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Backgrounds</a:t>
            </a:r>
            <a:endParaRPr lang="en-US" dirty="0"/>
          </a:p>
        </p:txBody>
      </p:sp>
      <p:sp>
        <p:nvSpPr>
          <p:cNvPr id="3" name="Content Placeholder 2"/>
          <p:cNvSpPr>
            <a:spLocks noGrp="1"/>
          </p:cNvSpPr>
          <p:nvPr>
            <p:ph idx="1"/>
          </p:nvPr>
        </p:nvSpPr>
        <p:spPr/>
        <p:txBody>
          <a:bodyPr/>
          <a:lstStyle/>
          <a:p>
            <a:r>
              <a:rPr lang="en-US" dirty="0" smtClean="0"/>
              <a:t>Agile Experience</a:t>
            </a:r>
          </a:p>
          <a:p>
            <a:r>
              <a:rPr lang="en-US" dirty="0" smtClean="0"/>
              <a:t>Industries</a:t>
            </a:r>
          </a:p>
          <a:p>
            <a:r>
              <a:rPr lang="en-US" dirty="0" smtClean="0"/>
              <a:t>Roles</a:t>
            </a:r>
            <a:endParaRPr lang="en-US" dirty="0"/>
          </a:p>
        </p:txBody>
      </p:sp>
    </p:spTree>
    <p:extLst>
      <p:ext uri="{BB962C8B-B14F-4D97-AF65-F5344CB8AC3E}">
        <p14:creationId xmlns:p14="http://schemas.microsoft.com/office/powerpoint/2010/main" val="3784453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Feedback on 2 </a:t>
            </a:r>
            <a:r>
              <a:rPr lang="en-US" dirty="0" smtClean="0"/>
              <a:t>stories</a:t>
            </a:r>
            <a:endParaRPr lang="en-US" dirty="0"/>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6812259"/>
              </p:ext>
            </p:extLst>
          </p:nvPr>
        </p:nvGraphicFramePr>
        <p:xfrm>
          <a:off x="2676525" y="2895598"/>
          <a:ext cx="6702252" cy="1762898"/>
        </p:xfrm>
        <a:graphic>
          <a:graphicData uri="http://schemas.openxmlformats.org/drawingml/2006/table">
            <a:tbl>
              <a:tblPr firstRow="1" bandRow="1">
                <a:tableStyleId>{5C22544A-7EE6-4342-B048-85BDC9FD1C3A}</a:tableStyleId>
              </a:tblPr>
              <a:tblGrid>
                <a:gridCol w="1117042"/>
                <a:gridCol w="1117042"/>
                <a:gridCol w="1117042"/>
                <a:gridCol w="1117042"/>
                <a:gridCol w="1117042"/>
                <a:gridCol w="1117042"/>
              </a:tblGrid>
              <a:tr h="881449">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r>
              <a:tr h="881449">
                <a:tc>
                  <a:txBody>
                    <a:bodyPr/>
                    <a:lstStyle/>
                    <a:p>
                      <a:pPr algn="ctr"/>
                      <a:r>
                        <a:rPr lang="en-US" sz="2400" b="1" dirty="0" smtClean="0">
                          <a:solidFill>
                            <a:srgbClr val="FF0000"/>
                          </a:solidFill>
                        </a:rPr>
                        <a:t>-100%</a:t>
                      </a:r>
                      <a:endParaRPr lang="en-US" sz="2400" b="1" dirty="0">
                        <a:solidFill>
                          <a:srgbClr val="FF0000"/>
                        </a:solidFill>
                      </a:endParaRPr>
                    </a:p>
                  </a:txBody>
                  <a:tcPr anchor="ctr"/>
                </a:tc>
                <a:tc>
                  <a:txBody>
                    <a:bodyPr/>
                    <a:lstStyle/>
                    <a:p>
                      <a:pPr algn="ctr"/>
                      <a:r>
                        <a:rPr lang="en-US" sz="2400" b="1" dirty="0" smtClean="0">
                          <a:solidFill>
                            <a:srgbClr val="FF0000"/>
                          </a:solidFill>
                        </a:rPr>
                        <a:t>-50%</a:t>
                      </a:r>
                      <a:endParaRPr lang="en-US" sz="2400" b="1" dirty="0">
                        <a:solidFill>
                          <a:srgbClr val="FF0000"/>
                        </a:solidFill>
                      </a:endParaRPr>
                    </a:p>
                  </a:txBody>
                  <a:tcPr anchor="ctr"/>
                </a:tc>
                <a:tc>
                  <a:txBody>
                    <a:bodyPr/>
                    <a:lstStyle/>
                    <a:p>
                      <a:pPr algn="ctr"/>
                      <a:r>
                        <a:rPr lang="en-US" sz="2400" b="1" dirty="0" smtClean="0">
                          <a:solidFill>
                            <a:srgbClr val="FF0000"/>
                          </a:solidFill>
                        </a:rPr>
                        <a:t>-25%</a:t>
                      </a:r>
                      <a:endParaRPr lang="en-US" sz="2400" b="1" dirty="0">
                        <a:solidFill>
                          <a:srgbClr val="FF0000"/>
                        </a:solidFill>
                      </a:endParaRPr>
                    </a:p>
                  </a:txBody>
                  <a:tcPr anchor="ctr"/>
                </a:tc>
                <a:tc>
                  <a:txBody>
                    <a:bodyPr/>
                    <a:lstStyle/>
                    <a:p>
                      <a:pPr algn="ctr"/>
                      <a:r>
                        <a:rPr lang="en-US" sz="2400" b="1" dirty="0" smtClean="0">
                          <a:solidFill>
                            <a:srgbClr val="00B050"/>
                          </a:solidFill>
                        </a:rPr>
                        <a:t>+25%</a:t>
                      </a:r>
                      <a:endParaRPr lang="en-US" sz="2400" b="1" dirty="0">
                        <a:solidFill>
                          <a:srgbClr val="00B050"/>
                        </a:solidFill>
                      </a:endParaRPr>
                    </a:p>
                  </a:txBody>
                  <a:tcPr anchor="ctr"/>
                </a:tc>
                <a:tc>
                  <a:txBody>
                    <a:bodyPr/>
                    <a:lstStyle/>
                    <a:p>
                      <a:pPr algn="ctr"/>
                      <a:r>
                        <a:rPr lang="en-US" sz="2400" b="1" dirty="0" smtClean="0">
                          <a:solidFill>
                            <a:srgbClr val="00B050"/>
                          </a:solidFill>
                        </a:rPr>
                        <a:t>+50%</a:t>
                      </a:r>
                      <a:endParaRPr lang="en-US" sz="2400" b="1" dirty="0">
                        <a:solidFill>
                          <a:srgbClr val="00B050"/>
                        </a:solidFill>
                      </a:endParaRPr>
                    </a:p>
                  </a:txBody>
                  <a:tcPr anchor="ctr"/>
                </a:tc>
                <a:tc>
                  <a:txBody>
                    <a:bodyPr/>
                    <a:lstStyle/>
                    <a:p>
                      <a:pPr algn="ctr"/>
                      <a:r>
                        <a:rPr lang="en-US" sz="2400" b="1" dirty="0" smtClean="0">
                          <a:solidFill>
                            <a:srgbClr val="00B050"/>
                          </a:solidFill>
                        </a:rPr>
                        <a:t>+100%</a:t>
                      </a:r>
                      <a:endParaRPr lang="en-US" sz="2400" b="1" dirty="0">
                        <a:solidFill>
                          <a:srgbClr val="00B050"/>
                        </a:solidFill>
                      </a:endParaRPr>
                    </a:p>
                  </a:txBody>
                  <a:tcPr anchor="ctr"/>
                </a:tc>
              </a:tr>
            </a:tbl>
          </a:graphicData>
        </a:graphic>
      </p:graphicFrame>
      <p:pic>
        <p:nvPicPr>
          <p:cNvPr id="5" name="Picture 4"/>
          <p:cNvPicPr>
            <a:picLocks noChangeAspect="1"/>
          </p:cNvPicPr>
          <p:nvPr/>
        </p:nvPicPr>
        <p:blipFill rotWithShape="1">
          <a:blip r:embed="rId2">
            <a:clrChange>
              <a:clrFrom>
                <a:srgbClr val="FFFFFF"/>
              </a:clrFrom>
              <a:clrTo>
                <a:srgbClr val="FFFFFF">
                  <a:alpha val="0"/>
                </a:srgbClr>
              </a:clrTo>
            </a:clrChange>
          </a:blip>
          <a:srcRect l="1468" t="2994" r="69431" b="54794"/>
          <a:stretch/>
        </p:blipFill>
        <p:spPr>
          <a:xfrm>
            <a:off x="2866095" y="2939279"/>
            <a:ext cx="792760" cy="775983"/>
          </a:xfrm>
          <a:prstGeom prst="rect">
            <a:avLst/>
          </a:prstGeom>
        </p:spPr>
      </p:pic>
      <p:pic>
        <p:nvPicPr>
          <p:cNvPr id="6" name="Picture 5"/>
          <p:cNvPicPr>
            <a:picLocks noChangeAspect="1"/>
          </p:cNvPicPr>
          <p:nvPr/>
        </p:nvPicPr>
        <p:blipFill rotWithShape="1">
          <a:blip r:embed="rId2">
            <a:clrChange>
              <a:clrFrom>
                <a:srgbClr val="FFFFFF"/>
              </a:clrFrom>
              <a:clrTo>
                <a:srgbClr val="FFFFFF">
                  <a:alpha val="0"/>
                </a:srgbClr>
              </a:clrTo>
            </a:clrChange>
          </a:blip>
          <a:srcRect l="35959" t="2081" r="35710" b="54339"/>
          <a:stretch/>
        </p:blipFill>
        <p:spPr>
          <a:xfrm>
            <a:off x="3979597" y="2926695"/>
            <a:ext cx="771787" cy="801149"/>
          </a:xfrm>
          <a:prstGeom prst="rect">
            <a:avLst/>
          </a:prstGeom>
        </p:spPr>
      </p:pic>
      <p:pic>
        <p:nvPicPr>
          <p:cNvPr id="7" name="Picture 2" descr="http://worldartsme.com/images/dice-face-clipart-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00" t="52035" r="69807" b="3929"/>
          <a:stretch/>
        </p:blipFill>
        <p:spPr bwMode="auto">
          <a:xfrm>
            <a:off x="6183220" y="2962702"/>
            <a:ext cx="784371" cy="809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orldartsme.com/images/dice-face-clipart-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325" t="52018" r="1305" b="4718"/>
          <a:stretch/>
        </p:blipFill>
        <p:spPr bwMode="auto">
          <a:xfrm>
            <a:off x="8386843" y="2949612"/>
            <a:ext cx="800101" cy="76565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72126" y="2962702"/>
            <a:ext cx="75821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307886" y="2977610"/>
            <a:ext cx="752534" cy="779721"/>
          </a:xfrm>
          <a:prstGeom prst="rect">
            <a:avLst/>
          </a:prstGeom>
        </p:spPr>
      </p:pic>
    </p:spTree>
    <p:extLst>
      <p:ext uri="{BB962C8B-B14F-4D97-AF65-F5344CB8AC3E}">
        <p14:creationId xmlns:p14="http://schemas.microsoft.com/office/powerpoint/2010/main" val="4099108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for the Market Info for Stories already completed</a:t>
            </a:r>
            <a:endParaRPr lang="en-US" dirty="0"/>
          </a:p>
        </p:txBody>
      </p:sp>
      <p:graphicFrame>
        <p:nvGraphicFramePr>
          <p:cNvPr id="5" name="Content Placeholder 4"/>
          <p:cNvGraphicFramePr>
            <a:graphicFrameLocks noGrp="1"/>
          </p:cNvGraphicFramePr>
          <p:nvPr>
            <p:ph idx="1"/>
          </p:nvPr>
        </p:nvGraphicFramePr>
        <p:xfrm>
          <a:off x="1981199" y="2672380"/>
          <a:ext cx="8229602" cy="2381605"/>
        </p:xfrm>
        <a:graphic>
          <a:graphicData uri="http://schemas.openxmlformats.org/drawingml/2006/table">
            <a:tbl>
              <a:tblPr/>
              <a:tblGrid>
                <a:gridCol w="648597"/>
                <a:gridCol w="614904"/>
                <a:gridCol w="345357"/>
                <a:gridCol w="345357"/>
                <a:gridCol w="345357"/>
                <a:gridCol w="379050"/>
                <a:gridCol w="345357"/>
                <a:gridCol w="370627"/>
                <a:gridCol w="345357"/>
                <a:gridCol w="395897"/>
                <a:gridCol w="438014"/>
                <a:gridCol w="412743"/>
                <a:gridCol w="598057"/>
                <a:gridCol w="817064"/>
                <a:gridCol w="825487"/>
                <a:gridCol w="1002377"/>
              </a:tblGrid>
              <a:tr h="121296">
                <a:tc>
                  <a:txBody>
                    <a:bodyPr/>
                    <a:lstStyle/>
                    <a:p>
                      <a:pPr algn="l" fontAlgn="b"/>
                      <a:r>
                        <a:rPr lang="en-US" sz="700" b="0" i="0" u="none" strike="noStrike" dirty="0">
                          <a:solidFill>
                            <a:srgbClr val="000000"/>
                          </a:solidFill>
                          <a:effectLst/>
                          <a:latin typeface="Calibri" panose="020F0502020204030204" pitchFamily="34" charset="0"/>
                        </a:rPr>
                        <a:t>Column</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A</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B</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C</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D</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E</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F</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G</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H</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I</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J</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K</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L</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M</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N</a:t>
                      </a:r>
                    </a:p>
                  </a:txBody>
                  <a:tcPr marL="5054" marR="5054" marT="5054"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Calibri" panose="020F0502020204030204" pitchFamily="34" charset="0"/>
                        </a:rPr>
                        <a:t>O</a:t>
                      </a:r>
                    </a:p>
                  </a:txBody>
                  <a:tcPr marL="5054" marR="5054" marT="5054" marB="0" anchor="b">
                    <a:lnL>
                      <a:noFill/>
                    </a:lnL>
                    <a:lnR>
                      <a:noFill/>
                    </a:lnR>
                    <a:lnT>
                      <a:noFill/>
                    </a:lnT>
                    <a:lnB>
                      <a:noFill/>
                    </a:lnB>
                    <a:solidFill>
                      <a:srgbClr val="D9D9D9"/>
                    </a:solidFill>
                  </a:tcPr>
                </a:tc>
              </a:tr>
              <a:tr h="121296">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US" sz="700" b="0" i="0" u="none" strike="noStrike">
                          <a:solidFill>
                            <a:srgbClr val="000000"/>
                          </a:solidFill>
                          <a:effectLst/>
                          <a:latin typeface="Calibri" panose="020F0502020204030204" pitchFamily="34" charset="0"/>
                        </a:rPr>
                        <a:t>Value Accepted</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054" marR="5054" marT="505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08478">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600" b="0" i="0" u="none" strike="noStrike">
                          <a:solidFill>
                            <a:srgbClr val="000000"/>
                          </a:solidFill>
                          <a:effectLst/>
                          <a:latin typeface="Calibri" panose="020F0502020204030204" pitchFamily="34" charset="0"/>
                        </a:rPr>
                        <a:t> # Stories Committed to Iteration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US" sz="700" b="0" i="0" u="none" strike="noStrike">
                          <a:solidFill>
                            <a:srgbClr val="000000"/>
                          </a:solidFill>
                          <a:effectLst/>
                          <a:latin typeface="Calibri" panose="020F0502020204030204" pitchFamily="34" charset="0"/>
                        </a:rPr>
                        <a:t>Roll</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700" b="0" i="0" u="none" strike="noStrike">
                          <a:solidFill>
                            <a:srgbClr val="000000"/>
                          </a:solidFill>
                          <a:effectLst/>
                          <a:latin typeface="Calibri" panose="020F0502020204030204" pitchFamily="34" charset="0"/>
                        </a:rPr>
                        <a:t>Total of Accepted Value</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700" b="0" i="0" u="none" strike="noStrike">
                          <a:solidFill>
                            <a:srgbClr val="000000"/>
                          </a:solidFill>
                          <a:effectLst/>
                          <a:latin typeface="Calibri" panose="020F0502020204030204" pitchFamily="34" charset="0"/>
                        </a:rPr>
                        <a:t># Stories Completed</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700" b="0" i="0" u="none" strike="noStrike">
                          <a:solidFill>
                            <a:srgbClr val="000000"/>
                          </a:solidFill>
                          <a:effectLst/>
                          <a:latin typeface="Calibri" panose="020F0502020204030204" pitchFamily="34" charset="0"/>
                        </a:rPr>
                        <a:t>Iteration Commitment Met?(Yes/No)</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700" b="0" i="0" u="none" strike="noStrike">
                          <a:solidFill>
                            <a:srgbClr val="000000"/>
                          </a:solidFill>
                          <a:effectLst/>
                          <a:latin typeface="Calibri" panose="020F0502020204030204" pitchFamily="34" charset="0"/>
                        </a:rPr>
                        <a:t>Commitment Points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65">
                <a:tc>
                  <a:txBody>
                    <a:bodyPr/>
                    <a:lstStyle/>
                    <a:p>
                      <a:pPr algn="l" fontAlgn="b"/>
                      <a:r>
                        <a:rPr lang="en-US" sz="700" b="0" i="0" u="none" strike="noStrike">
                          <a:solidFill>
                            <a:srgbClr val="000000"/>
                          </a:solidFill>
                          <a:effectLst/>
                          <a:latin typeface="Calibri" panose="020F0502020204030204" pitchFamily="34" charset="0"/>
                        </a:rPr>
                        <a:t>Iteration</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700" b="0" i="0" u="none" strike="noStrike">
                          <a:solidFill>
                            <a:srgbClr val="000000"/>
                          </a:solidFill>
                          <a:effectLst/>
                          <a:latin typeface="Calibri" panose="020F0502020204030204" pitchFamily="34" charset="0"/>
                        </a:rPr>
                        <a:t>1</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2</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3</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4</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5</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6</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7</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8</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9</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10</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07214">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600" b="0" i="0" u="none" strike="noStrike">
                          <a:solidFill>
                            <a:srgbClr val="000000"/>
                          </a:solidFill>
                          <a:effectLst/>
                          <a:latin typeface="Calibri" panose="020F0502020204030204" pitchFamily="34" charset="0"/>
                        </a:rPr>
                        <a:t>Sum of ColB:ColK</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Count of ColB:ColK where &gt; 0</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"Yes" if ColM  &gt;= ColA, else "No"</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If ColN == "Yes", then 5 * ColA, else 0</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942">
                <a:tc>
                  <a:txBody>
                    <a:bodyPr/>
                    <a:lstStyle/>
                    <a:p>
                      <a:pPr algn="ctr" fontAlgn="ctr"/>
                      <a:r>
                        <a:rPr lang="en-US" sz="1100" b="0" i="0" u="none" strike="noStrike">
                          <a:solidFill>
                            <a:srgbClr val="000000"/>
                          </a:solidFill>
                          <a:effectLst/>
                          <a:latin typeface="Calibri" panose="020F0502020204030204" pitchFamily="34" charset="0"/>
                        </a:rPr>
                        <a:t>1</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3</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X</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X</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X</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7</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X</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X</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2</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X</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5</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X</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14</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3</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Yes</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1F497D"/>
                          </a:solidFill>
                          <a:effectLst/>
                          <a:latin typeface="Bradley Hand ITC" panose="03070402050302030203" pitchFamily="66" charset="0"/>
                        </a:rPr>
                        <a:t>15</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942">
                <a:tc>
                  <a:txBody>
                    <a:bodyPr/>
                    <a:lstStyle/>
                    <a:p>
                      <a:pPr algn="ctr" fontAlgn="ctr"/>
                      <a:r>
                        <a:rPr lang="en-US" sz="1100" b="0" i="0" u="none" strike="noStrike">
                          <a:solidFill>
                            <a:srgbClr val="000000"/>
                          </a:solidFill>
                          <a:effectLst/>
                          <a:latin typeface="Calibri" panose="020F0502020204030204" pitchFamily="34" charset="0"/>
                        </a:rPr>
                        <a:t>2</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942">
                <a:tc>
                  <a:txBody>
                    <a:bodyPr/>
                    <a:lstStyle/>
                    <a:p>
                      <a:pPr algn="ctr" fontAlgn="ctr"/>
                      <a:r>
                        <a:rPr lang="en-US" sz="1100" b="0" i="0" u="none" strike="noStrike">
                          <a:solidFill>
                            <a:srgbClr val="000000"/>
                          </a:solidFill>
                          <a:effectLst/>
                          <a:latin typeface="Calibri" panose="020F0502020204030204" pitchFamily="34" charset="0"/>
                        </a:rPr>
                        <a:t>3</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942">
                <a:tc>
                  <a:txBody>
                    <a:bodyPr/>
                    <a:lstStyle/>
                    <a:p>
                      <a:pPr algn="ctr" fontAlgn="ctr"/>
                      <a:r>
                        <a:rPr lang="en-US" sz="1100" b="0" i="0" u="none" strike="noStrike">
                          <a:solidFill>
                            <a:srgbClr val="000000"/>
                          </a:solidFill>
                          <a:effectLst/>
                          <a:latin typeface="Calibri" panose="020F0502020204030204" pitchFamily="34" charset="0"/>
                        </a:rPr>
                        <a:t>Adjust</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fontAlgn="ctr"/>
                      <a:r>
                        <a:rPr lang="en-US" sz="1800" b="1" i="0" u="none" strike="noStrike" dirty="0">
                          <a:solidFill>
                            <a:srgbClr val="1F497D"/>
                          </a:solidFill>
                          <a:effectLst/>
                          <a:latin typeface="Bradley Hand ITC" panose="03070402050302030203" pitchFamily="66" charset="0"/>
                        </a:rPr>
                        <a:t>+4</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1F497D"/>
                          </a:solidFill>
                          <a:effectLst/>
                          <a:latin typeface="Bradley Hand ITC" panose="03070402050302030203" pitchFamily="66" charset="0"/>
                        </a:rPr>
                        <a:t>0</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3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3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1F497D"/>
                          </a:solidFill>
                          <a:effectLst/>
                          <a:latin typeface="Bradley Hand ITC" panose="03070402050302030203" pitchFamily="66" charset="0"/>
                        </a:rPr>
                        <a:t> </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1F497D"/>
                          </a:solidFill>
                          <a:effectLst/>
                          <a:latin typeface="Bradley Hand ITC" panose="03070402050302030203" pitchFamily="66" charset="0"/>
                        </a:rPr>
                        <a:t> </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1F497D"/>
                          </a:solidFill>
                          <a:effectLst/>
                          <a:latin typeface="Bradley Hand ITC" panose="03070402050302030203" pitchFamily="66" charset="0"/>
                        </a:rPr>
                        <a:t> </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1F497D"/>
                          </a:solidFill>
                          <a:effectLst/>
                          <a:latin typeface="Bradley Hand ITC" panose="03070402050302030203" pitchFamily="66" charset="0"/>
                        </a:rPr>
                        <a:t> </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1F497D"/>
                          </a:solidFill>
                          <a:effectLst/>
                          <a:latin typeface="Bradley Hand ITC" panose="03070402050302030203" pitchFamily="66" charset="0"/>
                        </a:rPr>
                        <a:t> </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1F497D"/>
                          </a:solidFill>
                          <a:effectLst/>
                          <a:latin typeface="Bradley Hand ITC" panose="03070402050302030203" pitchFamily="66" charset="0"/>
                        </a:rPr>
                        <a:t> </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400" b="1" i="0" u="none" strike="noStrike" dirty="0">
                        <a:solidFill>
                          <a:srgbClr val="1F497D"/>
                        </a:solidFill>
                        <a:effectLst/>
                        <a:latin typeface="Bradley Hand ITC" panose="03070402050302030203" pitchFamily="66"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l" fontAlgn="b"/>
                      <a:r>
                        <a:rPr lang="en-US" sz="700" b="0" i="0" u="none" strike="noStrike">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5054" marR="5054" marT="5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r>
            </a:tbl>
          </a:graphicData>
        </a:graphic>
      </p:graphicFrame>
      <p:sp>
        <p:nvSpPr>
          <p:cNvPr id="6" name="TextBox 5"/>
          <p:cNvSpPr txBox="1"/>
          <p:nvPr/>
        </p:nvSpPr>
        <p:spPr>
          <a:xfrm>
            <a:off x="1981199" y="5467351"/>
            <a:ext cx="8229602" cy="646331"/>
          </a:xfrm>
          <a:prstGeom prst="rect">
            <a:avLst/>
          </a:prstGeom>
          <a:noFill/>
        </p:spPr>
        <p:txBody>
          <a:bodyPr wrap="square" rtlCol="0">
            <a:spAutoFit/>
          </a:bodyPr>
          <a:lstStyle/>
          <a:p>
            <a:r>
              <a:rPr lang="en-US" dirty="0"/>
              <a:t>If either of the adjusted stories have not been worked (or if you chose to redo the story) then the value will be adjusted by the factor.    Make a note on the story card</a:t>
            </a:r>
          </a:p>
        </p:txBody>
      </p:sp>
    </p:spTree>
    <p:extLst>
      <p:ext uri="{BB962C8B-B14F-4D97-AF65-F5344CB8AC3E}">
        <p14:creationId xmlns:p14="http://schemas.microsoft.com/office/powerpoint/2010/main" val="3229139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34730" y="2745239"/>
          <a:ext cx="3687762" cy="2573164"/>
        </p:xfrm>
        <a:graphic>
          <a:graphicData uri="http://schemas.openxmlformats.org/drawingml/2006/table">
            <a:tbl>
              <a:tblPr/>
              <a:tblGrid>
                <a:gridCol w="686615">
                  <a:extLst>
                    <a:ext uri="{9D8B030D-6E8A-4147-A177-3AD203B41FA5}">
                      <a16:colId xmlns:a16="http://schemas.microsoft.com/office/drawing/2014/main" xmlns="" val="20000"/>
                    </a:ext>
                  </a:extLst>
                </a:gridCol>
                <a:gridCol w="729066">
                  <a:extLst>
                    <a:ext uri="{9D8B030D-6E8A-4147-A177-3AD203B41FA5}">
                      <a16:colId xmlns:a16="http://schemas.microsoft.com/office/drawing/2014/main" xmlns="" val="20001"/>
                    </a:ext>
                  </a:extLst>
                </a:gridCol>
                <a:gridCol w="716579">
                  <a:extLst>
                    <a:ext uri="{9D8B030D-6E8A-4147-A177-3AD203B41FA5}">
                      <a16:colId xmlns:a16="http://schemas.microsoft.com/office/drawing/2014/main" xmlns="" val="20002"/>
                    </a:ext>
                  </a:extLst>
                </a:gridCol>
                <a:gridCol w="751535">
                  <a:extLst>
                    <a:ext uri="{9D8B030D-6E8A-4147-A177-3AD203B41FA5}">
                      <a16:colId xmlns:a16="http://schemas.microsoft.com/office/drawing/2014/main" xmlns="" val="20003"/>
                    </a:ext>
                  </a:extLst>
                </a:gridCol>
                <a:gridCol w="803967">
                  <a:extLst>
                    <a:ext uri="{9D8B030D-6E8A-4147-A177-3AD203B41FA5}">
                      <a16:colId xmlns:a16="http://schemas.microsoft.com/office/drawing/2014/main" xmlns="" val="20004"/>
                    </a:ext>
                  </a:extLst>
                </a:gridCol>
              </a:tblGrid>
              <a:tr h="596739">
                <a:tc gridSpan="5">
                  <a:txBody>
                    <a:bodyPr/>
                    <a:lstStyle/>
                    <a:p>
                      <a:pPr marL="0" marR="0" algn="ctr">
                        <a:lnSpc>
                          <a:spcPct val="115000"/>
                        </a:lnSpc>
                        <a:spcBef>
                          <a:spcPts val="1000"/>
                        </a:spcBef>
                        <a:spcAft>
                          <a:spcPts val="0"/>
                        </a:spcAft>
                      </a:pPr>
                      <a:endParaRPr lang="en-US" sz="1000" b="1" dirty="0">
                        <a:solidFill>
                          <a:srgbClr val="4F81BD"/>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XL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M</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S</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95285">
                <a:tc>
                  <a:txBody>
                    <a:bodyPr/>
                    <a:lstStyle/>
                    <a:p>
                      <a:endParaRPr lang="en-US" sz="600" dirty="0"/>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S</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M</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XL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323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465" y="374823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114" y="415897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838" y="423322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8888"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651" y="4282718"/>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555" y="362361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124" y="393623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159" y="363925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936039" y="304801"/>
            <a:ext cx="5003165" cy="646331"/>
          </a:xfrm>
          <a:prstGeom prst="rect">
            <a:avLst/>
          </a:prstGeom>
          <a:noFill/>
        </p:spPr>
        <p:txBody>
          <a:bodyPr wrap="none" rtlCol="0">
            <a:spAutoFit/>
          </a:bodyPr>
          <a:lstStyle/>
          <a:p>
            <a:r>
              <a:rPr lang="en-CA" sz="3600" dirty="0"/>
              <a:t>Plan the Second Iteration </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44775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1" y="4553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3410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49376" y="930593"/>
            <a:ext cx="3989368" cy="1754326"/>
          </a:xfrm>
          <a:prstGeom prst="rect">
            <a:avLst/>
          </a:prstGeom>
          <a:noFill/>
        </p:spPr>
        <p:txBody>
          <a:bodyPr wrap="square" rtlCol="0">
            <a:spAutoFit/>
          </a:bodyPr>
          <a:lstStyle/>
          <a:p>
            <a:r>
              <a:rPr lang="en-CA" dirty="0"/>
              <a:t>Must commit a minimum of 2 stories to each iteration </a:t>
            </a:r>
          </a:p>
          <a:p>
            <a:endParaRPr lang="en-CA" dirty="0"/>
          </a:p>
          <a:p>
            <a:r>
              <a:rPr lang="en-CA" dirty="0"/>
              <a:t>You can choose to commit more, but you forfeit all commitment points for that iteration if you miss any</a:t>
            </a:r>
          </a:p>
        </p:txBody>
      </p:sp>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6226777" y="2006576"/>
            <a:ext cx="905184" cy="646331"/>
          </a:xfrm>
          <a:prstGeom prst="rect">
            <a:avLst/>
          </a:prstGeom>
          <a:noFill/>
        </p:spPr>
        <p:txBody>
          <a:bodyPr wrap="none" rtlCol="0">
            <a:spAutoFit/>
          </a:bodyPr>
          <a:lstStyle/>
          <a:p>
            <a:pPr algn="ctr"/>
            <a:r>
              <a:rPr lang="en-CA" dirty="0"/>
              <a:t>Release</a:t>
            </a:r>
            <a:br>
              <a:rPr lang="en-CA" dirty="0"/>
            </a:br>
            <a:r>
              <a:rPr lang="en-CA" dirty="0"/>
              <a:t>Plan </a:t>
            </a:r>
          </a:p>
        </p:txBody>
      </p:sp>
      <p:pic>
        <p:nvPicPr>
          <p:cNvPr id="3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7770372" y="2006575"/>
            <a:ext cx="830677" cy="523220"/>
          </a:xfrm>
          <a:prstGeom prst="rect">
            <a:avLst/>
          </a:prstGeom>
          <a:noFill/>
        </p:spPr>
        <p:txBody>
          <a:bodyPr wrap="none" rtlCol="0">
            <a:spAutoFit/>
          </a:bodyPr>
          <a:lstStyle/>
          <a:p>
            <a:pPr algn="ctr"/>
            <a:r>
              <a:rPr lang="en-CA" sz="1400" dirty="0"/>
              <a:t>Iteration</a:t>
            </a:r>
          </a:p>
          <a:p>
            <a:pPr algn="ctr"/>
            <a:r>
              <a:rPr lang="en-CA" sz="1400" dirty="0"/>
              <a:t>Plan</a:t>
            </a:r>
          </a:p>
        </p:txBody>
      </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345" y="4582686"/>
            <a:ext cx="404023" cy="299968"/>
          </a:xfrm>
          <a:prstGeom prst="rect">
            <a:avLst/>
          </a:prstGeom>
          <a:solidFill>
            <a:srgbClr val="FCA2EF"/>
          </a:solidFill>
          <a:ln>
            <a:noFill/>
          </a:ln>
          <a:effectLst/>
          <a:extLst/>
        </p:spPr>
      </p:pic>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241" y="4308958"/>
            <a:ext cx="404023" cy="299968"/>
          </a:xfrm>
          <a:prstGeom prst="rect">
            <a:avLst/>
          </a:prstGeom>
          <a:solidFill>
            <a:srgbClr val="FCA2EF"/>
          </a:solidFill>
          <a:ln>
            <a:noFill/>
          </a:ln>
          <a:effectLs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347" y="4110968"/>
            <a:ext cx="404023" cy="299968"/>
          </a:xfrm>
          <a:prstGeom prst="rect">
            <a:avLst/>
          </a:prstGeom>
          <a:solidFill>
            <a:srgbClr val="FCA2EF"/>
          </a:solidFill>
          <a:ln>
            <a:noFill/>
          </a:ln>
          <a:effectLs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137" y="4759750"/>
            <a:ext cx="404023" cy="299968"/>
          </a:xfrm>
          <a:prstGeom prst="rect">
            <a:avLst/>
          </a:prstGeom>
          <a:solidFill>
            <a:srgbClr val="FCA2EF"/>
          </a:solidFill>
          <a:ln>
            <a:noFill/>
          </a:ln>
          <a:effectLs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478" y="5215140"/>
            <a:ext cx="404023" cy="299968"/>
          </a:xfrm>
          <a:prstGeom prst="rect">
            <a:avLst/>
          </a:prstGeom>
          <a:solidFill>
            <a:srgbClr val="FCA2EF"/>
          </a:solidFill>
          <a:ln>
            <a:noFill/>
          </a:ln>
          <a:effectLst/>
          <a:extLst/>
        </p:spPr>
      </p:pic>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391" y="5664454"/>
            <a:ext cx="404023" cy="299968"/>
          </a:xfrm>
          <a:prstGeom prst="rect">
            <a:avLst/>
          </a:prstGeom>
          <a:solidFill>
            <a:srgbClr val="FCA2EF"/>
          </a:solidFill>
          <a:ln>
            <a:noFill/>
          </a:ln>
          <a:effectLst/>
          <a:extLst/>
        </p:spPr>
      </p:pic>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732" y="6119844"/>
            <a:ext cx="404023" cy="299968"/>
          </a:xfrm>
          <a:prstGeom prst="rect">
            <a:avLst/>
          </a:prstGeom>
          <a:solidFill>
            <a:srgbClr val="FCA2EF"/>
          </a:solidFill>
          <a:ln>
            <a:noFill/>
          </a:ln>
          <a:effectLst/>
          <a:extLst/>
        </p:spPr>
      </p:pic>
      <p:sp>
        <p:nvSpPr>
          <p:cNvPr id="2" name="TextBox 1"/>
          <p:cNvSpPr txBox="1"/>
          <p:nvPr/>
        </p:nvSpPr>
        <p:spPr>
          <a:xfrm>
            <a:off x="1824252" y="5664455"/>
            <a:ext cx="3498241" cy="646331"/>
          </a:xfrm>
          <a:prstGeom prst="rect">
            <a:avLst/>
          </a:prstGeom>
          <a:noFill/>
        </p:spPr>
        <p:txBody>
          <a:bodyPr wrap="square" rtlCol="0">
            <a:spAutoFit/>
          </a:bodyPr>
          <a:lstStyle/>
          <a:p>
            <a:r>
              <a:rPr lang="en-US" dirty="0"/>
              <a:t>Remember your release commitment!</a:t>
            </a:r>
          </a:p>
        </p:txBody>
      </p:sp>
    </p:spTree>
    <p:extLst>
      <p:ext uri="{BB962C8B-B14F-4D97-AF65-F5344CB8AC3E}">
        <p14:creationId xmlns:p14="http://schemas.microsoft.com/office/powerpoint/2010/main" val="311529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3.7037E-6 L 0.45352 -0.06551 " pathEditMode="relative" rAng="0" ptsTypes="AA">
                                      <p:cBhvr>
                                        <p:cTn id="6" dur="2000" fill="hold"/>
                                        <p:tgtEl>
                                          <p:spTgt spid="42"/>
                                        </p:tgtEl>
                                        <p:attrNameLst>
                                          <p:attrName>ppt_x</p:attrName>
                                          <p:attrName>ppt_y</p:attrName>
                                        </p:attrNameLst>
                                      </p:cBhvr>
                                      <p:rCtr x="22669" y="-3287"/>
                                    </p:animMotion>
                                  </p:childTnLst>
                                </p:cTn>
                              </p:par>
                              <p:par>
                                <p:cTn id="7" presetID="42" presetClass="path" presetSubtype="0" accel="50000" decel="50000" fill="hold" nodeType="withEffect">
                                  <p:stCondLst>
                                    <p:cond delay="0"/>
                                  </p:stCondLst>
                                  <p:childTnLst>
                                    <p:animMotion origin="layout" path="M 4.16667E-7 1.11022E-16 L 0.14167 -0.11944 " pathEditMode="relative" rAng="0" ptsTypes="AA">
                                      <p:cBhvr>
                                        <p:cTn id="8" dur="2000" fill="hold"/>
                                        <p:tgtEl>
                                          <p:spTgt spid="43"/>
                                        </p:tgtEl>
                                        <p:attrNameLst>
                                          <p:attrName>ppt_x</p:attrName>
                                          <p:attrName>ppt_y</p:attrName>
                                        </p:attrNameLst>
                                      </p:cBhvr>
                                      <p:rCtr x="7083" y="-5972"/>
                                    </p:animMotion>
                                  </p:childTnLst>
                                </p:cTn>
                              </p:par>
                              <p:par>
                                <p:cTn id="9" presetID="42" presetClass="path" presetSubtype="0" accel="50000" decel="50000" fill="hold" nodeType="withEffect">
                                  <p:stCondLst>
                                    <p:cond delay="0"/>
                                  </p:stCondLst>
                                  <p:childTnLst>
                                    <p:animMotion origin="layout" path="M -0.01093 0.00208 L 0.328 -0.16158 " pathEditMode="relative" rAng="0" ptsTypes="AA">
                                      <p:cBhvr>
                                        <p:cTn id="10" dur="2000" fill="hold"/>
                                        <p:tgtEl>
                                          <p:spTgt spid="44"/>
                                        </p:tgtEl>
                                        <p:attrNameLst>
                                          <p:attrName>ppt_x</p:attrName>
                                          <p:attrName>ppt_y</p:attrName>
                                        </p:attrNameLst>
                                      </p:cBhvr>
                                      <p:rCtr x="16940" y="-819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88661" y="328568"/>
          <a:ext cx="8229603" cy="1399833"/>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33031">
                <a:tc>
                  <a:txBody>
                    <a:bodyPr/>
                    <a:lstStyle/>
                    <a:p>
                      <a:pPr algn="ctr" fontAlgn="ctr"/>
                      <a:r>
                        <a:rPr lang="en-CA" sz="1300" b="0" i="0" u="none" strike="noStrike" dirty="0" smtClean="0">
                          <a:solidFill>
                            <a:srgbClr val="000000"/>
                          </a:solidFill>
                          <a:effectLst/>
                          <a:latin typeface="Calibri"/>
                        </a:rPr>
                        <a:t>2</a:t>
                      </a:r>
                      <a:endParaRPr lang="en-CA" sz="13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4</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10</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3</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3</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16</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3</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NO</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0</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6601516"/>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pic>
        <p:nvPicPr>
          <p:cNvPr id="1028" name="Picture 4" descr="http://worldartsme.com/images/dice-face-clipart-1.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70" t="51959" r="35510" b="4259"/>
          <a:stretch/>
        </p:blipFill>
        <p:spPr bwMode="auto">
          <a:xfrm>
            <a:off x="8827144" y="11128709"/>
            <a:ext cx="809625" cy="804863"/>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
        <p:nvSpPr>
          <p:cNvPr id="40" name="Rectangle 39"/>
          <p:cNvSpPr/>
          <p:nvPr/>
        </p:nvSpPr>
        <p:spPr>
          <a:xfrm>
            <a:off x="4416443"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7" name="Rectangle 46"/>
          <p:cNvSpPr/>
          <p:nvPr/>
        </p:nvSpPr>
        <p:spPr>
          <a:xfrm>
            <a:off x="4837610"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51" name="Rectangle 50"/>
          <p:cNvSpPr/>
          <p:nvPr/>
        </p:nvSpPr>
        <p:spPr>
          <a:xfrm>
            <a:off x="5119901" y="784829"/>
            <a:ext cx="667170" cy="584775"/>
          </a:xfrm>
          <a:prstGeom prst="rect">
            <a:avLst/>
          </a:prstGeom>
        </p:spPr>
        <p:txBody>
          <a:bodyPr wrap="none">
            <a:spAutoFit/>
          </a:bodyPr>
          <a:lstStyle/>
          <a:p>
            <a:pPr algn="ctr" fontAlgn="ctr"/>
            <a:r>
              <a:rPr lang="en-CA" sz="3200" b="1" dirty="0">
                <a:solidFill>
                  <a:srgbClr val="1F497D"/>
                </a:solidFill>
                <a:latin typeface="Bradley Hand ITC"/>
              </a:rPr>
              <a:t>36</a:t>
            </a:r>
          </a:p>
        </p:txBody>
      </p:sp>
      <p:sp>
        <p:nvSpPr>
          <p:cNvPr id="45" name="Rectangle 44"/>
          <p:cNvSpPr/>
          <p:nvPr/>
        </p:nvSpPr>
        <p:spPr>
          <a:xfrm>
            <a:off x="5647218"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6" name="Rectangle 45"/>
          <p:cNvSpPr/>
          <p:nvPr/>
        </p:nvSpPr>
        <p:spPr>
          <a:xfrm>
            <a:off x="6080425" y="784829"/>
            <a:ext cx="444352" cy="584775"/>
          </a:xfrm>
          <a:prstGeom prst="rect">
            <a:avLst/>
          </a:prstGeom>
        </p:spPr>
        <p:txBody>
          <a:bodyPr wrap="none">
            <a:spAutoFit/>
          </a:bodyPr>
          <a:lstStyle/>
          <a:p>
            <a:pPr algn="ctr" fontAlgn="ctr"/>
            <a:r>
              <a:rPr lang="en-CA" sz="3200" b="1" dirty="0">
                <a:solidFill>
                  <a:srgbClr val="1F497D"/>
                </a:solidFill>
                <a:latin typeface="Bradley Hand ITC"/>
              </a:rPr>
              <a:t>4</a:t>
            </a:r>
          </a:p>
        </p:txBody>
      </p:sp>
      <p:sp>
        <p:nvSpPr>
          <p:cNvPr id="41" name="Rectangle 40"/>
          <p:cNvSpPr/>
          <p:nvPr/>
        </p:nvSpPr>
        <p:spPr>
          <a:xfrm>
            <a:off x="6595955"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9" name="Rectangle 48"/>
          <p:cNvSpPr/>
          <p:nvPr/>
        </p:nvSpPr>
        <p:spPr>
          <a:xfrm>
            <a:off x="7040307" y="784829"/>
            <a:ext cx="444352" cy="584775"/>
          </a:xfrm>
          <a:prstGeom prst="rect">
            <a:avLst/>
          </a:prstGeom>
        </p:spPr>
        <p:txBody>
          <a:bodyPr wrap="none">
            <a:spAutoFit/>
          </a:bodyPr>
          <a:lstStyle/>
          <a:p>
            <a:pPr algn="ctr" fontAlgn="ctr"/>
            <a:r>
              <a:rPr lang="en-CA" sz="3200" b="1" dirty="0">
                <a:solidFill>
                  <a:srgbClr val="1F497D"/>
                </a:solidFill>
                <a:latin typeface="Bradley Hand ITC"/>
              </a:rPr>
              <a:t>6</a:t>
            </a:r>
          </a:p>
        </p:txBody>
      </p:sp>
      <p:sp>
        <p:nvSpPr>
          <p:cNvPr id="50" name="Rectangle 49"/>
          <p:cNvSpPr/>
          <p:nvPr/>
        </p:nvSpPr>
        <p:spPr>
          <a:xfrm>
            <a:off x="7493866" y="810050"/>
            <a:ext cx="651140" cy="584775"/>
          </a:xfrm>
          <a:prstGeom prst="rect">
            <a:avLst/>
          </a:prstGeom>
        </p:spPr>
        <p:txBody>
          <a:bodyPr wrap="none">
            <a:spAutoFit/>
          </a:bodyPr>
          <a:lstStyle/>
          <a:p>
            <a:pPr algn="ctr" fontAlgn="ctr"/>
            <a:r>
              <a:rPr lang="en-CA" sz="3200" b="1" dirty="0">
                <a:solidFill>
                  <a:srgbClr val="1F497D"/>
                </a:solidFill>
                <a:latin typeface="Bradley Hand ITC"/>
              </a:rPr>
              <a:t>53</a:t>
            </a:r>
          </a:p>
        </p:txBody>
      </p:sp>
      <p:sp>
        <p:nvSpPr>
          <p:cNvPr id="52" name="Rectangle 51"/>
          <p:cNvSpPr/>
          <p:nvPr/>
        </p:nvSpPr>
        <p:spPr>
          <a:xfrm>
            <a:off x="8215254" y="817813"/>
            <a:ext cx="444352" cy="584775"/>
          </a:xfrm>
          <a:prstGeom prst="rect">
            <a:avLst/>
          </a:prstGeom>
        </p:spPr>
        <p:txBody>
          <a:bodyPr wrap="none">
            <a:spAutoFit/>
          </a:bodyPr>
          <a:lstStyle/>
          <a:p>
            <a:pPr algn="ctr" fontAlgn="ctr"/>
            <a:r>
              <a:rPr lang="en-CA" sz="3200" b="1" dirty="0">
                <a:solidFill>
                  <a:srgbClr val="1F497D"/>
                </a:solidFill>
                <a:latin typeface="Bradley Hand ITC"/>
              </a:rPr>
              <a:t>4</a:t>
            </a:r>
          </a:p>
        </p:txBody>
      </p:sp>
      <p:sp>
        <p:nvSpPr>
          <p:cNvPr id="53" name="Rectangle 52"/>
          <p:cNvSpPr/>
          <p:nvPr/>
        </p:nvSpPr>
        <p:spPr>
          <a:xfrm>
            <a:off x="8721103" y="780665"/>
            <a:ext cx="782587" cy="584775"/>
          </a:xfrm>
          <a:prstGeom prst="rect">
            <a:avLst/>
          </a:prstGeom>
        </p:spPr>
        <p:txBody>
          <a:bodyPr wrap="none">
            <a:spAutoFit/>
          </a:bodyPr>
          <a:lstStyle/>
          <a:p>
            <a:pPr algn="ctr" fontAlgn="ctr"/>
            <a:r>
              <a:rPr lang="en-CA" sz="3200" b="1" dirty="0">
                <a:solidFill>
                  <a:srgbClr val="1F497D"/>
                </a:solidFill>
                <a:latin typeface="Bradley Hand ITC"/>
              </a:rPr>
              <a:t>Yes</a:t>
            </a:r>
          </a:p>
        </p:txBody>
      </p:sp>
      <p:sp>
        <p:nvSpPr>
          <p:cNvPr id="54" name="Rectangle 53"/>
          <p:cNvSpPr/>
          <p:nvPr/>
        </p:nvSpPr>
        <p:spPr>
          <a:xfrm>
            <a:off x="9516629" y="786794"/>
            <a:ext cx="620683" cy="584775"/>
          </a:xfrm>
          <a:prstGeom prst="rect">
            <a:avLst/>
          </a:prstGeom>
        </p:spPr>
        <p:txBody>
          <a:bodyPr wrap="none">
            <a:spAutoFit/>
          </a:bodyPr>
          <a:lstStyle/>
          <a:p>
            <a:pPr algn="ctr" fontAlgn="ctr"/>
            <a:r>
              <a:rPr lang="en-CA" sz="3200" b="1" dirty="0">
                <a:solidFill>
                  <a:srgbClr val="1F497D"/>
                </a:solidFill>
                <a:latin typeface="Bradley Hand ITC"/>
              </a:rPr>
              <a:t>15</a:t>
            </a:r>
          </a:p>
        </p:txBody>
      </p:sp>
    </p:spTree>
    <p:extLst>
      <p:ext uri="{BB962C8B-B14F-4D97-AF65-F5344CB8AC3E}">
        <p14:creationId xmlns:p14="http://schemas.microsoft.com/office/powerpoint/2010/main" val="154279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2</a:t>
            </a:r>
            <a:endParaRPr lang="en-US" dirty="0"/>
          </a:p>
        </p:txBody>
      </p:sp>
      <p:sp>
        <p:nvSpPr>
          <p:cNvPr id="3" name="Content Placeholder 2"/>
          <p:cNvSpPr>
            <a:spLocks noGrp="1"/>
          </p:cNvSpPr>
          <p:nvPr>
            <p:ph idx="1"/>
          </p:nvPr>
        </p:nvSpPr>
        <p:spPr/>
        <p:txBody>
          <a:bodyPr/>
          <a:lstStyle/>
          <a:p>
            <a:r>
              <a:rPr lang="en-US" dirty="0"/>
              <a:t>It is ok abandon a story</a:t>
            </a:r>
          </a:p>
          <a:p>
            <a:pPr lvl="1"/>
            <a:r>
              <a:rPr lang="en-US" dirty="0"/>
              <a:t>You can come back to it later</a:t>
            </a:r>
          </a:p>
          <a:p>
            <a:r>
              <a:rPr lang="en-US" dirty="0"/>
              <a:t>It is ok to redo a story</a:t>
            </a:r>
          </a:p>
          <a:p>
            <a:pPr lvl="1"/>
            <a:r>
              <a:rPr lang="en-US" dirty="0"/>
              <a:t>If you complete a story and find that the market does not value as much as you would like, you can redo the story by pulling it back into the WIP.  If you later abandon the new redo story, you keep the value of the completed story.</a:t>
            </a:r>
            <a:endParaRPr lang="en-US" sz="2000" dirty="0"/>
          </a:p>
          <a:p>
            <a:endParaRPr lang="en-US" dirty="0" smtClean="0"/>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l="12500" r="13083" b="2155"/>
          <a:stretch/>
        </p:blipFill>
        <p:spPr>
          <a:xfrm>
            <a:off x="9046369" y="5253038"/>
            <a:ext cx="1503507" cy="1528762"/>
          </a:xfrm>
          <a:prstGeom prst="rect">
            <a:avLst/>
          </a:prstGeom>
        </p:spPr>
      </p:pic>
    </p:spTree>
    <p:extLst>
      <p:ext uri="{BB962C8B-B14F-4D97-AF65-F5344CB8AC3E}">
        <p14:creationId xmlns:p14="http://schemas.microsoft.com/office/powerpoint/2010/main" val="340361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40994" name="Picture 2" descr="http://thevirtualpresenter.com/wp-content/uploads/2012/02/hands_showof_handup_handsup_iStock_000009311779Large_TheVirtualPresenter.com_.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33351"/>
            <a:ext cx="10009982" cy="57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76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34730" y="2745239"/>
          <a:ext cx="3687762" cy="2573164"/>
        </p:xfrm>
        <a:graphic>
          <a:graphicData uri="http://schemas.openxmlformats.org/drawingml/2006/table">
            <a:tbl>
              <a:tblPr/>
              <a:tblGrid>
                <a:gridCol w="686615">
                  <a:extLst>
                    <a:ext uri="{9D8B030D-6E8A-4147-A177-3AD203B41FA5}">
                      <a16:colId xmlns:a16="http://schemas.microsoft.com/office/drawing/2014/main" xmlns="" val="20000"/>
                    </a:ext>
                  </a:extLst>
                </a:gridCol>
                <a:gridCol w="729066">
                  <a:extLst>
                    <a:ext uri="{9D8B030D-6E8A-4147-A177-3AD203B41FA5}">
                      <a16:colId xmlns:a16="http://schemas.microsoft.com/office/drawing/2014/main" xmlns="" val="20001"/>
                    </a:ext>
                  </a:extLst>
                </a:gridCol>
                <a:gridCol w="716579">
                  <a:extLst>
                    <a:ext uri="{9D8B030D-6E8A-4147-A177-3AD203B41FA5}">
                      <a16:colId xmlns:a16="http://schemas.microsoft.com/office/drawing/2014/main" xmlns="" val="20002"/>
                    </a:ext>
                  </a:extLst>
                </a:gridCol>
                <a:gridCol w="751535">
                  <a:extLst>
                    <a:ext uri="{9D8B030D-6E8A-4147-A177-3AD203B41FA5}">
                      <a16:colId xmlns:a16="http://schemas.microsoft.com/office/drawing/2014/main" xmlns="" val="20003"/>
                    </a:ext>
                  </a:extLst>
                </a:gridCol>
                <a:gridCol w="803967">
                  <a:extLst>
                    <a:ext uri="{9D8B030D-6E8A-4147-A177-3AD203B41FA5}">
                      <a16:colId xmlns:a16="http://schemas.microsoft.com/office/drawing/2014/main" xmlns="" val="20004"/>
                    </a:ext>
                  </a:extLst>
                </a:gridCol>
              </a:tblGrid>
              <a:tr h="596739">
                <a:tc gridSpan="5">
                  <a:txBody>
                    <a:bodyPr/>
                    <a:lstStyle/>
                    <a:p>
                      <a:pPr marL="0" marR="0" algn="ctr">
                        <a:lnSpc>
                          <a:spcPct val="115000"/>
                        </a:lnSpc>
                        <a:spcBef>
                          <a:spcPts val="1000"/>
                        </a:spcBef>
                        <a:spcAft>
                          <a:spcPts val="0"/>
                        </a:spcAft>
                      </a:pPr>
                      <a:endParaRPr lang="en-US" sz="1000" b="1" dirty="0">
                        <a:solidFill>
                          <a:srgbClr val="4F81BD"/>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XL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M</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S</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95285">
                <a:tc>
                  <a:txBody>
                    <a:bodyPr/>
                    <a:lstStyle/>
                    <a:p>
                      <a:endParaRPr lang="en-US" sz="600" dirty="0"/>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S</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M</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XL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323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465" y="374823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114" y="415897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838" y="423322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8888"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651" y="4282718"/>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555" y="362361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124" y="393623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159" y="363925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936039" y="304801"/>
            <a:ext cx="4611199" cy="646331"/>
          </a:xfrm>
          <a:prstGeom prst="rect">
            <a:avLst/>
          </a:prstGeom>
          <a:noFill/>
        </p:spPr>
        <p:txBody>
          <a:bodyPr wrap="none" rtlCol="0">
            <a:spAutoFit/>
          </a:bodyPr>
          <a:lstStyle/>
          <a:p>
            <a:r>
              <a:rPr lang="en-CA" sz="3600" dirty="0"/>
              <a:t>Plan the Third Iteration </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44775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1" y="4553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3410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49376" y="930593"/>
            <a:ext cx="3989368" cy="1754326"/>
          </a:xfrm>
          <a:prstGeom prst="rect">
            <a:avLst/>
          </a:prstGeom>
          <a:noFill/>
        </p:spPr>
        <p:txBody>
          <a:bodyPr wrap="square" rtlCol="0">
            <a:spAutoFit/>
          </a:bodyPr>
          <a:lstStyle/>
          <a:p>
            <a:r>
              <a:rPr lang="en-CA" dirty="0"/>
              <a:t>Must commit a minimum of 2 stories to each iteration </a:t>
            </a:r>
          </a:p>
          <a:p>
            <a:endParaRPr lang="en-CA" dirty="0"/>
          </a:p>
          <a:p>
            <a:r>
              <a:rPr lang="en-CA" dirty="0"/>
              <a:t>You can choose to commit more, but you forfeit all commitment points for that iteration if you miss any</a:t>
            </a:r>
          </a:p>
        </p:txBody>
      </p:sp>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6226777" y="2006576"/>
            <a:ext cx="905184" cy="646331"/>
          </a:xfrm>
          <a:prstGeom prst="rect">
            <a:avLst/>
          </a:prstGeom>
          <a:noFill/>
        </p:spPr>
        <p:txBody>
          <a:bodyPr wrap="none" rtlCol="0">
            <a:spAutoFit/>
          </a:bodyPr>
          <a:lstStyle/>
          <a:p>
            <a:pPr algn="ctr"/>
            <a:r>
              <a:rPr lang="en-CA" dirty="0"/>
              <a:t>Release</a:t>
            </a:r>
            <a:br>
              <a:rPr lang="en-CA" dirty="0"/>
            </a:br>
            <a:r>
              <a:rPr lang="en-CA" dirty="0"/>
              <a:t>Plan </a:t>
            </a:r>
          </a:p>
        </p:txBody>
      </p:sp>
      <p:pic>
        <p:nvPicPr>
          <p:cNvPr id="3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7770372" y="2006575"/>
            <a:ext cx="830677" cy="523220"/>
          </a:xfrm>
          <a:prstGeom prst="rect">
            <a:avLst/>
          </a:prstGeom>
          <a:noFill/>
        </p:spPr>
        <p:txBody>
          <a:bodyPr wrap="none" rtlCol="0">
            <a:spAutoFit/>
          </a:bodyPr>
          <a:lstStyle/>
          <a:p>
            <a:pPr algn="ctr"/>
            <a:r>
              <a:rPr lang="en-CA" sz="1400" dirty="0"/>
              <a:t>Iteration</a:t>
            </a:r>
          </a:p>
          <a:p>
            <a:pPr algn="ctr"/>
            <a:r>
              <a:rPr lang="en-CA" sz="1400" dirty="0"/>
              <a:t>Plan</a:t>
            </a:r>
          </a:p>
        </p:txBody>
      </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241" y="4308958"/>
            <a:ext cx="404023" cy="299968"/>
          </a:xfrm>
          <a:prstGeom prst="rect">
            <a:avLst/>
          </a:prstGeom>
          <a:solidFill>
            <a:srgbClr val="FCA2EF"/>
          </a:solidFill>
          <a:ln>
            <a:noFill/>
          </a:ln>
          <a:effectLs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347" y="4110968"/>
            <a:ext cx="404023" cy="299968"/>
          </a:xfrm>
          <a:prstGeom prst="rect">
            <a:avLst/>
          </a:prstGeom>
          <a:solidFill>
            <a:srgbClr val="FCA2EF"/>
          </a:solidFill>
          <a:ln>
            <a:noFill/>
          </a:ln>
          <a:effectLs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137" y="4759750"/>
            <a:ext cx="404023" cy="299968"/>
          </a:xfrm>
          <a:prstGeom prst="rect">
            <a:avLst/>
          </a:prstGeom>
          <a:solidFill>
            <a:srgbClr val="FCA2EF"/>
          </a:solidFill>
          <a:ln>
            <a:noFill/>
          </a:ln>
          <a:effectLs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478" y="5215140"/>
            <a:ext cx="404023" cy="299968"/>
          </a:xfrm>
          <a:prstGeom prst="rect">
            <a:avLst/>
          </a:prstGeom>
          <a:solidFill>
            <a:srgbClr val="FCA2EF"/>
          </a:solidFill>
          <a:ln>
            <a:noFill/>
          </a:ln>
          <a:effectLst/>
          <a:extLst/>
        </p:spPr>
      </p:pic>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391" y="5664454"/>
            <a:ext cx="404023" cy="299968"/>
          </a:xfrm>
          <a:prstGeom prst="rect">
            <a:avLst/>
          </a:prstGeom>
          <a:solidFill>
            <a:srgbClr val="FCA2EF"/>
          </a:solidFill>
          <a:ln>
            <a:noFill/>
          </a:ln>
          <a:effectLst/>
          <a:extLst/>
        </p:spPr>
      </p:pic>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732" y="6119844"/>
            <a:ext cx="404023" cy="299968"/>
          </a:xfrm>
          <a:prstGeom prst="rect">
            <a:avLst/>
          </a:prstGeom>
          <a:solidFill>
            <a:srgbClr val="FCA2EF"/>
          </a:solidFill>
          <a:ln>
            <a:noFill/>
          </a:ln>
          <a:effectLst/>
          <a:extLst/>
        </p:spPr>
      </p:pic>
      <p:sp>
        <p:nvSpPr>
          <p:cNvPr id="2" name="TextBox 1"/>
          <p:cNvSpPr txBox="1"/>
          <p:nvPr/>
        </p:nvSpPr>
        <p:spPr>
          <a:xfrm>
            <a:off x="3013802" y="3069380"/>
            <a:ext cx="6725085" cy="3416320"/>
          </a:xfrm>
          <a:prstGeom prst="rect">
            <a:avLst/>
          </a:prstGeom>
          <a:noFill/>
        </p:spPr>
        <p:txBody>
          <a:bodyPr wrap="square" rtlCol="0">
            <a:spAutoFit/>
          </a:bodyPr>
          <a:lstStyle/>
          <a:p>
            <a:r>
              <a:rPr lang="en-US" sz="3600" dirty="0">
                <a:solidFill>
                  <a:srgbClr val="FF0000"/>
                </a:solidFill>
              </a:rPr>
              <a:t>But Wait,</a:t>
            </a:r>
          </a:p>
          <a:p>
            <a:r>
              <a:rPr lang="en-US" sz="3600" dirty="0">
                <a:solidFill>
                  <a:srgbClr val="FF0000"/>
                </a:solidFill>
              </a:rPr>
              <a:t>Product Management has been busy and has new stories</a:t>
            </a:r>
          </a:p>
          <a:p>
            <a:endParaRPr lang="en-US" sz="3600" dirty="0">
              <a:solidFill>
                <a:srgbClr val="FF0000"/>
              </a:solidFill>
            </a:endParaRPr>
          </a:p>
          <a:p>
            <a:r>
              <a:rPr lang="en-US" sz="3600" dirty="0">
                <a:solidFill>
                  <a:srgbClr val="FF0000"/>
                </a:solidFill>
              </a:rPr>
              <a:t>And they also have new market research on value</a:t>
            </a:r>
          </a:p>
        </p:txBody>
      </p:sp>
    </p:spTree>
    <p:extLst>
      <p:ext uri="{BB962C8B-B14F-4D97-AF65-F5344CB8AC3E}">
        <p14:creationId xmlns:p14="http://schemas.microsoft.com/office/powerpoint/2010/main" val="201385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Feedback on 2 </a:t>
            </a:r>
            <a:r>
              <a:rPr lang="en-US" dirty="0" smtClean="0"/>
              <a:t>stories</a:t>
            </a:r>
            <a:endParaRPr lang="en-US" dirty="0"/>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Table 3"/>
          <p:cNvGraphicFramePr>
            <a:graphicFrameLocks noGrp="1"/>
          </p:cNvGraphicFramePr>
          <p:nvPr/>
        </p:nvGraphicFramePr>
        <p:xfrm>
          <a:off x="2676525" y="2895598"/>
          <a:ext cx="6702252" cy="1762898"/>
        </p:xfrm>
        <a:graphic>
          <a:graphicData uri="http://schemas.openxmlformats.org/drawingml/2006/table">
            <a:tbl>
              <a:tblPr firstRow="1" bandRow="1">
                <a:tableStyleId>{5C22544A-7EE6-4342-B048-85BDC9FD1C3A}</a:tableStyleId>
              </a:tblPr>
              <a:tblGrid>
                <a:gridCol w="1117042"/>
                <a:gridCol w="1117042"/>
                <a:gridCol w="1117042"/>
                <a:gridCol w="1117042"/>
                <a:gridCol w="1117042"/>
                <a:gridCol w="1117042"/>
              </a:tblGrid>
              <a:tr h="881449">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c>
                  <a:txBody>
                    <a:bodyPr/>
                    <a:lstStyle/>
                    <a:p>
                      <a:pPr algn="ctr"/>
                      <a:endParaRPr lang="en-US" sz="2400" b="1" dirty="0">
                        <a:solidFill>
                          <a:schemeClr val="tx2"/>
                        </a:solidFill>
                      </a:endParaRPr>
                    </a:p>
                  </a:txBody>
                  <a:tcPr anchor="ctr"/>
                </a:tc>
              </a:tr>
              <a:tr h="881449">
                <a:tc>
                  <a:txBody>
                    <a:bodyPr/>
                    <a:lstStyle/>
                    <a:p>
                      <a:pPr algn="ctr"/>
                      <a:r>
                        <a:rPr lang="en-US" sz="2400" b="1" dirty="0" smtClean="0">
                          <a:solidFill>
                            <a:srgbClr val="FF0000"/>
                          </a:solidFill>
                        </a:rPr>
                        <a:t>-100%</a:t>
                      </a:r>
                      <a:endParaRPr lang="en-US" sz="2400" b="1" dirty="0">
                        <a:solidFill>
                          <a:srgbClr val="FF0000"/>
                        </a:solidFill>
                      </a:endParaRPr>
                    </a:p>
                  </a:txBody>
                  <a:tcPr anchor="ctr"/>
                </a:tc>
                <a:tc>
                  <a:txBody>
                    <a:bodyPr/>
                    <a:lstStyle/>
                    <a:p>
                      <a:pPr algn="ctr"/>
                      <a:r>
                        <a:rPr lang="en-US" sz="2400" b="1" dirty="0" smtClean="0">
                          <a:solidFill>
                            <a:srgbClr val="FF0000"/>
                          </a:solidFill>
                        </a:rPr>
                        <a:t>-50%</a:t>
                      </a:r>
                      <a:endParaRPr lang="en-US" sz="2400" b="1" dirty="0">
                        <a:solidFill>
                          <a:srgbClr val="FF0000"/>
                        </a:solidFill>
                      </a:endParaRPr>
                    </a:p>
                  </a:txBody>
                  <a:tcPr anchor="ctr"/>
                </a:tc>
                <a:tc>
                  <a:txBody>
                    <a:bodyPr/>
                    <a:lstStyle/>
                    <a:p>
                      <a:pPr algn="ctr"/>
                      <a:r>
                        <a:rPr lang="en-US" sz="2400" b="1" dirty="0" smtClean="0">
                          <a:solidFill>
                            <a:srgbClr val="FF0000"/>
                          </a:solidFill>
                        </a:rPr>
                        <a:t>-25%</a:t>
                      </a:r>
                      <a:endParaRPr lang="en-US" sz="2400" b="1" dirty="0">
                        <a:solidFill>
                          <a:srgbClr val="FF0000"/>
                        </a:solidFill>
                      </a:endParaRPr>
                    </a:p>
                  </a:txBody>
                  <a:tcPr anchor="ctr"/>
                </a:tc>
                <a:tc>
                  <a:txBody>
                    <a:bodyPr/>
                    <a:lstStyle/>
                    <a:p>
                      <a:pPr algn="ctr"/>
                      <a:r>
                        <a:rPr lang="en-US" sz="2400" b="1" dirty="0" smtClean="0">
                          <a:solidFill>
                            <a:srgbClr val="00B050"/>
                          </a:solidFill>
                        </a:rPr>
                        <a:t>+25%</a:t>
                      </a:r>
                      <a:endParaRPr lang="en-US" sz="2400" b="1" dirty="0">
                        <a:solidFill>
                          <a:srgbClr val="00B050"/>
                        </a:solidFill>
                      </a:endParaRPr>
                    </a:p>
                  </a:txBody>
                  <a:tcPr anchor="ctr"/>
                </a:tc>
                <a:tc>
                  <a:txBody>
                    <a:bodyPr/>
                    <a:lstStyle/>
                    <a:p>
                      <a:pPr algn="ctr"/>
                      <a:r>
                        <a:rPr lang="en-US" sz="2400" b="1" dirty="0" smtClean="0">
                          <a:solidFill>
                            <a:srgbClr val="00B050"/>
                          </a:solidFill>
                        </a:rPr>
                        <a:t>+50%</a:t>
                      </a:r>
                      <a:endParaRPr lang="en-US" sz="2400" b="1" dirty="0">
                        <a:solidFill>
                          <a:srgbClr val="00B050"/>
                        </a:solidFill>
                      </a:endParaRPr>
                    </a:p>
                  </a:txBody>
                  <a:tcPr anchor="ctr"/>
                </a:tc>
                <a:tc>
                  <a:txBody>
                    <a:bodyPr/>
                    <a:lstStyle/>
                    <a:p>
                      <a:pPr algn="ctr"/>
                      <a:r>
                        <a:rPr lang="en-US" sz="2400" b="1" dirty="0" smtClean="0">
                          <a:solidFill>
                            <a:srgbClr val="00B050"/>
                          </a:solidFill>
                        </a:rPr>
                        <a:t>+100%</a:t>
                      </a:r>
                      <a:endParaRPr lang="en-US" sz="2400" b="1" dirty="0">
                        <a:solidFill>
                          <a:srgbClr val="00B050"/>
                        </a:solidFill>
                      </a:endParaRPr>
                    </a:p>
                  </a:txBody>
                  <a:tcPr anchor="ctr"/>
                </a:tc>
              </a:tr>
            </a:tbl>
          </a:graphicData>
        </a:graphic>
      </p:graphicFrame>
      <p:pic>
        <p:nvPicPr>
          <p:cNvPr id="5" name="Picture 4"/>
          <p:cNvPicPr>
            <a:picLocks noChangeAspect="1"/>
          </p:cNvPicPr>
          <p:nvPr/>
        </p:nvPicPr>
        <p:blipFill rotWithShape="1">
          <a:blip r:embed="rId2">
            <a:clrChange>
              <a:clrFrom>
                <a:srgbClr val="FFFFFF"/>
              </a:clrFrom>
              <a:clrTo>
                <a:srgbClr val="FFFFFF">
                  <a:alpha val="0"/>
                </a:srgbClr>
              </a:clrTo>
            </a:clrChange>
          </a:blip>
          <a:srcRect l="1468" t="2994" r="69431" b="54794"/>
          <a:stretch/>
        </p:blipFill>
        <p:spPr>
          <a:xfrm>
            <a:off x="2866095" y="2939279"/>
            <a:ext cx="792760" cy="775983"/>
          </a:xfrm>
          <a:prstGeom prst="rect">
            <a:avLst/>
          </a:prstGeom>
        </p:spPr>
      </p:pic>
      <p:pic>
        <p:nvPicPr>
          <p:cNvPr id="6" name="Picture 5"/>
          <p:cNvPicPr>
            <a:picLocks noChangeAspect="1"/>
          </p:cNvPicPr>
          <p:nvPr/>
        </p:nvPicPr>
        <p:blipFill rotWithShape="1">
          <a:blip r:embed="rId2">
            <a:clrChange>
              <a:clrFrom>
                <a:srgbClr val="FFFFFF"/>
              </a:clrFrom>
              <a:clrTo>
                <a:srgbClr val="FFFFFF">
                  <a:alpha val="0"/>
                </a:srgbClr>
              </a:clrTo>
            </a:clrChange>
          </a:blip>
          <a:srcRect l="35959" t="2081" r="35710" b="54339"/>
          <a:stretch/>
        </p:blipFill>
        <p:spPr>
          <a:xfrm>
            <a:off x="3979597" y="2926695"/>
            <a:ext cx="771787" cy="801149"/>
          </a:xfrm>
          <a:prstGeom prst="rect">
            <a:avLst/>
          </a:prstGeom>
        </p:spPr>
      </p:pic>
      <p:pic>
        <p:nvPicPr>
          <p:cNvPr id="7" name="Picture 2" descr="http://worldartsme.com/images/dice-face-clipart-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00" t="52035" r="69807" b="3929"/>
          <a:stretch/>
        </p:blipFill>
        <p:spPr bwMode="auto">
          <a:xfrm>
            <a:off x="6183220" y="2962702"/>
            <a:ext cx="784371" cy="809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orldartsme.com/images/dice-face-clipart-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325" t="52018" r="1305" b="4718"/>
          <a:stretch/>
        </p:blipFill>
        <p:spPr bwMode="auto">
          <a:xfrm>
            <a:off x="8386843" y="2949612"/>
            <a:ext cx="800101" cy="76565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72126" y="2962702"/>
            <a:ext cx="75821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307886" y="2977610"/>
            <a:ext cx="752534" cy="779721"/>
          </a:xfrm>
          <a:prstGeom prst="rect">
            <a:avLst/>
          </a:prstGeom>
        </p:spPr>
      </p:pic>
    </p:spTree>
    <p:extLst>
      <p:ext uri="{BB962C8B-B14F-4D97-AF65-F5344CB8AC3E}">
        <p14:creationId xmlns:p14="http://schemas.microsoft.com/office/powerpoint/2010/main" val="3342389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34730" y="2745239"/>
          <a:ext cx="3687762" cy="2573164"/>
        </p:xfrm>
        <a:graphic>
          <a:graphicData uri="http://schemas.openxmlformats.org/drawingml/2006/table">
            <a:tbl>
              <a:tblPr/>
              <a:tblGrid>
                <a:gridCol w="686615">
                  <a:extLst>
                    <a:ext uri="{9D8B030D-6E8A-4147-A177-3AD203B41FA5}">
                      <a16:colId xmlns:a16="http://schemas.microsoft.com/office/drawing/2014/main" xmlns="" val="20000"/>
                    </a:ext>
                  </a:extLst>
                </a:gridCol>
                <a:gridCol w="729066">
                  <a:extLst>
                    <a:ext uri="{9D8B030D-6E8A-4147-A177-3AD203B41FA5}">
                      <a16:colId xmlns:a16="http://schemas.microsoft.com/office/drawing/2014/main" xmlns="" val="20001"/>
                    </a:ext>
                  </a:extLst>
                </a:gridCol>
                <a:gridCol w="716579">
                  <a:extLst>
                    <a:ext uri="{9D8B030D-6E8A-4147-A177-3AD203B41FA5}">
                      <a16:colId xmlns:a16="http://schemas.microsoft.com/office/drawing/2014/main" xmlns="" val="20002"/>
                    </a:ext>
                  </a:extLst>
                </a:gridCol>
                <a:gridCol w="751535">
                  <a:extLst>
                    <a:ext uri="{9D8B030D-6E8A-4147-A177-3AD203B41FA5}">
                      <a16:colId xmlns:a16="http://schemas.microsoft.com/office/drawing/2014/main" xmlns="" val="20003"/>
                    </a:ext>
                  </a:extLst>
                </a:gridCol>
                <a:gridCol w="803967">
                  <a:extLst>
                    <a:ext uri="{9D8B030D-6E8A-4147-A177-3AD203B41FA5}">
                      <a16:colId xmlns:a16="http://schemas.microsoft.com/office/drawing/2014/main" xmlns="" val="20004"/>
                    </a:ext>
                  </a:extLst>
                </a:gridCol>
              </a:tblGrid>
              <a:tr h="596739">
                <a:tc gridSpan="5">
                  <a:txBody>
                    <a:bodyPr/>
                    <a:lstStyle/>
                    <a:p>
                      <a:pPr marL="0" marR="0" algn="ctr">
                        <a:lnSpc>
                          <a:spcPct val="115000"/>
                        </a:lnSpc>
                        <a:spcBef>
                          <a:spcPts val="1000"/>
                        </a:spcBef>
                        <a:spcAft>
                          <a:spcPts val="0"/>
                        </a:spcAft>
                      </a:pPr>
                      <a:endParaRPr lang="en-US" sz="1000" b="1" dirty="0">
                        <a:solidFill>
                          <a:srgbClr val="4F81BD"/>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XL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L</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M</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95285">
                <a:tc>
                  <a:txBody>
                    <a:bodyPr/>
                    <a:lstStyle/>
                    <a:p>
                      <a:pPr marL="0" marR="0" algn="ctr">
                        <a:lnSpc>
                          <a:spcPct val="115000"/>
                        </a:lnSpc>
                        <a:spcBef>
                          <a:spcPts val="0"/>
                        </a:spcBef>
                        <a:spcAft>
                          <a:spcPts val="0"/>
                        </a:spcAft>
                      </a:pPr>
                      <a:r>
                        <a:rPr lang="en-US" sz="1000" dirty="0" smtClean="0">
                          <a:latin typeface="Calibri"/>
                          <a:ea typeface="Times New Roman"/>
                          <a:cs typeface="Times New Roman"/>
                        </a:rPr>
                        <a:t>S</a:t>
                      </a: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000" kern="1200" dirty="0">
                        <a:solidFill>
                          <a:schemeClr val="tx1"/>
                        </a:solidFill>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000" dirty="0">
                        <a:latin typeface="Calibri"/>
                        <a:ea typeface="Times New Roman"/>
                        <a:cs typeface="Times New Roman"/>
                      </a:endParaRP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95285">
                <a:tc>
                  <a:txBody>
                    <a:bodyPr/>
                    <a:lstStyle/>
                    <a:p>
                      <a:endParaRPr lang="en-US" sz="600" dirty="0"/>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S</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M</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XL</a:t>
                      </a:r>
                    </a:p>
                  </a:txBody>
                  <a:tcPr marL="21568" marR="2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323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465" y="374823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114" y="415897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838" y="423322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8888" y="3960984"/>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651" y="4282718"/>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555" y="3623619"/>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124" y="3936235"/>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159" y="3639250"/>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936039" y="304801"/>
            <a:ext cx="4611199" cy="646331"/>
          </a:xfrm>
          <a:prstGeom prst="rect">
            <a:avLst/>
          </a:prstGeom>
          <a:noFill/>
        </p:spPr>
        <p:txBody>
          <a:bodyPr wrap="none" rtlCol="0">
            <a:spAutoFit/>
          </a:bodyPr>
          <a:lstStyle/>
          <a:p>
            <a:r>
              <a:rPr lang="en-CA" sz="3600" dirty="0"/>
              <a:t>Plan the Third Iteration </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44775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1" y="4553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3410772"/>
            <a:ext cx="404023" cy="2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49376" y="930593"/>
            <a:ext cx="3989368" cy="1754326"/>
          </a:xfrm>
          <a:prstGeom prst="rect">
            <a:avLst/>
          </a:prstGeom>
          <a:noFill/>
        </p:spPr>
        <p:txBody>
          <a:bodyPr wrap="square" rtlCol="0">
            <a:spAutoFit/>
          </a:bodyPr>
          <a:lstStyle/>
          <a:p>
            <a:r>
              <a:rPr lang="en-CA" dirty="0"/>
              <a:t>Must commit a minimum of 2 stories to each iteration </a:t>
            </a:r>
          </a:p>
          <a:p>
            <a:endParaRPr lang="en-CA" dirty="0"/>
          </a:p>
          <a:p>
            <a:r>
              <a:rPr lang="en-CA" dirty="0"/>
              <a:t>You can choose to commit more, but you forfeit all commitment points for that iteration if you miss any</a:t>
            </a:r>
          </a:p>
        </p:txBody>
      </p:sp>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8763000"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5800725"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7464"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6226777" y="2006576"/>
            <a:ext cx="905184" cy="646331"/>
          </a:xfrm>
          <a:prstGeom prst="rect">
            <a:avLst/>
          </a:prstGeom>
          <a:noFill/>
        </p:spPr>
        <p:txBody>
          <a:bodyPr wrap="none" rtlCol="0">
            <a:spAutoFit/>
          </a:bodyPr>
          <a:lstStyle/>
          <a:p>
            <a:pPr algn="ctr"/>
            <a:r>
              <a:rPr lang="en-CA" dirty="0"/>
              <a:t>Release</a:t>
            </a:r>
            <a:br>
              <a:rPr lang="en-CA" dirty="0"/>
            </a:br>
            <a:r>
              <a:rPr lang="en-CA" dirty="0"/>
              <a:t>Plan </a:t>
            </a:r>
          </a:p>
        </p:txBody>
      </p:sp>
      <p:pic>
        <p:nvPicPr>
          <p:cNvPr id="3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41" r="77739"/>
          <a:stretch/>
        </p:blipFill>
        <p:spPr bwMode="auto">
          <a:xfrm>
            <a:off x="7307062" y="2006576"/>
            <a:ext cx="342900" cy="4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1" y="1853190"/>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7770372" y="2006575"/>
            <a:ext cx="830677" cy="523220"/>
          </a:xfrm>
          <a:prstGeom prst="rect">
            <a:avLst/>
          </a:prstGeom>
          <a:noFill/>
        </p:spPr>
        <p:txBody>
          <a:bodyPr wrap="none" rtlCol="0">
            <a:spAutoFit/>
          </a:bodyPr>
          <a:lstStyle/>
          <a:p>
            <a:pPr algn="ctr"/>
            <a:r>
              <a:rPr lang="en-CA" sz="1400" dirty="0"/>
              <a:t>Iteration</a:t>
            </a:r>
          </a:p>
          <a:p>
            <a:pPr algn="ctr"/>
            <a:r>
              <a:rPr lang="en-CA" sz="1400" dirty="0"/>
              <a:t>Plan</a:t>
            </a:r>
          </a:p>
        </p:txBody>
      </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601" y="1899358"/>
            <a:ext cx="1283813" cy="9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345" y="4582686"/>
            <a:ext cx="404023" cy="299968"/>
          </a:xfrm>
          <a:prstGeom prst="rect">
            <a:avLst/>
          </a:prstGeom>
          <a:solidFill>
            <a:srgbClr val="FCA2EF"/>
          </a:solidFill>
          <a:ln>
            <a:noFill/>
          </a:ln>
          <a:effectLst/>
          <a:extLst/>
        </p:spPr>
      </p:pic>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241" y="4308958"/>
            <a:ext cx="404023" cy="299968"/>
          </a:xfrm>
          <a:prstGeom prst="rect">
            <a:avLst/>
          </a:prstGeom>
          <a:solidFill>
            <a:srgbClr val="FCA2EF"/>
          </a:solidFill>
          <a:ln>
            <a:noFill/>
          </a:ln>
          <a:effectLs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347" y="4110968"/>
            <a:ext cx="404023" cy="299968"/>
          </a:xfrm>
          <a:prstGeom prst="rect">
            <a:avLst/>
          </a:prstGeom>
          <a:solidFill>
            <a:srgbClr val="FCA2EF"/>
          </a:solidFill>
          <a:ln>
            <a:noFill/>
          </a:ln>
          <a:effectLs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137" y="4759750"/>
            <a:ext cx="404023" cy="299968"/>
          </a:xfrm>
          <a:prstGeom prst="rect">
            <a:avLst/>
          </a:prstGeom>
          <a:solidFill>
            <a:srgbClr val="FCA2EF"/>
          </a:solidFill>
          <a:ln>
            <a:noFill/>
          </a:ln>
          <a:effectLs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478" y="5215140"/>
            <a:ext cx="404023" cy="299968"/>
          </a:xfrm>
          <a:prstGeom prst="rect">
            <a:avLst/>
          </a:prstGeom>
          <a:solidFill>
            <a:srgbClr val="FCA2EF"/>
          </a:solidFill>
          <a:ln>
            <a:noFill/>
          </a:ln>
          <a:effectLst/>
          <a:extLst/>
        </p:spPr>
      </p:pic>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391" y="5664454"/>
            <a:ext cx="404023" cy="299968"/>
          </a:xfrm>
          <a:prstGeom prst="rect">
            <a:avLst/>
          </a:prstGeom>
          <a:solidFill>
            <a:srgbClr val="FCA2EF"/>
          </a:solidFill>
          <a:ln>
            <a:noFill/>
          </a:ln>
          <a:effectLst/>
          <a:extLst/>
        </p:spPr>
      </p:pic>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732" y="6119844"/>
            <a:ext cx="404023" cy="299968"/>
          </a:xfrm>
          <a:prstGeom prst="rect">
            <a:avLst/>
          </a:prstGeom>
          <a:solidFill>
            <a:srgbClr val="FCA2EF"/>
          </a:solidFill>
          <a:ln>
            <a:noFill/>
          </a:ln>
          <a:effectLst/>
          <a:extLst/>
        </p:spPr>
      </p:pic>
      <p:sp>
        <p:nvSpPr>
          <p:cNvPr id="2" name="TextBox 1"/>
          <p:cNvSpPr txBox="1"/>
          <p:nvPr/>
        </p:nvSpPr>
        <p:spPr>
          <a:xfrm>
            <a:off x="1824252" y="5664455"/>
            <a:ext cx="3498241" cy="646331"/>
          </a:xfrm>
          <a:prstGeom prst="rect">
            <a:avLst/>
          </a:prstGeom>
          <a:noFill/>
        </p:spPr>
        <p:txBody>
          <a:bodyPr wrap="square" rtlCol="0">
            <a:spAutoFit/>
          </a:bodyPr>
          <a:lstStyle/>
          <a:p>
            <a:r>
              <a:rPr lang="en-US" dirty="0"/>
              <a:t>Remember your release commitment!</a:t>
            </a:r>
          </a:p>
        </p:txBody>
      </p:sp>
    </p:spTree>
    <p:extLst>
      <p:ext uri="{BB962C8B-B14F-4D97-AF65-F5344CB8AC3E}">
        <p14:creationId xmlns:p14="http://schemas.microsoft.com/office/powerpoint/2010/main" val="353129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3.7037E-6 L 0.46016 -0.06736 " pathEditMode="relative" rAng="0" ptsTypes="AA">
                                      <p:cBhvr>
                                        <p:cTn id="6" dur="2000" fill="hold"/>
                                        <p:tgtEl>
                                          <p:spTgt spid="42"/>
                                        </p:tgtEl>
                                        <p:attrNameLst>
                                          <p:attrName>ppt_x</p:attrName>
                                          <p:attrName>ppt_y</p:attrName>
                                        </p:attrNameLst>
                                      </p:cBhvr>
                                      <p:rCtr x="23008" y="-3380"/>
                                    </p:animMotion>
                                  </p:childTnLst>
                                </p:cTn>
                              </p:par>
                              <p:par>
                                <p:cTn id="7" presetID="42" presetClass="path" presetSubtype="0" accel="50000" decel="50000" fill="hold" nodeType="withEffect">
                                  <p:stCondLst>
                                    <p:cond delay="0"/>
                                  </p:stCondLst>
                                  <p:childTnLst>
                                    <p:animMotion origin="layout" path="M 4.16667E-7 1.11022E-16 L 0.1474 -0.10903 " pathEditMode="relative" rAng="0" ptsTypes="AA">
                                      <p:cBhvr>
                                        <p:cTn id="8" dur="2000" fill="hold"/>
                                        <p:tgtEl>
                                          <p:spTgt spid="43"/>
                                        </p:tgtEl>
                                        <p:attrNameLst>
                                          <p:attrName>ppt_x</p:attrName>
                                          <p:attrName>ppt_y</p:attrName>
                                        </p:attrNameLst>
                                      </p:cBhvr>
                                      <p:rCtr x="7370" y="-5463"/>
                                    </p:animMotion>
                                  </p:childTnLst>
                                </p:cTn>
                              </p:par>
                              <p:par>
                                <p:cTn id="9" presetID="42" presetClass="path" presetSubtype="0" accel="50000" decel="50000" fill="hold" nodeType="withEffect">
                                  <p:stCondLst>
                                    <p:cond delay="0"/>
                                  </p:stCondLst>
                                  <p:childTnLst>
                                    <p:animMotion origin="layout" path="M -0.01093 0.00208 L 0.33177 -0.16158 " pathEditMode="relative" rAng="0" ptsTypes="AA">
                                      <p:cBhvr>
                                        <p:cTn id="10" dur="2000" fill="hold"/>
                                        <p:tgtEl>
                                          <p:spTgt spid="44"/>
                                        </p:tgtEl>
                                        <p:attrNameLst>
                                          <p:attrName>ppt_x</p:attrName>
                                          <p:attrName>ppt_y</p:attrName>
                                        </p:attrNameLst>
                                      </p:cBhvr>
                                      <p:rCtr x="17135" y="-819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88661" y="328567"/>
          <a:ext cx="8229603" cy="1832864"/>
        </p:xfrm>
        <a:graphic>
          <a:graphicData uri="http://schemas.openxmlformats.org/drawingml/2006/table">
            <a:tbl>
              <a:tblPr/>
              <a:tblGrid>
                <a:gridCol w="474930">
                  <a:extLst>
                    <a:ext uri="{9D8B030D-6E8A-4147-A177-3AD203B41FA5}">
                      <a16:colId xmlns:a16="http://schemas.microsoft.com/office/drawing/2014/main" xmlns="" val="20000"/>
                    </a:ext>
                  </a:extLst>
                </a:gridCol>
                <a:gridCol w="713651">
                  <a:extLst>
                    <a:ext uri="{9D8B030D-6E8A-4147-A177-3AD203B41FA5}">
                      <a16:colId xmlns:a16="http://schemas.microsoft.com/office/drawing/2014/main" xmlns="" val="20001"/>
                    </a:ext>
                  </a:extLst>
                </a:gridCol>
                <a:gridCol w="399544">
                  <a:extLst>
                    <a:ext uri="{9D8B030D-6E8A-4147-A177-3AD203B41FA5}">
                      <a16:colId xmlns:a16="http://schemas.microsoft.com/office/drawing/2014/main" xmlns="" val="20002"/>
                    </a:ext>
                  </a:extLst>
                </a:gridCol>
                <a:gridCol w="399544">
                  <a:extLst>
                    <a:ext uri="{9D8B030D-6E8A-4147-A177-3AD203B41FA5}">
                      <a16:colId xmlns:a16="http://schemas.microsoft.com/office/drawing/2014/main" xmlns="" val="20003"/>
                    </a:ext>
                  </a:extLst>
                </a:gridCol>
                <a:gridCol w="407082">
                  <a:extLst>
                    <a:ext uri="{9D8B030D-6E8A-4147-A177-3AD203B41FA5}">
                      <a16:colId xmlns:a16="http://schemas.microsoft.com/office/drawing/2014/main" xmlns="" val="20004"/>
                    </a:ext>
                  </a:extLst>
                </a:gridCol>
                <a:gridCol w="437237">
                  <a:extLst>
                    <a:ext uri="{9D8B030D-6E8A-4147-A177-3AD203B41FA5}">
                      <a16:colId xmlns:a16="http://schemas.microsoft.com/office/drawing/2014/main" xmlns="" val="20005"/>
                    </a:ext>
                  </a:extLst>
                </a:gridCol>
                <a:gridCol w="399544">
                  <a:extLst>
                    <a:ext uri="{9D8B030D-6E8A-4147-A177-3AD203B41FA5}">
                      <a16:colId xmlns:a16="http://schemas.microsoft.com/office/drawing/2014/main" xmlns="" val="20006"/>
                    </a:ext>
                  </a:extLst>
                </a:gridCol>
                <a:gridCol w="429698">
                  <a:extLst>
                    <a:ext uri="{9D8B030D-6E8A-4147-A177-3AD203B41FA5}">
                      <a16:colId xmlns:a16="http://schemas.microsoft.com/office/drawing/2014/main" xmlns="" val="20007"/>
                    </a:ext>
                  </a:extLst>
                </a:gridCol>
                <a:gridCol w="407082">
                  <a:extLst>
                    <a:ext uri="{9D8B030D-6E8A-4147-A177-3AD203B41FA5}">
                      <a16:colId xmlns:a16="http://schemas.microsoft.com/office/drawing/2014/main" xmlns="" val="20008"/>
                    </a:ext>
                  </a:extLst>
                </a:gridCol>
                <a:gridCol w="459853">
                  <a:extLst>
                    <a:ext uri="{9D8B030D-6E8A-4147-A177-3AD203B41FA5}">
                      <a16:colId xmlns:a16="http://schemas.microsoft.com/office/drawing/2014/main" xmlns="" val="20009"/>
                    </a:ext>
                  </a:extLst>
                </a:gridCol>
                <a:gridCol w="512623">
                  <a:extLst>
                    <a:ext uri="{9D8B030D-6E8A-4147-A177-3AD203B41FA5}">
                      <a16:colId xmlns:a16="http://schemas.microsoft.com/office/drawing/2014/main" xmlns="" val="20010"/>
                    </a:ext>
                  </a:extLst>
                </a:gridCol>
                <a:gridCol w="474930">
                  <a:extLst>
                    <a:ext uri="{9D8B030D-6E8A-4147-A177-3AD203B41FA5}">
                      <a16:colId xmlns:a16="http://schemas.microsoft.com/office/drawing/2014/main" xmlns="" val="20011"/>
                    </a:ext>
                  </a:extLst>
                </a:gridCol>
                <a:gridCol w="613137">
                  <a:extLst>
                    <a:ext uri="{9D8B030D-6E8A-4147-A177-3AD203B41FA5}">
                      <a16:colId xmlns:a16="http://schemas.microsoft.com/office/drawing/2014/main" xmlns="" val="20012"/>
                    </a:ext>
                  </a:extLst>
                </a:gridCol>
                <a:gridCol w="613137">
                  <a:extLst>
                    <a:ext uri="{9D8B030D-6E8A-4147-A177-3AD203B41FA5}">
                      <a16:colId xmlns:a16="http://schemas.microsoft.com/office/drawing/2014/main" xmlns="" val="20013"/>
                    </a:ext>
                  </a:extLst>
                </a:gridCol>
                <a:gridCol w="753857">
                  <a:extLst>
                    <a:ext uri="{9D8B030D-6E8A-4147-A177-3AD203B41FA5}">
                      <a16:colId xmlns:a16="http://schemas.microsoft.com/office/drawing/2014/main" xmlns="" val="20014"/>
                    </a:ext>
                  </a:extLst>
                </a:gridCol>
                <a:gridCol w="733754">
                  <a:extLst>
                    <a:ext uri="{9D8B030D-6E8A-4147-A177-3AD203B41FA5}">
                      <a16:colId xmlns:a16="http://schemas.microsoft.com/office/drawing/2014/main" xmlns="" val="20015"/>
                    </a:ext>
                  </a:extLst>
                </a:gridCol>
              </a:tblGrid>
              <a:tr h="248091">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700" b="0" i="0" u="none" strike="noStrike" dirty="0">
                          <a:solidFill>
                            <a:srgbClr val="000000"/>
                          </a:solidFill>
                          <a:effectLst/>
                          <a:latin typeface="Calibri"/>
                        </a:rPr>
                        <a:t> # Stories Committed to Iteration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CA" sz="900" b="0" i="0" u="none" strike="noStrike" dirty="0" smtClean="0">
                          <a:solidFill>
                            <a:srgbClr val="000000"/>
                          </a:solidFill>
                          <a:effectLst/>
                          <a:latin typeface="Calibri"/>
                        </a:rPr>
                        <a:t>Roll</a:t>
                      </a:r>
                      <a:r>
                        <a:rPr lang="en-CA" sz="900" b="0" i="0" u="none" strike="noStrike" baseline="0" dirty="0" smtClean="0">
                          <a:solidFill>
                            <a:srgbClr val="000000"/>
                          </a:solidFill>
                          <a:effectLst/>
                          <a:latin typeface="Calibri"/>
                        </a:rPr>
                        <a:t> (Day)</a:t>
                      </a:r>
                      <a:endParaRPr lang="en-CA"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Total of Accepted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 Stories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Iteration Commitment Met?(Yes/No)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CA" sz="900" b="0" i="0" u="none" strike="noStrike" dirty="0">
                          <a:solidFill>
                            <a:srgbClr val="000000"/>
                          </a:solidFill>
                          <a:effectLst/>
                          <a:latin typeface="Calibri"/>
                        </a:rPr>
                        <a:t>Commitment Points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80">
                <a:tc>
                  <a:txBody>
                    <a:bodyPr/>
                    <a:lstStyle/>
                    <a:p>
                      <a:pPr algn="l" fontAlgn="b"/>
                      <a:r>
                        <a:rPr lang="en-CA" sz="900" b="0" i="0" u="none" strike="noStrike">
                          <a:solidFill>
                            <a:srgbClr val="000000"/>
                          </a:solidFill>
                          <a:effectLst/>
                          <a:latin typeface="Calibri"/>
                        </a:rPr>
                        <a:t>Iteration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gn="r" fontAlgn="b"/>
                      <a:r>
                        <a:rPr lang="en-CA"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9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xmlns="" val="10001"/>
                  </a:ext>
                </a:extLst>
              </a:tr>
              <a:tr h="433031">
                <a:tc>
                  <a:txBody>
                    <a:bodyPr/>
                    <a:lstStyle/>
                    <a:p>
                      <a:pPr algn="ctr" fontAlgn="ctr"/>
                      <a:r>
                        <a:rPr lang="en-CA" sz="13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33031">
                <a:tc>
                  <a:txBody>
                    <a:bodyPr/>
                    <a:lstStyle/>
                    <a:p>
                      <a:pPr algn="ctr" fontAlgn="ctr"/>
                      <a:r>
                        <a:rPr lang="en-CA" sz="1300" b="0" i="0" u="none" strike="noStrike" dirty="0" smtClean="0">
                          <a:solidFill>
                            <a:srgbClr val="000000"/>
                          </a:solidFill>
                          <a:effectLst/>
                          <a:latin typeface="Calibri"/>
                        </a:rPr>
                        <a:t>2</a:t>
                      </a:r>
                      <a:endParaRPr lang="en-CA" sz="13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4</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10</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3</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3</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16</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3</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NO</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0</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6601516"/>
                  </a:ext>
                </a:extLst>
              </a:tr>
              <a:tr h="433031">
                <a:tc>
                  <a:txBody>
                    <a:bodyPr/>
                    <a:lstStyle/>
                    <a:p>
                      <a:pPr algn="ctr" fontAlgn="ctr"/>
                      <a:r>
                        <a:rPr lang="en-CA" sz="1300" b="0" i="0" u="none" strike="noStrike" dirty="0" smtClean="0">
                          <a:solidFill>
                            <a:srgbClr val="000000"/>
                          </a:solidFill>
                          <a:effectLst/>
                          <a:latin typeface="Calibri"/>
                        </a:rPr>
                        <a:t>3</a:t>
                      </a:r>
                      <a:endParaRPr lang="en-CA" sz="13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4</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10</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2</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3</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14</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X</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29</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4</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Yes</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2800" b="1" i="0" u="none" strike="noStrike" dirty="0" smtClean="0">
                          <a:solidFill>
                            <a:srgbClr val="1F497D"/>
                          </a:solidFill>
                          <a:effectLst/>
                          <a:latin typeface="Bradley Hand ITC"/>
                        </a:rPr>
                        <a:t>20</a:t>
                      </a:r>
                      <a:endParaRPr lang="en-CA" sz="2800" b="1" i="0" u="none" strike="noStrike" dirty="0">
                        <a:solidFill>
                          <a:srgbClr val="1F497D"/>
                        </a:solidFill>
                        <a:effectLst/>
                        <a:latin typeface="Bradley Hand IT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0649093"/>
                  </a:ext>
                </a:extLst>
              </a:tr>
            </a:tbl>
          </a:graphicData>
        </a:graphic>
      </p:graphicFrame>
      <p:sp>
        <p:nvSpPr>
          <p:cNvPr id="3" name="Rectangle 2"/>
          <p:cNvSpPr/>
          <p:nvPr/>
        </p:nvSpPr>
        <p:spPr>
          <a:xfrm>
            <a:off x="2571750" y="784830"/>
            <a:ext cx="417102" cy="584775"/>
          </a:xfrm>
          <a:prstGeom prst="rect">
            <a:avLst/>
          </a:prstGeom>
        </p:spPr>
        <p:txBody>
          <a:bodyPr wrap="none">
            <a:spAutoFit/>
          </a:bodyPr>
          <a:lstStyle/>
          <a:p>
            <a:pPr algn="ctr" fontAlgn="ctr"/>
            <a:r>
              <a:rPr lang="en-CA" sz="3200" b="1" dirty="0">
                <a:solidFill>
                  <a:srgbClr val="1F497D"/>
                </a:solidFill>
                <a:latin typeface="Bradley Hand ITC"/>
              </a:rPr>
              <a:t>3</a:t>
            </a:r>
          </a:p>
        </p:txBody>
      </p:sp>
      <p:sp>
        <p:nvSpPr>
          <p:cNvPr id="36" name="Rectangle 35"/>
          <p:cNvSpPr/>
          <p:nvPr/>
        </p:nvSpPr>
        <p:spPr>
          <a:xfrm>
            <a:off x="3156033" y="784830"/>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37" name="Rectangle 36"/>
          <p:cNvSpPr/>
          <p:nvPr/>
        </p:nvSpPr>
        <p:spPr>
          <a:xfrm>
            <a:off x="3559193" y="784829"/>
            <a:ext cx="444353" cy="584775"/>
          </a:xfrm>
          <a:prstGeom prst="rect">
            <a:avLst/>
          </a:prstGeom>
        </p:spPr>
        <p:txBody>
          <a:bodyPr wrap="none">
            <a:spAutoFit/>
          </a:bodyPr>
          <a:lstStyle/>
          <a:p>
            <a:pPr algn="ctr" fontAlgn="ctr"/>
            <a:r>
              <a:rPr lang="en-CA" sz="3200" b="1" dirty="0">
                <a:solidFill>
                  <a:srgbClr val="1F497D"/>
                </a:solidFill>
                <a:latin typeface="Bradley Hand ITC"/>
              </a:rPr>
              <a:t>X</a:t>
            </a:r>
          </a:p>
        </p:txBody>
      </p:sp>
      <p:pic>
        <p:nvPicPr>
          <p:cNvPr id="1028" name="Picture 4" descr="http://worldartsme.com/images/dice-face-clipart-1.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70" t="51959" r="35510" b="4259"/>
          <a:stretch/>
        </p:blipFill>
        <p:spPr bwMode="auto">
          <a:xfrm>
            <a:off x="8827144" y="11128709"/>
            <a:ext cx="809625" cy="804863"/>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3988588" y="784829"/>
            <a:ext cx="449162" cy="584775"/>
          </a:xfrm>
          <a:prstGeom prst="rect">
            <a:avLst/>
          </a:prstGeom>
        </p:spPr>
        <p:txBody>
          <a:bodyPr wrap="none">
            <a:spAutoFit/>
          </a:bodyPr>
          <a:lstStyle/>
          <a:p>
            <a:pPr algn="ctr" fontAlgn="ctr"/>
            <a:r>
              <a:rPr lang="en-CA" sz="3200" b="1" dirty="0">
                <a:solidFill>
                  <a:srgbClr val="1F497D"/>
                </a:solidFill>
                <a:latin typeface="Bradley Hand ITC"/>
              </a:rPr>
              <a:t>7</a:t>
            </a:r>
          </a:p>
        </p:txBody>
      </p:sp>
      <p:sp>
        <p:nvSpPr>
          <p:cNvPr id="40" name="Rectangle 39"/>
          <p:cNvSpPr/>
          <p:nvPr/>
        </p:nvSpPr>
        <p:spPr>
          <a:xfrm>
            <a:off x="4416443"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7" name="Rectangle 46"/>
          <p:cNvSpPr/>
          <p:nvPr/>
        </p:nvSpPr>
        <p:spPr>
          <a:xfrm>
            <a:off x="4837610"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51" name="Rectangle 50"/>
          <p:cNvSpPr/>
          <p:nvPr/>
        </p:nvSpPr>
        <p:spPr>
          <a:xfrm>
            <a:off x="5119901" y="784829"/>
            <a:ext cx="667170" cy="584775"/>
          </a:xfrm>
          <a:prstGeom prst="rect">
            <a:avLst/>
          </a:prstGeom>
        </p:spPr>
        <p:txBody>
          <a:bodyPr wrap="none">
            <a:spAutoFit/>
          </a:bodyPr>
          <a:lstStyle/>
          <a:p>
            <a:pPr algn="ctr" fontAlgn="ctr"/>
            <a:r>
              <a:rPr lang="en-CA" sz="3200" b="1" dirty="0">
                <a:solidFill>
                  <a:srgbClr val="1F497D"/>
                </a:solidFill>
                <a:latin typeface="Bradley Hand ITC"/>
              </a:rPr>
              <a:t>36</a:t>
            </a:r>
          </a:p>
        </p:txBody>
      </p:sp>
      <p:sp>
        <p:nvSpPr>
          <p:cNvPr id="45" name="Rectangle 44"/>
          <p:cNvSpPr/>
          <p:nvPr/>
        </p:nvSpPr>
        <p:spPr>
          <a:xfrm>
            <a:off x="5647218"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6" name="Rectangle 45"/>
          <p:cNvSpPr/>
          <p:nvPr/>
        </p:nvSpPr>
        <p:spPr>
          <a:xfrm>
            <a:off x="6080425" y="784829"/>
            <a:ext cx="444352" cy="584775"/>
          </a:xfrm>
          <a:prstGeom prst="rect">
            <a:avLst/>
          </a:prstGeom>
        </p:spPr>
        <p:txBody>
          <a:bodyPr wrap="none">
            <a:spAutoFit/>
          </a:bodyPr>
          <a:lstStyle/>
          <a:p>
            <a:pPr algn="ctr" fontAlgn="ctr"/>
            <a:r>
              <a:rPr lang="en-CA" sz="3200" b="1" dirty="0">
                <a:solidFill>
                  <a:srgbClr val="1F497D"/>
                </a:solidFill>
                <a:latin typeface="Bradley Hand ITC"/>
              </a:rPr>
              <a:t>4</a:t>
            </a:r>
          </a:p>
        </p:txBody>
      </p:sp>
      <p:sp>
        <p:nvSpPr>
          <p:cNvPr id="41" name="Rectangle 40"/>
          <p:cNvSpPr/>
          <p:nvPr/>
        </p:nvSpPr>
        <p:spPr>
          <a:xfrm>
            <a:off x="6595955" y="784829"/>
            <a:ext cx="444352" cy="584775"/>
          </a:xfrm>
          <a:prstGeom prst="rect">
            <a:avLst/>
          </a:prstGeom>
        </p:spPr>
        <p:txBody>
          <a:bodyPr wrap="none">
            <a:spAutoFit/>
          </a:bodyPr>
          <a:lstStyle/>
          <a:p>
            <a:pPr algn="ctr" fontAlgn="ctr"/>
            <a:r>
              <a:rPr lang="en-CA" sz="3200" b="1" dirty="0">
                <a:solidFill>
                  <a:srgbClr val="1F497D"/>
                </a:solidFill>
                <a:latin typeface="Bradley Hand ITC"/>
              </a:rPr>
              <a:t>X</a:t>
            </a:r>
          </a:p>
        </p:txBody>
      </p:sp>
      <p:sp>
        <p:nvSpPr>
          <p:cNvPr id="49" name="Rectangle 48"/>
          <p:cNvSpPr/>
          <p:nvPr/>
        </p:nvSpPr>
        <p:spPr>
          <a:xfrm>
            <a:off x="7040307" y="784829"/>
            <a:ext cx="444352" cy="584775"/>
          </a:xfrm>
          <a:prstGeom prst="rect">
            <a:avLst/>
          </a:prstGeom>
        </p:spPr>
        <p:txBody>
          <a:bodyPr wrap="none">
            <a:spAutoFit/>
          </a:bodyPr>
          <a:lstStyle/>
          <a:p>
            <a:pPr algn="ctr" fontAlgn="ctr"/>
            <a:r>
              <a:rPr lang="en-CA" sz="3200" b="1" dirty="0">
                <a:solidFill>
                  <a:srgbClr val="1F497D"/>
                </a:solidFill>
                <a:latin typeface="Bradley Hand ITC"/>
              </a:rPr>
              <a:t>6</a:t>
            </a:r>
          </a:p>
        </p:txBody>
      </p:sp>
      <p:sp>
        <p:nvSpPr>
          <p:cNvPr id="50" name="Rectangle 49"/>
          <p:cNvSpPr/>
          <p:nvPr/>
        </p:nvSpPr>
        <p:spPr>
          <a:xfrm>
            <a:off x="7493866" y="810050"/>
            <a:ext cx="651140" cy="584775"/>
          </a:xfrm>
          <a:prstGeom prst="rect">
            <a:avLst/>
          </a:prstGeom>
        </p:spPr>
        <p:txBody>
          <a:bodyPr wrap="none">
            <a:spAutoFit/>
          </a:bodyPr>
          <a:lstStyle/>
          <a:p>
            <a:pPr algn="ctr" fontAlgn="ctr"/>
            <a:r>
              <a:rPr lang="en-CA" sz="3200" b="1" dirty="0">
                <a:solidFill>
                  <a:srgbClr val="1F497D"/>
                </a:solidFill>
                <a:latin typeface="Bradley Hand ITC"/>
              </a:rPr>
              <a:t>53</a:t>
            </a:r>
          </a:p>
        </p:txBody>
      </p:sp>
      <p:sp>
        <p:nvSpPr>
          <p:cNvPr id="52" name="Rectangle 51"/>
          <p:cNvSpPr/>
          <p:nvPr/>
        </p:nvSpPr>
        <p:spPr>
          <a:xfrm>
            <a:off x="8215254" y="817813"/>
            <a:ext cx="444352" cy="584775"/>
          </a:xfrm>
          <a:prstGeom prst="rect">
            <a:avLst/>
          </a:prstGeom>
        </p:spPr>
        <p:txBody>
          <a:bodyPr wrap="none">
            <a:spAutoFit/>
          </a:bodyPr>
          <a:lstStyle/>
          <a:p>
            <a:pPr algn="ctr" fontAlgn="ctr"/>
            <a:r>
              <a:rPr lang="en-CA" sz="3200" b="1" dirty="0">
                <a:solidFill>
                  <a:srgbClr val="1F497D"/>
                </a:solidFill>
                <a:latin typeface="Bradley Hand ITC"/>
              </a:rPr>
              <a:t>4</a:t>
            </a:r>
          </a:p>
        </p:txBody>
      </p:sp>
      <p:sp>
        <p:nvSpPr>
          <p:cNvPr id="53" name="Rectangle 52"/>
          <p:cNvSpPr/>
          <p:nvPr/>
        </p:nvSpPr>
        <p:spPr>
          <a:xfrm>
            <a:off x="8721103" y="780665"/>
            <a:ext cx="782587" cy="584775"/>
          </a:xfrm>
          <a:prstGeom prst="rect">
            <a:avLst/>
          </a:prstGeom>
        </p:spPr>
        <p:txBody>
          <a:bodyPr wrap="none">
            <a:spAutoFit/>
          </a:bodyPr>
          <a:lstStyle/>
          <a:p>
            <a:pPr algn="ctr" fontAlgn="ctr"/>
            <a:r>
              <a:rPr lang="en-CA" sz="3200" b="1" dirty="0">
                <a:solidFill>
                  <a:srgbClr val="1F497D"/>
                </a:solidFill>
                <a:latin typeface="Bradley Hand ITC"/>
              </a:rPr>
              <a:t>Yes</a:t>
            </a:r>
          </a:p>
        </p:txBody>
      </p:sp>
      <p:sp>
        <p:nvSpPr>
          <p:cNvPr id="54" name="Rectangle 53"/>
          <p:cNvSpPr/>
          <p:nvPr/>
        </p:nvSpPr>
        <p:spPr>
          <a:xfrm>
            <a:off x="9516629" y="786794"/>
            <a:ext cx="620683" cy="584775"/>
          </a:xfrm>
          <a:prstGeom prst="rect">
            <a:avLst/>
          </a:prstGeom>
        </p:spPr>
        <p:txBody>
          <a:bodyPr wrap="none">
            <a:spAutoFit/>
          </a:bodyPr>
          <a:lstStyle/>
          <a:p>
            <a:pPr algn="ctr" fontAlgn="ctr"/>
            <a:r>
              <a:rPr lang="en-CA" sz="3200" b="1" dirty="0">
                <a:solidFill>
                  <a:srgbClr val="1F497D"/>
                </a:solidFill>
                <a:latin typeface="Bradley Hand ITC"/>
              </a:rPr>
              <a:t>15</a:t>
            </a:r>
          </a:p>
        </p:txBody>
      </p:sp>
    </p:spTree>
    <p:extLst>
      <p:ext uri="{BB962C8B-B14F-4D97-AF65-F5344CB8AC3E}">
        <p14:creationId xmlns:p14="http://schemas.microsoft.com/office/powerpoint/2010/main" val="5135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89132" y="311391"/>
            <a:ext cx="8420668" cy="3494489"/>
          </a:xfrm>
        </p:spPr>
        <p:txBody>
          <a:bodyPr>
            <a:noAutofit/>
          </a:bodyPr>
          <a:lstStyle/>
          <a:p>
            <a:r>
              <a:rPr lang="en-CA" sz="5400" dirty="0" smtClean="0"/>
              <a:t>Form teams</a:t>
            </a:r>
            <a:br>
              <a:rPr lang="en-CA" sz="5400" dirty="0" smtClean="0"/>
            </a:br>
            <a:r>
              <a:rPr lang="en-CA" sz="5400" dirty="0" smtClean="0"/>
              <a:t>Create a team name</a:t>
            </a:r>
            <a:br>
              <a:rPr lang="en-CA" sz="5400" dirty="0" smtClean="0"/>
            </a:br>
            <a:r>
              <a:rPr lang="en-CA" sz="5400" dirty="0" smtClean="0"/>
              <a:t>(1 minute) </a:t>
            </a:r>
            <a:endParaRPr lang="en-CA" sz="5400" dirty="0"/>
          </a:p>
        </p:txBody>
      </p:sp>
      <p:sp>
        <p:nvSpPr>
          <p:cNvPr id="5" name="Subtitle 4"/>
          <p:cNvSpPr>
            <a:spLocks noGrp="1"/>
          </p:cNvSpPr>
          <p:nvPr>
            <p:ph type="subTitle" idx="1"/>
          </p:nvPr>
        </p:nvSpPr>
        <p:spPr/>
        <p:txBody>
          <a:bodyPr/>
          <a:lstStyle/>
          <a:p>
            <a:endParaRPr lang="en-CA" dirty="0"/>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l="12500" r="13083" b="2155"/>
          <a:stretch/>
        </p:blipFill>
        <p:spPr>
          <a:xfrm>
            <a:off x="9046369" y="5253038"/>
            <a:ext cx="1503507" cy="1528762"/>
          </a:xfrm>
          <a:prstGeom prst="rect">
            <a:avLst/>
          </a:prstGeom>
        </p:spPr>
      </p:pic>
    </p:spTree>
    <p:extLst>
      <p:ext uri="{BB962C8B-B14F-4D97-AF65-F5344CB8AC3E}">
        <p14:creationId xmlns:p14="http://schemas.microsoft.com/office/powerpoint/2010/main" val="38625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3</a:t>
            </a:r>
            <a:endParaRPr lang="en-US" dirty="0"/>
          </a:p>
        </p:txBody>
      </p:sp>
      <p:sp>
        <p:nvSpPr>
          <p:cNvPr id="3" name="Content Placeholder 2"/>
          <p:cNvSpPr>
            <a:spLocks noGrp="1"/>
          </p:cNvSpPr>
          <p:nvPr>
            <p:ph idx="1"/>
          </p:nvPr>
        </p:nvSpPr>
        <p:spPr/>
        <p:txBody>
          <a:bodyPr/>
          <a:lstStyle/>
          <a:p>
            <a:r>
              <a:rPr lang="en-US" dirty="0"/>
              <a:t>It is ok abandon a story</a:t>
            </a:r>
          </a:p>
          <a:p>
            <a:pPr lvl="1"/>
            <a:r>
              <a:rPr lang="en-US" dirty="0"/>
              <a:t>You can come back to it later</a:t>
            </a:r>
          </a:p>
          <a:p>
            <a:r>
              <a:rPr lang="en-US" dirty="0"/>
              <a:t>It is ok to redo a story</a:t>
            </a:r>
          </a:p>
          <a:p>
            <a:pPr lvl="1"/>
            <a:r>
              <a:rPr lang="en-US" dirty="0"/>
              <a:t>If you complete a story and find that the market does not value as much as you would like, you can redo the story by pulling it back into the WIP.  If you later abandon the new redo story, you keep the value of the completed story.</a:t>
            </a:r>
            <a:endParaRPr lang="en-US" sz="2000" dirty="0"/>
          </a:p>
          <a:p>
            <a:endParaRPr lang="en-US" dirty="0" smtClean="0"/>
          </a:p>
        </p:txBody>
      </p:sp>
      <p:pic>
        <p:nvPicPr>
          <p:cNvPr id="4" name="Picture 3"/>
          <p:cNvPicPr>
            <a:picLocks noChangeAspect="1"/>
          </p:cNvPicPr>
          <p:nvPr/>
        </p:nvPicPr>
        <p:blipFill rotWithShape="1">
          <a:blip r:embed="rId3"/>
          <a:srcRect l="12500" r="13083" b="2155"/>
          <a:stretch/>
        </p:blipFill>
        <p:spPr>
          <a:xfrm>
            <a:off x="9046369" y="5253038"/>
            <a:ext cx="1503507" cy="1528762"/>
          </a:xfrm>
          <a:prstGeom prst="rect">
            <a:avLst/>
          </a:prstGeom>
        </p:spPr>
      </p:pic>
      <p:sp>
        <p:nvSpPr>
          <p:cNvPr id="5" name="TextBox 4"/>
          <p:cNvSpPr txBox="1"/>
          <p:nvPr/>
        </p:nvSpPr>
        <p:spPr>
          <a:xfrm>
            <a:off x="1824252" y="5664454"/>
            <a:ext cx="5199797" cy="400110"/>
          </a:xfrm>
          <a:prstGeom prst="rect">
            <a:avLst/>
          </a:prstGeom>
          <a:noFill/>
        </p:spPr>
        <p:txBody>
          <a:bodyPr wrap="square" rtlCol="0">
            <a:spAutoFit/>
          </a:bodyPr>
          <a:lstStyle/>
          <a:p>
            <a:r>
              <a:rPr lang="en-US" sz="2000" b="1" dirty="0"/>
              <a:t>Remember your release commitment!</a:t>
            </a:r>
          </a:p>
        </p:txBody>
      </p:sp>
    </p:spTree>
    <p:extLst>
      <p:ext uri="{BB962C8B-B14F-4D97-AF65-F5344CB8AC3E}">
        <p14:creationId xmlns:p14="http://schemas.microsoft.com/office/powerpoint/2010/main" val="278077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40994" name="Picture 2" descr="http://thevirtualpresenter.com/wp-content/uploads/2012/02/hands_showof_handup_handsup_iStock_000009311779Large_TheVirtualPresenter.com_.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33351"/>
            <a:ext cx="10009982" cy="57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28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1101236" y="1599187"/>
          <a:ext cx="9989527" cy="4527989"/>
        </p:xfrm>
        <a:graphic>
          <a:graphicData uri="http://schemas.openxmlformats.org/drawingml/2006/table">
            <a:tbl>
              <a:tblPr/>
              <a:tblGrid>
                <a:gridCol w="857327"/>
                <a:gridCol w="812790"/>
                <a:gridCol w="360745"/>
                <a:gridCol w="360745"/>
                <a:gridCol w="367426"/>
                <a:gridCol w="400828"/>
                <a:gridCol w="360745"/>
                <a:gridCol w="387467"/>
                <a:gridCol w="367426"/>
                <a:gridCol w="414189"/>
                <a:gridCol w="467633"/>
                <a:gridCol w="545571"/>
                <a:gridCol w="790522"/>
                <a:gridCol w="1080009"/>
                <a:gridCol w="1091144"/>
                <a:gridCol w="1324960"/>
              </a:tblGrid>
              <a:tr h="147236">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US" sz="900" b="0" i="0" u="none" strike="noStrike">
                          <a:solidFill>
                            <a:srgbClr val="000000"/>
                          </a:solidFill>
                          <a:effectLst/>
                          <a:latin typeface="Calibri" panose="020F0502020204030204" pitchFamily="34" charset="0"/>
                        </a:rPr>
                        <a:t>Value Accepted</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135" marR="6135" marT="613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53061">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700" b="0" i="0" u="none" strike="noStrike">
                          <a:solidFill>
                            <a:srgbClr val="000000"/>
                          </a:solidFill>
                          <a:effectLst/>
                          <a:latin typeface="Calibri" panose="020F0502020204030204" pitchFamily="34" charset="0"/>
                        </a:rPr>
                        <a:t> # Stories Committed to Iteration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US" sz="900" b="0" i="0" u="none" strike="noStrike">
                          <a:solidFill>
                            <a:srgbClr val="000000"/>
                          </a:solidFill>
                          <a:effectLst/>
                          <a:latin typeface="Calibri" panose="020F0502020204030204" pitchFamily="34" charset="0"/>
                        </a:rPr>
                        <a:t>Roll</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0" i="0" u="none" strike="noStrike">
                          <a:solidFill>
                            <a:srgbClr val="000000"/>
                          </a:solidFill>
                          <a:effectLst/>
                          <a:latin typeface="Calibri" panose="020F0502020204030204" pitchFamily="34" charset="0"/>
                        </a:rPr>
                        <a:t>Total of Accepted Value</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0" i="0" u="none" strike="noStrike">
                          <a:solidFill>
                            <a:srgbClr val="000000"/>
                          </a:solidFill>
                          <a:effectLst/>
                          <a:latin typeface="Calibri" panose="020F0502020204030204" pitchFamily="34" charset="0"/>
                        </a:rPr>
                        <a:t># Stories Completed</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0" i="0" u="none" strike="noStrike">
                          <a:solidFill>
                            <a:srgbClr val="000000"/>
                          </a:solidFill>
                          <a:effectLst/>
                          <a:latin typeface="Calibri" panose="020F0502020204030204" pitchFamily="34" charset="0"/>
                        </a:rPr>
                        <a:t>Iteration Commitment Met?(Yes/No)</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0" i="0" u="none" strike="noStrike">
                          <a:solidFill>
                            <a:srgbClr val="000000"/>
                          </a:solidFill>
                          <a:effectLst/>
                          <a:latin typeface="Calibri" panose="020F0502020204030204" pitchFamily="34" charset="0"/>
                        </a:rPr>
                        <a:t>Commitment Points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404">
                <a:tc>
                  <a:txBody>
                    <a:bodyPr/>
                    <a:lstStyle/>
                    <a:p>
                      <a:pPr algn="l" fontAlgn="b"/>
                      <a:r>
                        <a:rPr lang="en-US" sz="900" b="0" i="0" u="none" strike="noStrike">
                          <a:solidFill>
                            <a:srgbClr val="000000"/>
                          </a:solidFill>
                          <a:effectLst/>
                          <a:latin typeface="Calibri" panose="020F0502020204030204" pitchFamily="34" charset="0"/>
                        </a:rPr>
                        <a:t>Iteration</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1</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5</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6</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7</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8</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51528">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700" b="0" i="0" u="none" strike="noStrike">
                          <a:solidFill>
                            <a:srgbClr val="000000"/>
                          </a:solidFill>
                          <a:effectLst/>
                          <a:latin typeface="Calibri" panose="020F0502020204030204" pitchFamily="34" charset="0"/>
                        </a:rPr>
                        <a:t>Sum of ColB:ColK</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Count of ColB:ColK where &gt; 0</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"Yes" if ColM  &gt;= ColA, else "No"</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If ColN == "Yes", then 5 * ColA, else 0</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842">
                <a:tc>
                  <a:txBody>
                    <a:bodyPr/>
                    <a:lstStyle/>
                    <a:p>
                      <a:pPr algn="ctr" fontAlgn="ctr"/>
                      <a:r>
                        <a:rPr lang="en-US" sz="1300" b="0" i="0" u="none" strike="noStrike">
                          <a:solidFill>
                            <a:srgbClr val="000000"/>
                          </a:solidFill>
                          <a:effectLst/>
                          <a:latin typeface="Calibri" panose="020F0502020204030204" pitchFamily="34" charset="0"/>
                        </a:rPr>
                        <a:t>1</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3</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7</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2</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5</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14</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3</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Yes</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15</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842">
                <a:tc>
                  <a:txBody>
                    <a:bodyPr/>
                    <a:lstStyle/>
                    <a:p>
                      <a:pPr algn="ctr" fontAlgn="ctr"/>
                      <a:r>
                        <a:rPr lang="en-US" sz="1300" b="0" i="0" u="none" strike="noStrike">
                          <a:solidFill>
                            <a:srgbClr val="000000"/>
                          </a:solidFill>
                          <a:effectLst/>
                          <a:latin typeface="Calibri" panose="020F0502020204030204" pitchFamily="34" charset="0"/>
                        </a:rPr>
                        <a:t>2</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4</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8</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4</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1</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13</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3</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NO</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0</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842">
                <a:tc>
                  <a:txBody>
                    <a:bodyPr/>
                    <a:lstStyle/>
                    <a:p>
                      <a:pPr algn="ctr" fontAlgn="ctr"/>
                      <a:r>
                        <a:rPr lang="en-US" sz="1300" b="0" i="0" u="none" strike="noStrike">
                          <a:solidFill>
                            <a:srgbClr val="000000"/>
                          </a:solidFill>
                          <a:effectLst/>
                          <a:latin typeface="Calibri" panose="020F0502020204030204" pitchFamily="34" charset="0"/>
                        </a:rPr>
                        <a:t>3</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3</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4</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2</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7</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3</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X</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16</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4</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Yes</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15</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842">
                <a:tc>
                  <a:txBody>
                    <a:bodyPr/>
                    <a:lstStyle/>
                    <a:p>
                      <a:pPr algn="ctr" fontAlgn="ctr"/>
                      <a:r>
                        <a:rPr lang="en-US" sz="1300" b="0" i="0" u="none" strike="noStrike">
                          <a:solidFill>
                            <a:srgbClr val="000000"/>
                          </a:solidFill>
                          <a:effectLst/>
                          <a:latin typeface="Calibri" panose="020F0502020204030204" pitchFamily="34" charset="0"/>
                        </a:rPr>
                        <a:t>Adjust</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fontAlgn="ctr"/>
                      <a:r>
                        <a:rPr lang="en-US" sz="1600" b="1" i="0" u="none" strike="noStrike">
                          <a:solidFill>
                            <a:srgbClr val="1F497D"/>
                          </a:solidFill>
                          <a:effectLst/>
                          <a:latin typeface="Bradley Hand ITC" panose="03070402050302030203" pitchFamily="66" charset="0"/>
                        </a:rPr>
                        <a:t>+4</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1F497D"/>
                          </a:solidFill>
                          <a:effectLst/>
                          <a:latin typeface="Bradley Hand ITC" panose="03070402050302030203" pitchFamily="66" charset="0"/>
                        </a:rPr>
                        <a:t>0</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1F497D"/>
                          </a:solidFill>
                          <a:effectLst/>
                          <a:latin typeface="Bradley Hand ITC" panose="03070402050302030203" pitchFamily="66" charset="0"/>
                        </a:rPr>
                        <a:t>0</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1F497D"/>
                          </a:solidFill>
                          <a:effectLst/>
                          <a:latin typeface="Bradley Hand ITC" panose="03070402050302030203" pitchFamily="66" charset="0"/>
                        </a:rPr>
                        <a:t>-6</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1F497D"/>
                          </a:solidFill>
                          <a:effectLst/>
                          <a:latin typeface="Bradley Hand ITC" panose="03070402050302030203" pitchFamily="66" charset="0"/>
                        </a:rPr>
                        <a:t> </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1F497D"/>
                          </a:solidFill>
                          <a:effectLst/>
                          <a:latin typeface="Bradley Hand ITC" panose="03070402050302030203" pitchFamily="66" charset="0"/>
                        </a:rPr>
                        <a:t> </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1F497D"/>
                          </a:solidFill>
                          <a:effectLst/>
                          <a:latin typeface="Bradley Hand ITC" panose="03070402050302030203" pitchFamily="66" charset="0"/>
                        </a:rPr>
                        <a:t> </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1F497D"/>
                          </a:solidFill>
                          <a:effectLst/>
                          <a:latin typeface="Bradley Hand ITC" panose="03070402050302030203" pitchFamily="66" charset="0"/>
                        </a:rPr>
                        <a:t> </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1F497D"/>
                          </a:solidFill>
                          <a:effectLst/>
                          <a:latin typeface="Bradley Hand ITC" panose="03070402050302030203" pitchFamily="66" charset="0"/>
                        </a:rPr>
                        <a:t> </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1F497D"/>
                          </a:solidFill>
                          <a:effectLst/>
                          <a:latin typeface="Bradley Hand ITC" panose="03070402050302030203" pitchFamily="66" charset="0"/>
                        </a:rPr>
                        <a:t> </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-2</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r>
              <a:tr h="447842">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gridSpan="2">
                  <a:txBody>
                    <a:bodyPr/>
                    <a:lstStyle/>
                    <a:p>
                      <a:pPr algn="ctr" fontAlgn="b"/>
                      <a:r>
                        <a:rPr lang="en-US" sz="900" b="1" i="0" u="none" strike="noStrike">
                          <a:solidFill>
                            <a:srgbClr val="000000"/>
                          </a:solidFill>
                          <a:effectLst/>
                          <a:latin typeface="Calibri" panose="020F0502020204030204" pitchFamily="34" charset="0"/>
                        </a:rPr>
                        <a:t>Subtotal:</a:t>
                      </a:r>
                    </a:p>
                  </a:txBody>
                  <a:tcPr marL="6135" marR="6135" marT="61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c>
                  <a:txBody>
                    <a:bodyPr/>
                    <a:lstStyle/>
                    <a:p>
                      <a:pPr algn="ctr" fontAlgn="ctr"/>
                      <a:r>
                        <a:rPr lang="en-US" sz="2900" b="1" i="0" u="none" strike="noStrike">
                          <a:solidFill>
                            <a:srgbClr val="1F497D"/>
                          </a:solidFill>
                          <a:effectLst/>
                          <a:latin typeface="Bradley Hand ITC" panose="03070402050302030203" pitchFamily="66" charset="0"/>
                        </a:rPr>
                        <a:t>41</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900" b="1" i="0" u="none" strike="noStrike">
                          <a:solidFill>
                            <a:srgbClr val="1F497D"/>
                          </a:solidFill>
                          <a:effectLst/>
                          <a:latin typeface="Bradley Hand ITC" panose="03070402050302030203" pitchFamily="66" charset="0"/>
                        </a:rPr>
                        <a:t>30</a:t>
                      </a:r>
                    </a:p>
                  </a:txBody>
                  <a:tcPr marL="6135" marR="6135" marT="6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842">
                <a:tc>
                  <a:txBody>
                    <a:bodyPr/>
                    <a:lstStyle/>
                    <a:p>
                      <a:pPr algn="l" fontAlgn="b"/>
                      <a:r>
                        <a:rPr lang="en-US" sz="900" b="1" i="0" u="none" strike="noStrike">
                          <a:solidFill>
                            <a:srgbClr val="000000"/>
                          </a:solidFill>
                          <a:effectLst/>
                          <a:latin typeface="Calibri" panose="020F0502020204030204" pitchFamily="34" charset="0"/>
                        </a:rPr>
                        <a:t>Release Commit</a:t>
                      </a:r>
                    </a:p>
                  </a:txBody>
                  <a:tcPr marL="6135" marR="6135" marT="613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900" b="1" i="0" u="none" strike="noStrike">
                          <a:solidFill>
                            <a:srgbClr val="1F497D"/>
                          </a:solidFill>
                          <a:effectLst/>
                          <a:latin typeface="Bradley Hand ITC" panose="03070402050302030203" pitchFamily="66" charset="0"/>
                        </a:rPr>
                        <a:t>6</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Yes</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1F497D"/>
                          </a:solidFill>
                          <a:effectLst/>
                          <a:latin typeface="Bradley Hand ITC" panose="03070402050302030203" pitchFamily="66" charset="0"/>
                        </a:rPr>
                        <a:t>60</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842">
                <a:tc>
                  <a:txBody>
                    <a:bodyPr/>
                    <a:lstStyle/>
                    <a:p>
                      <a:pPr algn="l" fontAlgn="b"/>
                      <a:r>
                        <a:rPr lang="en-US" sz="900" b="1" i="0" u="none" strike="noStrike">
                          <a:solidFill>
                            <a:srgbClr val="000000"/>
                          </a:solidFill>
                          <a:effectLst/>
                          <a:latin typeface="Calibri" panose="020F0502020204030204" pitchFamily="34" charset="0"/>
                        </a:rPr>
                        <a:t>Release Subtotal</a:t>
                      </a:r>
                    </a:p>
                  </a:txBody>
                  <a:tcPr marL="6135" marR="6135" marT="613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en-US" sz="2900" b="1" i="0" u="none" strike="noStrike">
                          <a:solidFill>
                            <a:srgbClr val="1F497D"/>
                          </a:solidFill>
                          <a:effectLst/>
                          <a:latin typeface="Bradley Hand ITC" panose="03070402050302030203" pitchFamily="66" charset="0"/>
                        </a:rPr>
                        <a:t>41</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900" b="1" i="0" u="none" strike="noStrike">
                          <a:solidFill>
                            <a:srgbClr val="1F497D"/>
                          </a:solidFill>
                          <a:effectLst/>
                          <a:latin typeface="Bradley Hand ITC" panose="03070402050302030203" pitchFamily="66" charset="0"/>
                        </a:rPr>
                        <a:t>90</a:t>
                      </a:r>
                    </a:p>
                  </a:txBody>
                  <a:tcPr marL="6135" marR="6135" marT="6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842">
                <a:tc>
                  <a:txBody>
                    <a:bodyPr/>
                    <a:lstStyle/>
                    <a:p>
                      <a:pPr algn="l" fontAlgn="b"/>
                      <a:r>
                        <a:rPr lang="en-US" sz="900" b="1" i="0" u="none" strike="noStrike">
                          <a:solidFill>
                            <a:srgbClr val="000000"/>
                          </a:solidFill>
                          <a:effectLst/>
                          <a:latin typeface="Calibri" panose="020F0502020204030204" pitchFamily="34" charset="0"/>
                        </a:rPr>
                        <a:t>Release Total</a:t>
                      </a:r>
                    </a:p>
                  </a:txBody>
                  <a:tcPr marL="6135" marR="6135" marT="613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ctr" fontAlgn="b"/>
                      <a:r>
                        <a:rPr lang="en-US" sz="900" b="1"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ctr" fontAlgn="b"/>
                      <a:r>
                        <a:rPr lang="en-US" sz="900" b="1" i="0" u="none" strike="noStrike">
                          <a:solidFill>
                            <a:srgbClr val="000000"/>
                          </a:solidFill>
                          <a:effectLst/>
                          <a:latin typeface="Calibri" panose="020F0502020204030204" pitchFamily="34" charset="0"/>
                        </a:rPr>
                        <a:t> </a:t>
                      </a:r>
                    </a:p>
                  </a:txBody>
                  <a:tcPr marL="6135" marR="6135" marT="6135" marB="0" anchor="b">
                    <a:lnL>
                      <a:noFill/>
                    </a:lnL>
                    <a:lnR>
                      <a:noFill/>
                    </a:lnR>
                    <a:lnT>
                      <a:noFill/>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135" marR="6135" marT="61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US" sz="2900" b="1" i="0" u="none" strike="noStrike" dirty="0">
                          <a:solidFill>
                            <a:srgbClr val="1F497D"/>
                          </a:solidFill>
                          <a:effectLst/>
                          <a:latin typeface="Bradley Hand ITC" panose="03070402050302030203" pitchFamily="66" charset="0"/>
                        </a:rPr>
                        <a:t> </a:t>
                      </a:r>
                    </a:p>
                  </a:txBody>
                  <a:tcPr marL="6135" marR="6135" marT="6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13534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a:t>
            </a:r>
            <a:endParaRPr lang="en-US" dirty="0"/>
          </a:p>
        </p:txBody>
      </p:sp>
      <p:sp>
        <p:nvSpPr>
          <p:cNvPr id="3" name="Content Placeholder 2"/>
          <p:cNvSpPr>
            <a:spLocks noGrp="1"/>
          </p:cNvSpPr>
          <p:nvPr>
            <p:ph idx="1"/>
          </p:nvPr>
        </p:nvSpPr>
        <p:spPr/>
        <p:txBody>
          <a:bodyPr/>
          <a:lstStyle/>
          <a:p>
            <a:r>
              <a:rPr lang="en-US" dirty="0" smtClean="0"/>
              <a:t>What did you learn?</a:t>
            </a:r>
          </a:p>
          <a:p>
            <a:r>
              <a:rPr lang="en-US" dirty="0" smtClean="0"/>
              <a:t>What elements were like software development?</a:t>
            </a:r>
          </a:p>
          <a:p>
            <a:r>
              <a:rPr lang="en-US" dirty="0" smtClean="0"/>
              <a:t>What elements are different in software development?</a:t>
            </a:r>
          </a:p>
          <a:p>
            <a:pPr marL="0" indent="0">
              <a:buNone/>
            </a:pPr>
            <a:endParaRPr lang="en-US" dirty="0"/>
          </a:p>
        </p:txBody>
      </p:sp>
    </p:spTree>
    <p:extLst>
      <p:ext uri="{BB962C8B-B14F-4D97-AF65-F5344CB8AC3E}">
        <p14:creationId xmlns:p14="http://schemas.microsoft.com/office/powerpoint/2010/main" val="13865568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Strategies</a:t>
            </a:r>
            <a:endParaRPr lang="en-US" dirty="0"/>
          </a:p>
        </p:txBody>
      </p:sp>
      <p:sp>
        <p:nvSpPr>
          <p:cNvPr id="3" name="Content Placeholder 2"/>
          <p:cNvSpPr>
            <a:spLocks noGrp="1"/>
          </p:cNvSpPr>
          <p:nvPr>
            <p:ph idx="1"/>
          </p:nvPr>
        </p:nvSpPr>
        <p:spPr/>
        <p:txBody>
          <a:bodyPr/>
          <a:lstStyle/>
          <a:p>
            <a:r>
              <a:rPr lang="en-US" dirty="0" smtClean="0"/>
              <a:t>How did you choose which story to pick?</a:t>
            </a:r>
          </a:p>
          <a:p>
            <a:r>
              <a:rPr lang="en-US" dirty="0" smtClean="0"/>
              <a:t>Did you abandon a story in the middle of an iteration?</a:t>
            </a:r>
          </a:p>
          <a:p>
            <a:r>
              <a:rPr lang="en-US" dirty="0" smtClean="0"/>
              <a:t>Did you change your strategy at any point?</a:t>
            </a:r>
          </a:p>
          <a:p>
            <a:r>
              <a:rPr lang="en-US" dirty="0"/>
              <a:t>How did committing influence your decisions?</a:t>
            </a:r>
            <a:endParaRPr lang="en-US" dirty="0" smtClean="0"/>
          </a:p>
          <a:p>
            <a:pPr marL="0" indent="0">
              <a:buNone/>
            </a:pPr>
            <a:endParaRPr lang="en-US" dirty="0"/>
          </a:p>
        </p:txBody>
      </p:sp>
    </p:spTree>
    <p:extLst>
      <p:ext uri="{BB962C8B-B14F-4D97-AF65-F5344CB8AC3E}">
        <p14:creationId xmlns:p14="http://schemas.microsoft.com/office/powerpoint/2010/main" val="6601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3814713" y="1838226"/>
            <a:ext cx="4219417" cy="2932556"/>
          </a:xfrm>
          <a:prstGeom prst="triangle">
            <a:avLst>
              <a:gd name="adj" fmla="val 1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829878" y="1818861"/>
            <a:ext cx="6480313" cy="3220278"/>
          </a:xfrm>
          <a:custGeom>
            <a:avLst/>
            <a:gdLst>
              <a:gd name="connsiteX0" fmla="*/ 29818 w 6520070"/>
              <a:gd name="connsiteY0" fmla="*/ 3190461 h 3190461"/>
              <a:gd name="connsiteX1" fmla="*/ 0 w 6520070"/>
              <a:gd name="connsiteY1" fmla="*/ 2961861 h 3190461"/>
              <a:gd name="connsiteX2" fmla="*/ 4214192 w 6520070"/>
              <a:gd name="connsiteY2" fmla="*/ 9939 h 3190461"/>
              <a:gd name="connsiteX3" fmla="*/ 6520070 w 6520070"/>
              <a:gd name="connsiteY3" fmla="*/ 0 h 3190461"/>
              <a:gd name="connsiteX4" fmla="*/ 6450496 w 6520070"/>
              <a:gd name="connsiteY4" fmla="*/ 1490870 h 3190461"/>
              <a:gd name="connsiteX5" fmla="*/ 3876261 w 6520070"/>
              <a:gd name="connsiteY5" fmla="*/ 3190461 h 3190461"/>
              <a:gd name="connsiteX6" fmla="*/ 278296 w 6520070"/>
              <a:gd name="connsiteY6" fmla="*/ 3160643 h 3190461"/>
              <a:gd name="connsiteX0" fmla="*/ 29818 w 6520070"/>
              <a:gd name="connsiteY0" fmla="*/ 3190461 h 3190461"/>
              <a:gd name="connsiteX1" fmla="*/ 0 w 6520070"/>
              <a:gd name="connsiteY1" fmla="*/ 2961861 h 3190461"/>
              <a:gd name="connsiteX2" fmla="*/ 4214192 w 6520070"/>
              <a:gd name="connsiteY2" fmla="*/ 9939 h 3190461"/>
              <a:gd name="connsiteX3" fmla="*/ 6520070 w 6520070"/>
              <a:gd name="connsiteY3" fmla="*/ 0 h 3190461"/>
              <a:gd name="connsiteX4" fmla="*/ 6450496 w 6520070"/>
              <a:gd name="connsiteY4" fmla="*/ 1490870 h 3190461"/>
              <a:gd name="connsiteX5" fmla="*/ 3876261 w 6520070"/>
              <a:gd name="connsiteY5" fmla="*/ 3190461 h 3190461"/>
              <a:gd name="connsiteX6" fmla="*/ 19878 w 6520070"/>
              <a:gd name="connsiteY6" fmla="*/ 3180521 h 3190461"/>
              <a:gd name="connsiteX0" fmla="*/ 29818 w 6520070"/>
              <a:gd name="connsiteY0" fmla="*/ 3190461 h 3190461"/>
              <a:gd name="connsiteX1" fmla="*/ 0 w 6520070"/>
              <a:gd name="connsiteY1" fmla="*/ 2961861 h 3190461"/>
              <a:gd name="connsiteX2" fmla="*/ 4214192 w 6520070"/>
              <a:gd name="connsiteY2" fmla="*/ 9939 h 3190461"/>
              <a:gd name="connsiteX3" fmla="*/ 6520070 w 6520070"/>
              <a:gd name="connsiteY3" fmla="*/ 0 h 3190461"/>
              <a:gd name="connsiteX4" fmla="*/ 6450496 w 6520070"/>
              <a:gd name="connsiteY4" fmla="*/ 1490870 h 3190461"/>
              <a:gd name="connsiteX5" fmla="*/ 3876261 w 6520070"/>
              <a:gd name="connsiteY5" fmla="*/ 3190461 h 3190461"/>
              <a:gd name="connsiteX6" fmla="*/ 159026 w 6520070"/>
              <a:gd name="connsiteY6" fmla="*/ 3101008 h 3190461"/>
              <a:gd name="connsiteX0" fmla="*/ 9939 w 6520070"/>
              <a:gd name="connsiteY0" fmla="*/ 3210339 h 3210339"/>
              <a:gd name="connsiteX1" fmla="*/ 0 w 6520070"/>
              <a:gd name="connsiteY1" fmla="*/ 2961861 h 3210339"/>
              <a:gd name="connsiteX2" fmla="*/ 4214192 w 6520070"/>
              <a:gd name="connsiteY2" fmla="*/ 9939 h 3210339"/>
              <a:gd name="connsiteX3" fmla="*/ 6520070 w 6520070"/>
              <a:gd name="connsiteY3" fmla="*/ 0 h 3210339"/>
              <a:gd name="connsiteX4" fmla="*/ 6450496 w 6520070"/>
              <a:gd name="connsiteY4" fmla="*/ 1490870 h 3210339"/>
              <a:gd name="connsiteX5" fmla="*/ 3876261 w 6520070"/>
              <a:gd name="connsiteY5" fmla="*/ 3190461 h 3210339"/>
              <a:gd name="connsiteX6" fmla="*/ 159026 w 6520070"/>
              <a:gd name="connsiteY6" fmla="*/ 3101008 h 3210339"/>
              <a:gd name="connsiteX0" fmla="*/ 9939 w 6520070"/>
              <a:gd name="connsiteY0" fmla="*/ 3210339 h 3210339"/>
              <a:gd name="connsiteX1" fmla="*/ 0 w 6520070"/>
              <a:gd name="connsiteY1" fmla="*/ 2961861 h 3210339"/>
              <a:gd name="connsiteX2" fmla="*/ 4214192 w 6520070"/>
              <a:gd name="connsiteY2" fmla="*/ 9939 h 3210339"/>
              <a:gd name="connsiteX3" fmla="*/ 6520070 w 6520070"/>
              <a:gd name="connsiteY3" fmla="*/ 0 h 3210339"/>
              <a:gd name="connsiteX4" fmla="*/ 6450496 w 6520070"/>
              <a:gd name="connsiteY4" fmla="*/ 1490870 h 3210339"/>
              <a:gd name="connsiteX5" fmla="*/ 3876261 w 6520070"/>
              <a:gd name="connsiteY5" fmla="*/ 3190461 h 3210339"/>
              <a:gd name="connsiteX6" fmla="*/ 79513 w 6520070"/>
              <a:gd name="connsiteY6" fmla="*/ 3120886 h 3210339"/>
              <a:gd name="connsiteX0" fmla="*/ 0 w 6520070"/>
              <a:gd name="connsiteY0" fmla="*/ 3210339 h 3210339"/>
              <a:gd name="connsiteX1" fmla="*/ 0 w 6520070"/>
              <a:gd name="connsiteY1" fmla="*/ 2961861 h 3210339"/>
              <a:gd name="connsiteX2" fmla="*/ 4214192 w 6520070"/>
              <a:gd name="connsiteY2" fmla="*/ 9939 h 3210339"/>
              <a:gd name="connsiteX3" fmla="*/ 6520070 w 6520070"/>
              <a:gd name="connsiteY3" fmla="*/ 0 h 3210339"/>
              <a:gd name="connsiteX4" fmla="*/ 6450496 w 6520070"/>
              <a:gd name="connsiteY4" fmla="*/ 1490870 h 3210339"/>
              <a:gd name="connsiteX5" fmla="*/ 3876261 w 6520070"/>
              <a:gd name="connsiteY5" fmla="*/ 3190461 h 3210339"/>
              <a:gd name="connsiteX6" fmla="*/ 79513 w 6520070"/>
              <a:gd name="connsiteY6" fmla="*/ 3120886 h 3210339"/>
              <a:gd name="connsiteX0" fmla="*/ 0 w 6520070"/>
              <a:gd name="connsiteY0" fmla="*/ 3210339 h 3210339"/>
              <a:gd name="connsiteX1" fmla="*/ 0 w 6520070"/>
              <a:gd name="connsiteY1" fmla="*/ 2961861 h 3210339"/>
              <a:gd name="connsiteX2" fmla="*/ 4214192 w 6520070"/>
              <a:gd name="connsiteY2" fmla="*/ 9939 h 3210339"/>
              <a:gd name="connsiteX3" fmla="*/ 6520070 w 6520070"/>
              <a:gd name="connsiteY3" fmla="*/ 0 h 3210339"/>
              <a:gd name="connsiteX4" fmla="*/ 6450496 w 6520070"/>
              <a:gd name="connsiteY4" fmla="*/ 1490870 h 3210339"/>
              <a:gd name="connsiteX5" fmla="*/ 3876261 w 6520070"/>
              <a:gd name="connsiteY5" fmla="*/ 3190461 h 3210339"/>
              <a:gd name="connsiteX6" fmla="*/ 9939 w 6520070"/>
              <a:gd name="connsiteY6" fmla="*/ 3180520 h 3210339"/>
              <a:gd name="connsiteX0" fmla="*/ 0 w 6480313"/>
              <a:gd name="connsiteY0" fmla="*/ 3220278 h 3220278"/>
              <a:gd name="connsiteX1" fmla="*/ 0 w 6480313"/>
              <a:gd name="connsiteY1" fmla="*/ 2971800 h 3220278"/>
              <a:gd name="connsiteX2" fmla="*/ 4214192 w 6480313"/>
              <a:gd name="connsiteY2" fmla="*/ 19878 h 3220278"/>
              <a:gd name="connsiteX3" fmla="*/ 6480313 w 6480313"/>
              <a:gd name="connsiteY3" fmla="*/ 0 h 3220278"/>
              <a:gd name="connsiteX4" fmla="*/ 6450496 w 6480313"/>
              <a:gd name="connsiteY4" fmla="*/ 1500809 h 3220278"/>
              <a:gd name="connsiteX5" fmla="*/ 3876261 w 6480313"/>
              <a:gd name="connsiteY5" fmla="*/ 3200400 h 3220278"/>
              <a:gd name="connsiteX6" fmla="*/ 9939 w 6480313"/>
              <a:gd name="connsiteY6" fmla="*/ 3190459 h 3220278"/>
              <a:gd name="connsiteX0" fmla="*/ 0 w 6480313"/>
              <a:gd name="connsiteY0" fmla="*/ 3220278 h 3220278"/>
              <a:gd name="connsiteX1" fmla="*/ 0 w 6480313"/>
              <a:gd name="connsiteY1" fmla="*/ 2971800 h 3220278"/>
              <a:gd name="connsiteX2" fmla="*/ 4214192 w 6480313"/>
              <a:gd name="connsiteY2" fmla="*/ 19878 h 3220278"/>
              <a:gd name="connsiteX3" fmla="*/ 6480313 w 6480313"/>
              <a:gd name="connsiteY3" fmla="*/ 0 h 3220278"/>
              <a:gd name="connsiteX4" fmla="*/ 6470375 w 6480313"/>
              <a:gd name="connsiteY4" fmla="*/ 1490870 h 3220278"/>
              <a:gd name="connsiteX5" fmla="*/ 3876261 w 6480313"/>
              <a:gd name="connsiteY5" fmla="*/ 3200400 h 3220278"/>
              <a:gd name="connsiteX6" fmla="*/ 9939 w 6480313"/>
              <a:gd name="connsiteY6" fmla="*/ 3190459 h 32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313" h="3220278">
                <a:moveTo>
                  <a:pt x="0" y="3220278"/>
                </a:moveTo>
                <a:lnTo>
                  <a:pt x="0" y="2971800"/>
                </a:lnTo>
                <a:lnTo>
                  <a:pt x="4214192" y="19878"/>
                </a:lnTo>
                <a:lnTo>
                  <a:pt x="6480313" y="0"/>
                </a:lnTo>
                <a:cubicBezTo>
                  <a:pt x="6477000" y="496957"/>
                  <a:pt x="6473688" y="993913"/>
                  <a:pt x="6470375" y="1490870"/>
                </a:cubicBezTo>
                <a:lnTo>
                  <a:pt x="3876261" y="3200400"/>
                </a:lnTo>
                <a:lnTo>
                  <a:pt x="9939" y="3190459"/>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7775716" y="3329610"/>
            <a:ext cx="2521729" cy="1679713"/>
          </a:xfrm>
          <a:prstGeom prst="triangle">
            <a:avLst>
              <a:gd name="adj" fmla="val 996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nvPr>
        </p:nvGraphicFramePr>
        <p:xfrm>
          <a:off x="2217739" y="505327"/>
          <a:ext cx="8102601" cy="5374776"/>
        </p:xfrm>
        <a:graphic>
          <a:graphicData uri="http://schemas.openxmlformats.org/drawingml/2006/table">
            <a:tbl>
              <a:tblPr/>
              <a:tblGrid>
                <a:gridCol w="1508601">
                  <a:extLst>
                    <a:ext uri="{9D8B030D-6E8A-4147-A177-3AD203B41FA5}">
                      <a16:colId xmlns:a16="http://schemas.microsoft.com/office/drawing/2014/main" xmlns="" val="20000"/>
                    </a:ext>
                  </a:extLst>
                </a:gridCol>
                <a:gridCol w="1601876">
                  <a:extLst>
                    <a:ext uri="{9D8B030D-6E8A-4147-A177-3AD203B41FA5}">
                      <a16:colId xmlns:a16="http://schemas.microsoft.com/office/drawing/2014/main" xmlns="" val="20001"/>
                    </a:ext>
                  </a:extLst>
                </a:gridCol>
                <a:gridCol w="1574439">
                  <a:extLst>
                    <a:ext uri="{9D8B030D-6E8A-4147-A177-3AD203B41FA5}">
                      <a16:colId xmlns:a16="http://schemas.microsoft.com/office/drawing/2014/main" xmlns="" val="20002"/>
                    </a:ext>
                  </a:extLst>
                </a:gridCol>
                <a:gridCol w="1651241">
                  <a:extLst>
                    <a:ext uri="{9D8B030D-6E8A-4147-A177-3AD203B41FA5}">
                      <a16:colId xmlns:a16="http://schemas.microsoft.com/office/drawing/2014/main" xmlns="" val="20003"/>
                    </a:ext>
                  </a:extLst>
                </a:gridCol>
                <a:gridCol w="1766444">
                  <a:extLst>
                    <a:ext uri="{9D8B030D-6E8A-4147-A177-3AD203B41FA5}">
                      <a16:colId xmlns:a16="http://schemas.microsoft.com/office/drawing/2014/main" xmlns="" val="20004"/>
                    </a:ext>
                  </a:extLst>
                </a:gridCol>
              </a:tblGrid>
              <a:tr h="1246461">
                <a:tc gridSpan="5">
                  <a:txBody>
                    <a:bodyPr/>
                    <a:lstStyle/>
                    <a:p>
                      <a:pPr marL="0" marR="0" algn="ctr">
                        <a:lnSpc>
                          <a:spcPct val="115000"/>
                        </a:lnSpc>
                        <a:spcBef>
                          <a:spcPts val="1000"/>
                        </a:spcBef>
                        <a:spcAft>
                          <a:spcPts val="0"/>
                        </a:spcAft>
                      </a:pPr>
                      <a:r>
                        <a:rPr lang="en-US" sz="3200" b="1" dirty="0" smtClean="0">
                          <a:solidFill>
                            <a:srgbClr val="4F81BD"/>
                          </a:solidFill>
                          <a:latin typeface="Calibri"/>
                          <a:ea typeface="Times New Roman"/>
                          <a:cs typeface="Times New Roman"/>
                        </a:rPr>
                        <a:t>Estimation and Prioritization</a:t>
                      </a:r>
                      <a:endParaRPr lang="en-US" sz="3200" b="1" dirty="0">
                        <a:solidFill>
                          <a:srgbClr val="4F81BD"/>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XL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M</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S</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825663">
                <a:tc>
                  <a:txBody>
                    <a:bodyPr/>
                    <a:lstStyle/>
                    <a:p>
                      <a:endParaRPr lang="en-US" sz="1800" dirty="0"/>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S</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M</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XL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8961" name="TextBox 2"/>
          <p:cNvSpPr txBox="1">
            <a:spLocks noChangeArrowheads="1"/>
          </p:cNvSpPr>
          <p:nvPr/>
        </p:nvSpPr>
        <p:spPr bwMode="auto">
          <a:xfrm>
            <a:off x="4637088" y="6078539"/>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Cost</a:t>
            </a:r>
          </a:p>
        </p:txBody>
      </p:sp>
      <p:sp>
        <p:nvSpPr>
          <p:cNvPr id="38962" name="TextBox 4"/>
          <p:cNvSpPr txBox="1">
            <a:spLocks noChangeArrowheads="1"/>
          </p:cNvSpPr>
          <p:nvPr/>
        </p:nvSpPr>
        <p:spPr bwMode="auto">
          <a:xfrm rot="-5400000">
            <a:off x="-37306" y="3071019"/>
            <a:ext cx="403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Value</a:t>
            </a:r>
          </a:p>
        </p:txBody>
      </p:sp>
      <p:pic>
        <p:nvPicPr>
          <p:cNvPr id="323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7162" y="2240546"/>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5052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37338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8956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862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6829" y="1856876"/>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8194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9050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3814714" y="1838228"/>
            <a:ext cx="6396087" cy="3035431"/>
            <a:chOff x="2290713" y="1838227"/>
            <a:chExt cx="6396087" cy="3035431"/>
          </a:xfrm>
        </p:grpSpPr>
        <p:cxnSp>
          <p:nvCxnSpPr>
            <p:cNvPr id="3" name="Straight Arrow Connector 2"/>
            <p:cNvCxnSpPr/>
            <p:nvPr/>
          </p:nvCxnSpPr>
          <p:spPr>
            <a:xfrm>
              <a:off x="2290713" y="1838227"/>
              <a:ext cx="6396087" cy="3035431"/>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486261">
              <a:off x="4235077" y="2861178"/>
              <a:ext cx="2935705" cy="523220"/>
            </a:xfrm>
            <a:prstGeom prst="rect">
              <a:avLst/>
            </a:prstGeom>
            <a:noFill/>
          </p:spPr>
          <p:txBody>
            <a:bodyPr wrap="square" rtlCol="0">
              <a:spAutoFit/>
            </a:bodyPr>
            <a:lstStyle/>
            <a:p>
              <a:pPr algn="ctr"/>
              <a:r>
                <a:rPr lang="en-US" sz="2800" dirty="0"/>
                <a:t>Priority</a:t>
              </a:r>
            </a:p>
          </p:txBody>
        </p:sp>
      </p:grpSp>
    </p:spTree>
    <p:extLst>
      <p:ext uri="{BB962C8B-B14F-4D97-AF65-F5344CB8AC3E}">
        <p14:creationId xmlns:p14="http://schemas.microsoft.com/office/powerpoint/2010/main" val="31322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CA" sz="4800" dirty="0" smtClean="0"/>
              <a:t>So what do the statistics say?</a:t>
            </a:r>
            <a:endParaRPr lang="en-CA" sz="4800"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332515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per day</a:t>
            </a:r>
            <a:endParaRPr lang="en-US" dirty="0"/>
          </a:p>
        </p:txBody>
      </p:sp>
      <p:graphicFrame>
        <p:nvGraphicFramePr>
          <p:cNvPr id="6" name="Chart 5"/>
          <p:cNvGraphicFramePr>
            <a:graphicFrameLocks/>
          </p:cNvGraphicFramePr>
          <p:nvPr>
            <p:extLst/>
          </p:nvPr>
        </p:nvGraphicFramePr>
        <p:xfrm>
          <a:off x="2189329" y="1417639"/>
          <a:ext cx="7813343" cy="489954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859932" y="1575881"/>
            <a:ext cx="6906638" cy="2850204"/>
          </a:xfrm>
          <a:prstGeom prst="rect">
            <a:avLst/>
          </a:prstGeom>
          <a:solidFill>
            <a:srgbClr val="00B05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59932" y="4426084"/>
            <a:ext cx="6906638" cy="1329447"/>
          </a:xfrm>
          <a:prstGeom prst="rect">
            <a:avLst/>
          </a:prstGeom>
          <a:solidFill>
            <a:srgbClr val="FFFF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7055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per day</a:t>
            </a:r>
            <a:endParaRPr lang="en-US" dirty="0"/>
          </a:p>
        </p:txBody>
      </p:sp>
      <p:graphicFrame>
        <p:nvGraphicFramePr>
          <p:cNvPr id="6" name="Chart 5"/>
          <p:cNvGraphicFramePr>
            <a:graphicFrameLocks/>
          </p:cNvGraphicFramePr>
          <p:nvPr>
            <p:extLst/>
          </p:nvPr>
        </p:nvGraphicFramePr>
        <p:xfrm>
          <a:off x="2189329" y="1417639"/>
          <a:ext cx="7813343" cy="48995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34007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1524000" y="1"/>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765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40994" name="Picture 2" descr="http://thevirtualpresenter.com/wp-content/uploads/2012/02/hands_showof_handup_handsup_iStock_000009311779Large_TheVirtualPresenter.com_.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33351"/>
            <a:ext cx="10009982" cy="57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46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Running a Monte Carlo Simulation</a:t>
            </a:r>
            <a:endParaRPr lang="en-CA" dirty="0"/>
          </a:p>
        </p:txBody>
      </p:sp>
      <p:sp>
        <p:nvSpPr>
          <p:cNvPr id="3" name="Subtitle 2"/>
          <p:cNvSpPr>
            <a:spLocks noGrp="1"/>
          </p:cNvSpPr>
          <p:nvPr>
            <p:ph idx="1"/>
          </p:nvPr>
        </p:nvSpPr>
        <p:spPr/>
        <p:txBody>
          <a:bodyPr/>
          <a:lstStyle/>
          <a:p>
            <a:r>
              <a:rPr lang="en-CA" dirty="0" smtClean="0"/>
              <a:t>Two Strategies: </a:t>
            </a:r>
            <a:endParaRPr lang="en-CA" dirty="0"/>
          </a:p>
          <a:p>
            <a:pPr lvl="1"/>
            <a:r>
              <a:rPr lang="en-CA" dirty="0" smtClean="0"/>
              <a:t>Prioritize lowest cost (meet commitments)</a:t>
            </a:r>
          </a:p>
          <a:p>
            <a:pPr lvl="1"/>
            <a:r>
              <a:rPr lang="en-CA" dirty="0" smtClean="0"/>
              <a:t>Prioritize highest expected value (deliver most value)</a:t>
            </a:r>
            <a:endParaRPr lang="en-CA" dirty="0"/>
          </a:p>
        </p:txBody>
      </p:sp>
    </p:spTree>
    <p:extLst>
      <p:ext uri="{BB962C8B-B14F-4D97-AF65-F5344CB8AC3E}">
        <p14:creationId xmlns:p14="http://schemas.microsoft.com/office/powerpoint/2010/main" val="1939190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151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93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the strategies compare</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392947"/>
              </p:ext>
            </p:extLst>
          </p:nvPr>
        </p:nvGraphicFramePr>
        <p:xfrm>
          <a:off x="2128008" y="1923175"/>
          <a:ext cx="7856289" cy="2268418"/>
        </p:xfrm>
        <a:graphic>
          <a:graphicData uri="http://schemas.openxmlformats.org/drawingml/2006/table">
            <a:tbl>
              <a:tblPr firstRow="1" bandRow="1">
                <a:tableStyleId>{5C22544A-7EE6-4342-B048-85BDC9FD1C3A}</a:tableStyleId>
              </a:tblPr>
              <a:tblGrid>
                <a:gridCol w="2618763">
                  <a:extLst>
                    <a:ext uri="{9D8B030D-6E8A-4147-A177-3AD203B41FA5}">
                      <a16:colId xmlns:a16="http://schemas.microsoft.com/office/drawing/2014/main" xmlns="" val="1552109974"/>
                    </a:ext>
                  </a:extLst>
                </a:gridCol>
                <a:gridCol w="2618763">
                  <a:extLst>
                    <a:ext uri="{9D8B030D-6E8A-4147-A177-3AD203B41FA5}">
                      <a16:colId xmlns:a16="http://schemas.microsoft.com/office/drawing/2014/main" xmlns="" val="2700598710"/>
                    </a:ext>
                  </a:extLst>
                </a:gridCol>
                <a:gridCol w="2618763">
                  <a:extLst>
                    <a:ext uri="{9D8B030D-6E8A-4147-A177-3AD203B41FA5}">
                      <a16:colId xmlns:a16="http://schemas.microsoft.com/office/drawing/2014/main" xmlns="" val="2028501842"/>
                    </a:ext>
                  </a:extLst>
                </a:gridCol>
              </a:tblGrid>
              <a:tr h="618689">
                <a:tc>
                  <a:txBody>
                    <a:bodyPr/>
                    <a:lstStyle/>
                    <a:p>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Easiest-First</a:t>
                      </a:r>
                    </a:p>
                    <a:p>
                      <a:endParaRPr lang="en-CA" dirty="0"/>
                    </a:p>
                  </a:txBody>
                  <a:tcPr/>
                </a:tc>
                <a:tc>
                  <a:txBody>
                    <a:bodyPr/>
                    <a:lstStyle/>
                    <a:p>
                      <a:r>
                        <a:rPr lang="en-CA" dirty="0" smtClean="0"/>
                        <a:t>Highest</a:t>
                      </a:r>
                      <a:r>
                        <a:rPr lang="en-CA" baseline="0" dirty="0" smtClean="0"/>
                        <a:t> Expected Value First</a:t>
                      </a:r>
                      <a:endParaRPr lang="en-CA" dirty="0"/>
                    </a:p>
                  </a:txBody>
                  <a:tcPr/>
                </a:tc>
                <a:extLst>
                  <a:ext uri="{0D108BD9-81ED-4DB2-BD59-A6C34878D82A}">
                    <a16:rowId xmlns:a16="http://schemas.microsoft.com/office/drawing/2014/main" xmlns="" val="2479107354"/>
                  </a:ext>
                </a:extLst>
              </a:tr>
              <a:tr h="814169">
                <a:tc>
                  <a:txBody>
                    <a:bodyPr/>
                    <a:lstStyle/>
                    <a:p>
                      <a:r>
                        <a:rPr lang="en-CA" dirty="0" smtClean="0"/>
                        <a:t>Average Delivered</a:t>
                      </a:r>
                      <a:r>
                        <a:rPr lang="en-CA" baseline="0" dirty="0" smtClean="0"/>
                        <a:t> </a:t>
                      </a:r>
                      <a:r>
                        <a:rPr lang="en-CA" dirty="0" smtClean="0"/>
                        <a:t>Value Points</a:t>
                      </a:r>
                      <a:endParaRPr lang="en-CA" dirty="0"/>
                    </a:p>
                  </a:txBody>
                  <a:tcPr/>
                </a:tc>
                <a:tc>
                  <a:txBody>
                    <a:bodyPr/>
                    <a:lstStyle/>
                    <a:p>
                      <a:r>
                        <a:rPr lang="en-CA" dirty="0" smtClean="0"/>
                        <a:t>104</a:t>
                      </a:r>
                      <a:endParaRPr lang="en-CA" dirty="0"/>
                    </a:p>
                  </a:txBody>
                  <a:tcPr/>
                </a:tc>
                <a:tc>
                  <a:txBody>
                    <a:bodyPr/>
                    <a:lstStyle/>
                    <a:p>
                      <a:r>
                        <a:rPr lang="en-CA" dirty="0" smtClean="0"/>
                        <a:t>202</a:t>
                      </a:r>
                      <a:endParaRPr lang="en-CA" dirty="0"/>
                    </a:p>
                  </a:txBody>
                  <a:tcPr/>
                </a:tc>
                <a:extLst>
                  <a:ext uri="{0D108BD9-81ED-4DB2-BD59-A6C34878D82A}">
                    <a16:rowId xmlns:a16="http://schemas.microsoft.com/office/drawing/2014/main" xmlns="" val="1312510003"/>
                  </a:ext>
                </a:extLst>
              </a:tr>
              <a:tr h="814169">
                <a:tc>
                  <a:txBody>
                    <a:bodyPr/>
                    <a:lstStyle/>
                    <a:p>
                      <a:r>
                        <a:rPr lang="en-CA" dirty="0" smtClean="0"/>
                        <a:t>Commitment</a:t>
                      </a:r>
                      <a:r>
                        <a:rPr lang="en-CA" baseline="0" dirty="0" smtClean="0"/>
                        <a:t> Points</a:t>
                      </a:r>
                      <a:endParaRPr lang="en-CA" dirty="0"/>
                    </a:p>
                  </a:txBody>
                  <a:tcPr/>
                </a:tc>
                <a:tc>
                  <a:txBody>
                    <a:bodyPr/>
                    <a:lstStyle/>
                    <a:p>
                      <a:r>
                        <a:rPr lang="en-CA" dirty="0" smtClean="0"/>
                        <a:t>85</a:t>
                      </a:r>
                      <a:endParaRPr lang="en-CA" dirty="0"/>
                    </a:p>
                  </a:txBody>
                  <a:tcPr/>
                </a:tc>
                <a:tc>
                  <a:txBody>
                    <a:bodyPr/>
                    <a:lstStyle/>
                    <a:p>
                      <a:r>
                        <a:rPr lang="en-CA" dirty="0" smtClean="0"/>
                        <a:t>49</a:t>
                      </a:r>
                      <a:endParaRPr lang="en-CA" dirty="0"/>
                    </a:p>
                  </a:txBody>
                  <a:tcPr/>
                </a:tc>
                <a:extLst>
                  <a:ext uri="{0D108BD9-81ED-4DB2-BD59-A6C34878D82A}">
                    <a16:rowId xmlns:a16="http://schemas.microsoft.com/office/drawing/2014/main" xmlns="" val="1810739354"/>
                  </a:ext>
                </a:extLst>
              </a:tr>
            </a:tbl>
          </a:graphicData>
        </a:graphic>
      </p:graphicFrame>
      <p:sp>
        <p:nvSpPr>
          <p:cNvPr id="5" name="TextBox 4"/>
          <p:cNvSpPr txBox="1"/>
          <p:nvPr/>
        </p:nvSpPr>
        <p:spPr>
          <a:xfrm>
            <a:off x="4779408" y="4572000"/>
            <a:ext cx="3013646" cy="369332"/>
          </a:xfrm>
          <a:prstGeom prst="rect">
            <a:avLst/>
          </a:prstGeom>
          <a:noFill/>
        </p:spPr>
        <p:txBody>
          <a:bodyPr wrap="none" rtlCol="0">
            <a:spAutoFit/>
          </a:bodyPr>
          <a:lstStyle/>
          <a:p>
            <a:pPr algn="ctr"/>
            <a:r>
              <a:rPr lang="en-CA" dirty="0"/>
              <a:t>Avoiding risk can reduce value</a:t>
            </a:r>
          </a:p>
        </p:txBody>
      </p:sp>
    </p:spTree>
    <p:extLst>
      <p:ext uri="{BB962C8B-B14F-4D97-AF65-F5344CB8AC3E}">
        <p14:creationId xmlns:p14="http://schemas.microsoft.com/office/powerpoint/2010/main" val="8560119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Risk?</a:t>
            </a:r>
            <a:endParaRPr lang="en-US" dirty="0"/>
          </a:p>
        </p:txBody>
      </p:sp>
      <p:sp>
        <p:nvSpPr>
          <p:cNvPr id="6" name="Content Placeholder 5"/>
          <p:cNvSpPr>
            <a:spLocks noGrp="1"/>
          </p:cNvSpPr>
          <p:nvPr>
            <p:ph idx="1"/>
          </p:nvPr>
        </p:nvSpPr>
        <p:spPr/>
        <p:txBody>
          <a:bodyPr/>
          <a:lstStyle/>
          <a:p>
            <a:r>
              <a:rPr lang="en-US" dirty="0" smtClean="0"/>
              <a:t>Split stories</a:t>
            </a:r>
          </a:p>
          <a:p>
            <a:r>
              <a:rPr lang="en-US" dirty="0" smtClean="0"/>
              <a:t>Get customer feedback early</a:t>
            </a:r>
          </a:p>
          <a:p>
            <a:r>
              <a:rPr lang="en-US" dirty="0"/>
              <a:t>High Value may require taking risk</a:t>
            </a:r>
          </a:p>
          <a:p>
            <a:endParaRPr lang="en-US" dirty="0"/>
          </a:p>
        </p:txBody>
      </p:sp>
    </p:spTree>
    <p:extLst>
      <p:ext uri="{BB962C8B-B14F-4D97-AF65-F5344CB8AC3E}">
        <p14:creationId xmlns:p14="http://schemas.microsoft.com/office/powerpoint/2010/main" val="18591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3814713" y="1838226"/>
            <a:ext cx="4219417" cy="2932556"/>
          </a:xfrm>
          <a:prstGeom prst="triangle">
            <a:avLst>
              <a:gd name="adj" fmla="val 1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829878" y="1818861"/>
            <a:ext cx="6480313" cy="3220278"/>
          </a:xfrm>
          <a:custGeom>
            <a:avLst/>
            <a:gdLst>
              <a:gd name="connsiteX0" fmla="*/ 29818 w 6520070"/>
              <a:gd name="connsiteY0" fmla="*/ 3190461 h 3190461"/>
              <a:gd name="connsiteX1" fmla="*/ 0 w 6520070"/>
              <a:gd name="connsiteY1" fmla="*/ 2961861 h 3190461"/>
              <a:gd name="connsiteX2" fmla="*/ 4214192 w 6520070"/>
              <a:gd name="connsiteY2" fmla="*/ 9939 h 3190461"/>
              <a:gd name="connsiteX3" fmla="*/ 6520070 w 6520070"/>
              <a:gd name="connsiteY3" fmla="*/ 0 h 3190461"/>
              <a:gd name="connsiteX4" fmla="*/ 6450496 w 6520070"/>
              <a:gd name="connsiteY4" fmla="*/ 1490870 h 3190461"/>
              <a:gd name="connsiteX5" fmla="*/ 3876261 w 6520070"/>
              <a:gd name="connsiteY5" fmla="*/ 3190461 h 3190461"/>
              <a:gd name="connsiteX6" fmla="*/ 278296 w 6520070"/>
              <a:gd name="connsiteY6" fmla="*/ 3160643 h 3190461"/>
              <a:gd name="connsiteX0" fmla="*/ 29818 w 6520070"/>
              <a:gd name="connsiteY0" fmla="*/ 3190461 h 3190461"/>
              <a:gd name="connsiteX1" fmla="*/ 0 w 6520070"/>
              <a:gd name="connsiteY1" fmla="*/ 2961861 h 3190461"/>
              <a:gd name="connsiteX2" fmla="*/ 4214192 w 6520070"/>
              <a:gd name="connsiteY2" fmla="*/ 9939 h 3190461"/>
              <a:gd name="connsiteX3" fmla="*/ 6520070 w 6520070"/>
              <a:gd name="connsiteY3" fmla="*/ 0 h 3190461"/>
              <a:gd name="connsiteX4" fmla="*/ 6450496 w 6520070"/>
              <a:gd name="connsiteY4" fmla="*/ 1490870 h 3190461"/>
              <a:gd name="connsiteX5" fmla="*/ 3876261 w 6520070"/>
              <a:gd name="connsiteY5" fmla="*/ 3190461 h 3190461"/>
              <a:gd name="connsiteX6" fmla="*/ 19878 w 6520070"/>
              <a:gd name="connsiteY6" fmla="*/ 3180521 h 3190461"/>
              <a:gd name="connsiteX0" fmla="*/ 29818 w 6520070"/>
              <a:gd name="connsiteY0" fmla="*/ 3190461 h 3190461"/>
              <a:gd name="connsiteX1" fmla="*/ 0 w 6520070"/>
              <a:gd name="connsiteY1" fmla="*/ 2961861 h 3190461"/>
              <a:gd name="connsiteX2" fmla="*/ 4214192 w 6520070"/>
              <a:gd name="connsiteY2" fmla="*/ 9939 h 3190461"/>
              <a:gd name="connsiteX3" fmla="*/ 6520070 w 6520070"/>
              <a:gd name="connsiteY3" fmla="*/ 0 h 3190461"/>
              <a:gd name="connsiteX4" fmla="*/ 6450496 w 6520070"/>
              <a:gd name="connsiteY4" fmla="*/ 1490870 h 3190461"/>
              <a:gd name="connsiteX5" fmla="*/ 3876261 w 6520070"/>
              <a:gd name="connsiteY5" fmla="*/ 3190461 h 3190461"/>
              <a:gd name="connsiteX6" fmla="*/ 159026 w 6520070"/>
              <a:gd name="connsiteY6" fmla="*/ 3101008 h 3190461"/>
              <a:gd name="connsiteX0" fmla="*/ 9939 w 6520070"/>
              <a:gd name="connsiteY0" fmla="*/ 3210339 h 3210339"/>
              <a:gd name="connsiteX1" fmla="*/ 0 w 6520070"/>
              <a:gd name="connsiteY1" fmla="*/ 2961861 h 3210339"/>
              <a:gd name="connsiteX2" fmla="*/ 4214192 w 6520070"/>
              <a:gd name="connsiteY2" fmla="*/ 9939 h 3210339"/>
              <a:gd name="connsiteX3" fmla="*/ 6520070 w 6520070"/>
              <a:gd name="connsiteY3" fmla="*/ 0 h 3210339"/>
              <a:gd name="connsiteX4" fmla="*/ 6450496 w 6520070"/>
              <a:gd name="connsiteY4" fmla="*/ 1490870 h 3210339"/>
              <a:gd name="connsiteX5" fmla="*/ 3876261 w 6520070"/>
              <a:gd name="connsiteY5" fmla="*/ 3190461 h 3210339"/>
              <a:gd name="connsiteX6" fmla="*/ 159026 w 6520070"/>
              <a:gd name="connsiteY6" fmla="*/ 3101008 h 3210339"/>
              <a:gd name="connsiteX0" fmla="*/ 9939 w 6520070"/>
              <a:gd name="connsiteY0" fmla="*/ 3210339 h 3210339"/>
              <a:gd name="connsiteX1" fmla="*/ 0 w 6520070"/>
              <a:gd name="connsiteY1" fmla="*/ 2961861 h 3210339"/>
              <a:gd name="connsiteX2" fmla="*/ 4214192 w 6520070"/>
              <a:gd name="connsiteY2" fmla="*/ 9939 h 3210339"/>
              <a:gd name="connsiteX3" fmla="*/ 6520070 w 6520070"/>
              <a:gd name="connsiteY3" fmla="*/ 0 h 3210339"/>
              <a:gd name="connsiteX4" fmla="*/ 6450496 w 6520070"/>
              <a:gd name="connsiteY4" fmla="*/ 1490870 h 3210339"/>
              <a:gd name="connsiteX5" fmla="*/ 3876261 w 6520070"/>
              <a:gd name="connsiteY5" fmla="*/ 3190461 h 3210339"/>
              <a:gd name="connsiteX6" fmla="*/ 79513 w 6520070"/>
              <a:gd name="connsiteY6" fmla="*/ 3120886 h 3210339"/>
              <a:gd name="connsiteX0" fmla="*/ 0 w 6520070"/>
              <a:gd name="connsiteY0" fmla="*/ 3210339 h 3210339"/>
              <a:gd name="connsiteX1" fmla="*/ 0 w 6520070"/>
              <a:gd name="connsiteY1" fmla="*/ 2961861 h 3210339"/>
              <a:gd name="connsiteX2" fmla="*/ 4214192 w 6520070"/>
              <a:gd name="connsiteY2" fmla="*/ 9939 h 3210339"/>
              <a:gd name="connsiteX3" fmla="*/ 6520070 w 6520070"/>
              <a:gd name="connsiteY3" fmla="*/ 0 h 3210339"/>
              <a:gd name="connsiteX4" fmla="*/ 6450496 w 6520070"/>
              <a:gd name="connsiteY4" fmla="*/ 1490870 h 3210339"/>
              <a:gd name="connsiteX5" fmla="*/ 3876261 w 6520070"/>
              <a:gd name="connsiteY5" fmla="*/ 3190461 h 3210339"/>
              <a:gd name="connsiteX6" fmla="*/ 79513 w 6520070"/>
              <a:gd name="connsiteY6" fmla="*/ 3120886 h 3210339"/>
              <a:gd name="connsiteX0" fmla="*/ 0 w 6520070"/>
              <a:gd name="connsiteY0" fmla="*/ 3210339 h 3210339"/>
              <a:gd name="connsiteX1" fmla="*/ 0 w 6520070"/>
              <a:gd name="connsiteY1" fmla="*/ 2961861 h 3210339"/>
              <a:gd name="connsiteX2" fmla="*/ 4214192 w 6520070"/>
              <a:gd name="connsiteY2" fmla="*/ 9939 h 3210339"/>
              <a:gd name="connsiteX3" fmla="*/ 6520070 w 6520070"/>
              <a:gd name="connsiteY3" fmla="*/ 0 h 3210339"/>
              <a:gd name="connsiteX4" fmla="*/ 6450496 w 6520070"/>
              <a:gd name="connsiteY4" fmla="*/ 1490870 h 3210339"/>
              <a:gd name="connsiteX5" fmla="*/ 3876261 w 6520070"/>
              <a:gd name="connsiteY5" fmla="*/ 3190461 h 3210339"/>
              <a:gd name="connsiteX6" fmla="*/ 9939 w 6520070"/>
              <a:gd name="connsiteY6" fmla="*/ 3180520 h 3210339"/>
              <a:gd name="connsiteX0" fmla="*/ 0 w 6480313"/>
              <a:gd name="connsiteY0" fmla="*/ 3220278 h 3220278"/>
              <a:gd name="connsiteX1" fmla="*/ 0 w 6480313"/>
              <a:gd name="connsiteY1" fmla="*/ 2971800 h 3220278"/>
              <a:gd name="connsiteX2" fmla="*/ 4214192 w 6480313"/>
              <a:gd name="connsiteY2" fmla="*/ 19878 h 3220278"/>
              <a:gd name="connsiteX3" fmla="*/ 6480313 w 6480313"/>
              <a:gd name="connsiteY3" fmla="*/ 0 h 3220278"/>
              <a:gd name="connsiteX4" fmla="*/ 6450496 w 6480313"/>
              <a:gd name="connsiteY4" fmla="*/ 1500809 h 3220278"/>
              <a:gd name="connsiteX5" fmla="*/ 3876261 w 6480313"/>
              <a:gd name="connsiteY5" fmla="*/ 3200400 h 3220278"/>
              <a:gd name="connsiteX6" fmla="*/ 9939 w 6480313"/>
              <a:gd name="connsiteY6" fmla="*/ 3190459 h 3220278"/>
              <a:gd name="connsiteX0" fmla="*/ 0 w 6480313"/>
              <a:gd name="connsiteY0" fmla="*/ 3220278 h 3220278"/>
              <a:gd name="connsiteX1" fmla="*/ 0 w 6480313"/>
              <a:gd name="connsiteY1" fmla="*/ 2971800 h 3220278"/>
              <a:gd name="connsiteX2" fmla="*/ 4214192 w 6480313"/>
              <a:gd name="connsiteY2" fmla="*/ 19878 h 3220278"/>
              <a:gd name="connsiteX3" fmla="*/ 6480313 w 6480313"/>
              <a:gd name="connsiteY3" fmla="*/ 0 h 3220278"/>
              <a:gd name="connsiteX4" fmla="*/ 6470375 w 6480313"/>
              <a:gd name="connsiteY4" fmla="*/ 1490870 h 3220278"/>
              <a:gd name="connsiteX5" fmla="*/ 3876261 w 6480313"/>
              <a:gd name="connsiteY5" fmla="*/ 3200400 h 3220278"/>
              <a:gd name="connsiteX6" fmla="*/ 9939 w 6480313"/>
              <a:gd name="connsiteY6" fmla="*/ 3190459 h 32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313" h="3220278">
                <a:moveTo>
                  <a:pt x="0" y="3220278"/>
                </a:moveTo>
                <a:lnTo>
                  <a:pt x="0" y="2971800"/>
                </a:lnTo>
                <a:lnTo>
                  <a:pt x="4214192" y="19878"/>
                </a:lnTo>
                <a:lnTo>
                  <a:pt x="6480313" y="0"/>
                </a:lnTo>
                <a:cubicBezTo>
                  <a:pt x="6477000" y="496957"/>
                  <a:pt x="6473688" y="993913"/>
                  <a:pt x="6470375" y="1490870"/>
                </a:cubicBezTo>
                <a:lnTo>
                  <a:pt x="3876261" y="3200400"/>
                </a:lnTo>
                <a:lnTo>
                  <a:pt x="9939" y="3190459"/>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7775716" y="3329610"/>
            <a:ext cx="2521729" cy="1679713"/>
          </a:xfrm>
          <a:prstGeom prst="triangle">
            <a:avLst>
              <a:gd name="adj" fmla="val 996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nvPr>
        </p:nvGraphicFramePr>
        <p:xfrm>
          <a:off x="2217739" y="505327"/>
          <a:ext cx="8102601" cy="5374776"/>
        </p:xfrm>
        <a:graphic>
          <a:graphicData uri="http://schemas.openxmlformats.org/drawingml/2006/table">
            <a:tbl>
              <a:tblPr/>
              <a:tblGrid>
                <a:gridCol w="1508601">
                  <a:extLst>
                    <a:ext uri="{9D8B030D-6E8A-4147-A177-3AD203B41FA5}">
                      <a16:colId xmlns:a16="http://schemas.microsoft.com/office/drawing/2014/main" xmlns="" val="20000"/>
                    </a:ext>
                  </a:extLst>
                </a:gridCol>
                <a:gridCol w="1601876">
                  <a:extLst>
                    <a:ext uri="{9D8B030D-6E8A-4147-A177-3AD203B41FA5}">
                      <a16:colId xmlns:a16="http://schemas.microsoft.com/office/drawing/2014/main" xmlns="" val="20001"/>
                    </a:ext>
                  </a:extLst>
                </a:gridCol>
                <a:gridCol w="1574439">
                  <a:extLst>
                    <a:ext uri="{9D8B030D-6E8A-4147-A177-3AD203B41FA5}">
                      <a16:colId xmlns:a16="http://schemas.microsoft.com/office/drawing/2014/main" xmlns="" val="20002"/>
                    </a:ext>
                  </a:extLst>
                </a:gridCol>
                <a:gridCol w="1651241">
                  <a:extLst>
                    <a:ext uri="{9D8B030D-6E8A-4147-A177-3AD203B41FA5}">
                      <a16:colId xmlns:a16="http://schemas.microsoft.com/office/drawing/2014/main" xmlns="" val="20003"/>
                    </a:ext>
                  </a:extLst>
                </a:gridCol>
                <a:gridCol w="1766444">
                  <a:extLst>
                    <a:ext uri="{9D8B030D-6E8A-4147-A177-3AD203B41FA5}">
                      <a16:colId xmlns:a16="http://schemas.microsoft.com/office/drawing/2014/main" xmlns="" val="20004"/>
                    </a:ext>
                  </a:extLst>
                </a:gridCol>
              </a:tblGrid>
              <a:tr h="1246461">
                <a:tc gridSpan="5">
                  <a:txBody>
                    <a:bodyPr/>
                    <a:lstStyle/>
                    <a:p>
                      <a:pPr marL="0" marR="0" algn="ctr">
                        <a:lnSpc>
                          <a:spcPct val="115000"/>
                        </a:lnSpc>
                        <a:spcBef>
                          <a:spcPts val="1000"/>
                        </a:spcBef>
                        <a:spcAft>
                          <a:spcPts val="0"/>
                        </a:spcAft>
                      </a:pPr>
                      <a:r>
                        <a:rPr lang="en-US" sz="3200" b="1" dirty="0" smtClean="0">
                          <a:solidFill>
                            <a:srgbClr val="4F81BD"/>
                          </a:solidFill>
                          <a:latin typeface="Calibri"/>
                          <a:ea typeface="Times New Roman"/>
                          <a:cs typeface="Times New Roman"/>
                        </a:rPr>
                        <a:t>Estimation and Prioritization</a:t>
                      </a:r>
                      <a:endParaRPr lang="en-US" sz="3200" b="1" dirty="0">
                        <a:solidFill>
                          <a:srgbClr val="4F81BD"/>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XL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M</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S</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825663">
                <a:tc>
                  <a:txBody>
                    <a:bodyPr/>
                    <a:lstStyle/>
                    <a:p>
                      <a:endParaRPr lang="en-US" sz="1800" dirty="0"/>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S</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M</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XL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8961" name="TextBox 2"/>
          <p:cNvSpPr txBox="1">
            <a:spLocks noChangeArrowheads="1"/>
          </p:cNvSpPr>
          <p:nvPr/>
        </p:nvSpPr>
        <p:spPr bwMode="auto">
          <a:xfrm>
            <a:off x="4637088" y="6078539"/>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Cost</a:t>
            </a:r>
          </a:p>
        </p:txBody>
      </p:sp>
      <p:sp>
        <p:nvSpPr>
          <p:cNvPr id="38962" name="TextBox 4"/>
          <p:cNvSpPr txBox="1">
            <a:spLocks noChangeArrowheads="1"/>
          </p:cNvSpPr>
          <p:nvPr/>
        </p:nvSpPr>
        <p:spPr bwMode="auto">
          <a:xfrm rot="-5400000">
            <a:off x="-37306" y="3071019"/>
            <a:ext cx="403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Value</a:t>
            </a:r>
          </a:p>
        </p:txBody>
      </p:sp>
      <p:pic>
        <p:nvPicPr>
          <p:cNvPr id="323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7162" y="2240546"/>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5052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37338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8956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862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6829" y="1856876"/>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8194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905001"/>
            <a:ext cx="817258" cy="6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4932059" y="2208388"/>
            <a:ext cx="3934771"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18830" y="1850941"/>
            <a:ext cx="992579" cy="369332"/>
          </a:xfrm>
          <a:prstGeom prst="rect">
            <a:avLst/>
          </a:prstGeom>
          <a:noFill/>
        </p:spPr>
        <p:txBody>
          <a:bodyPr wrap="none" rtlCol="0">
            <a:spAutoFit/>
          </a:bodyPr>
          <a:lstStyle/>
          <a:p>
            <a:r>
              <a:rPr lang="en-US" dirty="0"/>
              <a:t>De-Risk?</a:t>
            </a:r>
          </a:p>
        </p:txBody>
      </p:sp>
    </p:spTree>
    <p:extLst>
      <p:ext uri="{BB962C8B-B14F-4D97-AF65-F5344CB8AC3E}">
        <p14:creationId xmlns:p14="http://schemas.microsoft.com/office/powerpoint/2010/main" val="369981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2143"/>
            <a:ext cx="8229600" cy="1143000"/>
          </a:xfrm>
        </p:spPr>
        <p:txBody>
          <a:bodyPr>
            <a:normAutofit fontScale="90000"/>
          </a:bodyPr>
          <a:lstStyle/>
          <a:p>
            <a:r>
              <a:rPr lang="en-CA" dirty="0" smtClean="0"/>
              <a:t>Where is an example of </a:t>
            </a:r>
            <a:br>
              <a:rPr lang="en-CA" dirty="0" smtClean="0"/>
            </a:br>
            <a:r>
              <a:rPr lang="en-CA" dirty="0" smtClean="0"/>
              <a:t>incentivizing sub-optimal decisions?</a:t>
            </a:r>
            <a:endParaRPr lang="en-CA" dirty="0"/>
          </a:p>
        </p:txBody>
      </p:sp>
      <p:sp>
        <p:nvSpPr>
          <p:cNvPr id="4" name="Slide Number Placeholder 3"/>
          <p:cNvSpPr>
            <a:spLocks noGrp="1"/>
          </p:cNvSpPr>
          <p:nvPr>
            <p:ph type="sldNum" sz="quarter" idx="4294967295"/>
          </p:nvPr>
        </p:nvSpPr>
        <p:spPr>
          <a:xfrm>
            <a:off x="1981200" y="6245225"/>
            <a:ext cx="2133600" cy="476250"/>
          </a:xfrm>
          <a:prstGeom prst="rect">
            <a:avLst/>
          </a:prstGeom>
        </p:spPr>
        <p:txBody>
          <a:bodyPr/>
          <a:lstStyle/>
          <a:p>
            <a:pPr>
              <a:defRPr/>
            </a:pPr>
            <a:fld id="{16C99218-3B19-4A9E-9F94-D1630C2F6E48}" type="slidenum">
              <a:rPr lang="en-US" smtClean="0"/>
              <a:pPr>
                <a:defRPr/>
              </a:pPr>
              <a:t>66</a:t>
            </a:fld>
            <a:endParaRPr lang="en-US"/>
          </a:p>
        </p:txBody>
      </p:sp>
      <p:pic>
        <p:nvPicPr>
          <p:cNvPr id="1026" name="Picture 2"/>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7545" y="2686492"/>
            <a:ext cx="8269584" cy="168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52675" y="5082658"/>
            <a:ext cx="6971652" cy="369332"/>
          </a:xfrm>
          <a:prstGeom prst="rect">
            <a:avLst/>
          </a:prstGeom>
          <a:noFill/>
        </p:spPr>
        <p:txBody>
          <a:bodyPr wrap="none" rtlCol="0">
            <a:spAutoFit/>
          </a:bodyPr>
          <a:lstStyle/>
          <a:p>
            <a:r>
              <a:rPr lang="en-CA" dirty="0"/>
              <a:t>Why should we not just always be working on the highest-priority thing?</a:t>
            </a:r>
          </a:p>
        </p:txBody>
      </p:sp>
    </p:spTree>
    <p:extLst>
      <p:ext uri="{BB962C8B-B14F-4D97-AF65-F5344CB8AC3E}">
        <p14:creationId xmlns:p14="http://schemas.microsoft.com/office/powerpoint/2010/main" val="4034126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Uncertainty is an unavoidable aspect of software development</a:t>
            </a:r>
          </a:p>
          <a:p>
            <a:r>
              <a:rPr lang="en-US" dirty="0" smtClean="0"/>
              <a:t>Commitments may influence decisions</a:t>
            </a:r>
          </a:p>
        </p:txBody>
      </p:sp>
    </p:spTree>
    <p:extLst>
      <p:ext uri="{BB962C8B-B14F-4D97-AF65-F5344CB8AC3E}">
        <p14:creationId xmlns:p14="http://schemas.microsoft.com/office/powerpoint/2010/main" val="38254265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hotos-5.dropbox.com/t/2/AACPgfWS6dbfEaTyG-MKulf9tE2poGdsW_L0i3-8rUXDkQ/12/24004896/png/32x32/3/1515812400/0/2/LKI-logo-vert-transparent.png/EL6YxCAYmCQgBygH/J4IGHph-sEFPh0LIOH-vMZ-w7HbRR6Q6ll4d4H_TKdM?dl=0&amp;preserve_transparency=1&amp;size=32x32&amp;size_mode=5">
            <a:extLst>
              <a:ext uri="{FF2B5EF4-FFF2-40B4-BE49-F238E27FC236}">
                <a16:creationId xmlns:a16="http://schemas.microsoft.com/office/drawing/2014/main" xmlns="" id="{55FC8653-958C-4E9D-AB80-6DDAD0140E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0493" y="1489135"/>
            <a:ext cx="3847464" cy="3675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63306" y="5773947"/>
            <a:ext cx="7366958" cy="646331"/>
          </a:xfrm>
          <a:prstGeom prst="rect">
            <a:avLst/>
          </a:prstGeom>
          <a:noFill/>
        </p:spPr>
        <p:txBody>
          <a:bodyPr wrap="square" rtlCol="0">
            <a:spAutoFit/>
          </a:bodyPr>
          <a:lstStyle/>
          <a:p>
            <a:pPr algn="ctr"/>
            <a:r>
              <a:rPr lang="en-US" sz="3600" b="1" dirty="0" smtClean="0">
                <a:solidFill>
                  <a:srgbClr val="7030A0"/>
                </a:solidFill>
              </a:rPr>
              <a:t>leankanban.com</a:t>
            </a:r>
            <a:endParaRPr lang="en-US" sz="3600" b="1" dirty="0">
              <a:solidFill>
                <a:srgbClr val="7030A0"/>
              </a:solidFill>
            </a:endParaRPr>
          </a:p>
        </p:txBody>
      </p:sp>
    </p:spTree>
    <p:extLst>
      <p:ext uri="{BB962C8B-B14F-4D97-AF65-F5344CB8AC3E}">
        <p14:creationId xmlns:p14="http://schemas.microsoft.com/office/powerpoint/2010/main" val="423776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5D967C1-E665-4E1E-94E2-FA095847DBF8}"/>
              </a:ext>
            </a:extLst>
          </p:cNvPr>
          <p:cNvGrpSpPr/>
          <p:nvPr/>
        </p:nvGrpSpPr>
        <p:grpSpPr>
          <a:xfrm>
            <a:off x="2291329" y="1307581"/>
            <a:ext cx="7511336" cy="4371455"/>
            <a:chOff x="2062729" y="2076508"/>
            <a:chExt cx="7511336" cy="4371455"/>
          </a:xfrm>
        </p:grpSpPr>
        <p:cxnSp>
          <p:nvCxnSpPr>
            <p:cNvPr id="4" name="Straight Connector 3">
              <a:extLst>
                <a:ext uri="{FF2B5EF4-FFF2-40B4-BE49-F238E27FC236}">
                  <a16:creationId xmlns:a16="http://schemas.microsoft.com/office/drawing/2014/main" xmlns="" id="{CD822E4C-A38C-41C0-8800-3998A9F1697E}"/>
                </a:ext>
              </a:extLst>
            </p:cNvPr>
            <p:cNvCxnSpPr/>
            <p:nvPr/>
          </p:nvCxnSpPr>
          <p:spPr>
            <a:xfrm rot="5400000">
              <a:off x="2081910" y="4254573"/>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2D94773-6CE1-4DE1-9B06-E283B846DFE9}"/>
                </a:ext>
              </a:extLst>
            </p:cNvPr>
            <p:cNvCxnSpPr/>
            <p:nvPr/>
          </p:nvCxnSpPr>
          <p:spPr>
            <a:xfrm rot="5400000">
              <a:off x="5131006" y="4268310"/>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397A8396-553E-4785-81DB-BFB93EB6D770}"/>
                </a:ext>
              </a:extLst>
            </p:cNvPr>
            <p:cNvSpPr/>
            <p:nvPr/>
          </p:nvSpPr>
          <p:spPr>
            <a:xfrm>
              <a:off x="2379849"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xmlns="" id="{29CFBFCE-E3C1-4CDA-9353-05A82C71A3B1}"/>
                </a:ext>
              </a:extLst>
            </p:cNvPr>
            <p:cNvSpPr/>
            <p:nvPr/>
          </p:nvSpPr>
          <p:spPr>
            <a:xfrm>
              <a:off x="3022791"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xmlns="" id="{10AC159E-7BB7-4B73-9CB7-80F1EBA5D3B3}"/>
                </a:ext>
              </a:extLst>
            </p:cNvPr>
            <p:cNvSpPr/>
            <p:nvPr/>
          </p:nvSpPr>
          <p:spPr>
            <a:xfrm>
              <a:off x="3022791"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xmlns="" id="{7D715338-2BD5-441D-B67D-8F4B31CCC3BF}"/>
                </a:ext>
              </a:extLst>
            </p:cNvPr>
            <p:cNvSpPr/>
            <p:nvPr/>
          </p:nvSpPr>
          <p:spPr>
            <a:xfrm>
              <a:off x="3022791" y="280544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xmlns="" id="{E2A18A6E-6E71-4220-B760-486857185323}"/>
                </a:ext>
              </a:extLst>
            </p:cNvPr>
            <p:cNvSpPr/>
            <p:nvPr/>
          </p:nvSpPr>
          <p:spPr>
            <a:xfrm>
              <a:off x="2379849"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FA2FD406-0294-4B63-9819-C0542244552D}"/>
                </a:ext>
              </a:extLst>
            </p:cNvPr>
            <p:cNvSpPr/>
            <p:nvPr/>
          </p:nvSpPr>
          <p:spPr>
            <a:xfrm>
              <a:off x="5308807"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xmlns="" id="{753FB317-0317-41A6-9147-0DD839DF1D16}"/>
                </a:ext>
              </a:extLst>
            </p:cNvPr>
            <p:cNvSpPr/>
            <p:nvPr/>
          </p:nvSpPr>
          <p:spPr>
            <a:xfrm>
              <a:off x="5308807"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xmlns="" id="{CFAF610C-3D38-41B5-B7A6-49CF8020F8E7}"/>
                </a:ext>
              </a:extLst>
            </p:cNvPr>
            <p:cNvSpPr/>
            <p:nvPr/>
          </p:nvSpPr>
          <p:spPr>
            <a:xfrm>
              <a:off x="530880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xmlns="" id="{C78A1B99-E982-4DAE-9DCF-DF6E16294620}"/>
                </a:ext>
              </a:extLst>
            </p:cNvPr>
            <p:cNvSpPr/>
            <p:nvPr/>
          </p:nvSpPr>
          <p:spPr>
            <a:xfrm>
              <a:off x="673756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xmlns="" id="{0E5AF44E-E04F-4C23-90AD-4D707652B6C8}"/>
                </a:ext>
              </a:extLst>
            </p:cNvPr>
            <p:cNvSpPr/>
            <p:nvPr/>
          </p:nvSpPr>
          <p:spPr>
            <a:xfrm>
              <a:off x="4525505"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xmlns="" id="{9744EF27-7F13-425F-913C-E9078DA20B87}"/>
                </a:ext>
              </a:extLst>
            </p:cNvPr>
            <p:cNvSpPr/>
            <p:nvPr/>
          </p:nvSpPr>
          <p:spPr>
            <a:xfrm>
              <a:off x="8112917" y="33412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xmlns="" id="{27424169-70CF-4CE7-B480-83E14640C6A6}"/>
                </a:ext>
              </a:extLst>
            </p:cNvPr>
            <p:cNvSpPr/>
            <p:nvPr/>
          </p:nvSpPr>
          <p:spPr>
            <a:xfrm>
              <a:off x="7639730" y="323407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xmlns="" id="{1309F2EA-2D7D-47B0-A2CC-1E27678D0BB9}"/>
                </a:ext>
              </a:extLst>
            </p:cNvPr>
            <p:cNvSpPr/>
            <p:nvPr/>
          </p:nvSpPr>
          <p:spPr>
            <a:xfrm>
              <a:off x="816632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xmlns="" id="{41B37834-3EE4-4D50-946E-2D2E64A5869F}"/>
                </a:ext>
              </a:extLst>
            </p:cNvPr>
            <p:cNvSpPr/>
            <p:nvPr/>
          </p:nvSpPr>
          <p:spPr>
            <a:xfrm>
              <a:off x="2379849" y="330550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xmlns="" id="{7A055FB3-5D66-4FA4-8092-A09F668EF6D4}"/>
                </a:ext>
              </a:extLst>
            </p:cNvPr>
            <p:cNvSpPr/>
            <p:nvPr/>
          </p:nvSpPr>
          <p:spPr>
            <a:xfrm>
              <a:off x="2379849" y="394845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xmlns="" id="{E085DDC5-95E6-429A-AE61-9DB57A8A95E2}"/>
                </a:ext>
              </a:extLst>
            </p:cNvPr>
            <p:cNvSpPr/>
            <p:nvPr/>
          </p:nvSpPr>
          <p:spPr>
            <a:xfrm>
              <a:off x="2379849" y="451995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xmlns="" id="{907EFDEC-776C-4DBF-8F69-C32B4F929414}"/>
                </a:ext>
              </a:extLst>
            </p:cNvPr>
            <p:cNvSpPr/>
            <p:nvPr/>
          </p:nvSpPr>
          <p:spPr>
            <a:xfrm>
              <a:off x="2379849" y="516289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xmlns="" id="{99FFCAAE-923A-4CA2-9AC6-100154CA1CEB}"/>
                </a:ext>
              </a:extLst>
            </p:cNvPr>
            <p:cNvSpPr txBox="1"/>
            <p:nvPr/>
          </p:nvSpPr>
          <p:spPr>
            <a:xfrm>
              <a:off x="2871336" y="2088455"/>
              <a:ext cx="603562" cy="307777"/>
            </a:xfrm>
            <a:prstGeom prst="rect">
              <a:avLst/>
            </a:prstGeom>
            <a:noFill/>
            <a:effectLst>
              <a:softEdge rad="3175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white">
                      <a:lumMod val="75000"/>
                    </a:prstClr>
                  </a:solidFill>
                  <a:effectLst>
                    <a:outerShdw blurRad="38100" dist="38100" dir="2700000" algn="tl">
                      <a:srgbClr val="000000">
                        <a:alpha val="43137"/>
                      </a:srgbClr>
                    </a:outerShdw>
                  </a:effectLst>
                  <a:uLnTx/>
                  <a:uFillTx/>
                  <a:latin typeface="Calibri"/>
                  <a:ea typeface="+mn-ea"/>
                  <a:cs typeface="+mn-cs"/>
                </a:rPr>
                <a:t>To Do</a:t>
              </a:r>
            </a:p>
          </p:txBody>
        </p:sp>
        <p:sp>
          <p:nvSpPr>
            <p:cNvPr id="24" name="TextBox 23">
              <a:extLst>
                <a:ext uri="{FF2B5EF4-FFF2-40B4-BE49-F238E27FC236}">
                  <a16:creationId xmlns:a16="http://schemas.microsoft.com/office/drawing/2014/main" xmlns="" id="{C9D77080-D4F4-42E4-B6E0-4A71D8B8B433}"/>
                </a:ext>
              </a:extLst>
            </p:cNvPr>
            <p:cNvSpPr txBox="1"/>
            <p:nvPr/>
          </p:nvSpPr>
          <p:spPr>
            <a:xfrm>
              <a:off x="8012633" y="2100420"/>
              <a:ext cx="580608" cy="307777"/>
            </a:xfrm>
            <a:prstGeom prst="rect">
              <a:avLst/>
            </a:prstGeom>
            <a:noFill/>
            <a:effectLst>
              <a:softEdge rad="3175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white">
                      <a:lumMod val="75000"/>
                    </a:prstClr>
                  </a:solidFill>
                  <a:effectLst>
                    <a:outerShdw blurRad="38100" dist="38100" dir="2700000" algn="tl">
                      <a:srgbClr val="000000">
                        <a:alpha val="43137"/>
                      </a:srgbClr>
                    </a:outerShdw>
                  </a:effectLst>
                  <a:uLnTx/>
                  <a:uFillTx/>
                  <a:latin typeface="Calibri"/>
                  <a:ea typeface="+mn-ea"/>
                  <a:cs typeface="+mn-cs"/>
                </a:rPr>
                <a:t>Done</a:t>
              </a:r>
            </a:p>
          </p:txBody>
        </p:sp>
        <p:sp>
          <p:nvSpPr>
            <p:cNvPr id="25" name="TextBox 24">
              <a:extLst>
                <a:ext uri="{FF2B5EF4-FFF2-40B4-BE49-F238E27FC236}">
                  <a16:creationId xmlns:a16="http://schemas.microsoft.com/office/drawing/2014/main" xmlns="" id="{EEB10FF8-933A-4C36-8CF8-9BD83EBD03ED}"/>
                </a:ext>
              </a:extLst>
            </p:cNvPr>
            <p:cNvSpPr txBox="1"/>
            <p:nvPr/>
          </p:nvSpPr>
          <p:spPr>
            <a:xfrm>
              <a:off x="5323930" y="2112198"/>
              <a:ext cx="1004441" cy="307777"/>
            </a:xfrm>
            <a:prstGeom prst="rect">
              <a:avLst/>
            </a:prstGeom>
            <a:noFill/>
            <a:effectLst>
              <a:softEdge rad="3175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white">
                      <a:lumMod val="75000"/>
                    </a:prstClr>
                  </a:solidFill>
                  <a:effectLst>
                    <a:outerShdw blurRad="38100" dist="38100" dir="2700000" algn="tl">
                      <a:srgbClr val="000000">
                        <a:alpha val="43137"/>
                      </a:srgbClr>
                    </a:outerShdw>
                  </a:effectLst>
                  <a:uLnTx/>
                  <a:uFillTx/>
                  <a:latin typeface="Calibri"/>
                  <a:ea typeface="+mn-ea"/>
                  <a:cs typeface="+mn-cs"/>
                </a:rPr>
                <a:t>In progress</a:t>
              </a:r>
            </a:p>
          </p:txBody>
        </p:sp>
        <p:sp>
          <p:nvSpPr>
            <p:cNvPr id="26" name="Rectangle 25">
              <a:extLst>
                <a:ext uri="{FF2B5EF4-FFF2-40B4-BE49-F238E27FC236}">
                  <a16:creationId xmlns:a16="http://schemas.microsoft.com/office/drawing/2014/main" xmlns="" id="{933A44FF-CC87-4994-9E8E-A05D8F144D7E}"/>
                </a:ext>
              </a:extLst>
            </p:cNvPr>
            <p:cNvSpPr/>
            <p:nvPr/>
          </p:nvSpPr>
          <p:spPr>
            <a:xfrm>
              <a:off x="4692110" y="309119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xmlns="" id="{7055BB2F-021D-4667-9360-73A1B8D2EE44}"/>
                </a:ext>
              </a:extLst>
            </p:cNvPr>
            <p:cNvSpPr/>
            <p:nvPr/>
          </p:nvSpPr>
          <p:spPr>
            <a:xfrm>
              <a:off x="5739812" y="320410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xmlns="" id="{04B99BF4-9483-4CE0-AEA9-5C8E376587E5}"/>
                </a:ext>
              </a:extLst>
            </p:cNvPr>
            <p:cNvSpPr/>
            <p:nvPr/>
          </p:nvSpPr>
          <p:spPr>
            <a:xfrm>
              <a:off x="5865505" y="356129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xmlns="" id="{6F55C194-4675-4AE2-B90D-A8C9E91193D8}"/>
                </a:ext>
              </a:extLst>
            </p:cNvPr>
            <p:cNvSpPr/>
            <p:nvPr/>
          </p:nvSpPr>
          <p:spPr>
            <a:xfrm>
              <a:off x="5918407" y="41294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xmlns="" id="{519A0332-B8AD-4F2E-8053-DD2E88B65940}"/>
                </a:ext>
              </a:extLst>
            </p:cNvPr>
            <p:cNvSpPr/>
            <p:nvPr/>
          </p:nvSpPr>
          <p:spPr>
            <a:xfrm>
              <a:off x="6501300" y="359126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xmlns="" id="{A201CFFF-5FE0-490F-AACB-7DA42B699700}"/>
                </a:ext>
              </a:extLst>
            </p:cNvPr>
            <p:cNvSpPr/>
            <p:nvPr/>
          </p:nvSpPr>
          <p:spPr>
            <a:xfrm>
              <a:off x="6223207" y="4434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xmlns="" id="{1CB2556A-D7EA-41C3-9D79-B573EB6D7BCF}"/>
                </a:ext>
              </a:extLst>
            </p:cNvPr>
            <p:cNvSpPr/>
            <p:nvPr/>
          </p:nvSpPr>
          <p:spPr>
            <a:xfrm>
              <a:off x="6041072"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xmlns="" id="{977E3111-DEF6-4072-A86E-5F90358BE25E}"/>
                </a:ext>
              </a:extLst>
            </p:cNvPr>
            <p:cNvSpPr/>
            <p:nvPr/>
          </p:nvSpPr>
          <p:spPr>
            <a:xfrm>
              <a:off x="6528007" y="47390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xmlns="" id="{8F6C506F-1046-4B55-8997-D0D03B34DF33}"/>
                </a:ext>
              </a:extLst>
            </p:cNvPr>
            <p:cNvSpPr/>
            <p:nvPr/>
          </p:nvSpPr>
          <p:spPr>
            <a:xfrm>
              <a:off x="6751912" y="43105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xmlns="" id="{D89BABB9-4936-48AA-83B3-EFFB6B18FF20}"/>
                </a:ext>
              </a:extLst>
            </p:cNvPr>
            <p:cNvSpPr/>
            <p:nvPr/>
          </p:nvSpPr>
          <p:spPr>
            <a:xfrm>
              <a:off x="4525505" y="499091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xmlns="" id="{BF369257-1CA3-4D21-A26D-98CFFAEC0142}"/>
                </a:ext>
              </a:extLst>
            </p:cNvPr>
            <p:cNvSpPr/>
            <p:nvPr/>
          </p:nvSpPr>
          <p:spPr>
            <a:xfrm>
              <a:off x="6223207" y="316263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xmlns="" id="{E44FD5A8-74F9-4B27-B8F0-DB8B2B3CCC1B}"/>
                </a:ext>
              </a:extLst>
            </p:cNvPr>
            <p:cNvSpPr/>
            <p:nvPr/>
          </p:nvSpPr>
          <p:spPr>
            <a:xfrm>
              <a:off x="5373800" y="476998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xmlns="" id="{D7CAE113-1BEF-4CD1-816D-FB230FA1DEA8}"/>
                </a:ext>
              </a:extLst>
            </p:cNvPr>
            <p:cNvSpPr/>
            <p:nvPr/>
          </p:nvSpPr>
          <p:spPr>
            <a:xfrm>
              <a:off x="4870705" y="373339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xmlns="" id="{043684A0-6530-4956-AFAE-E7711AA1396D}"/>
                </a:ext>
              </a:extLst>
            </p:cNvPr>
            <p:cNvSpPr/>
            <p:nvPr/>
          </p:nvSpPr>
          <p:spPr>
            <a:xfrm>
              <a:off x="3563608" y="274560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xmlns="" id="{068DE97E-4E6B-4A50-BE77-4DEFD76C0196}"/>
                </a:ext>
              </a:extLst>
            </p:cNvPr>
            <p:cNvSpPr/>
            <p:nvPr/>
          </p:nvSpPr>
          <p:spPr>
            <a:xfrm>
              <a:off x="3022791" y="469855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xmlns="" id="{8641E2C2-9604-47FD-8D24-00411B9D3DA4}"/>
                </a:ext>
              </a:extLst>
            </p:cNvPr>
            <p:cNvSpPr/>
            <p:nvPr/>
          </p:nvSpPr>
          <p:spPr>
            <a:xfrm>
              <a:off x="5461207" y="3672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xmlns="" id="{08397FB0-3D9B-4E02-A524-28A4BAB64454}"/>
                </a:ext>
              </a:extLst>
            </p:cNvPr>
            <p:cNvSpPr/>
            <p:nvPr/>
          </p:nvSpPr>
          <p:spPr>
            <a:xfrm>
              <a:off x="5508315"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xmlns="" id="{6960CBE5-83D2-4A3B-A69A-71EA51830DBA}"/>
                </a:ext>
              </a:extLst>
            </p:cNvPr>
            <p:cNvSpPr/>
            <p:nvPr/>
          </p:nvSpPr>
          <p:spPr>
            <a:xfrm>
              <a:off x="5104017"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xmlns="" id="{07956B59-7381-40F7-8329-0C1C95480DD6}"/>
                </a:ext>
              </a:extLst>
            </p:cNvPr>
            <p:cNvSpPr/>
            <p:nvPr/>
          </p:nvSpPr>
          <p:spPr>
            <a:xfrm>
              <a:off x="8654613" y="360502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xmlns="" id="{DA27AE46-35EA-42BE-A176-F90CEEC51091}"/>
                </a:ext>
              </a:extLst>
            </p:cNvPr>
            <p:cNvSpPr/>
            <p:nvPr/>
          </p:nvSpPr>
          <p:spPr>
            <a:xfrm>
              <a:off x="7772098" y="366269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xmlns="" id="{CF0FA96C-2E5B-407C-918D-CB988C197234}"/>
                </a:ext>
              </a:extLst>
            </p:cNvPr>
            <p:cNvSpPr/>
            <p:nvPr/>
          </p:nvSpPr>
          <p:spPr>
            <a:xfrm>
              <a:off x="7537545" y="402941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xmlns="" id="{73DBF13F-45D5-44F0-99BE-1F9254C0C281}"/>
                </a:ext>
              </a:extLst>
            </p:cNvPr>
            <p:cNvSpPr/>
            <p:nvPr/>
          </p:nvSpPr>
          <p:spPr>
            <a:xfrm>
              <a:off x="2062729" y="2076508"/>
              <a:ext cx="7511336" cy="433079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Title 1">
            <a:extLst>
              <a:ext uri="{FF2B5EF4-FFF2-40B4-BE49-F238E27FC236}">
                <a16:creationId xmlns:a16="http://schemas.microsoft.com/office/drawing/2014/main" xmlns="" id="{230E5655-8019-492E-B2EC-8C0B4A4A591F}"/>
              </a:ext>
            </a:extLst>
          </p:cNvPr>
          <p:cNvSpPr txBox="1">
            <a:spLocks/>
          </p:cNvSpPr>
          <p:nvPr/>
        </p:nvSpPr>
        <p:spPr>
          <a:xfrm>
            <a:off x="838200" y="365125"/>
            <a:ext cx="10515600" cy="6202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714989"/>
                </a:solidFill>
                <a:effectLst/>
                <a:uLnTx/>
                <a:uFillTx/>
                <a:latin typeface="Calibri"/>
                <a:ea typeface="+mj-ea"/>
                <a:cs typeface="Arial" pitchFamily="34" charset="0"/>
              </a:rPr>
              <a:t>This is what people think Kanban is</a:t>
            </a:r>
          </a:p>
        </p:txBody>
      </p:sp>
    </p:spTree>
    <p:extLst>
      <p:ext uri="{BB962C8B-B14F-4D97-AF65-F5344CB8AC3E}">
        <p14:creationId xmlns:p14="http://schemas.microsoft.com/office/powerpoint/2010/main" val="4008835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Goal of the Game</a:t>
            </a:r>
            <a:endParaRPr lang="en-CA" dirty="0"/>
          </a:p>
        </p:txBody>
      </p:sp>
      <p:sp>
        <p:nvSpPr>
          <p:cNvPr id="7" name="Content Placeholder 6"/>
          <p:cNvSpPr>
            <a:spLocks noGrp="1"/>
          </p:cNvSpPr>
          <p:nvPr>
            <p:ph idx="1"/>
          </p:nvPr>
        </p:nvSpPr>
        <p:spPr/>
        <p:txBody>
          <a:bodyPr/>
          <a:lstStyle/>
          <a:p>
            <a:r>
              <a:rPr lang="en-CA" dirty="0" smtClean="0"/>
              <a:t>Produce a Software Release in 3 iterations of 10 days per iteration</a:t>
            </a:r>
          </a:p>
          <a:p>
            <a:r>
              <a:rPr lang="en-CA" dirty="0" smtClean="0"/>
              <a:t>Prioritize and re-prioritize the backlog to optimize value delivery before the fixed release date</a:t>
            </a:r>
          </a:p>
          <a:p>
            <a:r>
              <a:rPr lang="en-CA" dirty="0" smtClean="0"/>
              <a:t>Be the team that delivers the most points </a:t>
            </a:r>
          </a:p>
          <a:p>
            <a:pPr lvl="1"/>
            <a:r>
              <a:rPr lang="en-CA" dirty="0" smtClean="0"/>
              <a:t>Delivered Value + “Commitment Points”</a:t>
            </a:r>
          </a:p>
          <a:p>
            <a:pPr lvl="1"/>
            <a:endParaRPr lang="en-CA" dirty="0"/>
          </a:p>
        </p:txBody>
      </p:sp>
    </p:spTree>
    <p:extLst>
      <p:ext uri="{BB962C8B-B14F-4D97-AF65-F5344CB8AC3E}">
        <p14:creationId xmlns:p14="http://schemas.microsoft.com/office/powerpoint/2010/main" val="14443340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53594-3C73-46A7-A087-117B3CF4E77E}"/>
              </a:ext>
            </a:extLst>
          </p:cNvPr>
          <p:cNvSpPr>
            <a:spLocks noGrp="1"/>
          </p:cNvSpPr>
          <p:nvPr>
            <p:ph type="title"/>
          </p:nvPr>
        </p:nvSpPr>
        <p:spPr/>
        <p:txBody>
          <a:bodyPr/>
          <a:lstStyle/>
          <a:p>
            <a:r>
              <a:rPr lang="en-US" dirty="0"/>
              <a:t>What is Kanban?</a:t>
            </a:r>
          </a:p>
        </p:txBody>
      </p:sp>
      <p:sp>
        <p:nvSpPr>
          <p:cNvPr id="3" name="Content Placeholder 2">
            <a:extLst>
              <a:ext uri="{FF2B5EF4-FFF2-40B4-BE49-F238E27FC236}">
                <a16:creationId xmlns:a16="http://schemas.microsoft.com/office/drawing/2014/main" xmlns="" id="{16308F6E-6801-43F5-9CCA-5D1F4536496D}"/>
              </a:ext>
            </a:extLst>
          </p:cNvPr>
          <p:cNvSpPr>
            <a:spLocks noGrp="1"/>
          </p:cNvSpPr>
          <p:nvPr>
            <p:ph idx="1"/>
          </p:nvPr>
        </p:nvSpPr>
        <p:spPr/>
        <p:txBody>
          <a:bodyPr/>
          <a:lstStyle/>
          <a:p>
            <a:r>
              <a:rPr lang="en-US" dirty="0"/>
              <a:t>The Kanban Method teaches organizations how to understand, visualize and measure </a:t>
            </a:r>
            <a:r>
              <a:rPr lang="en-US" b="1" dirty="0"/>
              <a:t>systems of work </a:t>
            </a:r>
            <a:r>
              <a:rPr lang="en-US" dirty="0"/>
              <a:t>to continually improve and consistently deliver effective results.</a:t>
            </a:r>
          </a:p>
          <a:p>
            <a:r>
              <a:rPr lang="en-US" dirty="0"/>
              <a:t>The Kanban Method provides a set of proven practices and approaches that scale from individuals and teams to the enterprise.</a:t>
            </a:r>
          </a:p>
          <a:p>
            <a:endParaRPr lang="en-US" dirty="0"/>
          </a:p>
        </p:txBody>
      </p:sp>
      <p:pic>
        <p:nvPicPr>
          <p:cNvPr id="4" name="Picture 3">
            <a:extLst>
              <a:ext uri="{FF2B5EF4-FFF2-40B4-BE49-F238E27FC236}">
                <a16:creationId xmlns:a16="http://schemas.microsoft.com/office/drawing/2014/main" xmlns="" id="{7F70D8A0-B276-4392-B6B6-330D0DD6E48D}"/>
              </a:ext>
            </a:extLst>
          </p:cNvPr>
          <p:cNvPicPr>
            <a:picLocks noChangeAspect="1"/>
          </p:cNvPicPr>
          <p:nvPr/>
        </p:nvPicPr>
        <p:blipFill>
          <a:blip r:embed="rId2"/>
          <a:stretch>
            <a:fillRect/>
          </a:stretch>
        </p:blipFill>
        <p:spPr>
          <a:xfrm>
            <a:off x="2587563" y="4290049"/>
            <a:ext cx="6355774" cy="2085577"/>
          </a:xfrm>
          <a:prstGeom prst="rect">
            <a:avLst/>
          </a:prstGeom>
        </p:spPr>
      </p:pic>
    </p:spTree>
    <p:extLst>
      <p:ext uri="{BB962C8B-B14F-4D97-AF65-F5344CB8AC3E}">
        <p14:creationId xmlns:p14="http://schemas.microsoft.com/office/powerpoint/2010/main" val="39751314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4415" y="991417"/>
            <a:ext cx="4882551" cy="523220"/>
          </a:xfrm>
          <a:prstGeom prst="rect">
            <a:avLst/>
          </a:prstGeom>
          <a:noFill/>
        </p:spPr>
        <p:txBody>
          <a:bodyPr wrap="square" rtlCol="0">
            <a:spAutoFit/>
          </a:bodyPr>
          <a:lstStyle/>
          <a:p>
            <a:r>
              <a:rPr lang="en-US" sz="2800" dirty="0" smtClean="0"/>
              <a:t>34,517 </a:t>
            </a:r>
            <a:r>
              <a:rPr lang="en-US" sz="2800" dirty="0"/>
              <a:t>Cumulative Globally</a:t>
            </a:r>
          </a:p>
        </p:txBody>
      </p:sp>
      <p:graphicFrame>
        <p:nvGraphicFramePr>
          <p:cNvPr id="6" name="Chart 5"/>
          <p:cNvGraphicFramePr>
            <a:graphicFrameLocks noGrp="1"/>
          </p:cNvGraphicFramePr>
          <p:nvPr>
            <p:extLst/>
          </p:nvPr>
        </p:nvGraphicFramePr>
        <p:xfrm>
          <a:off x="1778000" y="285750"/>
          <a:ext cx="8636000" cy="6286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0682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lluride colo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998"/>
            <a:ext cx="12062297" cy="6687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Kanban Trail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595037"/>
              </p:ext>
            </p:extLst>
          </p:nvPr>
        </p:nvGraphicFramePr>
        <p:xfrm>
          <a:off x="593388" y="1300547"/>
          <a:ext cx="10760413" cy="5052228"/>
        </p:xfrm>
        <a:graphic>
          <a:graphicData uri="http://schemas.openxmlformats.org/drawingml/2006/table">
            <a:tbl>
              <a:tblPr firstRow="1" bandRow="1">
                <a:tableStyleId>{5C22544A-7EE6-4342-B048-85BDC9FD1C3A}</a:tableStyleId>
              </a:tblPr>
              <a:tblGrid>
                <a:gridCol w="1030135"/>
                <a:gridCol w="1421235"/>
                <a:gridCol w="2412460"/>
                <a:gridCol w="2625658"/>
                <a:gridCol w="3270925"/>
              </a:tblGrid>
              <a:tr h="845988">
                <a:tc>
                  <a:txBody>
                    <a:bodyPr/>
                    <a:lstStyle/>
                    <a:p>
                      <a:endParaRPr lang="en-US" dirty="0"/>
                    </a:p>
                  </a:txBody>
                  <a:tcPr/>
                </a:tc>
                <a:tc>
                  <a:txBody>
                    <a:bodyPr/>
                    <a:lstStyle/>
                    <a:p>
                      <a:r>
                        <a:rPr lang="en-US" dirty="0" smtClean="0"/>
                        <a:t>Badge</a:t>
                      </a:r>
                      <a:endParaRPr lang="en-US" dirty="0"/>
                    </a:p>
                  </a:txBody>
                  <a:tcPr/>
                </a:tc>
                <a:tc>
                  <a:txBody>
                    <a:bodyPr/>
                    <a:lstStyle/>
                    <a:p>
                      <a:r>
                        <a:rPr lang="en-US" dirty="0" smtClean="0"/>
                        <a:t>Name</a:t>
                      </a:r>
                      <a:endParaRPr lang="en-US" dirty="0"/>
                    </a:p>
                  </a:txBody>
                  <a:tcPr/>
                </a:tc>
                <a:tc>
                  <a:txBody>
                    <a:bodyPr/>
                    <a:lstStyle/>
                    <a:p>
                      <a:r>
                        <a:rPr lang="en-US" dirty="0" smtClean="0"/>
                        <a:t>Class(</a:t>
                      </a:r>
                      <a:r>
                        <a:rPr lang="en-US" dirty="0" err="1" smtClean="0"/>
                        <a:t>es</a:t>
                      </a:r>
                      <a:r>
                        <a:rPr lang="en-US" dirty="0" smtClean="0"/>
                        <a:t>) Required</a:t>
                      </a:r>
                      <a:endParaRPr lang="en-US" dirty="0"/>
                    </a:p>
                  </a:txBody>
                  <a:tcPr/>
                </a:tc>
                <a:tc>
                  <a:txBody>
                    <a:bodyPr/>
                    <a:lstStyle/>
                    <a:p>
                      <a:r>
                        <a:rPr lang="en-US" dirty="0" smtClean="0"/>
                        <a:t>What can be expected</a:t>
                      </a:r>
                      <a:endParaRPr lang="en-US" dirty="0"/>
                    </a:p>
                  </a:txBody>
                  <a:tcPr/>
                </a:tc>
              </a:tr>
              <a:tr h="845988">
                <a:tc>
                  <a:txBody>
                    <a:bodyPr/>
                    <a:lstStyle/>
                    <a:p>
                      <a:pPr algn="ctr"/>
                      <a:r>
                        <a:rPr lang="en-US" dirty="0" smtClean="0">
                          <a:solidFill>
                            <a:schemeClr val="accent6"/>
                          </a:solidFill>
                          <a:sym typeface="Webdings" panose="05030102010509060703" pitchFamily="18" charset="2"/>
                        </a:rPr>
                        <a:t></a:t>
                      </a:r>
                      <a:endParaRPr lang="en-US" dirty="0">
                        <a:solidFill>
                          <a:schemeClr val="accent6"/>
                        </a:solidFill>
                      </a:endParaRPr>
                    </a:p>
                  </a:txBody>
                  <a:tcPr/>
                </a:tc>
                <a:tc>
                  <a:txBody>
                    <a:bodyPr/>
                    <a:lstStyle/>
                    <a:p>
                      <a:endParaRPr lang="en-US" dirty="0"/>
                    </a:p>
                  </a:txBody>
                  <a:tcPr/>
                </a:tc>
                <a:tc>
                  <a:txBody>
                    <a:bodyPr/>
                    <a:lstStyle/>
                    <a:p>
                      <a:r>
                        <a:rPr lang="en-US" dirty="0" smtClean="0"/>
                        <a:t>TKP: Team Kanban</a:t>
                      </a:r>
                      <a:r>
                        <a:rPr lang="en-US" baseline="0" dirty="0" smtClean="0"/>
                        <a:t> Practitioner</a:t>
                      </a: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Team Kanban</a:t>
                      </a:r>
                      <a:r>
                        <a:rPr lang="en-US" baseline="0" dirty="0" smtClean="0"/>
                        <a:t> Practitioner</a:t>
                      </a:r>
                      <a:endParaRPr lang="en-US" dirty="0" smtClean="0"/>
                    </a:p>
                    <a:p>
                      <a:pPr marL="285750" indent="-285750">
                        <a:buFont typeface="Arial" panose="020B0604020202020204" pitchFamily="34" charset="0"/>
                        <a:buChar char="•"/>
                      </a:pPr>
                      <a:endParaRPr lang="en-US" dirty="0"/>
                    </a:p>
                  </a:txBody>
                  <a:tcPr/>
                </a:tc>
                <a:tc>
                  <a:txBody>
                    <a:bodyPr/>
                    <a:lstStyle/>
                    <a:p>
                      <a:r>
                        <a:rPr lang="en-US" dirty="0" smtClean="0"/>
                        <a:t>The basics of Kanban to enable a team to get started</a:t>
                      </a:r>
                      <a:endParaRPr lang="en-US" dirty="0"/>
                    </a:p>
                  </a:txBody>
                  <a:tcPr/>
                </a:tc>
              </a:tr>
              <a:tr h="845988">
                <a:tc>
                  <a:txBody>
                    <a:bodyPr/>
                    <a:lstStyle/>
                    <a:p>
                      <a:pPr algn="ctr"/>
                      <a:r>
                        <a:rPr lang="en-US" dirty="0" smtClean="0">
                          <a:solidFill>
                            <a:srgbClr val="0070C0"/>
                          </a:solidFill>
                          <a:sym typeface="Webdings" panose="05030102010509060703" pitchFamily="18" charset="2"/>
                        </a:rPr>
                        <a:t></a:t>
                      </a:r>
                      <a:endParaRPr lang="en-US" dirty="0">
                        <a:solidFill>
                          <a:srgbClr val="0070C0"/>
                        </a:solidFill>
                      </a:endParaRPr>
                    </a:p>
                  </a:txBody>
                  <a:tcPr/>
                </a:tc>
                <a:tc>
                  <a:txBody>
                    <a:bodyPr/>
                    <a:lstStyle/>
                    <a:p>
                      <a:endParaRPr lang="en-US" dirty="0"/>
                    </a:p>
                  </a:txBody>
                  <a:tcPr/>
                </a:tc>
                <a:tc>
                  <a:txBody>
                    <a:bodyPr/>
                    <a:lstStyle/>
                    <a:p>
                      <a:r>
                        <a:rPr lang="en-US" dirty="0" smtClean="0"/>
                        <a:t>KMP: Kanban Management</a:t>
                      </a:r>
                      <a:r>
                        <a:rPr lang="en-US" baseline="0" dirty="0" smtClean="0"/>
                        <a:t> Professional</a:t>
                      </a:r>
                      <a:endParaRPr lang="en-US" dirty="0"/>
                    </a:p>
                  </a:txBody>
                  <a:tcPr/>
                </a:tc>
                <a:tc>
                  <a:txBody>
                    <a:bodyPr/>
                    <a:lstStyle/>
                    <a:p>
                      <a:pPr marL="285750" indent="-285750">
                        <a:buFont typeface="Arial" panose="020B0604020202020204" pitchFamily="34" charset="0"/>
                        <a:buChar char="•"/>
                      </a:pPr>
                      <a:r>
                        <a:rPr lang="en-US" dirty="0" smtClean="0"/>
                        <a:t>Kanban System Design</a:t>
                      </a:r>
                    </a:p>
                    <a:p>
                      <a:pPr marL="285750" indent="-285750">
                        <a:buFont typeface="Arial" panose="020B0604020202020204" pitchFamily="34" charset="0"/>
                        <a:buChar char="•"/>
                      </a:pPr>
                      <a:r>
                        <a:rPr lang="en-US" dirty="0" smtClean="0"/>
                        <a:t>Kanban Management</a:t>
                      </a:r>
                      <a:r>
                        <a:rPr lang="en-US" baseline="0" dirty="0" smtClean="0"/>
                        <a:t> Professional</a:t>
                      </a:r>
                      <a:endParaRPr lang="en-US" dirty="0"/>
                    </a:p>
                  </a:txBody>
                  <a:tcPr/>
                </a:tc>
                <a:tc>
                  <a:txBody>
                    <a:bodyPr/>
                    <a:lstStyle/>
                    <a:p>
                      <a:r>
                        <a:rPr lang="en-US" dirty="0" smtClean="0"/>
                        <a:t>The core Kanban practices to work</a:t>
                      </a:r>
                      <a:r>
                        <a:rPr lang="en-US" baseline="0" dirty="0" smtClean="0"/>
                        <a:t> with</a:t>
                      </a:r>
                      <a:r>
                        <a:rPr lang="en-US" dirty="0" smtClean="0"/>
                        <a:t> teams or a team</a:t>
                      </a:r>
                      <a:r>
                        <a:rPr lang="en-US" baseline="0" dirty="0" smtClean="0"/>
                        <a:t> or teams</a:t>
                      </a:r>
                      <a:r>
                        <a:rPr lang="en-US" dirty="0" smtClean="0"/>
                        <a:t> </a:t>
                      </a:r>
                      <a:endParaRPr lang="en-US" dirty="0"/>
                    </a:p>
                  </a:txBody>
                  <a:tcPr/>
                </a:tc>
              </a:tr>
              <a:tr h="845988">
                <a:tc>
                  <a:txBody>
                    <a:bodyPr/>
                    <a:lstStyle/>
                    <a:p>
                      <a:pPr algn="ctr"/>
                      <a:r>
                        <a:rPr lang="en-US" sz="2400" dirty="0" smtClean="0">
                          <a:sym typeface="Wingdings" panose="05000000000000000000" pitchFamily="2" charset="2"/>
                        </a:rPr>
                        <a:t></a:t>
                      </a:r>
                      <a:endParaRPr lang="en-US" sz="2400"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AKMP: Advanced Kanban Management</a:t>
                      </a:r>
                      <a:r>
                        <a:rPr lang="en-US" baseline="0" dirty="0" smtClean="0"/>
                        <a:t> Professional</a:t>
                      </a:r>
                      <a:endParaRPr lang="en-US" dirty="0" smtClean="0"/>
                    </a:p>
                    <a:p>
                      <a:endParaRPr lang="en-US" dirty="0"/>
                    </a:p>
                  </a:txBody>
                  <a:tcPr/>
                </a:tc>
                <a:tc>
                  <a:txBody>
                    <a:bodyPr/>
                    <a:lstStyle/>
                    <a:p>
                      <a:pPr marL="285750" indent="-285750">
                        <a:buFont typeface="Arial" panose="020B0604020202020204" pitchFamily="34" charset="0"/>
                        <a:buChar char="•"/>
                      </a:pPr>
                      <a:r>
                        <a:rPr lang="en-US" dirty="0" smtClean="0"/>
                        <a:t>Kanban Maturity</a:t>
                      </a:r>
                      <a:r>
                        <a:rPr lang="en-US" baseline="0" dirty="0" smtClean="0"/>
                        <a:t> Model</a:t>
                      </a:r>
                      <a:endParaRPr lang="en-US" dirty="0"/>
                    </a:p>
                  </a:txBody>
                  <a:tcPr/>
                </a:tc>
                <a:tc>
                  <a:txBody>
                    <a:bodyPr/>
                    <a:lstStyle/>
                    <a:p>
                      <a:r>
                        <a:rPr lang="en-US" dirty="0" smtClean="0"/>
                        <a:t>Playbook to help</a:t>
                      </a:r>
                      <a:r>
                        <a:rPr lang="en-US" baseline="0" dirty="0" smtClean="0"/>
                        <a:t> evolve</a:t>
                      </a:r>
                      <a:r>
                        <a:rPr lang="en-US" dirty="0" smtClean="0"/>
                        <a:t> a team or organization to higher</a:t>
                      </a:r>
                      <a:r>
                        <a:rPr lang="en-US" baseline="0" dirty="0" smtClean="0"/>
                        <a:t> levels of maturity</a:t>
                      </a:r>
                      <a:endParaRPr lang="en-US" dirty="0"/>
                    </a:p>
                  </a:txBody>
                  <a:tcPr/>
                </a:tc>
              </a:tr>
              <a:tr h="8459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panose="05000000000000000000" pitchFamily="2" charset="2"/>
                        </a:rPr>
                        <a:t></a:t>
                      </a:r>
                      <a:endParaRPr lang="en-US" sz="2400" dirty="0" smtClean="0"/>
                    </a:p>
                    <a:p>
                      <a:pPr algn="ctr"/>
                      <a:endParaRPr lang="en-US" dirty="0"/>
                    </a:p>
                  </a:txBody>
                  <a:tcPr/>
                </a:tc>
                <a:tc>
                  <a:txBody>
                    <a:bodyPr/>
                    <a:lstStyle/>
                    <a:p>
                      <a:endParaRPr lang="en-US" dirty="0"/>
                    </a:p>
                  </a:txBody>
                  <a:tcPr/>
                </a:tc>
                <a:tc>
                  <a:txBody>
                    <a:bodyPr/>
                    <a:lstStyle/>
                    <a:p>
                      <a:r>
                        <a:rPr lang="en-US" dirty="0" smtClean="0"/>
                        <a:t>KCP: Kanban Coaching Professional</a:t>
                      </a:r>
                      <a:endParaRPr lang="en-US" dirty="0"/>
                    </a:p>
                  </a:txBody>
                  <a:tcPr/>
                </a:tc>
                <a:tc>
                  <a:txBody>
                    <a:bodyPr/>
                    <a:lstStyle/>
                    <a:p>
                      <a:pPr marL="285750" indent="-285750">
                        <a:buFont typeface="Arial" panose="020B0604020202020204" pitchFamily="34" charset="0"/>
                        <a:buChar char="•"/>
                      </a:pPr>
                      <a:r>
                        <a:rPr lang="en-US" dirty="0" smtClean="0"/>
                        <a:t>Kanban</a:t>
                      </a:r>
                      <a:r>
                        <a:rPr lang="en-US" baseline="0" dirty="0" smtClean="0"/>
                        <a:t> Coaching Professional</a:t>
                      </a:r>
                    </a:p>
                    <a:p>
                      <a:pPr marL="285750" indent="-285750">
                        <a:buFont typeface="Arial" panose="020B0604020202020204" pitchFamily="34" charset="0"/>
                        <a:buChar char="•"/>
                      </a:pPr>
                      <a:r>
                        <a:rPr lang="en-US" baseline="0" dirty="0" smtClean="0"/>
                        <a:t>(Plus Essay and Interview)</a:t>
                      </a:r>
                      <a:endParaRPr lang="en-US" dirty="0"/>
                    </a:p>
                  </a:txBody>
                  <a:tcPr/>
                </a:tc>
                <a:tc>
                  <a:txBody>
                    <a:bodyPr/>
                    <a:lstStyle/>
                    <a:p>
                      <a:r>
                        <a:rPr lang="en-US" dirty="0" smtClean="0"/>
                        <a:t>Foundational understanding to be able to resort</a:t>
                      </a:r>
                      <a:r>
                        <a:rPr lang="en-US" baseline="0" dirty="0" smtClean="0"/>
                        <a:t> to first principles evolve solutions</a:t>
                      </a:r>
                      <a:endParaRPr lang="en-US"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336" y="3893999"/>
            <a:ext cx="1498060" cy="10081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817" y="2908118"/>
            <a:ext cx="1494579" cy="10058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5336" y="5055214"/>
            <a:ext cx="1494579" cy="100584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2298" y="2036284"/>
            <a:ext cx="1494579" cy="1005840"/>
          </a:xfrm>
          <a:prstGeom prst="rect">
            <a:avLst/>
          </a:prstGeom>
        </p:spPr>
      </p:pic>
    </p:spTree>
    <p:extLst>
      <p:ext uri="{BB962C8B-B14F-4D97-AF65-F5344CB8AC3E}">
        <p14:creationId xmlns:p14="http://schemas.microsoft.com/office/powerpoint/2010/main" val="315537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1370"/>
          <a:stretch/>
        </p:blipFill>
        <p:spPr bwMode="auto">
          <a:xfrm>
            <a:off x="1479585" y="364049"/>
            <a:ext cx="10358380" cy="658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37162" y="71414"/>
            <a:ext cx="7819478" cy="928694"/>
          </a:xfrm>
        </p:spPr>
        <p:txBody>
          <a:bodyPr/>
          <a:lstStyle/>
          <a:p>
            <a:r>
              <a:rPr lang="en-US" dirty="0"/>
              <a:t>State of Scrum (</a:t>
            </a:r>
            <a:r>
              <a:rPr lang="en-US" dirty="0" err="1" smtClean="0"/>
              <a:t>ScrumAlliance</a:t>
            </a:r>
            <a:r>
              <a:rPr lang="en-US" dirty="0" smtClean="0"/>
              <a:t> 2018)</a:t>
            </a:r>
            <a:endParaRPr lang="en-US" dirty="0"/>
          </a:p>
        </p:txBody>
      </p:sp>
    </p:spTree>
    <p:extLst>
      <p:ext uri="{BB962C8B-B14F-4D97-AF65-F5344CB8AC3E}">
        <p14:creationId xmlns:p14="http://schemas.microsoft.com/office/powerpoint/2010/main" val="14494076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Scrum Master Trends (Scrum.org)</a:t>
            </a:r>
            <a:endParaRPr lang="en-US" dirty="0"/>
          </a:p>
        </p:txBody>
      </p:sp>
      <p:pic>
        <p:nvPicPr>
          <p:cNvPr id="5" name="Picture 4"/>
          <p:cNvPicPr>
            <a:picLocks noChangeAspect="1"/>
          </p:cNvPicPr>
          <p:nvPr/>
        </p:nvPicPr>
        <p:blipFill>
          <a:blip r:embed="rId2"/>
          <a:stretch>
            <a:fillRect/>
          </a:stretch>
        </p:blipFill>
        <p:spPr>
          <a:xfrm>
            <a:off x="1343025" y="1539416"/>
            <a:ext cx="9505950" cy="4476750"/>
          </a:xfrm>
          <a:prstGeom prst="rect">
            <a:avLst/>
          </a:prstGeom>
        </p:spPr>
      </p:pic>
    </p:spTree>
    <p:extLst>
      <p:ext uri="{BB962C8B-B14F-4D97-AF65-F5344CB8AC3E}">
        <p14:creationId xmlns:p14="http://schemas.microsoft.com/office/powerpoint/2010/main" val="14051150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B3A9E162-1EDC-460A-8B6F-23CA50650AC3}"/>
              </a:ext>
            </a:extLst>
          </p:cNvPr>
          <p:cNvSpPr/>
          <p:nvPr/>
        </p:nvSpPr>
        <p:spPr>
          <a:xfrm>
            <a:off x="1369707" y="2388198"/>
            <a:ext cx="6325496" cy="4044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Agile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xmlns="" id="{4F9863CA-1428-467F-835F-3786F2061D06}"/>
              </a:ext>
            </a:extLst>
          </p:cNvPr>
          <p:cNvSpPr/>
          <p:nvPr/>
        </p:nvSpPr>
        <p:spPr>
          <a:xfrm>
            <a:off x="1640541" y="3081598"/>
            <a:ext cx="3829724" cy="3063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SAFe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xmlns="" id="{CE7CC35F-ADF0-4EB7-B6FB-848747E75554}"/>
              </a:ext>
            </a:extLst>
          </p:cNvPr>
          <p:cNvSpPr/>
          <p:nvPr/>
        </p:nvSpPr>
        <p:spPr>
          <a:xfrm>
            <a:off x="3610494" y="3005240"/>
            <a:ext cx="2119256" cy="20224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Scrum</a:t>
            </a:r>
          </a:p>
        </p:txBody>
      </p:sp>
      <p:sp>
        <p:nvSpPr>
          <p:cNvPr id="5" name="TextBox 4">
            <a:extLst>
              <a:ext uri="{FF2B5EF4-FFF2-40B4-BE49-F238E27FC236}">
                <a16:creationId xmlns:a16="http://schemas.microsoft.com/office/drawing/2014/main" xmlns="" id="{39E14460-3F68-42AE-AE74-E6D7C796D18B}"/>
              </a:ext>
            </a:extLst>
          </p:cNvPr>
          <p:cNvSpPr txBox="1"/>
          <p:nvPr/>
        </p:nvSpPr>
        <p:spPr>
          <a:xfrm>
            <a:off x="4288983" y="4658347"/>
            <a:ext cx="11288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Scrumban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xmlns="" id="{C4FA0218-A916-4D5E-84DC-2EE39112E53E}"/>
              </a:ext>
            </a:extLst>
          </p:cNvPr>
          <p:cNvSpPr/>
          <p:nvPr/>
        </p:nvSpPr>
        <p:spPr>
          <a:xfrm>
            <a:off x="3944921" y="4303986"/>
            <a:ext cx="2140570" cy="1671145"/>
          </a:xfrm>
          <a:prstGeom prst="ellipse">
            <a:avLst/>
          </a:prstGeom>
          <a:solidFill>
            <a:srgbClr val="8EB4E3">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Kanban</a:t>
            </a:r>
          </a:p>
        </p:txBody>
      </p:sp>
      <p:sp>
        <p:nvSpPr>
          <p:cNvPr id="7" name="Title 1">
            <a:extLst>
              <a:ext uri="{FF2B5EF4-FFF2-40B4-BE49-F238E27FC236}">
                <a16:creationId xmlns:a16="http://schemas.microsoft.com/office/drawing/2014/main" xmlns="" id="{10187FF2-5B6D-4D66-93D7-658D9B7BB532}"/>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714989"/>
                </a:solidFill>
                <a:effectLst/>
                <a:uLnTx/>
                <a:uFillTx/>
                <a:latin typeface="Calibri"/>
                <a:ea typeface="+mj-ea"/>
                <a:cs typeface="Arial" pitchFamily="34" charset="0"/>
              </a:rPr>
              <a:t>How Most People see Kanban</a:t>
            </a:r>
          </a:p>
        </p:txBody>
      </p:sp>
    </p:spTree>
    <p:extLst>
      <p:ext uri="{BB962C8B-B14F-4D97-AF65-F5344CB8AC3E}">
        <p14:creationId xmlns:p14="http://schemas.microsoft.com/office/powerpoint/2010/main" val="10334958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B3A9E162-1EDC-460A-8B6F-23CA50650AC3}"/>
              </a:ext>
            </a:extLst>
          </p:cNvPr>
          <p:cNvSpPr/>
          <p:nvPr/>
        </p:nvSpPr>
        <p:spPr>
          <a:xfrm>
            <a:off x="1369707" y="2388198"/>
            <a:ext cx="6325496" cy="4044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Agile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xmlns="" id="{4F9863CA-1428-467F-835F-3786F2061D06}"/>
              </a:ext>
            </a:extLst>
          </p:cNvPr>
          <p:cNvSpPr/>
          <p:nvPr/>
        </p:nvSpPr>
        <p:spPr>
          <a:xfrm>
            <a:off x="1640541" y="3081598"/>
            <a:ext cx="3829724" cy="3063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SAFe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xmlns="" id="{CE7CC35F-ADF0-4EB7-B6FB-848747E75554}"/>
              </a:ext>
            </a:extLst>
          </p:cNvPr>
          <p:cNvSpPr/>
          <p:nvPr/>
        </p:nvSpPr>
        <p:spPr>
          <a:xfrm>
            <a:off x="3610494" y="3005240"/>
            <a:ext cx="2119256" cy="20224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Scrum</a:t>
            </a:r>
          </a:p>
        </p:txBody>
      </p:sp>
      <p:sp>
        <p:nvSpPr>
          <p:cNvPr id="5" name="TextBox 4">
            <a:extLst>
              <a:ext uri="{FF2B5EF4-FFF2-40B4-BE49-F238E27FC236}">
                <a16:creationId xmlns:a16="http://schemas.microsoft.com/office/drawing/2014/main" xmlns="" id="{39E14460-3F68-42AE-AE74-E6D7C796D18B}"/>
              </a:ext>
            </a:extLst>
          </p:cNvPr>
          <p:cNvSpPr txBox="1"/>
          <p:nvPr/>
        </p:nvSpPr>
        <p:spPr>
          <a:xfrm>
            <a:off x="4288983" y="4658347"/>
            <a:ext cx="11288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Scrumban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xmlns="" id="{C4FA0218-A916-4D5E-84DC-2EE39112E53E}"/>
              </a:ext>
            </a:extLst>
          </p:cNvPr>
          <p:cNvSpPr/>
          <p:nvPr/>
        </p:nvSpPr>
        <p:spPr>
          <a:xfrm>
            <a:off x="3944920" y="2388198"/>
            <a:ext cx="8042234" cy="4062048"/>
          </a:xfrm>
          <a:prstGeom prst="ellipse">
            <a:avLst/>
          </a:prstGeom>
          <a:solidFill>
            <a:srgbClr val="8EB4E3">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Kanban</a:t>
            </a:r>
          </a:p>
        </p:txBody>
      </p:sp>
      <p:sp>
        <p:nvSpPr>
          <p:cNvPr id="7" name="Title 1">
            <a:extLst>
              <a:ext uri="{FF2B5EF4-FFF2-40B4-BE49-F238E27FC236}">
                <a16:creationId xmlns:a16="http://schemas.microsoft.com/office/drawing/2014/main" xmlns="" id="{10187FF2-5B6D-4D66-93D7-658D9B7BB532}"/>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714989"/>
                </a:solidFill>
                <a:effectLst/>
                <a:uLnTx/>
                <a:uFillTx/>
                <a:latin typeface="Calibri"/>
                <a:ea typeface="+mj-ea"/>
                <a:cs typeface="Arial" pitchFamily="34" charset="0"/>
              </a:rPr>
              <a:t>How Lean Kanban sees Kanban</a:t>
            </a:r>
          </a:p>
        </p:txBody>
      </p:sp>
    </p:spTree>
    <p:extLst>
      <p:ext uri="{BB962C8B-B14F-4D97-AF65-F5344CB8AC3E}">
        <p14:creationId xmlns:p14="http://schemas.microsoft.com/office/powerpoint/2010/main" val="31977274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9DDE1-BF1A-462E-B055-DD3A55A94A89}"/>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714989"/>
                </a:solidFill>
                <a:effectLst/>
                <a:uLnTx/>
                <a:uFillTx/>
                <a:latin typeface="Calibri"/>
                <a:ea typeface="+mj-ea"/>
                <a:cs typeface="Arial" pitchFamily="34" charset="0"/>
              </a:rPr>
              <a:t>Kanban: The Great Unifier</a:t>
            </a:r>
          </a:p>
        </p:txBody>
      </p:sp>
      <p:sp>
        <p:nvSpPr>
          <p:cNvPr id="3" name="Oval 2">
            <a:extLst>
              <a:ext uri="{FF2B5EF4-FFF2-40B4-BE49-F238E27FC236}">
                <a16:creationId xmlns:a16="http://schemas.microsoft.com/office/drawing/2014/main" xmlns="" id="{FE342501-8D23-40D6-A49D-CA4D88B32C80}"/>
              </a:ext>
            </a:extLst>
          </p:cNvPr>
          <p:cNvSpPr/>
          <p:nvPr/>
        </p:nvSpPr>
        <p:spPr>
          <a:xfrm>
            <a:off x="2074883" y="2249852"/>
            <a:ext cx="8042234" cy="4062048"/>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Kanban</a:t>
            </a:r>
          </a:p>
        </p:txBody>
      </p:sp>
      <p:sp>
        <p:nvSpPr>
          <p:cNvPr id="4" name="Oval 3">
            <a:extLst>
              <a:ext uri="{FF2B5EF4-FFF2-40B4-BE49-F238E27FC236}">
                <a16:creationId xmlns:a16="http://schemas.microsoft.com/office/drawing/2014/main" xmlns="" id="{2D23216D-6350-4C7A-97BF-F29562CE5DD1}"/>
              </a:ext>
            </a:extLst>
          </p:cNvPr>
          <p:cNvSpPr/>
          <p:nvPr/>
        </p:nvSpPr>
        <p:spPr>
          <a:xfrm>
            <a:off x="1346200" y="2903506"/>
            <a:ext cx="3017817" cy="848948"/>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a:ea typeface="+mn-ea"/>
                <a:cs typeface="+mn-cs"/>
              </a:rPr>
              <a:t>SAFe</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val 4">
            <a:extLst>
              <a:ext uri="{FF2B5EF4-FFF2-40B4-BE49-F238E27FC236}">
                <a16:creationId xmlns:a16="http://schemas.microsoft.com/office/drawing/2014/main" xmlns="" id="{4EDB5B69-7FDF-4E0F-B980-E410113C08BE}"/>
              </a:ext>
            </a:extLst>
          </p:cNvPr>
          <p:cNvSpPr/>
          <p:nvPr/>
        </p:nvSpPr>
        <p:spPr>
          <a:xfrm>
            <a:off x="1346201" y="4830335"/>
            <a:ext cx="3017817" cy="848948"/>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Waterfall</a:t>
            </a:r>
          </a:p>
        </p:txBody>
      </p:sp>
      <p:sp>
        <p:nvSpPr>
          <p:cNvPr id="6" name="Oval 5">
            <a:extLst>
              <a:ext uri="{FF2B5EF4-FFF2-40B4-BE49-F238E27FC236}">
                <a16:creationId xmlns:a16="http://schemas.microsoft.com/office/drawing/2014/main" xmlns="" id="{7D0A685E-E001-4639-96D4-A8DC316DF14F}"/>
              </a:ext>
            </a:extLst>
          </p:cNvPr>
          <p:cNvSpPr/>
          <p:nvPr/>
        </p:nvSpPr>
        <p:spPr>
          <a:xfrm>
            <a:off x="7827982" y="2973844"/>
            <a:ext cx="3017817" cy="848948"/>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Scrum</a:t>
            </a:r>
          </a:p>
        </p:txBody>
      </p:sp>
      <p:sp>
        <p:nvSpPr>
          <p:cNvPr id="7" name="Oval 6">
            <a:extLst>
              <a:ext uri="{FF2B5EF4-FFF2-40B4-BE49-F238E27FC236}">
                <a16:creationId xmlns:a16="http://schemas.microsoft.com/office/drawing/2014/main" xmlns="" id="{06FF41B0-5745-47EF-AB3C-5A685C3F2B4B}"/>
              </a:ext>
            </a:extLst>
          </p:cNvPr>
          <p:cNvSpPr/>
          <p:nvPr/>
        </p:nvSpPr>
        <p:spPr>
          <a:xfrm>
            <a:off x="4587091" y="1825625"/>
            <a:ext cx="3017817" cy="848948"/>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Chaos</a:t>
            </a:r>
          </a:p>
        </p:txBody>
      </p:sp>
      <p:sp>
        <p:nvSpPr>
          <p:cNvPr id="8" name="Oval 7">
            <a:extLst>
              <a:ext uri="{FF2B5EF4-FFF2-40B4-BE49-F238E27FC236}">
                <a16:creationId xmlns:a16="http://schemas.microsoft.com/office/drawing/2014/main" xmlns="" id="{9FED7D0C-A137-4F29-BB1D-7869F35F6874}"/>
              </a:ext>
            </a:extLst>
          </p:cNvPr>
          <p:cNvSpPr/>
          <p:nvPr/>
        </p:nvSpPr>
        <p:spPr>
          <a:xfrm>
            <a:off x="7933541" y="4831310"/>
            <a:ext cx="3017817" cy="848948"/>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a:ea typeface="+mn-ea"/>
                <a:cs typeface="+mn-cs"/>
              </a:rPr>
              <a:t>CMMi</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13970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hotos-5.dropbox.com/t/2/AACPgfWS6dbfEaTyG-MKulf9tE2poGdsW_L0i3-8rUXDkQ/12/24004896/png/32x32/3/1515812400/0/2/LKI-logo-vert-transparent.png/EL6YxCAYmCQgBygH/J4IGHph-sEFPh0LIOH-vMZ-w7HbRR6Q6ll4d4H_TKdM?dl=0&amp;preserve_transparency=1&amp;size=32x32&amp;size_mode=5">
            <a:extLst>
              <a:ext uri="{FF2B5EF4-FFF2-40B4-BE49-F238E27FC236}">
                <a16:creationId xmlns:a16="http://schemas.microsoft.com/office/drawing/2014/main" xmlns="" id="{55FC8653-958C-4E9D-AB80-6DDAD0140E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0493" y="1489135"/>
            <a:ext cx="3847464" cy="3675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63306" y="5773947"/>
            <a:ext cx="7366958" cy="646331"/>
          </a:xfrm>
          <a:prstGeom prst="rect">
            <a:avLst/>
          </a:prstGeom>
          <a:noFill/>
        </p:spPr>
        <p:txBody>
          <a:bodyPr wrap="square" rtlCol="0">
            <a:spAutoFit/>
          </a:bodyPr>
          <a:lstStyle/>
          <a:p>
            <a:pPr algn="ctr"/>
            <a:r>
              <a:rPr lang="en-US" sz="3600" b="1" dirty="0" smtClean="0">
                <a:solidFill>
                  <a:srgbClr val="7030A0"/>
                </a:solidFill>
              </a:rPr>
              <a:t>leankanban.com</a:t>
            </a:r>
            <a:endParaRPr lang="en-US" sz="3600" b="1" dirty="0">
              <a:solidFill>
                <a:srgbClr val="7030A0"/>
              </a:solidFill>
            </a:endParaRPr>
          </a:p>
        </p:txBody>
      </p:sp>
      <p:pic>
        <p:nvPicPr>
          <p:cNvPr id="5" name="Picture 2" descr="http://alnhouston.org/wp-content/uploads/2018/10/DeccaConsulting250-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491" y="5631780"/>
            <a:ext cx="2381250"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9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5218"/>
            <a:ext cx="8229600" cy="1143000"/>
          </a:xfrm>
        </p:spPr>
        <p:txBody>
          <a:bodyPr/>
          <a:lstStyle/>
          <a:p>
            <a:r>
              <a:rPr lang="en-CA" dirty="0" smtClean="0"/>
              <a:t>Artifacts (5)</a:t>
            </a:r>
            <a:endParaRPr lang="en-CA"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688" y="3201867"/>
            <a:ext cx="4443413" cy="152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15076" y="3642350"/>
            <a:ext cx="3258969" cy="646331"/>
          </a:xfrm>
          <a:prstGeom prst="rect">
            <a:avLst/>
          </a:prstGeom>
          <a:noFill/>
        </p:spPr>
        <p:txBody>
          <a:bodyPr wrap="none" rtlCol="0">
            <a:spAutoFit/>
          </a:bodyPr>
          <a:lstStyle/>
          <a:p>
            <a:r>
              <a:rPr lang="en-CA" dirty="0"/>
              <a:t>1 Score Card – Write Your Team’s</a:t>
            </a:r>
          </a:p>
          <a:p>
            <a:r>
              <a:rPr lang="en-CA" dirty="0"/>
              <a:t>Number at the Top</a:t>
            </a:r>
          </a:p>
        </p:txBody>
      </p:sp>
      <p:graphicFrame>
        <p:nvGraphicFramePr>
          <p:cNvPr id="8" name="Table 7"/>
          <p:cNvGraphicFramePr>
            <a:graphicFrameLocks noGrp="1"/>
          </p:cNvGraphicFramePr>
          <p:nvPr>
            <p:extLst>
              <p:ext uri="{D42A27DB-BD31-4B8C-83A1-F6EECF244321}">
                <p14:modId xmlns:p14="http://schemas.microsoft.com/office/powerpoint/2010/main" val="1315348003"/>
              </p:ext>
            </p:extLst>
          </p:nvPr>
        </p:nvGraphicFramePr>
        <p:xfrm>
          <a:off x="1762223" y="4801387"/>
          <a:ext cx="3862239" cy="2084400"/>
        </p:xfrm>
        <a:graphic>
          <a:graphicData uri="http://schemas.openxmlformats.org/drawingml/2006/table">
            <a:tbl>
              <a:tblPr/>
              <a:tblGrid>
                <a:gridCol w="719100">
                  <a:extLst>
                    <a:ext uri="{9D8B030D-6E8A-4147-A177-3AD203B41FA5}">
                      <a16:colId xmlns:a16="http://schemas.microsoft.com/office/drawing/2014/main" xmlns="" val="20000"/>
                    </a:ext>
                  </a:extLst>
                </a:gridCol>
                <a:gridCol w="763561">
                  <a:extLst>
                    <a:ext uri="{9D8B030D-6E8A-4147-A177-3AD203B41FA5}">
                      <a16:colId xmlns:a16="http://schemas.microsoft.com/office/drawing/2014/main" xmlns="" val="20001"/>
                    </a:ext>
                  </a:extLst>
                </a:gridCol>
                <a:gridCol w="750482">
                  <a:extLst>
                    <a:ext uri="{9D8B030D-6E8A-4147-A177-3AD203B41FA5}">
                      <a16:colId xmlns:a16="http://schemas.microsoft.com/office/drawing/2014/main" xmlns="" val="20002"/>
                    </a:ext>
                  </a:extLst>
                </a:gridCol>
                <a:gridCol w="787091">
                  <a:extLst>
                    <a:ext uri="{9D8B030D-6E8A-4147-A177-3AD203B41FA5}">
                      <a16:colId xmlns:a16="http://schemas.microsoft.com/office/drawing/2014/main" xmlns="" val="20003"/>
                    </a:ext>
                  </a:extLst>
                </a:gridCol>
                <a:gridCol w="842005">
                  <a:extLst>
                    <a:ext uri="{9D8B030D-6E8A-4147-A177-3AD203B41FA5}">
                      <a16:colId xmlns:a16="http://schemas.microsoft.com/office/drawing/2014/main" xmlns="" val="20004"/>
                    </a:ext>
                  </a:extLst>
                </a:gridCol>
              </a:tblGrid>
              <a:tr h="0">
                <a:tc gridSpan="5">
                  <a:txBody>
                    <a:bodyPr/>
                    <a:lstStyle/>
                    <a:p>
                      <a:pPr marL="0" marR="0" algn="ctr">
                        <a:lnSpc>
                          <a:spcPct val="115000"/>
                        </a:lnSpc>
                        <a:spcBef>
                          <a:spcPts val="1000"/>
                        </a:spcBef>
                        <a:spcAft>
                          <a:spcPts val="0"/>
                        </a:spcAft>
                      </a:pPr>
                      <a:endParaRPr lang="en-US" sz="1500" b="1" dirty="0">
                        <a:solidFill>
                          <a:srgbClr val="4F81BD"/>
                        </a:solidFill>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64302">
                <a:tc>
                  <a:txBody>
                    <a:bodyPr/>
                    <a:lstStyle/>
                    <a:p>
                      <a:pPr marL="0" marR="0" algn="ctr">
                        <a:lnSpc>
                          <a:spcPct val="115000"/>
                        </a:lnSpc>
                        <a:spcBef>
                          <a:spcPts val="0"/>
                        </a:spcBef>
                        <a:spcAft>
                          <a:spcPts val="0"/>
                        </a:spcAft>
                      </a:pPr>
                      <a:r>
                        <a:rPr lang="en-US" sz="1500" dirty="0" smtClean="0">
                          <a:latin typeface="Calibri"/>
                          <a:ea typeface="Times New Roman"/>
                          <a:cs typeface="Times New Roman"/>
                        </a:rPr>
                        <a:t>XL</a:t>
                      </a: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64302">
                <a:tc>
                  <a:txBody>
                    <a:bodyPr/>
                    <a:lstStyle/>
                    <a:p>
                      <a:pPr marL="0" marR="0" algn="ctr">
                        <a:lnSpc>
                          <a:spcPct val="115000"/>
                        </a:lnSpc>
                        <a:spcBef>
                          <a:spcPts val="0"/>
                        </a:spcBef>
                        <a:spcAft>
                          <a:spcPts val="0"/>
                        </a:spcAft>
                      </a:pPr>
                      <a:r>
                        <a:rPr lang="en-US" sz="1500" dirty="0" smtClean="0">
                          <a:latin typeface="Calibri"/>
                          <a:ea typeface="Times New Roman"/>
                          <a:cs typeface="Times New Roman"/>
                        </a:rPr>
                        <a:t>L</a:t>
                      </a: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64302">
                <a:tc>
                  <a:txBody>
                    <a:bodyPr/>
                    <a:lstStyle/>
                    <a:p>
                      <a:pPr marL="0" marR="0" algn="ctr">
                        <a:lnSpc>
                          <a:spcPct val="115000"/>
                        </a:lnSpc>
                        <a:spcBef>
                          <a:spcPts val="0"/>
                        </a:spcBef>
                        <a:spcAft>
                          <a:spcPts val="0"/>
                        </a:spcAft>
                      </a:pPr>
                      <a:r>
                        <a:rPr lang="en-US" sz="1500" dirty="0" smtClean="0">
                          <a:latin typeface="Calibri"/>
                          <a:ea typeface="Times New Roman"/>
                          <a:cs typeface="Times New Roman"/>
                        </a:rPr>
                        <a:t>M</a:t>
                      </a: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500" kern="1200" dirty="0">
                        <a:solidFill>
                          <a:schemeClr val="tx1"/>
                        </a:solidFill>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500" kern="1200" dirty="0">
                        <a:solidFill>
                          <a:schemeClr val="tx1"/>
                        </a:solidFill>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64302">
                <a:tc>
                  <a:txBody>
                    <a:bodyPr/>
                    <a:lstStyle/>
                    <a:p>
                      <a:pPr marL="0" marR="0" algn="ctr">
                        <a:lnSpc>
                          <a:spcPct val="115000"/>
                        </a:lnSpc>
                        <a:spcBef>
                          <a:spcPts val="0"/>
                        </a:spcBef>
                        <a:spcAft>
                          <a:spcPts val="0"/>
                        </a:spcAft>
                      </a:pPr>
                      <a:r>
                        <a:rPr lang="en-US" sz="1500" dirty="0" smtClean="0">
                          <a:latin typeface="Calibri"/>
                          <a:ea typeface="Times New Roman"/>
                          <a:cs typeface="Times New Roman"/>
                        </a:rPr>
                        <a:t>S</a:t>
                      </a: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500" kern="1200" dirty="0">
                        <a:solidFill>
                          <a:schemeClr val="tx1"/>
                        </a:solidFill>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endParaRPr lang="en-US" sz="1500" kern="1200" dirty="0">
                        <a:solidFill>
                          <a:schemeClr val="tx1"/>
                        </a:solidFill>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latin typeface="Calibri"/>
                        <a:ea typeface="Times New Roman"/>
                        <a:cs typeface="Times New Roman"/>
                      </a:endParaRP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64302">
                <a:tc>
                  <a:txBody>
                    <a:bodyPr/>
                    <a:lstStyle/>
                    <a:p>
                      <a:endParaRPr lang="en-US" sz="900" dirty="0"/>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latin typeface="Calibri"/>
                          <a:ea typeface="Times New Roman"/>
                          <a:cs typeface="Times New Roman"/>
                        </a:rPr>
                        <a:t>S</a:t>
                      </a: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latin typeface="Calibri"/>
                          <a:ea typeface="Times New Roman"/>
                          <a:cs typeface="Times New Roman"/>
                        </a:rPr>
                        <a:t>M</a:t>
                      </a: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latin typeface="Calibri"/>
                          <a:ea typeface="Times New Roman"/>
                          <a:cs typeface="Times New Roman"/>
                        </a:rPr>
                        <a:t>L</a:t>
                      </a: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latin typeface="Calibri"/>
                          <a:ea typeface="Times New Roman"/>
                          <a:cs typeface="Times New Roman"/>
                        </a:rPr>
                        <a:t>XL</a:t>
                      </a:r>
                    </a:p>
                  </a:txBody>
                  <a:tcPr marL="32686" marR="32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0" name="TextBox 9"/>
          <p:cNvSpPr txBox="1"/>
          <p:nvPr/>
        </p:nvSpPr>
        <p:spPr>
          <a:xfrm>
            <a:off x="5691029" y="4750753"/>
            <a:ext cx="2435785" cy="646331"/>
          </a:xfrm>
          <a:prstGeom prst="rect">
            <a:avLst/>
          </a:prstGeom>
          <a:noFill/>
        </p:spPr>
        <p:txBody>
          <a:bodyPr wrap="square" rtlCol="0">
            <a:spAutoFit/>
          </a:bodyPr>
          <a:lstStyle/>
          <a:p>
            <a:r>
              <a:rPr lang="en-CA" dirty="0"/>
              <a:t>Value – Uncertainty Estimation Matrix</a:t>
            </a:r>
          </a:p>
        </p:txBody>
      </p:sp>
      <p:grpSp>
        <p:nvGrpSpPr>
          <p:cNvPr id="6" name="Group 5"/>
          <p:cNvGrpSpPr/>
          <p:nvPr/>
        </p:nvGrpSpPr>
        <p:grpSpPr>
          <a:xfrm>
            <a:off x="1915888" y="852068"/>
            <a:ext cx="4142872" cy="793274"/>
            <a:chOff x="391888" y="852068"/>
            <a:chExt cx="4142872" cy="793274"/>
          </a:xfrm>
        </p:grpSpPr>
        <p:pic>
          <p:nvPicPr>
            <p:cNvPr id="11" name="Content Placeholder 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004035" y="865641"/>
              <a:ext cx="75821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1888" y="861854"/>
              <a:ext cx="758213" cy="779721"/>
            </a:xfrm>
            <a:prstGeom prst="rect">
              <a:avLst/>
            </a:prstGeom>
          </p:spPr>
        </p:pic>
        <p:pic>
          <p:nvPicPr>
            <p:cNvPr id="13" name="Picture 12"/>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94278" y="852068"/>
              <a:ext cx="752534" cy="779721"/>
            </a:xfrm>
            <a:prstGeom prst="rect">
              <a:avLst/>
            </a:prstGeom>
          </p:spPr>
        </p:pic>
        <p:pic>
          <p:nvPicPr>
            <p:cNvPr id="14" name="Content Placeholder 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819400" y="865641"/>
              <a:ext cx="75821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771409" y="1070825"/>
              <a:ext cx="763351" cy="369332"/>
            </a:xfrm>
            <a:prstGeom prst="rect">
              <a:avLst/>
            </a:prstGeom>
            <a:noFill/>
          </p:spPr>
          <p:txBody>
            <a:bodyPr wrap="none" rtlCol="0">
              <a:spAutoFit/>
            </a:bodyPr>
            <a:lstStyle/>
            <a:p>
              <a:r>
                <a:rPr lang="en-CA" dirty="0"/>
                <a:t>4 Dice</a:t>
              </a:r>
            </a:p>
          </p:txBody>
        </p:sp>
      </p:grpSp>
      <p:grpSp>
        <p:nvGrpSpPr>
          <p:cNvPr id="2322" name="Group 2321"/>
          <p:cNvGrpSpPr/>
          <p:nvPr/>
        </p:nvGrpSpPr>
        <p:grpSpPr>
          <a:xfrm>
            <a:off x="6401861" y="4637176"/>
            <a:ext cx="4617238" cy="2388109"/>
            <a:chOff x="4933197" y="875671"/>
            <a:chExt cx="4023686" cy="2388109"/>
          </a:xfrm>
        </p:grpSpPr>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3045" y="875671"/>
              <a:ext cx="702310" cy="52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875671"/>
              <a:ext cx="702310" cy="52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875671"/>
              <a:ext cx="702310" cy="52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41" r="77739"/>
            <a:stretch/>
          </p:blipFill>
          <p:spPr bwMode="auto">
            <a:xfrm>
              <a:off x="8087989" y="934325"/>
              <a:ext cx="187584" cy="232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41" r="77739"/>
            <a:stretch/>
          </p:blipFill>
          <p:spPr bwMode="auto">
            <a:xfrm>
              <a:off x="6467475" y="934325"/>
              <a:ext cx="187584" cy="232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629400" y="934325"/>
              <a:ext cx="739305" cy="461665"/>
            </a:xfrm>
            <a:prstGeom prst="rect">
              <a:avLst/>
            </a:prstGeom>
            <a:noFill/>
          </p:spPr>
          <p:txBody>
            <a:bodyPr wrap="none" rtlCol="0">
              <a:spAutoFit/>
            </a:bodyPr>
            <a:lstStyle/>
            <a:p>
              <a:pPr algn="ctr"/>
              <a:r>
                <a:rPr lang="en-CA" sz="1200" dirty="0"/>
                <a:t>Iteration</a:t>
              </a:r>
              <a:br>
                <a:rPr lang="en-CA" sz="1200" dirty="0"/>
              </a:br>
              <a:r>
                <a:rPr lang="en-CA" sz="1200" dirty="0"/>
                <a:t>Plan </a:t>
              </a:r>
            </a:p>
          </p:txBody>
        </p:sp>
        <p:pic>
          <p:nvPicPr>
            <p:cNvPr id="1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41" r="77739"/>
            <a:stretch/>
          </p:blipFill>
          <p:spPr bwMode="auto">
            <a:xfrm>
              <a:off x="7291517" y="934325"/>
              <a:ext cx="187584" cy="232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429779" y="886071"/>
              <a:ext cx="684803" cy="577081"/>
            </a:xfrm>
            <a:prstGeom prst="rect">
              <a:avLst/>
            </a:prstGeom>
            <a:noFill/>
          </p:spPr>
          <p:txBody>
            <a:bodyPr wrap="none" rtlCol="0">
              <a:spAutoFit/>
            </a:bodyPr>
            <a:lstStyle/>
            <a:p>
              <a:pPr algn="ctr"/>
              <a:r>
                <a:rPr lang="en-CA" sz="1050" dirty="0"/>
                <a:t>In</a:t>
              </a:r>
              <a:br>
                <a:rPr lang="en-CA" sz="1050" dirty="0"/>
              </a:br>
              <a:r>
                <a:rPr lang="en-CA" sz="1050" dirty="0"/>
                <a:t>Progress</a:t>
              </a:r>
              <a:br>
                <a:rPr lang="en-CA" sz="1050" dirty="0"/>
              </a:br>
              <a:r>
                <a:rPr lang="en-CA" sz="1050" dirty="0"/>
                <a:t>(WIP = 1)</a:t>
              </a:r>
            </a:p>
          </p:txBody>
        </p:sp>
        <p:sp>
          <p:nvSpPr>
            <p:cNvPr id="2321" name="TextBox 2320"/>
            <p:cNvSpPr txBox="1"/>
            <p:nvPr/>
          </p:nvSpPr>
          <p:spPr>
            <a:xfrm>
              <a:off x="4933197" y="2007780"/>
              <a:ext cx="1383777" cy="369332"/>
            </a:xfrm>
            <a:prstGeom prst="rect">
              <a:avLst/>
            </a:prstGeom>
            <a:noFill/>
          </p:spPr>
          <p:txBody>
            <a:bodyPr wrap="none" rtlCol="0">
              <a:spAutoFit/>
            </a:bodyPr>
            <a:lstStyle/>
            <a:p>
              <a:r>
                <a:rPr lang="en-CA" dirty="0"/>
                <a:t>Scrum Board</a:t>
              </a:r>
            </a:p>
          </p:txBody>
        </p:sp>
        <p:sp>
          <p:nvSpPr>
            <p:cNvPr id="315" name="TextBox 314"/>
            <p:cNvSpPr txBox="1"/>
            <p:nvPr/>
          </p:nvSpPr>
          <p:spPr>
            <a:xfrm>
              <a:off x="8257654" y="934325"/>
              <a:ext cx="699229" cy="253916"/>
            </a:xfrm>
            <a:prstGeom prst="rect">
              <a:avLst/>
            </a:prstGeom>
            <a:noFill/>
          </p:spPr>
          <p:txBody>
            <a:bodyPr wrap="none" rtlCol="0">
              <a:spAutoFit/>
            </a:bodyPr>
            <a:lstStyle/>
            <a:p>
              <a:pPr algn="ctr"/>
              <a:r>
                <a:rPr lang="en-CA" sz="1050" dirty="0"/>
                <a:t>Accepted</a:t>
              </a:r>
            </a:p>
          </p:txBody>
        </p:sp>
      </p:grpSp>
      <p:grpSp>
        <p:nvGrpSpPr>
          <p:cNvPr id="5" name="Group 4"/>
          <p:cNvGrpSpPr/>
          <p:nvPr/>
        </p:nvGrpSpPr>
        <p:grpSpPr>
          <a:xfrm>
            <a:off x="1897583" y="1503919"/>
            <a:ext cx="3990804" cy="1697949"/>
            <a:chOff x="373583" y="1503918"/>
            <a:chExt cx="3990804" cy="1697949"/>
          </a:xfrm>
        </p:grpSpPr>
        <p:grpSp>
          <p:nvGrpSpPr>
            <p:cNvPr id="2320" name="Group 2319"/>
            <p:cNvGrpSpPr/>
            <p:nvPr/>
          </p:nvGrpSpPr>
          <p:grpSpPr>
            <a:xfrm>
              <a:off x="391888" y="1503918"/>
              <a:ext cx="3972499" cy="1697949"/>
              <a:chOff x="391888" y="1503918"/>
              <a:chExt cx="3972499" cy="1697949"/>
            </a:xfrm>
          </p:grpSpPr>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888" y="1503918"/>
                <a:ext cx="2287116" cy="169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66514" y="2241390"/>
                <a:ext cx="1597873" cy="369332"/>
              </a:xfrm>
              <a:prstGeom prst="rect">
                <a:avLst/>
              </a:prstGeom>
              <a:noFill/>
            </p:spPr>
            <p:txBody>
              <a:bodyPr wrap="none" rtlCol="0">
                <a:spAutoFit/>
              </a:bodyPr>
              <a:lstStyle/>
              <a:p>
                <a:r>
                  <a:rPr lang="en-CA" dirty="0"/>
                  <a:t>10 User Stories</a:t>
                </a:r>
              </a:p>
            </p:txBody>
          </p:sp>
        </p:grpSp>
        <p:sp>
          <p:nvSpPr>
            <p:cNvPr id="168" name="Rectangle 167"/>
            <p:cNvSpPr/>
            <p:nvPr/>
          </p:nvSpPr>
          <p:spPr>
            <a:xfrm>
              <a:off x="373583" y="1825891"/>
              <a:ext cx="2305421" cy="1200329"/>
            </a:xfrm>
            <a:prstGeom prst="rect">
              <a:avLst/>
            </a:prstGeom>
            <a:noFill/>
          </p:spPr>
          <p:txBody>
            <a:bodyPr wrap="square">
              <a:spAutoFit/>
            </a:bodyPr>
            <a:lstStyle/>
            <a:p>
              <a:r>
                <a:rPr lang="en-US" sz="1200" b="1" dirty="0"/>
                <a:t>ID: 1 </a:t>
              </a:r>
              <a:br>
                <a:rPr lang="en-US" sz="1200" b="1" dirty="0"/>
              </a:br>
              <a:r>
                <a:rPr lang="en-US" sz="1200" dirty="0"/>
                <a:t> </a:t>
              </a:r>
            </a:p>
            <a:p>
              <a:r>
                <a:rPr lang="en-US" sz="1200" b="1" dirty="0"/>
                <a:t>Test</a:t>
              </a:r>
              <a:r>
                <a:rPr lang="en-US" sz="1200" dirty="0"/>
                <a:t>: Roll 3 dice - 2 or more dice are the same</a:t>
              </a:r>
            </a:p>
            <a:p>
              <a:endParaRPr lang="en-US" sz="1200" dirty="0"/>
            </a:p>
            <a:p>
              <a:r>
                <a:rPr lang="en-US" sz="1200" b="1" dirty="0"/>
                <a:t>Value: Sum of all dice</a:t>
              </a:r>
              <a:endParaRPr lang="en-US" sz="1200" dirty="0"/>
            </a:p>
          </p:txBody>
        </p:sp>
      </p:grpSp>
    </p:spTree>
    <p:extLst>
      <p:ext uri="{BB962C8B-B14F-4D97-AF65-F5344CB8AC3E}">
        <p14:creationId xmlns:p14="http://schemas.microsoft.com/office/powerpoint/2010/main" val="219642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Roles (3)</a:t>
            </a:r>
            <a:endParaRPr lang="en-CA" dirty="0"/>
          </a:p>
        </p:txBody>
      </p:sp>
      <p:sp>
        <p:nvSpPr>
          <p:cNvPr id="3" name="Content Placeholder 2"/>
          <p:cNvSpPr>
            <a:spLocks noGrp="1"/>
          </p:cNvSpPr>
          <p:nvPr>
            <p:ph idx="1"/>
          </p:nvPr>
        </p:nvSpPr>
        <p:spPr>
          <a:xfrm>
            <a:off x="1981200" y="1545609"/>
            <a:ext cx="8229600" cy="4525963"/>
          </a:xfrm>
        </p:spPr>
        <p:txBody>
          <a:bodyPr/>
          <a:lstStyle/>
          <a:p>
            <a:r>
              <a:rPr lang="en-CA" dirty="0" smtClean="0"/>
              <a:t>Score Keeper – Update the score sheet after each day of the iteration</a:t>
            </a:r>
          </a:p>
          <a:p>
            <a:r>
              <a:rPr lang="en-CA" dirty="0" smtClean="0"/>
              <a:t>Sticky Minder – Move the Stories, </a:t>
            </a:r>
            <a:br>
              <a:rPr lang="en-CA" dirty="0" smtClean="0"/>
            </a:br>
            <a:r>
              <a:rPr lang="en-CA" dirty="0"/>
              <a:t>k</a:t>
            </a:r>
            <a:r>
              <a:rPr lang="en-CA" dirty="0" smtClean="0"/>
              <a:t>eep the Scrum Board up-to-date </a:t>
            </a:r>
          </a:p>
          <a:p>
            <a:r>
              <a:rPr lang="en-CA" dirty="0" smtClean="0"/>
              <a:t>Dice Roller – Rolls the Dice </a:t>
            </a:r>
          </a:p>
          <a:p>
            <a:endParaRPr lang="en-CA" dirty="0" smtClean="0"/>
          </a:p>
          <a:p>
            <a:endParaRPr lang="en-CA" dirty="0"/>
          </a:p>
        </p:txBody>
      </p:sp>
    </p:spTree>
    <p:extLst>
      <p:ext uri="{BB962C8B-B14F-4D97-AF65-F5344CB8AC3E}">
        <p14:creationId xmlns:p14="http://schemas.microsoft.com/office/powerpoint/2010/main" val="2144613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15152</TotalTime>
  <Words>2940</Words>
  <Application>Microsoft Office PowerPoint</Application>
  <PresentationFormat>Widescreen</PresentationFormat>
  <Paragraphs>1196</Paragraphs>
  <Slides>78</Slides>
  <Notes>32</Notes>
  <HiddenSlides>4</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78</vt:i4>
      </vt:variant>
    </vt:vector>
  </HeadingPairs>
  <TitlesOfParts>
    <vt:vector size="91" baseType="lpstr">
      <vt:lpstr>Arial</vt:lpstr>
      <vt:lpstr>Arial Narrow</vt:lpstr>
      <vt:lpstr>Bradley Hand ITC</vt:lpstr>
      <vt:lpstr>Calibri</vt:lpstr>
      <vt:lpstr>Segoe Print</vt:lpstr>
      <vt:lpstr>Times New Roman</vt:lpstr>
      <vt:lpstr>Webdings</vt:lpstr>
      <vt:lpstr>Wingdings</vt:lpstr>
      <vt:lpstr>1_Motyw pakietu Office</vt:lpstr>
      <vt:lpstr>2_Motyw pakietu Office</vt:lpstr>
      <vt:lpstr>3_Motyw pakietu Office</vt:lpstr>
      <vt:lpstr>4_Motyw pakietu Office</vt:lpstr>
      <vt:lpstr>5_Motyw pakietu Office</vt:lpstr>
      <vt:lpstr>The Value Uncertainty Product Simulation Game  Todd Little CEO Lean Kanban</vt:lpstr>
      <vt:lpstr>Purpose </vt:lpstr>
      <vt:lpstr>Establishing Norms</vt:lpstr>
      <vt:lpstr>Backgrounds</vt:lpstr>
      <vt:lpstr>Form teams Create a team name (1 minute) </vt:lpstr>
      <vt:lpstr>PowerPoint Presentation</vt:lpstr>
      <vt:lpstr>Goal of the Game</vt:lpstr>
      <vt:lpstr>Artifacts (5)</vt:lpstr>
      <vt:lpstr>Roles (3)</vt:lpstr>
      <vt:lpstr>Example Story</vt:lpstr>
      <vt:lpstr>Example: Relative Sizing</vt:lpstr>
      <vt:lpstr>Clarification</vt:lpstr>
      <vt:lpstr>Release Planning</vt:lpstr>
      <vt:lpstr>PowerPoint Presentation</vt:lpstr>
      <vt:lpstr>PowerPoint Presentation</vt:lpstr>
      <vt:lpstr>PowerPoint Presentation</vt:lpstr>
      <vt:lpstr>Mini-Retro</vt:lpstr>
      <vt:lpstr>Goal: Prioritize the backlog to maximize your team’s score by the end of the release</vt:lpstr>
      <vt:lpstr>Release planning</vt:lpstr>
      <vt:lpstr>PowerPoint Presentation</vt:lpstr>
      <vt:lpstr>PowerPoint Presentation</vt:lpstr>
      <vt:lpstr>Iteration Planning</vt:lpstr>
      <vt:lpstr>Stories and Scoring</vt:lpstr>
      <vt:lpstr>PowerPoint Presentation</vt:lpstr>
      <vt:lpstr>PowerPoint Presentation</vt:lpstr>
      <vt:lpstr>Simulation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Iteration 1: Special Actions</vt:lpstr>
      <vt:lpstr>PowerPoint Presentation</vt:lpstr>
      <vt:lpstr>PowerPoint Presentation</vt:lpstr>
      <vt:lpstr>Market Feedback on 2 stories</vt:lpstr>
      <vt:lpstr>Update for the Market Info for Stories already completed</vt:lpstr>
      <vt:lpstr>PowerPoint Presentation</vt:lpstr>
      <vt:lpstr>PowerPoint Presentation</vt:lpstr>
      <vt:lpstr>Iteration 2</vt:lpstr>
      <vt:lpstr>PowerPoint Presentation</vt:lpstr>
      <vt:lpstr>PowerPoint Presentation</vt:lpstr>
      <vt:lpstr>Market Feedback on 2 stories</vt:lpstr>
      <vt:lpstr>PowerPoint Presentation</vt:lpstr>
      <vt:lpstr>PowerPoint Presentation</vt:lpstr>
      <vt:lpstr>Iteration 3</vt:lpstr>
      <vt:lpstr>PowerPoint Presentation</vt:lpstr>
      <vt:lpstr>PowerPoint Presentation</vt:lpstr>
      <vt:lpstr>Retrospective</vt:lpstr>
      <vt:lpstr>Story Strategies</vt:lpstr>
      <vt:lpstr>PowerPoint Presentation</vt:lpstr>
      <vt:lpstr>So what do the statistics say?</vt:lpstr>
      <vt:lpstr>Expected Value per day</vt:lpstr>
      <vt:lpstr>Expected Value per day</vt:lpstr>
      <vt:lpstr>PowerPoint Presentation</vt:lpstr>
      <vt:lpstr>Running a Monte Carlo Simulation</vt:lpstr>
      <vt:lpstr>PowerPoint Presentation</vt:lpstr>
      <vt:lpstr>PowerPoint Presentation</vt:lpstr>
      <vt:lpstr>How do the strategies compare</vt:lpstr>
      <vt:lpstr>What about Risk?</vt:lpstr>
      <vt:lpstr>PowerPoint Presentation</vt:lpstr>
      <vt:lpstr>Where is an example of  incentivizing sub-optimal decisions?</vt:lpstr>
      <vt:lpstr>Summary</vt:lpstr>
      <vt:lpstr>PowerPoint Presentation</vt:lpstr>
      <vt:lpstr>PowerPoint Presentation</vt:lpstr>
      <vt:lpstr>What is Kanban?</vt:lpstr>
      <vt:lpstr>PowerPoint Presentation</vt:lpstr>
      <vt:lpstr>The Kanban Trail</vt:lpstr>
      <vt:lpstr>State of Scrum (ScrumAlliance 2018)</vt:lpstr>
      <vt:lpstr>2019 Scrum Master Trends (Scrum.org)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Linden-Reed</dc:creator>
  <cp:lastModifiedBy>Todd Little</cp:lastModifiedBy>
  <cp:revision>108</cp:revision>
  <cp:lastPrinted>2019-02-21T19:37:43Z</cp:lastPrinted>
  <dcterms:created xsi:type="dcterms:W3CDTF">2018-07-07T22:56:29Z</dcterms:created>
  <dcterms:modified xsi:type="dcterms:W3CDTF">2019-02-24T00:51:47Z</dcterms:modified>
</cp:coreProperties>
</file>