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58" d="100"/>
          <a:sy n="58" d="100"/>
        </p:scale>
        <p:origin x="1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4E7AA-491F-4CD7-929B-01B51554226F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41C4B-53B9-4783-A7BF-423D1C746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532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DF34016-3F1B-475E-B10D-179A0BB7899B}" type="slidenum">
              <a:rPr lang="en-US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80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556616-6131-4BA2-B9AF-A644C5509131}" type="slidenum">
              <a:rPr lang="en-US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56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3D6F4FB-5382-47CA-B8F4-DD78593BA380}" type="slidenum">
              <a:rPr lang="en-GB" altLang="en-US">
                <a:latin typeface="Calibri" panose="020F0502020204030204" pitchFamily="34" charset="0"/>
              </a:rPr>
              <a:pPr eaLnBrk="1" hangingPunct="1"/>
              <a:t>2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15328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40D2982-85B3-461E-BBC4-5775CE8D3A38}" type="slidenum">
              <a:rPr lang="en-US" alt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286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8CB7E-96E7-4BE0-8931-13875A729C2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977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60934B3-8870-4B7C-8959-C01D706BFDB5}" type="slidenum">
              <a:rPr lang="en-US" altLang="en-US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404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CD554C-C4D4-4926-B3D5-2BCD19368493}" type="slidenum">
              <a:rPr lang="en-US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610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66F3C4-3F5D-4AD3-9A7F-4A4A7037B822}" type="slidenum">
              <a:rPr lang="en-GB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036229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B87398-5B22-46D7-9904-903923593D9A}" type="slidenum">
              <a:rPr lang="en-GB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8515729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E235EEA-CFA6-480C-861F-EE46E0AD21BC}" type="slidenum">
              <a:rPr lang="en-GB" altLang="en-US">
                <a:latin typeface="Calibri" panose="020F0502020204030204" pitchFamily="34" charset="0"/>
              </a:rPr>
              <a:pPr eaLnBrk="1" hangingPunct="1"/>
              <a:t>9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010678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95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2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97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64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6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7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5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0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2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20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4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DF79F-894F-4972-81AB-8C38927C4F0D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5B473-A58E-4D81-BFD5-E2C57C839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93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omepages.abdn.ac.uk/b.scharlau/pages/teaching/projects/spa216-the-xp-lego-game.pdf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wired.com/geekdad/wp-content/uploads/2009/06/leg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61375" cy="604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638979" y="228600"/>
            <a:ext cx="447069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sz="5400" dirty="0" smtClean="0"/>
          </a:p>
          <a:p>
            <a:pPr eaLnBrk="1" hangingPunct="1"/>
            <a:r>
              <a:rPr lang="en-US" altLang="en-US" sz="5400" dirty="0" smtClean="0">
                <a:solidFill>
                  <a:schemeClr val="bg1"/>
                </a:solidFill>
              </a:rPr>
              <a:t>Let’s </a:t>
            </a:r>
            <a:r>
              <a:rPr lang="en-US" altLang="en-US" sz="5400" dirty="0">
                <a:solidFill>
                  <a:schemeClr val="bg1"/>
                </a:solidFill>
              </a:rPr>
              <a:t>Play </a:t>
            </a:r>
            <a:r>
              <a:rPr lang="en-US" altLang="en-US" sz="5400" dirty="0" smtClean="0">
                <a:solidFill>
                  <a:schemeClr val="bg1"/>
                </a:solidFill>
              </a:rPr>
              <a:t>an Agile Game</a:t>
            </a:r>
            <a:r>
              <a:rPr lang="en-US" altLang="en-US" sz="54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35844" name="Picture 4" descr="http://jobs.thetimes.co.uk/images/getasset.aspx?uiAssetID=ef2bceb1-aca1-4376-a261-1d44b0b8fe7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5143500"/>
            <a:ext cx="33035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gile-1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63" y="0"/>
            <a:ext cx="3986212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6260" y="4772025"/>
            <a:ext cx="38815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This version modified from the original XP Lego Game by 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Tim McKinnon  </a:t>
            </a:r>
            <a:r>
              <a:rPr lang="en-US" dirty="0" smtClean="0">
                <a:solidFill>
                  <a:schemeClr val="bg1"/>
                </a:solidFill>
              </a:rPr>
              <a:t>by Todd Little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73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Retrospective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333500"/>
          <a:ext cx="7848600" cy="4686300"/>
        </p:xfrm>
        <a:graphic>
          <a:graphicData uri="http://schemas.openxmlformats.org/drawingml/2006/table">
            <a:tbl>
              <a:tblPr/>
              <a:tblGrid>
                <a:gridCol w="3924300"/>
                <a:gridCol w="3924300"/>
              </a:tblGrid>
              <a:tr h="13100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Calibri"/>
                          <a:ea typeface="Times New Roman"/>
                          <a:cs typeface="Times New Roman"/>
                        </a:rPr>
                        <a:t>What went well?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latin typeface="Calibri"/>
                          <a:ea typeface="Times New Roman"/>
                          <a:cs typeface="Times New Roman"/>
                        </a:rPr>
                        <a:t>What to try differently?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62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47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smtClean="0"/>
              <a:t>And now the game….</a:t>
            </a:r>
            <a:endParaRPr lang="en-US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  <a:p>
            <a:r>
              <a:rPr lang="en-US" altLang="en-US" smtClean="0"/>
              <a:t>You work for AnimalCo…</a:t>
            </a:r>
          </a:p>
          <a:p>
            <a:r>
              <a:rPr lang="en-US" altLang="en-US" smtClean="0"/>
              <a:t>…and are helping develop a brand new animal!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smtClean="0"/>
          </a:p>
          <a:p>
            <a:r>
              <a:rPr lang="en-US" altLang="en-US" smtClean="0"/>
              <a:t>The facilitators are your customers</a:t>
            </a:r>
          </a:p>
          <a:p>
            <a:r>
              <a:rPr lang="en-US" altLang="en-US" smtClean="0"/>
              <a:t>You are Agile!</a:t>
            </a:r>
          </a:p>
          <a:p>
            <a:r>
              <a:rPr lang="en-US" altLang="en-US" smtClean="0"/>
              <a:t>High Level Objective</a:t>
            </a:r>
          </a:p>
          <a:p>
            <a:pPr lvl="1"/>
            <a:r>
              <a:rPr lang="en-US" altLang="en-US" smtClean="0"/>
              <a:t>Build an animal and an enclosure for the animal</a:t>
            </a: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1039813"/>
            <a:ext cx="9144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800"/>
          </a:p>
        </p:txBody>
      </p:sp>
    </p:spTree>
    <p:extLst>
      <p:ext uri="{BB962C8B-B14F-4D97-AF65-F5344CB8AC3E}">
        <p14:creationId xmlns:p14="http://schemas.microsoft.com/office/powerpoint/2010/main" val="136634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Scoring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4172179"/>
            <a:ext cx="8229600" cy="196056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Points are scored for accepted stories. </a:t>
            </a:r>
          </a:p>
          <a:p>
            <a:pPr>
              <a:defRPr/>
            </a:pPr>
            <a:r>
              <a:rPr lang="en-US" dirty="0" smtClean="0"/>
              <a:t>Some stories may break previous stories.</a:t>
            </a:r>
          </a:p>
          <a:p>
            <a:pPr>
              <a:defRPr/>
            </a:pPr>
            <a:r>
              <a:rPr lang="en-US" dirty="0" smtClean="0"/>
              <a:t>There is also an overall judgment score for aesthetics.</a:t>
            </a:r>
          </a:p>
          <a:p>
            <a:pPr>
              <a:defRPr/>
            </a:pPr>
            <a:r>
              <a:rPr lang="en-US" dirty="0" smtClean="0"/>
              <a:t>Value is just an estimate…the market will decide </a:t>
            </a:r>
          </a:p>
          <a:p>
            <a:pPr>
              <a:defRPr/>
            </a:pPr>
            <a:endParaRPr lang="en-US" dirty="0"/>
          </a:p>
        </p:txBody>
      </p:sp>
      <p:grpSp>
        <p:nvGrpSpPr>
          <p:cNvPr id="37892" name="Group 9"/>
          <p:cNvGrpSpPr>
            <a:grpSpLocks/>
          </p:cNvGrpSpPr>
          <p:nvPr/>
        </p:nvGrpSpPr>
        <p:grpSpPr bwMode="auto">
          <a:xfrm>
            <a:off x="4033838" y="986010"/>
            <a:ext cx="4762500" cy="2857500"/>
            <a:chOff x="1219200" y="1409700"/>
            <a:chExt cx="4762500" cy="2857500"/>
          </a:xfrm>
        </p:grpSpPr>
        <p:pic>
          <p:nvPicPr>
            <p:cNvPr id="37919" name="Picture 3" descr="http://www.adam-mcfarland.net/wp-content/uploads/2009/03/blank-index-car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1409700"/>
              <a:ext cx="4762500" cy="285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0" name="Rectangle 1"/>
            <p:cNvSpPr>
              <a:spLocks noChangeArrowheads="1"/>
            </p:cNvSpPr>
            <p:nvPr/>
          </p:nvSpPr>
          <p:spPr bwMode="auto">
            <a:xfrm>
              <a:off x="1676400" y="2057400"/>
              <a:ext cx="4114800" cy="16773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3465513" algn="r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b="1">
                  <a:latin typeface="Century Gothic" panose="020B0502020202020204" pitchFamily="34" charset="0"/>
                  <a:cs typeface="Times New Roman" panose="02020603050405020304" pitchFamily="18" charset="0"/>
                </a:rPr>
                <a:t>ID: Story ID 	Value</a:t>
              </a:r>
            </a:p>
            <a:p>
              <a:pPr eaLnBrk="1" hangingPunct="1"/>
              <a:endParaRPr lang="en-US" altLang="en-US" b="1">
                <a:latin typeface="Century Gothic" panose="020B0502020202020204" pitchFamily="34" charset="0"/>
              </a:endParaRPr>
            </a:p>
            <a:p>
              <a:pPr eaLnBrk="1" hangingPunct="1"/>
              <a:endParaRPr lang="en-US" altLang="en-US" sz="900"/>
            </a:p>
            <a:p>
              <a:r>
                <a:rPr lang="en-US" altLang="en-US" sz="800">
                  <a:latin typeface="Century Gothic" panose="020B0502020202020204" pitchFamily="34" charset="0"/>
                  <a:cs typeface="Times New Roman" panose="02020603050405020304" pitchFamily="18" charset="0"/>
                </a:rPr>
                <a:t>                   </a:t>
              </a:r>
              <a:endParaRPr lang="en-US" altLang="en-US" sz="900"/>
            </a:p>
            <a:p>
              <a:r>
                <a:rPr lang="en-US" altLang="en-US" sz="1600">
                  <a:latin typeface="Century Gothic" panose="020B0502020202020204" pitchFamily="34" charset="0"/>
                  <a:cs typeface="Times New Roman" panose="02020603050405020304" pitchFamily="18" charset="0"/>
                </a:rPr>
                <a:t>Story to be implemented</a:t>
              </a:r>
            </a:p>
            <a:p>
              <a:endParaRPr lang="en-US" altLang="en-US" sz="1600">
                <a:latin typeface="Century Gothic" panose="020B0502020202020204" pitchFamily="34" charset="0"/>
              </a:endParaRPr>
            </a:p>
            <a:p>
              <a:endParaRPr lang="en-US" altLang="en-US"/>
            </a:p>
          </p:txBody>
        </p:sp>
      </p:grp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1441567"/>
              </p:ext>
            </p:extLst>
          </p:nvPr>
        </p:nvGraphicFramePr>
        <p:xfrm>
          <a:off x="155575" y="1390193"/>
          <a:ext cx="3763964" cy="2265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928"/>
                <a:gridCol w="1408450"/>
                <a:gridCol w="1505586"/>
              </a:tblGrid>
              <a:tr h="45307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Low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High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L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500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  <a:tr h="4530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XL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1000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+++</a:t>
                      </a:r>
                      <a:endParaRPr lang="en-US" sz="1800" dirty="0"/>
                    </a:p>
                  </a:txBody>
                  <a:tcPr marL="91453" marR="91453" marT="45709" marB="4570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7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 rot="10800000">
            <a:off x="2290712" y="1838226"/>
            <a:ext cx="4219417" cy="2932556"/>
          </a:xfrm>
          <a:prstGeom prst="triangle">
            <a:avLst>
              <a:gd name="adj" fmla="val 10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305877" y="1818861"/>
            <a:ext cx="6480313" cy="3220278"/>
          </a:xfrm>
          <a:custGeom>
            <a:avLst/>
            <a:gdLst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278296 w 6520070"/>
              <a:gd name="connsiteY6" fmla="*/ 3160643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9878 w 6520070"/>
              <a:gd name="connsiteY6" fmla="*/ 3180521 h 3190461"/>
              <a:gd name="connsiteX0" fmla="*/ 29818 w 6520070"/>
              <a:gd name="connsiteY0" fmla="*/ 3190461 h 3190461"/>
              <a:gd name="connsiteX1" fmla="*/ 0 w 6520070"/>
              <a:gd name="connsiteY1" fmla="*/ 2961861 h 3190461"/>
              <a:gd name="connsiteX2" fmla="*/ 4214192 w 6520070"/>
              <a:gd name="connsiteY2" fmla="*/ 9939 h 3190461"/>
              <a:gd name="connsiteX3" fmla="*/ 6520070 w 6520070"/>
              <a:gd name="connsiteY3" fmla="*/ 0 h 3190461"/>
              <a:gd name="connsiteX4" fmla="*/ 6450496 w 6520070"/>
              <a:gd name="connsiteY4" fmla="*/ 1490870 h 3190461"/>
              <a:gd name="connsiteX5" fmla="*/ 3876261 w 6520070"/>
              <a:gd name="connsiteY5" fmla="*/ 3190461 h 3190461"/>
              <a:gd name="connsiteX6" fmla="*/ 159026 w 6520070"/>
              <a:gd name="connsiteY6" fmla="*/ 3101008 h 3190461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159026 w 6520070"/>
              <a:gd name="connsiteY6" fmla="*/ 3101008 h 3210339"/>
              <a:gd name="connsiteX0" fmla="*/ 9939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79513 w 6520070"/>
              <a:gd name="connsiteY6" fmla="*/ 3120886 h 3210339"/>
              <a:gd name="connsiteX0" fmla="*/ 0 w 6520070"/>
              <a:gd name="connsiteY0" fmla="*/ 3210339 h 3210339"/>
              <a:gd name="connsiteX1" fmla="*/ 0 w 6520070"/>
              <a:gd name="connsiteY1" fmla="*/ 2961861 h 3210339"/>
              <a:gd name="connsiteX2" fmla="*/ 4214192 w 6520070"/>
              <a:gd name="connsiteY2" fmla="*/ 9939 h 3210339"/>
              <a:gd name="connsiteX3" fmla="*/ 6520070 w 6520070"/>
              <a:gd name="connsiteY3" fmla="*/ 0 h 3210339"/>
              <a:gd name="connsiteX4" fmla="*/ 6450496 w 6520070"/>
              <a:gd name="connsiteY4" fmla="*/ 1490870 h 3210339"/>
              <a:gd name="connsiteX5" fmla="*/ 3876261 w 6520070"/>
              <a:gd name="connsiteY5" fmla="*/ 3190461 h 3210339"/>
              <a:gd name="connsiteX6" fmla="*/ 9939 w 6520070"/>
              <a:gd name="connsiteY6" fmla="*/ 3180520 h 3210339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50496 w 6480313"/>
              <a:gd name="connsiteY4" fmla="*/ 1500809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  <a:gd name="connsiteX0" fmla="*/ 0 w 6480313"/>
              <a:gd name="connsiteY0" fmla="*/ 3220278 h 3220278"/>
              <a:gd name="connsiteX1" fmla="*/ 0 w 6480313"/>
              <a:gd name="connsiteY1" fmla="*/ 2971800 h 3220278"/>
              <a:gd name="connsiteX2" fmla="*/ 4214192 w 6480313"/>
              <a:gd name="connsiteY2" fmla="*/ 19878 h 3220278"/>
              <a:gd name="connsiteX3" fmla="*/ 6480313 w 6480313"/>
              <a:gd name="connsiteY3" fmla="*/ 0 h 3220278"/>
              <a:gd name="connsiteX4" fmla="*/ 6470375 w 6480313"/>
              <a:gd name="connsiteY4" fmla="*/ 1490870 h 3220278"/>
              <a:gd name="connsiteX5" fmla="*/ 3876261 w 6480313"/>
              <a:gd name="connsiteY5" fmla="*/ 3200400 h 3220278"/>
              <a:gd name="connsiteX6" fmla="*/ 9939 w 6480313"/>
              <a:gd name="connsiteY6" fmla="*/ 3190459 h 322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313" h="3220278">
                <a:moveTo>
                  <a:pt x="0" y="3220278"/>
                </a:moveTo>
                <a:lnTo>
                  <a:pt x="0" y="2971800"/>
                </a:lnTo>
                <a:lnTo>
                  <a:pt x="4214192" y="19878"/>
                </a:lnTo>
                <a:lnTo>
                  <a:pt x="6480313" y="0"/>
                </a:lnTo>
                <a:cubicBezTo>
                  <a:pt x="6477000" y="496957"/>
                  <a:pt x="6473688" y="993913"/>
                  <a:pt x="6470375" y="1490870"/>
                </a:cubicBezTo>
                <a:lnTo>
                  <a:pt x="3876261" y="3200400"/>
                </a:lnTo>
                <a:lnTo>
                  <a:pt x="9939" y="3190459"/>
                </a:ln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6251715" y="3329609"/>
            <a:ext cx="2521729" cy="1679713"/>
          </a:xfrm>
          <a:prstGeom prst="triangle">
            <a:avLst>
              <a:gd name="adj" fmla="val 996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693738" y="505327"/>
          <a:ext cx="8102601" cy="5374776"/>
        </p:xfrm>
        <a:graphic>
          <a:graphicData uri="http://schemas.openxmlformats.org/drawingml/2006/table">
            <a:tbl>
              <a:tblPr/>
              <a:tblGrid>
                <a:gridCol w="1508601"/>
                <a:gridCol w="1601876"/>
                <a:gridCol w="1574439"/>
                <a:gridCol w="1651241"/>
                <a:gridCol w="1766444"/>
              </a:tblGrid>
              <a:tr h="1246461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4F81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Estimation and Prioritization</a:t>
                      </a:r>
                      <a:endParaRPr lang="en-US" sz="32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663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Calibri"/>
                          <a:ea typeface="Times New Roman"/>
                          <a:cs typeface="Times New Roman"/>
                        </a:rPr>
                        <a:t>XL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61" name="TextBox 2"/>
          <p:cNvSpPr txBox="1">
            <a:spLocks noChangeArrowheads="1"/>
          </p:cNvSpPr>
          <p:nvPr/>
        </p:nvSpPr>
        <p:spPr bwMode="auto">
          <a:xfrm>
            <a:off x="3113088" y="6078538"/>
            <a:ext cx="4032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Cost</a:t>
            </a:r>
          </a:p>
        </p:txBody>
      </p:sp>
      <p:sp>
        <p:nvSpPr>
          <p:cNvPr id="38962" name="TextBox 4"/>
          <p:cNvSpPr txBox="1">
            <a:spLocks noChangeArrowheads="1"/>
          </p:cNvSpPr>
          <p:nvPr/>
        </p:nvSpPr>
        <p:spPr bwMode="auto">
          <a:xfrm rot="-5400000">
            <a:off x="-1561306" y="3071019"/>
            <a:ext cx="403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/>
              <a:t>Value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290713" y="1838227"/>
            <a:ext cx="6396087" cy="30354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486261">
            <a:off x="4523869" y="2743197"/>
            <a:ext cx="293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Priority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09658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The Scrum Board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257300"/>
          <a:ext cx="7962900" cy="4425950"/>
        </p:xfrm>
        <a:graphic>
          <a:graphicData uri="http://schemas.openxmlformats.org/drawingml/2006/table">
            <a:tbl>
              <a:tblPr/>
              <a:tblGrid>
                <a:gridCol w="1990725"/>
                <a:gridCol w="1990725"/>
                <a:gridCol w="1990725"/>
                <a:gridCol w="1990725"/>
              </a:tblGrid>
              <a:tr h="13714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Calibri"/>
                          <a:ea typeface="Times New Roman"/>
                          <a:cs typeface="Times New Roman"/>
                        </a:rPr>
                        <a:t>Backlog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>
                          <a:latin typeface="Calibri"/>
                          <a:ea typeface="Times New Roman"/>
                          <a:cs typeface="Times New Roman"/>
                        </a:rPr>
                        <a:t>In Work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Calibri"/>
                          <a:ea typeface="Times New Roman"/>
                          <a:cs typeface="Times New Roman"/>
                        </a:rPr>
                        <a:t>Done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latin typeface="Calibri"/>
                          <a:ea typeface="Times New Roman"/>
                          <a:cs typeface="Times New Roman"/>
                        </a:rPr>
                        <a:t>Accepted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Times New Roman"/>
                          <a:cs typeface="Times New Roman"/>
                        </a:rPr>
                        <a:t>(Done </a:t>
                      </a:r>
                      <a:r>
                        <a:rPr lang="en-US" sz="2400" dirty="0" err="1" smtClean="0">
                          <a:latin typeface="Calibri"/>
                          <a:ea typeface="Times New Roman"/>
                          <a:cs typeface="Times New Roman"/>
                        </a:rPr>
                        <a:t>Done</a:t>
                      </a:r>
                      <a:r>
                        <a:rPr lang="en-US" sz="2400" dirty="0" smtClean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en-US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44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Planned for this iteration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Cutline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In Development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The Development team has declared it completed</a:t>
                      </a:r>
                      <a:r>
                        <a:rPr lang="en-US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and ready for final testing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/>
                          <a:ea typeface="Times New Roman"/>
                          <a:cs typeface="Times New Roman"/>
                        </a:rPr>
                        <a:t>Fully tested</a:t>
                      </a:r>
                      <a:r>
                        <a:rPr lang="en-US" sz="20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by the test team and accepted by the product owner</a:t>
                      </a: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79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Overall Flow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Release Planning</a:t>
            </a:r>
          </a:p>
          <a:p>
            <a:r>
              <a:rPr lang="en-US" altLang="en-US" smtClean="0"/>
              <a:t>Iteration 1</a:t>
            </a:r>
          </a:p>
          <a:p>
            <a:r>
              <a:rPr lang="en-US" altLang="en-US" smtClean="0"/>
              <a:t>Break</a:t>
            </a:r>
          </a:p>
          <a:p>
            <a:r>
              <a:rPr lang="en-US" altLang="en-US" smtClean="0"/>
              <a:t>Iteration 2</a:t>
            </a:r>
          </a:p>
          <a:p>
            <a:r>
              <a:rPr lang="en-US" altLang="en-US" smtClean="0"/>
              <a:t>Iteration 3</a:t>
            </a:r>
          </a:p>
          <a:p>
            <a:r>
              <a:rPr lang="en-US" altLang="en-US" smtClean="0"/>
              <a:t>Marketing Demo</a:t>
            </a:r>
          </a:p>
          <a:p>
            <a:r>
              <a:rPr lang="en-US" altLang="en-US" smtClean="0"/>
              <a:t>Final Tabulation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4095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800" kern="1200" dirty="0" smtClean="0">
                <a:ea typeface="+mn-ea"/>
                <a:cs typeface="Arial"/>
              </a:rPr>
              <a:t>Iterations…. 3 Iterations of ~17 minutes</a:t>
            </a:r>
            <a:endParaRPr 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000" smtClean="0"/>
              <a:t>Story Estimation - 3 minutes</a:t>
            </a:r>
          </a:p>
          <a:p>
            <a:pPr lvl="1"/>
            <a:r>
              <a:rPr lang="en-US" altLang="en-US" sz="1800" smtClean="0"/>
              <a:t>Act as developers - estimate how much time each story will take.  Place it on the chart with S, M, L, XL</a:t>
            </a:r>
          </a:p>
          <a:p>
            <a:r>
              <a:rPr lang="en-US" altLang="en-US" sz="2000" smtClean="0"/>
              <a:t>Planning / Story signup - 3 minutes</a:t>
            </a:r>
          </a:p>
          <a:p>
            <a:pPr lvl="1"/>
            <a:r>
              <a:rPr lang="en-US" altLang="en-US" sz="1800" smtClean="0"/>
              <a:t>Act as the business - based on the importance (bang for buck) of each story, select those stories you think you can complete in 6 minutes. </a:t>
            </a:r>
          </a:p>
          <a:p>
            <a:pPr lvl="1"/>
            <a:r>
              <a:rPr lang="en-US" altLang="en-US" sz="1800" smtClean="0"/>
              <a:t>Place those stories on the Backlog column of the Scrum board</a:t>
            </a:r>
          </a:p>
          <a:p>
            <a:r>
              <a:rPr lang="en-US" altLang="en-US" sz="2000" smtClean="0"/>
              <a:t>Development - 6 minutes</a:t>
            </a:r>
          </a:p>
          <a:p>
            <a:pPr lvl="1"/>
            <a:r>
              <a:rPr lang="en-US" altLang="en-US" sz="1800" smtClean="0"/>
              <a:t>Build your Lego!</a:t>
            </a:r>
          </a:p>
          <a:p>
            <a:pPr lvl="1"/>
            <a:r>
              <a:rPr lang="en-US" altLang="en-US" sz="1800" smtClean="0"/>
              <a:t>Update the Scrum board with flow</a:t>
            </a:r>
          </a:p>
          <a:p>
            <a:r>
              <a:rPr lang="en-US" altLang="en-US" sz="2000" smtClean="0"/>
              <a:t>Demo/Testing/Acceptance/Retrospective – 5 minutes</a:t>
            </a:r>
          </a:p>
          <a:p>
            <a:pPr lvl="1"/>
            <a:r>
              <a:rPr lang="en-US" altLang="en-US" sz="1800" smtClean="0"/>
              <a:t>Demo for the customer and customer determines acceptance</a:t>
            </a:r>
          </a:p>
          <a:p>
            <a:pPr lvl="1"/>
            <a:r>
              <a:rPr lang="en-US" altLang="en-US" sz="1800" smtClean="0"/>
              <a:t>Calculate score and update burnup chart</a:t>
            </a:r>
          </a:p>
          <a:p>
            <a:pPr lvl="1"/>
            <a:r>
              <a:rPr lang="en-US" altLang="en-US" sz="1800" smtClean="0"/>
              <a:t>Retrospective </a:t>
            </a:r>
          </a:p>
        </p:txBody>
      </p:sp>
    </p:spTree>
    <p:extLst>
      <p:ext uri="{BB962C8B-B14F-4D97-AF65-F5344CB8AC3E}">
        <p14:creationId xmlns:p14="http://schemas.microsoft.com/office/powerpoint/2010/main" val="5859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smtClean="0"/>
              <a:t>Back to the game….</a:t>
            </a:r>
            <a:endParaRPr lang="en-US" alt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  <a:p>
            <a:r>
              <a:rPr lang="en-US" altLang="en-US" smtClean="0"/>
              <a:t>You work for AnimalCo…</a:t>
            </a:r>
          </a:p>
          <a:p>
            <a:r>
              <a:rPr lang="en-US" altLang="en-US" smtClean="0"/>
              <a:t>…and are helping develop a brand new animal!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smtClean="0"/>
          </a:p>
          <a:p>
            <a:r>
              <a:rPr lang="en-US" altLang="en-US" smtClean="0"/>
              <a:t>The facilitators are your customers</a:t>
            </a:r>
          </a:p>
          <a:p>
            <a:r>
              <a:rPr lang="en-US" altLang="en-US" smtClean="0"/>
              <a:t>You are Agile!</a:t>
            </a:r>
          </a:p>
          <a:p>
            <a:r>
              <a:rPr lang="en-US" altLang="en-US" smtClean="0"/>
              <a:t>High Level Objective</a:t>
            </a:r>
          </a:p>
          <a:p>
            <a:pPr lvl="1"/>
            <a:r>
              <a:rPr lang="en-US" altLang="en-US" smtClean="0"/>
              <a:t>Build an animal and an enclosure for the animal</a:t>
            </a: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0" y="1039813"/>
            <a:ext cx="9144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800"/>
          </a:p>
        </p:txBody>
      </p:sp>
    </p:spTree>
    <p:extLst>
      <p:ext uri="{BB962C8B-B14F-4D97-AF65-F5344CB8AC3E}">
        <p14:creationId xmlns:p14="http://schemas.microsoft.com/office/powerpoint/2010/main" val="101633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800" kern="1200" dirty="0" smtClean="0">
                <a:ea typeface="+mn-ea"/>
                <a:cs typeface="Arial"/>
              </a:rPr>
              <a:t>Iterations….</a:t>
            </a:r>
            <a:endParaRPr lang="en-US" dirty="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000" smtClean="0"/>
              <a:t>Story Estimation – 2~3 minutes</a:t>
            </a:r>
          </a:p>
          <a:p>
            <a:pPr lvl="1"/>
            <a:r>
              <a:rPr lang="en-US" altLang="en-US" sz="1800" smtClean="0"/>
              <a:t>Act as developers - estimate how much time each story will take.  Place it on the chart with S, M, L, XL</a:t>
            </a:r>
          </a:p>
          <a:p>
            <a:r>
              <a:rPr lang="en-US" altLang="en-US" sz="2000" smtClean="0"/>
              <a:t>Planning – 2~3 minutes</a:t>
            </a:r>
          </a:p>
          <a:p>
            <a:pPr lvl="1"/>
            <a:r>
              <a:rPr lang="en-US" altLang="en-US" sz="1800" smtClean="0"/>
              <a:t>Act as the business - based on the importance (bang for buck) of each story, select those stories you think you can complete in 6 minutes. </a:t>
            </a:r>
          </a:p>
          <a:p>
            <a:pPr lvl="1"/>
            <a:r>
              <a:rPr lang="en-US" altLang="en-US" sz="1800" smtClean="0"/>
              <a:t>Place those stories on the Backlog column of the Scrum board</a:t>
            </a:r>
          </a:p>
          <a:p>
            <a:r>
              <a:rPr lang="en-US" altLang="en-US" sz="2000" smtClean="0"/>
              <a:t>Development - 6 minutes</a:t>
            </a:r>
          </a:p>
          <a:p>
            <a:pPr lvl="1"/>
            <a:r>
              <a:rPr lang="en-US" altLang="en-US" sz="1800" smtClean="0"/>
              <a:t>Build your Lego!</a:t>
            </a:r>
          </a:p>
          <a:p>
            <a:pPr lvl="1"/>
            <a:r>
              <a:rPr lang="en-US" altLang="en-US" sz="1800" smtClean="0"/>
              <a:t>Update the Scrum board with flow</a:t>
            </a:r>
          </a:p>
          <a:p>
            <a:r>
              <a:rPr lang="en-US" altLang="en-US" sz="2000" smtClean="0"/>
              <a:t>Demo/Testing/Acceptance/Retrospective – 5 minutes</a:t>
            </a:r>
          </a:p>
          <a:p>
            <a:pPr lvl="1"/>
            <a:r>
              <a:rPr lang="en-US" altLang="en-US" sz="1800" smtClean="0"/>
              <a:t>Demo for the customer and customer determines acceptance</a:t>
            </a:r>
          </a:p>
          <a:p>
            <a:pPr lvl="1"/>
            <a:r>
              <a:rPr lang="en-US" altLang="en-US" sz="1800" smtClean="0"/>
              <a:t>Calculate score and update burnup chart</a:t>
            </a:r>
          </a:p>
          <a:p>
            <a:pPr lvl="1"/>
            <a:r>
              <a:rPr lang="en-US" altLang="en-US" sz="1800" smtClean="0"/>
              <a:t>Retrospective </a:t>
            </a:r>
          </a:p>
        </p:txBody>
      </p:sp>
    </p:spTree>
    <p:extLst>
      <p:ext uri="{BB962C8B-B14F-4D97-AF65-F5344CB8AC3E}">
        <p14:creationId xmlns:p14="http://schemas.microsoft.com/office/powerpoint/2010/main" val="201085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477</Words>
  <Application>Microsoft Office PowerPoint</Application>
  <PresentationFormat>On-screen Show (4:3)</PresentationFormat>
  <Paragraphs>116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Times New Roman</vt:lpstr>
      <vt:lpstr>Office Theme</vt:lpstr>
      <vt:lpstr>PowerPoint Presentation</vt:lpstr>
      <vt:lpstr>And now the game….</vt:lpstr>
      <vt:lpstr>Scoring</vt:lpstr>
      <vt:lpstr>PowerPoint Presentation</vt:lpstr>
      <vt:lpstr>The Scrum Board</vt:lpstr>
      <vt:lpstr>Overall Flow</vt:lpstr>
      <vt:lpstr>Iterations…. 3 Iterations of ~17 minutes</vt:lpstr>
      <vt:lpstr>Back to the game….</vt:lpstr>
      <vt:lpstr>Iterations….</vt:lpstr>
      <vt:lpstr>Retrospective</vt:lpstr>
    </vt:vector>
  </TitlesOfParts>
  <Company>IHS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Little, Todd</dc:creator>
  <cp:lastModifiedBy>Little, Todd</cp:lastModifiedBy>
  <cp:revision>1</cp:revision>
  <dcterms:created xsi:type="dcterms:W3CDTF">2015-10-23T16:34:00Z</dcterms:created>
  <dcterms:modified xsi:type="dcterms:W3CDTF">2015-10-23T16:40:26Z</dcterms:modified>
</cp:coreProperties>
</file>