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257" r:id="rId2"/>
    <p:sldId id="258" r:id="rId3"/>
    <p:sldId id="267" r:id="rId4"/>
    <p:sldId id="269" r:id="rId5"/>
    <p:sldId id="270" r:id="rId6"/>
    <p:sldId id="271" r:id="rId7"/>
    <p:sldId id="259" r:id="rId8"/>
    <p:sldId id="272" r:id="rId9"/>
    <p:sldId id="274" r:id="rId10"/>
    <p:sldId id="296" r:id="rId11"/>
    <p:sldId id="260" r:id="rId12"/>
    <p:sldId id="261" r:id="rId13"/>
    <p:sldId id="262" r:id="rId14"/>
    <p:sldId id="263" r:id="rId15"/>
    <p:sldId id="264" r:id="rId16"/>
    <p:sldId id="275" r:id="rId17"/>
    <p:sldId id="276" r:id="rId18"/>
    <p:sldId id="277" r:id="rId19"/>
    <p:sldId id="280" r:id="rId20"/>
    <p:sldId id="281" r:id="rId21"/>
    <p:sldId id="290" r:id="rId22"/>
    <p:sldId id="295" r:id="rId23"/>
    <p:sldId id="265" r:id="rId24"/>
    <p:sldId id="279" r:id="rId25"/>
    <p:sldId id="266" r:id="rId26"/>
    <p:sldId id="278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3" r:id="rId36"/>
    <p:sldId id="294" r:id="rId37"/>
  </p:sldIdLst>
  <p:sldSz cx="9144000" cy="6858000" type="screen4x3"/>
  <p:notesSz cx="9388475" cy="710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9C6ADF11-C105-445E-98A9-5AF4F5275FDE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F911AB4-B046-4DED-B7EA-5F795303B6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1E24E7AA-491F-4CD7-929B-01B51554226F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97213" y="887413"/>
            <a:ext cx="31940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9941C4B-53B9-4783-A7BF-423D1C746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32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F34016-3F1B-475E-B10D-179A0BB7899B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80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31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51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235EEA-CFA6-480C-861F-EE46E0AD21BC}" type="slidenum">
              <a:rPr lang="en-GB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010678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556616-6131-4BA2-B9AF-A644C5509131}" type="slidenum">
              <a:rPr lang="en-US" altLang="en-US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56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235EEA-CFA6-480C-861F-EE46E0AD21BC}" type="slidenum">
              <a:rPr lang="en-GB" altLang="en-US">
                <a:latin typeface="Calibri" panose="020F0502020204030204" pitchFamily="34" charset="0"/>
              </a:rPr>
              <a:pPr eaLnBrk="1" hangingPunct="1"/>
              <a:t>27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584959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556616-6131-4BA2-B9AF-A644C5509131}" type="slidenum">
              <a:rPr lang="en-US" altLang="en-US">
                <a:latin typeface="Calibri" panose="020F0502020204030204" pitchFamily="34" charset="0"/>
              </a:rPr>
              <a:pPr eaLnBrk="1" hangingPunct="1"/>
              <a:t>29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457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235EEA-CFA6-480C-861F-EE46E0AD21BC}" type="slidenum">
              <a:rPr lang="en-GB" altLang="en-US">
                <a:latin typeface="Calibri" panose="020F0502020204030204" pitchFamily="34" charset="0"/>
              </a:rPr>
              <a:pPr eaLnBrk="1" hangingPunct="1"/>
              <a:t>31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070312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556616-6131-4BA2-B9AF-A644C5509131}" type="slidenum">
              <a:rPr lang="en-US" altLang="en-US">
                <a:latin typeface="Calibri" panose="020F0502020204030204" pitchFamily="34" charset="0"/>
              </a:rPr>
              <a:pPr eaLnBrk="1" hangingPunct="1"/>
              <a:t>33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74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D6F4FB-5382-47CA-B8F4-DD78593BA380}" type="slidenum">
              <a:rPr lang="en-GB" altLang="en-US">
                <a:latin typeface="Calibri" panose="020F0502020204030204" pitchFamily="34" charset="0"/>
              </a:rPr>
              <a:pPr eaLnBrk="1" hangingPunct="1"/>
              <a:t>2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15328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40D2982-85B3-461E-BBC4-5775CE8D3A38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286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77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0934B3-8870-4B7C-8959-C01D706BFDB5}" type="slidenum">
              <a:rPr lang="en-US" altLang="en-US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404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CD554C-C4D4-4926-B3D5-2BCD19368493}" type="slidenum">
              <a:rPr lang="en-US" altLang="en-US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610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66F3C4-3F5D-4AD3-9A7F-4A4A7037B822}" type="slidenum">
              <a:rPr lang="en-GB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036229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65610" indent="-29446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77862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9006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20151" indent="-235572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129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62440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33585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4729" indent="-2355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B87398-5B22-46D7-9904-903923593D9A}" type="slidenum">
              <a:rPr lang="en-GB" altLang="en-US">
                <a:latin typeface="Calibri" panose="020F0502020204030204" pitchFamily="34" charset="0"/>
              </a:rPr>
              <a:pPr eaLnBrk="1" hangingPunct="1"/>
              <a:t>15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851572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Find</a:t>
            </a:r>
            <a:r>
              <a:rPr lang="en-US" baseline="0" dirty="0" smtClean="0"/>
              <a:t> User Story #1, identified by the black border. Place Approximately in the “middle”. This is going to be our reference for relative </a:t>
            </a:r>
            <a:r>
              <a:rPr lang="en-US" baseline="0" dirty="0" err="1" smtClean="0"/>
              <a:t>estamiting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Do this now.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have just compared User Story #4 to User Story #1, and we know it is both larger in cost and value, so place it somewhere to the right and above User Story #1. </a:t>
            </a:r>
          </a:p>
          <a:p>
            <a:r>
              <a:rPr lang="en-US" baseline="0" dirty="0" smtClean="0"/>
              <a:t>Do this now.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 will have 5 minutes to do this relative estimation with all other user stories. Like all estimates, it will be difficult to be precise, so you will have to make an educated guess. </a:t>
            </a:r>
          </a:p>
          <a:p>
            <a:r>
              <a:rPr lang="en-US" baseline="0" dirty="0" smtClean="0"/>
              <a:t>Begin now. 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69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9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2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97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6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6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7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5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0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2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20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4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DF79F-894F-4972-81AB-8C38927C4F0D}" type="datetimeFigureOut">
              <a:rPr lang="en-US" smtClean="0"/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3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omepages.abdn.ac.uk/b.scharlau/pages/teaching/projects/spa216-the-xp-lego-game.pdf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wired.com/geekdad/wp-content/uploads/2009/06/leg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61375" cy="604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638979" y="228600"/>
            <a:ext cx="447069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sz="5400" dirty="0" smtClean="0"/>
          </a:p>
          <a:p>
            <a:pPr eaLnBrk="1" hangingPunct="1"/>
            <a:r>
              <a:rPr lang="en-US" altLang="en-US" sz="5400" dirty="0" smtClean="0">
                <a:solidFill>
                  <a:schemeClr val="bg1"/>
                </a:solidFill>
              </a:rPr>
              <a:t>Let’s </a:t>
            </a:r>
            <a:r>
              <a:rPr lang="en-US" altLang="en-US" sz="5400" dirty="0">
                <a:solidFill>
                  <a:schemeClr val="bg1"/>
                </a:solidFill>
              </a:rPr>
              <a:t>Play </a:t>
            </a:r>
            <a:r>
              <a:rPr lang="en-US" altLang="en-US" sz="5400" dirty="0" smtClean="0">
                <a:solidFill>
                  <a:schemeClr val="bg1"/>
                </a:solidFill>
              </a:rPr>
              <a:t>an Agile Game</a:t>
            </a:r>
            <a:r>
              <a:rPr lang="en-US" altLang="en-US" sz="54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35844" name="Picture 4" descr="http://jobs.thetimes.co.uk/images/getasset.aspx?uiAssetID=ef2bceb1-aca1-4376-a261-1d44b0b8fe7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5143500"/>
            <a:ext cx="33035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gile-1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0"/>
            <a:ext cx="3986212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6260" y="4772025"/>
            <a:ext cx="3881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version modified from the original XP Lego Game by 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Tim Mackinnon  </a:t>
            </a:r>
            <a:r>
              <a:rPr lang="en-US" dirty="0" smtClean="0">
                <a:solidFill>
                  <a:schemeClr val="bg1"/>
                </a:solidFill>
              </a:rPr>
              <a:t>by Todd Little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28650" y="1852350"/>
          <a:ext cx="7886701" cy="42978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7657"/>
                <a:gridCol w="2363598"/>
                <a:gridCol w="458249"/>
                <a:gridCol w="458249"/>
                <a:gridCol w="458249"/>
                <a:gridCol w="458249"/>
                <a:gridCol w="482367"/>
                <a:gridCol w="2870083"/>
              </a:tblGrid>
              <a:tr h="3328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Story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Iter1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Iter2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Iter3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Iter4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Value Points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Test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328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Build an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Must Have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It looks like an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328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an enclosure for the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Must Have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fits in the enclosre and has egress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the animal four legs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exactly 4 legs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an enclosure for the animal.  Animal must have egress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fits in the enclosre and has egress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a transport with wheels for your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(all supporting legs) fit on the transport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wings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wings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a head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a head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sure your animal has at least two eyes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at least 2 eyes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your animal one color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body, head,and legs are made of one color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Make your animal freestanding on two legs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can freely stand on 2 legs. 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two arms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2 arms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horns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horns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antlers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animal has antlers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4730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Put a roof on the enclosure to cover the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The enclosure has a roof that fully covers the animal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736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Give your animal a trunk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>
                          <a:effectLst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The animal has a trunk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7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 rot="10800000">
            <a:off x="2290712" y="1838226"/>
            <a:ext cx="4219417" cy="2932556"/>
          </a:xfrm>
          <a:prstGeom prst="triangle">
            <a:avLst>
              <a:gd name="adj" fmla="val 10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305877" y="1818861"/>
            <a:ext cx="6480313" cy="3220278"/>
          </a:xfrm>
          <a:custGeom>
            <a:avLst/>
            <a:gdLst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278296 w 6520070"/>
              <a:gd name="connsiteY6" fmla="*/ 3160643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9878 w 6520070"/>
              <a:gd name="connsiteY6" fmla="*/ 3180521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59026 w 6520070"/>
              <a:gd name="connsiteY6" fmla="*/ 3101008 h 3190461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159026 w 6520070"/>
              <a:gd name="connsiteY6" fmla="*/ 3101008 h 3210339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9939 w 6520070"/>
              <a:gd name="connsiteY6" fmla="*/ 3180520 h 3210339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50496 w 6480313"/>
              <a:gd name="connsiteY4" fmla="*/ 1500809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70375 w 6480313"/>
              <a:gd name="connsiteY4" fmla="*/ 1490870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313" h="3220278">
                <a:moveTo>
                  <a:pt x="0" y="3220278"/>
                </a:moveTo>
                <a:lnTo>
                  <a:pt x="0" y="2971800"/>
                </a:lnTo>
                <a:lnTo>
                  <a:pt x="4214192" y="19878"/>
                </a:lnTo>
                <a:lnTo>
                  <a:pt x="6480313" y="0"/>
                </a:lnTo>
                <a:cubicBezTo>
                  <a:pt x="6477000" y="496957"/>
                  <a:pt x="6473688" y="993913"/>
                  <a:pt x="6470375" y="1490870"/>
                </a:cubicBezTo>
                <a:lnTo>
                  <a:pt x="3876261" y="3200400"/>
                </a:lnTo>
                <a:lnTo>
                  <a:pt x="9939" y="3190459"/>
                </a:ln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6251715" y="3329609"/>
            <a:ext cx="2521729" cy="1679713"/>
          </a:xfrm>
          <a:prstGeom prst="triangle">
            <a:avLst>
              <a:gd name="adj" fmla="val 996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3738" y="505327"/>
          <a:ext cx="8102601" cy="5374776"/>
        </p:xfrm>
        <a:graphic>
          <a:graphicData uri="http://schemas.openxmlformats.org/drawingml/2006/table">
            <a:tbl>
              <a:tblPr/>
              <a:tblGrid>
                <a:gridCol w="1508601"/>
                <a:gridCol w="1601876"/>
                <a:gridCol w="1574439"/>
                <a:gridCol w="1651241"/>
                <a:gridCol w="1766444"/>
              </a:tblGrid>
              <a:tr h="1246461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290713" y="1838227"/>
            <a:ext cx="6396087" cy="30354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486261">
            <a:off x="4523869" y="2743197"/>
            <a:ext cx="293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Priority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0965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Scrum Board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57300"/>
          <a:ext cx="7962900" cy="4425950"/>
        </p:xfrm>
        <a:graphic>
          <a:graphicData uri="http://schemas.openxmlformats.org/drawingml/2006/table">
            <a:tbl>
              <a:tblPr/>
              <a:tblGrid>
                <a:gridCol w="1990725"/>
                <a:gridCol w="1990725"/>
                <a:gridCol w="1990725"/>
                <a:gridCol w="1990725"/>
              </a:tblGrid>
              <a:tr h="13714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Calibri"/>
                          <a:ea typeface="Times New Roman"/>
                          <a:cs typeface="Times New Roman"/>
                        </a:rPr>
                        <a:t>Backlog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latin typeface="Calibri"/>
                          <a:ea typeface="Times New Roman"/>
                          <a:cs typeface="Times New Roman"/>
                        </a:rPr>
                        <a:t>In Work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Calibri"/>
                          <a:ea typeface="Times New Roman"/>
                          <a:cs typeface="Times New Roman"/>
                        </a:rPr>
                        <a:t>Done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latin typeface="Calibri"/>
                          <a:ea typeface="Times New Roman"/>
                          <a:cs typeface="Times New Roman"/>
                        </a:rPr>
                        <a:t>Accepted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Times New Roman"/>
                          <a:cs typeface="Times New Roman"/>
                        </a:rPr>
                        <a:t>(Done </a:t>
                      </a:r>
                      <a:r>
                        <a:rPr lang="en-US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Done</a:t>
                      </a:r>
                      <a:r>
                        <a:rPr lang="en-US" sz="2400" dirty="0" smtClean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4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Planned for this iteration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Cutline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In Development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The Development team has declared it completed</a:t>
                      </a: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and ready for final testing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Fully tested</a:t>
                      </a: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by the test team and accepted by the product owner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79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Overall Flow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Release Planning</a:t>
            </a:r>
          </a:p>
          <a:p>
            <a:r>
              <a:rPr lang="en-US" altLang="en-US" smtClean="0"/>
              <a:t>Iteration 1</a:t>
            </a:r>
          </a:p>
          <a:p>
            <a:r>
              <a:rPr lang="en-US" altLang="en-US" smtClean="0"/>
              <a:t>Break</a:t>
            </a:r>
          </a:p>
          <a:p>
            <a:r>
              <a:rPr lang="en-US" altLang="en-US" smtClean="0"/>
              <a:t>Iteration 2</a:t>
            </a:r>
          </a:p>
          <a:p>
            <a:r>
              <a:rPr lang="en-US" altLang="en-US" smtClean="0"/>
              <a:t>Iteration 3</a:t>
            </a:r>
          </a:p>
          <a:p>
            <a:r>
              <a:rPr lang="en-US" altLang="en-US" smtClean="0"/>
              <a:t>Marketing Demo</a:t>
            </a:r>
          </a:p>
          <a:p>
            <a:r>
              <a:rPr lang="en-US" altLang="en-US" smtClean="0"/>
              <a:t>Final Tabulation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4095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Iterations…. 3 Iterations of ~17 minutes</a:t>
            </a:r>
            <a:endParaRPr 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000" smtClean="0"/>
              <a:t>Story Estimation - 3 minutes</a:t>
            </a:r>
          </a:p>
          <a:p>
            <a:pPr lvl="1"/>
            <a:r>
              <a:rPr lang="en-US" altLang="en-US" sz="1800" smtClean="0"/>
              <a:t>Act as developers - estimate how much time each story will take.  Place it on the chart with S, M, L, XL</a:t>
            </a:r>
          </a:p>
          <a:p>
            <a:r>
              <a:rPr lang="en-US" altLang="en-US" sz="2000" smtClean="0"/>
              <a:t>Planning / Story signup - 3 minutes</a:t>
            </a:r>
          </a:p>
          <a:p>
            <a:pPr lvl="1"/>
            <a:r>
              <a:rPr lang="en-US" altLang="en-US" sz="1800" smtClean="0"/>
              <a:t>Act as the business - based on the importance (bang for buck) of each story, select those stories you think you can complete in 6 minutes. </a:t>
            </a:r>
          </a:p>
          <a:p>
            <a:pPr lvl="1"/>
            <a:r>
              <a:rPr lang="en-US" altLang="en-US" sz="1800" smtClean="0"/>
              <a:t>Place those stories on the Backlog column of the Scrum board</a:t>
            </a:r>
          </a:p>
          <a:p>
            <a:r>
              <a:rPr lang="en-US" altLang="en-US" sz="2000" smtClean="0"/>
              <a:t>Development - 6 minutes</a:t>
            </a:r>
          </a:p>
          <a:p>
            <a:pPr lvl="1"/>
            <a:r>
              <a:rPr lang="en-US" altLang="en-US" sz="1800" smtClean="0"/>
              <a:t>Build your Lego!</a:t>
            </a:r>
          </a:p>
          <a:p>
            <a:pPr lvl="1"/>
            <a:r>
              <a:rPr lang="en-US" altLang="en-US" sz="1800" smtClean="0"/>
              <a:t>Update the Scrum board with flow</a:t>
            </a:r>
          </a:p>
          <a:p>
            <a:r>
              <a:rPr lang="en-US" altLang="en-US" sz="2000" smtClean="0"/>
              <a:t>Demo/Testing/Acceptance/Retrospective – 5 minutes</a:t>
            </a:r>
          </a:p>
          <a:p>
            <a:pPr lvl="1"/>
            <a:r>
              <a:rPr lang="en-US" altLang="en-US" sz="1800" smtClean="0"/>
              <a:t>Demo for the customer and customer determines acceptance</a:t>
            </a:r>
          </a:p>
          <a:p>
            <a:pPr lvl="1"/>
            <a:r>
              <a:rPr lang="en-US" altLang="en-US" sz="1800" smtClean="0"/>
              <a:t>Calculate score and update burnup chart</a:t>
            </a:r>
          </a:p>
          <a:p>
            <a:pPr lvl="1"/>
            <a:r>
              <a:rPr lang="en-US" altLang="en-US" sz="1800" smtClean="0"/>
              <a:t>Retrospective </a:t>
            </a:r>
          </a:p>
        </p:txBody>
      </p:sp>
    </p:spTree>
    <p:extLst>
      <p:ext uri="{BB962C8B-B14F-4D97-AF65-F5344CB8AC3E}">
        <p14:creationId xmlns:p14="http://schemas.microsoft.com/office/powerpoint/2010/main" val="5859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smtClean="0"/>
              <a:t>Back to the game….</a:t>
            </a:r>
            <a:endParaRPr lang="en-US" alt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 smtClean="0"/>
          </a:p>
          <a:p>
            <a:r>
              <a:rPr lang="en-US" altLang="en-US" dirty="0" smtClean="0"/>
              <a:t>You work for </a:t>
            </a:r>
            <a:r>
              <a:rPr lang="en-US" altLang="en-US" dirty="0" err="1" smtClean="0"/>
              <a:t>AnimalCo</a:t>
            </a:r>
            <a:r>
              <a:rPr lang="en-US" altLang="en-US" dirty="0" smtClean="0"/>
              <a:t>…</a:t>
            </a:r>
          </a:p>
          <a:p>
            <a:r>
              <a:rPr lang="en-US" altLang="en-US" dirty="0" smtClean="0"/>
              <a:t>…and are helping develop a brand new animal!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dirty="0" smtClean="0"/>
          </a:p>
          <a:p>
            <a:r>
              <a:rPr lang="en-US" altLang="en-US" dirty="0" smtClean="0"/>
              <a:t>The facilitators are your customers</a:t>
            </a:r>
          </a:p>
          <a:p>
            <a:r>
              <a:rPr lang="en-US" altLang="en-US" dirty="0" smtClean="0"/>
              <a:t>You are Agile!</a:t>
            </a:r>
          </a:p>
          <a:p>
            <a:r>
              <a:rPr lang="en-US" altLang="en-US" dirty="0" smtClean="0"/>
              <a:t>High Level Objective</a:t>
            </a:r>
          </a:p>
          <a:p>
            <a:pPr lvl="1"/>
            <a:r>
              <a:rPr lang="en-US" altLang="en-US" dirty="0"/>
              <a:t>Using only the materials given to you</a:t>
            </a:r>
          </a:p>
          <a:p>
            <a:pPr lvl="1"/>
            <a:r>
              <a:rPr lang="en-US" altLang="en-US" dirty="0" smtClean="0"/>
              <a:t>Build </a:t>
            </a:r>
            <a:r>
              <a:rPr lang="en-US" altLang="en-US" dirty="0" smtClean="0"/>
              <a:t>an animal and an enclosure for the animal</a:t>
            </a: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0" y="1039813"/>
            <a:ext cx="914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800"/>
          </a:p>
        </p:txBody>
      </p:sp>
    </p:spTree>
    <p:extLst>
      <p:ext uri="{BB962C8B-B14F-4D97-AF65-F5344CB8AC3E}">
        <p14:creationId xmlns:p14="http://schemas.microsoft.com/office/powerpoint/2010/main" val="10163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Release Planning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16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84365" y="591274"/>
          <a:ext cx="8102601" cy="5394328"/>
        </p:xfrm>
        <a:graphic>
          <a:graphicData uri="http://schemas.openxmlformats.org/drawingml/2006/table">
            <a:tbl>
              <a:tblPr/>
              <a:tblGrid>
                <a:gridCol w="1508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1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44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12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64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266013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Prioritization: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Place</a:t>
                      </a:r>
                      <a:r>
                        <a:rPr lang="en-US" sz="3200" b="1" baseline="0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stories by relative cost and value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162" y="2240545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05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05000"/>
            <a:ext cx="817258" cy="60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6286692" y="2240545"/>
            <a:ext cx="817258" cy="606777"/>
            <a:chOff x="6324600" y="1828800"/>
            <a:chExt cx="817258" cy="606777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1828800"/>
              <a:ext cx="817258" cy="606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397239" y="194752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/>
                <a:t>ID: 4</a:t>
              </a:r>
              <a:endParaRPr lang="en-CA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24400" y="2819400"/>
            <a:ext cx="817258" cy="606777"/>
            <a:chOff x="4724400" y="2819400"/>
            <a:chExt cx="817258" cy="606777"/>
          </a:xfrm>
        </p:grpSpPr>
        <p:grpSp>
          <p:nvGrpSpPr>
            <p:cNvPr id="9" name="Group 8"/>
            <p:cNvGrpSpPr/>
            <p:nvPr/>
          </p:nvGrpSpPr>
          <p:grpSpPr>
            <a:xfrm>
              <a:off x="4724400" y="2819400"/>
              <a:ext cx="817258" cy="606777"/>
              <a:chOff x="4724400" y="2819400"/>
              <a:chExt cx="817258" cy="606777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2819400"/>
                <a:ext cx="817258" cy="606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726141" y="2919106"/>
                <a:ext cx="6078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dirty="0" smtClean="0"/>
                  <a:t>ID:1</a:t>
                </a:r>
                <a:endParaRPr lang="en-CA" dirty="0"/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4735666" y="2905125"/>
              <a:ext cx="703109" cy="4340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7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Mini-Retro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How is this like </a:t>
            </a:r>
            <a:r>
              <a:rPr lang="en-CA" dirty="0" smtClean="0"/>
              <a:t>estimating and planning </a:t>
            </a:r>
            <a:r>
              <a:rPr lang="en-CA" dirty="0" smtClean="0"/>
              <a:t>in software?</a:t>
            </a:r>
          </a:p>
          <a:p>
            <a:r>
              <a:rPr lang="en-CA" dirty="0" smtClean="0"/>
              <a:t>How is it not like estimating in software?</a:t>
            </a:r>
          </a:p>
          <a:p>
            <a:r>
              <a:rPr lang="en-CA" dirty="0" smtClean="0"/>
              <a:t>What can we learn from this?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4600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smtClean="0"/>
              <a:t>And now the game….</a:t>
            </a:r>
            <a:endParaRPr lang="en-US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 smtClean="0"/>
          </a:p>
          <a:p>
            <a:r>
              <a:rPr lang="en-US" altLang="en-US" dirty="0" smtClean="0"/>
              <a:t>You work for </a:t>
            </a:r>
            <a:r>
              <a:rPr lang="en-US" altLang="en-US" dirty="0" err="1" smtClean="0"/>
              <a:t>AnimalCo</a:t>
            </a:r>
            <a:r>
              <a:rPr lang="en-US" altLang="en-US" dirty="0" smtClean="0"/>
              <a:t>…</a:t>
            </a:r>
          </a:p>
          <a:p>
            <a:r>
              <a:rPr lang="en-US" altLang="en-US" dirty="0" smtClean="0"/>
              <a:t>…and are helping develop a brand new animal!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dirty="0" smtClean="0"/>
          </a:p>
          <a:p>
            <a:r>
              <a:rPr lang="en-US" altLang="en-US" dirty="0" smtClean="0"/>
              <a:t>The facilitators are your customers</a:t>
            </a:r>
          </a:p>
          <a:p>
            <a:r>
              <a:rPr lang="en-US" altLang="en-US" dirty="0" smtClean="0"/>
              <a:t>You are Agile!</a:t>
            </a:r>
          </a:p>
          <a:p>
            <a:r>
              <a:rPr lang="en-US" altLang="en-US" dirty="0" smtClean="0"/>
              <a:t>High Level Objective</a:t>
            </a:r>
          </a:p>
          <a:p>
            <a:pPr lvl="1"/>
            <a:r>
              <a:rPr lang="en-US" altLang="en-US" dirty="0" smtClean="0"/>
              <a:t>Using only the materials given to </a:t>
            </a:r>
            <a:r>
              <a:rPr lang="en-US" altLang="en-US" dirty="0" smtClean="0"/>
              <a:t>you</a:t>
            </a:r>
          </a:p>
          <a:p>
            <a:pPr lvl="1"/>
            <a:r>
              <a:rPr lang="en-US" altLang="en-US" dirty="0" smtClean="0"/>
              <a:t>Build </a:t>
            </a:r>
            <a:r>
              <a:rPr lang="en-US" altLang="en-US" dirty="0" smtClean="0"/>
              <a:t>an animal and an enclosure for the animal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1039813"/>
            <a:ext cx="914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800"/>
          </a:p>
        </p:txBody>
      </p:sp>
    </p:spTree>
    <p:extLst>
      <p:ext uri="{BB962C8B-B14F-4D97-AF65-F5344CB8AC3E}">
        <p14:creationId xmlns:p14="http://schemas.microsoft.com/office/powerpoint/2010/main" val="136634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Goal: Prioritize the backlog to maximize your team’s score by the end of the release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544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0730" y="3263853"/>
          <a:ext cx="3687762" cy="2573164"/>
        </p:xfrm>
        <a:graphic>
          <a:graphicData uri="http://schemas.openxmlformats.org/drawingml/2006/table">
            <a:tbl>
              <a:tblPr/>
              <a:tblGrid>
                <a:gridCol w="686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9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6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1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3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96739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64" y="426684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13" y="4677588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37" y="475183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87" y="4479598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50" y="480133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54" y="4142233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123" y="445484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58" y="415786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412038" y="304800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 smtClean="0"/>
              <a:t>Plan the Release</a:t>
            </a:r>
            <a:endParaRPr lang="en-CA" sz="3600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996186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072386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7033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39843" y="2006575"/>
            <a:ext cx="10310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Release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246371" y="2006575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Iteration</a:t>
            </a:r>
          </a:p>
          <a:p>
            <a:pPr algn="ctr"/>
            <a:r>
              <a:rPr lang="en-CA" sz="1400" dirty="0" smtClean="0"/>
              <a:t>Plan</a:t>
            </a:r>
            <a:endParaRPr lang="en-CA" sz="140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788" y="4313082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36" y="4759750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77" y="5215140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90" y="5664454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731" y="6119844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27344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0.43177 -0.1488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80" y="-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0.40087 -0.1108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5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022E-16 L 0.35156 -0.09074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62" y="-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0730" y="2745239"/>
          <a:ext cx="3687762" cy="2573164"/>
        </p:xfrm>
        <a:graphic>
          <a:graphicData uri="http://schemas.openxmlformats.org/drawingml/2006/table">
            <a:tbl>
              <a:tblPr/>
              <a:tblGrid>
                <a:gridCol w="686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9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6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1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3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96739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5285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21568" marR="215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64" y="374823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13" y="415897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37" y="423322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87" y="3960984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50" y="4282718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54" y="3623619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123" y="3936235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58" y="3639250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412038" y="304800"/>
            <a:ext cx="4826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 smtClean="0"/>
              <a:t>Plan the First Iteration </a:t>
            </a:r>
            <a:endParaRPr lang="en-CA" sz="3600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4775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5537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10772"/>
            <a:ext cx="404023" cy="29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7239000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4276725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463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4639843" y="2006575"/>
            <a:ext cx="10310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 smtClean="0"/>
              <a:t>Release</a:t>
            </a:r>
            <a:br>
              <a:rPr lang="en-CA" dirty="0" smtClean="0"/>
            </a:br>
            <a:r>
              <a:rPr lang="en-CA" dirty="0" smtClean="0"/>
              <a:t>Plan </a:t>
            </a:r>
            <a:endParaRPr lang="en-CA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1" r="77739"/>
          <a:stretch/>
        </p:blipFill>
        <p:spPr bwMode="auto">
          <a:xfrm>
            <a:off x="5783062" y="2006575"/>
            <a:ext cx="342900" cy="42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53189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6246371" y="2006575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1400" dirty="0" smtClean="0"/>
              <a:t>Iteration</a:t>
            </a:r>
          </a:p>
          <a:p>
            <a:pPr algn="ctr"/>
            <a:r>
              <a:rPr lang="en-CA" sz="1400" dirty="0" smtClean="0"/>
              <a:t>Plan</a:t>
            </a:r>
            <a:endParaRPr lang="en-CA" sz="14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899357"/>
            <a:ext cx="1283813" cy="95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193" y="2952988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34" y="3408378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47" y="3857692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788" y="4313082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36" y="4759750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77" y="5215140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390" y="5664454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731" y="6119844"/>
            <a:ext cx="404023" cy="299968"/>
          </a:xfrm>
          <a:prstGeom prst="rect">
            <a:avLst/>
          </a:prstGeom>
          <a:solidFill>
            <a:srgbClr val="FCA2EF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85738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19826 0.0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13" y="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0.19236 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18" y="1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93 0.00208 L 0.1941 0.006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 1</a:t>
            </a:r>
            <a:endParaRPr lang="en-US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000" smtClean="0"/>
              <a:t>Story Estimation – 2~3 minutes</a:t>
            </a:r>
          </a:p>
          <a:p>
            <a:pPr lvl="1"/>
            <a:r>
              <a:rPr lang="en-US" altLang="en-US" sz="1800" smtClean="0"/>
              <a:t>Act as developers - estimate how much time each story will take.  Place it on the chart with S, M, L, XL</a:t>
            </a:r>
          </a:p>
          <a:p>
            <a:r>
              <a:rPr lang="en-US" altLang="en-US" sz="2000" smtClean="0"/>
              <a:t>Planning – 2~3 minutes</a:t>
            </a:r>
          </a:p>
          <a:p>
            <a:pPr lvl="1"/>
            <a:r>
              <a:rPr lang="en-US" altLang="en-US" sz="1800" smtClean="0"/>
              <a:t>Act as the business - based on the importance (bang for buck) of each story, select those stories you think you can complete in 6 minutes. </a:t>
            </a:r>
          </a:p>
          <a:p>
            <a:pPr lvl="1"/>
            <a:r>
              <a:rPr lang="en-US" altLang="en-US" sz="1800" smtClean="0"/>
              <a:t>Place those stories on the Backlog column of the Scrum board</a:t>
            </a:r>
          </a:p>
          <a:p>
            <a:r>
              <a:rPr lang="en-US" altLang="en-US" sz="2000" smtClean="0"/>
              <a:t>Development - 6 minutes</a:t>
            </a:r>
          </a:p>
          <a:p>
            <a:pPr lvl="1"/>
            <a:r>
              <a:rPr lang="en-US" altLang="en-US" sz="1800" smtClean="0"/>
              <a:t>Build your Lego!</a:t>
            </a:r>
          </a:p>
          <a:p>
            <a:pPr lvl="1"/>
            <a:r>
              <a:rPr lang="en-US" altLang="en-US" sz="1800" smtClean="0"/>
              <a:t>Update the Scrum board with flow</a:t>
            </a:r>
          </a:p>
          <a:p>
            <a:r>
              <a:rPr lang="en-US" altLang="en-US" sz="2000" smtClean="0"/>
              <a:t>Demo/Testing/Acceptance/Retrospective – 5 minutes</a:t>
            </a:r>
          </a:p>
          <a:p>
            <a:pPr lvl="1"/>
            <a:r>
              <a:rPr lang="en-US" altLang="en-US" sz="1800" smtClean="0"/>
              <a:t>Demo for the customer and customer determines acceptance</a:t>
            </a:r>
          </a:p>
          <a:p>
            <a:pPr lvl="1"/>
            <a:r>
              <a:rPr lang="en-US" altLang="en-US" sz="1800" smtClean="0"/>
              <a:t>Calculate score and update burnup chart</a:t>
            </a:r>
          </a:p>
          <a:p>
            <a:pPr lvl="1"/>
            <a:r>
              <a:rPr lang="en-US" altLang="en-US" sz="1800" smtClean="0"/>
              <a:t>Retrospective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5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1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530996" y="0"/>
            <a:ext cx="7886700" cy="1325563"/>
          </a:xfrm>
        </p:spPr>
        <p:txBody>
          <a:bodyPr/>
          <a:lstStyle/>
          <a:p>
            <a:r>
              <a:rPr lang="en-US" dirty="0"/>
              <a:t>Demo, Score, and Retrospect</a:t>
            </a:r>
            <a:endParaRPr lang="en-US" alt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333500"/>
          <a:ext cx="7848600" cy="4686300"/>
        </p:xfrm>
        <a:graphic>
          <a:graphicData uri="http://schemas.openxmlformats.org/drawingml/2006/table">
            <a:tbl>
              <a:tblPr/>
              <a:tblGrid>
                <a:gridCol w="3924300"/>
                <a:gridCol w="3924300"/>
              </a:tblGrid>
              <a:tr h="1310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went well?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to try differently?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62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85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 2 – New Stories</a:t>
            </a:r>
            <a:endParaRPr lang="en-US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000" smtClean="0"/>
              <a:t>Story Estimation – 2~3 minutes</a:t>
            </a:r>
          </a:p>
          <a:p>
            <a:pPr lvl="1"/>
            <a:r>
              <a:rPr lang="en-US" altLang="en-US" sz="1800" smtClean="0"/>
              <a:t>Act as developers - estimate how much time each story will take.  Place it on the chart with S, M, L, XL</a:t>
            </a:r>
          </a:p>
          <a:p>
            <a:r>
              <a:rPr lang="en-US" altLang="en-US" sz="2000" smtClean="0"/>
              <a:t>Planning – 2~3 minutes</a:t>
            </a:r>
          </a:p>
          <a:p>
            <a:pPr lvl="1"/>
            <a:r>
              <a:rPr lang="en-US" altLang="en-US" sz="1800" smtClean="0"/>
              <a:t>Act as the business - based on the importance (bang for buck) of each story, select those stories you think you can complete in 6 minutes. </a:t>
            </a:r>
          </a:p>
          <a:p>
            <a:pPr lvl="1"/>
            <a:r>
              <a:rPr lang="en-US" altLang="en-US" sz="1800" smtClean="0"/>
              <a:t>Place those stories on the Backlog column of the Scrum board</a:t>
            </a:r>
          </a:p>
          <a:p>
            <a:r>
              <a:rPr lang="en-US" altLang="en-US" sz="2000" smtClean="0"/>
              <a:t>Development - 6 minutes</a:t>
            </a:r>
          </a:p>
          <a:p>
            <a:pPr lvl="1"/>
            <a:r>
              <a:rPr lang="en-US" altLang="en-US" sz="1800" smtClean="0"/>
              <a:t>Build your Lego!</a:t>
            </a:r>
          </a:p>
          <a:p>
            <a:pPr lvl="1"/>
            <a:r>
              <a:rPr lang="en-US" altLang="en-US" sz="1800" smtClean="0"/>
              <a:t>Update the Scrum board with flow</a:t>
            </a:r>
          </a:p>
          <a:p>
            <a:r>
              <a:rPr lang="en-US" altLang="en-US" sz="2000" smtClean="0"/>
              <a:t>Demo/Testing/Acceptance/Retrospective – 5 minutes</a:t>
            </a:r>
          </a:p>
          <a:p>
            <a:pPr lvl="1"/>
            <a:r>
              <a:rPr lang="en-US" altLang="en-US" sz="1800" smtClean="0"/>
              <a:t>Demo for the customer and customer determines acceptance</a:t>
            </a:r>
          </a:p>
          <a:p>
            <a:pPr lvl="1"/>
            <a:r>
              <a:rPr lang="en-US" altLang="en-US" sz="1800" smtClean="0"/>
              <a:t>Calculate score and update burnup chart</a:t>
            </a:r>
          </a:p>
          <a:p>
            <a:pPr lvl="1"/>
            <a:r>
              <a:rPr lang="en-US" altLang="en-US" sz="1800" smtClean="0"/>
              <a:t>Retrospective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0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41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530996" y="0"/>
            <a:ext cx="7886700" cy="1325563"/>
          </a:xfrm>
        </p:spPr>
        <p:txBody>
          <a:bodyPr/>
          <a:lstStyle/>
          <a:p>
            <a:r>
              <a:rPr lang="en-US" dirty="0"/>
              <a:t>Demo, Score, and Retrospect</a:t>
            </a:r>
            <a:endParaRPr lang="en-US" alt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333500"/>
          <a:ext cx="7848600" cy="4686300"/>
        </p:xfrm>
        <a:graphic>
          <a:graphicData uri="http://schemas.openxmlformats.org/drawingml/2006/table">
            <a:tbl>
              <a:tblPr/>
              <a:tblGrid>
                <a:gridCol w="3924300"/>
                <a:gridCol w="3924300"/>
              </a:tblGrid>
              <a:tr h="1310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went well?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to try differently?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62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1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Establishing Norms</a:t>
            </a:r>
            <a:endParaRPr lang="en-CA" dirty="0"/>
          </a:p>
        </p:txBody>
      </p:sp>
      <p:pic>
        <p:nvPicPr>
          <p:cNvPr id="5" name="Picture 2" descr="http://thevirtualpresenter.com/wp-content/uploads/2012/02/hands_showof_handup_handsup_iStock_000009311779Large_TheVirtualPresenter.com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9" y="1600200"/>
            <a:ext cx="790482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3655218" y="1228725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9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62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 3 – New Stories</a:t>
            </a:r>
            <a:endParaRPr lang="en-US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000" dirty="0" smtClean="0"/>
              <a:t>Story Estimation – 2~3 minutes</a:t>
            </a:r>
          </a:p>
          <a:p>
            <a:r>
              <a:rPr lang="en-US" altLang="en-US" sz="2000" dirty="0" smtClean="0"/>
              <a:t>Planning </a:t>
            </a:r>
            <a:r>
              <a:rPr lang="en-US" altLang="en-US" sz="2000" dirty="0" smtClean="0"/>
              <a:t>– 2~3 minutes</a:t>
            </a:r>
          </a:p>
          <a:p>
            <a:r>
              <a:rPr lang="en-US" altLang="en-US" sz="2000" dirty="0" smtClean="0"/>
              <a:t>Development </a:t>
            </a:r>
            <a:r>
              <a:rPr lang="en-US" altLang="en-US" sz="2000" dirty="0" smtClean="0"/>
              <a:t>- 6 minutes</a:t>
            </a:r>
          </a:p>
          <a:p>
            <a:r>
              <a:rPr lang="en-US" altLang="en-US" sz="2000" b="1" dirty="0" smtClean="0"/>
              <a:t>Demo/Testing/Acceptance </a:t>
            </a:r>
            <a:r>
              <a:rPr lang="en-US" altLang="en-US" sz="2000" b="1" dirty="0" smtClean="0"/>
              <a:t>– </a:t>
            </a:r>
            <a:r>
              <a:rPr lang="en-US" altLang="en-US" sz="2000" b="1" dirty="0" smtClean="0"/>
              <a:t>15 </a:t>
            </a:r>
            <a:r>
              <a:rPr lang="en-US" altLang="en-US" sz="2000" b="1" dirty="0" smtClean="0"/>
              <a:t>minutes</a:t>
            </a:r>
          </a:p>
          <a:p>
            <a:pPr lvl="1"/>
            <a:r>
              <a:rPr lang="en-US" altLang="en-US" sz="1800" b="1" dirty="0" smtClean="0"/>
              <a:t>Internal Demo </a:t>
            </a:r>
            <a:r>
              <a:rPr lang="en-US" altLang="en-US" sz="1800" b="1" dirty="0" smtClean="0"/>
              <a:t>for the customer and customer determines acceptance</a:t>
            </a:r>
          </a:p>
          <a:p>
            <a:pPr lvl="1"/>
            <a:r>
              <a:rPr lang="en-US" altLang="en-US" sz="1800" b="1" dirty="0" smtClean="0"/>
              <a:t>Calculate score and update burnup </a:t>
            </a:r>
            <a:r>
              <a:rPr lang="en-US" altLang="en-US" sz="1800" b="1" dirty="0" smtClean="0"/>
              <a:t>chart</a:t>
            </a:r>
          </a:p>
          <a:p>
            <a:pPr lvl="1"/>
            <a:r>
              <a:rPr lang="en-US" altLang="en-US" sz="1800" b="1" dirty="0" smtClean="0"/>
              <a:t>Prepare Marketing </a:t>
            </a:r>
            <a:r>
              <a:rPr lang="en-US" altLang="en-US" sz="1800" b="1" dirty="0" err="1" smtClean="0"/>
              <a:t>salespitch</a:t>
            </a:r>
            <a:endParaRPr lang="en-US" altLang="en-US" sz="1800" b="1" dirty="0" smtClean="0"/>
          </a:p>
          <a:p>
            <a:r>
              <a:rPr lang="en-US" altLang="en-US" sz="2200" b="1" dirty="0" smtClean="0"/>
              <a:t>Sales Demo – 4 minutes max/team</a:t>
            </a:r>
          </a:p>
          <a:p>
            <a:pPr lvl="1"/>
            <a:r>
              <a:rPr lang="en-US" b="1" dirty="0"/>
              <a:t>No </a:t>
            </a:r>
            <a:r>
              <a:rPr lang="en-US" b="1" dirty="0" smtClean="0"/>
              <a:t>patching the </a:t>
            </a:r>
            <a:r>
              <a:rPr lang="en-US" b="1" dirty="0" err="1"/>
              <a:t>legos</a:t>
            </a:r>
            <a:r>
              <a:rPr lang="en-US" b="1" dirty="0"/>
              <a:t>!</a:t>
            </a:r>
          </a:p>
          <a:p>
            <a:pPr lvl="1"/>
            <a:r>
              <a:rPr lang="en-US" b="1" dirty="0"/>
              <a:t>If it breaks or is broken = 0 points</a:t>
            </a:r>
          </a:p>
          <a:p>
            <a:pPr lvl="1"/>
            <a:endParaRPr lang="en-US" altLang="en-US" sz="1800" b="1" dirty="0" smtClean="0"/>
          </a:p>
          <a:p>
            <a:pPr lvl="1"/>
            <a:endParaRPr lang="en-US" altLang="en-US" sz="18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36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13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Sell, Sell, Sell</a:t>
            </a:r>
            <a:endParaRPr lang="en-US" alt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touching the </a:t>
            </a:r>
            <a:r>
              <a:rPr lang="en-US" dirty="0" err="1" smtClean="0"/>
              <a:t>legos</a:t>
            </a:r>
            <a:r>
              <a:rPr lang="en-US" dirty="0" smtClean="0"/>
              <a:t>!</a:t>
            </a:r>
          </a:p>
          <a:p>
            <a:r>
              <a:rPr lang="en-US" dirty="0" smtClean="0"/>
              <a:t>If it breaks or is broken = 0 points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6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you choose which story to pick?</a:t>
            </a:r>
          </a:p>
          <a:p>
            <a:r>
              <a:rPr lang="en-US" dirty="0" smtClean="0"/>
              <a:t>Did you abandon a story in the middle of an iteration?</a:t>
            </a:r>
          </a:p>
          <a:p>
            <a:r>
              <a:rPr lang="en-US" dirty="0" smtClean="0"/>
              <a:t>Did you change your strategy at any point?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27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Retrospective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learn?</a:t>
            </a:r>
          </a:p>
          <a:p>
            <a:r>
              <a:rPr lang="en-US" dirty="0" smtClean="0"/>
              <a:t>What elements were like software development?</a:t>
            </a:r>
          </a:p>
          <a:p>
            <a:r>
              <a:rPr lang="en-US" dirty="0" smtClean="0"/>
              <a:t>What elements are different in software development?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10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Create a team name</a:t>
            </a:r>
            <a:br>
              <a:rPr lang="en-CA" dirty="0" smtClean="0"/>
            </a:br>
            <a:r>
              <a:rPr lang="en-CA" dirty="0" smtClean="0"/>
              <a:t>(1 minute) 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00" r="13083" b="2155"/>
          <a:stretch/>
        </p:blipFill>
        <p:spPr>
          <a:xfrm>
            <a:off x="7522368" y="5253038"/>
            <a:ext cx="1503507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8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40994" name="Picture 2" descr="http://thevirtualpresenter.com/wp-content/uploads/2012/02/hands_showof_handup_handsup_iStock_000009311779Large_TheVirtualPresenter.com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10009982" cy="5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1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Goal of the Game</a:t>
            </a:r>
            <a:endParaRPr lang="en-CA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Using only the materials given to you</a:t>
            </a:r>
          </a:p>
          <a:p>
            <a:r>
              <a:rPr lang="en-CA" dirty="0" smtClean="0"/>
              <a:t>Produce </a:t>
            </a:r>
            <a:r>
              <a:rPr lang="en-CA" dirty="0" smtClean="0"/>
              <a:t>a </a:t>
            </a:r>
            <a:r>
              <a:rPr lang="en-CA" dirty="0" smtClean="0"/>
              <a:t>Product </a:t>
            </a:r>
            <a:r>
              <a:rPr lang="en-CA" dirty="0" smtClean="0"/>
              <a:t>Release in 3 </a:t>
            </a:r>
            <a:r>
              <a:rPr lang="en-CA" dirty="0" smtClean="0"/>
              <a:t>iterations</a:t>
            </a:r>
            <a:endParaRPr lang="en-CA" dirty="0" smtClean="0"/>
          </a:p>
          <a:p>
            <a:r>
              <a:rPr lang="en-CA" dirty="0" smtClean="0"/>
              <a:t>Prioritize and re-prioritize the backlog to optimize value delivery before the fixed release date</a:t>
            </a:r>
          </a:p>
          <a:p>
            <a:r>
              <a:rPr lang="en-CA" dirty="0" smtClean="0"/>
              <a:t>Be the team that delivers the most points </a:t>
            </a:r>
          </a:p>
        </p:txBody>
      </p:sp>
    </p:spTree>
    <p:extLst>
      <p:ext uri="{BB962C8B-B14F-4D97-AF65-F5344CB8AC3E}">
        <p14:creationId xmlns:p14="http://schemas.microsoft.com/office/powerpoint/2010/main" val="17287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Scoring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4172179"/>
            <a:ext cx="8229600" cy="19605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Points are scored for accepted stories. </a:t>
            </a:r>
          </a:p>
          <a:p>
            <a:pPr>
              <a:defRPr/>
            </a:pPr>
            <a:r>
              <a:rPr lang="en-US" dirty="0" smtClean="0"/>
              <a:t>Some stories may break previous stories.</a:t>
            </a:r>
          </a:p>
          <a:p>
            <a:pPr>
              <a:defRPr/>
            </a:pPr>
            <a:r>
              <a:rPr lang="en-US" dirty="0" smtClean="0"/>
              <a:t>There is also an overall judgment score for aesthetics.</a:t>
            </a:r>
          </a:p>
          <a:p>
            <a:pPr>
              <a:defRPr/>
            </a:pPr>
            <a:r>
              <a:rPr lang="en-US" dirty="0" smtClean="0"/>
              <a:t>Value is just an estimate…the market will decide </a:t>
            </a:r>
          </a:p>
          <a:p>
            <a:pPr>
              <a:defRPr/>
            </a:pPr>
            <a:endParaRPr lang="en-US" dirty="0"/>
          </a:p>
        </p:txBody>
      </p:sp>
      <p:grpSp>
        <p:nvGrpSpPr>
          <p:cNvPr id="37892" name="Group 9"/>
          <p:cNvGrpSpPr>
            <a:grpSpLocks/>
          </p:cNvGrpSpPr>
          <p:nvPr/>
        </p:nvGrpSpPr>
        <p:grpSpPr bwMode="auto">
          <a:xfrm>
            <a:off x="4033838" y="986010"/>
            <a:ext cx="4762500" cy="2857500"/>
            <a:chOff x="1219200" y="1409700"/>
            <a:chExt cx="4762500" cy="2857500"/>
          </a:xfrm>
        </p:grpSpPr>
        <p:pic>
          <p:nvPicPr>
            <p:cNvPr id="37919" name="Picture 3" descr="http://www.adam-mcfarland.net/wp-content/uploads/2009/03/blank-index-car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1409700"/>
              <a:ext cx="4762500" cy="285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0" name="Rectangle 1"/>
            <p:cNvSpPr>
              <a:spLocks noChangeArrowheads="1"/>
            </p:cNvSpPr>
            <p:nvPr/>
          </p:nvSpPr>
          <p:spPr bwMode="auto">
            <a:xfrm>
              <a:off x="1676400" y="2057400"/>
              <a:ext cx="4114800" cy="16773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latin typeface="Century Gothic" panose="020B0502020202020204" pitchFamily="34" charset="0"/>
                  <a:cs typeface="Times New Roman" panose="02020603050405020304" pitchFamily="18" charset="0"/>
                </a:rPr>
                <a:t>ID: Story ID 	Value</a:t>
              </a:r>
            </a:p>
            <a:p>
              <a:pPr eaLnBrk="1" hangingPunct="1"/>
              <a:endParaRPr lang="en-US" altLang="en-US" b="1">
                <a:latin typeface="Century Gothic" panose="020B0502020202020204" pitchFamily="34" charset="0"/>
              </a:endParaRPr>
            </a:p>
            <a:p>
              <a:pPr eaLnBrk="1" hangingPunct="1"/>
              <a:endParaRPr lang="en-US" altLang="en-US" sz="900"/>
            </a:p>
            <a:p>
              <a:r>
                <a:rPr lang="en-US" altLang="en-US" sz="800">
                  <a:latin typeface="Century Gothic" panose="020B0502020202020204" pitchFamily="34" charset="0"/>
                  <a:cs typeface="Times New Roman" panose="02020603050405020304" pitchFamily="18" charset="0"/>
                </a:rPr>
                <a:t>                   </a:t>
              </a:r>
              <a:endParaRPr lang="en-US" altLang="en-US" sz="900"/>
            </a:p>
            <a:p>
              <a:r>
                <a:rPr lang="en-US" altLang="en-US" sz="1600">
                  <a:latin typeface="Century Gothic" panose="020B0502020202020204" pitchFamily="34" charset="0"/>
                  <a:cs typeface="Times New Roman" panose="02020603050405020304" pitchFamily="18" charset="0"/>
                </a:rPr>
                <a:t>Story to be implemented</a:t>
              </a:r>
            </a:p>
            <a:p>
              <a:endParaRPr lang="en-US" altLang="en-US" sz="1600">
                <a:latin typeface="Century Gothic" panose="020B0502020202020204" pitchFamily="34" charset="0"/>
              </a:endParaRPr>
            </a:p>
            <a:p>
              <a:endParaRPr lang="en-US" altLang="en-US"/>
            </a:p>
          </p:txBody>
        </p:sp>
      </p:grp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1441567"/>
              </p:ext>
            </p:extLst>
          </p:nvPr>
        </p:nvGraphicFramePr>
        <p:xfrm>
          <a:off x="155575" y="1390193"/>
          <a:ext cx="3763964" cy="2265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928"/>
                <a:gridCol w="1408450"/>
                <a:gridCol w="1505586"/>
              </a:tblGrid>
              <a:tr h="45307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Low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High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XL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+++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7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Roles </a:t>
            </a:r>
            <a:r>
              <a:rPr lang="en-CA" dirty="0" smtClean="0"/>
              <a:t>(4)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5608"/>
            <a:ext cx="8229600" cy="4525963"/>
          </a:xfrm>
        </p:spPr>
        <p:txBody>
          <a:bodyPr/>
          <a:lstStyle/>
          <a:p>
            <a:r>
              <a:rPr lang="en-CA" dirty="0" smtClean="0"/>
              <a:t>Score Keeper – Update the score sheet after each </a:t>
            </a:r>
            <a:r>
              <a:rPr lang="en-CA" dirty="0" smtClean="0"/>
              <a:t>iteration</a:t>
            </a:r>
            <a:endParaRPr lang="en-CA" dirty="0" smtClean="0"/>
          </a:p>
          <a:p>
            <a:r>
              <a:rPr lang="en-CA" dirty="0" smtClean="0"/>
              <a:t>Sticky Minder – Move the Stories, </a:t>
            </a:r>
            <a:br>
              <a:rPr lang="en-CA" dirty="0" smtClean="0"/>
            </a:br>
            <a:r>
              <a:rPr lang="en-CA" dirty="0"/>
              <a:t>k</a:t>
            </a:r>
            <a:r>
              <a:rPr lang="en-CA" dirty="0" smtClean="0"/>
              <a:t>eep the Scrum Board up-to-date </a:t>
            </a:r>
          </a:p>
          <a:p>
            <a:r>
              <a:rPr lang="en-CA" dirty="0" smtClean="0"/>
              <a:t>Delivery Team – Ship the Product(s)</a:t>
            </a:r>
          </a:p>
          <a:p>
            <a:r>
              <a:rPr lang="en-CA" dirty="0" smtClean="0"/>
              <a:t>Facilitator – Act as Product Owner (clarify and accept stories) and also help with facilitation.</a:t>
            </a:r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2199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-5218"/>
            <a:ext cx="8229600" cy="1143000"/>
          </a:xfrm>
        </p:spPr>
        <p:txBody>
          <a:bodyPr/>
          <a:lstStyle/>
          <a:p>
            <a:r>
              <a:rPr lang="en-CA" dirty="0" smtClean="0"/>
              <a:t>Artifacts (5)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4446654" y="3078955"/>
            <a:ext cx="3360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1 Score </a:t>
            </a:r>
            <a:r>
              <a:rPr lang="en-CA" dirty="0" smtClean="0"/>
              <a:t>Sheet – </a:t>
            </a:r>
            <a:r>
              <a:rPr lang="en-CA" dirty="0" smtClean="0"/>
              <a:t>Write Your Team’s</a:t>
            </a:r>
          </a:p>
          <a:p>
            <a:r>
              <a:rPr lang="en-CA" dirty="0" smtClean="0"/>
              <a:t>Number at the Top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38222" y="4789030"/>
          <a:ext cx="3862239" cy="2084400"/>
        </p:xfrm>
        <a:graphic>
          <a:graphicData uri="http://schemas.openxmlformats.org/drawingml/2006/table">
            <a:tbl>
              <a:tblPr/>
              <a:tblGrid>
                <a:gridCol w="719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5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504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0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420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sz="15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430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32686" marR="3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73548" y="4709447"/>
            <a:ext cx="2435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Value – Uncertainty Estimation Matrix</a:t>
            </a:r>
          </a:p>
        </p:txBody>
      </p:sp>
      <p:grpSp>
        <p:nvGrpSpPr>
          <p:cNvPr id="2322" name="Group 2321"/>
          <p:cNvGrpSpPr/>
          <p:nvPr/>
        </p:nvGrpSpPr>
        <p:grpSpPr>
          <a:xfrm>
            <a:off x="4877861" y="4637175"/>
            <a:ext cx="4047732" cy="2388109"/>
            <a:chOff x="4933197" y="875671"/>
            <a:chExt cx="4047732" cy="2388109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3045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600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875671"/>
              <a:ext cx="702310" cy="52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8087989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6467475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6629400" y="934325"/>
              <a:ext cx="7393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200" dirty="0" smtClean="0"/>
                <a:t>Iteration</a:t>
              </a:r>
              <a:br>
                <a:rPr lang="en-CA" sz="1200" dirty="0" smtClean="0"/>
              </a:br>
              <a:r>
                <a:rPr lang="en-CA" sz="1200" dirty="0" smtClean="0"/>
                <a:t>Plan </a:t>
              </a:r>
              <a:endParaRPr lang="en-CA" sz="1200" dirty="0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1" r="77739"/>
            <a:stretch/>
          </p:blipFill>
          <p:spPr bwMode="auto">
            <a:xfrm>
              <a:off x="7291517" y="934325"/>
              <a:ext cx="187584" cy="232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7445008" y="886071"/>
              <a:ext cx="654345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050" dirty="0" smtClean="0"/>
                <a:t>In</a:t>
              </a:r>
              <a:br>
                <a:rPr lang="en-CA" sz="1050" dirty="0" smtClean="0"/>
              </a:br>
              <a:r>
                <a:rPr lang="en-CA" sz="1050" dirty="0" smtClean="0"/>
                <a:t>Progress</a:t>
              </a:r>
              <a:endParaRPr lang="en-CA" sz="1050" dirty="0"/>
            </a:p>
          </p:txBody>
        </p:sp>
        <p:sp>
          <p:nvSpPr>
            <p:cNvPr id="2321" name="TextBox 2320"/>
            <p:cNvSpPr txBox="1"/>
            <p:nvPr/>
          </p:nvSpPr>
          <p:spPr>
            <a:xfrm>
              <a:off x="4933197" y="2007780"/>
              <a:ext cx="1531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 smtClean="0"/>
                <a:t>Scrum Board</a:t>
              </a:r>
              <a:endParaRPr lang="en-CA" dirty="0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8233609" y="934325"/>
              <a:ext cx="74732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1050" dirty="0" smtClean="0"/>
                <a:t>Accepted</a:t>
              </a:r>
              <a:endParaRPr lang="en-CA" sz="105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530666" y="744752"/>
            <a:ext cx="3756766" cy="1697949"/>
            <a:chOff x="373583" y="1503918"/>
            <a:chExt cx="3756766" cy="1697949"/>
          </a:xfrm>
        </p:grpSpPr>
        <p:grpSp>
          <p:nvGrpSpPr>
            <p:cNvPr id="2320" name="Group 2319"/>
            <p:cNvGrpSpPr/>
            <p:nvPr/>
          </p:nvGrpSpPr>
          <p:grpSpPr>
            <a:xfrm>
              <a:off x="391888" y="1503918"/>
              <a:ext cx="3738461" cy="1697949"/>
              <a:chOff x="391888" y="1503918"/>
              <a:chExt cx="3738461" cy="1697949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888" y="1503918"/>
                <a:ext cx="2287116" cy="16979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2766514" y="2241390"/>
                <a:ext cx="13638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dirty="0" smtClean="0"/>
                  <a:t> </a:t>
                </a:r>
                <a:r>
                  <a:rPr lang="en-CA" dirty="0" smtClean="0"/>
                  <a:t>User Stories</a:t>
                </a:r>
                <a:endParaRPr lang="en-CA" dirty="0"/>
              </a:p>
            </p:txBody>
          </p:sp>
        </p:grpSp>
        <p:sp>
          <p:nvSpPr>
            <p:cNvPr id="168" name="Rectangle 167"/>
            <p:cNvSpPr/>
            <p:nvPr/>
          </p:nvSpPr>
          <p:spPr>
            <a:xfrm>
              <a:off x="373583" y="1825891"/>
              <a:ext cx="230542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b="1" dirty="0"/>
                <a:t>ID: 1 </a:t>
              </a:r>
              <a:r>
                <a:rPr lang="en-US" sz="1200" b="1" dirty="0" smtClean="0"/>
                <a:t/>
              </a:r>
              <a:br>
                <a:rPr lang="en-US" sz="1200" b="1" dirty="0" smtClean="0"/>
              </a:br>
              <a:r>
                <a:rPr lang="en-US" sz="1200" dirty="0"/>
                <a:t> </a:t>
              </a:r>
            </a:p>
            <a:p>
              <a:r>
                <a:rPr lang="en-US" sz="1200" dirty="0" smtClean="0"/>
                <a:t>Story </a:t>
              </a:r>
            </a:p>
            <a:p>
              <a:endParaRPr lang="en-US" sz="1200" dirty="0"/>
            </a:p>
            <a:p>
              <a:r>
                <a:rPr lang="en-US" sz="1200" b="1" dirty="0"/>
                <a:t>Value: </a:t>
              </a:r>
              <a:endParaRPr lang="en-US" sz="1200" dirty="0"/>
            </a:p>
          </p:txBody>
        </p:sp>
      </p:grpSp>
      <p:graphicFrame>
        <p:nvGraphicFramePr>
          <p:cNvPr id="29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415796"/>
              </p:ext>
            </p:extLst>
          </p:nvPr>
        </p:nvGraphicFramePr>
        <p:xfrm>
          <a:off x="274698" y="2502154"/>
          <a:ext cx="3996615" cy="2194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110"/>
                <a:gridCol w="1197763"/>
                <a:gridCol w="232219"/>
                <a:gridCol w="232219"/>
                <a:gridCol w="232219"/>
                <a:gridCol w="232219"/>
                <a:gridCol w="244441"/>
                <a:gridCol w="1454425"/>
              </a:tblGrid>
              <a:tr h="132745"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 dirty="0">
                          <a:effectLst/>
                        </a:rPr>
                        <a:t>ID</a:t>
                      </a:r>
                      <a:endParaRPr lang="en-US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Story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Iter1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Iter2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Iter3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Iter4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Value Points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Test</a:t>
                      </a:r>
                      <a:endParaRPr lang="en-US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3274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Build an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Must Have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It looks like an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3274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an enclosure for the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Must Have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fits in the enclosre and has egress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the animal four legs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exactly 4 legs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an enclosure for the animal.  Animal must have egress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L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 dirty="0">
                          <a:effectLst/>
                        </a:rPr>
                        <a:t>The animal fits in the </a:t>
                      </a:r>
                      <a:r>
                        <a:rPr lang="en-US" sz="600" u="none" strike="noStrike" dirty="0" err="1">
                          <a:effectLst/>
                        </a:rPr>
                        <a:t>enclosre</a:t>
                      </a:r>
                      <a:r>
                        <a:rPr lang="en-US" sz="600" u="none" strike="noStrike" dirty="0">
                          <a:effectLst/>
                        </a:rPr>
                        <a:t> and has egress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a transport with wheels for your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(all supporting legs) fit on the transport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wings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wings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a head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L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a head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sure your animal has at least two eyes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 dirty="0">
                          <a:effectLst/>
                        </a:rPr>
                        <a:t>the animal has at least 2 eyes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your animal one color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S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body, head,and legs are made of one color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Make your animal freestanding on two legs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S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can freely stand on 2 legs. 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109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two arms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S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2 arms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110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horns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S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horns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111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antlers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animal has antlers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1592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112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Put a roof on the enclosure to cover the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The enclosure has a roof that fully covers the animal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u="none" strike="noStrike">
                          <a:effectLst/>
                        </a:rPr>
                        <a:t>113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>
                          <a:effectLst/>
                        </a:rPr>
                        <a:t>Give your animal a trunk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M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u="none" strike="noStrike" dirty="0">
                          <a:effectLst/>
                        </a:rPr>
                        <a:t>The animal has a trunk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2050" name="Picture 2" descr="Lego 6166 retired container *CONTAINER ONLY**NO LEGOS*  *EUC*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98" y="947409"/>
            <a:ext cx="2637178" cy="14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0181" y="1340528"/>
            <a:ext cx="124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Box of Legos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79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3431</TotalTime>
  <Words>1559</Words>
  <Application>Microsoft Office PowerPoint</Application>
  <PresentationFormat>On-screen Show (4:3)</PresentationFormat>
  <Paragraphs>505</Paragraphs>
  <Slides>36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  <vt:lpstr>And now the game….</vt:lpstr>
      <vt:lpstr>Establishing Norms</vt:lpstr>
      <vt:lpstr> Create a team name (1 minute) </vt:lpstr>
      <vt:lpstr>PowerPoint Presentation</vt:lpstr>
      <vt:lpstr>Goal of the Game</vt:lpstr>
      <vt:lpstr>Scoring</vt:lpstr>
      <vt:lpstr>Roles (4)</vt:lpstr>
      <vt:lpstr>Artifacts (5)</vt:lpstr>
      <vt:lpstr>PowerPoint Presentation</vt:lpstr>
      <vt:lpstr>PowerPoint Presentation</vt:lpstr>
      <vt:lpstr>The Scrum Board</vt:lpstr>
      <vt:lpstr>Overall Flow</vt:lpstr>
      <vt:lpstr>Iterations…. 3 Iterations of ~17 minutes</vt:lpstr>
      <vt:lpstr>Back to the game….</vt:lpstr>
      <vt:lpstr>Release Planning</vt:lpstr>
      <vt:lpstr>PowerPoint Presentation</vt:lpstr>
      <vt:lpstr>PowerPoint Presentation</vt:lpstr>
      <vt:lpstr>Mini-Retro</vt:lpstr>
      <vt:lpstr>Goal: Prioritize the backlog to maximize your team’s score by the end of the release</vt:lpstr>
      <vt:lpstr>PowerPoint Presentation</vt:lpstr>
      <vt:lpstr>PowerPoint Presentation</vt:lpstr>
      <vt:lpstr>Iteration 1</vt:lpstr>
      <vt:lpstr>PowerPoint Presentation</vt:lpstr>
      <vt:lpstr>Demo, Score, and Retrospect</vt:lpstr>
      <vt:lpstr>PowerPoint Presentation</vt:lpstr>
      <vt:lpstr>Iteration 2 – New Stories</vt:lpstr>
      <vt:lpstr>PowerPoint Presentation</vt:lpstr>
      <vt:lpstr>Demo, Score, and Retrospect</vt:lpstr>
      <vt:lpstr>PowerPoint Presentation</vt:lpstr>
      <vt:lpstr>Iteration 3 – New Stories</vt:lpstr>
      <vt:lpstr>PowerPoint Presentation</vt:lpstr>
      <vt:lpstr>Sell, Sell, Sell</vt:lpstr>
      <vt:lpstr>PowerPoint Presentation</vt:lpstr>
      <vt:lpstr>Story Strategies</vt:lpstr>
      <vt:lpstr>Retrospective</vt:lpstr>
    </vt:vector>
  </TitlesOfParts>
  <Company>IHS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Little, Todd</dc:creator>
  <cp:lastModifiedBy>Todd Little</cp:lastModifiedBy>
  <cp:revision>11</cp:revision>
  <cp:lastPrinted>2018-02-19T04:56:38Z</cp:lastPrinted>
  <dcterms:created xsi:type="dcterms:W3CDTF">2015-10-23T16:34:00Z</dcterms:created>
  <dcterms:modified xsi:type="dcterms:W3CDTF">2018-02-19T05:16:53Z</dcterms:modified>
</cp:coreProperties>
</file>