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4"/>
  </p:notesMasterIdLst>
  <p:sldIdLst>
    <p:sldId id="336" r:id="rId2"/>
    <p:sldId id="381" r:id="rId3"/>
    <p:sldId id="383" r:id="rId4"/>
    <p:sldId id="512" r:id="rId5"/>
    <p:sldId id="475" r:id="rId6"/>
    <p:sldId id="384" r:id="rId7"/>
    <p:sldId id="385" r:id="rId8"/>
    <p:sldId id="386" r:id="rId9"/>
    <p:sldId id="387" r:id="rId10"/>
    <p:sldId id="388" r:id="rId11"/>
    <p:sldId id="389" r:id="rId12"/>
    <p:sldId id="390" r:id="rId13"/>
    <p:sldId id="391" r:id="rId14"/>
    <p:sldId id="392" r:id="rId15"/>
    <p:sldId id="441" r:id="rId16"/>
    <p:sldId id="394" r:id="rId17"/>
    <p:sldId id="395" r:id="rId18"/>
    <p:sldId id="396" r:id="rId19"/>
    <p:sldId id="397" r:id="rId20"/>
    <p:sldId id="398" r:id="rId21"/>
    <p:sldId id="399" r:id="rId22"/>
    <p:sldId id="400" r:id="rId23"/>
    <p:sldId id="401" r:id="rId24"/>
    <p:sldId id="402" r:id="rId25"/>
    <p:sldId id="403" r:id="rId26"/>
    <p:sldId id="404" r:id="rId27"/>
    <p:sldId id="405" r:id="rId28"/>
    <p:sldId id="406" r:id="rId29"/>
    <p:sldId id="407" r:id="rId30"/>
    <p:sldId id="408" r:id="rId31"/>
    <p:sldId id="488" r:id="rId32"/>
    <p:sldId id="489" r:id="rId33"/>
    <p:sldId id="490" r:id="rId34"/>
    <p:sldId id="491" r:id="rId35"/>
    <p:sldId id="492" r:id="rId36"/>
    <p:sldId id="494" r:id="rId37"/>
    <p:sldId id="495" r:id="rId38"/>
    <p:sldId id="496" r:id="rId39"/>
    <p:sldId id="497" r:id="rId40"/>
    <p:sldId id="498" r:id="rId41"/>
    <p:sldId id="499" r:id="rId42"/>
    <p:sldId id="500" r:id="rId43"/>
    <p:sldId id="501" r:id="rId44"/>
    <p:sldId id="502" r:id="rId45"/>
    <p:sldId id="503" r:id="rId46"/>
    <p:sldId id="505" r:id="rId47"/>
    <p:sldId id="506" r:id="rId48"/>
    <p:sldId id="422" r:id="rId49"/>
    <p:sldId id="423" r:id="rId50"/>
    <p:sldId id="424" r:id="rId51"/>
    <p:sldId id="425" r:id="rId52"/>
    <p:sldId id="426" r:id="rId53"/>
    <p:sldId id="427" r:id="rId54"/>
    <p:sldId id="428" r:id="rId55"/>
    <p:sldId id="429" r:id="rId56"/>
    <p:sldId id="430" r:id="rId57"/>
    <p:sldId id="431" r:id="rId58"/>
    <p:sldId id="432" r:id="rId59"/>
    <p:sldId id="433" r:id="rId60"/>
    <p:sldId id="434" r:id="rId61"/>
    <p:sldId id="435" r:id="rId62"/>
    <p:sldId id="484" r:id="rId63"/>
    <p:sldId id="486" r:id="rId64"/>
    <p:sldId id="436" r:id="rId65"/>
    <p:sldId id="507" r:id="rId66"/>
    <p:sldId id="508" r:id="rId67"/>
    <p:sldId id="509" r:id="rId68"/>
    <p:sldId id="511" r:id="rId69"/>
    <p:sldId id="510" r:id="rId70"/>
    <p:sldId id="437" r:id="rId71"/>
    <p:sldId id="438" r:id="rId72"/>
    <p:sldId id="365"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8" autoAdjust="0"/>
    <p:restoredTop sz="82846" autoAdjust="0"/>
  </p:normalViewPr>
  <p:slideViewPr>
    <p:cSldViewPr snapToGrid="0">
      <p:cViewPr varScale="1">
        <p:scale>
          <a:sx n="66" d="100"/>
          <a:sy n="66" d="100"/>
        </p:scale>
        <p:origin x="72" y="17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file:///C:\Todd\Todd-IHS\HR\Career%20Progress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Todd\Todd-IHS\HR\Career%20Progressio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Sample Career Progressions</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3"/>
          <c:order val="0"/>
          <c:spPr>
            <a:ln w="25400" cap="rnd">
              <a:noFill/>
              <a:round/>
            </a:ln>
            <a:effectLst/>
          </c:spPr>
          <c:marker>
            <c:symbol val="circle"/>
            <c:size val="5"/>
            <c:spPr>
              <a:solidFill>
                <a:schemeClr val="accent4"/>
              </a:solidFill>
              <a:ln w="9525">
                <a:solidFill>
                  <a:schemeClr val="accent4"/>
                </a:solidFill>
              </a:ln>
              <a:effectLst/>
            </c:spPr>
          </c:marker>
          <c:dLbls>
            <c:dLbl>
              <c:idx val="0"/>
              <c:layout/>
              <c:tx>
                <c:rich>
                  <a:bodyPr/>
                  <a:lstStyle/>
                  <a:p>
                    <a:r>
                      <a:rPr lang="en-US"/>
                      <a:t>Associate</a:t>
                    </a: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SW Engineer</a:t>
                    </a:r>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t>Senior</a:t>
                    </a:r>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a:t>Principal</a:t>
                    </a:r>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a:t>Sr. Principal</a:t>
                    </a:r>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a:t>Executive</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Tables!$B$18:$G$18</c:f>
              <c:numCache>
                <c:formatCode>General</c:formatCode>
                <c:ptCount val="6"/>
                <c:pt idx="0">
                  <c:v>40</c:v>
                </c:pt>
                <c:pt idx="1">
                  <c:v>40</c:v>
                </c:pt>
                <c:pt idx="2">
                  <c:v>40</c:v>
                </c:pt>
                <c:pt idx="3">
                  <c:v>40</c:v>
                </c:pt>
                <c:pt idx="4">
                  <c:v>40</c:v>
                </c:pt>
                <c:pt idx="5">
                  <c:v>40</c:v>
                </c:pt>
              </c:numCache>
            </c:numRef>
          </c:xVal>
          <c:yVal>
            <c:numRef>
              <c:f>Tables!$B$19:$G$19</c:f>
              <c:numCache>
                <c:formatCode>General</c:formatCode>
                <c:ptCount val="6"/>
                <c:pt idx="0">
                  <c:v>0</c:v>
                </c:pt>
                <c:pt idx="1">
                  <c:v>1</c:v>
                </c:pt>
                <c:pt idx="2">
                  <c:v>2</c:v>
                </c:pt>
                <c:pt idx="3">
                  <c:v>3</c:v>
                </c:pt>
                <c:pt idx="4">
                  <c:v>4</c:v>
                </c:pt>
                <c:pt idx="5">
                  <c:v>5</c:v>
                </c:pt>
              </c:numCache>
            </c:numRef>
          </c:yVal>
          <c:smooth val="0"/>
        </c:ser>
        <c:ser>
          <c:idx val="0"/>
          <c:order val="1"/>
          <c:tx>
            <c:strRef>
              <c:f>Data!$K$1</c:f>
              <c:strCache>
                <c:ptCount val="1"/>
                <c:pt idx="0">
                  <c:v>HiPerf</c:v>
                </c:pt>
              </c:strCache>
            </c:strRef>
          </c:tx>
          <c:spPr>
            <a:ln w="25400" cap="rnd">
              <a:solidFill>
                <a:srgbClr val="808080"/>
              </a:solidFill>
              <a:round/>
            </a:ln>
            <a:effectLst/>
          </c:spPr>
          <c:marker>
            <c:symbol val="circle"/>
            <c:size val="5"/>
            <c:spPr>
              <a:solidFill>
                <a:schemeClr val="accent1"/>
              </a:solidFill>
              <a:ln w="9525">
                <a:solidFill>
                  <a:schemeClr val="accent1"/>
                </a:solidFill>
              </a:ln>
              <a:effectLst/>
            </c:spPr>
          </c:marker>
          <c:xVal>
            <c:numRef>
              <c:f>Data!$A$2:$A$21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20</c:v>
                </c:pt>
                <c:pt idx="16">
                  <c:v>25</c:v>
                </c:pt>
                <c:pt idx="17">
                  <c:v>30</c:v>
                </c:pt>
                <c:pt idx="18">
                  <c:v>35</c:v>
                </c:pt>
                <c:pt idx="19">
                  <c:v>40</c:v>
                </c:pt>
              </c:numCache>
            </c:numRef>
          </c:xVal>
          <c:yVal>
            <c:numRef>
              <c:f>Data!$K$2:$K$21</c:f>
              <c:numCache>
                <c:formatCode>General</c:formatCode>
                <c:ptCount val="20"/>
                <c:pt idx="0">
                  <c:v>0.5</c:v>
                </c:pt>
                <c:pt idx="1">
                  <c:v>1.2999999999999998</c:v>
                </c:pt>
                <c:pt idx="2">
                  <c:v>1.6</c:v>
                </c:pt>
                <c:pt idx="3">
                  <c:v>1.9</c:v>
                </c:pt>
                <c:pt idx="4">
                  <c:v>2.0999999999999996</c:v>
                </c:pt>
                <c:pt idx="5">
                  <c:v>2.2999999999999998</c:v>
                </c:pt>
                <c:pt idx="6">
                  <c:v>2.5</c:v>
                </c:pt>
                <c:pt idx="7">
                  <c:v>2.7</c:v>
                </c:pt>
                <c:pt idx="8">
                  <c:v>2.9</c:v>
                </c:pt>
                <c:pt idx="9">
                  <c:v>3</c:v>
                </c:pt>
                <c:pt idx="10">
                  <c:v>3.2</c:v>
                </c:pt>
                <c:pt idx="11">
                  <c:v>3.4000000000000004</c:v>
                </c:pt>
                <c:pt idx="12">
                  <c:v>3.6000000000000005</c:v>
                </c:pt>
                <c:pt idx="13">
                  <c:v>3.8000000000000007</c:v>
                </c:pt>
                <c:pt idx="14">
                  <c:v>4.0000000000000009</c:v>
                </c:pt>
                <c:pt idx="15">
                  <c:v>4.3</c:v>
                </c:pt>
                <c:pt idx="16">
                  <c:v>4.5</c:v>
                </c:pt>
                <c:pt idx="17">
                  <c:v>4.5999999999999996</c:v>
                </c:pt>
                <c:pt idx="18">
                  <c:v>4.7</c:v>
                </c:pt>
                <c:pt idx="19">
                  <c:v>4.8</c:v>
                </c:pt>
              </c:numCache>
            </c:numRef>
          </c:yVal>
          <c:smooth val="0"/>
        </c:ser>
        <c:ser>
          <c:idx val="1"/>
          <c:order val="2"/>
          <c:tx>
            <c:strRef>
              <c:f>Data!$L$1</c:f>
              <c:strCache>
                <c:ptCount val="1"/>
                <c:pt idx="0">
                  <c:v>GoodPerf</c:v>
                </c:pt>
              </c:strCache>
            </c:strRef>
          </c:tx>
          <c:spPr>
            <a:ln w="25400" cap="rnd">
              <a:solidFill>
                <a:srgbClr val="808080"/>
              </a:solidFill>
              <a:round/>
            </a:ln>
            <a:effectLst/>
          </c:spPr>
          <c:marker>
            <c:symbol val="circle"/>
            <c:size val="5"/>
            <c:spPr>
              <a:solidFill>
                <a:schemeClr val="accent2"/>
              </a:solidFill>
              <a:ln w="9525">
                <a:solidFill>
                  <a:schemeClr val="accent2"/>
                </a:solidFill>
              </a:ln>
              <a:effectLst/>
            </c:spPr>
          </c:marker>
          <c:xVal>
            <c:numRef>
              <c:f>Data!$A$2:$A$21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20</c:v>
                </c:pt>
                <c:pt idx="16">
                  <c:v>25</c:v>
                </c:pt>
                <c:pt idx="17">
                  <c:v>30</c:v>
                </c:pt>
                <c:pt idx="18">
                  <c:v>35</c:v>
                </c:pt>
                <c:pt idx="19">
                  <c:v>40</c:v>
                </c:pt>
              </c:numCache>
            </c:numRef>
          </c:xVal>
          <c:yVal>
            <c:numRef>
              <c:f>Data!$L$2:$L$21</c:f>
              <c:numCache>
                <c:formatCode>General</c:formatCode>
                <c:ptCount val="20"/>
                <c:pt idx="0">
                  <c:v>0.29999999999999982</c:v>
                </c:pt>
                <c:pt idx="1">
                  <c:v>0.79999999999999982</c:v>
                </c:pt>
                <c:pt idx="2">
                  <c:v>1.2000000000000002</c:v>
                </c:pt>
                <c:pt idx="3">
                  <c:v>1.5</c:v>
                </c:pt>
                <c:pt idx="4">
                  <c:v>1.7999999999999998</c:v>
                </c:pt>
                <c:pt idx="5">
                  <c:v>2</c:v>
                </c:pt>
                <c:pt idx="6">
                  <c:v>2.2000000000000002</c:v>
                </c:pt>
                <c:pt idx="7">
                  <c:v>2.3000000000000003</c:v>
                </c:pt>
                <c:pt idx="8">
                  <c:v>2.4000000000000004</c:v>
                </c:pt>
                <c:pt idx="9">
                  <c:v>2.5000000000000004</c:v>
                </c:pt>
                <c:pt idx="10">
                  <c:v>2.6000000000000005</c:v>
                </c:pt>
                <c:pt idx="11">
                  <c:v>2.7000000000000006</c:v>
                </c:pt>
                <c:pt idx="12">
                  <c:v>2.8000000000000007</c:v>
                </c:pt>
                <c:pt idx="13">
                  <c:v>2.9000000000000008</c:v>
                </c:pt>
                <c:pt idx="14">
                  <c:v>3</c:v>
                </c:pt>
                <c:pt idx="15">
                  <c:v>3.5</c:v>
                </c:pt>
                <c:pt idx="16">
                  <c:v>3.8</c:v>
                </c:pt>
                <c:pt idx="17">
                  <c:v>4</c:v>
                </c:pt>
                <c:pt idx="18">
                  <c:v>4.0999999999999996</c:v>
                </c:pt>
                <c:pt idx="19">
                  <c:v>4.2</c:v>
                </c:pt>
              </c:numCache>
            </c:numRef>
          </c:yVal>
          <c:smooth val="0"/>
        </c:ser>
        <c:ser>
          <c:idx val="2"/>
          <c:order val="3"/>
          <c:tx>
            <c:strRef>
              <c:f>Data!$M$1</c:f>
              <c:strCache>
                <c:ptCount val="1"/>
                <c:pt idx="0">
                  <c:v>MidPerf</c:v>
                </c:pt>
              </c:strCache>
            </c:strRef>
          </c:tx>
          <c:spPr>
            <a:ln w="25400" cap="rnd">
              <a:solidFill>
                <a:srgbClr val="808080"/>
              </a:solidFill>
              <a:round/>
            </a:ln>
            <a:effectLst/>
          </c:spPr>
          <c:marker>
            <c:symbol val="circle"/>
            <c:size val="5"/>
            <c:spPr>
              <a:solidFill>
                <a:schemeClr val="accent3"/>
              </a:solidFill>
              <a:ln w="9525">
                <a:solidFill>
                  <a:schemeClr val="accent3"/>
                </a:solidFill>
              </a:ln>
              <a:effectLst/>
            </c:spPr>
          </c:marker>
          <c:xVal>
            <c:numRef>
              <c:f>Data!$A$2:$A$21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20</c:v>
                </c:pt>
                <c:pt idx="16">
                  <c:v>25</c:v>
                </c:pt>
                <c:pt idx="17">
                  <c:v>30</c:v>
                </c:pt>
                <c:pt idx="18">
                  <c:v>35</c:v>
                </c:pt>
                <c:pt idx="19">
                  <c:v>40</c:v>
                </c:pt>
              </c:numCache>
            </c:numRef>
          </c:xVal>
          <c:yVal>
            <c:numRef>
              <c:f>Data!$M$2:$M$21</c:f>
              <c:numCache>
                <c:formatCode>General</c:formatCode>
                <c:ptCount val="20"/>
                <c:pt idx="0">
                  <c:v>0</c:v>
                </c:pt>
                <c:pt idx="1">
                  <c:v>0.39999999999999991</c:v>
                </c:pt>
                <c:pt idx="2">
                  <c:v>0.79999999999999982</c:v>
                </c:pt>
                <c:pt idx="3">
                  <c:v>1</c:v>
                </c:pt>
                <c:pt idx="4">
                  <c:v>1.2000000000000002</c:v>
                </c:pt>
                <c:pt idx="5">
                  <c:v>1.4000000000000004</c:v>
                </c:pt>
                <c:pt idx="6">
                  <c:v>1.6000000000000005</c:v>
                </c:pt>
                <c:pt idx="7">
                  <c:v>1.8000000000000007</c:v>
                </c:pt>
                <c:pt idx="8">
                  <c:v>2.0000000000000009</c:v>
                </c:pt>
                <c:pt idx="9">
                  <c:v>2</c:v>
                </c:pt>
                <c:pt idx="10">
                  <c:v>2.1</c:v>
                </c:pt>
                <c:pt idx="11">
                  <c:v>2.1</c:v>
                </c:pt>
                <c:pt idx="12">
                  <c:v>2.2000000000000002</c:v>
                </c:pt>
                <c:pt idx="13">
                  <c:v>2.2000000000000002</c:v>
                </c:pt>
                <c:pt idx="14">
                  <c:v>2.2999999999999998</c:v>
                </c:pt>
                <c:pt idx="15">
                  <c:v>2.2999999999999998</c:v>
                </c:pt>
                <c:pt idx="16">
                  <c:v>2.5</c:v>
                </c:pt>
                <c:pt idx="17">
                  <c:v>2.5</c:v>
                </c:pt>
                <c:pt idx="18">
                  <c:v>2.5</c:v>
                </c:pt>
                <c:pt idx="19">
                  <c:v>2.5</c:v>
                </c:pt>
              </c:numCache>
            </c:numRef>
          </c:yVal>
          <c:smooth val="0"/>
        </c:ser>
        <c:dLbls>
          <c:showLegendKey val="0"/>
          <c:showVal val="0"/>
          <c:showCatName val="0"/>
          <c:showSerName val="0"/>
          <c:showPercent val="0"/>
          <c:showBubbleSize val="0"/>
        </c:dLbls>
        <c:axId val="707662000"/>
        <c:axId val="707662544"/>
      </c:scatterChart>
      <c:valAx>
        <c:axId val="7076620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Years of Industry Service</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07662544"/>
        <c:crosses val="autoZero"/>
        <c:crossBetween val="midCat"/>
      </c:valAx>
      <c:valAx>
        <c:axId val="707662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Job Level</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07662000"/>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Sample Performance Ratings</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3"/>
          <c:order val="0"/>
          <c:spPr>
            <a:ln w="19050" cap="rnd">
              <a:noFill/>
              <a:round/>
            </a:ln>
            <a:effectLst/>
          </c:spPr>
          <c:marker>
            <c:symbol val="circle"/>
            <c:size val="5"/>
            <c:spPr>
              <a:solidFill>
                <a:schemeClr val="accent4"/>
              </a:solidFill>
              <a:ln w="9525">
                <a:solidFill>
                  <a:schemeClr val="accent4"/>
                </a:solidFill>
              </a:ln>
              <a:effectLst/>
            </c:spPr>
          </c:marker>
          <c:dLbls>
            <c:dLbl>
              <c:idx val="0"/>
              <c:layout/>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Tables!$B$23:$G$23</c:f>
              <c:numCache>
                <c:formatCode>General</c:formatCode>
                <c:ptCount val="6"/>
                <c:pt idx="0">
                  <c:v>40</c:v>
                </c:pt>
                <c:pt idx="1">
                  <c:v>40</c:v>
                </c:pt>
                <c:pt idx="2">
                  <c:v>40</c:v>
                </c:pt>
                <c:pt idx="3">
                  <c:v>40</c:v>
                </c:pt>
                <c:pt idx="4">
                  <c:v>40</c:v>
                </c:pt>
                <c:pt idx="5">
                  <c:v>40</c:v>
                </c:pt>
              </c:numCache>
            </c:numRef>
          </c:xVal>
          <c:yVal>
            <c:numRef>
              <c:f>Tables!$B$24:$G$24</c:f>
              <c:numCache>
                <c:formatCode>General</c:formatCode>
                <c:ptCount val="6"/>
                <c:pt idx="0">
                  <c:v>1</c:v>
                </c:pt>
                <c:pt idx="1">
                  <c:v>2</c:v>
                </c:pt>
                <c:pt idx="2">
                  <c:v>3</c:v>
                </c:pt>
                <c:pt idx="3">
                  <c:v>4</c:v>
                </c:pt>
                <c:pt idx="4">
                  <c:v>5</c:v>
                </c:pt>
                <c:pt idx="5">
                  <c:v>6</c:v>
                </c:pt>
              </c:numCache>
            </c:numRef>
          </c:yVal>
          <c:smooth val="0"/>
        </c:ser>
        <c:ser>
          <c:idx val="4"/>
          <c:order val="1"/>
          <c:spPr>
            <a:ln w="25400" cap="rnd">
              <a:noFill/>
              <a:round/>
            </a:ln>
            <a:effectLst/>
          </c:spPr>
          <c:marker>
            <c:symbol val="none"/>
          </c:marker>
          <c:dLbls>
            <c:dLbl>
              <c:idx val="0"/>
              <c:layout/>
              <c:tx>
                <c:rich>
                  <a:bodyPr/>
                  <a:lstStyle/>
                  <a:p>
                    <a:r>
                      <a:rPr lang="en-US"/>
                      <a:t>HiPerf</a:t>
                    </a: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GoodPerf</a:t>
                    </a:r>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t>MidPerf</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Tables!$B$27:$D$27</c:f>
              <c:numCache>
                <c:formatCode>General</c:formatCode>
                <c:ptCount val="3"/>
                <c:pt idx="0">
                  <c:v>40</c:v>
                </c:pt>
                <c:pt idx="1">
                  <c:v>40</c:v>
                </c:pt>
                <c:pt idx="2">
                  <c:v>40</c:v>
                </c:pt>
              </c:numCache>
            </c:numRef>
          </c:xVal>
          <c:yVal>
            <c:numRef>
              <c:f>Tables!$B$28:$D$28</c:f>
              <c:numCache>
                <c:formatCode>General</c:formatCode>
                <c:ptCount val="3"/>
                <c:pt idx="0">
                  <c:v>1.5</c:v>
                </c:pt>
                <c:pt idx="1">
                  <c:v>3.5</c:v>
                </c:pt>
                <c:pt idx="2">
                  <c:v>5.5</c:v>
                </c:pt>
              </c:numCache>
            </c:numRef>
          </c:yVal>
          <c:smooth val="0"/>
        </c:ser>
        <c:ser>
          <c:idx val="0"/>
          <c:order val="2"/>
          <c:tx>
            <c:strRef>
              <c:f>Data!$N$1</c:f>
              <c:strCache>
                <c:ptCount val="1"/>
                <c:pt idx="0">
                  <c:v>HiPerf</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Data!$A$2:$A$21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20</c:v>
                </c:pt>
                <c:pt idx="16">
                  <c:v>25</c:v>
                </c:pt>
                <c:pt idx="17">
                  <c:v>30</c:v>
                </c:pt>
                <c:pt idx="18">
                  <c:v>35</c:v>
                </c:pt>
                <c:pt idx="19">
                  <c:v>40</c:v>
                </c:pt>
              </c:numCache>
            </c:numRef>
          </c:xVal>
          <c:yVal>
            <c:numRef>
              <c:f>Data!$N$2:$N$21</c:f>
              <c:numCache>
                <c:formatCode>General</c:formatCode>
                <c:ptCount val="20"/>
                <c:pt idx="0">
                  <c:v>1.5</c:v>
                </c:pt>
                <c:pt idx="1">
                  <c:v>2.2999999999999998</c:v>
                </c:pt>
                <c:pt idx="2">
                  <c:v>1.6</c:v>
                </c:pt>
                <c:pt idx="3">
                  <c:v>1.9</c:v>
                </c:pt>
                <c:pt idx="4">
                  <c:v>2.0999999999999996</c:v>
                </c:pt>
                <c:pt idx="5">
                  <c:v>1.2999999999999998</c:v>
                </c:pt>
                <c:pt idx="6">
                  <c:v>1.5</c:v>
                </c:pt>
                <c:pt idx="7">
                  <c:v>1.7000000000000002</c:v>
                </c:pt>
                <c:pt idx="8">
                  <c:v>1.9</c:v>
                </c:pt>
                <c:pt idx="9">
                  <c:v>2</c:v>
                </c:pt>
                <c:pt idx="10">
                  <c:v>1.2000000000000002</c:v>
                </c:pt>
                <c:pt idx="11">
                  <c:v>1.4000000000000004</c:v>
                </c:pt>
                <c:pt idx="12">
                  <c:v>1.6000000000000005</c:v>
                </c:pt>
                <c:pt idx="13">
                  <c:v>1.8000000000000007</c:v>
                </c:pt>
                <c:pt idx="14">
                  <c:v>2.0000000000000009</c:v>
                </c:pt>
                <c:pt idx="15">
                  <c:v>1.2999999999999998</c:v>
                </c:pt>
                <c:pt idx="16">
                  <c:v>1.5</c:v>
                </c:pt>
                <c:pt idx="17">
                  <c:v>1.6</c:v>
                </c:pt>
                <c:pt idx="18">
                  <c:v>1.7000000000000002</c:v>
                </c:pt>
                <c:pt idx="19">
                  <c:v>1.7999999999999998</c:v>
                </c:pt>
              </c:numCache>
            </c:numRef>
          </c:yVal>
          <c:smooth val="0"/>
        </c:ser>
        <c:ser>
          <c:idx val="1"/>
          <c:order val="3"/>
          <c:tx>
            <c:strRef>
              <c:f>Data!$O$1</c:f>
              <c:strCache>
                <c:ptCount val="1"/>
                <c:pt idx="0">
                  <c:v>GoodPerf</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Data!$A$2:$A$21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20</c:v>
                </c:pt>
                <c:pt idx="16">
                  <c:v>25</c:v>
                </c:pt>
                <c:pt idx="17">
                  <c:v>30</c:v>
                </c:pt>
                <c:pt idx="18">
                  <c:v>35</c:v>
                </c:pt>
                <c:pt idx="19">
                  <c:v>40</c:v>
                </c:pt>
              </c:numCache>
            </c:numRef>
          </c:xVal>
          <c:yVal>
            <c:numRef>
              <c:f>Data!$O$2:$O$21</c:f>
              <c:numCache>
                <c:formatCode>General</c:formatCode>
                <c:ptCount val="20"/>
                <c:pt idx="0">
                  <c:v>3.3</c:v>
                </c:pt>
                <c:pt idx="1">
                  <c:v>3.8</c:v>
                </c:pt>
                <c:pt idx="2">
                  <c:v>3.2</c:v>
                </c:pt>
                <c:pt idx="3">
                  <c:v>3.5</c:v>
                </c:pt>
                <c:pt idx="4">
                  <c:v>3.8</c:v>
                </c:pt>
                <c:pt idx="5">
                  <c:v>4</c:v>
                </c:pt>
                <c:pt idx="6">
                  <c:v>3.2</c:v>
                </c:pt>
                <c:pt idx="7">
                  <c:v>3.3000000000000003</c:v>
                </c:pt>
                <c:pt idx="8">
                  <c:v>3.4000000000000004</c:v>
                </c:pt>
                <c:pt idx="9">
                  <c:v>3.5000000000000004</c:v>
                </c:pt>
                <c:pt idx="10">
                  <c:v>3.6000000000000005</c:v>
                </c:pt>
                <c:pt idx="11">
                  <c:v>3.7000000000000006</c:v>
                </c:pt>
                <c:pt idx="12">
                  <c:v>3.8000000000000007</c:v>
                </c:pt>
                <c:pt idx="13">
                  <c:v>3.9000000000000008</c:v>
                </c:pt>
                <c:pt idx="14">
                  <c:v>3</c:v>
                </c:pt>
                <c:pt idx="15">
                  <c:v>3.5</c:v>
                </c:pt>
                <c:pt idx="16">
                  <c:v>4</c:v>
                </c:pt>
                <c:pt idx="17">
                  <c:v>3</c:v>
                </c:pt>
                <c:pt idx="18">
                  <c:v>3.1</c:v>
                </c:pt>
                <c:pt idx="19">
                  <c:v>3.2</c:v>
                </c:pt>
              </c:numCache>
            </c:numRef>
          </c:yVal>
          <c:smooth val="0"/>
        </c:ser>
        <c:ser>
          <c:idx val="2"/>
          <c:order val="4"/>
          <c:tx>
            <c:strRef>
              <c:f>Data!$P$1</c:f>
              <c:strCache>
                <c:ptCount val="1"/>
                <c:pt idx="0">
                  <c:v>MidPerf</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Data!$A$2:$A$21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20</c:v>
                </c:pt>
                <c:pt idx="16">
                  <c:v>25</c:v>
                </c:pt>
                <c:pt idx="17">
                  <c:v>30</c:v>
                </c:pt>
                <c:pt idx="18">
                  <c:v>35</c:v>
                </c:pt>
                <c:pt idx="19">
                  <c:v>40</c:v>
                </c:pt>
              </c:numCache>
            </c:numRef>
          </c:xVal>
          <c:yVal>
            <c:numRef>
              <c:f>Data!$P$2:$P$21</c:f>
              <c:numCache>
                <c:formatCode>General</c:formatCode>
                <c:ptCount val="20"/>
                <c:pt idx="0">
                  <c:v>5</c:v>
                </c:pt>
                <c:pt idx="1">
                  <c:v>5.4</c:v>
                </c:pt>
                <c:pt idx="2">
                  <c:v>5.8</c:v>
                </c:pt>
                <c:pt idx="3">
                  <c:v>5</c:v>
                </c:pt>
                <c:pt idx="4">
                  <c:v>5.2</c:v>
                </c:pt>
                <c:pt idx="5">
                  <c:v>5.4</c:v>
                </c:pt>
                <c:pt idx="6">
                  <c:v>5.6000000000000005</c:v>
                </c:pt>
                <c:pt idx="7">
                  <c:v>5.8000000000000007</c:v>
                </c:pt>
                <c:pt idx="8">
                  <c:v>6.0000000000000009</c:v>
                </c:pt>
                <c:pt idx="9">
                  <c:v>5</c:v>
                </c:pt>
                <c:pt idx="10">
                  <c:v>5.0999999999999996</c:v>
                </c:pt>
                <c:pt idx="11">
                  <c:v>5.0999999999999996</c:v>
                </c:pt>
                <c:pt idx="12">
                  <c:v>5.2</c:v>
                </c:pt>
                <c:pt idx="13">
                  <c:v>5.2</c:v>
                </c:pt>
                <c:pt idx="14">
                  <c:v>5.3</c:v>
                </c:pt>
                <c:pt idx="15">
                  <c:v>5.3</c:v>
                </c:pt>
                <c:pt idx="16">
                  <c:v>5.5</c:v>
                </c:pt>
                <c:pt idx="17">
                  <c:v>5.5</c:v>
                </c:pt>
                <c:pt idx="18">
                  <c:v>5.5</c:v>
                </c:pt>
                <c:pt idx="19">
                  <c:v>5.5</c:v>
                </c:pt>
              </c:numCache>
            </c:numRef>
          </c:yVal>
          <c:smooth val="0"/>
        </c:ser>
        <c:dLbls>
          <c:showLegendKey val="0"/>
          <c:showVal val="0"/>
          <c:showCatName val="0"/>
          <c:showSerName val="0"/>
          <c:showPercent val="0"/>
          <c:showBubbleSize val="0"/>
        </c:dLbls>
        <c:axId val="707653296"/>
        <c:axId val="707652208"/>
      </c:scatterChart>
      <c:valAx>
        <c:axId val="7076532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07652208"/>
        <c:crosses val="autoZero"/>
        <c:crossBetween val="midCat"/>
      </c:valAx>
      <c:valAx>
        <c:axId val="707652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07653296"/>
        <c:crosses val="autoZero"/>
        <c:crossBetween val="midCat"/>
      </c:valAx>
      <c:spPr>
        <a:noFill/>
        <a:ln>
          <a:noFill/>
        </a:ln>
        <a:effectLst/>
      </c:spPr>
    </c:plotArea>
    <c:legend>
      <c:legendPos val="b"/>
      <c:legendEntry>
        <c:idx val="0"/>
        <c:delete val="1"/>
      </c:legendEntry>
      <c:legendEntry>
        <c:idx val="1"/>
        <c:delete val="1"/>
      </c:legendEntry>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4FE758-00BC-4C5D-BAC9-B0DF6CA916E9}" type="datetimeFigureOut">
              <a:rPr lang="en-US" smtClean="0"/>
              <a:t>5/17/2018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A4E5EC-1DC5-4063-8E0F-0FFFEE5AF847}" type="slidenum">
              <a:rPr lang="en-US" smtClean="0"/>
              <a:t>‹#›</a:t>
            </a:fld>
            <a:endParaRPr lang="en-US"/>
          </a:p>
        </p:txBody>
      </p:sp>
    </p:spTree>
    <p:extLst>
      <p:ext uri="{BB962C8B-B14F-4D97-AF65-F5344CB8AC3E}">
        <p14:creationId xmlns:p14="http://schemas.microsoft.com/office/powerpoint/2010/main" val="25963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Director – company called IHS until a few days ago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Just merged – 9,000 – 15,000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Information &amp; analytics company, verticals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Performance reviews 10 years – mistake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Stopped laughing – launch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3 years ago – working off and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2</a:t>
            </a:fld>
            <a:endParaRPr lang="en-US"/>
          </a:p>
        </p:txBody>
      </p:sp>
    </p:spTree>
    <p:extLst>
      <p:ext uri="{BB962C8B-B14F-4D97-AF65-F5344CB8AC3E}">
        <p14:creationId xmlns:p14="http://schemas.microsoft.com/office/powerpoint/2010/main" val="3717923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one of them, inspired by Reed Hastings’ presentation on Netflix Culture:</a:t>
            </a:r>
          </a:p>
          <a:p>
            <a:endParaRPr lang="en-US" dirty="0" smtClean="0"/>
          </a:p>
          <a:p>
            <a:r>
              <a:rPr lang="en-US" dirty="0" smtClean="0"/>
              <a:t>Values are </a:t>
            </a:r>
            <a:r>
              <a:rPr lang="en-US" b="1" i="1" dirty="0" smtClean="0"/>
              <a:t>what we value</a:t>
            </a:r>
          </a:p>
          <a:p>
            <a:endParaRPr lang="en-US" dirty="0" smtClean="0"/>
          </a:p>
          <a:p>
            <a:r>
              <a:rPr lang="en-US" dirty="0" smtClean="0"/>
              <a:t>That is: the things</a:t>
            </a:r>
            <a:r>
              <a:rPr lang="en-US" baseline="0" dirty="0" smtClean="0"/>
              <a:t> we </a:t>
            </a:r>
            <a:r>
              <a:rPr lang="en-US" b="1" i="1" baseline="0" dirty="0" smtClean="0"/>
              <a:t>say</a:t>
            </a:r>
            <a:r>
              <a:rPr lang="en-US" baseline="0" dirty="0" smtClean="0"/>
              <a:t> we value should also be the things we reward and use when making decisions like promotions or letting people go.</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14</a:t>
            </a:fld>
            <a:endParaRPr lang="en-US"/>
          </a:p>
        </p:txBody>
      </p:sp>
    </p:spTree>
    <p:extLst>
      <p:ext uri="{BB962C8B-B14F-4D97-AF65-F5344CB8AC3E}">
        <p14:creationId xmlns:p14="http://schemas.microsoft.com/office/powerpoint/2010/main" val="2154071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Arial" panose="020B0604020202020204" pitchFamily="34" charset="0"/>
              </a:rPr>
              <a:t>Todd for years – great success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Merged with clusters - put together a set of Core Responsibilities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The critical ways that software developers create value for our business.</a:t>
            </a:r>
          </a:p>
          <a:p>
            <a:endParaRPr lang="en-US" altLang="en-US" baseline="0" dirty="0" smtClean="0">
              <a:latin typeface="Arial" panose="020B0604020202020204" pitchFamily="34" charset="0"/>
            </a:endParaRPr>
          </a:p>
          <a:p>
            <a:endParaRPr lang="en-US" altLang="en-US" baseline="0" dirty="0" smtClean="0">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58255" indent="-291636" algn="r">
              <a:defRPr sz="2400">
                <a:solidFill>
                  <a:schemeClr val="tx1"/>
                </a:solidFill>
                <a:latin typeface="Arial" panose="020B0604020202020204" pitchFamily="34" charset="0"/>
                <a:ea typeface="MS PGothic" panose="020B0600070205080204" pitchFamily="34" charset="-128"/>
              </a:defRPr>
            </a:lvl2pPr>
            <a:lvl3pPr marL="1166546" indent="-233309" algn="r">
              <a:defRPr sz="2400">
                <a:solidFill>
                  <a:schemeClr val="tx1"/>
                </a:solidFill>
                <a:latin typeface="Arial" panose="020B0604020202020204" pitchFamily="34" charset="0"/>
                <a:ea typeface="MS PGothic" panose="020B0600070205080204" pitchFamily="34" charset="-128"/>
              </a:defRPr>
            </a:lvl3pPr>
            <a:lvl4pPr marL="1633164" indent="-233309" algn="r">
              <a:defRPr sz="2400">
                <a:solidFill>
                  <a:schemeClr val="tx1"/>
                </a:solidFill>
                <a:latin typeface="Arial" panose="020B0604020202020204" pitchFamily="34" charset="0"/>
                <a:ea typeface="MS PGothic" panose="020B0600070205080204" pitchFamily="34" charset="-128"/>
              </a:defRPr>
            </a:lvl4pPr>
            <a:lvl5pPr marL="2099782" indent="-233309" algn="r">
              <a:defRPr sz="2400">
                <a:solidFill>
                  <a:schemeClr val="tx1"/>
                </a:solidFill>
                <a:latin typeface="Arial" panose="020B0604020202020204" pitchFamily="34" charset="0"/>
                <a:ea typeface="MS PGothic" panose="020B0600070205080204" pitchFamily="34" charset="-128"/>
              </a:defRPr>
            </a:lvl5pPr>
            <a:lvl6pPr marL="2566401"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019"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9637"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6256"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E57AB0B-4E57-4645-BAB2-ADC92DA51479}" type="slidenum">
              <a:rPr lang="en-US" altLang="en-US" sz="1200"/>
              <a:pPr/>
              <a:t>15</a:t>
            </a:fld>
            <a:endParaRPr lang="en-US" altLang="en-US" sz="1200"/>
          </a:p>
        </p:txBody>
      </p:sp>
    </p:spTree>
    <p:extLst>
      <p:ext uri="{BB962C8B-B14F-4D97-AF65-F5344CB8AC3E}">
        <p14:creationId xmlns:p14="http://schemas.microsoft.com/office/powerpoint/2010/main" val="2659224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 guiding principle we used is:</a:t>
            </a:r>
          </a:p>
          <a:p>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Value</a:t>
            </a:r>
            <a:r>
              <a:rPr lang="en-US" sz="1200" kern="1200" dirty="0" smtClean="0">
                <a:solidFill>
                  <a:schemeClr val="tx1"/>
                </a:solidFill>
                <a:effectLst/>
                <a:latin typeface="+mn-lt"/>
                <a:ea typeface="+mn-ea"/>
                <a:cs typeface="+mn-cs"/>
              </a:rPr>
              <a:t> is what we value…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Impact is our primary measure of career progression. To grow impact:</a:t>
            </a:r>
          </a:p>
          <a:p>
            <a:pPr lvl="0"/>
            <a:r>
              <a:rPr lang="en-US" sz="1200" kern="1200" dirty="0" smtClean="0">
                <a:solidFill>
                  <a:schemeClr val="tx1"/>
                </a:solidFill>
                <a:effectLst/>
                <a:latin typeface="+mn-lt"/>
                <a:ea typeface="+mn-ea"/>
                <a:cs typeface="+mn-cs"/>
              </a:rPr>
              <a:t>- Managers coach behaviors, foster skill development and create opportunities</a:t>
            </a:r>
          </a:p>
          <a:p>
            <a:pPr lvl="0"/>
            <a:r>
              <a:rPr lang="en-US" sz="1200" kern="1200" dirty="0" smtClean="0">
                <a:solidFill>
                  <a:schemeClr val="tx1"/>
                </a:solidFill>
                <a:effectLst/>
                <a:latin typeface="+mn-lt"/>
                <a:ea typeface="+mn-ea"/>
                <a:cs typeface="+mn-cs"/>
              </a:rPr>
              <a:t>- Colleagues evolve behaviors, develop skills and seize opportunities</a:t>
            </a:r>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16</a:t>
            </a:fld>
            <a:endParaRPr lang="en-US"/>
          </a:p>
        </p:txBody>
      </p:sp>
    </p:spTree>
    <p:extLst>
      <p:ext uri="{BB962C8B-B14F-4D97-AF65-F5344CB8AC3E}">
        <p14:creationId xmlns:p14="http://schemas.microsoft.com/office/powerpoint/2010/main" val="1189338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third guiding</a:t>
            </a:r>
            <a:r>
              <a:rPr lang="en-US" sz="1200" kern="1200" baseline="0" dirty="0" smtClean="0">
                <a:solidFill>
                  <a:schemeClr val="tx1"/>
                </a:solidFill>
                <a:effectLst/>
                <a:latin typeface="+mn-lt"/>
                <a:ea typeface="+mn-ea"/>
                <a:cs typeface="+mn-cs"/>
              </a:rPr>
              <a:t> principle: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With a promotion comes higher expectations</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general as colleagues progress through the levels of a particular career path, it's not the core responsibilities that change but rather expectation levels and scope of responsibility.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promotion is not a reward for past work or loyalty, but rather a reflection of an increased level of responsibility.</a:t>
            </a:r>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17</a:t>
            </a:fld>
            <a:endParaRPr lang="en-US"/>
          </a:p>
        </p:txBody>
      </p:sp>
    </p:spTree>
    <p:extLst>
      <p:ext uri="{BB962C8B-B14F-4D97-AF65-F5344CB8AC3E}">
        <p14:creationId xmlns:p14="http://schemas.microsoft.com/office/powerpoint/2010/main" val="64020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a:t>
            </a:r>
            <a:r>
              <a:rPr lang="en-US" sz="1200" kern="1200" baseline="0" dirty="0" smtClean="0">
                <a:solidFill>
                  <a:schemeClr val="tx1"/>
                </a:solidFill>
                <a:effectLst/>
                <a:latin typeface="+mn-lt"/>
                <a:ea typeface="+mn-ea"/>
                <a:cs typeface="+mn-cs"/>
              </a:rPr>
              <a:t> fourth guiding principle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We value career development over performance ratings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Supporting career development is our </a:t>
            </a:r>
            <a:r>
              <a:rPr lang="en-US" sz="1200" i="1" kern="1200" dirty="0" smtClean="0">
                <a:solidFill>
                  <a:schemeClr val="tx1"/>
                </a:solidFill>
                <a:effectLst/>
                <a:latin typeface="+mn-lt"/>
                <a:ea typeface="+mn-ea"/>
                <a:cs typeface="+mn-cs"/>
              </a:rPr>
              <a:t>primary </a:t>
            </a:r>
            <a:r>
              <a:rPr lang="en-US" sz="1200" kern="1200" dirty="0" smtClean="0">
                <a:solidFill>
                  <a:schemeClr val="tx1"/>
                </a:solidFill>
                <a:effectLst/>
                <a:latin typeface="+mn-lt"/>
                <a:ea typeface="+mn-ea"/>
                <a:cs typeface="+mn-cs"/>
              </a:rPr>
              <a:t>goal; integration with HR rating systems is a </a:t>
            </a:r>
            <a:r>
              <a:rPr lang="en-US" sz="1200" i="1" kern="1200" dirty="0" smtClean="0">
                <a:solidFill>
                  <a:schemeClr val="tx1"/>
                </a:solidFill>
                <a:effectLst/>
                <a:latin typeface="+mn-lt"/>
                <a:ea typeface="+mn-ea"/>
                <a:cs typeface="+mn-cs"/>
              </a:rPr>
              <a:t>secondary </a:t>
            </a:r>
            <a:r>
              <a:rPr lang="en-US" sz="1200" kern="1200" dirty="0" smtClean="0">
                <a:solidFill>
                  <a:schemeClr val="tx1"/>
                </a:solidFill>
                <a:effectLst/>
                <a:latin typeface="+mn-lt"/>
                <a:ea typeface="+mn-ea"/>
                <a:cs typeface="+mn-cs"/>
              </a:rPr>
              <a:t>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company like many others has had an organizational mandate to produce performance ratings that feed into HR</a:t>
            </a:r>
            <a:r>
              <a:rPr lang="en-US" sz="1200" kern="1200" baseline="0" dirty="0" smtClean="0">
                <a:solidFill>
                  <a:schemeClr val="tx1"/>
                </a:solidFill>
                <a:effectLst/>
                <a:latin typeface="+mn-lt"/>
                <a:ea typeface="+mn-ea"/>
                <a:cs typeface="+mn-cs"/>
              </a:rPr>
              <a:t> systems meant to provide accountability. Although we’re interested in finding better ways to support that need, the real reason we’re here is because we passionately believe that people leaders can make a difference in people’s lives – </a:t>
            </a:r>
            <a:r>
              <a:rPr lang="en-US" sz="1200" b="1" i="1" kern="1200" baseline="0" dirty="0" smtClean="0">
                <a:solidFill>
                  <a:schemeClr val="tx1"/>
                </a:solidFill>
                <a:effectLst/>
                <a:latin typeface="+mn-lt"/>
                <a:ea typeface="+mn-ea"/>
                <a:cs typeface="+mn-cs"/>
              </a:rPr>
              <a:t>and</a:t>
            </a:r>
            <a:r>
              <a:rPr lang="en-US" sz="1200" kern="1200" baseline="0" dirty="0" smtClean="0">
                <a:solidFill>
                  <a:schemeClr val="tx1"/>
                </a:solidFill>
                <a:effectLst/>
                <a:latin typeface="+mn-lt"/>
                <a:ea typeface="+mn-ea"/>
                <a:cs typeface="+mn-cs"/>
              </a:rPr>
              <a:t> overall business success - by investing in career development coaching.</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19</a:t>
            </a:fld>
            <a:endParaRPr lang="en-US"/>
          </a:p>
        </p:txBody>
      </p:sp>
    </p:spTree>
    <p:extLst>
      <p:ext uri="{BB962C8B-B14F-4D97-AF65-F5344CB8AC3E}">
        <p14:creationId xmlns:p14="http://schemas.microsoft.com/office/powerpoint/2010/main" val="64324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spend</a:t>
            </a:r>
            <a:r>
              <a:rPr lang="en-US" baseline="0" dirty="0" smtClean="0"/>
              <a:t> a bit of time talking in practical terms about how we built a new kind of framework and rolled it out.</a:t>
            </a:r>
          </a:p>
          <a:p>
            <a:endParaRPr lang="en-US" baseline="0" dirty="0" smtClean="0"/>
          </a:p>
          <a:p>
            <a:r>
              <a:rPr lang="en-US" baseline="0" dirty="0" smtClean="0"/>
              <a:t>At a high level we:</a:t>
            </a:r>
          </a:p>
          <a:p>
            <a:endParaRPr lang="en-US" baseline="0" dirty="0" smtClean="0"/>
          </a:p>
          <a:p>
            <a:r>
              <a:rPr lang="en-US" baseline="0" dirty="0" smtClean="0"/>
              <a:t>-   Discovered the Core Responsibilities</a:t>
            </a:r>
          </a:p>
          <a:p>
            <a:pPr marL="171450" indent="-171450">
              <a:buFontTx/>
              <a:buChar char="-"/>
            </a:pPr>
            <a:r>
              <a:rPr lang="en-US" dirty="0" smtClean="0"/>
              <a:t>Designed</a:t>
            </a:r>
            <a:r>
              <a:rPr lang="en-US" baseline="0" dirty="0" smtClean="0"/>
              <a:t> a set of expectation levels that mapped to our existing corporate job levels</a:t>
            </a:r>
          </a:p>
          <a:p>
            <a:pPr marL="171450" indent="-171450">
              <a:buFontTx/>
              <a:buChar char="-"/>
            </a:pPr>
            <a:r>
              <a:rPr lang="en-US" baseline="0" dirty="0" smtClean="0"/>
              <a:t>Partnered with HR to gain stakeholder buy-in</a:t>
            </a:r>
          </a:p>
          <a:p>
            <a:pPr marL="171450" indent="-171450">
              <a:buFontTx/>
              <a:buChar char="-"/>
            </a:pPr>
            <a:r>
              <a:rPr lang="en-US" dirty="0" smtClean="0"/>
              <a:t>Rolled out a pilot</a:t>
            </a:r>
            <a:r>
              <a:rPr lang="en-US" baseline="0" dirty="0" smtClean="0"/>
              <a:t> program</a:t>
            </a:r>
          </a:p>
          <a:p>
            <a:pPr marL="171450" indent="-171450">
              <a:buFontTx/>
              <a:buChar char="-"/>
            </a:pPr>
            <a:endParaRPr lang="en-US" baseline="0" dirty="0" smtClean="0"/>
          </a:p>
          <a:p>
            <a:pPr marL="0" indent="0">
              <a:buFontTx/>
              <a:buNone/>
            </a:pPr>
            <a:r>
              <a:rPr lang="en-US" baseline="0" dirty="0" smtClean="0"/>
              <a:t>Let’s look at each of those steps in a little more detail…</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20</a:t>
            </a:fld>
            <a:endParaRPr lang="en-US"/>
          </a:p>
        </p:txBody>
      </p:sp>
    </p:spTree>
    <p:extLst>
      <p:ext uri="{BB962C8B-B14F-4D97-AF65-F5344CB8AC3E}">
        <p14:creationId xmlns:p14="http://schemas.microsoft.com/office/powerpoint/2010/main" val="4139957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smtClean="0">
                <a:latin typeface="Arial" panose="020B0604020202020204" pitchFamily="34" charset="0"/>
              </a:rPr>
              <a:t>Iterative, collaborative - directions</a:t>
            </a:r>
          </a:p>
          <a:p>
            <a:endParaRPr lang="en-US" altLang="en-US" dirty="0" smtClean="0">
              <a:latin typeface="Arial" panose="020B0604020202020204" pitchFamily="34" charset="0"/>
            </a:endParaRPr>
          </a:p>
          <a:p>
            <a:r>
              <a:rPr lang="en-US" altLang="en-US" baseline="0" dirty="0" smtClean="0">
                <a:latin typeface="Arial" panose="020B0604020202020204" pitchFamily="34" charset="0"/>
              </a:rPr>
              <a:t>jumbled mess of corporate speak and confusing content</a:t>
            </a:r>
          </a:p>
          <a:p>
            <a:r>
              <a:rPr lang="en-US" dirty="0" smtClean="0"/>
              <a:t>lack of clarity and support around</a:t>
            </a:r>
            <a:r>
              <a:rPr lang="en-US" baseline="0" dirty="0" smtClean="0"/>
              <a:t> career progression </a:t>
            </a:r>
          </a:p>
          <a:p>
            <a:r>
              <a:rPr lang="en-US" baseline="0" dirty="0" smtClean="0"/>
              <a:t>job descriptions no help at all.</a:t>
            </a:r>
            <a:endParaRPr lang="en-US" dirty="0"/>
          </a:p>
        </p:txBody>
      </p:sp>
      <p:sp>
        <p:nvSpPr>
          <p:cNvPr id="4" name="Slide Number Placeholder 3"/>
          <p:cNvSpPr>
            <a:spLocks noGrp="1"/>
          </p:cNvSpPr>
          <p:nvPr>
            <p:ph type="sldNum" sz="quarter" idx="10"/>
          </p:nvPr>
        </p:nvSpPr>
        <p:spPr/>
        <p:txBody>
          <a:bodyPr/>
          <a:lstStyle/>
          <a:p>
            <a:fld id="{1FC482E1-88C5-4C1B-B752-643F26F7A712}" type="slidenum">
              <a:rPr lang="en-US" smtClean="0"/>
              <a:pPr/>
              <a:t>21</a:t>
            </a:fld>
            <a:endParaRPr lang="en-US" dirty="0"/>
          </a:p>
        </p:txBody>
      </p:sp>
    </p:spTree>
    <p:extLst>
      <p:ext uri="{BB962C8B-B14F-4D97-AF65-F5344CB8AC3E}">
        <p14:creationId xmlns:p14="http://schemas.microsoft.com/office/powerpoint/2010/main" val="815976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figured  - cleaning</a:t>
            </a:r>
            <a:r>
              <a:rPr lang="en-US" baseline="0" dirty="0" smtClean="0"/>
              <a:t> up, clearly laying out expectations for each level</a:t>
            </a:r>
          </a:p>
          <a:p>
            <a:endParaRPr lang="en-US" baseline="0" dirty="0" smtClean="0"/>
          </a:p>
          <a:p>
            <a:r>
              <a:rPr lang="en-US" baseline="0" dirty="0" smtClean="0"/>
              <a:t>Frustrated with SMART – better way?</a:t>
            </a:r>
          </a:p>
          <a:p>
            <a:r>
              <a:rPr lang="en-US" baseline="0" dirty="0" smtClean="0"/>
              <a:t>Andy suggested – </a:t>
            </a:r>
            <a:r>
              <a:rPr lang="en-US" altLang="en-US" baseline="0" dirty="0" smtClean="0">
                <a:latin typeface="Arial" panose="020B0604020202020204" pitchFamily="34" charset="0"/>
              </a:rPr>
              <a:t>evaluate based on what’s in there</a:t>
            </a:r>
          </a:p>
          <a:p>
            <a:endParaRPr lang="en-US" baseline="0" dirty="0" smtClean="0">
              <a:latin typeface="Arial" panose="020B0604020202020204" pitchFamily="34" charset="0"/>
            </a:endParaRPr>
          </a:p>
          <a:p>
            <a:r>
              <a:rPr lang="en-US" baseline="0" dirty="0" smtClean="0">
                <a:latin typeface="Arial" panose="020B0604020202020204" pitchFamily="34" charset="0"/>
              </a:rPr>
              <a:t>Clusters!</a:t>
            </a:r>
            <a:endParaRPr lang="en-US" dirty="0"/>
          </a:p>
        </p:txBody>
      </p:sp>
      <p:sp>
        <p:nvSpPr>
          <p:cNvPr id="4" name="Slide Number Placeholder 3"/>
          <p:cNvSpPr>
            <a:spLocks noGrp="1"/>
          </p:cNvSpPr>
          <p:nvPr>
            <p:ph type="sldNum" sz="quarter" idx="10"/>
          </p:nvPr>
        </p:nvSpPr>
        <p:spPr/>
        <p:txBody>
          <a:bodyPr/>
          <a:lstStyle/>
          <a:p>
            <a:fld id="{1FC482E1-88C5-4C1B-B752-643F26F7A712}" type="slidenum">
              <a:rPr lang="en-US" smtClean="0"/>
              <a:pPr/>
              <a:t>22</a:t>
            </a:fld>
            <a:endParaRPr lang="en-US" dirty="0"/>
          </a:p>
        </p:txBody>
      </p:sp>
    </p:spTree>
    <p:extLst>
      <p:ext uri="{BB962C8B-B14F-4D97-AF65-F5344CB8AC3E}">
        <p14:creationId xmlns:p14="http://schemas.microsoft.com/office/powerpoint/2010/main" val="2667780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Arial" panose="020B0604020202020204" pitchFamily="34" charset="0"/>
              </a:rPr>
              <a:t>Todd for years – great success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Merged with clusters - put together a set of Core Responsibilities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The critical ways that software developers create value for our business.</a:t>
            </a:r>
          </a:p>
          <a:p>
            <a:endParaRPr lang="en-US" altLang="en-US" baseline="0" dirty="0" smtClean="0">
              <a:latin typeface="Arial" panose="020B0604020202020204" pitchFamily="34" charset="0"/>
            </a:endParaRPr>
          </a:p>
          <a:p>
            <a:endParaRPr lang="en-US" altLang="en-US" baseline="0" dirty="0" smtClean="0">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58255" indent="-291636" algn="r">
              <a:defRPr sz="2400">
                <a:solidFill>
                  <a:schemeClr val="tx1"/>
                </a:solidFill>
                <a:latin typeface="Arial" panose="020B0604020202020204" pitchFamily="34" charset="0"/>
                <a:ea typeface="MS PGothic" panose="020B0600070205080204" pitchFamily="34" charset="-128"/>
              </a:defRPr>
            </a:lvl2pPr>
            <a:lvl3pPr marL="1166546" indent="-233309" algn="r">
              <a:defRPr sz="2400">
                <a:solidFill>
                  <a:schemeClr val="tx1"/>
                </a:solidFill>
                <a:latin typeface="Arial" panose="020B0604020202020204" pitchFamily="34" charset="0"/>
                <a:ea typeface="MS PGothic" panose="020B0600070205080204" pitchFamily="34" charset="-128"/>
              </a:defRPr>
            </a:lvl3pPr>
            <a:lvl4pPr marL="1633164" indent="-233309" algn="r">
              <a:defRPr sz="2400">
                <a:solidFill>
                  <a:schemeClr val="tx1"/>
                </a:solidFill>
                <a:latin typeface="Arial" panose="020B0604020202020204" pitchFamily="34" charset="0"/>
                <a:ea typeface="MS PGothic" panose="020B0600070205080204" pitchFamily="34" charset="-128"/>
              </a:defRPr>
            </a:lvl4pPr>
            <a:lvl5pPr marL="2099782" indent="-233309" algn="r">
              <a:defRPr sz="2400">
                <a:solidFill>
                  <a:schemeClr val="tx1"/>
                </a:solidFill>
                <a:latin typeface="Arial" panose="020B0604020202020204" pitchFamily="34" charset="0"/>
                <a:ea typeface="MS PGothic" panose="020B0600070205080204" pitchFamily="34" charset="-128"/>
              </a:defRPr>
            </a:lvl5pPr>
            <a:lvl6pPr marL="2566401"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019"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9637"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6256"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E57AB0B-4E57-4645-BAB2-ADC92DA51479}" type="slidenum">
              <a:rPr lang="en-US" altLang="en-US" sz="1200"/>
              <a:pPr/>
              <a:t>23</a:t>
            </a:fld>
            <a:endParaRPr lang="en-US" altLang="en-US" sz="1200"/>
          </a:p>
        </p:txBody>
      </p:sp>
    </p:spTree>
    <p:extLst>
      <p:ext uri="{BB962C8B-B14F-4D97-AF65-F5344CB8AC3E}">
        <p14:creationId xmlns:p14="http://schemas.microsoft.com/office/powerpoint/2010/main" val="952444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latin typeface="Arial" panose="020B0604020202020204" pitchFamily="34" charset="0"/>
              </a:rPr>
              <a:t>Here’s one of them – Quality</a:t>
            </a:r>
          </a:p>
          <a:p>
            <a:pPr eaLnBrk="1" hangingPunct="1">
              <a:spcBef>
                <a:spcPct val="0"/>
              </a:spcBef>
            </a:pPr>
            <a:endParaRPr lang="en-US" altLang="en-US" dirty="0" smtClean="0">
              <a:latin typeface="Arial" panose="020B0604020202020204" pitchFamily="34" charset="0"/>
            </a:endParaRPr>
          </a:p>
          <a:p>
            <a:pPr eaLnBrk="1" hangingPunct="1">
              <a:spcBef>
                <a:spcPct val="0"/>
              </a:spcBef>
            </a:pPr>
            <a:r>
              <a:rPr lang="en-US" altLang="en-US" dirty="0" smtClean="0">
                <a:latin typeface="Arial" panose="020B0604020202020204" pitchFamily="34" charset="0"/>
              </a:rPr>
              <a:t>“Key Contributions to consider” – important aspects</a:t>
            </a:r>
          </a:p>
          <a:p>
            <a:pPr eaLnBrk="1" hangingPunct="1">
              <a:spcBef>
                <a:spcPct val="0"/>
              </a:spcBef>
            </a:pPr>
            <a:endParaRPr lang="en-US" altLang="en-US" dirty="0" smtClean="0">
              <a:latin typeface="Arial" panose="020B0604020202020204" pitchFamily="34" charset="0"/>
            </a:endParaRPr>
          </a:p>
          <a:p>
            <a:pPr eaLnBrk="1" hangingPunct="1">
              <a:spcBef>
                <a:spcPct val="0"/>
              </a:spcBef>
            </a:pPr>
            <a:r>
              <a:rPr lang="en-US" altLang="en-US" dirty="0" smtClean="0">
                <a:latin typeface="Arial" panose="020B0604020202020204" pitchFamily="34" charset="0"/>
              </a:rPr>
              <a:t>manager give </a:t>
            </a:r>
            <a:r>
              <a:rPr lang="en-US" altLang="en-US" baseline="0" dirty="0" smtClean="0">
                <a:latin typeface="Arial" panose="020B0604020202020204" pitchFamily="34" charset="0"/>
              </a:rPr>
              <a:t>feedback - how contributing</a:t>
            </a:r>
          </a:p>
          <a:p>
            <a:pPr eaLnBrk="1" hangingPunct="1">
              <a:spcBef>
                <a:spcPct val="0"/>
              </a:spcBef>
            </a:pPr>
            <a:endParaRPr lang="en-US" altLang="en-US" baseline="0" dirty="0" smtClean="0">
              <a:latin typeface="Arial" panose="020B0604020202020204" pitchFamily="34" charset="0"/>
            </a:endParaRPr>
          </a:p>
          <a:p>
            <a:pPr eaLnBrk="1" hangingPunct="1">
              <a:spcBef>
                <a:spcPct val="0"/>
              </a:spcBef>
            </a:pPr>
            <a:r>
              <a:rPr lang="en-US" altLang="en-US" baseline="0" dirty="0" smtClean="0">
                <a:latin typeface="Arial" panose="020B0604020202020204" pitchFamily="34" charset="0"/>
              </a:rPr>
              <a:t>Cheat sheet</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58255" indent="-291636" algn="r">
              <a:defRPr sz="2400">
                <a:solidFill>
                  <a:schemeClr val="tx1"/>
                </a:solidFill>
                <a:latin typeface="Arial" panose="020B0604020202020204" pitchFamily="34" charset="0"/>
                <a:ea typeface="MS PGothic" panose="020B0600070205080204" pitchFamily="34" charset="-128"/>
              </a:defRPr>
            </a:lvl2pPr>
            <a:lvl3pPr marL="1166546" indent="-233309" algn="r">
              <a:defRPr sz="2400">
                <a:solidFill>
                  <a:schemeClr val="tx1"/>
                </a:solidFill>
                <a:latin typeface="Arial" panose="020B0604020202020204" pitchFamily="34" charset="0"/>
                <a:ea typeface="MS PGothic" panose="020B0600070205080204" pitchFamily="34" charset="-128"/>
              </a:defRPr>
            </a:lvl3pPr>
            <a:lvl4pPr marL="1633164" indent="-233309" algn="r">
              <a:defRPr sz="2400">
                <a:solidFill>
                  <a:schemeClr val="tx1"/>
                </a:solidFill>
                <a:latin typeface="Arial" panose="020B0604020202020204" pitchFamily="34" charset="0"/>
                <a:ea typeface="MS PGothic" panose="020B0600070205080204" pitchFamily="34" charset="-128"/>
              </a:defRPr>
            </a:lvl4pPr>
            <a:lvl5pPr marL="2099782" indent="-233309" algn="r">
              <a:defRPr sz="2400">
                <a:solidFill>
                  <a:schemeClr val="tx1"/>
                </a:solidFill>
                <a:latin typeface="Arial" panose="020B0604020202020204" pitchFamily="34" charset="0"/>
                <a:ea typeface="MS PGothic" panose="020B0600070205080204" pitchFamily="34" charset="-128"/>
              </a:defRPr>
            </a:lvl5pPr>
            <a:lvl6pPr marL="2566401"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019"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9637"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6256"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C37A6E9-52D3-427F-A3A4-B58ABC78AD66}" type="slidenum">
              <a:rPr lang="en-US" altLang="en-US" sz="1200"/>
              <a:pPr/>
              <a:t>24</a:t>
            </a:fld>
            <a:endParaRPr lang="en-US" altLang="en-US" sz="1200"/>
          </a:p>
        </p:txBody>
      </p:sp>
    </p:spTree>
    <p:extLst>
      <p:ext uri="{BB962C8B-B14F-4D97-AF65-F5344CB8AC3E}">
        <p14:creationId xmlns:p14="http://schemas.microsoft.com/office/powerpoint/2010/main" val="254554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A big problem many of us face</a:t>
            </a:r>
            <a:r>
              <a:rPr lang="en-US" baseline="0" dirty="0" smtClean="0"/>
              <a:t> is that traditional HR systems push us into approaches that don’t work well for modern software development</a:t>
            </a:r>
            <a:endParaRPr lang="en-US" dirty="0" smtClean="0"/>
          </a:p>
          <a:p>
            <a:pPr>
              <a:defRPr/>
            </a:pPr>
            <a:endParaRPr lang="en-US" dirty="0" smtClean="0"/>
          </a:p>
          <a:p>
            <a:pPr>
              <a:defRPr/>
            </a:pPr>
            <a:r>
              <a:rPr lang="en-US" dirty="0" smtClean="0">
                <a:latin typeface="+mn-lt"/>
                <a:ea typeface="+mn-ea"/>
                <a:cs typeface="+mn-cs"/>
              </a:rPr>
              <a:t>Most systems push for SMART objectives and Management by Objective</a:t>
            </a:r>
            <a:endParaRPr lang="en-US" dirty="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58255" indent="-291636" algn="r">
              <a:defRPr sz="2400">
                <a:solidFill>
                  <a:schemeClr val="tx1"/>
                </a:solidFill>
                <a:latin typeface="Arial" panose="020B0604020202020204" pitchFamily="34" charset="0"/>
                <a:ea typeface="MS PGothic" panose="020B0600070205080204" pitchFamily="34" charset="-128"/>
              </a:defRPr>
            </a:lvl2pPr>
            <a:lvl3pPr marL="1166546" indent="-233309" algn="r">
              <a:defRPr sz="2400">
                <a:solidFill>
                  <a:schemeClr val="tx1"/>
                </a:solidFill>
                <a:latin typeface="Arial" panose="020B0604020202020204" pitchFamily="34" charset="0"/>
                <a:ea typeface="MS PGothic" panose="020B0600070205080204" pitchFamily="34" charset="-128"/>
              </a:defRPr>
            </a:lvl3pPr>
            <a:lvl4pPr marL="1633164" indent="-233309" algn="r">
              <a:defRPr sz="2400">
                <a:solidFill>
                  <a:schemeClr val="tx1"/>
                </a:solidFill>
                <a:latin typeface="Arial" panose="020B0604020202020204" pitchFamily="34" charset="0"/>
                <a:ea typeface="MS PGothic" panose="020B0600070205080204" pitchFamily="34" charset="-128"/>
              </a:defRPr>
            </a:lvl4pPr>
            <a:lvl5pPr marL="2099782" indent="-233309" algn="r">
              <a:defRPr sz="2400">
                <a:solidFill>
                  <a:schemeClr val="tx1"/>
                </a:solidFill>
                <a:latin typeface="Arial" panose="020B0604020202020204" pitchFamily="34" charset="0"/>
                <a:ea typeface="MS PGothic" panose="020B0600070205080204" pitchFamily="34" charset="-128"/>
              </a:defRPr>
            </a:lvl5pPr>
            <a:lvl6pPr marL="2566401"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019"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9637"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6256"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553897E-22C6-4EBC-BC74-F960A424F813}" type="slidenum">
              <a:rPr lang="en-US" altLang="en-US" sz="1200"/>
              <a:pPr/>
              <a:t>6</a:t>
            </a:fld>
            <a:endParaRPr lang="en-US" altLang="en-US" sz="1200"/>
          </a:p>
        </p:txBody>
      </p:sp>
    </p:spTree>
    <p:extLst>
      <p:ext uri="{BB962C8B-B14F-4D97-AF65-F5344CB8AC3E}">
        <p14:creationId xmlns:p14="http://schemas.microsoft.com/office/powerpoint/2010/main" val="2860250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Patterns – generalized expectation levels</a:t>
            </a:r>
            <a:endParaRPr lang="en-US" altLang="en-US" baseline="0" dirty="0" smtClean="0">
              <a:latin typeface="Arial" panose="020B0604020202020204" pitchFamily="34" charset="0"/>
            </a:endParaRP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Behavior-focused, all 5 – evaluate on own contribution levels, contrived</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Promotion – expectations go up</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58255" indent="-291636" algn="r">
              <a:defRPr sz="2400">
                <a:solidFill>
                  <a:schemeClr val="tx1"/>
                </a:solidFill>
                <a:latin typeface="Arial" panose="020B0604020202020204" pitchFamily="34" charset="0"/>
                <a:ea typeface="MS PGothic" panose="020B0600070205080204" pitchFamily="34" charset="-128"/>
              </a:defRPr>
            </a:lvl2pPr>
            <a:lvl3pPr marL="1166546" indent="-233309" algn="r">
              <a:defRPr sz="2400">
                <a:solidFill>
                  <a:schemeClr val="tx1"/>
                </a:solidFill>
                <a:latin typeface="Arial" panose="020B0604020202020204" pitchFamily="34" charset="0"/>
                <a:ea typeface="MS PGothic" panose="020B0600070205080204" pitchFamily="34" charset="-128"/>
              </a:defRPr>
            </a:lvl3pPr>
            <a:lvl4pPr marL="1633164" indent="-233309" algn="r">
              <a:defRPr sz="2400">
                <a:solidFill>
                  <a:schemeClr val="tx1"/>
                </a:solidFill>
                <a:latin typeface="Arial" panose="020B0604020202020204" pitchFamily="34" charset="0"/>
                <a:ea typeface="MS PGothic" panose="020B0600070205080204" pitchFamily="34" charset="-128"/>
              </a:defRPr>
            </a:lvl4pPr>
            <a:lvl5pPr marL="2099782" indent="-233309" algn="r">
              <a:defRPr sz="2400">
                <a:solidFill>
                  <a:schemeClr val="tx1"/>
                </a:solidFill>
                <a:latin typeface="Arial" panose="020B0604020202020204" pitchFamily="34" charset="0"/>
                <a:ea typeface="MS PGothic" panose="020B0600070205080204" pitchFamily="34" charset="-128"/>
              </a:defRPr>
            </a:lvl5pPr>
            <a:lvl6pPr marL="2566401"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019"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9637"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6256"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B153A49-5A70-4A48-A315-07CF0F9387F5}" type="slidenum">
              <a:rPr lang="en-US" altLang="en-US" sz="1200"/>
              <a:pPr/>
              <a:t>25</a:t>
            </a:fld>
            <a:endParaRPr lang="en-US" altLang="en-US" sz="1200"/>
          </a:p>
        </p:txBody>
      </p:sp>
    </p:spTree>
    <p:extLst>
      <p:ext uri="{BB962C8B-B14F-4D97-AF65-F5344CB8AC3E}">
        <p14:creationId xmlns:p14="http://schemas.microsoft.com/office/powerpoint/2010/main" val="2274616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anose="020B0604020202020204" pitchFamily="34" charset="0"/>
              <a:buNone/>
            </a:pPr>
            <a:r>
              <a:rPr lang="en-US" sz="2000" dirty="0" smtClean="0"/>
              <a:t>5</a:t>
            </a:r>
            <a:r>
              <a:rPr lang="en-US" sz="2000" baseline="0" dirty="0" smtClean="0"/>
              <a:t> CRs…</a:t>
            </a:r>
          </a:p>
          <a:p>
            <a:pPr lvl="0">
              <a:buFont typeface="Arial" panose="020B0604020202020204" pitchFamily="34" charset="0"/>
              <a:buNone/>
            </a:pPr>
            <a:r>
              <a:rPr lang="en-US" sz="2000" baseline="0" dirty="0" smtClean="0"/>
              <a:t>Set of expectations by level…</a:t>
            </a:r>
            <a:endParaRPr lang="en-US" sz="2000" dirty="0" smtClean="0"/>
          </a:p>
          <a:p>
            <a:pPr lvl="0">
              <a:buFont typeface="Arial" panose="020B0604020202020204" pitchFamily="34" charset="0"/>
              <a:buNone/>
            </a:pPr>
            <a:r>
              <a:rPr lang="en-US" sz="2000" dirty="0" smtClean="0"/>
              <a:t>Suddenly</a:t>
            </a:r>
            <a:r>
              <a:rPr lang="en-US" sz="2000" baseline="0" dirty="0" smtClean="0"/>
              <a:t> we had a framework on our hands</a:t>
            </a:r>
            <a:endParaRPr lang="en-US" sz="2000" dirty="0" smtClean="0"/>
          </a:p>
          <a:p>
            <a:pPr lvl="0">
              <a:buFont typeface="Arial" panose="020B0604020202020204" pitchFamily="34" charset="0"/>
              <a:buNone/>
            </a:pPr>
            <a:endParaRPr lang="en-US" sz="2000" dirty="0" smtClean="0"/>
          </a:p>
          <a:p>
            <a:pPr lvl="0">
              <a:buFont typeface="Arial" panose="020B0604020202020204" pitchFamily="34" charset="0"/>
              <a:buNone/>
            </a:pPr>
            <a:r>
              <a:rPr lang="en-US" sz="2000" dirty="0" smtClean="0"/>
              <a:t>Accomplish</a:t>
            </a:r>
          </a:p>
          <a:p>
            <a:pPr lvl="0">
              <a:buFont typeface="Arial" panose="020B0604020202020204" pitchFamily="34" charset="0"/>
              <a:buNone/>
            </a:pPr>
            <a:r>
              <a:rPr lang="en-US" sz="2000" dirty="0" smtClean="0"/>
              <a:t>What</a:t>
            </a:r>
            <a:r>
              <a:rPr lang="en-US" sz="2000" baseline="0" dirty="0" smtClean="0"/>
              <a:t> we expect</a:t>
            </a:r>
          </a:p>
          <a:p>
            <a:pPr lvl="0">
              <a:buFont typeface="Arial" panose="020B0604020202020204" pitchFamily="34" charset="0"/>
              <a:buNone/>
            </a:pPr>
            <a:r>
              <a:rPr lang="en-US" sz="2000" baseline="0" dirty="0" smtClean="0"/>
              <a:t>Performing against</a:t>
            </a:r>
          </a:p>
          <a:p>
            <a:pPr lvl="0">
              <a:buFont typeface="Arial" panose="020B0604020202020204" pitchFamily="34" charset="0"/>
              <a:buNone/>
            </a:pPr>
            <a:r>
              <a:rPr lang="en-US" sz="2000" baseline="0" dirty="0" smtClean="0"/>
              <a:t>Where to focus - improving</a:t>
            </a:r>
          </a:p>
          <a:p>
            <a:pPr lvl="0">
              <a:buFont typeface="Arial" panose="020B0604020202020204" pitchFamily="34" charset="0"/>
              <a:buNone/>
            </a:pPr>
            <a:r>
              <a:rPr lang="en-US" sz="2000" baseline="0" dirty="0" smtClean="0"/>
              <a:t>Next level up</a:t>
            </a:r>
          </a:p>
          <a:p>
            <a:pPr lvl="0">
              <a:buFont typeface="Arial" panose="020B0604020202020204" pitchFamily="34" charset="0"/>
              <a:buNone/>
            </a:pPr>
            <a:r>
              <a:rPr lang="en-US" sz="2000" baseline="0" dirty="0" smtClean="0"/>
              <a:t>Opportunities to grow</a:t>
            </a:r>
          </a:p>
          <a:p>
            <a:pPr lvl="0">
              <a:buFont typeface="Arial" panose="020B0604020202020204" pitchFamily="34" charset="0"/>
              <a:buNone/>
            </a:pPr>
            <a:endParaRPr lang="en-US" sz="200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26</a:t>
            </a:fld>
            <a:endParaRPr lang="en-US"/>
          </a:p>
        </p:txBody>
      </p:sp>
    </p:spTree>
    <p:extLst>
      <p:ext uri="{BB962C8B-B14F-4D97-AF65-F5344CB8AC3E}">
        <p14:creationId xmlns:p14="http://schemas.microsoft.com/office/powerpoint/2010/main" val="3465166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Abby Britt – side by side – great</a:t>
            </a:r>
            <a:r>
              <a:rPr lang="en-US" baseline="0" dirty="0" smtClean="0"/>
              <a:t> sponsor</a:t>
            </a:r>
          </a:p>
          <a:p>
            <a:r>
              <a:rPr lang="en-US" baseline="0" dirty="0" smtClean="0"/>
              <a:t>Convince this audience</a:t>
            </a:r>
          </a:p>
          <a:p>
            <a:endParaRPr lang="en-US" baseline="0" dirty="0" smtClean="0"/>
          </a:p>
          <a:p>
            <a:r>
              <a:rPr lang="en-US" baseline="0" dirty="0" smtClean="0"/>
              <a:t>HR org - substitute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27</a:t>
            </a:fld>
            <a:endParaRPr lang="en-US"/>
          </a:p>
        </p:txBody>
      </p:sp>
    </p:spTree>
    <p:extLst>
      <p:ext uri="{BB962C8B-B14F-4D97-AF65-F5344CB8AC3E}">
        <p14:creationId xmlns:p14="http://schemas.microsoft.com/office/powerpoint/2010/main" val="1458714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Software developers experience constant change; they may not know what they’ll be working on from one week to the next.</a:t>
            </a:r>
          </a:p>
          <a:p>
            <a:pPr marL="174982" indent="-174982">
              <a:buFontTx/>
              <a:buChar char="-"/>
            </a:pPr>
            <a:endParaRPr lang="en-US" baseline="0" dirty="0" smtClean="0"/>
          </a:p>
          <a:p>
            <a:pPr marL="174982" indent="-174982">
              <a:buFontTx/>
              <a:buChar char="-"/>
            </a:pPr>
            <a:r>
              <a:rPr lang="en-US" baseline="0" dirty="0" smtClean="0"/>
              <a:t>Also our agile development process already provides a robust mechanism for driving clarity of goals and accountability</a:t>
            </a:r>
          </a:p>
          <a:p>
            <a:pPr marL="174982" indent="-174982">
              <a:buFontTx/>
              <a:buChar char="-"/>
            </a:pPr>
            <a:endParaRPr lang="en-US" baseline="0" dirty="0" smtClean="0"/>
          </a:p>
          <a:p>
            <a:pPr marL="174982" indent="-174982">
              <a:buFontTx/>
              <a:buChar char="-"/>
            </a:pPr>
            <a:r>
              <a:rPr lang="en-US" dirty="0"/>
              <a:t> In Agile development we already have a good framework so another approach could work better</a:t>
            </a:r>
          </a:p>
        </p:txBody>
      </p:sp>
      <p:sp>
        <p:nvSpPr>
          <p:cNvPr id="4" name="Slide Number Placeholder 3"/>
          <p:cNvSpPr>
            <a:spLocks noGrp="1"/>
          </p:cNvSpPr>
          <p:nvPr>
            <p:ph type="sldNum" sz="quarter" idx="10"/>
          </p:nvPr>
        </p:nvSpPr>
        <p:spPr/>
        <p:txBody>
          <a:bodyPr/>
          <a:lstStyle/>
          <a:p>
            <a:fld id="{1FC482E1-88C5-4C1B-B752-643F26F7A712}" type="slidenum">
              <a:rPr lang="en-US" smtClean="0"/>
              <a:pPr/>
              <a:t>28</a:t>
            </a:fld>
            <a:endParaRPr lang="en-US" dirty="0"/>
          </a:p>
        </p:txBody>
      </p:sp>
    </p:spTree>
    <p:extLst>
      <p:ext uri="{BB962C8B-B14F-4D97-AF65-F5344CB8AC3E}">
        <p14:creationId xmlns:p14="http://schemas.microsoft.com/office/powerpoint/2010/main" val="1788420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were ready. </a:t>
            </a:r>
          </a:p>
          <a:p>
            <a:r>
              <a:rPr lang="en-US" dirty="0" smtClean="0"/>
              <a:t>pilot program in 2015,</a:t>
            </a:r>
            <a:r>
              <a:rPr lang="en-US" baseline="0" dirty="0" smtClean="0"/>
              <a:t> 200 software developers. </a:t>
            </a:r>
          </a:p>
          <a:p>
            <a:r>
              <a:rPr lang="en-US" baseline="0" dirty="0" smtClean="0"/>
              <a:t>Support materials, training, 1:1 coaching</a:t>
            </a:r>
          </a:p>
          <a:p>
            <a:endParaRPr lang="en-US" baseline="0" dirty="0" smtClean="0"/>
          </a:p>
          <a:p>
            <a:r>
              <a:rPr lang="en-US" baseline="0" dirty="0" smtClean="0"/>
              <a:t>The experiment began…</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29</a:t>
            </a:fld>
            <a:endParaRPr lang="en-US"/>
          </a:p>
        </p:txBody>
      </p:sp>
    </p:spTree>
    <p:extLst>
      <p:ext uri="{BB962C8B-B14F-4D97-AF65-F5344CB8AC3E}">
        <p14:creationId xmlns:p14="http://schemas.microsoft.com/office/powerpoint/2010/main" val="1094253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Blue columns – 5 CRs</a:t>
            </a:r>
          </a:p>
          <a:p>
            <a:r>
              <a:rPr lang="en-US" baseline="0" dirty="0" smtClean="0"/>
              <a:t>Orange gradients – progressively higher levels of behavior and impact</a:t>
            </a:r>
          </a:p>
          <a:p>
            <a:r>
              <a:rPr lang="en-US" baseline="0" dirty="0" smtClean="0"/>
              <a:t>Illustrate &amp; communicate – dots</a:t>
            </a:r>
          </a:p>
          <a:p>
            <a:r>
              <a:rPr lang="en-US" baseline="0" dirty="0" smtClean="0"/>
              <a:t>Dean the Coding Machine – delivery, productivity – above and beyond</a:t>
            </a:r>
          </a:p>
          <a:p>
            <a:r>
              <a:rPr lang="en-US" baseline="0" dirty="0" smtClean="0"/>
              <a:t>1995 – legacy app – tech debt – no interest in learning, automation fad</a:t>
            </a:r>
          </a:p>
          <a:p>
            <a:r>
              <a:rPr lang="en-US" baseline="0" dirty="0" err="1" smtClean="0"/>
              <a:t>Sr</a:t>
            </a:r>
            <a:r>
              <a:rPr lang="en-US" baseline="0" dirty="0" smtClean="0"/>
              <a:t> SW </a:t>
            </a:r>
            <a:r>
              <a:rPr lang="en-US" baseline="0" dirty="0" err="1" smtClean="0"/>
              <a:t>Eng</a:t>
            </a:r>
            <a:r>
              <a:rPr lang="en-US" baseline="0" dirty="0" smtClean="0"/>
              <a:t> – stuck? Next level?</a:t>
            </a:r>
          </a:p>
          <a:p>
            <a:r>
              <a:rPr lang="en-US" baseline="0" dirty="0" smtClean="0"/>
              <a:t>Red line – expectations – self directed, chasing, initiative, provide tests</a:t>
            </a:r>
          </a:p>
          <a:p>
            <a:r>
              <a:rPr lang="en-US" baseline="0" dirty="0" smtClean="0"/>
              <a:t>Manager – sit down, coaching </a:t>
            </a:r>
            <a:r>
              <a:rPr lang="en-US" baseline="0" dirty="0" err="1" smtClean="0"/>
              <a:t>msg</a:t>
            </a:r>
            <a:r>
              <a:rPr lang="en-US" baseline="0" dirty="0" smtClean="0"/>
              <a:t>, visualization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30</a:t>
            </a:fld>
            <a:endParaRPr lang="en-US"/>
          </a:p>
        </p:txBody>
      </p:sp>
    </p:spTree>
    <p:extLst>
      <p:ext uri="{BB962C8B-B14F-4D97-AF65-F5344CB8AC3E}">
        <p14:creationId xmlns:p14="http://schemas.microsoft.com/office/powerpoint/2010/main" val="2956107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they choose</a:t>
            </a:r>
            <a:r>
              <a:rPr lang="en-US" baseline="0" dirty="0" smtClean="0"/>
              <a:t> from what is on the table?</a:t>
            </a:r>
          </a:p>
          <a:p>
            <a:endParaRPr lang="en-US" baseline="0" dirty="0" smtClean="0"/>
          </a:p>
          <a:p>
            <a:r>
              <a:rPr lang="en-US" baseline="0" dirty="0" smtClean="0"/>
              <a:t>Can we give them the latitude to adjust the dots for their story?</a:t>
            </a:r>
          </a:p>
        </p:txBody>
      </p:sp>
      <p:sp>
        <p:nvSpPr>
          <p:cNvPr id="4" name="Slide Number Placeholder 3"/>
          <p:cNvSpPr>
            <a:spLocks noGrp="1"/>
          </p:cNvSpPr>
          <p:nvPr>
            <p:ph type="sldNum" sz="quarter" idx="10"/>
          </p:nvPr>
        </p:nvSpPr>
        <p:spPr/>
        <p:txBody>
          <a:bodyPr/>
          <a:lstStyle/>
          <a:p>
            <a:fld id="{894D0A5C-6B8D-8740-ACDD-A40F7FCA9420}" type="slidenum">
              <a:rPr lang="en-US" smtClean="0"/>
              <a:t>31</a:t>
            </a:fld>
            <a:endParaRPr lang="en-US"/>
          </a:p>
        </p:txBody>
      </p:sp>
    </p:spTree>
    <p:extLst>
      <p:ext uri="{BB962C8B-B14F-4D97-AF65-F5344CB8AC3E}">
        <p14:creationId xmlns:p14="http://schemas.microsoft.com/office/powerpoint/2010/main" val="3556477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48</a:t>
            </a:fld>
            <a:endParaRPr lang="en-US"/>
          </a:p>
        </p:txBody>
      </p:sp>
    </p:spTree>
    <p:extLst>
      <p:ext uri="{BB962C8B-B14F-4D97-AF65-F5344CB8AC3E}">
        <p14:creationId xmlns:p14="http://schemas.microsoft.com/office/powerpoint/2010/main" val="3105514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a:t>
            </a:r>
            <a:r>
              <a:rPr lang="en-US" baseline="0" dirty="0" smtClean="0"/>
              <a:t> overwhelmingly positive response.  Clearly a good indicator that the managers found it to be an improvement. </a:t>
            </a:r>
          </a:p>
          <a:p>
            <a:endParaRPr lang="en-US" baseline="0" dirty="0" smtClean="0"/>
          </a:p>
          <a:p>
            <a:r>
              <a:rPr lang="en-US" baseline="0" dirty="0" smtClean="0"/>
              <a:t>…unless they were just saying that because they knew the system had executive support.  But I don’t think that was the case  We have a rather open trust environment where if there were issues the managers were not afraid to speak up. </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49</a:t>
            </a:fld>
            <a:endParaRPr lang="en-US"/>
          </a:p>
        </p:txBody>
      </p:sp>
    </p:spTree>
    <p:extLst>
      <p:ext uri="{BB962C8B-B14F-4D97-AF65-F5344CB8AC3E}">
        <p14:creationId xmlns:p14="http://schemas.microsoft.com/office/powerpoint/2010/main" val="42270788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bad for a first year of the program.  Certainly we would like to move the needle</a:t>
            </a:r>
            <a:r>
              <a:rPr lang="en-US" baseline="0" dirty="0" smtClean="0"/>
              <a:t> on this one a bit more.</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50</a:t>
            </a:fld>
            <a:endParaRPr lang="en-US"/>
          </a:p>
        </p:txBody>
      </p:sp>
    </p:spTree>
    <p:extLst>
      <p:ext uri="{BB962C8B-B14F-4D97-AF65-F5344CB8AC3E}">
        <p14:creationId xmlns:p14="http://schemas.microsoft.com/office/powerpoint/2010/main" val="3666050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smtClean="0">
                <a:latin typeface="Verdana" panose="020B0604030504040204" pitchFamily="34" charset="0"/>
              </a:rPr>
              <a:t>Helpful library</a:t>
            </a:r>
            <a:r>
              <a:rPr lang="en-US" altLang="en-US" b="0" baseline="0" dirty="0" smtClean="0">
                <a:latin typeface="Verdana" panose="020B0604030504040204" pitchFamily="34" charset="0"/>
              </a:rPr>
              <a:t> of templates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baseline="0" dirty="0" smtClean="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baseline="0" dirty="0" smtClean="0">
                <a:latin typeface="Verdana" panose="020B0604030504040204" pitchFamily="34" charset="0"/>
              </a:rPr>
              <a:t>Here’s one they suggest for software developers…</a:t>
            </a:r>
            <a:endParaRPr lang="en-US" altLang="en-US" b="0" dirty="0" smtClean="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dirty="0" smtClean="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Verdana" panose="020B0604030504040204" pitchFamily="34" charset="0"/>
              </a:rPr>
              <a:t>What could go wrong? The mind runs wild with other possibilities….</a:t>
            </a:r>
            <a:endParaRPr lang="en-US" altLang="en-US" b="0" dirty="0" smtClean="0">
              <a:latin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7</a:t>
            </a:fld>
            <a:endParaRPr lang="en-US"/>
          </a:p>
        </p:txBody>
      </p:sp>
    </p:spTree>
    <p:extLst>
      <p:ext uri="{BB962C8B-B14F-4D97-AF65-F5344CB8AC3E}">
        <p14:creationId xmlns:p14="http://schemas.microsoft.com/office/powerpoint/2010/main" val="755210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a:t>
            </a:r>
            <a:r>
              <a:rPr lang="en-US" baseline="0" dirty="0" smtClean="0"/>
              <a:t> the managers liked the system because  it simplified their life.  They no longer had to come up with SMART objectives.  So we asked the managers to give their perception of the impact on our colleagues.  They felt that overall it was positive. </a:t>
            </a:r>
          </a:p>
          <a:p>
            <a:endParaRPr lang="en-US" baseline="0" dirty="0" smtClean="0"/>
          </a:p>
          <a:p>
            <a:r>
              <a:rPr lang="en-US" baseline="0" dirty="0" smtClean="0"/>
              <a:t>So we could declare victory!!!!!</a:t>
            </a:r>
          </a:p>
          <a:p>
            <a:endParaRPr lang="en-US" baseline="0" dirty="0" smtClean="0"/>
          </a:p>
          <a:p>
            <a:r>
              <a:rPr lang="en-US" baseline="0" dirty="0" smtClean="0"/>
              <a:t>But maybe not yet.  Maybe we should survey some of our other stakeholders, namely our customers, our colleagues.  What do they think of the new system?</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51</a:t>
            </a:fld>
            <a:endParaRPr lang="en-US"/>
          </a:p>
        </p:txBody>
      </p:sp>
    </p:spTree>
    <p:extLst>
      <p:ext uri="{BB962C8B-B14F-4D97-AF65-F5344CB8AC3E}">
        <p14:creationId xmlns:p14="http://schemas.microsoft.com/office/powerpoint/2010/main" val="350423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52</a:t>
            </a:fld>
            <a:endParaRPr lang="en-US"/>
          </a:p>
        </p:txBody>
      </p:sp>
    </p:spTree>
    <p:extLst>
      <p:ext uri="{BB962C8B-B14F-4D97-AF65-F5344CB8AC3E}">
        <p14:creationId xmlns:p14="http://schemas.microsoft.com/office/powerpoint/2010/main" val="147236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the survey show?  Some people have long toes!  Some people will hate performance reviews</a:t>
            </a:r>
            <a:r>
              <a:rPr lang="en-US" baseline="0" dirty="0" smtClean="0"/>
              <a:t> no matter what.  Or maybe they loved or felt comfortable with the old SMART objectives.    But overall we had positive response from our colleagues.   </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53</a:t>
            </a:fld>
            <a:endParaRPr lang="en-US"/>
          </a:p>
        </p:txBody>
      </p:sp>
    </p:spTree>
    <p:extLst>
      <p:ext uri="{BB962C8B-B14F-4D97-AF65-F5344CB8AC3E}">
        <p14:creationId xmlns:p14="http://schemas.microsoft.com/office/powerpoint/2010/main" val="3306901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one we really want to see grow.  Pretty darn good for a first year rollout.  But we know we can improve we will continue to monitor how this evolves.</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54</a:t>
            </a:fld>
            <a:endParaRPr lang="en-US"/>
          </a:p>
        </p:txBody>
      </p:sp>
    </p:spTree>
    <p:extLst>
      <p:ext uri="{BB962C8B-B14F-4D97-AF65-F5344CB8AC3E}">
        <p14:creationId xmlns:p14="http://schemas.microsoft.com/office/powerpoint/2010/main" val="31216740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a generally positive reaction</a:t>
            </a:r>
            <a:r>
              <a:rPr lang="en-US" baseline="0" dirty="0" smtClean="0"/>
              <a:t> from our colleagues.  Even though the descriptions are subjective, the colleagues now have something more concrete to look at relative to job expectations.  This enables the critical conversations that we want to have. </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55</a:t>
            </a:fld>
            <a:endParaRPr lang="en-US"/>
          </a:p>
        </p:txBody>
      </p:sp>
    </p:spTree>
    <p:extLst>
      <p:ext uri="{BB962C8B-B14F-4D97-AF65-F5344CB8AC3E}">
        <p14:creationId xmlns:p14="http://schemas.microsoft.com/office/powerpoint/2010/main" val="28471276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56</a:t>
            </a:fld>
            <a:endParaRPr lang="en-US"/>
          </a:p>
        </p:txBody>
      </p:sp>
    </p:spTree>
    <p:extLst>
      <p:ext uri="{BB962C8B-B14F-4D97-AF65-F5344CB8AC3E}">
        <p14:creationId xmlns:p14="http://schemas.microsoft.com/office/powerpoint/2010/main" val="847649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Tx/>
              <a:buChar char="-"/>
            </a:pPr>
            <a:r>
              <a:rPr lang="en-US" dirty="0" smtClean="0"/>
              <a:t>Concerns that 3.0 is a “poor” rating when in reality it might be perfectly</a:t>
            </a:r>
            <a:r>
              <a:rPr lang="en-US" baseline="0" dirty="0" smtClean="0"/>
              <a:t> applicable to a great performer who just got promoted.</a:t>
            </a:r>
          </a:p>
          <a:p>
            <a:pPr marL="174982" indent="-174982">
              <a:buFontTx/>
              <a:buChar char="-"/>
            </a:pPr>
            <a:r>
              <a:rPr lang="en-US" baseline="0" dirty="0" smtClean="0"/>
              <a:t>The range of useful ratings is very narrow for the scoring model, making it very difficult to achieve appropriate overall ratings.</a:t>
            </a:r>
          </a:p>
          <a:p>
            <a:endParaRPr lang="en-US" dirty="0"/>
          </a:p>
        </p:txBody>
      </p:sp>
      <p:sp>
        <p:nvSpPr>
          <p:cNvPr id="4" name="Slide Number Placeholder 3"/>
          <p:cNvSpPr>
            <a:spLocks noGrp="1"/>
          </p:cNvSpPr>
          <p:nvPr>
            <p:ph type="sldNum" sz="quarter" idx="10"/>
          </p:nvPr>
        </p:nvSpPr>
        <p:spPr/>
        <p:txBody>
          <a:bodyPr/>
          <a:lstStyle/>
          <a:p>
            <a:fld id="{1FC482E1-88C5-4C1B-B752-643F26F7A712}" type="slidenum">
              <a:rPr lang="en-US" smtClean="0"/>
              <a:pPr/>
              <a:t>57</a:t>
            </a:fld>
            <a:endParaRPr lang="en-US" dirty="0"/>
          </a:p>
        </p:txBody>
      </p:sp>
    </p:spTree>
    <p:extLst>
      <p:ext uri="{BB962C8B-B14F-4D97-AF65-F5344CB8AC3E}">
        <p14:creationId xmlns:p14="http://schemas.microsoft.com/office/powerpoint/2010/main" val="14874312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you’ve seen in the exercise, we’re</a:t>
            </a:r>
            <a:r>
              <a:rPr lang="en-US" baseline="0" dirty="0" smtClean="0"/>
              <a:t> now</a:t>
            </a:r>
            <a:r>
              <a:rPr lang="en-US" dirty="0" smtClean="0"/>
              <a:t> expressing</a:t>
            </a:r>
            <a:r>
              <a:rPr lang="en-US" baseline="0" dirty="0" smtClean="0"/>
              <a:t> the expectation levels in terms of both behaviors and impact.</a:t>
            </a:r>
          </a:p>
          <a:p>
            <a:endParaRPr lang="en-US" baseline="0" dirty="0" smtClean="0"/>
          </a:p>
          <a:p>
            <a:r>
              <a:rPr lang="en-US" baseline="0" dirty="0" smtClean="0"/>
              <a:t>This has brought greater expressive power to our framework, which helps us better address the development needs of colleagues growing into the higher levels. One of the things we’ve always emphasized is that this is just a framework – managers need to adapt it to each individual’s context.</a:t>
            </a:r>
          </a:p>
          <a:p>
            <a:endParaRPr lang="en-US" baseline="0" dirty="0" smtClean="0"/>
          </a:p>
          <a:p>
            <a:r>
              <a:rPr lang="en-US" baseline="0" dirty="0" smtClean="0"/>
              <a:t>One of the things we’re already seeing is that the more we add to the system – for example, better support for special cases – the more complex it gets. The more complex it gets, the less accessible it is. </a:t>
            </a:r>
          </a:p>
          <a:p>
            <a:endParaRPr lang="en-US" baseline="0" dirty="0" smtClean="0"/>
          </a:p>
          <a:p>
            <a:r>
              <a:rPr lang="en-US" baseline="0" dirty="0" smtClean="0"/>
              <a:t>In short, we are increasingly suspecting that less is more.</a:t>
            </a:r>
            <a:endParaRPr lang="en-US" dirty="0"/>
          </a:p>
        </p:txBody>
      </p:sp>
      <p:sp>
        <p:nvSpPr>
          <p:cNvPr id="4" name="Slide Number Placeholder 3"/>
          <p:cNvSpPr>
            <a:spLocks noGrp="1"/>
          </p:cNvSpPr>
          <p:nvPr>
            <p:ph type="sldNum" sz="quarter" idx="10"/>
          </p:nvPr>
        </p:nvSpPr>
        <p:spPr/>
        <p:txBody>
          <a:bodyPr/>
          <a:lstStyle/>
          <a:p>
            <a:fld id="{1FC482E1-88C5-4C1B-B752-643F26F7A712}" type="slidenum">
              <a:rPr lang="en-US" smtClean="0"/>
              <a:pPr/>
              <a:t>58</a:t>
            </a:fld>
            <a:endParaRPr lang="en-US" dirty="0"/>
          </a:p>
        </p:txBody>
      </p:sp>
    </p:spTree>
    <p:extLst>
      <p:ext uri="{BB962C8B-B14F-4D97-AF65-F5344CB8AC3E}">
        <p14:creationId xmlns:p14="http://schemas.microsoft.com/office/powerpoint/2010/main" val="10117194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more roles</a:t>
            </a:r>
          </a:p>
          <a:p>
            <a:endParaRPr lang="en-US" dirty="0" smtClean="0"/>
          </a:p>
          <a:p>
            <a:r>
              <a:rPr lang="en-US" dirty="0" smtClean="0"/>
              <a:t>Different directions</a:t>
            </a:r>
          </a:p>
          <a:p>
            <a:endParaRPr lang="en-US" dirty="0" smtClean="0"/>
          </a:p>
          <a:p>
            <a:r>
              <a:rPr lang="en-US" dirty="0" err="1" smtClean="0"/>
              <a:t>Mgrs</a:t>
            </a:r>
            <a:r>
              <a:rPr lang="en-US" dirty="0" smtClean="0"/>
              <a:t> – ground up</a:t>
            </a:r>
          </a:p>
          <a:p>
            <a:endParaRPr lang="en-US" dirty="0" smtClean="0"/>
          </a:p>
          <a:p>
            <a:r>
              <a:rPr lang="en-US" dirty="0" smtClean="0"/>
              <a:t>SQA similar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59</a:t>
            </a:fld>
            <a:endParaRPr lang="en-US"/>
          </a:p>
        </p:txBody>
      </p:sp>
    </p:spTree>
    <p:extLst>
      <p:ext uri="{BB962C8B-B14F-4D97-AF65-F5344CB8AC3E}">
        <p14:creationId xmlns:p14="http://schemas.microsoft.com/office/powerpoint/2010/main" val="20794880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t>agile teams - shared responsibilities - whole team ownership </a:t>
            </a:r>
          </a:p>
          <a:p>
            <a:endParaRPr lang="en-US" baseline="0" dirty="0" smtClean="0"/>
          </a:p>
          <a:p>
            <a:r>
              <a:rPr lang="en-US" baseline="0" dirty="0" smtClean="0"/>
              <a:t>CRs reinforce that philosophy - more similar than different</a:t>
            </a:r>
            <a:endParaRPr lang="en-US" dirty="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58255" indent="-291636" algn="r">
              <a:defRPr sz="2400">
                <a:solidFill>
                  <a:schemeClr val="tx1"/>
                </a:solidFill>
                <a:latin typeface="Arial" panose="020B0604020202020204" pitchFamily="34" charset="0"/>
                <a:ea typeface="MS PGothic" panose="020B0600070205080204" pitchFamily="34" charset="-128"/>
              </a:defRPr>
            </a:lvl2pPr>
            <a:lvl3pPr marL="1166546" indent="-233309" algn="r">
              <a:defRPr sz="2400">
                <a:solidFill>
                  <a:schemeClr val="tx1"/>
                </a:solidFill>
                <a:latin typeface="Arial" panose="020B0604020202020204" pitchFamily="34" charset="0"/>
                <a:ea typeface="MS PGothic" panose="020B0600070205080204" pitchFamily="34" charset="-128"/>
              </a:defRPr>
            </a:lvl3pPr>
            <a:lvl4pPr marL="1633164" indent="-233309" algn="r">
              <a:defRPr sz="2400">
                <a:solidFill>
                  <a:schemeClr val="tx1"/>
                </a:solidFill>
                <a:latin typeface="Arial" panose="020B0604020202020204" pitchFamily="34" charset="0"/>
                <a:ea typeface="MS PGothic" panose="020B0600070205080204" pitchFamily="34" charset="-128"/>
              </a:defRPr>
            </a:lvl4pPr>
            <a:lvl5pPr marL="2099782" indent="-233309" algn="r">
              <a:defRPr sz="2400">
                <a:solidFill>
                  <a:schemeClr val="tx1"/>
                </a:solidFill>
                <a:latin typeface="Arial" panose="020B0604020202020204" pitchFamily="34" charset="0"/>
                <a:ea typeface="MS PGothic" panose="020B0600070205080204" pitchFamily="34" charset="-128"/>
              </a:defRPr>
            </a:lvl5pPr>
            <a:lvl6pPr marL="2566401"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019"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9637"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6256"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E57AB0B-4E57-4645-BAB2-ADC92DA51479}" type="slidenum">
              <a:rPr lang="en-US" altLang="en-US" sz="1200"/>
              <a:pPr/>
              <a:t>60</a:t>
            </a:fld>
            <a:endParaRPr lang="en-US" altLang="en-US" sz="1200"/>
          </a:p>
        </p:txBody>
      </p:sp>
    </p:spTree>
    <p:extLst>
      <p:ext uri="{BB962C8B-B14F-4D97-AF65-F5344CB8AC3E}">
        <p14:creationId xmlns:p14="http://schemas.microsoft.com/office/powerpoint/2010/main" val="2484982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648E25-5D87-4203-9DB2-997876D9F316}" type="slidenum">
              <a:rPr lang="en-US" altLang="en-US"/>
              <a:pPr/>
              <a:t>8</a:t>
            </a:fld>
            <a:endParaRPr lang="en-US" altLang="en-US"/>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pPr marL="171450" indent="-171450">
              <a:buFontTx/>
              <a:buChar char="-"/>
            </a:pPr>
            <a:r>
              <a:rPr lang="en-US" altLang="en-US" dirty="0" smtClean="0">
                <a:latin typeface="Verdana" panose="020B0604030504040204" pitchFamily="34" charset="0"/>
              </a:rPr>
              <a:t>Fix N defects by date D</a:t>
            </a:r>
          </a:p>
          <a:p>
            <a:pPr marL="171450" indent="-171450">
              <a:buFontTx/>
              <a:buChar char="-"/>
            </a:pPr>
            <a:r>
              <a:rPr lang="en-US" altLang="en-US" dirty="0" smtClean="0">
                <a:latin typeface="Verdana" panose="020B0604030504040204" pitchFamily="34" charset="0"/>
              </a:rPr>
              <a:t>Create Y unit tests per day</a:t>
            </a:r>
          </a:p>
          <a:p>
            <a:r>
              <a:rPr lang="en-US" altLang="en-US" dirty="0" smtClean="0">
                <a:latin typeface="Verdana" panose="020B0604030504040204" pitchFamily="34" charset="0"/>
              </a:rPr>
              <a:t>-   Provide comments on X% of lines of code</a:t>
            </a:r>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Verdana" panose="020B0604030504040204" pitchFamily="34" charset="0"/>
              </a:rPr>
              <a:t>Common pattern - </a:t>
            </a:r>
            <a:r>
              <a:rPr lang="en-US" altLang="en-US" baseline="0" dirty="0" smtClean="0">
                <a:latin typeface="Verdana" panose="020B0604030504040204" pitchFamily="34" charset="0"/>
              </a:rPr>
              <a:t>“Deliver feature X by date 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latin typeface="Verdana" panose="020B0604030504040204" pitchFamily="34" charset="0"/>
              </a:rPr>
              <a:t>Problems: changing priorities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latin typeface="Verdana" panose="020B0604030504040204" pitchFamily="34" charset="0"/>
              </a:rPr>
              <a:t>dis-incentivizing teamwork and long term thinking</a:t>
            </a:r>
            <a:endParaRPr lang="en-US" altLang="en-US" dirty="0" smtClean="0">
              <a:latin typeface="Verdana" panose="020B0604030504040204" pitchFamily="34" charset="0"/>
            </a:endParaRPr>
          </a:p>
          <a:p>
            <a:endParaRPr lang="en-US" altLang="en-US" dirty="0"/>
          </a:p>
        </p:txBody>
      </p:sp>
    </p:spTree>
    <p:extLst>
      <p:ext uri="{BB962C8B-B14F-4D97-AF65-F5344CB8AC3E}">
        <p14:creationId xmlns:p14="http://schemas.microsoft.com/office/powerpoint/2010/main" val="35643825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latin typeface="Arial" panose="020B0604020202020204" pitchFamily="34" charset="0"/>
              </a:rPr>
              <a:t>Customize - </a:t>
            </a:r>
            <a:r>
              <a:rPr lang="en-US" altLang="en-US" baseline="0" dirty="0" smtClean="0">
                <a:latin typeface="Arial" panose="020B0604020202020204" pitchFamily="34" charset="0"/>
              </a:rPr>
              <a:t>highlight the specific ways - shared team goals.</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58255" indent="-291636" algn="r">
              <a:defRPr sz="2400">
                <a:solidFill>
                  <a:schemeClr val="tx1"/>
                </a:solidFill>
                <a:latin typeface="Arial" panose="020B0604020202020204" pitchFamily="34" charset="0"/>
                <a:ea typeface="MS PGothic" panose="020B0600070205080204" pitchFamily="34" charset="-128"/>
              </a:defRPr>
            </a:lvl2pPr>
            <a:lvl3pPr marL="1166546" indent="-233309" algn="r">
              <a:defRPr sz="2400">
                <a:solidFill>
                  <a:schemeClr val="tx1"/>
                </a:solidFill>
                <a:latin typeface="Arial" panose="020B0604020202020204" pitchFamily="34" charset="0"/>
                <a:ea typeface="MS PGothic" panose="020B0600070205080204" pitchFamily="34" charset="-128"/>
              </a:defRPr>
            </a:lvl3pPr>
            <a:lvl4pPr marL="1633164" indent="-233309" algn="r">
              <a:defRPr sz="2400">
                <a:solidFill>
                  <a:schemeClr val="tx1"/>
                </a:solidFill>
                <a:latin typeface="Arial" panose="020B0604020202020204" pitchFamily="34" charset="0"/>
                <a:ea typeface="MS PGothic" panose="020B0600070205080204" pitchFamily="34" charset="-128"/>
              </a:defRPr>
            </a:lvl4pPr>
            <a:lvl5pPr marL="2099782" indent="-233309" algn="r">
              <a:defRPr sz="2400">
                <a:solidFill>
                  <a:schemeClr val="tx1"/>
                </a:solidFill>
                <a:latin typeface="Arial" panose="020B0604020202020204" pitchFamily="34" charset="0"/>
                <a:ea typeface="MS PGothic" panose="020B0600070205080204" pitchFamily="34" charset="-128"/>
              </a:defRPr>
            </a:lvl5pPr>
            <a:lvl6pPr marL="2566401"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019"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9637"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6256"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C37A6E9-52D3-427F-A3A4-B58ABC78AD66}" type="slidenum">
              <a:rPr lang="en-US" altLang="en-US" sz="1200"/>
              <a:pPr/>
              <a:t>61</a:t>
            </a:fld>
            <a:endParaRPr lang="en-US" altLang="en-US" sz="1200"/>
          </a:p>
        </p:txBody>
      </p:sp>
    </p:spTree>
    <p:extLst>
      <p:ext uri="{BB962C8B-B14F-4D97-AF65-F5344CB8AC3E}">
        <p14:creationId xmlns:p14="http://schemas.microsoft.com/office/powerpoint/2010/main" val="8680555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t>agile teams - shared responsibilities - whole team ownership </a:t>
            </a:r>
          </a:p>
          <a:p>
            <a:endParaRPr lang="en-US" baseline="0" dirty="0" smtClean="0"/>
          </a:p>
          <a:p>
            <a:r>
              <a:rPr lang="en-US" baseline="0" dirty="0" smtClean="0"/>
              <a:t>CRs reinforce that philosophy - more similar than different</a:t>
            </a:r>
            <a:endParaRPr lang="en-US" dirty="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58255" indent="-291636" algn="r">
              <a:defRPr sz="2400">
                <a:solidFill>
                  <a:schemeClr val="tx1"/>
                </a:solidFill>
                <a:latin typeface="Arial" panose="020B0604020202020204" pitchFamily="34" charset="0"/>
                <a:ea typeface="MS PGothic" panose="020B0600070205080204" pitchFamily="34" charset="-128"/>
              </a:defRPr>
            </a:lvl2pPr>
            <a:lvl3pPr marL="1166546" indent="-233309" algn="r">
              <a:defRPr sz="2400">
                <a:solidFill>
                  <a:schemeClr val="tx1"/>
                </a:solidFill>
                <a:latin typeface="Arial" panose="020B0604020202020204" pitchFamily="34" charset="0"/>
                <a:ea typeface="MS PGothic" panose="020B0600070205080204" pitchFamily="34" charset="-128"/>
              </a:defRPr>
            </a:lvl3pPr>
            <a:lvl4pPr marL="1633164" indent="-233309" algn="r">
              <a:defRPr sz="2400">
                <a:solidFill>
                  <a:schemeClr val="tx1"/>
                </a:solidFill>
                <a:latin typeface="Arial" panose="020B0604020202020204" pitchFamily="34" charset="0"/>
                <a:ea typeface="MS PGothic" panose="020B0600070205080204" pitchFamily="34" charset="-128"/>
              </a:defRPr>
            </a:lvl4pPr>
            <a:lvl5pPr marL="2099782" indent="-233309" algn="r">
              <a:defRPr sz="2400">
                <a:solidFill>
                  <a:schemeClr val="tx1"/>
                </a:solidFill>
                <a:latin typeface="Arial" panose="020B0604020202020204" pitchFamily="34" charset="0"/>
                <a:ea typeface="MS PGothic" panose="020B0600070205080204" pitchFamily="34" charset="-128"/>
              </a:defRPr>
            </a:lvl5pPr>
            <a:lvl6pPr marL="2566401"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019"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9637"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6256"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E57AB0B-4E57-4645-BAB2-ADC92DA51479}" type="slidenum">
              <a:rPr lang="en-US" altLang="en-US" sz="1200"/>
              <a:pPr/>
              <a:t>62</a:t>
            </a:fld>
            <a:endParaRPr lang="en-US" altLang="en-US" sz="1200"/>
          </a:p>
        </p:txBody>
      </p:sp>
    </p:spTree>
    <p:extLst>
      <p:ext uri="{BB962C8B-B14F-4D97-AF65-F5344CB8AC3E}">
        <p14:creationId xmlns:p14="http://schemas.microsoft.com/office/powerpoint/2010/main" val="12599816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you’ve seen in the exercise, we’re</a:t>
            </a:r>
            <a:r>
              <a:rPr lang="en-US" baseline="0" dirty="0" smtClean="0"/>
              <a:t> now</a:t>
            </a:r>
            <a:r>
              <a:rPr lang="en-US" dirty="0" smtClean="0"/>
              <a:t> expressing</a:t>
            </a:r>
            <a:r>
              <a:rPr lang="en-US" baseline="0" dirty="0" smtClean="0"/>
              <a:t> the expectation levels in terms of both behaviors and impact.</a:t>
            </a:r>
          </a:p>
          <a:p>
            <a:endParaRPr lang="en-US" baseline="0" dirty="0" smtClean="0"/>
          </a:p>
          <a:p>
            <a:r>
              <a:rPr lang="en-US" baseline="0" dirty="0" smtClean="0"/>
              <a:t>This has brought greater expressive power to our framework, which helps us better address the development needs of colleagues growing into the higher levels. One of the things we’ve always emphasized is that this is just a framework – managers need to adapt it to each individual’s context.</a:t>
            </a:r>
          </a:p>
          <a:p>
            <a:endParaRPr lang="en-US" baseline="0" dirty="0" smtClean="0"/>
          </a:p>
          <a:p>
            <a:r>
              <a:rPr lang="en-US" baseline="0" dirty="0" smtClean="0"/>
              <a:t>One of the things we’re already seeing is that the more we add to the system – for example, better support for special cases – the more complex it gets. The more complex it gets, the less accessible it is. </a:t>
            </a:r>
          </a:p>
          <a:p>
            <a:endParaRPr lang="en-US" baseline="0" dirty="0" smtClean="0"/>
          </a:p>
          <a:p>
            <a:r>
              <a:rPr lang="en-US" baseline="0" dirty="0" smtClean="0"/>
              <a:t>In short, we are increasingly suspecting that less is more.</a:t>
            </a:r>
            <a:endParaRPr lang="en-US" dirty="0"/>
          </a:p>
        </p:txBody>
      </p:sp>
      <p:sp>
        <p:nvSpPr>
          <p:cNvPr id="4" name="Slide Number Placeholder 3"/>
          <p:cNvSpPr>
            <a:spLocks noGrp="1"/>
          </p:cNvSpPr>
          <p:nvPr>
            <p:ph type="sldNum" sz="quarter" idx="10"/>
          </p:nvPr>
        </p:nvSpPr>
        <p:spPr/>
        <p:txBody>
          <a:bodyPr/>
          <a:lstStyle/>
          <a:p>
            <a:fld id="{1FC482E1-88C5-4C1B-B752-643F26F7A712}" type="slidenum">
              <a:rPr lang="en-US" smtClean="0"/>
              <a:pPr/>
              <a:t>63</a:t>
            </a:fld>
            <a:endParaRPr lang="en-US" dirty="0"/>
          </a:p>
        </p:txBody>
      </p:sp>
    </p:spTree>
    <p:extLst>
      <p:ext uri="{BB962C8B-B14F-4D97-AF65-F5344CB8AC3E}">
        <p14:creationId xmlns:p14="http://schemas.microsoft.com/office/powerpoint/2010/main" val="18563082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 ours don’t suck.</a:t>
            </a:r>
          </a:p>
          <a:p>
            <a:endParaRPr lang="en-US" baseline="0" dirty="0" smtClean="0"/>
          </a:p>
          <a:p>
            <a:r>
              <a:rPr lang="en-US" baseline="0" dirty="0" smtClean="0"/>
              <a:t>We use them to help people get better at the things that create business value. </a:t>
            </a:r>
          </a:p>
          <a:p>
            <a:endParaRPr lang="en-US" baseline="0" dirty="0" smtClean="0"/>
          </a:p>
          <a:p>
            <a:r>
              <a:rPr lang="en-US" baseline="0" dirty="0" smtClean="0"/>
              <a:t>Everybody wins – colleagues, managers and the company itself.</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64</a:t>
            </a:fld>
            <a:endParaRPr lang="en-US"/>
          </a:p>
        </p:txBody>
      </p:sp>
    </p:spTree>
    <p:extLst>
      <p:ext uri="{BB962C8B-B14F-4D97-AF65-F5344CB8AC3E}">
        <p14:creationId xmlns:p14="http://schemas.microsoft.com/office/powerpoint/2010/main" val="27879048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787647-E234-483B-8620-3E04EA288C9C}" type="slidenum">
              <a:rPr lang="en-US" smtClean="0"/>
              <a:pPr>
                <a:defRPr/>
              </a:pPr>
              <a:t>70</a:t>
            </a:fld>
            <a:endParaRPr lang="en-US"/>
          </a:p>
        </p:txBody>
      </p:sp>
    </p:spTree>
    <p:extLst>
      <p:ext uri="{BB962C8B-B14F-4D97-AF65-F5344CB8AC3E}">
        <p14:creationId xmlns:p14="http://schemas.microsoft.com/office/powerpoint/2010/main" val="17233575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71</a:t>
            </a:fld>
            <a:endParaRPr lang="en-US"/>
          </a:p>
        </p:txBody>
      </p:sp>
    </p:spTree>
    <p:extLst>
      <p:ext uri="{BB962C8B-B14F-4D97-AF65-F5344CB8AC3E}">
        <p14:creationId xmlns:p14="http://schemas.microsoft.com/office/powerpoint/2010/main" val="3955261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lvl="0" indent="-171450">
              <a:buFontTx/>
              <a:buChar char="-"/>
            </a:pPr>
            <a:r>
              <a:rPr lang="en-US" sz="1200" kern="1200" dirty="0" smtClean="0">
                <a:solidFill>
                  <a:schemeClr val="tx1"/>
                </a:solidFill>
                <a:effectLst/>
                <a:latin typeface="+mn-lt"/>
                <a:ea typeface="+mn-ea"/>
                <a:cs typeface="+mn-cs"/>
              </a:rPr>
              <a:t>They are poorly suited to the constantly changing nature of software development. What a developer is asked to work on often changes weekly or even more frequently.</a:t>
            </a:r>
          </a:p>
          <a:p>
            <a:pPr marL="171450" lvl="0" indent="-171450">
              <a:buFontTx/>
              <a:buChar char="-"/>
            </a:pPr>
            <a:endParaRPr lang="en-US" sz="1200" kern="1200" dirty="0" smtClean="0">
              <a:solidFill>
                <a:schemeClr val="tx1"/>
              </a:solidFill>
              <a:effectLst/>
              <a:latin typeface="+mn-lt"/>
              <a:ea typeface="+mn-ea"/>
              <a:cs typeface="+mn-cs"/>
            </a:endParaRPr>
          </a:p>
          <a:p>
            <a:pPr marL="171450" lvl="0" indent="-171450">
              <a:buFontTx/>
              <a:buChar char="-"/>
            </a:pPr>
            <a:r>
              <a:rPr lang="en-US" sz="1200" kern="1200" dirty="0" smtClean="0">
                <a:solidFill>
                  <a:schemeClr val="tx1"/>
                </a:solidFill>
                <a:effectLst/>
                <a:latin typeface="+mn-lt"/>
                <a:ea typeface="+mn-ea"/>
                <a:cs typeface="+mn-cs"/>
              </a:rPr>
              <a:t>Managers struggle with this mismatch, finding work-arounds that are idiosyncratic and inconsistent across the org.</a:t>
            </a:r>
          </a:p>
          <a:p>
            <a:pPr marL="171450" lvl="0" indent="-171450">
              <a:buFontTx/>
              <a:buChar char="-"/>
            </a:pPr>
            <a:endParaRPr lang="en-US" sz="1200" kern="1200" dirty="0" smtClean="0">
              <a:solidFill>
                <a:schemeClr val="tx1"/>
              </a:solidFill>
              <a:effectLst/>
              <a:latin typeface="+mn-lt"/>
              <a:ea typeface="+mn-ea"/>
              <a:cs typeface="+mn-cs"/>
            </a:endParaRPr>
          </a:p>
          <a:p>
            <a:pPr marL="171450" lvl="0" indent="-171450">
              <a:buFontTx/>
              <a:buChar char="-"/>
            </a:pPr>
            <a:r>
              <a:rPr lang="en-US" sz="1200" kern="1200" dirty="0" smtClean="0">
                <a:solidFill>
                  <a:schemeClr val="tx1"/>
                </a:solidFill>
                <a:effectLst/>
                <a:latin typeface="+mn-lt"/>
                <a:ea typeface="+mn-ea"/>
                <a:cs typeface="+mn-cs"/>
              </a:rPr>
              <a:t>SMART objectives offer little insight into the difference between a colleague’s performance and the expectations of the next level up. Hence, very little support for career development.</a:t>
            </a:r>
          </a:p>
          <a:p>
            <a:pPr marL="171450" lvl="0" indent="-171450">
              <a:buFontTx/>
              <a:buChar char="-"/>
            </a:pPr>
            <a:endParaRPr lang="en-US" sz="1200" kern="1200" dirty="0" smtClean="0">
              <a:solidFill>
                <a:schemeClr val="tx1"/>
              </a:solidFill>
              <a:effectLst/>
              <a:latin typeface="+mn-lt"/>
              <a:ea typeface="+mn-ea"/>
              <a:cs typeface="+mn-cs"/>
            </a:endParaRPr>
          </a:p>
          <a:p>
            <a:pPr marL="171450" lvl="0" indent="-171450">
              <a:buFontTx/>
              <a:buChar char="-"/>
            </a:pPr>
            <a:r>
              <a:rPr lang="en-US" sz="1200" kern="1200" dirty="0" smtClean="0">
                <a:solidFill>
                  <a:schemeClr val="tx1"/>
                </a:solidFill>
                <a:effectLst/>
                <a:latin typeface="+mn-lt"/>
                <a:ea typeface="+mn-ea"/>
                <a:cs typeface="+mn-cs"/>
              </a:rPr>
              <a:t>SMART objectives often tend to steer colleagues to aim for individualistic achievements.</a:t>
            </a:r>
          </a:p>
          <a:p>
            <a:pPr marL="171450" lvl="0" indent="-171450">
              <a:buFontTx/>
              <a:buChar char="-"/>
            </a:pPr>
            <a:endParaRPr lang="en-US" sz="1200" kern="1200" dirty="0" smtClean="0">
              <a:solidFill>
                <a:schemeClr val="tx1"/>
              </a:solidFill>
              <a:effectLst/>
              <a:latin typeface="+mn-lt"/>
              <a:ea typeface="+mn-ea"/>
              <a:cs typeface="+mn-cs"/>
            </a:endParaRPr>
          </a:p>
          <a:p>
            <a:pPr marL="171450" lvl="0" indent="-171450">
              <a:buFontTx/>
              <a:buChar char="-"/>
            </a:pPr>
            <a:r>
              <a:rPr lang="en-US" sz="1200" kern="1200" dirty="0" smtClean="0">
                <a:solidFill>
                  <a:schemeClr val="tx1"/>
                </a:solidFill>
                <a:effectLst/>
                <a:latin typeface="+mn-lt"/>
                <a:ea typeface="+mn-ea"/>
                <a:cs typeface="+mn-cs"/>
              </a:rPr>
              <a:t>SMART objectives applied to software development try to force false objectivity onto inherently subjective efforts.</a:t>
            </a:r>
          </a:p>
          <a:p>
            <a:pPr marL="171450" lvl="0" indent="-171450">
              <a:buFontTx/>
              <a:buChar char="-"/>
            </a:pP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SMART objectives are a solution to a problem we already have a better solution for. We use the tight feedback loops of agile development practices to build accountability into our work on a daily basis.</a:t>
            </a:r>
            <a:endParaRPr lang="en-US" sz="1200" kern="1200" dirty="0">
              <a:solidFill>
                <a:schemeClr val="tx1"/>
              </a:solidFill>
              <a:effectLst/>
              <a:latin typeface="+mn-lt"/>
              <a:ea typeface="+mn-ea"/>
              <a:cs typeface="+mn-cs"/>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58255" indent="-291636" algn="r">
              <a:defRPr sz="2400">
                <a:solidFill>
                  <a:schemeClr val="tx1"/>
                </a:solidFill>
                <a:latin typeface="Arial" panose="020B0604020202020204" pitchFamily="34" charset="0"/>
                <a:ea typeface="MS PGothic" panose="020B0600070205080204" pitchFamily="34" charset="-128"/>
              </a:defRPr>
            </a:lvl2pPr>
            <a:lvl3pPr marL="1166546" indent="-233309" algn="r">
              <a:defRPr sz="2400">
                <a:solidFill>
                  <a:schemeClr val="tx1"/>
                </a:solidFill>
                <a:latin typeface="Arial" panose="020B0604020202020204" pitchFamily="34" charset="0"/>
                <a:ea typeface="MS PGothic" panose="020B0600070205080204" pitchFamily="34" charset="-128"/>
              </a:defRPr>
            </a:lvl3pPr>
            <a:lvl4pPr marL="1633164" indent="-233309" algn="r">
              <a:defRPr sz="2400">
                <a:solidFill>
                  <a:schemeClr val="tx1"/>
                </a:solidFill>
                <a:latin typeface="Arial" panose="020B0604020202020204" pitchFamily="34" charset="0"/>
                <a:ea typeface="MS PGothic" panose="020B0600070205080204" pitchFamily="34" charset="-128"/>
              </a:defRPr>
            </a:lvl4pPr>
            <a:lvl5pPr marL="2099782" indent="-233309" algn="r">
              <a:defRPr sz="2400">
                <a:solidFill>
                  <a:schemeClr val="tx1"/>
                </a:solidFill>
                <a:latin typeface="Arial" panose="020B0604020202020204" pitchFamily="34" charset="0"/>
                <a:ea typeface="MS PGothic" panose="020B0600070205080204" pitchFamily="34" charset="-128"/>
              </a:defRPr>
            </a:lvl5pPr>
            <a:lvl6pPr marL="2566401"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019"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9637"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6256"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92087A4-9158-47C2-8D5B-F134FC00A629}" type="slidenum">
              <a:rPr lang="en-US" altLang="en-US" sz="1200"/>
              <a:pPr/>
              <a:t>9</a:t>
            </a:fld>
            <a:endParaRPr lang="en-US" altLang="en-US" sz="1200"/>
          </a:p>
        </p:txBody>
      </p:sp>
    </p:spTree>
    <p:extLst>
      <p:ext uri="{BB962C8B-B14F-4D97-AF65-F5344CB8AC3E}">
        <p14:creationId xmlns:p14="http://schemas.microsoft.com/office/powerpoint/2010/main" val="2603309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lvl="0" indent="-171450">
              <a:buFontTx/>
              <a:buChar char="-"/>
            </a:pPr>
            <a:r>
              <a:rPr lang="en-US" sz="1200" kern="1200" dirty="0" smtClean="0">
                <a:solidFill>
                  <a:schemeClr val="tx1"/>
                </a:solidFill>
                <a:effectLst/>
                <a:latin typeface="+mn-lt"/>
                <a:ea typeface="+mn-ea"/>
                <a:cs typeface="+mn-cs"/>
              </a:rPr>
              <a:t>They are poorly suited to the constantly changing nature of software development. What a developer is asked to work on often changes weekly or even more frequently.</a:t>
            </a:r>
          </a:p>
          <a:p>
            <a:pPr marL="171450" lvl="0" indent="-171450">
              <a:buFontTx/>
              <a:buChar char="-"/>
            </a:pPr>
            <a:endParaRPr lang="en-US" sz="1200" kern="1200" dirty="0" smtClean="0">
              <a:solidFill>
                <a:schemeClr val="tx1"/>
              </a:solidFill>
              <a:effectLst/>
              <a:latin typeface="+mn-lt"/>
              <a:ea typeface="+mn-ea"/>
              <a:cs typeface="+mn-cs"/>
            </a:endParaRPr>
          </a:p>
          <a:p>
            <a:pPr marL="171450" lvl="0" indent="-171450">
              <a:buFontTx/>
              <a:buChar char="-"/>
            </a:pPr>
            <a:r>
              <a:rPr lang="en-US" sz="1200" kern="1200" dirty="0" smtClean="0">
                <a:solidFill>
                  <a:schemeClr val="tx1"/>
                </a:solidFill>
                <a:effectLst/>
                <a:latin typeface="+mn-lt"/>
                <a:ea typeface="+mn-ea"/>
                <a:cs typeface="+mn-cs"/>
              </a:rPr>
              <a:t>Managers struggle with this mismatch, finding work-arounds that are idiosyncratic and inconsistent across the org.</a:t>
            </a:r>
          </a:p>
          <a:p>
            <a:pPr marL="171450" lvl="0" indent="-171450">
              <a:buFontTx/>
              <a:buChar char="-"/>
            </a:pPr>
            <a:endParaRPr lang="en-US" sz="1200" kern="1200" dirty="0" smtClean="0">
              <a:solidFill>
                <a:schemeClr val="tx1"/>
              </a:solidFill>
              <a:effectLst/>
              <a:latin typeface="+mn-lt"/>
              <a:ea typeface="+mn-ea"/>
              <a:cs typeface="+mn-cs"/>
            </a:endParaRPr>
          </a:p>
          <a:p>
            <a:pPr marL="171450" lvl="0" indent="-171450">
              <a:buFontTx/>
              <a:buChar char="-"/>
            </a:pPr>
            <a:r>
              <a:rPr lang="en-US" sz="1200" kern="1200" dirty="0" smtClean="0">
                <a:solidFill>
                  <a:schemeClr val="tx1"/>
                </a:solidFill>
                <a:effectLst/>
                <a:latin typeface="+mn-lt"/>
                <a:ea typeface="+mn-ea"/>
                <a:cs typeface="+mn-cs"/>
              </a:rPr>
              <a:t>SMART objectives offer little insight into the difference between a colleague’s performance and the expectations of the next level up. Hence, very little support for career development.</a:t>
            </a:r>
          </a:p>
          <a:p>
            <a:pPr marL="171450" lvl="0" indent="-171450">
              <a:buFontTx/>
              <a:buChar char="-"/>
            </a:pPr>
            <a:endParaRPr lang="en-US" sz="1200" kern="1200" dirty="0" smtClean="0">
              <a:solidFill>
                <a:schemeClr val="tx1"/>
              </a:solidFill>
              <a:effectLst/>
              <a:latin typeface="+mn-lt"/>
              <a:ea typeface="+mn-ea"/>
              <a:cs typeface="+mn-cs"/>
            </a:endParaRPr>
          </a:p>
          <a:p>
            <a:pPr marL="171450" lvl="0" indent="-171450">
              <a:buFontTx/>
              <a:buChar char="-"/>
            </a:pPr>
            <a:r>
              <a:rPr lang="en-US" sz="1200" kern="1200" dirty="0" smtClean="0">
                <a:solidFill>
                  <a:schemeClr val="tx1"/>
                </a:solidFill>
                <a:effectLst/>
                <a:latin typeface="+mn-lt"/>
                <a:ea typeface="+mn-ea"/>
                <a:cs typeface="+mn-cs"/>
              </a:rPr>
              <a:t>SMART objectives often tend to steer colleagues to aim for individualistic achievements.</a:t>
            </a:r>
          </a:p>
          <a:p>
            <a:pPr marL="171450" lvl="0" indent="-171450">
              <a:buFontTx/>
              <a:buChar char="-"/>
            </a:pPr>
            <a:endParaRPr lang="en-US" sz="1200" kern="1200" dirty="0" smtClean="0">
              <a:solidFill>
                <a:schemeClr val="tx1"/>
              </a:solidFill>
              <a:effectLst/>
              <a:latin typeface="+mn-lt"/>
              <a:ea typeface="+mn-ea"/>
              <a:cs typeface="+mn-cs"/>
            </a:endParaRPr>
          </a:p>
          <a:p>
            <a:pPr marL="171450" lvl="0" indent="-171450">
              <a:buFontTx/>
              <a:buChar char="-"/>
            </a:pPr>
            <a:r>
              <a:rPr lang="en-US" sz="1200" kern="1200" dirty="0" smtClean="0">
                <a:solidFill>
                  <a:schemeClr val="tx1"/>
                </a:solidFill>
                <a:effectLst/>
                <a:latin typeface="+mn-lt"/>
                <a:ea typeface="+mn-ea"/>
                <a:cs typeface="+mn-cs"/>
              </a:rPr>
              <a:t>SMART objectives applied to software development try to force false objectivity onto inherently subjective efforts.</a:t>
            </a:r>
          </a:p>
          <a:p>
            <a:pPr marL="171450" lvl="0" indent="-171450">
              <a:buFontTx/>
              <a:buChar char="-"/>
            </a:pP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SMART objectives are a solution to a problem we already have a better solution for. We use the tight feedback loops of agile development practices to build accountability into our work on a daily basis.</a:t>
            </a:r>
            <a:endParaRPr lang="en-US" sz="1200" kern="1200" dirty="0">
              <a:solidFill>
                <a:schemeClr val="tx1"/>
              </a:solidFill>
              <a:effectLst/>
              <a:latin typeface="+mn-lt"/>
              <a:ea typeface="+mn-ea"/>
              <a:cs typeface="+mn-cs"/>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58255" indent="-291636" algn="r">
              <a:defRPr sz="2400">
                <a:solidFill>
                  <a:schemeClr val="tx1"/>
                </a:solidFill>
                <a:latin typeface="Arial" panose="020B0604020202020204" pitchFamily="34" charset="0"/>
                <a:ea typeface="MS PGothic" panose="020B0600070205080204" pitchFamily="34" charset="-128"/>
              </a:defRPr>
            </a:lvl2pPr>
            <a:lvl3pPr marL="1166546" indent="-233309" algn="r">
              <a:defRPr sz="2400">
                <a:solidFill>
                  <a:schemeClr val="tx1"/>
                </a:solidFill>
                <a:latin typeface="Arial" panose="020B0604020202020204" pitchFamily="34" charset="0"/>
                <a:ea typeface="MS PGothic" panose="020B0600070205080204" pitchFamily="34" charset="-128"/>
              </a:defRPr>
            </a:lvl3pPr>
            <a:lvl4pPr marL="1633164" indent="-233309" algn="r">
              <a:defRPr sz="2400">
                <a:solidFill>
                  <a:schemeClr val="tx1"/>
                </a:solidFill>
                <a:latin typeface="Arial" panose="020B0604020202020204" pitchFamily="34" charset="0"/>
                <a:ea typeface="MS PGothic" panose="020B0600070205080204" pitchFamily="34" charset="-128"/>
              </a:defRPr>
            </a:lvl4pPr>
            <a:lvl5pPr marL="2099782" indent="-233309" algn="r">
              <a:defRPr sz="2400">
                <a:solidFill>
                  <a:schemeClr val="tx1"/>
                </a:solidFill>
                <a:latin typeface="Arial" panose="020B0604020202020204" pitchFamily="34" charset="0"/>
                <a:ea typeface="MS PGothic" panose="020B0600070205080204" pitchFamily="34" charset="-128"/>
              </a:defRPr>
            </a:lvl5pPr>
            <a:lvl6pPr marL="2566401"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019"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9637"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6256"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92087A4-9158-47C2-8D5B-F134FC00A629}" type="slidenum">
              <a:rPr lang="en-US" altLang="en-US" sz="1200"/>
              <a:pPr/>
              <a:t>10</a:t>
            </a:fld>
            <a:endParaRPr lang="en-US" altLang="en-US" sz="1200"/>
          </a:p>
        </p:txBody>
      </p:sp>
    </p:spTree>
    <p:extLst>
      <p:ext uri="{BB962C8B-B14F-4D97-AF65-F5344CB8AC3E}">
        <p14:creationId xmlns:p14="http://schemas.microsoft.com/office/powerpoint/2010/main" val="1224490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Demming</a:t>
            </a:r>
            <a:r>
              <a:rPr lang="en-US" dirty="0" smtClean="0"/>
              <a:t> wrote about abolishing performance</a:t>
            </a:r>
            <a:r>
              <a:rPr lang="en-US" baseline="0" dirty="0" smtClean="0"/>
              <a:t> reviews in his book “Out of the Crisis” and also included the message in his 14 points as point #12.</a:t>
            </a:r>
          </a:p>
          <a:p>
            <a:endParaRPr lang="en-US" baseline="0" dirty="0" smtClean="0"/>
          </a:p>
          <a:p>
            <a:r>
              <a:rPr lang="en-US" baseline="0" dirty="0" smtClean="0"/>
              <a:t>But he never really said what to do instead…</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11</a:t>
            </a:fld>
            <a:endParaRPr lang="en-US"/>
          </a:p>
        </p:txBody>
      </p:sp>
    </p:spTree>
    <p:extLst>
      <p:ext uri="{BB962C8B-B14F-4D97-AF65-F5344CB8AC3E}">
        <p14:creationId xmlns:p14="http://schemas.microsoft.com/office/powerpoint/2010/main" val="4166373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Todd and I are here because we believe</a:t>
            </a:r>
            <a:r>
              <a:rPr lang="en-US" baseline="0" dirty="0" smtClean="0"/>
              <a:t> that no – they do not have to suck.</a:t>
            </a:r>
          </a:p>
          <a:p>
            <a:endParaRPr lang="en-US" baseline="0" dirty="0" smtClean="0"/>
          </a:p>
          <a:p>
            <a:r>
              <a:rPr lang="en-US" sz="1200" kern="1200" dirty="0" smtClean="0">
                <a:solidFill>
                  <a:schemeClr val="tx1"/>
                </a:solidFill>
                <a:effectLst/>
                <a:latin typeface="+mn-lt"/>
                <a:ea typeface="+mn-ea"/>
                <a:cs typeface="+mn-cs"/>
              </a:rPr>
              <a:t>Conversation:</a:t>
            </a:r>
          </a:p>
          <a:p>
            <a:pPr lvl="0"/>
            <a:r>
              <a:rPr lang="en-US" sz="1200" kern="1200" dirty="0" smtClean="0">
                <a:solidFill>
                  <a:schemeClr val="tx1"/>
                </a:solidFill>
                <a:effectLst/>
                <a:latin typeface="+mn-lt"/>
                <a:ea typeface="+mn-ea"/>
                <a:cs typeface="+mn-cs"/>
              </a:rPr>
              <a:t>- What’s expected of them</a:t>
            </a:r>
          </a:p>
          <a:p>
            <a:pPr lvl="0"/>
            <a:r>
              <a:rPr lang="en-US" sz="1200" kern="1200" dirty="0" smtClean="0">
                <a:solidFill>
                  <a:schemeClr val="tx1"/>
                </a:solidFill>
                <a:effectLst/>
                <a:latin typeface="+mn-lt"/>
                <a:ea typeface="+mn-ea"/>
                <a:cs typeface="+mn-cs"/>
              </a:rPr>
              <a:t>- How they are doing against those expectations</a:t>
            </a:r>
          </a:p>
          <a:p>
            <a:pPr lvl="0"/>
            <a:r>
              <a:rPr lang="en-US" sz="1200" kern="1200" dirty="0" smtClean="0">
                <a:solidFill>
                  <a:schemeClr val="tx1"/>
                </a:solidFill>
                <a:effectLst/>
                <a:latin typeface="+mn-lt"/>
                <a:ea typeface="+mn-ea"/>
                <a:cs typeface="+mn-cs"/>
              </a:rPr>
              <a:t>- What they can do to grow their career</a:t>
            </a:r>
          </a:p>
          <a:p>
            <a:r>
              <a:rPr lang="en-US" sz="1200" kern="1200" dirty="0" smtClean="0">
                <a:solidFill>
                  <a:schemeClr val="tx1"/>
                </a:solidFill>
                <a:effectLst/>
                <a:latin typeface="+mn-lt"/>
                <a:ea typeface="+mn-ea"/>
                <a:cs typeface="+mn-cs"/>
              </a:rPr>
              <a:t>Align - rewards and promotions - agile value system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That wouldn’t suck!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Brian</a:t>
            </a:r>
          </a:p>
          <a:p>
            <a:r>
              <a:rPr lang="en-US" sz="1200" kern="1200" dirty="0" smtClean="0">
                <a:solidFill>
                  <a:schemeClr val="tx1"/>
                </a:solidFill>
                <a:effectLst/>
                <a:latin typeface="+mn-lt"/>
                <a:ea typeface="+mn-ea"/>
                <a:cs typeface="+mn-cs"/>
              </a:rPr>
              <a:t>make a difference in people’s lives</a:t>
            </a:r>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12</a:t>
            </a:fld>
            <a:endParaRPr lang="en-US"/>
          </a:p>
        </p:txBody>
      </p:sp>
    </p:spTree>
    <p:extLst>
      <p:ext uri="{BB962C8B-B14F-4D97-AF65-F5344CB8AC3E}">
        <p14:creationId xmlns:p14="http://schemas.microsoft.com/office/powerpoint/2010/main" val="3575240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Along our journey to find something better</a:t>
            </a:r>
            <a:r>
              <a:rPr lang="en-US" baseline="0" dirty="0" smtClean="0"/>
              <a:t>, some guiding principles emerged.</a:t>
            </a:r>
            <a:endParaRPr lang="en-US" dirty="0" smtClean="0"/>
          </a:p>
        </p:txBody>
      </p:sp>
      <p:sp>
        <p:nvSpPr>
          <p:cNvPr id="4" name="Slide Number Placeholder 3"/>
          <p:cNvSpPr>
            <a:spLocks noGrp="1"/>
          </p:cNvSpPr>
          <p:nvPr>
            <p:ph type="sldNum" sz="quarter" idx="10"/>
          </p:nvPr>
        </p:nvSpPr>
        <p:spPr/>
        <p:txBody>
          <a:bodyPr/>
          <a:lstStyle/>
          <a:p>
            <a:fld id="{894D0A5C-6B8D-8740-ACDD-A40F7FCA9420}" type="slidenum">
              <a:rPr lang="en-US" smtClean="0"/>
              <a:t>13</a:t>
            </a:fld>
            <a:endParaRPr lang="en-US"/>
          </a:p>
        </p:txBody>
      </p:sp>
    </p:spTree>
    <p:extLst>
      <p:ext uri="{BB962C8B-B14F-4D97-AF65-F5344CB8AC3E}">
        <p14:creationId xmlns:p14="http://schemas.microsoft.com/office/powerpoint/2010/main" val="12532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2606722" y="1065155"/>
            <a:ext cx="6315501" cy="1799796"/>
          </a:xfrm>
        </p:spPr>
        <p:txBody>
          <a:bodyPr/>
          <a:lstStyle>
            <a:lvl1pPr algn="l">
              <a:defRPr>
                <a:solidFill>
                  <a:srgbClr val="714989"/>
                </a:solidFill>
              </a:defRPr>
            </a:lvl1pPr>
          </a:lstStyle>
          <a:p>
            <a:r>
              <a:rPr lang="pl-PL" dirty="0"/>
              <a:t>Kliknij, aby edytować styl</a:t>
            </a:r>
          </a:p>
        </p:txBody>
      </p:sp>
      <p:sp>
        <p:nvSpPr>
          <p:cNvPr id="3" name="Podtytuł 2"/>
          <p:cNvSpPr>
            <a:spLocks noGrp="1"/>
          </p:cNvSpPr>
          <p:nvPr>
            <p:ph type="subTitle" idx="1"/>
          </p:nvPr>
        </p:nvSpPr>
        <p:spPr>
          <a:xfrm>
            <a:off x="615595" y="4268337"/>
            <a:ext cx="8337336"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pic>
        <p:nvPicPr>
          <p:cNvPr id="5" name="Picture 2"/>
          <p:cNvPicPr>
            <a:picLocks noChangeAspect="1" noChangeArrowheads="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1854" t="24801" r="5446" b="45806"/>
          <a:stretch/>
        </p:blipFill>
        <p:spPr bwMode="auto">
          <a:xfrm>
            <a:off x="605642" y="1063262"/>
            <a:ext cx="1817190" cy="1805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userDrawn="1"/>
        </p:nvSpPr>
        <p:spPr>
          <a:xfrm>
            <a:off x="651165" y="2678249"/>
            <a:ext cx="1708312" cy="338554"/>
          </a:xfrm>
          <a:prstGeom prst="rect">
            <a:avLst/>
          </a:prstGeom>
          <a:noFill/>
        </p:spPr>
        <p:txBody>
          <a:bodyPr wrap="square" rtlCol="0">
            <a:spAutoFit/>
          </a:bodyPr>
          <a:lstStyle/>
          <a:p>
            <a:pPr algn="ctr"/>
            <a:r>
              <a:rPr lang="en-US" sz="1600" b="1" dirty="0">
                <a:latin typeface="Calibri" panose="020F0502020204030204" pitchFamily="34" charset="0"/>
              </a:rPr>
              <a:t>Certified Training</a:t>
            </a:r>
          </a:p>
        </p:txBody>
      </p:sp>
    </p:spTree>
    <p:extLst>
      <p:ext uri="{BB962C8B-B14F-4D97-AF65-F5344CB8AC3E}">
        <p14:creationId xmlns:p14="http://schemas.microsoft.com/office/powerpoint/2010/main" val="2411222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2231767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4288588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40"/>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4126054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userDrawn="1"/>
        </p:nvSpPr>
        <p:spPr>
          <a:xfrm>
            <a:off x="1524001" y="1295400"/>
            <a:ext cx="5986352" cy="4800600"/>
          </a:xfrm>
          <a:prstGeom prst="rect">
            <a:avLst/>
          </a:prstGeom>
          <a:gradFill flip="none" rotWithShape="1">
            <a:gsLst>
              <a:gs pos="0">
                <a:srgbClr val="D65C00"/>
              </a:gs>
              <a:gs pos="50000">
                <a:srgbClr val="FFCA00">
                  <a:shade val="67500"/>
                  <a:satMod val="115000"/>
                </a:srgbClr>
              </a:gs>
              <a:gs pos="100000">
                <a:srgbClr val="FFCA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chemeClr val="bg1"/>
              </a:solidFill>
            </a:endParaRPr>
          </a:p>
        </p:txBody>
      </p:sp>
      <p:sp>
        <p:nvSpPr>
          <p:cNvPr id="5" name="Freeform 439"/>
          <p:cNvSpPr>
            <a:spLocks/>
          </p:cNvSpPr>
          <p:nvPr userDrawn="1"/>
        </p:nvSpPr>
        <p:spPr bwMode="auto">
          <a:xfrm>
            <a:off x="1371601" y="1143000"/>
            <a:ext cx="6324600" cy="5204116"/>
          </a:xfrm>
          <a:custGeom>
            <a:avLst/>
            <a:gdLst/>
            <a:ahLst/>
            <a:cxnLst>
              <a:cxn ang="0">
                <a:pos x="273" y="1"/>
              </a:cxn>
              <a:cxn ang="0">
                <a:pos x="238" y="1"/>
              </a:cxn>
              <a:cxn ang="0">
                <a:pos x="51" y="2"/>
              </a:cxn>
              <a:cxn ang="0">
                <a:pos x="10" y="2"/>
              </a:cxn>
              <a:cxn ang="0">
                <a:pos x="4" y="15"/>
              </a:cxn>
              <a:cxn ang="0">
                <a:pos x="4" y="97"/>
              </a:cxn>
              <a:cxn ang="0">
                <a:pos x="8" y="127"/>
              </a:cxn>
              <a:cxn ang="0">
                <a:pos x="9" y="127"/>
              </a:cxn>
              <a:cxn ang="0">
                <a:pos x="47" y="126"/>
              </a:cxn>
              <a:cxn ang="0">
                <a:pos x="78" y="126"/>
              </a:cxn>
              <a:cxn ang="0">
                <a:pos x="161" y="125"/>
              </a:cxn>
              <a:cxn ang="0">
                <a:pos x="191" y="125"/>
              </a:cxn>
              <a:cxn ang="0">
                <a:pos x="262" y="124"/>
              </a:cxn>
              <a:cxn ang="0">
                <a:pos x="279" y="124"/>
              </a:cxn>
              <a:cxn ang="0">
                <a:pos x="288" y="123"/>
              </a:cxn>
              <a:cxn ang="0">
                <a:pos x="278" y="122"/>
              </a:cxn>
              <a:cxn ang="0">
                <a:pos x="265" y="122"/>
              </a:cxn>
              <a:cxn ang="0">
                <a:pos x="236" y="121"/>
              </a:cxn>
              <a:cxn ang="0">
                <a:pos x="213" y="122"/>
              </a:cxn>
              <a:cxn ang="0">
                <a:pos x="211" y="119"/>
              </a:cxn>
              <a:cxn ang="0">
                <a:pos x="204" y="118"/>
              </a:cxn>
              <a:cxn ang="0">
                <a:pos x="196" y="120"/>
              </a:cxn>
              <a:cxn ang="0">
                <a:pos x="190" y="120"/>
              </a:cxn>
              <a:cxn ang="0">
                <a:pos x="178" y="120"/>
              </a:cxn>
              <a:cxn ang="0">
                <a:pos x="166" y="118"/>
              </a:cxn>
              <a:cxn ang="0">
                <a:pos x="156" y="119"/>
              </a:cxn>
              <a:cxn ang="0">
                <a:pos x="149" y="120"/>
              </a:cxn>
              <a:cxn ang="0">
                <a:pos x="134" y="120"/>
              </a:cxn>
              <a:cxn ang="0">
                <a:pos x="120" y="120"/>
              </a:cxn>
              <a:cxn ang="0">
                <a:pos x="117" y="119"/>
              </a:cxn>
              <a:cxn ang="0">
                <a:pos x="106" y="119"/>
              </a:cxn>
              <a:cxn ang="0">
                <a:pos x="70" y="119"/>
              </a:cxn>
              <a:cxn ang="0">
                <a:pos x="54" y="119"/>
              </a:cxn>
              <a:cxn ang="0">
                <a:pos x="25" y="120"/>
              </a:cxn>
              <a:cxn ang="0">
                <a:pos x="11" y="116"/>
              </a:cxn>
              <a:cxn ang="0">
                <a:pos x="10" y="102"/>
              </a:cxn>
              <a:cxn ang="0">
                <a:pos x="11" y="96"/>
              </a:cxn>
              <a:cxn ang="0">
                <a:pos x="10" y="88"/>
              </a:cxn>
              <a:cxn ang="0">
                <a:pos x="11" y="73"/>
              </a:cxn>
              <a:cxn ang="0">
                <a:pos x="11" y="46"/>
              </a:cxn>
              <a:cxn ang="0">
                <a:pos x="11" y="24"/>
              </a:cxn>
              <a:cxn ang="0">
                <a:pos x="10" y="8"/>
              </a:cxn>
              <a:cxn ang="0">
                <a:pos x="25" y="8"/>
              </a:cxn>
              <a:cxn ang="0">
                <a:pos x="36" y="7"/>
              </a:cxn>
              <a:cxn ang="0">
                <a:pos x="39" y="7"/>
              </a:cxn>
              <a:cxn ang="0">
                <a:pos x="62" y="7"/>
              </a:cxn>
              <a:cxn ang="0">
                <a:pos x="86" y="7"/>
              </a:cxn>
              <a:cxn ang="0">
                <a:pos x="99" y="6"/>
              </a:cxn>
              <a:cxn ang="0">
                <a:pos x="122" y="4"/>
              </a:cxn>
              <a:cxn ang="0">
                <a:pos x="142" y="5"/>
              </a:cxn>
              <a:cxn ang="0">
                <a:pos x="172" y="5"/>
              </a:cxn>
              <a:cxn ang="0">
                <a:pos x="190" y="5"/>
              </a:cxn>
              <a:cxn ang="0">
                <a:pos x="243" y="6"/>
              </a:cxn>
              <a:cxn ang="0">
                <a:pos x="260" y="6"/>
              </a:cxn>
              <a:cxn ang="0">
                <a:pos x="302" y="5"/>
              </a:cxn>
              <a:cxn ang="0">
                <a:pos x="307" y="34"/>
              </a:cxn>
              <a:cxn ang="0">
                <a:pos x="310" y="65"/>
              </a:cxn>
              <a:cxn ang="0">
                <a:pos x="311" y="5"/>
              </a:cxn>
            </a:cxnLst>
            <a:rect l="0" t="0" r="r" b="b"/>
            <a:pathLst>
              <a:path w="316" h="128">
                <a:moveTo>
                  <a:pt x="306" y="0"/>
                </a:moveTo>
                <a:cubicBezTo>
                  <a:pt x="306" y="0"/>
                  <a:pt x="306" y="0"/>
                  <a:pt x="306" y="0"/>
                </a:cubicBezTo>
                <a:cubicBezTo>
                  <a:pt x="301" y="0"/>
                  <a:pt x="301" y="0"/>
                  <a:pt x="301" y="0"/>
                </a:cubicBezTo>
                <a:cubicBezTo>
                  <a:pt x="292" y="0"/>
                  <a:pt x="292" y="0"/>
                  <a:pt x="292" y="0"/>
                </a:cubicBezTo>
                <a:cubicBezTo>
                  <a:pt x="274" y="0"/>
                  <a:pt x="274" y="0"/>
                  <a:pt x="274" y="0"/>
                </a:cubicBezTo>
                <a:cubicBezTo>
                  <a:pt x="275" y="0"/>
                  <a:pt x="274" y="0"/>
                  <a:pt x="273" y="1"/>
                </a:cubicBezTo>
                <a:cubicBezTo>
                  <a:pt x="273" y="0"/>
                  <a:pt x="273" y="0"/>
                  <a:pt x="273" y="0"/>
                </a:cubicBezTo>
                <a:cubicBezTo>
                  <a:pt x="271" y="1"/>
                  <a:pt x="271" y="1"/>
                  <a:pt x="271" y="1"/>
                </a:cubicBezTo>
                <a:cubicBezTo>
                  <a:pt x="269" y="1"/>
                  <a:pt x="270" y="0"/>
                  <a:pt x="271" y="0"/>
                </a:cubicBezTo>
                <a:cubicBezTo>
                  <a:pt x="261" y="0"/>
                  <a:pt x="253" y="0"/>
                  <a:pt x="243" y="0"/>
                </a:cubicBezTo>
                <a:cubicBezTo>
                  <a:pt x="243" y="1"/>
                  <a:pt x="239" y="0"/>
                  <a:pt x="238" y="1"/>
                </a:cubicBezTo>
                <a:cubicBezTo>
                  <a:pt x="238" y="1"/>
                  <a:pt x="238" y="1"/>
                  <a:pt x="238" y="1"/>
                </a:cubicBezTo>
                <a:cubicBezTo>
                  <a:pt x="232" y="1"/>
                  <a:pt x="232" y="1"/>
                  <a:pt x="226" y="0"/>
                </a:cubicBezTo>
                <a:cubicBezTo>
                  <a:pt x="200" y="0"/>
                  <a:pt x="176" y="0"/>
                  <a:pt x="151" y="0"/>
                </a:cubicBezTo>
                <a:cubicBezTo>
                  <a:pt x="126" y="0"/>
                  <a:pt x="101" y="1"/>
                  <a:pt x="75" y="1"/>
                </a:cubicBezTo>
                <a:cubicBezTo>
                  <a:pt x="71" y="2"/>
                  <a:pt x="65" y="1"/>
                  <a:pt x="61" y="3"/>
                </a:cubicBezTo>
                <a:cubicBezTo>
                  <a:pt x="61" y="2"/>
                  <a:pt x="61" y="2"/>
                  <a:pt x="61" y="2"/>
                </a:cubicBezTo>
                <a:cubicBezTo>
                  <a:pt x="57" y="3"/>
                  <a:pt x="56" y="2"/>
                  <a:pt x="51" y="2"/>
                </a:cubicBezTo>
                <a:cubicBezTo>
                  <a:pt x="51" y="2"/>
                  <a:pt x="49" y="2"/>
                  <a:pt x="50" y="2"/>
                </a:cubicBezTo>
                <a:cubicBezTo>
                  <a:pt x="48" y="3"/>
                  <a:pt x="47" y="1"/>
                  <a:pt x="44" y="2"/>
                </a:cubicBezTo>
                <a:cubicBezTo>
                  <a:pt x="44" y="2"/>
                  <a:pt x="44" y="2"/>
                  <a:pt x="44" y="2"/>
                </a:cubicBezTo>
                <a:cubicBezTo>
                  <a:pt x="37" y="3"/>
                  <a:pt x="45" y="2"/>
                  <a:pt x="36" y="1"/>
                </a:cubicBezTo>
                <a:cubicBezTo>
                  <a:pt x="19" y="1"/>
                  <a:pt x="19" y="1"/>
                  <a:pt x="19" y="1"/>
                </a:cubicBezTo>
                <a:cubicBezTo>
                  <a:pt x="10" y="2"/>
                  <a:pt x="10" y="2"/>
                  <a:pt x="10" y="2"/>
                </a:cubicBezTo>
                <a:cubicBezTo>
                  <a:pt x="8" y="2"/>
                  <a:pt x="8" y="2"/>
                  <a:pt x="8" y="2"/>
                </a:cubicBezTo>
                <a:cubicBezTo>
                  <a:pt x="1" y="8"/>
                  <a:pt x="6" y="5"/>
                  <a:pt x="4" y="7"/>
                </a:cubicBezTo>
                <a:cubicBezTo>
                  <a:pt x="4" y="11"/>
                  <a:pt x="4" y="11"/>
                  <a:pt x="4" y="11"/>
                </a:cubicBezTo>
                <a:cubicBezTo>
                  <a:pt x="4" y="10"/>
                  <a:pt x="5" y="10"/>
                  <a:pt x="5" y="11"/>
                </a:cubicBezTo>
                <a:cubicBezTo>
                  <a:pt x="4" y="12"/>
                  <a:pt x="5" y="15"/>
                  <a:pt x="5" y="17"/>
                </a:cubicBezTo>
                <a:cubicBezTo>
                  <a:pt x="4" y="16"/>
                  <a:pt x="4" y="16"/>
                  <a:pt x="4" y="15"/>
                </a:cubicBezTo>
                <a:cubicBezTo>
                  <a:pt x="4" y="20"/>
                  <a:pt x="4" y="24"/>
                  <a:pt x="4" y="29"/>
                </a:cubicBezTo>
                <a:cubicBezTo>
                  <a:pt x="4" y="34"/>
                  <a:pt x="3" y="39"/>
                  <a:pt x="4" y="42"/>
                </a:cubicBezTo>
                <a:cubicBezTo>
                  <a:pt x="4" y="41"/>
                  <a:pt x="4" y="44"/>
                  <a:pt x="4" y="45"/>
                </a:cubicBezTo>
                <a:cubicBezTo>
                  <a:pt x="5" y="48"/>
                  <a:pt x="3" y="54"/>
                  <a:pt x="4" y="58"/>
                </a:cubicBezTo>
                <a:cubicBezTo>
                  <a:pt x="4" y="58"/>
                  <a:pt x="4" y="58"/>
                  <a:pt x="4" y="58"/>
                </a:cubicBezTo>
                <a:cubicBezTo>
                  <a:pt x="4" y="70"/>
                  <a:pt x="3" y="84"/>
                  <a:pt x="4" y="97"/>
                </a:cubicBezTo>
                <a:cubicBezTo>
                  <a:pt x="4" y="104"/>
                  <a:pt x="3" y="112"/>
                  <a:pt x="4" y="120"/>
                </a:cubicBezTo>
                <a:cubicBezTo>
                  <a:pt x="4" y="122"/>
                  <a:pt x="4" y="120"/>
                  <a:pt x="4" y="122"/>
                </a:cubicBezTo>
                <a:cubicBezTo>
                  <a:pt x="4" y="124"/>
                  <a:pt x="4" y="122"/>
                  <a:pt x="4" y="122"/>
                </a:cubicBezTo>
                <a:cubicBezTo>
                  <a:pt x="4" y="123"/>
                  <a:pt x="4" y="123"/>
                  <a:pt x="4" y="123"/>
                </a:cubicBezTo>
                <a:cubicBezTo>
                  <a:pt x="4" y="123"/>
                  <a:pt x="4" y="123"/>
                  <a:pt x="4" y="123"/>
                </a:cubicBezTo>
                <a:cubicBezTo>
                  <a:pt x="0" y="119"/>
                  <a:pt x="9" y="128"/>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9" y="127"/>
                  <a:pt x="9" y="127"/>
                  <a:pt x="9" y="127"/>
                </a:cubicBezTo>
                <a:cubicBezTo>
                  <a:pt x="10" y="127"/>
                  <a:pt x="10" y="127"/>
                  <a:pt x="10" y="127"/>
                </a:cubicBezTo>
                <a:cubicBezTo>
                  <a:pt x="14" y="127"/>
                  <a:pt x="14" y="127"/>
                  <a:pt x="14" y="127"/>
                </a:cubicBezTo>
                <a:cubicBezTo>
                  <a:pt x="21" y="127"/>
                  <a:pt x="21" y="127"/>
                  <a:pt x="21" y="127"/>
                </a:cubicBezTo>
                <a:cubicBezTo>
                  <a:pt x="22" y="127"/>
                  <a:pt x="23" y="127"/>
                  <a:pt x="23" y="127"/>
                </a:cubicBezTo>
                <a:cubicBezTo>
                  <a:pt x="28" y="127"/>
                  <a:pt x="36" y="126"/>
                  <a:pt x="41" y="127"/>
                </a:cubicBezTo>
                <a:cubicBezTo>
                  <a:pt x="39" y="126"/>
                  <a:pt x="45" y="126"/>
                  <a:pt x="47" y="126"/>
                </a:cubicBezTo>
                <a:cubicBezTo>
                  <a:pt x="48" y="126"/>
                  <a:pt x="48" y="126"/>
                  <a:pt x="47" y="127"/>
                </a:cubicBezTo>
                <a:cubicBezTo>
                  <a:pt x="52" y="126"/>
                  <a:pt x="54" y="126"/>
                  <a:pt x="59" y="127"/>
                </a:cubicBezTo>
                <a:cubicBezTo>
                  <a:pt x="61" y="127"/>
                  <a:pt x="62" y="126"/>
                  <a:pt x="65" y="126"/>
                </a:cubicBezTo>
                <a:cubicBezTo>
                  <a:pt x="66" y="127"/>
                  <a:pt x="70" y="126"/>
                  <a:pt x="73" y="126"/>
                </a:cubicBezTo>
                <a:cubicBezTo>
                  <a:pt x="72" y="126"/>
                  <a:pt x="76" y="125"/>
                  <a:pt x="79" y="125"/>
                </a:cubicBezTo>
                <a:cubicBezTo>
                  <a:pt x="78" y="126"/>
                  <a:pt x="78" y="126"/>
                  <a:pt x="78" y="126"/>
                </a:cubicBezTo>
                <a:cubicBezTo>
                  <a:pt x="87" y="126"/>
                  <a:pt x="99" y="127"/>
                  <a:pt x="109" y="126"/>
                </a:cubicBezTo>
                <a:cubicBezTo>
                  <a:pt x="110" y="126"/>
                  <a:pt x="110" y="126"/>
                  <a:pt x="110" y="126"/>
                </a:cubicBezTo>
                <a:cubicBezTo>
                  <a:pt x="120" y="126"/>
                  <a:pt x="131" y="126"/>
                  <a:pt x="141" y="125"/>
                </a:cubicBezTo>
                <a:cubicBezTo>
                  <a:pt x="144" y="126"/>
                  <a:pt x="148" y="126"/>
                  <a:pt x="151" y="126"/>
                </a:cubicBezTo>
                <a:cubicBezTo>
                  <a:pt x="154" y="125"/>
                  <a:pt x="156" y="125"/>
                  <a:pt x="158" y="125"/>
                </a:cubicBezTo>
                <a:cubicBezTo>
                  <a:pt x="159" y="124"/>
                  <a:pt x="160" y="125"/>
                  <a:pt x="161" y="125"/>
                </a:cubicBezTo>
                <a:cubicBezTo>
                  <a:pt x="165" y="125"/>
                  <a:pt x="170" y="126"/>
                  <a:pt x="174" y="125"/>
                </a:cubicBezTo>
                <a:cubicBezTo>
                  <a:pt x="174" y="126"/>
                  <a:pt x="174" y="126"/>
                  <a:pt x="174" y="126"/>
                </a:cubicBezTo>
                <a:cubicBezTo>
                  <a:pt x="177" y="125"/>
                  <a:pt x="183" y="125"/>
                  <a:pt x="187" y="125"/>
                </a:cubicBezTo>
                <a:cubicBezTo>
                  <a:pt x="188" y="125"/>
                  <a:pt x="192" y="124"/>
                  <a:pt x="190" y="124"/>
                </a:cubicBezTo>
                <a:cubicBezTo>
                  <a:pt x="192" y="124"/>
                  <a:pt x="191" y="125"/>
                  <a:pt x="193" y="124"/>
                </a:cubicBezTo>
                <a:cubicBezTo>
                  <a:pt x="191" y="125"/>
                  <a:pt x="191" y="125"/>
                  <a:pt x="191" y="125"/>
                </a:cubicBezTo>
                <a:cubicBezTo>
                  <a:pt x="201" y="125"/>
                  <a:pt x="209" y="125"/>
                  <a:pt x="218" y="124"/>
                </a:cubicBezTo>
                <a:cubicBezTo>
                  <a:pt x="220" y="125"/>
                  <a:pt x="226" y="124"/>
                  <a:pt x="231" y="125"/>
                </a:cubicBezTo>
                <a:cubicBezTo>
                  <a:pt x="234" y="124"/>
                  <a:pt x="239" y="125"/>
                  <a:pt x="242" y="124"/>
                </a:cubicBezTo>
                <a:cubicBezTo>
                  <a:pt x="242" y="124"/>
                  <a:pt x="242" y="124"/>
                  <a:pt x="242" y="124"/>
                </a:cubicBezTo>
                <a:cubicBezTo>
                  <a:pt x="246" y="124"/>
                  <a:pt x="251" y="124"/>
                  <a:pt x="256" y="125"/>
                </a:cubicBezTo>
                <a:cubicBezTo>
                  <a:pt x="259" y="125"/>
                  <a:pt x="259" y="124"/>
                  <a:pt x="262" y="124"/>
                </a:cubicBezTo>
                <a:cubicBezTo>
                  <a:pt x="262" y="124"/>
                  <a:pt x="262" y="124"/>
                  <a:pt x="262" y="124"/>
                </a:cubicBezTo>
                <a:cubicBezTo>
                  <a:pt x="264" y="124"/>
                  <a:pt x="265" y="123"/>
                  <a:pt x="266" y="123"/>
                </a:cubicBezTo>
                <a:cubicBezTo>
                  <a:pt x="268" y="123"/>
                  <a:pt x="268" y="123"/>
                  <a:pt x="270" y="123"/>
                </a:cubicBezTo>
                <a:cubicBezTo>
                  <a:pt x="269" y="123"/>
                  <a:pt x="267" y="124"/>
                  <a:pt x="266" y="125"/>
                </a:cubicBezTo>
                <a:cubicBezTo>
                  <a:pt x="269" y="125"/>
                  <a:pt x="272" y="124"/>
                  <a:pt x="274" y="124"/>
                </a:cubicBezTo>
                <a:cubicBezTo>
                  <a:pt x="277" y="124"/>
                  <a:pt x="279" y="124"/>
                  <a:pt x="279" y="124"/>
                </a:cubicBezTo>
                <a:cubicBezTo>
                  <a:pt x="279" y="124"/>
                  <a:pt x="281" y="124"/>
                  <a:pt x="279" y="124"/>
                </a:cubicBezTo>
                <a:cubicBezTo>
                  <a:pt x="281" y="124"/>
                  <a:pt x="283" y="124"/>
                  <a:pt x="284" y="124"/>
                </a:cubicBezTo>
                <a:cubicBezTo>
                  <a:pt x="283" y="124"/>
                  <a:pt x="283" y="124"/>
                  <a:pt x="283" y="124"/>
                </a:cubicBezTo>
                <a:cubicBezTo>
                  <a:pt x="283" y="123"/>
                  <a:pt x="285" y="123"/>
                  <a:pt x="285" y="123"/>
                </a:cubicBezTo>
                <a:cubicBezTo>
                  <a:pt x="284" y="123"/>
                  <a:pt x="284" y="123"/>
                  <a:pt x="283" y="123"/>
                </a:cubicBezTo>
                <a:cubicBezTo>
                  <a:pt x="283" y="122"/>
                  <a:pt x="287" y="122"/>
                  <a:pt x="288" y="123"/>
                </a:cubicBezTo>
                <a:cubicBezTo>
                  <a:pt x="289" y="123"/>
                  <a:pt x="285" y="124"/>
                  <a:pt x="287" y="124"/>
                </a:cubicBezTo>
                <a:cubicBezTo>
                  <a:pt x="292" y="123"/>
                  <a:pt x="292" y="123"/>
                  <a:pt x="292" y="123"/>
                </a:cubicBezTo>
                <a:cubicBezTo>
                  <a:pt x="291" y="123"/>
                  <a:pt x="289" y="123"/>
                  <a:pt x="290" y="122"/>
                </a:cubicBezTo>
                <a:cubicBezTo>
                  <a:pt x="288" y="123"/>
                  <a:pt x="288" y="123"/>
                  <a:pt x="288" y="123"/>
                </a:cubicBezTo>
                <a:cubicBezTo>
                  <a:pt x="288" y="122"/>
                  <a:pt x="288" y="122"/>
                  <a:pt x="288" y="122"/>
                </a:cubicBezTo>
                <a:cubicBezTo>
                  <a:pt x="284" y="122"/>
                  <a:pt x="281" y="122"/>
                  <a:pt x="278" y="122"/>
                </a:cubicBezTo>
                <a:cubicBezTo>
                  <a:pt x="279" y="123"/>
                  <a:pt x="279" y="123"/>
                  <a:pt x="279" y="123"/>
                </a:cubicBezTo>
                <a:cubicBezTo>
                  <a:pt x="277" y="123"/>
                  <a:pt x="275" y="123"/>
                  <a:pt x="273" y="123"/>
                </a:cubicBezTo>
                <a:cubicBezTo>
                  <a:pt x="274" y="123"/>
                  <a:pt x="273" y="122"/>
                  <a:pt x="273" y="122"/>
                </a:cubicBezTo>
                <a:cubicBezTo>
                  <a:pt x="272" y="122"/>
                  <a:pt x="272" y="122"/>
                  <a:pt x="271" y="122"/>
                </a:cubicBezTo>
                <a:cubicBezTo>
                  <a:pt x="272" y="121"/>
                  <a:pt x="272" y="121"/>
                  <a:pt x="272" y="121"/>
                </a:cubicBezTo>
                <a:cubicBezTo>
                  <a:pt x="271" y="122"/>
                  <a:pt x="266" y="122"/>
                  <a:pt x="265" y="122"/>
                </a:cubicBezTo>
                <a:cubicBezTo>
                  <a:pt x="265" y="122"/>
                  <a:pt x="265" y="122"/>
                  <a:pt x="265" y="122"/>
                </a:cubicBezTo>
                <a:cubicBezTo>
                  <a:pt x="262" y="121"/>
                  <a:pt x="266" y="122"/>
                  <a:pt x="264" y="122"/>
                </a:cubicBezTo>
                <a:cubicBezTo>
                  <a:pt x="262" y="122"/>
                  <a:pt x="263" y="121"/>
                  <a:pt x="261" y="121"/>
                </a:cubicBezTo>
                <a:cubicBezTo>
                  <a:pt x="258" y="121"/>
                  <a:pt x="252" y="122"/>
                  <a:pt x="248" y="121"/>
                </a:cubicBezTo>
                <a:cubicBezTo>
                  <a:pt x="245" y="121"/>
                  <a:pt x="242" y="121"/>
                  <a:pt x="239" y="122"/>
                </a:cubicBezTo>
                <a:cubicBezTo>
                  <a:pt x="236" y="122"/>
                  <a:pt x="239" y="121"/>
                  <a:pt x="236" y="121"/>
                </a:cubicBezTo>
                <a:cubicBezTo>
                  <a:pt x="237" y="121"/>
                  <a:pt x="236" y="121"/>
                  <a:pt x="236" y="120"/>
                </a:cubicBezTo>
                <a:cubicBezTo>
                  <a:pt x="236" y="121"/>
                  <a:pt x="231" y="120"/>
                  <a:pt x="233" y="121"/>
                </a:cubicBezTo>
                <a:cubicBezTo>
                  <a:pt x="229" y="121"/>
                  <a:pt x="225" y="121"/>
                  <a:pt x="221" y="121"/>
                </a:cubicBezTo>
                <a:cubicBezTo>
                  <a:pt x="222" y="121"/>
                  <a:pt x="223" y="120"/>
                  <a:pt x="221" y="120"/>
                </a:cubicBezTo>
                <a:cubicBezTo>
                  <a:pt x="219" y="121"/>
                  <a:pt x="216" y="121"/>
                  <a:pt x="213" y="121"/>
                </a:cubicBezTo>
                <a:cubicBezTo>
                  <a:pt x="213" y="121"/>
                  <a:pt x="214" y="121"/>
                  <a:pt x="213" y="122"/>
                </a:cubicBezTo>
                <a:cubicBezTo>
                  <a:pt x="213" y="122"/>
                  <a:pt x="212" y="122"/>
                  <a:pt x="211" y="122"/>
                </a:cubicBezTo>
                <a:cubicBezTo>
                  <a:pt x="211" y="122"/>
                  <a:pt x="211" y="121"/>
                  <a:pt x="208" y="121"/>
                </a:cubicBezTo>
                <a:cubicBezTo>
                  <a:pt x="209" y="120"/>
                  <a:pt x="213" y="121"/>
                  <a:pt x="212" y="120"/>
                </a:cubicBezTo>
                <a:cubicBezTo>
                  <a:pt x="213" y="119"/>
                  <a:pt x="219" y="119"/>
                  <a:pt x="220" y="120"/>
                </a:cubicBezTo>
                <a:cubicBezTo>
                  <a:pt x="223" y="119"/>
                  <a:pt x="218" y="119"/>
                  <a:pt x="218" y="119"/>
                </a:cubicBezTo>
                <a:cubicBezTo>
                  <a:pt x="216" y="119"/>
                  <a:pt x="215" y="119"/>
                  <a:pt x="211" y="119"/>
                </a:cubicBezTo>
                <a:cubicBezTo>
                  <a:pt x="211" y="120"/>
                  <a:pt x="212" y="120"/>
                  <a:pt x="210" y="120"/>
                </a:cubicBezTo>
                <a:cubicBezTo>
                  <a:pt x="207" y="121"/>
                  <a:pt x="206" y="119"/>
                  <a:pt x="205" y="119"/>
                </a:cubicBezTo>
                <a:cubicBezTo>
                  <a:pt x="207" y="119"/>
                  <a:pt x="207" y="119"/>
                  <a:pt x="207" y="119"/>
                </a:cubicBezTo>
                <a:cubicBezTo>
                  <a:pt x="204" y="119"/>
                  <a:pt x="204" y="119"/>
                  <a:pt x="201" y="119"/>
                </a:cubicBezTo>
                <a:cubicBezTo>
                  <a:pt x="201" y="118"/>
                  <a:pt x="205" y="119"/>
                  <a:pt x="206" y="119"/>
                </a:cubicBezTo>
                <a:cubicBezTo>
                  <a:pt x="204" y="118"/>
                  <a:pt x="204" y="118"/>
                  <a:pt x="204" y="118"/>
                </a:cubicBezTo>
                <a:cubicBezTo>
                  <a:pt x="200" y="118"/>
                  <a:pt x="203" y="119"/>
                  <a:pt x="199" y="118"/>
                </a:cubicBezTo>
                <a:cubicBezTo>
                  <a:pt x="200" y="118"/>
                  <a:pt x="200" y="118"/>
                  <a:pt x="200" y="118"/>
                </a:cubicBezTo>
                <a:cubicBezTo>
                  <a:pt x="197" y="118"/>
                  <a:pt x="197" y="118"/>
                  <a:pt x="197" y="118"/>
                </a:cubicBezTo>
                <a:cubicBezTo>
                  <a:pt x="197" y="119"/>
                  <a:pt x="198" y="119"/>
                  <a:pt x="200" y="119"/>
                </a:cubicBezTo>
                <a:cubicBezTo>
                  <a:pt x="199" y="120"/>
                  <a:pt x="198" y="119"/>
                  <a:pt x="195" y="120"/>
                </a:cubicBezTo>
                <a:cubicBezTo>
                  <a:pt x="194" y="120"/>
                  <a:pt x="196" y="120"/>
                  <a:pt x="196" y="120"/>
                </a:cubicBezTo>
                <a:cubicBezTo>
                  <a:pt x="197" y="121"/>
                  <a:pt x="194" y="121"/>
                  <a:pt x="193" y="121"/>
                </a:cubicBezTo>
                <a:cubicBezTo>
                  <a:pt x="190" y="121"/>
                  <a:pt x="191" y="120"/>
                  <a:pt x="190" y="120"/>
                </a:cubicBezTo>
                <a:cubicBezTo>
                  <a:pt x="191" y="120"/>
                  <a:pt x="193" y="120"/>
                  <a:pt x="193" y="120"/>
                </a:cubicBezTo>
                <a:cubicBezTo>
                  <a:pt x="196" y="119"/>
                  <a:pt x="191" y="119"/>
                  <a:pt x="193" y="118"/>
                </a:cubicBezTo>
                <a:cubicBezTo>
                  <a:pt x="191" y="118"/>
                  <a:pt x="191" y="119"/>
                  <a:pt x="190" y="119"/>
                </a:cubicBezTo>
                <a:cubicBezTo>
                  <a:pt x="190" y="119"/>
                  <a:pt x="189" y="119"/>
                  <a:pt x="190" y="120"/>
                </a:cubicBezTo>
                <a:cubicBezTo>
                  <a:pt x="185" y="121"/>
                  <a:pt x="187" y="118"/>
                  <a:pt x="183" y="119"/>
                </a:cubicBezTo>
                <a:cubicBezTo>
                  <a:pt x="184" y="120"/>
                  <a:pt x="177" y="120"/>
                  <a:pt x="180" y="121"/>
                </a:cubicBezTo>
                <a:cubicBezTo>
                  <a:pt x="179" y="122"/>
                  <a:pt x="178" y="122"/>
                  <a:pt x="177" y="122"/>
                </a:cubicBezTo>
                <a:cubicBezTo>
                  <a:pt x="178" y="121"/>
                  <a:pt x="175" y="121"/>
                  <a:pt x="177" y="120"/>
                </a:cubicBezTo>
                <a:cubicBezTo>
                  <a:pt x="175" y="120"/>
                  <a:pt x="175" y="120"/>
                  <a:pt x="175" y="120"/>
                </a:cubicBezTo>
                <a:cubicBezTo>
                  <a:pt x="178" y="120"/>
                  <a:pt x="178" y="120"/>
                  <a:pt x="178" y="120"/>
                </a:cubicBezTo>
                <a:cubicBezTo>
                  <a:pt x="176" y="119"/>
                  <a:pt x="173" y="119"/>
                  <a:pt x="172" y="118"/>
                </a:cubicBezTo>
                <a:cubicBezTo>
                  <a:pt x="170" y="119"/>
                  <a:pt x="173" y="119"/>
                  <a:pt x="170" y="119"/>
                </a:cubicBezTo>
                <a:cubicBezTo>
                  <a:pt x="171" y="119"/>
                  <a:pt x="170" y="118"/>
                  <a:pt x="169" y="118"/>
                </a:cubicBezTo>
                <a:cubicBezTo>
                  <a:pt x="171" y="119"/>
                  <a:pt x="169" y="119"/>
                  <a:pt x="167" y="120"/>
                </a:cubicBezTo>
                <a:cubicBezTo>
                  <a:pt x="165" y="120"/>
                  <a:pt x="163" y="119"/>
                  <a:pt x="164" y="119"/>
                </a:cubicBezTo>
                <a:cubicBezTo>
                  <a:pt x="166" y="118"/>
                  <a:pt x="166" y="118"/>
                  <a:pt x="166" y="118"/>
                </a:cubicBezTo>
                <a:cubicBezTo>
                  <a:pt x="164" y="119"/>
                  <a:pt x="165" y="118"/>
                  <a:pt x="163" y="118"/>
                </a:cubicBezTo>
                <a:cubicBezTo>
                  <a:pt x="163" y="118"/>
                  <a:pt x="162" y="119"/>
                  <a:pt x="161" y="120"/>
                </a:cubicBezTo>
                <a:cubicBezTo>
                  <a:pt x="160" y="120"/>
                  <a:pt x="159" y="119"/>
                  <a:pt x="158" y="119"/>
                </a:cubicBezTo>
                <a:cubicBezTo>
                  <a:pt x="160" y="119"/>
                  <a:pt x="160" y="119"/>
                  <a:pt x="160" y="119"/>
                </a:cubicBezTo>
                <a:cubicBezTo>
                  <a:pt x="157" y="119"/>
                  <a:pt x="160" y="118"/>
                  <a:pt x="157" y="118"/>
                </a:cubicBezTo>
                <a:cubicBezTo>
                  <a:pt x="156" y="119"/>
                  <a:pt x="156" y="119"/>
                  <a:pt x="156" y="119"/>
                </a:cubicBezTo>
                <a:cubicBezTo>
                  <a:pt x="155" y="119"/>
                  <a:pt x="155" y="118"/>
                  <a:pt x="156" y="118"/>
                </a:cubicBezTo>
                <a:cubicBezTo>
                  <a:pt x="155" y="119"/>
                  <a:pt x="153" y="118"/>
                  <a:pt x="153" y="119"/>
                </a:cubicBezTo>
                <a:cubicBezTo>
                  <a:pt x="152" y="118"/>
                  <a:pt x="152" y="118"/>
                  <a:pt x="152" y="118"/>
                </a:cubicBezTo>
                <a:cubicBezTo>
                  <a:pt x="151" y="118"/>
                  <a:pt x="150" y="119"/>
                  <a:pt x="148" y="119"/>
                </a:cubicBezTo>
                <a:cubicBezTo>
                  <a:pt x="149" y="119"/>
                  <a:pt x="150" y="119"/>
                  <a:pt x="152" y="119"/>
                </a:cubicBezTo>
                <a:cubicBezTo>
                  <a:pt x="153" y="120"/>
                  <a:pt x="150" y="120"/>
                  <a:pt x="149" y="120"/>
                </a:cubicBezTo>
                <a:cubicBezTo>
                  <a:pt x="149" y="119"/>
                  <a:pt x="146" y="120"/>
                  <a:pt x="144" y="120"/>
                </a:cubicBezTo>
                <a:cubicBezTo>
                  <a:pt x="143" y="119"/>
                  <a:pt x="142" y="119"/>
                  <a:pt x="142" y="119"/>
                </a:cubicBezTo>
                <a:cubicBezTo>
                  <a:pt x="141" y="119"/>
                  <a:pt x="141" y="119"/>
                  <a:pt x="141" y="119"/>
                </a:cubicBezTo>
                <a:cubicBezTo>
                  <a:pt x="141" y="118"/>
                  <a:pt x="138" y="120"/>
                  <a:pt x="136" y="119"/>
                </a:cubicBezTo>
                <a:cubicBezTo>
                  <a:pt x="137" y="119"/>
                  <a:pt x="137" y="119"/>
                  <a:pt x="136" y="118"/>
                </a:cubicBezTo>
                <a:cubicBezTo>
                  <a:pt x="138" y="119"/>
                  <a:pt x="133" y="119"/>
                  <a:pt x="134" y="120"/>
                </a:cubicBezTo>
                <a:cubicBezTo>
                  <a:pt x="131" y="120"/>
                  <a:pt x="134" y="119"/>
                  <a:pt x="134" y="118"/>
                </a:cubicBezTo>
                <a:cubicBezTo>
                  <a:pt x="132" y="119"/>
                  <a:pt x="130" y="118"/>
                  <a:pt x="129" y="119"/>
                </a:cubicBezTo>
                <a:cubicBezTo>
                  <a:pt x="131" y="119"/>
                  <a:pt x="129" y="119"/>
                  <a:pt x="128" y="120"/>
                </a:cubicBezTo>
                <a:cubicBezTo>
                  <a:pt x="125" y="120"/>
                  <a:pt x="129" y="119"/>
                  <a:pt x="127" y="119"/>
                </a:cubicBezTo>
                <a:cubicBezTo>
                  <a:pt x="125" y="119"/>
                  <a:pt x="124" y="120"/>
                  <a:pt x="126" y="120"/>
                </a:cubicBezTo>
                <a:cubicBezTo>
                  <a:pt x="124" y="120"/>
                  <a:pt x="122" y="121"/>
                  <a:pt x="120" y="120"/>
                </a:cubicBezTo>
                <a:cubicBezTo>
                  <a:pt x="120" y="120"/>
                  <a:pt x="124" y="120"/>
                  <a:pt x="123" y="120"/>
                </a:cubicBezTo>
                <a:cubicBezTo>
                  <a:pt x="119" y="119"/>
                  <a:pt x="121" y="121"/>
                  <a:pt x="117" y="121"/>
                </a:cubicBezTo>
                <a:cubicBezTo>
                  <a:pt x="119" y="121"/>
                  <a:pt x="117" y="122"/>
                  <a:pt x="115" y="123"/>
                </a:cubicBezTo>
                <a:cubicBezTo>
                  <a:pt x="111" y="123"/>
                  <a:pt x="117" y="122"/>
                  <a:pt x="115" y="122"/>
                </a:cubicBezTo>
                <a:cubicBezTo>
                  <a:pt x="114" y="122"/>
                  <a:pt x="114" y="122"/>
                  <a:pt x="114" y="122"/>
                </a:cubicBezTo>
                <a:cubicBezTo>
                  <a:pt x="112" y="121"/>
                  <a:pt x="119" y="120"/>
                  <a:pt x="117" y="119"/>
                </a:cubicBezTo>
                <a:cubicBezTo>
                  <a:pt x="115" y="120"/>
                  <a:pt x="115" y="120"/>
                  <a:pt x="115" y="120"/>
                </a:cubicBezTo>
                <a:cubicBezTo>
                  <a:pt x="115" y="119"/>
                  <a:pt x="116" y="119"/>
                  <a:pt x="115" y="119"/>
                </a:cubicBezTo>
                <a:cubicBezTo>
                  <a:pt x="115" y="119"/>
                  <a:pt x="111" y="119"/>
                  <a:pt x="111" y="119"/>
                </a:cubicBezTo>
                <a:cubicBezTo>
                  <a:pt x="110" y="120"/>
                  <a:pt x="112" y="119"/>
                  <a:pt x="112" y="119"/>
                </a:cubicBezTo>
                <a:cubicBezTo>
                  <a:pt x="110" y="119"/>
                  <a:pt x="109" y="120"/>
                  <a:pt x="106" y="120"/>
                </a:cubicBezTo>
                <a:cubicBezTo>
                  <a:pt x="108" y="120"/>
                  <a:pt x="105" y="119"/>
                  <a:pt x="106" y="119"/>
                </a:cubicBezTo>
                <a:cubicBezTo>
                  <a:pt x="105" y="119"/>
                  <a:pt x="106" y="120"/>
                  <a:pt x="104" y="119"/>
                </a:cubicBezTo>
                <a:cubicBezTo>
                  <a:pt x="104" y="119"/>
                  <a:pt x="104" y="119"/>
                  <a:pt x="104" y="119"/>
                </a:cubicBezTo>
                <a:cubicBezTo>
                  <a:pt x="96" y="119"/>
                  <a:pt x="87" y="119"/>
                  <a:pt x="80" y="120"/>
                </a:cubicBezTo>
                <a:cubicBezTo>
                  <a:pt x="79" y="120"/>
                  <a:pt x="77" y="120"/>
                  <a:pt x="73" y="119"/>
                </a:cubicBezTo>
                <a:cubicBezTo>
                  <a:pt x="75" y="119"/>
                  <a:pt x="73" y="120"/>
                  <a:pt x="72" y="120"/>
                </a:cubicBezTo>
                <a:cubicBezTo>
                  <a:pt x="70" y="119"/>
                  <a:pt x="70" y="119"/>
                  <a:pt x="70" y="119"/>
                </a:cubicBezTo>
                <a:cubicBezTo>
                  <a:pt x="68" y="119"/>
                  <a:pt x="65" y="120"/>
                  <a:pt x="63" y="120"/>
                </a:cubicBezTo>
                <a:cubicBezTo>
                  <a:pt x="63" y="120"/>
                  <a:pt x="63" y="120"/>
                  <a:pt x="63" y="119"/>
                </a:cubicBezTo>
                <a:cubicBezTo>
                  <a:pt x="61" y="119"/>
                  <a:pt x="61" y="120"/>
                  <a:pt x="60" y="120"/>
                </a:cubicBezTo>
                <a:cubicBezTo>
                  <a:pt x="58" y="119"/>
                  <a:pt x="58" y="119"/>
                  <a:pt x="58" y="119"/>
                </a:cubicBezTo>
                <a:cubicBezTo>
                  <a:pt x="58" y="120"/>
                  <a:pt x="58" y="120"/>
                  <a:pt x="58" y="120"/>
                </a:cubicBezTo>
                <a:cubicBezTo>
                  <a:pt x="56" y="120"/>
                  <a:pt x="54" y="120"/>
                  <a:pt x="54" y="119"/>
                </a:cubicBezTo>
                <a:cubicBezTo>
                  <a:pt x="53" y="119"/>
                  <a:pt x="52" y="120"/>
                  <a:pt x="53" y="120"/>
                </a:cubicBezTo>
                <a:cubicBezTo>
                  <a:pt x="51" y="119"/>
                  <a:pt x="46" y="119"/>
                  <a:pt x="42" y="120"/>
                </a:cubicBezTo>
                <a:cubicBezTo>
                  <a:pt x="44" y="120"/>
                  <a:pt x="44" y="120"/>
                  <a:pt x="44" y="121"/>
                </a:cubicBezTo>
                <a:cubicBezTo>
                  <a:pt x="44" y="121"/>
                  <a:pt x="43" y="120"/>
                  <a:pt x="42" y="121"/>
                </a:cubicBezTo>
                <a:cubicBezTo>
                  <a:pt x="42" y="121"/>
                  <a:pt x="40" y="120"/>
                  <a:pt x="42" y="120"/>
                </a:cubicBezTo>
                <a:cubicBezTo>
                  <a:pt x="37" y="119"/>
                  <a:pt x="31" y="120"/>
                  <a:pt x="25" y="120"/>
                </a:cubicBezTo>
                <a:cubicBezTo>
                  <a:pt x="24" y="120"/>
                  <a:pt x="24" y="120"/>
                  <a:pt x="23" y="120"/>
                </a:cubicBezTo>
                <a:cubicBezTo>
                  <a:pt x="20" y="119"/>
                  <a:pt x="15" y="120"/>
                  <a:pt x="11" y="120"/>
                </a:cubicBezTo>
                <a:cubicBezTo>
                  <a:pt x="12" y="120"/>
                  <a:pt x="11" y="120"/>
                  <a:pt x="11" y="121"/>
                </a:cubicBezTo>
                <a:cubicBezTo>
                  <a:pt x="11" y="121"/>
                  <a:pt x="11" y="120"/>
                  <a:pt x="11" y="120"/>
                </a:cubicBezTo>
                <a:cubicBezTo>
                  <a:pt x="11" y="119"/>
                  <a:pt x="11" y="117"/>
                  <a:pt x="11" y="116"/>
                </a:cubicBezTo>
                <a:cubicBezTo>
                  <a:pt x="11" y="116"/>
                  <a:pt x="11" y="116"/>
                  <a:pt x="11" y="116"/>
                </a:cubicBezTo>
                <a:cubicBezTo>
                  <a:pt x="10" y="115"/>
                  <a:pt x="10" y="113"/>
                  <a:pt x="10" y="111"/>
                </a:cubicBezTo>
                <a:cubicBezTo>
                  <a:pt x="10" y="112"/>
                  <a:pt x="10" y="112"/>
                  <a:pt x="10" y="112"/>
                </a:cubicBezTo>
                <a:cubicBezTo>
                  <a:pt x="11" y="110"/>
                  <a:pt x="11" y="109"/>
                  <a:pt x="11" y="107"/>
                </a:cubicBezTo>
                <a:cubicBezTo>
                  <a:pt x="10" y="107"/>
                  <a:pt x="11" y="103"/>
                  <a:pt x="10" y="103"/>
                </a:cubicBezTo>
                <a:cubicBezTo>
                  <a:pt x="10" y="102"/>
                  <a:pt x="10" y="103"/>
                  <a:pt x="10" y="102"/>
                </a:cubicBezTo>
                <a:cubicBezTo>
                  <a:pt x="10" y="102"/>
                  <a:pt x="10" y="102"/>
                  <a:pt x="10" y="102"/>
                </a:cubicBezTo>
                <a:cubicBezTo>
                  <a:pt x="10" y="100"/>
                  <a:pt x="10" y="100"/>
                  <a:pt x="10" y="100"/>
                </a:cubicBezTo>
                <a:cubicBezTo>
                  <a:pt x="10" y="100"/>
                  <a:pt x="11" y="100"/>
                  <a:pt x="11" y="101"/>
                </a:cubicBezTo>
                <a:cubicBezTo>
                  <a:pt x="11" y="98"/>
                  <a:pt x="10" y="100"/>
                  <a:pt x="10" y="99"/>
                </a:cubicBezTo>
                <a:cubicBezTo>
                  <a:pt x="10" y="96"/>
                  <a:pt x="10" y="97"/>
                  <a:pt x="10" y="96"/>
                </a:cubicBezTo>
                <a:cubicBezTo>
                  <a:pt x="11" y="96"/>
                  <a:pt x="10" y="97"/>
                  <a:pt x="10" y="98"/>
                </a:cubicBezTo>
                <a:cubicBezTo>
                  <a:pt x="11" y="99"/>
                  <a:pt x="10" y="96"/>
                  <a:pt x="11" y="96"/>
                </a:cubicBezTo>
                <a:cubicBezTo>
                  <a:pt x="11" y="96"/>
                  <a:pt x="10" y="96"/>
                  <a:pt x="10" y="94"/>
                </a:cubicBezTo>
                <a:cubicBezTo>
                  <a:pt x="10" y="93"/>
                  <a:pt x="10" y="90"/>
                  <a:pt x="11" y="90"/>
                </a:cubicBezTo>
                <a:cubicBezTo>
                  <a:pt x="10" y="89"/>
                  <a:pt x="10" y="88"/>
                  <a:pt x="10" y="87"/>
                </a:cubicBezTo>
                <a:cubicBezTo>
                  <a:pt x="10" y="88"/>
                  <a:pt x="10" y="90"/>
                  <a:pt x="10" y="90"/>
                </a:cubicBezTo>
                <a:cubicBezTo>
                  <a:pt x="9" y="89"/>
                  <a:pt x="9" y="87"/>
                  <a:pt x="10" y="87"/>
                </a:cubicBezTo>
                <a:cubicBezTo>
                  <a:pt x="10" y="88"/>
                  <a:pt x="10" y="88"/>
                  <a:pt x="10" y="88"/>
                </a:cubicBezTo>
                <a:cubicBezTo>
                  <a:pt x="10" y="87"/>
                  <a:pt x="10" y="84"/>
                  <a:pt x="9" y="86"/>
                </a:cubicBezTo>
                <a:cubicBezTo>
                  <a:pt x="10" y="84"/>
                  <a:pt x="10" y="84"/>
                  <a:pt x="10" y="84"/>
                </a:cubicBezTo>
                <a:cubicBezTo>
                  <a:pt x="10" y="83"/>
                  <a:pt x="10" y="81"/>
                  <a:pt x="9" y="79"/>
                </a:cubicBezTo>
                <a:cubicBezTo>
                  <a:pt x="10" y="79"/>
                  <a:pt x="11" y="81"/>
                  <a:pt x="11" y="78"/>
                </a:cubicBezTo>
                <a:cubicBezTo>
                  <a:pt x="10" y="75"/>
                  <a:pt x="10" y="75"/>
                  <a:pt x="10" y="75"/>
                </a:cubicBezTo>
                <a:cubicBezTo>
                  <a:pt x="10" y="74"/>
                  <a:pt x="10" y="73"/>
                  <a:pt x="11" y="73"/>
                </a:cubicBezTo>
                <a:cubicBezTo>
                  <a:pt x="11" y="69"/>
                  <a:pt x="9" y="69"/>
                  <a:pt x="10" y="65"/>
                </a:cubicBezTo>
                <a:cubicBezTo>
                  <a:pt x="10" y="67"/>
                  <a:pt x="10" y="65"/>
                  <a:pt x="11" y="64"/>
                </a:cubicBezTo>
                <a:cubicBezTo>
                  <a:pt x="10" y="63"/>
                  <a:pt x="10" y="63"/>
                  <a:pt x="10" y="63"/>
                </a:cubicBezTo>
                <a:cubicBezTo>
                  <a:pt x="10" y="63"/>
                  <a:pt x="11" y="64"/>
                  <a:pt x="10" y="65"/>
                </a:cubicBezTo>
                <a:cubicBezTo>
                  <a:pt x="10" y="65"/>
                  <a:pt x="10" y="63"/>
                  <a:pt x="10" y="63"/>
                </a:cubicBezTo>
                <a:cubicBezTo>
                  <a:pt x="11" y="59"/>
                  <a:pt x="10" y="52"/>
                  <a:pt x="11" y="46"/>
                </a:cubicBezTo>
                <a:cubicBezTo>
                  <a:pt x="10" y="47"/>
                  <a:pt x="11" y="44"/>
                  <a:pt x="10" y="43"/>
                </a:cubicBezTo>
                <a:cubicBezTo>
                  <a:pt x="11" y="43"/>
                  <a:pt x="10" y="40"/>
                  <a:pt x="11" y="38"/>
                </a:cubicBezTo>
                <a:cubicBezTo>
                  <a:pt x="10" y="39"/>
                  <a:pt x="10" y="39"/>
                  <a:pt x="10" y="39"/>
                </a:cubicBezTo>
                <a:cubicBezTo>
                  <a:pt x="10" y="36"/>
                  <a:pt x="8" y="34"/>
                  <a:pt x="10" y="32"/>
                </a:cubicBezTo>
                <a:cubicBezTo>
                  <a:pt x="10" y="30"/>
                  <a:pt x="10" y="32"/>
                  <a:pt x="10" y="33"/>
                </a:cubicBezTo>
                <a:cubicBezTo>
                  <a:pt x="11" y="31"/>
                  <a:pt x="10" y="26"/>
                  <a:pt x="11" y="24"/>
                </a:cubicBezTo>
                <a:cubicBezTo>
                  <a:pt x="10" y="24"/>
                  <a:pt x="10" y="25"/>
                  <a:pt x="9" y="23"/>
                </a:cubicBezTo>
                <a:cubicBezTo>
                  <a:pt x="10" y="21"/>
                  <a:pt x="10" y="17"/>
                  <a:pt x="10" y="18"/>
                </a:cubicBezTo>
                <a:cubicBezTo>
                  <a:pt x="10" y="16"/>
                  <a:pt x="10" y="16"/>
                  <a:pt x="10" y="14"/>
                </a:cubicBezTo>
                <a:cubicBezTo>
                  <a:pt x="10" y="14"/>
                  <a:pt x="10" y="15"/>
                  <a:pt x="11" y="16"/>
                </a:cubicBezTo>
                <a:cubicBezTo>
                  <a:pt x="11" y="13"/>
                  <a:pt x="10" y="11"/>
                  <a:pt x="10" y="9"/>
                </a:cubicBezTo>
                <a:cubicBezTo>
                  <a:pt x="10" y="9"/>
                  <a:pt x="10" y="8"/>
                  <a:pt x="10" y="8"/>
                </a:cubicBezTo>
                <a:cubicBezTo>
                  <a:pt x="11" y="8"/>
                  <a:pt x="13" y="7"/>
                  <a:pt x="13" y="8"/>
                </a:cubicBezTo>
                <a:cubicBezTo>
                  <a:pt x="14" y="7"/>
                  <a:pt x="17" y="8"/>
                  <a:pt x="18" y="7"/>
                </a:cubicBezTo>
                <a:cubicBezTo>
                  <a:pt x="17" y="7"/>
                  <a:pt x="18" y="7"/>
                  <a:pt x="18" y="7"/>
                </a:cubicBezTo>
                <a:cubicBezTo>
                  <a:pt x="19" y="7"/>
                  <a:pt x="20" y="6"/>
                  <a:pt x="21" y="6"/>
                </a:cubicBezTo>
                <a:cubicBezTo>
                  <a:pt x="21" y="7"/>
                  <a:pt x="21" y="7"/>
                  <a:pt x="21" y="7"/>
                </a:cubicBezTo>
                <a:cubicBezTo>
                  <a:pt x="21" y="8"/>
                  <a:pt x="25" y="7"/>
                  <a:pt x="25" y="8"/>
                </a:cubicBezTo>
                <a:cubicBezTo>
                  <a:pt x="24" y="7"/>
                  <a:pt x="27" y="8"/>
                  <a:pt x="27" y="7"/>
                </a:cubicBezTo>
                <a:cubicBezTo>
                  <a:pt x="29" y="7"/>
                  <a:pt x="29" y="7"/>
                  <a:pt x="29" y="7"/>
                </a:cubicBezTo>
                <a:cubicBezTo>
                  <a:pt x="31" y="7"/>
                  <a:pt x="29" y="7"/>
                  <a:pt x="32" y="7"/>
                </a:cubicBezTo>
                <a:cubicBezTo>
                  <a:pt x="34" y="7"/>
                  <a:pt x="33" y="7"/>
                  <a:pt x="32" y="7"/>
                </a:cubicBezTo>
                <a:cubicBezTo>
                  <a:pt x="34" y="8"/>
                  <a:pt x="35" y="7"/>
                  <a:pt x="37" y="7"/>
                </a:cubicBezTo>
                <a:cubicBezTo>
                  <a:pt x="36" y="7"/>
                  <a:pt x="36" y="7"/>
                  <a:pt x="36" y="7"/>
                </a:cubicBezTo>
                <a:cubicBezTo>
                  <a:pt x="36" y="7"/>
                  <a:pt x="37" y="7"/>
                  <a:pt x="37" y="7"/>
                </a:cubicBezTo>
                <a:cubicBezTo>
                  <a:pt x="37" y="7"/>
                  <a:pt x="38" y="7"/>
                  <a:pt x="39" y="7"/>
                </a:cubicBezTo>
                <a:cubicBezTo>
                  <a:pt x="39" y="7"/>
                  <a:pt x="39" y="7"/>
                  <a:pt x="39" y="7"/>
                </a:cubicBezTo>
                <a:cubicBezTo>
                  <a:pt x="38" y="7"/>
                  <a:pt x="37" y="7"/>
                  <a:pt x="37" y="7"/>
                </a:cubicBezTo>
                <a:cubicBezTo>
                  <a:pt x="37" y="7"/>
                  <a:pt x="38" y="7"/>
                  <a:pt x="39" y="7"/>
                </a:cubicBezTo>
                <a:cubicBezTo>
                  <a:pt x="39" y="7"/>
                  <a:pt x="39" y="7"/>
                  <a:pt x="39" y="7"/>
                </a:cubicBezTo>
                <a:cubicBezTo>
                  <a:pt x="40" y="7"/>
                  <a:pt x="40" y="7"/>
                  <a:pt x="40" y="8"/>
                </a:cubicBezTo>
                <a:cubicBezTo>
                  <a:pt x="40" y="8"/>
                  <a:pt x="40" y="8"/>
                  <a:pt x="40" y="8"/>
                </a:cubicBezTo>
                <a:cubicBezTo>
                  <a:pt x="41" y="8"/>
                  <a:pt x="44" y="7"/>
                  <a:pt x="44" y="7"/>
                </a:cubicBezTo>
                <a:cubicBezTo>
                  <a:pt x="48" y="8"/>
                  <a:pt x="56" y="7"/>
                  <a:pt x="59" y="7"/>
                </a:cubicBezTo>
                <a:cubicBezTo>
                  <a:pt x="58" y="7"/>
                  <a:pt x="58" y="7"/>
                  <a:pt x="59" y="7"/>
                </a:cubicBezTo>
                <a:cubicBezTo>
                  <a:pt x="60" y="7"/>
                  <a:pt x="62" y="7"/>
                  <a:pt x="62" y="7"/>
                </a:cubicBezTo>
                <a:cubicBezTo>
                  <a:pt x="63" y="7"/>
                  <a:pt x="63" y="7"/>
                  <a:pt x="65" y="7"/>
                </a:cubicBezTo>
                <a:cubicBezTo>
                  <a:pt x="66" y="7"/>
                  <a:pt x="66" y="7"/>
                  <a:pt x="65" y="7"/>
                </a:cubicBezTo>
                <a:cubicBezTo>
                  <a:pt x="69" y="8"/>
                  <a:pt x="74" y="6"/>
                  <a:pt x="79" y="7"/>
                </a:cubicBezTo>
                <a:cubicBezTo>
                  <a:pt x="78" y="7"/>
                  <a:pt x="78" y="7"/>
                  <a:pt x="77" y="7"/>
                </a:cubicBezTo>
                <a:cubicBezTo>
                  <a:pt x="81" y="7"/>
                  <a:pt x="84" y="7"/>
                  <a:pt x="87" y="6"/>
                </a:cubicBezTo>
                <a:cubicBezTo>
                  <a:pt x="87" y="6"/>
                  <a:pt x="87" y="7"/>
                  <a:pt x="86" y="7"/>
                </a:cubicBezTo>
                <a:cubicBezTo>
                  <a:pt x="89" y="7"/>
                  <a:pt x="91" y="7"/>
                  <a:pt x="93" y="6"/>
                </a:cubicBezTo>
                <a:cubicBezTo>
                  <a:pt x="91" y="6"/>
                  <a:pt x="92" y="6"/>
                  <a:pt x="91" y="6"/>
                </a:cubicBezTo>
                <a:cubicBezTo>
                  <a:pt x="90" y="6"/>
                  <a:pt x="93" y="5"/>
                  <a:pt x="94" y="6"/>
                </a:cubicBezTo>
                <a:cubicBezTo>
                  <a:pt x="94" y="6"/>
                  <a:pt x="94" y="6"/>
                  <a:pt x="94" y="6"/>
                </a:cubicBezTo>
                <a:cubicBezTo>
                  <a:pt x="97" y="6"/>
                  <a:pt x="97" y="5"/>
                  <a:pt x="99" y="5"/>
                </a:cubicBezTo>
                <a:cubicBezTo>
                  <a:pt x="101" y="6"/>
                  <a:pt x="98" y="6"/>
                  <a:pt x="99" y="6"/>
                </a:cubicBezTo>
                <a:cubicBezTo>
                  <a:pt x="99" y="7"/>
                  <a:pt x="104" y="6"/>
                  <a:pt x="105" y="7"/>
                </a:cubicBezTo>
                <a:cubicBezTo>
                  <a:pt x="105" y="6"/>
                  <a:pt x="106" y="6"/>
                  <a:pt x="106" y="6"/>
                </a:cubicBezTo>
                <a:cubicBezTo>
                  <a:pt x="108" y="6"/>
                  <a:pt x="107" y="6"/>
                  <a:pt x="108" y="6"/>
                </a:cubicBezTo>
                <a:cubicBezTo>
                  <a:pt x="113" y="5"/>
                  <a:pt x="113" y="5"/>
                  <a:pt x="113" y="5"/>
                </a:cubicBezTo>
                <a:cubicBezTo>
                  <a:pt x="113" y="5"/>
                  <a:pt x="115" y="6"/>
                  <a:pt x="114" y="6"/>
                </a:cubicBezTo>
                <a:cubicBezTo>
                  <a:pt x="117" y="6"/>
                  <a:pt x="120" y="5"/>
                  <a:pt x="122" y="4"/>
                </a:cubicBezTo>
                <a:cubicBezTo>
                  <a:pt x="123" y="4"/>
                  <a:pt x="127" y="4"/>
                  <a:pt x="129" y="4"/>
                </a:cubicBezTo>
                <a:cubicBezTo>
                  <a:pt x="129" y="4"/>
                  <a:pt x="127" y="4"/>
                  <a:pt x="127" y="4"/>
                </a:cubicBezTo>
                <a:cubicBezTo>
                  <a:pt x="129" y="5"/>
                  <a:pt x="129" y="5"/>
                  <a:pt x="129" y="5"/>
                </a:cubicBezTo>
                <a:cubicBezTo>
                  <a:pt x="126" y="5"/>
                  <a:pt x="129" y="6"/>
                  <a:pt x="128" y="6"/>
                </a:cubicBezTo>
                <a:cubicBezTo>
                  <a:pt x="130" y="6"/>
                  <a:pt x="135" y="6"/>
                  <a:pt x="138" y="6"/>
                </a:cubicBezTo>
                <a:cubicBezTo>
                  <a:pt x="136" y="5"/>
                  <a:pt x="143" y="6"/>
                  <a:pt x="142" y="5"/>
                </a:cubicBezTo>
                <a:cubicBezTo>
                  <a:pt x="146" y="5"/>
                  <a:pt x="144" y="6"/>
                  <a:pt x="146" y="6"/>
                </a:cubicBezTo>
                <a:cubicBezTo>
                  <a:pt x="150" y="5"/>
                  <a:pt x="153" y="6"/>
                  <a:pt x="157" y="6"/>
                </a:cubicBezTo>
                <a:cubicBezTo>
                  <a:pt x="157" y="6"/>
                  <a:pt x="157" y="6"/>
                  <a:pt x="157" y="6"/>
                </a:cubicBezTo>
                <a:cubicBezTo>
                  <a:pt x="160" y="5"/>
                  <a:pt x="165" y="6"/>
                  <a:pt x="168" y="5"/>
                </a:cubicBezTo>
                <a:cubicBezTo>
                  <a:pt x="168" y="5"/>
                  <a:pt x="168" y="5"/>
                  <a:pt x="168" y="5"/>
                </a:cubicBezTo>
                <a:cubicBezTo>
                  <a:pt x="171" y="6"/>
                  <a:pt x="168" y="4"/>
                  <a:pt x="172" y="5"/>
                </a:cubicBezTo>
                <a:cubicBezTo>
                  <a:pt x="171" y="5"/>
                  <a:pt x="171" y="5"/>
                  <a:pt x="171" y="5"/>
                </a:cubicBezTo>
                <a:cubicBezTo>
                  <a:pt x="174" y="5"/>
                  <a:pt x="176" y="6"/>
                  <a:pt x="179" y="5"/>
                </a:cubicBezTo>
                <a:cubicBezTo>
                  <a:pt x="179" y="5"/>
                  <a:pt x="178" y="5"/>
                  <a:pt x="178" y="5"/>
                </a:cubicBezTo>
                <a:cubicBezTo>
                  <a:pt x="181" y="5"/>
                  <a:pt x="183" y="5"/>
                  <a:pt x="186" y="5"/>
                </a:cubicBezTo>
                <a:cubicBezTo>
                  <a:pt x="186" y="5"/>
                  <a:pt x="186" y="5"/>
                  <a:pt x="185" y="5"/>
                </a:cubicBezTo>
                <a:cubicBezTo>
                  <a:pt x="187" y="6"/>
                  <a:pt x="187" y="5"/>
                  <a:pt x="190" y="5"/>
                </a:cubicBezTo>
                <a:cubicBezTo>
                  <a:pt x="190" y="5"/>
                  <a:pt x="192" y="5"/>
                  <a:pt x="191" y="5"/>
                </a:cubicBezTo>
                <a:cubicBezTo>
                  <a:pt x="192" y="5"/>
                  <a:pt x="196" y="5"/>
                  <a:pt x="197" y="5"/>
                </a:cubicBezTo>
                <a:cubicBezTo>
                  <a:pt x="198" y="5"/>
                  <a:pt x="199" y="5"/>
                  <a:pt x="200" y="5"/>
                </a:cubicBezTo>
                <a:cubicBezTo>
                  <a:pt x="213" y="5"/>
                  <a:pt x="226" y="6"/>
                  <a:pt x="239" y="5"/>
                </a:cubicBezTo>
                <a:cubicBezTo>
                  <a:pt x="241" y="6"/>
                  <a:pt x="236" y="5"/>
                  <a:pt x="237" y="6"/>
                </a:cubicBezTo>
                <a:cubicBezTo>
                  <a:pt x="237" y="5"/>
                  <a:pt x="239" y="6"/>
                  <a:pt x="243" y="6"/>
                </a:cubicBezTo>
                <a:cubicBezTo>
                  <a:pt x="243" y="6"/>
                  <a:pt x="243" y="6"/>
                  <a:pt x="243" y="6"/>
                </a:cubicBezTo>
                <a:cubicBezTo>
                  <a:pt x="245" y="5"/>
                  <a:pt x="246" y="6"/>
                  <a:pt x="248" y="6"/>
                </a:cubicBezTo>
                <a:cubicBezTo>
                  <a:pt x="248" y="6"/>
                  <a:pt x="248" y="6"/>
                  <a:pt x="248" y="6"/>
                </a:cubicBezTo>
                <a:cubicBezTo>
                  <a:pt x="250" y="5"/>
                  <a:pt x="252" y="7"/>
                  <a:pt x="253" y="6"/>
                </a:cubicBezTo>
                <a:cubicBezTo>
                  <a:pt x="254" y="6"/>
                  <a:pt x="254" y="6"/>
                  <a:pt x="254" y="6"/>
                </a:cubicBezTo>
                <a:cubicBezTo>
                  <a:pt x="256" y="5"/>
                  <a:pt x="257" y="6"/>
                  <a:pt x="260" y="6"/>
                </a:cubicBezTo>
                <a:cubicBezTo>
                  <a:pt x="259" y="6"/>
                  <a:pt x="259" y="6"/>
                  <a:pt x="259" y="6"/>
                </a:cubicBezTo>
                <a:cubicBezTo>
                  <a:pt x="262" y="6"/>
                  <a:pt x="266" y="5"/>
                  <a:pt x="267" y="6"/>
                </a:cubicBezTo>
                <a:cubicBezTo>
                  <a:pt x="270" y="5"/>
                  <a:pt x="273" y="5"/>
                  <a:pt x="273" y="5"/>
                </a:cubicBezTo>
                <a:cubicBezTo>
                  <a:pt x="274" y="5"/>
                  <a:pt x="273" y="5"/>
                  <a:pt x="273" y="5"/>
                </a:cubicBezTo>
                <a:cubicBezTo>
                  <a:pt x="283" y="5"/>
                  <a:pt x="294" y="5"/>
                  <a:pt x="303" y="4"/>
                </a:cubicBezTo>
                <a:cubicBezTo>
                  <a:pt x="303" y="5"/>
                  <a:pt x="303" y="5"/>
                  <a:pt x="302" y="5"/>
                </a:cubicBezTo>
                <a:cubicBezTo>
                  <a:pt x="310" y="4"/>
                  <a:pt x="303" y="14"/>
                  <a:pt x="307" y="17"/>
                </a:cubicBezTo>
                <a:cubicBezTo>
                  <a:pt x="307" y="18"/>
                  <a:pt x="307" y="18"/>
                  <a:pt x="307" y="18"/>
                </a:cubicBezTo>
                <a:cubicBezTo>
                  <a:pt x="307" y="20"/>
                  <a:pt x="307" y="20"/>
                  <a:pt x="306" y="21"/>
                </a:cubicBezTo>
                <a:cubicBezTo>
                  <a:pt x="307" y="22"/>
                  <a:pt x="306" y="26"/>
                  <a:pt x="307" y="26"/>
                </a:cubicBezTo>
                <a:cubicBezTo>
                  <a:pt x="307" y="27"/>
                  <a:pt x="307" y="26"/>
                  <a:pt x="306" y="26"/>
                </a:cubicBezTo>
                <a:cubicBezTo>
                  <a:pt x="306" y="28"/>
                  <a:pt x="307" y="31"/>
                  <a:pt x="307" y="34"/>
                </a:cubicBezTo>
                <a:cubicBezTo>
                  <a:pt x="307" y="33"/>
                  <a:pt x="307" y="33"/>
                  <a:pt x="307" y="33"/>
                </a:cubicBezTo>
                <a:cubicBezTo>
                  <a:pt x="306" y="46"/>
                  <a:pt x="305" y="62"/>
                  <a:pt x="306" y="72"/>
                </a:cubicBezTo>
                <a:cubicBezTo>
                  <a:pt x="307" y="75"/>
                  <a:pt x="305" y="73"/>
                  <a:pt x="306" y="75"/>
                </a:cubicBezTo>
                <a:cubicBezTo>
                  <a:pt x="307" y="85"/>
                  <a:pt x="305" y="98"/>
                  <a:pt x="307" y="108"/>
                </a:cubicBezTo>
                <a:cubicBezTo>
                  <a:pt x="307" y="115"/>
                  <a:pt x="309" y="118"/>
                  <a:pt x="309" y="118"/>
                </a:cubicBezTo>
                <a:cubicBezTo>
                  <a:pt x="308" y="99"/>
                  <a:pt x="309" y="83"/>
                  <a:pt x="310" y="65"/>
                </a:cubicBezTo>
                <a:cubicBezTo>
                  <a:pt x="310" y="59"/>
                  <a:pt x="310" y="51"/>
                  <a:pt x="310" y="45"/>
                </a:cubicBezTo>
                <a:cubicBezTo>
                  <a:pt x="310" y="33"/>
                  <a:pt x="310" y="21"/>
                  <a:pt x="311" y="9"/>
                </a:cubicBezTo>
                <a:cubicBezTo>
                  <a:pt x="311" y="7"/>
                  <a:pt x="311" y="7"/>
                  <a:pt x="311" y="7"/>
                </a:cubicBezTo>
                <a:cubicBezTo>
                  <a:pt x="311" y="6"/>
                  <a:pt x="311" y="6"/>
                  <a:pt x="311" y="6"/>
                </a:cubicBezTo>
                <a:cubicBezTo>
                  <a:pt x="311" y="5"/>
                  <a:pt x="311" y="5"/>
                  <a:pt x="311" y="5"/>
                </a:cubicBezTo>
                <a:cubicBezTo>
                  <a:pt x="311" y="5"/>
                  <a:pt x="311" y="5"/>
                  <a:pt x="311" y="5"/>
                </a:cubicBezTo>
                <a:cubicBezTo>
                  <a:pt x="311" y="5"/>
                  <a:pt x="311" y="5"/>
                  <a:pt x="311" y="5"/>
                </a:cubicBezTo>
                <a:cubicBezTo>
                  <a:pt x="311" y="5"/>
                  <a:pt x="311" y="5"/>
                  <a:pt x="311" y="5"/>
                </a:cubicBezTo>
                <a:cubicBezTo>
                  <a:pt x="311" y="5"/>
                  <a:pt x="311" y="5"/>
                  <a:pt x="311" y="5"/>
                </a:cubicBezTo>
                <a:cubicBezTo>
                  <a:pt x="309" y="3"/>
                  <a:pt x="316" y="10"/>
                  <a:pt x="306" y="0"/>
                </a:cubicBezTo>
                <a:close/>
              </a:path>
            </a:pathLst>
          </a:custGeom>
          <a:solidFill>
            <a:srgbClr val="442A58"/>
          </a:solidFill>
          <a:ln w="9525">
            <a:noFill/>
            <a:round/>
            <a:headEnd/>
            <a:tailEnd/>
          </a:ln>
        </p:spPr>
        <p:txBody>
          <a:bodyPr vert="horz" wrap="square" lIns="36000" tIns="36000" rIns="36000" bIns="36000" numCol="1" anchor="ctr" anchorCtr="1" compatLnSpc="1">
            <a:prstTxWarp prst="textNoShape">
              <a:avLst/>
            </a:prstTxWarp>
          </a:bodyPr>
          <a:lstStyle/>
          <a:p>
            <a:pPr eaLnBrk="1" fontAlgn="auto" hangingPunct="1">
              <a:spcBef>
                <a:spcPts val="0"/>
              </a:spcBef>
              <a:spcAft>
                <a:spcPts val="0"/>
              </a:spcAft>
            </a:pPr>
            <a:endParaRPr lang="pl-PL" sz="1200" b="1" u="sng" dirty="0">
              <a:solidFill>
                <a:prstClr val="black"/>
              </a:solidFill>
              <a:latin typeface="Segoe Print" pitchFamily="2" charset="0"/>
              <a:cs typeface="+mn-cs"/>
            </a:endParaRPr>
          </a:p>
        </p:txBody>
      </p:sp>
      <p:pic>
        <p:nvPicPr>
          <p:cNvPr id="6" name="Picture 5"/>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ackgroundRemoval t="9977" b="98376" l="9937" r="89958">
                        <a14:foregroundMark x1="14059" y1="96404" x2="14059" y2="96404"/>
                        <a14:foregroundMark x1="42178" y1="98376" x2="42178" y2="98376"/>
                        <a14:foregroundMark x1="83510" y1="86891" x2="83510" y2="86891"/>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t="59437" r="68521"/>
          <a:stretch/>
        </p:blipFill>
        <p:spPr bwMode="auto">
          <a:xfrm>
            <a:off x="-291541" y="4215684"/>
            <a:ext cx="1815541" cy="213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ackgroundRemoval t="9977" b="98376" l="9937" r="89958">
                        <a14:foregroundMark x1="14059" y1="96404" x2="14059" y2="96404"/>
                        <a14:foregroundMark x1="42178" y1="98376" x2="42178" y2="98376"/>
                        <a14:foregroundMark x1="83510" y1="86891" x2="83510" y2="86891"/>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l="69032" t="57517"/>
          <a:stretch/>
        </p:blipFill>
        <p:spPr bwMode="auto">
          <a:xfrm>
            <a:off x="7510352" y="4114800"/>
            <a:ext cx="1786049" cy="223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ymbol zastępczy zawartości 2"/>
          <p:cNvSpPr>
            <a:spLocks noGrp="1"/>
          </p:cNvSpPr>
          <p:nvPr>
            <p:ph idx="1"/>
          </p:nvPr>
        </p:nvSpPr>
        <p:spPr>
          <a:xfrm>
            <a:off x="1600201" y="1447801"/>
            <a:ext cx="5791200" cy="4495800"/>
          </a:xfrm>
        </p:spPr>
        <p:txBody>
          <a:bodyPr/>
          <a:lstStyle>
            <a:lvl1pPr marL="342900" indent="-342900">
              <a:buClr>
                <a:schemeClr val="bg1"/>
              </a:buClr>
              <a:buFont typeface="Wingdings" panose="05000000000000000000" pitchFamily="2" charset="2"/>
              <a:buChar char="§"/>
              <a:defRPr>
                <a:solidFill>
                  <a:schemeClr val="bg1"/>
                </a:solidFill>
              </a:defRPr>
            </a:lvl1pPr>
            <a:lvl2pPr>
              <a:defRPr>
                <a:solidFill>
                  <a:schemeClr val="bg1"/>
                </a:solidFill>
              </a:defRPr>
            </a:lvl2pPr>
            <a:lvl3pPr marL="1143000" indent="-228600">
              <a:buClr>
                <a:schemeClr val="bg1"/>
              </a:buClr>
              <a:buFont typeface="Wingdings" panose="05000000000000000000" pitchFamily="2" charset="2"/>
              <a:buChar char="§"/>
              <a:defRPr>
                <a:solidFill>
                  <a:schemeClr val="bg1"/>
                </a:solidFill>
              </a:defRPr>
            </a:lvl3pPr>
            <a:lvl4pPr>
              <a:defRPr>
                <a:solidFill>
                  <a:schemeClr val="bg1"/>
                </a:solidFill>
              </a:defRPr>
            </a:lvl4pPr>
            <a:lvl5pPr>
              <a:defRPr>
                <a:solidFill>
                  <a:schemeClr val="bg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336419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3144" cy="6864858"/>
          </a:xfrm>
          <a:prstGeom prst="rect">
            <a:avLst/>
          </a:prstGeom>
        </p:spPr>
      </p:pic>
      <p:sp>
        <p:nvSpPr>
          <p:cNvPr id="2" name="Title 1"/>
          <p:cNvSpPr>
            <a:spLocks noGrp="1"/>
          </p:cNvSpPr>
          <p:nvPr>
            <p:ph type="title"/>
          </p:nvPr>
        </p:nvSpPr>
        <p:spPr>
          <a:xfrm>
            <a:off x="388241" y="2869349"/>
            <a:ext cx="5943600" cy="553998"/>
          </a:xfrm>
        </p:spPr>
        <p:txBody>
          <a:bodyPr wrap="square" anchor="b">
            <a:spAutoFit/>
          </a:bodyPr>
          <a:lstStyle>
            <a:lvl1pPr>
              <a:lnSpc>
                <a:spcPct val="100000"/>
              </a:lnSpc>
              <a:defRPr sz="30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8242" y="3570649"/>
            <a:ext cx="5943600" cy="338554"/>
          </a:xfrm>
        </p:spPr>
        <p:txBody>
          <a:bodyPr wrap="square">
            <a:spAutoFit/>
          </a:bodyPr>
          <a:lstStyle>
            <a:lvl1pPr marL="0" indent="0">
              <a:lnSpc>
                <a:spcPct val="100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a:xfrm>
            <a:off x="8274942" y="270195"/>
            <a:ext cx="411858" cy="153888"/>
          </a:xfrm>
          <a:prstGeom prst="rect">
            <a:avLst/>
          </a:prstGeom>
        </p:spPr>
        <p:txBody>
          <a:bodyPr/>
          <a:lstStyle/>
          <a:p>
            <a:fld id="{4704619B-9823-F845-874B-2390AC991BC7}" type="slidenum">
              <a:rPr lang="en-US" smtClean="0"/>
              <a:t>‹#›</a:t>
            </a:fld>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4178" y="42339"/>
            <a:ext cx="1499616" cy="609600"/>
          </a:xfrm>
          <a:prstGeom prst="rect">
            <a:avLst/>
          </a:prstGeom>
        </p:spPr>
      </p:pic>
      <p:sp>
        <p:nvSpPr>
          <p:cNvPr id="16" name="TextBox 15"/>
          <p:cNvSpPr txBox="1"/>
          <p:nvPr userDrawn="1"/>
        </p:nvSpPr>
        <p:spPr>
          <a:xfrm>
            <a:off x="362607" y="6621522"/>
            <a:ext cx="1752403" cy="184666"/>
          </a:xfrm>
          <a:prstGeom prst="rect">
            <a:avLst/>
          </a:prstGeom>
          <a:noFill/>
        </p:spPr>
        <p:txBody>
          <a:bodyPr wrap="none" rtlCol="0">
            <a:spAutoFit/>
          </a:bodyPr>
          <a:lstStyle/>
          <a:p>
            <a:r>
              <a:rPr lang="en-US" sz="600" dirty="0" smtClean="0">
                <a:solidFill>
                  <a:schemeClr val="bg1"/>
                </a:solidFill>
              </a:rPr>
              <a:t>© 2016 IHS </a:t>
            </a:r>
            <a:r>
              <a:rPr lang="en-US" sz="600" dirty="0" err="1" smtClean="0">
                <a:solidFill>
                  <a:schemeClr val="bg1"/>
                </a:solidFill>
              </a:rPr>
              <a:t>Markit</a:t>
            </a:r>
            <a:r>
              <a:rPr lang="en-US" sz="600" dirty="0" smtClean="0">
                <a:solidFill>
                  <a:schemeClr val="bg1"/>
                </a:solidFill>
              </a:rPr>
              <a:t>. All Rights Reserved.</a:t>
            </a:r>
            <a:endParaRPr lang="en-US" sz="600" dirty="0">
              <a:solidFill>
                <a:schemeClr val="bg1"/>
              </a:solidFill>
            </a:endParaRPr>
          </a:p>
        </p:txBody>
      </p:sp>
    </p:spTree>
    <p:extLst>
      <p:ext uri="{BB962C8B-B14F-4D97-AF65-F5344CB8AC3E}">
        <p14:creationId xmlns:p14="http://schemas.microsoft.com/office/powerpoint/2010/main" val="41313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Header - With Summary White">
    <p:spTree>
      <p:nvGrpSpPr>
        <p:cNvPr id="1" name=""/>
        <p:cNvGrpSpPr/>
        <p:nvPr/>
      </p:nvGrpSpPr>
      <p:grpSpPr>
        <a:xfrm>
          <a:off x="0" y="0"/>
          <a:ext cx="0" cy="0"/>
          <a:chOff x="0" y="0"/>
          <a:chExt cx="0" cy="0"/>
        </a:xfrm>
      </p:grpSpPr>
      <p:sp>
        <p:nvSpPr>
          <p:cNvPr id="2" name="Title 1"/>
          <p:cNvSpPr>
            <a:spLocks noGrp="1"/>
          </p:cNvSpPr>
          <p:nvPr>
            <p:ph type="title"/>
          </p:nvPr>
        </p:nvSpPr>
        <p:spPr>
          <a:xfrm>
            <a:off x="468313" y="621531"/>
            <a:ext cx="6623967" cy="287189"/>
          </a:xfrm>
        </p:spPr>
        <p:txBody>
          <a:bodyPr lIns="0" tIns="0" rIns="0" bIns="0"/>
          <a:lstStyle>
            <a:lvl1pPr algn="l" defTabSz="914400" rtl="0" eaLnBrk="1" latinLnBrk="0" hangingPunct="1">
              <a:lnSpc>
                <a:spcPct val="100000"/>
              </a:lnSpc>
              <a:spcBef>
                <a:spcPct val="0"/>
              </a:spcBef>
              <a:buNone/>
              <a:defRPr lang="en-US" sz="2400" b="1" kern="1200" cap="none" spc="0" baseline="0" dirty="0">
                <a:solidFill>
                  <a:srgbClr val="0066B3"/>
                </a:solidFill>
                <a:latin typeface="+mj-lt"/>
                <a:ea typeface="+mj-ea"/>
                <a:cs typeface="+mj-cs"/>
              </a:defRPr>
            </a:lvl1pPr>
          </a:lstStyle>
          <a:p>
            <a:r>
              <a:rPr lang="en-US" noProof="0" smtClean="0"/>
              <a:t>Click to edit Master title style</a:t>
            </a:r>
            <a:endParaRPr lang="en-US" noProof="0" dirty="0"/>
          </a:p>
        </p:txBody>
      </p:sp>
      <p:sp>
        <p:nvSpPr>
          <p:cNvPr id="8" name="Content Placeholder 2"/>
          <p:cNvSpPr>
            <a:spLocks noGrp="1"/>
          </p:cNvSpPr>
          <p:nvPr>
            <p:ph idx="1"/>
          </p:nvPr>
        </p:nvSpPr>
        <p:spPr>
          <a:xfrm>
            <a:off x="3924301" y="1052736"/>
            <a:ext cx="4751388" cy="5184551"/>
          </a:xfrm>
        </p:spPr>
        <p:txBody>
          <a:bodyPr lIns="0" tIns="0" rIns="0" bIns="0"/>
          <a:lstStyle>
            <a:lvl1pPr algn="l">
              <a:buFont typeface="Arial" pitchFamily="34" charset="0"/>
              <a:buChar char="•"/>
              <a:defRPr sz="2000" baseline="0"/>
            </a:lvl1pPr>
            <a:lvl2pPr algn="l">
              <a:buFont typeface="Arial" pitchFamily="34" charset="0"/>
              <a:buChar char="•"/>
              <a:defRPr sz="1800" spc="0" baseline="0"/>
            </a:lvl2pPr>
            <a:lvl3pPr algn="l">
              <a:buFont typeface="Arial" pitchFamily="34" charset="0"/>
              <a:buChar char="•"/>
              <a:defRPr baseline="0"/>
            </a:lvl3pPr>
            <a:lvl4pPr algn="l">
              <a:buFont typeface="Arial" pitchFamily="34" charset="0"/>
              <a:buChar char="•"/>
              <a:defRPr baseline="0"/>
            </a:lvl4pPr>
            <a:lvl5pPr algn="l">
              <a:buFont typeface="Arial" pitchFamily="34" charset="0"/>
              <a:buChar char="•"/>
              <a:defRPr sz="1400" baseline="0"/>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6613525" y="6448425"/>
            <a:ext cx="2062163" cy="365125"/>
          </a:xfrm>
          <a:prstGeom prst="rect">
            <a:avLst/>
          </a:prstGeom>
        </p:spPr>
        <p:txBody>
          <a:bodyPr/>
          <a:lstStyle>
            <a:lvl1pPr algn="r">
              <a:defRPr baseline="0" smtClean="0"/>
            </a:lvl1pPr>
          </a:lstStyle>
          <a:p>
            <a:pPr>
              <a:defRPr/>
            </a:pPr>
            <a:fld id="{D608E581-99FD-405E-A842-5984D73DBE8D}" type="slidenum">
              <a:rPr lang="en-US"/>
              <a:pPr>
                <a:defRPr/>
              </a:pPr>
              <a:t>‹#›</a:t>
            </a:fld>
            <a:endParaRPr lang="en-US" dirty="0"/>
          </a:p>
        </p:txBody>
      </p:sp>
      <p:sp>
        <p:nvSpPr>
          <p:cNvPr id="5" name="Footer Placeholder 10"/>
          <p:cNvSpPr>
            <a:spLocks noGrp="1"/>
          </p:cNvSpPr>
          <p:nvPr>
            <p:ph type="ftr" sz="quarter" idx="11"/>
          </p:nvPr>
        </p:nvSpPr>
        <p:spPr>
          <a:xfrm>
            <a:off x="468313" y="188913"/>
            <a:ext cx="7775575" cy="215900"/>
          </a:xfrm>
          <a:prstGeom prst="rect">
            <a:avLst/>
          </a:prstGeom>
        </p:spPr>
        <p:txBody>
          <a:bodyPr/>
          <a:lstStyle>
            <a:lvl1pPr algn="r">
              <a:defRPr dirty="0"/>
            </a:lvl1pPr>
          </a:lstStyle>
          <a:p>
            <a:pPr>
              <a:defRPr/>
            </a:pPr>
            <a:endParaRPr lang="en-US"/>
          </a:p>
        </p:txBody>
      </p:sp>
    </p:spTree>
    <p:extLst>
      <p:ext uri="{BB962C8B-B14F-4D97-AF65-F5344CB8AC3E}">
        <p14:creationId xmlns:p14="http://schemas.microsoft.com/office/powerpoint/2010/main" val="3829133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y Heading">
    <p:spTree>
      <p:nvGrpSpPr>
        <p:cNvPr id="1" name=""/>
        <p:cNvGrpSpPr/>
        <p:nvPr/>
      </p:nvGrpSpPr>
      <p:grpSpPr>
        <a:xfrm>
          <a:off x="0" y="0"/>
          <a:ext cx="0" cy="0"/>
          <a:chOff x="0" y="0"/>
          <a:chExt cx="0" cy="0"/>
        </a:xfrm>
      </p:grpSpPr>
      <p:sp>
        <p:nvSpPr>
          <p:cNvPr id="4" name="Rectangle 3"/>
          <p:cNvSpPr/>
          <p:nvPr userDrawn="1"/>
        </p:nvSpPr>
        <p:spPr>
          <a:xfrm>
            <a:off x="682390" y="2183643"/>
            <a:ext cx="7738280" cy="2429300"/>
          </a:xfrm>
          <a:prstGeom prst="rect">
            <a:avLst/>
          </a:prstGeom>
          <a:gradFill flip="none" rotWithShape="1">
            <a:gsLst>
              <a:gs pos="0">
                <a:srgbClr val="714989"/>
              </a:gs>
              <a:gs pos="50000">
                <a:srgbClr val="9966FF"/>
              </a:gs>
              <a:gs pos="100000">
                <a:srgbClr val="BA97F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ytuł 1"/>
          <p:cNvSpPr>
            <a:spLocks noGrp="1"/>
          </p:cNvSpPr>
          <p:nvPr>
            <p:ph type="title" hasCustomPrompt="1"/>
          </p:nvPr>
        </p:nvSpPr>
        <p:spPr>
          <a:xfrm>
            <a:off x="651061" y="2186216"/>
            <a:ext cx="7772400" cy="2426729"/>
          </a:xfrm>
        </p:spPr>
        <p:txBody>
          <a:bodyPr anchor="ctr"/>
          <a:lstStyle>
            <a:lvl1pPr algn="ctr">
              <a:defRPr sz="4000" b="1" cap="none" baseline="0">
                <a:solidFill>
                  <a:schemeClr val="bg1"/>
                </a:solidFill>
              </a:defRPr>
            </a:lvl1pPr>
          </a:lstStyle>
          <a:p>
            <a:r>
              <a:rPr lang="en-US" dirty="0"/>
              <a:t>Click to insert day heading</a:t>
            </a:r>
            <a:endParaRPr lang="pl-PL" dirty="0"/>
          </a:p>
        </p:txBody>
      </p:sp>
      <p:sp>
        <p:nvSpPr>
          <p:cNvPr id="5" name="Freeform 439"/>
          <p:cNvSpPr>
            <a:spLocks/>
          </p:cNvSpPr>
          <p:nvPr userDrawn="1"/>
        </p:nvSpPr>
        <p:spPr bwMode="auto">
          <a:xfrm>
            <a:off x="436729" y="2101755"/>
            <a:ext cx="8202305" cy="2620370"/>
          </a:xfrm>
          <a:custGeom>
            <a:avLst/>
            <a:gdLst/>
            <a:ahLst/>
            <a:cxnLst>
              <a:cxn ang="0">
                <a:pos x="273" y="1"/>
              </a:cxn>
              <a:cxn ang="0">
                <a:pos x="238" y="1"/>
              </a:cxn>
              <a:cxn ang="0">
                <a:pos x="51" y="2"/>
              </a:cxn>
              <a:cxn ang="0">
                <a:pos x="10" y="2"/>
              </a:cxn>
              <a:cxn ang="0">
                <a:pos x="4" y="15"/>
              </a:cxn>
              <a:cxn ang="0">
                <a:pos x="4" y="97"/>
              </a:cxn>
              <a:cxn ang="0">
                <a:pos x="8" y="127"/>
              </a:cxn>
              <a:cxn ang="0">
                <a:pos x="9" y="127"/>
              </a:cxn>
              <a:cxn ang="0">
                <a:pos x="47" y="126"/>
              </a:cxn>
              <a:cxn ang="0">
                <a:pos x="78" y="126"/>
              </a:cxn>
              <a:cxn ang="0">
                <a:pos x="161" y="125"/>
              </a:cxn>
              <a:cxn ang="0">
                <a:pos x="191" y="125"/>
              </a:cxn>
              <a:cxn ang="0">
                <a:pos x="262" y="124"/>
              </a:cxn>
              <a:cxn ang="0">
                <a:pos x="279" y="124"/>
              </a:cxn>
              <a:cxn ang="0">
                <a:pos x="288" y="123"/>
              </a:cxn>
              <a:cxn ang="0">
                <a:pos x="278" y="122"/>
              </a:cxn>
              <a:cxn ang="0">
                <a:pos x="265" y="122"/>
              </a:cxn>
              <a:cxn ang="0">
                <a:pos x="236" y="121"/>
              </a:cxn>
              <a:cxn ang="0">
                <a:pos x="213" y="122"/>
              </a:cxn>
              <a:cxn ang="0">
                <a:pos x="211" y="119"/>
              </a:cxn>
              <a:cxn ang="0">
                <a:pos x="204" y="118"/>
              </a:cxn>
              <a:cxn ang="0">
                <a:pos x="196" y="120"/>
              </a:cxn>
              <a:cxn ang="0">
                <a:pos x="190" y="120"/>
              </a:cxn>
              <a:cxn ang="0">
                <a:pos x="178" y="120"/>
              </a:cxn>
              <a:cxn ang="0">
                <a:pos x="166" y="118"/>
              </a:cxn>
              <a:cxn ang="0">
                <a:pos x="156" y="119"/>
              </a:cxn>
              <a:cxn ang="0">
                <a:pos x="149" y="120"/>
              </a:cxn>
              <a:cxn ang="0">
                <a:pos x="134" y="120"/>
              </a:cxn>
              <a:cxn ang="0">
                <a:pos x="120" y="120"/>
              </a:cxn>
              <a:cxn ang="0">
                <a:pos x="117" y="119"/>
              </a:cxn>
              <a:cxn ang="0">
                <a:pos x="106" y="119"/>
              </a:cxn>
              <a:cxn ang="0">
                <a:pos x="70" y="119"/>
              </a:cxn>
              <a:cxn ang="0">
                <a:pos x="54" y="119"/>
              </a:cxn>
              <a:cxn ang="0">
                <a:pos x="25" y="120"/>
              </a:cxn>
              <a:cxn ang="0">
                <a:pos x="11" y="116"/>
              </a:cxn>
              <a:cxn ang="0">
                <a:pos x="10" y="102"/>
              </a:cxn>
              <a:cxn ang="0">
                <a:pos x="11" y="96"/>
              </a:cxn>
              <a:cxn ang="0">
                <a:pos x="10" y="88"/>
              </a:cxn>
              <a:cxn ang="0">
                <a:pos x="11" y="73"/>
              </a:cxn>
              <a:cxn ang="0">
                <a:pos x="11" y="46"/>
              </a:cxn>
              <a:cxn ang="0">
                <a:pos x="11" y="24"/>
              </a:cxn>
              <a:cxn ang="0">
                <a:pos x="10" y="8"/>
              </a:cxn>
              <a:cxn ang="0">
                <a:pos x="25" y="8"/>
              </a:cxn>
              <a:cxn ang="0">
                <a:pos x="36" y="7"/>
              </a:cxn>
              <a:cxn ang="0">
                <a:pos x="39" y="7"/>
              </a:cxn>
              <a:cxn ang="0">
                <a:pos x="62" y="7"/>
              </a:cxn>
              <a:cxn ang="0">
                <a:pos x="86" y="7"/>
              </a:cxn>
              <a:cxn ang="0">
                <a:pos x="99" y="6"/>
              </a:cxn>
              <a:cxn ang="0">
                <a:pos x="122" y="4"/>
              </a:cxn>
              <a:cxn ang="0">
                <a:pos x="142" y="5"/>
              </a:cxn>
              <a:cxn ang="0">
                <a:pos x="172" y="5"/>
              </a:cxn>
              <a:cxn ang="0">
                <a:pos x="190" y="5"/>
              </a:cxn>
              <a:cxn ang="0">
                <a:pos x="243" y="6"/>
              </a:cxn>
              <a:cxn ang="0">
                <a:pos x="260" y="6"/>
              </a:cxn>
              <a:cxn ang="0">
                <a:pos x="302" y="5"/>
              </a:cxn>
              <a:cxn ang="0">
                <a:pos x="307" y="34"/>
              </a:cxn>
              <a:cxn ang="0">
                <a:pos x="310" y="65"/>
              </a:cxn>
              <a:cxn ang="0">
                <a:pos x="311" y="5"/>
              </a:cxn>
            </a:cxnLst>
            <a:rect l="0" t="0" r="r" b="b"/>
            <a:pathLst>
              <a:path w="316" h="128">
                <a:moveTo>
                  <a:pt x="306" y="0"/>
                </a:moveTo>
                <a:cubicBezTo>
                  <a:pt x="306" y="0"/>
                  <a:pt x="306" y="0"/>
                  <a:pt x="306" y="0"/>
                </a:cubicBezTo>
                <a:cubicBezTo>
                  <a:pt x="301" y="0"/>
                  <a:pt x="301" y="0"/>
                  <a:pt x="301" y="0"/>
                </a:cubicBezTo>
                <a:cubicBezTo>
                  <a:pt x="292" y="0"/>
                  <a:pt x="292" y="0"/>
                  <a:pt x="292" y="0"/>
                </a:cubicBezTo>
                <a:cubicBezTo>
                  <a:pt x="274" y="0"/>
                  <a:pt x="274" y="0"/>
                  <a:pt x="274" y="0"/>
                </a:cubicBezTo>
                <a:cubicBezTo>
                  <a:pt x="275" y="0"/>
                  <a:pt x="274" y="0"/>
                  <a:pt x="273" y="1"/>
                </a:cubicBezTo>
                <a:cubicBezTo>
                  <a:pt x="273" y="0"/>
                  <a:pt x="273" y="0"/>
                  <a:pt x="273" y="0"/>
                </a:cubicBezTo>
                <a:cubicBezTo>
                  <a:pt x="271" y="1"/>
                  <a:pt x="271" y="1"/>
                  <a:pt x="271" y="1"/>
                </a:cubicBezTo>
                <a:cubicBezTo>
                  <a:pt x="269" y="1"/>
                  <a:pt x="270" y="0"/>
                  <a:pt x="271" y="0"/>
                </a:cubicBezTo>
                <a:cubicBezTo>
                  <a:pt x="261" y="0"/>
                  <a:pt x="253" y="0"/>
                  <a:pt x="243" y="0"/>
                </a:cubicBezTo>
                <a:cubicBezTo>
                  <a:pt x="243" y="1"/>
                  <a:pt x="239" y="0"/>
                  <a:pt x="238" y="1"/>
                </a:cubicBezTo>
                <a:cubicBezTo>
                  <a:pt x="238" y="1"/>
                  <a:pt x="238" y="1"/>
                  <a:pt x="238" y="1"/>
                </a:cubicBezTo>
                <a:cubicBezTo>
                  <a:pt x="232" y="1"/>
                  <a:pt x="232" y="1"/>
                  <a:pt x="226" y="0"/>
                </a:cubicBezTo>
                <a:cubicBezTo>
                  <a:pt x="200" y="0"/>
                  <a:pt x="176" y="0"/>
                  <a:pt x="151" y="0"/>
                </a:cubicBezTo>
                <a:cubicBezTo>
                  <a:pt x="126" y="0"/>
                  <a:pt x="101" y="1"/>
                  <a:pt x="75" y="1"/>
                </a:cubicBezTo>
                <a:cubicBezTo>
                  <a:pt x="71" y="2"/>
                  <a:pt x="65" y="1"/>
                  <a:pt x="61" y="3"/>
                </a:cubicBezTo>
                <a:cubicBezTo>
                  <a:pt x="61" y="2"/>
                  <a:pt x="61" y="2"/>
                  <a:pt x="61" y="2"/>
                </a:cubicBezTo>
                <a:cubicBezTo>
                  <a:pt x="57" y="3"/>
                  <a:pt x="56" y="2"/>
                  <a:pt x="51" y="2"/>
                </a:cubicBezTo>
                <a:cubicBezTo>
                  <a:pt x="51" y="2"/>
                  <a:pt x="49" y="2"/>
                  <a:pt x="50" y="2"/>
                </a:cubicBezTo>
                <a:cubicBezTo>
                  <a:pt x="48" y="3"/>
                  <a:pt x="47" y="1"/>
                  <a:pt x="44" y="2"/>
                </a:cubicBezTo>
                <a:cubicBezTo>
                  <a:pt x="44" y="2"/>
                  <a:pt x="44" y="2"/>
                  <a:pt x="44" y="2"/>
                </a:cubicBezTo>
                <a:cubicBezTo>
                  <a:pt x="37" y="3"/>
                  <a:pt x="45" y="2"/>
                  <a:pt x="36" y="1"/>
                </a:cubicBezTo>
                <a:cubicBezTo>
                  <a:pt x="19" y="1"/>
                  <a:pt x="19" y="1"/>
                  <a:pt x="19" y="1"/>
                </a:cubicBezTo>
                <a:cubicBezTo>
                  <a:pt x="10" y="2"/>
                  <a:pt x="10" y="2"/>
                  <a:pt x="10" y="2"/>
                </a:cubicBezTo>
                <a:cubicBezTo>
                  <a:pt x="8" y="2"/>
                  <a:pt x="8" y="2"/>
                  <a:pt x="8" y="2"/>
                </a:cubicBezTo>
                <a:cubicBezTo>
                  <a:pt x="1" y="8"/>
                  <a:pt x="6" y="5"/>
                  <a:pt x="4" y="7"/>
                </a:cubicBezTo>
                <a:cubicBezTo>
                  <a:pt x="4" y="11"/>
                  <a:pt x="4" y="11"/>
                  <a:pt x="4" y="11"/>
                </a:cubicBezTo>
                <a:cubicBezTo>
                  <a:pt x="4" y="10"/>
                  <a:pt x="5" y="10"/>
                  <a:pt x="5" y="11"/>
                </a:cubicBezTo>
                <a:cubicBezTo>
                  <a:pt x="4" y="12"/>
                  <a:pt x="5" y="15"/>
                  <a:pt x="5" y="17"/>
                </a:cubicBezTo>
                <a:cubicBezTo>
                  <a:pt x="4" y="16"/>
                  <a:pt x="4" y="16"/>
                  <a:pt x="4" y="15"/>
                </a:cubicBezTo>
                <a:cubicBezTo>
                  <a:pt x="4" y="20"/>
                  <a:pt x="4" y="24"/>
                  <a:pt x="4" y="29"/>
                </a:cubicBezTo>
                <a:cubicBezTo>
                  <a:pt x="4" y="34"/>
                  <a:pt x="3" y="39"/>
                  <a:pt x="4" y="42"/>
                </a:cubicBezTo>
                <a:cubicBezTo>
                  <a:pt x="4" y="41"/>
                  <a:pt x="4" y="44"/>
                  <a:pt x="4" y="45"/>
                </a:cubicBezTo>
                <a:cubicBezTo>
                  <a:pt x="5" y="48"/>
                  <a:pt x="3" y="54"/>
                  <a:pt x="4" y="58"/>
                </a:cubicBezTo>
                <a:cubicBezTo>
                  <a:pt x="4" y="58"/>
                  <a:pt x="4" y="58"/>
                  <a:pt x="4" y="58"/>
                </a:cubicBezTo>
                <a:cubicBezTo>
                  <a:pt x="4" y="70"/>
                  <a:pt x="3" y="84"/>
                  <a:pt x="4" y="97"/>
                </a:cubicBezTo>
                <a:cubicBezTo>
                  <a:pt x="4" y="104"/>
                  <a:pt x="3" y="112"/>
                  <a:pt x="4" y="120"/>
                </a:cubicBezTo>
                <a:cubicBezTo>
                  <a:pt x="4" y="122"/>
                  <a:pt x="4" y="120"/>
                  <a:pt x="4" y="122"/>
                </a:cubicBezTo>
                <a:cubicBezTo>
                  <a:pt x="4" y="124"/>
                  <a:pt x="4" y="122"/>
                  <a:pt x="4" y="122"/>
                </a:cubicBezTo>
                <a:cubicBezTo>
                  <a:pt x="4" y="123"/>
                  <a:pt x="4" y="123"/>
                  <a:pt x="4" y="123"/>
                </a:cubicBezTo>
                <a:cubicBezTo>
                  <a:pt x="4" y="123"/>
                  <a:pt x="4" y="123"/>
                  <a:pt x="4" y="123"/>
                </a:cubicBezTo>
                <a:cubicBezTo>
                  <a:pt x="0" y="119"/>
                  <a:pt x="9" y="128"/>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9" y="127"/>
                  <a:pt x="9" y="127"/>
                  <a:pt x="9" y="127"/>
                </a:cubicBezTo>
                <a:cubicBezTo>
                  <a:pt x="10" y="127"/>
                  <a:pt x="10" y="127"/>
                  <a:pt x="10" y="127"/>
                </a:cubicBezTo>
                <a:cubicBezTo>
                  <a:pt x="14" y="127"/>
                  <a:pt x="14" y="127"/>
                  <a:pt x="14" y="127"/>
                </a:cubicBezTo>
                <a:cubicBezTo>
                  <a:pt x="21" y="127"/>
                  <a:pt x="21" y="127"/>
                  <a:pt x="21" y="127"/>
                </a:cubicBezTo>
                <a:cubicBezTo>
                  <a:pt x="22" y="127"/>
                  <a:pt x="23" y="127"/>
                  <a:pt x="23" y="127"/>
                </a:cubicBezTo>
                <a:cubicBezTo>
                  <a:pt x="28" y="127"/>
                  <a:pt x="36" y="126"/>
                  <a:pt x="41" y="127"/>
                </a:cubicBezTo>
                <a:cubicBezTo>
                  <a:pt x="39" y="126"/>
                  <a:pt x="45" y="126"/>
                  <a:pt x="47" y="126"/>
                </a:cubicBezTo>
                <a:cubicBezTo>
                  <a:pt x="48" y="126"/>
                  <a:pt x="48" y="126"/>
                  <a:pt x="47" y="127"/>
                </a:cubicBezTo>
                <a:cubicBezTo>
                  <a:pt x="52" y="126"/>
                  <a:pt x="54" y="126"/>
                  <a:pt x="59" y="127"/>
                </a:cubicBezTo>
                <a:cubicBezTo>
                  <a:pt x="61" y="127"/>
                  <a:pt x="62" y="126"/>
                  <a:pt x="65" y="126"/>
                </a:cubicBezTo>
                <a:cubicBezTo>
                  <a:pt x="66" y="127"/>
                  <a:pt x="70" y="126"/>
                  <a:pt x="73" y="126"/>
                </a:cubicBezTo>
                <a:cubicBezTo>
                  <a:pt x="72" y="126"/>
                  <a:pt x="76" y="125"/>
                  <a:pt x="79" y="125"/>
                </a:cubicBezTo>
                <a:cubicBezTo>
                  <a:pt x="78" y="126"/>
                  <a:pt x="78" y="126"/>
                  <a:pt x="78" y="126"/>
                </a:cubicBezTo>
                <a:cubicBezTo>
                  <a:pt x="87" y="126"/>
                  <a:pt x="99" y="127"/>
                  <a:pt x="109" y="126"/>
                </a:cubicBezTo>
                <a:cubicBezTo>
                  <a:pt x="110" y="126"/>
                  <a:pt x="110" y="126"/>
                  <a:pt x="110" y="126"/>
                </a:cubicBezTo>
                <a:cubicBezTo>
                  <a:pt x="120" y="126"/>
                  <a:pt x="131" y="126"/>
                  <a:pt x="141" y="125"/>
                </a:cubicBezTo>
                <a:cubicBezTo>
                  <a:pt x="144" y="126"/>
                  <a:pt x="148" y="126"/>
                  <a:pt x="151" y="126"/>
                </a:cubicBezTo>
                <a:cubicBezTo>
                  <a:pt x="154" y="125"/>
                  <a:pt x="156" y="125"/>
                  <a:pt x="158" y="125"/>
                </a:cubicBezTo>
                <a:cubicBezTo>
                  <a:pt x="159" y="124"/>
                  <a:pt x="160" y="125"/>
                  <a:pt x="161" y="125"/>
                </a:cubicBezTo>
                <a:cubicBezTo>
                  <a:pt x="165" y="125"/>
                  <a:pt x="170" y="126"/>
                  <a:pt x="174" y="125"/>
                </a:cubicBezTo>
                <a:cubicBezTo>
                  <a:pt x="174" y="126"/>
                  <a:pt x="174" y="126"/>
                  <a:pt x="174" y="126"/>
                </a:cubicBezTo>
                <a:cubicBezTo>
                  <a:pt x="177" y="125"/>
                  <a:pt x="183" y="125"/>
                  <a:pt x="187" y="125"/>
                </a:cubicBezTo>
                <a:cubicBezTo>
                  <a:pt x="188" y="125"/>
                  <a:pt x="192" y="124"/>
                  <a:pt x="190" y="124"/>
                </a:cubicBezTo>
                <a:cubicBezTo>
                  <a:pt x="192" y="124"/>
                  <a:pt x="191" y="125"/>
                  <a:pt x="193" y="124"/>
                </a:cubicBezTo>
                <a:cubicBezTo>
                  <a:pt x="191" y="125"/>
                  <a:pt x="191" y="125"/>
                  <a:pt x="191" y="125"/>
                </a:cubicBezTo>
                <a:cubicBezTo>
                  <a:pt x="201" y="125"/>
                  <a:pt x="209" y="125"/>
                  <a:pt x="218" y="124"/>
                </a:cubicBezTo>
                <a:cubicBezTo>
                  <a:pt x="220" y="125"/>
                  <a:pt x="226" y="124"/>
                  <a:pt x="231" y="125"/>
                </a:cubicBezTo>
                <a:cubicBezTo>
                  <a:pt x="234" y="124"/>
                  <a:pt x="239" y="125"/>
                  <a:pt x="242" y="124"/>
                </a:cubicBezTo>
                <a:cubicBezTo>
                  <a:pt x="242" y="124"/>
                  <a:pt x="242" y="124"/>
                  <a:pt x="242" y="124"/>
                </a:cubicBezTo>
                <a:cubicBezTo>
                  <a:pt x="246" y="124"/>
                  <a:pt x="251" y="124"/>
                  <a:pt x="256" y="125"/>
                </a:cubicBezTo>
                <a:cubicBezTo>
                  <a:pt x="259" y="125"/>
                  <a:pt x="259" y="124"/>
                  <a:pt x="262" y="124"/>
                </a:cubicBezTo>
                <a:cubicBezTo>
                  <a:pt x="262" y="124"/>
                  <a:pt x="262" y="124"/>
                  <a:pt x="262" y="124"/>
                </a:cubicBezTo>
                <a:cubicBezTo>
                  <a:pt x="264" y="124"/>
                  <a:pt x="265" y="123"/>
                  <a:pt x="266" y="123"/>
                </a:cubicBezTo>
                <a:cubicBezTo>
                  <a:pt x="268" y="123"/>
                  <a:pt x="268" y="123"/>
                  <a:pt x="270" y="123"/>
                </a:cubicBezTo>
                <a:cubicBezTo>
                  <a:pt x="269" y="123"/>
                  <a:pt x="267" y="124"/>
                  <a:pt x="266" y="125"/>
                </a:cubicBezTo>
                <a:cubicBezTo>
                  <a:pt x="269" y="125"/>
                  <a:pt x="272" y="124"/>
                  <a:pt x="274" y="124"/>
                </a:cubicBezTo>
                <a:cubicBezTo>
                  <a:pt x="277" y="124"/>
                  <a:pt x="279" y="124"/>
                  <a:pt x="279" y="124"/>
                </a:cubicBezTo>
                <a:cubicBezTo>
                  <a:pt x="279" y="124"/>
                  <a:pt x="281" y="124"/>
                  <a:pt x="279" y="124"/>
                </a:cubicBezTo>
                <a:cubicBezTo>
                  <a:pt x="281" y="124"/>
                  <a:pt x="283" y="124"/>
                  <a:pt x="284" y="124"/>
                </a:cubicBezTo>
                <a:cubicBezTo>
                  <a:pt x="283" y="124"/>
                  <a:pt x="283" y="124"/>
                  <a:pt x="283" y="124"/>
                </a:cubicBezTo>
                <a:cubicBezTo>
                  <a:pt x="283" y="123"/>
                  <a:pt x="285" y="123"/>
                  <a:pt x="285" y="123"/>
                </a:cubicBezTo>
                <a:cubicBezTo>
                  <a:pt x="284" y="123"/>
                  <a:pt x="284" y="123"/>
                  <a:pt x="283" y="123"/>
                </a:cubicBezTo>
                <a:cubicBezTo>
                  <a:pt x="283" y="122"/>
                  <a:pt x="287" y="122"/>
                  <a:pt x="288" y="123"/>
                </a:cubicBezTo>
                <a:cubicBezTo>
                  <a:pt x="289" y="123"/>
                  <a:pt x="285" y="124"/>
                  <a:pt x="287" y="124"/>
                </a:cubicBezTo>
                <a:cubicBezTo>
                  <a:pt x="292" y="123"/>
                  <a:pt x="292" y="123"/>
                  <a:pt x="292" y="123"/>
                </a:cubicBezTo>
                <a:cubicBezTo>
                  <a:pt x="291" y="123"/>
                  <a:pt x="289" y="123"/>
                  <a:pt x="290" y="122"/>
                </a:cubicBezTo>
                <a:cubicBezTo>
                  <a:pt x="288" y="123"/>
                  <a:pt x="288" y="123"/>
                  <a:pt x="288" y="123"/>
                </a:cubicBezTo>
                <a:cubicBezTo>
                  <a:pt x="288" y="122"/>
                  <a:pt x="288" y="122"/>
                  <a:pt x="288" y="122"/>
                </a:cubicBezTo>
                <a:cubicBezTo>
                  <a:pt x="284" y="122"/>
                  <a:pt x="281" y="122"/>
                  <a:pt x="278" y="122"/>
                </a:cubicBezTo>
                <a:cubicBezTo>
                  <a:pt x="279" y="123"/>
                  <a:pt x="279" y="123"/>
                  <a:pt x="279" y="123"/>
                </a:cubicBezTo>
                <a:cubicBezTo>
                  <a:pt x="277" y="123"/>
                  <a:pt x="275" y="123"/>
                  <a:pt x="273" y="123"/>
                </a:cubicBezTo>
                <a:cubicBezTo>
                  <a:pt x="274" y="123"/>
                  <a:pt x="273" y="122"/>
                  <a:pt x="273" y="122"/>
                </a:cubicBezTo>
                <a:cubicBezTo>
                  <a:pt x="272" y="122"/>
                  <a:pt x="272" y="122"/>
                  <a:pt x="271" y="122"/>
                </a:cubicBezTo>
                <a:cubicBezTo>
                  <a:pt x="272" y="121"/>
                  <a:pt x="272" y="121"/>
                  <a:pt x="272" y="121"/>
                </a:cubicBezTo>
                <a:cubicBezTo>
                  <a:pt x="271" y="122"/>
                  <a:pt x="266" y="122"/>
                  <a:pt x="265" y="122"/>
                </a:cubicBezTo>
                <a:cubicBezTo>
                  <a:pt x="265" y="122"/>
                  <a:pt x="265" y="122"/>
                  <a:pt x="265" y="122"/>
                </a:cubicBezTo>
                <a:cubicBezTo>
                  <a:pt x="262" y="121"/>
                  <a:pt x="266" y="122"/>
                  <a:pt x="264" y="122"/>
                </a:cubicBezTo>
                <a:cubicBezTo>
                  <a:pt x="262" y="122"/>
                  <a:pt x="263" y="121"/>
                  <a:pt x="261" y="121"/>
                </a:cubicBezTo>
                <a:cubicBezTo>
                  <a:pt x="258" y="121"/>
                  <a:pt x="252" y="122"/>
                  <a:pt x="248" y="121"/>
                </a:cubicBezTo>
                <a:cubicBezTo>
                  <a:pt x="245" y="121"/>
                  <a:pt x="242" y="121"/>
                  <a:pt x="239" y="122"/>
                </a:cubicBezTo>
                <a:cubicBezTo>
                  <a:pt x="236" y="122"/>
                  <a:pt x="239" y="121"/>
                  <a:pt x="236" y="121"/>
                </a:cubicBezTo>
                <a:cubicBezTo>
                  <a:pt x="237" y="121"/>
                  <a:pt x="236" y="121"/>
                  <a:pt x="236" y="120"/>
                </a:cubicBezTo>
                <a:cubicBezTo>
                  <a:pt x="236" y="121"/>
                  <a:pt x="231" y="120"/>
                  <a:pt x="233" y="121"/>
                </a:cubicBezTo>
                <a:cubicBezTo>
                  <a:pt x="229" y="121"/>
                  <a:pt x="225" y="121"/>
                  <a:pt x="221" y="121"/>
                </a:cubicBezTo>
                <a:cubicBezTo>
                  <a:pt x="222" y="121"/>
                  <a:pt x="223" y="120"/>
                  <a:pt x="221" y="120"/>
                </a:cubicBezTo>
                <a:cubicBezTo>
                  <a:pt x="219" y="121"/>
                  <a:pt x="216" y="121"/>
                  <a:pt x="213" y="121"/>
                </a:cubicBezTo>
                <a:cubicBezTo>
                  <a:pt x="213" y="121"/>
                  <a:pt x="214" y="121"/>
                  <a:pt x="213" y="122"/>
                </a:cubicBezTo>
                <a:cubicBezTo>
                  <a:pt x="213" y="122"/>
                  <a:pt x="212" y="122"/>
                  <a:pt x="211" y="122"/>
                </a:cubicBezTo>
                <a:cubicBezTo>
                  <a:pt x="211" y="122"/>
                  <a:pt x="211" y="121"/>
                  <a:pt x="208" y="121"/>
                </a:cubicBezTo>
                <a:cubicBezTo>
                  <a:pt x="209" y="120"/>
                  <a:pt x="213" y="121"/>
                  <a:pt x="212" y="120"/>
                </a:cubicBezTo>
                <a:cubicBezTo>
                  <a:pt x="213" y="119"/>
                  <a:pt x="219" y="119"/>
                  <a:pt x="220" y="120"/>
                </a:cubicBezTo>
                <a:cubicBezTo>
                  <a:pt x="223" y="119"/>
                  <a:pt x="218" y="119"/>
                  <a:pt x="218" y="119"/>
                </a:cubicBezTo>
                <a:cubicBezTo>
                  <a:pt x="216" y="119"/>
                  <a:pt x="215" y="119"/>
                  <a:pt x="211" y="119"/>
                </a:cubicBezTo>
                <a:cubicBezTo>
                  <a:pt x="211" y="120"/>
                  <a:pt x="212" y="120"/>
                  <a:pt x="210" y="120"/>
                </a:cubicBezTo>
                <a:cubicBezTo>
                  <a:pt x="207" y="121"/>
                  <a:pt x="206" y="119"/>
                  <a:pt x="205" y="119"/>
                </a:cubicBezTo>
                <a:cubicBezTo>
                  <a:pt x="207" y="119"/>
                  <a:pt x="207" y="119"/>
                  <a:pt x="207" y="119"/>
                </a:cubicBezTo>
                <a:cubicBezTo>
                  <a:pt x="204" y="119"/>
                  <a:pt x="204" y="119"/>
                  <a:pt x="201" y="119"/>
                </a:cubicBezTo>
                <a:cubicBezTo>
                  <a:pt x="201" y="118"/>
                  <a:pt x="205" y="119"/>
                  <a:pt x="206" y="119"/>
                </a:cubicBezTo>
                <a:cubicBezTo>
                  <a:pt x="204" y="118"/>
                  <a:pt x="204" y="118"/>
                  <a:pt x="204" y="118"/>
                </a:cubicBezTo>
                <a:cubicBezTo>
                  <a:pt x="200" y="118"/>
                  <a:pt x="203" y="119"/>
                  <a:pt x="199" y="118"/>
                </a:cubicBezTo>
                <a:cubicBezTo>
                  <a:pt x="200" y="118"/>
                  <a:pt x="200" y="118"/>
                  <a:pt x="200" y="118"/>
                </a:cubicBezTo>
                <a:cubicBezTo>
                  <a:pt x="197" y="118"/>
                  <a:pt x="197" y="118"/>
                  <a:pt x="197" y="118"/>
                </a:cubicBezTo>
                <a:cubicBezTo>
                  <a:pt x="197" y="119"/>
                  <a:pt x="198" y="119"/>
                  <a:pt x="200" y="119"/>
                </a:cubicBezTo>
                <a:cubicBezTo>
                  <a:pt x="199" y="120"/>
                  <a:pt x="198" y="119"/>
                  <a:pt x="195" y="120"/>
                </a:cubicBezTo>
                <a:cubicBezTo>
                  <a:pt x="194" y="120"/>
                  <a:pt x="196" y="120"/>
                  <a:pt x="196" y="120"/>
                </a:cubicBezTo>
                <a:cubicBezTo>
                  <a:pt x="197" y="121"/>
                  <a:pt x="194" y="121"/>
                  <a:pt x="193" y="121"/>
                </a:cubicBezTo>
                <a:cubicBezTo>
                  <a:pt x="190" y="121"/>
                  <a:pt x="191" y="120"/>
                  <a:pt x="190" y="120"/>
                </a:cubicBezTo>
                <a:cubicBezTo>
                  <a:pt x="191" y="120"/>
                  <a:pt x="193" y="120"/>
                  <a:pt x="193" y="120"/>
                </a:cubicBezTo>
                <a:cubicBezTo>
                  <a:pt x="196" y="119"/>
                  <a:pt x="191" y="119"/>
                  <a:pt x="193" y="118"/>
                </a:cubicBezTo>
                <a:cubicBezTo>
                  <a:pt x="191" y="118"/>
                  <a:pt x="191" y="119"/>
                  <a:pt x="190" y="119"/>
                </a:cubicBezTo>
                <a:cubicBezTo>
                  <a:pt x="190" y="119"/>
                  <a:pt x="189" y="119"/>
                  <a:pt x="190" y="120"/>
                </a:cubicBezTo>
                <a:cubicBezTo>
                  <a:pt x="185" y="121"/>
                  <a:pt x="187" y="118"/>
                  <a:pt x="183" y="119"/>
                </a:cubicBezTo>
                <a:cubicBezTo>
                  <a:pt x="184" y="120"/>
                  <a:pt x="177" y="120"/>
                  <a:pt x="180" y="121"/>
                </a:cubicBezTo>
                <a:cubicBezTo>
                  <a:pt x="179" y="122"/>
                  <a:pt x="178" y="122"/>
                  <a:pt x="177" y="122"/>
                </a:cubicBezTo>
                <a:cubicBezTo>
                  <a:pt x="178" y="121"/>
                  <a:pt x="175" y="121"/>
                  <a:pt x="177" y="120"/>
                </a:cubicBezTo>
                <a:cubicBezTo>
                  <a:pt x="175" y="120"/>
                  <a:pt x="175" y="120"/>
                  <a:pt x="175" y="120"/>
                </a:cubicBezTo>
                <a:cubicBezTo>
                  <a:pt x="178" y="120"/>
                  <a:pt x="178" y="120"/>
                  <a:pt x="178" y="120"/>
                </a:cubicBezTo>
                <a:cubicBezTo>
                  <a:pt x="176" y="119"/>
                  <a:pt x="173" y="119"/>
                  <a:pt x="172" y="118"/>
                </a:cubicBezTo>
                <a:cubicBezTo>
                  <a:pt x="170" y="119"/>
                  <a:pt x="173" y="119"/>
                  <a:pt x="170" y="119"/>
                </a:cubicBezTo>
                <a:cubicBezTo>
                  <a:pt x="171" y="119"/>
                  <a:pt x="170" y="118"/>
                  <a:pt x="169" y="118"/>
                </a:cubicBezTo>
                <a:cubicBezTo>
                  <a:pt x="171" y="119"/>
                  <a:pt x="169" y="119"/>
                  <a:pt x="167" y="120"/>
                </a:cubicBezTo>
                <a:cubicBezTo>
                  <a:pt x="165" y="120"/>
                  <a:pt x="163" y="119"/>
                  <a:pt x="164" y="119"/>
                </a:cubicBezTo>
                <a:cubicBezTo>
                  <a:pt x="166" y="118"/>
                  <a:pt x="166" y="118"/>
                  <a:pt x="166" y="118"/>
                </a:cubicBezTo>
                <a:cubicBezTo>
                  <a:pt x="164" y="119"/>
                  <a:pt x="165" y="118"/>
                  <a:pt x="163" y="118"/>
                </a:cubicBezTo>
                <a:cubicBezTo>
                  <a:pt x="163" y="118"/>
                  <a:pt x="162" y="119"/>
                  <a:pt x="161" y="120"/>
                </a:cubicBezTo>
                <a:cubicBezTo>
                  <a:pt x="160" y="120"/>
                  <a:pt x="159" y="119"/>
                  <a:pt x="158" y="119"/>
                </a:cubicBezTo>
                <a:cubicBezTo>
                  <a:pt x="160" y="119"/>
                  <a:pt x="160" y="119"/>
                  <a:pt x="160" y="119"/>
                </a:cubicBezTo>
                <a:cubicBezTo>
                  <a:pt x="157" y="119"/>
                  <a:pt x="160" y="118"/>
                  <a:pt x="157" y="118"/>
                </a:cubicBezTo>
                <a:cubicBezTo>
                  <a:pt x="156" y="119"/>
                  <a:pt x="156" y="119"/>
                  <a:pt x="156" y="119"/>
                </a:cubicBezTo>
                <a:cubicBezTo>
                  <a:pt x="155" y="119"/>
                  <a:pt x="155" y="118"/>
                  <a:pt x="156" y="118"/>
                </a:cubicBezTo>
                <a:cubicBezTo>
                  <a:pt x="155" y="119"/>
                  <a:pt x="153" y="118"/>
                  <a:pt x="153" y="119"/>
                </a:cubicBezTo>
                <a:cubicBezTo>
                  <a:pt x="152" y="118"/>
                  <a:pt x="152" y="118"/>
                  <a:pt x="152" y="118"/>
                </a:cubicBezTo>
                <a:cubicBezTo>
                  <a:pt x="151" y="118"/>
                  <a:pt x="150" y="119"/>
                  <a:pt x="148" y="119"/>
                </a:cubicBezTo>
                <a:cubicBezTo>
                  <a:pt x="149" y="119"/>
                  <a:pt x="150" y="119"/>
                  <a:pt x="152" y="119"/>
                </a:cubicBezTo>
                <a:cubicBezTo>
                  <a:pt x="153" y="120"/>
                  <a:pt x="150" y="120"/>
                  <a:pt x="149" y="120"/>
                </a:cubicBezTo>
                <a:cubicBezTo>
                  <a:pt x="149" y="119"/>
                  <a:pt x="146" y="120"/>
                  <a:pt x="144" y="120"/>
                </a:cubicBezTo>
                <a:cubicBezTo>
                  <a:pt x="143" y="119"/>
                  <a:pt x="142" y="119"/>
                  <a:pt x="142" y="119"/>
                </a:cubicBezTo>
                <a:cubicBezTo>
                  <a:pt x="141" y="119"/>
                  <a:pt x="141" y="119"/>
                  <a:pt x="141" y="119"/>
                </a:cubicBezTo>
                <a:cubicBezTo>
                  <a:pt x="141" y="118"/>
                  <a:pt x="138" y="120"/>
                  <a:pt x="136" y="119"/>
                </a:cubicBezTo>
                <a:cubicBezTo>
                  <a:pt x="137" y="119"/>
                  <a:pt x="137" y="119"/>
                  <a:pt x="136" y="118"/>
                </a:cubicBezTo>
                <a:cubicBezTo>
                  <a:pt x="138" y="119"/>
                  <a:pt x="133" y="119"/>
                  <a:pt x="134" y="120"/>
                </a:cubicBezTo>
                <a:cubicBezTo>
                  <a:pt x="131" y="120"/>
                  <a:pt x="134" y="119"/>
                  <a:pt x="134" y="118"/>
                </a:cubicBezTo>
                <a:cubicBezTo>
                  <a:pt x="132" y="119"/>
                  <a:pt x="130" y="118"/>
                  <a:pt x="129" y="119"/>
                </a:cubicBezTo>
                <a:cubicBezTo>
                  <a:pt x="131" y="119"/>
                  <a:pt x="129" y="119"/>
                  <a:pt x="128" y="120"/>
                </a:cubicBezTo>
                <a:cubicBezTo>
                  <a:pt x="125" y="120"/>
                  <a:pt x="129" y="119"/>
                  <a:pt x="127" y="119"/>
                </a:cubicBezTo>
                <a:cubicBezTo>
                  <a:pt x="125" y="119"/>
                  <a:pt x="124" y="120"/>
                  <a:pt x="126" y="120"/>
                </a:cubicBezTo>
                <a:cubicBezTo>
                  <a:pt x="124" y="120"/>
                  <a:pt x="122" y="121"/>
                  <a:pt x="120" y="120"/>
                </a:cubicBezTo>
                <a:cubicBezTo>
                  <a:pt x="120" y="120"/>
                  <a:pt x="124" y="120"/>
                  <a:pt x="123" y="120"/>
                </a:cubicBezTo>
                <a:cubicBezTo>
                  <a:pt x="119" y="119"/>
                  <a:pt x="121" y="121"/>
                  <a:pt x="117" y="121"/>
                </a:cubicBezTo>
                <a:cubicBezTo>
                  <a:pt x="119" y="121"/>
                  <a:pt x="117" y="122"/>
                  <a:pt x="115" y="123"/>
                </a:cubicBezTo>
                <a:cubicBezTo>
                  <a:pt x="111" y="123"/>
                  <a:pt x="117" y="122"/>
                  <a:pt x="115" y="122"/>
                </a:cubicBezTo>
                <a:cubicBezTo>
                  <a:pt x="114" y="122"/>
                  <a:pt x="114" y="122"/>
                  <a:pt x="114" y="122"/>
                </a:cubicBezTo>
                <a:cubicBezTo>
                  <a:pt x="112" y="121"/>
                  <a:pt x="119" y="120"/>
                  <a:pt x="117" y="119"/>
                </a:cubicBezTo>
                <a:cubicBezTo>
                  <a:pt x="115" y="120"/>
                  <a:pt x="115" y="120"/>
                  <a:pt x="115" y="120"/>
                </a:cubicBezTo>
                <a:cubicBezTo>
                  <a:pt x="115" y="119"/>
                  <a:pt x="116" y="119"/>
                  <a:pt x="115" y="119"/>
                </a:cubicBezTo>
                <a:cubicBezTo>
                  <a:pt x="115" y="119"/>
                  <a:pt x="111" y="119"/>
                  <a:pt x="111" y="119"/>
                </a:cubicBezTo>
                <a:cubicBezTo>
                  <a:pt x="110" y="120"/>
                  <a:pt x="112" y="119"/>
                  <a:pt x="112" y="119"/>
                </a:cubicBezTo>
                <a:cubicBezTo>
                  <a:pt x="110" y="119"/>
                  <a:pt x="109" y="120"/>
                  <a:pt x="106" y="120"/>
                </a:cubicBezTo>
                <a:cubicBezTo>
                  <a:pt x="108" y="120"/>
                  <a:pt x="105" y="119"/>
                  <a:pt x="106" y="119"/>
                </a:cubicBezTo>
                <a:cubicBezTo>
                  <a:pt x="105" y="119"/>
                  <a:pt x="106" y="120"/>
                  <a:pt x="104" y="119"/>
                </a:cubicBezTo>
                <a:cubicBezTo>
                  <a:pt x="104" y="119"/>
                  <a:pt x="104" y="119"/>
                  <a:pt x="104" y="119"/>
                </a:cubicBezTo>
                <a:cubicBezTo>
                  <a:pt x="96" y="119"/>
                  <a:pt x="87" y="119"/>
                  <a:pt x="80" y="120"/>
                </a:cubicBezTo>
                <a:cubicBezTo>
                  <a:pt x="79" y="120"/>
                  <a:pt x="77" y="120"/>
                  <a:pt x="73" y="119"/>
                </a:cubicBezTo>
                <a:cubicBezTo>
                  <a:pt x="75" y="119"/>
                  <a:pt x="73" y="120"/>
                  <a:pt x="72" y="120"/>
                </a:cubicBezTo>
                <a:cubicBezTo>
                  <a:pt x="70" y="119"/>
                  <a:pt x="70" y="119"/>
                  <a:pt x="70" y="119"/>
                </a:cubicBezTo>
                <a:cubicBezTo>
                  <a:pt x="68" y="119"/>
                  <a:pt x="65" y="120"/>
                  <a:pt x="63" y="120"/>
                </a:cubicBezTo>
                <a:cubicBezTo>
                  <a:pt x="63" y="120"/>
                  <a:pt x="63" y="120"/>
                  <a:pt x="63" y="119"/>
                </a:cubicBezTo>
                <a:cubicBezTo>
                  <a:pt x="61" y="119"/>
                  <a:pt x="61" y="120"/>
                  <a:pt x="60" y="120"/>
                </a:cubicBezTo>
                <a:cubicBezTo>
                  <a:pt x="58" y="119"/>
                  <a:pt x="58" y="119"/>
                  <a:pt x="58" y="119"/>
                </a:cubicBezTo>
                <a:cubicBezTo>
                  <a:pt x="58" y="120"/>
                  <a:pt x="58" y="120"/>
                  <a:pt x="58" y="120"/>
                </a:cubicBezTo>
                <a:cubicBezTo>
                  <a:pt x="56" y="120"/>
                  <a:pt x="54" y="120"/>
                  <a:pt x="54" y="119"/>
                </a:cubicBezTo>
                <a:cubicBezTo>
                  <a:pt x="53" y="119"/>
                  <a:pt x="52" y="120"/>
                  <a:pt x="53" y="120"/>
                </a:cubicBezTo>
                <a:cubicBezTo>
                  <a:pt x="51" y="119"/>
                  <a:pt x="46" y="119"/>
                  <a:pt x="42" y="120"/>
                </a:cubicBezTo>
                <a:cubicBezTo>
                  <a:pt x="44" y="120"/>
                  <a:pt x="44" y="120"/>
                  <a:pt x="44" y="121"/>
                </a:cubicBezTo>
                <a:cubicBezTo>
                  <a:pt x="44" y="121"/>
                  <a:pt x="43" y="120"/>
                  <a:pt x="42" y="121"/>
                </a:cubicBezTo>
                <a:cubicBezTo>
                  <a:pt x="42" y="121"/>
                  <a:pt x="40" y="120"/>
                  <a:pt x="42" y="120"/>
                </a:cubicBezTo>
                <a:cubicBezTo>
                  <a:pt x="37" y="119"/>
                  <a:pt x="31" y="120"/>
                  <a:pt x="25" y="120"/>
                </a:cubicBezTo>
                <a:cubicBezTo>
                  <a:pt x="24" y="120"/>
                  <a:pt x="24" y="120"/>
                  <a:pt x="23" y="120"/>
                </a:cubicBezTo>
                <a:cubicBezTo>
                  <a:pt x="20" y="119"/>
                  <a:pt x="15" y="120"/>
                  <a:pt x="11" y="120"/>
                </a:cubicBezTo>
                <a:cubicBezTo>
                  <a:pt x="12" y="120"/>
                  <a:pt x="11" y="120"/>
                  <a:pt x="11" y="121"/>
                </a:cubicBezTo>
                <a:cubicBezTo>
                  <a:pt x="11" y="121"/>
                  <a:pt x="11" y="120"/>
                  <a:pt x="11" y="120"/>
                </a:cubicBezTo>
                <a:cubicBezTo>
                  <a:pt x="11" y="119"/>
                  <a:pt x="11" y="117"/>
                  <a:pt x="11" y="116"/>
                </a:cubicBezTo>
                <a:cubicBezTo>
                  <a:pt x="11" y="116"/>
                  <a:pt x="11" y="116"/>
                  <a:pt x="11" y="116"/>
                </a:cubicBezTo>
                <a:cubicBezTo>
                  <a:pt x="10" y="115"/>
                  <a:pt x="10" y="113"/>
                  <a:pt x="10" y="111"/>
                </a:cubicBezTo>
                <a:cubicBezTo>
                  <a:pt x="10" y="112"/>
                  <a:pt x="10" y="112"/>
                  <a:pt x="10" y="112"/>
                </a:cubicBezTo>
                <a:cubicBezTo>
                  <a:pt x="11" y="110"/>
                  <a:pt x="11" y="109"/>
                  <a:pt x="11" y="107"/>
                </a:cubicBezTo>
                <a:cubicBezTo>
                  <a:pt x="10" y="107"/>
                  <a:pt x="11" y="103"/>
                  <a:pt x="10" y="103"/>
                </a:cubicBezTo>
                <a:cubicBezTo>
                  <a:pt x="10" y="102"/>
                  <a:pt x="10" y="103"/>
                  <a:pt x="10" y="102"/>
                </a:cubicBezTo>
                <a:cubicBezTo>
                  <a:pt x="10" y="102"/>
                  <a:pt x="10" y="102"/>
                  <a:pt x="10" y="102"/>
                </a:cubicBezTo>
                <a:cubicBezTo>
                  <a:pt x="10" y="100"/>
                  <a:pt x="10" y="100"/>
                  <a:pt x="10" y="100"/>
                </a:cubicBezTo>
                <a:cubicBezTo>
                  <a:pt x="10" y="100"/>
                  <a:pt x="11" y="100"/>
                  <a:pt x="11" y="101"/>
                </a:cubicBezTo>
                <a:cubicBezTo>
                  <a:pt x="11" y="98"/>
                  <a:pt x="10" y="100"/>
                  <a:pt x="10" y="99"/>
                </a:cubicBezTo>
                <a:cubicBezTo>
                  <a:pt x="10" y="96"/>
                  <a:pt x="10" y="97"/>
                  <a:pt x="10" y="96"/>
                </a:cubicBezTo>
                <a:cubicBezTo>
                  <a:pt x="11" y="96"/>
                  <a:pt x="10" y="97"/>
                  <a:pt x="10" y="98"/>
                </a:cubicBezTo>
                <a:cubicBezTo>
                  <a:pt x="11" y="99"/>
                  <a:pt x="10" y="96"/>
                  <a:pt x="11" y="96"/>
                </a:cubicBezTo>
                <a:cubicBezTo>
                  <a:pt x="11" y="96"/>
                  <a:pt x="10" y="96"/>
                  <a:pt x="10" y="94"/>
                </a:cubicBezTo>
                <a:cubicBezTo>
                  <a:pt x="10" y="93"/>
                  <a:pt x="10" y="90"/>
                  <a:pt x="11" y="90"/>
                </a:cubicBezTo>
                <a:cubicBezTo>
                  <a:pt x="10" y="89"/>
                  <a:pt x="10" y="88"/>
                  <a:pt x="10" y="87"/>
                </a:cubicBezTo>
                <a:cubicBezTo>
                  <a:pt x="10" y="88"/>
                  <a:pt x="10" y="90"/>
                  <a:pt x="10" y="90"/>
                </a:cubicBezTo>
                <a:cubicBezTo>
                  <a:pt x="9" y="89"/>
                  <a:pt x="9" y="87"/>
                  <a:pt x="10" y="87"/>
                </a:cubicBezTo>
                <a:cubicBezTo>
                  <a:pt x="10" y="88"/>
                  <a:pt x="10" y="88"/>
                  <a:pt x="10" y="88"/>
                </a:cubicBezTo>
                <a:cubicBezTo>
                  <a:pt x="10" y="87"/>
                  <a:pt x="10" y="84"/>
                  <a:pt x="9" y="86"/>
                </a:cubicBezTo>
                <a:cubicBezTo>
                  <a:pt x="10" y="84"/>
                  <a:pt x="10" y="84"/>
                  <a:pt x="10" y="84"/>
                </a:cubicBezTo>
                <a:cubicBezTo>
                  <a:pt x="10" y="83"/>
                  <a:pt x="10" y="81"/>
                  <a:pt x="9" y="79"/>
                </a:cubicBezTo>
                <a:cubicBezTo>
                  <a:pt x="10" y="79"/>
                  <a:pt x="11" y="81"/>
                  <a:pt x="11" y="78"/>
                </a:cubicBezTo>
                <a:cubicBezTo>
                  <a:pt x="10" y="75"/>
                  <a:pt x="10" y="75"/>
                  <a:pt x="10" y="75"/>
                </a:cubicBezTo>
                <a:cubicBezTo>
                  <a:pt x="10" y="74"/>
                  <a:pt x="10" y="73"/>
                  <a:pt x="11" y="73"/>
                </a:cubicBezTo>
                <a:cubicBezTo>
                  <a:pt x="11" y="69"/>
                  <a:pt x="9" y="69"/>
                  <a:pt x="10" y="65"/>
                </a:cubicBezTo>
                <a:cubicBezTo>
                  <a:pt x="10" y="67"/>
                  <a:pt x="10" y="65"/>
                  <a:pt x="11" y="64"/>
                </a:cubicBezTo>
                <a:cubicBezTo>
                  <a:pt x="10" y="63"/>
                  <a:pt x="10" y="63"/>
                  <a:pt x="10" y="63"/>
                </a:cubicBezTo>
                <a:cubicBezTo>
                  <a:pt x="10" y="63"/>
                  <a:pt x="11" y="64"/>
                  <a:pt x="10" y="65"/>
                </a:cubicBezTo>
                <a:cubicBezTo>
                  <a:pt x="10" y="65"/>
                  <a:pt x="10" y="63"/>
                  <a:pt x="10" y="63"/>
                </a:cubicBezTo>
                <a:cubicBezTo>
                  <a:pt x="11" y="59"/>
                  <a:pt x="10" y="52"/>
                  <a:pt x="11" y="46"/>
                </a:cubicBezTo>
                <a:cubicBezTo>
                  <a:pt x="10" y="47"/>
                  <a:pt x="11" y="44"/>
                  <a:pt x="10" y="43"/>
                </a:cubicBezTo>
                <a:cubicBezTo>
                  <a:pt x="11" y="43"/>
                  <a:pt x="10" y="40"/>
                  <a:pt x="11" y="38"/>
                </a:cubicBezTo>
                <a:cubicBezTo>
                  <a:pt x="10" y="39"/>
                  <a:pt x="10" y="39"/>
                  <a:pt x="10" y="39"/>
                </a:cubicBezTo>
                <a:cubicBezTo>
                  <a:pt x="10" y="36"/>
                  <a:pt x="8" y="34"/>
                  <a:pt x="10" y="32"/>
                </a:cubicBezTo>
                <a:cubicBezTo>
                  <a:pt x="10" y="30"/>
                  <a:pt x="10" y="32"/>
                  <a:pt x="10" y="33"/>
                </a:cubicBezTo>
                <a:cubicBezTo>
                  <a:pt x="11" y="31"/>
                  <a:pt x="10" y="26"/>
                  <a:pt x="11" y="24"/>
                </a:cubicBezTo>
                <a:cubicBezTo>
                  <a:pt x="10" y="24"/>
                  <a:pt x="10" y="25"/>
                  <a:pt x="9" y="23"/>
                </a:cubicBezTo>
                <a:cubicBezTo>
                  <a:pt x="10" y="21"/>
                  <a:pt x="10" y="17"/>
                  <a:pt x="10" y="18"/>
                </a:cubicBezTo>
                <a:cubicBezTo>
                  <a:pt x="10" y="16"/>
                  <a:pt x="10" y="16"/>
                  <a:pt x="10" y="14"/>
                </a:cubicBezTo>
                <a:cubicBezTo>
                  <a:pt x="10" y="14"/>
                  <a:pt x="10" y="15"/>
                  <a:pt x="11" y="16"/>
                </a:cubicBezTo>
                <a:cubicBezTo>
                  <a:pt x="11" y="13"/>
                  <a:pt x="10" y="11"/>
                  <a:pt x="10" y="9"/>
                </a:cubicBezTo>
                <a:cubicBezTo>
                  <a:pt x="10" y="9"/>
                  <a:pt x="10" y="8"/>
                  <a:pt x="10" y="8"/>
                </a:cubicBezTo>
                <a:cubicBezTo>
                  <a:pt x="11" y="8"/>
                  <a:pt x="13" y="7"/>
                  <a:pt x="13" y="8"/>
                </a:cubicBezTo>
                <a:cubicBezTo>
                  <a:pt x="14" y="7"/>
                  <a:pt x="17" y="8"/>
                  <a:pt x="18" y="7"/>
                </a:cubicBezTo>
                <a:cubicBezTo>
                  <a:pt x="17" y="7"/>
                  <a:pt x="18" y="7"/>
                  <a:pt x="18" y="7"/>
                </a:cubicBezTo>
                <a:cubicBezTo>
                  <a:pt x="19" y="7"/>
                  <a:pt x="20" y="6"/>
                  <a:pt x="21" y="6"/>
                </a:cubicBezTo>
                <a:cubicBezTo>
                  <a:pt x="21" y="7"/>
                  <a:pt x="21" y="7"/>
                  <a:pt x="21" y="7"/>
                </a:cubicBezTo>
                <a:cubicBezTo>
                  <a:pt x="21" y="8"/>
                  <a:pt x="25" y="7"/>
                  <a:pt x="25" y="8"/>
                </a:cubicBezTo>
                <a:cubicBezTo>
                  <a:pt x="24" y="7"/>
                  <a:pt x="27" y="8"/>
                  <a:pt x="27" y="7"/>
                </a:cubicBezTo>
                <a:cubicBezTo>
                  <a:pt x="29" y="7"/>
                  <a:pt x="29" y="7"/>
                  <a:pt x="29" y="7"/>
                </a:cubicBezTo>
                <a:cubicBezTo>
                  <a:pt x="31" y="7"/>
                  <a:pt x="29" y="7"/>
                  <a:pt x="32" y="7"/>
                </a:cubicBezTo>
                <a:cubicBezTo>
                  <a:pt x="34" y="7"/>
                  <a:pt x="33" y="7"/>
                  <a:pt x="32" y="7"/>
                </a:cubicBezTo>
                <a:cubicBezTo>
                  <a:pt x="34" y="8"/>
                  <a:pt x="35" y="7"/>
                  <a:pt x="37" y="7"/>
                </a:cubicBezTo>
                <a:cubicBezTo>
                  <a:pt x="36" y="7"/>
                  <a:pt x="36" y="7"/>
                  <a:pt x="36" y="7"/>
                </a:cubicBezTo>
                <a:cubicBezTo>
                  <a:pt x="36" y="7"/>
                  <a:pt x="37" y="7"/>
                  <a:pt x="37" y="7"/>
                </a:cubicBezTo>
                <a:cubicBezTo>
                  <a:pt x="37" y="7"/>
                  <a:pt x="38" y="7"/>
                  <a:pt x="39" y="7"/>
                </a:cubicBezTo>
                <a:cubicBezTo>
                  <a:pt x="39" y="7"/>
                  <a:pt x="39" y="7"/>
                  <a:pt x="39" y="7"/>
                </a:cubicBezTo>
                <a:cubicBezTo>
                  <a:pt x="38" y="7"/>
                  <a:pt x="37" y="7"/>
                  <a:pt x="37" y="7"/>
                </a:cubicBezTo>
                <a:cubicBezTo>
                  <a:pt x="37" y="7"/>
                  <a:pt x="38" y="7"/>
                  <a:pt x="39" y="7"/>
                </a:cubicBezTo>
                <a:cubicBezTo>
                  <a:pt x="39" y="7"/>
                  <a:pt x="39" y="7"/>
                  <a:pt x="39" y="7"/>
                </a:cubicBezTo>
                <a:cubicBezTo>
                  <a:pt x="40" y="7"/>
                  <a:pt x="40" y="7"/>
                  <a:pt x="40" y="8"/>
                </a:cubicBezTo>
                <a:cubicBezTo>
                  <a:pt x="40" y="8"/>
                  <a:pt x="40" y="8"/>
                  <a:pt x="40" y="8"/>
                </a:cubicBezTo>
                <a:cubicBezTo>
                  <a:pt x="41" y="8"/>
                  <a:pt x="44" y="7"/>
                  <a:pt x="44" y="7"/>
                </a:cubicBezTo>
                <a:cubicBezTo>
                  <a:pt x="48" y="8"/>
                  <a:pt x="56" y="7"/>
                  <a:pt x="59" y="7"/>
                </a:cubicBezTo>
                <a:cubicBezTo>
                  <a:pt x="58" y="7"/>
                  <a:pt x="58" y="7"/>
                  <a:pt x="59" y="7"/>
                </a:cubicBezTo>
                <a:cubicBezTo>
                  <a:pt x="60" y="7"/>
                  <a:pt x="62" y="7"/>
                  <a:pt x="62" y="7"/>
                </a:cubicBezTo>
                <a:cubicBezTo>
                  <a:pt x="63" y="7"/>
                  <a:pt x="63" y="7"/>
                  <a:pt x="65" y="7"/>
                </a:cubicBezTo>
                <a:cubicBezTo>
                  <a:pt x="66" y="7"/>
                  <a:pt x="66" y="7"/>
                  <a:pt x="65" y="7"/>
                </a:cubicBezTo>
                <a:cubicBezTo>
                  <a:pt x="69" y="8"/>
                  <a:pt x="74" y="6"/>
                  <a:pt x="79" y="7"/>
                </a:cubicBezTo>
                <a:cubicBezTo>
                  <a:pt x="78" y="7"/>
                  <a:pt x="78" y="7"/>
                  <a:pt x="77" y="7"/>
                </a:cubicBezTo>
                <a:cubicBezTo>
                  <a:pt x="81" y="7"/>
                  <a:pt x="84" y="7"/>
                  <a:pt x="87" y="6"/>
                </a:cubicBezTo>
                <a:cubicBezTo>
                  <a:pt x="87" y="6"/>
                  <a:pt x="87" y="7"/>
                  <a:pt x="86" y="7"/>
                </a:cubicBezTo>
                <a:cubicBezTo>
                  <a:pt x="89" y="7"/>
                  <a:pt x="91" y="7"/>
                  <a:pt x="93" y="6"/>
                </a:cubicBezTo>
                <a:cubicBezTo>
                  <a:pt x="91" y="6"/>
                  <a:pt x="92" y="6"/>
                  <a:pt x="91" y="6"/>
                </a:cubicBezTo>
                <a:cubicBezTo>
                  <a:pt x="90" y="6"/>
                  <a:pt x="93" y="5"/>
                  <a:pt x="94" y="6"/>
                </a:cubicBezTo>
                <a:cubicBezTo>
                  <a:pt x="94" y="6"/>
                  <a:pt x="94" y="6"/>
                  <a:pt x="94" y="6"/>
                </a:cubicBezTo>
                <a:cubicBezTo>
                  <a:pt x="97" y="6"/>
                  <a:pt x="97" y="5"/>
                  <a:pt x="99" y="5"/>
                </a:cubicBezTo>
                <a:cubicBezTo>
                  <a:pt x="101" y="6"/>
                  <a:pt x="98" y="6"/>
                  <a:pt x="99" y="6"/>
                </a:cubicBezTo>
                <a:cubicBezTo>
                  <a:pt x="99" y="7"/>
                  <a:pt x="104" y="6"/>
                  <a:pt x="105" y="7"/>
                </a:cubicBezTo>
                <a:cubicBezTo>
                  <a:pt x="105" y="6"/>
                  <a:pt x="106" y="6"/>
                  <a:pt x="106" y="6"/>
                </a:cubicBezTo>
                <a:cubicBezTo>
                  <a:pt x="108" y="6"/>
                  <a:pt x="107" y="6"/>
                  <a:pt x="108" y="6"/>
                </a:cubicBezTo>
                <a:cubicBezTo>
                  <a:pt x="113" y="5"/>
                  <a:pt x="113" y="5"/>
                  <a:pt x="113" y="5"/>
                </a:cubicBezTo>
                <a:cubicBezTo>
                  <a:pt x="113" y="5"/>
                  <a:pt x="115" y="6"/>
                  <a:pt x="114" y="6"/>
                </a:cubicBezTo>
                <a:cubicBezTo>
                  <a:pt x="117" y="6"/>
                  <a:pt x="120" y="5"/>
                  <a:pt x="122" y="4"/>
                </a:cubicBezTo>
                <a:cubicBezTo>
                  <a:pt x="123" y="4"/>
                  <a:pt x="127" y="4"/>
                  <a:pt x="129" y="4"/>
                </a:cubicBezTo>
                <a:cubicBezTo>
                  <a:pt x="129" y="4"/>
                  <a:pt x="127" y="4"/>
                  <a:pt x="127" y="4"/>
                </a:cubicBezTo>
                <a:cubicBezTo>
                  <a:pt x="129" y="5"/>
                  <a:pt x="129" y="5"/>
                  <a:pt x="129" y="5"/>
                </a:cubicBezTo>
                <a:cubicBezTo>
                  <a:pt x="126" y="5"/>
                  <a:pt x="129" y="6"/>
                  <a:pt x="128" y="6"/>
                </a:cubicBezTo>
                <a:cubicBezTo>
                  <a:pt x="130" y="6"/>
                  <a:pt x="135" y="6"/>
                  <a:pt x="138" y="6"/>
                </a:cubicBezTo>
                <a:cubicBezTo>
                  <a:pt x="136" y="5"/>
                  <a:pt x="143" y="6"/>
                  <a:pt x="142" y="5"/>
                </a:cubicBezTo>
                <a:cubicBezTo>
                  <a:pt x="146" y="5"/>
                  <a:pt x="144" y="6"/>
                  <a:pt x="146" y="6"/>
                </a:cubicBezTo>
                <a:cubicBezTo>
                  <a:pt x="150" y="5"/>
                  <a:pt x="153" y="6"/>
                  <a:pt x="157" y="6"/>
                </a:cubicBezTo>
                <a:cubicBezTo>
                  <a:pt x="157" y="6"/>
                  <a:pt x="157" y="6"/>
                  <a:pt x="157" y="6"/>
                </a:cubicBezTo>
                <a:cubicBezTo>
                  <a:pt x="160" y="5"/>
                  <a:pt x="165" y="6"/>
                  <a:pt x="168" y="5"/>
                </a:cubicBezTo>
                <a:cubicBezTo>
                  <a:pt x="168" y="5"/>
                  <a:pt x="168" y="5"/>
                  <a:pt x="168" y="5"/>
                </a:cubicBezTo>
                <a:cubicBezTo>
                  <a:pt x="171" y="6"/>
                  <a:pt x="168" y="4"/>
                  <a:pt x="172" y="5"/>
                </a:cubicBezTo>
                <a:cubicBezTo>
                  <a:pt x="171" y="5"/>
                  <a:pt x="171" y="5"/>
                  <a:pt x="171" y="5"/>
                </a:cubicBezTo>
                <a:cubicBezTo>
                  <a:pt x="174" y="5"/>
                  <a:pt x="176" y="6"/>
                  <a:pt x="179" y="5"/>
                </a:cubicBezTo>
                <a:cubicBezTo>
                  <a:pt x="179" y="5"/>
                  <a:pt x="178" y="5"/>
                  <a:pt x="178" y="5"/>
                </a:cubicBezTo>
                <a:cubicBezTo>
                  <a:pt x="181" y="5"/>
                  <a:pt x="183" y="5"/>
                  <a:pt x="186" y="5"/>
                </a:cubicBezTo>
                <a:cubicBezTo>
                  <a:pt x="186" y="5"/>
                  <a:pt x="186" y="5"/>
                  <a:pt x="185" y="5"/>
                </a:cubicBezTo>
                <a:cubicBezTo>
                  <a:pt x="187" y="6"/>
                  <a:pt x="187" y="5"/>
                  <a:pt x="190" y="5"/>
                </a:cubicBezTo>
                <a:cubicBezTo>
                  <a:pt x="190" y="5"/>
                  <a:pt x="192" y="5"/>
                  <a:pt x="191" y="5"/>
                </a:cubicBezTo>
                <a:cubicBezTo>
                  <a:pt x="192" y="5"/>
                  <a:pt x="196" y="5"/>
                  <a:pt x="197" y="5"/>
                </a:cubicBezTo>
                <a:cubicBezTo>
                  <a:pt x="198" y="5"/>
                  <a:pt x="199" y="5"/>
                  <a:pt x="200" y="5"/>
                </a:cubicBezTo>
                <a:cubicBezTo>
                  <a:pt x="213" y="5"/>
                  <a:pt x="226" y="6"/>
                  <a:pt x="239" y="5"/>
                </a:cubicBezTo>
                <a:cubicBezTo>
                  <a:pt x="241" y="6"/>
                  <a:pt x="236" y="5"/>
                  <a:pt x="237" y="6"/>
                </a:cubicBezTo>
                <a:cubicBezTo>
                  <a:pt x="237" y="5"/>
                  <a:pt x="239" y="6"/>
                  <a:pt x="243" y="6"/>
                </a:cubicBezTo>
                <a:cubicBezTo>
                  <a:pt x="243" y="6"/>
                  <a:pt x="243" y="6"/>
                  <a:pt x="243" y="6"/>
                </a:cubicBezTo>
                <a:cubicBezTo>
                  <a:pt x="245" y="5"/>
                  <a:pt x="246" y="6"/>
                  <a:pt x="248" y="6"/>
                </a:cubicBezTo>
                <a:cubicBezTo>
                  <a:pt x="248" y="6"/>
                  <a:pt x="248" y="6"/>
                  <a:pt x="248" y="6"/>
                </a:cubicBezTo>
                <a:cubicBezTo>
                  <a:pt x="250" y="5"/>
                  <a:pt x="252" y="7"/>
                  <a:pt x="253" y="6"/>
                </a:cubicBezTo>
                <a:cubicBezTo>
                  <a:pt x="254" y="6"/>
                  <a:pt x="254" y="6"/>
                  <a:pt x="254" y="6"/>
                </a:cubicBezTo>
                <a:cubicBezTo>
                  <a:pt x="256" y="5"/>
                  <a:pt x="257" y="6"/>
                  <a:pt x="260" y="6"/>
                </a:cubicBezTo>
                <a:cubicBezTo>
                  <a:pt x="259" y="6"/>
                  <a:pt x="259" y="6"/>
                  <a:pt x="259" y="6"/>
                </a:cubicBezTo>
                <a:cubicBezTo>
                  <a:pt x="262" y="6"/>
                  <a:pt x="266" y="5"/>
                  <a:pt x="267" y="6"/>
                </a:cubicBezTo>
                <a:cubicBezTo>
                  <a:pt x="270" y="5"/>
                  <a:pt x="273" y="5"/>
                  <a:pt x="273" y="5"/>
                </a:cubicBezTo>
                <a:cubicBezTo>
                  <a:pt x="274" y="5"/>
                  <a:pt x="273" y="5"/>
                  <a:pt x="273" y="5"/>
                </a:cubicBezTo>
                <a:cubicBezTo>
                  <a:pt x="283" y="5"/>
                  <a:pt x="294" y="5"/>
                  <a:pt x="303" y="4"/>
                </a:cubicBezTo>
                <a:cubicBezTo>
                  <a:pt x="303" y="5"/>
                  <a:pt x="303" y="5"/>
                  <a:pt x="302" y="5"/>
                </a:cubicBezTo>
                <a:cubicBezTo>
                  <a:pt x="310" y="4"/>
                  <a:pt x="303" y="14"/>
                  <a:pt x="307" y="17"/>
                </a:cubicBezTo>
                <a:cubicBezTo>
                  <a:pt x="307" y="18"/>
                  <a:pt x="307" y="18"/>
                  <a:pt x="307" y="18"/>
                </a:cubicBezTo>
                <a:cubicBezTo>
                  <a:pt x="307" y="20"/>
                  <a:pt x="307" y="20"/>
                  <a:pt x="306" y="21"/>
                </a:cubicBezTo>
                <a:cubicBezTo>
                  <a:pt x="307" y="22"/>
                  <a:pt x="306" y="26"/>
                  <a:pt x="307" y="26"/>
                </a:cubicBezTo>
                <a:cubicBezTo>
                  <a:pt x="307" y="27"/>
                  <a:pt x="307" y="26"/>
                  <a:pt x="306" y="26"/>
                </a:cubicBezTo>
                <a:cubicBezTo>
                  <a:pt x="306" y="28"/>
                  <a:pt x="307" y="31"/>
                  <a:pt x="307" y="34"/>
                </a:cubicBezTo>
                <a:cubicBezTo>
                  <a:pt x="307" y="33"/>
                  <a:pt x="307" y="33"/>
                  <a:pt x="307" y="33"/>
                </a:cubicBezTo>
                <a:cubicBezTo>
                  <a:pt x="306" y="46"/>
                  <a:pt x="305" y="62"/>
                  <a:pt x="306" y="72"/>
                </a:cubicBezTo>
                <a:cubicBezTo>
                  <a:pt x="307" y="75"/>
                  <a:pt x="305" y="73"/>
                  <a:pt x="306" y="75"/>
                </a:cubicBezTo>
                <a:cubicBezTo>
                  <a:pt x="307" y="85"/>
                  <a:pt x="305" y="98"/>
                  <a:pt x="307" y="108"/>
                </a:cubicBezTo>
                <a:cubicBezTo>
                  <a:pt x="307" y="115"/>
                  <a:pt x="309" y="118"/>
                  <a:pt x="309" y="118"/>
                </a:cubicBezTo>
                <a:cubicBezTo>
                  <a:pt x="308" y="99"/>
                  <a:pt x="309" y="83"/>
                  <a:pt x="310" y="65"/>
                </a:cubicBezTo>
                <a:cubicBezTo>
                  <a:pt x="310" y="59"/>
                  <a:pt x="310" y="51"/>
                  <a:pt x="310" y="45"/>
                </a:cubicBezTo>
                <a:cubicBezTo>
                  <a:pt x="310" y="33"/>
                  <a:pt x="310" y="21"/>
                  <a:pt x="311" y="9"/>
                </a:cubicBezTo>
                <a:cubicBezTo>
                  <a:pt x="311" y="7"/>
                  <a:pt x="311" y="7"/>
                  <a:pt x="311" y="7"/>
                </a:cubicBezTo>
                <a:cubicBezTo>
                  <a:pt x="311" y="6"/>
                  <a:pt x="311" y="6"/>
                  <a:pt x="311" y="6"/>
                </a:cubicBezTo>
                <a:cubicBezTo>
                  <a:pt x="311" y="5"/>
                  <a:pt x="311" y="5"/>
                  <a:pt x="311" y="5"/>
                </a:cubicBezTo>
                <a:cubicBezTo>
                  <a:pt x="311" y="5"/>
                  <a:pt x="311" y="5"/>
                  <a:pt x="311" y="5"/>
                </a:cubicBezTo>
                <a:cubicBezTo>
                  <a:pt x="311" y="5"/>
                  <a:pt x="311" y="5"/>
                  <a:pt x="311" y="5"/>
                </a:cubicBezTo>
                <a:cubicBezTo>
                  <a:pt x="311" y="5"/>
                  <a:pt x="311" y="5"/>
                  <a:pt x="311" y="5"/>
                </a:cubicBezTo>
                <a:cubicBezTo>
                  <a:pt x="311" y="5"/>
                  <a:pt x="311" y="5"/>
                  <a:pt x="311" y="5"/>
                </a:cubicBezTo>
                <a:cubicBezTo>
                  <a:pt x="309" y="3"/>
                  <a:pt x="316" y="10"/>
                  <a:pt x="306" y="0"/>
                </a:cubicBezTo>
                <a:close/>
              </a:path>
            </a:pathLst>
          </a:custGeom>
          <a:solidFill>
            <a:srgbClr val="442A58"/>
          </a:solidFill>
          <a:ln w="9525">
            <a:noFill/>
            <a:round/>
            <a:headEnd/>
            <a:tailEnd/>
          </a:ln>
        </p:spPr>
        <p:txBody>
          <a:bodyPr vert="horz" wrap="square" lIns="36000" tIns="36000" rIns="36000" bIns="36000" numCol="1" anchor="ctr" anchorCtr="1" compatLnSpc="1">
            <a:prstTxWarp prst="textNoShape">
              <a:avLst/>
            </a:prstTxWarp>
          </a:bodyPr>
          <a:lstStyle/>
          <a:p>
            <a:pPr eaLnBrk="1" fontAlgn="auto" hangingPunct="1">
              <a:spcBef>
                <a:spcPts val="0"/>
              </a:spcBef>
              <a:spcAft>
                <a:spcPts val="0"/>
              </a:spcAft>
            </a:pPr>
            <a:endParaRPr lang="pl-PL" sz="1200" b="1" u="sng" dirty="0">
              <a:solidFill>
                <a:prstClr val="black"/>
              </a:solidFill>
              <a:latin typeface="Segoe Print" pitchFamily="2" charset="0"/>
              <a:cs typeface="+mn-cs"/>
            </a:endParaRPr>
          </a:p>
        </p:txBody>
      </p:sp>
    </p:spTree>
    <p:extLst>
      <p:ext uri="{BB962C8B-B14F-4D97-AF65-F5344CB8AC3E}">
        <p14:creationId xmlns:p14="http://schemas.microsoft.com/office/powerpoint/2010/main" val="265558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ing">
    <p:spTree>
      <p:nvGrpSpPr>
        <p:cNvPr id="1" name=""/>
        <p:cNvGrpSpPr/>
        <p:nvPr/>
      </p:nvGrpSpPr>
      <p:grpSpPr>
        <a:xfrm>
          <a:off x="0" y="0"/>
          <a:ext cx="0" cy="0"/>
          <a:chOff x="0" y="0"/>
          <a:chExt cx="0" cy="0"/>
        </a:xfrm>
      </p:grpSpPr>
      <p:sp>
        <p:nvSpPr>
          <p:cNvPr id="3" name="Rectangle 2"/>
          <p:cNvSpPr/>
          <p:nvPr userDrawn="1"/>
        </p:nvSpPr>
        <p:spPr>
          <a:xfrm>
            <a:off x="682390" y="2183643"/>
            <a:ext cx="7738280" cy="2429300"/>
          </a:xfrm>
          <a:prstGeom prst="rect">
            <a:avLst/>
          </a:prstGeom>
          <a:gradFill flip="none" rotWithShape="1">
            <a:gsLst>
              <a:gs pos="0">
                <a:srgbClr val="D65C00"/>
              </a:gs>
              <a:gs pos="50000">
                <a:srgbClr val="FFCA00">
                  <a:shade val="67500"/>
                  <a:satMod val="115000"/>
                </a:srgbClr>
              </a:gs>
              <a:gs pos="100000">
                <a:srgbClr val="FFCA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chemeClr val="bg1"/>
              </a:solidFill>
            </a:endParaRPr>
          </a:p>
        </p:txBody>
      </p:sp>
      <p:sp>
        <p:nvSpPr>
          <p:cNvPr id="2" name="Title 1"/>
          <p:cNvSpPr>
            <a:spLocks noGrp="1"/>
          </p:cNvSpPr>
          <p:nvPr>
            <p:ph type="title"/>
          </p:nvPr>
        </p:nvSpPr>
        <p:spPr>
          <a:xfrm>
            <a:off x="682390" y="2183643"/>
            <a:ext cx="7738280" cy="2429300"/>
          </a:xfrm>
        </p:spPr>
        <p:txBody>
          <a:bodyPr/>
          <a:lstStyle>
            <a:lvl1pPr>
              <a:defRPr>
                <a:solidFill>
                  <a:schemeClr val="bg1"/>
                </a:solidFill>
              </a:defRPr>
            </a:lvl1pPr>
          </a:lstStyle>
          <a:p>
            <a:r>
              <a:rPr lang="en-US" dirty="0"/>
              <a:t>Click to edit Master title style</a:t>
            </a:r>
          </a:p>
        </p:txBody>
      </p:sp>
      <p:sp>
        <p:nvSpPr>
          <p:cNvPr id="4" name="Freeform 439"/>
          <p:cNvSpPr>
            <a:spLocks/>
          </p:cNvSpPr>
          <p:nvPr userDrawn="1"/>
        </p:nvSpPr>
        <p:spPr bwMode="auto">
          <a:xfrm>
            <a:off x="436729" y="2101755"/>
            <a:ext cx="8202305" cy="2620370"/>
          </a:xfrm>
          <a:custGeom>
            <a:avLst/>
            <a:gdLst/>
            <a:ahLst/>
            <a:cxnLst>
              <a:cxn ang="0">
                <a:pos x="273" y="1"/>
              </a:cxn>
              <a:cxn ang="0">
                <a:pos x="238" y="1"/>
              </a:cxn>
              <a:cxn ang="0">
                <a:pos x="51" y="2"/>
              </a:cxn>
              <a:cxn ang="0">
                <a:pos x="10" y="2"/>
              </a:cxn>
              <a:cxn ang="0">
                <a:pos x="4" y="15"/>
              </a:cxn>
              <a:cxn ang="0">
                <a:pos x="4" y="97"/>
              </a:cxn>
              <a:cxn ang="0">
                <a:pos x="8" y="127"/>
              </a:cxn>
              <a:cxn ang="0">
                <a:pos x="9" y="127"/>
              </a:cxn>
              <a:cxn ang="0">
                <a:pos x="47" y="126"/>
              </a:cxn>
              <a:cxn ang="0">
                <a:pos x="78" y="126"/>
              </a:cxn>
              <a:cxn ang="0">
                <a:pos x="161" y="125"/>
              </a:cxn>
              <a:cxn ang="0">
                <a:pos x="191" y="125"/>
              </a:cxn>
              <a:cxn ang="0">
                <a:pos x="262" y="124"/>
              </a:cxn>
              <a:cxn ang="0">
                <a:pos x="279" y="124"/>
              </a:cxn>
              <a:cxn ang="0">
                <a:pos x="288" y="123"/>
              </a:cxn>
              <a:cxn ang="0">
                <a:pos x="278" y="122"/>
              </a:cxn>
              <a:cxn ang="0">
                <a:pos x="265" y="122"/>
              </a:cxn>
              <a:cxn ang="0">
                <a:pos x="236" y="121"/>
              </a:cxn>
              <a:cxn ang="0">
                <a:pos x="213" y="122"/>
              </a:cxn>
              <a:cxn ang="0">
                <a:pos x="211" y="119"/>
              </a:cxn>
              <a:cxn ang="0">
                <a:pos x="204" y="118"/>
              </a:cxn>
              <a:cxn ang="0">
                <a:pos x="196" y="120"/>
              </a:cxn>
              <a:cxn ang="0">
                <a:pos x="190" y="120"/>
              </a:cxn>
              <a:cxn ang="0">
                <a:pos x="178" y="120"/>
              </a:cxn>
              <a:cxn ang="0">
                <a:pos x="166" y="118"/>
              </a:cxn>
              <a:cxn ang="0">
                <a:pos x="156" y="119"/>
              </a:cxn>
              <a:cxn ang="0">
                <a:pos x="149" y="120"/>
              </a:cxn>
              <a:cxn ang="0">
                <a:pos x="134" y="120"/>
              </a:cxn>
              <a:cxn ang="0">
                <a:pos x="120" y="120"/>
              </a:cxn>
              <a:cxn ang="0">
                <a:pos x="117" y="119"/>
              </a:cxn>
              <a:cxn ang="0">
                <a:pos x="106" y="119"/>
              </a:cxn>
              <a:cxn ang="0">
                <a:pos x="70" y="119"/>
              </a:cxn>
              <a:cxn ang="0">
                <a:pos x="54" y="119"/>
              </a:cxn>
              <a:cxn ang="0">
                <a:pos x="25" y="120"/>
              </a:cxn>
              <a:cxn ang="0">
                <a:pos x="11" y="116"/>
              </a:cxn>
              <a:cxn ang="0">
                <a:pos x="10" y="102"/>
              </a:cxn>
              <a:cxn ang="0">
                <a:pos x="11" y="96"/>
              </a:cxn>
              <a:cxn ang="0">
                <a:pos x="10" y="88"/>
              </a:cxn>
              <a:cxn ang="0">
                <a:pos x="11" y="73"/>
              </a:cxn>
              <a:cxn ang="0">
                <a:pos x="11" y="46"/>
              </a:cxn>
              <a:cxn ang="0">
                <a:pos x="11" y="24"/>
              </a:cxn>
              <a:cxn ang="0">
                <a:pos x="10" y="8"/>
              </a:cxn>
              <a:cxn ang="0">
                <a:pos x="25" y="8"/>
              </a:cxn>
              <a:cxn ang="0">
                <a:pos x="36" y="7"/>
              </a:cxn>
              <a:cxn ang="0">
                <a:pos x="39" y="7"/>
              </a:cxn>
              <a:cxn ang="0">
                <a:pos x="62" y="7"/>
              </a:cxn>
              <a:cxn ang="0">
                <a:pos x="86" y="7"/>
              </a:cxn>
              <a:cxn ang="0">
                <a:pos x="99" y="6"/>
              </a:cxn>
              <a:cxn ang="0">
                <a:pos x="122" y="4"/>
              </a:cxn>
              <a:cxn ang="0">
                <a:pos x="142" y="5"/>
              </a:cxn>
              <a:cxn ang="0">
                <a:pos x="172" y="5"/>
              </a:cxn>
              <a:cxn ang="0">
                <a:pos x="190" y="5"/>
              </a:cxn>
              <a:cxn ang="0">
                <a:pos x="243" y="6"/>
              </a:cxn>
              <a:cxn ang="0">
                <a:pos x="260" y="6"/>
              </a:cxn>
              <a:cxn ang="0">
                <a:pos x="302" y="5"/>
              </a:cxn>
              <a:cxn ang="0">
                <a:pos x="307" y="34"/>
              </a:cxn>
              <a:cxn ang="0">
                <a:pos x="310" y="65"/>
              </a:cxn>
              <a:cxn ang="0">
                <a:pos x="311" y="5"/>
              </a:cxn>
            </a:cxnLst>
            <a:rect l="0" t="0" r="r" b="b"/>
            <a:pathLst>
              <a:path w="316" h="128">
                <a:moveTo>
                  <a:pt x="306" y="0"/>
                </a:moveTo>
                <a:cubicBezTo>
                  <a:pt x="306" y="0"/>
                  <a:pt x="306" y="0"/>
                  <a:pt x="306" y="0"/>
                </a:cubicBezTo>
                <a:cubicBezTo>
                  <a:pt x="301" y="0"/>
                  <a:pt x="301" y="0"/>
                  <a:pt x="301" y="0"/>
                </a:cubicBezTo>
                <a:cubicBezTo>
                  <a:pt x="292" y="0"/>
                  <a:pt x="292" y="0"/>
                  <a:pt x="292" y="0"/>
                </a:cubicBezTo>
                <a:cubicBezTo>
                  <a:pt x="274" y="0"/>
                  <a:pt x="274" y="0"/>
                  <a:pt x="274" y="0"/>
                </a:cubicBezTo>
                <a:cubicBezTo>
                  <a:pt x="275" y="0"/>
                  <a:pt x="274" y="0"/>
                  <a:pt x="273" y="1"/>
                </a:cubicBezTo>
                <a:cubicBezTo>
                  <a:pt x="273" y="0"/>
                  <a:pt x="273" y="0"/>
                  <a:pt x="273" y="0"/>
                </a:cubicBezTo>
                <a:cubicBezTo>
                  <a:pt x="271" y="1"/>
                  <a:pt x="271" y="1"/>
                  <a:pt x="271" y="1"/>
                </a:cubicBezTo>
                <a:cubicBezTo>
                  <a:pt x="269" y="1"/>
                  <a:pt x="270" y="0"/>
                  <a:pt x="271" y="0"/>
                </a:cubicBezTo>
                <a:cubicBezTo>
                  <a:pt x="261" y="0"/>
                  <a:pt x="253" y="0"/>
                  <a:pt x="243" y="0"/>
                </a:cubicBezTo>
                <a:cubicBezTo>
                  <a:pt x="243" y="1"/>
                  <a:pt x="239" y="0"/>
                  <a:pt x="238" y="1"/>
                </a:cubicBezTo>
                <a:cubicBezTo>
                  <a:pt x="238" y="1"/>
                  <a:pt x="238" y="1"/>
                  <a:pt x="238" y="1"/>
                </a:cubicBezTo>
                <a:cubicBezTo>
                  <a:pt x="232" y="1"/>
                  <a:pt x="232" y="1"/>
                  <a:pt x="226" y="0"/>
                </a:cubicBezTo>
                <a:cubicBezTo>
                  <a:pt x="200" y="0"/>
                  <a:pt x="176" y="0"/>
                  <a:pt x="151" y="0"/>
                </a:cubicBezTo>
                <a:cubicBezTo>
                  <a:pt x="126" y="0"/>
                  <a:pt x="101" y="1"/>
                  <a:pt x="75" y="1"/>
                </a:cubicBezTo>
                <a:cubicBezTo>
                  <a:pt x="71" y="2"/>
                  <a:pt x="65" y="1"/>
                  <a:pt x="61" y="3"/>
                </a:cubicBezTo>
                <a:cubicBezTo>
                  <a:pt x="61" y="2"/>
                  <a:pt x="61" y="2"/>
                  <a:pt x="61" y="2"/>
                </a:cubicBezTo>
                <a:cubicBezTo>
                  <a:pt x="57" y="3"/>
                  <a:pt x="56" y="2"/>
                  <a:pt x="51" y="2"/>
                </a:cubicBezTo>
                <a:cubicBezTo>
                  <a:pt x="51" y="2"/>
                  <a:pt x="49" y="2"/>
                  <a:pt x="50" y="2"/>
                </a:cubicBezTo>
                <a:cubicBezTo>
                  <a:pt x="48" y="3"/>
                  <a:pt x="47" y="1"/>
                  <a:pt x="44" y="2"/>
                </a:cubicBezTo>
                <a:cubicBezTo>
                  <a:pt x="44" y="2"/>
                  <a:pt x="44" y="2"/>
                  <a:pt x="44" y="2"/>
                </a:cubicBezTo>
                <a:cubicBezTo>
                  <a:pt x="37" y="3"/>
                  <a:pt x="45" y="2"/>
                  <a:pt x="36" y="1"/>
                </a:cubicBezTo>
                <a:cubicBezTo>
                  <a:pt x="19" y="1"/>
                  <a:pt x="19" y="1"/>
                  <a:pt x="19" y="1"/>
                </a:cubicBezTo>
                <a:cubicBezTo>
                  <a:pt x="10" y="2"/>
                  <a:pt x="10" y="2"/>
                  <a:pt x="10" y="2"/>
                </a:cubicBezTo>
                <a:cubicBezTo>
                  <a:pt x="8" y="2"/>
                  <a:pt x="8" y="2"/>
                  <a:pt x="8" y="2"/>
                </a:cubicBezTo>
                <a:cubicBezTo>
                  <a:pt x="1" y="8"/>
                  <a:pt x="6" y="5"/>
                  <a:pt x="4" y="7"/>
                </a:cubicBezTo>
                <a:cubicBezTo>
                  <a:pt x="4" y="11"/>
                  <a:pt x="4" y="11"/>
                  <a:pt x="4" y="11"/>
                </a:cubicBezTo>
                <a:cubicBezTo>
                  <a:pt x="4" y="10"/>
                  <a:pt x="5" y="10"/>
                  <a:pt x="5" y="11"/>
                </a:cubicBezTo>
                <a:cubicBezTo>
                  <a:pt x="4" y="12"/>
                  <a:pt x="5" y="15"/>
                  <a:pt x="5" y="17"/>
                </a:cubicBezTo>
                <a:cubicBezTo>
                  <a:pt x="4" y="16"/>
                  <a:pt x="4" y="16"/>
                  <a:pt x="4" y="15"/>
                </a:cubicBezTo>
                <a:cubicBezTo>
                  <a:pt x="4" y="20"/>
                  <a:pt x="4" y="24"/>
                  <a:pt x="4" y="29"/>
                </a:cubicBezTo>
                <a:cubicBezTo>
                  <a:pt x="4" y="34"/>
                  <a:pt x="3" y="39"/>
                  <a:pt x="4" y="42"/>
                </a:cubicBezTo>
                <a:cubicBezTo>
                  <a:pt x="4" y="41"/>
                  <a:pt x="4" y="44"/>
                  <a:pt x="4" y="45"/>
                </a:cubicBezTo>
                <a:cubicBezTo>
                  <a:pt x="5" y="48"/>
                  <a:pt x="3" y="54"/>
                  <a:pt x="4" y="58"/>
                </a:cubicBezTo>
                <a:cubicBezTo>
                  <a:pt x="4" y="58"/>
                  <a:pt x="4" y="58"/>
                  <a:pt x="4" y="58"/>
                </a:cubicBezTo>
                <a:cubicBezTo>
                  <a:pt x="4" y="70"/>
                  <a:pt x="3" y="84"/>
                  <a:pt x="4" y="97"/>
                </a:cubicBezTo>
                <a:cubicBezTo>
                  <a:pt x="4" y="104"/>
                  <a:pt x="3" y="112"/>
                  <a:pt x="4" y="120"/>
                </a:cubicBezTo>
                <a:cubicBezTo>
                  <a:pt x="4" y="122"/>
                  <a:pt x="4" y="120"/>
                  <a:pt x="4" y="122"/>
                </a:cubicBezTo>
                <a:cubicBezTo>
                  <a:pt x="4" y="124"/>
                  <a:pt x="4" y="122"/>
                  <a:pt x="4" y="122"/>
                </a:cubicBezTo>
                <a:cubicBezTo>
                  <a:pt x="4" y="123"/>
                  <a:pt x="4" y="123"/>
                  <a:pt x="4" y="123"/>
                </a:cubicBezTo>
                <a:cubicBezTo>
                  <a:pt x="4" y="123"/>
                  <a:pt x="4" y="123"/>
                  <a:pt x="4" y="123"/>
                </a:cubicBezTo>
                <a:cubicBezTo>
                  <a:pt x="0" y="119"/>
                  <a:pt x="9" y="128"/>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9" y="127"/>
                  <a:pt x="9" y="127"/>
                  <a:pt x="9" y="127"/>
                </a:cubicBezTo>
                <a:cubicBezTo>
                  <a:pt x="10" y="127"/>
                  <a:pt x="10" y="127"/>
                  <a:pt x="10" y="127"/>
                </a:cubicBezTo>
                <a:cubicBezTo>
                  <a:pt x="14" y="127"/>
                  <a:pt x="14" y="127"/>
                  <a:pt x="14" y="127"/>
                </a:cubicBezTo>
                <a:cubicBezTo>
                  <a:pt x="21" y="127"/>
                  <a:pt x="21" y="127"/>
                  <a:pt x="21" y="127"/>
                </a:cubicBezTo>
                <a:cubicBezTo>
                  <a:pt x="22" y="127"/>
                  <a:pt x="23" y="127"/>
                  <a:pt x="23" y="127"/>
                </a:cubicBezTo>
                <a:cubicBezTo>
                  <a:pt x="28" y="127"/>
                  <a:pt x="36" y="126"/>
                  <a:pt x="41" y="127"/>
                </a:cubicBezTo>
                <a:cubicBezTo>
                  <a:pt x="39" y="126"/>
                  <a:pt x="45" y="126"/>
                  <a:pt x="47" y="126"/>
                </a:cubicBezTo>
                <a:cubicBezTo>
                  <a:pt x="48" y="126"/>
                  <a:pt x="48" y="126"/>
                  <a:pt x="47" y="127"/>
                </a:cubicBezTo>
                <a:cubicBezTo>
                  <a:pt x="52" y="126"/>
                  <a:pt x="54" y="126"/>
                  <a:pt x="59" y="127"/>
                </a:cubicBezTo>
                <a:cubicBezTo>
                  <a:pt x="61" y="127"/>
                  <a:pt x="62" y="126"/>
                  <a:pt x="65" y="126"/>
                </a:cubicBezTo>
                <a:cubicBezTo>
                  <a:pt x="66" y="127"/>
                  <a:pt x="70" y="126"/>
                  <a:pt x="73" y="126"/>
                </a:cubicBezTo>
                <a:cubicBezTo>
                  <a:pt x="72" y="126"/>
                  <a:pt x="76" y="125"/>
                  <a:pt x="79" y="125"/>
                </a:cubicBezTo>
                <a:cubicBezTo>
                  <a:pt x="78" y="126"/>
                  <a:pt x="78" y="126"/>
                  <a:pt x="78" y="126"/>
                </a:cubicBezTo>
                <a:cubicBezTo>
                  <a:pt x="87" y="126"/>
                  <a:pt x="99" y="127"/>
                  <a:pt x="109" y="126"/>
                </a:cubicBezTo>
                <a:cubicBezTo>
                  <a:pt x="110" y="126"/>
                  <a:pt x="110" y="126"/>
                  <a:pt x="110" y="126"/>
                </a:cubicBezTo>
                <a:cubicBezTo>
                  <a:pt x="120" y="126"/>
                  <a:pt x="131" y="126"/>
                  <a:pt x="141" y="125"/>
                </a:cubicBezTo>
                <a:cubicBezTo>
                  <a:pt x="144" y="126"/>
                  <a:pt x="148" y="126"/>
                  <a:pt x="151" y="126"/>
                </a:cubicBezTo>
                <a:cubicBezTo>
                  <a:pt x="154" y="125"/>
                  <a:pt x="156" y="125"/>
                  <a:pt x="158" y="125"/>
                </a:cubicBezTo>
                <a:cubicBezTo>
                  <a:pt x="159" y="124"/>
                  <a:pt x="160" y="125"/>
                  <a:pt x="161" y="125"/>
                </a:cubicBezTo>
                <a:cubicBezTo>
                  <a:pt x="165" y="125"/>
                  <a:pt x="170" y="126"/>
                  <a:pt x="174" y="125"/>
                </a:cubicBezTo>
                <a:cubicBezTo>
                  <a:pt x="174" y="126"/>
                  <a:pt x="174" y="126"/>
                  <a:pt x="174" y="126"/>
                </a:cubicBezTo>
                <a:cubicBezTo>
                  <a:pt x="177" y="125"/>
                  <a:pt x="183" y="125"/>
                  <a:pt x="187" y="125"/>
                </a:cubicBezTo>
                <a:cubicBezTo>
                  <a:pt x="188" y="125"/>
                  <a:pt x="192" y="124"/>
                  <a:pt x="190" y="124"/>
                </a:cubicBezTo>
                <a:cubicBezTo>
                  <a:pt x="192" y="124"/>
                  <a:pt x="191" y="125"/>
                  <a:pt x="193" y="124"/>
                </a:cubicBezTo>
                <a:cubicBezTo>
                  <a:pt x="191" y="125"/>
                  <a:pt x="191" y="125"/>
                  <a:pt x="191" y="125"/>
                </a:cubicBezTo>
                <a:cubicBezTo>
                  <a:pt x="201" y="125"/>
                  <a:pt x="209" y="125"/>
                  <a:pt x="218" y="124"/>
                </a:cubicBezTo>
                <a:cubicBezTo>
                  <a:pt x="220" y="125"/>
                  <a:pt x="226" y="124"/>
                  <a:pt x="231" y="125"/>
                </a:cubicBezTo>
                <a:cubicBezTo>
                  <a:pt x="234" y="124"/>
                  <a:pt x="239" y="125"/>
                  <a:pt x="242" y="124"/>
                </a:cubicBezTo>
                <a:cubicBezTo>
                  <a:pt x="242" y="124"/>
                  <a:pt x="242" y="124"/>
                  <a:pt x="242" y="124"/>
                </a:cubicBezTo>
                <a:cubicBezTo>
                  <a:pt x="246" y="124"/>
                  <a:pt x="251" y="124"/>
                  <a:pt x="256" y="125"/>
                </a:cubicBezTo>
                <a:cubicBezTo>
                  <a:pt x="259" y="125"/>
                  <a:pt x="259" y="124"/>
                  <a:pt x="262" y="124"/>
                </a:cubicBezTo>
                <a:cubicBezTo>
                  <a:pt x="262" y="124"/>
                  <a:pt x="262" y="124"/>
                  <a:pt x="262" y="124"/>
                </a:cubicBezTo>
                <a:cubicBezTo>
                  <a:pt x="264" y="124"/>
                  <a:pt x="265" y="123"/>
                  <a:pt x="266" y="123"/>
                </a:cubicBezTo>
                <a:cubicBezTo>
                  <a:pt x="268" y="123"/>
                  <a:pt x="268" y="123"/>
                  <a:pt x="270" y="123"/>
                </a:cubicBezTo>
                <a:cubicBezTo>
                  <a:pt x="269" y="123"/>
                  <a:pt x="267" y="124"/>
                  <a:pt x="266" y="125"/>
                </a:cubicBezTo>
                <a:cubicBezTo>
                  <a:pt x="269" y="125"/>
                  <a:pt x="272" y="124"/>
                  <a:pt x="274" y="124"/>
                </a:cubicBezTo>
                <a:cubicBezTo>
                  <a:pt x="277" y="124"/>
                  <a:pt x="279" y="124"/>
                  <a:pt x="279" y="124"/>
                </a:cubicBezTo>
                <a:cubicBezTo>
                  <a:pt x="279" y="124"/>
                  <a:pt x="281" y="124"/>
                  <a:pt x="279" y="124"/>
                </a:cubicBezTo>
                <a:cubicBezTo>
                  <a:pt x="281" y="124"/>
                  <a:pt x="283" y="124"/>
                  <a:pt x="284" y="124"/>
                </a:cubicBezTo>
                <a:cubicBezTo>
                  <a:pt x="283" y="124"/>
                  <a:pt x="283" y="124"/>
                  <a:pt x="283" y="124"/>
                </a:cubicBezTo>
                <a:cubicBezTo>
                  <a:pt x="283" y="123"/>
                  <a:pt x="285" y="123"/>
                  <a:pt x="285" y="123"/>
                </a:cubicBezTo>
                <a:cubicBezTo>
                  <a:pt x="284" y="123"/>
                  <a:pt x="284" y="123"/>
                  <a:pt x="283" y="123"/>
                </a:cubicBezTo>
                <a:cubicBezTo>
                  <a:pt x="283" y="122"/>
                  <a:pt x="287" y="122"/>
                  <a:pt x="288" y="123"/>
                </a:cubicBezTo>
                <a:cubicBezTo>
                  <a:pt x="289" y="123"/>
                  <a:pt x="285" y="124"/>
                  <a:pt x="287" y="124"/>
                </a:cubicBezTo>
                <a:cubicBezTo>
                  <a:pt x="292" y="123"/>
                  <a:pt x="292" y="123"/>
                  <a:pt x="292" y="123"/>
                </a:cubicBezTo>
                <a:cubicBezTo>
                  <a:pt x="291" y="123"/>
                  <a:pt x="289" y="123"/>
                  <a:pt x="290" y="122"/>
                </a:cubicBezTo>
                <a:cubicBezTo>
                  <a:pt x="288" y="123"/>
                  <a:pt x="288" y="123"/>
                  <a:pt x="288" y="123"/>
                </a:cubicBezTo>
                <a:cubicBezTo>
                  <a:pt x="288" y="122"/>
                  <a:pt x="288" y="122"/>
                  <a:pt x="288" y="122"/>
                </a:cubicBezTo>
                <a:cubicBezTo>
                  <a:pt x="284" y="122"/>
                  <a:pt x="281" y="122"/>
                  <a:pt x="278" y="122"/>
                </a:cubicBezTo>
                <a:cubicBezTo>
                  <a:pt x="279" y="123"/>
                  <a:pt x="279" y="123"/>
                  <a:pt x="279" y="123"/>
                </a:cubicBezTo>
                <a:cubicBezTo>
                  <a:pt x="277" y="123"/>
                  <a:pt x="275" y="123"/>
                  <a:pt x="273" y="123"/>
                </a:cubicBezTo>
                <a:cubicBezTo>
                  <a:pt x="274" y="123"/>
                  <a:pt x="273" y="122"/>
                  <a:pt x="273" y="122"/>
                </a:cubicBezTo>
                <a:cubicBezTo>
                  <a:pt x="272" y="122"/>
                  <a:pt x="272" y="122"/>
                  <a:pt x="271" y="122"/>
                </a:cubicBezTo>
                <a:cubicBezTo>
                  <a:pt x="272" y="121"/>
                  <a:pt x="272" y="121"/>
                  <a:pt x="272" y="121"/>
                </a:cubicBezTo>
                <a:cubicBezTo>
                  <a:pt x="271" y="122"/>
                  <a:pt x="266" y="122"/>
                  <a:pt x="265" y="122"/>
                </a:cubicBezTo>
                <a:cubicBezTo>
                  <a:pt x="265" y="122"/>
                  <a:pt x="265" y="122"/>
                  <a:pt x="265" y="122"/>
                </a:cubicBezTo>
                <a:cubicBezTo>
                  <a:pt x="262" y="121"/>
                  <a:pt x="266" y="122"/>
                  <a:pt x="264" y="122"/>
                </a:cubicBezTo>
                <a:cubicBezTo>
                  <a:pt x="262" y="122"/>
                  <a:pt x="263" y="121"/>
                  <a:pt x="261" y="121"/>
                </a:cubicBezTo>
                <a:cubicBezTo>
                  <a:pt x="258" y="121"/>
                  <a:pt x="252" y="122"/>
                  <a:pt x="248" y="121"/>
                </a:cubicBezTo>
                <a:cubicBezTo>
                  <a:pt x="245" y="121"/>
                  <a:pt x="242" y="121"/>
                  <a:pt x="239" y="122"/>
                </a:cubicBezTo>
                <a:cubicBezTo>
                  <a:pt x="236" y="122"/>
                  <a:pt x="239" y="121"/>
                  <a:pt x="236" y="121"/>
                </a:cubicBezTo>
                <a:cubicBezTo>
                  <a:pt x="237" y="121"/>
                  <a:pt x="236" y="121"/>
                  <a:pt x="236" y="120"/>
                </a:cubicBezTo>
                <a:cubicBezTo>
                  <a:pt x="236" y="121"/>
                  <a:pt x="231" y="120"/>
                  <a:pt x="233" y="121"/>
                </a:cubicBezTo>
                <a:cubicBezTo>
                  <a:pt x="229" y="121"/>
                  <a:pt x="225" y="121"/>
                  <a:pt x="221" y="121"/>
                </a:cubicBezTo>
                <a:cubicBezTo>
                  <a:pt x="222" y="121"/>
                  <a:pt x="223" y="120"/>
                  <a:pt x="221" y="120"/>
                </a:cubicBezTo>
                <a:cubicBezTo>
                  <a:pt x="219" y="121"/>
                  <a:pt x="216" y="121"/>
                  <a:pt x="213" y="121"/>
                </a:cubicBezTo>
                <a:cubicBezTo>
                  <a:pt x="213" y="121"/>
                  <a:pt x="214" y="121"/>
                  <a:pt x="213" y="122"/>
                </a:cubicBezTo>
                <a:cubicBezTo>
                  <a:pt x="213" y="122"/>
                  <a:pt x="212" y="122"/>
                  <a:pt x="211" y="122"/>
                </a:cubicBezTo>
                <a:cubicBezTo>
                  <a:pt x="211" y="122"/>
                  <a:pt x="211" y="121"/>
                  <a:pt x="208" y="121"/>
                </a:cubicBezTo>
                <a:cubicBezTo>
                  <a:pt x="209" y="120"/>
                  <a:pt x="213" y="121"/>
                  <a:pt x="212" y="120"/>
                </a:cubicBezTo>
                <a:cubicBezTo>
                  <a:pt x="213" y="119"/>
                  <a:pt x="219" y="119"/>
                  <a:pt x="220" y="120"/>
                </a:cubicBezTo>
                <a:cubicBezTo>
                  <a:pt x="223" y="119"/>
                  <a:pt x="218" y="119"/>
                  <a:pt x="218" y="119"/>
                </a:cubicBezTo>
                <a:cubicBezTo>
                  <a:pt x="216" y="119"/>
                  <a:pt x="215" y="119"/>
                  <a:pt x="211" y="119"/>
                </a:cubicBezTo>
                <a:cubicBezTo>
                  <a:pt x="211" y="120"/>
                  <a:pt x="212" y="120"/>
                  <a:pt x="210" y="120"/>
                </a:cubicBezTo>
                <a:cubicBezTo>
                  <a:pt x="207" y="121"/>
                  <a:pt x="206" y="119"/>
                  <a:pt x="205" y="119"/>
                </a:cubicBezTo>
                <a:cubicBezTo>
                  <a:pt x="207" y="119"/>
                  <a:pt x="207" y="119"/>
                  <a:pt x="207" y="119"/>
                </a:cubicBezTo>
                <a:cubicBezTo>
                  <a:pt x="204" y="119"/>
                  <a:pt x="204" y="119"/>
                  <a:pt x="201" y="119"/>
                </a:cubicBezTo>
                <a:cubicBezTo>
                  <a:pt x="201" y="118"/>
                  <a:pt x="205" y="119"/>
                  <a:pt x="206" y="119"/>
                </a:cubicBezTo>
                <a:cubicBezTo>
                  <a:pt x="204" y="118"/>
                  <a:pt x="204" y="118"/>
                  <a:pt x="204" y="118"/>
                </a:cubicBezTo>
                <a:cubicBezTo>
                  <a:pt x="200" y="118"/>
                  <a:pt x="203" y="119"/>
                  <a:pt x="199" y="118"/>
                </a:cubicBezTo>
                <a:cubicBezTo>
                  <a:pt x="200" y="118"/>
                  <a:pt x="200" y="118"/>
                  <a:pt x="200" y="118"/>
                </a:cubicBezTo>
                <a:cubicBezTo>
                  <a:pt x="197" y="118"/>
                  <a:pt x="197" y="118"/>
                  <a:pt x="197" y="118"/>
                </a:cubicBezTo>
                <a:cubicBezTo>
                  <a:pt x="197" y="119"/>
                  <a:pt x="198" y="119"/>
                  <a:pt x="200" y="119"/>
                </a:cubicBezTo>
                <a:cubicBezTo>
                  <a:pt x="199" y="120"/>
                  <a:pt x="198" y="119"/>
                  <a:pt x="195" y="120"/>
                </a:cubicBezTo>
                <a:cubicBezTo>
                  <a:pt x="194" y="120"/>
                  <a:pt x="196" y="120"/>
                  <a:pt x="196" y="120"/>
                </a:cubicBezTo>
                <a:cubicBezTo>
                  <a:pt x="197" y="121"/>
                  <a:pt x="194" y="121"/>
                  <a:pt x="193" y="121"/>
                </a:cubicBezTo>
                <a:cubicBezTo>
                  <a:pt x="190" y="121"/>
                  <a:pt x="191" y="120"/>
                  <a:pt x="190" y="120"/>
                </a:cubicBezTo>
                <a:cubicBezTo>
                  <a:pt x="191" y="120"/>
                  <a:pt x="193" y="120"/>
                  <a:pt x="193" y="120"/>
                </a:cubicBezTo>
                <a:cubicBezTo>
                  <a:pt x="196" y="119"/>
                  <a:pt x="191" y="119"/>
                  <a:pt x="193" y="118"/>
                </a:cubicBezTo>
                <a:cubicBezTo>
                  <a:pt x="191" y="118"/>
                  <a:pt x="191" y="119"/>
                  <a:pt x="190" y="119"/>
                </a:cubicBezTo>
                <a:cubicBezTo>
                  <a:pt x="190" y="119"/>
                  <a:pt x="189" y="119"/>
                  <a:pt x="190" y="120"/>
                </a:cubicBezTo>
                <a:cubicBezTo>
                  <a:pt x="185" y="121"/>
                  <a:pt x="187" y="118"/>
                  <a:pt x="183" y="119"/>
                </a:cubicBezTo>
                <a:cubicBezTo>
                  <a:pt x="184" y="120"/>
                  <a:pt x="177" y="120"/>
                  <a:pt x="180" y="121"/>
                </a:cubicBezTo>
                <a:cubicBezTo>
                  <a:pt x="179" y="122"/>
                  <a:pt x="178" y="122"/>
                  <a:pt x="177" y="122"/>
                </a:cubicBezTo>
                <a:cubicBezTo>
                  <a:pt x="178" y="121"/>
                  <a:pt x="175" y="121"/>
                  <a:pt x="177" y="120"/>
                </a:cubicBezTo>
                <a:cubicBezTo>
                  <a:pt x="175" y="120"/>
                  <a:pt x="175" y="120"/>
                  <a:pt x="175" y="120"/>
                </a:cubicBezTo>
                <a:cubicBezTo>
                  <a:pt x="178" y="120"/>
                  <a:pt x="178" y="120"/>
                  <a:pt x="178" y="120"/>
                </a:cubicBezTo>
                <a:cubicBezTo>
                  <a:pt x="176" y="119"/>
                  <a:pt x="173" y="119"/>
                  <a:pt x="172" y="118"/>
                </a:cubicBezTo>
                <a:cubicBezTo>
                  <a:pt x="170" y="119"/>
                  <a:pt x="173" y="119"/>
                  <a:pt x="170" y="119"/>
                </a:cubicBezTo>
                <a:cubicBezTo>
                  <a:pt x="171" y="119"/>
                  <a:pt x="170" y="118"/>
                  <a:pt x="169" y="118"/>
                </a:cubicBezTo>
                <a:cubicBezTo>
                  <a:pt x="171" y="119"/>
                  <a:pt x="169" y="119"/>
                  <a:pt x="167" y="120"/>
                </a:cubicBezTo>
                <a:cubicBezTo>
                  <a:pt x="165" y="120"/>
                  <a:pt x="163" y="119"/>
                  <a:pt x="164" y="119"/>
                </a:cubicBezTo>
                <a:cubicBezTo>
                  <a:pt x="166" y="118"/>
                  <a:pt x="166" y="118"/>
                  <a:pt x="166" y="118"/>
                </a:cubicBezTo>
                <a:cubicBezTo>
                  <a:pt x="164" y="119"/>
                  <a:pt x="165" y="118"/>
                  <a:pt x="163" y="118"/>
                </a:cubicBezTo>
                <a:cubicBezTo>
                  <a:pt x="163" y="118"/>
                  <a:pt x="162" y="119"/>
                  <a:pt x="161" y="120"/>
                </a:cubicBezTo>
                <a:cubicBezTo>
                  <a:pt x="160" y="120"/>
                  <a:pt x="159" y="119"/>
                  <a:pt x="158" y="119"/>
                </a:cubicBezTo>
                <a:cubicBezTo>
                  <a:pt x="160" y="119"/>
                  <a:pt x="160" y="119"/>
                  <a:pt x="160" y="119"/>
                </a:cubicBezTo>
                <a:cubicBezTo>
                  <a:pt x="157" y="119"/>
                  <a:pt x="160" y="118"/>
                  <a:pt x="157" y="118"/>
                </a:cubicBezTo>
                <a:cubicBezTo>
                  <a:pt x="156" y="119"/>
                  <a:pt x="156" y="119"/>
                  <a:pt x="156" y="119"/>
                </a:cubicBezTo>
                <a:cubicBezTo>
                  <a:pt x="155" y="119"/>
                  <a:pt x="155" y="118"/>
                  <a:pt x="156" y="118"/>
                </a:cubicBezTo>
                <a:cubicBezTo>
                  <a:pt x="155" y="119"/>
                  <a:pt x="153" y="118"/>
                  <a:pt x="153" y="119"/>
                </a:cubicBezTo>
                <a:cubicBezTo>
                  <a:pt x="152" y="118"/>
                  <a:pt x="152" y="118"/>
                  <a:pt x="152" y="118"/>
                </a:cubicBezTo>
                <a:cubicBezTo>
                  <a:pt x="151" y="118"/>
                  <a:pt x="150" y="119"/>
                  <a:pt x="148" y="119"/>
                </a:cubicBezTo>
                <a:cubicBezTo>
                  <a:pt x="149" y="119"/>
                  <a:pt x="150" y="119"/>
                  <a:pt x="152" y="119"/>
                </a:cubicBezTo>
                <a:cubicBezTo>
                  <a:pt x="153" y="120"/>
                  <a:pt x="150" y="120"/>
                  <a:pt x="149" y="120"/>
                </a:cubicBezTo>
                <a:cubicBezTo>
                  <a:pt x="149" y="119"/>
                  <a:pt x="146" y="120"/>
                  <a:pt x="144" y="120"/>
                </a:cubicBezTo>
                <a:cubicBezTo>
                  <a:pt x="143" y="119"/>
                  <a:pt x="142" y="119"/>
                  <a:pt x="142" y="119"/>
                </a:cubicBezTo>
                <a:cubicBezTo>
                  <a:pt x="141" y="119"/>
                  <a:pt x="141" y="119"/>
                  <a:pt x="141" y="119"/>
                </a:cubicBezTo>
                <a:cubicBezTo>
                  <a:pt x="141" y="118"/>
                  <a:pt x="138" y="120"/>
                  <a:pt x="136" y="119"/>
                </a:cubicBezTo>
                <a:cubicBezTo>
                  <a:pt x="137" y="119"/>
                  <a:pt x="137" y="119"/>
                  <a:pt x="136" y="118"/>
                </a:cubicBezTo>
                <a:cubicBezTo>
                  <a:pt x="138" y="119"/>
                  <a:pt x="133" y="119"/>
                  <a:pt x="134" y="120"/>
                </a:cubicBezTo>
                <a:cubicBezTo>
                  <a:pt x="131" y="120"/>
                  <a:pt x="134" y="119"/>
                  <a:pt x="134" y="118"/>
                </a:cubicBezTo>
                <a:cubicBezTo>
                  <a:pt x="132" y="119"/>
                  <a:pt x="130" y="118"/>
                  <a:pt x="129" y="119"/>
                </a:cubicBezTo>
                <a:cubicBezTo>
                  <a:pt x="131" y="119"/>
                  <a:pt x="129" y="119"/>
                  <a:pt x="128" y="120"/>
                </a:cubicBezTo>
                <a:cubicBezTo>
                  <a:pt x="125" y="120"/>
                  <a:pt x="129" y="119"/>
                  <a:pt x="127" y="119"/>
                </a:cubicBezTo>
                <a:cubicBezTo>
                  <a:pt x="125" y="119"/>
                  <a:pt x="124" y="120"/>
                  <a:pt x="126" y="120"/>
                </a:cubicBezTo>
                <a:cubicBezTo>
                  <a:pt x="124" y="120"/>
                  <a:pt x="122" y="121"/>
                  <a:pt x="120" y="120"/>
                </a:cubicBezTo>
                <a:cubicBezTo>
                  <a:pt x="120" y="120"/>
                  <a:pt x="124" y="120"/>
                  <a:pt x="123" y="120"/>
                </a:cubicBezTo>
                <a:cubicBezTo>
                  <a:pt x="119" y="119"/>
                  <a:pt x="121" y="121"/>
                  <a:pt x="117" y="121"/>
                </a:cubicBezTo>
                <a:cubicBezTo>
                  <a:pt x="119" y="121"/>
                  <a:pt x="117" y="122"/>
                  <a:pt x="115" y="123"/>
                </a:cubicBezTo>
                <a:cubicBezTo>
                  <a:pt x="111" y="123"/>
                  <a:pt x="117" y="122"/>
                  <a:pt x="115" y="122"/>
                </a:cubicBezTo>
                <a:cubicBezTo>
                  <a:pt x="114" y="122"/>
                  <a:pt x="114" y="122"/>
                  <a:pt x="114" y="122"/>
                </a:cubicBezTo>
                <a:cubicBezTo>
                  <a:pt x="112" y="121"/>
                  <a:pt x="119" y="120"/>
                  <a:pt x="117" y="119"/>
                </a:cubicBezTo>
                <a:cubicBezTo>
                  <a:pt x="115" y="120"/>
                  <a:pt x="115" y="120"/>
                  <a:pt x="115" y="120"/>
                </a:cubicBezTo>
                <a:cubicBezTo>
                  <a:pt x="115" y="119"/>
                  <a:pt x="116" y="119"/>
                  <a:pt x="115" y="119"/>
                </a:cubicBezTo>
                <a:cubicBezTo>
                  <a:pt x="115" y="119"/>
                  <a:pt x="111" y="119"/>
                  <a:pt x="111" y="119"/>
                </a:cubicBezTo>
                <a:cubicBezTo>
                  <a:pt x="110" y="120"/>
                  <a:pt x="112" y="119"/>
                  <a:pt x="112" y="119"/>
                </a:cubicBezTo>
                <a:cubicBezTo>
                  <a:pt x="110" y="119"/>
                  <a:pt x="109" y="120"/>
                  <a:pt x="106" y="120"/>
                </a:cubicBezTo>
                <a:cubicBezTo>
                  <a:pt x="108" y="120"/>
                  <a:pt x="105" y="119"/>
                  <a:pt x="106" y="119"/>
                </a:cubicBezTo>
                <a:cubicBezTo>
                  <a:pt x="105" y="119"/>
                  <a:pt x="106" y="120"/>
                  <a:pt x="104" y="119"/>
                </a:cubicBezTo>
                <a:cubicBezTo>
                  <a:pt x="104" y="119"/>
                  <a:pt x="104" y="119"/>
                  <a:pt x="104" y="119"/>
                </a:cubicBezTo>
                <a:cubicBezTo>
                  <a:pt x="96" y="119"/>
                  <a:pt x="87" y="119"/>
                  <a:pt x="80" y="120"/>
                </a:cubicBezTo>
                <a:cubicBezTo>
                  <a:pt x="79" y="120"/>
                  <a:pt x="77" y="120"/>
                  <a:pt x="73" y="119"/>
                </a:cubicBezTo>
                <a:cubicBezTo>
                  <a:pt x="75" y="119"/>
                  <a:pt x="73" y="120"/>
                  <a:pt x="72" y="120"/>
                </a:cubicBezTo>
                <a:cubicBezTo>
                  <a:pt x="70" y="119"/>
                  <a:pt x="70" y="119"/>
                  <a:pt x="70" y="119"/>
                </a:cubicBezTo>
                <a:cubicBezTo>
                  <a:pt x="68" y="119"/>
                  <a:pt x="65" y="120"/>
                  <a:pt x="63" y="120"/>
                </a:cubicBezTo>
                <a:cubicBezTo>
                  <a:pt x="63" y="120"/>
                  <a:pt x="63" y="120"/>
                  <a:pt x="63" y="119"/>
                </a:cubicBezTo>
                <a:cubicBezTo>
                  <a:pt x="61" y="119"/>
                  <a:pt x="61" y="120"/>
                  <a:pt x="60" y="120"/>
                </a:cubicBezTo>
                <a:cubicBezTo>
                  <a:pt x="58" y="119"/>
                  <a:pt x="58" y="119"/>
                  <a:pt x="58" y="119"/>
                </a:cubicBezTo>
                <a:cubicBezTo>
                  <a:pt x="58" y="120"/>
                  <a:pt x="58" y="120"/>
                  <a:pt x="58" y="120"/>
                </a:cubicBezTo>
                <a:cubicBezTo>
                  <a:pt x="56" y="120"/>
                  <a:pt x="54" y="120"/>
                  <a:pt x="54" y="119"/>
                </a:cubicBezTo>
                <a:cubicBezTo>
                  <a:pt x="53" y="119"/>
                  <a:pt x="52" y="120"/>
                  <a:pt x="53" y="120"/>
                </a:cubicBezTo>
                <a:cubicBezTo>
                  <a:pt x="51" y="119"/>
                  <a:pt x="46" y="119"/>
                  <a:pt x="42" y="120"/>
                </a:cubicBezTo>
                <a:cubicBezTo>
                  <a:pt x="44" y="120"/>
                  <a:pt x="44" y="120"/>
                  <a:pt x="44" y="121"/>
                </a:cubicBezTo>
                <a:cubicBezTo>
                  <a:pt x="44" y="121"/>
                  <a:pt x="43" y="120"/>
                  <a:pt x="42" y="121"/>
                </a:cubicBezTo>
                <a:cubicBezTo>
                  <a:pt x="42" y="121"/>
                  <a:pt x="40" y="120"/>
                  <a:pt x="42" y="120"/>
                </a:cubicBezTo>
                <a:cubicBezTo>
                  <a:pt x="37" y="119"/>
                  <a:pt x="31" y="120"/>
                  <a:pt x="25" y="120"/>
                </a:cubicBezTo>
                <a:cubicBezTo>
                  <a:pt x="24" y="120"/>
                  <a:pt x="24" y="120"/>
                  <a:pt x="23" y="120"/>
                </a:cubicBezTo>
                <a:cubicBezTo>
                  <a:pt x="20" y="119"/>
                  <a:pt x="15" y="120"/>
                  <a:pt x="11" y="120"/>
                </a:cubicBezTo>
                <a:cubicBezTo>
                  <a:pt x="12" y="120"/>
                  <a:pt x="11" y="120"/>
                  <a:pt x="11" y="121"/>
                </a:cubicBezTo>
                <a:cubicBezTo>
                  <a:pt x="11" y="121"/>
                  <a:pt x="11" y="120"/>
                  <a:pt x="11" y="120"/>
                </a:cubicBezTo>
                <a:cubicBezTo>
                  <a:pt x="11" y="119"/>
                  <a:pt x="11" y="117"/>
                  <a:pt x="11" y="116"/>
                </a:cubicBezTo>
                <a:cubicBezTo>
                  <a:pt x="11" y="116"/>
                  <a:pt x="11" y="116"/>
                  <a:pt x="11" y="116"/>
                </a:cubicBezTo>
                <a:cubicBezTo>
                  <a:pt x="10" y="115"/>
                  <a:pt x="10" y="113"/>
                  <a:pt x="10" y="111"/>
                </a:cubicBezTo>
                <a:cubicBezTo>
                  <a:pt x="10" y="112"/>
                  <a:pt x="10" y="112"/>
                  <a:pt x="10" y="112"/>
                </a:cubicBezTo>
                <a:cubicBezTo>
                  <a:pt x="11" y="110"/>
                  <a:pt x="11" y="109"/>
                  <a:pt x="11" y="107"/>
                </a:cubicBezTo>
                <a:cubicBezTo>
                  <a:pt x="10" y="107"/>
                  <a:pt x="11" y="103"/>
                  <a:pt x="10" y="103"/>
                </a:cubicBezTo>
                <a:cubicBezTo>
                  <a:pt x="10" y="102"/>
                  <a:pt x="10" y="103"/>
                  <a:pt x="10" y="102"/>
                </a:cubicBezTo>
                <a:cubicBezTo>
                  <a:pt x="10" y="102"/>
                  <a:pt x="10" y="102"/>
                  <a:pt x="10" y="102"/>
                </a:cubicBezTo>
                <a:cubicBezTo>
                  <a:pt x="10" y="100"/>
                  <a:pt x="10" y="100"/>
                  <a:pt x="10" y="100"/>
                </a:cubicBezTo>
                <a:cubicBezTo>
                  <a:pt x="10" y="100"/>
                  <a:pt x="11" y="100"/>
                  <a:pt x="11" y="101"/>
                </a:cubicBezTo>
                <a:cubicBezTo>
                  <a:pt x="11" y="98"/>
                  <a:pt x="10" y="100"/>
                  <a:pt x="10" y="99"/>
                </a:cubicBezTo>
                <a:cubicBezTo>
                  <a:pt x="10" y="96"/>
                  <a:pt x="10" y="97"/>
                  <a:pt x="10" y="96"/>
                </a:cubicBezTo>
                <a:cubicBezTo>
                  <a:pt x="11" y="96"/>
                  <a:pt x="10" y="97"/>
                  <a:pt x="10" y="98"/>
                </a:cubicBezTo>
                <a:cubicBezTo>
                  <a:pt x="11" y="99"/>
                  <a:pt x="10" y="96"/>
                  <a:pt x="11" y="96"/>
                </a:cubicBezTo>
                <a:cubicBezTo>
                  <a:pt x="11" y="96"/>
                  <a:pt x="10" y="96"/>
                  <a:pt x="10" y="94"/>
                </a:cubicBezTo>
                <a:cubicBezTo>
                  <a:pt x="10" y="93"/>
                  <a:pt x="10" y="90"/>
                  <a:pt x="11" y="90"/>
                </a:cubicBezTo>
                <a:cubicBezTo>
                  <a:pt x="10" y="89"/>
                  <a:pt x="10" y="88"/>
                  <a:pt x="10" y="87"/>
                </a:cubicBezTo>
                <a:cubicBezTo>
                  <a:pt x="10" y="88"/>
                  <a:pt x="10" y="90"/>
                  <a:pt x="10" y="90"/>
                </a:cubicBezTo>
                <a:cubicBezTo>
                  <a:pt x="9" y="89"/>
                  <a:pt x="9" y="87"/>
                  <a:pt x="10" y="87"/>
                </a:cubicBezTo>
                <a:cubicBezTo>
                  <a:pt x="10" y="88"/>
                  <a:pt x="10" y="88"/>
                  <a:pt x="10" y="88"/>
                </a:cubicBezTo>
                <a:cubicBezTo>
                  <a:pt x="10" y="87"/>
                  <a:pt x="10" y="84"/>
                  <a:pt x="9" y="86"/>
                </a:cubicBezTo>
                <a:cubicBezTo>
                  <a:pt x="10" y="84"/>
                  <a:pt x="10" y="84"/>
                  <a:pt x="10" y="84"/>
                </a:cubicBezTo>
                <a:cubicBezTo>
                  <a:pt x="10" y="83"/>
                  <a:pt x="10" y="81"/>
                  <a:pt x="9" y="79"/>
                </a:cubicBezTo>
                <a:cubicBezTo>
                  <a:pt x="10" y="79"/>
                  <a:pt x="11" y="81"/>
                  <a:pt x="11" y="78"/>
                </a:cubicBezTo>
                <a:cubicBezTo>
                  <a:pt x="10" y="75"/>
                  <a:pt x="10" y="75"/>
                  <a:pt x="10" y="75"/>
                </a:cubicBezTo>
                <a:cubicBezTo>
                  <a:pt x="10" y="74"/>
                  <a:pt x="10" y="73"/>
                  <a:pt x="11" y="73"/>
                </a:cubicBezTo>
                <a:cubicBezTo>
                  <a:pt x="11" y="69"/>
                  <a:pt x="9" y="69"/>
                  <a:pt x="10" y="65"/>
                </a:cubicBezTo>
                <a:cubicBezTo>
                  <a:pt x="10" y="67"/>
                  <a:pt x="10" y="65"/>
                  <a:pt x="11" y="64"/>
                </a:cubicBezTo>
                <a:cubicBezTo>
                  <a:pt x="10" y="63"/>
                  <a:pt x="10" y="63"/>
                  <a:pt x="10" y="63"/>
                </a:cubicBezTo>
                <a:cubicBezTo>
                  <a:pt x="10" y="63"/>
                  <a:pt x="11" y="64"/>
                  <a:pt x="10" y="65"/>
                </a:cubicBezTo>
                <a:cubicBezTo>
                  <a:pt x="10" y="65"/>
                  <a:pt x="10" y="63"/>
                  <a:pt x="10" y="63"/>
                </a:cubicBezTo>
                <a:cubicBezTo>
                  <a:pt x="11" y="59"/>
                  <a:pt x="10" y="52"/>
                  <a:pt x="11" y="46"/>
                </a:cubicBezTo>
                <a:cubicBezTo>
                  <a:pt x="10" y="47"/>
                  <a:pt x="11" y="44"/>
                  <a:pt x="10" y="43"/>
                </a:cubicBezTo>
                <a:cubicBezTo>
                  <a:pt x="11" y="43"/>
                  <a:pt x="10" y="40"/>
                  <a:pt x="11" y="38"/>
                </a:cubicBezTo>
                <a:cubicBezTo>
                  <a:pt x="10" y="39"/>
                  <a:pt x="10" y="39"/>
                  <a:pt x="10" y="39"/>
                </a:cubicBezTo>
                <a:cubicBezTo>
                  <a:pt x="10" y="36"/>
                  <a:pt x="8" y="34"/>
                  <a:pt x="10" y="32"/>
                </a:cubicBezTo>
                <a:cubicBezTo>
                  <a:pt x="10" y="30"/>
                  <a:pt x="10" y="32"/>
                  <a:pt x="10" y="33"/>
                </a:cubicBezTo>
                <a:cubicBezTo>
                  <a:pt x="11" y="31"/>
                  <a:pt x="10" y="26"/>
                  <a:pt x="11" y="24"/>
                </a:cubicBezTo>
                <a:cubicBezTo>
                  <a:pt x="10" y="24"/>
                  <a:pt x="10" y="25"/>
                  <a:pt x="9" y="23"/>
                </a:cubicBezTo>
                <a:cubicBezTo>
                  <a:pt x="10" y="21"/>
                  <a:pt x="10" y="17"/>
                  <a:pt x="10" y="18"/>
                </a:cubicBezTo>
                <a:cubicBezTo>
                  <a:pt x="10" y="16"/>
                  <a:pt x="10" y="16"/>
                  <a:pt x="10" y="14"/>
                </a:cubicBezTo>
                <a:cubicBezTo>
                  <a:pt x="10" y="14"/>
                  <a:pt x="10" y="15"/>
                  <a:pt x="11" y="16"/>
                </a:cubicBezTo>
                <a:cubicBezTo>
                  <a:pt x="11" y="13"/>
                  <a:pt x="10" y="11"/>
                  <a:pt x="10" y="9"/>
                </a:cubicBezTo>
                <a:cubicBezTo>
                  <a:pt x="10" y="9"/>
                  <a:pt x="10" y="8"/>
                  <a:pt x="10" y="8"/>
                </a:cubicBezTo>
                <a:cubicBezTo>
                  <a:pt x="11" y="8"/>
                  <a:pt x="13" y="7"/>
                  <a:pt x="13" y="8"/>
                </a:cubicBezTo>
                <a:cubicBezTo>
                  <a:pt x="14" y="7"/>
                  <a:pt x="17" y="8"/>
                  <a:pt x="18" y="7"/>
                </a:cubicBezTo>
                <a:cubicBezTo>
                  <a:pt x="17" y="7"/>
                  <a:pt x="18" y="7"/>
                  <a:pt x="18" y="7"/>
                </a:cubicBezTo>
                <a:cubicBezTo>
                  <a:pt x="19" y="7"/>
                  <a:pt x="20" y="6"/>
                  <a:pt x="21" y="6"/>
                </a:cubicBezTo>
                <a:cubicBezTo>
                  <a:pt x="21" y="7"/>
                  <a:pt x="21" y="7"/>
                  <a:pt x="21" y="7"/>
                </a:cubicBezTo>
                <a:cubicBezTo>
                  <a:pt x="21" y="8"/>
                  <a:pt x="25" y="7"/>
                  <a:pt x="25" y="8"/>
                </a:cubicBezTo>
                <a:cubicBezTo>
                  <a:pt x="24" y="7"/>
                  <a:pt x="27" y="8"/>
                  <a:pt x="27" y="7"/>
                </a:cubicBezTo>
                <a:cubicBezTo>
                  <a:pt x="29" y="7"/>
                  <a:pt x="29" y="7"/>
                  <a:pt x="29" y="7"/>
                </a:cubicBezTo>
                <a:cubicBezTo>
                  <a:pt x="31" y="7"/>
                  <a:pt x="29" y="7"/>
                  <a:pt x="32" y="7"/>
                </a:cubicBezTo>
                <a:cubicBezTo>
                  <a:pt x="34" y="7"/>
                  <a:pt x="33" y="7"/>
                  <a:pt x="32" y="7"/>
                </a:cubicBezTo>
                <a:cubicBezTo>
                  <a:pt x="34" y="8"/>
                  <a:pt x="35" y="7"/>
                  <a:pt x="37" y="7"/>
                </a:cubicBezTo>
                <a:cubicBezTo>
                  <a:pt x="36" y="7"/>
                  <a:pt x="36" y="7"/>
                  <a:pt x="36" y="7"/>
                </a:cubicBezTo>
                <a:cubicBezTo>
                  <a:pt x="36" y="7"/>
                  <a:pt x="37" y="7"/>
                  <a:pt x="37" y="7"/>
                </a:cubicBezTo>
                <a:cubicBezTo>
                  <a:pt x="37" y="7"/>
                  <a:pt x="38" y="7"/>
                  <a:pt x="39" y="7"/>
                </a:cubicBezTo>
                <a:cubicBezTo>
                  <a:pt x="39" y="7"/>
                  <a:pt x="39" y="7"/>
                  <a:pt x="39" y="7"/>
                </a:cubicBezTo>
                <a:cubicBezTo>
                  <a:pt x="38" y="7"/>
                  <a:pt x="37" y="7"/>
                  <a:pt x="37" y="7"/>
                </a:cubicBezTo>
                <a:cubicBezTo>
                  <a:pt x="37" y="7"/>
                  <a:pt x="38" y="7"/>
                  <a:pt x="39" y="7"/>
                </a:cubicBezTo>
                <a:cubicBezTo>
                  <a:pt x="39" y="7"/>
                  <a:pt x="39" y="7"/>
                  <a:pt x="39" y="7"/>
                </a:cubicBezTo>
                <a:cubicBezTo>
                  <a:pt x="40" y="7"/>
                  <a:pt x="40" y="7"/>
                  <a:pt x="40" y="8"/>
                </a:cubicBezTo>
                <a:cubicBezTo>
                  <a:pt x="40" y="8"/>
                  <a:pt x="40" y="8"/>
                  <a:pt x="40" y="8"/>
                </a:cubicBezTo>
                <a:cubicBezTo>
                  <a:pt x="41" y="8"/>
                  <a:pt x="44" y="7"/>
                  <a:pt x="44" y="7"/>
                </a:cubicBezTo>
                <a:cubicBezTo>
                  <a:pt x="48" y="8"/>
                  <a:pt x="56" y="7"/>
                  <a:pt x="59" y="7"/>
                </a:cubicBezTo>
                <a:cubicBezTo>
                  <a:pt x="58" y="7"/>
                  <a:pt x="58" y="7"/>
                  <a:pt x="59" y="7"/>
                </a:cubicBezTo>
                <a:cubicBezTo>
                  <a:pt x="60" y="7"/>
                  <a:pt x="62" y="7"/>
                  <a:pt x="62" y="7"/>
                </a:cubicBezTo>
                <a:cubicBezTo>
                  <a:pt x="63" y="7"/>
                  <a:pt x="63" y="7"/>
                  <a:pt x="65" y="7"/>
                </a:cubicBezTo>
                <a:cubicBezTo>
                  <a:pt x="66" y="7"/>
                  <a:pt x="66" y="7"/>
                  <a:pt x="65" y="7"/>
                </a:cubicBezTo>
                <a:cubicBezTo>
                  <a:pt x="69" y="8"/>
                  <a:pt x="74" y="6"/>
                  <a:pt x="79" y="7"/>
                </a:cubicBezTo>
                <a:cubicBezTo>
                  <a:pt x="78" y="7"/>
                  <a:pt x="78" y="7"/>
                  <a:pt x="77" y="7"/>
                </a:cubicBezTo>
                <a:cubicBezTo>
                  <a:pt x="81" y="7"/>
                  <a:pt x="84" y="7"/>
                  <a:pt x="87" y="6"/>
                </a:cubicBezTo>
                <a:cubicBezTo>
                  <a:pt x="87" y="6"/>
                  <a:pt x="87" y="7"/>
                  <a:pt x="86" y="7"/>
                </a:cubicBezTo>
                <a:cubicBezTo>
                  <a:pt x="89" y="7"/>
                  <a:pt x="91" y="7"/>
                  <a:pt x="93" y="6"/>
                </a:cubicBezTo>
                <a:cubicBezTo>
                  <a:pt x="91" y="6"/>
                  <a:pt x="92" y="6"/>
                  <a:pt x="91" y="6"/>
                </a:cubicBezTo>
                <a:cubicBezTo>
                  <a:pt x="90" y="6"/>
                  <a:pt x="93" y="5"/>
                  <a:pt x="94" y="6"/>
                </a:cubicBezTo>
                <a:cubicBezTo>
                  <a:pt x="94" y="6"/>
                  <a:pt x="94" y="6"/>
                  <a:pt x="94" y="6"/>
                </a:cubicBezTo>
                <a:cubicBezTo>
                  <a:pt x="97" y="6"/>
                  <a:pt x="97" y="5"/>
                  <a:pt x="99" y="5"/>
                </a:cubicBezTo>
                <a:cubicBezTo>
                  <a:pt x="101" y="6"/>
                  <a:pt x="98" y="6"/>
                  <a:pt x="99" y="6"/>
                </a:cubicBezTo>
                <a:cubicBezTo>
                  <a:pt x="99" y="7"/>
                  <a:pt x="104" y="6"/>
                  <a:pt x="105" y="7"/>
                </a:cubicBezTo>
                <a:cubicBezTo>
                  <a:pt x="105" y="6"/>
                  <a:pt x="106" y="6"/>
                  <a:pt x="106" y="6"/>
                </a:cubicBezTo>
                <a:cubicBezTo>
                  <a:pt x="108" y="6"/>
                  <a:pt x="107" y="6"/>
                  <a:pt x="108" y="6"/>
                </a:cubicBezTo>
                <a:cubicBezTo>
                  <a:pt x="113" y="5"/>
                  <a:pt x="113" y="5"/>
                  <a:pt x="113" y="5"/>
                </a:cubicBezTo>
                <a:cubicBezTo>
                  <a:pt x="113" y="5"/>
                  <a:pt x="115" y="6"/>
                  <a:pt x="114" y="6"/>
                </a:cubicBezTo>
                <a:cubicBezTo>
                  <a:pt x="117" y="6"/>
                  <a:pt x="120" y="5"/>
                  <a:pt x="122" y="4"/>
                </a:cubicBezTo>
                <a:cubicBezTo>
                  <a:pt x="123" y="4"/>
                  <a:pt x="127" y="4"/>
                  <a:pt x="129" y="4"/>
                </a:cubicBezTo>
                <a:cubicBezTo>
                  <a:pt x="129" y="4"/>
                  <a:pt x="127" y="4"/>
                  <a:pt x="127" y="4"/>
                </a:cubicBezTo>
                <a:cubicBezTo>
                  <a:pt x="129" y="5"/>
                  <a:pt x="129" y="5"/>
                  <a:pt x="129" y="5"/>
                </a:cubicBezTo>
                <a:cubicBezTo>
                  <a:pt x="126" y="5"/>
                  <a:pt x="129" y="6"/>
                  <a:pt x="128" y="6"/>
                </a:cubicBezTo>
                <a:cubicBezTo>
                  <a:pt x="130" y="6"/>
                  <a:pt x="135" y="6"/>
                  <a:pt x="138" y="6"/>
                </a:cubicBezTo>
                <a:cubicBezTo>
                  <a:pt x="136" y="5"/>
                  <a:pt x="143" y="6"/>
                  <a:pt x="142" y="5"/>
                </a:cubicBezTo>
                <a:cubicBezTo>
                  <a:pt x="146" y="5"/>
                  <a:pt x="144" y="6"/>
                  <a:pt x="146" y="6"/>
                </a:cubicBezTo>
                <a:cubicBezTo>
                  <a:pt x="150" y="5"/>
                  <a:pt x="153" y="6"/>
                  <a:pt x="157" y="6"/>
                </a:cubicBezTo>
                <a:cubicBezTo>
                  <a:pt x="157" y="6"/>
                  <a:pt x="157" y="6"/>
                  <a:pt x="157" y="6"/>
                </a:cubicBezTo>
                <a:cubicBezTo>
                  <a:pt x="160" y="5"/>
                  <a:pt x="165" y="6"/>
                  <a:pt x="168" y="5"/>
                </a:cubicBezTo>
                <a:cubicBezTo>
                  <a:pt x="168" y="5"/>
                  <a:pt x="168" y="5"/>
                  <a:pt x="168" y="5"/>
                </a:cubicBezTo>
                <a:cubicBezTo>
                  <a:pt x="171" y="6"/>
                  <a:pt x="168" y="4"/>
                  <a:pt x="172" y="5"/>
                </a:cubicBezTo>
                <a:cubicBezTo>
                  <a:pt x="171" y="5"/>
                  <a:pt x="171" y="5"/>
                  <a:pt x="171" y="5"/>
                </a:cubicBezTo>
                <a:cubicBezTo>
                  <a:pt x="174" y="5"/>
                  <a:pt x="176" y="6"/>
                  <a:pt x="179" y="5"/>
                </a:cubicBezTo>
                <a:cubicBezTo>
                  <a:pt x="179" y="5"/>
                  <a:pt x="178" y="5"/>
                  <a:pt x="178" y="5"/>
                </a:cubicBezTo>
                <a:cubicBezTo>
                  <a:pt x="181" y="5"/>
                  <a:pt x="183" y="5"/>
                  <a:pt x="186" y="5"/>
                </a:cubicBezTo>
                <a:cubicBezTo>
                  <a:pt x="186" y="5"/>
                  <a:pt x="186" y="5"/>
                  <a:pt x="185" y="5"/>
                </a:cubicBezTo>
                <a:cubicBezTo>
                  <a:pt x="187" y="6"/>
                  <a:pt x="187" y="5"/>
                  <a:pt x="190" y="5"/>
                </a:cubicBezTo>
                <a:cubicBezTo>
                  <a:pt x="190" y="5"/>
                  <a:pt x="192" y="5"/>
                  <a:pt x="191" y="5"/>
                </a:cubicBezTo>
                <a:cubicBezTo>
                  <a:pt x="192" y="5"/>
                  <a:pt x="196" y="5"/>
                  <a:pt x="197" y="5"/>
                </a:cubicBezTo>
                <a:cubicBezTo>
                  <a:pt x="198" y="5"/>
                  <a:pt x="199" y="5"/>
                  <a:pt x="200" y="5"/>
                </a:cubicBezTo>
                <a:cubicBezTo>
                  <a:pt x="213" y="5"/>
                  <a:pt x="226" y="6"/>
                  <a:pt x="239" y="5"/>
                </a:cubicBezTo>
                <a:cubicBezTo>
                  <a:pt x="241" y="6"/>
                  <a:pt x="236" y="5"/>
                  <a:pt x="237" y="6"/>
                </a:cubicBezTo>
                <a:cubicBezTo>
                  <a:pt x="237" y="5"/>
                  <a:pt x="239" y="6"/>
                  <a:pt x="243" y="6"/>
                </a:cubicBezTo>
                <a:cubicBezTo>
                  <a:pt x="243" y="6"/>
                  <a:pt x="243" y="6"/>
                  <a:pt x="243" y="6"/>
                </a:cubicBezTo>
                <a:cubicBezTo>
                  <a:pt x="245" y="5"/>
                  <a:pt x="246" y="6"/>
                  <a:pt x="248" y="6"/>
                </a:cubicBezTo>
                <a:cubicBezTo>
                  <a:pt x="248" y="6"/>
                  <a:pt x="248" y="6"/>
                  <a:pt x="248" y="6"/>
                </a:cubicBezTo>
                <a:cubicBezTo>
                  <a:pt x="250" y="5"/>
                  <a:pt x="252" y="7"/>
                  <a:pt x="253" y="6"/>
                </a:cubicBezTo>
                <a:cubicBezTo>
                  <a:pt x="254" y="6"/>
                  <a:pt x="254" y="6"/>
                  <a:pt x="254" y="6"/>
                </a:cubicBezTo>
                <a:cubicBezTo>
                  <a:pt x="256" y="5"/>
                  <a:pt x="257" y="6"/>
                  <a:pt x="260" y="6"/>
                </a:cubicBezTo>
                <a:cubicBezTo>
                  <a:pt x="259" y="6"/>
                  <a:pt x="259" y="6"/>
                  <a:pt x="259" y="6"/>
                </a:cubicBezTo>
                <a:cubicBezTo>
                  <a:pt x="262" y="6"/>
                  <a:pt x="266" y="5"/>
                  <a:pt x="267" y="6"/>
                </a:cubicBezTo>
                <a:cubicBezTo>
                  <a:pt x="270" y="5"/>
                  <a:pt x="273" y="5"/>
                  <a:pt x="273" y="5"/>
                </a:cubicBezTo>
                <a:cubicBezTo>
                  <a:pt x="274" y="5"/>
                  <a:pt x="273" y="5"/>
                  <a:pt x="273" y="5"/>
                </a:cubicBezTo>
                <a:cubicBezTo>
                  <a:pt x="283" y="5"/>
                  <a:pt x="294" y="5"/>
                  <a:pt x="303" y="4"/>
                </a:cubicBezTo>
                <a:cubicBezTo>
                  <a:pt x="303" y="5"/>
                  <a:pt x="303" y="5"/>
                  <a:pt x="302" y="5"/>
                </a:cubicBezTo>
                <a:cubicBezTo>
                  <a:pt x="310" y="4"/>
                  <a:pt x="303" y="14"/>
                  <a:pt x="307" y="17"/>
                </a:cubicBezTo>
                <a:cubicBezTo>
                  <a:pt x="307" y="18"/>
                  <a:pt x="307" y="18"/>
                  <a:pt x="307" y="18"/>
                </a:cubicBezTo>
                <a:cubicBezTo>
                  <a:pt x="307" y="20"/>
                  <a:pt x="307" y="20"/>
                  <a:pt x="306" y="21"/>
                </a:cubicBezTo>
                <a:cubicBezTo>
                  <a:pt x="307" y="22"/>
                  <a:pt x="306" y="26"/>
                  <a:pt x="307" y="26"/>
                </a:cubicBezTo>
                <a:cubicBezTo>
                  <a:pt x="307" y="27"/>
                  <a:pt x="307" y="26"/>
                  <a:pt x="306" y="26"/>
                </a:cubicBezTo>
                <a:cubicBezTo>
                  <a:pt x="306" y="28"/>
                  <a:pt x="307" y="31"/>
                  <a:pt x="307" y="34"/>
                </a:cubicBezTo>
                <a:cubicBezTo>
                  <a:pt x="307" y="33"/>
                  <a:pt x="307" y="33"/>
                  <a:pt x="307" y="33"/>
                </a:cubicBezTo>
                <a:cubicBezTo>
                  <a:pt x="306" y="46"/>
                  <a:pt x="305" y="62"/>
                  <a:pt x="306" y="72"/>
                </a:cubicBezTo>
                <a:cubicBezTo>
                  <a:pt x="307" y="75"/>
                  <a:pt x="305" y="73"/>
                  <a:pt x="306" y="75"/>
                </a:cubicBezTo>
                <a:cubicBezTo>
                  <a:pt x="307" y="85"/>
                  <a:pt x="305" y="98"/>
                  <a:pt x="307" y="108"/>
                </a:cubicBezTo>
                <a:cubicBezTo>
                  <a:pt x="307" y="115"/>
                  <a:pt x="309" y="118"/>
                  <a:pt x="309" y="118"/>
                </a:cubicBezTo>
                <a:cubicBezTo>
                  <a:pt x="308" y="99"/>
                  <a:pt x="309" y="83"/>
                  <a:pt x="310" y="65"/>
                </a:cubicBezTo>
                <a:cubicBezTo>
                  <a:pt x="310" y="59"/>
                  <a:pt x="310" y="51"/>
                  <a:pt x="310" y="45"/>
                </a:cubicBezTo>
                <a:cubicBezTo>
                  <a:pt x="310" y="33"/>
                  <a:pt x="310" y="21"/>
                  <a:pt x="311" y="9"/>
                </a:cubicBezTo>
                <a:cubicBezTo>
                  <a:pt x="311" y="7"/>
                  <a:pt x="311" y="7"/>
                  <a:pt x="311" y="7"/>
                </a:cubicBezTo>
                <a:cubicBezTo>
                  <a:pt x="311" y="6"/>
                  <a:pt x="311" y="6"/>
                  <a:pt x="311" y="6"/>
                </a:cubicBezTo>
                <a:cubicBezTo>
                  <a:pt x="311" y="5"/>
                  <a:pt x="311" y="5"/>
                  <a:pt x="311" y="5"/>
                </a:cubicBezTo>
                <a:cubicBezTo>
                  <a:pt x="311" y="5"/>
                  <a:pt x="311" y="5"/>
                  <a:pt x="311" y="5"/>
                </a:cubicBezTo>
                <a:cubicBezTo>
                  <a:pt x="311" y="5"/>
                  <a:pt x="311" y="5"/>
                  <a:pt x="311" y="5"/>
                </a:cubicBezTo>
                <a:cubicBezTo>
                  <a:pt x="311" y="5"/>
                  <a:pt x="311" y="5"/>
                  <a:pt x="311" y="5"/>
                </a:cubicBezTo>
                <a:cubicBezTo>
                  <a:pt x="311" y="5"/>
                  <a:pt x="311" y="5"/>
                  <a:pt x="311" y="5"/>
                </a:cubicBezTo>
                <a:cubicBezTo>
                  <a:pt x="309" y="3"/>
                  <a:pt x="316" y="10"/>
                  <a:pt x="306" y="0"/>
                </a:cubicBezTo>
                <a:close/>
              </a:path>
            </a:pathLst>
          </a:custGeom>
          <a:solidFill>
            <a:srgbClr val="442A58"/>
          </a:solidFill>
          <a:ln w="9525">
            <a:noFill/>
            <a:round/>
            <a:headEnd/>
            <a:tailEnd/>
          </a:ln>
        </p:spPr>
        <p:txBody>
          <a:bodyPr vert="horz" wrap="square" lIns="36000" tIns="36000" rIns="36000" bIns="36000" numCol="1" anchor="ctr" anchorCtr="1" compatLnSpc="1">
            <a:prstTxWarp prst="textNoShape">
              <a:avLst/>
            </a:prstTxWarp>
          </a:bodyPr>
          <a:lstStyle/>
          <a:p>
            <a:pPr eaLnBrk="1" fontAlgn="auto" hangingPunct="1">
              <a:spcBef>
                <a:spcPts val="0"/>
              </a:spcBef>
              <a:spcAft>
                <a:spcPts val="0"/>
              </a:spcAft>
            </a:pPr>
            <a:endParaRPr lang="pl-PL" sz="1200" b="1" u="sng" dirty="0">
              <a:solidFill>
                <a:prstClr val="black"/>
              </a:solidFill>
              <a:latin typeface="Segoe Print" pitchFamily="2" charset="0"/>
              <a:cs typeface="+mn-cs"/>
            </a:endParaRPr>
          </a:p>
        </p:txBody>
      </p:sp>
    </p:spTree>
    <p:extLst>
      <p:ext uri="{BB962C8B-B14F-4D97-AF65-F5344CB8AC3E}">
        <p14:creationId xmlns:p14="http://schemas.microsoft.com/office/powerpoint/2010/main" val="280114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solidFill>
                  <a:srgbClr val="714989"/>
                </a:solidFill>
              </a:defRPr>
            </a:lvl1pPr>
          </a:lstStyle>
          <a:p>
            <a:r>
              <a:rPr lang="pl-PL" dirty="0"/>
              <a:t>Kliknij, aby edytować styl</a:t>
            </a:r>
          </a:p>
        </p:txBody>
      </p:sp>
      <p:sp>
        <p:nvSpPr>
          <p:cNvPr id="3" name="Symbol zastępczy zawartości 2"/>
          <p:cNvSpPr>
            <a:spLocks noGrp="1"/>
          </p:cNvSpPr>
          <p:nvPr>
            <p:ph idx="1"/>
          </p:nvPr>
        </p:nvSpPr>
        <p:spPr/>
        <p:txBody>
          <a:bodyPr/>
          <a:lstStyle>
            <a:lvl1pPr marL="342900" indent="-342900">
              <a:buClr>
                <a:srgbClr val="7030A0"/>
              </a:buClr>
              <a:buFontTx/>
              <a:buBlip>
                <a:blip r:embed="rId2"/>
              </a:buBlip>
              <a:defRPr>
                <a:latin typeface="+mn-lt"/>
              </a:defRPr>
            </a:lvl1pPr>
            <a:lvl2pPr marL="742950" indent="-285750">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409357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Kliknij, aby edytować styl</a:t>
            </a:r>
          </a:p>
        </p:txBody>
      </p:sp>
      <p:sp>
        <p:nvSpPr>
          <p:cNvPr id="3" name="Symbol zastępczy zawartości 2"/>
          <p:cNvSpPr>
            <a:spLocks noGrp="1"/>
          </p:cNvSpPr>
          <p:nvPr>
            <p:ph sz="half" idx="1"/>
          </p:nvPr>
        </p:nvSpPr>
        <p:spPr>
          <a:xfrm>
            <a:off x="457200" y="1600202"/>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p:cNvSpPr>
            <a:spLocks noGrp="1"/>
          </p:cNvSpPr>
          <p:nvPr>
            <p:ph sz="half" idx="2"/>
          </p:nvPr>
        </p:nvSpPr>
        <p:spPr>
          <a:xfrm>
            <a:off x="4648200" y="1600202"/>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1038395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tekstu 4"/>
          <p:cNvSpPr>
            <a:spLocks noGrp="1"/>
          </p:cNvSpPr>
          <p:nvPr>
            <p:ph type="body" sz="quarter" idx="3"/>
          </p:nvPr>
        </p:nvSpPr>
        <p:spPr>
          <a:xfrm>
            <a:off x="4645026" y="1535113"/>
            <a:ext cx="4041775"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p:cNvSpPr>
            <a:spLocks noGrp="1"/>
          </p:cNvSpPr>
          <p:nvPr>
            <p:ph sz="quarter" idx="4"/>
          </p:nvPr>
        </p:nvSpPr>
        <p:spPr>
          <a:xfrm>
            <a:off x="4645026" y="2174875"/>
            <a:ext cx="4041775"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351929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3336445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093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dirty="0"/>
              <a:t>Kliknij, aby edytować styl</a:t>
            </a:r>
          </a:p>
        </p:txBody>
      </p:sp>
      <p:sp>
        <p:nvSpPr>
          <p:cNvPr id="3" name="Symbol zastępczy zawartości 2"/>
          <p:cNvSpPr>
            <a:spLocks noGrp="1"/>
          </p:cNvSpPr>
          <p:nvPr>
            <p:ph idx="1"/>
          </p:nvPr>
        </p:nvSpPr>
        <p:spPr>
          <a:xfrm>
            <a:off x="3575050" y="273052"/>
            <a:ext cx="5111750" cy="5853113"/>
          </a:xfr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dirty="0"/>
              <a:t>Kliknij, aby edytować style wzorca tekstu</a:t>
            </a:r>
          </a:p>
        </p:txBody>
      </p:sp>
    </p:spTree>
    <p:extLst>
      <p:ext uri="{BB962C8B-B14F-4D97-AF65-F5344CB8AC3E}">
        <p14:creationId xmlns:p14="http://schemas.microsoft.com/office/powerpoint/2010/main" val="346536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17" cstate="print"/>
          <a:srcRect/>
          <a:stretch>
            <a:fillRect/>
          </a:stretch>
        </p:blipFill>
        <p:spPr bwMode="auto">
          <a:xfrm>
            <a:off x="-20050" y="-21478"/>
            <a:ext cx="9164082" cy="6879502"/>
          </a:xfrm>
          <a:prstGeom prst="rect">
            <a:avLst/>
          </a:prstGeom>
          <a:noFill/>
          <a:ln w="9525">
            <a:noFill/>
            <a:miter lim="800000"/>
            <a:headEnd/>
            <a:tailEnd/>
          </a:ln>
        </p:spPr>
      </p:pic>
      <p:sp>
        <p:nvSpPr>
          <p:cNvPr id="2" name="Symbol zastępczy tytułu 1"/>
          <p:cNvSpPr>
            <a:spLocks noGrp="1"/>
          </p:cNvSpPr>
          <p:nvPr>
            <p:ph type="title"/>
          </p:nvPr>
        </p:nvSpPr>
        <p:spPr>
          <a:xfrm>
            <a:off x="251520" y="71414"/>
            <a:ext cx="8640960" cy="928694"/>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hidden="1"/>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Rectangle 4"/>
          <p:cNvSpPr/>
          <p:nvPr/>
        </p:nvSpPr>
        <p:spPr>
          <a:xfrm>
            <a:off x="-20050" y="-21478"/>
            <a:ext cx="9164082" cy="104605"/>
          </a:xfrm>
          <a:prstGeom prst="rect">
            <a:avLst/>
          </a:prstGeom>
          <a:gradFill flip="none" rotWithShape="1">
            <a:gsLst>
              <a:gs pos="0">
                <a:srgbClr val="442A58"/>
              </a:gs>
              <a:gs pos="17000">
                <a:srgbClr val="714989"/>
              </a:gs>
              <a:gs pos="100000">
                <a:srgbClr val="BA97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2" descr="https://photos-2.dropbox.com/t/2/AADOihoZ_0xVAEpJpok365_5-gLdMzWA_y6x_Kx_98XfeQ/12/24004896/jpeg/32x32/3/1515812400/0/2/LKI-logo-horiz.jpg/EL6YxCAYmCQgBygH/evFAsdlYrgmKNQEN5GQQC0ejECk7J-98HrqAOEsVvz8?dl=0&amp;size=32x32&amp;size_mode=5">
            <a:extLst>
              <a:ext uri="{FF2B5EF4-FFF2-40B4-BE49-F238E27FC236}">
                <a16:creationId xmlns:a16="http://schemas.microsoft.com/office/drawing/2014/main" xmlns="" id="{BA664F25-93C8-4130-9FE7-7676A98C9582}"/>
              </a:ext>
            </a:extLst>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721172" y="6483927"/>
            <a:ext cx="1356874" cy="37407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449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Lst>
  <p:txStyles>
    <p:titleStyle>
      <a:lvl1pPr algn="ctr" defTabSz="914400" rtl="0" eaLnBrk="1" latinLnBrk="0" hangingPunct="1">
        <a:spcBef>
          <a:spcPct val="0"/>
        </a:spcBef>
        <a:buNone/>
        <a:defRPr lang="pl-PL" sz="3600" b="1" kern="1200" dirty="0">
          <a:solidFill>
            <a:srgbClr val="714989"/>
          </a:solidFill>
          <a:latin typeface="+mj-lt"/>
          <a:ea typeface="+mj-ea"/>
          <a:cs typeface="Arial" pitchFamily="34" charset="0"/>
        </a:defRPr>
      </a:lvl1pPr>
    </p:titleStyle>
    <p:bodyStyle>
      <a:lvl1pPr marL="342900" indent="-342900" algn="l" defTabSz="914400" rtl="0" eaLnBrk="1" latinLnBrk="0" hangingPunct="1">
        <a:spcBef>
          <a:spcPct val="20000"/>
        </a:spcBef>
        <a:buClr>
          <a:srgbClr val="F0A000"/>
        </a:buClr>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70C0"/>
        </a:buClr>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jpg"/><Relationship Id="rId11" Type="http://schemas.openxmlformats.org/officeDocument/2006/relationships/image" Target="../media/image17.jpeg"/><Relationship Id="rId5" Type="http://schemas.openxmlformats.org/officeDocument/2006/relationships/image" Target="../media/image11.jp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8" Type="http://schemas.openxmlformats.org/officeDocument/2006/relationships/hyperlink" Target="http://www.toddlittleweb.com/Downloads/books/StandBackAndDeliver.pdf" TargetMode="External"/><Relationship Id="rId3" Type="http://schemas.openxmlformats.org/officeDocument/2006/relationships/hyperlink" Target="mailto:toddelittle@gmail.com" TargetMode="External"/><Relationship Id="rId7" Type="http://schemas.openxmlformats.org/officeDocument/2006/relationships/hyperlink" Target="http://www.linkedin.com/in/andrewltuttle"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hyperlink" Target="mailto:andrew.tuttle@ihsmarkit.com" TargetMode="External"/><Relationship Id="rId5" Type="http://schemas.openxmlformats.org/officeDocument/2006/relationships/hyperlink" Target="http://www.linkedin.com/in/toddelittle/" TargetMode="External"/><Relationship Id="rId10" Type="http://schemas.openxmlformats.org/officeDocument/2006/relationships/image" Target="../media/image17.jpeg"/><Relationship Id="rId4" Type="http://schemas.openxmlformats.org/officeDocument/2006/relationships/hyperlink" Target="http://www.toddlittleweb.com/" TargetMode="External"/><Relationship Id="rId9" Type="http://schemas.openxmlformats.org/officeDocument/2006/relationships/image" Target="../media/image10.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AD56312B-ED1B-418D-986F-4F75890D0DCD}"/>
              </a:ext>
            </a:extLst>
          </p:cNvPr>
          <p:cNvSpPr>
            <a:spLocks noGrp="1"/>
          </p:cNvSpPr>
          <p:nvPr>
            <p:ph type="title"/>
          </p:nvPr>
        </p:nvSpPr>
        <p:spPr>
          <a:xfrm>
            <a:off x="271149" y="3749546"/>
            <a:ext cx="8309355" cy="566738"/>
          </a:xfrm>
        </p:spPr>
        <p:txBody>
          <a:bodyPr>
            <a:noAutofit/>
          </a:bodyPr>
          <a:lstStyle/>
          <a:p>
            <a:pPr>
              <a:lnSpc>
                <a:spcPct val="110000"/>
              </a:lnSpc>
            </a:pPr>
            <a:r>
              <a:rPr lang="en-US" altLang="en-US" sz="4000" dirty="0">
                <a:solidFill>
                  <a:srgbClr val="FF6600"/>
                </a:solidFill>
                <a:latin typeface="Rockwell Condensed" panose="02060603050405020104" pitchFamily="18" charset="0"/>
              </a:rPr>
              <a:t>Performance Reviews that don’t </a:t>
            </a:r>
            <a:r>
              <a:rPr lang="en-US" altLang="en-US" sz="4000" dirty="0" smtClean="0">
                <a:solidFill>
                  <a:srgbClr val="FF6600"/>
                </a:solidFill>
                <a:latin typeface="Rockwell Condensed" panose="02060603050405020104" pitchFamily="18" charset="0"/>
              </a:rPr>
              <a:t>Suck</a:t>
            </a:r>
            <a:endParaRPr lang="en-US" sz="4000" dirty="0"/>
          </a:p>
        </p:txBody>
      </p:sp>
      <p:sp>
        <p:nvSpPr>
          <p:cNvPr id="9" name="Text Placeholder 8">
            <a:extLst>
              <a:ext uri="{FF2B5EF4-FFF2-40B4-BE49-F238E27FC236}">
                <a16:creationId xmlns:a16="http://schemas.microsoft.com/office/drawing/2014/main" xmlns="" id="{CDA20A52-FF95-4BA1-B741-FF8B97138BF5}"/>
              </a:ext>
            </a:extLst>
          </p:cNvPr>
          <p:cNvSpPr>
            <a:spLocks noGrp="1"/>
          </p:cNvSpPr>
          <p:nvPr>
            <p:ph type="body" sz="half" idx="2"/>
          </p:nvPr>
        </p:nvSpPr>
        <p:spPr/>
        <p:txBody>
          <a:bodyPr>
            <a:noAutofit/>
          </a:bodyPr>
          <a:lstStyle/>
          <a:p>
            <a:r>
              <a:rPr lang="en-US" sz="2400" dirty="0" smtClean="0"/>
              <a:t>Todd </a:t>
            </a:r>
            <a:r>
              <a:rPr lang="en-US" sz="2400" dirty="0"/>
              <a:t>Little, </a:t>
            </a:r>
            <a:r>
              <a:rPr lang="en-US" sz="2400" dirty="0" smtClean="0"/>
              <a:t>CEO Lean Kanban</a:t>
            </a:r>
            <a:endParaRPr lang="en-US" sz="2400" dirty="0"/>
          </a:p>
        </p:txBody>
      </p:sp>
      <p:pic>
        <p:nvPicPr>
          <p:cNvPr id="13" name="Picture 12">
            <a:extLst>
              <a:ext uri="{FF2B5EF4-FFF2-40B4-BE49-F238E27FC236}">
                <a16:creationId xmlns:a16="http://schemas.microsoft.com/office/drawing/2014/main" xmlns="" id="{F9F643C0-AD58-4633-8906-3210EB2BB4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970" y="1543593"/>
            <a:ext cx="5611380" cy="1392939"/>
          </a:xfrm>
          <a:prstGeom prst="rect">
            <a:avLst/>
          </a:prstGeom>
        </p:spPr>
      </p:pic>
    </p:spTree>
    <p:extLst>
      <p:ext uri="{BB962C8B-B14F-4D97-AF65-F5344CB8AC3E}">
        <p14:creationId xmlns:p14="http://schemas.microsoft.com/office/powerpoint/2010/main" val="3313198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latin typeface="Verdana" panose="020B0604030504040204" pitchFamily="34" charset="0"/>
              </a:rPr>
              <a:t>SOS - SMART Objectives Suck</a:t>
            </a:r>
            <a:endParaRPr lang="en-US" dirty="0"/>
          </a:p>
        </p:txBody>
      </p:sp>
      <p:sp>
        <p:nvSpPr>
          <p:cNvPr id="17411" name="Content Placeholder 2"/>
          <p:cNvSpPr>
            <a:spLocks noGrp="1"/>
          </p:cNvSpPr>
          <p:nvPr>
            <p:ph sz="half" idx="1"/>
          </p:nvPr>
        </p:nvSpPr>
        <p:spPr/>
        <p:txBody>
          <a:bodyPr>
            <a:normAutofit lnSpcReduction="10000"/>
          </a:bodyPr>
          <a:lstStyle/>
          <a:p>
            <a:pPr>
              <a:buFontTx/>
              <a:buChar char="•"/>
            </a:pPr>
            <a:r>
              <a:rPr lang="en-US" altLang="en-US" sz="2800" b="1" dirty="0" smtClean="0">
                <a:solidFill>
                  <a:srgbClr val="FF0000"/>
                </a:solidFill>
                <a:latin typeface="Verdana" panose="020B0604030504040204" pitchFamily="34" charset="0"/>
              </a:rPr>
              <a:t>D</a:t>
            </a:r>
            <a:r>
              <a:rPr lang="en-US" altLang="en-US" sz="2800" dirty="0" smtClean="0">
                <a:latin typeface="Verdana" panose="020B0604030504040204" pitchFamily="34" charset="0"/>
              </a:rPr>
              <a:t>o not comprehend uncertainty</a:t>
            </a:r>
          </a:p>
          <a:p>
            <a:pPr>
              <a:buFontTx/>
              <a:buChar char="•"/>
            </a:pPr>
            <a:r>
              <a:rPr lang="en-US" altLang="en-US" sz="2800" b="1" dirty="0" smtClean="0">
                <a:solidFill>
                  <a:srgbClr val="FF0000"/>
                </a:solidFill>
                <a:latin typeface="Verdana" panose="020B0604030504040204" pitchFamily="34" charset="0"/>
              </a:rPr>
              <a:t>U</a:t>
            </a:r>
            <a:r>
              <a:rPr lang="en-US" altLang="en-US" sz="2800" dirty="0" smtClean="0">
                <a:latin typeface="Verdana" panose="020B0604030504040204" pitchFamily="34" charset="0"/>
              </a:rPr>
              <a:t>nintended consequences</a:t>
            </a:r>
          </a:p>
          <a:p>
            <a:pPr>
              <a:buFontTx/>
              <a:buChar char="•"/>
            </a:pPr>
            <a:r>
              <a:rPr lang="en-US" altLang="en-US" sz="2800" b="1" dirty="0" smtClean="0">
                <a:solidFill>
                  <a:srgbClr val="FF0000"/>
                </a:solidFill>
                <a:latin typeface="Verdana" panose="020B0604030504040204" pitchFamily="34" charset="0"/>
              </a:rPr>
              <a:t>M</a:t>
            </a:r>
            <a:r>
              <a:rPr lang="en-US" altLang="en-US" sz="2800" dirty="0" smtClean="0">
                <a:latin typeface="Verdana" panose="020B0604030504040204" pitchFamily="34" charset="0"/>
              </a:rPr>
              <a:t>yopic approach to career coaching</a:t>
            </a:r>
          </a:p>
          <a:p>
            <a:pPr>
              <a:buFontTx/>
              <a:buChar char="•"/>
            </a:pPr>
            <a:r>
              <a:rPr lang="en-US" altLang="en-US" sz="2800" b="1" dirty="0">
                <a:solidFill>
                  <a:srgbClr val="FF0000"/>
                </a:solidFill>
                <a:latin typeface="Verdana" panose="020B0604030504040204" pitchFamily="34" charset="0"/>
              </a:rPr>
              <a:t>B</a:t>
            </a:r>
            <a:r>
              <a:rPr lang="en-US" altLang="en-US" sz="2800" dirty="0">
                <a:latin typeface="Verdana" panose="020B0604030504040204" pitchFamily="34" charset="0"/>
              </a:rPr>
              <a:t>ehind every objective </a:t>
            </a:r>
            <a:r>
              <a:rPr lang="en-US" altLang="en-US" sz="2800" dirty="0" smtClean="0">
                <a:latin typeface="Verdana" panose="020B0604030504040204" pitchFamily="34" charset="0"/>
              </a:rPr>
              <a:t>is </a:t>
            </a:r>
            <a:r>
              <a:rPr lang="en-US" altLang="en-US" sz="2800" dirty="0">
                <a:latin typeface="Verdana" panose="020B0604030504040204" pitchFamily="34" charset="0"/>
              </a:rPr>
              <a:t>a subjective</a:t>
            </a:r>
          </a:p>
          <a:p>
            <a:pPr>
              <a:buFontTx/>
              <a:buChar char="•"/>
            </a:pPr>
            <a:endParaRPr lang="en-US" altLang="en-US" dirty="0" smtClean="0">
              <a:latin typeface="Verdana" panose="020B0604030504040204" pitchFamily="34" charset="0"/>
            </a:endParaRPr>
          </a:p>
          <a:p>
            <a:pPr>
              <a:buFontTx/>
              <a:buChar char="•"/>
            </a:pPr>
            <a:endParaRPr lang="en-US" altLang="en-US" dirty="0" smtClean="0">
              <a:latin typeface="Verdana" panose="020B0604030504040204" pitchFamily="34" charset="0"/>
            </a:endParaRPr>
          </a:p>
        </p:txBody>
      </p:sp>
      <p:pic>
        <p:nvPicPr>
          <p:cNvPr id="2" name="Picture 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26092"/>
          <a:stretch/>
        </p:blipFill>
        <p:spPr>
          <a:xfrm>
            <a:off x="4773336" y="2079669"/>
            <a:ext cx="3962400" cy="1876511"/>
          </a:xfrm>
          <a:prstGeom prst="rect">
            <a:avLst/>
          </a:prstGeom>
        </p:spPr>
      </p:pic>
    </p:spTree>
    <p:extLst>
      <p:ext uri="{BB962C8B-B14F-4D97-AF65-F5344CB8AC3E}">
        <p14:creationId xmlns:p14="http://schemas.microsoft.com/office/powerpoint/2010/main" val="2408961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752" y="961011"/>
            <a:ext cx="8460171" cy="830997"/>
          </a:xfrm>
        </p:spPr>
        <p:txBody>
          <a:bodyPr>
            <a:normAutofit fontScale="90000"/>
          </a:bodyPr>
          <a:lstStyle/>
          <a:p>
            <a:r>
              <a:rPr lang="en-US" dirty="0" smtClean="0"/>
              <a:t>Abolish management by objective and annual performance </a:t>
            </a:r>
            <a:r>
              <a:rPr lang="en-US" dirty="0"/>
              <a:t>r</a:t>
            </a:r>
            <a:r>
              <a:rPr lang="en-US" dirty="0" smtClean="0"/>
              <a:t>eviews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986" y="1975272"/>
            <a:ext cx="2589533" cy="4100094"/>
          </a:xfrm>
          <a:prstGeom prst="rect">
            <a:avLst/>
          </a:prstGeom>
        </p:spPr>
      </p:pic>
      <p:sp>
        <p:nvSpPr>
          <p:cNvPr id="5" name="TextBox 4"/>
          <p:cNvSpPr txBox="1"/>
          <p:nvPr/>
        </p:nvSpPr>
        <p:spPr>
          <a:xfrm>
            <a:off x="4784036" y="3154199"/>
            <a:ext cx="3114823" cy="646331"/>
          </a:xfrm>
          <a:prstGeom prst="rect">
            <a:avLst/>
          </a:prstGeom>
          <a:noFill/>
        </p:spPr>
        <p:txBody>
          <a:bodyPr wrap="square" rtlCol="0">
            <a:spAutoFit/>
          </a:bodyPr>
          <a:lstStyle/>
          <a:p>
            <a:pPr algn="ctr"/>
            <a:r>
              <a:rPr lang="en-US" i="1" dirty="0"/>
              <a:t>W. Edwards </a:t>
            </a:r>
            <a:r>
              <a:rPr lang="en-US" i="1" dirty="0" smtClean="0"/>
              <a:t>Deming</a:t>
            </a:r>
            <a:endParaRPr lang="en-US" i="1" dirty="0"/>
          </a:p>
          <a:p>
            <a:pPr algn="ctr"/>
            <a:endParaRPr lang="en-US" dirty="0"/>
          </a:p>
        </p:txBody>
      </p:sp>
    </p:spTree>
    <p:extLst>
      <p:ext uri="{BB962C8B-B14F-4D97-AF65-F5344CB8AC3E}">
        <p14:creationId xmlns:p14="http://schemas.microsoft.com/office/powerpoint/2010/main" val="2956306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734"/>
            <a:ext cx="8460171" cy="1122134"/>
          </a:xfrm>
        </p:spPr>
        <p:txBody>
          <a:bodyPr>
            <a:normAutofit/>
          </a:bodyPr>
          <a:lstStyle/>
          <a:p>
            <a:pPr algn="ctr"/>
            <a:r>
              <a:rPr lang="en-US" sz="4000" dirty="0" smtClean="0"/>
              <a:t>Do performance reviews have to suck?</a:t>
            </a:r>
            <a:endParaRPr lang="en-US" sz="4000" dirty="0"/>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0292" y="1526868"/>
            <a:ext cx="8071863" cy="5044914"/>
          </a:xfrm>
          <a:prstGeom prst="rect">
            <a:avLst/>
          </a:prstGeom>
        </p:spPr>
      </p:pic>
    </p:spTree>
    <p:extLst>
      <p:ext uri="{BB962C8B-B14F-4D97-AF65-F5344CB8AC3E}">
        <p14:creationId xmlns:p14="http://schemas.microsoft.com/office/powerpoint/2010/main" val="3640168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9"/>
          <p:cNvSpPr>
            <a:spLocks noGrp="1"/>
          </p:cNvSpPr>
          <p:nvPr>
            <p:ph type="title"/>
          </p:nvPr>
        </p:nvSpPr>
        <p:spPr>
          <a:xfrm>
            <a:off x="388241" y="2838572"/>
            <a:ext cx="5943600" cy="584775"/>
          </a:xfrm>
        </p:spPr>
        <p:txBody>
          <a:bodyPr/>
          <a:lstStyle/>
          <a:p>
            <a:r>
              <a:rPr lang="en-US" altLang="en-US" sz="3200" dirty="0" smtClean="0">
                <a:latin typeface="Verdana" panose="020B0604030504040204" pitchFamily="34" charset="0"/>
              </a:rPr>
              <a:t>Guiding principles</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76182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marL="342900" indent="-342900"/>
            <a:r>
              <a:rPr lang="en-US" altLang="en-US" smtClean="0">
                <a:latin typeface="Verdana" panose="020B0604030504040204" pitchFamily="34" charset="0"/>
              </a:rPr>
              <a:t>Values are what we value</a:t>
            </a:r>
          </a:p>
        </p:txBody>
      </p:sp>
      <p:pic>
        <p:nvPicPr>
          <p:cNvPr id="2150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22923" y="2183767"/>
            <a:ext cx="5420878" cy="3987357"/>
          </a:xfrm>
        </p:spPr>
      </p:pic>
    </p:spTree>
    <p:extLst>
      <p:ext uri="{BB962C8B-B14F-4D97-AF65-F5344CB8AC3E}">
        <p14:creationId xmlns:p14="http://schemas.microsoft.com/office/powerpoint/2010/main" val="745690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Discovering the</a:t>
            </a:r>
            <a:r>
              <a:rPr dirty="0" smtClean="0"/>
              <a:t> Core Responsibilities</a:t>
            </a:r>
            <a:endParaRPr dirty="0"/>
          </a:p>
        </p:txBody>
      </p:sp>
      <p:graphicFrame>
        <p:nvGraphicFramePr>
          <p:cNvPr id="7" name="Table 6"/>
          <p:cNvGraphicFramePr>
            <a:graphicFrameLocks noGrp="1"/>
          </p:cNvGraphicFramePr>
          <p:nvPr>
            <p:extLst/>
          </p:nvPr>
        </p:nvGraphicFramePr>
        <p:xfrm>
          <a:off x="481261" y="1807916"/>
          <a:ext cx="1982788" cy="3603625"/>
        </p:xfrm>
        <a:graphic>
          <a:graphicData uri="http://schemas.openxmlformats.org/drawingml/2006/table">
            <a:tbl>
              <a:tblPr/>
              <a:tblGrid>
                <a:gridCol w="1982788"/>
              </a:tblGrid>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Delivery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rebuchet MS" panose="020B0603020202020204" pitchFamily="34" charset="0"/>
                          <a:ea typeface="MS PGothic" panose="020B0600070205080204" pitchFamily="34" charset="-128"/>
                        </a:rPr>
                        <a:t>Business Engagement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rebuchet MS" panose="020B0603020202020204" pitchFamily="34" charset="0"/>
                          <a:ea typeface="MS PGothic" panose="020B0600070205080204" pitchFamily="34" charset="-128"/>
                        </a:rPr>
                        <a:t>Teamwork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rebuchet MS" panose="020B0603020202020204" pitchFamily="34" charset="0"/>
                          <a:ea typeface="MS PGothic" panose="020B0600070205080204" pitchFamily="34" charset="-128"/>
                        </a:rPr>
                        <a:t>Quality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Initiative and Innovation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4" name="Table 3"/>
          <p:cNvGraphicFramePr>
            <a:graphicFrameLocks noGrp="1"/>
          </p:cNvGraphicFramePr>
          <p:nvPr>
            <p:extLst/>
          </p:nvPr>
        </p:nvGraphicFramePr>
        <p:xfrm>
          <a:off x="2464048" y="1807915"/>
          <a:ext cx="6162592" cy="3603625"/>
        </p:xfrm>
        <a:graphic>
          <a:graphicData uri="http://schemas.openxmlformats.org/drawingml/2006/table">
            <a:tbl>
              <a:tblPr/>
              <a:tblGrid>
                <a:gridCol w="6162592"/>
              </a:tblGrid>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US" sz="2000" b="0" i="0" u="none" strike="noStrike" kern="1200" baseline="0" dirty="0" smtClean="0">
                          <a:solidFill>
                            <a:schemeClr val="tx1"/>
                          </a:solidFill>
                          <a:effectLst/>
                          <a:latin typeface="Verdana" panose="020B0604030504040204" pitchFamily="34" charset="0"/>
                          <a:ea typeface="MS PGothic" panose="020B0600070205080204" pitchFamily="34" charset="-128"/>
                          <a:cs typeface="+mn-cs"/>
                        </a:rPr>
                        <a:t>Deliver technical solutions </a:t>
                      </a:r>
                      <a:endPar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US" sz="2000" b="0" i="0" u="none" strike="noStrike" kern="1200" baseline="0" dirty="0" smtClean="0">
                          <a:solidFill>
                            <a:schemeClr val="tx1"/>
                          </a:solidFill>
                          <a:effectLst/>
                          <a:latin typeface="Verdana" panose="020B0604030504040204" pitchFamily="34" charset="0"/>
                          <a:ea typeface="MS PGothic" panose="020B0600070205080204" pitchFamily="34" charset="-128"/>
                          <a:cs typeface="+mn-cs"/>
                        </a:rPr>
                        <a:t>Partner with customer stakeholders </a:t>
                      </a:r>
                      <a:endPar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US" sz="2000" b="0" i="0" u="none" strike="noStrike" kern="1200" baseline="0" dirty="0" smtClean="0">
                          <a:solidFill>
                            <a:schemeClr val="tx1"/>
                          </a:solidFill>
                          <a:effectLst/>
                          <a:latin typeface="Verdana" panose="020B0604030504040204" pitchFamily="34" charset="0"/>
                          <a:ea typeface="MS PGothic" panose="020B0600070205080204" pitchFamily="34" charset="-128"/>
                          <a:cs typeface="+mn-cs"/>
                        </a:rPr>
                        <a:t>Collaborate with teammates </a:t>
                      </a:r>
                      <a:endPar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US" sz="2000" b="0" i="0" u="none" strike="noStrike" kern="1200" baseline="0" dirty="0" smtClean="0">
                          <a:solidFill>
                            <a:schemeClr val="tx1"/>
                          </a:solidFill>
                          <a:effectLst/>
                          <a:latin typeface="Verdana" panose="020B0604030504040204" pitchFamily="34" charset="0"/>
                          <a:ea typeface="MS PGothic" panose="020B0600070205080204" pitchFamily="34" charset="-128"/>
                          <a:cs typeface="+mn-cs"/>
                        </a:rPr>
                        <a:t>Build quality into software from the ground up </a:t>
                      </a:r>
                      <a:endPar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US" sz="2000" b="0" i="0" u="none" strike="noStrike" kern="1200" baseline="0" dirty="0" smtClean="0">
                          <a:solidFill>
                            <a:schemeClr val="tx1"/>
                          </a:solidFill>
                          <a:effectLst/>
                          <a:latin typeface="Verdana" panose="020B0604030504040204" pitchFamily="34" charset="0"/>
                          <a:ea typeface="MS PGothic" panose="020B0600070205080204" pitchFamily="34" charset="-128"/>
                          <a:cs typeface="+mn-cs"/>
                        </a:rPr>
                        <a:t>Take initiative and innovate </a:t>
                      </a:r>
                      <a:endPar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547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52660" y="405704"/>
            <a:ext cx="8460171" cy="461665"/>
          </a:xfrm>
        </p:spPr>
        <p:txBody>
          <a:bodyPr>
            <a:normAutofit fontScale="90000"/>
          </a:bodyPr>
          <a:lstStyle/>
          <a:p>
            <a:pPr marL="342900" indent="-342900"/>
            <a:r>
              <a:rPr lang="en-US" altLang="en-US" dirty="0" smtClean="0">
                <a:latin typeface="Verdana" panose="020B0604030504040204" pitchFamily="34" charset="0"/>
              </a:rPr>
              <a:t>Value is what we value</a:t>
            </a:r>
          </a:p>
        </p:txBody>
      </p:sp>
      <p:sp>
        <p:nvSpPr>
          <p:cNvPr id="22531" name="Content Placeholder 2"/>
          <p:cNvSpPr>
            <a:spLocks noGrp="1"/>
          </p:cNvSpPr>
          <p:nvPr>
            <p:ph idx="1"/>
          </p:nvPr>
        </p:nvSpPr>
        <p:spPr>
          <a:xfrm>
            <a:off x="352753" y="867370"/>
            <a:ext cx="8460170" cy="4879078"/>
          </a:xfrm>
        </p:spPr>
        <p:txBody>
          <a:bodyPr>
            <a:normAutofit/>
          </a:bodyPr>
          <a:lstStyle/>
          <a:p>
            <a:r>
              <a:rPr lang="en-US" altLang="en-US" sz="2400" b="1" dirty="0" smtClean="0">
                <a:solidFill>
                  <a:schemeClr val="tx1"/>
                </a:solidFill>
                <a:latin typeface="Verdana" panose="020B0604030504040204" pitchFamily="34" charset="0"/>
              </a:rPr>
              <a:t>Impact is the primary measure of career growth</a:t>
            </a:r>
          </a:p>
          <a:p>
            <a:r>
              <a:rPr lang="en-US" altLang="en-US" sz="2400" b="1" dirty="0" smtClean="0">
                <a:solidFill>
                  <a:schemeClr val="tx1"/>
                </a:solidFill>
                <a:latin typeface="Verdana" panose="020B0604030504040204" pitchFamily="34" charset="0"/>
              </a:rPr>
              <a:t>Impact = Behaviors + Skills + Opportunity</a:t>
            </a:r>
            <a:endParaRPr lang="en-US" altLang="en-US" sz="2400" dirty="0" smtClean="0">
              <a:solidFill>
                <a:schemeClr val="tx1"/>
              </a:solidFill>
              <a:latin typeface="Verdana" panose="020B0604030504040204" pitchFamily="34" charset="0"/>
            </a:endParaRPr>
          </a:p>
        </p:txBody>
      </p:sp>
      <p:pic>
        <p:nvPicPr>
          <p:cNvPr id="2253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265" y="2988423"/>
            <a:ext cx="2911475"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98508" y="1905000"/>
            <a:ext cx="2125662"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8795" y="3798888"/>
            <a:ext cx="238125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87383" y="5517232"/>
            <a:ext cx="212407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136741" y="3604766"/>
            <a:ext cx="785793"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F4364C"/>
                </a:solidFill>
              </a:rPr>
              <a:t>=</a:t>
            </a:r>
            <a:endParaRPr lang="en-US" sz="5400" b="1" cap="none" spc="0" dirty="0">
              <a:ln w="22225">
                <a:solidFill>
                  <a:schemeClr val="accent2"/>
                </a:solidFill>
                <a:prstDash val="solid"/>
              </a:ln>
              <a:solidFill>
                <a:srgbClr val="F4364C"/>
              </a:solidFill>
              <a:effectLst/>
            </a:endParaRPr>
          </a:p>
        </p:txBody>
      </p:sp>
      <p:sp>
        <p:nvSpPr>
          <p:cNvPr id="9" name="Rectangle 8"/>
          <p:cNvSpPr/>
          <p:nvPr/>
        </p:nvSpPr>
        <p:spPr>
          <a:xfrm>
            <a:off x="5156524" y="3095923"/>
            <a:ext cx="785793"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rgbClr val="F4364C"/>
                </a:solidFill>
              </a:rPr>
              <a:t>+</a:t>
            </a:r>
            <a:endParaRPr lang="en-US" sz="5400" b="1" cap="none" spc="0" dirty="0">
              <a:ln w="22225">
                <a:solidFill>
                  <a:schemeClr val="accent2"/>
                </a:solidFill>
                <a:prstDash val="solid"/>
              </a:ln>
              <a:solidFill>
                <a:srgbClr val="F4364C"/>
              </a:solidFill>
              <a:effectLst/>
            </a:endParaRPr>
          </a:p>
        </p:txBody>
      </p:sp>
      <p:sp>
        <p:nvSpPr>
          <p:cNvPr id="10" name="Rectangle 9"/>
          <p:cNvSpPr/>
          <p:nvPr/>
        </p:nvSpPr>
        <p:spPr>
          <a:xfrm>
            <a:off x="5148318" y="4941168"/>
            <a:ext cx="785793"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rgbClr val="F4364C"/>
                </a:solidFill>
              </a:rPr>
              <a:t>+</a:t>
            </a:r>
            <a:endParaRPr lang="en-US" sz="5400" b="1" cap="none" spc="0" dirty="0">
              <a:ln w="22225">
                <a:solidFill>
                  <a:schemeClr val="accent2"/>
                </a:solidFill>
                <a:prstDash val="solid"/>
              </a:ln>
              <a:solidFill>
                <a:srgbClr val="F4364C"/>
              </a:solidFill>
              <a:effectLst/>
            </a:endParaRPr>
          </a:p>
        </p:txBody>
      </p:sp>
      <p:sp>
        <p:nvSpPr>
          <p:cNvPr id="2" name="TextBox 1"/>
          <p:cNvSpPr txBox="1"/>
          <p:nvPr/>
        </p:nvSpPr>
        <p:spPr>
          <a:xfrm>
            <a:off x="7016261" y="2162905"/>
            <a:ext cx="1371600" cy="369332"/>
          </a:xfrm>
          <a:prstGeom prst="rect">
            <a:avLst/>
          </a:prstGeom>
          <a:noFill/>
        </p:spPr>
        <p:txBody>
          <a:bodyPr wrap="square" rtlCol="0">
            <a:spAutoFit/>
          </a:bodyPr>
          <a:lstStyle/>
          <a:p>
            <a:r>
              <a:rPr lang="en-US" b="1" i="1" dirty="0" smtClean="0"/>
              <a:t>Coach</a:t>
            </a:r>
            <a:endParaRPr lang="en-US" b="1" i="1" dirty="0"/>
          </a:p>
        </p:txBody>
      </p:sp>
      <p:sp>
        <p:nvSpPr>
          <p:cNvPr id="12" name="TextBox 11"/>
          <p:cNvSpPr txBox="1"/>
          <p:nvPr/>
        </p:nvSpPr>
        <p:spPr>
          <a:xfrm>
            <a:off x="7027981" y="3933081"/>
            <a:ext cx="1371600" cy="369332"/>
          </a:xfrm>
          <a:prstGeom prst="rect">
            <a:avLst/>
          </a:prstGeom>
          <a:noFill/>
        </p:spPr>
        <p:txBody>
          <a:bodyPr wrap="square" rtlCol="0">
            <a:spAutoFit/>
          </a:bodyPr>
          <a:lstStyle/>
          <a:p>
            <a:r>
              <a:rPr lang="en-US" b="1" i="1" dirty="0" smtClean="0"/>
              <a:t>Foster</a:t>
            </a:r>
            <a:endParaRPr lang="en-US" b="1" i="1" dirty="0"/>
          </a:p>
        </p:txBody>
      </p:sp>
      <p:sp>
        <p:nvSpPr>
          <p:cNvPr id="13" name="TextBox 12"/>
          <p:cNvSpPr txBox="1"/>
          <p:nvPr/>
        </p:nvSpPr>
        <p:spPr>
          <a:xfrm>
            <a:off x="7022116" y="5509830"/>
            <a:ext cx="1371600" cy="369332"/>
          </a:xfrm>
          <a:prstGeom prst="rect">
            <a:avLst/>
          </a:prstGeom>
          <a:noFill/>
        </p:spPr>
        <p:txBody>
          <a:bodyPr wrap="square" rtlCol="0">
            <a:spAutoFit/>
          </a:bodyPr>
          <a:lstStyle/>
          <a:p>
            <a:r>
              <a:rPr lang="en-US" b="1" i="1" dirty="0" smtClean="0"/>
              <a:t>Create</a:t>
            </a:r>
            <a:endParaRPr lang="en-US" b="1" i="1" dirty="0"/>
          </a:p>
        </p:txBody>
      </p:sp>
      <p:sp>
        <p:nvSpPr>
          <p:cNvPr id="16" name="TextBox 15"/>
          <p:cNvSpPr txBox="1"/>
          <p:nvPr/>
        </p:nvSpPr>
        <p:spPr>
          <a:xfrm>
            <a:off x="7027981" y="2754922"/>
            <a:ext cx="1371600" cy="369332"/>
          </a:xfrm>
          <a:prstGeom prst="rect">
            <a:avLst/>
          </a:prstGeom>
          <a:noFill/>
        </p:spPr>
        <p:txBody>
          <a:bodyPr wrap="square" rtlCol="0">
            <a:spAutoFit/>
          </a:bodyPr>
          <a:lstStyle/>
          <a:p>
            <a:r>
              <a:rPr lang="en-US" b="1" i="1" dirty="0" smtClean="0">
                <a:solidFill>
                  <a:srgbClr val="F4364C"/>
                </a:solidFill>
              </a:rPr>
              <a:t>Evolve</a:t>
            </a:r>
            <a:endParaRPr lang="en-US" b="1" i="1" dirty="0">
              <a:solidFill>
                <a:srgbClr val="F4364C"/>
              </a:solidFill>
            </a:endParaRPr>
          </a:p>
        </p:txBody>
      </p:sp>
      <p:sp>
        <p:nvSpPr>
          <p:cNvPr id="17" name="TextBox 16"/>
          <p:cNvSpPr txBox="1"/>
          <p:nvPr/>
        </p:nvSpPr>
        <p:spPr>
          <a:xfrm>
            <a:off x="7039701" y="4525098"/>
            <a:ext cx="1371600" cy="369332"/>
          </a:xfrm>
          <a:prstGeom prst="rect">
            <a:avLst/>
          </a:prstGeom>
          <a:noFill/>
        </p:spPr>
        <p:txBody>
          <a:bodyPr wrap="square" rtlCol="0">
            <a:spAutoFit/>
          </a:bodyPr>
          <a:lstStyle/>
          <a:p>
            <a:r>
              <a:rPr lang="en-US" b="1" i="1" dirty="0" smtClean="0">
                <a:solidFill>
                  <a:srgbClr val="F4364C"/>
                </a:solidFill>
              </a:rPr>
              <a:t>Develop</a:t>
            </a:r>
            <a:endParaRPr lang="en-US" b="1" i="1" dirty="0">
              <a:solidFill>
                <a:srgbClr val="F4364C"/>
              </a:solidFill>
            </a:endParaRPr>
          </a:p>
        </p:txBody>
      </p:sp>
      <p:sp>
        <p:nvSpPr>
          <p:cNvPr id="18" name="TextBox 17"/>
          <p:cNvSpPr txBox="1"/>
          <p:nvPr/>
        </p:nvSpPr>
        <p:spPr>
          <a:xfrm>
            <a:off x="7033836" y="6101847"/>
            <a:ext cx="1371600" cy="369332"/>
          </a:xfrm>
          <a:prstGeom prst="rect">
            <a:avLst/>
          </a:prstGeom>
          <a:noFill/>
        </p:spPr>
        <p:txBody>
          <a:bodyPr wrap="square" rtlCol="0">
            <a:spAutoFit/>
          </a:bodyPr>
          <a:lstStyle/>
          <a:p>
            <a:r>
              <a:rPr lang="en-US" b="1" i="1" dirty="0" smtClean="0">
                <a:solidFill>
                  <a:srgbClr val="F4364C"/>
                </a:solidFill>
              </a:rPr>
              <a:t>Seize</a:t>
            </a:r>
            <a:endParaRPr lang="en-US" b="1" i="1" dirty="0">
              <a:solidFill>
                <a:srgbClr val="F4364C"/>
              </a:solidFill>
            </a:endParaRPr>
          </a:p>
        </p:txBody>
      </p:sp>
    </p:spTree>
    <p:extLst>
      <p:ext uri="{BB962C8B-B14F-4D97-AF65-F5344CB8AC3E}">
        <p14:creationId xmlns:p14="http://schemas.microsoft.com/office/powerpoint/2010/main" val="3166125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839" y="461158"/>
            <a:ext cx="8640960" cy="928694"/>
          </a:xfrm>
        </p:spPr>
        <p:txBody>
          <a:bodyPr>
            <a:normAutofit fontScale="90000"/>
          </a:bodyPr>
          <a:lstStyle/>
          <a:p>
            <a:r>
              <a:rPr lang="en-US" altLang="en-US" dirty="0">
                <a:latin typeface="Verdana" panose="020B0604030504040204" pitchFamily="34" charset="0"/>
              </a:rPr>
              <a:t>With a promotion comes higher expectations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794" y="2258219"/>
            <a:ext cx="6115050" cy="3448050"/>
          </a:xfrm>
        </p:spPr>
      </p:pic>
    </p:spTree>
    <p:extLst>
      <p:ext uri="{BB962C8B-B14F-4D97-AF65-F5344CB8AC3E}">
        <p14:creationId xmlns:p14="http://schemas.microsoft.com/office/powerpoint/2010/main" val="3513519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52752" y="224852"/>
            <a:ext cx="8460171" cy="966467"/>
          </a:xfrm>
        </p:spPr>
        <p:txBody>
          <a:bodyPr>
            <a:normAutofit/>
          </a:bodyPr>
          <a:lstStyle/>
          <a:p>
            <a:r>
              <a:rPr lang="en-US" altLang="en-US" sz="4000" dirty="0" smtClean="0">
                <a:latin typeface="Calibri" panose="020F0502020204030204" pitchFamily="34" charset="0"/>
              </a:rPr>
              <a:t>Delivery against Expectations</a:t>
            </a:r>
          </a:p>
        </p:txBody>
      </p:sp>
      <p:sp>
        <p:nvSpPr>
          <p:cNvPr id="4" name="Right Arrow 3"/>
          <p:cNvSpPr/>
          <p:nvPr/>
        </p:nvSpPr>
        <p:spPr>
          <a:xfrm>
            <a:off x="304800" y="3111500"/>
            <a:ext cx="3074988" cy="469900"/>
          </a:xfrm>
          <a:prstGeom prst="right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Areas</a:t>
            </a:r>
          </a:p>
        </p:txBody>
      </p:sp>
      <p:sp>
        <p:nvSpPr>
          <p:cNvPr id="5" name="Right Arrow 4"/>
          <p:cNvSpPr/>
          <p:nvPr/>
        </p:nvSpPr>
        <p:spPr>
          <a:xfrm>
            <a:off x="304800" y="3789363"/>
            <a:ext cx="3074988" cy="477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ight Arrow 5"/>
          <p:cNvSpPr/>
          <p:nvPr/>
        </p:nvSpPr>
        <p:spPr>
          <a:xfrm>
            <a:off x="304800" y="4468813"/>
            <a:ext cx="3067050" cy="447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Arrow 6"/>
          <p:cNvSpPr/>
          <p:nvPr/>
        </p:nvSpPr>
        <p:spPr>
          <a:xfrm>
            <a:off x="304800" y="5137150"/>
            <a:ext cx="3057525" cy="501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ight Arrow 7"/>
          <p:cNvSpPr/>
          <p:nvPr/>
        </p:nvSpPr>
        <p:spPr>
          <a:xfrm>
            <a:off x="304800" y="5829300"/>
            <a:ext cx="3057525"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488"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271588"/>
            <a:ext cx="115411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9225" y="1271588"/>
            <a:ext cx="10699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1"/>
          <p:cNvPicPr>
            <a:picLocks noChangeAspect="1"/>
          </p:cNvPicPr>
          <p:nvPr/>
        </p:nvPicPr>
        <p:blipFill>
          <a:blip r:embed="rId4">
            <a:extLst>
              <a:ext uri="{28A0092B-C50C-407E-A947-70E740481C1C}">
                <a14:useLocalDpi xmlns:a14="http://schemas.microsoft.com/office/drawing/2010/main" val="0"/>
              </a:ext>
            </a:extLst>
          </a:blip>
          <a:srcRect l="30721" r="16862"/>
          <a:stretch>
            <a:fillRect/>
          </a:stretch>
        </p:blipFill>
        <p:spPr bwMode="auto">
          <a:xfrm>
            <a:off x="7212013" y="1271588"/>
            <a:ext cx="109378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Box 12"/>
          <p:cNvSpPr txBox="1">
            <a:spLocks noChangeArrowheads="1"/>
          </p:cNvSpPr>
          <p:nvPr/>
        </p:nvSpPr>
        <p:spPr bwMode="auto">
          <a:xfrm>
            <a:off x="3959225" y="2955925"/>
            <a:ext cx="1069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600"/>
              <a:t>Associate</a:t>
            </a:r>
          </a:p>
        </p:txBody>
      </p:sp>
      <p:sp>
        <p:nvSpPr>
          <p:cNvPr id="20492" name="TextBox 13"/>
          <p:cNvSpPr txBox="1">
            <a:spLocks noChangeArrowheads="1"/>
          </p:cNvSpPr>
          <p:nvPr/>
        </p:nvSpPr>
        <p:spPr bwMode="auto">
          <a:xfrm>
            <a:off x="5695950" y="2955925"/>
            <a:ext cx="860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600"/>
              <a:t>Senior</a:t>
            </a:r>
          </a:p>
        </p:txBody>
      </p:sp>
      <p:sp>
        <p:nvSpPr>
          <p:cNvPr id="20493" name="TextBox 14"/>
          <p:cNvSpPr txBox="1">
            <a:spLocks noChangeArrowheads="1"/>
          </p:cNvSpPr>
          <p:nvPr/>
        </p:nvSpPr>
        <p:spPr bwMode="auto">
          <a:xfrm>
            <a:off x="7134225" y="2921000"/>
            <a:ext cx="15097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600"/>
              <a:t>Sr. Principal</a:t>
            </a:r>
          </a:p>
        </p:txBody>
      </p:sp>
      <p:sp>
        <p:nvSpPr>
          <p:cNvPr id="16" name="Rectangle 15"/>
          <p:cNvSpPr/>
          <p:nvPr/>
        </p:nvSpPr>
        <p:spPr>
          <a:xfrm>
            <a:off x="3916363" y="5426075"/>
            <a:ext cx="944562" cy="1082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5638800" y="4468813"/>
            <a:ext cx="944563" cy="2039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7239000" y="3325813"/>
            <a:ext cx="944563" cy="318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972524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57596" y="902524"/>
            <a:ext cx="8820150" cy="641267"/>
          </a:xfrm>
        </p:spPr>
        <p:txBody>
          <a:bodyPr>
            <a:normAutofit fontScale="90000"/>
          </a:bodyPr>
          <a:lstStyle/>
          <a:p>
            <a:pPr marL="342900" indent="-342900"/>
            <a:r>
              <a:rPr lang="en-US" altLang="en-US" dirty="0" smtClean="0">
                <a:latin typeface="Verdana" panose="020B0604030504040204" pitchFamily="34" charset="0"/>
              </a:rPr>
              <a:t>We value career development over performance ratings</a:t>
            </a:r>
          </a:p>
        </p:txBody>
      </p:sp>
      <p:pic>
        <p:nvPicPr>
          <p:cNvPr id="24579"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23850" y="2636838"/>
            <a:ext cx="3643313" cy="2454275"/>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8674" y="2636837"/>
            <a:ext cx="4415850" cy="2454275"/>
          </a:xfrm>
          <a:prstGeom prst="rect">
            <a:avLst/>
          </a:prstGeom>
        </p:spPr>
      </p:pic>
    </p:spTree>
    <p:extLst>
      <p:ext uri="{BB962C8B-B14F-4D97-AF65-F5344CB8AC3E}">
        <p14:creationId xmlns:p14="http://schemas.microsoft.com/office/powerpoint/2010/main" val="1971090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About Todd			and Andrew Tuttle</a:t>
            </a:r>
            <a:endParaRPr lang="en-US" dirty="0"/>
          </a:p>
        </p:txBody>
      </p:sp>
      <p:sp>
        <p:nvSpPr>
          <p:cNvPr id="3" name="Content Placeholder 2"/>
          <p:cNvSpPr>
            <a:spLocks noGrp="1"/>
          </p:cNvSpPr>
          <p:nvPr>
            <p:ph idx="1"/>
          </p:nvPr>
        </p:nvSpPr>
        <p:spPr>
          <a:xfrm>
            <a:off x="1880314" y="1492485"/>
            <a:ext cx="2924151" cy="5027908"/>
          </a:xfrm>
        </p:spPr>
        <p:txBody>
          <a:bodyPr>
            <a:normAutofit lnSpcReduction="10000"/>
          </a:bodyPr>
          <a:lstStyle/>
          <a:p>
            <a:r>
              <a:rPr lang="en-US" sz="1800" dirty="0" smtClean="0"/>
              <a:t>CEO at Lean Kanban</a:t>
            </a:r>
          </a:p>
          <a:p>
            <a:r>
              <a:rPr lang="en-US" sz="1800" dirty="0" smtClean="0"/>
              <a:t>Executive roles as VP Product Development, Director of Software &amp; Technology</a:t>
            </a:r>
          </a:p>
          <a:p>
            <a:endParaRPr lang="en-US" sz="1800" b="1" dirty="0" smtClean="0"/>
          </a:p>
          <a:p>
            <a:endParaRPr lang="en-US" sz="1800" b="1" dirty="0"/>
          </a:p>
          <a:p>
            <a:endParaRPr lang="en-US" sz="1800" b="1" dirty="0" smtClean="0"/>
          </a:p>
          <a:p>
            <a:endParaRPr lang="en-US" sz="1800" b="1" dirty="0"/>
          </a:p>
          <a:p>
            <a:endParaRPr lang="en-US" sz="1800" b="1" dirty="0" smtClean="0"/>
          </a:p>
          <a:p>
            <a:endParaRPr lang="en-US" sz="1800" b="1" dirty="0"/>
          </a:p>
          <a:p>
            <a:endParaRPr lang="en-US" sz="1800" dirty="0" smtClean="0"/>
          </a:p>
          <a:p>
            <a:endParaRPr lang="en-US" sz="1800" dirty="0" smtClean="0"/>
          </a:p>
          <a:p>
            <a:endParaRPr lang="en-US" sz="1800" dirty="0" smtClean="0"/>
          </a:p>
          <a:p>
            <a:endParaRPr lang="en-US" sz="1800" dirty="0"/>
          </a:p>
          <a:p>
            <a:r>
              <a:rPr lang="en-US" sz="1800" dirty="0" smtClean="0"/>
              <a:t>@</a:t>
            </a:r>
            <a:r>
              <a:rPr lang="en-US" sz="1800" dirty="0" err="1" smtClean="0"/>
              <a:t>toddelittle</a:t>
            </a:r>
            <a:endParaRPr lang="en-US" sz="1800" dirty="0"/>
          </a:p>
        </p:txBody>
      </p:sp>
      <p:pic>
        <p:nvPicPr>
          <p:cNvPr id="5" name="Picture 4" descr="Pollyanna 102"/>
          <p:cNvPicPr>
            <a:picLocks noChangeAspect="1"/>
          </p:cNvPicPr>
          <p:nvPr/>
        </p:nvPicPr>
        <p:blipFill>
          <a:blip r:embed="rId3" cstate="print"/>
          <a:srcRect/>
          <a:stretch>
            <a:fillRect/>
          </a:stretch>
        </p:blipFill>
        <p:spPr bwMode="auto">
          <a:xfrm>
            <a:off x="203914" y="1457461"/>
            <a:ext cx="1633451" cy="2238202"/>
          </a:xfrm>
          <a:prstGeom prst="rect">
            <a:avLst/>
          </a:prstGeom>
          <a:noFill/>
          <a:ln w="9525">
            <a:noFill/>
            <a:miter lim="800000"/>
            <a:headEnd/>
            <a:tailEnd/>
          </a:ln>
        </p:spPr>
      </p:pic>
      <p:pic>
        <p:nvPicPr>
          <p:cNvPr id="6" name="Picture 5" descr="51sOIwJFqRL"/>
          <p:cNvPicPr>
            <a:picLocks noChangeAspect="1" noChangeArrowheads="1"/>
          </p:cNvPicPr>
          <p:nvPr/>
        </p:nvPicPr>
        <p:blipFill>
          <a:blip r:embed="rId4"/>
          <a:srcRect l="12202" r="12228"/>
          <a:stretch>
            <a:fillRect/>
          </a:stretch>
        </p:blipFill>
        <p:spPr bwMode="auto">
          <a:xfrm>
            <a:off x="167949" y="3815352"/>
            <a:ext cx="1658039" cy="2194140"/>
          </a:xfrm>
          <a:prstGeom prst="rect">
            <a:avLst/>
          </a:prstGeom>
          <a:noFill/>
          <a:ln w="9525">
            <a:solidFill>
              <a:schemeClr val="tx1"/>
            </a:solidFill>
            <a:miter lim="800000"/>
            <a:headEnd/>
            <a:tailEnd/>
          </a:ln>
        </p:spPr>
      </p:pic>
      <p:sp>
        <p:nvSpPr>
          <p:cNvPr id="7" name="Content Placeholder 2"/>
          <p:cNvSpPr txBox="1">
            <a:spLocks/>
          </p:cNvSpPr>
          <p:nvPr/>
        </p:nvSpPr>
        <p:spPr>
          <a:xfrm>
            <a:off x="6510671" y="1495597"/>
            <a:ext cx="2539482" cy="4508500"/>
          </a:xfrm>
          <a:prstGeom prst="rect">
            <a:avLst/>
          </a:prstGeom>
        </p:spPr>
        <p:txBody>
          <a:bodyPr vert="horz" lIns="91440" tIns="45720" rIns="91440" bIns="45720" rtlCol="0">
            <a:normAutofit/>
          </a:bodyPr>
          <a:lstStyle>
            <a:lvl1pPr marL="171450" indent="-171450" algn="l" defTabSz="914400" rtl="0" eaLnBrk="1" latinLnBrk="0" hangingPunct="1">
              <a:lnSpc>
                <a:spcPct val="100000"/>
              </a:lnSpc>
              <a:spcBef>
                <a:spcPts val="1000"/>
              </a:spcBef>
              <a:buClr>
                <a:schemeClr val="accent1"/>
              </a:buClr>
              <a:buFont typeface="Arial" panose="020B0604020202020204" pitchFamily="34" charset="0"/>
              <a:buChar char="•"/>
              <a:tabLst/>
              <a:defRPr sz="2000" kern="1200">
                <a:solidFill>
                  <a:schemeClr val="tx2"/>
                </a:solidFill>
                <a:latin typeface="+mn-lt"/>
                <a:ea typeface="+mn-ea"/>
                <a:cs typeface="+mn-cs"/>
              </a:defRPr>
            </a:lvl1pPr>
            <a:lvl2pPr marL="344488" indent="-173038" algn="l" defTabSz="914400" rtl="0" eaLnBrk="1" latinLnBrk="0" hangingPunct="1">
              <a:lnSpc>
                <a:spcPct val="100000"/>
              </a:lnSpc>
              <a:spcBef>
                <a:spcPts val="1000"/>
              </a:spcBef>
              <a:buClr>
                <a:schemeClr val="accent1"/>
              </a:buClr>
              <a:buFont typeface=".HelveticaNeueDeskInterface-Regular" charset="0"/>
              <a:buChar char="&gt;"/>
              <a:tabLst/>
              <a:defRPr sz="1400" kern="1200">
                <a:solidFill>
                  <a:schemeClr val="tx2"/>
                </a:solidFill>
                <a:latin typeface="+mn-lt"/>
                <a:ea typeface="+mn-ea"/>
                <a:cs typeface="+mn-cs"/>
              </a:defRPr>
            </a:lvl2pPr>
            <a:lvl3pPr marL="515938" indent="-171450" algn="l" defTabSz="914400" rtl="0" eaLnBrk="1" latinLnBrk="0" hangingPunct="1">
              <a:lnSpc>
                <a:spcPct val="100000"/>
              </a:lnSpc>
              <a:spcBef>
                <a:spcPts val="1000"/>
              </a:spcBef>
              <a:buClr>
                <a:schemeClr val="accent1"/>
              </a:buClr>
              <a:buFont typeface=".HelveticaNeueDeskInterface-Regular" charset="0"/>
              <a:buChar char="–"/>
              <a:tabLst/>
              <a:defRPr sz="1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t>Executive Director of Product Development</a:t>
            </a:r>
          </a:p>
          <a:p>
            <a:r>
              <a:rPr lang="en-US" sz="1800" dirty="0" smtClean="0"/>
              <a:t>10 years of people management experience</a:t>
            </a:r>
            <a:endParaRPr lang="en-US" sz="1800" dirty="0"/>
          </a:p>
        </p:txBody>
      </p:sp>
      <p:pic>
        <p:nvPicPr>
          <p:cNvPr id="4" name="Picture 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21239" y="3815352"/>
            <a:ext cx="931250" cy="353233"/>
          </a:xfrm>
          <a:prstGeom prst="rect">
            <a:avLst/>
          </a:prstGeom>
        </p:spPr>
      </p:pic>
      <p:pic>
        <p:nvPicPr>
          <p:cNvPr id="9" name="Picture 8"/>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23608" y="4309890"/>
            <a:ext cx="937672" cy="642241"/>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16007" y="5093436"/>
            <a:ext cx="1268410" cy="623635"/>
          </a:xfrm>
          <a:prstGeom prst="rect">
            <a:avLst/>
          </a:prstGeom>
        </p:spPr>
      </p:pic>
      <p:pic>
        <p:nvPicPr>
          <p:cNvPr id="13" name="Picture 12"/>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22035" y="3079756"/>
            <a:ext cx="893454" cy="670091"/>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49936" y="3147644"/>
            <a:ext cx="563895" cy="563895"/>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79102" y="1457461"/>
            <a:ext cx="1749154" cy="2212369"/>
          </a:xfrm>
          <a:prstGeom prst="rect">
            <a:avLst/>
          </a:prstGeom>
        </p:spPr>
      </p:pic>
      <p:pic>
        <p:nvPicPr>
          <p:cNvPr id="16" name="Picture 12" descr="image00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44534" y="3147846"/>
            <a:ext cx="2071756" cy="77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1584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9"/>
          <p:cNvSpPr>
            <a:spLocks noGrp="1"/>
          </p:cNvSpPr>
          <p:nvPr>
            <p:ph type="title"/>
          </p:nvPr>
        </p:nvSpPr>
        <p:spPr>
          <a:xfrm>
            <a:off x="388241" y="2838572"/>
            <a:ext cx="5943600" cy="584775"/>
          </a:xfrm>
        </p:spPr>
        <p:txBody>
          <a:bodyPr/>
          <a:lstStyle/>
          <a:p>
            <a:r>
              <a:rPr lang="en-US" altLang="en-US" sz="3200" dirty="0" smtClean="0">
                <a:latin typeface="Verdana" panose="020B0604030504040204" pitchFamily="34" charset="0"/>
              </a:rPr>
              <a:t>What we did</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896443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4301" y="1425715"/>
            <a:ext cx="4751388" cy="5184551"/>
          </a:xfrm>
        </p:spPr>
        <p:txBody>
          <a:bodyPr/>
          <a:lstStyle/>
          <a:p>
            <a:endParaRPr lang="en-US" dirty="0" smtClean="0"/>
          </a:p>
          <a:p>
            <a:pPr lvl="1"/>
            <a:endParaRPr lang="en-US" dirty="0"/>
          </a:p>
          <a:p>
            <a:pPr lvl="1"/>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549" y="1541389"/>
            <a:ext cx="7319004" cy="506887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9" name="Group 8"/>
          <p:cNvGrpSpPr/>
          <p:nvPr/>
        </p:nvGrpSpPr>
        <p:grpSpPr>
          <a:xfrm>
            <a:off x="1058522" y="2650107"/>
            <a:ext cx="7370661" cy="3442447"/>
            <a:chOff x="468974" y="2440641"/>
            <a:chExt cx="7370661" cy="3442447"/>
          </a:xfrm>
        </p:grpSpPr>
        <p:sp>
          <p:nvSpPr>
            <p:cNvPr id="7" name="Freeform 6"/>
            <p:cNvSpPr/>
            <p:nvPr/>
          </p:nvSpPr>
          <p:spPr>
            <a:xfrm>
              <a:off x="1210235" y="2440641"/>
              <a:ext cx="6629400" cy="3442447"/>
            </a:xfrm>
            <a:custGeom>
              <a:avLst/>
              <a:gdLst>
                <a:gd name="connsiteX0" fmla="*/ 6724 w 6629400"/>
                <a:gd name="connsiteY0" fmla="*/ 255494 h 3442447"/>
                <a:gd name="connsiteX1" fmla="*/ 1237130 w 6629400"/>
                <a:gd name="connsiteY1" fmla="*/ 268941 h 3442447"/>
                <a:gd name="connsiteX2" fmla="*/ 1230406 w 6629400"/>
                <a:gd name="connsiteY2" fmla="*/ 0 h 3442447"/>
                <a:gd name="connsiteX3" fmla="*/ 2487706 w 6629400"/>
                <a:gd name="connsiteY3" fmla="*/ 0 h 3442447"/>
                <a:gd name="connsiteX4" fmla="*/ 2507877 w 6629400"/>
                <a:gd name="connsiteY4" fmla="*/ 867335 h 3442447"/>
                <a:gd name="connsiteX5" fmla="*/ 3859306 w 6629400"/>
                <a:gd name="connsiteY5" fmla="*/ 847165 h 3442447"/>
                <a:gd name="connsiteX6" fmla="*/ 3879477 w 6629400"/>
                <a:gd name="connsiteY6" fmla="*/ 1566583 h 3442447"/>
                <a:gd name="connsiteX7" fmla="*/ 5170394 w 6629400"/>
                <a:gd name="connsiteY7" fmla="*/ 1600200 h 3442447"/>
                <a:gd name="connsiteX8" fmla="*/ 5170394 w 6629400"/>
                <a:gd name="connsiteY8" fmla="*/ 2689412 h 3442447"/>
                <a:gd name="connsiteX9" fmla="*/ 6629400 w 6629400"/>
                <a:gd name="connsiteY9" fmla="*/ 2682688 h 3442447"/>
                <a:gd name="connsiteX10" fmla="*/ 6615953 w 6629400"/>
                <a:gd name="connsiteY10" fmla="*/ 3402106 h 3442447"/>
                <a:gd name="connsiteX11" fmla="*/ 5156947 w 6629400"/>
                <a:gd name="connsiteY11" fmla="*/ 3442447 h 3442447"/>
                <a:gd name="connsiteX12" fmla="*/ 5123330 w 6629400"/>
                <a:gd name="connsiteY12" fmla="*/ 2111188 h 3442447"/>
                <a:gd name="connsiteX13" fmla="*/ 3892924 w 6629400"/>
                <a:gd name="connsiteY13" fmla="*/ 2003612 h 3442447"/>
                <a:gd name="connsiteX14" fmla="*/ 3805518 w 6629400"/>
                <a:gd name="connsiteY14" fmla="*/ 1539688 h 3442447"/>
                <a:gd name="connsiteX15" fmla="*/ 2474259 w 6629400"/>
                <a:gd name="connsiteY15" fmla="*/ 1512794 h 3442447"/>
                <a:gd name="connsiteX16" fmla="*/ 2447365 w 6629400"/>
                <a:gd name="connsiteY16" fmla="*/ 753035 h 3442447"/>
                <a:gd name="connsiteX17" fmla="*/ 1237130 w 6629400"/>
                <a:gd name="connsiteY17" fmla="*/ 719418 h 3442447"/>
                <a:gd name="connsiteX18" fmla="*/ 1223683 w 6629400"/>
                <a:gd name="connsiteY18" fmla="*/ 1102659 h 3442447"/>
                <a:gd name="connsiteX19" fmla="*/ 0 w 6629400"/>
                <a:gd name="connsiteY19" fmla="*/ 1136277 h 3442447"/>
                <a:gd name="connsiteX20" fmla="*/ 6724 w 6629400"/>
                <a:gd name="connsiteY20" fmla="*/ 255494 h 3442447"/>
                <a:gd name="connsiteX0" fmla="*/ 6724 w 6629400"/>
                <a:gd name="connsiteY0" fmla="*/ 255494 h 3442447"/>
                <a:gd name="connsiteX1" fmla="*/ 1237130 w 6629400"/>
                <a:gd name="connsiteY1" fmla="*/ 268941 h 3442447"/>
                <a:gd name="connsiteX2" fmla="*/ 1230406 w 6629400"/>
                <a:gd name="connsiteY2" fmla="*/ 0 h 3442447"/>
                <a:gd name="connsiteX3" fmla="*/ 2487706 w 6629400"/>
                <a:gd name="connsiteY3" fmla="*/ 0 h 3442447"/>
                <a:gd name="connsiteX4" fmla="*/ 2507877 w 6629400"/>
                <a:gd name="connsiteY4" fmla="*/ 867335 h 3442447"/>
                <a:gd name="connsiteX5" fmla="*/ 3859306 w 6629400"/>
                <a:gd name="connsiteY5" fmla="*/ 847165 h 3442447"/>
                <a:gd name="connsiteX6" fmla="*/ 3879477 w 6629400"/>
                <a:gd name="connsiteY6" fmla="*/ 1566583 h 3442447"/>
                <a:gd name="connsiteX7" fmla="*/ 5170394 w 6629400"/>
                <a:gd name="connsiteY7" fmla="*/ 1600200 h 3442447"/>
                <a:gd name="connsiteX8" fmla="*/ 5170394 w 6629400"/>
                <a:gd name="connsiteY8" fmla="*/ 2689412 h 3442447"/>
                <a:gd name="connsiteX9" fmla="*/ 6629400 w 6629400"/>
                <a:gd name="connsiteY9" fmla="*/ 2682688 h 3442447"/>
                <a:gd name="connsiteX10" fmla="*/ 6615953 w 6629400"/>
                <a:gd name="connsiteY10" fmla="*/ 3402106 h 3442447"/>
                <a:gd name="connsiteX11" fmla="*/ 5156947 w 6629400"/>
                <a:gd name="connsiteY11" fmla="*/ 3442447 h 3442447"/>
                <a:gd name="connsiteX12" fmla="*/ 5123330 w 6629400"/>
                <a:gd name="connsiteY12" fmla="*/ 2111188 h 3442447"/>
                <a:gd name="connsiteX13" fmla="*/ 3866030 w 6629400"/>
                <a:gd name="connsiteY13" fmla="*/ 2070847 h 3442447"/>
                <a:gd name="connsiteX14" fmla="*/ 3805518 w 6629400"/>
                <a:gd name="connsiteY14" fmla="*/ 1539688 h 3442447"/>
                <a:gd name="connsiteX15" fmla="*/ 2474259 w 6629400"/>
                <a:gd name="connsiteY15" fmla="*/ 1512794 h 3442447"/>
                <a:gd name="connsiteX16" fmla="*/ 2447365 w 6629400"/>
                <a:gd name="connsiteY16" fmla="*/ 753035 h 3442447"/>
                <a:gd name="connsiteX17" fmla="*/ 1237130 w 6629400"/>
                <a:gd name="connsiteY17" fmla="*/ 719418 h 3442447"/>
                <a:gd name="connsiteX18" fmla="*/ 1223683 w 6629400"/>
                <a:gd name="connsiteY18" fmla="*/ 1102659 h 3442447"/>
                <a:gd name="connsiteX19" fmla="*/ 0 w 6629400"/>
                <a:gd name="connsiteY19" fmla="*/ 1136277 h 3442447"/>
                <a:gd name="connsiteX20" fmla="*/ 6724 w 6629400"/>
                <a:gd name="connsiteY20" fmla="*/ 255494 h 3442447"/>
                <a:gd name="connsiteX0" fmla="*/ 6724 w 6629400"/>
                <a:gd name="connsiteY0" fmla="*/ 255494 h 3442447"/>
                <a:gd name="connsiteX1" fmla="*/ 1237130 w 6629400"/>
                <a:gd name="connsiteY1" fmla="*/ 268941 h 3442447"/>
                <a:gd name="connsiteX2" fmla="*/ 1230406 w 6629400"/>
                <a:gd name="connsiteY2" fmla="*/ 0 h 3442447"/>
                <a:gd name="connsiteX3" fmla="*/ 2487706 w 6629400"/>
                <a:gd name="connsiteY3" fmla="*/ 0 h 3442447"/>
                <a:gd name="connsiteX4" fmla="*/ 2507877 w 6629400"/>
                <a:gd name="connsiteY4" fmla="*/ 867335 h 3442447"/>
                <a:gd name="connsiteX5" fmla="*/ 3859306 w 6629400"/>
                <a:gd name="connsiteY5" fmla="*/ 847165 h 3442447"/>
                <a:gd name="connsiteX6" fmla="*/ 3879477 w 6629400"/>
                <a:gd name="connsiteY6" fmla="*/ 1566583 h 3442447"/>
                <a:gd name="connsiteX7" fmla="*/ 5170394 w 6629400"/>
                <a:gd name="connsiteY7" fmla="*/ 1600200 h 3442447"/>
                <a:gd name="connsiteX8" fmla="*/ 5170394 w 6629400"/>
                <a:gd name="connsiteY8" fmla="*/ 2689412 h 3442447"/>
                <a:gd name="connsiteX9" fmla="*/ 6629400 w 6629400"/>
                <a:gd name="connsiteY9" fmla="*/ 2682688 h 3442447"/>
                <a:gd name="connsiteX10" fmla="*/ 6615953 w 6629400"/>
                <a:gd name="connsiteY10" fmla="*/ 3402106 h 3442447"/>
                <a:gd name="connsiteX11" fmla="*/ 5156947 w 6629400"/>
                <a:gd name="connsiteY11" fmla="*/ 3442447 h 3442447"/>
                <a:gd name="connsiteX12" fmla="*/ 5123330 w 6629400"/>
                <a:gd name="connsiteY12" fmla="*/ 2111188 h 3442447"/>
                <a:gd name="connsiteX13" fmla="*/ 3866030 w 6629400"/>
                <a:gd name="connsiteY13" fmla="*/ 2070847 h 3442447"/>
                <a:gd name="connsiteX14" fmla="*/ 3805518 w 6629400"/>
                <a:gd name="connsiteY14" fmla="*/ 1539688 h 3442447"/>
                <a:gd name="connsiteX15" fmla="*/ 2480982 w 6629400"/>
                <a:gd name="connsiteY15" fmla="*/ 1586753 h 3442447"/>
                <a:gd name="connsiteX16" fmla="*/ 2447365 w 6629400"/>
                <a:gd name="connsiteY16" fmla="*/ 753035 h 3442447"/>
                <a:gd name="connsiteX17" fmla="*/ 1237130 w 6629400"/>
                <a:gd name="connsiteY17" fmla="*/ 719418 h 3442447"/>
                <a:gd name="connsiteX18" fmla="*/ 1223683 w 6629400"/>
                <a:gd name="connsiteY18" fmla="*/ 1102659 h 3442447"/>
                <a:gd name="connsiteX19" fmla="*/ 0 w 6629400"/>
                <a:gd name="connsiteY19" fmla="*/ 1136277 h 3442447"/>
                <a:gd name="connsiteX20" fmla="*/ 6724 w 6629400"/>
                <a:gd name="connsiteY20" fmla="*/ 255494 h 3442447"/>
                <a:gd name="connsiteX0" fmla="*/ 6724 w 6629400"/>
                <a:gd name="connsiteY0" fmla="*/ 255494 h 3442447"/>
                <a:gd name="connsiteX1" fmla="*/ 1237130 w 6629400"/>
                <a:gd name="connsiteY1" fmla="*/ 268941 h 3442447"/>
                <a:gd name="connsiteX2" fmla="*/ 1230406 w 6629400"/>
                <a:gd name="connsiteY2" fmla="*/ 0 h 3442447"/>
                <a:gd name="connsiteX3" fmla="*/ 2487706 w 6629400"/>
                <a:gd name="connsiteY3" fmla="*/ 0 h 3442447"/>
                <a:gd name="connsiteX4" fmla="*/ 2507877 w 6629400"/>
                <a:gd name="connsiteY4" fmla="*/ 867335 h 3442447"/>
                <a:gd name="connsiteX5" fmla="*/ 3859306 w 6629400"/>
                <a:gd name="connsiteY5" fmla="*/ 847165 h 3442447"/>
                <a:gd name="connsiteX6" fmla="*/ 3879477 w 6629400"/>
                <a:gd name="connsiteY6" fmla="*/ 1566583 h 3442447"/>
                <a:gd name="connsiteX7" fmla="*/ 5170394 w 6629400"/>
                <a:gd name="connsiteY7" fmla="*/ 1600200 h 3442447"/>
                <a:gd name="connsiteX8" fmla="*/ 5170394 w 6629400"/>
                <a:gd name="connsiteY8" fmla="*/ 2689412 h 3442447"/>
                <a:gd name="connsiteX9" fmla="*/ 6629400 w 6629400"/>
                <a:gd name="connsiteY9" fmla="*/ 2682688 h 3442447"/>
                <a:gd name="connsiteX10" fmla="*/ 6615953 w 6629400"/>
                <a:gd name="connsiteY10" fmla="*/ 3402106 h 3442447"/>
                <a:gd name="connsiteX11" fmla="*/ 5156947 w 6629400"/>
                <a:gd name="connsiteY11" fmla="*/ 3442447 h 3442447"/>
                <a:gd name="connsiteX12" fmla="*/ 5123330 w 6629400"/>
                <a:gd name="connsiteY12" fmla="*/ 2111188 h 3442447"/>
                <a:gd name="connsiteX13" fmla="*/ 3866030 w 6629400"/>
                <a:gd name="connsiteY13" fmla="*/ 2070847 h 3442447"/>
                <a:gd name="connsiteX14" fmla="*/ 3812242 w 6629400"/>
                <a:gd name="connsiteY14" fmla="*/ 1593476 h 3442447"/>
                <a:gd name="connsiteX15" fmla="*/ 2480982 w 6629400"/>
                <a:gd name="connsiteY15" fmla="*/ 1586753 h 3442447"/>
                <a:gd name="connsiteX16" fmla="*/ 2447365 w 6629400"/>
                <a:gd name="connsiteY16" fmla="*/ 753035 h 3442447"/>
                <a:gd name="connsiteX17" fmla="*/ 1237130 w 6629400"/>
                <a:gd name="connsiteY17" fmla="*/ 719418 h 3442447"/>
                <a:gd name="connsiteX18" fmla="*/ 1223683 w 6629400"/>
                <a:gd name="connsiteY18" fmla="*/ 1102659 h 3442447"/>
                <a:gd name="connsiteX19" fmla="*/ 0 w 6629400"/>
                <a:gd name="connsiteY19" fmla="*/ 1136277 h 3442447"/>
                <a:gd name="connsiteX20" fmla="*/ 6724 w 6629400"/>
                <a:gd name="connsiteY20" fmla="*/ 255494 h 34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29400" h="3442447">
                  <a:moveTo>
                    <a:pt x="6724" y="255494"/>
                  </a:moveTo>
                  <a:lnTo>
                    <a:pt x="1237130" y="268941"/>
                  </a:lnTo>
                  <a:lnTo>
                    <a:pt x="1230406" y="0"/>
                  </a:lnTo>
                  <a:lnTo>
                    <a:pt x="2487706" y="0"/>
                  </a:lnTo>
                  <a:lnTo>
                    <a:pt x="2507877" y="867335"/>
                  </a:lnTo>
                  <a:lnTo>
                    <a:pt x="3859306" y="847165"/>
                  </a:lnTo>
                  <a:lnTo>
                    <a:pt x="3879477" y="1566583"/>
                  </a:lnTo>
                  <a:lnTo>
                    <a:pt x="5170394" y="1600200"/>
                  </a:lnTo>
                  <a:lnTo>
                    <a:pt x="5170394" y="2689412"/>
                  </a:lnTo>
                  <a:lnTo>
                    <a:pt x="6629400" y="2682688"/>
                  </a:lnTo>
                  <a:lnTo>
                    <a:pt x="6615953" y="3402106"/>
                  </a:lnTo>
                  <a:lnTo>
                    <a:pt x="5156947" y="3442447"/>
                  </a:lnTo>
                  <a:lnTo>
                    <a:pt x="5123330" y="2111188"/>
                  </a:lnTo>
                  <a:lnTo>
                    <a:pt x="3866030" y="2070847"/>
                  </a:lnTo>
                  <a:lnTo>
                    <a:pt x="3812242" y="1593476"/>
                  </a:lnTo>
                  <a:lnTo>
                    <a:pt x="2480982" y="1586753"/>
                  </a:lnTo>
                  <a:lnTo>
                    <a:pt x="2447365" y="753035"/>
                  </a:lnTo>
                  <a:lnTo>
                    <a:pt x="1237130" y="719418"/>
                  </a:lnTo>
                  <a:lnTo>
                    <a:pt x="1223683" y="1102659"/>
                  </a:lnTo>
                  <a:lnTo>
                    <a:pt x="0" y="1136277"/>
                  </a:lnTo>
                  <a:cubicBezTo>
                    <a:pt x="2241" y="842683"/>
                    <a:pt x="4483" y="549088"/>
                    <a:pt x="6724" y="255494"/>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bg1"/>
                </a:solidFill>
              </a:endParaRPr>
            </a:p>
          </p:txBody>
        </p:sp>
        <p:sp>
          <p:nvSpPr>
            <p:cNvPr id="8" name="TextBox 7"/>
            <p:cNvSpPr txBox="1"/>
            <p:nvPr/>
          </p:nvSpPr>
          <p:spPr>
            <a:xfrm>
              <a:off x="468974" y="3886200"/>
              <a:ext cx="1482522" cy="584775"/>
            </a:xfrm>
            <a:prstGeom prst="rect">
              <a:avLst/>
            </a:prstGeom>
            <a:noFill/>
          </p:spPr>
          <p:txBody>
            <a:bodyPr wrap="none" rtlCol="0">
              <a:spAutoFit/>
            </a:bodyPr>
            <a:lstStyle/>
            <a:p>
              <a:r>
                <a:rPr lang="en-US" sz="3200" dirty="0" smtClean="0">
                  <a:solidFill>
                    <a:srgbClr val="C00000"/>
                  </a:solidFill>
                  <a:effectLst>
                    <a:outerShdw blurRad="38100" dist="38100" dir="2700000" algn="tl">
                      <a:srgbClr val="000000">
                        <a:alpha val="43137"/>
                      </a:srgbClr>
                    </a:outerShdw>
                  </a:effectLst>
                </a:rPr>
                <a:t>Testing</a:t>
              </a:r>
              <a:endParaRPr lang="en-US" sz="3200" dirty="0">
                <a:solidFill>
                  <a:srgbClr val="C00000"/>
                </a:solidFill>
                <a:effectLst>
                  <a:outerShdw blurRad="38100" dist="38100" dir="2700000" algn="tl">
                    <a:srgbClr val="000000">
                      <a:alpha val="43137"/>
                    </a:srgbClr>
                  </a:outerShdw>
                </a:effectLst>
              </a:endParaRPr>
            </a:p>
          </p:txBody>
        </p:sp>
      </p:grpSp>
      <p:sp>
        <p:nvSpPr>
          <p:cNvPr id="13" name="Title 1"/>
          <p:cNvSpPr>
            <a:spLocks noGrp="1"/>
          </p:cNvSpPr>
          <p:nvPr>
            <p:ph type="title"/>
          </p:nvPr>
        </p:nvSpPr>
        <p:spPr>
          <a:xfrm>
            <a:off x="352752" y="961011"/>
            <a:ext cx="8460171" cy="369332"/>
          </a:xfrm>
        </p:spPr>
        <p:txBody>
          <a:bodyPr/>
          <a:lstStyle/>
          <a:p>
            <a:pPr>
              <a:defRPr/>
            </a:pPr>
            <a:r>
              <a:rPr lang="en-US" b="0" dirty="0" smtClean="0">
                <a:solidFill>
                  <a:schemeClr val="accent1"/>
                </a:solidFill>
              </a:rPr>
              <a:t>Discovering the</a:t>
            </a:r>
            <a:r>
              <a:rPr b="0" dirty="0" smtClean="0">
                <a:solidFill>
                  <a:schemeClr val="accent1"/>
                </a:solidFill>
              </a:rPr>
              <a:t> Core Responsibilities</a:t>
            </a:r>
            <a:endParaRPr b="0" dirty="0">
              <a:solidFill>
                <a:schemeClr val="accent1"/>
              </a:solidFill>
            </a:endParaRPr>
          </a:p>
        </p:txBody>
      </p:sp>
    </p:spTree>
    <p:extLst>
      <p:ext uri="{BB962C8B-B14F-4D97-AF65-F5344CB8AC3E}">
        <p14:creationId xmlns:p14="http://schemas.microsoft.com/office/powerpoint/2010/main" val="233203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4301" y="889223"/>
            <a:ext cx="4751388" cy="5184551"/>
          </a:xfrm>
        </p:spPr>
        <p:txBody>
          <a:bodyPr/>
          <a:lstStyle/>
          <a:p>
            <a:endParaRPr lang="en-US" dirty="0" smtClean="0"/>
          </a:p>
          <a:p>
            <a:pPr lvl="1"/>
            <a:endParaRPr lang="en-US" dirty="0"/>
          </a:p>
          <a:p>
            <a:pPr lvl="1"/>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1174867"/>
            <a:ext cx="8305801" cy="50624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7" name="Group 6"/>
          <p:cNvGrpSpPr/>
          <p:nvPr/>
        </p:nvGrpSpPr>
        <p:grpSpPr>
          <a:xfrm>
            <a:off x="468974" y="2579687"/>
            <a:ext cx="8370226" cy="1727775"/>
            <a:chOff x="468974" y="2743200"/>
            <a:chExt cx="8370226" cy="1727775"/>
          </a:xfrm>
        </p:grpSpPr>
        <p:sp>
          <p:nvSpPr>
            <p:cNvPr id="4" name="Pentagon 3"/>
            <p:cNvSpPr/>
            <p:nvPr/>
          </p:nvSpPr>
          <p:spPr>
            <a:xfrm>
              <a:off x="1219200" y="2743200"/>
              <a:ext cx="7620000" cy="1066800"/>
            </a:xfrm>
            <a:prstGeom prst="homePlate">
              <a:avLst>
                <a:gd name="adj" fmla="val 22269"/>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bg1"/>
                </a:solidFill>
              </a:endParaRPr>
            </a:p>
          </p:txBody>
        </p:sp>
        <p:sp>
          <p:nvSpPr>
            <p:cNvPr id="8" name="TextBox 7"/>
            <p:cNvSpPr txBox="1"/>
            <p:nvPr/>
          </p:nvSpPr>
          <p:spPr>
            <a:xfrm>
              <a:off x="468974" y="3886200"/>
              <a:ext cx="1482522" cy="584775"/>
            </a:xfrm>
            <a:prstGeom prst="rect">
              <a:avLst/>
            </a:prstGeom>
            <a:noFill/>
          </p:spPr>
          <p:txBody>
            <a:bodyPr wrap="none" rtlCol="0">
              <a:spAutoFit/>
            </a:bodyPr>
            <a:lstStyle/>
            <a:p>
              <a:r>
                <a:rPr lang="en-US" sz="3200" dirty="0" smtClean="0">
                  <a:solidFill>
                    <a:srgbClr val="C00000"/>
                  </a:solidFill>
                  <a:effectLst>
                    <a:outerShdw blurRad="38100" dist="38100" dir="2700000" algn="tl">
                      <a:srgbClr val="000000">
                        <a:alpha val="43137"/>
                      </a:srgbClr>
                    </a:outerShdw>
                  </a:effectLst>
                </a:rPr>
                <a:t>Testing</a:t>
              </a:r>
              <a:endParaRPr lang="en-US" sz="3200" dirty="0">
                <a:solidFill>
                  <a:srgbClr val="C00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1760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Discovering the</a:t>
            </a:r>
            <a:r>
              <a:rPr dirty="0" smtClean="0"/>
              <a:t> Core Responsibilities</a:t>
            </a:r>
            <a:endParaRPr dirty="0"/>
          </a:p>
        </p:txBody>
      </p:sp>
      <p:graphicFrame>
        <p:nvGraphicFramePr>
          <p:cNvPr id="7" name="Table 6"/>
          <p:cNvGraphicFramePr>
            <a:graphicFrameLocks noGrp="1"/>
          </p:cNvGraphicFramePr>
          <p:nvPr>
            <p:extLst/>
          </p:nvPr>
        </p:nvGraphicFramePr>
        <p:xfrm>
          <a:off x="481261" y="1807916"/>
          <a:ext cx="1982788" cy="3603625"/>
        </p:xfrm>
        <a:graphic>
          <a:graphicData uri="http://schemas.openxmlformats.org/drawingml/2006/table">
            <a:tbl>
              <a:tblPr/>
              <a:tblGrid>
                <a:gridCol w="1982788"/>
              </a:tblGrid>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Delivery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rebuchet MS" panose="020B0603020202020204" pitchFamily="34" charset="0"/>
                          <a:ea typeface="MS PGothic" panose="020B0600070205080204" pitchFamily="34" charset="-128"/>
                        </a:rPr>
                        <a:t>Business Engagement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rebuchet MS" panose="020B0603020202020204" pitchFamily="34" charset="0"/>
                          <a:ea typeface="MS PGothic" panose="020B0600070205080204" pitchFamily="34" charset="-128"/>
                        </a:rPr>
                        <a:t>Teamwork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rebuchet MS" panose="020B0603020202020204" pitchFamily="34" charset="0"/>
                          <a:ea typeface="MS PGothic" panose="020B0600070205080204" pitchFamily="34" charset="-128"/>
                        </a:rPr>
                        <a:t>Quality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Initiative and Innovation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4" name="Table 3"/>
          <p:cNvGraphicFramePr>
            <a:graphicFrameLocks noGrp="1"/>
          </p:cNvGraphicFramePr>
          <p:nvPr>
            <p:extLst/>
          </p:nvPr>
        </p:nvGraphicFramePr>
        <p:xfrm>
          <a:off x="2464048" y="1807915"/>
          <a:ext cx="6162592" cy="3603625"/>
        </p:xfrm>
        <a:graphic>
          <a:graphicData uri="http://schemas.openxmlformats.org/drawingml/2006/table">
            <a:tbl>
              <a:tblPr/>
              <a:tblGrid>
                <a:gridCol w="6162592"/>
              </a:tblGrid>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US" sz="2000" b="0" i="0" u="none" strike="noStrike" kern="1200" baseline="0" dirty="0" smtClean="0">
                          <a:solidFill>
                            <a:schemeClr val="tx1"/>
                          </a:solidFill>
                          <a:effectLst/>
                          <a:latin typeface="Verdana" panose="020B0604030504040204" pitchFamily="34" charset="0"/>
                          <a:ea typeface="MS PGothic" panose="020B0600070205080204" pitchFamily="34" charset="-128"/>
                          <a:cs typeface="+mn-cs"/>
                        </a:rPr>
                        <a:t>Deliver technical solutions </a:t>
                      </a:r>
                      <a:endPar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US" sz="2000" b="0" i="0" u="none" strike="noStrike" kern="1200" baseline="0" dirty="0" smtClean="0">
                          <a:solidFill>
                            <a:schemeClr val="tx1"/>
                          </a:solidFill>
                          <a:effectLst/>
                          <a:latin typeface="Verdana" panose="020B0604030504040204" pitchFamily="34" charset="0"/>
                          <a:ea typeface="MS PGothic" panose="020B0600070205080204" pitchFamily="34" charset="-128"/>
                          <a:cs typeface="+mn-cs"/>
                        </a:rPr>
                        <a:t>Partner with customer stakeholders </a:t>
                      </a:r>
                      <a:endPar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US" sz="2000" b="0" i="0" u="none" strike="noStrike" kern="1200" baseline="0" dirty="0" smtClean="0">
                          <a:solidFill>
                            <a:schemeClr val="tx1"/>
                          </a:solidFill>
                          <a:effectLst/>
                          <a:latin typeface="Verdana" panose="020B0604030504040204" pitchFamily="34" charset="0"/>
                          <a:ea typeface="MS PGothic" panose="020B0600070205080204" pitchFamily="34" charset="-128"/>
                          <a:cs typeface="+mn-cs"/>
                        </a:rPr>
                        <a:t>Collaborate with teammates </a:t>
                      </a:r>
                      <a:endPar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US" sz="2000" b="0" i="0" u="none" strike="noStrike" kern="1200" baseline="0" dirty="0" smtClean="0">
                          <a:solidFill>
                            <a:schemeClr val="tx1"/>
                          </a:solidFill>
                          <a:effectLst/>
                          <a:latin typeface="Verdana" panose="020B0604030504040204" pitchFamily="34" charset="0"/>
                          <a:ea typeface="MS PGothic" panose="020B0600070205080204" pitchFamily="34" charset="-128"/>
                          <a:cs typeface="+mn-cs"/>
                        </a:rPr>
                        <a:t>Build quality into software from the ground up </a:t>
                      </a:r>
                      <a:endPar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US" sz="2000" b="0" i="0" u="none" strike="noStrike" kern="1200" baseline="0" dirty="0" smtClean="0">
                          <a:solidFill>
                            <a:schemeClr val="tx1"/>
                          </a:solidFill>
                          <a:effectLst/>
                          <a:latin typeface="Verdana" panose="020B0604030504040204" pitchFamily="34" charset="0"/>
                          <a:ea typeface="MS PGothic" panose="020B0600070205080204" pitchFamily="34" charset="-128"/>
                          <a:cs typeface="+mn-cs"/>
                        </a:rPr>
                        <a:t>Take initiative and innovate </a:t>
                      </a:r>
                      <a:endPar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3602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776675"/>
            <a:ext cx="8590343" cy="369332"/>
          </a:xfrm>
        </p:spPr>
        <p:txBody>
          <a:bodyPr/>
          <a:lstStyle/>
          <a:p>
            <a:pPr>
              <a:defRPr/>
            </a:pPr>
            <a:r>
              <a:rPr lang="en-US" b="0" dirty="0" smtClean="0">
                <a:solidFill>
                  <a:schemeClr val="accent1"/>
                </a:solidFill>
                <a:latin typeface="Verdana" panose="020B0604030504040204" pitchFamily="34" charset="0"/>
              </a:rPr>
              <a:t>Build quality into software from the ground up</a:t>
            </a:r>
            <a:endParaRPr lang="en-US" b="0" dirty="0">
              <a:solidFill>
                <a:schemeClr val="accent1"/>
              </a:solidFill>
              <a:latin typeface="Verdana" panose="020B0604030504040204" pitchFamily="34" charset="0"/>
            </a:endParaRPr>
          </a:p>
        </p:txBody>
      </p:sp>
      <p:sp>
        <p:nvSpPr>
          <p:cNvPr id="31747" name="Content Placeholder 2"/>
          <p:cNvSpPr>
            <a:spLocks noGrp="1"/>
          </p:cNvSpPr>
          <p:nvPr>
            <p:ph idx="1"/>
          </p:nvPr>
        </p:nvSpPr>
        <p:spPr>
          <a:xfrm>
            <a:off x="3924300" y="1988840"/>
            <a:ext cx="4751388" cy="4248448"/>
          </a:xfrm>
        </p:spPr>
        <p:txBody>
          <a:bodyPr/>
          <a:lstStyle/>
          <a:p>
            <a:pPr>
              <a:buFontTx/>
              <a:buChar char="•"/>
            </a:pPr>
            <a:r>
              <a:rPr lang="en-US" altLang="en-US" i="1" dirty="0" smtClean="0">
                <a:latin typeface="Verdana" panose="020B0604030504040204" pitchFamily="34" charset="0"/>
              </a:rPr>
              <a:t>Key contributions to consider:</a:t>
            </a:r>
            <a:endParaRPr lang="en-US" altLang="en-US" dirty="0" smtClean="0">
              <a:latin typeface="Verdana" panose="020B0604030504040204" pitchFamily="34" charset="0"/>
            </a:endParaRPr>
          </a:p>
          <a:p>
            <a:pPr lvl="1"/>
            <a:r>
              <a:rPr lang="en-US" altLang="en-US" dirty="0" smtClean="0">
                <a:latin typeface="Verdana" panose="020B0604030504040204" pitchFamily="34" charset="0"/>
              </a:rPr>
              <a:t>Clean code</a:t>
            </a:r>
          </a:p>
          <a:p>
            <a:pPr lvl="1"/>
            <a:r>
              <a:rPr lang="en-US" altLang="en-US" dirty="0" smtClean="0">
                <a:latin typeface="Verdana" panose="020B0604030504040204" pitchFamily="34" charset="0"/>
              </a:rPr>
              <a:t>Automated unit &amp; integration tests</a:t>
            </a:r>
          </a:p>
          <a:p>
            <a:pPr lvl="1"/>
            <a:r>
              <a:rPr lang="en-US" altLang="en-US" dirty="0" smtClean="0">
                <a:latin typeface="Verdana" panose="020B0604030504040204" pitchFamily="34" charset="0"/>
              </a:rPr>
              <a:t>Peer review</a:t>
            </a:r>
          </a:p>
          <a:p>
            <a:pPr lvl="1"/>
            <a:r>
              <a:rPr lang="en-US" altLang="en-US" dirty="0" smtClean="0">
                <a:latin typeface="Verdana" panose="020B0604030504040204" pitchFamily="34" charset="0"/>
              </a:rPr>
              <a:t>Reduction of technical debt</a:t>
            </a:r>
          </a:p>
          <a:p>
            <a:pPr lvl="1"/>
            <a:endParaRPr lang="en-US" altLang="en-US" dirty="0" smtClean="0">
              <a:latin typeface="Verdana" panose="020B0604030504040204" pitchFamily="34" charset="0"/>
            </a:endParaRPr>
          </a:p>
          <a:p>
            <a:pPr>
              <a:buFontTx/>
              <a:buChar char="•"/>
            </a:pPr>
            <a:endParaRPr lang="en-US" altLang="en-US" dirty="0" smtClean="0">
              <a:latin typeface="Verdana" panose="020B060403050404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92" y="1733793"/>
            <a:ext cx="4953992" cy="4126675"/>
          </a:xfrm>
          <a:prstGeom prst="rect">
            <a:avLst/>
          </a:prstGeom>
        </p:spPr>
      </p:pic>
    </p:spTree>
    <p:extLst>
      <p:ext uri="{BB962C8B-B14F-4D97-AF65-F5344CB8AC3E}">
        <p14:creationId xmlns:p14="http://schemas.microsoft.com/office/powerpoint/2010/main" val="30373732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24744"/>
            <a:ext cx="5327650" cy="369332"/>
          </a:xfrm>
        </p:spPr>
        <p:txBody>
          <a:bodyPr/>
          <a:lstStyle/>
          <a:p>
            <a:pPr>
              <a:defRPr/>
            </a:pPr>
            <a:r>
              <a:rPr lang="en-US" b="0" dirty="0">
                <a:solidFill>
                  <a:schemeClr val="accent1"/>
                </a:solidFill>
                <a:latin typeface="Verdana" panose="020B0604030504040204" pitchFamily="34" charset="0"/>
              </a:rPr>
              <a:t>Expectations by level</a:t>
            </a:r>
            <a:endParaRPr b="0" dirty="0">
              <a:solidFill>
                <a:schemeClr val="accent1"/>
              </a:solidFill>
              <a:latin typeface="Verdana" panose="020B0604030504040204" pitchFamily="34" charset="0"/>
            </a:endParaRPr>
          </a:p>
        </p:txBody>
      </p:sp>
      <p:graphicFrame>
        <p:nvGraphicFramePr>
          <p:cNvPr id="4" name="Content Placeholder 3"/>
          <p:cNvGraphicFramePr>
            <a:graphicFrameLocks noGrp="1"/>
          </p:cNvGraphicFramePr>
          <p:nvPr>
            <p:ph idx="1"/>
          </p:nvPr>
        </p:nvGraphicFramePr>
        <p:xfrm>
          <a:off x="381000" y="2492375"/>
          <a:ext cx="8229600" cy="2362200"/>
        </p:xfrm>
        <a:graphic>
          <a:graphicData uri="http://schemas.openxmlformats.org/drawingml/2006/table">
            <a:tbl>
              <a:tblPr bandRow="1">
                <a:tableStyleId>{5940675A-B579-460E-94D1-54222C63F5DA}</a:tableStyleId>
              </a:tblPr>
              <a:tblGrid>
                <a:gridCol w="4953000">
                  <a:extLst>
                    <a:ext uri="{9D8B030D-6E8A-4147-A177-3AD203B41FA5}"/>
                  </a:extLst>
                </a:gridCol>
                <a:gridCol w="3276600">
                  <a:extLst>
                    <a:ext uri="{9D8B030D-6E8A-4147-A177-3AD203B41FA5}"/>
                  </a:extLst>
                </a:gridCol>
              </a:tblGrid>
              <a:tr h="393700">
                <a:tc>
                  <a:txBody>
                    <a:bodyPr/>
                    <a:lstStyle/>
                    <a:p>
                      <a:pPr marL="0" marR="0">
                        <a:lnSpc>
                          <a:spcPct val="115000"/>
                        </a:lnSpc>
                        <a:spcBef>
                          <a:spcPts val="0"/>
                        </a:spcBef>
                        <a:spcAft>
                          <a:spcPts val="0"/>
                        </a:spcAft>
                      </a:pPr>
                      <a:r>
                        <a:rPr lang="en-US" sz="2000" dirty="0" smtClean="0">
                          <a:effectLst/>
                        </a:rPr>
                        <a:t>Associate Software </a:t>
                      </a:r>
                      <a:r>
                        <a:rPr lang="en-US" sz="2000" dirty="0">
                          <a:effectLst/>
                        </a:rPr>
                        <a:t>Engineer</a:t>
                      </a:r>
                      <a:endParaRPr lang="en-US" sz="2000" dirty="0">
                        <a:solidFill>
                          <a:schemeClr val="tx1"/>
                        </a:solidFill>
                        <a:effectLst/>
                        <a:latin typeface="Calibri"/>
                        <a:ea typeface="Calibri"/>
                        <a:cs typeface="Times New Roman"/>
                      </a:endParaRPr>
                    </a:p>
                  </a:txBody>
                  <a:tcPr marL="54106" marR="54106"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rPr>
                        <a:t>With direction</a:t>
                      </a:r>
                      <a:endParaRPr lang="en-US" sz="2000" i="1" dirty="0">
                        <a:solidFill>
                          <a:schemeClr val="tx1"/>
                        </a:solidFill>
                        <a:effectLst/>
                        <a:latin typeface="Calibri"/>
                        <a:ea typeface="Calibri"/>
                        <a:cs typeface="Times New Roman"/>
                      </a:endParaRPr>
                    </a:p>
                  </a:txBody>
                  <a:tcPr marL="54106" marR="54106"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r h="393700">
                <a:tc>
                  <a:txBody>
                    <a:bodyPr/>
                    <a:lstStyle/>
                    <a:p>
                      <a:pPr marL="0" marR="0">
                        <a:lnSpc>
                          <a:spcPct val="115000"/>
                        </a:lnSpc>
                        <a:spcBef>
                          <a:spcPts val="0"/>
                        </a:spcBef>
                        <a:spcAft>
                          <a:spcPts val="0"/>
                        </a:spcAft>
                      </a:pPr>
                      <a:r>
                        <a:rPr lang="en-US" sz="2000" dirty="0">
                          <a:effectLst/>
                        </a:rPr>
                        <a:t>Software Engineer</a:t>
                      </a:r>
                      <a:endParaRPr lang="en-US" sz="2000" dirty="0">
                        <a:effectLst/>
                        <a:latin typeface="Calibri"/>
                        <a:ea typeface="Calibri"/>
                        <a:cs typeface="Times New Roman"/>
                      </a:endParaRPr>
                    </a:p>
                  </a:txBody>
                  <a:tcPr marL="54106" marR="54106"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rPr>
                        <a:t>With support</a:t>
                      </a:r>
                      <a:endParaRPr lang="en-US" sz="2000" i="1" dirty="0">
                        <a:effectLst/>
                        <a:latin typeface="Calibri"/>
                        <a:ea typeface="Calibri"/>
                        <a:cs typeface="Times New Roman"/>
                      </a:endParaRPr>
                    </a:p>
                  </a:txBody>
                  <a:tcPr marL="54106" marR="54106"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r h="393700">
                <a:tc>
                  <a:txBody>
                    <a:bodyPr/>
                    <a:lstStyle/>
                    <a:p>
                      <a:pPr marL="0" marR="0">
                        <a:lnSpc>
                          <a:spcPct val="115000"/>
                        </a:lnSpc>
                        <a:spcBef>
                          <a:spcPts val="0"/>
                        </a:spcBef>
                        <a:spcAft>
                          <a:spcPts val="0"/>
                        </a:spcAft>
                      </a:pPr>
                      <a:r>
                        <a:rPr lang="en-US" sz="2000" dirty="0">
                          <a:effectLst/>
                        </a:rPr>
                        <a:t>Senior Software Engineer</a:t>
                      </a:r>
                      <a:endParaRPr lang="en-US" sz="2000" dirty="0">
                        <a:effectLst/>
                        <a:latin typeface="Calibri"/>
                        <a:ea typeface="Calibri"/>
                        <a:cs typeface="Times New Roman"/>
                      </a:endParaRPr>
                    </a:p>
                  </a:txBody>
                  <a:tcPr marL="54106" marR="54106"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rPr>
                        <a:t>Self-directed</a:t>
                      </a:r>
                      <a:endParaRPr lang="en-US" sz="2000" i="1" dirty="0">
                        <a:effectLst/>
                        <a:latin typeface="Calibri"/>
                        <a:ea typeface="Calibri"/>
                        <a:cs typeface="Times New Roman"/>
                      </a:endParaRPr>
                    </a:p>
                  </a:txBody>
                  <a:tcPr marL="54106" marR="54106"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r h="393700">
                <a:tc>
                  <a:txBody>
                    <a:bodyPr/>
                    <a:lstStyle/>
                    <a:p>
                      <a:pPr marL="0" marR="0">
                        <a:lnSpc>
                          <a:spcPct val="115000"/>
                        </a:lnSpc>
                        <a:spcBef>
                          <a:spcPts val="0"/>
                        </a:spcBef>
                        <a:spcAft>
                          <a:spcPts val="0"/>
                        </a:spcAft>
                      </a:pPr>
                      <a:r>
                        <a:rPr lang="en-US" sz="2000" dirty="0">
                          <a:effectLst/>
                        </a:rPr>
                        <a:t>Principal Software Engineer</a:t>
                      </a:r>
                      <a:endParaRPr lang="en-US" sz="2000" dirty="0">
                        <a:effectLst/>
                        <a:latin typeface="Calibri"/>
                        <a:ea typeface="Calibri"/>
                        <a:cs typeface="Times New Roman"/>
                      </a:endParaRPr>
                    </a:p>
                  </a:txBody>
                  <a:tcPr marL="54106" marR="54106"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rPr>
                        <a:t>Leader</a:t>
                      </a:r>
                      <a:endParaRPr lang="en-US" sz="2000" i="1" dirty="0">
                        <a:effectLst/>
                        <a:latin typeface="Calibri"/>
                        <a:ea typeface="Calibri"/>
                        <a:cs typeface="Times New Roman"/>
                      </a:endParaRPr>
                    </a:p>
                  </a:txBody>
                  <a:tcPr marL="54106" marR="54106"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r h="393700">
                <a:tc>
                  <a:txBody>
                    <a:bodyPr/>
                    <a:lstStyle/>
                    <a:p>
                      <a:pPr marL="0" marR="0">
                        <a:lnSpc>
                          <a:spcPct val="115000"/>
                        </a:lnSpc>
                        <a:spcBef>
                          <a:spcPts val="0"/>
                        </a:spcBef>
                        <a:spcAft>
                          <a:spcPts val="0"/>
                        </a:spcAft>
                      </a:pPr>
                      <a:r>
                        <a:rPr lang="en-US" sz="2000" dirty="0">
                          <a:effectLst/>
                        </a:rPr>
                        <a:t>Senior Principal Software Engineer</a:t>
                      </a:r>
                      <a:endParaRPr lang="en-US" sz="2000" dirty="0">
                        <a:effectLst/>
                        <a:latin typeface="Calibri"/>
                        <a:ea typeface="Calibri"/>
                        <a:cs typeface="Times New Roman"/>
                      </a:endParaRPr>
                    </a:p>
                  </a:txBody>
                  <a:tcPr marL="54106" marR="54106"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rPr>
                        <a:t>Mentor</a:t>
                      </a:r>
                      <a:endParaRPr lang="en-US" sz="2000" i="1" dirty="0">
                        <a:effectLst/>
                        <a:latin typeface="Calibri"/>
                        <a:ea typeface="Calibri"/>
                        <a:cs typeface="Times New Roman"/>
                      </a:endParaRPr>
                    </a:p>
                  </a:txBody>
                  <a:tcPr marL="54106" marR="54106"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r h="393700">
                <a:tc>
                  <a:txBody>
                    <a:bodyPr/>
                    <a:lstStyle/>
                    <a:p>
                      <a:pPr marL="0" marR="0">
                        <a:lnSpc>
                          <a:spcPct val="115000"/>
                        </a:lnSpc>
                        <a:spcBef>
                          <a:spcPts val="0"/>
                        </a:spcBef>
                        <a:spcAft>
                          <a:spcPts val="0"/>
                        </a:spcAft>
                      </a:pPr>
                      <a:r>
                        <a:rPr lang="en-US" sz="2000" dirty="0">
                          <a:effectLst/>
                        </a:rPr>
                        <a:t>Executive Software Engineer</a:t>
                      </a:r>
                      <a:endParaRPr lang="en-US" sz="2000" dirty="0">
                        <a:effectLst/>
                        <a:latin typeface="Calibri"/>
                        <a:ea typeface="Calibri"/>
                        <a:cs typeface="Times New Roman"/>
                      </a:endParaRPr>
                    </a:p>
                  </a:txBody>
                  <a:tcPr marL="54106" marR="54106"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a:effectLst/>
                        </a:rPr>
                        <a:t>Visionary</a:t>
                      </a:r>
                      <a:endParaRPr lang="en-US" sz="2000" i="1" dirty="0">
                        <a:effectLst/>
                        <a:latin typeface="Calibri"/>
                        <a:ea typeface="Calibri"/>
                        <a:cs typeface="Times New Roman"/>
                      </a:endParaRPr>
                    </a:p>
                  </a:txBody>
                  <a:tcPr marL="54106" marR="54106"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bl>
          </a:graphicData>
        </a:graphic>
      </p:graphicFrame>
    </p:spTree>
    <p:extLst>
      <p:ext uri="{BB962C8B-B14F-4D97-AF65-F5344CB8AC3E}">
        <p14:creationId xmlns:p14="http://schemas.microsoft.com/office/powerpoint/2010/main" val="3340268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38152" y="1750953"/>
            <a:ext cx="4903341" cy="4431000"/>
            <a:chOff x="3724697" y="1832745"/>
            <a:chExt cx="4903341" cy="4431000"/>
          </a:xfrm>
        </p:grpSpPr>
        <p:sp>
          <p:nvSpPr>
            <p:cNvPr id="5" name="Rectangle 4"/>
            <p:cNvSpPr/>
            <p:nvPr/>
          </p:nvSpPr>
          <p:spPr>
            <a:xfrm>
              <a:off x="3724697" y="1832746"/>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725143" y="1832746"/>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725589" y="1832745"/>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726035" y="1832745"/>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726481" y="1832745"/>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grpSp>
      <p:grpSp>
        <p:nvGrpSpPr>
          <p:cNvPr id="11" name="Group 10"/>
          <p:cNvGrpSpPr/>
          <p:nvPr/>
        </p:nvGrpSpPr>
        <p:grpSpPr>
          <a:xfrm>
            <a:off x="1019324" y="1898585"/>
            <a:ext cx="7698150" cy="4272973"/>
            <a:chOff x="1019324" y="1898585"/>
            <a:chExt cx="7698150" cy="4272973"/>
          </a:xfrm>
        </p:grpSpPr>
        <p:cxnSp>
          <p:nvCxnSpPr>
            <p:cNvPr id="13" name="Straight Connector 12"/>
            <p:cNvCxnSpPr/>
            <p:nvPr/>
          </p:nvCxnSpPr>
          <p:spPr>
            <a:xfrm>
              <a:off x="3639936" y="2349021"/>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638907" y="3272540"/>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642554" y="4198370"/>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642554" y="5124200"/>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640337" y="6047687"/>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724568" y="281222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724568" y="3731941"/>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724568" y="4660914"/>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724568" y="558885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730709" y="2336726"/>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723437" y="3268033"/>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730610" y="4198370"/>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730610" y="5117310"/>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966980" y="1898585"/>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1019324" y="1898585"/>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grpSp>
      <p:sp>
        <p:nvSpPr>
          <p:cNvPr id="57" name="Title 1"/>
          <p:cNvSpPr txBox="1">
            <a:spLocks/>
          </p:cNvSpPr>
          <p:nvPr/>
        </p:nvSpPr>
        <p:spPr>
          <a:xfrm>
            <a:off x="352752" y="961011"/>
            <a:ext cx="8460171" cy="461665"/>
          </a:xfrm>
          <a:prstGeom prst="rect">
            <a:avLst/>
          </a:prstGeom>
        </p:spPr>
        <p:txBody>
          <a:bodyPr/>
          <a:lstStyle>
            <a:lvl1pPr algn="l" defTabSz="914400" rtl="0" eaLnBrk="1" latinLnBrk="0" hangingPunct="1">
              <a:lnSpc>
                <a:spcPct val="100000"/>
              </a:lnSpc>
              <a:spcBef>
                <a:spcPct val="0"/>
              </a:spcBef>
              <a:buNone/>
              <a:defRPr sz="2400" kern="1200">
                <a:solidFill>
                  <a:schemeClr val="accent1"/>
                </a:solidFill>
                <a:latin typeface="+mj-lt"/>
                <a:ea typeface="+mj-ea"/>
                <a:cs typeface="+mj-cs"/>
              </a:defRPr>
            </a:lvl1pPr>
          </a:lstStyle>
          <a:p>
            <a:r>
              <a:rPr lang="en-US" dirty="0"/>
              <a:t>Core Responsibility Framework</a:t>
            </a:r>
          </a:p>
        </p:txBody>
      </p:sp>
    </p:spTree>
    <p:extLst>
      <p:ext uri="{BB962C8B-B14F-4D97-AF65-F5344CB8AC3E}">
        <p14:creationId xmlns:p14="http://schemas.microsoft.com/office/powerpoint/2010/main" val="101769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Partnering with HR</a:t>
            </a:r>
            <a:endParaRPr lang="en-US"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4832" y="1725305"/>
            <a:ext cx="5552702" cy="41894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752" y="1725305"/>
            <a:ext cx="1905000" cy="1428750"/>
          </a:xfrm>
          <a:prstGeom prst="rect">
            <a:avLst/>
          </a:prstGeom>
        </p:spPr>
      </p:pic>
      <p:sp>
        <p:nvSpPr>
          <p:cNvPr id="6" name="TextBox 5"/>
          <p:cNvSpPr txBox="1"/>
          <p:nvPr/>
        </p:nvSpPr>
        <p:spPr>
          <a:xfrm>
            <a:off x="279634" y="3361346"/>
            <a:ext cx="2051235" cy="523220"/>
          </a:xfrm>
          <a:prstGeom prst="rect">
            <a:avLst/>
          </a:prstGeom>
          <a:noFill/>
        </p:spPr>
        <p:txBody>
          <a:bodyPr wrap="square" rtlCol="0">
            <a:spAutoFit/>
          </a:bodyPr>
          <a:lstStyle/>
          <a:p>
            <a:r>
              <a:rPr lang="en-US" sz="1400" dirty="0" smtClean="0">
                <a:solidFill>
                  <a:schemeClr val="accent1"/>
                </a:solidFill>
              </a:rPr>
              <a:t>Abby Britt,  </a:t>
            </a:r>
          </a:p>
          <a:p>
            <a:r>
              <a:rPr lang="en-US" sz="1400" dirty="0" err="1" smtClean="0">
                <a:solidFill>
                  <a:schemeClr val="accent1"/>
                </a:solidFill>
              </a:rPr>
              <a:t>Sr</a:t>
            </a:r>
            <a:r>
              <a:rPr lang="en-US" sz="1400" dirty="0" smtClean="0">
                <a:solidFill>
                  <a:schemeClr val="accent1"/>
                </a:solidFill>
              </a:rPr>
              <a:t> HR Manager</a:t>
            </a:r>
            <a:endParaRPr lang="en-US" sz="1400" dirty="0">
              <a:solidFill>
                <a:schemeClr val="accent1"/>
              </a:solidFill>
            </a:endParaRPr>
          </a:p>
        </p:txBody>
      </p:sp>
    </p:spTree>
    <p:extLst>
      <p:ext uri="{BB962C8B-B14F-4D97-AF65-F5344CB8AC3E}">
        <p14:creationId xmlns:p14="http://schemas.microsoft.com/office/powerpoint/2010/main" val="16953629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10712" y="1777635"/>
            <a:ext cx="7858655" cy="4034016"/>
            <a:chOff x="124882" y="1454150"/>
            <a:chExt cx="8790518" cy="4267251"/>
          </a:xfrm>
        </p:grpSpPr>
        <p:sp>
          <p:nvSpPr>
            <p:cNvPr id="8" name="AutoShape 5"/>
            <p:cNvSpPr>
              <a:spLocks noChangeAspect="1" noChangeArrowheads="1"/>
            </p:cNvSpPr>
            <p:nvPr/>
          </p:nvSpPr>
          <p:spPr bwMode="auto">
            <a:xfrm rot="6109147" flipH="1" flipV="1">
              <a:off x="4462463" y="1557337"/>
              <a:ext cx="1784350" cy="1577975"/>
            </a:xfrm>
            <a:custGeom>
              <a:avLst/>
              <a:gdLst>
                <a:gd name="G0" fmla="+- 4261215 0 0"/>
                <a:gd name="G1" fmla="+- -10890144 0 0"/>
                <a:gd name="G2" fmla="+- 4261215 0 -10890144"/>
                <a:gd name="G3" fmla="+- 10800 0 0"/>
                <a:gd name="G4" fmla="+- 0 0 4261215"/>
                <a:gd name="T0" fmla="*/ 360 256 1"/>
                <a:gd name="T1" fmla="*/ 0 256 1"/>
                <a:gd name="G5" fmla="+- G2 T0 T1"/>
                <a:gd name="G6" fmla="?: G2 G2 G5"/>
                <a:gd name="G7" fmla="+- 0 0 G6"/>
                <a:gd name="G8" fmla="+- 7674 0 0"/>
                <a:gd name="G9" fmla="+- 0 0 -10890144"/>
                <a:gd name="G10" fmla="+- 7674 0 2700"/>
                <a:gd name="G11" fmla="cos G10 4261215"/>
                <a:gd name="G12" fmla="sin G10 4261215"/>
                <a:gd name="G13" fmla="cos 13500 4261215"/>
                <a:gd name="G14" fmla="sin 13500 4261215"/>
                <a:gd name="G15" fmla="+- G11 10800 0"/>
                <a:gd name="G16" fmla="+- G12 10800 0"/>
                <a:gd name="G17" fmla="+- G13 10800 0"/>
                <a:gd name="G18" fmla="+- G14 10800 0"/>
                <a:gd name="G19" fmla="*/ 7674 1 2"/>
                <a:gd name="G20" fmla="+- G19 5400 0"/>
                <a:gd name="G21" fmla="cos G20 4261215"/>
                <a:gd name="G22" fmla="sin G20 4261215"/>
                <a:gd name="G23" fmla="+- G21 10800 0"/>
                <a:gd name="G24" fmla="+- G12 G23 G22"/>
                <a:gd name="G25" fmla="+- G22 G23 G11"/>
                <a:gd name="G26" fmla="cos 10800 4261215"/>
                <a:gd name="G27" fmla="sin 10800 4261215"/>
                <a:gd name="G28" fmla="cos 7674 4261215"/>
                <a:gd name="G29" fmla="sin 7674 4261215"/>
                <a:gd name="G30" fmla="+- G26 10800 0"/>
                <a:gd name="G31" fmla="+- G27 10800 0"/>
                <a:gd name="G32" fmla="+- G28 10800 0"/>
                <a:gd name="G33" fmla="+- G29 10800 0"/>
                <a:gd name="G34" fmla="+- G19 5400 0"/>
                <a:gd name="G35" fmla="cos G34 -10890144"/>
                <a:gd name="G36" fmla="sin G34 -10890144"/>
                <a:gd name="G37" fmla="+/ -10890144 4261215 2"/>
                <a:gd name="T2" fmla="*/ 180 256 1"/>
                <a:gd name="T3" fmla="*/ 0 256 1"/>
                <a:gd name="G38" fmla="+- G37 T2 T3"/>
                <a:gd name="G39" fmla="?: G2 G37 G38"/>
                <a:gd name="G40" fmla="cos 10800 G39"/>
                <a:gd name="G41" fmla="sin 10800 G39"/>
                <a:gd name="G42" fmla="cos 7674 G39"/>
                <a:gd name="G43" fmla="sin 7674 G39"/>
                <a:gd name="G44" fmla="+- G40 10800 0"/>
                <a:gd name="G45" fmla="+- G41 10800 0"/>
                <a:gd name="G46" fmla="+- G42 10800 0"/>
                <a:gd name="G47" fmla="+- G43 10800 0"/>
                <a:gd name="G48" fmla="+- G35 10800 0"/>
                <a:gd name="G49" fmla="+- G36 10800 0"/>
                <a:gd name="T4" fmla="*/ 17658 w 21600"/>
                <a:gd name="T5" fmla="*/ 2457 h 21600"/>
                <a:gd name="T6" fmla="*/ 1830 w 21600"/>
                <a:gd name="T7" fmla="*/ 8592 h 21600"/>
                <a:gd name="T8" fmla="*/ 15673 w 21600"/>
                <a:gd name="T9" fmla="*/ 4872 h 21600"/>
                <a:gd name="T10" fmla="*/ 16500 w 21600"/>
                <a:gd name="T11" fmla="*/ 23037 h 21600"/>
                <a:gd name="T12" fmla="*/ 10836 w 21600"/>
                <a:gd name="T13" fmla="*/ 20972 h 21600"/>
                <a:gd name="T14" fmla="*/ 12900 w 21600"/>
                <a:gd name="T15" fmla="*/ 1530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4040" y="17756"/>
                  </a:moveTo>
                  <a:cubicBezTo>
                    <a:pt x="16744" y="16496"/>
                    <a:pt x="18474" y="13783"/>
                    <a:pt x="18474" y="10800"/>
                  </a:cubicBezTo>
                  <a:cubicBezTo>
                    <a:pt x="18474" y="6561"/>
                    <a:pt x="15038" y="3126"/>
                    <a:pt x="10800" y="3126"/>
                  </a:cubicBezTo>
                  <a:cubicBezTo>
                    <a:pt x="7268" y="3125"/>
                    <a:pt x="4192" y="5536"/>
                    <a:pt x="3348" y="8965"/>
                  </a:cubicBezTo>
                  <a:lnTo>
                    <a:pt x="313" y="8218"/>
                  </a:lnTo>
                  <a:cubicBezTo>
                    <a:pt x="1501" y="3392"/>
                    <a:pt x="5829" y="-1"/>
                    <a:pt x="10800" y="0"/>
                  </a:cubicBezTo>
                  <a:cubicBezTo>
                    <a:pt x="16764" y="0"/>
                    <a:pt x="21600" y="4835"/>
                    <a:pt x="21600" y="10800"/>
                  </a:cubicBezTo>
                  <a:cubicBezTo>
                    <a:pt x="21600" y="14998"/>
                    <a:pt x="19166" y="18816"/>
                    <a:pt x="15360" y="20589"/>
                  </a:cubicBezTo>
                  <a:lnTo>
                    <a:pt x="16500" y="23037"/>
                  </a:lnTo>
                  <a:lnTo>
                    <a:pt x="10836" y="20972"/>
                  </a:lnTo>
                  <a:lnTo>
                    <a:pt x="12900" y="15308"/>
                  </a:lnTo>
                  <a:lnTo>
                    <a:pt x="14040" y="17756"/>
                  </a:lnTo>
                  <a:close/>
                </a:path>
              </a:pathLst>
            </a:custGeom>
            <a:solidFill>
              <a:schemeClr val="accent1"/>
            </a:solidFill>
            <a:ln w="31750" algn="ctr">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 name="Text Box 6"/>
            <p:cNvSpPr txBox="1">
              <a:spLocks noChangeAspect="1" noChangeArrowheads="1"/>
            </p:cNvSpPr>
            <p:nvPr/>
          </p:nvSpPr>
          <p:spPr bwMode="auto">
            <a:xfrm>
              <a:off x="4838700" y="2124075"/>
              <a:ext cx="974725" cy="336550"/>
            </a:xfrm>
            <a:prstGeom prst="rect">
              <a:avLst/>
            </a:prstGeom>
            <a:noFill/>
            <a:ln w="31750" algn="ctr">
              <a:noFill/>
              <a:miter lim="800000"/>
              <a:headEnd/>
              <a:tailEnd/>
            </a:ln>
          </p:spPr>
          <p:txBody>
            <a:bodyPr wrap="none">
              <a:spAutoFit/>
            </a:bodyPr>
            <a:lstStyle/>
            <a:p>
              <a:pPr algn="ctr">
                <a:spcBef>
                  <a:spcPct val="50000"/>
                </a:spcBef>
              </a:pPr>
              <a:r>
                <a:rPr lang="en-US" sz="1600"/>
                <a:t>24 hours</a:t>
              </a:r>
            </a:p>
          </p:txBody>
        </p:sp>
        <p:grpSp>
          <p:nvGrpSpPr>
            <p:cNvPr id="10" name="Group 7"/>
            <p:cNvGrpSpPr>
              <a:grpSpLocks noChangeAspect="1"/>
            </p:cNvGrpSpPr>
            <p:nvPr/>
          </p:nvGrpSpPr>
          <p:grpSpPr bwMode="auto">
            <a:xfrm>
              <a:off x="4924425" y="2468563"/>
              <a:ext cx="1878013" cy="2084387"/>
              <a:chOff x="2826" y="1486"/>
              <a:chExt cx="1314" cy="1458"/>
            </a:xfrm>
          </p:grpSpPr>
          <p:sp>
            <p:nvSpPr>
              <p:cNvPr id="28" name="Text Box 8"/>
              <p:cNvSpPr txBox="1">
                <a:spLocks noChangeAspect="1" noChangeArrowheads="1"/>
              </p:cNvSpPr>
              <p:nvPr/>
            </p:nvSpPr>
            <p:spPr bwMode="auto">
              <a:xfrm>
                <a:off x="3065" y="2111"/>
                <a:ext cx="776" cy="236"/>
              </a:xfrm>
              <a:prstGeom prst="rect">
                <a:avLst/>
              </a:prstGeom>
              <a:noFill/>
              <a:ln w="31750" algn="ctr">
                <a:noFill/>
                <a:miter lim="800000"/>
                <a:headEnd/>
                <a:tailEnd/>
              </a:ln>
            </p:spPr>
            <p:txBody>
              <a:bodyPr wrap="none">
                <a:spAutoFit/>
              </a:bodyPr>
              <a:lstStyle/>
              <a:p>
                <a:pPr algn="ctr">
                  <a:spcBef>
                    <a:spcPct val="50000"/>
                  </a:spcBef>
                </a:pPr>
                <a:r>
                  <a:rPr lang="en-US" sz="1600"/>
                  <a:t>1-4 weeks</a:t>
                </a:r>
              </a:p>
            </p:txBody>
          </p:sp>
          <p:grpSp>
            <p:nvGrpSpPr>
              <p:cNvPr id="29" name="Group 9"/>
              <p:cNvGrpSpPr>
                <a:grpSpLocks noChangeAspect="1"/>
              </p:cNvGrpSpPr>
              <p:nvPr/>
            </p:nvGrpSpPr>
            <p:grpSpPr bwMode="auto">
              <a:xfrm>
                <a:off x="2826" y="1486"/>
                <a:ext cx="1314" cy="1458"/>
                <a:chOff x="2826" y="1486"/>
                <a:chExt cx="1314" cy="1458"/>
              </a:xfrm>
            </p:grpSpPr>
            <p:sp>
              <p:nvSpPr>
                <p:cNvPr id="30" name="Rectangle 10"/>
                <p:cNvSpPr>
                  <a:spLocks noChangeAspect="1" noChangeArrowheads="1"/>
                </p:cNvSpPr>
                <p:nvPr/>
              </p:nvSpPr>
              <p:spPr bwMode="auto">
                <a:xfrm>
                  <a:off x="2892" y="2704"/>
                  <a:ext cx="528" cy="240"/>
                </a:xfrm>
                <a:prstGeom prst="rect">
                  <a:avLst/>
                </a:prstGeom>
                <a:solidFill>
                  <a:schemeClr val="accent1"/>
                </a:solidFill>
                <a:ln w="31750" algn="ctr">
                  <a:solidFill>
                    <a:schemeClr val="tx1"/>
                  </a:solidFill>
                  <a:miter lim="800000"/>
                  <a:headEnd/>
                  <a:tailEnd/>
                </a:ln>
              </p:spPr>
              <p:txBody>
                <a:bodyPr wrap="none" anchor="ctr"/>
                <a:lstStyle/>
                <a:p>
                  <a:endParaRPr lang="en-US"/>
                </a:p>
              </p:txBody>
            </p:sp>
            <p:sp>
              <p:nvSpPr>
                <p:cNvPr id="31" name="AutoShape 11"/>
                <p:cNvSpPr>
                  <a:spLocks noChangeAspect="1" noChangeArrowheads="1"/>
                </p:cNvSpPr>
                <p:nvPr/>
              </p:nvSpPr>
              <p:spPr bwMode="auto">
                <a:xfrm rot="15490853" flipV="1">
                  <a:off x="2760" y="1552"/>
                  <a:ext cx="1458" cy="1314"/>
                </a:xfrm>
                <a:custGeom>
                  <a:avLst/>
                  <a:gdLst>
                    <a:gd name="G0" fmla="+- 7802764 0 0"/>
                    <a:gd name="G1" fmla="+- 10969111 0 0"/>
                    <a:gd name="G2" fmla="+- 7802764 0 10969111"/>
                    <a:gd name="G3" fmla="+- 10800 0 0"/>
                    <a:gd name="G4" fmla="+- 0 0 7802764"/>
                    <a:gd name="T0" fmla="*/ 360 256 1"/>
                    <a:gd name="T1" fmla="*/ 0 256 1"/>
                    <a:gd name="G5" fmla="+- G2 T0 T1"/>
                    <a:gd name="G6" fmla="?: G2 G2 G5"/>
                    <a:gd name="G7" fmla="+- 0 0 G6"/>
                    <a:gd name="G8" fmla="+- 7261 0 0"/>
                    <a:gd name="G9" fmla="+- 0 0 10969111"/>
                    <a:gd name="G10" fmla="+- 7261 0 2700"/>
                    <a:gd name="G11" fmla="cos G10 7802764"/>
                    <a:gd name="G12" fmla="sin G10 7802764"/>
                    <a:gd name="G13" fmla="cos 13500 7802764"/>
                    <a:gd name="G14" fmla="sin 13500 7802764"/>
                    <a:gd name="G15" fmla="+- G11 10800 0"/>
                    <a:gd name="G16" fmla="+- G12 10800 0"/>
                    <a:gd name="G17" fmla="+- G13 10800 0"/>
                    <a:gd name="G18" fmla="+- G14 10800 0"/>
                    <a:gd name="G19" fmla="*/ 7261 1 2"/>
                    <a:gd name="G20" fmla="+- G19 5400 0"/>
                    <a:gd name="G21" fmla="cos G20 7802764"/>
                    <a:gd name="G22" fmla="sin G20 7802764"/>
                    <a:gd name="G23" fmla="+- G21 10800 0"/>
                    <a:gd name="G24" fmla="+- G12 G23 G22"/>
                    <a:gd name="G25" fmla="+- G22 G23 G11"/>
                    <a:gd name="G26" fmla="cos 10800 7802764"/>
                    <a:gd name="G27" fmla="sin 10800 7802764"/>
                    <a:gd name="G28" fmla="cos 7261 7802764"/>
                    <a:gd name="G29" fmla="sin 7261 7802764"/>
                    <a:gd name="G30" fmla="+- G26 10800 0"/>
                    <a:gd name="G31" fmla="+- G27 10800 0"/>
                    <a:gd name="G32" fmla="+- G28 10800 0"/>
                    <a:gd name="G33" fmla="+- G29 10800 0"/>
                    <a:gd name="G34" fmla="+- G19 5400 0"/>
                    <a:gd name="G35" fmla="cos G34 10969111"/>
                    <a:gd name="G36" fmla="sin G34 10969111"/>
                    <a:gd name="G37" fmla="+/ 10969111 7802764 2"/>
                    <a:gd name="T2" fmla="*/ 180 256 1"/>
                    <a:gd name="T3" fmla="*/ 0 256 1"/>
                    <a:gd name="G38" fmla="+- G37 T2 T3"/>
                    <a:gd name="G39" fmla="?: G2 G37 G38"/>
                    <a:gd name="G40" fmla="cos 10800 G39"/>
                    <a:gd name="G41" fmla="sin 10800 G39"/>
                    <a:gd name="G42" fmla="cos 7261 G39"/>
                    <a:gd name="G43" fmla="sin 7261 G39"/>
                    <a:gd name="G44" fmla="+- G40 10800 0"/>
                    <a:gd name="G45" fmla="+- G41 10800 0"/>
                    <a:gd name="G46" fmla="+- G42 10800 0"/>
                    <a:gd name="G47" fmla="+- G43 10800 0"/>
                    <a:gd name="G48" fmla="+- G35 10800 0"/>
                    <a:gd name="G49" fmla="+- G36 10800 0"/>
                    <a:gd name="T4" fmla="*/ 19449 w 21600"/>
                    <a:gd name="T5" fmla="*/ 4333 h 21600"/>
                    <a:gd name="T6" fmla="*/ 1987 w 21600"/>
                    <a:gd name="T7" fmla="*/ 12773 h 21600"/>
                    <a:gd name="T8" fmla="*/ 16615 w 21600"/>
                    <a:gd name="T9" fmla="*/ 6452 h 21600"/>
                    <a:gd name="T10" fmla="*/ 4242 w 21600"/>
                    <a:gd name="T11" fmla="*/ 22600 h 21600"/>
                    <a:gd name="T12" fmla="*/ 2505 w 21600"/>
                    <a:gd name="T13" fmla="*/ 16523 h 21600"/>
                    <a:gd name="T14" fmla="*/ 8584 w 21600"/>
                    <a:gd name="T15" fmla="*/ 14786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273" y="17146"/>
                      </a:moveTo>
                      <a:cubicBezTo>
                        <a:pt x="8351" y="17746"/>
                        <a:pt x="9565" y="18061"/>
                        <a:pt x="10800" y="18061"/>
                      </a:cubicBezTo>
                      <a:cubicBezTo>
                        <a:pt x="14810" y="18061"/>
                        <a:pt x="18061" y="14810"/>
                        <a:pt x="18061" y="10800"/>
                      </a:cubicBezTo>
                      <a:cubicBezTo>
                        <a:pt x="18061" y="6789"/>
                        <a:pt x="14810" y="3539"/>
                        <a:pt x="10800" y="3539"/>
                      </a:cubicBezTo>
                      <a:cubicBezTo>
                        <a:pt x="6789" y="3539"/>
                        <a:pt x="3539" y="6789"/>
                        <a:pt x="3539" y="10800"/>
                      </a:cubicBezTo>
                      <a:cubicBezTo>
                        <a:pt x="3538" y="11333"/>
                        <a:pt x="3597" y="11866"/>
                        <a:pt x="3714" y="12386"/>
                      </a:cubicBezTo>
                      <a:lnTo>
                        <a:pt x="261" y="13160"/>
                      </a:lnTo>
                      <a:cubicBezTo>
                        <a:pt x="87" y="12385"/>
                        <a:pt x="0" y="11594"/>
                        <a:pt x="0" y="10800"/>
                      </a:cubicBezTo>
                      <a:cubicBezTo>
                        <a:pt x="0" y="4835"/>
                        <a:pt x="4835" y="0"/>
                        <a:pt x="10800" y="0"/>
                      </a:cubicBezTo>
                      <a:cubicBezTo>
                        <a:pt x="16764" y="0"/>
                        <a:pt x="21600" y="4835"/>
                        <a:pt x="21600" y="10800"/>
                      </a:cubicBezTo>
                      <a:cubicBezTo>
                        <a:pt x="21600" y="16764"/>
                        <a:pt x="16764" y="21600"/>
                        <a:pt x="10800" y="21600"/>
                      </a:cubicBezTo>
                      <a:cubicBezTo>
                        <a:pt x="8964" y="21600"/>
                        <a:pt x="7158" y="21132"/>
                        <a:pt x="5554" y="20240"/>
                      </a:cubicBezTo>
                      <a:lnTo>
                        <a:pt x="4242" y="22600"/>
                      </a:lnTo>
                      <a:lnTo>
                        <a:pt x="2505" y="16523"/>
                      </a:lnTo>
                      <a:lnTo>
                        <a:pt x="8584" y="14786"/>
                      </a:lnTo>
                      <a:lnTo>
                        <a:pt x="7273" y="17146"/>
                      </a:lnTo>
                      <a:close/>
                    </a:path>
                  </a:pathLst>
                </a:custGeom>
                <a:solidFill>
                  <a:schemeClr val="accent1"/>
                </a:solidFill>
                <a:ln w="31750" algn="ctr">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grpSp>
        </p:grpSp>
        <p:grpSp>
          <p:nvGrpSpPr>
            <p:cNvPr id="11" name="Group 12"/>
            <p:cNvGrpSpPr>
              <a:grpSpLocks noChangeAspect="1"/>
            </p:cNvGrpSpPr>
            <p:nvPr/>
          </p:nvGrpSpPr>
          <p:grpSpPr bwMode="auto">
            <a:xfrm>
              <a:off x="124882" y="4518026"/>
              <a:ext cx="2690002" cy="1203375"/>
              <a:chOff x="-530" y="2919"/>
              <a:chExt cx="1881" cy="841"/>
            </a:xfrm>
          </p:grpSpPr>
          <p:sp>
            <p:nvSpPr>
              <p:cNvPr id="24" name="AutoShape 13"/>
              <p:cNvSpPr>
                <a:spLocks noChangeAspect="1" noChangeArrowheads="1"/>
              </p:cNvSpPr>
              <p:nvPr/>
            </p:nvSpPr>
            <p:spPr bwMode="auto">
              <a:xfrm>
                <a:off x="576" y="3434"/>
                <a:ext cx="579" cy="326"/>
              </a:xfrm>
              <a:prstGeom prst="cube">
                <a:avLst>
                  <a:gd name="adj" fmla="val 25000"/>
                </a:avLst>
              </a:prstGeom>
              <a:solidFill>
                <a:srgbClr val="99CCFF"/>
              </a:solidFill>
              <a:ln w="31750">
                <a:solidFill>
                  <a:srgbClr val="006CD8"/>
                </a:solidFill>
                <a:miter lim="800000"/>
                <a:headEnd/>
                <a:tailEnd/>
              </a:ln>
            </p:spPr>
            <p:txBody>
              <a:bodyPr wrap="none" anchor="ctr"/>
              <a:lstStyle/>
              <a:p>
                <a:endParaRPr lang="en-US"/>
              </a:p>
            </p:txBody>
          </p:sp>
          <p:sp>
            <p:nvSpPr>
              <p:cNvPr id="25" name="AutoShape 14"/>
              <p:cNvSpPr>
                <a:spLocks noChangeAspect="1" noChangeArrowheads="1"/>
              </p:cNvSpPr>
              <p:nvPr/>
            </p:nvSpPr>
            <p:spPr bwMode="auto">
              <a:xfrm>
                <a:off x="772" y="3172"/>
                <a:ext cx="579" cy="326"/>
              </a:xfrm>
              <a:prstGeom prst="cube">
                <a:avLst>
                  <a:gd name="adj" fmla="val 25000"/>
                </a:avLst>
              </a:prstGeom>
              <a:solidFill>
                <a:srgbClr val="99CCFF"/>
              </a:solidFill>
              <a:ln w="31750">
                <a:solidFill>
                  <a:srgbClr val="006CD8"/>
                </a:solidFill>
                <a:miter lim="800000"/>
                <a:headEnd/>
                <a:tailEnd/>
              </a:ln>
            </p:spPr>
            <p:txBody>
              <a:bodyPr wrap="none" anchor="ctr"/>
              <a:lstStyle/>
              <a:p>
                <a:endParaRPr lang="en-US"/>
              </a:p>
            </p:txBody>
          </p:sp>
          <p:sp>
            <p:nvSpPr>
              <p:cNvPr id="26" name="AutoShape 15"/>
              <p:cNvSpPr>
                <a:spLocks noChangeAspect="1" noChangeArrowheads="1"/>
              </p:cNvSpPr>
              <p:nvPr/>
            </p:nvSpPr>
            <p:spPr bwMode="auto">
              <a:xfrm>
                <a:off x="627" y="2919"/>
                <a:ext cx="579" cy="326"/>
              </a:xfrm>
              <a:prstGeom prst="cube">
                <a:avLst>
                  <a:gd name="adj" fmla="val 25000"/>
                </a:avLst>
              </a:prstGeom>
              <a:solidFill>
                <a:srgbClr val="99CCFF"/>
              </a:solidFill>
              <a:ln w="31750">
                <a:solidFill>
                  <a:srgbClr val="006CD8"/>
                </a:solidFill>
                <a:miter lim="800000"/>
                <a:headEnd/>
                <a:tailEnd/>
              </a:ln>
            </p:spPr>
            <p:txBody>
              <a:bodyPr wrap="none" anchor="ctr"/>
              <a:lstStyle/>
              <a:p>
                <a:endParaRPr lang="en-US"/>
              </a:p>
            </p:txBody>
          </p:sp>
          <p:sp>
            <p:nvSpPr>
              <p:cNvPr id="27" name="Text Box 16"/>
              <p:cNvSpPr txBox="1">
                <a:spLocks noChangeAspect="1" noChangeArrowheads="1"/>
              </p:cNvSpPr>
              <p:nvPr/>
            </p:nvSpPr>
            <p:spPr bwMode="auto">
              <a:xfrm>
                <a:off x="-530" y="3077"/>
                <a:ext cx="1084" cy="384"/>
              </a:xfrm>
              <a:prstGeom prst="rect">
                <a:avLst/>
              </a:prstGeom>
              <a:noFill/>
              <a:ln w="31750" algn="ctr">
                <a:noFill/>
                <a:miter lim="800000"/>
                <a:headEnd/>
                <a:tailEnd/>
              </a:ln>
            </p:spPr>
            <p:txBody>
              <a:bodyPr wrap="none">
                <a:spAutoFit/>
              </a:bodyPr>
              <a:lstStyle/>
              <a:p>
                <a:r>
                  <a:rPr lang="en-US" sz="1600" b="1" i="1" dirty="0">
                    <a:latin typeface="Arial Narrow" pitchFamily="34" charset="0"/>
                  </a:rPr>
                  <a:t>Release Backlog </a:t>
                </a:r>
              </a:p>
              <a:p>
                <a:endParaRPr lang="en-US" sz="1400" dirty="0">
                  <a:latin typeface="Arial Narrow" pitchFamily="34" charset="0"/>
                </a:endParaRPr>
              </a:p>
            </p:txBody>
          </p:sp>
        </p:grpSp>
        <p:grpSp>
          <p:nvGrpSpPr>
            <p:cNvPr id="12" name="Group 11"/>
            <p:cNvGrpSpPr>
              <a:grpSpLocks noChangeAspect="1"/>
            </p:cNvGrpSpPr>
            <p:nvPr/>
          </p:nvGrpSpPr>
          <p:grpSpPr bwMode="auto">
            <a:xfrm>
              <a:off x="4111625" y="4062413"/>
              <a:ext cx="806450" cy="600075"/>
              <a:chOff x="2550" y="2556"/>
              <a:chExt cx="810" cy="602"/>
            </a:xfrm>
          </p:grpSpPr>
          <p:sp>
            <p:nvSpPr>
              <p:cNvPr id="20" name="AutoShape 19"/>
              <p:cNvSpPr>
                <a:spLocks noChangeAspect="1" noChangeArrowheads="1"/>
              </p:cNvSpPr>
              <p:nvPr/>
            </p:nvSpPr>
            <p:spPr bwMode="auto">
              <a:xfrm>
                <a:off x="2688" y="2830"/>
                <a:ext cx="672" cy="328"/>
              </a:xfrm>
              <a:prstGeom prst="cube">
                <a:avLst>
                  <a:gd name="adj" fmla="val 81991"/>
                </a:avLst>
              </a:prstGeom>
              <a:solidFill>
                <a:srgbClr val="CCFFFF"/>
              </a:solidFill>
              <a:ln w="31750">
                <a:solidFill>
                  <a:srgbClr val="336666"/>
                </a:solidFill>
                <a:miter lim="800000"/>
                <a:headEnd/>
                <a:tailEnd/>
              </a:ln>
            </p:spPr>
            <p:txBody>
              <a:bodyPr wrap="none" anchor="ctr"/>
              <a:lstStyle/>
              <a:p>
                <a:endParaRPr lang="en-US"/>
              </a:p>
            </p:txBody>
          </p:sp>
          <p:sp>
            <p:nvSpPr>
              <p:cNvPr id="21" name="AutoShape 20"/>
              <p:cNvSpPr>
                <a:spLocks noChangeAspect="1" noChangeArrowheads="1"/>
              </p:cNvSpPr>
              <p:nvPr/>
            </p:nvSpPr>
            <p:spPr bwMode="auto">
              <a:xfrm>
                <a:off x="2642" y="2739"/>
                <a:ext cx="672" cy="328"/>
              </a:xfrm>
              <a:prstGeom prst="cube">
                <a:avLst>
                  <a:gd name="adj" fmla="val 81991"/>
                </a:avLst>
              </a:prstGeom>
              <a:solidFill>
                <a:srgbClr val="CCFFFF"/>
              </a:solidFill>
              <a:ln w="31750">
                <a:solidFill>
                  <a:srgbClr val="336666"/>
                </a:solidFill>
                <a:miter lim="800000"/>
                <a:headEnd/>
                <a:tailEnd/>
              </a:ln>
            </p:spPr>
            <p:txBody>
              <a:bodyPr wrap="none" anchor="ctr"/>
              <a:lstStyle/>
              <a:p>
                <a:endParaRPr lang="en-US"/>
              </a:p>
            </p:txBody>
          </p:sp>
          <p:sp>
            <p:nvSpPr>
              <p:cNvPr id="22" name="AutoShape 21"/>
              <p:cNvSpPr>
                <a:spLocks noChangeAspect="1" noChangeArrowheads="1"/>
              </p:cNvSpPr>
              <p:nvPr/>
            </p:nvSpPr>
            <p:spPr bwMode="auto">
              <a:xfrm>
                <a:off x="2596" y="2648"/>
                <a:ext cx="672" cy="328"/>
              </a:xfrm>
              <a:prstGeom prst="cube">
                <a:avLst>
                  <a:gd name="adj" fmla="val 81991"/>
                </a:avLst>
              </a:prstGeom>
              <a:solidFill>
                <a:srgbClr val="CCFFFF"/>
              </a:solidFill>
              <a:ln w="31750">
                <a:solidFill>
                  <a:srgbClr val="336666"/>
                </a:solidFill>
                <a:miter lim="800000"/>
                <a:headEnd/>
                <a:tailEnd/>
              </a:ln>
            </p:spPr>
            <p:txBody>
              <a:bodyPr wrap="none" anchor="ctr"/>
              <a:lstStyle/>
              <a:p>
                <a:endParaRPr lang="en-US"/>
              </a:p>
            </p:txBody>
          </p:sp>
          <p:sp>
            <p:nvSpPr>
              <p:cNvPr id="23" name="AutoShape 22"/>
              <p:cNvSpPr>
                <a:spLocks noChangeAspect="1" noChangeArrowheads="1"/>
              </p:cNvSpPr>
              <p:nvPr/>
            </p:nvSpPr>
            <p:spPr bwMode="auto">
              <a:xfrm>
                <a:off x="2550" y="2556"/>
                <a:ext cx="672" cy="328"/>
              </a:xfrm>
              <a:prstGeom prst="cube">
                <a:avLst>
                  <a:gd name="adj" fmla="val 81991"/>
                </a:avLst>
              </a:prstGeom>
              <a:solidFill>
                <a:srgbClr val="CCFFFF"/>
              </a:solidFill>
              <a:ln w="31750">
                <a:solidFill>
                  <a:srgbClr val="336666"/>
                </a:solidFill>
                <a:miter lim="800000"/>
                <a:headEnd/>
                <a:tailEnd/>
              </a:ln>
            </p:spPr>
            <p:txBody>
              <a:bodyPr wrap="none" anchor="ctr"/>
              <a:lstStyle/>
              <a:p>
                <a:endParaRPr lang="en-US"/>
              </a:p>
            </p:txBody>
          </p:sp>
        </p:grpSp>
        <p:sp>
          <p:nvSpPr>
            <p:cNvPr id="13" name="AutoShape 23"/>
            <p:cNvSpPr>
              <a:spLocks noChangeAspect="1" noChangeArrowheads="1"/>
            </p:cNvSpPr>
            <p:nvPr/>
          </p:nvSpPr>
          <p:spPr bwMode="auto">
            <a:xfrm>
              <a:off x="3082925" y="4002088"/>
              <a:ext cx="960438" cy="684212"/>
            </a:xfrm>
            <a:prstGeom prst="rightArrow">
              <a:avLst>
                <a:gd name="adj1" fmla="val 50000"/>
                <a:gd name="adj2" fmla="val 35093"/>
              </a:avLst>
            </a:prstGeom>
            <a:solidFill>
              <a:schemeClr val="accent1"/>
            </a:solidFill>
            <a:ln w="31750" algn="ctr">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4" name="Text Box 24"/>
            <p:cNvSpPr txBox="1">
              <a:spLocks noChangeAspect="1" noChangeArrowheads="1"/>
            </p:cNvSpPr>
            <p:nvPr/>
          </p:nvSpPr>
          <p:spPr bwMode="auto">
            <a:xfrm>
              <a:off x="3933465" y="4829259"/>
              <a:ext cx="1300163" cy="336550"/>
            </a:xfrm>
            <a:prstGeom prst="rect">
              <a:avLst/>
            </a:prstGeom>
            <a:noFill/>
            <a:ln w="31750" algn="ctr">
              <a:noFill/>
              <a:miter lim="800000"/>
              <a:headEnd/>
              <a:tailEnd/>
            </a:ln>
          </p:spPr>
          <p:txBody>
            <a:bodyPr wrap="none">
              <a:spAutoFit/>
            </a:bodyPr>
            <a:lstStyle/>
            <a:p>
              <a:pPr algn="ctr"/>
              <a:r>
                <a:rPr lang="en-US" sz="1600" b="1" i="1" dirty="0">
                  <a:latin typeface="Arial Narrow" pitchFamily="34" charset="0"/>
                </a:rPr>
                <a:t>Backlog tasks</a:t>
              </a:r>
            </a:p>
          </p:txBody>
        </p:sp>
        <p:sp>
          <p:nvSpPr>
            <p:cNvPr id="15" name="AutoShape 26"/>
            <p:cNvSpPr>
              <a:spLocks noChangeAspect="1" noChangeArrowheads="1"/>
            </p:cNvSpPr>
            <p:nvPr/>
          </p:nvSpPr>
          <p:spPr bwMode="auto">
            <a:xfrm>
              <a:off x="6184900" y="4021138"/>
              <a:ext cx="1039813" cy="684212"/>
            </a:xfrm>
            <a:prstGeom prst="rightArrow">
              <a:avLst>
                <a:gd name="adj1" fmla="val 50000"/>
                <a:gd name="adj2" fmla="val 37993"/>
              </a:avLst>
            </a:prstGeom>
            <a:solidFill>
              <a:schemeClr val="accent1"/>
            </a:solidFill>
            <a:ln w="31750" algn="ctr">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6" name="AutoShape 27"/>
            <p:cNvSpPr>
              <a:spLocks noChangeAspect="1" noChangeArrowheads="1"/>
            </p:cNvSpPr>
            <p:nvPr/>
          </p:nvSpPr>
          <p:spPr bwMode="auto">
            <a:xfrm>
              <a:off x="7375525" y="4051300"/>
              <a:ext cx="1003300" cy="565150"/>
            </a:xfrm>
            <a:prstGeom prst="cube">
              <a:avLst>
                <a:gd name="adj" fmla="val 25000"/>
              </a:avLst>
            </a:prstGeom>
            <a:solidFill>
              <a:srgbClr val="FF3300"/>
            </a:solidFill>
            <a:ln w="31750">
              <a:solidFill>
                <a:schemeClr val="tx1"/>
              </a:solidFill>
              <a:miter lim="800000"/>
              <a:headEnd/>
              <a:tailEnd/>
            </a:ln>
          </p:spPr>
          <p:txBody>
            <a:bodyPr wrap="none" anchor="ctr"/>
            <a:lstStyle/>
            <a:p>
              <a:endParaRPr lang="en-US"/>
            </a:p>
          </p:txBody>
        </p:sp>
        <p:sp>
          <p:nvSpPr>
            <p:cNvPr id="17" name="Text Box 28"/>
            <p:cNvSpPr txBox="1">
              <a:spLocks noChangeAspect="1" noChangeArrowheads="1"/>
            </p:cNvSpPr>
            <p:nvPr/>
          </p:nvSpPr>
          <p:spPr bwMode="auto">
            <a:xfrm>
              <a:off x="7051675" y="4751388"/>
              <a:ext cx="1863725" cy="581025"/>
            </a:xfrm>
            <a:prstGeom prst="rect">
              <a:avLst/>
            </a:prstGeom>
            <a:noFill/>
            <a:ln w="31750" algn="ctr">
              <a:noFill/>
              <a:miter lim="800000"/>
              <a:headEnd/>
              <a:tailEnd/>
            </a:ln>
          </p:spPr>
          <p:txBody>
            <a:bodyPr wrap="none">
              <a:spAutoFit/>
            </a:bodyPr>
            <a:lstStyle/>
            <a:p>
              <a:pPr algn="ctr"/>
              <a:r>
                <a:rPr lang="en-US" sz="1600" b="1" i="1">
                  <a:latin typeface="Arial Narrow" pitchFamily="34" charset="0"/>
                </a:rPr>
                <a:t>Potentially Shippable</a:t>
              </a:r>
            </a:p>
            <a:p>
              <a:pPr algn="ctr"/>
              <a:r>
                <a:rPr lang="en-US" sz="1600" b="1" i="1">
                  <a:latin typeface="Arial Narrow" pitchFamily="34" charset="0"/>
                </a:rPr>
                <a:t>Product Increment</a:t>
              </a:r>
            </a:p>
          </p:txBody>
        </p:sp>
        <p:sp>
          <p:nvSpPr>
            <p:cNvPr id="18" name="AutoShape 31"/>
            <p:cNvSpPr>
              <a:spLocks noChangeAspect="1" noChangeArrowheads="1"/>
            </p:cNvSpPr>
            <p:nvPr/>
          </p:nvSpPr>
          <p:spPr bwMode="auto">
            <a:xfrm>
              <a:off x="1968500" y="4162425"/>
              <a:ext cx="1017588" cy="465138"/>
            </a:xfrm>
            <a:prstGeom prst="cube">
              <a:avLst>
                <a:gd name="adj" fmla="val 25000"/>
              </a:avLst>
            </a:prstGeom>
            <a:solidFill>
              <a:srgbClr val="FF7C80"/>
            </a:solidFill>
            <a:ln w="31750">
              <a:solidFill>
                <a:srgbClr val="336666"/>
              </a:solidFill>
              <a:miter lim="800000"/>
              <a:headEnd/>
              <a:tailEnd/>
            </a:ln>
          </p:spPr>
          <p:txBody>
            <a:bodyPr wrap="none" anchor="ctr"/>
            <a:lstStyle/>
            <a:p>
              <a:endParaRPr lang="en-US"/>
            </a:p>
          </p:txBody>
        </p:sp>
        <p:sp>
          <p:nvSpPr>
            <p:cNvPr id="19" name="Text Box 32"/>
            <p:cNvSpPr txBox="1">
              <a:spLocks noChangeAspect="1" noChangeArrowheads="1"/>
            </p:cNvSpPr>
            <p:nvPr/>
          </p:nvSpPr>
          <p:spPr bwMode="auto">
            <a:xfrm>
              <a:off x="2534586" y="3655135"/>
              <a:ext cx="2227262" cy="336550"/>
            </a:xfrm>
            <a:prstGeom prst="rect">
              <a:avLst/>
            </a:prstGeom>
            <a:noFill/>
            <a:ln w="31750" algn="ctr">
              <a:noFill/>
              <a:miter lim="800000"/>
              <a:headEnd/>
              <a:tailEnd/>
            </a:ln>
          </p:spPr>
          <p:txBody>
            <a:bodyPr>
              <a:spAutoFit/>
            </a:bodyPr>
            <a:lstStyle/>
            <a:p>
              <a:r>
                <a:rPr lang="en-US" sz="1600" b="1" i="1" dirty="0">
                  <a:latin typeface="Arial Narrow" pitchFamily="34" charset="0"/>
                </a:rPr>
                <a:t>Iteration Backlog</a:t>
              </a:r>
            </a:p>
          </p:txBody>
        </p:sp>
      </p:grpSp>
      <p:sp>
        <p:nvSpPr>
          <p:cNvPr id="32" name="Rounded Rectangle 31"/>
          <p:cNvSpPr/>
          <p:nvPr/>
        </p:nvSpPr>
        <p:spPr>
          <a:xfrm>
            <a:off x="150321" y="926311"/>
            <a:ext cx="2190307" cy="98882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Review Organizational Strategic Intent</a:t>
            </a:r>
            <a:endParaRPr lang="en-US" dirty="0">
              <a:solidFill>
                <a:schemeClr val="tx1"/>
              </a:solidFill>
            </a:endParaRPr>
          </a:p>
        </p:txBody>
      </p:sp>
      <p:sp>
        <p:nvSpPr>
          <p:cNvPr id="33" name="Rounded Rectangle 32"/>
          <p:cNvSpPr/>
          <p:nvPr/>
        </p:nvSpPr>
        <p:spPr>
          <a:xfrm>
            <a:off x="268869" y="2318643"/>
            <a:ext cx="2369869" cy="142491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Establish Projects and Initiatives aligned with Intent</a:t>
            </a:r>
            <a:endParaRPr lang="en-US" dirty="0">
              <a:solidFill>
                <a:schemeClr val="tx1"/>
              </a:solidFill>
            </a:endParaRPr>
          </a:p>
        </p:txBody>
      </p:sp>
      <p:sp>
        <p:nvSpPr>
          <p:cNvPr id="34" name="Rounded Rectangle 33"/>
          <p:cNvSpPr/>
          <p:nvPr/>
        </p:nvSpPr>
        <p:spPr>
          <a:xfrm>
            <a:off x="6646048" y="1156629"/>
            <a:ext cx="2190307" cy="113217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Measure Results of individuals relative to job expectations</a:t>
            </a:r>
            <a:endParaRPr lang="en-US" dirty="0">
              <a:solidFill>
                <a:schemeClr val="tx1"/>
              </a:solidFill>
            </a:endParaRPr>
          </a:p>
        </p:txBody>
      </p:sp>
      <p:cxnSp>
        <p:nvCxnSpPr>
          <p:cNvPr id="35" name="Straight Arrow Connector 34"/>
          <p:cNvCxnSpPr/>
          <p:nvPr/>
        </p:nvCxnSpPr>
        <p:spPr>
          <a:xfrm>
            <a:off x="1245474" y="2036098"/>
            <a:ext cx="0" cy="33673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36" name="Arc 35"/>
          <p:cNvSpPr/>
          <p:nvPr/>
        </p:nvSpPr>
        <p:spPr>
          <a:xfrm rot="10800000">
            <a:off x="1503653" y="2911335"/>
            <a:ext cx="1552352" cy="1658988"/>
          </a:xfrm>
          <a:prstGeom prst="arc">
            <a:avLst/>
          </a:prstGeom>
          <a:ln w="63500">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7" name="Straight Arrow Connector 36"/>
          <p:cNvCxnSpPr/>
          <p:nvPr/>
        </p:nvCxnSpPr>
        <p:spPr>
          <a:xfrm flipV="1">
            <a:off x="7712684" y="2524635"/>
            <a:ext cx="0" cy="118908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4177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program rollout</a:t>
            </a:r>
            <a:endParaRPr lang="en-US" dirty="0"/>
          </a:p>
        </p:txBody>
      </p:sp>
      <p:pic>
        <p:nvPicPr>
          <p:cNvPr id="5" name="Content Placeholder 4"/>
          <p:cNvPicPr>
            <a:picLocks noGrp="1" noChangeAspect="1"/>
          </p:cNvPicPr>
          <p:nvPr>
            <p:ph idx="1"/>
          </p:nvPr>
        </p:nvPicPr>
        <p:blipFill>
          <a:blip r:embed="rId3"/>
          <a:stretch>
            <a:fillRect/>
          </a:stretch>
        </p:blipFill>
        <p:spPr>
          <a:xfrm>
            <a:off x="2005781" y="1575795"/>
            <a:ext cx="5014451" cy="4683424"/>
          </a:xfrm>
          <a:prstGeom prst="rect">
            <a:avLst/>
          </a:prstGeom>
          <a:ln w="12700">
            <a:solidFill>
              <a:schemeClr val="tx1"/>
            </a:solidFill>
          </a:ln>
          <a:effectLst>
            <a:outerShdw blurRad="101600" dist="101600" dir="8100000" algn="tr" rotWithShape="0">
              <a:prstClr val="black">
                <a:alpha val="40000"/>
              </a:prstClr>
            </a:outerShdw>
          </a:effectLst>
        </p:spPr>
      </p:pic>
    </p:spTree>
    <p:extLst>
      <p:ext uri="{BB962C8B-B14F-4D97-AF65-F5344CB8AC3E}">
        <p14:creationId xmlns:p14="http://schemas.microsoft.com/office/powerpoint/2010/main" val="225446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352752" y="961011"/>
            <a:ext cx="8460171" cy="461665"/>
          </a:xfrm>
        </p:spPr>
        <p:txBody>
          <a:bodyPr>
            <a:normAutofit fontScale="90000"/>
          </a:bodyPr>
          <a:lstStyle/>
          <a:p>
            <a:r>
              <a:rPr lang="en-US" altLang="en-US" dirty="0" smtClean="0">
                <a:latin typeface="Verdana" panose="020B0604030504040204" pitchFamily="34" charset="0"/>
              </a:rPr>
              <a:t>Audience Participation</a:t>
            </a:r>
          </a:p>
        </p:txBody>
      </p:sp>
      <p:sp>
        <p:nvSpPr>
          <p:cNvPr id="13315" name="Content Placeholder 4"/>
          <p:cNvSpPr>
            <a:spLocks noGrp="1"/>
          </p:cNvSpPr>
          <p:nvPr>
            <p:ph idx="1"/>
          </p:nvPr>
        </p:nvSpPr>
        <p:spPr/>
        <p:txBody>
          <a:bodyPr/>
          <a:lstStyle/>
          <a:p>
            <a:r>
              <a:rPr lang="en-US" altLang="en-US" dirty="0" smtClean="0">
                <a:latin typeface="Verdana" panose="020B0604030504040204" pitchFamily="34" charset="0"/>
              </a:rPr>
              <a:t>Who loves performance reviews?</a:t>
            </a:r>
          </a:p>
          <a:p>
            <a:endParaRPr lang="en-US" altLang="en-US" dirty="0">
              <a:latin typeface="Verdana" panose="020B0604030504040204" pitchFamily="34" charset="0"/>
            </a:endParaRPr>
          </a:p>
          <a:p>
            <a:r>
              <a:rPr lang="en-US" altLang="en-US" dirty="0" smtClean="0">
                <a:latin typeface="Verdana" panose="020B0604030504040204" pitchFamily="34" charset="0"/>
              </a:rPr>
              <a:t>What challenges have you seen with performance reviews?</a:t>
            </a:r>
          </a:p>
          <a:p>
            <a:endParaRPr lang="en-US" altLang="en-US" dirty="0" smtClean="0">
              <a:latin typeface="Verdana" panose="020B0604030504040204" pitchFamily="34" charset="0"/>
            </a:endParaRPr>
          </a:p>
          <a:p>
            <a:r>
              <a:rPr lang="en-US" altLang="en-US" dirty="0" smtClean="0">
                <a:latin typeface="Verdana" panose="020B0604030504040204" pitchFamily="34" charset="0"/>
              </a:rPr>
              <a:t>What have you seen that has worked well with your performance reviews?</a:t>
            </a:r>
          </a:p>
        </p:txBody>
      </p:sp>
    </p:spTree>
    <p:extLst>
      <p:ext uri="{BB962C8B-B14F-4D97-AF65-F5344CB8AC3E}">
        <p14:creationId xmlns:p14="http://schemas.microsoft.com/office/powerpoint/2010/main" val="3052263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38152" y="1750953"/>
            <a:ext cx="4903341" cy="4431000"/>
            <a:chOff x="3724697" y="1832745"/>
            <a:chExt cx="4903341" cy="4431000"/>
          </a:xfrm>
        </p:grpSpPr>
        <p:sp>
          <p:nvSpPr>
            <p:cNvPr id="5" name="Rectangle 4"/>
            <p:cNvSpPr/>
            <p:nvPr/>
          </p:nvSpPr>
          <p:spPr>
            <a:xfrm>
              <a:off x="3724697" y="1832746"/>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725143" y="1832746"/>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725589" y="1832745"/>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726035" y="1832745"/>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726481" y="1832745"/>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grpSp>
      <p:grpSp>
        <p:nvGrpSpPr>
          <p:cNvPr id="11" name="Group 10"/>
          <p:cNvGrpSpPr/>
          <p:nvPr/>
        </p:nvGrpSpPr>
        <p:grpSpPr>
          <a:xfrm>
            <a:off x="1019324" y="1898585"/>
            <a:ext cx="7698150" cy="4272973"/>
            <a:chOff x="1019324" y="1898585"/>
            <a:chExt cx="7698150" cy="4272973"/>
          </a:xfrm>
        </p:grpSpPr>
        <p:cxnSp>
          <p:nvCxnSpPr>
            <p:cNvPr id="13" name="Straight Connector 12"/>
            <p:cNvCxnSpPr/>
            <p:nvPr/>
          </p:nvCxnSpPr>
          <p:spPr>
            <a:xfrm>
              <a:off x="3639936" y="2349021"/>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638907" y="3272540"/>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642554" y="4198370"/>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642554" y="5124200"/>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640337" y="6047687"/>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724568" y="281222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724568" y="3731941"/>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724568" y="4660914"/>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724568" y="558885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730709" y="2336726"/>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723437" y="3268033"/>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730610" y="4198370"/>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730610" y="5117310"/>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966980" y="1898585"/>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1019324" y="1898585"/>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grpSp>
      <p:cxnSp>
        <p:nvCxnSpPr>
          <p:cNvPr id="59" name="Straight Connector 58"/>
          <p:cNvCxnSpPr/>
          <p:nvPr/>
        </p:nvCxnSpPr>
        <p:spPr>
          <a:xfrm flipH="1" flipV="1">
            <a:off x="3642554" y="4201881"/>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4131780" y="3004449"/>
            <a:ext cx="4101127" cy="1630056"/>
            <a:chOff x="4131780" y="3004449"/>
            <a:chExt cx="4101127" cy="1630056"/>
          </a:xfrm>
        </p:grpSpPr>
        <p:sp>
          <p:nvSpPr>
            <p:cNvPr id="47" name="Oval 46"/>
            <p:cNvSpPr/>
            <p:nvPr/>
          </p:nvSpPr>
          <p:spPr>
            <a:xfrm>
              <a:off x="5117269" y="4071324"/>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9" name="Oval 48"/>
            <p:cNvSpPr/>
            <p:nvPr/>
          </p:nvSpPr>
          <p:spPr>
            <a:xfrm>
              <a:off x="6117650" y="3972700"/>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1" name="Oval 50"/>
            <p:cNvSpPr/>
            <p:nvPr/>
          </p:nvSpPr>
          <p:spPr>
            <a:xfrm>
              <a:off x="7133118" y="4463055"/>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8118607" y="4520205"/>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4131780" y="3004449"/>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grpSp>
      <p:sp>
        <p:nvSpPr>
          <p:cNvPr id="57" name="Title 1"/>
          <p:cNvSpPr txBox="1">
            <a:spLocks/>
          </p:cNvSpPr>
          <p:nvPr/>
        </p:nvSpPr>
        <p:spPr>
          <a:xfrm>
            <a:off x="352752" y="961011"/>
            <a:ext cx="8460171" cy="461665"/>
          </a:xfrm>
          <a:prstGeom prst="rect">
            <a:avLst/>
          </a:prstGeom>
        </p:spPr>
        <p:txBody>
          <a:bodyPr/>
          <a:lstStyle>
            <a:lvl1pPr algn="l" defTabSz="914400" rtl="0" eaLnBrk="1" latinLnBrk="0" hangingPunct="1">
              <a:lnSpc>
                <a:spcPct val="100000"/>
              </a:lnSpc>
              <a:spcBef>
                <a:spcPct val="0"/>
              </a:spcBef>
              <a:buNone/>
              <a:defRPr sz="2400" kern="1200">
                <a:solidFill>
                  <a:schemeClr val="accent1"/>
                </a:solidFill>
                <a:latin typeface="+mj-lt"/>
                <a:ea typeface="+mj-ea"/>
                <a:cs typeface="+mj-cs"/>
              </a:defRPr>
            </a:lvl1pPr>
          </a:lstStyle>
          <a:p>
            <a:r>
              <a:rPr lang="en-US" smtClean="0"/>
              <a:t>Performance Evaluation Model</a:t>
            </a:r>
            <a:endParaRPr lang="en-US" dirty="0"/>
          </a:p>
        </p:txBody>
      </p:sp>
      <p:cxnSp>
        <p:nvCxnSpPr>
          <p:cNvPr id="60" name="Straight Connector 59"/>
          <p:cNvCxnSpPr/>
          <p:nvPr/>
        </p:nvCxnSpPr>
        <p:spPr>
          <a:xfrm flipH="1" flipV="1">
            <a:off x="3642554" y="5095807"/>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535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59"/>
                                        </p:tgtEl>
                                        <p:attrNameLst>
                                          <p:attrName>style.visibility</p:attrName>
                                        </p:attrNameLst>
                                      </p:cBhvr>
                                      <p:to>
                                        <p:strVal val="visible"/>
                                      </p:to>
                                    </p:set>
                                    <p:anim calcmode="lin" valueType="num">
                                      <p:cBhvr additive="base">
                                        <p:cTn id="24" dur="500" fill="hold"/>
                                        <p:tgtEl>
                                          <p:spTgt spid="59"/>
                                        </p:tgtEl>
                                        <p:attrNameLst>
                                          <p:attrName>ppt_x</p:attrName>
                                        </p:attrNameLst>
                                      </p:cBhvr>
                                      <p:tavLst>
                                        <p:tav tm="0">
                                          <p:val>
                                            <p:strVal val="1+#ppt_w/2"/>
                                          </p:val>
                                        </p:tav>
                                        <p:tav tm="100000">
                                          <p:val>
                                            <p:strVal val="#ppt_x"/>
                                          </p:val>
                                        </p:tav>
                                      </p:tavLst>
                                    </p:anim>
                                    <p:anim calcmode="lin" valueType="num">
                                      <p:cBhvr additive="base">
                                        <p:cTn id="25" dur="500" fill="hold"/>
                                        <p:tgtEl>
                                          <p:spTgt spid="5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59"/>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additive="base">
                                        <p:cTn id="30" dur="500" fill="hold"/>
                                        <p:tgtEl>
                                          <p:spTgt spid="60"/>
                                        </p:tgtEl>
                                        <p:attrNameLst>
                                          <p:attrName>ppt_x</p:attrName>
                                        </p:attrNameLst>
                                      </p:cBhvr>
                                      <p:tavLst>
                                        <p:tav tm="0">
                                          <p:val>
                                            <p:strVal val="1+#ppt_w/2"/>
                                          </p:val>
                                        </p:tav>
                                        <p:tav tm="100000">
                                          <p:val>
                                            <p:strVal val="#ppt_x"/>
                                          </p:val>
                                        </p:tav>
                                      </p:tavLst>
                                    </p:anim>
                                    <p:anim calcmode="lin" valueType="num">
                                      <p:cBhvr additive="base">
                                        <p:cTn id="31"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64127"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964573"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965019"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965465"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965911"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879366"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78337"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81984"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881984"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879767"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63998" y="208897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963998"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963998"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963998"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970139"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962867"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970040"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970040"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5006249" y="813006"/>
            <a:ext cx="3522004" cy="369332"/>
          </a:xfrm>
          <a:prstGeom prst="rect">
            <a:avLst/>
          </a:prstGeom>
          <a:noFill/>
        </p:spPr>
        <p:txBody>
          <a:bodyPr wrap="square" rtlCol="0">
            <a:spAutoFit/>
          </a:bodyPr>
          <a:lstStyle/>
          <a:p>
            <a:r>
              <a:rPr lang="en-US" dirty="0" smtClean="0">
                <a:solidFill>
                  <a:srgbClr val="FF0000"/>
                </a:solidFill>
              </a:rPr>
              <a:t>John the Journeyman</a:t>
            </a:r>
            <a:endParaRPr lang="en-US" dirty="0">
              <a:solidFill>
                <a:srgbClr val="FF0000"/>
              </a:solidFill>
            </a:endParaRPr>
          </a:p>
        </p:txBody>
      </p:sp>
      <p:sp>
        <p:nvSpPr>
          <p:cNvPr id="47" name="Oval 46"/>
          <p:cNvSpPr/>
          <p:nvPr/>
        </p:nvSpPr>
        <p:spPr>
          <a:xfrm>
            <a:off x="5358202" y="3423601"/>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9" name="Oval 48"/>
          <p:cNvSpPr/>
          <p:nvPr/>
        </p:nvSpPr>
        <p:spPr>
          <a:xfrm>
            <a:off x="6358583" y="3324977"/>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cxnSp>
        <p:nvCxnSpPr>
          <p:cNvPr id="59" name="Straight Connector 58"/>
          <p:cNvCxnSpPr/>
          <p:nvPr/>
        </p:nvCxnSpPr>
        <p:spPr>
          <a:xfrm flipH="1" flipV="1">
            <a:off x="3914383"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7359094" y="3378427"/>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8359540" y="3872482"/>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4357756" y="3449099"/>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7" name="Content Placeholder 4"/>
          <p:cNvSpPr txBox="1">
            <a:spLocks/>
          </p:cNvSpPr>
          <p:nvPr/>
        </p:nvSpPr>
        <p:spPr>
          <a:xfrm>
            <a:off x="282413" y="1230927"/>
            <a:ext cx="2584493" cy="4521398"/>
          </a:xfrm>
          <a:prstGeom prst="rect">
            <a:avLst/>
          </a:prstGeom>
          <a:solidFill>
            <a:schemeClr val="bg1"/>
          </a:solidFill>
        </p:spPr>
        <p:txBody>
          <a:bodyPr/>
          <a:lstStyle>
            <a:lvl1pPr marL="171450" indent="-171450" algn="l" defTabSz="914400" rtl="0" eaLnBrk="1" latinLnBrk="0" hangingPunct="1">
              <a:lnSpc>
                <a:spcPct val="100000"/>
              </a:lnSpc>
              <a:spcBef>
                <a:spcPts val="1000"/>
              </a:spcBef>
              <a:buClr>
                <a:schemeClr val="accent1"/>
              </a:buClr>
              <a:buFont typeface="Arial" panose="020B0604020202020204" pitchFamily="34" charset="0"/>
              <a:buChar char="•"/>
              <a:tabLst/>
              <a:defRPr sz="1400" kern="1200">
                <a:solidFill>
                  <a:schemeClr val="tx2"/>
                </a:solidFill>
                <a:latin typeface="+mn-lt"/>
                <a:ea typeface="+mn-ea"/>
                <a:cs typeface="+mn-cs"/>
              </a:defRPr>
            </a:lvl1pPr>
            <a:lvl2pPr marL="344488" indent="-173038" algn="l" defTabSz="914400" rtl="0" eaLnBrk="1" latinLnBrk="0" hangingPunct="1">
              <a:lnSpc>
                <a:spcPct val="100000"/>
              </a:lnSpc>
              <a:spcBef>
                <a:spcPts val="1000"/>
              </a:spcBef>
              <a:buClr>
                <a:schemeClr val="accent1"/>
              </a:buClr>
              <a:buFont typeface=".HelveticaNeueDeskInterface-Regular" charset="0"/>
              <a:buChar char="&gt;"/>
              <a:tabLst/>
              <a:defRPr sz="1400" kern="1200">
                <a:solidFill>
                  <a:schemeClr val="tx2"/>
                </a:solidFill>
                <a:latin typeface="+mn-lt"/>
                <a:ea typeface="+mn-ea"/>
                <a:cs typeface="+mn-cs"/>
              </a:defRPr>
            </a:lvl2pPr>
            <a:lvl3pPr marL="515938" indent="-171450" algn="l" defTabSz="914400" rtl="0" eaLnBrk="1" latinLnBrk="0" hangingPunct="1">
              <a:lnSpc>
                <a:spcPct val="100000"/>
              </a:lnSpc>
              <a:spcBef>
                <a:spcPts val="1000"/>
              </a:spcBef>
              <a:buClr>
                <a:schemeClr val="accent1"/>
              </a:buClr>
              <a:buFont typeface=".HelveticaNeueDeskInterface-Regular" charset="0"/>
              <a:buChar char="–"/>
              <a:tabLst/>
              <a:defRPr sz="1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t>Get to know the character in your handout – develop a little backstory</a:t>
            </a:r>
          </a:p>
          <a:p>
            <a:r>
              <a:rPr lang="en-US" sz="1800" dirty="0" smtClean="0"/>
              <a:t>Think about the dot positions – do they meet expectations? </a:t>
            </a:r>
          </a:p>
          <a:p>
            <a:r>
              <a:rPr lang="en-US" sz="1800" dirty="0" smtClean="0"/>
              <a:t>What’s your coaching message?</a:t>
            </a:r>
          </a:p>
          <a:p>
            <a:endParaRPr lang="en-US" dirty="0"/>
          </a:p>
        </p:txBody>
      </p:sp>
    </p:spTree>
    <p:extLst>
      <p:ext uri="{BB962C8B-B14F-4D97-AF65-F5344CB8AC3E}">
        <p14:creationId xmlns:p14="http://schemas.microsoft.com/office/powerpoint/2010/main" val="394906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Tail of Two Developers</a:t>
            </a:r>
            <a:endParaRPr lang="en-US" dirty="0"/>
          </a:p>
        </p:txBody>
      </p:sp>
      <p:pic>
        <p:nvPicPr>
          <p:cNvPr id="3074" name="Picture 2" descr="Small Llama"/>
          <p:cNvPicPr>
            <a:picLocks noChangeAspect="1" noChangeArrowheads="1"/>
          </p:cNvPicPr>
          <p:nvPr/>
        </p:nvPicPr>
        <p:blipFill rotWithShape="1">
          <a:blip r:embed="rId3">
            <a:extLst>
              <a:ext uri="{28A0092B-C50C-407E-A947-70E740481C1C}">
                <a14:useLocalDpi xmlns:a14="http://schemas.microsoft.com/office/drawing/2010/main" val="0"/>
              </a:ext>
            </a:extLst>
          </a:blip>
          <a:srcRect r="50949"/>
          <a:stretch/>
        </p:blipFill>
        <p:spPr bwMode="auto">
          <a:xfrm>
            <a:off x="1616130" y="1051814"/>
            <a:ext cx="2224349" cy="55690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4852" y="1893346"/>
            <a:ext cx="1290917" cy="1200329"/>
          </a:xfrm>
          <a:prstGeom prst="rect">
            <a:avLst/>
          </a:prstGeom>
          <a:noFill/>
        </p:spPr>
        <p:txBody>
          <a:bodyPr wrap="square" rtlCol="0">
            <a:spAutoFit/>
          </a:bodyPr>
          <a:lstStyle/>
          <a:p>
            <a:r>
              <a:rPr lang="en-US" sz="7200" dirty="0" smtClean="0"/>
              <a:t>Ed</a:t>
            </a:r>
            <a:endParaRPr lang="en-US" sz="7200" dirty="0"/>
          </a:p>
        </p:txBody>
      </p:sp>
      <p:pic>
        <p:nvPicPr>
          <p:cNvPr id="6" name="Picture 2" descr="Small Llama"/>
          <p:cNvPicPr>
            <a:picLocks noChangeAspect="1" noChangeArrowheads="1"/>
          </p:cNvPicPr>
          <p:nvPr/>
        </p:nvPicPr>
        <p:blipFill rotWithShape="1">
          <a:blip r:embed="rId3">
            <a:extLst>
              <a:ext uri="{28A0092B-C50C-407E-A947-70E740481C1C}">
                <a14:useLocalDpi xmlns:a14="http://schemas.microsoft.com/office/drawing/2010/main" val="0"/>
              </a:ext>
            </a:extLst>
          </a:blip>
          <a:srcRect l="55891"/>
          <a:stretch/>
        </p:blipFill>
        <p:spPr bwMode="auto">
          <a:xfrm>
            <a:off x="6110689" y="1000108"/>
            <a:ext cx="2000232" cy="55690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961757" y="1893345"/>
            <a:ext cx="1290917" cy="1200329"/>
          </a:xfrm>
          <a:prstGeom prst="rect">
            <a:avLst/>
          </a:prstGeom>
          <a:noFill/>
        </p:spPr>
        <p:txBody>
          <a:bodyPr wrap="square" rtlCol="0">
            <a:spAutoFit/>
          </a:bodyPr>
          <a:lstStyle/>
          <a:p>
            <a:r>
              <a:rPr lang="en-US" sz="7200" dirty="0"/>
              <a:t>O</a:t>
            </a:r>
            <a:r>
              <a:rPr lang="en-US" sz="7200" dirty="0" smtClean="0"/>
              <a:t>z</a:t>
            </a:r>
            <a:endParaRPr lang="en-US" sz="7200" dirty="0"/>
          </a:p>
        </p:txBody>
      </p:sp>
      <p:sp>
        <p:nvSpPr>
          <p:cNvPr id="8" name="Text Box 11"/>
          <p:cNvSpPr txBox="1">
            <a:spLocks noChangeArrowheads="1"/>
          </p:cNvSpPr>
          <p:nvPr/>
        </p:nvSpPr>
        <p:spPr bwMode="auto">
          <a:xfrm>
            <a:off x="6110689" y="1051814"/>
            <a:ext cx="2199874"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50000"/>
              </a:spcBef>
            </a:pPr>
            <a:r>
              <a:rPr lang="en-US" sz="2400" dirty="0">
                <a:solidFill>
                  <a:srgbClr val="FFFFCC"/>
                </a:solidFill>
                <a:latin typeface="Times New Roman" pitchFamily="18" charset="0"/>
                <a:ea typeface="MS PGothic" pitchFamily="34" charset="-128"/>
                <a:cs typeface="Times New Roman" pitchFamily="18" charset="0"/>
              </a:rPr>
              <a:t>The Great and Powerful Oz has got matters well in hand.</a:t>
            </a:r>
          </a:p>
        </p:txBody>
      </p:sp>
    </p:spTree>
    <p:extLst>
      <p:ext uri="{BB962C8B-B14F-4D97-AF65-F5344CB8AC3E}">
        <p14:creationId xmlns:p14="http://schemas.microsoft.com/office/powerpoint/2010/main" val="57602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well_in_ha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Later</a:t>
            </a:r>
            <a:endParaRPr lang="en-US" dirty="0"/>
          </a:p>
        </p:txBody>
      </p:sp>
      <p:sp>
        <p:nvSpPr>
          <p:cNvPr id="3" name="Content Placeholder 2"/>
          <p:cNvSpPr>
            <a:spLocks noGrp="1"/>
          </p:cNvSpPr>
          <p:nvPr>
            <p:ph idx="1"/>
          </p:nvPr>
        </p:nvSpPr>
        <p:spPr/>
        <p:txBody>
          <a:bodyPr/>
          <a:lstStyle/>
          <a:p>
            <a:endParaRPr lang="en-US"/>
          </a:p>
        </p:txBody>
      </p:sp>
      <p:pic>
        <p:nvPicPr>
          <p:cNvPr id="3074" name="Picture 2" descr="Two-Headed-Llama--324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8920" y="1055673"/>
            <a:ext cx="5492190" cy="56150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03230" y="2065469"/>
            <a:ext cx="1290917" cy="1200329"/>
          </a:xfrm>
          <a:prstGeom prst="rect">
            <a:avLst/>
          </a:prstGeom>
          <a:noFill/>
        </p:spPr>
        <p:txBody>
          <a:bodyPr wrap="square" rtlCol="0">
            <a:spAutoFit/>
          </a:bodyPr>
          <a:lstStyle/>
          <a:p>
            <a:r>
              <a:rPr lang="en-US" sz="7200" dirty="0" smtClean="0"/>
              <a:t>Ed</a:t>
            </a:r>
            <a:endParaRPr lang="en-US" sz="7200" dirty="0"/>
          </a:p>
        </p:txBody>
      </p:sp>
      <p:sp>
        <p:nvSpPr>
          <p:cNvPr id="6" name="TextBox 5"/>
          <p:cNvSpPr txBox="1"/>
          <p:nvPr/>
        </p:nvSpPr>
        <p:spPr>
          <a:xfrm>
            <a:off x="7468497" y="2065468"/>
            <a:ext cx="1290917" cy="1200329"/>
          </a:xfrm>
          <a:prstGeom prst="rect">
            <a:avLst/>
          </a:prstGeom>
          <a:noFill/>
        </p:spPr>
        <p:txBody>
          <a:bodyPr wrap="square" rtlCol="0">
            <a:spAutoFit/>
          </a:bodyPr>
          <a:lstStyle/>
          <a:p>
            <a:r>
              <a:rPr lang="en-US" sz="7200" dirty="0"/>
              <a:t>O</a:t>
            </a:r>
            <a:r>
              <a:rPr lang="en-US" sz="7200" dirty="0" smtClean="0"/>
              <a:t>z</a:t>
            </a:r>
            <a:endParaRPr lang="en-US" sz="7200" dirty="0"/>
          </a:p>
        </p:txBody>
      </p:sp>
    </p:spTree>
    <p:extLst>
      <p:ext uri="{BB962C8B-B14F-4D97-AF65-F5344CB8AC3E}">
        <p14:creationId xmlns:p14="http://schemas.microsoft.com/office/powerpoint/2010/main" val="369684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dirty="0" smtClean="0"/>
              <a:t>z’s </a:t>
            </a:r>
            <a:r>
              <a:rPr lang="en-US" dirty="0" smtClean="0"/>
              <a:t>Performance Review</a:t>
            </a:r>
            <a:endParaRPr lang="en-US" dirty="0"/>
          </a:p>
        </p:txBody>
      </p:sp>
      <p:sp>
        <p:nvSpPr>
          <p:cNvPr id="3" name="Content Placeholder 2"/>
          <p:cNvSpPr>
            <a:spLocks noGrp="1"/>
          </p:cNvSpPr>
          <p:nvPr>
            <p:ph idx="1"/>
          </p:nvPr>
        </p:nvSpPr>
        <p:spPr/>
        <p:txBody>
          <a:bodyPr/>
          <a:lstStyle/>
          <a:p>
            <a:pPr marL="0" indent="0">
              <a:buNone/>
            </a:pPr>
            <a:r>
              <a:rPr lang="en-US" sz="4800" dirty="0" smtClean="0"/>
              <a:t>I exceeded expectations!!!!</a:t>
            </a:r>
          </a:p>
          <a:p>
            <a:pPr marL="0" indent="0">
              <a:buNone/>
            </a:pPr>
            <a:endParaRPr lang="en-US" dirty="0" smtClean="0"/>
          </a:p>
          <a:p>
            <a:pPr marL="0" indent="0">
              <a:buNone/>
            </a:pPr>
            <a:r>
              <a:rPr lang="en-US" dirty="0" smtClean="0"/>
              <a:t>When </a:t>
            </a:r>
            <a:r>
              <a:rPr lang="en-US" dirty="0" smtClean="0"/>
              <a:t>I started the code was toxic.  It was spewing crap all the time. </a:t>
            </a:r>
            <a:endParaRPr lang="en-US" dirty="0" smtClean="0"/>
          </a:p>
          <a:p>
            <a:pPr marL="0" indent="0">
              <a:buNone/>
            </a:pPr>
            <a:r>
              <a:rPr lang="en-US" dirty="0" smtClean="0"/>
              <a:t> </a:t>
            </a:r>
            <a:endParaRPr lang="en-US" dirty="0" smtClean="0"/>
          </a:p>
          <a:p>
            <a:pPr marL="0" indent="0">
              <a:buNone/>
            </a:pPr>
            <a:r>
              <a:rPr lang="en-US" dirty="0" smtClean="0"/>
              <a:t>I turned that manure producer into a functioning control center</a:t>
            </a:r>
          </a:p>
          <a:p>
            <a:endParaRPr lang="en-US" dirty="0"/>
          </a:p>
        </p:txBody>
      </p:sp>
    </p:spTree>
    <p:extLst>
      <p:ext uri="{BB962C8B-B14F-4D97-AF65-F5344CB8AC3E}">
        <p14:creationId xmlns:p14="http://schemas.microsoft.com/office/powerpoint/2010/main" val="94512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68"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331514"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331960"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332406"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332852"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246307"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5278"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8925"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8925"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6708"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939" y="219955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939"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0939"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30939"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337080"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329808"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336981"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336981"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4275185" y="808889"/>
            <a:ext cx="3384257" cy="369332"/>
          </a:xfrm>
          <a:prstGeom prst="rect">
            <a:avLst/>
          </a:prstGeom>
          <a:noFill/>
        </p:spPr>
        <p:txBody>
          <a:bodyPr wrap="square" rtlCol="0">
            <a:spAutoFit/>
          </a:bodyPr>
          <a:lstStyle/>
          <a:p>
            <a:r>
              <a:rPr lang="en-US" dirty="0">
                <a:solidFill>
                  <a:srgbClr val="FF0000"/>
                </a:solidFill>
              </a:rPr>
              <a:t>O</a:t>
            </a:r>
            <a:r>
              <a:rPr lang="en-US" dirty="0" smtClean="0">
                <a:solidFill>
                  <a:srgbClr val="FF0000"/>
                </a:solidFill>
              </a:rPr>
              <a:t>z </a:t>
            </a:r>
            <a:r>
              <a:rPr lang="en-US" dirty="0" smtClean="0">
                <a:solidFill>
                  <a:srgbClr val="FF0000"/>
                </a:solidFill>
              </a:rPr>
              <a:t>the Whole Stack Developer</a:t>
            </a:r>
            <a:endParaRPr lang="en-US" dirty="0">
              <a:solidFill>
                <a:srgbClr val="FF0000"/>
              </a:solidFill>
            </a:endParaRPr>
          </a:p>
        </p:txBody>
      </p:sp>
      <p:cxnSp>
        <p:nvCxnSpPr>
          <p:cNvPr id="59" name="Straight Connector 58"/>
          <p:cNvCxnSpPr/>
          <p:nvPr/>
        </p:nvCxnSpPr>
        <p:spPr>
          <a:xfrm flipH="1" flipV="1">
            <a:off x="3281324"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726034" y="2432808"/>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7726480" y="2041319"/>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3724697" y="2527686"/>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7" name="Oval 46"/>
          <p:cNvSpPr/>
          <p:nvPr/>
        </p:nvSpPr>
        <p:spPr>
          <a:xfrm>
            <a:off x="4725143" y="4626649"/>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9" name="Oval 48"/>
          <p:cNvSpPr/>
          <p:nvPr/>
        </p:nvSpPr>
        <p:spPr>
          <a:xfrm>
            <a:off x="5731595" y="4686222"/>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3595283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68"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331514"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331960"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332406"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332852"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246307"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5278"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8925"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8925"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6708"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939" y="219955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939"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0939"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30939"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337080"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329808"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336981"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336981"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4575154" y="801406"/>
            <a:ext cx="2698467" cy="369332"/>
          </a:xfrm>
          <a:prstGeom prst="rect">
            <a:avLst/>
          </a:prstGeom>
          <a:noFill/>
        </p:spPr>
        <p:txBody>
          <a:bodyPr wrap="square" rtlCol="0">
            <a:spAutoFit/>
          </a:bodyPr>
          <a:lstStyle/>
          <a:p>
            <a:r>
              <a:rPr lang="en-US" dirty="0">
                <a:solidFill>
                  <a:srgbClr val="FF0000"/>
                </a:solidFill>
              </a:rPr>
              <a:t>Heather the Hero</a:t>
            </a:r>
          </a:p>
        </p:txBody>
      </p:sp>
      <p:sp>
        <p:nvSpPr>
          <p:cNvPr id="47" name="Oval 46"/>
          <p:cNvSpPr/>
          <p:nvPr/>
        </p:nvSpPr>
        <p:spPr>
          <a:xfrm>
            <a:off x="4725143" y="2750672"/>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cxnSp>
        <p:nvCxnSpPr>
          <p:cNvPr id="59" name="Straight Connector 58"/>
          <p:cNvCxnSpPr/>
          <p:nvPr/>
        </p:nvCxnSpPr>
        <p:spPr>
          <a:xfrm flipH="1" flipV="1">
            <a:off x="3281324"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726035" y="3775039"/>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7726481" y="3091500"/>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3724696" y="2413386"/>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9" name="Oval 48"/>
          <p:cNvSpPr/>
          <p:nvPr/>
        </p:nvSpPr>
        <p:spPr>
          <a:xfrm>
            <a:off x="5718591" y="3861515"/>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346765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68"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331514"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331960"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332406"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332852"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246307"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5278"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8925"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8925"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6708"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939" y="219955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939"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0939"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30939"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337080"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329808"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336981"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336981"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4457165" y="801407"/>
            <a:ext cx="3158263" cy="369332"/>
          </a:xfrm>
          <a:prstGeom prst="rect">
            <a:avLst/>
          </a:prstGeom>
          <a:noFill/>
        </p:spPr>
        <p:txBody>
          <a:bodyPr wrap="square" rtlCol="0">
            <a:spAutoFit/>
          </a:bodyPr>
          <a:lstStyle/>
          <a:p>
            <a:r>
              <a:rPr lang="en-US" dirty="0">
                <a:solidFill>
                  <a:srgbClr val="FF0000"/>
                </a:solidFill>
              </a:rPr>
              <a:t>Ivan the Individualist</a:t>
            </a:r>
          </a:p>
        </p:txBody>
      </p:sp>
      <p:sp>
        <p:nvSpPr>
          <p:cNvPr id="49" name="Oval 48"/>
          <p:cNvSpPr/>
          <p:nvPr/>
        </p:nvSpPr>
        <p:spPr>
          <a:xfrm>
            <a:off x="5725524" y="3991891"/>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cxnSp>
        <p:nvCxnSpPr>
          <p:cNvPr id="59" name="Straight Connector 58"/>
          <p:cNvCxnSpPr/>
          <p:nvPr/>
        </p:nvCxnSpPr>
        <p:spPr>
          <a:xfrm flipH="1" flipV="1">
            <a:off x="3288257" y="4490128"/>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726035" y="3475342"/>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7726480" y="2754223"/>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3724697" y="3174604"/>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7" name="Oval 46"/>
          <p:cNvSpPr/>
          <p:nvPr/>
        </p:nvSpPr>
        <p:spPr>
          <a:xfrm>
            <a:off x="4725143" y="3466938"/>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184725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68"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331514"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331960"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332406"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332852"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246307"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5278"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8925"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8925"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6708"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939" y="219955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939"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0939"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30939"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337080"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329808"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336981"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336981"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4457167" y="786659"/>
            <a:ext cx="2856360" cy="369332"/>
          </a:xfrm>
          <a:prstGeom prst="rect">
            <a:avLst/>
          </a:prstGeom>
          <a:noFill/>
        </p:spPr>
        <p:txBody>
          <a:bodyPr wrap="square" rtlCol="0">
            <a:spAutoFit/>
          </a:bodyPr>
          <a:lstStyle/>
          <a:p>
            <a:r>
              <a:rPr lang="en-US" dirty="0" err="1">
                <a:solidFill>
                  <a:srgbClr val="FF0000"/>
                </a:solidFill>
              </a:rPr>
              <a:t>Tessy</a:t>
            </a:r>
            <a:r>
              <a:rPr lang="en-US" dirty="0">
                <a:solidFill>
                  <a:srgbClr val="FF0000"/>
                </a:solidFill>
              </a:rPr>
              <a:t> the Team Angel</a:t>
            </a:r>
          </a:p>
        </p:txBody>
      </p:sp>
      <p:sp>
        <p:nvSpPr>
          <p:cNvPr id="49" name="Oval 48"/>
          <p:cNvSpPr/>
          <p:nvPr/>
        </p:nvSpPr>
        <p:spPr>
          <a:xfrm>
            <a:off x="5725524" y="2742683"/>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cxnSp>
        <p:nvCxnSpPr>
          <p:cNvPr id="59" name="Straight Connector 58"/>
          <p:cNvCxnSpPr/>
          <p:nvPr/>
        </p:nvCxnSpPr>
        <p:spPr>
          <a:xfrm flipH="1" flipV="1">
            <a:off x="3281324"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726035" y="3655151"/>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7726481" y="3505668"/>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3724697" y="3775039"/>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7" name="Oval 46"/>
          <p:cNvSpPr/>
          <p:nvPr/>
        </p:nvSpPr>
        <p:spPr>
          <a:xfrm>
            <a:off x="4723163" y="3132141"/>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3471183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68"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331514"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331960"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332406"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332852"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246307"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5278"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8925"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8925"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6708"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939" y="219955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939"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0939"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30939"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337080"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329808"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336981"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336981"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4604653" y="801407"/>
            <a:ext cx="3084057" cy="369332"/>
          </a:xfrm>
          <a:prstGeom prst="rect">
            <a:avLst/>
          </a:prstGeom>
          <a:noFill/>
        </p:spPr>
        <p:txBody>
          <a:bodyPr wrap="square" rtlCol="0">
            <a:spAutoFit/>
          </a:bodyPr>
          <a:lstStyle/>
          <a:p>
            <a:r>
              <a:rPr lang="en-US" dirty="0">
                <a:solidFill>
                  <a:srgbClr val="FF0000"/>
                </a:solidFill>
              </a:rPr>
              <a:t>Irene the Innovator</a:t>
            </a:r>
          </a:p>
        </p:txBody>
      </p:sp>
      <p:sp>
        <p:nvSpPr>
          <p:cNvPr id="49" name="Oval 48"/>
          <p:cNvSpPr/>
          <p:nvPr/>
        </p:nvSpPr>
        <p:spPr>
          <a:xfrm>
            <a:off x="5725524" y="3387296"/>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cxnSp>
        <p:nvCxnSpPr>
          <p:cNvPr id="59" name="Straight Connector 58"/>
          <p:cNvCxnSpPr/>
          <p:nvPr/>
        </p:nvCxnSpPr>
        <p:spPr>
          <a:xfrm flipH="1" flipV="1">
            <a:off x="3281324"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726035" y="4109427"/>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7710817" y="2401670"/>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3724697" y="2772353"/>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7" name="Oval 46"/>
          <p:cNvSpPr/>
          <p:nvPr/>
        </p:nvSpPr>
        <p:spPr>
          <a:xfrm>
            <a:off x="4725143" y="3312495"/>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3778031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490" y="2911433"/>
            <a:ext cx="8640960" cy="928694"/>
          </a:xfrm>
        </p:spPr>
        <p:txBody>
          <a:bodyPr>
            <a:normAutofit/>
          </a:bodyPr>
          <a:lstStyle/>
          <a:p>
            <a:r>
              <a:rPr lang="en-US" sz="4800" dirty="0">
                <a:latin typeface="Calibri" panose="020F0502020204030204" pitchFamily="34" charset="0"/>
              </a:rPr>
              <a:t>Why do Performance Reviews?</a:t>
            </a:r>
            <a:endParaRPr lang="en-US" sz="4800" dirty="0"/>
          </a:p>
        </p:txBody>
      </p:sp>
    </p:spTree>
    <p:extLst>
      <p:ext uri="{BB962C8B-B14F-4D97-AF65-F5344CB8AC3E}">
        <p14:creationId xmlns:p14="http://schemas.microsoft.com/office/powerpoint/2010/main" val="25063763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68"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331514"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331960"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332406"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332852"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246307"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5278"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8925"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8925"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6708"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939" y="219955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939"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0939"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30939"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337080"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329808"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336981"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336981"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4048171" y="786659"/>
            <a:ext cx="4242381" cy="369332"/>
          </a:xfrm>
          <a:prstGeom prst="rect">
            <a:avLst/>
          </a:prstGeom>
          <a:noFill/>
        </p:spPr>
        <p:txBody>
          <a:bodyPr wrap="square" rtlCol="0">
            <a:spAutoFit/>
          </a:bodyPr>
          <a:lstStyle/>
          <a:p>
            <a:r>
              <a:rPr lang="en-US" dirty="0">
                <a:solidFill>
                  <a:srgbClr val="FF0000"/>
                </a:solidFill>
              </a:rPr>
              <a:t>Quincy the Quality Evangelist</a:t>
            </a:r>
          </a:p>
        </p:txBody>
      </p:sp>
      <p:sp>
        <p:nvSpPr>
          <p:cNvPr id="49" name="Oval 48"/>
          <p:cNvSpPr/>
          <p:nvPr/>
        </p:nvSpPr>
        <p:spPr>
          <a:xfrm>
            <a:off x="5727884" y="3074452"/>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cxnSp>
        <p:nvCxnSpPr>
          <p:cNvPr id="59" name="Straight Connector 58"/>
          <p:cNvCxnSpPr/>
          <p:nvPr/>
        </p:nvCxnSpPr>
        <p:spPr>
          <a:xfrm flipH="1" flipV="1">
            <a:off x="3281324"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726035" y="2591027"/>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7726481" y="3677426"/>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3724697" y="3700819"/>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7" name="Oval 46"/>
          <p:cNvSpPr/>
          <p:nvPr/>
        </p:nvSpPr>
        <p:spPr>
          <a:xfrm>
            <a:off x="4725143" y="3209343"/>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1063476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68"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331514"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331960"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332406"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332852"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246307"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5278"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8925"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8925"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6708"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939" y="219955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939"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0939"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30939"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337080"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329808"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336981"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336981"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4328390" y="816155"/>
            <a:ext cx="2915974" cy="369332"/>
          </a:xfrm>
          <a:prstGeom prst="rect">
            <a:avLst/>
          </a:prstGeom>
          <a:noFill/>
        </p:spPr>
        <p:txBody>
          <a:bodyPr wrap="square" rtlCol="0">
            <a:spAutoFit/>
          </a:bodyPr>
          <a:lstStyle/>
          <a:p>
            <a:r>
              <a:rPr lang="en-US" dirty="0">
                <a:solidFill>
                  <a:srgbClr val="FF0000"/>
                </a:solidFill>
              </a:rPr>
              <a:t>Paula the Perfectionist</a:t>
            </a:r>
          </a:p>
        </p:txBody>
      </p:sp>
      <p:sp>
        <p:nvSpPr>
          <p:cNvPr id="49" name="Oval 48"/>
          <p:cNvSpPr/>
          <p:nvPr/>
        </p:nvSpPr>
        <p:spPr>
          <a:xfrm>
            <a:off x="5725524" y="3317377"/>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cxnSp>
        <p:nvCxnSpPr>
          <p:cNvPr id="59" name="Straight Connector 58"/>
          <p:cNvCxnSpPr/>
          <p:nvPr/>
        </p:nvCxnSpPr>
        <p:spPr>
          <a:xfrm flipH="1" flipV="1">
            <a:off x="3281324"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726034" y="2394289"/>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7726480" y="3775039"/>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3724697" y="4575318"/>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7" name="Oval 46"/>
          <p:cNvSpPr/>
          <p:nvPr/>
        </p:nvSpPr>
        <p:spPr>
          <a:xfrm>
            <a:off x="4725142" y="3805716"/>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2514342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68"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331514"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331960"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332406"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332852"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246307"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5278"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8925"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8925"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6708"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939" y="219955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939"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0939"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30939"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337080"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329808"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336981"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336981"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3930183" y="786659"/>
            <a:ext cx="4274730" cy="369332"/>
          </a:xfrm>
          <a:prstGeom prst="rect">
            <a:avLst/>
          </a:prstGeom>
          <a:noFill/>
        </p:spPr>
        <p:txBody>
          <a:bodyPr wrap="square" rtlCol="0">
            <a:spAutoFit/>
          </a:bodyPr>
          <a:lstStyle/>
          <a:p>
            <a:r>
              <a:rPr lang="en-US" dirty="0">
                <a:solidFill>
                  <a:srgbClr val="FF0000"/>
                </a:solidFill>
              </a:rPr>
              <a:t>Alex the Architecture Astronaut</a:t>
            </a:r>
          </a:p>
        </p:txBody>
      </p:sp>
      <p:cxnSp>
        <p:nvCxnSpPr>
          <p:cNvPr id="59" name="Straight Connector 58"/>
          <p:cNvCxnSpPr/>
          <p:nvPr/>
        </p:nvCxnSpPr>
        <p:spPr>
          <a:xfrm flipH="1" flipV="1">
            <a:off x="3281324"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726035" y="2728459"/>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7726480" y="2396785"/>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3724697" y="3446521"/>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7" name="Oval 46"/>
          <p:cNvSpPr/>
          <p:nvPr/>
        </p:nvSpPr>
        <p:spPr>
          <a:xfrm>
            <a:off x="4725143" y="3862217"/>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9" name="Oval 48"/>
          <p:cNvSpPr/>
          <p:nvPr/>
        </p:nvSpPr>
        <p:spPr>
          <a:xfrm>
            <a:off x="5755821" y="3562818"/>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2580745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68"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331514"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331960"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332406"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332852"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246307"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5278"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8925"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8925"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6708"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939" y="219955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939"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0939"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30939"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337080"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329808"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336981"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336981"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3753203" y="801407"/>
            <a:ext cx="4716777" cy="369332"/>
          </a:xfrm>
          <a:prstGeom prst="rect">
            <a:avLst/>
          </a:prstGeom>
          <a:noFill/>
        </p:spPr>
        <p:txBody>
          <a:bodyPr wrap="square" rtlCol="0">
            <a:spAutoFit/>
          </a:bodyPr>
          <a:lstStyle/>
          <a:p>
            <a:r>
              <a:rPr lang="en-US" dirty="0">
                <a:solidFill>
                  <a:srgbClr val="FF0000"/>
                </a:solidFill>
              </a:rPr>
              <a:t>Tim the Enchanter….er Technologist</a:t>
            </a:r>
          </a:p>
        </p:txBody>
      </p:sp>
      <p:sp>
        <p:nvSpPr>
          <p:cNvPr id="49" name="Oval 48"/>
          <p:cNvSpPr/>
          <p:nvPr/>
        </p:nvSpPr>
        <p:spPr>
          <a:xfrm>
            <a:off x="5725524" y="3387296"/>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cxnSp>
        <p:nvCxnSpPr>
          <p:cNvPr id="59" name="Straight Connector 58"/>
          <p:cNvCxnSpPr/>
          <p:nvPr/>
        </p:nvCxnSpPr>
        <p:spPr>
          <a:xfrm flipH="1" flipV="1">
            <a:off x="3281324"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726034" y="3666810"/>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7726480" y="2482237"/>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3718315" y="3118706"/>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7" name="Oval 46"/>
          <p:cNvSpPr/>
          <p:nvPr/>
        </p:nvSpPr>
        <p:spPr>
          <a:xfrm>
            <a:off x="4684646" y="3130056"/>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2707463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68"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331514"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331960"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332406"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332852"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246307"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5278"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8925"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8925"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6708"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939" y="219955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939"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0939"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30939"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337080"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329808"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336981"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336981"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4245768" y="825875"/>
            <a:ext cx="3530160" cy="369332"/>
          </a:xfrm>
          <a:prstGeom prst="rect">
            <a:avLst/>
          </a:prstGeom>
          <a:noFill/>
        </p:spPr>
        <p:txBody>
          <a:bodyPr wrap="square" rtlCol="0">
            <a:spAutoFit/>
          </a:bodyPr>
          <a:lstStyle/>
          <a:p>
            <a:r>
              <a:rPr lang="en-US" dirty="0">
                <a:solidFill>
                  <a:srgbClr val="FF0000"/>
                </a:solidFill>
              </a:rPr>
              <a:t>Doug the Domain Expert</a:t>
            </a:r>
          </a:p>
        </p:txBody>
      </p:sp>
      <p:cxnSp>
        <p:nvCxnSpPr>
          <p:cNvPr id="59" name="Straight Connector 58"/>
          <p:cNvCxnSpPr/>
          <p:nvPr/>
        </p:nvCxnSpPr>
        <p:spPr>
          <a:xfrm flipH="1" flipV="1">
            <a:off x="3281324"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726034" y="3800666"/>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7726480" y="2884198"/>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3724696" y="2763422"/>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7" name="Oval 46"/>
          <p:cNvSpPr/>
          <p:nvPr/>
        </p:nvSpPr>
        <p:spPr>
          <a:xfrm>
            <a:off x="4725143" y="2261642"/>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9" name="Oval 48"/>
          <p:cNvSpPr/>
          <p:nvPr/>
        </p:nvSpPr>
        <p:spPr>
          <a:xfrm>
            <a:off x="5755821" y="3475112"/>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1412259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68"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331514"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331960"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332406"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332852"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246307"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5278"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8925"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8925"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6708"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939" y="219955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939"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0939"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30939"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337080"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329808"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336981"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336981"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4662463" y="808889"/>
            <a:ext cx="2887038" cy="369332"/>
          </a:xfrm>
          <a:prstGeom prst="rect">
            <a:avLst/>
          </a:prstGeom>
          <a:noFill/>
        </p:spPr>
        <p:txBody>
          <a:bodyPr wrap="square" rtlCol="0">
            <a:spAutoFit/>
          </a:bodyPr>
          <a:lstStyle/>
          <a:p>
            <a:r>
              <a:rPr lang="en-US" dirty="0">
                <a:solidFill>
                  <a:srgbClr val="FF0000"/>
                </a:solidFill>
              </a:rPr>
              <a:t>Stan the Shy Guy</a:t>
            </a:r>
          </a:p>
        </p:txBody>
      </p:sp>
      <p:cxnSp>
        <p:nvCxnSpPr>
          <p:cNvPr id="59" name="Straight Connector 58"/>
          <p:cNvCxnSpPr/>
          <p:nvPr/>
        </p:nvCxnSpPr>
        <p:spPr>
          <a:xfrm flipH="1" flipV="1">
            <a:off x="3281324"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726034" y="2432808"/>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7726481" y="3562818"/>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3724697" y="3118706"/>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7" name="Oval 46"/>
          <p:cNvSpPr/>
          <p:nvPr/>
        </p:nvSpPr>
        <p:spPr>
          <a:xfrm>
            <a:off x="4725143" y="3412697"/>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9" name="Oval 48"/>
          <p:cNvSpPr/>
          <p:nvPr/>
        </p:nvSpPr>
        <p:spPr>
          <a:xfrm>
            <a:off x="5725524" y="3717889"/>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3037373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1570408050"/>
              </p:ext>
            </p:extLst>
          </p:nvPr>
        </p:nvGraphicFramePr>
        <p:xfrm>
          <a:off x="1315900" y="1063280"/>
          <a:ext cx="6512201" cy="4731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42185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530040438"/>
              </p:ext>
            </p:extLst>
          </p:nvPr>
        </p:nvGraphicFramePr>
        <p:xfrm>
          <a:off x="1315900" y="1063280"/>
          <a:ext cx="6512201" cy="4731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56574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9"/>
          <p:cNvSpPr>
            <a:spLocks noGrp="1"/>
          </p:cNvSpPr>
          <p:nvPr>
            <p:ph type="title"/>
          </p:nvPr>
        </p:nvSpPr>
        <p:spPr>
          <a:xfrm>
            <a:off x="388241" y="2838572"/>
            <a:ext cx="6588292" cy="584775"/>
          </a:xfrm>
        </p:spPr>
        <p:txBody>
          <a:bodyPr/>
          <a:lstStyle/>
          <a:p>
            <a:r>
              <a:rPr lang="en-US" altLang="en-US" sz="3200" dirty="0" smtClean="0">
                <a:latin typeface="Verdana" panose="020B0604030504040204" pitchFamily="34" charset="0"/>
              </a:rPr>
              <a:t>How do managers like it?</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40131672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smtClean="0">
                <a:latin typeface="Verdana" panose="020B0604030504040204" pitchFamily="34" charset="0"/>
              </a:rPr>
              <a:t>Manager Feedback</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7923" y="1416961"/>
            <a:ext cx="7713405" cy="5107136"/>
          </a:xfrm>
        </p:spPr>
      </p:pic>
      <p:sp>
        <p:nvSpPr>
          <p:cNvPr id="3" name="Rectangle 2"/>
          <p:cNvSpPr/>
          <p:nvPr/>
        </p:nvSpPr>
        <p:spPr>
          <a:xfrm>
            <a:off x="5304711" y="3437278"/>
            <a:ext cx="2938626" cy="1200329"/>
          </a:xfrm>
          <a:prstGeom prst="rect">
            <a:avLst/>
          </a:prstGeom>
          <a:noFill/>
        </p:spPr>
        <p:txBody>
          <a:bodyPr wrap="none" lIns="91440" tIns="45720" rIns="91440" bIns="45720">
            <a:spAutoFit/>
          </a:bodyPr>
          <a:lstStyle/>
          <a:p>
            <a:pPr algn="ctr"/>
            <a:r>
              <a:rPr lang="en-US" sz="7200" b="0" cap="none" spc="0" dirty="0" smtClean="0">
                <a:ln w="0"/>
                <a:solidFill>
                  <a:srgbClr val="FF0000"/>
                </a:solidFill>
                <a:effectLst>
                  <a:outerShdw blurRad="38100" dist="25400" dir="5400000" algn="ctr" rotWithShape="0">
                    <a:srgbClr val="6E747A">
                      <a:alpha val="43000"/>
                    </a:srgbClr>
                  </a:outerShdw>
                </a:effectLst>
              </a:rPr>
              <a:t>100%</a:t>
            </a:r>
            <a:endParaRPr lang="en-US" sz="72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691878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Calibri" panose="020F0502020204030204" pitchFamily="34" charset="0"/>
              </a:rPr>
              <a:t>Why do Performance Reviews?</a:t>
            </a:r>
            <a:endParaRPr lang="en-US" sz="2800" b="1" dirty="0">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t>Set Goals</a:t>
            </a:r>
            <a:endParaRPr lang="en-US" dirty="0" smtClean="0"/>
          </a:p>
          <a:p>
            <a:endParaRPr lang="en-US" dirty="0"/>
          </a:p>
          <a:p>
            <a:r>
              <a:rPr lang="en-US" dirty="0" smtClean="0"/>
              <a:t>Measure Performance</a:t>
            </a:r>
          </a:p>
          <a:p>
            <a:endParaRPr lang="en-US" dirty="0" smtClean="0"/>
          </a:p>
          <a:p>
            <a:r>
              <a:rPr lang="en-US" dirty="0" smtClean="0"/>
              <a:t>Establish Rewards</a:t>
            </a:r>
          </a:p>
          <a:p>
            <a:endParaRPr lang="en-US" dirty="0" smtClean="0"/>
          </a:p>
          <a:p>
            <a:r>
              <a:rPr lang="en-US" dirty="0" smtClean="0"/>
              <a:t>Career </a:t>
            </a:r>
            <a:r>
              <a:rPr lang="en-US" dirty="0"/>
              <a:t>Development</a:t>
            </a:r>
          </a:p>
          <a:p>
            <a:pPr marL="0" indent="0">
              <a:buNone/>
            </a:pPr>
            <a:endParaRPr lang="en-US" dirty="0"/>
          </a:p>
          <a:p>
            <a:endParaRPr lang="en-US" dirty="0"/>
          </a:p>
        </p:txBody>
      </p:sp>
    </p:spTree>
    <p:extLst>
      <p:ext uri="{BB962C8B-B14F-4D97-AF65-F5344CB8AC3E}">
        <p14:creationId xmlns:p14="http://schemas.microsoft.com/office/powerpoint/2010/main" val="47345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latin typeface="Verdana" panose="020B0604030504040204" pitchFamily="34" charset="0"/>
              </a:rPr>
              <a:t>Manager Feedback</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7923" y="1426689"/>
            <a:ext cx="7728154" cy="5097498"/>
          </a:xfrm>
        </p:spPr>
      </p:pic>
      <p:sp>
        <p:nvSpPr>
          <p:cNvPr id="4" name="Rectangle 3"/>
          <p:cNvSpPr/>
          <p:nvPr/>
        </p:nvSpPr>
        <p:spPr>
          <a:xfrm>
            <a:off x="5598060" y="3437278"/>
            <a:ext cx="2351926" cy="1200329"/>
          </a:xfrm>
          <a:prstGeom prst="rect">
            <a:avLst/>
          </a:prstGeom>
          <a:noFill/>
        </p:spPr>
        <p:txBody>
          <a:bodyPr wrap="none" lIns="91440" tIns="45720" rIns="91440" bIns="45720">
            <a:spAutoFit/>
          </a:bodyPr>
          <a:lstStyle/>
          <a:p>
            <a:pPr algn="ctr"/>
            <a:r>
              <a:rPr lang="en-US" sz="7200" dirty="0" smtClean="0">
                <a:ln w="0"/>
                <a:solidFill>
                  <a:srgbClr val="FF0000"/>
                </a:solidFill>
                <a:effectLst>
                  <a:outerShdw blurRad="38100" dist="25400" dir="5400000" algn="ctr" rotWithShape="0">
                    <a:srgbClr val="6E747A">
                      <a:alpha val="43000"/>
                    </a:srgbClr>
                  </a:outerShdw>
                </a:effectLst>
              </a:rPr>
              <a:t>85</a:t>
            </a:r>
            <a:r>
              <a:rPr lang="en-US" sz="7200" b="0" cap="none" spc="0" dirty="0" smtClean="0">
                <a:ln w="0"/>
                <a:solidFill>
                  <a:srgbClr val="FF0000"/>
                </a:solidFill>
                <a:effectLst>
                  <a:outerShdw blurRad="38100" dist="25400" dir="5400000" algn="ctr" rotWithShape="0">
                    <a:srgbClr val="6E747A">
                      <a:alpha val="43000"/>
                    </a:srgbClr>
                  </a:outerShdw>
                </a:effectLst>
              </a:rPr>
              <a:t>%</a:t>
            </a:r>
            <a:endParaRPr lang="en-US" sz="72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559654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latin typeface="Verdana" panose="020B0604030504040204" pitchFamily="34" charset="0"/>
              </a:rPr>
              <a:t>Manager Feedback</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8534" y="1422676"/>
            <a:ext cx="7574808" cy="5030958"/>
          </a:xfrm>
        </p:spPr>
      </p:pic>
      <p:sp>
        <p:nvSpPr>
          <p:cNvPr id="4" name="Rectangle 3"/>
          <p:cNvSpPr/>
          <p:nvPr/>
        </p:nvSpPr>
        <p:spPr>
          <a:xfrm>
            <a:off x="5598060" y="3437278"/>
            <a:ext cx="2351926" cy="1200329"/>
          </a:xfrm>
          <a:prstGeom prst="rect">
            <a:avLst/>
          </a:prstGeom>
          <a:noFill/>
        </p:spPr>
        <p:txBody>
          <a:bodyPr wrap="none" lIns="91440" tIns="45720" rIns="91440" bIns="45720">
            <a:spAutoFit/>
          </a:bodyPr>
          <a:lstStyle/>
          <a:p>
            <a:pPr algn="ctr"/>
            <a:r>
              <a:rPr lang="en-US" sz="7200" dirty="0" smtClean="0">
                <a:ln w="0"/>
                <a:solidFill>
                  <a:srgbClr val="FF0000"/>
                </a:solidFill>
                <a:effectLst>
                  <a:outerShdw blurRad="38100" dist="25400" dir="5400000" algn="ctr" rotWithShape="0">
                    <a:srgbClr val="6E747A">
                      <a:alpha val="43000"/>
                    </a:srgbClr>
                  </a:outerShdw>
                </a:effectLst>
              </a:rPr>
              <a:t>92</a:t>
            </a:r>
            <a:r>
              <a:rPr lang="en-US" sz="7200" b="0" cap="none" spc="0" dirty="0" smtClean="0">
                <a:ln w="0"/>
                <a:solidFill>
                  <a:srgbClr val="FF0000"/>
                </a:solidFill>
                <a:effectLst>
                  <a:outerShdw blurRad="38100" dist="25400" dir="5400000" algn="ctr" rotWithShape="0">
                    <a:srgbClr val="6E747A">
                      <a:alpha val="43000"/>
                    </a:srgbClr>
                  </a:outerShdw>
                </a:effectLst>
              </a:rPr>
              <a:t>%</a:t>
            </a:r>
            <a:endParaRPr lang="en-US" sz="72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490389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9"/>
          <p:cNvSpPr>
            <a:spLocks noGrp="1"/>
          </p:cNvSpPr>
          <p:nvPr>
            <p:ph type="title"/>
          </p:nvPr>
        </p:nvSpPr>
        <p:spPr>
          <a:xfrm>
            <a:off x="388241" y="2838572"/>
            <a:ext cx="6706826" cy="584775"/>
          </a:xfrm>
        </p:spPr>
        <p:txBody>
          <a:bodyPr/>
          <a:lstStyle/>
          <a:p>
            <a:r>
              <a:rPr lang="en-US" altLang="en-US" sz="3200" dirty="0" smtClean="0">
                <a:latin typeface="Verdana" panose="020B0604030504040204" pitchFamily="34" charset="0"/>
              </a:rPr>
              <a:t>How do colleagues like it?</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28097451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latin typeface="Verdana" panose="020B0604030504040204" pitchFamily="34" charset="0"/>
              </a:rPr>
              <a:t>Colleague Feedback</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2169" y="1452630"/>
            <a:ext cx="7654412" cy="5055340"/>
          </a:xfrm>
        </p:spPr>
      </p:pic>
      <p:sp>
        <p:nvSpPr>
          <p:cNvPr id="4" name="Rectangle 3"/>
          <p:cNvSpPr/>
          <p:nvPr/>
        </p:nvSpPr>
        <p:spPr>
          <a:xfrm>
            <a:off x="5598060" y="3437278"/>
            <a:ext cx="2351926" cy="1200329"/>
          </a:xfrm>
          <a:prstGeom prst="rect">
            <a:avLst/>
          </a:prstGeom>
          <a:noFill/>
        </p:spPr>
        <p:txBody>
          <a:bodyPr wrap="none" lIns="91440" tIns="45720" rIns="91440" bIns="45720">
            <a:spAutoFit/>
          </a:bodyPr>
          <a:lstStyle/>
          <a:p>
            <a:pPr algn="ctr"/>
            <a:r>
              <a:rPr lang="en-US" sz="7200" dirty="0" smtClean="0">
                <a:ln w="0"/>
                <a:solidFill>
                  <a:srgbClr val="FF0000"/>
                </a:solidFill>
                <a:effectLst>
                  <a:outerShdw blurRad="38100" dist="25400" dir="5400000" algn="ctr" rotWithShape="0">
                    <a:srgbClr val="6E747A">
                      <a:alpha val="43000"/>
                    </a:srgbClr>
                  </a:outerShdw>
                </a:effectLst>
              </a:rPr>
              <a:t>73</a:t>
            </a:r>
            <a:r>
              <a:rPr lang="en-US" sz="7200" b="0" cap="none" spc="0" dirty="0" smtClean="0">
                <a:ln w="0"/>
                <a:solidFill>
                  <a:srgbClr val="FF0000"/>
                </a:solidFill>
                <a:effectLst>
                  <a:outerShdw blurRad="38100" dist="25400" dir="5400000" algn="ctr" rotWithShape="0">
                    <a:srgbClr val="6E747A">
                      <a:alpha val="43000"/>
                    </a:srgbClr>
                  </a:outerShdw>
                </a:effectLst>
              </a:rPr>
              <a:t>%</a:t>
            </a:r>
            <a:endParaRPr lang="en-US" sz="72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907208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latin typeface="Verdana" panose="020B0604030504040204" pitchFamily="34" charset="0"/>
              </a:rPr>
              <a:t>Colleague Feedback</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6815" y="1422676"/>
            <a:ext cx="7729262" cy="5104774"/>
          </a:xfrm>
        </p:spPr>
      </p:pic>
      <p:sp>
        <p:nvSpPr>
          <p:cNvPr id="4" name="Rectangle 3"/>
          <p:cNvSpPr/>
          <p:nvPr/>
        </p:nvSpPr>
        <p:spPr>
          <a:xfrm>
            <a:off x="5598059" y="3437278"/>
            <a:ext cx="2351926" cy="1200329"/>
          </a:xfrm>
          <a:prstGeom prst="rect">
            <a:avLst/>
          </a:prstGeom>
          <a:noFill/>
        </p:spPr>
        <p:txBody>
          <a:bodyPr wrap="none" lIns="91440" tIns="45720" rIns="91440" bIns="45720">
            <a:spAutoFit/>
          </a:bodyPr>
          <a:lstStyle/>
          <a:p>
            <a:pPr algn="ctr"/>
            <a:r>
              <a:rPr lang="en-US" sz="7200" dirty="0" smtClean="0">
                <a:ln w="0"/>
                <a:solidFill>
                  <a:srgbClr val="FF0000"/>
                </a:solidFill>
                <a:effectLst>
                  <a:outerShdw blurRad="38100" dist="25400" dir="5400000" algn="ctr" rotWithShape="0">
                    <a:srgbClr val="6E747A">
                      <a:alpha val="43000"/>
                    </a:srgbClr>
                  </a:outerShdw>
                </a:effectLst>
              </a:rPr>
              <a:t>57</a:t>
            </a:r>
            <a:r>
              <a:rPr lang="en-US" sz="7200" b="0" cap="none" spc="0" dirty="0" smtClean="0">
                <a:ln w="0"/>
                <a:solidFill>
                  <a:srgbClr val="FF0000"/>
                </a:solidFill>
                <a:effectLst>
                  <a:outerShdw blurRad="38100" dist="25400" dir="5400000" algn="ctr" rotWithShape="0">
                    <a:srgbClr val="6E747A">
                      <a:alpha val="43000"/>
                    </a:srgbClr>
                  </a:outerShdw>
                </a:effectLst>
              </a:rPr>
              <a:t>%</a:t>
            </a:r>
            <a:endParaRPr lang="en-US" sz="72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927071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latin typeface="Verdana" panose="020B0604030504040204" pitchFamily="34" charset="0"/>
              </a:rPr>
              <a:t>Colleague Feedback</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7419" y="1430149"/>
            <a:ext cx="7551175" cy="5012175"/>
          </a:xfrm>
        </p:spPr>
      </p:pic>
      <p:sp>
        <p:nvSpPr>
          <p:cNvPr id="4" name="Rectangle 3"/>
          <p:cNvSpPr/>
          <p:nvPr/>
        </p:nvSpPr>
        <p:spPr>
          <a:xfrm>
            <a:off x="5598060" y="3437278"/>
            <a:ext cx="2351926" cy="1200329"/>
          </a:xfrm>
          <a:prstGeom prst="rect">
            <a:avLst/>
          </a:prstGeom>
          <a:noFill/>
        </p:spPr>
        <p:txBody>
          <a:bodyPr wrap="none" lIns="91440" tIns="45720" rIns="91440" bIns="45720">
            <a:spAutoFit/>
          </a:bodyPr>
          <a:lstStyle/>
          <a:p>
            <a:pPr algn="ctr"/>
            <a:r>
              <a:rPr lang="en-US" sz="7200" dirty="0" smtClean="0">
                <a:ln w="0"/>
                <a:solidFill>
                  <a:srgbClr val="FF0000"/>
                </a:solidFill>
                <a:effectLst>
                  <a:outerShdw blurRad="38100" dist="25400" dir="5400000" algn="ctr" rotWithShape="0">
                    <a:srgbClr val="6E747A">
                      <a:alpha val="43000"/>
                    </a:srgbClr>
                  </a:outerShdw>
                </a:effectLst>
              </a:rPr>
              <a:t>68</a:t>
            </a:r>
            <a:r>
              <a:rPr lang="en-US" sz="7200" b="0" cap="none" spc="0" dirty="0" smtClean="0">
                <a:ln w="0"/>
                <a:solidFill>
                  <a:srgbClr val="FF0000"/>
                </a:solidFill>
                <a:effectLst>
                  <a:outerShdw blurRad="38100" dist="25400" dir="5400000" algn="ctr" rotWithShape="0">
                    <a:srgbClr val="6E747A">
                      <a:alpha val="43000"/>
                    </a:srgbClr>
                  </a:outerShdw>
                </a:effectLst>
              </a:rPr>
              <a:t>%</a:t>
            </a:r>
            <a:endParaRPr lang="en-US" sz="72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876124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9"/>
          <p:cNvSpPr>
            <a:spLocks noGrp="1"/>
          </p:cNvSpPr>
          <p:nvPr>
            <p:ph type="title"/>
          </p:nvPr>
        </p:nvSpPr>
        <p:spPr>
          <a:xfrm>
            <a:off x="388241" y="2838572"/>
            <a:ext cx="5943600" cy="584775"/>
          </a:xfrm>
        </p:spPr>
        <p:txBody>
          <a:bodyPr/>
          <a:lstStyle/>
          <a:p>
            <a:r>
              <a:rPr lang="en-US" altLang="en-US" sz="3200" dirty="0" smtClean="0">
                <a:latin typeface="Verdana" panose="020B0604030504040204" pitchFamily="34" charset="0"/>
              </a:rPr>
              <a:t>Inspecting and adapting</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28655037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Challenges integrating with HR systems</a:t>
            </a:r>
            <a:endParaRPr lang="en-US" dirty="0"/>
          </a:p>
        </p:txBody>
      </p:sp>
      <p:sp>
        <p:nvSpPr>
          <p:cNvPr id="3" name="Content Placeholder 2"/>
          <p:cNvSpPr>
            <a:spLocks noGrp="1"/>
          </p:cNvSpPr>
          <p:nvPr>
            <p:ph idx="1"/>
          </p:nvPr>
        </p:nvSpPr>
        <p:spPr/>
        <p:txBody>
          <a:bodyPr/>
          <a:lstStyle/>
          <a:p>
            <a:r>
              <a:rPr lang="en-US" dirty="0" smtClean="0"/>
              <a:t>HR rating model emphasizes “performance” over career growth</a:t>
            </a:r>
          </a:p>
          <a:p>
            <a:r>
              <a:rPr lang="en-US" dirty="0" smtClean="0"/>
              <a:t>Coarse-grained HR performance ratings</a:t>
            </a:r>
          </a:p>
          <a:p>
            <a:r>
              <a:rPr lang="en-US" dirty="0" smtClean="0"/>
              <a:t>Redundancies in paperwork</a:t>
            </a:r>
          </a:p>
          <a:p>
            <a:r>
              <a:rPr lang="en-US" dirty="0" smtClean="0"/>
              <a:t>Title inconsistencies across the company</a:t>
            </a:r>
          </a:p>
          <a:p>
            <a:endParaRPr lang="en-US" dirty="0" smtClean="0"/>
          </a:p>
          <a:p>
            <a:endParaRPr lang="en-US" dirty="0"/>
          </a:p>
        </p:txBody>
      </p:sp>
    </p:spTree>
    <p:extLst>
      <p:ext uri="{BB962C8B-B14F-4D97-AF65-F5344CB8AC3E}">
        <p14:creationId xmlns:p14="http://schemas.microsoft.com/office/powerpoint/2010/main" val="304257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Refining the Structure</a:t>
            </a:r>
            <a:endParaRPr lang="en-US" dirty="0"/>
          </a:p>
        </p:txBody>
      </p:sp>
      <p:graphicFrame>
        <p:nvGraphicFramePr>
          <p:cNvPr id="4" name="Content Placeholder 3"/>
          <p:cNvGraphicFramePr>
            <a:graphicFrameLocks noGrp="1"/>
          </p:cNvGraphicFramePr>
          <p:nvPr>
            <p:ph idx="1"/>
            <p:extLst/>
          </p:nvPr>
        </p:nvGraphicFramePr>
        <p:xfrm>
          <a:off x="352425" y="1887538"/>
          <a:ext cx="8459786" cy="3677920"/>
        </p:xfrm>
        <a:graphic>
          <a:graphicData uri="http://schemas.openxmlformats.org/drawingml/2006/table">
            <a:tbl>
              <a:tblPr bandRow="1">
                <a:tableStyleId>{5940675A-B579-460E-94D1-54222C63F5DA}</a:tableStyleId>
              </a:tblPr>
              <a:tblGrid>
                <a:gridCol w="3916568">
                  <a:extLst>
                    <a:ext uri="{9D8B030D-6E8A-4147-A177-3AD203B41FA5}">
                      <a16:colId xmlns:a16="http://schemas.microsoft.com/office/drawing/2014/main" xmlns="" val="20000"/>
                    </a:ext>
                  </a:extLst>
                </a:gridCol>
                <a:gridCol w="2134140">
                  <a:extLst>
                    <a:ext uri="{9D8B030D-6E8A-4147-A177-3AD203B41FA5}">
                      <a16:colId xmlns:a16="http://schemas.microsoft.com/office/drawing/2014/main" xmlns="" val="20001"/>
                    </a:ext>
                  </a:extLst>
                </a:gridCol>
                <a:gridCol w="2409078"/>
              </a:tblGrid>
              <a:tr h="393700">
                <a:tc>
                  <a:txBody>
                    <a:bodyPr/>
                    <a:lstStyle/>
                    <a:p>
                      <a:endParaRPr lang="en-US" dirty="0"/>
                    </a:p>
                  </a:txBody>
                  <a:tcPr marL="55619" marR="55619"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i="0" dirty="0" smtClean="0">
                          <a:solidFill>
                            <a:schemeClr val="tx1"/>
                          </a:solidFill>
                          <a:effectLst/>
                          <a:latin typeface="+mn-lt"/>
                          <a:ea typeface="Calibri"/>
                          <a:cs typeface="Times New Roman"/>
                        </a:rPr>
                        <a:t>Behavior</a:t>
                      </a:r>
                    </a:p>
                  </a:txBody>
                  <a:tcPr marL="55619" marR="556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i="0" dirty="0" smtClean="0">
                          <a:solidFill>
                            <a:schemeClr val="tx1"/>
                          </a:solidFill>
                          <a:effectLst/>
                          <a:latin typeface="+mn-lt"/>
                          <a:ea typeface="Calibri"/>
                          <a:cs typeface="Times New Roman"/>
                        </a:rPr>
                        <a:t>Impact</a:t>
                      </a:r>
                    </a:p>
                  </a:txBody>
                  <a:tcPr marL="55619" marR="55619"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393700">
                <a:tc>
                  <a:txBody>
                    <a:bodyPr/>
                    <a:lstStyle/>
                    <a:p>
                      <a:pPr marL="0" marR="0">
                        <a:lnSpc>
                          <a:spcPct val="115000"/>
                        </a:lnSpc>
                        <a:spcBef>
                          <a:spcPts val="0"/>
                        </a:spcBef>
                        <a:spcAft>
                          <a:spcPts val="0"/>
                        </a:spcAft>
                      </a:pPr>
                      <a:r>
                        <a:rPr lang="en-US" sz="2000" dirty="0" smtClean="0">
                          <a:effectLst/>
                        </a:rPr>
                        <a:t>Associate Software </a:t>
                      </a:r>
                      <a:r>
                        <a:rPr lang="en-US" sz="2000" dirty="0">
                          <a:effectLst/>
                        </a:rPr>
                        <a:t>Engineer</a:t>
                      </a:r>
                      <a:endParaRPr lang="en-US" sz="2000" dirty="0">
                        <a:solidFill>
                          <a:schemeClr val="tx1"/>
                        </a:solidFill>
                        <a:effectLst/>
                        <a:latin typeface="Calibri"/>
                        <a:ea typeface="Calibri"/>
                        <a:cs typeface="Times New Roman"/>
                      </a:endParaRPr>
                    </a:p>
                  </a:txBody>
                  <a:tcPr marL="55619" marR="55619"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rPr>
                        <a:t>With direction</a:t>
                      </a:r>
                      <a:endParaRPr lang="en-US" sz="2000" i="1" dirty="0">
                        <a:solidFill>
                          <a:schemeClr val="tx1"/>
                        </a:solidFill>
                        <a:effectLst/>
                        <a:latin typeface="Calibri"/>
                        <a:ea typeface="Calibri"/>
                        <a:cs typeface="Times New Roman"/>
                      </a:endParaRPr>
                    </a:p>
                  </a:txBody>
                  <a:tcPr marL="55619" marR="556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latin typeface="+mn-lt"/>
                          <a:ea typeface="Calibri"/>
                          <a:cs typeface="Times New Roman"/>
                        </a:rPr>
                        <a:t>Simple User Story</a:t>
                      </a:r>
                      <a:endParaRPr lang="en-US" sz="2000" i="1" dirty="0">
                        <a:effectLst/>
                        <a:latin typeface="+mn-lt"/>
                        <a:ea typeface="Calibri"/>
                        <a:cs typeface="Times New Roman"/>
                      </a:endParaRPr>
                    </a:p>
                  </a:txBody>
                  <a:tcPr marL="55619" marR="55619"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93700">
                <a:tc>
                  <a:txBody>
                    <a:bodyPr/>
                    <a:lstStyle/>
                    <a:p>
                      <a:pPr marL="0" marR="0">
                        <a:lnSpc>
                          <a:spcPct val="115000"/>
                        </a:lnSpc>
                        <a:spcBef>
                          <a:spcPts val="0"/>
                        </a:spcBef>
                        <a:spcAft>
                          <a:spcPts val="0"/>
                        </a:spcAft>
                      </a:pPr>
                      <a:r>
                        <a:rPr lang="en-US" sz="2000" dirty="0">
                          <a:effectLst/>
                        </a:rPr>
                        <a:t>Software Engineer</a:t>
                      </a:r>
                      <a:endParaRPr lang="en-US" sz="2000" dirty="0">
                        <a:effectLst/>
                        <a:latin typeface="Calibri"/>
                        <a:ea typeface="Calibri"/>
                        <a:cs typeface="Times New Roman"/>
                      </a:endParaRPr>
                    </a:p>
                  </a:txBody>
                  <a:tcPr marL="55619" marR="55619"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rPr>
                        <a:t>With support</a:t>
                      </a:r>
                      <a:endParaRPr lang="en-US" sz="2000" i="1" dirty="0">
                        <a:effectLst/>
                        <a:latin typeface="Calibri"/>
                        <a:ea typeface="Calibri"/>
                        <a:cs typeface="Times New Roman"/>
                      </a:endParaRPr>
                    </a:p>
                  </a:txBody>
                  <a:tcPr marL="55619" marR="556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latin typeface="+mn-lt"/>
                          <a:ea typeface="Calibri"/>
                          <a:cs typeface="Times New Roman"/>
                        </a:rPr>
                        <a:t>User Story</a:t>
                      </a:r>
                      <a:endParaRPr lang="en-US" sz="2000" i="1" dirty="0">
                        <a:effectLst/>
                        <a:latin typeface="+mn-lt"/>
                        <a:ea typeface="Calibri"/>
                        <a:cs typeface="Times New Roman"/>
                      </a:endParaRPr>
                    </a:p>
                  </a:txBody>
                  <a:tcPr marL="55619" marR="55619"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393700">
                <a:tc>
                  <a:txBody>
                    <a:bodyPr/>
                    <a:lstStyle/>
                    <a:p>
                      <a:pPr marL="0" marR="0">
                        <a:lnSpc>
                          <a:spcPct val="115000"/>
                        </a:lnSpc>
                        <a:spcBef>
                          <a:spcPts val="0"/>
                        </a:spcBef>
                        <a:spcAft>
                          <a:spcPts val="0"/>
                        </a:spcAft>
                      </a:pPr>
                      <a:r>
                        <a:rPr lang="en-US" sz="2000" dirty="0">
                          <a:effectLst/>
                        </a:rPr>
                        <a:t>Senior Software Engineer</a:t>
                      </a:r>
                      <a:endParaRPr lang="en-US" sz="2000" dirty="0">
                        <a:effectLst/>
                        <a:latin typeface="Calibri"/>
                        <a:ea typeface="Calibri"/>
                        <a:cs typeface="Times New Roman"/>
                      </a:endParaRPr>
                    </a:p>
                  </a:txBody>
                  <a:tcPr marL="55619" marR="55619"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rPr>
                        <a:t>Self-directed</a:t>
                      </a:r>
                      <a:endParaRPr lang="en-US" sz="2000" i="1" dirty="0">
                        <a:effectLst/>
                        <a:latin typeface="Calibri"/>
                        <a:ea typeface="Calibri"/>
                        <a:cs typeface="Times New Roman"/>
                      </a:endParaRPr>
                    </a:p>
                  </a:txBody>
                  <a:tcPr marL="55619" marR="556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latin typeface="+mn-lt"/>
                          <a:ea typeface="Calibri"/>
                          <a:cs typeface="Times New Roman"/>
                        </a:rPr>
                        <a:t>Feature</a:t>
                      </a:r>
                      <a:endParaRPr lang="en-US" sz="2000" i="1" dirty="0">
                        <a:effectLst/>
                        <a:latin typeface="+mn-lt"/>
                        <a:ea typeface="Calibri"/>
                        <a:cs typeface="Times New Roman"/>
                      </a:endParaRPr>
                    </a:p>
                  </a:txBody>
                  <a:tcPr marL="55619" marR="55619"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393700">
                <a:tc>
                  <a:txBody>
                    <a:bodyPr/>
                    <a:lstStyle/>
                    <a:p>
                      <a:pPr marL="0" marR="0">
                        <a:lnSpc>
                          <a:spcPct val="115000"/>
                        </a:lnSpc>
                        <a:spcBef>
                          <a:spcPts val="0"/>
                        </a:spcBef>
                        <a:spcAft>
                          <a:spcPts val="0"/>
                        </a:spcAft>
                      </a:pPr>
                      <a:r>
                        <a:rPr lang="en-US" sz="2000" dirty="0">
                          <a:effectLst/>
                        </a:rPr>
                        <a:t>Principal Software Engineer</a:t>
                      </a:r>
                      <a:endParaRPr lang="en-US" sz="2000" dirty="0">
                        <a:effectLst/>
                        <a:latin typeface="Calibri"/>
                        <a:ea typeface="Calibri"/>
                        <a:cs typeface="Times New Roman"/>
                      </a:endParaRPr>
                    </a:p>
                  </a:txBody>
                  <a:tcPr marL="55619" marR="55619"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rPr>
                        <a:t>Leader / Extraordinary Contributor</a:t>
                      </a:r>
                      <a:endParaRPr lang="en-US" sz="2000" i="1" dirty="0">
                        <a:effectLst/>
                        <a:latin typeface="Calibri"/>
                        <a:ea typeface="Calibri"/>
                        <a:cs typeface="Times New Roman"/>
                      </a:endParaRPr>
                    </a:p>
                  </a:txBody>
                  <a:tcPr marL="55619" marR="556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latin typeface="+mn-lt"/>
                          <a:ea typeface="Calibri"/>
                          <a:cs typeface="Times New Roman"/>
                        </a:rPr>
                        <a:t>Broad and/or Deep Impact</a:t>
                      </a:r>
                      <a:endParaRPr lang="en-US" sz="2000" i="1" dirty="0">
                        <a:effectLst/>
                        <a:latin typeface="+mn-lt"/>
                        <a:ea typeface="Calibri"/>
                        <a:cs typeface="Times New Roman"/>
                      </a:endParaRPr>
                    </a:p>
                  </a:txBody>
                  <a:tcPr marL="55619" marR="55619"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r h="393700">
                <a:tc>
                  <a:txBody>
                    <a:bodyPr/>
                    <a:lstStyle/>
                    <a:p>
                      <a:pPr marL="0" marR="0">
                        <a:lnSpc>
                          <a:spcPct val="115000"/>
                        </a:lnSpc>
                        <a:spcBef>
                          <a:spcPts val="0"/>
                        </a:spcBef>
                        <a:spcAft>
                          <a:spcPts val="0"/>
                        </a:spcAft>
                      </a:pPr>
                      <a:r>
                        <a:rPr lang="en-US" sz="2000" dirty="0">
                          <a:effectLst/>
                        </a:rPr>
                        <a:t>Senior Principal Software Engineer</a:t>
                      </a:r>
                      <a:endParaRPr lang="en-US" sz="2000" dirty="0">
                        <a:effectLst/>
                        <a:latin typeface="Calibri"/>
                        <a:ea typeface="Calibri"/>
                        <a:cs typeface="Times New Roman"/>
                      </a:endParaRPr>
                    </a:p>
                  </a:txBody>
                  <a:tcPr marL="55619" marR="55619"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rPr>
                        <a:t>Leader / Extraordinary Contributor</a:t>
                      </a:r>
                      <a:endParaRPr lang="en-US" sz="2000" i="1" dirty="0">
                        <a:effectLst/>
                        <a:latin typeface="Calibri"/>
                        <a:ea typeface="Calibri"/>
                        <a:cs typeface="Times New Roman"/>
                      </a:endParaRPr>
                    </a:p>
                  </a:txBody>
                  <a:tcPr marL="55619" marR="556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latin typeface="+mn-lt"/>
                          <a:ea typeface="Calibri"/>
                          <a:cs typeface="Times New Roman"/>
                        </a:rPr>
                        <a:t>Recognized</a:t>
                      </a:r>
                      <a:r>
                        <a:rPr lang="en-US" sz="2000" i="1" baseline="0" dirty="0" smtClean="0">
                          <a:effectLst/>
                          <a:latin typeface="+mn-lt"/>
                          <a:ea typeface="Calibri"/>
                          <a:cs typeface="Times New Roman"/>
                        </a:rPr>
                        <a:t> Corporate Resource</a:t>
                      </a:r>
                      <a:endParaRPr lang="en-US" sz="2000" i="1" dirty="0">
                        <a:effectLst/>
                        <a:latin typeface="+mn-lt"/>
                        <a:ea typeface="Calibri"/>
                        <a:cs typeface="Times New Roman"/>
                      </a:endParaRPr>
                    </a:p>
                  </a:txBody>
                  <a:tcPr marL="55619" marR="55619"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7730693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smtClean="0">
                <a:latin typeface="Verdana" panose="020B0604030504040204" pitchFamily="34" charset="0"/>
              </a:rPr>
              <a:t>Beyond software </a:t>
            </a:r>
            <a:r>
              <a:rPr lang="en-US" altLang="en-US" dirty="0">
                <a:latin typeface="Verdana" panose="020B0604030504040204" pitchFamily="34" charset="0"/>
              </a:rPr>
              <a:t>d</a:t>
            </a:r>
            <a:r>
              <a:rPr lang="en-US" altLang="en-US" dirty="0" smtClean="0">
                <a:latin typeface="Verdana" panose="020B0604030504040204" pitchFamily="34" charset="0"/>
              </a:rPr>
              <a:t>evelopers</a:t>
            </a:r>
          </a:p>
        </p:txBody>
      </p:sp>
      <p:pic>
        <p:nvPicPr>
          <p:cNvPr id="5" name="Picture 4"/>
          <p:cNvPicPr>
            <a:picLocks noChangeAspect="1"/>
          </p:cNvPicPr>
          <p:nvPr/>
        </p:nvPicPr>
        <p:blipFill>
          <a:blip r:embed="rId3"/>
          <a:stretch>
            <a:fillRect/>
          </a:stretch>
        </p:blipFill>
        <p:spPr>
          <a:xfrm>
            <a:off x="424399" y="1599657"/>
            <a:ext cx="6289794" cy="4299839"/>
          </a:xfrm>
          <a:prstGeom prst="rect">
            <a:avLst/>
          </a:prstGeom>
          <a:ln w="12700">
            <a:solidFill>
              <a:schemeClr val="tx1"/>
            </a:solidFill>
          </a:ln>
          <a:effectLst>
            <a:outerShdw blurRad="50800" dist="38100" dir="8100000" algn="tr" rotWithShape="0">
              <a:prstClr val="black">
                <a:alpha val="40000"/>
              </a:prstClr>
            </a:outerShdw>
          </a:effectLst>
        </p:spPr>
      </p:pic>
      <p:pic>
        <p:nvPicPr>
          <p:cNvPr id="6" name="Picture 5"/>
          <p:cNvPicPr>
            <a:picLocks noChangeAspect="1"/>
          </p:cNvPicPr>
          <p:nvPr/>
        </p:nvPicPr>
        <p:blipFill>
          <a:blip r:embed="rId4"/>
          <a:stretch>
            <a:fillRect/>
          </a:stretch>
        </p:blipFill>
        <p:spPr>
          <a:xfrm>
            <a:off x="2133600" y="2445915"/>
            <a:ext cx="6753068" cy="4158361"/>
          </a:xfrm>
          <a:prstGeom prst="rect">
            <a:avLst/>
          </a:prstGeom>
          <a:ln w="12700">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152571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z="2800" dirty="0" smtClean="0">
                <a:latin typeface="Calibri" panose="020F0502020204030204" pitchFamily="34" charset="0"/>
              </a:rPr>
              <a:t>Traditional Approach to Objectives</a:t>
            </a:r>
          </a:p>
        </p:txBody>
      </p:sp>
      <p:pic>
        <p:nvPicPr>
          <p:cNvPr id="14339"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2057573"/>
            <a:ext cx="548640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1963738"/>
            <a:ext cx="29591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6615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1+#ppt_w/2"/>
                                          </p:val>
                                        </p:tav>
                                        <p:tav tm="100000">
                                          <p:val>
                                            <p:strVal val="#ppt_x"/>
                                          </p:val>
                                        </p:tav>
                                      </p:tavLst>
                                    </p:anim>
                                    <p:anim calcmode="lin" valueType="num">
                                      <p:cBhvr additive="base">
                                        <p:cTn id="8" dur="500" fill="hold"/>
                                        <p:tgtEl>
                                          <p:spTgt spid="143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Shared </a:t>
            </a:r>
            <a:r>
              <a:rPr dirty="0" smtClean="0"/>
              <a:t>Core Responsibilities</a:t>
            </a:r>
            <a:endParaRPr dirty="0"/>
          </a:p>
        </p:txBody>
      </p:sp>
      <p:graphicFrame>
        <p:nvGraphicFramePr>
          <p:cNvPr id="7" name="Table 6"/>
          <p:cNvGraphicFramePr>
            <a:graphicFrameLocks noGrp="1"/>
          </p:cNvGraphicFramePr>
          <p:nvPr>
            <p:extLst/>
          </p:nvPr>
        </p:nvGraphicFramePr>
        <p:xfrm>
          <a:off x="685800" y="1807916"/>
          <a:ext cx="7848600" cy="3603625"/>
        </p:xfrm>
        <a:graphic>
          <a:graphicData uri="http://schemas.openxmlformats.org/drawingml/2006/table">
            <a:tbl>
              <a:tblPr/>
              <a:tblGrid>
                <a:gridCol w="1982788"/>
                <a:gridCol w="5865812"/>
              </a:tblGrid>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Delivery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Deliver technical solutions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rebuchet MS" panose="020B0603020202020204" pitchFamily="34" charset="0"/>
                          <a:ea typeface="MS PGothic" panose="020B0600070205080204" pitchFamily="34" charset="-128"/>
                        </a:rPr>
                        <a:t>Business Engagement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Partner with customer stakeholders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rebuchet MS" panose="020B0603020202020204" pitchFamily="34" charset="0"/>
                          <a:ea typeface="MS PGothic" panose="020B0600070205080204" pitchFamily="34" charset="-128"/>
                        </a:rPr>
                        <a:t>Teamwork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Collaborate with teammates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rebuchet MS" panose="020B0603020202020204" pitchFamily="34" charset="0"/>
                          <a:ea typeface="MS PGothic" panose="020B0600070205080204" pitchFamily="34" charset="-128"/>
                        </a:rPr>
                        <a:t>Quality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Build quality into software from the ground up</a:t>
                      </a:r>
                      <a:endParaRPr kumimoji="0" lang="en-US" altLang="en-US" sz="20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Initiative and Innovation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cs typeface="Arial" panose="020B0604020202020204" pitchFamily="34" charset="0"/>
                        </a:rPr>
                        <a:t>Take initiative and innovate </a:t>
                      </a: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relentlessly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107361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776675"/>
            <a:ext cx="6624637" cy="738664"/>
          </a:xfrm>
        </p:spPr>
        <p:txBody>
          <a:bodyPr/>
          <a:lstStyle/>
          <a:p>
            <a:pPr>
              <a:defRPr/>
            </a:pPr>
            <a:r>
              <a:rPr lang="en-US" b="0" dirty="0" smtClean="0">
                <a:solidFill>
                  <a:schemeClr val="accent1"/>
                </a:solidFill>
                <a:latin typeface="Verdana" panose="020B0604030504040204" pitchFamily="34" charset="0"/>
              </a:rPr>
              <a:t>Quality:   Build quality into software from the ground up to create business value</a:t>
            </a:r>
            <a:endParaRPr lang="en-US" b="0" dirty="0">
              <a:solidFill>
                <a:schemeClr val="accent1"/>
              </a:solidFill>
              <a:latin typeface="Verdana" panose="020B0604030504040204" pitchFamily="34" charset="0"/>
            </a:endParaRPr>
          </a:p>
        </p:txBody>
      </p:sp>
      <p:sp>
        <p:nvSpPr>
          <p:cNvPr id="31747" name="Content Placeholder 2"/>
          <p:cNvSpPr>
            <a:spLocks noGrp="1"/>
          </p:cNvSpPr>
          <p:nvPr>
            <p:ph idx="1"/>
          </p:nvPr>
        </p:nvSpPr>
        <p:spPr>
          <a:xfrm>
            <a:off x="1404937" y="1873540"/>
            <a:ext cx="4751388" cy="4248448"/>
          </a:xfrm>
        </p:spPr>
        <p:txBody>
          <a:bodyPr/>
          <a:lstStyle/>
          <a:p>
            <a:pPr>
              <a:buFontTx/>
              <a:buChar char="•"/>
            </a:pPr>
            <a:r>
              <a:rPr lang="en-US" altLang="en-US" i="1" dirty="0" smtClean="0">
                <a:latin typeface="Verdana" panose="020B0604030504040204" pitchFamily="34" charset="0"/>
              </a:rPr>
              <a:t>Key contributions to consider:</a:t>
            </a:r>
            <a:endParaRPr lang="en-US" altLang="en-US" dirty="0" smtClean="0">
              <a:latin typeface="Verdana" panose="020B0604030504040204" pitchFamily="34" charset="0"/>
            </a:endParaRPr>
          </a:p>
        </p:txBody>
      </p:sp>
      <p:graphicFrame>
        <p:nvGraphicFramePr>
          <p:cNvPr id="4" name="Table 3"/>
          <p:cNvGraphicFramePr>
            <a:graphicFrameLocks noGrp="1"/>
          </p:cNvGraphicFramePr>
          <p:nvPr>
            <p:extLst/>
          </p:nvPr>
        </p:nvGraphicFramePr>
        <p:xfrm>
          <a:off x="1389184" y="2293814"/>
          <a:ext cx="7286504" cy="3539646"/>
        </p:xfrm>
        <a:graphic>
          <a:graphicData uri="http://schemas.openxmlformats.org/drawingml/2006/table">
            <a:tbl>
              <a:tblPr firstRow="1" bandRow="1">
                <a:tableStyleId>{5C22544A-7EE6-4342-B048-85BDC9FD1C3A}</a:tableStyleId>
              </a:tblPr>
              <a:tblGrid>
                <a:gridCol w="3643252"/>
                <a:gridCol w="3643252"/>
              </a:tblGrid>
              <a:tr h="481515">
                <a:tc>
                  <a:txBody>
                    <a:bodyPr/>
                    <a:lstStyle/>
                    <a:p>
                      <a:r>
                        <a:rPr lang="en-US" dirty="0" smtClean="0"/>
                        <a:t>Developer</a:t>
                      </a:r>
                      <a:endParaRPr lang="en-US" dirty="0"/>
                    </a:p>
                  </a:txBody>
                  <a:tcPr/>
                </a:tc>
                <a:tc>
                  <a:txBody>
                    <a:bodyPr/>
                    <a:lstStyle/>
                    <a:p>
                      <a:r>
                        <a:rPr lang="en-US" dirty="0" smtClean="0"/>
                        <a:t>SQA</a:t>
                      </a:r>
                      <a:endParaRPr lang="en-US" dirty="0"/>
                    </a:p>
                  </a:txBody>
                  <a:tcPr/>
                </a:tc>
              </a:tr>
              <a:tr h="83110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Verdana" panose="020B0604030504040204" pitchFamily="34" charset="0"/>
                        </a:rPr>
                        <a:t>Clean code</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Verdana" panose="020B0604030504040204" pitchFamily="34" charset="0"/>
                        </a:rPr>
                        <a:t>Write and execute tests to detect issues early</a:t>
                      </a:r>
                    </a:p>
                  </a:txBody>
                  <a:tcPr/>
                </a:tc>
              </a:tr>
              <a:tr h="83110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Verdana" panose="020B0604030504040204" pitchFamily="34" charset="0"/>
                        </a:rPr>
                        <a:t>Automated unit &amp; integration tests</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Verdana" panose="020B0604030504040204" pitchFamily="34" charset="0"/>
                        </a:rPr>
                        <a:t>Workflow, integration, exploratory</a:t>
                      </a:r>
                      <a:r>
                        <a:rPr lang="en-US" altLang="en-US" baseline="0" dirty="0" smtClean="0">
                          <a:latin typeface="Verdana" panose="020B0604030504040204" pitchFamily="34" charset="0"/>
                        </a:rPr>
                        <a:t> and performance tests</a:t>
                      </a:r>
                      <a:endParaRPr lang="en-US" altLang="en-US" dirty="0" smtClean="0">
                        <a:latin typeface="Verdana" panose="020B0604030504040204" pitchFamily="34" charset="0"/>
                      </a:endParaRPr>
                    </a:p>
                  </a:txBody>
                  <a:tcPr/>
                </a:tc>
              </a:tr>
              <a:tr h="48151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Verdana" panose="020B0604030504040204" pitchFamily="34" charset="0"/>
                        </a:rPr>
                        <a:t>Peer review</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Verdana" panose="020B0604030504040204" pitchFamily="34" charset="0"/>
                        </a:rPr>
                        <a:t>Peer review</a:t>
                      </a:r>
                    </a:p>
                  </a:txBody>
                  <a:tcPr/>
                </a:tc>
              </a:tr>
              <a:tr h="83110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Verdana" panose="020B0604030504040204" pitchFamily="34" charset="0"/>
                        </a:rPr>
                        <a:t>Reduction of technical debt</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Verdana" panose="020B0604030504040204" pitchFamily="34" charset="0"/>
                        </a:rPr>
                        <a:t>Be</a:t>
                      </a:r>
                      <a:r>
                        <a:rPr lang="en-US" altLang="en-US" baseline="0" dirty="0" smtClean="0">
                          <a:latin typeface="Verdana" panose="020B0604030504040204" pitchFamily="34" charset="0"/>
                        </a:rPr>
                        <a:t> a quality advocate on the team</a:t>
                      </a:r>
                      <a:endParaRPr lang="en-US" altLang="en-US" dirty="0" smtClean="0">
                        <a:latin typeface="Verdana" panose="020B0604030504040204" pitchFamily="34" charset="0"/>
                      </a:endParaRPr>
                    </a:p>
                  </a:txBody>
                  <a:tcPr/>
                </a:tc>
              </a:tr>
            </a:tbl>
          </a:graphicData>
        </a:graphic>
      </p:graphicFrame>
    </p:spTree>
    <p:extLst>
      <p:ext uri="{BB962C8B-B14F-4D97-AF65-F5344CB8AC3E}">
        <p14:creationId xmlns:p14="http://schemas.microsoft.com/office/powerpoint/2010/main" val="7342074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People Leader </a:t>
            </a:r>
            <a:r>
              <a:rPr dirty="0" smtClean="0"/>
              <a:t>Core Responsibilities</a:t>
            </a:r>
            <a:endParaRPr dirty="0"/>
          </a:p>
        </p:txBody>
      </p:sp>
      <p:graphicFrame>
        <p:nvGraphicFramePr>
          <p:cNvPr id="7" name="Table 6"/>
          <p:cNvGraphicFramePr>
            <a:graphicFrameLocks noGrp="1"/>
          </p:cNvGraphicFramePr>
          <p:nvPr>
            <p:extLst>
              <p:ext uri="{D42A27DB-BD31-4B8C-83A1-F6EECF244321}">
                <p14:modId xmlns:p14="http://schemas.microsoft.com/office/powerpoint/2010/main" val="1212374384"/>
              </p:ext>
            </p:extLst>
          </p:nvPr>
        </p:nvGraphicFramePr>
        <p:xfrm>
          <a:off x="685800" y="1807916"/>
          <a:ext cx="7848600" cy="3603625"/>
        </p:xfrm>
        <a:graphic>
          <a:graphicData uri="http://schemas.openxmlformats.org/drawingml/2006/table">
            <a:tbl>
              <a:tblPr/>
              <a:tblGrid>
                <a:gridCol w="1982788"/>
                <a:gridCol w="5865812"/>
              </a:tblGrid>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Delivery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en-US" sz="2000" u="none" strike="noStrike" dirty="0">
                          <a:effectLst/>
                          <a:latin typeface="Trebuchet MS" panose="020B0603020202020204" pitchFamily="34" charset="0"/>
                        </a:rPr>
                        <a:t>Lead delivery of </a:t>
                      </a:r>
                      <a:r>
                        <a:rPr lang="en-US" sz="2000" u="none" strike="noStrike" dirty="0" smtClean="0">
                          <a:effectLst/>
                          <a:latin typeface="Trebuchet MS" panose="020B0603020202020204" pitchFamily="34" charset="0"/>
                        </a:rPr>
                        <a:t>quality programs </a:t>
                      </a:r>
                      <a:r>
                        <a:rPr lang="en-US" sz="2000" u="none" strike="noStrike" dirty="0">
                          <a:effectLst/>
                          <a:latin typeface="Trebuchet MS" panose="020B0603020202020204" pitchFamily="34" charset="0"/>
                        </a:rPr>
                        <a:t>or functions</a:t>
                      </a:r>
                      <a:endParaRPr lang="en-US" sz="2000" b="0" i="0" u="none" strike="noStrike" dirty="0">
                        <a:solidFill>
                          <a:srgbClr val="000000"/>
                        </a:solidFill>
                        <a:effectLst/>
                        <a:latin typeface="Trebuchet MS" panose="020B0603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Teamwork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en-US" sz="2000" u="none" strike="noStrike" dirty="0">
                          <a:effectLst/>
                          <a:latin typeface="Trebuchet MS" panose="020B0603020202020204" pitchFamily="34" charset="0"/>
                        </a:rPr>
                        <a:t>Build high performing teams     </a:t>
                      </a:r>
                      <a:endParaRPr lang="en-US" sz="2000" b="0" i="0" u="none" strike="noStrike" dirty="0">
                        <a:solidFill>
                          <a:srgbClr val="000000"/>
                        </a:solidFill>
                        <a:effectLst/>
                        <a:latin typeface="Trebuchet MS" panose="020B0603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Innovation</a:t>
                      </a:r>
                      <a:endPar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en-US" sz="2000" u="none" strike="noStrike" dirty="0">
                          <a:effectLst/>
                          <a:latin typeface="Trebuchet MS" panose="020B0603020202020204" pitchFamily="34" charset="0"/>
                        </a:rPr>
                        <a:t>Fuel aligned innovation</a:t>
                      </a:r>
                      <a:endParaRPr lang="en-US" sz="2000" b="0" i="0" u="none" strike="noStrike" dirty="0">
                        <a:solidFill>
                          <a:srgbClr val="000000"/>
                        </a:solidFill>
                        <a:effectLst/>
                        <a:latin typeface="Trebuchet MS" panose="020B0603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Coaching and Mentoring</a:t>
                      </a:r>
                      <a:endPar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en-US" sz="2000" u="none" strike="noStrike" dirty="0">
                          <a:effectLst/>
                          <a:latin typeface="Trebuchet MS" panose="020B0603020202020204" pitchFamily="34" charset="0"/>
                        </a:rPr>
                        <a:t>Invest in career and leadership development    </a:t>
                      </a:r>
                      <a:endParaRPr lang="en-US" sz="2000" b="0" i="0" u="none" strike="noStrike" dirty="0">
                        <a:solidFill>
                          <a:srgbClr val="000000"/>
                        </a:solidFill>
                        <a:effectLst/>
                        <a:latin typeface="Trebuchet MS" panose="020B0603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Collaboration</a:t>
                      </a:r>
                      <a:endPar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en-US" sz="2000" u="none" strike="noStrike" dirty="0">
                          <a:effectLst/>
                          <a:latin typeface="Trebuchet MS" panose="020B0603020202020204" pitchFamily="34" charset="0"/>
                        </a:rPr>
                        <a:t>Collaborate across organizational lines </a:t>
                      </a:r>
                      <a:endParaRPr lang="en-US" sz="2000" b="0" i="0" u="none" strike="noStrike" dirty="0">
                        <a:solidFill>
                          <a:srgbClr val="000000"/>
                        </a:solidFill>
                        <a:effectLst/>
                        <a:latin typeface="Trebuchet MS" panose="020B0603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856385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Leader Behaviors and Impacts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4116623"/>
              </p:ext>
            </p:extLst>
          </p:nvPr>
        </p:nvGraphicFramePr>
        <p:xfrm>
          <a:off x="352425" y="1887538"/>
          <a:ext cx="8459786" cy="2585720"/>
        </p:xfrm>
        <a:graphic>
          <a:graphicData uri="http://schemas.openxmlformats.org/drawingml/2006/table">
            <a:tbl>
              <a:tblPr bandRow="1">
                <a:tableStyleId>{5940675A-B579-460E-94D1-54222C63F5DA}</a:tableStyleId>
              </a:tblPr>
              <a:tblGrid>
                <a:gridCol w="3916568">
                  <a:extLst>
                    <a:ext uri="{9D8B030D-6E8A-4147-A177-3AD203B41FA5}">
                      <a16:colId xmlns:a16="http://schemas.microsoft.com/office/drawing/2014/main" xmlns="" val="20000"/>
                    </a:ext>
                  </a:extLst>
                </a:gridCol>
                <a:gridCol w="2134140">
                  <a:extLst>
                    <a:ext uri="{9D8B030D-6E8A-4147-A177-3AD203B41FA5}">
                      <a16:colId xmlns:a16="http://schemas.microsoft.com/office/drawing/2014/main" xmlns="" val="20001"/>
                    </a:ext>
                  </a:extLst>
                </a:gridCol>
                <a:gridCol w="2409078"/>
              </a:tblGrid>
              <a:tr h="393700">
                <a:tc>
                  <a:txBody>
                    <a:bodyPr/>
                    <a:lstStyle/>
                    <a:p>
                      <a:endParaRPr lang="en-US" dirty="0"/>
                    </a:p>
                  </a:txBody>
                  <a:tcPr marL="55619" marR="55619"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i="0" dirty="0" smtClean="0">
                          <a:solidFill>
                            <a:schemeClr val="tx1"/>
                          </a:solidFill>
                          <a:effectLst/>
                          <a:latin typeface="+mn-lt"/>
                          <a:ea typeface="Calibri"/>
                          <a:cs typeface="Times New Roman"/>
                        </a:rPr>
                        <a:t>Behavior</a:t>
                      </a:r>
                    </a:p>
                  </a:txBody>
                  <a:tcPr marL="55619" marR="556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i="0" dirty="0" smtClean="0">
                          <a:solidFill>
                            <a:schemeClr val="tx1"/>
                          </a:solidFill>
                          <a:effectLst/>
                          <a:latin typeface="+mn-lt"/>
                          <a:ea typeface="Calibri"/>
                          <a:cs typeface="Times New Roman"/>
                        </a:rPr>
                        <a:t>Impact</a:t>
                      </a:r>
                    </a:p>
                  </a:txBody>
                  <a:tcPr marL="55619" marR="55619"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0"/>
                  </a:ext>
                </a:extLst>
              </a:tr>
              <a:tr h="393700">
                <a:tc>
                  <a:txBody>
                    <a:bodyPr/>
                    <a:lstStyle/>
                    <a:p>
                      <a:pPr algn="l" fontAlgn="t"/>
                      <a:r>
                        <a:rPr lang="en-US" sz="2000" b="0" i="0" u="none" strike="noStrike" dirty="0">
                          <a:solidFill>
                            <a:srgbClr val="000000"/>
                          </a:solidFill>
                          <a:effectLst/>
                          <a:latin typeface="Calibri" panose="020F0502020204030204" pitchFamily="34" charset="0"/>
                        </a:rPr>
                        <a:t>Manager</a:t>
                      </a:r>
                    </a:p>
                  </a:txBody>
                  <a:tcPr marL="7620" marR="7620" marT="762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2000" b="0" i="1" u="none" strike="noStrike">
                          <a:solidFill>
                            <a:srgbClr val="000000"/>
                          </a:solidFill>
                          <a:effectLst/>
                          <a:latin typeface="Calibri" panose="020F0502020204030204" pitchFamily="34" charset="0"/>
                        </a:rPr>
                        <a:t>With Support</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2000" b="0" i="1" u="none" strike="noStrike">
                          <a:solidFill>
                            <a:srgbClr val="000000"/>
                          </a:solidFill>
                          <a:effectLst/>
                          <a:latin typeface="Calibri" panose="020F0502020204030204" pitchFamily="34" charset="0"/>
                        </a:rPr>
                        <a:t>Team</a:t>
                      </a:r>
                    </a:p>
                  </a:txBody>
                  <a:tcPr marL="7620" marR="7620" marT="762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93700">
                <a:tc>
                  <a:txBody>
                    <a:bodyPr/>
                    <a:lstStyle/>
                    <a:p>
                      <a:pPr algn="l" fontAlgn="t"/>
                      <a:r>
                        <a:rPr lang="en-US" sz="2000" b="0" i="0" u="none" strike="noStrike" dirty="0">
                          <a:solidFill>
                            <a:srgbClr val="000000"/>
                          </a:solidFill>
                          <a:effectLst/>
                          <a:latin typeface="Calibri" panose="020F0502020204030204" pitchFamily="34" charset="0"/>
                        </a:rPr>
                        <a:t>Sr. Manager</a:t>
                      </a:r>
                    </a:p>
                  </a:txBody>
                  <a:tcPr marL="7620" marR="7620" marT="762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2000" b="0" i="1" u="none" strike="noStrike">
                          <a:solidFill>
                            <a:srgbClr val="000000"/>
                          </a:solidFill>
                          <a:effectLst/>
                          <a:latin typeface="Calibri" panose="020F0502020204030204" pitchFamily="34" charset="0"/>
                        </a:rPr>
                        <a:t>Self Directed</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2000" b="0" i="1" u="none" strike="noStrike">
                          <a:solidFill>
                            <a:srgbClr val="000000"/>
                          </a:solidFill>
                          <a:effectLst/>
                          <a:latin typeface="Calibri" panose="020F0502020204030204" pitchFamily="34" charset="0"/>
                        </a:rPr>
                        <a:t>Team(s)</a:t>
                      </a:r>
                    </a:p>
                  </a:txBody>
                  <a:tcPr marL="7620" marR="7620" marT="762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1"/>
                  </a:ext>
                </a:extLst>
              </a:tr>
              <a:tr h="393700">
                <a:tc>
                  <a:txBody>
                    <a:bodyPr/>
                    <a:lstStyle/>
                    <a:p>
                      <a:pPr algn="l" fontAlgn="t"/>
                      <a:r>
                        <a:rPr lang="en-US" sz="2000" b="0" i="0" u="none" strike="noStrike" dirty="0">
                          <a:solidFill>
                            <a:srgbClr val="000000"/>
                          </a:solidFill>
                          <a:effectLst/>
                          <a:latin typeface="Calibri" panose="020F0502020204030204" pitchFamily="34" charset="0"/>
                        </a:rPr>
                        <a:t>Director</a:t>
                      </a:r>
                    </a:p>
                  </a:txBody>
                  <a:tcPr marL="7620" marR="7620" marT="762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2000" b="0" i="1" u="none" strike="noStrike" dirty="0">
                          <a:solidFill>
                            <a:srgbClr val="000000"/>
                          </a:solidFill>
                          <a:effectLst/>
                          <a:latin typeface="Calibri" panose="020F0502020204030204" pitchFamily="34" charset="0"/>
                        </a:rPr>
                        <a:t>Leader of Leaders</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2000" b="0" i="1" u="none" strike="noStrike" dirty="0">
                          <a:solidFill>
                            <a:srgbClr val="000000"/>
                          </a:solidFill>
                          <a:effectLst/>
                          <a:latin typeface="Calibri" panose="020F0502020204030204" pitchFamily="34" charset="0"/>
                        </a:rPr>
                        <a:t>Team of Teams</a:t>
                      </a:r>
                    </a:p>
                  </a:txBody>
                  <a:tcPr marL="7620" marR="7620" marT="762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2"/>
                  </a:ext>
                </a:extLst>
              </a:tr>
              <a:tr h="393700">
                <a:tc>
                  <a:txBody>
                    <a:bodyPr/>
                    <a:lstStyle/>
                    <a:p>
                      <a:pPr algn="l" fontAlgn="t"/>
                      <a:r>
                        <a:rPr lang="en-US" sz="2000" b="0" i="0" u="none" strike="noStrike">
                          <a:solidFill>
                            <a:srgbClr val="000000"/>
                          </a:solidFill>
                          <a:effectLst/>
                          <a:latin typeface="Calibri" panose="020F0502020204030204" pitchFamily="34" charset="0"/>
                        </a:rPr>
                        <a:t>Sr. Director</a:t>
                      </a:r>
                    </a:p>
                  </a:txBody>
                  <a:tcPr marL="7620" marR="7620" marT="762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2000" b="0" i="1" u="none" strike="noStrike" dirty="0">
                          <a:solidFill>
                            <a:srgbClr val="000000"/>
                          </a:solidFill>
                          <a:effectLst/>
                          <a:latin typeface="Calibri" panose="020F0502020204030204" pitchFamily="34" charset="0"/>
                        </a:rPr>
                        <a:t>Leadership Mentor</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2000" b="0" i="1" u="none" strike="noStrike">
                          <a:solidFill>
                            <a:srgbClr val="000000"/>
                          </a:solidFill>
                          <a:effectLst/>
                          <a:latin typeface="Calibri" panose="020F0502020204030204" pitchFamily="34" charset="0"/>
                        </a:rPr>
                        <a:t>Business Area</a:t>
                      </a:r>
                    </a:p>
                  </a:txBody>
                  <a:tcPr marL="7620" marR="7620" marT="762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3"/>
                  </a:ext>
                </a:extLst>
              </a:tr>
              <a:tr h="393700">
                <a:tc>
                  <a:txBody>
                    <a:bodyPr/>
                    <a:lstStyle/>
                    <a:p>
                      <a:pPr algn="l" fontAlgn="t"/>
                      <a:r>
                        <a:rPr lang="en-US" sz="2000" b="0" i="0" u="none" strike="noStrike">
                          <a:solidFill>
                            <a:srgbClr val="000000"/>
                          </a:solidFill>
                          <a:effectLst/>
                          <a:latin typeface="Calibri" panose="020F0502020204030204" pitchFamily="34" charset="0"/>
                        </a:rPr>
                        <a:t>VP</a:t>
                      </a:r>
                    </a:p>
                  </a:txBody>
                  <a:tcPr marL="7620" marR="7620" marT="762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2000" b="0" i="1" u="none" strike="noStrike" dirty="0">
                          <a:solidFill>
                            <a:srgbClr val="000000"/>
                          </a:solidFill>
                          <a:effectLst/>
                          <a:latin typeface="Calibri" panose="020F0502020204030204" pitchFamily="34" charset="0"/>
                        </a:rPr>
                        <a:t>Organization </a:t>
                      </a:r>
                      <a:r>
                        <a:rPr lang="en-US" sz="2000" b="0" i="1" u="none" strike="noStrike" dirty="0" smtClean="0">
                          <a:solidFill>
                            <a:srgbClr val="000000"/>
                          </a:solidFill>
                          <a:effectLst/>
                          <a:latin typeface="Calibri" panose="020F0502020204030204" pitchFamily="34" charset="0"/>
                        </a:rPr>
                        <a:t>Visionary</a:t>
                      </a:r>
                      <a:endParaRPr lang="en-US" sz="2000" b="0" i="1" u="none" strike="noStrike" dirty="0">
                        <a:solidFill>
                          <a:srgbClr val="000000"/>
                        </a:solidFill>
                        <a:effectLst/>
                        <a:latin typeface="Calibri" panose="020F0502020204030204" pitchFamily="34" charset="0"/>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en-US" sz="2000" b="0" i="1" u="none" strike="noStrike" dirty="0">
                          <a:solidFill>
                            <a:srgbClr val="000000"/>
                          </a:solidFill>
                          <a:effectLst/>
                          <a:latin typeface="Calibri" panose="020F0502020204030204" pitchFamily="34" charset="0"/>
                        </a:rPr>
                        <a:t>Department</a:t>
                      </a:r>
                    </a:p>
                  </a:txBody>
                  <a:tcPr marL="7620" marR="7620" marT="762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7559341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278"/>
            <a:ext cx="8460171" cy="1435561"/>
          </a:xfrm>
        </p:spPr>
        <p:txBody>
          <a:bodyPr/>
          <a:lstStyle/>
          <a:p>
            <a:pPr algn="ctr"/>
            <a:r>
              <a:rPr lang="en-US" sz="4000" dirty="0" smtClean="0"/>
              <a:t>Do performance reviews have to suck?</a:t>
            </a:r>
            <a:endParaRPr lang="en-US" sz="4000" dirty="0"/>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0292" y="1526868"/>
            <a:ext cx="8071863" cy="5044914"/>
          </a:xfrm>
          <a:prstGeom prst="rect">
            <a:avLst/>
          </a:prstGeom>
        </p:spPr>
      </p:pic>
    </p:spTree>
    <p:extLst>
      <p:ext uri="{BB962C8B-B14F-4D97-AF65-F5344CB8AC3E}">
        <p14:creationId xmlns:p14="http://schemas.microsoft.com/office/powerpoint/2010/main" val="41117929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MBO</a:t>
            </a:r>
            <a:endParaRPr lang="en-US" dirty="0"/>
          </a:p>
        </p:txBody>
      </p:sp>
      <p:sp>
        <p:nvSpPr>
          <p:cNvPr id="3" name="Content Placeholder 2"/>
          <p:cNvSpPr>
            <a:spLocks noGrp="1"/>
          </p:cNvSpPr>
          <p:nvPr>
            <p:ph idx="1"/>
          </p:nvPr>
        </p:nvSpPr>
        <p:spPr/>
        <p:txBody>
          <a:bodyPr/>
          <a:lstStyle/>
          <a:p>
            <a:r>
              <a:rPr lang="en-US" dirty="0" smtClean="0"/>
              <a:t>Set goals</a:t>
            </a:r>
          </a:p>
          <a:p>
            <a:endParaRPr lang="en-US" dirty="0"/>
          </a:p>
          <a:p>
            <a:r>
              <a:rPr lang="en-US" dirty="0" smtClean="0"/>
              <a:t>Measure the performance against those goals</a:t>
            </a:r>
          </a:p>
          <a:p>
            <a:endParaRPr lang="en-US" dirty="0"/>
          </a:p>
          <a:p>
            <a:r>
              <a:rPr lang="en-US" dirty="0" smtClean="0"/>
              <a:t>Reward based on performance against goals</a:t>
            </a:r>
          </a:p>
          <a:p>
            <a:endParaRPr lang="en-US" dirty="0"/>
          </a:p>
          <a:p>
            <a:r>
              <a:rPr lang="en-US" dirty="0" smtClean="0"/>
              <a:t>Hope that drives the right behavior and career advancement</a:t>
            </a:r>
            <a:endParaRPr lang="en-US" dirty="0"/>
          </a:p>
        </p:txBody>
      </p:sp>
    </p:spTree>
    <p:extLst>
      <p:ext uri="{BB962C8B-B14F-4D97-AF65-F5344CB8AC3E}">
        <p14:creationId xmlns:p14="http://schemas.microsoft.com/office/powerpoint/2010/main" val="33722373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a:t>
            </a:r>
            <a:endParaRPr lang="en-US" dirty="0"/>
          </a:p>
        </p:txBody>
      </p:sp>
      <p:sp>
        <p:nvSpPr>
          <p:cNvPr id="3" name="Content Placeholder 2"/>
          <p:cNvSpPr>
            <a:spLocks noGrp="1"/>
          </p:cNvSpPr>
          <p:nvPr>
            <p:ph idx="1"/>
          </p:nvPr>
        </p:nvSpPr>
        <p:spPr/>
        <p:txBody>
          <a:bodyPr>
            <a:normAutofit lnSpcReduction="10000"/>
          </a:bodyPr>
          <a:lstStyle/>
          <a:p>
            <a:r>
              <a:rPr lang="en-US" dirty="0" smtClean="0"/>
              <a:t>Establish the behaviors and skills that are core to building organizational capacity</a:t>
            </a:r>
          </a:p>
          <a:p>
            <a:endParaRPr lang="en-US" dirty="0"/>
          </a:p>
          <a:p>
            <a:r>
              <a:rPr lang="en-US" dirty="0" smtClean="0"/>
              <a:t>Provide ongoing guidance and feedback to each employee to help them grow</a:t>
            </a:r>
          </a:p>
          <a:p>
            <a:endParaRPr lang="en-US" dirty="0"/>
          </a:p>
          <a:p>
            <a:r>
              <a:rPr lang="en-US" dirty="0" smtClean="0"/>
              <a:t>Reward based on promotion scale</a:t>
            </a:r>
          </a:p>
          <a:p>
            <a:endParaRPr lang="en-US" dirty="0"/>
          </a:p>
          <a:p>
            <a:r>
              <a:rPr lang="en-US" dirty="0" smtClean="0"/>
              <a:t>Establish goals at the team, department and organizational level</a:t>
            </a:r>
            <a:endParaRPr lang="en-US" dirty="0"/>
          </a:p>
        </p:txBody>
      </p:sp>
    </p:spTree>
    <p:extLst>
      <p:ext uri="{BB962C8B-B14F-4D97-AF65-F5344CB8AC3E}">
        <p14:creationId xmlns:p14="http://schemas.microsoft.com/office/powerpoint/2010/main" val="23317385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X vs. Theory Y</a:t>
            </a:r>
            <a:endParaRPr lang="en-US" dirty="0"/>
          </a:p>
        </p:txBody>
      </p:sp>
      <p:sp>
        <p:nvSpPr>
          <p:cNvPr id="3" name="Content Placeholder 2"/>
          <p:cNvSpPr>
            <a:spLocks noGrp="1"/>
          </p:cNvSpPr>
          <p:nvPr>
            <p:ph idx="1"/>
          </p:nvPr>
        </p:nvSpPr>
        <p:spPr/>
        <p:txBody>
          <a:bodyPr/>
          <a:lstStyle/>
          <a:p>
            <a:endParaRPr lang="en-US"/>
          </a:p>
        </p:txBody>
      </p:sp>
      <p:pic>
        <p:nvPicPr>
          <p:cNvPr id="4098" name="Picture 2" descr="Theory X and Theory 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886" y="1600201"/>
            <a:ext cx="8473814" cy="466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760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1414"/>
            <a:ext cx="7444292" cy="6798690"/>
          </a:xfrm>
        </p:spPr>
      </p:pic>
    </p:spTree>
    <p:extLst>
      <p:ext uri="{BB962C8B-B14F-4D97-AF65-F5344CB8AC3E}">
        <p14:creationId xmlns:p14="http://schemas.microsoft.com/office/powerpoint/2010/main" val="41659829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Litmus Test</a:t>
            </a:r>
            <a:endParaRPr lang="en-US" dirty="0"/>
          </a:p>
        </p:txBody>
      </p:sp>
      <p:sp>
        <p:nvSpPr>
          <p:cNvPr id="3" name="Content Placeholder 2"/>
          <p:cNvSpPr>
            <a:spLocks noGrp="1"/>
          </p:cNvSpPr>
          <p:nvPr>
            <p:ph idx="1"/>
          </p:nvPr>
        </p:nvSpPr>
        <p:spPr/>
        <p:txBody>
          <a:bodyPr/>
          <a:lstStyle/>
          <a:p>
            <a:r>
              <a:rPr lang="en-US" dirty="0" smtClean="0"/>
              <a:t>Are you making your team and the organization better?</a:t>
            </a:r>
            <a:endParaRPr lang="en-US" dirty="0"/>
          </a:p>
        </p:txBody>
      </p:sp>
      <p:pic>
        <p:nvPicPr>
          <p:cNvPr id="1026" name="Picture 2" descr="Image result for litmus 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7" y="2749475"/>
            <a:ext cx="4010025"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430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US" altLang="en-US" dirty="0" smtClean="0">
                <a:latin typeface="Verdana" panose="020B0604030504040204" pitchFamily="34" charset="0"/>
              </a:rPr>
              <a:t>Problems with SMART Objectives</a:t>
            </a:r>
          </a:p>
        </p:txBody>
      </p:sp>
      <p:sp>
        <p:nvSpPr>
          <p:cNvPr id="16387" name="Content Placeholder 2"/>
          <p:cNvSpPr>
            <a:spLocks noGrp="1"/>
          </p:cNvSpPr>
          <p:nvPr>
            <p:ph idx="1"/>
          </p:nvPr>
        </p:nvSpPr>
        <p:spPr/>
        <p:txBody>
          <a:bodyPr/>
          <a:lstStyle/>
          <a:p>
            <a:pPr marL="0" indent="0" algn="ctr">
              <a:buNone/>
            </a:pPr>
            <a:endParaRPr lang="en-US" altLang="en-US" dirty="0" smtClean="0">
              <a:latin typeface="Verdana" panose="020B0604030504040204" pitchFamily="34" charset="0"/>
            </a:endParaRPr>
          </a:p>
          <a:p>
            <a:pPr marL="0" indent="0" algn="ctr">
              <a:buNone/>
            </a:pPr>
            <a:r>
              <a:rPr lang="en-US" altLang="en-US" sz="3200" dirty="0" smtClean="0">
                <a:latin typeface="Verdana" panose="020B0604030504040204" pitchFamily="34" charset="0"/>
              </a:rPr>
              <a:t>Increase code production rate to __(#) lines of code per __(unit of time) by __(date)</a:t>
            </a:r>
          </a:p>
          <a:p>
            <a:pPr marL="0" indent="0" algn="ctr">
              <a:buNone/>
            </a:pPr>
            <a:endParaRPr lang="en-US" altLang="en-US" dirty="0" smtClean="0">
              <a:latin typeface="Verdana" panose="020B0604030504040204" pitchFamily="34" charset="0"/>
            </a:endParaRPr>
          </a:p>
          <a:p>
            <a:pPr marL="0" indent="0" algn="ctr">
              <a:buNone/>
            </a:pPr>
            <a:endParaRPr lang="en-US" altLang="en-US" dirty="0" smtClean="0">
              <a:latin typeface="Verdana" panose="020B0604030504040204" pitchFamily="34" charset="0"/>
            </a:endParaRPr>
          </a:p>
          <a:p>
            <a:endParaRPr lang="en-US" altLang="en-US" dirty="0" smtClean="0">
              <a:latin typeface="Verdana" panose="020B0604030504040204" pitchFamily="34" charset="0"/>
            </a:endParaRPr>
          </a:p>
        </p:txBody>
      </p:sp>
    </p:spTree>
    <p:extLst>
      <p:ext uri="{BB962C8B-B14F-4D97-AF65-F5344CB8AC3E}">
        <p14:creationId xmlns:p14="http://schemas.microsoft.com/office/powerpoint/2010/main" val="1767061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40200" cy="715962"/>
          </a:xfrm>
        </p:spPr>
        <p:txBody>
          <a:bodyPr/>
          <a:lstStyle/>
          <a:p>
            <a:pPr algn="l"/>
            <a:r>
              <a:rPr lang="en-US" dirty="0" smtClean="0"/>
              <a:t>Contact</a:t>
            </a:r>
            <a:endParaRPr lang="en-US" dirty="0"/>
          </a:p>
        </p:txBody>
      </p:sp>
      <p:sp>
        <p:nvSpPr>
          <p:cNvPr id="3" name="Text Placeholder 2"/>
          <p:cNvSpPr>
            <a:spLocks noGrp="1"/>
          </p:cNvSpPr>
          <p:nvPr>
            <p:ph idx="1"/>
          </p:nvPr>
        </p:nvSpPr>
        <p:spPr>
          <a:xfrm>
            <a:off x="457200" y="1185028"/>
            <a:ext cx="4648200" cy="4236747"/>
          </a:xfrm>
        </p:spPr>
        <p:txBody>
          <a:bodyPr/>
          <a:lstStyle/>
          <a:p>
            <a:r>
              <a:rPr lang="en-US" sz="2400" dirty="0"/>
              <a:t>Todd Little</a:t>
            </a:r>
          </a:p>
          <a:p>
            <a:pPr lvl="1"/>
            <a:r>
              <a:rPr lang="en-US" sz="1800" dirty="0" smtClean="0">
                <a:hlinkClick r:id="rId3"/>
              </a:rPr>
              <a:t>todd@leankanban.com</a:t>
            </a:r>
          </a:p>
          <a:p>
            <a:pPr lvl="1"/>
            <a:r>
              <a:rPr lang="en-US" sz="1800" dirty="0" smtClean="0">
                <a:hlinkClick r:id="rId3"/>
              </a:rPr>
              <a:t>toddelittle@gmail.com</a:t>
            </a:r>
            <a:endParaRPr lang="en-US" sz="1800" dirty="0"/>
          </a:p>
          <a:p>
            <a:pPr lvl="1"/>
            <a:r>
              <a:rPr lang="en-US" sz="1800" dirty="0" smtClean="0">
                <a:hlinkClick r:id="rId4"/>
              </a:rPr>
              <a:t>www.toddlittleweb.com</a:t>
            </a:r>
            <a:endParaRPr lang="en-US" sz="1800" dirty="0" smtClean="0"/>
          </a:p>
          <a:p>
            <a:pPr lvl="1"/>
            <a:r>
              <a:rPr lang="en-US" sz="1800" dirty="0" smtClean="0">
                <a:hlinkClick r:id="rId5"/>
              </a:rPr>
              <a:t>www.linkedin.com/in/toddelittle/</a:t>
            </a:r>
            <a:endParaRPr lang="en-US" sz="1800" dirty="0" smtClean="0"/>
          </a:p>
          <a:p>
            <a:pPr lvl="1"/>
            <a:r>
              <a:rPr lang="en-US" sz="1800" dirty="0"/>
              <a:t>@</a:t>
            </a:r>
            <a:r>
              <a:rPr lang="en-US" sz="1800" dirty="0" err="1"/>
              <a:t>toddelittle</a:t>
            </a:r>
            <a:endParaRPr lang="en-US" sz="1800" dirty="0"/>
          </a:p>
          <a:p>
            <a:pPr marL="171450" lvl="1" indent="0">
              <a:buNone/>
            </a:pPr>
            <a:endParaRPr lang="en-US" sz="1800" dirty="0" smtClean="0"/>
          </a:p>
          <a:p>
            <a:pPr lvl="1"/>
            <a:endParaRPr lang="en-US" sz="1800" dirty="0"/>
          </a:p>
          <a:p>
            <a:r>
              <a:rPr lang="en-US" sz="2400" dirty="0" smtClean="0"/>
              <a:t>Andrew Tuttle</a:t>
            </a:r>
          </a:p>
          <a:p>
            <a:pPr lvl="1"/>
            <a:r>
              <a:rPr lang="en-US" sz="1800" dirty="0" smtClean="0">
                <a:hlinkClick r:id="rId6"/>
              </a:rPr>
              <a:t>andrew.tuttle@ihsmarkit.com</a:t>
            </a:r>
            <a:r>
              <a:rPr lang="en-US" sz="1800" dirty="0" smtClean="0"/>
              <a:t> </a:t>
            </a:r>
            <a:endParaRPr lang="en-US" sz="1800" dirty="0"/>
          </a:p>
          <a:p>
            <a:pPr lvl="1"/>
            <a:r>
              <a:rPr lang="en-US" sz="1800" dirty="0" smtClean="0">
                <a:hlinkClick r:id="rId7"/>
              </a:rPr>
              <a:t>www.linkedin.com/in/andrewltuttle</a:t>
            </a:r>
            <a:r>
              <a:rPr lang="en-US" sz="1800" dirty="0" smtClean="0"/>
              <a:t> </a:t>
            </a:r>
            <a:endParaRPr lang="en-US" sz="1800" dirty="0"/>
          </a:p>
          <a:p>
            <a:endParaRPr lang="en-US" sz="2400" dirty="0"/>
          </a:p>
          <a:p>
            <a:pPr lvl="1"/>
            <a:endParaRPr lang="en-US" dirty="0" smtClean="0"/>
          </a:p>
          <a:p>
            <a:pPr marL="457200" lvl="1" indent="0">
              <a:buNone/>
            </a:pPr>
            <a:endParaRPr lang="en-US" dirty="0" smtClean="0"/>
          </a:p>
          <a:p>
            <a:pPr marL="0" indent="0">
              <a:buNone/>
            </a:pPr>
            <a:endParaRPr lang="en-US" dirty="0" smtClean="0"/>
          </a:p>
        </p:txBody>
      </p:sp>
      <p:pic>
        <p:nvPicPr>
          <p:cNvPr id="4" name="Picture 3" descr="51sOIwJFqRL">
            <a:hlinkClick r:id="rId8"/>
          </p:cNvPr>
          <p:cNvPicPr>
            <a:picLocks noChangeAspect="1" noChangeArrowheads="1"/>
          </p:cNvPicPr>
          <p:nvPr/>
        </p:nvPicPr>
        <p:blipFill>
          <a:blip r:embed="rId9"/>
          <a:srcRect l="12202" r="12228"/>
          <a:stretch>
            <a:fillRect/>
          </a:stretch>
        </p:blipFill>
        <p:spPr bwMode="auto">
          <a:xfrm>
            <a:off x="5410200" y="1093150"/>
            <a:ext cx="3458592" cy="4576874"/>
          </a:xfrm>
          <a:prstGeom prst="rect">
            <a:avLst/>
          </a:prstGeom>
          <a:noFill/>
          <a:ln w="9525">
            <a:solidFill>
              <a:schemeClr val="tx1"/>
            </a:solidFill>
            <a:miter lim="800000"/>
            <a:headEnd/>
            <a:tailEnd/>
          </a:ln>
        </p:spPr>
      </p:pic>
      <p:pic>
        <p:nvPicPr>
          <p:cNvPr id="7" name="Picture 12" descr="image00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81300" y="5790550"/>
            <a:ext cx="2071756" cy="77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87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88241" y="2838572"/>
            <a:ext cx="5943600" cy="584775"/>
          </a:xfrm>
        </p:spPr>
        <p:txBody>
          <a:bodyPr/>
          <a:lstStyle/>
          <a:p>
            <a:r>
              <a:rPr lang="en-US" sz="3200" noProof="0" dirty="0" smtClean="0"/>
              <a:t>Questions?</a:t>
            </a:r>
            <a:endParaRPr lang="en-US" sz="3200" noProof="0"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3061007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photos-5.dropbox.com/t/2/AACPgfWS6dbfEaTyG-MKulf9tE2poGdsW_L0i3-8rUXDkQ/12/24004896/png/32x32/3/1515812400/0/2/LKI-logo-vert-transparent.png/EL6YxCAYmCQgBygH/J4IGHph-sEFPh0LIOH-vMZ-w7HbRR6Q6ll4d4H_TKdM?dl=0&amp;preserve_transparency=1&amp;size=32x32&amp;size_mode=5">
            <a:extLst>
              <a:ext uri="{FF2B5EF4-FFF2-40B4-BE49-F238E27FC236}">
                <a16:creationId xmlns:a16="http://schemas.microsoft.com/office/drawing/2014/main" xmlns="" id="{55FC8653-958C-4E9D-AB80-6DDAD0140E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6493" y="1489135"/>
            <a:ext cx="3847464" cy="3675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294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8" name="Picture 8" descr="Dilbert 1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965325"/>
            <a:ext cx="2459038" cy="2378075"/>
          </a:xfrm>
          <a:prstGeom prst="rect">
            <a:avLst/>
          </a:prstGeom>
          <a:noFill/>
          <a:extLst>
            <a:ext uri="{909E8E84-426E-40DD-AFC4-6F175D3DCCD1}">
              <a14:hiddenFill xmlns:a14="http://schemas.microsoft.com/office/drawing/2010/main">
                <a:solidFill>
                  <a:srgbClr val="FFFFFF"/>
                </a:solidFill>
              </a14:hiddenFill>
            </a:ext>
          </a:extLst>
        </p:spPr>
      </p:pic>
      <p:pic>
        <p:nvPicPr>
          <p:cNvPr id="46089" name="Picture 9" descr="Dilbert 1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2151063"/>
            <a:ext cx="2286000" cy="2192337"/>
          </a:xfrm>
          <a:prstGeom prst="rect">
            <a:avLst/>
          </a:prstGeom>
          <a:noFill/>
          <a:extLst>
            <a:ext uri="{909E8E84-426E-40DD-AFC4-6F175D3DCCD1}">
              <a14:hiddenFill xmlns:a14="http://schemas.microsoft.com/office/drawing/2010/main">
                <a:solidFill>
                  <a:srgbClr val="FFFFFF"/>
                </a:solidFill>
              </a14:hiddenFill>
            </a:ext>
          </a:extLst>
        </p:spPr>
      </p:pic>
      <p:pic>
        <p:nvPicPr>
          <p:cNvPr id="46090" name="Picture 10" descr="Dilbert 1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2166938"/>
            <a:ext cx="2376488"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52752" y="961011"/>
            <a:ext cx="8460171" cy="461665"/>
          </a:xfrm>
        </p:spPr>
        <p:txBody>
          <a:bodyPr>
            <a:normAutofit fontScale="90000"/>
          </a:bodyPr>
          <a:lstStyle/>
          <a:p>
            <a:r>
              <a:rPr lang="en-US" dirty="0"/>
              <a:t>SMART Objectives </a:t>
            </a:r>
            <a:r>
              <a:rPr lang="en-US" dirty="0" smtClean="0"/>
              <a:t>and unintended consequences</a:t>
            </a:r>
            <a:endParaRPr lang="en-US" dirty="0"/>
          </a:p>
        </p:txBody>
      </p:sp>
    </p:spTree>
    <p:extLst>
      <p:ext uri="{BB962C8B-B14F-4D97-AF65-F5344CB8AC3E}">
        <p14:creationId xmlns:p14="http://schemas.microsoft.com/office/powerpoint/2010/main" val="3642379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46088"/>
                                        </p:tgtEl>
                                        <p:attrNameLst>
                                          <p:attrName>style.visibility</p:attrName>
                                        </p:attrNameLst>
                                      </p:cBhvr>
                                      <p:to>
                                        <p:strVal val="visible"/>
                                      </p:to>
                                    </p:set>
                                    <p:animEffect transition="in" filter="barn(outVertical)">
                                      <p:cBhvr>
                                        <p:cTn id="7" dur="500"/>
                                        <p:tgtEl>
                                          <p:spTgt spid="460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6089"/>
                                        </p:tgtEl>
                                        <p:attrNameLst>
                                          <p:attrName>style.visibility</p:attrName>
                                        </p:attrNameLst>
                                      </p:cBhvr>
                                      <p:to>
                                        <p:strVal val="visible"/>
                                      </p:to>
                                    </p:set>
                                    <p:animEffect transition="in" filter="wipe(down)">
                                      <p:cBhvr>
                                        <p:cTn id="12" dur="500"/>
                                        <p:tgtEl>
                                          <p:spTgt spid="460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2" fill="hold" nodeType="clickEffect">
                                  <p:stCondLst>
                                    <p:cond delay="0"/>
                                  </p:stCondLst>
                                  <p:childTnLst>
                                    <p:set>
                                      <p:cBhvr>
                                        <p:cTn id="16" dur="1" fill="hold">
                                          <p:stCondLst>
                                            <p:cond delay="0"/>
                                          </p:stCondLst>
                                        </p:cTn>
                                        <p:tgtEl>
                                          <p:spTgt spid="46090"/>
                                        </p:tgtEl>
                                        <p:attrNameLst>
                                          <p:attrName>style.visibility</p:attrName>
                                        </p:attrNameLst>
                                      </p:cBhvr>
                                      <p:to>
                                        <p:strVal val="visible"/>
                                      </p:to>
                                    </p:set>
                                    <p:animEffect transition="in" filter="slide(fromRight)">
                                      <p:cBhvr>
                                        <p:cTn id="17" dur="500"/>
                                        <p:tgtEl>
                                          <p:spTgt spid="46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latin typeface="Verdana" panose="020B0604030504040204" pitchFamily="34" charset="0"/>
              </a:rPr>
              <a:t>SOS - SMART Objectives Suck</a:t>
            </a:r>
            <a:endParaRPr lang="en-US" dirty="0"/>
          </a:p>
        </p:txBody>
      </p:sp>
      <p:sp>
        <p:nvSpPr>
          <p:cNvPr id="17411" name="Content Placeholder 2"/>
          <p:cNvSpPr>
            <a:spLocks noGrp="1"/>
          </p:cNvSpPr>
          <p:nvPr>
            <p:ph sz="half" idx="1"/>
          </p:nvPr>
        </p:nvSpPr>
        <p:spPr/>
        <p:txBody>
          <a:bodyPr>
            <a:normAutofit lnSpcReduction="10000"/>
          </a:bodyPr>
          <a:lstStyle/>
          <a:p>
            <a:pPr>
              <a:buFontTx/>
              <a:buChar char="•"/>
            </a:pPr>
            <a:r>
              <a:rPr lang="en-US" altLang="en-US" sz="2800" dirty="0">
                <a:latin typeface="Verdana" panose="020B0604030504040204" pitchFamily="34" charset="0"/>
              </a:rPr>
              <a:t>Do not comprehend uncertainty</a:t>
            </a:r>
          </a:p>
          <a:p>
            <a:pPr>
              <a:buFontTx/>
              <a:buChar char="•"/>
            </a:pPr>
            <a:r>
              <a:rPr lang="en-US" altLang="en-US" sz="2800" dirty="0">
                <a:latin typeface="Verdana" panose="020B0604030504040204" pitchFamily="34" charset="0"/>
              </a:rPr>
              <a:t>Unintended consequences</a:t>
            </a:r>
          </a:p>
          <a:p>
            <a:pPr>
              <a:buFontTx/>
              <a:buChar char="•"/>
            </a:pPr>
            <a:r>
              <a:rPr lang="en-US" altLang="en-US" sz="2800" dirty="0">
                <a:latin typeface="Verdana" panose="020B0604030504040204" pitchFamily="34" charset="0"/>
              </a:rPr>
              <a:t>Myopic approach to career coaching</a:t>
            </a:r>
          </a:p>
          <a:p>
            <a:pPr>
              <a:buFontTx/>
              <a:buChar char="•"/>
            </a:pPr>
            <a:r>
              <a:rPr lang="en-US" altLang="en-US" sz="2800" dirty="0">
                <a:latin typeface="Verdana" panose="020B0604030504040204" pitchFamily="34" charset="0"/>
              </a:rPr>
              <a:t>Behind every objective is a subjective</a:t>
            </a:r>
          </a:p>
          <a:p>
            <a:pPr>
              <a:buFontTx/>
              <a:buChar char="•"/>
            </a:pPr>
            <a:endParaRPr lang="en-US" altLang="en-US" dirty="0" smtClean="0">
              <a:latin typeface="Verdana" panose="020B0604030504040204" pitchFamily="34" charset="0"/>
            </a:endParaRPr>
          </a:p>
          <a:p>
            <a:pPr>
              <a:buFontTx/>
              <a:buChar char="•"/>
            </a:pPr>
            <a:endParaRPr lang="en-US" altLang="en-US" dirty="0" smtClean="0">
              <a:latin typeface="Verdana" panose="020B0604030504040204" pitchFamily="34" charset="0"/>
            </a:endParaRPr>
          </a:p>
        </p:txBody>
      </p:sp>
      <p:pic>
        <p:nvPicPr>
          <p:cNvPr id="2" name="Picture 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26092"/>
          <a:stretch/>
        </p:blipFill>
        <p:spPr>
          <a:xfrm>
            <a:off x="4773336" y="2079669"/>
            <a:ext cx="3962400" cy="1876511"/>
          </a:xfrm>
          <a:prstGeom prst="rect">
            <a:avLst/>
          </a:prstGeom>
        </p:spPr>
      </p:pic>
    </p:spTree>
    <p:extLst>
      <p:ext uri="{BB962C8B-B14F-4D97-AF65-F5344CB8AC3E}">
        <p14:creationId xmlns:p14="http://schemas.microsoft.com/office/powerpoint/2010/main" val="298040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theme/theme1.xml><?xml version="1.0" encoding="utf-8"?>
<a:theme xmlns:a="http://schemas.openxmlformats.org/drawingml/2006/main" name="1_Motyw pakietu Office">
  <a:themeElements>
    <a:clrScheme name="kangur2">
      <a:dk1>
        <a:sysClr val="windowText" lastClr="000000"/>
      </a:dk1>
      <a:lt1>
        <a:sysClr val="window" lastClr="FFFFFF"/>
      </a:lt1>
      <a:dk2>
        <a:srgbClr val="1F497D"/>
      </a:dk2>
      <a:lt2>
        <a:srgbClr val="EEECE1"/>
      </a:lt2>
      <a:accent1>
        <a:srgbClr val="4F81BD"/>
      </a:accent1>
      <a:accent2>
        <a:srgbClr val="C00000"/>
      </a:accent2>
      <a:accent3>
        <a:srgbClr val="9BBB59"/>
      </a:accent3>
      <a:accent4>
        <a:srgbClr val="003366"/>
      </a:accent4>
      <a:accent5>
        <a:srgbClr val="FFC000"/>
      </a:accent5>
      <a:accent6>
        <a:srgbClr val="90CF03"/>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32512</TotalTime>
  <Words>3474</Words>
  <Application>Microsoft Office PowerPoint</Application>
  <PresentationFormat>On-screen Show (4:3)</PresentationFormat>
  <Paragraphs>903</Paragraphs>
  <Slides>72</Slides>
  <Notes>45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72</vt:i4>
      </vt:variant>
    </vt:vector>
  </HeadingPairs>
  <TitlesOfParts>
    <vt:vector size="83" baseType="lpstr">
      <vt:lpstr>MS PGothic</vt:lpstr>
      <vt:lpstr>Arial</vt:lpstr>
      <vt:lpstr>Arial Narrow</vt:lpstr>
      <vt:lpstr>Calibri</vt:lpstr>
      <vt:lpstr>Rockwell Condensed</vt:lpstr>
      <vt:lpstr>Segoe Print</vt:lpstr>
      <vt:lpstr>Times New Roman</vt:lpstr>
      <vt:lpstr>Trebuchet MS</vt:lpstr>
      <vt:lpstr>Verdana</vt:lpstr>
      <vt:lpstr>Wingdings</vt:lpstr>
      <vt:lpstr>1_Motyw pakietu Office</vt:lpstr>
      <vt:lpstr>Performance Reviews that don’t Suck</vt:lpstr>
      <vt:lpstr>About Todd   and Andrew Tuttle</vt:lpstr>
      <vt:lpstr>Audience Participation</vt:lpstr>
      <vt:lpstr>Why do Performance Reviews?</vt:lpstr>
      <vt:lpstr>Why do Performance Reviews?</vt:lpstr>
      <vt:lpstr>Traditional Approach to Objectives</vt:lpstr>
      <vt:lpstr>Problems with SMART Objectives</vt:lpstr>
      <vt:lpstr>SMART Objectives and unintended consequences</vt:lpstr>
      <vt:lpstr>SOS - SMART Objectives Suck</vt:lpstr>
      <vt:lpstr>SOS - SMART Objectives Suck</vt:lpstr>
      <vt:lpstr>Abolish management by objective and annual performance reviews</vt:lpstr>
      <vt:lpstr>Do performance reviews have to suck?</vt:lpstr>
      <vt:lpstr>Guiding principles</vt:lpstr>
      <vt:lpstr>Values are what we value</vt:lpstr>
      <vt:lpstr>Discovering the Core Responsibilities</vt:lpstr>
      <vt:lpstr>Value is what we value</vt:lpstr>
      <vt:lpstr>With a promotion comes higher expectations</vt:lpstr>
      <vt:lpstr>Delivery against Expectations</vt:lpstr>
      <vt:lpstr>We value career development over performance ratings</vt:lpstr>
      <vt:lpstr>What we did</vt:lpstr>
      <vt:lpstr>Discovering the Core Responsibilities</vt:lpstr>
      <vt:lpstr>PowerPoint Presentation</vt:lpstr>
      <vt:lpstr>Discovering the Core Responsibilities</vt:lpstr>
      <vt:lpstr>Build quality into software from the ground up</vt:lpstr>
      <vt:lpstr>Expectations by level</vt:lpstr>
      <vt:lpstr>PowerPoint Presentation</vt:lpstr>
      <vt:lpstr>Partnering with HR</vt:lpstr>
      <vt:lpstr>PowerPoint Presentation</vt:lpstr>
      <vt:lpstr>Pilot program rollout</vt:lpstr>
      <vt:lpstr>PowerPoint Presentation</vt:lpstr>
      <vt:lpstr>PowerPoint Presentation</vt:lpstr>
      <vt:lpstr>Tail of Two Developers</vt:lpstr>
      <vt:lpstr>Later</vt:lpstr>
      <vt:lpstr>Oz’s Performance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managers like it?</vt:lpstr>
      <vt:lpstr>Manager Feedback</vt:lpstr>
      <vt:lpstr>Manager Feedback</vt:lpstr>
      <vt:lpstr>Manager Feedback</vt:lpstr>
      <vt:lpstr>How do colleagues like it?</vt:lpstr>
      <vt:lpstr>Colleague Feedback</vt:lpstr>
      <vt:lpstr>Colleague Feedback</vt:lpstr>
      <vt:lpstr>Colleague Feedback</vt:lpstr>
      <vt:lpstr>Inspecting and adapting</vt:lpstr>
      <vt:lpstr>Challenges integrating with HR systems</vt:lpstr>
      <vt:lpstr>Refining the Structure</vt:lpstr>
      <vt:lpstr>Beyond software developers</vt:lpstr>
      <vt:lpstr>Shared Core Responsibilities</vt:lpstr>
      <vt:lpstr>Quality:   Build quality into software from the ground up to create business value</vt:lpstr>
      <vt:lpstr>People Leader Core Responsibilities</vt:lpstr>
      <vt:lpstr>People Leader Behaviors and Impacts</vt:lpstr>
      <vt:lpstr>Do performance reviews have to suck?</vt:lpstr>
      <vt:lpstr>Traditional MBO</vt:lpstr>
      <vt:lpstr>Our Approach</vt:lpstr>
      <vt:lpstr>Theory X vs. Theory Y</vt:lpstr>
      <vt:lpstr>PowerPoint Presentation</vt:lpstr>
      <vt:lpstr>Litmus Test</vt:lpstr>
      <vt:lpstr>Contact</vt:lpstr>
      <vt:lpstr>Questions?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Little</dc:creator>
  <cp:lastModifiedBy>Todd Little</cp:lastModifiedBy>
  <cp:revision>216</cp:revision>
  <dcterms:created xsi:type="dcterms:W3CDTF">2018-01-11T23:42:51Z</dcterms:created>
  <dcterms:modified xsi:type="dcterms:W3CDTF">2018-05-17T20:27:22Z</dcterms:modified>
</cp:coreProperties>
</file>